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jpeg" ContentType="image/jpeg"/>
  <Default Extension="emf" ContentType="image/x-emf"/>
  <Default Extension="xlsx" ContentType="application/vnd.openxmlformats-officedocument.spreadsheetml.sheet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ppt/notesSlides/notesSlide11.xml" ContentType="application/vnd.openxmlformats-officedocument.presentationml.notesSlide+xml"/>
  <Override PartName="/ppt/charts/chart2.xml" ContentType="application/vnd.openxmlformats-officedocument.drawingml.chart+xml"/>
  <Override PartName="/ppt/notesSlides/notesSlide12.xml" ContentType="application/vnd.openxmlformats-officedocument.presentationml.notesSlide+xml"/>
  <Override PartName="/ppt/charts/chart3.xml" ContentType="application/vnd.openxmlformats-officedocument.drawingml.chart+xml"/>
  <Override PartName="/ppt/notesSlides/notesSlide13.xml" ContentType="application/vnd.openxmlformats-officedocument.presentationml.notesSlide+xml"/>
  <Override PartName="/ppt/charts/chart4.xml" ContentType="application/vnd.openxmlformats-officedocument.drawingml.chart+xml"/>
  <Override PartName="/ppt/notesSlides/notesSlide14.xml" ContentType="application/vnd.openxmlformats-officedocument.presentationml.notesSlide+xml"/>
  <Override PartName="/ppt/charts/chart5.xml" ContentType="application/vnd.openxmlformats-officedocument.drawingml.chart+xml"/>
  <Override PartName="/ppt/notesSlides/notesSlide15.xml" ContentType="application/vnd.openxmlformats-officedocument.presentationml.notesSlide+xml"/>
  <Override PartName="/ppt/charts/chart6.xml" ContentType="application/vnd.openxmlformats-officedocument.drawingml.chart+xml"/>
  <Override PartName="/ppt/notesSlides/notesSlide16.xml" ContentType="application/vnd.openxmlformats-officedocument.presentationml.notesSlide+xml"/>
  <Override PartName="/ppt/charts/chart7.xml" ContentType="application/vnd.openxmlformats-officedocument.drawingml.chart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rts/style1.xml" ContentType="application/vnd.ms-office.chartstyle+xml"/>
  <Override PartName="/ppt/charts/colors1.xml" ContentType="application/vnd.ms-office.chartcolorstyle+xml"/>
  <Override PartName="/ppt/charts/style2.xml" ContentType="application/vnd.ms-office.chartstyle+xml"/>
  <Override PartName="/ppt/charts/colors2.xml" ContentType="application/vnd.ms-office.chartcolorstyle+xml"/>
  <Override PartName="/ppt/charts/style3.xml" ContentType="application/vnd.ms-office.chartstyle+xml"/>
  <Override PartName="/ppt/charts/colors3.xml" ContentType="application/vnd.ms-office.chartcolorstyle+xml"/>
  <Override PartName="/ppt/charts/style4.xml" ContentType="application/vnd.ms-office.chartstyle+xml"/>
  <Override PartName="/ppt/charts/colors4.xml" ContentType="application/vnd.ms-office.chartcolorstyle+xml"/>
  <Override PartName="/ppt/charts/style5.xml" ContentType="application/vnd.ms-office.chartstyle+xml"/>
  <Override PartName="/ppt/charts/colors5.xml" ContentType="application/vnd.ms-office.chartcolorstyle+xml"/>
  <Override PartName="/ppt/charts/style6.xml" ContentType="application/vnd.ms-office.chartstyle+xml"/>
  <Override PartName="/ppt/charts/colors6.xml" ContentType="application/vnd.ms-office.chartcolorstyle+xml"/>
  <Override PartName="/ppt/charts/style7.xml" ContentType="application/vnd.ms-office.chartstyle+xml"/>
  <Override PartName="/ppt/charts/colors7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30"/>
  </p:notesMasterIdLst>
  <p:handoutMasterIdLst>
    <p:handoutMasterId r:id="rId31"/>
  </p:handoutMasterIdLst>
  <p:sldIdLst>
    <p:sldId id="265" r:id="rId6"/>
    <p:sldId id="357" r:id="rId7"/>
    <p:sldId id="334" r:id="rId8"/>
    <p:sldId id="346" r:id="rId9"/>
    <p:sldId id="347" r:id="rId10"/>
    <p:sldId id="362" r:id="rId11"/>
    <p:sldId id="358" r:id="rId12"/>
    <p:sldId id="348" r:id="rId13"/>
    <p:sldId id="356" r:id="rId14"/>
    <p:sldId id="353" r:id="rId15"/>
    <p:sldId id="354" r:id="rId16"/>
    <p:sldId id="372" r:id="rId17"/>
    <p:sldId id="371" r:id="rId18"/>
    <p:sldId id="365" r:id="rId19"/>
    <p:sldId id="363" r:id="rId20"/>
    <p:sldId id="364" r:id="rId21"/>
    <p:sldId id="366" r:id="rId22"/>
    <p:sldId id="367" r:id="rId23"/>
    <p:sldId id="368" r:id="rId24"/>
    <p:sldId id="369" r:id="rId25"/>
    <p:sldId id="370" r:id="rId26"/>
    <p:sldId id="359" r:id="rId27"/>
    <p:sldId id="360" r:id="rId28"/>
    <p:sldId id="263" r:id="rId29"/>
  </p:sldIdLst>
  <p:sldSz cx="9144000" cy="6858000" type="screen4x3"/>
  <p:notesSz cx="9928225" cy="67976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411">
          <p15:clr>
            <a:srgbClr val="A4A3A4"/>
          </p15:clr>
        </p15:guide>
        <p15:guide id="2" pos="557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irch,Katie" initials="B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6126"/>
    <a:srgbClr val="5E6262"/>
    <a:srgbClr val="171D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33" autoAdjust="0"/>
    <p:restoredTop sz="75189" autoAdjust="0"/>
  </p:normalViewPr>
  <p:slideViewPr>
    <p:cSldViewPr snapToGrid="0" snapToObjects="1">
      <p:cViewPr>
        <p:scale>
          <a:sx n="99" d="100"/>
          <a:sy n="99" d="100"/>
        </p:scale>
        <p:origin x="-472" y="32"/>
      </p:cViewPr>
      <p:guideLst>
        <p:guide orient="horz" pos="2411"/>
        <p:guide pos="55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customXml" Target="../customXml/item4.xml"/><Relationship Id="rId5" Type="http://schemas.openxmlformats.org/officeDocument/2006/relationships/slideMaster" Target="slideMasters/slideMaster1.xml"/><Relationship Id="rId30" Type="http://schemas.openxmlformats.org/officeDocument/2006/relationships/notesMaster" Target="notesMasters/notesMaster1.xml"/><Relationship Id="rId31" Type="http://schemas.openxmlformats.org/officeDocument/2006/relationships/handoutMaster" Target="handoutMasters/handoutMaster1.xml"/><Relationship Id="rId32" Type="http://schemas.openxmlformats.org/officeDocument/2006/relationships/printerSettings" Target="printerSettings/printerSettings1.bin"/><Relationship Id="rId9" Type="http://schemas.openxmlformats.org/officeDocument/2006/relationships/slide" Target="slides/slide4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3" Type="http://schemas.openxmlformats.org/officeDocument/2006/relationships/commentAuthors" Target="commentAuthors.xml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3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Relationship Id="rId2" Type="http://schemas.microsoft.com/office/2011/relationships/chartStyle" Target="style1.xml"/><Relationship Id="rId3" Type="http://schemas.microsoft.com/office/2011/relationships/chartColorStyle" Target="colors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.xlsx"/><Relationship Id="rId2" Type="http://schemas.microsoft.com/office/2011/relationships/chartStyle" Target="style2.xml"/><Relationship Id="rId3" Type="http://schemas.microsoft.com/office/2011/relationships/chartColorStyle" Target="colors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3.xlsx"/><Relationship Id="rId2" Type="http://schemas.microsoft.com/office/2011/relationships/chartStyle" Target="style3.xml"/><Relationship Id="rId3" Type="http://schemas.microsoft.com/office/2011/relationships/chartColorStyle" Target="colors3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4.xlsx"/><Relationship Id="rId2" Type="http://schemas.microsoft.com/office/2011/relationships/chartStyle" Target="style4.xml"/><Relationship Id="rId3" Type="http://schemas.microsoft.com/office/2011/relationships/chartColorStyle" Target="colors4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5.xlsx"/><Relationship Id="rId2" Type="http://schemas.microsoft.com/office/2011/relationships/chartStyle" Target="style5.xml"/><Relationship Id="rId3" Type="http://schemas.microsoft.com/office/2011/relationships/chartColorStyle" Target="colors5.xm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6.xlsx"/><Relationship Id="rId2" Type="http://schemas.microsoft.com/office/2011/relationships/chartStyle" Target="style6.xml"/><Relationship Id="rId3" Type="http://schemas.microsoft.com/office/2011/relationships/chartColorStyle" Target="colors6.xm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7.xlsx"/><Relationship Id="rId2" Type="http://schemas.microsoft.com/office/2011/relationships/chartStyle" Target="style7.xml"/><Relationship Id="rId3" Type="http://schemas.microsoft.com/office/2011/relationships/chartColorStyle" Target="colors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Full1!$B$1</c:f>
              <c:strCache>
                <c:ptCount val="1"/>
                <c:pt idx="0">
                  <c:v>Request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dLbl>
              <c:idx val="0"/>
              <c:spPr>
                <a:solidFill>
                  <a:schemeClr val="tx1"/>
                </a:solidFill>
                <a:ln>
                  <a:solidFill>
                    <a:schemeClr val="accent1"/>
                  </a:solidFill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tx1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Full1!$A$2:$A$7</c:f>
              <c:numCache>
                <c:formatCode>General</c:formatCode>
                <c:ptCount val="6"/>
                <c:pt idx="0">
                  <c:v>2003.0</c:v>
                </c:pt>
                <c:pt idx="1">
                  <c:v>2005.0</c:v>
                </c:pt>
                <c:pt idx="2">
                  <c:v>2007.0</c:v>
                </c:pt>
                <c:pt idx="3">
                  <c:v>2011.0</c:v>
                </c:pt>
                <c:pt idx="4">
                  <c:v>2013.0</c:v>
                </c:pt>
                <c:pt idx="5">
                  <c:v>2015.0</c:v>
                </c:pt>
              </c:numCache>
            </c:numRef>
          </c:cat>
          <c:val>
            <c:numRef>
              <c:f>Full1!$B$2:$B$7</c:f>
              <c:numCache>
                <c:formatCode>General</c:formatCode>
                <c:ptCount val="6"/>
                <c:pt idx="0">
                  <c:v>39216.0</c:v>
                </c:pt>
                <c:pt idx="1">
                  <c:v>36234.0</c:v>
                </c:pt>
                <c:pt idx="2" formatCode="#,##0">
                  <c:v>23520.0</c:v>
                </c:pt>
                <c:pt idx="3">
                  <c:v>27045.0</c:v>
                </c:pt>
                <c:pt idx="4">
                  <c:v>26604.0</c:v>
                </c:pt>
                <c:pt idx="5">
                  <c:v>24687.0</c:v>
                </c:pt>
              </c:numCache>
            </c:numRef>
          </c:val>
        </c:ser>
        <c:ser>
          <c:idx val="1"/>
          <c:order val="1"/>
          <c:tx>
            <c:strRef>
              <c:f>Full1!$C$1</c:f>
              <c:strCache>
                <c:ptCount val="1"/>
                <c:pt idx="0">
                  <c:v>Borrows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solidFill>
                <a:schemeClr val="accent5">
                  <a:lumMod val="75000"/>
                </a:schemeClr>
              </a:solidFill>
              <a:ln>
                <a:solidFill>
                  <a:schemeClr val="accent1"/>
                </a:solidFill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Full1!$A$2:$A$7</c:f>
              <c:numCache>
                <c:formatCode>General</c:formatCode>
                <c:ptCount val="6"/>
                <c:pt idx="0">
                  <c:v>2003.0</c:v>
                </c:pt>
                <c:pt idx="1">
                  <c:v>2005.0</c:v>
                </c:pt>
                <c:pt idx="2">
                  <c:v>2007.0</c:v>
                </c:pt>
                <c:pt idx="3">
                  <c:v>2011.0</c:v>
                </c:pt>
                <c:pt idx="4">
                  <c:v>2013.0</c:v>
                </c:pt>
                <c:pt idx="5">
                  <c:v>2015.0</c:v>
                </c:pt>
              </c:numCache>
            </c:numRef>
          </c:cat>
          <c:val>
            <c:numRef>
              <c:f>Full1!$C$2:$C$7</c:f>
              <c:numCache>
                <c:formatCode>General</c:formatCode>
                <c:ptCount val="6"/>
                <c:pt idx="0">
                  <c:v>4850.0</c:v>
                </c:pt>
                <c:pt idx="1">
                  <c:v>9851.0</c:v>
                </c:pt>
                <c:pt idx="2">
                  <c:v>8994.0</c:v>
                </c:pt>
                <c:pt idx="3">
                  <c:v>6929.0</c:v>
                </c:pt>
                <c:pt idx="4">
                  <c:v>6292.0</c:v>
                </c:pt>
                <c:pt idx="5">
                  <c:v>2191.0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2142256792"/>
        <c:axId val="2142510680"/>
      </c:barChart>
      <c:catAx>
        <c:axId val="21422567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42510680"/>
        <c:crosses val="autoZero"/>
        <c:auto val="1"/>
        <c:lblAlgn val="ctr"/>
        <c:lblOffset val="100"/>
        <c:noMultiLvlLbl val="0"/>
      </c:catAx>
      <c:valAx>
        <c:axId val="2142510680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21422567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Full1!$B$1</c:f>
              <c:strCache>
                <c:ptCount val="1"/>
                <c:pt idx="0">
                  <c:v>Totals</c:v>
                </c:pt>
              </c:strCache>
            </c:strRef>
          </c:tx>
          <c:spPr>
            <a:solidFill>
              <a:schemeClr val="accent5">
                <a:lumMod val="50000"/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Full1!$A$2:$A$7</c:f>
              <c:numCache>
                <c:formatCode>General</c:formatCode>
                <c:ptCount val="6"/>
                <c:pt idx="0">
                  <c:v>2003.0</c:v>
                </c:pt>
                <c:pt idx="1">
                  <c:v>2005.0</c:v>
                </c:pt>
                <c:pt idx="2">
                  <c:v>2007.0</c:v>
                </c:pt>
                <c:pt idx="3">
                  <c:v>2011.0</c:v>
                </c:pt>
                <c:pt idx="4">
                  <c:v>2013.0</c:v>
                </c:pt>
                <c:pt idx="5">
                  <c:v>2015.0</c:v>
                </c:pt>
              </c:numCache>
            </c:numRef>
          </c:cat>
          <c:val>
            <c:numRef>
              <c:f>Full1!$B$2:$B$7</c:f>
              <c:numCache>
                <c:formatCode>General</c:formatCode>
                <c:ptCount val="6"/>
                <c:pt idx="0">
                  <c:v>44066.0</c:v>
                </c:pt>
                <c:pt idx="1">
                  <c:v>46085.0</c:v>
                </c:pt>
                <c:pt idx="2">
                  <c:v>32514.0</c:v>
                </c:pt>
                <c:pt idx="3">
                  <c:v>33974.0</c:v>
                </c:pt>
                <c:pt idx="4">
                  <c:v>32896.0</c:v>
                </c:pt>
                <c:pt idx="5">
                  <c:v>26878.0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-2127717048"/>
        <c:axId val="-2127707912"/>
      </c:barChart>
      <c:catAx>
        <c:axId val="-212771704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27707912"/>
        <c:crosses val="autoZero"/>
        <c:auto val="1"/>
        <c:lblAlgn val="ctr"/>
        <c:lblOffset val="100"/>
        <c:noMultiLvlLbl val="0"/>
      </c:catAx>
      <c:valAx>
        <c:axId val="-2127707912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277170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Full1!$B$1</c:f>
              <c:strCache>
                <c:ptCount val="1"/>
                <c:pt idx="0">
                  <c:v>Loans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solidFill>
                <a:schemeClr val="tx1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Full1!$A$2:$A$6</c:f>
              <c:numCache>
                <c:formatCode>General</c:formatCode>
                <c:ptCount val="5"/>
                <c:pt idx="0">
                  <c:v>2011.0</c:v>
                </c:pt>
                <c:pt idx="1">
                  <c:v>2012.0</c:v>
                </c:pt>
                <c:pt idx="2">
                  <c:v>2013.0</c:v>
                </c:pt>
                <c:pt idx="3">
                  <c:v>2014.0</c:v>
                </c:pt>
                <c:pt idx="4">
                  <c:v>2015.0</c:v>
                </c:pt>
              </c:numCache>
            </c:numRef>
          </c:cat>
          <c:val>
            <c:numRef>
              <c:f>Full1!$B$2:$B$6</c:f>
              <c:numCache>
                <c:formatCode>General</c:formatCode>
                <c:ptCount val="5"/>
                <c:pt idx="0">
                  <c:v>3.0</c:v>
                </c:pt>
                <c:pt idx="1">
                  <c:v>6.0</c:v>
                </c:pt>
                <c:pt idx="2">
                  <c:v>10.0</c:v>
                </c:pt>
                <c:pt idx="3">
                  <c:v>15.0</c:v>
                </c:pt>
                <c:pt idx="4">
                  <c:v>5.0</c:v>
                </c:pt>
              </c:numCache>
            </c:numRef>
          </c:val>
        </c:ser>
        <c:ser>
          <c:idx val="1"/>
          <c:order val="1"/>
          <c:tx>
            <c:strRef>
              <c:f>Full1!$C$1</c:f>
              <c:strCache>
                <c:ptCount val="1"/>
                <c:pt idx="0">
                  <c:v>Copies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Full1!$A$2:$A$6</c:f>
              <c:numCache>
                <c:formatCode>General</c:formatCode>
                <c:ptCount val="5"/>
                <c:pt idx="0">
                  <c:v>2011.0</c:v>
                </c:pt>
                <c:pt idx="1">
                  <c:v>2012.0</c:v>
                </c:pt>
                <c:pt idx="2">
                  <c:v>2013.0</c:v>
                </c:pt>
                <c:pt idx="3">
                  <c:v>2014.0</c:v>
                </c:pt>
                <c:pt idx="4">
                  <c:v>2015.0</c:v>
                </c:pt>
              </c:numCache>
            </c:numRef>
          </c:cat>
          <c:val>
            <c:numRef>
              <c:f>Full1!$C$2:$C$6</c:f>
              <c:numCache>
                <c:formatCode>General</c:formatCode>
                <c:ptCount val="5"/>
                <c:pt idx="0">
                  <c:v>24.0</c:v>
                </c:pt>
                <c:pt idx="1">
                  <c:v>68.0</c:v>
                </c:pt>
                <c:pt idx="2">
                  <c:v>82.0</c:v>
                </c:pt>
                <c:pt idx="3">
                  <c:v>54.0</c:v>
                </c:pt>
                <c:pt idx="4">
                  <c:v>59.0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-2129881224"/>
        <c:axId val="-2129877672"/>
      </c:barChart>
      <c:catAx>
        <c:axId val="-21298812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29877672"/>
        <c:crosses val="autoZero"/>
        <c:auto val="1"/>
        <c:lblAlgn val="ctr"/>
        <c:lblOffset val="100"/>
        <c:noMultiLvlLbl val="0"/>
      </c:catAx>
      <c:valAx>
        <c:axId val="-2129877672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-21298812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Full1!$B$1</c:f>
              <c:strCache>
                <c:ptCount val="1"/>
                <c:pt idx="0">
                  <c:v>Loans</c:v>
                </c:pt>
              </c:strCache>
            </c:strRef>
          </c:tx>
          <c:spPr>
            <a:ln w="31750" cap="rnd">
              <a:solidFill>
                <a:schemeClr val="accent2">
                  <a:shade val="76000"/>
                </a:schemeClr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accent2">
                  <a:shade val="76000"/>
                </a:schemeClr>
              </a:solidFill>
              <a:ln>
                <a:noFill/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Full1!$A$2:$A$6</c:f>
              <c:numCache>
                <c:formatCode>General</c:formatCode>
                <c:ptCount val="5"/>
                <c:pt idx="0">
                  <c:v>2011.0</c:v>
                </c:pt>
                <c:pt idx="1">
                  <c:v>2012.0</c:v>
                </c:pt>
                <c:pt idx="2">
                  <c:v>2103.0</c:v>
                </c:pt>
                <c:pt idx="3">
                  <c:v>2014.0</c:v>
                </c:pt>
                <c:pt idx="4">
                  <c:v>2015.0</c:v>
                </c:pt>
              </c:numCache>
            </c:numRef>
          </c:cat>
          <c:val>
            <c:numRef>
              <c:f>Full1!$B$2:$B$6</c:f>
              <c:numCache>
                <c:formatCode>General</c:formatCode>
                <c:ptCount val="5"/>
                <c:pt idx="0">
                  <c:v>3.0</c:v>
                </c:pt>
                <c:pt idx="1">
                  <c:v>6.0</c:v>
                </c:pt>
                <c:pt idx="2">
                  <c:v>10.0</c:v>
                </c:pt>
                <c:pt idx="3">
                  <c:v>15.0</c:v>
                </c:pt>
                <c:pt idx="4">
                  <c:v>5.0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Full1!$C$1</c:f>
              <c:strCache>
                <c:ptCount val="1"/>
                <c:pt idx="0">
                  <c:v>Copies</c:v>
                </c:pt>
              </c:strCache>
            </c:strRef>
          </c:tx>
          <c:spPr>
            <a:ln w="31750" cap="rnd">
              <a:solidFill>
                <a:schemeClr val="accent2">
                  <a:tint val="77000"/>
                </a:schemeClr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accent2">
                  <a:tint val="77000"/>
                </a:schemeClr>
              </a:solidFill>
              <a:ln>
                <a:noFill/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Full1!$A$2:$A$6</c:f>
              <c:numCache>
                <c:formatCode>General</c:formatCode>
                <c:ptCount val="5"/>
                <c:pt idx="0">
                  <c:v>2011.0</c:v>
                </c:pt>
                <c:pt idx="1">
                  <c:v>2012.0</c:v>
                </c:pt>
                <c:pt idx="2">
                  <c:v>2103.0</c:v>
                </c:pt>
                <c:pt idx="3">
                  <c:v>2014.0</c:v>
                </c:pt>
                <c:pt idx="4">
                  <c:v>2015.0</c:v>
                </c:pt>
              </c:numCache>
            </c:numRef>
          </c:cat>
          <c:val>
            <c:numRef>
              <c:f>Full1!$C$2:$C$6</c:f>
              <c:numCache>
                <c:formatCode>General</c:formatCode>
                <c:ptCount val="5"/>
                <c:pt idx="0">
                  <c:v>24.0</c:v>
                </c:pt>
                <c:pt idx="1">
                  <c:v>68.0</c:v>
                </c:pt>
                <c:pt idx="2">
                  <c:v>82.0</c:v>
                </c:pt>
                <c:pt idx="3">
                  <c:v>54.0</c:v>
                </c:pt>
                <c:pt idx="4">
                  <c:v>59.0</c:v>
                </c:pt>
              </c:numCache>
            </c:numRef>
          </c:val>
          <c:smooth val="0"/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-2128554008"/>
        <c:axId val="-2128550456"/>
      </c:lineChart>
      <c:catAx>
        <c:axId val="-21285540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28550456"/>
        <c:crosses val="autoZero"/>
        <c:auto val="1"/>
        <c:lblAlgn val="ctr"/>
        <c:lblOffset val="100"/>
        <c:noMultiLvlLbl val="0"/>
      </c:catAx>
      <c:valAx>
        <c:axId val="-2128550456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-2128554008"/>
        <c:crosses val="autoZero"/>
        <c:crossBetween val="between"/>
      </c:valAx>
      <c:spPr>
        <a:noFill/>
        <a:ln>
          <a:solidFill>
            <a:schemeClr val="bg1">
              <a:alpha val="1000"/>
            </a:schemeClr>
          </a:solidFill>
        </a:ln>
        <a:effectLst/>
      </c:spPr>
    </c:plotArea>
    <c:legend>
      <c:legendPos val="b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Full1!$B$1</c:f>
              <c:strCache>
                <c:ptCount val="1"/>
                <c:pt idx="0">
                  <c:v>Loans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solidFill>
                <a:schemeClr val="tx1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Full1!$A$2:$A$6</c:f>
              <c:numCache>
                <c:formatCode>General</c:formatCode>
                <c:ptCount val="5"/>
                <c:pt idx="0">
                  <c:v>2011.0</c:v>
                </c:pt>
                <c:pt idx="1">
                  <c:v>2012.0</c:v>
                </c:pt>
                <c:pt idx="2">
                  <c:v>2013.0</c:v>
                </c:pt>
                <c:pt idx="3">
                  <c:v>2014.0</c:v>
                </c:pt>
                <c:pt idx="4">
                  <c:v>2015.0</c:v>
                </c:pt>
              </c:numCache>
            </c:numRef>
          </c:cat>
          <c:val>
            <c:numRef>
              <c:f>Full1!$B$2:$B$6</c:f>
              <c:numCache>
                <c:formatCode>General</c:formatCode>
                <c:ptCount val="5"/>
                <c:pt idx="0">
                  <c:v>17.0</c:v>
                </c:pt>
                <c:pt idx="1">
                  <c:v>241.0</c:v>
                </c:pt>
                <c:pt idx="2">
                  <c:v>638.0</c:v>
                </c:pt>
                <c:pt idx="3">
                  <c:v>421.0</c:v>
                </c:pt>
                <c:pt idx="4">
                  <c:v>371.0</c:v>
                </c:pt>
              </c:numCache>
            </c:numRef>
          </c:val>
        </c:ser>
        <c:ser>
          <c:idx val="1"/>
          <c:order val="1"/>
          <c:tx>
            <c:strRef>
              <c:f>Full1!$C$1</c:f>
              <c:strCache>
                <c:ptCount val="1"/>
                <c:pt idx="0">
                  <c:v>Copies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solidFill>
                <a:schemeClr val="tx1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Full1!$A$2:$A$6</c:f>
              <c:numCache>
                <c:formatCode>General</c:formatCode>
                <c:ptCount val="5"/>
                <c:pt idx="0">
                  <c:v>2011.0</c:v>
                </c:pt>
                <c:pt idx="1">
                  <c:v>2012.0</c:v>
                </c:pt>
                <c:pt idx="2">
                  <c:v>2013.0</c:v>
                </c:pt>
                <c:pt idx="3">
                  <c:v>2014.0</c:v>
                </c:pt>
                <c:pt idx="4">
                  <c:v>2015.0</c:v>
                </c:pt>
              </c:numCache>
            </c:numRef>
          </c:cat>
          <c:val>
            <c:numRef>
              <c:f>Full1!$C$2:$C$6</c:f>
              <c:numCache>
                <c:formatCode>General</c:formatCode>
                <c:ptCount val="5"/>
                <c:pt idx="0">
                  <c:v>23.0</c:v>
                </c:pt>
                <c:pt idx="1">
                  <c:v>508.0</c:v>
                </c:pt>
                <c:pt idx="2">
                  <c:v>818.0</c:v>
                </c:pt>
                <c:pt idx="3">
                  <c:v>673.0</c:v>
                </c:pt>
                <c:pt idx="4">
                  <c:v>891.0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-2127197448"/>
        <c:axId val="-2127195656"/>
      </c:barChart>
      <c:catAx>
        <c:axId val="-21271974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27195656"/>
        <c:crosses val="autoZero"/>
        <c:auto val="1"/>
        <c:lblAlgn val="ctr"/>
        <c:lblOffset val="100"/>
        <c:noMultiLvlLbl val="0"/>
      </c:catAx>
      <c:valAx>
        <c:axId val="-2127195656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-21271974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 cap="flat" cmpd="sng" algn="ctr">
      <a:solidFill>
        <a:schemeClr val="bg1"/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a-ES" sz="3600" dirty="0" err="1"/>
              <a:t>Loans</a:t>
            </a:r>
            <a:r>
              <a:rPr lang="ca-ES" sz="3600" dirty="0"/>
              <a:t> </a:t>
            </a:r>
            <a:r>
              <a:rPr lang="ca-ES" sz="3600" dirty="0" err="1"/>
              <a:t>served</a:t>
            </a:r>
            <a:endParaRPr lang="ca-ES" sz="3600" dirty="0"/>
          </a:p>
        </c:rich>
      </c:tx>
      <c:layout>
        <c:manualLayout>
          <c:xMode val="edge"/>
          <c:yMode val="edge"/>
          <c:x val="0.0143786013332931"/>
          <c:y val="0.0528545014532676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0198640316277472"/>
          <c:y val="0.0331663152666967"/>
          <c:w val="0.980135968372253"/>
          <c:h val="0.75994923563281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Full1!$B$1</c:f>
              <c:strCache>
                <c:ptCount val="1"/>
                <c:pt idx="0">
                  <c:v>January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solidFill>
                <a:schemeClr val="tx1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Full1!$A$2</c:f>
              <c:numCache>
                <c:formatCode>General</c:formatCode>
                <c:ptCount val="1"/>
                <c:pt idx="0">
                  <c:v>2012.0</c:v>
                </c:pt>
              </c:numCache>
            </c:numRef>
          </c:cat>
          <c:val>
            <c:numRef>
              <c:f>Full1!$B$2</c:f>
              <c:numCache>
                <c:formatCode>General</c:formatCode>
                <c:ptCount val="1"/>
                <c:pt idx="0">
                  <c:v>3.0</c:v>
                </c:pt>
              </c:numCache>
            </c:numRef>
          </c:val>
        </c:ser>
        <c:ser>
          <c:idx val="1"/>
          <c:order val="1"/>
          <c:tx>
            <c:strRef>
              <c:f>Full1!$C$1</c:f>
              <c:strCache>
                <c:ptCount val="1"/>
                <c:pt idx="0">
                  <c:v>February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solidFill>
                <a:schemeClr val="tx1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Full1!$A$2</c:f>
              <c:numCache>
                <c:formatCode>General</c:formatCode>
                <c:ptCount val="1"/>
                <c:pt idx="0">
                  <c:v>2012.0</c:v>
                </c:pt>
              </c:numCache>
            </c:numRef>
          </c:cat>
          <c:val>
            <c:numRef>
              <c:f>Full1!$C$2</c:f>
              <c:numCache>
                <c:formatCode>General</c:formatCode>
                <c:ptCount val="1"/>
                <c:pt idx="0">
                  <c:v>3.0</c:v>
                </c:pt>
              </c:numCache>
            </c:numRef>
          </c:val>
        </c:ser>
        <c:ser>
          <c:idx val="2"/>
          <c:order val="2"/>
          <c:tx>
            <c:strRef>
              <c:f>Full1!$D$1</c:f>
              <c:strCache>
                <c:ptCount val="1"/>
                <c:pt idx="0">
                  <c:v>March</c:v>
                </c:pt>
              </c:strCache>
            </c:strRef>
          </c:tx>
          <c:spPr>
            <a:solidFill>
              <a:schemeClr val="accent3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solidFill>
                <a:schemeClr val="tx1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Full1!$A$2</c:f>
              <c:numCache>
                <c:formatCode>General</c:formatCode>
                <c:ptCount val="1"/>
                <c:pt idx="0">
                  <c:v>2012.0</c:v>
                </c:pt>
              </c:numCache>
            </c:numRef>
          </c:cat>
          <c:val>
            <c:numRef>
              <c:f>Full1!$D$2</c:f>
              <c:numCache>
                <c:formatCode>General</c:formatCode>
                <c:ptCount val="1"/>
                <c:pt idx="0">
                  <c:v>4.0</c:v>
                </c:pt>
              </c:numCache>
            </c:numRef>
          </c:val>
        </c:ser>
        <c:ser>
          <c:idx val="3"/>
          <c:order val="3"/>
          <c:tx>
            <c:strRef>
              <c:f>Full1!$E$1</c:f>
              <c:strCache>
                <c:ptCount val="1"/>
                <c:pt idx="0">
                  <c:v>April</c:v>
                </c:pt>
              </c:strCache>
            </c:strRef>
          </c:tx>
          <c:spPr>
            <a:solidFill>
              <a:schemeClr val="accent4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solidFill>
                <a:schemeClr val="tx1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Full1!$A$2</c:f>
              <c:numCache>
                <c:formatCode>General</c:formatCode>
                <c:ptCount val="1"/>
                <c:pt idx="0">
                  <c:v>2012.0</c:v>
                </c:pt>
              </c:numCache>
            </c:numRef>
          </c:cat>
          <c:val>
            <c:numRef>
              <c:f>Full1!$E$2</c:f>
              <c:numCache>
                <c:formatCode>General</c:formatCode>
                <c:ptCount val="1"/>
                <c:pt idx="0">
                  <c:v>1.0</c:v>
                </c:pt>
              </c:numCache>
            </c:numRef>
          </c:val>
        </c:ser>
        <c:ser>
          <c:idx val="4"/>
          <c:order val="4"/>
          <c:tx>
            <c:strRef>
              <c:f>Full1!$F$1</c:f>
              <c:strCache>
                <c:ptCount val="1"/>
                <c:pt idx="0">
                  <c:v>May</c:v>
                </c:pt>
              </c:strCache>
            </c:strRef>
          </c:tx>
          <c:spPr>
            <a:solidFill>
              <a:schemeClr val="accent5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solidFill>
                <a:schemeClr val="tx1"/>
              </a:solidFill>
              <a:ln>
                <a:solidFill>
                  <a:schemeClr val="bg1"/>
                </a:solidFill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Full1!$A$2</c:f>
              <c:numCache>
                <c:formatCode>General</c:formatCode>
                <c:ptCount val="1"/>
                <c:pt idx="0">
                  <c:v>2012.0</c:v>
                </c:pt>
              </c:numCache>
            </c:numRef>
          </c:cat>
          <c:val>
            <c:numRef>
              <c:f>Full1!$F$2</c:f>
              <c:numCache>
                <c:formatCode>General</c:formatCode>
                <c:ptCount val="1"/>
                <c:pt idx="0">
                  <c:v>2.0</c:v>
                </c:pt>
              </c:numCache>
            </c:numRef>
          </c:val>
        </c:ser>
        <c:ser>
          <c:idx val="5"/>
          <c:order val="5"/>
          <c:tx>
            <c:strRef>
              <c:f>Full1!$G$1</c:f>
              <c:strCache>
                <c:ptCount val="1"/>
                <c:pt idx="0">
                  <c:v>Juny</c:v>
                </c:pt>
              </c:strCache>
            </c:strRef>
          </c:tx>
          <c:spPr>
            <a:solidFill>
              <a:schemeClr val="accent6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solidFill>
                <a:schemeClr val="tx1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Full1!$A$2</c:f>
              <c:numCache>
                <c:formatCode>General</c:formatCode>
                <c:ptCount val="1"/>
                <c:pt idx="0">
                  <c:v>2012.0</c:v>
                </c:pt>
              </c:numCache>
            </c:numRef>
          </c:cat>
          <c:val>
            <c:numRef>
              <c:f>Full1!$G$2</c:f>
              <c:numCache>
                <c:formatCode>General</c:formatCode>
                <c:ptCount val="1"/>
                <c:pt idx="0">
                  <c:v>1.0</c:v>
                </c:pt>
              </c:numCache>
            </c:numRef>
          </c:val>
        </c:ser>
        <c:ser>
          <c:idx val="6"/>
          <c:order val="6"/>
          <c:tx>
            <c:strRef>
              <c:f>Full1!$H$1</c:f>
              <c:strCache>
                <c:ptCount val="1"/>
                <c:pt idx="0">
                  <c:v>July</c:v>
                </c:pt>
              </c:strCache>
            </c:strRef>
          </c:tx>
          <c:spPr>
            <a:solidFill>
              <a:schemeClr val="accent1">
                <a:lumMod val="60000"/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solidFill>
                <a:schemeClr val="tx1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Full1!$A$2</c:f>
              <c:numCache>
                <c:formatCode>General</c:formatCode>
                <c:ptCount val="1"/>
                <c:pt idx="0">
                  <c:v>2012.0</c:v>
                </c:pt>
              </c:numCache>
            </c:numRef>
          </c:cat>
          <c:val>
            <c:numRef>
              <c:f>Full1!$H$2</c:f>
              <c:numCache>
                <c:formatCode>General</c:formatCode>
                <c:ptCount val="1"/>
                <c:pt idx="0">
                  <c:v>0.0</c:v>
                </c:pt>
              </c:numCache>
            </c:numRef>
          </c:val>
        </c:ser>
        <c:ser>
          <c:idx val="7"/>
          <c:order val="7"/>
          <c:tx>
            <c:strRef>
              <c:f>Full1!$I$1</c:f>
              <c:strCache>
                <c:ptCount val="1"/>
                <c:pt idx="0">
                  <c:v>Agost</c:v>
                </c:pt>
              </c:strCache>
            </c:strRef>
          </c:tx>
          <c:spPr>
            <a:solidFill>
              <a:schemeClr val="accent2">
                <a:lumMod val="60000"/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solidFill>
                <a:schemeClr val="tx1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Full1!$A$2</c:f>
              <c:numCache>
                <c:formatCode>General</c:formatCode>
                <c:ptCount val="1"/>
                <c:pt idx="0">
                  <c:v>2012.0</c:v>
                </c:pt>
              </c:numCache>
            </c:numRef>
          </c:cat>
          <c:val>
            <c:numRef>
              <c:f>Full1!$I$2</c:f>
              <c:numCache>
                <c:formatCode>General</c:formatCode>
                <c:ptCount val="1"/>
                <c:pt idx="0">
                  <c:v>0.0</c:v>
                </c:pt>
              </c:numCache>
            </c:numRef>
          </c:val>
        </c:ser>
        <c:ser>
          <c:idx val="8"/>
          <c:order val="8"/>
          <c:tx>
            <c:strRef>
              <c:f>Full1!$J$1</c:f>
              <c:strCache>
                <c:ptCount val="1"/>
                <c:pt idx="0">
                  <c:v>Setember</c:v>
                </c:pt>
              </c:strCache>
            </c:strRef>
          </c:tx>
          <c:spPr>
            <a:solidFill>
              <a:schemeClr val="accent3">
                <a:lumMod val="60000"/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Full1!$A$2</c:f>
              <c:numCache>
                <c:formatCode>General</c:formatCode>
                <c:ptCount val="1"/>
                <c:pt idx="0">
                  <c:v>2012.0</c:v>
                </c:pt>
              </c:numCache>
            </c:numRef>
          </c:cat>
          <c:val>
            <c:numRef>
              <c:f>Full1!$J$2</c:f>
              <c:numCache>
                <c:formatCode>General</c:formatCode>
                <c:ptCount val="1"/>
                <c:pt idx="0">
                  <c:v>55.0</c:v>
                </c:pt>
              </c:numCache>
            </c:numRef>
          </c:val>
        </c:ser>
        <c:ser>
          <c:idx val="9"/>
          <c:order val="9"/>
          <c:tx>
            <c:strRef>
              <c:f>Full1!$K$1</c:f>
              <c:strCache>
                <c:ptCount val="1"/>
                <c:pt idx="0">
                  <c:v>October</c:v>
                </c:pt>
              </c:strCache>
            </c:strRef>
          </c:tx>
          <c:spPr>
            <a:solidFill>
              <a:schemeClr val="accent4">
                <a:lumMod val="60000"/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Full1!$A$2</c:f>
              <c:numCache>
                <c:formatCode>General</c:formatCode>
                <c:ptCount val="1"/>
                <c:pt idx="0">
                  <c:v>2012.0</c:v>
                </c:pt>
              </c:numCache>
            </c:numRef>
          </c:cat>
          <c:val>
            <c:numRef>
              <c:f>Full1!$K$2</c:f>
              <c:numCache>
                <c:formatCode>General</c:formatCode>
                <c:ptCount val="1"/>
                <c:pt idx="0">
                  <c:v>98.0</c:v>
                </c:pt>
              </c:numCache>
            </c:numRef>
          </c:val>
        </c:ser>
        <c:ser>
          <c:idx val="10"/>
          <c:order val="10"/>
          <c:tx>
            <c:strRef>
              <c:f>Full1!$L$1</c:f>
              <c:strCache>
                <c:ptCount val="1"/>
                <c:pt idx="0">
                  <c:v>November</c:v>
                </c:pt>
              </c:strCache>
            </c:strRef>
          </c:tx>
          <c:spPr>
            <a:solidFill>
              <a:schemeClr val="accent5">
                <a:lumMod val="60000"/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Full1!$A$2</c:f>
              <c:numCache>
                <c:formatCode>General</c:formatCode>
                <c:ptCount val="1"/>
                <c:pt idx="0">
                  <c:v>2012.0</c:v>
                </c:pt>
              </c:numCache>
            </c:numRef>
          </c:cat>
          <c:val>
            <c:numRef>
              <c:f>Full1!$L$2</c:f>
              <c:numCache>
                <c:formatCode>General</c:formatCode>
                <c:ptCount val="1"/>
                <c:pt idx="0">
                  <c:v>46.0</c:v>
                </c:pt>
              </c:numCache>
            </c:numRef>
          </c:val>
        </c:ser>
        <c:ser>
          <c:idx val="11"/>
          <c:order val="11"/>
          <c:tx>
            <c:strRef>
              <c:f>Full1!$M$1</c:f>
              <c:strCache>
                <c:ptCount val="1"/>
                <c:pt idx="0">
                  <c:v>December</c:v>
                </c:pt>
              </c:strCache>
            </c:strRef>
          </c:tx>
          <c:spPr>
            <a:solidFill>
              <a:schemeClr val="accent6">
                <a:lumMod val="60000"/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Full1!$A$2</c:f>
              <c:numCache>
                <c:formatCode>General</c:formatCode>
                <c:ptCount val="1"/>
                <c:pt idx="0">
                  <c:v>2012.0</c:v>
                </c:pt>
              </c:numCache>
            </c:numRef>
          </c:cat>
          <c:val>
            <c:numRef>
              <c:f>Full1!$M$2</c:f>
              <c:numCache>
                <c:formatCode>General</c:formatCode>
                <c:ptCount val="1"/>
                <c:pt idx="0">
                  <c:v>28.0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-2127042392"/>
        <c:axId val="-2127039704"/>
      </c:barChart>
      <c:catAx>
        <c:axId val="-212704239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-2127039704"/>
        <c:crosses val="autoZero"/>
        <c:auto val="1"/>
        <c:lblAlgn val="ctr"/>
        <c:lblOffset val="100"/>
        <c:noMultiLvlLbl val="0"/>
      </c:catAx>
      <c:valAx>
        <c:axId val="-2127039704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-21270423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35738734378226"/>
          <c:y val="0.829771049374567"/>
          <c:w val="0.728522531243548"/>
          <c:h val="0.108565365596621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36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a-ES" sz="3600" dirty="0"/>
              <a:t>Copies </a:t>
            </a:r>
            <a:r>
              <a:rPr lang="ca-ES" sz="3600" dirty="0" err="1"/>
              <a:t>served</a:t>
            </a:r>
            <a:endParaRPr lang="ca-ES" sz="3600" dirty="0"/>
          </a:p>
        </c:rich>
      </c:tx>
      <c:layout>
        <c:manualLayout>
          <c:xMode val="edge"/>
          <c:yMode val="edge"/>
          <c:x val="0.0235292865709066"/>
          <c:y val="0.133682832655014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Full1!$B$1</c:f>
              <c:strCache>
                <c:ptCount val="1"/>
                <c:pt idx="0">
                  <c:v>January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solidFill>
                <a:schemeClr val="tx1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Full1!$A$2</c:f>
              <c:numCache>
                <c:formatCode>General</c:formatCode>
                <c:ptCount val="1"/>
                <c:pt idx="0">
                  <c:v>2012.0</c:v>
                </c:pt>
              </c:numCache>
            </c:numRef>
          </c:cat>
          <c:val>
            <c:numRef>
              <c:f>Full1!$B$2</c:f>
              <c:numCache>
                <c:formatCode>General</c:formatCode>
                <c:ptCount val="1"/>
                <c:pt idx="0">
                  <c:v>0.0</c:v>
                </c:pt>
              </c:numCache>
            </c:numRef>
          </c:val>
        </c:ser>
        <c:ser>
          <c:idx val="1"/>
          <c:order val="1"/>
          <c:tx>
            <c:strRef>
              <c:f>Full1!$C$1</c:f>
              <c:strCache>
                <c:ptCount val="1"/>
                <c:pt idx="0">
                  <c:v>February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solidFill>
                <a:schemeClr val="tx1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Full1!$A$2</c:f>
              <c:numCache>
                <c:formatCode>General</c:formatCode>
                <c:ptCount val="1"/>
                <c:pt idx="0">
                  <c:v>2012.0</c:v>
                </c:pt>
              </c:numCache>
            </c:numRef>
          </c:cat>
          <c:val>
            <c:numRef>
              <c:f>Full1!$C$2</c:f>
              <c:numCache>
                <c:formatCode>General</c:formatCode>
                <c:ptCount val="1"/>
                <c:pt idx="0">
                  <c:v>2.0</c:v>
                </c:pt>
              </c:numCache>
            </c:numRef>
          </c:val>
        </c:ser>
        <c:ser>
          <c:idx val="2"/>
          <c:order val="2"/>
          <c:tx>
            <c:strRef>
              <c:f>Full1!$D$1</c:f>
              <c:strCache>
                <c:ptCount val="1"/>
                <c:pt idx="0">
                  <c:v>March</c:v>
                </c:pt>
              </c:strCache>
            </c:strRef>
          </c:tx>
          <c:spPr>
            <a:solidFill>
              <a:schemeClr val="accent3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solidFill>
                <a:schemeClr val="tx1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Full1!$A$2</c:f>
              <c:numCache>
                <c:formatCode>General</c:formatCode>
                <c:ptCount val="1"/>
                <c:pt idx="0">
                  <c:v>2012.0</c:v>
                </c:pt>
              </c:numCache>
            </c:numRef>
          </c:cat>
          <c:val>
            <c:numRef>
              <c:f>Full1!$D$2</c:f>
              <c:numCache>
                <c:formatCode>General</c:formatCode>
                <c:ptCount val="1"/>
                <c:pt idx="0">
                  <c:v>4.0</c:v>
                </c:pt>
              </c:numCache>
            </c:numRef>
          </c:val>
        </c:ser>
        <c:ser>
          <c:idx val="3"/>
          <c:order val="3"/>
          <c:tx>
            <c:strRef>
              <c:f>Full1!$E$1</c:f>
              <c:strCache>
                <c:ptCount val="1"/>
                <c:pt idx="0">
                  <c:v>April</c:v>
                </c:pt>
              </c:strCache>
            </c:strRef>
          </c:tx>
          <c:spPr>
            <a:solidFill>
              <a:schemeClr val="accent4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solidFill>
                <a:schemeClr val="tx1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Full1!$A$2</c:f>
              <c:numCache>
                <c:formatCode>General</c:formatCode>
                <c:ptCount val="1"/>
                <c:pt idx="0">
                  <c:v>2012.0</c:v>
                </c:pt>
              </c:numCache>
            </c:numRef>
          </c:cat>
          <c:val>
            <c:numRef>
              <c:f>Full1!$E$2</c:f>
              <c:numCache>
                <c:formatCode>General</c:formatCode>
                <c:ptCount val="1"/>
                <c:pt idx="0">
                  <c:v>0.0</c:v>
                </c:pt>
              </c:numCache>
            </c:numRef>
          </c:val>
        </c:ser>
        <c:ser>
          <c:idx val="4"/>
          <c:order val="4"/>
          <c:tx>
            <c:strRef>
              <c:f>Full1!$F$1</c:f>
              <c:strCache>
                <c:ptCount val="1"/>
                <c:pt idx="0">
                  <c:v>May</c:v>
                </c:pt>
              </c:strCache>
            </c:strRef>
          </c:tx>
          <c:spPr>
            <a:solidFill>
              <a:schemeClr val="accent5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solidFill>
                <a:schemeClr val="tx1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Full1!$A$2</c:f>
              <c:numCache>
                <c:formatCode>General</c:formatCode>
                <c:ptCount val="1"/>
                <c:pt idx="0">
                  <c:v>2012.0</c:v>
                </c:pt>
              </c:numCache>
            </c:numRef>
          </c:cat>
          <c:val>
            <c:numRef>
              <c:f>Full1!$F$2</c:f>
              <c:numCache>
                <c:formatCode>General</c:formatCode>
                <c:ptCount val="1"/>
                <c:pt idx="0">
                  <c:v>0.0</c:v>
                </c:pt>
              </c:numCache>
            </c:numRef>
          </c:val>
        </c:ser>
        <c:ser>
          <c:idx val="5"/>
          <c:order val="5"/>
          <c:tx>
            <c:strRef>
              <c:f>Full1!$G$1</c:f>
              <c:strCache>
                <c:ptCount val="1"/>
                <c:pt idx="0">
                  <c:v>Juny</c:v>
                </c:pt>
              </c:strCache>
            </c:strRef>
          </c:tx>
          <c:spPr>
            <a:solidFill>
              <a:schemeClr val="accent6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solidFill>
                <a:schemeClr val="tx1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Full1!$A$2</c:f>
              <c:numCache>
                <c:formatCode>General</c:formatCode>
                <c:ptCount val="1"/>
                <c:pt idx="0">
                  <c:v>2012.0</c:v>
                </c:pt>
              </c:numCache>
            </c:numRef>
          </c:cat>
          <c:val>
            <c:numRef>
              <c:f>Full1!$G$2</c:f>
              <c:numCache>
                <c:formatCode>General</c:formatCode>
                <c:ptCount val="1"/>
                <c:pt idx="0">
                  <c:v>3.0</c:v>
                </c:pt>
              </c:numCache>
            </c:numRef>
          </c:val>
        </c:ser>
        <c:ser>
          <c:idx val="6"/>
          <c:order val="6"/>
          <c:tx>
            <c:strRef>
              <c:f>Full1!$H$1</c:f>
              <c:strCache>
                <c:ptCount val="1"/>
                <c:pt idx="0">
                  <c:v>July</c:v>
                </c:pt>
              </c:strCache>
            </c:strRef>
          </c:tx>
          <c:spPr>
            <a:solidFill>
              <a:schemeClr val="accent1">
                <a:lumMod val="60000"/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solidFill>
                <a:schemeClr val="tx1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Full1!$A$2</c:f>
              <c:numCache>
                <c:formatCode>General</c:formatCode>
                <c:ptCount val="1"/>
                <c:pt idx="0">
                  <c:v>2012.0</c:v>
                </c:pt>
              </c:numCache>
            </c:numRef>
          </c:cat>
          <c:val>
            <c:numRef>
              <c:f>Full1!$H$2</c:f>
              <c:numCache>
                <c:formatCode>General</c:formatCode>
                <c:ptCount val="1"/>
                <c:pt idx="0">
                  <c:v>0.0</c:v>
                </c:pt>
              </c:numCache>
            </c:numRef>
          </c:val>
        </c:ser>
        <c:ser>
          <c:idx val="7"/>
          <c:order val="7"/>
          <c:tx>
            <c:strRef>
              <c:f>Full1!$I$1</c:f>
              <c:strCache>
                <c:ptCount val="1"/>
                <c:pt idx="0">
                  <c:v>Agost</c:v>
                </c:pt>
              </c:strCache>
            </c:strRef>
          </c:tx>
          <c:spPr>
            <a:solidFill>
              <a:schemeClr val="accent2">
                <a:lumMod val="60000"/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solidFill>
                <a:schemeClr val="tx1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Full1!$A$2</c:f>
              <c:numCache>
                <c:formatCode>General</c:formatCode>
                <c:ptCount val="1"/>
                <c:pt idx="0">
                  <c:v>2012.0</c:v>
                </c:pt>
              </c:numCache>
            </c:numRef>
          </c:cat>
          <c:val>
            <c:numRef>
              <c:f>Full1!$I$2</c:f>
              <c:numCache>
                <c:formatCode>General</c:formatCode>
                <c:ptCount val="1"/>
                <c:pt idx="0">
                  <c:v>0.0</c:v>
                </c:pt>
              </c:numCache>
            </c:numRef>
          </c:val>
        </c:ser>
        <c:ser>
          <c:idx val="8"/>
          <c:order val="8"/>
          <c:tx>
            <c:strRef>
              <c:f>Full1!$J$1</c:f>
              <c:strCache>
                <c:ptCount val="1"/>
                <c:pt idx="0">
                  <c:v>Setember</c:v>
                </c:pt>
              </c:strCache>
            </c:strRef>
          </c:tx>
          <c:spPr>
            <a:solidFill>
              <a:schemeClr val="accent3">
                <a:lumMod val="60000"/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Full1!$A$2</c:f>
              <c:numCache>
                <c:formatCode>General</c:formatCode>
                <c:ptCount val="1"/>
                <c:pt idx="0">
                  <c:v>2012.0</c:v>
                </c:pt>
              </c:numCache>
            </c:numRef>
          </c:cat>
          <c:val>
            <c:numRef>
              <c:f>Full1!$J$2</c:f>
              <c:numCache>
                <c:formatCode>General</c:formatCode>
                <c:ptCount val="1"/>
                <c:pt idx="0">
                  <c:v>163.0</c:v>
                </c:pt>
              </c:numCache>
            </c:numRef>
          </c:val>
        </c:ser>
        <c:ser>
          <c:idx val="9"/>
          <c:order val="9"/>
          <c:tx>
            <c:strRef>
              <c:f>Full1!$K$1</c:f>
              <c:strCache>
                <c:ptCount val="1"/>
                <c:pt idx="0">
                  <c:v>October</c:v>
                </c:pt>
              </c:strCache>
            </c:strRef>
          </c:tx>
          <c:spPr>
            <a:solidFill>
              <a:schemeClr val="accent4">
                <a:lumMod val="60000"/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Full1!$A$2</c:f>
              <c:numCache>
                <c:formatCode>General</c:formatCode>
                <c:ptCount val="1"/>
                <c:pt idx="0">
                  <c:v>2012.0</c:v>
                </c:pt>
              </c:numCache>
            </c:numRef>
          </c:cat>
          <c:val>
            <c:numRef>
              <c:f>Full1!$K$2</c:f>
              <c:numCache>
                <c:formatCode>General</c:formatCode>
                <c:ptCount val="1"/>
                <c:pt idx="0">
                  <c:v>156.0</c:v>
                </c:pt>
              </c:numCache>
            </c:numRef>
          </c:val>
        </c:ser>
        <c:ser>
          <c:idx val="10"/>
          <c:order val="10"/>
          <c:tx>
            <c:strRef>
              <c:f>Full1!$L$1</c:f>
              <c:strCache>
                <c:ptCount val="1"/>
                <c:pt idx="0">
                  <c:v>November</c:v>
                </c:pt>
              </c:strCache>
            </c:strRef>
          </c:tx>
          <c:spPr>
            <a:solidFill>
              <a:schemeClr val="accent5">
                <a:lumMod val="60000"/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Full1!$A$2</c:f>
              <c:numCache>
                <c:formatCode>General</c:formatCode>
                <c:ptCount val="1"/>
                <c:pt idx="0">
                  <c:v>2012.0</c:v>
                </c:pt>
              </c:numCache>
            </c:numRef>
          </c:cat>
          <c:val>
            <c:numRef>
              <c:f>Full1!$L$2</c:f>
              <c:numCache>
                <c:formatCode>General</c:formatCode>
                <c:ptCount val="1"/>
                <c:pt idx="0">
                  <c:v>118.0</c:v>
                </c:pt>
              </c:numCache>
            </c:numRef>
          </c:val>
        </c:ser>
        <c:ser>
          <c:idx val="11"/>
          <c:order val="11"/>
          <c:tx>
            <c:strRef>
              <c:f>Full1!$M$1</c:f>
              <c:strCache>
                <c:ptCount val="1"/>
                <c:pt idx="0">
                  <c:v>December</c:v>
                </c:pt>
              </c:strCache>
            </c:strRef>
          </c:tx>
          <c:spPr>
            <a:solidFill>
              <a:schemeClr val="accent6">
                <a:lumMod val="60000"/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Full1!$A$2</c:f>
              <c:numCache>
                <c:formatCode>General</c:formatCode>
                <c:ptCount val="1"/>
                <c:pt idx="0">
                  <c:v>2012.0</c:v>
                </c:pt>
              </c:numCache>
            </c:numRef>
          </c:cat>
          <c:val>
            <c:numRef>
              <c:f>Full1!$M$2</c:f>
              <c:numCache>
                <c:formatCode>General</c:formatCode>
                <c:ptCount val="1"/>
                <c:pt idx="0">
                  <c:v>62.0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-2127416728"/>
        <c:axId val="-2127414040"/>
      </c:barChart>
      <c:catAx>
        <c:axId val="-212741672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-2127414040"/>
        <c:crosses val="autoZero"/>
        <c:auto val="1"/>
        <c:lblAlgn val="ctr"/>
        <c:lblOffset val="100"/>
        <c:noMultiLvlLbl val="0"/>
      </c:catAx>
      <c:valAx>
        <c:axId val="-2127414040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-21274167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1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>
      <cs:styleClr val="auto"/>
    </cs:fillRef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231" cy="339884"/>
          </a:xfrm>
          <a:prstGeom prst="rect">
            <a:avLst/>
          </a:prstGeom>
        </p:spPr>
        <p:txBody>
          <a:bodyPr vert="horz" lIns="93287" tIns="46644" rIns="93287" bIns="4664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23697" y="0"/>
            <a:ext cx="4302231" cy="339884"/>
          </a:xfrm>
          <a:prstGeom prst="rect">
            <a:avLst/>
          </a:prstGeom>
        </p:spPr>
        <p:txBody>
          <a:bodyPr vert="horz" lIns="93287" tIns="46644" rIns="93287" bIns="46644" rtlCol="0"/>
          <a:lstStyle>
            <a:lvl1pPr algn="r">
              <a:defRPr sz="1200"/>
            </a:lvl1pPr>
          </a:lstStyle>
          <a:p>
            <a:fld id="{1EA7726C-ACAE-124E-B040-09E55DEF4DA0}" type="datetimeFigureOut">
              <a:rPr lang="en-US" smtClean="0"/>
              <a:t>02/03/16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302231" cy="339884"/>
          </a:xfrm>
          <a:prstGeom prst="rect">
            <a:avLst/>
          </a:prstGeom>
        </p:spPr>
        <p:txBody>
          <a:bodyPr vert="horz" lIns="93287" tIns="46644" rIns="93287" bIns="4664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23697" y="6456612"/>
            <a:ext cx="4302231" cy="339884"/>
          </a:xfrm>
          <a:prstGeom prst="rect">
            <a:avLst/>
          </a:prstGeom>
        </p:spPr>
        <p:txBody>
          <a:bodyPr vert="horz" lIns="93287" tIns="46644" rIns="93287" bIns="46644" rtlCol="0" anchor="b"/>
          <a:lstStyle>
            <a:lvl1pPr algn="r">
              <a:defRPr sz="1200"/>
            </a:lvl1pPr>
          </a:lstStyle>
          <a:p>
            <a:fld id="{681C18C3-2E63-8349-A502-4ACA2BEDD3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1898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231" cy="341458"/>
          </a:xfrm>
          <a:prstGeom prst="rect">
            <a:avLst/>
          </a:prstGeom>
        </p:spPr>
        <p:txBody>
          <a:bodyPr vert="horz" lIns="93287" tIns="46644" rIns="93287" bIns="4664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4271" y="0"/>
            <a:ext cx="4302231" cy="341458"/>
          </a:xfrm>
          <a:prstGeom prst="rect">
            <a:avLst/>
          </a:prstGeom>
        </p:spPr>
        <p:txBody>
          <a:bodyPr vert="horz" lIns="93287" tIns="46644" rIns="93287" bIns="46644" rtlCol="0"/>
          <a:lstStyle>
            <a:lvl1pPr algn="r">
              <a:defRPr sz="1200"/>
            </a:lvl1pPr>
          </a:lstStyle>
          <a:p>
            <a:fld id="{61B2D050-08C9-49CA-A1E5-16C5AE2F25A7}" type="datetimeFigureOut">
              <a:rPr lang="en-US" smtClean="0"/>
              <a:t>02/03/16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435350" y="849313"/>
            <a:ext cx="3057525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287" tIns="46644" rIns="93287" bIns="4664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823" y="3271383"/>
            <a:ext cx="7942580" cy="2676584"/>
          </a:xfrm>
          <a:prstGeom prst="rect">
            <a:avLst/>
          </a:prstGeom>
        </p:spPr>
        <p:txBody>
          <a:bodyPr vert="horz" lIns="93287" tIns="46644" rIns="93287" bIns="46644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56219"/>
            <a:ext cx="4302231" cy="341457"/>
          </a:xfrm>
          <a:prstGeom prst="rect">
            <a:avLst/>
          </a:prstGeom>
        </p:spPr>
        <p:txBody>
          <a:bodyPr vert="horz" lIns="93287" tIns="46644" rIns="93287" bIns="4664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4271" y="6456219"/>
            <a:ext cx="4302231" cy="341457"/>
          </a:xfrm>
          <a:prstGeom prst="rect">
            <a:avLst/>
          </a:prstGeom>
        </p:spPr>
        <p:txBody>
          <a:bodyPr vert="horz" lIns="93287" tIns="46644" rIns="93287" bIns="46644" rtlCol="0" anchor="b"/>
          <a:lstStyle>
            <a:lvl1pPr algn="r">
              <a:defRPr sz="1200"/>
            </a:lvl1pPr>
          </a:lstStyle>
          <a:p>
            <a:fld id="{BFE98756-7E75-4F6D-8021-B027BFC45B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2328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E98756-7E75-4F6D-8021-B027BFC45B9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9669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E98756-7E75-4F6D-8021-B027BFC45B9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9287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E98756-7E75-4F6D-8021-B027BFC45B94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9610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E98756-7E75-4F6D-8021-B027BFC45B94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2771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E98756-7E75-4F6D-8021-B027BFC45B94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4451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E98756-7E75-4F6D-8021-B027BFC45B94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0316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E98756-7E75-4F6D-8021-B027BFC45B94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44473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E98756-7E75-4F6D-8021-B027BFC45B94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53515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E98756-7E75-4F6D-8021-B027BFC45B94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8820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E98756-7E75-4F6D-8021-B027BFC45B9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908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E98756-7E75-4F6D-8021-B027BFC45B9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5987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Explain: </a:t>
            </a:r>
            <a:r>
              <a:rPr lang="en-US" dirty="0" err="1" smtClean="0"/>
              <a:t>tanto</a:t>
            </a:r>
            <a:r>
              <a:rPr lang="en-US" dirty="0" smtClean="0"/>
              <a:t>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módulo</a:t>
            </a:r>
            <a:r>
              <a:rPr lang="en-US" dirty="0" smtClean="0"/>
              <a:t> de PI </a:t>
            </a:r>
            <a:r>
              <a:rPr lang="en-US" dirty="0" err="1" smtClean="0"/>
              <a:t>como</a:t>
            </a:r>
            <a:r>
              <a:rPr lang="en-US" dirty="0" smtClean="0"/>
              <a:t> la </a:t>
            </a:r>
            <a:r>
              <a:rPr lang="en-US" dirty="0" err="1" smtClean="0"/>
              <a:t>integración</a:t>
            </a:r>
            <a:r>
              <a:rPr lang="en-US" dirty="0" smtClean="0"/>
              <a:t> de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fondo</a:t>
            </a:r>
            <a:r>
              <a:rPr lang="en-US" dirty="0" smtClean="0"/>
              <a:t> en el </a:t>
            </a:r>
            <a:r>
              <a:rPr lang="en-US" dirty="0" err="1" smtClean="0"/>
              <a:t>catálogo</a:t>
            </a:r>
            <a:r>
              <a:rPr lang="en-US" dirty="0" smtClean="0"/>
              <a:t> </a:t>
            </a:r>
            <a:r>
              <a:rPr lang="en-US" dirty="0" err="1" smtClean="0"/>
              <a:t>colectivo</a:t>
            </a:r>
            <a:r>
              <a:rPr lang="en-US" dirty="0" smtClean="0"/>
              <a:t> OCLC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E98756-7E75-4F6D-8021-B027BFC45B9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2276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E98756-7E75-4F6D-8021-B027BFC45B9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1116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E98756-7E75-4F6D-8021-B027BFC45B9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9267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E98756-7E75-4F6D-8021-B027BFC45B9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3642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E98756-7E75-4F6D-8021-B027BFC45B9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7463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E98756-7E75-4F6D-8021-B027BFC45B9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850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Relationship Id="rId3" Type="http://schemas.openxmlformats.org/officeDocument/2006/relationships/image" Target="../media/image5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emf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3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2"/>
            <a:ext cx="3270249" cy="1385363"/>
          </a:xfrm>
          <a:prstGeom prst="rect">
            <a:avLst/>
          </a:prstGeom>
          <a:solidFill>
            <a:srgbClr val="00AFD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3D527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610" b="29158"/>
          <a:stretch/>
        </p:blipFill>
        <p:spPr>
          <a:xfrm>
            <a:off x="3184539" y="2"/>
            <a:ext cx="5980110" cy="1385363"/>
          </a:xfrm>
          <a:prstGeom prst="rect">
            <a:avLst/>
          </a:prstGeom>
        </p:spPr>
      </p:pic>
      <p:sp>
        <p:nvSpPr>
          <p:cNvPr id="22" name="Rectangle 21"/>
          <p:cNvSpPr/>
          <p:nvPr userDrawn="1"/>
        </p:nvSpPr>
        <p:spPr>
          <a:xfrm>
            <a:off x="0" y="6248400"/>
            <a:ext cx="2209800" cy="609600"/>
          </a:xfrm>
          <a:prstGeom prst="rect">
            <a:avLst/>
          </a:prstGeom>
          <a:solidFill>
            <a:srgbClr val="2361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3D527F"/>
              </a:solidFill>
            </a:endParaRPr>
          </a:p>
        </p:txBody>
      </p:sp>
      <p:sp>
        <p:nvSpPr>
          <p:cNvPr id="23" name="Rectangle 22"/>
          <p:cNvSpPr/>
          <p:nvPr userDrawn="1"/>
        </p:nvSpPr>
        <p:spPr>
          <a:xfrm>
            <a:off x="2209800" y="6248400"/>
            <a:ext cx="1060450" cy="609600"/>
          </a:xfrm>
          <a:prstGeom prst="rect">
            <a:avLst/>
          </a:prstGeom>
          <a:solidFill>
            <a:srgbClr val="007DB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3D527F"/>
              </a:solidFill>
            </a:endParaRPr>
          </a:p>
        </p:txBody>
      </p:sp>
      <p:sp>
        <p:nvSpPr>
          <p:cNvPr id="24" name="Rectangle 23"/>
          <p:cNvSpPr/>
          <p:nvPr userDrawn="1"/>
        </p:nvSpPr>
        <p:spPr>
          <a:xfrm>
            <a:off x="3270250" y="6248400"/>
            <a:ext cx="5873750" cy="609600"/>
          </a:xfrm>
          <a:prstGeom prst="rect">
            <a:avLst/>
          </a:prstGeom>
          <a:solidFill>
            <a:srgbClr val="00AFD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3D527F"/>
              </a:solidFill>
            </a:endParaRPr>
          </a:p>
        </p:txBody>
      </p:sp>
      <p:sp>
        <p:nvSpPr>
          <p:cNvPr id="36" name="Text Placeholder 35"/>
          <p:cNvSpPr>
            <a:spLocks noGrp="1"/>
          </p:cNvSpPr>
          <p:nvPr>
            <p:ph type="body" sz="quarter" idx="12" hasCustomPrompt="1"/>
          </p:nvPr>
        </p:nvSpPr>
        <p:spPr>
          <a:xfrm>
            <a:off x="1" y="1962170"/>
            <a:ext cx="3582591" cy="56938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none" lIns="457200" tIns="137160" rIns="274320" bIns="182880">
            <a:sp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baseline="0">
                <a:ln>
                  <a:noFill/>
                </a:ln>
                <a:solidFill>
                  <a:schemeClr val="bg1"/>
                </a:solidFill>
                <a:effectLst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smtClean="0">
                <a:solidFill>
                  <a:schemeClr val="bg1"/>
                </a:solidFill>
                <a:cs typeface="Arial" charset="0"/>
              </a:rPr>
              <a:t>Event Location • June 25, 2015 </a:t>
            </a:r>
          </a:p>
        </p:txBody>
      </p:sp>
      <p:sp>
        <p:nvSpPr>
          <p:cNvPr id="16" name="Text Placeholder 18"/>
          <p:cNvSpPr>
            <a:spLocks noGrp="1"/>
          </p:cNvSpPr>
          <p:nvPr>
            <p:ph type="body" sz="quarter" idx="16" hasCustomPrompt="1"/>
          </p:nvPr>
        </p:nvSpPr>
        <p:spPr>
          <a:xfrm>
            <a:off x="779470" y="2483369"/>
            <a:ext cx="7754770" cy="1323439"/>
          </a:xfrm>
          <a:prstGeom prst="rect">
            <a:avLst/>
          </a:prstGeom>
          <a:ln w="101600" cmpd="sng">
            <a:solidFill>
              <a:schemeClr val="accent2"/>
            </a:solidFill>
            <a:miter lim="800000"/>
          </a:ln>
        </p:spPr>
        <p:txBody>
          <a:bodyPr vert="horz" wrap="square" lIns="548640" tIns="274320" rIns="457200" bIns="365760">
            <a:normAutofit/>
          </a:bodyPr>
          <a:lstStyle>
            <a:lvl1pPr marL="0" indent="0" algn="l">
              <a:spcBef>
                <a:spcPts val="0"/>
              </a:spcBef>
              <a:buNone/>
              <a:defRPr sz="4400" b="1" baseline="0">
                <a:ln w="0" cmpd="sng">
                  <a:noFill/>
                </a:ln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 smtClean="0"/>
              <a:t>Place title here</a:t>
            </a:r>
            <a:endParaRPr lang="en-US" dirty="0"/>
          </a:p>
        </p:txBody>
      </p:sp>
      <p:pic>
        <p:nvPicPr>
          <p:cNvPr id="18" name="Picture 5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07867" y="6457306"/>
            <a:ext cx="743238" cy="241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728694" y="4014387"/>
            <a:ext cx="1860270" cy="400110"/>
          </a:xfrm>
          <a:prstGeom prst="rect">
            <a:avLst/>
          </a:prstGeom>
        </p:spPr>
        <p:txBody>
          <a:bodyPr vert="horz" wrap="none" lIns="0">
            <a:sp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/>
            </a:lvl2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Speaker Name</a:t>
            </a:r>
            <a:endParaRPr lang="en-US" dirty="0"/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728694" y="4415447"/>
            <a:ext cx="1364723" cy="307777"/>
          </a:xfrm>
          <a:prstGeom prst="rect">
            <a:avLst/>
          </a:prstGeom>
        </p:spPr>
        <p:txBody>
          <a:bodyPr vert="horz" wrap="none" lIns="0" tIns="0">
            <a:spAutoFit/>
          </a:bodyPr>
          <a:lstStyle>
            <a:lvl1pPr marL="0" indent="0">
              <a:buNone/>
              <a:defRPr sz="1700" b="0"/>
            </a:lvl1pPr>
            <a:lvl2pPr marL="457200" indent="0">
              <a:buNone/>
              <a:defRPr/>
            </a:lvl2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Speaker Title</a:t>
            </a:r>
            <a:endParaRPr lang="en-US" dirty="0"/>
          </a:p>
        </p:txBody>
      </p:sp>
      <p:sp>
        <p:nvSpPr>
          <p:cNvPr id="20" name="Rectangle 19"/>
          <p:cNvSpPr/>
          <p:nvPr userDrawn="1"/>
        </p:nvSpPr>
        <p:spPr>
          <a:xfrm>
            <a:off x="3045849" y="2"/>
            <a:ext cx="536743" cy="1385363"/>
          </a:xfrm>
          <a:prstGeom prst="rect">
            <a:avLst/>
          </a:prstGeom>
          <a:solidFill>
            <a:srgbClr val="00AFD7">
              <a:alpha val="58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3D52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652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 rot="16200000">
            <a:off x="479425" y="4983163"/>
            <a:ext cx="603250" cy="292100"/>
          </a:xfrm>
          <a:prstGeom prst="rect">
            <a:avLst/>
          </a:prstGeom>
          <a:solidFill>
            <a:srgbClr val="007DB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3D527F"/>
              </a:solidFill>
            </a:endParaRPr>
          </a:p>
        </p:txBody>
      </p:sp>
      <p:pic>
        <p:nvPicPr>
          <p:cNvPr id="9" name="Picture 9" descr="OCLC_H_PMS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93521" y="5960853"/>
            <a:ext cx="1498090" cy="488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8"/>
          <p:cNvSpPr txBox="1">
            <a:spLocks noChangeArrowheads="1"/>
          </p:cNvSpPr>
          <p:nvPr userDrawn="1"/>
        </p:nvSpPr>
        <p:spPr bwMode="auto">
          <a:xfrm>
            <a:off x="5924929" y="4935538"/>
            <a:ext cx="422275" cy="18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600" dirty="0">
                <a:solidFill>
                  <a:schemeClr val="bg1"/>
                </a:solidFill>
              </a:rPr>
              <a:t>SM</a:t>
            </a:r>
          </a:p>
        </p:txBody>
      </p:sp>
      <p:sp>
        <p:nvSpPr>
          <p:cNvPr id="11" name="Rectangle 10"/>
          <p:cNvSpPr/>
          <p:nvPr userDrawn="1"/>
        </p:nvSpPr>
        <p:spPr>
          <a:xfrm>
            <a:off x="0" y="4827588"/>
            <a:ext cx="635000" cy="603250"/>
          </a:xfrm>
          <a:prstGeom prst="rect">
            <a:avLst/>
          </a:prstGeom>
          <a:solidFill>
            <a:srgbClr val="2361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3D527F"/>
              </a:solidFill>
            </a:endParaRPr>
          </a:p>
        </p:txBody>
      </p:sp>
      <p:sp>
        <p:nvSpPr>
          <p:cNvPr id="12" name="Text Placeholder 18"/>
          <p:cNvSpPr>
            <a:spLocks noGrp="1"/>
          </p:cNvSpPr>
          <p:nvPr>
            <p:ph type="body" sz="quarter" idx="10" hasCustomPrompt="1"/>
          </p:nvPr>
        </p:nvSpPr>
        <p:spPr>
          <a:xfrm>
            <a:off x="731838" y="1108606"/>
            <a:ext cx="4177899" cy="1492716"/>
          </a:xfrm>
          <a:prstGeom prst="rect">
            <a:avLst/>
          </a:prstGeom>
          <a:ln w="101600" cmpd="sng">
            <a:solidFill>
              <a:srgbClr val="236192"/>
            </a:solidFill>
            <a:miter lim="800000"/>
          </a:ln>
        </p:spPr>
        <p:txBody>
          <a:bodyPr vert="horz" wrap="none" lIns="548640" tIns="274320" rIns="457200" bIns="365760">
            <a:spAutoFit/>
          </a:bodyPr>
          <a:lstStyle>
            <a:lvl1pPr marL="0" indent="0" algn="l">
              <a:spcBef>
                <a:spcPts val="0"/>
              </a:spcBef>
              <a:buNone/>
              <a:defRPr sz="5500" b="1" baseline="0">
                <a:ln w="0" cmpd="sng">
                  <a:noFill/>
                </a:ln>
                <a:solidFill>
                  <a:srgbClr val="236192"/>
                </a:solidFill>
              </a:defRPr>
            </a:lvl1pPr>
          </a:lstStyle>
          <a:p>
            <a:pPr lvl="0"/>
            <a:r>
              <a:rPr lang="en-US" dirty="0" smtClean="0"/>
              <a:t>Text Here</a:t>
            </a:r>
            <a:endParaRPr lang="en-US" dirty="0"/>
          </a:p>
        </p:txBody>
      </p:sp>
      <p:sp>
        <p:nvSpPr>
          <p:cNvPr id="13" name="Text Placeholder 20"/>
          <p:cNvSpPr>
            <a:spLocks noGrp="1"/>
          </p:cNvSpPr>
          <p:nvPr>
            <p:ph type="body" sz="quarter" idx="11" hasCustomPrompt="1"/>
          </p:nvPr>
        </p:nvSpPr>
        <p:spPr>
          <a:xfrm>
            <a:off x="608544" y="2860151"/>
            <a:ext cx="3887788" cy="40571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>
              <a:buNone/>
              <a:defRPr sz="1800" b="1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Speaker Name</a:t>
            </a:r>
            <a:endParaRPr lang="en-US" dirty="0"/>
          </a:p>
        </p:txBody>
      </p:sp>
      <p:sp>
        <p:nvSpPr>
          <p:cNvPr id="14" name="Text Placeholder 20"/>
          <p:cNvSpPr>
            <a:spLocks noGrp="1"/>
          </p:cNvSpPr>
          <p:nvPr>
            <p:ph type="body" sz="quarter" idx="12" hasCustomPrompt="1"/>
          </p:nvPr>
        </p:nvSpPr>
        <p:spPr>
          <a:xfrm>
            <a:off x="608357" y="3229582"/>
            <a:ext cx="3887788" cy="35902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>
              <a:buNone/>
              <a:defRPr sz="1400" b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Speaker Title</a:t>
            </a:r>
            <a:endParaRPr lang="en-US" dirty="0"/>
          </a:p>
        </p:txBody>
      </p:sp>
      <p:sp>
        <p:nvSpPr>
          <p:cNvPr id="15" name="Text Placeholder 20"/>
          <p:cNvSpPr>
            <a:spLocks noGrp="1"/>
          </p:cNvSpPr>
          <p:nvPr>
            <p:ph type="body" sz="quarter" idx="13" hasCustomPrompt="1"/>
          </p:nvPr>
        </p:nvSpPr>
        <p:spPr>
          <a:xfrm>
            <a:off x="608357" y="3588611"/>
            <a:ext cx="3887788" cy="30549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>
              <a:buNone/>
              <a:defRPr sz="1400" b="1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 smtClean="0"/>
              <a:t>Speaker Contact</a:t>
            </a:r>
            <a:endParaRPr lang="en-US" dirty="0"/>
          </a:p>
        </p:txBody>
      </p:sp>
      <p:sp>
        <p:nvSpPr>
          <p:cNvPr id="18" name="Text Placeholder 16"/>
          <p:cNvSpPr>
            <a:spLocks noGrp="1"/>
          </p:cNvSpPr>
          <p:nvPr>
            <p:ph type="body" sz="quarter" idx="14" hasCustomPrompt="1"/>
          </p:nvPr>
        </p:nvSpPr>
        <p:spPr>
          <a:xfrm>
            <a:off x="0" y="587632"/>
            <a:ext cx="3679825" cy="566309"/>
          </a:xfrm>
          <a:prstGeom prst="rect">
            <a:avLst/>
          </a:prstGeom>
          <a:solidFill>
            <a:srgbClr val="236192"/>
          </a:solidFill>
        </p:spPr>
        <p:txBody>
          <a:bodyPr vert="horz" wrap="square" lIns="640080" tIns="91440" bIns="164592">
            <a:spAutoFit/>
          </a:bodyPr>
          <a:lstStyle>
            <a:lvl1pPr marL="0" indent="0">
              <a:buNone/>
              <a:defRPr sz="20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Event Title</a:t>
            </a:r>
            <a:endParaRPr lang="en-US" dirty="0"/>
          </a:p>
        </p:txBody>
      </p:sp>
      <p:pic>
        <p:nvPicPr>
          <p:cNvPr id="17" name="Picture 16" descr="ppt-because-tag.psd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7100" y="4827586"/>
            <a:ext cx="8216894" cy="607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1949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-115448" y="-94465"/>
            <a:ext cx="9382767" cy="1313180"/>
          </a:xfrm>
          <a:prstGeom prst="rect">
            <a:avLst/>
          </a:prstGeom>
          <a:ln w="12700" cap="rnd" cmpd="sng">
            <a:gradFill flip="none" rotWithShape="1">
              <a:gsLst>
                <a:gs pos="0">
                  <a:schemeClr val="accent1"/>
                </a:gs>
                <a:gs pos="50000">
                  <a:schemeClr val="accent1">
                    <a:alpha val="0"/>
                  </a:schemeClr>
                </a:gs>
              </a:gsLst>
              <a:lin ang="0" scaled="1"/>
              <a:tileRect/>
            </a:gradFill>
            <a:prstDash val="solid"/>
          </a:ln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3496074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ub-Section Title: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419A3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alphaModFix amt="59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139" y="6347456"/>
            <a:ext cx="1668732" cy="305161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2889877"/>
            <a:ext cx="7772400" cy="748923"/>
          </a:xfrm>
          <a:prstGeom prst="rect">
            <a:avLst/>
          </a:prstGeom>
          <a:ln>
            <a:noFill/>
          </a:ln>
        </p:spPr>
        <p:txBody>
          <a:bodyPr lIns="91440" tIns="91440" rIns="91440" bIns="91440" anchor="t" anchorCtr="0">
            <a:spAutoFit/>
          </a:bodyPr>
          <a:lstStyle>
            <a:lvl1pPr algn="l">
              <a:defRPr sz="4000" b="1" cap="all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Sub-section title goes here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137530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accent3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Section 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3137882272"/>
      </p:ext>
    </p:extLst>
  </p:cSld>
  <p:clrMapOvr>
    <a:masterClrMapping/>
  </p:clrMapOvr>
  <p:transition xmlns:p14="http://schemas.microsoft.com/office/powerpoint/2010/main" spd="slow">
    <p:push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Title: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alphaModFix amt="59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139" y="6347456"/>
            <a:ext cx="1668732" cy="305161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2675845"/>
            <a:ext cx="7772400" cy="861774"/>
          </a:xfrm>
          <a:prstGeom prst="rect">
            <a:avLst/>
          </a:prstGeom>
          <a:ln>
            <a:noFill/>
          </a:ln>
        </p:spPr>
        <p:txBody>
          <a:bodyPr lIns="91440" tIns="91440" rIns="91440" bIns="91440" anchor="ctr" anchorCtr="0">
            <a:spAutoFit/>
          </a:bodyPr>
          <a:lstStyle>
            <a:lvl1pPr algn="l">
              <a:defRPr sz="4800" b="1" cap="none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Section title goes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6943573"/>
      </p:ext>
    </p:extLst>
  </p:cSld>
  <p:clrMapOvr>
    <a:masterClrMapping/>
  </p:clrMapOvr>
  <p:transition xmlns:p14="http://schemas.microsoft.com/office/powerpoint/2010/main" spd="slow">
    <p:push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eaker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882650" y="1990726"/>
            <a:ext cx="2016125" cy="2571750"/>
          </a:xfrm>
          <a:prstGeom prst="rect">
            <a:avLst/>
          </a:prstGeom>
        </p:spPr>
        <p:txBody>
          <a:bodyPr vert="horz" anchor="t" anchorCtr="0"/>
          <a:lstStyle>
            <a:lvl1pPr marL="0" indent="0" algn="ctr">
              <a:spcBef>
                <a:spcPts val="0"/>
              </a:spcBef>
              <a:buNone/>
              <a:defRPr sz="1400" baseline="0">
                <a:solidFill>
                  <a:schemeClr val="tx1"/>
                </a:solidFill>
                <a:latin typeface="+mn-lt"/>
              </a:defRPr>
            </a:lvl1pPr>
          </a:lstStyle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Place Speaker </a:t>
            </a:r>
            <a:br>
              <a:rPr lang="en-US" dirty="0" smtClean="0"/>
            </a:br>
            <a:r>
              <a:rPr lang="en-US" dirty="0" smtClean="0"/>
              <a:t>Photo Here</a:t>
            </a:r>
            <a:endParaRPr lang="en-US" dirty="0"/>
          </a:p>
        </p:txBody>
      </p:sp>
      <p:sp>
        <p:nvSpPr>
          <p:cNvPr id="5" name="Rectangle 4"/>
          <p:cNvSpPr/>
          <p:nvPr userDrawn="1"/>
        </p:nvSpPr>
        <p:spPr>
          <a:xfrm rot="5400000">
            <a:off x="-846139" y="2833690"/>
            <a:ext cx="2574927" cy="882650"/>
          </a:xfrm>
          <a:prstGeom prst="rect">
            <a:avLst/>
          </a:prstGeom>
          <a:solidFill>
            <a:srgbClr val="2361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3D527F"/>
              </a:solidFill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416307" y="2638427"/>
            <a:ext cx="5727699" cy="85217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0" i="0"/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+mn-lt"/>
                <a:ea typeface="ＭＳ Ｐゴシック" charset="0"/>
                <a:cs typeface="Arial"/>
              </a:rPr>
              <a:t>Speaker Position, Speaker Title</a:t>
            </a:r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3416300" y="3986213"/>
            <a:ext cx="5727700" cy="0"/>
          </a:xfrm>
          <a:prstGeom prst="line">
            <a:avLst/>
          </a:prstGeom>
          <a:ln w="19050" cmpd="sng">
            <a:solidFill>
              <a:schemeClr val="tx1">
                <a:lumMod val="75000"/>
                <a:lumOff val="2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416300" y="1987552"/>
            <a:ext cx="5727700" cy="6508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1" baseline="0">
                <a:solidFill>
                  <a:srgbClr val="236192"/>
                </a:solidFill>
              </a:defRPr>
            </a:lvl1pPr>
          </a:lstStyle>
          <a:p>
            <a:pPr lvl="0"/>
            <a:r>
              <a:rPr lang="en-US" dirty="0" smtClean="0"/>
              <a:t>Speaker Name</a:t>
            </a:r>
            <a:endParaRPr lang="en-US" dirty="0"/>
          </a:p>
        </p:txBody>
      </p:sp>
      <p:sp>
        <p:nvSpPr>
          <p:cNvPr id="10" name="Text Placeholder 14"/>
          <p:cNvSpPr>
            <a:spLocks noGrp="1"/>
          </p:cNvSpPr>
          <p:nvPr>
            <p:ph type="body" sz="quarter" idx="15" hasCustomPrompt="1"/>
          </p:nvPr>
        </p:nvSpPr>
        <p:spPr>
          <a:xfrm>
            <a:off x="882650" y="1990724"/>
            <a:ext cx="161925" cy="2571752"/>
          </a:xfrm>
          <a:prstGeom prst="rect">
            <a:avLst/>
          </a:prstGeom>
          <a:solidFill>
            <a:srgbClr val="236192">
              <a:alpha val="72000"/>
            </a:srgbClr>
          </a:solidFill>
          <a:ln>
            <a:noFill/>
          </a:ln>
        </p:spPr>
        <p:txBody>
          <a:bodyPr vert="horz"/>
          <a:lstStyle>
            <a:lvl1pPr marL="0" indent="0">
              <a:buNone/>
              <a:defRPr>
                <a:ln>
                  <a:noFill/>
                </a:ln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 smtClean="0"/>
              <a:t>     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 </a:t>
            </a:r>
          </a:p>
          <a:p>
            <a:pPr lvl="0"/>
            <a:r>
              <a:rPr lang="en-US" dirty="0" smtClean="0"/>
              <a:t> </a:t>
            </a:r>
          </a:p>
          <a:p>
            <a:pPr lvl="0"/>
            <a:r>
              <a:rPr lang="en-US" dirty="0" smtClean="0"/>
              <a:t> 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7085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w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AFD7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15259" y="1108081"/>
            <a:ext cx="8174038" cy="692497"/>
          </a:xfrm>
          <a:prstGeom prst="rect">
            <a:avLst/>
          </a:prstGeom>
          <a:ln w="28575" cmpd="sng">
            <a:solidFill>
              <a:srgbClr val="FFFFFF"/>
            </a:solidFill>
          </a:ln>
        </p:spPr>
        <p:txBody>
          <a:bodyPr vert="horz" lIns="274320" tIns="45720" rIns="274320" bIns="91440">
            <a:sp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3600" b="1" i="0" cap="all" baseline="0">
                <a:solidFill>
                  <a:schemeClr val="bg1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sz="3600" b="1" dirty="0" smtClean="0">
                <a:solidFill>
                  <a:schemeClr val="bg1"/>
                </a:solidFill>
                <a:cs typeface="Arial" charset="0"/>
              </a:rPr>
              <a:t>NEW SECTION TITLE</a:t>
            </a:r>
          </a:p>
        </p:txBody>
      </p:sp>
      <p:pic>
        <p:nvPicPr>
          <p:cNvPr id="10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07867" y="6457306"/>
            <a:ext cx="743238" cy="241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176213" y="850900"/>
            <a:ext cx="265112" cy="6007100"/>
          </a:xfrm>
          <a:prstGeom prst="rect">
            <a:avLst/>
          </a:prstGeom>
          <a:solidFill>
            <a:srgbClr val="00AFD7"/>
          </a:solidFill>
        </p:spPr>
        <p:txBody>
          <a:bodyPr vert="horz"/>
          <a:lstStyle>
            <a:lvl1pPr marL="0" indent="0">
              <a:buNone/>
              <a:defRPr baseline="0"/>
            </a:lvl1pPr>
          </a:lstStyle>
          <a:p>
            <a:pPr lvl="0"/>
            <a:r>
              <a:rPr lang="en-US" dirty="0" smtClean="0"/>
              <a:t>     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8411956" y="850900"/>
            <a:ext cx="265112" cy="5432839"/>
          </a:xfrm>
          <a:prstGeom prst="rect">
            <a:avLst/>
          </a:prstGeom>
          <a:solidFill>
            <a:srgbClr val="00AFD7"/>
          </a:solidFill>
        </p:spPr>
        <p:txBody>
          <a:bodyPr vert="horz"/>
          <a:lstStyle>
            <a:lvl1pPr marL="0" indent="0">
              <a:buNone/>
              <a:defRPr baseline="0"/>
            </a:lvl1pPr>
          </a:lstStyle>
          <a:p>
            <a:pPr lvl="0"/>
            <a:r>
              <a:rPr lang="en-US" dirty="0" smtClean="0"/>
              <a:t>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3974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 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 userDrawn="1"/>
        </p:nvSpPr>
        <p:spPr>
          <a:xfrm>
            <a:off x="0" y="6248400"/>
            <a:ext cx="2209800" cy="609600"/>
          </a:xfrm>
          <a:prstGeom prst="rect">
            <a:avLst/>
          </a:prstGeom>
          <a:solidFill>
            <a:srgbClr val="2361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3D527F"/>
              </a:solidFill>
            </a:endParaRPr>
          </a:p>
        </p:txBody>
      </p:sp>
      <p:sp>
        <p:nvSpPr>
          <p:cNvPr id="19" name="Rectangle 18"/>
          <p:cNvSpPr/>
          <p:nvPr userDrawn="1"/>
        </p:nvSpPr>
        <p:spPr>
          <a:xfrm>
            <a:off x="2209800" y="6248400"/>
            <a:ext cx="1060450" cy="609600"/>
          </a:xfrm>
          <a:prstGeom prst="rect">
            <a:avLst/>
          </a:prstGeom>
          <a:solidFill>
            <a:srgbClr val="007DB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3D527F"/>
              </a:solidFill>
            </a:endParaRPr>
          </a:p>
        </p:txBody>
      </p:sp>
      <p:sp>
        <p:nvSpPr>
          <p:cNvPr id="20" name="Rectangle 19"/>
          <p:cNvSpPr/>
          <p:nvPr userDrawn="1"/>
        </p:nvSpPr>
        <p:spPr>
          <a:xfrm>
            <a:off x="3270250" y="6248400"/>
            <a:ext cx="5873750" cy="609600"/>
          </a:xfrm>
          <a:prstGeom prst="rect">
            <a:avLst/>
          </a:prstGeom>
          <a:solidFill>
            <a:srgbClr val="00AFD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3D527F"/>
              </a:solidFill>
            </a:endParaRPr>
          </a:p>
        </p:txBody>
      </p:sp>
      <p:pic>
        <p:nvPicPr>
          <p:cNvPr id="9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07867" y="6457306"/>
            <a:ext cx="743238" cy="241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477838" y="1135919"/>
            <a:ext cx="8181975" cy="4475171"/>
          </a:xfrm>
          <a:prstGeom prst="rect">
            <a:avLst/>
          </a:prstGeom>
        </p:spPr>
        <p:txBody>
          <a:bodyPr vert="horz"/>
          <a:lstStyle>
            <a:lvl1pPr marL="342900" indent="-342900">
              <a:buFont typeface="Arial"/>
              <a:buChar char="•"/>
              <a:defRPr sz="2400" baseline="0"/>
            </a:lvl1pPr>
          </a:lstStyle>
          <a:p>
            <a:pPr lvl="0"/>
            <a:r>
              <a:rPr lang="en-US" dirty="0" smtClean="0"/>
              <a:t>Click to add copy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477838" y="220663"/>
            <a:ext cx="8181975" cy="91525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1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Title of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2074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 userDrawn="1"/>
        </p:nvSpPr>
        <p:spPr>
          <a:xfrm>
            <a:off x="0" y="6248400"/>
            <a:ext cx="2209800" cy="609600"/>
          </a:xfrm>
          <a:prstGeom prst="rect">
            <a:avLst/>
          </a:prstGeom>
          <a:solidFill>
            <a:srgbClr val="2361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3D527F"/>
              </a:solidFill>
            </a:endParaRPr>
          </a:p>
        </p:txBody>
      </p:sp>
      <p:sp>
        <p:nvSpPr>
          <p:cNvPr id="19" name="Rectangle 18"/>
          <p:cNvSpPr/>
          <p:nvPr userDrawn="1"/>
        </p:nvSpPr>
        <p:spPr>
          <a:xfrm>
            <a:off x="2209800" y="6248400"/>
            <a:ext cx="1060450" cy="609600"/>
          </a:xfrm>
          <a:prstGeom prst="rect">
            <a:avLst/>
          </a:prstGeom>
          <a:solidFill>
            <a:srgbClr val="007DB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3D527F"/>
              </a:solidFill>
            </a:endParaRPr>
          </a:p>
        </p:txBody>
      </p:sp>
      <p:sp>
        <p:nvSpPr>
          <p:cNvPr id="20" name="Rectangle 19"/>
          <p:cNvSpPr/>
          <p:nvPr userDrawn="1"/>
        </p:nvSpPr>
        <p:spPr>
          <a:xfrm>
            <a:off x="3270250" y="6248400"/>
            <a:ext cx="5873750" cy="609600"/>
          </a:xfrm>
          <a:prstGeom prst="rect">
            <a:avLst/>
          </a:prstGeom>
          <a:solidFill>
            <a:srgbClr val="00AFD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3D527F"/>
              </a:solidFill>
            </a:endParaRPr>
          </a:p>
        </p:txBody>
      </p:sp>
      <p:pic>
        <p:nvPicPr>
          <p:cNvPr id="9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07867" y="6457306"/>
            <a:ext cx="743238" cy="241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477838" y="220663"/>
            <a:ext cx="8181975" cy="91525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1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Title of slide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477839" y="1153428"/>
            <a:ext cx="3959938" cy="44751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sz="quarter" idx="15"/>
          </p:nvPr>
        </p:nvSpPr>
        <p:spPr>
          <a:xfrm>
            <a:off x="4681057" y="1153428"/>
            <a:ext cx="3974211" cy="44751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09194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 userDrawn="1"/>
        </p:nvSpPr>
        <p:spPr>
          <a:xfrm>
            <a:off x="0" y="6248400"/>
            <a:ext cx="2209800" cy="609600"/>
          </a:xfrm>
          <a:prstGeom prst="rect">
            <a:avLst/>
          </a:prstGeom>
          <a:solidFill>
            <a:srgbClr val="2361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3D527F"/>
              </a:solidFill>
            </a:endParaRPr>
          </a:p>
        </p:txBody>
      </p:sp>
      <p:sp>
        <p:nvSpPr>
          <p:cNvPr id="19" name="Rectangle 18"/>
          <p:cNvSpPr/>
          <p:nvPr userDrawn="1"/>
        </p:nvSpPr>
        <p:spPr>
          <a:xfrm>
            <a:off x="2209800" y="6248400"/>
            <a:ext cx="1060450" cy="609600"/>
          </a:xfrm>
          <a:prstGeom prst="rect">
            <a:avLst/>
          </a:prstGeom>
          <a:solidFill>
            <a:srgbClr val="007DB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3D527F"/>
              </a:solidFill>
            </a:endParaRPr>
          </a:p>
        </p:txBody>
      </p:sp>
      <p:sp>
        <p:nvSpPr>
          <p:cNvPr id="20" name="Rectangle 19"/>
          <p:cNvSpPr/>
          <p:nvPr userDrawn="1"/>
        </p:nvSpPr>
        <p:spPr>
          <a:xfrm>
            <a:off x="3270250" y="6248400"/>
            <a:ext cx="5873750" cy="609600"/>
          </a:xfrm>
          <a:prstGeom prst="rect">
            <a:avLst/>
          </a:prstGeom>
          <a:solidFill>
            <a:srgbClr val="00AFD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3D527F"/>
              </a:solidFill>
            </a:endParaRPr>
          </a:p>
        </p:txBody>
      </p:sp>
      <p:pic>
        <p:nvPicPr>
          <p:cNvPr id="7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07867" y="6457306"/>
            <a:ext cx="743238" cy="241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34598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6" descr="OCLC_H_PMS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06209" y="6456544"/>
            <a:ext cx="742882" cy="242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8256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-1"/>
            <a:ext cx="9144000" cy="6858000"/>
          </a:xfrm>
          <a:prstGeom prst="rect">
            <a:avLst/>
          </a:prstGeom>
        </p:spPr>
        <p:txBody>
          <a:bodyPr vert="horz" anchor="ctr"/>
          <a:lstStyle>
            <a:lvl1pPr marL="0" indent="0" algn="l">
              <a:buNone/>
              <a:defRPr sz="1900" baseline="0">
                <a:sym typeface="Wingdings"/>
              </a:defRPr>
            </a:lvl1pPr>
            <a:lvl2pPr marL="457200" indent="0">
              <a:buNone/>
              <a:defRPr sz="2400"/>
            </a:lvl2pPr>
          </a:lstStyle>
          <a:p>
            <a:pPr lvl="1"/>
            <a:r>
              <a:rPr lang="en-US" dirty="0" smtClean="0"/>
              <a:t>Drag and drop photo here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3" hasCustomPrompt="1"/>
          </p:nvPr>
        </p:nvSpPr>
        <p:spPr>
          <a:xfrm>
            <a:off x="7583490" y="-20638"/>
            <a:ext cx="433387" cy="6899276"/>
          </a:xfrm>
          <a:prstGeom prst="rect">
            <a:avLst/>
          </a:prstGeom>
          <a:solidFill>
            <a:schemeClr val="accent1">
              <a:alpha val="78000"/>
            </a:schemeClr>
          </a:solidFill>
        </p:spPr>
        <p:txBody>
          <a:bodyPr vert="horz"/>
          <a:lstStyle>
            <a:lvl1pPr marL="0" indent="0">
              <a:buNone/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 smtClean="0"/>
              <a:t>     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 </a:t>
            </a:r>
          </a:p>
          <a:p>
            <a:pPr lvl="0"/>
            <a:r>
              <a:rPr lang="en-US" dirty="0" smtClean="0"/>
              <a:t> </a:t>
            </a:r>
          </a:p>
          <a:p>
            <a:pPr lvl="0"/>
            <a:r>
              <a:rPr lang="en-US" dirty="0" smtClean="0"/>
              <a:t> </a:t>
            </a:r>
          </a:p>
          <a:p>
            <a:pPr lvl="0"/>
            <a:endParaRPr lang="en-US" dirty="0"/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14" hasCustomPrompt="1"/>
          </p:nvPr>
        </p:nvSpPr>
        <p:spPr>
          <a:xfrm>
            <a:off x="8016877" y="-20638"/>
            <a:ext cx="1127125" cy="6899276"/>
          </a:xfrm>
          <a:prstGeom prst="rect">
            <a:avLst/>
          </a:prstGeom>
          <a:solidFill>
            <a:schemeClr val="accent1"/>
          </a:solidFill>
        </p:spPr>
        <p:txBody>
          <a:bodyPr vert="horz"/>
          <a:lstStyle>
            <a:lvl1pPr marL="0" indent="0">
              <a:buNone/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 smtClean="0"/>
              <a:t> </a:t>
            </a:r>
          </a:p>
          <a:p>
            <a:pPr lvl="0"/>
            <a:r>
              <a:rPr lang="en-US" dirty="0" smtClean="0"/>
              <a:t> </a:t>
            </a:r>
          </a:p>
          <a:p>
            <a:pPr lvl="0"/>
            <a:r>
              <a:rPr lang="en-US" dirty="0" smtClean="0"/>
              <a:t> </a:t>
            </a:r>
          </a:p>
          <a:p>
            <a:pPr lvl="0"/>
            <a:r>
              <a:rPr lang="en-US" dirty="0" smtClean="0"/>
              <a:t> </a:t>
            </a:r>
          </a:p>
          <a:p>
            <a:pPr lvl="0"/>
            <a:r>
              <a:rPr lang="en-US" dirty="0" smtClean="0"/>
              <a:t> 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-14111" y="4997709"/>
            <a:ext cx="6153150" cy="954107"/>
          </a:xfrm>
          <a:prstGeom prst="rect">
            <a:avLst/>
          </a:prstGeom>
          <a:solidFill>
            <a:schemeClr val="bg1"/>
          </a:solidFill>
        </p:spPr>
        <p:txBody>
          <a:bodyPr vert="horz" lIns="640080"/>
          <a:lstStyle>
            <a:lvl1pPr marL="0" indent="0">
              <a:buNone/>
              <a:defRPr sz="2400" b="1" baseline="0">
                <a:solidFill>
                  <a:srgbClr val="236192"/>
                </a:solidFill>
              </a:defRPr>
            </a:lvl1pPr>
          </a:lstStyle>
          <a:p>
            <a:pPr lvl="0"/>
            <a:r>
              <a:rPr lang="en-US" dirty="0" smtClean="0"/>
              <a:t>Persons Name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2" hasCustomPrompt="1"/>
          </p:nvPr>
        </p:nvSpPr>
        <p:spPr>
          <a:xfrm>
            <a:off x="528161" y="5411260"/>
            <a:ext cx="5610225" cy="3524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800" b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Persons Title</a:t>
            </a:r>
            <a:endParaRPr lang="en-US" dirty="0"/>
          </a:p>
        </p:txBody>
      </p:sp>
      <p:pic>
        <p:nvPicPr>
          <p:cNvPr id="9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07867" y="6457306"/>
            <a:ext cx="743238" cy="241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2367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ppt-because-pattern.psd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6829" y="1"/>
            <a:ext cx="4597172" cy="5850946"/>
          </a:xfrm>
          <a:prstGeom prst="rect">
            <a:avLst/>
          </a:prstGeom>
        </p:spPr>
      </p:pic>
      <p:sp>
        <p:nvSpPr>
          <p:cNvPr id="19" name="Text Placeholder 18"/>
          <p:cNvSpPr>
            <a:spLocks noGrp="1"/>
          </p:cNvSpPr>
          <p:nvPr>
            <p:ph type="body" sz="quarter" idx="10" hasCustomPrompt="1"/>
          </p:nvPr>
        </p:nvSpPr>
        <p:spPr>
          <a:xfrm>
            <a:off x="240428" y="259642"/>
            <a:ext cx="3980966" cy="10414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 b="1" baseline="0">
                <a:solidFill>
                  <a:srgbClr val="236192"/>
                </a:solidFill>
              </a:defRPr>
            </a:lvl1pPr>
          </a:lstStyle>
          <a:p>
            <a:pPr lvl="0"/>
            <a:r>
              <a:rPr lang="en-US" dirty="0" smtClean="0"/>
              <a:t>Closing Message</a:t>
            </a:r>
            <a:endParaRPr lang="en-US" dirty="0"/>
          </a:p>
        </p:txBody>
      </p:sp>
      <p:pic>
        <p:nvPicPr>
          <p:cNvPr id="8" name="Picture 26" descr="OCLC_H_PMS.eps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77166" y="6281740"/>
            <a:ext cx="112553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 userDrawn="1"/>
        </p:nvSpPr>
        <p:spPr>
          <a:xfrm rot="10800000">
            <a:off x="11338" y="5850666"/>
            <a:ext cx="9144000" cy="239713"/>
          </a:xfrm>
          <a:prstGeom prst="rect">
            <a:avLst/>
          </a:prstGeom>
          <a:solidFill>
            <a:srgbClr val="00AFD7"/>
          </a:soli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3D527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1" hasCustomPrompt="1"/>
          </p:nvPr>
        </p:nvSpPr>
        <p:spPr>
          <a:xfrm>
            <a:off x="240615" y="1321003"/>
            <a:ext cx="3887788" cy="40571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>
              <a:buNone/>
              <a:defRPr sz="1800" b="1" baseline="0"/>
            </a:lvl1pPr>
          </a:lstStyle>
          <a:p>
            <a:pPr lvl="0"/>
            <a:r>
              <a:rPr lang="en-US" dirty="0" smtClean="0"/>
              <a:t>Speaker Name</a:t>
            </a:r>
            <a:endParaRPr lang="en-US" dirty="0"/>
          </a:p>
        </p:txBody>
      </p:sp>
      <p:sp>
        <p:nvSpPr>
          <p:cNvPr id="22" name="Text Placeholder 20"/>
          <p:cNvSpPr>
            <a:spLocks noGrp="1"/>
          </p:cNvSpPr>
          <p:nvPr>
            <p:ph type="body" sz="quarter" idx="12" hasCustomPrompt="1"/>
          </p:nvPr>
        </p:nvSpPr>
        <p:spPr>
          <a:xfrm>
            <a:off x="240428" y="1690434"/>
            <a:ext cx="3887788" cy="35902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>
              <a:buNone/>
              <a:defRPr sz="1400" b="0" baseline="0"/>
            </a:lvl1pPr>
          </a:lstStyle>
          <a:p>
            <a:pPr lvl="0"/>
            <a:r>
              <a:rPr lang="en-US" dirty="0" smtClean="0"/>
              <a:t>Speaker Title</a:t>
            </a:r>
            <a:endParaRPr lang="en-US" dirty="0"/>
          </a:p>
        </p:txBody>
      </p:sp>
      <p:sp>
        <p:nvSpPr>
          <p:cNvPr id="23" name="Text Placeholder 20"/>
          <p:cNvSpPr>
            <a:spLocks noGrp="1"/>
          </p:cNvSpPr>
          <p:nvPr>
            <p:ph type="body" sz="quarter" idx="13" hasCustomPrompt="1"/>
          </p:nvPr>
        </p:nvSpPr>
        <p:spPr>
          <a:xfrm>
            <a:off x="240428" y="2010978"/>
            <a:ext cx="3887788" cy="30549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>
              <a:buNone/>
              <a:defRPr sz="1400" b="1" baseline="0">
                <a:solidFill>
                  <a:srgbClr val="236192"/>
                </a:solidFill>
              </a:defRPr>
            </a:lvl1pPr>
          </a:lstStyle>
          <a:p>
            <a:pPr lvl="0"/>
            <a:r>
              <a:rPr lang="en-US" dirty="0" smtClean="0"/>
              <a:t>Speaker Contact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487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0395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2" r:id="rId2"/>
    <p:sldLayoutId id="2147483655" r:id="rId3"/>
    <p:sldLayoutId id="2147483653" r:id="rId4"/>
    <p:sldLayoutId id="2147483664" r:id="rId5"/>
    <p:sldLayoutId id="2147483654" r:id="rId6"/>
    <p:sldLayoutId id="2147483658" r:id="rId7"/>
    <p:sldLayoutId id="2147483657" r:id="rId8"/>
    <p:sldLayoutId id="2147483656" r:id="rId9"/>
    <p:sldLayoutId id="2147483659" r:id="rId10"/>
    <p:sldLayoutId id="2147483660" r:id="rId11"/>
    <p:sldLayoutId id="2147483662" r:id="rId12"/>
    <p:sldLayoutId id="2147483663" r:id="rId1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jpg"/><Relationship Id="rId3" Type="http://schemas.openxmlformats.org/officeDocument/2006/relationships/image" Target="../media/image8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4" Type="http://schemas.openxmlformats.org/officeDocument/2006/relationships/image" Target="../media/image8.jp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4" Type="http://schemas.openxmlformats.org/officeDocument/2006/relationships/image" Target="../media/image8.jpg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4" Type="http://schemas.openxmlformats.org/officeDocument/2006/relationships/image" Target="../media/image7.jpg"/><Relationship Id="rId5" Type="http://schemas.openxmlformats.org/officeDocument/2006/relationships/chart" Target="../charts/chart1.xml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4" Type="http://schemas.openxmlformats.org/officeDocument/2006/relationships/image" Target="../media/image7.jpg"/><Relationship Id="rId5" Type="http://schemas.openxmlformats.org/officeDocument/2006/relationships/chart" Target="../charts/chart2.xml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4" Type="http://schemas.openxmlformats.org/officeDocument/2006/relationships/image" Target="../media/image8.jpg"/><Relationship Id="rId5" Type="http://schemas.openxmlformats.org/officeDocument/2006/relationships/image" Target="../media/image7.jp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4" Type="http://schemas.openxmlformats.org/officeDocument/2006/relationships/image" Target="../media/image7.jpg"/><Relationship Id="rId5" Type="http://schemas.openxmlformats.org/officeDocument/2006/relationships/image" Target="../media/image8.jp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4" Type="http://schemas.openxmlformats.org/officeDocument/2006/relationships/image" Target="../media/image7.jpg"/><Relationship Id="rId5" Type="http://schemas.openxmlformats.org/officeDocument/2006/relationships/image" Target="../media/image8.jp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4" Type="http://schemas.openxmlformats.org/officeDocument/2006/relationships/image" Target="../media/image7.jpg"/><Relationship Id="rId5" Type="http://schemas.openxmlformats.org/officeDocument/2006/relationships/image" Target="../media/image8.jp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4" Type="http://schemas.openxmlformats.org/officeDocument/2006/relationships/image" Target="../media/image7.jpg"/><Relationship Id="rId5" Type="http://schemas.openxmlformats.org/officeDocument/2006/relationships/image" Target="../media/image8.jp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jpg"/><Relationship Id="rId3" Type="http://schemas.openxmlformats.org/officeDocument/2006/relationships/image" Target="../media/image8.jp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4" Type="http://schemas.openxmlformats.org/officeDocument/2006/relationships/image" Target="../media/image8.jp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4" Type="http://schemas.openxmlformats.org/officeDocument/2006/relationships/image" Target="../media/image8.jp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jpg"/><Relationship Id="rId3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jpg"/><Relationship Id="rId3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jpg"/><Relationship Id="rId3" Type="http://schemas.openxmlformats.org/officeDocument/2006/relationships/image" Target="../media/image8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4" Type="http://schemas.openxmlformats.org/officeDocument/2006/relationships/image" Target="../media/image8.jp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0" y="1962170"/>
            <a:ext cx="1365839" cy="569387"/>
          </a:xfrm>
        </p:spPr>
        <p:txBody>
          <a:bodyPr/>
          <a:lstStyle/>
          <a:p>
            <a:r>
              <a:rPr lang="en-US" dirty="0" smtClean="0"/>
              <a:t>Madrid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Resource Sharing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8"/>
          </p:nvPr>
        </p:nvSpPr>
        <p:spPr>
          <a:xfrm>
            <a:off x="688714" y="4415447"/>
            <a:ext cx="1485436" cy="307777"/>
          </a:xfrm>
        </p:spPr>
        <p:txBody>
          <a:bodyPr/>
          <a:lstStyle/>
          <a:p>
            <a:r>
              <a:rPr lang="en-US" dirty="0" smtClean="0"/>
              <a:t>Director, CRAI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/>
          </p:nvPr>
        </p:nvSpPr>
        <p:spPr>
          <a:xfrm>
            <a:off x="728694" y="4014387"/>
            <a:ext cx="3607668" cy="400110"/>
          </a:xfrm>
        </p:spPr>
        <p:txBody>
          <a:bodyPr/>
          <a:lstStyle/>
          <a:p>
            <a:r>
              <a:rPr lang="en-GB" dirty="0" err="1" smtClean="0"/>
              <a:t>Adelaida</a:t>
            </a:r>
            <a:r>
              <a:rPr lang="en-GB" dirty="0" smtClean="0"/>
              <a:t> FERRER TORRENS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363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text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ca-ES" sz="4800" dirty="0" smtClean="0"/>
              <a:t>Copies - 4 </a:t>
            </a:r>
            <a:r>
              <a:rPr lang="ca-ES" sz="4800" dirty="0" err="1" smtClean="0"/>
              <a:t>days</a:t>
            </a:r>
            <a:r>
              <a:rPr lang="ca-ES" sz="4800" dirty="0" smtClean="0"/>
              <a:t> </a:t>
            </a:r>
            <a:r>
              <a:rPr lang="ca-ES" sz="4800" dirty="0" err="1" smtClean="0"/>
              <a:t>maximum</a:t>
            </a:r>
            <a:endParaRPr lang="ca-ES" sz="4800" dirty="0" smtClean="0"/>
          </a:p>
          <a:p>
            <a:r>
              <a:rPr lang="ca-ES" sz="4800" dirty="0" err="1" smtClean="0"/>
              <a:t>Loans</a:t>
            </a:r>
            <a:r>
              <a:rPr lang="ca-ES" sz="4800" dirty="0" smtClean="0"/>
              <a:t> – 8 </a:t>
            </a:r>
            <a:r>
              <a:rPr lang="ca-ES" sz="4800" dirty="0" err="1" smtClean="0"/>
              <a:t>days</a:t>
            </a:r>
            <a:r>
              <a:rPr lang="ca-ES" sz="4800" dirty="0" smtClean="0"/>
              <a:t> </a:t>
            </a:r>
            <a:r>
              <a:rPr lang="ca-ES" sz="4800" dirty="0" err="1"/>
              <a:t>maximum</a:t>
            </a:r>
            <a:endParaRPr lang="ca-ES" sz="4800" dirty="0"/>
          </a:p>
        </p:txBody>
      </p:sp>
      <p:sp>
        <p:nvSpPr>
          <p:cNvPr id="3" name="Contenidor de text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ca-ES" dirty="0" err="1" smtClean="0"/>
              <a:t>Average</a:t>
            </a:r>
            <a:r>
              <a:rPr lang="ca-ES" dirty="0" smtClean="0"/>
              <a:t> </a:t>
            </a:r>
            <a:r>
              <a:rPr lang="ca-ES" dirty="0" err="1"/>
              <a:t>r</a:t>
            </a:r>
            <a:r>
              <a:rPr lang="ca-ES" dirty="0" err="1" smtClean="0"/>
              <a:t>esponse</a:t>
            </a:r>
            <a:r>
              <a:rPr lang="ca-ES" dirty="0" smtClean="0"/>
              <a:t> </a:t>
            </a:r>
            <a:r>
              <a:rPr lang="ca-ES" dirty="0" err="1" smtClean="0"/>
              <a:t>time</a:t>
            </a:r>
            <a:endParaRPr lang="ca-ES" dirty="0"/>
          </a:p>
        </p:txBody>
      </p:sp>
      <p:pic>
        <p:nvPicPr>
          <p:cNvPr id="4" name="Imat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755" y="5462016"/>
            <a:ext cx="2176694" cy="655450"/>
          </a:xfrm>
          <a:prstGeom prst="rect">
            <a:avLst/>
          </a:prstGeom>
        </p:spPr>
      </p:pic>
      <p:pic>
        <p:nvPicPr>
          <p:cNvPr id="5" name="Imatg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2008" y="5369758"/>
            <a:ext cx="1901576" cy="747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8379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text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ca-ES" sz="4800" dirty="0" smtClean="0"/>
              <a:t>In </a:t>
            </a:r>
            <a:r>
              <a:rPr lang="ca-ES" sz="4800" dirty="0" err="1" smtClean="0"/>
              <a:t>r</a:t>
            </a:r>
            <a:r>
              <a:rPr lang="ca-ES" sz="4800" dirty="0" err="1" smtClean="0"/>
              <a:t>eality</a:t>
            </a:r>
            <a:r>
              <a:rPr lang="ca-ES" sz="4800" dirty="0" smtClean="0"/>
              <a:t> </a:t>
            </a:r>
            <a:r>
              <a:rPr lang="ca-ES" sz="4800" dirty="0" smtClean="0"/>
              <a:t>– as </a:t>
            </a:r>
            <a:r>
              <a:rPr lang="ca-ES" sz="4800" dirty="0" err="1" smtClean="0"/>
              <a:t>soon</a:t>
            </a:r>
            <a:r>
              <a:rPr lang="ca-ES" sz="4800" dirty="0" smtClean="0"/>
              <a:t> as possible. </a:t>
            </a:r>
            <a:endParaRPr lang="ca-ES" sz="4800" dirty="0" smtClean="0"/>
          </a:p>
          <a:p>
            <a:r>
              <a:rPr lang="ca-ES" sz="4800" dirty="0" err="1"/>
              <a:t>i</a:t>
            </a:r>
            <a:r>
              <a:rPr lang="ca-ES" sz="4800" dirty="0" err="1" smtClean="0"/>
              <a:t>e</a:t>
            </a:r>
            <a:r>
              <a:rPr lang="ca-ES" sz="4800" dirty="0" smtClean="0"/>
              <a:t> </a:t>
            </a:r>
            <a:r>
              <a:rPr lang="ca-ES" sz="4800" dirty="0" err="1"/>
              <a:t>m</a:t>
            </a:r>
            <a:r>
              <a:rPr lang="ca-ES" sz="4800" dirty="0" err="1" smtClean="0"/>
              <a:t>ostly</a:t>
            </a:r>
            <a:r>
              <a:rPr lang="ca-ES" sz="4800" dirty="0" smtClean="0"/>
              <a:t> of </a:t>
            </a:r>
            <a:r>
              <a:rPr lang="ca-ES" sz="4800" dirty="0" err="1" smtClean="0"/>
              <a:t>the</a:t>
            </a:r>
            <a:r>
              <a:rPr lang="ca-ES" sz="4800" dirty="0" smtClean="0"/>
              <a:t> </a:t>
            </a:r>
            <a:r>
              <a:rPr lang="ca-ES" sz="4800" dirty="0" err="1" smtClean="0"/>
              <a:t>time</a:t>
            </a:r>
            <a:r>
              <a:rPr lang="ca-ES" sz="4800" dirty="0" smtClean="0"/>
              <a:t> in a </a:t>
            </a:r>
            <a:r>
              <a:rPr lang="ca-ES" sz="4800" dirty="0" err="1" smtClean="0"/>
              <a:t>few</a:t>
            </a:r>
            <a:r>
              <a:rPr lang="ca-ES" sz="4800" dirty="0" smtClean="0"/>
              <a:t> </a:t>
            </a:r>
            <a:r>
              <a:rPr lang="ca-ES" sz="4800" dirty="0" err="1" smtClean="0"/>
              <a:t>hours</a:t>
            </a:r>
            <a:r>
              <a:rPr lang="ca-ES" sz="4800" dirty="0" smtClean="0"/>
              <a:t>.</a:t>
            </a:r>
          </a:p>
          <a:p>
            <a:endParaRPr lang="ca-ES" sz="4800" dirty="0" smtClean="0"/>
          </a:p>
        </p:txBody>
      </p:sp>
      <p:sp>
        <p:nvSpPr>
          <p:cNvPr id="3" name="Contenidor de text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ca-ES" dirty="0" err="1" smtClean="0"/>
              <a:t>Average</a:t>
            </a:r>
            <a:r>
              <a:rPr lang="ca-ES" dirty="0" smtClean="0"/>
              <a:t> </a:t>
            </a:r>
            <a:r>
              <a:rPr lang="ca-ES" dirty="0" err="1" smtClean="0"/>
              <a:t>response</a:t>
            </a:r>
            <a:r>
              <a:rPr lang="ca-ES" dirty="0" smtClean="0"/>
              <a:t> </a:t>
            </a:r>
            <a:r>
              <a:rPr lang="ca-ES" dirty="0" err="1"/>
              <a:t>time</a:t>
            </a:r>
            <a:endParaRPr lang="ca-ES" dirty="0"/>
          </a:p>
        </p:txBody>
      </p:sp>
      <p:pic>
        <p:nvPicPr>
          <p:cNvPr id="4" name="Imat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755" y="5462016"/>
            <a:ext cx="2176694" cy="655450"/>
          </a:xfrm>
          <a:prstGeom prst="rect">
            <a:avLst/>
          </a:prstGeom>
        </p:spPr>
      </p:pic>
      <p:pic>
        <p:nvPicPr>
          <p:cNvPr id="5" name="Imatg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2008" y="5369758"/>
            <a:ext cx="1901576" cy="747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8757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idor de text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ca-ES" dirty="0" err="1"/>
              <a:t>Response</a:t>
            </a:r>
            <a:r>
              <a:rPr lang="ca-ES" dirty="0"/>
              <a:t> </a:t>
            </a:r>
            <a:r>
              <a:rPr lang="ca-ES" dirty="0" err="1" smtClean="0"/>
              <a:t>time</a:t>
            </a:r>
            <a:r>
              <a:rPr lang="ca-ES" dirty="0" smtClean="0"/>
              <a:t>, </a:t>
            </a:r>
            <a:r>
              <a:rPr lang="ca-ES" dirty="0" err="1" smtClean="0"/>
              <a:t>some</a:t>
            </a:r>
            <a:r>
              <a:rPr lang="ca-ES" dirty="0" smtClean="0"/>
              <a:t> </a:t>
            </a:r>
            <a:r>
              <a:rPr lang="ca-ES" dirty="0" err="1" smtClean="0"/>
              <a:t>examples</a:t>
            </a:r>
            <a:r>
              <a:rPr lang="ca-ES" dirty="0"/>
              <a:t/>
            </a:r>
            <a:br>
              <a:rPr lang="ca-ES" dirty="0"/>
            </a:br>
            <a:r>
              <a:rPr lang="ca-ES" dirty="0" err="1" smtClean="0">
                <a:solidFill>
                  <a:srgbClr val="C00000"/>
                </a:solidFill>
              </a:rPr>
              <a:t>Digitalized</a:t>
            </a:r>
            <a:r>
              <a:rPr lang="ca-ES" dirty="0" smtClean="0">
                <a:solidFill>
                  <a:srgbClr val="C00000"/>
                </a:solidFill>
              </a:rPr>
              <a:t> article, original in paper</a:t>
            </a:r>
            <a:endParaRPr lang="ca-ES" dirty="0">
              <a:solidFill>
                <a:srgbClr val="C00000"/>
              </a:solidFill>
            </a:endParaRPr>
          </a:p>
        </p:txBody>
      </p:sp>
      <p:pic>
        <p:nvPicPr>
          <p:cNvPr id="4" name="Imat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755" y="5462016"/>
            <a:ext cx="2176694" cy="655450"/>
          </a:xfrm>
          <a:prstGeom prst="rect">
            <a:avLst/>
          </a:prstGeom>
        </p:spPr>
      </p:pic>
      <p:pic>
        <p:nvPicPr>
          <p:cNvPr id="5" name="Imatg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2008" y="5369758"/>
            <a:ext cx="1901576" cy="747707"/>
          </a:xfrm>
          <a:prstGeom prst="rect">
            <a:avLst/>
          </a:prstGeom>
        </p:spPr>
      </p:pic>
      <p:pic>
        <p:nvPicPr>
          <p:cNvPr id="2" name="Imatg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735" y="1707644"/>
            <a:ext cx="7470061" cy="3477136"/>
          </a:xfrm>
          <a:prstGeom prst="rect">
            <a:avLst/>
          </a:prstGeom>
        </p:spPr>
      </p:pic>
      <p:sp>
        <p:nvSpPr>
          <p:cNvPr id="8" name="QuadreDeText 7"/>
          <p:cNvSpPr txBox="1"/>
          <p:nvPr/>
        </p:nvSpPr>
        <p:spPr>
          <a:xfrm>
            <a:off x="1646710" y="1707644"/>
            <a:ext cx="58442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dirty="0" err="1" smtClean="0"/>
              <a:t>Request</a:t>
            </a:r>
            <a:r>
              <a:rPr lang="ca-ES" dirty="0" smtClean="0"/>
              <a:t>: </a:t>
            </a:r>
            <a:r>
              <a:rPr lang="en-US" b="1" dirty="0"/>
              <a:t>The University of Arizona, Tucson, Arizona</a:t>
            </a:r>
          </a:p>
          <a:p>
            <a:endParaRPr lang="ca-ES" dirty="0"/>
          </a:p>
        </p:txBody>
      </p:sp>
      <p:sp>
        <p:nvSpPr>
          <p:cNvPr id="7" name="Rectangle arrodonit 6"/>
          <p:cNvSpPr/>
          <p:nvPr/>
        </p:nvSpPr>
        <p:spPr>
          <a:xfrm>
            <a:off x="877824" y="4401312"/>
            <a:ext cx="3621024" cy="694944"/>
          </a:xfrm>
          <a:prstGeom prst="roundRect">
            <a:avLst/>
          </a:prstGeom>
          <a:noFill/>
          <a:ln w="762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913134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idor de text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ca-ES" dirty="0" err="1"/>
              <a:t>Response</a:t>
            </a:r>
            <a:r>
              <a:rPr lang="ca-ES" dirty="0"/>
              <a:t> </a:t>
            </a:r>
            <a:r>
              <a:rPr lang="ca-ES" dirty="0" err="1" smtClean="0"/>
              <a:t>time</a:t>
            </a:r>
            <a:r>
              <a:rPr lang="ca-ES" dirty="0" smtClean="0"/>
              <a:t>, </a:t>
            </a:r>
            <a:r>
              <a:rPr lang="ca-ES" dirty="0" err="1"/>
              <a:t>some</a:t>
            </a:r>
            <a:r>
              <a:rPr lang="ca-ES" dirty="0"/>
              <a:t> </a:t>
            </a:r>
            <a:r>
              <a:rPr lang="ca-ES" dirty="0" err="1"/>
              <a:t>examples</a:t>
            </a:r>
            <a:r>
              <a:rPr lang="ca-ES" dirty="0" smtClean="0"/>
              <a:t/>
            </a:r>
            <a:br>
              <a:rPr lang="ca-ES" dirty="0" smtClean="0"/>
            </a:br>
            <a:r>
              <a:rPr lang="ca-ES" dirty="0" smtClean="0">
                <a:solidFill>
                  <a:srgbClr val="C00000"/>
                </a:solidFill>
              </a:rPr>
              <a:t>E-</a:t>
            </a:r>
            <a:r>
              <a:rPr lang="ca-ES" dirty="0" err="1" smtClean="0">
                <a:solidFill>
                  <a:srgbClr val="C00000"/>
                </a:solidFill>
              </a:rPr>
              <a:t>journal</a:t>
            </a:r>
            <a:r>
              <a:rPr lang="ca-ES" dirty="0" smtClean="0">
                <a:solidFill>
                  <a:srgbClr val="C00000"/>
                </a:solidFill>
              </a:rPr>
              <a:t> article</a:t>
            </a:r>
            <a:endParaRPr lang="ca-ES" dirty="0"/>
          </a:p>
        </p:txBody>
      </p:sp>
      <p:pic>
        <p:nvPicPr>
          <p:cNvPr id="4" name="Imat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755" y="5462016"/>
            <a:ext cx="2176694" cy="655450"/>
          </a:xfrm>
          <a:prstGeom prst="rect">
            <a:avLst/>
          </a:prstGeom>
        </p:spPr>
      </p:pic>
      <p:pic>
        <p:nvPicPr>
          <p:cNvPr id="5" name="Imatg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2008" y="5369758"/>
            <a:ext cx="1901576" cy="747707"/>
          </a:xfrm>
          <a:prstGeom prst="rect">
            <a:avLst/>
          </a:prstGeom>
        </p:spPr>
      </p:pic>
      <p:sp>
        <p:nvSpPr>
          <p:cNvPr id="9" name="QuadreDeText 8"/>
          <p:cNvSpPr txBox="1"/>
          <p:nvPr/>
        </p:nvSpPr>
        <p:spPr>
          <a:xfrm>
            <a:off x="2751661" y="1784929"/>
            <a:ext cx="36343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dirty="0" err="1" smtClean="0"/>
              <a:t>Request</a:t>
            </a:r>
            <a:r>
              <a:rPr lang="ca-ES" dirty="0" smtClean="0"/>
              <a:t>: </a:t>
            </a:r>
            <a:r>
              <a:rPr lang="ca-ES" b="1" dirty="0"/>
              <a:t>University of Michigan</a:t>
            </a:r>
          </a:p>
          <a:p>
            <a:endParaRPr lang="ca-ES" dirty="0"/>
          </a:p>
        </p:txBody>
      </p:sp>
      <p:pic>
        <p:nvPicPr>
          <p:cNvPr id="10" name="Imatg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6477" y="2172081"/>
            <a:ext cx="6800850" cy="2924175"/>
          </a:xfrm>
          <a:prstGeom prst="rect">
            <a:avLst/>
          </a:prstGeom>
        </p:spPr>
      </p:pic>
      <p:sp>
        <p:nvSpPr>
          <p:cNvPr id="8" name="Rectangle arrodonit 7"/>
          <p:cNvSpPr/>
          <p:nvPr/>
        </p:nvSpPr>
        <p:spPr>
          <a:xfrm>
            <a:off x="877824" y="4462272"/>
            <a:ext cx="4352544" cy="694944"/>
          </a:xfrm>
          <a:prstGeom prst="roundRect">
            <a:avLst/>
          </a:prstGeom>
          <a:noFill/>
          <a:ln w="762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873234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15259" y="1108081"/>
            <a:ext cx="8174038" cy="1061829"/>
          </a:xfrm>
        </p:spPr>
        <p:txBody>
          <a:bodyPr/>
          <a:lstStyle/>
          <a:p>
            <a:r>
              <a:rPr lang="en-US" sz="6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Some statistics</a:t>
            </a:r>
            <a:endParaRPr lang="en-GB" sz="6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8015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2800" dirty="0" err="1" smtClean="0"/>
              <a:t>Universitat</a:t>
            </a:r>
            <a:r>
              <a:rPr lang="en-US" sz="2800" dirty="0" smtClean="0"/>
              <a:t> de Barcelona ILL Service</a:t>
            </a:r>
            <a:br>
              <a:rPr lang="en-US" sz="2800" dirty="0" smtClean="0"/>
            </a:br>
            <a:r>
              <a:rPr lang="en-US" dirty="0" smtClean="0">
                <a:solidFill>
                  <a:srgbClr val="C00000"/>
                </a:solidFill>
              </a:rPr>
              <a:t>Requests and borrows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5" name="Imatg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2008" y="5369758"/>
            <a:ext cx="1901576" cy="747707"/>
          </a:xfrm>
          <a:prstGeom prst="rect">
            <a:avLst/>
          </a:prstGeom>
        </p:spPr>
      </p:pic>
      <p:pic>
        <p:nvPicPr>
          <p:cNvPr id="6" name="Imatg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755" y="5462016"/>
            <a:ext cx="2176694" cy="655450"/>
          </a:xfrm>
          <a:prstGeom prst="rect">
            <a:avLst/>
          </a:prstGeom>
        </p:spPr>
      </p:pic>
      <p:graphicFrame>
        <p:nvGraphicFramePr>
          <p:cNvPr id="8" name="Gràfic 7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11228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2800" dirty="0" err="1" smtClean="0"/>
              <a:t>Universitat</a:t>
            </a:r>
            <a:r>
              <a:rPr lang="en-US" sz="2800" dirty="0" smtClean="0"/>
              <a:t> de Barcelona ILL Service </a:t>
            </a:r>
            <a:br>
              <a:rPr lang="en-US" sz="2800" dirty="0" smtClean="0"/>
            </a:br>
            <a:r>
              <a:rPr lang="en-US" dirty="0" smtClean="0">
                <a:solidFill>
                  <a:srgbClr val="C00000"/>
                </a:solidFill>
              </a:rPr>
              <a:t>Totals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5" name="Imatg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2008" y="5369758"/>
            <a:ext cx="1901576" cy="747707"/>
          </a:xfrm>
          <a:prstGeom prst="rect">
            <a:avLst/>
          </a:prstGeom>
        </p:spPr>
      </p:pic>
      <p:pic>
        <p:nvPicPr>
          <p:cNvPr id="6" name="Imatg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755" y="5462016"/>
            <a:ext cx="2176694" cy="655450"/>
          </a:xfrm>
          <a:prstGeom prst="rect">
            <a:avLst/>
          </a:prstGeom>
        </p:spPr>
      </p:pic>
      <p:graphicFrame>
        <p:nvGraphicFramePr>
          <p:cNvPr id="21" name="Gràfic 20"/>
          <p:cNvGraphicFramePr/>
          <p:nvPr>
            <p:extLst>
              <p:ext uri="{D42A27DB-BD31-4B8C-83A1-F6EECF244321}">
                <p14:modId xmlns:p14="http://schemas.microsoft.com/office/powerpoint/2010/main" val="3860275982"/>
              </p:ext>
            </p:extLst>
          </p:nvPr>
        </p:nvGraphicFramePr>
        <p:xfrm>
          <a:off x="1416423" y="1479176"/>
          <a:ext cx="5545585" cy="37058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266717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UB ILL requests to OCLC</a:t>
            </a:r>
            <a:endParaRPr lang="en-US" dirty="0"/>
          </a:p>
        </p:txBody>
      </p:sp>
      <p:graphicFrame>
        <p:nvGraphicFramePr>
          <p:cNvPr id="28" name="Gràfic 27"/>
          <p:cNvGraphicFramePr/>
          <p:nvPr>
            <p:extLst/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5" name="Imatg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2008" y="5369758"/>
            <a:ext cx="1901576" cy="747707"/>
          </a:xfrm>
          <a:prstGeom prst="rect">
            <a:avLst/>
          </a:prstGeom>
        </p:spPr>
      </p:pic>
      <p:pic>
        <p:nvPicPr>
          <p:cNvPr id="6" name="Imatg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755" y="5462016"/>
            <a:ext cx="2176694" cy="655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5306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UB </a:t>
            </a:r>
            <a:r>
              <a:rPr lang="en-US" dirty="0" smtClean="0"/>
              <a:t>ILL requests to OCLC</a:t>
            </a:r>
            <a:br>
              <a:rPr lang="en-US" dirty="0" smtClean="0"/>
            </a:br>
            <a:r>
              <a:rPr lang="en-US" dirty="0" smtClean="0">
                <a:solidFill>
                  <a:srgbClr val="C00000"/>
                </a:solidFill>
              </a:rPr>
              <a:t>Evolution</a:t>
            </a:r>
            <a:endParaRPr lang="en-US" dirty="0">
              <a:solidFill>
                <a:srgbClr val="C00000"/>
              </a:solidFill>
            </a:endParaRPr>
          </a:p>
        </p:txBody>
      </p:sp>
      <p:graphicFrame>
        <p:nvGraphicFramePr>
          <p:cNvPr id="14" name="Gràfic 13"/>
          <p:cNvGraphicFramePr/>
          <p:nvPr>
            <p:extLst/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5" name="Imatg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755" y="5462016"/>
            <a:ext cx="2176694" cy="655450"/>
          </a:xfrm>
          <a:prstGeom prst="rect">
            <a:avLst/>
          </a:prstGeom>
        </p:spPr>
      </p:pic>
      <p:pic>
        <p:nvPicPr>
          <p:cNvPr id="7" name="Imatg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2008" y="5369758"/>
            <a:ext cx="1901576" cy="747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8273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OCLC requests to UB ILL</a:t>
            </a:r>
            <a:br>
              <a:rPr lang="en-US" dirty="0" smtClean="0"/>
            </a:br>
            <a:r>
              <a:rPr lang="en-US" dirty="0" smtClean="0">
                <a:solidFill>
                  <a:srgbClr val="C00000"/>
                </a:solidFill>
              </a:rPr>
              <a:t>2011-2015</a:t>
            </a:r>
          </a:p>
        </p:txBody>
      </p:sp>
      <p:graphicFrame>
        <p:nvGraphicFramePr>
          <p:cNvPr id="15" name="Gràfic 14"/>
          <p:cNvGraphicFramePr/>
          <p:nvPr>
            <p:extLst/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5" name="Imatg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755" y="5462016"/>
            <a:ext cx="2176694" cy="655450"/>
          </a:xfrm>
          <a:prstGeom prst="rect">
            <a:avLst/>
          </a:prstGeom>
        </p:spPr>
      </p:pic>
      <p:pic>
        <p:nvPicPr>
          <p:cNvPr id="7" name="Imatg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2008" y="5369758"/>
            <a:ext cx="1901576" cy="747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2825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15259" y="1108081"/>
            <a:ext cx="8174038" cy="1985159"/>
          </a:xfrm>
        </p:spPr>
        <p:txBody>
          <a:bodyPr/>
          <a:lstStyle/>
          <a:p>
            <a:r>
              <a:rPr lang="ca-ES" sz="6000" dirty="0" err="1" smtClean="0">
                <a:latin typeface="Aharoni" panose="02010803020104030203" pitchFamily="2" charset="-79"/>
                <a:cs typeface="Aharoni" panose="02010803020104030203" pitchFamily="2" charset="-79"/>
              </a:rPr>
              <a:t>organization</a:t>
            </a:r>
            <a:r>
              <a:rPr lang="ca-ES" sz="6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ca-ES" sz="6000" dirty="0">
                <a:latin typeface="Aharoni" panose="02010803020104030203" pitchFamily="2" charset="-79"/>
                <a:cs typeface="Aharoni" panose="02010803020104030203" pitchFamily="2" charset="-79"/>
              </a:rPr>
              <a:t>of </a:t>
            </a:r>
            <a:r>
              <a:rPr lang="ca-ES" sz="6000" dirty="0" err="1" smtClean="0">
                <a:latin typeface="Aharoni" panose="02010803020104030203" pitchFamily="2" charset="-79"/>
                <a:cs typeface="Aharoni" panose="02010803020104030203" pitchFamily="2" charset="-79"/>
              </a:rPr>
              <a:t>the</a:t>
            </a:r>
            <a:r>
              <a:rPr lang="ca-ES" sz="6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ca-ES" sz="6000" dirty="0" smtClean="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UB ILL</a:t>
            </a:r>
            <a:r>
              <a:rPr lang="ca-ES" sz="6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ca-ES" sz="6000" dirty="0" err="1">
                <a:latin typeface="Aharoni" panose="02010803020104030203" pitchFamily="2" charset="-79"/>
                <a:cs typeface="Aharoni" panose="02010803020104030203" pitchFamily="2" charset="-79"/>
              </a:rPr>
              <a:t>service</a:t>
            </a:r>
            <a:endParaRPr lang="en-GB" sz="6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5105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2800" dirty="0" smtClean="0"/>
              <a:t>2012 OCLC requests</a:t>
            </a:r>
            <a:br>
              <a:rPr lang="en-US" sz="2800" dirty="0" smtClean="0"/>
            </a:br>
            <a:r>
              <a:rPr lang="en-US" sz="2400" dirty="0" smtClean="0">
                <a:solidFill>
                  <a:srgbClr val="C00000"/>
                </a:solidFill>
              </a:rPr>
              <a:t>Before </a:t>
            </a:r>
            <a:r>
              <a:rPr lang="en-US" sz="2400" dirty="0">
                <a:solidFill>
                  <a:srgbClr val="C00000"/>
                </a:solidFill>
              </a:rPr>
              <a:t>and after UB Catalog </a:t>
            </a:r>
            <a:r>
              <a:rPr lang="en-US" sz="2400" dirty="0" smtClean="0">
                <a:solidFill>
                  <a:srgbClr val="C00000"/>
                </a:solidFill>
              </a:rPr>
              <a:t>emerge in OCLC </a:t>
            </a:r>
            <a:r>
              <a:rPr lang="en-US" sz="2400" dirty="0" err="1" smtClean="0">
                <a:solidFill>
                  <a:srgbClr val="C00000"/>
                </a:solidFill>
              </a:rPr>
              <a:t>WorldCat</a:t>
            </a:r>
            <a:endParaRPr lang="en-US" sz="2400" dirty="0">
              <a:solidFill>
                <a:srgbClr val="C00000"/>
              </a:solidFill>
            </a:endParaRPr>
          </a:p>
          <a:p>
            <a:endParaRPr lang="en-US" sz="4400" dirty="0"/>
          </a:p>
        </p:txBody>
      </p:sp>
      <p:graphicFrame>
        <p:nvGraphicFramePr>
          <p:cNvPr id="13" name="Gràfic 12"/>
          <p:cNvGraphicFramePr/>
          <p:nvPr>
            <p:extLst>
              <p:ext uri="{D42A27DB-BD31-4B8C-83A1-F6EECF244321}">
                <p14:modId xmlns:p14="http://schemas.microsoft.com/office/powerpoint/2010/main" val="1947387406"/>
              </p:ext>
            </p:extLst>
          </p:nvPr>
        </p:nvGraphicFramePr>
        <p:xfrm>
          <a:off x="887506" y="1135919"/>
          <a:ext cx="7032812" cy="43250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6" name="Imatg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755" y="5462016"/>
            <a:ext cx="2176694" cy="655450"/>
          </a:xfrm>
          <a:prstGeom prst="rect">
            <a:avLst/>
          </a:prstGeom>
        </p:spPr>
      </p:pic>
      <p:pic>
        <p:nvPicPr>
          <p:cNvPr id="7" name="Imatg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2008" y="5369758"/>
            <a:ext cx="1901576" cy="747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2326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2800" dirty="0"/>
              <a:t>2012 OCLC requests</a:t>
            </a:r>
            <a:br>
              <a:rPr lang="en-US" sz="2800" dirty="0"/>
            </a:br>
            <a:r>
              <a:rPr lang="en-US" sz="2400" dirty="0">
                <a:solidFill>
                  <a:srgbClr val="C00000"/>
                </a:solidFill>
              </a:rPr>
              <a:t>Before and after UB Catalog emerge in OCLC </a:t>
            </a:r>
            <a:r>
              <a:rPr lang="en-US" sz="2400" dirty="0" err="1">
                <a:solidFill>
                  <a:srgbClr val="C00000"/>
                </a:solidFill>
              </a:rPr>
              <a:t>WorldCat</a:t>
            </a:r>
            <a:endParaRPr lang="en-US" sz="2400" dirty="0">
              <a:solidFill>
                <a:srgbClr val="C00000"/>
              </a:solidFill>
            </a:endParaRPr>
          </a:p>
          <a:p>
            <a:endParaRPr lang="en-US" sz="4400" dirty="0"/>
          </a:p>
        </p:txBody>
      </p:sp>
      <p:graphicFrame>
        <p:nvGraphicFramePr>
          <p:cNvPr id="13" name="Gràfic 12"/>
          <p:cNvGraphicFramePr/>
          <p:nvPr>
            <p:extLst>
              <p:ext uri="{D42A27DB-BD31-4B8C-83A1-F6EECF244321}">
                <p14:modId xmlns:p14="http://schemas.microsoft.com/office/powerpoint/2010/main" val="1877606220"/>
              </p:ext>
            </p:extLst>
          </p:nvPr>
        </p:nvGraphicFramePr>
        <p:xfrm>
          <a:off x="477838" y="685800"/>
          <a:ext cx="8081588" cy="45600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6" name="Imatg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755" y="5462016"/>
            <a:ext cx="2176694" cy="655450"/>
          </a:xfrm>
          <a:prstGeom prst="rect">
            <a:avLst/>
          </a:prstGeom>
        </p:spPr>
      </p:pic>
      <p:pic>
        <p:nvPicPr>
          <p:cNvPr id="7" name="Imatg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2008" y="5369758"/>
            <a:ext cx="1901576" cy="747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8441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15259" y="1108081"/>
            <a:ext cx="8174038" cy="1985159"/>
          </a:xfrm>
        </p:spPr>
        <p:txBody>
          <a:bodyPr/>
          <a:lstStyle/>
          <a:p>
            <a:r>
              <a:rPr lang="en-US" sz="6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Benefits and Revenue streams</a:t>
            </a:r>
            <a:endParaRPr lang="en-GB" sz="6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1247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ca-ES" dirty="0" smtClean="0"/>
          </a:p>
          <a:p>
            <a:r>
              <a:rPr lang="ca-ES" sz="3200" dirty="0" err="1" smtClean="0"/>
              <a:t>Increased</a:t>
            </a:r>
            <a:r>
              <a:rPr lang="ca-ES" sz="3200" dirty="0" smtClean="0"/>
              <a:t> </a:t>
            </a:r>
            <a:r>
              <a:rPr lang="ca-ES" sz="3200" dirty="0" err="1" smtClean="0"/>
              <a:t>visibility</a:t>
            </a:r>
            <a:r>
              <a:rPr lang="ca-ES" sz="3200" dirty="0" smtClean="0"/>
              <a:t> of </a:t>
            </a:r>
            <a:r>
              <a:rPr lang="ca-ES" sz="3200" dirty="0" err="1" smtClean="0"/>
              <a:t>the</a:t>
            </a:r>
            <a:r>
              <a:rPr lang="ca-ES" sz="3200" dirty="0" smtClean="0"/>
              <a:t> </a:t>
            </a:r>
            <a:r>
              <a:rPr lang="ca-ES" sz="3200" dirty="0" err="1" smtClean="0"/>
              <a:t>collections</a:t>
            </a:r>
            <a:endParaRPr lang="ca-ES" sz="3200" dirty="0" smtClean="0"/>
          </a:p>
          <a:p>
            <a:r>
              <a:rPr lang="ca-ES" sz="3200" dirty="0" err="1" smtClean="0"/>
              <a:t>More</a:t>
            </a:r>
            <a:r>
              <a:rPr lang="ca-ES" sz="3200" dirty="0" smtClean="0"/>
              <a:t> </a:t>
            </a:r>
            <a:r>
              <a:rPr lang="ca-ES" sz="3200" dirty="0" err="1" smtClean="0"/>
              <a:t>requests</a:t>
            </a:r>
            <a:r>
              <a:rPr lang="ca-ES" sz="3200" dirty="0" smtClean="0"/>
              <a:t> for ILL</a:t>
            </a:r>
            <a:endParaRPr lang="ca-ES" sz="3200" dirty="0" smtClean="0"/>
          </a:p>
          <a:p>
            <a:r>
              <a:rPr lang="ca-ES" sz="3200" dirty="0" err="1" smtClean="0"/>
              <a:t>Increase</a:t>
            </a:r>
            <a:r>
              <a:rPr lang="ca-ES" sz="3200" dirty="0" smtClean="0"/>
              <a:t> in </a:t>
            </a:r>
            <a:r>
              <a:rPr lang="ca-ES" sz="3200" dirty="0" err="1" smtClean="0"/>
              <a:t>revenue</a:t>
            </a:r>
            <a:r>
              <a:rPr lang="ca-ES" sz="3200" dirty="0" smtClean="0"/>
              <a:t> </a:t>
            </a:r>
            <a:r>
              <a:rPr lang="ca-ES" sz="3200" dirty="0" err="1" smtClean="0"/>
              <a:t>and</a:t>
            </a:r>
            <a:r>
              <a:rPr lang="ca-ES" sz="3200" dirty="0" smtClean="0"/>
              <a:t> </a:t>
            </a:r>
            <a:r>
              <a:rPr lang="ca-ES" sz="3200" dirty="0" err="1" smtClean="0"/>
              <a:t>services</a:t>
            </a:r>
            <a:r>
              <a:rPr lang="ca-ES" sz="3200" dirty="0" smtClean="0"/>
              <a:t> (</a:t>
            </a:r>
            <a:r>
              <a:rPr lang="ca-ES" sz="3200" dirty="0" err="1" smtClean="0"/>
              <a:t>such</a:t>
            </a:r>
            <a:r>
              <a:rPr lang="ca-ES" sz="3200" dirty="0" smtClean="0"/>
              <a:t> as </a:t>
            </a:r>
            <a:r>
              <a:rPr lang="ca-ES" sz="3200" dirty="0" err="1" smtClean="0"/>
              <a:t>Collection</a:t>
            </a:r>
            <a:r>
              <a:rPr lang="ca-ES" sz="3200" dirty="0" smtClean="0"/>
              <a:t> Manager)</a:t>
            </a:r>
          </a:p>
          <a:p>
            <a:r>
              <a:rPr lang="ca-ES" sz="3200" dirty="0" err="1" smtClean="0"/>
              <a:t>Tremendous</a:t>
            </a:r>
            <a:r>
              <a:rPr lang="ca-ES" sz="3200" dirty="0" smtClean="0"/>
              <a:t> </a:t>
            </a:r>
            <a:r>
              <a:rPr lang="ca-ES" sz="3200" dirty="0" err="1" smtClean="0"/>
              <a:t>prestige</a:t>
            </a:r>
            <a:r>
              <a:rPr lang="ca-ES" sz="3200" dirty="0" smtClean="0"/>
              <a:t> of </a:t>
            </a:r>
            <a:r>
              <a:rPr lang="ca-ES" sz="3200" dirty="0" err="1" smtClean="0"/>
              <a:t>the</a:t>
            </a:r>
            <a:r>
              <a:rPr lang="ca-ES" sz="3200" dirty="0" smtClean="0"/>
              <a:t> University</a:t>
            </a:r>
            <a:endParaRPr lang="ca-ES" sz="3200" dirty="0" smtClean="0"/>
          </a:p>
          <a:p>
            <a:endParaRPr lang="es-ES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ca-ES" dirty="0" err="1" smtClean="0"/>
              <a:t>The</a:t>
            </a:r>
            <a:r>
              <a:rPr lang="ca-ES" dirty="0" smtClean="0"/>
              <a:t> </a:t>
            </a:r>
            <a:r>
              <a:rPr lang="ca-ES" dirty="0" err="1" smtClean="0"/>
              <a:t>benefits</a:t>
            </a:r>
            <a:r>
              <a:rPr lang="ca-ES" dirty="0" smtClean="0"/>
              <a:t> for UB CRAI</a:t>
            </a:r>
            <a:endParaRPr lang="es-ES" dirty="0"/>
          </a:p>
        </p:txBody>
      </p:sp>
      <p:pic>
        <p:nvPicPr>
          <p:cNvPr id="4" name="Imat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755" y="5462016"/>
            <a:ext cx="2176694" cy="655450"/>
          </a:xfrm>
          <a:prstGeom prst="rect">
            <a:avLst/>
          </a:prstGeom>
        </p:spPr>
      </p:pic>
      <p:pic>
        <p:nvPicPr>
          <p:cNvPr id="5" name="Imatg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2008" y="5369758"/>
            <a:ext cx="1901576" cy="747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9090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Thank you, and vote for me </a:t>
            </a:r>
            <a:r>
              <a:rPr lang="en-US" dirty="0" smtClean="0">
                <a:sym typeface="Wingdings"/>
              </a:rPr>
              <a:t>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r>
              <a:rPr lang="en-US" sz="2800" dirty="0" err="1" smtClean="0"/>
              <a:t>Adelaida</a:t>
            </a:r>
            <a:r>
              <a:rPr lang="en-US" sz="2800" dirty="0" smtClean="0"/>
              <a:t> </a:t>
            </a:r>
            <a:r>
              <a:rPr lang="en-US" sz="2800" dirty="0" err="1" smtClean="0"/>
              <a:t>Ferrer</a:t>
            </a:r>
            <a:r>
              <a:rPr lang="en-US" sz="2800" dirty="0" smtClean="0"/>
              <a:t> </a:t>
            </a:r>
            <a:endParaRPr lang="en-US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240428" y="1869947"/>
            <a:ext cx="3887788" cy="359027"/>
          </a:xfrm>
        </p:spPr>
        <p:txBody>
          <a:bodyPr>
            <a:noAutofit/>
          </a:bodyPr>
          <a:lstStyle/>
          <a:p>
            <a:r>
              <a:rPr lang="en-US" sz="2000" dirty="0" smtClean="0"/>
              <a:t>Director CRAI</a:t>
            </a:r>
            <a:endParaRPr lang="en-US" sz="20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240428" y="2716501"/>
            <a:ext cx="3887788" cy="305495"/>
          </a:xfrm>
        </p:spPr>
        <p:txBody>
          <a:bodyPr>
            <a:noAutofit/>
          </a:bodyPr>
          <a:lstStyle/>
          <a:p>
            <a:r>
              <a:rPr lang="en-US" sz="2000" dirty="0" err="1"/>
              <a:t>aferrer@ub.edu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511746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endParaRPr lang="is-IS" sz="2800" dirty="0"/>
          </a:p>
          <a:p>
            <a:r>
              <a:rPr lang="en-US" dirty="0" smtClean="0"/>
              <a:t>Born in1987</a:t>
            </a:r>
            <a:endParaRPr lang="en-US" dirty="0" smtClean="0"/>
          </a:p>
          <a:p>
            <a:r>
              <a:rPr lang="en-US" dirty="0" smtClean="0"/>
              <a:t>Originally decentralized service</a:t>
            </a:r>
            <a:endParaRPr lang="en-US" dirty="0" smtClean="0"/>
          </a:p>
          <a:p>
            <a:r>
              <a:rPr lang="en-US" dirty="0" smtClean="0"/>
              <a:t>At first, the service was manual and only for monogram and paper collections</a:t>
            </a:r>
          </a:p>
          <a:p>
            <a:r>
              <a:rPr lang="en-US" dirty="0" smtClean="0"/>
              <a:t>Early technology limited by the technology of the time: “</a:t>
            </a:r>
            <a:r>
              <a:rPr lang="en-US" dirty="0" err="1" smtClean="0"/>
              <a:t>Minitel</a:t>
            </a:r>
            <a:r>
              <a:rPr lang="en-US" dirty="0" smtClean="0"/>
              <a:t>”</a:t>
            </a:r>
            <a:endParaRPr lang="en-US" dirty="0"/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 smtClean="0"/>
              <a:t>Only one terminal and a few hours/day</a:t>
            </a:r>
            <a:endParaRPr lang="en-US" dirty="0"/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 smtClean="0"/>
              <a:t>Access by Telnet and order via </a:t>
            </a:r>
            <a:r>
              <a:rPr lang="en-US" dirty="0"/>
              <a:t>MS-</a:t>
            </a:r>
            <a:r>
              <a:rPr lang="en-US" dirty="0" smtClean="0"/>
              <a:t>DOS commands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77838" y="220663"/>
            <a:ext cx="8181975" cy="1100588"/>
          </a:xfrm>
        </p:spPr>
        <p:txBody>
          <a:bodyPr/>
          <a:lstStyle/>
          <a:p>
            <a:r>
              <a:rPr lang="en-US" sz="3200" dirty="0" smtClean="0"/>
              <a:t>Once upon a time </a:t>
            </a:r>
            <a:r>
              <a:rPr lang="en-US" sz="3200" dirty="0" smtClean="0"/>
              <a:t>– ILL at the </a:t>
            </a:r>
            <a:r>
              <a:rPr lang="en-US" sz="3200" dirty="0" err="1" smtClean="0"/>
              <a:t>Universitat</a:t>
            </a:r>
            <a:r>
              <a:rPr lang="en-US" sz="3200" dirty="0" smtClean="0"/>
              <a:t> de </a:t>
            </a:r>
            <a:r>
              <a:rPr lang="en-US" sz="3200" dirty="0" smtClean="0"/>
              <a:t>Barcelona</a:t>
            </a:r>
            <a:endParaRPr lang="en-US" sz="3200" dirty="0" smtClean="0"/>
          </a:p>
        </p:txBody>
      </p:sp>
      <p:sp>
        <p:nvSpPr>
          <p:cNvPr id="5" name="QuadreDeText 4"/>
          <p:cNvSpPr txBox="1"/>
          <p:nvPr/>
        </p:nvSpPr>
        <p:spPr>
          <a:xfrm>
            <a:off x="938784" y="23042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ca-ES" dirty="0"/>
          </a:p>
        </p:txBody>
      </p:sp>
      <p:pic>
        <p:nvPicPr>
          <p:cNvPr id="9" name="Imatg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755" y="5462016"/>
            <a:ext cx="2176694" cy="655450"/>
          </a:xfrm>
          <a:prstGeom prst="rect">
            <a:avLst/>
          </a:prstGeom>
        </p:spPr>
      </p:pic>
      <p:pic>
        <p:nvPicPr>
          <p:cNvPr id="6" name="Imatg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2008" y="5369758"/>
            <a:ext cx="1901576" cy="747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1548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1989 </a:t>
            </a:r>
            <a:r>
              <a:rPr lang="en-US" dirty="0" smtClean="0"/>
              <a:t>- </a:t>
            </a:r>
            <a:r>
              <a:rPr lang="en-US" dirty="0" err="1" smtClean="0"/>
              <a:t>Universitat</a:t>
            </a:r>
            <a:r>
              <a:rPr lang="en-US" dirty="0" smtClean="0"/>
              <a:t> de Barcelona </a:t>
            </a:r>
            <a:r>
              <a:rPr lang="en-US" dirty="0" smtClean="0"/>
              <a:t>the first institution to use OCLC in Spain, </a:t>
            </a: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1989 – </a:t>
            </a:r>
            <a:r>
              <a:rPr lang="en-US" dirty="0" smtClean="0"/>
              <a:t>Birth of the </a:t>
            </a:r>
            <a:r>
              <a:rPr lang="en-US" dirty="0" err="1" smtClean="0"/>
              <a:t>Rebiun</a:t>
            </a:r>
            <a:r>
              <a:rPr lang="en-US" dirty="0" smtClean="0"/>
              <a:t> network of Spanish universities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3200" dirty="0" smtClean="0"/>
              <a:t>- End of the </a:t>
            </a:r>
            <a:r>
              <a:rPr lang="ca-ES" sz="3200" dirty="0" smtClean="0"/>
              <a:t>80</a:t>
            </a:r>
            <a:r>
              <a:rPr lang="ca-ES" dirty="0" smtClean="0"/>
              <a:t>’</a:t>
            </a:r>
            <a:endParaRPr lang="ca-E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Imatg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755" y="5462016"/>
            <a:ext cx="2176694" cy="655450"/>
          </a:xfrm>
          <a:prstGeom prst="rect">
            <a:avLst/>
          </a:prstGeom>
        </p:spPr>
      </p:pic>
      <p:pic>
        <p:nvPicPr>
          <p:cNvPr id="6" name="Imatg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2008" y="5369758"/>
            <a:ext cx="1901576" cy="747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6862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ca-ES" sz="2800" dirty="0"/>
          </a:p>
          <a:p>
            <a:r>
              <a:rPr lang="ca-ES" sz="2800" dirty="0" smtClean="0"/>
              <a:t>Automation </a:t>
            </a:r>
            <a:r>
              <a:rPr lang="ca-ES" sz="2800" dirty="0" err="1" smtClean="0"/>
              <a:t>with</a:t>
            </a:r>
            <a:r>
              <a:rPr lang="ca-ES" sz="2800" dirty="0" smtClean="0"/>
              <a:t> a </a:t>
            </a:r>
            <a:r>
              <a:rPr lang="ca-ES" sz="2800" dirty="0" err="1" smtClean="0"/>
              <a:t>library</a:t>
            </a:r>
            <a:r>
              <a:rPr lang="ca-ES" sz="2800" dirty="0" smtClean="0"/>
              <a:t> </a:t>
            </a:r>
            <a:r>
              <a:rPr lang="ca-ES" sz="2800" dirty="0" err="1" smtClean="0"/>
              <a:t>system</a:t>
            </a:r>
            <a:endParaRPr lang="ca-ES" sz="2800" dirty="0" smtClean="0"/>
          </a:p>
          <a:p>
            <a:r>
              <a:rPr lang="ca-ES" sz="2800" dirty="0" err="1" smtClean="0"/>
              <a:t>Implementation</a:t>
            </a:r>
            <a:r>
              <a:rPr lang="ca-ES" sz="2800" dirty="0" smtClean="0"/>
              <a:t> of SOD - ILL (</a:t>
            </a:r>
            <a:r>
              <a:rPr lang="ca-ES" sz="2800" dirty="0" err="1" smtClean="0"/>
              <a:t>aka</a:t>
            </a:r>
            <a:r>
              <a:rPr lang="ca-ES" sz="2800" dirty="0" smtClean="0"/>
              <a:t> </a:t>
            </a:r>
            <a:r>
              <a:rPr lang="ca-ES" sz="2800" dirty="0" err="1" smtClean="0"/>
              <a:t>GTBib</a:t>
            </a:r>
            <a:r>
              <a:rPr lang="ca-ES" sz="2800" dirty="0" smtClean="0"/>
              <a:t>)</a:t>
            </a:r>
          </a:p>
          <a:p>
            <a:r>
              <a:rPr lang="ca-ES" sz="2800" dirty="0" err="1" smtClean="0"/>
              <a:t>Collaboration</a:t>
            </a:r>
            <a:r>
              <a:rPr lang="ca-ES" sz="2800" dirty="0" smtClean="0"/>
              <a:t> </a:t>
            </a:r>
            <a:r>
              <a:rPr lang="ca-ES" sz="2800" dirty="0" err="1" smtClean="0"/>
              <a:t>with</a:t>
            </a:r>
            <a:r>
              <a:rPr lang="ca-ES" sz="2800" dirty="0" smtClean="0"/>
              <a:t> OCLC for </a:t>
            </a:r>
            <a:r>
              <a:rPr lang="ca-ES" sz="2800" dirty="0" err="1" smtClean="0"/>
              <a:t>other</a:t>
            </a:r>
            <a:r>
              <a:rPr lang="ca-ES" sz="2800" dirty="0" smtClean="0"/>
              <a:t> </a:t>
            </a:r>
            <a:r>
              <a:rPr lang="ca-ES" sz="2800" dirty="0" err="1" smtClean="0"/>
              <a:t>services</a:t>
            </a:r>
            <a:r>
              <a:rPr lang="ca-ES" sz="2800" dirty="0" smtClean="0"/>
              <a:t>:</a:t>
            </a:r>
          </a:p>
          <a:p>
            <a:pPr lvl="1">
              <a:buFont typeface="Wingdings" charset="2"/>
              <a:buChar char="v"/>
            </a:pPr>
            <a:r>
              <a:rPr lang="ca-ES" dirty="0" smtClean="0"/>
              <a:t> For instance,1991 </a:t>
            </a:r>
            <a:r>
              <a:rPr lang="ca-ES" dirty="0" err="1" smtClean="0"/>
              <a:t>subscribed</a:t>
            </a:r>
            <a:r>
              <a:rPr lang="ca-ES" dirty="0" smtClean="0"/>
              <a:t> to </a:t>
            </a:r>
            <a:r>
              <a:rPr lang="ca-ES" dirty="0" err="1" smtClean="0"/>
              <a:t>BiblioFile</a:t>
            </a:r>
            <a:r>
              <a:rPr lang="ca-ES" dirty="0" smtClean="0"/>
              <a:t>  </a:t>
            </a:r>
            <a:r>
              <a:rPr lang="ca-ES" dirty="0" smtClean="0"/>
              <a:t>(CD-ROM) </a:t>
            </a:r>
            <a:r>
              <a:rPr lang="ca-ES" dirty="0" smtClean="0"/>
              <a:t>for </a:t>
            </a:r>
            <a:r>
              <a:rPr lang="ca-ES" dirty="0" err="1" smtClean="0"/>
              <a:t>copy-cataloging</a:t>
            </a:r>
            <a:r>
              <a:rPr lang="ca-ES" dirty="0" smtClean="0"/>
              <a:t> </a:t>
            </a:r>
            <a:r>
              <a:rPr lang="ca-ES" dirty="0" err="1" smtClean="0"/>
              <a:t>from</a:t>
            </a:r>
            <a:r>
              <a:rPr lang="ca-ES" dirty="0" smtClean="0"/>
              <a:t> </a:t>
            </a:r>
            <a:r>
              <a:rPr lang="ca-ES" dirty="0" smtClean="0"/>
              <a:t>OCLC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3200" dirty="0" smtClean="0"/>
              <a:t>The 1990s</a:t>
            </a:r>
            <a:endParaRPr lang="ca-ES" sz="3200" dirty="0"/>
          </a:p>
          <a:p>
            <a:endParaRPr lang="en-US" dirty="0"/>
          </a:p>
        </p:txBody>
      </p:sp>
      <p:sp>
        <p:nvSpPr>
          <p:cNvPr id="4" name="Footer Placeholder 1"/>
          <p:cNvSpPr txBox="1">
            <a:spLocks/>
          </p:cNvSpPr>
          <p:nvPr/>
        </p:nvSpPr>
        <p:spPr>
          <a:xfrm>
            <a:off x="3063239" y="6455107"/>
            <a:ext cx="4355817" cy="2943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>
                <a:solidFill>
                  <a:schemeClr val="bg1"/>
                </a:solidFill>
              </a:rPr>
              <a:t>Confidential - Not for Distribution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" name="Imat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755" y="5462016"/>
            <a:ext cx="2176694" cy="655450"/>
          </a:xfrm>
          <a:prstGeom prst="rect">
            <a:avLst/>
          </a:prstGeom>
        </p:spPr>
      </p:pic>
      <p:pic>
        <p:nvPicPr>
          <p:cNvPr id="6" name="Imat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2008" y="5369758"/>
            <a:ext cx="1901576" cy="747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6862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endParaRPr lang="ca-ES" sz="2800" dirty="0"/>
          </a:p>
          <a:p>
            <a:r>
              <a:rPr lang="ca-ES" sz="2800" dirty="0" smtClean="0"/>
              <a:t>2002 – </a:t>
            </a:r>
            <a:r>
              <a:rPr lang="ca-ES" sz="2800" dirty="0" err="1" smtClean="0"/>
              <a:t>Centralized</a:t>
            </a:r>
            <a:r>
              <a:rPr lang="ca-ES" sz="2800" dirty="0" smtClean="0"/>
              <a:t> </a:t>
            </a:r>
            <a:r>
              <a:rPr lang="ca-ES" sz="2800" dirty="0" err="1" smtClean="0"/>
              <a:t>service</a:t>
            </a:r>
            <a:r>
              <a:rPr lang="ca-ES" sz="2800" dirty="0" smtClean="0"/>
              <a:t> for ILL </a:t>
            </a:r>
            <a:r>
              <a:rPr lang="ca-ES" sz="2800" dirty="0" err="1" smtClean="0"/>
              <a:t>ar</a:t>
            </a:r>
            <a:r>
              <a:rPr lang="ca-ES" sz="2800" dirty="0" smtClean="0"/>
              <a:t> Universitat </a:t>
            </a:r>
            <a:r>
              <a:rPr lang="ca-ES" sz="2800" dirty="0" smtClean="0"/>
              <a:t>de </a:t>
            </a:r>
            <a:r>
              <a:rPr lang="ca-ES" sz="2800" dirty="0" smtClean="0"/>
              <a:t>Barcelona (</a:t>
            </a:r>
            <a:r>
              <a:rPr lang="ca-ES" sz="2800" dirty="0" err="1" smtClean="0"/>
              <a:t>from</a:t>
            </a:r>
            <a:r>
              <a:rPr lang="ca-ES" sz="2800" dirty="0" smtClean="0"/>
              <a:t> central 4 to 1 unit for ILL)</a:t>
            </a:r>
            <a:endParaRPr lang="en-US" sz="2800" dirty="0"/>
          </a:p>
          <a:p>
            <a:r>
              <a:rPr lang="en-US" sz="2800" dirty="0" smtClean="0"/>
              <a:t>2004 – </a:t>
            </a:r>
            <a:r>
              <a:rPr lang="en-US" sz="2800" dirty="0" smtClean="0"/>
              <a:t>The CRAI is born, and the ILL becomes part of the Users’ </a:t>
            </a:r>
            <a:r>
              <a:rPr lang="en-US" sz="2800" dirty="0" smtClean="0"/>
              <a:t>S</a:t>
            </a:r>
            <a:r>
              <a:rPr lang="en-US" sz="2800" dirty="0" smtClean="0"/>
              <a:t>ervices Unit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sz="3200" dirty="0" err="1" smtClean="0"/>
              <a:t>Beginning</a:t>
            </a:r>
            <a:r>
              <a:rPr lang="fr-FR" sz="3200" dirty="0" smtClean="0"/>
              <a:t> of the </a:t>
            </a:r>
            <a:r>
              <a:rPr lang="ca-ES" sz="3200" dirty="0" smtClean="0"/>
              <a:t>XXI </a:t>
            </a:r>
            <a:r>
              <a:rPr lang="ca-ES" sz="3200" dirty="0" err="1" smtClean="0"/>
              <a:t>century</a:t>
            </a:r>
            <a:endParaRPr lang="ca-ES" sz="3200" dirty="0"/>
          </a:p>
          <a:p>
            <a:endParaRPr lang="en-US" dirty="0"/>
          </a:p>
        </p:txBody>
      </p:sp>
      <p:sp>
        <p:nvSpPr>
          <p:cNvPr id="4" name="Footer Placeholder 1"/>
          <p:cNvSpPr txBox="1">
            <a:spLocks/>
          </p:cNvSpPr>
          <p:nvPr/>
        </p:nvSpPr>
        <p:spPr>
          <a:xfrm>
            <a:off x="3063239" y="6455107"/>
            <a:ext cx="4355817" cy="2943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>
                <a:solidFill>
                  <a:schemeClr val="bg1"/>
                </a:solidFill>
              </a:rPr>
              <a:t>Confidential - Not for Distribution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" name="Imat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755" y="5462016"/>
            <a:ext cx="2176694" cy="655450"/>
          </a:xfrm>
          <a:prstGeom prst="rect">
            <a:avLst/>
          </a:prstGeom>
        </p:spPr>
      </p:pic>
      <p:pic>
        <p:nvPicPr>
          <p:cNvPr id="6" name="Imat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2008" y="5369758"/>
            <a:ext cx="1901576" cy="747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3058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15259" y="1108081"/>
            <a:ext cx="8174038" cy="1061829"/>
          </a:xfrm>
        </p:spPr>
        <p:txBody>
          <a:bodyPr/>
          <a:lstStyle/>
          <a:p>
            <a:r>
              <a:rPr lang="en-US" sz="6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Strengths</a:t>
            </a:r>
            <a:endParaRPr lang="en-GB" sz="6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7776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ca-ES" sz="2800" dirty="0" err="1" smtClean="0"/>
              <a:t>Primery</a:t>
            </a:r>
            <a:r>
              <a:rPr lang="ca-ES" sz="2800" dirty="0" smtClean="0"/>
              <a:t> </a:t>
            </a:r>
            <a:r>
              <a:rPr lang="ca-ES" sz="2800" dirty="0" err="1" smtClean="0"/>
              <a:t>supplier</a:t>
            </a:r>
            <a:r>
              <a:rPr lang="ca-ES" sz="2800" dirty="0" smtClean="0"/>
              <a:t> of </a:t>
            </a:r>
            <a:r>
              <a:rPr lang="ca-ES" sz="2800" dirty="0" smtClean="0"/>
              <a:t>documents for </a:t>
            </a:r>
            <a:r>
              <a:rPr lang="ca-ES" sz="2800" dirty="0" err="1" smtClean="0"/>
              <a:t>universities</a:t>
            </a:r>
            <a:r>
              <a:rPr lang="ca-ES" sz="2800" dirty="0" smtClean="0"/>
              <a:t> </a:t>
            </a:r>
            <a:r>
              <a:rPr lang="ca-ES" sz="2800" dirty="0" err="1" smtClean="0"/>
              <a:t>and</a:t>
            </a:r>
            <a:r>
              <a:rPr lang="ca-ES" sz="2800" dirty="0" smtClean="0"/>
              <a:t> </a:t>
            </a:r>
            <a:r>
              <a:rPr lang="ca-ES" sz="2800" dirty="0" err="1" smtClean="0"/>
              <a:t>research</a:t>
            </a:r>
            <a:r>
              <a:rPr lang="ca-ES" sz="2800" dirty="0" smtClean="0"/>
              <a:t> </a:t>
            </a:r>
            <a:r>
              <a:rPr lang="ca-ES" sz="2800" dirty="0" err="1" smtClean="0"/>
              <a:t>institutions</a:t>
            </a:r>
            <a:r>
              <a:rPr lang="ca-ES" sz="2800" dirty="0" smtClean="0"/>
              <a:t> in Spain</a:t>
            </a:r>
            <a:endParaRPr lang="ca-ES" sz="2800" dirty="0" smtClean="0"/>
          </a:p>
          <a:p>
            <a:r>
              <a:rPr lang="ca-ES" sz="2800" dirty="0" err="1" smtClean="0"/>
              <a:t>Largest</a:t>
            </a:r>
            <a:r>
              <a:rPr lang="ca-ES" sz="2800" dirty="0" smtClean="0"/>
              <a:t> </a:t>
            </a:r>
            <a:r>
              <a:rPr lang="ca-ES" sz="2800" dirty="0" err="1" smtClean="0"/>
              <a:t>supplier</a:t>
            </a:r>
            <a:r>
              <a:rPr lang="ca-ES" sz="2800" dirty="0" smtClean="0"/>
              <a:t> of OCLC </a:t>
            </a:r>
            <a:r>
              <a:rPr lang="ca-ES" sz="2800" dirty="0"/>
              <a:t>i</a:t>
            </a:r>
            <a:r>
              <a:rPr lang="ca-ES" sz="2800" dirty="0" smtClean="0"/>
              <a:t>n Europe</a:t>
            </a:r>
            <a:endParaRPr lang="ca-ES" sz="2800" dirty="0"/>
          </a:p>
          <a:p>
            <a:r>
              <a:rPr lang="ca-ES" sz="2800" dirty="0" err="1" smtClean="0"/>
              <a:t>Large</a:t>
            </a:r>
            <a:r>
              <a:rPr lang="ca-ES" sz="2800" dirty="0" smtClean="0"/>
              <a:t> </a:t>
            </a:r>
            <a:r>
              <a:rPr lang="ca-ES" sz="2800" dirty="0" err="1" smtClean="0"/>
              <a:t>and</a:t>
            </a:r>
            <a:r>
              <a:rPr lang="ca-ES" sz="2800" dirty="0" smtClean="0"/>
              <a:t> </a:t>
            </a:r>
            <a:r>
              <a:rPr lang="ca-ES" sz="2800" dirty="0" err="1" smtClean="0"/>
              <a:t>key</a:t>
            </a:r>
            <a:r>
              <a:rPr lang="ca-ES" sz="2800" dirty="0" smtClean="0"/>
              <a:t> </a:t>
            </a:r>
            <a:r>
              <a:rPr lang="ca-ES" sz="2800" dirty="0" err="1" smtClean="0"/>
              <a:t>collections</a:t>
            </a:r>
            <a:r>
              <a:rPr lang="ca-ES" sz="2800" dirty="0" smtClean="0"/>
              <a:t> </a:t>
            </a:r>
            <a:r>
              <a:rPr lang="ca-ES" sz="2800" dirty="0" err="1" smtClean="0"/>
              <a:t>at</a:t>
            </a:r>
            <a:r>
              <a:rPr lang="ca-ES" sz="2800" dirty="0" smtClean="0"/>
              <a:t> </a:t>
            </a:r>
            <a:r>
              <a:rPr lang="ca-ES" sz="2800" dirty="0" err="1" smtClean="0"/>
              <a:t>the</a:t>
            </a:r>
            <a:r>
              <a:rPr lang="ca-ES" sz="2800" dirty="0" smtClean="0"/>
              <a:t> </a:t>
            </a:r>
            <a:r>
              <a:rPr lang="ca-ES" sz="2800" dirty="0" err="1" smtClean="0"/>
              <a:t>library</a:t>
            </a:r>
            <a:r>
              <a:rPr lang="ca-ES" sz="2800" dirty="0" smtClean="0"/>
              <a:t> (2M)</a:t>
            </a:r>
            <a:endParaRPr lang="ca-ES" sz="2800" dirty="0" smtClean="0"/>
          </a:p>
          <a:p>
            <a:pPr marL="0" indent="0">
              <a:buNone/>
            </a:pPr>
            <a:endParaRPr lang="ca-ES" sz="2800" dirty="0" smtClean="0"/>
          </a:p>
          <a:p>
            <a:pPr marL="0" indent="0">
              <a:buNone/>
            </a:pPr>
            <a:endParaRPr lang="ca-ES" sz="2800" dirty="0"/>
          </a:p>
          <a:p>
            <a:pPr marL="0" indent="0">
              <a:buNone/>
            </a:pPr>
            <a:endParaRPr lang="ca-ES" sz="2800" dirty="0" smtClean="0"/>
          </a:p>
          <a:p>
            <a:pPr marL="0" indent="0">
              <a:buNone/>
            </a:pPr>
            <a:endParaRPr lang="ca-ES" sz="28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Some values</a:t>
            </a:r>
            <a:endParaRPr lang="en-US" dirty="0"/>
          </a:p>
        </p:txBody>
      </p:sp>
      <p:pic>
        <p:nvPicPr>
          <p:cNvPr id="5" name="Imat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755" y="5462016"/>
            <a:ext cx="2176694" cy="655450"/>
          </a:xfrm>
          <a:prstGeom prst="rect">
            <a:avLst/>
          </a:prstGeom>
        </p:spPr>
      </p:pic>
      <p:pic>
        <p:nvPicPr>
          <p:cNvPr id="6" name="Imat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2008" y="5369758"/>
            <a:ext cx="1901576" cy="747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8088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text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ca-ES" sz="3600" dirty="0" smtClean="0"/>
              <a:t>+ 2 milions </a:t>
            </a:r>
            <a:r>
              <a:rPr lang="ca-ES" sz="3600" dirty="0" err="1" smtClean="0"/>
              <a:t>items</a:t>
            </a:r>
            <a:endParaRPr lang="ca-ES" sz="3600" dirty="0" smtClean="0"/>
          </a:p>
          <a:p>
            <a:r>
              <a:rPr lang="ca-ES" sz="3600" dirty="0" smtClean="0"/>
              <a:t>+ 20.000 e-</a:t>
            </a:r>
            <a:r>
              <a:rPr lang="ca-ES" sz="3600" dirty="0" err="1" smtClean="0"/>
              <a:t>journals</a:t>
            </a:r>
            <a:endParaRPr lang="ca-ES" sz="3600" dirty="0" smtClean="0"/>
          </a:p>
          <a:p>
            <a:r>
              <a:rPr lang="ca-ES" sz="3600" dirty="0"/>
              <a:t> </a:t>
            </a:r>
            <a:r>
              <a:rPr lang="ca-ES" sz="3600" dirty="0" err="1" smtClean="0"/>
              <a:t>Heritage</a:t>
            </a:r>
            <a:r>
              <a:rPr lang="ca-ES" sz="3600" dirty="0" smtClean="0"/>
              <a:t> </a:t>
            </a:r>
            <a:r>
              <a:rPr lang="ca-ES" sz="3600" dirty="0" err="1" smtClean="0"/>
              <a:t>library</a:t>
            </a:r>
            <a:endParaRPr lang="ca-ES" sz="3600" dirty="0" smtClean="0"/>
          </a:p>
          <a:p>
            <a:r>
              <a:rPr lang="ca-ES" sz="3600" dirty="0" err="1" smtClean="0"/>
              <a:t>Authors</a:t>
            </a:r>
            <a:r>
              <a:rPr lang="ca-ES" sz="3600" dirty="0" smtClean="0"/>
              <a:t>’ </a:t>
            </a:r>
            <a:r>
              <a:rPr lang="ca-ES" sz="3600" dirty="0" err="1" smtClean="0"/>
              <a:t>collections</a:t>
            </a:r>
            <a:r>
              <a:rPr lang="ca-ES" sz="3600" dirty="0" smtClean="0"/>
              <a:t>: personal papers</a:t>
            </a:r>
            <a:endParaRPr lang="ca-ES" sz="3600" dirty="0" smtClean="0"/>
          </a:p>
          <a:p>
            <a:r>
              <a:rPr lang="ca-ES" sz="3600" dirty="0" smtClean="0"/>
              <a:t>Digital </a:t>
            </a:r>
            <a:r>
              <a:rPr lang="ca-ES" sz="3600" dirty="0" err="1" smtClean="0"/>
              <a:t>library</a:t>
            </a:r>
            <a:endParaRPr lang="ca-ES" sz="3600" dirty="0" smtClean="0"/>
          </a:p>
          <a:p>
            <a:r>
              <a:rPr lang="ca-ES" sz="3600" dirty="0" smtClean="0"/>
              <a:t>Etc.</a:t>
            </a:r>
            <a:endParaRPr lang="ca-ES" sz="3600" dirty="0"/>
          </a:p>
        </p:txBody>
      </p:sp>
      <p:sp>
        <p:nvSpPr>
          <p:cNvPr id="3" name="Contenidor de text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ca-ES" dirty="0" err="1" smtClean="0"/>
              <a:t>What</a:t>
            </a:r>
            <a:r>
              <a:rPr lang="ca-ES" dirty="0" smtClean="0"/>
              <a:t> can </a:t>
            </a:r>
            <a:r>
              <a:rPr lang="ca-ES" dirty="0" err="1" smtClean="0"/>
              <a:t>we</a:t>
            </a:r>
            <a:r>
              <a:rPr lang="ca-ES" dirty="0" smtClean="0"/>
              <a:t> </a:t>
            </a:r>
            <a:r>
              <a:rPr lang="ca-ES" dirty="0" err="1" smtClean="0"/>
              <a:t>lend</a:t>
            </a:r>
            <a:r>
              <a:rPr lang="ca-ES" dirty="0" smtClean="0"/>
              <a:t>?</a:t>
            </a:r>
            <a:endParaRPr lang="ca-ES" dirty="0"/>
          </a:p>
        </p:txBody>
      </p:sp>
      <p:pic>
        <p:nvPicPr>
          <p:cNvPr id="4" name="Imat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755" y="5462016"/>
            <a:ext cx="2176694" cy="655450"/>
          </a:xfrm>
          <a:prstGeom prst="rect">
            <a:avLst/>
          </a:prstGeom>
        </p:spPr>
      </p:pic>
      <p:pic>
        <p:nvPicPr>
          <p:cNvPr id="5" name="Imatg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2008" y="5369758"/>
            <a:ext cx="1901576" cy="747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737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Master_Slides_V2">
  <a:themeElements>
    <a:clrScheme name="Custom 2">
      <a:dk1>
        <a:srgbClr val="000000"/>
      </a:dk1>
      <a:lt1>
        <a:sysClr val="window" lastClr="FFFFFF"/>
      </a:lt1>
      <a:dk2>
        <a:srgbClr val="1F497D"/>
      </a:dk2>
      <a:lt2>
        <a:srgbClr val="EEECE1"/>
      </a:lt2>
      <a:accent1>
        <a:srgbClr val="00AFD7"/>
      </a:accent1>
      <a:accent2>
        <a:srgbClr val="236192"/>
      </a:accent2>
      <a:accent3>
        <a:srgbClr val="8A1B61"/>
      </a:accent3>
      <a:accent4>
        <a:srgbClr val="007749"/>
      </a:accent4>
      <a:accent5>
        <a:srgbClr val="F6BE00"/>
      </a:accent5>
      <a:accent6>
        <a:srgbClr val="AE2573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lternateThumbnailUrl xmlns="http://schemas.microsoft.com/sharepoint/v3">
      <Url xsi:nil="true"/>
      <Description xsi:nil="true"/>
    </AlternateThumbnailUrl>
    <ImageCreateDate xmlns="http://schemas.microsoft.com/sharepoint/v3" xsi:nil="true"/>
    <Description xmlns="http://schemas.microsoft.com/sharepoint/v3" xsi:nil="true"/>
  </documentManagement>
</p:properties>
</file>

<file path=customXml/item2.xml><?xml version="1.0" encoding="utf-8"?>
<?mso-contentType ?>
<SharedContentType xmlns="Microsoft.SharePoint.Taxonomy.ContentTypeSync" SourceId="e1e867eb-0ccf-46b3-a8be-678a344b5681" ContentTypeId="0x0101" PreviousValue="false"/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Picture" ma:contentTypeID="0x01010200E0D327E7C4C49C448D038A0ADEDD7798" ma:contentTypeVersion="2" ma:contentTypeDescription="Upload an image or a photograph." ma:contentTypeScope="" ma:versionID="bea2149dfd44ba28a31f19a4a73b7222">
  <xsd:schema xmlns:xsd="http://www.w3.org/2001/XMLSchema" xmlns:xs="http://www.w3.org/2001/XMLSchema" xmlns:p="http://schemas.microsoft.com/office/2006/metadata/properties" xmlns:ns1="http://schemas.microsoft.com/sharepoint/v3" xmlns:ns2="eb38e078-efb2-4e07-a029-8891078709c7" targetNamespace="http://schemas.microsoft.com/office/2006/metadata/properties" ma:root="true" ma:fieldsID="b7d2da7bbd33248690569d80c9177b59" ns1:_="" ns2:_="">
    <xsd:import namespace="http://schemas.microsoft.com/sharepoint/v3"/>
    <xsd:import namespace="eb38e078-efb2-4e07-a029-8891078709c7"/>
    <xsd:element name="properties">
      <xsd:complexType>
        <xsd:sequence>
          <xsd:element name="documentManagement">
            <xsd:complexType>
              <xsd:all>
                <xsd:element ref="ns1:ImageWidth" minOccurs="0"/>
                <xsd:element ref="ns1:ImageHeight" minOccurs="0"/>
                <xsd:element ref="ns1:ImageCreateDate" minOccurs="0"/>
                <xsd:element ref="ns1:Description" minOccurs="0"/>
                <xsd:element ref="ns1:ThumbnailExists" minOccurs="0"/>
                <xsd:element ref="ns1:PreviewExists" minOccurs="0"/>
                <xsd:element ref="ns1:AlternateThumbnailUrl" minOccurs="0"/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ImageWidth" ma:index="11" nillable="true" ma:displayName="Picture Width" ma:internalName="ImageWidth" ma:readOnly="true">
      <xsd:simpleType>
        <xsd:restriction base="dms:Unknown"/>
      </xsd:simpleType>
    </xsd:element>
    <xsd:element name="ImageHeight" ma:index="12" nillable="true" ma:displayName="Picture Height" ma:internalName="ImageHeight" ma:readOnly="true">
      <xsd:simpleType>
        <xsd:restriction base="dms:Unknown"/>
      </xsd:simpleType>
    </xsd:element>
    <xsd:element name="ImageCreateDate" ma:index="13" nillable="true" ma:displayName="Date Picture Taken" ma:format="DateTime" ma:hidden="true" ma:internalName="ImageCreateDate">
      <xsd:simpleType>
        <xsd:restriction base="dms:DateTime"/>
      </xsd:simpleType>
    </xsd:element>
    <xsd:element name="Description" ma:index="14" nillable="true" ma:displayName="Comments" ma:description="" ma:hidden="true" ma:internalName="Description">
      <xsd:simpleType>
        <xsd:restriction base="dms:Note">
          <xsd:maxLength value="255"/>
        </xsd:restriction>
      </xsd:simpleType>
    </xsd:element>
    <xsd:element name="ThumbnailExists" ma:index="23" nillable="true" ma:displayName="Thumbnail Exists" ma:default="FALSE" ma:hidden="true" ma:internalName="ThumbnailExists" ma:readOnly="true">
      <xsd:simpleType>
        <xsd:restriction base="dms:Boolean"/>
      </xsd:simpleType>
    </xsd:element>
    <xsd:element name="PreviewExists" ma:index="24" nillable="true" ma:displayName="Preview Exists" ma:default="FALSE" ma:hidden="true" ma:internalName="PreviewExists" ma:readOnly="true">
      <xsd:simpleType>
        <xsd:restriction base="dms:Boolean"/>
      </xsd:simpleType>
    </xsd:element>
    <xsd:element name="AlternateThumbnailUrl" ma:index="25" nillable="true" ma:displayName="Preview Image URL" ma:format="Image" ma:hidden="true" ma:internalName="AlternateThumbnailUrl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b38e078-efb2-4e07-a029-8891078709c7" elementFormDefault="qualified">
    <xsd:import namespace="http://schemas.microsoft.com/office/2006/documentManagement/types"/>
    <xsd:import namespace="http://schemas.microsoft.com/office/infopath/2007/PartnerControls"/>
    <xsd:element name="SharedWithUsers" ma:index="26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7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8" ma:displayName="Title"/>
        <xsd:element ref="dc:subject" minOccurs="0" maxOccurs="1"/>
        <xsd:element ref="dc:description" minOccurs="0" maxOccurs="1"/>
        <xsd:element name="keywords" minOccurs="0" maxOccurs="1" type="xsd:string" ma:index="20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B226F14-E3E3-47C5-8097-69005D222B08}">
  <ds:schemaRefs>
    <ds:schemaRef ds:uri="http://schemas.microsoft.com/office/2006/metadata/properties"/>
    <ds:schemaRef ds:uri="http://www.w3.org/XML/1998/namespace"/>
    <ds:schemaRef ds:uri="http://schemas.openxmlformats.org/package/2006/metadata/core-properties"/>
    <ds:schemaRef ds:uri="http://purl.org/dc/dcmitype/"/>
    <ds:schemaRef ds:uri="http://purl.org/dc/terms/"/>
    <ds:schemaRef ds:uri="http://schemas.microsoft.com/sharepoint/v3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eb38e078-efb2-4e07-a029-8891078709c7"/>
  </ds:schemaRefs>
</ds:datastoreItem>
</file>

<file path=customXml/itemProps2.xml><?xml version="1.0" encoding="utf-8"?>
<ds:datastoreItem xmlns:ds="http://schemas.openxmlformats.org/officeDocument/2006/customXml" ds:itemID="{55C75567-90E1-4AAD-941A-480B5EA86F9D}">
  <ds:schemaRefs>
    <ds:schemaRef ds:uri="Microsoft.SharePoint.Taxonomy.ContentTypeSync"/>
  </ds:schemaRefs>
</ds:datastoreItem>
</file>

<file path=customXml/itemProps3.xml><?xml version="1.0" encoding="utf-8"?>
<ds:datastoreItem xmlns:ds="http://schemas.openxmlformats.org/officeDocument/2006/customXml" ds:itemID="{A8ABCA4C-C397-4A08-A2FF-429F0C6E8ABA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219A6FE4-7373-4CEF-B5C2-BFEEF5EFD9E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eb38e078-efb2-4e07-a029-8891078709c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20669</TotalTime>
  <Words>440</Words>
  <Application>Microsoft Macintosh PowerPoint</Application>
  <PresentationFormat>On-screen Show (4:3)</PresentationFormat>
  <Paragraphs>101</Paragraphs>
  <Slides>24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Master_Slides_V2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oclc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WSILL EMEARC Madrid 2016</dc:title>
  <dc:subject/>
  <dc:creator>Chris Négrel</dc:creator>
  <cp:keywords/>
  <dc:description/>
  <cp:lastModifiedBy>Chris NÉgrel</cp:lastModifiedBy>
  <cp:revision>244</cp:revision>
  <cp:lastPrinted>2016-02-26T11:25:06Z</cp:lastPrinted>
  <dcterms:created xsi:type="dcterms:W3CDTF">2015-04-17T19:58:50Z</dcterms:created>
  <dcterms:modified xsi:type="dcterms:W3CDTF">2016-03-02T11:05:54Z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0x01010200E0D327E7C4C49C448D038A0ADEDD7798</vt:lpwstr>
  </property>
</Properties>
</file>