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61" r:id="rId3"/>
    <p:sldId id="267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6" r:id="rId12"/>
    <p:sldId id="288" r:id="rId13"/>
    <p:sldId id="289" r:id="rId14"/>
    <p:sldId id="290" r:id="rId15"/>
    <p:sldId id="264" r:id="rId16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28E"/>
    <a:srgbClr val="33CCCC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10" autoAdjust="0"/>
    <p:restoredTop sz="94692" autoAdjust="0"/>
  </p:normalViewPr>
  <p:slideViewPr>
    <p:cSldViewPr snapToGrid="0">
      <p:cViewPr varScale="1">
        <p:scale>
          <a:sx n="101" d="100"/>
          <a:sy n="101" d="100"/>
        </p:scale>
        <p:origin x="114" y="1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50D86-583C-4469-912D-DDAC3905339F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8AF53-E2AF-41DF-8365-9E0E95A6A93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2459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4EAC1-E807-46CC-BC95-F1726FDF775C}" type="datetime1">
              <a:rPr lang="ca-ES" smtClean="0"/>
              <a:t>17/1/2022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80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FAC2-643E-4B51-A9A9-0BF21F39A75F}" type="datetime1">
              <a:rPr lang="ca-ES" smtClean="0"/>
              <a:t>17/1/2022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991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4A95A-7CFF-4E6D-BE05-B062D97F539F}" type="datetime1">
              <a:rPr lang="ca-ES" smtClean="0"/>
              <a:t>17/1/2022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3246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65851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98725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14800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80366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96171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0484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64747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27840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95083-2BEF-4AB5-8468-FDA7A5D50F8C}" type="datetime1">
              <a:rPr lang="ca-ES" smtClean="0"/>
              <a:t>17/1/2022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489806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09233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95637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8778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36F0D-4877-4CB1-9F16-B70BDF6D6CBE}" type="datetime1">
              <a:rPr lang="ca-ES" smtClean="0"/>
              <a:t>17/1/2022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8352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560D6-806C-40E2-AC58-C9E511C887CA}" type="datetime1">
              <a:rPr lang="ca-ES" smtClean="0"/>
              <a:t>17/1/2022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217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67577-0E50-4682-8E68-0C962A97F9BF}" type="datetime1">
              <a:rPr lang="ca-ES" smtClean="0"/>
              <a:t>17/1/2022</a:t>
            </a:fld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62657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6" y="91779"/>
            <a:ext cx="9027459" cy="124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11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F88B1-DFC1-45F9-A8C9-C292CD8F3857}" type="datetime1">
              <a:rPr lang="ca-ES" smtClean="0"/>
              <a:t>17/1/2022</a:t>
            </a:fld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054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B5E0-7BD1-4A61-B63B-F1873C86CA6B}" type="datetime1">
              <a:rPr lang="ca-ES" smtClean="0"/>
              <a:t>17/1/2022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806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2CBC3-EBA3-4983-BBFB-F9326D6CDAED}" type="datetime1">
              <a:rPr lang="ca-ES" smtClean="0"/>
              <a:t>17/1/2022</a:t>
            </a:fld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506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64518-C8D6-4A22-ADB0-38CAA77BE472}" type="datetime1">
              <a:rPr lang="ca-ES" smtClean="0"/>
              <a:t>17/1/2022</a:t>
            </a:fld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769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ca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D1D9C-3F88-4E18-B268-EF7D3F40CB2D}" type="datetimeFigureOut">
              <a:rPr lang="ca-ES" smtClean="0"/>
              <a:t>17/1/2022</a:t>
            </a:fld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D0F32-0F38-4F04-B63B-55884395593F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6254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hyperlink" Target="http://bit.ly/2sO5WCQ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4.xml"/><Relationship Id="rId7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786187" y="3341320"/>
            <a:ext cx="15716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8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Econlit</a:t>
            </a:r>
            <a:endParaRPr lang="ca-ES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05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t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5" y="1602827"/>
            <a:ext cx="8010018" cy="4254681"/>
          </a:xfrm>
          <a:prstGeom prst="rect">
            <a:avLst/>
          </a:prstGeom>
        </p:spPr>
      </p:pic>
      <p:pic>
        <p:nvPicPr>
          <p:cNvPr id="13" name="Imatg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228" y="1012847"/>
            <a:ext cx="1800464" cy="1185454"/>
          </a:xfrm>
          <a:prstGeom prst="rect">
            <a:avLst/>
          </a:prstGeom>
        </p:spPr>
      </p:pic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12775" y="950243"/>
            <a:ext cx="620925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Resultats: funcionalitats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Exportació a </a:t>
            </a:r>
            <a:r>
              <a:rPr lang="ca-ES" altLang="es-ES" sz="20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Mendeley</a:t>
            </a:r>
            <a:endParaRPr lang="es-ES" altLang="es-ES" sz="20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AutoShape 16"/>
          <p:cNvSpPr>
            <a:spLocks noChangeArrowheads="1"/>
          </p:cNvSpPr>
          <p:nvPr/>
        </p:nvSpPr>
        <p:spPr bwMode="auto">
          <a:xfrm>
            <a:off x="1710382" y="4491589"/>
            <a:ext cx="3384550" cy="1446212"/>
          </a:xfrm>
          <a:prstGeom prst="wedgeRoundRectCallout">
            <a:avLst>
              <a:gd name="adj1" fmla="val 93691"/>
              <a:gd name="adj2" fmla="val -56042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volem exportar els resultats al gestor bibliogràfic </a:t>
            </a:r>
            <a:r>
              <a:rPr lang="ca-ES" altLang="es-ES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Mendeley</a:t>
            </a: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(el que fa servir la UB), hem de guardar-los en format RIS</a:t>
            </a:r>
            <a:endParaRPr lang="es-ES" altLang="es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6710228" y="1051013"/>
            <a:ext cx="1800765" cy="1460454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5253544" y="2242660"/>
            <a:ext cx="958679" cy="21520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5196467" y="2649529"/>
            <a:ext cx="2688645" cy="167981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6710228" y="2897803"/>
            <a:ext cx="1230313" cy="50958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6704117" y="4259706"/>
            <a:ext cx="1806575" cy="1682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10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7451725" y="6453188"/>
            <a:ext cx="1377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>
                <a:solidFill>
                  <a:srgbClr val="314A8C"/>
                </a:solidFill>
                <a:hlinkClick r:id="rId4" action="ppaction://hlinksldjump"/>
              </a:rPr>
              <a:t>Tornar al sumari</a:t>
            </a:r>
            <a:endParaRPr lang="es-ES" altLang="es-ES" sz="1200" b="1" dirty="0">
              <a:solidFill>
                <a:srgbClr val="314A8C"/>
              </a:solidFill>
            </a:endParaRPr>
          </a:p>
        </p:txBody>
      </p:sp>
      <p:sp>
        <p:nvSpPr>
          <p:cNvPr id="16" name="Oval 15"/>
          <p:cNvSpPr>
            <a:spLocks/>
          </p:cNvSpPr>
          <p:nvPr/>
        </p:nvSpPr>
        <p:spPr>
          <a:xfrm>
            <a:off x="7188739" y="2174408"/>
            <a:ext cx="1321953" cy="33706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a-ES"/>
          </a:p>
        </p:txBody>
      </p:sp>
      <p:sp>
        <p:nvSpPr>
          <p:cNvPr id="17" name="Oval 16"/>
          <p:cNvSpPr>
            <a:spLocks/>
          </p:cNvSpPr>
          <p:nvPr/>
        </p:nvSpPr>
        <p:spPr>
          <a:xfrm>
            <a:off x="7913448" y="2591760"/>
            <a:ext cx="625580" cy="306042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94233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t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1" y="1828645"/>
            <a:ext cx="7955026" cy="3763156"/>
          </a:xfrm>
          <a:prstGeom prst="rect">
            <a:avLst/>
          </a:prstGeom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2775" y="1050925"/>
            <a:ext cx="6985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Resultats: resum, elements relacionats</a:t>
            </a:r>
            <a:endParaRPr lang="es-ES" altLang="es-E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AutoShape 13"/>
          <p:cNvSpPr>
            <a:spLocks noChangeArrowheads="1"/>
          </p:cNvSpPr>
          <p:nvPr/>
        </p:nvSpPr>
        <p:spPr bwMode="auto">
          <a:xfrm>
            <a:off x="3779838" y="3049588"/>
            <a:ext cx="2624137" cy="1171575"/>
          </a:xfrm>
          <a:prstGeom prst="wedgeRoundRectCallout">
            <a:avLst>
              <a:gd name="adj1" fmla="val -120411"/>
              <a:gd name="adj2" fmla="val -20315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pot obtenir la traducció del resum, encara que la qualitat no és gaire bona</a:t>
            </a:r>
            <a:endParaRPr lang="es-ES" altLang="es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AutoShape 14"/>
          <p:cNvSpPr>
            <a:spLocks noChangeArrowheads="1"/>
          </p:cNvSpPr>
          <p:nvPr/>
        </p:nvSpPr>
        <p:spPr bwMode="auto">
          <a:xfrm>
            <a:off x="2210594" y="5107143"/>
            <a:ext cx="2881312" cy="669925"/>
          </a:xfrm>
          <a:prstGeom prst="wedgeRoundRectCallout">
            <a:avLst>
              <a:gd name="adj1" fmla="val 100813"/>
              <a:gd name="adj2" fmla="val 2640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Podem veure documents semblants al recuperat</a:t>
            </a:r>
            <a:endParaRPr lang="es-ES" altLang="es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539751" y="3249359"/>
            <a:ext cx="1295400" cy="2841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6686868" y="5355263"/>
            <a:ext cx="1295400" cy="2365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451725" y="6453188"/>
            <a:ext cx="1377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>
                <a:solidFill>
                  <a:srgbClr val="314A8C"/>
                </a:solidFill>
                <a:hlinkClick r:id="rId3" action="ppaction://hlinksldjump"/>
              </a:rPr>
              <a:t>Tornar al sumari</a:t>
            </a:r>
            <a:endParaRPr lang="es-ES" altLang="es-ES" sz="1200" b="1" dirty="0">
              <a:solidFill>
                <a:srgbClr val="314A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657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612775" y="1050925"/>
            <a:ext cx="53070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Resultats: detalls, metadades</a:t>
            </a:r>
            <a:endParaRPr lang="es-ES" altLang="es-E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 Box 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7451725" y="6453188"/>
            <a:ext cx="1377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>
                <a:solidFill>
                  <a:srgbClr val="00B050"/>
                </a:solidFill>
                <a:hlinkClick r:id="rId2" action="ppaction://hlinksldjump"/>
              </a:rPr>
              <a:t>Tornar al sumari</a:t>
            </a:r>
            <a:endParaRPr lang="es-ES" altLang="es-ES" sz="1200" b="1" dirty="0">
              <a:solidFill>
                <a:srgbClr val="00B050"/>
              </a:solidFill>
            </a:endParaRPr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32" y="1937441"/>
            <a:ext cx="3783367" cy="3530852"/>
          </a:xfrm>
          <a:prstGeom prst="rect">
            <a:avLst/>
          </a:prstGeom>
        </p:spPr>
      </p:pic>
      <p:pic>
        <p:nvPicPr>
          <p:cNvPr id="8" name="Imat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92" y="1937441"/>
            <a:ext cx="4318238" cy="3530852"/>
          </a:xfrm>
          <a:prstGeom prst="rect">
            <a:avLst/>
          </a:prstGeom>
        </p:spPr>
      </p:pic>
      <p:cxnSp>
        <p:nvCxnSpPr>
          <p:cNvPr id="10" name="Connector recte 9"/>
          <p:cNvCxnSpPr/>
          <p:nvPr/>
        </p:nvCxnSpPr>
        <p:spPr>
          <a:xfrm>
            <a:off x="4287499" y="1937441"/>
            <a:ext cx="0" cy="353085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52841" y="3703589"/>
            <a:ext cx="968554" cy="1764703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4338791" y="1938164"/>
            <a:ext cx="948434" cy="35301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  <p:extLst>
      <p:ext uri="{BB962C8B-B14F-4D97-AF65-F5344CB8AC3E}">
        <p14:creationId xmlns:p14="http://schemas.microsoft.com/office/powerpoint/2010/main" val="3308501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5" y="1560196"/>
            <a:ext cx="5711780" cy="5029200"/>
          </a:xfrm>
          <a:prstGeom prst="rect">
            <a:avLst/>
          </a:prstGeom>
        </p:spPr>
      </p:pic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12775" y="1050925"/>
            <a:ext cx="25876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Àrea personal</a:t>
            </a:r>
            <a:endParaRPr lang="es-ES" altLang="es-E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92765" y="1643063"/>
            <a:ext cx="4042197" cy="36036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937797" y="2338404"/>
            <a:ext cx="2773516" cy="2385268"/>
          </a:xfrm>
          <a:prstGeom prst="rect">
            <a:avLst/>
          </a:prstGeom>
          <a:ln>
            <a:solidFill>
              <a:srgbClr val="FF0000"/>
            </a:solidFill>
            <a:headEnd/>
            <a:tailEnd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L’Àrea personal ens dona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accés a: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 Documents guardats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 Cerques guardades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 Alertes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 RSS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 </a:t>
            </a:r>
            <a:r>
              <a:rPr lang="ca-ES" altLang="es-ES" sz="16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Widgets</a:t>
            </a:r>
            <a:endParaRPr lang="ca-ES" altLang="es-ES" sz="16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eaLnBrk="1" hangingPunct="1">
              <a:spcBef>
                <a:spcPct val="0"/>
              </a:spcBef>
              <a:buFontTx/>
              <a:buChar char="-"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Compte (canvi de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contrasenya, etc.)</a:t>
            </a:r>
            <a:endParaRPr lang="es-ES" altLang="es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Box 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451725" y="6453188"/>
            <a:ext cx="1377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>
                <a:solidFill>
                  <a:srgbClr val="314A8C"/>
                </a:solidFill>
                <a:hlinkClick r:id="rId3" action="ppaction://hlinksldjump"/>
              </a:rPr>
              <a:t>Tornar al sumari</a:t>
            </a:r>
            <a:endParaRPr lang="es-ES" altLang="es-ES" sz="1200" b="1" dirty="0">
              <a:solidFill>
                <a:srgbClr val="314A8C"/>
              </a:solidFill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937798" y="2338404"/>
            <a:ext cx="2773516" cy="238526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</p:spTree>
    <p:extLst>
      <p:ext uri="{BB962C8B-B14F-4D97-AF65-F5344CB8AC3E}">
        <p14:creationId xmlns:p14="http://schemas.microsoft.com/office/powerpoint/2010/main" val="26332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949424" y="3545528"/>
            <a:ext cx="32351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Moltes gràcies!</a:t>
            </a:r>
          </a:p>
        </p:txBody>
      </p:sp>
      <p:sp>
        <p:nvSpPr>
          <p:cNvPr id="6" name="Rectángulo 5"/>
          <p:cNvSpPr/>
          <p:nvPr/>
        </p:nvSpPr>
        <p:spPr>
          <a:xfrm>
            <a:off x="3393811" y="255235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a-ES" sz="36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869751" y="630118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sz="1200" b="1" dirty="0">
                <a:solidFill>
                  <a:schemeClr val="bg1"/>
                </a:solidFill>
                <a:latin typeface="Verdana" panose="020B0604030504040204" pitchFamily="34" charset="0"/>
              </a:rPr>
              <a:t>© CRAI Universitat de Barcelona, curs 2021-22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25" y="6291482"/>
            <a:ext cx="792549" cy="274344"/>
          </a:xfrm>
          <a:prstGeom prst="rect">
            <a:avLst/>
          </a:prstGeom>
        </p:spPr>
      </p:pic>
      <p:pic>
        <p:nvPicPr>
          <p:cNvPr id="9" name="Imagen 8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650" y="4574175"/>
            <a:ext cx="4500563" cy="1221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833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2775" y="1050925"/>
            <a:ext cx="14109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Sumari</a:t>
            </a:r>
            <a:endParaRPr lang="es-ES" altLang="es-E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 Box 22"/>
          <p:cNvSpPr txBox="1">
            <a:spLocks noChangeArrowheads="1"/>
          </p:cNvSpPr>
          <p:nvPr/>
        </p:nvSpPr>
        <p:spPr bwMode="auto">
          <a:xfrm>
            <a:off x="882275" y="2336050"/>
            <a:ext cx="7437437" cy="323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0070C0"/>
              </a:buClr>
            </a:pPr>
            <a:r>
              <a:rPr lang="ca-ES" altLang="es-ES" sz="2200" b="1" dirty="0">
                <a:solidFill>
                  <a:srgbClr val="33CC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 action="ppaction://hlinksldjump"/>
              </a:rPr>
              <a:t>Idioma</a:t>
            </a:r>
            <a:endParaRPr lang="ca-ES" altLang="es-ES" sz="2200" b="1" dirty="0">
              <a:solidFill>
                <a:srgbClr val="33CC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70C0"/>
              </a:buClr>
            </a:pPr>
            <a:r>
              <a:rPr lang="ca-ES" altLang="es-ES" sz="2200" b="1" dirty="0">
                <a:solidFill>
                  <a:srgbClr val="44928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 action="ppaction://hlinksldjump"/>
              </a:rPr>
              <a:t>Cerca bàsica</a:t>
            </a:r>
            <a:endParaRPr lang="ca-ES" altLang="es-ES" sz="2200" b="1" dirty="0">
              <a:solidFill>
                <a:srgbClr val="44928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70C0"/>
              </a:buClr>
            </a:pPr>
            <a:r>
              <a:rPr lang="ca-ES" altLang="es-ES" sz="2200" b="1" dirty="0">
                <a:solidFill>
                  <a:srgbClr val="33CC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action="ppaction://hlinksldjump"/>
              </a:rPr>
              <a:t>Cerca avançada</a:t>
            </a:r>
            <a:endParaRPr lang="ca-ES" altLang="es-ES" sz="2200" b="1" dirty="0">
              <a:solidFill>
                <a:srgbClr val="33CC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70C0"/>
              </a:buClr>
            </a:pPr>
            <a:r>
              <a:rPr lang="ca-ES" altLang="es-ES" sz="2200" b="1" dirty="0">
                <a:solidFill>
                  <a:srgbClr val="33CC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action="ppaction://hlinksldjump"/>
              </a:rPr>
              <a:t>Històric de cerques</a:t>
            </a:r>
            <a:endParaRPr lang="ca-ES" altLang="es-ES" sz="2200" b="1" dirty="0">
              <a:solidFill>
                <a:srgbClr val="33CC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70C0"/>
              </a:buClr>
            </a:pPr>
            <a:r>
              <a:rPr lang="ca-ES" altLang="es-ES" sz="2200" b="1" dirty="0">
                <a:solidFill>
                  <a:srgbClr val="33CC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 action="ppaction://hlinksldjump"/>
              </a:rPr>
              <a:t>Resultats</a:t>
            </a:r>
            <a:endParaRPr lang="ca-ES" altLang="es-ES" sz="2200" b="1" dirty="0">
              <a:solidFill>
                <a:srgbClr val="33CC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ca-ES" altLang="es-ES" sz="2000" b="1" dirty="0">
                <a:solidFill>
                  <a:srgbClr val="33CC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 action="ppaction://hlinksldjump"/>
              </a:rPr>
              <a:t>Exportació al gestor bibliogràfic </a:t>
            </a:r>
            <a:r>
              <a:rPr lang="ca-ES" altLang="es-ES" sz="2000" b="1" dirty="0" err="1">
                <a:solidFill>
                  <a:srgbClr val="33CC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 action="ppaction://hlinksldjump"/>
              </a:rPr>
              <a:t>Mendeley</a:t>
            </a:r>
            <a:endParaRPr lang="ca-ES" altLang="es-ES" sz="2000" b="1" dirty="0">
              <a:solidFill>
                <a:srgbClr val="33CC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70C0"/>
              </a:buClr>
            </a:pPr>
            <a:r>
              <a:rPr lang="ca-ES" altLang="es-ES" sz="2200" b="1" dirty="0">
                <a:solidFill>
                  <a:srgbClr val="33CC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 action="ppaction://hlinksldjump"/>
              </a:rPr>
              <a:t>Àrea personal</a:t>
            </a:r>
            <a:endParaRPr lang="ca-ES" altLang="es-ES" sz="2200" b="1" dirty="0">
              <a:solidFill>
                <a:srgbClr val="33CC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70C0"/>
              </a:buClr>
              <a:buNone/>
            </a:pPr>
            <a:endParaRPr lang="ca-ES" altLang="es-ES" sz="2200" b="1" u="sng" dirty="0">
              <a:solidFill>
                <a:srgbClr val="33CCCC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625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2775" y="1050925"/>
            <a:ext cx="141446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Idioma</a:t>
            </a:r>
            <a:endParaRPr lang="es-ES" altLang="es-E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25625"/>
            <a:ext cx="8207375" cy="274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812800" y="4773613"/>
            <a:ext cx="506095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ca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defecte </a:t>
            </a:r>
            <a:r>
              <a:rPr lang="ca-ES" altLang="es-ES" sz="18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Econlit</a:t>
            </a:r>
            <a:r>
              <a:rPr lang="ca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apareix en castellà. Si volem la interfície en un altre idioma, cliquem a la icona d’Àrea personal, després a “Español” i se’ns obre un desplegable on escollim la llengua</a:t>
            </a:r>
            <a:endParaRPr lang="es-ES" altLang="es-E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708400" y="2263775"/>
            <a:ext cx="2735263" cy="428625"/>
          </a:xfrm>
          <a:prstGeom prst="wedgeRoundRectCallout">
            <a:avLst>
              <a:gd name="adj1" fmla="val 109556"/>
              <a:gd name="adj2" fmla="val -87412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Icona d’Àrea personal</a:t>
            </a:r>
            <a:endParaRPr lang="es-ES" altLang="es-E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Contenidor de contingu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99225" y="3140075"/>
            <a:ext cx="1652588" cy="3230563"/>
          </a:xfrm>
          <a:prstGeom prst="rect">
            <a:avLst/>
          </a:prstGeom>
          <a:ln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" name="Fletxa cap avall 6"/>
          <p:cNvSpPr/>
          <p:nvPr/>
        </p:nvSpPr>
        <p:spPr>
          <a:xfrm>
            <a:off x="7596188" y="2867025"/>
            <a:ext cx="250825" cy="381000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451725" y="6453188"/>
            <a:ext cx="1377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>
                <a:solidFill>
                  <a:srgbClr val="C00000"/>
                </a:solidFill>
                <a:hlinkClick r:id="rId4" action="ppaction://hlinksldjump"/>
              </a:rPr>
              <a:t>Tor</a:t>
            </a:r>
            <a:r>
              <a:rPr lang="ca-ES" altLang="es-ES" sz="1200" b="1" dirty="0">
                <a:solidFill>
                  <a:srgbClr val="FF0000"/>
                </a:solidFill>
                <a:hlinkClick r:id="rId4" action="ppaction://hlinksldjump"/>
              </a:rPr>
              <a:t>nar</a:t>
            </a:r>
            <a:r>
              <a:rPr lang="ca-ES" altLang="es-ES" sz="1200" b="1" dirty="0">
                <a:solidFill>
                  <a:srgbClr val="C00000"/>
                </a:solidFill>
                <a:hlinkClick r:id="rId4" action="ppaction://hlinksldjump"/>
              </a:rPr>
              <a:t> al sumari</a:t>
            </a:r>
            <a:endParaRPr lang="es-ES" altLang="es-ES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71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2775" y="1050925"/>
            <a:ext cx="23510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 bàsica</a:t>
            </a:r>
            <a:endParaRPr lang="es-ES" altLang="es-E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622300" y="1641475"/>
            <a:ext cx="820737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cerca bàsica ens permet buscar al títol, autor, resum, matèries, text complet i etiquetes. </a:t>
            </a:r>
            <a:endParaRPr lang="es-ES" altLang="es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4" y="2354262"/>
            <a:ext cx="7345362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16"/>
          <p:cNvSpPr>
            <a:spLocks noChangeArrowheads="1"/>
          </p:cNvSpPr>
          <p:nvPr/>
        </p:nvSpPr>
        <p:spPr bwMode="auto">
          <a:xfrm>
            <a:off x="4302633" y="2799144"/>
            <a:ext cx="4105275" cy="1152525"/>
          </a:xfrm>
          <a:prstGeom prst="wedgeRoundRectCallout">
            <a:avLst>
              <a:gd name="adj1" fmla="val -95727"/>
              <a:gd name="adj2" fmla="val 57583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triem més d’un terme </a:t>
            </a:r>
            <a:r>
              <a:rPr lang="es-ES" altLang="es-E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buscarà</a:t>
            </a:r>
            <a:r>
              <a:rPr lang="es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altLang="es-E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documents</a:t>
            </a:r>
            <a:r>
              <a:rPr lang="es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que </a:t>
            </a:r>
            <a:r>
              <a:rPr lang="es-ES" altLang="es-E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continguin</a:t>
            </a:r>
            <a:r>
              <a:rPr lang="es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altLang="es-E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ambdues</a:t>
            </a:r>
            <a:r>
              <a:rPr lang="es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altLang="es-E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paraules</a:t>
            </a:r>
            <a:r>
              <a:rPr lang="es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altLang="es-E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alhora</a:t>
            </a:r>
            <a:r>
              <a:rPr lang="es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(AND)</a:t>
            </a: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2572449" y="5091367"/>
            <a:ext cx="4465637" cy="919162"/>
          </a:xfrm>
          <a:prstGeom prst="wedgeRoundRectCallout">
            <a:avLst>
              <a:gd name="adj1" fmla="val -50472"/>
              <a:gd name="adj2" fmla="val -129227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Procés de revisió fet per un comitè extern a l’editorial. Suposa un reconeixement acadèmic més alt  </a:t>
            </a:r>
            <a:endParaRPr lang="es-ES" altLang="es-E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7451725" y="6453188"/>
            <a:ext cx="1377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>
                <a:solidFill>
                  <a:srgbClr val="00B050"/>
                </a:solidFill>
                <a:hlinkClick r:id="rId3" action="ppaction://hlinksldjump"/>
              </a:rPr>
              <a:t>Tornar al sumari</a:t>
            </a:r>
            <a:endParaRPr lang="es-ES" altLang="es-ES" sz="1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10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2775" y="1050925"/>
            <a:ext cx="6985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 avançada</a:t>
            </a:r>
            <a:endParaRPr lang="es-ES" altLang="es-E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7451725" y="6453188"/>
            <a:ext cx="1377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>
                <a:solidFill>
                  <a:schemeClr val="accent2">
                    <a:lumMod val="75000"/>
                  </a:schemeClr>
                </a:solidFill>
                <a:hlinkClick r:id="rId2" action="ppaction://hlinksldjump"/>
              </a:rPr>
              <a:t>Tornar al sumari</a:t>
            </a:r>
            <a:endParaRPr lang="es-ES" altLang="es-ES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49" y="1512888"/>
            <a:ext cx="8074628" cy="2720208"/>
          </a:xfrm>
          <a:prstGeom prst="rect">
            <a:avLst/>
          </a:prstGeom>
        </p:spPr>
      </p:pic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755650" y="4243388"/>
            <a:ext cx="7869238" cy="2039937"/>
          </a:xfrm>
          <a:prstGeom prst="rect">
            <a:avLst/>
          </a:prstGeom>
          <a:noFill/>
          <a:ln w="2540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ca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Podem combinar termes a la mateixa línia amb OR, o a diferents línies amb AND, OR o NOT</a:t>
            </a:r>
          </a:p>
          <a:p>
            <a:pPr eaLnBrk="1" hangingPunct="1">
              <a:spcBef>
                <a:spcPct val="0"/>
              </a:spcBef>
            </a:pPr>
            <a:r>
              <a:rPr lang="ca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Podem cercar amb codis de camp o seleccionar els camps</a:t>
            </a:r>
          </a:p>
          <a:p>
            <a:pPr eaLnBrk="1" hangingPunct="1">
              <a:spcBef>
                <a:spcPct val="0"/>
              </a:spcBef>
            </a:pPr>
            <a:r>
              <a:rPr lang="ca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Podem consultar la matèria exacta tal com apareix al tesaurus</a:t>
            </a:r>
          </a:p>
          <a:p>
            <a:pPr eaLnBrk="1" hangingPunct="1">
              <a:spcBef>
                <a:spcPct val="0"/>
              </a:spcBef>
            </a:pPr>
            <a:r>
              <a:rPr lang="ca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Inclou els plurals regulars o irregulars en anglès, encara que només posem el singular (per ex. </a:t>
            </a:r>
            <a:r>
              <a:rPr lang="ca-ES" altLang="es-ES" sz="18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woman</a:t>
            </a:r>
            <a:r>
              <a:rPr lang="ca-ES" altLang="es-ES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ca-ES" altLang="es-ES" sz="18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women</a:t>
            </a:r>
            <a:r>
              <a:rPr lang="ca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eaLnBrk="1" hangingPunct="1">
              <a:spcBef>
                <a:spcPct val="0"/>
              </a:spcBef>
            </a:pPr>
            <a:endParaRPr lang="es-ES" altLang="es-ES" sz="1800" dirty="0"/>
          </a:p>
        </p:txBody>
      </p:sp>
    </p:spTree>
    <p:extLst>
      <p:ext uri="{BB962C8B-B14F-4D97-AF65-F5344CB8AC3E}">
        <p14:creationId xmlns:p14="http://schemas.microsoft.com/office/powerpoint/2010/main" val="3965748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2775" y="1050925"/>
            <a:ext cx="6985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 avançada: limitar</a:t>
            </a:r>
            <a:endParaRPr lang="es-ES" altLang="es-E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23850" y="2209800"/>
            <a:ext cx="2736850" cy="3200400"/>
          </a:xfrm>
          <a:prstGeom prst="rect">
            <a:avLst/>
          </a:prstGeom>
          <a:solidFill>
            <a:schemeClr val="bg1"/>
          </a:solidFill>
          <a:ln w="25400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cerques es poden limitar per: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Documents avaluats per experts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Tipus de document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Idioma</a:t>
            </a:r>
          </a:p>
          <a:p>
            <a:pPr marL="285750" indent="-285750" eaLnBrk="1" hangingPunct="1">
              <a:buFontTx/>
              <a:buChar char="-"/>
              <a:defRPr/>
            </a:pPr>
            <a:endParaRPr lang="ca-ES" altLang="es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 resultats els </a:t>
            </a:r>
            <a:r>
              <a:rPr lang="ca-ES" altLang="es-ES"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podem ordenar per</a:t>
            </a: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Rellevància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ca-ES" altLang="es-ES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 de publicació</a:t>
            </a:r>
            <a:endParaRPr lang="es-ES" altLang="es-ES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 Box 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7451725" y="6453188"/>
            <a:ext cx="1377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>
                <a:solidFill>
                  <a:srgbClr val="314A8C"/>
                </a:solidFill>
                <a:hlinkClick r:id="rId2" action="ppaction://hlinksldjump"/>
              </a:rPr>
              <a:t>Tornar al sumari</a:t>
            </a:r>
            <a:endParaRPr lang="es-ES" altLang="es-ES" sz="1200" b="1" dirty="0">
              <a:solidFill>
                <a:srgbClr val="314A8C"/>
              </a:solidFill>
            </a:endParaRPr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153" y="1701610"/>
            <a:ext cx="5398694" cy="456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12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1586307"/>
            <a:ext cx="7561262" cy="4780421"/>
          </a:xfrm>
          <a:prstGeom prst="rect">
            <a:avLst/>
          </a:prstGeom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2775" y="1050925"/>
            <a:ext cx="6985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Cerca avançada: tesaurus</a:t>
            </a:r>
            <a:endParaRPr lang="es-ES" altLang="es-E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784924" y="6006366"/>
            <a:ext cx="1985708" cy="25589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4787900" y="3284538"/>
            <a:ext cx="3384550" cy="936625"/>
          </a:xfrm>
          <a:prstGeom prst="wedgeRoundRectCallout">
            <a:avLst>
              <a:gd name="adj1" fmla="val 27294"/>
              <a:gd name="adj2" fmla="val 215862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Podem agafar termes de diferents pàgines i després combinar-los</a:t>
            </a:r>
            <a:endParaRPr lang="es-ES" altLang="es-E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 Box 5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451725" y="6453188"/>
            <a:ext cx="1377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>
                <a:solidFill>
                  <a:srgbClr val="314A8C"/>
                </a:solidFill>
                <a:hlinkClick r:id="rId3" action="ppaction://hlinksldjump"/>
              </a:rPr>
              <a:t>Tornar al sumari</a:t>
            </a:r>
            <a:endParaRPr lang="es-ES" altLang="es-ES" sz="1200" b="1" dirty="0">
              <a:solidFill>
                <a:srgbClr val="314A8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903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2775" y="1050925"/>
            <a:ext cx="6985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Històric de cerques</a:t>
            </a:r>
            <a:endParaRPr lang="es-ES" altLang="es-E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830388"/>
            <a:ext cx="8207375" cy="379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5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451725" y="6453188"/>
            <a:ext cx="1377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>
                <a:solidFill>
                  <a:srgbClr val="314A8C"/>
                </a:solidFill>
                <a:hlinkClick r:id="rId3" action="ppaction://hlinksldjump"/>
              </a:rPr>
              <a:t>Tornar al sumari</a:t>
            </a:r>
            <a:endParaRPr lang="es-ES" altLang="es-ES" sz="1200" b="1" dirty="0">
              <a:solidFill>
                <a:srgbClr val="314A8C"/>
              </a:solidFill>
            </a:endParaRPr>
          </a:p>
        </p:txBody>
      </p:sp>
      <p:sp>
        <p:nvSpPr>
          <p:cNvPr id="5" name="AutoShape 8"/>
          <p:cNvSpPr>
            <a:spLocks noChangeArrowheads="1"/>
          </p:cNvSpPr>
          <p:nvPr/>
        </p:nvSpPr>
        <p:spPr bwMode="auto">
          <a:xfrm>
            <a:off x="3904962" y="4496327"/>
            <a:ext cx="2006310" cy="868323"/>
          </a:xfrm>
          <a:prstGeom prst="wedgeRoundRectCallout">
            <a:avLst>
              <a:gd name="adj1" fmla="val 98583"/>
              <a:gd name="adj2" fmla="val -63463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rIns="36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a-ES" altLang="es-ES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Clicant al nombre de resultats, els recuperem  </a:t>
            </a:r>
            <a:endParaRPr lang="es-ES" altLang="es-ES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956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tg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75" y="1512888"/>
            <a:ext cx="6755448" cy="5041899"/>
          </a:xfrm>
          <a:prstGeom prst="rect">
            <a:avLst/>
          </a:prstGeom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2775" y="1050925"/>
            <a:ext cx="18049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Resultats</a:t>
            </a:r>
            <a:endParaRPr lang="es-ES" altLang="es-ES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AutoShape 17"/>
          <p:cNvSpPr>
            <a:spLocks noChangeArrowheads="1"/>
          </p:cNvSpPr>
          <p:nvPr/>
        </p:nvSpPr>
        <p:spPr bwMode="auto">
          <a:xfrm>
            <a:off x="6336791" y="2246313"/>
            <a:ext cx="2627821" cy="1797050"/>
          </a:xfrm>
          <a:prstGeom prst="wedgeRoundRectCallout">
            <a:avLst>
              <a:gd name="adj1" fmla="val -76453"/>
              <a:gd name="adj2" fmla="val 4157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accedir al text complet. Si no hi ha accés, aquesta icona ens porta al catàleg de la UB, on comprovem si es rep la publicació en paper</a:t>
            </a:r>
            <a:endParaRPr lang="es-ES" altLang="es-ES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6917087" y="4966397"/>
            <a:ext cx="2087562" cy="1431925"/>
          </a:xfrm>
          <a:prstGeom prst="wedgeRoundRectCallout">
            <a:avLst>
              <a:gd name="adj1" fmla="val -70358"/>
              <a:gd name="adj2" fmla="val -57739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Ins="72000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Podem veure qui cita l’article i quines referències inclou (bibliografia) </a:t>
            </a:r>
            <a:endParaRPr lang="es-ES" altLang="es-ES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5478858" y="4546410"/>
            <a:ext cx="2359549" cy="26511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>
            <a:off x="238126" y="1851978"/>
            <a:ext cx="1560512" cy="1633537"/>
          </a:xfrm>
          <a:prstGeom prst="wedgeRoundRectCallout">
            <a:avLst>
              <a:gd name="adj1" fmla="val 65437"/>
              <a:gd name="adj2" fmla="val -23042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rIns="3600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defecte ordena per rellevància, però ho pot fer per data de publicació   </a:t>
            </a:r>
            <a:endParaRPr lang="es-ES" altLang="es-ES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AutoShape 13"/>
          <p:cNvSpPr>
            <a:spLocks noChangeArrowheads="1"/>
          </p:cNvSpPr>
          <p:nvPr/>
        </p:nvSpPr>
        <p:spPr bwMode="auto">
          <a:xfrm>
            <a:off x="323850" y="5084763"/>
            <a:ext cx="1416050" cy="1081087"/>
          </a:xfrm>
          <a:prstGeom prst="wedgeRoundRectCallout">
            <a:avLst>
              <a:gd name="adj1" fmla="val 55718"/>
              <a:gd name="adj2" fmla="val -94431"/>
              <a:gd name="adj3" fmla="val 16667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5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Podem introduir diferents filtres</a:t>
            </a: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1932471" y="2559844"/>
            <a:ext cx="1533105" cy="3153569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11" name="Text Box 19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451725" y="6453188"/>
            <a:ext cx="1377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a-ES" altLang="es-ES" sz="1200" b="1" dirty="0">
                <a:solidFill>
                  <a:srgbClr val="314A8C"/>
                </a:solidFill>
                <a:hlinkClick r:id="rId3" action="ppaction://hlinksldjump"/>
              </a:rPr>
              <a:t>Tornar al sumari</a:t>
            </a:r>
            <a:endParaRPr lang="es-ES" altLang="es-ES" sz="1200" b="1" dirty="0">
              <a:solidFill>
                <a:srgbClr val="314A8C"/>
              </a:solidFill>
            </a:endParaRPr>
          </a:p>
        </p:txBody>
      </p:sp>
      <p:pic>
        <p:nvPicPr>
          <p:cNvPr id="12" name="Imat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872" y="4581144"/>
            <a:ext cx="2256536" cy="195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4888325" y="3090991"/>
            <a:ext cx="693547" cy="3381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pic>
        <p:nvPicPr>
          <p:cNvPr id="16" name="Imatg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02" y="363704"/>
            <a:ext cx="497586" cy="15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447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58262671-2CD7-44FD-BF02-ADCFD66979BF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presentacio_CRAIgenerica.potx" id="{115DF513-4CD7-43C9-8698-9BE2F55C3DC4}" vid="{76153987-C04F-4117-BC45-B24360E3F36B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2018_presentacio_craigenerica</Template>
  <TotalTime>158</TotalTime>
  <Words>433</Words>
  <Application>Microsoft Office PowerPoint</Application>
  <PresentationFormat>Presentació en pantalla (4:3)</PresentationFormat>
  <Paragraphs>70</Paragraphs>
  <Slides>14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2</vt:i4>
      </vt:variant>
      <vt:variant>
        <vt:lpstr>Títols de les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Verdana</vt:lpstr>
      <vt:lpstr>Tema de Office</vt:lpstr>
      <vt:lpstr>Diseño personalizado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Universitat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Econlit: guia d'ús. Curs 2021-22</dc:title>
  <dc:creator>CRAI Biblioteca d'Economia i Empresa</dc:creator>
  <cp:keywords>Formació d'usuaris, Universitat de Barcelona, CRAI, Biblioteca, bases de dades, economia, empresa, econlit</cp:keywords>
  <cp:lastModifiedBy>Laia Bonet Bagant</cp:lastModifiedBy>
  <cp:revision>24</cp:revision>
  <dcterms:created xsi:type="dcterms:W3CDTF">2018-06-14T14:21:50Z</dcterms:created>
  <dcterms:modified xsi:type="dcterms:W3CDTF">2022-01-17T11:38:40Z</dcterms:modified>
</cp:coreProperties>
</file>