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9"/>
  </p:notesMasterIdLst>
  <p:sldIdLst>
    <p:sldId id="261" r:id="rId3"/>
    <p:sldId id="265" r:id="rId4"/>
    <p:sldId id="268" r:id="rId5"/>
    <p:sldId id="277" r:id="rId6"/>
    <p:sldId id="270" r:id="rId7"/>
    <p:sldId id="271" r:id="rId8"/>
    <p:sldId id="278" r:id="rId9"/>
    <p:sldId id="279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64" r:id="rId18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9A2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6" autoAdjust="0"/>
    <p:restoredTop sz="94692" autoAdjust="0"/>
  </p:normalViewPr>
  <p:slideViewPr>
    <p:cSldViewPr snapToGrid="0">
      <p:cViewPr varScale="1">
        <p:scale>
          <a:sx n="72" d="100"/>
          <a:sy n="72" d="100"/>
        </p:scale>
        <p:origin x="130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15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78136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78136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5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598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8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10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65851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98725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148002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80366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96171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04849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64747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784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09233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956372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8778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25/3/2020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25/3/2020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25/3/2020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25/3/2020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25/3/2020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ca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6254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iposit.ub.edu/dspace/handle/2445/22724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ecercat.cat/handle/2072/1057" TargetMode="External"/><Relationship Id="rId3" Type="http://schemas.openxmlformats.org/officeDocument/2006/relationships/hyperlink" Target="http://diposit.ub.edu/dspace/handle/2445/14042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mdx.cat/" TargetMode="External"/><Relationship Id="rId11" Type="http://schemas.openxmlformats.org/officeDocument/2006/relationships/image" Target="../media/image8.png"/><Relationship Id="rId5" Type="http://schemas.openxmlformats.org/officeDocument/2006/relationships/hyperlink" Target="http://diposit.ub.edu/dspace/handle/2445/34657" TargetMode="External"/><Relationship Id="rId10" Type="http://schemas.openxmlformats.org/officeDocument/2006/relationships/hyperlink" Target="https://tdx.cat/handle/10803/1/browse?type=title" TargetMode="External"/><Relationship Id="rId4" Type="http://schemas.openxmlformats.org/officeDocument/2006/relationships/hyperlink" Target="http://diposit.ub.edu/dspace/handle/2445/7181" TargetMode="External"/><Relationship Id="rId9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dipositdigital@ub.edu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blogcrai.ub.edu/2017/03/29/deu-anys-de-diposit-digital-de-la-universitat-de-barcelona-2007-2017/" TargetMode="External"/><Relationship Id="rId5" Type="http://schemas.openxmlformats.org/officeDocument/2006/relationships/hyperlink" Target="http://diposit.ub.edu/dspace/handle/2445/97994" TargetMode="External"/><Relationship Id="rId4" Type="http://schemas.openxmlformats.org/officeDocument/2006/relationships/hyperlink" Target="http://diposit.ub.edu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iposit.ub.edu/dspace/handle/2445/6605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diposit.ub.edu/dspac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que-ofereix-el-crai/publicar-repositoris-ub/instruccions/omado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que-ofereix-el-crai/publicar-repositoris-ub/instruccions/omado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057050" y="2973011"/>
            <a:ext cx="70299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4400" b="1" dirty="0">
                <a:solidFill>
                  <a:schemeClr val="bg1"/>
                </a:solidFill>
              </a:rPr>
              <a:t>Dipòsit Digital de la </a:t>
            </a:r>
          </a:p>
          <a:p>
            <a:pPr algn="ctr"/>
            <a:r>
              <a:rPr lang="ca-ES" sz="4400" b="1" dirty="0">
                <a:solidFill>
                  <a:schemeClr val="bg1"/>
                </a:solidFill>
              </a:rPr>
              <a:t>Universitat de Barcelona</a:t>
            </a: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1" y="1229668"/>
            <a:ext cx="7289542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solidFill>
                  <a:srgbClr val="0059A2"/>
                </a:solidFill>
                <a:latin typeface="+mn-lt"/>
              </a:rPr>
              <a:t>El CRAI de la UB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2743199"/>
            <a:ext cx="812465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charset="0"/>
              <a:buChar char="•"/>
            </a:pPr>
            <a:r>
              <a:rPr lang="ca-ES" sz="3200" dirty="0"/>
              <a:t>S’encarrega de:</a:t>
            </a:r>
          </a:p>
          <a:p>
            <a:pPr marL="1371600" lvl="2" indent="-457200" algn="just">
              <a:buFont typeface="Arial" charset="0"/>
              <a:buChar char="•"/>
            </a:pPr>
            <a:r>
              <a:rPr lang="ca-ES" sz="3200" dirty="0"/>
              <a:t>La coordinació del </a:t>
            </a:r>
            <a:r>
              <a:rPr lang="ca-ES" sz="3200" dirty="0" err="1"/>
              <a:t>repositori</a:t>
            </a:r>
            <a:endParaRPr lang="ca-ES" sz="3200" dirty="0"/>
          </a:p>
          <a:p>
            <a:pPr marL="1371600" lvl="2" indent="-457200" algn="just">
              <a:buFont typeface="Arial" charset="0"/>
              <a:buChar char="•"/>
            </a:pPr>
            <a:r>
              <a:rPr lang="ca-ES" sz="3200" dirty="0"/>
              <a:t>La revisió de les metadades</a:t>
            </a:r>
          </a:p>
          <a:p>
            <a:pPr marL="1371600" lvl="2" indent="-457200" algn="just">
              <a:buFont typeface="Arial" charset="0"/>
              <a:buChar char="•"/>
            </a:pPr>
            <a:r>
              <a:rPr lang="ca-ES" sz="3200" dirty="0"/>
              <a:t>Revisió dels drets d’autor</a:t>
            </a:r>
          </a:p>
          <a:p>
            <a:pPr marL="914400" lvl="1" indent="-457200" algn="just">
              <a:buFont typeface="Arial" charset="0"/>
              <a:buChar char="•"/>
            </a:pPr>
            <a:endParaRPr lang="ca-ES" sz="2400" dirty="0">
              <a:solidFill>
                <a:srgbClr val="0059A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313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1" y="1229668"/>
            <a:ext cx="7289542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solidFill>
                  <a:srgbClr val="0059A2"/>
                </a:solidFill>
                <a:latin typeface="+mn-lt"/>
              </a:rPr>
              <a:t>Visibilitat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2743199"/>
            <a:ext cx="81246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2800" dirty="0"/>
              <a:t>Utilitza el protocol d’interoperabilitat de </a:t>
            </a:r>
            <a:r>
              <a:rPr lang="ca-ES" sz="2800" b="1" dirty="0" err="1">
                <a:solidFill>
                  <a:srgbClr val="0059A2"/>
                </a:solidFill>
              </a:rPr>
              <a:t>l’Open</a:t>
            </a:r>
            <a:r>
              <a:rPr lang="ca-ES" sz="2800" b="1" dirty="0">
                <a:solidFill>
                  <a:srgbClr val="0059A2"/>
                </a:solidFill>
              </a:rPr>
              <a:t> </a:t>
            </a:r>
            <a:r>
              <a:rPr lang="ca-ES" sz="2800" b="1" dirty="0" err="1">
                <a:solidFill>
                  <a:srgbClr val="0059A2"/>
                </a:solidFill>
              </a:rPr>
              <a:t>Archives</a:t>
            </a:r>
            <a:r>
              <a:rPr lang="ca-ES" sz="2800" b="1" dirty="0">
                <a:solidFill>
                  <a:srgbClr val="0059A2"/>
                </a:solidFill>
              </a:rPr>
              <a:t> </a:t>
            </a:r>
            <a:r>
              <a:rPr lang="ca-ES" sz="2800" b="1" dirty="0" err="1">
                <a:solidFill>
                  <a:srgbClr val="0059A2"/>
                </a:solidFill>
              </a:rPr>
              <a:t>Initiative</a:t>
            </a:r>
            <a:r>
              <a:rPr lang="ca-ES" sz="2800" b="1" dirty="0">
                <a:solidFill>
                  <a:srgbClr val="0059A2"/>
                </a:solidFill>
              </a:rPr>
              <a:t> (OAI)</a:t>
            </a:r>
            <a:r>
              <a:rPr lang="ca-ES" sz="2800" dirty="0"/>
              <a:t>, fer que permet incrementar la </a:t>
            </a:r>
            <a:r>
              <a:rPr lang="ca-ES" sz="2800" b="1" dirty="0">
                <a:solidFill>
                  <a:srgbClr val="0059A2"/>
                </a:solidFill>
              </a:rPr>
              <a:t>visibilitat</a:t>
            </a:r>
            <a:r>
              <a:rPr lang="ca-ES" sz="2800" dirty="0"/>
              <a:t> dels documents publicats, en oferir-se conjuntament amb d’altres </a:t>
            </a:r>
            <a:r>
              <a:rPr lang="ca-ES" sz="2800" b="1" dirty="0">
                <a:solidFill>
                  <a:srgbClr val="0059A2"/>
                </a:solidFill>
              </a:rPr>
              <a:t>dipòsits internacionals</a:t>
            </a:r>
            <a:r>
              <a:rPr lang="ca-ES" sz="2800" dirty="0"/>
              <a:t>.</a:t>
            </a:r>
            <a:endParaRPr lang="ca-ES" sz="2800" dirty="0">
              <a:solidFill>
                <a:srgbClr val="0059A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515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89893" y="1215600"/>
            <a:ext cx="7289542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La</a:t>
            </a:r>
            <a:r>
              <a:rPr lang="ca-ES" b="1" dirty="0">
                <a:solidFill>
                  <a:srgbClr val="0059A2"/>
                </a:solidFill>
                <a:latin typeface="+mn-lt"/>
              </a:rPr>
              <a:t> interfície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2196832"/>
            <a:ext cx="8810625" cy="412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394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89893" y="962381"/>
            <a:ext cx="7289542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Exemple de</a:t>
            </a:r>
            <a:r>
              <a:rPr lang="ca-ES" b="1" dirty="0">
                <a:solidFill>
                  <a:srgbClr val="0059A2"/>
                </a:solidFill>
                <a:latin typeface="+mn-lt"/>
              </a:rPr>
              <a:t> registre</a:t>
            </a:r>
          </a:p>
        </p:txBody>
      </p:sp>
      <p:pic>
        <p:nvPicPr>
          <p:cNvPr id="205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869758"/>
            <a:ext cx="8820150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6207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89893" y="962381"/>
            <a:ext cx="7289542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Present a </a:t>
            </a:r>
            <a:r>
              <a:rPr lang="ca-ES" b="1" dirty="0" err="1">
                <a:solidFill>
                  <a:srgbClr val="0059A2"/>
                </a:solidFill>
                <a:latin typeface="+mn-lt"/>
              </a:rPr>
              <a:t>repositoris</a:t>
            </a:r>
            <a:r>
              <a:rPr lang="ca-ES" b="1" dirty="0">
                <a:solidFill>
                  <a:srgbClr val="0059A2"/>
                </a:solidFill>
                <a:latin typeface="+mn-lt"/>
              </a:rPr>
              <a:t> cooperatius</a:t>
            </a:r>
          </a:p>
        </p:txBody>
      </p:sp>
      <p:sp>
        <p:nvSpPr>
          <p:cNvPr id="4" name="QuadreDeText 2"/>
          <p:cNvSpPr txBox="1"/>
          <p:nvPr/>
        </p:nvSpPr>
        <p:spPr>
          <a:xfrm>
            <a:off x="503959" y="2219979"/>
            <a:ext cx="812465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2800" dirty="0"/>
              <a:t>Tots els documents d’algunes comunitats del Dipòsit Digital de la UB són recol·lectats i presents a:</a:t>
            </a:r>
          </a:p>
          <a:p>
            <a:pPr algn="just"/>
            <a:endParaRPr lang="ca-ES" sz="2800" dirty="0"/>
          </a:p>
          <a:p>
            <a:pPr marL="457200" indent="-457200" algn="just">
              <a:buFont typeface="Arial" charset="0"/>
              <a:buChar char="•"/>
            </a:pPr>
            <a:r>
              <a:rPr lang="ca-ES" sz="2800" dirty="0">
                <a:hlinkClick r:id="rId3"/>
              </a:rPr>
              <a:t>Docència</a:t>
            </a:r>
            <a:endParaRPr lang="ca-ES" sz="2800" dirty="0"/>
          </a:p>
          <a:p>
            <a:pPr marL="457200" indent="-457200" algn="just">
              <a:buFont typeface="Arial" charset="0"/>
              <a:buChar char="•"/>
            </a:pPr>
            <a:endParaRPr lang="ca-ES" sz="2800" dirty="0"/>
          </a:p>
          <a:p>
            <a:pPr marL="457200" indent="-457200" algn="just">
              <a:buFont typeface="Arial" charset="0"/>
              <a:buChar char="•"/>
            </a:pPr>
            <a:r>
              <a:rPr lang="ca-ES" sz="2800" dirty="0">
                <a:hlinkClick r:id="rId4"/>
              </a:rPr>
              <a:t>Recerca</a:t>
            </a:r>
            <a:endParaRPr lang="ca-ES" sz="2800" dirty="0"/>
          </a:p>
          <a:p>
            <a:pPr marL="457200" indent="-457200" algn="just">
              <a:buFont typeface="Arial" charset="0"/>
              <a:buChar char="•"/>
            </a:pPr>
            <a:endParaRPr lang="ca-ES" sz="2800" dirty="0"/>
          </a:p>
          <a:p>
            <a:pPr marL="457200" indent="-457200" algn="just">
              <a:buFont typeface="Arial" charset="0"/>
              <a:buChar char="•"/>
            </a:pPr>
            <a:r>
              <a:rPr lang="ca-ES" sz="2800" dirty="0">
                <a:hlinkClick r:id="rId5"/>
              </a:rPr>
              <a:t>Tesis Doctorals </a:t>
            </a:r>
            <a:endParaRPr lang="ca-ES" sz="2800" dirty="0">
              <a:solidFill>
                <a:srgbClr val="0059A2"/>
              </a:solidFill>
            </a:endParaRPr>
          </a:p>
        </p:txBody>
      </p:sp>
      <p:pic>
        <p:nvPicPr>
          <p:cNvPr id="3074" name="Picture 2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916" y="3429000"/>
            <a:ext cx="160020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816" y="4273208"/>
            <a:ext cx="410527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465" y="5073609"/>
            <a:ext cx="2085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25143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89893" y="962381"/>
            <a:ext cx="7289542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Per a més informació...</a:t>
            </a:r>
            <a:endParaRPr lang="ca-ES" b="1" dirty="0">
              <a:solidFill>
                <a:srgbClr val="0059A2"/>
              </a:solidFill>
              <a:latin typeface="+mn-lt"/>
            </a:endParaRPr>
          </a:p>
        </p:txBody>
      </p:sp>
      <p:sp>
        <p:nvSpPr>
          <p:cNvPr id="4" name="QuadreDeText 2"/>
          <p:cNvSpPr txBox="1"/>
          <p:nvPr/>
        </p:nvSpPr>
        <p:spPr>
          <a:xfrm>
            <a:off x="503959" y="2219979"/>
            <a:ext cx="812465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800" dirty="0">
                <a:hlinkClick r:id="rId3"/>
              </a:rPr>
              <a:t>dipositdigital@ub.edu</a:t>
            </a:r>
            <a:r>
              <a:rPr lang="ca-ES" sz="2800" dirty="0"/>
              <a:t> </a:t>
            </a:r>
          </a:p>
          <a:p>
            <a:pPr algn="ctr"/>
            <a:endParaRPr lang="ca-ES" sz="2800" dirty="0"/>
          </a:p>
          <a:p>
            <a:pPr algn="ctr"/>
            <a:r>
              <a:rPr lang="ca-ES" sz="2800" dirty="0">
                <a:hlinkClick r:id="rId4"/>
              </a:rPr>
              <a:t>http://diposit.ub.edu</a:t>
            </a:r>
            <a:endParaRPr lang="ca-ES" sz="2800" dirty="0"/>
          </a:p>
          <a:p>
            <a:pPr algn="ctr"/>
            <a:endParaRPr lang="ca-ES" sz="2800" dirty="0"/>
          </a:p>
          <a:p>
            <a:pPr algn="ctr"/>
            <a:r>
              <a:rPr lang="ca-ES" sz="2800" dirty="0">
                <a:hlinkClick r:id="rId5"/>
              </a:rPr>
              <a:t>Els Pilars del Dipòsit Digital de la UB</a:t>
            </a:r>
            <a:endParaRPr lang="ca-ES" sz="2800" dirty="0"/>
          </a:p>
          <a:p>
            <a:pPr algn="ctr"/>
            <a:endParaRPr lang="ca-ES" sz="2800" dirty="0"/>
          </a:p>
          <a:p>
            <a:pPr algn="ctr"/>
            <a:r>
              <a:rPr lang="ca-ES" sz="2800" dirty="0">
                <a:hlinkClick r:id="rId6"/>
              </a:rPr>
              <a:t>Deu anys del Dipòsit Digital de la UB (2007-2017)</a:t>
            </a:r>
            <a:endParaRPr lang="ca-ES" sz="2800" dirty="0"/>
          </a:p>
        </p:txBody>
      </p:sp>
    </p:spTree>
    <p:extLst>
      <p:ext uri="{BB962C8B-B14F-4D97-AF65-F5344CB8AC3E}">
        <p14:creationId xmlns:p14="http://schemas.microsoft.com/office/powerpoint/2010/main" val="5072161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49424" y="3545528"/>
            <a:ext cx="31023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3600" b="1" dirty="0">
                <a:solidFill>
                  <a:schemeClr val="bg1"/>
                </a:solidFill>
              </a:rPr>
              <a:t>Moltes gràcies!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00149" y="614835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curs 2019-20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7600" y="6148354"/>
            <a:ext cx="792549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1229668"/>
            <a:ext cx="5502945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Què és el </a:t>
            </a:r>
            <a:r>
              <a:rPr lang="ca-ES" b="1" dirty="0">
                <a:solidFill>
                  <a:srgbClr val="0059A2"/>
                </a:solidFill>
                <a:latin typeface="+mn-lt"/>
              </a:rPr>
              <a:t>Dipòsit Digital?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2361574"/>
            <a:ext cx="751470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2000" dirty="0"/>
              <a:t>És el </a:t>
            </a:r>
            <a:r>
              <a:rPr lang="ca-ES" sz="2000" dirty="0" err="1"/>
              <a:t>repositori</a:t>
            </a:r>
            <a:r>
              <a:rPr lang="ca-ES" sz="2000" dirty="0"/>
              <a:t>* institucional de la UB que conté en format digital les </a:t>
            </a:r>
            <a:r>
              <a:rPr lang="ca-ES" sz="2000" b="1" dirty="0">
                <a:solidFill>
                  <a:srgbClr val="0059A2"/>
                </a:solidFill>
              </a:rPr>
              <a:t>publicacions</a:t>
            </a:r>
            <a:r>
              <a:rPr lang="ca-ES" sz="2000" dirty="0"/>
              <a:t> derivades de l’activitat docent, investigadora i institucional de la comunitat universitària i les ofereix obertament en </a:t>
            </a:r>
            <a:r>
              <a:rPr lang="ca-ES" sz="2000" b="1" dirty="0">
                <a:solidFill>
                  <a:srgbClr val="0059A2"/>
                </a:solidFill>
              </a:rPr>
              <a:t>accés públic.</a:t>
            </a:r>
            <a:endParaRPr lang="ca-ES" sz="2000" dirty="0"/>
          </a:p>
          <a:p>
            <a:pPr algn="just">
              <a:lnSpc>
                <a:spcPct val="150000"/>
              </a:lnSpc>
            </a:pPr>
            <a:endParaRPr lang="ca-ES" sz="2000" dirty="0"/>
          </a:p>
          <a:p>
            <a:pPr algn="just">
              <a:lnSpc>
                <a:spcPct val="150000"/>
              </a:lnSpc>
            </a:pPr>
            <a:endParaRPr lang="ca-ES" sz="2000" dirty="0"/>
          </a:p>
          <a:p>
            <a:pPr algn="just">
              <a:lnSpc>
                <a:spcPct val="150000"/>
              </a:lnSpc>
            </a:pPr>
            <a:endParaRPr lang="ca-ES" sz="2000" dirty="0"/>
          </a:p>
          <a:p>
            <a:pPr algn="just">
              <a:lnSpc>
                <a:spcPct val="150000"/>
              </a:lnSpc>
            </a:pPr>
            <a:endParaRPr lang="ca-ES" sz="2000" dirty="0"/>
          </a:p>
          <a:p>
            <a:pPr algn="just">
              <a:lnSpc>
                <a:spcPct val="150000"/>
              </a:lnSpc>
            </a:pPr>
            <a:r>
              <a:rPr lang="ca-ES" sz="1600" dirty="0"/>
              <a:t>* El nom prové del llatí, “</a:t>
            </a:r>
            <a:r>
              <a:rPr lang="ca-ES" sz="1600" dirty="0" err="1"/>
              <a:t>repositorium</a:t>
            </a:r>
            <a:r>
              <a:rPr lang="ca-ES" sz="1600" dirty="0"/>
              <a:t>” que vol dir armari / rebost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225" y="4484652"/>
            <a:ext cx="2636176" cy="100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093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1229668"/>
            <a:ext cx="5854638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Finalitat del </a:t>
            </a:r>
            <a:r>
              <a:rPr lang="ca-ES" b="1" dirty="0">
                <a:solidFill>
                  <a:srgbClr val="0059A2"/>
                </a:solidFill>
                <a:latin typeface="+mn-lt"/>
              </a:rPr>
              <a:t>Dipòsit Digital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58" y="2282161"/>
            <a:ext cx="7936657" cy="335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ca-ES" sz="2400" b="1" dirty="0" err="1"/>
              <a:t>Repositori</a:t>
            </a:r>
            <a:r>
              <a:rPr lang="ca-ES" sz="2400" b="1" dirty="0"/>
              <a:t> institucional que pretén ser la </a:t>
            </a:r>
            <a:r>
              <a:rPr lang="ca-ES" sz="2400" b="1" dirty="0">
                <a:solidFill>
                  <a:srgbClr val="0059A2"/>
                </a:solidFill>
              </a:rPr>
              <a:t>base de dades del coneixement UB en obert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ca-ES" sz="2400" b="1" dirty="0"/>
              <a:t>Concentrar en un únic servidor i interfície de cerca tots els materials  o documents digitals  publicats per la institució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ca-ES" sz="2400" b="1" dirty="0">
                <a:solidFill>
                  <a:srgbClr val="0059A2"/>
                </a:solidFill>
              </a:rPr>
              <a:t>Difondre</a:t>
            </a:r>
            <a:r>
              <a:rPr lang="ca-ES" sz="2400" b="1" dirty="0"/>
              <a:t> els documents publicats per la UB incrementant-ne i potenciant-ne la seva </a:t>
            </a:r>
            <a:r>
              <a:rPr lang="ca-ES" sz="2400" b="1" dirty="0">
                <a:solidFill>
                  <a:srgbClr val="0059A2"/>
                </a:solidFill>
              </a:rPr>
              <a:t>visibilitat</a:t>
            </a:r>
            <a:r>
              <a:rPr lang="ca-ES" sz="2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3247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59" y="1229668"/>
            <a:ext cx="6600225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Finalitat del </a:t>
            </a:r>
            <a:r>
              <a:rPr lang="ca-ES" b="1" dirty="0">
                <a:solidFill>
                  <a:srgbClr val="0059A2"/>
                </a:solidFill>
                <a:latin typeface="+mn-lt"/>
              </a:rPr>
              <a:t>Dipòsit Digital (II)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59" y="2450974"/>
            <a:ext cx="7992928" cy="1697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ca-ES" sz="2400" b="1" dirty="0"/>
              <a:t>Garantir l’</a:t>
            </a:r>
            <a:r>
              <a:rPr lang="ca-ES" sz="2400" b="1" dirty="0">
                <a:solidFill>
                  <a:srgbClr val="0059A2"/>
                </a:solidFill>
              </a:rPr>
              <a:t>accessibilitat</a:t>
            </a:r>
            <a:r>
              <a:rPr lang="ca-ES" sz="2400" b="1" dirty="0"/>
              <a:t> futura i la </a:t>
            </a:r>
            <a:r>
              <a:rPr lang="ca-ES" sz="2400" b="1" dirty="0">
                <a:solidFill>
                  <a:srgbClr val="0059A2"/>
                </a:solidFill>
              </a:rPr>
              <a:t>preservació</a:t>
            </a:r>
            <a:r>
              <a:rPr lang="ca-ES" sz="2400" b="1" dirty="0"/>
              <a:t> dels documents  digitals generats per la pròpia institució</a:t>
            </a:r>
            <a:endParaRPr lang="ca-ES" sz="2400" b="1" dirty="0">
              <a:solidFill>
                <a:srgbClr val="0059A2"/>
              </a:solidFill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ca-ES" sz="2400" b="1" dirty="0"/>
              <a:t>Incentivar la creació i l’ús de la producció científica pròpia</a:t>
            </a:r>
          </a:p>
        </p:txBody>
      </p:sp>
    </p:spTree>
    <p:extLst>
      <p:ext uri="{BB962C8B-B14F-4D97-AF65-F5344CB8AC3E}">
        <p14:creationId xmlns:p14="http://schemas.microsoft.com/office/powerpoint/2010/main" val="275679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1229668"/>
            <a:ext cx="5905153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Que inclou?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2209906"/>
            <a:ext cx="812465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2000" dirty="0">
                <a:solidFill>
                  <a:srgbClr val="0059A2"/>
                </a:solidFill>
              </a:rPr>
              <a:t>Els documents s'organitzen en </a:t>
            </a:r>
            <a:r>
              <a:rPr lang="ca-ES" sz="2000" dirty="0">
                <a:solidFill>
                  <a:srgbClr val="0059A2"/>
                </a:solidFill>
                <a:hlinkClick r:id="rId3"/>
              </a:rPr>
              <a:t>com</a:t>
            </a:r>
            <a:r>
              <a:rPr lang="ca-ES" sz="2000" dirty="0">
                <a:solidFill>
                  <a:srgbClr val="0059A2"/>
                </a:solidFill>
                <a:hlinkClick r:id="rId4"/>
              </a:rPr>
              <a:t>u</a:t>
            </a:r>
            <a:r>
              <a:rPr lang="ca-ES" sz="2000" dirty="0">
                <a:solidFill>
                  <a:srgbClr val="0059A2"/>
                </a:solidFill>
                <a:hlinkClick r:id="rId3"/>
              </a:rPr>
              <a:t>nitats</a:t>
            </a:r>
            <a:r>
              <a:rPr lang="ca-ES" sz="2000" dirty="0">
                <a:solidFill>
                  <a:srgbClr val="0059A2"/>
                </a:solidFill>
              </a:rPr>
              <a:t> temàtiques: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ca-ES" sz="2000" dirty="0"/>
              <a:t>Dades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ca-ES" sz="2000" dirty="0"/>
              <a:t>Docència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ca-ES" sz="2000" dirty="0"/>
              <a:t>Institucional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ca-ES" sz="2000" dirty="0"/>
              <a:t>Mediateca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ca-ES" sz="2000" dirty="0"/>
              <a:t>Programari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ca-ES" sz="2000" dirty="0"/>
              <a:t>Recerca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ca-ES" sz="2000" dirty="0"/>
              <a:t>Tesis Doctorals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ca-ES" sz="2000" dirty="0"/>
              <a:t>Treballs de l’alumnat</a:t>
            </a:r>
          </a:p>
        </p:txBody>
      </p:sp>
    </p:spTree>
    <p:extLst>
      <p:ext uri="{BB962C8B-B14F-4D97-AF65-F5344CB8AC3E}">
        <p14:creationId xmlns:p14="http://schemas.microsoft.com/office/powerpoint/2010/main" val="4137493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1229668"/>
            <a:ext cx="5905153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Qui pot </a:t>
            </a:r>
            <a:r>
              <a:rPr lang="ca-ES" b="1" dirty="0">
                <a:solidFill>
                  <a:srgbClr val="0059A2"/>
                </a:solidFill>
                <a:latin typeface="+mn-lt"/>
              </a:rPr>
              <a:t>publicar?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2743199"/>
            <a:ext cx="8124651" cy="225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charset="0"/>
              <a:buChar char="•"/>
            </a:pPr>
            <a:r>
              <a:rPr lang="ca-ES" sz="2400" dirty="0"/>
              <a:t>Qualsevol membre de la comunitat universitària</a:t>
            </a:r>
          </a:p>
          <a:p>
            <a:pPr marL="342900" indent="-342900" algn="just">
              <a:lnSpc>
                <a:spcPct val="150000"/>
              </a:lnSpc>
              <a:buFont typeface="Arial" charset="0"/>
              <a:buChar char="•"/>
            </a:pPr>
            <a:r>
              <a:rPr lang="ca-ES" sz="2400" dirty="0"/>
              <a:t>Sempre que ostenti la titularitat dels drets d’explotació (difusió) o estigui autoritzat per fer-ho</a:t>
            </a:r>
          </a:p>
          <a:p>
            <a:pPr marL="342900" indent="-342900" algn="just">
              <a:lnSpc>
                <a:spcPct val="150000"/>
              </a:lnSpc>
              <a:buFont typeface="Arial" charset="0"/>
              <a:buChar char="•"/>
            </a:pPr>
            <a:r>
              <a:rPr lang="ca-ES" sz="2400" dirty="0">
                <a:hlinkClick r:id="rId3"/>
              </a:rPr>
              <a:t>Instruccions per publicar</a:t>
            </a:r>
            <a:endParaRPr lang="ca-ES" sz="2400" dirty="0"/>
          </a:p>
        </p:txBody>
      </p:sp>
    </p:spTree>
    <p:extLst>
      <p:ext uri="{BB962C8B-B14F-4D97-AF65-F5344CB8AC3E}">
        <p14:creationId xmlns:p14="http://schemas.microsoft.com/office/powerpoint/2010/main" val="1197845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1229668"/>
            <a:ext cx="5905153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Què es pot </a:t>
            </a:r>
            <a:r>
              <a:rPr lang="ca-ES" b="1" dirty="0">
                <a:solidFill>
                  <a:srgbClr val="0059A2"/>
                </a:solidFill>
                <a:latin typeface="+mn-lt"/>
              </a:rPr>
              <a:t>publicar?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2743199"/>
            <a:ext cx="81246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charset="0"/>
              <a:buChar char="•"/>
            </a:pPr>
            <a:r>
              <a:rPr lang="ca-ES" sz="2000" b="1" dirty="0">
                <a:solidFill>
                  <a:srgbClr val="0059A2"/>
                </a:solidFill>
              </a:rPr>
              <a:t>Tot tipus de documents</a:t>
            </a:r>
            <a:r>
              <a:rPr lang="ca-ES" sz="2000" dirty="0"/>
              <a:t>, imatges, vídeos,  arxius  sonors.. sempre que els autors estiguin autoritzats per fer-ho.</a:t>
            </a:r>
          </a:p>
          <a:p>
            <a:pPr marL="342900" indent="-342900" algn="just">
              <a:lnSpc>
                <a:spcPct val="150000"/>
              </a:lnSpc>
              <a:buFont typeface="Arial" charset="0"/>
              <a:buChar char="•"/>
            </a:pPr>
            <a:r>
              <a:rPr lang="ca-ES" sz="2000" dirty="0"/>
              <a:t>Per incloure els </a:t>
            </a:r>
            <a:r>
              <a:rPr lang="ca-ES" sz="2000" b="1" dirty="0">
                <a:solidFill>
                  <a:srgbClr val="0059A2"/>
                </a:solidFill>
              </a:rPr>
              <a:t>documents ja publicats en altres mitjans</a:t>
            </a:r>
            <a:r>
              <a:rPr lang="ca-ES" sz="2000" dirty="0"/>
              <a:t> ( revista, llibre, etc.) s’ha de revisar la situació de la propietat intel·lectual per poder  fer-ne la comunicació pública i s’han de mantenir els avisos legals corresponents.</a:t>
            </a:r>
          </a:p>
        </p:txBody>
      </p:sp>
    </p:spTree>
    <p:extLst>
      <p:ext uri="{BB962C8B-B14F-4D97-AF65-F5344CB8AC3E}">
        <p14:creationId xmlns:p14="http://schemas.microsoft.com/office/powerpoint/2010/main" val="1637337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1229668"/>
            <a:ext cx="5905153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Com </a:t>
            </a:r>
            <a:r>
              <a:rPr lang="ca-ES" b="1" dirty="0">
                <a:solidFill>
                  <a:srgbClr val="0059A2"/>
                </a:solidFill>
                <a:latin typeface="+mn-lt"/>
              </a:rPr>
              <a:t>funciona?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2743199"/>
            <a:ext cx="81246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2800" dirty="0"/>
              <a:t>El</a:t>
            </a:r>
            <a:r>
              <a:rPr lang="ca-ES" sz="2800" b="1" dirty="0">
                <a:solidFill>
                  <a:srgbClr val="0059A2"/>
                </a:solidFill>
              </a:rPr>
              <a:t> Dipòsit Digital </a:t>
            </a:r>
            <a:r>
              <a:rPr lang="ca-ES" sz="2800" dirty="0"/>
              <a:t>utilitza </a:t>
            </a:r>
            <a:r>
              <a:rPr lang="ca-ES" sz="2800" b="1" dirty="0" err="1">
                <a:solidFill>
                  <a:srgbClr val="0059A2"/>
                </a:solidFill>
              </a:rPr>
              <a:t>Dspace</a:t>
            </a:r>
            <a:r>
              <a:rPr lang="ca-ES" sz="2800" dirty="0"/>
              <a:t>, un programa de codi obert i d’ús molt estès a nivell internacional, realitzat pel </a:t>
            </a:r>
            <a:r>
              <a:rPr lang="ca-ES" sz="2800" dirty="0" err="1"/>
              <a:t>Massachusets</a:t>
            </a:r>
            <a:r>
              <a:rPr lang="ca-ES" sz="2800" dirty="0"/>
              <a:t> </a:t>
            </a:r>
            <a:r>
              <a:rPr lang="ca-ES" sz="2800" dirty="0" err="1"/>
              <a:t>Institute</a:t>
            </a:r>
            <a:r>
              <a:rPr lang="ca-ES" sz="2800" dirty="0"/>
              <a:t> of Technology (MIT) i Hewlett Packard (HP).</a:t>
            </a:r>
          </a:p>
        </p:txBody>
      </p:sp>
    </p:spTree>
    <p:extLst>
      <p:ext uri="{BB962C8B-B14F-4D97-AF65-F5344CB8AC3E}">
        <p14:creationId xmlns:p14="http://schemas.microsoft.com/office/powerpoint/2010/main" val="2473382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1" y="1229668"/>
            <a:ext cx="7289542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solidFill>
                  <a:srgbClr val="0059A2"/>
                </a:solidFill>
                <a:latin typeface="+mn-lt"/>
              </a:rPr>
              <a:t>El CRAI ofereix als autors de la UB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2743199"/>
            <a:ext cx="812465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charset="0"/>
              <a:buChar char="•"/>
            </a:pPr>
            <a:r>
              <a:rPr lang="ca-ES" sz="2400" dirty="0"/>
              <a:t>Una eina per dur a terme (arxivar), </a:t>
            </a:r>
            <a:r>
              <a:rPr lang="ca-ES" sz="2400" dirty="0">
                <a:solidFill>
                  <a:srgbClr val="0059A2"/>
                </a:solidFill>
              </a:rPr>
              <a:t>la publicació en obert </a:t>
            </a:r>
            <a:r>
              <a:rPr lang="ca-ES" sz="2400" dirty="0"/>
              <a:t>dels documents que així ho permetin.</a:t>
            </a:r>
          </a:p>
          <a:p>
            <a:pPr marL="457200" indent="-457200" algn="just">
              <a:buFont typeface="Arial" charset="0"/>
              <a:buChar char="•"/>
            </a:pPr>
            <a:endParaRPr lang="ca-ES" sz="2400" dirty="0"/>
          </a:p>
          <a:p>
            <a:pPr marL="457200" indent="-457200" algn="just">
              <a:buFont typeface="Arial" charset="0"/>
              <a:buChar char="•"/>
            </a:pPr>
            <a:r>
              <a:rPr lang="ca-ES" sz="2400" dirty="0">
                <a:solidFill>
                  <a:srgbClr val="0059A2"/>
                </a:solidFill>
              </a:rPr>
              <a:t>Assessorament i formació</a:t>
            </a:r>
            <a:r>
              <a:rPr lang="ca-ES" sz="2400" dirty="0"/>
              <a:t>:</a:t>
            </a:r>
          </a:p>
          <a:p>
            <a:pPr marL="914400" lvl="1" indent="-457200" algn="just">
              <a:buFont typeface="Arial" charset="0"/>
              <a:buChar char="•"/>
            </a:pPr>
            <a:r>
              <a:rPr lang="ca-ES" sz="2400" dirty="0"/>
              <a:t>En el procés de </a:t>
            </a:r>
            <a:r>
              <a:rPr lang="ca-ES" sz="2400" dirty="0" err="1"/>
              <a:t>l’autoarxiu</a:t>
            </a:r>
            <a:r>
              <a:rPr lang="ca-ES" sz="2400" dirty="0"/>
              <a:t> de les publicacions</a:t>
            </a:r>
          </a:p>
          <a:p>
            <a:pPr marL="914400" lvl="1" indent="-457200" algn="just">
              <a:buFont typeface="Arial" charset="0"/>
              <a:buChar char="•"/>
            </a:pPr>
            <a:r>
              <a:rPr lang="ca-ES" sz="2400" dirty="0"/>
              <a:t>En la gestió de drets d’autor i propietat intel·lectual</a:t>
            </a:r>
          </a:p>
          <a:p>
            <a:pPr marL="914400" lvl="1" indent="-457200" algn="just">
              <a:buFont typeface="Arial" charset="0"/>
              <a:buChar char="•"/>
            </a:pPr>
            <a:r>
              <a:rPr lang="ca-ES" sz="2400" dirty="0">
                <a:solidFill>
                  <a:srgbClr val="0059A2"/>
                </a:solidFill>
                <a:hlinkClick r:id="rId3"/>
              </a:rPr>
              <a:t>Instruccions</a:t>
            </a:r>
            <a:endParaRPr lang="ca-ES" sz="2400" dirty="0">
              <a:solidFill>
                <a:srgbClr val="0059A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8336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76153987-C04F-4117-BC45-B24360E3F36B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1747</TotalTime>
  <Words>496</Words>
  <Application>Microsoft Office PowerPoint</Application>
  <PresentationFormat>Presentación en pantalla (4:3)</PresentationFormat>
  <Paragraphs>83</Paragraphs>
  <Slides>16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Wingdings</vt:lpstr>
      <vt:lpstr>Tema de Office</vt:lpstr>
      <vt:lpstr>Diseño personalizado</vt:lpstr>
      <vt:lpstr>Presentación de PowerPoint</vt:lpstr>
      <vt:lpstr>Què és el Dipòsit Digital?</vt:lpstr>
      <vt:lpstr>Finalitat del Dipòsit Digital</vt:lpstr>
      <vt:lpstr>Finalitat del Dipòsit Digital (II)</vt:lpstr>
      <vt:lpstr>Que inclou?</vt:lpstr>
      <vt:lpstr>Qui pot publicar?</vt:lpstr>
      <vt:lpstr>Què es pot publicar?</vt:lpstr>
      <vt:lpstr>Com funciona?</vt:lpstr>
      <vt:lpstr>El CRAI ofereix als autors de la UB</vt:lpstr>
      <vt:lpstr>El CRAI de la UB</vt:lpstr>
      <vt:lpstr>Visibilitat</vt:lpstr>
      <vt:lpstr>La interfície</vt:lpstr>
      <vt:lpstr>Exemple de registre</vt:lpstr>
      <vt:lpstr>Present a repositoris cooperatius</vt:lpstr>
      <vt:lpstr>Per a més informació...</vt:lpstr>
      <vt:lpstr>Presentación de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Dipòsit Digital de la Universitat de Barcelona: curs 2019-20</dc:title>
  <dc:creator>CRAI. Unitat de Serveis a Usuaris</dc:creator>
  <cp:keywords>dipòsit digital, repositoris, publicacions, docents, investigadors, acces obert, open access, documents institucionals, Universitat de Barcelona</cp:keywords>
  <cp:lastModifiedBy>Usuari</cp:lastModifiedBy>
  <cp:revision>32</cp:revision>
  <dcterms:created xsi:type="dcterms:W3CDTF">2020-02-24T09:45:16Z</dcterms:created>
  <dcterms:modified xsi:type="dcterms:W3CDTF">2020-03-25T19:43:24Z</dcterms:modified>
</cp:coreProperties>
</file>