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45"/>
  </p:notesMasterIdLst>
  <p:sldIdLst>
    <p:sldId id="256" r:id="rId3"/>
    <p:sldId id="340" r:id="rId4"/>
    <p:sldId id="341" r:id="rId5"/>
    <p:sldId id="342" r:id="rId6"/>
    <p:sldId id="257" r:id="rId7"/>
    <p:sldId id="308" r:id="rId8"/>
    <p:sldId id="307" r:id="rId9"/>
    <p:sldId id="263" r:id="rId10"/>
    <p:sldId id="266" r:id="rId11"/>
    <p:sldId id="343" r:id="rId12"/>
    <p:sldId id="344" r:id="rId13"/>
    <p:sldId id="309" r:id="rId14"/>
    <p:sldId id="267" r:id="rId15"/>
    <p:sldId id="310" r:id="rId16"/>
    <p:sldId id="311" r:id="rId17"/>
    <p:sldId id="312" r:id="rId18"/>
    <p:sldId id="314" r:id="rId19"/>
    <p:sldId id="315" r:id="rId20"/>
    <p:sldId id="316" r:id="rId21"/>
    <p:sldId id="313" r:id="rId22"/>
    <p:sldId id="319" r:id="rId23"/>
    <p:sldId id="320" r:id="rId24"/>
    <p:sldId id="321" r:id="rId25"/>
    <p:sldId id="322" r:id="rId26"/>
    <p:sldId id="323" r:id="rId27"/>
    <p:sldId id="324" r:id="rId28"/>
    <p:sldId id="325" r:id="rId29"/>
    <p:sldId id="326" r:id="rId30"/>
    <p:sldId id="327" r:id="rId31"/>
    <p:sldId id="328" r:id="rId32"/>
    <p:sldId id="330" r:id="rId33"/>
    <p:sldId id="331" r:id="rId34"/>
    <p:sldId id="329" r:id="rId35"/>
    <p:sldId id="332" r:id="rId36"/>
    <p:sldId id="334" r:id="rId37"/>
    <p:sldId id="335" r:id="rId38"/>
    <p:sldId id="298" r:id="rId39"/>
    <p:sldId id="336" r:id="rId40"/>
    <p:sldId id="337" r:id="rId41"/>
    <p:sldId id="338" r:id="rId42"/>
    <p:sldId id="300" r:id="rId43"/>
    <p:sldId id="301" r:id="rId44"/>
  </p:sldIdLst>
  <p:sldSz cx="12192000" cy="6858000"/>
  <p:notesSz cx="6858000" cy="9144000"/>
  <p:defaultTextStyle>
    <a:defPPr>
      <a:defRPr lang="ca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89198"/>
    <a:srgbClr val="6A8E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ca-ES" sz="2000" b="0" strike="noStrike" spc="-1">
                <a:latin typeface="Arial"/>
              </a:rPr>
              <a:t>Pulse para editar el formato de las notas</a:t>
            </a:r>
          </a:p>
        </p:txBody>
      </p:sp>
      <p:sp>
        <p:nvSpPr>
          <p:cNvPr id="81" name="PlaceHolder 2"/>
          <p:cNvSpPr>
            <a:spLocks noGrp="1"/>
          </p:cNvSpPr>
          <p:nvPr>
            <p:ph type="hdr"/>
          </p:nvPr>
        </p:nvSpPr>
        <p:spPr>
          <a:xfrm>
            <a:off x="1512000" y="5880600"/>
            <a:ext cx="6047640" cy="48110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ca-ES" sz="1400" b="0" strike="noStrike" spc="-1">
                <a:latin typeface="Times New Roman"/>
              </a:rPr>
              <a:t>&lt;cabecera&gt;</a:t>
            </a:r>
          </a:p>
        </p:txBody>
      </p:sp>
      <p:sp>
        <p:nvSpPr>
          <p:cNvPr id="82" name="PlaceHolder 3"/>
          <p:cNvSpPr>
            <a:spLocks noGrp="1"/>
          </p:cNvSpPr>
          <p:nvPr>
            <p:ph type="dt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r>
              <a:rPr lang="ca-ES" sz="1400" b="0" strike="noStrike" spc="-1">
                <a:latin typeface="Times New Roman"/>
              </a:rPr>
              <a:t>&lt;fecha/hora&gt;</a:t>
            </a:r>
          </a:p>
        </p:txBody>
      </p:sp>
      <p:sp>
        <p:nvSpPr>
          <p:cNvPr id="83" name="PlaceHolder 4"/>
          <p:cNvSpPr>
            <a:spLocks noGrp="1"/>
          </p:cNvSpPr>
          <p:nvPr>
            <p:ph type="ft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r>
              <a:rPr lang="ca-ES" sz="1400" b="0" strike="noStrike" spc="-1">
                <a:latin typeface="Times New Roman"/>
              </a:rPr>
              <a:t>&lt;pie de página&gt;</a:t>
            </a:r>
          </a:p>
        </p:txBody>
      </p:sp>
      <p:sp>
        <p:nvSpPr>
          <p:cNvPr id="84" name="PlaceHolder 5"/>
          <p:cNvSpPr>
            <a:spLocks noGrp="1"/>
          </p:cNvSpPr>
          <p:nvPr>
            <p:ph type="sldNum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pPr algn="r"/>
            <a:fld id="{14BD2B67-C542-48A2-B1B0-524272DEC12C}" type="slidenum">
              <a:rPr lang="ca-ES" sz="1400" b="0" strike="noStrike" spc="-1">
                <a:latin typeface="Times New Roman"/>
              </a:rPr>
              <a:t>‹#›</a:t>
            </a:fld>
            <a:endParaRPr lang="ca-ES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6162159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PlaceHolder 1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/>
          <a:lstStyle/>
          <a:p>
            <a:pPr marL="216000" indent="-216000">
              <a:lnSpc>
                <a:spcPct val="100000"/>
              </a:lnSpc>
            </a:pPr>
            <a:endParaRPr lang="ca-ES" sz="2000" b="0" strike="noStrike" spc="-1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endParaRPr lang="ca-ES" sz="2000" b="0" strike="noStrike" spc="-1">
              <a:latin typeface="Arial"/>
            </a:endParaRPr>
          </a:p>
        </p:txBody>
      </p:sp>
      <p:sp>
        <p:nvSpPr>
          <p:cNvPr id="342" name="TextShape 2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C66AE470-B207-4371-9647-9A1AFEE28C9D}" type="slidenum">
              <a:rPr lang="ca-ES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2</a:t>
            </a:fld>
            <a:endParaRPr lang="ca-ES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5230098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PlaceHolder 1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/>
          <a:lstStyle/>
          <a:p>
            <a:endParaRPr lang="ca-ES" sz="2000" b="0" strike="noStrike" spc="-1">
              <a:latin typeface="Arial"/>
            </a:endParaRPr>
          </a:p>
        </p:txBody>
      </p:sp>
      <p:sp>
        <p:nvSpPr>
          <p:cNvPr id="348" name="TextShape 2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6A2E8C4C-8D4C-4DA9-8F8A-EF5E05E5C570}" type="slidenum">
              <a:rPr lang="ca-ES" sz="1200" b="0" strike="noStrike" spc="-1">
                <a:latin typeface="Times New Roman"/>
              </a:rPr>
              <a:t>11</a:t>
            </a:fld>
            <a:endParaRPr lang="ca-ES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266424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PlaceHolder 1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/>
          <a:lstStyle/>
          <a:p>
            <a:endParaRPr lang="ca-ES" sz="2000" b="0" strike="noStrike" spc="-1">
              <a:latin typeface="Arial"/>
            </a:endParaRPr>
          </a:p>
        </p:txBody>
      </p:sp>
      <p:sp>
        <p:nvSpPr>
          <p:cNvPr id="348" name="TextShape 2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6A2E8C4C-8D4C-4DA9-8F8A-EF5E05E5C570}" type="slidenum">
              <a:rPr lang="ca-ES" sz="1200" b="0" strike="noStrike" spc="-1">
                <a:latin typeface="Times New Roman"/>
              </a:rPr>
              <a:t>12</a:t>
            </a:fld>
            <a:endParaRPr lang="ca-ES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5689153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PlaceHolder 1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/>
          <a:lstStyle/>
          <a:p>
            <a:endParaRPr lang="ca-ES" sz="2000" b="0" strike="noStrike" spc="-1">
              <a:latin typeface="Arial"/>
            </a:endParaRPr>
          </a:p>
        </p:txBody>
      </p:sp>
      <p:sp>
        <p:nvSpPr>
          <p:cNvPr id="358" name="TextShape 2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05E13E0E-1AFD-480E-B2B7-8A510397AD3C}" type="slidenum">
              <a:rPr lang="ca-ES" sz="1200" b="0" strike="noStrike" spc="-1">
                <a:latin typeface="Times New Roman"/>
              </a:rPr>
              <a:t>13</a:t>
            </a:fld>
            <a:endParaRPr lang="ca-ES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94539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PlaceHolder 1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/>
          <a:lstStyle/>
          <a:p>
            <a:endParaRPr lang="ca-ES" sz="2000" b="0" strike="noStrike" spc="-1">
              <a:latin typeface="Arial"/>
            </a:endParaRPr>
          </a:p>
        </p:txBody>
      </p:sp>
      <p:sp>
        <p:nvSpPr>
          <p:cNvPr id="348" name="TextShape 2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6A2E8C4C-8D4C-4DA9-8F8A-EF5E05E5C570}" type="slidenum">
              <a:rPr lang="ca-ES" sz="1200" b="0" strike="noStrike" spc="-1">
                <a:latin typeface="Times New Roman"/>
              </a:rPr>
              <a:t>14</a:t>
            </a:fld>
            <a:endParaRPr lang="ca-ES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976270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PlaceHolder 1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/>
          <a:lstStyle/>
          <a:p>
            <a:endParaRPr lang="ca-ES" sz="2000" b="0" strike="noStrike" spc="-1">
              <a:latin typeface="Arial"/>
            </a:endParaRPr>
          </a:p>
        </p:txBody>
      </p:sp>
      <p:sp>
        <p:nvSpPr>
          <p:cNvPr id="348" name="TextShape 2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6A2E8C4C-8D4C-4DA9-8F8A-EF5E05E5C570}" type="slidenum">
              <a:rPr lang="ca-ES" sz="1200" b="0" strike="noStrike" spc="-1">
                <a:latin typeface="Times New Roman"/>
              </a:rPr>
              <a:t>15</a:t>
            </a:fld>
            <a:endParaRPr lang="ca-ES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03245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PlaceHolder 1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/>
          <a:lstStyle/>
          <a:p>
            <a:endParaRPr lang="ca-ES" sz="2000" b="0" strike="noStrike" spc="-1">
              <a:latin typeface="Arial"/>
            </a:endParaRPr>
          </a:p>
        </p:txBody>
      </p:sp>
      <p:sp>
        <p:nvSpPr>
          <p:cNvPr id="348" name="TextShape 2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6A2E8C4C-8D4C-4DA9-8F8A-EF5E05E5C570}" type="slidenum">
              <a:rPr lang="ca-ES" sz="1200" b="0" strike="noStrike" spc="-1">
                <a:latin typeface="Times New Roman"/>
              </a:rPr>
              <a:t>16</a:t>
            </a:fld>
            <a:endParaRPr lang="ca-ES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89061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PlaceHolder 1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/>
          <a:lstStyle/>
          <a:p>
            <a:endParaRPr lang="ca-ES" sz="2000" b="0" strike="noStrike" spc="-1">
              <a:latin typeface="Arial"/>
            </a:endParaRPr>
          </a:p>
        </p:txBody>
      </p:sp>
      <p:sp>
        <p:nvSpPr>
          <p:cNvPr id="348" name="TextShape 2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6A2E8C4C-8D4C-4DA9-8F8A-EF5E05E5C570}" type="slidenum">
              <a:rPr lang="ca-ES" sz="1200" b="0" strike="noStrike" spc="-1">
                <a:latin typeface="Times New Roman"/>
              </a:rPr>
              <a:t>17</a:t>
            </a:fld>
            <a:endParaRPr lang="ca-ES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5880662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PlaceHolder 1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/>
          <a:lstStyle/>
          <a:p>
            <a:endParaRPr lang="ca-ES" sz="2000" b="0" strike="noStrike" spc="-1">
              <a:latin typeface="Arial"/>
            </a:endParaRPr>
          </a:p>
        </p:txBody>
      </p:sp>
      <p:sp>
        <p:nvSpPr>
          <p:cNvPr id="348" name="TextShape 2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6A2E8C4C-8D4C-4DA9-8F8A-EF5E05E5C570}" type="slidenum">
              <a:rPr lang="ca-ES" sz="1200" b="0" strike="noStrike" spc="-1">
                <a:latin typeface="Times New Roman"/>
              </a:rPr>
              <a:t>18</a:t>
            </a:fld>
            <a:endParaRPr lang="ca-ES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750254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PlaceHolder 1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/>
          <a:lstStyle/>
          <a:p>
            <a:endParaRPr lang="ca-ES" sz="2000" b="0" strike="noStrike" spc="-1">
              <a:latin typeface="Arial"/>
            </a:endParaRPr>
          </a:p>
        </p:txBody>
      </p:sp>
      <p:sp>
        <p:nvSpPr>
          <p:cNvPr id="348" name="TextShape 2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6A2E8C4C-8D4C-4DA9-8F8A-EF5E05E5C570}" type="slidenum">
              <a:rPr lang="ca-ES" sz="1200" b="0" strike="noStrike" spc="-1">
                <a:latin typeface="Times New Roman"/>
              </a:rPr>
              <a:t>19</a:t>
            </a:fld>
            <a:endParaRPr lang="ca-ES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87492777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PlaceHolder 1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/>
          <a:lstStyle/>
          <a:p>
            <a:endParaRPr lang="ca-ES" sz="2000" b="0" strike="noStrike" spc="-1">
              <a:latin typeface="Arial"/>
            </a:endParaRPr>
          </a:p>
        </p:txBody>
      </p:sp>
      <p:sp>
        <p:nvSpPr>
          <p:cNvPr id="348" name="TextShape 2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6A2E8C4C-8D4C-4DA9-8F8A-EF5E05E5C570}" type="slidenum">
              <a:rPr lang="ca-ES" sz="1200" b="0" strike="noStrike" spc="-1">
                <a:latin typeface="Times New Roman"/>
              </a:rPr>
              <a:t>20</a:t>
            </a:fld>
            <a:endParaRPr lang="ca-ES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48167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PlaceHolder 1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/>
          <a:lstStyle/>
          <a:p>
            <a:pPr marL="216000" indent="-216000">
              <a:lnSpc>
                <a:spcPct val="100000"/>
              </a:lnSpc>
            </a:pPr>
            <a:endParaRPr lang="ca-ES" sz="2000" b="0" strike="noStrike" spc="-1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endParaRPr lang="ca-ES" sz="2000" b="0" strike="noStrike" spc="-1">
              <a:latin typeface="Arial"/>
            </a:endParaRPr>
          </a:p>
        </p:txBody>
      </p:sp>
      <p:sp>
        <p:nvSpPr>
          <p:cNvPr id="342" name="TextShape 2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C66AE470-B207-4371-9647-9A1AFEE28C9D}" type="slidenum">
              <a:rPr lang="ca-ES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3</a:t>
            </a:fld>
            <a:endParaRPr lang="ca-ES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7797394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PlaceHolder 1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/>
          <a:lstStyle/>
          <a:p>
            <a:endParaRPr lang="ca-ES" sz="2000" b="0" strike="noStrike" spc="-1">
              <a:latin typeface="Arial"/>
            </a:endParaRPr>
          </a:p>
        </p:txBody>
      </p:sp>
      <p:sp>
        <p:nvSpPr>
          <p:cNvPr id="348" name="TextShape 2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6A2E8C4C-8D4C-4DA9-8F8A-EF5E05E5C570}" type="slidenum">
              <a:rPr lang="ca-ES" sz="1200" b="0" strike="noStrike" spc="-1">
                <a:latin typeface="Times New Roman"/>
              </a:rPr>
              <a:t>21</a:t>
            </a:fld>
            <a:endParaRPr lang="ca-ES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8632602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PlaceHolder 1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/>
          <a:lstStyle/>
          <a:p>
            <a:endParaRPr lang="ca-ES" sz="2000" b="0" strike="noStrike" spc="-1">
              <a:latin typeface="Arial"/>
            </a:endParaRPr>
          </a:p>
        </p:txBody>
      </p:sp>
      <p:sp>
        <p:nvSpPr>
          <p:cNvPr id="348" name="TextShape 2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6A2E8C4C-8D4C-4DA9-8F8A-EF5E05E5C570}" type="slidenum">
              <a:rPr lang="ca-ES" sz="1200" b="0" strike="noStrike" spc="-1">
                <a:latin typeface="Times New Roman"/>
              </a:rPr>
              <a:t>22</a:t>
            </a:fld>
            <a:endParaRPr lang="ca-ES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5070239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PlaceHolder 1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/>
          <a:lstStyle/>
          <a:p>
            <a:endParaRPr lang="ca-ES" sz="2000" b="0" strike="noStrike" spc="-1">
              <a:latin typeface="Arial"/>
            </a:endParaRPr>
          </a:p>
        </p:txBody>
      </p:sp>
      <p:sp>
        <p:nvSpPr>
          <p:cNvPr id="348" name="TextShape 2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6A2E8C4C-8D4C-4DA9-8F8A-EF5E05E5C570}" type="slidenum">
              <a:rPr lang="ca-ES" sz="1200" b="0" strike="noStrike" spc="-1">
                <a:latin typeface="Times New Roman"/>
              </a:rPr>
              <a:t>23</a:t>
            </a:fld>
            <a:endParaRPr lang="ca-ES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94877937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PlaceHolder 1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/>
          <a:lstStyle/>
          <a:p>
            <a:endParaRPr lang="ca-ES" sz="2000" b="0" strike="noStrike" spc="-1">
              <a:latin typeface="Arial"/>
            </a:endParaRPr>
          </a:p>
        </p:txBody>
      </p:sp>
      <p:sp>
        <p:nvSpPr>
          <p:cNvPr id="348" name="TextShape 2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6A2E8C4C-8D4C-4DA9-8F8A-EF5E05E5C570}" type="slidenum">
              <a:rPr lang="ca-ES" sz="1200" b="0" strike="noStrike" spc="-1">
                <a:latin typeface="Times New Roman"/>
              </a:rPr>
              <a:t>24</a:t>
            </a:fld>
            <a:endParaRPr lang="ca-ES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3304102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PlaceHolder 1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/>
          <a:lstStyle/>
          <a:p>
            <a:endParaRPr lang="ca-ES" sz="2000" b="0" strike="noStrike" spc="-1">
              <a:latin typeface="Arial"/>
            </a:endParaRPr>
          </a:p>
        </p:txBody>
      </p:sp>
      <p:sp>
        <p:nvSpPr>
          <p:cNvPr id="348" name="TextShape 2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6A2E8C4C-8D4C-4DA9-8F8A-EF5E05E5C570}" type="slidenum">
              <a:rPr lang="ca-ES" sz="1200" b="0" strike="noStrike" spc="-1">
                <a:latin typeface="Times New Roman"/>
              </a:rPr>
              <a:t>25</a:t>
            </a:fld>
            <a:endParaRPr lang="ca-ES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7824162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PlaceHolder 1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/>
          <a:lstStyle/>
          <a:p>
            <a:endParaRPr lang="ca-ES" sz="2000" b="0" strike="noStrike" spc="-1">
              <a:latin typeface="Arial"/>
            </a:endParaRPr>
          </a:p>
        </p:txBody>
      </p:sp>
      <p:sp>
        <p:nvSpPr>
          <p:cNvPr id="348" name="TextShape 2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6A2E8C4C-8D4C-4DA9-8F8A-EF5E05E5C570}" type="slidenum">
              <a:rPr lang="ca-ES" sz="1200" b="0" strike="noStrike" spc="-1">
                <a:latin typeface="Times New Roman"/>
              </a:rPr>
              <a:t>26</a:t>
            </a:fld>
            <a:endParaRPr lang="ca-ES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0141696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PlaceHolder 1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/>
          <a:lstStyle/>
          <a:p>
            <a:endParaRPr lang="ca-ES" sz="2000" b="0" strike="noStrike" spc="-1">
              <a:latin typeface="Arial"/>
            </a:endParaRPr>
          </a:p>
        </p:txBody>
      </p:sp>
      <p:sp>
        <p:nvSpPr>
          <p:cNvPr id="348" name="TextShape 2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6A2E8C4C-8D4C-4DA9-8F8A-EF5E05E5C570}" type="slidenum">
              <a:rPr lang="ca-ES" sz="1200" b="0" strike="noStrike" spc="-1">
                <a:latin typeface="Times New Roman"/>
              </a:rPr>
              <a:t>27</a:t>
            </a:fld>
            <a:endParaRPr lang="ca-ES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61480465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PlaceHolder 1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/>
          <a:lstStyle/>
          <a:p>
            <a:endParaRPr lang="ca-ES" sz="2000" b="0" strike="noStrike" spc="-1">
              <a:latin typeface="Arial"/>
            </a:endParaRPr>
          </a:p>
        </p:txBody>
      </p:sp>
      <p:sp>
        <p:nvSpPr>
          <p:cNvPr id="348" name="TextShape 2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6A2E8C4C-8D4C-4DA9-8F8A-EF5E05E5C570}" type="slidenum">
              <a:rPr lang="ca-ES" sz="1200" b="0" strike="noStrike" spc="-1">
                <a:latin typeface="Times New Roman"/>
              </a:rPr>
              <a:t>28</a:t>
            </a:fld>
            <a:endParaRPr lang="ca-ES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9478741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PlaceHolder 1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/>
          <a:lstStyle/>
          <a:p>
            <a:endParaRPr lang="ca-ES" sz="2000" b="0" strike="noStrike" spc="-1">
              <a:latin typeface="Arial"/>
            </a:endParaRPr>
          </a:p>
        </p:txBody>
      </p:sp>
      <p:sp>
        <p:nvSpPr>
          <p:cNvPr id="348" name="TextShape 2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6A2E8C4C-8D4C-4DA9-8F8A-EF5E05E5C570}" type="slidenum">
              <a:rPr lang="ca-ES" sz="1200" b="0" strike="noStrike" spc="-1">
                <a:latin typeface="Times New Roman"/>
              </a:rPr>
              <a:t>29</a:t>
            </a:fld>
            <a:endParaRPr lang="ca-ES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3851073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PlaceHolder 1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/>
          <a:lstStyle/>
          <a:p>
            <a:endParaRPr lang="ca-ES" sz="2000" b="0" strike="noStrike" spc="-1">
              <a:latin typeface="Arial"/>
            </a:endParaRPr>
          </a:p>
        </p:txBody>
      </p:sp>
      <p:sp>
        <p:nvSpPr>
          <p:cNvPr id="348" name="TextShape 2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6A2E8C4C-8D4C-4DA9-8F8A-EF5E05E5C570}" type="slidenum">
              <a:rPr lang="ca-ES" sz="1200" b="0" strike="noStrike" spc="-1">
                <a:latin typeface="Times New Roman"/>
              </a:rPr>
              <a:t>30</a:t>
            </a:fld>
            <a:endParaRPr lang="ca-ES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71324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PlaceHolder 1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/>
          <a:lstStyle/>
          <a:p>
            <a:pPr marL="216000" indent="-216000">
              <a:lnSpc>
                <a:spcPct val="100000"/>
              </a:lnSpc>
            </a:pPr>
            <a:endParaRPr lang="ca-ES" sz="2000" b="0" strike="noStrike" spc="-1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endParaRPr lang="ca-ES" sz="2000" b="0" strike="noStrike" spc="-1">
              <a:latin typeface="Arial"/>
            </a:endParaRPr>
          </a:p>
        </p:txBody>
      </p:sp>
      <p:sp>
        <p:nvSpPr>
          <p:cNvPr id="342" name="TextShape 2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C66AE470-B207-4371-9647-9A1AFEE28C9D}" type="slidenum">
              <a:rPr lang="ca-ES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4</a:t>
            </a:fld>
            <a:endParaRPr lang="ca-ES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3787432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PlaceHolder 1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/>
          <a:lstStyle/>
          <a:p>
            <a:endParaRPr lang="ca-ES" sz="2000" b="0" strike="noStrike" spc="-1">
              <a:latin typeface="Arial"/>
            </a:endParaRPr>
          </a:p>
        </p:txBody>
      </p:sp>
      <p:sp>
        <p:nvSpPr>
          <p:cNvPr id="348" name="TextShape 2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6A2E8C4C-8D4C-4DA9-8F8A-EF5E05E5C570}" type="slidenum">
              <a:rPr lang="ca-ES" sz="1200" b="0" strike="noStrike" spc="-1">
                <a:latin typeface="Times New Roman"/>
              </a:rPr>
              <a:t>31</a:t>
            </a:fld>
            <a:endParaRPr lang="ca-ES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7878620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PlaceHolder 1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/>
          <a:lstStyle/>
          <a:p>
            <a:endParaRPr lang="ca-ES" sz="2000" b="0" strike="noStrike" spc="-1">
              <a:latin typeface="Arial"/>
            </a:endParaRPr>
          </a:p>
        </p:txBody>
      </p:sp>
      <p:sp>
        <p:nvSpPr>
          <p:cNvPr id="348" name="TextShape 2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6A2E8C4C-8D4C-4DA9-8F8A-EF5E05E5C570}" type="slidenum">
              <a:rPr lang="ca-ES" sz="1200" b="0" strike="noStrike" spc="-1">
                <a:latin typeface="Times New Roman"/>
              </a:rPr>
              <a:t>32</a:t>
            </a:fld>
            <a:endParaRPr lang="ca-ES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0051062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PlaceHolder 1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/>
          <a:lstStyle/>
          <a:p>
            <a:endParaRPr lang="ca-ES" sz="2000" b="0" strike="noStrike" spc="-1">
              <a:latin typeface="Arial"/>
            </a:endParaRPr>
          </a:p>
        </p:txBody>
      </p:sp>
      <p:sp>
        <p:nvSpPr>
          <p:cNvPr id="348" name="TextShape 2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6A2E8C4C-8D4C-4DA9-8F8A-EF5E05E5C570}" type="slidenum">
              <a:rPr lang="ca-ES" sz="1200" b="0" strike="noStrike" spc="-1">
                <a:latin typeface="Times New Roman"/>
              </a:rPr>
              <a:t>33</a:t>
            </a:fld>
            <a:endParaRPr lang="ca-ES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2316654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PlaceHolder 1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/>
          <a:lstStyle/>
          <a:p>
            <a:endParaRPr lang="ca-ES" sz="2000" b="0" strike="noStrike" spc="-1">
              <a:latin typeface="Arial"/>
            </a:endParaRPr>
          </a:p>
        </p:txBody>
      </p:sp>
      <p:sp>
        <p:nvSpPr>
          <p:cNvPr id="348" name="TextShape 2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6A2E8C4C-8D4C-4DA9-8F8A-EF5E05E5C570}" type="slidenum">
              <a:rPr lang="ca-ES" sz="1200" b="0" strike="noStrike" spc="-1">
                <a:latin typeface="Times New Roman"/>
              </a:rPr>
              <a:t>34</a:t>
            </a:fld>
            <a:endParaRPr lang="ca-ES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11244591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PlaceHolder 1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/>
          <a:lstStyle/>
          <a:p>
            <a:endParaRPr lang="ca-ES" sz="2000" b="0" strike="noStrike" spc="-1">
              <a:latin typeface="Arial"/>
            </a:endParaRPr>
          </a:p>
        </p:txBody>
      </p:sp>
      <p:sp>
        <p:nvSpPr>
          <p:cNvPr id="348" name="TextShape 2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6A2E8C4C-8D4C-4DA9-8F8A-EF5E05E5C570}" type="slidenum">
              <a:rPr lang="ca-ES" sz="1200" b="0" strike="noStrike" spc="-1">
                <a:latin typeface="Times New Roman"/>
              </a:rPr>
              <a:t>35</a:t>
            </a:fld>
            <a:endParaRPr lang="ca-ES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106664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PlaceHolder 1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/>
          <a:lstStyle/>
          <a:p>
            <a:endParaRPr lang="ca-ES" sz="2000" b="0" strike="noStrike" spc="-1">
              <a:latin typeface="Arial"/>
            </a:endParaRPr>
          </a:p>
        </p:txBody>
      </p:sp>
      <p:sp>
        <p:nvSpPr>
          <p:cNvPr id="348" name="TextShape 2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6A2E8C4C-8D4C-4DA9-8F8A-EF5E05E5C570}" type="slidenum">
              <a:rPr lang="ca-ES" sz="1200" b="0" strike="noStrike" spc="-1">
                <a:latin typeface="Times New Roman"/>
              </a:rPr>
              <a:t>36</a:t>
            </a:fld>
            <a:endParaRPr lang="ca-ES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3583596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PlaceHolder 1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/>
          <a:lstStyle/>
          <a:p>
            <a:endParaRPr lang="ca-ES" sz="2000" b="0" strike="noStrike" spc="-1">
              <a:latin typeface="Arial"/>
            </a:endParaRPr>
          </a:p>
        </p:txBody>
      </p:sp>
      <p:sp>
        <p:nvSpPr>
          <p:cNvPr id="348" name="TextShape 2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6A2E8C4C-8D4C-4DA9-8F8A-EF5E05E5C570}" type="slidenum">
              <a:rPr lang="ca-ES" sz="1200" b="0" strike="noStrike" spc="-1">
                <a:latin typeface="Times New Roman"/>
              </a:rPr>
              <a:t>38</a:t>
            </a:fld>
            <a:endParaRPr lang="ca-ES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52575157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PlaceHolder 1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/>
          <a:lstStyle/>
          <a:p>
            <a:endParaRPr lang="ca-ES" sz="2000" b="0" strike="noStrike" spc="-1">
              <a:latin typeface="Arial"/>
            </a:endParaRPr>
          </a:p>
        </p:txBody>
      </p:sp>
      <p:sp>
        <p:nvSpPr>
          <p:cNvPr id="348" name="TextShape 2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6A2E8C4C-8D4C-4DA9-8F8A-EF5E05E5C570}" type="slidenum">
              <a:rPr lang="ca-ES" sz="1200" b="0" strike="noStrike" spc="-1">
                <a:latin typeface="Times New Roman"/>
              </a:rPr>
              <a:t>39</a:t>
            </a:fld>
            <a:endParaRPr lang="ca-ES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15967223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PlaceHolder 1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/>
          <a:lstStyle/>
          <a:p>
            <a:endParaRPr lang="ca-ES" sz="2000" b="0" strike="noStrike" spc="-1">
              <a:latin typeface="Arial"/>
            </a:endParaRPr>
          </a:p>
        </p:txBody>
      </p:sp>
      <p:sp>
        <p:nvSpPr>
          <p:cNvPr id="348" name="TextShape 2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6A2E8C4C-8D4C-4DA9-8F8A-EF5E05E5C570}" type="slidenum">
              <a:rPr lang="ca-ES" sz="1200" b="0" strike="noStrike" spc="-1">
                <a:latin typeface="Times New Roman"/>
              </a:rPr>
              <a:t>40</a:t>
            </a:fld>
            <a:endParaRPr lang="ca-ES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896213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PlaceHolder 1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/>
          <a:lstStyle/>
          <a:p>
            <a:pPr marL="216000" indent="-216000">
              <a:lnSpc>
                <a:spcPct val="100000"/>
              </a:lnSpc>
            </a:pPr>
            <a:endParaRPr lang="ca-ES" sz="2000" b="0" strike="noStrike" spc="-1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endParaRPr lang="ca-ES" sz="2000" b="0" strike="noStrike" spc="-1">
              <a:latin typeface="Arial"/>
            </a:endParaRPr>
          </a:p>
        </p:txBody>
      </p:sp>
      <p:sp>
        <p:nvSpPr>
          <p:cNvPr id="342" name="TextShape 2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C66AE470-B207-4371-9647-9A1AFEE28C9D}" type="slidenum">
              <a:rPr lang="ca-ES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5</a:t>
            </a:fld>
            <a:endParaRPr lang="ca-ES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67257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PlaceHolder 1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/>
          <a:lstStyle/>
          <a:p>
            <a:pPr marL="216000" indent="-216000">
              <a:lnSpc>
                <a:spcPct val="100000"/>
              </a:lnSpc>
            </a:pPr>
            <a:endParaRPr lang="ca-ES" sz="2000" b="0" strike="noStrike" spc="-1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endParaRPr lang="ca-ES" sz="2000" b="0" strike="noStrike" spc="-1">
              <a:latin typeface="Arial"/>
            </a:endParaRPr>
          </a:p>
        </p:txBody>
      </p:sp>
      <p:sp>
        <p:nvSpPr>
          <p:cNvPr id="342" name="TextShape 2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C66AE470-B207-4371-9647-9A1AFEE28C9D}" type="slidenum">
              <a:rPr lang="ca-ES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6</a:t>
            </a:fld>
            <a:endParaRPr lang="ca-ES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55936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PlaceHolder 1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/>
          <a:lstStyle/>
          <a:p>
            <a:endParaRPr lang="ca-ES" sz="2000" b="0" strike="noStrike" spc="-1">
              <a:latin typeface="Arial"/>
            </a:endParaRPr>
          </a:p>
        </p:txBody>
      </p:sp>
      <p:sp>
        <p:nvSpPr>
          <p:cNvPr id="350" name="TextShape 2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9C3E354E-9F8E-47F5-BF18-C9C543245900}" type="slidenum">
              <a:rPr lang="ca-ES" sz="1200" b="0" strike="noStrike" spc="-1">
                <a:latin typeface="Times New Roman"/>
              </a:rPr>
              <a:t>7</a:t>
            </a:fld>
            <a:endParaRPr lang="ca-ES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827837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PlaceHolder 1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/>
          <a:lstStyle/>
          <a:p>
            <a:endParaRPr lang="ca-ES" sz="2000" b="0" strike="noStrike" spc="-1">
              <a:latin typeface="Arial"/>
            </a:endParaRPr>
          </a:p>
        </p:txBody>
      </p:sp>
      <p:sp>
        <p:nvSpPr>
          <p:cNvPr id="350" name="TextShape 2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9C3E354E-9F8E-47F5-BF18-C9C543245900}" type="slidenum">
              <a:rPr lang="ca-ES" sz="1200" b="0" strike="noStrike" spc="-1">
                <a:latin typeface="Times New Roman"/>
              </a:rPr>
              <a:t>8</a:t>
            </a:fld>
            <a:endParaRPr lang="ca-ES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9501609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PlaceHolder 1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/>
          <a:lstStyle/>
          <a:p>
            <a:endParaRPr lang="ca-ES" sz="2000" b="0" strike="noStrike" spc="-1" dirty="0">
              <a:latin typeface="Arial"/>
            </a:endParaRPr>
          </a:p>
        </p:txBody>
      </p:sp>
      <p:sp>
        <p:nvSpPr>
          <p:cNvPr id="356" name="TextShape 2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F9DA7B8E-8555-47AF-A3B7-FA072CFCC383}" type="slidenum">
              <a:rPr lang="ca-ES" sz="1200" b="0" strike="noStrike" spc="-1">
                <a:latin typeface="Times New Roman"/>
              </a:rPr>
              <a:t>9</a:t>
            </a:fld>
            <a:endParaRPr lang="ca-ES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0986389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PlaceHolder 1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/>
          <a:lstStyle/>
          <a:p>
            <a:endParaRPr lang="ca-ES" sz="2000" b="0" strike="noStrike" spc="-1">
              <a:latin typeface="Arial"/>
            </a:endParaRPr>
          </a:p>
        </p:txBody>
      </p:sp>
      <p:sp>
        <p:nvSpPr>
          <p:cNvPr id="348" name="TextShape 2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6A2E8C4C-8D4C-4DA9-8F8A-EF5E05E5C570}" type="slidenum">
              <a:rPr lang="ca-ES" sz="1200" b="0" strike="noStrike" spc="-1">
                <a:latin typeface="Times New Roman"/>
              </a:rPr>
              <a:t>10</a:t>
            </a:fld>
            <a:endParaRPr lang="ca-ES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82719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a-E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a-E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a-E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a-E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a-E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a-E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a-E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a-E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a-E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a-E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a-E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a-E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a-E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a-E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a-E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a-E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a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a-E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a-E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a-E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a-E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a-E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a-ES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a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a-E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a-E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a-E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a-E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a-E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a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a-E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a-E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a-E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a-E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a-E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a-E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a-E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a-E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a-E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a-E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a-E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a-E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a-E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a-E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a-E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a-E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a-E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a-E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a-E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a-E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a-E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a-E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7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a-E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a-E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a-E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a-E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a-E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a-E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a-ES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a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a-E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a-E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a-E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a-E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a-E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a-E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a-E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a-E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a-E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a-E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a-E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a-E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endParaRPr lang="ca-ES" sz="1200" b="0" strike="noStrike" spc="-1">
              <a:latin typeface="Times New Roman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/>
          <a:lstStyle/>
          <a:p>
            <a:endParaRPr lang="ca-ES" sz="2400" b="0" strike="noStrike" spc="-1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C882A61B-18EC-4D81-AF5C-60704DDF10C6}" type="slidenum">
              <a:rPr lang="ca-ES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ca-ES" sz="1200" b="0" strike="noStrike" spc="-1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ca-ES" sz="1800" b="0" strike="noStrike" spc="-1">
                <a:solidFill>
                  <a:srgbClr val="000000"/>
                </a:solidFill>
                <a:latin typeface="Calibri"/>
              </a:rPr>
              <a:t>Pulse para editar el formato del texto de título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a-ES" sz="2800" b="0" strike="noStrike" spc="-1">
                <a:solidFill>
                  <a:srgbClr val="000000"/>
                </a:solidFill>
                <a:latin typeface="Calibri"/>
              </a:rPr>
              <a:t>Pulse para editar el formato de esquema del texto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a-ES" sz="2000" b="0" strike="noStrike" spc="-1">
                <a:solidFill>
                  <a:srgbClr val="000000"/>
                </a:solidFill>
                <a:latin typeface="Calibri"/>
              </a:rPr>
              <a:t>Segundo nivel del esquema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a-ES" sz="1800" b="0" strike="noStrike" spc="-1">
                <a:solidFill>
                  <a:srgbClr val="000000"/>
                </a:solidFill>
                <a:latin typeface="Calibri"/>
              </a:rPr>
              <a:t>Tercer nivel del esquema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a-ES" sz="1800" b="0" strike="noStrike" spc="-1">
                <a:solidFill>
                  <a:srgbClr val="000000"/>
                </a:solidFill>
                <a:latin typeface="Calibri"/>
              </a:rPr>
              <a:t>Cuarto nivel del esquema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a-ES" sz="2000" b="0" strike="noStrike" spc="-1">
                <a:solidFill>
                  <a:srgbClr val="000000"/>
                </a:solidFill>
                <a:latin typeface="Calibri"/>
              </a:rPr>
              <a:t>Quinto nivel del esquema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a-ES" sz="2000" b="0" strike="noStrike" spc="-1">
                <a:solidFill>
                  <a:srgbClr val="000000"/>
                </a:solidFill>
                <a:latin typeface="Calibri"/>
              </a:rPr>
              <a:t>Sexto nivel del esquema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a-ES" sz="2000" b="0" strike="noStrike" spc="-1">
                <a:solidFill>
                  <a:srgbClr val="000000"/>
                </a:solidFill>
                <a:latin typeface="Calibri"/>
              </a:rPr>
              <a:t>Séptimo nivel del esquema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Imagen 2"/>
          <p:cNvPicPr/>
          <p:nvPr/>
        </p:nvPicPr>
        <p:blipFill>
          <a:blip r:embed="rId14"/>
          <a:stretch/>
        </p:blipFill>
        <p:spPr>
          <a:xfrm>
            <a:off x="0" y="25200"/>
            <a:ext cx="11888640" cy="1402560"/>
          </a:xfrm>
          <a:prstGeom prst="rect">
            <a:avLst/>
          </a:prstGeom>
          <a:ln>
            <a:noFill/>
          </a:ln>
        </p:spPr>
      </p:pic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ca-ES" sz="1800" b="0" strike="noStrike" spc="-1">
                <a:solidFill>
                  <a:srgbClr val="000000"/>
                </a:solidFill>
                <a:latin typeface="Calibri"/>
              </a:rPr>
              <a:t>Pulse para editar el formato del texto de título</a:t>
            </a: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a-ES" sz="2800" b="0" strike="noStrike" spc="-1">
                <a:solidFill>
                  <a:srgbClr val="000000"/>
                </a:solidFill>
                <a:latin typeface="Calibri"/>
              </a:rPr>
              <a:t>Pulse para editar el formato de esquema del texto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a-ES" sz="2000" b="0" strike="noStrike" spc="-1">
                <a:solidFill>
                  <a:srgbClr val="000000"/>
                </a:solidFill>
                <a:latin typeface="Calibri"/>
              </a:rPr>
              <a:t>Segundo nivel del esquema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a-ES" sz="1800" b="0" strike="noStrike" spc="-1">
                <a:solidFill>
                  <a:srgbClr val="000000"/>
                </a:solidFill>
                <a:latin typeface="Calibri"/>
              </a:rPr>
              <a:t>Tercer nivel del esquema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a-ES" sz="1800" b="0" strike="noStrike" spc="-1">
                <a:solidFill>
                  <a:srgbClr val="000000"/>
                </a:solidFill>
                <a:latin typeface="Calibri"/>
              </a:rPr>
              <a:t>Cuarto nivel del esquema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a-ES" sz="2000" b="0" strike="noStrike" spc="-1">
                <a:solidFill>
                  <a:srgbClr val="000000"/>
                </a:solidFill>
                <a:latin typeface="Calibri"/>
              </a:rPr>
              <a:t>Quinto nivel del esquema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a-ES" sz="2000" b="0" strike="noStrike" spc="-1">
                <a:solidFill>
                  <a:srgbClr val="000000"/>
                </a:solidFill>
                <a:latin typeface="Calibri"/>
              </a:rPr>
              <a:t>Sexto nivel del esquema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a-ES" sz="2000" b="0" strike="noStrike" spc="-1">
                <a:solidFill>
                  <a:srgbClr val="000000"/>
                </a:solidFill>
                <a:latin typeface="Calibri"/>
              </a:rPr>
              <a:t>Séptimo nivel del esquema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mgarm008@alumnes.ub.edu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4.png"/><Relationship Id="rId11" Type="http://schemas.openxmlformats.org/officeDocument/2006/relationships/image" Target="../media/image29.jpeg"/><Relationship Id="rId5" Type="http://schemas.openxmlformats.org/officeDocument/2006/relationships/image" Target="../media/image23.png"/><Relationship Id="rId10" Type="http://schemas.openxmlformats.org/officeDocument/2006/relationships/image" Target="../media/image28.jpe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jpe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8.jpg"/><Relationship Id="rId5" Type="http://schemas.openxmlformats.org/officeDocument/2006/relationships/image" Target="../media/image37.png"/><Relationship Id="rId10" Type="http://schemas.openxmlformats.org/officeDocument/2006/relationships/image" Target="../media/image42.gif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crai.ub.edu/ca/que-ofereix-el-crai/formacio-usuaris/cursos-programats" TargetMode="Externa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jp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://crai.ub.edu/valora" TargetMode="External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crai.ub.edu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crai.ub.edu/ca/que-ofereix-el-crai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3.png"/><Relationship Id="rId4" Type="http://schemas.openxmlformats.org/officeDocument/2006/relationships/hyperlink" Target="https://crai.ub.edu/ca/recursos-d-informacio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Imagen 5"/>
          <p:cNvPicPr/>
          <p:nvPr/>
        </p:nvPicPr>
        <p:blipFill>
          <a:blip r:embed="rId2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ln>
            <a:noFill/>
          </a:ln>
        </p:spPr>
      </p:pic>
      <p:sp>
        <p:nvSpPr>
          <p:cNvPr id="86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r">
              <a:lnSpc>
                <a:spcPct val="100000"/>
              </a:lnSpc>
            </a:pPr>
            <a:fld id="{5C944B68-657F-44AC-A344-0DA04A6E7B3B}" type="slidenum">
              <a:rPr lang="ca-ES" sz="1200" b="0" strike="noStrike" spc="-1">
                <a:solidFill>
                  <a:srgbClr val="8B8B8B"/>
                </a:solidFill>
                <a:latin typeface="Calibri"/>
              </a:rPr>
              <a:t>1</a:t>
            </a:fld>
            <a:endParaRPr lang="ca-ES" sz="1200" b="0" strike="noStrike" spc="-1">
              <a:latin typeface="Times New Roman"/>
            </a:endParaRPr>
          </a:p>
        </p:txBody>
      </p:sp>
      <p:sp>
        <p:nvSpPr>
          <p:cNvPr id="87" name="CustomShape 2"/>
          <p:cNvSpPr/>
          <p:nvPr/>
        </p:nvSpPr>
        <p:spPr>
          <a:xfrm>
            <a:off x="3349800" y="3296520"/>
            <a:ext cx="5492160" cy="1614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ca-ES" sz="4000" b="1" strike="noStrike" spc="-1">
                <a:solidFill>
                  <a:srgbClr val="FFFFFF"/>
                </a:solidFill>
                <a:latin typeface="Verdana"/>
                <a:ea typeface="Verdana"/>
              </a:rPr>
              <a:t>El CRAI DE LA UB: </a:t>
            </a:r>
            <a:endParaRPr lang="ca-ES" sz="40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ca-ES" sz="3600" b="1" strike="noStrike" spc="-1">
                <a:solidFill>
                  <a:srgbClr val="FFFFFF"/>
                </a:solidFill>
                <a:latin typeface="Verdana"/>
                <a:ea typeface="Verdana"/>
              </a:rPr>
              <a:t>recursos i serveis</a:t>
            </a:r>
            <a:endParaRPr lang="ca-ES" sz="3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ca-ES" sz="36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CustomShape 1"/>
          <p:cNvSpPr/>
          <p:nvPr/>
        </p:nvSpPr>
        <p:spPr>
          <a:xfrm>
            <a:off x="417600" y="1181160"/>
            <a:ext cx="10515240" cy="1325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rmAutofit/>
          </a:bodyPr>
          <a:lstStyle/>
          <a:p>
            <a:pPr>
              <a:buClr>
                <a:srgbClr val="2E74B5"/>
              </a:buClr>
            </a:pPr>
            <a:r>
              <a:rPr lang="en-US" sz="3600" b="1" spc="-1" dirty="0" err="1">
                <a:solidFill>
                  <a:srgbClr val="0597A4"/>
                </a:solidFill>
                <a:latin typeface="Verdana"/>
                <a:ea typeface="Verdana"/>
              </a:rPr>
              <a:t>Aspectes</a:t>
            </a:r>
            <a:r>
              <a:rPr lang="en-US" sz="3600" b="1" spc="-1" dirty="0">
                <a:solidFill>
                  <a:srgbClr val="0597A4"/>
                </a:solidFill>
                <a:latin typeface="Verdana"/>
                <a:ea typeface="Verdana"/>
              </a:rPr>
              <a:t> </a:t>
            </a:r>
            <a:r>
              <a:rPr lang="en-US" sz="3600" b="1" spc="-1" dirty="0" err="1">
                <a:solidFill>
                  <a:srgbClr val="0597A4"/>
                </a:solidFill>
                <a:latin typeface="Verdana"/>
                <a:ea typeface="Verdana"/>
              </a:rPr>
              <a:t>pràctics</a:t>
            </a:r>
            <a:r>
              <a:rPr lang="en-US" sz="3600" b="1" spc="-1" dirty="0" smtClean="0">
                <a:solidFill>
                  <a:srgbClr val="0597A4"/>
                </a:solidFill>
                <a:latin typeface="Verdana"/>
                <a:ea typeface="Verdana"/>
              </a:rPr>
              <a:t>:</a:t>
            </a:r>
            <a:endParaRPr lang="en-US" sz="3600" dirty="0">
              <a:solidFill>
                <a:srgbClr val="2E74B5"/>
              </a:solidFill>
              <a:latin typeface="Calibri Light" panose="020F0302020204030204" pitchFamily="34" charset="0"/>
            </a:endParaRPr>
          </a:p>
        </p:txBody>
      </p:sp>
      <p:sp>
        <p:nvSpPr>
          <p:cNvPr id="110" name="CustomShape 2"/>
          <p:cNvSpPr/>
          <p:nvPr/>
        </p:nvSpPr>
        <p:spPr>
          <a:xfrm>
            <a:off x="589320" y="2431080"/>
            <a:ext cx="10172520" cy="3840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endParaRPr lang="ca-ES" sz="1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ca-ES" sz="1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ca-ES" sz="1800" b="0" strike="noStrike" spc="-1">
              <a:latin typeface="Arial"/>
            </a:endParaRPr>
          </a:p>
        </p:txBody>
      </p:sp>
      <p:sp>
        <p:nvSpPr>
          <p:cNvPr id="111" name="CustomShape 3"/>
          <p:cNvSpPr/>
          <p:nvPr/>
        </p:nvSpPr>
        <p:spPr>
          <a:xfrm>
            <a:off x="589320" y="3436200"/>
            <a:ext cx="4334040" cy="106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>
              <a:buClr>
                <a:srgbClr val="2E74B5"/>
              </a:buClr>
            </a:pPr>
            <a:endParaRPr lang="ca-ES" sz="2300" spc="-1" dirty="0">
              <a:solidFill>
                <a:srgbClr val="3B3838"/>
              </a:solidFill>
              <a:latin typeface="Verdana"/>
              <a:ea typeface="Verdana"/>
            </a:endParaRPr>
          </a:p>
        </p:txBody>
      </p:sp>
      <p:sp>
        <p:nvSpPr>
          <p:cNvPr id="112" name="CustomShape 4"/>
          <p:cNvSpPr/>
          <p:nvPr/>
        </p:nvSpPr>
        <p:spPr>
          <a:xfrm>
            <a:off x="4138076" y="2645640"/>
            <a:ext cx="5953680" cy="3411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marL="360" algn="just">
              <a:lnSpc>
                <a:spcPct val="150000"/>
              </a:lnSpc>
              <a:spcBef>
                <a:spcPts val="1001"/>
              </a:spcBef>
              <a:buClr>
                <a:srgbClr val="3B3838"/>
              </a:buClr>
            </a:pPr>
            <a:r>
              <a:rPr lang="ca-ES" sz="2300" b="1" strike="noStrike" spc="-1" dirty="0" smtClean="0">
                <a:solidFill>
                  <a:srgbClr val="48919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Credencials UB </a:t>
            </a:r>
            <a:endParaRPr lang="ca-ES" sz="2300" b="1" strike="noStrike" spc="-1" dirty="0">
              <a:solidFill>
                <a:srgbClr val="489198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60" algn="just">
              <a:lnSpc>
                <a:spcPct val="150000"/>
              </a:lnSpc>
              <a:spcBef>
                <a:spcPts val="1001"/>
              </a:spcBef>
              <a:buClr>
                <a:srgbClr val="3B3838"/>
              </a:buClr>
            </a:pPr>
            <a:r>
              <a:rPr lang="ca-ES" sz="2300" b="1" strike="noStrike" spc="-1" dirty="0" smtClean="0">
                <a:solidFill>
                  <a:srgbClr val="48919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Gestió d’identitats UB</a:t>
            </a:r>
          </a:p>
          <a:p>
            <a:pPr marL="360" algn="just">
              <a:lnSpc>
                <a:spcPct val="150000"/>
              </a:lnSpc>
              <a:spcBef>
                <a:spcPts val="1001"/>
              </a:spcBef>
              <a:buClr>
                <a:srgbClr val="3B3838"/>
              </a:buClr>
            </a:pPr>
            <a:r>
              <a:rPr lang="ca-ES" sz="2300" b="1" strike="noStrike" spc="-1" dirty="0" smtClean="0">
                <a:solidFill>
                  <a:srgbClr val="48919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Àrea TIC / SAE</a:t>
            </a:r>
          </a:p>
          <a:p>
            <a:pPr marL="360" algn="just">
              <a:lnSpc>
                <a:spcPct val="150000"/>
              </a:lnSpc>
              <a:spcBef>
                <a:spcPts val="1001"/>
              </a:spcBef>
              <a:buClr>
                <a:srgbClr val="3B3838"/>
              </a:buClr>
            </a:pPr>
            <a:r>
              <a:rPr lang="ca-ES" sz="2300" b="1" spc="-1" dirty="0" err="1" smtClean="0">
                <a:solidFill>
                  <a:srgbClr val="48919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Apps</a:t>
            </a:r>
            <a:endParaRPr lang="ca-ES" sz="2300" b="1" strike="noStrike" spc="-1" dirty="0">
              <a:solidFill>
                <a:srgbClr val="489198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13" name="Line 5"/>
          <p:cNvSpPr/>
          <p:nvPr/>
        </p:nvSpPr>
        <p:spPr>
          <a:xfrm>
            <a:off x="3257219" y="2683260"/>
            <a:ext cx="360" cy="2754720"/>
          </a:xfrm>
          <a:prstGeom prst="line">
            <a:avLst/>
          </a:prstGeom>
          <a:ln w="25560">
            <a:solidFill>
              <a:srgbClr val="0597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" name="QuadreDeText 1"/>
          <p:cNvSpPr txBox="1"/>
          <p:nvPr/>
        </p:nvSpPr>
        <p:spPr>
          <a:xfrm>
            <a:off x="1163498" y="3743882"/>
            <a:ext cx="1333250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2300" dirty="0" smtClean="0">
                <a:latin typeface="Verdana" panose="020B0604030504040204" pitchFamily="34" charset="0"/>
                <a:ea typeface="Verdana" panose="020B0604030504040204" pitchFamily="34" charset="0"/>
              </a:rPr>
              <a:t>Fem UB</a:t>
            </a:r>
            <a:endParaRPr lang="ca-ES" sz="23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513752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CustomShape 1"/>
          <p:cNvSpPr/>
          <p:nvPr/>
        </p:nvSpPr>
        <p:spPr>
          <a:xfrm>
            <a:off x="417600" y="1181160"/>
            <a:ext cx="10515240" cy="1325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rmAutofit/>
          </a:bodyPr>
          <a:lstStyle/>
          <a:p>
            <a:pPr>
              <a:buClr>
                <a:srgbClr val="2E74B5"/>
              </a:buClr>
            </a:pPr>
            <a:r>
              <a:rPr lang="en-US" sz="3600" b="1" spc="-1" dirty="0" err="1">
                <a:solidFill>
                  <a:srgbClr val="0597A4"/>
                </a:solidFill>
                <a:latin typeface="Verdana"/>
                <a:ea typeface="Verdana"/>
              </a:rPr>
              <a:t>Aspectes</a:t>
            </a:r>
            <a:r>
              <a:rPr lang="en-US" sz="3600" b="1" spc="-1" dirty="0">
                <a:solidFill>
                  <a:srgbClr val="0597A4"/>
                </a:solidFill>
                <a:latin typeface="Verdana"/>
                <a:ea typeface="Verdana"/>
              </a:rPr>
              <a:t> </a:t>
            </a:r>
            <a:r>
              <a:rPr lang="en-US" sz="3600" b="1" spc="-1" dirty="0" err="1">
                <a:solidFill>
                  <a:srgbClr val="0597A4"/>
                </a:solidFill>
                <a:latin typeface="Verdana"/>
                <a:ea typeface="Verdana"/>
              </a:rPr>
              <a:t>pràctics</a:t>
            </a:r>
            <a:r>
              <a:rPr lang="en-US" sz="3600" b="1" spc="-1" dirty="0" smtClean="0">
                <a:solidFill>
                  <a:srgbClr val="0597A4"/>
                </a:solidFill>
                <a:latin typeface="Verdana"/>
                <a:ea typeface="Verdana"/>
              </a:rPr>
              <a:t>:</a:t>
            </a:r>
            <a:endParaRPr lang="en-US" sz="3600" dirty="0">
              <a:solidFill>
                <a:srgbClr val="2E74B5"/>
              </a:solidFill>
              <a:latin typeface="Calibri Light" panose="020F0302020204030204" pitchFamily="34" charset="0"/>
            </a:endParaRPr>
          </a:p>
        </p:txBody>
      </p:sp>
      <p:sp>
        <p:nvSpPr>
          <p:cNvPr id="110" name="CustomShape 2"/>
          <p:cNvSpPr/>
          <p:nvPr/>
        </p:nvSpPr>
        <p:spPr>
          <a:xfrm>
            <a:off x="589320" y="2431080"/>
            <a:ext cx="10172520" cy="3840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endParaRPr lang="ca-ES" sz="1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ca-ES" sz="1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ca-ES" sz="1800" b="0" strike="noStrike" spc="-1">
              <a:latin typeface="Arial"/>
            </a:endParaRPr>
          </a:p>
        </p:txBody>
      </p:sp>
      <p:sp>
        <p:nvSpPr>
          <p:cNvPr id="111" name="CustomShape 3"/>
          <p:cNvSpPr/>
          <p:nvPr/>
        </p:nvSpPr>
        <p:spPr>
          <a:xfrm>
            <a:off x="589320" y="3436200"/>
            <a:ext cx="4334040" cy="106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>
              <a:buClr>
                <a:srgbClr val="2E74B5"/>
              </a:buClr>
            </a:pPr>
            <a:endParaRPr lang="ca-ES" sz="2300" spc="-1" dirty="0">
              <a:solidFill>
                <a:srgbClr val="3B3838"/>
              </a:solidFill>
              <a:latin typeface="Verdana"/>
              <a:ea typeface="Verdana"/>
            </a:endParaRPr>
          </a:p>
        </p:txBody>
      </p:sp>
      <p:sp>
        <p:nvSpPr>
          <p:cNvPr id="112" name="CustomShape 4"/>
          <p:cNvSpPr/>
          <p:nvPr/>
        </p:nvSpPr>
        <p:spPr>
          <a:xfrm>
            <a:off x="4138076" y="2645640"/>
            <a:ext cx="6999824" cy="3411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marL="360" algn="just">
              <a:lnSpc>
                <a:spcPct val="150000"/>
              </a:lnSpc>
              <a:spcBef>
                <a:spcPts val="1001"/>
              </a:spcBef>
              <a:buClr>
                <a:srgbClr val="3B3838"/>
              </a:buClr>
            </a:pPr>
            <a:r>
              <a:rPr lang="ca-ES" sz="2300" b="1" strike="noStrike" spc="-1" dirty="0" smtClean="0">
                <a:solidFill>
                  <a:srgbClr val="48919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Carnet </a:t>
            </a:r>
            <a:r>
              <a:rPr lang="ca-ES" sz="2300" spc="-1" dirty="0">
                <a:solidFill>
                  <a:srgbClr val="3B3838"/>
                </a:solidFill>
                <a:latin typeface="Verdana"/>
                <a:ea typeface="Verdana"/>
              </a:rPr>
              <a:t>T</a:t>
            </a:r>
            <a:r>
              <a:rPr lang="ca-ES" sz="2300" spc="-1" dirty="0" smtClean="0">
                <a:solidFill>
                  <a:srgbClr val="3B3838"/>
                </a:solidFill>
                <a:latin typeface="Verdana"/>
                <a:ea typeface="Verdana"/>
              </a:rPr>
              <a:t>argeta Universitària </a:t>
            </a:r>
            <a:r>
              <a:rPr lang="ca-ES" sz="2300" spc="-1" dirty="0">
                <a:solidFill>
                  <a:srgbClr val="3B3838"/>
                </a:solidFill>
                <a:latin typeface="Verdana"/>
                <a:ea typeface="Verdana"/>
              </a:rPr>
              <a:t>I</a:t>
            </a:r>
            <a:r>
              <a:rPr lang="ca-ES" sz="2300" spc="-1" dirty="0" smtClean="0">
                <a:solidFill>
                  <a:srgbClr val="3B3838"/>
                </a:solidFill>
                <a:latin typeface="Verdana"/>
                <a:ea typeface="Verdana"/>
              </a:rPr>
              <a:t>ntel·ligent </a:t>
            </a:r>
            <a:r>
              <a:rPr lang="ca-ES" sz="2300" spc="-1" dirty="0">
                <a:solidFill>
                  <a:srgbClr val="3B3838"/>
                </a:solidFill>
                <a:latin typeface="Verdana"/>
                <a:ea typeface="Verdana"/>
              </a:rPr>
              <a:t>(TUI). Funciona com a carnet de Biblioteca.</a:t>
            </a:r>
          </a:p>
          <a:p>
            <a:pPr marL="360" algn="just">
              <a:lnSpc>
                <a:spcPct val="150000"/>
              </a:lnSpc>
              <a:spcBef>
                <a:spcPts val="1001"/>
              </a:spcBef>
              <a:buClr>
                <a:srgbClr val="3B3838"/>
              </a:buClr>
            </a:pPr>
            <a:r>
              <a:rPr lang="ca-ES" sz="2300" b="1" spc="-1" dirty="0" smtClean="0">
                <a:solidFill>
                  <a:srgbClr val="48919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Intranet </a:t>
            </a:r>
            <a:r>
              <a:rPr lang="ca-ES" sz="2300" spc="-1" dirty="0" smtClean="0">
                <a:solidFill>
                  <a:srgbClr val="3B3838"/>
                </a:solidFill>
                <a:latin typeface="Verdana"/>
                <a:ea typeface="Verdana"/>
              </a:rPr>
              <a:t>portal de gestió acadèmica i participació universitària.</a:t>
            </a:r>
            <a:endParaRPr lang="ca-ES" sz="2300" b="1" spc="-1" dirty="0" smtClean="0">
              <a:solidFill>
                <a:srgbClr val="489198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60" algn="just">
              <a:lnSpc>
                <a:spcPct val="150000"/>
              </a:lnSpc>
              <a:spcBef>
                <a:spcPts val="1001"/>
              </a:spcBef>
              <a:buClr>
                <a:srgbClr val="3B3838"/>
              </a:buClr>
            </a:pPr>
            <a:r>
              <a:rPr lang="ca-ES" sz="2300" b="1" strike="noStrike" spc="-1" dirty="0" smtClean="0">
                <a:solidFill>
                  <a:srgbClr val="48919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Correu-e corporatiu</a:t>
            </a:r>
            <a:endParaRPr lang="ca-ES" sz="2300" b="1" strike="noStrike" spc="-1" dirty="0">
              <a:solidFill>
                <a:srgbClr val="489198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13" name="Line 5"/>
          <p:cNvSpPr/>
          <p:nvPr/>
        </p:nvSpPr>
        <p:spPr>
          <a:xfrm>
            <a:off x="3854263" y="2645640"/>
            <a:ext cx="360" cy="2754720"/>
          </a:xfrm>
          <a:prstGeom prst="line">
            <a:avLst/>
          </a:prstGeom>
          <a:ln w="25560">
            <a:solidFill>
              <a:srgbClr val="0597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" name="QuadreDeText 1"/>
          <p:cNvSpPr txBox="1"/>
          <p:nvPr/>
        </p:nvSpPr>
        <p:spPr>
          <a:xfrm>
            <a:off x="1163498" y="3743882"/>
            <a:ext cx="2408032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2300" dirty="0" smtClean="0">
                <a:latin typeface="Verdana" panose="020B0604030504040204" pitchFamily="34" charset="0"/>
                <a:ea typeface="Verdana" panose="020B0604030504040204" pitchFamily="34" charset="0"/>
              </a:rPr>
              <a:t>Credencials UB</a:t>
            </a:r>
            <a:endParaRPr lang="ca-ES" sz="23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609150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CustomShape 1"/>
          <p:cNvSpPr/>
          <p:nvPr/>
        </p:nvSpPr>
        <p:spPr>
          <a:xfrm>
            <a:off x="417600" y="1181160"/>
            <a:ext cx="10515240" cy="1325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rmAutofit/>
          </a:bodyPr>
          <a:lstStyle/>
          <a:p>
            <a:pPr>
              <a:buClr>
                <a:srgbClr val="2E74B5"/>
              </a:buClr>
            </a:pPr>
            <a:r>
              <a:rPr lang="en-US" sz="3600" b="1" spc="-1" dirty="0" err="1">
                <a:solidFill>
                  <a:srgbClr val="0597A4"/>
                </a:solidFill>
                <a:latin typeface="Verdana"/>
                <a:ea typeface="Verdana"/>
              </a:rPr>
              <a:t>Aspectes</a:t>
            </a:r>
            <a:r>
              <a:rPr lang="en-US" sz="3600" b="1" spc="-1" dirty="0">
                <a:solidFill>
                  <a:srgbClr val="0597A4"/>
                </a:solidFill>
                <a:latin typeface="Verdana"/>
                <a:ea typeface="Verdana"/>
              </a:rPr>
              <a:t> </a:t>
            </a:r>
            <a:r>
              <a:rPr lang="en-US" sz="3600" b="1" spc="-1" dirty="0" err="1">
                <a:solidFill>
                  <a:srgbClr val="0597A4"/>
                </a:solidFill>
                <a:latin typeface="Verdana"/>
                <a:ea typeface="Verdana"/>
              </a:rPr>
              <a:t>pràctics</a:t>
            </a:r>
            <a:r>
              <a:rPr lang="en-US" sz="3600" b="1" spc="-1" dirty="0" smtClean="0">
                <a:solidFill>
                  <a:srgbClr val="0597A4"/>
                </a:solidFill>
                <a:latin typeface="Verdana"/>
                <a:ea typeface="Verdana"/>
              </a:rPr>
              <a:t>:</a:t>
            </a:r>
            <a:endParaRPr lang="en-US" sz="3600" dirty="0">
              <a:solidFill>
                <a:srgbClr val="2E74B5"/>
              </a:solidFill>
              <a:latin typeface="Calibri Light" panose="020F0302020204030204" pitchFamily="34" charset="0"/>
            </a:endParaRPr>
          </a:p>
        </p:txBody>
      </p:sp>
      <p:sp>
        <p:nvSpPr>
          <p:cNvPr id="110" name="CustomShape 2"/>
          <p:cNvSpPr/>
          <p:nvPr/>
        </p:nvSpPr>
        <p:spPr>
          <a:xfrm>
            <a:off x="589320" y="2431080"/>
            <a:ext cx="10172520" cy="3840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endParaRPr lang="ca-ES" sz="1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ca-ES" sz="1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ca-ES" sz="1800" b="0" strike="noStrike" spc="-1">
              <a:latin typeface="Arial"/>
            </a:endParaRPr>
          </a:p>
        </p:txBody>
      </p:sp>
      <p:sp>
        <p:nvSpPr>
          <p:cNvPr id="111" name="CustomShape 3"/>
          <p:cNvSpPr/>
          <p:nvPr/>
        </p:nvSpPr>
        <p:spPr>
          <a:xfrm>
            <a:off x="589320" y="3436200"/>
            <a:ext cx="4334040" cy="106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>
              <a:buClr>
                <a:srgbClr val="2E74B5"/>
              </a:buClr>
            </a:pPr>
            <a:r>
              <a:rPr lang="en-US" sz="2300" spc="-1" dirty="0" err="1" smtClean="0">
                <a:solidFill>
                  <a:srgbClr val="3B3838"/>
                </a:solidFill>
                <a:latin typeface="Verdana"/>
                <a:ea typeface="Verdana"/>
              </a:rPr>
              <a:t>Gestió</a:t>
            </a:r>
            <a:r>
              <a:rPr lang="en-US" sz="2300" spc="-1" dirty="0" smtClean="0">
                <a:solidFill>
                  <a:srgbClr val="3B3838"/>
                </a:solidFill>
                <a:latin typeface="Verdana"/>
                <a:ea typeface="Verdana"/>
              </a:rPr>
              <a:t> </a:t>
            </a:r>
            <a:r>
              <a:rPr lang="en-US" sz="2300" spc="-1" dirty="0" err="1" smtClean="0">
                <a:solidFill>
                  <a:srgbClr val="3B3838"/>
                </a:solidFill>
                <a:latin typeface="Verdana"/>
                <a:ea typeface="Verdana"/>
              </a:rPr>
              <a:t>d’identitats</a:t>
            </a:r>
            <a:endParaRPr lang="ca-ES" sz="2300" spc="-1" dirty="0">
              <a:solidFill>
                <a:srgbClr val="3B3838"/>
              </a:solidFill>
              <a:latin typeface="Verdana"/>
              <a:ea typeface="Verdana"/>
            </a:endParaRPr>
          </a:p>
        </p:txBody>
      </p:sp>
      <p:sp>
        <p:nvSpPr>
          <p:cNvPr id="112" name="CustomShape 4"/>
          <p:cNvSpPr/>
          <p:nvPr/>
        </p:nvSpPr>
        <p:spPr>
          <a:xfrm>
            <a:off x="3922005" y="2645640"/>
            <a:ext cx="7282149" cy="3411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60" algn="just">
              <a:lnSpc>
                <a:spcPct val="150000"/>
              </a:lnSpc>
              <a:spcBef>
                <a:spcPts val="1001"/>
              </a:spcBef>
              <a:buClr>
                <a:srgbClr val="3B3838"/>
              </a:buClr>
            </a:pPr>
            <a:r>
              <a:rPr lang="ca-ES" sz="2300" b="1" spc="-1" dirty="0" smtClean="0">
                <a:solidFill>
                  <a:srgbClr val="489198"/>
                </a:solidFill>
                <a:latin typeface="Verdana"/>
                <a:ea typeface="Verdana"/>
              </a:rPr>
              <a:t>ID</a:t>
            </a:r>
            <a:r>
              <a:rPr lang="ca-ES" sz="2300" spc="-1" dirty="0" smtClean="0">
                <a:solidFill>
                  <a:srgbClr val="3B3838"/>
                </a:solidFill>
                <a:latin typeface="Verdana"/>
                <a:ea typeface="Verdana"/>
              </a:rPr>
              <a:t> </a:t>
            </a:r>
            <a:r>
              <a:rPr lang="en-US" sz="2300" spc="-1" dirty="0">
                <a:solidFill>
                  <a:srgbClr val="3B3838"/>
                </a:solidFill>
                <a:latin typeface="Verdana"/>
                <a:ea typeface="Verdana"/>
              </a:rPr>
              <a:t>Codi </a:t>
            </a:r>
            <a:r>
              <a:rPr lang="en-US" sz="2300" spc="-1" dirty="0" err="1">
                <a:solidFill>
                  <a:srgbClr val="3B3838"/>
                </a:solidFill>
                <a:latin typeface="Verdana"/>
                <a:ea typeface="Verdana"/>
              </a:rPr>
              <a:t>alfanumèric</a:t>
            </a:r>
            <a:r>
              <a:rPr lang="en-US" sz="2300" spc="-1" dirty="0">
                <a:solidFill>
                  <a:srgbClr val="3B3838"/>
                </a:solidFill>
                <a:latin typeface="Verdana"/>
                <a:ea typeface="Verdana"/>
              </a:rPr>
              <a:t> de 4 </a:t>
            </a:r>
            <a:r>
              <a:rPr lang="en-US" sz="2300" spc="-1" dirty="0" err="1">
                <a:solidFill>
                  <a:srgbClr val="3B3838"/>
                </a:solidFill>
                <a:latin typeface="Verdana"/>
                <a:ea typeface="Verdana"/>
              </a:rPr>
              <a:t>caracters</a:t>
            </a:r>
            <a:r>
              <a:rPr lang="en-US" sz="2300" spc="-1" dirty="0">
                <a:solidFill>
                  <a:srgbClr val="3B3838"/>
                </a:solidFill>
                <a:latin typeface="Verdana"/>
                <a:ea typeface="Verdana"/>
              </a:rPr>
              <a:t> </a:t>
            </a:r>
            <a:endParaRPr lang="ca-ES" sz="2300" spc="-1" dirty="0">
              <a:solidFill>
                <a:srgbClr val="3B3838"/>
              </a:solidFill>
              <a:latin typeface="Verdana"/>
              <a:ea typeface="Verdana"/>
            </a:endParaRPr>
          </a:p>
          <a:p>
            <a:pPr marL="360" algn="just">
              <a:lnSpc>
                <a:spcPct val="150000"/>
              </a:lnSpc>
              <a:spcBef>
                <a:spcPts val="1001"/>
              </a:spcBef>
              <a:buClr>
                <a:srgbClr val="3B3838"/>
              </a:buClr>
            </a:pPr>
            <a:r>
              <a:rPr lang="ca-ES" sz="2300" b="1" spc="-1" dirty="0">
                <a:solidFill>
                  <a:srgbClr val="489198"/>
                </a:solidFill>
                <a:latin typeface="Verdana"/>
                <a:ea typeface="Verdana"/>
              </a:rPr>
              <a:t>ID </a:t>
            </a:r>
            <a:r>
              <a:rPr lang="ca-ES" sz="2300" b="1" spc="-1" dirty="0" smtClean="0">
                <a:solidFill>
                  <a:srgbClr val="489198"/>
                </a:solidFill>
                <a:latin typeface="Verdana"/>
                <a:ea typeface="Verdana"/>
              </a:rPr>
              <a:t>local</a:t>
            </a:r>
            <a:r>
              <a:rPr lang="ca-ES" sz="2300" spc="-1" dirty="0" smtClean="0">
                <a:solidFill>
                  <a:srgbClr val="3B3838"/>
                </a:solidFill>
                <a:latin typeface="Verdana"/>
                <a:ea typeface="Verdana"/>
              </a:rPr>
              <a:t> </a:t>
            </a:r>
            <a:r>
              <a:rPr lang="ca-ES" sz="2300" spc="-1" dirty="0">
                <a:solidFill>
                  <a:srgbClr val="3B3838"/>
                </a:solidFill>
                <a:latin typeface="Verdana"/>
                <a:ea typeface="Verdana"/>
              </a:rPr>
              <a:t>A partir del correu UB. </a:t>
            </a:r>
            <a:r>
              <a:rPr lang="ca-ES" sz="2300" spc="-1" dirty="0" smtClean="0">
                <a:solidFill>
                  <a:srgbClr val="3B3838"/>
                </a:solidFill>
                <a:latin typeface="Verdana"/>
                <a:ea typeface="Verdana"/>
              </a:rPr>
              <a:t>Si </a:t>
            </a:r>
            <a:r>
              <a:rPr lang="ca-ES" sz="2300" spc="-1" dirty="0">
                <a:solidFill>
                  <a:srgbClr val="3B3838"/>
                </a:solidFill>
                <a:latin typeface="Verdana"/>
                <a:ea typeface="Verdana"/>
              </a:rPr>
              <a:t>el correu </a:t>
            </a:r>
            <a:r>
              <a:rPr lang="ca-ES" sz="2300" spc="-1" dirty="0" smtClean="0">
                <a:solidFill>
                  <a:srgbClr val="3B3838"/>
                </a:solidFill>
                <a:latin typeface="Verdana"/>
                <a:ea typeface="Verdana"/>
              </a:rPr>
              <a:t>és </a:t>
            </a:r>
            <a:r>
              <a:rPr lang="ca-ES" sz="2300" spc="-1" dirty="0" smtClean="0">
                <a:solidFill>
                  <a:srgbClr val="3B3838"/>
                </a:solidFill>
                <a:latin typeface="Verdana"/>
                <a:ea typeface="Verdana"/>
                <a:hlinkClick r:id="rId3"/>
              </a:rPr>
              <a:t>mgarm008@alumnes.ub.edu</a:t>
            </a:r>
            <a:r>
              <a:rPr lang="ca-ES" sz="2300" spc="-1" dirty="0" smtClean="0">
                <a:solidFill>
                  <a:srgbClr val="3B3838"/>
                </a:solidFill>
                <a:latin typeface="Verdana"/>
                <a:ea typeface="Verdana"/>
              </a:rPr>
              <a:t> </a:t>
            </a:r>
            <a:r>
              <a:rPr lang="ca-ES" sz="2300" spc="-1" dirty="0">
                <a:solidFill>
                  <a:srgbClr val="3B3838"/>
                </a:solidFill>
                <a:latin typeface="Verdana"/>
                <a:ea typeface="Verdana"/>
              </a:rPr>
              <a:t>l’identificador és mgarm008.alumnes</a:t>
            </a:r>
          </a:p>
          <a:p>
            <a:pPr marL="360" algn="just">
              <a:lnSpc>
                <a:spcPct val="150000"/>
              </a:lnSpc>
              <a:spcBef>
                <a:spcPts val="1001"/>
              </a:spcBef>
              <a:buClr>
                <a:srgbClr val="3B3838"/>
              </a:buClr>
            </a:pPr>
            <a:r>
              <a:rPr lang="es-ES" sz="2300" b="1" spc="-1" dirty="0" err="1" smtClean="0">
                <a:solidFill>
                  <a:srgbClr val="489198"/>
                </a:solidFill>
                <a:latin typeface="Verdana"/>
                <a:ea typeface="Verdana"/>
              </a:rPr>
              <a:t>Contrasenya</a:t>
            </a:r>
            <a:r>
              <a:rPr lang="es-ES" sz="2300" spc="-1" dirty="0">
                <a:solidFill>
                  <a:srgbClr val="3B3838"/>
                </a:solidFill>
                <a:latin typeface="Verdana"/>
                <a:ea typeface="Verdana"/>
              </a:rPr>
              <a:t> </a:t>
            </a:r>
            <a:r>
              <a:rPr lang="es-ES" sz="2300" spc="-1" dirty="0" smtClean="0">
                <a:solidFill>
                  <a:srgbClr val="3B3838"/>
                </a:solidFill>
                <a:latin typeface="Verdana"/>
                <a:ea typeface="Verdana"/>
              </a:rPr>
              <a:t> </a:t>
            </a:r>
            <a:r>
              <a:rPr lang="es-ES" sz="2300" spc="-1" dirty="0" err="1" smtClean="0">
                <a:solidFill>
                  <a:srgbClr val="3B3838"/>
                </a:solidFill>
                <a:latin typeface="Verdana"/>
                <a:ea typeface="Verdana"/>
              </a:rPr>
              <a:t>Codi</a:t>
            </a:r>
            <a:r>
              <a:rPr lang="es-ES" sz="2300" spc="-1" dirty="0" smtClean="0">
                <a:solidFill>
                  <a:srgbClr val="3B3838"/>
                </a:solidFill>
                <a:latin typeface="Verdana"/>
                <a:ea typeface="Verdana"/>
              </a:rPr>
              <a:t> </a:t>
            </a:r>
            <a:r>
              <a:rPr lang="es-ES" sz="2300" spc="-1" dirty="0" err="1" smtClean="0">
                <a:solidFill>
                  <a:srgbClr val="3B3838"/>
                </a:solidFill>
                <a:latin typeface="Verdana"/>
                <a:ea typeface="Verdana"/>
              </a:rPr>
              <a:t>alfanumèric</a:t>
            </a:r>
            <a:r>
              <a:rPr lang="es-ES" sz="2300" spc="-1" dirty="0" smtClean="0">
                <a:solidFill>
                  <a:srgbClr val="3B3838"/>
                </a:solidFill>
                <a:latin typeface="Verdana"/>
                <a:ea typeface="Verdana"/>
              </a:rPr>
              <a:t> (</a:t>
            </a:r>
            <a:r>
              <a:rPr lang="es-ES" sz="2300" spc="-1" dirty="0" err="1" smtClean="0">
                <a:solidFill>
                  <a:srgbClr val="3B3838"/>
                </a:solidFill>
                <a:latin typeface="Verdana"/>
                <a:ea typeface="Verdana"/>
              </a:rPr>
              <a:t>amb</a:t>
            </a:r>
            <a:r>
              <a:rPr lang="es-ES" sz="2300" spc="-1" dirty="0" smtClean="0">
                <a:solidFill>
                  <a:srgbClr val="3B3838"/>
                </a:solidFill>
                <a:latin typeface="Verdana"/>
                <a:ea typeface="Verdana"/>
              </a:rPr>
              <a:t> </a:t>
            </a:r>
            <a:r>
              <a:rPr lang="es-ES" sz="2300" spc="-1" dirty="0" err="1" smtClean="0">
                <a:solidFill>
                  <a:srgbClr val="3B3838"/>
                </a:solidFill>
                <a:latin typeface="Verdana"/>
                <a:ea typeface="Verdana"/>
              </a:rPr>
              <a:t>condicions</a:t>
            </a:r>
            <a:r>
              <a:rPr lang="es-ES" sz="2300" spc="-1" dirty="0" smtClean="0">
                <a:solidFill>
                  <a:srgbClr val="3B3838"/>
                </a:solidFill>
                <a:latin typeface="Verdana"/>
                <a:ea typeface="Verdana"/>
              </a:rPr>
              <a:t> </a:t>
            </a:r>
            <a:r>
              <a:rPr lang="es-ES" sz="2300" spc="-1" dirty="0" err="1" smtClean="0">
                <a:solidFill>
                  <a:srgbClr val="3B3838"/>
                </a:solidFill>
                <a:latin typeface="Verdana"/>
                <a:ea typeface="Verdana"/>
              </a:rPr>
              <a:t>als</a:t>
            </a:r>
            <a:r>
              <a:rPr lang="es-ES" sz="2300" spc="-1" dirty="0" smtClean="0">
                <a:solidFill>
                  <a:srgbClr val="3B3838"/>
                </a:solidFill>
                <a:latin typeface="Verdana"/>
                <a:ea typeface="Verdana"/>
              </a:rPr>
              <a:t> </a:t>
            </a:r>
            <a:r>
              <a:rPr lang="es-ES" sz="2300" spc="-1" dirty="0" err="1" smtClean="0">
                <a:solidFill>
                  <a:srgbClr val="3B3838"/>
                </a:solidFill>
                <a:latin typeface="Verdana"/>
                <a:ea typeface="Verdana"/>
              </a:rPr>
              <a:t>caracters</a:t>
            </a:r>
            <a:r>
              <a:rPr lang="es-ES" sz="2300" spc="-1" dirty="0" smtClean="0">
                <a:solidFill>
                  <a:srgbClr val="3B3838"/>
                </a:solidFill>
                <a:latin typeface="Verdana"/>
                <a:ea typeface="Verdana"/>
              </a:rPr>
              <a:t>)</a:t>
            </a:r>
            <a:endParaRPr lang="ca-ES" sz="2300" spc="-1" dirty="0">
              <a:solidFill>
                <a:srgbClr val="3B3838"/>
              </a:solidFill>
              <a:latin typeface="Verdana"/>
              <a:ea typeface="Verdana"/>
            </a:endParaRPr>
          </a:p>
        </p:txBody>
      </p:sp>
      <p:sp>
        <p:nvSpPr>
          <p:cNvPr id="113" name="Line 5"/>
          <p:cNvSpPr/>
          <p:nvPr/>
        </p:nvSpPr>
        <p:spPr>
          <a:xfrm>
            <a:off x="3718924" y="2683260"/>
            <a:ext cx="32081" cy="3373380"/>
          </a:xfrm>
          <a:prstGeom prst="line">
            <a:avLst/>
          </a:prstGeom>
          <a:ln w="25560">
            <a:solidFill>
              <a:srgbClr val="0597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288808508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CustomShape 1"/>
          <p:cNvSpPr/>
          <p:nvPr/>
        </p:nvSpPr>
        <p:spPr>
          <a:xfrm>
            <a:off x="417600" y="622440"/>
            <a:ext cx="10515240" cy="1325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rmAutofit/>
          </a:bodyPr>
          <a:lstStyle/>
          <a:p>
            <a:pPr>
              <a:lnSpc>
                <a:spcPct val="100000"/>
              </a:lnSpc>
              <a:spcAft>
                <a:spcPts val="601"/>
              </a:spcAft>
            </a:pPr>
            <a:r>
              <a:rPr lang="ca-ES" sz="3600" b="1" spc="-1" dirty="0">
                <a:solidFill>
                  <a:srgbClr val="0597A4"/>
                </a:solidFill>
                <a:latin typeface="Verdana"/>
                <a:ea typeface="Verdana"/>
              </a:rPr>
              <a:t>Gestió d’identitats</a:t>
            </a:r>
          </a:p>
        </p:txBody>
      </p:sp>
      <p:pic>
        <p:nvPicPr>
          <p:cNvPr id="159" name="Imagen 9"/>
          <p:cNvPicPr/>
          <p:nvPr/>
        </p:nvPicPr>
        <p:blipFill>
          <a:blip r:embed="rId3"/>
          <a:stretch/>
        </p:blipFill>
        <p:spPr>
          <a:xfrm>
            <a:off x="1347840" y="1491840"/>
            <a:ext cx="9299520" cy="5030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CustomShape 1"/>
          <p:cNvSpPr/>
          <p:nvPr/>
        </p:nvSpPr>
        <p:spPr>
          <a:xfrm>
            <a:off x="417600" y="1181160"/>
            <a:ext cx="10515240" cy="1325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rmAutofit/>
          </a:bodyPr>
          <a:lstStyle/>
          <a:p>
            <a:pPr>
              <a:buClr>
                <a:srgbClr val="2E74B5"/>
              </a:buClr>
            </a:pPr>
            <a:r>
              <a:rPr lang="en-US" sz="3600" b="1" spc="-1" dirty="0" err="1">
                <a:solidFill>
                  <a:srgbClr val="0597A4"/>
                </a:solidFill>
                <a:latin typeface="Verdana"/>
                <a:ea typeface="Verdana"/>
              </a:rPr>
              <a:t>Aspectes</a:t>
            </a:r>
            <a:r>
              <a:rPr lang="en-US" sz="3600" b="1" spc="-1" dirty="0">
                <a:solidFill>
                  <a:srgbClr val="0597A4"/>
                </a:solidFill>
                <a:latin typeface="Verdana"/>
                <a:ea typeface="Verdana"/>
              </a:rPr>
              <a:t> </a:t>
            </a:r>
            <a:r>
              <a:rPr lang="en-US" sz="3600" b="1" spc="-1" dirty="0" err="1">
                <a:solidFill>
                  <a:srgbClr val="0597A4"/>
                </a:solidFill>
                <a:latin typeface="Verdana"/>
                <a:ea typeface="Verdana"/>
              </a:rPr>
              <a:t>pràctics</a:t>
            </a:r>
            <a:r>
              <a:rPr lang="en-US" sz="3600" b="1" spc="-1" dirty="0" smtClean="0">
                <a:solidFill>
                  <a:srgbClr val="0597A4"/>
                </a:solidFill>
                <a:latin typeface="Verdana"/>
                <a:ea typeface="Verdana"/>
              </a:rPr>
              <a:t>:</a:t>
            </a:r>
            <a:endParaRPr lang="en-US" sz="3600" dirty="0">
              <a:solidFill>
                <a:srgbClr val="2E74B5"/>
              </a:solidFill>
              <a:latin typeface="Calibri Light" panose="020F0302020204030204" pitchFamily="34" charset="0"/>
            </a:endParaRPr>
          </a:p>
        </p:txBody>
      </p:sp>
      <p:sp>
        <p:nvSpPr>
          <p:cNvPr id="110" name="CustomShape 2"/>
          <p:cNvSpPr/>
          <p:nvPr/>
        </p:nvSpPr>
        <p:spPr>
          <a:xfrm>
            <a:off x="589320" y="2431080"/>
            <a:ext cx="10172520" cy="3840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endParaRPr lang="ca-ES" sz="1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ca-ES" sz="1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ca-ES" sz="1800" b="0" strike="noStrike" spc="-1">
              <a:latin typeface="Arial"/>
            </a:endParaRPr>
          </a:p>
        </p:txBody>
      </p:sp>
      <p:sp>
        <p:nvSpPr>
          <p:cNvPr id="111" name="CustomShape 3"/>
          <p:cNvSpPr/>
          <p:nvPr/>
        </p:nvSpPr>
        <p:spPr>
          <a:xfrm>
            <a:off x="589320" y="3436200"/>
            <a:ext cx="4334040" cy="106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marL="360" algn="just">
              <a:lnSpc>
                <a:spcPct val="150000"/>
              </a:lnSpc>
              <a:spcBef>
                <a:spcPts val="1001"/>
              </a:spcBef>
              <a:buClr>
                <a:srgbClr val="3B3838"/>
              </a:buClr>
            </a:pPr>
            <a:r>
              <a:rPr lang="en-US" sz="2300" spc="-1" dirty="0" err="1">
                <a:solidFill>
                  <a:srgbClr val="3B3838"/>
                </a:solidFill>
                <a:latin typeface="Verdana"/>
                <a:ea typeface="Verdana"/>
              </a:rPr>
              <a:t>Àrea</a:t>
            </a:r>
            <a:r>
              <a:rPr lang="en-US" sz="2300" spc="-1" dirty="0">
                <a:solidFill>
                  <a:srgbClr val="3B3838"/>
                </a:solidFill>
                <a:latin typeface="Verdana"/>
                <a:ea typeface="Verdana"/>
              </a:rPr>
              <a:t> TIC / SAE</a:t>
            </a:r>
            <a:endParaRPr lang="ca-ES" sz="2300" spc="-1" dirty="0">
              <a:solidFill>
                <a:srgbClr val="3B3838"/>
              </a:solidFill>
              <a:latin typeface="Verdana"/>
              <a:ea typeface="Verdana"/>
            </a:endParaRPr>
          </a:p>
        </p:txBody>
      </p:sp>
      <p:sp>
        <p:nvSpPr>
          <p:cNvPr id="112" name="CustomShape 4"/>
          <p:cNvSpPr/>
          <p:nvPr/>
        </p:nvSpPr>
        <p:spPr>
          <a:xfrm>
            <a:off x="3796553" y="2700438"/>
            <a:ext cx="5953680" cy="3411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marL="360" algn="just">
              <a:lnSpc>
                <a:spcPct val="150000"/>
              </a:lnSpc>
              <a:spcBef>
                <a:spcPts val="1001"/>
              </a:spcBef>
              <a:buClr>
                <a:srgbClr val="3B3838"/>
              </a:buClr>
            </a:pPr>
            <a:r>
              <a:rPr lang="ca-ES" sz="2300" b="1" spc="-1" dirty="0">
                <a:solidFill>
                  <a:srgbClr val="489198"/>
                </a:solidFill>
                <a:latin typeface="Verdana"/>
                <a:ea typeface="Verdana"/>
              </a:rPr>
              <a:t>C</a:t>
            </a:r>
            <a:r>
              <a:rPr lang="ca-ES" sz="2300" b="1" spc="-1" dirty="0" smtClean="0">
                <a:solidFill>
                  <a:srgbClr val="489198"/>
                </a:solidFill>
                <a:latin typeface="Verdana"/>
                <a:ea typeface="Verdana"/>
              </a:rPr>
              <a:t>onfiguració</a:t>
            </a:r>
            <a:r>
              <a:rPr lang="ca-ES" sz="2300" spc="-1" dirty="0" smtClean="0">
                <a:solidFill>
                  <a:srgbClr val="3B3838"/>
                </a:solidFill>
                <a:latin typeface="Verdana"/>
                <a:ea typeface="Verdana"/>
              </a:rPr>
              <a:t> </a:t>
            </a:r>
            <a:r>
              <a:rPr lang="ca-ES" sz="2300" spc="-1" dirty="0">
                <a:solidFill>
                  <a:srgbClr val="3B3838"/>
                </a:solidFill>
                <a:latin typeface="Verdana"/>
                <a:ea typeface="Verdana"/>
              </a:rPr>
              <a:t>i instal·lació </a:t>
            </a:r>
            <a:r>
              <a:rPr lang="ca-ES" sz="2300" spc="-1" dirty="0" smtClean="0">
                <a:solidFill>
                  <a:srgbClr val="3B3838"/>
                </a:solidFill>
                <a:latin typeface="Verdana"/>
                <a:ea typeface="Verdana"/>
              </a:rPr>
              <a:t>d'equips </a:t>
            </a:r>
          </a:p>
          <a:p>
            <a:pPr marL="360" algn="just">
              <a:lnSpc>
                <a:spcPct val="150000"/>
              </a:lnSpc>
              <a:spcBef>
                <a:spcPts val="1001"/>
              </a:spcBef>
              <a:buClr>
                <a:srgbClr val="3B3838"/>
              </a:buClr>
            </a:pPr>
            <a:r>
              <a:rPr lang="ca-ES" sz="2300" spc="-1" dirty="0">
                <a:solidFill>
                  <a:srgbClr val="3B3838"/>
                </a:solidFill>
                <a:latin typeface="Verdana"/>
                <a:ea typeface="Verdana"/>
              </a:rPr>
              <a:t>L</a:t>
            </a:r>
            <a:r>
              <a:rPr lang="ca-ES" sz="2300" spc="-1" dirty="0" smtClean="0">
                <a:solidFill>
                  <a:srgbClr val="3B3838"/>
                </a:solidFill>
                <a:latin typeface="Verdana"/>
                <a:ea typeface="Verdana"/>
              </a:rPr>
              <a:t>licències </a:t>
            </a:r>
            <a:r>
              <a:rPr lang="ca-ES" sz="2300" spc="-1" dirty="0">
                <a:solidFill>
                  <a:srgbClr val="3B3838"/>
                </a:solidFill>
                <a:latin typeface="Verdana"/>
                <a:ea typeface="Verdana"/>
              </a:rPr>
              <a:t>de </a:t>
            </a:r>
            <a:r>
              <a:rPr lang="ca-ES" sz="2300" b="1" spc="-1" dirty="0">
                <a:solidFill>
                  <a:srgbClr val="489198"/>
                </a:solidFill>
                <a:latin typeface="Verdana"/>
                <a:ea typeface="Verdana"/>
              </a:rPr>
              <a:t>programari</a:t>
            </a:r>
            <a:r>
              <a:rPr lang="ca-ES" sz="2300" spc="-1" dirty="0">
                <a:solidFill>
                  <a:srgbClr val="3B3838"/>
                </a:solidFill>
                <a:latin typeface="Verdana"/>
                <a:ea typeface="Verdana"/>
              </a:rPr>
              <a:t> </a:t>
            </a:r>
            <a:r>
              <a:rPr lang="ca-ES" sz="2300" spc="-1" dirty="0" smtClean="0">
                <a:solidFill>
                  <a:srgbClr val="3B3838"/>
                </a:solidFill>
                <a:latin typeface="Verdana"/>
                <a:ea typeface="Verdana"/>
              </a:rPr>
              <a:t>propietari </a:t>
            </a:r>
          </a:p>
          <a:p>
            <a:pPr marL="360" algn="just">
              <a:lnSpc>
                <a:spcPct val="150000"/>
              </a:lnSpc>
              <a:spcBef>
                <a:spcPts val="1001"/>
              </a:spcBef>
              <a:buClr>
                <a:srgbClr val="3B3838"/>
              </a:buClr>
            </a:pPr>
            <a:r>
              <a:rPr lang="ca-ES" sz="2300" spc="-1" dirty="0">
                <a:solidFill>
                  <a:srgbClr val="3B3838"/>
                </a:solidFill>
                <a:latin typeface="Verdana"/>
                <a:ea typeface="Verdana"/>
              </a:rPr>
              <a:t>S</a:t>
            </a:r>
            <a:r>
              <a:rPr lang="ca-ES" sz="2300" spc="-1" dirty="0" smtClean="0">
                <a:solidFill>
                  <a:srgbClr val="3B3838"/>
                </a:solidFill>
                <a:latin typeface="Verdana"/>
                <a:ea typeface="Verdana"/>
              </a:rPr>
              <a:t>olucions </a:t>
            </a:r>
            <a:r>
              <a:rPr lang="ca-ES" sz="2300" spc="-1" dirty="0">
                <a:solidFill>
                  <a:srgbClr val="3B3838"/>
                </a:solidFill>
                <a:latin typeface="Verdana"/>
                <a:ea typeface="Verdana"/>
              </a:rPr>
              <a:t>de </a:t>
            </a:r>
            <a:r>
              <a:rPr lang="ca-ES" sz="2300" b="1" spc="-1" dirty="0">
                <a:solidFill>
                  <a:srgbClr val="489198"/>
                </a:solidFill>
                <a:latin typeface="Verdana"/>
                <a:ea typeface="Verdana"/>
              </a:rPr>
              <a:t>connectivitat</a:t>
            </a:r>
            <a:r>
              <a:rPr lang="ca-ES" sz="2300" spc="-1" dirty="0">
                <a:solidFill>
                  <a:srgbClr val="3B3838"/>
                </a:solidFill>
                <a:latin typeface="Verdana"/>
                <a:ea typeface="Verdana"/>
              </a:rPr>
              <a:t> </a:t>
            </a:r>
          </a:p>
        </p:txBody>
      </p:sp>
      <p:sp>
        <p:nvSpPr>
          <p:cNvPr id="113" name="Line 5"/>
          <p:cNvSpPr/>
          <p:nvPr/>
        </p:nvSpPr>
        <p:spPr>
          <a:xfrm>
            <a:off x="3257219" y="2683260"/>
            <a:ext cx="360" cy="2754720"/>
          </a:xfrm>
          <a:prstGeom prst="line">
            <a:avLst/>
          </a:prstGeom>
          <a:ln w="25560">
            <a:solidFill>
              <a:srgbClr val="0597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66775944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CustomShape 1"/>
          <p:cNvSpPr/>
          <p:nvPr/>
        </p:nvSpPr>
        <p:spPr>
          <a:xfrm>
            <a:off x="417600" y="1181160"/>
            <a:ext cx="10515240" cy="1325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rmAutofit/>
          </a:bodyPr>
          <a:lstStyle/>
          <a:p>
            <a:pPr>
              <a:buClr>
                <a:srgbClr val="2E74B5"/>
              </a:buClr>
            </a:pPr>
            <a:r>
              <a:rPr lang="en-US" sz="3600" b="1" spc="-1" dirty="0" err="1">
                <a:solidFill>
                  <a:srgbClr val="0597A4"/>
                </a:solidFill>
                <a:latin typeface="Verdana"/>
                <a:ea typeface="Verdana"/>
              </a:rPr>
              <a:t>Aspectes</a:t>
            </a:r>
            <a:r>
              <a:rPr lang="en-US" sz="3600" b="1" spc="-1" dirty="0">
                <a:solidFill>
                  <a:srgbClr val="0597A4"/>
                </a:solidFill>
                <a:latin typeface="Verdana"/>
                <a:ea typeface="Verdana"/>
              </a:rPr>
              <a:t> </a:t>
            </a:r>
            <a:r>
              <a:rPr lang="en-US" sz="3600" b="1" spc="-1" dirty="0" err="1">
                <a:solidFill>
                  <a:srgbClr val="0597A4"/>
                </a:solidFill>
                <a:latin typeface="Verdana"/>
                <a:ea typeface="Verdana"/>
              </a:rPr>
              <a:t>pràctics</a:t>
            </a:r>
            <a:r>
              <a:rPr lang="en-US" sz="3600" b="1" spc="-1" dirty="0" smtClean="0">
                <a:solidFill>
                  <a:srgbClr val="0597A4"/>
                </a:solidFill>
                <a:latin typeface="Verdana"/>
                <a:ea typeface="Verdana"/>
              </a:rPr>
              <a:t>:</a:t>
            </a:r>
            <a:endParaRPr lang="en-US" sz="3600" dirty="0">
              <a:solidFill>
                <a:srgbClr val="2E74B5"/>
              </a:solidFill>
              <a:latin typeface="Calibri Light" panose="020F0302020204030204" pitchFamily="34" charset="0"/>
            </a:endParaRPr>
          </a:p>
        </p:txBody>
      </p:sp>
      <p:sp>
        <p:nvSpPr>
          <p:cNvPr id="110" name="CustomShape 2"/>
          <p:cNvSpPr/>
          <p:nvPr/>
        </p:nvSpPr>
        <p:spPr>
          <a:xfrm>
            <a:off x="589320" y="2431080"/>
            <a:ext cx="10172520" cy="3840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endParaRPr lang="ca-ES" sz="1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ca-ES" sz="1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ca-ES" sz="1800" b="0" strike="noStrike" spc="-1">
              <a:latin typeface="Arial"/>
            </a:endParaRPr>
          </a:p>
        </p:txBody>
      </p:sp>
      <p:sp>
        <p:nvSpPr>
          <p:cNvPr id="111" name="CustomShape 3"/>
          <p:cNvSpPr/>
          <p:nvPr/>
        </p:nvSpPr>
        <p:spPr>
          <a:xfrm>
            <a:off x="589320" y="3436200"/>
            <a:ext cx="4334040" cy="106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>
              <a:buClr>
                <a:srgbClr val="2E74B5"/>
              </a:buClr>
            </a:pPr>
            <a:r>
              <a:rPr lang="en-US" sz="2300" spc="-1" dirty="0" smtClean="0">
                <a:solidFill>
                  <a:srgbClr val="3B3838"/>
                </a:solidFill>
                <a:latin typeface="Verdana"/>
                <a:ea typeface="Verdana"/>
              </a:rPr>
              <a:t>Apps</a:t>
            </a:r>
            <a:endParaRPr lang="ca-ES" sz="2300" spc="-1" dirty="0">
              <a:solidFill>
                <a:srgbClr val="3B3838"/>
              </a:solidFill>
              <a:latin typeface="Verdana"/>
              <a:ea typeface="Verdana"/>
            </a:endParaRPr>
          </a:p>
        </p:txBody>
      </p:sp>
      <p:sp>
        <p:nvSpPr>
          <p:cNvPr id="112" name="CustomShape 4"/>
          <p:cNvSpPr/>
          <p:nvPr/>
        </p:nvSpPr>
        <p:spPr>
          <a:xfrm>
            <a:off x="3873671" y="3141399"/>
            <a:ext cx="5953680" cy="3411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marL="360" algn="just">
              <a:lnSpc>
                <a:spcPct val="150000"/>
              </a:lnSpc>
              <a:spcBef>
                <a:spcPts val="1001"/>
              </a:spcBef>
              <a:buClr>
                <a:srgbClr val="3B3838"/>
              </a:buClr>
            </a:pPr>
            <a:r>
              <a:rPr lang="ca-ES" sz="2300" b="1" spc="-1" dirty="0" err="1" smtClean="0">
                <a:solidFill>
                  <a:srgbClr val="489198"/>
                </a:solidFill>
                <a:latin typeface="Verdana"/>
                <a:ea typeface="Verdana"/>
              </a:rPr>
              <a:t>SocUB</a:t>
            </a:r>
            <a:endParaRPr lang="ca-ES" sz="2300" b="1" spc="-1" dirty="0" smtClean="0">
              <a:solidFill>
                <a:srgbClr val="489198"/>
              </a:solidFill>
              <a:latin typeface="Verdana"/>
              <a:ea typeface="Verdana"/>
            </a:endParaRPr>
          </a:p>
          <a:p>
            <a:pPr marL="360" algn="just">
              <a:lnSpc>
                <a:spcPct val="150000"/>
              </a:lnSpc>
              <a:spcBef>
                <a:spcPts val="1001"/>
              </a:spcBef>
              <a:buClr>
                <a:srgbClr val="3B3838"/>
              </a:buClr>
            </a:pPr>
            <a:r>
              <a:rPr lang="ca-ES" sz="2300" b="1" strike="noStrike" spc="-1" dirty="0" smtClean="0">
                <a:solidFill>
                  <a:srgbClr val="489198"/>
                </a:solidFill>
                <a:latin typeface="Verdana"/>
                <a:ea typeface="Verdana"/>
              </a:rPr>
              <a:t>Campus Virtual</a:t>
            </a:r>
          </a:p>
        </p:txBody>
      </p:sp>
      <p:sp>
        <p:nvSpPr>
          <p:cNvPr id="113" name="Line 5"/>
          <p:cNvSpPr/>
          <p:nvPr/>
        </p:nvSpPr>
        <p:spPr>
          <a:xfrm>
            <a:off x="3257219" y="2683260"/>
            <a:ext cx="360" cy="2754720"/>
          </a:xfrm>
          <a:prstGeom prst="line">
            <a:avLst/>
          </a:prstGeom>
          <a:ln w="25560">
            <a:solidFill>
              <a:srgbClr val="0597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81197329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CustomShape 1"/>
          <p:cNvSpPr/>
          <p:nvPr/>
        </p:nvSpPr>
        <p:spPr>
          <a:xfrm>
            <a:off x="417600" y="1181160"/>
            <a:ext cx="10515240" cy="1325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rmAutofit/>
          </a:bodyPr>
          <a:lstStyle/>
          <a:p>
            <a:pPr>
              <a:buClr>
                <a:srgbClr val="2E74B5"/>
              </a:buClr>
            </a:pPr>
            <a:r>
              <a:rPr lang="en-US" sz="3600" b="1" spc="-1" dirty="0" err="1" smtClean="0">
                <a:solidFill>
                  <a:srgbClr val="0597A4"/>
                </a:solidFill>
                <a:latin typeface="Verdana"/>
                <a:ea typeface="Verdana"/>
              </a:rPr>
              <a:t>Accés</a:t>
            </a:r>
            <a:r>
              <a:rPr lang="en-US" sz="3600" b="1" spc="-1" dirty="0" smtClean="0">
                <a:solidFill>
                  <a:srgbClr val="0597A4"/>
                </a:solidFill>
                <a:latin typeface="Verdana"/>
                <a:ea typeface="Verdana"/>
              </a:rPr>
              <a:t> a </a:t>
            </a:r>
            <a:r>
              <a:rPr lang="en-US" sz="3600" b="1" spc="-1" dirty="0">
                <a:solidFill>
                  <a:srgbClr val="0597A4"/>
                </a:solidFill>
                <a:latin typeface="Verdana"/>
                <a:ea typeface="Verdana"/>
              </a:rPr>
              <a:t>l</a:t>
            </a:r>
            <a:r>
              <a:rPr lang="en-US" sz="3600" b="1" spc="-1" dirty="0" smtClean="0">
                <a:solidFill>
                  <a:srgbClr val="0597A4"/>
                </a:solidFill>
                <a:latin typeface="Verdana"/>
                <a:ea typeface="Verdana"/>
              </a:rPr>
              <a:t>a </a:t>
            </a:r>
            <a:r>
              <a:rPr lang="en-US" sz="3600" b="1" spc="-1" dirty="0" err="1" smtClean="0">
                <a:solidFill>
                  <a:srgbClr val="0597A4"/>
                </a:solidFill>
                <a:latin typeface="Verdana"/>
                <a:ea typeface="Verdana"/>
              </a:rPr>
              <a:t>informació</a:t>
            </a:r>
            <a:r>
              <a:rPr lang="en-US" sz="3600" b="1" spc="-1" dirty="0" smtClean="0">
                <a:solidFill>
                  <a:srgbClr val="0597A4"/>
                </a:solidFill>
                <a:latin typeface="Verdana"/>
                <a:ea typeface="Verdana"/>
              </a:rPr>
              <a:t>:</a:t>
            </a:r>
            <a:endParaRPr lang="en-US" sz="3600" dirty="0">
              <a:solidFill>
                <a:srgbClr val="2E74B5"/>
              </a:solidFill>
              <a:latin typeface="Calibri Light" panose="020F0302020204030204" pitchFamily="34" charset="0"/>
            </a:endParaRPr>
          </a:p>
        </p:txBody>
      </p:sp>
      <p:sp>
        <p:nvSpPr>
          <p:cNvPr id="110" name="CustomShape 2"/>
          <p:cNvSpPr/>
          <p:nvPr/>
        </p:nvSpPr>
        <p:spPr>
          <a:xfrm>
            <a:off x="589320" y="2431080"/>
            <a:ext cx="10172520" cy="3840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endParaRPr lang="ca-ES" sz="1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ca-ES" sz="1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ca-ES" sz="1800" b="0" strike="noStrike" spc="-1">
              <a:latin typeface="Arial"/>
            </a:endParaRPr>
          </a:p>
        </p:txBody>
      </p:sp>
      <p:sp>
        <p:nvSpPr>
          <p:cNvPr id="111" name="CustomShape 3"/>
          <p:cNvSpPr/>
          <p:nvPr/>
        </p:nvSpPr>
        <p:spPr>
          <a:xfrm>
            <a:off x="589320" y="3436200"/>
            <a:ext cx="4334040" cy="106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>
              <a:buClr>
                <a:srgbClr val="2E74B5"/>
              </a:buClr>
            </a:pPr>
            <a:r>
              <a:rPr lang="en-US" sz="2300" spc="-1" dirty="0" err="1" smtClean="0">
                <a:solidFill>
                  <a:srgbClr val="3B3838"/>
                </a:solidFill>
                <a:latin typeface="Verdana"/>
                <a:ea typeface="Verdana"/>
              </a:rPr>
              <a:t>Cerca</a:t>
            </a:r>
            <a:r>
              <a:rPr lang="en-US" sz="2300" spc="-1" dirty="0" smtClean="0">
                <a:solidFill>
                  <a:srgbClr val="3B3838"/>
                </a:solidFill>
                <a:latin typeface="Verdana"/>
                <a:ea typeface="Verdana"/>
              </a:rPr>
              <a:t> </a:t>
            </a:r>
            <a:r>
              <a:rPr lang="en-US" sz="2300" spc="-1" dirty="0" err="1" smtClean="0">
                <a:solidFill>
                  <a:srgbClr val="3B3838"/>
                </a:solidFill>
                <a:latin typeface="Verdana"/>
                <a:ea typeface="Verdana"/>
              </a:rPr>
              <a:t>bàsica</a:t>
            </a:r>
            <a:endParaRPr lang="ca-ES" sz="2300" spc="-1" dirty="0">
              <a:solidFill>
                <a:srgbClr val="3B3838"/>
              </a:solidFill>
              <a:latin typeface="Verdana"/>
              <a:ea typeface="Verdana"/>
            </a:endParaRPr>
          </a:p>
        </p:txBody>
      </p:sp>
      <p:sp>
        <p:nvSpPr>
          <p:cNvPr id="112" name="CustomShape 4"/>
          <p:cNvSpPr/>
          <p:nvPr/>
        </p:nvSpPr>
        <p:spPr>
          <a:xfrm>
            <a:off x="4138076" y="2645640"/>
            <a:ext cx="5953680" cy="3411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marL="360" algn="just">
              <a:lnSpc>
                <a:spcPct val="150000"/>
              </a:lnSpc>
              <a:spcBef>
                <a:spcPts val="1001"/>
              </a:spcBef>
              <a:buClr>
                <a:srgbClr val="3B3838"/>
              </a:buClr>
            </a:pPr>
            <a:r>
              <a:rPr lang="ca-ES" sz="2300" b="1" spc="-1" dirty="0" err="1" smtClean="0">
                <a:solidFill>
                  <a:srgbClr val="489198"/>
                </a:solidFill>
                <a:latin typeface="Verdana"/>
                <a:ea typeface="Verdana"/>
              </a:rPr>
              <a:t>Cercabib</a:t>
            </a:r>
            <a:endParaRPr lang="ca-ES" sz="2300" b="1" spc="-1" dirty="0" smtClean="0">
              <a:solidFill>
                <a:srgbClr val="489198"/>
              </a:solidFill>
              <a:latin typeface="Verdana"/>
              <a:ea typeface="Verdana"/>
            </a:endParaRPr>
          </a:p>
          <a:p>
            <a:pPr marL="360" algn="just">
              <a:lnSpc>
                <a:spcPct val="150000"/>
              </a:lnSpc>
              <a:spcBef>
                <a:spcPts val="1001"/>
              </a:spcBef>
              <a:buClr>
                <a:srgbClr val="3B3838"/>
              </a:buClr>
            </a:pPr>
            <a:r>
              <a:rPr lang="ca-ES" sz="2300" b="1" spc="-1" dirty="0" smtClean="0">
                <a:solidFill>
                  <a:srgbClr val="489198"/>
                </a:solidFill>
                <a:latin typeface="Verdana"/>
                <a:ea typeface="Verdana"/>
              </a:rPr>
              <a:t>SIRE</a:t>
            </a:r>
          </a:p>
          <a:p>
            <a:pPr marL="360" algn="just">
              <a:lnSpc>
                <a:spcPct val="150000"/>
              </a:lnSpc>
              <a:spcBef>
                <a:spcPts val="1001"/>
              </a:spcBef>
              <a:buClr>
                <a:srgbClr val="3B3838"/>
              </a:buClr>
            </a:pPr>
            <a:r>
              <a:rPr lang="ca-ES" sz="2300" b="1" spc="-1" dirty="0" smtClean="0">
                <a:solidFill>
                  <a:srgbClr val="489198"/>
                </a:solidFill>
                <a:latin typeface="Verdana"/>
                <a:ea typeface="Verdana"/>
              </a:rPr>
              <a:t>El </a:t>
            </a:r>
            <a:r>
              <a:rPr lang="ca-ES" sz="2300" b="1" spc="-1" dirty="0">
                <a:solidFill>
                  <a:srgbClr val="489198"/>
                </a:solidFill>
                <a:latin typeface="Verdana"/>
                <a:ea typeface="Verdana"/>
              </a:rPr>
              <a:t>meu compte</a:t>
            </a:r>
            <a:endParaRPr lang="ca-ES" sz="2300" b="1" strike="noStrike" spc="-1" dirty="0" smtClean="0">
              <a:solidFill>
                <a:srgbClr val="489198"/>
              </a:solidFill>
              <a:latin typeface="Verdana"/>
              <a:ea typeface="Verdana"/>
            </a:endParaRPr>
          </a:p>
        </p:txBody>
      </p:sp>
      <p:sp>
        <p:nvSpPr>
          <p:cNvPr id="113" name="Line 5"/>
          <p:cNvSpPr/>
          <p:nvPr/>
        </p:nvSpPr>
        <p:spPr>
          <a:xfrm>
            <a:off x="3257219" y="2683260"/>
            <a:ext cx="360" cy="2754720"/>
          </a:xfrm>
          <a:prstGeom prst="line">
            <a:avLst/>
          </a:prstGeom>
          <a:ln w="25560">
            <a:solidFill>
              <a:srgbClr val="0597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428595811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CustomShape 1"/>
          <p:cNvSpPr/>
          <p:nvPr/>
        </p:nvSpPr>
        <p:spPr>
          <a:xfrm>
            <a:off x="417600" y="1181160"/>
            <a:ext cx="10515240" cy="1325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rmAutofit/>
          </a:bodyPr>
          <a:lstStyle/>
          <a:p>
            <a:pPr>
              <a:buClr>
                <a:srgbClr val="2E74B5"/>
              </a:buClr>
            </a:pPr>
            <a:r>
              <a:rPr lang="en-US" sz="3600" b="1" spc="-1" dirty="0" err="1" smtClean="0">
                <a:solidFill>
                  <a:srgbClr val="0597A4"/>
                </a:solidFill>
                <a:latin typeface="Verdana"/>
                <a:ea typeface="Verdana"/>
              </a:rPr>
              <a:t>Accés</a:t>
            </a:r>
            <a:r>
              <a:rPr lang="en-US" sz="3600" b="1" spc="-1" dirty="0" smtClean="0">
                <a:solidFill>
                  <a:srgbClr val="0597A4"/>
                </a:solidFill>
                <a:latin typeface="Verdana"/>
                <a:ea typeface="Verdana"/>
              </a:rPr>
              <a:t> a </a:t>
            </a:r>
            <a:r>
              <a:rPr lang="en-US" sz="3600" b="1" spc="-1" dirty="0">
                <a:solidFill>
                  <a:srgbClr val="0597A4"/>
                </a:solidFill>
                <a:latin typeface="Verdana"/>
                <a:ea typeface="Verdana"/>
              </a:rPr>
              <a:t>l</a:t>
            </a:r>
            <a:r>
              <a:rPr lang="en-US" sz="3600" b="1" spc="-1" dirty="0" smtClean="0">
                <a:solidFill>
                  <a:srgbClr val="0597A4"/>
                </a:solidFill>
                <a:latin typeface="Verdana"/>
                <a:ea typeface="Verdana"/>
              </a:rPr>
              <a:t>a </a:t>
            </a:r>
            <a:r>
              <a:rPr lang="en-US" sz="3600" b="1" spc="-1" dirty="0" err="1" smtClean="0">
                <a:solidFill>
                  <a:srgbClr val="0597A4"/>
                </a:solidFill>
                <a:latin typeface="Verdana"/>
                <a:ea typeface="Verdana"/>
              </a:rPr>
              <a:t>informació</a:t>
            </a:r>
            <a:r>
              <a:rPr lang="en-US" sz="3600" b="1" spc="-1" dirty="0" smtClean="0">
                <a:solidFill>
                  <a:srgbClr val="0597A4"/>
                </a:solidFill>
                <a:latin typeface="Verdana"/>
                <a:ea typeface="Verdana"/>
              </a:rPr>
              <a:t>:</a:t>
            </a:r>
            <a:endParaRPr lang="en-US" sz="3600" dirty="0">
              <a:solidFill>
                <a:srgbClr val="2E74B5"/>
              </a:solidFill>
              <a:latin typeface="Calibri Light" panose="020F0302020204030204" pitchFamily="34" charset="0"/>
            </a:endParaRPr>
          </a:p>
        </p:txBody>
      </p:sp>
      <p:sp>
        <p:nvSpPr>
          <p:cNvPr id="110" name="CustomShape 2"/>
          <p:cNvSpPr/>
          <p:nvPr/>
        </p:nvSpPr>
        <p:spPr>
          <a:xfrm>
            <a:off x="589320" y="2431080"/>
            <a:ext cx="10172520" cy="3840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endParaRPr lang="ca-ES" sz="1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ca-ES" sz="1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ca-ES" sz="1800" b="0" strike="noStrike" spc="-1">
              <a:latin typeface="Arial"/>
            </a:endParaRPr>
          </a:p>
        </p:txBody>
      </p:sp>
      <p:sp>
        <p:nvSpPr>
          <p:cNvPr id="111" name="CustomShape 3"/>
          <p:cNvSpPr/>
          <p:nvPr/>
        </p:nvSpPr>
        <p:spPr>
          <a:xfrm>
            <a:off x="589320" y="3436200"/>
            <a:ext cx="4334040" cy="106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marL="360" algn="just">
              <a:lnSpc>
                <a:spcPct val="150000"/>
              </a:lnSpc>
              <a:spcBef>
                <a:spcPts val="1001"/>
              </a:spcBef>
              <a:buClr>
                <a:srgbClr val="3B3838"/>
              </a:buClr>
            </a:pPr>
            <a:endParaRPr lang="ca-ES" sz="2000" b="1" spc="-1" dirty="0">
              <a:solidFill>
                <a:srgbClr val="489198"/>
              </a:solidFill>
              <a:latin typeface="Verdana"/>
              <a:ea typeface="Verdana"/>
            </a:endParaRPr>
          </a:p>
        </p:txBody>
      </p:sp>
      <p:sp>
        <p:nvSpPr>
          <p:cNvPr id="112" name="CustomShape 4"/>
          <p:cNvSpPr/>
          <p:nvPr/>
        </p:nvSpPr>
        <p:spPr>
          <a:xfrm>
            <a:off x="4138076" y="2645640"/>
            <a:ext cx="5953680" cy="3411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marL="360" algn="just">
              <a:lnSpc>
                <a:spcPct val="150000"/>
              </a:lnSpc>
              <a:spcBef>
                <a:spcPts val="1001"/>
              </a:spcBef>
              <a:buClr>
                <a:srgbClr val="3B3838"/>
              </a:buClr>
            </a:pPr>
            <a:endParaRPr lang="ca-ES" sz="2300" b="1" strike="noStrike" spc="-1" dirty="0" smtClean="0">
              <a:solidFill>
                <a:srgbClr val="489198"/>
              </a:solidFill>
              <a:latin typeface="Verdana"/>
              <a:ea typeface="Verdana"/>
            </a:endParaRPr>
          </a:p>
        </p:txBody>
      </p:sp>
      <p:sp>
        <p:nvSpPr>
          <p:cNvPr id="113" name="Line 5"/>
          <p:cNvSpPr/>
          <p:nvPr/>
        </p:nvSpPr>
        <p:spPr>
          <a:xfrm>
            <a:off x="2756340" y="2683260"/>
            <a:ext cx="360" cy="2754720"/>
          </a:xfrm>
          <a:prstGeom prst="line">
            <a:avLst/>
          </a:prstGeom>
          <a:ln w="25560">
            <a:solidFill>
              <a:srgbClr val="0597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4" y="3573743"/>
            <a:ext cx="2116857" cy="486877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3017212" y="3221640"/>
            <a:ext cx="36340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ca-ES" spc="-1" dirty="0" smtClean="0">
                <a:solidFill>
                  <a:srgbClr val="000000"/>
                </a:solidFill>
                <a:latin typeface="Calibri"/>
              </a:rPr>
              <a:t>Eina </a:t>
            </a:r>
            <a:r>
              <a:rPr lang="ca-ES" spc="-1" dirty="0">
                <a:solidFill>
                  <a:srgbClr val="000000"/>
                </a:solidFill>
                <a:latin typeface="Calibri"/>
              </a:rPr>
              <a:t>de descoberta </a:t>
            </a:r>
            <a:r>
              <a:rPr lang="ca-ES" spc="-1" dirty="0" smtClean="0">
                <a:solidFill>
                  <a:srgbClr val="000000"/>
                </a:solidFill>
                <a:latin typeface="Calibri"/>
              </a:rPr>
              <a:t>que realitza </a:t>
            </a:r>
            <a:r>
              <a:rPr lang="ca-ES" spc="-1" dirty="0">
                <a:solidFill>
                  <a:srgbClr val="000000"/>
                </a:solidFill>
                <a:latin typeface="Calibri"/>
              </a:rPr>
              <a:t>cerques de manera simultània a tot el fons del CRAI al marge del suport, tipologia o ubicació del recurs. </a:t>
            </a:r>
            <a:endParaRPr lang="ca-ES" spc="-1" dirty="0"/>
          </a:p>
        </p:txBody>
      </p:sp>
      <p:pic>
        <p:nvPicPr>
          <p:cNvPr id="10" name="Imagen 2"/>
          <p:cNvPicPr/>
          <p:nvPr/>
        </p:nvPicPr>
        <p:blipFill>
          <a:blip r:embed="rId4"/>
          <a:stretch/>
        </p:blipFill>
        <p:spPr>
          <a:xfrm>
            <a:off x="6933928" y="2200316"/>
            <a:ext cx="3812760" cy="389988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1393418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CustomShape 1"/>
          <p:cNvSpPr/>
          <p:nvPr/>
        </p:nvSpPr>
        <p:spPr>
          <a:xfrm>
            <a:off x="417600" y="1181160"/>
            <a:ext cx="10515240" cy="1325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rmAutofit/>
          </a:bodyPr>
          <a:lstStyle/>
          <a:p>
            <a:pPr>
              <a:buClr>
                <a:srgbClr val="2E74B5"/>
              </a:buClr>
            </a:pPr>
            <a:r>
              <a:rPr lang="en-US" sz="3600" b="1" spc="-1" dirty="0" err="1" smtClean="0">
                <a:solidFill>
                  <a:srgbClr val="0597A4"/>
                </a:solidFill>
                <a:latin typeface="Verdana"/>
                <a:ea typeface="Verdana"/>
              </a:rPr>
              <a:t>Accés</a:t>
            </a:r>
            <a:r>
              <a:rPr lang="en-US" sz="3600" b="1" spc="-1" dirty="0" smtClean="0">
                <a:solidFill>
                  <a:srgbClr val="0597A4"/>
                </a:solidFill>
                <a:latin typeface="Verdana"/>
                <a:ea typeface="Verdana"/>
              </a:rPr>
              <a:t> a </a:t>
            </a:r>
            <a:r>
              <a:rPr lang="en-US" sz="3600" b="1" spc="-1" dirty="0">
                <a:solidFill>
                  <a:srgbClr val="0597A4"/>
                </a:solidFill>
                <a:latin typeface="Verdana"/>
                <a:ea typeface="Verdana"/>
              </a:rPr>
              <a:t>l</a:t>
            </a:r>
            <a:r>
              <a:rPr lang="en-US" sz="3600" b="1" spc="-1" dirty="0" smtClean="0">
                <a:solidFill>
                  <a:srgbClr val="0597A4"/>
                </a:solidFill>
                <a:latin typeface="Verdana"/>
                <a:ea typeface="Verdana"/>
              </a:rPr>
              <a:t>a </a:t>
            </a:r>
            <a:r>
              <a:rPr lang="en-US" sz="3600" b="1" spc="-1" dirty="0" err="1" smtClean="0">
                <a:solidFill>
                  <a:srgbClr val="0597A4"/>
                </a:solidFill>
                <a:latin typeface="Verdana"/>
                <a:ea typeface="Verdana"/>
              </a:rPr>
              <a:t>informació</a:t>
            </a:r>
            <a:r>
              <a:rPr lang="en-US" sz="3600" b="1" spc="-1" dirty="0" smtClean="0">
                <a:solidFill>
                  <a:srgbClr val="0597A4"/>
                </a:solidFill>
                <a:latin typeface="Verdana"/>
                <a:ea typeface="Verdana"/>
              </a:rPr>
              <a:t>:</a:t>
            </a:r>
            <a:endParaRPr lang="en-US" sz="3600" dirty="0">
              <a:solidFill>
                <a:srgbClr val="2E74B5"/>
              </a:solidFill>
              <a:latin typeface="Calibri Light" panose="020F0302020204030204" pitchFamily="34" charset="0"/>
            </a:endParaRPr>
          </a:p>
        </p:txBody>
      </p:sp>
      <p:sp>
        <p:nvSpPr>
          <p:cNvPr id="110" name="CustomShape 2"/>
          <p:cNvSpPr/>
          <p:nvPr/>
        </p:nvSpPr>
        <p:spPr>
          <a:xfrm>
            <a:off x="589320" y="2431080"/>
            <a:ext cx="10172520" cy="3840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endParaRPr lang="ca-ES" sz="1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ca-ES" sz="1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ca-ES" sz="1800" b="0" strike="noStrike" spc="-1">
              <a:latin typeface="Arial"/>
            </a:endParaRPr>
          </a:p>
        </p:txBody>
      </p:sp>
      <p:sp>
        <p:nvSpPr>
          <p:cNvPr id="111" name="CustomShape 3"/>
          <p:cNvSpPr/>
          <p:nvPr/>
        </p:nvSpPr>
        <p:spPr>
          <a:xfrm>
            <a:off x="589320" y="3436200"/>
            <a:ext cx="4334040" cy="106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marL="360" algn="just">
              <a:lnSpc>
                <a:spcPct val="150000"/>
              </a:lnSpc>
              <a:spcBef>
                <a:spcPts val="1001"/>
              </a:spcBef>
              <a:buClr>
                <a:srgbClr val="3B3838"/>
              </a:buClr>
            </a:pPr>
            <a:endParaRPr lang="ca-ES" sz="2000" b="1" spc="-1" dirty="0">
              <a:solidFill>
                <a:srgbClr val="489198"/>
              </a:solidFill>
              <a:latin typeface="Verdana"/>
              <a:ea typeface="Verdana"/>
            </a:endParaRPr>
          </a:p>
        </p:txBody>
      </p:sp>
      <p:sp>
        <p:nvSpPr>
          <p:cNvPr id="112" name="CustomShape 4"/>
          <p:cNvSpPr/>
          <p:nvPr/>
        </p:nvSpPr>
        <p:spPr>
          <a:xfrm>
            <a:off x="4015620" y="3436200"/>
            <a:ext cx="6917220" cy="235601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r>
              <a:rPr lang="ca-ES" sz="2000" spc="-1" dirty="0">
                <a:solidFill>
                  <a:srgbClr val="3B3838"/>
                </a:solidFill>
                <a:latin typeface="Verdana"/>
                <a:ea typeface="Verdana"/>
              </a:rPr>
              <a:t>Servei Intermediari d’Accés als Recursos </a:t>
            </a:r>
            <a:r>
              <a:rPr lang="ca-ES" sz="2000" spc="-1" dirty="0" smtClean="0">
                <a:solidFill>
                  <a:srgbClr val="3B3838"/>
                </a:solidFill>
                <a:latin typeface="Verdana"/>
                <a:ea typeface="Verdana"/>
              </a:rPr>
              <a:t>Electrònics</a:t>
            </a:r>
          </a:p>
          <a:p>
            <a:r>
              <a:rPr lang="ca-ES" sz="2000" spc="-1" dirty="0" smtClean="0">
                <a:solidFill>
                  <a:srgbClr val="3B3838"/>
                </a:solidFill>
                <a:latin typeface="Verdana"/>
                <a:ea typeface="Verdana"/>
              </a:rPr>
              <a:t>d’informació </a:t>
            </a:r>
            <a:r>
              <a:rPr lang="ca-ES" sz="2000" spc="-1" dirty="0">
                <a:solidFill>
                  <a:srgbClr val="3B3838"/>
                </a:solidFill>
                <a:latin typeface="Verdana"/>
                <a:ea typeface="Verdana"/>
              </a:rPr>
              <a:t>contractats pel CRAI de la UB. </a:t>
            </a:r>
          </a:p>
          <a:p>
            <a:pPr marL="360" algn="just">
              <a:lnSpc>
                <a:spcPct val="150000"/>
              </a:lnSpc>
              <a:spcBef>
                <a:spcPts val="1001"/>
              </a:spcBef>
              <a:buClr>
                <a:srgbClr val="3B3838"/>
              </a:buClr>
            </a:pPr>
            <a:endParaRPr lang="ca-ES" sz="2300" b="1" strike="noStrike" spc="-1" dirty="0" smtClean="0">
              <a:solidFill>
                <a:srgbClr val="489198"/>
              </a:solidFill>
              <a:latin typeface="Verdana"/>
              <a:ea typeface="Verdana"/>
            </a:endParaRPr>
          </a:p>
        </p:txBody>
      </p:sp>
      <p:sp>
        <p:nvSpPr>
          <p:cNvPr id="113" name="Line 5"/>
          <p:cNvSpPr/>
          <p:nvPr/>
        </p:nvSpPr>
        <p:spPr>
          <a:xfrm>
            <a:off x="3257219" y="2683260"/>
            <a:ext cx="360" cy="2754720"/>
          </a:xfrm>
          <a:prstGeom prst="line">
            <a:avLst/>
          </a:prstGeom>
          <a:ln w="25560">
            <a:solidFill>
              <a:srgbClr val="0597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600" y="3549067"/>
            <a:ext cx="2546164" cy="559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44606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CustomShape 1"/>
          <p:cNvSpPr/>
          <p:nvPr/>
        </p:nvSpPr>
        <p:spPr>
          <a:xfrm>
            <a:off x="417600" y="1181160"/>
            <a:ext cx="10515240" cy="1325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rmAutofit/>
          </a:bodyPr>
          <a:lstStyle/>
          <a:p>
            <a:pPr>
              <a:buClr>
                <a:srgbClr val="2E74B5"/>
              </a:buClr>
            </a:pPr>
            <a:r>
              <a:rPr lang="en-US" sz="3600" b="1" spc="-1" dirty="0" err="1" smtClean="0">
                <a:solidFill>
                  <a:srgbClr val="0597A4"/>
                </a:solidFill>
                <a:latin typeface="Verdana"/>
                <a:ea typeface="Verdana"/>
              </a:rPr>
              <a:t>Accés</a:t>
            </a:r>
            <a:r>
              <a:rPr lang="en-US" sz="3600" b="1" spc="-1" dirty="0" smtClean="0">
                <a:solidFill>
                  <a:srgbClr val="0597A4"/>
                </a:solidFill>
                <a:latin typeface="Verdana"/>
                <a:ea typeface="Verdana"/>
              </a:rPr>
              <a:t> a </a:t>
            </a:r>
            <a:r>
              <a:rPr lang="en-US" sz="3600" b="1" spc="-1" dirty="0">
                <a:solidFill>
                  <a:srgbClr val="0597A4"/>
                </a:solidFill>
                <a:latin typeface="Verdana"/>
                <a:ea typeface="Verdana"/>
              </a:rPr>
              <a:t>l</a:t>
            </a:r>
            <a:r>
              <a:rPr lang="en-US" sz="3600" b="1" spc="-1" dirty="0" smtClean="0">
                <a:solidFill>
                  <a:srgbClr val="0597A4"/>
                </a:solidFill>
                <a:latin typeface="Verdana"/>
                <a:ea typeface="Verdana"/>
              </a:rPr>
              <a:t>a </a:t>
            </a:r>
            <a:r>
              <a:rPr lang="en-US" sz="3600" b="1" spc="-1" dirty="0" err="1" smtClean="0">
                <a:solidFill>
                  <a:srgbClr val="0597A4"/>
                </a:solidFill>
                <a:latin typeface="Verdana"/>
                <a:ea typeface="Verdana"/>
              </a:rPr>
              <a:t>informació</a:t>
            </a:r>
            <a:r>
              <a:rPr lang="en-US" sz="3600" b="1" spc="-1" dirty="0" smtClean="0">
                <a:solidFill>
                  <a:srgbClr val="0597A4"/>
                </a:solidFill>
                <a:latin typeface="Verdana"/>
                <a:ea typeface="Verdana"/>
              </a:rPr>
              <a:t>:</a:t>
            </a:r>
            <a:endParaRPr lang="en-US" sz="3600" dirty="0">
              <a:solidFill>
                <a:srgbClr val="2E74B5"/>
              </a:solidFill>
              <a:latin typeface="Calibri Light" panose="020F0302020204030204" pitchFamily="34" charset="0"/>
            </a:endParaRPr>
          </a:p>
        </p:txBody>
      </p:sp>
      <p:sp>
        <p:nvSpPr>
          <p:cNvPr id="110" name="CustomShape 2"/>
          <p:cNvSpPr/>
          <p:nvPr/>
        </p:nvSpPr>
        <p:spPr>
          <a:xfrm>
            <a:off x="589320" y="2431080"/>
            <a:ext cx="10172520" cy="3840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endParaRPr lang="ca-ES" sz="1800" b="0" strike="noStrike" spc="-1" dirty="0" smtClean="0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ca-ES" sz="1800" b="0" strike="noStrike" spc="-1" dirty="0" smtClean="0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ca-ES" sz="1800" b="0" strike="noStrike" spc="-1" dirty="0">
              <a:latin typeface="Arial"/>
            </a:endParaRPr>
          </a:p>
        </p:txBody>
      </p:sp>
      <p:sp>
        <p:nvSpPr>
          <p:cNvPr id="111" name="CustomShape 3"/>
          <p:cNvSpPr/>
          <p:nvPr/>
        </p:nvSpPr>
        <p:spPr>
          <a:xfrm>
            <a:off x="589320" y="3436200"/>
            <a:ext cx="4334040" cy="106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>
              <a:lnSpc>
                <a:spcPct val="150000"/>
              </a:lnSpc>
              <a:spcBef>
                <a:spcPts val="1001"/>
              </a:spcBef>
              <a:buClr>
                <a:srgbClr val="2E74B5"/>
              </a:buClr>
            </a:pPr>
            <a:r>
              <a:rPr lang="ca-ES" sz="2000" spc="-1" dirty="0">
                <a:solidFill>
                  <a:srgbClr val="3B3838"/>
                </a:solidFill>
                <a:latin typeface="Verdana"/>
                <a:ea typeface="Verdana"/>
              </a:rPr>
              <a:t>El meu compte</a:t>
            </a:r>
          </a:p>
        </p:txBody>
      </p:sp>
      <p:sp>
        <p:nvSpPr>
          <p:cNvPr id="112" name="CustomShape 4"/>
          <p:cNvSpPr/>
          <p:nvPr/>
        </p:nvSpPr>
        <p:spPr>
          <a:xfrm>
            <a:off x="4138076" y="2645640"/>
            <a:ext cx="5953680" cy="3411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marL="360" algn="just">
              <a:lnSpc>
                <a:spcPct val="150000"/>
              </a:lnSpc>
              <a:spcBef>
                <a:spcPts val="1001"/>
              </a:spcBef>
              <a:buClr>
                <a:srgbClr val="3B3838"/>
              </a:buClr>
            </a:pPr>
            <a:endParaRPr lang="ca-ES" sz="2300" b="1" strike="noStrike" spc="-1" dirty="0" smtClean="0">
              <a:solidFill>
                <a:srgbClr val="489198"/>
              </a:solidFill>
              <a:latin typeface="Verdana"/>
              <a:ea typeface="Verdana"/>
            </a:endParaRPr>
          </a:p>
        </p:txBody>
      </p:sp>
      <p:sp>
        <p:nvSpPr>
          <p:cNvPr id="113" name="Line 5"/>
          <p:cNvSpPr/>
          <p:nvPr/>
        </p:nvSpPr>
        <p:spPr>
          <a:xfrm>
            <a:off x="3257219" y="2683260"/>
            <a:ext cx="360" cy="2754720"/>
          </a:xfrm>
          <a:prstGeom prst="line">
            <a:avLst/>
          </a:prstGeom>
          <a:ln w="25560">
            <a:solidFill>
              <a:srgbClr val="0597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7" name="Picture 10"/>
          <p:cNvPicPr/>
          <p:nvPr/>
        </p:nvPicPr>
        <p:blipFill>
          <a:blip r:embed="rId3"/>
          <a:stretch/>
        </p:blipFill>
        <p:spPr>
          <a:xfrm>
            <a:off x="3672294" y="2612067"/>
            <a:ext cx="6554520" cy="2864160"/>
          </a:xfrm>
          <a:prstGeom prst="rect">
            <a:avLst/>
          </a:prstGeom>
          <a:ln>
            <a:noFill/>
          </a:ln>
        </p:spPr>
      </p:pic>
      <p:sp>
        <p:nvSpPr>
          <p:cNvPr id="2" name="Rectángulo 1"/>
          <p:cNvSpPr/>
          <p:nvPr/>
        </p:nvSpPr>
        <p:spPr>
          <a:xfrm>
            <a:off x="4481701" y="5954315"/>
            <a:ext cx="46879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ca-ES" b="1" spc="-1" dirty="0" smtClean="0">
                <a:solidFill>
                  <a:srgbClr val="0597A4"/>
                </a:solidFill>
                <a:latin typeface="Verdana"/>
                <a:ea typeface="Verdana"/>
              </a:rPr>
              <a:t>Renovacions – Reserves - Historial</a:t>
            </a:r>
            <a:endParaRPr lang="ca-ES" spc="-1" dirty="0"/>
          </a:p>
        </p:txBody>
      </p:sp>
    </p:spTree>
    <p:extLst>
      <p:ext uri="{BB962C8B-B14F-4D97-AF65-F5344CB8AC3E}">
        <p14:creationId xmlns:p14="http://schemas.microsoft.com/office/powerpoint/2010/main" val="270552054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extShape 1"/>
          <p:cNvSpPr txBox="1"/>
          <p:nvPr/>
        </p:nvSpPr>
        <p:spPr>
          <a:xfrm>
            <a:off x="7981920" y="6356520"/>
            <a:ext cx="2057040" cy="3646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r">
              <a:lnSpc>
                <a:spcPct val="100000"/>
              </a:lnSpc>
            </a:pPr>
            <a:fld id="{01F4ED5A-5061-4685-9439-B3CBC3992B74}" type="slidenum">
              <a:rPr lang="ca-ES" sz="1200" b="0" strike="noStrike" spc="-1">
                <a:solidFill>
                  <a:srgbClr val="8B8B8B"/>
                </a:solidFill>
                <a:latin typeface="Calibri"/>
              </a:rPr>
              <a:t>2</a:t>
            </a:fld>
            <a:endParaRPr lang="ca-ES" sz="1200" b="0" strike="noStrike" spc="-1">
              <a:latin typeface="Times New Roman"/>
            </a:endParaRPr>
          </a:p>
        </p:txBody>
      </p:sp>
      <p:sp>
        <p:nvSpPr>
          <p:cNvPr id="8" name="CustomShape 2"/>
          <p:cNvSpPr/>
          <p:nvPr/>
        </p:nvSpPr>
        <p:spPr>
          <a:xfrm>
            <a:off x="867363" y="1580089"/>
            <a:ext cx="9741613" cy="63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ca-ES" sz="3600" b="1" spc="-1" dirty="0" smtClean="0">
                <a:solidFill>
                  <a:srgbClr val="0597A4"/>
                </a:solidFill>
                <a:latin typeface="Verdana"/>
                <a:ea typeface="Verdana"/>
              </a:rPr>
              <a:t>CRAI UB - Recursos i Serveis</a:t>
            </a:r>
          </a:p>
          <a:p>
            <a:pPr algn="ctr">
              <a:lnSpc>
                <a:spcPct val="100000"/>
              </a:lnSpc>
            </a:pPr>
            <a:r>
              <a:rPr lang="ca-ES" sz="3600" b="1" strike="noStrike" spc="-1" dirty="0">
                <a:solidFill>
                  <a:srgbClr val="0597A4"/>
                </a:solidFill>
                <a:latin typeface="Verdana"/>
                <a:ea typeface="Verdana"/>
              </a:rPr>
              <a:t>E</a:t>
            </a:r>
            <a:r>
              <a:rPr lang="ca-ES" sz="3600" b="1" strike="noStrike" spc="-1" dirty="0" smtClean="0">
                <a:solidFill>
                  <a:srgbClr val="0597A4"/>
                </a:solidFill>
                <a:latin typeface="Verdana"/>
                <a:ea typeface="Verdana"/>
              </a:rPr>
              <a:t>scola de Doctorat</a:t>
            </a:r>
            <a:endParaRPr lang="ca-ES" sz="3600" b="0" strike="noStrike" spc="-1" dirty="0">
              <a:latin typeface="Arial"/>
            </a:endParaRPr>
          </a:p>
        </p:txBody>
      </p:sp>
      <p:sp>
        <p:nvSpPr>
          <p:cNvPr id="9" name="CustomShape 2"/>
          <p:cNvSpPr/>
          <p:nvPr/>
        </p:nvSpPr>
        <p:spPr>
          <a:xfrm>
            <a:off x="1882800" y="2934795"/>
            <a:ext cx="8156160" cy="63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s-ES" sz="3600" spc="-1" dirty="0" smtClean="0">
                <a:latin typeface="Verdana"/>
                <a:ea typeface="Verdana"/>
              </a:rPr>
              <a:t>Bona tarda. </a:t>
            </a:r>
          </a:p>
          <a:p>
            <a:pPr algn="ctr">
              <a:lnSpc>
                <a:spcPct val="100000"/>
              </a:lnSpc>
            </a:pPr>
            <a:r>
              <a:rPr lang="es-ES" sz="3600" spc="-1" dirty="0" smtClean="0">
                <a:latin typeface="Verdana"/>
                <a:ea typeface="Verdana"/>
              </a:rPr>
              <a:t>La </a:t>
            </a:r>
            <a:r>
              <a:rPr lang="es-ES" sz="3600" spc="-1" dirty="0" err="1" smtClean="0">
                <a:latin typeface="Verdana"/>
                <a:ea typeface="Verdana"/>
              </a:rPr>
              <a:t>sessió</a:t>
            </a:r>
            <a:r>
              <a:rPr lang="es-ES" sz="3600" spc="-1" dirty="0" smtClean="0">
                <a:latin typeface="Verdana"/>
                <a:ea typeface="Verdana"/>
              </a:rPr>
              <a:t> </a:t>
            </a:r>
            <a:r>
              <a:rPr lang="es-ES" sz="3600" spc="-1" dirty="0" err="1" smtClean="0">
                <a:latin typeface="Verdana"/>
                <a:ea typeface="Verdana"/>
              </a:rPr>
              <a:t>començarà</a:t>
            </a:r>
            <a:r>
              <a:rPr lang="es-ES" sz="3600" spc="-1" dirty="0" smtClean="0">
                <a:latin typeface="Verdana"/>
                <a:ea typeface="Verdana"/>
              </a:rPr>
              <a:t> a les 16h.</a:t>
            </a:r>
          </a:p>
          <a:p>
            <a:pPr algn="ctr">
              <a:lnSpc>
                <a:spcPct val="100000"/>
              </a:lnSpc>
            </a:pPr>
            <a:endParaRPr lang="es-ES" sz="3600" strike="noStrike" spc="-1" dirty="0">
              <a:latin typeface="Verdana"/>
              <a:ea typeface="Verdana"/>
            </a:endParaRPr>
          </a:p>
          <a:p>
            <a:pPr algn="ctr">
              <a:lnSpc>
                <a:spcPct val="100000"/>
              </a:lnSpc>
            </a:pPr>
            <a:endParaRPr lang="ca-ES" sz="3600" strike="noStrike" spc="-1" dirty="0">
              <a:latin typeface="Arial"/>
            </a:endParaRPr>
          </a:p>
        </p:txBody>
      </p:sp>
      <p:sp>
        <p:nvSpPr>
          <p:cNvPr id="10" name="Line 4"/>
          <p:cNvSpPr/>
          <p:nvPr/>
        </p:nvSpPr>
        <p:spPr>
          <a:xfrm flipH="1">
            <a:off x="3761800" y="4581866"/>
            <a:ext cx="3952737" cy="5366"/>
          </a:xfrm>
          <a:prstGeom prst="line">
            <a:avLst/>
          </a:prstGeom>
          <a:ln w="25560">
            <a:solidFill>
              <a:srgbClr val="0597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" name="CustomShape 2"/>
          <p:cNvSpPr/>
          <p:nvPr/>
        </p:nvSpPr>
        <p:spPr>
          <a:xfrm>
            <a:off x="2094652" y="4956303"/>
            <a:ext cx="9540607" cy="63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s-ES" sz="2800" spc="-1" dirty="0" smtClean="0">
                <a:latin typeface="Verdana"/>
                <a:ea typeface="Verdana"/>
              </a:rPr>
              <a:t>Ana Martínez. </a:t>
            </a:r>
            <a:r>
              <a:rPr lang="es-ES" spc="-1" dirty="0" smtClean="0">
                <a:latin typeface="Verdana"/>
                <a:ea typeface="Verdana"/>
              </a:rPr>
              <a:t>CRAI Biblioteca de Física i Química</a:t>
            </a:r>
          </a:p>
          <a:p>
            <a:pPr>
              <a:lnSpc>
                <a:spcPct val="100000"/>
              </a:lnSpc>
            </a:pPr>
            <a:endParaRPr lang="es-ES" spc="-1" dirty="0" smtClean="0">
              <a:latin typeface="Verdana"/>
              <a:ea typeface="Verdana"/>
            </a:endParaRPr>
          </a:p>
          <a:p>
            <a:pPr>
              <a:lnSpc>
                <a:spcPct val="100000"/>
              </a:lnSpc>
            </a:pPr>
            <a:r>
              <a:rPr lang="es-ES" sz="2800" spc="-1" dirty="0" smtClean="0">
                <a:latin typeface="Verdana"/>
                <a:ea typeface="Verdana"/>
              </a:rPr>
              <a:t>Mina </a:t>
            </a:r>
            <a:r>
              <a:rPr lang="es-ES" sz="2800" spc="-1" dirty="0" err="1" smtClean="0">
                <a:latin typeface="Verdana"/>
                <a:ea typeface="Verdana"/>
              </a:rPr>
              <a:t>Nabona</a:t>
            </a:r>
            <a:r>
              <a:rPr lang="es-ES" sz="2800" spc="-1" dirty="0" smtClean="0">
                <a:latin typeface="Verdana"/>
                <a:ea typeface="Verdana"/>
              </a:rPr>
              <a:t>. </a:t>
            </a:r>
            <a:r>
              <a:rPr lang="es-ES" spc="-1" dirty="0" smtClean="0">
                <a:latin typeface="Verdana"/>
                <a:ea typeface="Verdana"/>
              </a:rPr>
              <a:t>CRAI Biblioteca de </a:t>
            </a:r>
            <a:r>
              <a:rPr lang="es-ES" spc="-1" dirty="0" err="1" smtClean="0">
                <a:latin typeface="Verdana"/>
                <a:ea typeface="Verdana"/>
              </a:rPr>
              <a:t>Matemàtiques</a:t>
            </a:r>
            <a:r>
              <a:rPr lang="es-ES" spc="-1" dirty="0" smtClean="0">
                <a:latin typeface="Verdana"/>
                <a:ea typeface="Verdana"/>
              </a:rPr>
              <a:t> i </a:t>
            </a:r>
            <a:r>
              <a:rPr lang="es-ES" spc="-1" dirty="0" err="1" smtClean="0">
                <a:latin typeface="Verdana"/>
                <a:ea typeface="Verdana"/>
              </a:rPr>
              <a:t>Informàtica</a:t>
            </a:r>
            <a:endParaRPr lang="ca-ES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2822242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CustomShape 1"/>
          <p:cNvSpPr/>
          <p:nvPr/>
        </p:nvSpPr>
        <p:spPr>
          <a:xfrm>
            <a:off x="417600" y="1181160"/>
            <a:ext cx="10515240" cy="1325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rmAutofit/>
          </a:bodyPr>
          <a:lstStyle/>
          <a:p>
            <a:pPr>
              <a:buClr>
                <a:srgbClr val="2E74B5"/>
              </a:buClr>
            </a:pPr>
            <a:r>
              <a:rPr lang="en-US" sz="3600" b="1" spc="-1" dirty="0" err="1" smtClean="0">
                <a:solidFill>
                  <a:srgbClr val="0597A4"/>
                </a:solidFill>
                <a:latin typeface="Verdana"/>
                <a:ea typeface="Verdana"/>
              </a:rPr>
              <a:t>Accés</a:t>
            </a:r>
            <a:r>
              <a:rPr lang="en-US" sz="3600" b="1" spc="-1" dirty="0" smtClean="0">
                <a:solidFill>
                  <a:srgbClr val="0597A4"/>
                </a:solidFill>
                <a:latin typeface="Verdana"/>
                <a:ea typeface="Verdana"/>
              </a:rPr>
              <a:t> a </a:t>
            </a:r>
            <a:r>
              <a:rPr lang="en-US" sz="3600" b="1" spc="-1" dirty="0">
                <a:solidFill>
                  <a:srgbClr val="0597A4"/>
                </a:solidFill>
                <a:latin typeface="Verdana"/>
                <a:ea typeface="Verdana"/>
              </a:rPr>
              <a:t>l</a:t>
            </a:r>
            <a:r>
              <a:rPr lang="en-US" sz="3600" b="1" spc="-1" dirty="0" smtClean="0">
                <a:solidFill>
                  <a:srgbClr val="0597A4"/>
                </a:solidFill>
                <a:latin typeface="Verdana"/>
                <a:ea typeface="Verdana"/>
              </a:rPr>
              <a:t>a </a:t>
            </a:r>
            <a:r>
              <a:rPr lang="en-US" sz="3600" b="1" spc="-1" dirty="0" err="1" smtClean="0">
                <a:solidFill>
                  <a:srgbClr val="0597A4"/>
                </a:solidFill>
                <a:latin typeface="Verdana"/>
                <a:ea typeface="Verdana"/>
              </a:rPr>
              <a:t>informació</a:t>
            </a:r>
            <a:r>
              <a:rPr lang="en-US" sz="3600" b="1" spc="-1" dirty="0" smtClean="0">
                <a:solidFill>
                  <a:srgbClr val="0597A4"/>
                </a:solidFill>
                <a:latin typeface="Verdana"/>
                <a:ea typeface="Verdana"/>
              </a:rPr>
              <a:t>:</a:t>
            </a:r>
            <a:endParaRPr lang="en-US" sz="3600" dirty="0">
              <a:solidFill>
                <a:srgbClr val="2E74B5"/>
              </a:solidFill>
              <a:latin typeface="Calibri Light" panose="020F0302020204030204" pitchFamily="34" charset="0"/>
            </a:endParaRPr>
          </a:p>
        </p:txBody>
      </p:sp>
      <p:sp>
        <p:nvSpPr>
          <p:cNvPr id="110" name="CustomShape 2"/>
          <p:cNvSpPr/>
          <p:nvPr/>
        </p:nvSpPr>
        <p:spPr>
          <a:xfrm>
            <a:off x="589320" y="2431080"/>
            <a:ext cx="10172520" cy="3840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endParaRPr lang="ca-ES" sz="1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ca-ES" sz="1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ca-ES" sz="1800" b="0" strike="noStrike" spc="-1">
              <a:latin typeface="Arial"/>
            </a:endParaRPr>
          </a:p>
        </p:txBody>
      </p:sp>
      <p:sp>
        <p:nvSpPr>
          <p:cNvPr id="111" name="CustomShape 3"/>
          <p:cNvSpPr/>
          <p:nvPr/>
        </p:nvSpPr>
        <p:spPr>
          <a:xfrm>
            <a:off x="589320" y="3436200"/>
            <a:ext cx="4334040" cy="106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>
              <a:buClr>
                <a:srgbClr val="2E74B5"/>
              </a:buClr>
            </a:pPr>
            <a:r>
              <a:rPr lang="en-US" sz="2000" spc="-1" dirty="0" err="1" smtClean="0">
                <a:solidFill>
                  <a:srgbClr val="3B3838"/>
                </a:solidFill>
                <a:latin typeface="Verdana"/>
                <a:ea typeface="Verdana"/>
              </a:rPr>
              <a:t>Préstec</a:t>
            </a:r>
            <a:r>
              <a:rPr lang="en-US" sz="2000" spc="-1" dirty="0" smtClean="0">
                <a:solidFill>
                  <a:srgbClr val="3B3838"/>
                </a:solidFill>
                <a:latin typeface="Verdana"/>
                <a:ea typeface="Verdana"/>
              </a:rPr>
              <a:t> de documents</a:t>
            </a:r>
            <a:endParaRPr lang="ca-ES" sz="2000" spc="-1" dirty="0">
              <a:solidFill>
                <a:srgbClr val="3B3838"/>
              </a:solidFill>
              <a:latin typeface="Verdana"/>
              <a:ea typeface="Verdana"/>
            </a:endParaRPr>
          </a:p>
        </p:txBody>
      </p:sp>
      <p:sp>
        <p:nvSpPr>
          <p:cNvPr id="112" name="CustomShape 4"/>
          <p:cNvSpPr/>
          <p:nvPr/>
        </p:nvSpPr>
        <p:spPr>
          <a:xfrm>
            <a:off x="4138076" y="2645640"/>
            <a:ext cx="5953680" cy="3411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marL="360" algn="just">
              <a:lnSpc>
                <a:spcPct val="150000"/>
              </a:lnSpc>
              <a:spcBef>
                <a:spcPts val="1001"/>
              </a:spcBef>
              <a:buClr>
                <a:srgbClr val="3B3838"/>
              </a:buClr>
            </a:pPr>
            <a:r>
              <a:rPr lang="ca-ES" sz="2300" b="1" spc="-1" dirty="0" smtClean="0">
                <a:solidFill>
                  <a:srgbClr val="489198"/>
                </a:solidFill>
                <a:latin typeface="Verdana"/>
                <a:ea typeface="Verdana"/>
              </a:rPr>
              <a:t>Préstec UB</a:t>
            </a:r>
          </a:p>
          <a:p>
            <a:pPr marL="360" algn="just">
              <a:lnSpc>
                <a:spcPct val="150000"/>
              </a:lnSpc>
              <a:spcBef>
                <a:spcPts val="1001"/>
              </a:spcBef>
              <a:buClr>
                <a:srgbClr val="3B3838"/>
              </a:buClr>
            </a:pPr>
            <a:r>
              <a:rPr lang="ca-ES" sz="2300" b="1" spc="-1" dirty="0" smtClean="0">
                <a:solidFill>
                  <a:srgbClr val="489198"/>
                </a:solidFill>
                <a:latin typeface="Verdana"/>
                <a:ea typeface="Verdana"/>
              </a:rPr>
              <a:t>PUC</a:t>
            </a:r>
          </a:p>
          <a:p>
            <a:pPr marL="360" algn="just">
              <a:lnSpc>
                <a:spcPct val="150000"/>
              </a:lnSpc>
              <a:spcBef>
                <a:spcPts val="1001"/>
              </a:spcBef>
              <a:buClr>
                <a:srgbClr val="3B3838"/>
              </a:buClr>
            </a:pPr>
            <a:r>
              <a:rPr lang="ca-ES" sz="2300" b="1" spc="-1" dirty="0" smtClean="0">
                <a:solidFill>
                  <a:srgbClr val="489198"/>
                </a:solidFill>
                <a:latin typeface="Verdana"/>
                <a:ea typeface="Verdana"/>
              </a:rPr>
              <a:t>Préstec Interbibliotecari</a:t>
            </a:r>
            <a:endParaRPr lang="ca-ES" sz="2300" b="1" strike="noStrike" spc="-1" dirty="0" smtClean="0">
              <a:solidFill>
                <a:srgbClr val="489198"/>
              </a:solidFill>
              <a:latin typeface="Verdana"/>
              <a:ea typeface="Verdana"/>
            </a:endParaRPr>
          </a:p>
        </p:txBody>
      </p:sp>
      <p:sp>
        <p:nvSpPr>
          <p:cNvPr id="113" name="Line 5"/>
          <p:cNvSpPr/>
          <p:nvPr/>
        </p:nvSpPr>
        <p:spPr>
          <a:xfrm>
            <a:off x="3775012" y="2645640"/>
            <a:ext cx="360" cy="2754720"/>
          </a:xfrm>
          <a:prstGeom prst="line">
            <a:avLst/>
          </a:prstGeom>
          <a:ln w="25560">
            <a:solidFill>
              <a:srgbClr val="0597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111050875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CustomShape 1"/>
          <p:cNvSpPr/>
          <p:nvPr/>
        </p:nvSpPr>
        <p:spPr>
          <a:xfrm>
            <a:off x="417600" y="1181160"/>
            <a:ext cx="10515240" cy="1325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rmAutofit/>
          </a:bodyPr>
          <a:lstStyle/>
          <a:p>
            <a:pPr>
              <a:buClr>
                <a:srgbClr val="2E74B5"/>
              </a:buClr>
            </a:pPr>
            <a:r>
              <a:rPr lang="en-US" sz="3600" b="1" spc="-1" dirty="0" err="1" smtClean="0">
                <a:solidFill>
                  <a:srgbClr val="0597A4"/>
                </a:solidFill>
                <a:latin typeface="Verdana"/>
                <a:ea typeface="Verdana"/>
              </a:rPr>
              <a:t>Accés</a:t>
            </a:r>
            <a:r>
              <a:rPr lang="en-US" sz="3600" b="1" spc="-1" dirty="0" smtClean="0">
                <a:solidFill>
                  <a:srgbClr val="0597A4"/>
                </a:solidFill>
                <a:latin typeface="Verdana"/>
                <a:ea typeface="Verdana"/>
              </a:rPr>
              <a:t> a </a:t>
            </a:r>
            <a:r>
              <a:rPr lang="en-US" sz="3600" b="1" spc="-1" dirty="0">
                <a:solidFill>
                  <a:srgbClr val="0597A4"/>
                </a:solidFill>
                <a:latin typeface="Verdana"/>
                <a:ea typeface="Verdana"/>
              </a:rPr>
              <a:t>l</a:t>
            </a:r>
            <a:r>
              <a:rPr lang="en-US" sz="3600" b="1" spc="-1" dirty="0" smtClean="0">
                <a:solidFill>
                  <a:srgbClr val="0597A4"/>
                </a:solidFill>
                <a:latin typeface="Verdana"/>
                <a:ea typeface="Verdana"/>
              </a:rPr>
              <a:t>a </a:t>
            </a:r>
            <a:r>
              <a:rPr lang="en-US" sz="3600" b="1" spc="-1" dirty="0" err="1" smtClean="0">
                <a:solidFill>
                  <a:srgbClr val="0597A4"/>
                </a:solidFill>
                <a:latin typeface="Verdana"/>
                <a:ea typeface="Verdana"/>
              </a:rPr>
              <a:t>informació</a:t>
            </a:r>
            <a:r>
              <a:rPr lang="en-US" sz="3600" b="1" spc="-1" dirty="0" smtClean="0">
                <a:solidFill>
                  <a:srgbClr val="0597A4"/>
                </a:solidFill>
                <a:latin typeface="Verdana"/>
                <a:ea typeface="Verdana"/>
              </a:rPr>
              <a:t>:</a:t>
            </a:r>
            <a:endParaRPr lang="en-US" sz="3600" dirty="0">
              <a:solidFill>
                <a:srgbClr val="2E74B5"/>
              </a:solidFill>
              <a:latin typeface="Calibri Light" panose="020F0302020204030204" pitchFamily="34" charset="0"/>
            </a:endParaRPr>
          </a:p>
        </p:txBody>
      </p:sp>
      <p:sp>
        <p:nvSpPr>
          <p:cNvPr id="110" name="CustomShape 2"/>
          <p:cNvSpPr/>
          <p:nvPr/>
        </p:nvSpPr>
        <p:spPr>
          <a:xfrm>
            <a:off x="589320" y="2431080"/>
            <a:ext cx="10172520" cy="3840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endParaRPr lang="ca-ES" sz="1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ca-ES" sz="1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ca-ES" sz="1800" b="0" strike="noStrike" spc="-1">
              <a:latin typeface="Arial"/>
            </a:endParaRPr>
          </a:p>
        </p:txBody>
      </p:sp>
      <p:sp>
        <p:nvSpPr>
          <p:cNvPr id="111" name="CustomShape 3"/>
          <p:cNvSpPr/>
          <p:nvPr/>
        </p:nvSpPr>
        <p:spPr>
          <a:xfrm>
            <a:off x="589320" y="3436200"/>
            <a:ext cx="4334040" cy="106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>
              <a:buClr>
                <a:srgbClr val="2E74B5"/>
              </a:buClr>
            </a:pPr>
            <a:r>
              <a:rPr lang="en-US" sz="2000" spc="-1" dirty="0" err="1" smtClean="0">
                <a:solidFill>
                  <a:srgbClr val="3B3838"/>
                </a:solidFill>
                <a:latin typeface="Verdana"/>
                <a:ea typeface="Verdana"/>
              </a:rPr>
              <a:t>Préstec</a:t>
            </a:r>
            <a:r>
              <a:rPr lang="en-US" sz="2000" spc="-1" dirty="0" smtClean="0">
                <a:solidFill>
                  <a:srgbClr val="3B3838"/>
                </a:solidFill>
                <a:latin typeface="Verdana"/>
                <a:ea typeface="Verdana"/>
              </a:rPr>
              <a:t> UB</a:t>
            </a:r>
            <a:endParaRPr lang="ca-ES" sz="2000" spc="-1" dirty="0">
              <a:solidFill>
                <a:srgbClr val="3B3838"/>
              </a:solidFill>
              <a:latin typeface="Verdana"/>
              <a:ea typeface="Verdana"/>
            </a:endParaRPr>
          </a:p>
        </p:txBody>
      </p:sp>
      <p:sp>
        <p:nvSpPr>
          <p:cNvPr id="112" name="CustomShape 4"/>
          <p:cNvSpPr/>
          <p:nvPr/>
        </p:nvSpPr>
        <p:spPr>
          <a:xfrm>
            <a:off x="4138076" y="2645640"/>
            <a:ext cx="5953680" cy="3411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marL="360" algn="just">
              <a:lnSpc>
                <a:spcPct val="150000"/>
              </a:lnSpc>
              <a:spcBef>
                <a:spcPts val="1001"/>
              </a:spcBef>
              <a:buClr>
                <a:srgbClr val="3B3838"/>
              </a:buClr>
            </a:pPr>
            <a:endParaRPr lang="ca-ES" sz="2300" b="1" strike="noStrike" spc="-1" dirty="0" smtClean="0">
              <a:solidFill>
                <a:srgbClr val="489198"/>
              </a:solidFill>
              <a:latin typeface="Verdana"/>
              <a:ea typeface="Verdana"/>
            </a:endParaRPr>
          </a:p>
        </p:txBody>
      </p:sp>
      <p:sp>
        <p:nvSpPr>
          <p:cNvPr id="113" name="Line 5"/>
          <p:cNvSpPr/>
          <p:nvPr/>
        </p:nvSpPr>
        <p:spPr>
          <a:xfrm>
            <a:off x="2607224" y="2744792"/>
            <a:ext cx="360" cy="2754720"/>
          </a:xfrm>
          <a:prstGeom prst="line">
            <a:avLst/>
          </a:prstGeom>
          <a:ln w="25560">
            <a:solidFill>
              <a:srgbClr val="0597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Rectángulo 2"/>
          <p:cNvSpPr/>
          <p:nvPr/>
        </p:nvSpPr>
        <p:spPr>
          <a:xfrm>
            <a:off x="2862747" y="2354203"/>
            <a:ext cx="866837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3080" indent="-342720">
              <a:lnSpc>
                <a:spcPts val="811"/>
              </a:lnSpc>
              <a:spcBef>
                <a:spcPts val="2401"/>
              </a:spcBef>
              <a:buClr>
                <a:srgbClr val="0597A4"/>
              </a:buClr>
              <a:buSzPct val="75000"/>
              <a:buFont typeface="Wingdings" charset="2"/>
              <a:buChar char=""/>
            </a:pPr>
            <a:endParaRPr lang="ca-ES" spc="-1" dirty="0" smtClean="0">
              <a:solidFill>
                <a:srgbClr val="595959"/>
              </a:solidFill>
              <a:latin typeface="Verdana"/>
              <a:ea typeface="Verdana"/>
            </a:endParaRPr>
          </a:p>
          <a:p>
            <a:pPr marL="360">
              <a:lnSpc>
                <a:spcPts val="811"/>
              </a:lnSpc>
              <a:spcBef>
                <a:spcPts val="2401"/>
              </a:spcBef>
              <a:buClr>
                <a:srgbClr val="0597A4"/>
              </a:buClr>
              <a:buSzPct val="75000"/>
            </a:pPr>
            <a:r>
              <a:rPr lang="ca-ES" spc="-1" dirty="0" smtClean="0">
                <a:solidFill>
                  <a:srgbClr val="595959"/>
                </a:solidFill>
                <a:latin typeface="Verdana"/>
                <a:ea typeface="Verdana"/>
              </a:rPr>
              <a:t>Podeu </a:t>
            </a:r>
            <a:r>
              <a:rPr lang="ca-ES" spc="-1" dirty="0">
                <a:solidFill>
                  <a:srgbClr val="595959"/>
                </a:solidFill>
                <a:latin typeface="Verdana"/>
                <a:ea typeface="Verdana"/>
              </a:rPr>
              <a:t>demanar documents de qualsevol </a:t>
            </a:r>
            <a:r>
              <a:rPr lang="ca-ES" spc="-1" dirty="0" smtClean="0">
                <a:solidFill>
                  <a:srgbClr val="595959"/>
                </a:solidFill>
                <a:latin typeface="Verdana"/>
                <a:ea typeface="Verdana"/>
              </a:rPr>
              <a:t>CRAI Biblioteca </a:t>
            </a:r>
            <a:r>
              <a:rPr lang="ca-ES" spc="-1" dirty="0">
                <a:solidFill>
                  <a:srgbClr val="595959"/>
                </a:solidFill>
                <a:latin typeface="Verdana"/>
                <a:ea typeface="Verdana"/>
              </a:rPr>
              <a:t>UB.</a:t>
            </a:r>
            <a:endParaRPr lang="ca-ES" spc="-1" dirty="0"/>
          </a:p>
          <a:p>
            <a:pPr marL="360">
              <a:lnSpc>
                <a:spcPts val="811"/>
              </a:lnSpc>
              <a:spcBef>
                <a:spcPts val="2401"/>
              </a:spcBef>
              <a:buClr>
                <a:srgbClr val="0597A4"/>
              </a:buClr>
              <a:buSzPct val="75000"/>
            </a:pPr>
            <a:r>
              <a:rPr lang="ca-ES" spc="-1" dirty="0">
                <a:solidFill>
                  <a:srgbClr val="595959"/>
                </a:solidFill>
                <a:latin typeface="Verdana"/>
                <a:ea typeface="Verdana"/>
              </a:rPr>
              <a:t>Podeu endur-vos 20 documents durant 30 dies</a:t>
            </a:r>
            <a:r>
              <a:rPr lang="ca-ES" spc="-1" dirty="0" smtClean="0">
                <a:solidFill>
                  <a:srgbClr val="595959"/>
                </a:solidFill>
                <a:latin typeface="Verdana"/>
                <a:ea typeface="Verdana"/>
              </a:rPr>
              <a:t>.</a:t>
            </a:r>
          </a:p>
          <a:p>
            <a:pPr marL="360">
              <a:lnSpc>
                <a:spcPts val="811"/>
              </a:lnSpc>
              <a:spcBef>
                <a:spcPts val="2401"/>
              </a:spcBef>
              <a:buClr>
                <a:srgbClr val="0597A4"/>
              </a:buClr>
              <a:buSzPct val="75000"/>
            </a:pPr>
            <a:r>
              <a:rPr lang="pt-BR" spc="-1" dirty="0" smtClean="0">
                <a:solidFill>
                  <a:srgbClr val="595959"/>
                </a:solidFill>
                <a:latin typeface="Verdana"/>
                <a:ea typeface="Verdana"/>
              </a:rPr>
              <a:t>Bibliografia </a:t>
            </a:r>
            <a:r>
              <a:rPr lang="pt-BR" spc="-1" dirty="0" err="1">
                <a:solidFill>
                  <a:srgbClr val="595959"/>
                </a:solidFill>
                <a:latin typeface="Verdana"/>
                <a:ea typeface="Verdana"/>
              </a:rPr>
              <a:t>recomanada</a:t>
            </a:r>
            <a:r>
              <a:rPr lang="pt-BR" spc="-1" dirty="0">
                <a:solidFill>
                  <a:srgbClr val="595959"/>
                </a:solidFill>
                <a:latin typeface="Verdana"/>
                <a:ea typeface="Verdana"/>
              </a:rPr>
              <a:t>: 10 </a:t>
            </a:r>
            <a:r>
              <a:rPr lang="pt-BR" spc="-1" dirty="0" smtClean="0">
                <a:solidFill>
                  <a:srgbClr val="595959"/>
                </a:solidFill>
                <a:latin typeface="Verdana"/>
                <a:ea typeface="Verdana"/>
              </a:rPr>
              <a:t>dies (BR de </a:t>
            </a:r>
            <a:r>
              <a:rPr lang="pt-BR" spc="-1" dirty="0" err="1">
                <a:solidFill>
                  <a:srgbClr val="595959"/>
                </a:solidFill>
                <a:latin typeface="Verdana"/>
                <a:ea typeface="Verdana"/>
              </a:rPr>
              <a:t>caps</a:t>
            </a:r>
            <a:r>
              <a:rPr lang="pt-BR" spc="-1" dirty="0">
                <a:solidFill>
                  <a:srgbClr val="595959"/>
                </a:solidFill>
                <a:latin typeface="Verdana"/>
                <a:ea typeface="Verdana"/>
              </a:rPr>
              <a:t> de </a:t>
            </a:r>
            <a:r>
              <a:rPr lang="pt-BR" spc="-1" dirty="0" err="1">
                <a:solidFill>
                  <a:srgbClr val="595959"/>
                </a:solidFill>
                <a:latin typeface="Verdana"/>
                <a:ea typeface="Verdana"/>
              </a:rPr>
              <a:t>setmana</a:t>
            </a:r>
            <a:r>
              <a:rPr lang="pt-BR" spc="-1" dirty="0">
                <a:solidFill>
                  <a:srgbClr val="595959"/>
                </a:solidFill>
                <a:latin typeface="Verdana"/>
                <a:ea typeface="Verdana"/>
              </a:rPr>
              <a:t>: 3 </a:t>
            </a:r>
            <a:r>
              <a:rPr lang="pt-BR" spc="-1" dirty="0" smtClean="0">
                <a:solidFill>
                  <a:srgbClr val="595959"/>
                </a:solidFill>
                <a:latin typeface="Verdana"/>
                <a:ea typeface="Verdana"/>
              </a:rPr>
              <a:t>dies).</a:t>
            </a:r>
            <a:endParaRPr lang="pt-BR" spc="-1" dirty="0">
              <a:solidFill>
                <a:srgbClr val="595959"/>
              </a:solidFill>
              <a:latin typeface="Verdana"/>
              <a:ea typeface="Verdana"/>
            </a:endParaRPr>
          </a:p>
          <a:p>
            <a:pPr marL="360">
              <a:lnSpc>
                <a:spcPts val="811"/>
              </a:lnSpc>
              <a:spcBef>
                <a:spcPts val="2401"/>
              </a:spcBef>
              <a:buClr>
                <a:srgbClr val="0597A4"/>
              </a:buClr>
              <a:buSzPct val="75000"/>
            </a:pPr>
            <a:r>
              <a:rPr lang="pt-BR" spc="-1" dirty="0" err="1" smtClean="0">
                <a:solidFill>
                  <a:srgbClr val="595959"/>
                </a:solidFill>
                <a:latin typeface="Verdana"/>
                <a:ea typeface="Verdana"/>
              </a:rPr>
              <a:t>Audiovisuals</a:t>
            </a:r>
            <a:r>
              <a:rPr lang="pt-BR" spc="-1" dirty="0">
                <a:solidFill>
                  <a:srgbClr val="595959"/>
                </a:solidFill>
                <a:latin typeface="Verdana"/>
                <a:ea typeface="Verdana"/>
              </a:rPr>
              <a:t>: 7 dies.</a:t>
            </a:r>
            <a:endParaRPr lang="es-ES" spc="-1" dirty="0" smtClean="0">
              <a:solidFill>
                <a:srgbClr val="595959"/>
              </a:solidFill>
              <a:latin typeface="Verdana"/>
              <a:ea typeface="Verdana"/>
            </a:endParaRPr>
          </a:p>
          <a:p>
            <a:pPr marL="360">
              <a:lnSpc>
                <a:spcPts val="811"/>
              </a:lnSpc>
              <a:spcBef>
                <a:spcPts val="2401"/>
              </a:spcBef>
              <a:buClr>
                <a:srgbClr val="0597A4"/>
              </a:buClr>
              <a:buSzPct val="75000"/>
            </a:pPr>
            <a:r>
              <a:rPr lang="es-ES" spc="-1" dirty="0" err="1" smtClean="0">
                <a:solidFill>
                  <a:srgbClr val="595959"/>
                </a:solidFill>
                <a:latin typeface="Verdana"/>
                <a:ea typeface="Verdana"/>
              </a:rPr>
              <a:t>Sancions</a:t>
            </a:r>
            <a:r>
              <a:rPr lang="es-ES" spc="-1" dirty="0" smtClean="0">
                <a:solidFill>
                  <a:srgbClr val="595959"/>
                </a:solidFill>
                <a:latin typeface="Verdana"/>
                <a:ea typeface="Verdana"/>
              </a:rPr>
              <a:t> : </a:t>
            </a:r>
            <a:r>
              <a:rPr lang="ca-ES" spc="-1" dirty="0" smtClean="0">
                <a:solidFill>
                  <a:srgbClr val="595959"/>
                </a:solidFill>
                <a:latin typeface="Verdana"/>
                <a:ea typeface="Verdana"/>
              </a:rPr>
              <a:t>varia </a:t>
            </a:r>
            <a:r>
              <a:rPr lang="ca-ES" spc="-1" dirty="0">
                <a:solidFill>
                  <a:srgbClr val="595959"/>
                </a:solidFill>
                <a:latin typeface="Verdana"/>
                <a:ea typeface="Verdana"/>
              </a:rPr>
              <a:t>segons els tipus de </a:t>
            </a:r>
            <a:r>
              <a:rPr lang="ca-ES" spc="-1" dirty="0" smtClean="0">
                <a:solidFill>
                  <a:srgbClr val="595959"/>
                </a:solidFill>
                <a:latin typeface="Verdana"/>
                <a:ea typeface="Verdana"/>
              </a:rPr>
              <a:t>document retornat amb retard.</a:t>
            </a:r>
            <a:endParaRPr lang="ca-ES" spc="-1" dirty="0">
              <a:solidFill>
                <a:srgbClr val="595959"/>
              </a:solidFill>
              <a:latin typeface="Verdana"/>
              <a:ea typeface="Verdana"/>
            </a:endParaRPr>
          </a:p>
        </p:txBody>
      </p:sp>
      <p:pic>
        <p:nvPicPr>
          <p:cNvPr id="8" name="Imatge 3"/>
          <p:cNvPicPr/>
          <p:nvPr/>
        </p:nvPicPr>
        <p:blipFill>
          <a:blip r:embed="rId3"/>
          <a:srcRect t="4471" r="1849"/>
          <a:stretch/>
        </p:blipFill>
        <p:spPr>
          <a:xfrm>
            <a:off x="930738" y="4122152"/>
            <a:ext cx="1078200" cy="664560"/>
          </a:xfrm>
          <a:prstGeom prst="rect">
            <a:avLst/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70018424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CustomShape 1"/>
          <p:cNvSpPr/>
          <p:nvPr/>
        </p:nvSpPr>
        <p:spPr>
          <a:xfrm>
            <a:off x="417600" y="1181160"/>
            <a:ext cx="10515240" cy="1325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rmAutofit/>
          </a:bodyPr>
          <a:lstStyle/>
          <a:p>
            <a:pPr>
              <a:buClr>
                <a:srgbClr val="2E74B5"/>
              </a:buClr>
            </a:pPr>
            <a:r>
              <a:rPr lang="en-US" sz="3600" b="1" spc="-1" dirty="0" err="1" smtClean="0">
                <a:solidFill>
                  <a:srgbClr val="0597A4"/>
                </a:solidFill>
                <a:latin typeface="Verdana"/>
                <a:ea typeface="Verdana"/>
              </a:rPr>
              <a:t>Accés</a:t>
            </a:r>
            <a:r>
              <a:rPr lang="en-US" sz="3600" b="1" spc="-1" dirty="0" smtClean="0">
                <a:solidFill>
                  <a:srgbClr val="0597A4"/>
                </a:solidFill>
                <a:latin typeface="Verdana"/>
                <a:ea typeface="Verdana"/>
              </a:rPr>
              <a:t> a </a:t>
            </a:r>
            <a:r>
              <a:rPr lang="en-US" sz="3600" b="1" spc="-1" dirty="0">
                <a:solidFill>
                  <a:srgbClr val="0597A4"/>
                </a:solidFill>
                <a:latin typeface="Verdana"/>
                <a:ea typeface="Verdana"/>
              </a:rPr>
              <a:t>l</a:t>
            </a:r>
            <a:r>
              <a:rPr lang="en-US" sz="3600" b="1" spc="-1" dirty="0" smtClean="0">
                <a:solidFill>
                  <a:srgbClr val="0597A4"/>
                </a:solidFill>
                <a:latin typeface="Verdana"/>
                <a:ea typeface="Verdana"/>
              </a:rPr>
              <a:t>a </a:t>
            </a:r>
            <a:r>
              <a:rPr lang="en-US" sz="3600" b="1" spc="-1" dirty="0" err="1" smtClean="0">
                <a:solidFill>
                  <a:srgbClr val="0597A4"/>
                </a:solidFill>
                <a:latin typeface="Verdana"/>
                <a:ea typeface="Verdana"/>
              </a:rPr>
              <a:t>informació</a:t>
            </a:r>
            <a:r>
              <a:rPr lang="en-US" sz="3600" b="1" spc="-1" dirty="0" smtClean="0">
                <a:solidFill>
                  <a:srgbClr val="0597A4"/>
                </a:solidFill>
                <a:latin typeface="Verdana"/>
                <a:ea typeface="Verdana"/>
              </a:rPr>
              <a:t>:</a:t>
            </a:r>
            <a:endParaRPr lang="en-US" sz="3600" dirty="0">
              <a:solidFill>
                <a:srgbClr val="2E74B5"/>
              </a:solidFill>
              <a:latin typeface="Calibri Light" panose="020F0302020204030204" pitchFamily="34" charset="0"/>
            </a:endParaRPr>
          </a:p>
        </p:txBody>
      </p:sp>
      <p:sp>
        <p:nvSpPr>
          <p:cNvPr id="110" name="CustomShape 2"/>
          <p:cNvSpPr/>
          <p:nvPr/>
        </p:nvSpPr>
        <p:spPr>
          <a:xfrm>
            <a:off x="589320" y="2431080"/>
            <a:ext cx="10172520" cy="3840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endParaRPr lang="ca-ES" sz="1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ca-ES" sz="1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ca-ES" sz="1800" b="0" strike="noStrike" spc="-1">
              <a:latin typeface="Arial"/>
            </a:endParaRPr>
          </a:p>
        </p:txBody>
      </p:sp>
      <p:sp>
        <p:nvSpPr>
          <p:cNvPr id="111" name="CustomShape 3"/>
          <p:cNvSpPr/>
          <p:nvPr/>
        </p:nvSpPr>
        <p:spPr>
          <a:xfrm>
            <a:off x="589320" y="3436200"/>
            <a:ext cx="4334040" cy="106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>
              <a:buClr>
                <a:srgbClr val="2E74B5"/>
              </a:buClr>
            </a:pPr>
            <a:endParaRPr lang="ca-ES" sz="2000" spc="-1" dirty="0">
              <a:solidFill>
                <a:srgbClr val="3B3838"/>
              </a:solidFill>
              <a:latin typeface="Verdana"/>
              <a:ea typeface="Verdana"/>
            </a:endParaRPr>
          </a:p>
        </p:txBody>
      </p:sp>
      <p:sp>
        <p:nvSpPr>
          <p:cNvPr id="112" name="CustomShape 4"/>
          <p:cNvSpPr/>
          <p:nvPr/>
        </p:nvSpPr>
        <p:spPr>
          <a:xfrm>
            <a:off x="4138076" y="2645640"/>
            <a:ext cx="5953680" cy="3411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marL="360" algn="just">
              <a:lnSpc>
                <a:spcPct val="150000"/>
              </a:lnSpc>
              <a:spcBef>
                <a:spcPts val="1001"/>
              </a:spcBef>
              <a:buClr>
                <a:srgbClr val="3B3838"/>
              </a:buClr>
            </a:pPr>
            <a:endParaRPr lang="ca-ES" sz="2300" b="1" strike="noStrike" spc="-1" dirty="0" smtClean="0">
              <a:solidFill>
                <a:srgbClr val="489198"/>
              </a:solidFill>
              <a:latin typeface="Verdana"/>
              <a:ea typeface="Verdana"/>
            </a:endParaRPr>
          </a:p>
        </p:txBody>
      </p:sp>
      <p:sp>
        <p:nvSpPr>
          <p:cNvPr id="113" name="Line 5"/>
          <p:cNvSpPr/>
          <p:nvPr/>
        </p:nvSpPr>
        <p:spPr>
          <a:xfrm>
            <a:off x="2416687" y="2788860"/>
            <a:ext cx="360" cy="2754720"/>
          </a:xfrm>
          <a:prstGeom prst="line">
            <a:avLst/>
          </a:prstGeom>
          <a:ln w="25560">
            <a:solidFill>
              <a:srgbClr val="0597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" name="Rectángulo 1"/>
          <p:cNvSpPr/>
          <p:nvPr/>
        </p:nvSpPr>
        <p:spPr>
          <a:xfrm>
            <a:off x="3059906" y="3525480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a-ES" spc="-1" dirty="0" smtClean="0">
                <a:solidFill>
                  <a:srgbClr val="646464"/>
                </a:solidFill>
                <a:latin typeface="Calibri"/>
                <a:ea typeface="Verdana"/>
              </a:rPr>
              <a:t>Servei </a:t>
            </a:r>
            <a:r>
              <a:rPr lang="ca-ES" spc="-1" dirty="0">
                <a:solidFill>
                  <a:srgbClr val="646464"/>
                </a:solidFill>
                <a:latin typeface="Calibri"/>
                <a:ea typeface="Verdana"/>
              </a:rPr>
              <a:t>de préstec consorciat </a:t>
            </a:r>
            <a:r>
              <a:rPr lang="ca-ES" b="1" spc="-1" dirty="0">
                <a:solidFill>
                  <a:srgbClr val="646464"/>
                </a:solidFill>
                <a:latin typeface="Calibri"/>
                <a:ea typeface="Verdana"/>
              </a:rPr>
              <a:t>gratuït</a:t>
            </a:r>
            <a:r>
              <a:rPr lang="ca-ES" spc="-1" dirty="0">
                <a:solidFill>
                  <a:srgbClr val="646464"/>
                </a:solidFill>
                <a:latin typeface="Calibri"/>
                <a:ea typeface="Verdana"/>
              </a:rPr>
              <a:t> que permet als usuaris sol·licitar i tenir en préstec documents d’una altra biblioteca del Consorci de Serveis Universitaris de Catalunya (CSUC). </a:t>
            </a:r>
            <a:endParaRPr lang="ca-ES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650" y="3756240"/>
            <a:ext cx="1617175" cy="606440"/>
          </a:xfrm>
          <a:prstGeom prst="rect">
            <a:avLst/>
          </a:prstGeom>
        </p:spPr>
      </p:pic>
      <p:grpSp>
        <p:nvGrpSpPr>
          <p:cNvPr id="9" name="Grupo 8"/>
          <p:cNvGrpSpPr/>
          <p:nvPr/>
        </p:nvGrpSpPr>
        <p:grpSpPr>
          <a:xfrm>
            <a:off x="9361136" y="1787760"/>
            <a:ext cx="1461240" cy="4358520"/>
            <a:chOff x="7208280" y="1621800"/>
            <a:chExt cx="1461240" cy="4358520"/>
          </a:xfrm>
        </p:grpSpPr>
        <p:pic>
          <p:nvPicPr>
            <p:cNvPr id="10" name="Picture 14"/>
            <p:cNvPicPr/>
            <p:nvPr/>
          </p:nvPicPr>
          <p:blipFill>
            <a:blip r:embed="rId4"/>
            <a:stretch/>
          </p:blipFill>
          <p:spPr>
            <a:xfrm>
              <a:off x="7375320" y="1621800"/>
              <a:ext cx="1055520" cy="4878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1" name="Picture 16"/>
            <p:cNvPicPr/>
            <p:nvPr/>
          </p:nvPicPr>
          <p:blipFill>
            <a:blip r:embed="rId5"/>
            <a:srcRect l="17821" t="17965" r="15750" b="12088"/>
            <a:stretch/>
          </p:blipFill>
          <p:spPr>
            <a:xfrm>
              <a:off x="8099640" y="2145600"/>
              <a:ext cx="469800" cy="55584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2" name="Picture 18"/>
            <p:cNvPicPr/>
            <p:nvPr/>
          </p:nvPicPr>
          <p:blipFill>
            <a:blip r:embed="rId6"/>
            <a:stretch/>
          </p:blipFill>
          <p:spPr>
            <a:xfrm>
              <a:off x="7329240" y="2222280"/>
              <a:ext cx="505440" cy="5983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3" name="Picture 20"/>
            <p:cNvPicPr/>
            <p:nvPr/>
          </p:nvPicPr>
          <p:blipFill>
            <a:blip r:embed="rId7"/>
            <a:stretch/>
          </p:blipFill>
          <p:spPr>
            <a:xfrm>
              <a:off x="8031600" y="2877120"/>
              <a:ext cx="606960" cy="4824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4" name="Picture 22"/>
            <p:cNvPicPr/>
            <p:nvPr/>
          </p:nvPicPr>
          <p:blipFill>
            <a:blip r:embed="rId8"/>
            <a:stretch/>
          </p:blipFill>
          <p:spPr>
            <a:xfrm>
              <a:off x="7310880" y="3036600"/>
              <a:ext cx="520560" cy="4834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5" name="Picture 24"/>
            <p:cNvPicPr/>
            <p:nvPr/>
          </p:nvPicPr>
          <p:blipFill>
            <a:blip r:embed="rId9"/>
            <a:stretch/>
          </p:blipFill>
          <p:spPr>
            <a:xfrm>
              <a:off x="8010720" y="3687480"/>
              <a:ext cx="658800" cy="3924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6" name="Picture 30"/>
            <p:cNvPicPr/>
            <p:nvPr/>
          </p:nvPicPr>
          <p:blipFill>
            <a:blip r:embed="rId10"/>
            <a:stretch/>
          </p:blipFill>
          <p:spPr>
            <a:xfrm>
              <a:off x="7208280" y="3888000"/>
              <a:ext cx="694440" cy="6022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7" name="Picture 32"/>
            <p:cNvPicPr/>
            <p:nvPr/>
          </p:nvPicPr>
          <p:blipFill>
            <a:blip r:embed="rId11"/>
            <a:stretch/>
          </p:blipFill>
          <p:spPr>
            <a:xfrm>
              <a:off x="8024760" y="4521240"/>
              <a:ext cx="627840" cy="3636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8" name="Picture 36"/>
            <p:cNvPicPr/>
            <p:nvPr/>
          </p:nvPicPr>
          <p:blipFill>
            <a:blip r:embed="rId12"/>
            <a:stretch/>
          </p:blipFill>
          <p:spPr>
            <a:xfrm>
              <a:off x="7285320" y="4641120"/>
              <a:ext cx="580320" cy="6393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9" name="Picture 38"/>
            <p:cNvPicPr/>
            <p:nvPr/>
          </p:nvPicPr>
          <p:blipFill>
            <a:blip r:embed="rId13"/>
            <a:srcRect l="-2096" t="18973" r="2096" b="24109"/>
            <a:stretch/>
          </p:blipFill>
          <p:spPr>
            <a:xfrm>
              <a:off x="7429680" y="5488560"/>
              <a:ext cx="1077480" cy="491760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17215317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CustomShape 1"/>
          <p:cNvSpPr/>
          <p:nvPr/>
        </p:nvSpPr>
        <p:spPr>
          <a:xfrm>
            <a:off x="417600" y="1181160"/>
            <a:ext cx="10515240" cy="1325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rmAutofit/>
          </a:bodyPr>
          <a:lstStyle/>
          <a:p>
            <a:pPr>
              <a:buClr>
                <a:srgbClr val="2E74B5"/>
              </a:buClr>
            </a:pPr>
            <a:r>
              <a:rPr lang="en-US" sz="3600" b="1" spc="-1" dirty="0" err="1" smtClean="0">
                <a:solidFill>
                  <a:srgbClr val="0597A4"/>
                </a:solidFill>
                <a:latin typeface="Verdana"/>
                <a:ea typeface="Verdana"/>
              </a:rPr>
              <a:t>Accés</a:t>
            </a:r>
            <a:r>
              <a:rPr lang="en-US" sz="3600" b="1" spc="-1" dirty="0" smtClean="0">
                <a:solidFill>
                  <a:srgbClr val="0597A4"/>
                </a:solidFill>
                <a:latin typeface="Verdana"/>
                <a:ea typeface="Verdana"/>
              </a:rPr>
              <a:t> a </a:t>
            </a:r>
            <a:r>
              <a:rPr lang="en-US" sz="3600" b="1" spc="-1" dirty="0">
                <a:solidFill>
                  <a:srgbClr val="0597A4"/>
                </a:solidFill>
                <a:latin typeface="Verdana"/>
                <a:ea typeface="Verdana"/>
              </a:rPr>
              <a:t>l</a:t>
            </a:r>
            <a:r>
              <a:rPr lang="en-US" sz="3600" b="1" spc="-1" dirty="0" smtClean="0">
                <a:solidFill>
                  <a:srgbClr val="0597A4"/>
                </a:solidFill>
                <a:latin typeface="Verdana"/>
                <a:ea typeface="Verdana"/>
              </a:rPr>
              <a:t>a </a:t>
            </a:r>
            <a:r>
              <a:rPr lang="en-US" sz="3600" b="1" spc="-1" dirty="0" err="1" smtClean="0">
                <a:solidFill>
                  <a:srgbClr val="0597A4"/>
                </a:solidFill>
                <a:latin typeface="Verdana"/>
                <a:ea typeface="Verdana"/>
              </a:rPr>
              <a:t>informació</a:t>
            </a:r>
            <a:r>
              <a:rPr lang="en-US" sz="3600" b="1" spc="-1" dirty="0" smtClean="0">
                <a:solidFill>
                  <a:srgbClr val="0597A4"/>
                </a:solidFill>
                <a:latin typeface="Verdana"/>
                <a:ea typeface="Verdana"/>
              </a:rPr>
              <a:t>:</a:t>
            </a:r>
            <a:endParaRPr lang="en-US" sz="3600" dirty="0">
              <a:solidFill>
                <a:srgbClr val="2E74B5"/>
              </a:solidFill>
              <a:latin typeface="Calibri Light" panose="020F0302020204030204" pitchFamily="34" charset="0"/>
            </a:endParaRPr>
          </a:p>
        </p:txBody>
      </p:sp>
      <p:sp>
        <p:nvSpPr>
          <p:cNvPr id="110" name="CustomShape 2"/>
          <p:cNvSpPr/>
          <p:nvPr/>
        </p:nvSpPr>
        <p:spPr>
          <a:xfrm>
            <a:off x="589320" y="2431080"/>
            <a:ext cx="10172520" cy="3840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endParaRPr lang="ca-ES" sz="1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ca-ES" sz="1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ca-ES" sz="1800" b="0" strike="noStrike" spc="-1">
              <a:latin typeface="Arial"/>
            </a:endParaRPr>
          </a:p>
        </p:txBody>
      </p:sp>
      <p:sp>
        <p:nvSpPr>
          <p:cNvPr id="111" name="CustomShape 3"/>
          <p:cNvSpPr/>
          <p:nvPr/>
        </p:nvSpPr>
        <p:spPr>
          <a:xfrm>
            <a:off x="589320" y="3436200"/>
            <a:ext cx="4334040" cy="106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>
              <a:buClr>
                <a:srgbClr val="2E74B5"/>
              </a:buClr>
            </a:pPr>
            <a:r>
              <a:rPr lang="en-US" sz="2000" spc="-1" dirty="0" err="1" smtClean="0">
                <a:solidFill>
                  <a:srgbClr val="3B3838"/>
                </a:solidFill>
                <a:latin typeface="Verdana"/>
                <a:ea typeface="Verdana"/>
              </a:rPr>
              <a:t>Préstec</a:t>
            </a:r>
            <a:r>
              <a:rPr lang="en-US" sz="2000" spc="-1" dirty="0" smtClean="0">
                <a:solidFill>
                  <a:srgbClr val="3B3838"/>
                </a:solidFill>
                <a:latin typeface="Verdana"/>
                <a:ea typeface="Verdana"/>
              </a:rPr>
              <a:t> </a:t>
            </a:r>
            <a:r>
              <a:rPr lang="en-US" sz="2000" spc="-1" dirty="0" err="1" smtClean="0">
                <a:solidFill>
                  <a:srgbClr val="3B3838"/>
                </a:solidFill>
                <a:latin typeface="Verdana"/>
                <a:ea typeface="Verdana"/>
              </a:rPr>
              <a:t>Interbibliotecari</a:t>
            </a:r>
            <a:endParaRPr lang="ca-ES" sz="2000" spc="-1" dirty="0">
              <a:solidFill>
                <a:srgbClr val="3B3838"/>
              </a:solidFill>
              <a:latin typeface="Verdana"/>
              <a:ea typeface="Verdana"/>
            </a:endParaRPr>
          </a:p>
        </p:txBody>
      </p:sp>
      <p:sp>
        <p:nvSpPr>
          <p:cNvPr id="112" name="CustomShape 4"/>
          <p:cNvSpPr/>
          <p:nvPr/>
        </p:nvSpPr>
        <p:spPr>
          <a:xfrm>
            <a:off x="4138076" y="2645640"/>
            <a:ext cx="5953680" cy="3411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marL="360" algn="just">
              <a:lnSpc>
                <a:spcPct val="150000"/>
              </a:lnSpc>
              <a:spcBef>
                <a:spcPts val="1001"/>
              </a:spcBef>
              <a:buClr>
                <a:srgbClr val="3B3838"/>
              </a:buClr>
            </a:pPr>
            <a:endParaRPr lang="ca-ES" sz="2300" b="1" strike="noStrike" spc="-1" dirty="0" smtClean="0">
              <a:solidFill>
                <a:srgbClr val="489198"/>
              </a:solidFill>
              <a:latin typeface="Verdana"/>
              <a:ea typeface="Verdana"/>
            </a:endParaRPr>
          </a:p>
        </p:txBody>
      </p:sp>
      <p:sp>
        <p:nvSpPr>
          <p:cNvPr id="113" name="Line 5"/>
          <p:cNvSpPr/>
          <p:nvPr/>
        </p:nvSpPr>
        <p:spPr>
          <a:xfrm>
            <a:off x="3966716" y="2645640"/>
            <a:ext cx="360" cy="2754720"/>
          </a:xfrm>
          <a:prstGeom prst="line">
            <a:avLst/>
          </a:prstGeom>
          <a:ln w="25560">
            <a:solidFill>
              <a:srgbClr val="0597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" name="Rectángulo 1"/>
          <p:cNvSpPr/>
          <p:nvPr/>
        </p:nvSpPr>
        <p:spPr>
          <a:xfrm>
            <a:off x="4296472" y="2640320"/>
            <a:ext cx="6096000" cy="21698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</a:pPr>
            <a:r>
              <a:rPr lang="ca-ES" spc="-1" dirty="0" smtClean="0">
                <a:solidFill>
                  <a:srgbClr val="646464"/>
                </a:solidFill>
                <a:latin typeface="Verdana"/>
                <a:ea typeface="Verdana"/>
              </a:rPr>
              <a:t>Localitzar </a:t>
            </a:r>
            <a:r>
              <a:rPr lang="ca-ES" spc="-1" dirty="0">
                <a:solidFill>
                  <a:srgbClr val="646464"/>
                </a:solidFill>
                <a:latin typeface="Verdana"/>
                <a:ea typeface="Verdana"/>
              </a:rPr>
              <a:t>i </a:t>
            </a:r>
            <a:r>
              <a:rPr lang="ca-ES" spc="-1" dirty="0" smtClean="0">
                <a:solidFill>
                  <a:srgbClr val="646464"/>
                </a:solidFill>
                <a:latin typeface="Verdana"/>
                <a:ea typeface="Verdana"/>
              </a:rPr>
              <a:t>obtenir </a:t>
            </a:r>
            <a:r>
              <a:rPr lang="ca-ES" spc="-1" dirty="0">
                <a:solidFill>
                  <a:srgbClr val="646464"/>
                </a:solidFill>
                <a:latin typeface="Verdana"/>
                <a:ea typeface="Verdana"/>
              </a:rPr>
              <a:t>l'original o la còpia de qualsevol tipus de document que no es trobi al CRAI de la UB </a:t>
            </a:r>
            <a:r>
              <a:rPr lang="ca-ES" spc="-1" dirty="0" smtClean="0">
                <a:solidFill>
                  <a:srgbClr val="646464"/>
                </a:solidFill>
                <a:latin typeface="Verdana"/>
                <a:ea typeface="Verdana"/>
              </a:rPr>
              <a:t>ni disponible a d’altres universitats catalanes. </a:t>
            </a:r>
          </a:p>
          <a:p>
            <a:pPr algn="just">
              <a:lnSpc>
                <a:spcPct val="150000"/>
              </a:lnSpc>
            </a:pPr>
            <a:endParaRPr lang="ca-ES" spc="-1" dirty="0">
              <a:solidFill>
                <a:srgbClr val="646464"/>
              </a:solidFill>
              <a:latin typeface="Verdana"/>
              <a:ea typeface="Verdana"/>
            </a:endParaRPr>
          </a:p>
          <a:p>
            <a:pPr algn="just">
              <a:lnSpc>
                <a:spcPct val="150000"/>
              </a:lnSpc>
            </a:pPr>
            <a:r>
              <a:rPr lang="ca-ES" spc="-1" dirty="0" smtClean="0">
                <a:solidFill>
                  <a:srgbClr val="646464"/>
                </a:solidFill>
                <a:latin typeface="Verdana"/>
                <a:ea typeface="Verdana"/>
              </a:rPr>
              <a:t>Aquest </a:t>
            </a:r>
            <a:r>
              <a:rPr lang="ca-ES" spc="-1" dirty="0">
                <a:solidFill>
                  <a:srgbClr val="646464"/>
                </a:solidFill>
                <a:latin typeface="Verdana"/>
                <a:ea typeface="Verdana"/>
              </a:rPr>
              <a:t>servei està subjecte a tarifes.</a:t>
            </a:r>
          </a:p>
        </p:txBody>
      </p:sp>
    </p:spTree>
    <p:extLst>
      <p:ext uri="{BB962C8B-B14F-4D97-AF65-F5344CB8AC3E}">
        <p14:creationId xmlns:p14="http://schemas.microsoft.com/office/powerpoint/2010/main" val="246317677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CustomShape 1"/>
          <p:cNvSpPr/>
          <p:nvPr/>
        </p:nvSpPr>
        <p:spPr>
          <a:xfrm>
            <a:off x="417600" y="1181160"/>
            <a:ext cx="10515240" cy="1325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rmAutofit/>
          </a:bodyPr>
          <a:lstStyle/>
          <a:p>
            <a:pPr>
              <a:buClr>
                <a:srgbClr val="2E74B5"/>
              </a:buClr>
            </a:pPr>
            <a:r>
              <a:rPr lang="en-US" sz="3600" b="1" spc="-1" dirty="0" err="1" smtClean="0">
                <a:solidFill>
                  <a:srgbClr val="0597A4"/>
                </a:solidFill>
                <a:latin typeface="Verdana"/>
                <a:ea typeface="Verdana"/>
              </a:rPr>
              <a:t>Accés</a:t>
            </a:r>
            <a:r>
              <a:rPr lang="en-US" sz="3600" b="1" spc="-1" dirty="0" smtClean="0">
                <a:solidFill>
                  <a:srgbClr val="0597A4"/>
                </a:solidFill>
                <a:latin typeface="Verdana"/>
                <a:ea typeface="Verdana"/>
              </a:rPr>
              <a:t> a </a:t>
            </a:r>
            <a:r>
              <a:rPr lang="en-US" sz="3600" b="1" spc="-1" dirty="0">
                <a:solidFill>
                  <a:srgbClr val="0597A4"/>
                </a:solidFill>
                <a:latin typeface="Verdana"/>
                <a:ea typeface="Verdana"/>
              </a:rPr>
              <a:t>l</a:t>
            </a:r>
            <a:r>
              <a:rPr lang="en-US" sz="3600" b="1" spc="-1" dirty="0" smtClean="0">
                <a:solidFill>
                  <a:srgbClr val="0597A4"/>
                </a:solidFill>
                <a:latin typeface="Verdana"/>
                <a:ea typeface="Verdana"/>
              </a:rPr>
              <a:t>a </a:t>
            </a:r>
            <a:r>
              <a:rPr lang="en-US" sz="3600" b="1" spc="-1" dirty="0" err="1" smtClean="0">
                <a:solidFill>
                  <a:srgbClr val="0597A4"/>
                </a:solidFill>
                <a:latin typeface="Verdana"/>
                <a:ea typeface="Verdana"/>
              </a:rPr>
              <a:t>informació</a:t>
            </a:r>
            <a:r>
              <a:rPr lang="en-US" sz="3600" b="1" spc="-1" dirty="0" smtClean="0">
                <a:solidFill>
                  <a:srgbClr val="0597A4"/>
                </a:solidFill>
                <a:latin typeface="Verdana"/>
                <a:ea typeface="Verdana"/>
              </a:rPr>
              <a:t>:</a:t>
            </a:r>
            <a:endParaRPr lang="en-US" sz="3600" dirty="0">
              <a:solidFill>
                <a:srgbClr val="2E74B5"/>
              </a:solidFill>
              <a:latin typeface="Calibri Light" panose="020F0302020204030204" pitchFamily="34" charset="0"/>
            </a:endParaRPr>
          </a:p>
        </p:txBody>
      </p:sp>
      <p:sp>
        <p:nvSpPr>
          <p:cNvPr id="110" name="CustomShape 2"/>
          <p:cNvSpPr/>
          <p:nvPr/>
        </p:nvSpPr>
        <p:spPr>
          <a:xfrm>
            <a:off x="589320" y="2431080"/>
            <a:ext cx="10172520" cy="3840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endParaRPr lang="ca-ES" sz="1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ca-ES" sz="1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ca-ES" sz="1800" b="0" strike="noStrike" spc="-1">
              <a:latin typeface="Arial"/>
            </a:endParaRPr>
          </a:p>
        </p:txBody>
      </p:sp>
      <p:sp>
        <p:nvSpPr>
          <p:cNvPr id="111" name="CustomShape 3"/>
          <p:cNvSpPr/>
          <p:nvPr/>
        </p:nvSpPr>
        <p:spPr>
          <a:xfrm>
            <a:off x="589320" y="3436200"/>
            <a:ext cx="4334040" cy="106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>
              <a:buClr>
                <a:srgbClr val="2E74B5"/>
              </a:buClr>
            </a:pPr>
            <a:r>
              <a:rPr lang="en-US" sz="2000" spc="-1" dirty="0" err="1" smtClean="0">
                <a:solidFill>
                  <a:srgbClr val="3B3838"/>
                </a:solidFill>
                <a:latin typeface="Verdana"/>
                <a:ea typeface="Verdana"/>
              </a:rPr>
              <a:t>Cerca</a:t>
            </a:r>
            <a:r>
              <a:rPr lang="en-US" sz="2000" spc="-1" dirty="0" smtClean="0">
                <a:solidFill>
                  <a:srgbClr val="3B3838"/>
                </a:solidFill>
                <a:latin typeface="Verdana"/>
                <a:ea typeface="Verdana"/>
              </a:rPr>
              <a:t> </a:t>
            </a:r>
            <a:r>
              <a:rPr lang="en-US" sz="2000" spc="-1" dirty="0" err="1" smtClean="0">
                <a:solidFill>
                  <a:srgbClr val="3B3838"/>
                </a:solidFill>
                <a:latin typeface="Verdana"/>
                <a:ea typeface="Verdana"/>
              </a:rPr>
              <a:t>especialitzada</a:t>
            </a:r>
            <a:endParaRPr lang="ca-ES" sz="2000" spc="-1" dirty="0">
              <a:solidFill>
                <a:srgbClr val="3B3838"/>
              </a:solidFill>
              <a:latin typeface="Verdana"/>
              <a:ea typeface="Verdana"/>
            </a:endParaRPr>
          </a:p>
        </p:txBody>
      </p:sp>
      <p:sp>
        <p:nvSpPr>
          <p:cNvPr id="112" name="CustomShape 4"/>
          <p:cNvSpPr/>
          <p:nvPr/>
        </p:nvSpPr>
        <p:spPr>
          <a:xfrm>
            <a:off x="4138076" y="2645640"/>
            <a:ext cx="5953680" cy="3411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marL="360" algn="just">
              <a:lnSpc>
                <a:spcPct val="150000"/>
              </a:lnSpc>
              <a:spcBef>
                <a:spcPts val="1001"/>
              </a:spcBef>
              <a:buClr>
                <a:srgbClr val="3B3838"/>
              </a:buClr>
            </a:pPr>
            <a:endParaRPr lang="ca-ES" sz="2300" b="1" strike="noStrike" spc="-1" dirty="0" smtClean="0">
              <a:solidFill>
                <a:srgbClr val="489198"/>
              </a:solidFill>
              <a:latin typeface="Verdana"/>
              <a:ea typeface="Verdana"/>
            </a:endParaRPr>
          </a:p>
        </p:txBody>
      </p:sp>
      <p:sp>
        <p:nvSpPr>
          <p:cNvPr id="113" name="Line 5"/>
          <p:cNvSpPr/>
          <p:nvPr/>
        </p:nvSpPr>
        <p:spPr>
          <a:xfrm>
            <a:off x="3490669" y="2645640"/>
            <a:ext cx="360" cy="2754720"/>
          </a:xfrm>
          <a:prstGeom prst="line">
            <a:avLst/>
          </a:prstGeom>
          <a:ln w="25560">
            <a:solidFill>
              <a:srgbClr val="0597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" name="Rectángulo 1"/>
          <p:cNvSpPr/>
          <p:nvPr/>
        </p:nvSpPr>
        <p:spPr>
          <a:xfrm>
            <a:off x="3834343" y="2722644"/>
            <a:ext cx="7417721" cy="26007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" algn="just">
              <a:lnSpc>
                <a:spcPct val="150000"/>
              </a:lnSpc>
              <a:spcBef>
                <a:spcPts val="1001"/>
              </a:spcBef>
              <a:buClr>
                <a:srgbClr val="3B3838"/>
              </a:buClr>
            </a:pPr>
            <a:r>
              <a:rPr lang="ca-ES" sz="2300" b="1" spc="-1" dirty="0" err="1">
                <a:solidFill>
                  <a:srgbClr val="489198"/>
                </a:solidFill>
                <a:latin typeface="Verdana"/>
                <a:ea typeface="Verdana"/>
              </a:rPr>
              <a:t>Library</a:t>
            </a:r>
            <a:r>
              <a:rPr lang="ca-ES" sz="2300" b="1" spc="-1" dirty="0">
                <a:solidFill>
                  <a:srgbClr val="489198"/>
                </a:solidFill>
                <a:latin typeface="Verdana"/>
                <a:ea typeface="Verdana"/>
              </a:rPr>
              <a:t> </a:t>
            </a:r>
            <a:r>
              <a:rPr lang="ca-ES" sz="2300" b="1" spc="-1" dirty="0" smtClean="0">
                <a:solidFill>
                  <a:srgbClr val="489198"/>
                </a:solidFill>
                <a:latin typeface="Verdana"/>
                <a:ea typeface="Verdana"/>
              </a:rPr>
              <a:t>Access</a:t>
            </a:r>
            <a:endParaRPr lang="ca-ES" sz="2300" b="1" spc="-1" dirty="0">
              <a:solidFill>
                <a:srgbClr val="489198"/>
              </a:solidFill>
              <a:latin typeface="Verdana"/>
              <a:ea typeface="Verdana"/>
            </a:endParaRPr>
          </a:p>
          <a:p>
            <a:pPr marL="360" algn="just">
              <a:lnSpc>
                <a:spcPct val="150000"/>
              </a:lnSpc>
              <a:spcBef>
                <a:spcPts val="1001"/>
              </a:spcBef>
              <a:buClr>
                <a:srgbClr val="3B3838"/>
              </a:buClr>
            </a:pPr>
            <a:r>
              <a:rPr lang="ca-ES" sz="2300" b="1" spc="-1" dirty="0">
                <a:solidFill>
                  <a:srgbClr val="489198"/>
                </a:solidFill>
                <a:latin typeface="Verdana"/>
                <a:ea typeface="Verdana"/>
              </a:rPr>
              <a:t>Thesaurus </a:t>
            </a:r>
            <a:r>
              <a:rPr lang="ca-ES" sz="2300" b="1" spc="-1" dirty="0" smtClean="0">
                <a:solidFill>
                  <a:srgbClr val="489198"/>
                </a:solidFill>
                <a:latin typeface="Verdana"/>
                <a:ea typeface="Verdana"/>
              </a:rPr>
              <a:t>UB</a:t>
            </a:r>
            <a:endParaRPr lang="ca-ES" sz="2300" b="1" spc="-1" dirty="0">
              <a:solidFill>
                <a:srgbClr val="489198"/>
              </a:solidFill>
              <a:latin typeface="Verdana"/>
              <a:ea typeface="Verdana"/>
            </a:endParaRPr>
          </a:p>
          <a:p>
            <a:pPr marL="360" algn="just">
              <a:lnSpc>
                <a:spcPct val="150000"/>
              </a:lnSpc>
              <a:spcBef>
                <a:spcPts val="1001"/>
              </a:spcBef>
              <a:buClr>
                <a:srgbClr val="3B3838"/>
              </a:buClr>
            </a:pPr>
            <a:r>
              <a:rPr lang="ca-ES" sz="2300" b="1" spc="-1" dirty="0">
                <a:solidFill>
                  <a:srgbClr val="489198"/>
                </a:solidFill>
                <a:latin typeface="Verdana"/>
                <a:ea typeface="Verdana"/>
              </a:rPr>
              <a:t>Bases de dades i </a:t>
            </a:r>
            <a:r>
              <a:rPr lang="ca-ES" sz="2300" b="1" spc="-1" dirty="0" smtClean="0">
                <a:solidFill>
                  <a:srgbClr val="489198"/>
                </a:solidFill>
                <a:latin typeface="Verdana"/>
                <a:ea typeface="Verdana"/>
              </a:rPr>
              <a:t>revistes-e</a:t>
            </a:r>
            <a:endParaRPr lang="ca-ES" sz="2300" b="1" spc="-1" dirty="0">
              <a:solidFill>
                <a:srgbClr val="489198"/>
              </a:solidFill>
              <a:latin typeface="Verdana"/>
              <a:ea typeface="Verdana"/>
            </a:endParaRPr>
          </a:p>
          <a:p>
            <a:pPr marL="360">
              <a:lnSpc>
                <a:spcPct val="150000"/>
              </a:lnSpc>
              <a:spcBef>
                <a:spcPts val="1001"/>
              </a:spcBef>
              <a:buClr>
                <a:srgbClr val="3B3838"/>
              </a:buClr>
            </a:pPr>
            <a:r>
              <a:rPr lang="ca-ES" sz="2300" b="1" spc="-1" dirty="0" err="1">
                <a:solidFill>
                  <a:srgbClr val="489198"/>
                </a:solidFill>
                <a:latin typeface="Verdana"/>
                <a:ea typeface="Verdana"/>
              </a:rPr>
              <a:t>Repositoris</a:t>
            </a:r>
            <a:r>
              <a:rPr lang="ca-ES" sz="2300" b="1" spc="-1" dirty="0">
                <a:solidFill>
                  <a:srgbClr val="489198"/>
                </a:solidFill>
                <a:latin typeface="Verdana"/>
                <a:ea typeface="Verdana"/>
              </a:rPr>
              <a:t> digitals i Patrimoni bibliogràfic</a:t>
            </a:r>
          </a:p>
        </p:txBody>
      </p:sp>
    </p:spTree>
    <p:extLst>
      <p:ext uri="{BB962C8B-B14F-4D97-AF65-F5344CB8AC3E}">
        <p14:creationId xmlns:p14="http://schemas.microsoft.com/office/powerpoint/2010/main" val="212401490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CustomShape 1"/>
          <p:cNvSpPr/>
          <p:nvPr/>
        </p:nvSpPr>
        <p:spPr>
          <a:xfrm>
            <a:off x="417600" y="1181160"/>
            <a:ext cx="10515240" cy="1325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rmAutofit/>
          </a:bodyPr>
          <a:lstStyle/>
          <a:p>
            <a:pPr>
              <a:buClr>
                <a:srgbClr val="2E74B5"/>
              </a:buClr>
            </a:pPr>
            <a:r>
              <a:rPr lang="en-US" sz="3600" b="1" spc="-1" dirty="0" err="1" smtClean="0">
                <a:solidFill>
                  <a:srgbClr val="0597A4"/>
                </a:solidFill>
                <a:latin typeface="Verdana"/>
                <a:ea typeface="Verdana"/>
              </a:rPr>
              <a:t>Accés</a:t>
            </a:r>
            <a:r>
              <a:rPr lang="en-US" sz="3600" b="1" spc="-1" dirty="0" smtClean="0">
                <a:solidFill>
                  <a:srgbClr val="0597A4"/>
                </a:solidFill>
                <a:latin typeface="Verdana"/>
                <a:ea typeface="Verdana"/>
              </a:rPr>
              <a:t> a </a:t>
            </a:r>
            <a:r>
              <a:rPr lang="en-US" sz="3600" b="1" spc="-1" dirty="0">
                <a:solidFill>
                  <a:srgbClr val="0597A4"/>
                </a:solidFill>
                <a:latin typeface="Verdana"/>
                <a:ea typeface="Verdana"/>
              </a:rPr>
              <a:t>l</a:t>
            </a:r>
            <a:r>
              <a:rPr lang="en-US" sz="3600" b="1" spc="-1" dirty="0" smtClean="0">
                <a:solidFill>
                  <a:srgbClr val="0597A4"/>
                </a:solidFill>
                <a:latin typeface="Verdana"/>
                <a:ea typeface="Verdana"/>
              </a:rPr>
              <a:t>a </a:t>
            </a:r>
            <a:r>
              <a:rPr lang="en-US" sz="3600" b="1" spc="-1" dirty="0" err="1" smtClean="0">
                <a:solidFill>
                  <a:srgbClr val="0597A4"/>
                </a:solidFill>
                <a:latin typeface="Verdana"/>
                <a:ea typeface="Verdana"/>
              </a:rPr>
              <a:t>informació</a:t>
            </a:r>
            <a:r>
              <a:rPr lang="en-US" sz="3600" b="1" spc="-1" dirty="0" smtClean="0">
                <a:solidFill>
                  <a:srgbClr val="0597A4"/>
                </a:solidFill>
                <a:latin typeface="Verdana"/>
                <a:ea typeface="Verdana"/>
              </a:rPr>
              <a:t>:</a:t>
            </a:r>
            <a:endParaRPr lang="en-US" sz="3600" dirty="0">
              <a:solidFill>
                <a:srgbClr val="2E74B5"/>
              </a:solidFill>
              <a:latin typeface="Calibri Light" panose="020F0302020204030204" pitchFamily="34" charset="0"/>
            </a:endParaRPr>
          </a:p>
        </p:txBody>
      </p:sp>
      <p:sp>
        <p:nvSpPr>
          <p:cNvPr id="110" name="CustomShape 2"/>
          <p:cNvSpPr/>
          <p:nvPr/>
        </p:nvSpPr>
        <p:spPr>
          <a:xfrm>
            <a:off x="589320" y="2431080"/>
            <a:ext cx="10172520" cy="3840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endParaRPr lang="ca-ES" sz="1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ca-ES" sz="1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ca-ES" sz="1800" b="0" strike="noStrike" spc="-1">
              <a:latin typeface="Arial"/>
            </a:endParaRPr>
          </a:p>
        </p:txBody>
      </p:sp>
      <p:sp>
        <p:nvSpPr>
          <p:cNvPr id="112" name="CustomShape 4"/>
          <p:cNvSpPr/>
          <p:nvPr/>
        </p:nvSpPr>
        <p:spPr>
          <a:xfrm>
            <a:off x="4138076" y="2645640"/>
            <a:ext cx="5953680" cy="3411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marL="360" algn="just">
              <a:lnSpc>
                <a:spcPct val="150000"/>
              </a:lnSpc>
              <a:spcBef>
                <a:spcPts val="1001"/>
              </a:spcBef>
              <a:buClr>
                <a:srgbClr val="3B3838"/>
              </a:buClr>
            </a:pPr>
            <a:endParaRPr lang="ca-ES" sz="2300" b="1" strike="noStrike" spc="-1" dirty="0" smtClean="0">
              <a:solidFill>
                <a:srgbClr val="489198"/>
              </a:solidFill>
              <a:latin typeface="Verdana"/>
              <a:ea typeface="Verdana"/>
            </a:endParaRPr>
          </a:p>
        </p:txBody>
      </p:sp>
      <p:sp>
        <p:nvSpPr>
          <p:cNvPr id="113" name="Line 5"/>
          <p:cNvSpPr/>
          <p:nvPr/>
        </p:nvSpPr>
        <p:spPr>
          <a:xfrm>
            <a:off x="3966716" y="2645640"/>
            <a:ext cx="360" cy="2754720"/>
          </a:xfrm>
          <a:prstGeom prst="line">
            <a:avLst/>
          </a:prstGeom>
          <a:ln w="25560">
            <a:solidFill>
              <a:srgbClr val="0597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2050" name="Picture 2" descr="Library Acces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210" y="3756240"/>
            <a:ext cx="3185506" cy="552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QuadreDeText 1"/>
          <p:cNvSpPr txBox="1"/>
          <p:nvPr/>
        </p:nvSpPr>
        <p:spPr>
          <a:xfrm>
            <a:off x="4305300" y="2831066"/>
            <a:ext cx="7947497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pc="-1" dirty="0">
                <a:solidFill>
                  <a:srgbClr val="646464"/>
                </a:solidFill>
                <a:latin typeface="Verdana"/>
                <a:ea typeface="Verdana"/>
              </a:rPr>
              <a:t>Extensió del navegador que facilita l'accés als recursos </a:t>
            </a:r>
            <a:endParaRPr lang="ca-ES" spc="-1" dirty="0" smtClean="0">
              <a:solidFill>
                <a:srgbClr val="646464"/>
              </a:solidFill>
              <a:latin typeface="Verdana"/>
              <a:ea typeface="Verdana"/>
            </a:endParaRPr>
          </a:p>
          <a:p>
            <a:r>
              <a:rPr lang="ca-ES" spc="-1" dirty="0" smtClean="0">
                <a:solidFill>
                  <a:srgbClr val="646464"/>
                </a:solidFill>
                <a:latin typeface="Verdana"/>
                <a:ea typeface="Verdana"/>
              </a:rPr>
              <a:t>electrònics subscrits </a:t>
            </a:r>
            <a:r>
              <a:rPr lang="ca-ES" spc="-1" dirty="0">
                <a:solidFill>
                  <a:srgbClr val="646464"/>
                </a:solidFill>
                <a:latin typeface="Verdana"/>
                <a:ea typeface="Verdana"/>
              </a:rPr>
              <a:t>pel CRAI de la UB per tenir accés directe </a:t>
            </a:r>
            <a:endParaRPr lang="ca-ES" spc="-1" dirty="0" smtClean="0">
              <a:solidFill>
                <a:srgbClr val="646464"/>
              </a:solidFill>
              <a:latin typeface="Verdana"/>
              <a:ea typeface="Verdana"/>
            </a:endParaRPr>
          </a:p>
          <a:p>
            <a:r>
              <a:rPr lang="ca-ES" spc="-1" dirty="0" smtClean="0">
                <a:solidFill>
                  <a:srgbClr val="646464"/>
                </a:solidFill>
                <a:latin typeface="Verdana"/>
                <a:ea typeface="Verdana"/>
              </a:rPr>
              <a:t>al </a:t>
            </a:r>
            <a:r>
              <a:rPr lang="ca-ES" spc="-1" dirty="0">
                <a:solidFill>
                  <a:srgbClr val="646464"/>
                </a:solidFill>
                <a:latin typeface="Verdana"/>
                <a:ea typeface="Verdana"/>
              </a:rPr>
              <a:t>contingut.</a:t>
            </a:r>
          </a:p>
          <a:p>
            <a:endParaRPr lang="ca-ES" spc="-1" dirty="0">
              <a:solidFill>
                <a:srgbClr val="646464"/>
              </a:solidFill>
              <a:latin typeface="Verdana"/>
              <a:ea typeface="Verdana"/>
            </a:endParaRPr>
          </a:p>
          <a:p>
            <a:r>
              <a:rPr lang="ca-ES" spc="-1" dirty="0">
                <a:solidFill>
                  <a:srgbClr val="646464"/>
                </a:solidFill>
                <a:latin typeface="Verdana"/>
                <a:ea typeface="Verdana"/>
              </a:rPr>
              <a:t>Mostra fonts alternatives d'accés lliure per aquells que no estiguin </a:t>
            </a:r>
          </a:p>
          <a:p>
            <a:r>
              <a:rPr lang="ca-ES" spc="-1" dirty="0">
                <a:solidFill>
                  <a:srgbClr val="646464"/>
                </a:solidFill>
                <a:latin typeface="Verdana"/>
                <a:ea typeface="Verdana"/>
              </a:rPr>
              <a:t>subscrits.</a:t>
            </a:r>
          </a:p>
        </p:txBody>
      </p:sp>
    </p:spTree>
    <p:extLst>
      <p:ext uri="{BB962C8B-B14F-4D97-AF65-F5344CB8AC3E}">
        <p14:creationId xmlns:p14="http://schemas.microsoft.com/office/powerpoint/2010/main" val="72830722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CustomShape 1"/>
          <p:cNvSpPr/>
          <p:nvPr/>
        </p:nvSpPr>
        <p:spPr>
          <a:xfrm>
            <a:off x="417600" y="1181160"/>
            <a:ext cx="10515240" cy="1325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rmAutofit/>
          </a:bodyPr>
          <a:lstStyle/>
          <a:p>
            <a:pPr>
              <a:buClr>
                <a:srgbClr val="2E74B5"/>
              </a:buClr>
            </a:pPr>
            <a:r>
              <a:rPr lang="en-US" sz="3600" b="1" spc="-1" dirty="0" err="1" smtClean="0">
                <a:solidFill>
                  <a:srgbClr val="0597A4"/>
                </a:solidFill>
                <a:latin typeface="Verdana"/>
                <a:ea typeface="Verdana"/>
              </a:rPr>
              <a:t>Accés</a:t>
            </a:r>
            <a:r>
              <a:rPr lang="en-US" sz="3600" b="1" spc="-1" dirty="0" smtClean="0">
                <a:solidFill>
                  <a:srgbClr val="0597A4"/>
                </a:solidFill>
                <a:latin typeface="Verdana"/>
                <a:ea typeface="Verdana"/>
              </a:rPr>
              <a:t> a </a:t>
            </a:r>
            <a:r>
              <a:rPr lang="en-US" sz="3600" b="1" spc="-1" dirty="0">
                <a:solidFill>
                  <a:srgbClr val="0597A4"/>
                </a:solidFill>
                <a:latin typeface="Verdana"/>
                <a:ea typeface="Verdana"/>
              </a:rPr>
              <a:t>l</a:t>
            </a:r>
            <a:r>
              <a:rPr lang="en-US" sz="3600" b="1" spc="-1" dirty="0" smtClean="0">
                <a:solidFill>
                  <a:srgbClr val="0597A4"/>
                </a:solidFill>
                <a:latin typeface="Verdana"/>
                <a:ea typeface="Verdana"/>
              </a:rPr>
              <a:t>a </a:t>
            </a:r>
            <a:r>
              <a:rPr lang="en-US" sz="3600" b="1" spc="-1" dirty="0" err="1" smtClean="0">
                <a:solidFill>
                  <a:srgbClr val="0597A4"/>
                </a:solidFill>
                <a:latin typeface="Verdana"/>
                <a:ea typeface="Verdana"/>
              </a:rPr>
              <a:t>informació</a:t>
            </a:r>
            <a:r>
              <a:rPr lang="en-US" sz="3600" b="1" spc="-1" dirty="0" smtClean="0">
                <a:solidFill>
                  <a:srgbClr val="0597A4"/>
                </a:solidFill>
                <a:latin typeface="Verdana"/>
                <a:ea typeface="Verdana"/>
              </a:rPr>
              <a:t>:</a:t>
            </a:r>
            <a:endParaRPr lang="en-US" sz="3600" dirty="0">
              <a:solidFill>
                <a:srgbClr val="2E74B5"/>
              </a:solidFill>
              <a:latin typeface="Calibri Light" panose="020F0302020204030204" pitchFamily="34" charset="0"/>
            </a:endParaRPr>
          </a:p>
        </p:txBody>
      </p:sp>
      <p:sp>
        <p:nvSpPr>
          <p:cNvPr id="110" name="CustomShape 2"/>
          <p:cNvSpPr/>
          <p:nvPr/>
        </p:nvSpPr>
        <p:spPr>
          <a:xfrm>
            <a:off x="589320" y="2431080"/>
            <a:ext cx="10172520" cy="3840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endParaRPr lang="ca-ES" sz="1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ca-ES" sz="1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ca-ES" sz="1800" b="0" strike="noStrike" spc="-1">
              <a:latin typeface="Arial"/>
            </a:endParaRPr>
          </a:p>
        </p:txBody>
      </p:sp>
      <p:sp>
        <p:nvSpPr>
          <p:cNvPr id="112" name="CustomShape 4"/>
          <p:cNvSpPr/>
          <p:nvPr/>
        </p:nvSpPr>
        <p:spPr>
          <a:xfrm>
            <a:off x="4138076" y="2645640"/>
            <a:ext cx="5953680" cy="3411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marL="360" algn="just">
              <a:lnSpc>
                <a:spcPct val="150000"/>
              </a:lnSpc>
              <a:spcBef>
                <a:spcPts val="1001"/>
              </a:spcBef>
              <a:buClr>
                <a:srgbClr val="3B3838"/>
              </a:buClr>
            </a:pPr>
            <a:endParaRPr lang="ca-ES" sz="2300" b="1" strike="noStrike" spc="-1" dirty="0" smtClean="0">
              <a:solidFill>
                <a:srgbClr val="489198"/>
              </a:solidFill>
              <a:latin typeface="Verdana"/>
              <a:ea typeface="Verdana"/>
            </a:endParaRPr>
          </a:p>
        </p:txBody>
      </p:sp>
      <p:sp>
        <p:nvSpPr>
          <p:cNvPr id="113" name="Line 5"/>
          <p:cNvSpPr/>
          <p:nvPr/>
        </p:nvSpPr>
        <p:spPr>
          <a:xfrm>
            <a:off x="4339148" y="2860010"/>
            <a:ext cx="360" cy="2754720"/>
          </a:xfrm>
          <a:prstGeom prst="line">
            <a:avLst/>
          </a:prstGeom>
          <a:ln w="25560">
            <a:solidFill>
              <a:srgbClr val="0597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3074" name="Picture 2" descr="Logo del Thesaurus U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875" y="3718140"/>
            <a:ext cx="2981325" cy="870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QuadreDeText 1"/>
          <p:cNvSpPr txBox="1"/>
          <p:nvPr/>
        </p:nvSpPr>
        <p:spPr>
          <a:xfrm>
            <a:off x="4749800" y="3037041"/>
            <a:ext cx="7453387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pc="-1" dirty="0">
                <a:solidFill>
                  <a:srgbClr val="646464"/>
                </a:solidFill>
                <a:latin typeface="Verdana"/>
                <a:ea typeface="Verdana"/>
              </a:rPr>
              <a:t>Vocabulari estructurat i controlat que s’utilitza </a:t>
            </a:r>
          </a:p>
          <a:p>
            <a:r>
              <a:rPr lang="ca-ES" spc="-1" dirty="0">
                <a:solidFill>
                  <a:srgbClr val="646464"/>
                </a:solidFill>
                <a:latin typeface="Verdana"/>
                <a:ea typeface="Verdana"/>
              </a:rPr>
              <a:t>com a eina bàsica per a la indexació i recuperació per </a:t>
            </a:r>
            <a:endParaRPr lang="ca-ES" spc="-1" dirty="0" smtClean="0">
              <a:solidFill>
                <a:srgbClr val="646464"/>
              </a:solidFill>
              <a:latin typeface="Verdana"/>
              <a:ea typeface="Verdana"/>
            </a:endParaRPr>
          </a:p>
          <a:p>
            <a:r>
              <a:rPr lang="ca-ES" spc="-1" dirty="0" smtClean="0">
                <a:solidFill>
                  <a:srgbClr val="646464"/>
                </a:solidFill>
                <a:latin typeface="Verdana"/>
                <a:ea typeface="Verdana"/>
              </a:rPr>
              <a:t>matèries de </a:t>
            </a:r>
            <a:r>
              <a:rPr lang="ca-ES" spc="-1" dirty="0">
                <a:solidFill>
                  <a:srgbClr val="646464"/>
                </a:solidFill>
                <a:latin typeface="Verdana"/>
                <a:ea typeface="Verdana"/>
              </a:rPr>
              <a:t>tots els recursos d'informació del CRAI de la UB.</a:t>
            </a:r>
          </a:p>
          <a:p>
            <a:endParaRPr lang="ca-ES" spc="-1" dirty="0">
              <a:solidFill>
                <a:srgbClr val="646464"/>
              </a:solidFill>
              <a:latin typeface="Verdana"/>
              <a:ea typeface="Verdana"/>
            </a:endParaRPr>
          </a:p>
          <a:p>
            <a:r>
              <a:rPr lang="ca-ES" spc="-1" dirty="0">
                <a:solidFill>
                  <a:srgbClr val="646464"/>
                </a:solidFill>
                <a:latin typeface="Verdana"/>
                <a:ea typeface="Verdana"/>
              </a:rPr>
              <a:t>Útil per buscar per matèria / paraula clau en bases de dades i </a:t>
            </a:r>
          </a:p>
          <a:p>
            <a:r>
              <a:rPr lang="ca-ES" spc="-1" dirty="0" smtClean="0">
                <a:solidFill>
                  <a:srgbClr val="646464"/>
                </a:solidFill>
                <a:latin typeface="Verdana"/>
                <a:ea typeface="Verdana"/>
              </a:rPr>
              <a:t>buscadors</a:t>
            </a:r>
            <a:r>
              <a:rPr lang="ca-ES" spc="-1" dirty="0">
                <a:solidFill>
                  <a:srgbClr val="646464"/>
                </a:solidFill>
                <a:latin typeface="Verdana"/>
                <a:ea typeface="Verdana"/>
              </a:rPr>
              <a:t>.</a:t>
            </a:r>
          </a:p>
          <a:p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262611543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CustomShape 1"/>
          <p:cNvSpPr/>
          <p:nvPr/>
        </p:nvSpPr>
        <p:spPr>
          <a:xfrm>
            <a:off x="417600" y="1181160"/>
            <a:ext cx="10515240" cy="1325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rmAutofit/>
          </a:bodyPr>
          <a:lstStyle/>
          <a:p>
            <a:pPr>
              <a:buClr>
                <a:srgbClr val="2E74B5"/>
              </a:buClr>
            </a:pPr>
            <a:r>
              <a:rPr lang="en-US" sz="3600" b="1" spc="-1" dirty="0" err="1" smtClean="0">
                <a:solidFill>
                  <a:srgbClr val="0597A4"/>
                </a:solidFill>
                <a:latin typeface="Verdana"/>
                <a:ea typeface="Verdana"/>
              </a:rPr>
              <a:t>Accés</a:t>
            </a:r>
            <a:r>
              <a:rPr lang="en-US" sz="3600" b="1" spc="-1" dirty="0" smtClean="0">
                <a:solidFill>
                  <a:srgbClr val="0597A4"/>
                </a:solidFill>
                <a:latin typeface="Verdana"/>
                <a:ea typeface="Verdana"/>
              </a:rPr>
              <a:t> a </a:t>
            </a:r>
            <a:r>
              <a:rPr lang="en-US" sz="3600" b="1" spc="-1" dirty="0">
                <a:solidFill>
                  <a:srgbClr val="0597A4"/>
                </a:solidFill>
                <a:latin typeface="Verdana"/>
                <a:ea typeface="Verdana"/>
              </a:rPr>
              <a:t>l</a:t>
            </a:r>
            <a:r>
              <a:rPr lang="en-US" sz="3600" b="1" spc="-1" dirty="0" smtClean="0">
                <a:solidFill>
                  <a:srgbClr val="0597A4"/>
                </a:solidFill>
                <a:latin typeface="Verdana"/>
                <a:ea typeface="Verdana"/>
              </a:rPr>
              <a:t>a </a:t>
            </a:r>
            <a:r>
              <a:rPr lang="en-US" sz="3600" b="1" spc="-1" dirty="0" err="1" smtClean="0">
                <a:solidFill>
                  <a:srgbClr val="0597A4"/>
                </a:solidFill>
                <a:latin typeface="Verdana"/>
                <a:ea typeface="Verdana"/>
              </a:rPr>
              <a:t>informació</a:t>
            </a:r>
            <a:r>
              <a:rPr lang="en-US" sz="3600" b="1" spc="-1" dirty="0" smtClean="0">
                <a:solidFill>
                  <a:srgbClr val="0597A4"/>
                </a:solidFill>
                <a:latin typeface="Verdana"/>
                <a:ea typeface="Verdana"/>
              </a:rPr>
              <a:t>:</a:t>
            </a:r>
            <a:endParaRPr lang="en-US" sz="3600" dirty="0">
              <a:solidFill>
                <a:srgbClr val="2E74B5"/>
              </a:solidFill>
              <a:latin typeface="Calibri Light" panose="020F0302020204030204" pitchFamily="34" charset="0"/>
            </a:endParaRPr>
          </a:p>
        </p:txBody>
      </p:sp>
      <p:sp>
        <p:nvSpPr>
          <p:cNvPr id="110" name="CustomShape 2"/>
          <p:cNvSpPr/>
          <p:nvPr/>
        </p:nvSpPr>
        <p:spPr>
          <a:xfrm>
            <a:off x="589320" y="2431080"/>
            <a:ext cx="10172520" cy="3840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endParaRPr lang="ca-ES" sz="1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ca-ES" sz="1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ca-ES" sz="1800" b="0" strike="noStrike" spc="-1">
              <a:latin typeface="Arial"/>
            </a:endParaRPr>
          </a:p>
        </p:txBody>
      </p:sp>
      <p:sp>
        <p:nvSpPr>
          <p:cNvPr id="111" name="CustomShape 3"/>
          <p:cNvSpPr/>
          <p:nvPr/>
        </p:nvSpPr>
        <p:spPr>
          <a:xfrm>
            <a:off x="589320" y="3436200"/>
            <a:ext cx="4334040" cy="106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>
              <a:buClr>
                <a:srgbClr val="2E74B5"/>
              </a:buClr>
            </a:pPr>
            <a:r>
              <a:rPr lang="en-US" sz="2000" spc="-1" dirty="0" smtClean="0">
                <a:solidFill>
                  <a:srgbClr val="3B3838"/>
                </a:solidFill>
                <a:latin typeface="Verdana"/>
                <a:ea typeface="Verdana"/>
              </a:rPr>
              <a:t>Bases de </a:t>
            </a:r>
            <a:r>
              <a:rPr lang="en-US" sz="2000" spc="-1" dirty="0" err="1" smtClean="0">
                <a:solidFill>
                  <a:srgbClr val="3B3838"/>
                </a:solidFill>
                <a:latin typeface="Verdana"/>
                <a:ea typeface="Verdana"/>
              </a:rPr>
              <a:t>dades</a:t>
            </a:r>
            <a:endParaRPr lang="en-US" sz="2000" spc="-1" dirty="0" smtClean="0">
              <a:solidFill>
                <a:srgbClr val="3B3838"/>
              </a:solidFill>
              <a:latin typeface="Verdana"/>
              <a:ea typeface="Verdana"/>
            </a:endParaRPr>
          </a:p>
          <a:p>
            <a:pPr>
              <a:buClr>
                <a:srgbClr val="2E74B5"/>
              </a:buClr>
            </a:pPr>
            <a:r>
              <a:rPr lang="en-US" sz="2000" spc="-1" dirty="0" err="1" smtClean="0">
                <a:solidFill>
                  <a:srgbClr val="3B3838"/>
                </a:solidFill>
                <a:latin typeface="Verdana"/>
                <a:ea typeface="Verdana"/>
              </a:rPr>
              <a:t>Revistes</a:t>
            </a:r>
            <a:r>
              <a:rPr lang="en-US" sz="2000" spc="-1" dirty="0" smtClean="0">
                <a:solidFill>
                  <a:srgbClr val="3B3838"/>
                </a:solidFill>
                <a:latin typeface="Verdana"/>
                <a:ea typeface="Verdana"/>
              </a:rPr>
              <a:t>-e</a:t>
            </a:r>
            <a:endParaRPr lang="ca-ES" sz="2000" spc="-1" dirty="0">
              <a:solidFill>
                <a:srgbClr val="3B3838"/>
              </a:solidFill>
              <a:latin typeface="Verdana"/>
              <a:ea typeface="Verdana"/>
            </a:endParaRPr>
          </a:p>
        </p:txBody>
      </p:sp>
      <p:sp>
        <p:nvSpPr>
          <p:cNvPr id="112" name="CustomShape 4"/>
          <p:cNvSpPr/>
          <p:nvPr/>
        </p:nvSpPr>
        <p:spPr>
          <a:xfrm>
            <a:off x="4138076" y="2645640"/>
            <a:ext cx="5953680" cy="3411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marL="360" algn="just">
              <a:lnSpc>
                <a:spcPct val="150000"/>
              </a:lnSpc>
              <a:spcBef>
                <a:spcPts val="1001"/>
              </a:spcBef>
              <a:buClr>
                <a:srgbClr val="3B3838"/>
              </a:buClr>
            </a:pPr>
            <a:endParaRPr lang="ca-ES" sz="2300" b="1" strike="noStrike" spc="-1" dirty="0" smtClean="0">
              <a:solidFill>
                <a:srgbClr val="489198"/>
              </a:solidFill>
              <a:latin typeface="Verdana"/>
              <a:ea typeface="Verdana"/>
            </a:endParaRPr>
          </a:p>
        </p:txBody>
      </p:sp>
      <p:sp>
        <p:nvSpPr>
          <p:cNvPr id="113" name="Line 5"/>
          <p:cNvSpPr/>
          <p:nvPr/>
        </p:nvSpPr>
        <p:spPr>
          <a:xfrm>
            <a:off x="2790034" y="2645640"/>
            <a:ext cx="360" cy="2754720"/>
          </a:xfrm>
          <a:prstGeom prst="line">
            <a:avLst/>
          </a:prstGeom>
          <a:ln w="25560">
            <a:solidFill>
              <a:srgbClr val="0597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7" name="Imagen 1"/>
          <p:cNvPicPr/>
          <p:nvPr/>
        </p:nvPicPr>
        <p:blipFill>
          <a:blip r:embed="rId3"/>
          <a:stretch/>
        </p:blipFill>
        <p:spPr>
          <a:xfrm>
            <a:off x="3278760" y="3188620"/>
            <a:ext cx="7804209" cy="1592700"/>
          </a:xfrm>
          <a:prstGeom prst="rect">
            <a:avLst/>
          </a:prstGeom>
          <a:ln>
            <a:noFill/>
          </a:ln>
        </p:spPr>
      </p:pic>
      <p:sp>
        <p:nvSpPr>
          <p:cNvPr id="8" name="CustomShape 2"/>
          <p:cNvSpPr/>
          <p:nvPr/>
        </p:nvSpPr>
        <p:spPr>
          <a:xfrm>
            <a:off x="3373200" y="3984970"/>
            <a:ext cx="2038526" cy="652190"/>
          </a:xfrm>
          <a:prstGeom prst="roundRect">
            <a:avLst>
              <a:gd name="adj" fmla="val 16667"/>
            </a:avLst>
          </a:prstGeom>
          <a:noFill/>
          <a:ln w="38160">
            <a:solidFill>
              <a:srgbClr val="0597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720104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CustomShape 1"/>
          <p:cNvSpPr/>
          <p:nvPr/>
        </p:nvSpPr>
        <p:spPr>
          <a:xfrm>
            <a:off x="417600" y="1181160"/>
            <a:ext cx="10515240" cy="1325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rmAutofit/>
          </a:bodyPr>
          <a:lstStyle/>
          <a:p>
            <a:pPr>
              <a:buClr>
                <a:srgbClr val="2E74B5"/>
              </a:buClr>
            </a:pPr>
            <a:r>
              <a:rPr lang="en-US" sz="3600" b="1" spc="-1" dirty="0" err="1" smtClean="0">
                <a:solidFill>
                  <a:srgbClr val="0597A4"/>
                </a:solidFill>
                <a:latin typeface="Verdana"/>
                <a:ea typeface="Verdana"/>
              </a:rPr>
              <a:t>Accés</a:t>
            </a:r>
            <a:r>
              <a:rPr lang="en-US" sz="3600" b="1" spc="-1" dirty="0" smtClean="0">
                <a:solidFill>
                  <a:srgbClr val="0597A4"/>
                </a:solidFill>
                <a:latin typeface="Verdana"/>
                <a:ea typeface="Verdana"/>
              </a:rPr>
              <a:t> a </a:t>
            </a:r>
            <a:r>
              <a:rPr lang="en-US" sz="3600" b="1" spc="-1" dirty="0">
                <a:solidFill>
                  <a:srgbClr val="0597A4"/>
                </a:solidFill>
                <a:latin typeface="Verdana"/>
                <a:ea typeface="Verdana"/>
              </a:rPr>
              <a:t>l</a:t>
            </a:r>
            <a:r>
              <a:rPr lang="en-US" sz="3600" b="1" spc="-1" dirty="0" smtClean="0">
                <a:solidFill>
                  <a:srgbClr val="0597A4"/>
                </a:solidFill>
                <a:latin typeface="Verdana"/>
                <a:ea typeface="Verdana"/>
              </a:rPr>
              <a:t>a </a:t>
            </a:r>
            <a:r>
              <a:rPr lang="en-US" sz="3600" b="1" spc="-1" dirty="0" err="1" smtClean="0">
                <a:solidFill>
                  <a:srgbClr val="0597A4"/>
                </a:solidFill>
                <a:latin typeface="Verdana"/>
                <a:ea typeface="Verdana"/>
              </a:rPr>
              <a:t>informació</a:t>
            </a:r>
            <a:r>
              <a:rPr lang="en-US" sz="3600" b="1" spc="-1" dirty="0" smtClean="0">
                <a:solidFill>
                  <a:srgbClr val="0597A4"/>
                </a:solidFill>
                <a:latin typeface="Verdana"/>
                <a:ea typeface="Verdana"/>
              </a:rPr>
              <a:t>:</a:t>
            </a:r>
            <a:endParaRPr lang="en-US" sz="3600" dirty="0">
              <a:solidFill>
                <a:srgbClr val="2E74B5"/>
              </a:solidFill>
              <a:latin typeface="Calibri Light" panose="020F0302020204030204" pitchFamily="34" charset="0"/>
            </a:endParaRPr>
          </a:p>
        </p:txBody>
      </p:sp>
      <p:sp>
        <p:nvSpPr>
          <p:cNvPr id="110" name="CustomShape 2"/>
          <p:cNvSpPr/>
          <p:nvPr/>
        </p:nvSpPr>
        <p:spPr>
          <a:xfrm>
            <a:off x="9811901" y="5911170"/>
            <a:ext cx="11657762" cy="586988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endParaRPr lang="ca-ES" sz="1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ca-ES" sz="1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ca-ES" sz="1800" b="0" strike="noStrike" spc="-1">
              <a:latin typeface="Arial"/>
            </a:endParaRPr>
          </a:p>
        </p:txBody>
      </p:sp>
      <p:sp>
        <p:nvSpPr>
          <p:cNvPr id="111" name="CustomShape 3"/>
          <p:cNvSpPr/>
          <p:nvPr/>
        </p:nvSpPr>
        <p:spPr>
          <a:xfrm>
            <a:off x="589320" y="3436200"/>
            <a:ext cx="4334040" cy="106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>
              <a:buClr>
                <a:srgbClr val="2E74B5"/>
              </a:buClr>
            </a:pPr>
            <a:r>
              <a:rPr lang="en-US" sz="2000" spc="-1" dirty="0" err="1" smtClean="0">
                <a:solidFill>
                  <a:srgbClr val="3B3838"/>
                </a:solidFill>
                <a:latin typeface="Verdana"/>
                <a:ea typeface="Verdana"/>
              </a:rPr>
              <a:t>Repositoris</a:t>
            </a:r>
            <a:endParaRPr lang="ca-ES" sz="2000" spc="-1" dirty="0">
              <a:solidFill>
                <a:srgbClr val="3B3838"/>
              </a:solidFill>
              <a:latin typeface="Verdana"/>
              <a:ea typeface="Verdana"/>
            </a:endParaRPr>
          </a:p>
        </p:txBody>
      </p:sp>
      <p:sp>
        <p:nvSpPr>
          <p:cNvPr id="112" name="CustomShape 4"/>
          <p:cNvSpPr/>
          <p:nvPr/>
        </p:nvSpPr>
        <p:spPr>
          <a:xfrm>
            <a:off x="4138076" y="2645640"/>
            <a:ext cx="5953680" cy="3411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marL="360" algn="just">
              <a:lnSpc>
                <a:spcPct val="150000"/>
              </a:lnSpc>
              <a:spcBef>
                <a:spcPts val="1001"/>
              </a:spcBef>
              <a:buClr>
                <a:srgbClr val="3B3838"/>
              </a:buClr>
            </a:pPr>
            <a:endParaRPr lang="ca-ES" sz="2300" b="1" strike="noStrike" spc="-1" dirty="0" smtClean="0">
              <a:solidFill>
                <a:srgbClr val="489198"/>
              </a:solidFill>
              <a:latin typeface="Verdana"/>
              <a:ea typeface="Verdana"/>
            </a:endParaRPr>
          </a:p>
        </p:txBody>
      </p:sp>
      <p:sp>
        <p:nvSpPr>
          <p:cNvPr id="113" name="Line 5"/>
          <p:cNvSpPr/>
          <p:nvPr/>
        </p:nvSpPr>
        <p:spPr>
          <a:xfrm>
            <a:off x="2854013" y="2645640"/>
            <a:ext cx="360" cy="2754720"/>
          </a:xfrm>
          <a:prstGeom prst="line">
            <a:avLst/>
          </a:prstGeom>
          <a:ln w="25560">
            <a:solidFill>
              <a:srgbClr val="0597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7" name="Imagen 14"/>
          <p:cNvPicPr/>
          <p:nvPr/>
        </p:nvPicPr>
        <p:blipFill>
          <a:blip r:embed="rId3"/>
          <a:srcRect l="32140" r="3090"/>
          <a:stretch/>
        </p:blipFill>
        <p:spPr>
          <a:xfrm>
            <a:off x="3607976" y="5346791"/>
            <a:ext cx="1324800" cy="475200"/>
          </a:xfrm>
          <a:prstGeom prst="rect">
            <a:avLst/>
          </a:prstGeom>
          <a:ln>
            <a:noFill/>
          </a:ln>
        </p:spPr>
      </p:pic>
      <p:pic>
        <p:nvPicPr>
          <p:cNvPr id="8" name="Imatge 2"/>
          <p:cNvPicPr/>
          <p:nvPr/>
        </p:nvPicPr>
        <p:blipFill>
          <a:blip r:embed="rId4"/>
          <a:stretch/>
        </p:blipFill>
        <p:spPr>
          <a:xfrm>
            <a:off x="3607976" y="2742660"/>
            <a:ext cx="1324800" cy="621720"/>
          </a:xfrm>
          <a:prstGeom prst="rect">
            <a:avLst/>
          </a:prstGeom>
          <a:ln>
            <a:noFill/>
          </a:ln>
        </p:spPr>
      </p:pic>
      <p:pic>
        <p:nvPicPr>
          <p:cNvPr id="9" name="Imagen 32"/>
          <p:cNvPicPr/>
          <p:nvPr/>
        </p:nvPicPr>
        <p:blipFill>
          <a:blip r:embed="rId5"/>
          <a:stretch/>
        </p:blipFill>
        <p:spPr>
          <a:xfrm>
            <a:off x="3607976" y="3672540"/>
            <a:ext cx="1487104" cy="723190"/>
          </a:xfrm>
          <a:prstGeom prst="rect">
            <a:avLst/>
          </a:prstGeom>
          <a:ln>
            <a:noFill/>
          </a:ln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8569" y="5294660"/>
            <a:ext cx="1069517" cy="52733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2752" y="4724116"/>
            <a:ext cx="1311653" cy="880818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1058" y="2145821"/>
            <a:ext cx="2609850" cy="1752600"/>
          </a:xfrm>
          <a:prstGeom prst="rect">
            <a:avLst/>
          </a:prstGeom>
        </p:spPr>
      </p:pic>
      <p:pic>
        <p:nvPicPr>
          <p:cNvPr id="14" name="Picture 7"/>
          <p:cNvPicPr/>
          <p:nvPr/>
        </p:nvPicPr>
        <p:blipFill>
          <a:blip r:embed="rId9"/>
          <a:stretch/>
        </p:blipFill>
        <p:spPr>
          <a:xfrm>
            <a:off x="9308038" y="2917421"/>
            <a:ext cx="2601000" cy="981000"/>
          </a:xfrm>
          <a:prstGeom prst="rect">
            <a:avLst/>
          </a:prstGeom>
          <a:ln>
            <a:noFill/>
          </a:ln>
        </p:spPr>
      </p:pic>
      <p:pic>
        <p:nvPicPr>
          <p:cNvPr id="1026" name="Picture 2" descr="Logo de RACO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2778" y="3765099"/>
            <a:ext cx="2461101" cy="515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127503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CustomShape 1"/>
          <p:cNvSpPr/>
          <p:nvPr/>
        </p:nvSpPr>
        <p:spPr>
          <a:xfrm>
            <a:off x="417600" y="1181160"/>
            <a:ext cx="10515240" cy="1325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rmAutofit/>
          </a:bodyPr>
          <a:lstStyle/>
          <a:p>
            <a:pPr>
              <a:buClr>
                <a:srgbClr val="2E74B5"/>
              </a:buClr>
            </a:pPr>
            <a:r>
              <a:rPr lang="en-US" sz="3600" b="1" spc="-1" dirty="0" err="1" smtClean="0">
                <a:solidFill>
                  <a:srgbClr val="0597A4"/>
                </a:solidFill>
                <a:latin typeface="Verdana"/>
                <a:ea typeface="Verdana"/>
              </a:rPr>
              <a:t>Suport</a:t>
            </a:r>
            <a:r>
              <a:rPr lang="en-US" sz="3600" b="1" spc="-1" dirty="0" smtClean="0">
                <a:solidFill>
                  <a:srgbClr val="0597A4"/>
                </a:solidFill>
                <a:latin typeface="Verdana"/>
                <a:ea typeface="Verdana"/>
              </a:rPr>
              <a:t> a la </a:t>
            </a:r>
            <a:r>
              <a:rPr lang="en-US" sz="3600" b="1" spc="-1" dirty="0" err="1" smtClean="0">
                <a:solidFill>
                  <a:srgbClr val="0597A4"/>
                </a:solidFill>
                <a:latin typeface="Verdana"/>
                <a:ea typeface="Verdana"/>
              </a:rPr>
              <a:t>Recerca</a:t>
            </a:r>
            <a:r>
              <a:rPr lang="en-US" sz="3600" b="1" spc="-1" dirty="0" smtClean="0">
                <a:solidFill>
                  <a:srgbClr val="0597A4"/>
                </a:solidFill>
                <a:latin typeface="Verdana"/>
                <a:ea typeface="Verdana"/>
              </a:rPr>
              <a:t>:</a:t>
            </a:r>
            <a:endParaRPr lang="en-US" sz="3600" dirty="0">
              <a:solidFill>
                <a:srgbClr val="2E74B5"/>
              </a:solidFill>
              <a:latin typeface="Calibri Light" panose="020F0302020204030204" pitchFamily="34" charset="0"/>
            </a:endParaRPr>
          </a:p>
        </p:txBody>
      </p:sp>
      <p:sp>
        <p:nvSpPr>
          <p:cNvPr id="110" name="CustomShape 2"/>
          <p:cNvSpPr/>
          <p:nvPr/>
        </p:nvSpPr>
        <p:spPr>
          <a:xfrm>
            <a:off x="589320" y="2431080"/>
            <a:ext cx="10172520" cy="3840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endParaRPr lang="ca-ES" sz="1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ca-ES" sz="1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ca-ES" sz="1800" b="0" strike="noStrike" spc="-1">
              <a:latin typeface="Arial"/>
            </a:endParaRPr>
          </a:p>
        </p:txBody>
      </p:sp>
      <p:sp>
        <p:nvSpPr>
          <p:cNvPr id="111" name="CustomShape 3"/>
          <p:cNvSpPr/>
          <p:nvPr/>
        </p:nvSpPr>
        <p:spPr>
          <a:xfrm>
            <a:off x="589320" y="3436200"/>
            <a:ext cx="4334040" cy="106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>
              <a:buClr>
                <a:srgbClr val="2E74B5"/>
              </a:buClr>
            </a:pPr>
            <a:endParaRPr lang="ca-ES" sz="2000" spc="-1" dirty="0">
              <a:solidFill>
                <a:srgbClr val="3B3838"/>
              </a:solidFill>
              <a:latin typeface="Verdana"/>
              <a:ea typeface="Verdana"/>
            </a:endParaRPr>
          </a:p>
        </p:txBody>
      </p:sp>
      <p:sp>
        <p:nvSpPr>
          <p:cNvPr id="112" name="CustomShape 4"/>
          <p:cNvSpPr/>
          <p:nvPr/>
        </p:nvSpPr>
        <p:spPr>
          <a:xfrm>
            <a:off x="4138076" y="2645640"/>
            <a:ext cx="5953680" cy="3411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marL="360" algn="just">
              <a:lnSpc>
                <a:spcPct val="150000"/>
              </a:lnSpc>
              <a:spcBef>
                <a:spcPts val="1001"/>
              </a:spcBef>
              <a:buClr>
                <a:srgbClr val="3B3838"/>
              </a:buClr>
            </a:pPr>
            <a:endParaRPr lang="ca-ES" sz="2300" b="1" strike="noStrike" spc="-1" dirty="0" smtClean="0">
              <a:solidFill>
                <a:srgbClr val="489198"/>
              </a:solidFill>
              <a:latin typeface="Verdana"/>
              <a:ea typeface="Verdana"/>
            </a:endParaRPr>
          </a:p>
        </p:txBody>
      </p:sp>
      <p:sp>
        <p:nvSpPr>
          <p:cNvPr id="113" name="Line 5"/>
          <p:cNvSpPr/>
          <p:nvPr/>
        </p:nvSpPr>
        <p:spPr>
          <a:xfrm>
            <a:off x="2854013" y="2645640"/>
            <a:ext cx="360" cy="2754720"/>
          </a:xfrm>
          <a:prstGeom prst="line">
            <a:avLst/>
          </a:prstGeom>
          <a:ln w="25560">
            <a:solidFill>
              <a:srgbClr val="0597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" name="Rectángulo 1"/>
          <p:cNvSpPr/>
          <p:nvPr/>
        </p:nvSpPr>
        <p:spPr>
          <a:xfrm>
            <a:off x="3159063" y="2551977"/>
            <a:ext cx="8129960" cy="26007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" algn="just">
              <a:lnSpc>
                <a:spcPct val="150000"/>
              </a:lnSpc>
              <a:spcBef>
                <a:spcPts val="1001"/>
              </a:spcBef>
              <a:buClr>
                <a:srgbClr val="3B3838"/>
              </a:buClr>
            </a:pPr>
            <a:r>
              <a:rPr lang="ca-ES" sz="2300" b="1" spc="-1" dirty="0" err="1" smtClean="0">
                <a:solidFill>
                  <a:srgbClr val="489198"/>
                </a:solidFill>
                <a:latin typeface="Verdana"/>
                <a:ea typeface="Verdana"/>
              </a:rPr>
              <a:t>Mendeley</a:t>
            </a:r>
            <a:endParaRPr lang="ca-ES" sz="2300" b="1" spc="-1" dirty="0">
              <a:solidFill>
                <a:srgbClr val="489198"/>
              </a:solidFill>
              <a:latin typeface="Verdana"/>
              <a:ea typeface="Verdana"/>
            </a:endParaRPr>
          </a:p>
          <a:p>
            <a:pPr marL="360">
              <a:lnSpc>
                <a:spcPct val="150000"/>
              </a:lnSpc>
              <a:spcBef>
                <a:spcPts val="1001"/>
              </a:spcBef>
              <a:buClr>
                <a:srgbClr val="3B3838"/>
              </a:buClr>
            </a:pPr>
            <a:r>
              <a:rPr lang="ca-ES" sz="2300" b="1" spc="-1" dirty="0" smtClean="0">
                <a:solidFill>
                  <a:srgbClr val="489198"/>
                </a:solidFill>
                <a:latin typeface="Verdana"/>
                <a:ea typeface="Verdana"/>
              </a:rPr>
              <a:t>Identificadors </a:t>
            </a:r>
            <a:r>
              <a:rPr lang="ca-ES" sz="2300" b="1" spc="-1" dirty="0">
                <a:solidFill>
                  <a:srgbClr val="489198"/>
                </a:solidFill>
                <a:latin typeface="Verdana"/>
                <a:ea typeface="Verdana"/>
              </a:rPr>
              <a:t>per a </a:t>
            </a:r>
            <a:r>
              <a:rPr lang="ca-ES" sz="2300" b="1" spc="-1" dirty="0" smtClean="0">
                <a:solidFill>
                  <a:srgbClr val="489198"/>
                </a:solidFill>
                <a:latin typeface="Verdana"/>
                <a:ea typeface="Verdana"/>
              </a:rPr>
              <a:t>investigadors </a:t>
            </a:r>
            <a:endParaRPr lang="ca-ES" sz="2300" b="1" spc="-1" dirty="0">
              <a:solidFill>
                <a:srgbClr val="489198"/>
              </a:solidFill>
              <a:latin typeface="Verdana"/>
              <a:ea typeface="Verdana"/>
            </a:endParaRPr>
          </a:p>
          <a:p>
            <a:pPr marL="360" algn="just">
              <a:lnSpc>
                <a:spcPct val="150000"/>
              </a:lnSpc>
              <a:spcBef>
                <a:spcPts val="1001"/>
              </a:spcBef>
              <a:buClr>
                <a:srgbClr val="3B3838"/>
              </a:buClr>
            </a:pPr>
            <a:r>
              <a:rPr lang="ca-ES" sz="2300" b="1" spc="-1" dirty="0">
                <a:solidFill>
                  <a:srgbClr val="489198"/>
                </a:solidFill>
                <a:latin typeface="Verdana"/>
                <a:ea typeface="Verdana"/>
              </a:rPr>
              <a:t>Oficina Difusió </a:t>
            </a:r>
            <a:r>
              <a:rPr lang="ca-ES" sz="2300" b="1" spc="-1" dirty="0" smtClean="0">
                <a:solidFill>
                  <a:srgbClr val="489198"/>
                </a:solidFill>
                <a:latin typeface="Verdana"/>
                <a:ea typeface="Verdana"/>
              </a:rPr>
              <a:t>Coneixement (GDR)</a:t>
            </a:r>
            <a:endParaRPr lang="ca-ES" sz="2300" b="1" spc="-1" dirty="0">
              <a:solidFill>
                <a:srgbClr val="489198"/>
              </a:solidFill>
              <a:latin typeface="Verdana"/>
              <a:ea typeface="Verdana"/>
            </a:endParaRPr>
          </a:p>
          <a:p>
            <a:pPr marL="360" algn="just">
              <a:lnSpc>
                <a:spcPct val="150000"/>
              </a:lnSpc>
              <a:spcBef>
                <a:spcPts val="1001"/>
              </a:spcBef>
              <a:buClr>
                <a:srgbClr val="3B3838"/>
              </a:buClr>
            </a:pPr>
            <a:r>
              <a:rPr lang="ca-ES" sz="2300" b="1" spc="-1" dirty="0" smtClean="0">
                <a:solidFill>
                  <a:srgbClr val="489198"/>
                </a:solidFill>
                <a:latin typeface="Verdana"/>
                <a:ea typeface="Verdana"/>
              </a:rPr>
              <a:t>Avaluació de la producció científica</a:t>
            </a:r>
            <a:endParaRPr lang="ca-ES" sz="2300" b="1" spc="-1" dirty="0">
              <a:solidFill>
                <a:srgbClr val="489198"/>
              </a:solidFill>
              <a:latin typeface="Verdana"/>
              <a:ea typeface="Verdana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654577" y="3653668"/>
            <a:ext cx="20146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Eines</a:t>
            </a:r>
            <a:r>
              <a:rPr lang="es-ES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i </a:t>
            </a:r>
            <a:r>
              <a:rPr lang="es-ES" sz="20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serveis</a:t>
            </a:r>
            <a:endParaRPr lang="ca-ES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386010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extShape 1"/>
          <p:cNvSpPr txBox="1"/>
          <p:nvPr/>
        </p:nvSpPr>
        <p:spPr>
          <a:xfrm>
            <a:off x="7981920" y="6356520"/>
            <a:ext cx="2057040" cy="3646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r">
              <a:lnSpc>
                <a:spcPct val="100000"/>
              </a:lnSpc>
            </a:pPr>
            <a:fld id="{01F4ED5A-5061-4685-9439-B3CBC3992B74}" type="slidenum">
              <a:rPr lang="ca-ES" sz="1200" b="0" strike="noStrike" spc="-1">
                <a:solidFill>
                  <a:srgbClr val="8B8B8B"/>
                </a:solidFill>
                <a:latin typeface="Calibri"/>
              </a:rPr>
              <a:t>3</a:t>
            </a:fld>
            <a:endParaRPr lang="ca-ES" sz="1200" b="0" strike="noStrike" spc="-1">
              <a:latin typeface="Times New Roman"/>
            </a:endParaRPr>
          </a:p>
        </p:txBody>
      </p:sp>
      <p:pic>
        <p:nvPicPr>
          <p:cNvPr id="7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2416" y="1724789"/>
            <a:ext cx="2986484" cy="475122"/>
          </a:xfrm>
          <a:prstGeom prst="rect">
            <a:avLst/>
          </a:prstGeom>
        </p:spPr>
      </p:pic>
      <p:sp>
        <p:nvSpPr>
          <p:cNvPr id="12" name="CuadroTexto 3"/>
          <p:cNvSpPr txBox="1"/>
          <p:nvPr/>
        </p:nvSpPr>
        <p:spPr>
          <a:xfrm>
            <a:off x="1482421" y="2560956"/>
            <a:ext cx="918161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Per tal </a:t>
            </a:r>
            <a:r>
              <a:rPr lang="es-ES" sz="2800" dirty="0" err="1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d’</a:t>
            </a:r>
            <a:r>
              <a:rPr lang="es-ES" sz="2800" b="1" dirty="0" err="1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accedir</a:t>
            </a:r>
            <a:r>
              <a:rPr lang="es-ES" sz="2800" dirty="0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a les </a:t>
            </a:r>
            <a:r>
              <a:rPr lang="es-ES" sz="2800" dirty="0" err="1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Biblioteques</a:t>
            </a:r>
            <a:r>
              <a:rPr lang="es-ES" sz="2800" dirty="0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del CRAI de la </a:t>
            </a:r>
            <a:r>
              <a:rPr lang="es-ES" sz="2800" dirty="0" err="1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Universitat</a:t>
            </a:r>
            <a:r>
              <a:rPr lang="es-ES" sz="2800" dirty="0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de Barcelona </a:t>
            </a:r>
            <a:r>
              <a:rPr lang="es-ES" sz="2800" dirty="0" err="1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heu</a:t>
            </a:r>
            <a:r>
              <a:rPr lang="es-ES" sz="2800" dirty="0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de </a:t>
            </a:r>
            <a:r>
              <a:rPr lang="es-ES" sz="2800" dirty="0" err="1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sol·licitar</a:t>
            </a:r>
            <a:r>
              <a:rPr lang="es-ES" sz="2800" dirty="0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s-ES" sz="2800" b="1" dirty="0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cita </a:t>
            </a:r>
            <a:r>
              <a:rPr lang="es-ES" sz="2800" b="1" dirty="0" err="1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prèvia</a:t>
            </a:r>
            <a:r>
              <a:rPr lang="es-ES" sz="2800" b="1" dirty="0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per consultar el </a:t>
            </a:r>
            <a:r>
              <a:rPr lang="es-ES" sz="2800" b="1" dirty="0" err="1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fons</a:t>
            </a:r>
            <a:r>
              <a:rPr lang="es-ES" sz="2800" b="1" dirty="0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o </a:t>
            </a:r>
            <a:r>
              <a:rPr lang="es-ES" sz="2800" b="1" dirty="0" err="1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disposar</a:t>
            </a:r>
            <a:r>
              <a:rPr lang="es-ES" sz="2800" b="1" dirty="0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s-ES" sz="2800" b="1" dirty="0" err="1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d'un</a:t>
            </a:r>
            <a:r>
              <a:rPr lang="es-ES" sz="2800" b="1" dirty="0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s-ES" sz="2800" b="1" dirty="0" err="1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seient</a:t>
            </a:r>
            <a:r>
              <a:rPr lang="es-ES" sz="2800" b="1" dirty="0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s-ES" sz="2800" b="1" dirty="0" err="1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d'estudi</a:t>
            </a:r>
            <a:r>
              <a:rPr lang="es-ES" sz="2800" b="1" dirty="0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.</a:t>
            </a:r>
            <a:r>
              <a:rPr lang="es-ES" sz="2800" dirty="0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</a:p>
          <a:p>
            <a:endParaRPr lang="es-ES" sz="2800" dirty="0"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72232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CustomShape 1"/>
          <p:cNvSpPr/>
          <p:nvPr/>
        </p:nvSpPr>
        <p:spPr>
          <a:xfrm>
            <a:off x="417600" y="1181160"/>
            <a:ext cx="10515240" cy="1325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rmAutofit/>
          </a:bodyPr>
          <a:lstStyle/>
          <a:p>
            <a:pPr>
              <a:buClr>
                <a:srgbClr val="2E74B5"/>
              </a:buClr>
            </a:pPr>
            <a:r>
              <a:rPr lang="en-US" sz="3600" b="1" spc="-1" dirty="0" err="1" smtClean="0">
                <a:solidFill>
                  <a:srgbClr val="0597A4"/>
                </a:solidFill>
                <a:latin typeface="Verdana"/>
                <a:ea typeface="Verdana"/>
              </a:rPr>
              <a:t>Suport</a:t>
            </a:r>
            <a:r>
              <a:rPr lang="en-US" sz="3600" b="1" spc="-1" dirty="0" smtClean="0">
                <a:solidFill>
                  <a:srgbClr val="0597A4"/>
                </a:solidFill>
                <a:latin typeface="Verdana"/>
                <a:ea typeface="Verdana"/>
              </a:rPr>
              <a:t> a la </a:t>
            </a:r>
            <a:r>
              <a:rPr lang="en-US" sz="3600" b="1" spc="-1" dirty="0" err="1" smtClean="0">
                <a:solidFill>
                  <a:srgbClr val="0597A4"/>
                </a:solidFill>
                <a:latin typeface="Verdana"/>
                <a:ea typeface="Verdana"/>
              </a:rPr>
              <a:t>Recerca</a:t>
            </a:r>
            <a:r>
              <a:rPr lang="en-US" sz="3600" b="1" spc="-1" dirty="0" smtClean="0">
                <a:solidFill>
                  <a:srgbClr val="0597A4"/>
                </a:solidFill>
                <a:latin typeface="Verdana"/>
                <a:ea typeface="Verdana"/>
              </a:rPr>
              <a:t>:</a:t>
            </a:r>
            <a:endParaRPr lang="en-US" sz="3600" dirty="0">
              <a:solidFill>
                <a:srgbClr val="2E74B5"/>
              </a:solidFill>
              <a:latin typeface="Calibri Light" panose="020F0302020204030204" pitchFamily="34" charset="0"/>
            </a:endParaRPr>
          </a:p>
        </p:txBody>
      </p:sp>
      <p:sp>
        <p:nvSpPr>
          <p:cNvPr id="110" name="CustomShape 2"/>
          <p:cNvSpPr/>
          <p:nvPr/>
        </p:nvSpPr>
        <p:spPr>
          <a:xfrm>
            <a:off x="589320" y="2431080"/>
            <a:ext cx="10172520" cy="3840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endParaRPr lang="ca-ES" sz="1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ca-ES" sz="1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ca-ES" sz="1800" b="0" strike="noStrike" spc="-1">
              <a:latin typeface="Arial"/>
            </a:endParaRPr>
          </a:p>
        </p:txBody>
      </p:sp>
      <p:sp>
        <p:nvSpPr>
          <p:cNvPr id="111" name="CustomShape 3"/>
          <p:cNvSpPr/>
          <p:nvPr/>
        </p:nvSpPr>
        <p:spPr>
          <a:xfrm>
            <a:off x="589320" y="3436200"/>
            <a:ext cx="4334040" cy="106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>
              <a:buClr>
                <a:srgbClr val="2E74B5"/>
              </a:buClr>
            </a:pPr>
            <a:endParaRPr lang="ca-ES" sz="2000" spc="-1" dirty="0">
              <a:solidFill>
                <a:srgbClr val="3B3838"/>
              </a:solidFill>
              <a:latin typeface="Verdana"/>
              <a:ea typeface="Verdana"/>
            </a:endParaRPr>
          </a:p>
        </p:txBody>
      </p:sp>
      <p:sp>
        <p:nvSpPr>
          <p:cNvPr id="112" name="CustomShape 4"/>
          <p:cNvSpPr/>
          <p:nvPr/>
        </p:nvSpPr>
        <p:spPr>
          <a:xfrm>
            <a:off x="4138076" y="2645640"/>
            <a:ext cx="5953680" cy="3411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marL="360" algn="just">
              <a:lnSpc>
                <a:spcPct val="150000"/>
              </a:lnSpc>
              <a:spcBef>
                <a:spcPts val="1001"/>
              </a:spcBef>
              <a:buClr>
                <a:srgbClr val="3B3838"/>
              </a:buClr>
            </a:pPr>
            <a:endParaRPr lang="ca-ES" sz="2300" b="1" strike="noStrike" spc="-1" dirty="0" smtClean="0">
              <a:solidFill>
                <a:srgbClr val="489198"/>
              </a:solidFill>
              <a:latin typeface="Verdana"/>
              <a:ea typeface="Verdana"/>
            </a:endParaRPr>
          </a:p>
        </p:txBody>
      </p:sp>
      <p:sp>
        <p:nvSpPr>
          <p:cNvPr id="113" name="Line 5"/>
          <p:cNvSpPr/>
          <p:nvPr/>
        </p:nvSpPr>
        <p:spPr>
          <a:xfrm>
            <a:off x="2854013" y="2645640"/>
            <a:ext cx="360" cy="2754720"/>
          </a:xfrm>
          <a:prstGeom prst="line">
            <a:avLst/>
          </a:prstGeom>
          <a:ln w="25560">
            <a:solidFill>
              <a:srgbClr val="0597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" name="Rectángulo 1"/>
          <p:cNvSpPr/>
          <p:nvPr/>
        </p:nvSpPr>
        <p:spPr>
          <a:xfrm>
            <a:off x="3159063" y="2551977"/>
            <a:ext cx="8129960" cy="28000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2401"/>
              </a:spcBef>
            </a:pPr>
            <a:r>
              <a:rPr lang="ca-ES" sz="2000" spc="-1" dirty="0" smtClean="0">
                <a:solidFill>
                  <a:srgbClr val="59595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Gestor </a:t>
            </a:r>
            <a:r>
              <a:rPr lang="ca-ES" sz="2000" spc="-1" dirty="0">
                <a:solidFill>
                  <a:srgbClr val="59595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referencies bibliogràfiques integrat </a:t>
            </a:r>
            <a:r>
              <a:rPr lang="ca-ES" sz="2000" spc="-1" dirty="0" smtClean="0">
                <a:solidFill>
                  <a:srgbClr val="59595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</a:t>
            </a:r>
            <a:r>
              <a:rPr lang="ca-ES" sz="2000" spc="-1" dirty="0" err="1" smtClean="0">
                <a:solidFill>
                  <a:srgbClr val="59595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Cercabib</a:t>
            </a:r>
            <a:r>
              <a:rPr lang="ca-ES" sz="2000" spc="-1" dirty="0" smtClean="0">
                <a:solidFill>
                  <a:srgbClr val="59595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2000" spc="-1" dirty="0">
                <a:solidFill>
                  <a:srgbClr val="59595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 </a:t>
            </a:r>
            <a:r>
              <a:rPr lang="ca-ES" sz="2000" spc="-1" dirty="0" smtClean="0">
                <a:solidFill>
                  <a:srgbClr val="59595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d’altres </a:t>
            </a:r>
            <a:r>
              <a:rPr lang="ca-ES" sz="2000" spc="-1" dirty="0">
                <a:solidFill>
                  <a:srgbClr val="59595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bases de dades disponibles a la UB. Permet realitzar les cites i bibliografies dels vostres treballs, organitzar les vostres recerques, col·laborar amb altres usuaris i conèixer els darrers documents publicats sobre el vostre àmbit temàtic.</a:t>
            </a:r>
            <a:endParaRPr lang="ca-ES" sz="2000" spc="-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Imatge 3"/>
          <p:cNvPicPr/>
          <p:nvPr/>
        </p:nvPicPr>
        <p:blipFill>
          <a:blip r:embed="rId3"/>
          <a:stretch/>
        </p:blipFill>
        <p:spPr>
          <a:xfrm>
            <a:off x="353595" y="3646583"/>
            <a:ext cx="2434316" cy="596017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8141799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CustomShape 1"/>
          <p:cNvSpPr/>
          <p:nvPr/>
        </p:nvSpPr>
        <p:spPr>
          <a:xfrm>
            <a:off x="417600" y="1181160"/>
            <a:ext cx="10515240" cy="1325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rmAutofit/>
          </a:bodyPr>
          <a:lstStyle/>
          <a:p>
            <a:pPr>
              <a:buClr>
                <a:srgbClr val="2E74B5"/>
              </a:buClr>
            </a:pPr>
            <a:r>
              <a:rPr lang="en-US" sz="3600" b="1" spc="-1" dirty="0" err="1" smtClean="0">
                <a:solidFill>
                  <a:srgbClr val="0597A4"/>
                </a:solidFill>
                <a:latin typeface="Verdana"/>
                <a:ea typeface="Verdana"/>
              </a:rPr>
              <a:t>Suport</a:t>
            </a:r>
            <a:r>
              <a:rPr lang="en-US" sz="3600" b="1" spc="-1" dirty="0" smtClean="0">
                <a:solidFill>
                  <a:srgbClr val="0597A4"/>
                </a:solidFill>
                <a:latin typeface="Verdana"/>
                <a:ea typeface="Verdana"/>
              </a:rPr>
              <a:t> a la </a:t>
            </a:r>
            <a:r>
              <a:rPr lang="en-US" sz="3600" b="1" spc="-1" dirty="0" err="1" smtClean="0">
                <a:solidFill>
                  <a:srgbClr val="0597A4"/>
                </a:solidFill>
                <a:latin typeface="Verdana"/>
                <a:ea typeface="Verdana"/>
              </a:rPr>
              <a:t>Recerca</a:t>
            </a:r>
            <a:r>
              <a:rPr lang="en-US" sz="3600" b="1" spc="-1" dirty="0" smtClean="0">
                <a:solidFill>
                  <a:srgbClr val="0597A4"/>
                </a:solidFill>
                <a:latin typeface="Verdana"/>
                <a:ea typeface="Verdana"/>
              </a:rPr>
              <a:t>:</a:t>
            </a:r>
            <a:endParaRPr lang="en-US" sz="3600" dirty="0">
              <a:solidFill>
                <a:srgbClr val="2E74B5"/>
              </a:solidFill>
              <a:latin typeface="Calibri Light" panose="020F0302020204030204" pitchFamily="34" charset="0"/>
            </a:endParaRPr>
          </a:p>
        </p:txBody>
      </p:sp>
      <p:sp>
        <p:nvSpPr>
          <p:cNvPr id="110" name="CustomShape 2"/>
          <p:cNvSpPr/>
          <p:nvPr/>
        </p:nvSpPr>
        <p:spPr>
          <a:xfrm>
            <a:off x="589320" y="2431080"/>
            <a:ext cx="10172520" cy="3840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endParaRPr lang="ca-ES" sz="1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ca-ES" sz="1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ca-ES" sz="1800" b="0" strike="noStrike" spc="-1">
              <a:latin typeface="Arial"/>
            </a:endParaRPr>
          </a:p>
        </p:txBody>
      </p:sp>
      <p:sp>
        <p:nvSpPr>
          <p:cNvPr id="111" name="CustomShape 3"/>
          <p:cNvSpPr/>
          <p:nvPr/>
        </p:nvSpPr>
        <p:spPr>
          <a:xfrm>
            <a:off x="589320" y="3436200"/>
            <a:ext cx="4334040" cy="106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>
              <a:buClr>
                <a:srgbClr val="2E74B5"/>
              </a:buClr>
            </a:pPr>
            <a:endParaRPr lang="ca-ES" sz="2000" spc="-1" dirty="0">
              <a:solidFill>
                <a:srgbClr val="3B3838"/>
              </a:solidFill>
              <a:latin typeface="Verdana"/>
              <a:ea typeface="Verdana"/>
            </a:endParaRPr>
          </a:p>
        </p:txBody>
      </p:sp>
      <p:sp>
        <p:nvSpPr>
          <p:cNvPr id="112" name="CustomShape 4"/>
          <p:cNvSpPr/>
          <p:nvPr/>
        </p:nvSpPr>
        <p:spPr>
          <a:xfrm>
            <a:off x="4138076" y="2645640"/>
            <a:ext cx="5953680" cy="3411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marL="360" algn="just">
              <a:lnSpc>
                <a:spcPct val="150000"/>
              </a:lnSpc>
              <a:spcBef>
                <a:spcPts val="1001"/>
              </a:spcBef>
              <a:buClr>
                <a:srgbClr val="3B3838"/>
              </a:buClr>
            </a:pPr>
            <a:endParaRPr lang="ca-ES" sz="2300" b="1" strike="noStrike" spc="-1" dirty="0" smtClean="0">
              <a:solidFill>
                <a:srgbClr val="489198"/>
              </a:solidFill>
              <a:latin typeface="Verdana"/>
              <a:ea typeface="Verdana"/>
            </a:endParaRPr>
          </a:p>
        </p:txBody>
      </p:sp>
      <p:sp>
        <p:nvSpPr>
          <p:cNvPr id="113" name="Line 5"/>
          <p:cNvSpPr/>
          <p:nvPr/>
        </p:nvSpPr>
        <p:spPr>
          <a:xfrm>
            <a:off x="3198863" y="2630251"/>
            <a:ext cx="360" cy="2754720"/>
          </a:xfrm>
          <a:prstGeom prst="line">
            <a:avLst/>
          </a:prstGeom>
          <a:ln w="25560">
            <a:solidFill>
              <a:srgbClr val="0597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" name="Rectángulo 1"/>
          <p:cNvSpPr/>
          <p:nvPr/>
        </p:nvSpPr>
        <p:spPr>
          <a:xfrm>
            <a:off x="3857563" y="2567090"/>
            <a:ext cx="8129960" cy="22760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" algn="just">
              <a:lnSpc>
                <a:spcPct val="150000"/>
              </a:lnSpc>
              <a:spcBef>
                <a:spcPts val="1001"/>
              </a:spcBef>
              <a:buClr>
                <a:srgbClr val="3B3838"/>
              </a:buClr>
            </a:pPr>
            <a:r>
              <a:rPr lang="ca-ES" sz="2000" spc="-1" dirty="0">
                <a:solidFill>
                  <a:srgbClr val="59595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ORCID    </a:t>
            </a:r>
          </a:p>
          <a:p>
            <a:pPr marL="360" algn="just">
              <a:lnSpc>
                <a:spcPct val="150000"/>
              </a:lnSpc>
              <a:spcBef>
                <a:spcPts val="1001"/>
              </a:spcBef>
              <a:buClr>
                <a:srgbClr val="3B3838"/>
              </a:buClr>
            </a:pPr>
            <a:r>
              <a:rPr lang="ca-ES" sz="2000" spc="-1" dirty="0" err="1">
                <a:solidFill>
                  <a:srgbClr val="59595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Scopus</a:t>
            </a:r>
            <a:r>
              <a:rPr lang="ca-ES" sz="2000" spc="-1" dirty="0">
                <a:solidFill>
                  <a:srgbClr val="59595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2000" spc="-1" dirty="0" err="1">
                <a:solidFill>
                  <a:srgbClr val="59595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Author</a:t>
            </a:r>
            <a:r>
              <a:rPr lang="ca-ES" sz="2000" spc="-1" dirty="0">
                <a:solidFill>
                  <a:srgbClr val="59595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2000" spc="-1" dirty="0" err="1">
                <a:solidFill>
                  <a:srgbClr val="59595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Identifier</a:t>
            </a:r>
            <a:r>
              <a:rPr lang="ca-ES" sz="2000" spc="-1" dirty="0">
                <a:solidFill>
                  <a:srgbClr val="59595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</a:t>
            </a:r>
          </a:p>
          <a:p>
            <a:pPr marL="360" algn="just">
              <a:lnSpc>
                <a:spcPct val="150000"/>
              </a:lnSpc>
              <a:spcBef>
                <a:spcPts val="1001"/>
              </a:spcBef>
              <a:buClr>
                <a:srgbClr val="3B3838"/>
              </a:buClr>
            </a:pPr>
            <a:r>
              <a:rPr lang="ca-ES" sz="2000" spc="-1" dirty="0" err="1">
                <a:solidFill>
                  <a:srgbClr val="59595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Publons</a:t>
            </a:r>
            <a:r>
              <a:rPr lang="ca-ES" sz="2000" spc="-1" dirty="0">
                <a:solidFill>
                  <a:srgbClr val="59595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</a:t>
            </a:r>
          </a:p>
          <a:p>
            <a:pPr marL="360" algn="just">
              <a:lnSpc>
                <a:spcPct val="150000"/>
              </a:lnSpc>
              <a:spcBef>
                <a:spcPts val="1001"/>
              </a:spcBef>
              <a:buClr>
                <a:srgbClr val="3B3838"/>
              </a:buClr>
            </a:pPr>
            <a:r>
              <a:rPr lang="ca-ES" sz="2000" spc="-1" dirty="0" err="1">
                <a:solidFill>
                  <a:srgbClr val="59595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Google</a:t>
            </a:r>
            <a:r>
              <a:rPr lang="ca-ES" sz="2000" spc="-1" dirty="0">
                <a:solidFill>
                  <a:srgbClr val="59595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2000" spc="-1" dirty="0" err="1">
                <a:solidFill>
                  <a:srgbClr val="59595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Scholar</a:t>
            </a:r>
            <a:endParaRPr lang="ca-ES" sz="2000" spc="-1" dirty="0">
              <a:solidFill>
                <a:srgbClr val="595959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654577" y="3653668"/>
            <a:ext cx="254428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Identificadors</a:t>
            </a:r>
            <a:r>
              <a:rPr lang="es-ES" sz="2000" dirty="0" smtClean="0">
                <a:latin typeface="Verdana" panose="020B0604030504040204" pitchFamily="34" charset="0"/>
                <a:ea typeface="Verdana" panose="020B0604030504040204" pitchFamily="34" charset="0"/>
              </a:rPr>
              <a:t> per </a:t>
            </a:r>
          </a:p>
          <a:p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</a:rPr>
              <a:t>a</a:t>
            </a:r>
            <a:r>
              <a:rPr lang="es-ES" sz="2000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s-ES" sz="2000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investigadors</a:t>
            </a:r>
            <a:endParaRPr lang="ca-ES" sz="2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321770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CustomShape 1"/>
          <p:cNvSpPr/>
          <p:nvPr/>
        </p:nvSpPr>
        <p:spPr>
          <a:xfrm>
            <a:off x="417600" y="1181160"/>
            <a:ext cx="10515240" cy="1325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rmAutofit/>
          </a:bodyPr>
          <a:lstStyle/>
          <a:p>
            <a:pPr>
              <a:buClr>
                <a:srgbClr val="2E74B5"/>
              </a:buClr>
            </a:pPr>
            <a:r>
              <a:rPr lang="en-US" sz="3600" b="1" spc="-1" dirty="0" err="1" smtClean="0">
                <a:solidFill>
                  <a:srgbClr val="0597A4"/>
                </a:solidFill>
                <a:latin typeface="Verdana"/>
                <a:ea typeface="Verdana"/>
              </a:rPr>
              <a:t>Suport</a:t>
            </a:r>
            <a:r>
              <a:rPr lang="en-US" sz="3600" b="1" spc="-1" dirty="0" smtClean="0">
                <a:solidFill>
                  <a:srgbClr val="0597A4"/>
                </a:solidFill>
                <a:latin typeface="Verdana"/>
                <a:ea typeface="Verdana"/>
              </a:rPr>
              <a:t> a la </a:t>
            </a:r>
            <a:r>
              <a:rPr lang="en-US" sz="3600" b="1" spc="-1" dirty="0" err="1" smtClean="0">
                <a:solidFill>
                  <a:srgbClr val="0597A4"/>
                </a:solidFill>
                <a:latin typeface="Verdana"/>
                <a:ea typeface="Verdana"/>
              </a:rPr>
              <a:t>Recerca</a:t>
            </a:r>
            <a:r>
              <a:rPr lang="en-US" sz="3600" b="1" spc="-1" dirty="0" smtClean="0">
                <a:solidFill>
                  <a:srgbClr val="0597A4"/>
                </a:solidFill>
                <a:latin typeface="Verdana"/>
                <a:ea typeface="Verdana"/>
              </a:rPr>
              <a:t>:</a:t>
            </a:r>
            <a:endParaRPr lang="en-US" sz="3600" dirty="0">
              <a:solidFill>
                <a:srgbClr val="2E74B5"/>
              </a:solidFill>
              <a:latin typeface="Calibri Light" panose="020F0302020204030204" pitchFamily="34" charset="0"/>
            </a:endParaRPr>
          </a:p>
        </p:txBody>
      </p:sp>
      <p:sp>
        <p:nvSpPr>
          <p:cNvPr id="110" name="CustomShape 2"/>
          <p:cNvSpPr/>
          <p:nvPr/>
        </p:nvSpPr>
        <p:spPr>
          <a:xfrm>
            <a:off x="589320" y="2431080"/>
            <a:ext cx="10172520" cy="3840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endParaRPr lang="ca-ES" sz="1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ca-ES" sz="1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ca-ES" sz="1800" b="0" strike="noStrike" spc="-1">
              <a:latin typeface="Arial"/>
            </a:endParaRPr>
          </a:p>
        </p:txBody>
      </p:sp>
      <p:sp>
        <p:nvSpPr>
          <p:cNvPr id="111" name="CustomShape 3"/>
          <p:cNvSpPr/>
          <p:nvPr/>
        </p:nvSpPr>
        <p:spPr>
          <a:xfrm>
            <a:off x="589320" y="3436200"/>
            <a:ext cx="4334040" cy="106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>
              <a:buClr>
                <a:srgbClr val="2E74B5"/>
              </a:buClr>
            </a:pPr>
            <a:endParaRPr lang="ca-ES" sz="2000" spc="-1" dirty="0">
              <a:solidFill>
                <a:srgbClr val="3B3838"/>
              </a:solidFill>
              <a:latin typeface="Verdana"/>
              <a:ea typeface="Verdana"/>
            </a:endParaRPr>
          </a:p>
        </p:txBody>
      </p:sp>
      <p:sp>
        <p:nvSpPr>
          <p:cNvPr id="112" name="CustomShape 4"/>
          <p:cNvSpPr/>
          <p:nvPr/>
        </p:nvSpPr>
        <p:spPr>
          <a:xfrm>
            <a:off x="4138076" y="2645640"/>
            <a:ext cx="5953680" cy="3411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marL="360" algn="just">
              <a:lnSpc>
                <a:spcPct val="150000"/>
              </a:lnSpc>
              <a:spcBef>
                <a:spcPts val="1001"/>
              </a:spcBef>
              <a:buClr>
                <a:srgbClr val="3B3838"/>
              </a:buClr>
            </a:pPr>
            <a:endParaRPr lang="ca-ES" sz="2300" b="1" strike="noStrike" spc="-1" dirty="0" smtClean="0">
              <a:solidFill>
                <a:srgbClr val="489198"/>
              </a:solidFill>
              <a:latin typeface="Verdana"/>
              <a:ea typeface="Verdana"/>
            </a:endParaRPr>
          </a:p>
        </p:txBody>
      </p:sp>
      <p:sp>
        <p:nvSpPr>
          <p:cNvPr id="113" name="Line 5"/>
          <p:cNvSpPr/>
          <p:nvPr/>
        </p:nvSpPr>
        <p:spPr>
          <a:xfrm>
            <a:off x="2999364" y="2634100"/>
            <a:ext cx="360" cy="2754720"/>
          </a:xfrm>
          <a:prstGeom prst="line">
            <a:avLst/>
          </a:prstGeom>
          <a:ln w="25560">
            <a:solidFill>
              <a:srgbClr val="0597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Rectángulo 3"/>
          <p:cNvSpPr/>
          <p:nvPr/>
        </p:nvSpPr>
        <p:spPr>
          <a:xfrm>
            <a:off x="3228045" y="2431080"/>
            <a:ext cx="6096000" cy="3693319"/>
          </a:xfrm>
          <a:prstGeom prst="rect">
            <a:avLst/>
          </a:prstGeom>
        </p:spPr>
        <p:txBody>
          <a:bodyPr>
            <a:spAutoFit/>
          </a:bodyPr>
          <a:lstStyle/>
          <a:p>
            <a:pPr marL="360" algn="just">
              <a:lnSpc>
                <a:spcPct val="150000"/>
              </a:lnSpc>
              <a:buClr>
                <a:srgbClr val="0597A4"/>
              </a:buClr>
            </a:pPr>
            <a:r>
              <a:rPr lang="ca-ES" sz="1600" spc="-1" dirty="0" smtClean="0">
                <a:solidFill>
                  <a:srgbClr val="59595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Instruccions </a:t>
            </a:r>
            <a:r>
              <a:rPr lang="ca-ES" sz="1600" spc="-1" dirty="0">
                <a:solidFill>
                  <a:srgbClr val="59595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per publicar i difondre publicacions en els </a:t>
            </a:r>
            <a:r>
              <a:rPr lang="ca-ES" sz="1600" spc="-1" dirty="0" err="1">
                <a:solidFill>
                  <a:srgbClr val="59595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repositoris</a:t>
            </a:r>
            <a:r>
              <a:rPr lang="ca-ES" sz="1600" spc="-1" dirty="0">
                <a:solidFill>
                  <a:srgbClr val="59595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sz="1600" spc="-1" dirty="0" smtClean="0">
                <a:solidFill>
                  <a:srgbClr val="59595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digitals.</a:t>
            </a:r>
          </a:p>
          <a:p>
            <a:pPr algn="just">
              <a:lnSpc>
                <a:spcPct val="150000"/>
              </a:lnSpc>
            </a:pPr>
            <a:r>
              <a:rPr lang="ca-ES" sz="1600" spc="-1" dirty="0">
                <a:solidFill>
                  <a:srgbClr val="59595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Assessorament en drets d'autor i propietat </a:t>
            </a:r>
            <a:r>
              <a:rPr lang="ca-ES" sz="1600" spc="-1" dirty="0" smtClean="0">
                <a:solidFill>
                  <a:srgbClr val="59595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intel·lectual.</a:t>
            </a:r>
          </a:p>
          <a:p>
            <a:pPr algn="just">
              <a:lnSpc>
                <a:spcPct val="150000"/>
              </a:lnSpc>
            </a:pPr>
            <a:r>
              <a:rPr lang="ca-ES" sz="1600" spc="-1" dirty="0" smtClean="0">
                <a:solidFill>
                  <a:srgbClr val="59595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Èmfasi </a:t>
            </a:r>
            <a:r>
              <a:rPr lang="ca-ES" sz="1600" spc="-1" dirty="0">
                <a:solidFill>
                  <a:srgbClr val="59595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especial en les alternatives de divulgació lliure. </a:t>
            </a:r>
            <a:r>
              <a:rPr lang="ca-ES" sz="1600" spc="-1" dirty="0" smtClean="0">
                <a:solidFill>
                  <a:srgbClr val="59595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Informació </a:t>
            </a:r>
            <a:r>
              <a:rPr lang="ca-ES" sz="1600" spc="-1" dirty="0">
                <a:solidFill>
                  <a:srgbClr val="59595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 iniciatives sobre l'accés obert. </a:t>
            </a:r>
            <a:endParaRPr lang="ca-ES" sz="1600" spc="-1" dirty="0" smtClean="0">
              <a:solidFill>
                <a:srgbClr val="595959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s-ES" sz="1600" spc="-1" dirty="0" err="1" smtClean="0">
                <a:solidFill>
                  <a:srgbClr val="59595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Gestió</a:t>
            </a:r>
            <a:r>
              <a:rPr lang="es-ES" sz="1600" spc="-1" dirty="0" smtClean="0">
                <a:solidFill>
                  <a:srgbClr val="59595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 </a:t>
            </a:r>
            <a:r>
              <a:rPr lang="es-ES" sz="1600" spc="-1" dirty="0" err="1" smtClean="0">
                <a:solidFill>
                  <a:srgbClr val="59595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Dades</a:t>
            </a:r>
            <a:r>
              <a:rPr lang="es-ES" sz="1600" spc="-1" dirty="0" smtClean="0">
                <a:solidFill>
                  <a:srgbClr val="59595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 Recerca (ex. Data Management </a:t>
            </a:r>
            <a:r>
              <a:rPr lang="es-ES" sz="1600" spc="-1" dirty="0" err="1" smtClean="0">
                <a:solidFill>
                  <a:srgbClr val="59595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Plans</a:t>
            </a:r>
            <a:r>
              <a:rPr lang="es-ES" sz="1600" spc="-1" dirty="0" smtClean="0">
                <a:solidFill>
                  <a:srgbClr val="59595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  <a:endParaRPr lang="ca-ES" sz="1600" spc="-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50000"/>
              </a:lnSpc>
            </a:pPr>
            <a:endParaRPr lang="ca-ES" sz="1600" spc="-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60" algn="just">
              <a:lnSpc>
                <a:spcPct val="150000"/>
              </a:lnSpc>
              <a:buClr>
                <a:srgbClr val="0597A4"/>
              </a:buClr>
            </a:pPr>
            <a:endParaRPr lang="ca-ES" sz="1600" spc="-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ca-ES" dirty="0"/>
          </a:p>
        </p:txBody>
      </p:sp>
      <p:pic>
        <p:nvPicPr>
          <p:cNvPr id="10" name="Picture 3"/>
          <p:cNvPicPr/>
          <p:nvPr/>
        </p:nvPicPr>
        <p:blipFill>
          <a:blip r:embed="rId3"/>
          <a:stretch/>
        </p:blipFill>
        <p:spPr>
          <a:xfrm>
            <a:off x="406369" y="2997360"/>
            <a:ext cx="2320920" cy="193932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9810237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CustomShape 1"/>
          <p:cNvSpPr/>
          <p:nvPr/>
        </p:nvSpPr>
        <p:spPr>
          <a:xfrm>
            <a:off x="417600" y="1181160"/>
            <a:ext cx="10515240" cy="1325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rmAutofit/>
          </a:bodyPr>
          <a:lstStyle/>
          <a:p>
            <a:pPr>
              <a:buClr>
                <a:srgbClr val="2E74B5"/>
              </a:buClr>
            </a:pPr>
            <a:r>
              <a:rPr lang="en-US" sz="3600" b="1" spc="-1" dirty="0" err="1" smtClean="0">
                <a:solidFill>
                  <a:srgbClr val="0597A4"/>
                </a:solidFill>
                <a:latin typeface="Verdana"/>
                <a:ea typeface="Verdana"/>
              </a:rPr>
              <a:t>Suport</a:t>
            </a:r>
            <a:r>
              <a:rPr lang="en-US" sz="3600" b="1" spc="-1" dirty="0" smtClean="0">
                <a:solidFill>
                  <a:srgbClr val="0597A4"/>
                </a:solidFill>
                <a:latin typeface="Verdana"/>
                <a:ea typeface="Verdana"/>
              </a:rPr>
              <a:t> a la </a:t>
            </a:r>
            <a:r>
              <a:rPr lang="en-US" sz="3600" b="1" spc="-1" dirty="0" err="1" smtClean="0">
                <a:solidFill>
                  <a:srgbClr val="0597A4"/>
                </a:solidFill>
                <a:latin typeface="Verdana"/>
                <a:ea typeface="Verdana"/>
              </a:rPr>
              <a:t>Recerca</a:t>
            </a:r>
            <a:r>
              <a:rPr lang="en-US" sz="3600" b="1" spc="-1" dirty="0" smtClean="0">
                <a:solidFill>
                  <a:srgbClr val="0597A4"/>
                </a:solidFill>
                <a:latin typeface="Verdana"/>
                <a:ea typeface="Verdana"/>
              </a:rPr>
              <a:t>:</a:t>
            </a:r>
            <a:endParaRPr lang="en-US" sz="3600" dirty="0">
              <a:solidFill>
                <a:srgbClr val="2E74B5"/>
              </a:solidFill>
              <a:latin typeface="Calibri Light" panose="020F0302020204030204" pitchFamily="34" charset="0"/>
            </a:endParaRPr>
          </a:p>
        </p:txBody>
      </p:sp>
      <p:sp>
        <p:nvSpPr>
          <p:cNvPr id="110" name="CustomShape 2"/>
          <p:cNvSpPr/>
          <p:nvPr/>
        </p:nvSpPr>
        <p:spPr>
          <a:xfrm>
            <a:off x="589320" y="2431080"/>
            <a:ext cx="10172520" cy="3840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endParaRPr lang="ca-ES" sz="1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ca-ES" sz="1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ca-ES" sz="1800" b="0" strike="noStrike" spc="-1">
              <a:latin typeface="Arial"/>
            </a:endParaRPr>
          </a:p>
        </p:txBody>
      </p:sp>
      <p:sp>
        <p:nvSpPr>
          <p:cNvPr id="111" name="CustomShape 3"/>
          <p:cNvSpPr/>
          <p:nvPr/>
        </p:nvSpPr>
        <p:spPr>
          <a:xfrm>
            <a:off x="589320" y="3436200"/>
            <a:ext cx="4334040" cy="106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>
              <a:buClr>
                <a:srgbClr val="2E74B5"/>
              </a:buClr>
            </a:pPr>
            <a:endParaRPr lang="ca-ES" sz="2000" spc="-1" dirty="0">
              <a:solidFill>
                <a:srgbClr val="3B3838"/>
              </a:solidFill>
              <a:latin typeface="Verdana"/>
              <a:ea typeface="Verdana"/>
            </a:endParaRPr>
          </a:p>
        </p:txBody>
      </p:sp>
      <p:sp>
        <p:nvSpPr>
          <p:cNvPr id="112" name="CustomShape 4"/>
          <p:cNvSpPr/>
          <p:nvPr/>
        </p:nvSpPr>
        <p:spPr>
          <a:xfrm>
            <a:off x="4138076" y="2645640"/>
            <a:ext cx="5953680" cy="3411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marL="360" algn="just">
              <a:lnSpc>
                <a:spcPct val="150000"/>
              </a:lnSpc>
              <a:spcBef>
                <a:spcPts val="1001"/>
              </a:spcBef>
              <a:buClr>
                <a:srgbClr val="3B3838"/>
              </a:buClr>
            </a:pPr>
            <a:endParaRPr lang="ca-ES" sz="2300" b="1" strike="noStrike" spc="-1" dirty="0" smtClean="0">
              <a:solidFill>
                <a:srgbClr val="489198"/>
              </a:solidFill>
              <a:latin typeface="Verdana"/>
              <a:ea typeface="Verdana"/>
            </a:endParaRPr>
          </a:p>
        </p:txBody>
      </p:sp>
      <p:sp>
        <p:nvSpPr>
          <p:cNvPr id="113" name="Line 5"/>
          <p:cNvSpPr/>
          <p:nvPr/>
        </p:nvSpPr>
        <p:spPr>
          <a:xfrm>
            <a:off x="3639163" y="2645640"/>
            <a:ext cx="360" cy="2754720"/>
          </a:xfrm>
          <a:prstGeom prst="line">
            <a:avLst/>
          </a:prstGeom>
          <a:ln w="25560">
            <a:solidFill>
              <a:srgbClr val="0597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CuadroTexto 2"/>
          <p:cNvSpPr txBox="1"/>
          <p:nvPr/>
        </p:nvSpPr>
        <p:spPr>
          <a:xfrm>
            <a:off x="654577" y="3653668"/>
            <a:ext cx="26500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Avaluació</a:t>
            </a:r>
            <a:r>
              <a:rPr lang="es-ES" sz="2000" dirty="0" smtClean="0">
                <a:latin typeface="Verdana" panose="020B0604030504040204" pitchFamily="34" charset="0"/>
                <a:ea typeface="Verdana" panose="020B0604030504040204" pitchFamily="34" charset="0"/>
              </a:rPr>
              <a:t> de la </a:t>
            </a:r>
          </a:p>
          <a:p>
            <a:r>
              <a:rPr lang="es-ES" sz="2000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producció</a:t>
            </a:r>
            <a:r>
              <a:rPr lang="es-ES" sz="2000" dirty="0" smtClean="0">
                <a:latin typeface="Verdana" panose="020B0604030504040204" pitchFamily="34" charset="0"/>
                <a:ea typeface="Verdana" panose="020B0604030504040204" pitchFamily="34" charset="0"/>
              </a:rPr>
              <a:t> científica</a:t>
            </a:r>
            <a:endParaRPr lang="ca-ES" sz="2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QuadreDeText 3"/>
          <p:cNvSpPr txBox="1"/>
          <p:nvPr/>
        </p:nvSpPr>
        <p:spPr>
          <a:xfrm>
            <a:off x="3974025" y="2947166"/>
            <a:ext cx="753680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1600" spc="-1" dirty="0">
                <a:solidFill>
                  <a:srgbClr val="59595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Selecció de recursos per avaluar la producció </a:t>
            </a:r>
            <a:r>
              <a:rPr lang="ca-ES" sz="1600" spc="-1" dirty="0" smtClean="0">
                <a:solidFill>
                  <a:srgbClr val="59595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científica, útil per decidir </a:t>
            </a:r>
          </a:p>
          <a:p>
            <a:r>
              <a:rPr lang="ca-ES" sz="1600" spc="-1" dirty="0" smtClean="0">
                <a:solidFill>
                  <a:srgbClr val="59595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 publicar o detectar publicacions líders en un tram de recerca. </a:t>
            </a:r>
            <a:endParaRPr lang="ca-ES" sz="1600" spc="-1" dirty="0">
              <a:solidFill>
                <a:srgbClr val="595959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ca-ES" sz="1600" spc="-1" dirty="0" err="1" smtClean="0">
                <a:solidFill>
                  <a:srgbClr val="59595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Ex.WoS</a:t>
            </a:r>
            <a:r>
              <a:rPr lang="ca-ES" sz="1600" spc="-1" dirty="0" smtClean="0">
                <a:solidFill>
                  <a:srgbClr val="59595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– </a:t>
            </a:r>
            <a:r>
              <a:rPr lang="ca-ES" sz="1600" spc="-1" dirty="0">
                <a:solidFill>
                  <a:srgbClr val="59595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JCR – </a:t>
            </a:r>
            <a:r>
              <a:rPr lang="ca-ES" sz="1600" spc="-1" dirty="0" err="1" smtClean="0">
                <a:solidFill>
                  <a:srgbClr val="59595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Scopus</a:t>
            </a:r>
            <a:r>
              <a:rPr lang="ca-ES" sz="1600" spc="-1" dirty="0" smtClean="0">
                <a:solidFill>
                  <a:srgbClr val="59595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etc.</a:t>
            </a:r>
            <a:endParaRPr lang="ca-ES" sz="1600" spc="-1" dirty="0">
              <a:solidFill>
                <a:srgbClr val="595959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717787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CustomShape 1"/>
          <p:cNvSpPr/>
          <p:nvPr/>
        </p:nvSpPr>
        <p:spPr>
          <a:xfrm>
            <a:off x="417600" y="1181160"/>
            <a:ext cx="10515240" cy="1325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rmAutofit/>
          </a:bodyPr>
          <a:lstStyle/>
          <a:p>
            <a:pPr>
              <a:buClr>
                <a:srgbClr val="2E74B5"/>
              </a:buClr>
            </a:pPr>
            <a:r>
              <a:rPr lang="en-US" sz="3600" b="1" spc="-1" dirty="0" err="1" smtClean="0">
                <a:solidFill>
                  <a:srgbClr val="0597A4"/>
                </a:solidFill>
                <a:latin typeface="Verdana"/>
                <a:ea typeface="Verdana"/>
              </a:rPr>
              <a:t>Suport</a:t>
            </a:r>
            <a:r>
              <a:rPr lang="en-US" sz="3600" b="1" spc="-1" dirty="0" smtClean="0">
                <a:solidFill>
                  <a:srgbClr val="0597A4"/>
                </a:solidFill>
                <a:latin typeface="Verdana"/>
                <a:ea typeface="Verdana"/>
              </a:rPr>
              <a:t> a la </a:t>
            </a:r>
            <a:r>
              <a:rPr lang="en-US" sz="3600" b="1" spc="-1" dirty="0" err="1" smtClean="0">
                <a:solidFill>
                  <a:srgbClr val="0597A4"/>
                </a:solidFill>
                <a:latin typeface="Verdana"/>
                <a:ea typeface="Verdana"/>
              </a:rPr>
              <a:t>Docència</a:t>
            </a:r>
            <a:r>
              <a:rPr lang="en-US" sz="3600" b="1" spc="-1" dirty="0" smtClean="0">
                <a:solidFill>
                  <a:srgbClr val="0597A4"/>
                </a:solidFill>
                <a:latin typeface="Verdana"/>
                <a:ea typeface="Verdana"/>
              </a:rPr>
              <a:t>:</a:t>
            </a:r>
            <a:endParaRPr lang="en-US" sz="3600" dirty="0">
              <a:solidFill>
                <a:srgbClr val="2E74B5"/>
              </a:solidFill>
              <a:latin typeface="Calibri Light" panose="020F0302020204030204" pitchFamily="34" charset="0"/>
            </a:endParaRPr>
          </a:p>
        </p:txBody>
      </p:sp>
      <p:sp>
        <p:nvSpPr>
          <p:cNvPr id="110" name="CustomShape 2"/>
          <p:cNvSpPr/>
          <p:nvPr/>
        </p:nvSpPr>
        <p:spPr>
          <a:xfrm>
            <a:off x="589320" y="2431080"/>
            <a:ext cx="10172520" cy="3840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endParaRPr lang="ca-ES" sz="1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ca-ES" sz="1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ca-ES" sz="1800" b="0" strike="noStrike" spc="-1">
              <a:latin typeface="Arial"/>
            </a:endParaRPr>
          </a:p>
        </p:txBody>
      </p:sp>
      <p:sp>
        <p:nvSpPr>
          <p:cNvPr id="111" name="CustomShape 3"/>
          <p:cNvSpPr/>
          <p:nvPr/>
        </p:nvSpPr>
        <p:spPr>
          <a:xfrm>
            <a:off x="589320" y="3436200"/>
            <a:ext cx="4334040" cy="106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>
              <a:buClr>
                <a:srgbClr val="2E74B5"/>
              </a:buClr>
            </a:pPr>
            <a:endParaRPr lang="ca-ES" sz="2000" spc="-1" dirty="0">
              <a:solidFill>
                <a:srgbClr val="3B3838"/>
              </a:solidFill>
              <a:latin typeface="Verdana"/>
              <a:ea typeface="Verdana"/>
            </a:endParaRPr>
          </a:p>
        </p:txBody>
      </p:sp>
      <p:sp>
        <p:nvSpPr>
          <p:cNvPr id="112" name="CustomShape 4"/>
          <p:cNvSpPr/>
          <p:nvPr/>
        </p:nvSpPr>
        <p:spPr>
          <a:xfrm>
            <a:off x="4138076" y="2645640"/>
            <a:ext cx="5953680" cy="3411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marL="360" algn="just">
              <a:lnSpc>
                <a:spcPct val="150000"/>
              </a:lnSpc>
              <a:spcBef>
                <a:spcPts val="1001"/>
              </a:spcBef>
              <a:buClr>
                <a:srgbClr val="3B3838"/>
              </a:buClr>
            </a:pPr>
            <a:endParaRPr lang="ca-ES" sz="2300" b="1" strike="noStrike" spc="-1" dirty="0" smtClean="0">
              <a:solidFill>
                <a:srgbClr val="489198"/>
              </a:solidFill>
              <a:latin typeface="Verdana"/>
              <a:ea typeface="Verdana"/>
            </a:endParaRPr>
          </a:p>
        </p:txBody>
      </p:sp>
      <p:sp>
        <p:nvSpPr>
          <p:cNvPr id="113" name="Line 5"/>
          <p:cNvSpPr/>
          <p:nvPr/>
        </p:nvSpPr>
        <p:spPr>
          <a:xfrm>
            <a:off x="2854013" y="2645640"/>
            <a:ext cx="360" cy="2754720"/>
          </a:xfrm>
          <a:prstGeom prst="line">
            <a:avLst/>
          </a:prstGeom>
          <a:ln w="25560">
            <a:solidFill>
              <a:srgbClr val="0597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" name="Rectángulo 1"/>
          <p:cNvSpPr/>
          <p:nvPr/>
        </p:nvSpPr>
        <p:spPr>
          <a:xfrm>
            <a:off x="3159063" y="2551977"/>
            <a:ext cx="8129960" cy="39190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" algn="just">
              <a:lnSpc>
                <a:spcPct val="150000"/>
              </a:lnSpc>
              <a:spcBef>
                <a:spcPts val="1001"/>
              </a:spcBef>
              <a:buClr>
                <a:srgbClr val="3B3838"/>
              </a:buClr>
            </a:pPr>
            <a:r>
              <a:rPr lang="es-ES" sz="2300" b="1" spc="-1" dirty="0" smtClean="0">
                <a:solidFill>
                  <a:srgbClr val="489198"/>
                </a:solidFill>
                <a:latin typeface="Verdana"/>
                <a:ea typeface="Verdana"/>
              </a:rPr>
              <a:t>Recursos </a:t>
            </a:r>
            <a:r>
              <a:rPr lang="es-ES" sz="2300" b="1" spc="-1" dirty="0">
                <a:solidFill>
                  <a:srgbClr val="489198"/>
                </a:solidFill>
                <a:latin typeface="Verdana"/>
                <a:ea typeface="Verdana"/>
              </a:rPr>
              <a:t>sobre el </a:t>
            </a:r>
            <a:r>
              <a:rPr lang="es-ES" sz="2300" b="1" spc="-1" dirty="0" err="1" smtClean="0">
                <a:solidFill>
                  <a:srgbClr val="489198"/>
                </a:solidFill>
                <a:latin typeface="Verdana"/>
                <a:ea typeface="Verdana"/>
              </a:rPr>
              <a:t>plagi</a:t>
            </a:r>
            <a:endParaRPr lang="es-ES" sz="2300" b="1" spc="-1" dirty="0">
              <a:solidFill>
                <a:srgbClr val="489198"/>
              </a:solidFill>
              <a:latin typeface="Verdana"/>
              <a:ea typeface="Verdana"/>
            </a:endParaRPr>
          </a:p>
          <a:p>
            <a:pPr marL="360" algn="just">
              <a:lnSpc>
                <a:spcPct val="150000"/>
              </a:lnSpc>
              <a:spcBef>
                <a:spcPts val="1001"/>
              </a:spcBef>
              <a:buClr>
                <a:srgbClr val="3B3838"/>
              </a:buClr>
            </a:pPr>
            <a:r>
              <a:rPr lang="es-ES" sz="2300" b="1" spc="-1" dirty="0" err="1" smtClean="0">
                <a:solidFill>
                  <a:srgbClr val="489198"/>
                </a:solidFill>
                <a:latin typeface="Verdana"/>
                <a:ea typeface="Verdana"/>
              </a:rPr>
              <a:t>Formació</a:t>
            </a:r>
            <a:endParaRPr lang="es-ES" sz="2300" b="1" spc="-1" dirty="0" smtClean="0">
              <a:solidFill>
                <a:srgbClr val="489198"/>
              </a:solidFill>
              <a:latin typeface="Verdana"/>
              <a:ea typeface="Verdana"/>
            </a:endParaRPr>
          </a:p>
          <a:p>
            <a:pPr marL="360" algn="just">
              <a:lnSpc>
                <a:spcPct val="150000"/>
              </a:lnSpc>
              <a:spcBef>
                <a:spcPts val="1001"/>
              </a:spcBef>
              <a:buClr>
                <a:srgbClr val="3B3838"/>
              </a:buClr>
            </a:pPr>
            <a:r>
              <a:rPr lang="pt-BR" sz="2300" b="1" spc="-1" dirty="0" err="1" smtClean="0">
                <a:solidFill>
                  <a:srgbClr val="489198"/>
                </a:solidFill>
                <a:latin typeface="Verdana"/>
                <a:ea typeface="Verdana"/>
              </a:rPr>
              <a:t>Comunicació</a:t>
            </a:r>
            <a:endParaRPr lang="pt-BR" sz="2300" b="1" spc="-1" dirty="0">
              <a:solidFill>
                <a:srgbClr val="489198"/>
              </a:solidFill>
              <a:latin typeface="Verdana"/>
              <a:ea typeface="Verdana"/>
            </a:endParaRPr>
          </a:p>
          <a:p>
            <a:pPr marL="360" algn="just">
              <a:lnSpc>
                <a:spcPct val="150000"/>
              </a:lnSpc>
              <a:spcBef>
                <a:spcPts val="1001"/>
              </a:spcBef>
              <a:buClr>
                <a:srgbClr val="3B3838"/>
              </a:buClr>
            </a:pPr>
            <a:r>
              <a:rPr lang="pt-BR" sz="2300" b="1" spc="-1" dirty="0" smtClean="0">
                <a:solidFill>
                  <a:srgbClr val="489198"/>
                </a:solidFill>
                <a:latin typeface="Verdana"/>
                <a:ea typeface="Verdana"/>
              </a:rPr>
              <a:t>S@U </a:t>
            </a:r>
          </a:p>
          <a:p>
            <a:pPr marL="360" algn="just">
              <a:lnSpc>
                <a:spcPct val="150000"/>
              </a:lnSpc>
              <a:spcBef>
                <a:spcPts val="1001"/>
              </a:spcBef>
              <a:buClr>
                <a:srgbClr val="3B3838"/>
              </a:buClr>
            </a:pPr>
            <a:r>
              <a:rPr lang="pt-BR" sz="2300" b="1" spc="-1" dirty="0" smtClean="0">
                <a:solidFill>
                  <a:srgbClr val="489198"/>
                </a:solidFill>
                <a:latin typeface="Verdana"/>
                <a:ea typeface="Verdana"/>
              </a:rPr>
              <a:t>Preguntes </a:t>
            </a:r>
            <a:r>
              <a:rPr lang="pt-BR" sz="2300" b="1" spc="-1" dirty="0" err="1">
                <a:solidFill>
                  <a:srgbClr val="489198"/>
                </a:solidFill>
                <a:latin typeface="Verdana"/>
                <a:ea typeface="Verdana"/>
              </a:rPr>
              <a:t>més</a:t>
            </a:r>
            <a:r>
              <a:rPr lang="pt-BR" sz="2300" b="1" spc="-1" dirty="0">
                <a:solidFill>
                  <a:srgbClr val="489198"/>
                </a:solidFill>
                <a:latin typeface="Verdana"/>
                <a:ea typeface="Verdana"/>
              </a:rPr>
              <a:t> </a:t>
            </a:r>
            <a:r>
              <a:rPr lang="pt-BR" sz="2300" b="1" spc="-1" dirty="0" err="1">
                <a:solidFill>
                  <a:srgbClr val="489198"/>
                </a:solidFill>
                <a:latin typeface="Verdana"/>
                <a:ea typeface="Verdana"/>
              </a:rPr>
              <a:t>freqüents</a:t>
            </a:r>
            <a:endParaRPr lang="pt-BR" sz="2300" b="1" spc="-1" dirty="0">
              <a:solidFill>
                <a:srgbClr val="489198"/>
              </a:solidFill>
              <a:latin typeface="Verdana"/>
              <a:ea typeface="Verdana"/>
            </a:endParaRPr>
          </a:p>
          <a:p>
            <a:pPr marL="360" algn="just">
              <a:lnSpc>
                <a:spcPct val="150000"/>
              </a:lnSpc>
              <a:spcBef>
                <a:spcPts val="1001"/>
              </a:spcBef>
              <a:buClr>
                <a:srgbClr val="3B3838"/>
              </a:buClr>
            </a:pPr>
            <a:endParaRPr lang="es-ES" sz="2300" b="1" spc="-1" dirty="0" smtClean="0">
              <a:solidFill>
                <a:srgbClr val="489198"/>
              </a:solidFill>
              <a:latin typeface="Verdana"/>
              <a:ea typeface="Verdana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654577" y="3653668"/>
            <a:ext cx="16722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err="1" smtClean="0"/>
              <a:t>Eines</a:t>
            </a:r>
            <a:r>
              <a:rPr lang="es-ES" dirty="0" smtClean="0"/>
              <a:t> i </a:t>
            </a:r>
            <a:r>
              <a:rPr lang="es-ES" dirty="0" err="1" smtClean="0"/>
              <a:t>serveis</a:t>
            </a:r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266751678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CustomShape 1"/>
          <p:cNvSpPr/>
          <p:nvPr/>
        </p:nvSpPr>
        <p:spPr>
          <a:xfrm>
            <a:off x="417600" y="1181160"/>
            <a:ext cx="10515240" cy="1325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rmAutofit/>
          </a:bodyPr>
          <a:lstStyle/>
          <a:p>
            <a:pPr>
              <a:buClr>
                <a:srgbClr val="2E74B5"/>
              </a:buClr>
            </a:pPr>
            <a:r>
              <a:rPr lang="en-US" sz="3600" b="1" spc="-1" dirty="0" err="1" smtClean="0">
                <a:solidFill>
                  <a:srgbClr val="0597A4"/>
                </a:solidFill>
                <a:latin typeface="Verdana"/>
                <a:ea typeface="Verdana"/>
              </a:rPr>
              <a:t>Suport</a:t>
            </a:r>
            <a:r>
              <a:rPr lang="en-US" sz="3600" b="1" spc="-1" dirty="0" smtClean="0">
                <a:solidFill>
                  <a:srgbClr val="0597A4"/>
                </a:solidFill>
                <a:latin typeface="Verdana"/>
                <a:ea typeface="Verdana"/>
              </a:rPr>
              <a:t> a la </a:t>
            </a:r>
            <a:r>
              <a:rPr lang="en-US" sz="3600" b="1" spc="-1" dirty="0" err="1" smtClean="0">
                <a:solidFill>
                  <a:srgbClr val="0597A4"/>
                </a:solidFill>
                <a:latin typeface="Verdana"/>
                <a:ea typeface="Verdana"/>
              </a:rPr>
              <a:t>Docència</a:t>
            </a:r>
            <a:r>
              <a:rPr lang="en-US" sz="3600" b="1" spc="-1" dirty="0" smtClean="0">
                <a:solidFill>
                  <a:srgbClr val="0597A4"/>
                </a:solidFill>
                <a:latin typeface="Verdana"/>
                <a:ea typeface="Verdana"/>
              </a:rPr>
              <a:t>:</a:t>
            </a:r>
            <a:endParaRPr lang="en-US" sz="3600" dirty="0">
              <a:solidFill>
                <a:srgbClr val="2E74B5"/>
              </a:solidFill>
              <a:latin typeface="Calibri Light" panose="020F0302020204030204" pitchFamily="34" charset="0"/>
            </a:endParaRPr>
          </a:p>
        </p:txBody>
      </p:sp>
      <p:sp>
        <p:nvSpPr>
          <p:cNvPr id="110" name="CustomShape 2"/>
          <p:cNvSpPr/>
          <p:nvPr/>
        </p:nvSpPr>
        <p:spPr>
          <a:xfrm>
            <a:off x="589320" y="2431080"/>
            <a:ext cx="10172520" cy="3840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endParaRPr lang="ca-ES" sz="1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ca-ES" sz="1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ca-ES" sz="1800" b="0" strike="noStrike" spc="-1">
              <a:latin typeface="Arial"/>
            </a:endParaRPr>
          </a:p>
        </p:txBody>
      </p:sp>
      <p:sp>
        <p:nvSpPr>
          <p:cNvPr id="111" name="CustomShape 3"/>
          <p:cNvSpPr/>
          <p:nvPr/>
        </p:nvSpPr>
        <p:spPr>
          <a:xfrm>
            <a:off x="589320" y="3436200"/>
            <a:ext cx="4334040" cy="106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>
              <a:buClr>
                <a:srgbClr val="2E74B5"/>
              </a:buClr>
            </a:pPr>
            <a:endParaRPr lang="ca-ES" sz="2000" spc="-1" dirty="0">
              <a:solidFill>
                <a:srgbClr val="3B3838"/>
              </a:solidFill>
              <a:latin typeface="Verdana"/>
              <a:ea typeface="Verdana"/>
            </a:endParaRPr>
          </a:p>
        </p:txBody>
      </p:sp>
      <p:sp>
        <p:nvSpPr>
          <p:cNvPr id="112" name="CustomShape 4"/>
          <p:cNvSpPr/>
          <p:nvPr/>
        </p:nvSpPr>
        <p:spPr>
          <a:xfrm>
            <a:off x="4138076" y="2645640"/>
            <a:ext cx="5953680" cy="3411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marL="360" algn="just">
              <a:lnSpc>
                <a:spcPct val="150000"/>
              </a:lnSpc>
              <a:spcBef>
                <a:spcPts val="1001"/>
              </a:spcBef>
              <a:buClr>
                <a:srgbClr val="3B3838"/>
              </a:buClr>
            </a:pPr>
            <a:endParaRPr lang="ca-ES" sz="2300" b="1" strike="noStrike" spc="-1" dirty="0" smtClean="0">
              <a:solidFill>
                <a:srgbClr val="489198"/>
              </a:solidFill>
              <a:latin typeface="Verdana"/>
              <a:ea typeface="Verdana"/>
            </a:endParaRPr>
          </a:p>
        </p:txBody>
      </p:sp>
      <p:sp>
        <p:nvSpPr>
          <p:cNvPr id="113" name="Line 5"/>
          <p:cNvSpPr/>
          <p:nvPr/>
        </p:nvSpPr>
        <p:spPr>
          <a:xfrm>
            <a:off x="4137716" y="2676418"/>
            <a:ext cx="360" cy="2754720"/>
          </a:xfrm>
          <a:prstGeom prst="line">
            <a:avLst/>
          </a:prstGeom>
          <a:ln w="25560">
            <a:solidFill>
              <a:srgbClr val="0597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CuadroTexto 2"/>
          <p:cNvSpPr txBox="1"/>
          <p:nvPr/>
        </p:nvSpPr>
        <p:spPr>
          <a:xfrm>
            <a:off x="654577" y="3653668"/>
            <a:ext cx="31519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</a:rPr>
              <a:t>Recursos sobre el </a:t>
            </a:r>
            <a:r>
              <a:rPr lang="es-ES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plagi</a:t>
            </a:r>
            <a:endParaRPr lang="es-ES" sz="2000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QuadreDeText 1"/>
          <p:cNvSpPr txBox="1"/>
          <p:nvPr/>
        </p:nvSpPr>
        <p:spPr>
          <a:xfrm>
            <a:off x="4624481" y="3302495"/>
            <a:ext cx="612398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1600" spc="-1" dirty="0">
                <a:solidFill>
                  <a:srgbClr val="59595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Bones pràctiques per evitar el plagi en </a:t>
            </a:r>
            <a:r>
              <a:rPr lang="ca-ES" sz="1600" spc="-1" dirty="0" smtClean="0">
                <a:solidFill>
                  <a:srgbClr val="59595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l’elaboració </a:t>
            </a:r>
            <a:r>
              <a:rPr lang="ca-ES" sz="1600" spc="-1" dirty="0">
                <a:solidFill>
                  <a:srgbClr val="59595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treballs </a:t>
            </a:r>
            <a:r>
              <a:rPr lang="ca-ES" sz="1600" spc="-1" dirty="0" smtClean="0">
                <a:solidFill>
                  <a:srgbClr val="59595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acadèmics citant i gestionant bibliografia per fer ús </a:t>
            </a:r>
            <a:r>
              <a:rPr lang="ca-ES" sz="1600" spc="-1" dirty="0">
                <a:solidFill>
                  <a:srgbClr val="59595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dels recursos d'informació </a:t>
            </a:r>
            <a:r>
              <a:rPr lang="ca-ES" sz="1600" spc="-1" dirty="0" smtClean="0">
                <a:solidFill>
                  <a:srgbClr val="59595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aliens. </a:t>
            </a:r>
            <a:endParaRPr lang="ca-ES" sz="1600" spc="-1" dirty="0">
              <a:solidFill>
                <a:srgbClr val="595959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247096334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CustomShape 1"/>
          <p:cNvSpPr/>
          <p:nvPr/>
        </p:nvSpPr>
        <p:spPr>
          <a:xfrm>
            <a:off x="417600" y="1181160"/>
            <a:ext cx="10515240" cy="1325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rmAutofit/>
          </a:bodyPr>
          <a:lstStyle/>
          <a:p>
            <a:pPr>
              <a:buClr>
                <a:srgbClr val="2E74B5"/>
              </a:buClr>
            </a:pPr>
            <a:r>
              <a:rPr lang="en-US" sz="3600" b="1" spc="-1" dirty="0" err="1" smtClean="0">
                <a:solidFill>
                  <a:srgbClr val="0597A4"/>
                </a:solidFill>
                <a:latin typeface="Verdana"/>
                <a:ea typeface="Verdana"/>
              </a:rPr>
              <a:t>Suport</a:t>
            </a:r>
            <a:r>
              <a:rPr lang="en-US" sz="3600" b="1" spc="-1" dirty="0" smtClean="0">
                <a:solidFill>
                  <a:srgbClr val="0597A4"/>
                </a:solidFill>
                <a:latin typeface="Verdana"/>
                <a:ea typeface="Verdana"/>
              </a:rPr>
              <a:t> a la </a:t>
            </a:r>
            <a:r>
              <a:rPr lang="en-US" sz="3600" b="1" spc="-1" dirty="0" err="1" smtClean="0">
                <a:solidFill>
                  <a:srgbClr val="0597A4"/>
                </a:solidFill>
                <a:latin typeface="Verdana"/>
                <a:ea typeface="Verdana"/>
              </a:rPr>
              <a:t>Docència</a:t>
            </a:r>
            <a:r>
              <a:rPr lang="en-US" sz="3600" b="1" spc="-1" dirty="0" smtClean="0">
                <a:solidFill>
                  <a:srgbClr val="0597A4"/>
                </a:solidFill>
                <a:latin typeface="Verdana"/>
                <a:ea typeface="Verdana"/>
              </a:rPr>
              <a:t>:</a:t>
            </a:r>
            <a:endParaRPr lang="en-US" sz="3600" dirty="0">
              <a:solidFill>
                <a:srgbClr val="2E74B5"/>
              </a:solidFill>
              <a:latin typeface="Calibri Light" panose="020F0302020204030204" pitchFamily="34" charset="0"/>
            </a:endParaRPr>
          </a:p>
        </p:txBody>
      </p:sp>
      <p:sp>
        <p:nvSpPr>
          <p:cNvPr id="110" name="CustomShape 2"/>
          <p:cNvSpPr/>
          <p:nvPr/>
        </p:nvSpPr>
        <p:spPr>
          <a:xfrm>
            <a:off x="589320" y="2431080"/>
            <a:ext cx="10172520" cy="3840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endParaRPr lang="ca-ES" sz="1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ca-ES" sz="1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ca-ES" sz="1800" b="0" strike="noStrike" spc="-1">
              <a:latin typeface="Arial"/>
            </a:endParaRPr>
          </a:p>
        </p:txBody>
      </p:sp>
      <p:sp>
        <p:nvSpPr>
          <p:cNvPr id="111" name="CustomShape 3"/>
          <p:cNvSpPr/>
          <p:nvPr/>
        </p:nvSpPr>
        <p:spPr>
          <a:xfrm>
            <a:off x="589320" y="3436200"/>
            <a:ext cx="4334040" cy="106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>
              <a:buClr>
                <a:srgbClr val="2E74B5"/>
              </a:buClr>
            </a:pPr>
            <a:endParaRPr lang="ca-ES" sz="2000" spc="-1" dirty="0">
              <a:solidFill>
                <a:srgbClr val="3B3838"/>
              </a:solidFill>
              <a:latin typeface="Verdana"/>
              <a:ea typeface="Verdana"/>
            </a:endParaRPr>
          </a:p>
        </p:txBody>
      </p:sp>
      <p:sp>
        <p:nvSpPr>
          <p:cNvPr id="112" name="CustomShape 4"/>
          <p:cNvSpPr/>
          <p:nvPr/>
        </p:nvSpPr>
        <p:spPr>
          <a:xfrm>
            <a:off x="4138076" y="2645640"/>
            <a:ext cx="7279224" cy="3411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algn="just">
              <a:lnSpc>
                <a:spcPct val="100000"/>
              </a:lnSpc>
            </a:pPr>
            <a:r>
              <a:rPr lang="ca-ES" sz="1600" u="sng" spc="-1" dirty="0" smtClean="0">
                <a:solidFill>
                  <a:srgbClr val="399AFA"/>
                </a:solidFill>
                <a:latin typeface="Verdana"/>
                <a:ea typeface="Verdana"/>
                <a:hlinkClick r:id="rId3"/>
              </a:rPr>
              <a:t>Cursos i taller de formació</a:t>
            </a:r>
            <a:r>
              <a:rPr lang="ca-ES" sz="1600" spc="-1" dirty="0" smtClean="0">
                <a:latin typeface="Verdana"/>
                <a:ea typeface="Verdana"/>
              </a:rPr>
              <a:t> </a:t>
            </a:r>
            <a:r>
              <a:rPr lang="ca-ES" sz="1600" spc="-1" dirty="0">
                <a:solidFill>
                  <a:srgbClr val="595959"/>
                </a:solidFill>
                <a:latin typeface="Verdana"/>
                <a:ea typeface="Verdana"/>
              </a:rPr>
              <a:t>a mida o programats, classes pràctiques i visites perquè milloreu els vostres coneixements i habilitats en la cerca d’informació, en l’ús de bases de dades especialitzades o del gestor bibliogràfic </a:t>
            </a:r>
            <a:r>
              <a:rPr lang="ca-ES" sz="1600" spc="-1" dirty="0" err="1">
                <a:solidFill>
                  <a:srgbClr val="595959"/>
                </a:solidFill>
                <a:latin typeface="Verdana"/>
                <a:ea typeface="Verdana"/>
              </a:rPr>
              <a:t>Mendeley</a:t>
            </a:r>
            <a:r>
              <a:rPr lang="ca-ES" sz="1600" spc="-1" dirty="0">
                <a:solidFill>
                  <a:srgbClr val="595959"/>
                </a:solidFill>
                <a:latin typeface="Verdana"/>
                <a:ea typeface="Verdana"/>
              </a:rPr>
              <a:t>. </a:t>
            </a:r>
            <a:endParaRPr lang="ca-ES" sz="1600" spc="-1" dirty="0" smtClean="0">
              <a:solidFill>
                <a:srgbClr val="595959"/>
              </a:solidFill>
              <a:latin typeface="Verdana"/>
              <a:ea typeface="Verdana"/>
            </a:endParaRPr>
          </a:p>
          <a:p>
            <a:pPr algn="just">
              <a:lnSpc>
                <a:spcPct val="100000"/>
              </a:lnSpc>
            </a:pPr>
            <a:endParaRPr lang="es-ES" sz="1600" spc="-1" dirty="0" smtClean="0">
              <a:solidFill>
                <a:srgbClr val="595959"/>
              </a:solidFill>
              <a:latin typeface="Verdana"/>
              <a:ea typeface="Verdana"/>
            </a:endParaRPr>
          </a:p>
          <a:p>
            <a:pPr algn="just">
              <a:lnSpc>
                <a:spcPct val="100000"/>
              </a:lnSpc>
            </a:pPr>
            <a:r>
              <a:rPr lang="es-ES" sz="1600" spc="-1" dirty="0" smtClean="0">
                <a:solidFill>
                  <a:srgbClr val="595959"/>
                </a:solidFill>
                <a:latin typeface="Verdana"/>
                <a:ea typeface="Verdana"/>
              </a:rPr>
              <a:t>Recursos </a:t>
            </a:r>
            <a:r>
              <a:rPr lang="es-ES" sz="1600" spc="-1" dirty="0" err="1" smtClean="0">
                <a:solidFill>
                  <a:srgbClr val="595959"/>
                </a:solidFill>
                <a:latin typeface="Verdana"/>
                <a:ea typeface="Verdana"/>
              </a:rPr>
              <a:t>d’autoformació</a:t>
            </a:r>
            <a:endParaRPr lang="ca-ES" sz="1600" spc="-1" dirty="0" smtClean="0">
              <a:solidFill>
                <a:srgbClr val="595959"/>
              </a:solidFill>
              <a:latin typeface="Verdana"/>
              <a:ea typeface="Verdana"/>
            </a:endParaRPr>
          </a:p>
          <a:p>
            <a:pPr algn="just">
              <a:lnSpc>
                <a:spcPct val="100000"/>
              </a:lnSpc>
            </a:pPr>
            <a:endParaRPr lang="ca-ES" sz="1600" spc="-1" dirty="0">
              <a:solidFill>
                <a:srgbClr val="595959"/>
              </a:solidFill>
              <a:latin typeface="Verdana"/>
              <a:ea typeface="Verdana"/>
            </a:endParaRPr>
          </a:p>
          <a:p>
            <a:pPr algn="just">
              <a:lnSpc>
                <a:spcPct val="100000"/>
              </a:lnSpc>
            </a:pPr>
            <a:r>
              <a:rPr lang="ca-ES" sz="1600" spc="-1" dirty="0" smtClean="0">
                <a:solidFill>
                  <a:srgbClr val="595959"/>
                </a:solidFill>
                <a:latin typeface="Verdana"/>
                <a:ea typeface="Verdana"/>
              </a:rPr>
              <a:t>Sol·licitar </a:t>
            </a:r>
            <a:r>
              <a:rPr lang="ca-ES" sz="1600" spc="-1" dirty="0">
                <a:solidFill>
                  <a:srgbClr val="595959"/>
                </a:solidFill>
                <a:latin typeface="Verdana"/>
                <a:ea typeface="Verdana"/>
              </a:rPr>
              <a:t>informació bibliogràfica</a:t>
            </a:r>
          </a:p>
          <a:p>
            <a:pPr algn="just">
              <a:lnSpc>
                <a:spcPct val="100000"/>
              </a:lnSpc>
            </a:pPr>
            <a:endParaRPr lang="ca-ES" sz="2400" spc="-1" dirty="0"/>
          </a:p>
        </p:txBody>
      </p:sp>
      <p:sp>
        <p:nvSpPr>
          <p:cNvPr id="113" name="Line 5"/>
          <p:cNvSpPr/>
          <p:nvPr/>
        </p:nvSpPr>
        <p:spPr>
          <a:xfrm>
            <a:off x="2854013" y="2645640"/>
            <a:ext cx="360" cy="2754720"/>
          </a:xfrm>
          <a:prstGeom prst="line">
            <a:avLst/>
          </a:prstGeom>
          <a:ln w="25560">
            <a:solidFill>
              <a:srgbClr val="0597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CuadroTexto 2"/>
          <p:cNvSpPr txBox="1"/>
          <p:nvPr/>
        </p:nvSpPr>
        <p:spPr>
          <a:xfrm>
            <a:off x="654577" y="3653668"/>
            <a:ext cx="13533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Formació</a:t>
            </a:r>
            <a:endParaRPr lang="ca-ES" sz="2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34934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" name="Picture 2"/>
          <p:cNvPicPr/>
          <p:nvPr/>
        </p:nvPicPr>
        <p:blipFill>
          <a:blip r:embed="rId2"/>
          <a:stretch/>
        </p:blipFill>
        <p:spPr>
          <a:xfrm>
            <a:off x="2973240" y="1116720"/>
            <a:ext cx="5692680" cy="5622480"/>
          </a:xfrm>
          <a:prstGeom prst="rect">
            <a:avLst/>
          </a:prstGeom>
          <a:ln>
            <a:noFill/>
          </a:ln>
        </p:spPr>
      </p:pic>
      <p:sp>
        <p:nvSpPr>
          <p:cNvPr id="324" name="CustomShape 1"/>
          <p:cNvSpPr/>
          <p:nvPr/>
        </p:nvSpPr>
        <p:spPr>
          <a:xfrm>
            <a:off x="8666280" y="5841720"/>
            <a:ext cx="3275280" cy="364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" name="CuadroTexto 2"/>
          <p:cNvSpPr txBox="1"/>
          <p:nvPr/>
        </p:nvSpPr>
        <p:spPr>
          <a:xfrm>
            <a:off x="654577" y="3653668"/>
            <a:ext cx="13533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Formació</a:t>
            </a:r>
            <a:endParaRPr lang="ca-ES" sz="2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Line 5"/>
          <p:cNvSpPr/>
          <p:nvPr/>
        </p:nvSpPr>
        <p:spPr>
          <a:xfrm>
            <a:off x="2489200" y="1409700"/>
            <a:ext cx="1580" cy="3821383"/>
          </a:xfrm>
          <a:prstGeom prst="line">
            <a:avLst/>
          </a:prstGeom>
          <a:ln w="25560">
            <a:solidFill>
              <a:srgbClr val="0597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CustomShape 1"/>
          <p:cNvSpPr/>
          <p:nvPr/>
        </p:nvSpPr>
        <p:spPr>
          <a:xfrm>
            <a:off x="417600" y="1181160"/>
            <a:ext cx="10515240" cy="1325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rmAutofit/>
          </a:bodyPr>
          <a:lstStyle/>
          <a:p>
            <a:pPr>
              <a:buClr>
                <a:srgbClr val="2E74B5"/>
              </a:buClr>
            </a:pPr>
            <a:r>
              <a:rPr lang="en-US" sz="3600" b="1" spc="-1" dirty="0" err="1" smtClean="0">
                <a:solidFill>
                  <a:srgbClr val="0597A4"/>
                </a:solidFill>
                <a:latin typeface="Verdana"/>
                <a:ea typeface="Verdana"/>
              </a:rPr>
              <a:t>Suport</a:t>
            </a:r>
            <a:r>
              <a:rPr lang="en-US" sz="3600" b="1" spc="-1" dirty="0" smtClean="0">
                <a:solidFill>
                  <a:srgbClr val="0597A4"/>
                </a:solidFill>
                <a:latin typeface="Verdana"/>
                <a:ea typeface="Verdana"/>
              </a:rPr>
              <a:t> a la </a:t>
            </a:r>
            <a:r>
              <a:rPr lang="en-US" sz="3600" b="1" spc="-1" dirty="0" err="1" smtClean="0">
                <a:solidFill>
                  <a:srgbClr val="0597A4"/>
                </a:solidFill>
                <a:latin typeface="Verdana"/>
                <a:ea typeface="Verdana"/>
              </a:rPr>
              <a:t>Docència</a:t>
            </a:r>
            <a:r>
              <a:rPr lang="en-US" sz="3600" b="1" spc="-1" dirty="0" smtClean="0">
                <a:solidFill>
                  <a:srgbClr val="0597A4"/>
                </a:solidFill>
                <a:latin typeface="Verdana"/>
                <a:ea typeface="Verdana"/>
              </a:rPr>
              <a:t>:</a:t>
            </a:r>
            <a:endParaRPr lang="en-US" sz="3600" dirty="0">
              <a:solidFill>
                <a:srgbClr val="2E74B5"/>
              </a:solidFill>
              <a:latin typeface="Calibri Light" panose="020F0302020204030204" pitchFamily="34" charset="0"/>
            </a:endParaRPr>
          </a:p>
        </p:txBody>
      </p:sp>
      <p:sp>
        <p:nvSpPr>
          <p:cNvPr id="110" name="CustomShape 2"/>
          <p:cNvSpPr/>
          <p:nvPr/>
        </p:nvSpPr>
        <p:spPr>
          <a:xfrm>
            <a:off x="589320" y="2431080"/>
            <a:ext cx="10172520" cy="3840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endParaRPr lang="ca-ES" sz="1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ca-ES" sz="1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ca-ES" sz="1800" b="0" strike="noStrike" spc="-1">
              <a:latin typeface="Arial"/>
            </a:endParaRPr>
          </a:p>
        </p:txBody>
      </p:sp>
      <p:sp>
        <p:nvSpPr>
          <p:cNvPr id="111" name="CustomShape 3"/>
          <p:cNvSpPr/>
          <p:nvPr/>
        </p:nvSpPr>
        <p:spPr>
          <a:xfrm>
            <a:off x="589320" y="3436200"/>
            <a:ext cx="4334040" cy="106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>
              <a:buClr>
                <a:srgbClr val="2E74B5"/>
              </a:buClr>
            </a:pPr>
            <a:endParaRPr lang="ca-ES" sz="2000" spc="-1" dirty="0">
              <a:solidFill>
                <a:srgbClr val="3B3838"/>
              </a:solidFill>
              <a:latin typeface="Verdana"/>
              <a:ea typeface="Verdana"/>
            </a:endParaRPr>
          </a:p>
        </p:txBody>
      </p:sp>
      <p:sp>
        <p:nvSpPr>
          <p:cNvPr id="112" name="CustomShape 4"/>
          <p:cNvSpPr/>
          <p:nvPr/>
        </p:nvSpPr>
        <p:spPr>
          <a:xfrm>
            <a:off x="4138076" y="2645640"/>
            <a:ext cx="5953680" cy="3411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marL="360" algn="just">
              <a:lnSpc>
                <a:spcPct val="150000"/>
              </a:lnSpc>
              <a:spcBef>
                <a:spcPts val="1001"/>
              </a:spcBef>
              <a:buClr>
                <a:srgbClr val="3B3838"/>
              </a:buClr>
            </a:pPr>
            <a:endParaRPr lang="ca-ES" sz="2300" b="1" strike="noStrike" spc="-1" dirty="0" smtClean="0">
              <a:solidFill>
                <a:srgbClr val="489198"/>
              </a:solidFill>
              <a:latin typeface="Verdana"/>
              <a:ea typeface="Verdana"/>
            </a:endParaRPr>
          </a:p>
        </p:txBody>
      </p:sp>
      <p:sp>
        <p:nvSpPr>
          <p:cNvPr id="113" name="Line 5"/>
          <p:cNvSpPr/>
          <p:nvPr/>
        </p:nvSpPr>
        <p:spPr>
          <a:xfrm>
            <a:off x="2854013" y="2645640"/>
            <a:ext cx="360" cy="2754720"/>
          </a:xfrm>
          <a:prstGeom prst="line">
            <a:avLst/>
          </a:prstGeom>
          <a:ln w="25560">
            <a:solidFill>
              <a:srgbClr val="0597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CuadroTexto 2"/>
          <p:cNvSpPr txBox="1"/>
          <p:nvPr/>
        </p:nvSpPr>
        <p:spPr>
          <a:xfrm>
            <a:off x="654577" y="3653668"/>
            <a:ext cx="17636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Canals de </a:t>
            </a:r>
          </a:p>
          <a:p>
            <a:r>
              <a:rPr lang="es-ES" sz="20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comunicació</a:t>
            </a:r>
            <a:endParaRPr lang="ca-ES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9" name="Grupo 8"/>
          <p:cNvGrpSpPr/>
          <p:nvPr/>
        </p:nvGrpSpPr>
        <p:grpSpPr>
          <a:xfrm>
            <a:off x="3154577" y="3228494"/>
            <a:ext cx="7920677" cy="1219680"/>
            <a:chOff x="672480" y="2472840"/>
            <a:chExt cx="9762840" cy="1392480"/>
          </a:xfrm>
        </p:grpSpPr>
        <p:pic>
          <p:nvPicPr>
            <p:cNvPr id="10" name="Picture 1"/>
            <p:cNvPicPr/>
            <p:nvPr/>
          </p:nvPicPr>
          <p:blipFill>
            <a:blip r:embed="rId3"/>
            <a:stretch/>
          </p:blipFill>
          <p:spPr>
            <a:xfrm>
              <a:off x="9129240" y="2472840"/>
              <a:ext cx="1306080" cy="13021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1" name="Picture 2"/>
            <p:cNvPicPr/>
            <p:nvPr/>
          </p:nvPicPr>
          <p:blipFill>
            <a:blip r:embed="rId4"/>
            <a:stretch/>
          </p:blipFill>
          <p:spPr>
            <a:xfrm>
              <a:off x="672480" y="2477880"/>
              <a:ext cx="1371240" cy="137124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2" name="Picture 3"/>
            <p:cNvPicPr/>
            <p:nvPr/>
          </p:nvPicPr>
          <p:blipFill>
            <a:blip r:embed="rId5"/>
            <a:stretch/>
          </p:blipFill>
          <p:spPr>
            <a:xfrm>
              <a:off x="3985560" y="2472840"/>
              <a:ext cx="1410840" cy="13924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3" name="Picture 4"/>
            <p:cNvPicPr/>
            <p:nvPr/>
          </p:nvPicPr>
          <p:blipFill>
            <a:blip r:embed="rId6"/>
            <a:stretch/>
          </p:blipFill>
          <p:spPr>
            <a:xfrm>
              <a:off x="2349360" y="2477880"/>
              <a:ext cx="1371240" cy="137124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4" name="Picture 5"/>
            <p:cNvPicPr/>
            <p:nvPr/>
          </p:nvPicPr>
          <p:blipFill>
            <a:blip r:embed="rId7"/>
            <a:stretch/>
          </p:blipFill>
          <p:spPr>
            <a:xfrm>
              <a:off x="5782680" y="2477880"/>
              <a:ext cx="1364760" cy="13647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5" name="Picture 8"/>
            <p:cNvPicPr/>
            <p:nvPr/>
          </p:nvPicPr>
          <p:blipFill>
            <a:blip r:embed="rId8"/>
            <a:stretch/>
          </p:blipFill>
          <p:spPr>
            <a:xfrm>
              <a:off x="7534080" y="2477880"/>
              <a:ext cx="1239120" cy="1239120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53910881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CustomShape 1"/>
          <p:cNvSpPr/>
          <p:nvPr/>
        </p:nvSpPr>
        <p:spPr>
          <a:xfrm>
            <a:off x="417600" y="1181160"/>
            <a:ext cx="10515240" cy="1325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rmAutofit/>
          </a:bodyPr>
          <a:lstStyle/>
          <a:p>
            <a:pPr>
              <a:buClr>
                <a:srgbClr val="2E74B5"/>
              </a:buClr>
            </a:pPr>
            <a:r>
              <a:rPr lang="en-US" sz="3600" b="1" spc="-1" dirty="0" err="1" smtClean="0">
                <a:solidFill>
                  <a:srgbClr val="0597A4"/>
                </a:solidFill>
                <a:latin typeface="Verdana"/>
                <a:ea typeface="Verdana"/>
              </a:rPr>
              <a:t>Suport</a:t>
            </a:r>
            <a:r>
              <a:rPr lang="en-US" sz="3600" b="1" spc="-1" dirty="0" smtClean="0">
                <a:solidFill>
                  <a:srgbClr val="0597A4"/>
                </a:solidFill>
                <a:latin typeface="Verdana"/>
                <a:ea typeface="Verdana"/>
              </a:rPr>
              <a:t> a la </a:t>
            </a:r>
            <a:r>
              <a:rPr lang="en-US" sz="3600" b="1" spc="-1" dirty="0" err="1" smtClean="0">
                <a:solidFill>
                  <a:srgbClr val="0597A4"/>
                </a:solidFill>
                <a:latin typeface="Verdana"/>
                <a:ea typeface="Verdana"/>
              </a:rPr>
              <a:t>Docència</a:t>
            </a:r>
            <a:r>
              <a:rPr lang="en-US" sz="3600" b="1" spc="-1" dirty="0" smtClean="0">
                <a:solidFill>
                  <a:srgbClr val="0597A4"/>
                </a:solidFill>
                <a:latin typeface="Verdana"/>
                <a:ea typeface="Verdana"/>
              </a:rPr>
              <a:t>:</a:t>
            </a:r>
            <a:endParaRPr lang="en-US" sz="3600" dirty="0">
              <a:solidFill>
                <a:srgbClr val="2E74B5"/>
              </a:solidFill>
              <a:latin typeface="Calibri Light" panose="020F0302020204030204" pitchFamily="34" charset="0"/>
            </a:endParaRPr>
          </a:p>
        </p:txBody>
      </p:sp>
      <p:sp>
        <p:nvSpPr>
          <p:cNvPr id="110" name="CustomShape 2"/>
          <p:cNvSpPr/>
          <p:nvPr/>
        </p:nvSpPr>
        <p:spPr>
          <a:xfrm>
            <a:off x="589320" y="2431080"/>
            <a:ext cx="10172520" cy="3840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endParaRPr lang="ca-ES" sz="1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ca-ES" sz="1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ca-ES" sz="1800" b="0" strike="noStrike" spc="-1">
              <a:latin typeface="Arial"/>
            </a:endParaRPr>
          </a:p>
        </p:txBody>
      </p:sp>
      <p:sp>
        <p:nvSpPr>
          <p:cNvPr id="111" name="CustomShape 3"/>
          <p:cNvSpPr/>
          <p:nvPr/>
        </p:nvSpPr>
        <p:spPr>
          <a:xfrm>
            <a:off x="589320" y="3436200"/>
            <a:ext cx="4334040" cy="106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>
              <a:buClr>
                <a:srgbClr val="2E74B5"/>
              </a:buClr>
            </a:pPr>
            <a:endParaRPr lang="ca-ES" sz="2000" spc="-1" dirty="0">
              <a:solidFill>
                <a:srgbClr val="3B3838"/>
              </a:solidFill>
              <a:latin typeface="Verdana"/>
              <a:ea typeface="Verdana"/>
            </a:endParaRPr>
          </a:p>
        </p:txBody>
      </p:sp>
      <p:sp>
        <p:nvSpPr>
          <p:cNvPr id="112" name="CustomShape 4"/>
          <p:cNvSpPr/>
          <p:nvPr/>
        </p:nvSpPr>
        <p:spPr>
          <a:xfrm>
            <a:off x="4138076" y="2645640"/>
            <a:ext cx="5953680" cy="3411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marL="360" algn="just">
              <a:lnSpc>
                <a:spcPct val="150000"/>
              </a:lnSpc>
              <a:spcBef>
                <a:spcPts val="1001"/>
              </a:spcBef>
              <a:buClr>
                <a:srgbClr val="3B3838"/>
              </a:buClr>
            </a:pPr>
            <a:endParaRPr lang="ca-ES" sz="2300" b="1" strike="noStrike" spc="-1" dirty="0" smtClean="0">
              <a:solidFill>
                <a:srgbClr val="489198"/>
              </a:solidFill>
              <a:latin typeface="Verdana"/>
              <a:ea typeface="Verdana"/>
            </a:endParaRPr>
          </a:p>
        </p:txBody>
      </p:sp>
      <p:sp>
        <p:nvSpPr>
          <p:cNvPr id="113" name="Line 5"/>
          <p:cNvSpPr/>
          <p:nvPr/>
        </p:nvSpPr>
        <p:spPr>
          <a:xfrm>
            <a:off x="2996911" y="2645640"/>
            <a:ext cx="360" cy="2754720"/>
          </a:xfrm>
          <a:prstGeom prst="line">
            <a:avLst/>
          </a:prstGeom>
          <a:ln w="25560">
            <a:solidFill>
              <a:srgbClr val="0597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" name="CustomShape 2"/>
          <p:cNvSpPr/>
          <p:nvPr/>
        </p:nvSpPr>
        <p:spPr>
          <a:xfrm>
            <a:off x="3278065" y="2748600"/>
            <a:ext cx="9273960" cy="2651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  <a:spcBef>
                <a:spcPts val="2001"/>
              </a:spcBef>
              <a:buClr>
                <a:srgbClr val="0597A4"/>
              </a:buClr>
              <a:buSzPct val="75000"/>
            </a:pPr>
            <a:r>
              <a:rPr lang="ca-ES" sz="1600" b="0" strike="noStrike" spc="-1" dirty="0">
                <a:solidFill>
                  <a:srgbClr val="59595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Servei virtual de consultes </a:t>
            </a:r>
            <a:endParaRPr lang="ca-ES" sz="1600" b="0" strike="noStrike" spc="-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00000"/>
              </a:lnSpc>
              <a:spcBef>
                <a:spcPts val="2001"/>
              </a:spcBef>
              <a:buClr>
                <a:srgbClr val="0597A4"/>
              </a:buClr>
              <a:buSzPct val="75000"/>
            </a:pPr>
            <a:r>
              <a:rPr lang="ca-ES" sz="1600" b="0" strike="noStrike" spc="-1" dirty="0">
                <a:solidFill>
                  <a:srgbClr val="59595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Funciona 24 hores al dia el 7 dies de la setmana</a:t>
            </a:r>
            <a:endParaRPr lang="ca-ES" sz="1600" b="0" strike="noStrike" spc="-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00000"/>
              </a:lnSpc>
              <a:spcBef>
                <a:spcPts val="2001"/>
              </a:spcBef>
              <a:buClr>
                <a:srgbClr val="0597A4"/>
              </a:buClr>
              <a:buSzPct val="75000"/>
            </a:pPr>
            <a:r>
              <a:rPr lang="ca-ES" sz="1600" b="0" strike="noStrike" spc="-1" dirty="0">
                <a:solidFill>
                  <a:srgbClr val="59595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Et respondrem en un màxim de 48 hores</a:t>
            </a:r>
            <a:endParaRPr lang="ca-ES" sz="1600" b="0" strike="noStrike" spc="-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00000"/>
              </a:lnSpc>
              <a:spcBef>
                <a:spcPts val="2001"/>
              </a:spcBef>
              <a:buClr>
                <a:srgbClr val="0597A4"/>
              </a:buClr>
              <a:buSzPct val="75000"/>
            </a:pPr>
            <a:r>
              <a:rPr lang="ca-ES" sz="1600" b="0" strike="noStrike" spc="-1" dirty="0">
                <a:solidFill>
                  <a:srgbClr val="59595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També ens podeu fer arribar queixes, suggeriments o agraïments</a:t>
            </a:r>
            <a:endParaRPr lang="ca-ES" sz="1600" b="0" strike="noStrike" spc="-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00000"/>
              </a:lnSpc>
            </a:pPr>
            <a:endParaRPr lang="ca-ES" sz="20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ca-ES" sz="2000" b="0" strike="noStrike" spc="-1" dirty="0">
              <a:latin typeface="Arial"/>
            </a:endParaRPr>
          </a:p>
        </p:txBody>
      </p:sp>
      <p:pic>
        <p:nvPicPr>
          <p:cNvPr id="10" name="Picture 13"/>
          <p:cNvPicPr/>
          <p:nvPr/>
        </p:nvPicPr>
        <p:blipFill>
          <a:blip r:embed="rId3"/>
          <a:stretch/>
        </p:blipFill>
        <p:spPr>
          <a:xfrm>
            <a:off x="457768" y="3589482"/>
            <a:ext cx="2407591" cy="969996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3543227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extShape 1"/>
          <p:cNvSpPr txBox="1"/>
          <p:nvPr/>
        </p:nvSpPr>
        <p:spPr>
          <a:xfrm>
            <a:off x="7981920" y="6356520"/>
            <a:ext cx="2057040" cy="3646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r">
              <a:lnSpc>
                <a:spcPct val="100000"/>
              </a:lnSpc>
            </a:pPr>
            <a:fld id="{01F4ED5A-5061-4685-9439-B3CBC3992B74}" type="slidenum">
              <a:rPr lang="ca-ES" sz="1200" b="0" strike="noStrike" spc="-1">
                <a:solidFill>
                  <a:srgbClr val="8B8B8B"/>
                </a:solidFill>
                <a:latin typeface="Calibri"/>
              </a:rPr>
              <a:t>4</a:t>
            </a:fld>
            <a:endParaRPr lang="ca-ES" sz="1200" b="0" strike="noStrike" spc="-1">
              <a:latin typeface="Times New Roman"/>
            </a:endParaRPr>
          </a:p>
        </p:txBody>
      </p:sp>
      <p:pic>
        <p:nvPicPr>
          <p:cNvPr id="7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2416" y="1724789"/>
            <a:ext cx="2986484" cy="475122"/>
          </a:xfrm>
          <a:prstGeom prst="rect">
            <a:avLst/>
          </a:prstGeom>
        </p:spPr>
      </p:pic>
      <p:grpSp>
        <p:nvGrpSpPr>
          <p:cNvPr id="5" name="Agrupa 4"/>
          <p:cNvGrpSpPr/>
          <p:nvPr/>
        </p:nvGrpSpPr>
        <p:grpSpPr>
          <a:xfrm>
            <a:off x="1351318" y="2197573"/>
            <a:ext cx="9570682" cy="3998996"/>
            <a:chOff x="1481287" y="2066343"/>
            <a:chExt cx="9570682" cy="3998996"/>
          </a:xfrm>
        </p:grpSpPr>
        <p:sp>
          <p:nvSpPr>
            <p:cNvPr id="6" name="CuadroTexto 3"/>
            <p:cNvSpPr txBox="1"/>
            <p:nvPr/>
          </p:nvSpPr>
          <p:spPr>
            <a:xfrm>
              <a:off x="1481287" y="2066343"/>
              <a:ext cx="8687642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3200" dirty="0" err="1">
                  <a:latin typeface="Verdana" panose="020B060403050404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Instruccions</a:t>
              </a:r>
              <a:r>
                <a:rPr lang="es-ES" sz="3200" dirty="0">
                  <a:latin typeface="Verdana" panose="020B060403050404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 </a:t>
              </a:r>
              <a:r>
                <a:rPr lang="es-ES" sz="3200" dirty="0" err="1" smtClean="0">
                  <a:latin typeface="Verdana" panose="020B060403050404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d’accés</a:t>
              </a:r>
              <a:r>
                <a:rPr lang="es-ES" sz="3200" dirty="0" smtClean="0">
                  <a:latin typeface="Verdana" panose="020B060403050404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:</a:t>
              </a:r>
              <a:endParaRPr lang="es-ES" sz="3200" dirty="0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endParaRPr>
            </a:p>
            <a:p>
              <a:endParaRPr lang="es-ES" sz="32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8" name="Imagen 1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06668" y="2960555"/>
              <a:ext cx="680178" cy="680178"/>
            </a:xfrm>
            <a:prstGeom prst="rect">
              <a:avLst/>
            </a:prstGeom>
          </p:spPr>
        </p:pic>
        <p:pic>
          <p:nvPicPr>
            <p:cNvPr id="9" name="Imagen 1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67770" y="2971733"/>
              <a:ext cx="656765" cy="587486"/>
            </a:xfrm>
            <a:prstGeom prst="rect">
              <a:avLst/>
            </a:prstGeom>
          </p:spPr>
        </p:pic>
        <p:pic>
          <p:nvPicPr>
            <p:cNvPr id="10" name="Imagen 19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02774" y="4872153"/>
              <a:ext cx="954408" cy="954408"/>
            </a:xfrm>
            <a:prstGeom prst="rect">
              <a:avLst/>
            </a:prstGeom>
          </p:spPr>
        </p:pic>
        <p:pic>
          <p:nvPicPr>
            <p:cNvPr id="11" name="Imagen 20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24867" y="2793046"/>
              <a:ext cx="866839" cy="866839"/>
            </a:xfrm>
            <a:prstGeom prst="rect">
              <a:avLst/>
            </a:prstGeom>
          </p:spPr>
        </p:pic>
        <p:pic>
          <p:nvPicPr>
            <p:cNvPr id="13" name="Imagen 21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85708" y="5015896"/>
              <a:ext cx="820891" cy="631701"/>
            </a:xfrm>
            <a:prstGeom prst="rect">
              <a:avLst/>
            </a:prstGeom>
          </p:spPr>
        </p:pic>
        <p:pic>
          <p:nvPicPr>
            <p:cNvPr id="14" name="Imagen 23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66762" y="4927069"/>
              <a:ext cx="783051" cy="783051"/>
            </a:xfrm>
            <a:prstGeom prst="rect">
              <a:avLst/>
            </a:prstGeom>
          </p:spPr>
        </p:pic>
        <p:pic>
          <p:nvPicPr>
            <p:cNvPr id="15" name="Imagen 24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82759" y="2609331"/>
              <a:ext cx="1253663" cy="1253663"/>
            </a:xfrm>
            <a:prstGeom prst="rect">
              <a:avLst/>
            </a:prstGeom>
          </p:spPr>
        </p:pic>
        <p:pic>
          <p:nvPicPr>
            <p:cNvPr id="16" name="Imagen 25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58201" y="4770936"/>
              <a:ext cx="1085173" cy="1085173"/>
            </a:xfrm>
            <a:prstGeom prst="rect">
              <a:avLst/>
            </a:prstGeom>
          </p:spPr>
        </p:pic>
        <p:sp>
          <p:nvSpPr>
            <p:cNvPr id="17" name="CuadroTexto 26"/>
            <p:cNvSpPr txBox="1"/>
            <p:nvPr/>
          </p:nvSpPr>
          <p:spPr>
            <a:xfrm>
              <a:off x="1894292" y="3708953"/>
              <a:ext cx="793635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000" dirty="0" err="1">
                  <a:latin typeface="Verdana" panose="020B060403050404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Comproveu</a:t>
              </a:r>
              <a:r>
                <a:rPr lang="es-ES" sz="1000" dirty="0">
                  <a:latin typeface="Verdana" panose="020B060403050404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 </a:t>
              </a:r>
              <a:r>
                <a:rPr lang="es-ES" sz="1000" dirty="0" err="1">
                  <a:latin typeface="Verdana" panose="020B060403050404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horari</a:t>
              </a:r>
              <a:r>
                <a:rPr lang="es-ES" sz="1000" dirty="0">
                  <a:latin typeface="Verdana" panose="020B060403050404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 apertura	          </a:t>
              </a:r>
              <a:r>
                <a:rPr lang="es-ES" sz="1000" dirty="0" err="1">
                  <a:latin typeface="Verdana" panose="020B060403050404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Sol·liciteu</a:t>
              </a:r>
              <a:r>
                <a:rPr lang="es-ES" sz="1000" dirty="0">
                  <a:latin typeface="Verdana" panose="020B060403050404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 reserva	             </a:t>
              </a:r>
              <a:r>
                <a:rPr lang="es-ES" sz="1000" dirty="0" err="1">
                  <a:latin typeface="Verdana" panose="020B060403050404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Feu</a:t>
              </a:r>
              <a:r>
                <a:rPr lang="es-ES" sz="1000" dirty="0">
                  <a:latin typeface="Verdana" panose="020B060403050404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 servir gel </a:t>
              </a:r>
              <a:r>
                <a:rPr lang="es-ES" sz="1000" dirty="0" err="1">
                  <a:latin typeface="Verdana" panose="020B060403050404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hidroacolhòlic</a:t>
              </a:r>
              <a:r>
                <a:rPr lang="es-ES" sz="1000" dirty="0">
                  <a:latin typeface="Verdana" panose="020B060403050404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 	</a:t>
              </a:r>
              <a:r>
                <a:rPr lang="es-ES" sz="1000" dirty="0" err="1">
                  <a:latin typeface="Verdana" panose="020B060403050404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Feu</a:t>
              </a:r>
              <a:r>
                <a:rPr lang="es-ES" sz="1000" dirty="0">
                  <a:latin typeface="Verdana" panose="020B060403050404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 servir mascareta</a:t>
              </a:r>
            </a:p>
          </p:txBody>
        </p:sp>
        <p:sp>
          <p:nvSpPr>
            <p:cNvPr id="18" name="CuadroTexto 27"/>
            <p:cNvSpPr txBox="1"/>
            <p:nvPr/>
          </p:nvSpPr>
          <p:spPr>
            <a:xfrm>
              <a:off x="1953098" y="5819118"/>
              <a:ext cx="909887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000" dirty="0" err="1">
                  <a:latin typeface="Verdana" panose="020B060403050404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Espereu</a:t>
              </a:r>
              <a:r>
                <a:rPr lang="es-ES" sz="1000" dirty="0">
                  <a:latin typeface="Verdana" panose="020B060403050404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 a ser </a:t>
              </a:r>
              <a:r>
                <a:rPr lang="es-ES" sz="1000" dirty="0" err="1">
                  <a:latin typeface="Verdana" panose="020B060403050404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atesos</a:t>
              </a:r>
              <a:r>
                <a:rPr lang="es-ES" sz="1000" dirty="0">
                  <a:latin typeface="Verdana" panose="020B060403050404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	</a:t>
              </a:r>
              <a:r>
                <a:rPr lang="es-ES" sz="1000" dirty="0" err="1">
                  <a:latin typeface="Verdana" panose="020B060403050404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Seieu</a:t>
              </a:r>
              <a:r>
                <a:rPr lang="es-ES" sz="1000" dirty="0">
                  <a:latin typeface="Verdana" panose="020B060403050404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 </a:t>
              </a:r>
              <a:r>
                <a:rPr lang="es-ES" sz="1000" dirty="0" err="1">
                  <a:latin typeface="Verdana" panose="020B060403050404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als</a:t>
              </a:r>
              <a:r>
                <a:rPr lang="es-ES" sz="1000" dirty="0">
                  <a:latin typeface="Verdana" panose="020B060403050404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 </a:t>
              </a:r>
              <a:r>
                <a:rPr lang="es-ES" sz="1000" dirty="0" err="1">
                  <a:latin typeface="Verdana" panose="020B060403050404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llocs</a:t>
              </a:r>
              <a:r>
                <a:rPr lang="es-ES" sz="1000" dirty="0">
                  <a:latin typeface="Verdana" panose="020B060403050404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 nets              </a:t>
              </a:r>
              <a:r>
                <a:rPr lang="es-ES" sz="1000" dirty="0" err="1">
                  <a:latin typeface="Verdana" panose="020B060403050404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Marqueu</a:t>
              </a:r>
              <a:r>
                <a:rPr lang="es-ES" sz="1000" dirty="0">
                  <a:latin typeface="Verdana" panose="020B060403050404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 el </a:t>
              </a:r>
              <a:r>
                <a:rPr lang="es-ES" sz="1000" dirty="0" err="1">
                  <a:latin typeface="Verdana" panose="020B060403050404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seient</a:t>
              </a:r>
              <a:r>
                <a:rPr lang="es-ES" sz="1000" dirty="0">
                  <a:latin typeface="Verdana" panose="020B060403050404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 que </a:t>
              </a:r>
              <a:r>
                <a:rPr lang="es-ES" sz="1000" dirty="0" err="1">
                  <a:latin typeface="Verdana" panose="020B060403050404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heu</a:t>
              </a:r>
              <a:r>
                <a:rPr lang="es-ES" sz="1000" dirty="0">
                  <a:latin typeface="Verdana" panose="020B060403050404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 </a:t>
              </a:r>
              <a:r>
                <a:rPr lang="es-ES" sz="1000" dirty="0" err="1">
                  <a:latin typeface="Verdana" panose="020B060403050404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utilitzat</a:t>
              </a:r>
              <a:r>
                <a:rPr lang="es-ES" sz="1000" dirty="0">
                  <a:latin typeface="Verdana" panose="020B060403050404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       </a:t>
              </a:r>
              <a:r>
                <a:rPr lang="es-ES" sz="1000" dirty="0" err="1">
                  <a:latin typeface="Verdana" panose="020B060403050404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Deixeu</a:t>
              </a:r>
              <a:r>
                <a:rPr lang="es-ES" sz="1000" dirty="0">
                  <a:latin typeface="Verdana" panose="020B060403050404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 les obres </a:t>
              </a:r>
              <a:r>
                <a:rPr lang="es-ES" sz="1000" dirty="0" err="1">
                  <a:latin typeface="Verdana" panose="020B060403050404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consultades</a:t>
              </a:r>
              <a:r>
                <a:rPr lang="es-ES" sz="1000" dirty="0">
                  <a:latin typeface="Verdana" panose="020B060403050404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 </a:t>
              </a:r>
              <a:r>
                <a:rPr lang="es-ES" sz="1000" dirty="0" err="1">
                  <a:latin typeface="Verdana" panose="020B060403050404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als</a:t>
              </a:r>
              <a:r>
                <a:rPr lang="es-ES" sz="1000" dirty="0">
                  <a:latin typeface="Verdana" panose="020B060403050404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 carros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1336269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CustomShape 1"/>
          <p:cNvSpPr/>
          <p:nvPr/>
        </p:nvSpPr>
        <p:spPr>
          <a:xfrm>
            <a:off x="417600" y="1181160"/>
            <a:ext cx="10515240" cy="1325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rmAutofit/>
          </a:bodyPr>
          <a:lstStyle/>
          <a:p>
            <a:pPr>
              <a:buClr>
                <a:srgbClr val="2E74B5"/>
              </a:buClr>
            </a:pPr>
            <a:r>
              <a:rPr lang="en-US" sz="3600" b="1" spc="-1" dirty="0" err="1" smtClean="0">
                <a:solidFill>
                  <a:srgbClr val="0597A4"/>
                </a:solidFill>
                <a:latin typeface="Verdana"/>
                <a:ea typeface="Verdana"/>
              </a:rPr>
              <a:t>Suport</a:t>
            </a:r>
            <a:r>
              <a:rPr lang="en-US" sz="3600" b="1" spc="-1" dirty="0" smtClean="0">
                <a:solidFill>
                  <a:srgbClr val="0597A4"/>
                </a:solidFill>
                <a:latin typeface="Verdana"/>
                <a:ea typeface="Verdana"/>
              </a:rPr>
              <a:t> a la </a:t>
            </a:r>
            <a:r>
              <a:rPr lang="en-US" sz="3600" b="1" spc="-1" dirty="0" err="1" smtClean="0">
                <a:solidFill>
                  <a:srgbClr val="0597A4"/>
                </a:solidFill>
                <a:latin typeface="Verdana"/>
                <a:ea typeface="Verdana"/>
              </a:rPr>
              <a:t>Docència</a:t>
            </a:r>
            <a:r>
              <a:rPr lang="en-US" sz="3600" b="1" spc="-1" dirty="0" smtClean="0">
                <a:solidFill>
                  <a:srgbClr val="0597A4"/>
                </a:solidFill>
                <a:latin typeface="Verdana"/>
                <a:ea typeface="Verdana"/>
              </a:rPr>
              <a:t>:</a:t>
            </a:r>
            <a:endParaRPr lang="en-US" sz="3600" dirty="0">
              <a:solidFill>
                <a:srgbClr val="2E74B5"/>
              </a:solidFill>
              <a:latin typeface="Calibri Light" panose="020F0302020204030204" pitchFamily="34" charset="0"/>
            </a:endParaRPr>
          </a:p>
        </p:txBody>
      </p:sp>
      <p:sp>
        <p:nvSpPr>
          <p:cNvPr id="110" name="CustomShape 2"/>
          <p:cNvSpPr/>
          <p:nvPr/>
        </p:nvSpPr>
        <p:spPr>
          <a:xfrm>
            <a:off x="589320" y="2431080"/>
            <a:ext cx="10172520" cy="3840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endParaRPr lang="ca-ES" sz="1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ca-ES" sz="1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ca-ES" sz="1800" b="0" strike="noStrike" spc="-1">
              <a:latin typeface="Arial"/>
            </a:endParaRPr>
          </a:p>
        </p:txBody>
      </p:sp>
      <p:sp>
        <p:nvSpPr>
          <p:cNvPr id="111" name="CustomShape 3"/>
          <p:cNvSpPr/>
          <p:nvPr/>
        </p:nvSpPr>
        <p:spPr>
          <a:xfrm>
            <a:off x="589320" y="3436200"/>
            <a:ext cx="4334040" cy="106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>
              <a:buClr>
                <a:srgbClr val="2E74B5"/>
              </a:buClr>
            </a:pPr>
            <a:endParaRPr lang="ca-ES" sz="2000" spc="-1" dirty="0">
              <a:solidFill>
                <a:srgbClr val="3B3838"/>
              </a:solidFill>
              <a:latin typeface="Verdana"/>
              <a:ea typeface="Verdana"/>
            </a:endParaRPr>
          </a:p>
        </p:txBody>
      </p:sp>
      <p:sp>
        <p:nvSpPr>
          <p:cNvPr id="112" name="CustomShape 4"/>
          <p:cNvSpPr/>
          <p:nvPr/>
        </p:nvSpPr>
        <p:spPr>
          <a:xfrm>
            <a:off x="4138076" y="2645640"/>
            <a:ext cx="5953680" cy="3411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marL="360" algn="just">
              <a:lnSpc>
                <a:spcPct val="150000"/>
              </a:lnSpc>
              <a:spcBef>
                <a:spcPts val="1001"/>
              </a:spcBef>
              <a:buClr>
                <a:srgbClr val="3B3838"/>
              </a:buClr>
            </a:pPr>
            <a:endParaRPr lang="ca-ES" sz="2300" b="1" strike="noStrike" spc="-1" dirty="0" smtClean="0">
              <a:solidFill>
                <a:srgbClr val="489198"/>
              </a:solidFill>
              <a:latin typeface="Verdana"/>
              <a:ea typeface="Verdana"/>
            </a:endParaRPr>
          </a:p>
        </p:txBody>
      </p:sp>
      <p:sp>
        <p:nvSpPr>
          <p:cNvPr id="113" name="Line 5"/>
          <p:cNvSpPr/>
          <p:nvPr/>
        </p:nvSpPr>
        <p:spPr>
          <a:xfrm>
            <a:off x="3601814" y="2589660"/>
            <a:ext cx="360" cy="2754720"/>
          </a:xfrm>
          <a:prstGeom prst="line">
            <a:avLst/>
          </a:prstGeom>
          <a:ln w="25560">
            <a:solidFill>
              <a:srgbClr val="0597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CuadroTexto 2"/>
          <p:cNvSpPr txBox="1"/>
          <p:nvPr/>
        </p:nvSpPr>
        <p:spPr>
          <a:xfrm>
            <a:off x="654577" y="3653668"/>
            <a:ext cx="25843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Preguntes </a:t>
            </a:r>
          </a:p>
          <a:p>
            <a:r>
              <a:rPr lang="es-ES" sz="20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Més</a:t>
            </a:r>
            <a:r>
              <a:rPr lang="es-ES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sz="20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Freqüents</a:t>
            </a:r>
            <a:endParaRPr lang="ca-ES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Picture 2"/>
          <p:cNvPicPr/>
          <p:nvPr/>
        </p:nvPicPr>
        <p:blipFill>
          <a:blip r:embed="rId3"/>
          <a:stretch/>
        </p:blipFill>
        <p:spPr>
          <a:xfrm>
            <a:off x="4746355" y="2281910"/>
            <a:ext cx="4592433" cy="348218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854111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CustomShape 1"/>
          <p:cNvSpPr/>
          <p:nvPr/>
        </p:nvSpPr>
        <p:spPr>
          <a:xfrm>
            <a:off x="887040" y="1678680"/>
            <a:ext cx="9171000" cy="63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ca-ES" sz="3600" b="1" strike="noStrike" spc="-1">
                <a:solidFill>
                  <a:srgbClr val="0597A4"/>
                </a:solidFill>
                <a:latin typeface="Verdana"/>
                <a:ea typeface="Verdana"/>
              </a:rPr>
              <a:t>Si us plau ajudan’s a millorar</a:t>
            </a:r>
            <a:endParaRPr lang="ca-ES" sz="3600" b="0" strike="noStrike" spc="-1">
              <a:latin typeface="Arial"/>
            </a:endParaRPr>
          </a:p>
        </p:txBody>
      </p:sp>
      <p:sp>
        <p:nvSpPr>
          <p:cNvPr id="334" name="CustomShape 2"/>
          <p:cNvSpPr/>
          <p:nvPr/>
        </p:nvSpPr>
        <p:spPr>
          <a:xfrm>
            <a:off x="1105560" y="3429000"/>
            <a:ext cx="8734320" cy="584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335" name="Picture 3"/>
          <p:cNvPicPr/>
          <p:nvPr/>
        </p:nvPicPr>
        <p:blipFill>
          <a:blip r:embed="rId2"/>
          <a:stretch/>
        </p:blipFill>
        <p:spPr>
          <a:xfrm>
            <a:off x="7757640" y="2476800"/>
            <a:ext cx="3609720" cy="3924000"/>
          </a:xfrm>
          <a:prstGeom prst="rect">
            <a:avLst/>
          </a:prstGeom>
          <a:ln>
            <a:noFill/>
          </a:ln>
        </p:spPr>
      </p:pic>
      <p:sp>
        <p:nvSpPr>
          <p:cNvPr id="2" name="QuadreDeText 1">
            <a:hlinkClick r:id="rId3"/>
          </p:cNvPr>
          <p:cNvSpPr txBox="1"/>
          <p:nvPr/>
        </p:nvSpPr>
        <p:spPr>
          <a:xfrm>
            <a:off x="520700" y="3366949"/>
            <a:ext cx="7099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36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http://crai.ub.edu/valora</a:t>
            </a:r>
            <a:endParaRPr lang="ca-ES" sz="36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6" name="Imagen 6"/>
          <p:cNvPicPr/>
          <p:nvPr/>
        </p:nvPicPr>
        <p:blipFill>
          <a:blip r:embed="rId2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ln>
            <a:noFill/>
          </a:ln>
        </p:spPr>
      </p:pic>
      <p:sp>
        <p:nvSpPr>
          <p:cNvPr id="337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r">
              <a:lnSpc>
                <a:spcPct val="100000"/>
              </a:lnSpc>
            </a:pPr>
            <a:fld id="{0AD08BEC-F162-4B25-BAC0-786B11A9BDD4}" type="slidenum">
              <a:rPr lang="ca-ES" sz="1200" b="0" strike="noStrike" spc="-1">
                <a:solidFill>
                  <a:srgbClr val="8B8B8B"/>
                </a:solidFill>
                <a:latin typeface="Calibri"/>
              </a:rPr>
              <a:t>42</a:t>
            </a:fld>
            <a:endParaRPr lang="ca-ES" sz="1200" b="0" strike="noStrike" spc="-1">
              <a:latin typeface="Times New Roman"/>
            </a:endParaRPr>
          </a:p>
        </p:txBody>
      </p:sp>
      <p:sp>
        <p:nvSpPr>
          <p:cNvPr id="338" name="CustomShape 2"/>
          <p:cNvSpPr/>
          <p:nvPr/>
        </p:nvSpPr>
        <p:spPr>
          <a:xfrm>
            <a:off x="4280760" y="3249720"/>
            <a:ext cx="3629880" cy="577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 algn="ctr">
              <a:lnSpc>
                <a:spcPct val="100000"/>
              </a:lnSpc>
              <a:spcBef>
                <a:spcPts val="1599"/>
              </a:spcBef>
            </a:pPr>
            <a:r>
              <a:rPr lang="ca-ES" sz="3200" b="1" strike="noStrike" spc="-1">
                <a:solidFill>
                  <a:srgbClr val="FFFFFF"/>
                </a:solidFill>
                <a:latin typeface="Verdana"/>
              </a:rPr>
              <a:t>Moltes gràcies!</a:t>
            </a:r>
            <a:endParaRPr lang="ca-ES" sz="3200" b="0" strike="noStrike" spc="-1">
              <a:latin typeface="Arial"/>
            </a:endParaRPr>
          </a:p>
        </p:txBody>
      </p:sp>
      <p:pic>
        <p:nvPicPr>
          <p:cNvPr id="339" name="Imagen 7"/>
          <p:cNvPicPr/>
          <p:nvPr/>
        </p:nvPicPr>
        <p:blipFill>
          <a:blip r:embed="rId3"/>
          <a:stretch/>
        </p:blipFill>
        <p:spPr>
          <a:xfrm>
            <a:off x="1651680" y="6165360"/>
            <a:ext cx="1120320" cy="387720"/>
          </a:xfrm>
          <a:prstGeom prst="rect">
            <a:avLst/>
          </a:prstGeom>
          <a:ln>
            <a:noFill/>
          </a:ln>
        </p:spPr>
      </p:pic>
      <p:sp>
        <p:nvSpPr>
          <p:cNvPr id="340" name="CustomShape 3"/>
          <p:cNvSpPr/>
          <p:nvPr/>
        </p:nvSpPr>
        <p:spPr>
          <a:xfrm>
            <a:off x="2772360" y="6187680"/>
            <a:ext cx="7223040" cy="364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  <a:spcBef>
                <a:spcPts val="901"/>
              </a:spcBef>
            </a:pPr>
            <a:r>
              <a:rPr lang="ca-ES" sz="1800" b="1" strike="noStrike" spc="-1">
                <a:solidFill>
                  <a:srgbClr val="FFFFFF"/>
                </a:solidFill>
                <a:latin typeface="Verdana"/>
              </a:rPr>
              <a:t>© CRAI Universitat de Barcelona, curs 2020-21</a:t>
            </a:r>
            <a:endParaRPr lang="ca-ES" sz="18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extShape 1"/>
          <p:cNvSpPr txBox="1"/>
          <p:nvPr/>
        </p:nvSpPr>
        <p:spPr>
          <a:xfrm>
            <a:off x="7981920" y="6356520"/>
            <a:ext cx="2057040" cy="3646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r">
              <a:lnSpc>
                <a:spcPct val="100000"/>
              </a:lnSpc>
            </a:pPr>
            <a:fld id="{01F4ED5A-5061-4685-9439-B3CBC3992B74}" type="slidenum">
              <a:rPr lang="ca-ES" sz="1200" b="0" strike="noStrike" spc="-1">
                <a:solidFill>
                  <a:srgbClr val="8B8B8B"/>
                </a:solidFill>
                <a:latin typeface="Calibri"/>
              </a:rPr>
              <a:t>5</a:t>
            </a:fld>
            <a:endParaRPr lang="ca-ES" sz="1200" b="0" strike="noStrike" spc="-1">
              <a:latin typeface="Times New Roman"/>
            </a:endParaRPr>
          </a:p>
        </p:txBody>
      </p:sp>
      <p:sp>
        <p:nvSpPr>
          <p:cNvPr id="89" name="CustomShape 2"/>
          <p:cNvSpPr/>
          <p:nvPr/>
        </p:nvSpPr>
        <p:spPr>
          <a:xfrm>
            <a:off x="482040" y="1207080"/>
            <a:ext cx="8156160" cy="63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ca-ES" sz="3600" b="1" strike="noStrike" spc="-1" dirty="0" smtClean="0">
                <a:solidFill>
                  <a:srgbClr val="0597A4"/>
                </a:solidFill>
                <a:latin typeface="Verdana"/>
                <a:ea typeface="Verdana"/>
              </a:rPr>
              <a:t>Què és el CRAI?</a:t>
            </a:r>
            <a:endParaRPr lang="ca-ES" sz="3600" b="0" strike="noStrike" spc="-1" dirty="0">
              <a:latin typeface="Arial"/>
            </a:endParaRPr>
          </a:p>
        </p:txBody>
      </p:sp>
      <p:sp>
        <p:nvSpPr>
          <p:cNvPr id="7" name="Line 4"/>
          <p:cNvSpPr/>
          <p:nvPr/>
        </p:nvSpPr>
        <p:spPr>
          <a:xfrm flipH="1">
            <a:off x="5194389" y="1599429"/>
            <a:ext cx="8551" cy="4998741"/>
          </a:xfrm>
          <a:prstGeom prst="line">
            <a:avLst/>
          </a:prstGeom>
          <a:ln w="25560">
            <a:solidFill>
              <a:srgbClr val="0597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Rectángulo 3"/>
          <p:cNvSpPr/>
          <p:nvPr/>
        </p:nvSpPr>
        <p:spPr>
          <a:xfrm>
            <a:off x="733034" y="3008414"/>
            <a:ext cx="4017683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000" spc="-1" dirty="0" err="1">
                <a:solidFill>
                  <a:srgbClr val="3B3838"/>
                </a:solidFill>
                <a:latin typeface="Verdana"/>
                <a:ea typeface="Verdana"/>
              </a:rPr>
              <a:t>És</a:t>
            </a:r>
            <a:r>
              <a:rPr lang="es-ES" sz="2000" spc="-1" dirty="0">
                <a:solidFill>
                  <a:srgbClr val="3B3838"/>
                </a:solidFill>
                <a:latin typeface="Verdana"/>
                <a:ea typeface="Verdana"/>
              </a:rPr>
              <a:t> el  </a:t>
            </a:r>
            <a:r>
              <a:rPr lang="es-ES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3"/>
              </a:rPr>
              <a:t>Centre </a:t>
            </a:r>
            <a:r>
              <a:rPr lang="es-ES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3"/>
              </a:rPr>
              <a:t>de Recursos per a </a:t>
            </a:r>
            <a:r>
              <a:rPr lang="es-ES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3"/>
              </a:rPr>
              <a:t>l’Aprenentage</a:t>
            </a:r>
            <a:r>
              <a:rPr lang="es-ES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3"/>
              </a:rPr>
              <a:t> i la </a:t>
            </a:r>
            <a:r>
              <a:rPr lang="es-ES" b="1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3"/>
              </a:rPr>
              <a:t>Investigació</a:t>
            </a:r>
            <a:r>
              <a:rPr lang="es-ES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sz="2000" spc="-1" dirty="0" smtClean="0">
                <a:solidFill>
                  <a:srgbClr val="3B3838"/>
                </a:solidFill>
                <a:latin typeface="Verdana"/>
                <a:ea typeface="Verdana"/>
              </a:rPr>
              <a:t>de </a:t>
            </a:r>
            <a:r>
              <a:rPr lang="es-ES" sz="2000" spc="-1" dirty="0">
                <a:solidFill>
                  <a:srgbClr val="3B3838"/>
                </a:solidFill>
                <a:latin typeface="Verdana"/>
                <a:ea typeface="Verdana"/>
              </a:rPr>
              <a:t>la </a:t>
            </a:r>
            <a:r>
              <a:rPr lang="es-ES" sz="2000" spc="-1" dirty="0" err="1">
                <a:solidFill>
                  <a:srgbClr val="3B3838"/>
                </a:solidFill>
                <a:latin typeface="Verdana"/>
                <a:ea typeface="Verdana"/>
              </a:rPr>
              <a:t>Universitat</a:t>
            </a:r>
            <a:r>
              <a:rPr lang="es-ES" sz="2000" spc="-1" dirty="0">
                <a:solidFill>
                  <a:srgbClr val="3B3838"/>
                </a:solidFill>
                <a:latin typeface="Verdana"/>
                <a:ea typeface="Verdana"/>
              </a:rPr>
              <a:t> </a:t>
            </a:r>
            <a:r>
              <a:rPr lang="es-ES" sz="2000" spc="-1" dirty="0" smtClean="0">
                <a:solidFill>
                  <a:srgbClr val="3B3838"/>
                </a:solidFill>
                <a:latin typeface="Verdana"/>
                <a:ea typeface="Verdana"/>
              </a:rPr>
              <a:t> de </a:t>
            </a:r>
            <a:r>
              <a:rPr lang="es-ES" sz="2000" spc="-1" dirty="0">
                <a:solidFill>
                  <a:srgbClr val="3B3838"/>
                </a:solidFill>
                <a:latin typeface="Verdana"/>
                <a:ea typeface="Verdana"/>
              </a:rPr>
              <a:t>Barcelona.  </a:t>
            </a:r>
          </a:p>
        </p:txBody>
      </p:sp>
      <p:pic>
        <p:nvPicPr>
          <p:cNvPr id="2" name="Imatg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8985" y="1599429"/>
            <a:ext cx="4543930" cy="49937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extShape 1"/>
          <p:cNvSpPr txBox="1"/>
          <p:nvPr/>
        </p:nvSpPr>
        <p:spPr>
          <a:xfrm>
            <a:off x="7981920" y="6356520"/>
            <a:ext cx="2057040" cy="3646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r">
              <a:lnSpc>
                <a:spcPct val="100000"/>
              </a:lnSpc>
            </a:pPr>
            <a:fld id="{01F4ED5A-5061-4685-9439-B3CBC3992B74}" type="slidenum">
              <a:rPr lang="ca-ES" sz="1200" b="0" strike="noStrike" spc="-1">
                <a:solidFill>
                  <a:srgbClr val="8B8B8B"/>
                </a:solidFill>
                <a:latin typeface="Calibri"/>
              </a:rPr>
              <a:t>6</a:t>
            </a:fld>
            <a:endParaRPr lang="ca-ES" sz="1200" b="0" strike="noStrike" spc="-1">
              <a:latin typeface="Times New Roman"/>
            </a:endParaRPr>
          </a:p>
        </p:txBody>
      </p:sp>
      <p:sp>
        <p:nvSpPr>
          <p:cNvPr id="89" name="CustomShape 2"/>
          <p:cNvSpPr/>
          <p:nvPr/>
        </p:nvSpPr>
        <p:spPr>
          <a:xfrm>
            <a:off x="482040" y="1207080"/>
            <a:ext cx="8156160" cy="63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ca-ES" sz="3600" b="1" strike="noStrike" spc="-1" dirty="0" smtClean="0">
                <a:solidFill>
                  <a:srgbClr val="0597A4"/>
                </a:solidFill>
                <a:latin typeface="Verdana"/>
                <a:ea typeface="Verdana"/>
              </a:rPr>
              <a:t>Què fem?</a:t>
            </a:r>
            <a:endParaRPr lang="ca-ES" sz="3600" b="0" strike="noStrike" spc="-1" dirty="0">
              <a:latin typeface="Arial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3023414" y="2202877"/>
            <a:ext cx="8301926" cy="34830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" algn="just">
              <a:spcBef>
                <a:spcPts val="1001"/>
              </a:spcBef>
              <a:buClr>
                <a:srgbClr val="3B3838"/>
              </a:buClr>
            </a:pPr>
            <a:endParaRPr lang="ca-ES" sz="2000" spc="-1" dirty="0" smtClean="0">
              <a:solidFill>
                <a:srgbClr val="3B3838"/>
              </a:solidFill>
              <a:latin typeface="Verdana"/>
              <a:ea typeface="Verdana"/>
            </a:endParaRPr>
          </a:p>
          <a:p>
            <a:pPr marL="360" algn="just">
              <a:spcBef>
                <a:spcPts val="1001"/>
              </a:spcBef>
              <a:buClr>
                <a:srgbClr val="3B3838"/>
              </a:buClr>
            </a:pPr>
            <a:r>
              <a:rPr lang="ca-ES" sz="2000" spc="-1" dirty="0" smtClean="0">
                <a:solidFill>
                  <a:srgbClr val="3B3838"/>
                </a:solidFill>
                <a:latin typeface="Verdana"/>
                <a:ea typeface="Verdana"/>
              </a:rPr>
              <a:t>Permet </a:t>
            </a:r>
            <a:r>
              <a:rPr lang="ca-ES" sz="2000" spc="-1" dirty="0">
                <a:solidFill>
                  <a:srgbClr val="3B3838"/>
                </a:solidFill>
                <a:latin typeface="Verdana"/>
                <a:ea typeface="Verdana"/>
              </a:rPr>
              <a:t>accedir a tots els</a:t>
            </a:r>
            <a:r>
              <a:rPr lang="ca-E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a-ES" u="sng" spc="-1" dirty="0">
                <a:solidFill>
                  <a:srgbClr val="011930"/>
                </a:solidFill>
                <a:latin typeface="Verdana"/>
                <a:ea typeface="Verdana"/>
                <a:hlinkClick r:id="rId3"/>
              </a:rPr>
              <a:t>serveis</a:t>
            </a:r>
            <a:r>
              <a:rPr lang="ca-ES" spc="-1" dirty="0">
                <a:solidFill>
                  <a:srgbClr val="3B3838"/>
                </a:solidFill>
                <a:latin typeface="Verdana"/>
                <a:ea typeface="Verdana"/>
              </a:rPr>
              <a:t> </a:t>
            </a:r>
            <a:r>
              <a:rPr lang="ca-ES" sz="2000" spc="-1" dirty="0">
                <a:solidFill>
                  <a:srgbClr val="3B3838"/>
                </a:solidFill>
                <a:latin typeface="Verdana"/>
                <a:ea typeface="Verdana"/>
              </a:rPr>
              <a:t>i</a:t>
            </a:r>
            <a:r>
              <a:rPr lang="ca-ES" spc="-1" dirty="0">
                <a:solidFill>
                  <a:srgbClr val="3B3838"/>
                </a:solidFill>
                <a:latin typeface="Verdana"/>
                <a:ea typeface="Verdana"/>
              </a:rPr>
              <a:t> </a:t>
            </a:r>
            <a:r>
              <a:rPr lang="ca-ES" u="sng" spc="-1" dirty="0">
                <a:solidFill>
                  <a:srgbClr val="011930"/>
                </a:solidFill>
                <a:latin typeface="Verdana"/>
                <a:ea typeface="Verdana"/>
                <a:hlinkClick r:id="rId4"/>
              </a:rPr>
              <a:t>recursos</a:t>
            </a:r>
            <a:r>
              <a:rPr lang="ca-ES" spc="-1" dirty="0">
                <a:solidFill>
                  <a:srgbClr val="3B3838"/>
                </a:solidFill>
                <a:latin typeface="Verdana"/>
                <a:ea typeface="Verdana"/>
              </a:rPr>
              <a:t> </a:t>
            </a:r>
            <a:r>
              <a:rPr lang="ca-ES" sz="2000" spc="-1" dirty="0">
                <a:solidFill>
                  <a:srgbClr val="3B3838"/>
                </a:solidFill>
                <a:latin typeface="Verdana"/>
                <a:ea typeface="Verdana"/>
              </a:rPr>
              <a:t>que ofereix la Universitat per a l’aprenentatge i la recerca. </a:t>
            </a:r>
          </a:p>
          <a:p>
            <a:pPr marL="360" algn="just">
              <a:spcBef>
                <a:spcPts val="1001"/>
              </a:spcBef>
              <a:buClr>
                <a:srgbClr val="3B3838"/>
              </a:buClr>
            </a:pPr>
            <a:endParaRPr lang="ca-ES" sz="2000" spc="-1" dirty="0" smtClean="0">
              <a:solidFill>
                <a:srgbClr val="3B3838"/>
              </a:solidFill>
              <a:latin typeface="Verdana"/>
              <a:ea typeface="Verdana"/>
            </a:endParaRPr>
          </a:p>
          <a:p>
            <a:pPr marL="360" algn="just">
              <a:spcBef>
                <a:spcPts val="1001"/>
              </a:spcBef>
              <a:buClr>
                <a:srgbClr val="3B3838"/>
              </a:buClr>
            </a:pPr>
            <a:r>
              <a:rPr lang="ca-ES" sz="2000" spc="-1" dirty="0" smtClean="0">
                <a:solidFill>
                  <a:srgbClr val="3B3838"/>
                </a:solidFill>
                <a:latin typeface="Verdana"/>
                <a:ea typeface="Verdana"/>
              </a:rPr>
              <a:t>Facilita </a:t>
            </a:r>
            <a:r>
              <a:rPr lang="ca-ES" sz="2000" spc="-1" dirty="0">
                <a:solidFill>
                  <a:srgbClr val="3B3838"/>
                </a:solidFill>
                <a:latin typeface="Verdana"/>
                <a:ea typeface="Verdana"/>
              </a:rPr>
              <a:t>l’accés a la informació i a les noves tecnologies en un entorn més dinàmic i fàcil d’utilitzar, i s’adapta a les necessitats dels usuaris</a:t>
            </a:r>
          </a:p>
          <a:p>
            <a:endParaRPr lang="es-ES" sz="2000" spc="-1" dirty="0">
              <a:solidFill>
                <a:srgbClr val="3B3838"/>
              </a:solidFill>
              <a:latin typeface="Verdana"/>
              <a:ea typeface="Verdana"/>
            </a:endParaRPr>
          </a:p>
          <a:p>
            <a:pPr marL="360" algn="just">
              <a:lnSpc>
                <a:spcPct val="150000"/>
              </a:lnSpc>
              <a:spcBef>
                <a:spcPts val="1001"/>
              </a:spcBef>
              <a:buClr>
                <a:srgbClr val="3B3838"/>
              </a:buClr>
            </a:pPr>
            <a:endParaRPr lang="ca-E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Line 4"/>
          <p:cNvSpPr/>
          <p:nvPr/>
        </p:nvSpPr>
        <p:spPr>
          <a:xfrm>
            <a:off x="2745163" y="2243202"/>
            <a:ext cx="360" cy="3442680"/>
          </a:xfrm>
          <a:prstGeom prst="line">
            <a:avLst/>
          </a:prstGeom>
          <a:ln w="25560">
            <a:solidFill>
              <a:srgbClr val="0597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9" name="Imagen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208" y="3292168"/>
            <a:ext cx="1631806" cy="975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57907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CustomShape 1"/>
          <p:cNvSpPr/>
          <p:nvPr/>
        </p:nvSpPr>
        <p:spPr>
          <a:xfrm>
            <a:off x="417600" y="1181160"/>
            <a:ext cx="10515240" cy="1325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rmAutofit/>
          </a:bodyPr>
          <a:lstStyle/>
          <a:p>
            <a:pPr>
              <a:lnSpc>
                <a:spcPct val="100000"/>
              </a:lnSpc>
              <a:spcAft>
                <a:spcPts val="601"/>
              </a:spcAft>
            </a:pPr>
            <a:r>
              <a:rPr lang="ca-ES" sz="3600" b="1" strike="noStrike" spc="-1" dirty="0" smtClean="0">
                <a:solidFill>
                  <a:srgbClr val="0597A4"/>
                </a:solidFill>
                <a:latin typeface="Verdana"/>
                <a:ea typeface="Verdana"/>
              </a:rPr>
              <a:t>Què som?</a:t>
            </a:r>
            <a:endParaRPr lang="ca-ES" sz="3600" b="0" strike="noStrike" spc="-1" dirty="0">
              <a:latin typeface="Arial"/>
            </a:endParaRPr>
          </a:p>
        </p:txBody>
      </p:sp>
      <p:sp>
        <p:nvSpPr>
          <p:cNvPr id="117" name="CustomShape 2"/>
          <p:cNvSpPr/>
          <p:nvPr/>
        </p:nvSpPr>
        <p:spPr>
          <a:xfrm>
            <a:off x="589320" y="2431080"/>
            <a:ext cx="10172520" cy="3840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endParaRPr lang="ca-ES" sz="1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ca-ES" sz="1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ca-ES" sz="1800" b="0" strike="noStrike" spc="-1">
              <a:latin typeface="Arial"/>
            </a:endParaRPr>
          </a:p>
        </p:txBody>
      </p:sp>
      <p:sp>
        <p:nvSpPr>
          <p:cNvPr id="119" name="Line 4"/>
          <p:cNvSpPr/>
          <p:nvPr/>
        </p:nvSpPr>
        <p:spPr>
          <a:xfrm>
            <a:off x="3150048" y="2478248"/>
            <a:ext cx="360" cy="3442680"/>
          </a:xfrm>
          <a:prstGeom prst="line">
            <a:avLst/>
          </a:prstGeom>
          <a:ln w="25560">
            <a:solidFill>
              <a:srgbClr val="0597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graphicFrame>
        <p:nvGraphicFramePr>
          <p:cNvPr id="120" name="Table 5"/>
          <p:cNvGraphicFramePr/>
          <p:nvPr>
            <p:extLst>
              <p:ext uri="{D42A27DB-BD31-4B8C-83A1-F6EECF244321}">
                <p14:modId xmlns:p14="http://schemas.microsoft.com/office/powerpoint/2010/main" val="1411180352"/>
              </p:ext>
            </p:extLst>
          </p:nvPr>
        </p:nvGraphicFramePr>
        <p:xfrm>
          <a:off x="3321408" y="2233546"/>
          <a:ext cx="7611432" cy="3749040"/>
        </p:xfrm>
        <a:graphic>
          <a:graphicData uri="http://schemas.openxmlformats.org/drawingml/2006/table">
            <a:tbl>
              <a:tblPr/>
              <a:tblGrid>
                <a:gridCol w="76114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20200">
                <a:tc>
                  <a:txBody>
                    <a:bodyPr/>
                    <a:lstStyle/>
                    <a:p>
                      <a:pPr algn="just" rtl="0">
                        <a:lnSpc>
                          <a:spcPct val="150000"/>
                        </a:lnSpc>
                      </a:pPr>
                      <a:r>
                        <a:rPr lang="en-US" sz="2000" b="1" spc="-1" dirty="0" smtClean="0">
                          <a:solidFill>
                            <a:srgbClr val="3B3838"/>
                          </a:solidFill>
                          <a:latin typeface="Verdana"/>
                          <a:ea typeface="Verdana"/>
                        </a:rPr>
                        <a:t>Conductors</a:t>
                      </a:r>
                      <a:r>
                        <a:rPr lang="en-US" sz="2000" spc="-1" baseline="0" dirty="0" smtClean="0">
                          <a:solidFill>
                            <a:srgbClr val="3B3838"/>
                          </a:solidFill>
                          <a:latin typeface="Verdana"/>
                          <a:ea typeface="Verdana"/>
                        </a:rPr>
                        <a:t> de </a:t>
                      </a:r>
                      <a:r>
                        <a:rPr lang="en-US" sz="2000" spc="-1" baseline="0" dirty="0" err="1" smtClean="0">
                          <a:solidFill>
                            <a:srgbClr val="3B3838"/>
                          </a:solidFill>
                          <a:latin typeface="Verdana"/>
                          <a:ea typeface="Verdana"/>
                        </a:rPr>
                        <a:t>l’accés</a:t>
                      </a:r>
                      <a:r>
                        <a:rPr lang="en-US" sz="2000" spc="-1" baseline="0" dirty="0" smtClean="0">
                          <a:solidFill>
                            <a:srgbClr val="3B3838"/>
                          </a:solidFill>
                          <a:latin typeface="Verdana"/>
                          <a:ea typeface="Verdana"/>
                        </a:rPr>
                        <a:t> </a:t>
                      </a:r>
                      <a:r>
                        <a:rPr lang="en-US" sz="2000" spc="-1" baseline="0" dirty="0" err="1" smtClean="0">
                          <a:solidFill>
                            <a:srgbClr val="3B3838"/>
                          </a:solidFill>
                          <a:latin typeface="Verdana"/>
                          <a:ea typeface="Verdana"/>
                        </a:rPr>
                        <a:t>obert</a:t>
                      </a:r>
                      <a:r>
                        <a:rPr lang="en-US" sz="2000" spc="-1" baseline="0" dirty="0" smtClean="0">
                          <a:solidFill>
                            <a:srgbClr val="3B3838"/>
                          </a:solidFill>
                          <a:latin typeface="Verdana"/>
                          <a:ea typeface="Verdana"/>
                        </a:rPr>
                        <a:t> </a:t>
                      </a:r>
                      <a:r>
                        <a:rPr lang="en-US" sz="2000" spc="-1" baseline="0" dirty="0" err="1" smtClean="0">
                          <a:solidFill>
                            <a:srgbClr val="3B3838"/>
                          </a:solidFill>
                          <a:latin typeface="Verdana"/>
                          <a:ea typeface="Verdana"/>
                        </a:rPr>
                        <a:t>i</a:t>
                      </a:r>
                      <a:r>
                        <a:rPr lang="en-US" sz="2000" spc="-1" baseline="0" dirty="0" smtClean="0">
                          <a:solidFill>
                            <a:srgbClr val="3B3838"/>
                          </a:solidFill>
                          <a:latin typeface="Verdana"/>
                          <a:ea typeface="Verdana"/>
                        </a:rPr>
                        <a:t> la </a:t>
                      </a:r>
                      <a:r>
                        <a:rPr lang="en-US" sz="2000" spc="-1" baseline="0" dirty="0" err="1" smtClean="0">
                          <a:solidFill>
                            <a:srgbClr val="3B3838"/>
                          </a:solidFill>
                          <a:latin typeface="Verdana"/>
                          <a:ea typeface="Verdana"/>
                        </a:rPr>
                        <a:t>ciència</a:t>
                      </a:r>
                      <a:r>
                        <a:rPr lang="en-US" sz="2000" spc="-1" baseline="0" dirty="0" smtClean="0">
                          <a:solidFill>
                            <a:srgbClr val="3B3838"/>
                          </a:solidFill>
                          <a:latin typeface="Verdana"/>
                          <a:ea typeface="Verdana"/>
                        </a:rPr>
                        <a:t> </a:t>
                      </a:r>
                      <a:r>
                        <a:rPr lang="en-US" sz="2000" spc="-1" baseline="0" dirty="0" err="1" smtClean="0">
                          <a:solidFill>
                            <a:srgbClr val="3B3838"/>
                          </a:solidFill>
                          <a:latin typeface="Verdana"/>
                          <a:ea typeface="Verdana"/>
                        </a:rPr>
                        <a:t>oberta</a:t>
                      </a:r>
                      <a:r>
                        <a:rPr lang="en-US" sz="2000" spc="-1" baseline="0" dirty="0" smtClean="0">
                          <a:solidFill>
                            <a:srgbClr val="3B3838"/>
                          </a:solidFill>
                          <a:latin typeface="Verdana"/>
                          <a:ea typeface="Verdana"/>
                        </a:rPr>
                        <a:t>, </a:t>
                      </a:r>
                      <a:r>
                        <a:rPr lang="en-US" sz="2000" spc="-1" baseline="0" dirty="0" err="1" smtClean="0">
                          <a:solidFill>
                            <a:srgbClr val="3B3838"/>
                          </a:solidFill>
                          <a:latin typeface="Verdana"/>
                          <a:ea typeface="Verdana"/>
                        </a:rPr>
                        <a:t>i</a:t>
                      </a:r>
                      <a:r>
                        <a:rPr lang="en-US" sz="2000" spc="-1" baseline="0" dirty="0" smtClean="0">
                          <a:solidFill>
                            <a:srgbClr val="3B3838"/>
                          </a:solidFill>
                          <a:latin typeface="Verdana"/>
                          <a:ea typeface="Verdana"/>
                        </a:rPr>
                        <a:t> </a:t>
                      </a:r>
                      <a:r>
                        <a:rPr lang="en-US" sz="2000" spc="-1" baseline="0" dirty="0" err="1" smtClean="0">
                          <a:solidFill>
                            <a:srgbClr val="3B3838"/>
                          </a:solidFill>
                          <a:latin typeface="Verdana"/>
                          <a:ea typeface="Verdana"/>
                        </a:rPr>
                        <a:t>disseminadors</a:t>
                      </a:r>
                      <a:r>
                        <a:rPr lang="en-US" sz="2000" spc="-1" baseline="0" dirty="0" smtClean="0">
                          <a:solidFill>
                            <a:srgbClr val="3B3838"/>
                          </a:solidFill>
                          <a:latin typeface="Verdana"/>
                          <a:ea typeface="Verdana"/>
                        </a:rPr>
                        <a:t> del </a:t>
                      </a:r>
                      <a:r>
                        <a:rPr lang="en-US" sz="2000" spc="-1" baseline="0" dirty="0" err="1" smtClean="0">
                          <a:solidFill>
                            <a:srgbClr val="3B3838"/>
                          </a:solidFill>
                          <a:latin typeface="Verdana"/>
                          <a:ea typeface="Verdana"/>
                        </a:rPr>
                        <a:t>coneixement</a:t>
                      </a:r>
                      <a:r>
                        <a:rPr lang="en-US" sz="2000" spc="-1" baseline="0" dirty="0" smtClean="0">
                          <a:solidFill>
                            <a:srgbClr val="3B3838"/>
                          </a:solidFill>
                          <a:latin typeface="Verdana"/>
                          <a:ea typeface="Verdana"/>
                        </a:rPr>
                        <a:t> </a:t>
                      </a:r>
                      <a:r>
                        <a:rPr lang="en-US" sz="2000" spc="-1" baseline="0" dirty="0" err="1" smtClean="0">
                          <a:solidFill>
                            <a:srgbClr val="3B3838"/>
                          </a:solidFill>
                          <a:latin typeface="Verdana"/>
                          <a:ea typeface="Verdana"/>
                        </a:rPr>
                        <a:t>científic</a:t>
                      </a:r>
                      <a:r>
                        <a:rPr lang="en-US" sz="2000" spc="-1" baseline="0" dirty="0" smtClean="0">
                          <a:solidFill>
                            <a:srgbClr val="3B3838"/>
                          </a:solidFill>
                          <a:latin typeface="Verdana"/>
                          <a:ea typeface="Verdana"/>
                        </a:rPr>
                        <a:t> </a:t>
                      </a:r>
                      <a:r>
                        <a:rPr lang="en-US" sz="2000" spc="-1" baseline="0" dirty="0" err="1" smtClean="0">
                          <a:solidFill>
                            <a:srgbClr val="3B3838"/>
                          </a:solidFill>
                          <a:latin typeface="Verdana"/>
                          <a:ea typeface="Verdana"/>
                        </a:rPr>
                        <a:t>generat</a:t>
                      </a:r>
                      <a:r>
                        <a:rPr lang="en-US" sz="2000" spc="-1" baseline="0" dirty="0" smtClean="0">
                          <a:solidFill>
                            <a:srgbClr val="3B3838"/>
                          </a:solidFill>
                          <a:latin typeface="Verdana"/>
                          <a:ea typeface="Verdana"/>
                        </a:rPr>
                        <a:t> a la UB.</a:t>
                      </a:r>
                    </a:p>
                    <a:p>
                      <a:pPr algn="just" rtl="0">
                        <a:lnSpc>
                          <a:spcPct val="150000"/>
                        </a:lnSpc>
                      </a:pPr>
                      <a:r>
                        <a:rPr lang="en-US" sz="2000" b="1" spc="-1" baseline="0" dirty="0" smtClean="0">
                          <a:solidFill>
                            <a:srgbClr val="3B3838"/>
                          </a:solidFill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Participants </a:t>
                      </a:r>
                      <a:r>
                        <a:rPr lang="en-US" sz="2000" b="1" spc="-1" baseline="0" dirty="0" err="1" smtClean="0">
                          <a:solidFill>
                            <a:srgbClr val="3B3838"/>
                          </a:solidFill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actius</a:t>
                      </a:r>
                      <a:r>
                        <a:rPr lang="en-US" sz="2000" b="1" spc="-1" baseline="0" dirty="0" smtClean="0">
                          <a:solidFill>
                            <a:srgbClr val="3B3838"/>
                          </a:solidFill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2000" spc="-1" baseline="0" dirty="0" smtClean="0">
                          <a:solidFill>
                            <a:srgbClr val="3B3838"/>
                          </a:solidFill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a </a:t>
                      </a:r>
                      <a:r>
                        <a:rPr lang="en-US" sz="2000" spc="-1" baseline="0" dirty="0" err="1" smtClean="0">
                          <a:solidFill>
                            <a:srgbClr val="3B3838"/>
                          </a:solidFill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diferents</a:t>
                      </a:r>
                      <a:r>
                        <a:rPr lang="en-US" sz="2000" spc="-1" baseline="0" dirty="0" smtClean="0">
                          <a:solidFill>
                            <a:srgbClr val="3B3838"/>
                          </a:solidFill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2000" spc="-1" baseline="0" dirty="0" err="1" smtClean="0">
                          <a:solidFill>
                            <a:srgbClr val="3B3838"/>
                          </a:solidFill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consorcis</a:t>
                      </a:r>
                      <a:r>
                        <a:rPr lang="en-US" sz="2000" spc="-1" baseline="0" dirty="0" smtClean="0">
                          <a:solidFill>
                            <a:srgbClr val="3B3838"/>
                          </a:solidFill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2000" spc="-1" baseline="0" dirty="0" err="1" smtClean="0">
                          <a:solidFill>
                            <a:srgbClr val="3B3838"/>
                          </a:solidFill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bibliotecaris</a:t>
                      </a:r>
                      <a:r>
                        <a:rPr lang="en-US" sz="2000" spc="-1" baseline="0" dirty="0" smtClean="0">
                          <a:solidFill>
                            <a:srgbClr val="3B3838"/>
                          </a:solidFill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.</a:t>
                      </a:r>
                    </a:p>
                    <a:p>
                      <a:pPr algn="just" rtl="0">
                        <a:lnSpc>
                          <a:spcPct val="150000"/>
                        </a:lnSpc>
                      </a:pPr>
                      <a:r>
                        <a:rPr lang="en-US" sz="2000" b="1" spc="-1" baseline="0" dirty="0" err="1" smtClean="0">
                          <a:solidFill>
                            <a:srgbClr val="3B3838"/>
                          </a:solidFill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Custodis</a:t>
                      </a:r>
                      <a:r>
                        <a:rPr lang="en-US" sz="2000" b="1" spc="-1" baseline="0" dirty="0" smtClean="0">
                          <a:solidFill>
                            <a:srgbClr val="3B3838"/>
                          </a:solidFill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 digitals </a:t>
                      </a:r>
                      <a:r>
                        <a:rPr lang="en-US" sz="2000" spc="-1" baseline="0" dirty="0" smtClean="0">
                          <a:solidFill>
                            <a:srgbClr val="3B3838"/>
                          </a:solidFill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del </a:t>
                      </a:r>
                      <a:r>
                        <a:rPr lang="en-US" sz="2000" spc="-1" baseline="0" dirty="0" err="1" smtClean="0">
                          <a:solidFill>
                            <a:srgbClr val="3B3838"/>
                          </a:solidFill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patrimoni</a:t>
                      </a:r>
                      <a:r>
                        <a:rPr lang="en-US" sz="2000" spc="-1" baseline="0" dirty="0" smtClean="0">
                          <a:solidFill>
                            <a:srgbClr val="3B3838"/>
                          </a:solidFill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2000" spc="-1" baseline="0" dirty="0" err="1" smtClean="0">
                          <a:solidFill>
                            <a:srgbClr val="3B3838"/>
                          </a:solidFill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bibliogràfic</a:t>
                      </a:r>
                      <a:r>
                        <a:rPr lang="en-US" sz="2000" spc="-1" baseline="0" dirty="0" smtClean="0">
                          <a:solidFill>
                            <a:srgbClr val="3B3838"/>
                          </a:solidFill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 de la UB</a:t>
                      </a:r>
                      <a:endParaRPr lang="en-US" sz="2000" kern="1200" spc="-1" baseline="0" dirty="0" smtClean="0">
                        <a:solidFill>
                          <a:srgbClr val="3B3838"/>
                        </a:solidFill>
                        <a:latin typeface="Verdana"/>
                        <a:ea typeface="Verdana"/>
                        <a:cs typeface="Verdana" panose="020B0604030504040204" pitchFamily="34" charset="0"/>
                      </a:endParaRPr>
                    </a:p>
                    <a:p>
                      <a:pPr algn="just" rtl="0">
                        <a:lnSpc>
                          <a:spcPct val="150000"/>
                        </a:lnSpc>
                      </a:pPr>
                      <a:r>
                        <a:rPr lang="en-US" sz="2000" b="1" spc="-1" baseline="0" dirty="0" smtClean="0">
                          <a:solidFill>
                            <a:srgbClr val="3B3838"/>
                          </a:solidFill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Socials, </a:t>
                      </a:r>
                      <a:r>
                        <a:rPr lang="en-US" sz="2000" b="1" spc="-1" baseline="0" dirty="0" err="1" smtClean="0">
                          <a:solidFill>
                            <a:srgbClr val="3B3838"/>
                          </a:solidFill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innovadors</a:t>
                      </a:r>
                      <a:r>
                        <a:rPr lang="en-US" sz="2000" b="1" spc="-1" baseline="0" dirty="0" smtClean="0">
                          <a:solidFill>
                            <a:srgbClr val="3B3838"/>
                          </a:solidFill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2000" b="1" spc="-1" baseline="0" dirty="0" err="1" smtClean="0">
                          <a:solidFill>
                            <a:srgbClr val="3B3838"/>
                          </a:solidFill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i</a:t>
                      </a:r>
                      <a:r>
                        <a:rPr lang="en-US" sz="2000" b="1" spc="-1" baseline="0" dirty="0" smtClean="0">
                          <a:solidFill>
                            <a:srgbClr val="3B3838"/>
                          </a:solidFill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2000" b="1" spc="-1" baseline="0" dirty="0" err="1" smtClean="0">
                          <a:solidFill>
                            <a:srgbClr val="3B3838"/>
                          </a:solidFill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trencadors</a:t>
                      </a:r>
                      <a:r>
                        <a:rPr lang="en-US" sz="2000" spc="-1" baseline="0" dirty="0" smtClean="0">
                          <a:solidFill>
                            <a:srgbClr val="3B3838"/>
                          </a:solidFill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.</a:t>
                      </a:r>
                    </a:p>
                    <a:p>
                      <a:pPr algn="just" rtl="0">
                        <a:lnSpc>
                          <a:spcPct val="150000"/>
                        </a:lnSpc>
                      </a:pPr>
                      <a:r>
                        <a:rPr lang="en-US" sz="2000" b="1" spc="-1" baseline="0" dirty="0" smtClean="0">
                          <a:solidFill>
                            <a:srgbClr val="3B3838"/>
                          </a:solidFill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Assessors</a:t>
                      </a:r>
                      <a:r>
                        <a:rPr lang="en-US" sz="2000" spc="-1" baseline="0" dirty="0" smtClean="0">
                          <a:solidFill>
                            <a:srgbClr val="3B3838"/>
                          </a:solidFill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.</a:t>
                      </a:r>
                    </a:p>
                    <a:p>
                      <a:pPr algn="just" rtl="0">
                        <a:lnSpc>
                          <a:spcPct val="150000"/>
                        </a:lnSpc>
                      </a:pPr>
                      <a:r>
                        <a:rPr lang="en-US" sz="2000" b="1" spc="-1" baseline="0" dirty="0" err="1" smtClean="0">
                          <a:solidFill>
                            <a:srgbClr val="3B3838"/>
                          </a:solidFill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Creadors</a:t>
                      </a:r>
                      <a:r>
                        <a:rPr lang="en-US" sz="2000" spc="-1" baseline="0" dirty="0" smtClean="0">
                          <a:solidFill>
                            <a:srgbClr val="3B3838"/>
                          </a:solidFill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 de </a:t>
                      </a:r>
                      <a:r>
                        <a:rPr lang="en-US" sz="2000" spc="-1" baseline="0" dirty="0" err="1" smtClean="0">
                          <a:solidFill>
                            <a:srgbClr val="3B3838"/>
                          </a:solidFill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continguts</a:t>
                      </a:r>
                      <a:r>
                        <a:rPr lang="en-US" sz="2000" spc="-1" baseline="0" dirty="0" smtClean="0">
                          <a:solidFill>
                            <a:srgbClr val="3B3838"/>
                          </a:solidFill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.</a:t>
                      </a:r>
                    </a:p>
                    <a:p>
                      <a:pPr algn="ctr" rtl="0">
                        <a:lnSpc>
                          <a:spcPct val="150000"/>
                        </a:lnSpc>
                      </a:pPr>
                      <a:r>
                        <a:rPr lang="en-US" sz="2000" u="sng" spc="-1" baseline="0" dirty="0" err="1" smtClean="0">
                          <a:solidFill>
                            <a:schemeClr val="tx1"/>
                          </a:solidFill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Garants</a:t>
                      </a:r>
                      <a:r>
                        <a:rPr lang="en-US" sz="2000" u="sng" spc="-1" baseline="0" dirty="0" smtClean="0">
                          <a:solidFill>
                            <a:schemeClr val="tx1"/>
                          </a:solidFill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 de </a:t>
                      </a:r>
                      <a:r>
                        <a:rPr lang="en-US" sz="2000" u="sng" spc="-1" baseline="0" dirty="0" err="1" smtClean="0">
                          <a:solidFill>
                            <a:schemeClr val="tx1"/>
                          </a:solidFill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qualitat</a:t>
                      </a:r>
                      <a:r>
                        <a:rPr lang="en-US" sz="2000" u="sng" spc="-1" baseline="0" dirty="0" smtClean="0">
                          <a:solidFill>
                            <a:schemeClr val="tx1"/>
                          </a:solidFill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2000" u="sng" spc="-1" baseline="0" dirty="0" err="1" smtClean="0">
                          <a:solidFill>
                            <a:schemeClr val="tx1"/>
                          </a:solidFill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i</a:t>
                      </a:r>
                      <a:r>
                        <a:rPr lang="en-US" sz="2000" u="sng" spc="-1" baseline="0" dirty="0" smtClean="0">
                          <a:solidFill>
                            <a:schemeClr val="tx1"/>
                          </a:solidFill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2000" u="sng" spc="-1" baseline="0" dirty="0" err="1" smtClean="0">
                          <a:solidFill>
                            <a:schemeClr val="tx1"/>
                          </a:solidFill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excelència</a:t>
                      </a:r>
                      <a:r>
                        <a:rPr lang="en-US" sz="2000" u="sng" spc="-1" baseline="0" dirty="0" smtClean="0">
                          <a:solidFill>
                            <a:schemeClr val="tx1"/>
                          </a:solidFill>
                          <a:latin typeface="Verdana"/>
                          <a:ea typeface="Verdana"/>
                          <a:cs typeface="Verdana" panose="020B0604030504040204" pitchFamily="34" charset="0"/>
                        </a:rPr>
                        <a:t> </a:t>
                      </a:r>
                      <a:endParaRPr lang="es-ES" sz="2000" u="sng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781" y="3347252"/>
            <a:ext cx="1631806" cy="975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9675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CustomShape 1"/>
          <p:cNvSpPr/>
          <p:nvPr/>
        </p:nvSpPr>
        <p:spPr>
          <a:xfrm>
            <a:off x="417600" y="1181160"/>
            <a:ext cx="10515240" cy="1325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rmAutofit/>
          </a:bodyPr>
          <a:lstStyle/>
          <a:p>
            <a:pPr>
              <a:lnSpc>
                <a:spcPct val="100000"/>
              </a:lnSpc>
              <a:spcAft>
                <a:spcPts val="601"/>
              </a:spcAft>
            </a:pPr>
            <a:r>
              <a:rPr lang="ca-ES" sz="3600" b="1" strike="noStrike" spc="-1" dirty="0" smtClean="0">
                <a:solidFill>
                  <a:srgbClr val="0597A4"/>
                </a:solidFill>
                <a:latin typeface="Verdana"/>
                <a:ea typeface="Verdana"/>
              </a:rPr>
              <a:t>Al </a:t>
            </a:r>
            <a:r>
              <a:rPr lang="ca-ES" sz="3600" b="1" spc="-1" dirty="0">
                <a:solidFill>
                  <a:srgbClr val="0597A4"/>
                </a:solidFill>
                <a:latin typeface="Verdana"/>
                <a:ea typeface="Verdana"/>
              </a:rPr>
              <a:t>vostr</a:t>
            </a:r>
            <a:r>
              <a:rPr lang="ca-ES" sz="3600" b="1" strike="noStrike" spc="-1" dirty="0" smtClean="0">
                <a:solidFill>
                  <a:srgbClr val="0597A4"/>
                </a:solidFill>
                <a:latin typeface="Verdana"/>
                <a:ea typeface="Verdana"/>
              </a:rPr>
              <a:t>e CRAI Biblioteca trobareu</a:t>
            </a:r>
            <a:endParaRPr lang="ca-ES" sz="3600" b="0" strike="noStrike" spc="-1" dirty="0">
              <a:latin typeface="Arial"/>
            </a:endParaRPr>
          </a:p>
        </p:txBody>
      </p:sp>
      <p:sp>
        <p:nvSpPr>
          <p:cNvPr id="117" name="CustomShape 2"/>
          <p:cNvSpPr/>
          <p:nvPr/>
        </p:nvSpPr>
        <p:spPr>
          <a:xfrm>
            <a:off x="589320" y="2431080"/>
            <a:ext cx="10172520" cy="3840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endParaRPr lang="ca-ES" sz="1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ca-ES" sz="1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ca-ES" sz="1800" b="0" strike="noStrike" spc="-1">
              <a:latin typeface="Arial"/>
            </a:endParaRPr>
          </a:p>
        </p:txBody>
      </p:sp>
      <p:sp>
        <p:nvSpPr>
          <p:cNvPr id="118" name="CustomShape 3"/>
          <p:cNvSpPr/>
          <p:nvPr/>
        </p:nvSpPr>
        <p:spPr>
          <a:xfrm>
            <a:off x="960120" y="3594960"/>
            <a:ext cx="4334040" cy="106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algn="just">
              <a:lnSpc>
                <a:spcPct val="150000"/>
              </a:lnSpc>
              <a:spcBef>
                <a:spcPts val="1001"/>
              </a:spcBef>
            </a:pPr>
            <a:r>
              <a:rPr lang="ca-ES" sz="2000" b="0" strike="noStrike" spc="-1" dirty="0">
                <a:solidFill>
                  <a:srgbClr val="3B3838"/>
                </a:solidFill>
                <a:latin typeface="Verdana"/>
                <a:ea typeface="Verdana"/>
              </a:rPr>
              <a:t>Instal·lacions</a:t>
            </a:r>
            <a:endParaRPr lang="ca-ES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ca-ES" sz="2000" b="0" strike="noStrike" spc="-1" dirty="0">
              <a:latin typeface="Arial"/>
            </a:endParaRPr>
          </a:p>
        </p:txBody>
      </p:sp>
      <p:sp>
        <p:nvSpPr>
          <p:cNvPr id="119" name="Line 4"/>
          <p:cNvSpPr/>
          <p:nvPr/>
        </p:nvSpPr>
        <p:spPr>
          <a:xfrm>
            <a:off x="3395160" y="2361600"/>
            <a:ext cx="360" cy="3442680"/>
          </a:xfrm>
          <a:prstGeom prst="line">
            <a:avLst/>
          </a:prstGeom>
          <a:ln w="25560">
            <a:solidFill>
              <a:srgbClr val="0597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graphicFrame>
        <p:nvGraphicFramePr>
          <p:cNvPr id="120" name="Table 5"/>
          <p:cNvGraphicFramePr/>
          <p:nvPr>
            <p:extLst>
              <p:ext uri="{D42A27DB-BD31-4B8C-83A1-F6EECF244321}">
                <p14:modId xmlns:p14="http://schemas.microsoft.com/office/powerpoint/2010/main" val="2494484160"/>
              </p:ext>
            </p:extLst>
          </p:nvPr>
        </p:nvGraphicFramePr>
        <p:xfrm>
          <a:off x="3730680" y="2446920"/>
          <a:ext cx="7871760" cy="2907278"/>
        </p:xfrm>
        <a:graphic>
          <a:graphicData uri="http://schemas.openxmlformats.org/drawingml/2006/table">
            <a:tbl>
              <a:tblPr/>
              <a:tblGrid>
                <a:gridCol w="170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653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07278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r>
                        <a:rPr lang="ca-ES" sz="2000" b="1" strike="noStrike" spc="-1" dirty="0" smtClean="0">
                          <a:solidFill>
                            <a:srgbClr val="0597A4"/>
                          </a:solidFill>
                          <a:latin typeface="Verdana"/>
                          <a:ea typeface="Verdana"/>
                        </a:rPr>
                        <a:t>6.500</a:t>
                      </a:r>
                      <a:endParaRPr lang="ca-ES" sz="2000" b="0" strike="noStrike" spc="-1" dirty="0">
                        <a:latin typeface="Arial"/>
                      </a:endParaRPr>
                    </a:p>
                    <a:p>
                      <a:pPr algn="r">
                        <a:lnSpc>
                          <a:spcPct val="150000"/>
                        </a:lnSpc>
                      </a:pPr>
                      <a:r>
                        <a:rPr lang="ca-ES" sz="2000" b="1" strike="noStrike" spc="-1" dirty="0">
                          <a:solidFill>
                            <a:srgbClr val="0597A4"/>
                          </a:solidFill>
                          <a:latin typeface="Verdana"/>
                          <a:ea typeface="Verdana"/>
                        </a:rPr>
                        <a:t>74</a:t>
                      </a:r>
                      <a:endParaRPr lang="ca-ES" sz="2000" b="0" strike="noStrike" spc="-1" dirty="0">
                        <a:latin typeface="Arial"/>
                      </a:endParaRPr>
                    </a:p>
                    <a:p>
                      <a:pPr algn="r">
                        <a:lnSpc>
                          <a:spcPct val="150000"/>
                        </a:lnSpc>
                      </a:pPr>
                      <a:r>
                        <a:rPr lang="ca-ES" sz="2000" b="1" strike="noStrike" spc="-1" dirty="0">
                          <a:solidFill>
                            <a:srgbClr val="0597A4"/>
                          </a:solidFill>
                          <a:latin typeface="Verdana"/>
                          <a:ea typeface="Verdana"/>
                        </a:rPr>
                        <a:t>16</a:t>
                      </a:r>
                      <a:endParaRPr lang="ca-ES" sz="2000" b="0" strike="noStrike" spc="-1" dirty="0">
                        <a:latin typeface="Arial"/>
                      </a:endParaRPr>
                    </a:p>
                    <a:p>
                      <a:pPr algn="r">
                        <a:lnSpc>
                          <a:spcPct val="150000"/>
                        </a:lnSpc>
                      </a:pPr>
                      <a:r>
                        <a:rPr lang="ca-ES" sz="2000" b="1" strike="noStrike" spc="-1" dirty="0">
                          <a:solidFill>
                            <a:srgbClr val="0597A4"/>
                          </a:solidFill>
                          <a:latin typeface="Verdana"/>
                          <a:ea typeface="Verdana"/>
                        </a:rPr>
                        <a:t>166</a:t>
                      </a:r>
                      <a:endParaRPr lang="ca-ES" sz="2000" b="0" strike="noStrike" spc="-1" dirty="0">
                        <a:latin typeface="Arial"/>
                      </a:endParaRPr>
                    </a:p>
                    <a:p>
                      <a:pPr algn="r">
                        <a:lnSpc>
                          <a:spcPct val="150000"/>
                        </a:lnSpc>
                      </a:pPr>
                      <a:r>
                        <a:rPr lang="ca-ES" sz="2000" b="1" strike="noStrike" spc="-1" dirty="0">
                          <a:solidFill>
                            <a:srgbClr val="0597A4"/>
                          </a:solidFill>
                          <a:latin typeface="Verdana"/>
                          <a:ea typeface="Verdana"/>
                        </a:rPr>
                        <a:t>+</a:t>
                      </a:r>
                      <a:r>
                        <a:rPr lang="ca-ES" sz="2000" b="1" strike="noStrike" spc="-1" dirty="0" smtClean="0">
                          <a:solidFill>
                            <a:srgbClr val="0597A4"/>
                          </a:solidFill>
                          <a:latin typeface="Verdana"/>
                          <a:ea typeface="Verdana"/>
                        </a:rPr>
                        <a:t>2</a:t>
                      </a:r>
                      <a:r>
                        <a:rPr lang="ca-ES" sz="2000" b="1" strike="noStrike" spc="-1" dirty="0" smtClean="0">
                          <a:solidFill>
                            <a:srgbClr val="489198"/>
                          </a:solidFill>
                          <a:latin typeface="Verdana"/>
                          <a:ea typeface="Verdana"/>
                        </a:rPr>
                        <a:t>40</a:t>
                      </a:r>
                      <a:r>
                        <a:rPr lang="ca-ES" sz="2000" b="1" strike="noStrike" spc="-1" dirty="0" smtClean="0">
                          <a:solidFill>
                            <a:srgbClr val="0597A4"/>
                          </a:solidFill>
                          <a:latin typeface="Verdana"/>
                          <a:ea typeface="Verdana"/>
                        </a:rPr>
                        <a:t>0</a:t>
                      </a:r>
                    </a:p>
                    <a:p>
                      <a:pPr algn="r">
                        <a:lnSpc>
                          <a:spcPct val="150000"/>
                        </a:lnSpc>
                      </a:pPr>
                      <a:r>
                        <a:rPr lang="es-ES" sz="2000" b="1" strike="noStrike" spc="-1" dirty="0" err="1" smtClean="0">
                          <a:solidFill>
                            <a:srgbClr val="489198"/>
                          </a:solidFill>
                          <a:latin typeface="Verdana"/>
                          <a:ea typeface="Verdana"/>
                        </a:rPr>
                        <a:t>WiFi</a:t>
                      </a:r>
                      <a:endParaRPr lang="es-ES" sz="2000" b="1" strike="noStrike" spc="-1" dirty="0" smtClean="0">
                        <a:solidFill>
                          <a:srgbClr val="489198"/>
                        </a:solidFill>
                        <a:latin typeface="Verdana"/>
                        <a:ea typeface="Verdana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ca-ES" sz="2000" b="0" strike="noStrike" spc="-1" dirty="0" smtClean="0">
                          <a:solidFill>
                            <a:srgbClr val="3B3838"/>
                          </a:solidFill>
                          <a:latin typeface="Verdana"/>
                          <a:ea typeface="Verdana"/>
                        </a:rPr>
                        <a:t>punts </a:t>
                      </a:r>
                      <a:r>
                        <a:rPr lang="ca-ES" sz="2000" b="0" strike="noStrike" spc="-1" dirty="0">
                          <a:solidFill>
                            <a:srgbClr val="3B3838"/>
                          </a:solidFill>
                          <a:latin typeface="Verdana"/>
                          <a:ea typeface="Verdana"/>
                        </a:rPr>
                        <a:t>de lectura</a:t>
                      </a:r>
                      <a:endParaRPr lang="ca-ES" sz="2000" b="0" strike="noStrike" spc="-1" dirty="0">
                        <a:latin typeface="Arial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ca-ES" sz="2000" b="0" strike="noStrike" spc="-1" dirty="0">
                          <a:solidFill>
                            <a:srgbClr val="3B3838"/>
                          </a:solidFill>
                          <a:latin typeface="Verdana"/>
                          <a:ea typeface="Verdana"/>
                        </a:rPr>
                        <a:t>sales d’estudi</a:t>
                      </a:r>
                      <a:endParaRPr lang="ca-ES" sz="2000" b="0" strike="noStrike" spc="-1" dirty="0">
                        <a:latin typeface="Arial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ca-ES" sz="2000" b="0" strike="noStrike" spc="-1" dirty="0">
                          <a:solidFill>
                            <a:srgbClr val="3B3838"/>
                          </a:solidFill>
                          <a:latin typeface="Verdana"/>
                          <a:ea typeface="Verdana"/>
                        </a:rPr>
                        <a:t>sales d’ordinadors</a:t>
                      </a:r>
                      <a:endParaRPr lang="ca-ES" sz="2000" b="0" strike="noStrike" spc="-1" dirty="0">
                        <a:latin typeface="Arial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ca-ES" sz="2000" b="0" strike="noStrike" spc="-1" dirty="0">
                          <a:solidFill>
                            <a:srgbClr val="3B3838"/>
                          </a:solidFill>
                          <a:latin typeface="Verdana"/>
                          <a:ea typeface="Verdana"/>
                        </a:rPr>
                        <a:t>ordinadors portàtils</a:t>
                      </a:r>
                      <a:endParaRPr lang="ca-ES" sz="2000" b="0" strike="noStrike" spc="-1" dirty="0">
                        <a:latin typeface="Arial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ca-ES" sz="2000" b="0" strike="noStrike" spc="-1" dirty="0">
                          <a:solidFill>
                            <a:srgbClr val="3B3838"/>
                          </a:solidFill>
                          <a:latin typeface="Verdana"/>
                          <a:ea typeface="Verdana"/>
                        </a:rPr>
                        <a:t>punts connexió </a:t>
                      </a:r>
                      <a:r>
                        <a:rPr lang="ca-ES" sz="2000" b="0" strike="noStrike" spc="-1" dirty="0" smtClean="0">
                          <a:solidFill>
                            <a:srgbClr val="3B3838"/>
                          </a:solidFill>
                          <a:latin typeface="Verdana"/>
                          <a:ea typeface="Verdana"/>
                        </a:rPr>
                        <a:t>elèctrica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s-ES" sz="2000" b="0" strike="noStrike" spc="-1" baseline="0" dirty="0" smtClean="0">
                          <a:solidFill>
                            <a:srgbClr val="3B3838"/>
                          </a:solidFill>
                          <a:latin typeface="Verdana"/>
                          <a:ea typeface="Verdana"/>
                        </a:rPr>
                        <a:t>UB i </a:t>
                      </a:r>
                      <a:r>
                        <a:rPr lang="es-ES" sz="2000" b="0" strike="noStrike" spc="-1" baseline="0" dirty="0" err="1" smtClean="0">
                          <a:solidFill>
                            <a:srgbClr val="3B3838"/>
                          </a:solidFill>
                          <a:latin typeface="Verdana"/>
                          <a:ea typeface="Verdana"/>
                        </a:rPr>
                        <a:t>Eduroam</a:t>
                      </a:r>
                      <a:endParaRPr lang="ca-E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" name="Rectángulo 1"/>
          <p:cNvSpPr/>
          <p:nvPr/>
        </p:nvSpPr>
        <p:spPr>
          <a:xfrm>
            <a:off x="3567240" y="5766494"/>
            <a:ext cx="5913094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lnSpc>
                <a:spcPct val="150000"/>
              </a:lnSpc>
            </a:pPr>
            <a:r>
              <a:rPr lang="es-ES" b="1" spc="-1" dirty="0" err="1" smtClean="0">
                <a:solidFill>
                  <a:srgbClr val="489198"/>
                </a:solidFill>
                <a:latin typeface="Verdana"/>
                <a:ea typeface="Verdana"/>
              </a:rPr>
              <a:t>Equipaments</a:t>
            </a:r>
            <a:r>
              <a:rPr lang="es-ES" b="1" spc="-1" dirty="0" smtClean="0">
                <a:solidFill>
                  <a:srgbClr val="489198"/>
                </a:solidFill>
                <a:latin typeface="Verdana"/>
                <a:ea typeface="Verdana"/>
              </a:rPr>
              <a:t> </a:t>
            </a:r>
            <a:r>
              <a:rPr lang="es-ES" b="1" spc="-1" dirty="0" err="1" smtClean="0">
                <a:solidFill>
                  <a:srgbClr val="489198"/>
                </a:solidFill>
                <a:latin typeface="Verdana"/>
                <a:ea typeface="Verdana"/>
              </a:rPr>
              <a:t>específics</a:t>
            </a:r>
            <a:r>
              <a:rPr lang="es-ES" b="1" spc="-1" dirty="0" smtClean="0">
                <a:solidFill>
                  <a:srgbClr val="489198"/>
                </a:solidFill>
                <a:latin typeface="Verdana"/>
                <a:ea typeface="Verdana"/>
              </a:rPr>
              <a:t> </a:t>
            </a:r>
            <a:r>
              <a:rPr lang="es-ES" b="1" spc="-1" dirty="0" err="1" smtClean="0">
                <a:solidFill>
                  <a:srgbClr val="489198"/>
                </a:solidFill>
                <a:latin typeface="Verdana"/>
                <a:ea typeface="Verdana"/>
              </a:rPr>
              <a:t>segons</a:t>
            </a:r>
            <a:r>
              <a:rPr lang="es-ES" b="1" spc="-1" dirty="0" smtClean="0">
                <a:solidFill>
                  <a:srgbClr val="489198"/>
                </a:solidFill>
                <a:latin typeface="Verdana"/>
                <a:ea typeface="Verdana"/>
              </a:rPr>
              <a:t> </a:t>
            </a:r>
            <a:r>
              <a:rPr lang="es-ES" b="1" spc="-1" dirty="0" err="1" smtClean="0">
                <a:solidFill>
                  <a:srgbClr val="489198"/>
                </a:solidFill>
                <a:latin typeface="Verdana"/>
                <a:ea typeface="Verdana"/>
              </a:rPr>
              <a:t>especialitats</a:t>
            </a:r>
            <a:endParaRPr lang="ca-ES" b="1" spc="-1" dirty="0">
              <a:solidFill>
                <a:srgbClr val="489198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CustomShape 1"/>
          <p:cNvSpPr/>
          <p:nvPr/>
        </p:nvSpPr>
        <p:spPr>
          <a:xfrm>
            <a:off x="2369880" y="3589200"/>
            <a:ext cx="3428640" cy="944640"/>
          </a:xfrm>
          <a:prstGeom prst="rect">
            <a:avLst/>
          </a:prstGeom>
          <a:noFill/>
          <a:ln w="41400">
            <a:solidFill>
              <a:srgbClr val="0597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7" name="CustomShape 2"/>
          <p:cNvSpPr/>
          <p:nvPr/>
        </p:nvSpPr>
        <p:spPr>
          <a:xfrm>
            <a:off x="5787360" y="881280"/>
            <a:ext cx="479880" cy="333360"/>
          </a:xfrm>
          <a:prstGeom prst="rect">
            <a:avLst/>
          </a:prstGeom>
          <a:noFill/>
          <a:ln w="41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endParaRPr lang="ca-ES" sz="1800" b="0" strike="noStrike" spc="-1" dirty="0">
              <a:latin typeface="Arial"/>
            </a:endParaRPr>
          </a:p>
        </p:txBody>
      </p:sp>
      <p:sp>
        <p:nvSpPr>
          <p:cNvPr id="138" name="CustomShape 3"/>
          <p:cNvSpPr/>
          <p:nvPr/>
        </p:nvSpPr>
        <p:spPr>
          <a:xfrm>
            <a:off x="1924920" y="3909240"/>
            <a:ext cx="483120" cy="304200"/>
          </a:xfrm>
          <a:prstGeom prst="rect">
            <a:avLst/>
          </a:prstGeom>
          <a:noFill/>
          <a:ln w="41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ca-ES" sz="1800" b="1" strike="noStrike" spc="-1">
                <a:solidFill>
                  <a:srgbClr val="0597A4"/>
                </a:solidFill>
                <a:latin typeface="Verdana"/>
                <a:ea typeface="Verdana"/>
              </a:rPr>
              <a:t>4</a:t>
            </a:r>
            <a:endParaRPr lang="ca-ES" sz="1800" b="0" strike="noStrike" spc="-1">
              <a:latin typeface="Arial"/>
            </a:endParaRPr>
          </a:p>
        </p:txBody>
      </p:sp>
      <p:sp>
        <p:nvSpPr>
          <p:cNvPr id="139" name="CustomShape 4"/>
          <p:cNvSpPr/>
          <p:nvPr/>
        </p:nvSpPr>
        <p:spPr>
          <a:xfrm>
            <a:off x="2038680" y="4938120"/>
            <a:ext cx="483120" cy="304200"/>
          </a:xfrm>
          <a:prstGeom prst="rect">
            <a:avLst/>
          </a:prstGeom>
          <a:noFill/>
          <a:ln w="41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ca-ES" sz="1800" b="1" strike="noStrike" spc="-1">
                <a:solidFill>
                  <a:srgbClr val="0597A4"/>
                </a:solidFill>
                <a:latin typeface="Verdana"/>
                <a:ea typeface="Verdana"/>
              </a:rPr>
              <a:t>5</a:t>
            </a:r>
            <a:endParaRPr lang="ca-ES" sz="1800" b="0" strike="noStrike" spc="-1">
              <a:latin typeface="Arial"/>
            </a:endParaRPr>
          </a:p>
        </p:txBody>
      </p:sp>
      <p:sp>
        <p:nvSpPr>
          <p:cNvPr id="140" name="CustomShape 5"/>
          <p:cNvSpPr/>
          <p:nvPr/>
        </p:nvSpPr>
        <p:spPr>
          <a:xfrm>
            <a:off x="6468892" y="1374319"/>
            <a:ext cx="483120" cy="304200"/>
          </a:xfrm>
          <a:prstGeom prst="rect">
            <a:avLst/>
          </a:prstGeom>
          <a:noFill/>
          <a:ln w="41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ca-ES" sz="1800" b="1" strike="noStrike" spc="-1" dirty="0">
                <a:solidFill>
                  <a:srgbClr val="0597A4"/>
                </a:solidFill>
                <a:latin typeface="Verdana"/>
                <a:ea typeface="Verdana"/>
              </a:rPr>
              <a:t>2</a:t>
            </a:r>
            <a:endParaRPr lang="ca-ES" sz="1800" b="0" strike="noStrike" spc="-1" dirty="0">
              <a:latin typeface="Arial"/>
            </a:endParaRPr>
          </a:p>
        </p:txBody>
      </p:sp>
      <p:pic>
        <p:nvPicPr>
          <p:cNvPr id="141" name="Imagen 3"/>
          <p:cNvPicPr/>
          <p:nvPr/>
        </p:nvPicPr>
        <p:blipFill>
          <a:blip r:embed="rId3"/>
          <a:stretch/>
        </p:blipFill>
        <p:spPr>
          <a:xfrm>
            <a:off x="392040" y="1118917"/>
            <a:ext cx="6247080" cy="5281883"/>
          </a:xfrm>
          <a:prstGeom prst="rect">
            <a:avLst/>
          </a:prstGeom>
          <a:ln>
            <a:noFill/>
          </a:ln>
        </p:spPr>
      </p:pic>
      <p:sp>
        <p:nvSpPr>
          <p:cNvPr id="145" name="CustomShape 9"/>
          <p:cNvSpPr/>
          <p:nvPr/>
        </p:nvSpPr>
        <p:spPr>
          <a:xfrm>
            <a:off x="505300" y="6272280"/>
            <a:ext cx="483120" cy="304200"/>
          </a:xfrm>
          <a:prstGeom prst="rect">
            <a:avLst/>
          </a:prstGeom>
          <a:noFill/>
          <a:ln w="41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ca-ES" sz="1800" b="1" strike="noStrike" spc="-1" dirty="0">
                <a:solidFill>
                  <a:srgbClr val="0597A4"/>
                </a:solidFill>
                <a:latin typeface="Verdana"/>
                <a:ea typeface="Verdana"/>
              </a:rPr>
              <a:t>7</a:t>
            </a:r>
            <a:endParaRPr lang="ca-ES" sz="1800" b="0" strike="noStrike" spc="-1" dirty="0">
              <a:latin typeface="Arial"/>
            </a:endParaRPr>
          </a:p>
        </p:txBody>
      </p:sp>
      <p:sp>
        <p:nvSpPr>
          <p:cNvPr id="146" name="CustomShape 10"/>
          <p:cNvSpPr/>
          <p:nvPr/>
        </p:nvSpPr>
        <p:spPr>
          <a:xfrm>
            <a:off x="2166480" y="6248700"/>
            <a:ext cx="483120" cy="304200"/>
          </a:xfrm>
          <a:prstGeom prst="rect">
            <a:avLst/>
          </a:prstGeom>
          <a:noFill/>
          <a:ln w="41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ca-ES" sz="1800" b="1" strike="noStrike" spc="-1" dirty="0">
                <a:solidFill>
                  <a:srgbClr val="0597A4"/>
                </a:solidFill>
                <a:latin typeface="Verdana"/>
                <a:ea typeface="Verdana"/>
              </a:rPr>
              <a:t>8</a:t>
            </a:r>
            <a:endParaRPr lang="ca-ES" sz="1800" b="0" strike="noStrike" spc="-1" dirty="0">
              <a:latin typeface="Arial"/>
            </a:endParaRPr>
          </a:p>
        </p:txBody>
      </p:sp>
      <p:sp>
        <p:nvSpPr>
          <p:cNvPr id="152" name="CustomShape 16"/>
          <p:cNvSpPr/>
          <p:nvPr/>
        </p:nvSpPr>
        <p:spPr>
          <a:xfrm>
            <a:off x="4050720" y="857406"/>
            <a:ext cx="479880" cy="333360"/>
          </a:xfrm>
          <a:prstGeom prst="rect">
            <a:avLst/>
          </a:prstGeom>
          <a:noFill/>
          <a:ln w="41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ca-ES" sz="1800" b="1" strike="noStrike" spc="-1" dirty="0">
                <a:solidFill>
                  <a:srgbClr val="0597A4"/>
                </a:solidFill>
                <a:latin typeface="Verdana"/>
                <a:ea typeface="Verdana"/>
              </a:rPr>
              <a:t>1</a:t>
            </a:r>
            <a:endParaRPr lang="ca-ES" sz="1800" b="0" strike="noStrike" spc="-1" dirty="0">
              <a:latin typeface="Arial"/>
            </a:endParaRPr>
          </a:p>
        </p:txBody>
      </p:sp>
      <p:sp>
        <p:nvSpPr>
          <p:cNvPr id="153" name="CustomShape 17"/>
          <p:cNvSpPr/>
          <p:nvPr/>
        </p:nvSpPr>
        <p:spPr>
          <a:xfrm>
            <a:off x="6333080" y="2453420"/>
            <a:ext cx="483120" cy="304200"/>
          </a:xfrm>
          <a:prstGeom prst="rect">
            <a:avLst/>
          </a:prstGeom>
          <a:noFill/>
          <a:ln w="41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ca-ES" sz="1800" b="1" strike="noStrike" spc="-1" dirty="0">
                <a:solidFill>
                  <a:srgbClr val="0597A4"/>
                </a:solidFill>
                <a:latin typeface="Verdana"/>
                <a:ea typeface="Verdana"/>
              </a:rPr>
              <a:t>3</a:t>
            </a:r>
            <a:endParaRPr lang="ca-ES" sz="1800" b="0" strike="noStrike" spc="-1" dirty="0">
              <a:latin typeface="Arial"/>
            </a:endParaRPr>
          </a:p>
        </p:txBody>
      </p:sp>
      <p:sp>
        <p:nvSpPr>
          <p:cNvPr id="154" name="CustomShape 18"/>
          <p:cNvSpPr/>
          <p:nvPr/>
        </p:nvSpPr>
        <p:spPr>
          <a:xfrm>
            <a:off x="36360" y="3775320"/>
            <a:ext cx="483120" cy="304200"/>
          </a:xfrm>
          <a:prstGeom prst="rect">
            <a:avLst/>
          </a:prstGeom>
          <a:noFill/>
          <a:ln w="41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ca-ES" sz="1800" b="1" strike="noStrike" spc="-1">
                <a:solidFill>
                  <a:srgbClr val="0597A4"/>
                </a:solidFill>
                <a:latin typeface="Verdana"/>
                <a:ea typeface="Verdana"/>
              </a:rPr>
              <a:t>4</a:t>
            </a:r>
            <a:endParaRPr lang="ca-ES" sz="1800" b="0" strike="noStrike" spc="-1">
              <a:latin typeface="Arial"/>
            </a:endParaRPr>
          </a:p>
        </p:txBody>
      </p:sp>
      <p:sp>
        <p:nvSpPr>
          <p:cNvPr id="155" name="CustomShape 19"/>
          <p:cNvSpPr/>
          <p:nvPr/>
        </p:nvSpPr>
        <p:spPr>
          <a:xfrm>
            <a:off x="4377772" y="4079520"/>
            <a:ext cx="483120" cy="304200"/>
          </a:xfrm>
          <a:prstGeom prst="rect">
            <a:avLst/>
          </a:prstGeom>
          <a:noFill/>
          <a:ln w="41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ca-ES" sz="1800" b="1" strike="noStrike" spc="-1" dirty="0">
                <a:solidFill>
                  <a:srgbClr val="0597A4"/>
                </a:solidFill>
                <a:latin typeface="Verdana"/>
                <a:ea typeface="Verdana"/>
              </a:rPr>
              <a:t>5</a:t>
            </a:r>
            <a:endParaRPr lang="ca-ES" sz="1800" b="0" strike="noStrike" spc="-1" dirty="0">
              <a:latin typeface="Arial"/>
            </a:endParaRPr>
          </a:p>
        </p:txBody>
      </p:sp>
      <p:sp>
        <p:nvSpPr>
          <p:cNvPr id="156" name="CustomShape 20"/>
          <p:cNvSpPr/>
          <p:nvPr/>
        </p:nvSpPr>
        <p:spPr>
          <a:xfrm>
            <a:off x="168540" y="4633920"/>
            <a:ext cx="483120" cy="304200"/>
          </a:xfrm>
          <a:prstGeom prst="rect">
            <a:avLst/>
          </a:prstGeom>
          <a:noFill/>
          <a:ln w="41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ca-ES" sz="1800" b="1" strike="noStrike" spc="-1" dirty="0">
                <a:solidFill>
                  <a:srgbClr val="0597A4"/>
                </a:solidFill>
                <a:latin typeface="Verdana"/>
                <a:ea typeface="Verdana"/>
              </a:rPr>
              <a:t>6</a:t>
            </a:r>
            <a:endParaRPr lang="ca-ES" sz="1800" b="0" strike="noStrike" spc="-1" dirty="0">
              <a:latin typeface="Arial"/>
            </a:endParaRPr>
          </a:p>
        </p:txBody>
      </p:sp>
      <p:sp>
        <p:nvSpPr>
          <p:cNvPr id="157" name="CustomShape 21"/>
          <p:cNvSpPr/>
          <p:nvPr/>
        </p:nvSpPr>
        <p:spPr>
          <a:xfrm>
            <a:off x="7533000" y="1812240"/>
            <a:ext cx="5147280" cy="4497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rmAutofit/>
          </a:bodyPr>
          <a:lstStyle/>
          <a:p>
            <a:pPr algn="just">
              <a:lnSpc>
                <a:spcPct val="150000"/>
              </a:lnSpc>
              <a:spcAft>
                <a:spcPts val="601"/>
              </a:spcAft>
            </a:pPr>
            <a:r>
              <a:rPr lang="ca-ES" sz="1800" b="1" strike="noStrike" spc="-1" dirty="0">
                <a:solidFill>
                  <a:srgbClr val="0597A4"/>
                </a:solidFill>
                <a:latin typeface="Verdana"/>
                <a:ea typeface="Verdana"/>
              </a:rPr>
              <a:t>1. </a:t>
            </a:r>
            <a:r>
              <a:rPr lang="ca-ES" b="0" strike="noStrike" spc="-1" dirty="0">
                <a:solidFill>
                  <a:srgbClr val="3B383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Biblioteques i horaris</a:t>
            </a:r>
            <a:endParaRPr lang="ca-ES" b="0" strike="noStrike" spc="-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lnSpc>
                <a:spcPct val="150000"/>
              </a:lnSpc>
              <a:spcAft>
                <a:spcPts val="601"/>
              </a:spcAft>
            </a:pPr>
            <a:r>
              <a:rPr lang="ca-ES" b="1" strike="noStrike" spc="-1" dirty="0">
                <a:solidFill>
                  <a:srgbClr val="0597A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2.</a:t>
            </a:r>
            <a:r>
              <a:rPr lang="ca-ES" b="1" strike="noStrike" spc="-1" dirty="0">
                <a:solidFill>
                  <a:srgbClr val="3B383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a-ES" b="0" strike="noStrike" spc="-1" dirty="0">
                <a:solidFill>
                  <a:srgbClr val="3B383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Recursos i serveis CRAI UB</a:t>
            </a:r>
            <a:endParaRPr lang="ca-ES" b="0" strike="noStrike" spc="-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lnSpc>
                <a:spcPct val="150000"/>
              </a:lnSpc>
              <a:spcAft>
                <a:spcPts val="601"/>
              </a:spcAft>
            </a:pPr>
            <a:r>
              <a:rPr lang="ca-ES" b="1" strike="noStrike" spc="-1" dirty="0">
                <a:solidFill>
                  <a:srgbClr val="0597A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3.</a:t>
            </a:r>
            <a:r>
              <a:rPr lang="ca-ES" b="1" strike="noStrike" spc="-1" dirty="0">
                <a:solidFill>
                  <a:srgbClr val="3B383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a-ES" b="0" strike="noStrike" spc="-1" dirty="0">
                <a:solidFill>
                  <a:srgbClr val="3B383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S@U. Servei d’atenció als usuaris</a:t>
            </a:r>
            <a:endParaRPr lang="ca-ES" b="0" strike="noStrike" spc="-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lnSpc>
                <a:spcPct val="150000"/>
              </a:lnSpc>
              <a:spcAft>
                <a:spcPts val="601"/>
              </a:spcAft>
            </a:pPr>
            <a:r>
              <a:rPr lang="ca-ES" b="1" strike="noStrike" spc="-1" dirty="0">
                <a:solidFill>
                  <a:srgbClr val="0597A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4. </a:t>
            </a:r>
            <a:r>
              <a:rPr lang="ca-ES" b="0" strike="noStrike" spc="-1" dirty="0" err="1">
                <a:solidFill>
                  <a:srgbClr val="3B383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Cercabib</a:t>
            </a:r>
            <a:endParaRPr lang="ca-ES" b="0" strike="noStrike" spc="-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lnSpc>
                <a:spcPct val="150000"/>
              </a:lnSpc>
              <a:spcAft>
                <a:spcPts val="601"/>
              </a:spcAft>
            </a:pPr>
            <a:r>
              <a:rPr lang="ca-ES" b="1" strike="noStrike" spc="-1" dirty="0">
                <a:solidFill>
                  <a:srgbClr val="0597A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5. </a:t>
            </a:r>
            <a:r>
              <a:rPr lang="ca-ES" b="0" strike="noStrike" spc="-1" dirty="0" smtClean="0">
                <a:solidFill>
                  <a:srgbClr val="3B383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El meu compte</a:t>
            </a:r>
            <a:endParaRPr lang="ca-ES" b="0" strike="noStrike" spc="-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lnSpc>
                <a:spcPct val="150000"/>
              </a:lnSpc>
              <a:spcAft>
                <a:spcPts val="601"/>
              </a:spcAft>
            </a:pPr>
            <a:r>
              <a:rPr lang="ca-ES" b="1" strike="noStrike" spc="-1" dirty="0">
                <a:solidFill>
                  <a:srgbClr val="0597A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6. </a:t>
            </a:r>
            <a:r>
              <a:rPr lang="ca-ES" spc="-1" dirty="0">
                <a:solidFill>
                  <a:srgbClr val="3B383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Enllaços ràpids</a:t>
            </a:r>
            <a:endParaRPr lang="ca-ES" b="0" strike="noStrike" spc="-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lnSpc>
                <a:spcPct val="150000"/>
              </a:lnSpc>
              <a:spcAft>
                <a:spcPts val="601"/>
              </a:spcAft>
            </a:pPr>
            <a:r>
              <a:rPr lang="ca-ES" b="1" strike="noStrike" spc="-1" dirty="0">
                <a:solidFill>
                  <a:srgbClr val="0597A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7. </a:t>
            </a:r>
            <a:r>
              <a:rPr lang="ca-ES" b="0" strike="noStrike" spc="-1" dirty="0">
                <a:solidFill>
                  <a:srgbClr val="3B383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Suport a la </a:t>
            </a:r>
            <a:r>
              <a:rPr lang="ca-ES" b="0" strike="noStrike" spc="-1" dirty="0" smtClean="0">
                <a:solidFill>
                  <a:srgbClr val="3B383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Docència</a:t>
            </a:r>
          </a:p>
          <a:p>
            <a:pPr algn="just">
              <a:lnSpc>
                <a:spcPct val="150000"/>
              </a:lnSpc>
              <a:spcAft>
                <a:spcPts val="601"/>
              </a:spcAft>
            </a:pPr>
            <a:r>
              <a:rPr lang="ca-ES" b="1" strike="noStrike" spc="-1" dirty="0" smtClean="0">
                <a:solidFill>
                  <a:srgbClr val="0597A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8</a:t>
            </a:r>
            <a:r>
              <a:rPr lang="ca-ES" b="1" strike="noStrike" spc="-1" dirty="0">
                <a:solidFill>
                  <a:srgbClr val="0597A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r>
              <a:rPr lang="ca-ES" b="1" strike="noStrike" spc="-1" dirty="0">
                <a:solidFill>
                  <a:srgbClr val="3B383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a-ES" b="0" strike="noStrike" spc="-1" dirty="0" smtClean="0">
                <a:solidFill>
                  <a:srgbClr val="3B383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Suport a la Recerca</a:t>
            </a:r>
            <a:endParaRPr lang="ca-ES" b="0" strike="noStrike" spc="-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00000"/>
              </a:lnSpc>
              <a:spcAft>
                <a:spcPts val="601"/>
              </a:spcAft>
            </a:pPr>
            <a:endParaRPr lang="ca-ES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  <a:spcAft>
                <a:spcPts val="601"/>
              </a:spcAft>
            </a:pPr>
            <a:endParaRPr lang="ca-ES" sz="1800" b="0" strike="noStrike" spc="-1" dirty="0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1965</TotalTime>
  <Words>1185</Words>
  <Application>Microsoft Office PowerPoint</Application>
  <PresentationFormat>Pantalla panoràmica</PresentationFormat>
  <Paragraphs>281</Paragraphs>
  <Slides>42</Slides>
  <Notes>38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8</vt:i4>
      </vt:variant>
      <vt:variant>
        <vt:lpstr>Tema</vt:lpstr>
      </vt:variant>
      <vt:variant>
        <vt:i4>2</vt:i4>
      </vt:variant>
      <vt:variant>
        <vt:lpstr>Títols de les diapositives</vt:lpstr>
      </vt:variant>
      <vt:variant>
        <vt:i4>42</vt:i4>
      </vt:variant>
    </vt:vector>
  </HeadingPairs>
  <TitlesOfParts>
    <vt:vector size="52" baseType="lpstr">
      <vt:lpstr>Arial</vt:lpstr>
      <vt:lpstr>Calibri</vt:lpstr>
      <vt:lpstr>Calibri Light</vt:lpstr>
      <vt:lpstr>DejaVu Sans</vt:lpstr>
      <vt:lpstr>Symbol</vt:lpstr>
      <vt:lpstr>Times New Roman</vt:lpstr>
      <vt:lpstr>Verdana</vt:lpstr>
      <vt:lpstr>Wingdings</vt:lpstr>
      <vt:lpstr>Office Theme</vt:lpstr>
      <vt:lpstr>Office Theme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</vt:vector>
  </TitlesOfParts>
  <Company>Universitat de Barcelona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 CRAI Escola Doctorat. Abril 2020</dc:title>
  <dc:subject/>
  <dc:creator>CRAI Universitat de Barcelona</dc:creator>
  <cp:keywords>Formació usuaris, doctorands, doctorat, CRAI, informació bibliogràfica, bases de dades, recursos electrònics, Cercabib</cp:keywords>
  <dc:description/>
  <cp:lastModifiedBy>Jordi Tremosa Armengol</cp:lastModifiedBy>
  <cp:revision>242</cp:revision>
  <dcterms:created xsi:type="dcterms:W3CDTF">2020-04-23T15:51:24Z</dcterms:created>
  <dcterms:modified xsi:type="dcterms:W3CDTF">2020-12-11T07:55:31Z</dcterms:modified>
  <dc:language>ca-ES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Company">
    <vt:lpwstr>Universitat de Barcelona</vt:lpwstr>
  </property>
  <property fmtid="{D5CDD505-2E9C-101B-9397-08002B2CF9AE}" pid="4" name="HiddenSlides">
    <vt:i4>0</vt:i4>
  </property>
  <property fmtid="{D5CDD505-2E9C-101B-9397-08002B2CF9AE}" pid="5" name="HyperlinksChanged">
    <vt:bool>false</vt:bool>
  </property>
  <property fmtid="{D5CDD505-2E9C-101B-9397-08002B2CF9AE}" pid="6" name="LinksUpToDate">
    <vt:bool>false</vt:bool>
  </property>
  <property fmtid="{D5CDD505-2E9C-101B-9397-08002B2CF9AE}" pid="7" name="MMClips">
    <vt:i4>0</vt:i4>
  </property>
  <property fmtid="{D5CDD505-2E9C-101B-9397-08002B2CF9AE}" pid="8" name="Notes">
    <vt:i4>22</vt:i4>
  </property>
  <property fmtid="{D5CDD505-2E9C-101B-9397-08002B2CF9AE}" pid="9" name="PresentationFormat">
    <vt:lpwstr>Panorámica</vt:lpwstr>
  </property>
  <property fmtid="{D5CDD505-2E9C-101B-9397-08002B2CF9AE}" pid="10" name="ScaleCrop">
    <vt:bool>false</vt:bool>
  </property>
  <property fmtid="{D5CDD505-2E9C-101B-9397-08002B2CF9AE}" pid="11" name="ShareDoc">
    <vt:bool>false</vt:bool>
  </property>
  <property fmtid="{D5CDD505-2E9C-101B-9397-08002B2CF9AE}" pid="12" name="Slides">
    <vt:i4>46</vt:i4>
  </property>
</Properties>
</file>