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8"/>
  </p:handoutMasterIdLst>
  <p:sldIdLst>
    <p:sldId id="256" r:id="rId5"/>
    <p:sldId id="268" r:id="rId6"/>
    <p:sldId id="269" r:id="rId7"/>
    <p:sldId id="257" r:id="rId8"/>
    <p:sldId id="258" r:id="rId9"/>
    <p:sldId id="271" r:id="rId10"/>
    <p:sldId id="260" r:id="rId11"/>
    <p:sldId id="261" r:id="rId12"/>
    <p:sldId id="262" r:id="rId13"/>
    <p:sldId id="263" r:id="rId14"/>
    <p:sldId id="264" r:id="rId15"/>
    <p:sldId id="266" r:id="rId16"/>
    <p:sldId id="274" r:id="rId17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CC00CC"/>
    <a:srgbClr val="FFFF00"/>
    <a:srgbClr val="FF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402E0B-22D0-6221-8E89-A2CBA9A34A6F}" v="9" dt="2025-08-28T08:52:08.8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51D9E8-4D79-4FEA-87E4-F92452175C71}" type="doc">
      <dgm:prSet loTypeId="urn:microsoft.com/office/officeart/2005/8/layout/vList2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7EB78AA9-25FC-4121-B79E-5053F15B5B09}">
      <dgm:prSet custT="1"/>
      <dgm:spPr/>
      <dgm:t>
        <a:bodyPr/>
        <a:lstStyle/>
        <a:p>
          <a:pPr algn="ctr" rtl="0"/>
          <a:r>
            <a:rPr lang="ca-ES" sz="1700" b="1" dirty="0" err="1"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ca-ES" sz="1700" b="1" dirty="0"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ca-ES" sz="1700" b="1" dirty="0" err="1">
              <a:latin typeface="Arial" panose="020B0604020202020204" pitchFamily="34" charset="0"/>
              <a:cs typeface="Arial" panose="020B0604020202020204" pitchFamily="34" charset="0"/>
            </a:rPr>
            <a:t>usuarios</a:t>
          </a:r>
          <a:endParaRPr lang="es-ES" sz="17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324696-5F96-4820-AF5C-1AAC2DDC73D3}" type="parTrans" cxnId="{D89BB67A-3F55-4D4E-BCE2-9435AD261E2C}">
      <dgm:prSet/>
      <dgm:spPr/>
      <dgm:t>
        <a:bodyPr/>
        <a:lstStyle/>
        <a:p>
          <a:endParaRPr lang="es-ES"/>
        </a:p>
      </dgm:t>
    </dgm:pt>
    <dgm:pt modelId="{714B7BC8-EC38-4809-8A9F-824FC5FFD856}" type="sibTrans" cxnId="{D89BB67A-3F55-4D4E-BCE2-9435AD261E2C}">
      <dgm:prSet/>
      <dgm:spPr/>
      <dgm:t>
        <a:bodyPr/>
        <a:lstStyle/>
        <a:p>
          <a:endParaRPr lang="es-ES"/>
        </a:p>
      </dgm:t>
    </dgm:pt>
    <dgm:pt modelId="{96A4605F-1ADF-465D-ABCD-318560226A98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Espacio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como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servicio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40CC99-9F00-404A-A804-5AF776D3D82B}" type="parTrans" cxnId="{ADC742EE-63D7-49A2-9FF2-AD409A659D6C}">
      <dgm:prSet/>
      <dgm:spPr/>
      <dgm:t>
        <a:bodyPr/>
        <a:lstStyle/>
        <a:p>
          <a:endParaRPr lang="es-ES"/>
        </a:p>
      </dgm:t>
    </dgm:pt>
    <dgm:pt modelId="{A2E88E3C-A7A2-46C9-A3DD-48C5DF63598F}" type="sibTrans" cxnId="{ADC742EE-63D7-49A2-9FF2-AD409A659D6C}">
      <dgm:prSet/>
      <dgm:spPr/>
      <dgm:t>
        <a:bodyPr/>
        <a:lstStyle/>
        <a:p>
          <a:endParaRPr lang="es-ES"/>
        </a:p>
      </dgm:t>
    </dgm:pt>
    <dgm:pt modelId="{8ADCF66A-6936-47AD-A388-2FAF378BA479}">
      <dgm:prSet/>
      <dgm:spPr/>
      <dgm:t>
        <a:bodyPr/>
        <a:lstStyle/>
        <a:p>
          <a:pPr algn="ctr" rtl="0"/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Recursos de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información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7F160-2D24-4333-AC5E-962B1E25CE80}" type="parTrans" cxnId="{C117422F-FC49-415A-A963-BF8F558C54D5}">
      <dgm:prSet/>
      <dgm:spPr/>
      <dgm:t>
        <a:bodyPr/>
        <a:lstStyle/>
        <a:p>
          <a:endParaRPr lang="es-ES"/>
        </a:p>
      </dgm:t>
    </dgm:pt>
    <dgm:pt modelId="{4C549F56-9520-420B-B6DC-9C1401E22EA7}" type="sibTrans" cxnId="{C117422F-FC49-415A-A963-BF8F558C54D5}">
      <dgm:prSet/>
      <dgm:spPr/>
      <dgm:t>
        <a:bodyPr/>
        <a:lstStyle/>
        <a:p>
          <a:endParaRPr lang="es-ES"/>
        </a:p>
      </dgm:t>
    </dgm:pt>
    <dgm:pt modelId="{B6D27C7F-B62A-473D-BC7E-A86C415724A4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Apoyo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al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aprendizaje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993126-F086-458C-9FEA-43FBB51B9515}" type="parTrans" cxnId="{DA577825-CA5F-4EE1-99C3-E7C945E320C1}">
      <dgm:prSet/>
      <dgm:spPr/>
      <dgm:t>
        <a:bodyPr/>
        <a:lstStyle/>
        <a:p>
          <a:endParaRPr lang="es-ES"/>
        </a:p>
      </dgm:t>
    </dgm:pt>
    <dgm:pt modelId="{642C7993-0FD2-4D37-98DF-4466A5599D3E}" type="sibTrans" cxnId="{DA577825-CA5F-4EE1-99C3-E7C945E320C1}">
      <dgm:prSet/>
      <dgm:spPr/>
      <dgm:t>
        <a:bodyPr/>
        <a:lstStyle/>
        <a:p>
          <a:endParaRPr lang="es-ES"/>
        </a:p>
      </dgm:t>
    </dgm:pt>
    <dgm:pt modelId="{2D8AE55C-3A60-4431-8500-3A5894E9332E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Apoyo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a la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docencia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9FF9D9-DD57-4A55-974D-7F0A8C44930E}" type="parTrans" cxnId="{30A60D76-DF70-4E00-8460-353D23A911DD}">
      <dgm:prSet/>
      <dgm:spPr/>
      <dgm:t>
        <a:bodyPr/>
        <a:lstStyle/>
        <a:p>
          <a:endParaRPr lang="es-ES"/>
        </a:p>
      </dgm:t>
    </dgm:pt>
    <dgm:pt modelId="{70D8161E-A9F5-4561-A24D-384DC2EECBC0}" type="sibTrans" cxnId="{30A60D76-DF70-4E00-8460-353D23A911DD}">
      <dgm:prSet/>
      <dgm:spPr/>
      <dgm:t>
        <a:bodyPr/>
        <a:lstStyle/>
        <a:p>
          <a:endParaRPr lang="es-ES"/>
        </a:p>
      </dgm:t>
    </dgm:pt>
    <dgm:pt modelId="{BE533F10-510E-4ABA-B4DA-7E35911AD39E}">
      <dgm:prSet/>
      <dgm:spPr/>
      <dgm:t>
        <a:bodyPr/>
        <a:lstStyle/>
        <a:p>
          <a:pPr algn="ctr" rtl="0"/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Apoyo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a la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investigación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y a la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ciencia</a:t>
          </a:r>
          <a:r>
            <a:rPr lang="ca-ES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b="1" dirty="0" err="1">
              <a:latin typeface="Arial" panose="020B0604020202020204" pitchFamily="34" charset="0"/>
              <a:cs typeface="Arial" panose="020B0604020202020204" pitchFamily="34" charset="0"/>
            </a:rPr>
            <a:t>abierta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8B990B-5B76-4869-9827-50EF900EC470}" type="parTrans" cxnId="{FB917007-EED2-4F2A-893B-4E8769B2DB5D}">
      <dgm:prSet/>
      <dgm:spPr/>
      <dgm:t>
        <a:bodyPr/>
        <a:lstStyle/>
        <a:p>
          <a:endParaRPr lang="es-ES"/>
        </a:p>
      </dgm:t>
    </dgm:pt>
    <dgm:pt modelId="{A69FAAD6-8E98-4103-89FD-B2052A8674B9}" type="sibTrans" cxnId="{FB917007-EED2-4F2A-893B-4E8769B2DB5D}">
      <dgm:prSet/>
      <dgm:spPr/>
      <dgm:t>
        <a:bodyPr/>
        <a:lstStyle/>
        <a:p>
          <a:endParaRPr lang="es-ES"/>
        </a:p>
      </dgm:t>
    </dgm:pt>
    <dgm:pt modelId="{48996FC7-60A1-4653-B232-326A01CF6D2C}" type="pres">
      <dgm:prSet presAssocID="{3251D9E8-4D79-4FEA-87E4-F92452175C71}" presName="linear" presStyleCnt="0">
        <dgm:presLayoutVars>
          <dgm:animLvl val="lvl"/>
          <dgm:resizeHandles val="exact"/>
        </dgm:presLayoutVars>
      </dgm:prSet>
      <dgm:spPr/>
    </dgm:pt>
    <dgm:pt modelId="{2D7868B9-A24F-427C-AD33-7DE2257EE783}" type="pres">
      <dgm:prSet presAssocID="{7EB78AA9-25FC-4121-B79E-5053F15B5B09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74DC4D6-9594-4B9D-BE0A-9E790CE6E306}" type="pres">
      <dgm:prSet presAssocID="{714B7BC8-EC38-4809-8A9F-824FC5FFD856}" presName="spacer" presStyleCnt="0"/>
      <dgm:spPr/>
    </dgm:pt>
    <dgm:pt modelId="{439FE6B4-EC15-4EE2-8D7A-A67257739A1B}" type="pres">
      <dgm:prSet presAssocID="{96A4605F-1ADF-465D-ABCD-318560226A9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EA14BA4-7D1A-4D6F-8786-875787D95C29}" type="pres">
      <dgm:prSet presAssocID="{A2E88E3C-A7A2-46C9-A3DD-48C5DF63598F}" presName="spacer" presStyleCnt="0"/>
      <dgm:spPr/>
    </dgm:pt>
    <dgm:pt modelId="{D580DD97-9423-4895-A485-9E421A71A571}" type="pres">
      <dgm:prSet presAssocID="{8ADCF66A-6936-47AD-A388-2FAF378BA47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8952315-39BF-4B7C-BFAB-86552DEEA3E6}" type="pres">
      <dgm:prSet presAssocID="{4C549F56-9520-420B-B6DC-9C1401E22EA7}" presName="spacer" presStyleCnt="0"/>
      <dgm:spPr/>
    </dgm:pt>
    <dgm:pt modelId="{D663A7F0-232C-4040-B41E-955A14C5F62F}" type="pres">
      <dgm:prSet presAssocID="{B6D27C7F-B62A-473D-BC7E-A86C415724A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FEC0A39-BF3E-4045-9379-7D6F84C28868}" type="pres">
      <dgm:prSet presAssocID="{642C7993-0FD2-4D37-98DF-4466A5599D3E}" presName="spacer" presStyleCnt="0"/>
      <dgm:spPr/>
    </dgm:pt>
    <dgm:pt modelId="{CF2B5A03-7159-4E8E-99B0-E4C92CE82F9F}" type="pres">
      <dgm:prSet presAssocID="{2D8AE55C-3A60-4431-8500-3A5894E9332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FE3AFB8-1926-4191-B7E6-6624BC3B5822}" type="pres">
      <dgm:prSet presAssocID="{70D8161E-A9F5-4561-A24D-384DC2EECBC0}" presName="spacer" presStyleCnt="0"/>
      <dgm:spPr/>
    </dgm:pt>
    <dgm:pt modelId="{B32C2296-47F1-4BC3-B9FF-3AD6803F1000}" type="pres">
      <dgm:prSet presAssocID="{BE533F10-510E-4ABA-B4DA-7E35911AD39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B917007-EED2-4F2A-893B-4E8769B2DB5D}" srcId="{3251D9E8-4D79-4FEA-87E4-F92452175C71}" destId="{BE533F10-510E-4ABA-B4DA-7E35911AD39E}" srcOrd="5" destOrd="0" parTransId="{618B990B-5B76-4869-9827-50EF900EC470}" sibTransId="{A69FAAD6-8E98-4103-89FD-B2052A8674B9}"/>
    <dgm:cxn modelId="{DA577825-CA5F-4EE1-99C3-E7C945E320C1}" srcId="{3251D9E8-4D79-4FEA-87E4-F92452175C71}" destId="{B6D27C7F-B62A-473D-BC7E-A86C415724A4}" srcOrd="3" destOrd="0" parTransId="{C3993126-F086-458C-9FEA-43FBB51B9515}" sibTransId="{642C7993-0FD2-4D37-98DF-4466A5599D3E}"/>
    <dgm:cxn modelId="{C117422F-FC49-415A-A963-BF8F558C54D5}" srcId="{3251D9E8-4D79-4FEA-87E4-F92452175C71}" destId="{8ADCF66A-6936-47AD-A388-2FAF378BA479}" srcOrd="2" destOrd="0" parTransId="{F7A7F160-2D24-4333-AC5E-962B1E25CE80}" sibTransId="{4C549F56-9520-420B-B6DC-9C1401E22EA7}"/>
    <dgm:cxn modelId="{0FE26568-9B35-48A3-83F1-8ED0276755F0}" type="presOf" srcId="{8ADCF66A-6936-47AD-A388-2FAF378BA479}" destId="{D580DD97-9423-4895-A485-9E421A71A571}" srcOrd="0" destOrd="0" presId="urn:microsoft.com/office/officeart/2005/8/layout/vList2"/>
    <dgm:cxn modelId="{9538BE4F-748B-4718-B3E9-8307348ACE13}" type="presOf" srcId="{BE533F10-510E-4ABA-B4DA-7E35911AD39E}" destId="{B32C2296-47F1-4BC3-B9FF-3AD6803F1000}" srcOrd="0" destOrd="0" presId="urn:microsoft.com/office/officeart/2005/8/layout/vList2"/>
    <dgm:cxn modelId="{7141D552-65CC-4547-8BC2-51F916328A91}" type="presOf" srcId="{96A4605F-1ADF-465D-ABCD-318560226A98}" destId="{439FE6B4-EC15-4EE2-8D7A-A67257739A1B}" srcOrd="0" destOrd="0" presId="urn:microsoft.com/office/officeart/2005/8/layout/vList2"/>
    <dgm:cxn modelId="{30A60D76-DF70-4E00-8460-353D23A911DD}" srcId="{3251D9E8-4D79-4FEA-87E4-F92452175C71}" destId="{2D8AE55C-3A60-4431-8500-3A5894E9332E}" srcOrd="4" destOrd="0" parTransId="{9D9FF9D9-DD57-4A55-974D-7F0A8C44930E}" sibTransId="{70D8161E-A9F5-4561-A24D-384DC2EECBC0}"/>
    <dgm:cxn modelId="{D89BB67A-3F55-4D4E-BCE2-9435AD261E2C}" srcId="{3251D9E8-4D79-4FEA-87E4-F92452175C71}" destId="{7EB78AA9-25FC-4121-B79E-5053F15B5B09}" srcOrd="0" destOrd="0" parTransId="{7F324696-5F96-4820-AF5C-1AAC2DDC73D3}" sibTransId="{714B7BC8-EC38-4809-8A9F-824FC5FFD856}"/>
    <dgm:cxn modelId="{6E6F2097-DEF4-4B93-AB7B-209DD38EF6B5}" type="presOf" srcId="{B6D27C7F-B62A-473D-BC7E-A86C415724A4}" destId="{D663A7F0-232C-4040-B41E-955A14C5F62F}" srcOrd="0" destOrd="0" presId="urn:microsoft.com/office/officeart/2005/8/layout/vList2"/>
    <dgm:cxn modelId="{22134ABE-7AA9-427C-BA99-260D7369ABF6}" type="presOf" srcId="{7EB78AA9-25FC-4121-B79E-5053F15B5B09}" destId="{2D7868B9-A24F-427C-AD33-7DE2257EE783}" srcOrd="0" destOrd="0" presId="urn:microsoft.com/office/officeart/2005/8/layout/vList2"/>
    <dgm:cxn modelId="{4DED2EE0-305E-4513-961B-BF1D227AE1F9}" type="presOf" srcId="{3251D9E8-4D79-4FEA-87E4-F92452175C71}" destId="{48996FC7-60A1-4653-B232-326A01CF6D2C}" srcOrd="0" destOrd="0" presId="urn:microsoft.com/office/officeart/2005/8/layout/vList2"/>
    <dgm:cxn modelId="{ADC742EE-63D7-49A2-9FF2-AD409A659D6C}" srcId="{3251D9E8-4D79-4FEA-87E4-F92452175C71}" destId="{96A4605F-1ADF-465D-ABCD-318560226A98}" srcOrd="1" destOrd="0" parTransId="{2B40CC99-9F00-404A-A804-5AF776D3D82B}" sibTransId="{A2E88E3C-A7A2-46C9-A3DD-48C5DF63598F}"/>
    <dgm:cxn modelId="{B1E572F6-6026-4610-BBE5-10963B8D00EA}" type="presOf" srcId="{2D8AE55C-3A60-4431-8500-3A5894E9332E}" destId="{CF2B5A03-7159-4E8E-99B0-E4C92CE82F9F}" srcOrd="0" destOrd="0" presId="urn:microsoft.com/office/officeart/2005/8/layout/vList2"/>
    <dgm:cxn modelId="{7D5F99F5-960E-4F99-8CE0-F4E89AE6EEAA}" type="presParOf" srcId="{48996FC7-60A1-4653-B232-326A01CF6D2C}" destId="{2D7868B9-A24F-427C-AD33-7DE2257EE783}" srcOrd="0" destOrd="0" presId="urn:microsoft.com/office/officeart/2005/8/layout/vList2"/>
    <dgm:cxn modelId="{A535B4C9-7BF3-4EE4-A409-CDA53ED0DF85}" type="presParOf" srcId="{48996FC7-60A1-4653-B232-326A01CF6D2C}" destId="{274DC4D6-9594-4B9D-BE0A-9E790CE6E306}" srcOrd="1" destOrd="0" presId="urn:microsoft.com/office/officeart/2005/8/layout/vList2"/>
    <dgm:cxn modelId="{F242FE39-2315-44EC-8B63-73DA7DF73345}" type="presParOf" srcId="{48996FC7-60A1-4653-B232-326A01CF6D2C}" destId="{439FE6B4-EC15-4EE2-8D7A-A67257739A1B}" srcOrd="2" destOrd="0" presId="urn:microsoft.com/office/officeart/2005/8/layout/vList2"/>
    <dgm:cxn modelId="{96C834E7-0B6F-48EB-92C4-76D0F011E99B}" type="presParOf" srcId="{48996FC7-60A1-4653-B232-326A01CF6D2C}" destId="{FEA14BA4-7D1A-4D6F-8786-875787D95C29}" srcOrd="3" destOrd="0" presId="urn:microsoft.com/office/officeart/2005/8/layout/vList2"/>
    <dgm:cxn modelId="{7B47D44E-5561-4A3E-89BD-A3E5E7364BF3}" type="presParOf" srcId="{48996FC7-60A1-4653-B232-326A01CF6D2C}" destId="{D580DD97-9423-4895-A485-9E421A71A571}" srcOrd="4" destOrd="0" presId="urn:microsoft.com/office/officeart/2005/8/layout/vList2"/>
    <dgm:cxn modelId="{ACC1BDFF-6DE6-4AE8-8B66-EBB3C26B788E}" type="presParOf" srcId="{48996FC7-60A1-4653-B232-326A01CF6D2C}" destId="{78952315-39BF-4B7C-BFAB-86552DEEA3E6}" srcOrd="5" destOrd="0" presId="urn:microsoft.com/office/officeart/2005/8/layout/vList2"/>
    <dgm:cxn modelId="{83712A1B-FDCF-4E31-84B8-626848F2F3B6}" type="presParOf" srcId="{48996FC7-60A1-4653-B232-326A01CF6D2C}" destId="{D663A7F0-232C-4040-B41E-955A14C5F62F}" srcOrd="6" destOrd="0" presId="urn:microsoft.com/office/officeart/2005/8/layout/vList2"/>
    <dgm:cxn modelId="{EC687690-BA3F-44AE-BA6E-A1B5F7C55DDB}" type="presParOf" srcId="{48996FC7-60A1-4653-B232-326A01CF6D2C}" destId="{7FEC0A39-BF3E-4045-9379-7D6F84C28868}" srcOrd="7" destOrd="0" presId="urn:microsoft.com/office/officeart/2005/8/layout/vList2"/>
    <dgm:cxn modelId="{2B3CF385-9F73-4630-9502-C672FCE35432}" type="presParOf" srcId="{48996FC7-60A1-4653-B232-326A01CF6D2C}" destId="{CF2B5A03-7159-4E8E-99B0-E4C92CE82F9F}" srcOrd="8" destOrd="0" presId="urn:microsoft.com/office/officeart/2005/8/layout/vList2"/>
    <dgm:cxn modelId="{4BD19981-9C46-48B2-ABB4-627E274C1C9D}" type="presParOf" srcId="{48996FC7-60A1-4653-B232-326A01CF6D2C}" destId="{5FE3AFB8-1926-4191-B7E6-6624BC3B5822}" srcOrd="9" destOrd="0" presId="urn:microsoft.com/office/officeart/2005/8/layout/vList2"/>
    <dgm:cxn modelId="{B95724A2-A24C-43D3-A700-1F4540FDE27F}" type="presParOf" srcId="{48996FC7-60A1-4653-B232-326A01CF6D2C}" destId="{B32C2296-47F1-4BC3-B9FF-3AD6803F100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868B9-A24F-427C-AD33-7DE2257EE783}">
      <dsp:nvSpPr>
        <dsp:cNvPr id="0" name=""/>
        <dsp:cNvSpPr/>
      </dsp:nvSpPr>
      <dsp:spPr>
        <a:xfrm>
          <a:off x="0" y="7755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usuarios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96486"/>
        <a:ext cx="5962510" cy="349987"/>
      </dsp:txXfrm>
    </dsp:sp>
    <dsp:sp modelId="{439FE6B4-EC15-4EE2-8D7A-A67257739A1B}">
      <dsp:nvSpPr>
        <dsp:cNvPr id="0" name=""/>
        <dsp:cNvSpPr/>
      </dsp:nvSpPr>
      <dsp:spPr>
        <a:xfrm>
          <a:off x="0" y="51436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Espacio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como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servicio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533301"/>
        <a:ext cx="5962510" cy="349987"/>
      </dsp:txXfrm>
    </dsp:sp>
    <dsp:sp modelId="{D580DD97-9423-4895-A485-9E421A71A571}">
      <dsp:nvSpPr>
        <dsp:cNvPr id="0" name=""/>
        <dsp:cNvSpPr/>
      </dsp:nvSpPr>
      <dsp:spPr>
        <a:xfrm>
          <a:off x="0" y="95118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Recursos de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información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970116"/>
        <a:ext cx="5962510" cy="349987"/>
      </dsp:txXfrm>
    </dsp:sp>
    <dsp:sp modelId="{D663A7F0-232C-4040-B41E-955A14C5F62F}">
      <dsp:nvSpPr>
        <dsp:cNvPr id="0" name=""/>
        <dsp:cNvSpPr/>
      </dsp:nvSpPr>
      <dsp:spPr>
        <a:xfrm>
          <a:off x="0" y="138799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Apoyo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al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aprendizaje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1406931"/>
        <a:ext cx="5962510" cy="349987"/>
      </dsp:txXfrm>
    </dsp:sp>
    <dsp:sp modelId="{CF2B5A03-7159-4E8E-99B0-E4C92CE82F9F}">
      <dsp:nvSpPr>
        <dsp:cNvPr id="0" name=""/>
        <dsp:cNvSpPr/>
      </dsp:nvSpPr>
      <dsp:spPr>
        <a:xfrm>
          <a:off x="0" y="182481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Apoyo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a la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docencia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1843746"/>
        <a:ext cx="5962510" cy="349987"/>
      </dsp:txXfrm>
    </dsp:sp>
    <dsp:sp modelId="{B32C2296-47F1-4BC3-B9FF-3AD6803F1000}">
      <dsp:nvSpPr>
        <dsp:cNvPr id="0" name=""/>
        <dsp:cNvSpPr/>
      </dsp:nvSpPr>
      <dsp:spPr>
        <a:xfrm>
          <a:off x="0" y="226162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Apoyo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a la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investigación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y a la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ciencia</a:t>
          </a:r>
          <a:r>
            <a:rPr lang="ca-ES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ca-ES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abierta</a:t>
          </a:r>
          <a:endParaRPr lang="es-E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2280561"/>
        <a:ext cx="5962510" cy="349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463" y="1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/>
          <a:lstStyle>
            <a:lvl1pPr algn="r">
              <a:defRPr sz="1100"/>
            </a:lvl1pPr>
          </a:lstStyle>
          <a:p>
            <a:fld id="{F1152D27-98BE-4354-9419-F168216BD35A}" type="datetimeFigureOut">
              <a:rPr lang="es-ES" smtClean="0"/>
              <a:t>16/09/2025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1" y="8685878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 anchor="b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463" y="8685878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 anchor="b"/>
          <a:lstStyle>
            <a:lvl1pPr algn="r">
              <a:defRPr sz="1100"/>
            </a:lvl1pPr>
          </a:lstStyle>
          <a:p>
            <a:fld id="{780170F4-D3BB-478A-8F50-35E6709E7BE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150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0431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985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7602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0321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0911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661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7284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904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5927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3602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7509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1221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ai.ub.edu/es/conoce-el-crai/bibliotecas/crai-biblioteca-de-farmacia-y-ciencias-de-la-alimentacio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serveis-az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hyperlink" Target="https://crai.ub.edu/es/que-ofrece-el-crai/acceso-recursos/acceso-recursos-autenticacion" TargetMode="External"/><Relationship Id="rId7" Type="http://schemas.openxmlformats.org/officeDocument/2006/relationships/hyperlink" Target="https://web.ub.edu/es/web/estudiants/ayuda" TargetMode="Externa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hyperlink" Target="https://web.ub.edu/es/web/estudiants/" TargetMode="Externa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hyperlink" Target="https://www.instagram.com/craifcca/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hyperlink" Target="https://crai.ub.edu/es/que-ofrece-el-crai/sau" TargetMode="External"/><Relationship Id="rId10" Type="http://schemas.openxmlformats.org/officeDocument/2006/relationships/image" Target="../media/image46.jpeg"/><Relationship Id="rId4" Type="http://schemas.openxmlformats.org/officeDocument/2006/relationships/image" Target="../media/image43.png"/><Relationship Id="rId9" Type="http://schemas.openxmlformats.org/officeDocument/2006/relationships/hyperlink" Target="https://bsky.app/profile/craiubfcca.bsky.socia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hyperlink" Target="https://forms.office.com/pages/responsepage.aspx?id=qzwxosOxOk-7ESFXRH3btMm_5qPcytFLtouIJMkppG1UQzkyTzRSQVUxS0o5OUhEMUE4WkE0VzFIOCQlQCN0PWcu&amp;route=shorturl" TargetMode="Externa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es/conoce-el-crai/bibliotecas/crai-biblioteca-de-farmacia-y-ciencias-de-la-alimentacion" TargetMode="External"/><Relationship Id="rId3" Type="http://schemas.openxmlformats.org/officeDocument/2006/relationships/hyperlink" Target="https://crai.ub.edu/es/biblioteques-i-horaris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ai.ub.edu/sites/default/files/biblioteques/Farmacia/planta_0_new_castellano.png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crai.ub.edu/sites/default/files/biblioteques/Farmacia/soterrani_new_castellano.png" TargetMode="Externa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hyperlink" Target="https://crai.ub.edu/ca/Noticies-butlleti/nou-espai-al-crai-biblioteca-de-farmacia-i-ciencies-de-l-alimentacio-campus-diagona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s://diposit.ub.edu/dspace/handle/2445/1201" TargetMode="External"/><Relationship Id="rId3" Type="http://schemas.openxmlformats.org/officeDocument/2006/relationships/hyperlink" Target="https://cercabib.ub.edu/discovery/jsearch?vid=34CSUC_UB:VU1&amp;lang=es" TargetMode="External"/><Relationship Id="rId7" Type="http://schemas.openxmlformats.org/officeDocument/2006/relationships/hyperlink" Target="https://cercabib.ub.edu/discovery/search?query=any,contains,*&amp;pfilter=rtype,exact,videos&amp;tab=Everything&amp;search_scope=MyInst_and_CI&amp;vid=34CSUC_UB:VU1&amp;lang=es&amp;offset=0" TargetMode="External"/><Relationship Id="rId12" Type="http://schemas.openxmlformats.org/officeDocument/2006/relationships/image" Target="../media/image2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hyperlink" Target="https://crai.ub.edu/es/recursos-d-informacio/bibliografia-recomanada" TargetMode="External"/><Relationship Id="rId5" Type="http://schemas.openxmlformats.org/officeDocument/2006/relationships/hyperlink" Target="https://cercabib.ub.edu/discovery/search?vid=34CSUC_UB:VU1&amp;lang=es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hyperlink" Target="https://cercabib.ub.edu/discovery/dbsearch?vid=34CSUC_UB:VU1&amp;lang=es" TargetMode="External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171292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bipadi.ub.edu/digital/collection/farmacia" TargetMode="External"/><Relationship Id="rId4" Type="http://schemas.openxmlformats.org/officeDocument/2006/relationships/hyperlink" Target="https://bipadi.ub.edu/digital/collection/botanic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hyperlink" Target="https://crai.ub.edu/es/conoce-el-crai/estrategia-y-calidad/carta-servicios" TargetMode="External"/><Relationship Id="rId7" Type="http://schemas.openxmlformats.org/officeDocument/2006/relationships/diagramLayout" Target="../diagrams/layout1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5" Type="http://schemas.openxmlformats.org/officeDocument/2006/relationships/image" Target="../media/image28.png"/><Relationship Id="rId10" Type="http://schemas.microsoft.com/office/2007/relationships/diagramDrawing" Target="../diagrams/drawing1.xml"/><Relationship Id="rId4" Type="http://schemas.openxmlformats.org/officeDocument/2006/relationships/hyperlink" Target="https://crai.ub.edu/ca/coneix-el-crai/estrategia-qualitat/carta-serveis" TargetMode="External"/><Relationship Id="rId9" Type="http://schemas.openxmlformats.org/officeDocument/2006/relationships/diagramColors" Target="../diagrams/colors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://www.ub.edu/carnet/es/index.html" TargetMode="External"/><Relationship Id="rId7" Type="http://schemas.openxmlformats.org/officeDocument/2006/relationships/image" Target="../media/image3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ai.ub.edu/es/servicios-y-recursos/prestamo-documentos-ub" TargetMode="External"/><Relationship Id="rId11" Type="http://schemas.openxmlformats.org/officeDocument/2006/relationships/hyperlink" Target="https://web.ub.edu/es/web/aplicacions-mobils/w/soc-ub-1" TargetMode="External"/><Relationship Id="rId5" Type="http://schemas.openxmlformats.org/officeDocument/2006/relationships/hyperlink" Target="https://cercabib.ub.edu/discovery/login?vid=34CSUC_UB:VU1&amp;lang=es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hyperlink" Target="https://web.ub.edu/web/aplicacions-mobils/w/soc-u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" y="0"/>
            <a:ext cx="3609558" cy="1206194"/>
          </a:xfrm>
          <a:prstGeom prst="rect">
            <a:avLst/>
          </a:prstGeom>
        </p:spPr>
      </p:pic>
      <p:sp>
        <p:nvSpPr>
          <p:cNvPr id="3" name="Rectangle 2">
            <a:hlinkClick r:id="rId4"/>
          </p:cNvPr>
          <p:cNvSpPr/>
          <p:nvPr/>
        </p:nvSpPr>
        <p:spPr>
          <a:xfrm>
            <a:off x="876772" y="2700952"/>
            <a:ext cx="10438456" cy="23699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CRAI BIBLIOTECA DE FARMACIA Y CIENCIAS DE LA ALIMENTACIÓN </a:t>
            </a:r>
          </a:p>
          <a:p>
            <a:pPr algn="ctr"/>
            <a:r>
              <a:rPr lang="ca-ES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DIAGONAL SUR</a:t>
            </a:r>
          </a:p>
        </p:txBody>
      </p:sp>
    </p:spTree>
    <p:extLst>
      <p:ext uri="{BB962C8B-B14F-4D97-AF65-F5344CB8AC3E}">
        <p14:creationId xmlns:p14="http://schemas.microsoft.com/office/powerpoint/2010/main" val="4248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8200" y="208467"/>
            <a:ext cx="10515600" cy="1025136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Redes wifi en la UB</a:t>
            </a:r>
          </a:p>
        </p:txBody>
      </p:sp>
      <p:pic>
        <p:nvPicPr>
          <p:cNvPr id="3074" name="Picture 2" descr="https://www.ub.edu/portal/documents/1051544/5062535/Xarxa+UB/a287f515-f8fc-9d67-58d2-c28679495f6c?t=151938714350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" y="1636454"/>
            <a:ext cx="3147462" cy="31474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39986" y="1816750"/>
            <a:ext cx="7721090" cy="830997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s-ES" sz="48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Eduroam</a:t>
            </a:r>
            <a:r>
              <a:rPr lang="es-ES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(Recomendada)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039986" y="2815395"/>
            <a:ext cx="2431499" cy="830997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Wifi UB</a:t>
            </a:r>
            <a:r>
              <a:rPr lang="es-ES" dirty="0">
                <a:solidFill>
                  <a:srgbClr val="00003A"/>
                </a:solidFill>
                <a:latin typeface="Spartan"/>
              </a:rPr>
              <a:t> </a:t>
            </a:r>
            <a:endParaRPr lang="es-ES" dirty="0"/>
          </a:p>
        </p:txBody>
      </p:sp>
      <p:pic>
        <p:nvPicPr>
          <p:cNvPr id="5" name="Imatge 4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750" y="3629374"/>
            <a:ext cx="1069850" cy="1127762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8065203" y="4008589"/>
            <a:ext cx="3349689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800" dirty="0">
                <a:hlinkClick r:id="rId5"/>
              </a:rPr>
              <a:t>¿Cómo configurarlas?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84808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87693" y="79722"/>
            <a:ext cx="11608837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Autenticarse en la UB: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identificador local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3042458" y="1946095"/>
            <a:ext cx="9022024" cy="2831544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3800" b="1" i="0" dirty="0">
                <a:solidFill>
                  <a:schemeClr val="accent2"/>
                </a:solidFill>
                <a:effectLst/>
                <a:latin typeface="Lekton"/>
              </a:rPr>
              <a:t>Parte izquierda del </a:t>
            </a:r>
            <a:r>
              <a:rPr lang="es-ES" sz="3800" b="1" i="0" dirty="0" err="1">
                <a:solidFill>
                  <a:schemeClr val="accent2"/>
                </a:solidFill>
                <a:effectLst/>
                <a:latin typeface="Lekton"/>
              </a:rPr>
              <a:t>CorreoUB</a:t>
            </a:r>
            <a:r>
              <a:rPr lang="es-ES" sz="3800" b="1" i="0" dirty="0" err="1">
                <a:solidFill>
                  <a:srgbClr val="00B0F0"/>
                </a:solidFill>
                <a:effectLst/>
                <a:latin typeface="Lekton"/>
              </a:rPr>
              <a:t>.alumnes</a:t>
            </a:r>
            <a:endParaRPr lang="es-ES" sz="3800" b="1" i="0" dirty="0">
              <a:solidFill>
                <a:srgbClr val="00B0F0"/>
              </a:solidFill>
              <a:effectLst/>
              <a:latin typeface="Lekton"/>
            </a:endParaRPr>
          </a:p>
          <a:p>
            <a:r>
              <a:rPr lang="ca-ES" b="1" dirty="0"/>
              <a:t>			</a:t>
            </a:r>
            <a:r>
              <a:rPr lang="es-ES" b="1" dirty="0"/>
              <a:t>Correo: jarc7@alumnes.ub.edu</a:t>
            </a:r>
          </a:p>
          <a:p>
            <a:r>
              <a:rPr lang="es-ES" b="1" dirty="0"/>
              <a:t>			Identificador local: </a:t>
            </a:r>
            <a:r>
              <a:rPr lang="es-ES" b="1" dirty="0">
                <a:solidFill>
                  <a:schemeClr val="accent2"/>
                </a:solidFill>
              </a:rPr>
              <a:t>jarc7</a:t>
            </a:r>
            <a:r>
              <a:rPr lang="es-ES" b="1" dirty="0">
                <a:solidFill>
                  <a:srgbClr val="00B0F0"/>
                </a:solidFill>
              </a:rPr>
              <a:t>.alumnes</a:t>
            </a:r>
          </a:p>
          <a:p>
            <a:pPr algn="ctr"/>
            <a:r>
              <a:rPr lang="ca-ES" sz="4800" b="1" dirty="0">
                <a:solidFill>
                  <a:srgbClr val="0070C0"/>
                </a:solidFill>
              </a:rPr>
              <a:t>+</a:t>
            </a:r>
            <a:r>
              <a:rPr lang="ca-ES" sz="4800" b="1" dirty="0">
                <a:solidFill>
                  <a:srgbClr val="002060"/>
                </a:solidFill>
              </a:rPr>
              <a:t> </a:t>
            </a:r>
          </a:p>
          <a:p>
            <a:r>
              <a:rPr lang="es-ES" sz="3800" b="1" dirty="0">
                <a:solidFill>
                  <a:srgbClr val="002060"/>
                </a:solidFill>
              </a:rPr>
              <a:t>	</a:t>
            </a:r>
            <a:r>
              <a:rPr lang="es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Contraseña de la intranet UB</a:t>
            </a:r>
            <a:endParaRPr lang="ca-ES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5" name="QuadreDeText 4"/>
          <p:cNvSpPr txBox="1"/>
          <p:nvPr/>
        </p:nvSpPr>
        <p:spPr>
          <a:xfrm>
            <a:off x="1317114" y="5318449"/>
            <a:ext cx="9549993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configurar la contraseña o recuperar vuestro identificador: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37" y="2306593"/>
            <a:ext cx="1402360" cy="175160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881229" y="5998822"/>
            <a:ext cx="3292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Estudiantes &gt;&gt; </a:t>
            </a:r>
            <a:r>
              <a:rPr lang="ca-ES" sz="24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Ayuda</a:t>
            </a:r>
            <a:r>
              <a:rPr lang="ca-ES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&gt;&gt;</a:t>
            </a:r>
            <a:endParaRPr lang="es-ES" sz="2400" dirty="0"/>
          </a:p>
        </p:txBody>
      </p:sp>
      <p:pic>
        <p:nvPicPr>
          <p:cNvPr id="8" name="Imatge 8">
            <a:hlinkClick r:id="rId5"/>
            <a:extLst>
              <a:ext uri="{FF2B5EF4-FFF2-40B4-BE49-F238E27FC236}">
                <a16:creationId xmlns:a16="http://schemas.microsoft.com/office/drawing/2014/main" id="{8E87AF91-F73F-4BAC-BE99-F609A7B40A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7507" y="5951592"/>
            <a:ext cx="441796" cy="441796"/>
          </a:xfrm>
          <a:prstGeom prst="rect">
            <a:avLst/>
          </a:prstGeom>
        </p:spPr>
      </p:pic>
      <p:pic>
        <p:nvPicPr>
          <p:cNvPr id="9" name="Imatge 12">
            <a:hlinkClick r:id="rId7"/>
            <a:extLst>
              <a:ext uri="{FF2B5EF4-FFF2-40B4-BE49-F238E27FC236}">
                <a16:creationId xmlns:a16="http://schemas.microsoft.com/office/drawing/2014/main" id="{37F2A51E-C7AA-4D6D-B4CD-181A256C6F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636" y="5732881"/>
            <a:ext cx="1286722" cy="9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15956" y="53417"/>
            <a:ext cx="10515600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Contactad con nosotros</a:t>
            </a:r>
          </a:p>
        </p:txBody>
      </p:sp>
      <p:sp>
        <p:nvSpPr>
          <p:cNvPr id="4" name="Títol 1"/>
          <p:cNvSpPr txBox="1">
            <a:spLocks/>
          </p:cNvSpPr>
          <p:nvPr/>
        </p:nvSpPr>
        <p:spPr>
          <a:xfrm>
            <a:off x="774639" y="3380773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800" b="1">
                <a:latin typeface="Arial"/>
                <a:cs typeface="Arial"/>
              </a:rPr>
              <a:t>¡Seguidnos en las redes!</a:t>
            </a:r>
          </a:p>
        </p:txBody>
      </p:sp>
      <p:pic>
        <p:nvPicPr>
          <p:cNvPr id="4098" name="Picture 2" descr="https://crai.ub.edu/sites/default/files/imatges/serveis/emai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096" y="1491279"/>
            <a:ext cx="1566000" cy="156600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rai.ub.edu/sites/default/files/imatges/serveis/pho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86" y="1504598"/>
            <a:ext cx="1567543" cy="15675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QuadreDeText 8"/>
          <p:cNvSpPr txBox="1"/>
          <p:nvPr/>
        </p:nvSpPr>
        <p:spPr>
          <a:xfrm>
            <a:off x="1555786" y="3130225"/>
            <a:ext cx="1727740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934 021 884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8240111" y="3147881"/>
            <a:ext cx="269064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bibfarinfo@ub.edu</a:t>
            </a:r>
          </a:p>
        </p:txBody>
      </p:sp>
      <p:pic>
        <p:nvPicPr>
          <p:cNvPr id="17" name="Imatge 16" descr="logo sau">
            <a:hlinkClick r:id="rId5"/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00"/>
          <a:stretch/>
        </p:blipFill>
        <p:spPr bwMode="auto">
          <a:xfrm>
            <a:off x="4199881" y="1656424"/>
            <a:ext cx="3373120" cy="12357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QuadreDeText 2"/>
          <p:cNvSpPr txBox="1"/>
          <p:nvPr/>
        </p:nvSpPr>
        <p:spPr>
          <a:xfrm>
            <a:off x="3881685" y="3130225"/>
            <a:ext cx="4301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Servicio</a:t>
            </a:r>
            <a:r>
              <a:rPr lang="en-US" sz="2400" b="1" dirty="0"/>
              <a:t> de </a:t>
            </a:r>
            <a:r>
              <a:rPr lang="en-US" sz="2400" b="1" dirty="0" err="1"/>
              <a:t>atención</a:t>
            </a:r>
            <a:r>
              <a:rPr lang="en-US" sz="2400" b="1" dirty="0"/>
              <a:t> a </a:t>
            </a:r>
            <a:r>
              <a:rPr lang="en-US" sz="2400" b="1" dirty="0" err="1"/>
              <a:t>usuarios</a:t>
            </a:r>
            <a:endParaRPr lang="ca-ES" sz="2400" b="1" dirty="0"/>
          </a:p>
          <a:p>
            <a:endParaRPr lang="ca-ES" dirty="0"/>
          </a:p>
        </p:txBody>
      </p:sp>
      <p:pic>
        <p:nvPicPr>
          <p:cNvPr id="14" name="Imatge 10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800" y="4422780"/>
            <a:ext cx="1738162" cy="1546591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21" name="QuadreDeText 12"/>
          <p:cNvSpPr txBox="1"/>
          <p:nvPr/>
        </p:nvSpPr>
        <p:spPr>
          <a:xfrm>
            <a:off x="2876379" y="5996619"/>
            <a:ext cx="269064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@craifcca</a:t>
            </a:r>
          </a:p>
        </p:txBody>
      </p:sp>
      <p:sp>
        <p:nvSpPr>
          <p:cNvPr id="22" name="QuadreDeText 13"/>
          <p:cNvSpPr txBox="1"/>
          <p:nvPr/>
        </p:nvSpPr>
        <p:spPr>
          <a:xfrm>
            <a:off x="6361051" y="5996618"/>
            <a:ext cx="3253366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/>
              <a:t>@</a:t>
            </a:r>
            <a:r>
              <a:rPr lang="en-US" sz="2400" b="1" dirty="0" err="1"/>
              <a:t>craiubfcca.bsky.social</a:t>
            </a:r>
            <a:endParaRPr lang="ca-ES" sz="2400" b="1" dirty="0"/>
          </a:p>
        </p:txBody>
      </p:sp>
      <p:sp>
        <p:nvSpPr>
          <p:cNvPr id="16" name="Oval 15">
            <a:hlinkClick r:id="rId9"/>
            <a:extLst>
              <a:ext uri="{FF2B5EF4-FFF2-40B4-BE49-F238E27FC236}">
                <a16:creationId xmlns:a16="http://schemas.microsoft.com/office/drawing/2014/main" id="{1A738F6A-3459-4056-B265-3A73CE4903F0}"/>
              </a:ext>
            </a:extLst>
          </p:cNvPr>
          <p:cNvSpPr/>
          <p:nvPr/>
        </p:nvSpPr>
        <p:spPr>
          <a:xfrm>
            <a:off x="7336756" y="4564056"/>
            <a:ext cx="1301956" cy="1264038"/>
          </a:xfrm>
          <a:prstGeom prst="ellipse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033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94658" y="2376740"/>
            <a:ext cx="10515600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¡</a:t>
            </a:r>
            <a:r>
              <a:rPr lang="es-ES" sz="5300" b="1" dirty="0">
                <a:latin typeface="Arial" panose="020B0604020202020204" pitchFamily="34" charset="0"/>
                <a:cs typeface="Arial" panose="020B0604020202020204" pitchFamily="34" charset="0"/>
              </a:rPr>
              <a:t>Muchas gracias </a:t>
            </a:r>
            <a:br>
              <a:rPr lang="es-ES" sz="53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5300" b="1">
                <a:latin typeface="Arial" panose="020B0604020202020204" pitchFamily="34" charset="0"/>
                <a:cs typeface="Arial" panose="020B0604020202020204" pitchFamily="34" charset="0"/>
              </a:rPr>
              <a:t>y os </a:t>
            </a:r>
            <a:r>
              <a:rPr lang="es-ES" sz="5300" b="1" dirty="0">
                <a:latin typeface="Arial" panose="020B0604020202020204" pitchFamily="34" charset="0"/>
                <a:cs typeface="Arial" panose="020B0604020202020204" pitchFamily="34" charset="0"/>
              </a:rPr>
              <a:t>damos la bienvenida!</a:t>
            </a:r>
          </a:p>
        </p:txBody>
      </p:sp>
      <p:pic>
        <p:nvPicPr>
          <p:cNvPr id="16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" y="0"/>
            <a:ext cx="3609558" cy="1206194"/>
          </a:xfrm>
          <a:prstGeom prst="rect">
            <a:avLst/>
          </a:prstGeom>
        </p:spPr>
      </p:pic>
      <p:sp>
        <p:nvSpPr>
          <p:cNvPr id="18" name="Rectangle 3">
            <a:extLst>
              <a:ext uri="{FF2B5EF4-FFF2-40B4-BE49-F238E27FC236}">
                <a16:creationId xmlns:a16="http://schemas.microsoft.com/office/drawing/2014/main" id="{CF206D8E-55DB-412A-9E0E-EB8B980B9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684" y="5742094"/>
            <a:ext cx="348845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ca-E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© CRAI Universitat de Barcelona, curso 2025-26  </a:t>
            </a:r>
            <a:r>
              <a:rPr kumimoji="0" lang="ca-ES" altLang="ca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ca-ES" altLang="ca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Picture 2" descr="21e0024a-9efc-491e-9c69-134004846af1">
            <a:extLst>
              <a:ext uri="{FF2B5EF4-FFF2-40B4-BE49-F238E27FC236}">
                <a16:creationId xmlns:a16="http://schemas.microsoft.com/office/drawing/2014/main" id="{8741C281-91AD-4C6F-BA43-AEE62BC01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630" y="6175876"/>
            <a:ext cx="1485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tge 3">
            <a:hlinkClick r:id="rId5"/>
            <a:extLst>
              <a:ext uri="{FF2B5EF4-FFF2-40B4-BE49-F238E27FC236}">
                <a16:creationId xmlns:a16="http://schemas.microsoft.com/office/drawing/2014/main" id="{8053C096-26A7-41D7-8F1D-8FB2A3FB56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786" y="4267927"/>
            <a:ext cx="4496427" cy="120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5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39292" y="419878"/>
            <a:ext cx="10108671" cy="72778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¿Dónde estamos?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480" y="2565919"/>
            <a:ext cx="5443590" cy="3788228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3362130" y="1433382"/>
            <a:ext cx="5467739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Edificio B – Planta baja</a:t>
            </a:r>
          </a:p>
        </p:txBody>
      </p:sp>
      <p:pic>
        <p:nvPicPr>
          <p:cNvPr id="10" name="Marcador de contenido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" t="4935" r="5383" b="3654"/>
          <a:stretch/>
        </p:blipFill>
        <p:spPr>
          <a:xfrm>
            <a:off x="658930" y="2565919"/>
            <a:ext cx="4918776" cy="3788228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6140056" y="2660309"/>
            <a:ext cx="3012257" cy="8977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3349" y="2912415"/>
            <a:ext cx="377818" cy="39356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533492" y="2728525"/>
            <a:ext cx="27268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1" noProof="1"/>
              <a:t>Metro: </a:t>
            </a:r>
            <a:r>
              <a:rPr lang="es-ES" sz="1100" noProof="1"/>
              <a:t>línea 3 (Palau Reial) </a:t>
            </a:r>
          </a:p>
          <a:p>
            <a:r>
              <a:rPr lang="es-ES" sz="1100" b="1" noProof="1"/>
              <a:t>Bus: </a:t>
            </a:r>
            <a:r>
              <a:rPr lang="es-ES" sz="1100" noProof="1"/>
              <a:t>7, 33, 63, 67, 78, 113, 175, H6, M12, M14, X30, X43, X79, X83, X84, X97, L97, V5 </a:t>
            </a:r>
          </a:p>
          <a:p>
            <a:r>
              <a:rPr lang="es-ES" sz="1100" b="1" noProof="1"/>
              <a:t>Tram: </a:t>
            </a:r>
            <a:r>
              <a:rPr lang="es-ES" sz="1100" noProof="1"/>
              <a:t>parada Pius XII</a:t>
            </a:r>
          </a:p>
        </p:txBody>
      </p:sp>
    </p:spTree>
    <p:extLst>
      <p:ext uri="{BB962C8B-B14F-4D97-AF65-F5344CB8AC3E}">
        <p14:creationId xmlns:p14="http://schemas.microsoft.com/office/powerpoint/2010/main" val="359286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3062377" y="1164768"/>
            <a:ext cx="5991301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De lunes a viernes de 8:30 a </a:t>
            </a:r>
            <a:r>
              <a:rPr lang="es-ES" sz="28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20</a:t>
            </a:r>
            <a:r>
              <a:rPr lang="es-ES" sz="28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28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30</a:t>
            </a:r>
            <a:endParaRPr lang="es-ES" sz="2800" b="1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26822" y="-67743"/>
            <a:ext cx="6932814" cy="14826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800" b="1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¿Cuándo puedo ir?</a:t>
            </a: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2231966" y="1998375"/>
            <a:ext cx="7722523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Plano de la Biblioteca</a:t>
            </a:r>
          </a:p>
        </p:txBody>
      </p:sp>
      <p:sp>
        <p:nvSpPr>
          <p:cNvPr id="12" name="QuadreDeText 11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1815696" y="2521595"/>
            <a:ext cx="290248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 0</a:t>
            </a:r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7419344" y="2513599"/>
            <a:ext cx="290248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 -1</a:t>
            </a:r>
          </a:p>
        </p:txBody>
      </p:sp>
      <p:pic>
        <p:nvPicPr>
          <p:cNvPr id="7" name="Imagen 6">
            <a:hlinkClick r:id="rId4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4"/>
          <a:stretch/>
        </p:blipFill>
        <p:spPr>
          <a:xfrm>
            <a:off x="6329527" y="3142094"/>
            <a:ext cx="5082122" cy="3370673"/>
          </a:xfrm>
          <a:prstGeom prst="rect">
            <a:avLst/>
          </a:prstGeom>
        </p:spPr>
      </p:pic>
      <p:pic>
        <p:nvPicPr>
          <p:cNvPr id="3" name="Imatge 2">
            <a:hlinkClick r:id="rId6"/>
            <a:extLst>
              <a:ext uri="{FF2B5EF4-FFF2-40B4-BE49-F238E27FC236}">
                <a16:creationId xmlns:a16="http://schemas.microsoft.com/office/drawing/2014/main" id="{A5C666CD-7633-413D-ABCB-4B3C30381AF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/>
          <a:stretch/>
        </p:blipFill>
        <p:spPr>
          <a:xfrm>
            <a:off x="725879" y="3142094"/>
            <a:ext cx="5082122" cy="3373964"/>
          </a:xfrm>
          <a:prstGeom prst="rect">
            <a:avLst/>
          </a:prstGeom>
        </p:spPr>
      </p:pic>
      <p:sp>
        <p:nvSpPr>
          <p:cNvPr id="14" name="QuadreDeText 13">
            <a:extLst>
              <a:ext uri="{FF2B5EF4-FFF2-40B4-BE49-F238E27FC236}">
                <a16:creationId xmlns:a16="http://schemas.microsoft.com/office/drawing/2014/main" id="{0403AF09-4F29-4A71-AED0-A7BF8F71E060}"/>
              </a:ext>
            </a:extLst>
          </p:cNvPr>
          <p:cNvSpPr txBox="1"/>
          <p:nvPr/>
        </p:nvSpPr>
        <p:spPr>
          <a:xfrm>
            <a:off x="10606575" y="54063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800" b="1" i="0" u="none" strike="noStrike">
                <a:solidFill>
                  <a:srgbClr val="1D584F"/>
                </a:solidFill>
                <a:effectLst/>
                <a:latin typeface="Calibri" panose="020F0502020204030204" pitchFamily="34" charset="0"/>
              </a:rPr>
              <a:t>Farmacia</a:t>
            </a:r>
            <a:endParaRPr lang="ca-ES" dirty="0"/>
          </a:p>
        </p:txBody>
      </p:sp>
      <p:sp>
        <p:nvSpPr>
          <p:cNvPr id="15" name="QuadreDeText 14">
            <a:extLst>
              <a:ext uri="{FF2B5EF4-FFF2-40B4-BE49-F238E27FC236}">
                <a16:creationId xmlns:a16="http://schemas.microsoft.com/office/drawing/2014/main" id="{B1DAEF36-852A-4EA7-BA23-A3237E65ADAB}"/>
              </a:ext>
            </a:extLst>
          </p:cNvPr>
          <p:cNvSpPr txBox="1"/>
          <p:nvPr/>
        </p:nvSpPr>
        <p:spPr>
          <a:xfrm>
            <a:off x="10119254" y="1914950"/>
            <a:ext cx="2048904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sz="1400" b="1" dirty="0"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Podéis consultar </a:t>
            </a:r>
          </a:p>
          <a:p>
            <a:pPr algn="ctr"/>
            <a:r>
              <a:rPr lang="es-ES" sz="1400" b="1" dirty="0"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 nivel de ocupación de la Biblioteca </a:t>
            </a:r>
          </a:p>
          <a:p>
            <a:pPr algn="ctr"/>
            <a:r>
              <a:rPr lang="es-ES" sz="1400" b="1" dirty="0"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 tiempo real</a:t>
            </a:r>
          </a:p>
        </p:txBody>
      </p:sp>
      <p:pic>
        <p:nvPicPr>
          <p:cNvPr id="16" name="Imatge 15">
            <a:extLst>
              <a:ext uri="{FF2B5EF4-FFF2-40B4-BE49-F238E27FC236}">
                <a16:creationId xmlns:a16="http://schemas.microsoft.com/office/drawing/2014/main" id="{FC709EDB-FA4F-4ECB-8AAD-5A9E3BE88E5A}"/>
              </a:ext>
            </a:extLst>
          </p:cNvPr>
          <p:cNvPicPr/>
          <p:nvPr/>
        </p:nvPicPr>
        <p:blipFill rotWithShape="1">
          <a:blip r:embed="rId9"/>
          <a:srcRect l="3846" t="29474" r="53512" b="8456"/>
          <a:stretch/>
        </p:blipFill>
        <p:spPr bwMode="auto">
          <a:xfrm>
            <a:off x="10440454" y="476657"/>
            <a:ext cx="1406503" cy="1415347"/>
          </a:xfrm>
          <a:prstGeom prst="ellipse">
            <a:avLst/>
          </a:prstGeom>
          <a:ln w="28575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833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23702" y="245286"/>
            <a:ext cx="11064240" cy="977025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Instalaciones y equipamientos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3" r="24403"/>
          <a:stretch/>
        </p:blipFill>
        <p:spPr>
          <a:xfrm>
            <a:off x="1044392" y="2362028"/>
            <a:ext cx="1007451" cy="1414047"/>
          </a:xfrm>
          <a:prstGeom prst="rect">
            <a:avLst/>
          </a:prstGeom>
        </p:spPr>
      </p:pic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0" t="6560" r="21204" b="7749"/>
          <a:stretch/>
        </p:blipFill>
        <p:spPr>
          <a:xfrm>
            <a:off x="3056604" y="2362027"/>
            <a:ext cx="1639834" cy="1414048"/>
          </a:xfrm>
          <a:prstGeom prst="rect">
            <a:avLst/>
          </a:prstGeom>
        </p:spPr>
      </p:pic>
      <p:sp>
        <p:nvSpPr>
          <p:cNvPr id="11" name="QuadreDeText 10"/>
          <p:cNvSpPr txBox="1"/>
          <p:nvPr/>
        </p:nvSpPr>
        <p:spPr>
          <a:xfrm>
            <a:off x="600014" y="4115574"/>
            <a:ext cx="1778063" cy="129266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+ 300 puntos de lectura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2537230" y="4115574"/>
            <a:ext cx="2678582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ordenadores y 9 portátiles*</a:t>
            </a:r>
          </a:p>
        </p:txBody>
      </p:sp>
      <p:sp>
        <p:nvSpPr>
          <p:cNvPr id="13" name="QuadreDeText 12"/>
          <p:cNvSpPr txBox="1"/>
          <p:nvPr/>
        </p:nvSpPr>
        <p:spPr>
          <a:xfrm>
            <a:off x="5281694" y="4115574"/>
            <a:ext cx="1978090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salas de trabajo</a:t>
            </a:r>
          </a:p>
        </p:txBody>
      </p:sp>
      <p:sp>
        <p:nvSpPr>
          <p:cNvPr id="14" name="QuadreDeText 13"/>
          <p:cNvSpPr txBox="1"/>
          <p:nvPr/>
        </p:nvSpPr>
        <p:spPr>
          <a:xfrm>
            <a:off x="9830428" y="4101395"/>
            <a:ext cx="1978090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Otros  materiales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8" t="11659" r="18378" b="11526"/>
          <a:stretch/>
        </p:blipFill>
        <p:spPr>
          <a:xfrm>
            <a:off x="5262008" y="2365313"/>
            <a:ext cx="2017462" cy="1410762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2647" y="2357419"/>
            <a:ext cx="1619275" cy="1418656"/>
          </a:xfrm>
          <a:prstGeom prst="rect">
            <a:avLst/>
          </a:prstGeom>
        </p:spPr>
      </p:pic>
      <p:pic>
        <p:nvPicPr>
          <p:cNvPr id="15" name="Imatge 14">
            <a:hlinkClick r:id="rId7"/>
            <a:extLst>
              <a:ext uri="{FF2B5EF4-FFF2-40B4-BE49-F238E27FC236}">
                <a16:creationId xmlns:a16="http://schemas.microsoft.com/office/drawing/2014/main" id="{7701A990-5174-4143-ACD7-106FD5783FD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677" y="2443216"/>
            <a:ext cx="1332859" cy="1332859"/>
          </a:xfrm>
          <a:prstGeom prst="rect">
            <a:avLst/>
          </a:prstGeom>
        </p:spPr>
      </p:pic>
      <p:sp>
        <p:nvSpPr>
          <p:cNvPr id="16" name="QuadreDeText 15">
            <a:extLst>
              <a:ext uri="{FF2B5EF4-FFF2-40B4-BE49-F238E27FC236}">
                <a16:creationId xmlns:a16="http://schemas.microsoft.com/office/drawing/2014/main" id="{B0AEE645-CB54-40A8-85C6-DB5CA629B339}"/>
              </a:ext>
            </a:extLst>
          </p:cNvPr>
          <p:cNvSpPr txBox="1"/>
          <p:nvPr/>
        </p:nvSpPr>
        <p:spPr>
          <a:xfrm>
            <a:off x="7518483" y="4066067"/>
            <a:ext cx="2053246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sz="2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1 CRAI OFF</a:t>
            </a:r>
            <a:endParaRPr lang="ca-ES" sz="2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QuadreDeText 16">
            <a:extLst>
              <a:ext uri="{FF2B5EF4-FFF2-40B4-BE49-F238E27FC236}">
                <a16:creationId xmlns:a16="http://schemas.microsoft.com/office/drawing/2014/main" id="{F967F247-F996-4C35-8219-6B2B04A4C6A7}"/>
              </a:ext>
            </a:extLst>
          </p:cNvPr>
          <p:cNvSpPr txBox="1"/>
          <p:nvPr/>
        </p:nvSpPr>
        <p:spPr>
          <a:xfrm>
            <a:off x="600013" y="5747735"/>
            <a:ext cx="101103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de los portátiles se pueden usar fuera de la Biblioteca, en las instalaciones del Campus.​</a:t>
            </a:r>
            <a:endParaRPr lang="ca-ES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3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588315" y="168291"/>
            <a:ext cx="10515600" cy="90383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¿Qué documentos puedo encontrar?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293582" y="1599293"/>
            <a:ext cx="1734621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Revistas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293582" y="3298580"/>
            <a:ext cx="1446245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Libros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293581" y="5391424"/>
            <a:ext cx="2454725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Audiovisuales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5846115" y="1655029"/>
            <a:ext cx="2709306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Bases</a:t>
            </a:r>
            <a:r>
              <a:rPr lang="ca-ES" sz="2800" b="1" dirty="0">
                <a:solidFill>
                  <a:srgbClr val="002060"/>
                </a:solidFill>
              </a:rPr>
              <a:t> </a:t>
            </a:r>
            <a:r>
              <a:rPr lang="ca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</a:t>
            </a:r>
          </a:p>
        </p:txBody>
      </p:sp>
      <p:sp>
        <p:nvSpPr>
          <p:cNvPr id="8" name="QuadreDeText 7"/>
          <p:cNvSpPr txBox="1"/>
          <p:nvPr/>
        </p:nvSpPr>
        <p:spPr>
          <a:xfrm>
            <a:off x="5846115" y="3098525"/>
            <a:ext cx="2383485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 recomendada</a:t>
            </a:r>
          </a:p>
        </p:txBody>
      </p:sp>
      <p:sp>
        <p:nvSpPr>
          <p:cNvPr id="9" name="QuadreDeText 8"/>
          <p:cNvSpPr txBox="1"/>
          <p:nvPr/>
        </p:nvSpPr>
        <p:spPr>
          <a:xfrm>
            <a:off x="5846115" y="5191369"/>
            <a:ext cx="2941282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6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Dipòsit</a:t>
            </a:r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 UB: TFG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72" y="1007965"/>
            <a:ext cx="1745698" cy="1675100"/>
          </a:xfrm>
          <a:prstGeom prst="rect">
            <a:avLst/>
          </a:prstGeom>
        </p:spPr>
      </p:pic>
      <p:pic>
        <p:nvPicPr>
          <p:cNvPr id="10" name="Imatge 9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73" y="2978620"/>
            <a:ext cx="1709496" cy="1142059"/>
          </a:xfrm>
          <a:prstGeom prst="rect">
            <a:avLst/>
          </a:prstGeom>
        </p:spPr>
      </p:pic>
      <p:pic>
        <p:nvPicPr>
          <p:cNvPr id="11" name="Imatge 10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306" y="4812649"/>
            <a:ext cx="1402829" cy="1649996"/>
          </a:xfrm>
          <a:prstGeom prst="rect">
            <a:avLst/>
          </a:prstGeom>
        </p:spPr>
      </p:pic>
      <p:pic>
        <p:nvPicPr>
          <p:cNvPr id="12" name="Imatge 11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32" y="1302376"/>
            <a:ext cx="1866123" cy="1187532"/>
          </a:xfrm>
          <a:prstGeom prst="rect">
            <a:avLst/>
          </a:prstGeom>
        </p:spPr>
      </p:pic>
      <p:pic>
        <p:nvPicPr>
          <p:cNvPr id="13" name="Imatge 12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245" y="2599565"/>
            <a:ext cx="2117499" cy="1521114"/>
          </a:xfrm>
          <a:prstGeom prst="rect">
            <a:avLst/>
          </a:prstGeom>
        </p:spPr>
      </p:pic>
      <p:pic>
        <p:nvPicPr>
          <p:cNvPr id="14" name="Imatge 13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32" y="4703579"/>
            <a:ext cx="1735306" cy="150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99457" y="197175"/>
            <a:ext cx="10515600" cy="105312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Nuestras colecciones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1533330" y="1857383"/>
            <a:ext cx="9647853" cy="120032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Fondo de la Sociedad Catalana de Historia de la Farmacia</a:t>
            </a:r>
            <a:endParaRPr lang="es-ES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QuadreDeText 3">
            <a:hlinkClick r:id="rId4"/>
          </p:cNvPr>
          <p:cNvSpPr txBox="1"/>
          <p:nvPr/>
        </p:nvSpPr>
        <p:spPr>
          <a:xfrm>
            <a:off x="1533330" y="3414035"/>
            <a:ext cx="9647853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Botánica</a:t>
            </a:r>
            <a:endParaRPr lang="es-ES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1533330" y="4467566"/>
            <a:ext cx="9647853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Farmacia y farmacopeas</a:t>
            </a:r>
            <a:endParaRPr lang="es-ES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06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68828" y="206504"/>
            <a:ext cx="10515600" cy="97848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¿Cómo encontrar lo que buscamos?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sp>
        <p:nvSpPr>
          <p:cNvPr id="8" name="Títol 1">
            <a:hlinkClick r:id="rId3"/>
          </p:cNvPr>
          <p:cNvSpPr txBox="1">
            <a:spLocks/>
          </p:cNvSpPr>
          <p:nvPr/>
        </p:nvSpPr>
        <p:spPr>
          <a:xfrm>
            <a:off x="3900930" y="1014153"/>
            <a:ext cx="4390139" cy="670252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https://crai.ub.edu/es</a:t>
            </a:r>
            <a:endParaRPr lang="ca-ES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244" y="2067999"/>
            <a:ext cx="9787813" cy="439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4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244619" y="5472"/>
            <a:ext cx="9282404" cy="1025136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Más servicios del CRAI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/>
              <a:t> </a:t>
            </a:r>
          </a:p>
        </p:txBody>
      </p:sp>
      <p:sp>
        <p:nvSpPr>
          <p:cNvPr id="9" name="QuadreDeText 8"/>
          <p:cNvSpPr txBox="1"/>
          <p:nvPr/>
        </p:nvSpPr>
        <p:spPr>
          <a:xfrm>
            <a:off x="4576002" y="5034136"/>
            <a:ext cx="3858787" cy="10156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sz="30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hlinkClick r:id="rId3"/>
              </a:rPr>
              <a:t>Carta de servicios del CRAI</a:t>
            </a:r>
          </a:p>
        </p:txBody>
      </p:sp>
      <p:pic>
        <p:nvPicPr>
          <p:cNvPr id="13" name="Imatge 7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821" y="5073350"/>
            <a:ext cx="1247616" cy="937233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855235174"/>
              </p:ext>
            </p:extLst>
          </p:nvPr>
        </p:nvGraphicFramePr>
        <p:xfrm>
          <a:off x="2885632" y="1512388"/>
          <a:ext cx="6000378" cy="2727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6898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15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ES" sz="4800" b="1" dirty="0">
                <a:latin typeface="Arial" panose="020B0604020202020204" pitchFamily="34" charset="0"/>
                <a:cs typeface="Arial" panose="020B0604020202020204" pitchFamily="34" charset="0"/>
              </a:rPr>
              <a:t>Coger documentos en préstamo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231" y="1334278"/>
            <a:ext cx="2045537" cy="4329601"/>
          </a:xfrm>
          <a:prstGeom prst="rect">
            <a:avLst/>
          </a:prstGeom>
        </p:spPr>
      </p:pic>
      <p:sp>
        <p:nvSpPr>
          <p:cNvPr id="4" name="QuadreDeText 3">
            <a:hlinkClick r:id="rId3"/>
          </p:cNvPr>
          <p:cNvSpPr txBox="1"/>
          <p:nvPr/>
        </p:nvSpPr>
        <p:spPr>
          <a:xfrm>
            <a:off x="4839961" y="5877580"/>
            <a:ext cx="2512075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Carnet digital</a:t>
            </a:r>
            <a:endParaRPr lang="ca-E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37493" y="1446340"/>
            <a:ext cx="2323322" cy="4954460"/>
          </a:xfrm>
          <a:prstGeom prst="rect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QuadreDeText 7"/>
          <p:cNvSpPr txBox="1"/>
          <p:nvPr/>
        </p:nvSpPr>
        <p:spPr>
          <a:xfrm>
            <a:off x="9259736" y="1541745"/>
            <a:ext cx="1278834" cy="36933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b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Mi </a:t>
            </a:r>
            <a:r>
              <a:rPr lang="ca-E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cuenta</a:t>
            </a:r>
            <a:endParaRPr lang="ca-E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8681552" y="4814360"/>
            <a:ext cx="2435201" cy="58477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Condiciones y duración del préstamo</a:t>
            </a:r>
            <a:endParaRPr lang="es-ES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tge 10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814" y="5362895"/>
            <a:ext cx="1177137" cy="1037905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pic>
        <p:nvPicPr>
          <p:cNvPr id="5" name="Imatge 4">
            <a:hlinkClick r:id="rId5"/>
            <a:extLst>
              <a:ext uri="{FF2B5EF4-FFF2-40B4-BE49-F238E27FC236}">
                <a16:creationId xmlns:a16="http://schemas.microsoft.com/office/drawing/2014/main" id="{C5296DA0-E2F1-4E89-B152-04284CCD650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62" t="3857" r="7202" b="4665"/>
          <a:stretch/>
        </p:blipFill>
        <p:spPr>
          <a:xfrm>
            <a:off x="8737493" y="1950677"/>
            <a:ext cx="2327472" cy="279968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5" name="Imatge 11">
            <a:hlinkClick r:id="rId9"/>
            <a:extLst>
              <a:ext uri="{FF2B5EF4-FFF2-40B4-BE49-F238E27FC236}">
                <a16:creationId xmlns:a16="http://schemas.microsoft.com/office/drawing/2014/main" id="{4E5D6FA2-51BD-4DAB-9AB7-9C329A3561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43" y="1341356"/>
            <a:ext cx="2208163" cy="4329601"/>
          </a:xfrm>
          <a:prstGeom prst="rect">
            <a:avLst/>
          </a:prstGeom>
        </p:spPr>
      </p:pic>
      <p:sp>
        <p:nvSpPr>
          <p:cNvPr id="16" name="Rectangle 5"/>
          <p:cNvSpPr/>
          <p:nvPr/>
        </p:nvSpPr>
        <p:spPr>
          <a:xfrm>
            <a:off x="1293337" y="5877580"/>
            <a:ext cx="2161169" cy="523220"/>
          </a:xfrm>
          <a:prstGeom prst="rect">
            <a:avLst/>
          </a:prstGeom>
          <a:effectLst>
            <a:outerShdw blurRad="50800" dist="38100" dir="2400000" algn="t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r>
              <a:rPr lang="ca-ES" sz="2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App</a:t>
            </a:r>
            <a:r>
              <a:rPr lang="ca-E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 SocUB</a:t>
            </a:r>
            <a:endParaRPr lang="ca-E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3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68AACBC503594E8C3089F77AAFDBF0" ma:contentTypeVersion="16" ma:contentTypeDescription="Crea un document nou" ma:contentTypeScope="" ma:versionID="cc0481997a91a2c9063990a2327366b5">
  <xsd:schema xmlns:xsd="http://www.w3.org/2001/XMLSchema" xmlns:xs="http://www.w3.org/2001/XMLSchema" xmlns:p="http://schemas.microsoft.com/office/2006/metadata/properties" xmlns:ns2="02438a32-e18b-4eac-be57-1917724db1f8" xmlns:ns3="50119be2-6340-413f-b1c5-733014a26adb" targetNamespace="http://schemas.microsoft.com/office/2006/metadata/properties" ma:root="true" ma:fieldsID="6904a21e2a158735bd2994f1c7229197" ns2:_="" ns3:_="">
    <xsd:import namespace="02438a32-e18b-4eac-be57-1917724db1f8"/>
    <xsd:import namespace="50119be2-6340-413f-b1c5-733014a26ad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bjectDetectorVersion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19be2-6340-413f-b1c5-733014a26a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50119be2-6340-413f-b1c5-733014a26ad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889819A-CDBB-4FDC-A217-5001D64AF6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1E60CE-7061-4463-9FCD-2F59693F8E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38a32-e18b-4eac-be57-1917724db1f8"/>
    <ds:schemaRef ds:uri="50119be2-6340-413f-b1c5-733014a26a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219B49-8FA9-4293-9080-A2C95C8A9E53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50119be2-6340-413f-b1c5-733014a26adb"/>
    <ds:schemaRef ds:uri="02438a32-e18b-4eac-be57-1917724db1f8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2004</TotalTime>
  <Words>376</Words>
  <Application>Microsoft Office PowerPoint</Application>
  <PresentationFormat>Pantalla panoràmica</PresentationFormat>
  <Paragraphs>75</Paragraphs>
  <Slides>13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Lekton</vt:lpstr>
      <vt:lpstr>Spartan</vt:lpstr>
      <vt:lpstr>Tema de l'Office</vt:lpstr>
      <vt:lpstr>Presentació del PowerPoint</vt:lpstr>
      <vt:lpstr>¿Dónde estamos?</vt:lpstr>
      <vt:lpstr>Presentació del PowerPoint</vt:lpstr>
      <vt:lpstr>Instalaciones y equipamientos</vt:lpstr>
      <vt:lpstr>¿Qué documentos puedo encontrar?</vt:lpstr>
      <vt:lpstr>Nuestras colecciones</vt:lpstr>
      <vt:lpstr>¿Cómo encontrar lo que buscamos?</vt:lpstr>
      <vt:lpstr>Más servicios del CRAI</vt:lpstr>
      <vt:lpstr>Coger documentos en préstamo</vt:lpstr>
      <vt:lpstr>Redes wifi en la UB</vt:lpstr>
      <vt:lpstr>Autenticarse en la UB: identificador local</vt:lpstr>
      <vt:lpstr>Contactad con nosotros</vt:lpstr>
      <vt:lpstr>¡Muchas gracias  y os damos la bienvenida!</vt:lpstr>
    </vt:vector>
  </TitlesOfParts>
  <Company>Universidad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Conocer el CRAI Biblioteca de Farmacia y Ciencias de la Alimentación. Curso 2025-26</dc:title>
  <dc:subject/>
  <dc:creator>CRAI Biblioteca de Farmacia y Ciencias de la Alimentación</dc:creator>
  <cp:keywords>conocer, formación de usuarios, CRAI, UB, Universidad de Barcelona, biblioteca, Farmacia, Ciencias de la Alimentación, servicios, recursos de información</cp:keywords>
  <cp:lastModifiedBy>Laia Bonet Bagant</cp:lastModifiedBy>
  <cp:revision>206</cp:revision>
  <cp:lastPrinted>2021-09-08T15:20:14Z</cp:lastPrinted>
  <dcterms:created xsi:type="dcterms:W3CDTF">2021-07-23T11:31:47Z</dcterms:created>
  <dcterms:modified xsi:type="dcterms:W3CDTF">2025-09-16T06:29:43Z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0x0101009968AACBC503594E8C3089F77AAFDBF0</vt:lpwstr>
  </property>
  <property fmtid="{D5CDD505-2E9C-101B-9397-08002B2CF9AE}" pid="3" name="MediaServiceImageTags">
    <vt:lpwstr/>
  </property>
</Properties>
</file>