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mp4" ContentType="video/mp4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notesMasterIdLst>
    <p:notesMasterId r:id="rId18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</p:sldIdLst>
  <p:sldSz cx="18288000" cy="10287000"/>
  <p:notesSz cx="6858000" cy="9144000"/>
  <p:embeddedFontLst>
    <p:embeddedFont>
      <p:font typeface="Calibri" panose="020F0502020204030204" pitchFamily="34" charset="0"/>
      <p:regular r:id="rId19"/>
      <p:bold r:id="rId20"/>
      <p:italic r:id="rId21"/>
      <p:boldItalic r:id="rId22"/>
    </p:embeddedFont>
    <p:embeddedFont>
      <p:font typeface="Canva Sans 1" panose="020B0604020202020204" charset="0"/>
      <p:regular r:id="rId23"/>
    </p:embeddedFont>
    <p:embeddedFont>
      <p:font typeface="Canva Sans 1 Bold" panose="020B0604020202020204" charset="0"/>
      <p:regular r:id="rId24"/>
    </p:embeddedFont>
    <p:embeddedFont>
      <p:font typeface="Canva Sans 1 Bold Italics" panose="020B0604020202020204" charset="0"/>
      <p:regular r:id="rId25"/>
    </p:embeddedFont>
    <p:embeddedFont>
      <p:font typeface="Canva Sans 1 Italics" panose="020B0604020202020204" charset="0"/>
      <p:regular r:id="rId26"/>
    </p:embeddedFont>
    <p:embeddedFont>
      <p:font typeface="Canva Sans Display" panose="020B0604020202020204" charset="0"/>
      <p:regular r:id="rId2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42F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54" d="100"/>
          <a:sy n="54" d="100"/>
        </p:scale>
        <p:origin x="114" y="54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3804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8.fntdata"/><Relationship Id="rId3" Type="http://schemas.openxmlformats.org/officeDocument/2006/relationships/customXml" Target="../customXml/item3.xml"/><Relationship Id="rId21" Type="http://schemas.openxmlformats.org/officeDocument/2006/relationships/font" Target="fonts/font3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7.fntdata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font" Target="fonts/font2.fntdata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6.fntdata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5.fntdata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font" Target="fonts/font1.fntdata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4.fntdata"/><Relationship Id="rId27" Type="http://schemas.openxmlformats.org/officeDocument/2006/relationships/font" Target="fonts/font9.fnt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capçaler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3" name="Contenidor de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34AD63-0E06-4378-9042-03FECE612648}" type="datetimeFigureOut">
              <a:rPr lang="ca-ES" smtClean="0"/>
              <a:t>26/10/2022</a:t>
            </a:fld>
            <a:endParaRPr lang="ca-ES"/>
          </a:p>
        </p:txBody>
      </p:sp>
      <p:sp>
        <p:nvSpPr>
          <p:cNvPr id="4" name="Contenidor d'imatge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a-ES"/>
          </a:p>
        </p:txBody>
      </p:sp>
      <p:sp>
        <p:nvSpPr>
          <p:cNvPr id="5" name="Contenidor de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62A5E8-ADBD-4296-BC5C-C489E175464F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735187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.svg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image" Target="../media/image3.png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.svg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6" Type="http://schemas.openxmlformats.org/officeDocument/2006/relationships/image" Target="../media/image3.png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crai.ub.edu/gestors-bibliografics" TargetMode="External"/><Relationship Id="rId3" Type="http://schemas.openxmlformats.org/officeDocument/2006/relationships/image" Target="../media/image2.svg"/><Relationship Id="rId7" Type="http://schemas.openxmlformats.org/officeDocument/2006/relationships/image" Target="../media/image2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creativecommons.org/licenses/by/4.0/" TargetMode="External"/><Relationship Id="rId5" Type="http://schemas.openxmlformats.org/officeDocument/2006/relationships/image" Target="../media/image4.svg"/><Relationship Id="rId10" Type="http://schemas.openxmlformats.org/officeDocument/2006/relationships/image" Target="../media/image5.png"/><Relationship Id="rId4" Type="http://schemas.openxmlformats.org/officeDocument/2006/relationships/image" Target="../media/image3.png"/><Relationship Id="rId9" Type="http://schemas.openxmlformats.org/officeDocument/2006/relationships/hyperlink" Target="zotero.org/support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hyperlink" Target="https://www.zotero.org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hyperlink" Target="https://www.zotero.org/download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2.svg"/><Relationship Id="rId7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4.svg"/><Relationship Id="rId10" Type="http://schemas.openxmlformats.org/officeDocument/2006/relationships/image" Target="../media/image12.svg"/><Relationship Id="rId4" Type="http://schemas.openxmlformats.org/officeDocument/2006/relationships/image" Target="../media/image3.png"/><Relationship Id="rId9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.sv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3.png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2.svg"/><Relationship Id="rId7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4.svg"/><Relationship Id="rId10" Type="http://schemas.openxmlformats.org/officeDocument/2006/relationships/image" Target="../media/image12.svg"/><Relationship Id="rId4" Type="http://schemas.openxmlformats.org/officeDocument/2006/relationships/image" Target="../media/image3.png"/><Relationship Id="rId9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2.svg"/><Relationship Id="rId7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4.svg"/><Relationship Id="rId10" Type="http://schemas.openxmlformats.org/officeDocument/2006/relationships/image" Target="../media/image12.svg"/><Relationship Id="rId4" Type="http://schemas.openxmlformats.org/officeDocument/2006/relationships/image" Target="../media/image3.png"/><Relationship Id="rId9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C303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4478212" y="5662017"/>
            <a:ext cx="9331576" cy="16002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400"/>
              </a:lnSpc>
            </a:pPr>
            <a:r>
              <a:rPr lang="ca-ES" sz="4500" spc="-112" dirty="0">
                <a:solidFill>
                  <a:srgbClr val="FFFFFF"/>
                </a:solidFill>
                <a:latin typeface="Canva Sans 1"/>
              </a:rPr>
              <a:t>Gestor bibliogràfic</a:t>
            </a:r>
          </a:p>
          <a:p>
            <a:pPr algn="ctr">
              <a:lnSpc>
                <a:spcPts val="3600"/>
              </a:lnSpc>
            </a:pPr>
            <a:endParaRPr lang="ca-ES" sz="4500" spc="-112" dirty="0">
              <a:solidFill>
                <a:srgbClr val="FFFFFF"/>
              </a:solidFill>
              <a:latin typeface="Canva Sans 1"/>
            </a:endParaRPr>
          </a:p>
          <a:p>
            <a:pPr algn="ctr">
              <a:lnSpc>
                <a:spcPts val="3600"/>
              </a:lnSpc>
              <a:spcBef>
                <a:spcPct val="0"/>
              </a:spcBef>
            </a:pPr>
            <a:r>
              <a:rPr lang="ca-ES" sz="3000" spc="-75" dirty="0">
                <a:solidFill>
                  <a:srgbClr val="FFFFFF"/>
                </a:solidFill>
                <a:latin typeface="Canva Sans 1"/>
              </a:rPr>
              <a:t>Primers passos</a:t>
            </a:r>
          </a:p>
        </p:txBody>
      </p:sp>
      <p:pic>
        <p:nvPicPr>
          <p:cNvPr id="3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51598" b="2868"/>
          <a:stretch/>
        </p:blipFill>
        <p:spPr>
          <a:xfrm>
            <a:off x="-76200" y="-757591"/>
            <a:ext cx="5712469" cy="11463692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r="51566" b="40101"/>
          <a:stretch/>
        </p:blipFill>
        <p:spPr>
          <a:xfrm>
            <a:off x="12647957" y="3331919"/>
            <a:ext cx="5716244" cy="7069382"/>
          </a:xfrm>
          <a:prstGeom prst="rect">
            <a:avLst/>
          </a:prstGeom>
        </p:spPr>
      </p:pic>
      <p:sp>
        <p:nvSpPr>
          <p:cNvPr id="5" name="TextBox 5"/>
          <p:cNvSpPr txBox="1"/>
          <p:nvPr/>
        </p:nvSpPr>
        <p:spPr>
          <a:xfrm>
            <a:off x="5818107" y="3636718"/>
            <a:ext cx="6651786" cy="18634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3803"/>
              </a:lnSpc>
            </a:pPr>
            <a:r>
              <a:rPr lang="en-US" sz="14229" spc="910" dirty="0" err="1">
                <a:solidFill>
                  <a:srgbClr val="FFFFFF"/>
                </a:solidFill>
                <a:latin typeface="Canva Sans 1 Bold"/>
              </a:rPr>
              <a:t>Zotero</a:t>
            </a:r>
            <a:endParaRPr lang="en-US" sz="14229" spc="910" dirty="0">
              <a:solidFill>
                <a:srgbClr val="FFFFFF"/>
              </a:solidFill>
              <a:latin typeface="Canva Sans 1 Bold"/>
            </a:endParaRPr>
          </a:p>
        </p:txBody>
      </p:sp>
      <p:pic>
        <p:nvPicPr>
          <p:cNvPr id="7" name="Imatg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1" y="-70436"/>
            <a:ext cx="5297224" cy="177015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C303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51598" b="6096"/>
          <a:stretch/>
        </p:blipFill>
        <p:spPr>
          <a:xfrm>
            <a:off x="-76200" y="-757591"/>
            <a:ext cx="5712469" cy="11082692"/>
          </a:xfrm>
          <a:prstGeom prst="rect">
            <a:avLst/>
          </a:prstGeom>
        </p:spPr>
      </p:pic>
      <p:pic>
        <p:nvPicPr>
          <p:cNvPr id="20" name="Picture 4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 r="54342" b="32435"/>
          <a:stretch/>
        </p:blipFill>
        <p:spPr>
          <a:xfrm>
            <a:off x="12975643" y="2350933"/>
            <a:ext cx="5388557" cy="7974167"/>
          </a:xfrm>
          <a:prstGeom prst="rect">
            <a:avLst/>
          </a:prstGeom>
        </p:spPr>
      </p:pic>
      <p:grpSp>
        <p:nvGrpSpPr>
          <p:cNvPr id="5" name="Group 5"/>
          <p:cNvGrpSpPr/>
          <p:nvPr/>
        </p:nvGrpSpPr>
        <p:grpSpPr>
          <a:xfrm>
            <a:off x="0" y="0"/>
            <a:ext cx="18288000" cy="1800018"/>
            <a:chOff x="0" y="0"/>
            <a:chExt cx="4816593" cy="47407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4816592" cy="474079"/>
            </a:xfrm>
            <a:custGeom>
              <a:avLst/>
              <a:gdLst/>
              <a:ahLst/>
              <a:cxnLst/>
              <a:rect l="l" t="t" r="r" b="b"/>
              <a:pathLst>
                <a:path w="4816592" h="474079">
                  <a:moveTo>
                    <a:pt x="0" y="0"/>
                  </a:moveTo>
                  <a:lnTo>
                    <a:pt x="4816592" y="0"/>
                  </a:lnTo>
                  <a:lnTo>
                    <a:pt x="4816592" y="474079"/>
                  </a:lnTo>
                  <a:lnTo>
                    <a:pt x="0" y="474079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0" y="38100"/>
              <a:ext cx="812800" cy="774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88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1416803" y="401757"/>
            <a:ext cx="810012" cy="912060"/>
            <a:chOff x="0" y="0"/>
            <a:chExt cx="1080016" cy="1216081"/>
          </a:xfrm>
        </p:grpSpPr>
        <p:grpSp>
          <p:nvGrpSpPr>
            <p:cNvPr id="9" name="Group 9"/>
            <p:cNvGrpSpPr/>
            <p:nvPr/>
          </p:nvGrpSpPr>
          <p:grpSpPr>
            <a:xfrm>
              <a:off x="0" y="0"/>
              <a:ext cx="1080016" cy="1216081"/>
              <a:chOff x="0" y="0"/>
              <a:chExt cx="812800" cy="9152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-49158" y="0"/>
                <a:ext cx="911116" cy="915200"/>
              </a:xfrm>
              <a:custGeom>
                <a:avLst/>
                <a:gdLst/>
                <a:ahLst/>
                <a:cxnLst/>
                <a:rect l="l" t="t" r="r" b="b"/>
                <a:pathLst>
                  <a:path w="911116" h="915200">
                    <a:moveTo>
                      <a:pt x="455558" y="0"/>
                    </a:moveTo>
                    <a:lnTo>
                      <a:pt x="455558" y="0"/>
                    </a:lnTo>
                    <a:cubicBezTo>
                      <a:pt x="707485" y="1127"/>
                      <a:pt x="911116" y="205671"/>
                      <a:pt x="911116" y="457600"/>
                    </a:cubicBezTo>
                    <a:cubicBezTo>
                      <a:pt x="911116" y="709529"/>
                      <a:pt x="707485" y="914073"/>
                      <a:pt x="455558" y="915200"/>
                    </a:cubicBezTo>
                    <a:cubicBezTo>
                      <a:pt x="203631" y="914073"/>
                      <a:pt x="0" y="709529"/>
                      <a:pt x="0" y="457600"/>
                    </a:cubicBezTo>
                    <a:cubicBezTo>
                      <a:pt x="0" y="205671"/>
                      <a:pt x="203631" y="1127"/>
                      <a:pt x="455558" y="0"/>
                    </a:cubicBezTo>
                    <a:close/>
                  </a:path>
                </a:pathLst>
              </a:custGeom>
              <a:solidFill>
                <a:srgbClr val="C42F3C"/>
              </a:solidFill>
            </p:spPr>
          </p:sp>
          <p:sp>
            <p:nvSpPr>
              <p:cNvPr id="11" name="TextBox 11"/>
              <p:cNvSpPr txBox="1"/>
              <p:nvPr/>
            </p:nvSpPr>
            <p:spPr>
              <a:xfrm>
                <a:off x="76200" y="57150"/>
                <a:ext cx="660400" cy="6794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399"/>
                  </a:lnSpc>
                </a:pPr>
                <a:endParaRPr/>
              </a:p>
            </p:txBody>
          </p:sp>
        </p:grpSp>
        <p:sp>
          <p:nvSpPr>
            <p:cNvPr id="12" name="TextBox 12"/>
            <p:cNvSpPr txBox="1"/>
            <p:nvPr/>
          </p:nvSpPr>
          <p:spPr>
            <a:xfrm>
              <a:off x="292231" y="360390"/>
              <a:ext cx="495553" cy="5524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000"/>
                </a:lnSpc>
              </a:pPr>
              <a:r>
                <a:rPr lang="en-US" sz="3000" spc="-75">
                  <a:solidFill>
                    <a:srgbClr val="FFFFFF"/>
                  </a:solidFill>
                  <a:latin typeface="Canva Sans Display"/>
                </a:rPr>
                <a:t>9</a:t>
              </a:r>
            </a:p>
          </p:txBody>
        </p:sp>
      </p:grpSp>
      <p:pic>
        <p:nvPicPr>
          <p:cNvPr id="13" name="Picture 13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rcRect/>
          <a:stretch>
            <a:fillRect/>
          </a:stretch>
        </p:blipFill>
        <p:spPr>
          <a:xfrm>
            <a:off x="2047438" y="1868436"/>
            <a:ext cx="14193125" cy="7611455"/>
          </a:xfrm>
          <a:prstGeom prst="rect">
            <a:avLst/>
          </a:prstGeom>
        </p:spPr>
      </p:pic>
      <p:sp>
        <p:nvSpPr>
          <p:cNvPr id="24" name="TextBox 24"/>
          <p:cNvSpPr txBox="1"/>
          <p:nvPr/>
        </p:nvSpPr>
        <p:spPr>
          <a:xfrm>
            <a:off x="3250550" y="313692"/>
            <a:ext cx="11077640" cy="19812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040"/>
              </a:lnSpc>
            </a:pPr>
            <a:r>
              <a:rPr lang="ca-ES" sz="4200" spc="-105" dirty="0">
                <a:solidFill>
                  <a:srgbClr val="000000"/>
                </a:solidFill>
                <a:latin typeface="Canva Sans 1 Bold"/>
              </a:rPr>
              <a:t>Afegir referències des del navegador amb el</a:t>
            </a:r>
            <a:r>
              <a:rPr lang="ca-ES" sz="4200" spc="-105" dirty="0">
                <a:solidFill>
                  <a:srgbClr val="000000"/>
                </a:solidFill>
                <a:latin typeface="Canva Sans 1"/>
              </a:rPr>
              <a:t> </a:t>
            </a:r>
            <a:r>
              <a:rPr lang="ca-ES" sz="4200" spc="-105" dirty="0" err="1">
                <a:solidFill>
                  <a:srgbClr val="000000"/>
                </a:solidFill>
                <a:latin typeface="Canva Sans 1 Bold Italics"/>
              </a:rPr>
              <a:t>Zotero</a:t>
            </a:r>
            <a:r>
              <a:rPr lang="ca-ES" sz="4200" spc="-105" dirty="0">
                <a:solidFill>
                  <a:srgbClr val="000000"/>
                </a:solidFill>
                <a:latin typeface="Canva Sans 1 Bold Italics"/>
              </a:rPr>
              <a:t> Connector</a:t>
            </a:r>
          </a:p>
          <a:p>
            <a:pPr>
              <a:lnSpc>
                <a:spcPts val="5040"/>
              </a:lnSpc>
            </a:pPr>
            <a:endParaRPr lang="en-US" sz="4200" spc="-105" dirty="0">
              <a:solidFill>
                <a:srgbClr val="000000"/>
              </a:solidFill>
              <a:latin typeface="Canva Sans 1 Bold Italics"/>
            </a:endParaRPr>
          </a:p>
        </p:txBody>
      </p:sp>
      <p:sp>
        <p:nvSpPr>
          <p:cNvPr id="26" name="Rectangle arrodonit 25"/>
          <p:cNvSpPr/>
          <p:nvPr/>
        </p:nvSpPr>
        <p:spPr>
          <a:xfrm>
            <a:off x="11822225" y="8953500"/>
            <a:ext cx="5566294" cy="982126"/>
          </a:xfrm>
          <a:prstGeom prst="roundRect">
            <a:avLst>
              <a:gd name="adj" fmla="val 47702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27" name="Rectangle arrodonit 26"/>
          <p:cNvSpPr/>
          <p:nvPr/>
        </p:nvSpPr>
        <p:spPr>
          <a:xfrm>
            <a:off x="1022849" y="8953500"/>
            <a:ext cx="5461947" cy="982126"/>
          </a:xfrm>
          <a:prstGeom prst="roundRect">
            <a:avLst>
              <a:gd name="adj" fmla="val 47702"/>
            </a:avLst>
          </a:prstGeom>
          <a:solidFill>
            <a:srgbClr val="C42F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8" name="TextBox 18"/>
          <p:cNvSpPr txBox="1"/>
          <p:nvPr/>
        </p:nvSpPr>
        <p:spPr>
          <a:xfrm>
            <a:off x="877899" y="9168216"/>
            <a:ext cx="5566294" cy="60436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520"/>
              </a:lnSpc>
            </a:pPr>
            <a:r>
              <a:rPr lang="en-US" sz="1800" dirty="0" err="1">
                <a:solidFill>
                  <a:srgbClr val="FFFFFF"/>
                </a:solidFill>
                <a:latin typeface="Canva Sans 1"/>
              </a:rPr>
              <a:t>Vídeo</a:t>
            </a:r>
            <a:r>
              <a:rPr lang="en-US" sz="1800" dirty="0">
                <a:solidFill>
                  <a:srgbClr val="FFFFFF"/>
                </a:solidFill>
                <a:latin typeface="Canva Sans 1"/>
              </a:rPr>
              <a:t>: </a:t>
            </a:r>
            <a:r>
              <a:rPr lang="en-US" sz="1800" dirty="0" err="1">
                <a:solidFill>
                  <a:srgbClr val="FFFFFF"/>
                </a:solidFill>
                <a:latin typeface="Canva Sans 1"/>
              </a:rPr>
              <a:t>exemple</a:t>
            </a:r>
            <a:r>
              <a:rPr lang="en-US" sz="1800" dirty="0">
                <a:solidFill>
                  <a:srgbClr val="FFFFFF"/>
                </a:solidFill>
                <a:latin typeface="Canva Sans 1"/>
              </a:rPr>
              <a:t> de com </a:t>
            </a:r>
            <a:r>
              <a:rPr lang="en-US" sz="1800" dirty="0" err="1">
                <a:solidFill>
                  <a:srgbClr val="FFFFFF"/>
                </a:solidFill>
                <a:latin typeface="Canva Sans 1"/>
              </a:rPr>
              <a:t>desar</a:t>
            </a:r>
            <a:r>
              <a:rPr lang="en-US" sz="1800" dirty="0">
                <a:solidFill>
                  <a:srgbClr val="FFFFFF"/>
                </a:solidFill>
                <a:latin typeface="Canva Sans 1"/>
              </a:rPr>
              <a:t> </a:t>
            </a:r>
            <a:r>
              <a:rPr lang="en-US" sz="1800" dirty="0" err="1">
                <a:solidFill>
                  <a:srgbClr val="FFFFFF"/>
                </a:solidFill>
                <a:latin typeface="Canva Sans 1"/>
              </a:rPr>
              <a:t>referències</a:t>
            </a:r>
            <a:r>
              <a:rPr lang="en-US" sz="1800" dirty="0">
                <a:solidFill>
                  <a:srgbClr val="FFFFFF"/>
                </a:solidFill>
                <a:latin typeface="Canva Sans 1"/>
              </a:rPr>
              <a:t> </a:t>
            </a:r>
          </a:p>
          <a:p>
            <a:pPr algn="ctr">
              <a:lnSpc>
                <a:spcPts val="2520"/>
              </a:lnSpc>
            </a:pPr>
            <a:r>
              <a:rPr lang="en-US" sz="1800" dirty="0">
                <a:solidFill>
                  <a:srgbClr val="FFFFFF"/>
                </a:solidFill>
                <a:latin typeface="Canva Sans 1"/>
              </a:rPr>
              <a:t>de Google Scholar 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11822224" y="9103397"/>
            <a:ext cx="5566294" cy="60436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520"/>
              </a:lnSpc>
            </a:pPr>
            <a:r>
              <a:rPr lang="en-US" sz="1800" dirty="0">
                <a:solidFill>
                  <a:srgbClr val="FFFFFF"/>
                </a:solidFill>
                <a:latin typeface="Canva Sans 1"/>
              </a:rPr>
              <a:t>La </a:t>
            </a:r>
            <a:r>
              <a:rPr lang="en-US" sz="1800" dirty="0" err="1">
                <a:solidFill>
                  <a:srgbClr val="FFFFFF"/>
                </a:solidFill>
                <a:latin typeface="Canva Sans 1"/>
              </a:rPr>
              <a:t>icona</a:t>
            </a:r>
            <a:r>
              <a:rPr lang="en-US" sz="1800" dirty="0">
                <a:solidFill>
                  <a:srgbClr val="FFFFFF"/>
                </a:solidFill>
                <a:latin typeface="Canva Sans 1"/>
              </a:rPr>
              <a:t> del connector </a:t>
            </a:r>
            <a:r>
              <a:rPr lang="en-US" sz="1800" dirty="0" err="1">
                <a:solidFill>
                  <a:srgbClr val="FFFFFF"/>
                </a:solidFill>
                <a:latin typeface="Canva Sans 1"/>
              </a:rPr>
              <a:t>canviarà</a:t>
            </a:r>
            <a:r>
              <a:rPr lang="en-US" sz="1800" dirty="0">
                <a:solidFill>
                  <a:srgbClr val="FFFFFF"/>
                </a:solidFill>
                <a:latin typeface="Canva Sans 1"/>
              </a:rPr>
              <a:t> </a:t>
            </a:r>
            <a:r>
              <a:rPr lang="en-US" sz="1800" dirty="0" err="1">
                <a:solidFill>
                  <a:srgbClr val="FFFFFF"/>
                </a:solidFill>
                <a:latin typeface="Canva Sans 1"/>
              </a:rPr>
              <a:t>segons</a:t>
            </a:r>
            <a:r>
              <a:rPr lang="en-US" sz="1800" dirty="0">
                <a:solidFill>
                  <a:srgbClr val="FFFFFF"/>
                </a:solidFill>
                <a:latin typeface="Canva Sans 1"/>
              </a:rPr>
              <a:t> la </a:t>
            </a:r>
            <a:r>
              <a:rPr lang="en-US" sz="1800" dirty="0" err="1">
                <a:solidFill>
                  <a:srgbClr val="FFFFFF"/>
                </a:solidFill>
                <a:latin typeface="Canva Sans 1"/>
              </a:rPr>
              <a:t>pàgina</a:t>
            </a:r>
            <a:r>
              <a:rPr lang="en-US" sz="1800" dirty="0">
                <a:solidFill>
                  <a:srgbClr val="FFFFFF"/>
                </a:solidFill>
                <a:latin typeface="Canva Sans 1"/>
              </a:rPr>
              <a:t> on </a:t>
            </a:r>
            <a:r>
              <a:rPr lang="en-US" sz="1800" dirty="0" err="1">
                <a:solidFill>
                  <a:srgbClr val="FFFFFF"/>
                </a:solidFill>
                <a:latin typeface="Canva Sans 1"/>
              </a:rPr>
              <a:t>es</a:t>
            </a:r>
            <a:r>
              <a:rPr lang="en-US" sz="1800" dirty="0">
                <a:solidFill>
                  <a:srgbClr val="FFFFFF"/>
                </a:solidFill>
                <a:latin typeface="Canva Sans 1"/>
              </a:rPr>
              <a:t> </a:t>
            </a:r>
            <a:r>
              <a:rPr lang="en-US" sz="1800" dirty="0" err="1">
                <a:solidFill>
                  <a:srgbClr val="FFFFFF"/>
                </a:solidFill>
                <a:latin typeface="Canva Sans 1"/>
              </a:rPr>
              <a:t>trobi</a:t>
            </a:r>
            <a:r>
              <a:rPr lang="en-US" sz="1800" dirty="0">
                <a:solidFill>
                  <a:srgbClr val="FFFFFF"/>
                </a:solidFill>
                <a:latin typeface="Canva Sans 1"/>
              </a:rPr>
              <a:t>. </a:t>
            </a:r>
            <a:r>
              <a:rPr lang="en-US" sz="1800" dirty="0" err="1">
                <a:solidFill>
                  <a:srgbClr val="FFFFFF"/>
                </a:solidFill>
                <a:latin typeface="Canva Sans 1"/>
              </a:rPr>
              <a:t>Aquí</a:t>
            </a:r>
            <a:r>
              <a:rPr lang="en-US" sz="1800" dirty="0">
                <a:solidFill>
                  <a:srgbClr val="FFFFFF"/>
                </a:solidFill>
                <a:latin typeface="Canva Sans 1"/>
              </a:rPr>
              <a:t> </a:t>
            </a:r>
            <a:r>
              <a:rPr lang="en-US" sz="1800" dirty="0" err="1">
                <a:solidFill>
                  <a:srgbClr val="FFFFFF"/>
                </a:solidFill>
                <a:latin typeface="Canva Sans 1"/>
              </a:rPr>
              <a:t>prendrà</a:t>
            </a:r>
            <a:r>
              <a:rPr lang="en-US" sz="1800" dirty="0">
                <a:solidFill>
                  <a:srgbClr val="FFFFFF"/>
                </a:solidFill>
                <a:latin typeface="Canva Sans 1"/>
              </a:rPr>
              <a:t> forma de </a:t>
            </a:r>
            <a:r>
              <a:rPr lang="en-US" sz="1800" dirty="0" err="1">
                <a:solidFill>
                  <a:srgbClr val="FFFFFF"/>
                </a:solidFill>
                <a:latin typeface="Canva Sans 1"/>
              </a:rPr>
              <a:t>carpeta</a:t>
            </a:r>
            <a:endParaRPr lang="en-US" sz="1800" dirty="0">
              <a:solidFill>
                <a:srgbClr val="FFFFFF"/>
              </a:solidFill>
              <a:latin typeface="Canva Sans 1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8716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7" fill="hold" display="0">
                  <p:stCondLst>
                    <p:cond delay="indefinite"/>
                  </p:stCondLst>
                </p:cTn>
                <p:tgtEl>
                  <p:spTgt spid="1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C303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51598" b="6096"/>
          <a:stretch/>
        </p:blipFill>
        <p:spPr>
          <a:xfrm>
            <a:off x="-76200" y="-757591"/>
            <a:ext cx="5712469" cy="11082692"/>
          </a:xfrm>
          <a:prstGeom prst="rect">
            <a:avLst/>
          </a:prstGeom>
        </p:spPr>
      </p:pic>
      <p:pic>
        <p:nvPicPr>
          <p:cNvPr id="20" name="Picture 4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 r="54342" b="32435"/>
          <a:stretch/>
        </p:blipFill>
        <p:spPr>
          <a:xfrm>
            <a:off x="12975643" y="2350933"/>
            <a:ext cx="5388557" cy="7974167"/>
          </a:xfrm>
          <a:prstGeom prst="rect">
            <a:avLst/>
          </a:prstGeom>
        </p:spPr>
      </p:pic>
      <p:pic>
        <p:nvPicPr>
          <p:cNvPr id="14" name="Word - Zotero - estils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3517977" y="1790700"/>
            <a:ext cx="11244499" cy="8179261"/>
          </a:xfrm>
          <a:prstGeom prst="rect">
            <a:avLst/>
          </a:prstGeom>
        </p:spPr>
      </p:pic>
      <p:grpSp>
        <p:nvGrpSpPr>
          <p:cNvPr id="5" name="Group 5"/>
          <p:cNvGrpSpPr/>
          <p:nvPr/>
        </p:nvGrpSpPr>
        <p:grpSpPr>
          <a:xfrm>
            <a:off x="0" y="0"/>
            <a:ext cx="18288000" cy="1800018"/>
            <a:chOff x="0" y="0"/>
            <a:chExt cx="4816593" cy="47407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4816592" cy="474079"/>
            </a:xfrm>
            <a:custGeom>
              <a:avLst/>
              <a:gdLst/>
              <a:ahLst/>
              <a:cxnLst/>
              <a:rect l="l" t="t" r="r" b="b"/>
              <a:pathLst>
                <a:path w="4816592" h="474079">
                  <a:moveTo>
                    <a:pt x="0" y="0"/>
                  </a:moveTo>
                  <a:lnTo>
                    <a:pt x="4816592" y="0"/>
                  </a:lnTo>
                  <a:lnTo>
                    <a:pt x="4816592" y="474079"/>
                  </a:lnTo>
                  <a:lnTo>
                    <a:pt x="0" y="474079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0" y="38100"/>
              <a:ext cx="812800" cy="774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88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1416803" y="401757"/>
            <a:ext cx="810012" cy="912060"/>
            <a:chOff x="0" y="0"/>
            <a:chExt cx="1080016" cy="1216081"/>
          </a:xfrm>
        </p:grpSpPr>
        <p:grpSp>
          <p:nvGrpSpPr>
            <p:cNvPr id="9" name="Group 9"/>
            <p:cNvGrpSpPr/>
            <p:nvPr/>
          </p:nvGrpSpPr>
          <p:grpSpPr>
            <a:xfrm>
              <a:off x="0" y="0"/>
              <a:ext cx="1080016" cy="1216081"/>
              <a:chOff x="0" y="0"/>
              <a:chExt cx="812800" cy="9152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-49158" y="0"/>
                <a:ext cx="911116" cy="915200"/>
              </a:xfrm>
              <a:custGeom>
                <a:avLst/>
                <a:gdLst/>
                <a:ahLst/>
                <a:cxnLst/>
                <a:rect l="l" t="t" r="r" b="b"/>
                <a:pathLst>
                  <a:path w="911116" h="915200">
                    <a:moveTo>
                      <a:pt x="455558" y="0"/>
                    </a:moveTo>
                    <a:lnTo>
                      <a:pt x="455558" y="0"/>
                    </a:lnTo>
                    <a:cubicBezTo>
                      <a:pt x="707485" y="1127"/>
                      <a:pt x="911116" y="205671"/>
                      <a:pt x="911116" y="457600"/>
                    </a:cubicBezTo>
                    <a:cubicBezTo>
                      <a:pt x="911116" y="709529"/>
                      <a:pt x="707485" y="914073"/>
                      <a:pt x="455558" y="915200"/>
                    </a:cubicBezTo>
                    <a:cubicBezTo>
                      <a:pt x="203631" y="914073"/>
                      <a:pt x="0" y="709529"/>
                      <a:pt x="0" y="457600"/>
                    </a:cubicBezTo>
                    <a:cubicBezTo>
                      <a:pt x="0" y="205671"/>
                      <a:pt x="203631" y="1127"/>
                      <a:pt x="455558" y="0"/>
                    </a:cubicBezTo>
                    <a:close/>
                  </a:path>
                </a:pathLst>
              </a:custGeom>
              <a:solidFill>
                <a:srgbClr val="C42F3C"/>
              </a:solidFill>
            </p:spPr>
          </p:sp>
          <p:sp>
            <p:nvSpPr>
              <p:cNvPr id="11" name="TextBox 11"/>
              <p:cNvSpPr txBox="1"/>
              <p:nvPr/>
            </p:nvSpPr>
            <p:spPr>
              <a:xfrm>
                <a:off x="76200" y="57150"/>
                <a:ext cx="660400" cy="6794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399"/>
                  </a:lnSpc>
                </a:pPr>
                <a:endParaRPr/>
              </a:p>
            </p:txBody>
          </p:sp>
        </p:grpSp>
        <p:sp>
          <p:nvSpPr>
            <p:cNvPr id="12" name="TextBox 12"/>
            <p:cNvSpPr txBox="1"/>
            <p:nvPr/>
          </p:nvSpPr>
          <p:spPr>
            <a:xfrm>
              <a:off x="146116" y="360390"/>
              <a:ext cx="787784" cy="5524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000"/>
                </a:lnSpc>
              </a:pPr>
              <a:r>
                <a:rPr lang="en-US" sz="3000" spc="-75">
                  <a:solidFill>
                    <a:srgbClr val="FFFFFF"/>
                  </a:solidFill>
                  <a:latin typeface="Canva Sans Display"/>
                </a:rPr>
                <a:t>10</a:t>
              </a:r>
            </a:p>
          </p:txBody>
        </p:sp>
      </p:grpSp>
      <p:sp>
        <p:nvSpPr>
          <p:cNvPr id="25" name="Rectangle arrodonit 24"/>
          <p:cNvSpPr/>
          <p:nvPr/>
        </p:nvSpPr>
        <p:spPr>
          <a:xfrm>
            <a:off x="10898212" y="9152472"/>
            <a:ext cx="6352515" cy="982126"/>
          </a:xfrm>
          <a:prstGeom prst="roundRect">
            <a:avLst>
              <a:gd name="adj" fmla="val 47702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24" name="TextBox 24"/>
          <p:cNvSpPr txBox="1"/>
          <p:nvPr/>
        </p:nvSpPr>
        <p:spPr>
          <a:xfrm>
            <a:off x="3178276" y="529174"/>
            <a:ext cx="11080777" cy="6381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040"/>
              </a:lnSpc>
            </a:pPr>
            <a:r>
              <a:rPr lang="ca-ES" sz="4200" spc="-105" dirty="0">
                <a:solidFill>
                  <a:srgbClr val="000000"/>
                </a:solidFill>
                <a:latin typeface="Canva Sans 1 Bold"/>
              </a:rPr>
              <a:t>Citar la bibliografia amb MS Word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11090856" y="9341355"/>
            <a:ext cx="6073544" cy="60436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520"/>
              </a:lnSpc>
            </a:pPr>
            <a:r>
              <a:rPr lang="en-US" sz="1800" dirty="0">
                <a:solidFill>
                  <a:srgbClr val="FFFFFF"/>
                </a:solidFill>
                <a:latin typeface="Canva Sans 1"/>
              </a:rPr>
              <a:t>La </a:t>
            </a:r>
            <a:r>
              <a:rPr lang="en-US" sz="1800" dirty="0" err="1">
                <a:solidFill>
                  <a:srgbClr val="FFFFFF"/>
                </a:solidFill>
                <a:latin typeface="Canva Sans 1"/>
              </a:rPr>
              <a:t>instal·lació</a:t>
            </a:r>
            <a:r>
              <a:rPr lang="en-US" sz="1800" dirty="0">
                <a:solidFill>
                  <a:srgbClr val="FFFFFF"/>
                </a:solidFill>
                <a:latin typeface="Canva Sans 1"/>
              </a:rPr>
              <a:t> del </a:t>
            </a:r>
            <a:r>
              <a:rPr lang="en-US" sz="1800" dirty="0" err="1">
                <a:solidFill>
                  <a:srgbClr val="FFFFFF"/>
                </a:solidFill>
                <a:latin typeface="Canva Sans 1"/>
              </a:rPr>
              <a:t>programa</a:t>
            </a:r>
            <a:r>
              <a:rPr lang="en-US" sz="1800" dirty="0">
                <a:solidFill>
                  <a:srgbClr val="FFFFFF"/>
                </a:solidFill>
                <a:latin typeface="Canva Sans 1"/>
              </a:rPr>
              <a:t> </a:t>
            </a:r>
            <a:r>
              <a:rPr lang="en-US" sz="1800" dirty="0" err="1">
                <a:solidFill>
                  <a:srgbClr val="FFFFFF"/>
                </a:solidFill>
                <a:latin typeface="Canva Sans 1"/>
              </a:rPr>
              <a:t>afegeix</a:t>
            </a:r>
            <a:r>
              <a:rPr lang="en-US" sz="1800" dirty="0">
                <a:solidFill>
                  <a:srgbClr val="FFFFFF"/>
                </a:solidFill>
                <a:latin typeface="Canva Sans 1"/>
              </a:rPr>
              <a:t> </a:t>
            </a:r>
            <a:r>
              <a:rPr lang="en-US" sz="1800" dirty="0" err="1">
                <a:solidFill>
                  <a:srgbClr val="FFFFFF"/>
                </a:solidFill>
                <a:latin typeface="Canva Sans 1"/>
              </a:rPr>
              <a:t>una</a:t>
            </a:r>
            <a:r>
              <a:rPr lang="en-US" sz="1800" dirty="0">
                <a:solidFill>
                  <a:srgbClr val="FFFFFF"/>
                </a:solidFill>
                <a:latin typeface="Canva Sans 1"/>
              </a:rPr>
              <a:t> </a:t>
            </a:r>
            <a:r>
              <a:rPr lang="en-US" sz="1800" dirty="0" err="1">
                <a:solidFill>
                  <a:srgbClr val="FFFFFF"/>
                </a:solidFill>
                <a:latin typeface="Canva Sans 1"/>
              </a:rPr>
              <a:t>pestanya</a:t>
            </a:r>
            <a:r>
              <a:rPr lang="en-US" sz="1800" dirty="0">
                <a:solidFill>
                  <a:srgbClr val="FFFFFF"/>
                </a:solidFill>
                <a:latin typeface="Canva Sans 1"/>
              </a:rPr>
              <a:t> de </a:t>
            </a:r>
            <a:r>
              <a:rPr lang="en-US" sz="1800" dirty="0" err="1">
                <a:solidFill>
                  <a:srgbClr val="FFFFFF"/>
                </a:solidFill>
                <a:latin typeface="Canva Sans 1"/>
              </a:rPr>
              <a:t>Zotero</a:t>
            </a:r>
            <a:r>
              <a:rPr lang="en-US" sz="1800" dirty="0">
                <a:solidFill>
                  <a:srgbClr val="FFFFFF"/>
                </a:solidFill>
                <a:latin typeface="Canva Sans 1"/>
              </a:rPr>
              <a:t> a Microsoft Word (</a:t>
            </a:r>
            <a:r>
              <a:rPr lang="en-US" sz="1800" dirty="0" err="1">
                <a:solidFill>
                  <a:srgbClr val="FFFFFF"/>
                </a:solidFill>
                <a:latin typeface="Canva Sans 1"/>
              </a:rPr>
              <a:t>s'ha</a:t>
            </a:r>
            <a:r>
              <a:rPr lang="en-US" sz="1800" dirty="0">
                <a:solidFill>
                  <a:srgbClr val="FFFFFF"/>
                </a:solidFill>
                <a:latin typeface="Canva Sans 1 Bold"/>
              </a:rPr>
              <a:t> </a:t>
            </a:r>
            <a:r>
              <a:rPr lang="en-US" sz="1800" dirty="0" err="1">
                <a:solidFill>
                  <a:srgbClr val="FFFFFF"/>
                </a:solidFill>
                <a:latin typeface="Canva Sans 1"/>
              </a:rPr>
              <a:t>d'</a:t>
            </a:r>
            <a:r>
              <a:rPr lang="en-US" sz="1800" dirty="0" err="1">
                <a:solidFill>
                  <a:srgbClr val="FFFFFF"/>
                </a:solidFill>
                <a:latin typeface="Canva Sans 1 Bold"/>
              </a:rPr>
              <a:t>habilitar</a:t>
            </a:r>
            <a:r>
              <a:rPr lang="en-US" sz="1800" dirty="0">
                <a:solidFill>
                  <a:srgbClr val="FFFFFF"/>
                </a:solidFill>
                <a:latin typeface="Canva Sans 1 Bold"/>
              </a:rPr>
              <a:t> el </a:t>
            </a:r>
            <a:r>
              <a:rPr lang="en-US" sz="1800" dirty="0" err="1">
                <a:solidFill>
                  <a:srgbClr val="FFFFFF"/>
                </a:solidFill>
                <a:latin typeface="Canva Sans 1 Bold"/>
              </a:rPr>
              <a:t>contingut</a:t>
            </a:r>
            <a:r>
              <a:rPr lang="en-US" sz="1800" dirty="0">
                <a:solidFill>
                  <a:srgbClr val="FFFFFF"/>
                </a:solidFill>
                <a:latin typeface="Canva Sans 1"/>
              </a:rPr>
              <a:t>)</a:t>
            </a:r>
          </a:p>
        </p:txBody>
      </p:sp>
      <p:sp>
        <p:nvSpPr>
          <p:cNvPr id="29" name="Rectangle arrodonit 28"/>
          <p:cNvSpPr/>
          <p:nvPr/>
        </p:nvSpPr>
        <p:spPr>
          <a:xfrm>
            <a:off x="1232497" y="9152472"/>
            <a:ext cx="6352515" cy="982126"/>
          </a:xfrm>
          <a:prstGeom prst="roundRect">
            <a:avLst>
              <a:gd name="adj" fmla="val 47702"/>
            </a:avLst>
          </a:prstGeom>
          <a:solidFill>
            <a:srgbClr val="C42F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23" name="TextBox 23"/>
          <p:cNvSpPr txBox="1"/>
          <p:nvPr/>
        </p:nvSpPr>
        <p:spPr>
          <a:xfrm>
            <a:off x="1496488" y="9498517"/>
            <a:ext cx="5566294" cy="29003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520"/>
              </a:lnSpc>
            </a:pPr>
            <a:r>
              <a:rPr lang="en-US" sz="1800" dirty="0" err="1">
                <a:solidFill>
                  <a:srgbClr val="FFFFFF"/>
                </a:solidFill>
                <a:latin typeface="Canva Sans 1"/>
              </a:rPr>
              <a:t>Vídeo</a:t>
            </a:r>
            <a:r>
              <a:rPr lang="en-US" sz="1800" dirty="0">
                <a:solidFill>
                  <a:srgbClr val="FFFFFF"/>
                </a:solidFill>
                <a:latin typeface="Canva Sans 1"/>
              </a:rPr>
              <a:t>: </a:t>
            </a:r>
            <a:r>
              <a:rPr lang="en-US" sz="1800" dirty="0" err="1">
                <a:solidFill>
                  <a:srgbClr val="FFFFFF"/>
                </a:solidFill>
                <a:latin typeface="Canva Sans 1"/>
              </a:rPr>
              <a:t>citar</a:t>
            </a:r>
            <a:r>
              <a:rPr lang="en-US" sz="1800" dirty="0">
                <a:solidFill>
                  <a:srgbClr val="FFFFFF"/>
                </a:solidFill>
                <a:latin typeface="Canva Sans 1"/>
              </a:rPr>
              <a:t> i </a:t>
            </a:r>
            <a:r>
              <a:rPr lang="en-US" sz="1800" dirty="0" err="1">
                <a:solidFill>
                  <a:srgbClr val="FFFFFF"/>
                </a:solidFill>
                <a:latin typeface="Canva Sans 1"/>
              </a:rPr>
              <a:t>crear</a:t>
            </a:r>
            <a:r>
              <a:rPr lang="en-US" sz="1800" dirty="0">
                <a:solidFill>
                  <a:srgbClr val="FFFFFF"/>
                </a:solidFill>
                <a:latin typeface="Canva Sans 1"/>
              </a:rPr>
              <a:t> la </a:t>
            </a:r>
            <a:r>
              <a:rPr lang="en-US" sz="1800" dirty="0" err="1">
                <a:solidFill>
                  <a:srgbClr val="FFFFFF"/>
                </a:solidFill>
                <a:latin typeface="Canva Sans 1"/>
              </a:rPr>
              <a:t>bibliografia</a:t>
            </a:r>
            <a:endParaRPr lang="en-US" sz="1800" dirty="0">
              <a:solidFill>
                <a:srgbClr val="FFFFFF"/>
              </a:solidFill>
              <a:latin typeface="Canva Sans 1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911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C303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51598" b="6096"/>
          <a:stretch/>
        </p:blipFill>
        <p:spPr>
          <a:xfrm>
            <a:off x="-76200" y="-757591"/>
            <a:ext cx="5712469" cy="11082692"/>
          </a:xfrm>
          <a:prstGeom prst="rect">
            <a:avLst/>
          </a:prstGeom>
        </p:spPr>
      </p:pic>
      <p:pic>
        <p:nvPicPr>
          <p:cNvPr id="24" name="Picture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r="54342" b="32435"/>
          <a:stretch/>
        </p:blipFill>
        <p:spPr>
          <a:xfrm>
            <a:off x="12975643" y="2350933"/>
            <a:ext cx="5388557" cy="7974167"/>
          </a:xfrm>
          <a:prstGeom prst="rect">
            <a:avLst/>
          </a:prstGeom>
        </p:spPr>
      </p:pic>
      <p:grpSp>
        <p:nvGrpSpPr>
          <p:cNvPr id="5" name="Group 5"/>
          <p:cNvGrpSpPr/>
          <p:nvPr/>
        </p:nvGrpSpPr>
        <p:grpSpPr>
          <a:xfrm>
            <a:off x="0" y="0"/>
            <a:ext cx="18288000" cy="1800018"/>
            <a:chOff x="0" y="0"/>
            <a:chExt cx="4816593" cy="47407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4816592" cy="474079"/>
            </a:xfrm>
            <a:custGeom>
              <a:avLst/>
              <a:gdLst/>
              <a:ahLst/>
              <a:cxnLst/>
              <a:rect l="l" t="t" r="r" b="b"/>
              <a:pathLst>
                <a:path w="4816592" h="474079">
                  <a:moveTo>
                    <a:pt x="0" y="0"/>
                  </a:moveTo>
                  <a:lnTo>
                    <a:pt x="4816592" y="0"/>
                  </a:lnTo>
                  <a:lnTo>
                    <a:pt x="4816592" y="474079"/>
                  </a:lnTo>
                  <a:lnTo>
                    <a:pt x="0" y="474079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0" y="38100"/>
              <a:ext cx="812800" cy="774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88"/>
                </a:lnSpc>
              </a:pPr>
              <a:endParaRPr/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3707554" y="1992807"/>
            <a:ext cx="11110818" cy="7265493"/>
          </a:xfrm>
          <a:prstGeom prst="rect">
            <a:avLst/>
          </a:prstGeom>
        </p:spPr>
      </p:pic>
      <p:grpSp>
        <p:nvGrpSpPr>
          <p:cNvPr id="14" name="Group 14"/>
          <p:cNvGrpSpPr/>
          <p:nvPr/>
        </p:nvGrpSpPr>
        <p:grpSpPr>
          <a:xfrm>
            <a:off x="1416803" y="401757"/>
            <a:ext cx="810012" cy="912060"/>
            <a:chOff x="0" y="0"/>
            <a:chExt cx="1080016" cy="1216081"/>
          </a:xfrm>
        </p:grpSpPr>
        <p:grpSp>
          <p:nvGrpSpPr>
            <p:cNvPr id="15" name="Group 15"/>
            <p:cNvGrpSpPr/>
            <p:nvPr/>
          </p:nvGrpSpPr>
          <p:grpSpPr>
            <a:xfrm>
              <a:off x="0" y="0"/>
              <a:ext cx="1080016" cy="1216081"/>
              <a:chOff x="0" y="0"/>
              <a:chExt cx="812800" cy="915200"/>
            </a:xfrm>
          </p:grpSpPr>
          <p:sp>
            <p:nvSpPr>
              <p:cNvPr id="16" name="Freeform 16"/>
              <p:cNvSpPr/>
              <p:nvPr/>
            </p:nvSpPr>
            <p:spPr>
              <a:xfrm>
                <a:off x="-49158" y="0"/>
                <a:ext cx="911116" cy="915200"/>
              </a:xfrm>
              <a:custGeom>
                <a:avLst/>
                <a:gdLst/>
                <a:ahLst/>
                <a:cxnLst/>
                <a:rect l="l" t="t" r="r" b="b"/>
                <a:pathLst>
                  <a:path w="911116" h="915200">
                    <a:moveTo>
                      <a:pt x="455558" y="0"/>
                    </a:moveTo>
                    <a:lnTo>
                      <a:pt x="455558" y="0"/>
                    </a:lnTo>
                    <a:cubicBezTo>
                      <a:pt x="707485" y="1127"/>
                      <a:pt x="911116" y="205671"/>
                      <a:pt x="911116" y="457600"/>
                    </a:cubicBezTo>
                    <a:cubicBezTo>
                      <a:pt x="911116" y="709529"/>
                      <a:pt x="707485" y="914073"/>
                      <a:pt x="455558" y="915200"/>
                    </a:cubicBezTo>
                    <a:cubicBezTo>
                      <a:pt x="203631" y="914073"/>
                      <a:pt x="0" y="709529"/>
                      <a:pt x="0" y="457600"/>
                    </a:cubicBezTo>
                    <a:cubicBezTo>
                      <a:pt x="0" y="205671"/>
                      <a:pt x="203631" y="1127"/>
                      <a:pt x="455558" y="0"/>
                    </a:cubicBezTo>
                    <a:close/>
                  </a:path>
                </a:pathLst>
              </a:custGeom>
              <a:solidFill>
                <a:srgbClr val="C42F3C"/>
              </a:solidFill>
            </p:spPr>
          </p:sp>
          <p:sp>
            <p:nvSpPr>
              <p:cNvPr id="17" name="TextBox 17"/>
              <p:cNvSpPr txBox="1"/>
              <p:nvPr/>
            </p:nvSpPr>
            <p:spPr>
              <a:xfrm>
                <a:off x="76200" y="57150"/>
                <a:ext cx="660400" cy="6794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399"/>
                  </a:lnSpc>
                </a:pPr>
                <a:endParaRPr/>
              </a:p>
            </p:txBody>
          </p:sp>
        </p:grpSp>
        <p:sp>
          <p:nvSpPr>
            <p:cNvPr id="18" name="TextBox 18"/>
            <p:cNvSpPr txBox="1"/>
            <p:nvPr/>
          </p:nvSpPr>
          <p:spPr>
            <a:xfrm>
              <a:off x="146116" y="360390"/>
              <a:ext cx="787784" cy="5524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000"/>
                </a:lnSpc>
              </a:pPr>
              <a:r>
                <a:rPr lang="en-US" sz="3000" spc="153">
                  <a:solidFill>
                    <a:srgbClr val="FFFFFF"/>
                  </a:solidFill>
                  <a:latin typeface="Canva Sans Display"/>
                </a:rPr>
                <a:t>11</a:t>
              </a:r>
            </a:p>
          </p:txBody>
        </p:sp>
      </p:grpSp>
      <p:sp>
        <p:nvSpPr>
          <p:cNvPr id="19" name="TextBox 19"/>
          <p:cNvSpPr txBox="1"/>
          <p:nvPr/>
        </p:nvSpPr>
        <p:spPr>
          <a:xfrm>
            <a:off x="3206851" y="538699"/>
            <a:ext cx="11080777" cy="6381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040"/>
              </a:lnSpc>
            </a:pPr>
            <a:r>
              <a:rPr lang="ca-ES" sz="4200" spc="-105" dirty="0">
                <a:solidFill>
                  <a:srgbClr val="000000"/>
                </a:solidFill>
                <a:latin typeface="Canva Sans 1 Bold"/>
              </a:rPr>
              <a:t>Citar la bibliografia amb </a:t>
            </a:r>
            <a:r>
              <a:rPr lang="ca-ES" sz="4200" spc="-105" dirty="0" err="1">
                <a:solidFill>
                  <a:srgbClr val="000000"/>
                </a:solidFill>
                <a:latin typeface="Canva Sans 1 Bold"/>
              </a:rPr>
              <a:t>Google</a:t>
            </a:r>
            <a:r>
              <a:rPr lang="ca-ES" sz="4200" spc="-105" dirty="0">
                <a:solidFill>
                  <a:srgbClr val="000000"/>
                </a:solidFill>
                <a:latin typeface="Canva Sans 1 Bold"/>
              </a:rPr>
              <a:t> Docs</a:t>
            </a:r>
          </a:p>
        </p:txBody>
      </p:sp>
      <p:pic>
        <p:nvPicPr>
          <p:cNvPr id="20" name="Picture 2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p:blipFill>
        <p:spPr>
          <a:xfrm>
            <a:off x="9167974" y="2602284"/>
            <a:ext cx="772498" cy="491502"/>
          </a:xfrm>
          <a:prstGeom prst="rect">
            <a:avLst/>
          </a:prstGeom>
        </p:spPr>
      </p:pic>
      <p:sp>
        <p:nvSpPr>
          <p:cNvPr id="22" name="Rectangle arrodonit 21"/>
          <p:cNvSpPr/>
          <p:nvPr/>
        </p:nvSpPr>
        <p:spPr>
          <a:xfrm>
            <a:off x="5690914" y="8992989"/>
            <a:ext cx="6857022" cy="982126"/>
          </a:xfrm>
          <a:prstGeom prst="roundRect">
            <a:avLst>
              <a:gd name="adj" fmla="val 47702"/>
            </a:avLst>
          </a:prstGeom>
          <a:solidFill>
            <a:srgbClr val="C42F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pic>
        <p:nvPicPr>
          <p:cNvPr id="21" name="Picture 2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p:blipFill>
        <p:spPr>
          <a:xfrm rot="-5400000">
            <a:off x="13080364" y="3093285"/>
            <a:ext cx="551125" cy="350653"/>
          </a:xfrm>
          <a:prstGeom prst="rect">
            <a:avLst/>
          </a:prstGeom>
        </p:spPr>
      </p:pic>
      <p:sp>
        <p:nvSpPr>
          <p:cNvPr id="13" name="TextBox 13"/>
          <p:cNvSpPr txBox="1"/>
          <p:nvPr/>
        </p:nvSpPr>
        <p:spPr>
          <a:xfrm>
            <a:off x="6107229" y="9183529"/>
            <a:ext cx="6073544" cy="63769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520"/>
              </a:lnSpc>
            </a:pPr>
            <a:r>
              <a:rPr lang="en-US" sz="1800" dirty="0">
                <a:solidFill>
                  <a:srgbClr val="FFFFFF"/>
                </a:solidFill>
                <a:latin typeface="Canva Sans 1"/>
              </a:rPr>
              <a:t>Si </a:t>
            </a:r>
            <a:r>
              <a:rPr lang="en-US" sz="1800" dirty="0" err="1">
                <a:solidFill>
                  <a:srgbClr val="FFFFFF"/>
                </a:solidFill>
                <a:latin typeface="Canva Sans 1"/>
              </a:rPr>
              <a:t>tenim</a:t>
            </a:r>
            <a:r>
              <a:rPr lang="en-US" sz="1800" dirty="0">
                <a:solidFill>
                  <a:srgbClr val="FFFFFF"/>
                </a:solidFill>
                <a:latin typeface="Canva Sans 1"/>
              </a:rPr>
              <a:t> el </a:t>
            </a:r>
            <a:r>
              <a:rPr lang="en-US" sz="1800" dirty="0" err="1">
                <a:solidFill>
                  <a:srgbClr val="FFFFFF"/>
                </a:solidFill>
                <a:latin typeface="Canva Sans 1 Italics"/>
              </a:rPr>
              <a:t>Zotero</a:t>
            </a:r>
            <a:r>
              <a:rPr lang="en-US" sz="1800" dirty="0">
                <a:solidFill>
                  <a:srgbClr val="FFFFFF"/>
                </a:solidFill>
                <a:latin typeface="Canva Sans 1 Italics"/>
              </a:rPr>
              <a:t> Connector</a:t>
            </a:r>
            <a:r>
              <a:rPr lang="en-US" sz="1800" dirty="0">
                <a:solidFill>
                  <a:srgbClr val="FFFFFF"/>
                </a:solidFill>
                <a:latin typeface="Canva Sans 1"/>
              </a:rPr>
              <a:t> </a:t>
            </a:r>
            <a:r>
              <a:rPr lang="en-US" sz="1800" dirty="0" err="1">
                <a:solidFill>
                  <a:srgbClr val="FFFFFF"/>
                </a:solidFill>
                <a:latin typeface="Canva Sans 1"/>
              </a:rPr>
              <a:t>instal·lat</a:t>
            </a:r>
            <a:r>
              <a:rPr lang="en-US" sz="1800" dirty="0">
                <a:solidFill>
                  <a:srgbClr val="FFFFFF"/>
                </a:solidFill>
                <a:latin typeface="Canva Sans 1"/>
              </a:rPr>
              <a:t> al </a:t>
            </a:r>
            <a:r>
              <a:rPr lang="en-US" sz="1800" dirty="0" err="1">
                <a:solidFill>
                  <a:srgbClr val="FFFFFF"/>
                </a:solidFill>
                <a:latin typeface="Canva Sans 1"/>
              </a:rPr>
              <a:t>navegador</a:t>
            </a:r>
            <a:r>
              <a:rPr lang="en-US" sz="1800" dirty="0">
                <a:solidFill>
                  <a:srgbClr val="FFFFFF"/>
                </a:solidFill>
                <a:latin typeface="Canva Sans 1"/>
              </a:rPr>
              <a:t>, </a:t>
            </a:r>
            <a:r>
              <a:rPr lang="en-US" sz="1800" dirty="0" err="1">
                <a:solidFill>
                  <a:srgbClr val="FFFFFF"/>
                </a:solidFill>
                <a:latin typeface="Canva Sans 1"/>
              </a:rPr>
              <a:t>veurem</a:t>
            </a:r>
            <a:r>
              <a:rPr lang="en-US" sz="1800" dirty="0">
                <a:solidFill>
                  <a:srgbClr val="FFFFFF"/>
                </a:solidFill>
                <a:latin typeface="Canva Sans 1"/>
              </a:rPr>
              <a:t> la </a:t>
            </a:r>
            <a:r>
              <a:rPr lang="en-US" sz="1800" dirty="0" err="1">
                <a:solidFill>
                  <a:srgbClr val="FFFFFF"/>
                </a:solidFill>
                <a:latin typeface="Canva Sans 1"/>
              </a:rPr>
              <a:t>icona</a:t>
            </a:r>
            <a:r>
              <a:rPr lang="en-US" sz="1800" dirty="0">
                <a:solidFill>
                  <a:srgbClr val="FFFFFF"/>
                </a:solidFill>
                <a:latin typeface="Canva Sans 1"/>
              </a:rPr>
              <a:t> i la </a:t>
            </a:r>
            <a:r>
              <a:rPr lang="en-US" sz="1800" dirty="0" err="1">
                <a:solidFill>
                  <a:srgbClr val="FFFFFF"/>
                </a:solidFill>
                <a:latin typeface="Canva Sans 1"/>
              </a:rPr>
              <a:t>pestanya</a:t>
            </a:r>
            <a:r>
              <a:rPr lang="en-US" sz="1800" dirty="0">
                <a:solidFill>
                  <a:srgbClr val="FFFFFF"/>
                </a:solidFill>
                <a:latin typeface="Canva Sans 1"/>
              </a:rPr>
              <a:t> de </a:t>
            </a:r>
            <a:r>
              <a:rPr lang="en-US" sz="1800" dirty="0" err="1">
                <a:solidFill>
                  <a:srgbClr val="FFFFFF"/>
                </a:solidFill>
                <a:latin typeface="Canva Sans 1"/>
              </a:rPr>
              <a:t>Zotero</a:t>
            </a:r>
            <a:r>
              <a:rPr lang="en-US" sz="1800" dirty="0">
                <a:solidFill>
                  <a:srgbClr val="FFFFFF"/>
                </a:solidFill>
                <a:latin typeface="Canva Sans 1"/>
              </a:rPr>
              <a:t> a Google Docs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C303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51598" b="6096"/>
          <a:stretch/>
        </p:blipFill>
        <p:spPr>
          <a:xfrm>
            <a:off x="-76200" y="-757591"/>
            <a:ext cx="5712469" cy="11082692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r="52212" b="40746"/>
          <a:stretch/>
        </p:blipFill>
        <p:spPr>
          <a:xfrm>
            <a:off x="12647957" y="3331919"/>
            <a:ext cx="5640044" cy="6993182"/>
          </a:xfrm>
          <a:prstGeom prst="rect">
            <a:avLst/>
          </a:prstGeom>
        </p:spPr>
      </p:pic>
      <p:grpSp>
        <p:nvGrpSpPr>
          <p:cNvPr id="4" name="Group 4"/>
          <p:cNvGrpSpPr/>
          <p:nvPr/>
        </p:nvGrpSpPr>
        <p:grpSpPr>
          <a:xfrm>
            <a:off x="3224652" y="4224554"/>
            <a:ext cx="11838696" cy="2862449"/>
            <a:chOff x="0" y="0"/>
            <a:chExt cx="3118010" cy="753896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3118010" cy="753896"/>
            </a:xfrm>
            <a:custGeom>
              <a:avLst/>
              <a:gdLst/>
              <a:ahLst/>
              <a:cxnLst/>
              <a:rect l="l" t="t" r="r" b="b"/>
              <a:pathLst>
                <a:path w="3118010" h="753896">
                  <a:moveTo>
                    <a:pt x="33351" y="0"/>
                  </a:moveTo>
                  <a:lnTo>
                    <a:pt x="3084659" y="0"/>
                  </a:lnTo>
                  <a:cubicBezTo>
                    <a:pt x="3093504" y="0"/>
                    <a:pt x="3101987" y="3514"/>
                    <a:pt x="3108242" y="9768"/>
                  </a:cubicBezTo>
                  <a:cubicBezTo>
                    <a:pt x="3114497" y="16023"/>
                    <a:pt x="3118010" y="24506"/>
                    <a:pt x="3118010" y="33351"/>
                  </a:cubicBezTo>
                  <a:lnTo>
                    <a:pt x="3118010" y="720545"/>
                  </a:lnTo>
                  <a:cubicBezTo>
                    <a:pt x="3118010" y="729390"/>
                    <a:pt x="3114497" y="737873"/>
                    <a:pt x="3108242" y="744128"/>
                  </a:cubicBezTo>
                  <a:cubicBezTo>
                    <a:pt x="3101987" y="750382"/>
                    <a:pt x="3093504" y="753896"/>
                    <a:pt x="3084659" y="753896"/>
                  </a:cubicBezTo>
                  <a:lnTo>
                    <a:pt x="33351" y="753896"/>
                  </a:lnTo>
                  <a:cubicBezTo>
                    <a:pt x="24506" y="753896"/>
                    <a:pt x="16023" y="750382"/>
                    <a:pt x="9768" y="744128"/>
                  </a:cubicBezTo>
                  <a:cubicBezTo>
                    <a:pt x="3514" y="737873"/>
                    <a:pt x="0" y="729390"/>
                    <a:pt x="0" y="720545"/>
                  </a:cubicBezTo>
                  <a:lnTo>
                    <a:pt x="0" y="33351"/>
                  </a:lnTo>
                  <a:cubicBezTo>
                    <a:pt x="0" y="24506"/>
                    <a:pt x="3514" y="16023"/>
                    <a:pt x="9768" y="9768"/>
                  </a:cubicBezTo>
                  <a:cubicBezTo>
                    <a:pt x="16023" y="3514"/>
                    <a:pt x="24506" y="0"/>
                    <a:pt x="33351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6" name="TextBox 6"/>
            <p:cNvSpPr txBox="1"/>
            <p:nvPr/>
          </p:nvSpPr>
          <p:spPr>
            <a:xfrm>
              <a:off x="0" y="38100"/>
              <a:ext cx="812800" cy="774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88"/>
                </a:lnSpc>
              </a:pPr>
              <a:endParaRPr/>
            </a:p>
          </p:txBody>
        </p:sp>
      </p:grpSp>
      <p:pic>
        <p:nvPicPr>
          <p:cNvPr id="8" name="Picture 8">
            <a:hlinkClick r:id="rId6" tooltip="https://creativecommons.org/licenses/by/4.0/"/>
          </p:cNvPr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>
          <a:xfrm>
            <a:off x="4664843" y="8939453"/>
            <a:ext cx="1634772" cy="565883"/>
          </a:xfrm>
          <a:prstGeom prst="rect">
            <a:avLst/>
          </a:prstGeom>
        </p:spPr>
      </p:pic>
      <p:sp>
        <p:nvSpPr>
          <p:cNvPr id="9" name="TextBox 9"/>
          <p:cNvSpPr txBox="1"/>
          <p:nvPr/>
        </p:nvSpPr>
        <p:spPr>
          <a:xfrm>
            <a:off x="4517621" y="2519485"/>
            <a:ext cx="9252758" cy="12192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600"/>
              </a:lnSpc>
              <a:spcBef>
                <a:spcPct val="0"/>
              </a:spcBef>
            </a:pPr>
            <a:r>
              <a:rPr lang="en-US" sz="8000" spc="-200" dirty="0" err="1">
                <a:solidFill>
                  <a:srgbClr val="FFFFFF"/>
                </a:solidFill>
                <a:latin typeface="Canva Sans 1 Bold"/>
              </a:rPr>
              <a:t>Més</a:t>
            </a:r>
            <a:r>
              <a:rPr lang="en-US" sz="8000" spc="-200" dirty="0">
                <a:solidFill>
                  <a:srgbClr val="FFFFFF"/>
                </a:solidFill>
                <a:latin typeface="Canva Sans 1 Bold"/>
              </a:rPr>
              <a:t> </a:t>
            </a:r>
            <a:r>
              <a:rPr lang="en-US" sz="8000" spc="-200" dirty="0" err="1">
                <a:solidFill>
                  <a:srgbClr val="FFFFFF"/>
                </a:solidFill>
                <a:latin typeface="Canva Sans 1 Bold"/>
              </a:rPr>
              <a:t>informació</a:t>
            </a:r>
            <a:r>
              <a:rPr lang="en-US" sz="8000" spc="-200" dirty="0">
                <a:solidFill>
                  <a:srgbClr val="FFFFFF"/>
                </a:solidFill>
                <a:latin typeface="Canva Sans 1 Bold"/>
              </a:rPr>
              <a:t>: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3603612" y="4824412"/>
            <a:ext cx="11080777" cy="6381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040"/>
              </a:lnSpc>
            </a:pPr>
            <a:r>
              <a:rPr lang="en-US" sz="4200" spc="-105" dirty="0">
                <a:solidFill>
                  <a:srgbClr val="2C3039"/>
                </a:solidFill>
                <a:latin typeface="Canva Sans 1 Bold"/>
                <a:hlinkClick r:id="rId8"/>
              </a:rPr>
              <a:t>crai.ub.edu/gestors-</a:t>
            </a:r>
            <a:r>
              <a:rPr lang="en-US" sz="4200" spc="-105" dirty="0" err="1">
                <a:solidFill>
                  <a:srgbClr val="2C3039"/>
                </a:solidFill>
                <a:latin typeface="Canva Sans 1 Bold"/>
                <a:hlinkClick r:id="rId8"/>
              </a:rPr>
              <a:t>bibliografics</a:t>
            </a:r>
            <a:endParaRPr lang="en-US" sz="4200" spc="-105" dirty="0">
              <a:solidFill>
                <a:srgbClr val="2C3039"/>
              </a:solidFill>
              <a:latin typeface="Canva Sans 1 Bold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3603612" y="6122113"/>
            <a:ext cx="11080777" cy="6381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040"/>
              </a:lnSpc>
            </a:pPr>
            <a:r>
              <a:rPr lang="en-US" sz="4200" spc="-105" dirty="0">
                <a:solidFill>
                  <a:srgbClr val="2C3039"/>
                </a:solidFill>
                <a:latin typeface="Canva Sans 1 Bold"/>
                <a:hlinkClick r:id="rId9" action="ppaction://hlinkfile"/>
              </a:rPr>
              <a:t>zotero.org/support</a:t>
            </a:r>
            <a:endParaRPr lang="en-US" sz="4200" spc="-105" dirty="0">
              <a:solidFill>
                <a:srgbClr val="2C3039"/>
              </a:solidFill>
              <a:latin typeface="Canva Sans 1 Bold"/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6603189" y="8954622"/>
            <a:ext cx="7267734" cy="5213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340"/>
              </a:lnSpc>
            </a:pPr>
            <a:r>
              <a:rPr lang="en-US" sz="3100">
                <a:solidFill>
                  <a:srgbClr val="FFFFFF"/>
                </a:solidFill>
                <a:latin typeface="Canva Sans 1"/>
              </a:rPr>
              <a:t>© CRAI Universitat de Barcelona, 2022</a:t>
            </a:r>
          </a:p>
        </p:txBody>
      </p:sp>
      <p:pic>
        <p:nvPicPr>
          <p:cNvPr id="13" name="Imatge 1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1" y="-70436"/>
            <a:ext cx="5297224" cy="177015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78DB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76200" y="-1168973"/>
            <a:ext cx="18364200" cy="11494073"/>
            <a:chOff x="8117103" y="0"/>
            <a:chExt cx="24485600" cy="15325431"/>
          </a:xfrm>
        </p:grpSpPr>
        <p:pic>
          <p:nvPicPr>
            <p:cNvPr id="3" name="Picture 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l="51582" b="2611"/>
            <a:stretch/>
          </p:blipFill>
          <p:spPr>
            <a:xfrm>
              <a:off x="8117103" y="0"/>
              <a:ext cx="7619141" cy="15325431"/>
            </a:xfrm>
            <a:prstGeom prst="rect">
              <a:avLst/>
            </a:prstGeom>
          </p:spPr>
        </p:pic>
        <p:pic>
          <p:nvPicPr>
            <p:cNvPr id="4" name="Picture 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r="52228" b="37261"/>
            <a:stretch/>
          </p:blipFill>
          <p:spPr>
            <a:xfrm>
              <a:off x="25085163" y="5452680"/>
              <a:ext cx="7517540" cy="9872751"/>
            </a:xfrm>
            <a:prstGeom prst="rect">
              <a:avLst/>
            </a:prstGeom>
          </p:spPr>
        </p:pic>
      </p:grpSp>
      <p:grpSp>
        <p:nvGrpSpPr>
          <p:cNvPr id="5" name="Group 5"/>
          <p:cNvGrpSpPr/>
          <p:nvPr/>
        </p:nvGrpSpPr>
        <p:grpSpPr>
          <a:xfrm>
            <a:off x="0" y="0"/>
            <a:ext cx="18288000" cy="1800018"/>
            <a:chOff x="0" y="0"/>
            <a:chExt cx="4816593" cy="47407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4816592" cy="474079"/>
            </a:xfrm>
            <a:custGeom>
              <a:avLst/>
              <a:gdLst/>
              <a:ahLst/>
              <a:cxnLst/>
              <a:rect l="l" t="t" r="r" b="b"/>
              <a:pathLst>
                <a:path w="4816592" h="474079">
                  <a:moveTo>
                    <a:pt x="0" y="0"/>
                  </a:moveTo>
                  <a:lnTo>
                    <a:pt x="4816592" y="0"/>
                  </a:lnTo>
                  <a:lnTo>
                    <a:pt x="4816592" y="474079"/>
                  </a:lnTo>
                  <a:lnTo>
                    <a:pt x="0" y="474079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0" y="38100"/>
              <a:ext cx="812800" cy="774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88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1523829" y="495300"/>
            <a:ext cx="810012" cy="912060"/>
            <a:chOff x="0" y="0"/>
            <a:chExt cx="1080016" cy="1216081"/>
          </a:xfrm>
        </p:grpSpPr>
        <p:grpSp>
          <p:nvGrpSpPr>
            <p:cNvPr id="9" name="Group 9"/>
            <p:cNvGrpSpPr/>
            <p:nvPr/>
          </p:nvGrpSpPr>
          <p:grpSpPr>
            <a:xfrm>
              <a:off x="0" y="0"/>
              <a:ext cx="1080016" cy="1216081"/>
              <a:chOff x="0" y="0"/>
              <a:chExt cx="812800" cy="9152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-49158" y="0"/>
                <a:ext cx="911116" cy="915200"/>
              </a:xfrm>
              <a:custGeom>
                <a:avLst/>
                <a:gdLst/>
                <a:ahLst/>
                <a:cxnLst/>
                <a:rect l="l" t="t" r="r" b="b"/>
                <a:pathLst>
                  <a:path w="911116" h="915200">
                    <a:moveTo>
                      <a:pt x="455558" y="0"/>
                    </a:moveTo>
                    <a:lnTo>
                      <a:pt x="455558" y="0"/>
                    </a:lnTo>
                    <a:cubicBezTo>
                      <a:pt x="707485" y="1127"/>
                      <a:pt x="911116" y="205671"/>
                      <a:pt x="911116" y="457600"/>
                    </a:cubicBezTo>
                    <a:cubicBezTo>
                      <a:pt x="911116" y="709529"/>
                      <a:pt x="707485" y="914073"/>
                      <a:pt x="455558" y="915200"/>
                    </a:cubicBezTo>
                    <a:cubicBezTo>
                      <a:pt x="203631" y="914073"/>
                      <a:pt x="0" y="709529"/>
                      <a:pt x="0" y="457600"/>
                    </a:cubicBezTo>
                    <a:cubicBezTo>
                      <a:pt x="0" y="205671"/>
                      <a:pt x="203631" y="1127"/>
                      <a:pt x="455558" y="0"/>
                    </a:cubicBezTo>
                    <a:close/>
                  </a:path>
                </a:pathLst>
              </a:custGeom>
              <a:solidFill>
                <a:srgbClr val="C42F3C"/>
              </a:solidFill>
            </p:spPr>
          </p:sp>
          <p:sp>
            <p:nvSpPr>
              <p:cNvPr id="11" name="TextBox 11"/>
              <p:cNvSpPr txBox="1"/>
              <p:nvPr/>
            </p:nvSpPr>
            <p:spPr>
              <a:xfrm>
                <a:off x="76200" y="57150"/>
                <a:ext cx="660400" cy="6794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399"/>
                  </a:lnSpc>
                </a:pPr>
                <a:endParaRPr/>
              </a:p>
            </p:txBody>
          </p:sp>
        </p:grpSp>
        <p:sp>
          <p:nvSpPr>
            <p:cNvPr id="12" name="TextBox 12"/>
            <p:cNvSpPr txBox="1"/>
            <p:nvPr/>
          </p:nvSpPr>
          <p:spPr>
            <a:xfrm>
              <a:off x="292231" y="360390"/>
              <a:ext cx="495553" cy="5524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000"/>
                </a:lnSpc>
              </a:pPr>
              <a:r>
                <a:rPr lang="en-US" sz="3000" spc="-75">
                  <a:solidFill>
                    <a:srgbClr val="FFFFFF"/>
                  </a:solidFill>
                  <a:latin typeface="Canva Sans Display"/>
                </a:rPr>
                <a:t>1</a:t>
              </a:r>
            </a:p>
          </p:txBody>
        </p:sp>
      </p:grpSp>
      <p:pic>
        <p:nvPicPr>
          <p:cNvPr id="13" name="Picture 13">
            <a:hlinkClick r:id="rId4"/>
          </p:cNvPr>
          <p:cNvPicPr>
            <a:picLocks noChangeAspect="1"/>
          </p:cNvPicPr>
          <p:nvPr/>
        </p:nvPicPr>
        <p:blipFill rotWithShape="1">
          <a:blip r:embed="rId5"/>
          <a:srcRect b="617"/>
          <a:stretch/>
        </p:blipFill>
        <p:spPr>
          <a:xfrm>
            <a:off x="3492009" y="1925252"/>
            <a:ext cx="11618392" cy="7163330"/>
          </a:xfrm>
          <a:prstGeom prst="rect">
            <a:avLst/>
          </a:prstGeom>
        </p:spPr>
      </p:pic>
      <p:sp>
        <p:nvSpPr>
          <p:cNvPr id="14" name="TextBox 14"/>
          <p:cNvSpPr txBox="1"/>
          <p:nvPr/>
        </p:nvSpPr>
        <p:spPr>
          <a:xfrm>
            <a:off x="3334804" y="647700"/>
            <a:ext cx="5632538" cy="6381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040"/>
              </a:lnSpc>
            </a:pPr>
            <a:r>
              <a:rPr lang="ca-ES" sz="4200" spc="-105" dirty="0">
                <a:solidFill>
                  <a:srgbClr val="000000"/>
                </a:solidFill>
                <a:latin typeface="Canva Sans 1 Bold"/>
              </a:rPr>
              <a:t>Entrar a </a:t>
            </a:r>
            <a:r>
              <a:rPr lang="ca-ES" sz="4200" spc="-105" dirty="0">
                <a:solidFill>
                  <a:srgbClr val="000000"/>
                </a:solidFill>
                <a:latin typeface="Canva Sans 1 Bold"/>
                <a:hlinkClick r:id="rId4"/>
              </a:rPr>
              <a:t>Zotero.org</a:t>
            </a:r>
            <a:r>
              <a:rPr lang="ca-ES" sz="4200" spc="-105" dirty="0">
                <a:solidFill>
                  <a:srgbClr val="000000"/>
                </a:solidFill>
                <a:latin typeface="Canva Sans 1 Bold"/>
              </a:rPr>
              <a:t> </a:t>
            </a:r>
          </a:p>
        </p:txBody>
      </p:sp>
      <p:sp>
        <p:nvSpPr>
          <p:cNvPr id="21" name="Rectangle arrodonit 20"/>
          <p:cNvSpPr/>
          <p:nvPr/>
        </p:nvSpPr>
        <p:spPr>
          <a:xfrm>
            <a:off x="6705600" y="9145160"/>
            <a:ext cx="5105400" cy="982126"/>
          </a:xfrm>
          <a:prstGeom prst="roundRect">
            <a:avLst>
              <a:gd name="adj" fmla="val 47702"/>
            </a:avLst>
          </a:prstGeom>
          <a:solidFill>
            <a:srgbClr val="C42F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9" name="TextBox 19"/>
          <p:cNvSpPr txBox="1"/>
          <p:nvPr/>
        </p:nvSpPr>
        <p:spPr>
          <a:xfrm>
            <a:off x="6814109" y="9146320"/>
            <a:ext cx="4888382" cy="75342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240"/>
              </a:lnSpc>
            </a:pPr>
            <a:r>
              <a:rPr lang="en-US" sz="1800" dirty="0" err="1">
                <a:solidFill>
                  <a:srgbClr val="FFFFFF"/>
                </a:solidFill>
                <a:latin typeface="Canva Sans 1"/>
              </a:rPr>
              <a:t>Crear</a:t>
            </a:r>
            <a:r>
              <a:rPr lang="en-US" sz="1800" dirty="0">
                <a:solidFill>
                  <a:srgbClr val="FFFFFF"/>
                </a:solidFill>
                <a:latin typeface="Canva Sans 1"/>
              </a:rPr>
              <a:t>-hi un </a:t>
            </a:r>
            <a:r>
              <a:rPr lang="en-US" sz="1800" dirty="0" err="1">
                <a:solidFill>
                  <a:srgbClr val="FFFFFF"/>
                </a:solidFill>
                <a:latin typeface="Canva Sans 1"/>
              </a:rPr>
              <a:t>compte</a:t>
            </a:r>
            <a:r>
              <a:rPr lang="en-US" sz="1800" dirty="0">
                <a:solidFill>
                  <a:srgbClr val="FFFFFF"/>
                </a:solidFill>
                <a:latin typeface="Canva Sans 1"/>
              </a:rPr>
              <a:t> </a:t>
            </a:r>
          </a:p>
          <a:p>
            <a:pPr algn="ctr">
              <a:lnSpc>
                <a:spcPts val="3240"/>
              </a:lnSpc>
            </a:pPr>
            <a:r>
              <a:rPr lang="en-US" sz="1800" dirty="0">
                <a:solidFill>
                  <a:srgbClr val="FFFFFF"/>
                </a:solidFill>
                <a:latin typeface="Canva Sans 1"/>
              </a:rPr>
              <a:t>(</a:t>
            </a:r>
            <a:r>
              <a:rPr lang="en-US" sz="1800" dirty="0" err="1">
                <a:solidFill>
                  <a:srgbClr val="FFFFFF"/>
                </a:solidFill>
                <a:latin typeface="Canva Sans 1"/>
              </a:rPr>
              <a:t>es</a:t>
            </a:r>
            <a:r>
              <a:rPr lang="en-US" sz="1800" dirty="0">
                <a:solidFill>
                  <a:srgbClr val="FFFFFF"/>
                </a:solidFill>
                <a:latin typeface="Canva Sans 1"/>
              </a:rPr>
              <a:t> pot </a:t>
            </a:r>
            <a:r>
              <a:rPr lang="en-US" sz="1800" dirty="0" err="1">
                <a:solidFill>
                  <a:srgbClr val="FFFFFF"/>
                </a:solidFill>
                <a:latin typeface="Canva Sans 1"/>
              </a:rPr>
              <a:t>fer</a:t>
            </a:r>
            <a:r>
              <a:rPr lang="en-US" sz="1800" dirty="0">
                <a:solidFill>
                  <a:srgbClr val="FFFFFF"/>
                </a:solidFill>
                <a:latin typeface="Canva Sans 1"/>
              </a:rPr>
              <a:t> </a:t>
            </a:r>
            <a:r>
              <a:rPr lang="en-US" sz="1800" dirty="0" err="1">
                <a:solidFill>
                  <a:srgbClr val="FFFFFF"/>
                </a:solidFill>
                <a:latin typeface="Canva Sans 1"/>
              </a:rPr>
              <a:t>amb</a:t>
            </a:r>
            <a:r>
              <a:rPr lang="en-US" sz="1800" dirty="0">
                <a:solidFill>
                  <a:srgbClr val="FFFFFF"/>
                </a:solidFill>
                <a:latin typeface="Canva Sans 1"/>
              </a:rPr>
              <a:t> </a:t>
            </a:r>
            <a:r>
              <a:rPr lang="en-US" sz="1800" dirty="0" err="1">
                <a:solidFill>
                  <a:srgbClr val="FFFFFF"/>
                </a:solidFill>
                <a:latin typeface="Canva Sans 1"/>
              </a:rPr>
              <a:t>l'adreça</a:t>
            </a:r>
            <a:r>
              <a:rPr lang="en-US" sz="1800" dirty="0">
                <a:solidFill>
                  <a:srgbClr val="FFFFFF"/>
                </a:solidFill>
                <a:latin typeface="Canva Sans 1"/>
              </a:rPr>
              <a:t> de </a:t>
            </a:r>
            <a:r>
              <a:rPr lang="en-US" sz="1800" dirty="0" err="1">
                <a:solidFill>
                  <a:srgbClr val="FFFFFF"/>
                </a:solidFill>
                <a:latin typeface="Canva Sans 1"/>
              </a:rPr>
              <a:t>correu</a:t>
            </a:r>
            <a:r>
              <a:rPr lang="en-US" sz="1800" dirty="0">
                <a:solidFill>
                  <a:srgbClr val="FFFFFF"/>
                </a:solidFill>
                <a:latin typeface="Canva Sans 1"/>
              </a:rPr>
              <a:t> personal)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C303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arrodonit 28"/>
          <p:cNvSpPr/>
          <p:nvPr/>
        </p:nvSpPr>
        <p:spPr>
          <a:xfrm>
            <a:off x="2971800" y="8507029"/>
            <a:ext cx="5105400" cy="982126"/>
          </a:xfrm>
          <a:prstGeom prst="roundRect">
            <a:avLst>
              <a:gd name="adj" fmla="val 47702"/>
            </a:avLst>
          </a:prstGeom>
          <a:solidFill>
            <a:srgbClr val="C42F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pic>
        <p:nvPicPr>
          <p:cNvPr id="3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51598" b="6096"/>
          <a:stretch/>
        </p:blipFill>
        <p:spPr>
          <a:xfrm>
            <a:off x="-76200" y="-757591"/>
            <a:ext cx="5712469" cy="11082692"/>
          </a:xfrm>
          <a:prstGeom prst="rect">
            <a:avLst/>
          </a:prstGeom>
        </p:spPr>
      </p:pic>
      <p:grpSp>
        <p:nvGrpSpPr>
          <p:cNvPr id="6" name="Group 6"/>
          <p:cNvGrpSpPr/>
          <p:nvPr/>
        </p:nvGrpSpPr>
        <p:grpSpPr>
          <a:xfrm>
            <a:off x="0" y="0"/>
            <a:ext cx="18288000" cy="1800018"/>
            <a:chOff x="0" y="0"/>
            <a:chExt cx="4816593" cy="474079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4816592" cy="474079"/>
            </a:xfrm>
            <a:custGeom>
              <a:avLst/>
              <a:gdLst/>
              <a:ahLst/>
              <a:cxnLst/>
              <a:rect l="l" t="t" r="r" b="b"/>
              <a:pathLst>
                <a:path w="4816592" h="474079">
                  <a:moveTo>
                    <a:pt x="0" y="0"/>
                  </a:moveTo>
                  <a:lnTo>
                    <a:pt x="4816592" y="0"/>
                  </a:lnTo>
                  <a:lnTo>
                    <a:pt x="4816592" y="474079"/>
                  </a:lnTo>
                  <a:lnTo>
                    <a:pt x="0" y="474079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8" name="TextBox 8"/>
            <p:cNvSpPr txBox="1"/>
            <p:nvPr/>
          </p:nvSpPr>
          <p:spPr>
            <a:xfrm>
              <a:off x="0" y="0"/>
              <a:ext cx="812800" cy="8128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l">
                <a:lnSpc>
                  <a:spcPts val="5040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1416803" y="401757"/>
            <a:ext cx="810012" cy="912060"/>
            <a:chOff x="0" y="0"/>
            <a:chExt cx="1080016" cy="1216081"/>
          </a:xfrm>
        </p:grpSpPr>
        <p:grpSp>
          <p:nvGrpSpPr>
            <p:cNvPr id="10" name="Group 10"/>
            <p:cNvGrpSpPr/>
            <p:nvPr/>
          </p:nvGrpSpPr>
          <p:grpSpPr>
            <a:xfrm>
              <a:off x="0" y="0"/>
              <a:ext cx="1080016" cy="1216081"/>
              <a:chOff x="0" y="0"/>
              <a:chExt cx="812800" cy="915200"/>
            </a:xfrm>
          </p:grpSpPr>
          <p:sp>
            <p:nvSpPr>
              <p:cNvPr id="11" name="Freeform 11"/>
              <p:cNvSpPr/>
              <p:nvPr/>
            </p:nvSpPr>
            <p:spPr>
              <a:xfrm>
                <a:off x="-49158" y="0"/>
                <a:ext cx="911116" cy="915200"/>
              </a:xfrm>
              <a:custGeom>
                <a:avLst/>
                <a:gdLst/>
                <a:ahLst/>
                <a:cxnLst/>
                <a:rect l="l" t="t" r="r" b="b"/>
                <a:pathLst>
                  <a:path w="911116" h="915200">
                    <a:moveTo>
                      <a:pt x="455558" y="0"/>
                    </a:moveTo>
                    <a:lnTo>
                      <a:pt x="455558" y="0"/>
                    </a:lnTo>
                    <a:cubicBezTo>
                      <a:pt x="707485" y="1127"/>
                      <a:pt x="911116" y="205671"/>
                      <a:pt x="911116" y="457600"/>
                    </a:cubicBezTo>
                    <a:cubicBezTo>
                      <a:pt x="911116" y="709529"/>
                      <a:pt x="707485" y="914073"/>
                      <a:pt x="455558" y="915200"/>
                    </a:cubicBezTo>
                    <a:cubicBezTo>
                      <a:pt x="203631" y="914073"/>
                      <a:pt x="0" y="709529"/>
                      <a:pt x="0" y="457600"/>
                    </a:cubicBezTo>
                    <a:cubicBezTo>
                      <a:pt x="0" y="205671"/>
                      <a:pt x="203631" y="1127"/>
                      <a:pt x="455558" y="0"/>
                    </a:cubicBezTo>
                    <a:close/>
                  </a:path>
                </a:pathLst>
              </a:custGeom>
              <a:solidFill>
                <a:srgbClr val="C42F3C"/>
              </a:solidFill>
            </p:spPr>
          </p:sp>
          <p:sp>
            <p:nvSpPr>
              <p:cNvPr id="12" name="TextBox 12"/>
              <p:cNvSpPr txBox="1"/>
              <p:nvPr/>
            </p:nvSpPr>
            <p:spPr>
              <a:xfrm>
                <a:off x="76200" y="57150"/>
                <a:ext cx="660400" cy="6794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399"/>
                  </a:lnSpc>
                </a:pPr>
                <a:endParaRPr/>
              </a:p>
            </p:txBody>
          </p:sp>
        </p:grpSp>
        <p:sp>
          <p:nvSpPr>
            <p:cNvPr id="13" name="TextBox 13"/>
            <p:cNvSpPr txBox="1"/>
            <p:nvPr/>
          </p:nvSpPr>
          <p:spPr>
            <a:xfrm>
              <a:off x="292231" y="360390"/>
              <a:ext cx="495553" cy="5524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000"/>
                </a:lnSpc>
              </a:pPr>
              <a:r>
                <a:rPr lang="en-US" sz="3000" spc="-75">
                  <a:solidFill>
                    <a:srgbClr val="FFFFFF"/>
                  </a:solidFill>
                  <a:latin typeface="Canva Sans Display"/>
                </a:rPr>
                <a:t>2</a:t>
              </a:r>
            </a:p>
          </p:txBody>
        </p:sp>
      </p:grpSp>
      <p:sp>
        <p:nvSpPr>
          <p:cNvPr id="14" name="TextBox 14"/>
          <p:cNvSpPr txBox="1"/>
          <p:nvPr/>
        </p:nvSpPr>
        <p:spPr>
          <a:xfrm>
            <a:off x="3245736" y="538754"/>
            <a:ext cx="5364316" cy="63806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040"/>
              </a:lnSpc>
            </a:pPr>
            <a:r>
              <a:rPr lang="ca-ES" sz="4200" spc="-105" dirty="0">
                <a:solidFill>
                  <a:srgbClr val="000000"/>
                </a:solidFill>
                <a:latin typeface="Canva Sans 1 Bold"/>
              </a:rPr>
              <a:t>Instal·lar el </a:t>
            </a:r>
            <a:r>
              <a:rPr lang="ca-ES" sz="4200" spc="-105" dirty="0">
                <a:solidFill>
                  <a:srgbClr val="000000"/>
                </a:solidFill>
                <a:latin typeface="Canva Sans 1 Bold"/>
                <a:hlinkClick r:id="rId4"/>
              </a:rPr>
              <a:t>programa</a:t>
            </a:r>
            <a:endParaRPr lang="ca-ES" sz="4200" spc="-105" dirty="0">
              <a:solidFill>
                <a:srgbClr val="000000"/>
              </a:solidFill>
              <a:latin typeface="Canva Sans 1 Bold"/>
            </a:endParaRPr>
          </a:p>
        </p:txBody>
      </p:sp>
      <p:sp>
        <p:nvSpPr>
          <p:cNvPr id="19" name="TextBox 19"/>
          <p:cNvSpPr txBox="1"/>
          <p:nvPr/>
        </p:nvSpPr>
        <p:spPr>
          <a:xfrm>
            <a:off x="2772872" y="8842359"/>
            <a:ext cx="5566294" cy="29000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520"/>
              </a:lnSpc>
            </a:pPr>
            <a:r>
              <a:rPr lang="en-US" sz="1800" dirty="0" err="1">
                <a:solidFill>
                  <a:srgbClr val="FFFFFF"/>
                </a:solidFill>
                <a:latin typeface="Canva Sans 1"/>
              </a:rPr>
              <a:t>Instal·lar</a:t>
            </a:r>
            <a:r>
              <a:rPr lang="en-US" sz="1800" dirty="0">
                <a:solidFill>
                  <a:srgbClr val="FFFFFF"/>
                </a:solidFill>
                <a:latin typeface="Canva Sans 1"/>
              </a:rPr>
              <a:t> el </a:t>
            </a:r>
            <a:r>
              <a:rPr lang="en-US" sz="1800" dirty="0" err="1">
                <a:solidFill>
                  <a:srgbClr val="FFFFFF"/>
                </a:solidFill>
                <a:latin typeface="Canva Sans 1"/>
              </a:rPr>
              <a:t>programa</a:t>
            </a:r>
            <a:r>
              <a:rPr lang="en-US" sz="1800" dirty="0">
                <a:solidFill>
                  <a:srgbClr val="FFFFFF"/>
                </a:solidFill>
                <a:latin typeface="Canva Sans 1"/>
              </a:rPr>
              <a:t> a </a:t>
            </a:r>
            <a:r>
              <a:rPr lang="en-US" sz="1800" dirty="0" err="1">
                <a:solidFill>
                  <a:srgbClr val="FFFFFF"/>
                </a:solidFill>
                <a:latin typeface="Canva Sans 1"/>
              </a:rPr>
              <a:t>l'ordinador</a:t>
            </a:r>
            <a:endParaRPr lang="en-US" sz="1800" dirty="0">
              <a:solidFill>
                <a:srgbClr val="FFFFFF"/>
              </a:solidFill>
              <a:latin typeface="Canva Sans 1"/>
            </a:endParaRPr>
          </a:p>
        </p:txBody>
      </p:sp>
      <p:pic>
        <p:nvPicPr>
          <p:cNvPr id="28" name="Picture 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 r="54342" b="32435"/>
          <a:stretch/>
        </p:blipFill>
        <p:spPr>
          <a:xfrm>
            <a:off x="12975643" y="2350933"/>
            <a:ext cx="5388557" cy="7974167"/>
          </a:xfrm>
          <a:prstGeom prst="rect">
            <a:avLst/>
          </a:prstGeom>
        </p:spPr>
      </p:pic>
      <p:pic>
        <p:nvPicPr>
          <p:cNvPr id="5" name="Picture 5">
            <a:hlinkClick r:id="rId4"/>
          </p:cNvPr>
          <p:cNvPicPr>
            <a:picLocks noChangeAspect="1"/>
          </p:cNvPicPr>
          <p:nvPr/>
        </p:nvPicPr>
        <p:blipFill>
          <a:blip r:embed="rId7"/>
          <a:srcRect t="10365" r="1900" b="18580"/>
          <a:stretch>
            <a:fillRect/>
          </a:stretch>
        </p:blipFill>
        <p:spPr>
          <a:xfrm>
            <a:off x="3226686" y="1947130"/>
            <a:ext cx="11834628" cy="6011612"/>
          </a:xfrm>
          <a:prstGeom prst="rect">
            <a:avLst/>
          </a:prstGeom>
        </p:spPr>
      </p:pic>
      <p:sp>
        <p:nvSpPr>
          <p:cNvPr id="30" name="Rectangle arrodonit 29"/>
          <p:cNvSpPr/>
          <p:nvPr/>
        </p:nvSpPr>
        <p:spPr>
          <a:xfrm>
            <a:off x="10564522" y="8496300"/>
            <a:ext cx="5105400" cy="982126"/>
          </a:xfrm>
          <a:prstGeom prst="roundRect">
            <a:avLst>
              <a:gd name="adj" fmla="val 47702"/>
            </a:avLst>
          </a:prstGeom>
          <a:solidFill>
            <a:srgbClr val="C42F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24" name="TextBox 24"/>
          <p:cNvSpPr txBox="1"/>
          <p:nvPr/>
        </p:nvSpPr>
        <p:spPr>
          <a:xfrm>
            <a:off x="10304936" y="8842358"/>
            <a:ext cx="5566294" cy="3159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520"/>
              </a:lnSpc>
            </a:pPr>
            <a:r>
              <a:rPr lang="en-US" sz="1800">
                <a:solidFill>
                  <a:srgbClr val="FFFFFF"/>
                </a:solidFill>
                <a:latin typeface="Canva Sans 1"/>
              </a:rPr>
              <a:t>Instal·lar el</a:t>
            </a:r>
            <a:r>
              <a:rPr lang="en-US" sz="1800">
                <a:solidFill>
                  <a:srgbClr val="FFFFFF"/>
                </a:solidFill>
                <a:latin typeface="Canva Sans 1 Italics"/>
              </a:rPr>
              <a:t> Zotero Connector </a:t>
            </a:r>
            <a:r>
              <a:rPr lang="en-US" sz="1800">
                <a:solidFill>
                  <a:srgbClr val="FFFFFF"/>
                </a:solidFill>
                <a:latin typeface="Canva Sans 1"/>
              </a:rPr>
              <a:t>al navegador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C303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51598" b="6096"/>
          <a:stretch/>
        </p:blipFill>
        <p:spPr>
          <a:xfrm>
            <a:off x="-76200" y="-757591"/>
            <a:ext cx="5712469" cy="11082692"/>
          </a:xfrm>
          <a:prstGeom prst="rect">
            <a:avLst/>
          </a:prstGeom>
        </p:spPr>
      </p:pic>
      <p:pic>
        <p:nvPicPr>
          <p:cNvPr id="20" name="Picture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r="54342" b="32435"/>
          <a:stretch/>
        </p:blipFill>
        <p:spPr>
          <a:xfrm>
            <a:off x="12975643" y="2350933"/>
            <a:ext cx="5388557" cy="7974167"/>
          </a:xfrm>
          <a:prstGeom prst="rect">
            <a:avLst/>
          </a:prstGeom>
        </p:spPr>
      </p:pic>
      <p:pic>
        <p:nvPicPr>
          <p:cNvPr id="13" name="Picture 13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2642109" y="1868994"/>
            <a:ext cx="12737082" cy="7391421"/>
          </a:xfrm>
          <a:prstGeom prst="rect">
            <a:avLst/>
          </a:prstGeom>
        </p:spPr>
      </p:pic>
      <p:grpSp>
        <p:nvGrpSpPr>
          <p:cNvPr id="5" name="Group 5"/>
          <p:cNvGrpSpPr/>
          <p:nvPr/>
        </p:nvGrpSpPr>
        <p:grpSpPr>
          <a:xfrm>
            <a:off x="0" y="0"/>
            <a:ext cx="18288000" cy="1800018"/>
            <a:chOff x="0" y="0"/>
            <a:chExt cx="4816593" cy="47407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4816592" cy="474079"/>
            </a:xfrm>
            <a:custGeom>
              <a:avLst/>
              <a:gdLst/>
              <a:ahLst/>
              <a:cxnLst/>
              <a:rect l="l" t="t" r="r" b="b"/>
              <a:pathLst>
                <a:path w="4816592" h="474079">
                  <a:moveTo>
                    <a:pt x="0" y="0"/>
                  </a:moveTo>
                  <a:lnTo>
                    <a:pt x="4816592" y="0"/>
                  </a:lnTo>
                  <a:lnTo>
                    <a:pt x="4816592" y="474079"/>
                  </a:lnTo>
                  <a:lnTo>
                    <a:pt x="0" y="474079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0" y="38100"/>
              <a:ext cx="812800" cy="774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88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1416803" y="401757"/>
            <a:ext cx="810012" cy="912060"/>
            <a:chOff x="0" y="0"/>
            <a:chExt cx="1080016" cy="1216081"/>
          </a:xfrm>
        </p:grpSpPr>
        <p:grpSp>
          <p:nvGrpSpPr>
            <p:cNvPr id="9" name="Group 9"/>
            <p:cNvGrpSpPr/>
            <p:nvPr/>
          </p:nvGrpSpPr>
          <p:grpSpPr>
            <a:xfrm>
              <a:off x="0" y="0"/>
              <a:ext cx="1080016" cy="1216081"/>
              <a:chOff x="0" y="0"/>
              <a:chExt cx="812800" cy="9152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-49158" y="0"/>
                <a:ext cx="911116" cy="915200"/>
              </a:xfrm>
              <a:custGeom>
                <a:avLst/>
                <a:gdLst/>
                <a:ahLst/>
                <a:cxnLst/>
                <a:rect l="l" t="t" r="r" b="b"/>
                <a:pathLst>
                  <a:path w="911116" h="915200">
                    <a:moveTo>
                      <a:pt x="455558" y="0"/>
                    </a:moveTo>
                    <a:lnTo>
                      <a:pt x="455558" y="0"/>
                    </a:lnTo>
                    <a:cubicBezTo>
                      <a:pt x="707485" y="1127"/>
                      <a:pt x="911116" y="205671"/>
                      <a:pt x="911116" y="457600"/>
                    </a:cubicBezTo>
                    <a:cubicBezTo>
                      <a:pt x="911116" y="709529"/>
                      <a:pt x="707485" y="914073"/>
                      <a:pt x="455558" y="915200"/>
                    </a:cubicBezTo>
                    <a:cubicBezTo>
                      <a:pt x="203631" y="914073"/>
                      <a:pt x="0" y="709529"/>
                      <a:pt x="0" y="457600"/>
                    </a:cubicBezTo>
                    <a:cubicBezTo>
                      <a:pt x="0" y="205671"/>
                      <a:pt x="203631" y="1127"/>
                      <a:pt x="455558" y="0"/>
                    </a:cubicBezTo>
                    <a:close/>
                  </a:path>
                </a:pathLst>
              </a:custGeom>
              <a:solidFill>
                <a:srgbClr val="C42F3C"/>
              </a:solidFill>
            </p:spPr>
          </p:sp>
          <p:sp>
            <p:nvSpPr>
              <p:cNvPr id="11" name="TextBox 11"/>
              <p:cNvSpPr txBox="1"/>
              <p:nvPr/>
            </p:nvSpPr>
            <p:spPr>
              <a:xfrm>
                <a:off x="76200" y="57150"/>
                <a:ext cx="660400" cy="6794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399"/>
                  </a:lnSpc>
                </a:pPr>
                <a:endParaRPr/>
              </a:p>
            </p:txBody>
          </p:sp>
        </p:grpSp>
        <p:sp>
          <p:nvSpPr>
            <p:cNvPr id="12" name="TextBox 12"/>
            <p:cNvSpPr txBox="1"/>
            <p:nvPr/>
          </p:nvSpPr>
          <p:spPr>
            <a:xfrm>
              <a:off x="292231" y="360390"/>
              <a:ext cx="495553" cy="5524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000"/>
                </a:lnSpc>
              </a:pPr>
              <a:r>
                <a:rPr lang="en-US" sz="3000" spc="-75">
                  <a:solidFill>
                    <a:srgbClr val="FFFFFF"/>
                  </a:solidFill>
                  <a:latin typeface="Canva Sans Display"/>
                </a:rPr>
                <a:t>3</a:t>
              </a:r>
            </a:p>
          </p:txBody>
        </p:sp>
      </p:grpSp>
      <p:sp>
        <p:nvSpPr>
          <p:cNvPr id="19" name="TextBox 19"/>
          <p:cNvSpPr txBox="1"/>
          <p:nvPr/>
        </p:nvSpPr>
        <p:spPr>
          <a:xfrm>
            <a:off x="3356372" y="538645"/>
            <a:ext cx="11426428" cy="64120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ctr">
              <a:lnSpc>
                <a:spcPts val="5040"/>
              </a:lnSpc>
              <a:spcBef>
                <a:spcPct val="0"/>
              </a:spcBef>
            </a:pPr>
            <a:r>
              <a:rPr lang="ca-ES" sz="4200" u="none" spc="-105" dirty="0">
                <a:solidFill>
                  <a:srgbClr val="000000"/>
                </a:solidFill>
                <a:latin typeface="Canva Sans 1 Bold"/>
              </a:rPr>
              <a:t>Obrir </a:t>
            </a:r>
            <a:r>
              <a:rPr lang="ca-ES" sz="4200" u="none" spc="-105" dirty="0" err="1">
                <a:solidFill>
                  <a:srgbClr val="000000"/>
                </a:solidFill>
                <a:latin typeface="Canva Sans 1 Bold"/>
              </a:rPr>
              <a:t>Zotero</a:t>
            </a:r>
            <a:r>
              <a:rPr lang="ca-ES" sz="4200" u="none" spc="-105" dirty="0">
                <a:solidFill>
                  <a:srgbClr val="000000"/>
                </a:solidFill>
                <a:latin typeface="Canva Sans 1 Bold"/>
              </a:rPr>
              <a:t> per veure la biblioteca del gestor</a:t>
            </a:r>
          </a:p>
        </p:txBody>
      </p:sp>
      <p:sp>
        <p:nvSpPr>
          <p:cNvPr id="21" name="Rectangle arrodonit 20"/>
          <p:cNvSpPr/>
          <p:nvPr/>
        </p:nvSpPr>
        <p:spPr>
          <a:xfrm>
            <a:off x="5408912" y="8885774"/>
            <a:ext cx="7697487" cy="982126"/>
          </a:xfrm>
          <a:prstGeom prst="roundRect">
            <a:avLst>
              <a:gd name="adj" fmla="val 47702"/>
            </a:avLst>
          </a:prstGeom>
          <a:solidFill>
            <a:srgbClr val="C42F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8" name="TextBox 18"/>
          <p:cNvSpPr txBox="1"/>
          <p:nvPr/>
        </p:nvSpPr>
        <p:spPr>
          <a:xfrm>
            <a:off x="5529766" y="8999430"/>
            <a:ext cx="7325023" cy="73096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240"/>
              </a:lnSpc>
            </a:pPr>
            <a:r>
              <a:rPr lang="en-US" sz="1800" u="none" dirty="0" err="1">
                <a:solidFill>
                  <a:srgbClr val="FFFFFF"/>
                </a:solidFill>
                <a:latin typeface="Canva Sans 1"/>
              </a:rPr>
              <a:t>Aquí</a:t>
            </a:r>
            <a:r>
              <a:rPr lang="en-US" sz="1800" u="none" dirty="0">
                <a:solidFill>
                  <a:srgbClr val="FFFFFF"/>
                </a:solidFill>
                <a:latin typeface="Canva Sans 1"/>
              </a:rPr>
              <a:t> </a:t>
            </a:r>
            <a:r>
              <a:rPr lang="en-US" sz="1800" u="none" dirty="0" err="1">
                <a:solidFill>
                  <a:srgbClr val="FFFFFF"/>
                </a:solidFill>
                <a:latin typeface="Canva Sans 1"/>
              </a:rPr>
              <a:t>és</a:t>
            </a:r>
            <a:r>
              <a:rPr lang="en-US" sz="1800" u="none" dirty="0">
                <a:solidFill>
                  <a:srgbClr val="FFFFFF"/>
                </a:solidFill>
                <a:latin typeface="Canva Sans 1"/>
              </a:rPr>
              <a:t> on </a:t>
            </a:r>
            <a:r>
              <a:rPr lang="en-US" sz="1800" u="none" dirty="0" err="1">
                <a:solidFill>
                  <a:srgbClr val="FFFFFF"/>
                </a:solidFill>
                <a:latin typeface="Canva Sans 1"/>
              </a:rPr>
              <a:t>es</a:t>
            </a:r>
            <a:r>
              <a:rPr lang="en-US" sz="1800" u="none" dirty="0">
                <a:solidFill>
                  <a:srgbClr val="FFFFFF"/>
                </a:solidFill>
                <a:latin typeface="Canva Sans 1"/>
              </a:rPr>
              <a:t> </a:t>
            </a:r>
            <a:r>
              <a:rPr lang="en-US" sz="1800" u="none" dirty="0" err="1">
                <a:solidFill>
                  <a:srgbClr val="FFFFFF"/>
                </a:solidFill>
                <a:latin typeface="Canva Sans 1"/>
              </a:rPr>
              <a:t>recullen</a:t>
            </a:r>
            <a:r>
              <a:rPr lang="en-US" sz="1800" u="none" dirty="0">
                <a:solidFill>
                  <a:srgbClr val="FFFFFF"/>
                </a:solidFill>
                <a:latin typeface="Canva Sans 1"/>
              </a:rPr>
              <a:t> i </a:t>
            </a:r>
            <a:r>
              <a:rPr lang="en-US" sz="1800" u="none" dirty="0" err="1">
                <a:solidFill>
                  <a:srgbClr val="FFFFFF"/>
                </a:solidFill>
                <a:latin typeface="Canva Sans 1"/>
              </a:rPr>
              <a:t>gestionen</a:t>
            </a:r>
            <a:r>
              <a:rPr lang="en-US" sz="1800" u="none" dirty="0">
                <a:solidFill>
                  <a:srgbClr val="FFFFFF"/>
                </a:solidFill>
                <a:latin typeface="Canva Sans 1"/>
              </a:rPr>
              <a:t> </a:t>
            </a:r>
            <a:r>
              <a:rPr lang="en-US" sz="1800" u="none" dirty="0" err="1">
                <a:solidFill>
                  <a:srgbClr val="FFFFFF"/>
                </a:solidFill>
                <a:latin typeface="Canva Sans 1"/>
              </a:rPr>
              <a:t>els</a:t>
            </a:r>
            <a:r>
              <a:rPr lang="en-US" sz="1800" u="none" dirty="0">
                <a:solidFill>
                  <a:srgbClr val="FFFFFF"/>
                </a:solidFill>
                <a:latin typeface="Canva Sans 1"/>
              </a:rPr>
              <a:t> documents i les </a:t>
            </a:r>
            <a:r>
              <a:rPr lang="en-US" sz="1800" u="none" dirty="0" err="1">
                <a:solidFill>
                  <a:srgbClr val="FFFFFF"/>
                </a:solidFill>
                <a:latin typeface="Canva Sans 1"/>
              </a:rPr>
              <a:t>referències</a:t>
            </a:r>
            <a:r>
              <a:rPr lang="en-US" sz="1800" u="none" dirty="0">
                <a:solidFill>
                  <a:srgbClr val="FFFFFF"/>
                </a:solidFill>
                <a:latin typeface="Canva Sans 1"/>
              </a:rPr>
              <a:t>.</a:t>
            </a:r>
          </a:p>
          <a:p>
            <a:pPr marL="0" lvl="0" indent="0" algn="ctr">
              <a:lnSpc>
                <a:spcPts val="2520"/>
              </a:lnSpc>
              <a:spcBef>
                <a:spcPct val="0"/>
              </a:spcBef>
            </a:pPr>
            <a:r>
              <a:rPr lang="en-US" sz="1800" u="none" dirty="0" err="1">
                <a:solidFill>
                  <a:srgbClr val="FFFFFF"/>
                </a:solidFill>
                <a:latin typeface="Canva Sans 1"/>
              </a:rPr>
              <a:t>Podem</a:t>
            </a:r>
            <a:r>
              <a:rPr lang="en-US" sz="1800" u="none" dirty="0">
                <a:solidFill>
                  <a:srgbClr val="FFFFFF"/>
                </a:solidFill>
                <a:latin typeface="Canva Sans 1"/>
              </a:rPr>
              <a:t> </a:t>
            </a:r>
            <a:r>
              <a:rPr lang="en-US" sz="1800" u="none" dirty="0" err="1">
                <a:solidFill>
                  <a:srgbClr val="FFFFFF"/>
                </a:solidFill>
                <a:latin typeface="Canva Sans 1"/>
              </a:rPr>
              <a:t>sincronitzar</a:t>
            </a:r>
            <a:r>
              <a:rPr lang="en-US" sz="1800" u="none" dirty="0">
                <a:solidFill>
                  <a:srgbClr val="FFFFFF"/>
                </a:solidFill>
                <a:latin typeface="Canva Sans 1"/>
              </a:rPr>
              <a:t>-la </a:t>
            </a:r>
            <a:r>
              <a:rPr lang="en-US" sz="1800" u="none" dirty="0" err="1">
                <a:solidFill>
                  <a:srgbClr val="FFFFFF"/>
                </a:solidFill>
                <a:latin typeface="Canva Sans 1"/>
              </a:rPr>
              <a:t>amb</a:t>
            </a:r>
            <a:r>
              <a:rPr lang="en-US" sz="1800" u="none" dirty="0">
                <a:solidFill>
                  <a:srgbClr val="FFFFFF"/>
                </a:solidFill>
                <a:latin typeface="Canva Sans 1"/>
              </a:rPr>
              <a:t> la </a:t>
            </a:r>
            <a:r>
              <a:rPr lang="en-US" sz="1800" u="none" dirty="0" err="1">
                <a:solidFill>
                  <a:srgbClr val="FFFFFF"/>
                </a:solidFill>
                <a:latin typeface="Canva Sans 1"/>
              </a:rPr>
              <a:t>biblioteca</a:t>
            </a:r>
            <a:r>
              <a:rPr lang="en-US" sz="1800" u="none" dirty="0">
                <a:solidFill>
                  <a:srgbClr val="FFFFFF"/>
                </a:solidFill>
                <a:latin typeface="Canva Sans 1"/>
              </a:rPr>
              <a:t> de </a:t>
            </a:r>
            <a:r>
              <a:rPr lang="en-US" sz="1800" u="none" dirty="0" err="1">
                <a:solidFill>
                  <a:srgbClr val="FFFFFF"/>
                </a:solidFill>
                <a:latin typeface="Canva Sans 1"/>
              </a:rPr>
              <a:t>Zotero</a:t>
            </a:r>
            <a:r>
              <a:rPr lang="en-US" sz="1800" u="none" dirty="0">
                <a:solidFill>
                  <a:srgbClr val="FFFFFF"/>
                </a:solidFill>
                <a:latin typeface="Canva Sans 1"/>
              </a:rPr>
              <a:t> al web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C303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51598" b="6096"/>
          <a:stretch/>
        </p:blipFill>
        <p:spPr>
          <a:xfrm>
            <a:off x="-76200" y="-757591"/>
            <a:ext cx="5712469" cy="11082692"/>
          </a:xfrm>
          <a:prstGeom prst="rect">
            <a:avLst/>
          </a:prstGeom>
        </p:spPr>
      </p:pic>
      <p:pic>
        <p:nvPicPr>
          <p:cNvPr id="25" name="Picture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r="54342" b="32435"/>
          <a:stretch/>
        </p:blipFill>
        <p:spPr>
          <a:xfrm>
            <a:off x="12975643" y="2350933"/>
            <a:ext cx="5388557" cy="7974167"/>
          </a:xfrm>
          <a:prstGeom prst="rect">
            <a:avLst/>
          </a:prstGeom>
        </p:spPr>
      </p:pic>
      <p:grpSp>
        <p:nvGrpSpPr>
          <p:cNvPr id="5" name="Group 5"/>
          <p:cNvGrpSpPr/>
          <p:nvPr/>
        </p:nvGrpSpPr>
        <p:grpSpPr>
          <a:xfrm>
            <a:off x="0" y="0"/>
            <a:ext cx="18288000" cy="1800018"/>
            <a:chOff x="0" y="0"/>
            <a:chExt cx="4816593" cy="47407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4816592" cy="474079"/>
            </a:xfrm>
            <a:custGeom>
              <a:avLst/>
              <a:gdLst/>
              <a:ahLst/>
              <a:cxnLst/>
              <a:rect l="l" t="t" r="r" b="b"/>
              <a:pathLst>
                <a:path w="4816592" h="474079">
                  <a:moveTo>
                    <a:pt x="0" y="0"/>
                  </a:moveTo>
                  <a:lnTo>
                    <a:pt x="4816592" y="0"/>
                  </a:lnTo>
                  <a:lnTo>
                    <a:pt x="4816592" y="474079"/>
                  </a:lnTo>
                  <a:lnTo>
                    <a:pt x="0" y="474079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0" y="38100"/>
              <a:ext cx="812800" cy="774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88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1416803" y="401757"/>
            <a:ext cx="810012" cy="912060"/>
            <a:chOff x="0" y="0"/>
            <a:chExt cx="1080016" cy="1216081"/>
          </a:xfrm>
        </p:grpSpPr>
        <p:grpSp>
          <p:nvGrpSpPr>
            <p:cNvPr id="9" name="Group 9"/>
            <p:cNvGrpSpPr/>
            <p:nvPr/>
          </p:nvGrpSpPr>
          <p:grpSpPr>
            <a:xfrm>
              <a:off x="0" y="0"/>
              <a:ext cx="1080016" cy="1216081"/>
              <a:chOff x="0" y="0"/>
              <a:chExt cx="812800" cy="9152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-49158" y="0"/>
                <a:ext cx="911116" cy="915200"/>
              </a:xfrm>
              <a:custGeom>
                <a:avLst/>
                <a:gdLst/>
                <a:ahLst/>
                <a:cxnLst/>
                <a:rect l="l" t="t" r="r" b="b"/>
                <a:pathLst>
                  <a:path w="911116" h="915200">
                    <a:moveTo>
                      <a:pt x="455558" y="0"/>
                    </a:moveTo>
                    <a:lnTo>
                      <a:pt x="455558" y="0"/>
                    </a:lnTo>
                    <a:cubicBezTo>
                      <a:pt x="707485" y="1127"/>
                      <a:pt x="911116" y="205671"/>
                      <a:pt x="911116" y="457600"/>
                    </a:cubicBezTo>
                    <a:cubicBezTo>
                      <a:pt x="911116" y="709529"/>
                      <a:pt x="707485" y="914073"/>
                      <a:pt x="455558" y="915200"/>
                    </a:cubicBezTo>
                    <a:cubicBezTo>
                      <a:pt x="203631" y="914073"/>
                      <a:pt x="0" y="709529"/>
                      <a:pt x="0" y="457600"/>
                    </a:cubicBezTo>
                    <a:cubicBezTo>
                      <a:pt x="0" y="205671"/>
                      <a:pt x="203631" y="1127"/>
                      <a:pt x="455558" y="0"/>
                    </a:cubicBezTo>
                    <a:close/>
                  </a:path>
                </a:pathLst>
              </a:custGeom>
              <a:solidFill>
                <a:srgbClr val="C42F3C"/>
              </a:solidFill>
            </p:spPr>
          </p:sp>
          <p:sp>
            <p:nvSpPr>
              <p:cNvPr id="11" name="TextBox 11"/>
              <p:cNvSpPr txBox="1"/>
              <p:nvPr/>
            </p:nvSpPr>
            <p:spPr>
              <a:xfrm>
                <a:off x="76200" y="57150"/>
                <a:ext cx="660400" cy="6794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399"/>
                  </a:lnSpc>
                </a:pPr>
                <a:endParaRPr/>
              </a:p>
            </p:txBody>
          </p:sp>
        </p:grpSp>
        <p:sp>
          <p:nvSpPr>
            <p:cNvPr id="12" name="TextBox 12"/>
            <p:cNvSpPr txBox="1"/>
            <p:nvPr/>
          </p:nvSpPr>
          <p:spPr>
            <a:xfrm>
              <a:off x="292231" y="360390"/>
              <a:ext cx="495553" cy="5524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000"/>
                </a:lnSpc>
              </a:pPr>
              <a:r>
                <a:rPr lang="en-US" sz="3000" spc="-75">
                  <a:solidFill>
                    <a:srgbClr val="FFFFFF"/>
                  </a:solidFill>
                  <a:latin typeface="Canva Sans Display"/>
                </a:rPr>
                <a:t>4</a:t>
              </a:r>
            </a:p>
          </p:txBody>
        </p:sp>
      </p:grpSp>
      <p:grpSp>
        <p:nvGrpSpPr>
          <p:cNvPr id="13" name="Group 13"/>
          <p:cNvGrpSpPr/>
          <p:nvPr/>
        </p:nvGrpSpPr>
        <p:grpSpPr>
          <a:xfrm>
            <a:off x="2773571" y="1868994"/>
            <a:ext cx="12737082" cy="7391421"/>
            <a:chOff x="0" y="0"/>
            <a:chExt cx="16982776" cy="9855229"/>
          </a:xfrm>
        </p:grpSpPr>
        <p:pic>
          <p:nvPicPr>
            <p:cNvPr id="14" name="Picture 14"/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>
            <a:xfrm>
              <a:off x="0" y="0"/>
              <a:ext cx="16982776" cy="9855229"/>
            </a:xfrm>
            <a:prstGeom prst="rect">
              <a:avLst/>
            </a:prstGeom>
          </p:spPr>
        </p:pic>
        <p:pic>
          <p:nvPicPr>
            <p:cNvPr id="15" name="Picture 15"/>
            <p:cNvPicPr>
              <a:picLocks noChangeAspect="1"/>
            </p:cNvPicPr>
            <p:nvPr/>
          </p:nvPicPr>
          <p:blipFill>
            <a:blip r:embed="rId7"/>
            <a:srcRect t="11295" r="2545"/>
            <a:stretch>
              <a:fillRect/>
            </a:stretch>
          </p:blipFill>
          <p:spPr>
            <a:xfrm>
              <a:off x="0" y="375562"/>
              <a:ext cx="4326294" cy="3561165"/>
            </a:xfrm>
            <a:prstGeom prst="rect">
              <a:avLst/>
            </a:prstGeom>
          </p:spPr>
        </p:pic>
        <p:pic>
          <p:nvPicPr>
            <p:cNvPr id="16" name="Picture 16"/>
            <p:cNvPicPr>
              <a:picLocks noChangeAspect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>
            <a:xfrm>
              <a:off x="4700837" y="2939911"/>
              <a:ext cx="5670642" cy="2521679"/>
            </a:xfrm>
            <a:prstGeom prst="rect">
              <a:avLst/>
            </a:prstGeom>
          </p:spPr>
        </p:pic>
        <p:pic>
          <p:nvPicPr>
            <p:cNvPr id="17" name="Picture 17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rcRect/>
            <a:stretch>
              <a:fillRect/>
            </a:stretch>
          </p:blipFill>
          <p:spPr>
            <a:xfrm>
              <a:off x="0" y="350162"/>
              <a:ext cx="702401" cy="446903"/>
            </a:xfrm>
            <a:prstGeom prst="rect">
              <a:avLst/>
            </a:prstGeom>
          </p:spPr>
        </p:pic>
      </p:grpSp>
      <p:sp>
        <p:nvSpPr>
          <p:cNvPr id="24" name="Rectangle arrodonit 23"/>
          <p:cNvSpPr/>
          <p:nvPr/>
        </p:nvSpPr>
        <p:spPr>
          <a:xfrm>
            <a:off x="5408913" y="8885774"/>
            <a:ext cx="6857022" cy="982126"/>
          </a:xfrm>
          <a:prstGeom prst="roundRect">
            <a:avLst>
              <a:gd name="adj" fmla="val 47702"/>
            </a:avLst>
          </a:prstGeom>
          <a:solidFill>
            <a:srgbClr val="C42F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22" name="TextBox 22"/>
          <p:cNvSpPr txBox="1"/>
          <p:nvPr/>
        </p:nvSpPr>
        <p:spPr>
          <a:xfrm>
            <a:off x="5636269" y="9056236"/>
            <a:ext cx="6249688" cy="64120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520"/>
              </a:lnSpc>
            </a:pPr>
            <a:r>
              <a:rPr lang="en-US" sz="1800" dirty="0">
                <a:solidFill>
                  <a:srgbClr val="FFFFFF"/>
                </a:solidFill>
                <a:latin typeface="Canva Sans 1"/>
              </a:rPr>
              <a:t> </a:t>
            </a:r>
            <a:r>
              <a:rPr lang="en-US" sz="1800" dirty="0" err="1">
                <a:solidFill>
                  <a:srgbClr val="FFFFFF"/>
                </a:solidFill>
                <a:latin typeface="Canva Sans 1"/>
              </a:rPr>
              <a:t>Podem</a:t>
            </a:r>
            <a:r>
              <a:rPr lang="en-US" sz="1800" dirty="0">
                <a:solidFill>
                  <a:srgbClr val="FFFFFF"/>
                </a:solidFill>
                <a:latin typeface="Canva Sans 1"/>
              </a:rPr>
              <a:t> </a:t>
            </a:r>
            <a:r>
              <a:rPr lang="en-US" sz="1800" dirty="0" err="1">
                <a:solidFill>
                  <a:srgbClr val="FFFFFF"/>
                </a:solidFill>
                <a:latin typeface="Canva Sans 1"/>
              </a:rPr>
              <a:t>crear</a:t>
            </a:r>
            <a:r>
              <a:rPr lang="en-US" sz="1800" dirty="0">
                <a:solidFill>
                  <a:srgbClr val="FFFFFF"/>
                </a:solidFill>
                <a:latin typeface="Canva Sans 1"/>
              </a:rPr>
              <a:t> </a:t>
            </a:r>
            <a:r>
              <a:rPr lang="en-US" sz="1800" dirty="0" err="1">
                <a:solidFill>
                  <a:srgbClr val="FFFFFF"/>
                </a:solidFill>
                <a:latin typeface="Canva Sans 1"/>
              </a:rPr>
              <a:t>col·leccions</a:t>
            </a:r>
            <a:r>
              <a:rPr lang="en-US" sz="1800" dirty="0">
                <a:solidFill>
                  <a:srgbClr val="FFFFFF"/>
                </a:solidFill>
                <a:latin typeface="Canva Sans 1"/>
              </a:rPr>
              <a:t> i </a:t>
            </a:r>
            <a:r>
              <a:rPr lang="en-US" sz="1800" dirty="0" err="1">
                <a:solidFill>
                  <a:srgbClr val="FFFFFF"/>
                </a:solidFill>
                <a:latin typeface="Canva Sans 1"/>
              </a:rPr>
              <a:t>subcol·leccions</a:t>
            </a:r>
            <a:endParaRPr lang="en-US" sz="1800" dirty="0">
              <a:solidFill>
                <a:srgbClr val="FFFFFF"/>
              </a:solidFill>
              <a:latin typeface="Canva Sans 1"/>
            </a:endParaRPr>
          </a:p>
          <a:p>
            <a:pPr algn="ctr">
              <a:lnSpc>
                <a:spcPts val="2520"/>
              </a:lnSpc>
            </a:pPr>
            <a:r>
              <a:rPr lang="en-US" sz="1800" dirty="0">
                <a:solidFill>
                  <a:srgbClr val="FFFFFF"/>
                </a:solidFill>
                <a:latin typeface="Canva Sans 1"/>
              </a:rPr>
              <a:t>per </a:t>
            </a:r>
            <a:r>
              <a:rPr lang="en-US" sz="1800" dirty="0" err="1">
                <a:solidFill>
                  <a:srgbClr val="FFFFFF"/>
                </a:solidFill>
                <a:latin typeface="Canva Sans 1"/>
              </a:rPr>
              <a:t>organitzar</a:t>
            </a:r>
            <a:r>
              <a:rPr lang="en-US" sz="1800" dirty="0">
                <a:solidFill>
                  <a:srgbClr val="FFFFFF"/>
                </a:solidFill>
                <a:latin typeface="Canva Sans 1"/>
              </a:rPr>
              <a:t> el </a:t>
            </a:r>
            <a:r>
              <a:rPr lang="en-US" sz="1800" dirty="0" err="1">
                <a:solidFill>
                  <a:srgbClr val="FFFFFF"/>
                </a:solidFill>
                <a:latin typeface="Canva Sans 1"/>
              </a:rPr>
              <a:t>contingut</a:t>
            </a:r>
            <a:endParaRPr lang="en-US" sz="1800" dirty="0">
              <a:solidFill>
                <a:srgbClr val="FFFFFF"/>
              </a:solidFill>
              <a:latin typeface="Canva Sans 1"/>
            </a:endParaRPr>
          </a:p>
        </p:txBody>
      </p:sp>
      <p:sp>
        <p:nvSpPr>
          <p:cNvPr id="23" name="TextBox 23"/>
          <p:cNvSpPr txBox="1"/>
          <p:nvPr/>
        </p:nvSpPr>
        <p:spPr>
          <a:xfrm>
            <a:off x="3318030" y="538699"/>
            <a:ext cx="8111969" cy="63806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5040"/>
              </a:lnSpc>
              <a:spcBef>
                <a:spcPct val="0"/>
              </a:spcBef>
            </a:pPr>
            <a:r>
              <a:rPr lang="ca-ES" sz="4200" spc="-105" dirty="0">
                <a:solidFill>
                  <a:srgbClr val="000000"/>
                </a:solidFill>
                <a:latin typeface="Canva Sans 1 Bold"/>
              </a:rPr>
              <a:t>Organitzar la biblioteca personal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C303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51598" b="6096"/>
          <a:stretch/>
        </p:blipFill>
        <p:spPr>
          <a:xfrm>
            <a:off x="-76200" y="-757591"/>
            <a:ext cx="5712469" cy="11082692"/>
          </a:xfrm>
          <a:prstGeom prst="rect">
            <a:avLst/>
          </a:prstGeom>
        </p:spPr>
      </p:pic>
      <p:pic>
        <p:nvPicPr>
          <p:cNvPr id="21" name="Picture 4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 r="54342" b="32435"/>
          <a:stretch/>
        </p:blipFill>
        <p:spPr>
          <a:xfrm>
            <a:off x="12975643" y="2350933"/>
            <a:ext cx="5388557" cy="7974167"/>
          </a:xfrm>
          <a:prstGeom prst="rect">
            <a:avLst/>
          </a:prstGeom>
        </p:spPr>
      </p:pic>
      <p:grpSp>
        <p:nvGrpSpPr>
          <p:cNvPr id="5" name="Group 5"/>
          <p:cNvGrpSpPr/>
          <p:nvPr/>
        </p:nvGrpSpPr>
        <p:grpSpPr>
          <a:xfrm>
            <a:off x="0" y="0"/>
            <a:ext cx="18288000" cy="1800018"/>
            <a:chOff x="0" y="0"/>
            <a:chExt cx="4816593" cy="47407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4816592" cy="474079"/>
            </a:xfrm>
            <a:custGeom>
              <a:avLst/>
              <a:gdLst/>
              <a:ahLst/>
              <a:cxnLst/>
              <a:rect l="l" t="t" r="r" b="b"/>
              <a:pathLst>
                <a:path w="4816592" h="474079">
                  <a:moveTo>
                    <a:pt x="0" y="0"/>
                  </a:moveTo>
                  <a:lnTo>
                    <a:pt x="4816592" y="0"/>
                  </a:lnTo>
                  <a:lnTo>
                    <a:pt x="4816592" y="474079"/>
                  </a:lnTo>
                  <a:lnTo>
                    <a:pt x="0" y="474079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0" y="38100"/>
              <a:ext cx="812800" cy="774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88"/>
                </a:lnSpc>
              </a:pPr>
              <a:endParaRPr/>
            </a:p>
          </p:txBody>
        </p:sp>
      </p:grpSp>
      <p:pic>
        <p:nvPicPr>
          <p:cNvPr id="13" name="Picture 13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rcRect/>
          <a:stretch>
            <a:fillRect/>
          </a:stretch>
        </p:blipFill>
        <p:spPr>
          <a:xfrm>
            <a:off x="2942644" y="1819068"/>
            <a:ext cx="12638732" cy="8078735"/>
          </a:xfrm>
          <a:prstGeom prst="rect">
            <a:avLst/>
          </a:prstGeom>
        </p:spPr>
      </p:pic>
      <p:grpSp>
        <p:nvGrpSpPr>
          <p:cNvPr id="8" name="Group 8"/>
          <p:cNvGrpSpPr/>
          <p:nvPr/>
        </p:nvGrpSpPr>
        <p:grpSpPr>
          <a:xfrm>
            <a:off x="1416803" y="401757"/>
            <a:ext cx="810012" cy="912060"/>
            <a:chOff x="0" y="0"/>
            <a:chExt cx="1080016" cy="1216081"/>
          </a:xfrm>
        </p:grpSpPr>
        <p:grpSp>
          <p:nvGrpSpPr>
            <p:cNvPr id="9" name="Group 9"/>
            <p:cNvGrpSpPr/>
            <p:nvPr/>
          </p:nvGrpSpPr>
          <p:grpSpPr>
            <a:xfrm>
              <a:off x="0" y="0"/>
              <a:ext cx="1080016" cy="1216081"/>
              <a:chOff x="0" y="0"/>
              <a:chExt cx="812800" cy="9152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-49158" y="0"/>
                <a:ext cx="911116" cy="915200"/>
              </a:xfrm>
              <a:custGeom>
                <a:avLst/>
                <a:gdLst/>
                <a:ahLst/>
                <a:cxnLst/>
                <a:rect l="l" t="t" r="r" b="b"/>
                <a:pathLst>
                  <a:path w="911116" h="915200">
                    <a:moveTo>
                      <a:pt x="455558" y="0"/>
                    </a:moveTo>
                    <a:lnTo>
                      <a:pt x="455558" y="0"/>
                    </a:lnTo>
                    <a:cubicBezTo>
                      <a:pt x="707485" y="1127"/>
                      <a:pt x="911116" y="205671"/>
                      <a:pt x="911116" y="457600"/>
                    </a:cubicBezTo>
                    <a:cubicBezTo>
                      <a:pt x="911116" y="709529"/>
                      <a:pt x="707485" y="914073"/>
                      <a:pt x="455558" y="915200"/>
                    </a:cubicBezTo>
                    <a:cubicBezTo>
                      <a:pt x="203631" y="914073"/>
                      <a:pt x="0" y="709529"/>
                      <a:pt x="0" y="457600"/>
                    </a:cubicBezTo>
                    <a:cubicBezTo>
                      <a:pt x="0" y="205671"/>
                      <a:pt x="203631" y="1127"/>
                      <a:pt x="455558" y="0"/>
                    </a:cubicBezTo>
                    <a:close/>
                  </a:path>
                </a:pathLst>
              </a:custGeom>
              <a:solidFill>
                <a:srgbClr val="C42F3C"/>
              </a:solidFill>
            </p:spPr>
          </p:sp>
          <p:sp>
            <p:nvSpPr>
              <p:cNvPr id="11" name="TextBox 11"/>
              <p:cNvSpPr txBox="1"/>
              <p:nvPr/>
            </p:nvSpPr>
            <p:spPr>
              <a:xfrm>
                <a:off x="76200" y="57150"/>
                <a:ext cx="660400" cy="6794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399"/>
                  </a:lnSpc>
                </a:pPr>
                <a:endParaRPr/>
              </a:p>
            </p:txBody>
          </p:sp>
        </p:grpSp>
        <p:sp>
          <p:nvSpPr>
            <p:cNvPr id="12" name="TextBox 12"/>
            <p:cNvSpPr txBox="1"/>
            <p:nvPr/>
          </p:nvSpPr>
          <p:spPr>
            <a:xfrm>
              <a:off x="292231" y="360390"/>
              <a:ext cx="495553" cy="5524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000"/>
                </a:lnSpc>
              </a:pPr>
              <a:r>
                <a:rPr lang="en-US" sz="3000" spc="-75">
                  <a:solidFill>
                    <a:srgbClr val="FFFFFF"/>
                  </a:solidFill>
                  <a:latin typeface="Canva Sans Display"/>
                </a:rPr>
                <a:t>5</a:t>
              </a:r>
            </a:p>
          </p:txBody>
        </p:sp>
      </p:grpSp>
      <p:sp>
        <p:nvSpPr>
          <p:cNvPr id="20" name="Rectangle arrodonit 19"/>
          <p:cNvSpPr/>
          <p:nvPr/>
        </p:nvSpPr>
        <p:spPr>
          <a:xfrm>
            <a:off x="5715000" y="8801100"/>
            <a:ext cx="6857022" cy="982126"/>
          </a:xfrm>
          <a:prstGeom prst="roundRect">
            <a:avLst>
              <a:gd name="adj" fmla="val 47702"/>
            </a:avLst>
          </a:prstGeom>
          <a:solidFill>
            <a:srgbClr val="C42F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8" name="TextBox 18"/>
          <p:cNvSpPr txBox="1"/>
          <p:nvPr/>
        </p:nvSpPr>
        <p:spPr>
          <a:xfrm>
            <a:off x="5672128" y="8860993"/>
            <a:ext cx="6913709" cy="9618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520"/>
              </a:lnSpc>
            </a:pPr>
            <a:r>
              <a:rPr lang="en-US" sz="1800" dirty="0" err="1">
                <a:solidFill>
                  <a:srgbClr val="FFFFFF"/>
                </a:solidFill>
                <a:latin typeface="Canva Sans 1"/>
              </a:rPr>
              <a:t>Quan</a:t>
            </a:r>
            <a:r>
              <a:rPr lang="en-US" sz="1800" dirty="0">
                <a:solidFill>
                  <a:srgbClr val="FFFFFF"/>
                </a:solidFill>
                <a:latin typeface="Canva Sans 1"/>
              </a:rPr>
              <a:t> hi </a:t>
            </a:r>
            <a:r>
              <a:rPr lang="en-US" sz="1800" dirty="0" err="1">
                <a:solidFill>
                  <a:srgbClr val="FFFFFF"/>
                </a:solidFill>
                <a:latin typeface="Canva Sans 1"/>
              </a:rPr>
              <a:t>arrosseguem</a:t>
            </a:r>
            <a:r>
              <a:rPr lang="en-US" sz="1800" dirty="0">
                <a:solidFill>
                  <a:srgbClr val="FFFFFF"/>
                </a:solidFill>
                <a:latin typeface="Canva Sans 1"/>
              </a:rPr>
              <a:t> </a:t>
            </a:r>
            <a:r>
              <a:rPr lang="en-US" sz="1800" dirty="0" err="1">
                <a:solidFill>
                  <a:srgbClr val="FFFFFF"/>
                </a:solidFill>
                <a:latin typeface="Canva Sans 1"/>
              </a:rPr>
              <a:t>els</a:t>
            </a:r>
            <a:r>
              <a:rPr lang="en-US" sz="1800" dirty="0">
                <a:solidFill>
                  <a:srgbClr val="FFFFFF"/>
                </a:solidFill>
                <a:latin typeface="Canva Sans 1"/>
              </a:rPr>
              <a:t> PDF, </a:t>
            </a:r>
            <a:r>
              <a:rPr lang="en-US" sz="1800" dirty="0" err="1">
                <a:solidFill>
                  <a:srgbClr val="FFFFFF"/>
                </a:solidFill>
                <a:latin typeface="Canva Sans 1"/>
              </a:rPr>
              <a:t>Zotero</a:t>
            </a:r>
            <a:r>
              <a:rPr lang="en-US" sz="1800" dirty="0">
                <a:solidFill>
                  <a:srgbClr val="FFFFFF"/>
                </a:solidFill>
                <a:latin typeface="Canva Sans 1"/>
              </a:rPr>
              <a:t> </a:t>
            </a:r>
            <a:r>
              <a:rPr lang="en-US" sz="1800" dirty="0" err="1">
                <a:solidFill>
                  <a:srgbClr val="FFFFFF"/>
                </a:solidFill>
                <a:latin typeface="Canva Sans 1"/>
              </a:rPr>
              <a:t>intenta</a:t>
            </a:r>
            <a:r>
              <a:rPr lang="en-US" sz="1800" dirty="0">
                <a:solidFill>
                  <a:srgbClr val="FFFFFF"/>
                </a:solidFill>
                <a:latin typeface="Canva Sans 1"/>
              </a:rPr>
              <a:t> </a:t>
            </a:r>
            <a:r>
              <a:rPr lang="en-US" sz="1800" dirty="0" err="1">
                <a:solidFill>
                  <a:srgbClr val="FFFFFF"/>
                </a:solidFill>
                <a:latin typeface="Canva Sans 1"/>
              </a:rPr>
              <a:t>llegir</a:t>
            </a:r>
            <a:r>
              <a:rPr lang="en-US" sz="1800" dirty="0">
                <a:solidFill>
                  <a:srgbClr val="FFFFFF"/>
                </a:solidFill>
                <a:latin typeface="Canva Sans 1"/>
              </a:rPr>
              <a:t> les </a:t>
            </a:r>
            <a:r>
              <a:rPr lang="en-US" sz="1800" dirty="0" err="1">
                <a:solidFill>
                  <a:srgbClr val="FFFFFF"/>
                </a:solidFill>
                <a:latin typeface="Canva Sans 1"/>
              </a:rPr>
              <a:t>dades</a:t>
            </a:r>
            <a:r>
              <a:rPr lang="en-US" sz="1800" dirty="0">
                <a:solidFill>
                  <a:srgbClr val="FFFFFF"/>
                </a:solidFill>
                <a:latin typeface="Canva Sans 1"/>
              </a:rPr>
              <a:t> (</a:t>
            </a:r>
            <a:r>
              <a:rPr lang="en-US" sz="1800" dirty="0" err="1">
                <a:solidFill>
                  <a:srgbClr val="FFFFFF"/>
                </a:solidFill>
                <a:latin typeface="Canva Sans 1"/>
              </a:rPr>
              <a:t>metadades</a:t>
            </a:r>
            <a:r>
              <a:rPr lang="en-US" sz="1800" dirty="0">
                <a:solidFill>
                  <a:srgbClr val="FFFFFF"/>
                </a:solidFill>
                <a:latin typeface="Canva Sans 1"/>
              </a:rPr>
              <a:t>) del document </a:t>
            </a:r>
            <a:r>
              <a:rPr lang="en-US" sz="1800" dirty="0" err="1">
                <a:solidFill>
                  <a:srgbClr val="FFFFFF"/>
                </a:solidFill>
                <a:latin typeface="Canva Sans 1"/>
              </a:rPr>
              <a:t>i</a:t>
            </a:r>
            <a:r>
              <a:rPr lang="en-US" sz="1800" dirty="0">
                <a:solidFill>
                  <a:srgbClr val="FFFFFF"/>
                </a:solidFill>
                <a:latin typeface="Canva Sans 1"/>
              </a:rPr>
              <a:t> </a:t>
            </a:r>
            <a:r>
              <a:rPr lang="en-US" sz="1800" dirty="0" err="1">
                <a:solidFill>
                  <a:srgbClr val="FFFFFF"/>
                </a:solidFill>
                <a:latin typeface="Canva Sans 1"/>
              </a:rPr>
              <a:t>modifica</a:t>
            </a:r>
            <a:r>
              <a:rPr lang="en-US" sz="1800" dirty="0">
                <a:solidFill>
                  <a:srgbClr val="FFFFFF"/>
                </a:solidFill>
                <a:latin typeface="Canva Sans 1"/>
              </a:rPr>
              <a:t> el nom del </a:t>
            </a:r>
            <a:r>
              <a:rPr lang="en-US" sz="1800" dirty="0" err="1">
                <a:solidFill>
                  <a:srgbClr val="FFFFFF"/>
                </a:solidFill>
                <a:latin typeface="Canva Sans 1"/>
              </a:rPr>
              <a:t>fitxer</a:t>
            </a:r>
            <a:r>
              <a:rPr lang="en-US" sz="1800" dirty="0">
                <a:solidFill>
                  <a:srgbClr val="FFFFFF"/>
                </a:solidFill>
                <a:latin typeface="Canva Sans 1"/>
              </a:rPr>
              <a:t>.</a:t>
            </a:r>
          </a:p>
          <a:p>
            <a:pPr algn="ctr">
              <a:lnSpc>
                <a:spcPts val="2520"/>
              </a:lnSpc>
            </a:pPr>
            <a:r>
              <a:rPr lang="en-US" dirty="0" err="1">
                <a:solidFill>
                  <a:srgbClr val="FFFFFF"/>
                </a:solidFill>
                <a:latin typeface="Canva Sans 1"/>
              </a:rPr>
              <a:t>Podrem</a:t>
            </a:r>
            <a:r>
              <a:rPr lang="en-US" dirty="0">
                <a:solidFill>
                  <a:srgbClr val="FFFFFF"/>
                </a:solidFill>
                <a:latin typeface="Canva Sans 1"/>
              </a:rPr>
              <a:t> </a:t>
            </a:r>
            <a:r>
              <a:rPr lang="en-US" dirty="0" err="1">
                <a:solidFill>
                  <a:srgbClr val="FFFFFF"/>
                </a:solidFill>
                <a:latin typeface="Canva Sans 1"/>
              </a:rPr>
              <a:t>llegir</a:t>
            </a:r>
            <a:r>
              <a:rPr lang="en-US" dirty="0">
                <a:solidFill>
                  <a:srgbClr val="FFFFFF"/>
                </a:solidFill>
                <a:latin typeface="Canva Sans 1"/>
              </a:rPr>
              <a:t> </a:t>
            </a:r>
            <a:r>
              <a:rPr lang="en-US" dirty="0" err="1">
                <a:solidFill>
                  <a:srgbClr val="FFFFFF"/>
                </a:solidFill>
                <a:latin typeface="Canva Sans 1"/>
              </a:rPr>
              <a:t>i</a:t>
            </a:r>
            <a:r>
              <a:rPr lang="en-US" dirty="0">
                <a:solidFill>
                  <a:srgbClr val="FFFFFF"/>
                </a:solidFill>
                <a:latin typeface="Canva Sans 1"/>
              </a:rPr>
              <a:t> </a:t>
            </a:r>
            <a:r>
              <a:rPr lang="en-US" dirty="0" err="1">
                <a:solidFill>
                  <a:srgbClr val="FFFFFF"/>
                </a:solidFill>
                <a:latin typeface="Canva Sans 1"/>
              </a:rPr>
              <a:t>anotar</a:t>
            </a:r>
            <a:r>
              <a:rPr lang="en-US" dirty="0">
                <a:solidFill>
                  <a:srgbClr val="FFFFFF"/>
                </a:solidFill>
                <a:latin typeface="Canva Sans 1"/>
              </a:rPr>
              <a:t> el PDF.</a:t>
            </a:r>
            <a:endParaRPr lang="en-US" sz="1800" dirty="0">
              <a:solidFill>
                <a:srgbClr val="FFFFFF"/>
              </a:solidFill>
              <a:latin typeface="Canva Sans 1"/>
            </a:endParaRPr>
          </a:p>
        </p:txBody>
      </p:sp>
      <p:sp>
        <p:nvSpPr>
          <p:cNvPr id="19" name="TextBox 19"/>
          <p:cNvSpPr txBox="1"/>
          <p:nvPr/>
        </p:nvSpPr>
        <p:spPr>
          <a:xfrm>
            <a:off x="3230500" y="538699"/>
            <a:ext cx="9723500" cy="63806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5040"/>
              </a:lnSpc>
              <a:spcBef>
                <a:spcPct val="0"/>
              </a:spcBef>
            </a:pPr>
            <a:r>
              <a:rPr lang="ca-ES" sz="4200" spc="-105" dirty="0">
                <a:solidFill>
                  <a:srgbClr val="000000"/>
                </a:solidFill>
                <a:latin typeface="Canva Sans 1 Bold"/>
              </a:rPr>
              <a:t>Afegir directament els documents PDF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426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7" fill="hold" display="0">
                  <p:stCondLst>
                    <p:cond delay="indefinite"/>
                  </p:stCondLst>
                </p:cTn>
                <p:tgtEl>
                  <p:spTgt spid="1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C303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51598" b="6096"/>
          <a:stretch/>
        </p:blipFill>
        <p:spPr>
          <a:xfrm>
            <a:off x="-76200" y="-757591"/>
            <a:ext cx="5712469" cy="11082692"/>
          </a:xfrm>
          <a:prstGeom prst="rect">
            <a:avLst/>
          </a:prstGeom>
        </p:spPr>
      </p:pic>
      <p:pic>
        <p:nvPicPr>
          <p:cNvPr id="25" name="Picture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r="54342" b="32435"/>
          <a:stretch/>
        </p:blipFill>
        <p:spPr>
          <a:xfrm>
            <a:off x="12975643" y="2350933"/>
            <a:ext cx="5388557" cy="7974167"/>
          </a:xfrm>
          <a:prstGeom prst="rect">
            <a:avLst/>
          </a:prstGeom>
        </p:spPr>
      </p:pic>
      <p:grpSp>
        <p:nvGrpSpPr>
          <p:cNvPr id="5" name="Group 5"/>
          <p:cNvGrpSpPr/>
          <p:nvPr/>
        </p:nvGrpSpPr>
        <p:grpSpPr>
          <a:xfrm>
            <a:off x="0" y="0"/>
            <a:ext cx="18288000" cy="1800018"/>
            <a:chOff x="0" y="0"/>
            <a:chExt cx="4816593" cy="47407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4816592" cy="474079"/>
            </a:xfrm>
            <a:custGeom>
              <a:avLst/>
              <a:gdLst/>
              <a:ahLst/>
              <a:cxnLst/>
              <a:rect l="l" t="t" r="r" b="b"/>
              <a:pathLst>
                <a:path w="4816592" h="474079">
                  <a:moveTo>
                    <a:pt x="0" y="0"/>
                  </a:moveTo>
                  <a:lnTo>
                    <a:pt x="4816592" y="0"/>
                  </a:lnTo>
                  <a:lnTo>
                    <a:pt x="4816592" y="474079"/>
                  </a:lnTo>
                  <a:lnTo>
                    <a:pt x="0" y="474079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0" y="38100"/>
              <a:ext cx="812800" cy="774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88"/>
                </a:lnSpc>
              </a:pPr>
              <a:endParaRPr/>
            </a:p>
          </p:txBody>
        </p:sp>
      </p:grpSp>
      <p:grpSp>
        <p:nvGrpSpPr>
          <p:cNvPr id="13" name="Group 13"/>
          <p:cNvGrpSpPr/>
          <p:nvPr/>
        </p:nvGrpSpPr>
        <p:grpSpPr>
          <a:xfrm>
            <a:off x="2373048" y="1868994"/>
            <a:ext cx="12737082" cy="7391421"/>
            <a:chOff x="0" y="0"/>
            <a:chExt cx="16982776" cy="9855229"/>
          </a:xfrm>
        </p:grpSpPr>
        <p:pic>
          <p:nvPicPr>
            <p:cNvPr id="14" name="Picture 14"/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>
            <a:xfrm>
              <a:off x="0" y="0"/>
              <a:ext cx="16982776" cy="9855229"/>
            </a:xfrm>
            <a:prstGeom prst="rect">
              <a:avLst/>
            </a:prstGeom>
          </p:spPr>
        </p:pic>
        <p:pic>
          <p:nvPicPr>
            <p:cNvPr id="15" name="Picture 15"/>
            <p:cNvPicPr>
              <a:picLocks noChangeAspect="1"/>
            </p:cNvPicPr>
            <p:nvPr/>
          </p:nvPicPr>
          <p:blipFill>
            <a:blip r:embed="rId7"/>
            <a:srcRect t="1137"/>
            <a:stretch>
              <a:fillRect/>
            </a:stretch>
          </p:blipFill>
          <p:spPr>
            <a:xfrm>
              <a:off x="0" y="398608"/>
              <a:ext cx="4621979" cy="3638902"/>
            </a:xfrm>
            <a:prstGeom prst="rect">
              <a:avLst/>
            </a:prstGeom>
          </p:spPr>
        </p:pic>
        <p:pic>
          <p:nvPicPr>
            <p:cNvPr id="16" name="Picture 16"/>
            <p:cNvPicPr>
              <a:picLocks noChangeAspect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>
            <a:xfrm>
              <a:off x="6039948" y="2420627"/>
              <a:ext cx="7060660" cy="5077715"/>
            </a:xfrm>
            <a:prstGeom prst="rect">
              <a:avLst/>
            </a:prstGeom>
          </p:spPr>
        </p:pic>
      </p:grpSp>
      <p:grpSp>
        <p:nvGrpSpPr>
          <p:cNvPr id="9" name="Group 9"/>
          <p:cNvGrpSpPr/>
          <p:nvPr/>
        </p:nvGrpSpPr>
        <p:grpSpPr>
          <a:xfrm>
            <a:off x="1416803" y="401757"/>
            <a:ext cx="810012" cy="912060"/>
            <a:chOff x="0" y="0"/>
            <a:chExt cx="812800" cy="915200"/>
          </a:xfrm>
        </p:grpSpPr>
        <p:sp>
          <p:nvSpPr>
            <p:cNvPr id="10" name="Freeform 10"/>
            <p:cNvSpPr/>
            <p:nvPr/>
          </p:nvSpPr>
          <p:spPr>
            <a:xfrm>
              <a:off x="-49158" y="0"/>
              <a:ext cx="911116" cy="915200"/>
            </a:xfrm>
            <a:custGeom>
              <a:avLst/>
              <a:gdLst/>
              <a:ahLst/>
              <a:cxnLst/>
              <a:rect l="l" t="t" r="r" b="b"/>
              <a:pathLst>
                <a:path w="911116" h="915200">
                  <a:moveTo>
                    <a:pt x="455558" y="0"/>
                  </a:moveTo>
                  <a:lnTo>
                    <a:pt x="455558" y="0"/>
                  </a:lnTo>
                  <a:cubicBezTo>
                    <a:pt x="707485" y="1127"/>
                    <a:pt x="911116" y="205671"/>
                    <a:pt x="911116" y="457600"/>
                  </a:cubicBezTo>
                  <a:cubicBezTo>
                    <a:pt x="911116" y="709529"/>
                    <a:pt x="707485" y="914073"/>
                    <a:pt x="455558" y="915200"/>
                  </a:cubicBezTo>
                  <a:cubicBezTo>
                    <a:pt x="203631" y="914073"/>
                    <a:pt x="0" y="709529"/>
                    <a:pt x="0" y="457600"/>
                  </a:cubicBezTo>
                  <a:cubicBezTo>
                    <a:pt x="0" y="205671"/>
                    <a:pt x="203631" y="1127"/>
                    <a:pt x="455558" y="0"/>
                  </a:cubicBezTo>
                  <a:close/>
                </a:path>
              </a:pathLst>
            </a:custGeom>
            <a:solidFill>
              <a:srgbClr val="C42F3C"/>
            </a:solidFill>
          </p:spPr>
        </p:sp>
        <p:sp>
          <p:nvSpPr>
            <p:cNvPr id="11" name="TextBox 11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399"/>
                </a:lnSpc>
              </a:pPr>
              <a:endParaRPr/>
            </a:p>
          </p:txBody>
        </p:sp>
      </p:grpSp>
      <p:sp>
        <p:nvSpPr>
          <p:cNvPr id="12" name="TextBox 12"/>
          <p:cNvSpPr txBox="1"/>
          <p:nvPr/>
        </p:nvSpPr>
        <p:spPr>
          <a:xfrm>
            <a:off x="1635976" y="672049"/>
            <a:ext cx="371665" cy="38786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000"/>
              </a:lnSpc>
            </a:pPr>
            <a:r>
              <a:rPr lang="en-US" sz="3000" spc="-75" dirty="0">
                <a:solidFill>
                  <a:srgbClr val="FFFFFF"/>
                </a:solidFill>
                <a:latin typeface="Canva Sans Display"/>
              </a:rPr>
              <a:t>6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3262484" y="580921"/>
            <a:ext cx="8058069" cy="6381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040"/>
              </a:lnSpc>
            </a:pPr>
            <a:r>
              <a:rPr lang="ca-ES" sz="4200" spc="-105" dirty="0">
                <a:solidFill>
                  <a:srgbClr val="000000"/>
                </a:solidFill>
                <a:latin typeface="Canva Sans 1 Bold"/>
              </a:rPr>
              <a:t>Afegir fitxers de referències</a:t>
            </a:r>
          </a:p>
        </p:txBody>
      </p:sp>
      <p:sp>
        <p:nvSpPr>
          <p:cNvPr id="24" name="Rectangle arrodonit 23"/>
          <p:cNvSpPr/>
          <p:nvPr/>
        </p:nvSpPr>
        <p:spPr>
          <a:xfrm>
            <a:off x="5728776" y="8877300"/>
            <a:ext cx="6857022" cy="1143000"/>
          </a:xfrm>
          <a:prstGeom prst="roundRect">
            <a:avLst>
              <a:gd name="adj" fmla="val 47702"/>
            </a:avLst>
          </a:prstGeom>
          <a:solidFill>
            <a:srgbClr val="C42F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pic>
        <p:nvPicPr>
          <p:cNvPr id="23" name="Picture 2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p:blipFill>
        <p:spPr>
          <a:xfrm>
            <a:off x="2373048" y="2131616"/>
            <a:ext cx="510324" cy="324694"/>
          </a:xfrm>
          <a:prstGeom prst="rect">
            <a:avLst/>
          </a:prstGeom>
        </p:spPr>
      </p:pic>
      <p:sp>
        <p:nvSpPr>
          <p:cNvPr id="21" name="TextBox 21"/>
          <p:cNvSpPr txBox="1"/>
          <p:nvPr/>
        </p:nvSpPr>
        <p:spPr>
          <a:xfrm>
            <a:off x="6400800" y="8992077"/>
            <a:ext cx="5566294" cy="9520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520"/>
              </a:lnSpc>
            </a:pPr>
            <a:r>
              <a:rPr lang="en-US" sz="1800" dirty="0" err="1">
                <a:solidFill>
                  <a:srgbClr val="FFFFFF"/>
                </a:solidFill>
                <a:latin typeface="Canva Sans 1"/>
              </a:rPr>
              <a:t>Es</a:t>
            </a:r>
            <a:r>
              <a:rPr lang="en-US" sz="1800" dirty="0">
                <a:solidFill>
                  <a:srgbClr val="FFFFFF"/>
                </a:solidFill>
                <a:latin typeface="Canva Sans 1"/>
              </a:rPr>
              <a:t> </a:t>
            </a:r>
            <a:r>
              <a:rPr lang="en-US" sz="1800" dirty="0" err="1">
                <a:solidFill>
                  <a:srgbClr val="FFFFFF"/>
                </a:solidFill>
                <a:latin typeface="Canva Sans 1"/>
              </a:rPr>
              <a:t>poden</a:t>
            </a:r>
            <a:r>
              <a:rPr lang="en-US" sz="1800" dirty="0">
                <a:solidFill>
                  <a:srgbClr val="FFFFFF"/>
                </a:solidFill>
                <a:latin typeface="Canva Sans 1"/>
              </a:rPr>
              <a:t> </a:t>
            </a:r>
            <a:r>
              <a:rPr lang="en-US" sz="1800" dirty="0" err="1">
                <a:solidFill>
                  <a:srgbClr val="FFFFFF"/>
                </a:solidFill>
                <a:latin typeface="Canva Sans 1"/>
              </a:rPr>
              <a:t>importar</a:t>
            </a:r>
            <a:r>
              <a:rPr lang="en-US" sz="1800" dirty="0">
                <a:solidFill>
                  <a:srgbClr val="FFFFFF"/>
                </a:solidFill>
                <a:latin typeface="Canva Sans 1"/>
              </a:rPr>
              <a:t> </a:t>
            </a:r>
            <a:r>
              <a:rPr lang="en-US" sz="1800" dirty="0" err="1">
                <a:solidFill>
                  <a:srgbClr val="FFFFFF"/>
                </a:solidFill>
                <a:latin typeface="Canva Sans 1"/>
              </a:rPr>
              <a:t>fitxers</a:t>
            </a:r>
            <a:r>
              <a:rPr lang="en-US" sz="1800" dirty="0">
                <a:solidFill>
                  <a:srgbClr val="FFFFFF"/>
                </a:solidFill>
                <a:latin typeface="Canva Sans 1"/>
              </a:rPr>
              <a:t> de </a:t>
            </a:r>
            <a:r>
              <a:rPr lang="en-US" sz="1800" dirty="0" err="1">
                <a:solidFill>
                  <a:srgbClr val="FFFFFF"/>
                </a:solidFill>
                <a:latin typeface="Canva Sans 1"/>
              </a:rPr>
              <a:t>referències</a:t>
            </a:r>
            <a:r>
              <a:rPr lang="en-US" sz="1800" dirty="0">
                <a:solidFill>
                  <a:srgbClr val="FFFFFF"/>
                </a:solidFill>
                <a:latin typeface="Canva Sans 1"/>
              </a:rPr>
              <a:t> de bases de </a:t>
            </a:r>
            <a:r>
              <a:rPr lang="en-US" sz="1800" dirty="0" err="1">
                <a:solidFill>
                  <a:srgbClr val="FFFFFF"/>
                </a:solidFill>
                <a:latin typeface="Canva Sans 1"/>
              </a:rPr>
              <a:t>dades</a:t>
            </a:r>
            <a:r>
              <a:rPr lang="en-US" sz="1800" dirty="0">
                <a:solidFill>
                  <a:srgbClr val="FFFFFF"/>
                </a:solidFill>
                <a:latin typeface="Canva Sans 1"/>
              </a:rPr>
              <a:t>, </a:t>
            </a:r>
            <a:r>
              <a:rPr lang="en-US" sz="1800" dirty="0" err="1">
                <a:solidFill>
                  <a:srgbClr val="FFFFFF"/>
                </a:solidFill>
                <a:latin typeface="Canva Sans 1"/>
              </a:rPr>
              <a:t>catàlegs</a:t>
            </a:r>
            <a:r>
              <a:rPr lang="en-US" sz="1800" dirty="0">
                <a:solidFill>
                  <a:srgbClr val="FFFFFF"/>
                </a:solidFill>
                <a:latin typeface="Canva Sans 1"/>
              </a:rPr>
              <a:t> o </a:t>
            </a:r>
            <a:r>
              <a:rPr lang="en-US" sz="1800" dirty="0" err="1">
                <a:solidFill>
                  <a:srgbClr val="FFFFFF"/>
                </a:solidFill>
                <a:latin typeface="Canva Sans 1"/>
              </a:rPr>
              <a:t>d'altres</a:t>
            </a:r>
            <a:r>
              <a:rPr lang="en-US" sz="1800" dirty="0">
                <a:solidFill>
                  <a:srgbClr val="FFFFFF"/>
                </a:solidFill>
                <a:latin typeface="Canva Sans 1"/>
              </a:rPr>
              <a:t> gestors </a:t>
            </a:r>
            <a:r>
              <a:rPr lang="en-US" sz="1800" dirty="0" err="1">
                <a:solidFill>
                  <a:srgbClr val="FFFFFF"/>
                </a:solidFill>
                <a:latin typeface="Canva Sans 1"/>
              </a:rPr>
              <a:t>bibliogràfics</a:t>
            </a:r>
            <a:r>
              <a:rPr lang="en-US" sz="1800" dirty="0">
                <a:solidFill>
                  <a:srgbClr val="FFFFFF"/>
                </a:solidFill>
                <a:latin typeface="Canva Sans 1"/>
              </a:rPr>
              <a:t> (format</a:t>
            </a:r>
            <a:r>
              <a:rPr lang="en-US" sz="1800" dirty="0">
                <a:solidFill>
                  <a:srgbClr val="FFFFFF"/>
                </a:solidFill>
                <a:latin typeface="Canva Sans 1 Italics"/>
              </a:rPr>
              <a:t> </a:t>
            </a:r>
            <a:r>
              <a:rPr lang="en-US" sz="1800" dirty="0" err="1">
                <a:solidFill>
                  <a:srgbClr val="FFFFFF"/>
                </a:solidFill>
                <a:latin typeface="Canva Sans 1 Italics"/>
              </a:rPr>
              <a:t>BibTex</a:t>
            </a:r>
            <a:r>
              <a:rPr lang="en-US" sz="1800" dirty="0">
                <a:solidFill>
                  <a:srgbClr val="FFFFFF"/>
                </a:solidFill>
                <a:latin typeface="Canva Sans 1 Italics"/>
              </a:rPr>
              <a:t>, RIS</a:t>
            </a:r>
            <a:r>
              <a:rPr lang="en-US" sz="1800" dirty="0">
                <a:solidFill>
                  <a:srgbClr val="FFFFFF"/>
                </a:solidFill>
                <a:latin typeface="Canva Sans 1"/>
              </a:rPr>
              <a:t>...)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C303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51598" b="6096"/>
          <a:stretch/>
        </p:blipFill>
        <p:spPr>
          <a:xfrm>
            <a:off x="-76200" y="-757591"/>
            <a:ext cx="5712469" cy="11082692"/>
          </a:xfrm>
          <a:prstGeom prst="rect">
            <a:avLst/>
          </a:prstGeom>
        </p:spPr>
      </p:pic>
      <p:pic>
        <p:nvPicPr>
          <p:cNvPr id="21" name="Picture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r="54342" b="32435"/>
          <a:stretch/>
        </p:blipFill>
        <p:spPr>
          <a:xfrm>
            <a:off x="12975643" y="2350933"/>
            <a:ext cx="5388557" cy="7974167"/>
          </a:xfrm>
          <a:prstGeom prst="rect">
            <a:avLst/>
          </a:prstGeom>
        </p:spPr>
      </p:pic>
      <p:grpSp>
        <p:nvGrpSpPr>
          <p:cNvPr id="5" name="Group 5"/>
          <p:cNvGrpSpPr/>
          <p:nvPr/>
        </p:nvGrpSpPr>
        <p:grpSpPr>
          <a:xfrm>
            <a:off x="0" y="0"/>
            <a:ext cx="18288000" cy="1800018"/>
            <a:chOff x="0" y="0"/>
            <a:chExt cx="4816593" cy="47407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4816592" cy="474079"/>
            </a:xfrm>
            <a:custGeom>
              <a:avLst/>
              <a:gdLst/>
              <a:ahLst/>
              <a:cxnLst/>
              <a:rect l="l" t="t" r="r" b="b"/>
              <a:pathLst>
                <a:path w="4816592" h="474079">
                  <a:moveTo>
                    <a:pt x="0" y="0"/>
                  </a:moveTo>
                  <a:lnTo>
                    <a:pt x="4816592" y="0"/>
                  </a:lnTo>
                  <a:lnTo>
                    <a:pt x="4816592" y="474079"/>
                  </a:lnTo>
                  <a:lnTo>
                    <a:pt x="0" y="474079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0" y="38100"/>
              <a:ext cx="812800" cy="774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88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1416803" y="401757"/>
            <a:ext cx="810012" cy="912060"/>
            <a:chOff x="0" y="0"/>
            <a:chExt cx="1080016" cy="1216081"/>
          </a:xfrm>
        </p:grpSpPr>
        <p:grpSp>
          <p:nvGrpSpPr>
            <p:cNvPr id="9" name="Group 9"/>
            <p:cNvGrpSpPr/>
            <p:nvPr/>
          </p:nvGrpSpPr>
          <p:grpSpPr>
            <a:xfrm>
              <a:off x="0" y="0"/>
              <a:ext cx="1080016" cy="1216081"/>
              <a:chOff x="0" y="0"/>
              <a:chExt cx="812800" cy="9152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-49158" y="0"/>
                <a:ext cx="911116" cy="915200"/>
              </a:xfrm>
              <a:custGeom>
                <a:avLst/>
                <a:gdLst/>
                <a:ahLst/>
                <a:cxnLst/>
                <a:rect l="l" t="t" r="r" b="b"/>
                <a:pathLst>
                  <a:path w="911116" h="915200">
                    <a:moveTo>
                      <a:pt x="455558" y="0"/>
                    </a:moveTo>
                    <a:lnTo>
                      <a:pt x="455558" y="0"/>
                    </a:lnTo>
                    <a:cubicBezTo>
                      <a:pt x="707485" y="1127"/>
                      <a:pt x="911116" y="205671"/>
                      <a:pt x="911116" y="457600"/>
                    </a:cubicBezTo>
                    <a:cubicBezTo>
                      <a:pt x="911116" y="709529"/>
                      <a:pt x="707485" y="914073"/>
                      <a:pt x="455558" y="915200"/>
                    </a:cubicBezTo>
                    <a:cubicBezTo>
                      <a:pt x="203631" y="914073"/>
                      <a:pt x="0" y="709529"/>
                      <a:pt x="0" y="457600"/>
                    </a:cubicBezTo>
                    <a:cubicBezTo>
                      <a:pt x="0" y="205671"/>
                      <a:pt x="203631" y="1127"/>
                      <a:pt x="455558" y="0"/>
                    </a:cubicBezTo>
                    <a:close/>
                  </a:path>
                </a:pathLst>
              </a:custGeom>
              <a:solidFill>
                <a:srgbClr val="C42F3C"/>
              </a:solidFill>
            </p:spPr>
          </p:sp>
          <p:sp>
            <p:nvSpPr>
              <p:cNvPr id="11" name="TextBox 11"/>
              <p:cNvSpPr txBox="1"/>
              <p:nvPr/>
            </p:nvSpPr>
            <p:spPr>
              <a:xfrm>
                <a:off x="76200" y="57150"/>
                <a:ext cx="660400" cy="6794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399"/>
                  </a:lnSpc>
                </a:pPr>
                <a:endParaRPr/>
              </a:p>
            </p:txBody>
          </p:sp>
        </p:grpSp>
        <p:sp>
          <p:nvSpPr>
            <p:cNvPr id="12" name="TextBox 12"/>
            <p:cNvSpPr txBox="1"/>
            <p:nvPr/>
          </p:nvSpPr>
          <p:spPr>
            <a:xfrm>
              <a:off x="292231" y="360390"/>
              <a:ext cx="495553" cy="51715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000"/>
                </a:lnSpc>
              </a:pPr>
              <a:r>
                <a:rPr lang="en-US" sz="3000" spc="-75" dirty="0">
                  <a:solidFill>
                    <a:srgbClr val="FFFFFF"/>
                  </a:solidFill>
                  <a:latin typeface="Canva Sans Display"/>
                </a:rPr>
                <a:t>7</a:t>
              </a:r>
            </a:p>
          </p:txBody>
        </p:sp>
      </p:grpSp>
      <p:sp>
        <p:nvSpPr>
          <p:cNvPr id="13" name="TextBox 13"/>
          <p:cNvSpPr txBox="1"/>
          <p:nvPr/>
        </p:nvSpPr>
        <p:spPr>
          <a:xfrm>
            <a:off x="3242704" y="580921"/>
            <a:ext cx="7943343" cy="6381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040"/>
              </a:lnSpc>
            </a:pPr>
            <a:r>
              <a:rPr lang="ca-ES" sz="4200" spc="-105" dirty="0">
                <a:solidFill>
                  <a:srgbClr val="000000"/>
                </a:solidFill>
                <a:latin typeface="Canva Sans 1 Bold"/>
              </a:rPr>
              <a:t>Afegir referències manualment</a:t>
            </a:r>
          </a:p>
        </p:txBody>
      </p:sp>
      <p:grpSp>
        <p:nvGrpSpPr>
          <p:cNvPr id="14" name="Group 14"/>
          <p:cNvGrpSpPr/>
          <p:nvPr/>
        </p:nvGrpSpPr>
        <p:grpSpPr>
          <a:xfrm>
            <a:off x="4583916" y="1876055"/>
            <a:ext cx="9120168" cy="7290431"/>
            <a:chOff x="0" y="0"/>
            <a:chExt cx="12160225" cy="9720575"/>
          </a:xfrm>
        </p:grpSpPr>
        <p:pic>
          <p:nvPicPr>
            <p:cNvPr id="15" name="Picture 15"/>
            <p:cNvPicPr>
              <a:picLocks noChangeAspect="1"/>
            </p:cNvPicPr>
            <p:nvPr/>
          </p:nvPicPr>
          <p:blipFill>
            <a:blip r:embed="rId6"/>
            <a:srcRect r="28396" b="1366"/>
            <a:stretch>
              <a:fillRect/>
            </a:stretch>
          </p:blipFill>
          <p:spPr>
            <a:xfrm>
              <a:off x="0" y="0"/>
              <a:ext cx="12160225" cy="9720575"/>
            </a:xfrm>
            <a:prstGeom prst="rect">
              <a:avLst/>
            </a:prstGeom>
          </p:spPr>
        </p:pic>
        <p:pic>
          <p:nvPicPr>
            <p:cNvPr id="16" name="Picture 16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rcRect/>
            <a:stretch>
              <a:fillRect/>
            </a:stretch>
          </p:blipFill>
          <p:spPr>
            <a:xfrm>
              <a:off x="0" y="366147"/>
              <a:ext cx="629632" cy="400604"/>
            </a:xfrm>
            <a:prstGeom prst="rect">
              <a:avLst/>
            </a:prstGeom>
          </p:spPr>
        </p:pic>
        <p:pic>
          <p:nvPicPr>
            <p:cNvPr id="17" name="Picture 17"/>
            <p:cNvPicPr>
              <a:picLocks noChangeAspect="1"/>
            </p:cNvPicPr>
            <p:nvPr/>
          </p:nvPicPr>
          <p:blipFill>
            <a:blip r:embed="rId9"/>
            <a:srcRect r="371" b="20360"/>
            <a:stretch>
              <a:fillRect/>
            </a:stretch>
          </p:blipFill>
          <p:spPr>
            <a:xfrm>
              <a:off x="0" y="766751"/>
              <a:ext cx="6835588" cy="8835062"/>
            </a:xfrm>
            <a:prstGeom prst="rect">
              <a:avLst/>
            </a:prstGeom>
          </p:spPr>
        </p:pic>
      </p:grpSp>
      <p:sp>
        <p:nvSpPr>
          <p:cNvPr id="23" name="Rectangle arrodonit 22"/>
          <p:cNvSpPr/>
          <p:nvPr/>
        </p:nvSpPr>
        <p:spPr>
          <a:xfrm>
            <a:off x="5408913" y="8885774"/>
            <a:ext cx="6857022" cy="982126"/>
          </a:xfrm>
          <a:prstGeom prst="roundRect">
            <a:avLst>
              <a:gd name="adj" fmla="val 47702"/>
            </a:avLst>
          </a:prstGeom>
          <a:solidFill>
            <a:srgbClr val="C42F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22" name="TextBox 22"/>
          <p:cNvSpPr txBox="1"/>
          <p:nvPr/>
        </p:nvSpPr>
        <p:spPr>
          <a:xfrm>
            <a:off x="6054277" y="9077414"/>
            <a:ext cx="5566294" cy="63769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520"/>
              </a:lnSpc>
            </a:pPr>
            <a:r>
              <a:rPr lang="en-US" sz="1800" dirty="0" err="1">
                <a:solidFill>
                  <a:srgbClr val="FFFFFF"/>
                </a:solidFill>
                <a:latin typeface="Canva Sans 1"/>
              </a:rPr>
              <a:t>Es</a:t>
            </a:r>
            <a:r>
              <a:rPr lang="en-US" sz="1800" dirty="0">
                <a:solidFill>
                  <a:srgbClr val="FFFFFF"/>
                </a:solidFill>
                <a:latin typeface="Canva Sans 1"/>
              </a:rPr>
              <a:t> </a:t>
            </a:r>
            <a:r>
              <a:rPr lang="en-US" sz="1800" dirty="0" err="1">
                <a:solidFill>
                  <a:srgbClr val="FFFFFF"/>
                </a:solidFill>
                <a:latin typeface="Canva Sans 1"/>
              </a:rPr>
              <a:t>poden</a:t>
            </a:r>
            <a:r>
              <a:rPr lang="en-US" sz="1800" dirty="0">
                <a:solidFill>
                  <a:srgbClr val="FFFFFF"/>
                </a:solidFill>
                <a:latin typeface="Canva Sans 1"/>
              </a:rPr>
              <a:t> </a:t>
            </a:r>
            <a:r>
              <a:rPr lang="en-US" sz="1800" dirty="0" err="1">
                <a:solidFill>
                  <a:srgbClr val="FFFFFF"/>
                </a:solidFill>
                <a:latin typeface="Canva Sans 1"/>
              </a:rPr>
              <a:t>afegir</a:t>
            </a:r>
            <a:r>
              <a:rPr lang="en-US" sz="1800" dirty="0">
                <a:solidFill>
                  <a:srgbClr val="FFFFFF"/>
                </a:solidFill>
                <a:latin typeface="Canva Sans 1"/>
              </a:rPr>
              <a:t> </a:t>
            </a:r>
            <a:r>
              <a:rPr lang="en-US" sz="1800" dirty="0" err="1">
                <a:solidFill>
                  <a:srgbClr val="FFFFFF"/>
                </a:solidFill>
                <a:latin typeface="Canva Sans 1"/>
              </a:rPr>
              <a:t>referències</a:t>
            </a:r>
            <a:r>
              <a:rPr lang="en-US" sz="1800" dirty="0">
                <a:solidFill>
                  <a:srgbClr val="FFFFFF"/>
                </a:solidFill>
                <a:latin typeface="Canva Sans 1"/>
              </a:rPr>
              <a:t> </a:t>
            </a:r>
            <a:r>
              <a:rPr lang="en-US" sz="1800" dirty="0" err="1">
                <a:solidFill>
                  <a:srgbClr val="FFFFFF"/>
                </a:solidFill>
                <a:latin typeface="Canva Sans 1"/>
              </a:rPr>
              <a:t>manualment</a:t>
            </a:r>
            <a:r>
              <a:rPr lang="en-US" sz="1800" dirty="0">
                <a:solidFill>
                  <a:srgbClr val="FFFFFF"/>
                </a:solidFill>
                <a:latin typeface="Canva Sans 1"/>
              </a:rPr>
              <a:t> </a:t>
            </a:r>
          </a:p>
          <a:p>
            <a:pPr algn="ctr">
              <a:lnSpc>
                <a:spcPts val="2520"/>
              </a:lnSpc>
            </a:pPr>
            <a:r>
              <a:rPr lang="en-US" sz="1800" dirty="0">
                <a:solidFill>
                  <a:srgbClr val="FFFFFF"/>
                </a:solidFill>
                <a:latin typeface="Canva Sans 1"/>
              </a:rPr>
              <a:t>des del </a:t>
            </a:r>
            <a:r>
              <a:rPr lang="en-US" sz="1800" dirty="0" err="1">
                <a:solidFill>
                  <a:srgbClr val="FFFFFF"/>
                </a:solidFill>
                <a:latin typeface="Canva Sans 1"/>
              </a:rPr>
              <a:t>menú</a:t>
            </a:r>
            <a:r>
              <a:rPr lang="en-US" sz="1800" dirty="0">
                <a:solidFill>
                  <a:srgbClr val="FFFFFF"/>
                </a:solidFill>
                <a:latin typeface="Canva Sans 1"/>
              </a:rPr>
              <a:t>: </a:t>
            </a:r>
            <a:r>
              <a:rPr lang="en-US" sz="1800" dirty="0" err="1">
                <a:solidFill>
                  <a:srgbClr val="FFFFFF"/>
                </a:solidFill>
                <a:latin typeface="Canva Sans 1 Italics"/>
              </a:rPr>
              <a:t>Fitxer</a:t>
            </a:r>
            <a:r>
              <a:rPr lang="en-US" sz="1800" dirty="0">
                <a:solidFill>
                  <a:srgbClr val="FFFFFF"/>
                </a:solidFill>
                <a:latin typeface="Canva Sans 1 Italics"/>
              </a:rPr>
              <a:t>-&gt;Element </a:t>
            </a:r>
            <a:r>
              <a:rPr lang="en-US" sz="1800" dirty="0" err="1">
                <a:solidFill>
                  <a:srgbClr val="FFFFFF"/>
                </a:solidFill>
                <a:latin typeface="Canva Sans 1 Italics"/>
              </a:rPr>
              <a:t>nou</a:t>
            </a:r>
            <a:endParaRPr lang="en-US" sz="1800" dirty="0">
              <a:solidFill>
                <a:srgbClr val="FFFFFF"/>
              </a:solidFill>
              <a:latin typeface="Canva Sans 1 Itali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C303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51598" b="6096"/>
          <a:stretch/>
        </p:blipFill>
        <p:spPr>
          <a:xfrm>
            <a:off x="-76200" y="-757591"/>
            <a:ext cx="5712469" cy="11082692"/>
          </a:xfrm>
          <a:prstGeom prst="rect">
            <a:avLst/>
          </a:prstGeom>
        </p:spPr>
      </p:pic>
      <p:pic>
        <p:nvPicPr>
          <p:cNvPr id="26" name="Picture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r="54342" b="32435"/>
          <a:stretch/>
        </p:blipFill>
        <p:spPr>
          <a:xfrm>
            <a:off x="12975643" y="2350933"/>
            <a:ext cx="5388557" cy="7974167"/>
          </a:xfrm>
          <a:prstGeom prst="rect">
            <a:avLst/>
          </a:prstGeom>
        </p:spPr>
      </p:pic>
      <p:grpSp>
        <p:nvGrpSpPr>
          <p:cNvPr id="5" name="Group 5"/>
          <p:cNvGrpSpPr/>
          <p:nvPr/>
        </p:nvGrpSpPr>
        <p:grpSpPr>
          <a:xfrm>
            <a:off x="0" y="0"/>
            <a:ext cx="18288000" cy="1800018"/>
            <a:chOff x="0" y="0"/>
            <a:chExt cx="4816593" cy="47407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4816592" cy="474079"/>
            </a:xfrm>
            <a:custGeom>
              <a:avLst/>
              <a:gdLst/>
              <a:ahLst/>
              <a:cxnLst/>
              <a:rect l="l" t="t" r="r" b="b"/>
              <a:pathLst>
                <a:path w="4816592" h="474079">
                  <a:moveTo>
                    <a:pt x="0" y="0"/>
                  </a:moveTo>
                  <a:lnTo>
                    <a:pt x="4816592" y="0"/>
                  </a:lnTo>
                  <a:lnTo>
                    <a:pt x="4816592" y="474079"/>
                  </a:lnTo>
                  <a:lnTo>
                    <a:pt x="0" y="474079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0" y="38100"/>
              <a:ext cx="812800" cy="774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88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1416803" y="401757"/>
            <a:ext cx="810012" cy="912060"/>
            <a:chOff x="0" y="0"/>
            <a:chExt cx="1080016" cy="1216081"/>
          </a:xfrm>
        </p:grpSpPr>
        <p:grpSp>
          <p:nvGrpSpPr>
            <p:cNvPr id="9" name="Group 9"/>
            <p:cNvGrpSpPr/>
            <p:nvPr/>
          </p:nvGrpSpPr>
          <p:grpSpPr>
            <a:xfrm>
              <a:off x="0" y="0"/>
              <a:ext cx="1080016" cy="1216081"/>
              <a:chOff x="0" y="0"/>
              <a:chExt cx="812800" cy="9152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-49158" y="0"/>
                <a:ext cx="911116" cy="915200"/>
              </a:xfrm>
              <a:custGeom>
                <a:avLst/>
                <a:gdLst/>
                <a:ahLst/>
                <a:cxnLst/>
                <a:rect l="l" t="t" r="r" b="b"/>
                <a:pathLst>
                  <a:path w="911116" h="915200">
                    <a:moveTo>
                      <a:pt x="455558" y="0"/>
                    </a:moveTo>
                    <a:lnTo>
                      <a:pt x="455558" y="0"/>
                    </a:lnTo>
                    <a:cubicBezTo>
                      <a:pt x="707485" y="1127"/>
                      <a:pt x="911116" y="205671"/>
                      <a:pt x="911116" y="457600"/>
                    </a:cubicBezTo>
                    <a:cubicBezTo>
                      <a:pt x="911116" y="709529"/>
                      <a:pt x="707485" y="914073"/>
                      <a:pt x="455558" y="915200"/>
                    </a:cubicBezTo>
                    <a:cubicBezTo>
                      <a:pt x="203631" y="914073"/>
                      <a:pt x="0" y="709529"/>
                      <a:pt x="0" y="457600"/>
                    </a:cubicBezTo>
                    <a:cubicBezTo>
                      <a:pt x="0" y="205671"/>
                      <a:pt x="203631" y="1127"/>
                      <a:pt x="455558" y="0"/>
                    </a:cubicBezTo>
                    <a:close/>
                  </a:path>
                </a:pathLst>
              </a:custGeom>
              <a:solidFill>
                <a:srgbClr val="C42F3C"/>
              </a:solidFill>
            </p:spPr>
          </p:sp>
          <p:sp>
            <p:nvSpPr>
              <p:cNvPr id="11" name="TextBox 11"/>
              <p:cNvSpPr txBox="1"/>
              <p:nvPr/>
            </p:nvSpPr>
            <p:spPr>
              <a:xfrm>
                <a:off x="76200" y="57150"/>
                <a:ext cx="660400" cy="6794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399"/>
                  </a:lnSpc>
                </a:pPr>
                <a:endParaRPr/>
              </a:p>
            </p:txBody>
          </p:sp>
        </p:grpSp>
        <p:sp>
          <p:nvSpPr>
            <p:cNvPr id="12" name="TextBox 12"/>
            <p:cNvSpPr txBox="1"/>
            <p:nvPr/>
          </p:nvSpPr>
          <p:spPr>
            <a:xfrm>
              <a:off x="292231" y="360390"/>
              <a:ext cx="495553" cy="5524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000"/>
                </a:lnSpc>
              </a:pPr>
              <a:r>
                <a:rPr lang="en-US" sz="3000" spc="-75">
                  <a:solidFill>
                    <a:srgbClr val="FFFFFF"/>
                  </a:solidFill>
                  <a:latin typeface="Canva Sans Display"/>
                </a:rPr>
                <a:t>8</a:t>
              </a:r>
            </a:p>
          </p:txBody>
        </p:sp>
      </p:grpSp>
      <p:grpSp>
        <p:nvGrpSpPr>
          <p:cNvPr id="13" name="Group 13"/>
          <p:cNvGrpSpPr/>
          <p:nvPr/>
        </p:nvGrpSpPr>
        <p:grpSpPr>
          <a:xfrm>
            <a:off x="2894422" y="1868994"/>
            <a:ext cx="12737082" cy="7391421"/>
            <a:chOff x="0" y="0"/>
            <a:chExt cx="16982776" cy="9855229"/>
          </a:xfrm>
        </p:grpSpPr>
        <p:pic>
          <p:nvPicPr>
            <p:cNvPr id="14" name="Picture 14"/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>
            <a:xfrm>
              <a:off x="0" y="0"/>
              <a:ext cx="16982776" cy="9855229"/>
            </a:xfrm>
            <a:prstGeom prst="rect">
              <a:avLst/>
            </a:prstGeom>
          </p:spPr>
        </p:pic>
        <p:pic>
          <p:nvPicPr>
            <p:cNvPr id="15" name="Picture 15"/>
            <p:cNvPicPr>
              <a:picLocks noChangeAspect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>
            <a:xfrm>
              <a:off x="3947936" y="716446"/>
              <a:ext cx="5530309" cy="1725569"/>
            </a:xfrm>
            <a:prstGeom prst="rect">
              <a:avLst/>
            </a:prstGeom>
          </p:spPr>
        </p:pic>
        <p:pic>
          <p:nvPicPr>
            <p:cNvPr id="16" name="Picture 16"/>
            <p:cNvPicPr>
              <a:picLocks noChangeAspect="1"/>
            </p:cNvPicPr>
            <p:nvPr/>
          </p:nvPicPr>
          <p:blipFill>
            <a:blip r:embed="rId8"/>
            <a:srcRect t="22404" r="51578"/>
            <a:stretch>
              <a:fillRect/>
            </a:stretch>
          </p:blipFill>
          <p:spPr>
            <a:xfrm>
              <a:off x="2209970" y="1140635"/>
              <a:ext cx="9559727" cy="1352489"/>
            </a:xfrm>
            <a:prstGeom prst="rect">
              <a:avLst/>
            </a:prstGeom>
          </p:spPr>
        </p:pic>
      </p:grpSp>
      <p:sp>
        <p:nvSpPr>
          <p:cNvPr id="24" name="Rectangle arrodonit 23"/>
          <p:cNvSpPr/>
          <p:nvPr/>
        </p:nvSpPr>
        <p:spPr>
          <a:xfrm>
            <a:off x="5639778" y="8809574"/>
            <a:ext cx="6857022" cy="982126"/>
          </a:xfrm>
          <a:prstGeom prst="roundRect">
            <a:avLst>
              <a:gd name="adj" fmla="val 47702"/>
            </a:avLst>
          </a:prstGeom>
          <a:solidFill>
            <a:srgbClr val="C42F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21" name="TextBox 21"/>
          <p:cNvSpPr txBox="1"/>
          <p:nvPr/>
        </p:nvSpPr>
        <p:spPr>
          <a:xfrm>
            <a:off x="6019800" y="8998456"/>
            <a:ext cx="6073544" cy="60436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520"/>
              </a:lnSpc>
            </a:pPr>
            <a:r>
              <a:rPr lang="en-US" sz="1800" dirty="0" err="1">
                <a:solidFill>
                  <a:srgbClr val="FFFFFF"/>
                </a:solidFill>
                <a:latin typeface="Canva Sans 1"/>
              </a:rPr>
              <a:t>Permet</a:t>
            </a:r>
            <a:r>
              <a:rPr lang="en-US" sz="1800" dirty="0">
                <a:solidFill>
                  <a:srgbClr val="FFFFFF"/>
                </a:solidFill>
                <a:latin typeface="Canva Sans 1"/>
              </a:rPr>
              <a:t> </a:t>
            </a:r>
            <a:r>
              <a:rPr lang="en-US" sz="1800" dirty="0" err="1">
                <a:solidFill>
                  <a:srgbClr val="FFFFFF"/>
                </a:solidFill>
                <a:latin typeface="Canva Sans 1"/>
              </a:rPr>
              <a:t>adjuntar</a:t>
            </a:r>
            <a:r>
              <a:rPr lang="en-US" sz="1800" dirty="0">
                <a:solidFill>
                  <a:srgbClr val="FFFFFF"/>
                </a:solidFill>
                <a:latin typeface="Canva Sans 1"/>
              </a:rPr>
              <a:t> </a:t>
            </a:r>
            <a:r>
              <a:rPr lang="en-US" sz="1800" dirty="0" err="1">
                <a:solidFill>
                  <a:srgbClr val="FFFFFF"/>
                </a:solidFill>
                <a:latin typeface="Canva Sans 1"/>
              </a:rPr>
              <a:t>fitxers</a:t>
            </a:r>
            <a:r>
              <a:rPr lang="en-US" sz="1800" dirty="0">
                <a:solidFill>
                  <a:srgbClr val="FFFFFF"/>
                </a:solidFill>
                <a:latin typeface="Canva Sans 1"/>
              </a:rPr>
              <a:t> a les </a:t>
            </a:r>
            <a:r>
              <a:rPr lang="en-US" sz="1800" dirty="0" err="1">
                <a:solidFill>
                  <a:srgbClr val="FFFFFF"/>
                </a:solidFill>
                <a:latin typeface="Canva Sans 1"/>
              </a:rPr>
              <a:t>referències</a:t>
            </a:r>
            <a:r>
              <a:rPr lang="en-US" sz="1800" dirty="0">
                <a:solidFill>
                  <a:srgbClr val="FFFFFF"/>
                </a:solidFill>
                <a:latin typeface="Canva Sans 1"/>
              </a:rPr>
              <a:t> que ja </a:t>
            </a:r>
            <a:r>
              <a:rPr lang="en-US" sz="1800" dirty="0" err="1">
                <a:solidFill>
                  <a:srgbClr val="FFFFFF"/>
                </a:solidFill>
                <a:latin typeface="Canva Sans 1"/>
              </a:rPr>
              <a:t>tenim</a:t>
            </a:r>
            <a:r>
              <a:rPr lang="en-US" sz="1800" dirty="0">
                <a:solidFill>
                  <a:srgbClr val="FFFFFF"/>
                </a:solidFill>
                <a:latin typeface="Canva Sans 1"/>
              </a:rPr>
              <a:t> </a:t>
            </a:r>
          </a:p>
          <a:p>
            <a:pPr algn="ctr">
              <a:lnSpc>
                <a:spcPts val="2520"/>
              </a:lnSpc>
            </a:pPr>
            <a:r>
              <a:rPr lang="en-US" sz="1800" dirty="0">
                <a:solidFill>
                  <a:srgbClr val="FFFFFF"/>
                </a:solidFill>
                <a:latin typeface="Canva Sans 1"/>
              </a:rPr>
              <a:t>a la </a:t>
            </a:r>
            <a:r>
              <a:rPr lang="en-US" sz="1800" dirty="0" err="1">
                <a:solidFill>
                  <a:srgbClr val="FFFFFF"/>
                </a:solidFill>
                <a:latin typeface="Canva Sans 1"/>
              </a:rPr>
              <a:t>biblioteca</a:t>
            </a:r>
            <a:r>
              <a:rPr lang="en-US" sz="1800" dirty="0">
                <a:solidFill>
                  <a:srgbClr val="FFFFFF"/>
                </a:solidFill>
                <a:latin typeface="Canva Sans 1"/>
              </a:rPr>
              <a:t> </a:t>
            </a:r>
          </a:p>
        </p:txBody>
      </p:sp>
      <p:pic>
        <p:nvPicPr>
          <p:cNvPr id="22" name="Picture 2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p:blipFill>
        <p:spPr>
          <a:xfrm>
            <a:off x="5802260" y="2363315"/>
            <a:ext cx="597131" cy="379924"/>
          </a:xfrm>
          <a:prstGeom prst="rect">
            <a:avLst/>
          </a:prstGeom>
        </p:spPr>
      </p:pic>
      <p:sp>
        <p:nvSpPr>
          <p:cNvPr id="23" name="TextBox 23"/>
          <p:cNvSpPr txBox="1"/>
          <p:nvPr/>
        </p:nvSpPr>
        <p:spPr>
          <a:xfrm>
            <a:off x="3205334" y="538699"/>
            <a:ext cx="11080777" cy="6381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040"/>
              </a:lnSpc>
            </a:pPr>
            <a:r>
              <a:rPr lang="ca-ES" sz="4200" spc="-105" dirty="0">
                <a:solidFill>
                  <a:srgbClr val="000000"/>
                </a:solidFill>
                <a:latin typeface="Canva Sans 1 Bold"/>
              </a:rPr>
              <a:t>Afegir els PDF als registres que no en tinguin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Personalitzat 1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62626"/>
      </a:hlink>
      <a:folHlink>
        <a:srgbClr val="26262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l'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A5529F498FB14EAA74E2E5F5BC3D38" ma:contentTypeVersion="12" ma:contentTypeDescription="Crea un document nou" ma:contentTypeScope="" ma:versionID="2bde0d1c5faa6c9c3197b56e9a8fa106">
  <xsd:schema xmlns:xsd="http://www.w3.org/2001/XMLSchema" xmlns:xs="http://www.w3.org/2001/XMLSchema" xmlns:p="http://schemas.microsoft.com/office/2006/metadata/properties" xmlns:ns2="02438a32-e18b-4eac-be57-1917724db1f8" xmlns:ns3="ddb21e13-8baf-4c06-a40a-5204f637839d" targetNamespace="http://schemas.microsoft.com/office/2006/metadata/properties" ma:root="true" ma:fieldsID="ca5692087ff563cc5e1ab3ca099a0904" ns2:_="" ns3:_="">
    <xsd:import namespace="02438a32-e18b-4eac-be57-1917724db1f8"/>
    <xsd:import namespace="ddb21e13-8baf-4c06-a40a-5204f637839d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KeyPoints" minOccurs="0"/>
                <xsd:element ref="ns3:MediaServiceKeyPoints" minOccurs="0"/>
                <xsd:element ref="ns3:MediaLengthInSecond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438a32-e18b-4eac-be57-1917724db1f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t amb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'ha compartit amb detal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db21e13-8baf-4c06-a40a-5204f637839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us de contingut"/>
        <xsd:element ref="dc:title" minOccurs="0" maxOccurs="1" ma:index="4" ma:displayName="Títo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3F4F67F-6573-4B63-A97D-7F1009D1388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23050DB-28E6-4572-8D11-2D9321420A47}">
  <ds:schemaRefs>
    <ds:schemaRef ds:uri="http://purl.org/dc/terms/"/>
    <ds:schemaRef ds:uri="http://schemas.microsoft.com/office/infopath/2007/PartnerControls"/>
    <ds:schemaRef ds:uri="http://www.w3.org/XML/1998/namespace"/>
    <ds:schemaRef ds:uri="http://schemas.microsoft.com/office/2006/metadata/properties"/>
    <ds:schemaRef ds:uri="ddb21e13-8baf-4c06-a40a-5204f637839d"/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02438a32-e18b-4eac-be57-1917724db1f8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B56890A9-A995-4626-B452-EBCACD7CF6B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2438a32-e18b-4eac-be57-1917724db1f8"/>
    <ds:schemaRef ds:uri="ddb21e13-8baf-4c06-a40a-5204f637839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286</TotalTime>
  <Words>319</Words>
  <Application>Microsoft Office PowerPoint</Application>
  <PresentationFormat>Personalitzat</PresentationFormat>
  <Paragraphs>51</Paragraphs>
  <Slides>13</Slides>
  <Notes>0</Notes>
  <HiddenSlides>0</HiddenSlides>
  <MMClips>3</MMClips>
  <ScaleCrop>false</ScaleCrop>
  <HeadingPairs>
    <vt:vector size="6" baseType="variant">
      <vt:variant>
        <vt:lpstr>Tipus de lletra utilitzats</vt:lpstr>
      </vt:variant>
      <vt:variant>
        <vt:i4>7</vt:i4>
      </vt:variant>
      <vt:variant>
        <vt:lpstr>Tema</vt:lpstr>
      </vt:variant>
      <vt:variant>
        <vt:i4>1</vt:i4>
      </vt:variant>
      <vt:variant>
        <vt:lpstr>Títols de les diapositives</vt:lpstr>
      </vt:variant>
      <vt:variant>
        <vt:i4>13</vt:i4>
      </vt:variant>
    </vt:vector>
  </HeadingPairs>
  <TitlesOfParts>
    <vt:vector size="21" baseType="lpstr">
      <vt:lpstr>Canva Sans 1 Italics</vt:lpstr>
      <vt:lpstr>Canva Sans 1</vt:lpstr>
      <vt:lpstr>Canva Sans 1 Bold Italics</vt:lpstr>
      <vt:lpstr>Canva Sans 1 Bold</vt:lpstr>
      <vt:lpstr>Canva Sans Display</vt:lpstr>
      <vt:lpstr>Calibri</vt:lpstr>
      <vt:lpstr>Arial</vt:lpstr>
      <vt:lpstr>Office Theme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Zotero: gestor bibliogràfic: primers passos [text] (2022)</dc:title>
  <dc:creator>CRAI Biblioteca de Lletres</dc:creator>
  <cp:keywords>Zotero, gestor bibliogràfic, CRAI, Universitat de Barcelona, formació d'usuaris, referències bibliogràfiques</cp:keywords>
  <cp:lastModifiedBy>Laia Bonet Bagant</cp:lastModifiedBy>
  <cp:revision>16</cp:revision>
  <dcterms:created xsi:type="dcterms:W3CDTF">2006-08-16T00:00:00Z</dcterms:created>
  <dcterms:modified xsi:type="dcterms:W3CDTF">2022-10-26T08:41:34Z</dcterms:modified>
  <dc:identifier>DAFN-xw1e0U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0x010100EDA5529F498FB14EAA74E2E5F5BC3D38</vt:lpwstr>
  </property>
</Properties>
</file>