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handoutMasterIdLst>
    <p:handoutMasterId r:id="rId16"/>
  </p:handout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</p:sldIdLst>
  <p:sldSz cx="9144000" cy="6858000" type="screen4x3"/>
  <p:notesSz cx="7099300" cy="10234613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2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80520" cy="5112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ca-ES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Marcador de fecha 2"/>
          <p:cNvSpPr txBox="1">
            <a:spLocks noGrp="1"/>
          </p:cNvSpPr>
          <p:nvPr>
            <p:ph type="dt" sz="quarter" idx="1"/>
          </p:nvPr>
        </p:nvSpPr>
        <p:spPr>
          <a:xfrm>
            <a:off x="4018320" y="0"/>
            <a:ext cx="3080520" cy="5112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ca-ES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Marcador de pie de página 3"/>
          <p:cNvSpPr txBox="1">
            <a:spLocks noGrp="1"/>
          </p:cNvSpPr>
          <p:nvPr>
            <p:ph type="ftr" sz="quarter" idx="2"/>
          </p:nvPr>
        </p:nvSpPr>
        <p:spPr>
          <a:xfrm>
            <a:off x="0" y="9723240"/>
            <a:ext cx="3080520" cy="5112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endParaRPr lang="ca-ES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5" name="Marcador de número de diapositiva 4"/>
          <p:cNvSpPr txBox="1">
            <a:spLocks noGrp="1"/>
          </p:cNvSpPr>
          <p:nvPr>
            <p:ph type="sldNum" sz="quarter" idx="3"/>
          </p:nvPr>
        </p:nvSpPr>
        <p:spPr>
          <a:xfrm>
            <a:off x="4018320" y="9723240"/>
            <a:ext cx="3080520" cy="511200"/>
          </a:xfrm>
          <a:prstGeom prst="rect">
            <a:avLst/>
          </a:prstGeom>
          <a:noFill/>
          <a:ln>
            <a:noFill/>
          </a:ln>
        </p:spPr>
        <p:txBody>
          <a:bodyPr vert="horz" lIns="90000" tIns="45000" rIns="90000" bIns="45000" anchor="b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sz="1400"/>
            </a:pPr>
            <a:fld id="{E606E7FD-3FEA-4753-984E-354190CBBCA7}" type="slidenum">
              <a:t>‹Nº›</a:t>
            </a:fld>
            <a:endParaRPr lang="ca-ES" sz="14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676830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>
            <a:spLocks noMove="1" noResize="1"/>
          </p:cNvSpPr>
          <p:nvPr/>
        </p:nvSpPr>
        <p:spPr>
          <a:xfrm>
            <a:off x="0" y="0"/>
            <a:ext cx="7099200" cy="102348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lIns="90000" tIns="45000" rIns="90000" bIns="45000" anchor="ctr" anchorCtr="1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Marcador de encabezado 2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76560" cy="511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9000" tIns="49680" rIns="99000" bIns="49680" anchor="t" anchorCtr="0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ca-ES" sz="1800" b="0" i="0" u="none" strike="noStrike" baseline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a-ES"/>
          </a:p>
        </p:txBody>
      </p:sp>
      <p:sp>
        <p:nvSpPr>
          <p:cNvPr id="4" name="Marcador de fecha 3"/>
          <p:cNvSpPr txBox="1">
            <a:spLocks noGrp="1"/>
          </p:cNvSpPr>
          <p:nvPr>
            <p:ph type="dt" idx="1"/>
          </p:nvPr>
        </p:nvSpPr>
        <p:spPr>
          <a:xfrm>
            <a:off x="4021200" y="0"/>
            <a:ext cx="3076560" cy="511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9000" tIns="49680" rIns="99000" bIns="49680" anchor="t" anchorCtr="0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ca-ES" sz="1800" b="0" i="0" u="none" strike="noStrike" baseline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a-ES"/>
          </a:p>
        </p:txBody>
      </p:sp>
      <p:sp>
        <p:nvSpPr>
          <p:cNvPr id="5" name="Marcador de imagen de diapositiva 4"/>
          <p:cNvSpPr>
            <a:spLocks noGrp="1" noRot="1" noChangeAspect="1"/>
          </p:cNvSpPr>
          <p:nvPr>
            <p:ph type="sldImg" idx="2"/>
          </p:nvPr>
        </p:nvSpPr>
        <p:spPr>
          <a:xfrm>
            <a:off x="990360" y="767880"/>
            <a:ext cx="5118120" cy="383760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6" name="Marcador de notas 5"/>
          <p:cNvSpPr txBox="1">
            <a:spLocks noGrp="1"/>
          </p:cNvSpPr>
          <p:nvPr>
            <p:ph type="body" sz="quarter" idx="3"/>
          </p:nvPr>
        </p:nvSpPr>
        <p:spPr>
          <a:xfrm>
            <a:off x="709560" y="4861080"/>
            <a:ext cx="5680079" cy="460548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/>
          <a:lstStyle/>
          <a:p>
            <a:endParaRPr lang="ca-ES"/>
          </a:p>
        </p:txBody>
      </p:sp>
      <p:sp>
        <p:nvSpPr>
          <p:cNvPr id="7" name="Marcador de pie de página 6"/>
          <p:cNvSpPr txBox="1">
            <a:spLocks noGrp="1"/>
          </p:cNvSpPr>
          <p:nvPr>
            <p:ph type="ftr" sz="quarter" idx="4"/>
          </p:nvPr>
        </p:nvSpPr>
        <p:spPr>
          <a:xfrm>
            <a:off x="0" y="9721440"/>
            <a:ext cx="3076560" cy="511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9000" tIns="49680" rIns="99000" bIns="49680" anchor="b" anchorCtr="0">
            <a:noAutofit/>
          </a:bodyPr>
          <a:lstStyle>
            <a:lvl1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ca-ES" sz="1800" b="0" i="0" u="none" strike="noStrike" baseline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ca-ES"/>
          </a:p>
        </p:txBody>
      </p:sp>
      <p:sp>
        <p:nvSpPr>
          <p:cNvPr id="8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xfrm>
            <a:off x="4021200" y="9721440"/>
            <a:ext cx="3076560" cy="511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9000" tIns="49680" rIns="99000" bIns="49680" anchor="b" anchorCtr="0">
            <a:noAutofit/>
          </a:bodyPr>
          <a:lstStyle>
            <a:lvl1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 lang="ca-ES" sz="1300" b="0" i="0" u="none" strike="noStrike" baseline="0">
                <a:solidFill>
                  <a:srgbClr val="000000"/>
                </a:solidFill>
                <a:latin typeface="Arial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2ABBC9B-C2DC-4300-8F4F-14F4B7E19331}" type="slidenum"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51066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indent="0" algn="l" rtl="0" hangingPunct="0">
      <a:lnSpc>
        <a:spcPct val="100000"/>
      </a:lnSpc>
      <a:spcBef>
        <a:spcPts val="448"/>
      </a:spcBef>
      <a:spcAft>
        <a:spcPts val="0"/>
      </a:spcAft>
      <a:tabLst>
        <a:tab pos="0" algn="l"/>
        <a:tab pos="914400" algn="l"/>
        <a:tab pos="1828800" algn="l"/>
        <a:tab pos="2743199" algn="l"/>
        <a:tab pos="3657600" algn="l"/>
        <a:tab pos="4572000" algn="l"/>
        <a:tab pos="5486399" algn="l"/>
        <a:tab pos="6400799" algn="l"/>
        <a:tab pos="7315200" algn="l"/>
        <a:tab pos="8229600" algn="l"/>
        <a:tab pos="9144000" algn="l"/>
        <a:tab pos="10058400" algn="l"/>
      </a:tabLst>
      <a:defRPr lang="ca-ES" sz="1200" b="0" i="0" u="none" strike="noStrike" baseline="0">
        <a:ln>
          <a:noFill/>
        </a:ln>
        <a:solidFill>
          <a:srgbClr val="000000"/>
        </a:solidFill>
        <a:latin typeface="Arial" pitchFamily="18"/>
        <a:ea typeface="Arial Unicode MS" pitchFamily="2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5BF112E3-C611-46FC-A28F-D4AF2DEB3627}" type="slidenum">
              <a:t>2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35865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464BD976-62D0-4FA6-B04E-5D3DE153FB56}" type="slidenum">
              <a:t>3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34385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ED3A71A4-35A9-4527-B1C4-4750EC554943}" type="slidenum">
              <a:t>4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502116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10F40065-61AE-4EA1-8B6F-42CD205A58B7}" type="slidenum">
              <a:t>5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73798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5EE231B9-F4BB-4842-B20F-8C9FA69F9C67}" type="slidenum">
              <a:t>6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180228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CF3F27C2-AD53-40D3-BC26-8851B6EBA58E}" type="slidenum">
              <a:t>7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54668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ED78A184-F3F8-426B-B562-5F847BD37CF0}" type="slidenum">
              <a:t>8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83469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1EEBE702-EA43-4EBB-8602-A9F10676159D}" type="slidenum">
              <a:t>9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76719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8140B145-B790-419C-B776-F4671CBBFCD6}" type="slidenum">
              <a:t>10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75530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63A00194-C514-4B7B-AD0A-831DEAF03F24}" type="slidenum">
              <a:t>11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66606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7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wrap="square" lIns="99000" tIns="49680" rIns="99000" bIns="49680" anchor="b" anchorCtr="0">
            <a:noAutofit/>
          </a:bodyPr>
          <a:lstStyle/>
          <a:p>
            <a:pPr lvl="0"/>
            <a:fld id="{18B258C4-8729-453B-A15A-FAC7CCC49098}" type="slidenum">
              <a:t>12</a:t>
            </a:fld>
            <a:endParaRPr lang="ca-ES"/>
          </a:p>
        </p:txBody>
      </p:sp>
      <p:sp>
        <p:nvSpPr>
          <p:cNvPr id="2" name="Marcador de imagen de diapositiva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Marcador de notas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97336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44450"/>
            <a:ext cx="9029700" cy="131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0C684AA-CCF3-47A4-A8CD-CC47C99232BF}" type="datetime1">
              <a:rPr lang="ca-ES"/>
              <a:pPr>
                <a:defRPr/>
              </a:pPr>
              <a:t>06/09/2017</a:t>
            </a:fld>
            <a:endParaRPr lang="ca-E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4350E5C-B137-4C91-9D76-9CD37C3F0F26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24636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ol, text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44450"/>
            <a:ext cx="9029700" cy="131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o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a-ES" dirty="0"/>
              <a:t>Feu clic aquí per editar l'estil</a:t>
            </a:r>
          </a:p>
        </p:txBody>
      </p:sp>
      <p:sp>
        <p:nvSpPr>
          <p:cNvPr id="3" name="Contenidor de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a-ES"/>
              <a:t>Feu clic aquí per editar estils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a-ES" altLang="ca-E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9D52C-F89D-4D8F-B748-EA374A8D7919}" type="slidenum">
              <a:rPr lang="ca-ES" altLang="ca-ES"/>
              <a:pPr>
                <a:defRPr/>
              </a:pPr>
              <a:t>‹Nº›</a:t>
            </a:fld>
            <a:endParaRPr lang="ca-ES" altLang="ca-ES"/>
          </a:p>
        </p:txBody>
      </p:sp>
    </p:spTree>
    <p:extLst>
      <p:ext uri="{BB962C8B-B14F-4D97-AF65-F5344CB8AC3E}">
        <p14:creationId xmlns:p14="http://schemas.microsoft.com/office/powerpoint/2010/main" val="1594700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94537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954"/>
            <a:ext cx="9144000" cy="107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378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 smtClean="0"/>
              <a:t>Haga clic para modificar el estilo de título del patrón</a:t>
            </a:r>
            <a:endParaRPr lang="en-US" altLang="ca-E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ca-ES" smtClean="0"/>
              <a:t>Haga clic para modificar el estilo de texto del patrón</a:t>
            </a:r>
          </a:p>
          <a:p>
            <a:pPr lvl="1"/>
            <a:r>
              <a:rPr lang="es-ES" altLang="ca-ES" smtClean="0"/>
              <a:t>Segundo nivel</a:t>
            </a:r>
          </a:p>
          <a:p>
            <a:pPr lvl="2"/>
            <a:r>
              <a:rPr lang="es-ES" altLang="ca-ES" smtClean="0"/>
              <a:t>Tercer nivel</a:t>
            </a:r>
          </a:p>
          <a:p>
            <a:pPr lvl="3"/>
            <a:r>
              <a:rPr lang="es-ES" altLang="ca-ES" smtClean="0"/>
              <a:t>Cuarto nivel</a:t>
            </a:r>
          </a:p>
          <a:p>
            <a:pPr lvl="4"/>
            <a:r>
              <a:rPr lang="es-ES" altLang="ca-ES" smtClean="0"/>
              <a:t>Quinto nivel</a:t>
            </a:r>
            <a:endParaRPr lang="en-US" altLang="ca-E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i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40FADFA0-81B7-4DB0-8632-4B0F7966E534}" type="datetime1">
              <a:rPr lang="ca-ES"/>
              <a:pPr>
                <a:defRPr/>
              </a:pPr>
              <a:t>06/09/2017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i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i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C32A6525-C266-4541-BC48-D520EA7E2E24}" type="slidenum">
              <a:rPr lang="ca-ES"/>
              <a:pPr>
                <a:defRPr/>
              </a:pPr>
              <a:t>‹Nº›</a:t>
            </a:fld>
            <a:endParaRPr lang="ca-ES"/>
          </a:p>
        </p:txBody>
      </p:sp>
      <p:pic>
        <p:nvPicPr>
          <p:cNvPr id="1031" name="Imagen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44450"/>
            <a:ext cx="9029700" cy="131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789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70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dltd.org/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openarchives.org/pmh/" TargetMode="External"/><Relationship Id="rId5" Type="http://schemas.openxmlformats.org/officeDocument/2006/relationships/hyperlink" Target="http://www.driver-repository.eu/" TargetMode="External"/><Relationship Id="rId4" Type="http://schemas.openxmlformats.org/officeDocument/2006/relationships/hyperlink" Target="http://www.dart-europe.eu/basic-search.php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ca.wikipedia.org/wiki/Dublin_Cor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tdx.cat/handle/10803/1/browse?type=titl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diposit.ub.edu/dspace/handle/2445/34657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at.creativecommons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://hdl.handle.net/10803/1406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dx.cat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crai.ub.edu/que-ofereix-el-crai/elaboracio-treballs-academics/instruccions-publicar-tesis-doctorals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hyperlink" Target="http://bit.ly/2sO5WC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11188" y="2979738"/>
            <a:ext cx="799306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s-ES" altLang="ca-ES" sz="2400" b="1" dirty="0" smtClean="0">
                <a:solidFill>
                  <a:prstClr val="white"/>
                </a:solidFill>
                <a:latin typeface="Verdana" panose="020B0604030504040204" pitchFamily="34" charset="0"/>
              </a:rPr>
              <a:t>TDX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s-ES" altLang="ca-ES" sz="2400" b="1" dirty="0" smtClean="0">
                <a:solidFill>
                  <a:prstClr val="white"/>
                </a:solidFill>
                <a:latin typeface="Verdana" panose="020B0604030504040204" pitchFamily="34" charset="0"/>
              </a:rPr>
              <a:t>Tesis </a:t>
            </a:r>
            <a:r>
              <a:rPr lang="es-ES" altLang="ca-ES" sz="2400" b="1" dirty="0" err="1">
                <a:solidFill>
                  <a:prstClr val="white"/>
                </a:solidFill>
                <a:latin typeface="Verdana" panose="020B0604030504040204" pitchFamily="34" charset="0"/>
              </a:rPr>
              <a:t>D</a:t>
            </a:r>
            <a:r>
              <a:rPr lang="es-ES" altLang="ca-ES" sz="2400" b="1" dirty="0" err="1" smtClean="0">
                <a:solidFill>
                  <a:prstClr val="white"/>
                </a:solidFill>
                <a:latin typeface="Verdana" panose="020B0604030504040204" pitchFamily="34" charset="0"/>
              </a:rPr>
              <a:t>octorals</a:t>
            </a:r>
            <a:r>
              <a:rPr lang="es-ES" altLang="ca-ES" sz="2400" b="1" dirty="0" smtClean="0">
                <a:solidFill>
                  <a:prstClr val="white"/>
                </a:solidFill>
                <a:latin typeface="Verdana" panose="020B0604030504040204" pitchFamily="34" charset="0"/>
              </a:rPr>
              <a:t> en </a:t>
            </a:r>
            <a:r>
              <a:rPr lang="es-ES" altLang="ca-ES" sz="2400" b="1" dirty="0" err="1" smtClean="0">
                <a:solidFill>
                  <a:prstClr val="white"/>
                </a:solidFill>
                <a:latin typeface="Verdana" panose="020B0604030504040204" pitchFamily="34" charset="0"/>
              </a:rPr>
              <a:t>Xarxa</a:t>
            </a:r>
            <a:endParaRPr lang="es-ES" altLang="ca-ES" sz="2400" b="1" dirty="0">
              <a:solidFill>
                <a:prstClr val="white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95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7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 idx="4294967295"/>
          </p:nvPr>
        </p:nvSpPr>
        <p:spPr>
          <a:xfrm>
            <a:off x="382555" y="1009385"/>
            <a:ext cx="3910818" cy="701731"/>
          </a:xfrm>
        </p:spPr>
        <p:txBody>
          <a:bodyPr wrap="square" lIns="91440" tIns="45720" rIns="91440" bIns="45720" anchorCtr="0">
            <a:spAutoFit/>
          </a:bodyPr>
          <a:lstStyle/>
          <a:p>
            <a:pPr lvl="0" algn="l" hangingPunct="1"/>
            <a:r>
              <a:rPr lang="es-ES" b="1" dirty="0">
                <a:solidFill>
                  <a:srgbClr val="4D4D4D"/>
                </a:solidFill>
                <a:latin typeface="Calibri" pitchFamily="34"/>
              </a:rPr>
              <a:t> </a:t>
            </a:r>
            <a:r>
              <a:rPr lang="es-ES" sz="2800" b="1" dirty="0" err="1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Què</a:t>
            </a:r>
            <a:r>
              <a:rPr lang="es-ES" sz="28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b="1" dirty="0" err="1" smtClean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és</a:t>
            </a:r>
            <a:r>
              <a:rPr lang="es-ES" sz="2800" b="1" dirty="0" smtClean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?</a:t>
            </a:r>
            <a:endParaRPr lang="es-ES" sz="2800" b="1" dirty="0">
              <a:solidFill>
                <a:srgbClr val="0059A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Marcador de texto 4"/>
          <p:cNvSpPr txBox="1">
            <a:spLocks noGrp="1"/>
          </p:cNvSpPr>
          <p:nvPr>
            <p:ph type="body" idx="4294967295"/>
          </p:nvPr>
        </p:nvSpPr>
        <p:spPr>
          <a:xfrm>
            <a:off x="564445" y="2144889"/>
            <a:ext cx="8229600" cy="4311950"/>
          </a:xfrm>
        </p:spPr>
        <p:txBody>
          <a:bodyPr wrap="square" lIns="91440" tIns="45720" rIns="91440" bIns="45720" anchor="t" anchorCtr="0">
            <a:spAutoFit/>
          </a:bodyPr>
          <a:lstStyle/>
          <a:p>
            <a:pPr lvl="0" algn="just" hangingPunct="1">
              <a:spcBef>
                <a:spcPts val="598"/>
              </a:spcBef>
              <a:buClr>
                <a:srgbClr val="000000"/>
              </a:buClr>
              <a:buSzPct val="100000"/>
              <a:buFont typeface="Calibri" pitchFamily="34"/>
              <a:buChar char="•"/>
            </a:pP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repositori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cooperatiu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conté, en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digital, un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conjunt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tesis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doctorals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llegides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les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universitats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Catalunya i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d’altres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comunitats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autònomes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(País </a:t>
            </a:r>
            <a:r>
              <a:rPr lang="es-ES" sz="24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Valencià</a:t>
            </a:r>
            <a:r>
              <a:rPr lang="es-ES" sz="2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24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Múrcia</a:t>
            </a:r>
            <a:r>
              <a:rPr lang="es-ES" sz="2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24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Cantàbria</a:t>
            </a:r>
            <a:r>
              <a:rPr lang="es-ES" sz="24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24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Astúries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  <a:p>
            <a:pPr lvl="0" algn="just" hangingPunct="1">
              <a:spcBef>
                <a:spcPts val="598"/>
              </a:spcBef>
              <a:buClr>
                <a:srgbClr val="000000"/>
              </a:buClr>
              <a:buSzPct val="100000"/>
              <a:buFont typeface="Calibri" pitchFamily="34"/>
              <a:buChar char="•"/>
            </a:pP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TDX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està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gestionat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coordinat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Consorci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Biblioteques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Universitàries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Catalunya (CBUC) i el Centre de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Serveis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Acadèmics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Catalunya (CESCA).</a:t>
            </a:r>
          </a:p>
          <a:p>
            <a:pPr lvl="0" algn="just" hangingPunct="1">
              <a:spcBef>
                <a:spcPts val="598"/>
              </a:spcBef>
              <a:buClr>
                <a:srgbClr val="000000"/>
              </a:buClr>
              <a:buSzPct val="100000"/>
              <a:buFont typeface="Calibri" pitchFamily="34"/>
              <a:buChar char="•"/>
            </a:pP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TDX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està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patrocinat</a:t>
            </a:r>
            <a:r>
              <a:rPr lang="es-E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la Generalitat de Catalunya.</a:t>
            </a:r>
          </a:p>
          <a:p>
            <a:pPr marL="342720" lvl="0" indent="-342720" algn="just" hangingPunct="1">
              <a:spcBef>
                <a:spcPts val="598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es-ES" sz="2400" dirty="0">
              <a:latin typeface="Calibri" pitchFamily="34"/>
            </a:endParaRP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499" y="952000"/>
            <a:ext cx="2561357" cy="8165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Marcador de texto 3"/>
          <p:cNvSpPr txBox="1">
            <a:spLocks noGrp="1"/>
          </p:cNvSpPr>
          <p:nvPr>
            <p:ph type="body" idx="4294967295"/>
          </p:nvPr>
        </p:nvSpPr>
        <p:spPr>
          <a:xfrm>
            <a:off x="468360" y="2154414"/>
            <a:ext cx="8291512" cy="4150367"/>
          </a:xfrm>
        </p:spPr>
        <p:txBody>
          <a:bodyPr wrap="square" lIns="91440" tIns="45720" rIns="91440" bIns="45720" anchor="t" anchorCtr="0">
            <a:spAutoFit/>
          </a:bodyPr>
          <a:lstStyle/>
          <a:p>
            <a:pPr marL="342720" lvl="0" indent="-342720" algn="just">
              <a:spcBef>
                <a:spcPts val="697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1.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Difondre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arreu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món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a través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d’internet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els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resultats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la recerca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universitària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720" lvl="0" indent="-342720" algn="just">
              <a:spcBef>
                <a:spcPts val="349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es-ES" sz="2400" b="1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720" lvl="0" indent="-342720" algn="just">
              <a:spcBef>
                <a:spcPts val="697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2.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Oferir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autors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les tesis una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eina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incrementa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</a:t>
            </a:r>
            <a:r>
              <a:rPr lang="es-ES" sz="2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accés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la </a:t>
            </a:r>
            <a:r>
              <a:rPr lang="es-ES" sz="2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visibilitat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seu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treball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720" lvl="0" indent="-342720" algn="just">
              <a:spcBef>
                <a:spcPts val="349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es-ES" sz="2400" b="1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720" lvl="0" indent="-342720" algn="just">
              <a:spcBef>
                <a:spcPts val="697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3.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Afavorir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l’edició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electrònica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 </a:t>
            </a:r>
            <a:r>
              <a:rPr lang="es-ES" sz="2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obert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 de la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producció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científica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pròpia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720" lvl="0" indent="-342720" hangingPunct="1">
              <a:spcBef>
                <a:spcPts val="697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es-ES" sz="2800" b="1" dirty="0"/>
          </a:p>
        </p:txBody>
      </p:sp>
      <p:sp>
        <p:nvSpPr>
          <p:cNvPr id="5" name="Título 4"/>
          <p:cNvSpPr txBox="1">
            <a:spLocks noGrp="1"/>
          </p:cNvSpPr>
          <p:nvPr>
            <p:ph type="title" idx="4294967295"/>
          </p:nvPr>
        </p:nvSpPr>
        <p:spPr>
          <a:xfrm>
            <a:off x="345233" y="1011450"/>
            <a:ext cx="3322638" cy="701731"/>
          </a:xfrm>
        </p:spPr>
        <p:txBody>
          <a:bodyPr wrap="square" lIns="91440" tIns="45720" rIns="91440" bIns="45720" anchorCtr="0">
            <a:spAutoFit/>
          </a:bodyPr>
          <a:lstStyle/>
          <a:p>
            <a:pPr lvl="0" algn="l" hangingPunct="1"/>
            <a:r>
              <a:rPr lang="es-ES" b="1" dirty="0">
                <a:solidFill>
                  <a:srgbClr val="4D4D4D"/>
                </a:solidFill>
                <a:latin typeface="Calibri" pitchFamily="34"/>
              </a:rPr>
              <a:t> </a:t>
            </a:r>
            <a:r>
              <a:rPr lang="es-ES" sz="2800" b="1" dirty="0" err="1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Objectius</a:t>
            </a:r>
            <a:r>
              <a:rPr lang="es-ES" sz="28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</a:t>
            </a: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0998" y="952000"/>
            <a:ext cx="2561357" cy="8165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7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 idx="4294967295"/>
          </p:nvPr>
        </p:nvSpPr>
        <p:spPr>
          <a:xfrm>
            <a:off x="2519363" y="1057247"/>
            <a:ext cx="6624637" cy="701731"/>
          </a:xfrm>
        </p:spPr>
        <p:txBody>
          <a:bodyPr wrap="square" lIns="91440" tIns="45720" rIns="91440" bIns="45720" anchorCtr="0">
            <a:spAutoFit/>
          </a:bodyPr>
          <a:lstStyle/>
          <a:p>
            <a:pPr lvl="0" algn="l" hangingPunct="1"/>
            <a:r>
              <a:rPr lang="es-ES" b="1" dirty="0">
                <a:solidFill>
                  <a:srgbClr val="4D4D4D"/>
                </a:solidFill>
                <a:latin typeface="Calibri" pitchFamily="34"/>
              </a:rPr>
              <a:t> </a:t>
            </a:r>
            <a:r>
              <a:rPr lang="es-ES" b="1" dirty="0" smtClean="0">
                <a:solidFill>
                  <a:srgbClr val="4D4D4D"/>
                </a:solidFill>
                <a:latin typeface="Calibri" pitchFamily="34"/>
              </a:rPr>
              <a:t>       </a:t>
            </a:r>
            <a:r>
              <a:rPr lang="es-ES" sz="2800" b="1" dirty="0" err="1" smtClean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Difusió</a:t>
            </a:r>
            <a:r>
              <a:rPr lang="es-ES" sz="2800" b="1" dirty="0" smtClean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mundial</a:t>
            </a:r>
          </a:p>
        </p:txBody>
      </p:sp>
      <p:sp>
        <p:nvSpPr>
          <p:cNvPr id="5" name="Marcador de texto 4"/>
          <p:cNvSpPr txBox="1">
            <a:spLocks noGrp="1"/>
          </p:cNvSpPr>
          <p:nvPr>
            <p:ph type="body" idx="4294967295"/>
          </p:nvPr>
        </p:nvSpPr>
        <p:spPr>
          <a:xfrm>
            <a:off x="446040" y="2208245"/>
            <a:ext cx="8229600" cy="2526846"/>
          </a:xfrm>
        </p:spPr>
        <p:txBody>
          <a:bodyPr wrap="square" lIns="91440" tIns="45720" rIns="91440" bIns="45720" anchor="t" anchorCtr="0">
            <a:spAutoFit/>
          </a:bodyPr>
          <a:lstStyle/>
          <a:p>
            <a:pPr lvl="0">
              <a:buClr>
                <a:srgbClr val="4D4D4D"/>
              </a:buClr>
              <a:buSzPct val="100000"/>
              <a:buFont typeface="Wingdings" pitchFamily="2"/>
              <a:buChar char=""/>
            </a:pP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TDX forma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dels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projectes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internacionals</a:t>
            </a: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NDLTD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</a:t>
            </a:r>
            <a:r>
              <a:rPr lang="es-ES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DART 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s-ES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5"/>
              </a:rPr>
              <a:t>DRIVER</a:t>
            </a:r>
            <a:r>
              <a:rPr lang="es-ES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720" lvl="0" indent="-342720"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es-ES" sz="2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lvl="0">
              <a:buClr>
                <a:srgbClr val="4D4D4D"/>
              </a:buClr>
              <a:buSzPct val="100000"/>
              <a:buFont typeface="Wingdings" pitchFamily="2"/>
              <a:buChar char=""/>
            </a:pP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Tesis del TDX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estan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disponibles per a ser </a:t>
            </a:r>
            <a:r>
              <a:rPr lang="es-ES" sz="24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difoses</a:t>
            </a:r>
            <a:r>
              <a:rPr lang="es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</a:t>
            </a: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400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6"/>
              </a:rPr>
              <a:t>OAI-PMH</a:t>
            </a:r>
            <a:r>
              <a:rPr lang="es-ES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342720" lvl="0" indent="-342720"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es-ES" b="1" dirty="0">
              <a:solidFill>
                <a:srgbClr val="FF0000"/>
              </a:solidFill>
              <a:latin typeface="Calibri" pitchFamily="34"/>
            </a:endParaRPr>
          </a:p>
        </p:txBody>
      </p:sp>
      <p:pic>
        <p:nvPicPr>
          <p:cNvPr id="7" name="Imatg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60" y="883230"/>
            <a:ext cx="2561357" cy="8165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 idx="4294967295"/>
          </p:nvPr>
        </p:nvSpPr>
        <p:spPr>
          <a:xfrm>
            <a:off x="317240" y="1079227"/>
            <a:ext cx="7912359" cy="701731"/>
          </a:xfrm>
        </p:spPr>
        <p:txBody>
          <a:bodyPr wrap="square" lIns="91440" tIns="45720" rIns="91440" bIns="45720" anchorCtr="0">
            <a:spAutoFit/>
          </a:bodyPr>
          <a:lstStyle/>
          <a:p>
            <a:pPr lvl="0" algn="l" hangingPunct="1"/>
            <a:r>
              <a:rPr lang="es-ES" b="1" dirty="0">
                <a:solidFill>
                  <a:srgbClr val="4D4D4D"/>
                </a:solidFill>
                <a:latin typeface="Calibri" pitchFamily="34"/>
              </a:rPr>
              <a:t> </a:t>
            </a:r>
            <a:r>
              <a:rPr lang="es-ES" sz="2400" b="1" dirty="0" err="1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</a:t>
            </a:r>
            <a:r>
              <a:rPr lang="es-ES" sz="24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funciona?</a:t>
            </a:r>
          </a:p>
        </p:txBody>
      </p:sp>
      <p:sp>
        <p:nvSpPr>
          <p:cNvPr id="5" name="Forma libre 4"/>
          <p:cNvSpPr/>
          <p:nvPr/>
        </p:nvSpPr>
        <p:spPr>
          <a:xfrm>
            <a:off x="468360" y="1916279"/>
            <a:ext cx="8207279" cy="444141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Arial" pitchFamily="34"/>
              <a:buChar char="-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tesis disponibles al TDX es </a:t>
            </a:r>
            <a:r>
              <a:rPr lang="es-ES" sz="20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troben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agrupades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</a:t>
            </a:r>
            <a:r>
              <a:rPr lang="es-ES" sz="2000" b="1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Universitats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i </a:t>
            </a:r>
            <a:r>
              <a:rPr lang="es-ES" sz="20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aquestes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tenen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diverses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col·leccions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estructurades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</a:t>
            </a:r>
            <a:r>
              <a:rPr lang="es-ES" sz="2000" b="1" i="0" u="none" strike="noStrike" baseline="0" dirty="0" err="1" smtClean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Departaments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s-ES" sz="2000" b="1" i="0" u="none" strike="noStrike" baseline="0" dirty="0">
              <a:ln>
                <a:noFill/>
              </a:ln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000" b="1" i="0" u="none" strike="noStrike" baseline="0" dirty="0">
              <a:ln>
                <a:noFill/>
              </a:ln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Arial" pitchFamily="34"/>
              <a:buChar char="-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L’accés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les tesis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és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lliure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i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respectant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la reserva de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drets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propietat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intel·lectual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per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l’autor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que es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presentar de tres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maneres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TOTS ELS DRETS RESERVATS, </a:t>
            </a:r>
            <a:r>
              <a:rPr lang="es-ES" sz="2000" b="1" i="0" u="none" strike="noStrike" baseline="0" dirty="0" smtClean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LLICÈNCIA 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CREATIVE COMMONS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amb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condicions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o 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DOMINI PÚBLIC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lliure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000" b="1" i="0" u="none" strike="noStrike" baseline="0" dirty="0">
              <a:ln>
                <a:noFill/>
              </a:ln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Arial" pitchFamily="34"/>
              <a:buChar char="-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L’autor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autora també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prohibir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l’accés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total o parcial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continguts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la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tesi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durant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temps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determinat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s-ES" sz="2000" b="1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embargamen</a:t>
            </a:r>
            <a:r>
              <a:rPr lang="es-ES" sz="2000" b="1" i="0" u="none" strike="noStrike" baseline="0" dirty="0" err="1">
                <a:ln>
                  <a:noFill/>
                </a:ln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es-ES" sz="20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).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000" b="1" i="0" u="none" strike="noStrike" baseline="0" dirty="0">
              <a:ln>
                <a:noFill/>
              </a:ln>
              <a:solidFill>
                <a:srgbClr val="4D4D4D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5" name="Forma libre 4"/>
          <p:cNvSpPr/>
          <p:nvPr/>
        </p:nvSpPr>
        <p:spPr>
          <a:xfrm>
            <a:off x="468360" y="1631696"/>
            <a:ext cx="8207279" cy="5226304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sp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1800" b="1" i="0" u="none" strike="noStrike" baseline="0" dirty="0">
              <a:ln>
                <a:noFill/>
              </a:ln>
              <a:solidFill>
                <a:srgbClr val="4D4D4D"/>
              </a:solidFill>
              <a:latin typeface="Arial" pitchFamily="18"/>
              <a:ea typeface="Arial Unicode MS" pitchFamily="2"/>
              <a:cs typeface="Tahoma" pitchFamily="2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Calibri" pitchFamily="34"/>
              <a:buChar char="-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24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Calibri" pitchFamily="34"/>
                <a:ea typeface="Arial Unicode MS" pitchFamily="2"/>
                <a:cs typeface="Tahoma" pitchFamily="2"/>
              </a:rPr>
              <a:t> </a:t>
            </a:r>
            <a:r>
              <a:rPr lang="es-ES" sz="22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Cada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tesi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es presenta en una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fitxa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amb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les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dades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bàsiques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(autor,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títol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data de lectura, etc.) i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inclou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complement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el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fitxer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els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fitxers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la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tesi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en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format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PDF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protegits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amb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una “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clau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digital” que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impedeix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l’extracció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continguts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200" b="1" i="0" u="none" strike="noStrike" baseline="0" dirty="0">
              <a:ln>
                <a:noFill/>
              </a:ln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Calibri" pitchFamily="34"/>
              <a:buChar char="-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22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Les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metadades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es presenten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amb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l’esquema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Dublin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 Core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200" b="1" i="0" u="none" strike="noStrike" baseline="0" dirty="0">
              <a:ln>
                <a:noFill/>
              </a:ln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buFont typeface="Calibri" pitchFamily="34"/>
              <a:buChar char="-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22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Cada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tesi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 identificador </a:t>
            </a:r>
            <a:r>
              <a:rPr lang="es-ES" sz="22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únic</a:t>
            </a:r>
            <a:r>
              <a:rPr lang="es-ES" sz="22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(</a:t>
            </a:r>
            <a:r>
              <a:rPr lang="es-ES" sz="2200" b="1" dirty="0" err="1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</a:t>
            </a:r>
            <a:r>
              <a:rPr lang="es-ES" sz="22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andle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), </a:t>
            </a:r>
            <a:r>
              <a:rPr lang="es-ES" sz="2200" b="1" i="0" u="none" strike="noStrike" baseline="0" dirty="0" err="1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amb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err="1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aquest</a:t>
            </a:r>
            <a:r>
              <a:rPr lang="es-ES" sz="22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esquema:</a:t>
            </a:r>
          </a:p>
          <a:p>
            <a:pPr marL="0" marR="0" lvl="0" indent="0" algn="just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D4D4D"/>
              </a:buClr>
              <a:buSzPct val="100000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s-ES" sz="22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 smtClean="0">
                <a:ln>
                  <a:noFill/>
                </a:ln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200" b="1" i="0" u="none" strike="noStrike" baseline="0" dirty="0">
                <a:ln>
                  <a:noFill/>
                </a:ln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http://hdl.handle.net/10803/xxxx</a:t>
            </a:r>
          </a:p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s-ES" sz="2400" b="1" i="0" u="none" strike="noStrike" baseline="0" dirty="0">
              <a:ln>
                <a:noFill/>
              </a:ln>
              <a:solidFill>
                <a:srgbClr val="000000"/>
              </a:solidFill>
              <a:latin typeface="Calibri" pitchFamily="34"/>
              <a:ea typeface="Arial Unicode MS" pitchFamily="2"/>
              <a:cs typeface="Tahoma" pitchFamily="2"/>
            </a:endParaRPr>
          </a:p>
        </p:txBody>
      </p:sp>
      <p:sp>
        <p:nvSpPr>
          <p:cNvPr id="6" name="Título 3"/>
          <p:cNvSpPr txBox="1">
            <a:spLocks/>
          </p:cNvSpPr>
          <p:nvPr/>
        </p:nvSpPr>
        <p:spPr bwMode="auto">
          <a:xfrm>
            <a:off x="317240" y="1079227"/>
            <a:ext cx="7912359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hangingPunct="1"/>
            <a:r>
              <a:rPr lang="es-ES" b="1" smtClean="0">
                <a:solidFill>
                  <a:srgbClr val="4D4D4D"/>
                </a:solidFill>
                <a:latin typeface="Calibri" pitchFamily="34"/>
              </a:rPr>
              <a:t> </a:t>
            </a:r>
            <a:r>
              <a:rPr lang="es-ES" sz="2400" b="1" smtClean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 funciona?</a:t>
            </a:r>
            <a:endParaRPr lang="es-ES" sz="2400" b="1" dirty="0">
              <a:solidFill>
                <a:srgbClr val="0059A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483" y="687050"/>
            <a:ext cx="6407953" cy="6004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Marcador de texto 3"/>
          <p:cNvSpPr txBox="1">
            <a:spLocks noGrp="1"/>
          </p:cNvSpPr>
          <p:nvPr>
            <p:ph type="body" idx="4294967295"/>
          </p:nvPr>
        </p:nvSpPr>
        <p:spPr>
          <a:xfrm>
            <a:off x="0" y="2483045"/>
            <a:ext cx="2170113" cy="3018262"/>
          </a:xfrm>
        </p:spPr>
        <p:txBody>
          <a:bodyPr wrap="square" lIns="91440" tIns="45720" rIns="91440" bIns="45720" anchor="t" anchorCtr="0">
            <a:spAutoFit/>
          </a:bodyPr>
          <a:lstStyle/>
          <a:p>
            <a:pPr lvl="0" hangingPunct="1">
              <a:spcBef>
                <a:spcPts val="499"/>
              </a:spcBef>
              <a:buClr>
                <a:srgbClr val="4D4D4D"/>
              </a:buClr>
              <a:buSzPct val="100000"/>
              <a:buFont typeface="Calibri" pitchFamily="34"/>
              <a:buChar char="-"/>
            </a:pPr>
            <a:r>
              <a:rPr lang="ca-ES" sz="18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tesis es poden cercar per diversos criteris:</a:t>
            </a:r>
            <a:r>
              <a:rPr lang="ca-ES" sz="1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Nom d’autor, títol de la tesi, </a:t>
            </a:r>
            <a:r>
              <a:rPr lang="ca-ES" sz="1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Departament</a:t>
            </a:r>
            <a:r>
              <a:rPr lang="ca-ES" sz="18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(menú </a:t>
            </a:r>
            <a:r>
              <a:rPr lang="ca-ES" sz="18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ca-ES" sz="18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dreta)</a:t>
            </a:r>
            <a:endParaRPr lang="ca-ES" sz="18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720" lvl="0" indent="-342720" hangingPunct="1">
              <a:spcBef>
                <a:spcPts val="499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ca-ES" sz="2000" b="1" dirty="0">
              <a:solidFill>
                <a:srgbClr val="FF0000"/>
              </a:solidFill>
              <a:latin typeface="Calibri" pitchFamily="34"/>
            </a:endParaRPr>
          </a:p>
          <a:p>
            <a:pPr marL="0" lvl="0" indent="0" hangingPunct="1">
              <a:spcBef>
                <a:spcPts val="499"/>
              </a:spcBef>
              <a:buNone/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ca-ES" sz="2000" b="1" dirty="0">
              <a:solidFill>
                <a:srgbClr val="FF0000"/>
              </a:solidFill>
              <a:latin typeface="Calibri" pitchFamily="34"/>
            </a:endParaRPr>
          </a:p>
        </p:txBody>
      </p:sp>
      <p:sp>
        <p:nvSpPr>
          <p:cNvPr id="5" name="Título 4"/>
          <p:cNvSpPr txBox="1">
            <a:spLocks noGrp="1"/>
          </p:cNvSpPr>
          <p:nvPr>
            <p:ph type="title" idx="4294967295"/>
          </p:nvPr>
        </p:nvSpPr>
        <p:spPr>
          <a:xfrm>
            <a:off x="279918" y="1035788"/>
            <a:ext cx="8229600" cy="701731"/>
          </a:xfrm>
        </p:spPr>
        <p:txBody>
          <a:bodyPr wrap="square" lIns="91440" tIns="45720" rIns="91440" bIns="45720" anchorCtr="0">
            <a:spAutoFit/>
          </a:bodyPr>
          <a:lstStyle/>
          <a:p>
            <a:pPr lvl="0" algn="l" hangingPunct="1"/>
            <a:r>
              <a:rPr lang="es-ES" b="1" dirty="0">
                <a:solidFill>
                  <a:srgbClr val="4D4D4D"/>
                </a:solidFill>
                <a:latin typeface="Calibri" pitchFamily="34"/>
              </a:rPr>
              <a:t> </a:t>
            </a:r>
            <a:r>
              <a:rPr lang="es-ES" sz="2800" b="1" dirty="0" err="1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</a:t>
            </a:r>
            <a:r>
              <a:rPr lang="es-ES" sz="28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cercar?</a:t>
            </a: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113" y="2011716"/>
            <a:ext cx="6856228" cy="44229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Marcador de texto 3"/>
          <p:cNvSpPr txBox="1">
            <a:spLocks noGrp="1"/>
          </p:cNvSpPr>
          <p:nvPr>
            <p:ph type="body" idx="4294967295"/>
          </p:nvPr>
        </p:nvSpPr>
        <p:spPr>
          <a:xfrm>
            <a:off x="366621" y="2397540"/>
            <a:ext cx="8074855" cy="757130"/>
          </a:xfrm>
        </p:spPr>
        <p:txBody>
          <a:bodyPr wrap="square" lIns="91440" tIns="45720" rIns="91440" bIns="45720" anchor="t" anchorCtr="0">
            <a:spAutoFit/>
          </a:bodyPr>
          <a:lstStyle/>
          <a:p>
            <a:pPr lvl="0" hangingPunct="1">
              <a:spcBef>
                <a:spcPts val="598"/>
              </a:spcBef>
              <a:buClr>
                <a:srgbClr val="4D4D4D"/>
              </a:buClr>
              <a:buSzPct val="100000"/>
              <a:buFont typeface="Calibri" pitchFamily="34"/>
              <a:buChar char="-"/>
            </a:pPr>
            <a:r>
              <a:rPr lang="ca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També hi ha un menú </a:t>
            </a:r>
            <a:r>
              <a:rPr lang="ca-ES" sz="24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</a:t>
            </a:r>
            <a:r>
              <a:rPr lang="ca-E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fer cerques amb filtres. </a:t>
            </a:r>
            <a:r>
              <a:rPr lang="ca-ES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(finestra cantonada superior dreta</a:t>
            </a:r>
            <a:r>
              <a:rPr lang="ca-ES" sz="2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endParaRPr lang="ca-ES" sz="24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Título 4"/>
          <p:cNvSpPr txBox="1">
            <a:spLocks noGrp="1"/>
          </p:cNvSpPr>
          <p:nvPr>
            <p:ph type="title" idx="4294967295"/>
          </p:nvPr>
        </p:nvSpPr>
        <p:spPr>
          <a:xfrm>
            <a:off x="289249" y="1037519"/>
            <a:ext cx="8229600" cy="701731"/>
          </a:xfrm>
        </p:spPr>
        <p:txBody>
          <a:bodyPr wrap="square" lIns="91440" tIns="45720" rIns="91440" bIns="45720" anchorCtr="0">
            <a:spAutoFit/>
          </a:bodyPr>
          <a:lstStyle/>
          <a:p>
            <a:pPr lvl="0" algn="l" hangingPunct="1"/>
            <a:r>
              <a:rPr lang="es-ES" b="1" dirty="0">
                <a:solidFill>
                  <a:srgbClr val="4D4D4D"/>
                </a:solidFill>
                <a:latin typeface="Calibri" pitchFamily="34"/>
              </a:rPr>
              <a:t> </a:t>
            </a:r>
            <a:r>
              <a:rPr lang="es-ES" sz="2800" b="1" dirty="0" err="1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</a:t>
            </a:r>
            <a:r>
              <a:rPr lang="es-ES" sz="28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cercar?</a:t>
            </a: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15" y="3457202"/>
            <a:ext cx="7542739" cy="31401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Marcador de texto 3"/>
          <p:cNvSpPr txBox="1">
            <a:spLocks noGrp="1"/>
          </p:cNvSpPr>
          <p:nvPr>
            <p:ph type="body" idx="4294967295"/>
          </p:nvPr>
        </p:nvSpPr>
        <p:spPr>
          <a:xfrm>
            <a:off x="533400" y="1919335"/>
            <a:ext cx="8077200" cy="4321183"/>
          </a:xfrm>
        </p:spPr>
        <p:txBody>
          <a:bodyPr wrap="square" lIns="91440" tIns="45720" rIns="91440" bIns="45720" anchor="t" anchorCtr="0">
            <a:spAutoFit/>
          </a:bodyPr>
          <a:lstStyle/>
          <a:p>
            <a:pPr marL="342720" lvl="0" indent="-342720" hangingPunct="1">
              <a:spcBef>
                <a:spcPts val="697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ca-ES" sz="2800" b="1" dirty="0">
              <a:solidFill>
                <a:srgbClr val="FF0000"/>
              </a:solidFill>
              <a:latin typeface="Calibri" pitchFamily="34"/>
            </a:endParaRPr>
          </a:p>
          <a:p>
            <a:pPr lvl="0" algn="just" hangingPunct="1">
              <a:spcBef>
                <a:spcPts val="598"/>
              </a:spcBef>
              <a:buClr>
                <a:srgbClr val="4D4D4D"/>
              </a:buClr>
              <a:buSzPct val="100000"/>
              <a:buFont typeface="Calibri" pitchFamily="34"/>
              <a:buChar char="-"/>
            </a:pPr>
            <a:r>
              <a:rPr lang="ca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UB hi participa des de </a:t>
            </a:r>
            <a:r>
              <a:rPr lang="ca-ES" sz="20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finals del 2001</a:t>
            </a:r>
            <a:r>
              <a:rPr lang="ca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lvl="0" algn="just" hangingPunct="1">
              <a:spcBef>
                <a:spcPts val="598"/>
              </a:spcBef>
              <a:buClr>
                <a:srgbClr val="4D4D4D"/>
              </a:buClr>
              <a:buSzPct val="100000"/>
              <a:buFont typeface="Calibri" pitchFamily="34"/>
              <a:buChar char="-"/>
            </a:pP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Aquest enllaç us mostrarà les tesis que a </a:t>
            </a:r>
            <a:r>
              <a:rPr lang="ca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data </a:t>
            </a: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d’avui</a:t>
            </a: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la </a:t>
            </a:r>
            <a:r>
              <a:rPr lang="ca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UB té dipositades al </a:t>
            </a: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TDX.</a:t>
            </a:r>
          </a:p>
          <a:p>
            <a:pPr algn="just" hangingPunct="1">
              <a:spcBef>
                <a:spcPts val="598"/>
              </a:spcBef>
              <a:buFont typeface="Calibri" panose="020F0502020204030204" pitchFamily="34" charset="0"/>
              <a:buChar char="₋"/>
              <a:tabLst>
                <a:tab pos="342720" algn="l"/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ca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UB és la </a:t>
            </a:r>
            <a:r>
              <a:rPr lang="ca-E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segona</a:t>
            </a:r>
            <a:r>
              <a:rPr lang="ca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Universitat en volum de tesis introduïdes al TDX, després de la UAB </a:t>
            </a: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ca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</a:t>
            </a:r>
            <a:r>
              <a:rPr lang="ca-ES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tercera</a:t>
            </a:r>
            <a:r>
              <a:rPr lang="ca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quant a volum de consultes </a:t>
            </a: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totals.</a:t>
            </a:r>
          </a:p>
          <a:p>
            <a:pPr lvl="0" algn="just" hangingPunct="1">
              <a:spcBef>
                <a:spcPts val="598"/>
              </a:spcBef>
              <a:buClr>
                <a:srgbClr val="4D4D4D"/>
              </a:buClr>
              <a:buSzPct val="100000"/>
              <a:buFont typeface="Calibri" panose="020F0502020204030204" pitchFamily="34" charset="0"/>
              <a:buChar char="₋"/>
            </a:pP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UB a partir de febrer del 2012 va introduir canvis importants en el procés de publicació.</a:t>
            </a:r>
          </a:p>
          <a:p>
            <a:pPr lvl="0" algn="just" hangingPunct="1">
              <a:spcBef>
                <a:spcPts val="598"/>
              </a:spcBef>
              <a:buClr>
                <a:srgbClr val="4D4D4D"/>
              </a:buClr>
              <a:buSzPct val="100000"/>
              <a:buFont typeface="Calibri" panose="020F0502020204030204" pitchFamily="34" charset="0"/>
              <a:buChar char="₋"/>
            </a:pP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</a:t>
            </a:r>
            <a:r>
              <a:rPr lang="ca-ES" sz="20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partir de </a:t>
            </a: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2013 les Tesis UB es publiquen també a la comunitat </a:t>
            </a: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Tesis Doctorals</a:t>
            </a:r>
            <a:r>
              <a:rPr lang="ca-ES" sz="2000" b="1" dirty="0" smtClean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del Dipòsit Digital de la UB.</a:t>
            </a:r>
            <a:endParaRPr lang="ca-ES" sz="2000" b="1" dirty="0">
              <a:solidFill>
                <a:srgbClr val="4D4D4D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720" lvl="0" indent="-342720" hangingPunct="1">
              <a:spcBef>
                <a:spcPts val="598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ca-ES" sz="2400" b="1" dirty="0">
              <a:solidFill>
                <a:srgbClr val="4D4D4D"/>
              </a:solidFill>
              <a:latin typeface="Calibri" pitchFamily="34"/>
            </a:endParaRPr>
          </a:p>
        </p:txBody>
      </p:sp>
      <p:sp>
        <p:nvSpPr>
          <p:cNvPr id="5" name="Título 4"/>
          <p:cNvSpPr txBox="1">
            <a:spLocks noGrp="1"/>
          </p:cNvSpPr>
          <p:nvPr>
            <p:ph type="title" idx="4294967295"/>
          </p:nvPr>
        </p:nvSpPr>
        <p:spPr>
          <a:xfrm>
            <a:off x="468359" y="1042764"/>
            <a:ext cx="4596009" cy="480131"/>
          </a:xfrm>
        </p:spPr>
        <p:txBody>
          <a:bodyPr wrap="square" lIns="91440" tIns="45720" rIns="91440" bIns="45720" anchorCtr="0">
            <a:spAutoFit/>
          </a:bodyPr>
          <a:lstStyle/>
          <a:p>
            <a:pPr lvl="0" algn="l" hangingPunct="1"/>
            <a:r>
              <a:rPr lang="es-ES" sz="2800" b="1" dirty="0" smtClean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Les tesis de la UB a</a:t>
            </a:r>
            <a:endParaRPr lang="es-ES" sz="2800" b="1" dirty="0">
              <a:solidFill>
                <a:srgbClr val="0059A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190" y="931964"/>
            <a:ext cx="2181529" cy="695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Marcador de texto 3"/>
          <p:cNvSpPr txBox="1">
            <a:spLocks noGrp="1"/>
          </p:cNvSpPr>
          <p:nvPr>
            <p:ph type="body" idx="4294967295"/>
          </p:nvPr>
        </p:nvSpPr>
        <p:spPr>
          <a:xfrm>
            <a:off x="0" y="2143125"/>
            <a:ext cx="8064500" cy="4229100"/>
          </a:xfrm>
        </p:spPr>
        <p:txBody>
          <a:bodyPr wrap="square" lIns="91440" tIns="45720" rIns="91440" bIns="45720" anchor="t" anchorCtr="0">
            <a:spAutoFit/>
          </a:bodyPr>
          <a:lstStyle/>
          <a:p>
            <a:pPr marL="342720" lvl="0" indent="-342720" hangingPunct="1">
              <a:spcBef>
                <a:spcPts val="697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ca-ES" sz="2800" b="1" dirty="0">
              <a:solidFill>
                <a:srgbClr val="FF0000"/>
              </a:solidFill>
              <a:latin typeface="Calibri" pitchFamily="34"/>
            </a:endParaRPr>
          </a:p>
          <a:p>
            <a:pPr lvl="0" algn="ctr" hangingPunct="1">
              <a:spcBef>
                <a:spcPts val="598"/>
              </a:spcBef>
              <a:buClr>
                <a:srgbClr val="4D4D4D"/>
              </a:buClr>
              <a:buSzPct val="100000"/>
              <a:buFont typeface="Calibri" pitchFamily="34"/>
              <a:buChar char="-"/>
            </a:pPr>
            <a:r>
              <a:rPr lang="ca-ES" sz="2400" b="1" dirty="0">
                <a:solidFill>
                  <a:srgbClr val="4D4D4D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 UB va ser la primera Universitat participant al TDX a introduir una tesi acollida a les llicències de</a:t>
            </a:r>
          </a:p>
          <a:p>
            <a:pPr marL="342720" lvl="0" indent="-342720" algn="ctr" hangingPunct="1">
              <a:spcBef>
                <a:spcPts val="598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ca-ES" sz="2400" b="1" dirty="0" err="1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Creative</a:t>
            </a:r>
            <a:r>
              <a:rPr lang="ca-ES" sz="2400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 </a:t>
            </a:r>
            <a:r>
              <a:rPr lang="ca-ES" sz="2400" b="1" dirty="0" err="1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Commons</a:t>
            </a:r>
            <a:endParaRPr lang="ca-ES" sz="2400" b="1" dirty="0">
              <a:solidFill>
                <a:srgbClr val="009999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hlinkClick r:id="rId3"/>
            </a:endParaRPr>
          </a:p>
          <a:p>
            <a:pPr marL="342720" lvl="0" indent="-342720" algn="ctr" hangingPunct="1">
              <a:spcBef>
                <a:spcPts val="598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ca-ES" sz="2400" b="1" dirty="0">
              <a:solidFill>
                <a:srgbClr val="0059A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720" lvl="0" indent="-342720" algn="ctr" hangingPunct="1">
              <a:spcBef>
                <a:spcPts val="697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r>
              <a:rPr lang="es-ES" sz="2400" b="1" dirty="0"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http://hdl.handle.net/10803/1406</a:t>
            </a:r>
          </a:p>
          <a:p>
            <a:pPr marL="342720" lvl="0" indent="-342720" algn="ctr" hangingPunct="1">
              <a:spcBef>
                <a:spcPts val="598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ca-ES" sz="2400" b="1" dirty="0">
              <a:solidFill>
                <a:srgbClr val="FF0000"/>
              </a:solidFill>
              <a:latin typeface="Calibri" pitchFamily="34"/>
            </a:endParaRPr>
          </a:p>
          <a:p>
            <a:pPr marL="342720" lvl="0" indent="-342720" algn="just" hangingPunct="1">
              <a:spcBef>
                <a:spcPts val="697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ca-ES" sz="2800" b="1" dirty="0">
              <a:solidFill>
                <a:srgbClr val="4D4D4D"/>
              </a:solidFill>
              <a:latin typeface="Calibri" pitchFamily="34"/>
            </a:endParaRPr>
          </a:p>
          <a:p>
            <a:pPr marL="342720" lvl="0" indent="-342720" hangingPunct="1">
              <a:spcBef>
                <a:spcPts val="697"/>
              </a:spcBef>
              <a:tabLst>
                <a:tab pos="914040" algn="l"/>
                <a:tab pos="1828439" algn="l"/>
                <a:tab pos="2742839" algn="l"/>
                <a:tab pos="3657239" algn="l"/>
                <a:tab pos="4571639" algn="l"/>
                <a:tab pos="5486040" algn="l"/>
                <a:tab pos="6400440" algn="l"/>
                <a:tab pos="7314840" algn="l"/>
                <a:tab pos="8229240" algn="l"/>
                <a:tab pos="9143640" algn="l"/>
                <a:tab pos="10058040" algn="l"/>
              </a:tabLst>
            </a:pPr>
            <a:endParaRPr lang="ca-ES" sz="2800" b="1" dirty="0">
              <a:solidFill>
                <a:srgbClr val="4D4D4D"/>
              </a:solidFill>
              <a:latin typeface="Calibri" pitchFamily="34"/>
            </a:endParaRPr>
          </a:p>
        </p:txBody>
      </p:sp>
      <p:sp>
        <p:nvSpPr>
          <p:cNvPr id="5" name="Título 4"/>
          <p:cNvSpPr txBox="1">
            <a:spLocks noGrp="1"/>
          </p:cNvSpPr>
          <p:nvPr>
            <p:ph type="title" idx="4294967295"/>
          </p:nvPr>
        </p:nvSpPr>
        <p:spPr>
          <a:xfrm>
            <a:off x="4032250" y="976487"/>
            <a:ext cx="3474720" cy="646331"/>
          </a:xfrm>
        </p:spPr>
        <p:txBody>
          <a:bodyPr wrap="square" lIns="91440" tIns="45720" rIns="91440" bIns="45720" anchorCtr="0">
            <a:spAutoFit/>
          </a:bodyPr>
          <a:lstStyle/>
          <a:p>
            <a:pPr lvl="0" algn="l" hangingPunct="1"/>
            <a:r>
              <a:rPr lang="es-ES" sz="4000" b="1" dirty="0">
                <a:solidFill>
                  <a:srgbClr val="4D4D4D"/>
                </a:solidFill>
                <a:latin typeface="Calibri" pitchFamily="34"/>
              </a:rPr>
              <a:t> </a:t>
            </a:r>
            <a:r>
              <a:rPr lang="es-ES" sz="28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</a:t>
            </a:r>
            <a:r>
              <a:rPr lang="es-ES" sz="2800" b="1" dirty="0" err="1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l’Accés</a:t>
            </a:r>
            <a:r>
              <a:rPr lang="es-ES" sz="28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b="1" dirty="0" err="1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Obert</a:t>
            </a:r>
            <a:endParaRPr lang="es-ES" sz="2800" b="1" dirty="0">
              <a:solidFill>
                <a:srgbClr val="0059A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Imatg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25" y="836613"/>
            <a:ext cx="2466315" cy="786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/>
          <p:nvPr/>
        </p:nvSpPr>
        <p:spPr>
          <a:xfrm>
            <a:off x="468360" y="1773360"/>
            <a:ext cx="8207280" cy="0"/>
          </a:xfrm>
          <a:prstGeom prst="line">
            <a:avLst/>
          </a:prstGeom>
          <a:noFill/>
          <a:ln w="6480">
            <a:solidFill>
              <a:srgbClr val="808080"/>
            </a:solidFill>
            <a:prstDash val="solid"/>
            <a:miter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0" marR="0" lvl="0" indent="0" algn="l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ca-ES" sz="1800" b="0" i="0" u="none" strike="noStrike" baseline="0">
              <a:ln>
                <a:noFill/>
              </a:ln>
              <a:solidFill>
                <a:srgbClr val="000000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  <p:sp>
        <p:nvSpPr>
          <p:cNvPr id="4" name="Título 3"/>
          <p:cNvSpPr txBox="1">
            <a:spLocks noGrp="1"/>
          </p:cNvSpPr>
          <p:nvPr>
            <p:ph type="title" idx="4294967295"/>
          </p:nvPr>
        </p:nvSpPr>
        <p:spPr>
          <a:xfrm>
            <a:off x="468360" y="1075968"/>
            <a:ext cx="5269967" cy="701731"/>
          </a:xfrm>
        </p:spPr>
        <p:txBody>
          <a:bodyPr wrap="square" lIns="91440" tIns="45720" rIns="91440" bIns="45720" anchorCtr="0">
            <a:spAutoFit/>
          </a:bodyPr>
          <a:lstStyle/>
          <a:p>
            <a:pPr lvl="0" algn="l" hangingPunct="1"/>
            <a:r>
              <a:rPr lang="es-ES" b="1" dirty="0">
                <a:solidFill>
                  <a:srgbClr val="4D4D4D"/>
                </a:solidFill>
                <a:latin typeface="Calibri" pitchFamily="34"/>
              </a:rPr>
              <a:t> </a:t>
            </a:r>
            <a:r>
              <a:rPr lang="es-ES" sz="28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Per a </a:t>
            </a:r>
            <a:r>
              <a:rPr lang="es-ES" sz="2800" b="1" dirty="0" err="1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més</a:t>
            </a:r>
            <a:r>
              <a:rPr lang="es-ES" sz="2800" b="1" dirty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s-ES" sz="2800" b="1" dirty="0" err="1" smtClean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informació</a:t>
            </a:r>
            <a:r>
              <a:rPr lang="es-ES" sz="2800" b="1" dirty="0" smtClean="0">
                <a:solidFill>
                  <a:srgbClr val="0059A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…</a:t>
            </a:r>
            <a:endParaRPr lang="es-ES" sz="2800" b="1" dirty="0">
              <a:solidFill>
                <a:srgbClr val="0059A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9 Marcador de contenido"/>
          <p:cNvSpPr/>
          <p:nvPr/>
        </p:nvSpPr>
        <p:spPr>
          <a:xfrm>
            <a:off x="900000" y="2565360"/>
            <a:ext cx="7131240" cy="273672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0" tIns="46800" rIns="90000" bIns="46800" anchor="t" anchorCtr="0" compatLnSpc="0">
            <a:noAutofit/>
          </a:bodyPr>
          <a:lstStyle/>
          <a:p>
            <a:pPr marL="342720" marR="0" lvl="0" indent="-342720" algn="ctr" rtl="0" hangingPunct="0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r>
              <a:rPr lang="ca-ES" sz="2400" b="1" i="0" u="none" strike="noStrike" baseline="0" dirty="0">
                <a:ln>
                  <a:noFill/>
                </a:ln>
                <a:solidFill>
                  <a:srgbClr val="0099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http://www.tdx.cat</a:t>
            </a:r>
          </a:p>
          <a:p>
            <a:pPr marL="342720" marR="0" lvl="0" indent="-342720" algn="ctr" rtl="0" hangingPunct="0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endParaRPr lang="es-ES" sz="2400" b="1" i="0" u="none" strike="noStrike" baseline="0" dirty="0">
              <a:ln>
                <a:noFill/>
              </a:ln>
              <a:solidFill>
                <a:srgbClr val="0059A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720" marR="0" lvl="0" indent="-342720" algn="ctr" rtl="0" hangingPunct="0">
              <a:lnSpc>
                <a:spcPct val="100000"/>
              </a:lnSpc>
              <a:spcBef>
                <a:spcPts val="349"/>
              </a:spcBef>
              <a:spcAft>
                <a:spcPts val="0"/>
              </a:spcAft>
              <a:buNone/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endParaRPr lang="es-ES" sz="2400" b="1" i="0" u="none" strike="noStrike" baseline="0" dirty="0">
              <a:ln>
                <a:noFill/>
              </a:ln>
              <a:solidFill>
                <a:srgbClr val="0059A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720" indent="-342720" algn="ctr">
              <a:spcBef>
                <a:spcPts val="697"/>
              </a:spcBef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r>
              <a:rPr lang="es-ES" sz="2400" b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Com</a:t>
            </a:r>
            <a:r>
              <a:rPr lang="es-E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 publicar tesis </a:t>
            </a:r>
            <a:r>
              <a:rPr lang="es-ES" sz="24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doctorals</a:t>
            </a:r>
            <a:endParaRPr lang="es-ES" sz="24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720" marR="0" lvl="0" indent="-342720" algn="l" rtl="0" hangingPunct="1">
              <a:lnSpc>
                <a:spcPct val="100000"/>
              </a:lnSpc>
              <a:spcBef>
                <a:spcPts val="697"/>
              </a:spcBef>
              <a:spcAft>
                <a:spcPts val="0"/>
              </a:spcAft>
              <a:buNone/>
              <a:tabLst>
                <a:tab pos="342720" algn="l"/>
                <a:tab pos="1257120" algn="l"/>
                <a:tab pos="2171520" algn="l"/>
                <a:tab pos="3085919" algn="l"/>
                <a:tab pos="4000320" algn="l"/>
                <a:tab pos="4914720" algn="l"/>
                <a:tab pos="5829119" algn="l"/>
                <a:tab pos="6743519" algn="l"/>
                <a:tab pos="7657920" algn="l"/>
                <a:tab pos="8572320" algn="l"/>
                <a:tab pos="9486720" algn="l"/>
                <a:tab pos="10401120" algn="l"/>
              </a:tabLst>
            </a:pPr>
            <a:endParaRPr lang="es-ES" sz="2800" b="1" i="0" u="none" strike="noStrike" baseline="0" dirty="0">
              <a:ln>
                <a:noFill/>
              </a:ln>
              <a:solidFill>
                <a:srgbClr val="0059A2"/>
              </a:solidFill>
              <a:latin typeface="Arial" pitchFamily="18"/>
              <a:ea typeface="Arial Unicode MS" pitchFamily="2"/>
              <a:cs typeface="Tahoma" pitchFamily="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Marcador de número de diapositiva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25B8EB38-F33E-4513-9123-74A1BD3DFDC8}" type="slidenum">
              <a:rPr lang="ca-ES" altLang="ca-ES" sz="1200" smtClean="0">
                <a:solidFill>
                  <a:srgbClr val="898989"/>
                </a:solidFill>
                <a:latin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ca-ES" altLang="ca-ES" sz="1200" smtClean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  <p:pic>
        <p:nvPicPr>
          <p:cNvPr id="11267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ángulo 4"/>
          <p:cNvSpPr>
            <a:spLocks noChangeArrowheads="1"/>
          </p:cNvSpPr>
          <p:nvPr/>
        </p:nvSpPr>
        <p:spPr bwMode="auto">
          <a:xfrm>
            <a:off x="3022600" y="3500438"/>
            <a:ext cx="28813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ca-ES" altLang="ca-ES" sz="2400" b="1">
                <a:solidFill>
                  <a:srgbClr val="FFFF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Moltes gràcies!</a:t>
            </a:r>
          </a:p>
        </p:txBody>
      </p:sp>
      <p:sp>
        <p:nvSpPr>
          <p:cNvPr id="11269" name="Rectángulo 5"/>
          <p:cNvSpPr>
            <a:spLocks noChangeArrowheads="1"/>
          </p:cNvSpPr>
          <p:nvPr/>
        </p:nvSpPr>
        <p:spPr bwMode="auto">
          <a:xfrm>
            <a:off x="3394075" y="2552700"/>
            <a:ext cx="18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ca-ES" altLang="ca-ES" sz="360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11270" name="Rectángulo 6"/>
          <p:cNvSpPr>
            <a:spLocks noChangeArrowheads="1"/>
          </p:cNvSpPr>
          <p:nvPr/>
        </p:nvSpPr>
        <p:spPr bwMode="auto">
          <a:xfrm>
            <a:off x="1870075" y="6300788"/>
            <a:ext cx="457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FontTx/>
              <a:buNone/>
            </a:pPr>
            <a:r>
              <a:rPr lang="ca-ES" altLang="ca-ES" sz="1200" b="1" dirty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© CRAI Universitat de Barcelona, curs </a:t>
            </a:r>
            <a:r>
              <a:rPr lang="ca-ES" altLang="ca-ES" sz="1200" b="1" dirty="0" smtClean="0">
                <a:solidFill>
                  <a:srgbClr val="FFFFFF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2017-18</a:t>
            </a:r>
            <a:endParaRPr lang="ca-ES" altLang="ca-ES" sz="1200" b="1" dirty="0">
              <a:solidFill>
                <a:srgbClr val="FFFFFF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1271" name="Imagen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725" y="6291263"/>
            <a:ext cx="79375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3755" y="4622721"/>
            <a:ext cx="3379001" cy="91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87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2.potx" id="{DD2555A3-A2C2-47E2-BF47-162CD0646DDB}" vid="{76908AF0-F949-41A4-80C9-42CC301E58E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</TotalTime>
  <Words>554</Words>
  <Application>Microsoft Office PowerPoint</Application>
  <PresentationFormat>Presentación en pantalla (4:3)</PresentationFormat>
  <Paragraphs>67</Paragraphs>
  <Slides>13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Arial Unicode MS</vt:lpstr>
      <vt:lpstr>Arial</vt:lpstr>
      <vt:lpstr>Calibri</vt:lpstr>
      <vt:lpstr>Calibri Light</vt:lpstr>
      <vt:lpstr>Tahoma</vt:lpstr>
      <vt:lpstr>Verdana</vt:lpstr>
      <vt:lpstr>Wingdings</vt:lpstr>
      <vt:lpstr>2_Tema de Office</vt:lpstr>
      <vt:lpstr>Presentación de PowerPoint</vt:lpstr>
      <vt:lpstr> Què és?</vt:lpstr>
      <vt:lpstr> Objectius de</vt:lpstr>
      <vt:lpstr>        Difusió mundial</vt:lpstr>
      <vt:lpstr> Com funciona?</vt:lpstr>
      <vt:lpstr>Presentación de PowerPoint</vt:lpstr>
      <vt:lpstr>Presentación de PowerPoint</vt:lpstr>
      <vt:lpstr> Com cercar?</vt:lpstr>
      <vt:lpstr> Com cercar?</vt:lpstr>
      <vt:lpstr>Les tesis de la UB a</vt:lpstr>
      <vt:lpstr> i l’Accés Obert</vt:lpstr>
      <vt:lpstr> Per a més informació…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TDX: Tesis Doctorals en Xarxa. Curs 2017-18</dc:title>
  <dc:creator>CRAI Unitat de Projectes</dc:creator>
  <cp:keywords>Formació d'usuaris, TDX, Tesis Doctorals en Xarxa, Universitat de Barcelona, CRAI</cp:keywords>
  <cp:lastModifiedBy>ROSA M. MANRESA NOVELL</cp:lastModifiedBy>
  <cp:revision>41</cp:revision>
  <cp:lastPrinted>2012-05-02T12:59:57Z</cp:lastPrinted>
  <dcterms:created xsi:type="dcterms:W3CDTF">2011-04-27T11:10:14Z</dcterms:created>
  <dcterms:modified xsi:type="dcterms:W3CDTF">2017-09-06T14:54:57Z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