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7" r:id="rId2"/>
    <p:sldId id="334" r:id="rId3"/>
    <p:sldId id="301" r:id="rId4"/>
    <p:sldId id="303" r:id="rId5"/>
    <p:sldId id="335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7ABE"/>
    <a:srgbClr val="1F4E79"/>
    <a:srgbClr val="F7C053"/>
    <a:srgbClr val="FDFDFD"/>
    <a:srgbClr val="327DC1"/>
    <a:srgbClr val="0D5485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5E8CF-E70B-41D7-BD64-47255026C2FF}" type="datetimeFigureOut">
              <a:rPr lang="es-ES" smtClean="0"/>
              <a:t>25/01/2018</a:t>
            </a:fld>
            <a:endParaRPr lang="es-ES" dirty="0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8C83D-9AF8-47CD-877A-074DC2DCB811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019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hyperlink" Target="http://bit.ly/2sO5WCQ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15910"/>
            <a:ext cx="122809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73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41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"/>
            <a:ext cx="12230100" cy="711431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03" y="6351062"/>
            <a:ext cx="1080000" cy="37525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1701800" y="6264651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2400" b="1" dirty="0">
                <a:solidFill>
                  <a:srgbClr val="2038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© 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CRAi, universitat de Barcelona, curs 2017-18 </a:t>
            </a:r>
          </a:p>
        </p:txBody>
      </p:sp>
      <p:pic>
        <p:nvPicPr>
          <p:cNvPr id="11" name="Imagen 1">
            <a:hlinkClick r:id="rId4"/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94225" y="4602823"/>
            <a:ext cx="2817776" cy="762592"/>
          </a:xfrm>
          <a:prstGeom prst="rect">
            <a:avLst/>
          </a:prstGeom>
        </p:spPr>
      </p:pic>
      <p:sp>
        <p:nvSpPr>
          <p:cNvPr id="12" name="QuadreDeText 8"/>
          <p:cNvSpPr txBox="1"/>
          <p:nvPr userDrawn="1"/>
        </p:nvSpPr>
        <p:spPr>
          <a:xfrm>
            <a:off x="3554071" y="1987497"/>
            <a:ext cx="4540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6600" dirty="0">
                <a:solidFill>
                  <a:srgbClr val="25477B"/>
                </a:solidFill>
                <a:latin typeface="Bebas Neue Regular" panose="00000500000000000000" pitchFamily="50" charset="0"/>
              </a:rPr>
              <a:t>Moltes gràcies</a:t>
            </a:r>
            <a:r>
              <a:rPr lang="ca-ES" sz="9600" dirty="0">
                <a:solidFill>
                  <a:schemeClr val="bg1"/>
                </a:solidFill>
                <a:latin typeface="Bebas Neue Regular" panose="00000500000000000000" pitchFamily="50" charset="0"/>
              </a:rPr>
              <a:t>!</a:t>
            </a:r>
            <a:endParaRPr lang="es-ES" sz="23900" dirty="0">
              <a:solidFill>
                <a:schemeClr val="bg1"/>
              </a:solidFill>
              <a:latin typeface="Bebas Neue Regular" panose="00000500000000000000" pitchFamily="50" charset="0"/>
            </a:endParaRPr>
          </a:p>
        </p:txBody>
      </p:sp>
      <p:pic>
        <p:nvPicPr>
          <p:cNvPr id="13" name="Imatg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4" name="Imatg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64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20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61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547"/>
            <a:ext cx="121920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0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0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68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00" y="-142017"/>
            <a:ext cx="12280900" cy="7114317"/>
          </a:xfrm>
          <a:prstGeom prst="rect">
            <a:avLst/>
          </a:prstGeom>
        </p:spPr>
      </p:pic>
      <p:pic>
        <p:nvPicPr>
          <p:cNvPr id="8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2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7108" y="-21635"/>
            <a:ext cx="12266215" cy="69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8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B6BE-4A2C-4940-AE64-50381964F637}" type="datetimeFigureOut">
              <a:rPr lang="es-ES" smtClean="0"/>
              <a:t>25/01/2018</a:t>
            </a:fld>
            <a:endParaRPr lang="es-ES" dirty="0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7AE9F-56A0-420A-AAC4-4BB0BB33088A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2924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1" r:id="rId4"/>
    <p:sldLayoutId id="2147483651" r:id="rId5"/>
    <p:sldLayoutId id="2147483652" r:id="rId6"/>
    <p:sldLayoutId id="2147483660" r:id="rId7"/>
    <p:sldLayoutId id="2147483654" r:id="rId8"/>
    <p:sldLayoutId id="2147483662" r:id="rId9"/>
    <p:sldLayoutId id="2147483663" r:id="rId10"/>
    <p:sldLayoutId id="214748365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452258" y="2261752"/>
            <a:ext cx="5287484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5400" b="1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Campus Virtual UB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ca-ES" altLang="ca-ES" sz="5400" dirty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  <a:p>
            <a:pPr algn="ctr">
              <a:spcBef>
                <a:spcPct val="0"/>
              </a:spcBef>
              <a:buNone/>
            </a:pPr>
            <a:r>
              <a:rPr lang="ca-ES" sz="4800" b="1" dirty="0" smtClean="0">
                <a:solidFill>
                  <a:srgbClr val="1F4E79"/>
                </a:solidFill>
                <a:latin typeface="Bebas Neue Bold" panose="020B0606020202050201" pitchFamily="34" charset="0"/>
                <a:ea typeface="Cambria" panose="02040503050406030204" pitchFamily="18" charset="0"/>
                <a:cs typeface="Cambria" panose="02040503050406030204" pitchFamily="18" charset="0"/>
              </a:rPr>
              <a:t>Fòrum D’AVISOS I Notícies</a:t>
            </a:r>
            <a:r>
              <a:rPr lang="ca-ES" sz="5400" b="1" dirty="0" smtClean="0">
                <a:solidFill>
                  <a:srgbClr val="1F4E79"/>
                </a:solidFill>
                <a:latin typeface="Articulate Narrow" panose="02000506040000020004" pitchFamily="2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lang="es-ES" altLang="ca-ES" sz="5400" b="1" dirty="0" smtClean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94064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47500" y="2412593"/>
            <a:ext cx="2926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44475" lvl="0">
              <a:spcBef>
                <a:spcPts val="360"/>
              </a:spcBef>
            </a:pPr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a què </a:t>
            </a:r>
            <a:r>
              <a:rPr lang="ca-ES" sz="3200" b="1" dirty="0" smtClean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serveix?</a:t>
            </a:r>
            <a:endParaRPr lang="es-ES" sz="3200" b="1" dirty="0">
              <a:solidFill>
                <a:srgbClr val="557A9A"/>
              </a:solidFill>
              <a:latin typeface="Bebas Neue Bold"/>
              <a:ea typeface="Trebuchet MS" panose="020B0603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861846" y="2012483"/>
            <a:ext cx="5981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000" dirty="0" smtClean="0">
                <a:latin typeface="Articulate Narrow" panose="02000506040000020004" pitchFamily="2" charset="0"/>
              </a:rPr>
              <a:t>        </a:t>
            </a:r>
            <a:endParaRPr lang="es-ES" sz="3200" dirty="0">
              <a:latin typeface="Articulate Narrow" panose="02000506040000020004" pitchFamily="2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861846" y="3010793"/>
            <a:ext cx="496928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sz="2400" dirty="0">
                <a:latin typeface="Articulate Narrow" panose="02000506040000020004" pitchFamily="2" charset="0"/>
              </a:rPr>
              <a:t>El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Fòrum d’avisos i noticies </a:t>
            </a:r>
            <a:r>
              <a:rPr lang="ca-ES" sz="2400" dirty="0">
                <a:latin typeface="Articulate Narrow" panose="02000506040000020004" pitchFamily="2" charset="0"/>
              </a:rPr>
              <a:t>es</a:t>
            </a:r>
            <a:r>
              <a:rPr lang="ca-ES" sz="2400" i="1" dirty="0">
                <a:latin typeface="Articulate Narrow" panose="02000506040000020004" pitchFamily="2" charset="0"/>
              </a:rPr>
              <a:t> </a:t>
            </a:r>
            <a:r>
              <a:rPr lang="ca-ES" sz="2400" dirty="0">
                <a:latin typeface="Articulate Narrow" panose="02000506040000020004" pitchFamily="2" charset="0"/>
              </a:rPr>
              <a:t>fa servir com una taula d’anuncis, ja que es tracta d’un tipus de fòrum</a:t>
            </a:r>
            <a:r>
              <a:rPr lang="ca-ES" sz="2400" i="1" dirty="0">
                <a:latin typeface="Articulate Narrow" panose="02000506040000020004" pitchFamily="2" charset="0"/>
              </a:rPr>
              <a:t> </a:t>
            </a:r>
            <a:r>
              <a:rPr lang="ca-ES" sz="2400" dirty="0">
                <a:latin typeface="Articulate Narrow" panose="02000506040000020004" pitchFamily="2" charset="0"/>
              </a:rPr>
              <a:t>especial, per enviar notificacions importants de l’assignatura. Tots els missatges que s’hi publiquen arriben automàticament al correu electrònic de tots els participants de l’assignatura.</a:t>
            </a:r>
            <a:endParaRPr lang="es-ES" sz="2400" dirty="0">
              <a:latin typeface="Articulate Narrow" panose="02000506040000020004" pitchFamily="2" charset="0"/>
            </a:endParaRPr>
          </a:p>
          <a:p>
            <a:endParaRPr lang="es-ES" sz="28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539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tg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80" y="1483182"/>
            <a:ext cx="5301132" cy="332063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Rectángulo 1"/>
          <p:cNvSpPr/>
          <p:nvPr/>
        </p:nvSpPr>
        <p:spPr>
          <a:xfrm>
            <a:off x="1135955" y="5222736"/>
            <a:ext cx="40831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dirty="0">
                <a:latin typeface="Articulate Narrow" panose="02000506040000020004" pitchFamily="2" charset="0"/>
              </a:rPr>
              <a:t>Accés al Fòrum d’avisos i noticies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761408" y="1390918"/>
            <a:ext cx="47136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400" dirty="0">
                <a:latin typeface="Articulate Narrow" panose="02000506040000020004" pitchFamily="2" charset="0"/>
              </a:rPr>
              <a:t>Aquest fòrum té les característiques següents:</a:t>
            </a:r>
            <a:endParaRPr lang="es-ES" sz="2400" dirty="0">
              <a:latin typeface="Articulate Narrow" panose="02000506040000020004" pitchFamily="2" charset="0"/>
            </a:endParaRPr>
          </a:p>
          <a:p>
            <a:pPr lvl="1" algn="just">
              <a:buClr>
                <a:srgbClr val="317ABE"/>
              </a:buClr>
            </a:pPr>
            <a:r>
              <a:rPr lang="ca-ES" sz="2400" dirty="0">
                <a:latin typeface="Articulate Narrow" panose="02000506040000020004" pitchFamily="2" charset="0"/>
              </a:rPr>
              <a:t>Es crea automàticament en cada curs i s’ubica al començament del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Diagrama de temes</a:t>
            </a:r>
            <a:r>
              <a:rPr lang="ca-ES" sz="2400" i="1" dirty="0">
                <a:latin typeface="Articulate Narrow" panose="02000506040000020004" pitchFamily="2" charset="0"/>
              </a:rPr>
              <a:t>. </a:t>
            </a:r>
            <a:r>
              <a:rPr lang="ca-ES" sz="2400" dirty="0">
                <a:latin typeface="Articulate Narrow" panose="02000506040000020004" pitchFamily="2" charset="0"/>
              </a:rPr>
              <a:t>No es poden crear més fòrums</a:t>
            </a:r>
            <a:r>
              <a:rPr lang="ca-ES" sz="2400" i="1" dirty="0">
                <a:latin typeface="Articulate Narrow" panose="02000506040000020004" pitchFamily="2" charset="0"/>
              </a:rPr>
              <a:t> </a:t>
            </a:r>
            <a:r>
              <a:rPr lang="ca-ES" sz="2400" dirty="0">
                <a:latin typeface="Articulate Narrow" panose="02000506040000020004" pitchFamily="2" charset="0"/>
              </a:rPr>
              <a:t>d’aquesta mena.</a:t>
            </a:r>
            <a:endParaRPr lang="es-ES" sz="2400" dirty="0">
              <a:latin typeface="Articulate Narrow" panose="02000506040000020004" pitchFamily="2" charset="0"/>
            </a:endParaRPr>
          </a:p>
          <a:p>
            <a:pPr lvl="1" algn="just">
              <a:buClr>
                <a:srgbClr val="317ABE"/>
              </a:buClr>
            </a:pPr>
            <a:r>
              <a:rPr lang="ca-ES" sz="2400" dirty="0">
                <a:latin typeface="Articulate Narrow" panose="02000506040000020004" pitchFamily="2" charset="0"/>
              </a:rPr>
              <a:t>Tots els participants hi estan subscrits i no poden modificar aquesta opció.</a:t>
            </a:r>
            <a:endParaRPr lang="es-ES" sz="2400" dirty="0">
              <a:latin typeface="Articulate Narrow" panose="02000506040000020004" pitchFamily="2" charset="0"/>
            </a:endParaRPr>
          </a:p>
          <a:p>
            <a:pPr lvl="1" algn="just">
              <a:buClr>
                <a:srgbClr val="317ABE"/>
              </a:buClr>
            </a:pPr>
            <a:r>
              <a:rPr lang="ca-ES" sz="2400" dirty="0">
                <a:latin typeface="Articulate Narrow" panose="02000506040000020004" pitchFamily="2" charset="0"/>
              </a:rPr>
              <a:t>Els estudiants no hi poden escriure.</a:t>
            </a:r>
            <a:endParaRPr lang="es-ES" sz="2400" dirty="0">
              <a:latin typeface="Articulate Narrow" panose="02000506040000020004" pitchFamily="2" charset="0"/>
            </a:endParaRPr>
          </a:p>
          <a:p>
            <a:endParaRPr lang="ca-ES" dirty="0"/>
          </a:p>
        </p:txBody>
      </p:sp>
      <p:sp>
        <p:nvSpPr>
          <p:cNvPr id="11" name="Rectangle 9"/>
          <p:cNvSpPr/>
          <p:nvPr/>
        </p:nvSpPr>
        <p:spPr>
          <a:xfrm>
            <a:off x="6815164" y="2288455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2" name="Rectangle 9"/>
          <p:cNvSpPr/>
          <p:nvPr/>
        </p:nvSpPr>
        <p:spPr>
          <a:xfrm>
            <a:off x="6815164" y="3712674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3" name="Rectangle 9"/>
          <p:cNvSpPr/>
          <p:nvPr/>
        </p:nvSpPr>
        <p:spPr>
          <a:xfrm>
            <a:off x="6819029" y="4803820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596082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619933" y="1342107"/>
            <a:ext cx="595753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buClr>
                <a:srgbClr val="317ABE"/>
              </a:buClr>
            </a:pPr>
            <a:r>
              <a:rPr lang="ca-ES" sz="2400" dirty="0" smtClean="0">
                <a:latin typeface="Articulate Narrow" panose="02000506040000020004" pitchFamily="2" charset="0"/>
              </a:rPr>
              <a:t>Està </a:t>
            </a:r>
            <a:r>
              <a:rPr lang="ca-ES" sz="2400" dirty="0">
                <a:latin typeface="Articulate Narrow" panose="02000506040000020004" pitchFamily="2" charset="0"/>
              </a:rPr>
              <a:t>connectat al bloc lateral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General,</a:t>
            </a:r>
            <a:r>
              <a:rPr lang="ca-ES" sz="2400" dirty="0">
                <a:latin typeface="Articulate Narrow" panose="02000506040000020004" pitchFamily="2" charset="0"/>
              </a:rPr>
              <a:t> on</a:t>
            </a:r>
            <a:r>
              <a:rPr lang="ca-ES" sz="2400" i="1" dirty="0">
                <a:latin typeface="Articulate Narrow" panose="02000506040000020004" pitchFamily="2" charset="0"/>
              </a:rPr>
              <a:t> </a:t>
            </a:r>
            <a:r>
              <a:rPr lang="ca-ES" sz="2400" dirty="0">
                <a:latin typeface="Articulate Narrow" panose="02000506040000020004" pitchFamily="2" charset="0"/>
              </a:rPr>
              <a:t>apareixen els últims missatges publicats. Per modificar el nombre de missatges publicats en aquest bloc, aneu a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Administració del curs </a:t>
            </a:r>
            <a:r>
              <a:rPr lang="ca-ES" sz="2400" dirty="0">
                <a:latin typeface="Articulate Narrow" panose="02000506040000020004" pitchFamily="2" charset="0"/>
                <a:sym typeface="Wingdings" panose="05000000000000000000" pitchFamily="2" charset="2"/>
              </a:rPr>
              <a:t></a:t>
            </a:r>
            <a:r>
              <a:rPr lang="ca-ES" sz="2400" dirty="0">
                <a:latin typeface="Articulate Narrow" panose="02000506040000020004" pitchFamily="2" charset="0"/>
              </a:rPr>
              <a:t>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Edita paràmetres </a:t>
            </a:r>
            <a:r>
              <a:rPr lang="ca-ES" sz="2400" dirty="0">
                <a:latin typeface="Articulate Narrow" panose="02000506040000020004" pitchFamily="2" charset="0"/>
                <a:sym typeface="Wingdings" panose="05000000000000000000" pitchFamily="2" charset="2"/>
              </a:rPr>
              <a:t></a:t>
            </a:r>
            <a:r>
              <a:rPr lang="ca-ES" sz="2400" i="1" dirty="0">
                <a:latin typeface="Articulate Narrow" panose="02000506040000020004" pitchFamily="2" charset="0"/>
              </a:rPr>
              <a:t>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Aparença </a:t>
            </a:r>
            <a:r>
              <a:rPr lang="ca-ES" sz="2400" dirty="0">
                <a:latin typeface="Articulate Narrow" panose="02000506040000020004" pitchFamily="2" charset="0"/>
                <a:sym typeface="Wingdings" panose="05000000000000000000" pitchFamily="2" charset="2"/>
              </a:rPr>
              <a:t></a:t>
            </a:r>
            <a:r>
              <a:rPr lang="ca-ES" sz="2400" i="1" dirty="0">
                <a:latin typeface="Articulate Narrow" panose="02000506040000020004" pitchFamily="2" charset="0"/>
              </a:rPr>
              <a:t> </a:t>
            </a:r>
            <a:r>
              <a:rPr lang="ca-ES" sz="2400" b="1" dirty="0">
                <a:solidFill>
                  <a:srgbClr val="317ABE"/>
                </a:solidFill>
                <a:latin typeface="Articulate Narrow" panose="02000506040000020004" pitchFamily="2" charset="0"/>
              </a:rPr>
              <a:t>Noticies per mostrar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i</a:t>
            </a:r>
            <a:r>
              <a:rPr lang="ca-ES" sz="2400" b="1" i="1" dirty="0">
                <a:latin typeface="Articulate Narrow" panose="02000506040000020004" pitchFamily="2" charset="0"/>
              </a:rPr>
              <a:t> </a:t>
            </a:r>
            <a:r>
              <a:rPr lang="ca-ES" sz="2400" dirty="0">
                <a:latin typeface="Articulate Narrow" panose="02000506040000020004" pitchFamily="2" charset="0"/>
              </a:rPr>
              <a:t>trieu la xifra que vulgueu</a:t>
            </a:r>
            <a:r>
              <a:rPr lang="ca-ES" sz="2400" dirty="0" smtClean="0">
                <a:latin typeface="Articulate Narrow" panose="02000506040000020004" pitchFamily="2" charset="0"/>
              </a:rPr>
              <a:t>.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353837" y="3400689"/>
            <a:ext cx="46087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>
                <a:solidFill>
                  <a:srgbClr val="317ABE"/>
                </a:solidFill>
                <a:latin typeface="Bebas Neue Bold" panose="020B0606020202050201"/>
              </a:rPr>
              <a:t>Exemples d’ús</a:t>
            </a:r>
            <a:r>
              <a:rPr lang="ca-ES" sz="2400" b="1" dirty="0" smtClean="0">
                <a:solidFill>
                  <a:srgbClr val="317ABE"/>
                </a:solidFill>
                <a:latin typeface="Bebas Neue Bold" panose="020B0606020202050201"/>
              </a:rPr>
              <a:t>:</a:t>
            </a:r>
            <a:endParaRPr lang="es-ES" sz="2400" dirty="0">
              <a:solidFill>
                <a:srgbClr val="317ABE"/>
              </a:solidFill>
              <a:latin typeface="Bebas Neue Bold" panose="020B0606020202050201"/>
            </a:endParaRPr>
          </a:p>
          <a:p>
            <a:pPr algn="just"/>
            <a:r>
              <a:rPr lang="ca-ES" sz="2400" dirty="0">
                <a:latin typeface="Bebas Neue Bold" panose="020B0606020202050201"/>
              </a:rPr>
              <a:t>Avís de l’inici del període per apuntar-se a pràctiques, modificació de la data d’un examen, canvi d’aula per a un dia concret, etc.</a:t>
            </a:r>
            <a:endParaRPr lang="es-ES" sz="2400" dirty="0">
              <a:latin typeface="Bebas Neue Bold" panose="020B0606020202050201"/>
            </a:endParaRPr>
          </a:p>
          <a:p>
            <a:endParaRPr lang="es-ES" sz="2000" dirty="0">
              <a:latin typeface="Bebas Neue Bold" panose="020B0606020202050201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83494" y="5551461"/>
            <a:ext cx="5227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latin typeface="Articulate Narrow" panose="02000506040000020004" pitchFamily="2" charset="0"/>
              </a:rPr>
              <a:t>Funciona igual que la resta de fòrums</a:t>
            </a:r>
            <a:r>
              <a:rPr lang="ca-ES" sz="2400" dirty="0" smtClean="0">
                <a:latin typeface="Articulate Narrow" panose="02000506040000020004" pitchFamily="2" charset="0"/>
              </a:rPr>
              <a:t>.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  <p:sp>
        <p:nvSpPr>
          <p:cNvPr id="6" name="Rectangle 9"/>
          <p:cNvSpPr/>
          <p:nvPr/>
        </p:nvSpPr>
        <p:spPr>
          <a:xfrm>
            <a:off x="619933" y="1451329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646094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86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201</Words>
  <Application>Microsoft Office PowerPoint</Application>
  <PresentationFormat>Pantalla panoràmica</PresentationFormat>
  <Paragraphs>15</Paragraphs>
  <Slides>5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10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5</vt:i4>
      </vt:variant>
    </vt:vector>
  </HeadingPairs>
  <TitlesOfParts>
    <vt:vector size="16" baseType="lpstr">
      <vt:lpstr>Arial</vt:lpstr>
      <vt:lpstr>Articulate Narrow</vt:lpstr>
      <vt:lpstr>Bebas Neue Bold</vt:lpstr>
      <vt:lpstr>Bebas Neue Regular</vt:lpstr>
      <vt:lpstr>Calibri</vt:lpstr>
      <vt:lpstr>Calibri Light</vt:lpstr>
      <vt:lpstr>Cambria</vt:lpstr>
      <vt:lpstr>Trebuchet MS</vt:lpstr>
      <vt:lpstr>Verdana</vt:lpstr>
      <vt:lpstr>Wingdings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Maria Dolores Yañez Agustiño</dc:creator>
  <cp:lastModifiedBy>Maria Dolores Yañez Agustiño</cp:lastModifiedBy>
  <cp:revision>138</cp:revision>
  <dcterms:created xsi:type="dcterms:W3CDTF">2017-07-07T12:15:00Z</dcterms:created>
  <dcterms:modified xsi:type="dcterms:W3CDTF">2018-01-25T16:29:41Z</dcterms:modified>
</cp:coreProperties>
</file>