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notesMasterIdLst>
    <p:notesMasterId r:id="rId44"/>
  </p:notesMasterIdLst>
  <p:sldIdLst>
    <p:sldId id="321" r:id="rId2"/>
    <p:sldId id="257" r:id="rId3"/>
    <p:sldId id="270" r:id="rId4"/>
    <p:sldId id="300" r:id="rId5"/>
    <p:sldId id="271" r:id="rId6"/>
    <p:sldId id="289" r:id="rId7"/>
    <p:sldId id="291" r:id="rId8"/>
    <p:sldId id="290" r:id="rId9"/>
    <p:sldId id="293" r:id="rId10"/>
    <p:sldId id="259" r:id="rId11"/>
    <p:sldId id="306" r:id="rId12"/>
    <p:sldId id="313" r:id="rId13"/>
    <p:sldId id="296" r:id="rId14"/>
    <p:sldId id="260" r:id="rId15"/>
    <p:sldId id="261" r:id="rId16"/>
    <p:sldId id="265" r:id="rId17"/>
    <p:sldId id="262" r:id="rId18"/>
    <p:sldId id="266" r:id="rId19"/>
    <p:sldId id="263" r:id="rId20"/>
    <p:sldId id="264" r:id="rId21"/>
    <p:sldId id="267" r:id="rId22"/>
    <p:sldId id="295" r:id="rId23"/>
    <p:sldId id="292" r:id="rId24"/>
    <p:sldId id="268" r:id="rId25"/>
    <p:sldId id="299" r:id="rId26"/>
    <p:sldId id="298" r:id="rId27"/>
    <p:sldId id="303" r:id="rId28"/>
    <p:sldId id="312" r:id="rId29"/>
    <p:sldId id="311" r:id="rId30"/>
    <p:sldId id="310" r:id="rId31"/>
    <p:sldId id="307" r:id="rId32"/>
    <p:sldId id="305" r:id="rId33"/>
    <p:sldId id="304" r:id="rId34"/>
    <p:sldId id="302" r:id="rId35"/>
    <p:sldId id="301" r:id="rId36"/>
    <p:sldId id="314" r:id="rId37"/>
    <p:sldId id="315" r:id="rId38"/>
    <p:sldId id="317" r:id="rId39"/>
    <p:sldId id="318" r:id="rId40"/>
    <p:sldId id="319" r:id="rId41"/>
    <p:sldId id="320" r:id="rId42"/>
    <p:sldId id="316" r:id="rId43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CC0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516653-9968-C579-FF58-5BE3FA67F035}" v="2" dt="2021-06-09T15:21:41.753"/>
    <p1510:client id="{482D172C-2DBF-7565-885B-5ACF8984E40C}" v="6" dt="2021-07-02T04:23:35.832"/>
    <p1510:client id="{54F17393-6AE9-3CC9-334C-54B5EBB01301}" v="1538" dt="2020-06-01T16:38:56.666"/>
    <p1510:client id="{6785C9B1-6F5D-A12C-CDF2-49070593DF56}" v="372" dt="2020-06-02T14:32:44.439"/>
    <p1510:client id="{81274B05-13E5-C673-0FCB-5FE39DFEEDC5}" v="7" dt="2020-06-02T14:41:52.220"/>
    <p1510:client id="{9F30052D-EB02-E455-744D-F03F9480DF8F}" v="1" dt="2020-06-02T12:24:26.984"/>
    <p1510:client id="{C0207D6B-E6A6-2041-0BFF-C38D5328601F}" v="1172" dt="2020-06-01T19:58:49.507"/>
    <p1510:client id="{EC81A06E-4E41-45B3-8BBD-C8E49591ADAC}" v="2648" dt="2020-06-02T12:59:00.207"/>
    <p1510:client id="{F1C40D63-DE78-A01F-5DBC-B9AE9947FDA7}" v="1654" dt="2020-06-01T14:51:09.89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 mitjà 2 - èmfasi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diaz\Desktop\GABRIEL\DOCTORAT\L'estudi\Dades,%20proves%20i%20tests\BBDD%20muestras%20saliva%20BDNF_Results_1EP_Garb&#237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Media </a:t>
            </a:r>
            <a:r>
              <a:rPr lang="en-US" err="1"/>
              <a:t>análisis</a:t>
            </a:r>
            <a:r>
              <a:rPr lang="en-US"/>
              <a:t> </a:t>
            </a:r>
            <a:r>
              <a:rPr lang="en-US" err="1"/>
              <a:t>aumento</a:t>
            </a:r>
            <a:r>
              <a:rPr lang="en-US"/>
              <a:t> BDNF</a:t>
            </a:r>
            <a:r>
              <a:rPr lang="en-US" baseline="0"/>
              <a:t> - Falcon (saliva)</a:t>
            </a:r>
            <a:r>
              <a:rPr lang="en-US"/>
              <a:t>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Full2!$A$4</c:f>
              <c:strCache>
                <c:ptCount val="1"/>
                <c:pt idx="0">
                  <c:v>Media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Full2!$B$3:$C$3</c:f>
              <c:strCache>
                <c:ptCount val="2"/>
                <c:pt idx="0">
                  <c:v>Pre-ejercicio</c:v>
                </c:pt>
                <c:pt idx="1">
                  <c:v>Post-ejercicio</c:v>
                </c:pt>
              </c:strCache>
            </c:strRef>
          </c:cat>
          <c:val>
            <c:numRef>
              <c:f>Full2!$B$4:$C$4</c:f>
              <c:numCache>
                <c:formatCode>General</c:formatCode>
                <c:ptCount val="2"/>
                <c:pt idx="0">
                  <c:v>0.48075000000000001</c:v>
                </c:pt>
                <c:pt idx="1">
                  <c:v>0.68643749999999992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4A8-4604-934F-8A2D00B8557A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669512120"/>
        <c:axId val="669506544"/>
      </c:lineChart>
      <c:catAx>
        <c:axId val="669512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669506544"/>
        <c:crosses val="autoZero"/>
        <c:auto val="1"/>
        <c:lblAlgn val="ctr"/>
        <c:lblOffset val="100"/>
        <c:noMultiLvlLbl val="0"/>
      </c:catAx>
      <c:valAx>
        <c:axId val="669506544"/>
        <c:scaling>
          <c:orientation val="minMax"/>
          <c:max val="0.70000000000000007"/>
          <c:min val="0.3000000000000000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669512120"/>
        <c:crosses val="autoZero"/>
        <c:crossBetween val="between"/>
      </c:valAx>
      <c:dTable>
        <c:showHorzBorder val="1"/>
        <c:showVertBorder val="1"/>
        <c:showOutline val="1"/>
        <c:showKeys val="0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</c:dTable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Contenidor de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5E5476-D5AE-48CA-B6AC-95C98CB8CEAF}" type="datetimeFigureOut">
              <a:rPr lang="ca-ES" smtClean="0"/>
              <a:t>9/12/2024</a:t>
            </a:fld>
            <a:endParaRPr lang="ca-ES"/>
          </a:p>
        </p:txBody>
      </p:sp>
      <p:sp>
        <p:nvSpPr>
          <p:cNvPr id="4" name="Contenidor d'imatge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Contenidor de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a-ES"/>
              <a:t>Feu clic per editar els estils del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2BB65D-61C3-494F-AAC1-DBBAF1A4C945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492959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2BB65D-61C3-494F-AAC1-DBBAF1A4C945}" type="slidenum">
              <a:rPr lang="ca-ES" smtClean="0"/>
              <a:t>8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242096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2BB65D-61C3-494F-AAC1-DBBAF1A4C945}" type="slidenum">
              <a:rPr lang="ca-ES" smtClean="0"/>
              <a:t>9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545036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FA0ACE7-29A8-47D3-A7D9-257B711D8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12/9/2024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EC604B9-52E9-4810-8359-47206518D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898A89F-CA25-400F-B05A-AECBF2517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61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D4963-E985-44C4-B8C4-FDD613B7C2F8}" type="datetime1">
              <a:rPr lang="en-US" smtClean="0"/>
              <a:t>12/9/2024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716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058151" y="599725"/>
            <a:ext cx="3687316" cy="5816950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04200" y="863600"/>
            <a:ext cx="3124200" cy="4807326"/>
          </a:xfrm>
        </p:spPr>
        <p:txBody>
          <a:bodyPr vert="eaVert" anchor="ctr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863600"/>
            <a:ext cx="7161625" cy="4807326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6423B97-A5D4-47B9-8861-73B3707A04CF}"/>
              </a:ext>
            </a:extLst>
          </p:cNvPr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AEC0421-37B4-4481-A10D-69FDF5EC7909}"/>
              </a:ext>
            </a:extLst>
          </p:cNvPr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F7265B5-9F97-4F1E-99E9-74F7B7E62337}"/>
              </a:ext>
            </a:extLst>
          </p:cNvPr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C74A470-3BD3-4F33-80E5-67E6E87FC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12/9/2024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A3A30BA-DB50-4D7D-BCDE-17D20FB35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6FF9E58-C0B2-436B-A21C-DB45A00D6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879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340864"/>
            <a:ext cx="11029615" cy="36344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70E6237-3456-439F-802D-3BA93FC7E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82B9-B8EE-4375-B6FF-88FA6ABB15D9}" type="datetime1">
              <a:rPr lang="en-US" smtClean="0"/>
              <a:t>12/9/2024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356D3B5-6063-4A89-B88F-9D3043916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2B78BF7-69D3-4CE0-A631-50EFD41EE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276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2393950"/>
            <a:ext cx="11029615" cy="214746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582016-5696-4A93-887F-BBB3B9002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97495-0637-405E-AE64-5CC7506D51F5}" type="datetime1">
              <a:rPr lang="en-US" smtClean="0"/>
              <a:t>12/9/2024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57CFCD5-1192-4E18-8A8F-29E153B44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39A109E-5018-4794-92B3-FD5E5BCD9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370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194767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6039" y="2228003"/>
            <a:ext cx="5194769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FD690-9426-415D-8B65-26881E07B2D4}" type="datetime1">
              <a:rPr lang="en-US" smtClean="0"/>
              <a:t>12/9/2024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078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1" y="2250891"/>
            <a:ext cx="5194769" cy="557784"/>
          </a:xfrm>
        </p:spPr>
        <p:txBody>
          <a:bodyPr anchor="ctr">
            <a:noAutofit/>
          </a:bodyPr>
          <a:lstStyle>
            <a:lvl1pPr marL="0" indent="0"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194766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6039" y="2250892"/>
            <a:ext cx="5194770" cy="553373"/>
          </a:xfrm>
        </p:spPr>
        <p:txBody>
          <a:bodyPr anchor="ctr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6037" y="2926052"/>
            <a:ext cx="5194771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4989A-474C-40DE-95B9-011C28B71673}" type="datetime1">
              <a:rPr lang="en-US" smtClean="0"/>
              <a:t>12/9/2024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792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4ED54-5B5E-4A04-93D3-5772E3CE3818}" type="datetime1">
              <a:rPr lang="en-US" smtClean="0"/>
              <a:t>12/9/2024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199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50D6-574B-40AF-946F-D52A04ADE379}" type="datetime1">
              <a:rPr lang="en-US" smtClean="0"/>
              <a:t>12/9/2024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480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601200"/>
            <a:ext cx="3682723" cy="5815475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857" y="933450"/>
            <a:ext cx="3031852" cy="1722419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0928" y="1179829"/>
            <a:ext cx="6650991" cy="4658216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7857" y="2836654"/>
            <a:ext cx="3031852" cy="3001392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B919CC2-2A65-446F-B538-9E62490354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56916"/>
            <a:ext cx="2844799" cy="365125"/>
          </a:xfrm>
        </p:spPr>
        <p:txBody>
          <a:bodyPr/>
          <a:lstStyle/>
          <a:p>
            <a:fld id="{D82884F1-FFEA-405F-9602-3DCA865EDA4E}" type="datetime1">
              <a:rPr lang="en-US" smtClean="0"/>
              <a:t>12/9/2024</a:t>
            </a:fld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72412AE-119E-4982-8B24-63365EFCA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192" y="6452590"/>
            <a:ext cx="691721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FC4BB19-6AD1-45CF-9F99-00B109890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6456916"/>
            <a:ext cx="1052510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268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641350"/>
            <a:ext cx="11290859" cy="3651249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998148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8DB4A-8810-4A10-AD5C-D5E2C667F5B3}" type="datetime1">
              <a:rPr lang="en-US" smtClean="0"/>
              <a:t>12/9/2024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155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2"/>
            <a:ext cx="11029616" cy="3652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D291B17-9318-49DB-B28B-6E5994AE9581}" type="datetime1">
              <a:rPr lang="en-US" smtClean="0"/>
              <a:t>12/9/2024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smtClean="0"/>
              <a:t>‹Nº›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57167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24" r:id="rId6"/>
    <p:sldLayoutId id="2147483720" r:id="rId7"/>
    <p:sldLayoutId id="2147483721" r:id="rId8"/>
    <p:sldLayoutId id="2147483722" r:id="rId9"/>
    <p:sldLayoutId id="2147483723" r:id="rId10"/>
    <p:sldLayoutId id="2147483725" r:id="rId11"/>
  </p:sldLayoutIdLst>
  <p:hf sldNum="0" hdr="0" ftr="0" dt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800" b="0" kern="1200" cap="all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Videos/Chemical%20Synapse%20Animation.flv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C42AF4B0-2113-41DD-8D05-968D266F8430}"/>
              </a:ext>
            </a:extLst>
          </p:cNvPr>
          <p:cNvSpPr txBox="1"/>
          <p:nvPr/>
        </p:nvSpPr>
        <p:spPr>
          <a:xfrm>
            <a:off x="3134422" y="2365944"/>
            <a:ext cx="6294407" cy="10772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3200" b="1"/>
              <a:t>EFECTES DE L'ACTIVITAT FÍSICA EN LA COGNICIÓ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6CA4596-8AD0-4805-BBAE-E841A9F13F3F}"/>
              </a:ext>
            </a:extLst>
          </p:cNvPr>
          <p:cNvSpPr txBox="1"/>
          <p:nvPr/>
        </p:nvSpPr>
        <p:spPr>
          <a:xfrm>
            <a:off x="8329340" y="5243789"/>
            <a:ext cx="3193876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2000" b="1" dirty="0"/>
              <a:t>Eric Roig Hierro</a:t>
            </a:r>
          </a:p>
          <a:p>
            <a:r>
              <a:rPr lang="es-ES" sz="2000" b="1" dirty="0"/>
              <a:t>Gabriel Díaz Cobos</a:t>
            </a:r>
          </a:p>
          <a:p>
            <a:r>
              <a:rPr lang="es-ES" sz="2000" b="1" dirty="0"/>
              <a:t>Marc Guillem Molins</a:t>
            </a:r>
          </a:p>
        </p:txBody>
      </p:sp>
    </p:spTree>
    <p:extLst>
      <p:ext uri="{BB962C8B-B14F-4D97-AF65-F5344CB8AC3E}">
        <p14:creationId xmlns:p14="http://schemas.microsoft.com/office/powerpoint/2010/main" val="6981966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E4BCE41-A18D-43E1-A186-B2CCBE50EFE3}"/>
              </a:ext>
            </a:extLst>
          </p:cNvPr>
          <p:cNvSpPr/>
          <p:nvPr/>
        </p:nvSpPr>
        <p:spPr>
          <a:xfrm>
            <a:off x="1900687" y="1649085"/>
            <a:ext cx="2702942" cy="85885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err="1"/>
              <a:t>MEDIADORS</a:t>
            </a:r>
            <a:endParaRPr lang="es-ES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D675CEDC-E578-40A6-B3DB-6F636A55DDEB}"/>
              </a:ext>
            </a:extLst>
          </p:cNvPr>
          <p:cNvSpPr/>
          <p:nvPr/>
        </p:nvSpPr>
        <p:spPr>
          <a:xfrm>
            <a:off x="7594120" y="1649084"/>
            <a:ext cx="2702942" cy="85885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/>
              <a:t>MODERADORS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8C9A75B7-2D3C-4693-B031-FB9B435842E5}"/>
              </a:ext>
            </a:extLst>
          </p:cNvPr>
          <p:cNvSpPr txBox="1"/>
          <p:nvPr/>
        </p:nvSpPr>
        <p:spPr>
          <a:xfrm>
            <a:off x="885647" y="1302589"/>
            <a:ext cx="4784784" cy="27699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1200" err="1"/>
              <a:t>Mecanismes</a:t>
            </a:r>
            <a:r>
              <a:rPr lang="es-ES" sz="1200"/>
              <a:t> </a:t>
            </a:r>
            <a:r>
              <a:rPr lang="es-ES" sz="1200" err="1"/>
              <a:t>generadors</a:t>
            </a:r>
            <a:r>
              <a:rPr lang="es-ES" sz="1200"/>
              <a:t> a través </a:t>
            </a:r>
            <a:r>
              <a:rPr lang="es-ES" sz="1200" err="1"/>
              <a:t>dels</a:t>
            </a:r>
            <a:r>
              <a:rPr lang="es-ES" sz="1200"/>
              <a:t> </a:t>
            </a:r>
            <a:r>
              <a:rPr lang="es-ES" sz="1200" err="1"/>
              <a:t>quals</a:t>
            </a:r>
            <a:r>
              <a:rPr lang="es-ES" sz="1200"/>
              <a:t> </a:t>
            </a:r>
            <a:r>
              <a:rPr lang="es-ES" sz="1200" err="1"/>
              <a:t>l'exercici</a:t>
            </a:r>
            <a:r>
              <a:rPr lang="es-ES" sz="1200"/>
              <a:t> </a:t>
            </a:r>
            <a:r>
              <a:rPr lang="es-ES" sz="1200" err="1"/>
              <a:t>físic</a:t>
            </a:r>
            <a:r>
              <a:rPr lang="es-ES" sz="1200"/>
              <a:t> </a:t>
            </a:r>
            <a:r>
              <a:rPr lang="es-ES" sz="1200" err="1"/>
              <a:t>influeix</a:t>
            </a:r>
            <a:r>
              <a:rPr lang="es-ES" sz="1200"/>
              <a:t> en les FE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36F36B7-BB12-4B79-98F4-398903A2F1D4}"/>
              </a:ext>
            </a:extLst>
          </p:cNvPr>
          <p:cNvSpPr txBox="1"/>
          <p:nvPr/>
        </p:nvSpPr>
        <p:spPr>
          <a:xfrm>
            <a:off x="6535948" y="1302588"/>
            <a:ext cx="5187349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/>
              <a:t>Variables que influeixen en el sentit i/o la intensitat en la relació entre E-C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D0CDC16-17E9-473A-94A8-27CE2354F38A}"/>
              </a:ext>
            </a:extLst>
          </p:cNvPr>
          <p:cNvSpPr txBox="1"/>
          <p:nvPr/>
        </p:nvSpPr>
        <p:spPr>
          <a:xfrm>
            <a:off x="7758022" y="1072551"/>
            <a:ext cx="2743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/>
              <a:t>Pesce (2012)</a:t>
            </a:r>
            <a:endParaRPr lang="es-E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99C7062-B8C0-489F-B9F2-48DC2E6C37B1}"/>
              </a:ext>
            </a:extLst>
          </p:cNvPr>
          <p:cNvSpPr txBox="1"/>
          <p:nvPr/>
        </p:nvSpPr>
        <p:spPr>
          <a:xfrm>
            <a:off x="3471773" y="696942"/>
            <a:ext cx="629440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b="1"/>
              <a:t>EFECTES DE L'ACTIVITAT FÍSICA EN LA COGNICIÓ</a:t>
            </a:r>
          </a:p>
        </p:txBody>
      </p:sp>
      <p:sp>
        <p:nvSpPr>
          <p:cNvPr id="11" name="Flecha: a la izquierda, derecha y arriba 10">
            <a:extLst>
              <a:ext uri="{FF2B5EF4-FFF2-40B4-BE49-F238E27FC236}">
                <a16:creationId xmlns:a16="http://schemas.microsoft.com/office/drawing/2014/main" id="{9654901D-7D77-4297-BB0E-C73D124016A2}"/>
              </a:ext>
            </a:extLst>
          </p:cNvPr>
          <p:cNvSpPr/>
          <p:nvPr/>
        </p:nvSpPr>
        <p:spPr>
          <a:xfrm rot="10800000">
            <a:off x="4904117" y="1870768"/>
            <a:ext cx="2401017" cy="848264"/>
          </a:xfrm>
          <a:prstGeom prst="leftRightUp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2241469D-D1F8-45EE-A14C-F473035EE643}"/>
              </a:ext>
            </a:extLst>
          </p:cNvPr>
          <p:cNvSpPr/>
          <p:nvPr/>
        </p:nvSpPr>
        <p:spPr>
          <a:xfrm>
            <a:off x="3114136" y="2796724"/>
            <a:ext cx="2702942" cy="6469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/>
              <a:t>CHRONIC EXERCISE RESEARCH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01E66983-8228-4531-982C-44377FFCE48B}"/>
              </a:ext>
            </a:extLst>
          </p:cNvPr>
          <p:cNvSpPr/>
          <p:nvPr/>
        </p:nvSpPr>
        <p:spPr>
          <a:xfrm>
            <a:off x="6406551" y="2796723"/>
            <a:ext cx="2702942" cy="6469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ACUTE EXERCISE RESEARCH</a:t>
            </a:r>
          </a:p>
        </p:txBody>
      </p:sp>
      <p:graphicFrame>
        <p:nvGraphicFramePr>
          <p:cNvPr id="24" name="Gràfic 23">
            <a:extLst>
              <a:ext uri="{FF2B5EF4-FFF2-40B4-BE49-F238E27FC236}">
                <a16:creationId xmlns:a16="http://schemas.microsoft.com/office/drawing/2014/main" id="{C7C7FA5A-3572-4ABE-8875-1026C47F010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7347073"/>
              </p:ext>
            </p:extLst>
          </p:nvPr>
        </p:nvGraphicFramePr>
        <p:xfrm>
          <a:off x="6181199" y="3673211"/>
          <a:ext cx="4209689" cy="24001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Taula 7">
            <a:extLst>
              <a:ext uri="{FF2B5EF4-FFF2-40B4-BE49-F238E27FC236}">
                <a16:creationId xmlns:a16="http://schemas.microsoft.com/office/drawing/2014/main" id="{66901B56-1CFE-4D32-89B1-80CC220A71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4804420"/>
              </p:ext>
            </p:extLst>
          </p:nvPr>
        </p:nvGraphicFramePr>
        <p:xfrm>
          <a:off x="2364488" y="3561536"/>
          <a:ext cx="3705044" cy="25117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48838">
                  <a:extLst>
                    <a:ext uri="{9D8B030D-6E8A-4147-A177-3AD203B41FA5}">
                      <a16:colId xmlns:a16="http://schemas.microsoft.com/office/drawing/2014/main" val="643149469"/>
                    </a:ext>
                  </a:extLst>
                </a:gridCol>
                <a:gridCol w="807368">
                  <a:extLst>
                    <a:ext uri="{9D8B030D-6E8A-4147-A177-3AD203B41FA5}">
                      <a16:colId xmlns:a16="http://schemas.microsoft.com/office/drawing/2014/main" val="3041507702"/>
                    </a:ext>
                  </a:extLst>
                </a:gridCol>
                <a:gridCol w="729949">
                  <a:extLst>
                    <a:ext uri="{9D8B030D-6E8A-4147-A177-3AD203B41FA5}">
                      <a16:colId xmlns:a16="http://schemas.microsoft.com/office/drawing/2014/main" val="406471250"/>
                    </a:ext>
                  </a:extLst>
                </a:gridCol>
                <a:gridCol w="718889">
                  <a:extLst>
                    <a:ext uri="{9D8B030D-6E8A-4147-A177-3AD203B41FA5}">
                      <a16:colId xmlns:a16="http://schemas.microsoft.com/office/drawing/2014/main" val="2008280785"/>
                    </a:ext>
                  </a:extLst>
                </a:gridCol>
              </a:tblGrid>
              <a:tr h="209315">
                <a:tc gridSpan="4">
                  <a:txBody>
                    <a:bodyPr/>
                    <a:lstStyle/>
                    <a:p>
                      <a:pPr algn="l" fontAlgn="b"/>
                      <a:r>
                        <a:rPr lang="ca-ES" sz="1100" u="none" strike="noStrike">
                          <a:effectLst/>
                        </a:rPr>
                        <a:t>EZAnalyze Results Report - Descriptive Statistics</a:t>
                      </a:r>
                      <a:endParaRPr lang="ca-ES" sz="1100" b="1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9493477"/>
                  </a:ext>
                </a:extLst>
              </a:tr>
              <a:tr h="209315">
                <a:tc>
                  <a:txBody>
                    <a:bodyPr/>
                    <a:lstStyle/>
                    <a:p>
                      <a:pPr algn="l" fontAlgn="b"/>
                      <a:endParaRPr lang="ca-E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a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a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a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96797154"/>
                  </a:ext>
                </a:extLst>
              </a:tr>
              <a:tr h="209315">
                <a:tc>
                  <a:txBody>
                    <a:bodyPr/>
                    <a:lstStyle/>
                    <a:p>
                      <a:pPr algn="l" fontAlgn="b"/>
                      <a:endParaRPr lang="ca-E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a-ES" sz="1100" u="none" strike="noStrike">
                          <a:effectLst/>
                        </a:rPr>
                        <a:t>AF.Intensa</a:t>
                      </a:r>
                      <a:endParaRPr lang="ca-E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a-ES" sz="1100" u="none" strike="noStrike">
                          <a:effectLst/>
                        </a:rPr>
                        <a:t>FCMin</a:t>
                      </a:r>
                      <a:endParaRPr lang="ca-E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a-ES" sz="1100" u="none" strike="noStrike">
                          <a:effectLst/>
                        </a:rPr>
                        <a:t>FCMax</a:t>
                      </a:r>
                      <a:endParaRPr lang="ca-E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38238654"/>
                  </a:ext>
                </a:extLst>
              </a:tr>
              <a:tr h="209315">
                <a:tc>
                  <a:txBody>
                    <a:bodyPr/>
                    <a:lstStyle/>
                    <a:p>
                      <a:pPr algn="l" fontAlgn="b"/>
                      <a:r>
                        <a:rPr lang="ca-ES" sz="1100" u="none" strike="noStrike">
                          <a:effectLst/>
                        </a:rPr>
                        <a:t>N Valid:</a:t>
                      </a:r>
                      <a:endParaRPr lang="ca-E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a-ES" sz="1100" u="none" strike="noStrike">
                          <a:effectLst/>
                        </a:rPr>
                        <a:t>50</a:t>
                      </a:r>
                      <a:endParaRPr lang="ca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a-ES" sz="1100" u="none" strike="noStrike">
                          <a:effectLst/>
                        </a:rPr>
                        <a:t>50</a:t>
                      </a:r>
                      <a:endParaRPr lang="ca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a-ES" sz="1100" u="none" strike="noStrike">
                          <a:effectLst/>
                        </a:rPr>
                        <a:t>50</a:t>
                      </a:r>
                      <a:endParaRPr lang="ca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86140222"/>
                  </a:ext>
                </a:extLst>
              </a:tr>
              <a:tr h="209315">
                <a:tc>
                  <a:txBody>
                    <a:bodyPr/>
                    <a:lstStyle/>
                    <a:p>
                      <a:pPr algn="l" fontAlgn="b"/>
                      <a:r>
                        <a:rPr lang="ca-ES" sz="1100" u="none" strike="noStrike">
                          <a:effectLst/>
                        </a:rPr>
                        <a:t>N Missing:</a:t>
                      </a:r>
                      <a:endParaRPr lang="ca-E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a-ES" sz="1100" u="none" strike="noStrike">
                          <a:effectLst/>
                        </a:rPr>
                        <a:t>1</a:t>
                      </a:r>
                      <a:endParaRPr lang="ca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a-ES" sz="1100" u="none" strike="noStrike">
                          <a:effectLst/>
                        </a:rPr>
                        <a:t>1</a:t>
                      </a:r>
                      <a:endParaRPr lang="ca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a-ES" sz="1100" u="none" strike="noStrike">
                          <a:effectLst/>
                        </a:rPr>
                        <a:t>1</a:t>
                      </a:r>
                      <a:endParaRPr lang="ca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59773105"/>
                  </a:ext>
                </a:extLst>
              </a:tr>
              <a:tr h="209315">
                <a:tc>
                  <a:txBody>
                    <a:bodyPr/>
                    <a:lstStyle/>
                    <a:p>
                      <a:pPr algn="l" fontAlgn="b"/>
                      <a:r>
                        <a:rPr lang="ca-ES" sz="1100" u="none" strike="noStrike">
                          <a:effectLst/>
                        </a:rPr>
                        <a:t>Mean:</a:t>
                      </a:r>
                      <a:endParaRPr lang="ca-E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a-ES" sz="1100" u="none" strike="noStrike">
                          <a:effectLst/>
                        </a:rPr>
                        <a:t>0:01:58</a:t>
                      </a:r>
                      <a:endParaRPr lang="ca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a-ES" sz="1100" u="none" strike="noStrike">
                          <a:effectLst/>
                        </a:rPr>
                        <a:t>94,920</a:t>
                      </a:r>
                      <a:endParaRPr lang="ca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a-ES" sz="1100" u="none" strike="noStrike">
                          <a:effectLst/>
                        </a:rPr>
                        <a:t>188,100</a:t>
                      </a:r>
                      <a:endParaRPr lang="ca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52300373"/>
                  </a:ext>
                </a:extLst>
              </a:tr>
              <a:tr h="209315">
                <a:tc>
                  <a:txBody>
                    <a:bodyPr/>
                    <a:lstStyle/>
                    <a:p>
                      <a:pPr algn="l" fontAlgn="b"/>
                      <a:r>
                        <a:rPr lang="ca-ES" sz="1100" u="none" strike="noStrike">
                          <a:effectLst/>
                        </a:rPr>
                        <a:t>Median:</a:t>
                      </a:r>
                      <a:endParaRPr lang="ca-E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a-ES" sz="1100" u="none" strike="noStrike">
                          <a:effectLst/>
                        </a:rPr>
                        <a:t>0:01:56</a:t>
                      </a:r>
                      <a:endParaRPr lang="ca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a-ES" sz="1100" u="none" strike="noStrike">
                          <a:effectLst/>
                        </a:rPr>
                        <a:t>93,000</a:t>
                      </a:r>
                      <a:endParaRPr lang="ca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a-ES" sz="1100" u="none" strike="noStrike">
                          <a:effectLst/>
                        </a:rPr>
                        <a:t>187,000</a:t>
                      </a:r>
                      <a:endParaRPr lang="ca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04784580"/>
                  </a:ext>
                </a:extLst>
              </a:tr>
              <a:tr h="209315">
                <a:tc>
                  <a:txBody>
                    <a:bodyPr/>
                    <a:lstStyle/>
                    <a:p>
                      <a:pPr algn="l" fontAlgn="b"/>
                      <a:r>
                        <a:rPr lang="ca-ES" sz="1100" u="none" strike="noStrike">
                          <a:effectLst/>
                        </a:rPr>
                        <a:t>Mode:</a:t>
                      </a:r>
                      <a:endParaRPr lang="ca-E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a-ES" sz="1100" u="none" strike="noStrike">
                          <a:effectLst/>
                        </a:rPr>
                        <a:t>0:01:56</a:t>
                      </a:r>
                      <a:endParaRPr lang="ca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a-ES" sz="1100" u="none" strike="noStrike">
                          <a:effectLst/>
                        </a:rPr>
                        <a:t>92,000</a:t>
                      </a:r>
                      <a:endParaRPr lang="ca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a-ES" sz="1100" u="none" strike="noStrike">
                          <a:effectLst/>
                        </a:rPr>
                        <a:t>187,000</a:t>
                      </a:r>
                      <a:endParaRPr lang="ca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67705709"/>
                  </a:ext>
                </a:extLst>
              </a:tr>
              <a:tr h="209315">
                <a:tc>
                  <a:txBody>
                    <a:bodyPr/>
                    <a:lstStyle/>
                    <a:p>
                      <a:pPr algn="l" fontAlgn="b"/>
                      <a:r>
                        <a:rPr lang="ca-ES" sz="1100" u="none" strike="noStrike">
                          <a:effectLst/>
                        </a:rPr>
                        <a:t>Std. Dev:</a:t>
                      </a:r>
                      <a:endParaRPr lang="ca-E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a-ES" sz="1100" u="none" strike="noStrike">
                          <a:effectLst/>
                        </a:rPr>
                        <a:t>0:00:17</a:t>
                      </a:r>
                      <a:endParaRPr lang="ca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a-ES" sz="1100" u="none" strike="noStrike">
                          <a:effectLst/>
                        </a:rPr>
                        <a:t>17,880</a:t>
                      </a:r>
                      <a:endParaRPr lang="ca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a-ES" sz="1100" u="none" strike="noStrike">
                          <a:effectLst/>
                        </a:rPr>
                        <a:t>14,901</a:t>
                      </a:r>
                      <a:endParaRPr lang="ca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54723229"/>
                  </a:ext>
                </a:extLst>
              </a:tr>
              <a:tr h="209315">
                <a:tc>
                  <a:txBody>
                    <a:bodyPr/>
                    <a:lstStyle/>
                    <a:p>
                      <a:pPr algn="l" fontAlgn="b"/>
                      <a:r>
                        <a:rPr lang="ca-ES" sz="1100" u="none" strike="noStrike">
                          <a:effectLst/>
                        </a:rPr>
                        <a:t>Range:</a:t>
                      </a:r>
                      <a:endParaRPr lang="ca-E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a-ES" sz="1100" u="none" strike="noStrike">
                          <a:effectLst/>
                        </a:rPr>
                        <a:t>0:01:18</a:t>
                      </a:r>
                      <a:endParaRPr lang="ca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a-ES" sz="1100" u="none" strike="noStrike">
                          <a:effectLst/>
                        </a:rPr>
                        <a:t>80,000</a:t>
                      </a:r>
                      <a:endParaRPr lang="ca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a-ES" sz="1100" u="none" strike="noStrike">
                          <a:effectLst/>
                        </a:rPr>
                        <a:t>62,000</a:t>
                      </a:r>
                      <a:endParaRPr lang="ca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76293730"/>
                  </a:ext>
                </a:extLst>
              </a:tr>
              <a:tr h="209315">
                <a:tc>
                  <a:txBody>
                    <a:bodyPr/>
                    <a:lstStyle/>
                    <a:p>
                      <a:pPr algn="l" fontAlgn="b"/>
                      <a:r>
                        <a:rPr lang="ca-ES" sz="1100" u="none" strike="noStrike">
                          <a:effectLst/>
                        </a:rPr>
                        <a:t>Minimum Value:</a:t>
                      </a:r>
                      <a:endParaRPr lang="ca-E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a-ES" sz="1100" u="none" strike="noStrike">
                          <a:effectLst/>
                        </a:rPr>
                        <a:t>0:01:31</a:t>
                      </a:r>
                      <a:endParaRPr lang="ca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a-ES" sz="1100" u="none" strike="noStrike">
                          <a:effectLst/>
                        </a:rPr>
                        <a:t>63,000</a:t>
                      </a:r>
                      <a:endParaRPr lang="ca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a-ES" sz="1100" u="none" strike="noStrike">
                          <a:effectLst/>
                          <a:highlight>
                            <a:srgbClr val="00FF00"/>
                          </a:highlight>
                        </a:rPr>
                        <a:t>162,000</a:t>
                      </a:r>
                      <a:endParaRPr lang="ca-ES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00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98503090"/>
                  </a:ext>
                </a:extLst>
              </a:tr>
              <a:tr h="209315">
                <a:tc>
                  <a:txBody>
                    <a:bodyPr/>
                    <a:lstStyle/>
                    <a:p>
                      <a:pPr algn="l" fontAlgn="b"/>
                      <a:r>
                        <a:rPr lang="ca-ES" sz="1100" u="none" strike="noStrike">
                          <a:effectLst/>
                        </a:rPr>
                        <a:t>Maximum Value:</a:t>
                      </a:r>
                      <a:endParaRPr lang="ca-E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a-ES" sz="1100" u="none" strike="noStrike">
                          <a:effectLst/>
                        </a:rPr>
                        <a:t>0:02:50</a:t>
                      </a:r>
                      <a:endParaRPr lang="ca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a-ES" sz="1100" u="none" strike="noStrike">
                          <a:effectLst/>
                        </a:rPr>
                        <a:t>143,000</a:t>
                      </a:r>
                      <a:endParaRPr lang="ca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a-ES" sz="1100" u="none" strike="noStrike">
                          <a:effectLst/>
                          <a:highlight>
                            <a:srgbClr val="00FF00"/>
                          </a:highlight>
                        </a:rPr>
                        <a:t>224,000</a:t>
                      </a:r>
                      <a:endParaRPr lang="ca-ES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00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03357093"/>
                  </a:ext>
                </a:extLst>
              </a:tr>
            </a:tbl>
          </a:graphicData>
        </a:graphic>
      </p:graphicFrame>
      <p:sp>
        <p:nvSpPr>
          <p:cNvPr id="28" name="Rectángulo 16">
            <a:extLst>
              <a:ext uri="{FF2B5EF4-FFF2-40B4-BE49-F238E27FC236}">
                <a16:creationId xmlns:a16="http://schemas.microsoft.com/office/drawing/2014/main" id="{874FA3F9-DCAC-4ADA-A7EC-B79A6FFE5301}"/>
              </a:ext>
            </a:extLst>
          </p:cNvPr>
          <p:cNvSpPr/>
          <p:nvPr/>
        </p:nvSpPr>
        <p:spPr>
          <a:xfrm>
            <a:off x="749974" y="4355598"/>
            <a:ext cx="1502847" cy="8072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a-ES" sz="1400"/>
              <a:t>&gt;180 batecs/min (</a:t>
            </a:r>
            <a:r>
              <a:rPr lang="ca-ES" sz="1400" err="1"/>
              <a:t>FCM</a:t>
            </a:r>
            <a:r>
              <a:rPr lang="ca-ES" sz="1400"/>
              <a:t>) </a:t>
            </a:r>
            <a:br>
              <a:rPr lang="ca-ES" sz="1400"/>
            </a:br>
            <a:r>
              <a:rPr lang="ca-ES" sz="1400"/>
              <a:t>Intensitat alta</a:t>
            </a:r>
          </a:p>
        </p:txBody>
      </p:sp>
      <p:sp>
        <p:nvSpPr>
          <p:cNvPr id="29" name="Rectángulo 17">
            <a:extLst>
              <a:ext uri="{FF2B5EF4-FFF2-40B4-BE49-F238E27FC236}">
                <a16:creationId xmlns:a16="http://schemas.microsoft.com/office/drawing/2014/main" id="{04E788FE-81D1-4893-9CB9-56B6483163CE}"/>
              </a:ext>
            </a:extLst>
          </p:cNvPr>
          <p:cNvSpPr/>
          <p:nvPr/>
        </p:nvSpPr>
        <p:spPr>
          <a:xfrm>
            <a:off x="939509" y="5162886"/>
            <a:ext cx="1123775" cy="28754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000"/>
              <a:t>(</a:t>
            </a:r>
            <a:r>
              <a:rPr lang="ca-ES" sz="1000" err="1"/>
              <a:t>Dalleck</a:t>
            </a:r>
            <a:r>
              <a:rPr lang="ca-ES" sz="1000"/>
              <a:t> &amp; </a:t>
            </a:r>
            <a:r>
              <a:rPr lang="ca-ES" sz="1000" err="1"/>
              <a:t>Dalleck</a:t>
            </a:r>
            <a:r>
              <a:rPr lang="ca-ES" sz="1000"/>
              <a:t>, 2008).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F2C3C1C-B638-4482-8ABE-5FF382E0B891}"/>
              </a:ext>
            </a:extLst>
          </p:cNvPr>
          <p:cNvSpPr/>
          <p:nvPr/>
        </p:nvSpPr>
        <p:spPr>
          <a:xfrm>
            <a:off x="1339810" y="6161058"/>
            <a:ext cx="95123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1600">
                <a:latin typeface="+mj-lt"/>
                <a:ea typeface="Calibri" panose="020F0502020204030204" pitchFamily="34" charset="0"/>
              </a:rPr>
              <a:t>Una sola sessió </a:t>
            </a:r>
            <a:r>
              <a:rPr lang="ca-ES" sz="1600" err="1">
                <a:latin typeface="+mj-lt"/>
                <a:ea typeface="Calibri" panose="020F0502020204030204" pitchFamily="34" charset="0"/>
              </a:rPr>
              <a:t>HIIT</a:t>
            </a:r>
            <a:r>
              <a:rPr lang="ca-ES" sz="1600">
                <a:latin typeface="+mj-lt"/>
                <a:ea typeface="Calibri" panose="020F0502020204030204" pitchFamily="34" charset="0"/>
              </a:rPr>
              <a:t> augmenta significativament els nivells de </a:t>
            </a:r>
            <a:r>
              <a:rPr lang="ca-ES" sz="1600" err="1">
                <a:latin typeface="+mj-lt"/>
                <a:ea typeface="Calibri" panose="020F0502020204030204" pitchFamily="34" charset="0"/>
              </a:rPr>
              <a:t>BDNF</a:t>
            </a:r>
            <a:r>
              <a:rPr lang="ca-ES" sz="1600">
                <a:latin typeface="+mj-lt"/>
                <a:ea typeface="Calibri" panose="020F0502020204030204" pitchFamily="34" charset="0"/>
              </a:rPr>
              <a:t> del plasma perifèric amb efecte immediat. </a:t>
            </a:r>
          </a:p>
          <a:p>
            <a:r>
              <a:rPr lang="ca-ES" sz="1600">
                <a:latin typeface="+mj-lt"/>
                <a:ea typeface="Calibri" panose="020F0502020204030204" pitchFamily="34" charset="0"/>
              </a:rPr>
              <a:t>60-min després de la sessió </a:t>
            </a:r>
            <a:r>
              <a:rPr lang="ca-ES" sz="1600" err="1">
                <a:latin typeface="+mj-lt"/>
                <a:ea typeface="Calibri" panose="020F0502020204030204" pitchFamily="34" charset="0"/>
              </a:rPr>
              <a:t>d'HIIIT</a:t>
            </a:r>
            <a:r>
              <a:rPr lang="ca-ES" sz="1600">
                <a:latin typeface="+mj-lt"/>
                <a:ea typeface="Calibri" panose="020F0502020204030204" pitchFamily="34" charset="0"/>
              </a:rPr>
              <a:t> les concentracions de </a:t>
            </a:r>
            <a:r>
              <a:rPr lang="ca-ES" sz="1600" err="1">
                <a:latin typeface="+mj-lt"/>
                <a:ea typeface="Calibri" panose="020F0502020204030204" pitchFamily="34" charset="0"/>
              </a:rPr>
              <a:t>BDNF</a:t>
            </a:r>
            <a:r>
              <a:rPr lang="ca-ES" sz="1600">
                <a:latin typeface="+mj-lt"/>
                <a:ea typeface="Calibri" panose="020F0502020204030204" pitchFamily="34" charset="0"/>
              </a:rPr>
              <a:t> tornen al </a:t>
            </a:r>
            <a:r>
              <a:rPr lang="ca-ES" sz="1600" err="1">
                <a:latin typeface="+mj-lt"/>
                <a:ea typeface="Calibri" panose="020F0502020204030204" pitchFamily="34" charset="0"/>
              </a:rPr>
              <a:t>nivel</a:t>
            </a:r>
            <a:r>
              <a:rPr lang="ca-ES" sz="1600">
                <a:latin typeface="+mj-lt"/>
                <a:ea typeface="Calibri" panose="020F0502020204030204" pitchFamily="34" charset="0"/>
              </a:rPr>
              <a:t> basal (</a:t>
            </a:r>
            <a:r>
              <a:rPr lang="ca-ES" sz="1600" err="1">
                <a:latin typeface="+mj-lt"/>
                <a:ea typeface="Calibri" panose="020F0502020204030204" pitchFamily="34" charset="0"/>
              </a:rPr>
              <a:t>Cabral</a:t>
            </a:r>
            <a:r>
              <a:rPr lang="ca-ES" sz="1600">
                <a:latin typeface="+mj-lt"/>
                <a:ea typeface="Calibri" panose="020F0502020204030204" pitchFamily="34" charset="0"/>
              </a:rPr>
              <a:t>-Santos et al., 2016).</a:t>
            </a:r>
            <a:endParaRPr lang="ca-ES" sz="1600">
              <a:latin typeface="+mj-lt"/>
            </a:endParaRPr>
          </a:p>
        </p:txBody>
      </p:sp>
      <p:pic>
        <p:nvPicPr>
          <p:cNvPr id="30" name="Gràfic 29" descr="Distintiu Deixar de seguir">
            <a:extLst>
              <a:ext uri="{FF2B5EF4-FFF2-40B4-BE49-F238E27FC236}">
                <a16:creationId xmlns:a16="http://schemas.microsoft.com/office/drawing/2014/main" id="{B93C010E-02C4-4A03-9DFC-1A362E312E1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2263" y="6426027"/>
            <a:ext cx="287547" cy="287547"/>
          </a:xfrm>
          <a:prstGeom prst="rect">
            <a:avLst/>
          </a:prstGeom>
        </p:spPr>
      </p:pic>
      <p:pic>
        <p:nvPicPr>
          <p:cNvPr id="32" name="Gràfic 31" descr="Afegeix">
            <a:extLst>
              <a:ext uri="{FF2B5EF4-FFF2-40B4-BE49-F238E27FC236}">
                <a16:creationId xmlns:a16="http://schemas.microsoft.com/office/drawing/2014/main" id="{C4B1B2A1-2FB2-4AFC-9B73-2DC089E4182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2263" y="6149663"/>
            <a:ext cx="287547" cy="287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3181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E4BCE41-A18D-43E1-A186-B2CCBE50EFE3}"/>
              </a:ext>
            </a:extLst>
          </p:cNvPr>
          <p:cNvSpPr/>
          <p:nvPr/>
        </p:nvSpPr>
        <p:spPr>
          <a:xfrm>
            <a:off x="1900687" y="1649085"/>
            <a:ext cx="2702942" cy="85885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err="1"/>
              <a:t>MEDIADORS</a:t>
            </a:r>
            <a:endParaRPr lang="es-ES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D675CEDC-E578-40A6-B3DB-6F636A55DDEB}"/>
              </a:ext>
            </a:extLst>
          </p:cNvPr>
          <p:cNvSpPr/>
          <p:nvPr/>
        </p:nvSpPr>
        <p:spPr>
          <a:xfrm>
            <a:off x="7594120" y="1649084"/>
            <a:ext cx="2702942" cy="85885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/>
              <a:t>MODERADORS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8C9A75B7-2D3C-4693-B031-FB9B435842E5}"/>
              </a:ext>
            </a:extLst>
          </p:cNvPr>
          <p:cNvSpPr txBox="1"/>
          <p:nvPr/>
        </p:nvSpPr>
        <p:spPr>
          <a:xfrm>
            <a:off x="885647" y="1302589"/>
            <a:ext cx="4784784" cy="27699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1200" err="1"/>
              <a:t>Mecanismes</a:t>
            </a:r>
            <a:r>
              <a:rPr lang="es-ES" sz="1200"/>
              <a:t> </a:t>
            </a:r>
            <a:r>
              <a:rPr lang="es-ES" sz="1200" err="1"/>
              <a:t>generadors</a:t>
            </a:r>
            <a:r>
              <a:rPr lang="es-ES" sz="1200"/>
              <a:t> a través </a:t>
            </a:r>
            <a:r>
              <a:rPr lang="es-ES" sz="1200" err="1"/>
              <a:t>dels</a:t>
            </a:r>
            <a:r>
              <a:rPr lang="es-ES" sz="1200"/>
              <a:t> </a:t>
            </a:r>
            <a:r>
              <a:rPr lang="es-ES" sz="1200" err="1"/>
              <a:t>quals</a:t>
            </a:r>
            <a:r>
              <a:rPr lang="es-ES" sz="1200"/>
              <a:t> </a:t>
            </a:r>
            <a:r>
              <a:rPr lang="es-ES" sz="1200" err="1"/>
              <a:t>l'exercici</a:t>
            </a:r>
            <a:r>
              <a:rPr lang="es-ES" sz="1200"/>
              <a:t> </a:t>
            </a:r>
            <a:r>
              <a:rPr lang="es-ES" sz="1200" err="1"/>
              <a:t>físic</a:t>
            </a:r>
            <a:r>
              <a:rPr lang="es-ES" sz="1200"/>
              <a:t> </a:t>
            </a:r>
            <a:r>
              <a:rPr lang="es-ES" sz="1200" err="1"/>
              <a:t>influeix</a:t>
            </a:r>
            <a:r>
              <a:rPr lang="es-ES" sz="1200"/>
              <a:t> en les FE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36F36B7-BB12-4B79-98F4-398903A2F1D4}"/>
              </a:ext>
            </a:extLst>
          </p:cNvPr>
          <p:cNvSpPr txBox="1"/>
          <p:nvPr/>
        </p:nvSpPr>
        <p:spPr>
          <a:xfrm>
            <a:off x="6535948" y="1302588"/>
            <a:ext cx="5187349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/>
              <a:t>Variables que influeixen en el sentit i/o la intensitat en la relació entre E-C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D0CDC16-17E9-473A-94A8-27CE2354F38A}"/>
              </a:ext>
            </a:extLst>
          </p:cNvPr>
          <p:cNvSpPr txBox="1"/>
          <p:nvPr/>
        </p:nvSpPr>
        <p:spPr>
          <a:xfrm>
            <a:off x="7758022" y="1072551"/>
            <a:ext cx="2743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/>
              <a:t>Pesce (2012)</a:t>
            </a:r>
            <a:endParaRPr lang="es-E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99C7062-B8C0-489F-B9F2-48DC2E6C37B1}"/>
              </a:ext>
            </a:extLst>
          </p:cNvPr>
          <p:cNvSpPr txBox="1"/>
          <p:nvPr/>
        </p:nvSpPr>
        <p:spPr>
          <a:xfrm>
            <a:off x="3471773" y="696942"/>
            <a:ext cx="629440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b="1"/>
              <a:t>EFECTES DE L'ACTIVITAT FÍSICA EN LA COGNICIÓ</a:t>
            </a:r>
          </a:p>
        </p:txBody>
      </p:sp>
      <p:sp>
        <p:nvSpPr>
          <p:cNvPr id="11" name="Flecha: a la izquierda, derecha y arriba 10">
            <a:extLst>
              <a:ext uri="{FF2B5EF4-FFF2-40B4-BE49-F238E27FC236}">
                <a16:creationId xmlns:a16="http://schemas.microsoft.com/office/drawing/2014/main" id="{9654901D-7D77-4297-BB0E-C73D124016A2}"/>
              </a:ext>
            </a:extLst>
          </p:cNvPr>
          <p:cNvSpPr/>
          <p:nvPr/>
        </p:nvSpPr>
        <p:spPr>
          <a:xfrm rot="10800000">
            <a:off x="4904117" y="1870768"/>
            <a:ext cx="2401017" cy="848264"/>
          </a:xfrm>
          <a:prstGeom prst="leftRightUp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2241469D-D1F8-45EE-A14C-F473035EE643}"/>
              </a:ext>
            </a:extLst>
          </p:cNvPr>
          <p:cNvSpPr/>
          <p:nvPr/>
        </p:nvSpPr>
        <p:spPr>
          <a:xfrm>
            <a:off x="3114136" y="2796724"/>
            <a:ext cx="2702942" cy="6469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err="1"/>
              <a:t>CHRONIC</a:t>
            </a:r>
            <a:r>
              <a:rPr lang="es-ES"/>
              <a:t> </a:t>
            </a:r>
            <a:r>
              <a:rPr lang="es-ES" err="1"/>
              <a:t>EXERCISE</a:t>
            </a:r>
            <a:r>
              <a:rPr lang="es-ES"/>
              <a:t> </a:t>
            </a:r>
            <a:r>
              <a:rPr lang="es-ES" err="1"/>
              <a:t>RESEARCH</a:t>
            </a:r>
            <a:endParaRPr lang="es-ES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01E66983-8228-4531-982C-44377FFCE48B}"/>
              </a:ext>
            </a:extLst>
          </p:cNvPr>
          <p:cNvSpPr/>
          <p:nvPr/>
        </p:nvSpPr>
        <p:spPr>
          <a:xfrm>
            <a:off x="6406551" y="2796723"/>
            <a:ext cx="2702942" cy="6469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ACUTE EXERCISE RESEARCH</a:t>
            </a:r>
          </a:p>
        </p:txBody>
      </p:sp>
      <p:sp>
        <p:nvSpPr>
          <p:cNvPr id="20" name="CuadroTexto 11">
            <a:extLst>
              <a:ext uri="{FF2B5EF4-FFF2-40B4-BE49-F238E27FC236}">
                <a16:creationId xmlns:a16="http://schemas.microsoft.com/office/drawing/2014/main" id="{DC0CCB8A-2019-4CB7-840E-0333546A04C7}"/>
              </a:ext>
            </a:extLst>
          </p:cNvPr>
          <p:cNvSpPr txBox="1"/>
          <p:nvPr/>
        </p:nvSpPr>
        <p:spPr>
          <a:xfrm>
            <a:off x="594032" y="4543416"/>
            <a:ext cx="3141216" cy="15696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ca-ES" sz="1600" err="1"/>
              <a:t>AF-HITT</a:t>
            </a:r>
            <a:r>
              <a:rPr lang="ca-ES" sz="1600"/>
              <a:t> té una incidència directa en l’estat d’</a:t>
            </a:r>
            <a:r>
              <a:rPr lang="ca-ES" sz="1600" b="1">
                <a:solidFill>
                  <a:srgbClr val="FF0000"/>
                </a:solidFill>
              </a:rPr>
              <a:t>Excitació</a:t>
            </a:r>
            <a:r>
              <a:rPr lang="ca-ES" sz="1600" b="1"/>
              <a:t> </a:t>
            </a:r>
          </a:p>
          <a:p>
            <a:endParaRPr lang="ca-ES" sz="1600"/>
          </a:p>
          <a:p>
            <a:endParaRPr lang="ca-ES" sz="1600"/>
          </a:p>
          <a:p>
            <a:pPr algn="ctr"/>
            <a:r>
              <a:rPr lang="ca-ES" sz="1600"/>
              <a:t>Activació dels cossos cel·lulars que contenen </a:t>
            </a:r>
            <a:r>
              <a:rPr lang="ca-ES" sz="1600" b="1"/>
              <a:t>Noradrenalina</a:t>
            </a:r>
            <a:endParaRPr lang="ca-ES" sz="1600"/>
          </a:p>
        </p:txBody>
      </p:sp>
      <p:sp>
        <p:nvSpPr>
          <p:cNvPr id="21" name="Rectángulo 17">
            <a:extLst>
              <a:ext uri="{FF2B5EF4-FFF2-40B4-BE49-F238E27FC236}">
                <a16:creationId xmlns:a16="http://schemas.microsoft.com/office/drawing/2014/main" id="{A9C570E5-E6AA-4053-BAF2-60D7AF8468EF}"/>
              </a:ext>
            </a:extLst>
          </p:cNvPr>
          <p:cNvSpPr/>
          <p:nvPr/>
        </p:nvSpPr>
        <p:spPr>
          <a:xfrm>
            <a:off x="594032" y="6161058"/>
            <a:ext cx="2013701" cy="31876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000"/>
              <a:t>(</a:t>
            </a:r>
            <a:r>
              <a:rPr lang="ca-ES" sz="1000" err="1"/>
              <a:t>Lambourne</a:t>
            </a:r>
            <a:r>
              <a:rPr lang="ca-ES" sz="1000"/>
              <a:t>; </a:t>
            </a:r>
            <a:r>
              <a:rPr lang="ca-ES" sz="1000" err="1"/>
              <a:t>Tomporowski</a:t>
            </a:r>
            <a:r>
              <a:rPr lang="ca-ES" sz="1000"/>
              <a:t>, 2010).</a:t>
            </a:r>
            <a:endParaRPr lang="es-ES" sz="1000"/>
          </a:p>
        </p:txBody>
      </p:sp>
      <p:sp>
        <p:nvSpPr>
          <p:cNvPr id="35" name="CuadroTexto 11">
            <a:extLst>
              <a:ext uri="{FF2B5EF4-FFF2-40B4-BE49-F238E27FC236}">
                <a16:creationId xmlns:a16="http://schemas.microsoft.com/office/drawing/2014/main" id="{B82B0219-BBA9-4F0E-915B-198DD471D429}"/>
              </a:ext>
            </a:extLst>
          </p:cNvPr>
          <p:cNvSpPr txBox="1"/>
          <p:nvPr/>
        </p:nvSpPr>
        <p:spPr>
          <a:xfrm>
            <a:off x="8456751" y="4548699"/>
            <a:ext cx="3136030" cy="15696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ca-ES" sz="1600"/>
              <a:t>Els factors neurotròfics estan involucrats amb el </a:t>
            </a:r>
            <a:br>
              <a:rPr lang="ca-ES" sz="1600"/>
            </a:br>
            <a:r>
              <a:rPr lang="ca-ES" sz="1600"/>
              <a:t>manteniment i la plasticitat </a:t>
            </a:r>
            <a:br>
              <a:rPr lang="ca-ES" sz="1600"/>
            </a:br>
            <a:r>
              <a:rPr lang="ca-ES" sz="1600"/>
              <a:t>de l'estructura i funció del cervell</a:t>
            </a:r>
            <a:br>
              <a:rPr lang="ca-ES" sz="1600"/>
            </a:br>
            <a:r>
              <a:rPr lang="ca-ES" sz="1600"/>
              <a:t> i per tant amb </a:t>
            </a:r>
            <a:br>
              <a:rPr lang="ca-ES" sz="1600"/>
            </a:br>
            <a:r>
              <a:rPr lang="ca-ES" sz="1600"/>
              <a:t>l'aprenentatge i la memòria</a:t>
            </a:r>
          </a:p>
        </p:txBody>
      </p:sp>
      <p:sp>
        <p:nvSpPr>
          <p:cNvPr id="36" name="Rectángulo 17">
            <a:extLst>
              <a:ext uri="{FF2B5EF4-FFF2-40B4-BE49-F238E27FC236}">
                <a16:creationId xmlns:a16="http://schemas.microsoft.com/office/drawing/2014/main" id="{CDE84B1F-2BFE-40FD-8758-9B2904BB7777}"/>
              </a:ext>
            </a:extLst>
          </p:cNvPr>
          <p:cNvSpPr/>
          <p:nvPr/>
        </p:nvSpPr>
        <p:spPr>
          <a:xfrm>
            <a:off x="9579079" y="6161058"/>
            <a:ext cx="2013701" cy="31876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/>
              <a:t>Van </a:t>
            </a:r>
            <a:r>
              <a:rPr lang="es-ES" sz="1000" err="1"/>
              <a:t>Praag</a:t>
            </a:r>
            <a:r>
              <a:rPr lang="es-ES" sz="1000"/>
              <a:t>, 2008; </a:t>
            </a:r>
            <a:br>
              <a:rPr lang="es-ES" sz="1000"/>
            </a:br>
            <a:r>
              <a:rPr lang="es-ES" sz="1000" err="1"/>
              <a:t>Voss</a:t>
            </a:r>
            <a:r>
              <a:rPr lang="es-ES" sz="1000"/>
              <a:t>, Erickson, et al., 2010</a:t>
            </a:r>
          </a:p>
        </p:txBody>
      </p:sp>
      <p:sp>
        <p:nvSpPr>
          <p:cNvPr id="37" name="Flecha: a la derecha 22">
            <a:extLst>
              <a:ext uri="{FF2B5EF4-FFF2-40B4-BE49-F238E27FC236}">
                <a16:creationId xmlns:a16="http://schemas.microsoft.com/office/drawing/2014/main" id="{ED9D4D90-C6AF-4CDC-9366-CBA58A45C1AE}"/>
              </a:ext>
            </a:extLst>
          </p:cNvPr>
          <p:cNvSpPr/>
          <p:nvPr/>
        </p:nvSpPr>
        <p:spPr>
          <a:xfrm rot="5400000">
            <a:off x="1967418" y="5151033"/>
            <a:ext cx="394443" cy="354426"/>
          </a:xfrm>
          <a:prstGeom prst="rightArrow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2" name="Connector de fletxa recta 11">
            <a:extLst>
              <a:ext uri="{FF2B5EF4-FFF2-40B4-BE49-F238E27FC236}">
                <a16:creationId xmlns:a16="http://schemas.microsoft.com/office/drawing/2014/main" id="{3F876B62-DFB8-4A9F-A60C-06D0E02261B1}"/>
              </a:ext>
            </a:extLst>
          </p:cNvPr>
          <p:cNvCxnSpPr>
            <a:cxnSpLocks/>
          </p:cNvCxnSpPr>
          <p:nvPr/>
        </p:nvCxnSpPr>
        <p:spPr>
          <a:xfrm>
            <a:off x="3136714" y="4989689"/>
            <a:ext cx="1130486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F2B00928-7C98-4A52-92EF-DE921A864D8A}"/>
              </a:ext>
            </a:extLst>
          </p:cNvPr>
          <p:cNvSpPr/>
          <p:nvPr/>
        </p:nvSpPr>
        <p:spPr>
          <a:xfrm>
            <a:off x="4440870" y="4660839"/>
            <a:ext cx="331025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a-ES" sz="1600" i="1"/>
              <a:t>Estat d’activació neurològic a partir del qual el sistema cerebral s’implica en la modulació del sistema nerviós i activa el sistema límbic</a:t>
            </a:r>
          </a:p>
        </p:txBody>
      </p:sp>
      <p:cxnSp>
        <p:nvCxnSpPr>
          <p:cNvPr id="39" name="Connector de fletxa recta 38">
            <a:extLst>
              <a:ext uri="{FF2B5EF4-FFF2-40B4-BE49-F238E27FC236}">
                <a16:creationId xmlns:a16="http://schemas.microsoft.com/office/drawing/2014/main" id="{448CD2E9-E2A6-44D3-A983-A6719BC00755}"/>
              </a:ext>
            </a:extLst>
          </p:cNvPr>
          <p:cNvCxnSpPr>
            <a:cxnSpLocks/>
          </p:cNvCxnSpPr>
          <p:nvPr/>
        </p:nvCxnSpPr>
        <p:spPr>
          <a:xfrm>
            <a:off x="7751129" y="4989689"/>
            <a:ext cx="1130486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0" name="Rectángulo 17">
            <a:extLst>
              <a:ext uri="{FF2B5EF4-FFF2-40B4-BE49-F238E27FC236}">
                <a16:creationId xmlns:a16="http://schemas.microsoft.com/office/drawing/2014/main" id="{1AD2EDF4-AF70-4C02-BE3E-446A95FE51EF}"/>
              </a:ext>
            </a:extLst>
          </p:cNvPr>
          <p:cNvSpPr/>
          <p:nvPr/>
        </p:nvSpPr>
        <p:spPr>
          <a:xfrm>
            <a:off x="5086555" y="6161058"/>
            <a:ext cx="2013701" cy="31876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/>
              <a:t>Mora, 2016; Manes 2018</a:t>
            </a:r>
          </a:p>
        </p:txBody>
      </p:sp>
      <p:sp>
        <p:nvSpPr>
          <p:cNvPr id="41" name="Crida: fletxa cap avall 40">
            <a:extLst>
              <a:ext uri="{FF2B5EF4-FFF2-40B4-BE49-F238E27FC236}">
                <a16:creationId xmlns:a16="http://schemas.microsoft.com/office/drawing/2014/main" id="{D6FCEB51-86DF-4677-94A3-B153CEE61909}"/>
              </a:ext>
            </a:extLst>
          </p:cNvPr>
          <p:cNvSpPr/>
          <p:nvPr/>
        </p:nvSpPr>
        <p:spPr>
          <a:xfrm>
            <a:off x="2106944" y="3720975"/>
            <a:ext cx="7995361" cy="728767"/>
          </a:xfrm>
          <a:prstGeom prst="downArrowCallout">
            <a:avLst>
              <a:gd name="adj1" fmla="val 25000"/>
              <a:gd name="adj2" fmla="val 34294"/>
              <a:gd name="adj3" fmla="val 25000"/>
              <a:gd name="adj4" fmla="val 510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a-ES" b="1"/>
              <a:t>Influència de l'exercici físic en els processos cognitius (canvis biològics)</a:t>
            </a:r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553882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E4BCE41-A18D-43E1-A186-B2CCBE50EFE3}"/>
              </a:ext>
            </a:extLst>
          </p:cNvPr>
          <p:cNvSpPr/>
          <p:nvPr/>
        </p:nvSpPr>
        <p:spPr>
          <a:xfrm>
            <a:off x="1900687" y="1649085"/>
            <a:ext cx="2702942" cy="85885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err="1"/>
              <a:t>MEDIADORS</a:t>
            </a:r>
            <a:endParaRPr lang="es-ES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D675CEDC-E578-40A6-B3DB-6F636A55DDEB}"/>
              </a:ext>
            </a:extLst>
          </p:cNvPr>
          <p:cNvSpPr/>
          <p:nvPr/>
        </p:nvSpPr>
        <p:spPr>
          <a:xfrm>
            <a:off x="7594120" y="1649084"/>
            <a:ext cx="2702942" cy="85885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/>
              <a:t>MODERADORS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8C9A75B7-2D3C-4693-B031-FB9B435842E5}"/>
              </a:ext>
            </a:extLst>
          </p:cNvPr>
          <p:cNvSpPr txBox="1"/>
          <p:nvPr/>
        </p:nvSpPr>
        <p:spPr>
          <a:xfrm>
            <a:off x="885647" y="1302589"/>
            <a:ext cx="4784784" cy="27699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1200" err="1"/>
              <a:t>Mecanismes</a:t>
            </a:r>
            <a:r>
              <a:rPr lang="es-ES" sz="1200"/>
              <a:t> </a:t>
            </a:r>
            <a:r>
              <a:rPr lang="es-ES" sz="1200" err="1"/>
              <a:t>generadors</a:t>
            </a:r>
            <a:r>
              <a:rPr lang="es-ES" sz="1200"/>
              <a:t> a través </a:t>
            </a:r>
            <a:r>
              <a:rPr lang="es-ES" sz="1200" err="1"/>
              <a:t>dels</a:t>
            </a:r>
            <a:r>
              <a:rPr lang="es-ES" sz="1200"/>
              <a:t> </a:t>
            </a:r>
            <a:r>
              <a:rPr lang="es-ES" sz="1200" err="1"/>
              <a:t>quals</a:t>
            </a:r>
            <a:r>
              <a:rPr lang="es-ES" sz="1200"/>
              <a:t> </a:t>
            </a:r>
            <a:r>
              <a:rPr lang="es-ES" sz="1200" err="1"/>
              <a:t>l'exercici</a:t>
            </a:r>
            <a:r>
              <a:rPr lang="es-ES" sz="1200"/>
              <a:t> </a:t>
            </a:r>
            <a:r>
              <a:rPr lang="es-ES" sz="1200" err="1"/>
              <a:t>físic</a:t>
            </a:r>
            <a:r>
              <a:rPr lang="es-ES" sz="1200"/>
              <a:t> </a:t>
            </a:r>
            <a:r>
              <a:rPr lang="es-ES" sz="1200" err="1"/>
              <a:t>influeix</a:t>
            </a:r>
            <a:r>
              <a:rPr lang="es-ES" sz="1200"/>
              <a:t> en les FE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36F36B7-BB12-4B79-98F4-398903A2F1D4}"/>
              </a:ext>
            </a:extLst>
          </p:cNvPr>
          <p:cNvSpPr txBox="1"/>
          <p:nvPr/>
        </p:nvSpPr>
        <p:spPr>
          <a:xfrm>
            <a:off x="6535948" y="1302588"/>
            <a:ext cx="5187349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/>
              <a:t>Variables que influeixen en el sentit i/o la intensitat en la relació entre E-C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D0CDC16-17E9-473A-94A8-27CE2354F38A}"/>
              </a:ext>
            </a:extLst>
          </p:cNvPr>
          <p:cNvSpPr txBox="1"/>
          <p:nvPr/>
        </p:nvSpPr>
        <p:spPr>
          <a:xfrm>
            <a:off x="7758022" y="1072551"/>
            <a:ext cx="2743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/>
              <a:t>Pesce (2012)</a:t>
            </a:r>
            <a:endParaRPr lang="es-E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99C7062-B8C0-489F-B9F2-48DC2E6C37B1}"/>
              </a:ext>
            </a:extLst>
          </p:cNvPr>
          <p:cNvSpPr txBox="1"/>
          <p:nvPr/>
        </p:nvSpPr>
        <p:spPr>
          <a:xfrm>
            <a:off x="3471773" y="696942"/>
            <a:ext cx="629440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b="1"/>
              <a:t>EFECTES DE L'ACTIVITAT FÍSICA EN LA COGNICIÓ</a:t>
            </a:r>
          </a:p>
        </p:txBody>
      </p:sp>
      <p:sp>
        <p:nvSpPr>
          <p:cNvPr id="11" name="Flecha: a la izquierda, derecha y arriba 10">
            <a:extLst>
              <a:ext uri="{FF2B5EF4-FFF2-40B4-BE49-F238E27FC236}">
                <a16:creationId xmlns:a16="http://schemas.microsoft.com/office/drawing/2014/main" id="{9654901D-7D77-4297-BB0E-C73D124016A2}"/>
              </a:ext>
            </a:extLst>
          </p:cNvPr>
          <p:cNvSpPr/>
          <p:nvPr/>
        </p:nvSpPr>
        <p:spPr>
          <a:xfrm rot="10800000">
            <a:off x="4904117" y="1870768"/>
            <a:ext cx="2401017" cy="848264"/>
          </a:xfrm>
          <a:prstGeom prst="leftRightUp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2241469D-D1F8-45EE-A14C-F473035EE643}"/>
              </a:ext>
            </a:extLst>
          </p:cNvPr>
          <p:cNvSpPr/>
          <p:nvPr/>
        </p:nvSpPr>
        <p:spPr>
          <a:xfrm>
            <a:off x="3114136" y="2796724"/>
            <a:ext cx="2702942" cy="6469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err="1"/>
              <a:t>CHRONIC</a:t>
            </a:r>
            <a:r>
              <a:rPr lang="es-ES"/>
              <a:t> </a:t>
            </a:r>
            <a:r>
              <a:rPr lang="es-ES" err="1"/>
              <a:t>EXERCISE</a:t>
            </a:r>
            <a:r>
              <a:rPr lang="es-ES"/>
              <a:t> </a:t>
            </a:r>
            <a:r>
              <a:rPr lang="es-ES" err="1"/>
              <a:t>RESEARCH</a:t>
            </a:r>
            <a:endParaRPr lang="es-ES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01E66983-8228-4531-982C-44377FFCE48B}"/>
              </a:ext>
            </a:extLst>
          </p:cNvPr>
          <p:cNvSpPr/>
          <p:nvPr/>
        </p:nvSpPr>
        <p:spPr>
          <a:xfrm>
            <a:off x="6406551" y="2796723"/>
            <a:ext cx="2702942" cy="6469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ACUTE EXERCISE RESEARCH</a:t>
            </a:r>
          </a:p>
        </p:txBody>
      </p:sp>
      <p:sp>
        <p:nvSpPr>
          <p:cNvPr id="20" name="CuadroTexto 11">
            <a:extLst>
              <a:ext uri="{FF2B5EF4-FFF2-40B4-BE49-F238E27FC236}">
                <a16:creationId xmlns:a16="http://schemas.microsoft.com/office/drawing/2014/main" id="{DC0CCB8A-2019-4CB7-840E-0333546A04C7}"/>
              </a:ext>
            </a:extLst>
          </p:cNvPr>
          <p:cNvSpPr txBox="1"/>
          <p:nvPr/>
        </p:nvSpPr>
        <p:spPr>
          <a:xfrm>
            <a:off x="596624" y="4699944"/>
            <a:ext cx="3136030" cy="181588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ca-ES" sz="1600"/>
              <a:t>Millora </a:t>
            </a:r>
            <a:r>
              <a:rPr lang="ca-ES" sz="1600" err="1"/>
              <a:t>pre</a:t>
            </a:r>
            <a:r>
              <a:rPr lang="ca-ES" sz="1600"/>
              <a:t>/post test en: </a:t>
            </a:r>
            <a:br>
              <a:rPr lang="ca-ES" sz="1600"/>
            </a:br>
            <a:r>
              <a:rPr lang="ca-ES" sz="1600"/>
              <a:t>rendiment cognitiu i funció cerebral</a:t>
            </a:r>
          </a:p>
          <a:p>
            <a:pPr algn="ctr"/>
            <a:endParaRPr lang="ca-ES" sz="1600"/>
          </a:p>
          <a:p>
            <a:pPr algn="ctr"/>
            <a:r>
              <a:rPr lang="ca-ES" sz="1600"/>
              <a:t>* Rendiment acadèmic</a:t>
            </a:r>
          </a:p>
          <a:p>
            <a:pPr algn="ctr"/>
            <a:r>
              <a:rPr lang="ca-ES" sz="1600"/>
              <a:t>* Velocitat de processament </a:t>
            </a:r>
          </a:p>
          <a:p>
            <a:pPr algn="ctr"/>
            <a:r>
              <a:rPr lang="ca-ES" sz="1600"/>
              <a:t>* Tasques: atenció, inhibició i flexibilitat cognitiva</a:t>
            </a:r>
          </a:p>
        </p:txBody>
      </p:sp>
      <p:sp>
        <p:nvSpPr>
          <p:cNvPr id="21" name="Rectángulo 17">
            <a:extLst>
              <a:ext uri="{FF2B5EF4-FFF2-40B4-BE49-F238E27FC236}">
                <a16:creationId xmlns:a16="http://schemas.microsoft.com/office/drawing/2014/main" id="{A9C570E5-E6AA-4053-BAF2-60D7AF8468EF}"/>
              </a:ext>
            </a:extLst>
          </p:cNvPr>
          <p:cNvSpPr/>
          <p:nvPr/>
        </p:nvSpPr>
        <p:spPr>
          <a:xfrm>
            <a:off x="595328" y="6533681"/>
            <a:ext cx="1511616" cy="21049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000" err="1"/>
              <a:t>Hillman</a:t>
            </a:r>
            <a:r>
              <a:rPr lang="ca-ES" sz="1000"/>
              <a:t> et al. (2014) </a:t>
            </a:r>
            <a:endParaRPr lang="es-ES" sz="1000"/>
          </a:p>
        </p:txBody>
      </p:sp>
      <p:sp>
        <p:nvSpPr>
          <p:cNvPr id="37" name="Flecha: a la derecha 22">
            <a:extLst>
              <a:ext uri="{FF2B5EF4-FFF2-40B4-BE49-F238E27FC236}">
                <a16:creationId xmlns:a16="http://schemas.microsoft.com/office/drawing/2014/main" id="{ED9D4D90-C6AF-4CDC-9366-CBA58A45C1AE}"/>
              </a:ext>
            </a:extLst>
          </p:cNvPr>
          <p:cNvSpPr/>
          <p:nvPr/>
        </p:nvSpPr>
        <p:spPr>
          <a:xfrm rot="5400000">
            <a:off x="201406" y="4693900"/>
            <a:ext cx="394443" cy="348243"/>
          </a:xfrm>
          <a:prstGeom prst="rightArrow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Crida: fletxa cap avall 40">
            <a:extLst>
              <a:ext uri="{FF2B5EF4-FFF2-40B4-BE49-F238E27FC236}">
                <a16:creationId xmlns:a16="http://schemas.microsoft.com/office/drawing/2014/main" id="{D6FCEB51-86DF-4677-94A3-B153CEE61909}"/>
              </a:ext>
            </a:extLst>
          </p:cNvPr>
          <p:cNvSpPr/>
          <p:nvPr/>
        </p:nvSpPr>
        <p:spPr>
          <a:xfrm>
            <a:off x="2106944" y="3720975"/>
            <a:ext cx="7995361" cy="728767"/>
          </a:xfrm>
          <a:prstGeom prst="downArrowCallout">
            <a:avLst>
              <a:gd name="adj1" fmla="val 25000"/>
              <a:gd name="adj2" fmla="val 34294"/>
              <a:gd name="adj3" fmla="val 25000"/>
              <a:gd name="adj4" fmla="val 5103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a-ES" b="1"/>
              <a:t>Influència de l'exercici físic en el rendiment acadèmic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D71A6F-3CC2-4E8D-BEDB-FB90F22953EF}"/>
              </a:ext>
            </a:extLst>
          </p:cNvPr>
          <p:cNvSpPr/>
          <p:nvPr/>
        </p:nvSpPr>
        <p:spPr>
          <a:xfrm>
            <a:off x="224507" y="4332246"/>
            <a:ext cx="2984599" cy="338554"/>
          </a:xfrm>
          <a:prstGeom prst="rect">
            <a:avLst/>
          </a:prstGeom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ca-ES" sz="1600">
                <a:highlight>
                  <a:srgbClr val="FFFF00"/>
                </a:highlight>
              </a:rPr>
              <a:t>Intervenció de </a:t>
            </a:r>
            <a:r>
              <a:rPr lang="ca-ES" sz="1600" b="1" err="1">
                <a:highlight>
                  <a:srgbClr val="FFFF00"/>
                </a:highlight>
              </a:rPr>
              <a:t>FitKids</a:t>
            </a:r>
            <a:r>
              <a:rPr lang="ca-ES" sz="1600">
                <a:highlight>
                  <a:srgbClr val="FFFF00"/>
                </a:highlight>
              </a:rPr>
              <a:t> (8/9 anys)</a:t>
            </a:r>
          </a:p>
        </p:txBody>
      </p:sp>
      <p:sp>
        <p:nvSpPr>
          <p:cNvPr id="23" name="CuadroTexto 11">
            <a:extLst>
              <a:ext uri="{FF2B5EF4-FFF2-40B4-BE49-F238E27FC236}">
                <a16:creationId xmlns:a16="http://schemas.microsoft.com/office/drawing/2014/main" id="{CFF1EDC1-EF0A-4A43-BCA0-8B60F9AB5F8D}"/>
              </a:ext>
            </a:extLst>
          </p:cNvPr>
          <p:cNvSpPr txBox="1"/>
          <p:nvPr/>
        </p:nvSpPr>
        <p:spPr>
          <a:xfrm>
            <a:off x="4526039" y="4699944"/>
            <a:ext cx="3136030" cy="15696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ca-ES" sz="1600" err="1"/>
              <a:t>AF</a:t>
            </a:r>
            <a:r>
              <a:rPr lang="ca-ES" sz="1600"/>
              <a:t> mig/intensa diària en temps escolar, durant 3 anys (90 min/set)</a:t>
            </a:r>
          </a:p>
          <a:p>
            <a:pPr algn="ctr"/>
            <a:endParaRPr lang="ca-ES" sz="1600"/>
          </a:p>
          <a:p>
            <a:pPr algn="ctr"/>
            <a:r>
              <a:rPr lang="ca-ES" sz="1600"/>
              <a:t>* Rendiment acadèmic:</a:t>
            </a:r>
          </a:p>
          <a:p>
            <a:pPr algn="ctr"/>
            <a:r>
              <a:rPr lang="ca-ES" sz="1600"/>
              <a:t>Lectura composta; Ortografia i Matemàtiques</a:t>
            </a:r>
          </a:p>
        </p:txBody>
      </p:sp>
      <p:sp>
        <p:nvSpPr>
          <p:cNvPr id="24" name="Rectángulo 17">
            <a:extLst>
              <a:ext uri="{FF2B5EF4-FFF2-40B4-BE49-F238E27FC236}">
                <a16:creationId xmlns:a16="http://schemas.microsoft.com/office/drawing/2014/main" id="{2C44D80A-B7E2-48F8-A82C-D803FDACA897}"/>
              </a:ext>
            </a:extLst>
          </p:cNvPr>
          <p:cNvSpPr/>
          <p:nvPr/>
        </p:nvSpPr>
        <p:spPr>
          <a:xfrm>
            <a:off x="4524743" y="6278307"/>
            <a:ext cx="1511616" cy="21049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000" err="1"/>
              <a:t>Donnelly</a:t>
            </a:r>
            <a:r>
              <a:rPr lang="ca-ES" sz="1000"/>
              <a:t> et al. (2009)</a:t>
            </a:r>
            <a:endParaRPr lang="es-ES" sz="1000"/>
          </a:p>
        </p:txBody>
      </p:sp>
      <p:sp>
        <p:nvSpPr>
          <p:cNvPr id="25" name="CuadroTexto 11">
            <a:extLst>
              <a:ext uri="{FF2B5EF4-FFF2-40B4-BE49-F238E27FC236}">
                <a16:creationId xmlns:a16="http://schemas.microsoft.com/office/drawing/2014/main" id="{86C49FF6-C5F1-452A-9ADB-3BFD361D05B6}"/>
              </a:ext>
            </a:extLst>
          </p:cNvPr>
          <p:cNvSpPr txBox="1"/>
          <p:nvPr/>
        </p:nvSpPr>
        <p:spPr>
          <a:xfrm>
            <a:off x="8454158" y="4699944"/>
            <a:ext cx="3136030" cy="15696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ca-ES" sz="1600" err="1"/>
              <a:t>AF</a:t>
            </a:r>
            <a:r>
              <a:rPr lang="ca-ES" sz="1600"/>
              <a:t> 45min/dia (temps escolar) + </a:t>
            </a:r>
            <a:r>
              <a:rPr lang="ca-ES" sz="1600" err="1"/>
              <a:t>AF</a:t>
            </a:r>
            <a:r>
              <a:rPr lang="ca-ES" sz="1600"/>
              <a:t> Neuromuscular opcional (60min/set). Duració de 3 anys.</a:t>
            </a:r>
          </a:p>
          <a:p>
            <a:pPr algn="ctr"/>
            <a:endParaRPr lang="ca-ES" sz="1600"/>
          </a:p>
          <a:p>
            <a:pPr algn="ctr"/>
            <a:r>
              <a:rPr lang="ca-ES" sz="1600"/>
              <a:t>* Alfabetització</a:t>
            </a:r>
          </a:p>
          <a:p>
            <a:pPr algn="ctr"/>
            <a:r>
              <a:rPr lang="ca-ES" sz="1600"/>
              <a:t>* Matemàtiques </a:t>
            </a:r>
          </a:p>
        </p:txBody>
      </p:sp>
      <p:sp>
        <p:nvSpPr>
          <p:cNvPr id="26" name="Rectángulo 17">
            <a:extLst>
              <a:ext uri="{FF2B5EF4-FFF2-40B4-BE49-F238E27FC236}">
                <a16:creationId xmlns:a16="http://schemas.microsoft.com/office/drawing/2014/main" id="{48B023CF-09C4-4CE9-A371-11C272AE220F}"/>
              </a:ext>
            </a:extLst>
          </p:cNvPr>
          <p:cNvSpPr/>
          <p:nvPr/>
        </p:nvSpPr>
        <p:spPr>
          <a:xfrm>
            <a:off x="10078572" y="6278307"/>
            <a:ext cx="1511616" cy="21049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000"/>
              <a:t>Ericsson (2008)</a:t>
            </a:r>
            <a:endParaRPr lang="es-ES" sz="1000"/>
          </a:p>
        </p:txBody>
      </p:sp>
      <p:pic>
        <p:nvPicPr>
          <p:cNvPr id="27" name="Gràfic 26" descr="Afegeix">
            <a:extLst>
              <a:ext uri="{FF2B5EF4-FFF2-40B4-BE49-F238E27FC236}">
                <a16:creationId xmlns:a16="http://schemas.microsoft.com/office/drawing/2014/main" id="{502FC2D7-DD24-4E71-9756-4006D83BCE1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963170" y="5208915"/>
            <a:ext cx="287547" cy="287547"/>
          </a:xfrm>
          <a:prstGeom prst="rect">
            <a:avLst/>
          </a:prstGeom>
        </p:spPr>
      </p:pic>
      <p:pic>
        <p:nvPicPr>
          <p:cNvPr id="28" name="Gràfic 27" descr="Afegeix">
            <a:extLst>
              <a:ext uri="{FF2B5EF4-FFF2-40B4-BE49-F238E27FC236}">
                <a16:creationId xmlns:a16="http://schemas.microsoft.com/office/drawing/2014/main" id="{F5B9D768-4AD1-4B99-911E-90190162AE2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50280" y="5229771"/>
            <a:ext cx="287547" cy="287547"/>
          </a:xfrm>
          <a:prstGeom prst="rect">
            <a:avLst/>
          </a:prstGeom>
        </p:spPr>
      </p:pic>
      <p:pic>
        <p:nvPicPr>
          <p:cNvPr id="29" name="Gràfic 28" descr="Afegeix">
            <a:extLst>
              <a:ext uri="{FF2B5EF4-FFF2-40B4-BE49-F238E27FC236}">
                <a16:creationId xmlns:a16="http://schemas.microsoft.com/office/drawing/2014/main" id="{F6433B5E-7900-4EA9-B6EA-9620EEE1253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78399" y="5483938"/>
            <a:ext cx="287547" cy="287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5869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E4BCE41-A18D-43E1-A186-B2CCBE50EFE3}"/>
              </a:ext>
            </a:extLst>
          </p:cNvPr>
          <p:cNvSpPr/>
          <p:nvPr/>
        </p:nvSpPr>
        <p:spPr>
          <a:xfrm>
            <a:off x="1900687" y="1649084"/>
            <a:ext cx="2702942" cy="127958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/>
              <a:t>MEDIADORS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D675CEDC-E578-40A6-B3DB-6F636A55DDEB}"/>
              </a:ext>
            </a:extLst>
          </p:cNvPr>
          <p:cNvSpPr/>
          <p:nvPr/>
        </p:nvSpPr>
        <p:spPr>
          <a:xfrm>
            <a:off x="7594120" y="1649083"/>
            <a:ext cx="2702942" cy="127958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MODERADORS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8C9A75B7-2D3C-4693-B031-FB9B435842E5}"/>
              </a:ext>
            </a:extLst>
          </p:cNvPr>
          <p:cNvSpPr txBox="1"/>
          <p:nvPr/>
        </p:nvSpPr>
        <p:spPr>
          <a:xfrm>
            <a:off x="885647" y="1302589"/>
            <a:ext cx="4784784" cy="27699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1200"/>
              <a:t>Mecanismes generadors a través dels quals l'exercici físic influeix en les FE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36F36B7-BB12-4B79-98F4-398903A2F1D4}"/>
              </a:ext>
            </a:extLst>
          </p:cNvPr>
          <p:cNvSpPr txBox="1"/>
          <p:nvPr/>
        </p:nvSpPr>
        <p:spPr>
          <a:xfrm>
            <a:off x="6535948" y="1302588"/>
            <a:ext cx="5187349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/>
              <a:t>Variables que </a:t>
            </a:r>
            <a:r>
              <a:rPr lang="es-ES" sz="1200" err="1"/>
              <a:t>influeixen</a:t>
            </a:r>
            <a:r>
              <a:rPr lang="es-ES" sz="1200"/>
              <a:t> en el </a:t>
            </a:r>
            <a:r>
              <a:rPr lang="es-ES" sz="1200" err="1"/>
              <a:t>sentit</a:t>
            </a:r>
            <a:r>
              <a:rPr lang="es-ES" sz="1200"/>
              <a:t> i/o la </a:t>
            </a:r>
            <a:r>
              <a:rPr lang="es-ES" sz="1200" err="1"/>
              <a:t>intensitat</a:t>
            </a:r>
            <a:r>
              <a:rPr lang="es-ES" sz="1200"/>
              <a:t> en la </a:t>
            </a:r>
            <a:r>
              <a:rPr lang="es-ES" sz="1200" err="1"/>
              <a:t>relació</a:t>
            </a:r>
            <a:r>
              <a:rPr lang="es-ES" sz="1200"/>
              <a:t> entre AF-C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D0CDC16-17E9-473A-94A8-27CE2354F38A}"/>
              </a:ext>
            </a:extLst>
          </p:cNvPr>
          <p:cNvSpPr txBox="1"/>
          <p:nvPr/>
        </p:nvSpPr>
        <p:spPr>
          <a:xfrm>
            <a:off x="7758022" y="1072551"/>
            <a:ext cx="2743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/>
              <a:t>Pesce (2012)</a:t>
            </a:r>
            <a:endParaRPr lang="es-E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99C7062-B8C0-489F-B9F2-48DC2E6C37B1}"/>
              </a:ext>
            </a:extLst>
          </p:cNvPr>
          <p:cNvSpPr txBox="1"/>
          <p:nvPr/>
        </p:nvSpPr>
        <p:spPr>
          <a:xfrm>
            <a:off x="3471773" y="696942"/>
            <a:ext cx="629440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b="1"/>
              <a:t>EFECTES DE L'ACTIVITAT FÍSICA EN LA COGNICIÓ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08DF933-DDD3-4C1C-BFCD-46B0A2F7FEE6}"/>
              </a:ext>
            </a:extLst>
          </p:cNvPr>
          <p:cNvSpPr txBox="1"/>
          <p:nvPr/>
        </p:nvSpPr>
        <p:spPr>
          <a:xfrm>
            <a:off x="80516" y="4163683"/>
            <a:ext cx="3203274" cy="646331"/>
          </a:xfrm>
          <a:prstGeom prst="rect">
            <a:avLst/>
          </a:prstGeom>
          <a:solidFill>
            <a:schemeClr val="bg2"/>
          </a:solidFill>
          <a:ln>
            <a:solidFill>
              <a:schemeClr val="accent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s-ES"/>
              <a:t>Freqüència de l'entrenament</a:t>
            </a:r>
          </a:p>
          <a:p>
            <a:pPr marL="285750" indent="-285750">
              <a:buFont typeface="Arial"/>
              <a:buChar char="•"/>
            </a:pPr>
            <a:r>
              <a:rPr lang="es-ES"/>
              <a:t>Durada de la intervenció</a:t>
            </a:r>
          </a:p>
        </p:txBody>
      </p:sp>
      <p:sp>
        <p:nvSpPr>
          <p:cNvPr id="11" name="Flecha: a la izquierda, derecha y arriba 10">
            <a:extLst>
              <a:ext uri="{FF2B5EF4-FFF2-40B4-BE49-F238E27FC236}">
                <a16:creationId xmlns:a16="http://schemas.microsoft.com/office/drawing/2014/main" id="{9654901D-7D77-4297-BB0E-C73D124016A2}"/>
              </a:ext>
            </a:extLst>
          </p:cNvPr>
          <p:cNvSpPr/>
          <p:nvPr/>
        </p:nvSpPr>
        <p:spPr>
          <a:xfrm rot="10800000">
            <a:off x="4897553" y="2284037"/>
            <a:ext cx="2401017" cy="848264"/>
          </a:xfrm>
          <a:prstGeom prst="leftRightUp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2241469D-D1F8-45EE-A14C-F473035EE643}"/>
              </a:ext>
            </a:extLst>
          </p:cNvPr>
          <p:cNvSpPr/>
          <p:nvPr/>
        </p:nvSpPr>
        <p:spPr>
          <a:xfrm>
            <a:off x="3108385" y="3359989"/>
            <a:ext cx="2702942" cy="6469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CHRONIC EXERCISE RESEARCH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01E66983-8228-4531-982C-44377FFCE48B}"/>
              </a:ext>
            </a:extLst>
          </p:cNvPr>
          <p:cNvSpPr/>
          <p:nvPr/>
        </p:nvSpPr>
        <p:spPr>
          <a:xfrm>
            <a:off x="6400800" y="3359988"/>
            <a:ext cx="2702942" cy="6469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ACUTE EXERCISE RESEARCH</a:t>
            </a:r>
          </a:p>
        </p:txBody>
      </p:sp>
      <p:sp>
        <p:nvSpPr>
          <p:cNvPr id="17" name="Flecha: hacia abajo 16">
            <a:extLst>
              <a:ext uri="{FF2B5EF4-FFF2-40B4-BE49-F238E27FC236}">
                <a16:creationId xmlns:a16="http://schemas.microsoft.com/office/drawing/2014/main" id="{F835CF84-4BDD-441A-8CEF-F6327CC8DC00}"/>
              </a:ext>
            </a:extLst>
          </p:cNvPr>
          <p:cNvSpPr/>
          <p:nvPr/>
        </p:nvSpPr>
        <p:spPr>
          <a:xfrm>
            <a:off x="3049201" y="3930935"/>
            <a:ext cx="704490" cy="560717"/>
          </a:xfrm>
          <a:prstGeom prst="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372A3073-76DB-431F-B99E-691AEC6CFA7E}"/>
              </a:ext>
            </a:extLst>
          </p:cNvPr>
          <p:cNvSpPr txBox="1"/>
          <p:nvPr/>
        </p:nvSpPr>
        <p:spPr>
          <a:xfrm>
            <a:off x="8951345" y="4206814"/>
            <a:ext cx="2930105" cy="646331"/>
          </a:xfrm>
          <a:prstGeom prst="rect">
            <a:avLst/>
          </a:prstGeom>
          <a:solidFill>
            <a:schemeClr val="bg2"/>
          </a:solidFill>
          <a:ln>
            <a:solidFill>
              <a:schemeClr val="accent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s-ES"/>
              <a:t>La intensitat</a:t>
            </a:r>
          </a:p>
          <a:p>
            <a:pPr marL="285750" indent="-285750">
              <a:buFont typeface="Arial"/>
              <a:buChar char="•"/>
            </a:pPr>
            <a:r>
              <a:rPr lang="es-ES"/>
              <a:t>Durada de l'exercici</a:t>
            </a:r>
          </a:p>
        </p:txBody>
      </p:sp>
      <p:sp>
        <p:nvSpPr>
          <p:cNvPr id="21" name="Flecha: hacia abajo 20">
            <a:extLst>
              <a:ext uri="{FF2B5EF4-FFF2-40B4-BE49-F238E27FC236}">
                <a16:creationId xmlns:a16="http://schemas.microsoft.com/office/drawing/2014/main" id="{6C08B25B-381E-4C9F-98B5-AF00BEBAB1B7}"/>
              </a:ext>
            </a:extLst>
          </p:cNvPr>
          <p:cNvSpPr/>
          <p:nvPr/>
        </p:nvSpPr>
        <p:spPr>
          <a:xfrm>
            <a:off x="8469465" y="3930934"/>
            <a:ext cx="704490" cy="560717"/>
          </a:xfrm>
          <a:prstGeom prst="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9D38A122-01CD-4709-A510-6F9CB4328C24}"/>
              </a:ext>
            </a:extLst>
          </p:cNvPr>
          <p:cNvSpPr/>
          <p:nvPr/>
        </p:nvSpPr>
        <p:spPr>
          <a:xfrm>
            <a:off x="4747403" y="4165119"/>
            <a:ext cx="2702942" cy="646980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Les </a:t>
            </a:r>
            <a:r>
              <a:rPr lang="es-ES" err="1"/>
              <a:t>característiques</a:t>
            </a:r>
            <a:r>
              <a:rPr lang="es-ES"/>
              <a:t> de la tasca de </a:t>
            </a:r>
            <a:r>
              <a:rPr lang="es-ES" err="1"/>
              <a:t>l'exercici</a:t>
            </a:r>
            <a:endParaRPr lang="es-ES"/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FF601BFA-E240-419F-BA57-1DE951EAEA47}"/>
              </a:ext>
            </a:extLst>
          </p:cNvPr>
          <p:cNvSpPr/>
          <p:nvPr/>
        </p:nvSpPr>
        <p:spPr>
          <a:xfrm>
            <a:off x="4747402" y="5056515"/>
            <a:ext cx="2702942" cy="64698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>
                <a:solidFill>
                  <a:srgbClr val="9B7400"/>
                </a:solidFill>
              </a:rPr>
              <a:t>Els tipus de rendiment cognitiu</a:t>
            </a: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5CBC4B0F-B24F-45AE-AE49-BEAD3F9A3C00}"/>
              </a:ext>
            </a:extLst>
          </p:cNvPr>
          <p:cNvSpPr/>
          <p:nvPr/>
        </p:nvSpPr>
        <p:spPr>
          <a:xfrm>
            <a:off x="4747401" y="5861646"/>
            <a:ext cx="2702942" cy="6469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Les característiques dels participants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12AC1F49-9C77-46E9-B866-CD9FE358512C}"/>
              </a:ext>
            </a:extLst>
          </p:cNvPr>
          <p:cNvSpPr txBox="1"/>
          <p:nvPr/>
        </p:nvSpPr>
        <p:spPr>
          <a:xfrm>
            <a:off x="8146213" y="5270737"/>
            <a:ext cx="3879010" cy="92333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s-ES"/>
              <a:t>Tasques que treballen funcions cognitives de nivell superior (FE)</a:t>
            </a:r>
          </a:p>
          <a:p>
            <a:pPr marL="285750" indent="-285750">
              <a:buFont typeface="Arial"/>
              <a:buChar char="•"/>
            </a:pPr>
            <a:r>
              <a:rPr lang="es-ES"/>
              <a:t>Tasques no Executives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B8BD1A19-8D67-4833-B755-0631601DFF46}"/>
              </a:ext>
            </a:extLst>
          </p:cNvPr>
          <p:cNvSpPr/>
          <p:nvPr/>
        </p:nvSpPr>
        <p:spPr>
          <a:xfrm>
            <a:off x="10627744" y="5947912"/>
            <a:ext cx="1380224" cy="474452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/>
              <a:t>INTERÉS FE </a:t>
            </a:r>
            <a:endParaRPr lang="es-ES"/>
          </a:p>
          <a:p>
            <a:pPr algn="ctr"/>
            <a:r>
              <a:rPr lang="es-ES" sz="1000"/>
              <a:t>(Etnier i Chang, 2009)</a:t>
            </a:r>
            <a:endParaRPr lang="es-ES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C1872222-CE84-4033-BBE8-C859C04CD86C}"/>
              </a:ext>
            </a:extLst>
          </p:cNvPr>
          <p:cNvSpPr txBox="1"/>
          <p:nvPr/>
        </p:nvSpPr>
        <p:spPr>
          <a:xfrm>
            <a:off x="80514" y="5055076"/>
            <a:ext cx="4137802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s-ES"/>
              <a:t>EDAT - GÈNERE - CONDICIÓ FÍSICA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FA36F8A2-56A3-4EFA-A89C-20B544C39300}"/>
              </a:ext>
            </a:extLst>
          </p:cNvPr>
          <p:cNvSpPr txBox="1"/>
          <p:nvPr/>
        </p:nvSpPr>
        <p:spPr>
          <a:xfrm>
            <a:off x="80513" y="5500773"/>
            <a:ext cx="4137802" cy="923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s-ES"/>
              <a:t>Habilitats coordinatives</a:t>
            </a:r>
          </a:p>
          <a:p>
            <a:pPr marL="285750" indent="-285750">
              <a:buFont typeface="Arial"/>
              <a:buChar char="•"/>
            </a:pPr>
            <a:r>
              <a:rPr lang="es-ES"/>
              <a:t>Diferències individuals en l'expertesa cognitiva específica de l'esport</a:t>
            </a:r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B3AA5EC9-0949-4AF4-8D7D-3940E0F92A3D}"/>
              </a:ext>
            </a:extLst>
          </p:cNvPr>
          <p:cNvSpPr/>
          <p:nvPr/>
        </p:nvSpPr>
        <p:spPr>
          <a:xfrm>
            <a:off x="3395932" y="6264213"/>
            <a:ext cx="920149" cy="28754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/>
              <a:t>(Pesce, 2009)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557582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E4BCE41-A18D-43E1-A186-B2CCBE50EFE3}"/>
              </a:ext>
            </a:extLst>
          </p:cNvPr>
          <p:cNvSpPr/>
          <p:nvPr/>
        </p:nvSpPr>
        <p:spPr>
          <a:xfrm>
            <a:off x="1900687" y="1649084"/>
            <a:ext cx="2702942" cy="127958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/>
              <a:t>MEDIADORS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D675CEDC-E578-40A6-B3DB-6F636A55DDEB}"/>
              </a:ext>
            </a:extLst>
          </p:cNvPr>
          <p:cNvSpPr/>
          <p:nvPr/>
        </p:nvSpPr>
        <p:spPr>
          <a:xfrm>
            <a:off x="7594120" y="1649083"/>
            <a:ext cx="2702942" cy="127958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MODERADORS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8C9A75B7-2D3C-4693-B031-FB9B435842E5}"/>
              </a:ext>
            </a:extLst>
          </p:cNvPr>
          <p:cNvSpPr txBox="1"/>
          <p:nvPr/>
        </p:nvSpPr>
        <p:spPr>
          <a:xfrm>
            <a:off x="885647" y="1302589"/>
            <a:ext cx="4784784" cy="27699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1200"/>
              <a:t>Mecanismes generadors a través dels quals l'exercici físic influeix en les FE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36F36B7-BB12-4B79-98F4-398903A2F1D4}"/>
              </a:ext>
            </a:extLst>
          </p:cNvPr>
          <p:cNvSpPr txBox="1"/>
          <p:nvPr/>
        </p:nvSpPr>
        <p:spPr>
          <a:xfrm>
            <a:off x="6535948" y="1302588"/>
            <a:ext cx="5187349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/>
              <a:t>Variables que influeixen en el sentit i/o la intensitat en la relació entre E-C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D0CDC16-17E9-473A-94A8-27CE2354F38A}"/>
              </a:ext>
            </a:extLst>
          </p:cNvPr>
          <p:cNvSpPr txBox="1"/>
          <p:nvPr/>
        </p:nvSpPr>
        <p:spPr>
          <a:xfrm>
            <a:off x="7758022" y="1072551"/>
            <a:ext cx="2743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/>
              <a:t>Pesce (2012)</a:t>
            </a:r>
            <a:endParaRPr lang="es-E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99C7062-B8C0-489F-B9F2-48DC2E6C37B1}"/>
              </a:ext>
            </a:extLst>
          </p:cNvPr>
          <p:cNvSpPr txBox="1"/>
          <p:nvPr/>
        </p:nvSpPr>
        <p:spPr>
          <a:xfrm>
            <a:off x="3471773" y="696942"/>
            <a:ext cx="629440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b="1"/>
              <a:t>EFECTES DE L'ACTIVITAT FÍSICA EN LA COGNICIÓ</a:t>
            </a:r>
          </a:p>
        </p:txBody>
      </p:sp>
      <p:sp>
        <p:nvSpPr>
          <p:cNvPr id="11" name="Flecha: a la izquierda, derecha y arriba 10">
            <a:extLst>
              <a:ext uri="{FF2B5EF4-FFF2-40B4-BE49-F238E27FC236}">
                <a16:creationId xmlns:a16="http://schemas.microsoft.com/office/drawing/2014/main" id="{9654901D-7D77-4297-BB0E-C73D124016A2}"/>
              </a:ext>
            </a:extLst>
          </p:cNvPr>
          <p:cNvSpPr/>
          <p:nvPr/>
        </p:nvSpPr>
        <p:spPr>
          <a:xfrm rot="10800000">
            <a:off x="4897553" y="2284037"/>
            <a:ext cx="2401017" cy="848264"/>
          </a:xfrm>
          <a:prstGeom prst="leftRightUp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2241469D-D1F8-45EE-A14C-F473035EE643}"/>
              </a:ext>
            </a:extLst>
          </p:cNvPr>
          <p:cNvSpPr/>
          <p:nvPr/>
        </p:nvSpPr>
        <p:spPr>
          <a:xfrm>
            <a:off x="3108385" y="3029310"/>
            <a:ext cx="2702942" cy="6469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CHRONIC EXERCISE RESEARCH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01E66983-8228-4531-982C-44377FFCE48B}"/>
              </a:ext>
            </a:extLst>
          </p:cNvPr>
          <p:cNvSpPr/>
          <p:nvPr/>
        </p:nvSpPr>
        <p:spPr>
          <a:xfrm>
            <a:off x="6400800" y="3029309"/>
            <a:ext cx="2702942" cy="6469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ACUTE EXERCISE RESEARCH</a:t>
            </a: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11469431-3931-4480-843B-E7C8AF70E14F}"/>
              </a:ext>
            </a:extLst>
          </p:cNvPr>
          <p:cNvSpPr/>
          <p:nvPr/>
        </p:nvSpPr>
        <p:spPr>
          <a:xfrm>
            <a:off x="879894" y="3776932"/>
            <a:ext cx="8252601" cy="5607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/>
              <a:t>Focus </a:t>
            </a:r>
            <a:r>
              <a:rPr lang="es-ES" err="1"/>
              <a:t>predominant</a:t>
            </a:r>
            <a:r>
              <a:rPr lang="es-ES"/>
              <a:t> en la </a:t>
            </a:r>
            <a:r>
              <a:rPr lang="es-ES" err="1"/>
              <a:t>moderació</a:t>
            </a:r>
            <a:r>
              <a:rPr lang="es-ES"/>
              <a:t> i </a:t>
            </a:r>
            <a:r>
              <a:rPr lang="es-ES" err="1"/>
              <a:t>mediació</a:t>
            </a:r>
            <a:r>
              <a:rPr lang="es-ES"/>
              <a:t> </a:t>
            </a:r>
            <a:r>
              <a:rPr lang="es-ES" err="1"/>
              <a:t>tenint</a:t>
            </a:r>
            <a:r>
              <a:rPr lang="es-ES"/>
              <a:t> en </a:t>
            </a:r>
            <a:r>
              <a:rPr lang="es-ES" err="1"/>
              <a:t>compte</a:t>
            </a:r>
            <a:r>
              <a:rPr lang="es-ES"/>
              <a:t> </a:t>
            </a:r>
            <a:r>
              <a:rPr lang="es-ES" err="1"/>
              <a:t>paràmetres</a:t>
            </a:r>
            <a:r>
              <a:rPr lang="es-ES"/>
              <a:t> </a:t>
            </a:r>
            <a:r>
              <a:rPr lang="es-ES" err="1"/>
              <a:t>quantitatius</a:t>
            </a:r>
            <a:r>
              <a:rPr lang="es-ES"/>
              <a:t> de </a:t>
            </a:r>
            <a:r>
              <a:rPr lang="es-ES" err="1"/>
              <a:t>l'exercici</a:t>
            </a:r>
            <a:r>
              <a:rPr lang="es-ES"/>
              <a:t> i les </a:t>
            </a:r>
            <a:r>
              <a:rPr lang="es-ES" err="1"/>
              <a:t>seves</a:t>
            </a:r>
            <a:r>
              <a:rPr lang="es-ES"/>
              <a:t> </a:t>
            </a:r>
            <a:r>
              <a:rPr lang="es-ES" err="1"/>
              <a:t>conseqüències</a:t>
            </a:r>
            <a:r>
              <a:rPr lang="es-ES"/>
              <a:t> </a:t>
            </a:r>
            <a:r>
              <a:rPr lang="es-ES" err="1"/>
              <a:t>fisiològiques</a:t>
            </a:r>
            <a:endParaRPr lang="es-ES"/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A2F5DD2C-40D3-4AE9-808D-2AB1B7554328}"/>
              </a:ext>
            </a:extLst>
          </p:cNvPr>
          <p:cNvSpPr/>
          <p:nvPr/>
        </p:nvSpPr>
        <p:spPr>
          <a:xfrm>
            <a:off x="9132497" y="3776932"/>
            <a:ext cx="2746073" cy="92014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/>
              <a:t>Relació dosi i resposta entre AF i resultats amb finalitat prescriptiva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02096954-A17A-48D4-9BDA-63CE40266D02}"/>
              </a:ext>
            </a:extLst>
          </p:cNvPr>
          <p:cNvSpPr/>
          <p:nvPr/>
        </p:nvSpPr>
        <p:spPr>
          <a:xfrm>
            <a:off x="7421594" y="4337649"/>
            <a:ext cx="1696525" cy="3594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000"/>
              <a:t>Bouchard, 2004; Lee, 2008</a:t>
            </a:r>
            <a:endParaRPr lang="es-ES"/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95253CEC-55F5-4857-93F7-FB20E15FADF3}"/>
              </a:ext>
            </a:extLst>
          </p:cNvPr>
          <p:cNvSpPr/>
          <p:nvPr/>
        </p:nvSpPr>
        <p:spPr>
          <a:xfrm>
            <a:off x="879893" y="5703497"/>
            <a:ext cx="2746073" cy="92014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/>
              <a:t>American College of Sports Medicine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2FC1B2C2-8C48-4391-9679-76918E8FCCE2}"/>
              </a:ext>
            </a:extLst>
          </p:cNvPr>
          <p:cNvSpPr/>
          <p:nvPr/>
        </p:nvSpPr>
        <p:spPr>
          <a:xfrm>
            <a:off x="3625969" y="6062931"/>
            <a:ext cx="8252601" cy="5607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err="1"/>
              <a:t>Necessitat</a:t>
            </a:r>
            <a:r>
              <a:rPr lang="es-ES"/>
              <a:t> de considerar </a:t>
            </a:r>
            <a:r>
              <a:rPr lang="es-ES" err="1"/>
              <a:t>tant</a:t>
            </a:r>
            <a:r>
              <a:rPr lang="es-ES"/>
              <a:t> la </a:t>
            </a:r>
            <a:r>
              <a:rPr lang="es-ES" err="1"/>
              <a:t>quantitat</a:t>
            </a:r>
            <a:r>
              <a:rPr lang="es-ES"/>
              <a:t> </a:t>
            </a:r>
            <a:r>
              <a:rPr lang="es-ES" err="1"/>
              <a:t>com</a:t>
            </a:r>
            <a:r>
              <a:rPr lang="es-ES"/>
              <a:t> la </a:t>
            </a:r>
            <a:r>
              <a:rPr lang="es-ES" err="1"/>
              <a:t>qualitat</a:t>
            </a:r>
            <a:r>
              <a:rPr lang="es-ES"/>
              <a:t> de </a:t>
            </a:r>
            <a:r>
              <a:rPr lang="es-ES" err="1"/>
              <a:t>l'exercici</a:t>
            </a:r>
            <a:r>
              <a:rPr lang="es-ES"/>
              <a:t>.</a:t>
            </a: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4D937ECE-6C70-4C79-A03B-BA9C40B585CC}"/>
              </a:ext>
            </a:extLst>
          </p:cNvPr>
          <p:cNvSpPr/>
          <p:nvPr/>
        </p:nvSpPr>
        <p:spPr>
          <a:xfrm>
            <a:off x="3625971" y="5703498"/>
            <a:ext cx="1696525" cy="3594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000"/>
              <a:t>Garber et al., 2011</a:t>
            </a:r>
            <a:endParaRPr lang="es-ES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0D87ED52-25AD-4D0A-8173-9F8F4FAA6E22}"/>
              </a:ext>
            </a:extLst>
          </p:cNvPr>
          <p:cNvSpPr/>
          <p:nvPr/>
        </p:nvSpPr>
        <p:spPr>
          <a:xfrm>
            <a:off x="4659085" y="4417237"/>
            <a:ext cx="2702942" cy="64698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VISIÓ QUANTITATIVA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D56BA9BA-071D-4699-AB18-578C2E574A8A}"/>
              </a:ext>
            </a:extLst>
          </p:cNvPr>
          <p:cNvSpPr/>
          <p:nvPr/>
        </p:nvSpPr>
        <p:spPr>
          <a:xfrm>
            <a:off x="5380264" y="5342523"/>
            <a:ext cx="2702942" cy="6469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VISIÓ QUALITATIVA</a:t>
            </a:r>
          </a:p>
        </p:txBody>
      </p:sp>
    </p:spTree>
    <p:extLst>
      <p:ext uri="{BB962C8B-B14F-4D97-AF65-F5344CB8AC3E}">
        <p14:creationId xmlns:p14="http://schemas.microsoft.com/office/powerpoint/2010/main" val="23199279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E4BCE41-A18D-43E1-A186-B2CCBE50EFE3}"/>
              </a:ext>
            </a:extLst>
          </p:cNvPr>
          <p:cNvSpPr/>
          <p:nvPr/>
        </p:nvSpPr>
        <p:spPr>
          <a:xfrm>
            <a:off x="1900687" y="1649084"/>
            <a:ext cx="2702942" cy="127958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/>
              <a:t>MEDIADORS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D675CEDC-E578-40A6-B3DB-6F636A55DDEB}"/>
              </a:ext>
            </a:extLst>
          </p:cNvPr>
          <p:cNvSpPr/>
          <p:nvPr/>
        </p:nvSpPr>
        <p:spPr>
          <a:xfrm>
            <a:off x="7594120" y="1649083"/>
            <a:ext cx="2702942" cy="127958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MODERADORS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8C9A75B7-2D3C-4693-B031-FB9B435842E5}"/>
              </a:ext>
            </a:extLst>
          </p:cNvPr>
          <p:cNvSpPr txBox="1"/>
          <p:nvPr/>
        </p:nvSpPr>
        <p:spPr>
          <a:xfrm>
            <a:off x="885647" y="1302589"/>
            <a:ext cx="4784784" cy="27699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1200"/>
              <a:t>Mecanismes generadors a través dels quals l'exercici físic influeix en les FE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36F36B7-BB12-4B79-98F4-398903A2F1D4}"/>
              </a:ext>
            </a:extLst>
          </p:cNvPr>
          <p:cNvSpPr txBox="1"/>
          <p:nvPr/>
        </p:nvSpPr>
        <p:spPr>
          <a:xfrm>
            <a:off x="6535948" y="1302588"/>
            <a:ext cx="5187349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/>
              <a:t>Variables que influeixen en el sentit i/o la intensitat en la relació entre E-C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D0CDC16-17E9-473A-94A8-27CE2354F38A}"/>
              </a:ext>
            </a:extLst>
          </p:cNvPr>
          <p:cNvSpPr txBox="1"/>
          <p:nvPr/>
        </p:nvSpPr>
        <p:spPr>
          <a:xfrm>
            <a:off x="7758022" y="1072551"/>
            <a:ext cx="2743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/>
              <a:t>Pesce (2012)</a:t>
            </a:r>
            <a:endParaRPr lang="es-E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99C7062-B8C0-489F-B9F2-48DC2E6C37B1}"/>
              </a:ext>
            </a:extLst>
          </p:cNvPr>
          <p:cNvSpPr txBox="1"/>
          <p:nvPr/>
        </p:nvSpPr>
        <p:spPr>
          <a:xfrm>
            <a:off x="3471773" y="696942"/>
            <a:ext cx="629440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b="1"/>
              <a:t>EFECTES DE L'ACTIVITAT FÍSICA EN LA COGNICIÓ</a:t>
            </a:r>
          </a:p>
        </p:txBody>
      </p:sp>
      <p:sp>
        <p:nvSpPr>
          <p:cNvPr id="11" name="Flecha: a la izquierda, derecha y arriba 10">
            <a:extLst>
              <a:ext uri="{FF2B5EF4-FFF2-40B4-BE49-F238E27FC236}">
                <a16:creationId xmlns:a16="http://schemas.microsoft.com/office/drawing/2014/main" id="{9654901D-7D77-4297-BB0E-C73D124016A2}"/>
              </a:ext>
            </a:extLst>
          </p:cNvPr>
          <p:cNvSpPr/>
          <p:nvPr/>
        </p:nvSpPr>
        <p:spPr>
          <a:xfrm rot="10800000">
            <a:off x="4897553" y="2284037"/>
            <a:ext cx="2401017" cy="848264"/>
          </a:xfrm>
          <a:prstGeom prst="leftRightUp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2241469D-D1F8-45EE-A14C-F473035EE643}"/>
              </a:ext>
            </a:extLst>
          </p:cNvPr>
          <p:cNvSpPr/>
          <p:nvPr/>
        </p:nvSpPr>
        <p:spPr>
          <a:xfrm>
            <a:off x="3108385" y="3029310"/>
            <a:ext cx="2702942" cy="6469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CHRONIC EXERCISE RESEARCH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01E66983-8228-4531-982C-44377FFCE48B}"/>
              </a:ext>
            </a:extLst>
          </p:cNvPr>
          <p:cNvSpPr/>
          <p:nvPr/>
        </p:nvSpPr>
        <p:spPr>
          <a:xfrm>
            <a:off x="6400800" y="3029309"/>
            <a:ext cx="2702942" cy="6469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ACUTE EXERCISE RESEARCH</a:t>
            </a:r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95253CEC-55F5-4857-93F7-FB20E15FADF3}"/>
              </a:ext>
            </a:extLst>
          </p:cNvPr>
          <p:cNvSpPr/>
          <p:nvPr/>
        </p:nvSpPr>
        <p:spPr>
          <a:xfrm>
            <a:off x="879893" y="5703497"/>
            <a:ext cx="2746073" cy="92014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/>
              <a:t>American College of Sports Medicine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2FC1B2C2-8C48-4391-9679-76918E8FCCE2}"/>
              </a:ext>
            </a:extLst>
          </p:cNvPr>
          <p:cNvSpPr/>
          <p:nvPr/>
        </p:nvSpPr>
        <p:spPr>
          <a:xfrm>
            <a:off x="3625969" y="6062931"/>
            <a:ext cx="8252601" cy="5607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/>
              <a:t>Necessitat de considerar tant la quantitat com la qualitat de l'exercici.</a:t>
            </a: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4D937ECE-6C70-4C79-A03B-BA9C40B585CC}"/>
              </a:ext>
            </a:extLst>
          </p:cNvPr>
          <p:cNvSpPr/>
          <p:nvPr/>
        </p:nvSpPr>
        <p:spPr>
          <a:xfrm>
            <a:off x="3625971" y="5703498"/>
            <a:ext cx="1696525" cy="3594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000"/>
              <a:t>Garber et al., 2011</a:t>
            </a:r>
            <a:endParaRPr lang="es-ES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0EE08D8C-8716-48D6-9328-CAEE3E5C25C7}"/>
              </a:ext>
            </a:extLst>
          </p:cNvPr>
          <p:cNvSpPr/>
          <p:nvPr/>
        </p:nvSpPr>
        <p:spPr>
          <a:xfrm>
            <a:off x="767442" y="4104272"/>
            <a:ext cx="2702942" cy="6469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CARACTERÍSTIQUES QUALITATIVES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02CD8893-27B9-48A3-8580-27AB8801631D}"/>
              </a:ext>
            </a:extLst>
          </p:cNvPr>
          <p:cNvSpPr/>
          <p:nvPr/>
        </p:nvSpPr>
        <p:spPr>
          <a:xfrm>
            <a:off x="4591049" y="3886557"/>
            <a:ext cx="6989192" cy="33401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/>
              <a:t>ASPECTES NO FÍSICS DE LES TASQUES: Demandes </a:t>
            </a:r>
            <a:r>
              <a:rPr lang="es-ES" sz="1200" err="1"/>
              <a:t>cognitives</a:t>
            </a:r>
            <a:r>
              <a:rPr lang="es-ES" sz="1200"/>
              <a:t> o </a:t>
            </a:r>
            <a:r>
              <a:rPr lang="es-ES" sz="1200" err="1"/>
              <a:t>coordinatives</a:t>
            </a:r>
            <a:r>
              <a:rPr lang="es-ES" sz="1200"/>
              <a:t> </a:t>
            </a:r>
            <a:r>
              <a:rPr lang="es-ES" sz="1200" err="1"/>
              <a:t>inherents</a:t>
            </a:r>
            <a:r>
              <a:rPr lang="es-ES" sz="1200"/>
              <a:t> a la tasca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BFA08BED-499E-4441-A615-6281FEA88B8E}"/>
              </a:ext>
            </a:extLst>
          </p:cNvPr>
          <p:cNvSpPr/>
          <p:nvPr/>
        </p:nvSpPr>
        <p:spPr>
          <a:xfrm>
            <a:off x="4591048" y="4335592"/>
            <a:ext cx="6989192" cy="33401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/>
              <a:t>TIPUS D'ACTIVITAT REALITZADA: </a:t>
            </a:r>
            <a:r>
              <a:rPr lang="es-ES" sz="1200" err="1"/>
              <a:t>Córrer</a:t>
            </a:r>
            <a:r>
              <a:rPr lang="es-ES" sz="1200"/>
              <a:t>, </a:t>
            </a:r>
            <a:r>
              <a:rPr lang="es-ES" sz="1200" err="1"/>
              <a:t>ciclisme</a:t>
            </a:r>
            <a:r>
              <a:rPr lang="es-ES" sz="1200"/>
              <a:t>, </a:t>
            </a:r>
            <a:r>
              <a:rPr lang="es-ES" sz="1200" err="1"/>
              <a:t>etc</a:t>
            </a:r>
            <a:r>
              <a:rPr lang="es-ES" sz="1200"/>
              <a:t> (</a:t>
            </a:r>
            <a:r>
              <a:rPr lang="es-ES" sz="1200" err="1"/>
              <a:t>Lambourne</a:t>
            </a:r>
            <a:r>
              <a:rPr lang="es-ES" sz="1200"/>
              <a:t> &amp; </a:t>
            </a:r>
            <a:r>
              <a:rPr lang="es-ES" sz="1200" err="1"/>
              <a:t>Tomporowski</a:t>
            </a:r>
            <a:r>
              <a:rPr lang="es-ES" sz="1200"/>
              <a:t>, 2010) </a:t>
            </a: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692AB7AA-67E0-4730-9F55-684D4E750A58}"/>
              </a:ext>
            </a:extLst>
          </p:cNvPr>
          <p:cNvSpPr/>
          <p:nvPr/>
        </p:nvSpPr>
        <p:spPr>
          <a:xfrm>
            <a:off x="4591049" y="4798235"/>
            <a:ext cx="6989192" cy="33401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/>
              <a:t>DEMANDES METABÒLIQUES o NEUROMUSCULARS (</a:t>
            </a:r>
            <a:r>
              <a:rPr lang="es-ES" sz="1200" err="1"/>
              <a:t>Voss</a:t>
            </a:r>
            <a:r>
              <a:rPr lang="es-ES" sz="1200"/>
              <a:t> et al, 2011)</a:t>
            </a: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0464F1A1-21EB-48E2-B761-BFE808C0E500}"/>
              </a:ext>
            </a:extLst>
          </p:cNvPr>
          <p:cNvSpPr/>
          <p:nvPr/>
        </p:nvSpPr>
        <p:spPr>
          <a:xfrm>
            <a:off x="1828798" y="5233663"/>
            <a:ext cx="9751442" cy="37483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/>
              <a:t>SOBRE </a:t>
            </a:r>
            <a:r>
              <a:rPr lang="es-ES" sz="1200" err="1"/>
              <a:t>DESENVOLUPAMENT</a:t>
            </a:r>
            <a:r>
              <a:rPr lang="es-ES" sz="1200"/>
              <a:t>: </a:t>
            </a:r>
            <a:r>
              <a:rPr lang="es-ES" sz="1200" err="1"/>
              <a:t>Aeròbic</a:t>
            </a:r>
            <a:r>
              <a:rPr lang="es-ES" sz="1200"/>
              <a:t>, </a:t>
            </a:r>
            <a:r>
              <a:rPr lang="es-ES" sz="1200" err="1"/>
              <a:t>resistència</a:t>
            </a:r>
            <a:r>
              <a:rPr lang="es-ES" sz="1200"/>
              <a:t>, </a:t>
            </a:r>
            <a:r>
              <a:rPr lang="es-ES" sz="1200" err="1"/>
              <a:t>entrenament</a:t>
            </a:r>
            <a:r>
              <a:rPr lang="es-ES" sz="1200"/>
              <a:t> </a:t>
            </a:r>
            <a:r>
              <a:rPr lang="es-ES" sz="1200" err="1"/>
              <a:t>perceptiu</a:t>
            </a:r>
            <a:r>
              <a:rPr lang="es-ES" sz="1200"/>
              <a:t> o al </a:t>
            </a:r>
            <a:r>
              <a:rPr lang="es-ES" sz="1200" err="1"/>
              <a:t>seva</a:t>
            </a:r>
            <a:r>
              <a:rPr lang="es-ES" sz="1200"/>
              <a:t> </a:t>
            </a:r>
            <a:r>
              <a:rPr lang="es-ES" sz="1200" err="1"/>
              <a:t>combinació</a:t>
            </a:r>
            <a:r>
              <a:rPr lang="es-ES" sz="1200"/>
              <a:t> (</a:t>
            </a:r>
            <a:r>
              <a:rPr lang="es-ES" sz="1200" err="1"/>
              <a:t>Fedewa</a:t>
            </a:r>
            <a:r>
              <a:rPr lang="es-ES" sz="1200"/>
              <a:t> &amp; </a:t>
            </a:r>
            <a:r>
              <a:rPr lang="es-ES" sz="1200" err="1"/>
              <a:t>Ahn</a:t>
            </a:r>
            <a:r>
              <a:rPr lang="es-ES" sz="1200"/>
              <a:t>, 2011)</a:t>
            </a:r>
          </a:p>
        </p:txBody>
      </p:sp>
    </p:spTree>
    <p:extLst>
      <p:ext uri="{BB962C8B-B14F-4D97-AF65-F5344CB8AC3E}">
        <p14:creationId xmlns:p14="http://schemas.microsoft.com/office/powerpoint/2010/main" val="28258169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E4BCE41-A18D-43E1-A186-B2CCBE50EFE3}"/>
              </a:ext>
            </a:extLst>
          </p:cNvPr>
          <p:cNvSpPr/>
          <p:nvPr/>
        </p:nvSpPr>
        <p:spPr>
          <a:xfrm>
            <a:off x="1900687" y="1649084"/>
            <a:ext cx="2702942" cy="127958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/>
              <a:t>MEDIADORS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D675CEDC-E578-40A6-B3DB-6F636A55DDEB}"/>
              </a:ext>
            </a:extLst>
          </p:cNvPr>
          <p:cNvSpPr/>
          <p:nvPr/>
        </p:nvSpPr>
        <p:spPr>
          <a:xfrm>
            <a:off x="7594120" y="1649083"/>
            <a:ext cx="2702942" cy="127958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MODERADORS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8C9A75B7-2D3C-4693-B031-FB9B435842E5}"/>
              </a:ext>
            </a:extLst>
          </p:cNvPr>
          <p:cNvSpPr txBox="1"/>
          <p:nvPr/>
        </p:nvSpPr>
        <p:spPr>
          <a:xfrm>
            <a:off x="885647" y="1302589"/>
            <a:ext cx="4784784" cy="27699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1200"/>
              <a:t>Mecanismes generadors a través dels quals l'exercici físic influeix en les FE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36F36B7-BB12-4B79-98F4-398903A2F1D4}"/>
              </a:ext>
            </a:extLst>
          </p:cNvPr>
          <p:cNvSpPr txBox="1"/>
          <p:nvPr/>
        </p:nvSpPr>
        <p:spPr>
          <a:xfrm>
            <a:off x="6535948" y="1302588"/>
            <a:ext cx="5187349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/>
              <a:t>Variables que influeixen en el sentit i/o la intensitat en la relació entre E-C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D0CDC16-17E9-473A-94A8-27CE2354F38A}"/>
              </a:ext>
            </a:extLst>
          </p:cNvPr>
          <p:cNvSpPr txBox="1"/>
          <p:nvPr/>
        </p:nvSpPr>
        <p:spPr>
          <a:xfrm>
            <a:off x="7758022" y="1072551"/>
            <a:ext cx="2743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/>
              <a:t>Pesce (2012)</a:t>
            </a:r>
            <a:endParaRPr lang="es-E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99C7062-B8C0-489F-B9F2-48DC2E6C37B1}"/>
              </a:ext>
            </a:extLst>
          </p:cNvPr>
          <p:cNvSpPr txBox="1"/>
          <p:nvPr/>
        </p:nvSpPr>
        <p:spPr>
          <a:xfrm>
            <a:off x="3471773" y="696942"/>
            <a:ext cx="629440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b="1"/>
              <a:t>EFECTES DE L'ACTIVITAT FÍSICA EN LA COGNICIÓ</a:t>
            </a:r>
          </a:p>
        </p:txBody>
      </p:sp>
      <p:sp>
        <p:nvSpPr>
          <p:cNvPr id="11" name="Flecha: a la izquierda, derecha y arriba 10">
            <a:extLst>
              <a:ext uri="{FF2B5EF4-FFF2-40B4-BE49-F238E27FC236}">
                <a16:creationId xmlns:a16="http://schemas.microsoft.com/office/drawing/2014/main" id="{9654901D-7D77-4297-BB0E-C73D124016A2}"/>
              </a:ext>
            </a:extLst>
          </p:cNvPr>
          <p:cNvSpPr/>
          <p:nvPr/>
        </p:nvSpPr>
        <p:spPr>
          <a:xfrm rot="10800000">
            <a:off x="4897553" y="2284037"/>
            <a:ext cx="2401017" cy="848264"/>
          </a:xfrm>
          <a:prstGeom prst="leftRightUp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2241469D-D1F8-45EE-A14C-F473035EE643}"/>
              </a:ext>
            </a:extLst>
          </p:cNvPr>
          <p:cNvSpPr/>
          <p:nvPr/>
        </p:nvSpPr>
        <p:spPr>
          <a:xfrm>
            <a:off x="3108385" y="3029310"/>
            <a:ext cx="2702942" cy="6469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CHRONIC EXERCISE RESEARCH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01E66983-8228-4531-982C-44377FFCE48B}"/>
              </a:ext>
            </a:extLst>
          </p:cNvPr>
          <p:cNvSpPr/>
          <p:nvPr/>
        </p:nvSpPr>
        <p:spPr>
          <a:xfrm>
            <a:off x="6400800" y="3029309"/>
            <a:ext cx="2702942" cy="6469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ACUTE EXERCISE RESEARCH</a:t>
            </a:r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95253CEC-55F5-4857-93F7-FB20E15FADF3}"/>
              </a:ext>
            </a:extLst>
          </p:cNvPr>
          <p:cNvSpPr/>
          <p:nvPr/>
        </p:nvSpPr>
        <p:spPr>
          <a:xfrm>
            <a:off x="648571" y="5689890"/>
            <a:ext cx="5304215" cy="92014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/>
              <a:t>Hill et al (2010): </a:t>
            </a:r>
            <a:r>
              <a:rPr lang="es-ES" sz="1400" err="1"/>
              <a:t>Els</a:t>
            </a:r>
            <a:r>
              <a:rPr lang="es-ES" sz="1400"/>
              <a:t> </a:t>
            </a:r>
            <a:r>
              <a:rPr lang="es-ES" sz="1400" err="1"/>
              <a:t>efectes</a:t>
            </a:r>
            <a:r>
              <a:rPr lang="es-ES" sz="1400"/>
              <a:t> de </a:t>
            </a:r>
            <a:r>
              <a:rPr lang="es-ES" sz="1400" err="1"/>
              <a:t>l'exercici</a:t>
            </a:r>
            <a:r>
              <a:rPr lang="es-ES" sz="1400"/>
              <a:t> sobre la </a:t>
            </a:r>
            <a:r>
              <a:rPr lang="es-ES" sz="1400" err="1"/>
              <a:t>cognició</a:t>
            </a:r>
            <a:r>
              <a:rPr lang="es-ES" sz="1400"/>
              <a:t> poden diferir en </a:t>
            </a:r>
            <a:r>
              <a:rPr lang="es-ES" sz="1400" err="1"/>
              <a:t>funció</a:t>
            </a:r>
            <a:r>
              <a:rPr lang="es-ES" sz="1400"/>
              <a:t> de la </a:t>
            </a:r>
            <a:r>
              <a:rPr lang="es-ES" sz="1400" err="1"/>
              <a:t>complexitat</a:t>
            </a:r>
            <a:r>
              <a:rPr lang="es-ES" sz="1400"/>
              <a:t> coordinativa i cognitiva de les tasques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93A46537-58D0-495B-A938-DB8EC4F684E5}"/>
              </a:ext>
            </a:extLst>
          </p:cNvPr>
          <p:cNvSpPr/>
          <p:nvPr/>
        </p:nvSpPr>
        <p:spPr>
          <a:xfrm>
            <a:off x="6349963" y="5689889"/>
            <a:ext cx="5208965" cy="92014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ES" sz="1400" err="1"/>
              <a:t>Best</a:t>
            </a:r>
            <a:r>
              <a:rPr lang="es-ES" sz="1400"/>
              <a:t> (2010) i </a:t>
            </a:r>
            <a:r>
              <a:rPr lang="es-ES" sz="1400" err="1"/>
              <a:t>Tomporowski</a:t>
            </a:r>
            <a:r>
              <a:rPr lang="es-ES" sz="1400"/>
              <a:t> (2008): </a:t>
            </a:r>
          </a:p>
          <a:p>
            <a:pPr marL="285750" indent="-285750">
              <a:buFont typeface="Arial"/>
              <a:buChar char="•"/>
            </a:pPr>
            <a:r>
              <a:rPr lang="es-ES" sz="1400" err="1"/>
              <a:t>Poques</a:t>
            </a:r>
            <a:r>
              <a:rPr lang="es-ES" sz="1400"/>
              <a:t> </a:t>
            </a:r>
            <a:r>
              <a:rPr lang="es-ES" sz="1400" err="1"/>
              <a:t>evidències</a:t>
            </a:r>
            <a:r>
              <a:rPr lang="es-ES" sz="1400"/>
              <a:t> sobre la </a:t>
            </a:r>
            <a:r>
              <a:rPr lang="es-ES" sz="1400" err="1"/>
              <a:t>incidència</a:t>
            </a:r>
            <a:r>
              <a:rPr lang="es-ES" sz="1400"/>
              <a:t> </a:t>
            </a:r>
            <a:r>
              <a:rPr lang="es-ES" sz="1400" err="1"/>
              <a:t>dels</a:t>
            </a:r>
            <a:r>
              <a:rPr lang="es-ES" sz="1400"/>
              <a:t> </a:t>
            </a:r>
            <a:r>
              <a:rPr lang="es-ES" sz="1400" err="1"/>
              <a:t>aspectes</a:t>
            </a:r>
            <a:r>
              <a:rPr lang="es-ES" sz="1400"/>
              <a:t> </a:t>
            </a:r>
            <a:r>
              <a:rPr lang="es-ES" sz="1400" err="1"/>
              <a:t>qualitatius</a:t>
            </a:r>
            <a:r>
              <a:rPr lang="es-ES" sz="1400"/>
              <a:t>.</a:t>
            </a:r>
          </a:p>
          <a:p>
            <a:pPr marL="285750" indent="-285750">
              <a:buFont typeface="Arial"/>
              <a:buChar char="•"/>
            </a:pPr>
            <a:r>
              <a:rPr lang="es-ES" sz="1400"/>
              <a:t>Amplia </a:t>
            </a:r>
            <a:r>
              <a:rPr lang="es-ES" sz="1400" err="1"/>
              <a:t>variabilitat</a:t>
            </a:r>
            <a:r>
              <a:rPr lang="es-ES" sz="1400"/>
              <a:t> de la </a:t>
            </a:r>
            <a:r>
              <a:rPr lang="es-ES" sz="1400" err="1"/>
              <a:t>definició</a:t>
            </a:r>
            <a:r>
              <a:rPr lang="es-ES" sz="1400"/>
              <a:t> </a:t>
            </a:r>
            <a:r>
              <a:rPr lang="es-ES" sz="1400" err="1"/>
              <a:t>dels</a:t>
            </a:r>
            <a:r>
              <a:rPr lang="es-ES" sz="1400"/>
              <a:t> </a:t>
            </a:r>
            <a:r>
              <a:rPr lang="es-ES" sz="1400" err="1"/>
              <a:t>aspectes</a:t>
            </a:r>
            <a:r>
              <a:rPr lang="es-ES" sz="1400"/>
              <a:t> </a:t>
            </a:r>
            <a:r>
              <a:rPr lang="es-ES" sz="1400" err="1"/>
              <a:t>qualitatius</a:t>
            </a:r>
            <a:r>
              <a:rPr lang="es-ES" sz="1400"/>
              <a:t>.</a:t>
            </a:r>
          </a:p>
          <a:p>
            <a:pPr marL="285750" indent="-285750">
              <a:buFont typeface="Arial"/>
              <a:buChar char="•"/>
            </a:pPr>
            <a:r>
              <a:rPr lang="es-ES" sz="1400" err="1"/>
              <a:t>Necessitat</a:t>
            </a:r>
            <a:r>
              <a:rPr lang="es-ES" sz="1400"/>
              <a:t> </a:t>
            </a:r>
            <a:r>
              <a:rPr lang="es-ES" sz="1400" err="1"/>
              <a:t>d'evidències</a:t>
            </a:r>
            <a:r>
              <a:rPr lang="es-ES" sz="1400"/>
              <a:t> </a:t>
            </a:r>
            <a:r>
              <a:rPr lang="es-ES" sz="1400" err="1"/>
              <a:t>interdisciplinars</a:t>
            </a:r>
            <a:r>
              <a:rPr lang="es-ES" sz="140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753834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E4BCE41-A18D-43E1-A186-B2CCBE50EFE3}"/>
              </a:ext>
            </a:extLst>
          </p:cNvPr>
          <p:cNvSpPr/>
          <p:nvPr/>
        </p:nvSpPr>
        <p:spPr>
          <a:xfrm>
            <a:off x="1900687" y="1649084"/>
            <a:ext cx="2702942" cy="127958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/>
              <a:t>MEDIADORS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D675CEDC-E578-40A6-B3DB-6F636A55DDEB}"/>
              </a:ext>
            </a:extLst>
          </p:cNvPr>
          <p:cNvSpPr/>
          <p:nvPr/>
        </p:nvSpPr>
        <p:spPr>
          <a:xfrm>
            <a:off x="7594120" y="1649083"/>
            <a:ext cx="2702942" cy="127958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MODERADORS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8C9A75B7-2D3C-4693-B031-FB9B435842E5}"/>
              </a:ext>
            </a:extLst>
          </p:cNvPr>
          <p:cNvSpPr txBox="1"/>
          <p:nvPr/>
        </p:nvSpPr>
        <p:spPr>
          <a:xfrm>
            <a:off x="885647" y="1302589"/>
            <a:ext cx="4784784" cy="27699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1200"/>
              <a:t>Mecanismes generadors a través dels quals l'exercici físic influeix en les FE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36F36B7-BB12-4B79-98F4-398903A2F1D4}"/>
              </a:ext>
            </a:extLst>
          </p:cNvPr>
          <p:cNvSpPr txBox="1"/>
          <p:nvPr/>
        </p:nvSpPr>
        <p:spPr>
          <a:xfrm>
            <a:off x="6535948" y="1302588"/>
            <a:ext cx="5187349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/>
              <a:t>Variables que influeixen en el sentit i/o la intensitat en la relació entre E-C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D0CDC16-17E9-473A-94A8-27CE2354F38A}"/>
              </a:ext>
            </a:extLst>
          </p:cNvPr>
          <p:cNvSpPr txBox="1"/>
          <p:nvPr/>
        </p:nvSpPr>
        <p:spPr>
          <a:xfrm>
            <a:off x="7758022" y="1072551"/>
            <a:ext cx="2743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/>
              <a:t>Pesce (2012)</a:t>
            </a:r>
            <a:endParaRPr lang="es-E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99C7062-B8C0-489F-B9F2-48DC2E6C37B1}"/>
              </a:ext>
            </a:extLst>
          </p:cNvPr>
          <p:cNvSpPr txBox="1"/>
          <p:nvPr/>
        </p:nvSpPr>
        <p:spPr>
          <a:xfrm>
            <a:off x="3471773" y="696942"/>
            <a:ext cx="629440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b="1"/>
              <a:t>EFECTES DE L'ACTIVITAT FÍSICA EN LA COGNICIÓ</a:t>
            </a:r>
          </a:p>
        </p:txBody>
      </p:sp>
      <p:sp>
        <p:nvSpPr>
          <p:cNvPr id="11" name="Flecha: a la izquierda, derecha y arriba 10">
            <a:extLst>
              <a:ext uri="{FF2B5EF4-FFF2-40B4-BE49-F238E27FC236}">
                <a16:creationId xmlns:a16="http://schemas.microsoft.com/office/drawing/2014/main" id="{9654901D-7D77-4297-BB0E-C73D124016A2}"/>
              </a:ext>
            </a:extLst>
          </p:cNvPr>
          <p:cNvSpPr/>
          <p:nvPr/>
        </p:nvSpPr>
        <p:spPr>
          <a:xfrm rot="10800000">
            <a:off x="4897553" y="2284037"/>
            <a:ext cx="2401017" cy="848264"/>
          </a:xfrm>
          <a:prstGeom prst="leftRightUp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2241469D-D1F8-45EE-A14C-F473035EE643}"/>
              </a:ext>
            </a:extLst>
          </p:cNvPr>
          <p:cNvSpPr/>
          <p:nvPr/>
        </p:nvSpPr>
        <p:spPr>
          <a:xfrm>
            <a:off x="3108385" y="3029310"/>
            <a:ext cx="2702942" cy="6469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/>
              <a:t>CHRONIC EXERCISE RESEARCH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01E66983-8228-4531-982C-44377FFCE48B}"/>
              </a:ext>
            </a:extLst>
          </p:cNvPr>
          <p:cNvSpPr/>
          <p:nvPr/>
        </p:nvSpPr>
        <p:spPr>
          <a:xfrm>
            <a:off x="6400800" y="3029309"/>
            <a:ext cx="2702942" cy="6469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ACUTE EXERCISE RESEARCH</a:t>
            </a:r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95253CEC-55F5-4857-93F7-FB20E15FADF3}"/>
              </a:ext>
            </a:extLst>
          </p:cNvPr>
          <p:cNvSpPr/>
          <p:nvPr/>
        </p:nvSpPr>
        <p:spPr>
          <a:xfrm>
            <a:off x="648571" y="5689890"/>
            <a:ext cx="5304215" cy="92014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/>
              <a:t>Hill et al (2010): </a:t>
            </a:r>
            <a:r>
              <a:rPr lang="es-ES" sz="1400" err="1"/>
              <a:t>Els</a:t>
            </a:r>
            <a:r>
              <a:rPr lang="es-ES" sz="1400"/>
              <a:t> </a:t>
            </a:r>
            <a:r>
              <a:rPr lang="es-ES" sz="1400" err="1"/>
              <a:t>efectes</a:t>
            </a:r>
            <a:r>
              <a:rPr lang="es-ES" sz="1400"/>
              <a:t> de </a:t>
            </a:r>
            <a:r>
              <a:rPr lang="es-ES" sz="1400" err="1"/>
              <a:t>l'exercici</a:t>
            </a:r>
            <a:r>
              <a:rPr lang="es-ES" sz="1400"/>
              <a:t> sobre la </a:t>
            </a:r>
            <a:r>
              <a:rPr lang="es-ES" sz="1400" err="1"/>
              <a:t>cognició</a:t>
            </a:r>
            <a:r>
              <a:rPr lang="es-ES" sz="1400"/>
              <a:t> poden diferir en </a:t>
            </a:r>
            <a:r>
              <a:rPr lang="es-ES" sz="1400" err="1"/>
              <a:t>funció</a:t>
            </a:r>
            <a:r>
              <a:rPr lang="es-ES" sz="1400"/>
              <a:t> de la </a:t>
            </a:r>
            <a:r>
              <a:rPr lang="es-ES" sz="1400" err="1"/>
              <a:t>complexitat</a:t>
            </a:r>
            <a:r>
              <a:rPr lang="es-ES" sz="1400"/>
              <a:t> coordinativa i cognitiva de les tasques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93A46537-58D0-495B-A938-DB8EC4F684E5}"/>
              </a:ext>
            </a:extLst>
          </p:cNvPr>
          <p:cNvSpPr/>
          <p:nvPr/>
        </p:nvSpPr>
        <p:spPr>
          <a:xfrm>
            <a:off x="6349963" y="5689889"/>
            <a:ext cx="5208965" cy="92014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ES" sz="1400" err="1"/>
              <a:t>Best</a:t>
            </a:r>
            <a:r>
              <a:rPr lang="es-ES" sz="1400"/>
              <a:t> (2010) i Tomporowski et al (2008): </a:t>
            </a:r>
          </a:p>
          <a:p>
            <a:pPr marL="285750" indent="-285750">
              <a:buFont typeface="Arial"/>
              <a:buChar char="•"/>
            </a:pPr>
            <a:r>
              <a:rPr lang="es-ES" sz="1400" err="1"/>
              <a:t>Poques</a:t>
            </a:r>
            <a:r>
              <a:rPr lang="es-ES" sz="1400"/>
              <a:t> </a:t>
            </a:r>
            <a:r>
              <a:rPr lang="es-ES" sz="1400" err="1"/>
              <a:t>evidències</a:t>
            </a:r>
            <a:r>
              <a:rPr lang="es-ES" sz="1400"/>
              <a:t> sobre la </a:t>
            </a:r>
            <a:r>
              <a:rPr lang="es-ES" sz="1400" err="1"/>
              <a:t>incidència</a:t>
            </a:r>
            <a:r>
              <a:rPr lang="es-ES" sz="1400"/>
              <a:t> </a:t>
            </a:r>
            <a:r>
              <a:rPr lang="es-ES" sz="1400" err="1"/>
              <a:t>dels</a:t>
            </a:r>
            <a:r>
              <a:rPr lang="es-ES" sz="1400"/>
              <a:t> </a:t>
            </a:r>
            <a:r>
              <a:rPr lang="es-ES" sz="1400" err="1"/>
              <a:t>aspectes</a:t>
            </a:r>
            <a:r>
              <a:rPr lang="es-ES" sz="1400"/>
              <a:t> </a:t>
            </a:r>
            <a:r>
              <a:rPr lang="es-ES" sz="1400" err="1"/>
              <a:t>qualitatius</a:t>
            </a:r>
            <a:r>
              <a:rPr lang="es-ES" sz="1400"/>
              <a:t>.</a:t>
            </a:r>
          </a:p>
          <a:p>
            <a:pPr marL="285750" indent="-285750">
              <a:buFont typeface="Arial"/>
              <a:buChar char="•"/>
            </a:pPr>
            <a:r>
              <a:rPr lang="es-ES" sz="1400"/>
              <a:t>Amplia </a:t>
            </a:r>
            <a:r>
              <a:rPr lang="es-ES" sz="1400" err="1"/>
              <a:t>variabilitat</a:t>
            </a:r>
            <a:r>
              <a:rPr lang="es-ES" sz="1400"/>
              <a:t> de la </a:t>
            </a:r>
            <a:r>
              <a:rPr lang="es-ES" sz="1400" err="1"/>
              <a:t>definició</a:t>
            </a:r>
            <a:r>
              <a:rPr lang="es-ES" sz="1400"/>
              <a:t> </a:t>
            </a:r>
            <a:r>
              <a:rPr lang="es-ES" sz="1400" err="1"/>
              <a:t>dels</a:t>
            </a:r>
            <a:r>
              <a:rPr lang="es-ES" sz="1400"/>
              <a:t> </a:t>
            </a:r>
            <a:r>
              <a:rPr lang="es-ES" sz="1400" err="1"/>
              <a:t>aspectes</a:t>
            </a:r>
            <a:r>
              <a:rPr lang="es-ES" sz="1400"/>
              <a:t> </a:t>
            </a:r>
            <a:r>
              <a:rPr lang="es-ES" sz="1400" err="1"/>
              <a:t>qualitatius</a:t>
            </a:r>
            <a:r>
              <a:rPr lang="es-ES" sz="1400"/>
              <a:t>.</a:t>
            </a:r>
          </a:p>
          <a:p>
            <a:pPr marL="285750" indent="-285750">
              <a:buFont typeface="Arial"/>
              <a:buChar char="•"/>
            </a:pPr>
            <a:r>
              <a:rPr lang="es-ES" sz="1400" err="1"/>
              <a:t>Necessitat</a:t>
            </a:r>
            <a:r>
              <a:rPr lang="es-ES" sz="1400"/>
              <a:t> </a:t>
            </a:r>
            <a:r>
              <a:rPr lang="es-ES" sz="1400" err="1"/>
              <a:t>d'evidències</a:t>
            </a:r>
            <a:r>
              <a:rPr lang="es-ES" sz="1400"/>
              <a:t> </a:t>
            </a:r>
            <a:r>
              <a:rPr lang="es-ES" sz="1400" err="1"/>
              <a:t>interdisciplinars</a:t>
            </a:r>
            <a:r>
              <a:rPr lang="es-ES" sz="1400"/>
              <a:t>.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623EE26A-42C9-4E26-9B6C-26911DF85B7C}"/>
              </a:ext>
            </a:extLst>
          </p:cNvPr>
          <p:cNvSpPr/>
          <p:nvPr/>
        </p:nvSpPr>
        <p:spPr>
          <a:xfrm>
            <a:off x="1896836" y="3804915"/>
            <a:ext cx="1723228" cy="9735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/>
              <a:t>Paper que hi juga la complexitat coordinativa de les tasques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3F7AA474-2E21-4341-8598-F698223D3358}"/>
              </a:ext>
            </a:extLst>
          </p:cNvPr>
          <p:cNvSpPr/>
          <p:nvPr/>
        </p:nvSpPr>
        <p:spPr>
          <a:xfrm>
            <a:off x="5325835" y="3804914"/>
            <a:ext cx="1532728" cy="8374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/>
              <a:t>Implicacions en recerca durant l'envelliment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1D0DBAB9-33C9-4E95-819C-CF6A1A24210D}"/>
              </a:ext>
            </a:extLst>
          </p:cNvPr>
          <p:cNvSpPr/>
          <p:nvPr/>
        </p:nvSpPr>
        <p:spPr>
          <a:xfrm>
            <a:off x="8768441" y="3804913"/>
            <a:ext cx="2036191" cy="9735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/>
              <a:t>Efectes posteriors: implicacions en contextos d'aprenentatge</a:t>
            </a:r>
          </a:p>
        </p:txBody>
      </p:sp>
    </p:spTree>
    <p:extLst>
      <p:ext uri="{BB962C8B-B14F-4D97-AF65-F5344CB8AC3E}">
        <p14:creationId xmlns:p14="http://schemas.microsoft.com/office/powerpoint/2010/main" val="41640398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E4BCE41-A18D-43E1-A186-B2CCBE50EFE3}"/>
              </a:ext>
            </a:extLst>
          </p:cNvPr>
          <p:cNvSpPr/>
          <p:nvPr/>
        </p:nvSpPr>
        <p:spPr>
          <a:xfrm>
            <a:off x="1900687" y="1649084"/>
            <a:ext cx="2702942" cy="127958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/>
              <a:t>MEDIADORS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D675CEDC-E578-40A6-B3DB-6F636A55DDEB}"/>
              </a:ext>
            </a:extLst>
          </p:cNvPr>
          <p:cNvSpPr/>
          <p:nvPr/>
        </p:nvSpPr>
        <p:spPr>
          <a:xfrm>
            <a:off x="7594120" y="1649083"/>
            <a:ext cx="2702942" cy="127958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MODERADORS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8C9A75B7-2D3C-4693-B031-FB9B435842E5}"/>
              </a:ext>
            </a:extLst>
          </p:cNvPr>
          <p:cNvSpPr txBox="1"/>
          <p:nvPr/>
        </p:nvSpPr>
        <p:spPr>
          <a:xfrm>
            <a:off x="885647" y="1302589"/>
            <a:ext cx="4784784" cy="27699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1200"/>
              <a:t>Mecanismes generadors a través dels quals l'exercici físic influeix en les FE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36F36B7-BB12-4B79-98F4-398903A2F1D4}"/>
              </a:ext>
            </a:extLst>
          </p:cNvPr>
          <p:cNvSpPr txBox="1"/>
          <p:nvPr/>
        </p:nvSpPr>
        <p:spPr>
          <a:xfrm>
            <a:off x="6535948" y="1302588"/>
            <a:ext cx="5187349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/>
              <a:t>Variables que influeixen en el sentit i/o la intensitat en la relació entre E-C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D0CDC16-17E9-473A-94A8-27CE2354F38A}"/>
              </a:ext>
            </a:extLst>
          </p:cNvPr>
          <p:cNvSpPr txBox="1"/>
          <p:nvPr/>
        </p:nvSpPr>
        <p:spPr>
          <a:xfrm>
            <a:off x="7758022" y="1072551"/>
            <a:ext cx="2743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/>
              <a:t>Pesce (2012)</a:t>
            </a:r>
            <a:endParaRPr lang="es-E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99C7062-B8C0-489F-B9F2-48DC2E6C37B1}"/>
              </a:ext>
            </a:extLst>
          </p:cNvPr>
          <p:cNvSpPr txBox="1"/>
          <p:nvPr/>
        </p:nvSpPr>
        <p:spPr>
          <a:xfrm>
            <a:off x="3471773" y="696942"/>
            <a:ext cx="629440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b="1"/>
              <a:t>EFECTES DE L'ACTIVITAT FÍSICA EN LA COGNICIÓ</a:t>
            </a:r>
          </a:p>
        </p:txBody>
      </p:sp>
      <p:sp>
        <p:nvSpPr>
          <p:cNvPr id="11" name="Flecha: a la izquierda, derecha y arriba 10">
            <a:extLst>
              <a:ext uri="{FF2B5EF4-FFF2-40B4-BE49-F238E27FC236}">
                <a16:creationId xmlns:a16="http://schemas.microsoft.com/office/drawing/2014/main" id="{9654901D-7D77-4297-BB0E-C73D124016A2}"/>
              </a:ext>
            </a:extLst>
          </p:cNvPr>
          <p:cNvSpPr/>
          <p:nvPr/>
        </p:nvSpPr>
        <p:spPr>
          <a:xfrm rot="10800000">
            <a:off x="4897553" y="2284037"/>
            <a:ext cx="2401017" cy="848264"/>
          </a:xfrm>
          <a:prstGeom prst="leftRightUp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2241469D-D1F8-45EE-A14C-F473035EE643}"/>
              </a:ext>
            </a:extLst>
          </p:cNvPr>
          <p:cNvSpPr/>
          <p:nvPr/>
        </p:nvSpPr>
        <p:spPr>
          <a:xfrm>
            <a:off x="3108385" y="3029310"/>
            <a:ext cx="2702942" cy="6469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CHRONIC EXERCISE RESEARCH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01E66983-8228-4531-982C-44377FFCE48B}"/>
              </a:ext>
            </a:extLst>
          </p:cNvPr>
          <p:cNvSpPr/>
          <p:nvPr/>
        </p:nvSpPr>
        <p:spPr>
          <a:xfrm>
            <a:off x="6400800" y="3029309"/>
            <a:ext cx="2702942" cy="6469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err="1"/>
              <a:t>ACUTE</a:t>
            </a:r>
            <a:r>
              <a:rPr lang="es-ES"/>
              <a:t> </a:t>
            </a:r>
            <a:r>
              <a:rPr lang="es-ES" err="1"/>
              <a:t>EXERCISE</a:t>
            </a:r>
            <a:r>
              <a:rPr lang="es-ES"/>
              <a:t> </a:t>
            </a:r>
            <a:r>
              <a:rPr lang="es-ES" err="1"/>
              <a:t>RESEARCH</a:t>
            </a:r>
            <a:endParaRPr lang="es-ES"/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95253CEC-55F5-4857-93F7-FB20E15FADF3}"/>
              </a:ext>
            </a:extLst>
          </p:cNvPr>
          <p:cNvSpPr/>
          <p:nvPr/>
        </p:nvSpPr>
        <p:spPr>
          <a:xfrm>
            <a:off x="648571" y="5689890"/>
            <a:ext cx="5304215" cy="92014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/>
              <a:t>Hill et al (2010): </a:t>
            </a:r>
            <a:r>
              <a:rPr lang="es-ES" sz="1400" err="1"/>
              <a:t>Els</a:t>
            </a:r>
            <a:r>
              <a:rPr lang="es-ES" sz="1400"/>
              <a:t> </a:t>
            </a:r>
            <a:r>
              <a:rPr lang="es-ES" sz="1400" err="1"/>
              <a:t>efectes</a:t>
            </a:r>
            <a:r>
              <a:rPr lang="es-ES" sz="1400"/>
              <a:t> de </a:t>
            </a:r>
            <a:r>
              <a:rPr lang="es-ES" sz="1400" err="1"/>
              <a:t>l'exercici</a:t>
            </a:r>
            <a:r>
              <a:rPr lang="es-ES" sz="1400"/>
              <a:t> sobre la </a:t>
            </a:r>
            <a:r>
              <a:rPr lang="es-ES" sz="1400" err="1"/>
              <a:t>cognició</a:t>
            </a:r>
            <a:r>
              <a:rPr lang="es-ES" sz="1400"/>
              <a:t> poden diferir en </a:t>
            </a:r>
            <a:r>
              <a:rPr lang="es-ES" sz="1400" err="1"/>
              <a:t>funció</a:t>
            </a:r>
            <a:r>
              <a:rPr lang="es-ES" sz="1400"/>
              <a:t> de la </a:t>
            </a:r>
            <a:r>
              <a:rPr lang="es-ES" sz="1400" err="1"/>
              <a:t>complexitat</a:t>
            </a:r>
            <a:r>
              <a:rPr lang="es-ES" sz="1400"/>
              <a:t> coordinativa i cognitiva de les tasques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93A46537-58D0-495B-A938-DB8EC4F684E5}"/>
              </a:ext>
            </a:extLst>
          </p:cNvPr>
          <p:cNvSpPr/>
          <p:nvPr/>
        </p:nvSpPr>
        <p:spPr>
          <a:xfrm>
            <a:off x="6349963" y="5689889"/>
            <a:ext cx="5208965" cy="92014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ES" sz="1400" err="1"/>
              <a:t>Best</a:t>
            </a:r>
            <a:r>
              <a:rPr lang="es-ES" sz="1400"/>
              <a:t> (2010) i </a:t>
            </a:r>
            <a:r>
              <a:rPr lang="es-ES" sz="1400" err="1"/>
              <a:t>Tomporowski</a:t>
            </a:r>
            <a:r>
              <a:rPr lang="es-ES" sz="1400"/>
              <a:t> et al (2008): </a:t>
            </a:r>
          </a:p>
          <a:p>
            <a:pPr marL="285750" indent="-285750">
              <a:buFont typeface="Arial"/>
              <a:buChar char="•"/>
            </a:pPr>
            <a:r>
              <a:rPr lang="es-ES" sz="1400" err="1"/>
              <a:t>Poques</a:t>
            </a:r>
            <a:r>
              <a:rPr lang="es-ES" sz="1400"/>
              <a:t> </a:t>
            </a:r>
            <a:r>
              <a:rPr lang="es-ES" sz="1400" err="1"/>
              <a:t>evidències</a:t>
            </a:r>
            <a:r>
              <a:rPr lang="es-ES" sz="1400"/>
              <a:t> sobre la </a:t>
            </a:r>
            <a:r>
              <a:rPr lang="es-ES" sz="1400" err="1"/>
              <a:t>incidència</a:t>
            </a:r>
            <a:r>
              <a:rPr lang="es-ES" sz="1400"/>
              <a:t> </a:t>
            </a:r>
            <a:r>
              <a:rPr lang="es-ES" sz="1400" err="1"/>
              <a:t>dels</a:t>
            </a:r>
            <a:r>
              <a:rPr lang="es-ES" sz="1400"/>
              <a:t> </a:t>
            </a:r>
            <a:r>
              <a:rPr lang="es-ES" sz="1400" err="1"/>
              <a:t>aspectes</a:t>
            </a:r>
            <a:r>
              <a:rPr lang="es-ES" sz="1400"/>
              <a:t> </a:t>
            </a:r>
            <a:r>
              <a:rPr lang="es-ES" sz="1400" err="1"/>
              <a:t>qualitatius</a:t>
            </a:r>
            <a:r>
              <a:rPr lang="es-ES" sz="1400"/>
              <a:t>.</a:t>
            </a:r>
          </a:p>
          <a:p>
            <a:pPr marL="285750" indent="-285750">
              <a:buFont typeface="Arial"/>
              <a:buChar char="•"/>
            </a:pPr>
            <a:r>
              <a:rPr lang="es-ES" sz="1400"/>
              <a:t>Amplia </a:t>
            </a:r>
            <a:r>
              <a:rPr lang="es-ES" sz="1400" err="1"/>
              <a:t>variabilitat</a:t>
            </a:r>
            <a:r>
              <a:rPr lang="es-ES" sz="1400"/>
              <a:t> de la </a:t>
            </a:r>
            <a:r>
              <a:rPr lang="es-ES" sz="1400" err="1"/>
              <a:t>definició</a:t>
            </a:r>
            <a:r>
              <a:rPr lang="es-ES" sz="1400"/>
              <a:t> </a:t>
            </a:r>
            <a:r>
              <a:rPr lang="es-ES" sz="1400" err="1"/>
              <a:t>dels</a:t>
            </a:r>
            <a:r>
              <a:rPr lang="es-ES" sz="1400"/>
              <a:t> </a:t>
            </a:r>
            <a:r>
              <a:rPr lang="es-ES" sz="1400" err="1"/>
              <a:t>aspectes</a:t>
            </a:r>
            <a:r>
              <a:rPr lang="es-ES" sz="1400"/>
              <a:t> </a:t>
            </a:r>
            <a:r>
              <a:rPr lang="es-ES" sz="1400" err="1"/>
              <a:t>qualitatius</a:t>
            </a:r>
            <a:r>
              <a:rPr lang="es-ES" sz="1400"/>
              <a:t>.</a:t>
            </a:r>
          </a:p>
          <a:p>
            <a:pPr marL="285750" indent="-285750">
              <a:buFont typeface="Arial"/>
              <a:buChar char="•"/>
            </a:pPr>
            <a:r>
              <a:rPr lang="es-ES" sz="1400" err="1"/>
              <a:t>Necessitat</a:t>
            </a:r>
            <a:r>
              <a:rPr lang="es-ES" sz="1400"/>
              <a:t> </a:t>
            </a:r>
            <a:r>
              <a:rPr lang="es-ES" sz="1400" err="1"/>
              <a:t>d'evidències</a:t>
            </a:r>
            <a:r>
              <a:rPr lang="es-ES" sz="1400"/>
              <a:t> </a:t>
            </a:r>
            <a:r>
              <a:rPr lang="es-ES" sz="1400" err="1"/>
              <a:t>interdisciplinars</a:t>
            </a:r>
            <a:r>
              <a:rPr lang="es-ES" sz="1400"/>
              <a:t>.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48F9AF56-0F06-469C-99C1-B22F754B04F4}"/>
              </a:ext>
            </a:extLst>
          </p:cNvPr>
          <p:cNvSpPr/>
          <p:nvPr/>
        </p:nvSpPr>
        <p:spPr>
          <a:xfrm>
            <a:off x="1896836" y="3804915"/>
            <a:ext cx="1913728" cy="9327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/>
              <a:t>Relació amb l'experiència esportiva (coneixements previs)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4E255A7A-C08A-4D25-B42E-8691157D3BBC}"/>
              </a:ext>
            </a:extLst>
          </p:cNvPr>
          <p:cNvSpPr/>
          <p:nvPr/>
        </p:nvSpPr>
        <p:spPr>
          <a:xfrm>
            <a:off x="5176156" y="3804914"/>
            <a:ext cx="1832085" cy="9735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/>
              <a:t>Interrelació entre condició física i els resultats d'expertesa cognitiva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BEFC1991-5883-40DD-8B9F-342DDFD2CC9F}"/>
              </a:ext>
            </a:extLst>
          </p:cNvPr>
          <p:cNvSpPr/>
          <p:nvPr/>
        </p:nvSpPr>
        <p:spPr>
          <a:xfrm>
            <a:off x="8768441" y="3804913"/>
            <a:ext cx="2199476" cy="11640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/>
              <a:t>Beneficis cognitius d'entrenaments que integren reptes coordinatius i cognitius a l'entrenament físic</a:t>
            </a:r>
          </a:p>
        </p:txBody>
      </p:sp>
    </p:spTree>
    <p:extLst>
      <p:ext uri="{BB962C8B-B14F-4D97-AF65-F5344CB8AC3E}">
        <p14:creationId xmlns:p14="http://schemas.microsoft.com/office/powerpoint/2010/main" val="38093018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E4BCE41-A18D-43E1-A186-B2CCBE50EFE3}"/>
              </a:ext>
            </a:extLst>
          </p:cNvPr>
          <p:cNvSpPr/>
          <p:nvPr/>
        </p:nvSpPr>
        <p:spPr>
          <a:xfrm>
            <a:off x="1900687" y="1649084"/>
            <a:ext cx="2702942" cy="127958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/>
              <a:t>MEDIADORS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D675CEDC-E578-40A6-B3DB-6F636A55DDEB}"/>
              </a:ext>
            </a:extLst>
          </p:cNvPr>
          <p:cNvSpPr/>
          <p:nvPr/>
        </p:nvSpPr>
        <p:spPr>
          <a:xfrm>
            <a:off x="7594120" y="1649083"/>
            <a:ext cx="2702942" cy="127958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MODERADORS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8C9A75B7-2D3C-4693-B031-FB9B435842E5}"/>
              </a:ext>
            </a:extLst>
          </p:cNvPr>
          <p:cNvSpPr txBox="1"/>
          <p:nvPr/>
        </p:nvSpPr>
        <p:spPr>
          <a:xfrm>
            <a:off x="885647" y="1302589"/>
            <a:ext cx="4784784" cy="27699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1200"/>
              <a:t>Mecanismes generadors a través dels quals l'exercici físic influeix en les FE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36F36B7-BB12-4B79-98F4-398903A2F1D4}"/>
              </a:ext>
            </a:extLst>
          </p:cNvPr>
          <p:cNvSpPr txBox="1"/>
          <p:nvPr/>
        </p:nvSpPr>
        <p:spPr>
          <a:xfrm>
            <a:off x="6535948" y="1302588"/>
            <a:ext cx="5187349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/>
              <a:t>Variables que influeixen en el sentit i/o la intensitat en la relació entre E-C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D0CDC16-17E9-473A-94A8-27CE2354F38A}"/>
              </a:ext>
            </a:extLst>
          </p:cNvPr>
          <p:cNvSpPr txBox="1"/>
          <p:nvPr/>
        </p:nvSpPr>
        <p:spPr>
          <a:xfrm>
            <a:off x="7758022" y="1072551"/>
            <a:ext cx="2743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/>
              <a:t>Pesce (2012)</a:t>
            </a:r>
            <a:endParaRPr lang="es-E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99C7062-B8C0-489F-B9F2-48DC2E6C37B1}"/>
              </a:ext>
            </a:extLst>
          </p:cNvPr>
          <p:cNvSpPr txBox="1"/>
          <p:nvPr/>
        </p:nvSpPr>
        <p:spPr>
          <a:xfrm>
            <a:off x="3471773" y="696942"/>
            <a:ext cx="629440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b="1"/>
              <a:t>EFECTES DE L'ACTIVITAT FÍSICA EN LA COGNICIÓ</a:t>
            </a:r>
          </a:p>
        </p:txBody>
      </p:sp>
      <p:sp>
        <p:nvSpPr>
          <p:cNvPr id="11" name="Flecha: a la izquierda, derecha y arriba 10">
            <a:extLst>
              <a:ext uri="{FF2B5EF4-FFF2-40B4-BE49-F238E27FC236}">
                <a16:creationId xmlns:a16="http://schemas.microsoft.com/office/drawing/2014/main" id="{9654901D-7D77-4297-BB0E-C73D124016A2}"/>
              </a:ext>
            </a:extLst>
          </p:cNvPr>
          <p:cNvSpPr/>
          <p:nvPr/>
        </p:nvSpPr>
        <p:spPr>
          <a:xfrm rot="10800000">
            <a:off x="4897553" y="1998287"/>
            <a:ext cx="2401017" cy="848264"/>
          </a:xfrm>
          <a:prstGeom prst="leftRightUp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2241469D-D1F8-45EE-A14C-F473035EE643}"/>
              </a:ext>
            </a:extLst>
          </p:cNvPr>
          <p:cNvSpPr/>
          <p:nvPr/>
        </p:nvSpPr>
        <p:spPr>
          <a:xfrm>
            <a:off x="1883742" y="3070131"/>
            <a:ext cx="2702942" cy="6469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/>
              <a:t>CHRONIC EXERCISE RESEARCH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01E66983-8228-4531-982C-44377FFCE48B}"/>
              </a:ext>
            </a:extLst>
          </p:cNvPr>
          <p:cNvSpPr/>
          <p:nvPr/>
        </p:nvSpPr>
        <p:spPr>
          <a:xfrm>
            <a:off x="4740729" y="3070130"/>
            <a:ext cx="2702942" cy="6469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/>
              <a:t>ACUTE EXERCISE RESEARCH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09EBB482-A567-427D-9168-AF94005A2EE0}"/>
              </a:ext>
            </a:extLst>
          </p:cNvPr>
          <p:cNvSpPr/>
          <p:nvPr/>
        </p:nvSpPr>
        <p:spPr>
          <a:xfrm>
            <a:off x="7598228" y="3070129"/>
            <a:ext cx="2702942" cy="6469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GROSS-MOTOR COGNITIVE TRAINING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BFDB5818-7BE4-455C-93B5-7F8445B12CF1}"/>
              </a:ext>
            </a:extLst>
          </p:cNvPr>
          <p:cNvSpPr/>
          <p:nvPr/>
        </p:nvSpPr>
        <p:spPr>
          <a:xfrm>
            <a:off x="10428515" y="2974880"/>
            <a:ext cx="1532728" cy="8374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err="1"/>
              <a:t>Desafien</a:t>
            </a:r>
            <a:r>
              <a:rPr lang="es-ES" sz="1600"/>
              <a:t> les </a:t>
            </a:r>
            <a:r>
              <a:rPr lang="es-ES" sz="1600" err="1"/>
              <a:t>Funcions</a:t>
            </a:r>
            <a:r>
              <a:rPr lang="es-ES" sz="1600"/>
              <a:t> </a:t>
            </a:r>
            <a:r>
              <a:rPr lang="es-ES" sz="1600" err="1"/>
              <a:t>Executives</a:t>
            </a:r>
            <a:endParaRPr lang="es-ES" sz="160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1C54E74B-A080-497F-92AD-0B0AB2C5A805}"/>
              </a:ext>
            </a:extLst>
          </p:cNvPr>
          <p:cNvSpPr/>
          <p:nvPr/>
        </p:nvSpPr>
        <p:spPr>
          <a:xfrm>
            <a:off x="1896836" y="3804915"/>
            <a:ext cx="1532728" cy="8374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/>
              <a:t>RECERCA JOVES ESPORTISTES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16BA123B-CFED-4367-9656-149E3463C1A6}"/>
              </a:ext>
            </a:extLst>
          </p:cNvPr>
          <p:cNvSpPr/>
          <p:nvPr/>
        </p:nvSpPr>
        <p:spPr>
          <a:xfrm>
            <a:off x="5325835" y="3804914"/>
            <a:ext cx="1532728" cy="8374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/>
              <a:t>APRENENTATGE MOTOR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85EAE059-0DEC-419C-AD49-4E5754E18394}"/>
              </a:ext>
            </a:extLst>
          </p:cNvPr>
          <p:cNvSpPr/>
          <p:nvPr/>
        </p:nvSpPr>
        <p:spPr>
          <a:xfrm>
            <a:off x="8768441" y="3804913"/>
            <a:ext cx="1532728" cy="8374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/>
              <a:t>INVESTIGACIÓ EDUCATIVA</a:t>
            </a: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BC13045C-E598-4CFF-BCF5-FBCF4864718B}"/>
              </a:ext>
            </a:extLst>
          </p:cNvPr>
          <p:cNvSpPr/>
          <p:nvPr/>
        </p:nvSpPr>
        <p:spPr>
          <a:xfrm>
            <a:off x="1134835" y="4784629"/>
            <a:ext cx="3056728" cy="128651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Font typeface="Arial"/>
              <a:buChar char="•"/>
            </a:pPr>
            <a:r>
              <a:rPr lang="es-ES" sz="1400" err="1"/>
              <a:t>Estudis</a:t>
            </a:r>
            <a:r>
              <a:rPr lang="es-ES" sz="1400"/>
              <a:t> que integren </a:t>
            </a:r>
            <a:r>
              <a:rPr lang="es-ES" sz="1400" err="1"/>
              <a:t>experiència</a:t>
            </a:r>
            <a:r>
              <a:rPr lang="es-ES" sz="1400"/>
              <a:t> i  </a:t>
            </a:r>
            <a:r>
              <a:rPr lang="es-ES" sz="1400" err="1"/>
              <a:t>creativitat</a:t>
            </a:r>
            <a:r>
              <a:rPr lang="es-ES" sz="1400"/>
              <a:t>.</a:t>
            </a:r>
            <a:endParaRPr lang="es-ES"/>
          </a:p>
          <a:p>
            <a:pPr marL="171450" indent="-171450">
              <a:buFont typeface="Arial"/>
              <a:buChar char="•"/>
            </a:pPr>
            <a:r>
              <a:rPr lang="es-ES" sz="1400" err="1"/>
              <a:t>Investigacions</a:t>
            </a:r>
            <a:r>
              <a:rPr lang="es-ES" sz="1400"/>
              <a:t> sobre </a:t>
            </a:r>
            <a:r>
              <a:rPr lang="es-ES" sz="1400" err="1"/>
              <a:t>com</a:t>
            </a:r>
            <a:r>
              <a:rPr lang="es-ES" sz="1400"/>
              <a:t> les </a:t>
            </a:r>
            <a:r>
              <a:rPr lang="es-ES" sz="1400" err="1"/>
              <a:t>característiques</a:t>
            </a:r>
            <a:r>
              <a:rPr lang="es-ES" sz="1400"/>
              <a:t> </a:t>
            </a:r>
            <a:r>
              <a:rPr lang="es-ES" sz="1400" err="1"/>
              <a:t>qualitatives</a:t>
            </a:r>
            <a:r>
              <a:rPr lang="es-ES" sz="1400"/>
              <a:t> de </a:t>
            </a:r>
            <a:r>
              <a:rPr lang="es-ES" sz="1400" err="1"/>
              <a:t>l'exercici</a:t>
            </a:r>
            <a:r>
              <a:rPr lang="es-ES" sz="1400"/>
              <a:t> afecten la </a:t>
            </a:r>
            <a:r>
              <a:rPr lang="es-ES" sz="1400" err="1"/>
              <a:t>cognició</a:t>
            </a:r>
            <a:r>
              <a:rPr lang="es-ES" sz="1400"/>
              <a:t> </a:t>
            </a:r>
            <a:r>
              <a:rPr lang="es-ES" sz="1400" err="1"/>
              <a:t>d'alt</a:t>
            </a:r>
            <a:r>
              <a:rPr lang="es-ES" sz="1400"/>
              <a:t> </a:t>
            </a:r>
            <a:r>
              <a:rPr lang="es-ES" sz="1400" err="1"/>
              <a:t>nivell</a:t>
            </a:r>
            <a:r>
              <a:rPr lang="es-ES" sz="1400"/>
              <a:t>.</a:t>
            </a: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944B0ECF-822A-4B4D-B2EB-2E0082607049}"/>
              </a:ext>
            </a:extLst>
          </p:cNvPr>
          <p:cNvSpPr/>
          <p:nvPr/>
        </p:nvSpPr>
        <p:spPr>
          <a:xfrm>
            <a:off x="4591048" y="4784628"/>
            <a:ext cx="3002300" cy="128651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err="1"/>
              <a:t>Complexitat</a:t>
            </a:r>
            <a:r>
              <a:rPr lang="es-ES" sz="1400"/>
              <a:t> de les tasques </a:t>
            </a:r>
            <a:endParaRPr lang="es-ES"/>
          </a:p>
          <a:p>
            <a:pPr algn="ctr"/>
            <a:r>
              <a:rPr lang="es-ES" sz="1400"/>
              <a:t>i </a:t>
            </a:r>
            <a:r>
              <a:rPr lang="es-ES" sz="1400" err="1"/>
              <a:t>l'esforç</a:t>
            </a:r>
            <a:r>
              <a:rPr lang="es-ES" sz="1400"/>
              <a:t> </a:t>
            </a:r>
            <a:r>
              <a:rPr lang="es-ES" sz="1400" err="1"/>
              <a:t>cognitiu</a:t>
            </a:r>
            <a:endParaRPr lang="es-ES"/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974692B5-699E-4588-9887-F323E73EE088}"/>
              </a:ext>
            </a:extLst>
          </p:cNvPr>
          <p:cNvSpPr/>
          <p:nvPr/>
        </p:nvSpPr>
        <p:spPr>
          <a:xfrm>
            <a:off x="8006441" y="4784627"/>
            <a:ext cx="3056728" cy="128651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err="1"/>
              <a:t>Intervencions</a:t>
            </a:r>
            <a:r>
              <a:rPr lang="es-ES" sz="1400"/>
              <a:t> </a:t>
            </a:r>
            <a:r>
              <a:rPr lang="es-ES" sz="1400" err="1"/>
              <a:t>polifacètiques</a:t>
            </a:r>
            <a:r>
              <a:rPr lang="es-ES" sz="1400"/>
              <a:t> que </a:t>
            </a:r>
            <a:r>
              <a:rPr lang="es-ES" sz="1400" err="1"/>
              <a:t>ajuden</a:t>
            </a:r>
            <a:r>
              <a:rPr lang="es-ES" sz="1400"/>
              <a:t> al </a:t>
            </a:r>
            <a:r>
              <a:rPr lang="es-ES" sz="1400" err="1"/>
              <a:t>desenvolupament</a:t>
            </a:r>
            <a:r>
              <a:rPr lang="es-ES" sz="1400"/>
              <a:t> de les FE, que </a:t>
            </a:r>
            <a:r>
              <a:rPr lang="es-ES" sz="1400" err="1"/>
              <a:t>s'ajusten</a:t>
            </a:r>
            <a:r>
              <a:rPr lang="es-ES" sz="1400"/>
              <a:t> a demandes </a:t>
            </a:r>
            <a:r>
              <a:rPr lang="es-ES" sz="1400" err="1"/>
              <a:t>cognitives</a:t>
            </a:r>
            <a:r>
              <a:rPr lang="es-ES" sz="1400"/>
              <a:t>, </a:t>
            </a:r>
            <a:r>
              <a:rPr lang="es-ES" sz="1400" err="1"/>
              <a:t>físiques</a:t>
            </a:r>
            <a:r>
              <a:rPr lang="es-ES" sz="1400"/>
              <a:t> i </a:t>
            </a:r>
            <a:r>
              <a:rPr lang="es-ES" sz="1400" err="1"/>
              <a:t>afectives</a:t>
            </a:r>
            <a:r>
              <a:rPr lang="es-ES" sz="1400"/>
              <a:t>.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48165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E4BCE41-A18D-43E1-A186-B2CCBE50EFE3}"/>
              </a:ext>
            </a:extLst>
          </p:cNvPr>
          <p:cNvSpPr/>
          <p:nvPr/>
        </p:nvSpPr>
        <p:spPr>
          <a:xfrm>
            <a:off x="1900687" y="1649084"/>
            <a:ext cx="2702942" cy="127958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MEDIADORS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D675CEDC-E578-40A6-B3DB-6F636A55DDEB}"/>
              </a:ext>
            </a:extLst>
          </p:cNvPr>
          <p:cNvSpPr/>
          <p:nvPr/>
        </p:nvSpPr>
        <p:spPr>
          <a:xfrm>
            <a:off x="7594120" y="1649083"/>
            <a:ext cx="2702942" cy="127958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MODERADORS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8C9A75B7-2D3C-4693-B031-FB9B435842E5}"/>
              </a:ext>
            </a:extLst>
          </p:cNvPr>
          <p:cNvSpPr txBox="1"/>
          <p:nvPr/>
        </p:nvSpPr>
        <p:spPr>
          <a:xfrm>
            <a:off x="871270" y="3315419"/>
            <a:ext cx="4784784" cy="64633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/>
              <a:t>Mecanismes generadors a través dels quals l'exercici físic influeix en les Funcions Executives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36F36B7-BB12-4B79-98F4-398903A2F1D4}"/>
              </a:ext>
            </a:extLst>
          </p:cNvPr>
          <p:cNvSpPr txBox="1"/>
          <p:nvPr/>
        </p:nvSpPr>
        <p:spPr>
          <a:xfrm>
            <a:off x="6564703" y="3315418"/>
            <a:ext cx="4885425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/>
              <a:t>Variables que influeixen en el sentit i/o la intensitat en la relació entre EXERCICI - COGNICIÓ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D0CDC16-17E9-473A-94A8-27CE2354F38A}"/>
              </a:ext>
            </a:extLst>
          </p:cNvPr>
          <p:cNvSpPr txBox="1"/>
          <p:nvPr/>
        </p:nvSpPr>
        <p:spPr>
          <a:xfrm>
            <a:off x="7594121" y="1317208"/>
            <a:ext cx="2702942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 i="1"/>
              <a:t>Pesce (2012)</a:t>
            </a:r>
            <a:endParaRPr lang="es-ES" i="1"/>
          </a:p>
        </p:txBody>
      </p:sp>
      <p:sp>
        <p:nvSpPr>
          <p:cNvPr id="7" name="Flecha: hacia abajo 6">
            <a:extLst>
              <a:ext uri="{FF2B5EF4-FFF2-40B4-BE49-F238E27FC236}">
                <a16:creationId xmlns:a16="http://schemas.microsoft.com/office/drawing/2014/main" id="{5FCD6B34-E86E-488F-BEAA-0BDE5FBB97C2}"/>
              </a:ext>
            </a:extLst>
          </p:cNvPr>
          <p:cNvSpPr/>
          <p:nvPr/>
        </p:nvSpPr>
        <p:spPr>
          <a:xfrm>
            <a:off x="2905427" y="2751992"/>
            <a:ext cx="704490" cy="560717"/>
          </a:xfrm>
          <a:prstGeom prst="down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Flecha: hacia abajo 7">
            <a:extLst>
              <a:ext uri="{FF2B5EF4-FFF2-40B4-BE49-F238E27FC236}">
                <a16:creationId xmlns:a16="http://schemas.microsoft.com/office/drawing/2014/main" id="{5566BA9D-F591-454D-BACD-D1659EAB46FE}"/>
              </a:ext>
            </a:extLst>
          </p:cNvPr>
          <p:cNvSpPr/>
          <p:nvPr/>
        </p:nvSpPr>
        <p:spPr>
          <a:xfrm>
            <a:off x="8598860" y="2751991"/>
            <a:ext cx="704490" cy="560717"/>
          </a:xfrm>
          <a:prstGeom prst="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99C7062-B8C0-489F-B9F2-48DC2E6C37B1}"/>
              </a:ext>
            </a:extLst>
          </p:cNvPr>
          <p:cNvSpPr txBox="1"/>
          <p:nvPr/>
        </p:nvSpPr>
        <p:spPr>
          <a:xfrm>
            <a:off x="3471773" y="696942"/>
            <a:ext cx="629440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b="1"/>
              <a:t>EFECTES DE L'ACTIVITAT FÍSICA EN LA COGNICIÓ</a:t>
            </a:r>
          </a:p>
        </p:txBody>
      </p:sp>
      <p:sp>
        <p:nvSpPr>
          <p:cNvPr id="10" name="CuadroTexto 5">
            <a:extLst>
              <a:ext uri="{FF2B5EF4-FFF2-40B4-BE49-F238E27FC236}">
                <a16:creationId xmlns:a16="http://schemas.microsoft.com/office/drawing/2014/main" id="{7C93DF71-8E41-428A-A6AD-59694034C6F8}"/>
              </a:ext>
            </a:extLst>
          </p:cNvPr>
          <p:cNvSpPr txBox="1"/>
          <p:nvPr/>
        </p:nvSpPr>
        <p:spPr>
          <a:xfrm>
            <a:off x="1894937" y="1317208"/>
            <a:ext cx="2702942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 i="1"/>
              <a:t>Pesce (2012)</a:t>
            </a:r>
            <a:endParaRPr lang="es-ES" i="1"/>
          </a:p>
        </p:txBody>
      </p:sp>
    </p:spTree>
    <p:extLst>
      <p:ext uri="{BB962C8B-B14F-4D97-AF65-F5344CB8AC3E}">
        <p14:creationId xmlns:p14="http://schemas.microsoft.com/office/powerpoint/2010/main" val="14049019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E4BCE41-A18D-43E1-A186-B2CCBE50EFE3}"/>
              </a:ext>
            </a:extLst>
          </p:cNvPr>
          <p:cNvSpPr/>
          <p:nvPr/>
        </p:nvSpPr>
        <p:spPr>
          <a:xfrm>
            <a:off x="1900687" y="1649084"/>
            <a:ext cx="2702942" cy="127958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/>
              <a:t>MEDIADORS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D675CEDC-E578-40A6-B3DB-6F636A55DDEB}"/>
              </a:ext>
            </a:extLst>
          </p:cNvPr>
          <p:cNvSpPr/>
          <p:nvPr/>
        </p:nvSpPr>
        <p:spPr>
          <a:xfrm>
            <a:off x="7594120" y="1649083"/>
            <a:ext cx="2702942" cy="127958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MODERADORS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8C9A75B7-2D3C-4693-B031-FB9B435842E5}"/>
              </a:ext>
            </a:extLst>
          </p:cNvPr>
          <p:cNvSpPr txBox="1"/>
          <p:nvPr/>
        </p:nvSpPr>
        <p:spPr>
          <a:xfrm>
            <a:off x="885647" y="1302589"/>
            <a:ext cx="4784784" cy="27699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1200"/>
              <a:t>Mecanismes generadors a través dels quals l'exercici físic influeix en les FE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36F36B7-BB12-4B79-98F4-398903A2F1D4}"/>
              </a:ext>
            </a:extLst>
          </p:cNvPr>
          <p:cNvSpPr txBox="1"/>
          <p:nvPr/>
        </p:nvSpPr>
        <p:spPr>
          <a:xfrm>
            <a:off x="6535948" y="1302588"/>
            <a:ext cx="5187349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/>
              <a:t>Variables que influeixen en el sentit i/o la intensitat en la relació entre E-C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D0CDC16-17E9-473A-94A8-27CE2354F38A}"/>
              </a:ext>
            </a:extLst>
          </p:cNvPr>
          <p:cNvSpPr txBox="1"/>
          <p:nvPr/>
        </p:nvSpPr>
        <p:spPr>
          <a:xfrm>
            <a:off x="7758022" y="1072551"/>
            <a:ext cx="2743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/>
              <a:t>Pesce (2012)</a:t>
            </a:r>
            <a:endParaRPr lang="es-E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99C7062-B8C0-489F-B9F2-48DC2E6C37B1}"/>
              </a:ext>
            </a:extLst>
          </p:cNvPr>
          <p:cNvSpPr txBox="1"/>
          <p:nvPr/>
        </p:nvSpPr>
        <p:spPr>
          <a:xfrm>
            <a:off x="3471773" y="696942"/>
            <a:ext cx="629440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b="1"/>
              <a:t>EFECTES DE L'ACTIVITAT FÍSICA EN LA COGNICIÓ</a:t>
            </a:r>
          </a:p>
        </p:txBody>
      </p:sp>
      <p:sp>
        <p:nvSpPr>
          <p:cNvPr id="11" name="Flecha: a la izquierda, derecha y arriba 10">
            <a:extLst>
              <a:ext uri="{FF2B5EF4-FFF2-40B4-BE49-F238E27FC236}">
                <a16:creationId xmlns:a16="http://schemas.microsoft.com/office/drawing/2014/main" id="{9654901D-7D77-4297-BB0E-C73D124016A2}"/>
              </a:ext>
            </a:extLst>
          </p:cNvPr>
          <p:cNvSpPr/>
          <p:nvPr/>
        </p:nvSpPr>
        <p:spPr>
          <a:xfrm rot="10800000">
            <a:off x="4897553" y="1998287"/>
            <a:ext cx="2401017" cy="848264"/>
          </a:xfrm>
          <a:prstGeom prst="leftRightUp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2241469D-D1F8-45EE-A14C-F473035EE643}"/>
              </a:ext>
            </a:extLst>
          </p:cNvPr>
          <p:cNvSpPr/>
          <p:nvPr/>
        </p:nvSpPr>
        <p:spPr>
          <a:xfrm>
            <a:off x="1883742" y="3070131"/>
            <a:ext cx="2702942" cy="6469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/>
              <a:t>CHRONIC EXERCISE RESEARCH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01E66983-8228-4531-982C-44377FFCE48B}"/>
              </a:ext>
            </a:extLst>
          </p:cNvPr>
          <p:cNvSpPr/>
          <p:nvPr/>
        </p:nvSpPr>
        <p:spPr>
          <a:xfrm>
            <a:off x="4740729" y="3070130"/>
            <a:ext cx="2702942" cy="6469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/>
              <a:t>ACUTE EXERCISE RESEARCH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09EBB482-A567-427D-9168-AF94005A2EE0}"/>
              </a:ext>
            </a:extLst>
          </p:cNvPr>
          <p:cNvSpPr/>
          <p:nvPr/>
        </p:nvSpPr>
        <p:spPr>
          <a:xfrm>
            <a:off x="7598228" y="3070129"/>
            <a:ext cx="2702942" cy="6469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GROSS-MOTOR COGNITIVE TRAINING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BFDB5818-7BE4-455C-93B5-7F8445B12CF1}"/>
              </a:ext>
            </a:extLst>
          </p:cNvPr>
          <p:cNvSpPr/>
          <p:nvPr/>
        </p:nvSpPr>
        <p:spPr>
          <a:xfrm>
            <a:off x="10428515" y="2974880"/>
            <a:ext cx="1532728" cy="8374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err="1"/>
              <a:t>Desafien</a:t>
            </a:r>
            <a:r>
              <a:rPr lang="es-ES" sz="1600"/>
              <a:t> les </a:t>
            </a:r>
            <a:r>
              <a:rPr lang="es-ES" sz="1600" err="1"/>
              <a:t>Funcions</a:t>
            </a:r>
            <a:r>
              <a:rPr lang="es-ES" sz="1600"/>
              <a:t> </a:t>
            </a:r>
            <a:r>
              <a:rPr lang="es-ES" sz="1600" err="1"/>
              <a:t>Executives</a:t>
            </a:r>
            <a:endParaRPr lang="es-ES" sz="1600"/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BC13045C-E598-4CFF-BCF5-FBCF4864718B}"/>
              </a:ext>
            </a:extLst>
          </p:cNvPr>
          <p:cNvSpPr/>
          <p:nvPr/>
        </p:nvSpPr>
        <p:spPr>
          <a:xfrm>
            <a:off x="1896835" y="3859343"/>
            <a:ext cx="8404335" cy="7694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ES"/>
              <a:t>Potencial </a:t>
            </a:r>
            <a:r>
              <a:rPr lang="es-ES" err="1"/>
              <a:t>significatiu</a:t>
            </a:r>
            <a:r>
              <a:rPr lang="es-ES"/>
              <a:t> per </a:t>
            </a:r>
            <a:r>
              <a:rPr lang="es-ES" err="1"/>
              <a:t>aprofitar</a:t>
            </a:r>
            <a:r>
              <a:rPr lang="es-ES"/>
              <a:t> </a:t>
            </a:r>
            <a:r>
              <a:rPr lang="es-ES" err="1"/>
              <a:t>els</a:t>
            </a:r>
            <a:r>
              <a:rPr lang="es-ES"/>
              <a:t> </a:t>
            </a:r>
            <a:r>
              <a:rPr lang="es-ES" err="1"/>
              <a:t>avantatges</a:t>
            </a:r>
            <a:r>
              <a:rPr lang="es-ES"/>
              <a:t> </a:t>
            </a:r>
            <a:r>
              <a:rPr lang="es-ES" err="1"/>
              <a:t>cognitius</a:t>
            </a:r>
            <a:r>
              <a:rPr lang="es-ES"/>
              <a:t> de la </a:t>
            </a:r>
            <a:r>
              <a:rPr lang="es-ES" err="1"/>
              <a:t>participació</a:t>
            </a:r>
            <a:r>
              <a:rPr lang="es-ES"/>
              <a:t> en </a:t>
            </a:r>
            <a:r>
              <a:rPr lang="es-ES" err="1"/>
              <a:t>activitats</a:t>
            </a:r>
            <a:r>
              <a:rPr lang="es-ES"/>
              <a:t> que impliquen </a:t>
            </a:r>
            <a:r>
              <a:rPr lang="es-ES" err="1"/>
              <a:t>esforços</a:t>
            </a:r>
            <a:r>
              <a:rPr lang="es-ES"/>
              <a:t> </a:t>
            </a:r>
            <a:r>
              <a:rPr lang="es-ES" err="1"/>
              <a:t>físics</a:t>
            </a:r>
            <a:r>
              <a:rPr lang="es-ES"/>
              <a:t> i </a:t>
            </a:r>
            <a:r>
              <a:rPr lang="es-ES" err="1"/>
              <a:t>mentals</a:t>
            </a:r>
            <a:r>
              <a:rPr lang="es-ES"/>
              <a:t>.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292A4A49-254F-4500-877E-B328D2F79594}"/>
              </a:ext>
            </a:extLst>
          </p:cNvPr>
          <p:cNvSpPr/>
          <p:nvPr/>
        </p:nvSpPr>
        <p:spPr>
          <a:xfrm>
            <a:off x="1896834" y="4716592"/>
            <a:ext cx="8404335" cy="8919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ES"/>
              <a:t>Identificar quina "</a:t>
            </a:r>
            <a:r>
              <a:rPr lang="es-ES" err="1"/>
              <a:t>dosi</a:t>
            </a:r>
            <a:r>
              <a:rPr lang="es-ES"/>
              <a:t>" de demandes </a:t>
            </a:r>
            <a:r>
              <a:rPr lang="es-ES" err="1"/>
              <a:t>coordinatives</a:t>
            </a:r>
            <a:r>
              <a:rPr lang="es-ES"/>
              <a:t> i </a:t>
            </a:r>
            <a:r>
              <a:rPr lang="es-ES" err="1"/>
              <a:t>cognitives</a:t>
            </a:r>
            <a:r>
              <a:rPr lang="es-ES"/>
              <a:t> de les tasques </a:t>
            </a:r>
            <a:r>
              <a:rPr lang="es-ES" err="1"/>
              <a:t>físiques</a:t>
            </a:r>
            <a:r>
              <a:rPr lang="es-ES"/>
              <a:t> </a:t>
            </a:r>
            <a:r>
              <a:rPr lang="es-ES" err="1"/>
              <a:t>és</a:t>
            </a:r>
            <a:r>
              <a:rPr lang="es-ES"/>
              <a:t> </a:t>
            </a:r>
            <a:r>
              <a:rPr lang="es-ES" err="1"/>
              <a:t>adequada</a:t>
            </a:r>
            <a:r>
              <a:rPr lang="es-ES"/>
              <a:t> per </a:t>
            </a:r>
            <a:r>
              <a:rPr lang="es-ES" err="1"/>
              <a:t>assolir</a:t>
            </a:r>
            <a:r>
              <a:rPr lang="es-ES"/>
              <a:t> el </a:t>
            </a:r>
            <a:r>
              <a:rPr lang="es-ES" err="1"/>
              <a:t>punt</a:t>
            </a:r>
            <a:r>
              <a:rPr lang="es-ES"/>
              <a:t> </a:t>
            </a:r>
            <a:r>
              <a:rPr lang="es-ES" err="1"/>
              <a:t>òptim</a:t>
            </a:r>
            <a:r>
              <a:rPr lang="es-ES"/>
              <a:t> de repte i </a:t>
            </a:r>
            <a:r>
              <a:rPr lang="es-ES" err="1"/>
              <a:t>obtenir</a:t>
            </a:r>
            <a:r>
              <a:rPr lang="es-ES"/>
              <a:t> </a:t>
            </a:r>
            <a:r>
              <a:rPr lang="es-ES" err="1"/>
              <a:t>majors</a:t>
            </a:r>
            <a:r>
              <a:rPr lang="es-ES"/>
              <a:t> </a:t>
            </a:r>
            <a:r>
              <a:rPr lang="es-ES" err="1"/>
              <a:t>beneficis</a:t>
            </a:r>
            <a:r>
              <a:rPr lang="es-ES"/>
              <a:t> </a:t>
            </a:r>
            <a:r>
              <a:rPr lang="es-ES" err="1"/>
              <a:t>cognitius</a:t>
            </a:r>
            <a:r>
              <a:rPr lang="es-ES"/>
              <a:t> </a:t>
            </a:r>
            <a:r>
              <a:rPr lang="es-ES" err="1"/>
              <a:t>segons</a:t>
            </a:r>
            <a:r>
              <a:rPr lang="es-ES"/>
              <a:t> </a:t>
            </a:r>
            <a:r>
              <a:rPr lang="es-ES" err="1"/>
              <a:t>l'edat</a:t>
            </a:r>
            <a:r>
              <a:rPr lang="es-ES"/>
              <a:t> i el </a:t>
            </a:r>
            <a:r>
              <a:rPr lang="es-ES" err="1"/>
              <a:t>nivell</a:t>
            </a:r>
            <a:r>
              <a:rPr lang="es-ES"/>
              <a:t> </a:t>
            </a:r>
            <a:r>
              <a:rPr lang="es-ES" err="1"/>
              <a:t>d'habilitat</a:t>
            </a:r>
            <a:r>
              <a:rPr lang="es-ES"/>
              <a:t> </a:t>
            </a:r>
            <a:r>
              <a:rPr lang="es-ES" err="1"/>
              <a:t>motriu</a:t>
            </a:r>
            <a:r>
              <a:rPr lang="es-ES"/>
              <a:t>.</a:t>
            </a: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5F4F3FCD-5A99-4DFF-A7EE-988C94F932B6}"/>
              </a:ext>
            </a:extLst>
          </p:cNvPr>
          <p:cNvSpPr/>
          <p:nvPr/>
        </p:nvSpPr>
        <p:spPr>
          <a:xfrm>
            <a:off x="1896835" y="5709915"/>
            <a:ext cx="8404335" cy="9599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ES" err="1"/>
              <a:t>Visió</a:t>
            </a:r>
            <a:r>
              <a:rPr lang="es-ES"/>
              <a:t> integradora de les </a:t>
            </a:r>
            <a:r>
              <a:rPr lang="es-ES" err="1"/>
              <a:t>característiques</a:t>
            </a:r>
            <a:r>
              <a:rPr lang="es-ES"/>
              <a:t> </a:t>
            </a:r>
            <a:r>
              <a:rPr lang="es-ES" err="1"/>
              <a:t>qualitatives</a:t>
            </a:r>
            <a:r>
              <a:rPr lang="es-ES"/>
              <a:t> i </a:t>
            </a:r>
            <a:r>
              <a:rPr lang="es-ES" err="1"/>
              <a:t>quantitatives</a:t>
            </a:r>
            <a:r>
              <a:rPr lang="es-ES"/>
              <a:t> de </a:t>
            </a:r>
            <a:r>
              <a:rPr lang="es-ES" err="1"/>
              <a:t>l'entrenament</a:t>
            </a:r>
            <a:r>
              <a:rPr lang="es-ES"/>
              <a:t> en </a:t>
            </a:r>
            <a:r>
              <a:rPr lang="es-ES" err="1"/>
              <a:t>l'exercici</a:t>
            </a:r>
            <a:r>
              <a:rPr lang="es-ES"/>
              <a:t> </a:t>
            </a:r>
            <a:r>
              <a:rPr lang="es-ES" err="1"/>
              <a:t>físic</a:t>
            </a:r>
            <a:r>
              <a:rPr lang="es-ES"/>
              <a:t> que </a:t>
            </a:r>
            <a:r>
              <a:rPr lang="es-ES" err="1"/>
              <a:t>ajuda</a:t>
            </a:r>
            <a:r>
              <a:rPr lang="es-ES"/>
              <a:t> al </a:t>
            </a:r>
            <a:r>
              <a:rPr lang="es-ES" err="1"/>
              <a:t>desenvolupament</a:t>
            </a:r>
            <a:r>
              <a:rPr lang="es-ES"/>
              <a:t> i </a:t>
            </a:r>
            <a:r>
              <a:rPr lang="es-ES" err="1"/>
              <a:t>manteniment</a:t>
            </a:r>
            <a:r>
              <a:rPr lang="es-ES"/>
              <a:t> de les FE = </a:t>
            </a:r>
            <a:r>
              <a:rPr lang="es-ES" err="1"/>
              <a:t>activitat</a:t>
            </a:r>
            <a:r>
              <a:rPr lang="es-ES"/>
              <a:t> física de </a:t>
            </a:r>
            <a:r>
              <a:rPr lang="es-ES" err="1"/>
              <a:t>qualitat</a:t>
            </a:r>
          </a:p>
        </p:txBody>
      </p:sp>
      <p:sp>
        <p:nvSpPr>
          <p:cNvPr id="7" name="Flecha: a la derecha 6">
            <a:extLst>
              <a:ext uri="{FF2B5EF4-FFF2-40B4-BE49-F238E27FC236}">
                <a16:creationId xmlns:a16="http://schemas.microsoft.com/office/drawing/2014/main" id="{DA61BC72-D5DA-47C8-80A6-A819F890D335}"/>
              </a:ext>
            </a:extLst>
          </p:cNvPr>
          <p:cNvSpPr/>
          <p:nvPr/>
        </p:nvSpPr>
        <p:spPr>
          <a:xfrm>
            <a:off x="3919511" y="4030325"/>
            <a:ext cx="326570" cy="2041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348955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E4BCE41-A18D-43E1-A186-B2CCBE50EFE3}"/>
              </a:ext>
            </a:extLst>
          </p:cNvPr>
          <p:cNvSpPr/>
          <p:nvPr/>
        </p:nvSpPr>
        <p:spPr>
          <a:xfrm>
            <a:off x="349473" y="1649084"/>
            <a:ext cx="2702942" cy="127958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/>
              <a:t>La cognició madura es caracteritza per habilitat que permeten ...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D675CEDC-E578-40A6-B3DB-6F636A55DDEB}"/>
              </a:ext>
            </a:extLst>
          </p:cNvPr>
          <p:cNvSpPr/>
          <p:nvPr/>
        </p:nvSpPr>
        <p:spPr>
          <a:xfrm>
            <a:off x="7594120" y="1649083"/>
            <a:ext cx="2702942" cy="127958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EXECUTIVE FUNCTIONS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99C7062-B8C0-489F-B9F2-48DC2E6C37B1}"/>
              </a:ext>
            </a:extLst>
          </p:cNvPr>
          <p:cNvSpPr txBox="1"/>
          <p:nvPr/>
        </p:nvSpPr>
        <p:spPr>
          <a:xfrm>
            <a:off x="3471773" y="696942"/>
            <a:ext cx="629440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b="1"/>
              <a:t>EFECTES DE L'ACTIVITAT FÍSICA EN LA COGNICIÓ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2241469D-D1F8-45EE-A14C-F473035EE643}"/>
              </a:ext>
            </a:extLst>
          </p:cNvPr>
          <p:cNvSpPr/>
          <p:nvPr/>
        </p:nvSpPr>
        <p:spPr>
          <a:xfrm>
            <a:off x="346135" y="3056524"/>
            <a:ext cx="2702942" cy="6469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/>
              <a:t>WORKING MEMORY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01E66983-8228-4531-982C-44377FFCE48B}"/>
              </a:ext>
            </a:extLst>
          </p:cNvPr>
          <p:cNvSpPr/>
          <p:nvPr/>
        </p:nvSpPr>
        <p:spPr>
          <a:xfrm>
            <a:off x="359229" y="3900166"/>
            <a:ext cx="2689335" cy="8783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/>
              <a:t>INHIBITION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09EBB482-A567-427D-9168-AF94005A2EE0}"/>
              </a:ext>
            </a:extLst>
          </p:cNvPr>
          <p:cNvSpPr/>
          <p:nvPr/>
        </p:nvSpPr>
        <p:spPr>
          <a:xfrm>
            <a:off x="359228" y="4975129"/>
            <a:ext cx="2689335" cy="9191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/>
              <a:t>COGNITIVE FLEXIBILITY</a:t>
            </a:r>
          </a:p>
        </p:txBody>
      </p:sp>
      <p:sp>
        <p:nvSpPr>
          <p:cNvPr id="7" name="Flecha: a la derecha 6">
            <a:extLst>
              <a:ext uri="{FF2B5EF4-FFF2-40B4-BE49-F238E27FC236}">
                <a16:creationId xmlns:a16="http://schemas.microsoft.com/office/drawing/2014/main" id="{DA61BC72-D5DA-47C8-80A6-A819F890D335}"/>
              </a:ext>
            </a:extLst>
          </p:cNvPr>
          <p:cNvSpPr/>
          <p:nvPr/>
        </p:nvSpPr>
        <p:spPr>
          <a:xfrm>
            <a:off x="3252762" y="3213897"/>
            <a:ext cx="544284" cy="312965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3D29AA71-A9F4-4C95-8655-1FD4C3B9C4A6}"/>
              </a:ext>
            </a:extLst>
          </p:cNvPr>
          <p:cNvSpPr/>
          <p:nvPr/>
        </p:nvSpPr>
        <p:spPr>
          <a:xfrm>
            <a:off x="3924813" y="3056523"/>
            <a:ext cx="4825655" cy="6469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/>
              <a:t>Mantenir la informació, incloent-hi estructures representatives complicades, manipular-la mentalment i actuar en base aquesta.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C44C78BB-A8CF-4511-962B-4AED1DFC22FD}"/>
              </a:ext>
            </a:extLst>
          </p:cNvPr>
          <p:cNvSpPr/>
          <p:nvPr/>
        </p:nvSpPr>
        <p:spPr>
          <a:xfrm>
            <a:off x="3924812" y="3900165"/>
            <a:ext cx="4825655" cy="8783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>
                <a:ea typeface="+mn-lt"/>
                <a:cs typeface="+mn-lt"/>
              </a:rPr>
              <a:t>Actuar més enllà de l'impuls, bassant-se en l'elecció, exercitar l'autocontrol (o l'autoregulació) resistint conductes inapropiades i responent adequadament.</a:t>
            </a:r>
            <a:endParaRPr lang="es-ES" sz="1400"/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9822B54A-2238-435E-872B-57E386CFFFD7}"/>
              </a:ext>
            </a:extLst>
          </p:cNvPr>
          <p:cNvSpPr/>
          <p:nvPr/>
        </p:nvSpPr>
        <p:spPr>
          <a:xfrm>
            <a:off x="3924811" y="4975129"/>
            <a:ext cx="4825655" cy="8783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>
                <a:ea typeface="+mn-lt"/>
                <a:cs typeface="+mn-lt"/>
              </a:rPr>
              <a:t>Adaptar el comportament de forma ràpida i flexible a les situacions canviants.</a:t>
            </a:r>
            <a:endParaRPr lang="es-ES" sz="1400"/>
          </a:p>
        </p:txBody>
      </p:sp>
      <p:sp>
        <p:nvSpPr>
          <p:cNvPr id="22" name="Flecha: a la derecha 21">
            <a:extLst>
              <a:ext uri="{FF2B5EF4-FFF2-40B4-BE49-F238E27FC236}">
                <a16:creationId xmlns:a16="http://schemas.microsoft.com/office/drawing/2014/main" id="{CCA9D385-1BD1-4037-AB68-39344A09F92C}"/>
              </a:ext>
            </a:extLst>
          </p:cNvPr>
          <p:cNvSpPr/>
          <p:nvPr/>
        </p:nvSpPr>
        <p:spPr>
          <a:xfrm>
            <a:off x="3252761" y="4180004"/>
            <a:ext cx="544284" cy="312965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Flecha: a la derecha 22">
            <a:extLst>
              <a:ext uri="{FF2B5EF4-FFF2-40B4-BE49-F238E27FC236}">
                <a16:creationId xmlns:a16="http://schemas.microsoft.com/office/drawing/2014/main" id="{7D16C3E7-9F3C-4BD7-9D78-6FAEE105498A}"/>
              </a:ext>
            </a:extLst>
          </p:cNvPr>
          <p:cNvSpPr/>
          <p:nvPr/>
        </p:nvSpPr>
        <p:spPr>
          <a:xfrm>
            <a:off x="3252762" y="5254968"/>
            <a:ext cx="544284" cy="312965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4BA3D2F3-0008-4552-8240-A52487E6CC55}"/>
              </a:ext>
            </a:extLst>
          </p:cNvPr>
          <p:cNvSpPr txBox="1"/>
          <p:nvPr/>
        </p:nvSpPr>
        <p:spPr>
          <a:xfrm>
            <a:off x="7758022" y="1072551"/>
            <a:ext cx="2743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/>
              <a:t>Davidson et al (2008)</a:t>
            </a:r>
            <a:endParaRPr lang="es-ES"/>
          </a:p>
        </p:txBody>
      </p:sp>
      <p:sp>
        <p:nvSpPr>
          <p:cNvPr id="26" name="Flecha: a la derecha 25">
            <a:extLst>
              <a:ext uri="{FF2B5EF4-FFF2-40B4-BE49-F238E27FC236}">
                <a16:creationId xmlns:a16="http://schemas.microsoft.com/office/drawing/2014/main" id="{A0DBCE56-B12E-49BE-A401-B49131BDEF5C}"/>
              </a:ext>
            </a:extLst>
          </p:cNvPr>
          <p:cNvSpPr/>
          <p:nvPr/>
        </p:nvSpPr>
        <p:spPr>
          <a:xfrm rot="10800000">
            <a:off x="3497692" y="2411075"/>
            <a:ext cx="3755568" cy="136073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F20512A2-A2ED-40A4-A0D4-DD6ADFEBE47E}"/>
              </a:ext>
            </a:extLst>
          </p:cNvPr>
          <p:cNvSpPr/>
          <p:nvPr/>
        </p:nvSpPr>
        <p:spPr>
          <a:xfrm>
            <a:off x="3475776" y="1654986"/>
            <a:ext cx="3750691" cy="565337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Components clau del control cognitiu</a:t>
            </a:r>
          </a:p>
        </p:txBody>
      </p:sp>
      <p:sp>
        <p:nvSpPr>
          <p:cNvPr id="4" name="Flecha: a la derecha 3">
            <a:extLst>
              <a:ext uri="{FF2B5EF4-FFF2-40B4-BE49-F238E27FC236}">
                <a16:creationId xmlns:a16="http://schemas.microsoft.com/office/drawing/2014/main" id="{F77DFF2C-14A6-4127-ACBB-C09A44B3D35E}"/>
              </a:ext>
            </a:extLst>
          </p:cNvPr>
          <p:cNvSpPr/>
          <p:nvPr/>
        </p:nvSpPr>
        <p:spPr>
          <a:xfrm>
            <a:off x="8861627" y="3216618"/>
            <a:ext cx="544284" cy="312965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Flecha: a la derecha 4">
            <a:extLst>
              <a:ext uri="{FF2B5EF4-FFF2-40B4-BE49-F238E27FC236}">
                <a16:creationId xmlns:a16="http://schemas.microsoft.com/office/drawing/2014/main" id="{315BAD4C-05AD-4106-8EFF-83098FE495EE}"/>
              </a:ext>
            </a:extLst>
          </p:cNvPr>
          <p:cNvSpPr/>
          <p:nvPr/>
        </p:nvSpPr>
        <p:spPr>
          <a:xfrm>
            <a:off x="8861626" y="4182725"/>
            <a:ext cx="544284" cy="312965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Flecha: a la derecha 5">
            <a:extLst>
              <a:ext uri="{FF2B5EF4-FFF2-40B4-BE49-F238E27FC236}">
                <a16:creationId xmlns:a16="http://schemas.microsoft.com/office/drawing/2014/main" id="{E6643CA8-2A64-4E4F-8D99-55B2BDAE7856}"/>
              </a:ext>
            </a:extLst>
          </p:cNvPr>
          <p:cNvSpPr/>
          <p:nvPr/>
        </p:nvSpPr>
        <p:spPr>
          <a:xfrm>
            <a:off x="8861627" y="5257689"/>
            <a:ext cx="544284" cy="312965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B9AA75BB-3866-4281-BD35-24BE5F4FA43D}"/>
              </a:ext>
            </a:extLst>
          </p:cNvPr>
          <p:cNvSpPr/>
          <p:nvPr/>
        </p:nvSpPr>
        <p:spPr>
          <a:xfrm>
            <a:off x="9490132" y="3151772"/>
            <a:ext cx="1791263" cy="2660836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Prediccions de desenvolupament</a:t>
            </a:r>
          </a:p>
          <a:p>
            <a:pPr algn="ctr"/>
            <a:r>
              <a:rPr lang="es-ES" sz="1600"/>
              <a:t>Interrelacions</a:t>
            </a:r>
          </a:p>
          <a:p>
            <a:pPr algn="ctr"/>
            <a:r>
              <a:rPr lang="es-ES" sz="1600"/>
              <a:t>Possible independència</a:t>
            </a:r>
          </a:p>
        </p:txBody>
      </p:sp>
    </p:spTree>
    <p:extLst>
      <p:ext uri="{BB962C8B-B14F-4D97-AF65-F5344CB8AC3E}">
        <p14:creationId xmlns:p14="http://schemas.microsoft.com/office/powerpoint/2010/main" val="12454033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D675CEDC-E578-40A6-B3DB-6F636A55DDEB}"/>
              </a:ext>
            </a:extLst>
          </p:cNvPr>
          <p:cNvSpPr/>
          <p:nvPr/>
        </p:nvSpPr>
        <p:spPr>
          <a:xfrm>
            <a:off x="545620" y="1118404"/>
            <a:ext cx="2702942" cy="127958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EXECUTIVE FUNCTIONS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99C7062-B8C0-489F-B9F2-48DC2E6C37B1}"/>
              </a:ext>
            </a:extLst>
          </p:cNvPr>
          <p:cNvSpPr txBox="1"/>
          <p:nvPr/>
        </p:nvSpPr>
        <p:spPr>
          <a:xfrm>
            <a:off x="3471773" y="696942"/>
            <a:ext cx="629440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b="1"/>
              <a:t>EFECTES DE L'ACTIVITAT FÍSICA EN LA COGNICIÓ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2241469D-D1F8-45EE-A14C-F473035EE643}"/>
              </a:ext>
            </a:extLst>
          </p:cNvPr>
          <p:cNvSpPr/>
          <p:nvPr/>
        </p:nvSpPr>
        <p:spPr>
          <a:xfrm>
            <a:off x="577456" y="2539453"/>
            <a:ext cx="2675728" cy="32040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/>
              <a:t>WORKING MEMORY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01E66983-8228-4531-982C-44377FFCE48B}"/>
              </a:ext>
            </a:extLst>
          </p:cNvPr>
          <p:cNvSpPr/>
          <p:nvPr/>
        </p:nvSpPr>
        <p:spPr>
          <a:xfrm>
            <a:off x="549729" y="3383095"/>
            <a:ext cx="2702942" cy="32040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/>
              <a:t>INHIBITION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09EBB482-A567-427D-9168-AF94005A2EE0}"/>
              </a:ext>
            </a:extLst>
          </p:cNvPr>
          <p:cNvSpPr/>
          <p:nvPr/>
        </p:nvSpPr>
        <p:spPr>
          <a:xfrm>
            <a:off x="549728" y="4213129"/>
            <a:ext cx="2702942" cy="32040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/>
              <a:t>COGNITIVE FLEXIBILITY</a:t>
            </a:r>
          </a:p>
        </p:txBody>
      </p:sp>
      <p:sp>
        <p:nvSpPr>
          <p:cNvPr id="7" name="Flecha: a la derecha 6">
            <a:extLst>
              <a:ext uri="{FF2B5EF4-FFF2-40B4-BE49-F238E27FC236}">
                <a16:creationId xmlns:a16="http://schemas.microsoft.com/office/drawing/2014/main" id="{DA61BC72-D5DA-47C8-80A6-A819F890D335}"/>
              </a:ext>
            </a:extLst>
          </p:cNvPr>
          <p:cNvSpPr/>
          <p:nvPr/>
        </p:nvSpPr>
        <p:spPr>
          <a:xfrm>
            <a:off x="3470476" y="2547147"/>
            <a:ext cx="544284" cy="312965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3D29AA71-A9F4-4C95-8655-1FD4C3B9C4A6}"/>
              </a:ext>
            </a:extLst>
          </p:cNvPr>
          <p:cNvSpPr/>
          <p:nvPr/>
        </p:nvSpPr>
        <p:spPr>
          <a:xfrm>
            <a:off x="4142527" y="2539452"/>
            <a:ext cx="4825655" cy="19940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/>
              <a:t>Pensar </a:t>
            </a:r>
            <a:r>
              <a:rPr lang="es-ES" sz="1400" err="1"/>
              <a:t>abans</a:t>
            </a:r>
            <a:r>
              <a:rPr lang="es-ES" sz="1400"/>
              <a:t> </a:t>
            </a:r>
            <a:r>
              <a:rPr lang="es-ES" sz="1400" err="1"/>
              <a:t>d'actuar</a:t>
            </a:r>
            <a:endParaRPr lang="es-ES" sz="1400"/>
          </a:p>
          <a:p>
            <a:pPr algn="ctr"/>
            <a:r>
              <a:rPr lang="es-ES" sz="1400"/>
              <a:t>Resistir </a:t>
            </a:r>
            <a:r>
              <a:rPr lang="es-ES" sz="1400" err="1"/>
              <a:t>tentacions</a:t>
            </a:r>
            <a:r>
              <a:rPr lang="es-ES" sz="1400"/>
              <a:t> o </a:t>
            </a:r>
            <a:r>
              <a:rPr lang="es-ES" sz="1400" err="1"/>
              <a:t>reaccions</a:t>
            </a:r>
            <a:r>
              <a:rPr lang="es-ES" sz="1400"/>
              <a:t> </a:t>
            </a:r>
            <a:r>
              <a:rPr lang="es-ES" sz="1400" err="1"/>
              <a:t>impulsives</a:t>
            </a:r>
            <a:endParaRPr lang="es-ES" sz="1400"/>
          </a:p>
          <a:p>
            <a:pPr algn="ctr"/>
            <a:r>
              <a:rPr lang="es-ES" sz="1400" err="1"/>
              <a:t>Mantenir</a:t>
            </a:r>
            <a:r>
              <a:rPr lang="es-ES" sz="1400"/>
              <a:t> el </a:t>
            </a:r>
            <a:r>
              <a:rPr lang="es-ES" sz="1400" err="1"/>
              <a:t>focus</a:t>
            </a:r>
            <a:endParaRPr lang="es-ES" sz="1400"/>
          </a:p>
          <a:p>
            <a:pPr algn="ctr"/>
            <a:r>
              <a:rPr lang="es-ES" sz="1400" err="1"/>
              <a:t>Raonar</a:t>
            </a:r>
            <a:endParaRPr lang="es-ES" sz="1400"/>
          </a:p>
          <a:p>
            <a:pPr algn="ctr"/>
            <a:r>
              <a:rPr lang="es-ES" sz="1400" err="1"/>
              <a:t>Resoldre</a:t>
            </a:r>
            <a:r>
              <a:rPr lang="es-ES" sz="1400"/>
              <a:t> </a:t>
            </a:r>
            <a:r>
              <a:rPr lang="es-ES" sz="1400" err="1"/>
              <a:t>problemes</a:t>
            </a:r>
            <a:endParaRPr lang="es-ES" sz="1400"/>
          </a:p>
          <a:p>
            <a:pPr algn="ctr"/>
            <a:r>
              <a:rPr lang="es-ES" sz="1400"/>
              <a:t>Adaptar-nos </a:t>
            </a:r>
            <a:r>
              <a:rPr lang="es-ES" sz="1400" err="1"/>
              <a:t>flexiblement</a:t>
            </a:r>
            <a:r>
              <a:rPr lang="es-ES" sz="1400"/>
              <a:t> a demandes </a:t>
            </a:r>
          </a:p>
          <a:p>
            <a:pPr algn="ctr"/>
            <a:r>
              <a:rPr lang="es-ES" sz="1400"/>
              <a:t>o </a:t>
            </a:r>
            <a:r>
              <a:rPr lang="es-ES" sz="1400" err="1"/>
              <a:t>prioritats</a:t>
            </a:r>
            <a:r>
              <a:rPr lang="es-ES" sz="1400"/>
              <a:t> </a:t>
            </a:r>
            <a:r>
              <a:rPr lang="es-ES" sz="1400" err="1"/>
              <a:t>canviants</a:t>
            </a:r>
            <a:endParaRPr lang="es-ES" sz="1400"/>
          </a:p>
          <a:p>
            <a:pPr algn="ctr"/>
            <a:r>
              <a:rPr lang="es-ES" sz="1400" err="1"/>
              <a:t>Veure</a:t>
            </a:r>
            <a:r>
              <a:rPr lang="es-ES" sz="1400"/>
              <a:t> les coses des de </a:t>
            </a:r>
            <a:r>
              <a:rPr lang="es-ES" sz="1400" err="1"/>
              <a:t>perspectives</a:t>
            </a:r>
            <a:r>
              <a:rPr lang="es-ES" sz="1400"/>
              <a:t> </a:t>
            </a:r>
          </a:p>
          <a:p>
            <a:pPr algn="ctr"/>
            <a:r>
              <a:rPr lang="es-ES" sz="1400"/>
              <a:t>noves i </a:t>
            </a:r>
            <a:r>
              <a:rPr lang="es-ES" sz="1400" err="1"/>
              <a:t>diferents</a:t>
            </a:r>
            <a:endParaRPr lang="es-ES" sz="1400"/>
          </a:p>
        </p:txBody>
      </p:sp>
      <p:sp>
        <p:nvSpPr>
          <p:cNvPr id="22" name="Flecha: a la derecha 21">
            <a:extLst>
              <a:ext uri="{FF2B5EF4-FFF2-40B4-BE49-F238E27FC236}">
                <a16:creationId xmlns:a16="http://schemas.microsoft.com/office/drawing/2014/main" id="{CCA9D385-1BD1-4037-AB68-39344A09F92C}"/>
              </a:ext>
            </a:extLst>
          </p:cNvPr>
          <p:cNvSpPr/>
          <p:nvPr/>
        </p:nvSpPr>
        <p:spPr>
          <a:xfrm>
            <a:off x="3470475" y="3377183"/>
            <a:ext cx="544284" cy="312965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Flecha: a la derecha 22">
            <a:extLst>
              <a:ext uri="{FF2B5EF4-FFF2-40B4-BE49-F238E27FC236}">
                <a16:creationId xmlns:a16="http://schemas.microsoft.com/office/drawing/2014/main" id="{7D16C3E7-9F3C-4BD7-9D78-6FAEE105498A}"/>
              </a:ext>
            </a:extLst>
          </p:cNvPr>
          <p:cNvSpPr/>
          <p:nvPr/>
        </p:nvSpPr>
        <p:spPr>
          <a:xfrm>
            <a:off x="3470476" y="4207218"/>
            <a:ext cx="544284" cy="312965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4BA3D2F3-0008-4552-8240-A52487E6CC55}"/>
              </a:ext>
            </a:extLst>
          </p:cNvPr>
          <p:cNvSpPr txBox="1"/>
          <p:nvPr/>
        </p:nvSpPr>
        <p:spPr>
          <a:xfrm>
            <a:off x="7758022" y="1072551"/>
            <a:ext cx="2743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 err="1"/>
              <a:t>Diamond</a:t>
            </a:r>
            <a:r>
              <a:rPr lang="es-ES" sz="1200"/>
              <a:t> &amp; Ling (2016)</a:t>
            </a:r>
            <a:endParaRPr lang="es-ES"/>
          </a:p>
        </p:txBody>
      </p:sp>
      <p:sp>
        <p:nvSpPr>
          <p:cNvPr id="5" name="Flecha: a la derecha 4">
            <a:extLst>
              <a:ext uri="{FF2B5EF4-FFF2-40B4-BE49-F238E27FC236}">
                <a16:creationId xmlns:a16="http://schemas.microsoft.com/office/drawing/2014/main" id="{315BAD4C-05AD-4106-8EFF-83098FE495EE}"/>
              </a:ext>
            </a:extLst>
          </p:cNvPr>
          <p:cNvSpPr/>
          <p:nvPr/>
        </p:nvSpPr>
        <p:spPr>
          <a:xfrm>
            <a:off x="9065733" y="3134976"/>
            <a:ext cx="544284" cy="816428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B9AA75BB-3866-4281-BD35-24BE5F4FA43D}"/>
              </a:ext>
            </a:extLst>
          </p:cNvPr>
          <p:cNvSpPr/>
          <p:nvPr/>
        </p:nvSpPr>
        <p:spPr>
          <a:xfrm>
            <a:off x="9721453" y="2539450"/>
            <a:ext cx="1791263" cy="1994087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/>
              <a:t>Habilitats</a:t>
            </a:r>
            <a:r>
              <a:rPr lang="es-ES" sz="1600"/>
              <a:t> </a:t>
            </a:r>
            <a:r>
              <a:rPr lang="es-ES" sz="1600" err="1"/>
              <a:t>crítiques</a:t>
            </a:r>
            <a:r>
              <a:rPr lang="es-ES" sz="1600"/>
              <a:t> per a </a:t>
            </a:r>
            <a:r>
              <a:rPr lang="es-ES" sz="1600" err="1"/>
              <a:t>l'èxit</a:t>
            </a:r>
            <a:r>
              <a:rPr lang="es-ES" sz="1600"/>
              <a:t> en </a:t>
            </a:r>
            <a:r>
              <a:rPr lang="es-ES" sz="1600" err="1"/>
              <a:t>tots</a:t>
            </a:r>
            <a:r>
              <a:rPr lang="es-ES" sz="1600"/>
              <a:t> </a:t>
            </a:r>
            <a:r>
              <a:rPr lang="es-ES" sz="1600" err="1"/>
              <a:t>els</a:t>
            </a:r>
            <a:r>
              <a:rPr lang="es-ES" sz="1600"/>
              <a:t> </a:t>
            </a:r>
            <a:r>
              <a:rPr lang="es-ES" sz="1600" err="1"/>
              <a:t>aspectes</a:t>
            </a:r>
            <a:r>
              <a:rPr lang="es-ES" sz="1600"/>
              <a:t> de la vida.</a:t>
            </a:r>
          </a:p>
          <a:p>
            <a:pPr algn="ctr"/>
            <a:r>
              <a:rPr lang="es-ES" sz="1600" err="1"/>
              <a:t>Fins</a:t>
            </a:r>
            <a:r>
              <a:rPr lang="es-ES" sz="1600"/>
              <a:t> i </a:t>
            </a:r>
            <a:r>
              <a:rPr lang="es-ES" sz="1600" err="1"/>
              <a:t>tot</a:t>
            </a:r>
            <a:r>
              <a:rPr lang="es-ES" sz="1600"/>
              <a:t>, </a:t>
            </a:r>
            <a:r>
              <a:rPr lang="es-ES" sz="1600" err="1"/>
              <a:t>predictives</a:t>
            </a:r>
            <a:r>
              <a:rPr lang="es-ES" sz="1600"/>
              <a:t> de </a:t>
            </a:r>
            <a:r>
              <a:rPr lang="es-ES" sz="1600" err="1"/>
              <a:t>l'IQ</a:t>
            </a:r>
            <a:r>
              <a:rPr lang="es-ES" sz="1600"/>
              <a:t> o </a:t>
            </a:r>
            <a:r>
              <a:rPr lang="es-ES" sz="1600" err="1"/>
              <a:t>l'estatus</a:t>
            </a:r>
            <a:r>
              <a:rPr lang="es-ES" sz="1600"/>
              <a:t> </a:t>
            </a:r>
            <a:r>
              <a:rPr lang="es-ES" sz="1600" err="1"/>
              <a:t>socioeconòmic</a:t>
            </a:r>
            <a:r>
              <a:rPr lang="es-ES" sz="1600"/>
              <a:t>.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7D0D8247-C042-4F28-BB88-76DDA06F1CE1}"/>
              </a:ext>
            </a:extLst>
          </p:cNvPr>
          <p:cNvSpPr/>
          <p:nvPr/>
        </p:nvSpPr>
        <p:spPr>
          <a:xfrm>
            <a:off x="550241" y="4893488"/>
            <a:ext cx="4553511" cy="5517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Quin </a:t>
            </a:r>
            <a:r>
              <a:rPr lang="es-ES" sz="1600" err="1"/>
              <a:t>marge</a:t>
            </a:r>
            <a:r>
              <a:rPr lang="es-ES" sz="1600"/>
              <a:t> de </a:t>
            </a:r>
            <a:r>
              <a:rPr lang="es-ES" sz="1600" err="1"/>
              <a:t>millora</a:t>
            </a:r>
            <a:r>
              <a:rPr lang="es-ES" sz="1600"/>
              <a:t> </a:t>
            </a:r>
            <a:r>
              <a:rPr lang="es-ES" sz="1600" err="1"/>
              <a:t>tenen</a:t>
            </a:r>
            <a:r>
              <a:rPr lang="es-ES" sz="1600"/>
              <a:t> les </a:t>
            </a:r>
            <a:r>
              <a:rPr lang="es-ES" sz="1600" err="1"/>
              <a:t>Funcions</a:t>
            </a:r>
            <a:r>
              <a:rPr lang="es-ES" sz="1600"/>
              <a:t> </a:t>
            </a:r>
            <a:r>
              <a:rPr lang="es-ES" sz="1600" err="1"/>
              <a:t>Executives</a:t>
            </a:r>
            <a:r>
              <a:rPr lang="es-ES" sz="1600"/>
              <a:t> i </a:t>
            </a:r>
            <a:r>
              <a:rPr lang="es-ES" sz="1600" err="1"/>
              <a:t>quant</a:t>
            </a:r>
            <a:r>
              <a:rPr lang="es-ES" sz="1600"/>
              <a:t> </a:t>
            </a:r>
            <a:r>
              <a:rPr lang="es-ES" sz="1600" err="1"/>
              <a:t>temps</a:t>
            </a:r>
            <a:r>
              <a:rPr lang="es-ES" sz="1600"/>
              <a:t> es </a:t>
            </a:r>
            <a:r>
              <a:rPr lang="es-ES" sz="1600" err="1"/>
              <a:t>pot</a:t>
            </a:r>
            <a:r>
              <a:rPr lang="es-ES" sz="1600"/>
              <a:t> </a:t>
            </a:r>
            <a:r>
              <a:rPr lang="es-ES" sz="1600" err="1"/>
              <a:t>mantenir</a:t>
            </a:r>
            <a:r>
              <a:rPr lang="es-ES" sz="1600"/>
              <a:t> el </a:t>
            </a:r>
            <a:r>
              <a:rPr lang="es-ES" sz="1600" err="1"/>
              <a:t>benefici</a:t>
            </a:r>
            <a:r>
              <a:rPr lang="es-ES" sz="1600"/>
              <a:t>?</a:t>
            </a: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63FA00E5-895C-46F9-9920-8C2E707C9B02}"/>
              </a:ext>
            </a:extLst>
          </p:cNvPr>
          <p:cNvSpPr/>
          <p:nvPr/>
        </p:nvSpPr>
        <p:spPr>
          <a:xfrm>
            <a:off x="550240" y="5533023"/>
            <a:ext cx="4553511" cy="5517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/>
              <a:t>Quins</a:t>
            </a:r>
            <a:r>
              <a:rPr lang="es-ES" sz="1600"/>
              <a:t> </a:t>
            </a:r>
            <a:r>
              <a:rPr lang="es-ES" sz="1600" err="1"/>
              <a:t>són</a:t>
            </a:r>
            <a:r>
              <a:rPr lang="es-ES" sz="1600"/>
              <a:t> </a:t>
            </a:r>
            <a:r>
              <a:rPr lang="es-ES" sz="1600" err="1"/>
              <a:t>els</a:t>
            </a:r>
            <a:r>
              <a:rPr lang="es-ES" sz="1600"/>
              <a:t> </a:t>
            </a:r>
            <a:r>
              <a:rPr lang="es-ES" sz="1600" err="1"/>
              <a:t>millors</a:t>
            </a:r>
            <a:r>
              <a:rPr lang="es-ES" sz="1600"/>
              <a:t> </a:t>
            </a:r>
            <a:r>
              <a:rPr lang="es-ES" sz="1600" err="1"/>
              <a:t>mètodes</a:t>
            </a:r>
            <a:r>
              <a:rPr lang="es-ES" sz="1600"/>
              <a:t> per a la </a:t>
            </a:r>
            <a:r>
              <a:rPr lang="es-ES" sz="1600" err="1"/>
              <a:t>millora</a:t>
            </a:r>
            <a:r>
              <a:rPr lang="es-ES" sz="1600"/>
              <a:t> de les </a:t>
            </a:r>
            <a:r>
              <a:rPr lang="es-ES" sz="1600" err="1"/>
              <a:t>Funcions</a:t>
            </a:r>
            <a:r>
              <a:rPr lang="es-ES" sz="1600"/>
              <a:t> </a:t>
            </a:r>
            <a:r>
              <a:rPr lang="es-ES" sz="1600" err="1"/>
              <a:t>Executives</a:t>
            </a:r>
            <a:r>
              <a:rPr lang="es-ES" sz="1600"/>
              <a:t>?</a:t>
            </a: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651BF137-3D99-4FCD-8304-B4EDFF686C48}"/>
              </a:ext>
            </a:extLst>
          </p:cNvPr>
          <p:cNvSpPr/>
          <p:nvPr/>
        </p:nvSpPr>
        <p:spPr>
          <a:xfrm>
            <a:off x="5217489" y="4893487"/>
            <a:ext cx="4553511" cy="5517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Quin </a:t>
            </a:r>
            <a:r>
              <a:rPr lang="es-ES" sz="1600" err="1"/>
              <a:t>enfocament</a:t>
            </a:r>
            <a:r>
              <a:rPr lang="es-ES" sz="1600"/>
              <a:t> justifica </a:t>
            </a:r>
            <a:r>
              <a:rPr lang="es-ES" sz="1600" err="1"/>
              <a:t>l'èxit</a:t>
            </a:r>
            <a:r>
              <a:rPr lang="es-ES" sz="1600"/>
              <a:t>?</a:t>
            </a: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887CFDCE-0822-483C-901F-8769F8FF1F8A}"/>
              </a:ext>
            </a:extLst>
          </p:cNvPr>
          <p:cNvSpPr/>
          <p:nvPr/>
        </p:nvSpPr>
        <p:spPr>
          <a:xfrm>
            <a:off x="5217488" y="5533022"/>
            <a:ext cx="4553511" cy="5517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/>
              <a:t>Els</a:t>
            </a:r>
            <a:r>
              <a:rPr lang="es-ES" sz="1600"/>
              <a:t> </a:t>
            </a:r>
            <a:r>
              <a:rPr lang="es-ES" sz="1600" err="1"/>
              <a:t>resultats</a:t>
            </a:r>
            <a:r>
              <a:rPr lang="es-ES" sz="1600"/>
              <a:t> </a:t>
            </a:r>
            <a:r>
              <a:rPr lang="es-ES" sz="1600" err="1"/>
              <a:t>són</a:t>
            </a:r>
            <a:r>
              <a:rPr lang="es-ES" sz="1600"/>
              <a:t> </a:t>
            </a:r>
            <a:r>
              <a:rPr lang="es-ES" sz="1600" err="1"/>
              <a:t>diferents</a:t>
            </a:r>
            <a:r>
              <a:rPr lang="es-ES" sz="1600"/>
              <a:t> </a:t>
            </a:r>
            <a:r>
              <a:rPr lang="es-ES" sz="1600" err="1"/>
              <a:t>segons</a:t>
            </a:r>
            <a:r>
              <a:rPr lang="es-ES" sz="1600"/>
              <a:t> les </a:t>
            </a:r>
            <a:r>
              <a:rPr lang="es-ES" sz="1600" err="1"/>
              <a:t>característiques</a:t>
            </a:r>
            <a:r>
              <a:rPr lang="es-ES" sz="1600"/>
              <a:t> </a:t>
            </a:r>
            <a:r>
              <a:rPr lang="es-ES" sz="1600" err="1"/>
              <a:t>individuals</a:t>
            </a:r>
            <a:r>
              <a:rPr lang="es-ES" sz="1600"/>
              <a:t>?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3B6C62E1-370C-459E-BEA8-882F4B0157A4}"/>
              </a:ext>
            </a:extLst>
          </p:cNvPr>
          <p:cNvSpPr/>
          <p:nvPr/>
        </p:nvSpPr>
        <p:spPr>
          <a:xfrm>
            <a:off x="550239" y="6145344"/>
            <a:ext cx="9220761" cy="5517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/>
              <a:t>Donat</a:t>
            </a:r>
            <a:r>
              <a:rPr lang="es-ES" sz="1600"/>
              <a:t> que </a:t>
            </a:r>
            <a:r>
              <a:rPr lang="es-ES" sz="1600" err="1"/>
              <a:t>l'estrés</a:t>
            </a:r>
            <a:r>
              <a:rPr lang="es-ES" sz="1600"/>
              <a:t>, la tristor, la </a:t>
            </a:r>
            <a:r>
              <a:rPr lang="es-ES" sz="1600" err="1"/>
              <a:t>soletat</a:t>
            </a:r>
            <a:r>
              <a:rPr lang="es-ES" sz="1600"/>
              <a:t> o la mala </a:t>
            </a:r>
            <a:r>
              <a:rPr lang="es-ES" sz="1600" err="1"/>
              <a:t>salut</a:t>
            </a:r>
            <a:r>
              <a:rPr lang="es-ES" sz="1600"/>
              <a:t> </a:t>
            </a:r>
            <a:r>
              <a:rPr lang="es-ES" sz="1600" err="1"/>
              <a:t>incideixen</a:t>
            </a:r>
            <a:r>
              <a:rPr lang="es-ES" sz="1600"/>
              <a:t> </a:t>
            </a:r>
            <a:r>
              <a:rPr lang="es-ES" sz="1600" err="1"/>
              <a:t>negativament</a:t>
            </a:r>
            <a:r>
              <a:rPr lang="es-ES" sz="1600"/>
              <a:t> en les </a:t>
            </a:r>
            <a:r>
              <a:rPr lang="es-ES" sz="1600" err="1"/>
              <a:t>Funcions</a:t>
            </a:r>
            <a:r>
              <a:rPr lang="es-ES" sz="1600"/>
              <a:t> </a:t>
            </a:r>
            <a:r>
              <a:rPr lang="es-ES" sz="1600" err="1"/>
              <a:t>Executives</a:t>
            </a:r>
            <a:r>
              <a:rPr lang="es-ES" sz="1600"/>
              <a:t>, un bon </a:t>
            </a:r>
            <a:r>
              <a:rPr lang="es-ES" sz="1600" err="1"/>
              <a:t>entrenament</a:t>
            </a:r>
            <a:r>
              <a:rPr lang="es-ES" sz="1600"/>
              <a:t> de les FE ha de contemplar les </a:t>
            </a:r>
            <a:r>
              <a:rPr lang="es-ES" sz="1600" err="1"/>
              <a:t>necessitats</a:t>
            </a:r>
            <a:r>
              <a:rPr lang="es-ES" sz="1600"/>
              <a:t> </a:t>
            </a:r>
            <a:r>
              <a:rPr lang="es-ES" sz="1600" err="1"/>
              <a:t>emocionals</a:t>
            </a:r>
            <a:r>
              <a:rPr lang="es-ES" sz="1600"/>
              <a:t>, </a:t>
            </a:r>
            <a:r>
              <a:rPr lang="es-ES" sz="1600" err="1"/>
              <a:t>socials</a:t>
            </a:r>
            <a:r>
              <a:rPr lang="es-ES" sz="1600"/>
              <a:t> i </a:t>
            </a:r>
            <a:r>
              <a:rPr lang="es-ES" sz="1600" err="1"/>
              <a:t>físiques</a:t>
            </a:r>
            <a:r>
              <a:rPr lang="es-ES" sz="160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0154280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E4BCE41-A18D-43E1-A186-B2CCBE50EFE3}"/>
              </a:ext>
            </a:extLst>
          </p:cNvPr>
          <p:cNvSpPr/>
          <p:nvPr/>
        </p:nvSpPr>
        <p:spPr>
          <a:xfrm>
            <a:off x="485543" y="4152798"/>
            <a:ext cx="5506013" cy="93940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/>
              <a:t>Resultats de l'Ed Física "enriquida"       Joc deliberat, variabilitat de la pràctica, el desafiament cognitiu, la coordinació motriu i el processament cognitiu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99C7062-B8C0-489F-B9F2-48DC2E6C37B1}"/>
              </a:ext>
            </a:extLst>
          </p:cNvPr>
          <p:cNvSpPr txBox="1"/>
          <p:nvPr/>
        </p:nvSpPr>
        <p:spPr>
          <a:xfrm>
            <a:off x="3471773" y="696942"/>
            <a:ext cx="629440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b="1"/>
              <a:t>EFECTES DE L'ACTIVITAT FÍSICA EN LA COGNICIÓ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C0A7144-B5B8-4060-A084-7ACD03601D00}"/>
              </a:ext>
            </a:extLst>
          </p:cNvPr>
          <p:cNvSpPr txBox="1"/>
          <p:nvPr/>
        </p:nvSpPr>
        <p:spPr>
          <a:xfrm>
            <a:off x="5499236" y="4419908"/>
            <a:ext cx="2743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/>
              <a:t>Pesce et al (2016)</a:t>
            </a:r>
            <a:endParaRPr lang="es-ES"/>
          </a:p>
        </p:txBody>
      </p:sp>
      <p:sp>
        <p:nvSpPr>
          <p:cNvPr id="21" name="Flecha: hacia arriba 20">
            <a:extLst>
              <a:ext uri="{FF2B5EF4-FFF2-40B4-BE49-F238E27FC236}">
                <a16:creationId xmlns:a16="http://schemas.microsoft.com/office/drawing/2014/main" id="{89EBF08D-D47C-4B0C-BC92-11675CDF4797}"/>
              </a:ext>
            </a:extLst>
          </p:cNvPr>
          <p:cNvSpPr/>
          <p:nvPr/>
        </p:nvSpPr>
        <p:spPr>
          <a:xfrm rot="5340000">
            <a:off x="4179893" y="4274128"/>
            <a:ext cx="204107" cy="217714"/>
          </a:xfrm>
          <a:prstGeom prst="upArrow">
            <a:avLst/>
          </a:prstGeom>
          <a:solidFill>
            <a:schemeClr val="accent4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Rectángulo 39">
            <a:extLst>
              <a:ext uri="{FF2B5EF4-FFF2-40B4-BE49-F238E27FC236}">
                <a16:creationId xmlns:a16="http://schemas.microsoft.com/office/drawing/2014/main" id="{93D69D79-7FDE-482E-87FA-A612913CE530}"/>
              </a:ext>
            </a:extLst>
          </p:cNvPr>
          <p:cNvSpPr/>
          <p:nvPr/>
        </p:nvSpPr>
        <p:spPr>
          <a:xfrm>
            <a:off x="7789240" y="2444202"/>
            <a:ext cx="3015904" cy="783050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/>
              <a:t>COGNITIVE ENGAGEMENT </a:t>
            </a:r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2B3DC804-D483-4842-813D-E4F4F0DF644F}"/>
              </a:ext>
            </a:extLst>
          </p:cNvPr>
          <p:cNvSpPr/>
          <p:nvPr/>
        </p:nvSpPr>
        <p:spPr>
          <a:xfrm>
            <a:off x="7789240" y="4104272"/>
            <a:ext cx="3015904" cy="783050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/>
              <a:t>ENRICHED PE </a:t>
            </a:r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BDE4BBF8-B1C8-4707-AF46-820C7EADCD08}"/>
              </a:ext>
            </a:extLst>
          </p:cNvPr>
          <p:cNvSpPr/>
          <p:nvPr/>
        </p:nvSpPr>
        <p:spPr>
          <a:xfrm>
            <a:off x="485544" y="2057298"/>
            <a:ext cx="5614870" cy="137483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/>
              <a:buChar char="•"/>
            </a:pPr>
            <a:r>
              <a:rPr lang="es-ES"/>
              <a:t>Les demandes cognitives inherents a la intencionalitat de l'exercici.</a:t>
            </a:r>
          </a:p>
          <a:p>
            <a:pPr marL="285750" indent="-285750">
              <a:buFont typeface="Arial"/>
              <a:buChar char="•"/>
            </a:pPr>
            <a:r>
              <a:rPr lang="es-ES"/>
              <a:t>Els requeriments cognitius per a l'execució de moviments motrius complexos.</a:t>
            </a:r>
          </a:p>
          <a:p>
            <a:pPr marL="285750" indent="-285750">
              <a:buFont typeface="Arial"/>
              <a:buChar char="•"/>
            </a:pPr>
            <a:r>
              <a:rPr lang="es-ES"/>
              <a:t>Canvis fisiològics al cervell induït per l'exercici aeròbic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588C4409-8AEF-4764-B7DC-1FC7ADEE2FCC}"/>
              </a:ext>
            </a:extLst>
          </p:cNvPr>
          <p:cNvSpPr txBox="1"/>
          <p:nvPr/>
        </p:nvSpPr>
        <p:spPr>
          <a:xfrm>
            <a:off x="5676128" y="2691800"/>
            <a:ext cx="2743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/>
              <a:t>Best (2010)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69303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E4BCE41-A18D-43E1-A186-B2CCBE50EFE3}"/>
              </a:ext>
            </a:extLst>
          </p:cNvPr>
          <p:cNvSpPr/>
          <p:nvPr/>
        </p:nvSpPr>
        <p:spPr>
          <a:xfrm>
            <a:off x="349473" y="1649084"/>
            <a:ext cx="5614870" cy="72169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/>
              <a:t>L'efecte positiu dels diferents tipus d'activitat física en les funcions cognitives està demostrat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99C7062-B8C0-489F-B9F2-48DC2E6C37B1}"/>
              </a:ext>
            </a:extLst>
          </p:cNvPr>
          <p:cNvSpPr txBox="1"/>
          <p:nvPr/>
        </p:nvSpPr>
        <p:spPr>
          <a:xfrm>
            <a:off x="3471773" y="696942"/>
            <a:ext cx="629440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b="1"/>
              <a:t>EFECTES DE L'ACTIVITAT FÍSICA EN LA COGNICIÓ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2241469D-D1F8-45EE-A14C-F473035EE643}"/>
              </a:ext>
            </a:extLst>
          </p:cNvPr>
          <p:cNvSpPr/>
          <p:nvPr/>
        </p:nvSpPr>
        <p:spPr>
          <a:xfrm>
            <a:off x="346135" y="3056524"/>
            <a:ext cx="5601263" cy="6469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/>
              <a:t>ESFORÇ FÍSIC +       COMPROMÍS COGNITIU</a:t>
            </a:r>
          </a:p>
        </p:txBody>
      </p:sp>
      <p:sp>
        <p:nvSpPr>
          <p:cNvPr id="7" name="Flecha: a la derecha 6">
            <a:extLst>
              <a:ext uri="{FF2B5EF4-FFF2-40B4-BE49-F238E27FC236}">
                <a16:creationId xmlns:a16="http://schemas.microsoft.com/office/drawing/2014/main" id="{DA61BC72-D5DA-47C8-80A6-A819F890D335}"/>
              </a:ext>
            </a:extLst>
          </p:cNvPr>
          <p:cNvSpPr/>
          <p:nvPr/>
        </p:nvSpPr>
        <p:spPr>
          <a:xfrm>
            <a:off x="6015012" y="3227504"/>
            <a:ext cx="544284" cy="312965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Flecha: a la derecha 21">
            <a:extLst>
              <a:ext uri="{FF2B5EF4-FFF2-40B4-BE49-F238E27FC236}">
                <a16:creationId xmlns:a16="http://schemas.microsoft.com/office/drawing/2014/main" id="{CCA9D385-1BD1-4037-AB68-39344A09F92C}"/>
              </a:ext>
            </a:extLst>
          </p:cNvPr>
          <p:cNvSpPr/>
          <p:nvPr/>
        </p:nvSpPr>
        <p:spPr>
          <a:xfrm>
            <a:off x="6015011" y="4003111"/>
            <a:ext cx="544284" cy="312965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Flecha: a la derecha 22">
            <a:extLst>
              <a:ext uri="{FF2B5EF4-FFF2-40B4-BE49-F238E27FC236}">
                <a16:creationId xmlns:a16="http://schemas.microsoft.com/office/drawing/2014/main" id="{7D16C3E7-9F3C-4BD7-9D78-6FAEE105498A}"/>
              </a:ext>
            </a:extLst>
          </p:cNvPr>
          <p:cNvSpPr/>
          <p:nvPr/>
        </p:nvSpPr>
        <p:spPr>
          <a:xfrm>
            <a:off x="6015012" y="4765111"/>
            <a:ext cx="544284" cy="312965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F20512A2-A2ED-40A4-A0D4-DD6ADFEBE47E}"/>
              </a:ext>
            </a:extLst>
          </p:cNvPr>
          <p:cNvSpPr/>
          <p:nvPr/>
        </p:nvSpPr>
        <p:spPr>
          <a:xfrm>
            <a:off x="6496562" y="1600559"/>
            <a:ext cx="4431047" cy="7830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Però el rol que desenvolupen els requeriments cognitius en la millora de les funcions executives durant la infància encara és incert.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C0A7144-B5B8-4060-A084-7ACD03601D00}"/>
              </a:ext>
            </a:extLst>
          </p:cNvPr>
          <p:cNvSpPr txBox="1"/>
          <p:nvPr/>
        </p:nvSpPr>
        <p:spPr>
          <a:xfrm>
            <a:off x="7758022" y="1072551"/>
            <a:ext cx="2743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/>
              <a:t>Schmidt et al (2015)</a:t>
            </a:r>
            <a:endParaRPr lang="es-ES"/>
          </a:p>
        </p:txBody>
      </p:sp>
      <p:sp>
        <p:nvSpPr>
          <p:cNvPr id="5" name="Flecha: hacia arriba 4">
            <a:extLst>
              <a:ext uri="{FF2B5EF4-FFF2-40B4-BE49-F238E27FC236}">
                <a16:creationId xmlns:a16="http://schemas.microsoft.com/office/drawing/2014/main" id="{3675A1CA-434A-4F7C-B32E-70C933ABA75B}"/>
              </a:ext>
            </a:extLst>
          </p:cNvPr>
          <p:cNvSpPr/>
          <p:nvPr/>
        </p:nvSpPr>
        <p:spPr>
          <a:xfrm>
            <a:off x="601326" y="3225546"/>
            <a:ext cx="217714" cy="312964"/>
          </a:xfrm>
          <a:prstGeom prst="upArrow">
            <a:avLst/>
          </a:prstGeom>
          <a:solidFill>
            <a:schemeClr val="accent4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Flecha: hacia arriba 17">
            <a:extLst>
              <a:ext uri="{FF2B5EF4-FFF2-40B4-BE49-F238E27FC236}">
                <a16:creationId xmlns:a16="http://schemas.microsoft.com/office/drawing/2014/main" id="{3527867F-5065-4D20-ACB0-8C0F470C19FA}"/>
              </a:ext>
            </a:extLst>
          </p:cNvPr>
          <p:cNvSpPr/>
          <p:nvPr/>
        </p:nvSpPr>
        <p:spPr>
          <a:xfrm rot="-60000">
            <a:off x="2628790" y="3225546"/>
            <a:ext cx="217714" cy="312964"/>
          </a:xfrm>
          <a:prstGeom prst="upArrow">
            <a:avLst/>
          </a:prstGeom>
          <a:solidFill>
            <a:schemeClr val="accent4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5EE1DCE8-E866-4AA1-9A28-D105EEFC2479}"/>
              </a:ext>
            </a:extLst>
          </p:cNvPr>
          <p:cNvSpPr/>
          <p:nvPr/>
        </p:nvSpPr>
        <p:spPr>
          <a:xfrm>
            <a:off x="359742" y="3832131"/>
            <a:ext cx="5601263" cy="6469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/>
              <a:t>ESFORÇ FÍSIC +       COMPROMÍS COGNITIU</a:t>
            </a:r>
          </a:p>
        </p:txBody>
      </p:sp>
      <p:sp>
        <p:nvSpPr>
          <p:cNvPr id="21" name="Flecha: hacia arriba 20">
            <a:extLst>
              <a:ext uri="{FF2B5EF4-FFF2-40B4-BE49-F238E27FC236}">
                <a16:creationId xmlns:a16="http://schemas.microsoft.com/office/drawing/2014/main" id="{89EBF08D-D47C-4B0C-BC92-11675CDF4797}"/>
              </a:ext>
            </a:extLst>
          </p:cNvPr>
          <p:cNvSpPr/>
          <p:nvPr/>
        </p:nvSpPr>
        <p:spPr>
          <a:xfrm>
            <a:off x="614933" y="4001153"/>
            <a:ext cx="217714" cy="312964"/>
          </a:xfrm>
          <a:prstGeom prst="upArrow">
            <a:avLst/>
          </a:prstGeom>
          <a:solidFill>
            <a:schemeClr val="accent4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Flecha: hacia arriba 23">
            <a:extLst>
              <a:ext uri="{FF2B5EF4-FFF2-40B4-BE49-F238E27FC236}">
                <a16:creationId xmlns:a16="http://schemas.microsoft.com/office/drawing/2014/main" id="{7837B4A6-BC5D-4299-8A67-DD04A5658FDE}"/>
              </a:ext>
            </a:extLst>
          </p:cNvPr>
          <p:cNvSpPr/>
          <p:nvPr/>
        </p:nvSpPr>
        <p:spPr>
          <a:xfrm rot="10860000">
            <a:off x="2642397" y="4001153"/>
            <a:ext cx="217714" cy="312964"/>
          </a:xfrm>
          <a:prstGeom prst="upArrow">
            <a:avLst/>
          </a:prstGeom>
          <a:solidFill>
            <a:srgbClr val="C00000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65BD794B-3943-4387-A9E9-2E37F540BA34}"/>
              </a:ext>
            </a:extLst>
          </p:cNvPr>
          <p:cNvSpPr/>
          <p:nvPr/>
        </p:nvSpPr>
        <p:spPr>
          <a:xfrm>
            <a:off x="359742" y="4594131"/>
            <a:ext cx="5601263" cy="6469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/>
              <a:t>ESFORÇ FÍSIC +       COMPROMÍS COGNITIU</a:t>
            </a:r>
          </a:p>
        </p:txBody>
      </p:sp>
      <p:sp>
        <p:nvSpPr>
          <p:cNvPr id="28" name="Flecha: hacia arriba 27">
            <a:extLst>
              <a:ext uri="{FF2B5EF4-FFF2-40B4-BE49-F238E27FC236}">
                <a16:creationId xmlns:a16="http://schemas.microsoft.com/office/drawing/2014/main" id="{1370FC4C-C853-45FE-9F61-9934B5F64B8A}"/>
              </a:ext>
            </a:extLst>
          </p:cNvPr>
          <p:cNvSpPr/>
          <p:nvPr/>
        </p:nvSpPr>
        <p:spPr>
          <a:xfrm rot="10800000">
            <a:off x="614933" y="4763153"/>
            <a:ext cx="217714" cy="312964"/>
          </a:xfrm>
          <a:prstGeom prst="upArrow">
            <a:avLst/>
          </a:prstGeom>
          <a:solidFill>
            <a:srgbClr val="C00000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Flecha: hacia arriba 28">
            <a:extLst>
              <a:ext uri="{FF2B5EF4-FFF2-40B4-BE49-F238E27FC236}">
                <a16:creationId xmlns:a16="http://schemas.microsoft.com/office/drawing/2014/main" id="{100D473A-1889-4F50-8013-79F582DDC47A}"/>
              </a:ext>
            </a:extLst>
          </p:cNvPr>
          <p:cNvSpPr/>
          <p:nvPr/>
        </p:nvSpPr>
        <p:spPr>
          <a:xfrm rot="10860000">
            <a:off x="2642397" y="4763153"/>
            <a:ext cx="217714" cy="312964"/>
          </a:xfrm>
          <a:prstGeom prst="upArrow">
            <a:avLst/>
          </a:prstGeom>
          <a:solidFill>
            <a:srgbClr val="C00000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A0D1C2DF-F90C-4209-ADB6-62D5B5764CFF}"/>
              </a:ext>
            </a:extLst>
          </p:cNvPr>
          <p:cNvSpPr/>
          <p:nvPr/>
        </p:nvSpPr>
        <p:spPr>
          <a:xfrm>
            <a:off x="6619028" y="3056524"/>
            <a:ext cx="1478300" cy="6469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/>
              <a:t>JOCS D'EQUIP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E536A464-88AE-47B6-9D2D-1B46FD0002F3}"/>
              </a:ext>
            </a:extLst>
          </p:cNvPr>
          <p:cNvSpPr/>
          <p:nvPr/>
        </p:nvSpPr>
        <p:spPr>
          <a:xfrm>
            <a:off x="6619027" y="3832131"/>
            <a:ext cx="1478300" cy="6469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/>
              <a:t>EXERCICI AERÒBIC</a:t>
            </a: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E3F78775-2CF5-46FC-A943-081D44350625}"/>
              </a:ext>
            </a:extLst>
          </p:cNvPr>
          <p:cNvSpPr/>
          <p:nvPr/>
        </p:nvSpPr>
        <p:spPr>
          <a:xfrm>
            <a:off x="6619028" y="4594131"/>
            <a:ext cx="1478300" cy="6469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/>
              <a:t>CONDICIÓCONTROL</a:t>
            </a:r>
          </a:p>
        </p:txBody>
      </p:sp>
      <p:sp>
        <p:nvSpPr>
          <p:cNvPr id="33" name="Flecha: a la derecha 32">
            <a:extLst>
              <a:ext uri="{FF2B5EF4-FFF2-40B4-BE49-F238E27FC236}">
                <a16:creationId xmlns:a16="http://schemas.microsoft.com/office/drawing/2014/main" id="{7DC39930-B7AD-4BCC-AEFE-3CBCC172AB05}"/>
              </a:ext>
            </a:extLst>
          </p:cNvPr>
          <p:cNvSpPr/>
          <p:nvPr/>
        </p:nvSpPr>
        <p:spPr>
          <a:xfrm>
            <a:off x="8178548" y="2968967"/>
            <a:ext cx="544284" cy="312965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D007AA16-967B-4726-90AF-C8FFFEF81E89}"/>
              </a:ext>
            </a:extLst>
          </p:cNvPr>
          <p:cNvSpPr/>
          <p:nvPr/>
        </p:nvSpPr>
        <p:spPr>
          <a:xfrm>
            <a:off x="8782564" y="2797987"/>
            <a:ext cx="1478300" cy="64698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/>
              <a:t>SHIFTING PERFORMANCE</a:t>
            </a:r>
          </a:p>
        </p:txBody>
      </p:sp>
      <p:sp>
        <p:nvSpPr>
          <p:cNvPr id="35" name="Flecha: a la derecha 34">
            <a:extLst>
              <a:ext uri="{FF2B5EF4-FFF2-40B4-BE49-F238E27FC236}">
                <a16:creationId xmlns:a16="http://schemas.microsoft.com/office/drawing/2014/main" id="{8E2C027F-90E2-42D5-8C15-5D9BD61B450B}"/>
              </a:ext>
            </a:extLst>
          </p:cNvPr>
          <p:cNvSpPr/>
          <p:nvPr/>
        </p:nvSpPr>
        <p:spPr>
          <a:xfrm>
            <a:off x="8164940" y="3486038"/>
            <a:ext cx="544284" cy="312965"/>
          </a:xfrm>
          <a:prstGeom prst="rightArrow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CD531EE3-588C-495D-AC06-37F76093CA31}"/>
              </a:ext>
            </a:extLst>
          </p:cNvPr>
          <p:cNvSpPr/>
          <p:nvPr/>
        </p:nvSpPr>
        <p:spPr>
          <a:xfrm>
            <a:off x="8782563" y="3491950"/>
            <a:ext cx="1478300" cy="9327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/>
              <a:t>IMPACTE POSITIU RESISTÈNCIA AERÒBICA</a:t>
            </a:r>
          </a:p>
        </p:txBody>
      </p:sp>
      <p:sp>
        <p:nvSpPr>
          <p:cNvPr id="39" name="Flecha: a la derecha 38">
            <a:extLst>
              <a:ext uri="{FF2B5EF4-FFF2-40B4-BE49-F238E27FC236}">
                <a16:creationId xmlns:a16="http://schemas.microsoft.com/office/drawing/2014/main" id="{0C0D6EA6-3F95-4932-8254-91497E886902}"/>
              </a:ext>
            </a:extLst>
          </p:cNvPr>
          <p:cNvSpPr/>
          <p:nvPr/>
        </p:nvSpPr>
        <p:spPr>
          <a:xfrm>
            <a:off x="8164939" y="4003109"/>
            <a:ext cx="544284" cy="312965"/>
          </a:xfrm>
          <a:prstGeom prst="rightArrow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Rectángulo 39">
            <a:extLst>
              <a:ext uri="{FF2B5EF4-FFF2-40B4-BE49-F238E27FC236}">
                <a16:creationId xmlns:a16="http://schemas.microsoft.com/office/drawing/2014/main" id="{93D69D79-7FDE-482E-87FA-A612913CE530}"/>
              </a:ext>
            </a:extLst>
          </p:cNvPr>
          <p:cNvSpPr/>
          <p:nvPr/>
        </p:nvSpPr>
        <p:spPr>
          <a:xfrm>
            <a:off x="3475776" y="5424166"/>
            <a:ext cx="7451832" cy="783050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/>
              <a:t>COGNITIVE ENGAGEMENT en l'activitat física sembla ser la manera més "prometedora" d'intervenció per a millorar les Funcions Executives durant la infància</a:t>
            </a:r>
          </a:p>
        </p:txBody>
      </p:sp>
    </p:spTree>
    <p:extLst>
      <p:ext uri="{BB962C8B-B14F-4D97-AF65-F5344CB8AC3E}">
        <p14:creationId xmlns:p14="http://schemas.microsoft.com/office/powerpoint/2010/main" val="39664085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>
            <a:extLst>
              <a:ext uri="{FF2B5EF4-FFF2-40B4-BE49-F238E27FC236}">
                <a16:creationId xmlns:a16="http://schemas.microsoft.com/office/drawing/2014/main" id="{E99C7062-B8C0-489F-B9F2-48DC2E6C37B1}"/>
              </a:ext>
            </a:extLst>
          </p:cNvPr>
          <p:cNvSpPr txBox="1"/>
          <p:nvPr/>
        </p:nvSpPr>
        <p:spPr>
          <a:xfrm>
            <a:off x="3471773" y="696942"/>
            <a:ext cx="629440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b="1"/>
              <a:t>EFECTES DE L'ACTIVITAT FÍSICA EN LA COGNICIÓ</a:t>
            </a:r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F20512A2-A2ED-40A4-A0D4-DD6ADFEBE47E}"/>
              </a:ext>
            </a:extLst>
          </p:cNvPr>
          <p:cNvSpPr/>
          <p:nvPr/>
        </p:nvSpPr>
        <p:spPr>
          <a:xfrm>
            <a:off x="2727384" y="1491701"/>
            <a:ext cx="4431047" cy="78305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Les </a:t>
            </a:r>
            <a:r>
              <a:rPr lang="es-ES" sz="1600" err="1"/>
              <a:t>accions</a:t>
            </a:r>
            <a:r>
              <a:rPr lang="es-ES" sz="1600"/>
              <a:t> o </a:t>
            </a:r>
            <a:r>
              <a:rPr lang="es-ES" sz="1600" err="1"/>
              <a:t>processos</a:t>
            </a:r>
            <a:r>
              <a:rPr lang="es-ES" sz="1600"/>
              <a:t> </a:t>
            </a:r>
            <a:r>
              <a:rPr lang="es-ES" sz="1600" err="1"/>
              <a:t>mentals</a:t>
            </a:r>
            <a:r>
              <a:rPr lang="es-ES" sz="1600"/>
              <a:t> </a:t>
            </a:r>
            <a:r>
              <a:rPr lang="es-ES" sz="1600" err="1"/>
              <a:t>d'adquisició</a:t>
            </a:r>
            <a:r>
              <a:rPr lang="es-ES" sz="1600"/>
              <a:t> de </a:t>
            </a:r>
            <a:r>
              <a:rPr lang="es-ES" sz="1600" err="1"/>
              <a:t>coneixement</a:t>
            </a:r>
            <a:r>
              <a:rPr lang="es-ES" sz="1600"/>
              <a:t> i </a:t>
            </a:r>
            <a:r>
              <a:rPr lang="es-ES" sz="1600" err="1"/>
              <a:t>comprensió</a:t>
            </a:r>
            <a:r>
              <a:rPr lang="es-ES" sz="1600"/>
              <a:t> a través del </a:t>
            </a:r>
            <a:r>
              <a:rPr lang="es-ES" sz="1600" err="1"/>
              <a:t>pensament</a:t>
            </a:r>
            <a:r>
              <a:rPr lang="es-ES" sz="1600"/>
              <a:t>, la </a:t>
            </a:r>
            <a:r>
              <a:rPr lang="es-ES" sz="1600" err="1"/>
              <a:t>experiència</a:t>
            </a:r>
            <a:r>
              <a:rPr lang="es-ES" sz="1600"/>
              <a:t> i </a:t>
            </a:r>
            <a:r>
              <a:rPr lang="es-ES" sz="1600" err="1"/>
              <a:t>els</a:t>
            </a:r>
            <a:r>
              <a:rPr lang="es-ES" sz="1600"/>
              <a:t> </a:t>
            </a:r>
            <a:r>
              <a:rPr lang="es-ES" sz="1600" err="1"/>
              <a:t>sentits</a:t>
            </a:r>
            <a:r>
              <a:rPr lang="es-ES" sz="1600"/>
              <a:t> (Davis et al, 2011)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C0A7144-B5B8-4060-A084-7ACD03601D00}"/>
              </a:ext>
            </a:extLst>
          </p:cNvPr>
          <p:cNvSpPr txBox="1"/>
          <p:nvPr/>
        </p:nvSpPr>
        <p:spPr>
          <a:xfrm>
            <a:off x="3471773" y="1058944"/>
            <a:ext cx="4430485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/>
              <a:t>Van </a:t>
            </a:r>
            <a:r>
              <a:rPr lang="es-ES" sz="1200" err="1"/>
              <a:t>der</a:t>
            </a:r>
            <a:r>
              <a:rPr lang="es-ES" sz="1200"/>
              <a:t> </a:t>
            </a:r>
            <a:r>
              <a:rPr lang="es-ES" sz="1200" err="1"/>
              <a:t>Fer</a:t>
            </a:r>
            <a:r>
              <a:rPr lang="es-ES" sz="1200"/>
              <a:t> et al (2015); Cárdenas et al (2015); Alarcón et al. (2017)</a:t>
            </a:r>
            <a:endParaRPr lang="es-ES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2469F2E-B5E5-42D2-8A45-C9F3DE6780C0}"/>
              </a:ext>
            </a:extLst>
          </p:cNvPr>
          <p:cNvSpPr/>
          <p:nvPr/>
        </p:nvSpPr>
        <p:spPr>
          <a:xfrm>
            <a:off x="536633" y="1491702"/>
            <a:ext cx="2117833" cy="783050"/>
          </a:xfrm>
          <a:prstGeom prst="rect">
            <a:avLst/>
          </a:prstGeom>
          <a:solidFill>
            <a:srgbClr val="C00000"/>
          </a:solidFill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/>
              <a:t>HABILITATS COGNITIVES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D5C1F606-84FA-40A7-9EA7-FCF8DA9D729A}"/>
              </a:ext>
            </a:extLst>
          </p:cNvPr>
          <p:cNvSpPr/>
          <p:nvPr/>
        </p:nvSpPr>
        <p:spPr>
          <a:xfrm>
            <a:off x="536633" y="2362558"/>
            <a:ext cx="2117834" cy="78305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FUNCIONS EXECUTIVES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6DBEC305-C56A-4436-8AF3-FC6A39D11B6D}"/>
              </a:ext>
            </a:extLst>
          </p:cNvPr>
          <p:cNvSpPr/>
          <p:nvPr/>
        </p:nvSpPr>
        <p:spPr>
          <a:xfrm>
            <a:off x="536633" y="3260628"/>
            <a:ext cx="2117834" cy="78305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PROCESSAMENT VISUAL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8D54985A-B4E6-4D9F-8CE5-9B55526FB6B1}"/>
              </a:ext>
            </a:extLst>
          </p:cNvPr>
          <p:cNvSpPr/>
          <p:nvPr/>
        </p:nvSpPr>
        <p:spPr>
          <a:xfrm>
            <a:off x="2795418" y="2362557"/>
            <a:ext cx="2117834" cy="78305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MEMÒRIA</a:t>
            </a:r>
            <a:endParaRPr lang="es-ES"/>
          </a:p>
          <a:p>
            <a:pPr algn="ctr"/>
            <a:r>
              <a:rPr lang="es-ES" sz="1600"/>
              <a:t>CURT TERMINI</a:t>
            </a:r>
            <a:endParaRPr lang="es-ES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1E1947E2-4D40-4AAF-8C24-D8EB7472333C}"/>
              </a:ext>
            </a:extLst>
          </p:cNvPr>
          <p:cNvSpPr/>
          <p:nvPr/>
        </p:nvSpPr>
        <p:spPr>
          <a:xfrm>
            <a:off x="2795419" y="3260629"/>
            <a:ext cx="2117834" cy="78305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MEMÒRIA</a:t>
            </a:r>
            <a:endParaRPr lang="es-ES"/>
          </a:p>
          <a:p>
            <a:pPr algn="ctr"/>
            <a:r>
              <a:rPr lang="es-ES" sz="1600"/>
              <a:t>LLARG TERMINI</a:t>
            </a:r>
            <a:endParaRPr lang="es-ES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4892FE53-BBD5-43AC-9C4E-70B5B5FD1425}"/>
              </a:ext>
            </a:extLst>
          </p:cNvPr>
          <p:cNvSpPr/>
          <p:nvPr/>
        </p:nvSpPr>
        <p:spPr>
          <a:xfrm>
            <a:off x="318918" y="4539700"/>
            <a:ext cx="2117834" cy="78305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 INTEL·LIGÈNCIA</a:t>
            </a:r>
          </a:p>
          <a:p>
            <a:pPr algn="ctr"/>
            <a:r>
              <a:rPr lang="es-ES" sz="1600"/>
              <a:t>FLUIDA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34E28171-56DC-4F53-8662-423B1ED5AE31}"/>
              </a:ext>
            </a:extLst>
          </p:cNvPr>
          <p:cNvSpPr/>
          <p:nvPr/>
        </p:nvSpPr>
        <p:spPr>
          <a:xfrm>
            <a:off x="318917" y="5451378"/>
            <a:ext cx="3532976" cy="123208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La </a:t>
            </a:r>
            <a:r>
              <a:rPr lang="es-ES" sz="1600" err="1"/>
              <a:t>capacitat</a:t>
            </a:r>
            <a:r>
              <a:rPr lang="es-ES" sz="1600"/>
              <a:t> de pensar </a:t>
            </a:r>
            <a:r>
              <a:rPr lang="es-ES" sz="1600" err="1"/>
              <a:t>lògicament</a:t>
            </a:r>
            <a:r>
              <a:rPr lang="es-ES" sz="1600"/>
              <a:t> i </a:t>
            </a:r>
            <a:r>
              <a:rPr lang="es-ES" sz="1600" err="1"/>
              <a:t>resoldre</a:t>
            </a:r>
            <a:r>
              <a:rPr lang="es-ES" sz="1600"/>
              <a:t> les </a:t>
            </a:r>
            <a:r>
              <a:rPr lang="es-ES" sz="1600" err="1"/>
              <a:t>situacions</a:t>
            </a:r>
            <a:r>
              <a:rPr lang="es-ES" sz="1600"/>
              <a:t> </a:t>
            </a:r>
            <a:r>
              <a:rPr lang="es-ES" sz="1600" err="1"/>
              <a:t>novedoses</a:t>
            </a:r>
            <a:r>
              <a:rPr lang="es-ES" sz="1600"/>
              <a:t>, </a:t>
            </a:r>
            <a:r>
              <a:rPr lang="es-ES" sz="1600" err="1"/>
              <a:t>independentment</a:t>
            </a:r>
            <a:r>
              <a:rPr lang="es-ES" sz="1600"/>
              <a:t> del </a:t>
            </a:r>
            <a:r>
              <a:rPr lang="es-ES" sz="1600" err="1"/>
              <a:t>coneixement</a:t>
            </a:r>
            <a:r>
              <a:rPr lang="es-ES" sz="1600"/>
              <a:t> </a:t>
            </a:r>
            <a:r>
              <a:rPr lang="es-ES" sz="1600" err="1"/>
              <a:t>adquirit</a:t>
            </a:r>
            <a:endParaRPr lang="es-ES" err="1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695A8C81-1E98-4299-B7B8-71AFEED6292A}"/>
              </a:ext>
            </a:extLst>
          </p:cNvPr>
          <p:cNvSpPr/>
          <p:nvPr/>
        </p:nvSpPr>
        <p:spPr>
          <a:xfrm>
            <a:off x="4319417" y="4539699"/>
            <a:ext cx="2117834" cy="78305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 INTEL·LIGÈNCIA</a:t>
            </a:r>
          </a:p>
          <a:p>
            <a:pPr algn="ctr"/>
            <a:r>
              <a:rPr lang="es-ES" sz="1600"/>
              <a:t>CRISTAL·LITZADA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FBEFA27E-1424-4F97-9284-404B4BCE056A}"/>
              </a:ext>
            </a:extLst>
          </p:cNvPr>
          <p:cNvSpPr/>
          <p:nvPr/>
        </p:nvSpPr>
        <p:spPr>
          <a:xfrm>
            <a:off x="3924809" y="5451377"/>
            <a:ext cx="3124762" cy="123208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/>
              <a:t>Capacitat</a:t>
            </a:r>
            <a:r>
              <a:rPr lang="es-ES" sz="1600"/>
              <a:t> </a:t>
            </a:r>
            <a:r>
              <a:rPr lang="es-ES" sz="1600" err="1"/>
              <a:t>d'utilitzar</a:t>
            </a:r>
            <a:r>
              <a:rPr lang="es-ES" sz="1600"/>
              <a:t> </a:t>
            </a:r>
            <a:r>
              <a:rPr lang="es-ES" sz="1600" err="1"/>
              <a:t>habilitats</a:t>
            </a:r>
            <a:r>
              <a:rPr lang="es-ES" sz="1600"/>
              <a:t>, </a:t>
            </a:r>
            <a:r>
              <a:rPr lang="es-ES" sz="1600" err="1"/>
              <a:t>coneixement</a:t>
            </a:r>
            <a:r>
              <a:rPr lang="es-ES" sz="1600"/>
              <a:t> i </a:t>
            </a:r>
            <a:r>
              <a:rPr lang="es-ES" sz="1600" err="1"/>
              <a:t>experiència</a:t>
            </a:r>
            <a:r>
              <a:rPr lang="es-ES" sz="1600"/>
              <a:t> per </a:t>
            </a:r>
            <a:r>
              <a:rPr lang="es-ES" sz="1600" err="1"/>
              <a:t>accedir</a:t>
            </a:r>
            <a:r>
              <a:rPr lang="es-ES" sz="1600"/>
              <a:t> a la </a:t>
            </a:r>
            <a:r>
              <a:rPr lang="es-ES" sz="1600" err="1"/>
              <a:t>informació</a:t>
            </a:r>
            <a:r>
              <a:rPr lang="es-ES" sz="1600"/>
              <a:t> de la </a:t>
            </a:r>
            <a:r>
              <a:rPr lang="es-ES" sz="1600" err="1"/>
              <a:t>memòria</a:t>
            </a:r>
            <a:r>
              <a:rPr lang="es-ES" sz="1600"/>
              <a:t> a </a:t>
            </a:r>
            <a:r>
              <a:rPr lang="es-ES" sz="1600" err="1"/>
              <a:t>llarg</a:t>
            </a:r>
            <a:r>
              <a:rPr lang="es-ES" sz="1600"/>
              <a:t> </a:t>
            </a:r>
            <a:r>
              <a:rPr lang="es-ES" sz="1600" err="1"/>
              <a:t>termini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73A6A111-AEA9-472F-A7C6-1B3CDF616ABB}"/>
              </a:ext>
            </a:extLst>
          </p:cNvPr>
          <p:cNvSpPr/>
          <p:nvPr/>
        </p:nvSpPr>
        <p:spPr>
          <a:xfrm>
            <a:off x="5040596" y="2362556"/>
            <a:ext cx="2117834" cy="78305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IQ</a:t>
            </a: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04F9AE78-FC55-4809-B4F5-2D83DB070DFF}"/>
              </a:ext>
            </a:extLst>
          </p:cNvPr>
          <p:cNvSpPr/>
          <p:nvPr/>
        </p:nvSpPr>
        <p:spPr>
          <a:xfrm>
            <a:off x="5040594" y="3260626"/>
            <a:ext cx="2117834" cy="78305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HABILITATS ACADÈMIQUES</a:t>
            </a:r>
          </a:p>
        </p:txBody>
      </p:sp>
      <p:pic>
        <p:nvPicPr>
          <p:cNvPr id="3" name="Imagen 17" descr="Una captura de pantalla de un celular&#10;&#10;Descripción generada con confianza alta">
            <a:extLst>
              <a:ext uri="{FF2B5EF4-FFF2-40B4-BE49-F238E27FC236}">
                <a16:creationId xmlns:a16="http://schemas.microsoft.com/office/drawing/2014/main" id="{85EEBD1E-082A-4C5C-9542-235053D136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5829" y="1325565"/>
            <a:ext cx="4103913" cy="4928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4294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>
            <a:extLst>
              <a:ext uri="{FF2B5EF4-FFF2-40B4-BE49-F238E27FC236}">
                <a16:creationId xmlns:a16="http://schemas.microsoft.com/office/drawing/2014/main" id="{E99C7062-B8C0-489F-B9F2-48DC2E6C37B1}"/>
              </a:ext>
            </a:extLst>
          </p:cNvPr>
          <p:cNvSpPr txBox="1"/>
          <p:nvPr/>
        </p:nvSpPr>
        <p:spPr>
          <a:xfrm>
            <a:off x="3471773" y="696942"/>
            <a:ext cx="629440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b="1"/>
              <a:t>EFECTES DE L'ACTIVITAT FÍSICA EN LA COGNICIÓ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C0A7144-B5B8-4060-A084-7ACD03601D00}"/>
              </a:ext>
            </a:extLst>
          </p:cNvPr>
          <p:cNvSpPr txBox="1"/>
          <p:nvPr/>
        </p:nvSpPr>
        <p:spPr>
          <a:xfrm>
            <a:off x="6070737" y="1058944"/>
            <a:ext cx="4430485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/>
              <a:t>Van </a:t>
            </a:r>
            <a:r>
              <a:rPr lang="es-ES" sz="1200" err="1"/>
              <a:t>der</a:t>
            </a:r>
            <a:r>
              <a:rPr lang="es-ES" sz="1200"/>
              <a:t> </a:t>
            </a:r>
            <a:r>
              <a:rPr lang="es-ES" sz="1200" err="1"/>
              <a:t>Fer</a:t>
            </a:r>
            <a:r>
              <a:rPr lang="es-ES" sz="1200"/>
              <a:t> et al (2015); Cárdenas et al (2015); Alarcón et al. (2017)</a:t>
            </a:r>
            <a:endParaRPr lang="es-ES"/>
          </a:p>
        </p:txBody>
      </p:sp>
      <p:pic>
        <p:nvPicPr>
          <p:cNvPr id="3" name="Imagen 4" descr="Captura de pantalla de un celular&#10;&#10;Descripción generada con confianza alta">
            <a:extLst>
              <a:ext uri="{FF2B5EF4-FFF2-40B4-BE49-F238E27FC236}">
                <a16:creationId xmlns:a16="http://schemas.microsoft.com/office/drawing/2014/main" id="{A7898A34-3E58-4A49-9170-3787E60559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044" y="1492069"/>
            <a:ext cx="5695948" cy="2540363"/>
          </a:xfrm>
          <a:prstGeom prst="rect">
            <a:avLst/>
          </a:prstGeom>
        </p:spPr>
      </p:pic>
      <p:pic>
        <p:nvPicPr>
          <p:cNvPr id="2" name="Imagen 5">
            <a:extLst>
              <a:ext uri="{FF2B5EF4-FFF2-40B4-BE49-F238E27FC236}">
                <a16:creationId xmlns:a16="http://schemas.microsoft.com/office/drawing/2014/main" id="{51C8C15F-1A52-42F7-9F5A-48880A7EE5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5436" y="1486417"/>
            <a:ext cx="6063342" cy="3898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7119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>
            <a:extLst>
              <a:ext uri="{FF2B5EF4-FFF2-40B4-BE49-F238E27FC236}">
                <a16:creationId xmlns:a16="http://schemas.microsoft.com/office/drawing/2014/main" id="{E99C7062-B8C0-489F-B9F2-48DC2E6C37B1}"/>
              </a:ext>
            </a:extLst>
          </p:cNvPr>
          <p:cNvSpPr txBox="1"/>
          <p:nvPr/>
        </p:nvSpPr>
        <p:spPr>
          <a:xfrm>
            <a:off x="3471773" y="696942"/>
            <a:ext cx="629440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b="1"/>
              <a:t>EFECTES DE L'ACTIVITAT FÍSICA EN LA COGNICIÓ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C0A7144-B5B8-4060-A084-7ACD03601D00}"/>
              </a:ext>
            </a:extLst>
          </p:cNvPr>
          <p:cNvSpPr txBox="1"/>
          <p:nvPr/>
        </p:nvSpPr>
        <p:spPr>
          <a:xfrm>
            <a:off x="3471773" y="1058944"/>
            <a:ext cx="4430485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/>
              <a:t>Van </a:t>
            </a:r>
            <a:r>
              <a:rPr lang="es-ES" sz="1200" err="1"/>
              <a:t>der</a:t>
            </a:r>
            <a:r>
              <a:rPr lang="es-ES" sz="1200"/>
              <a:t> </a:t>
            </a:r>
            <a:r>
              <a:rPr lang="es-ES" sz="1200" err="1"/>
              <a:t>Fer</a:t>
            </a:r>
            <a:r>
              <a:rPr lang="es-ES" sz="1200"/>
              <a:t> et al (2015); Cárdenas et al (2015); Alarcón et al. (2017)</a:t>
            </a:r>
            <a:endParaRPr lang="es-ES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2469F2E-B5E5-42D2-8A45-C9F3DE6780C0}"/>
              </a:ext>
            </a:extLst>
          </p:cNvPr>
          <p:cNvSpPr/>
          <p:nvPr/>
        </p:nvSpPr>
        <p:spPr>
          <a:xfrm>
            <a:off x="536633" y="1491702"/>
            <a:ext cx="2934261" cy="415658"/>
          </a:xfrm>
          <a:prstGeom prst="rect">
            <a:avLst/>
          </a:prstGeom>
          <a:solidFill>
            <a:srgbClr val="C00000"/>
          </a:solidFill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/>
              <a:t>DIAMOND &amp; LING (2015)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34E28171-56DC-4F53-8662-423B1ED5AE31}"/>
              </a:ext>
            </a:extLst>
          </p:cNvPr>
          <p:cNvSpPr/>
          <p:nvPr/>
        </p:nvSpPr>
        <p:spPr>
          <a:xfrm>
            <a:off x="536631" y="2049592"/>
            <a:ext cx="7424618" cy="374835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>
                <a:solidFill>
                  <a:srgbClr val="FFEFC2"/>
                </a:solidFill>
              </a:rPr>
              <a:t>L'entrenament</a:t>
            </a:r>
            <a:r>
              <a:rPr lang="es-ES" sz="1600">
                <a:solidFill>
                  <a:srgbClr val="FFEFC2"/>
                </a:solidFill>
              </a:rPr>
              <a:t> de les FE sembla transferir-se, </a:t>
            </a:r>
            <a:r>
              <a:rPr lang="es-ES" sz="1600" err="1">
                <a:solidFill>
                  <a:srgbClr val="FFEFC2"/>
                </a:solidFill>
              </a:rPr>
              <a:t>però</a:t>
            </a:r>
            <a:r>
              <a:rPr lang="es-ES" sz="1600">
                <a:solidFill>
                  <a:srgbClr val="FFEFC2"/>
                </a:solidFill>
              </a:rPr>
              <a:t> la </a:t>
            </a:r>
            <a:r>
              <a:rPr lang="es-ES" sz="1600" err="1">
                <a:solidFill>
                  <a:srgbClr val="FFEFC2"/>
                </a:solidFill>
              </a:rPr>
              <a:t>transferència</a:t>
            </a:r>
            <a:r>
              <a:rPr lang="es-ES" sz="1600">
                <a:solidFill>
                  <a:srgbClr val="FFEFC2"/>
                </a:solidFill>
              </a:rPr>
              <a:t> sembla ser limitada</a:t>
            </a:r>
            <a:endParaRPr lang="es-ES">
              <a:solidFill>
                <a:srgbClr val="FFEFC2"/>
              </a:solidFill>
            </a:endParaRP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DA9F0FEE-0AA8-4545-808F-58FF4E58B776}"/>
              </a:ext>
            </a:extLst>
          </p:cNvPr>
          <p:cNvSpPr/>
          <p:nvPr/>
        </p:nvSpPr>
        <p:spPr>
          <a:xfrm>
            <a:off x="536630" y="2512234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>
                <a:solidFill>
                  <a:srgbClr val="000000"/>
                </a:solidFill>
              </a:rPr>
              <a:t>El </a:t>
            </a:r>
            <a:r>
              <a:rPr lang="es-ES" sz="1600" err="1">
                <a:solidFill>
                  <a:srgbClr val="000000"/>
                </a:solidFill>
              </a:rPr>
              <a:t>temps</a:t>
            </a:r>
            <a:r>
              <a:rPr lang="es-ES" sz="1600">
                <a:solidFill>
                  <a:srgbClr val="000000"/>
                </a:solidFill>
              </a:rPr>
              <a:t> de </a:t>
            </a:r>
            <a:r>
              <a:rPr lang="es-ES" sz="1600" err="1">
                <a:solidFill>
                  <a:srgbClr val="000000"/>
                </a:solidFill>
              </a:rPr>
              <a:t>pràctica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incideix</a:t>
            </a:r>
            <a:r>
              <a:rPr lang="es-ES" sz="1600">
                <a:solidFill>
                  <a:srgbClr val="000000"/>
                </a:solidFill>
              </a:rPr>
              <a:t> en </a:t>
            </a:r>
            <a:r>
              <a:rPr lang="es-ES" sz="1600" err="1">
                <a:solidFill>
                  <a:srgbClr val="000000"/>
                </a:solidFill>
              </a:rPr>
              <a:t>els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beneficis</a:t>
            </a:r>
            <a:r>
              <a:rPr lang="es-ES" sz="1600">
                <a:solidFill>
                  <a:srgbClr val="000000"/>
                </a:solidFill>
              </a:rPr>
              <a:t> sobre les FE</a:t>
            </a:r>
            <a:endParaRPr lang="es-ES">
              <a:solidFill>
                <a:srgbClr val="000000"/>
              </a:solidFill>
            </a:endParaRP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AB8F33E6-E278-4C27-AB5D-DC86637D5E4E}"/>
              </a:ext>
            </a:extLst>
          </p:cNvPr>
          <p:cNvSpPr/>
          <p:nvPr/>
        </p:nvSpPr>
        <p:spPr>
          <a:xfrm>
            <a:off x="536629" y="2961269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>
                <a:solidFill>
                  <a:srgbClr val="000000"/>
                </a:solidFill>
              </a:rPr>
              <a:t>La forma en que es presenta i </a:t>
            </a:r>
            <a:r>
              <a:rPr lang="es-ES" sz="1600" err="1">
                <a:solidFill>
                  <a:srgbClr val="000000"/>
                </a:solidFill>
              </a:rPr>
              <a:t>realitza</a:t>
            </a:r>
            <a:r>
              <a:rPr lang="es-ES" sz="1600">
                <a:solidFill>
                  <a:srgbClr val="000000"/>
                </a:solidFill>
              </a:rPr>
              <a:t> una </a:t>
            </a:r>
            <a:r>
              <a:rPr lang="es-ES" sz="1600" err="1">
                <a:solidFill>
                  <a:srgbClr val="000000"/>
                </a:solidFill>
              </a:rPr>
              <a:t>activitat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incideix</a:t>
            </a:r>
            <a:r>
              <a:rPr lang="es-ES" sz="1600">
                <a:solidFill>
                  <a:srgbClr val="000000"/>
                </a:solidFill>
              </a:rPr>
              <a:t> en la </a:t>
            </a:r>
            <a:r>
              <a:rPr lang="es-ES" sz="1600" err="1">
                <a:solidFill>
                  <a:srgbClr val="000000"/>
                </a:solidFill>
              </a:rPr>
              <a:t>millora</a:t>
            </a:r>
            <a:r>
              <a:rPr lang="es-ES" sz="1600">
                <a:solidFill>
                  <a:srgbClr val="000000"/>
                </a:solidFill>
              </a:rPr>
              <a:t> de les FE</a:t>
            </a:r>
            <a:endParaRPr lang="es-ES">
              <a:solidFill>
                <a:srgbClr val="000000"/>
              </a:solidFill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BD814BFF-B7B0-491F-97D9-AE86779DA469}"/>
              </a:ext>
            </a:extLst>
          </p:cNvPr>
          <p:cNvSpPr/>
          <p:nvPr/>
        </p:nvSpPr>
        <p:spPr>
          <a:xfrm>
            <a:off x="536628" y="3423911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>
                <a:solidFill>
                  <a:srgbClr val="000000"/>
                </a:solidFill>
              </a:rPr>
              <a:t>Les FE han de ser </a:t>
            </a:r>
            <a:r>
              <a:rPr lang="es-ES" sz="1600" err="1">
                <a:solidFill>
                  <a:srgbClr val="000000"/>
                </a:solidFill>
              </a:rPr>
              <a:t>desafiades</a:t>
            </a:r>
            <a:r>
              <a:rPr lang="es-ES" sz="1600">
                <a:solidFill>
                  <a:srgbClr val="000000"/>
                </a:solidFill>
              </a:rPr>
              <a:t>, no </a:t>
            </a:r>
            <a:r>
              <a:rPr lang="es-ES" sz="1600" err="1">
                <a:solidFill>
                  <a:srgbClr val="000000"/>
                </a:solidFill>
              </a:rPr>
              <a:t>només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utilitzades</a:t>
            </a:r>
            <a:r>
              <a:rPr lang="es-ES" sz="1600">
                <a:solidFill>
                  <a:srgbClr val="000000"/>
                </a:solidFill>
              </a:rPr>
              <a:t>, per a generar </a:t>
            </a:r>
            <a:r>
              <a:rPr lang="es-ES" sz="1600" err="1">
                <a:solidFill>
                  <a:srgbClr val="000000"/>
                </a:solidFill>
              </a:rPr>
              <a:t>millores</a:t>
            </a: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FFA5C2E1-CB1F-436F-9069-94C9B703525A}"/>
              </a:ext>
            </a:extLst>
          </p:cNvPr>
          <p:cNvSpPr/>
          <p:nvPr/>
        </p:nvSpPr>
        <p:spPr>
          <a:xfrm>
            <a:off x="536627" y="3900160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>
                <a:solidFill>
                  <a:srgbClr val="000000"/>
                </a:solidFill>
              </a:rPr>
              <a:t>S'observen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millores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més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significatives</a:t>
            </a:r>
            <a:r>
              <a:rPr lang="es-ES" sz="1600">
                <a:solidFill>
                  <a:srgbClr val="000000"/>
                </a:solidFill>
              </a:rPr>
              <a:t> en </a:t>
            </a:r>
            <a:r>
              <a:rPr lang="es-ES" sz="1600" err="1">
                <a:solidFill>
                  <a:srgbClr val="000000"/>
                </a:solidFill>
              </a:rPr>
              <a:t>aquells</a:t>
            </a:r>
            <a:r>
              <a:rPr lang="es-ES" sz="1600">
                <a:solidFill>
                  <a:srgbClr val="000000"/>
                </a:solidFill>
              </a:rPr>
              <a:t> que </a:t>
            </a:r>
            <a:r>
              <a:rPr lang="es-ES" sz="1600" err="1">
                <a:solidFill>
                  <a:srgbClr val="000000"/>
                </a:solidFill>
              </a:rPr>
              <a:t>mostren</a:t>
            </a:r>
            <a:r>
              <a:rPr lang="es-ES" sz="1600">
                <a:solidFill>
                  <a:srgbClr val="000000"/>
                </a:solidFill>
              </a:rPr>
              <a:t> FE </a:t>
            </a:r>
            <a:r>
              <a:rPr lang="es-ES" sz="1600" err="1">
                <a:solidFill>
                  <a:srgbClr val="000000"/>
                </a:solidFill>
              </a:rPr>
              <a:t>més</a:t>
            </a:r>
            <a:r>
              <a:rPr lang="es-ES" sz="1600">
                <a:solidFill>
                  <a:srgbClr val="000000"/>
                </a:solidFill>
              </a:rPr>
              <a:t> "pobres"</a:t>
            </a: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FE65F7FD-8418-4FCB-A834-26409B6979BE}"/>
              </a:ext>
            </a:extLst>
          </p:cNvPr>
          <p:cNvSpPr/>
          <p:nvPr/>
        </p:nvSpPr>
        <p:spPr>
          <a:xfrm>
            <a:off x="536626" y="4362802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>
                <a:solidFill>
                  <a:srgbClr val="000000"/>
                </a:solidFill>
              </a:rPr>
              <a:t>Quan</a:t>
            </a:r>
            <a:r>
              <a:rPr lang="es-ES" sz="1600">
                <a:solidFill>
                  <a:srgbClr val="000000"/>
                </a:solidFill>
              </a:rPr>
              <a:t> la </a:t>
            </a:r>
            <a:r>
              <a:rPr lang="es-ES" sz="1600" err="1">
                <a:solidFill>
                  <a:srgbClr val="000000"/>
                </a:solidFill>
              </a:rPr>
              <a:t>pràctica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finalitza</a:t>
            </a:r>
            <a:r>
              <a:rPr lang="es-ES" sz="1600">
                <a:solidFill>
                  <a:srgbClr val="000000"/>
                </a:solidFill>
              </a:rPr>
              <a:t>, </a:t>
            </a:r>
            <a:r>
              <a:rPr lang="es-ES" sz="1600" err="1">
                <a:solidFill>
                  <a:srgbClr val="000000"/>
                </a:solidFill>
              </a:rPr>
              <a:t>els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beneficis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disminueixen</a:t>
            </a: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1A53CDB1-B017-4499-B98C-7BD72C6043A3}"/>
              </a:ext>
            </a:extLst>
          </p:cNvPr>
          <p:cNvSpPr/>
          <p:nvPr/>
        </p:nvSpPr>
        <p:spPr>
          <a:xfrm>
            <a:off x="536625" y="4825444"/>
            <a:ext cx="7424618" cy="55172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>
                <a:solidFill>
                  <a:srgbClr val="000000"/>
                </a:solidFill>
              </a:rPr>
              <a:t>Sovint</a:t>
            </a:r>
            <a:r>
              <a:rPr lang="es-ES" sz="1600">
                <a:solidFill>
                  <a:srgbClr val="000000"/>
                </a:solidFill>
              </a:rPr>
              <a:t>, les </a:t>
            </a:r>
            <a:r>
              <a:rPr lang="es-ES" sz="1600" err="1">
                <a:solidFill>
                  <a:srgbClr val="000000"/>
                </a:solidFill>
              </a:rPr>
              <a:t>diferències</a:t>
            </a:r>
            <a:r>
              <a:rPr lang="es-ES" sz="1600">
                <a:solidFill>
                  <a:srgbClr val="000000"/>
                </a:solidFill>
              </a:rPr>
              <a:t> entre el </a:t>
            </a:r>
            <a:r>
              <a:rPr lang="es-ES" sz="1600" err="1">
                <a:solidFill>
                  <a:srgbClr val="000000"/>
                </a:solidFill>
              </a:rPr>
              <a:t>grup</a:t>
            </a:r>
            <a:r>
              <a:rPr lang="es-ES" sz="1600">
                <a:solidFill>
                  <a:srgbClr val="000000"/>
                </a:solidFill>
              </a:rPr>
              <a:t> de </a:t>
            </a:r>
            <a:r>
              <a:rPr lang="es-ES" sz="1600" err="1">
                <a:solidFill>
                  <a:srgbClr val="000000"/>
                </a:solidFill>
              </a:rPr>
              <a:t>tractament</a:t>
            </a:r>
            <a:r>
              <a:rPr lang="es-ES" sz="1600">
                <a:solidFill>
                  <a:srgbClr val="000000"/>
                </a:solidFill>
              </a:rPr>
              <a:t> i control </a:t>
            </a:r>
            <a:r>
              <a:rPr lang="es-ES" sz="1600" err="1">
                <a:solidFill>
                  <a:srgbClr val="000000"/>
                </a:solidFill>
              </a:rPr>
              <a:t>només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apareixen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quan</a:t>
            </a:r>
            <a:r>
              <a:rPr lang="es-ES" sz="1600">
                <a:solidFill>
                  <a:srgbClr val="000000"/>
                </a:solidFill>
              </a:rPr>
              <a:t> les </a:t>
            </a:r>
            <a:r>
              <a:rPr lang="es-ES" sz="1600" err="1">
                <a:solidFill>
                  <a:srgbClr val="000000"/>
                </a:solidFill>
              </a:rPr>
              <a:t>habilitats</a:t>
            </a:r>
            <a:r>
              <a:rPr lang="es-ES" sz="1600">
                <a:solidFill>
                  <a:srgbClr val="000000"/>
                </a:solidFill>
              </a:rPr>
              <a:t> sobre FE </a:t>
            </a:r>
            <a:r>
              <a:rPr lang="es-ES" sz="1600" err="1">
                <a:solidFill>
                  <a:srgbClr val="000000"/>
                </a:solidFill>
              </a:rPr>
              <a:t>s'apropen</a:t>
            </a:r>
            <a:r>
              <a:rPr lang="es-ES" sz="1600">
                <a:solidFill>
                  <a:srgbClr val="000000"/>
                </a:solidFill>
              </a:rPr>
              <a:t> al </a:t>
            </a:r>
            <a:r>
              <a:rPr lang="es-ES" sz="1600" err="1">
                <a:solidFill>
                  <a:srgbClr val="000000"/>
                </a:solidFill>
              </a:rPr>
              <a:t>límit</a:t>
            </a:r>
            <a:endParaRPr lang="es-ES" sz="1600">
              <a:solidFill>
                <a:srgbClr val="000000"/>
              </a:solidFill>
            </a:endParaRP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A15FB088-E37E-49BF-A430-2B7D8A6DEA33}"/>
              </a:ext>
            </a:extLst>
          </p:cNvPr>
          <p:cNvSpPr/>
          <p:nvPr/>
        </p:nvSpPr>
        <p:spPr>
          <a:xfrm>
            <a:off x="536626" y="5451373"/>
            <a:ext cx="7424618" cy="55172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/>
              <a:t>L'exercici</a:t>
            </a:r>
            <a:r>
              <a:rPr lang="es-ES" sz="1600"/>
              <a:t> </a:t>
            </a:r>
            <a:r>
              <a:rPr lang="es-ES" sz="1600" err="1"/>
              <a:t>aeròbic</a:t>
            </a:r>
            <a:r>
              <a:rPr lang="es-ES" sz="1600"/>
              <a:t> o </a:t>
            </a:r>
            <a:r>
              <a:rPr lang="es-ES" sz="1600" err="1"/>
              <a:t>l'entrenament</a:t>
            </a:r>
            <a:r>
              <a:rPr lang="es-ES" sz="1600"/>
              <a:t> de </a:t>
            </a:r>
            <a:r>
              <a:rPr lang="es-ES" sz="1600" err="1"/>
              <a:t>resistència</a:t>
            </a:r>
            <a:r>
              <a:rPr lang="es-ES" sz="1600"/>
              <a:t> </a:t>
            </a:r>
            <a:r>
              <a:rPr lang="es-ES" sz="1600" err="1"/>
              <a:t>sense</a:t>
            </a:r>
            <a:r>
              <a:rPr lang="es-ES" sz="1600"/>
              <a:t> un </a:t>
            </a:r>
            <a:r>
              <a:rPr lang="es-ES" sz="1600" err="1"/>
              <a:t>component</a:t>
            </a:r>
            <a:r>
              <a:rPr lang="es-ES" sz="1600"/>
              <a:t> </a:t>
            </a:r>
            <a:r>
              <a:rPr lang="es-ES" sz="1600" err="1"/>
              <a:t>cognitiu</a:t>
            </a:r>
            <a:r>
              <a:rPr lang="es-ES" sz="1600"/>
              <a:t> </a:t>
            </a:r>
            <a:r>
              <a:rPr lang="es-ES" sz="1600" err="1"/>
              <a:t>mostra</a:t>
            </a:r>
            <a:r>
              <a:rPr lang="es-ES" sz="1600"/>
              <a:t> </a:t>
            </a:r>
            <a:r>
              <a:rPr lang="es-ES" sz="1600" err="1"/>
              <a:t>poc</a:t>
            </a:r>
            <a:r>
              <a:rPr lang="es-ES" sz="1600"/>
              <a:t> o un </a:t>
            </a:r>
            <a:r>
              <a:rPr lang="es-ES" sz="1600" err="1"/>
              <a:t>benefici</a:t>
            </a:r>
            <a:r>
              <a:rPr lang="es-ES" sz="1600"/>
              <a:t> </a:t>
            </a:r>
            <a:r>
              <a:rPr lang="es-ES" sz="1600" err="1"/>
              <a:t>inexistent</a:t>
            </a:r>
            <a:r>
              <a:rPr lang="es-ES" sz="1600"/>
              <a:t> sobre les FE</a:t>
            </a: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68EF0F3E-9A40-4CC5-8CC6-50802384FA86}"/>
              </a:ext>
            </a:extLst>
          </p:cNvPr>
          <p:cNvSpPr/>
          <p:nvPr/>
        </p:nvSpPr>
        <p:spPr>
          <a:xfrm>
            <a:off x="536625" y="6090908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>
                <a:solidFill>
                  <a:srgbClr val="000000"/>
                </a:solidFill>
              </a:rPr>
              <a:t>La </a:t>
            </a:r>
            <a:r>
              <a:rPr lang="es-ES" sz="1600" err="1">
                <a:solidFill>
                  <a:srgbClr val="000000"/>
                </a:solidFill>
              </a:rPr>
              <a:t>justificació</a:t>
            </a:r>
            <a:r>
              <a:rPr lang="es-ES" sz="1600">
                <a:solidFill>
                  <a:srgbClr val="000000"/>
                </a:solidFill>
              </a:rPr>
              <a:t> de les </a:t>
            </a:r>
            <a:r>
              <a:rPr lang="es-ES" sz="1600" err="1">
                <a:solidFill>
                  <a:srgbClr val="000000"/>
                </a:solidFill>
              </a:rPr>
              <a:t>millores</a:t>
            </a:r>
            <a:r>
              <a:rPr lang="es-ES" sz="1600">
                <a:solidFill>
                  <a:srgbClr val="000000"/>
                </a:solidFill>
              </a:rPr>
              <a:t> no </a:t>
            </a:r>
            <a:r>
              <a:rPr lang="es-ES" sz="1600" err="1">
                <a:solidFill>
                  <a:srgbClr val="000000"/>
                </a:solidFill>
              </a:rPr>
              <a:t>sempre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és</a:t>
            </a:r>
            <a:r>
              <a:rPr lang="es-ES" sz="1600">
                <a:solidFill>
                  <a:srgbClr val="000000"/>
                </a:solidFill>
              </a:rPr>
              <a:t> obvia, </a:t>
            </a:r>
            <a:r>
              <a:rPr lang="es-ES" sz="1600" err="1">
                <a:solidFill>
                  <a:srgbClr val="000000"/>
                </a:solidFill>
              </a:rPr>
              <a:t>fins</a:t>
            </a:r>
            <a:r>
              <a:rPr lang="es-ES" sz="1600">
                <a:solidFill>
                  <a:srgbClr val="000000"/>
                </a:solidFill>
              </a:rPr>
              <a:t> i </a:t>
            </a:r>
            <a:r>
              <a:rPr lang="es-ES" sz="1600" err="1">
                <a:solidFill>
                  <a:srgbClr val="000000"/>
                </a:solidFill>
              </a:rPr>
              <a:t>tot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pot</a:t>
            </a:r>
            <a:r>
              <a:rPr lang="es-ES" sz="1600">
                <a:solidFill>
                  <a:srgbClr val="000000"/>
                </a:solidFill>
              </a:rPr>
              <a:t> ser </a:t>
            </a:r>
            <a:r>
              <a:rPr lang="es-ES" sz="1600" err="1">
                <a:solidFill>
                  <a:srgbClr val="000000"/>
                </a:solidFill>
              </a:rPr>
              <a:t>contrària</a:t>
            </a:r>
            <a:r>
              <a:rPr lang="es-ES" sz="1600">
                <a:solidFill>
                  <a:srgbClr val="000000"/>
                </a:solidFill>
              </a:rPr>
              <a:t> a la </a:t>
            </a:r>
            <a:r>
              <a:rPr lang="es-ES" sz="1600" err="1">
                <a:solidFill>
                  <a:srgbClr val="000000"/>
                </a:solidFill>
              </a:rPr>
              <a:t>intuició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0AB8A52C-E062-4727-97F9-EC40FD3D1D72}"/>
              </a:ext>
            </a:extLst>
          </p:cNvPr>
          <p:cNvSpPr/>
          <p:nvPr/>
        </p:nvSpPr>
        <p:spPr>
          <a:xfrm>
            <a:off x="8755344" y="3900164"/>
            <a:ext cx="2934261" cy="155321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Intercal·lar tipus de reptes diversos i reduir la previsibilitat = millorar la generalització + allargar els efectes de l'entrenament cognitiu</a:t>
            </a:r>
          </a:p>
        </p:txBody>
      </p:sp>
    </p:spTree>
    <p:extLst>
      <p:ext uri="{BB962C8B-B14F-4D97-AF65-F5344CB8AC3E}">
        <p14:creationId xmlns:p14="http://schemas.microsoft.com/office/powerpoint/2010/main" val="30771672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>
            <a:extLst>
              <a:ext uri="{FF2B5EF4-FFF2-40B4-BE49-F238E27FC236}">
                <a16:creationId xmlns:a16="http://schemas.microsoft.com/office/drawing/2014/main" id="{E99C7062-B8C0-489F-B9F2-48DC2E6C37B1}"/>
              </a:ext>
            </a:extLst>
          </p:cNvPr>
          <p:cNvSpPr txBox="1"/>
          <p:nvPr/>
        </p:nvSpPr>
        <p:spPr>
          <a:xfrm>
            <a:off x="3471773" y="696942"/>
            <a:ext cx="629440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b="1"/>
              <a:t>EFECTES DE L'ACTIVITAT FÍSICA EN LA COGNICIÓ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C0A7144-B5B8-4060-A084-7ACD03601D00}"/>
              </a:ext>
            </a:extLst>
          </p:cNvPr>
          <p:cNvSpPr txBox="1"/>
          <p:nvPr/>
        </p:nvSpPr>
        <p:spPr>
          <a:xfrm>
            <a:off x="3471773" y="1058944"/>
            <a:ext cx="4430485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/>
              <a:t>Van </a:t>
            </a:r>
            <a:r>
              <a:rPr lang="es-ES" sz="1200" err="1"/>
              <a:t>der</a:t>
            </a:r>
            <a:r>
              <a:rPr lang="es-ES" sz="1200"/>
              <a:t> </a:t>
            </a:r>
            <a:r>
              <a:rPr lang="es-ES" sz="1200" err="1"/>
              <a:t>Fer</a:t>
            </a:r>
            <a:r>
              <a:rPr lang="es-ES" sz="1200"/>
              <a:t> et al (2015); Cárdenas et al (2015); Alarcón et al. (2017)</a:t>
            </a:r>
            <a:endParaRPr lang="es-ES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2469F2E-B5E5-42D2-8A45-C9F3DE6780C0}"/>
              </a:ext>
            </a:extLst>
          </p:cNvPr>
          <p:cNvSpPr/>
          <p:nvPr/>
        </p:nvSpPr>
        <p:spPr>
          <a:xfrm>
            <a:off x="536633" y="1491702"/>
            <a:ext cx="2934261" cy="415658"/>
          </a:xfrm>
          <a:prstGeom prst="rect">
            <a:avLst/>
          </a:prstGeom>
          <a:solidFill>
            <a:srgbClr val="C00000"/>
          </a:solidFill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/>
              <a:t>DIAMOND &amp; LING (2015)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34E28171-56DC-4F53-8662-423B1ED5AE31}"/>
              </a:ext>
            </a:extLst>
          </p:cNvPr>
          <p:cNvSpPr/>
          <p:nvPr/>
        </p:nvSpPr>
        <p:spPr>
          <a:xfrm>
            <a:off x="536631" y="2049592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/>
              <a:t>L'entrenament</a:t>
            </a:r>
            <a:r>
              <a:rPr lang="es-ES" sz="1600"/>
              <a:t> de les FE sembla transferir-se, </a:t>
            </a:r>
            <a:r>
              <a:rPr lang="es-ES" sz="1600" err="1"/>
              <a:t>però</a:t>
            </a:r>
            <a:r>
              <a:rPr lang="es-ES" sz="1600"/>
              <a:t> la </a:t>
            </a:r>
            <a:r>
              <a:rPr lang="es-ES" sz="1600" err="1"/>
              <a:t>transferència</a:t>
            </a:r>
            <a:r>
              <a:rPr lang="es-ES" sz="1600"/>
              <a:t> sembla ser limitada</a:t>
            </a:r>
            <a:endParaRPr lang="es-ES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DA9F0FEE-0AA8-4545-808F-58FF4E58B776}"/>
              </a:ext>
            </a:extLst>
          </p:cNvPr>
          <p:cNvSpPr/>
          <p:nvPr/>
        </p:nvSpPr>
        <p:spPr>
          <a:xfrm>
            <a:off x="536630" y="2512234"/>
            <a:ext cx="7424618" cy="374835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>
                <a:solidFill>
                  <a:srgbClr val="FFEFC2"/>
                </a:solidFill>
              </a:rPr>
              <a:t>El </a:t>
            </a:r>
            <a:r>
              <a:rPr lang="es-ES" sz="1600" err="1">
                <a:solidFill>
                  <a:srgbClr val="FFEFC2"/>
                </a:solidFill>
              </a:rPr>
              <a:t>temps</a:t>
            </a:r>
            <a:r>
              <a:rPr lang="es-ES" sz="1600">
                <a:solidFill>
                  <a:srgbClr val="FFEFC2"/>
                </a:solidFill>
              </a:rPr>
              <a:t> de </a:t>
            </a:r>
            <a:r>
              <a:rPr lang="es-ES" sz="1600" err="1">
                <a:solidFill>
                  <a:srgbClr val="FFEFC2"/>
                </a:solidFill>
              </a:rPr>
              <a:t>pràctica</a:t>
            </a:r>
            <a:r>
              <a:rPr lang="es-ES" sz="1600">
                <a:solidFill>
                  <a:srgbClr val="FFEFC2"/>
                </a:solidFill>
              </a:rPr>
              <a:t> </a:t>
            </a:r>
            <a:r>
              <a:rPr lang="es-ES" sz="1600" err="1">
                <a:solidFill>
                  <a:srgbClr val="FFEFC2"/>
                </a:solidFill>
              </a:rPr>
              <a:t>incideix</a:t>
            </a:r>
            <a:r>
              <a:rPr lang="es-ES" sz="1600">
                <a:solidFill>
                  <a:srgbClr val="FFEFC2"/>
                </a:solidFill>
              </a:rPr>
              <a:t> en </a:t>
            </a:r>
            <a:r>
              <a:rPr lang="es-ES" sz="1600" err="1">
                <a:solidFill>
                  <a:srgbClr val="FFEFC2"/>
                </a:solidFill>
              </a:rPr>
              <a:t>els</a:t>
            </a:r>
            <a:r>
              <a:rPr lang="es-ES" sz="1600">
                <a:solidFill>
                  <a:srgbClr val="FFEFC2"/>
                </a:solidFill>
              </a:rPr>
              <a:t> </a:t>
            </a:r>
            <a:r>
              <a:rPr lang="es-ES" sz="1600" err="1">
                <a:solidFill>
                  <a:srgbClr val="FFEFC2"/>
                </a:solidFill>
              </a:rPr>
              <a:t>beneficis</a:t>
            </a:r>
            <a:r>
              <a:rPr lang="es-ES" sz="1600">
                <a:solidFill>
                  <a:srgbClr val="FFEFC2"/>
                </a:solidFill>
              </a:rPr>
              <a:t> sobre les FE</a:t>
            </a:r>
            <a:endParaRPr lang="es-ES">
              <a:solidFill>
                <a:srgbClr val="FFEFC2"/>
              </a:solidFill>
            </a:endParaRP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AB8F33E6-E278-4C27-AB5D-DC86637D5E4E}"/>
              </a:ext>
            </a:extLst>
          </p:cNvPr>
          <p:cNvSpPr/>
          <p:nvPr/>
        </p:nvSpPr>
        <p:spPr>
          <a:xfrm>
            <a:off x="536629" y="2961269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>
                <a:solidFill>
                  <a:srgbClr val="000000"/>
                </a:solidFill>
              </a:rPr>
              <a:t>La forma en que es presenta i </a:t>
            </a:r>
            <a:r>
              <a:rPr lang="es-ES" sz="1600" err="1">
                <a:solidFill>
                  <a:srgbClr val="000000"/>
                </a:solidFill>
              </a:rPr>
              <a:t>realitza</a:t>
            </a:r>
            <a:r>
              <a:rPr lang="es-ES" sz="1600">
                <a:solidFill>
                  <a:srgbClr val="000000"/>
                </a:solidFill>
              </a:rPr>
              <a:t> una </a:t>
            </a:r>
            <a:r>
              <a:rPr lang="es-ES" sz="1600" err="1">
                <a:solidFill>
                  <a:srgbClr val="000000"/>
                </a:solidFill>
              </a:rPr>
              <a:t>activitat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incideix</a:t>
            </a:r>
            <a:r>
              <a:rPr lang="es-ES" sz="1600">
                <a:solidFill>
                  <a:srgbClr val="000000"/>
                </a:solidFill>
              </a:rPr>
              <a:t> en la </a:t>
            </a:r>
            <a:r>
              <a:rPr lang="es-ES" sz="1600" err="1">
                <a:solidFill>
                  <a:srgbClr val="000000"/>
                </a:solidFill>
              </a:rPr>
              <a:t>millora</a:t>
            </a:r>
            <a:r>
              <a:rPr lang="es-ES" sz="1600">
                <a:solidFill>
                  <a:srgbClr val="000000"/>
                </a:solidFill>
              </a:rPr>
              <a:t> de les FE</a:t>
            </a:r>
            <a:endParaRPr lang="es-ES">
              <a:solidFill>
                <a:srgbClr val="000000"/>
              </a:solidFill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BD814BFF-B7B0-491F-97D9-AE86779DA469}"/>
              </a:ext>
            </a:extLst>
          </p:cNvPr>
          <p:cNvSpPr/>
          <p:nvPr/>
        </p:nvSpPr>
        <p:spPr>
          <a:xfrm>
            <a:off x="536628" y="3423911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>
                <a:solidFill>
                  <a:srgbClr val="000000"/>
                </a:solidFill>
              </a:rPr>
              <a:t>Les FE han de ser </a:t>
            </a:r>
            <a:r>
              <a:rPr lang="es-ES" sz="1600" err="1">
                <a:solidFill>
                  <a:srgbClr val="000000"/>
                </a:solidFill>
              </a:rPr>
              <a:t>desafiades</a:t>
            </a:r>
            <a:r>
              <a:rPr lang="es-ES" sz="1600">
                <a:solidFill>
                  <a:srgbClr val="000000"/>
                </a:solidFill>
              </a:rPr>
              <a:t>, no </a:t>
            </a:r>
            <a:r>
              <a:rPr lang="es-ES" sz="1600" err="1">
                <a:solidFill>
                  <a:srgbClr val="000000"/>
                </a:solidFill>
              </a:rPr>
              <a:t>només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utilitzades</a:t>
            </a:r>
            <a:r>
              <a:rPr lang="es-ES" sz="1600">
                <a:solidFill>
                  <a:srgbClr val="000000"/>
                </a:solidFill>
              </a:rPr>
              <a:t>, per a generar </a:t>
            </a:r>
            <a:r>
              <a:rPr lang="es-ES" sz="1600" err="1">
                <a:solidFill>
                  <a:srgbClr val="000000"/>
                </a:solidFill>
              </a:rPr>
              <a:t>millores</a:t>
            </a: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FFA5C2E1-CB1F-436F-9069-94C9B703525A}"/>
              </a:ext>
            </a:extLst>
          </p:cNvPr>
          <p:cNvSpPr/>
          <p:nvPr/>
        </p:nvSpPr>
        <p:spPr>
          <a:xfrm>
            <a:off x="536627" y="3900160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>
                <a:solidFill>
                  <a:srgbClr val="000000"/>
                </a:solidFill>
              </a:rPr>
              <a:t>S'observen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millores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més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significatives</a:t>
            </a:r>
            <a:r>
              <a:rPr lang="es-ES" sz="1600">
                <a:solidFill>
                  <a:srgbClr val="000000"/>
                </a:solidFill>
              </a:rPr>
              <a:t> en </a:t>
            </a:r>
            <a:r>
              <a:rPr lang="es-ES" sz="1600" err="1">
                <a:solidFill>
                  <a:srgbClr val="000000"/>
                </a:solidFill>
              </a:rPr>
              <a:t>aquells</a:t>
            </a:r>
            <a:r>
              <a:rPr lang="es-ES" sz="1600">
                <a:solidFill>
                  <a:srgbClr val="000000"/>
                </a:solidFill>
              </a:rPr>
              <a:t> que </a:t>
            </a:r>
            <a:r>
              <a:rPr lang="es-ES" sz="1600" err="1">
                <a:solidFill>
                  <a:srgbClr val="000000"/>
                </a:solidFill>
              </a:rPr>
              <a:t>mostren</a:t>
            </a:r>
            <a:r>
              <a:rPr lang="es-ES" sz="1600">
                <a:solidFill>
                  <a:srgbClr val="000000"/>
                </a:solidFill>
              </a:rPr>
              <a:t> FE </a:t>
            </a:r>
            <a:r>
              <a:rPr lang="es-ES" sz="1600" err="1">
                <a:solidFill>
                  <a:srgbClr val="000000"/>
                </a:solidFill>
              </a:rPr>
              <a:t>més</a:t>
            </a:r>
            <a:r>
              <a:rPr lang="es-ES" sz="1600">
                <a:solidFill>
                  <a:srgbClr val="000000"/>
                </a:solidFill>
              </a:rPr>
              <a:t> "pobres"</a:t>
            </a: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FE65F7FD-8418-4FCB-A834-26409B6979BE}"/>
              </a:ext>
            </a:extLst>
          </p:cNvPr>
          <p:cNvSpPr/>
          <p:nvPr/>
        </p:nvSpPr>
        <p:spPr>
          <a:xfrm>
            <a:off x="536626" y="4362802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>
                <a:solidFill>
                  <a:srgbClr val="000000"/>
                </a:solidFill>
              </a:rPr>
              <a:t>Quan</a:t>
            </a:r>
            <a:r>
              <a:rPr lang="es-ES" sz="1600">
                <a:solidFill>
                  <a:srgbClr val="000000"/>
                </a:solidFill>
              </a:rPr>
              <a:t> la </a:t>
            </a:r>
            <a:r>
              <a:rPr lang="es-ES" sz="1600" err="1">
                <a:solidFill>
                  <a:srgbClr val="000000"/>
                </a:solidFill>
              </a:rPr>
              <a:t>pràctica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finalitza</a:t>
            </a:r>
            <a:r>
              <a:rPr lang="es-ES" sz="1600">
                <a:solidFill>
                  <a:srgbClr val="000000"/>
                </a:solidFill>
              </a:rPr>
              <a:t>, </a:t>
            </a:r>
            <a:r>
              <a:rPr lang="es-ES" sz="1600" err="1">
                <a:solidFill>
                  <a:srgbClr val="000000"/>
                </a:solidFill>
              </a:rPr>
              <a:t>els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beneficis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disminueixen</a:t>
            </a: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1A53CDB1-B017-4499-B98C-7BD72C6043A3}"/>
              </a:ext>
            </a:extLst>
          </p:cNvPr>
          <p:cNvSpPr/>
          <p:nvPr/>
        </p:nvSpPr>
        <p:spPr>
          <a:xfrm>
            <a:off x="536625" y="4825444"/>
            <a:ext cx="7424618" cy="55172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>
                <a:solidFill>
                  <a:srgbClr val="000000"/>
                </a:solidFill>
              </a:rPr>
              <a:t>Sovint</a:t>
            </a:r>
            <a:r>
              <a:rPr lang="es-ES" sz="1600">
                <a:solidFill>
                  <a:srgbClr val="000000"/>
                </a:solidFill>
              </a:rPr>
              <a:t>, les </a:t>
            </a:r>
            <a:r>
              <a:rPr lang="es-ES" sz="1600" err="1">
                <a:solidFill>
                  <a:srgbClr val="000000"/>
                </a:solidFill>
              </a:rPr>
              <a:t>diferències</a:t>
            </a:r>
            <a:r>
              <a:rPr lang="es-ES" sz="1600">
                <a:solidFill>
                  <a:srgbClr val="000000"/>
                </a:solidFill>
              </a:rPr>
              <a:t> entre el </a:t>
            </a:r>
            <a:r>
              <a:rPr lang="es-ES" sz="1600" err="1">
                <a:solidFill>
                  <a:srgbClr val="000000"/>
                </a:solidFill>
              </a:rPr>
              <a:t>grup</a:t>
            </a:r>
            <a:r>
              <a:rPr lang="es-ES" sz="1600">
                <a:solidFill>
                  <a:srgbClr val="000000"/>
                </a:solidFill>
              </a:rPr>
              <a:t> de </a:t>
            </a:r>
            <a:r>
              <a:rPr lang="es-ES" sz="1600" err="1">
                <a:solidFill>
                  <a:srgbClr val="000000"/>
                </a:solidFill>
              </a:rPr>
              <a:t>tractament</a:t>
            </a:r>
            <a:r>
              <a:rPr lang="es-ES" sz="1600">
                <a:solidFill>
                  <a:srgbClr val="000000"/>
                </a:solidFill>
              </a:rPr>
              <a:t> i control </a:t>
            </a:r>
            <a:r>
              <a:rPr lang="es-ES" sz="1600" err="1">
                <a:solidFill>
                  <a:srgbClr val="000000"/>
                </a:solidFill>
              </a:rPr>
              <a:t>només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apareixen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quan</a:t>
            </a:r>
            <a:r>
              <a:rPr lang="es-ES" sz="1600">
                <a:solidFill>
                  <a:srgbClr val="000000"/>
                </a:solidFill>
              </a:rPr>
              <a:t> les </a:t>
            </a:r>
            <a:r>
              <a:rPr lang="es-ES" sz="1600" err="1">
                <a:solidFill>
                  <a:srgbClr val="000000"/>
                </a:solidFill>
              </a:rPr>
              <a:t>habilitats</a:t>
            </a:r>
            <a:r>
              <a:rPr lang="es-ES" sz="1600">
                <a:solidFill>
                  <a:srgbClr val="000000"/>
                </a:solidFill>
              </a:rPr>
              <a:t> sobre FE </a:t>
            </a:r>
            <a:r>
              <a:rPr lang="es-ES" sz="1600" err="1">
                <a:solidFill>
                  <a:srgbClr val="000000"/>
                </a:solidFill>
              </a:rPr>
              <a:t>s'apropen</a:t>
            </a:r>
            <a:r>
              <a:rPr lang="es-ES" sz="1600">
                <a:solidFill>
                  <a:srgbClr val="000000"/>
                </a:solidFill>
              </a:rPr>
              <a:t> al </a:t>
            </a:r>
            <a:r>
              <a:rPr lang="es-ES" sz="1600" err="1">
                <a:solidFill>
                  <a:srgbClr val="000000"/>
                </a:solidFill>
              </a:rPr>
              <a:t>límit</a:t>
            </a:r>
            <a:endParaRPr lang="es-ES" sz="1600">
              <a:solidFill>
                <a:srgbClr val="000000"/>
              </a:solidFill>
            </a:endParaRP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A15FB088-E37E-49BF-A430-2B7D8A6DEA33}"/>
              </a:ext>
            </a:extLst>
          </p:cNvPr>
          <p:cNvSpPr/>
          <p:nvPr/>
        </p:nvSpPr>
        <p:spPr>
          <a:xfrm>
            <a:off x="536626" y="5451373"/>
            <a:ext cx="7424618" cy="55172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/>
              <a:t>L'exercici</a:t>
            </a:r>
            <a:r>
              <a:rPr lang="es-ES" sz="1600"/>
              <a:t> </a:t>
            </a:r>
            <a:r>
              <a:rPr lang="es-ES" sz="1600" err="1"/>
              <a:t>aeròbic</a:t>
            </a:r>
            <a:r>
              <a:rPr lang="es-ES" sz="1600"/>
              <a:t> o </a:t>
            </a:r>
            <a:r>
              <a:rPr lang="es-ES" sz="1600" err="1"/>
              <a:t>l'entrenament</a:t>
            </a:r>
            <a:r>
              <a:rPr lang="es-ES" sz="1600"/>
              <a:t> de </a:t>
            </a:r>
            <a:r>
              <a:rPr lang="es-ES" sz="1600" err="1"/>
              <a:t>resistència</a:t>
            </a:r>
            <a:r>
              <a:rPr lang="es-ES" sz="1600"/>
              <a:t> </a:t>
            </a:r>
            <a:r>
              <a:rPr lang="es-ES" sz="1600" err="1"/>
              <a:t>sense</a:t>
            </a:r>
            <a:r>
              <a:rPr lang="es-ES" sz="1600"/>
              <a:t> un </a:t>
            </a:r>
            <a:r>
              <a:rPr lang="es-ES" sz="1600" err="1"/>
              <a:t>component</a:t>
            </a:r>
            <a:r>
              <a:rPr lang="es-ES" sz="1600"/>
              <a:t> </a:t>
            </a:r>
            <a:r>
              <a:rPr lang="es-ES" sz="1600" err="1"/>
              <a:t>cognitiu</a:t>
            </a:r>
            <a:r>
              <a:rPr lang="es-ES" sz="1600"/>
              <a:t> </a:t>
            </a:r>
            <a:r>
              <a:rPr lang="es-ES" sz="1600" err="1"/>
              <a:t>mostra</a:t>
            </a:r>
            <a:r>
              <a:rPr lang="es-ES" sz="1600"/>
              <a:t> </a:t>
            </a:r>
            <a:r>
              <a:rPr lang="es-ES" sz="1600" err="1"/>
              <a:t>poc</a:t>
            </a:r>
            <a:r>
              <a:rPr lang="es-ES" sz="1600"/>
              <a:t> o un </a:t>
            </a:r>
            <a:r>
              <a:rPr lang="es-ES" sz="1600" err="1"/>
              <a:t>benefici</a:t>
            </a:r>
            <a:r>
              <a:rPr lang="es-ES" sz="1600"/>
              <a:t> </a:t>
            </a:r>
            <a:r>
              <a:rPr lang="es-ES" sz="1600" err="1"/>
              <a:t>inexistent</a:t>
            </a:r>
            <a:r>
              <a:rPr lang="es-ES" sz="1600"/>
              <a:t> sobre les FE</a:t>
            </a: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68EF0F3E-9A40-4CC5-8CC6-50802384FA86}"/>
              </a:ext>
            </a:extLst>
          </p:cNvPr>
          <p:cNvSpPr/>
          <p:nvPr/>
        </p:nvSpPr>
        <p:spPr>
          <a:xfrm>
            <a:off x="536625" y="6090908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>
                <a:solidFill>
                  <a:srgbClr val="000000"/>
                </a:solidFill>
              </a:rPr>
              <a:t>La </a:t>
            </a:r>
            <a:r>
              <a:rPr lang="es-ES" sz="1600" err="1">
                <a:solidFill>
                  <a:srgbClr val="000000"/>
                </a:solidFill>
              </a:rPr>
              <a:t>justificació</a:t>
            </a:r>
            <a:r>
              <a:rPr lang="es-ES" sz="1600">
                <a:solidFill>
                  <a:srgbClr val="000000"/>
                </a:solidFill>
              </a:rPr>
              <a:t> de les </a:t>
            </a:r>
            <a:r>
              <a:rPr lang="es-ES" sz="1600" err="1">
                <a:solidFill>
                  <a:srgbClr val="000000"/>
                </a:solidFill>
              </a:rPr>
              <a:t>millores</a:t>
            </a:r>
            <a:r>
              <a:rPr lang="es-ES" sz="1600">
                <a:solidFill>
                  <a:srgbClr val="000000"/>
                </a:solidFill>
              </a:rPr>
              <a:t> no </a:t>
            </a:r>
            <a:r>
              <a:rPr lang="es-ES" sz="1600" err="1">
                <a:solidFill>
                  <a:srgbClr val="000000"/>
                </a:solidFill>
              </a:rPr>
              <a:t>sempre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és</a:t>
            </a:r>
            <a:r>
              <a:rPr lang="es-ES" sz="1600">
                <a:solidFill>
                  <a:srgbClr val="000000"/>
                </a:solidFill>
              </a:rPr>
              <a:t> obvia, </a:t>
            </a:r>
            <a:r>
              <a:rPr lang="es-ES" sz="1600" err="1">
                <a:solidFill>
                  <a:srgbClr val="000000"/>
                </a:solidFill>
              </a:rPr>
              <a:t>fins</a:t>
            </a:r>
            <a:r>
              <a:rPr lang="es-ES" sz="1600">
                <a:solidFill>
                  <a:srgbClr val="000000"/>
                </a:solidFill>
              </a:rPr>
              <a:t> i </a:t>
            </a:r>
            <a:r>
              <a:rPr lang="es-ES" sz="1600" err="1">
                <a:solidFill>
                  <a:srgbClr val="000000"/>
                </a:solidFill>
              </a:rPr>
              <a:t>tot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pot</a:t>
            </a:r>
            <a:r>
              <a:rPr lang="es-ES" sz="1600">
                <a:solidFill>
                  <a:srgbClr val="000000"/>
                </a:solidFill>
              </a:rPr>
              <a:t> ser </a:t>
            </a:r>
            <a:r>
              <a:rPr lang="es-ES" sz="1600" err="1">
                <a:solidFill>
                  <a:srgbClr val="000000"/>
                </a:solidFill>
              </a:rPr>
              <a:t>contrària</a:t>
            </a:r>
            <a:r>
              <a:rPr lang="es-ES" sz="1600">
                <a:solidFill>
                  <a:srgbClr val="000000"/>
                </a:solidFill>
              </a:rPr>
              <a:t> a la </a:t>
            </a:r>
            <a:r>
              <a:rPr lang="es-ES" sz="1600" err="1">
                <a:solidFill>
                  <a:srgbClr val="000000"/>
                </a:solidFill>
              </a:rPr>
              <a:t>intuició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17FB063E-C7FC-417D-A7A8-78B852E8BB6F}"/>
              </a:ext>
            </a:extLst>
          </p:cNvPr>
          <p:cNvSpPr/>
          <p:nvPr/>
        </p:nvSpPr>
        <p:spPr>
          <a:xfrm>
            <a:off x="8755344" y="3900164"/>
            <a:ext cx="2934261" cy="155321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Relació més setmanes i millors resultats EF, mantenint constant la dosi (durada sessió) i la freqüència (nombre sessions pe setmana)</a:t>
            </a:r>
          </a:p>
        </p:txBody>
      </p:sp>
    </p:spTree>
    <p:extLst>
      <p:ext uri="{BB962C8B-B14F-4D97-AF65-F5344CB8AC3E}">
        <p14:creationId xmlns:p14="http://schemas.microsoft.com/office/powerpoint/2010/main" val="393358700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>
            <a:extLst>
              <a:ext uri="{FF2B5EF4-FFF2-40B4-BE49-F238E27FC236}">
                <a16:creationId xmlns:a16="http://schemas.microsoft.com/office/drawing/2014/main" id="{E99C7062-B8C0-489F-B9F2-48DC2E6C37B1}"/>
              </a:ext>
            </a:extLst>
          </p:cNvPr>
          <p:cNvSpPr txBox="1"/>
          <p:nvPr/>
        </p:nvSpPr>
        <p:spPr>
          <a:xfrm>
            <a:off x="3471773" y="696942"/>
            <a:ext cx="629440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b="1"/>
              <a:t>EFECTES DE L'ACTIVITAT FÍSICA EN LA COGNICIÓ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C0A7144-B5B8-4060-A084-7ACD03601D00}"/>
              </a:ext>
            </a:extLst>
          </p:cNvPr>
          <p:cNvSpPr txBox="1"/>
          <p:nvPr/>
        </p:nvSpPr>
        <p:spPr>
          <a:xfrm>
            <a:off x="3471773" y="1058944"/>
            <a:ext cx="4430485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/>
              <a:t>Van </a:t>
            </a:r>
            <a:r>
              <a:rPr lang="es-ES" sz="1200" err="1"/>
              <a:t>der</a:t>
            </a:r>
            <a:r>
              <a:rPr lang="es-ES" sz="1200"/>
              <a:t> </a:t>
            </a:r>
            <a:r>
              <a:rPr lang="es-ES" sz="1200" err="1"/>
              <a:t>Fer</a:t>
            </a:r>
            <a:r>
              <a:rPr lang="es-ES" sz="1200"/>
              <a:t> et al (2015); Cárdenas et al (2015); Alarcón et al. (2017)</a:t>
            </a:r>
            <a:endParaRPr lang="es-ES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2469F2E-B5E5-42D2-8A45-C9F3DE6780C0}"/>
              </a:ext>
            </a:extLst>
          </p:cNvPr>
          <p:cNvSpPr/>
          <p:nvPr/>
        </p:nvSpPr>
        <p:spPr>
          <a:xfrm>
            <a:off x="536633" y="1491702"/>
            <a:ext cx="2934261" cy="415658"/>
          </a:xfrm>
          <a:prstGeom prst="rect">
            <a:avLst/>
          </a:prstGeom>
          <a:solidFill>
            <a:srgbClr val="C00000"/>
          </a:solidFill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/>
              <a:t>DIAMOND &amp; LING (2015)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34E28171-56DC-4F53-8662-423B1ED5AE31}"/>
              </a:ext>
            </a:extLst>
          </p:cNvPr>
          <p:cNvSpPr/>
          <p:nvPr/>
        </p:nvSpPr>
        <p:spPr>
          <a:xfrm>
            <a:off x="536631" y="2049592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/>
              <a:t>L'entrenament</a:t>
            </a:r>
            <a:r>
              <a:rPr lang="es-ES" sz="1600"/>
              <a:t> de les FE sembla transferir-se, </a:t>
            </a:r>
            <a:r>
              <a:rPr lang="es-ES" sz="1600" err="1"/>
              <a:t>però</a:t>
            </a:r>
            <a:r>
              <a:rPr lang="es-ES" sz="1600"/>
              <a:t> la </a:t>
            </a:r>
            <a:r>
              <a:rPr lang="es-ES" sz="1600" err="1"/>
              <a:t>transferència</a:t>
            </a:r>
            <a:r>
              <a:rPr lang="es-ES" sz="1600"/>
              <a:t> sembla ser limitada</a:t>
            </a:r>
            <a:endParaRPr lang="es-ES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DA9F0FEE-0AA8-4545-808F-58FF4E58B776}"/>
              </a:ext>
            </a:extLst>
          </p:cNvPr>
          <p:cNvSpPr/>
          <p:nvPr/>
        </p:nvSpPr>
        <p:spPr>
          <a:xfrm>
            <a:off x="536630" y="2512234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El </a:t>
            </a:r>
            <a:r>
              <a:rPr lang="es-ES" sz="1600" err="1"/>
              <a:t>temps</a:t>
            </a:r>
            <a:r>
              <a:rPr lang="es-ES" sz="1600"/>
              <a:t> de </a:t>
            </a:r>
            <a:r>
              <a:rPr lang="es-ES" sz="1600" err="1"/>
              <a:t>pràctica</a:t>
            </a:r>
            <a:r>
              <a:rPr lang="es-ES" sz="1600"/>
              <a:t> </a:t>
            </a:r>
            <a:r>
              <a:rPr lang="es-ES" sz="1600" err="1"/>
              <a:t>incideix</a:t>
            </a:r>
            <a:r>
              <a:rPr lang="es-ES" sz="1600"/>
              <a:t> en </a:t>
            </a:r>
            <a:r>
              <a:rPr lang="es-ES" sz="1600" err="1"/>
              <a:t>els</a:t>
            </a:r>
            <a:r>
              <a:rPr lang="es-ES" sz="1600"/>
              <a:t> </a:t>
            </a:r>
            <a:r>
              <a:rPr lang="es-ES" sz="1600" err="1"/>
              <a:t>beneficis</a:t>
            </a:r>
            <a:r>
              <a:rPr lang="es-ES" sz="1600"/>
              <a:t> sobre les FE</a:t>
            </a:r>
            <a:endParaRPr lang="es-ES"/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AB8F33E6-E278-4C27-AB5D-DC86637D5E4E}"/>
              </a:ext>
            </a:extLst>
          </p:cNvPr>
          <p:cNvSpPr/>
          <p:nvPr/>
        </p:nvSpPr>
        <p:spPr>
          <a:xfrm>
            <a:off x="536629" y="2961269"/>
            <a:ext cx="7424618" cy="374835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>
                <a:solidFill>
                  <a:srgbClr val="FFEFC2"/>
                </a:solidFill>
              </a:rPr>
              <a:t>La forma en que es presenta i </a:t>
            </a:r>
            <a:r>
              <a:rPr lang="es-ES" sz="1600" err="1">
                <a:solidFill>
                  <a:srgbClr val="FFEFC2"/>
                </a:solidFill>
              </a:rPr>
              <a:t>realitza</a:t>
            </a:r>
            <a:r>
              <a:rPr lang="es-ES" sz="1600">
                <a:solidFill>
                  <a:srgbClr val="FFEFC2"/>
                </a:solidFill>
              </a:rPr>
              <a:t> una </a:t>
            </a:r>
            <a:r>
              <a:rPr lang="es-ES" sz="1600" err="1">
                <a:solidFill>
                  <a:srgbClr val="FFEFC2"/>
                </a:solidFill>
              </a:rPr>
              <a:t>activitat</a:t>
            </a:r>
            <a:r>
              <a:rPr lang="es-ES" sz="1600">
                <a:solidFill>
                  <a:srgbClr val="FFEFC2"/>
                </a:solidFill>
              </a:rPr>
              <a:t> </a:t>
            </a:r>
            <a:r>
              <a:rPr lang="es-ES" sz="1600" err="1">
                <a:solidFill>
                  <a:srgbClr val="FFEFC2"/>
                </a:solidFill>
              </a:rPr>
              <a:t>incideix</a:t>
            </a:r>
            <a:r>
              <a:rPr lang="es-ES" sz="1600">
                <a:solidFill>
                  <a:srgbClr val="FFEFC2"/>
                </a:solidFill>
              </a:rPr>
              <a:t> en la </a:t>
            </a:r>
            <a:r>
              <a:rPr lang="es-ES" sz="1600" err="1">
                <a:solidFill>
                  <a:srgbClr val="FFEFC2"/>
                </a:solidFill>
              </a:rPr>
              <a:t>millora</a:t>
            </a:r>
            <a:r>
              <a:rPr lang="es-ES" sz="1600">
                <a:solidFill>
                  <a:srgbClr val="FFEFC2"/>
                </a:solidFill>
              </a:rPr>
              <a:t> de les FE</a:t>
            </a:r>
            <a:endParaRPr lang="es-ES">
              <a:solidFill>
                <a:srgbClr val="FFEFC2"/>
              </a:solidFill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BD814BFF-B7B0-491F-97D9-AE86779DA469}"/>
              </a:ext>
            </a:extLst>
          </p:cNvPr>
          <p:cNvSpPr/>
          <p:nvPr/>
        </p:nvSpPr>
        <p:spPr>
          <a:xfrm>
            <a:off x="536628" y="3423911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>
                <a:solidFill>
                  <a:srgbClr val="000000"/>
                </a:solidFill>
              </a:rPr>
              <a:t>Les FE han de ser </a:t>
            </a:r>
            <a:r>
              <a:rPr lang="es-ES" sz="1600" err="1">
                <a:solidFill>
                  <a:srgbClr val="000000"/>
                </a:solidFill>
              </a:rPr>
              <a:t>desafiades</a:t>
            </a:r>
            <a:r>
              <a:rPr lang="es-ES" sz="1600">
                <a:solidFill>
                  <a:srgbClr val="000000"/>
                </a:solidFill>
              </a:rPr>
              <a:t>, no </a:t>
            </a:r>
            <a:r>
              <a:rPr lang="es-ES" sz="1600" err="1">
                <a:solidFill>
                  <a:srgbClr val="000000"/>
                </a:solidFill>
              </a:rPr>
              <a:t>només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utilitzades</a:t>
            </a:r>
            <a:r>
              <a:rPr lang="es-ES" sz="1600">
                <a:solidFill>
                  <a:srgbClr val="000000"/>
                </a:solidFill>
              </a:rPr>
              <a:t>, per a generar </a:t>
            </a:r>
            <a:r>
              <a:rPr lang="es-ES" sz="1600" err="1">
                <a:solidFill>
                  <a:srgbClr val="000000"/>
                </a:solidFill>
              </a:rPr>
              <a:t>millores</a:t>
            </a: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FFA5C2E1-CB1F-436F-9069-94C9B703525A}"/>
              </a:ext>
            </a:extLst>
          </p:cNvPr>
          <p:cNvSpPr/>
          <p:nvPr/>
        </p:nvSpPr>
        <p:spPr>
          <a:xfrm>
            <a:off x="536627" y="3900160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>
                <a:solidFill>
                  <a:srgbClr val="000000"/>
                </a:solidFill>
              </a:rPr>
              <a:t>S'observen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millores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més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significatives</a:t>
            </a:r>
            <a:r>
              <a:rPr lang="es-ES" sz="1600">
                <a:solidFill>
                  <a:srgbClr val="000000"/>
                </a:solidFill>
              </a:rPr>
              <a:t> en </a:t>
            </a:r>
            <a:r>
              <a:rPr lang="es-ES" sz="1600" err="1">
                <a:solidFill>
                  <a:srgbClr val="000000"/>
                </a:solidFill>
              </a:rPr>
              <a:t>aquells</a:t>
            </a:r>
            <a:r>
              <a:rPr lang="es-ES" sz="1600">
                <a:solidFill>
                  <a:srgbClr val="000000"/>
                </a:solidFill>
              </a:rPr>
              <a:t> que </a:t>
            </a:r>
            <a:r>
              <a:rPr lang="es-ES" sz="1600" err="1">
                <a:solidFill>
                  <a:srgbClr val="000000"/>
                </a:solidFill>
              </a:rPr>
              <a:t>mostren</a:t>
            </a:r>
            <a:r>
              <a:rPr lang="es-ES" sz="1600">
                <a:solidFill>
                  <a:srgbClr val="000000"/>
                </a:solidFill>
              </a:rPr>
              <a:t> FE </a:t>
            </a:r>
            <a:r>
              <a:rPr lang="es-ES" sz="1600" err="1">
                <a:solidFill>
                  <a:srgbClr val="000000"/>
                </a:solidFill>
              </a:rPr>
              <a:t>més</a:t>
            </a:r>
            <a:r>
              <a:rPr lang="es-ES" sz="1600">
                <a:solidFill>
                  <a:srgbClr val="000000"/>
                </a:solidFill>
              </a:rPr>
              <a:t> "pobres"</a:t>
            </a: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FE65F7FD-8418-4FCB-A834-26409B6979BE}"/>
              </a:ext>
            </a:extLst>
          </p:cNvPr>
          <p:cNvSpPr/>
          <p:nvPr/>
        </p:nvSpPr>
        <p:spPr>
          <a:xfrm>
            <a:off x="536626" y="4362802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>
                <a:solidFill>
                  <a:srgbClr val="000000"/>
                </a:solidFill>
              </a:rPr>
              <a:t>Quan</a:t>
            </a:r>
            <a:r>
              <a:rPr lang="es-ES" sz="1600">
                <a:solidFill>
                  <a:srgbClr val="000000"/>
                </a:solidFill>
              </a:rPr>
              <a:t> la </a:t>
            </a:r>
            <a:r>
              <a:rPr lang="es-ES" sz="1600" err="1">
                <a:solidFill>
                  <a:srgbClr val="000000"/>
                </a:solidFill>
              </a:rPr>
              <a:t>pràctica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finalitza</a:t>
            </a:r>
            <a:r>
              <a:rPr lang="es-ES" sz="1600">
                <a:solidFill>
                  <a:srgbClr val="000000"/>
                </a:solidFill>
              </a:rPr>
              <a:t>, </a:t>
            </a:r>
            <a:r>
              <a:rPr lang="es-ES" sz="1600" err="1">
                <a:solidFill>
                  <a:srgbClr val="000000"/>
                </a:solidFill>
              </a:rPr>
              <a:t>els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beneficis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disminueixen</a:t>
            </a: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1A53CDB1-B017-4499-B98C-7BD72C6043A3}"/>
              </a:ext>
            </a:extLst>
          </p:cNvPr>
          <p:cNvSpPr/>
          <p:nvPr/>
        </p:nvSpPr>
        <p:spPr>
          <a:xfrm>
            <a:off x="536625" y="4825444"/>
            <a:ext cx="7424618" cy="55172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>
                <a:solidFill>
                  <a:srgbClr val="000000"/>
                </a:solidFill>
              </a:rPr>
              <a:t>Sovint</a:t>
            </a:r>
            <a:r>
              <a:rPr lang="es-ES" sz="1600">
                <a:solidFill>
                  <a:srgbClr val="000000"/>
                </a:solidFill>
              </a:rPr>
              <a:t>, les </a:t>
            </a:r>
            <a:r>
              <a:rPr lang="es-ES" sz="1600" err="1">
                <a:solidFill>
                  <a:srgbClr val="000000"/>
                </a:solidFill>
              </a:rPr>
              <a:t>diferències</a:t>
            </a:r>
            <a:r>
              <a:rPr lang="es-ES" sz="1600">
                <a:solidFill>
                  <a:srgbClr val="000000"/>
                </a:solidFill>
              </a:rPr>
              <a:t> entre el </a:t>
            </a:r>
            <a:r>
              <a:rPr lang="es-ES" sz="1600" err="1">
                <a:solidFill>
                  <a:srgbClr val="000000"/>
                </a:solidFill>
              </a:rPr>
              <a:t>grup</a:t>
            </a:r>
            <a:r>
              <a:rPr lang="es-ES" sz="1600">
                <a:solidFill>
                  <a:srgbClr val="000000"/>
                </a:solidFill>
              </a:rPr>
              <a:t> de </a:t>
            </a:r>
            <a:r>
              <a:rPr lang="es-ES" sz="1600" err="1">
                <a:solidFill>
                  <a:srgbClr val="000000"/>
                </a:solidFill>
              </a:rPr>
              <a:t>tractament</a:t>
            </a:r>
            <a:r>
              <a:rPr lang="es-ES" sz="1600">
                <a:solidFill>
                  <a:srgbClr val="000000"/>
                </a:solidFill>
              </a:rPr>
              <a:t> i control </a:t>
            </a:r>
            <a:r>
              <a:rPr lang="es-ES" sz="1600" err="1">
                <a:solidFill>
                  <a:srgbClr val="000000"/>
                </a:solidFill>
              </a:rPr>
              <a:t>només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apareixen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quan</a:t>
            </a:r>
            <a:r>
              <a:rPr lang="es-ES" sz="1600">
                <a:solidFill>
                  <a:srgbClr val="000000"/>
                </a:solidFill>
              </a:rPr>
              <a:t> les </a:t>
            </a:r>
            <a:r>
              <a:rPr lang="es-ES" sz="1600" err="1">
                <a:solidFill>
                  <a:srgbClr val="000000"/>
                </a:solidFill>
              </a:rPr>
              <a:t>habilitats</a:t>
            </a:r>
            <a:r>
              <a:rPr lang="es-ES" sz="1600">
                <a:solidFill>
                  <a:srgbClr val="000000"/>
                </a:solidFill>
              </a:rPr>
              <a:t> sobre FE </a:t>
            </a:r>
            <a:r>
              <a:rPr lang="es-ES" sz="1600" err="1">
                <a:solidFill>
                  <a:srgbClr val="000000"/>
                </a:solidFill>
              </a:rPr>
              <a:t>s'apropen</a:t>
            </a:r>
            <a:r>
              <a:rPr lang="es-ES" sz="1600">
                <a:solidFill>
                  <a:srgbClr val="000000"/>
                </a:solidFill>
              </a:rPr>
              <a:t> al </a:t>
            </a:r>
            <a:r>
              <a:rPr lang="es-ES" sz="1600" err="1">
                <a:solidFill>
                  <a:srgbClr val="000000"/>
                </a:solidFill>
              </a:rPr>
              <a:t>límit</a:t>
            </a:r>
            <a:endParaRPr lang="es-ES" sz="1600">
              <a:solidFill>
                <a:srgbClr val="000000"/>
              </a:solidFill>
            </a:endParaRP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A15FB088-E37E-49BF-A430-2B7D8A6DEA33}"/>
              </a:ext>
            </a:extLst>
          </p:cNvPr>
          <p:cNvSpPr/>
          <p:nvPr/>
        </p:nvSpPr>
        <p:spPr>
          <a:xfrm>
            <a:off x="536626" y="5451373"/>
            <a:ext cx="7424618" cy="55172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/>
              <a:t>L'exercici</a:t>
            </a:r>
            <a:r>
              <a:rPr lang="es-ES" sz="1600"/>
              <a:t> </a:t>
            </a:r>
            <a:r>
              <a:rPr lang="es-ES" sz="1600" err="1"/>
              <a:t>aeròbic</a:t>
            </a:r>
            <a:r>
              <a:rPr lang="es-ES" sz="1600"/>
              <a:t> o </a:t>
            </a:r>
            <a:r>
              <a:rPr lang="es-ES" sz="1600" err="1"/>
              <a:t>l'entrenament</a:t>
            </a:r>
            <a:r>
              <a:rPr lang="es-ES" sz="1600"/>
              <a:t> de </a:t>
            </a:r>
            <a:r>
              <a:rPr lang="es-ES" sz="1600" err="1"/>
              <a:t>resistència</a:t>
            </a:r>
            <a:r>
              <a:rPr lang="es-ES" sz="1600"/>
              <a:t> </a:t>
            </a:r>
            <a:r>
              <a:rPr lang="es-ES" sz="1600" err="1"/>
              <a:t>sense</a:t>
            </a:r>
            <a:r>
              <a:rPr lang="es-ES" sz="1600"/>
              <a:t> un </a:t>
            </a:r>
            <a:r>
              <a:rPr lang="es-ES" sz="1600" err="1"/>
              <a:t>component</a:t>
            </a:r>
            <a:r>
              <a:rPr lang="es-ES" sz="1600"/>
              <a:t> </a:t>
            </a:r>
            <a:r>
              <a:rPr lang="es-ES" sz="1600" err="1"/>
              <a:t>cognitiu</a:t>
            </a:r>
            <a:r>
              <a:rPr lang="es-ES" sz="1600"/>
              <a:t> </a:t>
            </a:r>
            <a:r>
              <a:rPr lang="es-ES" sz="1600" err="1"/>
              <a:t>mostra</a:t>
            </a:r>
            <a:r>
              <a:rPr lang="es-ES" sz="1600"/>
              <a:t> </a:t>
            </a:r>
            <a:r>
              <a:rPr lang="es-ES" sz="1600" err="1"/>
              <a:t>poc</a:t>
            </a:r>
            <a:r>
              <a:rPr lang="es-ES" sz="1600"/>
              <a:t> o un </a:t>
            </a:r>
            <a:r>
              <a:rPr lang="es-ES" sz="1600" err="1"/>
              <a:t>benefici</a:t>
            </a:r>
            <a:r>
              <a:rPr lang="es-ES" sz="1600"/>
              <a:t> </a:t>
            </a:r>
            <a:r>
              <a:rPr lang="es-ES" sz="1600" err="1"/>
              <a:t>inexistent</a:t>
            </a:r>
            <a:r>
              <a:rPr lang="es-ES" sz="1600"/>
              <a:t> sobre les FE</a:t>
            </a: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68EF0F3E-9A40-4CC5-8CC6-50802384FA86}"/>
              </a:ext>
            </a:extLst>
          </p:cNvPr>
          <p:cNvSpPr/>
          <p:nvPr/>
        </p:nvSpPr>
        <p:spPr>
          <a:xfrm>
            <a:off x="536625" y="6090908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>
                <a:solidFill>
                  <a:srgbClr val="000000"/>
                </a:solidFill>
              </a:rPr>
              <a:t>La </a:t>
            </a:r>
            <a:r>
              <a:rPr lang="es-ES" sz="1600" err="1">
                <a:solidFill>
                  <a:srgbClr val="000000"/>
                </a:solidFill>
              </a:rPr>
              <a:t>justificació</a:t>
            </a:r>
            <a:r>
              <a:rPr lang="es-ES" sz="1600">
                <a:solidFill>
                  <a:srgbClr val="000000"/>
                </a:solidFill>
              </a:rPr>
              <a:t> de les </a:t>
            </a:r>
            <a:r>
              <a:rPr lang="es-ES" sz="1600" err="1">
                <a:solidFill>
                  <a:srgbClr val="000000"/>
                </a:solidFill>
              </a:rPr>
              <a:t>millores</a:t>
            </a:r>
            <a:r>
              <a:rPr lang="es-ES" sz="1600">
                <a:solidFill>
                  <a:srgbClr val="000000"/>
                </a:solidFill>
              </a:rPr>
              <a:t> no </a:t>
            </a:r>
            <a:r>
              <a:rPr lang="es-ES" sz="1600" err="1">
                <a:solidFill>
                  <a:srgbClr val="000000"/>
                </a:solidFill>
              </a:rPr>
              <a:t>sempre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és</a:t>
            </a:r>
            <a:r>
              <a:rPr lang="es-ES" sz="1600">
                <a:solidFill>
                  <a:srgbClr val="000000"/>
                </a:solidFill>
              </a:rPr>
              <a:t> obvia, </a:t>
            </a:r>
            <a:r>
              <a:rPr lang="es-ES" sz="1600" err="1">
                <a:solidFill>
                  <a:srgbClr val="000000"/>
                </a:solidFill>
              </a:rPr>
              <a:t>fins</a:t>
            </a:r>
            <a:r>
              <a:rPr lang="es-ES" sz="1600">
                <a:solidFill>
                  <a:srgbClr val="000000"/>
                </a:solidFill>
              </a:rPr>
              <a:t> i </a:t>
            </a:r>
            <a:r>
              <a:rPr lang="es-ES" sz="1600" err="1">
                <a:solidFill>
                  <a:srgbClr val="000000"/>
                </a:solidFill>
              </a:rPr>
              <a:t>tot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pot</a:t>
            </a:r>
            <a:r>
              <a:rPr lang="es-ES" sz="1600">
                <a:solidFill>
                  <a:srgbClr val="000000"/>
                </a:solidFill>
              </a:rPr>
              <a:t> ser </a:t>
            </a:r>
            <a:r>
              <a:rPr lang="es-ES" sz="1600" err="1">
                <a:solidFill>
                  <a:srgbClr val="000000"/>
                </a:solidFill>
              </a:rPr>
              <a:t>contrària</a:t>
            </a:r>
            <a:r>
              <a:rPr lang="es-ES" sz="1600">
                <a:solidFill>
                  <a:srgbClr val="000000"/>
                </a:solidFill>
              </a:rPr>
              <a:t> a la </a:t>
            </a:r>
            <a:r>
              <a:rPr lang="es-ES" sz="1600" err="1">
                <a:solidFill>
                  <a:srgbClr val="000000"/>
                </a:solidFill>
              </a:rPr>
              <a:t>intuició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F85A2F09-F38D-40B1-A72F-3431B2754D92}"/>
              </a:ext>
            </a:extLst>
          </p:cNvPr>
          <p:cNvSpPr/>
          <p:nvPr/>
        </p:nvSpPr>
        <p:spPr>
          <a:xfrm>
            <a:off x="8755344" y="3900164"/>
            <a:ext cx="2934261" cy="77736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I, per ser més específics, qui presenta o dirigeix la intervenció (no pot ser neutre).</a:t>
            </a:r>
          </a:p>
        </p:txBody>
      </p:sp>
    </p:spTree>
    <p:extLst>
      <p:ext uri="{BB962C8B-B14F-4D97-AF65-F5344CB8AC3E}">
        <p14:creationId xmlns:p14="http://schemas.microsoft.com/office/powerpoint/2010/main" val="4236065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E4BCE41-A18D-43E1-A186-B2CCBE50EFE3}"/>
              </a:ext>
            </a:extLst>
          </p:cNvPr>
          <p:cNvSpPr/>
          <p:nvPr/>
        </p:nvSpPr>
        <p:spPr>
          <a:xfrm>
            <a:off x="1900687" y="1649084"/>
            <a:ext cx="2702942" cy="127958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MEDIADORS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D675CEDC-E578-40A6-B3DB-6F636A55DDEB}"/>
              </a:ext>
            </a:extLst>
          </p:cNvPr>
          <p:cNvSpPr/>
          <p:nvPr/>
        </p:nvSpPr>
        <p:spPr>
          <a:xfrm>
            <a:off x="7594120" y="1649083"/>
            <a:ext cx="2702942" cy="127958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/>
              <a:t>MODERADORS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8C9A75B7-2D3C-4693-B031-FB9B435842E5}"/>
              </a:ext>
            </a:extLst>
          </p:cNvPr>
          <p:cNvSpPr txBox="1"/>
          <p:nvPr/>
        </p:nvSpPr>
        <p:spPr>
          <a:xfrm>
            <a:off x="885647" y="1302589"/>
            <a:ext cx="4784784" cy="27699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1200"/>
              <a:t>Mecanismes generadors a través dels quals l'exercici físic influeix en les FE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36F36B7-BB12-4B79-98F4-398903A2F1D4}"/>
              </a:ext>
            </a:extLst>
          </p:cNvPr>
          <p:cNvSpPr txBox="1"/>
          <p:nvPr/>
        </p:nvSpPr>
        <p:spPr>
          <a:xfrm>
            <a:off x="6535948" y="1302588"/>
            <a:ext cx="5187349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/>
              <a:t>Variables que influeixen en el sentit i/o la intensitat en la relació entre E-C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D0CDC16-17E9-473A-94A8-27CE2354F38A}"/>
              </a:ext>
            </a:extLst>
          </p:cNvPr>
          <p:cNvSpPr txBox="1"/>
          <p:nvPr/>
        </p:nvSpPr>
        <p:spPr>
          <a:xfrm>
            <a:off x="7758022" y="1072551"/>
            <a:ext cx="2743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/>
              <a:t>Pesce (2012)</a:t>
            </a:r>
            <a:endParaRPr lang="es-E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99C7062-B8C0-489F-B9F2-48DC2E6C37B1}"/>
              </a:ext>
            </a:extLst>
          </p:cNvPr>
          <p:cNvSpPr txBox="1"/>
          <p:nvPr/>
        </p:nvSpPr>
        <p:spPr>
          <a:xfrm>
            <a:off x="3471773" y="696942"/>
            <a:ext cx="629440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b="1"/>
              <a:t>EFECTES DE L'ACTIVITAT FÍSICA EN LA COGNICIÓ</a:t>
            </a:r>
          </a:p>
        </p:txBody>
      </p:sp>
      <p:sp>
        <p:nvSpPr>
          <p:cNvPr id="11" name="Flecha: a la izquierda, derecha y arriba 10">
            <a:extLst>
              <a:ext uri="{FF2B5EF4-FFF2-40B4-BE49-F238E27FC236}">
                <a16:creationId xmlns:a16="http://schemas.microsoft.com/office/drawing/2014/main" id="{9654901D-7D77-4297-BB0E-C73D124016A2}"/>
              </a:ext>
            </a:extLst>
          </p:cNvPr>
          <p:cNvSpPr/>
          <p:nvPr/>
        </p:nvSpPr>
        <p:spPr>
          <a:xfrm rot="10800000">
            <a:off x="4897553" y="2284037"/>
            <a:ext cx="2401017" cy="848264"/>
          </a:xfrm>
          <a:prstGeom prst="leftRightUp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2241469D-D1F8-45EE-A14C-F473035EE643}"/>
              </a:ext>
            </a:extLst>
          </p:cNvPr>
          <p:cNvSpPr/>
          <p:nvPr/>
        </p:nvSpPr>
        <p:spPr>
          <a:xfrm>
            <a:off x="3108385" y="3359989"/>
            <a:ext cx="2702942" cy="6469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CHRONIC EXERCISE RESEARCH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01E66983-8228-4531-982C-44377FFCE48B}"/>
              </a:ext>
            </a:extLst>
          </p:cNvPr>
          <p:cNvSpPr/>
          <p:nvPr/>
        </p:nvSpPr>
        <p:spPr>
          <a:xfrm>
            <a:off x="6400800" y="3359988"/>
            <a:ext cx="2702942" cy="6469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ACUTE EXERCISE RESEARCH</a:t>
            </a:r>
          </a:p>
        </p:txBody>
      </p:sp>
      <p:sp>
        <p:nvSpPr>
          <p:cNvPr id="17" name="Flecha: hacia abajo 16">
            <a:extLst>
              <a:ext uri="{FF2B5EF4-FFF2-40B4-BE49-F238E27FC236}">
                <a16:creationId xmlns:a16="http://schemas.microsoft.com/office/drawing/2014/main" id="{F835CF84-4BDD-441A-8CEF-F6327CC8DC00}"/>
              </a:ext>
            </a:extLst>
          </p:cNvPr>
          <p:cNvSpPr/>
          <p:nvPr/>
        </p:nvSpPr>
        <p:spPr>
          <a:xfrm>
            <a:off x="3049201" y="3930935"/>
            <a:ext cx="704490" cy="560717"/>
          </a:xfrm>
          <a:prstGeom prst="down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7" name="Agrupa 6">
            <a:extLst>
              <a:ext uri="{FF2B5EF4-FFF2-40B4-BE49-F238E27FC236}">
                <a16:creationId xmlns:a16="http://schemas.microsoft.com/office/drawing/2014/main" id="{C7B2E11F-8118-45AB-9B43-23F9E2AB7CCE}"/>
              </a:ext>
            </a:extLst>
          </p:cNvPr>
          <p:cNvGrpSpPr/>
          <p:nvPr/>
        </p:nvGrpSpPr>
        <p:grpSpPr>
          <a:xfrm>
            <a:off x="1901165" y="4616757"/>
            <a:ext cx="9250263" cy="2064451"/>
            <a:chOff x="2183083" y="4616757"/>
            <a:chExt cx="9250263" cy="2064451"/>
          </a:xfrm>
        </p:grpSpPr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308DF933-DDD3-4C1C-BFCD-46B0A2F7FEE6}"/>
                </a:ext>
              </a:extLst>
            </p:cNvPr>
            <p:cNvSpPr txBox="1"/>
            <p:nvPr/>
          </p:nvSpPr>
          <p:spPr>
            <a:xfrm>
              <a:off x="2183083" y="4616757"/>
              <a:ext cx="3141216" cy="1754326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ca-ES"/>
                <a:t>Capacitat Cardiovascular</a:t>
              </a:r>
            </a:p>
            <a:p>
              <a:pPr marL="285750" indent="-285750">
                <a:buFont typeface="Arial"/>
                <a:buChar char="•"/>
              </a:pPr>
              <a:r>
                <a:rPr lang="ca-ES"/>
                <a:t>Circulació Sanguínia</a:t>
              </a:r>
            </a:p>
            <a:p>
              <a:pPr marL="285750" indent="-285750">
                <a:buFont typeface="Arial"/>
                <a:buChar char="•"/>
              </a:pPr>
              <a:r>
                <a:rPr lang="ca-ES"/>
                <a:t>Estructura Cerebral</a:t>
              </a:r>
            </a:p>
            <a:p>
              <a:pPr marL="285750" indent="-285750">
                <a:buFont typeface="Arial"/>
                <a:buChar char="•"/>
              </a:pPr>
              <a:r>
                <a:rPr lang="ca-ES"/>
                <a:t>Estimulació Neurotròfica</a:t>
              </a:r>
            </a:p>
            <a:p>
              <a:pPr marL="285750" indent="-285750">
                <a:buFont typeface="Arial"/>
                <a:buChar char="•"/>
              </a:pPr>
              <a:r>
                <a:rPr lang="ca-ES"/>
                <a:t>Connectivitat funcional</a:t>
              </a:r>
            </a:p>
            <a:p>
              <a:pPr marL="285750" indent="-285750">
                <a:buFont typeface="Arial"/>
                <a:buChar char="•"/>
              </a:pPr>
              <a:r>
                <a:rPr lang="ca-ES"/>
                <a:t>Volum Matèria Gris</a:t>
              </a:r>
            </a:p>
          </p:txBody>
        </p:sp>
        <p:sp>
          <p:nvSpPr>
            <p:cNvPr id="18" name="Rectángulo 17">
              <a:extLst>
                <a:ext uri="{FF2B5EF4-FFF2-40B4-BE49-F238E27FC236}">
                  <a16:creationId xmlns:a16="http://schemas.microsoft.com/office/drawing/2014/main" id="{3A2D4373-4530-4669-B5AB-21CA028C8D48}"/>
                </a:ext>
              </a:extLst>
            </p:cNvPr>
            <p:cNvSpPr/>
            <p:nvPr/>
          </p:nvSpPr>
          <p:spPr>
            <a:xfrm>
              <a:off x="3027643" y="6393661"/>
              <a:ext cx="2296656" cy="287547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00" err="1"/>
                <a:t>CADENES</a:t>
              </a:r>
              <a:r>
                <a:rPr lang="es-ES" sz="1000"/>
                <a:t> MEDIADORES (</a:t>
              </a:r>
              <a:r>
                <a:rPr lang="es-ES" sz="1000" err="1"/>
                <a:t>Etnier</a:t>
              </a:r>
              <a:r>
                <a:rPr lang="es-ES" sz="1000"/>
                <a:t>, 2008)</a:t>
              </a:r>
            </a:p>
          </p:txBody>
        </p:sp>
        <p:sp>
          <p:nvSpPr>
            <p:cNvPr id="26" name="Rectángulo 17">
              <a:extLst>
                <a:ext uri="{FF2B5EF4-FFF2-40B4-BE49-F238E27FC236}">
                  <a16:creationId xmlns:a16="http://schemas.microsoft.com/office/drawing/2014/main" id="{3BD48CA4-7D1F-4A44-8675-FF576EA5ACFA}"/>
                </a:ext>
              </a:extLst>
            </p:cNvPr>
            <p:cNvSpPr/>
            <p:nvPr/>
          </p:nvSpPr>
          <p:spPr>
            <a:xfrm>
              <a:off x="9136690" y="6393661"/>
              <a:ext cx="2296656" cy="287547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a-ES" sz="1000" err="1"/>
                <a:t>Hillman</a:t>
              </a:r>
              <a:r>
                <a:rPr lang="ca-ES" sz="1000"/>
                <a:t>, 2008; 2012; 2016</a:t>
              </a:r>
              <a:endParaRPr lang="es-ES" sz="1000"/>
            </a:p>
          </p:txBody>
        </p:sp>
      </p:grpSp>
      <p:sp>
        <p:nvSpPr>
          <p:cNvPr id="20" name="CuadroTexto 19">
            <a:extLst>
              <a:ext uri="{FF2B5EF4-FFF2-40B4-BE49-F238E27FC236}">
                <a16:creationId xmlns:a16="http://schemas.microsoft.com/office/drawing/2014/main" id="{372A3073-76DB-431F-B99E-691AEC6CFA7E}"/>
              </a:ext>
            </a:extLst>
          </p:cNvPr>
          <p:cNvSpPr txBox="1"/>
          <p:nvPr/>
        </p:nvSpPr>
        <p:spPr>
          <a:xfrm>
            <a:off x="6491992" y="4639335"/>
            <a:ext cx="4659436" cy="175432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ca-ES"/>
              <a:t>Recursos assignables a les tasques cognitives:</a:t>
            </a:r>
            <a:br>
              <a:rPr lang="ca-ES"/>
            </a:br>
            <a:r>
              <a:rPr lang="ca-ES"/>
              <a:t>Atenció i Motivació.</a:t>
            </a:r>
          </a:p>
          <a:p>
            <a:pPr marL="285750" indent="-285750">
              <a:buFont typeface="Arial"/>
              <a:buChar char="•"/>
            </a:pPr>
            <a:r>
              <a:rPr lang="es-ES"/>
              <a:t>Perspectiva cognitiva-</a:t>
            </a:r>
            <a:r>
              <a:rPr lang="es-ES" err="1"/>
              <a:t>psicològica</a:t>
            </a:r>
            <a:r>
              <a:rPr lang="es-ES"/>
              <a:t>: </a:t>
            </a:r>
            <a:r>
              <a:rPr lang="ca-ES" err="1"/>
              <a:t>Exitació</a:t>
            </a:r>
            <a:endParaRPr lang="ca-ES"/>
          </a:p>
          <a:p>
            <a:pPr marL="285750" indent="-285750">
              <a:buFont typeface="Arial"/>
              <a:buChar char="•"/>
            </a:pPr>
            <a:r>
              <a:rPr lang="ca-ES"/>
              <a:t>Perspectives psico-fisiològiques:</a:t>
            </a:r>
            <a:br>
              <a:rPr lang="ca-ES"/>
            </a:br>
            <a:r>
              <a:rPr lang="ca-ES"/>
              <a:t>Catecolamines (neurotransmissors) i </a:t>
            </a:r>
            <a:br>
              <a:rPr lang="ca-ES"/>
            </a:br>
            <a:r>
              <a:rPr lang="ca-ES"/>
              <a:t>Factors neurotròfics.</a:t>
            </a:r>
          </a:p>
        </p:txBody>
      </p:sp>
      <p:sp>
        <p:nvSpPr>
          <p:cNvPr id="21" name="Flecha: hacia abajo 20">
            <a:extLst>
              <a:ext uri="{FF2B5EF4-FFF2-40B4-BE49-F238E27FC236}">
                <a16:creationId xmlns:a16="http://schemas.microsoft.com/office/drawing/2014/main" id="{6C08B25B-381E-4C9F-98B5-AF00BEBAB1B7}"/>
              </a:ext>
            </a:extLst>
          </p:cNvPr>
          <p:cNvSpPr/>
          <p:nvPr/>
        </p:nvSpPr>
        <p:spPr>
          <a:xfrm>
            <a:off x="8469465" y="3930934"/>
            <a:ext cx="704490" cy="560717"/>
          </a:xfrm>
          <a:prstGeom prst="down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9064678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>
            <a:extLst>
              <a:ext uri="{FF2B5EF4-FFF2-40B4-BE49-F238E27FC236}">
                <a16:creationId xmlns:a16="http://schemas.microsoft.com/office/drawing/2014/main" id="{E99C7062-B8C0-489F-B9F2-48DC2E6C37B1}"/>
              </a:ext>
            </a:extLst>
          </p:cNvPr>
          <p:cNvSpPr txBox="1"/>
          <p:nvPr/>
        </p:nvSpPr>
        <p:spPr>
          <a:xfrm>
            <a:off x="3471773" y="696942"/>
            <a:ext cx="629440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b="1"/>
              <a:t>EFECTES DE L'ACTIVITAT FÍSICA EN LA COGNICIÓ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C0A7144-B5B8-4060-A084-7ACD03601D00}"/>
              </a:ext>
            </a:extLst>
          </p:cNvPr>
          <p:cNvSpPr txBox="1"/>
          <p:nvPr/>
        </p:nvSpPr>
        <p:spPr>
          <a:xfrm>
            <a:off x="3471773" y="1058944"/>
            <a:ext cx="4430485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/>
              <a:t>Van </a:t>
            </a:r>
            <a:r>
              <a:rPr lang="es-ES" sz="1200" err="1"/>
              <a:t>der</a:t>
            </a:r>
            <a:r>
              <a:rPr lang="es-ES" sz="1200"/>
              <a:t> </a:t>
            </a:r>
            <a:r>
              <a:rPr lang="es-ES" sz="1200" err="1"/>
              <a:t>Fer</a:t>
            </a:r>
            <a:r>
              <a:rPr lang="es-ES" sz="1200"/>
              <a:t> et al (2015); Cárdenas et al (2015); Alarcón et al. (2017)</a:t>
            </a:r>
            <a:endParaRPr lang="es-ES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2469F2E-B5E5-42D2-8A45-C9F3DE6780C0}"/>
              </a:ext>
            </a:extLst>
          </p:cNvPr>
          <p:cNvSpPr/>
          <p:nvPr/>
        </p:nvSpPr>
        <p:spPr>
          <a:xfrm>
            <a:off x="536633" y="1491702"/>
            <a:ext cx="2934261" cy="415658"/>
          </a:xfrm>
          <a:prstGeom prst="rect">
            <a:avLst/>
          </a:prstGeom>
          <a:solidFill>
            <a:srgbClr val="C00000"/>
          </a:solidFill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/>
              <a:t>DIAMOND &amp; LING (2015)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34E28171-56DC-4F53-8662-423B1ED5AE31}"/>
              </a:ext>
            </a:extLst>
          </p:cNvPr>
          <p:cNvSpPr/>
          <p:nvPr/>
        </p:nvSpPr>
        <p:spPr>
          <a:xfrm>
            <a:off x="536631" y="2049592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/>
              <a:t>L'entrenament</a:t>
            </a:r>
            <a:r>
              <a:rPr lang="es-ES" sz="1600"/>
              <a:t> de les FE sembla transferir-se, </a:t>
            </a:r>
            <a:r>
              <a:rPr lang="es-ES" sz="1600" err="1"/>
              <a:t>però</a:t>
            </a:r>
            <a:r>
              <a:rPr lang="es-ES" sz="1600"/>
              <a:t> la </a:t>
            </a:r>
            <a:r>
              <a:rPr lang="es-ES" sz="1600" err="1"/>
              <a:t>transferència</a:t>
            </a:r>
            <a:r>
              <a:rPr lang="es-ES" sz="1600"/>
              <a:t> sembla ser limitada</a:t>
            </a:r>
            <a:endParaRPr lang="es-ES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DA9F0FEE-0AA8-4545-808F-58FF4E58B776}"/>
              </a:ext>
            </a:extLst>
          </p:cNvPr>
          <p:cNvSpPr/>
          <p:nvPr/>
        </p:nvSpPr>
        <p:spPr>
          <a:xfrm>
            <a:off x="536630" y="2512234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El </a:t>
            </a:r>
            <a:r>
              <a:rPr lang="es-ES" sz="1600" err="1"/>
              <a:t>temps</a:t>
            </a:r>
            <a:r>
              <a:rPr lang="es-ES" sz="1600"/>
              <a:t> de </a:t>
            </a:r>
            <a:r>
              <a:rPr lang="es-ES" sz="1600" err="1"/>
              <a:t>pràctica</a:t>
            </a:r>
            <a:r>
              <a:rPr lang="es-ES" sz="1600"/>
              <a:t> </a:t>
            </a:r>
            <a:r>
              <a:rPr lang="es-ES" sz="1600" err="1"/>
              <a:t>incideix</a:t>
            </a:r>
            <a:r>
              <a:rPr lang="es-ES" sz="1600"/>
              <a:t> en </a:t>
            </a:r>
            <a:r>
              <a:rPr lang="es-ES" sz="1600" err="1"/>
              <a:t>els</a:t>
            </a:r>
            <a:r>
              <a:rPr lang="es-ES" sz="1600"/>
              <a:t> </a:t>
            </a:r>
            <a:r>
              <a:rPr lang="es-ES" sz="1600" err="1"/>
              <a:t>beneficis</a:t>
            </a:r>
            <a:r>
              <a:rPr lang="es-ES" sz="1600"/>
              <a:t> sobre les FE</a:t>
            </a:r>
            <a:endParaRPr lang="es-ES"/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AB8F33E6-E278-4C27-AB5D-DC86637D5E4E}"/>
              </a:ext>
            </a:extLst>
          </p:cNvPr>
          <p:cNvSpPr/>
          <p:nvPr/>
        </p:nvSpPr>
        <p:spPr>
          <a:xfrm>
            <a:off x="536629" y="2961269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La forma en que es presenta i </a:t>
            </a:r>
            <a:r>
              <a:rPr lang="es-ES" sz="1600" err="1"/>
              <a:t>realitza</a:t>
            </a:r>
            <a:r>
              <a:rPr lang="es-ES" sz="1600"/>
              <a:t> una </a:t>
            </a:r>
            <a:r>
              <a:rPr lang="es-ES" sz="1600" err="1"/>
              <a:t>activitat</a:t>
            </a:r>
            <a:r>
              <a:rPr lang="es-ES" sz="1600"/>
              <a:t> </a:t>
            </a:r>
            <a:r>
              <a:rPr lang="es-ES" sz="1600" err="1"/>
              <a:t>incideix</a:t>
            </a:r>
            <a:r>
              <a:rPr lang="es-ES" sz="1600"/>
              <a:t> en la </a:t>
            </a:r>
            <a:r>
              <a:rPr lang="es-ES" sz="1600" err="1"/>
              <a:t>millora</a:t>
            </a:r>
            <a:r>
              <a:rPr lang="es-ES" sz="1600"/>
              <a:t> de les FE</a:t>
            </a:r>
            <a:endParaRPr lang="es-ES"/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BD814BFF-B7B0-491F-97D9-AE86779DA469}"/>
              </a:ext>
            </a:extLst>
          </p:cNvPr>
          <p:cNvSpPr/>
          <p:nvPr/>
        </p:nvSpPr>
        <p:spPr>
          <a:xfrm>
            <a:off x="536628" y="3423911"/>
            <a:ext cx="7424618" cy="374835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>
                <a:solidFill>
                  <a:srgbClr val="FFEFC2"/>
                </a:solidFill>
              </a:rPr>
              <a:t>Les FE han de ser </a:t>
            </a:r>
            <a:r>
              <a:rPr lang="es-ES" sz="1600" err="1">
                <a:solidFill>
                  <a:srgbClr val="FFEFC2"/>
                </a:solidFill>
              </a:rPr>
              <a:t>desafiades</a:t>
            </a:r>
            <a:r>
              <a:rPr lang="es-ES" sz="1600">
                <a:solidFill>
                  <a:srgbClr val="FFEFC2"/>
                </a:solidFill>
              </a:rPr>
              <a:t>, no </a:t>
            </a:r>
            <a:r>
              <a:rPr lang="es-ES" sz="1600" err="1">
                <a:solidFill>
                  <a:srgbClr val="FFEFC2"/>
                </a:solidFill>
              </a:rPr>
              <a:t>només</a:t>
            </a:r>
            <a:r>
              <a:rPr lang="es-ES" sz="1600">
                <a:solidFill>
                  <a:srgbClr val="FFEFC2"/>
                </a:solidFill>
              </a:rPr>
              <a:t> </a:t>
            </a:r>
            <a:r>
              <a:rPr lang="es-ES" sz="1600" err="1">
                <a:solidFill>
                  <a:srgbClr val="FFEFC2"/>
                </a:solidFill>
              </a:rPr>
              <a:t>utilitzades</a:t>
            </a:r>
            <a:r>
              <a:rPr lang="es-ES" sz="1600">
                <a:solidFill>
                  <a:srgbClr val="FFEFC2"/>
                </a:solidFill>
              </a:rPr>
              <a:t>, per a generar </a:t>
            </a:r>
            <a:r>
              <a:rPr lang="es-ES" sz="1600" err="1">
                <a:solidFill>
                  <a:srgbClr val="FFEFC2"/>
                </a:solidFill>
              </a:rPr>
              <a:t>millores</a:t>
            </a: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FFA5C2E1-CB1F-436F-9069-94C9B703525A}"/>
              </a:ext>
            </a:extLst>
          </p:cNvPr>
          <p:cNvSpPr/>
          <p:nvPr/>
        </p:nvSpPr>
        <p:spPr>
          <a:xfrm>
            <a:off x="536627" y="3900160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>
                <a:solidFill>
                  <a:srgbClr val="000000"/>
                </a:solidFill>
              </a:rPr>
              <a:t>S'observen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millores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més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significatives</a:t>
            </a:r>
            <a:r>
              <a:rPr lang="es-ES" sz="1600">
                <a:solidFill>
                  <a:srgbClr val="000000"/>
                </a:solidFill>
              </a:rPr>
              <a:t> en </a:t>
            </a:r>
            <a:r>
              <a:rPr lang="es-ES" sz="1600" err="1">
                <a:solidFill>
                  <a:srgbClr val="000000"/>
                </a:solidFill>
              </a:rPr>
              <a:t>aquells</a:t>
            </a:r>
            <a:r>
              <a:rPr lang="es-ES" sz="1600">
                <a:solidFill>
                  <a:srgbClr val="000000"/>
                </a:solidFill>
              </a:rPr>
              <a:t> que </a:t>
            </a:r>
            <a:r>
              <a:rPr lang="es-ES" sz="1600" err="1">
                <a:solidFill>
                  <a:srgbClr val="000000"/>
                </a:solidFill>
              </a:rPr>
              <a:t>mostren</a:t>
            </a:r>
            <a:r>
              <a:rPr lang="es-ES" sz="1600">
                <a:solidFill>
                  <a:srgbClr val="000000"/>
                </a:solidFill>
              </a:rPr>
              <a:t> FE </a:t>
            </a:r>
            <a:r>
              <a:rPr lang="es-ES" sz="1600" err="1">
                <a:solidFill>
                  <a:srgbClr val="000000"/>
                </a:solidFill>
              </a:rPr>
              <a:t>més</a:t>
            </a:r>
            <a:r>
              <a:rPr lang="es-ES" sz="1600">
                <a:solidFill>
                  <a:srgbClr val="000000"/>
                </a:solidFill>
              </a:rPr>
              <a:t> "pobres"</a:t>
            </a: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FE65F7FD-8418-4FCB-A834-26409B6979BE}"/>
              </a:ext>
            </a:extLst>
          </p:cNvPr>
          <p:cNvSpPr/>
          <p:nvPr/>
        </p:nvSpPr>
        <p:spPr>
          <a:xfrm>
            <a:off x="536626" y="4362802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>
                <a:solidFill>
                  <a:srgbClr val="000000"/>
                </a:solidFill>
              </a:rPr>
              <a:t>Quan</a:t>
            </a:r>
            <a:r>
              <a:rPr lang="es-ES" sz="1600">
                <a:solidFill>
                  <a:srgbClr val="000000"/>
                </a:solidFill>
              </a:rPr>
              <a:t> la </a:t>
            </a:r>
            <a:r>
              <a:rPr lang="es-ES" sz="1600" err="1">
                <a:solidFill>
                  <a:srgbClr val="000000"/>
                </a:solidFill>
              </a:rPr>
              <a:t>pràctica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finalitza</a:t>
            </a:r>
            <a:r>
              <a:rPr lang="es-ES" sz="1600">
                <a:solidFill>
                  <a:srgbClr val="000000"/>
                </a:solidFill>
              </a:rPr>
              <a:t>, </a:t>
            </a:r>
            <a:r>
              <a:rPr lang="es-ES" sz="1600" err="1">
                <a:solidFill>
                  <a:srgbClr val="000000"/>
                </a:solidFill>
              </a:rPr>
              <a:t>els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beneficis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disminueixen</a:t>
            </a: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1A53CDB1-B017-4499-B98C-7BD72C6043A3}"/>
              </a:ext>
            </a:extLst>
          </p:cNvPr>
          <p:cNvSpPr/>
          <p:nvPr/>
        </p:nvSpPr>
        <p:spPr>
          <a:xfrm>
            <a:off x="536625" y="4825444"/>
            <a:ext cx="7424618" cy="55172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>
                <a:solidFill>
                  <a:srgbClr val="000000"/>
                </a:solidFill>
              </a:rPr>
              <a:t>Sovint</a:t>
            </a:r>
            <a:r>
              <a:rPr lang="es-ES" sz="1600">
                <a:solidFill>
                  <a:srgbClr val="000000"/>
                </a:solidFill>
              </a:rPr>
              <a:t>, les </a:t>
            </a:r>
            <a:r>
              <a:rPr lang="es-ES" sz="1600" err="1">
                <a:solidFill>
                  <a:srgbClr val="000000"/>
                </a:solidFill>
              </a:rPr>
              <a:t>diferències</a:t>
            </a:r>
            <a:r>
              <a:rPr lang="es-ES" sz="1600">
                <a:solidFill>
                  <a:srgbClr val="000000"/>
                </a:solidFill>
              </a:rPr>
              <a:t> entre el </a:t>
            </a:r>
            <a:r>
              <a:rPr lang="es-ES" sz="1600" err="1">
                <a:solidFill>
                  <a:srgbClr val="000000"/>
                </a:solidFill>
              </a:rPr>
              <a:t>grup</a:t>
            </a:r>
            <a:r>
              <a:rPr lang="es-ES" sz="1600">
                <a:solidFill>
                  <a:srgbClr val="000000"/>
                </a:solidFill>
              </a:rPr>
              <a:t> de </a:t>
            </a:r>
            <a:r>
              <a:rPr lang="es-ES" sz="1600" err="1">
                <a:solidFill>
                  <a:srgbClr val="000000"/>
                </a:solidFill>
              </a:rPr>
              <a:t>tractament</a:t>
            </a:r>
            <a:r>
              <a:rPr lang="es-ES" sz="1600">
                <a:solidFill>
                  <a:srgbClr val="000000"/>
                </a:solidFill>
              </a:rPr>
              <a:t> i control </a:t>
            </a:r>
            <a:r>
              <a:rPr lang="es-ES" sz="1600" err="1">
                <a:solidFill>
                  <a:srgbClr val="000000"/>
                </a:solidFill>
              </a:rPr>
              <a:t>només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apareixen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quan</a:t>
            </a:r>
            <a:r>
              <a:rPr lang="es-ES" sz="1600">
                <a:solidFill>
                  <a:srgbClr val="000000"/>
                </a:solidFill>
              </a:rPr>
              <a:t> les </a:t>
            </a:r>
            <a:r>
              <a:rPr lang="es-ES" sz="1600" err="1">
                <a:solidFill>
                  <a:srgbClr val="000000"/>
                </a:solidFill>
              </a:rPr>
              <a:t>habilitats</a:t>
            </a:r>
            <a:r>
              <a:rPr lang="es-ES" sz="1600">
                <a:solidFill>
                  <a:srgbClr val="000000"/>
                </a:solidFill>
              </a:rPr>
              <a:t> sobre FE </a:t>
            </a:r>
            <a:r>
              <a:rPr lang="es-ES" sz="1600" err="1">
                <a:solidFill>
                  <a:srgbClr val="000000"/>
                </a:solidFill>
              </a:rPr>
              <a:t>s'apropen</a:t>
            </a:r>
            <a:r>
              <a:rPr lang="es-ES" sz="1600">
                <a:solidFill>
                  <a:srgbClr val="000000"/>
                </a:solidFill>
              </a:rPr>
              <a:t> al </a:t>
            </a:r>
            <a:r>
              <a:rPr lang="es-ES" sz="1600" err="1">
                <a:solidFill>
                  <a:srgbClr val="000000"/>
                </a:solidFill>
              </a:rPr>
              <a:t>límit</a:t>
            </a:r>
            <a:endParaRPr lang="es-ES" sz="1600">
              <a:solidFill>
                <a:srgbClr val="000000"/>
              </a:solidFill>
            </a:endParaRP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A15FB088-E37E-49BF-A430-2B7D8A6DEA33}"/>
              </a:ext>
            </a:extLst>
          </p:cNvPr>
          <p:cNvSpPr/>
          <p:nvPr/>
        </p:nvSpPr>
        <p:spPr>
          <a:xfrm>
            <a:off x="536626" y="5451373"/>
            <a:ext cx="7424618" cy="55172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/>
              <a:t>L'exercici</a:t>
            </a:r>
            <a:r>
              <a:rPr lang="es-ES" sz="1600"/>
              <a:t> </a:t>
            </a:r>
            <a:r>
              <a:rPr lang="es-ES" sz="1600" err="1"/>
              <a:t>aeròbic</a:t>
            </a:r>
            <a:r>
              <a:rPr lang="es-ES" sz="1600"/>
              <a:t> o </a:t>
            </a:r>
            <a:r>
              <a:rPr lang="es-ES" sz="1600" err="1"/>
              <a:t>l'entrenament</a:t>
            </a:r>
            <a:r>
              <a:rPr lang="es-ES" sz="1600"/>
              <a:t> de </a:t>
            </a:r>
            <a:r>
              <a:rPr lang="es-ES" sz="1600" err="1"/>
              <a:t>resistència</a:t>
            </a:r>
            <a:r>
              <a:rPr lang="es-ES" sz="1600"/>
              <a:t> </a:t>
            </a:r>
            <a:r>
              <a:rPr lang="es-ES" sz="1600" err="1"/>
              <a:t>sense</a:t>
            </a:r>
            <a:r>
              <a:rPr lang="es-ES" sz="1600"/>
              <a:t> un </a:t>
            </a:r>
            <a:r>
              <a:rPr lang="es-ES" sz="1600" err="1"/>
              <a:t>component</a:t>
            </a:r>
            <a:r>
              <a:rPr lang="es-ES" sz="1600"/>
              <a:t> </a:t>
            </a:r>
            <a:r>
              <a:rPr lang="es-ES" sz="1600" err="1"/>
              <a:t>cognitiu</a:t>
            </a:r>
            <a:r>
              <a:rPr lang="es-ES" sz="1600"/>
              <a:t> </a:t>
            </a:r>
            <a:r>
              <a:rPr lang="es-ES" sz="1600" err="1"/>
              <a:t>mostra</a:t>
            </a:r>
            <a:r>
              <a:rPr lang="es-ES" sz="1600"/>
              <a:t> </a:t>
            </a:r>
            <a:r>
              <a:rPr lang="es-ES" sz="1600" err="1"/>
              <a:t>poc</a:t>
            </a:r>
            <a:r>
              <a:rPr lang="es-ES" sz="1600"/>
              <a:t> o un </a:t>
            </a:r>
            <a:r>
              <a:rPr lang="es-ES" sz="1600" err="1"/>
              <a:t>benefici</a:t>
            </a:r>
            <a:r>
              <a:rPr lang="es-ES" sz="1600"/>
              <a:t> </a:t>
            </a:r>
            <a:r>
              <a:rPr lang="es-ES" sz="1600" err="1"/>
              <a:t>inexistent</a:t>
            </a:r>
            <a:r>
              <a:rPr lang="es-ES" sz="1600"/>
              <a:t> sobre les FE</a:t>
            </a: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68EF0F3E-9A40-4CC5-8CC6-50802384FA86}"/>
              </a:ext>
            </a:extLst>
          </p:cNvPr>
          <p:cNvSpPr/>
          <p:nvPr/>
        </p:nvSpPr>
        <p:spPr>
          <a:xfrm>
            <a:off x="536625" y="6090908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>
                <a:solidFill>
                  <a:srgbClr val="000000"/>
                </a:solidFill>
              </a:rPr>
              <a:t>La </a:t>
            </a:r>
            <a:r>
              <a:rPr lang="es-ES" sz="1600" err="1">
                <a:solidFill>
                  <a:srgbClr val="000000"/>
                </a:solidFill>
              </a:rPr>
              <a:t>justificació</a:t>
            </a:r>
            <a:r>
              <a:rPr lang="es-ES" sz="1600">
                <a:solidFill>
                  <a:srgbClr val="000000"/>
                </a:solidFill>
              </a:rPr>
              <a:t> de les </a:t>
            </a:r>
            <a:r>
              <a:rPr lang="es-ES" sz="1600" err="1">
                <a:solidFill>
                  <a:srgbClr val="000000"/>
                </a:solidFill>
              </a:rPr>
              <a:t>millores</a:t>
            </a:r>
            <a:r>
              <a:rPr lang="es-ES" sz="1600">
                <a:solidFill>
                  <a:srgbClr val="000000"/>
                </a:solidFill>
              </a:rPr>
              <a:t> no </a:t>
            </a:r>
            <a:r>
              <a:rPr lang="es-ES" sz="1600" err="1">
                <a:solidFill>
                  <a:srgbClr val="000000"/>
                </a:solidFill>
              </a:rPr>
              <a:t>sempre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és</a:t>
            </a:r>
            <a:r>
              <a:rPr lang="es-ES" sz="1600">
                <a:solidFill>
                  <a:srgbClr val="000000"/>
                </a:solidFill>
              </a:rPr>
              <a:t> obvia, </a:t>
            </a:r>
            <a:r>
              <a:rPr lang="es-ES" sz="1600" err="1">
                <a:solidFill>
                  <a:srgbClr val="000000"/>
                </a:solidFill>
              </a:rPr>
              <a:t>fins</a:t>
            </a:r>
            <a:r>
              <a:rPr lang="es-ES" sz="1600">
                <a:solidFill>
                  <a:srgbClr val="000000"/>
                </a:solidFill>
              </a:rPr>
              <a:t> i </a:t>
            </a:r>
            <a:r>
              <a:rPr lang="es-ES" sz="1600" err="1">
                <a:solidFill>
                  <a:srgbClr val="000000"/>
                </a:solidFill>
              </a:rPr>
              <a:t>tot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pot</a:t>
            </a:r>
            <a:r>
              <a:rPr lang="es-ES" sz="1600">
                <a:solidFill>
                  <a:srgbClr val="000000"/>
                </a:solidFill>
              </a:rPr>
              <a:t> ser </a:t>
            </a:r>
            <a:r>
              <a:rPr lang="es-ES" sz="1600" err="1">
                <a:solidFill>
                  <a:srgbClr val="000000"/>
                </a:solidFill>
              </a:rPr>
              <a:t>contrària</a:t>
            </a:r>
            <a:r>
              <a:rPr lang="es-ES" sz="1600">
                <a:solidFill>
                  <a:srgbClr val="000000"/>
                </a:solidFill>
              </a:rPr>
              <a:t> a la </a:t>
            </a:r>
            <a:r>
              <a:rPr lang="es-ES" sz="1600" err="1">
                <a:solidFill>
                  <a:srgbClr val="000000"/>
                </a:solidFill>
              </a:rPr>
              <a:t>intuició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89472605-26CF-4C40-8962-7D5A45737922}"/>
              </a:ext>
            </a:extLst>
          </p:cNvPr>
          <p:cNvSpPr/>
          <p:nvPr/>
        </p:nvSpPr>
        <p:spPr>
          <a:xfrm>
            <a:off x="8755344" y="3900164"/>
            <a:ext cx="2934261" cy="105445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Eficàcia dels programes que augmenten dificultat de forma progressiva (Cogmed</a:t>
            </a:r>
            <a:r>
              <a:rPr lang="es-ES" sz="1200" baseline="30000"/>
              <a:t>®</a:t>
            </a:r>
            <a:r>
              <a:rPr lang="es-ES" sz="1600"/>
              <a:t>). Motivació?</a:t>
            </a:r>
          </a:p>
        </p:txBody>
      </p:sp>
    </p:spTree>
    <p:extLst>
      <p:ext uri="{BB962C8B-B14F-4D97-AF65-F5344CB8AC3E}">
        <p14:creationId xmlns:p14="http://schemas.microsoft.com/office/powerpoint/2010/main" val="41641170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>
            <a:extLst>
              <a:ext uri="{FF2B5EF4-FFF2-40B4-BE49-F238E27FC236}">
                <a16:creationId xmlns:a16="http://schemas.microsoft.com/office/drawing/2014/main" id="{E99C7062-B8C0-489F-B9F2-48DC2E6C37B1}"/>
              </a:ext>
            </a:extLst>
          </p:cNvPr>
          <p:cNvSpPr txBox="1"/>
          <p:nvPr/>
        </p:nvSpPr>
        <p:spPr>
          <a:xfrm>
            <a:off x="3471773" y="696942"/>
            <a:ext cx="629440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b="1"/>
              <a:t>EFECTES DE L'ACTIVITAT FÍSICA EN LA COGNICIÓ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C0A7144-B5B8-4060-A084-7ACD03601D00}"/>
              </a:ext>
            </a:extLst>
          </p:cNvPr>
          <p:cNvSpPr txBox="1"/>
          <p:nvPr/>
        </p:nvSpPr>
        <p:spPr>
          <a:xfrm>
            <a:off x="3471773" y="1058944"/>
            <a:ext cx="4430485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/>
              <a:t>Van </a:t>
            </a:r>
            <a:r>
              <a:rPr lang="es-ES" sz="1200" err="1"/>
              <a:t>der</a:t>
            </a:r>
            <a:r>
              <a:rPr lang="es-ES" sz="1200"/>
              <a:t> </a:t>
            </a:r>
            <a:r>
              <a:rPr lang="es-ES" sz="1200" err="1"/>
              <a:t>Fer</a:t>
            </a:r>
            <a:r>
              <a:rPr lang="es-ES" sz="1200"/>
              <a:t> et al (2015); Cárdenas et al (2015); Alarcón et al. (2017)</a:t>
            </a:r>
            <a:endParaRPr lang="es-ES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2469F2E-B5E5-42D2-8A45-C9F3DE6780C0}"/>
              </a:ext>
            </a:extLst>
          </p:cNvPr>
          <p:cNvSpPr/>
          <p:nvPr/>
        </p:nvSpPr>
        <p:spPr>
          <a:xfrm>
            <a:off x="536633" y="1491702"/>
            <a:ext cx="2934261" cy="415658"/>
          </a:xfrm>
          <a:prstGeom prst="rect">
            <a:avLst/>
          </a:prstGeom>
          <a:solidFill>
            <a:srgbClr val="C00000"/>
          </a:solidFill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/>
              <a:t>DIAMOND &amp; LING (2015)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34E28171-56DC-4F53-8662-423B1ED5AE31}"/>
              </a:ext>
            </a:extLst>
          </p:cNvPr>
          <p:cNvSpPr/>
          <p:nvPr/>
        </p:nvSpPr>
        <p:spPr>
          <a:xfrm>
            <a:off x="536631" y="2049592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/>
              <a:t>L'entrenament</a:t>
            </a:r>
            <a:r>
              <a:rPr lang="es-ES" sz="1600"/>
              <a:t> de les FE sembla transferir-se, </a:t>
            </a:r>
            <a:r>
              <a:rPr lang="es-ES" sz="1600" err="1"/>
              <a:t>però</a:t>
            </a:r>
            <a:r>
              <a:rPr lang="es-ES" sz="1600"/>
              <a:t> la </a:t>
            </a:r>
            <a:r>
              <a:rPr lang="es-ES" sz="1600" err="1"/>
              <a:t>transferència</a:t>
            </a:r>
            <a:r>
              <a:rPr lang="es-ES" sz="1600"/>
              <a:t> sembla ser limitada</a:t>
            </a:r>
            <a:endParaRPr lang="es-ES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DA9F0FEE-0AA8-4545-808F-58FF4E58B776}"/>
              </a:ext>
            </a:extLst>
          </p:cNvPr>
          <p:cNvSpPr/>
          <p:nvPr/>
        </p:nvSpPr>
        <p:spPr>
          <a:xfrm>
            <a:off x="536630" y="2512234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El </a:t>
            </a:r>
            <a:r>
              <a:rPr lang="es-ES" sz="1600" err="1"/>
              <a:t>temps</a:t>
            </a:r>
            <a:r>
              <a:rPr lang="es-ES" sz="1600"/>
              <a:t> de </a:t>
            </a:r>
            <a:r>
              <a:rPr lang="es-ES" sz="1600" err="1"/>
              <a:t>pràctica</a:t>
            </a:r>
            <a:r>
              <a:rPr lang="es-ES" sz="1600"/>
              <a:t> </a:t>
            </a:r>
            <a:r>
              <a:rPr lang="es-ES" sz="1600" err="1"/>
              <a:t>incideix</a:t>
            </a:r>
            <a:r>
              <a:rPr lang="es-ES" sz="1600"/>
              <a:t> en </a:t>
            </a:r>
            <a:r>
              <a:rPr lang="es-ES" sz="1600" err="1"/>
              <a:t>els</a:t>
            </a:r>
            <a:r>
              <a:rPr lang="es-ES" sz="1600"/>
              <a:t> </a:t>
            </a:r>
            <a:r>
              <a:rPr lang="es-ES" sz="1600" err="1"/>
              <a:t>beneficis</a:t>
            </a:r>
            <a:r>
              <a:rPr lang="es-ES" sz="1600"/>
              <a:t> sobre les FE</a:t>
            </a:r>
            <a:endParaRPr lang="es-ES"/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AB8F33E6-E278-4C27-AB5D-DC86637D5E4E}"/>
              </a:ext>
            </a:extLst>
          </p:cNvPr>
          <p:cNvSpPr/>
          <p:nvPr/>
        </p:nvSpPr>
        <p:spPr>
          <a:xfrm>
            <a:off x="536629" y="2961269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La forma en que es presenta i </a:t>
            </a:r>
            <a:r>
              <a:rPr lang="es-ES" sz="1600" err="1"/>
              <a:t>realitza</a:t>
            </a:r>
            <a:r>
              <a:rPr lang="es-ES" sz="1600"/>
              <a:t> una </a:t>
            </a:r>
            <a:r>
              <a:rPr lang="es-ES" sz="1600" err="1"/>
              <a:t>activitat</a:t>
            </a:r>
            <a:r>
              <a:rPr lang="es-ES" sz="1600"/>
              <a:t> </a:t>
            </a:r>
            <a:r>
              <a:rPr lang="es-ES" sz="1600" err="1"/>
              <a:t>incideix</a:t>
            </a:r>
            <a:r>
              <a:rPr lang="es-ES" sz="1600"/>
              <a:t> en la </a:t>
            </a:r>
            <a:r>
              <a:rPr lang="es-ES" sz="1600" err="1"/>
              <a:t>millora</a:t>
            </a:r>
            <a:r>
              <a:rPr lang="es-ES" sz="1600"/>
              <a:t> de les FE</a:t>
            </a:r>
            <a:endParaRPr lang="es-ES"/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BD814BFF-B7B0-491F-97D9-AE86779DA469}"/>
              </a:ext>
            </a:extLst>
          </p:cNvPr>
          <p:cNvSpPr/>
          <p:nvPr/>
        </p:nvSpPr>
        <p:spPr>
          <a:xfrm>
            <a:off x="536628" y="3423911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Les FE han de ser </a:t>
            </a:r>
            <a:r>
              <a:rPr lang="es-ES" sz="1600" err="1"/>
              <a:t>desafiades</a:t>
            </a:r>
            <a:r>
              <a:rPr lang="es-ES" sz="1600"/>
              <a:t>, no </a:t>
            </a:r>
            <a:r>
              <a:rPr lang="es-ES" sz="1600" err="1"/>
              <a:t>només</a:t>
            </a:r>
            <a:r>
              <a:rPr lang="es-ES" sz="1600"/>
              <a:t> </a:t>
            </a:r>
            <a:r>
              <a:rPr lang="es-ES" sz="1600" err="1"/>
              <a:t>utilitzades</a:t>
            </a:r>
            <a:r>
              <a:rPr lang="es-ES" sz="1600"/>
              <a:t>, per a generar </a:t>
            </a:r>
            <a:r>
              <a:rPr lang="es-ES" sz="1600" err="1"/>
              <a:t>millores</a:t>
            </a: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FFA5C2E1-CB1F-436F-9069-94C9B703525A}"/>
              </a:ext>
            </a:extLst>
          </p:cNvPr>
          <p:cNvSpPr/>
          <p:nvPr/>
        </p:nvSpPr>
        <p:spPr>
          <a:xfrm>
            <a:off x="536627" y="3900160"/>
            <a:ext cx="7424618" cy="374835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>
                <a:solidFill>
                  <a:srgbClr val="FFEFC2"/>
                </a:solidFill>
              </a:rPr>
              <a:t>S'observen</a:t>
            </a:r>
            <a:r>
              <a:rPr lang="es-ES" sz="1600">
                <a:solidFill>
                  <a:srgbClr val="FFEFC2"/>
                </a:solidFill>
              </a:rPr>
              <a:t> </a:t>
            </a:r>
            <a:r>
              <a:rPr lang="es-ES" sz="1600" err="1">
                <a:solidFill>
                  <a:srgbClr val="FFEFC2"/>
                </a:solidFill>
              </a:rPr>
              <a:t>millores</a:t>
            </a:r>
            <a:r>
              <a:rPr lang="es-ES" sz="1600">
                <a:solidFill>
                  <a:srgbClr val="FFEFC2"/>
                </a:solidFill>
              </a:rPr>
              <a:t> </a:t>
            </a:r>
            <a:r>
              <a:rPr lang="es-ES" sz="1600" err="1">
                <a:solidFill>
                  <a:srgbClr val="FFEFC2"/>
                </a:solidFill>
              </a:rPr>
              <a:t>més</a:t>
            </a:r>
            <a:r>
              <a:rPr lang="es-ES" sz="1600">
                <a:solidFill>
                  <a:srgbClr val="FFEFC2"/>
                </a:solidFill>
              </a:rPr>
              <a:t> </a:t>
            </a:r>
            <a:r>
              <a:rPr lang="es-ES" sz="1600" err="1">
                <a:solidFill>
                  <a:srgbClr val="FFEFC2"/>
                </a:solidFill>
              </a:rPr>
              <a:t>significatives</a:t>
            </a:r>
            <a:r>
              <a:rPr lang="es-ES" sz="1600">
                <a:solidFill>
                  <a:srgbClr val="FFEFC2"/>
                </a:solidFill>
              </a:rPr>
              <a:t> en </a:t>
            </a:r>
            <a:r>
              <a:rPr lang="es-ES" sz="1600" err="1">
                <a:solidFill>
                  <a:srgbClr val="FFEFC2"/>
                </a:solidFill>
              </a:rPr>
              <a:t>aquells</a:t>
            </a:r>
            <a:r>
              <a:rPr lang="es-ES" sz="1600">
                <a:solidFill>
                  <a:srgbClr val="FFEFC2"/>
                </a:solidFill>
              </a:rPr>
              <a:t> que </a:t>
            </a:r>
            <a:r>
              <a:rPr lang="es-ES" sz="1600" err="1">
                <a:solidFill>
                  <a:srgbClr val="FFEFC2"/>
                </a:solidFill>
              </a:rPr>
              <a:t>mostren</a:t>
            </a:r>
            <a:r>
              <a:rPr lang="es-ES" sz="1600">
                <a:solidFill>
                  <a:srgbClr val="FFEFC2"/>
                </a:solidFill>
              </a:rPr>
              <a:t> FE </a:t>
            </a:r>
            <a:r>
              <a:rPr lang="es-ES" sz="1600" err="1">
                <a:solidFill>
                  <a:srgbClr val="FFEFC2"/>
                </a:solidFill>
              </a:rPr>
              <a:t>més</a:t>
            </a:r>
            <a:r>
              <a:rPr lang="es-ES" sz="1600">
                <a:solidFill>
                  <a:srgbClr val="FFEFC2"/>
                </a:solidFill>
              </a:rPr>
              <a:t> "pobres"</a:t>
            </a: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FE65F7FD-8418-4FCB-A834-26409B6979BE}"/>
              </a:ext>
            </a:extLst>
          </p:cNvPr>
          <p:cNvSpPr/>
          <p:nvPr/>
        </p:nvSpPr>
        <p:spPr>
          <a:xfrm>
            <a:off x="536626" y="4362802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>
                <a:solidFill>
                  <a:srgbClr val="000000"/>
                </a:solidFill>
              </a:rPr>
              <a:t>Quan</a:t>
            </a:r>
            <a:r>
              <a:rPr lang="es-ES" sz="1600">
                <a:solidFill>
                  <a:srgbClr val="000000"/>
                </a:solidFill>
              </a:rPr>
              <a:t> la </a:t>
            </a:r>
            <a:r>
              <a:rPr lang="es-ES" sz="1600" err="1">
                <a:solidFill>
                  <a:srgbClr val="000000"/>
                </a:solidFill>
              </a:rPr>
              <a:t>pràctica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finalitza</a:t>
            </a:r>
            <a:r>
              <a:rPr lang="es-ES" sz="1600">
                <a:solidFill>
                  <a:srgbClr val="000000"/>
                </a:solidFill>
              </a:rPr>
              <a:t>, </a:t>
            </a:r>
            <a:r>
              <a:rPr lang="es-ES" sz="1600" err="1">
                <a:solidFill>
                  <a:srgbClr val="000000"/>
                </a:solidFill>
              </a:rPr>
              <a:t>els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beneficis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disminueixen</a:t>
            </a: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1A53CDB1-B017-4499-B98C-7BD72C6043A3}"/>
              </a:ext>
            </a:extLst>
          </p:cNvPr>
          <p:cNvSpPr/>
          <p:nvPr/>
        </p:nvSpPr>
        <p:spPr>
          <a:xfrm>
            <a:off x="536625" y="4825444"/>
            <a:ext cx="7424618" cy="55172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>
                <a:solidFill>
                  <a:srgbClr val="000000"/>
                </a:solidFill>
              </a:rPr>
              <a:t>Sovint</a:t>
            </a:r>
            <a:r>
              <a:rPr lang="es-ES" sz="1600">
                <a:solidFill>
                  <a:srgbClr val="000000"/>
                </a:solidFill>
              </a:rPr>
              <a:t>, les </a:t>
            </a:r>
            <a:r>
              <a:rPr lang="es-ES" sz="1600" err="1">
                <a:solidFill>
                  <a:srgbClr val="000000"/>
                </a:solidFill>
              </a:rPr>
              <a:t>diferències</a:t>
            </a:r>
            <a:r>
              <a:rPr lang="es-ES" sz="1600">
                <a:solidFill>
                  <a:srgbClr val="000000"/>
                </a:solidFill>
              </a:rPr>
              <a:t> entre el </a:t>
            </a:r>
            <a:r>
              <a:rPr lang="es-ES" sz="1600" err="1">
                <a:solidFill>
                  <a:srgbClr val="000000"/>
                </a:solidFill>
              </a:rPr>
              <a:t>grup</a:t>
            </a:r>
            <a:r>
              <a:rPr lang="es-ES" sz="1600">
                <a:solidFill>
                  <a:srgbClr val="000000"/>
                </a:solidFill>
              </a:rPr>
              <a:t> de </a:t>
            </a:r>
            <a:r>
              <a:rPr lang="es-ES" sz="1600" err="1">
                <a:solidFill>
                  <a:srgbClr val="000000"/>
                </a:solidFill>
              </a:rPr>
              <a:t>tractament</a:t>
            </a:r>
            <a:r>
              <a:rPr lang="es-ES" sz="1600">
                <a:solidFill>
                  <a:srgbClr val="000000"/>
                </a:solidFill>
              </a:rPr>
              <a:t> i control </a:t>
            </a:r>
            <a:r>
              <a:rPr lang="es-ES" sz="1600" err="1">
                <a:solidFill>
                  <a:srgbClr val="000000"/>
                </a:solidFill>
              </a:rPr>
              <a:t>només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apareixen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quan</a:t>
            </a:r>
            <a:r>
              <a:rPr lang="es-ES" sz="1600">
                <a:solidFill>
                  <a:srgbClr val="000000"/>
                </a:solidFill>
              </a:rPr>
              <a:t> les </a:t>
            </a:r>
            <a:r>
              <a:rPr lang="es-ES" sz="1600" err="1">
                <a:solidFill>
                  <a:srgbClr val="000000"/>
                </a:solidFill>
              </a:rPr>
              <a:t>habilitats</a:t>
            </a:r>
            <a:r>
              <a:rPr lang="es-ES" sz="1600">
                <a:solidFill>
                  <a:srgbClr val="000000"/>
                </a:solidFill>
              </a:rPr>
              <a:t> sobre FE </a:t>
            </a:r>
            <a:r>
              <a:rPr lang="es-ES" sz="1600" err="1">
                <a:solidFill>
                  <a:srgbClr val="000000"/>
                </a:solidFill>
              </a:rPr>
              <a:t>s'apropen</a:t>
            </a:r>
            <a:r>
              <a:rPr lang="es-ES" sz="1600">
                <a:solidFill>
                  <a:srgbClr val="000000"/>
                </a:solidFill>
              </a:rPr>
              <a:t> al </a:t>
            </a:r>
            <a:r>
              <a:rPr lang="es-ES" sz="1600" err="1">
                <a:solidFill>
                  <a:srgbClr val="000000"/>
                </a:solidFill>
              </a:rPr>
              <a:t>límit</a:t>
            </a:r>
            <a:endParaRPr lang="es-ES" sz="1600">
              <a:solidFill>
                <a:srgbClr val="000000"/>
              </a:solidFill>
            </a:endParaRP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A15FB088-E37E-49BF-A430-2B7D8A6DEA33}"/>
              </a:ext>
            </a:extLst>
          </p:cNvPr>
          <p:cNvSpPr/>
          <p:nvPr/>
        </p:nvSpPr>
        <p:spPr>
          <a:xfrm>
            <a:off x="536626" y="5451373"/>
            <a:ext cx="7424618" cy="55172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/>
              <a:t>L'exercici</a:t>
            </a:r>
            <a:r>
              <a:rPr lang="es-ES" sz="1600"/>
              <a:t> </a:t>
            </a:r>
            <a:r>
              <a:rPr lang="es-ES" sz="1600" err="1"/>
              <a:t>aeròbic</a:t>
            </a:r>
            <a:r>
              <a:rPr lang="es-ES" sz="1600"/>
              <a:t> o </a:t>
            </a:r>
            <a:r>
              <a:rPr lang="es-ES" sz="1600" err="1"/>
              <a:t>l'entrenament</a:t>
            </a:r>
            <a:r>
              <a:rPr lang="es-ES" sz="1600"/>
              <a:t> de </a:t>
            </a:r>
            <a:r>
              <a:rPr lang="es-ES" sz="1600" err="1"/>
              <a:t>resistència</a:t>
            </a:r>
            <a:r>
              <a:rPr lang="es-ES" sz="1600"/>
              <a:t> </a:t>
            </a:r>
            <a:r>
              <a:rPr lang="es-ES" sz="1600" err="1"/>
              <a:t>sense</a:t>
            </a:r>
            <a:r>
              <a:rPr lang="es-ES" sz="1600"/>
              <a:t> un </a:t>
            </a:r>
            <a:r>
              <a:rPr lang="es-ES" sz="1600" err="1"/>
              <a:t>component</a:t>
            </a:r>
            <a:r>
              <a:rPr lang="es-ES" sz="1600"/>
              <a:t> </a:t>
            </a:r>
            <a:r>
              <a:rPr lang="es-ES" sz="1600" err="1"/>
              <a:t>cognitiu</a:t>
            </a:r>
            <a:r>
              <a:rPr lang="es-ES" sz="1600"/>
              <a:t> </a:t>
            </a:r>
            <a:r>
              <a:rPr lang="es-ES" sz="1600" err="1"/>
              <a:t>mostra</a:t>
            </a:r>
            <a:r>
              <a:rPr lang="es-ES" sz="1600"/>
              <a:t> </a:t>
            </a:r>
            <a:r>
              <a:rPr lang="es-ES" sz="1600" err="1"/>
              <a:t>poc</a:t>
            </a:r>
            <a:r>
              <a:rPr lang="es-ES" sz="1600"/>
              <a:t> o un </a:t>
            </a:r>
            <a:r>
              <a:rPr lang="es-ES" sz="1600" err="1"/>
              <a:t>benefici</a:t>
            </a:r>
            <a:r>
              <a:rPr lang="es-ES" sz="1600"/>
              <a:t> </a:t>
            </a:r>
            <a:r>
              <a:rPr lang="es-ES" sz="1600" err="1"/>
              <a:t>inexistent</a:t>
            </a:r>
            <a:r>
              <a:rPr lang="es-ES" sz="1600"/>
              <a:t> sobre les FE</a:t>
            </a: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68EF0F3E-9A40-4CC5-8CC6-50802384FA86}"/>
              </a:ext>
            </a:extLst>
          </p:cNvPr>
          <p:cNvSpPr/>
          <p:nvPr/>
        </p:nvSpPr>
        <p:spPr>
          <a:xfrm>
            <a:off x="536625" y="6090908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>
                <a:solidFill>
                  <a:srgbClr val="000000"/>
                </a:solidFill>
              </a:rPr>
              <a:t>La </a:t>
            </a:r>
            <a:r>
              <a:rPr lang="es-ES" sz="1600" err="1">
                <a:solidFill>
                  <a:srgbClr val="000000"/>
                </a:solidFill>
              </a:rPr>
              <a:t>justificació</a:t>
            </a:r>
            <a:r>
              <a:rPr lang="es-ES" sz="1600">
                <a:solidFill>
                  <a:srgbClr val="000000"/>
                </a:solidFill>
              </a:rPr>
              <a:t> de les </a:t>
            </a:r>
            <a:r>
              <a:rPr lang="es-ES" sz="1600" err="1">
                <a:solidFill>
                  <a:srgbClr val="000000"/>
                </a:solidFill>
              </a:rPr>
              <a:t>millores</a:t>
            </a:r>
            <a:r>
              <a:rPr lang="es-ES" sz="1600">
                <a:solidFill>
                  <a:srgbClr val="000000"/>
                </a:solidFill>
              </a:rPr>
              <a:t> no </a:t>
            </a:r>
            <a:r>
              <a:rPr lang="es-ES" sz="1600" err="1">
                <a:solidFill>
                  <a:srgbClr val="000000"/>
                </a:solidFill>
              </a:rPr>
              <a:t>sempre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és</a:t>
            </a:r>
            <a:r>
              <a:rPr lang="es-ES" sz="1600">
                <a:solidFill>
                  <a:srgbClr val="000000"/>
                </a:solidFill>
              </a:rPr>
              <a:t> obvia, </a:t>
            </a:r>
            <a:r>
              <a:rPr lang="es-ES" sz="1600" err="1">
                <a:solidFill>
                  <a:srgbClr val="000000"/>
                </a:solidFill>
              </a:rPr>
              <a:t>fins</a:t>
            </a:r>
            <a:r>
              <a:rPr lang="es-ES" sz="1600">
                <a:solidFill>
                  <a:srgbClr val="000000"/>
                </a:solidFill>
              </a:rPr>
              <a:t> i </a:t>
            </a:r>
            <a:r>
              <a:rPr lang="es-ES" sz="1600" err="1">
                <a:solidFill>
                  <a:srgbClr val="000000"/>
                </a:solidFill>
              </a:rPr>
              <a:t>tot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pot</a:t>
            </a:r>
            <a:r>
              <a:rPr lang="es-ES" sz="1600">
                <a:solidFill>
                  <a:srgbClr val="000000"/>
                </a:solidFill>
              </a:rPr>
              <a:t> ser </a:t>
            </a:r>
            <a:r>
              <a:rPr lang="es-ES" sz="1600" err="1">
                <a:solidFill>
                  <a:srgbClr val="000000"/>
                </a:solidFill>
              </a:rPr>
              <a:t>contrària</a:t>
            </a:r>
            <a:r>
              <a:rPr lang="es-ES" sz="1600">
                <a:solidFill>
                  <a:srgbClr val="000000"/>
                </a:solidFill>
              </a:rPr>
              <a:t> a la </a:t>
            </a:r>
            <a:r>
              <a:rPr lang="es-ES" sz="1600" err="1">
                <a:solidFill>
                  <a:srgbClr val="000000"/>
                </a:solidFill>
              </a:rPr>
              <a:t>intuició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3695D16B-9F09-4C4C-8F7C-422FBCE89EF7}"/>
              </a:ext>
            </a:extLst>
          </p:cNvPr>
          <p:cNvSpPr/>
          <p:nvPr/>
        </p:nvSpPr>
        <p:spPr>
          <a:xfrm>
            <a:off x="8741740" y="3954593"/>
            <a:ext cx="2934261" cy="252373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/>
              <a:t>TOOLS of THE MIND</a:t>
            </a:r>
            <a:endParaRPr lang="es-ES" sz="1400" baseline="30000"/>
          </a:p>
        </p:txBody>
      </p:sp>
    </p:spTree>
    <p:extLst>
      <p:ext uri="{BB962C8B-B14F-4D97-AF65-F5344CB8AC3E}">
        <p14:creationId xmlns:p14="http://schemas.microsoft.com/office/powerpoint/2010/main" val="84515007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>
            <a:extLst>
              <a:ext uri="{FF2B5EF4-FFF2-40B4-BE49-F238E27FC236}">
                <a16:creationId xmlns:a16="http://schemas.microsoft.com/office/drawing/2014/main" id="{E99C7062-B8C0-489F-B9F2-48DC2E6C37B1}"/>
              </a:ext>
            </a:extLst>
          </p:cNvPr>
          <p:cNvSpPr txBox="1"/>
          <p:nvPr/>
        </p:nvSpPr>
        <p:spPr>
          <a:xfrm>
            <a:off x="3471773" y="696942"/>
            <a:ext cx="629440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b="1"/>
              <a:t>EFECTES DE L'ACTIVITAT FÍSICA EN LA COGNICIÓ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C0A7144-B5B8-4060-A084-7ACD03601D00}"/>
              </a:ext>
            </a:extLst>
          </p:cNvPr>
          <p:cNvSpPr txBox="1"/>
          <p:nvPr/>
        </p:nvSpPr>
        <p:spPr>
          <a:xfrm>
            <a:off x="3471773" y="1058944"/>
            <a:ext cx="4430485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/>
              <a:t>Van </a:t>
            </a:r>
            <a:r>
              <a:rPr lang="es-ES" sz="1200" err="1"/>
              <a:t>der</a:t>
            </a:r>
            <a:r>
              <a:rPr lang="es-ES" sz="1200"/>
              <a:t> </a:t>
            </a:r>
            <a:r>
              <a:rPr lang="es-ES" sz="1200" err="1"/>
              <a:t>Fer</a:t>
            </a:r>
            <a:r>
              <a:rPr lang="es-ES" sz="1200"/>
              <a:t> et al (2015); Cárdenas et al (2015); Alarcón et al. (2017)</a:t>
            </a:r>
            <a:endParaRPr lang="es-ES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2469F2E-B5E5-42D2-8A45-C9F3DE6780C0}"/>
              </a:ext>
            </a:extLst>
          </p:cNvPr>
          <p:cNvSpPr/>
          <p:nvPr/>
        </p:nvSpPr>
        <p:spPr>
          <a:xfrm>
            <a:off x="536633" y="1491702"/>
            <a:ext cx="2934261" cy="415658"/>
          </a:xfrm>
          <a:prstGeom prst="rect">
            <a:avLst/>
          </a:prstGeom>
          <a:solidFill>
            <a:srgbClr val="C00000"/>
          </a:solidFill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/>
              <a:t>DIAMOND &amp; LING (2015)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34E28171-56DC-4F53-8662-423B1ED5AE31}"/>
              </a:ext>
            </a:extLst>
          </p:cNvPr>
          <p:cNvSpPr/>
          <p:nvPr/>
        </p:nvSpPr>
        <p:spPr>
          <a:xfrm>
            <a:off x="536631" y="2049592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/>
              <a:t>L'entrenament</a:t>
            </a:r>
            <a:r>
              <a:rPr lang="es-ES" sz="1600"/>
              <a:t> de les FE sembla transferir-se, </a:t>
            </a:r>
            <a:r>
              <a:rPr lang="es-ES" sz="1600" err="1"/>
              <a:t>però</a:t>
            </a:r>
            <a:r>
              <a:rPr lang="es-ES" sz="1600"/>
              <a:t> la </a:t>
            </a:r>
            <a:r>
              <a:rPr lang="es-ES" sz="1600" err="1"/>
              <a:t>transferència</a:t>
            </a:r>
            <a:r>
              <a:rPr lang="es-ES" sz="1600"/>
              <a:t> sembla ser limitada</a:t>
            </a:r>
            <a:endParaRPr lang="es-ES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DA9F0FEE-0AA8-4545-808F-58FF4E58B776}"/>
              </a:ext>
            </a:extLst>
          </p:cNvPr>
          <p:cNvSpPr/>
          <p:nvPr/>
        </p:nvSpPr>
        <p:spPr>
          <a:xfrm>
            <a:off x="536630" y="2512234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El </a:t>
            </a:r>
            <a:r>
              <a:rPr lang="es-ES" sz="1600" err="1"/>
              <a:t>temps</a:t>
            </a:r>
            <a:r>
              <a:rPr lang="es-ES" sz="1600"/>
              <a:t> de </a:t>
            </a:r>
            <a:r>
              <a:rPr lang="es-ES" sz="1600" err="1"/>
              <a:t>pràctica</a:t>
            </a:r>
            <a:r>
              <a:rPr lang="es-ES" sz="1600"/>
              <a:t> </a:t>
            </a:r>
            <a:r>
              <a:rPr lang="es-ES" sz="1600" err="1"/>
              <a:t>incideix</a:t>
            </a:r>
            <a:r>
              <a:rPr lang="es-ES" sz="1600"/>
              <a:t> en </a:t>
            </a:r>
            <a:r>
              <a:rPr lang="es-ES" sz="1600" err="1"/>
              <a:t>els</a:t>
            </a:r>
            <a:r>
              <a:rPr lang="es-ES" sz="1600"/>
              <a:t> </a:t>
            </a:r>
            <a:r>
              <a:rPr lang="es-ES" sz="1600" err="1"/>
              <a:t>beneficis</a:t>
            </a:r>
            <a:r>
              <a:rPr lang="es-ES" sz="1600"/>
              <a:t> sobre les FE</a:t>
            </a:r>
            <a:endParaRPr lang="es-ES"/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AB8F33E6-E278-4C27-AB5D-DC86637D5E4E}"/>
              </a:ext>
            </a:extLst>
          </p:cNvPr>
          <p:cNvSpPr/>
          <p:nvPr/>
        </p:nvSpPr>
        <p:spPr>
          <a:xfrm>
            <a:off x="536629" y="2961269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La forma en que es presenta i </a:t>
            </a:r>
            <a:r>
              <a:rPr lang="es-ES" sz="1600" err="1"/>
              <a:t>realitza</a:t>
            </a:r>
            <a:r>
              <a:rPr lang="es-ES" sz="1600"/>
              <a:t> una </a:t>
            </a:r>
            <a:r>
              <a:rPr lang="es-ES" sz="1600" err="1"/>
              <a:t>activitat</a:t>
            </a:r>
            <a:r>
              <a:rPr lang="es-ES" sz="1600"/>
              <a:t> </a:t>
            </a:r>
            <a:r>
              <a:rPr lang="es-ES" sz="1600" err="1"/>
              <a:t>incideix</a:t>
            </a:r>
            <a:r>
              <a:rPr lang="es-ES" sz="1600"/>
              <a:t> en la </a:t>
            </a:r>
            <a:r>
              <a:rPr lang="es-ES" sz="1600" err="1"/>
              <a:t>millora</a:t>
            </a:r>
            <a:r>
              <a:rPr lang="es-ES" sz="1600"/>
              <a:t> de les FE</a:t>
            </a:r>
            <a:endParaRPr lang="es-ES"/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BD814BFF-B7B0-491F-97D9-AE86779DA469}"/>
              </a:ext>
            </a:extLst>
          </p:cNvPr>
          <p:cNvSpPr/>
          <p:nvPr/>
        </p:nvSpPr>
        <p:spPr>
          <a:xfrm>
            <a:off x="536628" y="3423911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Les FE han de ser </a:t>
            </a:r>
            <a:r>
              <a:rPr lang="es-ES" sz="1600" err="1"/>
              <a:t>desafiades</a:t>
            </a:r>
            <a:r>
              <a:rPr lang="es-ES" sz="1600"/>
              <a:t>, no </a:t>
            </a:r>
            <a:r>
              <a:rPr lang="es-ES" sz="1600" err="1"/>
              <a:t>només</a:t>
            </a:r>
            <a:r>
              <a:rPr lang="es-ES" sz="1600"/>
              <a:t> </a:t>
            </a:r>
            <a:r>
              <a:rPr lang="es-ES" sz="1600" err="1"/>
              <a:t>utilitzades</a:t>
            </a:r>
            <a:r>
              <a:rPr lang="es-ES" sz="1600"/>
              <a:t>, per a generar </a:t>
            </a:r>
            <a:r>
              <a:rPr lang="es-ES" sz="1600" err="1"/>
              <a:t>millores</a:t>
            </a: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FFA5C2E1-CB1F-436F-9069-94C9B703525A}"/>
              </a:ext>
            </a:extLst>
          </p:cNvPr>
          <p:cNvSpPr/>
          <p:nvPr/>
        </p:nvSpPr>
        <p:spPr>
          <a:xfrm>
            <a:off x="536627" y="3900160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/>
              <a:t>S'observen</a:t>
            </a:r>
            <a:r>
              <a:rPr lang="es-ES" sz="1600"/>
              <a:t> </a:t>
            </a:r>
            <a:r>
              <a:rPr lang="es-ES" sz="1600" err="1"/>
              <a:t>millores</a:t>
            </a:r>
            <a:r>
              <a:rPr lang="es-ES" sz="1600"/>
              <a:t> </a:t>
            </a:r>
            <a:r>
              <a:rPr lang="es-ES" sz="1600" err="1"/>
              <a:t>més</a:t>
            </a:r>
            <a:r>
              <a:rPr lang="es-ES" sz="1600"/>
              <a:t> </a:t>
            </a:r>
            <a:r>
              <a:rPr lang="es-ES" sz="1600" err="1"/>
              <a:t>significatives</a:t>
            </a:r>
            <a:r>
              <a:rPr lang="es-ES" sz="1600"/>
              <a:t> en </a:t>
            </a:r>
            <a:r>
              <a:rPr lang="es-ES" sz="1600" err="1"/>
              <a:t>aquells</a:t>
            </a:r>
            <a:r>
              <a:rPr lang="es-ES" sz="1600"/>
              <a:t> que </a:t>
            </a:r>
            <a:r>
              <a:rPr lang="es-ES" sz="1600" err="1"/>
              <a:t>mostren</a:t>
            </a:r>
            <a:r>
              <a:rPr lang="es-ES" sz="1600"/>
              <a:t> FE </a:t>
            </a:r>
            <a:r>
              <a:rPr lang="es-ES" sz="1600" err="1"/>
              <a:t>més</a:t>
            </a:r>
            <a:r>
              <a:rPr lang="es-ES" sz="1600"/>
              <a:t> "pobres"</a:t>
            </a: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FE65F7FD-8418-4FCB-A834-26409B6979BE}"/>
              </a:ext>
            </a:extLst>
          </p:cNvPr>
          <p:cNvSpPr/>
          <p:nvPr/>
        </p:nvSpPr>
        <p:spPr>
          <a:xfrm>
            <a:off x="536626" y="4362802"/>
            <a:ext cx="7424618" cy="374835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>
                <a:solidFill>
                  <a:srgbClr val="FFEFC2"/>
                </a:solidFill>
              </a:rPr>
              <a:t>Quan</a:t>
            </a:r>
            <a:r>
              <a:rPr lang="es-ES" sz="1600">
                <a:solidFill>
                  <a:srgbClr val="FFEFC2"/>
                </a:solidFill>
              </a:rPr>
              <a:t> la </a:t>
            </a:r>
            <a:r>
              <a:rPr lang="es-ES" sz="1600" err="1">
                <a:solidFill>
                  <a:srgbClr val="FFEFC2"/>
                </a:solidFill>
              </a:rPr>
              <a:t>pràctica</a:t>
            </a:r>
            <a:r>
              <a:rPr lang="es-ES" sz="1600">
                <a:solidFill>
                  <a:srgbClr val="FFEFC2"/>
                </a:solidFill>
              </a:rPr>
              <a:t> </a:t>
            </a:r>
            <a:r>
              <a:rPr lang="es-ES" sz="1600" err="1">
                <a:solidFill>
                  <a:srgbClr val="FFEFC2"/>
                </a:solidFill>
              </a:rPr>
              <a:t>finalitza</a:t>
            </a:r>
            <a:r>
              <a:rPr lang="es-ES" sz="1600">
                <a:solidFill>
                  <a:srgbClr val="FFEFC2"/>
                </a:solidFill>
              </a:rPr>
              <a:t>, </a:t>
            </a:r>
            <a:r>
              <a:rPr lang="es-ES" sz="1600" err="1">
                <a:solidFill>
                  <a:srgbClr val="FFEFC2"/>
                </a:solidFill>
              </a:rPr>
              <a:t>els</a:t>
            </a:r>
            <a:r>
              <a:rPr lang="es-ES" sz="1600">
                <a:solidFill>
                  <a:srgbClr val="FFEFC2"/>
                </a:solidFill>
              </a:rPr>
              <a:t> </a:t>
            </a:r>
            <a:r>
              <a:rPr lang="es-ES" sz="1600" err="1">
                <a:solidFill>
                  <a:srgbClr val="FFEFC2"/>
                </a:solidFill>
              </a:rPr>
              <a:t>beneficis</a:t>
            </a:r>
            <a:r>
              <a:rPr lang="es-ES" sz="1600">
                <a:solidFill>
                  <a:srgbClr val="FFEFC2"/>
                </a:solidFill>
              </a:rPr>
              <a:t> </a:t>
            </a:r>
            <a:r>
              <a:rPr lang="es-ES" sz="1600" err="1">
                <a:solidFill>
                  <a:srgbClr val="FFEFC2"/>
                </a:solidFill>
              </a:rPr>
              <a:t>disminueixen</a:t>
            </a: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1A53CDB1-B017-4499-B98C-7BD72C6043A3}"/>
              </a:ext>
            </a:extLst>
          </p:cNvPr>
          <p:cNvSpPr/>
          <p:nvPr/>
        </p:nvSpPr>
        <p:spPr>
          <a:xfrm>
            <a:off x="536625" y="4825444"/>
            <a:ext cx="7424618" cy="55172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>
                <a:solidFill>
                  <a:srgbClr val="000000"/>
                </a:solidFill>
              </a:rPr>
              <a:t>Sovint</a:t>
            </a:r>
            <a:r>
              <a:rPr lang="es-ES" sz="1600">
                <a:solidFill>
                  <a:srgbClr val="000000"/>
                </a:solidFill>
              </a:rPr>
              <a:t>, les </a:t>
            </a:r>
            <a:r>
              <a:rPr lang="es-ES" sz="1600" err="1">
                <a:solidFill>
                  <a:srgbClr val="000000"/>
                </a:solidFill>
              </a:rPr>
              <a:t>diferències</a:t>
            </a:r>
            <a:r>
              <a:rPr lang="es-ES" sz="1600">
                <a:solidFill>
                  <a:srgbClr val="000000"/>
                </a:solidFill>
              </a:rPr>
              <a:t> entre el </a:t>
            </a:r>
            <a:r>
              <a:rPr lang="es-ES" sz="1600" err="1">
                <a:solidFill>
                  <a:srgbClr val="000000"/>
                </a:solidFill>
              </a:rPr>
              <a:t>grup</a:t>
            </a:r>
            <a:r>
              <a:rPr lang="es-ES" sz="1600">
                <a:solidFill>
                  <a:srgbClr val="000000"/>
                </a:solidFill>
              </a:rPr>
              <a:t> de </a:t>
            </a:r>
            <a:r>
              <a:rPr lang="es-ES" sz="1600" err="1">
                <a:solidFill>
                  <a:srgbClr val="000000"/>
                </a:solidFill>
              </a:rPr>
              <a:t>tractament</a:t>
            </a:r>
            <a:r>
              <a:rPr lang="es-ES" sz="1600">
                <a:solidFill>
                  <a:srgbClr val="000000"/>
                </a:solidFill>
              </a:rPr>
              <a:t> i control </a:t>
            </a:r>
            <a:r>
              <a:rPr lang="es-ES" sz="1600" err="1">
                <a:solidFill>
                  <a:srgbClr val="000000"/>
                </a:solidFill>
              </a:rPr>
              <a:t>només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apareixen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quan</a:t>
            </a:r>
            <a:r>
              <a:rPr lang="es-ES" sz="1600">
                <a:solidFill>
                  <a:srgbClr val="000000"/>
                </a:solidFill>
              </a:rPr>
              <a:t> les </a:t>
            </a:r>
            <a:r>
              <a:rPr lang="es-ES" sz="1600" err="1">
                <a:solidFill>
                  <a:srgbClr val="000000"/>
                </a:solidFill>
              </a:rPr>
              <a:t>habilitats</a:t>
            </a:r>
            <a:r>
              <a:rPr lang="es-ES" sz="1600">
                <a:solidFill>
                  <a:srgbClr val="000000"/>
                </a:solidFill>
              </a:rPr>
              <a:t> sobre FE </a:t>
            </a:r>
            <a:r>
              <a:rPr lang="es-ES" sz="1600" err="1">
                <a:solidFill>
                  <a:srgbClr val="000000"/>
                </a:solidFill>
              </a:rPr>
              <a:t>s'apropen</a:t>
            </a:r>
            <a:r>
              <a:rPr lang="es-ES" sz="1600">
                <a:solidFill>
                  <a:srgbClr val="000000"/>
                </a:solidFill>
              </a:rPr>
              <a:t> al </a:t>
            </a:r>
            <a:r>
              <a:rPr lang="es-ES" sz="1600" err="1">
                <a:solidFill>
                  <a:srgbClr val="000000"/>
                </a:solidFill>
              </a:rPr>
              <a:t>límit</a:t>
            </a:r>
            <a:endParaRPr lang="es-ES" sz="1600">
              <a:solidFill>
                <a:srgbClr val="000000"/>
              </a:solidFill>
            </a:endParaRP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A15FB088-E37E-49BF-A430-2B7D8A6DEA33}"/>
              </a:ext>
            </a:extLst>
          </p:cNvPr>
          <p:cNvSpPr/>
          <p:nvPr/>
        </p:nvSpPr>
        <p:spPr>
          <a:xfrm>
            <a:off x="536626" y="5451373"/>
            <a:ext cx="7424618" cy="55172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/>
              <a:t>L'exercici</a:t>
            </a:r>
            <a:r>
              <a:rPr lang="es-ES" sz="1600"/>
              <a:t> </a:t>
            </a:r>
            <a:r>
              <a:rPr lang="es-ES" sz="1600" err="1"/>
              <a:t>aeròbic</a:t>
            </a:r>
            <a:r>
              <a:rPr lang="es-ES" sz="1600"/>
              <a:t> o </a:t>
            </a:r>
            <a:r>
              <a:rPr lang="es-ES" sz="1600" err="1"/>
              <a:t>l'entrenament</a:t>
            </a:r>
            <a:r>
              <a:rPr lang="es-ES" sz="1600"/>
              <a:t> de </a:t>
            </a:r>
            <a:r>
              <a:rPr lang="es-ES" sz="1600" err="1"/>
              <a:t>resistència</a:t>
            </a:r>
            <a:r>
              <a:rPr lang="es-ES" sz="1600"/>
              <a:t> </a:t>
            </a:r>
            <a:r>
              <a:rPr lang="es-ES" sz="1600" err="1"/>
              <a:t>sense</a:t>
            </a:r>
            <a:r>
              <a:rPr lang="es-ES" sz="1600"/>
              <a:t> un </a:t>
            </a:r>
            <a:r>
              <a:rPr lang="es-ES" sz="1600" err="1"/>
              <a:t>component</a:t>
            </a:r>
            <a:r>
              <a:rPr lang="es-ES" sz="1600"/>
              <a:t> </a:t>
            </a:r>
            <a:r>
              <a:rPr lang="es-ES" sz="1600" err="1"/>
              <a:t>cognitiu</a:t>
            </a:r>
            <a:r>
              <a:rPr lang="es-ES" sz="1600"/>
              <a:t> </a:t>
            </a:r>
            <a:r>
              <a:rPr lang="es-ES" sz="1600" err="1"/>
              <a:t>mostra</a:t>
            </a:r>
            <a:r>
              <a:rPr lang="es-ES" sz="1600"/>
              <a:t> </a:t>
            </a:r>
            <a:r>
              <a:rPr lang="es-ES" sz="1600" err="1"/>
              <a:t>poc</a:t>
            </a:r>
            <a:r>
              <a:rPr lang="es-ES" sz="1600"/>
              <a:t> o un </a:t>
            </a:r>
            <a:r>
              <a:rPr lang="es-ES" sz="1600" err="1"/>
              <a:t>benefici</a:t>
            </a:r>
            <a:r>
              <a:rPr lang="es-ES" sz="1600"/>
              <a:t> </a:t>
            </a:r>
            <a:r>
              <a:rPr lang="es-ES" sz="1600" err="1"/>
              <a:t>inexistent</a:t>
            </a:r>
            <a:r>
              <a:rPr lang="es-ES" sz="1600"/>
              <a:t> sobre les FE</a:t>
            </a: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68EF0F3E-9A40-4CC5-8CC6-50802384FA86}"/>
              </a:ext>
            </a:extLst>
          </p:cNvPr>
          <p:cNvSpPr/>
          <p:nvPr/>
        </p:nvSpPr>
        <p:spPr>
          <a:xfrm>
            <a:off x="536625" y="6090908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>
                <a:solidFill>
                  <a:srgbClr val="000000"/>
                </a:solidFill>
              </a:rPr>
              <a:t>La </a:t>
            </a:r>
            <a:r>
              <a:rPr lang="es-ES" sz="1600" err="1">
                <a:solidFill>
                  <a:srgbClr val="000000"/>
                </a:solidFill>
              </a:rPr>
              <a:t>justificació</a:t>
            </a:r>
            <a:r>
              <a:rPr lang="es-ES" sz="1600">
                <a:solidFill>
                  <a:srgbClr val="000000"/>
                </a:solidFill>
              </a:rPr>
              <a:t> de les </a:t>
            </a:r>
            <a:r>
              <a:rPr lang="es-ES" sz="1600" err="1">
                <a:solidFill>
                  <a:srgbClr val="000000"/>
                </a:solidFill>
              </a:rPr>
              <a:t>millores</a:t>
            </a:r>
            <a:r>
              <a:rPr lang="es-ES" sz="1600">
                <a:solidFill>
                  <a:srgbClr val="000000"/>
                </a:solidFill>
              </a:rPr>
              <a:t> no </a:t>
            </a:r>
            <a:r>
              <a:rPr lang="es-ES" sz="1600" err="1">
                <a:solidFill>
                  <a:srgbClr val="000000"/>
                </a:solidFill>
              </a:rPr>
              <a:t>sempre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és</a:t>
            </a:r>
            <a:r>
              <a:rPr lang="es-ES" sz="1600">
                <a:solidFill>
                  <a:srgbClr val="000000"/>
                </a:solidFill>
              </a:rPr>
              <a:t> obvia, </a:t>
            </a:r>
            <a:r>
              <a:rPr lang="es-ES" sz="1600" err="1">
                <a:solidFill>
                  <a:srgbClr val="000000"/>
                </a:solidFill>
              </a:rPr>
              <a:t>fins</a:t>
            </a:r>
            <a:r>
              <a:rPr lang="es-ES" sz="1600">
                <a:solidFill>
                  <a:srgbClr val="000000"/>
                </a:solidFill>
              </a:rPr>
              <a:t> i </a:t>
            </a:r>
            <a:r>
              <a:rPr lang="es-ES" sz="1600" err="1">
                <a:solidFill>
                  <a:srgbClr val="000000"/>
                </a:solidFill>
              </a:rPr>
              <a:t>tot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pot</a:t>
            </a:r>
            <a:r>
              <a:rPr lang="es-ES" sz="1600">
                <a:solidFill>
                  <a:srgbClr val="000000"/>
                </a:solidFill>
              </a:rPr>
              <a:t> ser </a:t>
            </a:r>
            <a:r>
              <a:rPr lang="es-ES" sz="1600" err="1">
                <a:solidFill>
                  <a:srgbClr val="000000"/>
                </a:solidFill>
              </a:rPr>
              <a:t>contrària</a:t>
            </a:r>
            <a:r>
              <a:rPr lang="es-ES" sz="1600">
                <a:solidFill>
                  <a:srgbClr val="000000"/>
                </a:solidFill>
              </a:rPr>
              <a:t> a la </a:t>
            </a:r>
            <a:r>
              <a:rPr lang="es-ES" sz="1600" err="1">
                <a:solidFill>
                  <a:srgbClr val="000000"/>
                </a:solidFill>
              </a:rPr>
              <a:t>intuició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116DDEF9-073F-4DFC-8D14-757A6FEF258B}"/>
              </a:ext>
            </a:extLst>
          </p:cNvPr>
          <p:cNvSpPr/>
          <p:nvPr/>
        </p:nvSpPr>
        <p:spPr>
          <a:xfrm>
            <a:off x="8755344" y="3900164"/>
            <a:ext cx="2934261" cy="109601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/>
              <a:t>Els</a:t>
            </a:r>
            <a:r>
              <a:rPr lang="es-ES" sz="1600"/>
              <a:t> </a:t>
            </a:r>
            <a:r>
              <a:rPr lang="es-ES" sz="1600" err="1"/>
              <a:t>beneficis</a:t>
            </a:r>
            <a:r>
              <a:rPr lang="es-ES" sz="1600"/>
              <a:t> poden durar </a:t>
            </a:r>
            <a:r>
              <a:rPr lang="es-ES" sz="1600" err="1"/>
              <a:t>mesos</a:t>
            </a:r>
            <a:r>
              <a:rPr lang="es-ES" sz="1600"/>
              <a:t> o </a:t>
            </a:r>
            <a:r>
              <a:rPr lang="es-ES" sz="1600" err="1"/>
              <a:t>anys</a:t>
            </a:r>
            <a:r>
              <a:rPr lang="es-ES" sz="1600"/>
              <a:t>, </a:t>
            </a:r>
            <a:r>
              <a:rPr lang="es-ES" sz="1600" err="1"/>
              <a:t>però</a:t>
            </a:r>
            <a:r>
              <a:rPr lang="es-ES" sz="1600"/>
              <a:t> </a:t>
            </a:r>
            <a:r>
              <a:rPr lang="es-ES" sz="1600" err="1"/>
              <a:t>gairebé</a:t>
            </a:r>
            <a:r>
              <a:rPr lang="es-ES" sz="1600"/>
              <a:t> </a:t>
            </a:r>
            <a:r>
              <a:rPr lang="es-ES" sz="1600" err="1"/>
              <a:t>sempre</a:t>
            </a:r>
            <a:r>
              <a:rPr lang="es-ES" sz="1600"/>
              <a:t> </a:t>
            </a:r>
            <a:r>
              <a:rPr lang="es-ES" sz="1600" err="1"/>
              <a:t>disminueixen</a:t>
            </a:r>
            <a:r>
              <a:rPr lang="es-ES" sz="1600"/>
              <a:t> a mida que </a:t>
            </a:r>
            <a:r>
              <a:rPr lang="es-ES" sz="1600" err="1"/>
              <a:t>passa</a:t>
            </a:r>
            <a:r>
              <a:rPr lang="es-ES" sz="1600"/>
              <a:t> el </a:t>
            </a:r>
            <a:r>
              <a:rPr lang="es-ES" sz="1600" err="1"/>
              <a:t>temps</a:t>
            </a:r>
            <a:endParaRPr lang="es-ES" err="1"/>
          </a:p>
        </p:txBody>
      </p:sp>
    </p:spTree>
    <p:extLst>
      <p:ext uri="{BB962C8B-B14F-4D97-AF65-F5344CB8AC3E}">
        <p14:creationId xmlns:p14="http://schemas.microsoft.com/office/powerpoint/2010/main" val="213237006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>
            <a:extLst>
              <a:ext uri="{FF2B5EF4-FFF2-40B4-BE49-F238E27FC236}">
                <a16:creationId xmlns:a16="http://schemas.microsoft.com/office/drawing/2014/main" id="{E99C7062-B8C0-489F-B9F2-48DC2E6C37B1}"/>
              </a:ext>
            </a:extLst>
          </p:cNvPr>
          <p:cNvSpPr txBox="1"/>
          <p:nvPr/>
        </p:nvSpPr>
        <p:spPr>
          <a:xfrm>
            <a:off x="3471773" y="696942"/>
            <a:ext cx="629440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b="1"/>
              <a:t>EFECTES DE L'ACTIVITAT FÍSICA EN LA COGNICIÓ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C0A7144-B5B8-4060-A084-7ACD03601D00}"/>
              </a:ext>
            </a:extLst>
          </p:cNvPr>
          <p:cNvSpPr txBox="1"/>
          <p:nvPr/>
        </p:nvSpPr>
        <p:spPr>
          <a:xfrm>
            <a:off x="3471773" y="1058944"/>
            <a:ext cx="4430485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/>
              <a:t>Van </a:t>
            </a:r>
            <a:r>
              <a:rPr lang="es-ES" sz="1200" err="1"/>
              <a:t>der</a:t>
            </a:r>
            <a:r>
              <a:rPr lang="es-ES" sz="1200"/>
              <a:t> </a:t>
            </a:r>
            <a:r>
              <a:rPr lang="es-ES" sz="1200" err="1"/>
              <a:t>Fer</a:t>
            </a:r>
            <a:r>
              <a:rPr lang="es-ES" sz="1200"/>
              <a:t> et al (2015); Cárdenas et al (2015); Alarcón et al. (2017)</a:t>
            </a:r>
            <a:endParaRPr lang="es-ES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2469F2E-B5E5-42D2-8A45-C9F3DE6780C0}"/>
              </a:ext>
            </a:extLst>
          </p:cNvPr>
          <p:cNvSpPr/>
          <p:nvPr/>
        </p:nvSpPr>
        <p:spPr>
          <a:xfrm>
            <a:off x="536633" y="1491702"/>
            <a:ext cx="2934261" cy="415658"/>
          </a:xfrm>
          <a:prstGeom prst="rect">
            <a:avLst/>
          </a:prstGeom>
          <a:solidFill>
            <a:srgbClr val="C00000"/>
          </a:solidFill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/>
              <a:t>DIAMOND &amp; LING (2015)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34E28171-56DC-4F53-8662-423B1ED5AE31}"/>
              </a:ext>
            </a:extLst>
          </p:cNvPr>
          <p:cNvSpPr/>
          <p:nvPr/>
        </p:nvSpPr>
        <p:spPr>
          <a:xfrm>
            <a:off x="536631" y="2049592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/>
              <a:t>L'entrenament</a:t>
            </a:r>
            <a:r>
              <a:rPr lang="es-ES" sz="1600"/>
              <a:t> de les FE sembla transferir-se, </a:t>
            </a:r>
            <a:r>
              <a:rPr lang="es-ES" sz="1600" err="1"/>
              <a:t>però</a:t>
            </a:r>
            <a:r>
              <a:rPr lang="es-ES" sz="1600"/>
              <a:t> la </a:t>
            </a:r>
            <a:r>
              <a:rPr lang="es-ES" sz="1600" err="1"/>
              <a:t>transferència</a:t>
            </a:r>
            <a:r>
              <a:rPr lang="es-ES" sz="1600"/>
              <a:t> sembla ser limitada</a:t>
            </a:r>
            <a:endParaRPr lang="es-ES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DA9F0FEE-0AA8-4545-808F-58FF4E58B776}"/>
              </a:ext>
            </a:extLst>
          </p:cNvPr>
          <p:cNvSpPr/>
          <p:nvPr/>
        </p:nvSpPr>
        <p:spPr>
          <a:xfrm>
            <a:off x="536630" y="2512234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El </a:t>
            </a:r>
            <a:r>
              <a:rPr lang="es-ES" sz="1600" err="1"/>
              <a:t>temps</a:t>
            </a:r>
            <a:r>
              <a:rPr lang="es-ES" sz="1600"/>
              <a:t> de </a:t>
            </a:r>
            <a:r>
              <a:rPr lang="es-ES" sz="1600" err="1"/>
              <a:t>pràctica</a:t>
            </a:r>
            <a:r>
              <a:rPr lang="es-ES" sz="1600"/>
              <a:t> </a:t>
            </a:r>
            <a:r>
              <a:rPr lang="es-ES" sz="1600" err="1"/>
              <a:t>incideix</a:t>
            </a:r>
            <a:r>
              <a:rPr lang="es-ES" sz="1600"/>
              <a:t> en </a:t>
            </a:r>
            <a:r>
              <a:rPr lang="es-ES" sz="1600" err="1"/>
              <a:t>els</a:t>
            </a:r>
            <a:r>
              <a:rPr lang="es-ES" sz="1600"/>
              <a:t> </a:t>
            </a:r>
            <a:r>
              <a:rPr lang="es-ES" sz="1600" err="1"/>
              <a:t>beneficis</a:t>
            </a:r>
            <a:r>
              <a:rPr lang="es-ES" sz="1600"/>
              <a:t> sobre les FE</a:t>
            </a:r>
            <a:endParaRPr lang="es-ES"/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AB8F33E6-E278-4C27-AB5D-DC86637D5E4E}"/>
              </a:ext>
            </a:extLst>
          </p:cNvPr>
          <p:cNvSpPr/>
          <p:nvPr/>
        </p:nvSpPr>
        <p:spPr>
          <a:xfrm>
            <a:off x="536629" y="2961269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La forma en que es presenta i </a:t>
            </a:r>
            <a:r>
              <a:rPr lang="es-ES" sz="1600" err="1"/>
              <a:t>realitza</a:t>
            </a:r>
            <a:r>
              <a:rPr lang="es-ES" sz="1600"/>
              <a:t> una </a:t>
            </a:r>
            <a:r>
              <a:rPr lang="es-ES" sz="1600" err="1"/>
              <a:t>activitat</a:t>
            </a:r>
            <a:r>
              <a:rPr lang="es-ES" sz="1600"/>
              <a:t> </a:t>
            </a:r>
            <a:r>
              <a:rPr lang="es-ES" sz="1600" err="1"/>
              <a:t>incideix</a:t>
            </a:r>
            <a:r>
              <a:rPr lang="es-ES" sz="1600"/>
              <a:t> en la </a:t>
            </a:r>
            <a:r>
              <a:rPr lang="es-ES" sz="1600" err="1"/>
              <a:t>millora</a:t>
            </a:r>
            <a:r>
              <a:rPr lang="es-ES" sz="1600"/>
              <a:t> de les FE</a:t>
            </a:r>
            <a:endParaRPr lang="es-ES"/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BD814BFF-B7B0-491F-97D9-AE86779DA469}"/>
              </a:ext>
            </a:extLst>
          </p:cNvPr>
          <p:cNvSpPr/>
          <p:nvPr/>
        </p:nvSpPr>
        <p:spPr>
          <a:xfrm>
            <a:off x="536628" y="3423911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Les FE han de ser </a:t>
            </a:r>
            <a:r>
              <a:rPr lang="es-ES" sz="1600" err="1"/>
              <a:t>desafiades</a:t>
            </a:r>
            <a:r>
              <a:rPr lang="es-ES" sz="1600"/>
              <a:t>, no </a:t>
            </a:r>
            <a:r>
              <a:rPr lang="es-ES" sz="1600" err="1"/>
              <a:t>només</a:t>
            </a:r>
            <a:r>
              <a:rPr lang="es-ES" sz="1600"/>
              <a:t> </a:t>
            </a:r>
            <a:r>
              <a:rPr lang="es-ES" sz="1600" err="1"/>
              <a:t>utilitzades</a:t>
            </a:r>
            <a:r>
              <a:rPr lang="es-ES" sz="1600"/>
              <a:t>, per a generar </a:t>
            </a:r>
            <a:r>
              <a:rPr lang="es-ES" sz="1600" err="1"/>
              <a:t>millores</a:t>
            </a: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FFA5C2E1-CB1F-436F-9069-94C9B703525A}"/>
              </a:ext>
            </a:extLst>
          </p:cNvPr>
          <p:cNvSpPr/>
          <p:nvPr/>
        </p:nvSpPr>
        <p:spPr>
          <a:xfrm>
            <a:off x="536627" y="3900160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/>
              <a:t>S'observen</a:t>
            </a:r>
            <a:r>
              <a:rPr lang="es-ES" sz="1600"/>
              <a:t> </a:t>
            </a:r>
            <a:r>
              <a:rPr lang="es-ES" sz="1600" err="1"/>
              <a:t>millores</a:t>
            </a:r>
            <a:r>
              <a:rPr lang="es-ES" sz="1600"/>
              <a:t> </a:t>
            </a:r>
            <a:r>
              <a:rPr lang="es-ES" sz="1600" err="1"/>
              <a:t>més</a:t>
            </a:r>
            <a:r>
              <a:rPr lang="es-ES" sz="1600"/>
              <a:t> </a:t>
            </a:r>
            <a:r>
              <a:rPr lang="es-ES" sz="1600" err="1"/>
              <a:t>significatives</a:t>
            </a:r>
            <a:r>
              <a:rPr lang="es-ES" sz="1600"/>
              <a:t> en </a:t>
            </a:r>
            <a:r>
              <a:rPr lang="es-ES" sz="1600" err="1"/>
              <a:t>aquells</a:t>
            </a:r>
            <a:r>
              <a:rPr lang="es-ES" sz="1600"/>
              <a:t> que </a:t>
            </a:r>
            <a:r>
              <a:rPr lang="es-ES" sz="1600" err="1"/>
              <a:t>mostren</a:t>
            </a:r>
            <a:r>
              <a:rPr lang="es-ES" sz="1600"/>
              <a:t> FE </a:t>
            </a:r>
            <a:r>
              <a:rPr lang="es-ES" sz="1600" err="1"/>
              <a:t>més</a:t>
            </a:r>
            <a:r>
              <a:rPr lang="es-ES" sz="1600"/>
              <a:t> "pobres"</a:t>
            </a: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FE65F7FD-8418-4FCB-A834-26409B6979BE}"/>
              </a:ext>
            </a:extLst>
          </p:cNvPr>
          <p:cNvSpPr/>
          <p:nvPr/>
        </p:nvSpPr>
        <p:spPr>
          <a:xfrm>
            <a:off x="536626" y="4362802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/>
              <a:t>Quan</a:t>
            </a:r>
            <a:r>
              <a:rPr lang="es-ES" sz="1600"/>
              <a:t> la </a:t>
            </a:r>
            <a:r>
              <a:rPr lang="es-ES" sz="1600" err="1"/>
              <a:t>pràctica</a:t>
            </a:r>
            <a:r>
              <a:rPr lang="es-ES" sz="1600"/>
              <a:t> </a:t>
            </a:r>
            <a:r>
              <a:rPr lang="es-ES" sz="1600" err="1"/>
              <a:t>finalitza</a:t>
            </a:r>
            <a:r>
              <a:rPr lang="es-ES" sz="1600"/>
              <a:t>, </a:t>
            </a:r>
            <a:r>
              <a:rPr lang="es-ES" sz="1600" err="1"/>
              <a:t>els</a:t>
            </a:r>
            <a:r>
              <a:rPr lang="es-ES" sz="1600"/>
              <a:t> </a:t>
            </a:r>
            <a:r>
              <a:rPr lang="es-ES" sz="1600" err="1"/>
              <a:t>beneficis</a:t>
            </a:r>
            <a:r>
              <a:rPr lang="es-ES" sz="1600"/>
              <a:t> </a:t>
            </a:r>
            <a:r>
              <a:rPr lang="es-ES" sz="1600" err="1"/>
              <a:t>disminueixen</a:t>
            </a: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1A53CDB1-B017-4499-B98C-7BD72C6043A3}"/>
              </a:ext>
            </a:extLst>
          </p:cNvPr>
          <p:cNvSpPr/>
          <p:nvPr/>
        </p:nvSpPr>
        <p:spPr>
          <a:xfrm>
            <a:off x="536625" y="4825444"/>
            <a:ext cx="7424618" cy="55172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>
                <a:solidFill>
                  <a:srgbClr val="FFEFC2"/>
                </a:solidFill>
              </a:rPr>
              <a:t>Sovint</a:t>
            </a:r>
            <a:r>
              <a:rPr lang="es-ES" sz="1600">
                <a:solidFill>
                  <a:srgbClr val="FFEFC2"/>
                </a:solidFill>
              </a:rPr>
              <a:t>, les </a:t>
            </a:r>
            <a:r>
              <a:rPr lang="es-ES" sz="1600" err="1">
                <a:solidFill>
                  <a:srgbClr val="FFEFC2"/>
                </a:solidFill>
              </a:rPr>
              <a:t>diferències</a:t>
            </a:r>
            <a:r>
              <a:rPr lang="es-ES" sz="1600">
                <a:solidFill>
                  <a:srgbClr val="FFEFC2"/>
                </a:solidFill>
              </a:rPr>
              <a:t> entre el </a:t>
            </a:r>
            <a:r>
              <a:rPr lang="es-ES" sz="1600" err="1">
                <a:solidFill>
                  <a:srgbClr val="FFEFC2"/>
                </a:solidFill>
              </a:rPr>
              <a:t>grup</a:t>
            </a:r>
            <a:r>
              <a:rPr lang="es-ES" sz="1600">
                <a:solidFill>
                  <a:srgbClr val="FFEFC2"/>
                </a:solidFill>
              </a:rPr>
              <a:t> de </a:t>
            </a:r>
            <a:r>
              <a:rPr lang="es-ES" sz="1600" err="1">
                <a:solidFill>
                  <a:srgbClr val="FFEFC2"/>
                </a:solidFill>
              </a:rPr>
              <a:t>tractament</a:t>
            </a:r>
            <a:r>
              <a:rPr lang="es-ES" sz="1600">
                <a:solidFill>
                  <a:srgbClr val="FFEFC2"/>
                </a:solidFill>
              </a:rPr>
              <a:t> i control </a:t>
            </a:r>
            <a:r>
              <a:rPr lang="es-ES" sz="1600" err="1">
                <a:solidFill>
                  <a:srgbClr val="FFEFC2"/>
                </a:solidFill>
              </a:rPr>
              <a:t>només</a:t>
            </a:r>
            <a:r>
              <a:rPr lang="es-ES" sz="1600">
                <a:solidFill>
                  <a:srgbClr val="FFEFC2"/>
                </a:solidFill>
              </a:rPr>
              <a:t> </a:t>
            </a:r>
            <a:r>
              <a:rPr lang="es-ES" sz="1600" err="1">
                <a:solidFill>
                  <a:srgbClr val="FFEFC2"/>
                </a:solidFill>
              </a:rPr>
              <a:t>apareixen</a:t>
            </a:r>
            <a:r>
              <a:rPr lang="es-ES" sz="1600">
                <a:solidFill>
                  <a:srgbClr val="FFEFC2"/>
                </a:solidFill>
              </a:rPr>
              <a:t> </a:t>
            </a:r>
            <a:r>
              <a:rPr lang="es-ES" sz="1600" err="1">
                <a:solidFill>
                  <a:srgbClr val="FFEFC2"/>
                </a:solidFill>
              </a:rPr>
              <a:t>quan</a:t>
            </a:r>
            <a:r>
              <a:rPr lang="es-ES" sz="1600">
                <a:solidFill>
                  <a:srgbClr val="FFEFC2"/>
                </a:solidFill>
              </a:rPr>
              <a:t> les </a:t>
            </a:r>
            <a:r>
              <a:rPr lang="es-ES" sz="1600" err="1">
                <a:solidFill>
                  <a:srgbClr val="FFEFC2"/>
                </a:solidFill>
              </a:rPr>
              <a:t>habilitats</a:t>
            </a:r>
            <a:r>
              <a:rPr lang="es-ES" sz="1600">
                <a:solidFill>
                  <a:srgbClr val="FFEFC2"/>
                </a:solidFill>
              </a:rPr>
              <a:t> sobre FE </a:t>
            </a:r>
            <a:r>
              <a:rPr lang="es-ES" sz="1600" err="1">
                <a:solidFill>
                  <a:srgbClr val="FFEFC2"/>
                </a:solidFill>
              </a:rPr>
              <a:t>s'apropen</a:t>
            </a:r>
            <a:r>
              <a:rPr lang="es-ES" sz="1600">
                <a:solidFill>
                  <a:srgbClr val="FFEFC2"/>
                </a:solidFill>
              </a:rPr>
              <a:t> al </a:t>
            </a:r>
            <a:r>
              <a:rPr lang="es-ES" sz="1600" err="1">
                <a:solidFill>
                  <a:srgbClr val="FFEFC2"/>
                </a:solidFill>
              </a:rPr>
              <a:t>límit</a:t>
            </a: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A15FB088-E37E-49BF-A430-2B7D8A6DEA33}"/>
              </a:ext>
            </a:extLst>
          </p:cNvPr>
          <p:cNvSpPr/>
          <p:nvPr/>
        </p:nvSpPr>
        <p:spPr>
          <a:xfrm>
            <a:off x="536626" y="5451373"/>
            <a:ext cx="7424618" cy="55172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/>
              <a:t>L'exercici</a:t>
            </a:r>
            <a:r>
              <a:rPr lang="es-ES" sz="1600"/>
              <a:t> </a:t>
            </a:r>
            <a:r>
              <a:rPr lang="es-ES" sz="1600" err="1"/>
              <a:t>aeròbic</a:t>
            </a:r>
            <a:r>
              <a:rPr lang="es-ES" sz="1600"/>
              <a:t> o </a:t>
            </a:r>
            <a:r>
              <a:rPr lang="es-ES" sz="1600" err="1"/>
              <a:t>l'entrenament</a:t>
            </a:r>
            <a:r>
              <a:rPr lang="es-ES" sz="1600"/>
              <a:t> de </a:t>
            </a:r>
            <a:r>
              <a:rPr lang="es-ES" sz="1600" err="1"/>
              <a:t>resistència</a:t>
            </a:r>
            <a:r>
              <a:rPr lang="es-ES" sz="1600"/>
              <a:t> </a:t>
            </a:r>
            <a:r>
              <a:rPr lang="es-ES" sz="1600" err="1"/>
              <a:t>sense</a:t>
            </a:r>
            <a:r>
              <a:rPr lang="es-ES" sz="1600"/>
              <a:t> un </a:t>
            </a:r>
            <a:r>
              <a:rPr lang="es-ES" sz="1600" err="1"/>
              <a:t>component</a:t>
            </a:r>
            <a:r>
              <a:rPr lang="es-ES" sz="1600"/>
              <a:t> </a:t>
            </a:r>
            <a:r>
              <a:rPr lang="es-ES" sz="1600" err="1"/>
              <a:t>cognitiu</a:t>
            </a:r>
            <a:r>
              <a:rPr lang="es-ES" sz="1600"/>
              <a:t> </a:t>
            </a:r>
            <a:r>
              <a:rPr lang="es-ES" sz="1600" err="1"/>
              <a:t>mostra</a:t>
            </a:r>
            <a:r>
              <a:rPr lang="es-ES" sz="1600"/>
              <a:t> </a:t>
            </a:r>
            <a:r>
              <a:rPr lang="es-ES" sz="1600" err="1"/>
              <a:t>poc</a:t>
            </a:r>
            <a:r>
              <a:rPr lang="es-ES" sz="1600"/>
              <a:t> o un </a:t>
            </a:r>
            <a:r>
              <a:rPr lang="es-ES" sz="1600" err="1"/>
              <a:t>benefici</a:t>
            </a:r>
            <a:r>
              <a:rPr lang="es-ES" sz="1600"/>
              <a:t> </a:t>
            </a:r>
            <a:r>
              <a:rPr lang="es-ES" sz="1600" err="1"/>
              <a:t>inexistent</a:t>
            </a:r>
            <a:r>
              <a:rPr lang="es-ES" sz="1600"/>
              <a:t> sobre les FE</a:t>
            </a: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68EF0F3E-9A40-4CC5-8CC6-50802384FA86}"/>
              </a:ext>
            </a:extLst>
          </p:cNvPr>
          <p:cNvSpPr/>
          <p:nvPr/>
        </p:nvSpPr>
        <p:spPr>
          <a:xfrm>
            <a:off x="536625" y="6090908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>
                <a:solidFill>
                  <a:srgbClr val="000000"/>
                </a:solidFill>
              </a:rPr>
              <a:t>La </a:t>
            </a:r>
            <a:r>
              <a:rPr lang="es-ES" sz="1600" err="1">
                <a:solidFill>
                  <a:srgbClr val="000000"/>
                </a:solidFill>
              </a:rPr>
              <a:t>justificació</a:t>
            </a:r>
            <a:r>
              <a:rPr lang="es-ES" sz="1600">
                <a:solidFill>
                  <a:srgbClr val="000000"/>
                </a:solidFill>
              </a:rPr>
              <a:t> de les </a:t>
            </a:r>
            <a:r>
              <a:rPr lang="es-ES" sz="1600" err="1">
                <a:solidFill>
                  <a:srgbClr val="000000"/>
                </a:solidFill>
              </a:rPr>
              <a:t>millores</a:t>
            </a:r>
            <a:r>
              <a:rPr lang="es-ES" sz="1600">
                <a:solidFill>
                  <a:srgbClr val="000000"/>
                </a:solidFill>
              </a:rPr>
              <a:t> no </a:t>
            </a:r>
            <a:r>
              <a:rPr lang="es-ES" sz="1600" err="1">
                <a:solidFill>
                  <a:srgbClr val="000000"/>
                </a:solidFill>
              </a:rPr>
              <a:t>sempre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és</a:t>
            </a:r>
            <a:r>
              <a:rPr lang="es-ES" sz="1600">
                <a:solidFill>
                  <a:srgbClr val="000000"/>
                </a:solidFill>
              </a:rPr>
              <a:t> obvia, </a:t>
            </a:r>
            <a:r>
              <a:rPr lang="es-ES" sz="1600" err="1">
                <a:solidFill>
                  <a:srgbClr val="000000"/>
                </a:solidFill>
              </a:rPr>
              <a:t>fins</a:t>
            </a:r>
            <a:r>
              <a:rPr lang="es-ES" sz="1600">
                <a:solidFill>
                  <a:srgbClr val="000000"/>
                </a:solidFill>
              </a:rPr>
              <a:t> i </a:t>
            </a:r>
            <a:r>
              <a:rPr lang="es-ES" sz="1600" err="1">
                <a:solidFill>
                  <a:srgbClr val="000000"/>
                </a:solidFill>
              </a:rPr>
              <a:t>tot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pot</a:t>
            </a:r>
            <a:r>
              <a:rPr lang="es-ES" sz="1600">
                <a:solidFill>
                  <a:srgbClr val="000000"/>
                </a:solidFill>
              </a:rPr>
              <a:t> ser </a:t>
            </a:r>
            <a:r>
              <a:rPr lang="es-ES" sz="1600" err="1">
                <a:solidFill>
                  <a:srgbClr val="000000"/>
                </a:solidFill>
              </a:rPr>
              <a:t>contrària</a:t>
            </a:r>
            <a:r>
              <a:rPr lang="es-ES" sz="1600">
                <a:solidFill>
                  <a:srgbClr val="000000"/>
                </a:solidFill>
              </a:rPr>
              <a:t> a la </a:t>
            </a:r>
            <a:r>
              <a:rPr lang="es-ES" sz="1600" err="1">
                <a:solidFill>
                  <a:srgbClr val="000000"/>
                </a:solidFill>
              </a:rPr>
              <a:t>intuició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80DA4487-66AA-4F6C-B45A-0D42FFAD35D9}"/>
              </a:ext>
            </a:extLst>
          </p:cNvPr>
          <p:cNvSpPr/>
          <p:nvPr/>
        </p:nvSpPr>
        <p:spPr>
          <a:xfrm>
            <a:off x="8755344" y="3900164"/>
            <a:ext cx="2934261" cy="109601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Les diferències més grans entre grups es troben en les tasques i condicions més exigents.</a:t>
            </a:r>
          </a:p>
        </p:txBody>
      </p:sp>
    </p:spTree>
    <p:extLst>
      <p:ext uri="{BB962C8B-B14F-4D97-AF65-F5344CB8AC3E}">
        <p14:creationId xmlns:p14="http://schemas.microsoft.com/office/powerpoint/2010/main" val="357792954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>
            <a:extLst>
              <a:ext uri="{FF2B5EF4-FFF2-40B4-BE49-F238E27FC236}">
                <a16:creationId xmlns:a16="http://schemas.microsoft.com/office/drawing/2014/main" id="{E99C7062-B8C0-489F-B9F2-48DC2E6C37B1}"/>
              </a:ext>
            </a:extLst>
          </p:cNvPr>
          <p:cNvSpPr txBox="1"/>
          <p:nvPr/>
        </p:nvSpPr>
        <p:spPr>
          <a:xfrm>
            <a:off x="3471773" y="696942"/>
            <a:ext cx="629440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b="1"/>
              <a:t>EFECTES DE L'ACTIVITAT FÍSICA EN LA COGNICIÓ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C0A7144-B5B8-4060-A084-7ACD03601D00}"/>
              </a:ext>
            </a:extLst>
          </p:cNvPr>
          <p:cNvSpPr txBox="1"/>
          <p:nvPr/>
        </p:nvSpPr>
        <p:spPr>
          <a:xfrm>
            <a:off x="3471773" y="1058944"/>
            <a:ext cx="4430485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/>
              <a:t>Van </a:t>
            </a:r>
            <a:r>
              <a:rPr lang="es-ES" sz="1200" err="1"/>
              <a:t>der</a:t>
            </a:r>
            <a:r>
              <a:rPr lang="es-ES" sz="1200"/>
              <a:t> </a:t>
            </a:r>
            <a:r>
              <a:rPr lang="es-ES" sz="1200" err="1"/>
              <a:t>Fer</a:t>
            </a:r>
            <a:r>
              <a:rPr lang="es-ES" sz="1200"/>
              <a:t> et al (2015); Cárdenas et al (2015); Alarcón et al. (2017)</a:t>
            </a:r>
            <a:endParaRPr lang="es-ES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2469F2E-B5E5-42D2-8A45-C9F3DE6780C0}"/>
              </a:ext>
            </a:extLst>
          </p:cNvPr>
          <p:cNvSpPr/>
          <p:nvPr/>
        </p:nvSpPr>
        <p:spPr>
          <a:xfrm>
            <a:off x="536633" y="1491702"/>
            <a:ext cx="2934261" cy="415658"/>
          </a:xfrm>
          <a:prstGeom prst="rect">
            <a:avLst/>
          </a:prstGeom>
          <a:solidFill>
            <a:srgbClr val="C00000"/>
          </a:solidFill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/>
              <a:t>DIAMOND &amp; LING (2015)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34E28171-56DC-4F53-8662-423B1ED5AE31}"/>
              </a:ext>
            </a:extLst>
          </p:cNvPr>
          <p:cNvSpPr/>
          <p:nvPr/>
        </p:nvSpPr>
        <p:spPr>
          <a:xfrm>
            <a:off x="536631" y="2049592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/>
              <a:t>L'entrenament</a:t>
            </a:r>
            <a:r>
              <a:rPr lang="es-ES" sz="1600"/>
              <a:t> de les FE sembla transferir-se, </a:t>
            </a:r>
            <a:r>
              <a:rPr lang="es-ES" sz="1600" err="1"/>
              <a:t>però</a:t>
            </a:r>
            <a:r>
              <a:rPr lang="es-ES" sz="1600"/>
              <a:t> la </a:t>
            </a:r>
            <a:r>
              <a:rPr lang="es-ES" sz="1600" err="1"/>
              <a:t>transferència</a:t>
            </a:r>
            <a:r>
              <a:rPr lang="es-ES" sz="1600"/>
              <a:t> sembla ser limitada</a:t>
            </a:r>
            <a:endParaRPr lang="es-ES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DA9F0FEE-0AA8-4545-808F-58FF4E58B776}"/>
              </a:ext>
            </a:extLst>
          </p:cNvPr>
          <p:cNvSpPr/>
          <p:nvPr/>
        </p:nvSpPr>
        <p:spPr>
          <a:xfrm>
            <a:off x="536630" y="2512234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El </a:t>
            </a:r>
            <a:r>
              <a:rPr lang="es-ES" sz="1600" err="1"/>
              <a:t>temps</a:t>
            </a:r>
            <a:r>
              <a:rPr lang="es-ES" sz="1600"/>
              <a:t> de </a:t>
            </a:r>
            <a:r>
              <a:rPr lang="es-ES" sz="1600" err="1"/>
              <a:t>pràctica</a:t>
            </a:r>
            <a:r>
              <a:rPr lang="es-ES" sz="1600"/>
              <a:t> </a:t>
            </a:r>
            <a:r>
              <a:rPr lang="es-ES" sz="1600" err="1"/>
              <a:t>incideix</a:t>
            </a:r>
            <a:r>
              <a:rPr lang="es-ES" sz="1600"/>
              <a:t> en </a:t>
            </a:r>
            <a:r>
              <a:rPr lang="es-ES" sz="1600" err="1"/>
              <a:t>els</a:t>
            </a:r>
            <a:r>
              <a:rPr lang="es-ES" sz="1600"/>
              <a:t> </a:t>
            </a:r>
            <a:r>
              <a:rPr lang="es-ES" sz="1600" err="1"/>
              <a:t>beneficis</a:t>
            </a:r>
            <a:r>
              <a:rPr lang="es-ES" sz="1600"/>
              <a:t> sobre les FE</a:t>
            </a:r>
            <a:endParaRPr lang="es-ES"/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AB8F33E6-E278-4C27-AB5D-DC86637D5E4E}"/>
              </a:ext>
            </a:extLst>
          </p:cNvPr>
          <p:cNvSpPr/>
          <p:nvPr/>
        </p:nvSpPr>
        <p:spPr>
          <a:xfrm>
            <a:off x="536629" y="2961269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La forma en que es presenta i </a:t>
            </a:r>
            <a:r>
              <a:rPr lang="es-ES" sz="1600" err="1"/>
              <a:t>realitza</a:t>
            </a:r>
            <a:r>
              <a:rPr lang="es-ES" sz="1600"/>
              <a:t> una </a:t>
            </a:r>
            <a:r>
              <a:rPr lang="es-ES" sz="1600" err="1"/>
              <a:t>activitat</a:t>
            </a:r>
            <a:r>
              <a:rPr lang="es-ES" sz="1600"/>
              <a:t> </a:t>
            </a:r>
            <a:r>
              <a:rPr lang="es-ES" sz="1600" err="1"/>
              <a:t>incideix</a:t>
            </a:r>
            <a:r>
              <a:rPr lang="es-ES" sz="1600"/>
              <a:t> en la </a:t>
            </a:r>
            <a:r>
              <a:rPr lang="es-ES" sz="1600" err="1"/>
              <a:t>millora</a:t>
            </a:r>
            <a:r>
              <a:rPr lang="es-ES" sz="1600"/>
              <a:t> de les FE</a:t>
            </a:r>
            <a:endParaRPr lang="es-ES"/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BD814BFF-B7B0-491F-97D9-AE86779DA469}"/>
              </a:ext>
            </a:extLst>
          </p:cNvPr>
          <p:cNvSpPr/>
          <p:nvPr/>
        </p:nvSpPr>
        <p:spPr>
          <a:xfrm>
            <a:off x="536628" y="3423911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Les FE han de ser </a:t>
            </a:r>
            <a:r>
              <a:rPr lang="es-ES" sz="1600" err="1"/>
              <a:t>desafiades</a:t>
            </a:r>
            <a:r>
              <a:rPr lang="es-ES" sz="1600"/>
              <a:t>, no </a:t>
            </a:r>
            <a:r>
              <a:rPr lang="es-ES" sz="1600" err="1"/>
              <a:t>només</a:t>
            </a:r>
            <a:r>
              <a:rPr lang="es-ES" sz="1600"/>
              <a:t> </a:t>
            </a:r>
            <a:r>
              <a:rPr lang="es-ES" sz="1600" err="1"/>
              <a:t>utilitzades</a:t>
            </a:r>
            <a:r>
              <a:rPr lang="es-ES" sz="1600"/>
              <a:t>, per a generar </a:t>
            </a:r>
            <a:r>
              <a:rPr lang="es-ES" sz="1600" err="1"/>
              <a:t>millores</a:t>
            </a: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FFA5C2E1-CB1F-436F-9069-94C9B703525A}"/>
              </a:ext>
            </a:extLst>
          </p:cNvPr>
          <p:cNvSpPr/>
          <p:nvPr/>
        </p:nvSpPr>
        <p:spPr>
          <a:xfrm>
            <a:off x="536627" y="3900160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/>
              <a:t>S'observen</a:t>
            </a:r>
            <a:r>
              <a:rPr lang="es-ES" sz="1600"/>
              <a:t> </a:t>
            </a:r>
            <a:r>
              <a:rPr lang="es-ES" sz="1600" err="1"/>
              <a:t>millores</a:t>
            </a:r>
            <a:r>
              <a:rPr lang="es-ES" sz="1600"/>
              <a:t> </a:t>
            </a:r>
            <a:r>
              <a:rPr lang="es-ES" sz="1600" err="1"/>
              <a:t>més</a:t>
            </a:r>
            <a:r>
              <a:rPr lang="es-ES" sz="1600"/>
              <a:t> </a:t>
            </a:r>
            <a:r>
              <a:rPr lang="es-ES" sz="1600" err="1"/>
              <a:t>significatives</a:t>
            </a:r>
            <a:r>
              <a:rPr lang="es-ES" sz="1600"/>
              <a:t> en </a:t>
            </a:r>
            <a:r>
              <a:rPr lang="es-ES" sz="1600" err="1"/>
              <a:t>aquells</a:t>
            </a:r>
            <a:r>
              <a:rPr lang="es-ES" sz="1600"/>
              <a:t> que </a:t>
            </a:r>
            <a:r>
              <a:rPr lang="es-ES" sz="1600" err="1"/>
              <a:t>mostren</a:t>
            </a:r>
            <a:r>
              <a:rPr lang="es-ES" sz="1600"/>
              <a:t> FE </a:t>
            </a:r>
            <a:r>
              <a:rPr lang="es-ES" sz="1600" err="1"/>
              <a:t>més</a:t>
            </a:r>
            <a:r>
              <a:rPr lang="es-ES" sz="1600"/>
              <a:t> "pobres"</a:t>
            </a: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FE65F7FD-8418-4FCB-A834-26409B6979BE}"/>
              </a:ext>
            </a:extLst>
          </p:cNvPr>
          <p:cNvSpPr/>
          <p:nvPr/>
        </p:nvSpPr>
        <p:spPr>
          <a:xfrm>
            <a:off x="536626" y="4362802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/>
              <a:t>Quan</a:t>
            </a:r>
            <a:r>
              <a:rPr lang="es-ES" sz="1600"/>
              <a:t> la </a:t>
            </a:r>
            <a:r>
              <a:rPr lang="es-ES" sz="1600" err="1"/>
              <a:t>pràctica</a:t>
            </a:r>
            <a:r>
              <a:rPr lang="es-ES" sz="1600"/>
              <a:t> </a:t>
            </a:r>
            <a:r>
              <a:rPr lang="es-ES" sz="1600" err="1"/>
              <a:t>finalitza</a:t>
            </a:r>
            <a:r>
              <a:rPr lang="es-ES" sz="1600"/>
              <a:t>, </a:t>
            </a:r>
            <a:r>
              <a:rPr lang="es-ES" sz="1600" err="1"/>
              <a:t>els</a:t>
            </a:r>
            <a:r>
              <a:rPr lang="es-ES" sz="1600"/>
              <a:t> </a:t>
            </a:r>
            <a:r>
              <a:rPr lang="es-ES" sz="1600" err="1"/>
              <a:t>beneficis</a:t>
            </a:r>
            <a:r>
              <a:rPr lang="es-ES" sz="1600"/>
              <a:t> </a:t>
            </a:r>
            <a:r>
              <a:rPr lang="es-ES" sz="1600" err="1"/>
              <a:t>disminueixen</a:t>
            </a: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1A53CDB1-B017-4499-B98C-7BD72C6043A3}"/>
              </a:ext>
            </a:extLst>
          </p:cNvPr>
          <p:cNvSpPr/>
          <p:nvPr/>
        </p:nvSpPr>
        <p:spPr>
          <a:xfrm>
            <a:off x="536625" y="4825444"/>
            <a:ext cx="7424618" cy="55172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/>
              <a:t>Sovint</a:t>
            </a:r>
            <a:r>
              <a:rPr lang="es-ES" sz="1600"/>
              <a:t>, les </a:t>
            </a:r>
            <a:r>
              <a:rPr lang="es-ES" sz="1600" err="1"/>
              <a:t>diferències</a:t>
            </a:r>
            <a:r>
              <a:rPr lang="es-ES" sz="1600"/>
              <a:t> entre el </a:t>
            </a:r>
            <a:r>
              <a:rPr lang="es-ES" sz="1600" err="1"/>
              <a:t>grup</a:t>
            </a:r>
            <a:r>
              <a:rPr lang="es-ES" sz="1600"/>
              <a:t> de </a:t>
            </a:r>
            <a:r>
              <a:rPr lang="es-ES" sz="1600" err="1"/>
              <a:t>tractament</a:t>
            </a:r>
            <a:r>
              <a:rPr lang="es-ES" sz="1600"/>
              <a:t> i control </a:t>
            </a:r>
            <a:r>
              <a:rPr lang="es-ES" sz="1600" err="1"/>
              <a:t>només</a:t>
            </a:r>
            <a:r>
              <a:rPr lang="es-ES" sz="1600"/>
              <a:t> </a:t>
            </a:r>
            <a:r>
              <a:rPr lang="es-ES" sz="1600" err="1"/>
              <a:t>apareixen</a:t>
            </a:r>
            <a:r>
              <a:rPr lang="es-ES" sz="1600"/>
              <a:t> </a:t>
            </a:r>
            <a:r>
              <a:rPr lang="es-ES" sz="1600" err="1"/>
              <a:t>quan</a:t>
            </a:r>
            <a:r>
              <a:rPr lang="es-ES" sz="1600"/>
              <a:t> les </a:t>
            </a:r>
            <a:r>
              <a:rPr lang="es-ES" sz="1600" err="1"/>
              <a:t>habilitats</a:t>
            </a:r>
            <a:r>
              <a:rPr lang="es-ES" sz="1600"/>
              <a:t> sobre FE </a:t>
            </a:r>
            <a:r>
              <a:rPr lang="es-ES" sz="1600" err="1"/>
              <a:t>s'apropen</a:t>
            </a:r>
            <a:r>
              <a:rPr lang="es-ES" sz="1600"/>
              <a:t> al </a:t>
            </a:r>
            <a:r>
              <a:rPr lang="es-ES" sz="1600" err="1"/>
              <a:t>límit</a:t>
            </a: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A15FB088-E37E-49BF-A430-2B7D8A6DEA33}"/>
              </a:ext>
            </a:extLst>
          </p:cNvPr>
          <p:cNvSpPr/>
          <p:nvPr/>
        </p:nvSpPr>
        <p:spPr>
          <a:xfrm>
            <a:off x="536626" y="5451373"/>
            <a:ext cx="7424618" cy="55172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L'exercici</a:t>
            </a:r>
            <a:r>
              <a:rPr lang="es-ES" sz="160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160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aeròbic</a:t>
            </a:r>
            <a:r>
              <a:rPr lang="es-ES" sz="1600">
                <a:solidFill>
                  <a:schemeClr val="accent4">
                    <a:lumMod val="20000"/>
                    <a:lumOff val="80000"/>
                  </a:schemeClr>
                </a:solidFill>
              </a:rPr>
              <a:t> o </a:t>
            </a:r>
            <a:r>
              <a:rPr lang="es-ES" sz="160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l'entrenament</a:t>
            </a:r>
            <a:r>
              <a:rPr lang="es-ES" sz="1600">
                <a:solidFill>
                  <a:schemeClr val="accent4">
                    <a:lumMod val="20000"/>
                    <a:lumOff val="80000"/>
                  </a:schemeClr>
                </a:solidFill>
              </a:rPr>
              <a:t> de </a:t>
            </a:r>
            <a:r>
              <a:rPr lang="es-ES" sz="160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resistència</a:t>
            </a:r>
            <a:r>
              <a:rPr lang="es-ES" sz="160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160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sense</a:t>
            </a:r>
            <a:r>
              <a:rPr lang="es-ES" sz="1600">
                <a:solidFill>
                  <a:schemeClr val="accent4">
                    <a:lumMod val="20000"/>
                    <a:lumOff val="80000"/>
                  </a:schemeClr>
                </a:solidFill>
              </a:rPr>
              <a:t> un </a:t>
            </a:r>
            <a:r>
              <a:rPr lang="es-ES" sz="160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component</a:t>
            </a:r>
            <a:r>
              <a:rPr lang="es-ES" sz="160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160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cognitiu</a:t>
            </a:r>
            <a:r>
              <a:rPr lang="es-ES" sz="160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160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mostra</a:t>
            </a:r>
            <a:r>
              <a:rPr lang="es-ES" sz="160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160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poc</a:t>
            </a:r>
            <a:r>
              <a:rPr lang="es-ES" sz="1600">
                <a:solidFill>
                  <a:schemeClr val="accent4">
                    <a:lumMod val="20000"/>
                    <a:lumOff val="80000"/>
                  </a:schemeClr>
                </a:solidFill>
              </a:rPr>
              <a:t> o un </a:t>
            </a:r>
            <a:r>
              <a:rPr lang="es-ES" sz="160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benefici</a:t>
            </a:r>
            <a:r>
              <a:rPr lang="es-ES" sz="160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160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inexistent</a:t>
            </a:r>
            <a:r>
              <a:rPr lang="es-ES" sz="1600">
                <a:solidFill>
                  <a:schemeClr val="accent4">
                    <a:lumMod val="20000"/>
                    <a:lumOff val="80000"/>
                  </a:schemeClr>
                </a:solidFill>
              </a:rPr>
              <a:t> sobre les FE</a:t>
            </a: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68EF0F3E-9A40-4CC5-8CC6-50802384FA86}"/>
              </a:ext>
            </a:extLst>
          </p:cNvPr>
          <p:cNvSpPr/>
          <p:nvPr/>
        </p:nvSpPr>
        <p:spPr>
          <a:xfrm>
            <a:off x="536625" y="6090908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>
                <a:solidFill>
                  <a:srgbClr val="000000"/>
                </a:solidFill>
              </a:rPr>
              <a:t>La </a:t>
            </a:r>
            <a:r>
              <a:rPr lang="es-ES" sz="1600" err="1">
                <a:solidFill>
                  <a:srgbClr val="000000"/>
                </a:solidFill>
              </a:rPr>
              <a:t>justificació</a:t>
            </a:r>
            <a:r>
              <a:rPr lang="es-ES" sz="1600">
                <a:solidFill>
                  <a:srgbClr val="000000"/>
                </a:solidFill>
              </a:rPr>
              <a:t> de les </a:t>
            </a:r>
            <a:r>
              <a:rPr lang="es-ES" sz="1600" err="1">
                <a:solidFill>
                  <a:srgbClr val="000000"/>
                </a:solidFill>
              </a:rPr>
              <a:t>millores</a:t>
            </a:r>
            <a:r>
              <a:rPr lang="es-ES" sz="1600">
                <a:solidFill>
                  <a:srgbClr val="000000"/>
                </a:solidFill>
              </a:rPr>
              <a:t> no </a:t>
            </a:r>
            <a:r>
              <a:rPr lang="es-ES" sz="1600" err="1">
                <a:solidFill>
                  <a:srgbClr val="000000"/>
                </a:solidFill>
              </a:rPr>
              <a:t>sempre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és</a:t>
            </a:r>
            <a:r>
              <a:rPr lang="es-ES" sz="1600">
                <a:solidFill>
                  <a:srgbClr val="000000"/>
                </a:solidFill>
              </a:rPr>
              <a:t> obvia, </a:t>
            </a:r>
            <a:r>
              <a:rPr lang="es-ES" sz="1600" err="1">
                <a:solidFill>
                  <a:srgbClr val="000000"/>
                </a:solidFill>
              </a:rPr>
              <a:t>fins</a:t>
            </a:r>
            <a:r>
              <a:rPr lang="es-ES" sz="1600">
                <a:solidFill>
                  <a:srgbClr val="000000"/>
                </a:solidFill>
              </a:rPr>
              <a:t> i </a:t>
            </a:r>
            <a:r>
              <a:rPr lang="es-ES" sz="1600" err="1">
                <a:solidFill>
                  <a:srgbClr val="000000"/>
                </a:solidFill>
              </a:rPr>
              <a:t>tot</a:t>
            </a:r>
            <a:r>
              <a:rPr lang="es-ES" sz="1600">
                <a:solidFill>
                  <a:srgbClr val="000000"/>
                </a:solidFill>
              </a:rPr>
              <a:t> </a:t>
            </a:r>
            <a:r>
              <a:rPr lang="es-ES" sz="1600" err="1">
                <a:solidFill>
                  <a:srgbClr val="000000"/>
                </a:solidFill>
              </a:rPr>
              <a:t>pot</a:t>
            </a:r>
            <a:r>
              <a:rPr lang="es-ES" sz="1600">
                <a:solidFill>
                  <a:srgbClr val="000000"/>
                </a:solidFill>
              </a:rPr>
              <a:t> ser </a:t>
            </a:r>
            <a:r>
              <a:rPr lang="es-ES" sz="1600" err="1">
                <a:solidFill>
                  <a:srgbClr val="000000"/>
                </a:solidFill>
              </a:rPr>
              <a:t>contrària</a:t>
            </a:r>
            <a:r>
              <a:rPr lang="es-ES" sz="1600">
                <a:solidFill>
                  <a:srgbClr val="000000"/>
                </a:solidFill>
              </a:rPr>
              <a:t> a la </a:t>
            </a:r>
            <a:r>
              <a:rPr lang="es-ES" sz="1600" err="1">
                <a:solidFill>
                  <a:srgbClr val="000000"/>
                </a:solidFill>
              </a:rPr>
              <a:t>intuició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84250F29-5A20-4129-90ED-9411ED4855B9}"/>
              </a:ext>
            </a:extLst>
          </p:cNvPr>
          <p:cNvSpPr/>
          <p:nvPr/>
        </p:nvSpPr>
        <p:spPr>
          <a:xfrm>
            <a:off x="8673704" y="4757415"/>
            <a:ext cx="2934261" cy="252373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/>
              <a:t>TAKE10!</a:t>
            </a:r>
            <a:r>
              <a:rPr lang="es-ES" sz="1400" baseline="30000"/>
              <a:t>®</a:t>
            </a: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C05A5F22-4950-44DB-9EE3-4EF0A6234354}"/>
              </a:ext>
            </a:extLst>
          </p:cNvPr>
          <p:cNvSpPr/>
          <p:nvPr/>
        </p:nvSpPr>
        <p:spPr>
          <a:xfrm>
            <a:off x="8673703" y="4063450"/>
            <a:ext cx="2934261" cy="592550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/>
              <a:t>"MINDFUL" </a:t>
            </a:r>
            <a:r>
              <a:rPr lang="es-ES" sz="1600" err="1"/>
              <a:t>Exercicis</a:t>
            </a:r>
            <a:r>
              <a:rPr lang="es-ES" sz="1600"/>
              <a:t> que </a:t>
            </a:r>
            <a:r>
              <a:rPr lang="es-ES" sz="1600" err="1"/>
              <a:t>inclouen</a:t>
            </a:r>
            <a:r>
              <a:rPr lang="es-ES" sz="1600"/>
              <a:t> reptes </a:t>
            </a:r>
            <a:r>
              <a:rPr lang="es-ES" sz="1600" err="1"/>
              <a:t>cognitius</a:t>
            </a:r>
            <a:endParaRPr lang="es-ES" err="1"/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26A5C45C-CF1D-4216-B491-2B49A7CD6EFA}"/>
              </a:ext>
            </a:extLst>
          </p:cNvPr>
          <p:cNvSpPr/>
          <p:nvPr/>
        </p:nvSpPr>
        <p:spPr>
          <a:xfrm>
            <a:off x="8673702" y="5124807"/>
            <a:ext cx="2934261" cy="41565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AF + INSTRUCCIÓ</a:t>
            </a: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392E4CE5-45BE-48E5-9608-57300F76C68B}"/>
              </a:ext>
            </a:extLst>
          </p:cNvPr>
          <p:cNvSpPr/>
          <p:nvPr/>
        </p:nvSpPr>
        <p:spPr>
          <a:xfrm>
            <a:off x="8687307" y="6036485"/>
            <a:ext cx="2934261" cy="53812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/>
              <a:t>Maths</a:t>
            </a:r>
            <a:r>
              <a:rPr lang="es-ES" sz="1600"/>
              <a:t> </a:t>
            </a:r>
            <a:r>
              <a:rPr lang="es-ES" sz="1600" err="1"/>
              <a:t>through</a:t>
            </a:r>
            <a:r>
              <a:rPr lang="es-ES" sz="1600"/>
              <a:t> dance / </a:t>
            </a:r>
            <a:r>
              <a:rPr lang="es-ES" sz="1600" err="1"/>
              <a:t>History</a:t>
            </a:r>
            <a:r>
              <a:rPr lang="es-ES" sz="1600"/>
              <a:t> </a:t>
            </a:r>
            <a:r>
              <a:rPr lang="es-ES" sz="1600" err="1"/>
              <a:t>through</a:t>
            </a:r>
            <a:r>
              <a:rPr lang="es-ES" sz="1600"/>
              <a:t> </a:t>
            </a:r>
            <a:r>
              <a:rPr lang="es-ES" sz="1600" err="1"/>
              <a:t>storytelling</a:t>
            </a:r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499F386D-0087-44DE-AD4B-8F992818E0A6}"/>
              </a:ext>
            </a:extLst>
          </p:cNvPr>
          <p:cNvSpPr/>
          <p:nvPr/>
        </p:nvSpPr>
        <p:spPr>
          <a:xfrm>
            <a:off x="8687310" y="5655486"/>
            <a:ext cx="2934261" cy="279587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err="1"/>
              <a:t>Arts</a:t>
            </a:r>
            <a:r>
              <a:rPr lang="es-ES" sz="1400" baseline="30000"/>
              <a:t>®</a:t>
            </a:r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F42A7017-71E1-4313-A3F6-3453611C300F}"/>
              </a:ext>
            </a:extLst>
          </p:cNvPr>
          <p:cNvSpPr/>
          <p:nvPr/>
        </p:nvSpPr>
        <p:spPr>
          <a:xfrm>
            <a:off x="8673702" y="3369485"/>
            <a:ext cx="2934261" cy="592550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/>
              <a:t>"MINDLESS" </a:t>
            </a:r>
            <a:r>
              <a:rPr lang="es-ES" sz="1600" err="1"/>
              <a:t>Exercicis</a:t>
            </a:r>
            <a:r>
              <a:rPr lang="es-ES" sz="1600"/>
              <a:t> </a:t>
            </a:r>
            <a:r>
              <a:rPr lang="es-ES" sz="1600" err="1"/>
              <a:t>sense</a:t>
            </a:r>
            <a:r>
              <a:rPr lang="es-ES" sz="1600"/>
              <a:t> demandes </a:t>
            </a:r>
            <a:r>
              <a:rPr lang="es-ES" sz="1600" err="1"/>
              <a:t>cognitives</a:t>
            </a:r>
            <a:endParaRPr lang="es-ES" err="1"/>
          </a:p>
        </p:txBody>
      </p:sp>
    </p:spTree>
    <p:extLst>
      <p:ext uri="{BB962C8B-B14F-4D97-AF65-F5344CB8AC3E}">
        <p14:creationId xmlns:p14="http://schemas.microsoft.com/office/powerpoint/2010/main" val="81181755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>
            <a:extLst>
              <a:ext uri="{FF2B5EF4-FFF2-40B4-BE49-F238E27FC236}">
                <a16:creationId xmlns:a16="http://schemas.microsoft.com/office/drawing/2014/main" id="{E99C7062-B8C0-489F-B9F2-48DC2E6C37B1}"/>
              </a:ext>
            </a:extLst>
          </p:cNvPr>
          <p:cNvSpPr txBox="1"/>
          <p:nvPr/>
        </p:nvSpPr>
        <p:spPr>
          <a:xfrm>
            <a:off x="3471773" y="696942"/>
            <a:ext cx="629440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b="1"/>
              <a:t>EFECTES DE L'ACTIVITAT FÍSICA EN LA COGNICIÓ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C0A7144-B5B8-4060-A084-7ACD03601D00}"/>
              </a:ext>
            </a:extLst>
          </p:cNvPr>
          <p:cNvSpPr txBox="1"/>
          <p:nvPr/>
        </p:nvSpPr>
        <p:spPr>
          <a:xfrm>
            <a:off x="3471773" y="1058944"/>
            <a:ext cx="4430485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/>
              <a:t>Van </a:t>
            </a:r>
            <a:r>
              <a:rPr lang="es-ES" sz="1200" err="1"/>
              <a:t>der</a:t>
            </a:r>
            <a:r>
              <a:rPr lang="es-ES" sz="1200"/>
              <a:t> </a:t>
            </a:r>
            <a:r>
              <a:rPr lang="es-ES" sz="1200" err="1"/>
              <a:t>Fer</a:t>
            </a:r>
            <a:r>
              <a:rPr lang="es-ES" sz="1200"/>
              <a:t> et al (2015); Cárdenas et al (2015); Alarcón et al. (2017)</a:t>
            </a:r>
            <a:endParaRPr lang="es-ES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2469F2E-B5E5-42D2-8A45-C9F3DE6780C0}"/>
              </a:ext>
            </a:extLst>
          </p:cNvPr>
          <p:cNvSpPr/>
          <p:nvPr/>
        </p:nvSpPr>
        <p:spPr>
          <a:xfrm>
            <a:off x="536633" y="1491702"/>
            <a:ext cx="2934261" cy="415658"/>
          </a:xfrm>
          <a:prstGeom prst="rect">
            <a:avLst/>
          </a:prstGeom>
          <a:solidFill>
            <a:srgbClr val="C00000"/>
          </a:solidFill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/>
              <a:t>DIAMOND &amp; LING (2015)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34E28171-56DC-4F53-8662-423B1ED5AE31}"/>
              </a:ext>
            </a:extLst>
          </p:cNvPr>
          <p:cNvSpPr/>
          <p:nvPr/>
        </p:nvSpPr>
        <p:spPr>
          <a:xfrm>
            <a:off x="536631" y="2049592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/>
              <a:t>L'entrenament</a:t>
            </a:r>
            <a:r>
              <a:rPr lang="es-ES" sz="1600"/>
              <a:t> de les FE sembla transferir-se, </a:t>
            </a:r>
            <a:r>
              <a:rPr lang="es-ES" sz="1600" err="1"/>
              <a:t>però</a:t>
            </a:r>
            <a:r>
              <a:rPr lang="es-ES" sz="1600"/>
              <a:t> la </a:t>
            </a:r>
            <a:r>
              <a:rPr lang="es-ES" sz="1600" err="1"/>
              <a:t>transferència</a:t>
            </a:r>
            <a:r>
              <a:rPr lang="es-ES" sz="1600"/>
              <a:t> sembla ser limitada</a:t>
            </a:r>
            <a:endParaRPr lang="es-ES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DA9F0FEE-0AA8-4545-808F-58FF4E58B776}"/>
              </a:ext>
            </a:extLst>
          </p:cNvPr>
          <p:cNvSpPr/>
          <p:nvPr/>
        </p:nvSpPr>
        <p:spPr>
          <a:xfrm>
            <a:off x="536630" y="2512234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El </a:t>
            </a:r>
            <a:r>
              <a:rPr lang="es-ES" sz="1600" err="1"/>
              <a:t>temps</a:t>
            </a:r>
            <a:r>
              <a:rPr lang="es-ES" sz="1600"/>
              <a:t> de </a:t>
            </a:r>
            <a:r>
              <a:rPr lang="es-ES" sz="1600" err="1"/>
              <a:t>pràctica</a:t>
            </a:r>
            <a:r>
              <a:rPr lang="es-ES" sz="1600"/>
              <a:t> </a:t>
            </a:r>
            <a:r>
              <a:rPr lang="es-ES" sz="1600" err="1"/>
              <a:t>incideix</a:t>
            </a:r>
            <a:r>
              <a:rPr lang="es-ES" sz="1600"/>
              <a:t> en </a:t>
            </a:r>
            <a:r>
              <a:rPr lang="es-ES" sz="1600" err="1"/>
              <a:t>els</a:t>
            </a:r>
            <a:r>
              <a:rPr lang="es-ES" sz="1600"/>
              <a:t> </a:t>
            </a:r>
            <a:r>
              <a:rPr lang="es-ES" sz="1600" err="1"/>
              <a:t>beneficis</a:t>
            </a:r>
            <a:r>
              <a:rPr lang="es-ES" sz="1600"/>
              <a:t> sobre les FE</a:t>
            </a:r>
            <a:endParaRPr lang="es-ES"/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AB8F33E6-E278-4C27-AB5D-DC86637D5E4E}"/>
              </a:ext>
            </a:extLst>
          </p:cNvPr>
          <p:cNvSpPr/>
          <p:nvPr/>
        </p:nvSpPr>
        <p:spPr>
          <a:xfrm>
            <a:off x="536629" y="2961269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La forma en que es presenta i </a:t>
            </a:r>
            <a:r>
              <a:rPr lang="es-ES" sz="1600" err="1"/>
              <a:t>realitza</a:t>
            </a:r>
            <a:r>
              <a:rPr lang="es-ES" sz="1600"/>
              <a:t> una </a:t>
            </a:r>
            <a:r>
              <a:rPr lang="es-ES" sz="1600" err="1"/>
              <a:t>activitat</a:t>
            </a:r>
            <a:r>
              <a:rPr lang="es-ES" sz="1600"/>
              <a:t> </a:t>
            </a:r>
            <a:r>
              <a:rPr lang="es-ES" sz="1600" err="1"/>
              <a:t>incideix</a:t>
            </a:r>
            <a:r>
              <a:rPr lang="es-ES" sz="1600"/>
              <a:t> en la </a:t>
            </a:r>
            <a:r>
              <a:rPr lang="es-ES" sz="1600" err="1"/>
              <a:t>millora</a:t>
            </a:r>
            <a:r>
              <a:rPr lang="es-ES" sz="1600"/>
              <a:t> de les FE</a:t>
            </a:r>
            <a:endParaRPr lang="es-ES"/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BD814BFF-B7B0-491F-97D9-AE86779DA469}"/>
              </a:ext>
            </a:extLst>
          </p:cNvPr>
          <p:cNvSpPr/>
          <p:nvPr/>
        </p:nvSpPr>
        <p:spPr>
          <a:xfrm>
            <a:off x="536628" y="3423911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Les FE han de ser </a:t>
            </a:r>
            <a:r>
              <a:rPr lang="es-ES" sz="1600" err="1"/>
              <a:t>desafiades</a:t>
            </a:r>
            <a:r>
              <a:rPr lang="es-ES" sz="1600"/>
              <a:t>, no </a:t>
            </a:r>
            <a:r>
              <a:rPr lang="es-ES" sz="1600" err="1"/>
              <a:t>només</a:t>
            </a:r>
            <a:r>
              <a:rPr lang="es-ES" sz="1600"/>
              <a:t> </a:t>
            </a:r>
            <a:r>
              <a:rPr lang="es-ES" sz="1600" err="1"/>
              <a:t>utilitzades</a:t>
            </a:r>
            <a:r>
              <a:rPr lang="es-ES" sz="1600"/>
              <a:t>, per a generar </a:t>
            </a:r>
            <a:r>
              <a:rPr lang="es-ES" sz="1600" err="1"/>
              <a:t>millores</a:t>
            </a: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FFA5C2E1-CB1F-436F-9069-94C9B703525A}"/>
              </a:ext>
            </a:extLst>
          </p:cNvPr>
          <p:cNvSpPr/>
          <p:nvPr/>
        </p:nvSpPr>
        <p:spPr>
          <a:xfrm>
            <a:off x="536627" y="3900160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/>
              <a:t>S'observen</a:t>
            </a:r>
            <a:r>
              <a:rPr lang="es-ES" sz="1600"/>
              <a:t> </a:t>
            </a:r>
            <a:r>
              <a:rPr lang="es-ES" sz="1600" err="1"/>
              <a:t>millores</a:t>
            </a:r>
            <a:r>
              <a:rPr lang="es-ES" sz="1600"/>
              <a:t> </a:t>
            </a:r>
            <a:r>
              <a:rPr lang="es-ES" sz="1600" err="1"/>
              <a:t>més</a:t>
            </a:r>
            <a:r>
              <a:rPr lang="es-ES" sz="1600"/>
              <a:t> </a:t>
            </a:r>
            <a:r>
              <a:rPr lang="es-ES" sz="1600" err="1"/>
              <a:t>significatives</a:t>
            </a:r>
            <a:r>
              <a:rPr lang="es-ES" sz="1600"/>
              <a:t> en </a:t>
            </a:r>
            <a:r>
              <a:rPr lang="es-ES" sz="1600" err="1"/>
              <a:t>aquells</a:t>
            </a:r>
            <a:r>
              <a:rPr lang="es-ES" sz="1600"/>
              <a:t> que </a:t>
            </a:r>
            <a:r>
              <a:rPr lang="es-ES" sz="1600" err="1"/>
              <a:t>mostren</a:t>
            </a:r>
            <a:r>
              <a:rPr lang="es-ES" sz="1600"/>
              <a:t> FE </a:t>
            </a:r>
            <a:r>
              <a:rPr lang="es-ES" sz="1600" err="1"/>
              <a:t>més</a:t>
            </a:r>
            <a:r>
              <a:rPr lang="es-ES" sz="1600"/>
              <a:t> "pobres"</a:t>
            </a: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FE65F7FD-8418-4FCB-A834-26409B6979BE}"/>
              </a:ext>
            </a:extLst>
          </p:cNvPr>
          <p:cNvSpPr/>
          <p:nvPr/>
        </p:nvSpPr>
        <p:spPr>
          <a:xfrm>
            <a:off x="536626" y="4362802"/>
            <a:ext cx="7424618" cy="374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/>
              <a:t>Quan</a:t>
            </a:r>
            <a:r>
              <a:rPr lang="es-ES" sz="1600"/>
              <a:t> la </a:t>
            </a:r>
            <a:r>
              <a:rPr lang="es-ES" sz="1600" err="1"/>
              <a:t>pràctica</a:t>
            </a:r>
            <a:r>
              <a:rPr lang="es-ES" sz="1600"/>
              <a:t> </a:t>
            </a:r>
            <a:r>
              <a:rPr lang="es-ES" sz="1600" err="1"/>
              <a:t>finalitza</a:t>
            </a:r>
            <a:r>
              <a:rPr lang="es-ES" sz="1600"/>
              <a:t>, </a:t>
            </a:r>
            <a:r>
              <a:rPr lang="es-ES" sz="1600" err="1"/>
              <a:t>els</a:t>
            </a:r>
            <a:r>
              <a:rPr lang="es-ES" sz="1600"/>
              <a:t> </a:t>
            </a:r>
            <a:r>
              <a:rPr lang="es-ES" sz="1600" err="1"/>
              <a:t>beneficis</a:t>
            </a:r>
            <a:r>
              <a:rPr lang="es-ES" sz="1600"/>
              <a:t> </a:t>
            </a:r>
            <a:r>
              <a:rPr lang="es-ES" sz="1600" err="1"/>
              <a:t>disminueixen</a:t>
            </a: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1A53CDB1-B017-4499-B98C-7BD72C6043A3}"/>
              </a:ext>
            </a:extLst>
          </p:cNvPr>
          <p:cNvSpPr/>
          <p:nvPr/>
        </p:nvSpPr>
        <p:spPr>
          <a:xfrm>
            <a:off x="536625" y="4825444"/>
            <a:ext cx="7424618" cy="55172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/>
              <a:t>Sovint</a:t>
            </a:r>
            <a:r>
              <a:rPr lang="es-ES" sz="1600"/>
              <a:t>, les </a:t>
            </a:r>
            <a:r>
              <a:rPr lang="es-ES" sz="1600" err="1"/>
              <a:t>diferències</a:t>
            </a:r>
            <a:r>
              <a:rPr lang="es-ES" sz="1600"/>
              <a:t> entre el </a:t>
            </a:r>
            <a:r>
              <a:rPr lang="es-ES" sz="1600" err="1"/>
              <a:t>grup</a:t>
            </a:r>
            <a:r>
              <a:rPr lang="es-ES" sz="1600"/>
              <a:t> de </a:t>
            </a:r>
            <a:r>
              <a:rPr lang="es-ES" sz="1600" err="1"/>
              <a:t>tractament</a:t>
            </a:r>
            <a:r>
              <a:rPr lang="es-ES" sz="1600"/>
              <a:t> i control </a:t>
            </a:r>
            <a:r>
              <a:rPr lang="es-ES" sz="1600" err="1"/>
              <a:t>només</a:t>
            </a:r>
            <a:r>
              <a:rPr lang="es-ES" sz="1600"/>
              <a:t> </a:t>
            </a:r>
            <a:r>
              <a:rPr lang="es-ES" sz="1600" err="1"/>
              <a:t>apareixen</a:t>
            </a:r>
            <a:r>
              <a:rPr lang="es-ES" sz="1600"/>
              <a:t> </a:t>
            </a:r>
            <a:r>
              <a:rPr lang="es-ES" sz="1600" err="1"/>
              <a:t>quan</a:t>
            </a:r>
            <a:r>
              <a:rPr lang="es-ES" sz="1600"/>
              <a:t> les </a:t>
            </a:r>
            <a:r>
              <a:rPr lang="es-ES" sz="1600" err="1"/>
              <a:t>habilitats</a:t>
            </a:r>
            <a:r>
              <a:rPr lang="es-ES" sz="1600"/>
              <a:t> sobre FE </a:t>
            </a:r>
            <a:r>
              <a:rPr lang="es-ES" sz="1600" err="1"/>
              <a:t>s'apropen</a:t>
            </a:r>
            <a:r>
              <a:rPr lang="es-ES" sz="1600"/>
              <a:t> al </a:t>
            </a:r>
            <a:r>
              <a:rPr lang="es-ES" sz="1600" err="1"/>
              <a:t>límit</a:t>
            </a: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A15FB088-E37E-49BF-A430-2B7D8A6DEA33}"/>
              </a:ext>
            </a:extLst>
          </p:cNvPr>
          <p:cNvSpPr/>
          <p:nvPr/>
        </p:nvSpPr>
        <p:spPr>
          <a:xfrm>
            <a:off x="536626" y="5451373"/>
            <a:ext cx="7424618" cy="55172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/>
              <a:t>L'exercici</a:t>
            </a:r>
            <a:r>
              <a:rPr lang="es-ES" sz="1600"/>
              <a:t> </a:t>
            </a:r>
            <a:r>
              <a:rPr lang="es-ES" sz="1600" err="1"/>
              <a:t>aeròbic</a:t>
            </a:r>
            <a:r>
              <a:rPr lang="es-ES" sz="1600"/>
              <a:t> o </a:t>
            </a:r>
            <a:r>
              <a:rPr lang="es-ES" sz="1600" err="1"/>
              <a:t>l'entrenament</a:t>
            </a:r>
            <a:r>
              <a:rPr lang="es-ES" sz="1600"/>
              <a:t> de </a:t>
            </a:r>
            <a:r>
              <a:rPr lang="es-ES" sz="1600" err="1"/>
              <a:t>resistència</a:t>
            </a:r>
            <a:r>
              <a:rPr lang="es-ES" sz="1600"/>
              <a:t> </a:t>
            </a:r>
            <a:r>
              <a:rPr lang="es-ES" sz="1600" err="1"/>
              <a:t>sense</a:t>
            </a:r>
            <a:r>
              <a:rPr lang="es-ES" sz="1600"/>
              <a:t> un </a:t>
            </a:r>
            <a:r>
              <a:rPr lang="es-ES" sz="1600" err="1"/>
              <a:t>component</a:t>
            </a:r>
            <a:r>
              <a:rPr lang="es-ES" sz="1600"/>
              <a:t> </a:t>
            </a:r>
            <a:r>
              <a:rPr lang="es-ES" sz="1600" err="1"/>
              <a:t>cognitiu</a:t>
            </a:r>
            <a:r>
              <a:rPr lang="es-ES" sz="1600"/>
              <a:t> </a:t>
            </a:r>
            <a:r>
              <a:rPr lang="es-ES" sz="1600" err="1"/>
              <a:t>mostra</a:t>
            </a:r>
            <a:r>
              <a:rPr lang="es-ES" sz="1600"/>
              <a:t> </a:t>
            </a:r>
            <a:r>
              <a:rPr lang="es-ES" sz="1600" err="1"/>
              <a:t>poc</a:t>
            </a:r>
            <a:r>
              <a:rPr lang="es-ES" sz="1600"/>
              <a:t> o un </a:t>
            </a:r>
            <a:r>
              <a:rPr lang="es-ES" sz="1600" err="1"/>
              <a:t>benefici</a:t>
            </a:r>
            <a:r>
              <a:rPr lang="es-ES" sz="1600"/>
              <a:t> </a:t>
            </a:r>
            <a:r>
              <a:rPr lang="es-ES" sz="1600" err="1"/>
              <a:t>inexistent</a:t>
            </a:r>
            <a:r>
              <a:rPr lang="es-ES" sz="1600"/>
              <a:t> sobre les FE</a:t>
            </a: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68EF0F3E-9A40-4CC5-8CC6-50802384FA86}"/>
              </a:ext>
            </a:extLst>
          </p:cNvPr>
          <p:cNvSpPr/>
          <p:nvPr/>
        </p:nvSpPr>
        <p:spPr>
          <a:xfrm>
            <a:off x="536625" y="6090908"/>
            <a:ext cx="7424618" cy="374835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>
                <a:solidFill>
                  <a:srgbClr val="FFEFC2"/>
                </a:solidFill>
              </a:rPr>
              <a:t>La </a:t>
            </a:r>
            <a:r>
              <a:rPr lang="es-ES" sz="1600" err="1">
                <a:solidFill>
                  <a:srgbClr val="FFEFC2"/>
                </a:solidFill>
              </a:rPr>
              <a:t>justificació</a:t>
            </a:r>
            <a:r>
              <a:rPr lang="es-ES" sz="1600">
                <a:solidFill>
                  <a:srgbClr val="FFEFC2"/>
                </a:solidFill>
              </a:rPr>
              <a:t> de les </a:t>
            </a:r>
            <a:r>
              <a:rPr lang="es-ES" sz="1600" err="1">
                <a:solidFill>
                  <a:srgbClr val="FFEFC2"/>
                </a:solidFill>
              </a:rPr>
              <a:t>millores</a:t>
            </a:r>
            <a:r>
              <a:rPr lang="es-ES" sz="1600">
                <a:solidFill>
                  <a:srgbClr val="FFEFC2"/>
                </a:solidFill>
              </a:rPr>
              <a:t> no </a:t>
            </a:r>
            <a:r>
              <a:rPr lang="es-ES" sz="1600" err="1">
                <a:solidFill>
                  <a:srgbClr val="FFEFC2"/>
                </a:solidFill>
              </a:rPr>
              <a:t>sempre</a:t>
            </a:r>
            <a:r>
              <a:rPr lang="es-ES" sz="1600">
                <a:solidFill>
                  <a:srgbClr val="FFEFC2"/>
                </a:solidFill>
              </a:rPr>
              <a:t> </a:t>
            </a:r>
            <a:r>
              <a:rPr lang="es-ES" sz="1600" err="1">
                <a:solidFill>
                  <a:srgbClr val="FFEFC2"/>
                </a:solidFill>
              </a:rPr>
              <a:t>és</a:t>
            </a:r>
            <a:r>
              <a:rPr lang="es-ES" sz="1600">
                <a:solidFill>
                  <a:srgbClr val="FFEFC2"/>
                </a:solidFill>
              </a:rPr>
              <a:t> obvia, </a:t>
            </a:r>
            <a:r>
              <a:rPr lang="es-ES" sz="1600" err="1">
                <a:solidFill>
                  <a:srgbClr val="FFEFC2"/>
                </a:solidFill>
              </a:rPr>
              <a:t>fins</a:t>
            </a:r>
            <a:r>
              <a:rPr lang="es-ES" sz="1600">
                <a:solidFill>
                  <a:srgbClr val="FFEFC2"/>
                </a:solidFill>
              </a:rPr>
              <a:t> i </a:t>
            </a:r>
            <a:r>
              <a:rPr lang="es-ES" sz="1600" err="1">
                <a:solidFill>
                  <a:srgbClr val="FFEFC2"/>
                </a:solidFill>
              </a:rPr>
              <a:t>tot</a:t>
            </a:r>
            <a:r>
              <a:rPr lang="es-ES" sz="1600">
                <a:solidFill>
                  <a:srgbClr val="FFEFC2"/>
                </a:solidFill>
              </a:rPr>
              <a:t> </a:t>
            </a:r>
            <a:r>
              <a:rPr lang="es-ES" sz="1600" err="1">
                <a:solidFill>
                  <a:srgbClr val="FFEFC2"/>
                </a:solidFill>
              </a:rPr>
              <a:t>pot</a:t>
            </a:r>
            <a:r>
              <a:rPr lang="es-ES" sz="1600">
                <a:solidFill>
                  <a:srgbClr val="FFEFC2"/>
                </a:solidFill>
              </a:rPr>
              <a:t> ser </a:t>
            </a:r>
            <a:r>
              <a:rPr lang="es-ES" sz="1600" err="1">
                <a:solidFill>
                  <a:srgbClr val="FFEFC2"/>
                </a:solidFill>
              </a:rPr>
              <a:t>contrària</a:t>
            </a:r>
            <a:r>
              <a:rPr lang="es-ES" sz="1600">
                <a:solidFill>
                  <a:srgbClr val="FFEFC2"/>
                </a:solidFill>
              </a:rPr>
              <a:t> a la </a:t>
            </a:r>
            <a:r>
              <a:rPr lang="es-ES" sz="1600" err="1">
                <a:solidFill>
                  <a:srgbClr val="FFEFC2"/>
                </a:solidFill>
              </a:rPr>
              <a:t>intuició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84250F29-5A20-4129-90ED-9411ED4855B9}"/>
              </a:ext>
            </a:extLst>
          </p:cNvPr>
          <p:cNvSpPr/>
          <p:nvPr/>
        </p:nvSpPr>
        <p:spPr>
          <a:xfrm>
            <a:off x="8687311" y="3464737"/>
            <a:ext cx="2934261" cy="415658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err="1"/>
              <a:t>CogMed</a:t>
            </a:r>
            <a:r>
              <a:rPr lang="es-ES" sz="1400" baseline="30000"/>
              <a:t>®</a:t>
            </a: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C05A5F22-4950-44DB-9EE3-4EF0A6234354}"/>
              </a:ext>
            </a:extLst>
          </p:cNvPr>
          <p:cNvSpPr/>
          <p:nvPr/>
        </p:nvSpPr>
        <p:spPr>
          <a:xfrm>
            <a:off x="8687310" y="4485272"/>
            <a:ext cx="2934261" cy="415658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/>
              <a:t>ACTIVITAT FÍSICA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26A5C45C-CF1D-4216-B491-2B49A7CD6EFA}"/>
              </a:ext>
            </a:extLst>
          </p:cNvPr>
          <p:cNvSpPr/>
          <p:nvPr/>
        </p:nvSpPr>
        <p:spPr>
          <a:xfrm>
            <a:off x="8687309" y="5015950"/>
            <a:ext cx="2934261" cy="41565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/>
              <a:t>Components</a:t>
            </a:r>
            <a:r>
              <a:rPr lang="es-ES" sz="1600"/>
              <a:t> </a:t>
            </a:r>
            <a:r>
              <a:rPr lang="es-ES" sz="1600" err="1"/>
              <a:t>cognitius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58E8059B-312C-4F7E-A621-25AF85403089}"/>
              </a:ext>
            </a:extLst>
          </p:cNvPr>
          <p:cNvSpPr/>
          <p:nvPr/>
        </p:nvSpPr>
        <p:spPr>
          <a:xfrm>
            <a:off x="8687308" y="5519414"/>
            <a:ext cx="2934261" cy="41565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err="1"/>
              <a:t>Incidència</a:t>
            </a:r>
            <a:r>
              <a:rPr lang="es-ES" sz="1600"/>
              <a:t> estrés i </a:t>
            </a:r>
            <a:r>
              <a:rPr lang="es-ES" sz="1600" err="1"/>
              <a:t>depressió</a:t>
            </a: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392E4CE5-45BE-48E5-9608-57300F76C68B}"/>
              </a:ext>
            </a:extLst>
          </p:cNvPr>
          <p:cNvSpPr/>
          <p:nvPr/>
        </p:nvSpPr>
        <p:spPr>
          <a:xfrm>
            <a:off x="8687307" y="6036485"/>
            <a:ext cx="2934261" cy="41565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Manca de son</a:t>
            </a:r>
          </a:p>
        </p:txBody>
      </p:sp>
    </p:spTree>
    <p:extLst>
      <p:ext uri="{BB962C8B-B14F-4D97-AF65-F5344CB8AC3E}">
        <p14:creationId xmlns:p14="http://schemas.microsoft.com/office/powerpoint/2010/main" val="210884961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>
            <a:extLst>
              <a:ext uri="{FF2B5EF4-FFF2-40B4-BE49-F238E27FC236}">
                <a16:creationId xmlns:a16="http://schemas.microsoft.com/office/drawing/2014/main" id="{E99C7062-B8C0-489F-B9F2-48DC2E6C37B1}"/>
              </a:ext>
            </a:extLst>
          </p:cNvPr>
          <p:cNvSpPr txBox="1"/>
          <p:nvPr/>
        </p:nvSpPr>
        <p:spPr>
          <a:xfrm>
            <a:off x="3471773" y="696942"/>
            <a:ext cx="629440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b="1"/>
              <a:t>EFECTES DE L'ACTIVITAT FÍSICA EN LA COGNICIÓ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C0A7144-B5B8-4060-A084-7ACD03601D00}"/>
              </a:ext>
            </a:extLst>
          </p:cNvPr>
          <p:cNvSpPr txBox="1"/>
          <p:nvPr/>
        </p:nvSpPr>
        <p:spPr>
          <a:xfrm>
            <a:off x="3471773" y="1058944"/>
            <a:ext cx="4430485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 err="1"/>
              <a:t>Revisió</a:t>
            </a:r>
            <a:r>
              <a:rPr lang="es-ES" sz="1200"/>
              <a:t> de </a:t>
            </a:r>
            <a:r>
              <a:rPr lang="es-ES" sz="1200" err="1"/>
              <a:t>Diamond</a:t>
            </a:r>
            <a:r>
              <a:rPr lang="es-ES" sz="1200"/>
              <a:t> y Ling (2016) </a:t>
            </a:r>
            <a:br>
              <a:rPr lang="es-ES" sz="1200"/>
            </a:br>
            <a:r>
              <a:rPr lang="es-ES" sz="1200" err="1"/>
              <a:t>Intervencions</a:t>
            </a:r>
            <a:r>
              <a:rPr lang="es-ES" sz="1200"/>
              <a:t> (</a:t>
            </a:r>
            <a:r>
              <a:rPr lang="es-ES" sz="1200" err="1"/>
              <a:t>tipus</a:t>
            </a:r>
            <a:r>
              <a:rPr lang="es-ES" sz="1200"/>
              <a:t> </a:t>
            </a:r>
            <a:r>
              <a:rPr lang="es-ES" sz="1200" err="1"/>
              <a:t>d’AF</a:t>
            </a:r>
            <a:r>
              <a:rPr lang="es-ES" sz="1200"/>
              <a:t>) i </a:t>
            </a:r>
            <a:r>
              <a:rPr lang="es-ES" sz="1200" err="1"/>
              <a:t>relació</a:t>
            </a:r>
            <a:r>
              <a:rPr lang="es-ES" sz="1200"/>
              <a:t> </a:t>
            </a:r>
            <a:r>
              <a:rPr lang="es-ES" sz="1200" err="1"/>
              <a:t>amb</a:t>
            </a:r>
            <a:r>
              <a:rPr lang="es-ES" sz="1200"/>
              <a:t> la </a:t>
            </a:r>
            <a:r>
              <a:rPr lang="es-ES" sz="1200" err="1"/>
              <a:t>capacitat</a:t>
            </a:r>
            <a:r>
              <a:rPr lang="es-ES" sz="1200"/>
              <a:t> cognitiva</a:t>
            </a:r>
            <a:endParaRPr lang="es-ES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2469F2E-B5E5-42D2-8A45-C9F3DE6780C0}"/>
              </a:ext>
            </a:extLst>
          </p:cNvPr>
          <p:cNvSpPr/>
          <p:nvPr/>
        </p:nvSpPr>
        <p:spPr>
          <a:xfrm>
            <a:off x="8811311" y="1520609"/>
            <a:ext cx="2934261" cy="415658"/>
          </a:xfrm>
          <a:prstGeom prst="rect">
            <a:avLst/>
          </a:prstGeom>
          <a:solidFill>
            <a:srgbClr val="4FCC0A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err="1"/>
              <a:t>Hillman</a:t>
            </a:r>
            <a:r>
              <a:rPr lang="es-ES" sz="1600"/>
              <a:t>; </a:t>
            </a:r>
            <a:r>
              <a:rPr lang="es-ES" sz="1600" err="1"/>
              <a:t>Krumber</a:t>
            </a:r>
            <a:r>
              <a:rPr lang="es-ES" sz="1600"/>
              <a:t>; et al (2018)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34E28171-56DC-4F53-8662-423B1ED5AE31}"/>
              </a:ext>
            </a:extLst>
          </p:cNvPr>
          <p:cNvSpPr/>
          <p:nvPr/>
        </p:nvSpPr>
        <p:spPr>
          <a:xfrm>
            <a:off x="4320954" y="2082166"/>
            <a:ext cx="7424618" cy="374835"/>
          </a:xfrm>
          <a:prstGeom prst="rect">
            <a:avLst/>
          </a:prstGeom>
          <a:solidFill>
            <a:srgbClr val="0070C0">
              <a:alpha val="50196"/>
            </a:srgb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a-ES" sz="1600"/>
              <a:t>ARGUMENTACIÓ DE LA REVISIÓ:  </a:t>
            </a:r>
            <a:r>
              <a:rPr lang="ca-ES" sz="1600" err="1"/>
              <a:t>AF</a:t>
            </a:r>
            <a:r>
              <a:rPr lang="ca-ES" sz="1600"/>
              <a:t> Conscient </a:t>
            </a:r>
            <a:r>
              <a:rPr lang="ca-ES" sz="1600" b="1" err="1"/>
              <a:t>VS</a:t>
            </a:r>
            <a:r>
              <a:rPr lang="ca-ES" sz="1600"/>
              <a:t> </a:t>
            </a:r>
            <a:r>
              <a:rPr lang="ca-ES" sz="1600" err="1"/>
              <a:t>AF</a:t>
            </a:r>
            <a:r>
              <a:rPr lang="ca-ES" sz="1600"/>
              <a:t> inconscient o sense sentit</a:t>
            </a:r>
            <a:endParaRPr lang="ca-ES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DA9F0FEE-0AA8-4545-808F-58FF4E58B776}"/>
              </a:ext>
            </a:extLst>
          </p:cNvPr>
          <p:cNvSpPr/>
          <p:nvPr/>
        </p:nvSpPr>
        <p:spPr>
          <a:xfrm>
            <a:off x="4320954" y="2759195"/>
            <a:ext cx="7424618" cy="374835"/>
          </a:xfrm>
          <a:prstGeom prst="rect">
            <a:avLst/>
          </a:prstGeom>
          <a:solidFill>
            <a:srgbClr val="4FCC0A">
              <a:alpha val="50196"/>
            </a:srgb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1. </a:t>
            </a:r>
            <a:r>
              <a:rPr lang="es-ES" sz="1600" err="1"/>
              <a:t>Distorsió</a:t>
            </a:r>
            <a:r>
              <a:rPr lang="es-ES" sz="1600"/>
              <a:t> de </a:t>
            </a:r>
            <a:r>
              <a:rPr lang="es-ES" sz="1600" err="1"/>
              <a:t>l'estat</a:t>
            </a:r>
            <a:r>
              <a:rPr lang="es-ES" sz="1600"/>
              <a:t> de la </a:t>
            </a:r>
            <a:r>
              <a:rPr lang="es-ES" sz="1600" err="1"/>
              <a:t>ciència</a:t>
            </a:r>
            <a:r>
              <a:rPr lang="es-ES" sz="1600"/>
              <a:t> a causa de la literatura </a:t>
            </a:r>
            <a:r>
              <a:rPr lang="es-ES" sz="1600" err="1"/>
              <a:t>exclosa</a:t>
            </a:r>
            <a:endParaRPr lang="es-ES" sz="1600"/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AB8F33E6-E278-4C27-AB5D-DC86637D5E4E}"/>
              </a:ext>
            </a:extLst>
          </p:cNvPr>
          <p:cNvSpPr/>
          <p:nvPr/>
        </p:nvSpPr>
        <p:spPr>
          <a:xfrm>
            <a:off x="4320954" y="3435217"/>
            <a:ext cx="7424618" cy="374835"/>
          </a:xfrm>
          <a:prstGeom prst="rect">
            <a:avLst/>
          </a:prstGeom>
          <a:solidFill>
            <a:srgbClr val="4FCC0A">
              <a:alpha val="50196"/>
            </a:srgb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 2. Mala </a:t>
            </a:r>
            <a:r>
              <a:rPr lang="es-ES" sz="1600" err="1"/>
              <a:t>interpretació</a:t>
            </a:r>
            <a:r>
              <a:rPr lang="es-ES" sz="1600"/>
              <a:t> de la literatura </a:t>
            </a:r>
            <a:r>
              <a:rPr lang="es-ES" sz="1600" err="1"/>
              <a:t>esmentada</a:t>
            </a:r>
            <a:endParaRPr lang="es-ES"/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BD814BFF-B7B0-491F-97D9-AE86779DA469}"/>
              </a:ext>
            </a:extLst>
          </p:cNvPr>
          <p:cNvSpPr/>
          <p:nvPr/>
        </p:nvSpPr>
        <p:spPr>
          <a:xfrm>
            <a:off x="4320954" y="4109246"/>
            <a:ext cx="7424618" cy="374835"/>
          </a:xfrm>
          <a:prstGeom prst="rect">
            <a:avLst/>
          </a:prstGeom>
          <a:solidFill>
            <a:srgbClr val="4FCC0A">
              <a:alpha val="50196"/>
            </a:srgb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/>
              <a:t>3. </a:t>
            </a:r>
            <a:r>
              <a:rPr lang="fr-FR" sz="1600" err="1"/>
              <a:t>Caracteritzacions</a:t>
            </a:r>
            <a:r>
              <a:rPr lang="fr-FR" sz="1600"/>
              <a:t> incorrectes </a:t>
            </a:r>
            <a:r>
              <a:rPr lang="fr-FR" sz="1600" err="1"/>
              <a:t>dels</a:t>
            </a:r>
            <a:r>
              <a:rPr lang="fr-FR" sz="1600"/>
              <a:t> </a:t>
            </a:r>
            <a:r>
              <a:rPr lang="fr-FR" sz="1600" err="1"/>
              <a:t>mètodes</a:t>
            </a:r>
            <a:r>
              <a:rPr lang="fr-FR" sz="1600"/>
              <a:t> d'</a:t>
            </a:r>
            <a:r>
              <a:rPr lang="fr-FR" sz="1600" err="1"/>
              <a:t>estudi</a:t>
            </a:r>
            <a:endParaRPr lang="es-ES" sz="1600"/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FFA5C2E1-CB1F-436F-9069-94C9B703525A}"/>
              </a:ext>
            </a:extLst>
          </p:cNvPr>
          <p:cNvSpPr/>
          <p:nvPr/>
        </p:nvSpPr>
        <p:spPr>
          <a:xfrm>
            <a:off x="4320954" y="4791985"/>
            <a:ext cx="7424618" cy="374835"/>
          </a:xfrm>
          <a:prstGeom prst="rect">
            <a:avLst/>
          </a:prstGeom>
          <a:solidFill>
            <a:srgbClr val="4FCC0A">
              <a:alpha val="50196"/>
            </a:srgb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4. </a:t>
            </a:r>
            <a:r>
              <a:rPr lang="es-ES" sz="1600" err="1"/>
              <a:t>Interpretació</a:t>
            </a:r>
            <a:r>
              <a:rPr lang="es-ES" sz="1600"/>
              <a:t> </a:t>
            </a:r>
            <a:r>
              <a:rPr lang="es-ES" sz="1600" err="1"/>
              <a:t>errònia</a:t>
            </a:r>
            <a:r>
              <a:rPr lang="es-ES" sz="1600"/>
              <a:t> </a:t>
            </a:r>
            <a:r>
              <a:rPr lang="es-ES" sz="1600" err="1"/>
              <a:t>dels</a:t>
            </a:r>
            <a:r>
              <a:rPr lang="es-ES" sz="1600"/>
              <a:t> </a:t>
            </a:r>
            <a:r>
              <a:rPr lang="es-ES" sz="1600" err="1"/>
              <a:t>anàlisis</a:t>
            </a:r>
            <a:r>
              <a:rPr lang="es-ES" sz="1600"/>
              <a:t> </a:t>
            </a:r>
            <a:r>
              <a:rPr lang="es-ES" sz="1600" err="1"/>
              <a:t>estadístics</a:t>
            </a:r>
            <a:endParaRPr lang="es-ES" sz="1600"/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FE65F7FD-8418-4FCB-A834-26409B6979BE}"/>
              </a:ext>
            </a:extLst>
          </p:cNvPr>
          <p:cNvSpPr/>
          <p:nvPr/>
        </p:nvSpPr>
        <p:spPr>
          <a:xfrm>
            <a:off x="4320955" y="5469114"/>
            <a:ext cx="7424618" cy="374835"/>
          </a:xfrm>
          <a:prstGeom prst="rect">
            <a:avLst/>
          </a:prstGeom>
          <a:solidFill>
            <a:srgbClr val="4FCC0A">
              <a:alpha val="50196"/>
            </a:srgb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5-6. </a:t>
            </a:r>
            <a:r>
              <a:rPr lang="es-ES" sz="1600" err="1"/>
              <a:t>Assajos</a:t>
            </a:r>
            <a:r>
              <a:rPr lang="es-ES" sz="1600"/>
              <a:t> </a:t>
            </a:r>
            <a:r>
              <a:rPr lang="es-ES" sz="1600" err="1"/>
              <a:t>controlats</a:t>
            </a:r>
            <a:r>
              <a:rPr lang="es-ES" sz="1600"/>
              <a:t> i </a:t>
            </a:r>
            <a:r>
              <a:rPr lang="es-ES" sz="1600" err="1"/>
              <a:t>grups</a:t>
            </a:r>
            <a:r>
              <a:rPr lang="es-ES" sz="1600"/>
              <a:t> </a:t>
            </a:r>
            <a:r>
              <a:rPr lang="es-ES" sz="1600" err="1"/>
              <a:t>aleatoritzats</a:t>
            </a:r>
            <a:r>
              <a:rPr lang="es-ES" sz="1600"/>
              <a:t> VS </a:t>
            </a:r>
            <a:r>
              <a:rPr lang="es-ES" sz="1600" err="1"/>
              <a:t>Assajos</a:t>
            </a:r>
            <a:r>
              <a:rPr lang="es-ES" sz="1600"/>
              <a:t> </a:t>
            </a:r>
            <a:r>
              <a:rPr lang="es-ES" sz="1600" err="1"/>
              <a:t>controlats</a:t>
            </a:r>
            <a:r>
              <a:rPr lang="es-ES" sz="1600"/>
              <a:t> “</a:t>
            </a:r>
            <a:r>
              <a:rPr lang="es-ES" sz="1600" err="1"/>
              <a:t>actius</a:t>
            </a:r>
            <a:r>
              <a:rPr lang="es-ES" sz="1600"/>
              <a:t>” </a:t>
            </a:r>
            <a:r>
              <a:rPr lang="es-ES" sz="1600" err="1"/>
              <a:t>aleatoritzats</a:t>
            </a:r>
            <a:r>
              <a:rPr lang="es-ES" sz="1600"/>
              <a:t>. </a:t>
            </a: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1A53CDB1-B017-4499-B98C-7BD72C6043A3}"/>
              </a:ext>
            </a:extLst>
          </p:cNvPr>
          <p:cNvSpPr/>
          <p:nvPr/>
        </p:nvSpPr>
        <p:spPr>
          <a:xfrm>
            <a:off x="4320954" y="6146243"/>
            <a:ext cx="7424618" cy="551727"/>
          </a:xfrm>
          <a:prstGeom prst="rect">
            <a:avLst/>
          </a:prstGeom>
          <a:solidFill>
            <a:srgbClr val="4FCC0A">
              <a:alpha val="50196"/>
            </a:srgb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7. </a:t>
            </a:r>
            <a:r>
              <a:rPr lang="es-ES" sz="1600" err="1"/>
              <a:t>Conclusions</a:t>
            </a:r>
            <a:endParaRPr lang="es-ES" sz="1600"/>
          </a:p>
        </p:txBody>
      </p:sp>
      <p:sp>
        <p:nvSpPr>
          <p:cNvPr id="30" name="Rectángulo 25">
            <a:extLst>
              <a:ext uri="{FF2B5EF4-FFF2-40B4-BE49-F238E27FC236}">
                <a16:creationId xmlns:a16="http://schemas.microsoft.com/office/drawing/2014/main" id="{8E8ED617-E18C-44DD-AABC-B400EA72ECDD}"/>
              </a:ext>
            </a:extLst>
          </p:cNvPr>
          <p:cNvSpPr/>
          <p:nvPr/>
        </p:nvSpPr>
        <p:spPr>
          <a:xfrm>
            <a:off x="446428" y="2082166"/>
            <a:ext cx="2934261" cy="785685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/>
              <a:t>Conscient </a:t>
            </a:r>
            <a:r>
              <a:rPr lang="ca-ES" err="1"/>
              <a:t>vs</a:t>
            </a:r>
            <a:r>
              <a:rPr lang="ca-ES"/>
              <a:t> Inconscient "sense sentit" </a:t>
            </a:r>
            <a:endParaRPr lang="es-ES" sz="1600" baseline="30000"/>
          </a:p>
        </p:txBody>
      </p:sp>
    </p:spTree>
    <p:extLst>
      <p:ext uri="{BB962C8B-B14F-4D97-AF65-F5344CB8AC3E}">
        <p14:creationId xmlns:p14="http://schemas.microsoft.com/office/powerpoint/2010/main" val="164392335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>
            <a:extLst>
              <a:ext uri="{FF2B5EF4-FFF2-40B4-BE49-F238E27FC236}">
                <a16:creationId xmlns:a16="http://schemas.microsoft.com/office/drawing/2014/main" id="{E99C7062-B8C0-489F-B9F2-48DC2E6C37B1}"/>
              </a:ext>
            </a:extLst>
          </p:cNvPr>
          <p:cNvSpPr txBox="1"/>
          <p:nvPr/>
        </p:nvSpPr>
        <p:spPr>
          <a:xfrm>
            <a:off x="3471773" y="696942"/>
            <a:ext cx="629440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b="1"/>
              <a:t>EFECTES DE L'ACTIVITAT FÍSICA EN LA COGNICIÓ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C0A7144-B5B8-4060-A084-7ACD03601D00}"/>
              </a:ext>
            </a:extLst>
          </p:cNvPr>
          <p:cNvSpPr txBox="1"/>
          <p:nvPr/>
        </p:nvSpPr>
        <p:spPr>
          <a:xfrm>
            <a:off x="3471773" y="1058944"/>
            <a:ext cx="4430485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 err="1"/>
              <a:t>Revisió</a:t>
            </a:r>
            <a:r>
              <a:rPr lang="es-ES" sz="1200"/>
              <a:t> de </a:t>
            </a:r>
            <a:r>
              <a:rPr lang="es-ES" sz="1200" err="1"/>
              <a:t>Diamond</a:t>
            </a:r>
            <a:r>
              <a:rPr lang="es-ES" sz="1200"/>
              <a:t> y Ling (2016) </a:t>
            </a:r>
            <a:br>
              <a:rPr lang="es-ES" sz="1200"/>
            </a:br>
            <a:r>
              <a:rPr lang="es-ES" sz="1200" err="1"/>
              <a:t>Intervencions</a:t>
            </a:r>
            <a:r>
              <a:rPr lang="es-ES" sz="1200"/>
              <a:t> (</a:t>
            </a:r>
            <a:r>
              <a:rPr lang="es-ES" sz="1200" err="1"/>
              <a:t>tipus</a:t>
            </a:r>
            <a:r>
              <a:rPr lang="es-ES" sz="1200"/>
              <a:t> </a:t>
            </a:r>
            <a:r>
              <a:rPr lang="es-ES" sz="1200" err="1"/>
              <a:t>d’AF</a:t>
            </a:r>
            <a:r>
              <a:rPr lang="es-ES" sz="1200"/>
              <a:t>) i </a:t>
            </a:r>
            <a:r>
              <a:rPr lang="es-ES" sz="1200" err="1"/>
              <a:t>relació</a:t>
            </a:r>
            <a:r>
              <a:rPr lang="es-ES" sz="1200"/>
              <a:t> </a:t>
            </a:r>
            <a:r>
              <a:rPr lang="es-ES" sz="1200" err="1"/>
              <a:t>amb</a:t>
            </a:r>
            <a:r>
              <a:rPr lang="es-ES" sz="1200"/>
              <a:t> la </a:t>
            </a:r>
            <a:r>
              <a:rPr lang="es-ES" sz="1200" err="1"/>
              <a:t>capacitat</a:t>
            </a:r>
            <a:r>
              <a:rPr lang="es-ES" sz="1200"/>
              <a:t> cognitiva</a:t>
            </a:r>
            <a:endParaRPr lang="es-ES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2469F2E-B5E5-42D2-8A45-C9F3DE6780C0}"/>
              </a:ext>
            </a:extLst>
          </p:cNvPr>
          <p:cNvSpPr/>
          <p:nvPr/>
        </p:nvSpPr>
        <p:spPr>
          <a:xfrm>
            <a:off x="8811311" y="1520609"/>
            <a:ext cx="2934261" cy="415658"/>
          </a:xfrm>
          <a:prstGeom prst="rect">
            <a:avLst/>
          </a:prstGeom>
          <a:solidFill>
            <a:srgbClr val="4FCC0A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err="1"/>
              <a:t>Hillman</a:t>
            </a:r>
            <a:r>
              <a:rPr lang="es-ES" sz="1600"/>
              <a:t>; </a:t>
            </a:r>
            <a:r>
              <a:rPr lang="es-ES" sz="1600" err="1"/>
              <a:t>Krumber</a:t>
            </a:r>
            <a:r>
              <a:rPr lang="es-ES" sz="1600"/>
              <a:t>; et al (2018)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34E28171-56DC-4F53-8662-423B1ED5AE31}"/>
              </a:ext>
            </a:extLst>
          </p:cNvPr>
          <p:cNvSpPr/>
          <p:nvPr/>
        </p:nvSpPr>
        <p:spPr>
          <a:xfrm>
            <a:off x="4320954" y="2082166"/>
            <a:ext cx="7424618" cy="374835"/>
          </a:xfrm>
          <a:prstGeom prst="rect">
            <a:avLst/>
          </a:prstGeom>
          <a:solidFill>
            <a:srgbClr val="4FCC0A">
              <a:alpha val="50196"/>
            </a:srgb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a-ES" sz="1600"/>
              <a:t>ARGUMENTACIÓ DE LA REVISIÓ:  </a:t>
            </a:r>
            <a:r>
              <a:rPr lang="ca-ES" sz="1600" err="1"/>
              <a:t>AF</a:t>
            </a:r>
            <a:r>
              <a:rPr lang="ca-ES" sz="1600"/>
              <a:t> Conscient </a:t>
            </a:r>
            <a:r>
              <a:rPr lang="ca-ES" sz="1600" b="1" err="1"/>
              <a:t>VS</a:t>
            </a:r>
            <a:r>
              <a:rPr lang="ca-ES" sz="1600"/>
              <a:t> </a:t>
            </a:r>
            <a:r>
              <a:rPr lang="ca-ES" sz="1600" err="1"/>
              <a:t>AF</a:t>
            </a:r>
            <a:r>
              <a:rPr lang="ca-ES" sz="1600"/>
              <a:t> inconscient o sense sentit</a:t>
            </a:r>
            <a:endParaRPr lang="ca-ES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DA9F0FEE-0AA8-4545-808F-58FF4E58B776}"/>
              </a:ext>
            </a:extLst>
          </p:cNvPr>
          <p:cNvSpPr/>
          <p:nvPr/>
        </p:nvSpPr>
        <p:spPr>
          <a:xfrm>
            <a:off x="4320954" y="2759195"/>
            <a:ext cx="7424618" cy="374835"/>
          </a:xfrm>
          <a:prstGeom prst="rect">
            <a:avLst/>
          </a:prstGeom>
          <a:solidFill>
            <a:srgbClr val="0070C0">
              <a:alpha val="50196"/>
            </a:srgb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1. </a:t>
            </a:r>
            <a:r>
              <a:rPr lang="es-ES" sz="1600" err="1"/>
              <a:t>Distorsió</a:t>
            </a:r>
            <a:r>
              <a:rPr lang="es-ES" sz="1600"/>
              <a:t> de </a:t>
            </a:r>
            <a:r>
              <a:rPr lang="es-ES" sz="1600" err="1"/>
              <a:t>l'estat</a:t>
            </a:r>
            <a:r>
              <a:rPr lang="es-ES" sz="1600"/>
              <a:t> de la </a:t>
            </a:r>
            <a:r>
              <a:rPr lang="es-ES" sz="1600" err="1"/>
              <a:t>ciència</a:t>
            </a:r>
            <a:r>
              <a:rPr lang="es-ES" sz="1600"/>
              <a:t> a causa de la literatura </a:t>
            </a:r>
            <a:r>
              <a:rPr lang="es-ES" sz="1600" err="1"/>
              <a:t>exclosa</a:t>
            </a:r>
            <a:endParaRPr lang="es-ES" sz="1600"/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AB8F33E6-E278-4C27-AB5D-DC86637D5E4E}"/>
              </a:ext>
            </a:extLst>
          </p:cNvPr>
          <p:cNvSpPr/>
          <p:nvPr/>
        </p:nvSpPr>
        <p:spPr>
          <a:xfrm>
            <a:off x="4320954" y="3435217"/>
            <a:ext cx="7424618" cy="374835"/>
          </a:xfrm>
          <a:prstGeom prst="rect">
            <a:avLst/>
          </a:prstGeom>
          <a:solidFill>
            <a:srgbClr val="4FCC0A">
              <a:alpha val="50196"/>
            </a:srgb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 2. Mala </a:t>
            </a:r>
            <a:r>
              <a:rPr lang="es-ES" sz="1600" err="1"/>
              <a:t>interpretació</a:t>
            </a:r>
            <a:r>
              <a:rPr lang="es-ES" sz="1600"/>
              <a:t> de la literatura </a:t>
            </a:r>
            <a:r>
              <a:rPr lang="es-ES" sz="1600" err="1"/>
              <a:t>esmentada</a:t>
            </a:r>
            <a:endParaRPr lang="es-ES"/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BD814BFF-B7B0-491F-97D9-AE86779DA469}"/>
              </a:ext>
            </a:extLst>
          </p:cNvPr>
          <p:cNvSpPr/>
          <p:nvPr/>
        </p:nvSpPr>
        <p:spPr>
          <a:xfrm>
            <a:off x="4320954" y="4109246"/>
            <a:ext cx="7424618" cy="374835"/>
          </a:xfrm>
          <a:prstGeom prst="rect">
            <a:avLst/>
          </a:prstGeom>
          <a:solidFill>
            <a:srgbClr val="4FCC0A">
              <a:alpha val="50196"/>
            </a:srgb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/>
              <a:t>3. </a:t>
            </a:r>
            <a:r>
              <a:rPr lang="fr-FR" sz="1600" err="1"/>
              <a:t>Caracteritzacions</a:t>
            </a:r>
            <a:r>
              <a:rPr lang="fr-FR" sz="1600"/>
              <a:t> incorrectes </a:t>
            </a:r>
            <a:r>
              <a:rPr lang="fr-FR" sz="1600" err="1"/>
              <a:t>dels</a:t>
            </a:r>
            <a:r>
              <a:rPr lang="fr-FR" sz="1600"/>
              <a:t> </a:t>
            </a:r>
            <a:r>
              <a:rPr lang="fr-FR" sz="1600" err="1"/>
              <a:t>mètodes</a:t>
            </a:r>
            <a:r>
              <a:rPr lang="fr-FR" sz="1600"/>
              <a:t> d'</a:t>
            </a:r>
            <a:r>
              <a:rPr lang="fr-FR" sz="1600" err="1"/>
              <a:t>estudi</a:t>
            </a:r>
            <a:endParaRPr lang="es-ES" sz="1600"/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FFA5C2E1-CB1F-436F-9069-94C9B703525A}"/>
              </a:ext>
            </a:extLst>
          </p:cNvPr>
          <p:cNvSpPr/>
          <p:nvPr/>
        </p:nvSpPr>
        <p:spPr>
          <a:xfrm>
            <a:off x="4320954" y="4791985"/>
            <a:ext cx="7424618" cy="374835"/>
          </a:xfrm>
          <a:prstGeom prst="rect">
            <a:avLst/>
          </a:prstGeom>
          <a:solidFill>
            <a:srgbClr val="4FCC0A">
              <a:alpha val="50196"/>
            </a:srgb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4. </a:t>
            </a:r>
            <a:r>
              <a:rPr lang="es-ES" sz="1600" err="1"/>
              <a:t>Interpretació</a:t>
            </a:r>
            <a:r>
              <a:rPr lang="es-ES" sz="1600"/>
              <a:t> </a:t>
            </a:r>
            <a:r>
              <a:rPr lang="es-ES" sz="1600" err="1"/>
              <a:t>errònia</a:t>
            </a:r>
            <a:r>
              <a:rPr lang="es-ES" sz="1600"/>
              <a:t> </a:t>
            </a:r>
            <a:r>
              <a:rPr lang="es-ES" sz="1600" err="1"/>
              <a:t>dels</a:t>
            </a:r>
            <a:r>
              <a:rPr lang="es-ES" sz="1600"/>
              <a:t> </a:t>
            </a:r>
            <a:r>
              <a:rPr lang="es-ES" sz="1600" err="1"/>
              <a:t>anàlisis</a:t>
            </a:r>
            <a:r>
              <a:rPr lang="es-ES" sz="1600"/>
              <a:t> </a:t>
            </a:r>
            <a:r>
              <a:rPr lang="es-ES" sz="1600" err="1"/>
              <a:t>estadístics</a:t>
            </a:r>
            <a:endParaRPr lang="es-ES" sz="1600"/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FE65F7FD-8418-4FCB-A834-26409B6979BE}"/>
              </a:ext>
            </a:extLst>
          </p:cNvPr>
          <p:cNvSpPr/>
          <p:nvPr/>
        </p:nvSpPr>
        <p:spPr>
          <a:xfrm>
            <a:off x="4320955" y="5469114"/>
            <a:ext cx="7424618" cy="374835"/>
          </a:xfrm>
          <a:prstGeom prst="rect">
            <a:avLst/>
          </a:prstGeom>
          <a:solidFill>
            <a:srgbClr val="4FCC0A">
              <a:alpha val="50196"/>
            </a:srgb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5-6. </a:t>
            </a:r>
            <a:r>
              <a:rPr lang="es-ES" sz="1600" err="1"/>
              <a:t>Assajos</a:t>
            </a:r>
            <a:r>
              <a:rPr lang="es-ES" sz="1600"/>
              <a:t> </a:t>
            </a:r>
            <a:r>
              <a:rPr lang="es-ES" sz="1600" err="1"/>
              <a:t>controlats</a:t>
            </a:r>
            <a:r>
              <a:rPr lang="es-ES" sz="1600"/>
              <a:t> i </a:t>
            </a:r>
            <a:r>
              <a:rPr lang="es-ES" sz="1600" err="1"/>
              <a:t>grups</a:t>
            </a:r>
            <a:r>
              <a:rPr lang="es-ES" sz="1600"/>
              <a:t> </a:t>
            </a:r>
            <a:r>
              <a:rPr lang="es-ES" sz="1600" err="1"/>
              <a:t>aleatoritzats</a:t>
            </a:r>
            <a:r>
              <a:rPr lang="es-ES" sz="1600"/>
              <a:t> VS </a:t>
            </a:r>
            <a:r>
              <a:rPr lang="es-ES" sz="1600" err="1"/>
              <a:t>Assajos</a:t>
            </a:r>
            <a:r>
              <a:rPr lang="es-ES" sz="1600"/>
              <a:t> </a:t>
            </a:r>
            <a:r>
              <a:rPr lang="es-ES" sz="1600" err="1"/>
              <a:t>controlats</a:t>
            </a:r>
            <a:r>
              <a:rPr lang="es-ES" sz="1600"/>
              <a:t> “</a:t>
            </a:r>
            <a:r>
              <a:rPr lang="es-ES" sz="1600" err="1"/>
              <a:t>actius</a:t>
            </a:r>
            <a:r>
              <a:rPr lang="es-ES" sz="1600"/>
              <a:t>” </a:t>
            </a:r>
            <a:r>
              <a:rPr lang="es-ES" sz="1600" err="1"/>
              <a:t>aleatoritzats</a:t>
            </a:r>
            <a:r>
              <a:rPr lang="es-ES" sz="1600"/>
              <a:t>. </a:t>
            </a: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1A53CDB1-B017-4499-B98C-7BD72C6043A3}"/>
              </a:ext>
            </a:extLst>
          </p:cNvPr>
          <p:cNvSpPr/>
          <p:nvPr/>
        </p:nvSpPr>
        <p:spPr>
          <a:xfrm>
            <a:off x="4320954" y="6146243"/>
            <a:ext cx="7424618" cy="551727"/>
          </a:xfrm>
          <a:prstGeom prst="rect">
            <a:avLst/>
          </a:prstGeom>
          <a:solidFill>
            <a:srgbClr val="4FCC0A">
              <a:alpha val="50196"/>
            </a:srgb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7. </a:t>
            </a:r>
            <a:r>
              <a:rPr lang="es-ES" sz="1600" err="1"/>
              <a:t>Conclusions</a:t>
            </a:r>
            <a:endParaRPr lang="es-ES" sz="1600"/>
          </a:p>
        </p:txBody>
      </p:sp>
      <p:sp>
        <p:nvSpPr>
          <p:cNvPr id="17" name="Rectángulo 25">
            <a:extLst>
              <a:ext uri="{FF2B5EF4-FFF2-40B4-BE49-F238E27FC236}">
                <a16:creationId xmlns:a16="http://schemas.microsoft.com/office/drawing/2014/main" id="{776413A5-F90A-456D-9D68-B0D2F8DFAF11}"/>
              </a:ext>
            </a:extLst>
          </p:cNvPr>
          <p:cNvSpPr/>
          <p:nvPr/>
        </p:nvSpPr>
        <p:spPr>
          <a:xfrm>
            <a:off x="537508" y="2082166"/>
            <a:ext cx="2934261" cy="785685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/>
              <a:t>L'activitat física “sense sentit” més senzilla, </a:t>
            </a:r>
            <a:r>
              <a:rPr lang="ca-ES" b="1"/>
              <a:t>caminar</a:t>
            </a:r>
            <a:endParaRPr lang="es-ES" sz="1600" baseline="30000"/>
          </a:p>
        </p:txBody>
      </p:sp>
      <p:sp>
        <p:nvSpPr>
          <p:cNvPr id="24" name="Rectángulo 28">
            <a:extLst>
              <a:ext uri="{FF2B5EF4-FFF2-40B4-BE49-F238E27FC236}">
                <a16:creationId xmlns:a16="http://schemas.microsoft.com/office/drawing/2014/main" id="{3E550EDF-FEBA-47E2-A559-4A10DB41854A}"/>
              </a:ext>
            </a:extLst>
          </p:cNvPr>
          <p:cNvSpPr/>
          <p:nvPr/>
        </p:nvSpPr>
        <p:spPr>
          <a:xfrm>
            <a:off x="537510" y="4891750"/>
            <a:ext cx="2934261" cy="41565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a-ES" sz="1600"/>
              <a:t>Accions de motricitat fina</a:t>
            </a:r>
            <a:endParaRPr lang="es-ES" sz="1600"/>
          </a:p>
        </p:txBody>
      </p:sp>
      <p:sp>
        <p:nvSpPr>
          <p:cNvPr id="25" name="Rectángulo 30">
            <a:extLst>
              <a:ext uri="{FF2B5EF4-FFF2-40B4-BE49-F238E27FC236}">
                <a16:creationId xmlns:a16="http://schemas.microsoft.com/office/drawing/2014/main" id="{0B3E3E93-D8F8-4C87-9748-6C4F9CDD3E4D}"/>
              </a:ext>
            </a:extLst>
          </p:cNvPr>
          <p:cNvSpPr/>
          <p:nvPr/>
        </p:nvSpPr>
        <p:spPr>
          <a:xfrm>
            <a:off x="537509" y="5395214"/>
            <a:ext cx="2934261" cy="41565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a-ES" sz="1600"/>
              <a:t>Activa els circuits neuronals</a:t>
            </a:r>
            <a:endParaRPr lang="es-ES" sz="1600"/>
          </a:p>
        </p:txBody>
      </p:sp>
      <p:sp>
        <p:nvSpPr>
          <p:cNvPr id="28" name="Rectángulo 31">
            <a:extLst>
              <a:ext uri="{FF2B5EF4-FFF2-40B4-BE49-F238E27FC236}">
                <a16:creationId xmlns:a16="http://schemas.microsoft.com/office/drawing/2014/main" id="{2EBA77CF-96AB-43D3-96F4-C6E820AF5784}"/>
              </a:ext>
            </a:extLst>
          </p:cNvPr>
          <p:cNvSpPr/>
          <p:nvPr/>
        </p:nvSpPr>
        <p:spPr>
          <a:xfrm>
            <a:off x="537508" y="5912285"/>
            <a:ext cx="2934261" cy="78568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a-ES" sz="1600"/>
              <a:t>CEREBEL</a:t>
            </a:r>
          </a:p>
          <a:p>
            <a:pPr algn="ctr"/>
            <a:r>
              <a:rPr lang="ca-ES" sz="1600"/>
              <a:t>CÒRTEX MOTOR</a:t>
            </a:r>
          </a:p>
          <a:p>
            <a:pPr algn="ctr"/>
            <a:r>
              <a:rPr lang="ca-ES" sz="1600"/>
              <a:t>FUNCIONS EXECUTIVES</a:t>
            </a:r>
          </a:p>
        </p:txBody>
      </p:sp>
      <p:sp>
        <p:nvSpPr>
          <p:cNvPr id="30" name="Flecha: a la derecha 34">
            <a:extLst>
              <a:ext uri="{FF2B5EF4-FFF2-40B4-BE49-F238E27FC236}">
                <a16:creationId xmlns:a16="http://schemas.microsoft.com/office/drawing/2014/main" id="{69A4DF5A-0239-4CA1-A111-FFF2511B718D}"/>
              </a:ext>
            </a:extLst>
          </p:cNvPr>
          <p:cNvSpPr/>
          <p:nvPr/>
        </p:nvSpPr>
        <p:spPr>
          <a:xfrm rot="5400000">
            <a:off x="1616749" y="3595108"/>
            <a:ext cx="779900" cy="524732"/>
          </a:xfrm>
          <a:prstGeom prst="rightArrow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434805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>
            <a:extLst>
              <a:ext uri="{FF2B5EF4-FFF2-40B4-BE49-F238E27FC236}">
                <a16:creationId xmlns:a16="http://schemas.microsoft.com/office/drawing/2014/main" id="{E99C7062-B8C0-489F-B9F2-48DC2E6C37B1}"/>
              </a:ext>
            </a:extLst>
          </p:cNvPr>
          <p:cNvSpPr txBox="1"/>
          <p:nvPr/>
        </p:nvSpPr>
        <p:spPr>
          <a:xfrm>
            <a:off x="3471773" y="696942"/>
            <a:ext cx="629440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b="1"/>
              <a:t>EFECTES DE L'ACTIVITAT FÍSICA EN LA COGNICIÓ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C0A7144-B5B8-4060-A084-7ACD03601D00}"/>
              </a:ext>
            </a:extLst>
          </p:cNvPr>
          <p:cNvSpPr txBox="1"/>
          <p:nvPr/>
        </p:nvSpPr>
        <p:spPr>
          <a:xfrm>
            <a:off x="3471773" y="1058944"/>
            <a:ext cx="4430485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 err="1"/>
              <a:t>Revisió</a:t>
            </a:r>
            <a:r>
              <a:rPr lang="es-ES" sz="1200"/>
              <a:t> de </a:t>
            </a:r>
            <a:r>
              <a:rPr lang="es-ES" sz="1200" err="1"/>
              <a:t>Diamond</a:t>
            </a:r>
            <a:r>
              <a:rPr lang="es-ES" sz="1200"/>
              <a:t> y Ling (2016) </a:t>
            </a:r>
            <a:br>
              <a:rPr lang="es-ES" sz="1200"/>
            </a:br>
            <a:r>
              <a:rPr lang="es-ES" sz="1200" err="1"/>
              <a:t>Intervencions</a:t>
            </a:r>
            <a:r>
              <a:rPr lang="es-ES" sz="1200"/>
              <a:t> (</a:t>
            </a:r>
            <a:r>
              <a:rPr lang="es-ES" sz="1200" err="1"/>
              <a:t>tipus</a:t>
            </a:r>
            <a:r>
              <a:rPr lang="es-ES" sz="1200"/>
              <a:t> </a:t>
            </a:r>
            <a:r>
              <a:rPr lang="es-ES" sz="1200" err="1"/>
              <a:t>d’AF</a:t>
            </a:r>
            <a:r>
              <a:rPr lang="es-ES" sz="1200"/>
              <a:t>) i </a:t>
            </a:r>
            <a:r>
              <a:rPr lang="es-ES" sz="1200" err="1"/>
              <a:t>relació</a:t>
            </a:r>
            <a:r>
              <a:rPr lang="es-ES" sz="1200"/>
              <a:t> </a:t>
            </a:r>
            <a:r>
              <a:rPr lang="es-ES" sz="1200" err="1"/>
              <a:t>amb</a:t>
            </a:r>
            <a:r>
              <a:rPr lang="es-ES" sz="1200"/>
              <a:t> la </a:t>
            </a:r>
            <a:r>
              <a:rPr lang="es-ES" sz="1200" err="1"/>
              <a:t>capacitat</a:t>
            </a:r>
            <a:r>
              <a:rPr lang="es-ES" sz="1200"/>
              <a:t> cognitiva</a:t>
            </a:r>
            <a:endParaRPr lang="es-ES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2469F2E-B5E5-42D2-8A45-C9F3DE6780C0}"/>
              </a:ext>
            </a:extLst>
          </p:cNvPr>
          <p:cNvSpPr/>
          <p:nvPr/>
        </p:nvSpPr>
        <p:spPr>
          <a:xfrm>
            <a:off x="8811311" y="1520609"/>
            <a:ext cx="2934261" cy="415658"/>
          </a:xfrm>
          <a:prstGeom prst="rect">
            <a:avLst/>
          </a:prstGeom>
          <a:solidFill>
            <a:srgbClr val="4FCC0A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err="1"/>
              <a:t>Hillman</a:t>
            </a:r>
            <a:r>
              <a:rPr lang="es-ES" sz="1600"/>
              <a:t>; </a:t>
            </a:r>
            <a:r>
              <a:rPr lang="es-ES" sz="1600" err="1"/>
              <a:t>Krumber</a:t>
            </a:r>
            <a:r>
              <a:rPr lang="es-ES" sz="1600"/>
              <a:t>; et al (2018)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34E28171-56DC-4F53-8662-423B1ED5AE31}"/>
              </a:ext>
            </a:extLst>
          </p:cNvPr>
          <p:cNvSpPr/>
          <p:nvPr/>
        </p:nvSpPr>
        <p:spPr>
          <a:xfrm>
            <a:off x="4320954" y="2082166"/>
            <a:ext cx="7424618" cy="374835"/>
          </a:xfrm>
          <a:prstGeom prst="rect">
            <a:avLst/>
          </a:prstGeom>
          <a:solidFill>
            <a:srgbClr val="4FCC0A">
              <a:alpha val="50196"/>
            </a:srgb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a-ES" sz="1600"/>
              <a:t>ARGUMENTACIÓ DE LA REVISIÓ:  </a:t>
            </a:r>
            <a:r>
              <a:rPr lang="ca-ES" sz="1600" err="1"/>
              <a:t>AF</a:t>
            </a:r>
            <a:r>
              <a:rPr lang="ca-ES" sz="1600"/>
              <a:t> Conscient </a:t>
            </a:r>
            <a:r>
              <a:rPr lang="ca-ES" sz="1600" b="1" err="1"/>
              <a:t>VS</a:t>
            </a:r>
            <a:r>
              <a:rPr lang="ca-ES" sz="1600"/>
              <a:t> </a:t>
            </a:r>
            <a:r>
              <a:rPr lang="ca-ES" sz="1600" err="1"/>
              <a:t>AF</a:t>
            </a:r>
            <a:r>
              <a:rPr lang="ca-ES" sz="1600"/>
              <a:t> inconscient o sense sentit</a:t>
            </a:r>
            <a:endParaRPr lang="ca-ES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DA9F0FEE-0AA8-4545-808F-58FF4E58B776}"/>
              </a:ext>
            </a:extLst>
          </p:cNvPr>
          <p:cNvSpPr/>
          <p:nvPr/>
        </p:nvSpPr>
        <p:spPr>
          <a:xfrm>
            <a:off x="4320954" y="2759195"/>
            <a:ext cx="7424618" cy="374835"/>
          </a:xfrm>
          <a:prstGeom prst="rect">
            <a:avLst/>
          </a:prstGeom>
          <a:solidFill>
            <a:srgbClr val="4FCC0A">
              <a:alpha val="50196"/>
            </a:srgb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1. </a:t>
            </a:r>
            <a:r>
              <a:rPr lang="es-ES" sz="1600" err="1"/>
              <a:t>Distorsió</a:t>
            </a:r>
            <a:r>
              <a:rPr lang="es-ES" sz="1600"/>
              <a:t> de </a:t>
            </a:r>
            <a:r>
              <a:rPr lang="es-ES" sz="1600" err="1"/>
              <a:t>l'estat</a:t>
            </a:r>
            <a:r>
              <a:rPr lang="es-ES" sz="1600"/>
              <a:t> de la </a:t>
            </a:r>
            <a:r>
              <a:rPr lang="es-ES" sz="1600" err="1"/>
              <a:t>ciència</a:t>
            </a:r>
            <a:r>
              <a:rPr lang="es-ES" sz="1600"/>
              <a:t> a causa de la literatura </a:t>
            </a:r>
            <a:r>
              <a:rPr lang="es-ES" sz="1600" err="1"/>
              <a:t>exclosa</a:t>
            </a:r>
            <a:endParaRPr lang="es-ES" sz="1600"/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AB8F33E6-E278-4C27-AB5D-DC86637D5E4E}"/>
              </a:ext>
            </a:extLst>
          </p:cNvPr>
          <p:cNvSpPr/>
          <p:nvPr/>
        </p:nvSpPr>
        <p:spPr>
          <a:xfrm>
            <a:off x="4320954" y="3435217"/>
            <a:ext cx="7424618" cy="374835"/>
          </a:xfrm>
          <a:prstGeom prst="rect">
            <a:avLst/>
          </a:prstGeom>
          <a:solidFill>
            <a:srgbClr val="0070C0">
              <a:alpha val="50196"/>
            </a:srgb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 2. Mala </a:t>
            </a:r>
            <a:r>
              <a:rPr lang="es-ES" sz="1600" err="1"/>
              <a:t>interpretació</a:t>
            </a:r>
            <a:r>
              <a:rPr lang="es-ES" sz="1600"/>
              <a:t> de la literatura </a:t>
            </a:r>
            <a:r>
              <a:rPr lang="es-ES" sz="1600" err="1"/>
              <a:t>esmentada</a:t>
            </a:r>
            <a:endParaRPr lang="es-ES"/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BD814BFF-B7B0-491F-97D9-AE86779DA469}"/>
              </a:ext>
            </a:extLst>
          </p:cNvPr>
          <p:cNvSpPr/>
          <p:nvPr/>
        </p:nvSpPr>
        <p:spPr>
          <a:xfrm>
            <a:off x="4320954" y="4109246"/>
            <a:ext cx="7424618" cy="374835"/>
          </a:xfrm>
          <a:prstGeom prst="rect">
            <a:avLst/>
          </a:prstGeom>
          <a:solidFill>
            <a:srgbClr val="4FCC0A">
              <a:alpha val="50196"/>
            </a:srgb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/>
              <a:t>3. </a:t>
            </a:r>
            <a:r>
              <a:rPr lang="fr-FR" sz="1600" err="1"/>
              <a:t>Caracteritzacions</a:t>
            </a:r>
            <a:r>
              <a:rPr lang="fr-FR" sz="1600"/>
              <a:t> incorrectes </a:t>
            </a:r>
            <a:r>
              <a:rPr lang="fr-FR" sz="1600" err="1"/>
              <a:t>dels</a:t>
            </a:r>
            <a:r>
              <a:rPr lang="fr-FR" sz="1600"/>
              <a:t> </a:t>
            </a:r>
            <a:r>
              <a:rPr lang="fr-FR" sz="1600" err="1"/>
              <a:t>mètodes</a:t>
            </a:r>
            <a:r>
              <a:rPr lang="fr-FR" sz="1600"/>
              <a:t> d'</a:t>
            </a:r>
            <a:r>
              <a:rPr lang="fr-FR" sz="1600" err="1"/>
              <a:t>estudi</a:t>
            </a:r>
            <a:endParaRPr lang="es-ES" sz="1600"/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FFA5C2E1-CB1F-436F-9069-94C9B703525A}"/>
              </a:ext>
            </a:extLst>
          </p:cNvPr>
          <p:cNvSpPr/>
          <p:nvPr/>
        </p:nvSpPr>
        <p:spPr>
          <a:xfrm>
            <a:off x="4320954" y="4791985"/>
            <a:ext cx="7424618" cy="374835"/>
          </a:xfrm>
          <a:prstGeom prst="rect">
            <a:avLst/>
          </a:prstGeom>
          <a:solidFill>
            <a:srgbClr val="4FCC0A">
              <a:alpha val="50196"/>
            </a:srgb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4. </a:t>
            </a:r>
            <a:r>
              <a:rPr lang="es-ES" sz="1600" err="1"/>
              <a:t>Interpretació</a:t>
            </a:r>
            <a:r>
              <a:rPr lang="es-ES" sz="1600"/>
              <a:t> </a:t>
            </a:r>
            <a:r>
              <a:rPr lang="es-ES" sz="1600" err="1"/>
              <a:t>errònia</a:t>
            </a:r>
            <a:r>
              <a:rPr lang="es-ES" sz="1600"/>
              <a:t> </a:t>
            </a:r>
            <a:r>
              <a:rPr lang="es-ES" sz="1600" err="1"/>
              <a:t>dels</a:t>
            </a:r>
            <a:r>
              <a:rPr lang="es-ES" sz="1600"/>
              <a:t> </a:t>
            </a:r>
            <a:r>
              <a:rPr lang="es-ES" sz="1600" err="1"/>
              <a:t>anàlisis</a:t>
            </a:r>
            <a:r>
              <a:rPr lang="es-ES" sz="1600"/>
              <a:t> </a:t>
            </a:r>
            <a:r>
              <a:rPr lang="es-ES" sz="1600" err="1"/>
              <a:t>estadístics</a:t>
            </a:r>
            <a:endParaRPr lang="es-ES" sz="1600"/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FE65F7FD-8418-4FCB-A834-26409B6979BE}"/>
              </a:ext>
            </a:extLst>
          </p:cNvPr>
          <p:cNvSpPr/>
          <p:nvPr/>
        </p:nvSpPr>
        <p:spPr>
          <a:xfrm>
            <a:off x="4320955" y="5469114"/>
            <a:ext cx="7424618" cy="374835"/>
          </a:xfrm>
          <a:prstGeom prst="rect">
            <a:avLst/>
          </a:prstGeom>
          <a:solidFill>
            <a:srgbClr val="4FCC0A">
              <a:alpha val="50196"/>
            </a:srgb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5-6. </a:t>
            </a:r>
            <a:r>
              <a:rPr lang="es-ES" sz="1600" err="1"/>
              <a:t>Assajos</a:t>
            </a:r>
            <a:r>
              <a:rPr lang="es-ES" sz="1600"/>
              <a:t> </a:t>
            </a:r>
            <a:r>
              <a:rPr lang="es-ES" sz="1600" err="1"/>
              <a:t>controlats</a:t>
            </a:r>
            <a:r>
              <a:rPr lang="es-ES" sz="1600"/>
              <a:t> i </a:t>
            </a:r>
            <a:r>
              <a:rPr lang="es-ES" sz="1600" err="1"/>
              <a:t>grups</a:t>
            </a:r>
            <a:r>
              <a:rPr lang="es-ES" sz="1600"/>
              <a:t> </a:t>
            </a:r>
            <a:r>
              <a:rPr lang="es-ES" sz="1600" err="1"/>
              <a:t>aleatoritzats</a:t>
            </a:r>
            <a:r>
              <a:rPr lang="es-ES" sz="1600"/>
              <a:t> VS </a:t>
            </a:r>
            <a:r>
              <a:rPr lang="es-ES" sz="1600" err="1"/>
              <a:t>Assajos</a:t>
            </a:r>
            <a:r>
              <a:rPr lang="es-ES" sz="1600"/>
              <a:t> </a:t>
            </a:r>
            <a:r>
              <a:rPr lang="es-ES" sz="1600" err="1"/>
              <a:t>controlats</a:t>
            </a:r>
            <a:r>
              <a:rPr lang="es-ES" sz="1600"/>
              <a:t> “</a:t>
            </a:r>
            <a:r>
              <a:rPr lang="es-ES" sz="1600" err="1"/>
              <a:t>actius</a:t>
            </a:r>
            <a:r>
              <a:rPr lang="es-ES" sz="1600"/>
              <a:t>” </a:t>
            </a:r>
            <a:r>
              <a:rPr lang="es-ES" sz="1600" err="1"/>
              <a:t>aleatoritzats</a:t>
            </a:r>
            <a:r>
              <a:rPr lang="es-ES" sz="1600"/>
              <a:t>. </a:t>
            </a: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1A53CDB1-B017-4499-B98C-7BD72C6043A3}"/>
              </a:ext>
            </a:extLst>
          </p:cNvPr>
          <p:cNvSpPr/>
          <p:nvPr/>
        </p:nvSpPr>
        <p:spPr>
          <a:xfrm>
            <a:off x="4320954" y="6146243"/>
            <a:ext cx="7424618" cy="551727"/>
          </a:xfrm>
          <a:prstGeom prst="rect">
            <a:avLst/>
          </a:prstGeom>
          <a:solidFill>
            <a:srgbClr val="4FCC0A">
              <a:alpha val="50196"/>
            </a:srgb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7. </a:t>
            </a:r>
            <a:r>
              <a:rPr lang="es-ES" sz="1600" err="1"/>
              <a:t>Conclusions</a:t>
            </a:r>
            <a:endParaRPr lang="es-ES" sz="1600"/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84250F29-5A20-4129-90ED-9411ED4855B9}"/>
              </a:ext>
            </a:extLst>
          </p:cNvPr>
          <p:cNvSpPr/>
          <p:nvPr/>
        </p:nvSpPr>
        <p:spPr>
          <a:xfrm>
            <a:off x="537508" y="2082166"/>
            <a:ext cx="2934261" cy="1051864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/>
              <a:t>L'exercici aeròbic, o entrenament de resistència, sense un component cognitiu</a:t>
            </a:r>
            <a:endParaRPr lang="es-ES" sz="1600" baseline="30000"/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26A5C45C-CF1D-4216-B491-2B49A7CD6EFA}"/>
              </a:ext>
            </a:extLst>
          </p:cNvPr>
          <p:cNvSpPr/>
          <p:nvPr/>
        </p:nvSpPr>
        <p:spPr>
          <a:xfrm>
            <a:off x="537510" y="4891750"/>
            <a:ext cx="2934261" cy="41565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a-ES" sz="1600"/>
              <a:t>Té efecte en les FE?</a:t>
            </a:r>
            <a:endParaRPr lang="es-ES" sz="1600"/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58E8059B-312C-4F7E-A621-25AF85403089}"/>
              </a:ext>
            </a:extLst>
          </p:cNvPr>
          <p:cNvSpPr/>
          <p:nvPr/>
        </p:nvSpPr>
        <p:spPr>
          <a:xfrm>
            <a:off x="537509" y="5395214"/>
            <a:ext cx="2934261" cy="41565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a-ES" sz="1600"/>
              <a:t>Exercici Aeròbic</a:t>
            </a:r>
            <a:endParaRPr lang="es-ES" sz="1600"/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392E4CE5-45BE-48E5-9608-57300F76C68B}"/>
              </a:ext>
            </a:extLst>
          </p:cNvPr>
          <p:cNvSpPr/>
          <p:nvPr/>
        </p:nvSpPr>
        <p:spPr>
          <a:xfrm>
            <a:off x="537508" y="5912285"/>
            <a:ext cx="2934261" cy="78568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a-ES" sz="1600"/>
              <a:t>+ Velocitat d'atenció: Processament i memòria </a:t>
            </a:r>
            <a:br>
              <a:rPr lang="ca-ES" sz="1600"/>
            </a:br>
            <a:r>
              <a:rPr lang="ca-ES" sz="1600"/>
              <a:t>(Smith et al., 2010).</a:t>
            </a:r>
          </a:p>
        </p:txBody>
      </p:sp>
      <p:sp>
        <p:nvSpPr>
          <p:cNvPr id="27" name="Flecha: a la derecha 34">
            <a:extLst>
              <a:ext uri="{FF2B5EF4-FFF2-40B4-BE49-F238E27FC236}">
                <a16:creationId xmlns:a16="http://schemas.microsoft.com/office/drawing/2014/main" id="{A9562DB4-CA99-4CDC-941E-BE9171E1000D}"/>
              </a:ext>
            </a:extLst>
          </p:cNvPr>
          <p:cNvSpPr/>
          <p:nvPr/>
        </p:nvSpPr>
        <p:spPr>
          <a:xfrm rot="5400000">
            <a:off x="1616749" y="3595108"/>
            <a:ext cx="779900" cy="524732"/>
          </a:xfrm>
          <a:prstGeom prst="rightArrow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434185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>
            <a:extLst>
              <a:ext uri="{FF2B5EF4-FFF2-40B4-BE49-F238E27FC236}">
                <a16:creationId xmlns:a16="http://schemas.microsoft.com/office/drawing/2014/main" id="{E99C7062-B8C0-489F-B9F2-48DC2E6C37B1}"/>
              </a:ext>
            </a:extLst>
          </p:cNvPr>
          <p:cNvSpPr txBox="1"/>
          <p:nvPr/>
        </p:nvSpPr>
        <p:spPr>
          <a:xfrm>
            <a:off x="3471773" y="696942"/>
            <a:ext cx="629440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b="1"/>
              <a:t>EFECTES DE L'ACTIVITAT FÍSICA EN LA COGNICIÓ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C0A7144-B5B8-4060-A084-7ACD03601D00}"/>
              </a:ext>
            </a:extLst>
          </p:cNvPr>
          <p:cNvSpPr txBox="1"/>
          <p:nvPr/>
        </p:nvSpPr>
        <p:spPr>
          <a:xfrm>
            <a:off x="3471773" y="1058944"/>
            <a:ext cx="4430485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 err="1"/>
              <a:t>Revisió</a:t>
            </a:r>
            <a:r>
              <a:rPr lang="es-ES" sz="1200"/>
              <a:t> de </a:t>
            </a:r>
            <a:r>
              <a:rPr lang="es-ES" sz="1200" err="1"/>
              <a:t>Diamond</a:t>
            </a:r>
            <a:r>
              <a:rPr lang="es-ES" sz="1200"/>
              <a:t> y Ling (2016) </a:t>
            </a:r>
            <a:br>
              <a:rPr lang="es-ES" sz="1200"/>
            </a:br>
            <a:r>
              <a:rPr lang="es-ES" sz="1200" err="1"/>
              <a:t>Intervencions</a:t>
            </a:r>
            <a:r>
              <a:rPr lang="es-ES" sz="1200"/>
              <a:t> (</a:t>
            </a:r>
            <a:r>
              <a:rPr lang="es-ES" sz="1200" err="1"/>
              <a:t>tipus</a:t>
            </a:r>
            <a:r>
              <a:rPr lang="es-ES" sz="1200"/>
              <a:t> </a:t>
            </a:r>
            <a:r>
              <a:rPr lang="es-ES" sz="1200" err="1"/>
              <a:t>d’AF</a:t>
            </a:r>
            <a:r>
              <a:rPr lang="es-ES" sz="1200"/>
              <a:t>) i </a:t>
            </a:r>
            <a:r>
              <a:rPr lang="es-ES" sz="1200" err="1"/>
              <a:t>relació</a:t>
            </a:r>
            <a:r>
              <a:rPr lang="es-ES" sz="1200"/>
              <a:t> </a:t>
            </a:r>
            <a:r>
              <a:rPr lang="es-ES" sz="1200" err="1"/>
              <a:t>amb</a:t>
            </a:r>
            <a:r>
              <a:rPr lang="es-ES" sz="1200"/>
              <a:t> la </a:t>
            </a:r>
            <a:r>
              <a:rPr lang="es-ES" sz="1200" err="1"/>
              <a:t>capacitat</a:t>
            </a:r>
            <a:r>
              <a:rPr lang="es-ES" sz="1200"/>
              <a:t> cognitiva</a:t>
            </a:r>
            <a:endParaRPr lang="es-ES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2469F2E-B5E5-42D2-8A45-C9F3DE6780C0}"/>
              </a:ext>
            </a:extLst>
          </p:cNvPr>
          <p:cNvSpPr/>
          <p:nvPr/>
        </p:nvSpPr>
        <p:spPr>
          <a:xfrm>
            <a:off x="8811311" y="1520609"/>
            <a:ext cx="2934261" cy="415658"/>
          </a:xfrm>
          <a:prstGeom prst="rect">
            <a:avLst/>
          </a:prstGeom>
          <a:solidFill>
            <a:srgbClr val="4FCC0A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err="1"/>
              <a:t>Hillman</a:t>
            </a:r>
            <a:r>
              <a:rPr lang="es-ES" sz="1600"/>
              <a:t>; </a:t>
            </a:r>
            <a:r>
              <a:rPr lang="es-ES" sz="1600" err="1"/>
              <a:t>Krumber</a:t>
            </a:r>
            <a:r>
              <a:rPr lang="es-ES" sz="1600"/>
              <a:t>; et al (2018)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34E28171-56DC-4F53-8662-423B1ED5AE31}"/>
              </a:ext>
            </a:extLst>
          </p:cNvPr>
          <p:cNvSpPr/>
          <p:nvPr/>
        </p:nvSpPr>
        <p:spPr>
          <a:xfrm>
            <a:off x="4320954" y="2082166"/>
            <a:ext cx="7424618" cy="374835"/>
          </a:xfrm>
          <a:prstGeom prst="rect">
            <a:avLst/>
          </a:prstGeom>
          <a:solidFill>
            <a:srgbClr val="4FCC0A">
              <a:alpha val="50196"/>
            </a:srgb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a-ES" sz="1600"/>
              <a:t>ARGUMENTACIÓ DE LA REVISIÓ:  </a:t>
            </a:r>
            <a:r>
              <a:rPr lang="ca-ES" sz="1600" err="1"/>
              <a:t>AF</a:t>
            </a:r>
            <a:r>
              <a:rPr lang="ca-ES" sz="1600"/>
              <a:t> Conscient </a:t>
            </a:r>
            <a:r>
              <a:rPr lang="ca-ES" sz="1600" b="1" err="1"/>
              <a:t>VS</a:t>
            </a:r>
            <a:r>
              <a:rPr lang="ca-ES" sz="1600"/>
              <a:t> </a:t>
            </a:r>
            <a:r>
              <a:rPr lang="ca-ES" sz="1600" err="1"/>
              <a:t>AF</a:t>
            </a:r>
            <a:r>
              <a:rPr lang="ca-ES" sz="1600"/>
              <a:t> inconscient o sense sentit</a:t>
            </a:r>
            <a:endParaRPr lang="ca-ES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DA9F0FEE-0AA8-4545-808F-58FF4E58B776}"/>
              </a:ext>
            </a:extLst>
          </p:cNvPr>
          <p:cNvSpPr/>
          <p:nvPr/>
        </p:nvSpPr>
        <p:spPr>
          <a:xfrm>
            <a:off x="4320954" y="2759195"/>
            <a:ext cx="7424618" cy="374835"/>
          </a:xfrm>
          <a:prstGeom prst="rect">
            <a:avLst/>
          </a:prstGeom>
          <a:solidFill>
            <a:srgbClr val="4FCC0A">
              <a:alpha val="50196"/>
            </a:srgb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1. </a:t>
            </a:r>
            <a:r>
              <a:rPr lang="es-ES" sz="1600" err="1"/>
              <a:t>Distorsió</a:t>
            </a:r>
            <a:r>
              <a:rPr lang="es-ES" sz="1600"/>
              <a:t> de </a:t>
            </a:r>
            <a:r>
              <a:rPr lang="es-ES" sz="1600" err="1"/>
              <a:t>l'estat</a:t>
            </a:r>
            <a:r>
              <a:rPr lang="es-ES" sz="1600"/>
              <a:t> de la </a:t>
            </a:r>
            <a:r>
              <a:rPr lang="es-ES" sz="1600" err="1"/>
              <a:t>ciència</a:t>
            </a:r>
            <a:r>
              <a:rPr lang="es-ES" sz="1600"/>
              <a:t> a causa de la literatura </a:t>
            </a:r>
            <a:r>
              <a:rPr lang="es-ES" sz="1600" err="1"/>
              <a:t>exclosa</a:t>
            </a:r>
            <a:endParaRPr lang="es-ES" sz="1600"/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AB8F33E6-E278-4C27-AB5D-DC86637D5E4E}"/>
              </a:ext>
            </a:extLst>
          </p:cNvPr>
          <p:cNvSpPr/>
          <p:nvPr/>
        </p:nvSpPr>
        <p:spPr>
          <a:xfrm>
            <a:off x="4320954" y="3435217"/>
            <a:ext cx="7424618" cy="374835"/>
          </a:xfrm>
          <a:prstGeom prst="rect">
            <a:avLst/>
          </a:prstGeom>
          <a:solidFill>
            <a:srgbClr val="4FCC0A">
              <a:alpha val="50196"/>
            </a:srgb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 2. Mala </a:t>
            </a:r>
            <a:r>
              <a:rPr lang="es-ES" sz="1600" err="1"/>
              <a:t>interpretació</a:t>
            </a:r>
            <a:r>
              <a:rPr lang="es-ES" sz="1600"/>
              <a:t> de la literatura </a:t>
            </a:r>
            <a:r>
              <a:rPr lang="es-ES" sz="1600" err="1"/>
              <a:t>esmentada</a:t>
            </a:r>
            <a:endParaRPr lang="es-ES"/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BD814BFF-B7B0-491F-97D9-AE86779DA469}"/>
              </a:ext>
            </a:extLst>
          </p:cNvPr>
          <p:cNvSpPr/>
          <p:nvPr/>
        </p:nvSpPr>
        <p:spPr>
          <a:xfrm>
            <a:off x="4320954" y="4109246"/>
            <a:ext cx="7424618" cy="374835"/>
          </a:xfrm>
          <a:prstGeom prst="rect">
            <a:avLst/>
          </a:prstGeom>
          <a:solidFill>
            <a:srgbClr val="0070C0">
              <a:alpha val="50196"/>
            </a:srgb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/>
              <a:t>3. </a:t>
            </a:r>
            <a:r>
              <a:rPr lang="fr-FR" sz="1600" err="1"/>
              <a:t>Caracteritzacions</a:t>
            </a:r>
            <a:r>
              <a:rPr lang="fr-FR" sz="1600"/>
              <a:t> incorrectes </a:t>
            </a:r>
            <a:r>
              <a:rPr lang="fr-FR" sz="1600" err="1"/>
              <a:t>dels</a:t>
            </a:r>
            <a:r>
              <a:rPr lang="fr-FR" sz="1600"/>
              <a:t> </a:t>
            </a:r>
            <a:r>
              <a:rPr lang="fr-FR" sz="1600" err="1"/>
              <a:t>mètodes</a:t>
            </a:r>
            <a:r>
              <a:rPr lang="fr-FR" sz="1600"/>
              <a:t> d'</a:t>
            </a:r>
            <a:r>
              <a:rPr lang="fr-FR" sz="1600" err="1"/>
              <a:t>estudi</a:t>
            </a:r>
            <a:endParaRPr lang="es-ES" sz="1600"/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FFA5C2E1-CB1F-436F-9069-94C9B703525A}"/>
              </a:ext>
            </a:extLst>
          </p:cNvPr>
          <p:cNvSpPr/>
          <p:nvPr/>
        </p:nvSpPr>
        <p:spPr>
          <a:xfrm>
            <a:off x="4320954" y="4791985"/>
            <a:ext cx="7424618" cy="374835"/>
          </a:xfrm>
          <a:prstGeom prst="rect">
            <a:avLst/>
          </a:prstGeom>
          <a:solidFill>
            <a:srgbClr val="4FCC0A">
              <a:alpha val="50196"/>
            </a:srgb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4. </a:t>
            </a:r>
            <a:r>
              <a:rPr lang="es-ES" sz="1600" err="1"/>
              <a:t>Interpretació</a:t>
            </a:r>
            <a:r>
              <a:rPr lang="es-ES" sz="1600"/>
              <a:t> </a:t>
            </a:r>
            <a:r>
              <a:rPr lang="es-ES" sz="1600" err="1"/>
              <a:t>errònia</a:t>
            </a:r>
            <a:r>
              <a:rPr lang="es-ES" sz="1600"/>
              <a:t> </a:t>
            </a:r>
            <a:r>
              <a:rPr lang="es-ES" sz="1600" err="1"/>
              <a:t>dels</a:t>
            </a:r>
            <a:r>
              <a:rPr lang="es-ES" sz="1600"/>
              <a:t> </a:t>
            </a:r>
            <a:r>
              <a:rPr lang="es-ES" sz="1600" err="1"/>
              <a:t>anàlisis</a:t>
            </a:r>
            <a:r>
              <a:rPr lang="es-ES" sz="1600"/>
              <a:t> </a:t>
            </a:r>
            <a:r>
              <a:rPr lang="es-ES" sz="1600" err="1"/>
              <a:t>estadístics</a:t>
            </a:r>
            <a:endParaRPr lang="es-ES" sz="1600"/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FE65F7FD-8418-4FCB-A834-26409B6979BE}"/>
              </a:ext>
            </a:extLst>
          </p:cNvPr>
          <p:cNvSpPr/>
          <p:nvPr/>
        </p:nvSpPr>
        <p:spPr>
          <a:xfrm>
            <a:off x="4320955" y="5469114"/>
            <a:ext cx="7424618" cy="374835"/>
          </a:xfrm>
          <a:prstGeom prst="rect">
            <a:avLst/>
          </a:prstGeom>
          <a:solidFill>
            <a:srgbClr val="4FCC0A">
              <a:alpha val="50196"/>
            </a:srgb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5-6. </a:t>
            </a:r>
            <a:r>
              <a:rPr lang="es-ES" sz="1600" err="1"/>
              <a:t>Assajos</a:t>
            </a:r>
            <a:r>
              <a:rPr lang="es-ES" sz="1600"/>
              <a:t> </a:t>
            </a:r>
            <a:r>
              <a:rPr lang="es-ES" sz="1600" err="1"/>
              <a:t>controlats</a:t>
            </a:r>
            <a:r>
              <a:rPr lang="es-ES" sz="1600"/>
              <a:t> i </a:t>
            </a:r>
            <a:r>
              <a:rPr lang="es-ES" sz="1600" err="1"/>
              <a:t>grups</a:t>
            </a:r>
            <a:r>
              <a:rPr lang="es-ES" sz="1600"/>
              <a:t> </a:t>
            </a:r>
            <a:r>
              <a:rPr lang="es-ES" sz="1600" err="1"/>
              <a:t>aleatoritzats</a:t>
            </a:r>
            <a:r>
              <a:rPr lang="es-ES" sz="1600"/>
              <a:t> VS </a:t>
            </a:r>
            <a:r>
              <a:rPr lang="es-ES" sz="1600" err="1"/>
              <a:t>Assajos</a:t>
            </a:r>
            <a:r>
              <a:rPr lang="es-ES" sz="1600"/>
              <a:t> </a:t>
            </a:r>
            <a:r>
              <a:rPr lang="es-ES" sz="1600" err="1"/>
              <a:t>controlats</a:t>
            </a:r>
            <a:r>
              <a:rPr lang="es-ES" sz="1600"/>
              <a:t> “</a:t>
            </a:r>
            <a:r>
              <a:rPr lang="es-ES" sz="1600" err="1"/>
              <a:t>actius</a:t>
            </a:r>
            <a:r>
              <a:rPr lang="es-ES" sz="1600"/>
              <a:t>” </a:t>
            </a:r>
            <a:r>
              <a:rPr lang="es-ES" sz="1600" err="1"/>
              <a:t>aleatoritzats</a:t>
            </a:r>
            <a:r>
              <a:rPr lang="es-ES" sz="1600"/>
              <a:t>. </a:t>
            </a: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1A53CDB1-B017-4499-B98C-7BD72C6043A3}"/>
              </a:ext>
            </a:extLst>
          </p:cNvPr>
          <p:cNvSpPr/>
          <p:nvPr/>
        </p:nvSpPr>
        <p:spPr>
          <a:xfrm>
            <a:off x="4320954" y="6146243"/>
            <a:ext cx="7424618" cy="551727"/>
          </a:xfrm>
          <a:prstGeom prst="rect">
            <a:avLst/>
          </a:prstGeom>
          <a:solidFill>
            <a:srgbClr val="4FCC0A">
              <a:alpha val="50196"/>
            </a:srgb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7. </a:t>
            </a:r>
            <a:r>
              <a:rPr lang="es-ES" sz="1600" err="1"/>
              <a:t>Conclusions</a:t>
            </a:r>
            <a:endParaRPr lang="es-ES" sz="1600"/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84250F29-5A20-4129-90ED-9411ED4855B9}"/>
              </a:ext>
            </a:extLst>
          </p:cNvPr>
          <p:cNvSpPr/>
          <p:nvPr/>
        </p:nvSpPr>
        <p:spPr>
          <a:xfrm>
            <a:off x="537508" y="2082166"/>
            <a:ext cx="2934261" cy="785685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err="1"/>
              <a:t>Hillman</a:t>
            </a:r>
            <a:r>
              <a:rPr lang="ca-ES"/>
              <a:t> (</a:t>
            </a:r>
            <a:r>
              <a:rPr lang="ca-ES" err="1"/>
              <a:t>FITKids</a:t>
            </a:r>
            <a:r>
              <a:rPr lang="ca-ES"/>
              <a:t>)</a:t>
            </a:r>
          </a:p>
          <a:p>
            <a:pPr algn="ctr"/>
            <a:r>
              <a:rPr lang="ca-ES" b="1" err="1"/>
              <a:t>AF</a:t>
            </a:r>
            <a:r>
              <a:rPr lang="ca-ES" b="1"/>
              <a:t> amb o sense sentit?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26A5C45C-CF1D-4216-B491-2B49A7CD6EFA}"/>
              </a:ext>
            </a:extLst>
          </p:cNvPr>
          <p:cNvSpPr/>
          <p:nvPr/>
        </p:nvSpPr>
        <p:spPr>
          <a:xfrm>
            <a:off x="537510" y="4891750"/>
            <a:ext cx="2934261" cy="41565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a-ES" sz="1600"/>
              <a:t>OBJECTIU DEL PROGRAMA</a:t>
            </a:r>
            <a:endParaRPr lang="es-ES" sz="1600"/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58E8059B-312C-4F7E-A621-25AF85403089}"/>
              </a:ext>
            </a:extLst>
          </p:cNvPr>
          <p:cNvSpPr/>
          <p:nvPr/>
        </p:nvSpPr>
        <p:spPr>
          <a:xfrm>
            <a:off x="537509" y="5395214"/>
            <a:ext cx="2934261" cy="41565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a-ES" sz="1600" err="1"/>
              <a:t>CARDIO</a:t>
            </a:r>
            <a:r>
              <a:rPr lang="ca-ES" sz="1600"/>
              <a:t>; </a:t>
            </a:r>
            <a:r>
              <a:rPr lang="ca-ES" sz="1600" err="1"/>
              <a:t>HMB</a:t>
            </a:r>
            <a:r>
              <a:rPr lang="ca-ES" sz="1600"/>
              <a:t>; </a:t>
            </a:r>
            <a:r>
              <a:rPr lang="ca-ES" sz="1600" err="1"/>
              <a:t>T.EQUIP</a:t>
            </a:r>
            <a:endParaRPr lang="es-ES" sz="1600"/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392E4CE5-45BE-48E5-9608-57300F76C68B}"/>
              </a:ext>
            </a:extLst>
          </p:cNvPr>
          <p:cNvSpPr/>
          <p:nvPr/>
        </p:nvSpPr>
        <p:spPr>
          <a:xfrm>
            <a:off x="537508" y="5912285"/>
            <a:ext cx="2934261" cy="78568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a-ES" sz="1600" i="1"/>
              <a:t>QUIN ÉS EL PAPER DE L’EDUCACIÓ FÍSICA?</a:t>
            </a:r>
          </a:p>
        </p:txBody>
      </p:sp>
      <p:sp>
        <p:nvSpPr>
          <p:cNvPr id="27" name="Flecha: a la derecha 34">
            <a:extLst>
              <a:ext uri="{FF2B5EF4-FFF2-40B4-BE49-F238E27FC236}">
                <a16:creationId xmlns:a16="http://schemas.microsoft.com/office/drawing/2014/main" id="{A9562DB4-CA99-4CDC-941E-BE9171E1000D}"/>
              </a:ext>
            </a:extLst>
          </p:cNvPr>
          <p:cNvSpPr/>
          <p:nvPr/>
        </p:nvSpPr>
        <p:spPr>
          <a:xfrm rot="5400000">
            <a:off x="1616749" y="3595108"/>
            <a:ext cx="779900" cy="524732"/>
          </a:xfrm>
          <a:prstGeom prst="rightArrow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65834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E4BCE41-A18D-43E1-A186-B2CCBE50EFE3}"/>
              </a:ext>
            </a:extLst>
          </p:cNvPr>
          <p:cNvSpPr/>
          <p:nvPr/>
        </p:nvSpPr>
        <p:spPr>
          <a:xfrm>
            <a:off x="1900687" y="1649084"/>
            <a:ext cx="2702942" cy="127958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MEDIADORS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D675CEDC-E578-40A6-B3DB-6F636A55DDEB}"/>
              </a:ext>
            </a:extLst>
          </p:cNvPr>
          <p:cNvSpPr/>
          <p:nvPr/>
        </p:nvSpPr>
        <p:spPr>
          <a:xfrm>
            <a:off x="7594120" y="1649083"/>
            <a:ext cx="2702942" cy="127958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/>
              <a:t>MODERADORS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8C9A75B7-2D3C-4693-B031-FB9B435842E5}"/>
              </a:ext>
            </a:extLst>
          </p:cNvPr>
          <p:cNvSpPr txBox="1"/>
          <p:nvPr/>
        </p:nvSpPr>
        <p:spPr>
          <a:xfrm>
            <a:off x="885647" y="1302589"/>
            <a:ext cx="4784784" cy="27699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1200"/>
              <a:t>Mecanismes generadors a través dels quals l'exercici físic influeix en les FE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36F36B7-BB12-4B79-98F4-398903A2F1D4}"/>
              </a:ext>
            </a:extLst>
          </p:cNvPr>
          <p:cNvSpPr txBox="1"/>
          <p:nvPr/>
        </p:nvSpPr>
        <p:spPr>
          <a:xfrm>
            <a:off x="6535948" y="1302588"/>
            <a:ext cx="5187349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/>
              <a:t>Variables que influeixen en el sentit i/o la intensitat en la relació entre E-C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D0CDC16-17E9-473A-94A8-27CE2354F38A}"/>
              </a:ext>
            </a:extLst>
          </p:cNvPr>
          <p:cNvSpPr txBox="1"/>
          <p:nvPr/>
        </p:nvSpPr>
        <p:spPr>
          <a:xfrm>
            <a:off x="7758022" y="1072551"/>
            <a:ext cx="2743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/>
              <a:t>Pesce (2012)</a:t>
            </a:r>
            <a:endParaRPr lang="es-E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99C7062-B8C0-489F-B9F2-48DC2E6C37B1}"/>
              </a:ext>
            </a:extLst>
          </p:cNvPr>
          <p:cNvSpPr txBox="1"/>
          <p:nvPr/>
        </p:nvSpPr>
        <p:spPr>
          <a:xfrm>
            <a:off x="3471773" y="696942"/>
            <a:ext cx="629440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b="1"/>
              <a:t>EFECTES DE L'ACTIVITAT FÍSICA EN LA COGNICIÓ</a:t>
            </a:r>
          </a:p>
        </p:txBody>
      </p:sp>
      <p:sp>
        <p:nvSpPr>
          <p:cNvPr id="11" name="Flecha: a la izquierda, derecha y arriba 10">
            <a:extLst>
              <a:ext uri="{FF2B5EF4-FFF2-40B4-BE49-F238E27FC236}">
                <a16:creationId xmlns:a16="http://schemas.microsoft.com/office/drawing/2014/main" id="{9654901D-7D77-4297-BB0E-C73D124016A2}"/>
              </a:ext>
            </a:extLst>
          </p:cNvPr>
          <p:cNvSpPr/>
          <p:nvPr/>
        </p:nvSpPr>
        <p:spPr>
          <a:xfrm rot="10800000">
            <a:off x="4897553" y="2284037"/>
            <a:ext cx="2401017" cy="848264"/>
          </a:xfrm>
          <a:prstGeom prst="leftRightUp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2241469D-D1F8-45EE-A14C-F473035EE643}"/>
              </a:ext>
            </a:extLst>
          </p:cNvPr>
          <p:cNvSpPr/>
          <p:nvPr/>
        </p:nvSpPr>
        <p:spPr>
          <a:xfrm>
            <a:off x="3108385" y="3359989"/>
            <a:ext cx="2702942" cy="6469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CHRONIC EXERCISE RESEARCH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01E66983-8228-4531-982C-44377FFCE48B}"/>
              </a:ext>
            </a:extLst>
          </p:cNvPr>
          <p:cNvSpPr/>
          <p:nvPr/>
        </p:nvSpPr>
        <p:spPr>
          <a:xfrm>
            <a:off x="6400800" y="3359988"/>
            <a:ext cx="2702942" cy="6469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err="1"/>
              <a:t>ACUTE</a:t>
            </a:r>
            <a:r>
              <a:rPr lang="es-ES"/>
              <a:t> </a:t>
            </a:r>
            <a:r>
              <a:rPr lang="es-ES" err="1"/>
              <a:t>EXERCISE</a:t>
            </a:r>
            <a:r>
              <a:rPr lang="es-ES"/>
              <a:t> </a:t>
            </a:r>
            <a:r>
              <a:rPr lang="es-ES" err="1"/>
              <a:t>RESEARCH</a:t>
            </a:r>
            <a:endParaRPr lang="es-ES"/>
          </a:p>
        </p:txBody>
      </p:sp>
      <p:sp>
        <p:nvSpPr>
          <p:cNvPr id="17" name="Flecha: hacia abajo 16">
            <a:extLst>
              <a:ext uri="{FF2B5EF4-FFF2-40B4-BE49-F238E27FC236}">
                <a16:creationId xmlns:a16="http://schemas.microsoft.com/office/drawing/2014/main" id="{F835CF84-4BDD-441A-8CEF-F6327CC8DC00}"/>
              </a:ext>
            </a:extLst>
          </p:cNvPr>
          <p:cNvSpPr/>
          <p:nvPr/>
        </p:nvSpPr>
        <p:spPr>
          <a:xfrm>
            <a:off x="2562277" y="3654081"/>
            <a:ext cx="468548" cy="560717"/>
          </a:xfrm>
          <a:prstGeom prst="down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3">
            <a:extLst>
              <a:ext uri="{FF2B5EF4-FFF2-40B4-BE49-F238E27FC236}">
                <a16:creationId xmlns:a16="http://schemas.microsoft.com/office/drawing/2014/main" id="{BBE14A2C-57C5-4A0A-8498-9BAB8E20378B}"/>
              </a:ext>
            </a:extLst>
          </p:cNvPr>
          <p:cNvSpPr/>
          <p:nvPr/>
        </p:nvSpPr>
        <p:spPr>
          <a:xfrm>
            <a:off x="1335199" y="4492425"/>
            <a:ext cx="1461352" cy="66277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a-ES" sz="1600"/>
              <a:t>Capacitat Cardiovascular</a:t>
            </a:r>
          </a:p>
        </p:txBody>
      </p:sp>
      <p:sp>
        <p:nvSpPr>
          <p:cNvPr id="22" name="Rectángulo 16">
            <a:extLst>
              <a:ext uri="{FF2B5EF4-FFF2-40B4-BE49-F238E27FC236}">
                <a16:creationId xmlns:a16="http://schemas.microsoft.com/office/drawing/2014/main" id="{0AF5AFA0-D3F2-47B4-BBC0-DF67EDC7B140}"/>
              </a:ext>
            </a:extLst>
          </p:cNvPr>
          <p:cNvSpPr/>
          <p:nvPr/>
        </p:nvSpPr>
        <p:spPr>
          <a:xfrm>
            <a:off x="3714540" y="4361872"/>
            <a:ext cx="6582521" cy="92388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ca-ES" sz="1400"/>
              <a:t>Evolutivament hem estat dissenyats per moure’ns i expressar-nos movent-nos.</a:t>
            </a:r>
          </a:p>
          <a:p>
            <a:r>
              <a:rPr lang="ca-ES" sz="1400"/>
              <a:t>El cervell que tenim avui en dia és un cervell que es va formar per mitjà de l’exercici físic</a:t>
            </a:r>
          </a:p>
          <a:p>
            <a:r>
              <a:rPr lang="ca-ES" sz="1400"/>
              <a:t>L’activitat física regular és la millor mesura preventiva per a la salut cardiovascular.</a:t>
            </a:r>
          </a:p>
        </p:txBody>
      </p:sp>
      <p:sp>
        <p:nvSpPr>
          <p:cNvPr id="23" name="Flecha: a la derecha 22">
            <a:extLst>
              <a:ext uri="{FF2B5EF4-FFF2-40B4-BE49-F238E27FC236}">
                <a16:creationId xmlns:a16="http://schemas.microsoft.com/office/drawing/2014/main" id="{55D9834C-CDD6-41BA-8A65-F0D337497BFC}"/>
              </a:ext>
            </a:extLst>
          </p:cNvPr>
          <p:cNvSpPr/>
          <p:nvPr/>
        </p:nvSpPr>
        <p:spPr>
          <a:xfrm>
            <a:off x="2978408" y="4719640"/>
            <a:ext cx="544284" cy="208348"/>
          </a:xfrm>
          <a:prstGeom prst="rightArrow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Rectángulo 17">
            <a:extLst>
              <a:ext uri="{FF2B5EF4-FFF2-40B4-BE49-F238E27FC236}">
                <a16:creationId xmlns:a16="http://schemas.microsoft.com/office/drawing/2014/main" id="{AE33FADC-8CD4-4764-B095-58736193FC1E}"/>
              </a:ext>
            </a:extLst>
          </p:cNvPr>
          <p:cNvSpPr/>
          <p:nvPr/>
        </p:nvSpPr>
        <p:spPr>
          <a:xfrm>
            <a:off x="9321321" y="5301370"/>
            <a:ext cx="975740" cy="25404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000"/>
              <a:t>Gómez-</a:t>
            </a:r>
            <a:r>
              <a:rPr lang="ca-ES" sz="1000" err="1"/>
              <a:t>Pinilla</a:t>
            </a:r>
            <a:r>
              <a:rPr lang="ca-ES" sz="1000"/>
              <a:t>, 2010</a:t>
            </a:r>
          </a:p>
        </p:txBody>
      </p:sp>
      <p:sp>
        <p:nvSpPr>
          <p:cNvPr id="30" name="Rectángulo 13">
            <a:extLst>
              <a:ext uri="{FF2B5EF4-FFF2-40B4-BE49-F238E27FC236}">
                <a16:creationId xmlns:a16="http://schemas.microsoft.com/office/drawing/2014/main" id="{DC7C0D78-4B65-4F62-B669-F05824C6C61B}"/>
              </a:ext>
            </a:extLst>
          </p:cNvPr>
          <p:cNvSpPr/>
          <p:nvPr/>
        </p:nvSpPr>
        <p:spPr>
          <a:xfrm>
            <a:off x="1335199" y="5766332"/>
            <a:ext cx="1461352" cy="66277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a-ES" sz="1600"/>
              <a:t>Flux sanguini Cerebral</a:t>
            </a:r>
          </a:p>
        </p:txBody>
      </p:sp>
      <p:sp>
        <p:nvSpPr>
          <p:cNvPr id="31" name="Rectángulo 16">
            <a:extLst>
              <a:ext uri="{FF2B5EF4-FFF2-40B4-BE49-F238E27FC236}">
                <a16:creationId xmlns:a16="http://schemas.microsoft.com/office/drawing/2014/main" id="{62082116-AFDD-41AD-BA47-D820A972FDEB}"/>
              </a:ext>
            </a:extLst>
          </p:cNvPr>
          <p:cNvSpPr/>
          <p:nvPr/>
        </p:nvSpPr>
        <p:spPr>
          <a:xfrm>
            <a:off x="3714540" y="5635779"/>
            <a:ext cx="6582521" cy="92388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ca-ES" sz="1400"/>
              <a:t>El flux sanguini cerebral es manifesta considerablement amb l’exercici físic degut a l'augment de la producció cardíaca durant l'activitat. Es relaciona el volum de sang cerebral i l'oxigenació cerebral. </a:t>
            </a:r>
            <a:r>
              <a:rPr lang="ca-ES" sz="1400">
                <a:solidFill>
                  <a:srgbClr val="FF0000"/>
                </a:solidFill>
              </a:rPr>
              <a:t>Cal investigar per conèixer quina durada té l’efecte. </a:t>
            </a:r>
          </a:p>
        </p:txBody>
      </p:sp>
      <p:sp>
        <p:nvSpPr>
          <p:cNvPr id="32" name="Flecha: a la derecha 22">
            <a:extLst>
              <a:ext uri="{FF2B5EF4-FFF2-40B4-BE49-F238E27FC236}">
                <a16:creationId xmlns:a16="http://schemas.microsoft.com/office/drawing/2014/main" id="{C41382CB-CF07-4FD5-96D2-0134C6DEE3BF}"/>
              </a:ext>
            </a:extLst>
          </p:cNvPr>
          <p:cNvSpPr/>
          <p:nvPr/>
        </p:nvSpPr>
        <p:spPr>
          <a:xfrm>
            <a:off x="2978408" y="5993547"/>
            <a:ext cx="544284" cy="208348"/>
          </a:xfrm>
          <a:prstGeom prst="rightArrow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Rectángulo 17">
            <a:extLst>
              <a:ext uri="{FF2B5EF4-FFF2-40B4-BE49-F238E27FC236}">
                <a16:creationId xmlns:a16="http://schemas.microsoft.com/office/drawing/2014/main" id="{954CA69F-7FF0-47A6-80CF-0B62EF0AC855}"/>
              </a:ext>
            </a:extLst>
          </p:cNvPr>
          <p:cNvSpPr/>
          <p:nvPr/>
        </p:nvSpPr>
        <p:spPr>
          <a:xfrm>
            <a:off x="9321321" y="6575277"/>
            <a:ext cx="975740" cy="25404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000" err="1"/>
              <a:t>Rooks</a:t>
            </a:r>
            <a:r>
              <a:rPr lang="ca-ES" sz="1000"/>
              <a:t> et al.</a:t>
            </a:r>
          </a:p>
          <a:p>
            <a:pPr algn="ctr"/>
            <a:r>
              <a:rPr lang="ca-ES" sz="1000"/>
              <a:t>2010,</a:t>
            </a:r>
          </a:p>
        </p:txBody>
      </p:sp>
    </p:spTree>
    <p:extLst>
      <p:ext uri="{BB962C8B-B14F-4D97-AF65-F5344CB8AC3E}">
        <p14:creationId xmlns:p14="http://schemas.microsoft.com/office/powerpoint/2010/main" val="29895484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>
            <a:extLst>
              <a:ext uri="{FF2B5EF4-FFF2-40B4-BE49-F238E27FC236}">
                <a16:creationId xmlns:a16="http://schemas.microsoft.com/office/drawing/2014/main" id="{E99C7062-B8C0-489F-B9F2-48DC2E6C37B1}"/>
              </a:ext>
            </a:extLst>
          </p:cNvPr>
          <p:cNvSpPr txBox="1"/>
          <p:nvPr/>
        </p:nvSpPr>
        <p:spPr>
          <a:xfrm>
            <a:off x="3471773" y="696942"/>
            <a:ext cx="629440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b="1"/>
              <a:t>EFECTES DE L'ACTIVITAT FÍSICA EN LA COGNICIÓ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C0A7144-B5B8-4060-A084-7ACD03601D00}"/>
              </a:ext>
            </a:extLst>
          </p:cNvPr>
          <p:cNvSpPr txBox="1"/>
          <p:nvPr/>
        </p:nvSpPr>
        <p:spPr>
          <a:xfrm>
            <a:off x="3471773" y="1058944"/>
            <a:ext cx="4430485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 err="1"/>
              <a:t>Revisió</a:t>
            </a:r>
            <a:r>
              <a:rPr lang="es-ES" sz="1200"/>
              <a:t> de </a:t>
            </a:r>
            <a:r>
              <a:rPr lang="es-ES" sz="1200" err="1"/>
              <a:t>Diamond</a:t>
            </a:r>
            <a:r>
              <a:rPr lang="es-ES" sz="1200"/>
              <a:t> y Ling (2016) </a:t>
            </a:r>
            <a:br>
              <a:rPr lang="es-ES" sz="1200"/>
            </a:br>
            <a:r>
              <a:rPr lang="es-ES" sz="1200" err="1"/>
              <a:t>Intervencions</a:t>
            </a:r>
            <a:r>
              <a:rPr lang="es-ES" sz="1200"/>
              <a:t> (</a:t>
            </a:r>
            <a:r>
              <a:rPr lang="es-ES" sz="1200" err="1"/>
              <a:t>tipus</a:t>
            </a:r>
            <a:r>
              <a:rPr lang="es-ES" sz="1200"/>
              <a:t> </a:t>
            </a:r>
            <a:r>
              <a:rPr lang="es-ES" sz="1200" err="1"/>
              <a:t>d’AF</a:t>
            </a:r>
            <a:r>
              <a:rPr lang="es-ES" sz="1200"/>
              <a:t>) i </a:t>
            </a:r>
            <a:r>
              <a:rPr lang="es-ES" sz="1200" err="1"/>
              <a:t>relació</a:t>
            </a:r>
            <a:r>
              <a:rPr lang="es-ES" sz="1200"/>
              <a:t> </a:t>
            </a:r>
            <a:r>
              <a:rPr lang="es-ES" sz="1200" err="1"/>
              <a:t>amb</a:t>
            </a:r>
            <a:r>
              <a:rPr lang="es-ES" sz="1200"/>
              <a:t> la </a:t>
            </a:r>
            <a:r>
              <a:rPr lang="es-ES" sz="1200" err="1"/>
              <a:t>capacitat</a:t>
            </a:r>
            <a:r>
              <a:rPr lang="es-ES" sz="1200"/>
              <a:t> cognitiva</a:t>
            </a:r>
            <a:endParaRPr lang="es-ES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2469F2E-B5E5-42D2-8A45-C9F3DE6780C0}"/>
              </a:ext>
            </a:extLst>
          </p:cNvPr>
          <p:cNvSpPr/>
          <p:nvPr/>
        </p:nvSpPr>
        <p:spPr>
          <a:xfrm>
            <a:off x="8811311" y="1520609"/>
            <a:ext cx="2934261" cy="415658"/>
          </a:xfrm>
          <a:prstGeom prst="rect">
            <a:avLst/>
          </a:prstGeom>
          <a:solidFill>
            <a:srgbClr val="4FCC0A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err="1"/>
              <a:t>Hillman</a:t>
            </a:r>
            <a:r>
              <a:rPr lang="es-ES" sz="1600"/>
              <a:t>; </a:t>
            </a:r>
            <a:r>
              <a:rPr lang="es-ES" sz="1600" err="1"/>
              <a:t>Krumber</a:t>
            </a:r>
            <a:r>
              <a:rPr lang="es-ES" sz="1600"/>
              <a:t>; et al (2018)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34E28171-56DC-4F53-8662-423B1ED5AE31}"/>
              </a:ext>
            </a:extLst>
          </p:cNvPr>
          <p:cNvSpPr/>
          <p:nvPr/>
        </p:nvSpPr>
        <p:spPr>
          <a:xfrm>
            <a:off x="4320954" y="2082166"/>
            <a:ext cx="7424618" cy="374835"/>
          </a:xfrm>
          <a:prstGeom prst="rect">
            <a:avLst/>
          </a:prstGeom>
          <a:solidFill>
            <a:srgbClr val="4FCC0A">
              <a:alpha val="50196"/>
            </a:srgb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a-ES" sz="1600"/>
              <a:t>ARGUMENTACIÓ DE LA REVISIÓ:  </a:t>
            </a:r>
            <a:r>
              <a:rPr lang="ca-ES" sz="1600" err="1"/>
              <a:t>AF</a:t>
            </a:r>
            <a:r>
              <a:rPr lang="ca-ES" sz="1600"/>
              <a:t> Conscient </a:t>
            </a:r>
            <a:r>
              <a:rPr lang="ca-ES" sz="1600" b="1" err="1"/>
              <a:t>VS</a:t>
            </a:r>
            <a:r>
              <a:rPr lang="ca-ES" sz="1600"/>
              <a:t> </a:t>
            </a:r>
            <a:r>
              <a:rPr lang="ca-ES" sz="1600" err="1"/>
              <a:t>AF</a:t>
            </a:r>
            <a:r>
              <a:rPr lang="ca-ES" sz="1600"/>
              <a:t> inconscient o sense sentit</a:t>
            </a:r>
            <a:endParaRPr lang="ca-ES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DA9F0FEE-0AA8-4545-808F-58FF4E58B776}"/>
              </a:ext>
            </a:extLst>
          </p:cNvPr>
          <p:cNvSpPr/>
          <p:nvPr/>
        </p:nvSpPr>
        <p:spPr>
          <a:xfrm>
            <a:off x="4320954" y="2759195"/>
            <a:ext cx="7424618" cy="374835"/>
          </a:xfrm>
          <a:prstGeom prst="rect">
            <a:avLst/>
          </a:prstGeom>
          <a:solidFill>
            <a:srgbClr val="4FCC0A">
              <a:alpha val="50196"/>
            </a:srgb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1. </a:t>
            </a:r>
            <a:r>
              <a:rPr lang="es-ES" sz="1600" err="1"/>
              <a:t>Distorsió</a:t>
            </a:r>
            <a:r>
              <a:rPr lang="es-ES" sz="1600"/>
              <a:t> de </a:t>
            </a:r>
            <a:r>
              <a:rPr lang="es-ES" sz="1600" err="1"/>
              <a:t>l'estat</a:t>
            </a:r>
            <a:r>
              <a:rPr lang="es-ES" sz="1600"/>
              <a:t> de la </a:t>
            </a:r>
            <a:r>
              <a:rPr lang="es-ES" sz="1600" err="1"/>
              <a:t>ciència</a:t>
            </a:r>
            <a:r>
              <a:rPr lang="es-ES" sz="1600"/>
              <a:t> a causa de la literatura </a:t>
            </a:r>
            <a:r>
              <a:rPr lang="es-ES" sz="1600" err="1"/>
              <a:t>exclosa</a:t>
            </a:r>
            <a:endParaRPr lang="es-ES" sz="1600"/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AB8F33E6-E278-4C27-AB5D-DC86637D5E4E}"/>
              </a:ext>
            </a:extLst>
          </p:cNvPr>
          <p:cNvSpPr/>
          <p:nvPr/>
        </p:nvSpPr>
        <p:spPr>
          <a:xfrm>
            <a:off x="4320954" y="3435217"/>
            <a:ext cx="7424618" cy="374835"/>
          </a:xfrm>
          <a:prstGeom prst="rect">
            <a:avLst/>
          </a:prstGeom>
          <a:solidFill>
            <a:srgbClr val="4FCC0A">
              <a:alpha val="50196"/>
            </a:srgb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 2. Mala </a:t>
            </a:r>
            <a:r>
              <a:rPr lang="es-ES" sz="1600" err="1"/>
              <a:t>interpretació</a:t>
            </a:r>
            <a:r>
              <a:rPr lang="es-ES" sz="1600"/>
              <a:t> de la literatura </a:t>
            </a:r>
            <a:r>
              <a:rPr lang="es-ES" sz="1600" err="1"/>
              <a:t>esmentada</a:t>
            </a:r>
            <a:endParaRPr lang="es-ES"/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BD814BFF-B7B0-491F-97D9-AE86779DA469}"/>
              </a:ext>
            </a:extLst>
          </p:cNvPr>
          <p:cNvSpPr/>
          <p:nvPr/>
        </p:nvSpPr>
        <p:spPr>
          <a:xfrm>
            <a:off x="4320954" y="4109246"/>
            <a:ext cx="7424618" cy="374835"/>
          </a:xfrm>
          <a:prstGeom prst="rect">
            <a:avLst/>
          </a:prstGeom>
          <a:solidFill>
            <a:srgbClr val="4FCC0A">
              <a:alpha val="50196"/>
            </a:srgb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/>
              <a:t>3. </a:t>
            </a:r>
            <a:r>
              <a:rPr lang="fr-FR" sz="1600" err="1"/>
              <a:t>Caracteritzacions</a:t>
            </a:r>
            <a:r>
              <a:rPr lang="fr-FR" sz="1600"/>
              <a:t> incorrectes </a:t>
            </a:r>
            <a:r>
              <a:rPr lang="fr-FR" sz="1600" err="1"/>
              <a:t>dels</a:t>
            </a:r>
            <a:r>
              <a:rPr lang="fr-FR" sz="1600"/>
              <a:t> </a:t>
            </a:r>
            <a:r>
              <a:rPr lang="fr-FR" sz="1600" err="1"/>
              <a:t>mètodes</a:t>
            </a:r>
            <a:r>
              <a:rPr lang="fr-FR" sz="1600"/>
              <a:t> d'</a:t>
            </a:r>
            <a:r>
              <a:rPr lang="fr-FR" sz="1600" err="1"/>
              <a:t>estudi</a:t>
            </a:r>
            <a:endParaRPr lang="es-ES" sz="1600"/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FFA5C2E1-CB1F-436F-9069-94C9B703525A}"/>
              </a:ext>
            </a:extLst>
          </p:cNvPr>
          <p:cNvSpPr/>
          <p:nvPr/>
        </p:nvSpPr>
        <p:spPr>
          <a:xfrm>
            <a:off x="4320954" y="4791985"/>
            <a:ext cx="7424618" cy="374835"/>
          </a:xfrm>
          <a:prstGeom prst="rect">
            <a:avLst/>
          </a:prstGeom>
          <a:solidFill>
            <a:srgbClr val="0070C0">
              <a:alpha val="50196"/>
            </a:srgb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4. </a:t>
            </a:r>
            <a:r>
              <a:rPr lang="es-ES" sz="1600" err="1"/>
              <a:t>Interpretació</a:t>
            </a:r>
            <a:r>
              <a:rPr lang="es-ES" sz="1600"/>
              <a:t> </a:t>
            </a:r>
            <a:r>
              <a:rPr lang="es-ES" sz="1600" err="1"/>
              <a:t>errònia</a:t>
            </a:r>
            <a:r>
              <a:rPr lang="es-ES" sz="1600"/>
              <a:t> </a:t>
            </a:r>
            <a:r>
              <a:rPr lang="es-ES" sz="1600" err="1"/>
              <a:t>dels</a:t>
            </a:r>
            <a:r>
              <a:rPr lang="es-ES" sz="1600"/>
              <a:t> </a:t>
            </a:r>
            <a:r>
              <a:rPr lang="es-ES" sz="1600" err="1"/>
              <a:t>anàlisis</a:t>
            </a:r>
            <a:r>
              <a:rPr lang="es-ES" sz="1600"/>
              <a:t> </a:t>
            </a:r>
            <a:r>
              <a:rPr lang="es-ES" sz="1600" err="1"/>
              <a:t>estadístics</a:t>
            </a:r>
            <a:endParaRPr lang="es-ES" sz="1600"/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FE65F7FD-8418-4FCB-A834-26409B6979BE}"/>
              </a:ext>
            </a:extLst>
          </p:cNvPr>
          <p:cNvSpPr/>
          <p:nvPr/>
        </p:nvSpPr>
        <p:spPr>
          <a:xfrm>
            <a:off x="4320955" y="5469114"/>
            <a:ext cx="7424618" cy="374835"/>
          </a:xfrm>
          <a:prstGeom prst="rect">
            <a:avLst/>
          </a:prstGeom>
          <a:solidFill>
            <a:srgbClr val="4FCC0A">
              <a:alpha val="50196"/>
            </a:srgb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5-6. </a:t>
            </a:r>
            <a:r>
              <a:rPr lang="es-ES" sz="1600" err="1"/>
              <a:t>Assajos</a:t>
            </a:r>
            <a:r>
              <a:rPr lang="es-ES" sz="1600"/>
              <a:t> </a:t>
            </a:r>
            <a:r>
              <a:rPr lang="es-ES" sz="1600" err="1"/>
              <a:t>controlats</a:t>
            </a:r>
            <a:r>
              <a:rPr lang="es-ES" sz="1600"/>
              <a:t> i </a:t>
            </a:r>
            <a:r>
              <a:rPr lang="es-ES" sz="1600" err="1"/>
              <a:t>grups</a:t>
            </a:r>
            <a:r>
              <a:rPr lang="es-ES" sz="1600"/>
              <a:t> </a:t>
            </a:r>
            <a:r>
              <a:rPr lang="es-ES" sz="1600" err="1"/>
              <a:t>aleatoritzats</a:t>
            </a:r>
            <a:r>
              <a:rPr lang="es-ES" sz="1600"/>
              <a:t> VS </a:t>
            </a:r>
            <a:r>
              <a:rPr lang="es-ES" sz="1600" err="1"/>
              <a:t>Assajos</a:t>
            </a:r>
            <a:r>
              <a:rPr lang="es-ES" sz="1600"/>
              <a:t> </a:t>
            </a:r>
            <a:r>
              <a:rPr lang="es-ES" sz="1600" err="1"/>
              <a:t>controlats</a:t>
            </a:r>
            <a:r>
              <a:rPr lang="es-ES" sz="1600"/>
              <a:t> “</a:t>
            </a:r>
            <a:r>
              <a:rPr lang="es-ES" sz="1600" err="1"/>
              <a:t>actius</a:t>
            </a:r>
            <a:r>
              <a:rPr lang="es-ES" sz="1600"/>
              <a:t>” </a:t>
            </a:r>
            <a:r>
              <a:rPr lang="es-ES" sz="1600" err="1"/>
              <a:t>aleatoritzats</a:t>
            </a:r>
            <a:r>
              <a:rPr lang="es-ES" sz="1600"/>
              <a:t>. </a:t>
            </a: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1A53CDB1-B017-4499-B98C-7BD72C6043A3}"/>
              </a:ext>
            </a:extLst>
          </p:cNvPr>
          <p:cNvSpPr/>
          <p:nvPr/>
        </p:nvSpPr>
        <p:spPr>
          <a:xfrm>
            <a:off x="4320954" y="6146243"/>
            <a:ext cx="7424618" cy="551727"/>
          </a:xfrm>
          <a:prstGeom prst="rect">
            <a:avLst/>
          </a:prstGeom>
          <a:solidFill>
            <a:srgbClr val="4FCC0A">
              <a:alpha val="50196"/>
            </a:srgb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7. </a:t>
            </a:r>
            <a:r>
              <a:rPr lang="es-ES" sz="1600" err="1"/>
              <a:t>Conclusions</a:t>
            </a:r>
            <a:endParaRPr lang="es-ES" sz="1600"/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84250F29-5A20-4129-90ED-9411ED4855B9}"/>
              </a:ext>
            </a:extLst>
          </p:cNvPr>
          <p:cNvSpPr/>
          <p:nvPr/>
        </p:nvSpPr>
        <p:spPr>
          <a:xfrm>
            <a:off x="537508" y="2082166"/>
            <a:ext cx="2934261" cy="785685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/>
              <a:t>Les dades no han de ser interpretables (Objectivitat)</a:t>
            </a:r>
            <a:endParaRPr lang="es-ES" sz="1600" baseline="30000"/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26A5C45C-CF1D-4216-B491-2B49A7CD6EFA}"/>
              </a:ext>
            </a:extLst>
          </p:cNvPr>
          <p:cNvSpPr/>
          <p:nvPr/>
        </p:nvSpPr>
        <p:spPr>
          <a:xfrm>
            <a:off x="537510" y="4891750"/>
            <a:ext cx="2934261" cy="41565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a-ES" sz="1600" err="1"/>
              <a:t>Hillman</a:t>
            </a:r>
            <a:r>
              <a:rPr lang="ca-ES" sz="1600"/>
              <a:t> et al. (2014) </a:t>
            </a:r>
            <a:r>
              <a:rPr lang="ca-ES" sz="1600" err="1"/>
              <a:t>FITKids</a:t>
            </a:r>
            <a:endParaRPr lang="es-ES" sz="1600"/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58E8059B-312C-4F7E-A621-25AF85403089}"/>
              </a:ext>
            </a:extLst>
          </p:cNvPr>
          <p:cNvSpPr/>
          <p:nvPr/>
        </p:nvSpPr>
        <p:spPr>
          <a:xfrm>
            <a:off x="537509" y="5395214"/>
            <a:ext cx="2934261" cy="41565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a-ES" sz="1600"/>
              <a:t>Grup Experimental</a:t>
            </a:r>
            <a:endParaRPr lang="es-ES" sz="1600"/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392E4CE5-45BE-48E5-9608-57300F76C68B}"/>
              </a:ext>
            </a:extLst>
          </p:cNvPr>
          <p:cNvSpPr/>
          <p:nvPr/>
        </p:nvSpPr>
        <p:spPr>
          <a:xfrm>
            <a:off x="537508" y="5912285"/>
            <a:ext cx="2934261" cy="78568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a-ES" sz="1600"/>
              <a:t>Millora en relació a les pròpies capacitats</a:t>
            </a:r>
          </a:p>
        </p:txBody>
      </p:sp>
      <p:sp>
        <p:nvSpPr>
          <p:cNvPr id="27" name="Flecha: a la derecha 34">
            <a:extLst>
              <a:ext uri="{FF2B5EF4-FFF2-40B4-BE49-F238E27FC236}">
                <a16:creationId xmlns:a16="http://schemas.microsoft.com/office/drawing/2014/main" id="{A9562DB4-CA99-4CDC-941E-BE9171E1000D}"/>
              </a:ext>
            </a:extLst>
          </p:cNvPr>
          <p:cNvSpPr/>
          <p:nvPr/>
        </p:nvSpPr>
        <p:spPr>
          <a:xfrm rot="5400000">
            <a:off x="1616749" y="3595108"/>
            <a:ext cx="779900" cy="524732"/>
          </a:xfrm>
          <a:prstGeom prst="rightArrow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8964603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>
            <a:extLst>
              <a:ext uri="{FF2B5EF4-FFF2-40B4-BE49-F238E27FC236}">
                <a16:creationId xmlns:a16="http://schemas.microsoft.com/office/drawing/2014/main" id="{E99C7062-B8C0-489F-B9F2-48DC2E6C37B1}"/>
              </a:ext>
            </a:extLst>
          </p:cNvPr>
          <p:cNvSpPr txBox="1"/>
          <p:nvPr/>
        </p:nvSpPr>
        <p:spPr>
          <a:xfrm>
            <a:off x="3471773" y="696942"/>
            <a:ext cx="629440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b="1"/>
              <a:t>EFECTES DE L'ACTIVITAT FÍSICA EN LA COGNICIÓ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C0A7144-B5B8-4060-A084-7ACD03601D00}"/>
              </a:ext>
            </a:extLst>
          </p:cNvPr>
          <p:cNvSpPr txBox="1"/>
          <p:nvPr/>
        </p:nvSpPr>
        <p:spPr>
          <a:xfrm>
            <a:off x="3471773" y="1058944"/>
            <a:ext cx="4430485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 err="1"/>
              <a:t>Revisió</a:t>
            </a:r>
            <a:r>
              <a:rPr lang="es-ES" sz="1200"/>
              <a:t> de </a:t>
            </a:r>
            <a:r>
              <a:rPr lang="es-ES" sz="1200" err="1"/>
              <a:t>Diamond</a:t>
            </a:r>
            <a:r>
              <a:rPr lang="es-ES" sz="1200"/>
              <a:t> y Ling (2016) </a:t>
            </a:r>
            <a:br>
              <a:rPr lang="es-ES" sz="1200"/>
            </a:br>
            <a:r>
              <a:rPr lang="es-ES" sz="1200" err="1"/>
              <a:t>Intervencions</a:t>
            </a:r>
            <a:r>
              <a:rPr lang="es-ES" sz="1200"/>
              <a:t> (</a:t>
            </a:r>
            <a:r>
              <a:rPr lang="es-ES" sz="1200" err="1"/>
              <a:t>tipus</a:t>
            </a:r>
            <a:r>
              <a:rPr lang="es-ES" sz="1200"/>
              <a:t> </a:t>
            </a:r>
            <a:r>
              <a:rPr lang="es-ES" sz="1200" err="1"/>
              <a:t>d’AF</a:t>
            </a:r>
            <a:r>
              <a:rPr lang="es-ES" sz="1200"/>
              <a:t>) i </a:t>
            </a:r>
            <a:r>
              <a:rPr lang="es-ES" sz="1200" err="1"/>
              <a:t>relació</a:t>
            </a:r>
            <a:r>
              <a:rPr lang="es-ES" sz="1200"/>
              <a:t> </a:t>
            </a:r>
            <a:r>
              <a:rPr lang="es-ES" sz="1200" err="1"/>
              <a:t>amb</a:t>
            </a:r>
            <a:r>
              <a:rPr lang="es-ES" sz="1200"/>
              <a:t> la </a:t>
            </a:r>
            <a:r>
              <a:rPr lang="es-ES" sz="1200" err="1"/>
              <a:t>capacitat</a:t>
            </a:r>
            <a:r>
              <a:rPr lang="es-ES" sz="1200"/>
              <a:t> cognitiva</a:t>
            </a:r>
            <a:endParaRPr lang="es-ES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2469F2E-B5E5-42D2-8A45-C9F3DE6780C0}"/>
              </a:ext>
            </a:extLst>
          </p:cNvPr>
          <p:cNvSpPr/>
          <p:nvPr/>
        </p:nvSpPr>
        <p:spPr>
          <a:xfrm>
            <a:off x="8811311" y="1520609"/>
            <a:ext cx="2934261" cy="415658"/>
          </a:xfrm>
          <a:prstGeom prst="rect">
            <a:avLst/>
          </a:prstGeom>
          <a:solidFill>
            <a:srgbClr val="4FCC0A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err="1"/>
              <a:t>Hillman</a:t>
            </a:r>
            <a:r>
              <a:rPr lang="es-ES" sz="1600"/>
              <a:t>; </a:t>
            </a:r>
            <a:r>
              <a:rPr lang="es-ES" sz="1600" err="1"/>
              <a:t>Krumber</a:t>
            </a:r>
            <a:r>
              <a:rPr lang="es-ES" sz="1600"/>
              <a:t>; et al (2018)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34E28171-56DC-4F53-8662-423B1ED5AE31}"/>
              </a:ext>
            </a:extLst>
          </p:cNvPr>
          <p:cNvSpPr/>
          <p:nvPr/>
        </p:nvSpPr>
        <p:spPr>
          <a:xfrm>
            <a:off x="4320954" y="2082166"/>
            <a:ext cx="7424618" cy="374835"/>
          </a:xfrm>
          <a:prstGeom prst="rect">
            <a:avLst/>
          </a:prstGeom>
          <a:solidFill>
            <a:srgbClr val="4FCC0A">
              <a:alpha val="50196"/>
            </a:srgb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a-ES" sz="1600"/>
              <a:t>ARGUMENTACIÓ DE LA REVISIÓ:  </a:t>
            </a:r>
            <a:r>
              <a:rPr lang="ca-ES" sz="1600" err="1"/>
              <a:t>AF</a:t>
            </a:r>
            <a:r>
              <a:rPr lang="ca-ES" sz="1600"/>
              <a:t> Conscient </a:t>
            </a:r>
            <a:r>
              <a:rPr lang="ca-ES" sz="1600" b="1" err="1"/>
              <a:t>VS</a:t>
            </a:r>
            <a:r>
              <a:rPr lang="ca-ES" sz="1600"/>
              <a:t> </a:t>
            </a:r>
            <a:r>
              <a:rPr lang="ca-ES" sz="1600" err="1"/>
              <a:t>AF</a:t>
            </a:r>
            <a:r>
              <a:rPr lang="ca-ES" sz="1600"/>
              <a:t> inconscient o sense sentit</a:t>
            </a:r>
            <a:endParaRPr lang="ca-ES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DA9F0FEE-0AA8-4545-808F-58FF4E58B776}"/>
              </a:ext>
            </a:extLst>
          </p:cNvPr>
          <p:cNvSpPr/>
          <p:nvPr/>
        </p:nvSpPr>
        <p:spPr>
          <a:xfrm>
            <a:off x="4320954" y="2759195"/>
            <a:ext cx="7424618" cy="374835"/>
          </a:xfrm>
          <a:prstGeom prst="rect">
            <a:avLst/>
          </a:prstGeom>
          <a:solidFill>
            <a:srgbClr val="4FCC0A">
              <a:alpha val="50196"/>
            </a:srgb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1. </a:t>
            </a:r>
            <a:r>
              <a:rPr lang="es-ES" sz="1600" err="1"/>
              <a:t>Distorsió</a:t>
            </a:r>
            <a:r>
              <a:rPr lang="es-ES" sz="1600"/>
              <a:t> de </a:t>
            </a:r>
            <a:r>
              <a:rPr lang="es-ES" sz="1600" err="1"/>
              <a:t>l'estat</a:t>
            </a:r>
            <a:r>
              <a:rPr lang="es-ES" sz="1600"/>
              <a:t> de la </a:t>
            </a:r>
            <a:r>
              <a:rPr lang="es-ES" sz="1600" err="1"/>
              <a:t>ciència</a:t>
            </a:r>
            <a:r>
              <a:rPr lang="es-ES" sz="1600"/>
              <a:t> a causa de la literatura </a:t>
            </a:r>
            <a:r>
              <a:rPr lang="es-ES" sz="1600" err="1"/>
              <a:t>exclosa</a:t>
            </a:r>
            <a:endParaRPr lang="es-ES" sz="1600"/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AB8F33E6-E278-4C27-AB5D-DC86637D5E4E}"/>
              </a:ext>
            </a:extLst>
          </p:cNvPr>
          <p:cNvSpPr/>
          <p:nvPr/>
        </p:nvSpPr>
        <p:spPr>
          <a:xfrm>
            <a:off x="4320954" y="3435217"/>
            <a:ext cx="7424618" cy="374835"/>
          </a:xfrm>
          <a:prstGeom prst="rect">
            <a:avLst/>
          </a:prstGeom>
          <a:solidFill>
            <a:srgbClr val="4FCC0A">
              <a:alpha val="50196"/>
            </a:srgb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 2. Mala </a:t>
            </a:r>
            <a:r>
              <a:rPr lang="es-ES" sz="1600" err="1"/>
              <a:t>interpretació</a:t>
            </a:r>
            <a:r>
              <a:rPr lang="es-ES" sz="1600"/>
              <a:t> de la literatura </a:t>
            </a:r>
            <a:r>
              <a:rPr lang="es-ES" sz="1600" err="1"/>
              <a:t>esmentada</a:t>
            </a:r>
            <a:endParaRPr lang="es-ES"/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BD814BFF-B7B0-491F-97D9-AE86779DA469}"/>
              </a:ext>
            </a:extLst>
          </p:cNvPr>
          <p:cNvSpPr/>
          <p:nvPr/>
        </p:nvSpPr>
        <p:spPr>
          <a:xfrm>
            <a:off x="4320954" y="4109246"/>
            <a:ext cx="7424618" cy="374835"/>
          </a:xfrm>
          <a:prstGeom prst="rect">
            <a:avLst/>
          </a:prstGeom>
          <a:solidFill>
            <a:srgbClr val="4FCC0A">
              <a:alpha val="50196"/>
            </a:srgb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/>
              <a:t>3. </a:t>
            </a:r>
            <a:r>
              <a:rPr lang="fr-FR" sz="1600" err="1"/>
              <a:t>Caracteritzacions</a:t>
            </a:r>
            <a:r>
              <a:rPr lang="fr-FR" sz="1600"/>
              <a:t> incorrectes </a:t>
            </a:r>
            <a:r>
              <a:rPr lang="fr-FR" sz="1600" err="1"/>
              <a:t>dels</a:t>
            </a:r>
            <a:r>
              <a:rPr lang="fr-FR" sz="1600"/>
              <a:t> </a:t>
            </a:r>
            <a:r>
              <a:rPr lang="fr-FR" sz="1600" err="1"/>
              <a:t>mètodes</a:t>
            </a:r>
            <a:r>
              <a:rPr lang="fr-FR" sz="1600"/>
              <a:t> d'</a:t>
            </a:r>
            <a:r>
              <a:rPr lang="fr-FR" sz="1600" err="1"/>
              <a:t>estudi</a:t>
            </a:r>
            <a:endParaRPr lang="es-ES" sz="1600"/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FFA5C2E1-CB1F-436F-9069-94C9B703525A}"/>
              </a:ext>
            </a:extLst>
          </p:cNvPr>
          <p:cNvSpPr/>
          <p:nvPr/>
        </p:nvSpPr>
        <p:spPr>
          <a:xfrm>
            <a:off x="4320954" y="4791985"/>
            <a:ext cx="7424618" cy="374835"/>
          </a:xfrm>
          <a:prstGeom prst="rect">
            <a:avLst/>
          </a:prstGeom>
          <a:solidFill>
            <a:srgbClr val="4FCC0A">
              <a:alpha val="50196"/>
            </a:srgb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4. </a:t>
            </a:r>
            <a:r>
              <a:rPr lang="es-ES" sz="1600" err="1"/>
              <a:t>Interpretació</a:t>
            </a:r>
            <a:r>
              <a:rPr lang="es-ES" sz="1600"/>
              <a:t> </a:t>
            </a:r>
            <a:r>
              <a:rPr lang="es-ES" sz="1600" err="1"/>
              <a:t>errònia</a:t>
            </a:r>
            <a:r>
              <a:rPr lang="es-ES" sz="1600"/>
              <a:t> </a:t>
            </a:r>
            <a:r>
              <a:rPr lang="es-ES" sz="1600" err="1"/>
              <a:t>dels</a:t>
            </a:r>
            <a:r>
              <a:rPr lang="es-ES" sz="1600"/>
              <a:t> </a:t>
            </a:r>
            <a:r>
              <a:rPr lang="es-ES" sz="1600" err="1"/>
              <a:t>anàlisis</a:t>
            </a:r>
            <a:r>
              <a:rPr lang="es-ES" sz="1600"/>
              <a:t> </a:t>
            </a:r>
            <a:r>
              <a:rPr lang="es-ES" sz="1600" err="1"/>
              <a:t>estadístics</a:t>
            </a:r>
            <a:endParaRPr lang="es-ES" sz="1600"/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FE65F7FD-8418-4FCB-A834-26409B6979BE}"/>
              </a:ext>
            </a:extLst>
          </p:cNvPr>
          <p:cNvSpPr/>
          <p:nvPr/>
        </p:nvSpPr>
        <p:spPr>
          <a:xfrm>
            <a:off x="4320955" y="5469114"/>
            <a:ext cx="7424618" cy="374835"/>
          </a:xfrm>
          <a:prstGeom prst="rect">
            <a:avLst/>
          </a:prstGeom>
          <a:solidFill>
            <a:srgbClr val="0070C0">
              <a:alpha val="50196"/>
            </a:srgb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5-6. </a:t>
            </a:r>
            <a:r>
              <a:rPr lang="es-ES" sz="1600" err="1"/>
              <a:t>Assajos</a:t>
            </a:r>
            <a:r>
              <a:rPr lang="es-ES" sz="1600"/>
              <a:t> </a:t>
            </a:r>
            <a:r>
              <a:rPr lang="es-ES" sz="1600" err="1"/>
              <a:t>controlats</a:t>
            </a:r>
            <a:r>
              <a:rPr lang="es-ES" sz="1600"/>
              <a:t> i </a:t>
            </a:r>
            <a:r>
              <a:rPr lang="es-ES" sz="1600" err="1"/>
              <a:t>grups</a:t>
            </a:r>
            <a:r>
              <a:rPr lang="es-ES" sz="1600"/>
              <a:t> </a:t>
            </a:r>
            <a:r>
              <a:rPr lang="es-ES" sz="1600" err="1"/>
              <a:t>aleatoritzats</a:t>
            </a:r>
            <a:r>
              <a:rPr lang="es-ES" sz="1600"/>
              <a:t> VS </a:t>
            </a:r>
            <a:r>
              <a:rPr lang="es-ES" sz="1600" err="1"/>
              <a:t>Assajos</a:t>
            </a:r>
            <a:r>
              <a:rPr lang="es-ES" sz="1600"/>
              <a:t> </a:t>
            </a:r>
            <a:r>
              <a:rPr lang="es-ES" sz="1600" err="1"/>
              <a:t>controlats</a:t>
            </a:r>
            <a:r>
              <a:rPr lang="es-ES" sz="1600"/>
              <a:t> “</a:t>
            </a:r>
            <a:r>
              <a:rPr lang="es-ES" sz="1600" err="1"/>
              <a:t>actius</a:t>
            </a:r>
            <a:r>
              <a:rPr lang="es-ES" sz="1600"/>
              <a:t>” </a:t>
            </a:r>
            <a:r>
              <a:rPr lang="es-ES" sz="1600" err="1"/>
              <a:t>aleatoritzats</a:t>
            </a:r>
            <a:r>
              <a:rPr lang="es-ES" sz="1600"/>
              <a:t>. </a:t>
            </a: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1A53CDB1-B017-4499-B98C-7BD72C6043A3}"/>
              </a:ext>
            </a:extLst>
          </p:cNvPr>
          <p:cNvSpPr/>
          <p:nvPr/>
        </p:nvSpPr>
        <p:spPr>
          <a:xfrm>
            <a:off x="4320954" y="6146243"/>
            <a:ext cx="7424618" cy="551727"/>
          </a:xfrm>
          <a:prstGeom prst="rect">
            <a:avLst/>
          </a:prstGeom>
          <a:solidFill>
            <a:srgbClr val="4FCC0A">
              <a:alpha val="50196"/>
            </a:srgb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7. </a:t>
            </a:r>
            <a:r>
              <a:rPr lang="es-ES" sz="1600" err="1"/>
              <a:t>Conclusions</a:t>
            </a:r>
            <a:endParaRPr lang="es-ES" sz="1600"/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84250F29-5A20-4129-90ED-9411ED4855B9}"/>
              </a:ext>
            </a:extLst>
          </p:cNvPr>
          <p:cNvSpPr/>
          <p:nvPr/>
        </p:nvSpPr>
        <p:spPr>
          <a:xfrm>
            <a:off x="537508" y="2082166"/>
            <a:ext cx="2934261" cy="785685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/>
              <a:t>Com es mesura l’èxit d’una investigació?</a:t>
            </a:r>
            <a:endParaRPr lang="es-ES" sz="1600" baseline="30000"/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26A5C45C-CF1D-4216-B491-2B49A7CD6EFA}"/>
              </a:ext>
            </a:extLst>
          </p:cNvPr>
          <p:cNvSpPr/>
          <p:nvPr/>
        </p:nvSpPr>
        <p:spPr>
          <a:xfrm>
            <a:off x="537510" y="4891750"/>
            <a:ext cx="2934261" cy="41565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a-ES" sz="1600"/>
              <a:t>Mètodes, instruments i grups</a:t>
            </a:r>
            <a:endParaRPr lang="es-ES" sz="1600"/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58E8059B-312C-4F7E-A621-25AF85403089}"/>
              </a:ext>
            </a:extLst>
          </p:cNvPr>
          <p:cNvSpPr/>
          <p:nvPr/>
        </p:nvSpPr>
        <p:spPr>
          <a:xfrm>
            <a:off x="537509" y="5395214"/>
            <a:ext cx="2934261" cy="41565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a-ES" sz="1600"/>
              <a:t>Fins a on arriba la Intervenció?</a:t>
            </a:r>
            <a:endParaRPr lang="es-ES" sz="1600"/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392E4CE5-45BE-48E5-9608-57300F76C68B}"/>
              </a:ext>
            </a:extLst>
          </p:cNvPr>
          <p:cNvSpPr/>
          <p:nvPr/>
        </p:nvSpPr>
        <p:spPr>
          <a:xfrm>
            <a:off x="537508" y="5912285"/>
            <a:ext cx="2934261" cy="78568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a-ES" sz="1600"/>
              <a:t>"Si veieu els guanys </a:t>
            </a:r>
            <a:r>
              <a:rPr lang="ca-ES" sz="1600" err="1"/>
              <a:t>d'EF</a:t>
            </a:r>
            <a:r>
              <a:rPr lang="ca-ES" sz="1600"/>
              <a:t> depenen de com es presenta i s'ha dut a terme una activitat”</a:t>
            </a:r>
          </a:p>
        </p:txBody>
      </p:sp>
      <p:sp>
        <p:nvSpPr>
          <p:cNvPr id="27" name="Flecha: a la derecha 34">
            <a:extLst>
              <a:ext uri="{FF2B5EF4-FFF2-40B4-BE49-F238E27FC236}">
                <a16:creationId xmlns:a16="http://schemas.microsoft.com/office/drawing/2014/main" id="{A9562DB4-CA99-4CDC-941E-BE9171E1000D}"/>
              </a:ext>
            </a:extLst>
          </p:cNvPr>
          <p:cNvSpPr/>
          <p:nvPr/>
        </p:nvSpPr>
        <p:spPr>
          <a:xfrm rot="5400000">
            <a:off x="1616749" y="3595108"/>
            <a:ext cx="779900" cy="524732"/>
          </a:xfrm>
          <a:prstGeom prst="rightArrow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28">
            <a:extLst>
              <a:ext uri="{FF2B5EF4-FFF2-40B4-BE49-F238E27FC236}">
                <a16:creationId xmlns:a16="http://schemas.microsoft.com/office/drawing/2014/main" id="{057107D9-2462-4DD2-814A-502064DCE738}"/>
              </a:ext>
            </a:extLst>
          </p:cNvPr>
          <p:cNvSpPr/>
          <p:nvPr/>
        </p:nvSpPr>
        <p:spPr>
          <a:xfrm>
            <a:off x="537508" y="4335230"/>
            <a:ext cx="2934261" cy="41565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a-ES" sz="1600"/>
              <a:t>(</a:t>
            </a:r>
            <a:r>
              <a:rPr lang="ca-ES" sz="1600" err="1"/>
              <a:t>Diamond</a:t>
            </a:r>
            <a:r>
              <a:rPr lang="ca-ES" sz="1600"/>
              <a:t> et al., 2007)</a:t>
            </a:r>
            <a:endParaRPr lang="es-ES" sz="1600"/>
          </a:p>
        </p:txBody>
      </p:sp>
    </p:spTree>
    <p:extLst>
      <p:ext uri="{BB962C8B-B14F-4D97-AF65-F5344CB8AC3E}">
        <p14:creationId xmlns:p14="http://schemas.microsoft.com/office/powerpoint/2010/main" val="244875721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>
            <a:extLst>
              <a:ext uri="{FF2B5EF4-FFF2-40B4-BE49-F238E27FC236}">
                <a16:creationId xmlns:a16="http://schemas.microsoft.com/office/drawing/2014/main" id="{E99C7062-B8C0-489F-B9F2-48DC2E6C37B1}"/>
              </a:ext>
            </a:extLst>
          </p:cNvPr>
          <p:cNvSpPr txBox="1"/>
          <p:nvPr/>
        </p:nvSpPr>
        <p:spPr>
          <a:xfrm>
            <a:off x="3471773" y="696942"/>
            <a:ext cx="629440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b="1"/>
              <a:t>EFECTES DE L'ACTIVITAT FÍSICA EN LA COGNICIÓ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C0A7144-B5B8-4060-A084-7ACD03601D00}"/>
              </a:ext>
            </a:extLst>
          </p:cNvPr>
          <p:cNvSpPr txBox="1"/>
          <p:nvPr/>
        </p:nvSpPr>
        <p:spPr>
          <a:xfrm>
            <a:off x="3471773" y="1058944"/>
            <a:ext cx="4430485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 err="1"/>
              <a:t>Revisió</a:t>
            </a:r>
            <a:r>
              <a:rPr lang="es-ES" sz="1200"/>
              <a:t> de </a:t>
            </a:r>
            <a:r>
              <a:rPr lang="es-ES" sz="1200" err="1"/>
              <a:t>Diamond</a:t>
            </a:r>
            <a:r>
              <a:rPr lang="es-ES" sz="1200"/>
              <a:t> y Ling (2016) </a:t>
            </a:r>
            <a:br>
              <a:rPr lang="es-ES" sz="1200"/>
            </a:br>
            <a:r>
              <a:rPr lang="es-ES" sz="1200" err="1"/>
              <a:t>Intervencions</a:t>
            </a:r>
            <a:r>
              <a:rPr lang="es-ES" sz="1200"/>
              <a:t> (</a:t>
            </a:r>
            <a:r>
              <a:rPr lang="es-ES" sz="1200" err="1"/>
              <a:t>tipus</a:t>
            </a:r>
            <a:r>
              <a:rPr lang="es-ES" sz="1200"/>
              <a:t> </a:t>
            </a:r>
            <a:r>
              <a:rPr lang="es-ES" sz="1200" err="1"/>
              <a:t>d’AF</a:t>
            </a:r>
            <a:r>
              <a:rPr lang="es-ES" sz="1200"/>
              <a:t>) i </a:t>
            </a:r>
            <a:r>
              <a:rPr lang="es-ES" sz="1200" err="1"/>
              <a:t>relació</a:t>
            </a:r>
            <a:r>
              <a:rPr lang="es-ES" sz="1200"/>
              <a:t> </a:t>
            </a:r>
            <a:r>
              <a:rPr lang="es-ES" sz="1200" err="1"/>
              <a:t>amb</a:t>
            </a:r>
            <a:r>
              <a:rPr lang="es-ES" sz="1200"/>
              <a:t> la </a:t>
            </a:r>
            <a:r>
              <a:rPr lang="es-ES" sz="1200" err="1"/>
              <a:t>capacitat</a:t>
            </a:r>
            <a:r>
              <a:rPr lang="es-ES" sz="1200"/>
              <a:t> cognitiva</a:t>
            </a:r>
            <a:endParaRPr lang="es-ES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2469F2E-B5E5-42D2-8A45-C9F3DE6780C0}"/>
              </a:ext>
            </a:extLst>
          </p:cNvPr>
          <p:cNvSpPr/>
          <p:nvPr/>
        </p:nvSpPr>
        <p:spPr>
          <a:xfrm>
            <a:off x="8811311" y="1520609"/>
            <a:ext cx="2934261" cy="415658"/>
          </a:xfrm>
          <a:prstGeom prst="rect">
            <a:avLst/>
          </a:prstGeom>
          <a:solidFill>
            <a:srgbClr val="4FCC0A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err="1"/>
              <a:t>Hillman</a:t>
            </a:r>
            <a:r>
              <a:rPr lang="es-ES" sz="1600"/>
              <a:t>; </a:t>
            </a:r>
            <a:r>
              <a:rPr lang="es-ES" sz="1600" err="1"/>
              <a:t>Krumber</a:t>
            </a:r>
            <a:r>
              <a:rPr lang="es-ES" sz="1600"/>
              <a:t>; et al (2018)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34E28171-56DC-4F53-8662-423B1ED5AE31}"/>
              </a:ext>
            </a:extLst>
          </p:cNvPr>
          <p:cNvSpPr/>
          <p:nvPr/>
        </p:nvSpPr>
        <p:spPr>
          <a:xfrm>
            <a:off x="4320954" y="2082166"/>
            <a:ext cx="7424618" cy="374835"/>
          </a:xfrm>
          <a:prstGeom prst="rect">
            <a:avLst/>
          </a:prstGeom>
          <a:solidFill>
            <a:srgbClr val="4FCC0A">
              <a:alpha val="50196"/>
            </a:srgb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a-ES" sz="1600"/>
              <a:t>ARGUMENTACIÓ DE LA REVISIÓ:  </a:t>
            </a:r>
            <a:r>
              <a:rPr lang="ca-ES" sz="1600" err="1"/>
              <a:t>AF</a:t>
            </a:r>
            <a:r>
              <a:rPr lang="ca-ES" sz="1600"/>
              <a:t> Conscient </a:t>
            </a:r>
            <a:r>
              <a:rPr lang="ca-ES" sz="1600" b="1" err="1"/>
              <a:t>VS</a:t>
            </a:r>
            <a:r>
              <a:rPr lang="ca-ES" sz="1600"/>
              <a:t> </a:t>
            </a:r>
            <a:r>
              <a:rPr lang="ca-ES" sz="1600" err="1"/>
              <a:t>AF</a:t>
            </a:r>
            <a:r>
              <a:rPr lang="ca-ES" sz="1600"/>
              <a:t> inconscient o sense sentit</a:t>
            </a:r>
            <a:endParaRPr lang="ca-ES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DA9F0FEE-0AA8-4545-808F-58FF4E58B776}"/>
              </a:ext>
            </a:extLst>
          </p:cNvPr>
          <p:cNvSpPr/>
          <p:nvPr/>
        </p:nvSpPr>
        <p:spPr>
          <a:xfrm>
            <a:off x="4320954" y="2759195"/>
            <a:ext cx="7424618" cy="374835"/>
          </a:xfrm>
          <a:prstGeom prst="rect">
            <a:avLst/>
          </a:prstGeom>
          <a:solidFill>
            <a:srgbClr val="4FCC0A">
              <a:alpha val="50196"/>
            </a:srgb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1. </a:t>
            </a:r>
            <a:r>
              <a:rPr lang="es-ES" sz="1600" err="1"/>
              <a:t>Distorsió</a:t>
            </a:r>
            <a:r>
              <a:rPr lang="es-ES" sz="1600"/>
              <a:t> de </a:t>
            </a:r>
            <a:r>
              <a:rPr lang="es-ES" sz="1600" err="1"/>
              <a:t>l'estat</a:t>
            </a:r>
            <a:r>
              <a:rPr lang="es-ES" sz="1600"/>
              <a:t> de la </a:t>
            </a:r>
            <a:r>
              <a:rPr lang="es-ES" sz="1600" err="1"/>
              <a:t>ciència</a:t>
            </a:r>
            <a:r>
              <a:rPr lang="es-ES" sz="1600"/>
              <a:t> a causa de la literatura </a:t>
            </a:r>
            <a:r>
              <a:rPr lang="es-ES" sz="1600" err="1"/>
              <a:t>exclosa</a:t>
            </a:r>
            <a:endParaRPr lang="es-ES" sz="1600"/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AB8F33E6-E278-4C27-AB5D-DC86637D5E4E}"/>
              </a:ext>
            </a:extLst>
          </p:cNvPr>
          <p:cNvSpPr/>
          <p:nvPr/>
        </p:nvSpPr>
        <p:spPr>
          <a:xfrm>
            <a:off x="4320954" y="3435217"/>
            <a:ext cx="7424618" cy="374835"/>
          </a:xfrm>
          <a:prstGeom prst="rect">
            <a:avLst/>
          </a:prstGeom>
          <a:solidFill>
            <a:srgbClr val="4FCC0A">
              <a:alpha val="50196"/>
            </a:srgb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 2. Mala </a:t>
            </a:r>
            <a:r>
              <a:rPr lang="es-ES" sz="1600" err="1"/>
              <a:t>interpretació</a:t>
            </a:r>
            <a:r>
              <a:rPr lang="es-ES" sz="1600"/>
              <a:t> de la literatura </a:t>
            </a:r>
            <a:r>
              <a:rPr lang="es-ES" sz="1600" err="1"/>
              <a:t>esmentada</a:t>
            </a:r>
            <a:endParaRPr lang="es-ES"/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BD814BFF-B7B0-491F-97D9-AE86779DA469}"/>
              </a:ext>
            </a:extLst>
          </p:cNvPr>
          <p:cNvSpPr/>
          <p:nvPr/>
        </p:nvSpPr>
        <p:spPr>
          <a:xfrm>
            <a:off x="4320954" y="4109246"/>
            <a:ext cx="7424618" cy="374835"/>
          </a:xfrm>
          <a:prstGeom prst="rect">
            <a:avLst/>
          </a:prstGeom>
          <a:solidFill>
            <a:srgbClr val="4FCC0A">
              <a:alpha val="50196"/>
            </a:srgb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/>
              <a:t>3. </a:t>
            </a:r>
            <a:r>
              <a:rPr lang="fr-FR" sz="1600" err="1"/>
              <a:t>Caracteritzacions</a:t>
            </a:r>
            <a:r>
              <a:rPr lang="fr-FR" sz="1600"/>
              <a:t> incorrectes </a:t>
            </a:r>
            <a:r>
              <a:rPr lang="fr-FR" sz="1600" err="1"/>
              <a:t>dels</a:t>
            </a:r>
            <a:r>
              <a:rPr lang="fr-FR" sz="1600"/>
              <a:t> </a:t>
            </a:r>
            <a:r>
              <a:rPr lang="fr-FR" sz="1600" err="1"/>
              <a:t>mètodes</a:t>
            </a:r>
            <a:r>
              <a:rPr lang="fr-FR" sz="1600"/>
              <a:t> d'</a:t>
            </a:r>
            <a:r>
              <a:rPr lang="fr-FR" sz="1600" err="1"/>
              <a:t>estudi</a:t>
            </a:r>
            <a:endParaRPr lang="es-ES" sz="1600"/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FFA5C2E1-CB1F-436F-9069-94C9B703525A}"/>
              </a:ext>
            </a:extLst>
          </p:cNvPr>
          <p:cNvSpPr/>
          <p:nvPr/>
        </p:nvSpPr>
        <p:spPr>
          <a:xfrm>
            <a:off x="4320954" y="4791985"/>
            <a:ext cx="7424618" cy="374835"/>
          </a:xfrm>
          <a:prstGeom prst="rect">
            <a:avLst/>
          </a:prstGeom>
          <a:solidFill>
            <a:srgbClr val="4FCC0A">
              <a:alpha val="50196"/>
            </a:srgb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4. </a:t>
            </a:r>
            <a:r>
              <a:rPr lang="es-ES" sz="1600" err="1"/>
              <a:t>Interpretació</a:t>
            </a:r>
            <a:r>
              <a:rPr lang="es-ES" sz="1600"/>
              <a:t> </a:t>
            </a:r>
            <a:r>
              <a:rPr lang="es-ES" sz="1600" err="1"/>
              <a:t>errònia</a:t>
            </a:r>
            <a:r>
              <a:rPr lang="es-ES" sz="1600"/>
              <a:t> </a:t>
            </a:r>
            <a:r>
              <a:rPr lang="es-ES" sz="1600" err="1"/>
              <a:t>dels</a:t>
            </a:r>
            <a:r>
              <a:rPr lang="es-ES" sz="1600"/>
              <a:t> </a:t>
            </a:r>
            <a:r>
              <a:rPr lang="es-ES" sz="1600" err="1"/>
              <a:t>anàlisis</a:t>
            </a:r>
            <a:r>
              <a:rPr lang="es-ES" sz="1600"/>
              <a:t> </a:t>
            </a:r>
            <a:r>
              <a:rPr lang="es-ES" sz="1600" err="1"/>
              <a:t>estadístics</a:t>
            </a:r>
            <a:endParaRPr lang="es-ES" sz="1600"/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FE65F7FD-8418-4FCB-A834-26409B6979BE}"/>
              </a:ext>
            </a:extLst>
          </p:cNvPr>
          <p:cNvSpPr/>
          <p:nvPr/>
        </p:nvSpPr>
        <p:spPr>
          <a:xfrm>
            <a:off x="4320955" y="5469114"/>
            <a:ext cx="7424618" cy="374835"/>
          </a:xfrm>
          <a:prstGeom prst="rect">
            <a:avLst/>
          </a:prstGeom>
          <a:solidFill>
            <a:srgbClr val="4FCC0A">
              <a:alpha val="50196"/>
            </a:srgb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/>
              <a:t>5-6. </a:t>
            </a:r>
            <a:r>
              <a:rPr lang="es-ES" sz="1600" err="1"/>
              <a:t>Assajos</a:t>
            </a:r>
            <a:r>
              <a:rPr lang="es-ES" sz="1600"/>
              <a:t> </a:t>
            </a:r>
            <a:r>
              <a:rPr lang="es-ES" sz="1600" err="1"/>
              <a:t>controlats</a:t>
            </a:r>
            <a:r>
              <a:rPr lang="es-ES" sz="1600"/>
              <a:t> i </a:t>
            </a:r>
            <a:r>
              <a:rPr lang="es-ES" sz="1600" err="1"/>
              <a:t>grups</a:t>
            </a:r>
            <a:r>
              <a:rPr lang="es-ES" sz="1600"/>
              <a:t> </a:t>
            </a:r>
            <a:r>
              <a:rPr lang="es-ES" sz="1600" err="1"/>
              <a:t>aleatoritzats</a:t>
            </a:r>
            <a:r>
              <a:rPr lang="es-ES" sz="1600"/>
              <a:t> VS </a:t>
            </a:r>
            <a:r>
              <a:rPr lang="es-ES" sz="1600" err="1"/>
              <a:t>Assajos</a:t>
            </a:r>
            <a:r>
              <a:rPr lang="es-ES" sz="1600"/>
              <a:t> </a:t>
            </a:r>
            <a:r>
              <a:rPr lang="es-ES" sz="1600" err="1"/>
              <a:t>controlats</a:t>
            </a:r>
            <a:r>
              <a:rPr lang="es-ES" sz="1600"/>
              <a:t> “</a:t>
            </a:r>
            <a:r>
              <a:rPr lang="es-ES" sz="1600" err="1"/>
              <a:t>actius</a:t>
            </a:r>
            <a:r>
              <a:rPr lang="es-ES" sz="1600"/>
              <a:t>” </a:t>
            </a:r>
            <a:r>
              <a:rPr lang="es-ES" sz="1600" err="1"/>
              <a:t>aleatoritzats</a:t>
            </a:r>
            <a:r>
              <a:rPr lang="es-ES" sz="1600"/>
              <a:t>. </a:t>
            </a: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1A53CDB1-B017-4499-B98C-7BD72C6043A3}"/>
              </a:ext>
            </a:extLst>
          </p:cNvPr>
          <p:cNvSpPr/>
          <p:nvPr/>
        </p:nvSpPr>
        <p:spPr>
          <a:xfrm>
            <a:off x="4320954" y="6146243"/>
            <a:ext cx="7424618" cy="551727"/>
          </a:xfrm>
          <a:prstGeom prst="rect">
            <a:avLst/>
          </a:prstGeom>
          <a:solidFill>
            <a:srgbClr val="0070C0">
              <a:alpha val="50196"/>
            </a:srgb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b="1"/>
              <a:t>7. </a:t>
            </a:r>
            <a:r>
              <a:rPr lang="es-ES" sz="1600" b="1" err="1"/>
              <a:t>Conclusions</a:t>
            </a:r>
            <a:endParaRPr lang="es-ES" sz="1600" b="1"/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84250F29-5A20-4129-90ED-9411ED4855B9}"/>
              </a:ext>
            </a:extLst>
          </p:cNvPr>
          <p:cNvSpPr/>
          <p:nvPr/>
        </p:nvSpPr>
        <p:spPr>
          <a:xfrm>
            <a:off x="537508" y="2082166"/>
            <a:ext cx="2934261" cy="785685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/>
              <a:t>REPTE CIENTÍFIC</a:t>
            </a:r>
          </a:p>
          <a:p>
            <a:pPr algn="ctr"/>
            <a:r>
              <a:rPr lang="ca-ES" err="1"/>
              <a:t>AF</a:t>
            </a:r>
            <a:r>
              <a:rPr lang="ca-ES"/>
              <a:t> + COGNICIÓ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26A5C45C-CF1D-4216-B491-2B49A7CD6EFA}"/>
              </a:ext>
            </a:extLst>
          </p:cNvPr>
          <p:cNvSpPr/>
          <p:nvPr/>
        </p:nvSpPr>
        <p:spPr>
          <a:xfrm>
            <a:off x="537510" y="4345640"/>
            <a:ext cx="2934261" cy="41565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a-ES" sz="1600"/>
              <a:t>Tenir en compte TOTA </a:t>
            </a:r>
            <a:r>
              <a:rPr lang="ca-ES" sz="1600" err="1"/>
              <a:t>inv</a:t>
            </a:r>
            <a:r>
              <a:rPr lang="ca-ES" sz="1600"/>
              <a:t>. prèvia</a:t>
            </a:r>
            <a:endParaRPr lang="es-ES" sz="1600"/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58E8059B-312C-4F7E-A621-25AF85403089}"/>
              </a:ext>
            </a:extLst>
          </p:cNvPr>
          <p:cNvSpPr/>
          <p:nvPr/>
        </p:nvSpPr>
        <p:spPr>
          <a:xfrm>
            <a:off x="537509" y="4849104"/>
            <a:ext cx="2934261" cy="41565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a-ES" sz="1600"/>
              <a:t>Identificar variables dependents</a:t>
            </a:r>
            <a:endParaRPr lang="es-ES" sz="1600"/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392E4CE5-45BE-48E5-9608-57300F76C68B}"/>
              </a:ext>
            </a:extLst>
          </p:cNvPr>
          <p:cNvSpPr/>
          <p:nvPr/>
        </p:nvSpPr>
        <p:spPr>
          <a:xfrm>
            <a:off x="537508" y="5352569"/>
            <a:ext cx="2934261" cy="134540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a-ES" sz="1600"/>
              <a:t>Dosi d'exercici; Modalitat; Paràmetres demogràfics i genètics; Estat </a:t>
            </a:r>
            <a:r>
              <a:rPr lang="ca-ES" sz="1600" err="1"/>
              <a:t>motivacional</a:t>
            </a:r>
            <a:r>
              <a:rPr lang="ca-ES" sz="1600"/>
              <a:t>;</a:t>
            </a:r>
          </a:p>
          <a:p>
            <a:pPr algn="ctr"/>
            <a:r>
              <a:rPr lang="ca-ES" sz="1600" b="1"/>
              <a:t>Relació </a:t>
            </a:r>
            <a:r>
              <a:rPr lang="ca-ES" sz="1600" b="1" err="1"/>
              <a:t>AF</a:t>
            </a:r>
            <a:r>
              <a:rPr lang="ca-ES" sz="1600" b="1"/>
              <a:t> i </a:t>
            </a:r>
            <a:r>
              <a:rPr lang="ca-ES" sz="1600" b="1" err="1"/>
              <a:t>F.Executives</a:t>
            </a:r>
            <a:br>
              <a:rPr lang="ca-ES" sz="1600"/>
            </a:br>
            <a:r>
              <a:rPr lang="ca-ES" sz="1600"/>
              <a:t>(</a:t>
            </a:r>
            <a:r>
              <a:rPr lang="ca-ES" sz="1600" err="1"/>
              <a:t>Pesce</a:t>
            </a:r>
            <a:r>
              <a:rPr lang="ca-ES" sz="1600"/>
              <a:t> et al., 2016)</a:t>
            </a:r>
          </a:p>
        </p:txBody>
      </p:sp>
      <p:sp>
        <p:nvSpPr>
          <p:cNvPr id="27" name="Flecha: a la derecha 34">
            <a:extLst>
              <a:ext uri="{FF2B5EF4-FFF2-40B4-BE49-F238E27FC236}">
                <a16:creationId xmlns:a16="http://schemas.microsoft.com/office/drawing/2014/main" id="{A9562DB4-CA99-4CDC-941E-BE9171E1000D}"/>
              </a:ext>
            </a:extLst>
          </p:cNvPr>
          <p:cNvSpPr/>
          <p:nvPr/>
        </p:nvSpPr>
        <p:spPr>
          <a:xfrm rot="5400000">
            <a:off x="1614688" y="3335180"/>
            <a:ext cx="779900" cy="524732"/>
          </a:xfrm>
          <a:prstGeom prst="rightArrow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20405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E4BCE41-A18D-43E1-A186-B2CCBE50EFE3}"/>
              </a:ext>
            </a:extLst>
          </p:cNvPr>
          <p:cNvSpPr/>
          <p:nvPr/>
        </p:nvSpPr>
        <p:spPr>
          <a:xfrm>
            <a:off x="1900687" y="1649084"/>
            <a:ext cx="2702942" cy="127958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MEDIADORS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D675CEDC-E578-40A6-B3DB-6F636A55DDEB}"/>
              </a:ext>
            </a:extLst>
          </p:cNvPr>
          <p:cNvSpPr/>
          <p:nvPr/>
        </p:nvSpPr>
        <p:spPr>
          <a:xfrm>
            <a:off x="7594120" y="1649083"/>
            <a:ext cx="2702942" cy="127958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/>
              <a:t>MODERADORS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8C9A75B7-2D3C-4693-B031-FB9B435842E5}"/>
              </a:ext>
            </a:extLst>
          </p:cNvPr>
          <p:cNvSpPr txBox="1"/>
          <p:nvPr/>
        </p:nvSpPr>
        <p:spPr>
          <a:xfrm>
            <a:off x="885647" y="1302589"/>
            <a:ext cx="4784784" cy="27699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1200" err="1"/>
              <a:t>Mecanismes</a:t>
            </a:r>
            <a:r>
              <a:rPr lang="es-ES" sz="1200"/>
              <a:t> </a:t>
            </a:r>
            <a:r>
              <a:rPr lang="es-ES" sz="1200" err="1"/>
              <a:t>generadors</a:t>
            </a:r>
            <a:r>
              <a:rPr lang="es-ES" sz="1200"/>
              <a:t> a través </a:t>
            </a:r>
            <a:r>
              <a:rPr lang="es-ES" sz="1200" err="1"/>
              <a:t>dels</a:t>
            </a:r>
            <a:r>
              <a:rPr lang="es-ES" sz="1200"/>
              <a:t> </a:t>
            </a:r>
            <a:r>
              <a:rPr lang="es-ES" sz="1200" err="1"/>
              <a:t>quals</a:t>
            </a:r>
            <a:r>
              <a:rPr lang="es-ES" sz="1200"/>
              <a:t> </a:t>
            </a:r>
            <a:r>
              <a:rPr lang="es-ES" sz="1200" err="1"/>
              <a:t>l'exercici</a:t>
            </a:r>
            <a:r>
              <a:rPr lang="es-ES" sz="1200"/>
              <a:t> </a:t>
            </a:r>
            <a:r>
              <a:rPr lang="es-ES" sz="1200" err="1"/>
              <a:t>físic</a:t>
            </a:r>
            <a:r>
              <a:rPr lang="es-ES" sz="1200"/>
              <a:t> </a:t>
            </a:r>
            <a:r>
              <a:rPr lang="es-ES" sz="1200" err="1"/>
              <a:t>influeix</a:t>
            </a:r>
            <a:r>
              <a:rPr lang="es-ES" sz="1200"/>
              <a:t> en les FE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36F36B7-BB12-4B79-98F4-398903A2F1D4}"/>
              </a:ext>
            </a:extLst>
          </p:cNvPr>
          <p:cNvSpPr txBox="1"/>
          <p:nvPr/>
        </p:nvSpPr>
        <p:spPr>
          <a:xfrm>
            <a:off x="6535948" y="1302588"/>
            <a:ext cx="5187349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/>
              <a:t>Variables que influeixen en el sentit i/o la intensitat en la relació entre E-C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D0CDC16-17E9-473A-94A8-27CE2354F38A}"/>
              </a:ext>
            </a:extLst>
          </p:cNvPr>
          <p:cNvSpPr txBox="1"/>
          <p:nvPr/>
        </p:nvSpPr>
        <p:spPr>
          <a:xfrm>
            <a:off x="7758022" y="1072551"/>
            <a:ext cx="2743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/>
              <a:t>Pesce (2012)</a:t>
            </a:r>
            <a:endParaRPr lang="es-E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99C7062-B8C0-489F-B9F2-48DC2E6C37B1}"/>
              </a:ext>
            </a:extLst>
          </p:cNvPr>
          <p:cNvSpPr txBox="1"/>
          <p:nvPr/>
        </p:nvSpPr>
        <p:spPr>
          <a:xfrm>
            <a:off x="3471773" y="696942"/>
            <a:ext cx="629440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b="1"/>
              <a:t>EFECTES DE L'ACTIVITAT FÍSICA EN LA COGNICIÓ</a:t>
            </a:r>
          </a:p>
        </p:txBody>
      </p:sp>
      <p:sp>
        <p:nvSpPr>
          <p:cNvPr id="11" name="Flecha: a la izquierda, derecha y arriba 10">
            <a:extLst>
              <a:ext uri="{FF2B5EF4-FFF2-40B4-BE49-F238E27FC236}">
                <a16:creationId xmlns:a16="http://schemas.microsoft.com/office/drawing/2014/main" id="{9654901D-7D77-4297-BB0E-C73D124016A2}"/>
              </a:ext>
            </a:extLst>
          </p:cNvPr>
          <p:cNvSpPr/>
          <p:nvPr/>
        </p:nvSpPr>
        <p:spPr>
          <a:xfrm rot="10800000">
            <a:off x="4897553" y="2284037"/>
            <a:ext cx="2401017" cy="848264"/>
          </a:xfrm>
          <a:prstGeom prst="leftRightUp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2241469D-D1F8-45EE-A14C-F473035EE643}"/>
              </a:ext>
            </a:extLst>
          </p:cNvPr>
          <p:cNvSpPr/>
          <p:nvPr/>
        </p:nvSpPr>
        <p:spPr>
          <a:xfrm>
            <a:off x="3108385" y="3359989"/>
            <a:ext cx="2702942" cy="6469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err="1"/>
              <a:t>CHRONIC</a:t>
            </a:r>
            <a:r>
              <a:rPr lang="es-ES"/>
              <a:t> </a:t>
            </a:r>
            <a:r>
              <a:rPr lang="es-ES" err="1"/>
              <a:t>EXERCISE</a:t>
            </a:r>
            <a:r>
              <a:rPr lang="es-ES"/>
              <a:t> </a:t>
            </a:r>
            <a:r>
              <a:rPr lang="es-ES" err="1"/>
              <a:t>RESEARCH</a:t>
            </a:r>
            <a:endParaRPr lang="es-ES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01E66983-8228-4531-982C-44377FFCE48B}"/>
              </a:ext>
            </a:extLst>
          </p:cNvPr>
          <p:cNvSpPr/>
          <p:nvPr/>
        </p:nvSpPr>
        <p:spPr>
          <a:xfrm>
            <a:off x="6400800" y="3359988"/>
            <a:ext cx="2702942" cy="6469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ACUTE EXERCISE RESEARCH</a:t>
            </a:r>
          </a:p>
        </p:txBody>
      </p:sp>
      <p:sp>
        <p:nvSpPr>
          <p:cNvPr id="17" name="Flecha: hacia abajo 16">
            <a:extLst>
              <a:ext uri="{FF2B5EF4-FFF2-40B4-BE49-F238E27FC236}">
                <a16:creationId xmlns:a16="http://schemas.microsoft.com/office/drawing/2014/main" id="{F835CF84-4BDD-441A-8CEF-F6327CC8DC00}"/>
              </a:ext>
            </a:extLst>
          </p:cNvPr>
          <p:cNvSpPr/>
          <p:nvPr/>
        </p:nvSpPr>
        <p:spPr>
          <a:xfrm>
            <a:off x="3049201" y="3930935"/>
            <a:ext cx="704490" cy="560717"/>
          </a:xfrm>
          <a:prstGeom prst="down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7" name="Agrupa 6">
            <a:extLst>
              <a:ext uri="{FF2B5EF4-FFF2-40B4-BE49-F238E27FC236}">
                <a16:creationId xmlns:a16="http://schemas.microsoft.com/office/drawing/2014/main" id="{C7B2E11F-8118-45AB-9B43-23F9E2AB7CCE}"/>
              </a:ext>
            </a:extLst>
          </p:cNvPr>
          <p:cNvGrpSpPr/>
          <p:nvPr/>
        </p:nvGrpSpPr>
        <p:grpSpPr>
          <a:xfrm>
            <a:off x="330557" y="4566248"/>
            <a:ext cx="11530886" cy="2064451"/>
            <a:chOff x="612475" y="4566248"/>
            <a:chExt cx="11530886" cy="2064451"/>
          </a:xfrm>
        </p:grpSpPr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308DF933-DDD3-4C1C-BFCD-46B0A2F7FEE6}"/>
                </a:ext>
              </a:extLst>
            </p:cNvPr>
            <p:cNvSpPr txBox="1"/>
            <p:nvPr/>
          </p:nvSpPr>
          <p:spPr>
            <a:xfrm>
              <a:off x="612475" y="4566248"/>
              <a:ext cx="3141216" cy="1754326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ca-ES">
                  <a:solidFill>
                    <a:schemeClr val="bg1">
                      <a:lumMod val="65000"/>
                    </a:schemeClr>
                  </a:solidFill>
                </a:rPr>
                <a:t>Capacitat Cardiovascular</a:t>
              </a:r>
            </a:p>
            <a:p>
              <a:pPr marL="285750" indent="-285750">
                <a:buFont typeface="Arial"/>
                <a:buChar char="•"/>
              </a:pPr>
              <a:r>
                <a:rPr lang="ca-ES">
                  <a:solidFill>
                    <a:schemeClr val="bg1">
                      <a:lumMod val="65000"/>
                    </a:schemeClr>
                  </a:solidFill>
                </a:rPr>
                <a:t>Circulació Sanguínia</a:t>
              </a:r>
            </a:p>
            <a:p>
              <a:pPr marL="285750" indent="-285750">
                <a:buFont typeface="Arial"/>
                <a:buChar char="•"/>
              </a:pPr>
              <a:r>
                <a:rPr lang="ca-ES"/>
                <a:t>Estructura Cerebral</a:t>
              </a:r>
            </a:p>
            <a:p>
              <a:pPr marL="285750" indent="-285750">
                <a:buFont typeface="Arial"/>
                <a:buChar char="•"/>
              </a:pPr>
              <a:r>
                <a:rPr lang="ca-ES"/>
                <a:t>Estimulació Neurotròfica</a:t>
              </a:r>
            </a:p>
            <a:p>
              <a:pPr marL="285750" indent="-285750">
                <a:buFont typeface="Arial"/>
                <a:buChar char="•"/>
              </a:pPr>
              <a:r>
                <a:rPr lang="ca-ES"/>
                <a:t>Connectivitat funcional</a:t>
              </a:r>
            </a:p>
            <a:p>
              <a:pPr marL="285750" indent="-285750">
                <a:buFont typeface="Arial"/>
                <a:buChar char="•"/>
              </a:pPr>
              <a:r>
                <a:rPr lang="ca-ES"/>
                <a:t>Volum Matèria Gris</a:t>
              </a:r>
            </a:p>
          </p:txBody>
        </p:sp>
        <p:sp>
          <p:nvSpPr>
            <p:cNvPr id="18" name="Rectángulo 17">
              <a:extLst>
                <a:ext uri="{FF2B5EF4-FFF2-40B4-BE49-F238E27FC236}">
                  <a16:creationId xmlns:a16="http://schemas.microsoft.com/office/drawing/2014/main" id="{3A2D4373-4530-4669-B5AB-21CA028C8D48}"/>
                </a:ext>
              </a:extLst>
            </p:cNvPr>
            <p:cNvSpPr/>
            <p:nvPr/>
          </p:nvSpPr>
          <p:spPr>
            <a:xfrm>
              <a:off x="1457035" y="6343152"/>
              <a:ext cx="2296656" cy="287547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00" err="1"/>
                <a:t>CADENES</a:t>
              </a:r>
              <a:r>
                <a:rPr lang="es-ES" sz="1000"/>
                <a:t> MEDIADORES (</a:t>
              </a:r>
              <a:r>
                <a:rPr lang="es-ES" sz="1000" err="1"/>
                <a:t>Etnier</a:t>
              </a:r>
              <a:r>
                <a:rPr lang="es-ES" sz="1000"/>
                <a:t>, 2008)</a:t>
              </a:r>
            </a:p>
          </p:txBody>
        </p:sp>
        <p:sp>
          <p:nvSpPr>
            <p:cNvPr id="26" name="Rectángulo 17">
              <a:extLst>
                <a:ext uri="{FF2B5EF4-FFF2-40B4-BE49-F238E27FC236}">
                  <a16:creationId xmlns:a16="http://schemas.microsoft.com/office/drawing/2014/main" id="{3BD48CA4-7D1F-4A44-8675-FF576EA5ACFA}"/>
                </a:ext>
              </a:extLst>
            </p:cNvPr>
            <p:cNvSpPr/>
            <p:nvPr/>
          </p:nvSpPr>
          <p:spPr>
            <a:xfrm>
              <a:off x="9846705" y="6320574"/>
              <a:ext cx="2296656" cy="287547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a-ES" sz="1000" err="1"/>
                <a:t>Hillman</a:t>
              </a:r>
              <a:r>
                <a:rPr lang="ca-ES" sz="1000"/>
                <a:t>, 2008; 2012; 2016</a:t>
              </a:r>
              <a:endParaRPr lang="es-ES" sz="1000"/>
            </a:p>
          </p:txBody>
        </p:sp>
      </p:grpSp>
      <p:sp>
        <p:nvSpPr>
          <p:cNvPr id="20" name="CuadroTexto 19">
            <a:extLst>
              <a:ext uri="{FF2B5EF4-FFF2-40B4-BE49-F238E27FC236}">
                <a16:creationId xmlns:a16="http://schemas.microsoft.com/office/drawing/2014/main" id="{372A3073-76DB-431F-B99E-691AEC6CFA7E}"/>
              </a:ext>
            </a:extLst>
          </p:cNvPr>
          <p:cNvSpPr txBox="1"/>
          <p:nvPr/>
        </p:nvSpPr>
        <p:spPr>
          <a:xfrm>
            <a:off x="7202007" y="4566248"/>
            <a:ext cx="4659436" cy="175432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ca-ES"/>
              <a:t>Recursos assignables a les tasques cognitives:</a:t>
            </a:r>
            <a:br>
              <a:rPr lang="ca-ES"/>
            </a:br>
            <a:r>
              <a:rPr lang="ca-ES"/>
              <a:t>Atenció i Motivació.</a:t>
            </a:r>
          </a:p>
          <a:p>
            <a:pPr marL="285750" indent="-285750">
              <a:buFont typeface="Arial"/>
              <a:buChar char="•"/>
            </a:pPr>
            <a:r>
              <a:rPr lang="es-ES"/>
              <a:t>Perspectiva cognitiva-psicológica: </a:t>
            </a:r>
            <a:r>
              <a:rPr lang="ca-ES" err="1"/>
              <a:t>Exitació</a:t>
            </a:r>
            <a:endParaRPr lang="ca-ES"/>
          </a:p>
          <a:p>
            <a:pPr marL="285750" indent="-285750">
              <a:buFont typeface="Arial"/>
              <a:buChar char="•"/>
            </a:pPr>
            <a:r>
              <a:rPr lang="ca-ES"/>
              <a:t>Perspectives psico-fisiològiques:</a:t>
            </a:r>
            <a:br>
              <a:rPr lang="ca-ES"/>
            </a:br>
            <a:r>
              <a:rPr lang="ca-ES"/>
              <a:t>Catecolamines (neurotransmissors) i </a:t>
            </a:r>
            <a:br>
              <a:rPr lang="ca-ES"/>
            </a:br>
            <a:r>
              <a:rPr lang="ca-ES"/>
              <a:t>Factors neurotròfics.</a:t>
            </a:r>
          </a:p>
        </p:txBody>
      </p:sp>
      <p:sp>
        <p:nvSpPr>
          <p:cNvPr id="21" name="Flecha: hacia abajo 20">
            <a:extLst>
              <a:ext uri="{FF2B5EF4-FFF2-40B4-BE49-F238E27FC236}">
                <a16:creationId xmlns:a16="http://schemas.microsoft.com/office/drawing/2014/main" id="{6C08B25B-381E-4C9F-98B5-AF00BEBAB1B7}"/>
              </a:ext>
            </a:extLst>
          </p:cNvPr>
          <p:cNvSpPr/>
          <p:nvPr/>
        </p:nvSpPr>
        <p:spPr>
          <a:xfrm>
            <a:off x="8469465" y="3930934"/>
            <a:ext cx="704490" cy="560717"/>
          </a:xfrm>
          <a:prstGeom prst="down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5">
            <a:extLst>
              <a:ext uri="{FF2B5EF4-FFF2-40B4-BE49-F238E27FC236}">
                <a16:creationId xmlns:a16="http://schemas.microsoft.com/office/drawing/2014/main" id="{D9523394-422C-44F1-A028-42808156BB20}"/>
              </a:ext>
            </a:extLst>
          </p:cNvPr>
          <p:cNvSpPr/>
          <p:nvPr/>
        </p:nvSpPr>
        <p:spPr>
          <a:xfrm>
            <a:off x="4325581" y="4588826"/>
            <a:ext cx="2022618" cy="646980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/>
              <a:t>ACTIVACIÓ </a:t>
            </a:r>
            <a:r>
              <a:rPr lang="ca-ES" err="1"/>
              <a:t>SNC</a:t>
            </a:r>
            <a:endParaRPr lang="ca-ES"/>
          </a:p>
        </p:txBody>
      </p:sp>
      <p:sp>
        <p:nvSpPr>
          <p:cNvPr id="22" name="Rectángulo 15">
            <a:extLst>
              <a:ext uri="{FF2B5EF4-FFF2-40B4-BE49-F238E27FC236}">
                <a16:creationId xmlns:a16="http://schemas.microsoft.com/office/drawing/2014/main" id="{E2675BE2-6DC6-4BBE-9469-2BBE84F0132F}"/>
              </a:ext>
            </a:extLst>
          </p:cNvPr>
          <p:cNvSpPr/>
          <p:nvPr/>
        </p:nvSpPr>
        <p:spPr>
          <a:xfrm>
            <a:off x="4325581" y="5696172"/>
            <a:ext cx="2022618" cy="646980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/>
              <a:t>CONNECTIVITAT NEURONAL</a:t>
            </a:r>
          </a:p>
        </p:txBody>
      </p:sp>
      <p:sp>
        <p:nvSpPr>
          <p:cNvPr id="27" name="Flecha: a la derecha 22">
            <a:extLst>
              <a:ext uri="{FF2B5EF4-FFF2-40B4-BE49-F238E27FC236}">
                <a16:creationId xmlns:a16="http://schemas.microsoft.com/office/drawing/2014/main" id="{B3B9F8DB-EF65-4EC5-886E-02FC9462920D}"/>
              </a:ext>
            </a:extLst>
          </p:cNvPr>
          <p:cNvSpPr/>
          <p:nvPr/>
        </p:nvSpPr>
        <p:spPr>
          <a:xfrm>
            <a:off x="6502961" y="5286928"/>
            <a:ext cx="544284" cy="312965"/>
          </a:xfrm>
          <a:prstGeom prst="right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Flecha: a la derecha 22">
            <a:extLst>
              <a:ext uri="{FF2B5EF4-FFF2-40B4-BE49-F238E27FC236}">
                <a16:creationId xmlns:a16="http://schemas.microsoft.com/office/drawing/2014/main" id="{18F02BB3-2B72-4EE4-A334-2F8C89B4022D}"/>
              </a:ext>
            </a:extLst>
          </p:cNvPr>
          <p:cNvSpPr/>
          <p:nvPr/>
        </p:nvSpPr>
        <p:spPr>
          <a:xfrm rot="10800000">
            <a:off x="3626535" y="5286928"/>
            <a:ext cx="544284" cy="312965"/>
          </a:xfrm>
          <a:prstGeom prst="right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845317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Agrupa 5">
            <a:extLst>
              <a:ext uri="{FF2B5EF4-FFF2-40B4-BE49-F238E27FC236}">
                <a16:creationId xmlns:a16="http://schemas.microsoft.com/office/drawing/2014/main" id="{0A8DBC2A-9FFF-4C92-B5D3-A7365A53ECC6}"/>
              </a:ext>
            </a:extLst>
          </p:cNvPr>
          <p:cNvGrpSpPr/>
          <p:nvPr/>
        </p:nvGrpSpPr>
        <p:grpSpPr>
          <a:xfrm>
            <a:off x="7450667" y="1541834"/>
            <a:ext cx="4409242" cy="5114654"/>
            <a:chOff x="7450667" y="1541834"/>
            <a:chExt cx="4409242" cy="5114654"/>
          </a:xfrm>
        </p:grpSpPr>
        <p:pic>
          <p:nvPicPr>
            <p:cNvPr id="25" name="Picture 4">
              <a:extLst>
                <a:ext uri="{FF2B5EF4-FFF2-40B4-BE49-F238E27FC236}">
                  <a16:creationId xmlns:a16="http://schemas.microsoft.com/office/drawing/2014/main" id="{580D18C4-93BB-4657-8FA7-1FB21B8488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72451" y="1541834"/>
              <a:ext cx="4187458" cy="51146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BF59EBE-F9C8-4007-8DF3-64DE2CD520B0}"/>
                </a:ext>
              </a:extLst>
            </p:cNvPr>
            <p:cNvSpPr/>
            <p:nvPr/>
          </p:nvSpPr>
          <p:spPr>
            <a:xfrm>
              <a:off x="7450667" y="2664178"/>
              <a:ext cx="982133" cy="92568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</p:grpSp>
      <p:sp>
        <p:nvSpPr>
          <p:cNvPr id="9" name="CuadroTexto 8">
            <a:extLst>
              <a:ext uri="{FF2B5EF4-FFF2-40B4-BE49-F238E27FC236}">
                <a16:creationId xmlns:a16="http://schemas.microsoft.com/office/drawing/2014/main" id="{E99C7062-B8C0-489F-B9F2-48DC2E6C37B1}"/>
              </a:ext>
            </a:extLst>
          </p:cNvPr>
          <p:cNvSpPr txBox="1"/>
          <p:nvPr/>
        </p:nvSpPr>
        <p:spPr>
          <a:xfrm>
            <a:off x="3471773" y="696942"/>
            <a:ext cx="629440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b="1"/>
              <a:t>EFECTES DE L'ACTIVITAT FÍSICA EN LA COGNICIÓ</a:t>
            </a:r>
          </a:p>
        </p:txBody>
      </p:sp>
      <p:sp>
        <p:nvSpPr>
          <p:cNvPr id="12" name="Rectángulo 15">
            <a:extLst>
              <a:ext uri="{FF2B5EF4-FFF2-40B4-BE49-F238E27FC236}">
                <a16:creationId xmlns:a16="http://schemas.microsoft.com/office/drawing/2014/main" id="{DECB9B87-C396-455D-81FA-E756EF06F430}"/>
              </a:ext>
            </a:extLst>
          </p:cNvPr>
          <p:cNvSpPr/>
          <p:nvPr/>
        </p:nvSpPr>
        <p:spPr>
          <a:xfrm>
            <a:off x="5084691" y="1269420"/>
            <a:ext cx="2022618" cy="64698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/>
              <a:t>CONNECTIVITAT NEURONAL</a:t>
            </a:r>
          </a:p>
        </p:txBody>
      </p:sp>
      <p:pic>
        <p:nvPicPr>
          <p:cNvPr id="22" name="Imatge 21">
            <a:hlinkClick r:id="rId3" action="ppaction://hlinkfile"/>
            <a:extLst>
              <a:ext uri="{FF2B5EF4-FFF2-40B4-BE49-F238E27FC236}">
                <a16:creationId xmlns:a16="http://schemas.microsoft.com/office/drawing/2014/main" id="{ACBD19DC-535B-4065-9FA6-384ED89EDF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043" y="2119546"/>
            <a:ext cx="6096000" cy="4536942"/>
          </a:xfrm>
          <a:prstGeom prst="rect">
            <a:avLst/>
          </a:prstGeom>
        </p:spPr>
      </p:pic>
      <p:sp>
        <p:nvSpPr>
          <p:cNvPr id="23" name="QuadreDeText 22">
            <a:extLst>
              <a:ext uri="{FF2B5EF4-FFF2-40B4-BE49-F238E27FC236}">
                <a16:creationId xmlns:a16="http://schemas.microsoft.com/office/drawing/2014/main" id="{F88BDE15-4384-4A89-B37B-AC35D1048347}"/>
              </a:ext>
            </a:extLst>
          </p:cNvPr>
          <p:cNvSpPr txBox="1"/>
          <p:nvPr/>
        </p:nvSpPr>
        <p:spPr>
          <a:xfrm>
            <a:off x="661802" y="5178581"/>
            <a:ext cx="1071158" cy="338554"/>
          </a:xfrm>
          <a:prstGeom prst="rect">
            <a:avLst/>
          </a:prstGeom>
          <a:solidFill>
            <a:schemeClr val="accent2">
              <a:lumMod val="60000"/>
              <a:lumOff val="40000"/>
              <a:alpha val="5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ca-ES" sz="160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SINAPSIS</a:t>
            </a:r>
            <a:endParaRPr lang="ca-ES" sz="200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24" name="QuadreDeText 23">
            <a:extLst>
              <a:ext uri="{FF2B5EF4-FFF2-40B4-BE49-F238E27FC236}">
                <a16:creationId xmlns:a16="http://schemas.microsoft.com/office/drawing/2014/main" id="{AB8FD2AB-06A3-4286-8108-CA1491162710}"/>
              </a:ext>
            </a:extLst>
          </p:cNvPr>
          <p:cNvSpPr txBox="1"/>
          <p:nvPr/>
        </p:nvSpPr>
        <p:spPr>
          <a:xfrm>
            <a:off x="599827" y="1679419"/>
            <a:ext cx="1195108" cy="338554"/>
          </a:xfrm>
          <a:prstGeom prst="rect">
            <a:avLst/>
          </a:prstGeom>
          <a:solidFill>
            <a:schemeClr val="accent2">
              <a:lumMod val="20000"/>
              <a:lumOff val="80000"/>
              <a:alpha val="49804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ca-ES" sz="160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NEURONES</a:t>
            </a:r>
          </a:p>
        </p:txBody>
      </p:sp>
      <p:sp>
        <p:nvSpPr>
          <p:cNvPr id="26" name="QuadreDeText 25">
            <a:extLst>
              <a:ext uri="{FF2B5EF4-FFF2-40B4-BE49-F238E27FC236}">
                <a16:creationId xmlns:a16="http://schemas.microsoft.com/office/drawing/2014/main" id="{EE97E0EC-01BA-4C33-AF81-9580B80D6401}"/>
              </a:ext>
            </a:extLst>
          </p:cNvPr>
          <p:cNvSpPr txBox="1"/>
          <p:nvPr/>
        </p:nvSpPr>
        <p:spPr>
          <a:xfrm>
            <a:off x="6649853" y="2490164"/>
            <a:ext cx="2251180" cy="338554"/>
          </a:xfrm>
          <a:prstGeom prst="rect">
            <a:avLst/>
          </a:prstGeom>
          <a:solidFill>
            <a:schemeClr val="accent2">
              <a:lumMod val="60000"/>
              <a:lumOff val="40000"/>
              <a:alpha val="5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ca-ES" sz="160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FACTOR NEUROTRÒFIC</a:t>
            </a:r>
          </a:p>
        </p:txBody>
      </p:sp>
      <p:sp>
        <p:nvSpPr>
          <p:cNvPr id="27" name="QuadreDeText 26">
            <a:extLst>
              <a:ext uri="{FF2B5EF4-FFF2-40B4-BE49-F238E27FC236}">
                <a16:creationId xmlns:a16="http://schemas.microsoft.com/office/drawing/2014/main" id="{CE18C8EF-203D-40C1-9995-281247C83225}"/>
              </a:ext>
            </a:extLst>
          </p:cNvPr>
          <p:cNvSpPr txBox="1"/>
          <p:nvPr/>
        </p:nvSpPr>
        <p:spPr>
          <a:xfrm>
            <a:off x="8720410" y="1248132"/>
            <a:ext cx="2320123" cy="338554"/>
          </a:xfrm>
          <a:prstGeom prst="rect">
            <a:avLst/>
          </a:prstGeom>
          <a:solidFill>
            <a:schemeClr val="accent2">
              <a:lumMod val="20000"/>
              <a:lumOff val="80000"/>
              <a:alpha val="49804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ca-ES" sz="160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NEUROTRANSMISSORS</a:t>
            </a:r>
          </a:p>
        </p:txBody>
      </p:sp>
      <p:sp>
        <p:nvSpPr>
          <p:cNvPr id="28" name="Rectángulo 17">
            <a:extLst>
              <a:ext uri="{FF2B5EF4-FFF2-40B4-BE49-F238E27FC236}">
                <a16:creationId xmlns:a16="http://schemas.microsoft.com/office/drawing/2014/main" id="{B1F21D82-3F4A-4076-8824-9E2E3D927DE8}"/>
              </a:ext>
            </a:extLst>
          </p:cNvPr>
          <p:cNvSpPr/>
          <p:nvPr/>
        </p:nvSpPr>
        <p:spPr>
          <a:xfrm>
            <a:off x="10098661" y="2062246"/>
            <a:ext cx="941872" cy="19013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000" err="1"/>
              <a:t>Morris</a:t>
            </a:r>
            <a:r>
              <a:rPr lang="ca-ES" sz="1000"/>
              <a:t>, 2016</a:t>
            </a:r>
          </a:p>
        </p:txBody>
      </p:sp>
      <p:sp>
        <p:nvSpPr>
          <p:cNvPr id="29" name="Rectángulo 17">
            <a:extLst>
              <a:ext uri="{FF2B5EF4-FFF2-40B4-BE49-F238E27FC236}">
                <a16:creationId xmlns:a16="http://schemas.microsoft.com/office/drawing/2014/main" id="{56D80714-9DEF-4B22-AC0C-06B40223038F}"/>
              </a:ext>
            </a:extLst>
          </p:cNvPr>
          <p:cNvSpPr/>
          <p:nvPr/>
        </p:nvSpPr>
        <p:spPr>
          <a:xfrm>
            <a:off x="6660692" y="3514301"/>
            <a:ext cx="1427294" cy="28754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000"/>
              <a:t>Gómez-</a:t>
            </a:r>
            <a:r>
              <a:rPr lang="ca-ES" sz="1000" err="1"/>
              <a:t>Pinilla</a:t>
            </a:r>
            <a:r>
              <a:rPr lang="ca-ES" sz="1000"/>
              <a:t>, &amp; </a:t>
            </a:r>
            <a:r>
              <a:rPr lang="ca-ES" sz="1000" err="1"/>
              <a:t>Feng</a:t>
            </a:r>
            <a:r>
              <a:rPr lang="ca-ES" sz="1000"/>
              <a:t>, 2012</a:t>
            </a:r>
          </a:p>
        </p:txBody>
      </p:sp>
      <p:sp>
        <p:nvSpPr>
          <p:cNvPr id="30" name="CuadroTexto 3">
            <a:extLst>
              <a:ext uri="{FF2B5EF4-FFF2-40B4-BE49-F238E27FC236}">
                <a16:creationId xmlns:a16="http://schemas.microsoft.com/office/drawing/2014/main" id="{D508CFD7-7788-4751-9797-20F8332DCA44}"/>
              </a:ext>
            </a:extLst>
          </p:cNvPr>
          <p:cNvSpPr txBox="1"/>
          <p:nvPr/>
        </p:nvSpPr>
        <p:spPr>
          <a:xfrm>
            <a:off x="6661141" y="2856681"/>
            <a:ext cx="2239891" cy="646331"/>
          </a:xfrm>
          <a:prstGeom prst="rect">
            <a:avLst/>
          </a:prstGeom>
          <a:solidFill>
            <a:srgbClr val="FFFFFF">
              <a:alpha val="30196"/>
            </a:srgb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1200"/>
              <a:t>* BDNF </a:t>
            </a:r>
          </a:p>
          <a:p>
            <a:r>
              <a:rPr lang="pt-BR" sz="1200"/>
              <a:t>* IGF-1 (creixement Insulina1)</a:t>
            </a:r>
          </a:p>
          <a:p>
            <a:r>
              <a:rPr lang="pt-BR" sz="1200"/>
              <a:t>* VEGF (Endotelial vascular)</a:t>
            </a:r>
            <a:endParaRPr lang="es-ES" sz="1200"/>
          </a:p>
        </p:txBody>
      </p:sp>
      <p:sp>
        <p:nvSpPr>
          <p:cNvPr id="32" name="CuadroTexto 3">
            <a:extLst>
              <a:ext uri="{FF2B5EF4-FFF2-40B4-BE49-F238E27FC236}">
                <a16:creationId xmlns:a16="http://schemas.microsoft.com/office/drawing/2014/main" id="{12560EA9-EC89-448C-852F-FE059D63188D}"/>
              </a:ext>
            </a:extLst>
          </p:cNvPr>
          <p:cNvSpPr txBox="1"/>
          <p:nvPr/>
        </p:nvSpPr>
        <p:spPr>
          <a:xfrm>
            <a:off x="8720411" y="1606053"/>
            <a:ext cx="2320122" cy="646331"/>
          </a:xfrm>
          <a:prstGeom prst="rect">
            <a:avLst/>
          </a:prstGeom>
          <a:solidFill>
            <a:srgbClr val="FFFFFF">
              <a:alpha val="30196"/>
            </a:srgb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1200"/>
              <a:t>* </a:t>
            </a:r>
            <a:r>
              <a:rPr lang="ca-ES" sz="1200"/>
              <a:t>CATECOLAMINES</a:t>
            </a:r>
          </a:p>
          <a:p>
            <a:r>
              <a:rPr lang="ca-ES" sz="1200"/>
              <a:t>Inclouen Adrenalina, Norepinefrina i Dopamina</a:t>
            </a:r>
            <a:endParaRPr lang="es-ES" sz="1200"/>
          </a:p>
        </p:txBody>
      </p:sp>
    </p:spTree>
    <p:extLst>
      <p:ext uri="{BB962C8B-B14F-4D97-AF65-F5344CB8AC3E}">
        <p14:creationId xmlns:p14="http://schemas.microsoft.com/office/powerpoint/2010/main" val="1484674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>
            <a:extLst>
              <a:ext uri="{FF2B5EF4-FFF2-40B4-BE49-F238E27FC236}">
                <a16:creationId xmlns:a16="http://schemas.microsoft.com/office/drawing/2014/main" id="{E99C7062-B8C0-489F-B9F2-48DC2E6C37B1}"/>
              </a:ext>
            </a:extLst>
          </p:cNvPr>
          <p:cNvSpPr txBox="1"/>
          <p:nvPr/>
        </p:nvSpPr>
        <p:spPr>
          <a:xfrm>
            <a:off x="3471773" y="696942"/>
            <a:ext cx="629440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b="1"/>
              <a:t>EFECTES DE L'ACTIVITAT FÍSICA EN LA COGNICIÓ</a:t>
            </a:r>
          </a:p>
        </p:txBody>
      </p:sp>
      <p:sp>
        <p:nvSpPr>
          <p:cNvPr id="12" name="Rectángulo 15">
            <a:extLst>
              <a:ext uri="{FF2B5EF4-FFF2-40B4-BE49-F238E27FC236}">
                <a16:creationId xmlns:a16="http://schemas.microsoft.com/office/drawing/2014/main" id="{DECB9B87-C396-455D-81FA-E756EF06F430}"/>
              </a:ext>
            </a:extLst>
          </p:cNvPr>
          <p:cNvSpPr/>
          <p:nvPr/>
        </p:nvSpPr>
        <p:spPr>
          <a:xfrm>
            <a:off x="5084690" y="1144394"/>
            <a:ext cx="2022618" cy="64698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/>
              <a:t>CONNECTIVITAT NEURONAL</a:t>
            </a:r>
          </a:p>
        </p:txBody>
      </p:sp>
      <p:sp>
        <p:nvSpPr>
          <p:cNvPr id="10" name="QuadreDeText 9">
            <a:extLst>
              <a:ext uri="{FF2B5EF4-FFF2-40B4-BE49-F238E27FC236}">
                <a16:creationId xmlns:a16="http://schemas.microsoft.com/office/drawing/2014/main" id="{7CB9F028-12EF-4863-8703-3FDA6B956B21}"/>
              </a:ext>
            </a:extLst>
          </p:cNvPr>
          <p:cNvSpPr txBox="1"/>
          <p:nvPr/>
        </p:nvSpPr>
        <p:spPr>
          <a:xfrm>
            <a:off x="4600326" y="5121118"/>
            <a:ext cx="2991346" cy="400110"/>
          </a:xfrm>
          <a:prstGeom prst="rect">
            <a:avLst/>
          </a:prstGeom>
          <a:solidFill>
            <a:schemeClr val="accent5">
              <a:lumMod val="60000"/>
              <a:lumOff val="40000"/>
              <a:alpha val="49804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ca-ES" sz="2000" b="1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COMPONENTS QUÍMICS</a:t>
            </a:r>
          </a:p>
        </p:txBody>
      </p:sp>
      <p:pic>
        <p:nvPicPr>
          <p:cNvPr id="11" name="Picture 3" descr="Cerebro-Universidad-Illinois">
            <a:extLst>
              <a:ext uri="{FF2B5EF4-FFF2-40B4-BE49-F238E27FC236}">
                <a16:creationId xmlns:a16="http://schemas.microsoft.com/office/drawing/2014/main" id="{00227C37-B28B-4A3D-8B06-10DD54F079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330" y="2119546"/>
            <a:ext cx="4997804" cy="2787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13" name="Picture 4">
            <a:extLst>
              <a:ext uri="{FF2B5EF4-FFF2-40B4-BE49-F238E27FC236}">
                <a16:creationId xmlns:a16="http://schemas.microsoft.com/office/drawing/2014/main" id="{3E32FA59-7821-4D9C-9605-06E882243B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74"/>
          <a:stretch>
            <a:fillRect/>
          </a:stretch>
        </p:blipFill>
        <p:spPr bwMode="auto">
          <a:xfrm>
            <a:off x="6341866" y="2119546"/>
            <a:ext cx="4992141" cy="2787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E813F3F0-38EA-4C35-AE35-8A87E6AC697B}"/>
              </a:ext>
            </a:extLst>
          </p:cNvPr>
          <p:cNvSpPr/>
          <p:nvPr/>
        </p:nvSpPr>
        <p:spPr>
          <a:xfrm>
            <a:off x="1888171" y="5799420"/>
            <a:ext cx="9431351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ts val="600"/>
              </a:spcBef>
              <a:spcAft>
                <a:spcPct val="0"/>
              </a:spcAft>
              <a:buSzPts val="2200"/>
              <a:buFont typeface="Symbol" panose="05050102010706020507" pitchFamily="18" charset="2"/>
              <a:buChar char="Þ"/>
            </a:pPr>
            <a:r>
              <a:rPr lang="ca-ES" altLang="ca-ES">
                <a:solidFill>
                  <a:srgbClr val="000000"/>
                </a:solidFill>
                <a:latin typeface="Segoe UI Semilight" panose="020B0402040204020203" pitchFamily="34" charset="0"/>
              </a:rPr>
              <a:t> Estimulació Neurotròfica i Connectivitat funcional</a:t>
            </a:r>
            <a:endParaRPr lang="ca-ES" altLang="ca-ES" b="1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lvl="0" algn="ctr" eaLnBrk="0" fontAlgn="base" hangingPunct="0">
              <a:spcBef>
                <a:spcPts val="600"/>
              </a:spcBef>
              <a:spcAft>
                <a:spcPct val="0"/>
              </a:spcAft>
              <a:buSzPts val="2400"/>
              <a:buFont typeface="Symbol" panose="05050102010706020507" pitchFamily="18" charset="2"/>
              <a:buChar char=""/>
            </a:pPr>
            <a:r>
              <a:rPr lang="ca-ES" altLang="ca-ES" b="1">
                <a:solidFill>
                  <a:srgbClr val="ED2939"/>
                </a:solidFill>
                <a:latin typeface="Segoe UI Semilight" panose="020B0402040204020203" pitchFamily="34" charset="0"/>
              </a:rPr>
              <a:t> Alliberament de factors neurotròfics que potencien la </a:t>
            </a:r>
            <a:r>
              <a:rPr lang="ca-ES" altLang="ca-ES" b="1">
                <a:solidFill>
                  <a:srgbClr val="000000"/>
                </a:solidFill>
                <a:latin typeface="Segoe UI Semilight" panose="020B0402040204020203" pitchFamily="34" charset="0"/>
              </a:rPr>
              <a:t>neurogènesi, plasticitat i sinapsis.</a:t>
            </a:r>
            <a:endParaRPr lang="ca-ES" altLang="ca-ES" b="1">
              <a:solidFill>
                <a:srgbClr val="ED2939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5" name="Imatge 14" descr="Imatge que conté interior, petit&#10;&#10;Descripció generada automàticament">
            <a:extLst>
              <a:ext uri="{FF2B5EF4-FFF2-40B4-BE49-F238E27FC236}">
                <a16:creationId xmlns:a16="http://schemas.microsoft.com/office/drawing/2014/main" id="{1007206E-374B-498E-A348-B92720536A1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203" y="5914686"/>
            <a:ext cx="1019033" cy="743386"/>
          </a:xfrm>
          <a:prstGeom prst="rect">
            <a:avLst/>
          </a:prstGeom>
        </p:spPr>
      </p:pic>
      <p:pic>
        <p:nvPicPr>
          <p:cNvPr id="16" name="Imatge 15" descr="Imatge que conté beisbol, ratpenat, interior, vermell&#10;&#10;Descripció generada automàticament">
            <a:extLst>
              <a:ext uri="{FF2B5EF4-FFF2-40B4-BE49-F238E27FC236}">
                <a16:creationId xmlns:a16="http://schemas.microsoft.com/office/drawing/2014/main" id="{459F1E64-C7B8-4FBA-A227-8921E61543D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10329">
            <a:off x="987492" y="5283441"/>
            <a:ext cx="785665" cy="681565"/>
          </a:xfrm>
          <a:prstGeom prst="rect">
            <a:avLst/>
          </a:prstGeom>
        </p:spPr>
      </p:pic>
      <p:pic>
        <p:nvPicPr>
          <p:cNvPr id="17" name="Imatge 16">
            <a:extLst>
              <a:ext uri="{FF2B5EF4-FFF2-40B4-BE49-F238E27FC236}">
                <a16:creationId xmlns:a16="http://schemas.microsoft.com/office/drawing/2014/main" id="{7C16794B-5B65-449C-9DCA-BB40E60FC88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57376">
            <a:off x="9469957" y="5305769"/>
            <a:ext cx="969415" cy="636907"/>
          </a:xfrm>
          <a:prstGeom prst="rect">
            <a:avLst/>
          </a:prstGeom>
        </p:spPr>
      </p:pic>
      <p:sp>
        <p:nvSpPr>
          <p:cNvPr id="18" name="Rectángulo 17">
            <a:extLst>
              <a:ext uri="{FF2B5EF4-FFF2-40B4-BE49-F238E27FC236}">
                <a16:creationId xmlns:a16="http://schemas.microsoft.com/office/drawing/2014/main" id="{A61A32CD-DF68-4576-9632-F3427F56EC30}"/>
              </a:ext>
            </a:extLst>
          </p:cNvPr>
          <p:cNvSpPr/>
          <p:nvPr/>
        </p:nvSpPr>
        <p:spPr>
          <a:xfrm>
            <a:off x="857993" y="4907284"/>
            <a:ext cx="2620516" cy="28754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000" err="1"/>
              <a:t>Hillman</a:t>
            </a:r>
            <a:r>
              <a:rPr lang="ca-ES" sz="1000"/>
              <a:t>, 2016</a:t>
            </a:r>
            <a:r>
              <a:rPr lang="ca-ES" sz="1000" i="1"/>
              <a:t>. </a:t>
            </a:r>
            <a:r>
              <a:rPr lang="en-US" sz="1000" i="1"/>
              <a:t>Be Smart, Exercise Your Heart</a:t>
            </a:r>
            <a:endParaRPr lang="es-ES" sz="1000" i="1"/>
          </a:p>
        </p:txBody>
      </p:sp>
      <p:sp>
        <p:nvSpPr>
          <p:cNvPr id="19" name="Rectángulo 13">
            <a:extLst>
              <a:ext uri="{FF2B5EF4-FFF2-40B4-BE49-F238E27FC236}">
                <a16:creationId xmlns:a16="http://schemas.microsoft.com/office/drawing/2014/main" id="{AEBE2C87-3D48-459B-A547-7263BB3B918C}"/>
              </a:ext>
            </a:extLst>
          </p:cNvPr>
          <p:cNvSpPr/>
          <p:nvPr/>
        </p:nvSpPr>
        <p:spPr>
          <a:xfrm>
            <a:off x="863619" y="1473207"/>
            <a:ext cx="2145784" cy="56071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err="1"/>
              <a:t>CHRONIC</a:t>
            </a:r>
            <a:r>
              <a:rPr lang="es-ES" sz="1600"/>
              <a:t> </a:t>
            </a:r>
            <a:r>
              <a:rPr lang="es-ES" sz="1600" err="1"/>
              <a:t>EXERCISE</a:t>
            </a:r>
            <a:r>
              <a:rPr lang="es-ES" sz="1600"/>
              <a:t> </a:t>
            </a:r>
            <a:r>
              <a:rPr lang="es-ES" sz="1600" err="1"/>
              <a:t>RESEARCH</a:t>
            </a:r>
            <a:endParaRPr lang="es-ES" sz="1600"/>
          </a:p>
        </p:txBody>
      </p:sp>
    </p:spTree>
    <p:extLst>
      <p:ext uri="{BB962C8B-B14F-4D97-AF65-F5344CB8AC3E}">
        <p14:creationId xmlns:p14="http://schemas.microsoft.com/office/powerpoint/2010/main" val="23327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tge 7" descr="Imatge que conté text, mapa&#10;&#10;Descripció generada automàticament">
            <a:extLst>
              <a:ext uri="{FF2B5EF4-FFF2-40B4-BE49-F238E27FC236}">
                <a16:creationId xmlns:a16="http://schemas.microsoft.com/office/drawing/2014/main" id="{EAD6C3FD-1EEB-4A2B-B3B1-E4734147C2A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100" b="11427"/>
          <a:stretch/>
        </p:blipFill>
        <p:spPr>
          <a:xfrm>
            <a:off x="5103729" y="769574"/>
            <a:ext cx="6578243" cy="597182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75462B0-896E-43C4-BA04-FAD95A5C4550}"/>
              </a:ext>
            </a:extLst>
          </p:cNvPr>
          <p:cNvSpPr/>
          <p:nvPr/>
        </p:nvSpPr>
        <p:spPr>
          <a:xfrm>
            <a:off x="3243808" y="4684567"/>
            <a:ext cx="3461792" cy="1107996"/>
          </a:xfrm>
          <a:prstGeom prst="rect">
            <a:avLst/>
          </a:prstGeom>
          <a:solidFill>
            <a:srgbClr val="FFFFFF">
              <a:alpha val="27843"/>
            </a:srgbClr>
          </a:solidFill>
        </p:spPr>
        <p:txBody>
          <a:bodyPr wrap="square">
            <a:spAutoFit/>
          </a:bodyPr>
          <a:lstStyle/>
          <a:p>
            <a:r>
              <a:rPr lang="ca-ES" sz="1600"/>
              <a:t>Perspectives psico-fisiològiques</a:t>
            </a:r>
          </a:p>
          <a:p>
            <a:endParaRPr lang="ca-ES" sz="1600"/>
          </a:p>
          <a:p>
            <a:r>
              <a:rPr lang="ca-ES" sz="1600"/>
              <a:t>Recursos assignables tasques cognitives</a:t>
            </a:r>
          </a:p>
          <a:p>
            <a:endParaRPr lang="ca-ES"/>
          </a:p>
        </p:txBody>
      </p:sp>
      <p:grpSp>
        <p:nvGrpSpPr>
          <p:cNvPr id="7" name="Agrupa 6">
            <a:extLst>
              <a:ext uri="{FF2B5EF4-FFF2-40B4-BE49-F238E27FC236}">
                <a16:creationId xmlns:a16="http://schemas.microsoft.com/office/drawing/2014/main" id="{C7B2E11F-8118-45AB-9B43-23F9E2AB7CCE}"/>
              </a:ext>
            </a:extLst>
          </p:cNvPr>
          <p:cNvGrpSpPr/>
          <p:nvPr/>
        </p:nvGrpSpPr>
        <p:grpSpPr>
          <a:xfrm>
            <a:off x="279645" y="3918613"/>
            <a:ext cx="2798312" cy="2053162"/>
            <a:chOff x="612475" y="4566248"/>
            <a:chExt cx="3141218" cy="2053162"/>
          </a:xfrm>
        </p:grpSpPr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308DF933-DDD3-4C1C-BFCD-46B0A2F7FEE6}"/>
                </a:ext>
              </a:extLst>
            </p:cNvPr>
            <p:cNvSpPr txBox="1"/>
            <p:nvPr/>
          </p:nvSpPr>
          <p:spPr>
            <a:xfrm>
              <a:off x="612475" y="4566248"/>
              <a:ext cx="3141216" cy="1754326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ca-ES"/>
                <a:t>Capacitat Cardiovascular</a:t>
              </a:r>
            </a:p>
            <a:p>
              <a:pPr marL="285750" indent="-285750">
                <a:buFont typeface="Arial"/>
                <a:buChar char="•"/>
              </a:pPr>
              <a:r>
                <a:rPr lang="ca-ES"/>
                <a:t>Circulació Sanguínia</a:t>
              </a:r>
            </a:p>
            <a:p>
              <a:pPr marL="285750" indent="-285750">
                <a:buFont typeface="Arial"/>
                <a:buChar char="•"/>
              </a:pPr>
              <a:r>
                <a:rPr lang="ca-ES"/>
                <a:t>Estructura Cerebral</a:t>
              </a:r>
            </a:p>
            <a:p>
              <a:pPr marL="285750" indent="-285750">
                <a:buFont typeface="Arial"/>
                <a:buChar char="•"/>
              </a:pPr>
              <a:r>
                <a:rPr lang="ca-ES"/>
                <a:t>Estimulació Neurotròfica</a:t>
              </a:r>
            </a:p>
            <a:p>
              <a:pPr marL="285750" indent="-285750">
                <a:buFont typeface="Arial"/>
                <a:buChar char="•"/>
              </a:pPr>
              <a:r>
                <a:rPr lang="ca-ES"/>
                <a:t>Connectivitat funcional</a:t>
              </a:r>
            </a:p>
            <a:p>
              <a:pPr marL="285750" indent="-285750">
                <a:buFont typeface="Arial"/>
                <a:buChar char="•"/>
              </a:pPr>
              <a:r>
                <a:rPr lang="ca-ES"/>
                <a:t>Volum Matèria Gris</a:t>
              </a:r>
            </a:p>
          </p:txBody>
        </p:sp>
        <p:sp>
          <p:nvSpPr>
            <p:cNvPr id="18" name="Rectángulo 17">
              <a:extLst>
                <a:ext uri="{FF2B5EF4-FFF2-40B4-BE49-F238E27FC236}">
                  <a16:creationId xmlns:a16="http://schemas.microsoft.com/office/drawing/2014/main" id="{3A2D4373-4530-4669-B5AB-21CA028C8D48}"/>
                </a:ext>
              </a:extLst>
            </p:cNvPr>
            <p:cNvSpPr/>
            <p:nvPr/>
          </p:nvSpPr>
          <p:spPr>
            <a:xfrm>
              <a:off x="1223637" y="6331863"/>
              <a:ext cx="2530056" cy="287547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000" err="1"/>
                <a:t>Etnier</a:t>
              </a:r>
              <a:r>
                <a:rPr lang="es-ES" sz="1000"/>
                <a:t>, 2008; </a:t>
              </a:r>
              <a:r>
                <a:rPr lang="es-ES" sz="1000" err="1"/>
                <a:t>Hillman</a:t>
              </a:r>
              <a:r>
                <a:rPr lang="es-ES" sz="1000"/>
                <a:t>, 2016; </a:t>
              </a:r>
              <a:br>
                <a:rPr lang="es-ES" sz="1000"/>
              </a:br>
              <a:r>
                <a:rPr lang="es-ES" sz="1000" err="1"/>
                <a:t>Chaddock</a:t>
              </a:r>
              <a:r>
                <a:rPr lang="es-ES" sz="1000"/>
                <a:t>, 2010, Gómez-Pinilla, 2010</a:t>
              </a:r>
            </a:p>
          </p:txBody>
        </p:sp>
      </p:grpSp>
      <p:sp>
        <p:nvSpPr>
          <p:cNvPr id="10" name="Rectángulo 1">
            <a:extLst>
              <a:ext uri="{FF2B5EF4-FFF2-40B4-BE49-F238E27FC236}">
                <a16:creationId xmlns:a16="http://schemas.microsoft.com/office/drawing/2014/main" id="{09D72818-93EF-4FB3-B9E4-336D3B7FC527}"/>
              </a:ext>
            </a:extLst>
          </p:cNvPr>
          <p:cNvSpPr/>
          <p:nvPr/>
        </p:nvSpPr>
        <p:spPr>
          <a:xfrm>
            <a:off x="1295308" y="1432577"/>
            <a:ext cx="2503843" cy="85501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MEDIADORS</a:t>
            </a:r>
          </a:p>
        </p:txBody>
      </p:sp>
      <p:sp>
        <p:nvSpPr>
          <p:cNvPr id="11" name="CuadroTexto 3">
            <a:extLst>
              <a:ext uri="{FF2B5EF4-FFF2-40B4-BE49-F238E27FC236}">
                <a16:creationId xmlns:a16="http://schemas.microsoft.com/office/drawing/2014/main" id="{BB09865B-245B-4FB3-9223-87FAD4D8DB1B}"/>
              </a:ext>
            </a:extLst>
          </p:cNvPr>
          <p:cNvSpPr txBox="1"/>
          <p:nvPr/>
        </p:nvSpPr>
        <p:spPr>
          <a:xfrm>
            <a:off x="429097" y="1027038"/>
            <a:ext cx="4784784" cy="27699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1200" err="1"/>
              <a:t>Mecanismes</a:t>
            </a:r>
            <a:r>
              <a:rPr lang="es-ES" sz="1200"/>
              <a:t> </a:t>
            </a:r>
            <a:r>
              <a:rPr lang="es-ES" sz="1200" err="1"/>
              <a:t>generadors</a:t>
            </a:r>
            <a:r>
              <a:rPr lang="es-ES" sz="1200"/>
              <a:t> a través </a:t>
            </a:r>
            <a:r>
              <a:rPr lang="es-ES" sz="1200" err="1"/>
              <a:t>dels</a:t>
            </a:r>
            <a:r>
              <a:rPr lang="es-ES" sz="1200"/>
              <a:t> </a:t>
            </a:r>
            <a:r>
              <a:rPr lang="es-ES" sz="1200" err="1"/>
              <a:t>quals</a:t>
            </a:r>
            <a:r>
              <a:rPr lang="es-ES" sz="1200"/>
              <a:t> </a:t>
            </a:r>
            <a:r>
              <a:rPr lang="es-ES" sz="1200" err="1"/>
              <a:t>l'exercici</a:t>
            </a:r>
            <a:r>
              <a:rPr lang="es-ES" sz="1200"/>
              <a:t> </a:t>
            </a:r>
            <a:r>
              <a:rPr lang="es-ES" sz="1200" err="1"/>
              <a:t>físic</a:t>
            </a:r>
            <a:r>
              <a:rPr lang="es-ES" sz="1200"/>
              <a:t> </a:t>
            </a:r>
            <a:r>
              <a:rPr lang="es-ES" sz="1200" err="1"/>
              <a:t>influeix</a:t>
            </a:r>
            <a:r>
              <a:rPr lang="es-ES" sz="1200"/>
              <a:t> en les FE</a:t>
            </a:r>
          </a:p>
        </p:txBody>
      </p:sp>
      <p:sp>
        <p:nvSpPr>
          <p:cNvPr id="13" name="Rectángulo 13">
            <a:extLst>
              <a:ext uri="{FF2B5EF4-FFF2-40B4-BE49-F238E27FC236}">
                <a16:creationId xmlns:a16="http://schemas.microsoft.com/office/drawing/2014/main" id="{C56CACBF-2A80-4DC4-B2FA-89FC07A52517}"/>
              </a:ext>
            </a:extLst>
          </p:cNvPr>
          <p:cNvSpPr/>
          <p:nvPr/>
        </p:nvSpPr>
        <p:spPr>
          <a:xfrm>
            <a:off x="293849" y="2491571"/>
            <a:ext cx="2268947" cy="56071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err="1"/>
              <a:t>CHRONIC</a:t>
            </a:r>
            <a:r>
              <a:rPr lang="es-ES"/>
              <a:t> </a:t>
            </a:r>
            <a:r>
              <a:rPr lang="es-ES" err="1"/>
              <a:t>EXERCISE</a:t>
            </a:r>
            <a:r>
              <a:rPr lang="es-ES"/>
              <a:t> </a:t>
            </a:r>
            <a:r>
              <a:rPr lang="es-ES" err="1"/>
              <a:t>RESEARCH</a:t>
            </a:r>
            <a:endParaRPr lang="es-ES"/>
          </a:p>
        </p:txBody>
      </p:sp>
      <p:sp>
        <p:nvSpPr>
          <p:cNvPr id="14" name="Flecha: hacia abajo 16">
            <a:extLst>
              <a:ext uri="{FF2B5EF4-FFF2-40B4-BE49-F238E27FC236}">
                <a16:creationId xmlns:a16="http://schemas.microsoft.com/office/drawing/2014/main" id="{A0C4803E-0E28-482F-84FE-6A2E3B8DD43B}"/>
              </a:ext>
            </a:extLst>
          </p:cNvPr>
          <p:cNvSpPr/>
          <p:nvPr/>
        </p:nvSpPr>
        <p:spPr>
          <a:xfrm>
            <a:off x="1076077" y="3205092"/>
            <a:ext cx="704490" cy="560717"/>
          </a:xfrm>
          <a:prstGeom prst="down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Flecha: a la derecha 22">
            <a:extLst>
              <a:ext uri="{FF2B5EF4-FFF2-40B4-BE49-F238E27FC236}">
                <a16:creationId xmlns:a16="http://schemas.microsoft.com/office/drawing/2014/main" id="{3EC91286-5731-48D2-9B4D-D19343BB2C57}"/>
              </a:ext>
            </a:extLst>
          </p:cNvPr>
          <p:cNvSpPr/>
          <p:nvPr/>
        </p:nvSpPr>
        <p:spPr>
          <a:xfrm>
            <a:off x="4559445" y="1703601"/>
            <a:ext cx="544284" cy="312965"/>
          </a:xfrm>
          <a:prstGeom prst="rightArrow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Flecha: a la derecha 22">
            <a:extLst>
              <a:ext uri="{FF2B5EF4-FFF2-40B4-BE49-F238E27FC236}">
                <a16:creationId xmlns:a16="http://schemas.microsoft.com/office/drawing/2014/main" id="{310D8CA5-BB9C-4FCD-9B02-07BB327DC510}"/>
              </a:ext>
            </a:extLst>
          </p:cNvPr>
          <p:cNvSpPr/>
          <p:nvPr/>
        </p:nvSpPr>
        <p:spPr>
          <a:xfrm>
            <a:off x="4559445" y="5720782"/>
            <a:ext cx="544284" cy="312965"/>
          </a:xfrm>
          <a:prstGeom prst="rightArrow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Flecha: hacia abajo 20">
            <a:extLst>
              <a:ext uri="{FF2B5EF4-FFF2-40B4-BE49-F238E27FC236}">
                <a16:creationId xmlns:a16="http://schemas.microsoft.com/office/drawing/2014/main" id="{95116FD4-62C8-4679-93CD-DE8A6BC57517}"/>
              </a:ext>
            </a:extLst>
          </p:cNvPr>
          <p:cNvSpPr/>
          <p:nvPr/>
        </p:nvSpPr>
        <p:spPr>
          <a:xfrm>
            <a:off x="3617010" y="3244503"/>
            <a:ext cx="704490" cy="1236855"/>
          </a:xfrm>
          <a:prstGeom prst="down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tángulo 14">
            <a:extLst>
              <a:ext uri="{FF2B5EF4-FFF2-40B4-BE49-F238E27FC236}">
                <a16:creationId xmlns:a16="http://schemas.microsoft.com/office/drawing/2014/main" id="{E5744A4D-1A23-4FCD-BC19-792FF8C2D8D8}"/>
              </a:ext>
            </a:extLst>
          </p:cNvPr>
          <p:cNvSpPr/>
          <p:nvPr/>
        </p:nvSpPr>
        <p:spPr>
          <a:xfrm>
            <a:off x="2821489" y="2491571"/>
            <a:ext cx="2134333" cy="5612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err="1"/>
              <a:t>ACUTE</a:t>
            </a:r>
            <a:r>
              <a:rPr lang="es-ES"/>
              <a:t> </a:t>
            </a:r>
            <a:r>
              <a:rPr lang="es-ES" err="1"/>
              <a:t>EXERCISE</a:t>
            </a:r>
            <a:r>
              <a:rPr lang="es-ES"/>
              <a:t> </a:t>
            </a:r>
            <a:r>
              <a:rPr lang="es-ES" err="1"/>
              <a:t>RESEARCH</a:t>
            </a:r>
            <a:endParaRPr lang="es-ES"/>
          </a:p>
        </p:txBody>
      </p:sp>
      <p:sp>
        <p:nvSpPr>
          <p:cNvPr id="23" name="Flecha: a la derecha 6">
            <a:extLst>
              <a:ext uri="{FF2B5EF4-FFF2-40B4-BE49-F238E27FC236}">
                <a16:creationId xmlns:a16="http://schemas.microsoft.com/office/drawing/2014/main" id="{2F1CB2F8-3EC5-4FEB-86DE-940BB2EC6E82}"/>
              </a:ext>
            </a:extLst>
          </p:cNvPr>
          <p:cNvSpPr/>
          <p:nvPr/>
        </p:nvSpPr>
        <p:spPr>
          <a:xfrm>
            <a:off x="2959756" y="4994007"/>
            <a:ext cx="387726" cy="215103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449394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E4BCE41-A18D-43E1-A186-B2CCBE50EFE3}"/>
              </a:ext>
            </a:extLst>
          </p:cNvPr>
          <p:cNvSpPr/>
          <p:nvPr/>
        </p:nvSpPr>
        <p:spPr>
          <a:xfrm>
            <a:off x="316136" y="2258365"/>
            <a:ext cx="1875011" cy="84826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MEDIADORS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8C9A75B7-2D3C-4693-B031-FB9B435842E5}"/>
              </a:ext>
            </a:extLst>
          </p:cNvPr>
          <p:cNvSpPr txBox="1"/>
          <p:nvPr/>
        </p:nvSpPr>
        <p:spPr>
          <a:xfrm>
            <a:off x="1070947" y="1171976"/>
            <a:ext cx="4784784" cy="27699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1200"/>
              <a:t>ELS </a:t>
            </a:r>
            <a:r>
              <a:rPr lang="es-ES" sz="1200" err="1"/>
              <a:t>FACTORS</a:t>
            </a:r>
            <a:r>
              <a:rPr lang="es-ES" sz="1200"/>
              <a:t> NEUROTRÒFICS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99C7062-B8C0-489F-B9F2-48DC2E6C37B1}"/>
              </a:ext>
            </a:extLst>
          </p:cNvPr>
          <p:cNvSpPr txBox="1"/>
          <p:nvPr/>
        </p:nvSpPr>
        <p:spPr>
          <a:xfrm>
            <a:off x="311141" y="683935"/>
            <a:ext cx="629440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b="1" err="1"/>
              <a:t>EFECTES</a:t>
            </a:r>
            <a:r>
              <a:rPr lang="es-ES" b="1"/>
              <a:t> DE </a:t>
            </a:r>
            <a:r>
              <a:rPr lang="es-ES" b="1" err="1"/>
              <a:t>L'ACTIVITAT</a:t>
            </a:r>
            <a:r>
              <a:rPr lang="es-ES" b="1"/>
              <a:t> FÍSICA EN LA </a:t>
            </a:r>
            <a:r>
              <a:rPr lang="es-ES" b="1" err="1"/>
              <a:t>COGNICIÓ</a:t>
            </a:r>
            <a:endParaRPr lang="es-ES" b="1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2241469D-D1F8-45EE-A14C-F473035EE643}"/>
              </a:ext>
            </a:extLst>
          </p:cNvPr>
          <p:cNvSpPr/>
          <p:nvPr/>
        </p:nvSpPr>
        <p:spPr>
          <a:xfrm>
            <a:off x="3133315" y="1791240"/>
            <a:ext cx="2702942" cy="6469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err="1"/>
              <a:t>CHRONIC</a:t>
            </a:r>
            <a:r>
              <a:rPr lang="es-ES"/>
              <a:t> </a:t>
            </a:r>
            <a:r>
              <a:rPr lang="es-ES" err="1"/>
              <a:t>EXERCISE</a:t>
            </a:r>
            <a:r>
              <a:rPr lang="es-ES"/>
              <a:t> </a:t>
            </a:r>
            <a:r>
              <a:rPr lang="es-ES" err="1"/>
              <a:t>RESEARCH</a:t>
            </a:r>
            <a:endParaRPr lang="es-ES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01E66983-8228-4531-982C-44377FFCE48B}"/>
              </a:ext>
            </a:extLst>
          </p:cNvPr>
          <p:cNvSpPr/>
          <p:nvPr/>
        </p:nvSpPr>
        <p:spPr>
          <a:xfrm>
            <a:off x="3133315" y="2839696"/>
            <a:ext cx="2702942" cy="6469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/>
              <a:t>ACUTE EXERCISE RESEARCH</a:t>
            </a:r>
          </a:p>
        </p:txBody>
      </p:sp>
      <p:pic>
        <p:nvPicPr>
          <p:cNvPr id="23" name="Imatge 22">
            <a:extLst>
              <a:ext uri="{FF2B5EF4-FFF2-40B4-BE49-F238E27FC236}">
                <a16:creationId xmlns:a16="http://schemas.microsoft.com/office/drawing/2014/main" id="{88EC96CB-19B5-406A-A2E6-69FBFE16E259}"/>
              </a:ext>
            </a:extLst>
          </p:cNvPr>
          <p:cNvPicPr/>
          <p:nvPr/>
        </p:nvPicPr>
        <p:blipFill rotWithShape="1">
          <a:blip r:embed="rId3"/>
          <a:srcRect l="33480" t="61277" r="31914" b="13406"/>
          <a:stretch/>
        </p:blipFill>
        <p:spPr bwMode="auto">
          <a:xfrm>
            <a:off x="6594518" y="3966954"/>
            <a:ext cx="5281124" cy="267036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Fletxa: esquerra i cap amunt 7">
            <a:extLst>
              <a:ext uri="{FF2B5EF4-FFF2-40B4-BE49-F238E27FC236}">
                <a16:creationId xmlns:a16="http://schemas.microsoft.com/office/drawing/2014/main" id="{3B6C85F9-D597-4794-83D9-3E4818E4F52F}"/>
              </a:ext>
            </a:extLst>
          </p:cNvPr>
          <p:cNvSpPr/>
          <p:nvPr/>
        </p:nvSpPr>
        <p:spPr>
          <a:xfrm rot="8256178">
            <a:off x="2254726" y="2105468"/>
            <a:ext cx="1201403" cy="1160837"/>
          </a:xfrm>
          <a:prstGeom prst="leftUpArrow">
            <a:avLst>
              <a:gd name="adj1" fmla="val 12027"/>
              <a:gd name="adj2" fmla="val 17022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4" name="Rectángulo 13">
            <a:extLst>
              <a:ext uri="{FF2B5EF4-FFF2-40B4-BE49-F238E27FC236}">
                <a16:creationId xmlns:a16="http://schemas.microsoft.com/office/drawing/2014/main" id="{2F539F0C-B9F0-4B91-8B3C-11BFAA4C1E9E}"/>
              </a:ext>
            </a:extLst>
          </p:cNvPr>
          <p:cNvSpPr/>
          <p:nvPr/>
        </p:nvSpPr>
        <p:spPr>
          <a:xfrm>
            <a:off x="316137" y="3725895"/>
            <a:ext cx="1162708" cy="138777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Moderate Intensity </a:t>
            </a:r>
            <a:r>
              <a:rPr lang="en-GB" err="1"/>
              <a:t>Continous</a:t>
            </a:r>
            <a:endParaRPr lang="en-GB"/>
          </a:p>
        </p:txBody>
      </p:sp>
      <p:sp>
        <p:nvSpPr>
          <p:cNvPr id="29" name="Rectángulo 16">
            <a:extLst>
              <a:ext uri="{FF2B5EF4-FFF2-40B4-BE49-F238E27FC236}">
                <a16:creationId xmlns:a16="http://schemas.microsoft.com/office/drawing/2014/main" id="{BD5F7C02-02DA-4AB0-A23A-1BF690AA9C17}"/>
              </a:ext>
            </a:extLst>
          </p:cNvPr>
          <p:cNvSpPr/>
          <p:nvPr/>
        </p:nvSpPr>
        <p:spPr>
          <a:xfrm>
            <a:off x="2347908" y="3725895"/>
            <a:ext cx="3753088" cy="13877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ca-ES" sz="1400" err="1"/>
              <a:t>L’EF</a:t>
            </a:r>
            <a:r>
              <a:rPr lang="ca-ES" sz="1400"/>
              <a:t> augmenta els nivells </a:t>
            </a:r>
            <a:r>
              <a:rPr lang="ca-ES" sz="1400" err="1"/>
              <a:t>intracel.lulars</a:t>
            </a:r>
            <a:r>
              <a:rPr lang="ca-ES" sz="1400"/>
              <a:t> de Ca2C en les </a:t>
            </a:r>
            <a:r>
              <a:rPr lang="ca-ES" sz="1400" err="1"/>
              <a:t>cèl.lules</a:t>
            </a:r>
            <a:r>
              <a:rPr lang="ca-ES" sz="1400"/>
              <a:t> neuronals; Activa </a:t>
            </a:r>
            <a:r>
              <a:rPr lang="ca-ES" sz="1400" err="1"/>
              <a:t>CaMKII</a:t>
            </a:r>
            <a:r>
              <a:rPr lang="ca-ES" sz="1400"/>
              <a:t> i augmenta la via MAP-K cap a la proteïna </a:t>
            </a:r>
            <a:br>
              <a:rPr lang="ca-ES" sz="1400"/>
            </a:br>
            <a:r>
              <a:rPr lang="ca-ES" sz="1400" err="1"/>
              <a:t>CRE-Binding</a:t>
            </a:r>
            <a:r>
              <a:rPr lang="ca-ES" sz="1400"/>
              <a:t> i en activar-la dona resposta amb la segregació de </a:t>
            </a:r>
            <a:r>
              <a:rPr lang="ca-ES" sz="1400" b="1" err="1"/>
              <a:t>BDNF</a:t>
            </a:r>
            <a:r>
              <a:rPr lang="ca-ES" sz="1400"/>
              <a:t> </a:t>
            </a:r>
          </a:p>
        </p:txBody>
      </p:sp>
      <p:sp>
        <p:nvSpPr>
          <p:cNvPr id="30" name="Flecha: a la derecha 22">
            <a:extLst>
              <a:ext uri="{FF2B5EF4-FFF2-40B4-BE49-F238E27FC236}">
                <a16:creationId xmlns:a16="http://schemas.microsoft.com/office/drawing/2014/main" id="{872D98E6-9F91-4BE8-9DB4-2F27EBE819D8}"/>
              </a:ext>
            </a:extLst>
          </p:cNvPr>
          <p:cNvSpPr/>
          <p:nvPr/>
        </p:nvSpPr>
        <p:spPr>
          <a:xfrm>
            <a:off x="1641234" y="4208985"/>
            <a:ext cx="544284" cy="312965"/>
          </a:xfrm>
          <a:prstGeom prst="rightArrow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Rectángulo 13">
            <a:extLst>
              <a:ext uri="{FF2B5EF4-FFF2-40B4-BE49-F238E27FC236}">
                <a16:creationId xmlns:a16="http://schemas.microsoft.com/office/drawing/2014/main" id="{578D5757-F8CA-4C79-9D17-FCD232EFED5A}"/>
              </a:ext>
            </a:extLst>
          </p:cNvPr>
          <p:cNvSpPr/>
          <p:nvPr/>
        </p:nvSpPr>
        <p:spPr>
          <a:xfrm>
            <a:off x="311141" y="5320013"/>
            <a:ext cx="1162708" cy="138777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err="1"/>
              <a:t>Intensive</a:t>
            </a:r>
            <a:r>
              <a:rPr lang="es-ES"/>
              <a:t> </a:t>
            </a:r>
            <a:r>
              <a:rPr lang="es-ES" err="1"/>
              <a:t>Physical</a:t>
            </a:r>
            <a:r>
              <a:rPr lang="es-ES"/>
              <a:t> </a:t>
            </a:r>
            <a:r>
              <a:rPr lang="es-ES" err="1"/>
              <a:t>Exercise</a:t>
            </a:r>
            <a:endParaRPr lang="es-ES"/>
          </a:p>
        </p:txBody>
      </p:sp>
      <p:sp>
        <p:nvSpPr>
          <p:cNvPr id="35" name="Rectángulo 16">
            <a:extLst>
              <a:ext uri="{FF2B5EF4-FFF2-40B4-BE49-F238E27FC236}">
                <a16:creationId xmlns:a16="http://schemas.microsoft.com/office/drawing/2014/main" id="{B70F28FC-6CD2-41FD-9C11-3F2169B19645}"/>
              </a:ext>
            </a:extLst>
          </p:cNvPr>
          <p:cNvSpPr/>
          <p:nvPr/>
        </p:nvSpPr>
        <p:spPr>
          <a:xfrm>
            <a:off x="2342912" y="5320013"/>
            <a:ext cx="3753088" cy="13877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ca-ES" sz="1400"/>
              <a:t>L’increment en la intensitat (80%) permet que algunes molècules sistemàtiques com l’àcid làctic arribin a les neurones i augmentin l'activitat del receptor </a:t>
            </a:r>
            <a:r>
              <a:rPr lang="ca-ES" sz="1400" err="1"/>
              <a:t>NMDA</a:t>
            </a:r>
            <a:r>
              <a:rPr lang="ca-ES" sz="1400"/>
              <a:t> per augmentar la concentració de Ca2C en neurones; de </a:t>
            </a:r>
            <a:r>
              <a:rPr lang="ca-ES" sz="1400" err="1"/>
              <a:t>CaMKII</a:t>
            </a:r>
            <a:r>
              <a:rPr lang="ca-ES" sz="1400"/>
              <a:t>, i </a:t>
            </a:r>
            <a:br>
              <a:rPr lang="ca-ES" sz="1400"/>
            </a:br>
            <a:r>
              <a:rPr lang="ca-ES" sz="1400"/>
              <a:t>MAP-K per augmentar el </a:t>
            </a:r>
            <a:r>
              <a:rPr lang="ca-ES" sz="1400" b="1" err="1"/>
              <a:t>BDNF</a:t>
            </a:r>
            <a:endParaRPr lang="ca-ES" sz="1400" b="1"/>
          </a:p>
        </p:txBody>
      </p:sp>
      <p:sp>
        <p:nvSpPr>
          <p:cNvPr id="36" name="Flecha: a la derecha 22">
            <a:extLst>
              <a:ext uri="{FF2B5EF4-FFF2-40B4-BE49-F238E27FC236}">
                <a16:creationId xmlns:a16="http://schemas.microsoft.com/office/drawing/2014/main" id="{81118A85-083C-4D47-9078-6A2C0B4EB23D}"/>
              </a:ext>
            </a:extLst>
          </p:cNvPr>
          <p:cNvSpPr/>
          <p:nvPr/>
        </p:nvSpPr>
        <p:spPr>
          <a:xfrm>
            <a:off x="1636238" y="5803103"/>
            <a:ext cx="544284" cy="312965"/>
          </a:xfrm>
          <a:prstGeom prst="rightArrow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7" name="Imatge 36">
            <a:extLst>
              <a:ext uri="{FF2B5EF4-FFF2-40B4-BE49-F238E27FC236}">
                <a16:creationId xmlns:a16="http://schemas.microsoft.com/office/drawing/2014/main" id="{7350351D-C40B-49EE-8E99-8CBD91839B84}"/>
              </a:ext>
            </a:extLst>
          </p:cNvPr>
          <p:cNvPicPr/>
          <p:nvPr/>
        </p:nvPicPr>
        <p:blipFill rotWithShape="1">
          <a:blip r:embed="rId3"/>
          <a:srcRect l="33071" t="7496" r="32323" b="62866"/>
          <a:stretch/>
        </p:blipFill>
        <p:spPr bwMode="auto">
          <a:xfrm>
            <a:off x="6594518" y="1171976"/>
            <a:ext cx="5281124" cy="279497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8" name="Rectángulo 17">
            <a:extLst>
              <a:ext uri="{FF2B5EF4-FFF2-40B4-BE49-F238E27FC236}">
                <a16:creationId xmlns:a16="http://schemas.microsoft.com/office/drawing/2014/main" id="{9A93035A-6F61-4A61-99D9-8D5AC1C5B722}"/>
              </a:ext>
            </a:extLst>
          </p:cNvPr>
          <p:cNvSpPr/>
          <p:nvPr/>
        </p:nvSpPr>
        <p:spPr>
          <a:xfrm>
            <a:off x="5252030" y="4832510"/>
            <a:ext cx="843969" cy="28754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000"/>
              <a:t>Gómez-</a:t>
            </a:r>
            <a:r>
              <a:rPr lang="ca-ES" sz="1000" err="1"/>
              <a:t>Pinilla</a:t>
            </a:r>
            <a:r>
              <a:rPr lang="ca-ES" sz="1000"/>
              <a:t>, 2010</a:t>
            </a:r>
          </a:p>
        </p:txBody>
      </p:sp>
      <p:sp>
        <p:nvSpPr>
          <p:cNvPr id="21" name="Flecha: hacia abajo 20">
            <a:extLst>
              <a:ext uri="{FF2B5EF4-FFF2-40B4-BE49-F238E27FC236}">
                <a16:creationId xmlns:a16="http://schemas.microsoft.com/office/drawing/2014/main" id="{6C08B25B-381E-4C9F-98B5-AF00BEBAB1B7}"/>
              </a:ext>
            </a:extLst>
          </p:cNvPr>
          <p:cNvSpPr/>
          <p:nvPr/>
        </p:nvSpPr>
        <p:spPr>
          <a:xfrm rot="16200000">
            <a:off x="6171078" y="2882827"/>
            <a:ext cx="369333" cy="560717"/>
          </a:xfrm>
          <a:prstGeom prst="down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Rectángulo 17">
            <a:extLst>
              <a:ext uri="{FF2B5EF4-FFF2-40B4-BE49-F238E27FC236}">
                <a16:creationId xmlns:a16="http://schemas.microsoft.com/office/drawing/2014/main" id="{873E9949-A20B-47A5-93BA-3911C2FF0DA0}"/>
              </a:ext>
            </a:extLst>
          </p:cNvPr>
          <p:cNvSpPr/>
          <p:nvPr/>
        </p:nvSpPr>
        <p:spPr>
          <a:xfrm>
            <a:off x="5252029" y="6401348"/>
            <a:ext cx="843969" cy="28754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000"/>
              <a:t>Yang et al. 2010</a:t>
            </a:r>
          </a:p>
        </p:txBody>
      </p:sp>
    </p:spTree>
    <p:extLst>
      <p:ext uri="{BB962C8B-B14F-4D97-AF65-F5344CB8AC3E}">
        <p14:creationId xmlns:p14="http://schemas.microsoft.com/office/powerpoint/2010/main" val="1876433340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VTI">
  <a:themeElements>
    <a:clrScheme name="Office">
      <a:dk1>
        <a:srgbClr val="000000"/>
      </a:dk1>
      <a:lt1>
        <a:srgbClr val="FFFFFF"/>
      </a:lt1>
      <a:dk2>
        <a:srgbClr val="2E3948"/>
      </a:dk2>
      <a:lt2>
        <a:srgbClr val="E7E6E6"/>
      </a:lt2>
      <a:accent1>
        <a:srgbClr val="5A82CB"/>
      </a:accent1>
      <a:accent2>
        <a:srgbClr val="ED7D31"/>
      </a:accent2>
      <a:accent3>
        <a:srgbClr val="A3A3A3"/>
      </a:accent3>
      <a:accent4>
        <a:srgbClr val="CF9B00"/>
      </a:accent4>
      <a:accent5>
        <a:srgbClr val="5B9BD5"/>
      </a:accent5>
      <a:accent6>
        <a:srgbClr val="70AD47"/>
      </a:accent6>
      <a:hlink>
        <a:srgbClr val="D26012"/>
      </a:hlink>
      <a:folHlink>
        <a:srgbClr val="A9718D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VTI" id="{97558BDE-0B66-457C-BB6F-7B1B22DAA9B8}" vid="{F53508A3-AC60-448A-AF37-934D5F1A0D5E}"/>
    </a:ext>
  </a:extLst>
</a:theme>
</file>

<file path=ppt/theme/theme2.xml><?xml version="1.0" encoding="utf-8"?>
<a:theme xmlns:a="http://schemas.openxmlformats.org/drawingml/2006/main" name="Tema de l'Office">
  <a:themeElements>
    <a:clrScheme name="Ofici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icin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5334</Words>
  <Application>Microsoft Office PowerPoint</Application>
  <PresentationFormat>Panorámica</PresentationFormat>
  <Paragraphs>648</Paragraphs>
  <Slides>42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42</vt:i4>
      </vt:variant>
    </vt:vector>
  </HeadingPairs>
  <TitlesOfParts>
    <vt:vector size="50" baseType="lpstr">
      <vt:lpstr>Arial</vt:lpstr>
      <vt:lpstr>Calibri</vt:lpstr>
      <vt:lpstr>Gill Sans MT</vt:lpstr>
      <vt:lpstr>Segoe UI Semilight</vt:lpstr>
      <vt:lpstr>Symbol</vt:lpstr>
      <vt:lpstr>Times New Roman</vt:lpstr>
      <vt:lpstr>Wingdings 2</vt:lpstr>
      <vt:lpstr>DividendVTI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/>
  <cp:lastModifiedBy>Eric</cp:lastModifiedBy>
  <cp:revision>8</cp:revision>
  <dcterms:created xsi:type="dcterms:W3CDTF">2020-05-30T12:20:17Z</dcterms:created>
  <dcterms:modified xsi:type="dcterms:W3CDTF">2024-12-09T14:41:14Z</dcterms:modified>
</cp:coreProperties>
</file>