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4"/>
  </p:notesMasterIdLst>
  <p:sldIdLst>
    <p:sldId id="292" r:id="rId3"/>
    <p:sldId id="257" r:id="rId4"/>
    <p:sldId id="283" r:id="rId5"/>
    <p:sldId id="261" r:id="rId6"/>
    <p:sldId id="270" r:id="rId7"/>
    <p:sldId id="287" r:id="rId8"/>
    <p:sldId id="262" r:id="rId9"/>
    <p:sldId id="271" r:id="rId10"/>
    <p:sldId id="272" r:id="rId11"/>
    <p:sldId id="275" r:id="rId12"/>
    <p:sldId id="299" r:id="rId13"/>
    <p:sldId id="300" r:id="rId14"/>
    <p:sldId id="286" r:id="rId15"/>
    <p:sldId id="264" r:id="rId16"/>
    <p:sldId id="268" r:id="rId17"/>
    <p:sldId id="277" r:id="rId18"/>
    <p:sldId id="294" r:id="rId19"/>
    <p:sldId id="278" r:id="rId20"/>
    <p:sldId id="279" r:id="rId21"/>
    <p:sldId id="280" r:id="rId22"/>
    <p:sldId id="281" r:id="rId23"/>
    <p:sldId id="295" r:id="rId24"/>
    <p:sldId id="296" r:id="rId25"/>
    <p:sldId id="297" r:id="rId26"/>
    <p:sldId id="285" r:id="rId27"/>
    <p:sldId id="284" r:id="rId28"/>
    <p:sldId id="301" r:id="rId29"/>
    <p:sldId id="302" r:id="rId30"/>
    <p:sldId id="304" r:id="rId31"/>
    <p:sldId id="298" r:id="rId32"/>
    <p:sldId id="282" r:id="rId33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8824"/>
    <a:srgbClr val="DE5A00"/>
    <a:srgbClr val="B40000"/>
    <a:srgbClr val="F9FFE7"/>
    <a:srgbClr val="CAF278"/>
    <a:srgbClr val="D8FF8B"/>
    <a:srgbClr val="BCFF01"/>
    <a:srgbClr val="CFFF47"/>
    <a:srgbClr val="BEFF05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B4B98B0-60AC-42C2-AFA5-B58CD77FA1E5}" styleName="Estil clar 1 - èmfasi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59" autoAdjust="0"/>
    <p:restoredTop sz="94624" autoAdjust="0"/>
  </p:normalViewPr>
  <p:slideViewPr>
    <p:cSldViewPr>
      <p:cViewPr>
        <p:scale>
          <a:sx n="76" d="100"/>
          <a:sy n="76" d="100"/>
        </p:scale>
        <p:origin x="-22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731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25C0EA-91B1-45DB-AD93-B7AF050A595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a-ES"/>
        </a:p>
      </dgm:t>
    </dgm:pt>
    <dgm:pt modelId="{9569698E-AFA7-40C8-BF3F-BB3A55106097}">
      <dgm:prSet phldrT="[Text]" custT="1"/>
      <dgm:spPr>
        <a:solidFill>
          <a:srgbClr val="BCFF01">
            <a:alpha val="60000"/>
          </a:srgb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ca-ES" sz="1900" b="1" noProof="0" dirty="0" smtClean="0">
              <a:solidFill>
                <a:schemeClr val="tx1"/>
              </a:solidFill>
            </a:rPr>
            <a:t>Anticossos </a:t>
          </a:r>
        </a:p>
        <a:p>
          <a:r>
            <a:rPr lang="es-ES" sz="1900" b="1" dirty="0" smtClean="0">
              <a:solidFill>
                <a:schemeClr val="tx1"/>
              </a:solidFill>
            </a:rPr>
            <a:t>anti-VHC (EIA)</a:t>
          </a:r>
          <a:endParaRPr lang="ca-ES" sz="1900" b="1" dirty="0">
            <a:solidFill>
              <a:schemeClr val="tx1"/>
            </a:solidFill>
          </a:endParaRPr>
        </a:p>
      </dgm:t>
    </dgm:pt>
    <dgm:pt modelId="{F0CC6E0D-E1B3-472C-9DBF-91F137F22B0F}" type="parTrans" cxnId="{605208FC-BFF1-4ABA-97BF-7D6D76EA4680}">
      <dgm:prSet/>
      <dgm:spPr/>
      <dgm:t>
        <a:bodyPr/>
        <a:lstStyle/>
        <a:p>
          <a:endParaRPr lang="ca-ES" sz="1900">
            <a:solidFill>
              <a:schemeClr val="tx1"/>
            </a:solidFill>
          </a:endParaRPr>
        </a:p>
      </dgm:t>
    </dgm:pt>
    <dgm:pt modelId="{0258B0DF-149A-463A-8D3E-F31BC8A87752}" type="sibTrans" cxnId="{605208FC-BFF1-4ABA-97BF-7D6D76EA4680}">
      <dgm:prSet/>
      <dgm:spPr/>
      <dgm:t>
        <a:bodyPr/>
        <a:lstStyle/>
        <a:p>
          <a:endParaRPr lang="ca-ES" sz="1900">
            <a:solidFill>
              <a:schemeClr val="tx1"/>
            </a:solidFill>
          </a:endParaRPr>
        </a:p>
      </dgm:t>
    </dgm:pt>
    <dgm:pt modelId="{3812BC1F-B0E8-4A6D-839A-877BD62F73E1}">
      <dgm:prSet phldrT="[Text]" custT="1"/>
      <dgm:spPr>
        <a:noFill/>
        <a:ln>
          <a:solidFill>
            <a:srgbClr val="CAF278"/>
          </a:solidFill>
        </a:ln>
      </dgm:spPr>
      <dgm:t>
        <a:bodyPr/>
        <a:lstStyle/>
        <a:p>
          <a:r>
            <a:rPr lang="es-ES" sz="1900" dirty="0" smtClean="0">
              <a:solidFill>
                <a:schemeClr val="tx1"/>
              </a:solidFill>
            </a:rPr>
            <a:t>No </a:t>
          </a:r>
          <a:r>
            <a:rPr lang="es-ES" sz="1900" dirty="0" err="1" smtClean="0">
              <a:solidFill>
                <a:schemeClr val="tx1"/>
              </a:solidFill>
            </a:rPr>
            <a:t>més</a:t>
          </a:r>
          <a:r>
            <a:rPr lang="es-ES" sz="1900" dirty="0" smtClean="0">
              <a:solidFill>
                <a:schemeClr val="tx1"/>
              </a:solidFill>
            </a:rPr>
            <a:t> </a:t>
          </a:r>
          <a:r>
            <a:rPr lang="es-ES" sz="1900" dirty="0" err="1" smtClean="0">
              <a:solidFill>
                <a:schemeClr val="tx1"/>
              </a:solidFill>
            </a:rPr>
            <a:t>proves</a:t>
          </a:r>
          <a:endParaRPr lang="ca-ES" sz="1900" dirty="0">
            <a:solidFill>
              <a:schemeClr val="tx1"/>
            </a:solidFill>
          </a:endParaRPr>
        </a:p>
      </dgm:t>
    </dgm:pt>
    <dgm:pt modelId="{A7845F5D-5FFC-4E15-B564-095AF9BBFAAB}" type="parTrans" cxnId="{CD167115-359B-4370-A642-17C42701DC91}">
      <dgm:prSet/>
      <dgm:spPr/>
      <dgm:t>
        <a:bodyPr/>
        <a:lstStyle/>
        <a:p>
          <a:endParaRPr lang="ca-ES" sz="1900">
            <a:solidFill>
              <a:schemeClr val="tx1"/>
            </a:solidFill>
          </a:endParaRPr>
        </a:p>
      </dgm:t>
    </dgm:pt>
    <dgm:pt modelId="{81E511BB-0751-4FB0-B809-2E63F6829E47}" type="sibTrans" cxnId="{CD167115-359B-4370-A642-17C42701DC91}">
      <dgm:prSet/>
      <dgm:spPr/>
      <dgm:t>
        <a:bodyPr/>
        <a:lstStyle/>
        <a:p>
          <a:endParaRPr lang="ca-ES" sz="1900">
            <a:solidFill>
              <a:schemeClr val="tx1"/>
            </a:solidFill>
          </a:endParaRPr>
        </a:p>
      </dgm:t>
    </dgm:pt>
    <dgm:pt modelId="{AF70271E-26B0-4F29-BB55-E42815407115}">
      <dgm:prSet phldrT="[Text]" custT="1"/>
      <dgm:spPr>
        <a:solidFill>
          <a:srgbClr val="BCFF01">
            <a:alpha val="60000"/>
          </a:srgb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es-ES" sz="1900" b="1" dirty="0" smtClean="0">
              <a:solidFill>
                <a:schemeClr val="tx1"/>
              </a:solidFill>
            </a:rPr>
            <a:t>ARN VHC</a:t>
          </a:r>
          <a:endParaRPr lang="ca-ES" sz="1900" b="1" dirty="0">
            <a:solidFill>
              <a:schemeClr val="tx1"/>
            </a:solidFill>
          </a:endParaRPr>
        </a:p>
      </dgm:t>
    </dgm:pt>
    <dgm:pt modelId="{7B04A925-DC6C-4C69-8FD0-540AA46BEFC0}" type="parTrans" cxnId="{697E9F83-B613-4BC8-A171-A21C5DAE3348}">
      <dgm:prSet/>
      <dgm:spPr/>
      <dgm:t>
        <a:bodyPr/>
        <a:lstStyle/>
        <a:p>
          <a:endParaRPr lang="ca-ES" sz="1900">
            <a:solidFill>
              <a:schemeClr val="tx1"/>
            </a:solidFill>
          </a:endParaRPr>
        </a:p>
      </dgm:t>
    </dgm:pt>
    <dgm:pt modelId="{D9F2B594-1323-42E1-8D27-C86E143D46CC}" type="sibTrans" cxnId="{697E9F83-B613-4BC8-A171-A21C5DAE3348}">
      <dgm:prSet/>
      <dgm:spPr/>
      <dgm:t>
        <a:bodyPr/>
        <a:lstStyle/>
        <a:p>
          <a:endParaRPr lang="ca-ES" sz="1900">
            <a:solidFill>
              <a:schemeClr val="tx1"/>
            </a:solidFill>
          </a:endParaRPr>
        </a:p>
      </dgm:t>
    </dgm:pt>
    <dgm:pt modelId="{CF1EED6B-A9C1-476E-9E35-09C8957C76DC}">
      <dgm:prSet phldrT="[Text]" custT="1"/>
      <dgm:spPr>
        <a:noFill/>
        <a:ln>
          <a:solidFill>
            <a:srgbClr val="CAF278"/>
          </a:solidFill>
        </a:ln>
      </dgm:spPr>
      <dgm:t>
        <a:bodyPr/>
        <a:lstStyle/>
        <a:p>
          <a:pPr algn="ctr"/>
          <a:r>
            <a:rPr lang="es-ES" sz="1900" dirty="0" err="1" smtClean="0">
              <a:solidFill>
                <a:schemeClr val="tx1"/>
              </a:solidFill>
            </a:rPr>
            <a:t>Absència</a:t>
          </a:r>
          <a:r>
            <a:rPr lang="es-ES" sz="1900" dirty="0" smtClean="0">
              <a:solidFill>
                <a:schemeClr val="tx1"/>
              </a:solidFill>
            </a:rPr>
            <a:t> de la </a:t>
          </a:r>
          <a:r>
            <a:rPr lang="es-ES" sz="1900" dirty="0" err="1" smtClean="0">
              <a:solidFill>
                <a:schemeClr val="tx1"/>
              </a:solidFill>
            </a:rPr>
            <a:t>malaltia</a:t>
          </a:r>
          <a:r>
            <a:rPr lang="es-ES" sz="1900" dirty="0" smtClean="0">
              <a:solidFill>
                <a:schemeClr val="tx1"/>
              </a:solidFill>
            </a:rPr>
            <a:t> activa</a:t>
          </a:r>
          <a:endParaRPr lang="ca-ES" sz="1900" dirty="0">
            <a:solidFill>
              <a:schemeClr val="tx1"/>
            </a:solidFill>
          </a:endParaRPr>
        </a:p>
      </dgm:t>
    </dgm:pt>
    <dgm:pt modelId="{BAFDD8E6-7F8A-497A-9D35-23D26CA47732}" type="parTrans" cxnId="{C9C2BFE1-36DF-4D71-915C-D96124B2BC4E}">
      <dgm:prSet/>
      <dgm:spPr/>
      <dgm:t>
        <a:bodyPr/>
        <a:lstStyle/>
        <a:p>
          <a:endParaRPr lang="ca-ES" sz="1900">
            <a:solidFill>
              <a:schemeClr val="tx1"/>
            </a:solidFill>
          </a:endParaRPr>
        </a:p>
      </dgm:t>
    </dgm:pt>
    <dgm:pt modelId="{424D0E25-2160-419D-A63C-CB593BCA3F62}" type="sibTrans" cxnId="{C9C2BFE1-36DF-4D71-915C-D96124B2BC4E}">
      <dgm:prSet/>
      <dgm:spPr/>
      <dgm:t>
        <a:bodyPr/>
        <a:lstStyle/>
        <a:p>
          <a:endParaRPr lang="ca-ES" sz="1900">
            <a:solidFill>
              <a:schemeClr val="tx1"/>
            </a:solidFill>
          </a:endParaRPr>
        </a:p>
      </dgm:t>
    </dgm:pt>
    <dgm:pt modelId="{9F95068D-795D-45C7-8955-4C15F13112CE}">
      <dgm:prSet custT="1"/>
      <dgm:spPr>
        <a:solidFill>
          <a:srgbClr val="D8FF8B">
            <a:alpha val="60000"/>
          </a:srgbClr>
        </a:solidFill>
        <a:ln>
          <a:solidFill>
            <a:srgbClr val="CAF278"/>
          </a:solidFill>
        </a:ln>
      </dgm:spPr>
      <dgm:t>
        <a:bodyPr/>
        <a:lstStyle/>
        <a:p>
          <a:r>
            <a:rPr lang="es-ES" sz="1900" b="1" dirty="0" err="1" smtClean="0">
              <a:solidFill>
                <a:schemeClr val="tx1"/>
              </a:solidFill>
            </a:rPr>
            <a:t>Malaltia</a:t>
          </a:r>
          <a:r>
            <a:rPr lang="es-ES" sz="1900" b="1" dirty="0" smtClean="0">
              <a:solidFill>
                <a:schemeClr val="tx1"/>
              </a:solidFill>
            </a:rPr>
            <a:t> activa</a:t>
          </a:r>
          <a:endParaRPr lang="ca-ES" sz="1900" b="1" dirty="0">
            <a:solidFill>
              <a:schemeClr val="tx1"/>
            </a:solidFill>
          </a:endParaRPr>
        </a:p>
      </dgm:t>
    </dgm:pt>
    <dgm:pt modelId="{FE91F0B4-EEB3-40C3-BE6D-F6E203C6BF5C}" type="parTrans" cxnId="{9A64FFB8-CAC5-4642-A1E0-FBC9B8262892}">
      <dgm:prSet/>
      <dgm:spPr/>
      <dgm:t>
        <a:bodyPr/>
        <a:lstStyle/>
        <a:p>
          <a:endParaRPr lang="ca-ES" sz="1900">
            <a:solidFill>
              <a:schemeClr val="tx1"/>
            </a:solidFill>
          </a:endParaRPr>
        </a:p>
      </dgm:t>
    </dgm:pt>
    <dgm:pt modelId="{2972BD51-5D91-4030-B587-4A5C4045902B}" type="sibTrans" cxnId="{9A64FFB8-CAC5-4642-A1E0-FBC9B8262892}">
      <dgm:prSet/>
      <dgm:spPr/>
      <dgm:t>
        <a:bodyPr/>
        <a:lstStyle/>
        <a:p>
          <a:endParaRPr lang="ca-ES" sz="1900">
            <a:solidFill>
              <a:schemeClr val="tx1"/>
            </a:solidFill>
          </a:endParaRPr>
        </a:p>
      </dgm:t>
    </dgm:pt>
    <dgm:pt modelId="{47EB272E-B8E4-4FB3-868C-4FA86A061334}">
      <dgm:prSet custT="1"/>
      <dgm:spPr>
        <a:solidFill>
          <a:schemeClr val="bg2">
            <a:lumMod val="40000"/>
            <a:lumOff val="60000"/>
          </a:schemeClr>
        </a:solidFill>
        <a:ln>
          <a:solidFill>
            <a:schemeClr val="bg1"/>
          </a:solidFill>
        </a:ln>
      </dgm:spPr>
      <dgm:t>
        <a:bodyPr/>
        <a:lstStyle/>
        <a:p>
          <a:pPr algn="l"/>
          <a:r>
            <a:rPr lang="es-ES" sz="1600" dirty="0" smtClean="0">
              <a:solidFill>
                <a:schemeClr val="tx1"/>
              </a:solidFill>
            </a:rPr>
            <a:t>  - Cerca del </a:t>
          </a:r>
          <a:r>
            <a:rPr lang="es-ES" sz="1600" dirty="0" err="1" smtClean="0">
              <a:solidFill>
                <a:schemeClr val="tx1"/>
              </a:solidFill>
            </a:rPr>
            <a:t>genotip</a:t>
          </a:r>
          <a:r>
            <a:rPr lang="es-ES" sz="1600" dirty="0" smtClean="0">
              <a:solidFill>
                <a:schemeClr val="tx1"/>
              </a:solidFill>
            </a:rPr>
            <a:t>  </a:t>
          </a:r>
          <a:br>
            <a:rPr lang="es-ES" sz="1600" dirty="0" smtClean="0">
              <a:solidFill>
                <a:schemeClr val="tx1"/>
              </a:solidFill>
            </a:rPr>
          </a:br>
          <a:r>
            <a:rPr lang="es-ES" sz="1600" dirty="0" smtClean="0">
              <a:solidFill>
                <a:schemeClr val="tx1"/>
              </a:solidFill>
            </a:rPr>
            <a:t>    del VHC</a:t>
          </a:r>
          <a:br>
            <a:rPr lang="es-ES" sz="1600" dirty="0" smtClean="0">
              <a:solidFill>
                <a:schemeClr val="tx1"/>
              </a:solidFill>
            </a:rPr>
          </a:br>
          <a:r>
            <a:rPr lang="es-ES" sz="1600" dirty="0" smtClean="0">
              <a:solidFill>
                <a:schemeClr val="tx1"/>
              </a:solidFill>
            </a:rPr>
            <a:t>  - </a:t>
          </a:r>
          <a:r>
            <a:rPr lang="es-ES" sz="1600" dirty="0" err="1" smtClean="0">
              <a:solidFill>
                <a:schemeClr val="tx1"/>
              </a:solidFill>
            </a:rPr>
            <a:t>Fibroscan</a:t>
          </a:r>
          <a:r>
            <a:rPr lang="es-ES" sz="1600" dirty="0" smtClean="0">
              <a:solidFill>
                <a:schemeClr val="tx1"/>
              </a:solidFill>
            </a:rPr>
            <a:t>/ </a:t>
          </a:r>
          <a:r>
            <a:rPr lang="es-ES" sz="1600" dirty="0" err="1" smtClean="0">
              <a:solidFill>
                <a:schemeClr val="tx1"/>
              </a:solidFill>
            </a:rPr>
            <a:t>Biòpsia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br>
            <a:rPr lang="es-ES" sz="1600" dirty="0" smtClean="0">
              <a:solidFill>
                <a:schemeClr val="tx1"/>
              </a:solidFill>
            </a:rPr>
          </a:br>
          <a:r>
            <a:rPr lang="es-ES" sz="1600" dirty="0" smtClean="0">
              <a:solidFill>
                <a:schemeClr val="tx1"/>
              </a:solidFill>
            </a:rPr>
            <a:t>     </a:t>
          </a:r>
          <a:r>
            <a:rPr lang="es-ES" sz="1600" dirty="0" err="1" smtClean="0">
              <a:solidFill>
                <a:schemeClr val="tx1"/>
              </a:solidFill>
            </a:rPr>
            <a:t>hepàtica</a:t>
          </a:r>
          <a:endParaRPr lang="ca-ES" sz="1600" dirty="0">
            <a:solidFill>
              <a:schemeClr val="tx1"/>
            </a:solidFill>
          </a:endParaRPr>
        </a:p>
      </dgm:t>
    </dgm:pt>
    <dgm:pt modelId="{7768258E-7781-4A60-B4D0-EBA6A8C98B37}" type="parTrans" cxnId="{689FB3C6-E94C-45F4-84A0-8658A354F5F9}">
      <dgm:prSet/>
      <dgm:spPr/>
      <dgm:t>
        <a:bodyPr/>
        <a:lstStyle/>
        <a:p>
          <a:endParaRPr lang="ca-ES" sz="1900">
            <a:solidFill>
              <a:schemeClr val="tx1"/>
            </a:solidFill>
          </a:endParaRPr>
        </a:p>
      </dgm:t>
    </dgm:pt>
    <dgm:pt modelId="{8CD4A313-3236-4D62-B327-04BD43B50FE7}" type="sibTrans" cxnId="{689FB3C6-E94C-45F4-84A0-8658A354F5F9}">
      <dgm:prSet/>
      <dgm:spPr/>
      <dgm:t>
        <a:bodyPr/>
        <a:lstStyle/>
        <a:p>
          <a:endParaRPr lang="ca-ES" sz="1900">
            <a:solidFill>
              <a:schemeClr val="tx1"/>
            </a:solidFill>
          </a:endParaRPr>
        </a:p>
      </dgm:t>
    </dgm:pt>
    <dgm:pt modelId="{7C71A4F3-F6FD-4B9F-A59C-173BC66ADB35}" type="pres">
      <dgm:prSet presAssocID="{5825C0EA-91B1-45DB-AD93-B7AF050A595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FD0A1F6F-65F9-4AB0-8637-788A1F6AF5C1}" type="pres">
      <dgm:prSet presAssocID="{9569698E-AFA7-40C8-BF3F-BB3A55106097}" presName="hierRoot1" presStyleCnt="0">
        <dgm:presLayoutVars>
          <dgm:hierBranch val="init"/>
        </dgm:presLayoutVars>
      </dgm:prSet>
      <dgm:spPr/>
    </dgm:pt>
    <dgm:pt modelId="{A5C37F1B-3994-42F8-98BC-09ADF52C1C96}" type="pres">
      <dgm:prSet presAssocID="{9569698E-AFA7-40C8-BF3F-BB3A55106097}" presName="rootComposite1" presStyleCnt="0"/>
      <dgm:spPr/>
    </dgm:pt>
    <dgm:pt modelId="{B54C1F47-4EF1-47C4-AE7F-810AC050406C}" type="pres">
      <dgm:prSet presAssocID="{9569698E-AFA7-40C8-BF3F-BB3A55106097}" presName="rootText1" presStyleLbl="node0" presStyleIdx="0" presStyleCnt="1" custScaleX="111872">
        <dgm:presLayoutVars>
          <dgm:chPref val="3"/>
        </dgm:presLayoutVars>
      </dgm:prSet>
      <dgm:spPr/>
      <dgm:t>
        <a:bodyPr/>
        <a:lstStyle/>
        <a:p>
          <a:endParaRPr lang="ca-ES"/>
        </a:p>
      </dgm:t>
    </dgm:pt>
    <dgm:pt modelId="{01A1801A-BEF6-4A2C-B818-037B1D00554C}" type="pres">
      <dgm:prSet presAssocID="{9569698E-AFA7-40C8-BF3F-BB3A55106097}" presName="rootConnector1" presStyleLbl="node1" presStyleIdx="0" presStyleCnt="0"/>
      <dgm:spPr/>
      <dgm:t>
        <a:bodyPr/>
        <a:lstStyle/>
        <a:p>
          <a:endParaRPr lang="es-ES"/>
        </a:p>
      </dgm:t>
    </dgm:pt>
    <dgm:pt modelId="{5D52D218-4C69-4E8E-A283-D5B72CFE8F21}" type="pres">
      <dgm:prSet presAssocID="{9569698E-AFA7-40C8-BF3F-BB3A55106097}" presName="hierChild2" presStyleCnt="0"/>
      <dgm:spPr/>
    </dgm:pt>
    <dgm:pt modelId="{3EB8F565-5355-435B-986A-72DB6641AD2B}" type="pres">
      <dgm:prSet presAssocID="{A7845F5D-5FFC-4E15-B564-095AF9BBFAAB}" presName="Name37" presStyleLbl="parChTrans1D2" presStyleIdx="0" presStyleCnt="2"/>
      <dgm:spPr/>
      <dgm:t>
        <a:bodyPr/>
        <a:lstStyle/>
        <a:p>
          <a:endParaRPr lang="es-ES"/>
        </a:p>
      </dgm:t>
    </dgm:pt>
    <dgm:pt modelId="{523711D3-3B34-4BDE-A893-A9227111DC32}" type="pres">
      <dgm:prSet presAssocID="{3812BC1F-B0E8-4A6D-839A-877BD62F73E1}" presName="hierRoot2" presStyleCnt="0">
        <dgm:presLayoutVars>
          <dgm:hierBranch val="init"/>
        </dgm:presLayoutVars>
      </dgm:prSet>
      <dgm:spPr/>
    </dgm:pt>
    <dgm:pt modelId="{9C72B976-4BC6-4AC3-9C52-CA8F10F833D5}" type="pres">
      <dgm:prSet presAssocID="{3812BC1F-B0E8-4A6D-839A-877BD62F73E1}" presName="rootComposite" presStyleCnt="0"/>
      <dgm:spPr/>
    </dgm:pt>
    <dgm:pt modelId="{9D72A625-DB0D-44EB-BB6E-C31FCC4CE6DE}" type="pres">
      <dgm:prSet presAssocID="{3812BC1F-B0E8-4A6D-839A-877BD62F73E1}" presName="rootText" presStyleLbl="node2" presStyleIdx="0" presStyleCnt="2" custLinFactNeighborX="-56310" custLinFactNeighborY="719">
        <dgm:presLayoutVars>
          <dgm:chPref val="3"/>
        </dgm:presLayoutVars>
      </dgm:prSet>
      <dgm:spPr/>
      <dgm:t>
        <a:bodyPr/>
        <a:lstStyle/>
        <a:p>
          <a:endParaRPr lang="ca-ES"/>
        </a:p>
      </dgm:t>
    </dgm:pt>
    <dgm:pt modelId="{90411E8E-2974-4D56-9F2F-AD5F3853DC4F}" type="pres">
      <dgm:prSet presAssocID="{3812BC1F-B0E8-4A6D-839A-877BD62F73E1}" presName="rootConnector" presStyleLbl="node2" presStyleIdx="0" presStyleCnt="2"/>
      <dgm:spPr/>
      <dgm:t>
        <a:bodyPr/>
        <a:lstStyle/>
        <a:p>
          <a:endParaRPr lang="es-ES"/>
        </a:p>
      </dgm:t>
    </dgm:pt>
    <dgm:pt modelId="{80E5E341-CB69-48C3-A6B1-8559FDBFAF1B}" type="pres">
      <dgm:prSet presAssocID="{3812BC1F-B0E8-4A6D-839A-877BD62F73E1}" presName="hierChild4" presStyleCnt="0"/>
      <dgm:spPr/>
    </dgm:pt>
    <dgm:pt modelId="{B6A74BAC-3D8F-4A5E-B0D2-6FE063179D86}" type="pres">
      <dgm:prSet presAssocID="{3812BC1F-B0E8-4A6D-839A-877BD62F73E1}" presName="hierChild5" presStyleCnt="0"/>
      <dgm:spPr/>
    </dgm:pt>
    <dgm:pt modelId="{1776FC0C-C7FD-4BEC-B19D-B5F26BAB6427}" type="pres">
      <dgm:prSet presAssocID="{7B04A925-DC6C-4C69-8FD0-540AA46BEFC0}" presName="Name37" presStyleLbl="parChTrans1D2" presStyleIdx="1" presStyleCnt="2"/>
      <dgm:spPr/>
      <dgm:t>
        <a:bodyPr/>
        <a:lstStyle/>
        <a:p>
          <a:endParaRPr lang="es-ES"/>
        </a:p>
      </dgm:t>
    </dgm:pt>
    <dgm:pt modelId="{E22C0D24-2B4B-4592-91A3-3569200EEACF}" type="pres">
      <dgm:prSet presAssocID="{AF70271E-26B0-4F29-BB55-E42815407115}" presName="hierRoot2" presStyleCnt="0">
        <dgm:presLayoutVars>
          <dgm:hierBranch/>
        </dgm:presLayoutVars>
      </dgm:prSet>
      <dgm:spPr/>
    </dgm:pt>
    <dgm:pt modelId="{19AAD682-EAD3-43A9-9F5C-4190991BD806}" type="pres">
      <dgm:prSet presAssocID="{AF70271E-26B0-4F29-BB55-E42815407115}" presName="rootComposite" presStyleCnt="0"/>
      <dgm:spPr/>
    </dgm:pt>
    <dgm:pt modelId="{E2610C9C-AF42-40D1-A44D-F45BC48DD522}" type="pres">
      <dgm:prSet presAssocID="{AF70271E-26B0-4F29-BB55-E42815407115}" presName="rootText" presStyleLbl="node2" presStyleIdx="1" presStyleCnt="2" custLinFactNeighborX="49295">
        <dgm:presLayoutVars>
          <dgm:chPref val="3"/>
        </dgm:presLayoutVars>
      </dgm:prSet>
      <dgm:spPr/>
      <dgm:t>
        <a:bodyPr/>
        <a:lstStyle/>
        <a:p>
          <a:endParaRPr lang="ca-ES"/>
        </a:p>
      </dgm:t>
    </dgm:pt>
    <dgm:pt modelId="{6E572B38-B976-4094-968D-36836CBEC558}" type="pres">
      <dgm:prSet presAssocID="{AF70271E-26B0-4F29-BB55-E42815407115}" presName="rootConnector" presStyleLbl="node2" presStyleIdx="1" presStyleCnt="2"/>
      <dgm:spPr/>
      <dgm:t>
        <a:bodyPr/>
        <a:lstStyle/>
        <a:p>
          <a:endParaRPr lang="es-ES"/>
        </a:p>
      </dgm:t>
    </dgm:pt>
    <dgm:pt modelId="{B210D939-B373-435C-9012-60C231F22560}" type="pres">
      <dgm:prSet presAssocID="{AF70271E-26B0-4F29-BB55-E42815407115}" presName="hierChild4" presStyleCnt="0"/>
      <dgm:spPr/>
    </dgm:pt>
    <dgm:pt modelId="{01DE0A70-688F-40F3-AB13-CCD9455D712B}" type="pres">
      <dgm:prSet presAssocID="{BAFDD8E6-7F8A-497A-9D35-23D26CA47732}" presName="Name35" presStyleLbl="parChTrans1D3" presStyleIdx="0" presStyleCnt="2"/>
      <dgm:spPr/>
      <dgm:t>
        <a:bodyPr/>
        <a:lstStyle/>
        <a:p>
          <a:endParaRPr lang="es-ES"/>
        </a:p>
      </dgm:t>
    </dgm:pt>
    <dgm:pt modelId="{A621616D-2E17-45A1-8BB4-A27741C89708}" type="pres">
      <dgm:prSet presAssocID="{CF1EED6B-A9C1-476E-9E35-09C8957C76DC}" presName="hierRoot2" presStyleCnt="0">
        <dgm:presLayoutVars>
          <dgm:hierBranch val="init"/>
        </dgm:presLayoutVars>
      </dgm:prSet>
      <dgm:spPr/>
    </dgm:pt>
    <dgm:pt modelId="{EBD24F58-EDD3-4EA7-86D2-88B090229147}" type="pres">
      <dgm:prSet presAssocID="{CF1EED6B-A9C1-476E-9E35-09C8957C76DC}" presName="rootComposite" presStyleCnt="0"/>
      <dgm:spPr/>
    </dgm:pt>
    <dgm:pt modelId="{51EBDC64-F8A8-422D-A1B3-7256E8AA0D76}" type="pres">
      <dgm:prSet presAssocID="{CF1EED6B-A9C1-476E-9E35-09C8957C76DC}" presName="rootText" presStyleLbl="node3" presStyleIdx="0" presStyleCnt="2" custLinFactNeighborX="38692">
        <dgm:presLayoutVars>
          <dgm:chPref val="3"/>
        </dgm:presLayoutVars>
      </dgm:prSet>
      <dgm:spPr/>
      <dgm:t>
        <a:bodyPr/>
        <a:lstStyle/>
        <a:p>
          <a:endParaRPr lang="ca-ES"/>
        </a:p>
      </dgm:t>
    </dgm:pt>
    <dgm:pt modelId="{AD7371D6-C318-4329-85EF-E9B68F16D234}" type="pres">
      <dgm:prSet presAssocID="{CF1EED6B-A9C1-476E-9E35-09C8957C76DC}" presName="rootConnector" presStyleLbl="node3" presStyleIdx="0" presStyleCnt="2"/>
      <dgm:spPr/>
      <dgm:t>
        <a:bodyPr/>
        <a:lstStyle/>
        <a:p>
          <a:endParaRPr lang="es-ES"/>
        </a:p>
      </dgm:t>
    </dgm:pt>
    <dgm:pt modelId="{5D2D0D1A-E5E1-407F-8CF9-E5F28E2A2097}" type="pres">
      <dgm:prSet presAssocID="{CF1EED6B-A9C1-476E-9E35-09C8957C76DC}" presName="hierChild4" presStyleCnt="0"/>
      <dgm:spPr/>
    </dgm:pt>
    <dgm:pt modelId="{C6A45B00-15D7-44D9-9F31-C000DC14EABA}" type="pres">
      <dgm:prSet presAssocID="{CF1EED6B-A9C1-476E-9E35-09C8957C76DC}" presName="hierChild5" presStyleCnt="0"/>
      <dgm:spPr/>
    </dgm:pt>
    <dgm:pt modelId="{9BB029D9-1543-4176-888E-6048A6935D5F}" type="pres">
      <dgm:prSet presAssocID="{FE91F0B4-EEB3-40C3-BE6D-F6E203C6BF5C}" presName="Name35" presStyleLbl="parChTrans1D3" presStyleIdx="1" presStyleCnt="2"/>
      <dgm:spPr/>
      <dgm:t>
        <a:bodyPr/>
        <a:lstStyle/>
        <a:p>
          <a:endParaRPr lang="es-ES"/>
        </a:p>
      </dgm:t>
    </dgm:pt>
    <dgm:pt modelId="{B3FF6A5E-05AE-4DF6-9BC0-ADBC810E59DF}" type="pres">
      <dgm:prSet presAssocID="{9F95068D-795D-45C7-8955-4C15F13112CE}" presName="hierRoot2" presStyleCnt="0">
        <dgm:presLayoutVars>
          <dgm:hierBranch/>
        </dgm:presLayoutVars>
      </dgm:prSet>
      <dgm:spPr/>
    </dgm:pt>
    <dgm:pt modelId="{4B53B3FD-81D6-474D-9966-FC3779D42894}" type="pres">
      <dgm:prSet presAssocID="{9F95068D-795D-45C7-8955-4C15F13112CE}" presName="rootComposite" presStyleCnt="0"/>
      <dgm:spPr/>
    </dgm:pt>
    <dgm:pt modelId="{5291D006-615F-4B67-82D0-6B1466DBFBE2}" type="pres">
      <dgm:prSet presAssocID="{9F95068D-795D-45C7-8955-4C15F13112CE}" presName="rootText" presStyleLbl="node3" presStyleIdx="1" presStyleCnt="2" custLinFactNeighborX="61216">
        <dgm:presLayoutVars>
          <dgm:chPref val="3"/>
        </dgm:presLayoutVars>
      </dgm:prSet>
      <dgm:spPr/>
      <dgm:t>
        <a:bodyPr/>
        <a:lstStyle/>
        <a:p>
          <a:endParaRPr lang="ca-ES"/>
        </a:p>
      </dgm:t>
    </dgm:pt>
    <dgm:pt modelId="{5B59C5B0-ED86-4DB7-8350-8B367783080E}" type="pres">
      <dgm:prSet presAssocID="{9F95068D-795D-45C7-8955-4C15F13112CE}" presName="rootConnector" presStyleLbl="node3" presStyleIdx="1" presStyleCnt="2"/>
      <dgm:spPr/>
      <dgm:t>
        <a:bodyPr/>
        <a:lstStyle/>
        <a:p>
          <a:endParaRPr lang="es-ES"/>
        </a:p>
      </dgm:t>
    </dgm:pt>
    <dgm:pt modelId="{60903960-B23F-4B3F-9DF6-7B1355341450}" type="pres">
      <dgm:prSet presAssocID="{9F95068D-795D-45C7-8955-4C15F13112CE}" presName="hierChild4" presStyleCnt="0"/>
      <dgm:spPr/>
    </dgm:pt>
    <dgm:pt modelId="{510F82DA-E2EF-4D8B-9D2F-FEF857DCEF84}" type="pres">
      <dgm:prSet presAssocID="{7768258E-7781-4A60-B4D0-EBA6A8C98B37}" presName="Name35" presStyleLbl="parChTrans1D4" presStyleIdx="0" presStyleCnt="1"/>
      <dgm:spPr/>
      <dgm:t>
        <a:bodyPr/>
        <a:lstStyle/>
        <a:p>
          <a:endParaRPr lang="es-ES"/>
        </a:p>
      </dgm:t>
    </dgm:pt>
    <dgm:pt modelId="{0A17E454-67A5-49D5-999D-AAF8C6C10E53}" type="pres">
      <dgm:prSet presAssocID="{47EB272E-B8E4-4FB3-868C-4FA86A061334}" presName="hierRoot2" presStyleCnt="0">
        <dgm:presLayoutVars>
          <dgm:hierBranch val="init"/>
        </dgm:presLayoutVars>
      </dgm:prSet>
      <dgm:spPr/>
    </dgm:pt>
    <dgm:pt modelId="{44C59FF0-FA00-44DC-A7C0-440004F60FBA}" type="pres">
      <dgm:prSet presAssocID="{47EB272E-B8E4-4FB3-868C-4FA86A061334}" presName="rootComposite" presStyleCnt="0"/>
      <dgm:spPr/>
    </dgm:pt>
    <dgm:pt modelId="{76F22A14-5FD0-4B32-AC52-34E61CECF42D}" type="pres">
      <dgm:prSet presAssocID="{47EB272E-B8E4-4FB3-868C-4FA86A061334}" presName="rootText" presStyleLbl="node4" presStyleIdx="0" presStyleCnt="1" custScaleX="132642" custLinFactNeighborX="61716" custLinFactNeighborY="-1442">
        <dgm:presLayoutVars>
          <dgm:chPref val="3"/>
        </dgm:presLayoutVars>
      </dgm:prSet>
      <dgm:spPr/>
      <dgm:t>
        <a:bodyPr/>
        <a:lstStyle/>
        <a:p>
          <a:endParaRPr lang="ca-ES"/>
        </a:p>
      </dgm:t>
    </dgm:pt>
    <dgm:pt modelId="{B8E75AB6-1858-4059-B0C9-70549015278F}" type="pres">
      <dgm:prSet presAssocID="{47EB272E-B8E4-4FB3-868C-4FA86A061334}" presName="rootConnector" presStyleLbl="node4" presStyleIdx="0" presStyleCnt="1"/>
      <dgm:spPr/>
      <dgm:t>
        <a:bodyPr/>
        <a:lstStyle/>
        <a:p>
          <a:endParaRPr lang="es-ES"/>
        </a:p>
      </dgm:t>
    </dgm:pt>
    <dgm:pt modelId="{63952826-89F0-4A10-B463-06DEE28FC543}" type="pres">
      <dgm:prSet presAssocID="{47EB272E-B8E4-4FB3-868C-4FA86A061334}" presName="hierChild4" presStyleCnt="0"/>
      <dgm:spPr/>
    </dgm:pt>
    <dgm:pt modelId="{EA60819B-8F13-4526-A34A-37874481F26A}" type="pres">
      <dgm:prSet presAssocID="{47EB272E-B8E4-4FB3-868C-4FA86A061334}" presName="hierChild5" presStyleCnt="0"/>
      <dgm:spPr/>
    </dgm:pt>
    <dgm:pt modelId="{DB4D93F5-3986-43B3-B471-55EEC2CED6C5}" type="pres">
      <dgm:prSet presAssocID="{9F95068D-795D-45C7-8955-4C15F13112CE}" presName="hierChild5" presStyleCnt="0"/>
      <dgm:spPr/>
    </dgm:pt>
    <dgm:pt modelId="{BB2C13F8-419B-4FFB-AA4C-1050FD5B1BE4}" type="pres">
      <dgm:prSet presAssocID="{AF70271E-26B0-4F29-BB55-E42815407115}" presName="hierChild5" presStyleCnt="0"/>
      <dgm:spPr/>
    </dgm:pt>
    <dgm:pt modelId="{60760572-07BB-49CB-B711-4CB7FC95F9C3}" type="pres">
      <dgm:prSet presAssocID="{9569698E-AFA7-40C8-BF3F-BB3A55106097}" presName="hierChild3" presStyleCnt="0"/>
      <dgm:spPr/>
    </dgm:pt>
  </dgm:ptLst>
  <dgm:cxnLst>
    <dgm:cxn modelId="{C7118247-D3BF-40C3-90C5-ACA5C3CEF559}" type="presOf" srcId="{5825C0EA-91B1-45DB-AD93-B7AF050A595C}" destId="{7C71A4F3-F6FD-4B9F-A59C-173BC66ADB35}" srcOrd="0" destOrd="0" presId="urn:microsoft.com/office/officeart/2005/8/layout/orgChart1"/>
    <dgm:cxn modelId="{9A64FFB8-CAC5-4642-A1E0-FBC9B8262892}" srcId="{AF70271E-26B0-4F29-BB55-E42815407115}" destId="{9F95068D-795D-45C7-8955-4C15F13112CE}" srcOrd="1" destOrd="0" parTransId="{FE91F0B4-EEB3-40C3-BE6D-F6E203C6BF5C}" sibTransId="{2972BD51-5D91-4030-B587-4A5C4045902B}"/>
    <dgm:cxn modelId="{CD167115-359B-4370-A642-17C42701DC91}" srcId="{9569698E-AFA7-40C8-BF3F-BB3A55106097}" destId="{3812BC1F-B0E8-4A6D-839A-877BD62F73E1}" srcOrd="0" destOrd="0" parTransId="{A7845F5D-5FFC-4E15-B564-095AF9BBFAAB}" sibTransId="{81E511BB-0751-4FB0-B809-2E63F6829E47}"/>
    <dgm:cxn modelId="{8002561F-DCCF-40BE-9F6E-57A9330769DC}" type="presOf" srcId="{7768258E-7781-4A60-B4D0-EBA6A8C98B37}" destId="{510F82DA-E2EF-4D8B-9D2F-FEF857DCEF84}" srcOrd="0" destOrd="0" presId="urn:microsoft.com/office/officeart/2005/8/layout/orgChart1"/>
    <dgm:cxn modelId="{C9C2BFE1-36DF-4D71-915C-D96124B2BC4E}" srcId="{AF70271E-26B0-4F29-BB55-E42815407115}" destId="{CF1EED6B-A9C1-476E-9E35-09C8957C76DC}" srcOrd="0" destOrd="0" parTransId="{BAFDD8E6-7F8A-497A-9D35-23D26CA47732}" sibTransId="{424D0E25-2160-419D-A63C-CB593BCA3F62}"/>
    <dgm:cxn modelId="{697E9F83-B613-4BC8-A171-A21C5DAE3348}" srcId="{9569698E-AFA7-40C8-BF3F-BB3A55106097}" destId="{AF70271E-26B0-4F29-BB55-E42815407115}" srcOrd="1" destOrd="0" parTransId="{7B04A925-DC6C-4C69-8FD0-540AA46BEFC0}" sibTransId="{D9F2B594-1323-42E1-8D27-C86E143D46CC}"/>
    <dgm:cxn modelId="{C97C09A8-26A7-4182-82FC-561E53CF2648}" type="presOf" srcId="{3812BC1F-B0E8-4A6D-839A-877BD62F73E1}" destId="{90411E8E-2974-4D56-9F2F-AD5F3853DC4F}" srcOrd="1" destOrd="0" presId="urn:microsoft.com/office/officeart/2005/8/layout/orgChart1"/>
    <dgm:cxn modelId="{45330B93-F10E-46D5-805C-E0552D0634CB}" type="presOf" srcId="{CF1EED6B-A9C1-476E-9E35-09C8957C76DC}" destId="{51EBDC64-F8A8-422D-A1B3-7256E8AA0D76}" srcOrd="0" destOrd="0" presId="urn:microsoft.com/office/officeart/2005/8/layout/orgChart1"/>
    <dgm:cxn modelId="{0F739DD9-909F-461B-AA85-52FC99C98ED1}" type="presOf" srcId="{47EB272E-B8E4-4FB3-868C-4FA86A061334}" destId="{B8E75AB6-1858-4059-B0C9-70549015278F}" srcOrd="1" destOrd="0" presId="urn:microsoft.com/office/officeart/2005/8/layout/orgChart1"/>
    <dgm:cxn modelId="{1709712F-32EE-4DC9-BAE7-92E0788DA792}" type="presOf" srcId="{7B04A925-DC6C-4C69-8FD0-540AA46BEFC0}" destId="{1776FC0C-C7FD-4BEC-B19D-B5F26BAB6427}" srcOrd="0" destOrd="0" presId="urn:microsoft.com/office/officeart/2005/8/layout/orgChart1"/>
    <dgm:cxn modelId="{605208FC-BFF1-4ABA-97BF-7D6D76EA4680}" srcId="{5825C0EA-91B1-45DB-AD93-B7AF050A595C}" destId="{9569698E-AFA7-40C8-BF3F-BB3A55106097}" srcOrd="0" destOrd="0" parTransId="{F0CC6E0D-E1B3-472C-9DBF-91F137F22B0F}" sibTransId="{0258B0DF-149A-463A-8D3E-F31BC8A87752}"/>
    <dgm:cxn modelId="{222630D8-DB67-4C8C-8162-EDD9549EEAD5}" type="presOf" srcId="{AF70271E-26B0-4F29-BB55-E42815407115}" destId="{6E572B38-B976-4094-968D-36836CBEC558}" srcOrd="1" destOrd="0" presId="urn:microsoft.com/office/officeart/2005/8/layout/orgChart1"/>
    <dgm:cxn modelId="{2680CEEA-2201-4D25-B42B-EC2BB9D8729D}" type="presOf" srcId="{9569698E-AFA7-40C8-BF3F-BB3A55106097}" destId="{B54C1F47-4EF1-47C4-AE7F-810AC050406C}" srcOrd="0" destOrd="0" presId="urn:microsoft.com/office/officeart/2005/8/layout/orgChart1"/>
    <dgm:cxn modelId="{3DD30E16-76C1-4D89-8A99-07538EF85C3D}" type="presOf" srcId="{9F95068D-795D-45C7-8955-4C15F13112CE}" destId="{5B59C5B0-ED86-4DB7-8350-8B367783080E}" srcOrd="1" destOrd="0" presId="urn:microsoft.com/office/officeart/2005/8/layout/orgChart1"/>
    <dgm:cxn modelId="{DCADC9C6-4691-4F08-9E1C-C7EA07BAA2F4}" type="presOf" srcId="{AF70271E-26B0-4F29-BB55-E42815407115}" destId="{E2610C9C-AF42-40D1-A44D-F45BC48DD522}" srcOrd="0" destOrd="0" presId="urn:microsoft.com/office/officeart/2005/8/layout/orgChart1"/>
    <dgm:cxn modelId="{62F605DB-39A4-4C33-906D-D7F18EC1BA55}" type="presOf" srcId="{9F95068D-795D-45C7-8955-4C15F13112CE}" destId="{5291D006-615F-4B67-82D0-6B1466DBFBE2}" srcOrd="0" destOrd="0" presId="urn:microsoft.com/office/officeart/2005/8/layout/orgChart1"/>
    <dgm:cxn modelId="{80DF901E-3B60-4082-A08F-13EC6FE58644}" type="presOf" srcId="{3812BC1F-B0E8-4A6D-839A-877BD62F73E1}" destId="{9D72A625-DB0D-44EB-BB6E-C31FCC4CE6DE}" srcOrd="0" destOrd="0" presId="urn:microsoft.com/office/officeart/2005/8/layout/orgChart1"/>
    <dgm:cxn modelId="{DB149412-BBD1-4E87-B15C-AC2F67B90A05}" type="presOf" srcId="{FE91F0B4-EEB3-40C3-BE6D-F6E203C6BF5C}" destId="{9BB029D9-1543-4176-888E-6048A6935D5F}" srcOrd="0" destOrd="0" presId="urn:microsoft.com/office/officeart/2005/8/layout/orgChart1"/>
    <dgm:cxn modelId="{9B14E02C-A0F6-4EE9-9BF8-324CD2FE5E3F}" type="presOf" srcId="{CF1EED6B-A9C1-476E-9E35-09C8957C76DC}" destId="{AD7371D6-C318-4329-85EF-E9B68F16D234}" srcOrd="1" destOrd="0" presId="urn:microsoft.com/office/officeart/2005/8/layout/orgChart1"/>
    <dgm:cxn modelId="{60BD145C-8A49-4DF5-812D-762FDD5C432E}" type="presOf" srcId="{9569698E-AFA7-40C8-BF3F-BB3A55106097}" destId="{01A1801A-BEF6-4A2C-B818-037B1D00554C}" srcOrd="1" destOrd="0" presId="urn:microsoft.com/office/officeart/2005/8/layout/orgChart1"/>
    <dgm:cxn modelId="{689FB3C6-E94C-45F4-84A0-8658A354F5F9}" srcId="{9F95068D-795D-45C7-8955-4C15F13112CE}" destId="{47EB272E-B8E4-4FB3-868C-4FA86A061334}" srcOrd="0" destOrd="0" parTransId="{7768258E-7781-4A60-B4D0-EBA6A8C98B37}" sibTransId="{8CD4A313-3236-4D62-B327-04BD43B50FE7}"/>
    <dgm:cxn modelId="{97F2ADB8-C630-40DD-A129-0BD60AF42707}" type="presOf" srcId="{47EB272E-B8E4-4FB3-868C-4FA86A061334}" destId="{76F22A14-5FD0-4B32-AC52-34E61CECF42D}" srcOrd="0" destOrd="0" presId="urn:microsoft.com/office/officeart/2005/8/layout/orgChart1"/>
    <dgm:cxn modelId="{4660EBAA-2768-4B2F-A6C6-C0EEE3CDCB13}" type="presOf" srcId="{BAFDD8E6-7F8A-497A-9D35-23D26CA47732}" destId="{01DE0A70-688F-40F3-AB13-CCD9455D712B}" srcOrd="0" destOrd="0" presId="urn:microsoft.com/office/officeart/2005/8/layout/orgChart1"/>
    <dgm:cxn modelId="{B65F253F-B560-481E-89F8-B76BBEB0B4E0}" type="presOf" srcId="{A7845F5D-5FFC-4E15-B564-095AF9BBFAAB}" destId="{3EB8F565-5355-435B-986A-72DB6641AD2B}" srcOrd="0" destOrd="0" presId="urn:microsoft.com/office/officeart/2005/8/layout/orgChart1"/>
    <dgm:cxn modelId="{5FE70FC7-F550-4B55-ADB2-061BD973E374}" type="presParOf" srcId="{7C71A4F3-F6FD-4B9F-A59C-173BC66ADB35}" destId="{FD0A1F6F-65F9-4AB0-8637-788A1F6AF5C1}" srcOrd="0" destOrd="0" presId="urn:microsoft.com/office/officeart/2005/8/layout/orgChart1"/>
    <dgm:cxn modelId="{6ACAD209-613F-4FB3-9B47-CC8EA88714E3}" type="presParOf" srcId="{FD0A1F6F-65F9-4AB0-8637-788A1F6AF5C1}" destId="{A5C37F1B-3994-42F8-98BC-09ADF52C1C96}" srcOrd="0" destOrd="0" presId="urn:microsoft.com/office/officeart/2005/8/layout/orgChart1"/>
    <dgm:cxn modelId="{958D1A2F-A09B-429F-B1A5-02A09A250707}" type="presParOf" srcId="{A5C37F1B-3994-42F8-98BC-09ADF52C1C96}" destId="{B54C1F47-4EF1-47C4-AE7F-810AC050406C}" srcOrd="0" destOrd="0" presId="urn:microsoft.com/office/officeart/2005/8/layout/orgChart1"/>
    <dgm:cxn modelId="{DF2927D5-3BD5-4472-B195-CA069E57347F}" type="presParOf" srcId="{A5C37F1B-3994-42F8-98BC-09ADF52C1C96}" destId="{01A1801A-BEF6-4A2C-B818-037B1D00554C}" srcOrd="1" destOrd="0" presId="urn:microsoft.com/office/officeart/2005/8/layout/orgChart1"/>
    <dgm:cxn modelId="{AD7D238D-5296-4DD8-9830-206ABD0E405B}" type="presParOf" srcId="{FD0A1F6F-65F9-4AB0-8637-788A1F6AF5C1}" destId="{5D52D218-4C69-4E8E-A283-D5B72CFE8F21}" srcOrd="1" destOrd="0" presId="urn:microsoft.com/office/officeart/2005/8/layout/orgChart1"/>
    <dgm:cxn modelId="{5BBD16C8-F114-4F75-B60A-10034601C9F9}" type="presParOf" srcId="{5D52D218-4C69-4E8E-A283-D5B72CFE8F21}" destId="{3EB8F565-5355-435B-986A-72DB6641AD2B}" srcOrd="0" destOrd="0" presId="urn:microsoft.com/office/officeart/2005/8/layout/orgChart1"/>
    <dgm:cxn modelId="{D185603B-3586-4DF0-93A0-A393342DAE70}" type="presParOf" srcId="{5D52D218-4C69-4E8E-A283-D5B72CFE8F21}" destId="{523711D3-3B34-4BDE-A893-A9227111DC32}" srcOrd="1" destOrd="0" presId="urn:microsoft.com/office/officeart/2005/8/layout/orgChart1"/>
    <dgm:cxn modelId="{7B1E5D83-0570-44FF-A2E8-458A4C13229D}" type="presParOf" srcId="{523711D3-3B34-4BDE-A893-A9227111DC32}" destId="{9C72B976-4BC6-4AC3-9C52-CA8F10F833D5}" srcOrd="0" destOrd="0" presId="urn:microsoft.com/office/officeart/2005/8/layout/orgChart1"/>
    <dgm:cxn modelId="{6F8A2AFD-AB20-4988-A3BE-811952DCB0FC}" type="presParOf" srcId="{9C72B976-4BC6-4AC3-9C52-CA8F10F833D5}" destId="{9D72A625-DB0D-44EB-BB6E-C31FCC4CE6DE}" srcOrd="0" destOrd="0" presId="urn:microsoft.com/office/officeart/2005/8/layout/orgChart1"/>
    <dgm:cxn modelId="{DDDEABD6-B814-4A9A-A84A-3D642C619062}" type="presParOf" srcId="{9C72B976-4BC6-4AC3-9C52-CA8F10F833D5}" destId="{90411E8E-2974-4D56-9F2F-AD5F3853DC4F}" srcOrd="1" destOrd="0" presId="urn:microsoft.com/office/officeart/2005/8/layout/orgChart1"/>
    <dgm:cxn modelId="{D0DB7CE5-0CF7-4528-BF6D-39754DBEDA12}" type="presParOf" srcId="{523711D3-3B34-4BDE-A893-A9227111DC32}" destId="{80E5E341-CB69-48C3-A6B1-8559FDBFAF1B}" srcOrd="1" destOrd="0" presId="urn:microsoft.com/office/officeart/2005/8/layout/orgChart1"/>
    <dgm:cxn modelId="{246EF1FD-F42E-4EC9-90A1-5A1E5C98FD35}" type="presParOf" srcId="{523711D3-3B34-4BDE-A893-A9227111DC32}" destId="{B6A74BAC-3D8F-4A5E-B0D2-6FE063179D86}" srcOrd="2" destOrd="0" presId="urn:microsoft.com/office/officeart/2005/8/layout/orgChart1"/>
    <dgm:cxn modelId="{0693DDDA-6E96-4E31-8546-C608076012F2}" type="presParOf" srcId="{5D52D218-4C69-4E8E-A283-D5B72CFE8F21}" destId="{1776FC0C-C7FD-4BEC-B19D-B5F26BAB6427}" srcOrd="2" destOrd="0" presId="urn:microsoft.com/office/officeart/2005/8/layout/orgChart1"/>
    <dgm:cxn modelId="{E8406772-FA3D-40B9-BC61-CC847CD1DA28}" type="presParOf" srcId="{5D52D218-4C69-4E8E-A283-D5B72CFE8F21}" destId="{E22C0D24-2B4B-4592-91A3-3569200EEACF}" srcOrd="3" destOrd="0" presId="urn:microsoft.com/office/officeart/2005/8/layout/orgChart1"/>
    <dgm:cxn modelId="{60DFD666-EACC-4F15-9FF9-B1CFB41D7A97}" type="presParOf" srcId="{E22C0D24-2B4B-4592-91A3-3569200EEACF}" destId="{19AAD682-EAD3-43A9-9F5C-4190991BD806}" srcOrd="0" destOrd="0" presId="urn:microsoft.com/office/officeart/2005/8/layout/orgChart1"/>
    <dgm:cxn modelId="{A39064E5-6BE0-4415-AAF2-184C1BA95BC8}" type="presParOf" srcId="{19AAD682-EAD3-43A9-9F5C-4190991BD806}" destId="{E2610C9C-AF42-40D1-A44D-F45BC48DD522}" srcOrd="0" destOrd="0" presId="urn:microsoft.com/office/officeart/2005/8/layout/orgChart1"/>
    <dgm:cxn modelId="{9E006D6F-02E6-4C51-B840-C87285F8FAA7}" type="presParOf" srcId="{19AAD682-EAD3-43A9-9F5C-4190991BD806}" destId="{6E572B38-B976-4094-968D-36836CBEC558}" srcOrd="1" destOrd="0" presId="urn:microsoft.com/office/officeart/2005/8/layout/orgChart1"/>
    <dgm:cxn modelId="{38C69A23-1299-4AAD-92DD-A47F8F23312D}" type="presParOf" srcId="{E22C0D24-2B4B-4592-91A3-3569200EEACF}" destId="{B210D939-B373-435C-9012-60C231F22560}" srcOrd="1" destOrd="0" presId="urn:microsoft.com/office/officeart/2005/8/layout/orgChart1"/>
    <dgm:cxn modelId="{4063FF91-A93E-4EF2-872A-A57298516706}" type="presParOf" srcId="{B210D939-B373-435C-9012-60C231F22560}" destId="{01DE0A70-688F-40F3-AB13-CCD9455D712B}" srcOrd="0" destOrd="0" presId="urn:microsoft.com/office/officeart/2005/8/layout/orgChart1"/>
    <dgm:cxn modelId="{1097B04A-3FF6-49D8-9F92-B3B60132D5CC}" type="presParOf" srcId="{B210D939-B373-435C-9012-60C231F22560}" destId="{A621616D-2E17-45A1-8BB4-A27741C89708}" srcOrd="1" destOrd="0" presId="urn:microsoft.com/office/officeart/2005/8/layout/orgChart1"/>
    <dgm:cxn modelId="{79F9D3DC-7C47-4857-8ED3-C89580895634}" type="presParOf" srcId="{A621616D-2E17-45A1-8BB4-A27741C89708}" destId="{EBD24F58-EDD3-4EA7-86D2-88B090229147}" srcOrd="0" destOrd="0" presId="urn:microsoft.com/office/officeart/2005/8/layout/orgChart1"/>
    <dgm:cxn modelId="{92E48D80-C6BF-4F3D-ADBA-5595A4C3BE71}" type="presParOf" srcId="{EBD24F58-EDD3-4EA7-86D2-88B090229147}" destId="{51EBDC64-F8A8-422D-A1B3-7256E8AA0D76}" srcOrd="0" destOrd="0" presId="urn:microsoft.com/office/officeart/2005/8/layout/orgChart1"/>
    <dgm:cxn modelId="{7C1E3255-265D-4C9B-8B82-A689FE9F732C}" type="presParOf" srcId="{EBD24F58-EDD3-4EA7-86D2-88B090229147}" destId="{AD7371D6-C318-4329-85EF-E9B68F16D234}" srcOrd="1" destOrd="0" presId="urn:microsoft.com/office/officeart/2005/8/layout/orgChart1"/>
    <dgm:cxn modelId="{8105EDF5-6655-416A-9848-DFC12C92F8E2}" type="presParOf" srcId="{A621616D-2E17-45A1-8BB4-A27741C89708}" destId="{5D2D0D1A-E5E1-407F-8CF9-E5F28E2A2097}" srcOrd="1" destOrd="0" presId="urn:microsoft.com/office/officeart/2005/8/layout/orgChart1"/>
    <dgm:cxn modelId="{BAB44063-F487-4EE0-921F-F29D8AF45BF2}" type="presParOf" srcId="{A621616D-2E17-45A1-8BB4-A27741C89708}" destId="{C6A45B00-15D7-44D9-9F31-C000DC14EABA}" srcOrd="2" destOrd="0" presId="urn:microsoft.com/office/officeart/2005/8/layout/orgChart1"/>
    <dgm:cxn modelId="{5D172EC3-B07C-4574-8DCD-9890CB5DCBFD}" type="presParOf" srcId="{B210D939-B373-435C-9012-60C231F22560}" destId="{9BB029D9-1543-4176-888E-6048A6935D5F}" srcOrd="2" destOrd="0" presId="urn:microsoft.com/office/officeart/2005/8/layout/orgChart1"/>
    <dgm:cxn modelId="{29917023-6224-445D-9345-D0B5148E1A81}" type="presParOf" srcId="{B210D939-B373-435C-9012-60C231F22560}" destId="{B3FF6A5E-05AE-4DF6-9BC0-ADBC810E59DF}" srcOrd="3" destOrd="0" presId="urn:microsoft.com/office/officeart/2005/8/layout/orgChart1"/>
    <dgm:cxn modelId="{195F8FF1-431C-4D98-B8E2-CF97A819E373}" type="presParOf" srcId="{B3FF6A5E-05AE-4DF6-9BC0-ADBC810E59DF}" destId="{4B53B3FD-81D6-474D-9966-FC3779D42894}" srcOrd="0" destOrd="0" presId="urn:microsoft.com/office/officeart/2005/8/layout/orgChart1"/>
    <dgm:cxn modelId="{080BD34C-2CA7-4A6C-BE1C-EA29A180F251}" type="presParOf" srcId="{4B53B3FD-81D6-474D-9966-FC3779D42894}" destId="{5291D006-615F-4B67-82D0-6B1466DBFBE2}" srcOrd="0" destOrd="0" presId="urn:microsoft.com/office/officeart/2005/8/layout/orgChart1"/>
    <dgm:cxn modelId="{16BD9558-A77E-4BF3-BE19-AEB62A5F67A1}" type="presParOf" srcId="{4B53B3FD-81D6-474D-9966-FC3779D42894}" destId="{5B59C5B0-ED86-4DB7-8350-8B367783080E}" srcOrd="1" destOrd="0" presId="urn:microsoft.com/office/officeart/2005/8/layout/orgChart1"/>
    <dgm:cxn modelId="{3706545F-DA90-4252-965E-6BCC2F329C4B}" type="presParOf" srcId="{B3FF6A5E-05AE-4DF6-9BC0-ADBC810E59DF}" destId="{60903960-B23F-4B3F-9DF6-7B1355341450}" srcOrd="1" destOrd="0" presId="urn:microsoft.com/office/officeart/2005/8/layout/orgChart1"/>
    <dgm:cxn modelId="{4FE07189-0B6C-46FD-BD9A-908CB597D150}" type="presParOf" srcId="{60903960-B23F-4B3F-9DF6-7B1355341450}" destId="{510F82DA-E2EF-4D8B-9D2F-FEF857DCEF84}" srcOrd="0" destOrd="0" presId="urn:microsoft.com/office/officeart/2005/8/layout/orgChart1"/>
    <dgm:cxn modelId="{32A3E426-BACE-41D6-BFE8-770E04613148}" type="presParOf" srcId="{60903960-B23F-4B3F-9DF6-7B1355341450}" destId="{0A17E454-67A5-49D5-999D-AAF8C6C10E53}" srcOrd="1" destOrd="0" presId="urn:microsoft.com/office/officeart/2005/8/layout/orgChart1"/>
    <dgm:cxn modelId="{35955034-8D2C-4461-9021-64251CA2AB74}" type="presParOf" srcId="{0A17E454-67A5-49D5-999D-AAF8C6C10E53}" destId="{44C59FF0-FA00-44DC-A7C0-440004F60FBA}" srcOrd="0" destOrd="0" presId="urn:microsoft.com/office/officeart/2005/8/layout/orgChart1"/>
    <dgm:cxn modelId="{CD67F996-86FA-4564-81F8-01D0ADB5D0D3}" type="presParOf" srcId="{44C59FF0-FA00-44DC-A7C0-440004F60FBA}" destId="{76F22A14-5FD0-4B32-AC52-34E61CECF42D}" srcOrd="0" destOrd="0" presId="urn:microsoft.com/office/officeart/2005/8/layout/orgChart1"/>
    <dgm:cxn modelId="{36D48B77-8BA0-4D49-9244-C060DA76F8EF}" type="presParOf" srcId="{44C59FF0-FA00-44DC-A7C0-440004F60FBA}" destId="{B8E75AB6-1858-4059-B0C9-70549015278F}" srcOrd="1" destOrd="0" presId="urn:microsoft.com/office/officeart/2005/8/layout/orgChart1"/>
    <dgm:cxn modelId="{10F2EEDF-E387-4B3D-BF66-FAFDCB3BBEB6}" type="presParOf" srcId="{0A17E454-67A5-49D5-999D-AAF8C6C10E53}" destId="{63952826-89F0-4A10-B463-06DEE28FC543}" srcOrd="1" destOrd="0" presId="urn:microsoft.com/office/officeart/2005/8/layout/orgChart1"/>
    <dgm:cxn modelId="{F53E882B-E8EB-4099-B0CC-284876942B40}" type="presParOf" srcId="{0A17E454-67A5-49D5-999D-AAF8C6C10E53}" destId="{EA60819B-8F13-4526-A34A-37874481F26A}" srcOrd="2" destOrd="0" presId="urn:microsoft.com/office/officeart/2005/8/layout/orgChart1"/>
    <dgm:cxn modelId="{7A5AA9CF-BE94-4923-B2A6-786917F27DEE}" type="presParOf" srcId="{B3FF6A5E-05AE-4DF6-9BC0-ADBC810E59DF}" destId="{DB4D93F5-3986-43B3-B471-55EEC2CED6C5}" srcOrd="2" destOrd="0" presId="urn:microsoft.com/office/officeart/2005/8/layout/orgChart1"/>
    <dgm:cxn modelId="{6A8774A4-10B7-4598-847D-DF853D2CA692}" type="presParOf" srcId="{E22C0D24-2B4B-4592-91A3-3569200EEACF}" destId="{BB2C13F8-419B-4FFB-AA4C-1050FD5B1BE4}" srcOrd="2" destOrd="0" presId="urn:microsoft.com/office/officeart/2005/8/layout/orgChart1"/>
    <dgm:cxn modelId="{BBE00026-8F19-4626-B871-F426E2EEDE6E}" type="presParOf" srcId="{FD0A1F6F-65F9-4AB0-8637-788A1F6AF5C1}" destId="{60760572-07BB-49CB-B711-4CB7FC95F9C3}" srcOrd="2" destOrd="0" presId="urn:microsoft.com/office/officeart/2005/8/layout/orgChart1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0F82DA-E2EF-4D8B-9D2F-FEF857DCEF84}">
      <dsp:nvSpPr>
        <dsp:cNvPr id="0" name=""/>
        <dsp:cNvSpPr/>
      </dsp:nvSpPr>
      <dsp:spPr>
        <a:xfrm>
          <a:off x="6167167" y="3290489"/>
          <a:ext cx="91440" cy="34723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7443"/>
              </a:lnTo>
              <a:lnTo>
                <a:pt x="54281" y="167443"/>
              </a:lnTo>
              <a:lnTo>
                <a:pt x="54281" y="34723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B029D9-1543-4176-888E-6048A6935D5F}">
      <dsp:nvSpPr>
        <dsp:cNvPr id="0" name=""/>
        <dsp:cNvSpPr/>
      </dsp:nvSpPr>
      <dsp:spPr>
        <a:xfrm>
          <a:off x="4972837" y="2074770"/>
          <a:ext cx="1240050" cy="3595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789"/>
              </a:lnTo>
              <a:lnTo>
                <a:pt x="1240050" y="179789"/>
              </a:lnTo>
              <a:lnTo>
                <a:pt x="1240050" y="3595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DE0A70-688F-40F3-AB13-CCD9455D712B}">
      <dsp:nvSpPr>
        <dsp:cNvPr id="0" name=""/>
        <dsp:cNvSpPr/>
      </dsp:nvSpPr>
      <dsp:spPr>
        <a:xfrm>
          <a:off x="3755354" y="2074770"/>
          <a:ext cx="1217482" cy="359578"/>
        </a:xfrm>
        <a:custGeom>
          <a:avLst/>
          <a:gdLst/>
          <a:ahLst/>
          <a:cxnLst/>
          <a:rect l="0" t="0" r="0" b="0"/>
          <a:pathLst>
            <a:path>
              <a:moveTo>
                <a:pt x="1217482" y="0"/>
              </a:moveTo>
              <a:lnTo>
                <a:pt x="1217482" y="179789"/>
              </a:lnTo>
              <a:lnTo>
                <a:pt x="0" y="179789"/>
              </a:lnTo>
              <a:lnTo>
                <a:pt x="0" y="3595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76FC0C-C7FD-4BEC-B19D-B5F26BAB6427}">
      <dsp:nvSpPr>
        <dsp:cNvPr id="0" name=""/>
        <dsp:cNvSpPr/>
      </dsp:nvSpPr>
      <dsp:spPr>
        <a:xfrm>
          <a:off x="3092839" y="859051"/>
          <a:ext cx="1879997" cy="3595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789"/>
              </a:lnTo>
              <a:lnTo>
                <a:pt x="1879997" y="179789"/>
              </a:lnTo>
              <a:lnTo>
                <a:pt x="1879997" y="3595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B8F565-5355-435B-986A-72DB6641AD2B}">
      <dsp:nvSpPr>
        <dsp:cNvPr id="0" name=""/>
        <dsp:cNvSpPr/>
      </dsp:nvSpPr>
      <dsp:spPr>
        <a:xfrm>
          <a:off x="1092724" y="859051"/>
          <a:ext cx="2000114" cy="365734"/>
        </a:xfrm>
        <a:custGeom>
          <a:avLst/>
          <a:gdLst/>
          <a:ahLst/>
          <a:cxnLst/>
          <a:rect l="0" t="0" r="0" b="0"/>
          <a:pathLst>
            <a:path>
              <a:moveTo>
                <a:pt x="2000114" y="0"/>
              </a:moveTo>
              <a:lnTo>
                <a:pt x="2000114" y="185945"/>
              </a:lnTo>
              <a:lnTo>
                <a:pt x="0" y="185945"/>
              </a:lnTo>
              <a:lnTo>
                <a:pt x="0" y="3657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4C1F47-4EF1-47C4-AE7F-810AC050406C}">
      <dsp:nvSpPr>
        <dsp:cNvPr id="0" name=""/>
        <dsp:cNvSpPr/>
      </dsp:nvSpPr>
      <dsp:spPr>
        <a:xfrm>
          <a:off x="2135058" y="2911"/>
          <a:ext cx="1915562" cy="856140"/>
        </a:xfrm>
        <a:prstGeom prst="rect">
          <a:avLst/>
        </a:prstGeom>
        <a:solidFill>
          <a:srgbClr val="BCFF01">
            <a:alpha val="60000"/>
          </a:srgbClr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900" b="1" kern="1200" noProof="0" dirty="0" smtClean="0">
              <a:solidFill>
                <a:schemeClr val="tx1"/>
              </a:solidFill>
            </a:rPr>
            <a:t>Anticossos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dirty="0" smtClean="0">
              <a:solidFill>
                <a:schemeClr val="tx1"/>
              </a:solidFill>
            </a:rPr>
            <a:t>anti-VHC (EIA)</a:t>
          </a:r>
          <a:endParaRPr lang="ca-ES" sz="1900" b="1" kern="1200" dirty="0">
            <a:solidFill>
              <a:schemeClr val="tx1"/>
            </a:solidFill>
          </a:endParaRPr>
        </a:p>
      </dsp:txBody>
      <dsp:txXfrm>
        <a:off x="2135058" y="2911"/>
        <a:ext cx="1915562" cy="856140"/>
      </dsp:txXfrm>
    </dsp:sp>
    <dsp:sp modelId="{9D72A625-DB0D-44EB-BB6E-C31FCC4CE6DE}">
      <dsp:nvSpPr>
        <dsp:cNvPr id="0" name=""/>
        <dsp:cNvSpPr/>
      </dsp:nvSpPr>
      <dsp:spPr>
        <a:xfrm>
          <a:off x="236584" y="1224786"/>
          <a:ext cx="1712280" cy="856140"/>
        </a:xfrm>
        <a:prstGeom prst="rect">
          <a:avLst/>
        </a:prstGeom>
        <a:noFill/>
        <a:ln w="25400" cap="flat" cmpd="sng" algn="ctr">
          <a:solidFill>
            <a:srgbClr val="CAF278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chemeClr val="tx1"/>
              </a:solidFill>
            </a:rPr>
            <a:t>No </a:t>
          </a:r>
          <a:r>
            <a:rPr lang="es-ES" sz="1900" kern="1200" dirty="0" err="1" smtClean="0">
              <a:solidFill>
                <a:schemeClr val="tx1"/>
              </a:solidFill>
            </a:rPr>
            <a:t>més</a:t>
          </a:r>
          <a:r>
            <a:rPr lang="es-ES" sz="1900" kern="1200" dirty="0" smtClean="0">
              <a:solidFill>
                <a:schemeClr val="tx1"/>
              </a:solidFill>
            </a:rPr>
            <a:t> </a:t>
          </a:r>
          <a:r>
            <a:rPr lang="es-ES" sz="1900" kern="1200" dirty="0" err="1" smtClean="0">
              <a:solidFill>
                <a:schemeClr val="tx1"/>
              </a:solidFill>
            </a:rPr>
            <a:t>proves</a:t>
          </a:r>
          <a:endParaRPr lang="ca-ES" sz="1900" kern="1200" dirty="0">
            <a:solidFill>
              <a:schemeClr val="tx1"/>
            </a:solidFill>
          </a:endParaRPr>
        </a:p>
      </dsp:txBody>
      <dsp:txXfrm>
        <a:off x="236584" y="1224786"/>
        <a:ext cx="1712280" cy="856140"/>
      </dsp:txXfrm>
    </dsp:sp>
    <dsp:sp modelId="{E2610C9C-AF42-40D1-A44D-F45BC48DD522}">
      <dsp:nvSpPr>
        <dsp:cNvPr id="0" name=""/>
        <dsp:cNvSpPr/>
      </dsp:nvSpPr>
      <dsp:spPr>
        <a:xfrm>
          <a:off x="4116697" y="1218630"/>
          <a:ext cx="1712280" cy="856140"/>
        </a:xfrm>
        <a:prstGeom prst="rect">
          <a:avLst/>
        </a:prstGeom>
        <a:solidFill>
          <a:srgbClr val="BCFF01">
            <a:alpha val="60000"/>
          </a:srgbClr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dirty="0" smtClean="0">
              <a:solidFill>
                <a:schemeClr val="tx1"/>
              </a:solidFill>
            </a:rPr>
            <a:t>ARN VHC</a:t>
          </a:r>
          <a:endParaRPr lang="ca-ES" sz="1900" b="1" kern="1200" dirty="0">
            <a:solidFill>
              <a:schemeClr val="tx1"/>
            </a:solidFill>
          </a:endParaRPr>
        </a:p>
      </dsp:txBody>
      <dsp:txXfrm>
        <a:off x="4116697" y="1218630"/>
        <a:ext cx="1712280" cy="856140"/>
      </dsp:txXfrm>
    </dsp:sp>
    <dsp:sp modelId="{51EBDC64-F8A8-422D-A1B3-7256E8AA0D76}">
      <dsp:nvSpPr>
        <dsp:cNvPr id="0" name=""/>
        <dsp:cNvSpPr/>
      </dsp:nvSpPr>
      <dsp:spPr>
        <a:xfrm>
          <a:off x="2899214" y="2434349"/>
          <a:ext cx="1712280" cy="856140"/>
        </a:xfrm>
        <a:prstGeom prst="rect">
          <a:avLst/>
        </a:prstGeom>
        <a:noFill/>
        <a:ln w="25400" cap="flat" cmpd="sng" algn="ctr">
          <a:solidFill>
            <a:srgbClr val="CAF278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err="1" smtClean="0">
              <a:solidFill>
                <a:schemeClr val="tx1"/>
              </a:solidFill>
            </a:rPr>
            <a:t>Absència</a:t>
          </a:r>
          <a:r>
            <a:rPr lang="es-ES" sz="1900" kern="1200" dirty="0" smtClean="0">
              <a:solidFill>
                <a:schemeClr val="tx1"/>
              </a:solidFill>
            </a:rPr>
            <a:t> de la </a:t>
          </a:r>
          <a:r>
            <a:rPr lang="es-ES" sz="1900" kern="1200" dirty="0" err="1" smtClean="0">
              <a:solidFill>
                <a:schemeClr val="tx1"/>
              </a:solidFill>
            </a:rPr>
            <a:t>malaltia</a:t>
          </a:r>
          <a:r>
            <a:rPr lang="es-ES" sz="1900" kern="1200" dirty="0" smtClean="0">
              <a:solidFill>
                <a:schemeClr val="tx1"/>
              </a:solidFill>
            </a:rPr>
            <a:t> activa</a:t>
          </a:r>
          <a:endParaRPr lang="ca-ES" sz="1900" kern="1200" dirty="0">
            <a:solidFill>
              <a:schemeClr val="tx1"/>
            </a:solidFill>
          </a:endParaRPr>
        </a:p>
      </dsp:txBody>
      <dsp:txXfrm>
        <a:off x="2899214" y="2434349"/>
        <a:ext cx="1712280" cy="856140"/>
      </dsp:txXfrm>
    </dsp:sp>
    <dsp:sp modelId="{5291D006-615F-4B67-82D0-6B1466DBFBE2}">
      <dsp:nvSpPr>
        <dsp:cNvPr id="0" name=""/>
        <dsp:cNvSpPr/>
      </dsp:nvSpPr>
      <dsp:spPr>
        <a:xfrm>
          <a:off x="5356747" y="2434349"/>
          <a:ext cx="1712280" cy="856140"/>
        </a:xfrm>
        <a:prstGeom prst="rect">
          <a:avLst/>
        </a:prstGeom>
        <a:solidFill>
          <a:srgbClr val="D8FF8B">
            <a:alpha val="60000"/>
          </a:srgbClr>
        </a:solidFill>
        <a:ln w="25400" cap="flat" cmpd="sng" algn="ctr">
          <a:solidFill>
            <a:srgbClr val="CAF278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dirty="0" err="1" smtClean="0">
              <a:solidFill>
                <a:schemeClr val="tx1"/>
              </a:solidFill>
            </a:rPr>
            <a:t>Malaltia</a:t>
          </a:r>
          <a:r>
            <a:rPr lang="es-ES" sz="1900" b="1" kern="1200" dirty="0" smtClean="0">
              <a:solidFill>
                <a:schemeClr val="tx1"/>
              </a:solidFill>
            </a:rPr>
            <a:t> activa</a:t>
          </a:r>
          <a:endParaRPr lang="ca-ES" sz="1900" b="1" kern="1200" dirty="0">
            <a:solidFill>
              <a:schemeClr val="tx1"/>
            </a:solidFill>
          </a:endParaRPr>
        </a:p>
      </dsp:txBody>
      <dsp:txXfrm>
        <a:off x="5356747" y="2434349"/>
        <a:ext cx="1712280" cy="856140"/>
      </dsp:txXfrm>
    </dsp:sp>
    <dsp:sp modelId="{76F22A14-5FD0-4B32-AC52-34E61CECF42D}">
      <dsp:nvSpPr>
        <dsp:cNvPr id="0" name=""/>
        <dsp:cNvSpPr/>
      </dsp:nvSpPr>
      <dsp:spPr>
        <a:xfrm>
          <a:off x="5085847" y="3637722"/>
          <a:ext cx="2271202" cy="856140"/>
        </a:xfrm>
        <a:prstGeom prst="rect">
          <a:avLst/>
        </a:prstGeom>
        <a:solidFill>
          <a:schemeClr val="bg2">
            <a:lumMod val="40000"/>
            <a:lumOff val="6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solidFill>
                <a:schemeClr val="tx1"/>
              </a:solidFill>
            </a:rPr>
            <a:t>  - Cerca del </a:t>
          </a:r>
          <a:r>
            <a:rPr lang="es-ES" sz="1600" kern="1200" dirty="0" err="1" smtClean="0">
              <a:solidFill>
                <a:schemeClr val="tx1"/>
              </a:solidFill>
            </a:rPr>
            <a:t>genotip</a:t>
          </a:r>
          <a:r>
            <a:rPr lang="es-ES" sz="1600" kern="1200" dirty="0" smtClean="0">
              <a:solidFill>
                <a:schemeClr val="tx1"/>
              </a:solidFill>
            </a:rPr>
            <a:t>  </a:t>
          </a:r>
          <a:br>
            <a:rPr lang="es-ES" sz="1600" kern="1200" dirty="0" smtClean="0">
              <a:solidFill>
                <a:schemeClr val="tx1"/>
              </a:solidFill>
            </a:rPr>
          </a:br>
          <a:r>
            <a:rPr lang="es-ES" sz="1600" kern="1200" dirty="0" smtClean="0">
              <a:solidFill>
                <a:schemeClr val="tx1"/>
              </a:solidFill>
            </a:rPr>
            <a:t>    del VHC</a:t>
          </a:r>
          <a:br>
            <a:rPr lang="es-ES" sz="1600" kern="1200" dirty="0" smtClean="0">
              <a:solidFill>
                <a:schemeClr val="tx1"/>
              </a:solidFill>
            </a:rPr>
          </a:br>
          <a:r>
            <a:rPr lang="es-ES" sz="1600" kern="1200" dirty="0" smtClean="0">
              <a:solidFill>
                <a:schemeClr val="tx1"/>
              </a:solidFill>
            </a:rPr>
            <a:t>  - </a:t>
          </a:r>
          <a:r>
            <a:rPr lang="es-ES" sz="1600" kern="1200" dirty="0" err="1" smtClean="0">
              <a:solidFill>
                <a:schemeClr val="tx1"/>
              </a:solidFill>
            </a:rPr>
            <a:t>Fibroscan</a:t>
          </a:r>
          <a:r>
            <a:rPr lang="es-ES" sz="1600" kern="1200" dirty="0" smtClean="0">
              <a:solidFill>
                <a:schemeClr val="tx1"/>
              </a:solidFill>
            </a:rPr>
            <a:t>/ </a:t>
          </a:r>
          <a:r>
            <a:rPr lang="es-ES" sz="1600" kern="1200" dirty="0" err="1" smtClean="0">
              <a:solidFill>
                <a:schemeClr val="tx1"/>
              </a:solidFill>
            </a:rPr>
            <a:t>Biòpsia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br>
            <a:rPr lang="es-ES" sz="1600" kern="1200" dirty="0" smtClean="0">
              <a:solidFill>
                <a:schemeClr val="tx1"/>
              </a:solidFill>
            </a:rPr>
          </a:br>
          <a:r>
            <a:rPr lang="es-ES" sz="1600" kern="1200" dirty="0" smtClean="0">
              <a:solidFill>
                <a:schemeClr val="tx1"/>
              </a:solidFill>
            </a:rPr>
            <a:t>     </a:t>
          </a:r>
          <a:r>
            <a:rPr lang="es-ES" sz="1600" kern="1200" dirty="0" err="1" smtClean="0">
              <a:solidFill>
                <a:schemeClr val="tx1"/>
              </a:solidFill>
            </a:rPr>
            <a:t>hepàtica</a:t>
          </a:r>
          <a:endParaRPr lang="ca-ES" sz="1600" kern="1200" dirty="0">
            <a:solidFill>
              <a:schemeClr val="tx1"/>
            </a:solidFill>
          </a:endParaRPr>
        </a:p>
      </dsp:txBody>
      <dsp:txXfrm>
        <a:off x="5085847" y="3637722"/>
        <a:ext cx="2271202" cy="8561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11E89E-E995-459F-A823-2625AE50A50C}" type="datetimeFigureOut">
              <a:rPr lang="en-US"/>
              <a:pPr/>
              <a:t>3/29/2016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0CD6B0-70A7-4CD8-828A-B0701FECA1A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433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2847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566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566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8147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0052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3252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774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6912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6912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6912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691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0969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879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3665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1296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1315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1315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566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284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398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297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297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3629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04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6932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CD6B0-70A7-4CD8-828A-B0701FECA1A4}" type="slidenum">
              <a:rPr lang="en-US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56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a-ES" dirty="0"/>
              <a:t>Feu clic aquí per editar l'estil</a:t>
            </a:r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a-ES"/>
              <a:t>Feu clic aquí per editar l'estil de subtítols del patró.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AA15-307F-467E-B3D5-386EA599FDB7}" type="datetimeFigureOut">
              <a:rPr lang="ca-ES" smtClean="0"/>
              <a:pPr/>
              <a:t>29/03/2016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79A0-6A80-4CA4-99DA-3EEA0FEB7A5B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794908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AA15-307F-467E-B3D5-386EA599FDB7}" type="datetimeFigureOut">
              <a:rPr lang="ca-ES" smtClean="0"/>
              <a:pPr/>
              <a:t>29/03/2016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79A0-6A80-4CA4-99DA-3EEA0FEB7A5B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11441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AA15-307F-467E-B3D5-386EA599FDB7}" type="datetimeFigureOut">
              <a:rPr lang="ca-ES" smtClean="0"/>
              <a:pPr/>
              <a:t>29/03/2016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79A0-6A80-4CA4-99DA-3EEA0FEB7A5B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764761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a-ES" dirty="0"/>
              <a:t>Feu clic aquí per editar l'estil</a:t>
            </a:r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a-ES"/>
              <a:t>Feu clic aquí per editar l'estil de subtítols del patró.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AA15-307F-467E-B3D5-386EA599FDB7}" type="datetimeFigureOut">
              <a:rPr lang="ca-ES" smtClean="0">
                <a:solidFill>
                  <a:prstClr val="black">
                    <a:tint val="75000"/>
                  </a:prstClr>
                </a:solidFill>
              </a:rPr>
              <a:pPr/>
              <a:t>29/03/2016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79A0-6A80-4CA4-99DA-3EEA0FEB7A5B}" type="slidenum">
              <a:rPr lang="ca-E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966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457200" y="1946250"/>
            <a:ext cx="8229600" cy="4525963"/>
          </a:xfrm>
        </p:spPr>
        <p:txBody>
          <a:bodyPr/>
          <a:lstStyle/>
          <a:p>
            <a:pPr lvl="0"/>
            <a:r>
              <a:rPr lang="ca-ES" dirty="0"/>
              <a:t>Feu clic aquí per editar estils</a:t>
            </a:r>
          </a:p>
          <a:p>
            <a:pPr lvl="1"/>
            <a:r>
              <a:rPr lang="ca-ES" dirty="0"/>
              <a:t>Segon nivell</a:t>
            </a:r>
          </a:p>
          <a:p>
            <a:pPr lvl="2"/>
            <a:r>
              <a:rPr lang="ca-ES" dirty="0"/>
              <a:t>Tercer nivell</a:t>
            </a:r>
          </a:p>
          <a:p>
            <a:pPr lvl="3"/>
            <a:r>
              <a:rPr lang="ca-ES" dirty="0"/>
              <a:t>Quart nivell</a:t>
            </a:r>
          </a:p>
          <a:p>
            <a:pPr lvl="4"/>
            <a:r>
              <a:rPr lang="ca-ES" dirty="0"/>
              <a:t>Cinquè nivell</a:t>
            </a:r>
          </a:p>
        </p:txBody>
      </p:sp>
      <p:sp>
        <p:nvSpPr>
          <p:cNvPr id="7" name="Títol 6"/>
          <p:cNvSpPr>
            <a:spLocks noGrp="1"/>
          </p:cNvSpPr>
          <p:nvPr>
            <p:ph type="title" hasCustomPrompt="1"/>
          </p:nvPr>
        </p:nvSpPr>
        <p:spPr>
          <a:xfrm>
            <a:off x="457200" y="773832"/>
            <a:ext cx="8229600" cy="1143000"/>
          </a:xfrm>
        </p:spPr>
        <p:txBody>
          <a:bodyPr/>
          <a:lstStyle>
            <a:lvl1pPr>
              <a:defRPr b="1"/>
            </a:lvl1pPr>
          </a:lstStyle>
          <a:p>
            <a:r>
              <a:rPr lang="ca-ES" dirty="0" smtClean="0"/>
              <a:t>FEU CLIC AQUÍ PER EDITAR L'ESTIL</a:t>
            </a:r>
            <a:endParaRPr lang="ca-ES" dirty="0"/>
          </a:p>
        </p:txBody>
      </p:sp>
      <p:cxnSp>
        <p:nvCxnSpPr>
          <p:cNvPr id="9" name="Connector recte 8"/>
          <p:cNvCxnSpPr/>
          <p:nvPr userDrawn="1"/>
        </p:nvCxnSpPr>
        <p:spPr>
          <a:xfrm>
            <a:off x="467544" y="1614810"/>
            <a:ext cx="867645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740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AA15-307F-467E-B3D5-386EA599FDB7}" type="datetimeFigureOut">
              <a:rPr lang="ca-ES" smtClean="0">
                <a:solidFill>
                  <a:prstClr val="black">
                    <a:tint val="75000"/>
                  </a:prstClr>
                </a:solidFill>
              </a:rPr>
              <a:pPr/>
              <a:t>29/03/2016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79A0-6A80-4CA4-99DA-3EEA0FEB7A5B}" type="slidenum">
              <a:rPr lang="ca-E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636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AA15-307F-467E-B3D5-386EA599FDB7}" type="datetimeFigureOut">
              <a:rPr lang="ca-ES" smtClean="0">
                <a:solidFill>
                  <a:prstClr val="black">
                    <a:tint val="75000"/>
                  </a:prstClr>
                </a:solidFill>
              </a:rPr>
              <a:pPr/>
              <a:t>29/03/2016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79A0-6A80-4CA4-99DA-3EEA0FEB7A5B}" type="slidenum">
              <a:rPr lang="ca-E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576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AA15-307F-467E-B3D5-386EA599FDB7}" type="datetimeFigureOut">
              <a:rPr lang="ca-ES" smtClean="0">
                <a:solidFill>
                  <a:prstClr val="black">
                    <a:tint val="75000"/>
                  </a:prstClr>
                </a:solidFill>
              </a:rPr>
              <a:pPr/>
              <a:t>29/03/2016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79A0-6A80-4CA4-99DA-3EEA0FEB7A5B}" type="slidenum">
              <a:rPr lang="ca-E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1239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AA15-307F-467E-B3D5-386EA599FDB7}" type="datetimeFigureOut">
              <a:rPr lang="ca-ES" smtClean="0">
                <a:solidFill>
                  <a:prstClr val="black">
                    <a:tint val="75000"/>
                  </a:prstClr>
                </a:solidFill>
              </a:rPr>
              <a:pPr/>
              <a:t>29/03/2016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79A0-6A80-4CA4-99DA-3EEA0FEB7A5B}" type="slidenum">
              <a:rPr lang="ca-E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0177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AA15-307F-467E-B3D5-386EA599FDB7}" type="datetimeFigureOut">
              <a:rPr lang="ca-ES" smtClean="0">
                <a:solidFill>
                  <a:prstClr val="black">
                    <a:tint val="75000"/>
                  </a:prstClr>
                </a:solidFill>
              </a:rPr>
              <a:pPr/>
              <a:t>29/03/2016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79A0-6A80-4CA4-99DA-3EEA0FEB7A5B}" type="slidenum">
              <a:rPr lang="ca-E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9504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AA15-307F-467E-B3D5-386EA599FDB7}" type="datetimeFigureOut">
              <a:rPr lang="ca-ES" smtClean="0">
                <a:solidFill>
                  <a:prstClr val="black">
                    <a:tint val="75000"/>
                  </a:prstClr>
                </a:solidFill>
              </a:rPr>
              <a:pPr/>
              <a:t>29/03/2016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79A0-6A80-4CA4-99DA-3EEA0FEB7A5B}" type="slidenum">
              <a:rPr lang="ca-E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203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457200" y="1946250"/>
            <a:ext cx="8229600" cy="4525963"/>
          </a:xfrm>
        </p:spPr>
        <p:txBody>
          <a:bodyPr/>
          <a:lstStyle/>
          <a:p>
            <a:pPr lvl="0"/>
            <a:r>
              <a:rPr lang="ca-ES" dirty="0"/>
              <a:t>Feu clic aquí per editar estils</a:t>
            </a:r>
          </a:p>
          <a:p>
            <a:pPr lvl="1"/>
            <a:r>
              <a:rPr lang="ca-ES" dirty="0"/>
              <a:t>Segon nivell</a:t>
            </a:r>
          </a:p>
          <a:p>
            <a:pPr lvl="2"/>
            <a:r>
              <a:rPr lang="ca-ES" dirty="0"/>
              <a:t>Tercer nivell</a:t>
            </a:r>
          </a:p>
          <a:p>
            <a:pPr lvl="3"/>
            <a:r>
              <a:rPr lang="ca-ES" dirty="0"/>
              <a:t>Quart nivell</a:t>
            </a:r>
          </a:p>
          <a:p>
            <a:pPr lvl="4"/>
            <a:r>
              <a:rPr lang="ca-ES" dirty="0"/>
              <a:t>Cinquè nivell</a:t>
            </a:r>
          </a:p>
        </p:txBody>
      </p:sp>
      <p:sp>
        <p:nvSpPr>
          <p:cNvPr id="7" name="Títol 6"/>
          <p:cNvSpPr>
            <a:spLocks noGrp="1"/>
          </p:cNvSpPr>
          <p:nvPr>
            <p:ph type="title" hasCustomPrompt="1"/>
          </p:nvPr>
        </p:nvSpPr>
        <p:spPr>
          <a:xfrm>
            <a:off x="457200" y="773832"/>
            <a:ext cx="8229600" cy="1143000"/>
          </a:xfrm>
        </p:spPr>
        <p:txBody>
          <a:bodyPr/>
          <a:lstStyle>
            <a:lvl1pPr>
              <a:defRPr b="1"/>
            </a:lvl1pPr>
          </a:lstStyle>
          <a:p>
            <a:r>
              <a:rPr lang="ca-ES" dirty="0" smtClean="0"/>
              <a:t>FEU CLIC AQUÍ PER EDITAR L'ESTIL</a:t>
            </a:r>
            <a:endParaRPr lang="ca-ES" dirty="0"/>
          </a:p>
        </p:txBody>
      </p:sp>
      <p:cxnSp>
        <p:nvCxnSpPr>
          <p:cNvPr id="9" name="Connector recte 8"/>
          <p:cNvCxnSpPr/>
          <p:nvPr userDrawn="1"/>
        </p:nvCxnSpPr>
        <p:spPr>
          <a:xfrm>
            <a:off x="467544" y="1614810"/>
            <a:ext cx="867645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190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AA15-307F-467E-B3D5-386EA599FDB7}" type="datetimeFigureOut">
              <a:rPr lang="ca-ES" smtClean="0">
                <a:solidFill>
                  <a:prstClr val="black">
                    <a:tint val="75000"/>
                  </a:prstClr>
                </a:solidFill>
              </a:rPr>
              <a:pPr/>
              <a:t>29/03/2016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79A0-6A80-4CA4-99DA-3EEA0FEB7A5B}" type="slidenum">
              <a:rPr lang="ca-E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4192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AA15-307F-467E-B3D5-386EA599FDB7}" type="datetimeFigureOut">
              <a:rPr lang="ca-ES" smtClean="0">
                <a:solidFill>
                  <a:prstClr val="black">
                    <a:tint val="75000"/>
                  </a:prstClr>
                </a:solidFill>
              </a:rPr>
              <a:pPr/>
              <a:t>29/03/2016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79A0-6A80-4CA4-99DA-3EEA0FEB7A5B}" type="slidenum">
              <a:rPr lang="ca-E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8440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AA15-307F-467E-B3D5-386EA599FDB7}" type="datetimeFigureOut">
              <a:rPr lang="ca-ES" smtClean="0">
                <a:solidFill>
                  <a:prstClr val="black">
                    <a:tint val="75000"/>
                  </a:prstClr>
                </a:solidFill>
              </a:rPr>
              <a:pPr/>
              <a:t>29/03/2016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79A0-6A80-4CA4-99DA-3EEA0FEB7A5B}" type="slidenum">
              <a:rPr lang="ca-E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808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AA15-307F-467E-B3D5-386EA599FDB7}" type="datetimeFigureOut">
              <a:rPr lang="ca-ES" smtClean="0"/>
              <a:pPr/>
              <a:t>29/03/2016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79A0-6A80-4CA4-99DA-3EEA0FEB7A5B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11526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AA15-307F-467E-B3D5-386EA599FDB7}" type="datetimeFigureOut">
              <a:rPr lang="ca-ES" smtClean="0"/>
              <a:pPr/>
              <a:t>29/03/2016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79A0-6A80-4CA4-99DA-3EEA0FEB7A5B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17670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AA15-307F-467E-B3D5-386EA599FDB7}" type="datetimeFigureOut">
              <a:rPr lang="ca-ES" smtClean="0"/>
              <a:pPr/>
              <a:t>29/03/2016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79A0-6A80-4CA4-99DA-3EEA0FEB7A5B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198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AA15-307F-467E-B3D5-386EA599FDB7}" type="datetimeFigureOut">
              <a:rPr lang="ca-ES" smtClean="0"/>
              <a:pPr/>
              <a:t>29/03/2016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79A0-6A80-4CA4-99DA-3EEA0FEB7A5B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70919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AA15-307F-467E-B3D5-386EA599FDB7}" type="datetimeFigureOut">
              <a:rPr lang="ca-ES" smtClean="0"/>
              <a:pPr/>
              <a:t>29/03/2016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79A0-6A80-4CA4-99DA-3EEA0FEB7A5B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780847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AA15-307F-467E-B3D5-386EA599FDB7}" type="datetimeFigureOut">
              <a:rPr lang="ca-ES" smtClean="0"/>
              <a:pPr/>
              <a:t>29/03/2016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79A0-6A80-4CA4-99DA-3EEA0FEB7A5B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47644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AA15-307F-467E-B3D5-386EA599FDB7}" type="datetimeFigureOut">
              <a:rPr lang="ca-ES" smtClean="0"/>
              <a:pPr/>
              <a:t>29/03/2016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79A0-6A80-4CA4-99DA-3EEA0FEB7A5B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92472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BAA15-307F-467E-B3D5-386EA599FDB7}" type="datetimeFigureOut">
              <a:rPr lang="ca-ES" smtClean="0"/>
              <a:pPr/>
              <a:t>29/03/2016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D79A0-6A80-4CA4-99DA-3EEA0FEB7A5B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233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BAA15-307F-467E-B3D5-386EA599FDB7}" type="datetimeFigureOut">
              <a:rPr lang="ca-ES" smtClean="0">
                <a:solidFill>
                  <a:prstClr val="black">
                    <a:tint val="75000"/>
                  </a:prstClr>
                </a:solidFill>
              </a:rPr>
              <a:pPr/>
              <a:t>29/03/2016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D79A0-6A80-4CA4-99DA-3EEA0FEB7A5B}" type="slidenum">
              <a:rPr lang="ca-E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20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Users\Andrea\Desktop\AUDIOS%20VHC\D1.wav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ndrea\Desktop\AUDIOS%20VHC\D10.wav" TargetMode="Externa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ndrea\Desktop\AUDIOS%20VHC\D11.wav" TargetMode="Externa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ndrea\Desktop\AUDIOS%20VHC\D12.wav" TargetMode="Externa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ndrea\Desktop\AUDIOS%20VHC\D13.wav" TargetMode="Externa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ndrea\Desktop\AUDIOS%20VHC\D14.wav" TargetMode="Externa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ndrea\Desktop\AUDIOS%20VHC\D15.wav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notesSlide" Target="../notesSlides/notesSlide15.xml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ndrea\Desktop\AUDIOS%20VHC\D17.wav" TargetMode="Externa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openxmlformats.org/officeDocument/2006/relationships/image" Target="../media/image17.jpeg"/><Relationship Id="rId9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ndrea\Desktop\AUDIOS%20VHC\D2.wav" TargetMode="Externa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ndrea\Desktop\AUDIOS%20VHC\D22.wav" TargetMode="Externa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ndrea\Desktop\AUDIOS%20VHC\D23.wav" TargetMode="External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ndrea\Desktop\AUDIOS%20VHC\D24.wav" TargetMode="External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ndrea\Desktop\AUDIOS%20VHC\D25.wav" TargetMode="External"/><Relationship Id="rId4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ndrea\Desktop\AUDIOS%20VHC\D29.wav" TargetMode="External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ndrea\Desktop\AUDIOS%20VHC\D4.wav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ndrea\Desktop\AUDIOS%20VHC\D5.wav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ndrea\Desktop\AUDIOS%20VHC\D6.wav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6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ndrea\Desktop\AUDIOS%20VHC\D7.wav" TargetMode="Externa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ndrea\Desktop\AUDIOS%20VHC\D8.wav" TargetMode="Externa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ndrea\Desktop\AUDIOS%20VHC\D9.wav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4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>
            <a:noAutofit/>
          </a:bodyPr>
          <a:lstStyle/>
          <a:p>
            <a:r>
              <a:rPr lang="es-ES" sz="100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FangSong" pitchFamily="49" charset="-122"/>
                <a:ea typeface="FangSong" pitchFamily="49" charset="-122"/>
              </a:rPr>
              <a:t>HEPATITIS C</a:t>
            </a:r>
            <a:endParaRPr lang="ca-ES" sz="100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FangSong" pitchFamily="49" charset="-122"/>
              <a:ea typeface="FangSong" pitchFamily="49" charset="-122"/>
            </a:endParaRPr>
          </a:p>
        </p:txBody>
      </p:sp>
      <p:pic>
        <p:nvPicPr>
          <p:cNvPr id="3" name="D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98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933996"/>
            <a:ext cx="8532813" cy="207106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s-ES" sz="1900" dirty="0" err="1"/>
              <a:t>Factors</a:t>
            </a:r>
            <a:r>
              <a:rPr lang="es-ES" sz="1900" dirty="0"/>
              <a:t> a </a:t>
            </a:r>
            <a:r>
              <a:rPr lang="es-ES" sz="1900" dirty="0" err="1"/>
              <a:t>tenir</a:t>
            </a:r>
            <a:r>
              <a:rPr lang="es-ES" sz="1900" dirty="0"/>
              <a:t> en </a:t>
            </a:r>
            <a:r>
              <a:rPr lang="es-ES" sz="1900" dirty="0" err="1"/>
              <a:t>compte</a:t>
            </a:r>
            <a:r>
              <a:rPr lang="es-ES" sz="1900" dirty="0"/>
              <a:t> en </a:t>
            </a:r>
            <a:r>
              <a:rPr lang="es-ES" sz="1900" dirty="0" err="1" smtClean="0"/>
              <a:t>l’</a:t>
            </a:r>
            <a:r>
              <a:rPr lang="es-ES" sz="2000" b="1" dirty="0" err="1" smtClean="0">
                <a:solidFill>
                  <a:schemeClr val="accent1">
                    <a:lumMod val="75000"/>
                  </a:schemeClr>
                </a:solidFill>
              </a:rPr>
              <a:t>ELECCIÓ</a:t>
            </a:r>
            <a:r>
              <a:rPr lang="es-ES" sz="1900" dirty="0" smtClean="0"/>
              <a:t> </a:t>
            </a:r>
            <a:r>
              <a:rPr lang="es-ES" sz="2000" b="1" dirty="0" smtClean="0">
                <a:solidFill>
                  <a:schemeClr val="accent1">
                    <a:lumMod val="75000"/>
                  </a:schemeClr>
                </a:solidFill>
              </a:rPr>
              <a:t>DEL TRACTAMENT</a:t>
            </a:r>
            <a:r>
              <a:rPr lang="es-ES" sz="1900" dirty="0" smtClean="0"/>
              <a:t>:</a:t>
            </a:r>
            <a:endParaRPr lang="es-ES" sz="1900" dirty="0"/>
          </a:p>
          <a:p>
            <a:pPr lvl="1"/>
            <a:r>
              <a:rPr lang="es-ES" sz="1900" dirty="0" err="1" smtClean="0"/>
              <a:t>Genotip</a:t>
            </a:r>
            <a:endParaRPr lang="es-ES" sz="1900" dirty="0"/>
          </a:p>
          <a:p>
            <a:pPr lvl="1"/>
            <a:r>
              <a:rPr lang="es-ES" sz="1900" i="1" dirty="0" err="1" smtClean="0"/>
              <a:t>Naive</a:t>
            </a:r>
            <a:r>
              <a:rPr lang="es-ES" sz="1900" dirty="0" smtClean="0"/>
              <a:t> </a:t>
            </a:r>
            <a:r>
              <a:rPr lang="es-ES" sz="1900" dirty="0"/>
              <a:t>o </a:t>
            </a:r>
            <a:r>
              <a:rPr lang="es-ES" sz="1900" dirty="0" err="1" smtClean="0"/>
              <a:t>pretractat</a:t>
            </a:r>
            <a:r>
              <a:rPr lang="es-ES" sz="1900" dirty="0"/>
              <a:t>  </a:t>
            </a:r>
            <a:endParaRPr lang="es-ES" sz="1900" dirty="0" smtClean="0"/>
          </a:p>
          <a:p>
            <a:pPr lvl="1"/>
            <a:r>
              <a:rPr lang="es-ES" sz="1900" dirty="0" smtClean="0"/>
              <a:t>Grau de </a:t>
            </a:r>
            <a:r>
              <a:rPr lang="es-ES" sz="1900" dirty="0" err="1" smtClean="0"/>
              <a:t>fibrosi</a:t>
            </a:r>
            <a:r>
              <a:rPr lang="es-ES" sz="1900" dirty="0" smtClean="0"/>
              <a:t> (F1, F2, F3, </a:t>
            </a:r>
            <a:r>
              <a:rPr lang="es-ES" sz="1900" b="1" dirty="0" smtClean="0"/>
              <a:t>F4</a:t>
            </a:r>
            <a:r>
              <a:rPr lang="es-ES" sz="1900" dirty="0" smtClean="0"/>
              <a:t>)</a:t>
            </a:r>
          </a:p>
          <a:p>
            <a:pPr lvl="1"/>
            <a:r>
              <a:rPr lang="es-ES" sz="1900" dirty="0" err="1" smtClean="0"/>
              <a:t>Medicació</a:t>
            </a:r>
            <a:r>
              <a:rPr lang="es-ES" sz="1900" dirty="0" smtClean="0"/>
              <a:t> habitual</a:t>
            </a:r>
          </a:p>
          <a:p>
            <a:pPr marL="457200" lvl="1" indent="0">
              <a:buNone/>
            </a:pPr>
            <a:endParaRPr lang="es-ES" sz="1900" dirty="0"/>
          </a:p>
          <a:p>
            <a:pPr lvl="3" indent="-342900">
              <a:buFontTx/>
              <a:buChar char="-"/>
            </a:pPr>
            <a:endParaRPr lang="es-ES" sz="1900" dirty="0"/>
          </a:p>
          <a:p>
            <a:pPr marL="0" indent="0">
              <a:buNone/>
            </a:pPr>
            <a:endParaRPr lang="es-ES" sz="1900" dirty="0" smtClean="0"/>
          </a:p>
        </p:txBody>
      </p:sp>
      <p:sp>
        <p:nvSpPr>
          <p:cNvPr id="7" name="Títo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es-ES" dirty="0" smtClean="0"/>
              <a:t>TRACTAMENT (I)</a:t>
            </a:r>
            <a:endParaRPr lang="ca-ES" dirty="0"/>
          </a:p>
        </p:txBody>
      </p:sp>
      <p:sp>
        <p:nvSpPr>
          <p:cNvPr id="8" name="7 Rectángulo"/>
          <p:cNvSpPr/>
          <p:nvPr/>
        </p:nvSpPr>
        <p:spPr>
          <a:xfrm>
            <a:off x="6290358" y="116632"/>
            <a:ext cx="2674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VIRUS DE L’HEPATITIS C</a:t>
            </a:r>
            <a:endParaRPr lang="ca-E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QuadreDeText 1"/>
          <p:cNvSpPr txBox="1"/>
          <p:nvPr/>
        </p:nvSpPr>
        <p:spPr>
          <a:xfrm>
            <a:off x="539552" y="3980527"/>
            <a:ext cx="8064896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OBJECTIU DEL TRACTAMENT</a:t>
            </a:r>
            <a:r>
              <a:rPr lang="es-ES" sz="2000" dirty="0"/>
              <a:t>:</a:t>
            </a:r>
            <a:r>
              <a:rPr lang="es-ES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s-E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s-ES" sz="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s-ES" sz="1900" b="1" dirty="0" err="1" smtClean="0"/>
              <a:t>Resposta</a:t>
            </a:r>
            <a:r>
              <a:rPr lang="es-ES" sz="1900" b="1" dirty="0" smtClean="0"/>
              <a:t> </a:t>
            </a:r>
            <a:r>
              <a:rPr lang="es-ES" sz="1900" b="1" dirty="0"/>
              <a:t>Viral </a:t>
            </a:r>
            <a:r>
              <a:rPr lang="es-ES" sz="1900" b="1" dirty="0" err="1"/>
              <a:t>Sostinguda</a:t>
            </a:r>
            <a:r>
              <a:rPr lang="es-ES" sz="1900" b="1" dirty="0"/>
              <a:t> (RVS): </a:t>
            </a:r>
            <a:r>
              <a:rPr lang="es-ES" sz="1900" dirty="0"/>
              <a:t>VHC no detectable en 12-24 </a:t>
            </a:r>
            <a:r>
              <a:rPr lang="es-ES" sz="1900" dirty="0" err="1"/>
              <a:t>setmanes</a:t>
            </a:r>
            <a:r>
              <a:rPr lang="es-ES" sz="1900" dirty="0"/>
              <a:t> </a:t>
            </a:r>
            <a:r>
              <a:rPr lang="es-ES" sz="1900" dirty="0" err="1"/>
              <a:t>després</a:t>
            </a:r>
            <a:r>
              <a:rPr lang="es-ES" sz="1900" dirty="0"/>
              <a:t> </a:t>
            </a:r>
            <a:r>
              <a:rPr lang="es-ES" sz="1900" dirty="0" err="1"/>
              <a:t>d'haver</a:t>
            </a:r>
            <a:r>
              <a:rPr lang="es-ES" sz="1900" dirty="0"/>
              <a:t> </a:t>
            </a:r>
            <a:r>
              <a:rPr lang="es-ES" sz="1900" dirty="0" err="1"/>
              <a:t>completat</a:t>
            </a:r>
            <a:r>
              <a:rPr lang="es-ES" sz="1900" dirty="0"/>
              <a:t> </a:t>
            </a:r>
            <a:r>
              <a:rPr lang="es-ES" sz="1900" dirty="0" err="1" smtClean="0"/>
              <a:t>tractament</a:t>
            </a:r>
            <a:endParaRPr lang="es-ES" sz="1900" dirty="0" smtClean="0"/>
          </a:p>
          <a:p>
            <a:pPr marL="800100" lvl="1" indent="-342900">
              <a:buFont typeface="Arial" pitchFamily="34" charset="0"/>
              <a:buChar char="•"/>
            </a:pPr>
            <a:endParaRPr lang="es-ES" sz="1900" dirty="0"/>
          </a:p>
          <a:p>
            <a:pPr lvl="1"/>
            <a:endParaRPr lang="es-ES" sz="1900" dirty="0" smtClean="0"/>
          </a:p>
          <a:p>
            <a:pPr marL="800100" lvl="1" indent="-342900">
              <a:buFont typeface="Arial" pitchFamily="34" charset="0"/>
              <a:buChar char="•"/>
            </a:pPr>
            <a:endParaRPr lang="es-ES" sz="1900" dirty="0"/>
          </a:p>
          <a:p>
            <a:pPr marL="800100" lvl="1" indent="-342900">
              <a:buFont typeface="Arial" pitchFamily="34" charset="0"/>
              <a:buChar char="•"/>
            </a:pPr>
            <a:endParaRPr lang="es-ES" sz="19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s-ES" sz="1900" dirty="0" smtClean="0"/>
              <a:t>Evitar </a:t>
            </a:r>
            <a:r>
              <a:rPr lang="es-ES" sz="1900" dirty="0" err="1"/>
              <a:t>complicacions</a:t>
            </a:r>
            <a:r>
              <a:rPr lang="es-ES" sz="1900" dirty="0"/>
              <a:t> de la </a:t>
            </a:r>
            <a:r>
              <a:rPr lang="es-ES" sz="1900" dirty="0" err="1"/>
              <a:t>malaltia</a:t>
            </a:r>
            <a:r>
              <a:rPr lang="es-ES" sz="1900" dirty="0"/>
              <a:t> (</a:t>
            </a:r>
            <a:r>
              <a:rPr lang="es-ES" sz="1900" dirty="0" err="1"/>
              <a:t>cirrosi</a:t>
            </a:r>
            <a:r>
              <a:rPr lang="es-ES" sz="1900" dirty="0"/>
              <a:t>, </a:t>
            </a:r>
            <a:r>
              <a:rPr lang="es-ES" sz="1900" dirty="0" err="1"/>
              <a:t>càncer</a:t>
            </a:r>
            <a:r>
              <a:rPr lang="es-ES" sz="1900" dirty="0"/>
              <a:t> </a:t>
            </a:r>
            <a:r>
              <a:rPr lang="es-ES" sz="1900" dirty="0" err="1"/>
              <a:t>hepàtic</a:t>
            </a:r>
            <a:r>
              <a:rPr lang="es-ES" sz="1900" dirty="0"/>
              <a:t>)</a:t>
            </a:r>
          </a:p>
          <a:p>
            <a:endParaRPr lang="ca-ES" dirty="0"/>
          </a:p>
        </p:txBody>
      </p:sp>
      <p:cxnSp>
        <p:nvCxnSpPr>
          <p:cNvPr id="9" name="Connector de fletxa recta 8"/>
          <p:cNvCxnSpPr/>
          <p:nvPr/>
        </p:nvCxnSpPr>
        <p:spPr>
          <a:xfrm>
            <a:off x="4644008" y="5085184"/>
            <a:ext cx="0" cy="36004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QuadreDeText 5"/>
          <p:cNvSpPr txBox="1"/>
          <p:nvPr/>
        </p:nvSpPr>
        <p:spPr>
          <a:xfrm>
            <a:off x="3707904" y="5445224"/>
            <a:ext cx="1851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CURACIÓ</a:t>
            </a:r>
            <a:endParaRPr lang="ca-E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D10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91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es-ES" dirty="0" smtClean="0"/>
              <a:t>TRACTAMENT (II)</a:t>
            </a:r>
            <a:endParaRPr lang="ca-ES" dirty="0"/>
          </a:p>
        </p:txBody>
      </p:sp>
      <p:sp>
        <p:nvSpPr>
          <p:cNvPr id="8" name="7 Rectángulo"/>
          <p:cNvSpPr/>
          <p:nvPr/>
        </p:nvSpPr>
        <p:spPr>
          <a:xfrm>
            <a:off x="6290358" y="116632"/>
            <a:ext cx="2674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VIRUS DE L’HEPATITIS C</a:t>
            </a:r>
            <a:endParaRPr lang="ca-E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55576" y="2721694"/>
            <a:ext cx="7488832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es-ES" sz="1900" dirty="0"/>
              <a:t>« El </a:t>
            </a:r>
            <a:r>
              <a:rPr lang="es-ES" sz="1900" dirty="0" err="1"/>
              <a:t>grau</a:t>
            </a:r>
            <a:r>
              <a:rPr lang="es-ES" sz="1900" dirty="0"/>
              <a:t> en </a:t>
            </a:r>
            <a:r>
              <a:rPr lang="es-ES" sz="1900" dirty="0" err="1"/>
              <a:t>què</a:t>
            </a:r>
            <a:r>
              <a:rPr lang="es-ES" sz="1900" dirty="0"/>
              <a:t> la conducta </a:t>
            </a:r>
            <a:r>
              <a:rPr lang="es-ES" sz="1900" dirty="0" err="1"/>
              <a:t>d'un</a:t>
            </a:r>
            <a:r>
              <a:rPr lang="es-ES" sz="1900" dirty="0"/>
              <a:t> </a:t>
            </a:r>
            <a:r>
              <a:rPr lang="es-ES" sz="1900" dirty="0" err="1"/>
              <a:t>pacient</a:t>
            </a:r>
            <a:r>
              <a:rPr lang="es-ES" sz="1900" dirty="0"/>
              <a:t>, en </a:t>
            </a:r>
            <a:r>
              <a:rPr lang="es-ES" sz="1900" dirty="0" err="1"/>
              <a:t>relació</a:t>
            </a:r>
            <a:r>
              <a:rPr lang="es-ES" sz="1900" dirty="0"/>
              <a:t> </a:t>
            </a:r>
            <a:r>
              <a:rPr lang="es-ES" sz="1900" dirty="0" err="1"/>
              <a:t>amb</a:t>
            </a:r>
            <a:r>
              <a:rPr lang="es-ES" sz="1900" dirty="0"/>
              <a:t> la presa de </a:t>
            </a:r>
            <a:r>
              <a:rPr lang="es-ES" sz="1900" dirty="0" err="1"/>
              <a:t>medicació</a:t>
            </a:r>
            <a:r>
              <a:rPr lang="es-ES" sz="1900" dirty="0"/>
              <a:t>, es </a:t>
            </a:r>
            <a:r>
              <a:rPr lang="es-ES" sz="1900" dirty="0" err="1"/>
              <a:t>correspon</a:t>
            </a:r>
            <a:r>
              <a:rPr lang="es-ES" sz="1900" dirty="0"/>
              <a:t> </a:t>
            </a:r>
            <a:r>
              <a:rPr lang="es-ES" sz="1900" dirty="0" err="1"/>
              <a:t>amb</a:t>
            </a:r>
            <a:r>
              <a:rPr lang="es-ES" sz="1900" dirty="0"/>
              <a:t> les </a:t>
            </a:r>
            <a:r>
              <a:rPr lang="es-ES" sz="1900" dirty="0" err="1"/>
              <a:t>recomanacions</a:t>
            </a:r>
            <a:r>
              <a:rPr lang="es-ES" sz="1900" dirty="0"/>
              <a:t> </a:t>
            </a:r>
            <a:r>
              <a:rPr lang="es-ES" sz="1900" dirty="0" err="1"/>
              <a:t>acordades</a:t>
            </a:r>
            <a:r>
              <a:rPr lang="es-ES" sz="1900" dirty="0"/>
              <a:t> </a:t>
            </a:r>
            <a:r>
              <a:rPr lang="es-ES" sz="1900" dirty="0" err="1"/>
              <a:t>amb</a:t>
            </a:r>
            <a:r>
              <a:rPr lang="es-ES" sz="1900" dirty="0"/>
              <a:t> el </a:t>
            </a:r>
            <a:r>
              <a:rPr lang="es-ES" sz="1900" dirty="0" err="1"/>
              <a:t>professional</a:t>
            </a:r>
            <a:r>
              <a:rPr lang="es-ES" sz="1900" dirty="0"/>
              <a:t> </a:t>
            </a:r>
            <a:r>
              <a:rPr lang="es-ES" sz="1900" dirty="0" err="1"/>
              <a:t>sanitari</a:t>
            </a:r>
            <a:r>
              <a:rPr lang="es-ES" sz="1900" dirty="0"/>
              <a:t> »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563888" y="4737918"/>
            <a:ext cx="4320480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900" b="1" dirty="0" smtClean="0"/>
              <a:t>1.   CURACIÓ DE LA MALALTIA</a:t>
            </a:r>
          </a:p>
          <a:p>
            <a:endParaRPr lang="es-ES" sz="1900" b="1" dirty="0" smtClean="0"/>
          </a:p>
          <a:p>
            <a:r>
              <a:rPr lang="es-ES" sz="1900" dirty="0" smtClean="0"/>
              <a:t>2.   EVITAR RESISTÈNCIES VÍRIQUES</a:t>
            </a:r>
            <a:endParaRPr lang="ca-ES" sz="1900" dirty="0"/>
          </a:p>
        </p:txBody>
      </p:sp>
      <p:sp>
        <p:nvSpPr>
          <p:cNvPr id="37" name="Rectangle 36"/>
          <p:cNvSpPr/>
          <p:nvPr/>
        </p:nvSpPr>
        <p:spPr>
          <a:xfrm>
            <a:off x="559532" y="2292310"/>
            <a:ext cx="3480440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900" b="1" dirty="0">
                <a:solidFill>
                  <a:schemeClr val="accent1">
                    <a:lumMod val="75000"/>
                  </a:schemeClr>
                </a:solidFill>
              </a:rPr>
              <a:t>ADHERÈNCIA</a:t>
            </a:r>
            <a:r>
              <a:rPr lang="es-ES" sz="1900" dirty="0"/>
              <a:t> al </a:t>
            </a:r>
            <a:r>
              <a:rPr lang="es-ES" sz="1900" dirty="0" err="1"/>
              <a:t>tractament</a:t>
            </a:r>
            <a:r>
              <a:rPr lang="es-ES" sz="1900" dirty="0"/>
              <a:t>:</a:t>
            </a:r>
          </a:p>
        </p:txBody>
      </p:sp>
      <p:sp>
        <p:nvSpPr>
          <p:cNvPr id="38" name="Fletxa doblada cap amunt 37"/>
          <p:cNvSpPr/>
          <p:nvPr/>
        </p:nvSpPr>
        <p:spPr>
          <a:xfrm rot="5400000">
            <a:off x="1914090" y="3882242"/>
            <a:ext cx="1613791" cy="1397769"/>
          </a:xfrm>
          <a:prstGeom prst="bentUpArrow">
            <a:avLst>
              <a:gd name="adj1" fmla="val 18175"/>
              <a:gd name="adj2" fmla="val 17917"/>
              <a:gd name="adj3" fmla="val 38221"/>
            </a:avLst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9" name="D1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024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6" grpId="0"/>
      <p:bldP spid="3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es-ES" dirty="0" smtClean="0"/>
              <a:t>TRACTAMENT (III)</a:t>
            </a:r>
            <a:endParaRPr lang="ca-ES" dirty="0"/>
          </a:p>
        </p:txBody>
      </p:sp>
      <p:sp>
        <p:nvSpPr>
          <p:cNvPr id="8" name="7 Rectángulo"/>
          <p:cNvSpPr/>
          <p:nvPr/>
        </p:nvSpPr>
        <p:spPr>
          <a:xfrm>
            <a:off x="6290358" y="116632"/>
            <a:ext cx="2674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VIRUS DE L’HEPATITIS C</a:t>
            </a:r>
            <a:endParaRPr lang="ca-E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53" name="Agrupa 52"/>
          <p:cNvGrpSpPr/>
          <p:nvPr/>
        </p:nvGrpSpPr>
        <p:grpSpPr>
          <a:xfrm>
            <a:off x="1115616" y="1935302"/>
            <a:ext cx="6984776" cy="4403054"/>
            <a:chOff x="1331640" y="1935302"/>
            <a:chExt cx="6984776" cy="4403054"/>
          </a:xfrm>
        </p:grpSpPr>
        <p:sp>
          <p:nvSpPr>
            <p:cNvPr id="4" name="QuadreDeText 3"/>
            <p:cNvSpPr txBox="1"/>
            <p:nvPr/>
          </p:nvSpPr>
          <p:spPr>
            <a:xfrm>
              <a:off x="3488452" y="3678123"/>
              <a:ext cx="24517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00" b="1" dirty="0">
                  <a:solidFill>
                    <a:schemeClr val="accent1">
                      <a:lumMod val="75000"/>
                    </a:schemeClr>
                  </a:solidFill>
                </a:rPr>
                <a:t>FALTA</a:t>
              </a:r>
              <a:r>
                <a:rPr lang="es-ES" sz="2400" b="1" dirty="0" smtClean="0"/>
                <a:t> </a:t>
              </a:r>
              <a:r>
                <a:rPr lang="es-ES" sz="2400" b="1" dirty="0">
                  <a:solidFill>
                    <a:schemeClr val="accent1">
                      <a:lumMod val="75000"/>
                    </a:schemeClr>
                  </a:solidFill>
                </a:rPr>
                <a:t>D’ADHERÈNCIA</a:t>
              </a:r>
              <a:endParaRPr lang="ca-ES" sz="2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9" name="Connector de fletxa recta 8"/>
            <p:cNvCxnSpPr/>
            <p:nvPr/>
          </p:nvCxnSpPr>
          <p:spPr>
            <a:xfrm flipH="1">
              <a:off x="5592203" y="3068960"/>
              <a:ext cx="648072" cy="551056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or de fletxa recta 10"/>
            <p:cNvCxnSpPr/>
            <p:nvPr/>
          </p:nvCxnSpPr>
          <p:spPr>
            <a:xfrm flipH="1">
              <a:off x="4638306" y="2678379"/>
              <a:ext cx="5702" cy="820525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or de fletxa recta 12"/>
            <p:cNvCxnSpPr/>
            <p:nvPr/>
          </p:nvCxnSpPr>
          <p:spPr>
            <a:xfrm flipH="1" flipV="1">
              <a:off x="6084168" y="4453201"/>
              <a:ext cx="816236" cy="255856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or de fletxa recta 14"/>
            <p:cNvCxnSpPr/>
            <p:nvPr/>
          </p:nvCxnSpPr>
          <p:spPr>
            <a:xfrm flipH="1" flipV="1">
              <a:off x="5076056" y="4893058"/>
              <a:ext cx="340100" cy="709072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or de fletxa recta 19"/>
            <p:cNvCxnSpPr/>
            <p:nvPr/>
          </p:nvCxnSpPr>
          <p:spPr>
            <a:xfrm flipV="1">
              <a:off x="3853824" y="4893058"/>
              <a:ext cx="358136" cy="678576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or de fletxa recta 21"/>
            <p:cNvCxnSpPr/>
            <p:nvPr/>
          </p:nvCxnSpPr>
          <p:spPr>
            <a:xfrm flipV="1">
              <a:off x="2509990" y="4415357"/>
              <a:ext cx="841322" cy="293700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or de fletxa recta 23"/>
            <p:cNvCxnSpPr/>
            <p:nvPr/>
          </p:nvCxnSpPr>
          <p:spPr>
            <a:xfrm>
              <a:off x="3027316" y="3081258"/>
              <a:ext cx="647992" cy="596865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3778777" y="1935302"/>
              <a:ext cx="1657319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1900" dirty="0" err="1"/>
                <a:t>Negació</a:t>
              </a:r>
              <a:r>
                <a:rPr lang="es-ES" sz="1900" dirty="0"/>
                <a:t> de la </a:t>
              </a:r>
              <a:r>
                <a:rPr lang="es-ES" sz="1900" dirty="0" err="1" smtClean="0"/>
                <a:t>malaltia</a:t>
              </a:r>
              <a:endParaRPr lang="ca-ES" sz="1900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916239" y="2391852"/>
              <a:ext cx="196833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1900" dirty="0"/>
                <a:t>Por </a:t>
              </a:r>
              <a:r>
                <a:rPr lang="es-ES" sz="1900" dirty="0" smtClean="0"/>
                <a:t>a </a:t>
              </a:r>
              <a:r>
                <a:rPr lang="es-ES" sz="1900" dirty="0" err="1" smtClean="0"/>
                <a:t>prendre</a:t>
              </a:r>
              <a:r>
                <a:rPr lang="es-ES" sz="1900" dirty="0" smtClean="0"/>
                <a:t> la </a:t>
              </a:r>
              <a:r>
                <a:rPr lang="es-ES" sz="1900" dirty="0" err="1" smtClean="0"/>
                <a:t>medicació</a:t>
              </a:r>
              <a:endParaRPr lang="ca-ES" sz="1900" dirty="0"/>
            </a:p>
          </p:txBody>
        </p:sp>
        <p:sp>
          <p:nvSpPr>
            <p:cNvPr id="30" name="QuadreDeText 29"/>
            <p:cNvSpPr txBox="1"/>
            <p:nvPr/>
          </p:nvSpPr>
          <p:spPr>
            <a:xfrm>
              <a:off x="6997841" y="4556447"/>
              <a:ext cx="742511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900" dirty="0" err="1" smtClean="0"/>
                <a:t>Oblit</a:t>
              </a:r>
              <a:endParaRPr lang="ca-ES" sz="1900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004047" y="5661248"/>
              <a:ext cx="3312369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1900" dirty="0" smtClean="0"/>
                <a:t>Manca de </a:t>
              </a:r>
              <a:r>
                <a:rPr lang="es-ES" sz="1900" dirty="0" err="1" smtClean="0"/>
                <a:t>comprensió</a:t>
              </a:r>
              <a:r>
                <a:rPr lang="es-ES" sz="1900" dirty="0" smtClean="0"/>
                <a:t>/ Falta </a:t>
              </a:r>
              <a:r>
                <a:rPr lang="es-ES" sz="1900" dirty="0" err="1" smtClean="0"/>
                <a:t>d’informació</a:t>
              </a:r>
              <a:endParaRPr lang="ca-ES" sz="1900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930651" y="5602130"/>
              <a:ext cx="1551294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1900" dirty="0" err="1" smtClean="0"/>
                <a:t>Dificultats</a:t>
              </a:r>
              <a:r>
                <a:rPr lang="es-ES" sz="1900" dirty="0" smtClean="0"/>
                <a:t> </a:t>
              </a:r>
              <a:r>
                <a:rPr lang="es-ES" sz="1900" dirty="0" err="1" smtClean="0"/>
                <a:t>físiques</a:t>
              </a:r>
              <a:endParaRPr lang="ca-ES" sz="1900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331640" y="4437112"/>
              <a:ext cx="128946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1900" dirty="0" err="1" smtClean="0"/>
                <a:t>Millora</a:t>
              </a:r>
              <a:r>
                <a:rPr lang="es-ES" sz="1900" dirty="0" smtClean="0"/>
                <a:t> clínica</a:t>
              </a:r>
              <a:endParaRPr lang="ca-ES" sz="1900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914388" y="2636912"/>
              <a:ext cx="1289460" cy="3847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1900" dirty="0" err="1" smtClean="0"/>
                <a:t>Apatia</a:t>
              </a:r>
              <a:endParaRPr lang="ca-ES" sz="1900" dirty="0"/>
            </a:p>
          </p:txBody>
        </p:sp>
      </p:grpSp>
      <p:pic>
        <p:nvPicPr>
          <p:cNvPr id="21" name="D1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152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o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es-ES" dirty="0" smtClean="0"/>
              <a:t>TRACTAMENT (IV)</a:t>
            </a:r>
            <a:endParaRPr lang="ca-ES" dirty="0"/>
          </a:p>
        </p:txBody>
      </p:sp>
      <p:sp>
        <p:nvSpPr>
          <p:cNvPr id="8" name="7 Rectángulo"/>
          <p:cNvSpPr/>
          <p:nvPr/>
        </p:nvSpPr>
        <p:spPr>
          <a:xfrm>
            <a:off x="6290358" y="116632"/>
            <a:ext cx="2674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VIRUS DE L’HEPATITIS C</a:t>
            </a:r>
            <a:endParaRPr lang="ca-E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1115616" y="4005064"/>
            <a:ext cx="1584176" cy="0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oval" w="med" len="med"/>
            <a:tailEnd type="oval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2699792" y="4005064"/>
            <a:ext cx="1584176" cy="0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oval" w="med" len="med"/>
            <a:tailEnd type="oval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4283968" y="4005064"/>
            <a:ext cx="1584176" cy="0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oval" w="med" len="med"/>
            <a:tailEnd type="oval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5868144" y="4005064"/>
            <a:ext cx="1800200" cy="0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round/>
            <a:headEnd type="oval" w="med" len="med"/>
            <a:tailEnd type="triangl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Elipse"/>
          <p:cNvSpPr/>
          <p:nvPr/>
        </p:nvSpPr>
        <p:spPr>
          <a:xfrm>
            <a:off x="1763688" y="4581128"/>
            <a:ext cx="2943944" cy="1728192"/>
          </a:xfrm>
          <a:prstGeom prst="ellipse">
            <a:avLst/>
          </a:prstGeom>
          <a:solidFill>
            <a:srgbClr val="FEAD0A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2" name="21 Elipse"/>
          <p:cNvSpPr/>
          <p:nvPr/>
        </p:nvSpPr>
        <p:spPr>
          <a:xfrm>
            <a:off x="1547664" y="4365104"/>
            <a:ext cx="783704" cy="783704"/>
          </a:xfrm>
          <a:prstGeom prst="ellipse">
            <a:avLst/>
          </a:prstGeom>
          <a:solidFill>
            <a:srgbClr val="FEAD0A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cxnSp>
        <p:nvCxnSpPr>
          <p:cNvPr id="23" name="22 Conector recto"/>
          <p:cNvCxnSpPr/>
          <p:nvPr/>
        </p:nvCxnSpPr>
        <p:spPr>
          <a:xfrm>
            <a:off x="4283968" y="3356992"/>
            <a:ext cx="0" cy="648072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Elipse"/>
          <p:cNvSpPr/>
          <p:nvPr/>
        </p:nvSpPr>
        <p:spPr>
          <a:xfrm>
            <a:off x="4139952" y="1844824"/>
            <a:ext cx="1728192" cy="1584176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5" name="24 Elipse"/>
          <p:cNvSpPr/>
          <p:nvPr/>
        </p:nvSpPr>
        <p:spPr>
          <a:xfrm>
            <a:off x="3923928" y="2861320"/>
            <a:ext cx="783704" cy="783704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cxnSp>
        <p:nvCxnSpPr>
          <p:cNvPr id="26" name="25 Conector recto"/>
          <p:cNvCxnSpPr/>
          <p:nvPr/>
        </p:nvCxnSpPr>
        <p:spPr>
          <a:xfrm>
            <a:off x="5868144" y="4005064"/>
            <a:ext cx="0" cy="648072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Elipse"/>
          <p:cNvSpPr/>
          <p:nvPr/>
        </p:nvSpPr>
        <p:spPr>
          <a:xfrm>
            <a:off x="5724128" y="4509120"/>
            <a:ext cx="1800200" cy="1584176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8" name="27 Elipse"/>
          <p:cNvSpPr/>
          <p:nvPr/>
        </p:nvSpPr>
        <p:spPr>
          <a:xfrm>
            <a:off x="5508104" y="4365104"/>
            <a:ext cx="783704" cy="783704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0" name="29 Cerrar llave"/>
          <p:cNvSpPr/>
          <p:nvPr/>
        </p:nvSpPr>
        <p:spPr>
          <a:xfrm rot="5400000">
            <a:off x="1727684" y="3392996"/>
            <a:ext cx="360040" cy="1584176"/>
          </a:xfrm>
          <a:prstGeom prst="rightBrace">
            <a:avLst>
              <a:gd name="adj1" fmla="val 40385"/>
              <a:gd name="adj2" fmla="val 50000"/>
            </a:avLst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2" name="31 CuadroTexto"/>
          <p:cNvSpPr txBox="1"/>
          <p:nvPr/>
        </p:nvSpPr>
        <p:spPr>
          <a:xfrm rot="1749505">
            <a:off x="6997504" y="3314769"/>
            <a:ext cx="231316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600" b="1" dirty="0" smtClean="0"/>
              <a:t>FUTUR TERAPÈUTIC</a:t>
            </a:r>
            <a:endParaRPr lang="ca-ES" sz="2600" b="1" dirty="0"/>
          </a:p>
        </p:txBody>
      </p:sp>
      <p:sp>
        <p:nvSpPr>
          <p:cNvPr id="38" name="QuadreDeText 4"/>
          <p:cNvSpPr txBox="1"/>
          <p:nvPr/>
        </p:nvSpPr>
        <p:spPr>
          <a:xfrm>
            <a:off x="1677356" y="4941168"/>
            <a:ext cx="311066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sz="1900" dirty="0" err="1" smtClean="0">
                <a:cs typeface="Helvetica Light"/>
              </a:rPr>
              <a:t>Ribavirina</a:t>
            </a:r>
            <a:endParaRPr lang="es-ES" sz="1900" dirty="0" smtClean="0">
              <a:cs typeface="Helvetica Light"/>
            </a:endParaRPr>
          </a:p>
          <a:p>
            <a:pPr lvl="0" algn="ctr"/>
            <a:r>
              <a:rPr lang="es-ES" sz="1900" dirty="0" err="1" smtClean="0">
                <a:cs typeface="Helvetica Light"/>
              </a:rPr>
              <a:t>Peginterferó</a:t>
            </a:r>
            <a:r>
              <a:rPr lang="es-ES" sz="1900" dirty="0" smtClean="0">
                <a:cs typeface="Helvetica Light"/>
              </a:rPr>
              <a:t> </a:t>
            </a:r>
            <a:r>
              <a:rPr lang="es-ES" sz="1900" dirty="0" smtClean="0">
                <a:cs typeface="Aparajita" pitchFamily="34" charset="0"/>
              </a:rPr>
              <a:t>alfa 2a i 2b</a:t>
            </a:r>
            <a:endParaRPr lang="es-ES" sz="1900" dirty="0" smtClean="0">
              <a:cs typeface="Helvetica Light"/>
            </a:endParaRPr>
          </a:p>
          <a:p>
            <a:pPr lvl="0" algn="ctr"/>
            <a:r>
              <a:rPr lang="es-ES" sz="1900" dirty="0" err="1" smtClean="0">
                <a:cs typeface="Helvetica Light"/>
              </a:rPr>
              <a:t>Interferó</a:t>
            </a:r>
            <a:r>
              <a:rPr lang="es-ES" sz="1900" dirty="0" smtClean="0">
                <a:cs typeface="Helvetica Light"/>
              </a:rPr>
              <a:t> alfa </a:t>
            </a:r>
            <a:r>
              <a:rPr lang="es-ES" sz="1900" dirty="0" smtClean="0">
                <a:cs typeface="Aparajita" pitchFamily="34" charset="0"/>
              </a:rPr>
              <a:t>2a </a:t>
            </a:r>
            <a:r>
              <a:rPr lang="es-ES" sz="1900" dirty="0">
                <a:cs typeface="Aparajita" pitchFamily="34" charset="0"/>
              </a:rPr>
              <a:t>i </a:t>
            </a:r>
            <a:r>
              <a:rPr lang="es-ES" sz="1900" dirty="0" smtClean="0">
                <a:cs typeface="Aparajita" pitchFamily="34" charset="0"/>
              </a:rPr>
              <a:t>2b</a:t>
            </a:r>
            <a:endParaRPr lang="es-ES" sz="1900" dirty="0">
              <a:cs typeface="Helvetica Light"/>
            </a:endParaRPr>
          </a:p>
        </p:txBody>
      </p:sp>
      <p:sp>
        <p:nvSpPr>
          <p:cNvPr id="39" name="QuadreDeText 5"/>
          <p:cNvSpPr txBox="1"/>
          <p:nvPr/>
        </p:nvSpPr>
        <p:spPr>
          <a:xfrm>
            <a:off x="3491880" y="2204864"/>
            <a:ext cx="30963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a-ES"/>
            </a:defPPr>
            <a:lvl1pPr lvl="0">
              <a:defRPr>
                <a:cs typeface="Helvetica Light"/>
              </a:defRPr>
            </a:lvl1pPr>
          </a:lstStyle>
          <a:p>
            <a:pPr algn="ctr"/>
            <a:r>
              <a:rPr lang="es-ES" sz="1900" dirty="0" err="1" smtClean="0"/>
              <a:t>Boceprevir</a:t>
            </a:r>
            <a:endParaRPr lang="es-ES" sz="1900" dirty="0" smtClean="0"/>
          </a:p>
          <a:p>
            <a:pPr algn="ctr"/>
            <a:r>
              <a:rPr lang="es-ES" sz="1900" dirty="0" err="1" smtClean="0"/>
              <a:t>Telaprevir</a:t>
            </a:r>
            <a:endParaRPr lang="es-ES" sz="1900" dirty="0"/>
          </a:p>
        </p:txBody>
      </p:sp>
      <p:sp>
        <p:nvSpPr>
          <p:cNvPr id="40" name="QuadreDeText 6"/>
          <p:cNvSpPr txBox="1"/>
          <p:nvPr/>
        </p:nvSpPr>
        <p:spPr>
          <a:xfrm>
            <a:off x="5649416" y="4984140"/>
            <a:ext cx="201892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sz="1900" dirty="0" smtClean="0">
                <a:cs typeface="Helvetica Light"/>
              </a:rPr>
              <a:t>Actual </a:t>
            </a:r>
            <a:r>
              <a:rPr lang="es-ES" sz="1900" dirty="0" err="1" smtClean="0">
                <a:cs typeface="Helvetica Light"/>
              </a:rPr>
              <a:t>tractament</a:t>
            </a:r>
            <a:endParaRPr lang="es-ES" sz="1900" dirty="0">
              <a:cs typeface="Helvetica Light"/>
            </a:endParaRPr>
          </a:p>
        </p:txBody>
      </p:sp>
      <p:sp>
        <p:nvSpPr>
          <p:cNvPr id="41" name="QuadreDeText 16"/>
          <p:cNvSpPr txBox="1"/>
          <p:nvPr/>
        </p:nvSpPr>
        <p:spPr>
          <a:xfrm>
            <a:off x="1461398" y="4408076"/>
            <a:ext cx="9503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900" b="1" dirty="0" smtClean="0"/>
              <a:t>1999</a:t>
            </a:r>
          </a:p>
          <a:p>
            <a:pPr algn="ctr"/>
            <a:r>
              <a:rPr lang="es-ES" sz="1900" b="1" dirty="0" smtClean="0"/>
              <a:t>2002</a:t>
            </a:r>
            <a:endParaRPr lang="ca-ES" sz="1900" b="1" dirty="0"/>
          </a:p>
        </p:txBody>
      </p:sp>
      <p:sp>
        <p:nvSpPr>
          <p:cNvPr id="42" name="QuadreDeText 17"/>
          <p:cNvSpPr txBox="1"/>
          <p:nvPr/>
        </p:nvSpPr>
        <p:spPr>
          <a:xfrm>
            <a:off x="2771800" y="3044279"/>
            <a:ext cx="309634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900" b="1" dirty="0" smtClean="0"/>
              <a:t>2011</a:t>
            </a:r>
            <a:endParaRPr lang="ca-ES" sz="1900" b="1" dirty="0"/>
          </a:p>
        </p:txBody>
      </p:sp>
      <p:sp>
        <p:nvSpPr>
          <p:cNvPr id="43" name="QuadreDeText 18"/>
          <p:cNvSpPr txBox="1"/>
          <p:nvPr/>
        </p:nvSpPr>
        <p:spPr>
          <a:xfrm>
            <a:off x="5292080" y="4556447"/>
            <a:ext cx="122413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900" b="1" dirty="0" smtClean="0"/>
              <a:t>2014</a:t>
            </a:r>
            <a:endParaRPr lang="ca-ES" sz="1900" b="1" dirty="0"/>
          </a:p>
        </p:txBody>
      </p:sp>
      <p:sp>
        <p:nvSpPr>
          <p:cNvPr id="47" name="QuadreDeText 16"/>
          <p:cNvSpPr txBox="1"/>
          <p:nvPr/>
        </p:nvSpPr>
        <p:spPr>
          <a:xfrm>
            <a:off x="2627784" y="4510281"/>
            <a:ext cx="1728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b="1" dirty="0" smtClean="0"/>
              <a:t>BITERÀPIA</a:t>
            </a:r>
            <a:endParaRPr lang="ca-ES" sz="2200" b="1" dirty="0"/>
          </a:p>
        </p:txBody>
      </p:sp>
      <p:sp>
        <p:nvSpPr>
          <p:cNvPr id="49" name="QuadreDeText 16"/>
          <p:cNvSpPr txBox="1"/>
          <p:nvPr/>
        </p:nvSpPr>
        <p:spPr>
          <a:xfrm>
            <a:off x="4572000" y="2996952"/>
            <a:ext cx="24482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b="1" dirty="0" smtClean="0"/>
              <a:t>TRIPLE TERÀPIA</a:t>
            </a:r>
            <a:endParaRPr lang="ca-ES" sz="2200" b="1" dirty="0"/>
          </a:p>
        </p:txBody>
      </p:sp>
      <p:sp>
        <p:nvSpPr>
          <p:cNvPr id="50" name="QuadreDeText 16"/>
          <p:cNvSpPr txBox="1"/>
          <p:nvPr/>
        </p:nvSpPr>
        <p:spPr>
          <a:xfrm>
            <a:off x="6479704" y="4510281"/>
            <a:ext cx="972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b="1" dirty="0" smtClean="0"/>
              <a:t>AAD</a:t>
            </a:r>
            <a:endParaRPr lang="ca-ES" sz="2200" b="1" dirty="0"/>
          </a:p>
        </p:txBody>
      </p:sp>
      <p:cxnSp>
        <p:nvCxnSpPr>
          <p:cNvPr id="51" name="50 Conector recto de flecha"/>
          <p:cNvCxnSpPr/>
          <p:nvPr/>
        </p:nvCxnSpPr>
        <p:spPr>
          <a:xfrm>
            <a:off x="539552" y="4005064"/>
            <a:ext cx="576064" cy="0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oval" w="med" len="med"/>
            <a:tailEnd type="oval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"/>
          <p:cNvCxnSpPr/>
          <p:nvPr/>
        </p:nvCxnSpPr>
        <p:spPr>
          <a:xfrm>
            <a:off x="539552" y="2780928"/>
            <a:ext cx="0" cy="12241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24 Elipse"/>
          <p:cNvSpPr/>
          <p:nvPr/>
        </p:nvSpPr>
        <p:spPr>
          <a:xfrm>
            <a:off x="1043608" y="3001144"/>
            <a:ext cx="783704" cy="78370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3" name="QuadreDeText 17"/>
          <p:cNvSpPr txBox="1"/>
          <p:nvPr/>
        </p:nvSpPr>
        <p:spPr>
          <a:xfrm>
            <a:off x="-108520" y="3184103"/>
            <a:ext cx="309634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900" b="1" dirty="0" smtClean="0"/>
              <a:t>1989</a:t>
            </a:r>
            <a:endParaRPr lang="ca-ES" sz="1900" b="1" dirty="0"/>
          </a:p>
        </p:txBody>
      </p:sp>
      <p:sp>
        <p:nvSpPr>
          <p:cNvPr id="58" name="57 CuadroTexto"/>
          <p:cNvSpPr txBox="1"/>
          <p:nvPr/>
        </p:nvSpPr>
        <p:spPr>
          <a:xfrm>
            <a:off x="64012" y="2204864"/>
            <a:ext cx="28518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600" b="1" dirty="0" smtClean="0"/>
              <a:t>DESCOBRIMENT DEL VHC</a:t>
            </a:r>
            <a:endParaRPr lang="ca-ES" sz="2600" b="1" dirty="0"/>
          </a:p>
        </p:txBody>
      </p:sp>
      <p:sp>
        <p:nvSpPr>
          <p:cNvPr id="2" name="1 CuadroTexto"/>
          <p:cNvSpPr txBox="1"/>
          <p:nvPr/>
        </p:nvSpPr>
        <p:spPr>
          <a:xfrm>
            <a:off x="5963091" y="6490211"/>
            <a:ext cx="314541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5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Antivirals</a:t>
            </a:r>
            <a:r>
              <a:rPr lang="es-ES" sz="15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s-ES" sz="15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d’acció</a:t>
            </a:r>
            <a:r>
              <a:rPr lang="es-ES" sz="15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directa (AAD)</a:t>
            </a:r>
            <a:endParaRPr lang="es-ES" sz="15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4" name="D1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272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6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</p:childTnLst>
        </p:cTn>
      </p:par>
    </p:tnLst>
    <p:bldLst>
      <p:bldP spid="21" grpId="0" animBg="1"/>
      <p:bldP spid="22" grpId="0" animBg="1"/>
      <p:bldP spid="24" grpId="0" animBg="1"/>
      <p:bldP spid="25" grpId="0" animBg="1"/>
      <p:bldP spid="27" grpId="0" animBg="1"/>
      <p:bldP spid="28" grpId="0" animBg="1"/>
      <p:bldP spid="30" grpId="0" animBg="1"/>
      <p:bldP spid="38" grpId="0"/>
      <p:bldP spid="39" grpId="0"/>
      <p:bldP spid="40" grpId="0"/>
      <p:bldP spid="41" grpId="0"/>
      <p:bldP spid="42" grpId="0"/>
      <p:bldP spid="43" grpId="0"/>
      <p:bldP spid="47" grpId="0"/>
      <p:bldP spid="49" grpId="0"/>
      <p:bldP spid="50" grpId="0"/>
      <p:bldP spid="31" grpId="0" animBg="1"/>
      <p:bldP spid="33" grpId="0"/>
      <p:bldP spid="58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459110" y="1916832"/>
            <a:ext cx="8361362" cy="43204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TRACTAMENT </a:t>
            </a:r>
            <a:r>
              <a:rPr lang="es-ES" sz="2000" b="1" dirty="0" smtClean="0">
                <a:solidFill>
                  <a:schemeClr val="accent1">
                    <a:lumMod val="75000"/>
                  </a:schemeClr>
                </a:solidFill>
              </a:rPr>
              <a:t>ACTUAL </a:t>
            </a:r>
          </a:p>
        </p:txBody>
      </p:sp>
      <p:sp>
        <p:nvSpPr>
          <p:cNvPr id="7" name="Títo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es-ES" dirty="0" smtClean="0"/>
              <a:t>TRACTAMENT (V)</a:t>
            </a:r>
            <a:endParaRPr lang="ca-ES" dirty="0"/>
          </a:p>
        </p:txBody>
      </p:sp>
      <p:sp>
        <p:nvSpPr>
          <p:cNvPr id="8" name="7 Rectángulo"/>
          <p:cNvSpPr/>
          <p:nvPr/>
        </p:nvSpPr>
        <p:spPr>
          <a:xfrm>
            <a:off x="6290358" y="116632"/>
            <a:ext cx="2674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VIRUS DE L’HEPATITIS C</a:t>
            </a:r>
            <a:endParaRPr lang="ca-E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2" name="Tau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620579"/>
              </p:ext>
            </p:extLst>
          </p:nvPr>
        </p:nvGraphicFramePr>
        <p:xfrm>
          <a:off x="683568" y="2492896"/>
          <a:ext cx="7608168" cy="29870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744417"/>
                <a:gridCol w="2520280"/>
                <a:gridCol w="1343471"/>
              </a:tblGrid>
              <a:tr h="0">
                <a:tc>
                  <a:txBody>
                    <a:bodyPr/>
                    <a:lstStyle/>
                    <a:p>
                      <a:r>
                        <a:rPr lang="es-ES" dirty="0" smtClean="0"/>
                        <a:t>PRINCIPALS COMBINACIONS</a:t>
                      </a:r>
                      <a:endParaRPr lang="ca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NOM</a:t>
                      </a:r>
                      <a:r>
                        <a:rPr lang="es-ES" baseline="0" dirty="0" smtClean="0"/>
                        <a:t> COMERCIAL</a:t>
                      </a:r>
                      <a:endParaRPr lang="ca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GENOTIPS</a:t>
                      </a:r>
                      <a:endParaRPr lang="ca-E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ES" sz="1700" dirty="0" err="1" smtClean="0"/>
                        <a:t>sofosbuvir</a:t>
                      </a:r>
                      <a:r>
                        <a:rPr lang="es-ES" sz="1700" dirty="0" smtClean="0"/>
                        <a:t>/</a:t>
                      </a:r>
                      <a:r>
                        <a:rPr lang="es-ES" sz="1700" dirty="0" err="1" smtClean="0"/>
                        <a:t>ledipasvir</a:t>
                      </a:r>
                      <a:endParaRPr lang="es-ES" sz="1700" b="0" dirty="0">
                        <a:solidFill>
                          <a:srgbClr val="3F3F3F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a-ES" sz="1700" dirty="0" err="1" smtClean="0"/>
                        <a:t>Harvoni</a:t>
                      </a:r>
                      <a:r>
                        <a:rPr lang="ca-ES" sz="17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®</a:t>
                      </a:r>
                      <a:endParaRPr lang="ca-ES" sz="17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1, 4, 5, 6</a:t>
                      </a:r>
                      <a:endParaRPr lang="es-ES" sz="1700" dirty="0">
                        <a:solidFill>
                          <a:srgbClr val="595959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ES" sz="1700" dirty="0" err="1" smtClean="0"/>
                        <a:t>ombitasvir</a:t>
                      </a:r>
                      <a:r>
                        <a:rPr lang="es-ES" sz="1700" dirty="0" smtClean="0"/>
                        <a:t>/</a:t>
                      </a:r>
                      <a:r>
                        <a:rPr lang="es-ES" sz="1700" dirty="0" err="1" smtClean="0"/>
                        <a:t>paritaprevir</a:t>
                      </a:r>
                      <a:r>
                        <a:rPr lang="es-ES" sz="1700" dirty="0" smtClean="0"/>
                        <a:t>/</a:t>
                      </a:r>
                      <a:r>
                        <a:rPr lang="es-ES" sz="1700" dirty="0" err="1" smtClean="0"/>
                        <a:t>ritonavir</a:t>
                      </a:r>
                      <a:r>
                        <a:rPr lang="es-ES" sz="1700" baseline="0" dirty="0" smtClean="0"/>
                        <a:t> + </a:t>
                      </a:r>
                      <a:r>
                        <a:rPr lang="es-ES" sz="1700" dirty="0" err="1" smtClean="0"/>
                        <a:t>dasabuvir</a:t>
                      </a:r>
                      <a:endParaRPr lang="es-ES" sz="1700" b="0" dirty="0">
                        <a:solidFill>
                          <a:srgbClr val="3F3F3F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700" dirty="0" err="1" smtClean="0"/>
                        <a:t>Viekirax</a:t>
                      </a:r>
                      <a:r>
                        <a:rPr lang="ca-ES" sz="17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®</a:t>
                      </a:r>
                      <a:r>
                        <a:rPr lang="ca-ES" sz="1700" dirty="0" smtClean="0"/>
                        <a:t> + </a:t>
                      </a:r>
                      <a:r>
                        <a:rPr lang="ca-ES" sz="1700" dirty="0" err="1" smtClean="0"/>
                        <a:t>Exviera</a:t>
                      </a:r>
                      <a:r>
                        <a:rPr lang="ca-ES" sz="17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1</a:t>
                      </a:r>
                      <a:endParaRPr lang="es-ES" sz="1700" dirty="0">
                        <a:solidFill>
                          <a:srgbClr val="595959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ES" sz="1700" dirty="0" err="1" smtClean="0"/>
                        <a:t>sofosbuvir</a:t>
                      </a:r>
                      <a:r>
                        <a:rPr lang="es-ES" sz="1700" baseline="0" dirty="0" smtClean="0"/>
                        <a:t> + </a:t>
                      </a:r>
                      <a:r>
                        <a:rPr lang="es-ES" sz="1700" baseline="0" dirty="0" err="1" smtClean="0"/>
                        <a:t>s</a:t>
                      </a:r>
                      <a:r>
                        <a:rPr lang="es-ES" sz="1700" dirty="0" err="1" smtClean="0"/>
                        <a:t>imeprevir</a:t>
                      </a:r>
                      <a:endParaRPr lang="es-ES" sz="1700" b="0" dirty="0">
                        <a:solidFill>
                          <a:srgbClr val="3F3F3F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700" dirty="0" err="1" smtClean="0"/>
                        <a:t>Sovaldi</a:t>
                      </a:r>
                      <a:r>
                        <a:rPr lang="ca-ES" sz="17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®</a:t>
                      </a:r>
                      <a:r>
                        <a:rPr lang="ca-ES" sz="1700" dirty="0" smtClean="0"/>
                        <a:t> + </a:t>
                      </a:r>
                      <a:r>
                        <a:rPr lang="ca-ES" sz="1700" dirty="0" err="1" smtClean="0"/>
                        <a:t>Olysio</a:t>
                      </a:r>
                      <a:r>
                        <a:rPr lang="ca-ES" sz="17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1</a:t>
                      </a:r>
                      <a:endParaRPr lang="es-ES" sz="1700" dirty="0">
                        <a:solidFill>
                          <a:srgbClr val="595959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ES" sz="1700" dirty="0" err="1" smtClean="0"/>
                        <a:t>sofosbuvir</a:t>
                      </a:r>
                      <a:r>
                        <a:rPr lang="es-ES" sz="1700" baseline="0" dirty="0" smtClean="0"/>
                        <a:t> + </a:t>
                      </a:r>
                      <a:r>
                        <a:rPr lang="es-ES" sz="1700" baseline="0" dirty="0" err="1" smtClean="0"/>
                        <a:t>d</a:t>
                      </a:r>
                      <a:r>
                        <a:rPr lang="es-ES" sz="1700" dirty="0" err="1" smtClean="0"/>
                        <a:t>aclatasvir</a:t>
                      </a:r>
                      <a:endParaRPr lang="es-ES" sz="1700" b="0" dirty="0">
                        <a:solidFill>
                          <a:srgbClr val="3F3F3F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700" dirty="0" err="1" smtClean="0"/>
                        <a:t>Sovaldi</a:t>
                      </a:r>
                      <a:r>
                        <a:rPr lang="ca-ES" sz="17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®</a:t>
                      </a:r>
                      <a:r>
                        <a:rPr lang="ca-ES" sz="1700" dirty="0" smtClean="0"/>
                        <a:t> + </a:t>
                      </a:r>
                      <a:r>
                        <a:rPr lang="ca-ES" sz="1700" dirty="0" err="1" smtClean="0"/>
                        <a:t>Daklinza</a:t>
                      </a:r>
                      <a:r>
                        <a:rPr lang="ca-ES" sz="17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1,3</a:t>
                      </a:r>
                      <a:endParaRPr lang="es-ES" sz="1700" dirty="0">
                        <a:solidFill>
                          <a:srgbClr val="595959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ES" sz="1700" dirty="0" err="1" smtClean="0"/>
                        <a:t>sofosbuvir</a:t>
                      </a:r>
                      <a:r>
                        <a:rPr lang="es-ES" sz="1700" baseline="0" dirty="0" smtClean="0"/>
                        <a:t> + </a:t>
                      </a:r>
                      <a:r>
                        <a:rPr lang="es-ES" sz="1700" baseline="0" dirty="0" err="1" smtClean="0"/>
                        <a:t>r</a:t>
                      </a:r>
                      <a:r>
                        <a:rPr lang="es-ES" sz="1700" dirty="0" err="1" smtClean="0"/>
                        <a:t>ibavirina</a:t>
                      </a:r>
                      <a:endParaRPr lang="es-ES" sz="1700" b="0" dirty="0">
                        <a:solidFill>
                          <a:srgbClr val="3F3F3F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700" dirty="0" err="1" smtClean="0"/>
                        <a:t>Sovaldi</a:t>
                      </a:r>
                      <a:r>
                        <a:rPr lang="ca-ES" sz="17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®</a:t>
                      </a:r>
                      <a:r>
                        <a:rPr lang="ca-ES" sz="1700" dirty="0" smtClean="0"/>
                        <a:t> + </a:t>
                      </a:r>
                      <a:r>
                        <a:rPr lang="ca-ES" sz="1700" dirty="0" err="1" smtClean="0"/>
                        <a:t>ribavirina</a:t>
                      </a:r>
                      <a:endParaRPr lang="ca-E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2</a:t>
                      </a:r>
                      <a:endParaRPr lang="es-ES" sz="1700" dirty="0">
                        <a:solidFill>
                          <a:srgbClr val="595959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ES" sz="1700" dirty="0" err="1" smtClean="0"/>
                        <a:t>ombitasvir</a:t>
                      </a:r>
                      <a:r>
                        <a:rPr lang="es-ES" sz="1700" dirty="0" smtClean="0"/>
                        <a:t>/</a:t>
                      </a:r>
                      <a:r>
                        <a:rPr lang="es-ES" sz="1700" dirty="0" err="1" smtClean="0"/>
                        <a:t>paritaprevir</a:t>
                      </a:r>
                      <a:r>
                        <a:rPr lang="es-ES" sz="1700" dirty="0" smtClean="0"/>
                        <a:t>/</a:t>
                      </a:r>
                      <a:r>
                        <a:rPr lang="es-ES" sz="1700" dirty="0" err="1" smtClean="0"/>
                        <a:t>ritonavir</a:t>
                      </a:r>
                      <a:r>
                        <a:rPr lang="es-ES" sz="1700" baseline="0" dirty="0" smtClean="0"/>
                        <a:t> + </a:t>
                      </a:r>
                      <a:r>
                        <a:rPr lang="es-ES" sz="1700" dirty="0" err="1" smtClean="0"/>
                        <a:t>ribavirina</a:t>
                      </a:r>
                      <a:endParaRPr lang="es-ES" sz="1700" b="0" dirty="0">
                        <a:solidFill>
                          <a:srgbClr val="595959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700" dirty="0" err="1" smtClean="0"/>
                        <a:t>Viekirax</a:t>
                      </a:r>
                      <a:r>
                        <a:rPr lang="ca-ES" sz="17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®</a:t>
                      </a:r>
                      <a:r>
                        <a:rPr lang="ca-ES" sz="1700" dirty="0" smtClean="0"/>
                        <a:t> + </a:t>
                      </a:r>
                      <a:r>
                        <a:rPr lang="ca-ES" sz="1700" dirty="0" err="1" smtClean="0"/>
                        <a:t>ribavirina</a:t>
                      </a:r>
                      <a:endParaRPr lang="ca-E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4</a:t>
                      </a:r>
                      <a:endParaRPr lang="es-ES" sz="1700" dirty="0">
                        <a:solidFill>
                          <a:srgbClr val="595959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843808" y="5674022"/>
            <a:ext cx="32403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err="1" smtClean="0"/>
              <a:t>Duració</a:t>
            </a:r>
            <a:r>
              <a:rPr lang="es-ES" dirty="0" smtClean="0"/>
              <a:t>: 12 o 24 </a:t>
            </a:r>
            <a:r>
              <a:rPr lang="es-ES" dirty="0" err="1" smtClean="0"/>
              <a:t>setmanes</a:t>
            </a:r>
            <a:endParaRPr lang="es-ES" dirty="0" smtClean="0"/>
          </a:p>
          <a:p>
            <a:r>
              <a:rPr lang="es-ES" dirty="0" err="1" smtClean="0"/>
              <a:t>Menys</a:t>
            </a:r>
            <a:r>
              <a:rPr lang="es-ES" dirty="0" smtClean="0"/>
              <a:t> </a:t>
            </a:r>
            <a:r>
              <a:rPr lang="es-ES" dirty="0" err="1"/>
              <a:t>efectes</a:t>
            </a:r>
            <a:r>
              <a:rPr lang="es-ES" dirty="0"/>
              <a:t> adversos</a:t>
            </a:r>
          </a:p>
          <a:p>
            <a:r>
              <a:rPr lang="es-ES" dirty="0" err="1"/>
              <a:t>Millors</a:t>
            </a:r>
            <a:r>
              <a:rPr lang="es-ES" dirty="0"/>
              <a:t> </a:t>
            </a:r>
            <a:r>
              <a:rPr lang="es-ES" dirty="0" err="1"/>
              <a:t>resultats</a:t>
            </a:r>
            <a:endParaRPr lang="es-ES" dirty="0"/>
          </a:p>
        </p:txBody>
      </p:sp>
      <p:pic>
        <p:nvPicPr>
          <p:cNvPr id="9" name="D14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388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482352" y="2348880"/>
            <a:ext cx="6393904" cy="4525963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buNone/>
            </a:pPr>
            <a:r>
              <a:rPr lang="es-ES" sz="2000" b="1" dirty="0" smtClean="0">
                <a:solidFill>
                  <a:schemeClr val="accent1">
                    <a:lumMod val="75000"/>
                  </a:schemeClr>
                </a:solidFill>
              </a:rPr>
              <a:t>EFECTES ADVERSOS </a:t>
            </a:r>
            <a:r>
              <a:rPr lang="es-ES" sz="1900" dirty="0" smtClean="0"/>
              <a:t>del </a:t>
            </a:r>
            <a:r>
              <a:rPr lang="es-ES" sz="1900" dirty="0" err="1" smtClean="0"/>
              <a:t>tractament</a:t>
            </a:r>
            <a:r>
              <a:rPr lang="es-ES" sz="1900" dirty="0" smtClean="0"/>
              <a:t> contra el VHC:</a:t>
            </a:r>
          </a:p>
          <a:p>
            <a:pPr>
              <a:buNone/>
            </a:pPr>
            <a:endParaRPr lang="es-ES" sz="800" dirty="0" smtClean="0"/>
          </a:p>
          <a:p>
            <a:pPr lvl="1" indent="-342900"/>
            <a:r>
              <a:rPr lang="es-ES" sz="1900" dirty="0" err="1" smtClean="0"/>
              <a:t>Vòmits</a:t>
            </a:r>
            <a:r>
              <a:rPr lang="es-ES" sz="1900" dirty="0" smtClean="0"/>
              <a:t>, </a:t>
            </a:r>
            <a:r>
              <a:rPr lang="es-ES" sz="1900" dirty="0" err="1" smtClean="0"/>
              <a:t>nàusees</a:t>
            </a:r>
            <a:r>
              <a:rPr lang="es-ES" sz="1900" dirty="0" smtClean="0"/>
              <a:t> i/o </a:t>
            </a:r>
            <a:r>
              <a:rPr lang="es-ES" sz="1900" dirty="0" err="1" smtClean="0"/>
              <a:t>inapetència</a:t>
            </a:r>
            <a:endParaRPr lang="es-ES" sz="1900" dirty="0"/>
          </a:p>
          <a:p>
            <a:pPr lvl="1" indent="-342900"/>
            <a:r>
              <a:rPr lang="es-ES" sz="1900" dirty="0" smtClean="0"/>
              <a:t>Diarrea</a:t>
            </a:r>
          </a:p>
          <a:p>
            <a:pPr lvl="1" indent="-342900"/>
            <a:r>
              <a:rPr lang="es-ES" sz="1900" dirty="0" smtClean="0"/>
              <a:t>Cefalea i </a:t>
            </a:r>
            <a:r>
              <a:rPr lang="es-ES" sz="1900" dirty="0" err="1" smtClean="0"/>
              <a:t>mareig</a:t>
            </a:r>
            <a:endParaRPr lang="es-ES" sz="1900" dirty="0" smtClean="0"/>
          </a:p>
          <a:p>
            <a:pPr lvl="1" indent="-342900"/>
            <a:r>
              <a:rPr lang="es-ES" sz="1900" dirty="0" err="1" smtClean="0"/>
              <a:t>Anèmia</a:t>
            </a:r>
            <a:endParaRPr lang="es-ES" sz="1900" dirty="0" smtClean="0"/>
          </a:p>
          <a:p>
            <a:pPr lvl="1" indent="-342900"/>
            <a:r>
              <a:rPr lang="es-ES" sz="1900" dirty="0" err="1" smtClean="0"/>
              <a:t>Insomni</a:t>
            </a:r>
            <a:endParaRPr lang="es-ES" sz="1900" dirty="0" smtClean="0"/>
          </a:p>
          <a:p>
            <a:pPr lvl="1" indent="-342900"/>
            <a:r>
              <a:rPr lang="es-ES" sz="1900" dirty="0" err="1" smtClean="0"/>
              <a:t>Pruïja</a:t>
            </a:r>
            <a:r>
              <a:rPr lang="es-ES" sz="1900" dirty="0" smtClean="0"/>
              <a:t> i </a:t>
            </a:r>
            <a:r>
              <a:rPr lang="es-ES" sz="1900" dirty="0" err="1" smtClean="0"/>
              <a:t>erupció</a:t>
            </a:r>
            <a:r>
              <a:rPr lang="es-ES" sz="1900" dirty="0" smtClean="0"/>
              <a:t> </a:t>
            </a:r>
            <a:r>
              <a:rPr lang="es-ES" sz="1900" dirty="0" err="1" smtClean="0"/>
              <a:t>cutània</a:t>
            </a:r>
            <a:endParaRPr lang="es-ES" sz="1900" dirty="0" smtClean="0"/>
          </a:p>
        </p:txBody>
      </p:sp>
      <p:sp>
        <p:nvSpPr>
          <p:cNvPr id="5" name="Títo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es-ES" dirty="0" smtClean="0"/>
              <a:t>TRACTAMENT (VI)</a:t>
            </a:r>
            <a:endParaRPr lang="ca-ES" dirty="0"/>
          </a:p>
        </p:txBody>
      </p:sp>
      <p:sp>
        <p:nvSpPr>
          <p:cNvPr id="6" name="5 Rectángulo"/>
          <p:cNvSpPr/>
          <p:nvPr/>
        </p:nvSpPr>
        <p:spPr>
          <a:xfrm>
            <a:off x="6290358" y="116632"/>
            <a:ext cx="2674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VIRUS DE L’HEPATITIS C</a:t>
            </a:r>
            <a:endParaRPr lang="ca-E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 descr="http://www.eltiempo.com/contenido/estilo-de-vida/salud/IMAGEN/IMAGEN-14685619-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7" r="16392"/>
          <a:stretch/>
        </p:blipFill>
        <p:spPr bwMode="auto">
          <a:xfrm>
            <a:off x="4860032" y="3573016"/>
            <a:ext cx="3367314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D15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159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0" y="2790056"/>
            <a:ext cx="9144000" cy="1143000"/>
          </a:xfrm>
        </p:spPr>
        <p:txBody>
          <a:bodyPr>
            <a:noAutofit/>
          </a:bodyPr>
          <a:lstStyle/>
          <a:p>
            <a:r>
              <a:rPr lang="es-ES" sz="6500" dirty="0"/>
              <a:t>INTERACCIONS DEL </a:t>
            </a:r>
            <a:r>
              <a:rPr lang="es-ES" sz="6500" dirty="0" smtClean="0"/>
              <a:t>TRACTAMENT</a:t>
            </a:r>
            <a:r>
              <a:rPr lang="es-ES" sz="6500" dirty="0"/>
              <a:t/>
            </a:r>
            <a:br>
              <a:rPr lang="es-ES" sz="6500" dirty="0"/>
            </a:br>
            <a:endParaRPr lang="ca-ES" sz="6500" dirty="0"/>
          </a:p>
        </p:txBody>
      </p:sp>
      <p:pic>
        <p:nvPicPr>
          <p:cNvPr id="3" name="D16.wav">
            <a:hlinkClick r:id="" action="ppaction://media"/>
          </p:cNvPr>
          <p:cNvPicPr>
            <a:picLocks noRot="1" noChangeAspect="1"/>
          </p:cNvPicPr>
          <p:nvPr>
            <a:wavAudioFile r:embed="rId1" name="D16.wav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4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539552" y="2276872"/>
            <a:ext cx="8003232" cy="419534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just">
              <a:buNone/>
            </a:pPr>
            <a:r>
              <a:rPr lang="en-US" sz="1900" dirty="0"/>
              <a:t>Una </a:t>
            </a:r>
            <a:r>
              <a:rPr lang="en-US" sz="1900" dirty="0" err="1"/>
              <a:t>interacció</a:t>
            </a:r>
            <a:r>
              <a:rPr lang="en-US" sz="1900" dirty="0"/>
              <a:t> </a:t>
            </a:r>
            <a:r>
              <a:rPr lang="en-US" sz="1900" dirty="0" err="1"/>
              <a:t>és</a:t>
            </a:r>
            <a:r>
              <a:rPr lang="en-US" sz="1900" dirty="0"/>
              <a:t> la </a:t>
            </a:r>
            <a:r>
              <a:rPr lang="en-US" sz="1900" dirty="0" err="1"/>
              <a:t>modificació</a:t>
            </a:r>
            <a:r>
              <a:rPr lang="en-US" sz="1900" dirty="0"/>
              <a:t> de </a:t>
            </a:r>
            <a:r>
              <a:rPr lang="en-US" sz="1900" dirty="0" err="1"/>
              <a:t>l'efecte</a:t>
            </a:r>
            <a:r>
              <a:rPr lang="en-US" sz="1900" dirty="0"/>
              <a:t> d'un </a:t>
            </a:r>
            <a:r>
              <a:rPr lang="en-US" sz="1900" dirty="0" err="1"/>
              <a:t>fàrmac</a:t>
            </a:r>
            <a:r>
              <a:rPr lang="en-US" sz="1900" dirty="0"/>
              <a:t> per </a:t>
            </a:r>
            <a:r>
              <a:rPr lang="en-US" sz="1900" dirty="0" err="1"/>
              <a:t>l'acció</a:t>
            </a:r>
            <a:r>
              <a:rPr lang="en-US" sz="1900" dirty="0"/>
              <a:t> de:</a:t>
            </a:r>
          </a:p>
          <a:p>
            <a:pPr marL="0" indent="0" algn="just">
              <a:buNone/>
            </a:pPr>
            <a:endParaRPr lang="en-US" sz="1900" dirty="0"/>
          </a:p>
          <a:p>
            <a:pPr lvl="1" algn="just"/>
            <a:r>
              <a:rPr lang="en-US" sz="1900" dirty="0" err="1"/>
              <a:t>Altres</a:t>
            </a:r>
            <a:r>
              <a:rPr lang="en-US" sz="1900" dirty="0"/>
              <a:t> </a:t>
            </a:r>
            <a:r>
              <a:rPr lang="en-US" sz="1900" dirty="0" err="1"/>
              <a:t>fàrmacs</a:t>
            </a:r>
            <a:endParaRPr lang="en-US" sz="1900" dirty="0"/>
          </a:p>
          <a:p>
            <a:pPr lvl="1" algn="just"/>
            <a:r>
              <a:rPr lang="en-US" sz="1900" dirty="0"/>
              <a:t>Aliments</a:t>
            </a:r>
          </a:p>
          <a:p>
            <a:pPr lvl="1" algn="just"/>
            <a:r>
              <a:rPr lang="en-US" sz="1900" dirty="0" err="1" smtClean="0"/>
              <a:t>Vitamines</a:t>
            </a:r>
            <a:r>
              <a:rPr lang="en-US" sz="1900" dirty="0" smtClean="0"/>
              <a:t> </a:t>
            </a:r>
            <a:r>
              <a:rPr lang="en-US" sz="1900" dirty="0" err="1" smtClean="0"/>
              <a:t>i</a:t>
            </a:r>
            <a:r>
              <a:rPr lang="en-US" sz="1900" dirty="0" smtClean="0"/>
              <a:t> minerals</a:t>
            </a:r>
            <a:endParaRPr lang="en-US" sz="1900" dirty="0"/>
          </a:p>
          <a:p>
            <a:pPr lvl="1" algn="just"/>
            <a:r>
              <a:rPr lang="en-US" sz="1900" dirty="0"/>
              <a:t>Drogues</a:t>
            </a:r>
          </a:p>
          <a:p>
            <a:pPr lvl="1" algn="just"/>
            <a:r>
              <a:rPr lang="en-US" sz="1900" b="1" dirty="0" err="1"/>
              <a:t>Plantes</a:t>
            </a:r>
            <a:endParaRPr lang="en-US" sz="1900" b="1" dirty="0"/>
          </a:p>
          <a:p>
            <a:pPr marL="0" indent="0" algn="just">
              <a:buNone/>
            </a:pPr>
            <a:endParaRPr lang="en-US" sz="1900" dirty="0"/>
          </a:p>
        </p:txBody>
      </p:sp>
      <p:sp>
        <p:nvSpPr>
          <p:cNvPr id="10" name="Títo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es-ES" dirty="0" smtClean="0"/>
              <a:t>QUÈ SÓN?</a:t>
            </a:r>
            <a:endParaRPr lang="ca-ES" dirty="0"/>
          </a:p>
        </p:txBody>
      </p:sp>
      <p:sp>
        <p:nvSpPr>
          <p:cNvPr id="11" name="10 Rectángulo"/>
          <p:cNvSpPr/>
          <p:nvPr/>
        </p:nvSpPr>
        <p:spPr>
          <a:xfrm>
            <a:off x="5148064" y="116632"/>
            <a:ext cx="390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INTERACCIONS DEL TRACTAMENT </a:t>
            </a:r>
            <a:endParaRPr lang="ca-E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30" name="Picture 6" descr="http://blog.psicoactiva.com/wp-content/uploads/2013/04/fitoterapi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613479"/>
            <a:ext cx="3274138" cy="1637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Agrupa 1"/>
          <p:cNvGrpSpPr/>
          <p:nvPr/>
        </p:nvGrpSpPr>
        <p:grpSpPr>
          <a:xfrm>
            <a:off x="4390628" y="2852935"/>
            <a:ext cx="2630919" cy="2579079"/>
            <a:chOff x="5345827" y="2497212"/>
            <a:chExt cx="2630919" cy="2579079"/>
          </a:xfrm>
        </p:grpSpPr>
        <p:pic>
          <p:nvPicPr>
            <p:cNvPr id="7" name="Picture 4" descr="http://home.idiliq.com/images/2000x2000/muebles/10694_Copa-Martini-18-cl-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5827" y="2497212"/>
              <a:ext cx="2630919" cy="2579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 descr="https://pixabay.com/static/uploads/photo/2010/12/16/17/02/cigarette-3631_640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0" r="100000">
                          <a14:foregroundMark x1="92188" y1="81667" x2="87969" y2="818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39081">
              <a:off x="6136585" y="3993539"/>
              <a:ext cx="1027576" cy="770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http://static.commentcamarche.net/salud.ccm.net/faq/images/1544-istock-000005630296xsmall-s-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100000" l="0" r="100000">
                          <a14:foregroundMark x1="52333" y1="4382" x2="59667" y2="17928"/>
                          <a14:foregroundMark x1="48667" y1="5976" x2="57333" y2="17131"/>
                          <a14:foregroundMark x1="54667" y1="27092" x2="39333" y2="3147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4088" y="3880797"/>
              <a:ext cx="1442077" cy="987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D17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75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QuadreDeText 4"/>
          <p:cNvSpPr txBox="1"/>
          <p:nvPr/>
        </p:nvSpPr>
        <p:spPr>
          <a:xfrm>
            <a:off x="2483989" y="2388889"/>
            <a:ext cx="994974" cy="276999"/>
          </a:xfrm>
          <a:prstGeom prst="rect">
            <a:avLst/>
          </a:prstGeom>
          <a:noFill/>
          <a:ln w="38100">
            <a:solidFill>
              <a:srgbClr val="ED03D1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/>
              <a:t>Farigola</a:t>
            </a:r>
            <a:endParaRPr lang="es-ES" sz="1200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290" y="2395929"/>
            <a:ext cx="1995423" cy="151157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4" cstate="print"/>
          <a:srcRect l="-161" t="42" r="161" b="-42"/>
          <a:stretch>
            <a:fillRect/>
          </a:stretch>
        </p:blipFill>
        <p:spPr>
          <a:xfrm>
            <a:off x="2771800" y="260648"/>
            <a:ext cx="2035623" cy="1537133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6056" y="2374362"/>
            <a:ext cx="2035804" cy="1552814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16016" y="4636037"/>
            <a:ext cx="1914525" cy="1539697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14202" y="4609456"/>
            <a:ext cx="1991443" cy="1551510"/>
          </a:xfrm>
          <a:prstGeom prst="rect">
            <a:avLst/>
          </a:prstGeom>
        </p:spPr>
      </p:pic>
      <p:sp>
        <p:nvSpPr>
          <p:cNvPr id="24" name="QuadreDeText 4"/>
          <p:cNvSpPr txBox="1"/>
          <p:nvPr/>
        </p:nvSpPr>
        <p:spPr>
          <a:xfrm>
            <a:off x="2483989" y="2788939"/>
            <a:ext cx="994974" cy="27699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/>
              <a:t>Timó</a:t>
            </a:r>
            <a:endParaRPr lang="es-ES" sz="1200" dirty="0"/>
          </a:p>
        </p:txBody>
      </p:sp>
      <p:sp>
        <p:nvSpPr>
          <p:cNvPr id="25" name="QuadreDeText 4"/>
          <p:cNvSpPr txBox="1"/>
          <p:nvPr/>
        </p:nvSpPr>
        <p:spPr>
          <a:xfrm>
            <a:off x="2487165" y="3192164"/>
            <a:ext cx="994974" cy="27699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/>
              <a:t>Tomell</a:t>
            </a:r>
            <a:endParaRPr lang="es-ES" sz="1200" dirty="0"/>
          </a:p>
        </p:txBody>
      </p:sp>
      <p:sp>
        <p:nvSpPr>
          <p:cNvPr id="26" name="QuadreDeText 4"/>
          <p:cNvSpPr txBox="1"/>
          <p:nvPr/>
        </p:nvSpPr>
        <p:spPr>
          <a:xfrm>
            <a:off x="2487165" y="3589039"/>
            <a:ext cx="994974" cy="2769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/>
              <a:t>Botja</a:t>
            </a:r>
            <a:endParaRPr lang="es-ES" sz="1200" dirty="0"/>
          </a:p>
        </p:txBody>
      </p:sp>
      <p:sp>
        <p:nvSpPr>
          <p:cNvPr id="28" name="QuadreDeText 4"/>
          <p:cNvSpPr txBox="1"/>
          <p:nvPr/>
        </p:nvSpPr>
        <p:spPr>
          <a:xfrm>
            <a:off x="4892594" y="246513"/>
            <a:ext cx="1613329" cy="276999"/>
          </a:xfrm>
          <a:prstGeom prst="rect">
            <a:avLst/>
          </a:prstGeom>
          <a:noFill/>
          <a:ln w="38100">
            <a:solidFill>
              <a:srgbClr val="ED03D1"/>
            </a:solidFill>
          </a:ln>
        </p:spPr>
        <p:txBody>
          <a:bodyPr wrap="square" rtlCol="0" anchor="t">
            <a:spAutoFit/>
          </a:bodyPr>
          <a:lstStyle>
            <a:defPPr>
              <a:defRPr lang="ca-ES"/>
            </a:defPPr>
            <a:lvl1pPr algn="ctr">
              <a:defRPr sz="1600"/>
            </a:lvl1pPr>
          </a:lstStyle>
          <a:p>
            <a:r>
              <a:rPr lang="ca-ES" sz="1200" dirty="0" smtClean="0"/>
              <a:t>Cua de cavall</a:t>
            </a:r>
            <a:endParaRPr lang="es-ES" sz="1200" dirty="0"/>
          </a:p>
        </p:txBody>
      </p:sp>
      <p:sp>
        <p:nvSpPr>
          <p:cNvPr id="31" name="QuadreDeText 4"/>
          <p:cNvSpPr txBox="1"/>
          <p:nvPr/>
        </p:nvSpPr>
        <p:spPr>
          <a:xfrm>
            <a:off x="4892595" y="656268"/>
            <a:ext cx="1613327" cy="27699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Equiset</a:t>
            </a:r>
            <a:endParaRPr lang="es-ES" sz="1200" dirty="0"/>
          </a:p>
        </p:txBody>
      </p:sp>
      <p:sp>
        <p:nvSpPr>
          <p:cNvPr id="32" name="QuadreDeText 4"/>
          <p:cNvSpPr txBox="1"/>
          <p:nvPr/>
        </p:nvSpPr>
        <p:spPr>
          <a:xfrm>
            <a:off x="7207288" y="2762342"/>
            <a:ext cx="1560755" cy="27699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Boca de llop</a:t>
            </a:r>
            <a:endParaRPr lang="es-ES" sz="1200" dirty="0"/>
          </a:p>
        </p:txBody>
      </p:sp>
      <p:sp>
        <p:nvSpPr>
          <p:cNvPr id="33" name="QuadreDeText 4"/>
          <p:cNvSpPr txBox="1"/>
          <p:nvPr/>
        </p:nvSpPr>
        <p:spPr>
          <a:xfrm>
            <a:off x="6745612" y="4997644"/>
            <a:ext cx="1354780" cy="27699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s-ES" sz="1200" dirty="0" err="1" smtClean="0"/>
              <a:t>Arangí</a:t>
            </a:r>
            <a:endParaRPr lang="es-ES" sz="1200" dirty="0"/>
          </a:p>
        </p:txBody>
      </p:sp>
      <p:sp>
        <p:nvSpPr>
          <p:cNvPr id="34" name="QuadreDeText 4"/>
          <p:cNvSpPr txBox="1"/>
          <p:nvPr/>
        </p:nvSpPr>
        <p:spPr>
          <a:xfrm>
            <a:off x="3126987" y="5004834"/>
            <a:ext cx="994974" cy="27699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Galló</a:t>
            </a:r>
            <a:endParaRPr lang="es-ES" sz="1200" dirty="0"/>
          </a:p>
        </p:txBody>
      </p:sp>
      <p:sp>
        <p:nvSpPr>
          <p:cNvPr id="35" name="QuadreDeText 4"/>
          <p:cNvSpPr txBox="1"/>
          <p:nvPr/>
        </p:nvSpPr>
        <p:spPr>
          <a:xfrm>
            <a:off x="7207288" y="2366964"/>
            <a:ext cx="1560755" cy="276999"/>
          </a:xfrm>
          <a:prstGeom prst="rect">
            <a:avLst/>
          </a:prstGeom>
          <a:noFill/>
          <a:ln w="38100">
            <a:solidFill>
              <a:srgbClr val="ED03D1"/>
            </a:solidFill>
          </a:ln>
        </p:spPr>
        <p:txBody>
          <a:bodyPr wrap="square" rtlCol="0" anchor="t">
            <a:spAutoFit/>
          </a:bodyPr>
          <a:lstStyle>
            <a:defPPr>
              <a:defRPr lang="ca-ES"/>
            </a:defPPr>
            <a:lvl1pPr algn="ctr">
              <a:defRPr sz="1600"/>
            </a:lvl1pPr>
          </a:lstStyle>
          <a:p>
            <a:r>
              <a:rPr lang="ca-ES" sz="1200" dirty="0" smtClean="0"/>
              <a:t>Llúpol</a:t>
            </a:r>
            <a:endParaRPr lang="es-ES" sz="1200" dirty="0"/>
          </a:p>
        </p:txBody>
      </p:sp>
      <p:sp>
        <p:nvSpPr>
          <p:cNvPr id="36" name="QuadreDeText 4"/>
          <p:cNvSpPr txBox="1"/>
          <p:nvPr/>
        </p:nvSpPr>
        <p:spPr>
          <a:xfrm>
            <a:off x="6745612" y="4609456"/>
            <a:ext cx="1354780" cy="276999"/>
          </a:xfrm>
          <a:prstGeom prst="rect">
            <a:avLst/>
          </a:prstGeom>
          <a:noFill/>
          <a:ln w="38100">
            <a:solidFill>
              <a:srgbClr val="ED03D1"/>
            </a:solidFill>
          </a:ln>
        </p:spPr>
        <p:txBody>
          <a:bodyPr wrap="square" rtlCol="0" anchor="t">
            <a:spAutoFit/>
          </a:bodyPr>
          <a:lstStyle>
            <a:defPPr>
              <a:defRPr lang="ca-ES"/>
            </a:defPPr>
            <a:lvl1pPr algn="ctr">
              <a:defRPr sz="1600"/>
            </a:lvl1pPr>
          </a:lstStyle>
          <a:p>
            <a:r>
              <a:rPr lang="ca-ES" sz="1200" dirty="0" smtClean="0"/>
              <a:t>Tarongina</a:t>
            </a:r>
            <a:endParaRPr lang="es-ES" sz="1200" dirty="0"/>
          </a:p>
        </p:txBody>
      </p:sp>
      <p:sp>
        <p:nvSpPr>
          <p:cNvPr id="37" name="QuadreDeText 4"/>
          <p:cNvSpPr txBox="1"/>
          <p:nvPr/>
        </p:nvSpPr>
        <p:spPr>
          <a:xfrm>
            <a:off x="3130970" y="4609456"/>
            <a:ext cx="994974" cy="276999"/>
          </a:xfrm>
          <a:prstGeom prst="rect">
            <a:avLst/>
          </a:prstGeom>
          <a:noFill/>
          <a:ln w="38100">
            <a:solidFill>
              <a:srgbClr val="ED03D1"/>
            </a:solidFill>
          </a:ln>
        </p:spPr>
        <p:txBody>
          <a:bodyPr wrap="square" rtlCol="0" anchor="t">
            <a:spAutoFit/>
          </a:bodyPr>
          <a:lstStyle>
            <a:defPPr>
              <a:defRPr lang="ca-ES"/>
            </a:defPPr>
            <a:lvl1pPr algn="ctr">
              <a:defRPr sz="1600"/>
            </a:lvl1pPr>
          </a:lstStyle>
          <a:p>
            <a:r>
              <a:rPr lang="ca-ES" sz="1200" dirty="0" smtClean="0"/>
              <a:t>Cresta</a:t>
            </a:r>
            <a:endParaRPr lang="es-ES" sz="1200" dirty="0"/>
          </a:p>
        </p:txBody>
      </p:sp>
      <p:sp>
        <p:nvSpPr>
          <p:cNvPr id="38" name="QuadreDeText 4"/>
          <p:cNvSpPr txBox="1"/>
          <p:nvPr/>
        </p:nvSpPr>
        <p:spPr>
          <a:xfrm>
            <a:off x="4892595" y="1063656"/>
            <a:ext cx="1613329" cy="27699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Herba estanyera</a:t>
            </a:r>
            <a:endParaRPr lang="es-ES" sz="1200" dirty="0"/>
          </a:p>
        </p:txBody>
      </p:sp>
      <p:sp>
        <p:nvSpPr>
          <p:cNvPr id="39" name="QuadreDeText 4"/>
          <p:cNvSpPr txBox="1"/>
          <p:nvPr/>
        </p:nvSpPr>
        <p:spPr>
          <a:xfrm>
            <a:off x="7207288" y="3157343"/>
            <a:ext cx="1560755" cy="27699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Esparga</a:t>
            </a:r>
            <a:endParaRPr lang="es-ES" sz="1200" dirty="0"/>
          </a:p>
        </p:txBody>
      </p:sp>
      <p:sp>
        <p:nvSpPr>
          <p:cNvPr id="40" name="QuadreDeText 4"/>
          <p:cNvSpPr txBox="1"/>
          <p:nvPr/>
        </p:nvSpPr>
        <p:spPr>
          <a:xfrm>
            <a:off x="6745612" y="5405886"/>
            <a:ext cx="1354780" cy="27699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Citronella</a:t>
            </a:r>
            <a:endParaRPr lang="es-ES" sz="1200" dirty="0"/>
          </a:p>
        </p:txBody>
      </p:sp>
      <p:sp>
        <p:nvSpPr>
          <p:cNvPr id="41" name="QuadreDeText 4"/>
          <p:cNvSpPr txBox="1"/>
          <p:nvPr/>
        </p:nvSpPr>
        <p:spPr>
          <a:xfrm>
            <a:off x="3130970" y="5405886"/>
            <a:ext cx="994974" cy="27699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Madrona</a:t>
            </a:r>
            <a:endParaRPr lang="es-ES" sz="1200" dirty="0"/>
          </a:p>
        </p:txBody>
      </p:sp>
      <p:sp>
        <p:nvSpPr>
          <p:cNvPr id="42" name="QuadreDeText 4"/>
          <p:cNvSpPr txBox="1"/>
          <p:nvPr/>
        </p:nvSpPr>
        <p:spPr>
          <a:xfrm>
            <a:off x="4892596" y="1475567"/>
            <a:ext cx="1613328" cy="2769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Trompera d’aigua</a:t>
            </a:r>
            <a:endParaRPr lang="es-ES" sz="1200" dirty="0"/>
          </a:p>
        </p:txBody>
      </p:sp>
      <p:sp>
        <p:nvSpPr>
          <p:cNvPr id="43" name="QuadreDeText 4"/>
          <p:cNvSpPr txBox="1"/>
          <p:nvPr/>
        </p:nvSpPr>
        <p:spPr>
          <a:xfrm>
            <a:off x="7207288" y="3552722"/>
            <a:ext cx="1560756" cy="2769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Herba </a:t>
            </a:r>
            <a:r>
              <a:rPr lang="ca-ES" sz="1200" dirty="0" err="1" smtClean="0"/>
              <a:t>cervecera</a:t>
            </a:r>
            <a:endParaRPr lang="es-ES" sz="1200" dirty="0"/>
          </a:p>
        </p:txBody>
      </p:sp>
      <p:sp>
        <p:nvSpPr>
          <p:cNvPr id="44" name="QuadreDeText 4"/>
          <p:cNvSpPr txBox="1"/>
          <p:nvPr/>
        </p:nvSpPr>
        <p:spPr>
          <a:xfrm>
            <a:off x="6745612" y="5808452"/>
            <a:ext cx="1354780" cy="2769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Herba </a:t>
            </a:r>
            <a:r>
              <a:rPr lang="ca-ES" sz="1200" dirty="0" err="1" smtClean="0"/>
              <a:t>cidrera</a:t>
            </a:r>
            <a:endParaRPr lang="es-ES" sz="1200" dirty="0"/>
          </a:p>
        </p:txBody>
      </p:sp>
      <p:sp>
        <p:nvSpPr>
          <p:cNvPr id="45" name="QuadreDeText 4"/>
          <p:cNvSpPr txBox="1"/>
          <p:nvPr/>
        </p:nvSpPr>
        <p:spPr>
          <a:xfrm>
            <a:off x="3134175" y="5822829"/>
            <a:ext cx="994974" cy="2769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Sàlvia</a:t>
            </a:r>
            <a:endParaRPr lang="es-ES" sz="1200" dirty="0"/>
          </a:p>
        </p:txBody>
      </p:sp>
      <p:sp>
        <p:nvSpPr>
          <p:cNvPr id="3" name="QuadreDeText 2"/>
          <p:cNvSpPr txBox="1"/>
          <p:nvPr/>
        </p:nvSpPr>
        <p:spPr>
          <a:xfrm>
            <a:off x="395290" y="3861048"/>
            <a:ext cx="1995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i="1" dirty="0" err="1"/>
              <a:t>Thymus</a:t>
            </a:r>
            <a:r>
              <a:rPr lang="ca-ES" sz="1200" i="1" dirty="0"/>
              <a:t> </a:t>
            </a:r>
            <a:r>
              <a:rPr lang="ca-ES" sz="1200" i="1" dirty="0" err="1"/>
              <a:t>vulgaris</a:t>
            </a:r>
            <a:r>
              <a:rPr lang="ca-ES" sz="1200" dirty="0"/>
              <a:t> L</a:t>
            </a:r>
            <a:r>
              <a:rPr lang="ca-ES" sz="1200" i="1" dirty="0"/>
              <a:t>. </a:t>
            </a:r>
            <a:endParaRPr lang="ca-ES" sz="1200" dirty="0"/>
          </a:p>
        </p:txBody>
      </p:sp>
      <p:sp>
        <p:nvSpPr>
          <p:cNvPr id="29" name="QuadreDeText 28"/>
          <p:cNvSpPr txBox="1"/>
          <p:nvPr/>
        </p:nvSpPr>
        <p:spPr>
          <a:xfrm>
            <a:off x="2771800" y="1753071"/>
            <a:ext cx="1995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i="1" dirty="0" err="1"/>
              <a:t>Equisetum</a:t>
            </a:r>
            <a:r>
              <a:rPr lang="ca-ES" sz="1200" i="1" dirty="0"/>
              <a:t> </a:t>
            </a:r>
            <a:r>
              <a:rPr lang="ca-ES" sz="1200" dirty="0" err="1"/>
              <a:t>sp</a:t>
            </a:r>
            <a:r>
              <a:rPr lang="ca-ES" sz="1200" dirty="0"/>
              <a:t>. pl. </a:t>
            </a:r>
          </a:p>
        </p:txBody>
      </p:sp>
      <p:sp>
        <p:nvSpPr>
          <p:cNvPr id="4" name="Rectangle 3"/>
          <p:cNvSpPr/>
          <p:nvPr/>
        </p:nvSpPr>
        <p:spPr>
          <a:xfrm>
            <a:off x="5076056" y="3861048"/>
            <a:ext cx="15937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1200" i="1" dirty="0" err="1"/>
              <a:t>Humulus</a:t>
            </a:r>
            <a:r>
              <a:rPr lang="ca-ES" sz="1200" i="1" dirty="0"/>
              <a:t> </a:t>
            </a:r>
            <a:r>
              <a:rPr lang="ca-ES" sz="1200" i="1" dirty="0" err="1"/>
              <a:t>lupulus</a:t>
            </a:r>
            <a:r>
              <a:rPr lang="ca-ES" sz="1200" dirty="0"/>
              <a:t> L. </a:t>
            </a:r>
            <a:r>
              <a:rPr lang="ca-ES" sz="1200" dirty="0" smtClean="0"/>
              <a:t> </a:t>
            </a:r>
            <a:endParaRPr lang="ca-ES" sz="1200" dirty="0"/>
          </a:p>
        </p:txBody>
      </p:sp>
      <p:sp>
        <p:nvSpPr>
          <p:cNvPr id="46" name="Rectangle 45"/>
          <p:cNvSpPr/>
          <p:nvPr/>
        </p:nvSpPr>
        <p:spPr>
          <a:xfrm>
            <a:off x="4716016" y="6145559"/>
            <a:ext cx="16321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1200" i="1" dirty="0"/>
              <a:t>Melissa </a:t>
            </a:r>
            <a:r>
              <a:rPr lang="ca-ES" sz="1200" i="1" dirty="0" err="1"/>
              <a:t>officinalis</a:t>
            </a:r>
            <a:r>
              <a:rPr lang="ca-ES" sz="1200" i="1" dirty="0"/>
              <a:t> L. </a:t>
            </a:r>
            <a:endParaRPr lang="ca-ES" sz="1200" dirty="0"/>
          </a:p>
        </p:txBody>
      </p:sp>
      <p:sp>
        <p:nvSpPr>
          <p:cNvPr id="47" name="QuadreDeText 46"/>
          <p:cNvSpPr txBox="1"/>
          <p:nvPr/>
        </p:nvSpPr>
        <p:spPr>
          <a:xfrm>
            <a:off x="1010221" y="6109591"/>
            <a:ext cx="1995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i="1" dirty="0" err="1"/>
              <a:t>Salvia</a:t>
            </a:r>
            <a:r>
              <a:rPr lang="ca-ES" sz="1200" i="1" dirty="0"/>
              <a:t> </a:t>
            </a:r>
            <a:r>
              <a:rPr lang="ca-ES" sz="1200" i="1" dirty="0" err="1"/>
              <a:t>officinalis</a:t>
            </a:r>
            <a:r>
              <a:rPr lang="ca-ES" sz="1200" dirty="0"/>
              <a:t> L.</a:t>
            </a:r>
          </a:p>
        </p:txBody>
      </p:sp>
      <p:sp>
        <p:nvSpPr>
          <p:cNvPr id="6" name="QuadreDeText 5"/>
          <p:cNvSpPr txBox="1"/>
          <p:nvPr/>
        </p:nvSpPr>
        <p:spPr>
          <a:xfrm rot="20798610">
            <a:off x="844049" y="2131399"/>
            <a:ext cx="71287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000" b="1" dirty="0" smtClean="0">
                <a:ln w="28575">
                  <a:noFill/>
                  <a:prstDash val="solid"/>
                  <a:miter lim="800000"/>
                </a:ln>
                <a:solidFill>
                  <a:srgbClr val="58882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erlin Sans FB Demi" pitchFamily="34" charset="0"/>
              </a:rPr>
              <a:t>NO INTERACCIONEN</a:t>
            </a:r>
            <a:endParaRPr lang="ca-ES" sz="6000" b="1" dirty="0">
              <a:ln w="28575">
                <a:noFill/>
                <a:prstDash val="solid"/>
                <a:miter lim="800000"/>
              </a:ln>
              <a:solidFill>
                <a:srgbClr val="588824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866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3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6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9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2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2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7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8" dur="indefinite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4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0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1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3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4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6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7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9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0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2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3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5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6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2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3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5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6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8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9" dur="indefinite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1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2" dur="indefinite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4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5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7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8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5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7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8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1" dur="indefinite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3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4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9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0" dur="indefinite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8" grpId="0" animBg="1"/>
      <p:bldP spid="28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3" grpId="0"/>
      <p:bldP spid="29" grpId="0"/>
      <p:bldP spid="4" grpId="0"/>
      <p:bldP spid="46" grpId="0"/>
      <p:bldP spid="47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QuadreDeText 4"/>
          <p:cNvSpPr txBox="1"/>
          <p:nvPr/>
        </p:nvSpPr>
        <p:spPr>
          <a:xfrm>
            <a:off x="2483989" y="2388889"/>
            <a:ext cx="1799978" cy="276999"/>
          </a:xfrm>
          <a:prstGeom prst="rect">
            <a:avLst/>
          </a:prstGeom>
          <a:noFill/>
          <a:ln w="38100">
            <a:solidFill>
              <a:srgbClr val="ED03D1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s-ES" sz="1200" dirty="0" err="1" smtClean="0"/>
              <a:t>Herba</a:t>
            </a:r>
            <a:r>
              <a:rPr lang="es-ES" sz="1200" dirty="0" smtClean="0"/>
              <a:t> gatera</a:t>
            </a:r>
            <a:endParaRPr lang="es-ES" sz="1200" dirty="0"/>
          </a:p>
        </p:txBody>
      </p:sp>
      <p:sp>
        <p:nvSpPr>
          <p:cNvPr id="24" name="QuadreDeText 4"/>
          <p:cNvSpPr txBox="1"/>
          <p:nvPr/>
        </p:nvSpPr>
        <p:spPr>
          <a:xfrm>
            <a:off x="2483988" y="2788939"/>
            <a:ext cx="1799979" cy="27699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Herba de la voliana</a:t>
            </a:r>
            <a:endParaRPr lang="es-ES" sz="1200" dirty="0"/>
          </a:p>
        </p:txBody>
      </p:sp>
      <p:sp>
        <p:nvSpPr>
          <p:cNvPr id="25" name="QuadreDeText 4"/>
          <p:cNvSpPr txBox="1"/>
          <p:nvPr/>
        </p:nvSpPr>
        <p:spPr>
          <a:xfrm>
            <a:off x="2487165" y="3192164"/>
            <a:ext cx="1796802" cy="27699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Orelles de llebre</a:t>
            </a:r>
            <a:endParaRPr lang="es-ES" sz="1200" dirty="0"/>
          </a:p>
        </p:txBody>
      </p:sp>
      <p:sp>
        <p:nvSpPr>
          <p:cNvPr id="26" name="QuadreDeText 4"/>
          <p:cNvSpPr txBox="1"/>
          <p:nvPr/>
        </p:nvSpPr>
        <p:spPr>
          <a:xfrm>
            <a:off x="2487165" y="3589039"/>
            <a:ext cx="1796802" cy="2769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Valeriana</a:t>
            </a:r>
            <a:endParaRPr lang="es-ES" sz="1200" dirty="0"/>
          </a:p>
        </p:txBody>
      </p:sp>
      <p:sp>
        <p:nvSpPr>
          <p:cNvPr id="28" name="QuadreDeText 4"/>
          <p:cNvSpPr txBox="1"/>
          <p:nvPr/>
        </p:nvSpPr>
        <p:spPr>
          <a:xfrm>
            <a:off x="4892595" y="246513"/>
            <a:ext cx="1037220" cy="276999"/>
          </a:xfrm>
          <a:prstGeom prst="rect">
            <a:avLst/>
          </a:prstGeom>
          <a:noFill/>
          <a:ln w="38100">
            <a:solidFill>
              <a:srgbClr val="ED03D1"/>
            </a:solidFill>
          </a:ln>
        </p:spPr>
        <p:txBody>
          <a:bodyPr wrap="square" rtlCol="0" anchor="t">
            <a:spAutoFit/>
          </a:bodyPr>
          <a:lstStyle>
            <a:defPPr>
              <a:defRPr lang="ca-ES"/>
            </a:defPPr>
            <a:lvl1pPr algn="ctr">
              <a:defRPr sz="1600"/>
            </a:lvl1pPr>
          </a:lstStyle>
          <a:p>
            <a:r>
              <a:rPr lang="ca-ES" sz="1200" dirty="0" smtClean="0"/>
              <a:t>Romer</a:t>
            </a:r>
            <a:endParaRPr lang="es-ES" sz="1200" dirty="0"/>
          </a:p>
        </p:txBody>
      </p:sp>
      <p:sp>
        <p:nvSpPr>
          <p:cNvPr id="31" name="QuadreDeText 4"/>
          <p:cNvSpPr txBox="1"/>
          <p:nvPr/>
        </p:nvSpPr>
        <p:spPr>
          <a:xfrm>
            <a:off x="4892595" y="656268"/>
            <a:ext cx="1037219" cy="27699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Beneït</a:t>
            </a:r>
            <a:endParaRPr lang="es-ES" sz="1200" dirty="0"/>
          </a:p>
        </p:txBody>
      </p:sp>
      <p:sp>
        <p:nvSpPr>
          <p:cNvPr id="32" name="QuadreDeText 4"/>
          <p:cNvSpPr txBox="1"/>
          <p:nvPr/>
        </p:nvSpPr>
        <p:spPr>
          <a:xfrm>
            <a:off x="6991264" y="2762342"/>
            <a:ext cx="1829208" cy="27699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Herba de les vinyes</a:t>
            </a:r>
            <a:endParaRPr lang="es-ES" sz="1200" dirty="0"/>
          </a:p>
        </p:txBody>
      </p:sp>
      <p:sp>
        <p:nvSpPr>
          <p:cNvPr id="33" name="QuadreDeText 4"/>
          <p:cNvSpPr txBox="1"/>
          <p:nvPr/>
        </p:nvSpPr>
        <p:spPr>
          <a:xfrm>
            <a:off x="6457580" y="4969316"/>
            <a:ext cx="1354780" cy="27699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s-ES" sz="1200" dirty="0" err="1" smtClean="0"/>
              <a:t>Lladracà</a:t>
            </a:r>
            <a:endParaRPr lang="es-ES" sz="1200" dirty="0"/>
          </a:p>
        </p:txBody>
      </p:sp>
      <p:sp>
        <p:nvSpPr>
          <p:cNvPr id="34" name="QuadreDeText 4"/>
          <p:cNvSpPr txBox="1"/>
          <p:nvPr/>
        </p:nvSpPr>
        <p:spPr>
          <a:xfrm>
            <a:off x="3126987" y="5004834"/>
            <a:ext cx="994974" cy="27699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Cabeça</a:t>
            </a:r>
            <a:endParaRPr lang="es-ES" sz="1200" dirty="0"/>
          </a:p>
        </p:txBody>
      </p:sp>
      <p:sp>
        <p:nvSpPr>
          <p:cNvPr id="35" name="QuadreDeText 4"/>
          <p:cNvSpPr txBox="1"/>
          <p:nvPr/>
        </p:nvSpPr>
        <p:spPr>
          <a:xfrm>
            <a:off x="6991264" y="2366964"/>
            <a:ext cx="1829208" cy="276999"/>
          </a:xfrm>
          <a:prstGeom prst="rect">
            <a:avLst/>
          </a:prstGeom>
          <a:noFill/>
          <a:ln w="38100">
            <a:solidFill>
              <a:srgbClr val="ED03D1"/>
            </a:solidFill>
          </a:ln>
        </p:spPr>
        <p:txBody>
          <a:bodyPr wrap="square" rtlCol="0" anchor="t">
            <a:spAutoFit/>
          </a:bodyPr>
          <a:lstStyle>
            <a:defPPr>
              <a:defRPr lang="ca-ES"/>
            </a:defPPr>
            <a:lvl1pPr algn="ctr">
              <a:defRPr sz="1600"/>
            </a:lvl1pPr>
          </a:lstStyle>
          <a:p>
            <a:r>
              <a:rPr lang="ca-ES" sz="1200" dirty="0" smtClean="0"/>
              <a:t>Fenoll</a:t>
            </a:r>
            <a:endParaRPr lang="es-ES" sz="1200" dirty="0"/>
          </a:p>
        </p:txBody>
      </p:sp>
      <p:sp>
        <p:nvSpPr>
          <p:cNvPr id="36" name="QuadreDeText 4"/>
          <p:cNvSpPr txBox="1"/>
          <p:nvPr/>
        </p:nvSpPr>
        <p:spPr>
          <a:xfrm>
            <a:off x="6457580" y="4581128"/>
            <a:ext cx="1354780" cy="276999"/>
          </a:xfrm>
          <a:prstGeom prst="rect">
            <a:avLst/>
          </a:prstGeom>
          <a:noFill/>
          <a:ln w="38100">
            <a:solidFill>
              <a:srgbClr val="ED03D1"/>
            </a:solidFill>
          </a:ln>
        </p:spPr>
        <p:txBody>
          <a:bodyPr wrap="square" rtlCol="0" anchor="t">
            <a:spAutoFit/>
          </a:bodyPr>
          <a:lstStyle>
            <a:defPPr>
              <a:defRPr lang="ca-ES"/>
            </a:defPPr>
            <a:lvl1pPr algn="ctr">
              <a:defRPr sz="1600"/>
            </a:lvl1pPr>
          </a:lstStyle>
          <a:p>
            <a:r>
              <a:rPr lang="ca-ES" sz="1200" dirty="0" smtClean="0"/>
              <a:t>Herba de talls</a:t>
            </a:r>
            <a:endParaRPr lang="es-ES" sz="1200" dirty="0"/>
          </a:p>
        </p:txBody>
      </p:sp>
      <p:sp>
        <p:nvSpPr>
          <p:cNvPr id="37" name="QuadreDeText 4"/>
          <p:cNvSpPr txBox="1"/>
          <p:nvPr/>
        </p:nvSpPr>
        <p:spPr>
          <a:xfrm>
            <a:off x="3130970" y="4609456"/>
            <a:ext cx="994974" cy="276999"/>
          </a:xfrm>
          <a:prstGeom prst="rect">
            <a:avLst/>
          </a:prstGeom>
          <a:noFill/>
          <a:ln w="38100">
            <a:solidFill>
              <a:srgbClr val="ED03D1"/>
            </a:solidFill>
          </a:ln>
        </p:spPr>
        <p:txBody>
          <a:bodyPr wrap="square" rtlCol="0" anchor="t">
            <a:spAutoFit/>
          </a:bodyPr>
          <a:lstStyle>
            <a:defPPr>
              <a:defRPr lang="ca-ES"/>
            </a:defPPr>
            <a:lvl1pPr algn="ctr">
              <a:defRPr sz="1600"/>
            </a:lvl1pPr>
          </a:lstStyle>
          <a:p>
            <a:r>
              <a:rPr lang="ca-ES" sz="1200" dirty="0" smtClean="0"/>
              <a:t>All</a:t>
            </a:r>
            <a:endParaRPr lang="es-ES" sz="1200" dirty="0"/>
          </a:p>
        </p:txBody>
      </p:sp>
      <p:sp>
        <p:nvSpPr>
          <p:cNvPr id="38" name="QuadreDeText 4"/>
          <p:cNvSpPr txBox="1"/>
          <p:nvPr/>
        </p:nvSpPr>
        <p:spPr>
          <a:xfrm>
            <a:off x="4892596" y="1063656"/>
            <a:ext cx="1037220" cy="27699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Romaní</a:t>
            </a:r>
            <a:endParaRPr lang="es-ES" sz="1200" dirty="0"/>
          </a:p>
        </p:txBody>
      </p:sp>
      <p:sp>
        <p:nvSpPr>
          <p:cNvPr id="39" name="QuadreDeText 4"/>
          <p:cNvSpPr txBox="1"/>
          <p:nvPr/>
        </p:nvSpPr>
        <p:spPr>
          <a:xfrm>
            <a:off x="6991264" y="3157343"/>
            <a:ext cx="1829208" cy="27699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Setge bord</a:t>
            </a:r>
            <a:endParaRPr lang="es-ES" sz="1200" dirty="0"/>
          </a:p>
        </p:txBody>
      </p:sp>
      <p:sp>
        <p:nvSpPr>
          <p:cNvPr id="40" name="QuadreDeText 4"/>
          <p:cNvSpPr txBox="1"/>
          <p:nvPr/>
        </p:nvSpPr>
        <p:spPr>
          <a:xfrm>
            <a:off x="6457580" y="5377558"/>
            <a:ext cx="1354780" cy="27699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Milfulles</a:t>
            </a:r>
            <a:endParaRPr lang="es-ES" sz="1200" dirty="0"/>
          </a:p>
        </p:txBody>
      </p:sp>
      <p:sp>
        <p:nvSpPr>
          <p:cNvPr id="41" name="QuadreDeText 4"/>
          <p:cNvSpPr txBox="1"/>
          <p:nvPr/>
        </p:nvSpPr>
        <p:spPr>
          <a:xfrm>
            <a:off x="3130970" y="5405886"/>
            <a:ext cx="994974" cy="27699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Grill</a:t>
            </a:r>
            <a:endParaRPr lang="es-ES" sz="1200" dirty="0"/>
          </a:p>
        </p:txBody>
      </p:sp>
      <p:sp>
        <p:nvSpPr>
          <p:cNvPr id="42" name="QuadreDeText 4"/>
          <p:cNvSpPr txBox="1"/>
          <p:nvPr/>
        </p:nvSpPr>
        <p:spPr>
          <a:xfrm>
            <a:off x="4892596" y="1475567"/>
            <a:ext cx="1037219" cy="2769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err="1" smtClean="0"/>
              <a:t>Romanell</a:t>
            </a:r>
            <a:endParaRPr lang="ca-ES" sz="1200" dirty="0" smtClean="0"/>
          </a:p>
        </p:txBody>
      </p:sp>
      <p:sp>
        <p:nvSpPr>
          <p:cNvPr id="43" name="QuadreDeText 4"/>
          <p:cNvSpPr txBox="1"/>
          <p:nvPr/>
        </p:nvSpPr>
        <p:spPr>
          <a:xfrm>
            <a:off x="6991263" y="3552722"/>
            <a:ext cx="1829209" cy="2769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Fonoll</a:t>
            </a:r>
            <a:endParaRPr lang="es-ES" sz="1200" dirty="0"/>
          </a:p>
        </p:txBody>
      </p:sp>
      <p:sp>
        <p:nvSpPr>
          <p:cNvPr id="44" name="QuadreDeText 4"/>
          <p:cNvSpPr txBox="1"/>
          <p:nvPr/>
        </p:nvSpPr>
        <p:spPr>
          <a:xfrm>
            <a:off x="6457580" y="5780124"/>
            <a:ext cx="1354780" cy="2769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Sardineta</a:t>
            </a:r>
            <a:endParaRPr lang="es-ES" sz="1200" dirty="0"/>
          </a:p>
        </p:txBody>
      </p:sp>
      <p:sp>
        <p:nvSpPr>
          <p:cNvPr id="45" name="QuadreDeText 4"/>
          <p:cNvSpPr txBox="1"/>
          <p:nvPr/>
        </p:nvSpPr>
        <p:spPr>
          <a:xfrm>
            <a:off x="3134175" y="5822829"/>
            <a:ext cx="994974" cy="2769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Grum</a:t>
            </a:r>
            <a:endParaRPr lang="es-ES" sz="1200" dirty="0"/>
          </a:p>
        </p:txBody>
      </p:sp>
      <p:sp>
        <p:nvSpPr>
          <p:cNvPr id="3" name="QuadreDeText 2"/>
          <p:cNvSpPr txBox="1"/>
          <p:nvPr/>
        </p:nvSpPr>
        <p:spPr>
          <a:xfrm>
            <a:off x="395290" y="3944089"/>
            <a:ext cx="1995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i="1" dirty="0"/>
              <a:t>Valeriana </a:t>
            </a:r>
            <a:r>
              <a:rPr lang="ca-ES" sz="1200" i="1" dirty="0" err="1"/>
              <a:t>officinalis</a:t>
            </a:r>
            <a:r>
              <a:rPr lang="ca-ES" sz="1200" dirty="0"/>
              <a:t> L</a:t>
            </a:r>
          </a:p>
        </p:txBody>
      </p:sp>
      <p:sp>
        <p:nvSpPr>
          <p:cNvPr id="29" name="QuadreDeText 28"/>
          <p:cNvSpPr txBox="1"/>
          <p:nvPr/>
        </p:nvSpPr>
        <p:spPr>
          <a:xfrm>
            <a:off x="2771800" y="1753071"/>
            <a:ext cx="1995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i="1" dirty="0" err="1"/>
              <a:t>Rosmarinus</a:t>
            </a:r>
            <a:r>
              <a:rPr lang="ca-ES" sz="1200" i="1" dirty="0"/>
              <a:t> </a:t>
            </a:r>
            <a:r>
              <a:rPr lang="ca-ES" sz="1200" i="1" dirty="0" err="1"/>
              <a:t>officinalis</a:t>
            </a:r>
            <a:r>
              <a:rPr lang="ca-ES" sz="1200" dirty="0"/>
              <a:t> </a:t>
            </a:r>
            <a:r>
              <a:rPr lang="ca-ES" sz="1200" dirty="0" smtClean="0"/>
              <a:t>L. </a:t>
            </a:r>
            <a:endParaRPr lang="ca-ES" sz="1200" dirty="0"/>
          </a:p>
        </p:txBody>
      </p:sp>
      <p:sp>
        <p:nvSpPr>
          <p:cNvPr id="4" name="Rectangle 3"/>
          <p:cNvSpPr/>
          <p:nvPr/>
        </p:nvSpPr>
        <p:spPr>
          <a:xfrm>
            <a:off x="4860032" y="3861048"/>
            <a:ext cx="19720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1200" i="1" dirty="0" err="1"/>
              <a:t>Foeniculum</a:t>
            </a:r>
            <a:r>
              <a:rPr lang="ca-ES" sz="1200" i="1" dirty="0"/>
              <a:t> </a:t>
            </a:r>
            <a:r>
              <a:rPr lang="ca-ES" sz="1200" i="1" dirty="0" err="1"/>
              <a:t>vulgare</a:t>
            </a:r>
            <a:r>
              <a:rPr lang="ca-ES" sz="1200" dirty="0"/>
              <a:t> Mill.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427984" y="6117231"/>
            <a:ext cx="20794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1200" i="1" dirty="0" err="1"/>
              <a:t>Matricaria</a:t>
            </a:r>
            <a:r>
              <a:rPr lang="ca-ES" sz="1200" i="1" dirty="0"/>
              <a:t> </a:t>
            </a:r>
            <a:r>
              <a:rPr lang="ca-ES" sz="1200" i="1" dirty="0" err="1"/>
              <a:t>chamomilla</a:t>
            </a:r>
            <a:r>
              <a:rPr lang="ca-ES" sz="1200" dirty="0"/>
              <a:t> L. </a:t>
            </a:r>
          </a:p>
        </p:txBody>
      </p:sp>
      <p:sp>
        <p:nvSpPr>
          <p:cNvPr id="47" name="QuadreDeText 46"/>
          <p:cNvSpPr txBox="1"/>
          <p:nvPr/>
        </p:nvSpPr>
        <p:spPr>
          <a:xfrm>
            <a:off x="1010221" y="6109591"/>
            <a:ext cx="1995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i="1" dirty="0" err="1"/>
              <a:t>Allium</a:t>
            </a:r>
            <a:r>
              <a:rPr lang="ca-ES" sz="1200" i="1" dirty="0"/>
              <a:t> </a:t>
            </a:r>
            <a:r>
              <a:rPr lang="ca-ES" sz="1200" i="1" dirty="0" err="1"/>
              <a:t>sativum</a:t>
            </a:r>
            <a:r>
              <a:rPr lang="ca-ES" sz="1200" dirty="0"/>
              <a:t> L. </a:t>
            </a:r>
          </a:p>
        </p:txBody>
      </p:sp>
      <p:pic>
        <p:nvPicPr>
          <p:cNvPr id="49" name="Imagen 25"/>
          <p:cNvPicPr/>
          <p:nvPr/>
        </p:nvPicPr>
        <p:blipFill>
          <a:blip r:embed="rId3" cstate="print"/>
          <a:srcRect l="7533" t="18325" r="27595" b="33246"/>
          <a:stretch>
            <a:fillRect/>
          </a:stretch>
        </p:blipFill>
        <p:spPr bwMode="auto">
          <a:xfrm>
            <a:off x="395536" y="2425917"/>
            <a:ext cx="1995424" cy="1507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Imagen 28"/>
          <p:cNvPicPr/>
          <p:nvPr/>
        </p:nvPicPr>
        <p:blipFill>
          <a:blip r:embed="rId4" cstate="print"/>
          <a:srcRect l="5079" t="18254" r="27460" b="17262"/>
          <a:stretch>
            <a:fillRect/>
          </a:stretch>
        </p:blipFill>
        <p:spPr bwMode="auto">
          <a:xfrm>
            <a:off x="2763616" y="260648"/>
            <a:ext cx="2043807" cy="1526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Imagen 22"/>
          <p:cNvPicPr/>
          <p:nvPr/>
        </p:nvPicPr>
        <p:blipFill>
          <a:blip r:embed="rId5" cstate="print"/>
          <a:srcRect l="1992" t="17757" r="26532" b="15888"/>
          <a:stretch>
            <a:fillRect/>
          </a:stretch>
        </p:blipFill>
        <p:spPr bwMode="auto">
          <a:xfrm>
            <a:off x="4869110" y="2348880"/>
            <a:ext cx="2026726" cy="1552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Imagen 19"/>
          <p:cNvPicPr/>
          <p:nvPr/>
        </p:nvPicPr>
        <p:blipFill>
          <a:blip r:embed="rId6" cstate="print"/>
          <a:srcRect l="1936" t="17993" r="27386" b="16436"/>
          <a:stretch>
            <a:fillRect/>
          </a:stretch>
        </p:blipFill>
        <p:spPr bwMode="auto">
          <a:xfrm>
            <a:off x="4427984" y="4624808"/>
            <a:ext cx="1914525" cy="1539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Imagen 16"/>
          <p:cNvPicPr/>
          <p:nvPr/>
        </p:nvPicPr>
        <p:blipFill>
          <a:blip r:embed="rId7" cstate="print"/>
          <a:srcRect l="9082" t="20367" r="33607" b="32436"/>
          <a:stretch>
            <a:fillRect/>
          </a:stretch>
        </p:blipFill>
        <p:spPr bwMode="auto">
          <a:xfrm>
            <a:off x="1043608" y="4609456"/>
            <a:ext cx="1975839" cy="153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QuadreDeText 5"/>
          <p:cNvSpPr txBox="1"/>
          <p:nvPr/>
        </p:nvSpPr>
        <p:spPr>
          <a:xfrm rot="20798610">
            <a:off x="844049" y="2593063"/>
            <a:ext cx="7128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000" b="1" dirty="0" smtClean="0">
                <a:ln w="28575">
                  <a:noFill/>
                  <a:prstDash val="solid"/>
                  <a:miter lim="800000"/>
                </a:ln>
                <a:solidFill>
                  <a:srgbClr val="DE5A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erlin Sans FB Demi" pitchFamily="34" charset="0"/>
              </a:rPr>
              <a:t>PRECAUCIÓ</a:t>
            </a:r>
            <a:endParaRPr lang="ca-ES" sz="6000" b="1" dirty="0">
              <a:ln w="28575">
                <a:noFill/>
                <a:prstDash val="solid"/>
                <a:miter lim="800000"/>
              </a:ln>
              <a:solidFill>
                <a:srgbClr val="DE5A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65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3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6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9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2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2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7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8" dur="indefinite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4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0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1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3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4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6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7" dur="indefinite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9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0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2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3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5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6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2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3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5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6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8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9" dur="indefinite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1" dur="indefinite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2" dur="indefinite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4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5" dur="indefinite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7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8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5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7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8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1" dur="indefinite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3" dur="indefinite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4" dur="indefinite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6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7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9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0" dur="indefinite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8" grpId="0" animBg="1"/>
      <p:bldP spid="28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3" grpId="0"/>
      <p:bldP spid="29" grpId="0"/>
      <p:bldP spid="4" grpId="0"/>
      <p:bldP spid="46" grpId="0"/>
      <p:bldP spid="47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899592" y="2276872"/>
            <a:ext cx="7884368" cy="4525963"/>
          </a:xfrm>
        </p:spPr>
        <p:txBody>
          <a:bodyPr/>
          <a:lstStyle/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es-ES" dirty="0"/>
              <a:t> </a:t>
            </a:r>
            <a:r>
              <a:rPr lang="es-ES" dirty="0" smtClean="0"/>
              <a:t> VIRUS DE L’HEPATITIS C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es-ES" dirty="0" smtClean="0"/>
              <a:t>  INTERACCIONS </a:t>
            </a:r>
            <a:r>
              <a:rPr lang="es-ES" dirty="0"/>
              <a:t>DEL </a:t>
            </a:r>
            <a:r>
              <a:rPr lang="es-ES" dirty="0" smtClean="0"/>
              <a:t>TRACTAMENT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es-ES" dirty="0" smtClean="0"/>
              <a:t>  EL </a:t>
            </a:r>
            <a:r>
              <a:rPr lang="es-ES" dirty="0"/>
              <a:t>PAPER DEL FARMACÈUTIC </a:t>
            </a:r>
            <a:endParaRPr lang="es-ES" dirty="0" smtClean="0"/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es-ES" dirty="0" smtClean="0"/>
              <a:t>  EINES </a:t>
            </a:r>
            <a:r>
              <a:rPr lang="es-ES" dirty="0"/>
              <a:t>D’INFORMACIÓ A </a:t>
            </a:r>
            <a:r>
              <a:rPr lang="es-ES" dirty="0" smtClean="0"/>
              <a:t>PACIENTS</a:t>
            </a:r>
            <a:endParaRPr lang="ca-ES" dirty="0"/>
          </a:p>
        </p:txBody>
      </p:sp>
      <p:sp>
        <p:nvSpPr>
          <p:cNvPr id="4" name="Títol 1"/>
          <p:cNvSpPr txBox="1">
            <a:spLocks/>
          </p:cNvSpPr>
          <p:nvPr/>
        </p:nvSpPr>
        <p:spPr>
          <a:xfrm>
            <a:off x="457200" y="485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TEMES A TRACTAR…</a:t>
            </a:r>
          </a:p>
        </p:txBody>
      </p:sp>
      <p:pic>
        <p:nvPicPr>
          <p:cNvPr id="5" name="D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126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QuadreDeText 4"/>
          <p:cNvSpPr txBox="1"/>
          <p:nvPr/>
        </p:nvSpPr>
        <p:spPr>
          <a:xfrm>
            <a:off x="2483988" y="2388889"/>
            <a:ext cx="1285523" cy="276999"/>
          </a:xfrm>
          <a:prstGeom prst="rect">
            <a:avLst/>
          </a:prstGeom>
          <a:noFill/>
          <a:ln w="38100">
            <a:solidFill>
              <a:srgbClr val="ED03D1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Card burral</a:t>
            </a:r>
            <a:endParaRPr lang="es-ES" sz="1200" dirty="0"/>
          </a:p>
        </p:txBody>
      </p:sp>
      <p:sp>
        <p:nvSpPr>
          <p:cNvPr id="24" name="QuadreDeText 4"/>
          <p:cNvSpPr txBox="1"/>
          <p:nvPr/>
        </p:nvSpPr>
        <p:spPr>
          <a:xfrm>
            <a:off x="2483988" y="2788939"/>
            <a:ext cx="1285523" cy="27699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Card clapat</a:t>
            </a:r>
            <a:endParaRPr lang="es-ES" sz="1200" dirty="0"/>
          </a:p>
        </p:txBody>
      </p:sp>
      <p:sp>
        <p:nvSpPr>
          <p:cNvPr id="25" name="QuadreDeText 4"/>
          <p:cNvSpPr txBox="1"/>
          <p:nvPr/>
        </p:nvSpPr>
        <p:spPr>
          <a:xfrm>
            <a:off x="2487165" y="3192164"/>
            <a:ext cx="1282346" cy="27699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Card gallofer</a:t>
            </a:r>
          </a:p>
        </p:txBody>
      </p:sp>
      <p:sp>
        <p:nvSpPr>
          <p:cNvPr id="26" name="QuadreDeText 4"/>
          <p:cNvSpPr txBox="1"/>
          <p:nvPr/>
        </p:nvSpPr>
        <p:spPr>
          <a:xfrm>
            <a:off x="2487165" y="3589039"/>
            <a:ext cx="1282346" cy="2769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Card marià</a:t>
            </a:r>
            <a:endParaRPr lang="es-ES" sz="1200" dirty="0"/>
          </a:p>
        </p:txBody>
      </p:sp>
      <p:sp>
        <p:nvSpPr>
          <p:cNvPr id="28" name="QuadreDeText 4"/>
          <p:cNvSpPr txBox="1"/>
          <p:nvPr/>
        </p:nvSpPr>
        <p:spPr>
          <a:xfrm>
            <a:off x="4892594" y="246513"/>
            <a:ext cx="2530408" cy="276999"/>
          </a:xfrm>
          <a:prstGeom prst="rect">
            <a:avLst/>
          </a:prstGeom>
          <a:noFill/>
          <a:ln w="38100">
            <a:solidFill>
              <a:srgbClr val="ED03D1"/>
            </a:solidFill>
          </a:ln>
        </p:spPr>
        <p:txBody>
          <a:bodyPr wrap="square" rtlCol="0" anchor="t">
            <a:spAutoFit/>
          </a:bodyPr>
          <a:lstStyle>
            <a:defPPr>
              <a:defRPr lang="ca-ES"/>
            </a:defPPr>
            <a:lvl1pPr algn="ctr">
              <a:defRPr sz="1600"/>
            </a:lvl1pPr>
          </a:lstStyle>
          <a:p>
            <a:r>
              <a:rPr lang="ca-ES" sz="1200" dirty="0" err="1" smtClean="0"/>
              <a:t>Carstanyer</a:t>
            </a:r>
            <a:r>
              <a:rPr lang="ca-ES" sz="1200" dirty="0" smtClean="0"/>
              <a:t> bord</a:t>
            </a:r>
            <a:endParaRPr lang="es-ES" sz="1200" dirty="0"/>
          </a:p>
        </p:txBody>
      </p:sp>
      <p:sp>
        <p:nvSpPr>
          <p:cNvPr id="31" name="QuadreDeText 4"/>
          <p:cNvSpPr txBox="1"/>
          <p:nvPr/>
        </p:nvSpPr>
        <p:spPr>
          <a:xfrm>
            <a:off x="4892595" y="656268"/>
            <a:ext cx="2530406" cy="27699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Castanyer d’Índia</a:t>
            </a:r>
            <a:endParaRPr lang="es-ES" sz="1200" dirty="0"/>
          </a:p>
        </p:txBody>
      </p:sp>
      <p:sp>
        <p:nvSpPr>
          <p:cNvPr id="32" name="QuadreDeText 4"/>
          <p:cNvSpPr txBox="1"/>
          <p:nvPr/>
        </p:nvSpPr>
        <p:spPr>
          <a:xfrm>
            <a:off x="6919256" y="2762342"/>
            <a:ext cx="1829208" cy="27699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Herba de Sant Joan</a:t>
            </a:r>
            <a:endParaRPr lang="es-ES" sz="1200" dirty="0"/>
          </a:p>
        </p:txBody>
      </p:sp>
      <p:sp>
        <p:nvSpPr>
          <p:cNvPr id="33" name="QuadreDeText 4"/>
          <p:cNvSpPr txBox="1"/>
          <p:nvPr/>
        </p:nvSpPr>
        <p:spPr>
          <a:xfrm>
            <a:off x="6601596" y="4997644"/>
            <a:ext cx="1786828" cy="27699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s-ES" sz="1200" dirty="0" err="1" smtClean="0"/>
              <a:t>Rodiola</a:t>
            </a:r>
            <a:endParaRPr lang="es-ES" sz="1200" dirty="0"/>
          </a:p>
        </p:txBody>
      </p:sp>
      <p:sp>
        <p:nvSpPr>
          <p:cNvPr id="34" name="QuadreDeText 4"/>
          <p:cNvSpPr txBox="1"/>
          <p:nvPr/>
        </p:nvSpPr>
        <p:spPr>
          <a:xfrm>
            <a:off x="2872342" y="5004834"/>
            <a:ext cx="1391821" cy="27699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Te vermell</a:t>
            </a:r>
            <a:endParaRPr lang="es-ES" sz="1200" dirty="0"/>
          </a:p>
        </p:txBody>
      </p:sp>
      <p:sp>
        <p:nvSpPr>
          <p:cNvPr id="35" name="QuadreDeText 4"/>
          <p:cNvSpPr txBox="1"/>
          <p:nvPr/>
        </p:nvSpPr>
        <p:spPr>
          <a:xfrm>
            <a:off x="6919256" y="2366964"/>
            <a:ext cx="1829208" cy="276999"/>
          </a:xfrm>
          <a:prstGeom prst="rect">
            <a:avLst/>
          </a:prstGeom>
          <a:noFill/>
          <a:ln w="38100">
            <a:solidFill>
              <a:srgbClr val="ED03D1"/>
            </a:solidFill>
          </a:ln>
        </p:spPr>
        <p:txBody>
          <a:bodyPr wrap="square" rtlCol="0" anchor="t">
            <a:spAutoFit/>
          </a:bodyPr>
          <a:lstStyle>
            <a:defPPr>
              <a:defRPr lang="ca-ES"/>
            </a:defPPr>
            <a:lvl1pPr algn="ctr">
              <a:defRPr sz="1600"/>
            </a:lvl1pPr>
          </a:lstStyle>
          <a:p>
            <a:r>
              <a:rPr lang="ca-ES" sz="1200" dirty="0" smtClean="0"/>
              <a:t>Pericó</a:t>
            </a:r>
            <a:endParaRPr lang="es-ES" sz="1200" dirty="0"/>
          </a:p>
        </p:txBody>
      </p:sp>
      <p:sp>
        <p:nvSpPr>
          <p:cNvPr id="36" name="QuadreDeText 4"/>
          <p:cNvSpPr txBox="1"/>
          <p:nvPr/>
        </p:nvSpPr>
        <p:spPr>
          <a:xfrm>
            <a:off x="6601596" y="4609456"/>
            <a:ext cx="1786828" cy="276999"/>
          </a:xfrm>
          <a:prstGeom prst="rect">
            <a:avLst/>
          </a:prstGeom>
          <a:noFill/>
          <a:ln w="38100">
            <a:solidFill>
              <a:srgbClr val="ED03D1"/>
            </a:solidFill>
          </a:ln>
        </p:spPr>
        <p:txBody>
          <a:bodyPr wrap="square" rtlCol="0" anchor="t">
            <a:spAutoFit/>
          </a:bodyPr>
          <a:lstStyle>
            <a:defPPr>
              <a:defRPr lang="ca-ES"/>
            </a:defPPr>
            <a:lvl1pPr algn="ctr">
              <a:defRPr sz="1600"/>
            </a:lvl1pPr>
          </a:lstStyle>
          <a:p>
            <a:r>
              <a:rPr lang="ca-ES" sz="1200" dirty="0" err="1" smtClean="0"/>
              <a:t>Crespinella</a:t>
            </a:r>
            <a:r>
              <a:rPr lang="ca-ES" sz="1200" dirty="0" smtClean="0"/>
              <a:t> rosada</a:t>
            </a:r>
            <a:endParaRPr lang="es-ES" sz="1200" dirty="0"/>
          </a:p>
        </p:txBody>
      </p:sp>
      <p:sp>
        <p:nvSpPr>
          <p:cNvPr id="37" name="QuadreDeText 4"/>
          <p:cNvSpPr txBox="1"/>
          <p:nvPr/>
        </p:nvSpPr>
        <p:spPr>
          <a:xfrm>
            <a:off x="2876325" y="4609456"/>
            <a:ext cx="1374175" cy="276999"/>
          </a:xfrm>
          <a:prstGeom prst="rect">
            <a:avLst/>
          </a:prstGeom>
          <a:noFill/>
          <a:ln w="38100">
            <a:solidFill>
              <a:srgbClr val="ED03D1"/>
            </a:solidFill>
          </a:ln>
        </p:spPr>
        <p:txBody>
          <a:bodyPr wrap="square" rtlCol="0" anchor="t">
            <a:spAutoFit/>
          </a:bodyPr>
          <a:lstStyle>
            <a:defPPr>
              <a:defRPr lang="ca-ES"/>
            </a:defPPr>
            <a:lvl1pPr algn="ctr">
              <a:defRPr sz="1600"/>
            </a:lvl1pPr>
          </a:lstStyle>
          <a:p>
            <a:r>
              <a:rPr lang="ca-ES" sz="1200" dirty="0" err="1" smtClean="0"/>
              <a:t>Roibos</a:t>
            </a:r>
            <a:endParaRPr lang="es-ES" sz="1200" dirty="0"/>
          </a:p>
        </p:txBody>
      </p:sp>
      <p:sp>
        <p:nvSpPr>
          <p:cNvPr id="38" name="QuadreDeText 4"/>
          <p:cNvSpPr txBox="1"/>
          <p:nvPr/>
        </p:nvSpPr>
        <p:spPr>
          <a:xfrm>
            <a:off x="4892595" y="1063656"/>
            <a:ext cx="2530408" cy="27699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err="1" smtClean="0"/>
              <a:t>Marronyer</a:t>
            </a:r>
            <a:endParaRPr lang="es-ES" sz="1200" dirty="0"/>
          </a:p>
        </p:txBody>
      </p:sp>
      <p:sp>
        <p:nvSpPr>
          <p:cNvPr id="39" name="QuadreDeText 4"/>
          <p:cNvSpPr txBox="1"/>
          <p:nvPr/>
        </p:nvSpPr>
        <p:spPr>
          <a:xfrm>
            <a:off x="6919256" y="3157343"/>
            <a:ext cx="1829208" cy="27699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Transflorina</a:t>
            </a:r>
            <a:endParaRPr lang="es-ES" sz="1200" dirty="0"/>
          </a:p>
        </p:txBody>
      </p:sp>
      <p:sp>
        <p:nvSpPr>
          <p:cNvPr id="40" name="QuadreDeText 4"/>
          <p:cNvSpPr txBox="1"/>
          <p:nvPr/>
        </p:nvSpPr>
        <p:spPr>
          <a:xfrm>
            <a:off x="6601596" y="5405886"/>
            <a:ext cx="1786828" cy="27699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Arrel de L’Àrtic</a:t>
            </a:r>
            <a:endParaRPr lang="es-ES" sz="1200" dirty="0"/>
          </a:p>
        </p:txBody>
      </p:sp>
      <p:sp>
        <p:nvSpPr>
          <p:cNvPr id="41" name="QuadreDeText 4"/>
          <p:cNvSpPr txBox="1"/>
          <p:nvPr/>
        </p:nvSpPr>
        <p:spPr>
          <a:xfrm>
            <a:off x="2876324" y="5405886"/>
            <a:ext cx="1387029" cy="27699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Te d’arbust</a:t>
            </a:r>
            <a:endParaRPr lang="es-ES" sz="1200" dirty="0"/>
          </a:p>
        </p:txBody>
      </p:sp>
      <p:sp>
        <p:nvSpPr>
          <p:cNvPr id="42" name="QuadreDeText 4"/>
          <p:cNvSpPr txBox="1"/>
          <p:nvPr/>
        </p:nvSpPr>
        <p:spPr>
          <a:xfrm>
            <a:off x="4892595" y="1475567"/>
            <a:ext cx="2530407" cy="2769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Castanyer de mal de queixal</a:t>
            </a:r>
            <a:endParaRPr lang="es-ES" sz="1200" dirty="0"/>
          </a:p>
        </p:txBody>
      </p:sp>
      <p:sp>
        <p:nvSpPr>
          <p:cNvPr id="43" name="QuadreDeText 4"/>
          <p:cNvSpPr txBox="1"/>
          <p:nvPr/>
        </p:nvSpPr>
        <p:spPr>
          <a:xfrm>
            <a:off x="6919255" y="3552722"/>
            <a:ext cx="1829209" cy="2769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Herba de cop</a:t>
            </a:r>
            <a:endParaRPr lang="es-ES" sz="1200" dirty="0"/>
          </a:p>
        </p:txBody>
      </p:sp>
      <p:sp>
        <p:nvSpPr>
          <p:cNvPr id="44" name="QuadreDeText 4"/>
          <p:cNvSpPr txBox="1"/>
          <p:nvPr/>
        </p:nvSpPr>
        <p:spPr>
          <a:xfrm>
            <a:off x="6601596" y="5808452"/>
            <a:ext cx="1786828" cy="2769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Arrel d’or</a:t>
            </a:r>
            <a:endParaRPr lang="es-ES" sz="1200" dirty="0"/>
          </a:p>
        </p:txBody>
      </p:sp>
      <p:sp>
        <p:nvSpPr>
          <p:cNvPr id="45" name="QuadreDeText 4"/>
          <p:cNvSpPr txBox="1"/>
          <p:nvPr/>
        </p:nvSpPr>
        <p:spPr>
          <a:xfrm>
            <a:off x="2879529" y="5822829"/>
            <a:ext cx="1372205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Te vermell de Sud Àfrica</a:t>
            </a:r>
            <a:endParaRPr lang="es-ES" sz="1200" dirty="0"/>
          </a:p>
        </p:txBody>
      </p:sp>
      <p:sp>
        <p:nvSpPr>
          <p:cNvPr id="3" name="QuadreDeText 2"/>
          <p:cNvSpPr txBox="1"/>
          <p:nvPr/>
        </p:nvSpPr>
        <p:spPr>
          <a:xfrm>
            <a:off x="395289" y="3944089"/>
            <a:ext cx="25861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i="1" dirty="0" err="1" smtClean="0"/>
              <a:t>Silybum</a:t>
            </a:r>
            <a:r>
              <a:rPr lang="ca-ES" sz="1200" i="1" dirty="0" smtClean="0"/>
              <a:t> </a:t>
            </a:r>
            <a:r>
              <a:rPr lang="ca-ES" sz="1200" i="1" dirty="0" err="1" smtClean="0"/>
              <a:t>marinaum</a:t>
            </a:r>
            <a:r>
              <a:rPr lang="ca-ES" sz="1200" dirty="0" smtClean="0"/>
              <a:t> (L.) </a:t>
            </a:r>
            <a:r>
              <a:rPr lang="ca-ES" sz="1200" dirty="0" err="1" smtClean="0"/>
              <a:t>Gaertn</a:t>
            </a:r>
            <a:r>
              <a:rPr lang="ca-ES" sz="1200" dirty="0" smtClean="0"/>
              <a:t>.</a:t>
            </a:r>
            <a:endParaRPr lang="ca-ES" sz="1200" dirty="0"/>
          </a:p>
        </p:txBody>
      </p:sp>
      <p:sp>
        <p:nvSpPr>
          <p:cNvPr id="29" name="QuadreDeText 28"/>
          <p:cNvSpPr txBox="1"/>
          <p:nvPr/>
        </p:nvSpPr>
        <p:spPr>
          <a:xfrm>
            <a:off x="2771800" y="1753071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i="1" dirty="0" err="1"/>
              <a:t>Aesculus</a:t>
            </a:r>
            <a:r>
              <a:rPr lang="ca-ES" sz="1200" i="1" dirty="0"/>
              <a:t> </a:t>
            </a:r>
            <a:r>
              <a:rPr lang="ca-ES" sz="1200" i="1" dirty="0" err="1"/>
              <a:t>hippocastanum</a:t>
            </a:r>
            <a:r>
              <a:rPr lang="ca-ES" sz="1200" dirty="0"/>
              <a:t> 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788024" y="3861048"/>
            <a:ext cx="20313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1200" i="1" dirty="0" err="1"/>
              <a:t>Hypericum</a:t>
            </a:r>
            <a:r>
              <a:rPr lang="ca-ES" sz="1200" i="1" dirty="0"/>
              <a:t> </a:t>
            </a:r>
            <a:r>
              <a:rPr lang="ca-ES" sz="1200" i="1" dirty="0" err="1"/>
              <a:t>perforatum</a:t>
            </a:r>
            <a:r>
              <a:rPr lang="ca-ES" sz="1200" dirty="0"/>
              <a:t> L.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572000" y="6145559"/>
            <a:ext cx="19399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1200" i="1" dirty="0" err="1"/>
              <a:t>Sedum</a:t>
            </a:r>
            <a:r>
              <a:rPr lang="ca-ES" sz="1200" i="1" dirty="0"/>
              <a:t> </a:t>
            </a:r>
            <a:r>
              <a:rPr lang="ca-ES" sz="1200" i="1" dirty="0" err="1"/>
              <a:t>rosea</a:t>
            </a:r>
            <a:r>
              <a:rPr lang="ca-ES" sz="1200" i="1" dirty="0"/>
              <a:t> (L.) </a:t>
            </a:r>
            <a:r>
              <a:rPr lang="ca-ES" sz="1200" i="1" dirty="0" err="1"/>
              <a:t>Scop</a:t>
            </a:r>
            <a:r>
              <a:rPr lang="ca-ES" sz="1200" i="1" dirty="0"/>
              <a:t>. </a:t>
            </a:r>
            <a:endParaRPr lang="ca-ES" sz="1200" dirty="0"/>
          </a:p>
        </p:txBody>
      </p:sp>
      <p:sp>
        <p:nvSpPr>
          <p:cNvPr id="47" name="QuadreDeText 46"/>
          <p:cNvSpPr txBox="1"/>
          <p:nvPr/>
        </p:nvSpPr>
        <p:spPr>
          <a:xfrm>
            <a:off x="755576" y="6109591"/>
            <a:ext cx="1995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i="1" dirty="0" err="1"/>
              <a:t>Aspalathus</a:t>
            </a:r>
            <a:r>
              <a:rPr lang="ca-ES" sz="1200" i="1" dirty="0"/>
              <a:t> </a:t>
            </a:r>
            <a:r>
              <a:rPr lang="ca-ES" sz="1200" i="1" dirty="0" err="1"/>
              <a:t>linearis</a:t>
            </a:r>
            <a:r>
              <a:rPr lang="ca-ES" sz="1200" dirty="0"/>
              <a:t> (Brum. F.). R.  </a:t>
            </a:r>
            <a:r>
              <a:rPr lang="ca-ES" sz="1200" dirty="0" err="1"/>
              <a:t>Dahlgren</a:t>
            </a:r>
            <a:endParaRPr lang="ca-ES" sz="1200" dirty="0"/>
          </a:p>
        </p:txBody>
      </p:sp>
      <p:pic>
        <p:nvPicPr>
          <p:cNvPr id="48" name="Imagen 1"/>
          <p:cNvPicPr/>
          <p:nvPr/>
        </p:nvPicPr>
        <p:blipFill>
          <a:blip r:embed="rId3" cstate="print"/>
          <a:srcRect l="1563" t="17578" r="26355" b="15547"/>
          <a:stretch>
            <a:fillRect/>
          </a:stretch>
        </p:blipFill>
        <p:spPr bwMode="auto">
          <a:xfrm>
            <a:off x="416337" y="2401809"/>
            <a:ext cx="1995423" cy="1531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Imagen 10"/>
          <p:cNvPicPr/>
          <p:nvPr/>
        </p:nvPicPr>
        <p:blipFill>
          <a:blip r:embed="rId4" cstate="print"/>
          <a:srcRect l="2825" t="29505" r="27401" b="17491"/>
          <a:stretch>
            <a:fillRect/>
          </a:stretch>
        </p:blipFill>
        <p:spPr bwMode="auto">
          <a:xfrm>
            <a:off x="2779805" y="260648"/>
            <a:ext cx="2019612" cy="1538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Imagen 7"/>
          <p:cNvPicPr/>
          <p:nvPr/>
        </p:nvPicPr>
        <p:blipFill>
          <a:blip r:embed="rId5" cstate="print"/>
          <a:srcRect l="1412" t="17845" r="26978" b="23145"/>
          <a:stretch>
            <a:fillRect/>
          </a:stretch>
        </p:blipFill>
        <p:spPr bwMode="auto">
          <a:xfrm>
            <a:off x="4788024" y="2348880"/>
            <a:ext cx="2035804" cy="1516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Imagen 13"/>
          <p:cNvPicPr/>
          <p:nvPr/>
        </p:nvPicPr>
        <p:blipFill>
          <a:blip r:embed="rId6" cstate="print"/>
          <a:srcRect l="15678" t="44170" r="51271" b="28092"/>
          <a:stretch>
            <a:fillRect/>
          </a:stretch>
        </p:blipFill>
        <p:spPr bwMode="auto">
          <a:xfrm>
            <a:off x="4572000" y="4601666"/>
            <a:ext cx="1914525" cy="1545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Imagen 16"/>
          <p:cNvPicPr/>
          <p:nvPr/>
        </p:nvPicPr>
        <p:blipFill>
          <a:blip r:embed="rId7" cstate="print"/>
          <a:srcRect l="8616" t="28622" r="45339" b="11837"/>
          <a:stretch>
            <a:fillRect/>
          </a:stretch>
        </p:blipFill>
        <p:spPr bwMode="auto">
          <a:xfrm>
            <a:off x="762757" y="4581128"/>
            <a:ext cx="1988243" cy="1551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QuadreDeText 5"/>
          <p:cNvSpPr txBox="1"/>
          <p:nvPr/>
        </p:nvSpPr>
        <p:spPr>
          <a:xfrm rot="20798610">
            <a:off x="844049" y="2131399"/>
            <a:ext cx="71287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000" b="1" dirty="0" smtClean="0">
                <a:ln w="28575">
                  <a:noFill/>
                  <a:prstDash val="solid"/>
                  <a:miter lim="800000"/>
                </a:ln>
                <a:solidFill>
                  <a:srgbClr val="B4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erlin Sans FB Demi" pitchFamily="34" charset="0"/>
              </a:rPr>
              <a:t>INTERACCIONS</a:t>
            </a:r>
          </a:p>
          <a:p>
            <a:pPr algn="ctr"/>
            <a:r>
              <a:rPr lang="es-ES" sz="6000" b="1" dirty="0" smtClean="0">
                <a:ln w="28575">
                  <a:noFill/>
                  <a:prstDash val="solid"/>
                  <a:miter lim="800000"/>
                </a:ln>
                <a:solidFill>
                  <a:srgbClr val="B4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erlin Sans FB Demi" pitchFamily="34" charset="0"/>
              </a:rPr>
              <a:t>FORTES</a:t>
            </a:r>
            <a:endParaRPr lang="ca-ES" sz="6000" b="1" dirty="0">
              <a:ln w="28575">
                <a:noFill/>
                <a:prstDash val="solid"/>
                <a:miter lim="800000"/>
              </a:ln>
              <a:solidFill>
                <a:srgbClr val="B4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50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3" dur="indefinite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6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9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2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2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7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8" dur="indefinite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4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0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1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3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4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6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7" dur="indefinite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9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0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2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3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5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6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2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3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5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6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8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9" dur="indefinite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1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2" dur="indefinite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4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5" dur="indefinite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7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8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5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7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8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1" dur="indefinite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3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4" dur="indefinite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6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7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9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0" dur="indefinite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8" grpId="0" animBg="1"/>
      <p:bldP spid="28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3" grpId="0"/>
      <p:bldP spid="29" grpId="0"/>
      <p:bldP spid="4" grpId="0"/>
      <p:bldP spid="46" grpId="0"/>
      <p:bldP spid="47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QuadreDeText 4"/>
          <p:cNvSpPr txBox="1"/>
          <p:nvPr/>
        </p:nvSpPr>
        <p:spPr>
          <a:xfrm>
            <a:off x="2483988" y="2388889"/>
            <a:ext cx="1140485" cy="276999"/>
          </a:xfrm>
          <a:prstGeom prst="rect">
            <a:avLst/>
          </a:prstGeom>
          <a:noFill/>
          <a:ln w="38100">
            <a:solidFill>
              <a:srgbClr val="ED03D1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Atzavara</a:t>
            </a:r>
            <a:endParaRPr lang="es-ES" sz="1200" dirty="0"/>
          </a:p>
        </p:txBody>
      </p:sp>
      <p:sp>
        <p:nvSpPr>
          <p:cNvPr id="24" name="QuadreDeText 4"/>
          <p:cNvSpPr txBox="1"/>
          <p:nvPr/>
        </p:nvSpPr>
        <p:spPr>
          <a:xfrm>
            <a:off x="2483988" y="2788939"/>
            <a:ext cx="1140485" cy="27699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Bàlsam</a:t>
            </a:r>
            <a:endParaRPr lang="es-ES" sz="1200" dirty="0"/>
          </a:p>
        </p:txBody>
      </p:sp>
      <p:sp>
        <p:nvSpPr>
          <p:cNvPr id="25" name="QuadreDeText 4"/>
          <p:cNvSpPr txBox="1"/>
          <p:nvPr/>
        </p:nvSpPr>
        <p:spPr>
          <a:xfrm>
            <a:off x="2487164" y="3192164"/>
            <a:ext cx="1140485" cy="27699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Cactus</a:t>
            </a:r>
            <a:endParaRPr lang="es-ES" sz="1200" dirty="0"/>
          </a:p>
        </p:txBody>
      </p:sp>
      <p:sp>
        <p:nvSpPr>
          <p:cNvPr id="26" name="QuadreDeText 4"/>
          <p:cNvSpPr txBox="1"/>
          <p:nvPr/>
        </p:nvSpPr>
        <p:spPr>
          <a:xfrm>
            <a:off x="2487164" y="3589039"/>
            <a:ext cx="1140485" cy="2769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s-ES" sz="1200" dirty="0" err="1" smtClean="0"/>
              <a:t>Figuerassa</a:t>
            </a:r>
            <a:endParaRPr lang="es-ES" sz="1200" dirty="0"/>
          </a:p>
        </p:txBody>
      </p:sp>
      <p:sp>
        <p:nvSpPr>
          <p:cNvPr id="28" name="QuadreDeText 4"/>
          <p:cNvSpPr txBox="1"/>
          <p:nvPr/>
        </p:nvSpPr>
        <p:spPr>
          <a:xfrm>
            <a:off x="4892594" y="246513"/>
            <a:ext cx="2127678" cy="276999"/>
          </a:xfrm>
          <a:prstGeom prst="rect">
            <a:avLst/>
          </a:prstGeom>
          <a:noFill/>
          <a:ln w="38100">
            <a:solidFill>
              <a:srgbClr val="ED03D1"/>
            </a:solidFill>
          </a:ln>
        </p:spPr>
        <p:txBody>
          <a:bodyPr wrap="square" rtlCol="0" anchor="t">
            <a:spAutoFit/>
          </a:bodyPr>
          <a:lstStyle>
            <a:defPPr>
              <a:defRPr lang="ca-ES"/>
            </a:defPPr>
            <a:lvl1pPr algn="ctr">
              <a:defRPr sz="1600"/>
            </a:lvl1pPr>
          </a:lstStyle>
          <a:p>
            <a:r>
              <a:rPr lang="ca-ES" sz="1200" dirty="0" smtClean="0"/>
              <a:t>Celidònia</a:t>
            </a:r>
            <a:endParaRPr lang="es-ES" sz="1200" dirty="0"/>
          </a:p>
        </p:txBody>
      </p:sp>
      <p:sp>
        <p:nvSpPr>
          <p:cNvPr id="31" name="QuadreDeText 4"/>
          <p:cNvSpPr txBox="1"/>
          <p:nvPr/>
        </p:nvSpPr>
        <p:spPr>
          <a:xfrm>
            <a:off x="4892595" y="656268"/>
            <a:ext cx="2127677" cy="27699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Herba de les berrugues</a:t>
            </a:r>
            <a:endParaRPr lang="es-ES" sz="1200" dirty="0"/>
          </a:p>
        </p:txBody>
      </p:sp>
      <p:sp>
        <p:nvSpPr>
          <p:cNvPr id="32" name="QuadreDeText 4"/>
          <p:cNvSpPr txBox="1"/>
          <p:nvPr/>
        </p:nvSpPr>
        <p:spPr>
          <a:xfrm>
            <a:off x="7207288" y="2762342"/>
            <a:ext cx="1560755" cy="27699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Apagallums</a:t>
            </a:r>
            <a:endParaRPr lang="es-ES" sz="1200" dirty="0"/>
          </a:p>
        </p:txBody>
      </p:sp>
      <p:sp>
        <p:nvSpPr>
          <p:cNvPr id="33" name="QuadreDeText 4"/>
          <p:cNvSpPr txBox="1"/>
          <p:nvPr/>
        </p:nvSpPr>
        <p:spPr>
          <a:xfrm>
            <a:off x="7033644" y="4997644"/>
            <a:ext cx="1354780" cy="27699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s-ES" sz="1200" dirty="0" err="1" smtClean="0"/>
              <a:t>Passiflora</a:t>
            </a:r>
            <a:endParaRPr lang="es-ES" sz="1200" dirty="0"/>
          </a:p>
        </p:txBody>
      </p:sp>
      <p:sp>
        <p:nvSpPr>
          <p:cNvPr id="34" name="QuadreDeText 4"/>
          <p:cNvSpPr txBox="1"/>
          <p:nvPr/>
        </p:nvSpPr>
        <p:spPr>
          <a:xfrm>
            <a:off x="2856218" y="5004834"/>
            <a:ext cx="1949070" cy="27699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Herba cuquera</a:t>
            </a:r>
            <a:endParaRPr lang="es-ES" sz="1200" dirty="0"/>
          </a:p>
        </p:txBody>
      </p:sp>
      <p:sp>
        <p:nvSpPr>
          <p:cNvPr id="35" name="QuadreDeText 4"/>
          <p:cNvSpPr txBox="1"/>
          <p:nvPr/>
        </p:nvSpPr>
        <p:spPr>
          <a:xfrm>
            <a:off x="7207288" y="2366964"/>
            <a:ext cx="1560755" cy="276999"/>
          </a:xfrm>
          <a:prstGeom prst="rect">
            <a:avLst/>
          </a:prstGeom>
          <a:noFill/>
          <a:ln w="38100">
            <a:solidFill>
              <a:srgbClr val="ED03D1"/>
            </a:solidFill>
          </a:ln>
        </p:spPr>
        <p:txBody>
          <a:bodyPr wrap="square" rtlCol="0" anchor="t">
            <a:spAutoFit/>
          </a:bodyPr>
          <a:lstStyle>
            <a:defPPr>
              <a:defRPr lang="ca-ES"/>
            </a:defPPr>
            <a:lvl1pPr algn="ctr">
              <a:defRPr sz="1600"/>
            </a:lvl1pPr>
          </a:lstStyle>
          <a:p>
            <a:r>
              <a:rPr lang="ca-ES" sz="1200" dirty="0" smtClean="0"/>
              <a:t>Xenixell</a:t>
            </a:r>
            <a:endParaRPr lang="es-ES" sz="1200" dirty="0"/>
          </a:p>
        </p:txBody>
      </p:sp>
      <p:sp>
        <p:nvSpPr>
          <p:cNvPr id="36" name="QuadreDeText 4"/>
          <p:cNvSpPr txBox="1"/>
          <p:nvPr/>
        </p:nvSpPr>
        <p:spPr>
          <a:xfrm>
            <a:off x="7033644" y="4609456"/>
            <a:ext cx="1354780" cy="276999"/>
          </a:xfrm>
          <a:prstGeom prst="rect">
            <a:avLst/>
          </a:prstGeom>
          <a:noFill/>
          <a:ln w="38100">
            <a:solidFill>
              <a:srgbClr val="ED03D1"/>
            </a:solidFill>
          </a:ln>
        </p:spPr>
        <p:txBody>
          <a:bodyPr wrap="square" rtlCol="0" anchor="t">
            <a:spAutoFit/>
          </a:bodyPr>
          <a:lstStyle>
            <a:defPPr>
              <a:defRPr lang="ca-ES"/>
            </a:defPPr>
            <a:lvl1pPr algn="ctr">
              <a:defRPr sz="1600"/>
            </a:lvl1pPr>
          </a:lstStyle>
          <a:p>
            <a:r>
              <a:rPr lang="ca-ES" sz="1200" dirty="0" smtClean="0"/>
              <a:t>Flor de passió</a:t>
            </a:r>
            <a:endParaRPr lang="es-ES" sz="1200" dirty="0"/>
          </a:p>
        </p:txBody>
      </p:sp>
      <p:sp>
        <p:nvSpPr>
          <p:cNvPr id="37" name="QuadreDeText 4"/>
          <p:cNvSpPr txBox="1"/>
          <p:nvPr/>
        </p:nvSpPr>
        <p:spPr>
          <a:xfrm>
            <a:off x="2843808" y="4609456"/>
            <a:ext cx="1943377" cy="276999"/>
          </a:xfrm>
          <a:prstGeom prst="rect">
            <a:avLst/>
          </a:prstGeom>
          <a:noFill/>
          <a:ln w="38100">
            <a:solidFill>
              <a:srgbClr val="ED03D1"/>
            </a:solidFill>
          </a:ln>
        </p:spPr>
        <p:txBody>
          <a:bodyPr wrap="square" rtlCol="0" anchor="t">
            <a:spAutoFit/>
          </a:bodyPr>
          <a:lstStyle>
            <a:defPPr>
              <a:defRPr lang="ca-ES"/>
            </a:defPPr>
            <a:lvl1pPr algn="ctr">
              <a:defRPr sz="1600"/>
            </a:lvl1pPr>
          </a:lstStyle>
          <a:p>
            <a:r>
              <a:rPr lang="ca-ES" sz="1200" dirty="0" smtClean="0"/>
              <a:t>Poliol d’aigua</a:t>
            </a:r>
            <a:endParaRPr lang="es-ES" sz="1200" dirty="0"/>
          </a:p>
        </p:txBody>
      </p:sp>
      <p:sp>
        <p:nvSpPr>
          <p:cNvPr id="38" name="QuadreDeText 4"/>
          <p:cNvSpPr txBox="1"/>
          <p:nvPr/>
        </p:nvSpPr>
        <p:spPr>
          <a:xfrm>
            <a:off x="4892595" y="1063656"/>
            <a:ext cx="2127678" cy="27699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Herba dels fics</a:t>
            </a:r>
            <a:endParaRPr lang="es-ES" sz="1200" dirty="0"/>
          </a:p>
        </p:txBody>
      </p:sp>
      <p:sp>
        <p:nvSpPr>
          <p:cNvPr id="39" name="QuadreDeText 4"/>
          <p:cNvSpPr txBox="1"/>
          <p:nvPr/>
        </p:nvSpPr>
        <p:spPr>
          <a:xfrm>
            <a:off x="7207288" y="3157343"/>
            <a:ext cx="1560755" cy="27699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Cap d’ocell</a:t>
            </a:r>
            <a:endParaRPr lang="es-ES" sz="1200" dirty="0"/>
          </a:p>
        </p:txBody>
      </p:sp>
      <p:sp>
        <p:nvSpPr>
          <p:cNvPr id="40" name="QuadreDeText 4"/>
          <p:cNvSpPr txBox="1"/>
          <p:nvPr/>
        </p:nvSpPr>
        <p:spPr>
          <a:xfrm>
            <a:off x="7033644" y="5405886"/>
            <a:ext cx="1354780" cy="27699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err="1" smtClean="0"/>
              <a:t>Passionària</a:t>
            </a:r>
            <a:endParaRPr lang="es-ES" sz="1200" dirty="0"/>
          </a:p>
        </p:txBody>
      </p:sp>
      <p:sp>
        <p:nvSpPr>
          <p:cNvPr id="41" name="QuadreDeText 4"/>
          <p:cNvSpPr txBox="1"/>
          <p:nvPr/>
        </p:nvSpPr>
        <p:spPr>
          <a:xfrm>
            <a:off x="2860201" y="5405886"/>
            <a:ext cx="1943696" cy="27699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Poniol</a:t>
            </a:r>
            <a:endParaRPr lang="es-ES" sz="1200" dirty="0"/>
          </a:p>
        </p:txBody>
      </p:sp>
      <p:sp>
        <p:nvSpPr>
          <p:cNvPr id="42" name="QuadreDeText 4"/>
          <p:cNvSpPr txBox="1"/>
          <p:nvPr/>
        </p:nvSpPr>
        <p:spPr>
          <a:xfrm>
            <a:off x="4892595" y="1475567"/>
            <a:ext cx="2127677" cy="2769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Herba d’orenetes</a:t>
            </a:r>
            <a:endParaRPr lang="es-ES" sz="1200" dirty="0"/>
          </a:p>
        </p:txBody>
      </p:sp>
      <p:sp>
        <p:nvSpPr>
          <p:cNvPr id="43" name="QuadreDeText 4"/>
          <p:cNvSpPr txBox="1"/>
          <p:nvPr/>
        </p:nvSpPr>
        <p:spPr>
          <a:xfrm>
            <a:off x="7207288" y="3552722"/>
            <a:ext cx="1560756" cy="2769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Herba conillera</a:t>
            </a:r>
            <a:endParaRPr lang="es-ES" sz="1200" dirty="0"/>
          </a:p>
        </p:txBody>
      </p:sp>
      <p:sp>
        <p:nvSpPr>
          <p:cNvPr id="44" name="QuadreDeText 4"/>
          <p:cNvSpPr txBox="1"/>
          <p:nvPr/>
        </p:nvSpPr>
        <p:spPr>
          <a:xfrm>
            <a:off x="7033644" y="5808452"/>
            <a:ext cx="1354780" cy="2769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Passionera</a:t>
            </a:r>
            <a:endParaRPr lang="es-ES" sz="1200" dirty="0"/>
          </a:p>
        </p:txBody>
      </p:sp>
      <p:sp>
        <p:nvSpPr>
          <p:cNvPr id="45" name="QuadreDeText 4"/>
          <p:cNvSpPr txBox="1"/>
          <p:nvPr/>
        </p:nvSpPr>
        <p:spPr>
          <a:xfrm>
            <a:off x="2863406" y="5822829"/>
            <a:ext cx="1943696" cy="2769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ca-ES" sz="1200" dirty="0" smtClean="0"/>
              <a:t>Herba de Sant Ponç</a:t>
            </a:r>
            <a:endParaRPr lang="es-ES" sz="1200" dirty="0"/>
          </a:p>
        </p:txBody>
      </p:sp>
      <p:sp>
        <p:nvSpPr>
          <p:cNvPr id="3" name="QuadreDeText 2"/>
          <p:cNvSpPr txBox="1"/>
          <p:nvPr/>
        </p:nvSpPr>
        <p:spPr>
          <a:xfrm>
            <a:off x="395290" y="3944089"/>
            <a:ext cx="1995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/>
              <a:t>Aloe vera </a:t>
            </a:r>
            <a:r>
              <a:rPr lang="es-ES" sz="1200" dirty="0"/>
              <a:t>(L.)</a:t>
            </a:r>
            <a:r>
              <a:rPr lang="es-ES" sz="1200" i="1" dirty="0"/>
              <a:t> </a:t>
            </a:r>
            <a:r>
              <a:rPr lang="es-ES" sz="1200" dirty="0" err="1"/>
              <a:t>Burm</a:t>
            </a:r>
            <a:r>
              <a:rPr lang="es-ES" sz="1200" dirty="0"/>
              <a:t>. f. </a:t>
            </a:r>
            <a:endParaRPr lang="ca-ES" sz="1200" dirty="0"/>
          </a:p>
        </p:txBody>
      </p:sp>
      <p:sp>
        <p:nvSpPr>
          <p:cNvPr id="29" name="QuadreDeText 28"/>
          <p:cNvSpPr txBox="1"/>
          <p:nvPr/>
        </p:nvSpPr>
        <p:spPr>
          <a:xfrm>
            <a:off x="2771800" y="1753071"/>
            <a:ext cx="1995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err="1"/>
              <a:t>Chelidonium</a:t>
            </a:r>
            <a:r>
              <a:rPr lang="es-ES" sz="1200" i="1" dirty="0"/>
              <a:t> </a:t>
            </a:r>
            <a:r>
              <a:rPr lang="es-ES" sz="1200" i="1" dirty="0" err="1"/>
              <a:t>majus</a:t>
            </a:r>
            <a:r>
              <a:rPr lang="es-ES" sz="1200" dirty="0"/>
              <a:t> L.</a:t>
            </a:r>
            <a:endParaRPr lang="ca-ES" sz="1200" dirty="0"/>
          </a:p>
        </p:txBody>
      </p:sp>
      <p:sp>
        <p:nvSpPr>
          <p:cNvPr id="4" name="Rectangle 3"/>
          <p:cNvSpPr/>
          <p:nvPr/>
        </p:nvSpPr>
        <p:spPr>
          <a:xfrm>
            <a:off x="5076056" y="3861048"/>
            <a:ext cx="15408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i="1" dirty="0" err="1"/>
              <a:t>Senecio</a:t>
            </a:r>
            <a:r>
              <a:rPr lang="es-ES" sz="1200" i="1" dirty="0"/>
              <a:t> </a:t>
            </a:r>
            <a:r>
              <a:rPr lang="es-ES" sz="1200" i="1" dirty="0" err="1"/>
              <a:t>vulgaris</a:t>
            </a:r>
            <a:r>
              <a:rPr lang="es-ES" sz="1200" dirty="0"/>
              <a:t> L.</a:t>
            </a:r>
            <a:endParaRPr lang="ca-ES" sz="1200" dirty="0"/>
          </a:p>
        </p:txBody>
      </p:sp>
      <p:sp>
        <p:nvSpPr>
          <p:cNvPr id="46" name="Rectangle 45"/>
          <p:cNvSpPr/>
          <p:nvPr/>
        </p:nvSpPr>
        <p:spPr>
          <a:xfrm>
            <a:off x="5004048" y="6145559"/>
            <a:ext cx="17988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i="1" dirty="0" err="1"/>
              <a:t>Passiflora</a:t>
            </a:r>
            <a:r>
              <a:rPr lang="es-ES" sz="1200" i="1" dirty="0"/>
              <a:t> </a:t>
            </a:r>
            <a:r>
              <a:rPr lang="es-ES" sz="1200" i="1" dirty="0" err="1"/>
              <a:t>incarnata</a:t>
            </a:r>
            <a:r>
              <a:rPr lang="es-ES" sz="1200" dirty="0"/>
              <a:t> L.</a:t>
            </a:r>
            <a:endParaRPr lang="ca-ES" sz="1200" dirty="0"/>
          </a:p>
        </p:txBody>
      </p:sp>
      <p:sp>
        <p:nvSpPr>
          <p:cNvPr id="47" name="QuadreDeText 46"/>
          <p:cNvSpPr txBox="1"/>
          <p:nvPr/>
        </p:nvSpPr>
        <p:spPr>
          <a:xfrm>
            <a:off x="739453" y="6109591"/>
            <a:ext cx="1995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/>
              <a:t>Mentha</a:t>
            </a:r>
            <a:r>
              <a:rPr lang="en-US" sz="1200" i="1" dirty="0"/>
              <a:t> </a:t>
            </a:r>
            <a:r>
              <a:rPr lang="en-US" sz="1200" i="1" dirty="0" err="1"/>
              <a:t>pulegium</a:t>
            </a:r>
            <a:r>
              <a:rPr lang="en-US" sz="1200" i="1" dirty="0"/>
              <a:t> </a:t>
            </a:r>
            <a:r>
              <a:rPr lang="en-US" sz="1200" dirty="0"/>
              <a:t>L. </a:t>
            </a:r>
            <a:endParaRPr lang="ca-ES" sz="1200" dirty="0"/>
          </a:p>
        </p:txBody>
      </p:sp>
      <p:pic>
        <p:nvPicPr>
          <p:cNvPr id="48" name="Imagen 10"/>
          <p:cNvPicPr/>
          <p:nvPr/>
        </p:nvPicPr>
        <p:blipFill>
          <a:blip r:embed="rId3" cstate="print"/>
          <a:srcRect l="1719" t="20430" r="28560" b="24040"/>
          <a:stretch>
            <a:fillRect/>
          </a:stretch>
        </p:blipFill>
        <p:spPr bwMode="auto">
          <a:xfrm>
            <a:off x="395290" y="2420901"/>
            <a:ext cx="1997777" cy="1512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Imagen 19"/>
          <p:cNvPicPr/>
          <p:nvPr/>
        </p:nvPicPr>
        <p:blipFill>
          <a:blip r:embed="rId4" cstate="print"/>
          <a:srcRect l="1271" t="17491" r="26130" b="22792"/>
          <a:stretch>
            <a:fillRect/>
          </a:stretch>
        </p:blipFill>
        <p:spPr bwMode="auto">
          <a:xfrm>
            <a:off x="2775643" y="260648"/>
            <a:ext cx="2027935" cy="152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Imagen 22"/>
          <p:cNvPicPr/>
          <p:nvPr/>
        </p:nvPicPr>
        <p:blipFill>
          <a:blip r:embed="rId5" cstate="print"/>
          <a:srcRect t="19912" r="26433" b="14741"/>
          <a:stretch>
            <a:fillRect/>
          </a:stretch>
        </p:blipFill>
        <p:spPr bwMode="auto">
          <a:xfrm>
            <a:off x="5080770" y="2348880"/>
            <a:ext cx="2083518" cy="155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Imagen 13"/>
          <p:cNvPicPr/>
          <p:nvPr/>
        </p:nvPicPr>
        <p:blipFill>
          <a:blip r:embed="rId6" cstate="print"/>
          <a:srcRect l="4539" t="20696" r="30600" b="24359"/>
          <a:stretch>
            <a:fillRect/>
          </a:stretch>
        </p:blipFill>
        <p:spPr bwMode="auto">
          <a:xfrm>
            <a:off x="5004048" y="4638862"/>
            <a:ext cx="1914525" cy="152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Imagen 25"/>
          <p:cNvPicPr/>
          <p:nvPr/>
        </p:nvPicPr>
        <p:blipFill>
          <a:blip r:embed="rId7" cstate="print"/>
          <a:srcRect l="24204" t="30279" r="50637" b="39841"/>
          <a:stretch>
            <a:fillRect/>
          </a:stretch>
        </p:blipFill>
        <p:spPr bwMode="auto">
          <a:xfrm>
            <a:off x="750736" y="4581128"/>
            <a:ext cx="1984142" cy="1568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QuadreDeText 5"/>
          <p:cNvSpPr txBox="1"/>
          <p:nvPr/>
        </p:nvSpPr>
        <p:spPr>
          <a:xfrm rot="20798610">
            <a:off x="844049" y="2593063"/>
            <a:ext cx="7128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000" b="1" dirty="0" smtClean="0">
                <a:ln w="28575">
                  <a:noFill/>
                  <a:prstDash val="solid"/>
                  <a:miter lim="800000"/>
                </a:ln>
                <a:solidFill>
                  <a:srgbClr val="B4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erlin Sans FB Demi" pitchFamily="34" charset="0"/>
              </a:rPr>
              <a:t>HEPATOTÒXIQUES</a:t>
            </a:r>
            <a:endParaRPr lang="ca-ES" sz="6000" b="1" dirty="0">
              <a:ln w="28575">
                <a:noFill/>
                <a:prstDash val="solid"/>
                <a:miter lim="800000"/>
              </a:ln>
              <a:solidFill>
                <a:srgbClr val="B4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05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3" dur="indefinite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6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9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2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2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7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8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4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0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1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3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4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6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7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9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0" dur="indefinite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2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3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5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6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2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3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5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6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8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9" dur="indefinite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1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2" dur="indefinite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4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5" dur="indefinite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7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8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5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7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8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1" dur="indefinite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3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4" dur="indefinite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6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7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9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0" dur="indefinite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8" grpId="0" animBg="1"/>
      <p:bldP spid="28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3" grpId="0"/>
      <p:bldP spid="29" grpId="0"/>
      <p:bldP spid="4" grpId="0"/>
      <p:bldP spid="46" grpId="0"/>
      <p:bldP spid="47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ol 1"/>
          <p:cNvSpPr>
            <a:spLocks noGrp="1"/>
          </p:cNvSpPr>
          <p:nvPr>
            <p:ph type="title"/>
          </p:nvPr>
        </p:nvSpPr>
        <p:spPr>
          <a:xfrm>
            <a:off x="0" y="485800"/>
            <a:ext cx="9144000" cy="1143000"/>
          </a:xfrm>
        </p:spPr>
        <p:txBody>
          <a:bodyPr>
            <a:noAutofit/>
          </a:bodyPr>
          <a:lstStyle/>
          <a:p>
            <a:r>
              <a:rPr lang="es-ES" dirty="0" smtClean="0"/>
              <a:t>COM PODEN INTERACCIONAR?</a:t>
            </a:r>
            <a:endParaRPr lang="ca-ES" dirty="0"/>
          </a:p>
        </p:txBody>
      </p:sp>
      <p:sp>
        <p:nvSpPr>
          <p:cNvPr id="6" name="5 Rectángulo"/>
          <p:cNvSpPr/>
          <p:nvPr/>
        </p:nvSpPr>
        <p:spPr>
          <a:xfrm>
            <a:off x="5148064" y="116632"/>
            <a:ext cx="390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INTERACCIONS DEL TRACTAMENT </a:t>
            </a:r>
            <a:endParaRPr lang="ca-E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AutoShape 2" descr="https://3qksc436bu713cqimwcfglyj-wpengine.netdna-ssl.com/wp-content/uploads/2016/01/ADME-v4_ES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4" name="AutoShape 4" descr="https://3qksc436bu713cqimwcfglyj-wpengine.netdna-ssl.com/wp-content/uploads/2016/01/ADME-v4_ES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7" name="AutoShape 6" descr="https://3qksc436bu713cqimwcfglyj-wpengine.netdna-ssl.com/wp-content/uploads/2016/01/ADME-v4_ES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8" name="AutoShape 8" descr="https://3qksc436bu713cqimwcfglyj-wpengine.netdna-ssl.com/wp-content/uploads/2016/01/ADME-v4_ES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9" name="AutoShape 10" descr="https://3qksc436bu713cqimwcfglyj-wpengine.netdna-ssl.com/wp-content/uploads/2016/01/ADME-v4_ES.pn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grpSp>
        <p:nvGrpSpPr>
          <p:cNvPr id="1024" name="1023 Grupo"/>
          <p:cNvGrpSpPr/>
          <p:nvPr/>
        </p:nvGrpSpPr>
        <p:grpSpPr>
          <a:xfrm>
            <a:off x="683568" y="1780017"/>
            <a:ext cx="7716471" cy="4811436"/>
            <a:chOff x="1726475" y="2042794"/>
            <a:chExt cx="6986660" cy="4298414"/>
          </a:xfrm>
        </p:grpSpPr>
        <p:grpSp>
          <p:nvGrpSpPr>
            <p:cNvPr id="28" name="27 Grupo"/>
            <p:cNvGrpSpPr/>
            <p:nvPr/>
          </p:nvGrpSpPr>
          <p:grpSpPr>
            <a:xfrm>
              <a:off x="2540219" y="2042794"/>
              <a:ext cx="6172916" cy="4298414"/>
              <a:chOff x="2411760" y="2132856"/>
              <a:chExt cx="6172916" cy="4298414"/>
            </a:xfrm>
          </p:grpSpPr>
          <p:pic>
            <p:nvPicPr>
              <p:cNvPr id="1035" name="Picture 11" descr="\\dspau.santpau.es\w\unidosis\info\Escriptori\ADME-v4_ES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730"/>
              <a:stretch/>
            </p:blipFill>
            <p:spPr bwMode="auto">
              <a:xfrm>
                <a:off x="3383868" y="2132856"/>
                <a:ext cx="4528588" cy="4162265"/>
              </a:xfrm>
              <a:prstGeom prst="rect">
                <a:avLst/>
              </a:prstGeom>
              <a:noFill/>
              <a:ln w="38100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2" name="21 CuadroTexto"/>
              <p:cNvSpPr txBox="1"/>
              <p:nvPr/>
            </p:nvSpPr>
            <p:spPr>
              <a:xfrm>
                <a:off x="3794212" y="4075489"/>
                <a:ext cx="417748" cy="1384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s-ES" sz="1200" dirty="0"/>
              </a:p>
            </p:txBody>
          </p:sp>
          <p:sp>
            <p:nvSpPr>
              <p:cNvPr id="12" name="11 CuadroTexto"/>
              <p:cNvSpPr txBox="1"/>
              <p:nvPr/>
            </p:nvSpPr>
            <p:spPr>
              <a:xfrm>
                <a:off x="6905729" y="4679932"/>
                <a:ext cx="1678947" cy="5539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s-ES" sz="1600" b="1" dirty="0" smtClean="0"/>
                  <a:t>DISTRIBUCIÓ</a:t>
                </a:r>
              </a:p>
              <a:p>
                <a:r>
                  <a:rPr lang="es-ES" sz="1400" dirty="0" err="1" smtClean="0"/>
                  <a:t>On</a:t>
                </a:r>
                <a:r>
                  <a:rPr lang="es-ES" sz="1400" dirty="0" smtClean="0"/>
                  <a:t> es </a:t>
                </a:r>
                <a:r>
                  <a:rPr lang="es-ES" sz="1400" dirty="0" err="1" smtClean="0"/>
                  <a:t>dirigeix</a:t>
                </a:r>
                <a:r>
                  <a:rPr lang="es-ES" sz="1400" dirty="0" smtClean="0"/>
                  <a:t>?</a:t>
                </a:r>
                <a:endParaRPr lang="es-ES" sz="1400" dirty="0"/>
              </a:p>
            </p:txBody>
          </p:sp>
          <p:sp>
            <p:nvSpPr>
              <p:cNvPr id="14" name="13 CuadroTexto"/>
              <p:cNvSpPr txBox="1"/>
              <p:nvPr/>
            </p:nvSpPr>
            <p:spPr>
              <a:xfrm>
                <a:off x="2411760" y="3307050"/>
                <a:ext cx="1944216" cy="5539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s-ES" sz="1600" b="1" dirty="0" smtClean="0"/>
                  <a:t>METABOLISME</a:t>
                </a:r>
              </a:p>
              <a:p>
                <a:pPr algn="r"/>
                <a:r>
                  <a:rPr lang="es-ES" sz="1400" dirty="0" err="1" smtClean="0"/>
                  <a:t>Com</a:t>
                </a:r>
                <a:r>
                  <a:rPr lang="es-ES" sz="1400" dirty="0" smtClean="0"/>
                  <a:t> es transforma?</a:t>
                </a:r>
                <a:endParaRPr lang="es-ES" sz="1400" dirty="0"/>
              </a:p>
            </p:txBody>
          </p:sp>
          <p:sp>
            <p:nvSpPr>
              <p:cNvPr id="15" name="14 CuadroTexto"/>
              <p:cNvSpPr txBox="1"/>
              <p:nvPr/>
            </p:nvSpPr>
            <p:spPr>
              <a:xfrm>
                <a:off x="3851920" y="5877272"/>
                <a:ext cx="1512168" cy="5539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s-ES" sz="1600" b="1" dirty="0" smtClean="0"/>
                  <a:t>EXCRECIÓ</a:t>
                </a:r>
              </a:p>
              <a:p>
                <a:pPr algn="r"/>
                <a:r>
                  <a:rPr lang="es-ES" sz="1400" dirty="0" err="1" smtClean="0"/>
                  <a:t>Com</a:t>
                </a:r>
                <a:r>
                  <a:rPr lang="es-ES" sz="1400" dirty="0" smtClean="0"/>
                  <a:t> </a:t>
                </a:r>
                <a:r>
                  <a:rPr lang="es-ES" sz="1400" dirty="0" err="1" smtClean="0"/>
                  <a:t>s’elimina</a:t>
                </a:r>
                <a:r>
                  <a:rPr lang="es-ES" sz="1400" dirty="0" smtClean="0"/>
                  <a:t>?</a:t>
                </a:r>
                <a:endParaRPr lang="es-ES" sz="1400" dirty="0"/>
              </a:p>
            </p:txBody>
          </p:sp>
          <p:sp>
            <p:nvSpPr>
              <p:cNvPr id="17" name="16 CuadroTexto"/>
              <p:cNvSpPr txBox="1"/>
              <p:nvPr/>
            </p:nvSpPr>
            <p:spPr>
              <a:xfrm>
                <a:off x="5689792" y="2730986"/>
                <a:ext cx="1690520" cy="5539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s-ES" sz="1600" b="1" dirty="0" smtClean="0"/>
                  <a:t>ALLIBERAMENT</a:t>
                </a:r>
              </a:p>
              <a:p>
                <a:r>
                  <a:rPr lang="es-ES" sz="1400" dirty="0" err="1" smtClean="0"/>
                  <a:t>Com</a:t>
                </a:r>
                <a:r>
                  <a:rPr lang="es-ES" sz="1400" dirty="0" smtClean="0"/>
                  <a:t> es </a:t>
                </a:r>
                <a:r>
                  <a:rPr lang="es-ES" sz="1400" dirty="0" err="1" smtClean="0"/>
                  <a:t>desfà</a:t>
                </a:r>
                <a:r>
                  <a:rPr lang="es-ES" sz="1400" dirty="0" smtClean="0"/>
                  <a:t>?</a:t>
                </a:r>
                <a:endParaRPr lang="es-ES" sz="1400" dirty="0"/>
              </a:p>
            </p:txBody>
          </p:sp>
          <p:sp>
            <p:nvSpPr>
              <p:cNvPr id="18" name="17 CuadroTexto"/>
              <p:cNvSpPr txBox="1"/>
              <p:nvPr/>
            </p:nvSpPr>
            <p:spPr>
              <a:xfrm>
                <a:off x="2627784" y="2132856"/>
                <a:ext cx="1440160" cy="5847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s-ES" sz="1600" b="1" dirty="0" smtClean="0">
                    <a:solidFill>
                      <a:schemeClr val="bg1"/>
                    </a:solidFill>
                  </a:rPr>
                  <a:t>METABOLISME</a:t>
                </a:r>
              </a:p>
            </p:txBody>
          </p:sp>
          <p:sp>
            <p:nvSpPr>
              <p:cNvPr id="11" name="10 CuadroTexto"/>
              <p:cNvSpPr txBox="1"/>
              <p:nvPr/>
            </p:nvSpPr>
            <p:spPr>
              <a:xfrm>
                <a:off x="3671900" y="2722393"/>
                <a:ext cx="792088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s-ES" sz="1200" dirty="0" err="1" smtClean="0"/>
                  <a:t>Fàrmac</a:t>
                </a:r>
                <a:endParaRPr lang="es-ES" sz="1200" dirty="0"/>
              </a:p>
            </p:txBody>
          </p:sp>
          <p:sp>
            <p:nvSpPr>
              <p:cNvPr id="20" name="19 CuadroTexto"/>
              <p:cNvSpPr txBox="1"/>
              <p:nvPr/>
            </p:nvSpPr>
            <p:spPr>
              <a:xfrm>
                <a:off x="6876256" y="4376137"/>
                <a:ext cx="1286272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s-ES" sz="1200" dirty="0" err="1" smtClean="0"/>
                  <a:t>Transportadors</a:t>
                </a:r>
                <a:endParaRPr lang="es-ES" sz="1200" dirty="0"/>
              </a:p>
            </p:txBody>
          </p:sp>
          <p:sp>
            <p:nvSpPr>
              <p:cNvPr id="26" name="25 CuadroTexto"/>
              <p:cNvSpPr txBox="1"/>
              <p:nvPr/>
            </p:nvSpPr>
            <p:spPr>
              <a:xfrm>
                <a:off x="6532872" y="3852337"/>
                <a:ext cx="1186279" cy="5847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s-ES" sz="1600" b="1" dirty="0" smtClean="0">
                    <a:solidFill>
                      <a:schemeClr val="bg1"/>
                    </a:solidFill>
                  </a:rPr>
                  <a:t>DISTRIBUCI</a:t>
                </a:r>
              </a:p>
            </p:txBody>
          </p:sp>
          <p:sp>
            <p:nvSpPr>
              <p:cNvPr id="21" name="20 CuadroTexto"/>
              <p:cNvSpPr txBox="1"/>
              <p:nvPr/>
            </p:nvSpPr>
            <p:spPr>
              <a:xfrm>
                <a:off x="3684672" y="4008834"/>
                <a:ext cx="63682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200" dirty="0" err="1" smtClean="0"/>
                  <a:t>Fetge</a:t>
                </a:r>
                <a:endParaRPr lang="es-ES" sz="1200" dirty="0"/>
              </a:p>
            </p:txBody>
          </p:sp>
          <p:sp>
            <p:nvSpPr>
              <p:cNvPr id="3" name="2 CuadroTexto"/>
              <p:cNvSpPr txBox="1"/>
              <p:nvPr/>
            </p:nvSpPr>
            <p:spPr>
              <a:xfrm>
                <a:off x="6444208" y="3595082"/>
                <a:ext cx="1334773" cy="5539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s-ES" sz="1600" b="1" dirty="0" smtClean="0"/>
                  <a:t>ABSORCIÓ</a:t>
                </a:r>
              </a:p>
              <a:p>
                <a:r>
                  <a:rPr lang="es-ES" sz="1400" dirty="0" err="1" smtClean="0"/>
                  <a:t>Com</a:t>
                </a:r>
                <a:r>
                  <a:rPr lang="es-ES" sz="1400" dirty="0" smtClean="0"/>
                  <a:t> entra?</a:t>
                </a:r>
                <a:endParaRPr lang="es-ES" sz="1400" dirty="0"/>
              </a:p>
            </p:txBody>
          </p:sp>
        </p:grpSp>
        <p:sp>
          <p:nvSpPr>
            <p:cNvPr id="13" name="QuadreDeText 12"/>
            <p:cNvSpPr txBox="1"/>
            <p:nvPr/>
          </p:nvSpPr>
          <p:spPr>
            <a:xfrm>
              <a:off x="1726475" y="4589870"/>
              <a:ext cx="20317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 smtClean="0"/>
                <a:t>HEPATOTOXICITAT</a:t>
              </a:r>
            </a:p>
          </p:txBody>
        </p:sp>
        <p:cxnSp>
          <p:nvCxnSpPr>
            <p:cNvPr id="30" name="Connector de fletxa recta 8"/>
            <p:cNvCxnSpPr/>
            <p:nvPr/>
          </p:nvCxnSpPr>
          <p:spPr>
            <a:xfrm flipV="1">
              <a:off x="3476323" y="4123927"/>
              <a:ext cx="1815757" cy="635220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D2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445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1560" y="4509120"/>
            <a:ext cx="7989079" cy="1862048"/>
          </a:xfrm>
          <a:prstGeom prst="rect">
            <a:avLst/>
          </a:prstGeom>
          <a:solidFill>
            <a:srgbClr val="F9FF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201622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114300" indent="0" algn="just">
              <a:buNone/>
            </a:pPr>
            <a:r>
              <a:rPr lang="es-ES" sz="1900" dirty="0" smtClean="0"/>
              <a:t>El </a:t>
            </a:r>
            <a:r>
              <a:rPr lang="es-ES" sz="1900" b="1" dirty="0" err="1" smtClean="0"/>
              <a:t>metabolisme</a:t>
            </a:r>
            <a:r>
              <a:rPr lang="es-ES" sz="1900" dirty="0" smtClean="0"/>
              <a:t> </a:t>
            </a:r>
            <a:r>
              <a:rPr lang="es-ES" sz="1900" dirty="0" err="1" smtClean="0"/>
              <a:t>és</a:t>
            </a:r>
            <a:r>
              <a:rPr lang="es-ES" sz="1900" dirty="0" smtClean="0"/>
              <a:t> la </a:t>
            </a:r>
            <a:r>
              <a:rPr lang="es-ES" sz="1900" dirty="0" err="1" smtClean="0"/>
              <a:t>conversió</a:t>
            </a:r>
            <a:r>
              <a:rPr lang="es-ES" sz="1900" dirty="0" smtClean="0"/>
              <a:t> del </a:t>
            </a:r>
            <a:r>
              <a:rPr lang="es-ES" sz="1900" dirty="0" err="1" smtClean="0"/>
              <a:t>fàrmac</a:t>
            </a:r>
            <a:r>
              <a:rPr lang="es-ES" sz="1900" dirty="0" smtClean="0"/>
              <a:t> en un </a:t>
            </a:r>
            <a:r>
              <a:rPr lang="es-ES" sz="1900" dirty="0" err="1" smtClean="0"/>
              <a:t>altre</a:t>
            </a:r>
            <a:r>
              <a:rPr lang="es-ES" sz="1900" dirty="0" smtClean="0"/>
              <a:t> </a:t>
            </a:r>
            <a:r>
              <a:rPr lang="es-ES" sz="1900" dirty="0" err="1" smtClean="0"/>
              <a:t>producte</a:t>
            </a:r>
            <a:r>
              <a:rPr lang="es-ES" sz="1900" dirty="0" smtClean="0"/>
              <a:t>, </a:t>
            </a:r>
            <a:r>
              <a:rPr lang="es-ES" sz="1900" dirty="0" err="1" smtClean="0"/>
              <a:t>normalment</a:t>
            </a:r>
            <a:r>
              <a:rPr lang="es-ES" sz="1900" dirty="0" smtClean="0"/>
              <a:t> </a:t>
            </a:r>
            <a:r>
              <a:rPr lang="es-ES" sz="1900" dirty="0" err="1" smtClean="0"/>
              <a:t>amb</a:t>
            </a:r>
            <a:r>
              <a:rPr lang="es-ES" sz="1900" dirty="0" smtClean="0"/>
              <a:t> </a:t>
            </a:r>
            <a:r>
              <a:rPr lang="es-ES" sz="1900" dirty="0" err="1" smtClean="0"/>
              <a:t>l’objectiu</a:t>
            </a:r>
            <a:r>
              <a:rPr lang="es-ES" sz="1900" dirty="0" smtClean="0"/>
              <a:t> de que </a:t>
            </a:r>
            <a:r>
              <a:rPr lang="es-ES" sz="1900" dirty="0" err="1" smtClean="0"/>
              <a:t>perdi</a:t>
            </a:r>
            <a:r>
              <a:rPr lang="es-ES" sz="1900" dirty="0" smtClean="0"/>
              <a:t> </a:t>
            </a:r>
            <a:r>
              <a:rPr lang="es-ES" sz="1900" dirty="0" err="1" smtClean="0"/>
              <a:t>efecte</a:t>
            </a:r>
            <a:r>
              <a:rPr lang="es-ES" sz="1900" dirty="0" smtClean="0"/>
              <a:t> i </a:t>
            </a:r>
            <a:r>
              <a:rPr lang="es-ES" sz="1900" dirty="0" err="1" smtClean="0"/>
              <a:t>sigui</a:t>
            </a:r>
            <a:r>
              <a:rPr lang="es-ES" sz="1900" dirty="0" smtClean="0"/>
              <a:t> </a:t>
            </a:r>
            <a:r>
              <a:rPr lang="es-ES" sz="1900" dirty="0" err="1" smtClean="0"/>
              <a:t>més</a:t>
            </a:r>
            <a:r>
              <a:rPr lang="es-ES" sz="1900" dirty="0" smtClean="0"/>
              <a:t> </a:t>
            </a:r>
            <a:r>
              <a:rPr lang="es-ES" sz="1900" dirty="0" err="1" smtClean="0"/>
              <a:t>fàcil</a:t>
            </a:r>
            <a:r>
              <a:rPr lang="es-ES" sz="1900" dirty="0" smtClean="0"/>
              <a:t> </a:t>
            </a:r>
            <a:r>
              <a:rPr lang="es-ES" sz="1900" dirty="0" err="1" smtClean="0"/>
              <a:t>d’eliminar</a:t>
            </a:r>
            <a:r>
              <a:rPr lang="es-ES" sz="1900" dirty="0" smtClean="0"/>
              <a:t>.</a:t>
            </a:r>
          </a:p>
          <a:p>
            <a:pPr marL="114300" indent="0" algn="just">
              <a:buNone/>
            </a:pPr>
            <a:endParaRPr lang="es-ES" sz="1900" dirty="0" smtClean="0"/>
          </a:p>
          <a:p>
            <a:pPr marL="114300" indent="0" algn="just">
              <a:buNone/>
            </a:pPr>
            <a:r>
              <a:rPr lang="es-ES" sz="1900" dirty="0" smtClean="0"/>
              <a:t>La </a:t>
            </a:r>
            <a:r>
              <a:rPr lang="es-ES" sz="1900" dirty="0" err="1"/>
              <a:t>majoria</a:t>
            </a:r>
            <a:r>
              <a:rPr lang="es-ES" sz="1900" dirty="0"/>
              <a:t> </a:t>
            </a:r>
            <a:r>
              <a:rPr lang="es-ES" sz="1900" dirty="0" err="1"/>
              <a:t>dels</a:t>
            </a:r>
            <a:r>
              <a:rPr lang="es-ES" sz="1900" dirty="0"/>
              <a:t> </a:t>
            </a:r>
            <a:r>
              <a:rPr lang="es-ES" sz="1900" dirty="0" err="1"/>
              <a:t>fàrmacs</a:t>
            </a:r>
            <a:r>
              <a:rPr lang="es-ES" sz="1900" dirty="0"/>
              <a:t> </a:t>
            </a:r>
            <a:r>
              <a:rPr lang="es-ES" sz="1900" dirty="0" err="1"/>
              <a:t>són</a:t>
            </a:r>
            <a:r>
              <a:rPr lang="es-ES" sz="1900" dirty="0"/>
              <a:t> </a:t>
            </a:r>
            <a:r>
              <a:rPr lang="es-ES" sz="1900" dirty="0" err="1"/>
              <a:t>metabolitzats</a:t>
            </a:r>
            <a:r>
              <a:rPr lang="es-ES" sz="1900" dirty="0"/>
              <a:t> al </a:t>
            </a:r>
            <a:r>
              <a:rPr lang="es-ES" sz="1900" dirty="0" err="1"/>
              <a:t>fetge</a:t>
            </a:r>
            <a:r>
              <a:rPr lang="es-ES" sz="1900" dirty="0"/>
              <a:t> per </a:t>
            </a:r>
            <a:r>
              <a:rPr lang="es-ES" sz="1900" dirty="0" err="1"/>
              <a:t>acció</a:t>
            </a:r>
            <a:r>
              <a:rPr lang="es-ES" sz="1900" dirty="0"/>
              <a:t> </a:t>
            </a:r>
            <a:r>
              <a:rPr lang="es-ES" sz="1900" dirty="0" err="1"/>
              <a:t>d'unes</a:t>
            </a:r>
            <a:r>
              <a:rPr lang="es-ES" sz="1900" dirty="0"/>
              <a:t> </a:t>
            </a:r>
            <a:r>
              <a:rPr lang="es-ES" sz="1900" dirty="0" err="1"/>
              <a:t>proteïnes</a:t>
            </a:r>
            <a:r>
              <a:rPr lang="es-ES" sz="1900" dirty="0"/>
              <a:t> </a:t>
            </a:r>
            <a:r>
              <a:rPr lang="es-ES" sz="1900" dirty="0" err="1"/>
              <a:t>anomenades</a:t>
            </a:r>
            <a:r>
              <a:rPr lang="es-ES" sz="1900" dirty="0"/>
              <a:t> </a:t>
            </a:r>
            <a:r>
              <a:rPr lang="es-ES" sz="1900" b="1" dirty="0" smtClean="0">
                <a:solidFill>
                  <a:schemeClr val="accent1">
                    <a:lumMod val="75000"/>
                  </a:schemeClr>
                </a:solidFill>
              </a:rPr>
              <a:t>CITOCROMS</a:t>
            </a:r>
            <a:r>
              <a:rPr lang="es-ES" sz="1900" dirty="0" smtClean="0"/>
              <a:t>. </a:t>
            </a:r>
            <a:endParaRPr lang="es-ES" sz="1900" dirty="0"/>
          </a:p>
        </p:txBody>
      </p:sp>
      <p:sp>
        <p:nvSpPr>
          <p:cNvPr id="5" name="Títo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es-ES" dirty="0" smtClean="0"/>
              <a:t>INTERACIONS METABÒLIQUES</a:t>
            </a:r>
            <a:endParaRPr lang="ca-ES" dirty="0"/>
          </a:p>
        </p:txBody>
      </p:sp>
      <p:sp>
        <p:nvSpPr>
          <p:cNvPr id="6" name="5 Rectángulo"/>
          <p:cNvSpPr/>
          <p:nvPr/>
        </p:nvSpPr>
        <p:spPr>
          <a:xfrm>
            <a:off x="5148064" y="116632"/>
            <a:ext cx="390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INTERACCIONS DEL TRACTAMENT </a:t>
            </a:r>
            <a:endParaRPr lang="ca-E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QuadreDeText 10"/>
          <p:cNvSpPr txBox="1"/>
          <p:nvPr/>
        </p:nvSpPr>
        <p:spPr>
          <a:xfrm>
            <a:off x="611560" y="4509120"/>
            <a:ext cx="7989079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1" indent="0">
              <a:buNone/>
            </a:pPr>
            <a:r>
              <a:rPr lang="es-ES" sz="1900" b="1" dirty="0" smtClean="0">
                <a:solidFill>
                  <a:srgbClr val="6B9100"/>
                </a:solidFill>
              </a:rPr>
              <a:t>INHIBIDORS</a:t>
            </a:r>
            <a:endParaRPr lang="es-ES" sz="1900" dirty="0">
              <a:solidFill>
                <a:srgbClr val="6B9100"/>
              </a:solidFill>
            </a:endParaRPr>
          </a:p>
          <a:p>
            <a:pPr marL="571500" lvl="1" indent="0">
              <a:spcBef>
                <a:spcPts val="1200"/>
              </a:spcBef>
              <a:buNone/>
            </a:pPr>
            <a:r>
              <a:rPr lang="es-ES" sz="1900" dirty="0"/>
              <a:t>     </a:t>
            </a:r>
            <a:r>
              <a:rPr lang="es-ES" sz="1900" dirty="0" err="1"/>
              <a:t>Metabolisme</a:t>
            </a:r>
            <a:r>
              <a:rPr lang="es-ES" sz="1900" dirty="0"/>
              <a:t>              </a:t>
            </a:r>
            <a:r>
              <a:rPr lang="es-ES" sz="1900" dirty="0" err="1"/>
              <a:t>Fàrmac</a:t>
            </a:r>
            <a:r>
              <a:rPr lang="es-ES" sz="1900" dirty="0"/>
              <a:t>                </a:t>
            </a:r>
            <a:r>
              <a:rPr lang="es-ES" sz="1900" dirty="0" err="1"/>
              <a:t>Efectes</a:t>
            </a:r>
            <a:r>
              <a:rPr lang="es-ES" sz="1900" dirty="0"/>
              <a:t> adversos</a:t>
            </a:r>
          </a:p>
          <a:p>
            <a:pPr marL="571500" lvl="1" indent="0">
              <a:buNone/>
            </a:pPr>
            <a:endParaRPr lang="es-ES" sz="1900" dirty="0"/>
          </a:p>
          <a:p>
            <a:pPr marL="571500" lvl="1" indent="0">
              <a:buNone/>
            </a:pPr>
            <a:r>
              <a:rPr lang="es-ES" sz="1900" b="1" dirty="0" smtClean="0">
                <a:solidFill>
                  <a:srgbClr val="6B9100"/>
                </a:solidFill>
              </a:rPr>
              <a:t>INDUCTORS</a:t>
            </a:r>
            <a:endParaRPr lang="es-ES" sz="1900" b="1" dirty="0">
              <a:solidFill>
                <a:srgbClr val="6B9100"/>
              </a:solidFill>
            </a:endParaRPr>
          </a:p>
          <a:p>
            <a:pPr marL="571500" lvl="1" indent="0">
              <a:spcBef>
                <a:spcPts val="1200"/>
              </a:spcBef>
              <a:buNone/>
            </a:pPr>
            <a:r>
              <a:rPr lang="es-ES" sz="1900" dirty="0"/>
              <a:t>	 </a:t>
            </a:r>
            <a:r>
              <a:rPr lang="es-ES" sz="1900" dirty="0" err="1"/>
              <a:t>Metabolisme</a:t>
            </a:r>
            <a:r>
              <a:rPr lang="es-ES" sz="1900" dirty="0"/>
              <a:t>             </a:t>
            </a:r>
            <a:r>
              <a:rPr lang="es-ES" sz="1900" dirty="0" err="1" smtClean="0"/>
              <a:t>Fàrmac</a:t>
            </a:r>
            <a:r>
              <a:rPr lang="es-ES" sz="1900" dirty="0" smtClean="0"/>
              <a:t>                </a:t>
            </a:r>
            <a:r>
              <a:rPr lang="es-ES" sz="1900" dirty="0" err="1" smtClean="0"/>
              <a:t>Eficàcia</a:t>
            </a:r>
            <a:endParaRPr lang="es-ES" sz="1900" dirty="0"/>
          </a:p>
        </p:txBody>
      </p:sp>
      <p:sp>
        <p:nvSpPr>
          <p:cNvPr id="2" name="Rectangle 1"/>
          <p:cNvSpPr/>
          <p:nvPr/>
        </p:nvSpPr>
        <p:spPr>
          <a:xfrm>
            <a:off x="395536" y="4067780"/>
            <a:ext cx="6526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es-ES" dirty="0" err="1"/>
              <a:t>Segons</a:t>
            </a:r>
            <a:r>
              <a:rPr lang="es-ES" dirty="0"/>
              <a:t> </a:t>
            </a:r>
            <a:r>
              <a:rPr lang="es-ES" dirty="0" err="1"/>
              <a:t>com</a:t>
            </a:r>
            <a:r>
              <a:rPr lang="es-ES" dirty="0"/>
              <a:t> </a:t>
            </a:r>
            <a:r>
              <a:rPr lang="es-ES" dirty="0" err="1"/>
              <a:t>afectin</a:t>
            </a:r>
            <a:r>
              <a:rPr lang="es-ES" dirty="0"/>
              <a:t> el </a:t>
            </a:r>
            <a:r>
              <a:rPr lang="es-ES" dirty="0" err="1"/>
              <a:t>metabolisme</a:t>
            </a:r>
            <a:r>
              <a:rPr lang="es-ES" dirty="0"/>
              <a:t>, </a:t>
            </a:r>
            <a:r>
              <a:rPr lang="es-ES" dirty="0" err="1"/>
              <a:t>distingim</a:t>
            </a:r>
            <a:r>
              <a:rPr lang="es-ES" dirty="0"/>
              <a:t>:</a:t>
            </a:r>
          </a:p>
        </p:txBody>
      </p:sp>
      <p:sp>
        <p:nvSpPr>
          <p:cNvPr id="13" name="Oval 12"/>
          <p:cNvSpPr/>
          <p:nvPr/>
        </p:nvSpPr>
        <p:spPr>
          <a:xfrm>
            <a:off x="1238603" y="5013176"/>
            <a:ext cx="288032" cy="28803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0" name="Menys 19"/>
          <p:cNvSpPr/>
          <p:nvPr/>
        </p:nvSpPr>
        <p:spPr>
          <a:xfrm>
            <a:off x="1274607" y="5085184"/>
            <a:ext cx="216024" cy="144016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1" name="Oval 20"/>
          <p:cNvSpPr/>
          <p:nvPr/>
        </p:nvSpPr>
        <p:spPr>
          <a:xfrm>
            <a:off x="3707904" y="6021288"/>
            <a:ext cx="288032" cy="28803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2" name="Menys 21"/>
          <p:cNvSpPr/>
          <p:nvPr/>
        </p:nvSpPr>
        <p:spPr>
          <a:xfrm>
            <a:off x="3743908" y="6093296"/>
            <a:ext cx="216024" cy="144016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3" name="Oval 22"/>
          <p:cNvSpPr/>
          <p:nvPr/>
        </p:nvSpPr>
        <p:spPr>
          <a:xfrm>
            <a:off x="5652120" y="6021288"/>
            <a:ext cx="288032" cy="28803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4" name="Menys 23"/>
          <p:cNvSpPr/>
          <p:nvPr/>
        </p:nvSpPr>
        <p:spPr>
          <a:xfrm>
            <a:off x="5688124" y="6093296"/>
            <a:ext cx="216024" cy="144016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5" name="Oval 24"/>
          <p:cNvSpPr/>
          <p:nvPr/>
        </p:nvSpPr>
        <p:spPr>
          <a:xfrm>
            <a:off x="3671900" y="4999285"/>
            <a:ext cx="288032" cy="28803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6" name="Suma 25"/>
          <p:cNvSpPr/>
          <p:nvPr/>
        </p:nvSpPr>
        <p:spPr>
          <a:xfrm>
            <a:off x="3671900" y="4999285"/>
            <a:ext cx="288032" cy="288032"/>
          </a:xfrm>
          <a:prstGeom prst="mathPl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7" name="Oval 26"/>
          <p:cNvSpPr/>
          <p:nvPr/>
        </p:nvSpPr>
        <p:spPr>
          <a:xfrm>
            <a:off x="5580112" y="5013176"/>
            <a:ext cx="288032" cy="28803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8" name="Suma 27"/>
          <p:cNvSpPr/>
          <p:nvPr/>
        </p:nvSpPr>
        <p:spPr>
          <a:xfrm>
            <a:off x="5580112" y="5013176"/>
            <a:ext cx="288032" cy="288032"/>
          </a:xfrm>
          <a:prstGeom prst="mathPl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9" name="Oval 28"/>
          <p:cNvSpPr/>
          <p:nvPr/>
        </p:nvSpPr>
        <p:spPr>
          <a:xfrm>
            <a:off x="1238603" y="6021288"/>
            <a:ext cx="288032" cy="28803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0" name="Suma 29"/>
          <p:cNvSpPr/>
          <p:nvPr/>
        </p:nvSpPr>
        <p:spPr>
          <a:xfrm>
            <a:off x="1238603" y="6021288"/>
            <a:ext cx="288032" cy="288032"/>
          </a:xfrm>
          <a:prstGeom prst="mathPl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31" name="D2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16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  <p:bldLst>
      <p:bldP spid="4" grpId="0" animBg="1"/>
      <p:bldP spid="2" grpId="0"/>
      <p:bldP spid="13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s-ES" sz="1900" dirty="0" smtClean="0"/>
          </a:p>
          <a:p>
            <a:pPr marL="0" indent="0">
              <a:buNone/>
            </a:pPr>
            <a:endParaRPr lang="es-ES" sz="1900" dirty="0"/>
          </a:p>
          <a:p>
            <a:pPr marL="0" indent="0" algn="ctr">
              <a:buNone/>
            </a:pPr>
            <a:endParaRPr lang="es-ES" sz="1900" dirty="0" smtClean="0"/>
          </a:p>
          <a:p>
            <a:pPr marL="0" indent="0" algn="ctr">
              <a:buNone/>
            </a:pPr>
            <a:endParaRPr lang="es-ES" sz="1900" dirty="0" smtClean="0"/>
          </a:p>
          <a:p>
            <a:pPr marL="0" indent="0" algn="ctr">
              <a:buNone/>
            </a:pPr>
            <a:endParaRPr lang="es-ES" sz="1900" dirty="0"/>
          </a:p>
          <a:p>
            <a:pPr marL="0" indent="0" algn="ctr">
              <a:buNone/>
            </a:pPr>
            <a:endParaRPr lang="es-ES" sz="1900" dirty="0" smtClean="0"/>
          </a:p>
          <a:p>
            <a:pPr marL="0" indent="0" algn="ctr">
              <a:buNone/>
            </a:pPr>
            <a:endParaRPr lang="es-ES" sz="1900" dirty="0"/>
          </a:p>
          <a:p>
            <a:pPr marL="0" indent="0" algn="ctr">
              <a:buNone/>
            </a:pPr>
            <a:endParaRPr lang="es-ES" sz="1900" dirty="0"/>
          </a:p>
        </p:txBody>
      </p:sp>
      <p:sp>
        <p:nvSpPr>
          <p:cNvPr id="10" name="Títo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es-ES" dirty="0" smtClean="0"/>
              <a:t>EXEMPLES</a:t>
            </a:r>
            <a:endParaRPr lang="ca-ES" dirty="0"/>
          </a:p>
        </p:txBody>
      </p:sp>
      <p:sp>
        <p:nvSpPr>
          <p:cNvPr id="11" name="10 Rectángulo"/>
          <p:cNvSpPr/>
          <p:nvPr/>
        </p:nvSpPr>
        <p:spPr>
          <a:xfrm>
            <a:off x="5148064" y="116632"/>
            <a:ext cx="390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INTERACCIONS DEL TRACTAMENT </a:t>
            </a:r>
            <a:endParaRPr lang="ca-E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QuadreDeText 1"/>
          <p:cNvSpPr txBox="1"/>
          <p:nvPr/>
        </p:nvSpPr>
        <p:spPr>
          <a:xfrm>
            <a:off x="467544" y="5420543"/>
            <a:ext cx="8208912" cy="384721"/>
          </a:xfrm>
          <a:prstGeom prst="rect">
            <a:avLst/>
          </a:prstGeom>
          <a:solidFill>
            <a:srgbClr val="F9FFE7"/>
          </a:solidFill>
        </p:spPr>
        <p:txBody>
          <a:bodyPr wrap="square" rtlCol="0">
            <a:spAutoFit/>
          </a:bodyPr>
          <a:lstStyle/>
          <a:p>
            <a:r>
              <a:rPr lang="es-ES" sz="1900" dirty="0" smtClean="0"/>
              <a:t>	Boldo</a:t>
            </a:r>
            <a:r>
              <a:rPr lang="es-ES" sz="1900" dirty="0"/>
              <a:t>, aloe-vera, </a:t>
            </a:r>
            <a:r>
              <a:rPr lang="es-ES" sz="1900" dirty="0" err="1"/>
              <a:t>carxofa</a:t>
            </a:r>
            <a:r>
              <a:rPr lang="es-ES" sz="1900" dirty="0"/>
              <a:t>  </a:t>
            </a:r>
            <a:r>
              <a:rPr lang="es-ES" sz="1900" dirty="0" smtClean="0"/>
              <a:t>        </a:t>
            </a:r>
            <a:r>
              <a:rPr lang="es-ES" sz="1900" b="1" dirty="0" err="1" smtClean="0"/>
              <a:t>Hepatotoxicitat</a:t>
            </a:r>
            <a:r>
              <a:rPr lang="es-ES" sz="1900" dirty="0"/>
              <a:t>.</a:t>
            </a:r>
          </a:p>
        </p:txBody>
      </p:sp>
      <p:sp>
        <p:nvSpPr>
          <p:cNvPr id="14" name="QuadreDeText 13"/>
          <p:cNvSpPr txBox="1"/>
          <p:nvPr/>
        </p:nvSpPr>
        <p:spPr>
          <a:xfrm>
            <a:off x="467544" y="2348880"/>
            <a:ext cx="8208912" cy="1092607"/>
          </a:xfrm>
          <a:prstGeom prst="rect">
            <a:avLst/>
          </a:prstGeom>
          <a:solidFill>
            <a:srgbClr val="F9FFE7"/>
          </a:solidFill>
        </p:spPr>
        <p:txBody>
          <a:bodyPr wrap="square" rtlCol="0">
            <a:spAutoFit/>
          </a:bodyPr>
          <a:lstStyle/>
          <a:p>
            <a:r>
              <a:rPr lang="es-ES" sz="1900" dirty="0" smtClean="0"/>
              <a:t>	</a:t>
            </a:r>
            <a:r>
              <a:rPr lang="es-ES" sz="1900" dirty="0" err="1" smtClean="0"/>
              <a:t>Card</a:t>
            </a:r>
            <a:r>
              <a:rPr lang="es-ES" sz="1900" dirty="0" smtClean="0"/>
              <a:t> </a:t>
            </a:r>
            <a:r>
              <a:rPr lang="es-ES" sz="1900" dirty="0" err="1"/>
              <a:t>marià</a:t>
            </a:r>
            <a:r>
              <a:rPr lang="es-ES" sz="1900" dirty="0"/>
              <a:t>, cúrcuma, </a:t>
            </a:r>
            <a:r>
              <a:rPr lang="es-ES" sz="1900" dirty="0" err="1"/>
              <a:t>equinàcia</a:t>
            </a:r>
            <a:r>
              <a:rPr lang="es-ES" sz="1900" dirty="0"/>
              <a:t>, te </a:t>
            </a:r>
            <a:r>
              <a:rPr lang="es-ES" sz="1900" dirty="0" err="1"/>
              <a:t>verd</a:t>
            </a:r>
            <a:r>
              <a:rPr lang="es-ES" sz="1900" dirty="0"/>
              <a:t>: </a:t>
            </a:r>
            <a:endParaRPr lang="es-ES" sz="1900" dirty="0" smtClean="0"/>
          </a:p>
          <a:p>
            <a:endParaRPr lang="es-ES" sz="800" dirty="0" smtClean="0"/>
          </a:p>
          <a:p>
            <a:r>
              <a:rPr lang="es-ES" sz="1900" dirty="0" smtClean="0"/>
              <a:t>		 </a:t>
            </a:r>
            <a:r>
              <a:rPr lang="es-ES" sz="1900" dirty="0" err="1"/>
              <a:t>Inhibeixen</a:t>
            </a:r>
            <a:r>
              <a:rPr lang="es-ES" sz="1900" dirty="0"/>
              <a:t> el </a:t>
            </a:r>
            <a:r>
              <a:rPr lang="es-ES" sz="1900" dirty="0" err="1"/>
              <a:t>citocrom</a:t>
            </a:r>
            <a:r>
              <a:rPr lang="es-ES" sz="1900" dirty="0"/>
              <a:t> CYP3A4           </a:t>
            </a:r>
          </a:p>
          <a:p>
            <a:r>
              <a:rPr lang="es-ES" sz="1900" dirty="0"/>
              <a:t>  </a:t>
            </a:r>
            <a:r>
              <a:rPr lang="es-ES" sz="1900" dirty="0" smtClean="0"/>
              <a:t>		 </a:t>
            </a:r>
            <a:r>
              <a:rPr lang="es-ES" sz="1900" b="1" dirty="0" err="1" smtClean="0"/>
              <a:t>Més</a:t>
            </a:r>
            <a:r>
              <a:rPr lang="es-ES" sz="1900" b="1" dirty="0" smtClean="0"/>
              <a:t> </a:t>
            </a:r>
            <a:r>
              <a:rPr lang="es-ES" sz="1900" b="1" dirty="0" err="1"/>
              <a:t>efectes</a:t>
            </a:r>
            <a:r>
              <a:rPr lang="es-ES" sz="1900" b="1" dirty="0"/>
              <a:t> adversos del </a:t>
            </a:r>
            <a:r>
              <a:rPr lang="es-ES" sz="1900" b="1" dirty="0" err="1"/>
              <a:t>tractament</a:t>
            </a:r>
            <a:endParaRPr lang="es-ES" sz="1900" b="1" dirty="0"/>
          </a:p>
        </p:txBody>
      </p:sp>
      <p:sp>
        <p:nvSpPr>
          <p:cNvPr id="17" name="QuadreDeText 16"/>
          <p:cNvSpPr txBox="1"/>
          <p:nvPr/>
        </p:nvSpPr>
        <p:spPr>
          <a:xfrm>
            <a:off x="467544" y="3920569"/>
            <a:ext cx="8208912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900" dirty="0" smtClean="0"/>
              <a:t>	Ginkgo</a:t>
            </a:r>
            <a:r>
              <a:rPr lang="es-ES" sz="1900" dirty="0"/>
              <a:t>, </a:t>
            </a:r>
            <a:r>
              <a:rPr lang="es-ES" sz="1900" dirty="0" err="1"/>
              <a:t>ginseng</a:t>
            </a:r>
            <a:r>
              <a:rPr lang="es-ES" sz="1900" dirty="0"/>
              <a:t>, </a:t>
            </a:r>
            <a:r>
              <a:rPr lang="es-ES" sz="1900" dirty="0" err="1"/>
              <a:t>regalèssia</a:t>
            </a:r>
            <a:r>
              <a:rPr lang="es-ES" sz="1900" dirty="0"/>
              <a:t>: </a:t>
            </a:r>
            <a:endParaRPr lang="es-ES" sz="1900" dirty="0" smtClean="0"/>
          </a:p>
          <a:p>
            <a:endParaRPr lang="es-ES" sz="800" dirty="0" smtClean="0"/>
          </a:p>
          <a:p>
            <a:r>
              <a:rPr lang="es-ES" sz="1900" dirty="0"/>
              <a:t>	</a:t>
            </a:r>
            <a:r>
              <a:rPr lang="es-ES" sz="1900" dirty="0" smtClean="0"/>
              <a:t>	  </a:t>
            </a:r>
            <a:r>
              <a:rPr lang="es-ES" sz="1900" dirty="0" err="1" smtClean="0"/>
              <a:t>Indueixen</a:t>
            </a:r>
            <a:r>
              <a:rPr lang="es-ES" sz="1900" dirty="0" smtClean="0"/>
              <a:t> </a:t>
            </a:r>
            <a:r>
              <a:rPr lang="es-ES" sz="1900" dirty="0"/>
              <a:t>el </a:t>
            </a:r>
            <a:r>
              <a:rPr lang="es-ES" sz="1900" dirty="0" err="1"/>
              <a:t>citocrom</a:t>
            </a:r>
            <a:r>
              <a:rPr lang="es-ES" sz="1900" dirty="0"/>
              <a:t> </a:t>
            </a:r>
            <a:r>
              <a:rPr lang="es-ES" sz="1900" dirty="0" smtClean="0"/>
              <a:t>CYP3A4</a:t>
            </a:r>
            <a:br>
              <a:rPr lang="es-ES" sz="1900" dirty="0" smtClean="0"/>
            </a:br>
            <a:r>
              <a:rPr lang="es-ES" sz="1900" dirty="0" smtClean="0"/>
              <a:t>                              </a:t>
            </a:r>
            <a:r>
              <a:rPr lang="es-ES" sz="1900" b="1" dirty="0" err="1" smtClean="0"/>
              <a:t>Menys</a:t>
            </a:r>
            <a:r>
              <a:rPr lang="es-ES" sz="1900" b="1" dirty="0" smtClean="0"/>
              <a:t> </a:t>
            </a:r>
            <a:r>
              <a:rPr lang="es-ES" sz="1900" b="1" dirty="0" err="1" smtClean="0"/>
              <a:t>efectivitat</a:t>
            </a:r>
            <a:r>
              <a:rPr lang="es-ES" sz="1900" b="1" dirty="0" smtClean="0"/>
              <a:t> del </a:t>
            </a:r>
            <a:r>
              <a:rPr lang="es-ES" sz="1900" b="1" dirty="0" err="1" smtClean="0"/>
              <a:t>tractament</a:t>
            </a:r>
            <a:endParaRPr lang="es-ES" sz="1900" b="1" dirty="0"/>
          </a:p>
        </p:txBody>
      </p:sp>
      <p:cxnSp>
        <p:nvCxnSpPr>
          <p:cNvPr id="13" name="Connector de fletxa recta 8"/>
          <p:cNvCxnSpPr/>
          <p:nvPr/>
        </p:nvCxnSpPr>
        <p:spPr>
          <a:xfrm>
            <a:off x="1979712" y="2996952"/>
            <a:ext cx="360040" cy="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or de fletxa recta 8"/>
          <p:cNvCxnSpPr/>
          <p:nvPr/>
        </p:nvCxnSpPr>
        <p:spPr>
          <a:xfrm>
            <a:off x="1979712" y="3284984"/>
            <a:ext cx="360040" cy="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or de fletxa recta 8"/>
          <p:cNvCxnSpPr/>
          <p:nvPr/>
        </p:nvCxnSpPr>
        <p:spPr>
          <a:xfrm>
            <a:off x="2008030" y="4542207"/>
            <a:ext cx="360040" cy="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 de fletxa recta 8"/>
          <p:cNvCxnSpPr/>
          <p:nvPr/>
        </p:nvCxnSpPr>
        <p:spPr>
          <a:xfrm>
            <a:off x="2021834" y="4784665"/>
            <a:ext cx="360040" cy="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 de fletxa recta 8"/>
          <p:cNvCxnSpPr/>
          <p:nvPr/>
        </p:nvCxnSpPr>
        <p:spPr>
          <a:xfrm>
            <a:off x="4644008" y="5605209"/>
            <a:ext cx="360040" cy="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D24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38132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941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2" grpId="0" animBg="1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91646"/>
            <a:ext cx="2984637" cy="2981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0" y="2790056"/>
            <a:ext cx="9144000" cy="1143000"/>
          </a:xfrm>
        </p:spPr>
        <p:txBody>
          <a:bodyPr>
            <a:noAutofit/>
          </a:bodyPr>
          <a:lstStyle/>
          <a:p>
            <a:r>
              <a:rPr lang="es-ES" sz="6500" dirty="0" smtClean="0"/>
              <a:t>EL PAPER DEL FARMACÈUTIC</a:t>
            </a:r>
            <a:r>
              <a:rPr lang="es-ES" sz="6500" dirty="0"/>
              <a:t/>
            </a:r>
            <a:br>
              <a:rPr lang="es-ES" sz="6500" dirty="0"/>
            </a:br>
            <a:endParaRPr lang="ca-ES" sz="6500" dirty="0"/>
          </a:p>
        </p:txBody>
      </p:sp>
      <p:sp>
        <p:nvSpPr>
          <p:cNvPr id="3" name="AutoShape 2" descr="data:image/jpeg;base64,/9j/4AAQSkZJRgABAQAAAQABAAD/2wCEAAkGBxIQEhUSEBMVFRUVFhIVFRYYFhUVFRgYFRUWFhUVFRUYHyggGBomHRUVIjEhJSkrLi4uFx8zODMtNykvLisBCgoKBQYFDgUPDisZExkrKysrKysrKysrKysrKysrKysrKysrKysrKysrKysrKysrKysrKysrKysrKysrKysrK//AABEIAOAA4QMBIgACEQEDEQH/xAAcAAABBQEBAQAAAAAAAAAAAAAAAwQFBgcCAQj/xABJEAABAwICBwUGAwYCBgsAAAABAAIDBBESIQUGMUFRYXETIoGRoQcUMkJysSMzUmKCkrLB0aLCFRZDU3PhJCU0VGN0g5Oz0vD/xAAUAQEAAAAAAAAAAAAAAAAAAAAA/8QAFBEBAAAAAAAAAAAAAAAAAAAAAP/aAAwDAQACEQMRAD8A3FCEIBCEIBCEIBCEIBCEIBCEIBCEIBCEIBCEIBCEhVVkcQxSyMY3i9waPMoF0KLodYaSfEIKiOXDbFgcH2vs+HoUu/SLdwJ9ED1CzL2k63aQo3MNOI2QPFu0wY3iTO7SXHCARa2W4rMdIa1V1R+bVzEcA8xt8WssD5IPpftm4sOJuLhcX8kovmTVWfs6umk3tqqe532c/C7PoSvptAIQhAIQhAIQhAIQhAIQhAIQhAIQhAITE6ZpsfZdvF2mfc7Rpflme7e69k0nGN5PQf3QPULKdcvalU0k76eKljbhsWSSOc/G0jJ4Y3DYbfmOwqr0PtVr+3a+Z7TFez42RsaLHaQTd1xtGe5BvygtM64UNG4sqKhjXgAlgu94vmLsYCRdNIK4TMbI1+JrgHNN8iDsVM9pOrHvMfvMLfxom94DbJGM7c3NzI4i44IJWs9sNE02iinkH6sLGN8MTsXorbTacbMxskVix4DmnbkV8wAq9+zbWjsH+7TH8N57hOxjz9mn757yg03WyKoqqZ8cEz4ZMnMcxxjuW54HObmGnZt/svn6rxl57bEZGktdjJLwQbEEnO6+jrrPfafqtjBrYG95o/HaPmaBlIOYG3l0QUHV7TElHM2aPdk4bnNPxNPW3gQDuW8aJ0jHUxNmiN2uF+YO9p4EHJfOoVs1B1nNHLgkP4MhGL9k7A8fY8ugQbBpOgjqYnwzNxMeLEb+IcDuINiDxCwfWLQklDO6GTO2bH7nsOxw57iNxC37tW2vcWOYNxbqoTW3V5mkYMAB7Rt3QvDSQHfpJA+F2w+B3IMQglLQXDa3C8dWuBX1VDIHNDhsIBHiLrBKP2Y6TdcOiYy4Iu+Vls/oxH0W56Jp3RQRRyEF7I42OI2FzWgOIvuuCgdoQhAIQhAIQhAIQhAIQhAIQhAL5Y1g0nVSSysqKiaUNkkjIc9xYSxxBAbfD4AL6nXy9rBpR+KopbNwCrqX3t3jaaUgcvjdmgiKGpdC9skRwuYQWkbiFumrOnW1sDZW5O2SN/S4bfA7R1WCqd1Q086jnDhcsfZr2jaRyH6htHiN6DUdd9XRXwdwDto7uiPH9UZPA+hA5rFXNIJBBBBIIORBGRBHFfQtM90gBjZI4HYQxwHmQAqvrR7M562ftoAyEv8AzRI4WJ3Pb2eLM7wbbL8UEB7NNZ+yd7rMe48/hk/K8/L0d9+q1UFUbR/sVde89YB+zHFn/G53+VaPQ6vMjY1r5ZZbADE5wBNuJYAgxT2k6silk95iFoZXd4DZHIc/Brto4G44Ko0dO+Y2hY+U8I2ukPk0FfUzNFwj/ZtP1d/1ddO2tAyAsEGeajPrXwBlVTTNcywD3gNxN3XDiDiGzZnlzVpZo6U7QwDmSfQC3qptCDOHex6jc9z3TTNBcXCNmBrG3zwjE1xt4qXofZnoyKx7AyEb5JJHf4bhvorghA2o9HwwtDIo2Ma3IBrQ0DpZOUIQCEIQCEIQCEIQCEIQCEIQCEIQCE3qq6KL8yRjPqcG/dNP9YaT/fx/xBBJr5Q1i/7ZVcqqqHlO9fRdXrrTR/LM8fqbGcPg5xAKxbTmhmyunkjDcctRNM1znOaWtklc8NIAIJwuAtxzvxCnJ1oOKQVkElO8xTNkZheNm213DeLXBG8ZJWfREkdjI04LjE5tnAC+ZuL2y4pppGeNsl6cuDQGm5N7OG0tO3DfMXzzQfSsWsjrDE1pO+wIHlc2Va1j9q7KSXsW0/auABcRJgDSdjdhubWPiFWqPWlvufvLtobmP2xlbxKzCerMr3PebueS5x5k3QbLTe2jGQ33JxJIAAmBuTsA7i0Gm05doL2YXbwHYgOV7C6wz2aaK7SU1Dx3Ysm83n+wz6lq1RkiCS09rtS0TGvnx944WtaMTibXNhcZDjzCgWe2HR52x1I5mOP+khWTa56c98qXOafw47xxcLA95/7xz6AKN0ZROnlZFGLueQB/c8t55AoPo7QGt1PWtL4RIGg2xPZhF7A2Gee0KXFfHx9FU9EUDKaFkMexgtfidrnHmTc+KitedYPcqYlh/FkuyLkbd5/7o9SEFnqdetGxuLH1cYc0lrgMTrEGxBwg2IKI9e9Gu2VkXiSPuF82BWv2f6v+9z4ni8UdnP4OPys8SM+QPFB9CQVscjQ5jwWkXB4jilO1bxHmFXgVSPadrGYIvdYnWkmHfIObIth6F2Y6YkGpmuiBsZGX4Y238rpwvk1sYLXCwzFvMhfV0As1o5D7IFEIQgEIQgEIQgEIXEsgY0ucbBoJJOwAZkoEq+tjgYZJXBrR68ABvPJZ5pvXCaYlsJMUfL8w9XfL0HmUx1j006rlxZiNtxG3gP1H9o+mxRKAkftc48ySfuUkyqaePXZ6Ks656YfC+OOPbh7R2V83EhvkAT+8qvJpuod/tHDkMvsg1eJ2WNhuLkEjLMbQVzJE1+3I8QPu3YfRZ/o7WOWlfHdxfGPjYb2Idm+wIyOZPhzWiSNAPdN2kBzTxa4XafIoIWtL4SMWw/C4bD0PHltUJX0UE+0dm8/O0ZE/tsG3qLHrsVzc0OaWvGJrtrT6EcCNxVQ03o91O4Zl0br4H9NrXcHD12oKtpAywN93kyGLGLG7XC1g5rt7cj/XNMY5MwLjdtNh4q0PDJWdlL8Jza4Zujd+tvHm3eOdiK1X0b4JDHJa4sQRm1zTm17TvaRn/wA0Gw6uaSpIIWQxzxENGZxtzcc3O27yk9eNZ2RU3ZxPBfNdt2kHCz5zlsuDYdTwWOBKx2QSMbwtR9mOhMDTVPGbrtj5D5neJy8DxWSR2UrS6TnjAEc0rQMgGyPAHIAGwQfQpeACSbAAkk7ABtJWIa26cNdUulF+zb3IhwYPmtxcc/Ibk0l07VPY6N9RK5jhZzS4kEHaCo7DzKBzS07pHtYwEucQABtJJsB5lbtq1odtHA2IWxfE8j5nm1z0yAHIBYfobSUlJKJosJc29sbcQFxa9hbO1/NWqL2mVY+KOF3g8f5kGn6X0lHSwvnlPdYL8ydjWjmSQPFYNpKvkqZXzym75Dc8ANjWjkBYeCldadbZq8MY9rWMYS7C0khztgcSeAvYcyq9c8Agd0jbkDi5g8yvqtYD7P8AUuWv/GEjGRxzRh18TnHCGyENAFtjwNq35AIQhAIQhAIQhAKoe0PSWCNsDTnJ3n/S05DxP8pVvWW6zyPqa17GZnG2Fg3XBDc+WIuJ5XQQYQon2wVLaWWGhpnEGJnazyNOF7nvyY0kZgBoJw7O+NqhNWdZ34hFVOxMdYNkPxMJ2Yj8zfUfYG2vUH/SQT80UZHhdp9WlVvs7FaNrbop00YLReSIuy3uYfiaOJBFx1dxVFewEXQJT963RadoKQupKYnaImt8Gkgen2Wb09M6RwYwXc4gAdVqFNCI42RjZGxrBzwjM+d0Cq5qKdkzHRSfC7eNrSPhe3mPUXG9Rk+sVLG7C6Zt9hwhz7dS0WUjR1UczccL2vbvLTe3UbQgotVSuhkdFJ8TDY22HeHDkRYjqk62k95iwAXkjxOi4lu2SL7uHMEfMrRrlSXiFQ0XdFZj+cbj3D4ONv3m8FWaSfMOYbFpHUOFiP6IK8NGzf7p56NLvsuTTSN+KN46scPuE81jpBBNiiOFko7VgFxhDicTRbcHBwHRN6fSk7fhnlH/AKj7eV7IOWPHEJ1EU6g1jqthmLvqZG/+ZpTlmnn/ADQ0r+bqeMHzZZA0au1Ix6XiP5lFAfoM0f2eUqKyiPxUsjebKgn0ewoIleqW/wCrz/3xv/sSf/Vde5UR+Gse3k+mcfVjygiEKUqdFxNaXR1kD7C+HDMx55NDmWv1IUWg3H2JMtRTHjUH0ggH91oao3sdjto+/wCqaQ+QY3/KrygEIQgEIQgEIQgFl+q7w+vje7aZZXDmTDOfsSfBaeVjmi6owyMkAuWOa4DebZOaOZaXtH1IM118rfeNJVknGeRg6RHsm+kYUO1qU0jIHzzOGx00zhtGTpHEZHMbUMCDS9D1JmpoZCe9gwuO8mMll/IBNq7QUExLnNsTtLThueY2XSmrkOCliByuHO8HuJHpZNdWtHSwY2ybLtw5g4iL3fyvltzQPNHaIigzjbmdribu6X3DoovXOuLGNiYbGQEuttwA2t4kH+FOKB04q5GvxlhLyCb4MN+5hOwZWFhzUTrs38aM7jCLeEkgKCqPYl9D6QkpZRJEbHYeDhwcN4XkgTWRBsUBjqogRlHUMcwj9Jd3XD911iOgWUtk7CcseCCXYXd7LEDhOVtxCvOolQXU0jD8sjHDliaQR6X8FXteIQ2rfl+bgkBA3vaHHoMd0HGnoGSUzHvJHZSYbgYu7KN4uMg5n+NQENLEdlQ0fVHI31AKsUxxQVDOMRcOsbmyfZhVOagmoNFEnuzUzuQma0+Tw1PG6vVR+GIv5sdG/wDlcVXmlLxgXvZBNu0ZUM+OCZvWN4HnZInLbkuqTSM7Pgmlb0kePsVKN1lrNhnc76wyT+cFBFBeqW/0+8/mQUsnN1OwHzZhXv8ApWnd8dDF+5LPH6YiPRBEhCkqqekcw9nDLHJlh/GbIzaL3uwO2XUcEH0D7JW20cznJUekrm/0VyVU9lzLaNh5unPnPIVa0AhCEAhCEAhCEAsa0hDglkZ+l72+TiFsqzDXWl7Ored0ga8eIsfVp80FC05qyyocZGOwSH4srtceJG48wmejtUsLgZnhwHytBz6k7uStirWkdbGRvLImdoQbE4sLb7wDYkoJTTtS+GEvjsCCwE2uA0mxNuGweKZ6T7WopopIwcWJrnNabEjC5txnuNjbgeSU0RrDFUERuHZvOQBILHcg7ceqW1iqpIIg6OzbPAcSAcIs7cdmYaPFB7U6T93ji7YOLnCzrWyLQMRPmEhrPRdvAHx5uju8W+ZjgMduYs13TEnUlMyrhjMoIuGvFjYgkZ2PA/2T+NmEANyAAA5W2IMqkKbSLQNLarxTEuYTG47bC7CeOHK3gmdFqWwOvM8yAfKG4Gn6sySOlkD3UOmLKXE7LtX4h9LcgfE3TfXaIdtC/f2Y9JHhWdjbAAbBkBuA4BVzXQ3fCP8Awj6yPQQkBsXf8Of/AOF6rEdf+qKJ3HuYT5tIVmebRyv4Qy/4mFg9XhU4IJSKqpz8VMRzZO8ejw5PomUbvmqWcy2KQDyLSoSEJ7E1BOQ6Opz8NWy/7cUsfqA4Jw3QT3fly08h4NnYD5PwqFYEogln6u1bRf3eQji0CQebLpjPTPj/ADGPZ9TXN+4SUTy03aS08QSD5hSNPp+rj+Gom6F7nDydcII4Fdt2hPq3TU0zcEpY7YcXZRB+XB7WgplF8Q6j7oPo32ctto2m5scf4nuP9VZFA6htto6k/wCBGfMX/qp5AIQhAIQhAIQhAKqe0HR+OFswGcZsfpdYeht5lWtJzwte1zHC7XAtI4gixQYbpRzhDKWAl+AhoAucTrMbYbzdwWWQuW1aUoH0szo/maQ6MnIOIOKJ38TW36FVD2o6pine2vpGk0lVaTIflSSd4scPla4m44G7csrhTWuWi6Br/eadr3ZvYeyk52F2OPVv8qzNr1ctQnnDON14bde/f0sge6zaWMAayPJ7wTf9LRlcDiTe3QqmO0hNiv2sl77cbr/dS2ubiKrkI4rdC259S5VuV+aC76r6zGR4gqSMTso5dme5snXirSQQbHIjIrG3O/8A39lrejK73inhmPxPjGP62Esd/KEDlU/XCovUhu5kcbfE3ef51cG88hvPAbyqBXSdtLJIfme4gcBfujwFh4IGmlZw2lcBtke1g6NPaO+zB4qtAKwVZaCGv+Fp4EtudpdyvbPg0L2gpI3hpe1hOJ+PAQMgLtsWuFr/AEnwQQ8LU+jClKrQ0UcRfiJPdw95oDrtBuBbO4N7AqNYECjV2nVPoySRgezC4FwZhxtD8RNg3CbXJ25bs1w+jkaSCx1wXNORNi0XcMuAzQIr1eWsvQg9SkHxN6j7pNdw7Qg+mdTG20fR/wDlqf1iaVMqP1ejw0tO39MMI8o2hSCAQhCAQhCAQheIPVyXLwlJPcgh9bNCirju23asuWHiN7D13cD4qnaG0yyNslJWR46eTEHsIuWFx7927S0m5IGYdci98r/NIQqjrNo5sxxtGGTfwd1580GVa5ahmnd2uj5G1FO891oe3toydjXgkFzf2tvHiZPV3R3u0OA2LnHE8jZfYAOQGSkXxlpsRYhF0Fa15oi5jJ2j8sdm/wCkuLmO83OB6tVEe5a+4AgggEEEEHMEHaCOCq9RqlGHF0ebTngcdnIHeOqClRMLtgJ45LUdWITHRwNPB7/CR5cPumFFoW1sVgP0jf1O5TFTVNibid4DZs3cggR03WCOMtHxSXHRvzHx2eJ4KmVryw5GzjYgcBx5b/O6c6U0sXOLmjE477d1vAAb7eXVQ0TyXHESScyTtJQdSBzQ0tJBttBt8x4LqOtf8wY/62Nd62v6rt2fgm1rIJKPSLbFpisDkQyWRgPVpLh6LkMpnfPNH1ayQf4S0+iYhBQWaij7ANDZYH59szG58R78bmNJDhbK97X3KTMkr43t7B9pLlz4iyUBwZEO7gcTgcYjcHc7kqppZ2cX/Ag/lTJrrG4yPEZHzQWDW6q7SbFd1jisHCZpF3E2wygWyIybkoUJ3T6dqWCzZ5LcHOxjyfcJZunC782Cnk4kxBjv4oi1BHruM5+DvQFL1lRC8DsoeyO/8Rz2kcg4XHmUjC25txDh5tIQfVNA3DFGODGDyaE4ukYzkOgXYKBRC8C9QCEIQC5K6XJQJOST0s4LhzUDWRMqmNpHetbmn9Q7COai52E5lBX9K6Mif8Nw7cd3qoCTRErdha7zB8j/AHV1fCkH06CizQvZ8THAcbEjzCjp9MQs+J/gASfQLRHUyZVWiWSfE0X42B80GaVes26Fh+pw9Q0bfEhQ0skjzik7xO/+lt3RaZU6uR72AdEzdq4wbAgoDYwlRTgq41GrVs2jL7JhLoQjcgrYpcWQFuefoPMX5Lg6Lu62K19lx6ddvlzUtWURjs4b9v24Z7uibvJIyN+G37jNAyfoOYbMLvGx9U2loZW/FG4eFx5hWKHSsjG2kiuR8zfuWrzt2v7xLgeNyLcstiCq2XQCuFJNFIezmDHEW7xAI3bdzczYZ3/q6n1XgdnhLfpJHpsQUQhACtcup52skI5Obf7JhNqxUN2Bruhz8jZBENT3RLMUzGje5o8yB/VJy0EzPiieP3SR5jJX72b6lyumZU1DcEbCHMabYnuGbSQPhaDY55m2xBswKUako2FLtag7C6C8AXqAQhCAXi9XhQckLhwSllxLsQMJRcptVbgOH3T8tTWSLNBGuYlGsuPunLokRR5+CBm+JNiQpOpiyATV0CBAwAjiEzmpMJ+xUpGyyXdACLeSCBbCkpaUcMlLmmsUGn3IIGbRkcgs5gPgor/U2nBJYHMPJxt4Aq4dgvWwj7oKXJqo5vwG/VVzS2rc8ebGOI3htzlytsG3YLrWTFlkuRFyugxiCgDyG4HMIttDm2y234+qs2i9EOjADZHm3E4h0AOxaKaUOzLQf+S8GjmDcB4IKrBSP+bPwTxlAp/3HgF6KXkgh4tHDgrDoXud3du5LhkCd0kXeHUIJZpXa4AXQQeoQhAIQhAIQhB4uZAu1y5AiWpN8d04IXKBoY16yJOsK8woGksV0iYlIBqTMaBgYktHHkl+zXYjQM5Yd6S7JSJYk+zQMHQrzsVIGNc9mgY9ivRCnvZr3s0DZrbLprU47NHZoGxjzXTWlOOzXQYgQwJWBmYSgYu425oFkL1CAQhCAQhCAQhCAQUIQeELmy7XiDkBFl1ZCDmy8su0WQcWRhXdkWQcYVyWJWyLIEsK8wpay8woEsCMCVwr2yBHAjAlrIsgSwr3ClLIsg4wrpoXtl6gEIQgEIQgEIQ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4" name="AutoShape 4" descr="data:image/jpeg;base64,/9j/4AAQSkZJRgABAQAAAQABAAD/2wCEAAkGBxIQEhUSEBMVFRUVFhIVFRYYFhUVFRgYFRUWFhUVFRUYHyggGBomHRUVIjEhJSkrLi4uFx8zODMtNykvLisBCgoKBQYFDgUPDisZExkrKysrKysrKysrKysrKysrKysrKysrKysrKysrKysrKysrKysrKysrKysrKysrKysrK//AABEIAOAA4QMBIgACEQEDEQH/xAAcAAABBQEBAQAAAAAAAAAAAAAAAwQFBgcCAQj/xABJEAABAwICBwUGAwYCBgsAAAABAAIDBBESIQUGMUFRYXETIoGRoQcUMkJysSMzUmKCkrLB0aLCFRZDU3PhJCU0VGN0g5Oz0vD/xAAUAQEAAAAAAAAAAAAAAAAAAAAA/8QAFBEBAAAAAAAAAAAAAAAAAAAAAP/aAAwDAQACEQMRAD8A3FCEIBCEIBCEIBCEIBCEIBCEIBCEIBCEIBCEIBCEhVVkcQxSyMY3i9waPMoF0KLodYaSfEIKiOXDbFgcH2vs+HoUu/SLdwJ9ED1CzL2k63aQo3MNOI2QPFu0wY3iTO7SXHCARa2W4rMdIa1V1R+bVzEcA8xt8WssD5IPpftm4sOJuLhcX8kovmTVWfs6umk3tqqe532c/C7PoSvptAIQhAIQhAIQhAIQhAIQhAIQhAIQhAITE6ZpsfZdvF2mfc7Rpflme7e69k0nGN5PQf3QPULKdcvalU0k76eKljbhsWSSOc/G0jJ4Y3DYbfmOwqr0PtVr+3a+Z7TFez42RsaLHaQTd1xtGe5BvygtM64UNG4sqKhjXgAlgu94vmLsYCRdNIK4TMbI1+JrgHNN8iDsVM9pOrHvMfvMLfxom94DbJGM7c3NzI4i44IJWs9sNE02iinkH6sLGN8MTsXorbTacbMxskVix4DmnbkV8wAq9+zbWjsH+7TH8N57hOxjz9mn757yg03WyKoqqZ8cEz4ZMnMcxxjuW54HObmGnZt/svn6rxl57bEZGktdjJLwQbEEnO6+jrrPfafqtjBrYG95o/HaPmaBlIOYG3l0QUHV7TElHM2aPdk4bnNPxNPW3gQDuW8aJ0jHUxNmiN2uF+YO9p4EHJfOoVs1B1nNHLgkP4MhGL9k7A8fY8ugQbBpOgjqYnwzNxMeLEb+IcDuINiDxCwfWLQklDO6GTO2bH7nsOxw57iNxC37tW2vcWOYNxbqoTW3V5mkYMAB7Rt3QvDSQHfpJA+F2w+B3IMQglLQXDa3C8dWuBX1VDIHNDhsIBHiLrBKP2Y6TdcOiYy4Iu+Vls/oxH0W56Jp3RQRRyEF7I42OI2FzWgOIvuuCgdoQhAIQhAIQhAIQhAIQhAIQhAL5Y1g0nVSSysqKiaUNkkjIc9xYSxxBAbfD4AL6nXy9rBpR+KopbNwCrqX3t3jaaUgcvjdmgiKGpdC9skRwuYQWkbiFumrOnW1sDZW5O2SN/S4bfA7R1WCqd1Q086jnDhcsfZr2jaRyH6htHiN6DUdd9XRXwdwDto7uiPH9UZPA+hA5rFXNIJBBBBIIORBGRBHFfQtM90gBjZI4HYQxwHmQAqvrR7M562ftoAyEv8AzRI4WJ3Pb2eLM7wbbL8UEB7NNZ+yd7rMe48/hk/K8/L0d9+q1UFUbR/sVde89YB+zHFn/G53+VaPQ6vMjY1r5ZZbADE5wBNuJYAgxT2k6silk95iFoZXd4DZHIc/Brto4G44Ko0dO+Y2hY+U8I2ukPk0FfUzNFwj/ZtP1d/1ddO2tAyAsEGeajPrXwBlVTTNcywD3gNxN3XDiDiGzZnlzVpZo6U7QwDmSfQC3qptCDOHex6jc9z3TTNBcXCNmBrG3zwjE1xt4qXofZnoyKx7AyEb5JJHf4bhvorghA2o9HwwtDIo2Ma3IBrQ0DpZOUIQCEIQCEIQCEIQCEIQCEIQCEIQCE3qq6KL8yRjPqcG/dNP9YaT/fx/xBBJr5Q1i/7ZVcqqqHlO9fRdXrrTR/LM8fqbGcPg5xAKxbTmhmyunkjDcctRNM1znOaWtklc8NIAIJwuAtxzvxCnJ1oOKQVkElO8xTNkZheNm213DeLXBG8ZJWfREkdjI04LjE5tnAC+ZuL2y4pppGeNsl6cuDQGm5N7OG0tO3DfMXzzQfSsWsjrDE1pO+wIHlc2Va1j9q7KSXsW0/auABcRJgDSdjdhubWPiFWqPWlvufvLtobmP2xlbxKzCerMr3PebueS5x5k3QbLTe2jGQ33JxJIAAmBuTsA7i0Gm05doL2YXbwHYgOV7C6wz2aaK7SU1Dx3Ysm83n+wz6lq1RkiCS09rtS0TGvnx944WtaMTibXNhcZDjzCgWe2HR52x1I5mOP+khWTa56c98qXOafw47xxcLA95/7xz6AKN0ZROnlZFGLueQB/c8t55AoPo7QGt1PWtL4RIGg2xPZhF7A2Gee0KXFfHx9FU9EUDKaFkMexgtfidrnHmTc+KitedYPcqYlh/FkuyLkbd5/7o9SEFnqdetGxuLH1cYc0lrgMTrEGxBwg2IKI9e9Gu2VkXiSPuF82BWv2f6v+9z4ni8UdnP4OPys8SM+QPFB9CQVscjQ5jwWkXB4jilO1bxHmFXgVSPadrGYIvdYnWkmHfIObIth6F2Y6YkGpmuiBsZGX4Y238rpwvk1sYLXCwzFvMhfV0As1o5D7IFEIQgEIQgEIQgEIXEsgY0ucbBoJJOwAZkoEq+tjgYZJXBrR68ABvPJZ5pvXCaYlsJMUfL8w9XfL0HmUx1j006rlxZiNtxG3gP1H9o+mxRKAkftc48ySfuUkyqaePXZ6Ks656YfC+OOPbh7R2V83EhvkAT+8qvJpuod/tHDkMvsg1eJ2WNhuLkEjLMbQVzJE1+3I8QPu3YfRZ/o7WOWlfHdxfGPjYb2Idm+wIyOZPhzWiSNAPdN2kBzTxa4XafIoIWtL4SMWw/C4bD0PHltUJX0UE+0dm8/O0ZE/tsG3qLHrsVzc0OaWvGJrtrT6EcCNxVQ03o91O4Zl0br4H9NrXcHD12oKtpAywN93kyGLGLG7XC1g5rt7cj/XNMY5MwLjdtNh4q0PDJWdlL8Jza4Zujd+tvHm3eOdiK1X0b4JDHJa4sQRm1zTm17TvaRn/wA0Gw6uaSpIIWQxzxENGZxtzcc3O27yk9eNZ2RU3ZxPBfNdt2kHCz5zlsuDYdTwWOBKx2QSMbwtR9mOhMDTVPGbrtj5D5neJy8DxWSR2UrS6TnjAEc0rQMgGyPAHIAGwQfQpeACSbAAkk7ABtJWIa26cNdUulF+zb3IhwYPmtxcc/Ibk0l07VPY6N9RK5jhZzS4kEHaCo7DzKBzS07pHtYwEucQABtJJsB5lbtq1odtHA2IWxfE8j5nm1z0yAHIBYfobSUlJKJosJc29sbcQFxa9hbO1/NWqL2mVY+KOF3g8f5kGn6X0lHSwvnlPdYL8ydjWjmSQPFYNpKvkqZXzym75Dc8ANjWjkBYeCldadbZq8MY9rWMYS7C0khztgcSeAvYcyq9c8Agd0jbkDi5g8yvqtYD7P8AUuWv/GEjGRxzRh18TnHCGyENAFtjwNq35AIQhAIQhAIQhAKoe0PSWCNsDTnJ3n/S05DxP8pVvWW6zyPqa17GZnG2Fg3XBDc+WIuJ5XQQYQon2wVLaWWGhpnEGJnazyNOF7nvyY0kZgBoJw7O+NqhNWdZ34hFVOxMdYNkPxMJ2Yj8zfUfYG2vUH/SQT80UZHhdp9WlVvs7FaNrbop00YLReSIuy3uYfiaOJBFx1dxVFewEXQJT963RadoKQupKYnaImt8Gkgen2Wb09M6RwYwXc4gAdVqFNCI42RjZGxrBzwjM+d0Cq5qKdkzHRSfC7eNrSPhe3mPUXG9Rk+sVLG7C6Zt9hwhz7dS0WUjR1UczccL2vbvLTe3UbQgotVSuhkdFJ8TDY22HeHDkRYjqk62k95iwAXkjxOi4lu2SL7uHMEfMrRrlSXiFQ0XdFZj+cbj3D4ONv3m8FWaSfMOYbFpHUOFiP6IK8NGzf7p56NLvsuTTSN+KN46scPuE81jpBBNiiOFko7VgFxhDicTRbcHBwHRN6fSk7fhnlH/AKj7eV7IOWPHEJ1EU6g1jqthmLvqZG/+ZpTlmnn/ADQ0r+bqeMHzZZA0au1Ix6XiP5lFAfoM0f2eUqKyiPxUsjebKgn0ewoIleqW/wCrz/3xv/sSf/Vde5UR+Gse3k+mcfVjygiEKUqdFxNaXR1kD7C+HDMx55NDmWv1IUWg3H2JMtRTHjUH0ggH91oao3sdjto+/wCqaQ+QY3/KrygEIQgEIQgEIQgFl+q7w+vje7aZZXDmTDOfsSfBaeVjmi6owyMkAuWOa4DebZOaOZaXtH1IM118rfeNJVknGeRg6RHsm+kYUO1qU0jIHzzOGx00zhtGTpHEZHMbUMCDS9D1JmpoZCe9gwuO8mMll/IBNq7QUExLnNsTtLThueY2XSmrkOCliByuHO8HuJHpZNdWtHSwY2ybLtw5g4iL3fyvltzQPNHaIigzjbmdribu6X3DoovXOuLGNiYbGQEuttwA2t4kH+FOKB04q5GvxlhLyCb4MN+5hOwZWFhzUTrs38aM7jCLeEkgKCqPYl9D6QkpZRJEbHYeDhwcN4XkgTWRBsUBjqogRlHUMcwj9Jd3XD911iOgWUtk7CcseCCXYXd7LEDhOVtxCvOolQXU0jD8sjHDliaQR6X8FXteIQ2rfl+bgkBA3vaHHoMd0HGnoGSUzHvJHZSYbgYu7KN4uMg5n+NQENLEdlQ0fVHI31AKsUxxQVDOMRcOsbmyfZhVOagmoNFEnuzUzuQma0+Tw1PG6vVR+GIv5sdG/wDlcVXmlLxgXvZBNu0ZUM+OCZvWN4HnZInLbkuqTSM7Pgmlb0kePsVKN1lrNhnc76wyT+cFBFBeqW/0+8/mQUsnN1OwHzZhXv8ApWnd8dDF+5LPH6YiPRBEhCkqqekcw9nDLHJlh/GbIzaL3uwO2XUcEH0D7JW20cznJUekrm/0VyVU9lzLaNh5unPnPIVa0AhCEAhCEAhCEAsa0hDglkZ+l72+TiFsqzDXWl7Ored0ga8eIsfVp80FC05qyyocZGOwSH4srtceJG48wmejtUsLgZnhwHytBz6k7uStirWkdbGRvLImdoQbE4sLb7wDYkoJTTtS+GEvjsCCwE2uA0mxNuGweKZ6T7WopopIwcWJrnNabEjC5txnuNjbgeSU0RrDFUERuHZvOQBILHcg7ceqW1iqpIIg6OzbPAcSAcIs7cdmYaPFB7U6T93ji7YOLnCzrWyLQMRPmEhrPRdvAHx5uju8W+ZjgMduYs13TEnUlMyrhjMoIuGvFjYgkZ2PA/2T+NmEANyAAA5W2IMqkKbSLQNLarxTEuYTG47bC7CeOHK3gmdFqWwOvM8yAfKG4Gn6sySOlkD3UOmLKXE7LtX4h9LcgfE3TfXaIdtC/f2Y9JHhWdjbAAbBkBuA4BVzXQ3fCP8Awj6yPQQkBsXf8Of/AOF6rEdf+qKJ3HuYT5tIVmebRyv4Qy/4mFg9XhU4IJSKqpz8VMRzZO8ejw5PomUbvmqWcy2KQDyLSoSEJ7E1BOQ6Opz8NWy/7cUsfqA4Jw3QT3fly08h4NnYD5PwqFYEogln6u1bRf3eQji0CQebLpjPTPj/ADGPZ9TXN+4SUTy03aS08QSD5hSNPp+rj+Gom6F7nDydcII4Fdt2hPq3TU0zcEpY7YcXZRB+XB7WgplF8Q6j7oPo32ctto2m5scf4nuP9VZFA6htto6k/wCBGfMX/qp5AIQhAIQhAIQhAKqe0HR+OFswGcZsfpdYeht5lWtJzwte1zHC7XAtI4gixQYbpRzhDKWAl+AhoAucTrMbYbzdwWWQuW1aUoH0szo/maQ6MnIOIOKJ38TW36FVD2o6pine2vpGk0lVaTIflSSd4scPla4m44G7csrhTWuWi6Br/eadr3ZvYeyk52F2OPVv8qzNr1ctQnnDON14bde/f0sge6zaWMAayPJ7wTf9LRlcDiTe3QqmO0hNiv2sl77cbr/dS2ubiKrkI4rdC259S5VuV+aC76r6zGR4gqSMTso5dme5snXirSQQbHIjIrG3O/8A39lrejK73inhmPxPjGP62Esd/KEDlU/XCovUhu5kcbfE3ef51cG88hvPAbyqBXSdtLJIfme4gcBfujwFh4IGmlZw2lcBtke1g6NPaO+zB4qtAKwVZaCGv+Fp4EtudpdyvbPg0L2gpI3hpe1hOJ+PAQMgLtsWuFr/AEnwQQ8LU+jClKrQ0UcRfiJPdw95oDrtBuBbO4N7AqNYECjV2nVPoySRgezC4FwZhxtD8RNg3CbXJ25bs1w+jkaSCx1wXNORNi0XcMuAzQIr1eWsvQg9SkHxN6j7pNdw7Qg+mdTG20fR/wDlqf1iaVMqP1ejw0tO39MMI8o2hSCAQhCAQhCAQheIPVyXLwlJPcgh9bNCirju23asuWHiN7D13cD4qnaG0yyNslJWR46eTEHsIuWFx7927S0m5IGYdci98r/NIQqjrNo5sxxtGGTfwd1580GVa5ahmnd2uj5G1FO891oe3toydjXgkFzf2tvHiZPV3R3u0OA2LnHE8jZfYAOQGSkXxlpsRYhF0Fa15oi5jJ2j8sdm/wCkuLmO83OB6tVEe5a+4AgggEEEEHMEHaCOCq9RqlGHF0ebTngcdnIHeOqClRMLtgJ45LUdWITHRwNPB7/CR5cPumFFoW1sVgP0jf1O5TFTVNibid4DZs3cggR03WCOMtHxSXHRvzHx2eJ4KmVryw5GzjYgcBx5b/O6c6U0sXOLmjE477d1vAAb7eXVQ0TyXHESScyTtJQdSBzQ0tJBttBt8x4LqOtf8wY/62Nd62v6rt2fgm1rIJKPSLbFpisDkQyWRgPVpLh6LkMpnfPNH1ayQf4S0+iYhBQWaij7ANDZYH59szG58R78bmNJDhbK97X3KTMkr43t7B9pLlz4iyUBwZEO7gcTgcYjcHc7kqppZ2cX/Ag/lTJrrG4yPEZHzQWDW6q7SbFd1jisHCZpF3E2wygWyIybkoUJ3T6dqWCzZ5LcHOxjyfcJZunC782Cnk4kxBjv4oi1BHruM5+DvQFL1lRC8DsoeyO/8Rz2kcg4XHmUjC25txDh5tIQfVNA3DFGODGDyaE4ukYzkOgXYKBRC8C9QCEIQC5K6XJQJOST0s4LhzUDWRMqmNpHetbmn9Q7COai52E5lBX9K6Mif8Nw7cd3qoCTRErdha7zB8j/AHV1fCkH06CizQvZ8THAcbEjzCjp9MQs+J/gASfQLRHUyZVWiWSfE0X42B80GaVes26Fh+pw9Q0bfEhQ0skjzik7xO/+lt3RaZU6uR72AdEzdq4wbAgoDYwlRTgq41GrVs2jL7JhLoQjcgrYpcWQFuefoPMX5Lg6Lu62K19lx6ddvlzUtWURjs4b9v24Z7uibvJIyN+G37jNAyfoOYbMLvGx9U2loZW/FG4eFx5hWKHSsjG2kiuR8zfuWrzt2v7xLgeNyLcstiCq2XQCuFJNFIezmDHEW7xAI3bdzczYZ3/q6n1XgdnhLfpJHpsQUQhACtcup52skI5Obf7JhNqxUN2Bruhz8jZBENT3RLMUzGje5o8yB/VJy0EzPiieP3SR5jJX72b6lyumZU1DcEbCHMabYnuGbSQPhaDY55m2xBswKUako2FLtag7C6C8AXqAQhCAXi9XhQckLhwSllxLsQMJRcptVbgOH3T8tTWSLNBGuYlGsuPunLokRR5+CBm+JNiQpOpiyATV0CBAwAjiEzmpMJ+xUpGyyXdACLeSCBbCkpaUcMlLmmsUGn3IIGbRkcgs5gPgor/U2nBJYHMPJxt4Aq4dgvWwj7oKXJqo5vwG/VVzS2rc8ebGOI3htzlytsG3YLrWTFlkuRFyugxiCgDyG4HMIttDm2y234+qs2i9EOjADZHm3E4h0AOxaKaUOzLQf+S8GjmDcB4IKrBSP+bPwTxlAp/3HgF6KXkgh4tHDgrDoXud3du5LhkCd0kXeHUIJZpXa4AXQQeoQhAIQhAIQhB4uZAu1y5AiWpN8d04IXKBoY16yJOsK8woGksV0iYlIBqTMaBgYktHHkl+zXYjQM5Yd6S7JSJYk+zQMHQrzsVIGNc9mgY9ivRCnvZr3s0DZrbLprU47NHZoGxjzXTWlOOzXQYgQwJWBmYSgYu425oFkL1CAQhCAQhCAQhCAQUIQeELmy7XiDkBFl1ZCDmy8su0WQcWRhXdkWQcYVyWJWyLIEsK8wpay8woEsCMCVwr2yBHAjAlrIsgSwr3ClLIsg4wrpoXtl6gEIQgEIQgEIQg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pic>
        <p:nvPicPr>
          <p:cNvPr id="6" name="D25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4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0" y="2790056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s-ES" sz="7200" dirty="0" smtClean="0"/>
              <a:t>EINES D’INFORMACIÓ A PACIENTS</a:t>
            </a:r>
            <a:r>
              <a:rPr lang="es-ES" dirty="0"/>
              <a:t/>
            </a:r>
            <a:br>
              <a:rPr lang="es-ES" dirty="0"/>
            </a:br>
            <a:endParaRPr lang="ca-ES" dirty="0"/>
          </a:p>
        </p:txBody>
      </p:sp>
      <p:pic>
        <p:nvPicPr>
          <p:cNvPr id="3" name="D26.wav">
            <a:hlinkClick r:id="" action="ppaction://media"/>
          </p:cNvPr>
          <p:cNvPicPr>
            <a:picLocks noRot="1" noChangeAspect="1"/>
          </p:cNvPicPr>
          <p:nvPr>
            <a:wavAudioFile r:embed="rId1" name="D26.wav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4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70284"/>
            <a:ext cx="8075281" cy="5739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390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052872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796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es-ES" dirty="0" smtClean="0"/>
              <a:t>CONCLUSIONS</a:t>
            </a:r>
            <a:endParaRPr lang="ca-ES" dirty="0"/>
          </a:p>
        </p:txBody>
      </p:sp>
      <p:sp>
        <p:nvSpPr>
          <p:cNvPr id="8" name="7 Rectángulo"/>
          <p:cNvSpPr/>
          <p:nvPr/>
        </p:nvSpPr>
        <p:spPr>
          <a:xfrm>
            <a:off x="6290358" y="116632"/>
            <a:ext cx="2674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VIRUS DE L’HEPATITIS C</a:t>
            </a:r>
            <a:endParaRPr lang="ca-E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QuadreDeText 1"/>
          <p:cNvSpPr txBox="1"/>
          <p:nvPr/>
        </p:nvSpPr>
        <p:spPr>
          <a:xfrm>
            <a:off x="395536" y="1844824"/>
            <a:ext cx="839282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</a:pPr>
            <a:r>
              <a:rPr lang="es-ES" dirty="0" err="1" smtClean="0"/>
              <a:t>L’</a:t>
            </a:r>
            <a:r>
              <a:rPr lang="es-ES" b="1" dirty="0" err="1" smtClean="0">
                <a:solidFill>
                  <a:schemeClr val="bg2">
                    <a:lumMod val="50000"/>
                  </a:schemeClr>
                </a:solidFill>
              </a:rPr>
              <a:t>hepatitis</a:t>
            </a:r>
            <a:r>
              <a:rPr lang="es-ES" b="1" dirty="0" smtClean="0">
                <a:solidFill>
                  <a:schemeClr val="bg2">
                    <a:lumMod val="50000"/>
                  </a:schemeClr>
                </a:solidFill>
              </a:rPr>
              <a:t> C </a:t>
            </a:r>
            <a:r>
              <a:rPr lang="es-ES" dirty="0" err="1" smtClean="0"/>
              <a:t>és</a:t>
            </a:r>
            <a:r>
              <a:rPr lang="es-ES" dirty="0" smtClean="0"/>
              <a:t> una </a:t>
            </a:r>
            <a:r>
              <a:rPr lang="es-ES" dirty="0" err="1" smtClean="0"/>
              <a:t>malaltia</a:t>
            </a:r>
            <a:r>
              <a:rPr lang="es-ES" dirty="0" smtClean="0"/>
              <a:t> </a:t>
            </a:r>
            <a:r>
              <a:rPr lang="es-ES" dirty="0" err="1" smtClean="0"/>
              <a:t>crònica</a:t>
            </a:r>
            <a:r>
              <a:rPr lang="es-ES" dirty="0" smtClean="0"/>
              <a:t> que </a:t>
            </a:r>
            <a:r>
              <a:rPr lang="es-ES" dirty="0" err="1" smtClean="0"/>
              <a:t>pot</a:t>
            </a:r>
            <a:r>
              <a:rPr lang="es-ES" dirty="0" smtClean="0"/>
              <a:t> </a:t>
            </a:r>
            <a:r>
              <a:rPr lang="es-ES" dirty="0" err="1" smtClean="0"/>
              <a:t>tenir</a:t>
            </a:r>
            <a:r>
              <a:rPr lang="es-ES" dirty="0" smtClean="0"/>
              <a:t> </a:t>
            </a:r>
            <a:r>
              <a:rPr lang="es-ES" dirty="0" err="1" smtClean="0"/>
              <a:t>complicacions</a:t>
            </a:r>
            <a:r>
              <a:rPr lang="es-ES" dirty="0" smtClean="0"/>
              <a:t> </a:t>
            </a:r>
            <a:r>
              <a:rPr lang="es-ES" dirty="0" err="1" smtClean="0"/>
              <a:t>greus</a:t>
            </a:r>
            <a:r>
              <a:rPr lang="es-ES" dirty="0" smtClean="0"/>
              <a:t>.</a:t>
            </a:r>
          </a:p>
          <a:p>
            <a:pPr marL="342900" indent="-342900" algn="just"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</a:pPr>
            <a:endParaRPr lang="es-ES" dirty="0" smtClean="0"/>
          </a:p>
          <a:p>
            <a:pPr marL="342900" indent="-342900" algn="just"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</a:pPr>
            <a:r>
              <a:rPr lang="es-ES" dirty="0" err="1" smtClean="0"/>
              <a:t>Actualment</a:t>
            </a:r>
            <a:r>
              <a:rPr lang="es-ES" dirty="0" smtClean="0"/>
              <a:t> </a:t>
            </a:r>
            <a:r>
              <a:rPr lang="es-ES" dirty="0" err="1" smtClean="0"/>
              <a:t>existeixen</a:t>
            </a:r>
            <a:r>
              <a:rPr lang="es-ES" dirty="0" smtClean="0"/>
              <a:t> </a:t>
            </a:r>
            <a:r>
              <a:rPr lang="es-ES" b="1" dirty="0" err="1" smtClean="0">
                <a:solidFill>
                  <a:schemeClr val="bg2">
                    <a:lumMod val="50000"/>
                  </a:schemeClr>
                </a:solidFill>
              </a:rPr>
              <a:t>tractaments</a:t>
            </a:r>
            <a:r>
              <a:rPr lang="es-E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s-ES" b="1" dirty="0" err="1" smtClean="0">
                <a:solidFill>
                  <a:schemeClr val="bg2">
                    <a:lumMod val="50000"/>
                  </a:schemeClr>
                </a:solidFill>
              </a:rPr>
              <a:t>molt</a:t>
            </a:r>
            <a:r>
              <a:rPr lang="es-E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s-ES" b="1" dirty="0" err="1" smtClean="0">
                <a:solidFill>
                  <a:schemeClr val="bg2">
                    <a:lumMod val="50000"/>
                  </a:schemeClr>
                </a:solidFill>
              </a:rPr>
              <a:t>eficaços</a:t>
            </a:r>
            <a:r>
              <a:rPr lang="es-ES" dirty="0" smtClean="0"/>
              <a:t> i </a:t>
            </a:r>
            <a:r>
              <a:rPr lang="es-ES" dirty="0" err="1" smtClean="0"/>
              <a:t>amb</a:t>
            </a:r>
            <a:r>
              <a:rPr lang="es-ES" dirty="0" smtClean="0"/>
              <a:t> </a:t>
            </a:r>
            <a:r>
              <a:rPr lang="es-ES" dirty="0" err="1" smtClean="0"/>
              <a:t>pocs</a:t>
            </a:r>
            <a:r>
              <a:rPr lang="es-ES" dirty="0" smtClean="0"/>
              <a:t> </a:t>
            </a:r>
            <a:r>
              <a:rPr lang="es-ES" dirty="0" err="1" smtClean="0"/>
              <a:t>efectes</a:t>
            </a:r>
            <a:r>
              <a:rPr lang="es-ES" dirty="0" smtClean="0"/>
              <a:t> adversos.</a:t>
            </a:r>
          </a:p>
          <a:p>
            <a:pPr marL="342900" indent="-342900" algn="just"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</a:pPr>
            <a:endParaRPr lang="es-ES" dirty="0" smtClean="0"/>
          </a:p>
          <a:p>
            <a:pPr marL="342900" indent="-342900" algn="just"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</a:pPr>
            <a:r>
              <a:rPr lang="es-ES" dirty="0" err="1" smtClean="0"/>
              <a:t>És</a:t>
            </a:r>
            <a:r>
              <a:rPr lang="es-ES" dirty="0" smtClean="0"/>
              <a:t> </a:t>
            </a:r>
            <a:r>
              <a:rPr lang="es-ES" dirty="0" err="1" smtClean="0"/>
              <a:t>important</a:t>
            </a:r>
            <a:r>
              <a:rPr lang="es-ES" dirty="0"/>
              <a:t> </a:t>
            </a:r>
            <a:r>
              <a:rPr lang="es-ES" dirty="0" err="1" smtClean="0"/>
              <a:t>tenir</a:t>
            </a:r>
            <a:r>
              <a:rPr lang="es-ES" dirty="0" smtClean="0"/>
              <a:t> una bona </a:t>
            </a:r>
            <a:r>
              <a:rPr lang="es-ES" b="1" dirty="0" err="1" smtClean="0">
                <a:solidFill>
                  <a:schemeClr val="bg2">
                    <a:lumMod val="50000"/>
                  </a:schemeClr>
                </a:solidFill>
              </a:rPr>
              <a:t>adherència</a:t>
            </a:r>
            <a:r>
              <a:rPr lang="es-ES" dirty="0" smtClean="0"/>
              <a:t> al </a:t>
            </a:r>
            <a:r>
              <a:rPr lang="es-ES" dirty="0" err="1" smtClean="0"/>
              <a:t>tractament</a:t>
            </a:r>
            <a:r>
              <a:rPr lang="es-ES" dirty="0"/>
              <a:t> </a:t>
            </a:r>
            <a:r>
              <a:rPr lang="es-ES" dirty="0" smtClean="0"/>
              <a:t>per </a:t>
            </a:r>
            <a:r>
              <a:rPr lang="es-ES" dirty="0" err="1" smtClean="0"/>
              <a:t>afavorir</a:t>
            </a:r>
            <a:r>
              <a:rPr lang="es-ES" dirty="0" smtClean="0"/>
              <a:t> la </a:t>
            </a:r>
            <a:r>
              <a:rPr lang="es-ES" dirty="0" err="1" smtClean="0"/>
              <a:t>curació</a:t>
            </a:r>
            <a:r>
              <a:rPr lang="es-ES" dirty="0" smtClean="0"/>
              <a:t>.</a:t>
            </a:r>
          </a:p>
          <a:p>
            <a:pPr marL="342900" indent="-342900" algn="just"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</a:pPr>
            <a:endParaRPr lang="es-ES" dirty="0" smtClean="0"/>
          </a:p>
          <a:p>
            <a:pPr marL="342900" indent="-342900" algn="just"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</a:pPr>
            <a:r>
              <a:rPr lang="es-ES" dirty="0" smtClean="0"/>
              <a:t>Les </a:t>
            </a:r>
            <a:r>
              <a:rPr lang="es-ES" b="1" dirty="0" err="1" smtClean="0">
                <a:solidFill>
                  <a:schemeClr val="bg2">
                    <a:lumMod val="50000"/>
                  </a:schemeClr>
                </a:solidFill>
              </a:rPr>
              <a:t>interaccions</a:t>
            </a:r>
            <a:r>
              <a:rPr lang="es-ES" b="1" dirty="0" smtClean="0"/>
              <a:t> </a:t>
            </a:r>
            <a:r>
              <a:rPr lang="es-ES" dirty="0" smtClean="0"/>
              <a:t>poden disminuir </a:t>
            </a:r>
            <a:r>
              <a:rPr lang="es-ES" dirty="0" err="1" smtClean="0"/>
              <a:t>l’eficàcia</a:t>
            </a:r>
            <a:r>
              <a:rPr lang="es-ES" dirty="0" smtClean="0"/>
              <a:t> del </a:t>
            </a:r>
            <a:r>
              <a:rPr lang="es-ES" dirty="0" err="1" smtClean="0"/>
              <a:t>tractament</a:t>
            </a:r>
            <a:r>
              <a:rPr lang="es-ES" dirty="0" smtClean="0"/>
              <a:t>.</a:t>
            </a:r>
          </a:p>
          <a:p>
            <a:pPr marL="342900" indent="-342900" algn="just"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</a:pPr>
            <a:endParaRPr lang="es-ES" dirty="0" smtClean="0"/>
          </a:p>
          <a:p>
            <a:pPr marL="342900" indent="-342900" algn="just"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</a:pPr>
            <a:r>
              <a:rPr lang="es-ES" dirty="0" smtClean="0"/>
              <a:t>Un </a:t>
            </a:r>
            <a:r>
              <a:rPr lang="es-ES" b="1" dirty="0" err="1" smtClean="0">
                <a:solidFill>
                  <a:schemeClr val="bg2">
                    <a:lumMod val="50000"/>
                  </a:schemeClr>
                </a:solidFill>
              </a:rPr>
              <a:t>producte</a:t>
            </a:r>
            <a:r>
              <a:rPr lang="es-ES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s-ES" b="1" dirty="0" smtClean="0">
                <a:solidFill>
                  <a:schemeClr val="bg2">
                    <a:lumMod val="50000"/>
                  </a:schemeClr>
                </a:solidFill>
              </a:rPr>
              <a:t>natural </a:t>
            </a:r>
            <a:r>
              <a:rPr lang="es-ES" dirty="0" smtClean="0"/>
              <a:t>no </a:t>
            </a:r>
            <a:r>
              <a:rPr lang="es-ES" dirty="0" err="1" smtClean="0"/>
              <a:t>equival</a:t>
            </a:r>
            <a:r>
              <a:rPr lang="es-ES" dirty="0" smtClean="0"/>
              <a:t> a un </a:t>
            </a:r>
            <a:r>
              <a:rPr lang="es-ES" dirty="0" err="1" smtClean="0"/>
              <a:t>producte</a:t>
            </a:r>
            <a:r>
              <a:rPr lang="es-ES" dirty="0" smtClean="0"/>
              <a:t> segur, també poden interaccionar </a:t>
            </a:r>
            <a:r>
              <a:rPr lang="es-ES" dirty="0" err="1" smtClean="0"/>
              <a:t>amb</a:t>
            </a:r>
            <a:r>
              <a:rPr lang="es-ES" dirty="0" smtClean="0"/>
              <a:t> el </a:t>
            </a:r>
            <a:r>
              <a:rPr lang="es-ES" dirty="0" err="1" smtClean="0"/>
              <a:t>tractament</a:t>
            </a:r>
            <a:r>
              <a:rPr lang="es-ES" dirty="0" smtClean="0"/>
              <a:t>.</a:t>
            </a:r>
          </a:p>
          <a:p>
            <a:pPr marL="342900" indent="-342900" algn="just"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</a:pPr>
            <a:endParaRPr lang="es-ES" dirty="0" smtClean="0"/>
          </a:p>
          <a:p>
            <a:pPr marL="342900" indent="-342900" algn="just"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</a:pPr>
            <a:r>
              <a:rPr lang="es-ES" dirty="0" smtClean="0"/>
              <a:t>El </a:t>
            </a:r>
            <a:r>
              <a:rPr lang="es-ES" b="1" dirty="0" err="1" smtClean="0">
                <a:solidFill>
                  <a:schemeClr val="bg2">
                    <a:lumMod val="50000"/>
                  </a:schemeClr>
                </a:solidFill>
              </a:rPr>
              <a:t>farmacèutic</a:t>
            </a:r>
            <a:r>
              <a:rPr lang="es-E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s-ES" dirty="0" err="1" smtClean="0"/>
              <a:t>pot</a:t>
            </a:r>
            <a:r>
              <a:rPr lang="es-ES" dirty="0" smtClean="0"/>
              <a:t> aportar </a:t>
            </a:r>
            <a:r>
              <a:rPr lang="es-ES" dirty="0" err="1" smtClean="0"/>
              <a:t>molt</a:t>
            </a:r>
            <a:r>
              <a:rPr lang="es-ES" dirty="0" smtClean="0"/>
              <a:t> a la </a:t>
            </a:r>
            <a:r>
              <a:rPr lang="es-ES" dirty="0" err="1" smtClean="0"/>
              <a:t>seva</a:t>
            </a:r>
            <a:r>
              <a:rPr lang="es-ES" dirty="0" smtClean="0"/>
              <a:t> </a:t>
            </a:r>
            <a:r>
              <a:rPr lang="es-ES" dirty="0" err="1" smtClean="0"/>
              <a:t>salut</a:t>
            </a:r>
            <a:r>
              <a:rPr lang="es-ES" dirty="0" smtClean="0"/>
              <a:t>, </a:t>
            </a:r>
            <a:r>
              <a:rPr lang="es-ES" b="1" dirty="0" smtClean="0">
                <a:solidFill>
                  <a:schemeClr val="bg2">
                    <a:lumMod val="50000"/>
                  </a:schemeClr>
                </a:solidFill>
              </a:rPr>
              <a:t>consulta-li</a:t>
            </a:r>
            <a:r>
              <a:rPr lang="es-ES" dirty="0" smtClean="0"/>
              <a:t> </a:t>
            </a:r>
            <a:r>
              <a:rPr lang="es-ES" dirty="0" err="1" smtClean="0"/>
              <a:t>qualsevol</a:t>
            </a:r>
            <a:r>
              <a:rPr lang="es-ES" dirty="0" smtClean="0"/>
              <a:t> </a:t>
            </a:r>
            <a:r>
              <a:rPr lang="es-ES" dirty="0" err="1" smtClean="0"/>
              <a:t>dubte</a:t>
            </a:r>
            <a:r>
              <a:rPr lang="es-ES" dirty="0"/>
              <a:t>.</a:t>
            </a:r>
            <a:endParaRPr lang="es-ES" dirty="0" smtClean="0"/>
          </a:p>
          <a:p>
            <a:pPr marL="285750" indent="-285750" algn="just">
              <a:buFont typeface="Arial" pitchFamily="34" charset="0"/>
              <a:buChar char="•"/>
            </a:pPr>
            <a:endParaRPr lang="ca-ES" dirty="0"/>
          </a:p>
        </p:txBody>
      </p:sp>
      <p:pic>
        <p:nvPicPr>
          <p:cNvPr id="5" name="D29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519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0" y="2790056"/>
            <a:ext cx="9144000" cy="1143000"/>
          </a:xfrm>
        </p:spPr>
        <p:txBody>
          <a:bodyPr>
            <a:noAutofit/>
          </a:bodyPr>
          <a:lstStyle/>
          <a:p>
            <a:r>
              <a:rPr lang="es-ES" sz="6500" dirty="0" smtClean="0"/>
              <a:t>VIRUS DE </a:t>
            </a:r>
            <a:br>
              <a:rPr lang="es-ES" sz="6500" dirty="0" smtClean="0"/>
            </a:br>
            <a:r>
              <a:rPr lang="es-ES" sz="6500" dirty="0" smtClean="0"/>
              <a:t>L’HEPATITIS C </a:t>
            </a:r>
            <a:r>
              <a:rPr lang="es-ES" sz="6500" dirty="0"/>
              <a:t/>
            </a:r>
            <a:br>
              <a:rPr lang="es-ES" sz="6500" dirty="0"/>
            </a:br>
            <a:endParaRPr lang="ca-ES" sz="6500" dirty="0"/>
          </a:p>
        </p:txBody>
      </p:sp>
      <p:pic>
        <p:nvPicPr>
          <p:cNvPr id="3" name="D3.wav">
            <a:hlinkClick r:id="" action="ppaction://media"/>
          </p:cNvPr>
          <p:cNvPicPr>
            <a:picLocks noRot="1" noChangeAspect="1"/>
          </p:cNvPicPr>
          <p:nvPr>
            <a:wavAudioFile r:embed="rId1" name="D3.wav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4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0" y="2790056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s-ES" sz="7200" dirty="0" smtClean="0"/>
              <a:t>GRÀCIES PER LA VOSTRA ATENCIÓ!</a:t>
            </a:r>
            <a:r>
              <a:rPr lang="es-ES" dirty="0"/>
              <a:t/>
            </a:r>
            <a:br>
              <a:rPr lang="es-ES" dirty="0"/>
            </a:br>
            <a:endParaRPr lang="ca-ES" dirty="0"/>
          </a:p>
        </p:txBody>
      </p:sp>
      <p:pic>
        <p:nvPicPr>
          <p:cNvPr id="3" name="D30.wav">
            <a:hlinkClick r:id="" action="ppaction://media"/>
          </p:cNvPr>
          <p:cNvPicPr>
            <a:picLocks noRot="1" noChangeAspect="1"/>
          </p:cNvPicPr>
          <p:nvPr>
            <a:wavAudioFile r:embed="rId1" name="D30.wav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62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2987824" y="2276872"/>
            <a:ext cx="3816424" cy="3960440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algn="l"/>
            <a:r>
              <a:rPr lang="es-ES" dirty="0" smtClean="0"/>
              <a:t>Núria </a:t>
            </a:r>
            <a:r>
              <a:rPr lang="es-ES" dirty="0" err="1" smtClean="0"/>
              <a:t>Boixareu</a:t>
            </a:r>
            <a:r>
              <a:rPr lang="es-ES" dirty="0" smtClean="0"/>
              <a:t> Balagué</a:t>
            </a:r>
            <a:endParaRPr lang="ca-ES" dirty="0" smtClean="0"/>
          </a:p>
          <a:p>
            <a:pPr algn="l"/>
            <a:r>
              <a:rPr lang="ca-ES" dirty="0" smtClean="0"/>
              <a:t>Paula </a:t>
            </a:r>
            <a:r>
              <a:rPr lang="ca-ES" dirty="0"/>
              <a:t>Closa Granados</a:t>
            </a:r>
          </a:p>
          <a:p>
            <a:pPr algn="l"/>
            <a:r>
              <a:rPr lang="es-ES" dirty="0"/>
              <a:t>Cristina </a:t>
            </a:r>
            <a:r>
              <a:rPr lang="es-ES" dirty="0" err="1"/>
              <a:t>Garcia</a:t>
            </a:r>
            <a:r>
              <a:rPr lang="es-ES" dirty="0"/>
              <a:t> </a:t>
            </a:r>
            <a:r>
              <a:rPr lang="es-ES" dirty="0" err="1"/>
              <a:t>Rodriguez</a:t>
            </a:r>
            <a:endParaRPr lang="es-ES" dirty="0"/>
          </a:p>
          <a:p>
            <a:pPr algn="l"/>
            <a:r>
              <a:rPr lang="es-ES" dirty="0" err="1"/>
              <a:t>Maria</a:t>
            </a:r>
            <a:r>
              <a:rPr lang="es-ES" dirty="0"/>
              <a:t> Gol </a:t>
            </a:r>
            <a:r>
              <a:rPr lang="es-ES" dirty="0" err="1"/>
              <a:t>Viayna</a:t>
            </a:r>
            <a:endParaRPr lang="es-ES" dirty="0"/>
          </a:p>
          <a:p>
            <a:pPr algn="l"/>
            <a:r>
              <a:rPr lang="ca-ES" dirty="0"/>
              <a:t>Andrea Justo López</a:t>
            </a:r>
          </a:p>
          <a:p>
            <a:pPr algn="l"/>
            <a:r>
              <a:rPr lang="ca-ES" dirty="0" err="1"/>
              <a:t>Juanvi</a:t>
            </a:r>
            <a:r>
              <a:rPr lang="ca-ES" dirty="0"/>
              <a:t> Mulet </a:t>
            </a:r>
            <a:r>
              <a:rPr lang="ca-ES" dirty="0" err="1"/>
              <a:t>Bayona</a:t>
            </a:r>
            <a:endParaRPr lang="ca-ES" dirty="0"/>
          </a:p>
          <a:p>
            <a:pPr algn="l"/>
            <a:r>
              <a:rPr lang="es-ES" dirty="0" err="1" smtClean="0"/>
              <a:t>Iria</a:t>
            </a:r>
            <a:r>
              <a:rPr lang="es-ES" dirty="0" smtClean="0"/>
              <a:t> </a:t>
            </a:r>
            <a:r>
              <a:rPr lang="es-ES" dirty="0" err="1" smtClean="0"/>
              <a:t>Rouco</a:t>
            </a:r>
            <a:r>
              <a:rPr lang="es-ES" dirty="0" smtClean="0"/>
              <a:t> Carmona</a:t>
            </a:r>
          </a:p>
          <a:p>
            <a:pPr algn="l"/>
            <a:r>
              <a:rPr lang="es-ES" dirty="0" err="1" smtClean="0"/>
              <a:t>Sònia</a:t>
            </a:r>
            <a:r>
              <a:rPr lang="es-ES" dirty="0" smtClean="0"/>
              <a:t> Ruiz </a:t>
            </a:r>
            <a:r>
              <a:rPr lang="es-ES" dirty="0" err="1" smtClean="0"/>
              <a:t>Boy</a:t>
            </a:r>
            <a:endParaRPr lang="es-ES" dirty="0" smtClean="0"/>
          </a:p>
          <a:p>
            <a:pPr algn="l"/>
            <a:r>
              <a:rPr lang="es-ES" dirty="0" smtClean="0"/>
              <a:t>Ariadna Sánchez </a:t>
            </a:r>
            <a:r>
              <a:rPr lang="es-ES" dirty="0" err="1" smtClean="0"/>
              <a:t>Preto</a:t>
            </a:r>
            <a:endParaRPr lang="es-ES" dirty="0" smtClean="0"/>
          </a:p>
          <a:p>
            <a:pPr algn="l"/>
            <a:r>
              <a:rPr lang="es-ES" dirty="0" err="1" smtClean="0"/>
              <a:t>Maria</a:t>
            </a:r>
            <a:r>
              <a:rPr lang="es-ES" dirty="0" smtClean="0"/>
              <a:t> </a:t>
            </a:r>
            <a:r>
              <a:rPr lang="es-ES" dirty="0" err="1" smtClean="0"/>
              <a:t>Tusell</a:t>
            </a:r>
            <a:r>
              <a:rPr lang="es-ES" dirty="0" smtClean="0"/>
              <a:t> </a:t>
            </a:r>
            <a:r>
              <a:rPr lang="es-ES" dirty="0" err="1" smtClean="0"/>
              <a:t>Rabassa</a:t>
            </a:r>
            <a:endParaRPr lang="ca-ES" dirty="0" smtClean="0"/>
          </a:p>
          <a:p>
            <a:pPr algn="l"/>
            <a:r>
              <a:rPr lang="ca-ES" dirty="0" smtClean="0"/>
              <a:t>Josep </a:t>
            </a:r>
            <a:r>
              <a:rPr lang="ca-ES" dirty="0" err="1"/>
              <a:t>Xixons</a:t>
            </a:r>
            <a:r>
              <a:rPr lang="ca-ES" dirty="0"/>
              <a:t> </a:t>
            </a:r>
            <a:r>
              <a:rPr lang="ca-ES" dirty="0" err="1"/>
              <a:t>Dordal</a:t>
            </a:r>
            <a:endParaRPr lang="ca-ES" dirty="0"/>
          </a:p>
        </p:txBody>
      </p:sp>
      <p:pic>
        <p:nvPicPr>
          <p:cNvPr id="1030" name="Picture 6" descr="http://www.ub.edu/web/ub/galeries/imatges/noticies/2015/06/Log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369" r="-230" b="-2741"/>
          <a:stretch/>
        </p:blipFill>
        <p:spPr bwMode="auto">
          <a:xfrm>
            <a:off x="307974" y="452869"/>
            <a:ext cx="2440653" cy="1532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Resultado de imagen de facultat de farmac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" name="AutoShape 4" descr="Resultado de imagen de facultat de farmaci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054" name="Picture 6" descr="https://upload.wikimedia.org/wikipedia/ca/1/15/Logo_farmacia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30888"/>
            <a:ext cx="1368034" cy="197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81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es-ES" dirty="0" smtClean="0"/>
              <a:t>INTRODUCCIÓ (I)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539168" y="1968279"/>
            <a:ext cx="8097238" cy="85090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just">
              <a:buNone/>
            </a:pPr>
            <a:r>
              <a:rPr lang="es-ES" sz="1900" dirty="0"/>
              <a:t>El </a:t>
            </a:r>
            <a:r>
              <a:rPr lang="es-ES" sz="1900" b="1" dirty="0"/>
              <a:t>VHC</a:t>
            </a:r>
            <a:r>
              <a:rPr lang="es-ES" sz="1900" dirty="0"/>
              <a:t> és un virus de la </a:t>
            </a:r>
            <a:r>
              <a:rPr lang="es-ES" sz="1900" dirty="0" err="1"/>
              <a:t>família</a:t>
            </a:r>
            <a:r>
              <a:rPr lang="es-ES" sz="1900" dirty="0"/>
              <a:t> </a:t>
            </a:r>
            <a:r>
              <a:rPr lang="es-ES" sz="1900" i="1" dirty="0" err="1"/>
              <a:t>Flaviviridae</a:t>
            </a:r>
            <a:r>
              <a:rPr lang="es-ES" sz="1900" dirty="0"/>
              <a:t>, que </a:t>
            </a:r>
            <a:r>
              <a:rPr lang="es-ES" sz="1900" dirty="0" smtClean="0"/>
              <a:t>causa </a:t>
            </a:r>
            <a:r>
              <a:rPr lang="es-ES" sz="1900" dirty="0" err="1"/>
              <a:t>malaltia</a:t>
            </a:r>
            <a:r>
              <a:rPr lang="es-ES" sz="1900" dirty="0"/>
              <a:t> </a:t>
            </a:r>
            <a:r>
              <a:rPr lang="es-ES" sz="1900" dirty="0" err="1"/>
              <a:t>hepàtica</a:t>
            </a:r>
            <a:r>
              <a:rPr lang="es-ES" sz="1900" dirty="0"/>
              <a:t> </a:t>
            </a:r>
            <a:r>
              <a:rPr lang="es-ES" sz="1900" dirty="0" err="1" smtClean="0"/>
              <a:t>crònica</a:t>
            </a:r>
            <a:r>
              <a:rPr lang="es-ES" sz="1900" dirty="0" smtClean="0"/>
              <a:t>. </a:t>
            </a:r>
            <a:r>
              <a:rPr lang="es-ES" sz="1900" dirty="0" err="1" smtClean="0"/>
              <a:t>És</a:t>
            </a:r>
            <a:r>
              <a:rPr lang="es-ES" sz="1900" dirty="0" smtClean="0"/>
              <a:t> </a:t>
            </a:r>
            <a:r>
              <a:rPr lang="es-ES" sz="1900" dirty="0"/>
              <a:t>una de </a:t>
            </a:r>
            <a:r>
              <a:rPr lang="es-ES" sz="1900" dirty="0" smtClean="0"/>
              <a:t>les causes </a:t>
            </a:r>
            <a:r>
              <a:rPr lang="es-ES" sz="1900" dirty="0" err="1"/>
              <a:t>més</a:t>
            </a:r>
            <a:r>
              <a:rPr lang="es-ES" sz="1900" dirty="0"/>
              <a:t> </a:t>
            </a:r>
            <a:r>
              <a:rPr lang="es-ES" sz="1900" dirty="0" err="1"/>
              <a:t>freqüents</a:t>
            </a:r>
            <a:r>
              <a:rPr lang="es-ES" sz="1900" dirty="0"/>
              <a:t> de </a:t>
            </a:r>
            <a:r>
              <a:rPr lang="es-ES" sz="1900" dirty="0" err="1"/>
              <a:t>cirrosi</a:t>
            </a:r>
            <a:r>
              <a:rPr lang="es-ES" sz="1900" dirty="0"/>
              <a:t>, </a:t>
            </a:r>
            <a:r>
              <a:rPr lang="es-ES" sz="1900" dirty="0" err="1"/>
              <a:t>càncer</a:t>
            </a:r>
            <a:r>
              <a:rPr lang="es-ES" sz="1900" dirty="0"/>
              <a:t> i </a:t>
            </a:r>
            <a:r>
              <a:rPr lang="es-ES" sz="1900" dirty="0" err="1"/>
              <a:t>transplantament</a:t>
            </a:r>
            <a:r>
              <a:rPr lang="es-ES" sz="1900" dirty="0"/>
              <a:t> </a:t>
            </a:r>
            <a:r>
              <a:rPr lang="es-ES" sz="1900" dirty="0" err="1"/>
              <a:t>hepàtic</a:t>
            </a:r>
            <a:r>
              <a:rPr lang="es-ES" sz="1900" dirty="0"/>
              <a:t>.</a:t>
            </a:r>
            <a:endParaRPr lang="en-US" sz="1900" dirty="0"/>
          </a:p>
          <a:p>
            <a:endParaRPr lang="es-ES" sz="1900" dirty="0"/>
          </a:p>
          <a:p>
            <a:endParaRPr lang="es-ES" sz="1900" dirty="0"/>
          </a:p>
          <a:p>
            <a:pPr marL="0" indent="0">
              <a:buNone/>
            </a:pPr>
            <a:endParaRPr lang="es-ES" sz="1900" dirty="0"/>
          </a:p>
          <a:p>
            <a:pPr marL="0" indent="0">
              <a:buNone/>
            </a:pPr>
            <a:endParaRPr lang="es-ES" sz="1900" dirty="0"/>
          </a:p>
          <a:p>
            <a:endParaRPr lang="ca-ES" sz="1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3069440"/>
            <a:ext cx="2743200" cy="1864040"/>
          </a:xfrm>
          <a:prstGeom prst="rect">
            <a:avLst/>
          </a:prstGeom>
        </p:spPr>
      </p:pic>
      <p:sp>
        <p:nvSpPr>
          <p:cNvPr id="5" name="Contenidor de contingut 2"/>
          <p:cNvSpPr txBox="1">
            <a:spLocks/>
          </p:cNvSpPr>
          <p:nvPr/>
        </p:nvSpPr>
        <p:spPr>
          <a:xfrm>
            <a:off x="539168" y="5157192"/>
            <a:ext cx="8065280" cy="18591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900" dirty="0"/>
              <a:t>La </a:t>
            </a:r>
            <a:r>
              <a:rPr lang="es-ES" sz="2000" b="1" dirty="0" smtClean="0">
                <a:solidFill>
                  <a:schemeClr val="accent1">
                    <a:lumMod val="75000"/>
                  </a:schemeClr>
                </a:solidFill>
              </a:rPr>
              <a:t>SIMPTOMATOLOGIA</a:t>
            </a:r>
            <a:r>
              <a:rPr lang="es-ES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900" dirty="0" smtClean="0"/>
              <a:t>del </a:t>
            </a:r>
            <a:r>
              <a:rPr lang="es-ES" sz="1900" dirty="0" err="1"/>
              <a:t>pacient</a:t>
            </a:r>
            <a:r>
              <a:rPr lang="es-ES" sz="1900" dirty="0"/>
              <a:t> </a:t>
            </a:r>
            <a:r>
              <a:rPr lang="es-ES" sz="1900" dirty="0" err="1"/>
              <a:t>infectat</a:t>
            </a:r>
            <a:r>
              <a:rPr lang="es-ES" sz="1900" dirty="0"/>
              <a:t> per Hepatitis C, </a:t>
            </a:r>
            <a:r>
              <a:rPr lang="es-ES" sz="1900" dirty="0" err="1"/>
              <a:t>inclou</a:t>
            </a:r>
            <a:r>
              <a:rPr lang="es-ES" sz="1900" dirty="0"/>
              <a:t>: dolor en el </a:t>
            </a:r>
            <a:r>
              <a:rPr lang="es-ES" sz="1900" dirty="0" err="1"/>
              <a:t>quadrant</a:t>
            </a:r>
            <a:r>
              <a:rPr lang="es-ES" sz="1900" dirty="0"/>
              <a:t> superior </a:t>
            </a:r>
            <a:r>
              <a:rPr lang="es-ES" sz="1900" dirty="0" err="1"/>
              <a:t>dret</a:t>
            </a:r>
            <a:r>
              <a:rPr lang="es-ES" sz="1900" dirty="0"/>
              <a:t> de </a:t>
            </a:r>
            <a:r>
              <a:rPr lang="es-ES" sz="1900" dirty="0" err="1"/>
              <a:t>l'abdomen</a:t>
            </a:r>
            <a:r>
              <a:rPr lang="es-ES" sz="1900" dirty="0"/>
              <a:t>, ascitis, </a:t>
            </a:r>
            <a:r>
              <a:rPr lang="es-ES" sz="2000" dirty="0" err="1"/>
              <a:t>femta</a:t>
            </a:r>
            <a:r>
              <a:rPr lang="es-ES" sz="1900" dirty="0"/>
              <a:t> </a:t>
            </a:r>
            <a:r>
              <a:rPr lang="es-ES" sz="1900" dirty="0" err="1"/>
              <a:t>pàl·lida</a:t>
            </a:r>
            <a:r>
              <a:rPr lang="es-ES" sz="1900" dirty="0"/>
              <a:t>, orina </a:t>
            </a:r>
            <a:r>
              <a:rPr lang="es-ES" sz="1900" dirty="0" err="1"/>
              <a:t>tèrbola</a:t>
            </a:r>
            <a:r>
              <a:rPr lang="es-ES" sz="1900" dirty="0"/>
              <a:t>, fatiga, </a:t>
            </a:r>
            <a:r>
              <a:rPr lang="es-ES" sz="1900" dirty="0" err="1"/>
              <a:t>febre</a:t>
            </a:r>
            <a:r>
              <a:rPr lang="es-ES" sz="1900" dirty="0"/>
              <a:t>, </a:t>
            </a:r>
            <a:r>
              <a:rPr lang="es-ES" sz="1900" dirty="0" err="1"/>
              <a:t>pruïja</a:t>
            </a:r>
            <a:r>
              <a:rPr lang="es-ES" sz="1900" dirty="0"/>
              <a:t>, ictericia, </a:t>
            </a:r>
            <a:r>
              <a:rPr lang="es-ES" sz="1900" dirty="0" err="1"/>
              <a:t>anorèxia</a:t>
            </a:r>
            <a:r>
              <a:rPr lang="es-ES" sz="1900" dirty="0"/>
              <a:t>, </a:t>
            </a:r>
            <a:r>
              <a:rPr lang="es-ES" sz="1900" dirty="0" err="1"/>
              <a:t>nàusees</a:t>
            </a:r>
            <a:r>
              <a:rPr lang="es-ES" sz="1900" dirty="0"/>
              <a:t> i </a:t>
            </a:r>
            <a:r>
              <a:rPr lang="es-ES" sz="1900" dirty="0" err="1"/>
              <a:t>vòmits</a:t>
            </a:r>
            <a:r>
              <a:rPr lang="es-ES" sz="1900" dirty="0"/>
              <a:t>.</a:t>
            </a:r>
            <a:endParaRPr lang="en-US" sz="1900" dirty="0"/>
          </a:p>
          <a:p>
            <a:pPr marL="0" indent="0" algn="just">
              <a:buNone/>
            </a:pPr>
            <a:endParaRPr lang="es-ES" sz="1900" dirty="0"/>
          </a:p>
          <a:p>
            <a:pPr marL="0" indent="0">
              <a:buFont typeface="Arial" pitchFamily="34" charset="0"/>
              <a:buNone/>
            </a:pPr>
            <a:endParaRPr lang="es-ES" sz="1900" dirty="0"/>
          </a:p>
          <a:p>
            <a:endParaRPr lang="ca-ES" sz="1900" dirty="0"/>
          </a:p>
        </p:txBody>
      </p:sp>
      <p:sp>
        <p:nvSpPr>
          <p:cNvPr id="7" name="6 Rectángulo"/>
          <p:cNvSpPr/>
          <p:nvPr/>
        </p:nvSpPr>
        <p:spPr>
          <a:xfrm>
            <a:off x="6290358" y="116632"/>
            <a:ext cx="2674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VIRUS DE L’HEPATITIS C</a:t>
            </a:r>
            <a:endParaRPr lang="ca-E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9" name="D4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995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QuadreDeText 18"/>
          <p:cNvSpPr txBox="1"/>
          <p:nvPr/>
        </p:nvSpPr>
        <p:spPr>
          <a:xfrm>
            <a:off x="2306391" y="4735304"/>
            <a:ext cx="1905569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2000" b="1" dirty="0" smtClean="0">
                <a:solidFill>
                  <a:schemeClr val="accent1">
                    <a:lumMod val="75000"/>
                  </a:schemeClr>
                </a:solidFill>
              </a:rPr>
              <a:t>TRANSMISSIÓ</a:t>
            </a:r>
            <a:endParaRPr lang="ca-ES" sz="1900" dirty="0" smtClean="0"/>
          </a:p>
          <a:p>
            <a:pPr algn="ctr"/>
            <a:endParaRPr lang="es-ES" sz="1900" dirty="0" smtClean="0"/>
          </a:p>
          <a:p>
            <a:pPr algn="ctr"/>
            <a:endParaRPr lang="ca-ES" sz="1900" dirty="0" smtClean="0"/>
          </a:p>
          <a:p>
            <a:pPr algn="ctr"/>
            <a:r>
              <a:rPr lang="ca-ES" sz="1900" dirty="0" smtClean="0"/>
              <a:t>SANG</a:t>
            </a:r>
          </a:p>
          <a:p>
            <a:pPr algn="ctr"/>
            <a:r>
              <a:rPr lang="ca-ES" sz="1900" dirty="0" smtClean="0"/>
              <a:t>(M</a:t>
            </a:r>
            <a:r>
              <a:rPr lang="es-ES" sz="1900" dirty="0" smtClean="0"/>
              <a:t>UCOSES)</a:t>
            </a:r>
            <a:endParaRPr lang="ca-ES" sz="1900" dirty="0"/>
          </a:p>
          <a:p>
            <a:pPr algn="ctr"/>
            <a:endParaRPr lang="ca-ES" sz="1900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95536" y="3645025"/>
            <a:ext cx="8234563" cy="86409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s-ES" sz="2000" b="1" dirty="0" smtClean="0">
                <a:solidFill>
                  <a:schemeClr val="accent1">
                    <a:lumMod val="75000"/>
                  </a:schemeClr>
                </a:solidFill>
              </a:rPr>
              <a:t>EPIDEMIOLOGIA</a:t>
            </a:r>
            <a:r>
              <a:rPr lang="es-ES" sz="1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900" dirty="0" smtClean="0"/>
              <a:t>de </a:t>
            </a:r>
            <a:r>
              <a:rPr lang="es-ES" sz="1900" dirty="0" err="1"/>
              <a:t>l'Hepatitis</a:t>
            </a:r>
            <a:r>
              <a:rPr lang="es-ES" sz="1900" dirty="0"/>
              <a:t> C en fase </a:t>
            </a:r>
            <a:r>
              <a:rPr lang="es-ES" sz="1900" dirty="0" err="1"/>
              <a:t>crònica</a:t>
            </a:r>
            <a:endParaRPr lang="en-US" sz="1900" dirty="0"/>
          </a:p>
          <a:p>
            <a:pPr lvl="1"/>
            <a:r>
              <a:rPr lang="es-ES" sz="1900" dirty="0"/>
              <a:t>Afecta a 185 </a:t>
            </a:r>
            <a:r>
              <a:rPr lang="es-ES" sz="1900" dirty="0" err="1"/>
              <a:t>milions</a:t>
            </a:r>
            <a:r>
              <a:rPr lang="es-ES" sz="1900" dirty="0"/>
              <a:t> de persones, 3% de la </a:t>
            </a:r>
            <a:r>
              <a:rPr lang="es-ES" sz="1900" dirty="0" err="1" smtClean="0"/>
              <a:t>població</a:t>
            </a:r>
            <a:r>
              <a:rPr lang="es-ES" sz="1900" dirty="0" smtClean="0"/>
              <a:t> mundial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4677494"/>
            <a:ext cx="1962150" cy="1847850"/>
          </a:xfrm>
          <a:prstGeom prst="rect">
            <a:avLst/>
          </a:prstGeom>
        </p:spPr>
      </p:pic>
      <p:sp>
        <p:nvSpPr>
          <p:cNvPr id="8" name="Títol 1"/>
          <p:cNvSpPr txBox="1">
            <a:spLocks/>
          </p:cNvSpPr>
          <p:nvPr/>
        </p:nvSpPr>
        <p:spPr>
          <a:xfrm>
            <a:off x="457200" y="485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INTRODUCCIÓ (II)</a:t>
            </a:r>
            <a:endParaRPr kumimoji="0" lang="ca-E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6290358" y="116632"/>
            <a:ext cx="2674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VIRUS DE L’HEPATITIS C</a:t>
            </a:r>
            <a:endParaRPr lang="ca-E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8" name="Connector de fletxa recta 17"/>
          <p:cNvCxnSpPr/>
          <p:nvPr/>
        </p:nvCxnSpPr>
        <p:spPr>
          <a:xfrm>
            <a:off x="3242495" y="5085184"/>
            <a:ext cx="0" cy="496510"/>
          </a:xfrm>
          <a:prstGeom prst="straightConnector1">
            <a:avLst/>
          </a:prstGeom>
          <a:ln w="76200">
            <a:solidFill>
              <a:schemeClr val="accent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idor de contingut 2"/>
          <p:cNvSpPr txBox="1">
            <a:spLocks/>
          </p:cNvSpPr>
          <p:nvPr/>
        </p:nvSpPr>
        <p:spPr>
          <a:xfrm>
            <a:off x="457200" y="1916832"/>
            <a:ext cx="8230908" cy="13256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900" dirty="0" err="1"/>
              <a:t>Diferenciem</a:t>
            </a:r>
            <a:r>
              <a:rPr lang="es-ES" sz="1900" dirty="0"/>
              <a:t> </a:t>
            </a:r>
            <a:r>
              <a:rPr lang="es-ES" sz="1900" dirty="0" err="1"/>
              <a:t>dues</a:t>
            </a:r>
            <a:r>
              <a:rPr lang="es-ES" sz="1900" dirty="0"/>
              <a:t> </a:t>
            </a:r>
            <a:r>
              <a:rPr lang="es-ES" sz="2000" b="1" dirty="0" smtClean="0">
                <a:solidFill>
                  <a:schemeClr val="accent1">
                    <a:lumMod val="75000"/>
                  </a:schemeClr>
                </a:solidFill>
              </a:rPr>
              <a:t>FASES</a:t>
            </a:r>
            <a:r>
              <a:rPr lang="es-ES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900" dirty="0" smtClean="0"/>
              <a:t>de </a:t>
            </a:r>
            <a:r>
              <a:rPr lang="es-ES" sz="1900" dirty="0" err="1"/>
              <a:t>l'Hepatitis</a:t>
            </a:r>
            <a:r>
              <a:rPr lang="es-ES" sz="1900" dirty="0"/>
              <a:t> en </a:t>
            </a:r>
            <a:r>
              <a:rPr lang="es-ES" sz="1900" dirty="0" err="1"/>
              <a:t>funció</a:t>
            </a:r>
            <a:r>
              <a:rPr lang="es-ES" sz="1900" dirty="0"/>
              <a:t> de la </a:t>
            </a:r>
            <a:r>
              <a:rPr lang="es-ES" sz="1900" dirty="0" err="1"/>
              <a:t>persistència</a:t>
            </a:r>
            <a:r>
              <a:rPr lang="es-ES" sz="1900" dirty="0"/>
              <a:t> del virus:</a:t>
            </a:r>
            <a:endParaRPr lang="en-US" sz="1900" dirty="0"/>
          </a:p>
          <a:p>
            <a:pPr lvl="1"/>
            <a:r>
              <a:rPr lang="es-ES" sz="1900" b="1" u="sng" dirty="0"/>
              <a:t>Fase Aguda</a:t>
            </a:r>
            <a:r>
              <a:rPr lang="es-ES" sz="1900" dirty="0"/>
              <a:t>: </a:t>
            </a:r>
            <a:r>
              <a:rPr lang="es-ES" sz="1900" dirty="0" err="1"/>
              <a:t>quan</a:t>
            </a:r>
            <a:r>
              <a:rPr lang="es-ES" sz="1900" dirty="0"/>
              <a:t> porta </a:t>
            </a:r>
            <a:r>
              <a:rPr lang="es-ES" sz="1900" dirty="0" err="1"/>
              <a:t>menys</a:t>
            </a:r>
            <a:r>
              <a:rPr lang="es-ES" sz="1900" dirty="0"/>
              <a:t> de 6 </a:t>
            </a:r>
            <a:r>
              <a:rPr lang="es-ES" sz="1900" dirty="0" err="1"/>
              <a:t>mesos</a:t>
            </a:r>
            <a:r>
              <a:rPr lang="es-ES" sz="1900" dirty="0"/>
              <a:t>.</a:t>
            </a:r>
          </a:p>
          <a:p>
            <a:pPr lvl="1"/>
            <a:r>
              <a:rPr lang="es-ES" sz="1900" b="1" u="sng" dirty="0"/>
              <a:t>Fase </a:t>
            </a:r>
            <a:r>
              <a:rPr lang="es-ES" sz="1900" b="1" u="sng" dirty="0" err="1"/>
              <a:t>Crònica</a:t>
            </a:r>
            <a:r>
              <a:rPr lang="es-ES" sz="1900" dirty="0"/>
              <a:t>: </a:t>
            </a:r>
            <a:r>
              <a:rPr lang="es-ES" sz="1900" dirty="0" err="1"/>
              <a:t>superats</a:t>
            </a:r>
            <a:r>
              <a:rPr lang="es-ES" sz="1900" dirty="0"/>
              <a:t> </a:t>
            </a:r>
            <a:r>
              <a:rPr lang="es-ES" sz="1900" dirty="0" err="1"/>
              <a:t>els</a:t>
            </a:r>
            <a:r>
              <a:rPr lang="es-ES" sz="1900" dirty="0"/>
              <a:t> 6 </a:t>
            </a:r>
            <a:r>
              <a:rPr lang="es-ES" sz="1900" dirty="0" err="1"/>
              <a:t>mesos</a:t>
            </a:r>
            <a:r>
              <a:rPr lang="es-ES" sz="1900" dirty="0"/>
              <a:t> </a:t>
            </a:r>
            <a:r>
              <a:rPr lang="es-ES" sz="1900" dirty="0" err="1"/>
              <a:t>d'infecció</a:t>
            </a:r>
            <a:r>
              <a:rPr lang="es-ES" sz="1900" dirty="0"/>
              <a:t>.</a:t>
            </a:r>
          </a:p>
          <a:p>
            <a:endParaRPr lang="es-ES" sz="1900" dirty="0"/>
          </a:p>
          <a:p>
            <a:endParaRPr lang="es-ES" sz="1900" dirty="0"/>
          </a:p>
          <a:p>
            <a:pPr marL="0" indent="0">
              <a:buFont typeface="Arial" pitchFamily="34" charset="0"/>
              <a:buNone/>
            </a:pPr>
            <a:endParaRPr lang="es-ES" sz="1900" dirty="0"/>
          </a:p>
          <a:p>
            <a:pPr marL="0" indent="0">
              <a:buFont typeface="Arial" pitchFamily="34" charset="0"/>
              <a:buNone/>
            </a:pPr>
            <a:endParaRPr lang="es-ES" sz="1900" dirty="0"/>
          </a:p>
          <a:p>
            <a:pPr marL="0" indent="0">
              <a:buNone/>
            </a:pPr>
            <a:endParaRPr lang="ca-ES" sz="1900" dirty="0"/>
          </a:p>
        </p:txBody>
      </p:sp>
      <p:pic>
        <p:nvPicPr>
          <p:cNvPr id="12" name="D5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80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19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565534" y="2178483"/>
            <a:ext cx="8234563" cy="429107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ca-ES" sz="2000" b="1" dirty="0" smtClean="0">
                <a:solidFill>
                  <a:schemeClr val="accent1">
                    <a:lumMod val="75000"/>
                  </a:schemeClr>
                </a:solidFill>
              </a:rPr>
              <a:t>EVOLUCIÓ </a:t>
            </a:r>
            <a:r>
              <a:rPr lang="ca-ES" sz="1900" dirty="0" smtClean="0"/>
              <a:t>de la malaltia:</a:t>
            </a:r>
            <a:endParaRPr lang="ca-ES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s-ES" sz="1900" dirty="0"/>
              <a:t> </a:t>
            </a:r>
            <a:endParaRPr lang="ca-ES" sz="1900" dirty="0"/>
          </a:p>
        </p:txBody>
      </p:sp>
      <p:sp>
        <p:nvSpPr>
          <p:cNvPr id="8" name="Títol 1"/>
          <p:cNvSpPr txBox="1">
            <a:spLocks/>
          </p:cNvSpPr>
          <p:nvPr/>
        </p:nvSpPr>
        <p:spPr>
          <a:xfrm>
            <a:off x="457200" y="485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INTRODUCCIÓ (III)</a:t>
            </a:r>
            <a:endParaRPr kumimoji="0" lang="ca-E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6290358" y="116632"/>
            <a:ext cx="2674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VIRUS DE L’HEPATITIS C</a:t>
            </a:r>
            <a:endParaRPr lang="ca-E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755576" y="2780928"/>
            <a:ext cx="7588388" cy="2799829"/>
            <a:chOff x="755576" y="2780928"/>
            <a:chExt cx="7588388" cy="2799829"/>
          </a:xfrm>
        </p:grpSpPr>
        <p:pic>
          <p:nvPicPr>
            <p:cNvPr id="1026" name="Picture 2" descr="http://saludla.com/wp-content/uploads/2014/11/Evoluci%C3%B3n-de-la-Hepatitis-C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636" b="11729"/>
            <a:stretch/>
          </p:blipFill>
          <p:spPr bwMode="auto">
            <a:xfrm>
              <a:off x="755576" y="2780928"/>
              <a:ext cx="6961838" cy="26239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QuadreDeText 1"/>
            <p:cNvSpPr txBox="1"/>
            <p:nvPr/>
          </p:nvSpPr>
          <p:spPr>
            <a:xfrm>
              <a:off x="2940350" y="3041313"/>
              <a:ext cx="1572707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sz="1400" dirty="0"/>
                <a:t>3</a:t>
              </a:r>
              <a:r>
                <a:rPr lang="es-ES" sz="1400" dirty="0" smtClean="0"/>
                <a:t>0% </a:t>
              </a:r>
              <a:r>
                <a:rPr lang="es-ES" sz="1400" dirty="0" err="1" smtClean="0"/>
                <a:t>és</a:t>
              </a:r>
              <a:r>
                <a:rPr lang="es-ES" sz="1400" dirty="0" smtClean="0"/>
                <a:t> curable</a:t>
              </a:r>
              <a:endParaRPr lang="ca-ES" sz="1400" dirty="0"/>
            </a:p>
          </p:txBody>
        </p:sp>
        <p:sp>
          <p:nvSpPr>
            <p:cNvPr id="12" name="QuadreDeText 11"/>
            <p:cNvSpPr txBox="1"/>
            <p:nvPr/>
          </p:nvSpPr>
          <p:spPr>
            <a:xfrm>
              <a:off x="2015716" y="4461728"/>
              <a:ext cx="1572707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/>
                <a:t>Infecció</a:t>
              </a:r>
              <a:r>
                <a:rPr lang="es-ES" sz="1400" dirty="0" smtClean="0"/>
                <a:t> aguda</a:t>
              </a:r>
              <a:endParaRPr lang="ca-ES" sz="1400" dirty="0"/>
            </a:p>
          </p:txBody>
        </p:sp>
        <p:sp>
          <p:nvSpPr>
            <p:cNvPr id="13" name="QuadreDeText 12"/>
            <p:cNvSpPr txBox="1"/>
            <p:nvPr/>
          </p:nvSpPr>
          <p:spPr>
            <a:xfrm>
              <a:off x="3841659" y="4390301"/>
              <a:ext cx="970900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/>
                <a:t>Infecció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crònica</a:t>
              </a:r>
              <a:endParaRPr lang="es-ES" sz="1400" dirty="0" smtClean="0"/>
            </a:p>
          </p:txBody>
        </p:sp>
        <p:sp>
          <p:nvSpPr>
            <p:cNvPr id="14" name="QuadreDeText 13"/>
            <p:cNvSpPr txBox="1"/>
            <p:nvPr/>
          </p:nvSpPr>
          <p:spPr>
            <a:xfrm>
              <a:off x="5322349" y="4461728"/>
              <a:ext cx="786354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/>
                <a:t>Fibrosi</a:t>
              </a:r>
              <a:endParaRPr lang="ca-ES" sz="1400" dirty="0"/>
            </a:p>
          </p:txBody>
        </p:sp>
        <p:sp>
          <p:nvSpPr>
            <p:cNvPr id="15" name="QuadreDeText 14"/>
            <p:cNvSpPr txBox="1"/>
            <p:nvPr/>
          </p:nvSpPr>
          <p:spPr>
            <a:xfrm>
              <a:off x="7083678" y="3421458"/>
              <a:ext cx="786354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/>
                <a:t>Cirrosi</a:t>
              </a:r>
              <a:endParaRPr lang="ca-ES" sz="1400" dirty="0"/>
            </a:p>
          </p:txBody>
        </p:sp>
        <p:sp>
          <p:nvSpPr>
            <p:cNvPr id="16" name="QuadreDeText 15"/>
            <p:cNvSpPr txBox="1"/>
            <p:nvPr/>
          </p:nvSpPr>
          <p:spPr>
            <a:xfrm>
              <a:off x="6978533" y="5057537"/>
              <a:ext cx="1051448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/>
                <a:t>Càncer</a:t>
              </a:r>
              <a:r>
                <a:rPr lang="es-ES" sz="1400" dirty="0" smtClean="0"/>
                <a:t> de </a:t>
              </a:r>
              <a:r>
                <a:rPr lang="es-ES" sz="1400" dirty="0" err="1" smtClean="0"/>
                <a:t>fetge</a:t>
              </a:r>
              <a:endParaRPr lang="ca-ES" sz="1400" dirty="0"/>
            </a:p>
          </p:txBody>
        </p:sp>
        <p:sp>
          <p:nvSpPr>
            <p:cNvPr id="17" name="QuadreDeText 16"/>
            <p:cNvSpPr txBox="1"/>
            <p:nvPr/>
          </p:nvSpPr>
          <p:spPr>
            <a:xfrm>
              <a:off x="7236296" y="3689385"/>
              <a:ext cx="1107668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sz="1200" dirty="0" smtClean="0"/>
                <a:t>De 2-6% deriva a </a:t>
              </a:r>
              <a:r>
                <a:rPr lang="es-ES" sz="1200" dirty="0" err="1" smtClean="0"/>
                <a:t>càncer</a:t>
              </a:r>
              <a:endParaRPr lang="ca-ES" sz="1200" dirty="0"/>
            </a:p>
          </p:txBody>
        </p:sp>
      </p:grpSp>
      <p:pic>
        <p:nvPicPr>
          <p:cNvPr id="18" name="D6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596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es-ES" dirty="0" smtClean="0"/>
              <a:t>DIAGNÒSTIC</a:t>
            </a:r>
            <a:endParaRPr lang="ca-ES" dirty="0"/>
          </a:p>
        </p:txBody>
      </p:sp>
      <p:sp>
        <p:nvSpPr>
          <p:cNvPr id="8" name="7 Rectángulo"/>
          <p:cNvSpPr/>
          <p:nvPr/>
        </p:nvSpPr>
        <p:spPr>
          <a:xfrm>
            <a:off x="6290358" y="116632"/>
            <a:ext cx="2674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VIRUS DE L’HEPATITIS C</a:t>
            </a:r>
            <a:endParaRPr lang="ca-E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385476155"/>
              </p:ext>
            </p:extLst>
          </p:nvPr>
        </p:nvGraphicFramePr>
        <p:xfrm>
          <a:off x="887355" y="1988840"/>
          <a:ext cx="7501069" cy="450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Oval 5"/>
          <p:cNvSpPr/>
          <p:nvPr/>
        </p:nvSpPr>
        <p:spPr>
          <a:xfrm>
            <a:off x="5868144" y="2667180"/>
            <a:ext cx="288032" cy="28803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4" name="Suma 3"/>
          <p:cNvSpPr/>
          <p:nvPr/>
        </p:nvSpPr>
        <p:spPr>
          <a:xfrm>
            <a:off x="5868144" y="2667180"/>
            <a:ext cx="288032" cy="288032"/>
          </a:xfrm>
          <a:prstGeom prst="mathPl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9" name="Oval 8"/>
          <p:cNvSpPr/>
          <p:nvPr/>
        </p:nvSpPr>
        <p:spPr>
          <a:xfrm>
            <a:off x="4283968" y="3933056"/>
            <a:ext cx="288032" cy="28803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0" name="Oval 9"/>
          <p:cNvSpPr/>
          <p:nvPr/>
        </p:nvSpPr>
        <p:spPr>
          <a:xfrm>
            <a:off x="7164288" y="3933056"/>
            <a:ext cx="288032" cy="28803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1" name="Oval 10"/>
          <p:cNvSpPr/>
          <p:nvPr/>
        </p:nvSpPr>
        <p:spPr>
          <a:xfrm>
            <a:off x="1691680" y="2667180"/>
            <a:ext cx="288032" cy="28803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2" name="Suma 11"/>
          <p:cNvSpPr/>
          <p:nvPr/>
        </p:nvSpPr>
        <p:spPr>
          <a:xfrm>
            <a:off x="7173664" y="3933056"/>
            <a:ext cx="288032" cy="288032"/>
          </a:xfrm>
          <a:prstGeom prst="mathPl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3" name="Menys 12"/>
          <p:cNvSpPr/>
          <p:nvPr/>
        </p:nvSpPr>
        <p:spPr>
          <a:xfrm>
            <a:off x="4319972" y="4005064"/>
            <a:ext cx="216024" cy="144016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4" name="Menys 13"/>
          <p:cNvSpPr/>
          <p:nvPr/>
        </p:nvSpPr>
        <p:spPr>
          <a:xfrm>
            <a:off x="1727684" y="2739188"/>
            <a:ext cx="216024" cy="144016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15" name="D7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92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3168" y="2346843"/>
            <a:ext cx="7961280" cy="468255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s-ES" sz="1900" dirty="0" smtClean="0"/>
              <a:t>La </a:t>
            </a:r>
            <a:r>
              <a:rPr lang="es-ES" sz="1900" u="sng" dirty="0" err="1" smtClean="0"/>
              <a:t>càrrega</a:t>
            </a:r>
            <a:r>
              <a:rPr lang="es-ES" sz="1900" u="sng" dirty="0" smtClean="0"/>
              <a:t> </a:t>
            </a:r>
            <a:r>
              <a:rPr lang="es-ES" sz="1900" u="sng" dirty="0"/>
              <a:t>viral </a:t>
            </a:r>
            <a:r>
              <a:rPr lang="es-ES" sz="1900" dirty="0"/>
              <a:t>(CV</a:t>
            </a:r>
            <a:r>
              <a:rPr lang="es-ES" sz="1900" dirty="0" smtClean="0"/>
              <a:t>) </a:t>
            </a:r>
            <a:r>
              <a:rPr lang="es-ES" sz="1900" dirty="0" err="1"/>
              <a:t>permet</a:t>
            </a:r>
            <a:r>
              <a:rPr lang="es-ES" sz="1900" dirty="0"/>
              <a:t> determinar la </a:t>
            </a:r>
            <a:r>
              <a:rPr lang="es-ES" sz="1900" dirty="0" err="1"/>
              <a:t>presència</a:t>
            </a:r>
            <a:r>
              <a:rPr lang="es-ES" sz="1900" dirty="0"/>
              <a:t> </a:t>
            </a:r>
            <a:r>
              <a:rPr lang="es-ES" sz="1900" dirty="0" err="1" smtClean="0"/>
              <a:t>d’ARN</a:t>
            </a:r>
            <a:r>
              <a:rPr lang="es-ES" sz="1900" dirty="0" smtClean="0"/>
              <a:t> </a:t>
            </a:r>
            <a:r>
              <a:rPr lang="es-ES" sz="1900" dirty="0"/>
              <a:t>del VHC en la </a:t>
            </a:r>
            <a:r>
              <a:rPr lang="es-ES" sz="1900" dirty="0" err="1"/>
              <a:t>sang</a:t>
            </a:r>
            <a:r>
              <a:rPr lang="es-ES" sz="1900" dirty="0"/>
              <a:t>.</a:t>
            </a:r>
          </a:p>
          <a:p>
            <a:pPr marL="0" indent="0">
              <a:buNone/>
            </a:pPr>
            <a:endParaRPr lang="es-ES" sz="1900" dirty="0" smtClean="0"/>
          </a:p>
          <a:p>
            <a:pPr marL="0" indent="0">
              <a:buNone/>
            </a:pPr>
            <a:endParaRPr lang="es-ES" sz="1900" dirty="0"/>
          </a:p>
          <a:p>
            <a:pPr marL="0" indent="0">
              <a:buNone/>
            </a:pPr>
            <a:r>
              <a:rPr lang="es-ES" sz="2000" b="1" dirty="0" smtClean="0">
                <a:solidFill>
                  <a:schemeClr val="accent1">
                    <a:lumMod val="75000"/>
                  </a:schemeClr>
                </a:solidFill>
              </a:rPr>
              <a:t>OBJECTIUS</a:t>
            </a:r>
            <a:r>
              <a:rPr lang="es-ES" sz="2000" b="1" dirty="0" smtClean="0"/>
              <a:t> </a:t>
            </a:r>
            <a:r>
              <a:rPr lang="es-ES" sz="2000" dirty="0" smtClean="0"/>
              <a:t>de la CV:</a:t>
            </a:r>
            <a:endParaRPr lang="es-ES" sz="1900" b="1" dirty="0"/>
          </a:p>
          <a:p>
            <a:pPr marL="457200" lvl="1" indent="0">
              <a:buNone/>
            </a:pPr>
            <a:r>
              <a:rPr lang="es-ES" sz="1900" dirty="0"/>
              <a:t>- </a:t>
            </a:r>
            <a:r>
              <a:rPr lang="es-ES" sz="1900" dirty="0" err="1"/>
              <a:t>Diagnòstic</a:t>
            </a:r>
            <a:endParaRPr lang="es-ES" sz="1900" dirty="0"/>
          </a:p>
          <a:p>
            <a:pPr marL="457200" lvl="1" indent="0">
              <a:buNone/>
            </a:pPr>
            <a:r>
              <a:rPr lang="es-ES" sz="1900" dirty="0"/>
              <a:t>- Confirmar </a:t>
            </a:r>
            <a:r>
              <a:rPr lang="es-ES" sz="1900" dirty="0" err="1"/>
              <a:t>infecció</a:t>
            </a:r>
            <a:r>
              <a:rPr lang="es-ES" sz="1900" dirty="0"/>
              <a:t> </a:t>
            </a:r>
            <a:r>
              <a:rPr lang="es-ES" sz="1900" dirty="0" err="1"/>
              <a:t>crònica</a:t>
            </a:r>
            <a:r>
              <a:rPr lang="es-ES" sz="1900" dirty="0"/>
              <a:t> del VHC</a:t>
            </a:r>
          </a:p>
          <a:p>
            <a:pPr marL="457200" lvl="1" indent="0">
              <a:buNone/>
            </a:pPr>
            <a:r>
              <a:rPr lang="es-ES" sz="1900" dirty="0"/>
              <a:t>- </a:t>
            </a:r>
            <a:r>
              <a:rPr lang="es-ES" sz="1900" dirty="0" err="1"/>
              <a:t>Predir</a:t>
            </a:r>
            <a:r>
              <a:rPr lang="es-ES" sz="1900" dirty="0"/>
              <a:t> </a:t>
            </a:r>
            <a:r>
              <a:rPr lang="es-ES" sz="1900" dirty="0" err="1" smtClean="0"/>
              <a:t>l’èxit</a:t>
            </a:r>
            <a:r>
              <a:rPr lang="es-ES" sz="1900" dirty="0" smtClean="0"/>
              <a:t> del </a:t>
            </a:r>
            <a:r>
              <a:rPr lang="es-ES" sz="1900" dirty="0" err="1" smtClean="0"/>
              <a:t>tractament</a:t>
            </a:r>
            <a:r>
              <a:rPr lang="es-ES" sz="1900" dirty="0"/>
              <a:t>: CV &lt; </a:t>
            </a:r>
            <a:r>
              <a:rPr lang="es-ES" sz="1900" dirty="0" smtClean="0"/>
              <a:t>400000        </a:t>
            </a:r>
            <a:r>
              <a:rPr lang="es-ES" sz="1900" dirty="0"/>
              <a:t> </a:t>
            </a:r>
            <a:r>
              <a:rPr lang="es-ES" sz="1900" dirty="0" smtClean="0"/>
              <a:t> </a:t>
            </a:r>
            <a:r>
              <a:rPr lang="es-ES" sz="1900" dirty="0" err="1"/>
              <a:t>M</a:t>
            </a:r>
            <a:r>
              <a:rPr lang="es-ES" sz="1900" dirty="0" err="1" smtClean="0"/>
              <a:t>illors</a:t>
            </a:r>
            <a:r>
              <a:rPr lang="es-ES" sz="1900" dirty="0" smtClean="0"/>
              <a:t> </a:t>
            </a:r>
            <a:r>
              <a:rPr lang="es-ES" sz="1900" dirty="0" err="1"/>
              <a:t>resultats</a:t>
            </a:r>
            <a:endParaRPr lang="es-ES" sz="1900" dirty="0"/>
          </a:p>
          <a:p>
            <a:pPr marL="457200" lvl="1" indent="0">
              <a:buNone/>
            </a:pPr>
            <a:r>
              <a:rPr lang="es-ES" sz="1900" dirty="0" smtClean="0"/>
              <a:t>- </a:t>
            </a:r>
            <a:r>
              <a:rPr lang="es-ES" sz="1900" dirty="0" err="1" smtClean="0"/>
              <a:t>Evolució</a:t>
            </a:r>
            <a:r>
              <a:rPr lang="es-ES" sz="1900" dirty="0" smtClean="0"/>
              <a:t> i </a:t>
            </a:r>
            <a:r>
              <a:rPr lang="es-ES" sz="1900" dirty="0" err="1" smtClean="0"/>
              <a:t>seguiment</a:t>
            </a:r>
            <a:r>
              <a:rPr lang="es-ES" sz="1900" dirty="0" smtClean="0"/>
              <a:t> de la </a:t>
            </a:r>
            <a:r>
              <a:rPr lang="es-ES" sz="1900" dirty="0" err="1" smtClean="0"/>
              <a:t>malaltia</a:t>
            </a:r>
            <a:endParaRPr lang="es-ES" sz="1900" dirty="0" smtClean="0"/>
          </a:p>
          <a:p>
            <a:pPr marL="457200" lvl="1" indent="0">
              <a:buNone/>
            </a:pPr>
            <a:endParaRPr lang="es-ES" sz="1900" dirty="0"/>
          </a:p>
        </p:txBody>
      </p:sp>
      <p:cxnSp>
        <p:nvCxnSpPr>
          <p:cNvPr id="5" name="Connector de fletxa recta 4"/>
          <p:cNvCxnSpPr/>
          <p:nvPr/>
        </p:nvCxnSpPr>
        <p:spPr>
          <a:xfrm>
            <a:off x="6156176" y="4941168"/>
            <a:ext cx="432048" cy="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o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es-ES" dirty="0" smtClean="0"/>
              <a:t>CÀRREGA VIRAL</a:t>
            </a:r>
            <a:endParaRPr lang="ca-ES" dirty="0"/>
          </a:p>
        </p:txBody>
      </p:sp>
      <p:sp>
        <p:nvSpPr>
          <p:cNvPr id="9" name="8 Rectángulo"/>
          <p:cNvSpPr/>
          <p:nvPr/>
        </p:nvSpPr>
        <p:spPr>
          <a:xfrm>
            <a:off x="6290358" y="116632"/>
            <a:ext cx="2674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VIRUS DE L’HEPATITIS C</a:t>
            </a:r>
            <a:endParaRPr lang="ca-E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D8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127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1640" y="1844824"/>
            <a:ext cx="6396477" cy="4512986"/>
          </a:xfrm>
          <a:prstGeom prst="rect">
            <a:avLst/>
          </a:prstGeom>
        </p:spPr>
      </p:pic>
      <p:sp>
        <p:nvSpPr>
          <p:cNvPr id="6" name="Títo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es-ES" dirty="0" smtClean="0"/>
              <a:t>GENOTIPS</a:t>
            </a:r>
            <a:endParaRPr lang="ca-ES" dirty="0"/>
          </a:p>
        </p:txBody>
      </p:sp>
      <p:sp>
        <p:nvSpPr>
          <p:cNvPr id="7" name="6 Rectángulo"/>
          <p:cNvSpPr/>
          <p:nvPr/>
        </p:nvSpPr>
        <p:spPr>
          <a:xfrm>
            <a:off x="6290358" y="116632"/>
            <a:ext cx="2674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VIRUS DE L’HEPATITIS C</a:t>
            </a:r>
            <a:endParaRPr lang="ca-E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D9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551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ema de l'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l'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785</TotalTime>
  <Words>1123</Words>
  <Application>Microsoft Office PowerPoint</Application>
  <PresentationFormat>Presentació en pantalla (4:3)</PresentationFormat>
  <Paragraphs>365</Paragraphs>
  <Slides>31</Slides>
  <Notes>26</Notes>
  <HiddenSlides>0</HiddenSlides>
  <MMClips>24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Títols de les diapositives</vt:lpstr>
      </vt:variant>
      <vt:variant>
        <vt:i4>31</vt:i4>
      </vt:variant>
    </vt:vector>
  </HeadingPairs>
  <TitlesOfParts>
    <vt:vector size="33" baseType="lpstr">
      <vt:lpstr>Tema de l'Office</vt:lpstr>
      <vt:lpstr>1_Tema de l'Office</vt:lpstr>
      <vt:lpstr>HEPATITIS C</vt:lpstr>
      <vt:lpstr>Presentació del PowerPoint</vt:lpstr>
      <vt:lpstr>VIRUS DE  L’HEPATITIS C  </vt:lpstr>
      <vt:lpstr>INTRODUCCIÓ (I)</vt:lpstr>
      <vt:lpstr>Presentació del PowerPoint</vt:lpstr>
      <vt:lpstr>Presentació del PowerPoint</vt:lpstr>
      <vt:lpstr>DIAGNÒSTIC</vt:lpstr>
      <vt:lpstr>CÀRREGA VIRAL</vt:lpstr>
      <vt:lpstr>GENOTIPS</vt:lpstr>
      <vt:lpstr>TRACTAMENT (I)</vt:lpstr>
      <vt:lpstr>TRACTAMENT (II)</vt:lpstr>
      <vt:lpstr>TRACTAMENT (III)</vt:lpstr>
      <vt:lpstr>TRACTAMENT (IV)</vt:lpstr>
      <vt:lpstr>TRACTAMENT (V)</vt:lpstr>
      <vt:lpstr>TRACTAMENT (VI)</vt:lpstr>
      <vt:lpstr>INTERACCIONS DEL TRACTAMENT </vt:lpstr>
      <vt:lpstr>QUÈ SÓN?</vt:lpstr>
      <vt:lpstr>Presentació del PowerPoint</vt:lpstr>
      <vt:lpstr>Presentació del PowerPoint</vt:lpstr>
      <vt:lpstr>Presentació del PowerPoint</vt:lpstr>
      <vt:lpstr>Presentació del PowerPoint</vt:lpstr>
      <vt:lpstr>COM PODEN INTERACCIONAR?</vt:lpstr>
      <vt:lpstr>INTERACIONS METABÒLIQUES</vt:lpstr>
      <vt:lpstr>EXEMPLES</vt:lpstr>
      <vt:lpstr>EL PAPER DEL FARMACÈUTIC </vt:lpstr>
      <vt:lpstr>EINES D’INFORMACIÓ A PACIENTS </vt:lpstr>
      <vt:lpstr>Presentació del PowerPoint</vt:lpstr>
      <vt:lpstr>Presentació del PowerPoint</vt:lpstr>
      <vt:lpstr>CONCLUSIONS</vt:lpstr>
      <vt:lpstr>GRÀCIES PER LA VOSTRA ATENCIÓ! </vt:lpstr>
      <vt:lpstr>Presentació del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HEPATITIS C</dc:title>
  <dc:creator>Maria Gamez Lechuga</dc:creator>
  <cp:lastModifiedBy>Neus Pagés Puigdemont</cp:lastModifiedBy>
  <cp:revision>92</cp:revision>
  <dcterms:created xsi:type="dcterms:W3CDTF">2016-03-02T12:59:29Z</dcterms:created>
  <dcterms:modified xsi:type="dcterms:W3CDTF">2016-03-29T07:12:50Z</dcterms:modified>
</cp:coreProperties>
</file>