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8"/>
  </p:notesMasterIdLst>
  <p:sldIdLst>
    <p:sldId id="261"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64" r:id="rId27"/>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82" d="100"/>
          <a:sy n="82" d="100"/>
        </p:scale>
        <p:origin x="6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B50D86-583C-4469-912D-DDAC3905339F}" type="datetimeFigureOut">
              <a:rPr lang="ca-ES" smtClean="0"/>
              <a:t>19/10/2017</a:t>
            </a:fld>
            <a:endParaRPr lang="ca-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a-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a-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48AF53-E2AF-41DF-8365-9E0E95A6A932}" type="slidenum">
              <a:rPr lang="ca-ES" smtClean="0"/>
              <a:t>‹Nº›</a:t>
            </a:fld>
            <a:endParaRPr lang="ca-ES"/>
          </a:p>
        </p:txBody>
      </p:sp>
    </p:spTree>
    <p:extLst>
      <p:ext uri="{BB962C8B-B14F-4D97-AF65-F5344CB8AC3E}">
        <p14:creationId xmlns:p14="http://schemas.microsoft.com/office/powerpoint/2010/main" val="3924593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a:t>
            </a:fld>
            <a:endParaRPr lang="ca-ES"/>
          </a:p>
        </p:txBody>
      </p:sp>
    </p:spTree>
    <p:extLst>
      <p:ext uri="{BB962C8B-B14F-4D97-AF65-F5344CB8AC3E}">
        <p14:creationId xmlns:p14="http://schemas.microsoft.com/office/powerpoint/2010/main" val="1851808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10</a:t>
            </a:fld>
            <a:endParaRPr lang="ca-ES"/>
          </a:p>
        </p:txBody>
      </p:sp>
    </p:spTree>
    <p:extLst>
      <p:ext uri="{BB962C8B-B14F-4D97-AF65-F5344CB8AC3E}">
        <p14:creationId xmlns:p14="http://schemas.microsoft.com/office/powerpoint/2010/main" val="1202787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11</a:t>
            </a:fld>
            <a:endParaRPr lang="ca-ES"/>
          </a:p>
        </p:txBody>
      </p:sp>
    </p:spTree>
    <p:extLst>
      <p:ext uri="{BB962C8B-B14F-4D97-AF65-F5344CB8AC3E}">
        <p14:creationId xmlns:p14="http://schemas.microsoft.com/office/powerpoint/2010/main" val="3601179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12</a:t>
            </a:fld>
            <a:endParaRPr lang="ca-ES"/>
          </a:p>
        </p:txBody>
      </p:sp>
    </p:spTree>
    <p:extLst>
      <p:ext uri="{BB962C8B-B14F-4D97-AF65-F5344CB8AC3E}">
        <p14:creationId xmlns:p14="http://schemas.microsoft.com/office/powerpoint/2010/main" val="3167278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13</a:t>
            </a:fld>
            <a:endParaRPr lang="ca-ES"/>
          </a:p>
        </p:txBody>
      </p:sp>
    </p:spTree>
    <p:extLst>
      <p:ext uri="{BB962C8B-B14F-4D97-AF65-F5344CB8AC3E}">
        <p14:creationId xmlns:p14="http://schemas.microsoft.com/office/powerpoint/2010/main" val="2737121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14</a:t>
            </a:fld>
            <a:endParaRPr lang="ca-ES"/>
          </a:p>
        </p:txBody>
      </p:sp>
    </p:spTree>
    <p:extLst>
      <p:ext uri="{BB962C8B-B14F-4D97-AF65-F5344CB8AC3E}">
        <p14:creationId xmlns:p14="http://schemas.microsoft.com/office/powerpoint/2010/main" val="1584406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15</a:t>
            </a:fld>
            <a:endParaRPr lang="ca-ES"/>
          </a:p>
        </p:txBody>
      </p:sp>
    </p:spTree>
    <p:extLst>
      <p:ext uri="{BB962C8B-B14F-4D97-AF65-F5344CB8AC3E}">
        <p14:creationId xmlns:p14="http://schemas.microsoft.com/office/powerpoint/2010/main" val="3331530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16</a:t>
            </a:fld>
            <a:endParaRPr lang="ca-ES"/>
          </a:p>
        </p:txBody>
      </p:sp>
    </p:spTree>
    <p:extLst>
      <p:ext uri="{BB962C8B-B14F-4D97-AF65-F5344CB8AC3E}">
        <p14:creationId xmlns:p14="http://schemas.microsoft.com/office/powerpoint/2010/main" val="2214471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17</a:t>
            </a:fld>
            <a:endParaRPr lang="ca-ES"/>
          </a:p>
        </p:txBody>
      </p:sp>
    </p:spTree>
    <p:extLst>
      <p:ext uri="{BB962C8B-B14F-4D97-AF65-F5344CB8AC3E}">
        <p14:creationId xmlns:p14="http://schemas.microsoft.com/office/powerpoint/2010/main" val="3051684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18</a:t>
            </a:fld>
            <a:endParaRPr lang="ca-ES"/>
          </a:p>
        </p:txBody>
      </p:sp>
    </p:spTree>
    <p:extLst>
      <p:ext uri="{BB962C8B-B14F-4D97-AF65-F5344CB8AC3E}">
        <p14:creationId xmlns:p14="http://schemas.microsoft.com/office/powerpoint/2010/main" val="3587465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19</a:t>
            </a:fld>
            <a:endParaRPr lang="ca-ES"/>
          </a:p>
        </p:txBody>
      </p:sp>
    </p:spTree>
    <p:extLst>
      <p:ext uri="{BB962C8B-B14F-4D97-AF65-F5344CB8AC3E}">
        <p14:creationId xmlns:p14="http://schemas.microsoft.com/office/powerpoint/2010/main" val="4271826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371600" y="1143000"/>
            <a:ext cx="4114800" cy="3086100"/>
          </a:xfrm>
        </p:spPr>
      </p:sp>
      <p:sp>
        <p:nvSpPr>
          <p:cNvPr id="3" name="Marcador de notas 2"/>
          <p:cNvSpPr>
            <a:spLocks noGrp="1"/>
          </p:cNvSpPr>
          <p:nvPr>
            <p:ph type="body" idx="1"/>
          </p:nvPr>
        </p:nvSpPr>
        <p:spPr/>
        <p:txBody>
          <a:bodyPr/>
          <a:lstStyle/>
          <a:p>
            <a:endParaRPr lang="ca-ES"/>
          </a:p>
        </p:txBody>
      </p:sp>
      <p:sp>
        <p:nvSpPr>
          <p:cNvPr id="4" name="Marcador de número de diapositiva 3"/>
          <p:cNvSpPr>
            <a:spLocks noGrp="1"/>
          </p:cNvSpPr>
          <p:nvPr>
            <p:ph type="sldNum" sz="quarter" idx="10"/>
          </p:nvPr>
        </p:nvSpPr>
        <p:spPr/>
        <p:txBody>
          <a:bodyPr/>
          <a:lstStyle/>
          <a:p>
            <a:fld id="{9D48AF53-E2AF-41DF-8365-9E0E95A6A932}" type="slidenum">
              <a:rPr lang="ca-ES" smtClean="0"/>
              <a:t>2</a:t>
            </a:fld>
            <a:endParaRPr lang="ca-ES"/>
          </a:p>
        </p:txBody>
      </p:sp>
    </p:spTree>
    <p:extLst>
      <p:ext uri="{BB962C8B-B14F-4D97-AF65-F5344CB8AC3E}">
        <p14:creationId xmlns:p14="http://schemas.microsoft.com/office/powerpoint/2010/main" val="3715405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20</a:t>
            </a:fld>
            <a:endParaRPr lang="ca-ES"/>
          </a:p>
        </p:txBody>
      </p:sp>
    </p:spTree>
    <p:extLst>
      <p:ext uri="{BB962C8B-B14F-4D97-AF65-F5344CB8AC3E}">
        <p14:creationId xmlns:p14="http://schemas.microsoft.com/office/powerpoint/2010/main" val="4055159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21</a:t>
            </a:fld>
            <a:endParaRPr lang="ca-ES"/>
          </a:p>
        </p:txBody>
      </p:sp>
    </p:spTree>
    <p:extLst>
      <p:ext uri="{BB962C8B-B14F-4D97-AF65-F5344CB8AC3E}">
        <p14:creationId xmlns:p14="http://schemas.microsoft.com/office/powerpoint/2010/main" val="32374650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22</a:t>
            </a:fld>
            <a:endParaRPr lang="ca-ES"/>
          </a:p>
        </p:txBody>
      </p:sp>
    </p:spTree>
    <p:extLst>
      <p:ext uri="{BB962C8B-B14F-4D97-AF65-F5344CB8AC3E}">
        <p14:creationId xmlns:p14="http://schemas.microsoft.com/office/powerpoint/2010/main" val="2333534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23</a:t>
            </a:fld>
            <a:endParaRPr lang="ca-ES"/>
          </a:p>
        </p:txBody>
      </p:sp>
    </p:spTree>
    <p:extLst>
      <p:ext uri="{BB962C8B-B14F-4D97-AF65-F5344CB8AC3E}">
        <p14:creationId xmlns:p14="http://schemas.microsoft.com/office/powerpoint/2010/main" val="2423178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24</a:t>
            </a:fld>
            <a:endParaRPr lang="ca-ES"/>
          </a:p>
        </p:txBody>
      </p:sp>
    </p:spTree>
    <p:extLst>
      <p:ext uri="{BB962C8B-B14F-4D97-AF65-F5344CB8AC3E}">
        <p14:creationId xmlns:p14="http://schemas.microsoft.com/office/powerpoint/2010/main" val="4204651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25</a:t>
            </a:fld>
            <a:endParaRPr lang="ca-ES"/>
          </a:p>
        </p:txBody>
      </p:sp>
    </p:spTree>
    <p:extLst>
      <p:ext uri="{BB962C8B-B14F-4D97-AF65-F5344CB8AC3E}">
        <p14:creationId xmlns:p14="http://schemas.microsoft.com/office/powerpoint/2010/main" val="2394333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3</a:t>
            </a:fld>
            <a:endParaRPr lang="ca-ES"/>
          </a:p>
        </p:txBody>
      </p:sp>
    </p:spTree>
    <p:extLst>
      <p:ext uri="{BB962C8B-B14F-4D97-AF65-F5344CB8AC3E}">
        <p14:creationId xmlns:p14="http://schemas.microsoft.com/office/powerpoint/2010/main" val="37096302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4</a:t>
            </a:fld>
            <a:endParaRPr lang="ca-ES"/>
          </a:p>
        </p:txBody>
      </p:sp>
    </p:spTree>
    <p:extLst>
      <p:ext uri="{BB962C8B-B14F-4D97-AF65-F5344CB8AC3E}">
        <p14:creationId xmlns:p14="http://schemas.microsoft.com/office/powerpoint/2010/main" val="4005864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5</a:t>
            </a:fld>
            <a:endParaRPr lang="ca-ES"/>
          </a:p>
        </p:txBody>
      </p:sp>
    </p:spTree>
    <p:extLst>
      <p:ext uri="{BB962C8B-B14F-4D97-AF65-F5344CB8AC3E}">
        <p14:creationId xmlns:p14="http://schemas.microsoft.com/office/powerpoint/2010/main" val="727174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6</a:t>
            </a:fld>
            <a:endParaRPr lang="ca-ES"/>
          </a:p>
        </p:txBody>
      </p:sp>
    </p:spTree>
    <p:extLst>
      <p:ext uri="{BB962C8B-B14F-4D97-AF65-F5344CB8AC3E}">
        <p14:creationId xmlns:p14="http://schemas.microsoft.com/office/powerpoint/2010/main" val="1957589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7</a:t>
            </a:fld>
            <a:endParaRPr lang="ca-ES"/>
          </a:p>
        </p:txBody>
      </p:sp>
    </p:spTree>
    <p:extLst>
      <p:ext uri="{BB962C8B-B14F-4D97-AF65-F5344CB8AC3E}">
        <p14:creationId xmlns:p14="http://schemas.microsoft.com/office/powerpoint/2010/main" val="2821325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8</a:t>
            </a:fld>
            <a:endParaRPr lang="ca-ES"/>
          </a:p>
        </p:txBody>
      </p:sp>
    </p:spTree>
    <p:extLst>
      <p:ext uri="{BB962C8B-B14F-4D97-AF65-F5344CB8AC3E}">
        <p14:creationId xmlns:p14="http://schemas.microsoft.com/office/powerpoint/2010/main" val="1092310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p:sp>
      <p:sp>
        <p:nvSpPr>
          <p:cNvPr id="3" name="Contenidor de notes 2"/>
          <p:cNvSpPr>
            <a:spLocks noGrp="1"/>
          </p:cNvSpPr>
          <p:nvPr>
            <p:ph type="body" idx="1"/>
          </p:nvPr>
        </p:nvSpPr>
        <p:spPr/>
        <p:txBody>
          <a:bodyPr/>
          <a:lstStyle/>
          <a:p>
            <a:endParaRPr lang="es-ES"/>
          </a:p>
        </p:txBody>
      </p:sp>
      <p:sp>
        <p:nvSpPr>
          <p:cNvPr id="4" name="Contenidor de número de diapositiva 3"/>
          <p:cNvSpPr>
            <a:spLocks noGrp="1"/>
          </p:cNvSpPr>
          <p:nvPr>
            <p:ph type="sldNum" sz="quarter" idx="10"/>
          </p:nvPr>
        </p:nvSpPr>
        <p:spPr/>
        <p:txBody>
          <a:bodyPr/>
          <a:lstStyle/>
          <a:p>
            <a:fld id="{9D48AF53-E2AF-41DF-8365-9E0E95A6A932}" type="slidenum">
              <a:rPr lang="ca-ES" smtClean="0"/>
              <a:t>9</a:t>
            </a:fld>
            <a:endParaRPr lang="ca-ES"/>
          </a:p>
        </p:txBody>
      </p:sp>
    </p:spTree>
    <p:extLst>
      <p:ext uri="{BB962C8B-B14F-4D97-AF65-F5344CB8AC3E}">
        <p14:creationId xmlns:p14="http://schemas.microsoft.com/office/powerpoint/2010/main" val="2467399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9304EAC1-E807-46CC-BC95-F1726FDF775C}" type="datetime1">
              <a:rPr lang="ca-ES" smtClean="0"/>
              <a:t>19/10/2017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998061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703FAC2-643E-4B51-A9A9-0BF21F39A75F}" type="datetime1">
              <a:rPr lang="ca-ES" smtClean="0"/>
              <a:t>19/10/2017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4129912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3A4A95A-7CFF-4E6D-BE05-B062D97F539F}" type="datetime1">
              <a:rPr lang="ca-ES" smtClean="0"/>
              <a:t>19/10/2017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42324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6000"/>
            </a:lvl1pPr>
          </a:lstStyle>
          <a:p>
            <a:r>
              <a:rPr lang="es-ES" smtClean="0"/>
              <a:t>Haga clic para modificar el estilo de título del patrón</a:t>
            </a:r>
            <a:endParaRPr lang="ca-ES"/>
          </a:p>
        </p:txBody>
      </p:sp>
      <p:sp>
        <p:nvSpPr>
          <p:cNvPr id="3" name="Subtítu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ca-ES"/>
          </a:p>
        </p:txBody>
      </p:sp>
      <p:sp>
        <p:nvSpPr>
          <p:cNvPr id="4" name="Marcador de fecha 3"/>
          <p:cNvSpPr>
            <a:spLocks noGrp="1"/>
          </p:cNvSpPr>
          <p:nvPr>
            <p:ph type="dt" sz="half" idx="10"/>
          </p:nvPr>
        </p:nvSpPr>
        <p:spPr/>
        <p:txBody>
          <a:bodyPr/>
          <a:lstStyle/>
          <a:p>
            <a:fld id="{BA7D1D9C-3F88-4E18-B268-EF7D3F40CB2D}" type="datetimeFigureOut">
              <a:rPr lang="ca-ES" smtClean="0"/>
              <a:t>19/10/2017</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1965851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ca-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Marcador de fecha 3"/>
          <p:cNvSpPr>
            <a:spLocks noGrp="1"/>
          </p:cNvSpPr>
          <p:nvPr>
            <p:ph type="dt" sz="half" idx="10"/>
          </p:nvPr>
        </p:nvSpPr>
        <p:spPr/>
        <p:txBody>
          <a:bodyPr/>
          <a:lstStyle/>
          <a:p>
            <a:fld id="{BA7D1D9C-3F88-4E18-B268-EF7D3F40CB2D}" type="datetimeFigureOut">
              <a:rPr lang="ca-ES" smtClean="0"/>
              <a:t>19/10/2017</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1898725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smtClean="0"/>
              <a:t>Haga clic para modificar el estilo de título del patrón</a:t>
            </a:r>
            <a:endParaRPr lang="ca-ES"/>
          </a:p>
        </p:txBody>
      </p:sp>
      <p:sp>
        <p:nvSpPr>
          <p:cNvPr id="3" name="Marcador de texto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BA7D1D9C-3F88-4E18-B268-EF7D3F40CB2D}" type="datetimeFigureOut">
              <a:rPr lang="ca-ES" smtClean="0"/>
              <a:t>19/10/2017</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41148002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ca-ES"/>
          </a:p>
        </p:txBody>
      </p:sp>
      <p:sp>
        <p:nvSpPr>
          <p:cNvPr id="3" name="Marcador de contenido 2"/>
          <p:cNvSpPr>
            <a:spLocks noGrp="1"/>
          </p:cNvSpPr>
          <p:nvPr>
            <p:ph sz="half" idx="1"/>
          </p:nvPr>
        </p:nvSpPr>
        <p:spPr>
          <a:xfrm>
            <a:off x="628650" y="1825625"/>
            <a:ext cx="386715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Marcador de contenido 3"/>
          <p:cNvSpPr>
            <a:spLocks noGrp="1"/>
          </p:cNvSpPr>
          <p:nvPr>
            <p:ph sz="half" idx="2"/>
          </p:nvPr>
        </p:nvSpPr>
        <p:spPr>
          <a:xfrm>
            <a:off x="4648200" y="1825625"/>
            <a:ext cx="386715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Marcador de fecha 4"/>
          <p:cNvSpPr>
            <a:spLocks noGrp="1"/>
          </p:cNvSpPr>
          <p:nvPr>
            <p:ph type="dt" sz="half" idx="10"/>
          </p:nvPr>
        </p:nvSpPr>
        <p:spPr/>
        <p:txBody>
          <a:bodyPr/>
          <a:lstStyle/>
          <a:p>
            <a:fld id="{BA7D1D9C-3F88-4E18-B268-EF7D3F40CB2D}" type="datetimeFigureOut">
              <a:rPr lang="ca-ES" smtClean="0"/>
              <a:t>19/10/2017</a:t>
            </a:fld>
            <a:endParaRPr lang="ca-ES"/>
          </a:p>
        </p:txBody>
      </p:sp>
      <p:sp>
        <p:nvSpPr>
          <p:cNvPr id="6" name="Marcador de pie de página 5"/>
          <p:cNvSpPr>
            <a:spLocks noGrp="1"/>
          </p:cNvSpPr>
          <p:nvPr>
            <p:ph type="ftr" sz="quarter" idx="11"/>
          </p:nvPr>
        </p:nvSpPr>
        <p:spPr/>
        <p:txBody>
          <a:bodyPr/>
          <a:lstStyle/>
          <a:p>
            <a:endParaRPr lang="ca-ES"/>
          </a:p>
        </p:txBody>
      </p:sp>
      <p:sp>
        <p:nvSpPr>
          <p:cNvPr id="7" name="Marcador de número de diapositiva 6"/>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480366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smtClean="0"/>
              <a:t>Haga clic para modificar el estilo de título del patrón</a:t>
            </a:r>
            <a:endParaRPr lang="ca-ES"/>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Marcador de fecha 6"/>
          <p:cNvSpPr>
            <a:spLocks noGrp="1"/>
          </p:cNvSpPr>
          <p:nvPr>
            <p:ph type="dt" sz="half" idx="10"/>
          </p:nvPr>
        </p:nvSpPr>
        <p:spPr/>
        <p:txBody>
          <a:bodyPr/>
          <a:lstStyle/>
          <a:p>
            <a:fld id="{BA7D1D9C-3F88-4E18-B268-EF7D3F40CB2D}" type="datetimeFigureOut">
              <a:rPr lang="ca-ES" smtClean="0"/>
              <a:t>19/10/2017</a:t>
            </a:fld>
            <a:endParaRPr lang="ca-ES"/>
          </a:p>
        </p:txBody>
      </p:sp>
      <p:sp>
        <p:nvSpPr>
          <p:cNvPr id="8" name="Marcador de pie de página 7"/>
          <p:cNvSpPr>
            <a:spLocks noGrp="1"/>
          </p:cNvSpPr>
          <p:nvPr>
            <p:ph type="ftr" sz="quarter" idx="11"/>
          </p:nvPr>
        </p:nvSpPr>
        <p:spPr/>
        <p:txBody>
          <a:bodyPr/>
          <a:lstStyle/>
          <a:p>
            <a:endParaRPr lang="ca-ES"/>
          </a:p>
        </p:txBody>
      </p:sp>
      <p:sp>
        <p:nvSpPr>
          <p:cNvPr id="9" name="Marcador de número de diapositiva 8"/>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2296171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ca-ES"/>
          </a:p>
        </p:txBody>
      </p:sp>
      <p:sp>
        <p:nvSpPr>
          <p:cNvPr id="3" name="Marcador de fecha 2"/>
          <p:cNvSpPr>
            <a:spLocks noGrp="1"/>
          </p:cNvSpPr>
          <p:nvPr>
            <p:ph type="dt" sz="half" idx="10"/>
          </p:nvPr>
        </p:nvSpPr>
        <p:spPr/>
        <p:txBody>
          <a:bodyPr/>
          <a:lstStyle/>
          <a:p>
            <a:fld id="{BA7D1D9C-3F88-4E18-B268-EF7D3F40CB2D}" type="datetimeFigureOut">
              <a:rPr lang="ca-ES" smtClean="0"/>
              <a:t>19/10/2017</a:t>
            </a:fld>
            <a:endParaRPr lang="ca-ES"/>
          </a:p>
        </p:txBody>
      </p:sp>
      <p:sp>
        <p:nvSpPr>
          <p:cNvPr id="4" name="Marcador de pie de página 3"/>
          <p:cNvSpPr>
            <a:spLocks noGrp="1"/>
          </p:cNvSpPr>
          <p:nvPr>
            <p:ph type="ftr" sz="quarter" idx="11"/>
          </p:nvPr>
        </p:nvSpPr>
        <p:spPr/>
        <p:txBody>
          <a:bodyPr/>
          <a:lstStyle/>
          <a:p>
            <a:endParaRPr lang="ca-ES"/>
          </a:p>
        </p:txBody>
      </p:sp>
      <p:sp>
        <p:nvSpPr>
          <p:cNvPr id="5" name="Marcador de número de diapositiva 4"/>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4204849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A7D1D9C-3F88-4E18-B268-EF7D3F40CB2D}" type="datetimeFigureOut">
              <a:rPr lang="ca-ES" smtClean="0"/>
              <a:t>19/10/2017</a:t>
            </a:fld>
            <a:endParaRPr lang="ca-ES"/>
          </a:p>
        </p:txBody>
      </p:sp>
      <p:sp>
        <p:nvSpPr>
          <p:cNvPr id="3" name="Marcador de pie de página 2"/>
          <p:cNvSpPr>
            <a:spLocks noGrp="1"/>
          </p:cNvSpPr>
          <p:nvPr>
            <p:ph type="ftr" sz="quarter" idx="11"/>
          </p:nvPr>
        </p:nvSpPr>
        <p:spPr/>
        <p:txBody>
          <a:bodyPr/>
          <a:lstStyle/>
          <a:p>
            <a:endParaRPr lang="ca-ES"/>
          </a:p>
        </p:txBody>
      </p:sp>
      <p:sp>
        <p:nvSpPr>
          <p:cNvPr id="4" name="Marcador de número de diapositiva 3"/>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1564747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Haga clic para modificar el estilo de título del patrón</a:t>
            </a:r>
            <a:endParaRPr lang="ca-ES"/>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A7D1D9C-3F88-4E18-B268-EF7D3F40CB2D}" type="datetimeFigureOut">
              <a:rPr lang="ca-ES" smtClean="0"/>
              <a:t>19/10/2017</a:t>
            </a:fld>
            <a:endParaRPr lang="ca-ES"/>
          </a:p>
        </p:txBody>
      </p:sp>
      <p:sp>
        <p:nvSpPr>
          <p:cNvPr id="6" name="Marcador de pie de página 5"/>
          <p:cNvSpPr>
            <a:spLocks noGrp="1"/>
          </p:cNvSpPr>
          <p:nvPr>
            <p:ph type="ftr" sz="quarter" idx="11"/>
          </p:nvPr>
        </p:nvSpPr>
        <p:spPr/>
        <p:txBody>
          <a:bodyPr/>
          <a:lstStyle/>
          <a:p>
            <a:endParaRPr lang="ca-ES"/>
          </a:p>
        </p:txBody>
      </p:sp>
      <p:sp>
        <p:nvSpPr>
          <p:cNvPr id="7" name="Marcador de número de diapositiva 6"/>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3527840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C0495083-2BEF-4AB5-8468-FDA7A5D50F8C}" type="datetime1">
              <a:rPr lang="ca-ES" smtClean="0"/>
              <a:t>19/10/2017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5489806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smtClean="0"/>
              <a:t>Haga clic para modificar el estilo de título del patrón</a:t>
            </a:r>
            <a:endParaRPr lang="ca-ES"/>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BA7D1D9C-3F88-4E18-B268-EF7D3F40CB2D}" type="datetimeFigureOut">
              <a:rPr lang="ca-ES" smtClean="0"/>
              <a:t>19/10/2017</a:t>
            </a:fld>
            <a:endParaRPr lang="ca-ES"/>
          </a:p>
        </p:txBody>
      </p:sp>
      <p:sp>
        <p:nvSpPr>
          <p:cNvPr id="6" name="Marcador de pie de página 5"/>
          <p:cNvSpPr>
            <a:spLocks noGrp="1"/>
          </p:cNvSpPr>
          <p:nvPr>
            <p:ph type="ftr" sz="quarter" idx="11"/>
          </p:nvPr>
        </p:nvSpPr>
        <p:spPr/>
        <p:txBody>
          <a:bodyPr/>
          <a:lstStyle/>
          <a:p>
            <a:endParaRPr lang="ca-ES"/>
          </a:p>
        </p:txBody>
      </p:sp>
      <p:sp>
        <p:nvSpPr>
          <p:cNvPr id="7" name="Marcador de número de diapositiva 6"/>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8092333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ca-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Marcador de fecha 3"/>
          <p:cNvSpPr>
            <a:spLocks noGrp="1"/>
          </p:cNvSpPr>
          <p:nvPr>
            <p:ph type="dt" sz="half" idx="10"/>
          </p:nvPr>
        </p:nvSpPr>
        <p:spPr/>
        <p:txBody>
          <a:bodyPr/>
          <a:lstStyle/>
          <a:p>
            <a:fld id="{BA7D1D9C-3F88-4E18-B268-EF7D3F40CB2D}" type="datetimeFigureOut">
              <a:rPr lang="ca-ES" smtClean="0"/>
              <a:t>19/10/2017</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3495637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ca-ES"/>
          </a:p>
        </p:txBody>
      </p:sp>
      <p:sp>
        <p:nvSpPr>
          <p:cNvPr id="3" name="Marcador de texto vertical 2"/>
          <p:cNvSpPr>
            <a:spLocks noGrp="1"/>
          </p:cNvSpPr>
          <p:nvPr>
            <p:ph type="body" orient="vert" idx="1"/>
          </p:nvPr>
        </p:nvSpPr>
        <p:spPr>
          <a:xfrm>
            <a:off x="628650" y="365125"/>
            <a:ext cx="57626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Marcador de fecha 3"/>
          <p:cNvSpPr>
            <a:spLocks noGrp="1"/>
          </p:cNvSpPr>
          <p:nvPr>
            <p:ph type="dt" sz="half" idx="10"/>
          </p:nvPr>
        </p:nvSpPr>
        <p:spPr/>
        <p:txBody>
          <a:bodyPr/>
          <a:lstStyle/>
          <a:p>
            <a:fld id="{BA7D1D9C-3F88-4E18-B268-EF7D3F40CB2D}" type="datetimeFigureOut">
              <a:rPr lang="ca-ES" smtClean="0"/>
              <a:t>19/10/2017</a:t>
            </a:fld>
            <a:endParaRPr lang="ca-ES"/>
          </a:p>
        </p:txBody>
      </p:sp>
      <p:sp>
        <p:nvSpPr>
          <p:cNvPr id="5" name="Marcador de pie de página 4"/>
          <p:cNvSpPr>
            <a:spLocks noGrp="1"/>
          </p:cNvSpPr>
          <p:nvPr>
            <p:ph type="ftr" sz="quarter" idx="11"/>
          </p:nvPr>
        </p:nvSpPr>
        <p:spPr/>
        <p:txBody>
          <a:bodyPr/>
          <a:lstStyle/>
          <a:p>
            <a:endParaRPr lang="ca-ES"/>
          </a:p>
        </p:txBody>
      </p:sp>
      <p:sp>
        <p:nvSpPr>
          <p:cNvPr id="6" name="Marcador de número de diapositiva 5"/>
          <p:cNvSpPr>
            <a:spLocks noGrp="1"/>
          </p:cNvSpPr>
          <p:nvPr>
            <p:ph type="sldNum" sz="quarter" idx="12"/>
          </p:nvPr>
        </p:nvSpPr>
        <p:spPr/>
        <p:txBody>
          <a:bodyPr/>
          <a:lstStyle/>
          <a:p>
            <a:fld id="{E5CD0F32-0F38-4F04-B63B-55884395593F}" type="slidenum">
              <a:rPr lang="ca-ES" smtClean="0"/>
              <a:t>‹Nº›</a:t>
            </a:fld>
            <a:endParaRPr lang="ca-ES"/>
          </a:p>
        </p:txBody>
      </p:sp>
    </p:spTree>
    <p:extLst>
      <p:ext uri="{BB962C8B-B14F-4D97-AF65-F5344CB8AC3E}">
        <p14:creationId xmlns:p14="http://schemas.microsoft.com/office/powerpoint/2010/main" val="887785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C336F0D-4877-4CB1-9F16-B70BDF6D6CBE}" type="datetime1">
              <a:rPr lang="ca-ES" smtClean="0"/>
              <a:t>19/10/2017</a:t>
            </a:fld>
            <a:endParaRPr lang="ca-ES"/>
          </a:p>
        </p:txBody>
      </p:sp>
      <p:sp>
        <p:nvSpPr>
          <p:cNvPr id="5" name="Footer Placeholder 4"/>
          <p:cNvSpPr>
            <a:spLocks noGrp="1"/>
          </p:cNvSpPr>
          <p:nvPr>
            <p:ph type="ftr" sz="quarter" idx="11"/>
          </p:nvPr>
        </p:nvSpPr>
        <p:spPr/>
        <p:txBody>
          <a:bodyPr/>
          <a:lstStyle/>
          <a:p>
            <a:endParaRPr lang="ca-ES"/>
          </a:p>
        </p:txBody>
      </p:sp>
      <p:sp>
        <p:nvSpPr>
          <p:cNvPr id="6" name="Slide Number Placeholder 5"/>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928352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06560D6-806C-40E2-AC58-C9E511C887CA}" type="datetime1">
              <a:rPr lang="ca-ES" smtClean="0"/>
              <a:t>19/10/2017</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232176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4167577-0E50-4682-8E68-0C962A97F9BF}" type="datetime1">
              <a:rPr lang="ca-ES" smtClean="0"/>
              <a:t>19/10/2017</a:t>
            </a:fld>
            <a:endParaRPr lang="ca-ES"/>
          </a:p>
        </p:txBody>
      </p:sp>
      <p:sp>
        <p:nvSpPr>
          <p:cNvPr id="8" name="Footer Placeholder 7"/>
          <p:cNvSpPr>
            <a:spLocks noGrp="1"/>
          </p:cNvSpPr>
          <p:nvPr>
            <p:ph type="ftr" sz="quarter" idx="11"/>
          </p:nvPr>
        </p:nvSpPr>
        <p:spPr/>
        <p:txBody>
          <a:bodyPr/>
          <a:lstStyle/>
          <a:p>
            <a:endParaRPr lang="ca-ES"/>
          </a:p>
        </p:txBody>
      </p:sp>
      <p:sp>
        <p:nvSpPr>
          <p:cNvPr id="9" name="Slide Number Placeholder 8"/>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162657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6" name="Imagen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86" y="91779"/>
            <a:ext cx="9027459" cy="1243713"/>
          </a:xfrm>
          <a:prstGeom prst="rect">
            <a:avLst/>
          </a:prstGeom>
        </p:spPr>
      </p:pic>
    </p:spTree>
    <p:extLst>
      <p:ext uri="{BB962C8B-B14F-4D97-AF65-F5344CB8AC3E}">
        <p14:creationId xmlns:p14="http://schemas.microsoft.com/office/powerpoint/2010/main" val="2021111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7F88B1-DFC1-45F9-A8C9-C292CD8F3857}" type="datetime1">
              <a:rPr lang="ca-ES" smtClean="0"/>
              <a:t>19/10/2017</a:t>
            </a:fld>
            <a:endParaRPr lang="ca-ES"/>
          </a:p>
        </p:txBody>
      </p:sp>
      <p:sp>
        <p:nvSpPr>
          <p:cNvPr id="3" name="Footer Placeholder 2"/>
          <p:cNvSpPr>
            <a:spLocks noGrp="1"/>
          </p:cNvSpPr>
          <p:nvPr>
            <p:ph type="ftr" sz="quarter" idx="11"/>
          </p:nvPr>
        </p:nvSpPr>
        <p:spPr/>
        <p:txBody>
          <a:bodyPr/>
          <a:lstStyle/>
          <a:p>
            <a:endParaRPr lang="ca-ES"/>
          </a:p>
        </p:txBody>
      </p:sp>
      <p:sp>
        <p:nvSpPr>
          <p:cNvPr id="4" name="Slide Number Placeholder 3"/>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820547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BC8B5E0-7BD1-4A61-B63B-F1873C86CA6B}" type="datetime1">
              <a:rPr lang="ca-ES" smtClean="0"/>
              <a:t>19/10/2017</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4248067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53F2CBC3-EBA3-4983-BBFB-F9326D6CDAED}" type="datetime1">
              <a:rPr lang="ca-ES" smtClean="0"/>
              <a:t>19/10/2017</a:t>
            </a:fld>
            <a:endParaRPr lang="ca-ES"/>
          </a:p>
        </p:txBody>
      </p:sp>
      <p:sp>
        <p:nvSpPr>
          <p:cNvPr id="6" name="Footer Placeholder 5"/>
          <p:cNvSpPr>
            <a:spLocks noGrp="1"/>
          </p:cNvSpPr>
          <p:nvPr>
            <p:ph type="ftr" sz="quarter" idx="11"/>
          </p:nvPr>
        </p:nvSpPr>
        <p:spPr/>
        <p:txBody>
          <a:bodyPr/>
          <a:lstStyle/>
          <a:p>
            <a:endParaRPr lang="ca-ES"/>
          </a:p>
        </p:txBody>
      </p:sp>
      <p:sp>
        <p:nvSpPr>
          <p:cNvPr id="7" name="Slide Number Placeholder 6"/>
          <p:cNvSpPr>
            <a:spLocks noGrp="1"/>
          </p:cNvSpPr>
          <p:nvPr>
            <p:ph type="sldNum" sz="quarter" idx="12"/>
          </p:nvPr>
        </p:nvSpPr>
        <p:spPr/>
        <p:txBody>
          <a:bodyPr/>
          <a:lstStyle/>
          <a:p>
            <a:fld id="{B1A7D8FF-E13C-4852-9C48-BBAC7A8E0B1D}" type="slidenum">
              <a:rPr lang="ca-ES" smtClean="0"/>
              <a:t>‹Nº›</a:t>
            </a:fld>
            <a:endParaRPr lang="ca-ES"/>
          </a:p>
        </p:txBody>
      </p:sp>
    </p:spTree>
    <p:extLst>
      <p:ext uri="{BB962C8B-B14F-4D97-AF65-F5344CB8AC3E}">
        <p14:creationId xmlns:p14="http://schemas.microsoft.com/office/powerpoint/2010/main" val="170506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764518-C8D6-4A22-ADB0-38CAA77BE472}" type="datetime1">
              <a:rPr lang="ca-ES" smtClean="0"/>
              <a:t>19/10/2017</a:t>
            </a:fld>
            <a:endParaRPr lang="ca-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7D8FF-E13C-4852-9C48-BBAC7A8E0B1D}" type="slidenum">
              <a:rPr lang="ca-ES" smtClean="0"/>
              <a:t>‹Nº›</a:t>
            </a:fld>
            <a:endParaRPr lang="ca-ES"/>
          </a:p>
        </p:txBody>
      </p:sp>
    </p:spTree>
    <p:extLst>
      <p:ext uri="{BB962C8B-B14F-4D97-AF65-F5344CB8AC3E}">
        <p14:creationId xmlns:p14="http://schemas.microsoft.com/office/powerpoint/2010/main" val="1337697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ca-ES" dirty="0"/>
          </a:p>
        </p:txBody>
      </p:sp>
      <p:sp>
        <p:nvSpPr>
          <p:cNvPr id="3" name="Marcador de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Marcador de fech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D1D9C-3F88-4E18-B268-EF7D3F40CB2D}" type="datetimeFigureOut">
              <a:rPr lang="ca-ES" smtClean="0"/>
              <a:t>19/10/2017</a:t>
            </a:fld>
            <a:endParaRPr lang="ca-ES"/>
          </a:p>
        </p:txBody>
      </p:sp>
      <p:sp>
        <p:nvSpPr>
          <p:cNvPr id="5" name="Marcador de pie de página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Marcador de número de diapositiva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D0F32-0F38-4F04-B63B-55884395593F}" type="slidenum">
              <a:rPr lang="ca-ES" smtClean="0"/>
              <a:t>‹Nº›</a:t>
            </a:fld>
            <a:endParaRPr lang="ca-ES"/>
          </a:p>
        </p:txBody>
      </p:sp>
    </p:spTree>
    <p:extLst>
      <p:ext uri="{BB962C8B-B14F-4D97-AF65-F5344CB8AC3E}">
        <p14:creationId xmlns:p14="http://schemas.microsoft.com/office/powerpoint/2010/main" val="32625407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crai.ub.edu/es/que-ofrece-el-crai/citaciones-bibliograficas/especialidades"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crai.ub.edu/es/que-ofrece-el-crai/citaciones-bibliograficas/documentos-impresos"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crai.ub.edu/es/que-ofrece-el-crai/citaciones-bibliograficas/documentos-electronicos"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crai.ub.edu/es/que-ofrece-el-crai/citaciones-bibliograficas/otros-documentos"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hyperlink" Target="http://cataleg.ub.edu/record=b1822792~S1*spi"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cataleg.ub.edu/record=b2103797~S1*spi" TargetMode="External"/><Relationship Id="rId4" Type="http://schemas.openxmlformats.org/officeDocument/2006/relationships/hyperlink" Target="http://www.icmje.org/recommendation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cataleg.ub.edu/record=b1677287~S1*spi"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hyperlink" Target="http://cataleg.ub.edu/record=b1268163~S1*spi" TargetMode="External"/><Relationship Id="rId5" Type="http://schemas.openxmlformats.org/officeDocument/2006/relationships/hyperlink" Target="http://cataleg.ub.edu/record=b1945516~S1*spi" TargetMode="External"/><Relationship Id="rId4" Type="http://schemas.openxmlformats.org/officeDocument/2006/relationships/hyperlink" Target="http://www.apastyle.or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crai.ub.edu/es/que-ofrece-el-crai/citaciones-bibliograficas/documentos-impresos/presentar-bibliografia"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crai.ub.edu/es/que-ofrece-el-crai/citaciones-bibliograficas/otros-documentos/como-presentar-bibliografia" TargetMode="External"/><Relationship Id="rId4" Type="http://schemas.openxmlformats.org/officeDocument/2006/relationships/hyperlink" Target="http://crai.ub.edu/es/que-ofrece-el-crai/citaciones-bibliograficas/documentos-electronicos/presentar-bibliografia"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cataleg.ub.edu/record=b1974104~S1*spi" TargetMode="External"/><Relationship Id="rId7" Type="http://schemas.openxmlformats.org/officeDocument/2006/relationships/hyperlink" Target="http://www.aenor.es/aenor/inicio/home/home.asp"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hyperlink" Target="http://www.iso.org/iso/home.html" TargetMode="External"/><Relationship Id="rId4" Type="http://schemas.openxmlformats.org/officeDocument/2006/relationships/hyperlink" Target="http://cataleg.ub.edu/record=b2083357~S1*spi"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www.mendeley.com/"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hyperlink" Target="http://crai.ub.edu/es/que-ofrece-el-crai/citaciones-bibliograficas/mendeley"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crai.ub.edu/ca/que-ofereix-el-crai/formacio-usuaris/demana-curs-personalitzat"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cataleg.ub.edu/record=b1512989~S1*spi" TargetMode="External"/><Relationship Id="rId7"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24.jpeg"/><Relationship Id="rId5" Type="http://schemas.openxmlformats.org/officeDocument/2006/relationships/hyperlink" Target="http://cataleg.ub.edu/record=b1822792~S1*spi" TargetMode="External"/><Relationship Id="rId4" Type="http://schemas.openxmlformats.org/officeDocument/2006/relationships/hyperlink" Target="http://cataleg.ub.edu/record=b1512340~S1*spi"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crai.ub.edu/es"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crai.ub.edu/es/que-ofrece-el-crai/citaciones-bibliografica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ub.edu/cub/criteri.php?id=269"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1.jpg"/><Relationship Id="rId5" Type="http://schemas.openxmlformats.org/officeDocument/2006/relationships/hyperlink" Target="http://bit.ly/2sO5WCQ" TargetMode="Externa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 Box 14"/>
          <p:cNvSpPr txBox="1">
            <a:spLocks noChangeArrowheads="1"/>
          </p:cNvSpPr>
          <p:nvPr/>
        </p:nvSpPr>
        <p:spPr bwMode="auto">
          <a:xfrm>
            <a:off x="1619250" y="3429000"/>
            <a:ext cx="64801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s-ES" altLang="es-ES" sz="2400" b="1" dirty="0">
                <a:solidFill>
                  <a:schemeClr val="bg1"/>
                </a:solidFill>
                <a:latin typeface="Verdana" panose="020B0604030504040204" pitchFamily="34" charset="0"/>
              </a:rPr>
              <a:t>Cómo citar y gestionar bibliografía</a:t>
            </a:r>
          </a:p>
        </p:txBody>
      </p:sp>
    </p:spTree>
    <p:extLst>
      <p:ext uri="{BB962C8B-B14F-4D97-AF65-F5344CB8AC3E}">
        <p14:creationId xmlns:p14="http://schemas.microsoft.com/office/powerpoint/2010/main" val="340505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755650" y="965200"/>
            <a:ext cx="777875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rPr>
              <a:t>Tipos de referencias bibliográficas</a:t>
            </a: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A cada tipo de fuente de información le corresponde un formato de referencia, es decir, citaremos de una manera u otra en función de:</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La </a:t>
            </a:r>
            <a:r>
              <a:rPr lang="es-ES" altLang="es-ES" sz="1600" b="1" dirty="0">
                <a:latin typeface="Verdana" panose="020B0604030504040204" pitchFamily="34" charset="0"/>
                <a:ea typeface="Verdana" panose="020B0604030504040204" pitchFamily="34" charset="0"/>
                <a:cs typeface="Verdana" panose="020B0604030504040204" pitchFamily="34" charset="0"/>
              </a:rPr>
              <a:t>tipología documental</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Documentos impresos</a:t>
            </a: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Documentos electrónicos</a:t>
            </a: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Otros tipos de documentos (sonoros, DVD, materiales cartográficos, etc.)</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Las </a:t>
            </a:r>
            <a:r>
              <a:rPr lang="es-ES" altLang="es-ES" sz="1600" b="1" dirty="0">
                <a:latin typeface="Verdana" panose="020B0604030504040204" pitchFamily="34" charset="0"/>
                <a:ea typeface="Verdana" panose="020B0604030504040204" pitchFamily="34" charset="0"/>
                <a:cs typeface="Verdana" panose="020B0604030504040204" pitchFamily="34" charset="0"/>
              </a:rPr>
              <a:t>especialidades temáticas</a:t>
            </a:r>
            <a:r>
              <a:rPr lang="es-ES" altLang="es-ES" sz="1600" dirty="0">
                <a:latin typeface="Verdana" panose="020B0604030504040204" pitchFamily="34" charset="0"/>
                <a:ea typeface="Verdana" panose="020B0604030504040204" pitchFamily="34" charset="0"/>
                <a:cs typeface="Verdana" panose="020B0604030504040204" pitchFamily="34" charset="0"/>
              </a:rPr>
              <a:t> de los documentos (documentos biomédicos, fuentes </a:t>
            </a:r>
            <a:r>
              <a:rPr lang="es-ES" altLang="es-ES" sz="1600" dirty="0" smtClean="0">
                <a:latin typeface="Verdana" panose="020B0604030504040204" pitchFamily="34" charset="0"/>
                <a:ea typeface="Verdana" panose="020B0604030504040204" pitchFamily="34" charset="0"/>
                <a:cs typeface="Verdana" panose="020B0604030504040204" pitchFamily="34" charset="0"/>
              </a:rPr>
              <a:t>legales</a:t>
            </a:r>
            <a:r>
              <a:rPr lang="es-ES" altLang="es-ES" sz="1600" dirty="0">
                <a:latin typeface="Verdana" panose="020B0604030504040204" pitchFamily="34" charset="0"/>
                <a:ea typeface="Verdana" panose="020B0604030504040204" pitchFamily="34" charset="0"/>
                <a:cs typeface="Verdana" panose="020B0604030504040204" pitchFamily="34" charset="0"/>
              </a:rPr>
              <a:t>, obras de arte, etc.).</a:t>
            </a: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Arte y humanidades &gt; Harvard </a:t>
            </a:r>
            <a:r>
              <a:rPr lang="es-ES" altLang="es-ES" sz="1400" dirty="0" err="1">
                <a:latin typeface="Verdana" panose="020B0604030504040204" pitchFamily="34" charset="0"/>
                <a:ea typeface="Verdana" panose="020B0604030504040204" pitchFamily="34" charset="0"/>
                <a:cs typeface="Verdana" panose="020B0604030504040204" pitchFamily="34" charset="0"/>
              </a:rPr>
              <a:t>System</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Biomedicina &gt; Normas Vancouver</a:t>
            </a: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Psicología &gt; American </a:t>
            </a:r>
            <a:r>
              <a:rPr lang="es-ES" altLang="es-ES" sz="1400" dirty="0" err="1">
                <a:latin typeface="Verdana" panose="020B0604030504040204" pitchFamily="34" charset="0"/>
                <a:ea typeface="Verdana" panose="020B0604030504040204" pitchFamily="34" charset="0"/>
                <a:cs typeface="Verdana" panose="020B0604030504040204" pitchFamily="34" charset="0"/>
              </a:rPr>
              <a:t>Psychological</a:t>
            </a: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dirty="0" err="1">
                <a:latin typeface="Verdana" panose="020B0604030504040204" pitchFamily="34" charset="0"/>
                <a:ea typeface="Verdana" panose="020B0604030504040204" pitchFamily="34" charset="0"/>
                <a:cs typeface="Verdana" panose="020B0604030504040204" pitchFamily="34" charset="0"/>
              </a:rPr>
              <a:t>Association</a:t>
            </a:r>
            <a:r>
              <a:rPr lang="es-ES" altLang="es-ES" sz="1400" dirty="0">
                <a:latin typeface="Verdana" panose="020B0604030504040204" pitchFamily="34" charset="0"/>
                <a:ea typeface="Verdana" panose="020B0604030504040204" pitchFamily="34" charset="0"/>
                <a:cs typeface="Verdana" panose="020B0604030504040204" pitchFamily="34" charset="0"/>
              </a:rPr>
              <a:t> (APA)</a:t>
            </a: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Fuentes legales</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hlinkClick r:id="rId3"/>
              </a:rPr>
              <a:t>Cómo citar documentos por especialidades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93485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755650" y="820738"/>
            <a:ext cx="7632700"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rPr>
              <a:t>Citación por tipologías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b="1"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b="1" dirty="0">
                <a:latin typeface="Verdana" panose="020B0604030504040204" pitchFamily="34" charset="0"/>
                <a:ea typeface="Verdana" panose="020B0604030504040204" pitchFamily="34" charset="0"/>
                <a:cs typeface="Verdana" panose="020B0604030504040204" pitchFamily="34" charset="0"/>
              </a:rPr>
              <a:t>Documentos impresos (Ejemplos)</a:t>
            </a:r>
          </a:p>
          <a:p>
            <a:pPr>
              <a:spcBef>
                <a:spcPct val="0"/>
              </a:spcBef>
              <a:buFontTx/>
              <a:buNone/>
            </a:pPr>
            <a:endParaRPr lang="es-ES" altLang="es-ES" sz="1600" b="1"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u="sng" dirty="0">
                <a:latin typeface="Verdana" panose="020B0604030504040204" pitchFamily="34" charset="0"/>
                <a:ea typeface="Verdana" panose="020B0604030504040204" pitchFamily="34" charset="0"/>
                <a:cs typeface="Verdana" panose="020B0604030504040204" pitchFamily="34" charset="0"/>
              </a:rPr>
              <a:t>Monografías</a:t>
            </a: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0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u="sng" dirty="0">
                <a:latin typeface="Verdana" panose="020B0604030504040204" pitchFamily="34" charset="0"/>
                <a:ea typeface="Verdana" panose="020B0604030504040204" pitchFamily="34" charset="0"/>
                <a:cs typeface="Verdana" panose="020B0604030504040204" pitchFamily="34" charset="0"/>
              </a:rPr>
              <a:t>Capítulos</a:t>
            </a: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u="sng"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2"/>
          <p:cNvPicPr>
            <a:picLocks noChangeAspect="1"/>
          </p:cNvPicPr>
          <p:nvPr/>
        </p:nvPicPr>
        <p:blipFill>
          <a:blip r:embed="rId3"/>
          <a:stretch>
            <a:fillRect/>
          </a:stretch>
        </p:blipFill>
        <p:spPr>
          <a:xfrm>
            <a:off x="857250" y="2124865"/>
            <a:ext cx="5759409" cy="2123285"/>
          </a:xfrm>
          <a:prstGeom prst="rect">
            <a:avLst/>
          </a:prstGeom>
        </p:spPr>
      </p:pic>
      <p:pic>
        <p:nvPicPr>
          <p:cNvPr id="4" name="Imatge 3"/>
          <p:cNvPicPr>
            <a:picLocks noChangeAspect="1"/>
          </p:cNvPicPr>
          <p:nvPr/>
        </p:nvPicPr>
        <p:blipFill>
          <a:blip r:embed="rId4"/>
          <a:stretch>
            <a:fillRect/>
          </a:stretch>
        </p:blipFill>
        <p:spPr>
          <a:xfrm>
            <a:off x="857250" y="4711116"/>
            <a:ext cx="5381625" cy="1920851"/>
          </a:xfrm>
          <a:prstGeom prst="rect">
            <a:avLst/>
          </a:prstGeom>
        </p:spPr>
      </p:pic>
    </p:spTree>
    <p:extLst>
      <p:ext uri="{BB962C8B-B14F-4D97-AF65-F5344CB8AC3E}">
        <p14:creationId xmlns:p14="http://schemas.microsoft.com/office/powerpoint/2010/main" val="2178446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1336675"/>
            <a:ext cx="80645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u="sng" dirty="0">
                <a:latin typeface="Verdana" panose="020B0604030504040204" pitchFamily="34" charset="0"/>
                <a:ea typeface="Verdana" panose="020B0604030504040204" pitchFamily="34" charset="0"/>
                <a:cs typeface="Verdana" panose="020B0604030504040204" pitchFamily="34" charset="0"/>
              </a:rPr>
              <a:t>Publicaciones periódicas</a:t>
            </a: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u="sng" dirty="0">
                <a:latin typeface="Verdana" panose="020B0604030504040204" pitchFamily="34" charset="0"/>
                <a:ea typeface="Verdana" panose="020B0604030504040204" pitchFamily="34" charset="0"/>
                <a:cs typeface="Verdana" panose="020B0604030504040204" pitchFamily="34" charset="0"/>
              </a:rPr>
              <a:t>Artículos</a:t>
            </a:r>
            <a:r>
              <a:rPr lang="es-ES" altLang="es-ES" sz="1600" dirty="0">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angle 5"/>
          <p:cNvSpPr>
            <a:spLocks noChangeArrowheads="1"/>
          </p:cNvSpPr>
          <p:nvPr/>
        </p:nvSpPr>
        <p:spPr bwMode="auto">
          <a:xfrm>
            <a:off x="5943600" y="6345238"/>
            <a:ext cx="30812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u="sng" dirty="0">
                <a:latin typeface="Verdana" panose="020B0604030504040204" pitchFamily="34" charset="0"/>
                <a:ea typeface="Verdana" panose="020B0604030504040204" pitchFamily="34" charset="0"/>
                <a:cs typeface="Verdana" panose="020B0604030504040204" pitchFamily="34" charset="0"/>
                <a:hlinkClick r:id="rId3"/>
              </a:rPr>
              <a:t>Otros documentos impresos</a:t>
            </a: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tge 3"/>
          <p:cNvPicPr>
            <a:picLocks noChangeAspect="1"/>
          </p:cNvPicPr>
          <p:nvPr/>
        </p:nvPicPr>
        <p:blipFill>
          <a:blip r:embed="rId4"/>
          <a:stretch>
            <a:fillRect/>
          </a:stretch>
        </p:blipFill>
        <p:spPr>
          <a:xfrm>
            <a:off x="731838" y="1647825"/>
            <a:ext cx="6210300" cy="1695450"/>
          </a:xfrm>
          <a:prstGeom prst="rect">
            <a:avLst/>
          </a:prstGeom>
        </p:spPr>
      </p:pic>
      <p:pic>
        <p:nvPicPr>
          <p:cNvPr id="5" name="Imatge 4"/>
          <p:cNvPicPr>
            <a:picLocks noChangeAspect="1"/>
          </p:cNvPicPr>
          <p:nvPr/>
        </p:nvPicPr>
        <p:blipFill>
          <a:blip r:embed="rId5"/>
          <a:stretch>
            <a:fillRect/>
          </a:stretch>
        </p:blipFill>
        <p:spPr>
          <a:xfrm>
            <a:off x="684213" y="4100513"/>
            <a:ext cx="6343650" cy="1514475"/>
          </a:xfrm>
          <a:prstGeom prst="rect">
            <a:avLst/>
          </a:prstGeom>
        </p:spPr>
      </p:pic>
    </p:spTree>
    <p:extLst>
      <p:ext uri="{BB962C8B-B14F-4D97-AF65-F5344CB8AC3E}">
        <p14:creationId xmlns:p14="http://schemas.microsoft.com/office/powerpoint/2010/main" val="2704178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6563" y="896938"/>
            <a:ext cx="44342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dirty="0">
                <a:latin typeface="Verdana" panose="020B0604030504040204" pitchFamily="34" charset="0"/>
                <a:ea typeface="Verdana" panose="020B0604030504040204" pitchFamily="34" charset="0"/>
                <a:cs typeface="Verdana" panose="020B0604030504040204" pitchFamily="34" charset="0"/>
              </a:rPr>
              <a:t>Documentos electrónicos (Ejemplos)</a:t>
            </a:r>
          </a:p>
        </p:txBody>
      </p:sp>
      <p:sp>
        <p:nvSpPr>
          <p:cNvPr id="3" name="Rectangle 3"/>
          <p:cNvSpPr>
            <a:spLocks noChangeArrowheads="1"/>
          </p:cNvSpPr>
          <p:nvPr/>
        </p:nvSpPr>
        <p:spPr bwMode="auto">
          <a:xfrm>
            <a:off x="436563" y="1309688"/>
            <a:ext cx="9072562"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u="sng" dirty="0">
                <a:latin typeface="Verdana" panose="020B0604030504040204" pitchFamily="34" charset="0"/>
                <a:ea typeface="Verdana" panose="020B0604030504040204" pitchFamily="34" charset="0"/>
                <a:cs typeface="Verdana" panose="020B0604030504040204" pitchFamily="34" charset="0"/>
              </a:rPr>
              <a:t>Páginas web/libros electrónicos/bases de datos/programas informáticos completos   </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u="sng"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u="sng" dirty="0" smtClean="0">
                <a:latin typeface="Verdana" panose="020B0604030504040204" pitchFamily="34" charset="0"/>
                <a:ea typeface="Verdana" panose="020B0604030504040204" pitchFamily="34" charset="0"/>
                <a:cs typeface="Verdana" panose="020B0604030504040204" pitchFamily="34" charset="0"/>
              </a:rPr>
              <a:t>Publicaciones </a:t>
            </a:r>
            <a:r>
              <a:rPr lang="es-ES" altLang="es-ES" sz="1600" u="sng" dirty="0">
                <a:latin typeface="Verdana" panose="020B0604030504040204" pitchFamily="34" charset="0"/>
                <a:ea typeface="Verdana" panose="020B0604030504040204" pitchFamily="34" charset="0"/>
                <a:cs typeface="Verdana" panose="020B0604030504040204" pitchFamily="34" charset="0"/>
              </a:rPr>
              <a:t>periódicas electrónicas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p:txBody>
      </p:sp>
      <p:sp>
        <p:nvSpPr>
          <p:cNvPr id="4" name="QuadreDeText 5"/>
          <p:cNvSpPr txBox="1">
            <a:spLocks noChangeArrowheads="1"/>
          </p:cNvSpPr>
          <p:nvPr/>
        </p:nvSpPr>
        <p:spPr bwMode="auto">
          <a:xfrm>
            <a:off x="5354638" y="6335713"/>
            <a:ext cx="33416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hlinkClick r:id="rId3"/>
              </a:rPr>
              <a:t>Otros documentos electrónicos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7" name="Imatge 6"/>
          <p:cNvPicPr>
            <a:picLocks noChangeAspect="1"/>
          </p:cNvPicPr>
          <p:nvPr/>
        </p:nvPicPr>
        <p:blipFill>
          <a:blip r:embed="rId4"/>
          <a:stretch>
            <a:fillRect/>
          </a:stretch>
        </p:blipFill>
        <p:spPr>
          <a:xfrm>
            <a:off x="465139" y="1615511"/>
            <a:ext cx="5595710" cy="2785040"/>
          </a:xfrm>
          <a:prstGeom prst="rect">
            <a:avLst/>
          </a:prstGeom>
        </p:spPr>
      </p:pic>
      <p:pic>
        <p:nvPicPr>
          <p:cNvPr id="8" name="Imatge 7"/>
          <p:cNvPicPr>
            <a:picLocks noChangeAspect="1"/>
          </p:cNvPicPr>
          <p:nvPr/>
        </p:nvPicPr>
        <p:blipFill>
          <a:blip r:embed="rId5"/>
          <a:stretch>
            <a:fillRect/>
          </a:stretch>
        </p:blipFill>
        <p:spPr>
          <a:xfrm>
            <a:off x="446089" y="4790499"/>
            <a:ext cx="5973762" cy="1582092"/>
          </a:xfrm>
          <a:prstGeom prst="rect">
            <a:avLst/>
          </a:prstGeom>
        </p:spPr>
      </p:pic>
    </p:spTree>
    <p:extLst>
      <p:ext uri="{BB962C8B-B14F-4D97-AF65-F5344CB8AC3E}">
        <p14:creationId xmlns:p14="http://schemas.microsoft.com/office/powerpoint/2010/main" val="3598413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722313" y="830263"/>
            <a:ext cx="46346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dirty="0">
                <a:latin typeface="Verdana" panose="020B0604030504040204" pitchFamily="34" charset="0"/>
                <a:ea typeface="Verdana" panose="020B0604030504040204" pitchFamily="34" charset="0"/>
                <a:cs typeface="Verdana" panose="020B0604030504040204" pitchFamily="34" charset="0"/>
              </a:rPr>
              <a:t>Otros tipos de documentos (Ejemplos)</a:t>
            </a:r>
          </a:p>
        </p:txBody>
      </p:sp>
      <p:sp>
        <p:nvSpPr>
          <p:cNvPr id="3" name="Rectangle 5"/>
          <p:cNvSpPr>
            <a:spLocks noChangeArrowheads="1"/>
          </p:cNvSpPr>
          <p:nvPr/>
        </p:nvSpPr>
        <p:spPr bwMode="auto">
          <a:xfrm>
            <a:off x="722313" y="1227138"/>
            <a:ext cx="390363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400" u="sng" dirty="0">
                <a:latin typeface="Verdana" panose="020B0604030504040204" pitchFamily="34" charset="0"/>
                <a:ea typeface="Verdana" panose="020B0604030504040204" pitchFamily="34" charset="0"/>
                <a:cs typeface="Verdana" panose="020B0604030504040204" pitchFamily="34" charset="0"/>
              </a:rPr>
              <a:t>Vídeos, DVD y películas cinematográficas</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Rectangle 7"/>
          <p:cNvSpPr>
            <a:spLocks noChangeArrowheads="1"/>
          </p:cNvSpPr>
          <p:nvPr/>
        </p:nvSpPr>
        <p:spPr bwMode="auto">
          <a:xfrm>
            <a:off x="722313" y="3806825"/>
            <a:ext cx="816300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400" u="sng" dirty="0">
                <a:latin typeface="Verdana" panose="020B0604030504040204" pitchFamily="34" charset="0"/>
                <a:ea typeface="Verdana" panose="020B0604030504040204" pitchFamily="34" charset="0"/>
                <a:cs typeface="Verdana" panose="020B0604030504040204" pitchFamily="34" charset="0"/>
              </a:rPr>
              <a:t>Documentos gráficos: litografías, láminas, pósteres, grabados, carteles, fotografías, etc.</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p:txBody>
      </p:sp>
      <p:sp>
        <p:nvSpPr>
          <p:cNvPr id="5" name="QuadreDeText 5"/>
          <p:cNvSpPr txBox="1">
            <a:spLocks noChangeArrowheads="1"/>
          </p:cNvSpPr>
          <p:nvPr/>
        </p:nvSpPr>
        <p:spPr bwMode="auto">
          <a:xfrm>
            <a:off x="6934200" y="6369050"/>
            <a:ext cx="21018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hlinkClick r:id="rId3"/>
              </a:rPr>
              <a:t>Otros documentos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7" name="Imatge 6"/>
          <p:cNvPicPr>
            <a:picLocks noChangeAspect="1"/>
          </p:cNvPicPr>
          <p:nvPr/>
        </p:nvPicPr>
        <p:blipFill>
          <a:blip r:embed="rId4"/>
          <a:stretch>
            <a:fillRect/>
          </a:stretch>
        </p:blipFill>
        <p:spPr>
          <a:xfrm>
            <a:off x="722313" y="1506340"/>
            <a:ext cx="5583237" cy="2282509"/>
          </a:xfrm>
          <a:prstGeom prst="rect">
            <a:avLst/>
          </a:prstGeom>
        </p:spPr>
      </p:pic>
      <p:pic>
        <p:nvPicPr>
          <p:cNvPr id="8" name="Imatge 7"/>
          <p:cNvPicPr>
            <a:picLocks noChangeAspect="1"/>
          </p:cNvPicPr>
          <p:nvPr/>
        </p:nvPicPr>
        <p:blipFill>
          <a:blip r:embed="rId5"/>
          <a:stretch>
            <a:fillRect/>
          </a:stretch>
        </p:blipFill>
        <p:spPr>
          <a:xfrm>
            <a:off x="722313" y="4107322"/>
            <a:ext cx="5453062" cy="2598272"/>
          </a:xfrm>
          <a:prstGeom prst="rect">
            <a:avLst/>
          </a:prstGeom>
        </p:spPr>
      </p:pic>
    </p:spTree>
    <p:extLst>
      <p:ext uri="{BB962C8B-B14F-4D97-AF65-F5344CB8AC3E}">
        <p14:creationId xmlns:p14="http://schemas.microsoft.com/office/powerpoint/2010/main" val="3281556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1335088"/>
            <a:ext cx="8164512"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defRPr/>
            </a:pPr>
            <a:r>
              <a:rPr lang="es-ES" altLang="es-ES" sz="1400" dirty="0" smtClean="0">
                <a:latin typeface="Verdana" panose="020B0604030504040204" pitchFamily="34" charset="0"/>
                <a:ea typeface="Verdana" panose="020B0604030504040204" pitchFamily="34" charset="0"/>
                <a:cs typeface="Verdana" panose="020B0604030504040204" pitchFamily="34" charset="0"/>
              </a:rPr>
              <a:t>Tanto las citas como las referencias bibliográficas deben elaborarse conforme a una </a:t>
            </a:r>
            <a:r>
              <a:rPr lang="es-ES" altLang="es-ES" sz="1400" b="1" dirty="0" smtClean="0">
                <a:latin typeface="Verdana" panose="020B0604030504040204" pitchFamily="34" charset="0"/>
                <a:ea typeface="Verdana" panose="020B0604030504040204" pitchFamily="34" charset="0"/>
                <a:cs typeface="Verdana" panose="020B0604030504040204" pitchFamily="34" charset="0"/>
              </a:rPr>
              <a:t>norma</a:t>
            </a:r>
            <a:r>
              <a:rPr lang="es-ES" altLang="es-ES" sz="1400" dirty="0" smtClean="0">
                <a:latin typeface="Verdana" panose="020B0604030504040204" pitchFamily="34" charset="0"/>
                <a:ea typeface="Verdana" panose="020B0604030504040204" pitchFamily="34" charset="0"/>
                <a:cs typeface="Verdana" panose="020B0604030504040204" pitchFamily="34" charset="0"/>
              </a:rPr>
              <a:t> o </a:t>
            </a:r>
            <a:r>
              <a:rPr lang="es-ES" altLang="es-ES" sz="1400" b="1" dirty="0" smtClean="0">
                <a:latin typeface="Verdana" panose="020B0604030504040204" pitchFamily="34" charset="0"/>
                <a:ea typeface="Verdana" panose="020B0604030504040204" pitchFamily="34" charset="0"/>
                <a:cs typeface="Verdana" panose="020B0604030504040204" pitchFamily="34" charset="0"/>
              </a:rPr>
              <a:t>estándar</a:t>
            </a:r>
            <a:r>
              <a:rPr lang="es-ES" altLang="es-ES" sz="1400" dirty="0" smtClean="0">
                <a:latin typeface="Verdana" panose="020B0604030504040204" pitchFamily="34" charset="0"/>
                <a:ea typeface="Verdana" panose="020B0604030504040204" pitchFamily="34" charset="0"/>
                <a:cs typeface="Verdana" panose="020B0604030504040204" pitchFamily="34" charset="0"/>
              </a:rPr>
              <a:t>. Existen diferentes </a:t>
            </a:r>
            <a:r>
              <a:rPr lang="es-ES" altLang="es-ES" sz="1400" b="1" dirty="0" smtClean="0">
                <a:latin typeface="Verdana" panose="020B0604030504040204" pitchFamily="34" charset="0"/>
                <a:ea typeface="Verdana" panose="020B0604030504040204" pitchFamily="34" charset="0"/>
                <a:cs typeface="Verdana" panose="020B0604030504040204" pitchFamily="34" charset="0"/>
              </a:rPr>
              <a:t>estilos de citación bibliográfica</a:t>
            </a:r>
            <a:r>
              <a:rPr lang="es-ES" altLang="es-ES" sz="1400" dirty="0" smtClean="0">
                <a:latin typeface="Verdana" panose="020B0604030504040204" pitchFamily="34" charset="0"/>
                <a:ea typeface="Verdana" panose="020B0604030504040204" pitchFamily="34" charset="0"/>
                <a:cs typeface="Verdana" panose="020B0604030504040204" pitchFamily="34" charset="0"/>
              </a:rPr>
              <a:t>. </a:t>
            </a:r>
          </a:p>
          <a:p>
            <a:pPr algn="just">
              <a:spcBef>
                <a:spcPct val="0"/>
              </a:spcBef>
              <a:buFontTx/>
              <a:buNone/>
              <a:defRPr/>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defRPr/>
            </a:pPr>
            <a:r>
              <a:rPr lang="es-ES" altLang="es-ES" sz="1400" dirty="0" smtClean="0">
                <a:latin typeface="Verdana" panose="020B0604030504040204" pitchFamily="34" charset="0"/>
                <a:ea typeface="Verdana" panose="020B0604030504040204" pitchFamily="34" charset="0"/>
                <a:cs typeface="Verdana" panose="020B0604030504040204" pitchFamily="34" charset="0"/>
              </a:rPr>
              <a:t>Los sistemas o estilos más utilizados en el ámbito de la investigación son:</a:t>
            </a:r>
          </a:p>
          <a:p>
            <a:pPr>
              <a:spcBef>
                <a:spcPct val="0"/>
              </a:spcBef>
              <a:buFontTx/>
              <a:buNone/>
              <a:defRPr/>
            </a:pP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s-ES" altLang="es-ES" sz="1400" dirty="0" smtClean="0">
                <a:latin typeface="Verdana" panose="020B0604030504040204" pitchFamily="34" charset="0"/>
                <a:ea typeface="Verdana" panose="020B0604030504040204" pitchFamily="34" charset="0"/>
                <a:cs typeface="Verdana" panose="020B0604030504040204" pitchFamily="34" charset="0"/>
              </a:rPr>
              <a:t>• </a:t>
            </a:r>
            <a:r>
              <a:rPr lang="en-US" altLang="es-ES" sz="1400" dirty="0" smtClean="0">
                <a:latin typeface="Verdana" panose="020B0604030504040204" pitchFamily="34" charset="0"/>
                <a:ea typeface="Verdana" panose="020B0604030504040204" pitchFamily="34" charset="0"/>
                <a:cs typeface="Verdana" panose="020B0604030504040204" pitchFamily="34" charset="0"/>
              </a:rPr>
              <a:t>Harvard Style</a:t>
            </a:r>
          </a:p>
          <a:p>
            <a:pPr>
              <a:spcBef>
                <a:spcPct val="0"/>
              </a:spcBef>
              <a:buFontTx/>
              <a:buNone/>
              <a:defRPr/>
            </a:pP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s-ES" altLang="es-ES" sz="1400" dirty="0" smtClean="0">
                <a:latin typeface="Verdana" panose="020B0604030504040204" pitchFamily="34" charset="0"/>
                <a:ea typeface="Verdana" panose="020B0604030504040204" pitchFamily="34" charset="0"/>
                <a:cs typeface="Verdana" panose="020B0604030504040204" pitchFamily="34" charset="0"/>
              </a:rPr>
              <a:t>	Cómo redactar referencias y citas bibliográficas en un trabajo de 	investigación: aplicación práctica del Harvard Style / María Dolores 	Borgoñós Martínez</a:t>
            </a:r>
          </a:p>
          <a:p>
            <a:pPr>
              <a:spcBef>
                <a:spcPct val="0"/>
              </a:spcBef>
              <a:buFontTx/>
              <a:buNone/>
              <a:defRPr/>
            </a:pPr>
            <a:r>
              <a:rPr lang="es-ES" altLang="es-ES" sz="1400" dirty="0" smtClean="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001.811 Bor</a:t>
            </a:r>
          </a:p>
          <a:p>
            <a:pPr>
              <a:spcBef>
                <a:spcPct val="0"/>
              </a:spcBef>
              <a:buFontTx/>
              <a:buNone/>
              <a:defRPr/>
            </a:pPr>
            <a:r>
              <a:rPr lang="es-ES" altLang="es-ES"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hlinkClick r:id="rId3"/>
              </a:rPr>
              <a:t>Catálogo UB</a:t>
            </a: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a:t>
            </a: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a:latin typeface="Verdana" panose="020B0604030504040204" pitchFamily="34" charset="0"/>
                <a:ea typeface="Verdana" panose="020B0604030504040204" pitchFamily="34" charset="0"/>
                <a:cs typeface="Verdana" panose="020B0604030504040204" pitchFamily="34" charset="0"/>
              </a:rPr>
              <a:t>•</a:t>
            </a:r>
            <a:r>
              <a:rPr lang="en-US" altLang="es-ES" sz="1400" dirty="0" smtClean="0">
                <a:latin typeface="Verdana" panose="020B0604030504040204" pitchFamily="34" charset="0"/>
                <a:ea typeface="Verdana" panose="020B0604030504040204" pitchFamily="34" charset="0"/>
                <a:cs typeface="Verdana" panose="020B0604030504040204" pitchFamily="34" charset="0"/>
              </a:rPr>
              <a:t> Vancouver</a:t>
            </a:r>
          </a:p>
          <a:p>
            <a:pPr>
              <a:spcBef>
                <a:spcPct val="0"/>
              </a:spcBef>
              <a:buFontTx/>
              <a:buNone/>
              <a:defRPr/>
            </a:pPr>
            <a:endParaRPr lang="en-U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Recommendations </a:t>
            </a:r>
            <a:r>
              <a:rPr lang="en-US" altLang="es-ES" sz="1400" dirty="0">
                <a:latin typeface="Verdana" panose="020B0604030504040204" pitchFamily="34" charset="0"/>
                <a:ea typeface="Verdana" panose="020B0604030504040204" pitchFamily="34" charset="0"/>
                <a:cs typeface="Verdana" panose="020B0604030504040204" pitchFamily="34" charset="0"/>
              </a:rPr>
              <a:t>for the Conduct, Reporting, Editing and Publication of </a:t>
            </a:r>
            <a:r>
              <a:rPr lang="en-US" altLang="es-ES" sz="1400" dirty="0" smtClean="0">
                <a:latin typeface="Verdana" panose="020B0604030504040204" pitchFamily="34" charset="0"/>
                <a:ea typeface="Verdana" panose="020B0604030504040204" pitchFamily="34" charset="0"/>
                <a:cs typeface="Verdana" panose="020B0604030504040204" pitchFamily="34" charset="0"/>
              </a:rPr>
              <a:t>	Scholarly </a:t>
            </a:r>
            <a:r>
              <a:rPr lang="en-US" altLang="es-ES" sz="1400" dirty="0">
                <a:latin typeface="Verdana" panose="020B0604030504040204" pitchFamily="34" charset="0"/>
                <a:ea typeface="Verdana" panose="020B0604030504040204" pitchFamily="34" charset="0"/>
                <a:cs typeface="Verdana" panose="020B0604030504040204" pitchFamily="34" charset="0"/>
              </a:rPr>
              <a:t>Work in </a:t>
            </a:r>
            <a:r>
              <a:rPr lang="en-US" altLang="es-ES" sz="1400" dirty="0" smtClean="0">
                <a:latin typeface="Verdana" panose="020B0604030504040204" pitchFamily="34" charset="0"/>
                <a:ea typeface="Verdana" panose="020B0604030504040204" pitchFamily="34" charset="0"/>
                <a:cs typeface="Verdana" panose="020B0604030504040204" pitchFamily="34" charset="0"/>
              </a:rPr>
              <a:t>Medical </a:t>
            </a:r>
            <a:r>
              <a:rPr lang="en-US" altLang="es-ES" sz="1400" dirty="0">
                <a:latin typeface="Verdana" panose="020B0604030504040204" pitchFamily="34" charset="0"/>
                <a:ea typeface="Verdana" panose="020B0604030504040204" pitchFamily="34" charset="0"/>
                <a:cs typeface="Verdana" panose="020B0604030504040204" pitchFamily="34" charset="0"/>
              </a:rPr>
              <a:t>Journals (</a:t>
            </a:r>
            <a:r>
              <a:rPr lang="en-US" altLang="es-ES" sz="1400" dirty="0">
                <a:latin typeface="Verdana" panose="020B0604030504040204" pitchFamily="34" charset="0"/>
                <a:ea typeface="Verdana" panose="020B0604030504040204" pitchFamily="34" charset="0"/>
                <a:cs typeface="Verdana" panose="020B0604030504040204" pitchFamily="34" charset="0"/>
                <a:hlinkClick r:id="rId4"/>
              </a:rPr>
              <a:t>ICMJE Recommendations</a:t>
            </a:r>
            <a:r>
              <a:rPr lang="en-US" altLang="es-ES" sz="1400" dirty="0">
                <a:latin typeface="Verdana" panose="020B0604030504040204" pitchFamily="34" charset="0"/>
                <a:ea typeface="Verdana" panose="020B0604030504040204" pitchFamily="34" charset="0"/>
                <a:cs typeface="Verdana" panose="020B0604030504040204" pitchFamily="34" charset="0"/>
              </a:rPr>
              <a:t>)</a:t>
            </a: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a:t>
            </a: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a:latin typeface="Verdana" panose="020B0604030504040204" pitchFamily="34" charset="0"/>
                <a:ea typeface="Verdana" panose="020B0604030504040204" pitchFamily="34" charset="0"/>
                <a:cs typeface="Verdana" panose="020B0604030504040204" pitchFamily="34" charset="0"/>
              </a:rPr>
              <a:t>•</a:t>
            </a:r>
            <a:r>
              <a:rPr lang="en-US" altLang="es-ES" sz="1400" dirty="0" smtClean="0">
                <a:latin typeface="Verdana" panose="020B0604030504040204" pitchFamily="34" charset="0"/>
                <a:ea typeface="Verdana" panose="020B0604030504040204" pitchFamily="34" charset="0"/>
                <a:cs typeface="Verdana" panose="020B0604030504040204" pitchFamily="34" charset="0"/>
              </a:rPr>
              <a:t> Chicago</a:t>
            </a:r>
          </a:p>
          <a:p>
            <a:pPr>
              <a:spcBef>
                <a:spcPct val="0"/>
              </a:spcBef>
              <a:buFontTx/>
              <a:buNone/>
              <a:defRPr/>
            </a:pPr>
            <a:endParaRPr lang="en-U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a:t>
            </a:r>
            <a:r>
              <a:rPr lang="es-ES" altLang="es-ES" sz="1400" dirty="0">
                <a:latin typeface="Verdana" panose="020B0604030504040204" pitchFamily="34" charset="0"/>
                <a:ea typeface="Verdana" panose="020B0604030504040204" pitchFamily="34" charset="0"/>
                <a:cs typeface="Verdana" panose="020B0604030504040204" pitchFamily="34" charset="0"/>
              </a:rPr>
              <a:t>Manual de estilo Chicago-Deusto / adaptación y edición de Javier Torres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Ripa	001.8 Chi</a:t>
            </a:r>
          </a:p>
          <a:p>
            <a:pPr>
              <a:spcBef>
                <a:spcPct val="0"/>
              </a:spcBef>
              <a:buFontTx/>
              <a:buNone/>
              <a:defRPr/>
            </a:pP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hlinkClick r:id="rId5"/>
              </a:rPr>
              <a:t>Catálogo UB</a:t>
            </a:r>
            <a:endParaRPr lang="en-US" altLang="es-ES"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QuadreDeText 2"/>
          <p:cNvSpPr txBox="1"/>
          <p:nvPr/>
        </p:nvSpPr>
        <p:spPr>
          <a:xfrm>
            <a:off x="684213" y="787400"/>
            <a:ext cx="4751387" cy="400050"/>
          </a:xfrm>
          <a:prstGeom prst="rect">
            <a:avLst/>
          </a:prstGeom>
          <a:noFill/>
        </p:spPr>
        <p:txBody>
          <a:bodyPr>
            <a:spAutoFit/>
          </a:bodyPr>
          <a:lstStyle/>
          <a:p>
            <a:pPr>
              <a:defRPr/>
            </a:pPr>
            <a:r>
              <a:rPr lang="es-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Estilos de citación</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6438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1192213"/>
            <a:ext cx="80645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en-US" altLang="es-ES" sz="1600" dirty="0" smtClean="0">
                <a:latin typeface="Verdana" panose="020B0604030504040204" pitchFamily="34" charset="0"/>
                <a:ea typeface="Verdana" panose="020B0604030504040204" pitchFamily="34" charset="0"/>
                <a:cs typeface="Verdana" panose="020B0604030504040204" pitchFamily="34" charset="0"/>
              </a:rPr>
              <a:t>• MLA (Modern Language Association of America) </a:t>
            </a:r>
          </a:p>
          <a:p>
            <a:pPr>
              <a:spcBef>
                <a:spcPct val="0"/>
              </a:spcBef>
              <a:buFontTx/>
              <a:buNone/>
              <a:defRPr/>
            </a:pPr>
            <a:r>
              <a:rPr lang="en-US" altLang="es-ES" sz="1600" dirty="0" smtClean="0">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MLA </a:t>
            </a:r>
            <a:r>
              <a:rPr lang="en-US" altLang="es-ES" sz="1400" dirty="0">
                <a:latin typeface="Verdana" panose="020B0604030504040204" pitchFamily="34" charset="0"/>
                <a:ea typeface="Verdana" panose="020B0604030504040204" pitchFamily="34" charset="0"/>
                <a:cs typeface="Verdana" panose="020B0604030504040204" pitchFamily="34" charset="0"/>
              </a:rPr>
              <a:t>handbook for writers of research papers / Joseph Gibaldi</a:t>
            </a:r>
            <a:r>
              <a:rPr lang="es-ES" altLang="es-ES"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defRPr/>
            </a:pPr>
            <a:r>
              <a:rPr lang="es-ES" altLang="es-ES"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001.811 Gib</a:t>
            </a:r>
            <a:endParaRPr lang="en-U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hlinkClick r:id="rId3"/>
              </a:rPr>
              <a:t>Catálogo UB</a:t>
            </a: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600" dirty="0" smtClean="0">
                <a:latin typeface="Verdana" panose="020B0604030504040204" pitchFamily="34" charset="0"/>
                <a:ea typeface="Verdana" panose="020B0604030504040204" pitchFamily="34" charset="0"/>
                <a:cs typeface="Verdana" panose="020B0604030504040204" pitchFamily="34" charset="0"/>
              </a:rPr>
              <a:t> </a:t>
            </a: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600" dirty="0" smtClean="0">
                <a:latin typeface="Verdana" panose="020B0604030504040204" pitchFamily="34" charset="0"/>
                <a:ea typeface="Verdana" panose="020B0604030504040204" pitchFamily="34" charset="0"/>
                <a:cs typeface="Verdana" panose="020B0604030504040204" pitchFamily="34" charset="0"/>
              </a:rPr>
              <a:t> </a:t>
            </a: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600" dirty="0" smtClean="0">
                <a:latin typeface="Verdana" panose="020B0604030504040204" pitchFamily="34" charset="0"/>
                <a:ea typeface="Verdana" panose="020B0604030504040204" pitchFamily="34" charset="0"/>
                <a:cs typeface="Verdana" panose="020B0604030504040204" pitchFamily="34" charset="0"/>
              </a:rPr>
              <a:t>• </a:t>
            </a:r>
            <a:r>
              <a:rPr lang="en-US" altLang="es-ES" sz="1600" dirty="0" smtClean="0">
                <a:latin typeface="Verdana" panose="020B0604030504040204" pitchFamily="34" charset="0"/>
                <a:ea typeface="Verdana" panose="020B0604030504040204" pitchFamily="34" charset="0"/>
                <a:cs typeface="Verdana" panose="020B0604030504040204" pitchFamily="34" charset="0"/>
                <a:hlinkClick r:id="rId4"/>
              </a:rPr>
              <a:t>APA</a:t>
            </a:r>
            <a:r>
              <a:rPr lang="en-US" altLang="es-ES" sz="1600" dirty="0" smtClean="0">
                <a:latin typeface="Verdana" panose="020B0604030504040204" pitchFamily="34" charset="0"/>
                <a:ea typeface="Verdana" panose="020B0604030504040204" pitchFamily="34" charset="0"/>
                <a:cs typeface="Verdana" panose="020B0604030504040204" pitchFamily="34" charset="0"/>
              </a:rPr>
              <a:t> (American Psychological Association)</a:t>
            </a: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defRPr/>
            </a:pPr>
            <a:r>
              <a:rPr lang="en-US" altLang="es-ES" sz="1400" dirty="0">
                <a:latin typeface="Verdana" panose="020B0604030504040204" pitchFamily="34" charset="0"/>
                <a:ea typeface="Verdana" panose="020B0604030504040204" pitchFamily="34" charset="0"/>
                <a:cs typeface="Verdana" panose="020B0604030504040204" pitchFamily="34" charset="0"/>
              </a:rPr>
              <a:t>	</a:t>
            </a:r>
            <a:r>
              <a:rPr lang="en-US" altLang="es-ES" sz="1400" dirty="0" smtClean="0">
                <a:latin typeface="Verdana" panose="020B0604030504040204" pitchFamily="34" charset="0"/>
                <a:ea typeface="Verdana" panose="020B0604030504040204" pitchFamily="34" charset="0"/>
                <a:cs typeface="Verdana" panose="020B0604030504040204" pitchFamily="34" charset="0"/>
              </a:rPr>
              <a:t>Publication Manual of the American Psychological Association</a:t>
            </a: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001.8 Pub</a:t>
            </a:r>
          </a:p>
          <a:p>
            <a:pPr>
              <a:spcBef>
                <a:spcPct val="0"/>
              </a:spcBef>
              <a:buFontTx/>
              <a:buNone/>
              <a:defRPr/>
            </a:pPr>
            <a:r>
              <a:rPr lang="es-ES" altLang="es-ES"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hlinkClick r:id="rId5"/>
              </a:rPr>
              <a:t>Catálogo UB</a:t>
            </a: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400" dirty="0" smtClean="0">
                <a:latin typeface="Verdana" panose="020B0604030504040204" pitchFamily="34" charset="0"/>
                <a:ea typeface="Verdana" panose="020B0604030504040204" pitchFamily="34" charset="0"/>
                <a:cs typeface="Verdana" panose="020B0604030504040204" pitchFamily="34" charset="0"/>
              </a:rPr>
              <a:t> </a:t>
            </a: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endParaRPr lang="en-US" altLang="es-ES" sz="16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defRPr/>
            </a:pPr>
            <a:r>
              <a:rPr lang="en-US" altLang="es-ES" sz="1600" dirty="0" smtClean="0">
                <a:latin typeface="Verdana" panose="020B0604030504040204" pitchFamily="34" charset="0"/>
                <a:ea typeface="Verdana" panose="020B0604030504040204" pitchFamily="34" charset="0"/>
                <a:cs typeface="Verdana" panose="020B0604030504040204" pitchFamily="34" charset="0"/>
              </a:rPr>
              <a:t>• </a:t>
            </a:r>
            <a:r>
              <a:rPr lang="es-ES" altLang="es-ES" sz="1600" dirty="0" smtClean="0">
                <a:latin typeface="Verdana" panose="020B0604030504040204" pitchFamily="34" charset="0"/>
                <a:ea typeface="Verdana" panose="020B0604030504040204" pitchFamily="34" charset="0"/>
                <a:cs typeface="Verdana" panose="020B0604030504040204" pitchFamily="34" charset="0"/>
              </a:rPr>
              <a:t>CBE (Council of Biology Editors)</a:t>
            </a:r>
          </a:p>
          <a:p>
            <a:pPr>
              <a:spcBef>
                <a:spcPct val="0"/>
              </a:spcBef>
              <a:buFontTx/>
              <a:buNone/>
              <a:defRPr/>
            </a:pPr>
            <a:endParaRPr lang="es-ES" altLang="es-ES" sz="1400" dirty="0" smtClean="0">
              <a:latin typeface="Verdana" panose="020B0604030504040204" pitchFamily="34" charset="0"/>
              <a:ea typeface="Verdana" panose="020B0604030504040204" pitchFamily="34" charset="0"/>
              <a:cs typeface="Verdana" panose="020B0604030504040204" pitchFamily="34" charset="0"/>
            </a:endParaRPr>
          </a:p>
          <a:p>
            <a:pPr>
              <a:spcBef>
                <a:spcPct val="0"/>
              </a:spcBef>
              <a:buNone/>
              <a:defRPr/>
            </a:pPr>
            <a:r>
              <a:rPr lang="es-ES" altLang="es-ES" sz="1400" dirty="0" smtClean="0">
                <a:latin typeface="Verdana" panose="020B0604030504040204" pitchFamily="34" charset="0"/>
                <a:ea typeface="Verdana" panose="020B0604030504040204" pitchFamily="34" charset="0"/>
                <a:cs typeface="Verdana" panose="020B0604030504040204" pitchFamily="34" charset="0"/>
              </a:rPr>
              <a:t>	</a:t>
            </a:r>
            <a:r>
              <a:rPr lang="en-US" altLang="es-ES" sz="1400" dirty="0">
                <a:latin typeface="Verdana" panose="020B0604030504040204" pitchFamily="34" charset="0"/>
                <a:ea typeface="Verdana" panose="020B0604030504040204" pitchFamily="34" charset="0"/>
                <a:cs typeface="Verdana" panose="020B0604030504040204" pitchFamily="34" charset="0"/>
              </a:rPr>
              <a:t>Scientific style and format : the CBE manual for authors, editors, and 	publishers / Style Manual Committee. Council of Biology Editors	 	</a:t>
            </a:r>
            <a:r>
              <a:rPr lang="en-US" altLang="es-ES"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001.8 Sci </a:t>
            </a:r>
          </a:p>
          <a:p>
            <a:pPr>
              <a:spcBef>
                <a:spcPct val="0"/>
              </a:spcBef>
              <a:buFontTx/>
              <a:buNone/>
              <a:defRPr/>
            </a:pPr>
            <a:r>
              <a:rPr lang="es-ES" altLang="es-ES" sz="1400" dirty="0" smtClean="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hlinkClick r:id="rId6"/>
              </a:rPr>
              <a:t>Catálogo UB </a:t>
            </a:r>
            <a:r>
              <a:rPr lang="en-US" altLang="es-ES" sz="1600" dirty="0" smtClean="0">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9943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69925" y="1220788"/>
            <a:ext cx="799306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Los documentos que han sido citados a lo largo de un trabajo han de tener su correspondencia en una </a:t>
            </a:r>
            <a:r>
              <a:rPr lang="es-ES" altLang="es-ES" sz="1600" b="1" dirty="0">
                <a:latin typeface="Verdana" panose="020B0604030504040204" pitchFamily="34" charset="0"/>
                <a:ea typeface="Verdana" panose="020B0604030504040204" pitchFamily="34" charset="0"/>
                <a:cs typeface="Verdana" panose="020B0604030504040204" pitchFamily="34" charset="0"/>
              </a:rPr>
              <a:t>lista final</a:t>
            </a:r>
            <a:r>
              <a:rPr lang="es-ES" altLang="es-ES" sz="1600" dirty="0">
                <a:latin typeface="Verdana" panose="020B0604030504040204" pitchFamily="34" charset="0"/>
                <a:ea typeface="Verdana" panose="020B0604030504040204" pitchFamily="34" charset="0"/>
                <a:cs typeface="Verdana" panose="020B0604030504040204" pitchFamily="34" charset="0"/>
              </a:rPr>
              <a:t>, con la relación de fuentes a las que se ha hecho alusión. </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El conjunto de referencias bibliográficas pueden presentarse, en:</a:t>
            </a:r>
          </a:p>
        </p:txBody>
      </p:sp>
      <p:sp>
        <p:nvSpPr>
          <p:cNvPr id="3" name="Rectangle 1"/>
          <p:cNvSpPr>
            <a:spLocks noChangeArrowheads="1"/>
          </p:cNvSpPr>
          <p:nvPr/>
        </p:nvSpPr>
        <p:spPr bwMode="auto">
          <a:xfrm>
            <a:off x="669925" y="792163"/>
            <a:ext cx="34820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El listado de citaciones</a:t>
            </a:r>
            <a:endParaRPr lang="es-ES" altLang="es-ES" sz="2000" dirty="0">
              <a:latin typeface="Verdana" panose="020B0604030504040204" pitchFamily="34" charset="0"/>
              <a:ea typeface="Verdana" panose="020B0604030504040204" pitchFamily="34" charset="0"/>
              <a:cs typeface="Verdana" panose="020B0604030504040204" pitchFamily="34" charset="0"/>
            </a:endParaRPr>
          </a:p>
        </p:txBody>
      </p:sp>
      <p:sp>
        <p:nvSpPr>
          <p:cNvPr id="4" name="QuadreDeText 2"/>
          <p:cNvSpPr txBox="1">
            <a:spLocks noChangeArrowheads="1"/>
          </p:cNvSpPr>
          <p:nvPr/>
        </p:nvSpPr>
        <p:spPr bwMode="auto">
          <a:xfrm>
            <a:off x="1462088" y="2597150"/>
            <a:ext cx="6696075"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Ordenación </a:t>
            </a:r>
            <a:r>
              <a:rPr lang="es-ES" altLang="es-ES" sz="1400" b="1" dirty="0">
                <a:latin typeface="Verdana" panose="020B0604030504040204" pitchFamily="34" charset="0"/>
                <a:ea typeface="Verdana" panose="020B0604030504040204" pitchFamily="34" charset="0"/>
                <a:cs typeface="Verdana" panose="020B0604030504040204" pitchFamily="34" charset="0"/>
              </a:rPr>
              <a:t>alfabética</a:t>
            </a:r>
            <a:r>
              <a:rPr lang="es-ES" altLang="es-ES" sz="1400" dirty="0">
                <a:latin typeface="Verdana" panose="020B0604030504040204" pitchFamily="34" charset="0"/>
                <a:ea typeface="Verdana" panose="020B0604030504040204" pitchFamily="34" charset="0"/>
                <a:cs typeface="Verdana" panose="020B0604030504040204" pitchFamily="34" charset="0"/>
              </a:rPr>
              <a:t>: por el apellido de la responsabilidad principal o por el título.</a:t>
            </a:r>
            <a:endParaRPr lang="ca-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smtClean="0">
                <a:latin typeface="Verdana" panose="020B0604030504040204" pitchFamily="34" charset="0"/>
                <a:ea typeface="Verdana" panose="020B0604030504040204" pitchFamily="34" charset="0"/>
                <a:cs typeface="Verdana" panose="020B0604030504040204" pitchFamily="34" charset="0"/>
              </a:rPr>
              <a:t>• Ordenación </a:t>
            </a:r>
            <a:r>
              <a:rPr lang="es-ES" altLang="es-ES" sz="1400" b="1" dirty="0">
                <a:latin typeface="Verdana" panose="020B0604030504040204" pitchFamily="34" charset="0"/>
                <a:ea typeface="Verdana" panose="020B0604030504040204" pitchFamily="34" charset="0"/>
                <a:cs typeface="Verdana" panose="020B0604030504040204" pitchFamily="34" charset="0"/>
              </a:rPr>
              <a:t>temática</a:t>
            </a:r>
            <a:r>
              <a:rPr lang="es-ES" altLang="es-ES" sz="1400" dirty="0">
                <a:latin typeface="Verdana" panose="020B0604030504040204" pitchFamily="34" charset="0"/>
                <a:ea typeface="Verdana" panose="020B0604030504040204" pitchFamily="34" charset="0"/>
                <a:cs typeface="Verdana" panose="020B0604030504040204" pitchFamily="34" charset="0"/>
              </a:rPr>
              <a:t>: distribución de las referencias según la temática,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estableciendo apartados </a:t>
            </a:r>
            <a:r>
              <a:rPr lang="es-ES" altLang="es-ES" sz="1400" dirty="0">
                <a:latin typeface="Verdana" panose="020B0604030504040204" pitchFamily="34" charset="0"/>
                <a:ea typeface="Verdana" panose="020B0604030504040204" pitchFamily="34" charset="0"/>
                <a:cs typeface="Verdana" panose="020B0604030504040204" pitchFamily="34" charset="0"/>
              </a:rPr>
              <a:t>(ordenación alfabética de cada apartado).</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Ordenación </a:t>
            </a:r>
            <a:r>
              <a:rPr lang="es-ES" altLang="es-ES" sz="1400" b="1" dirty="0">
                <a:latin typeface="Verdana" panose="020B0604030504040204" pitchFamily="34" charset="0"/>
                <a:ea typeface="Verdana" panose="020B0604030504040204" pitchFamily="34" charset="0"/>
                <a:cs typeface="Verdana" panose="020B0604030504040204" pitchFamily="34" charset="0"/>
              </a:rPr>
              <a:t>numérica</a:t>
            </a:r>
            <a:r>
              <a:rPr lang="es-ES" altLang="es-ES" sz="1400" dirty="0">
                <a:latin typeface="Verdana" panose="020B0604030504040204" pitchFamily="34" charset="0"/>
                <a:ea typeface="Verdana" panose="020B0604030504040204" pitchFamily="34" charset="0"/>
                <a:cs typeface="Verdana" panose="020B0604030504040204" pitchFamily="34" charset="0"/>
              </a:rPr>
              <a:t>: la lista de referencias sigue el orden en que las obras se citan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por </a:t>
            </a:r>
            <a:r>
              <a:rPr lang="es-ES" altLang="es-ES" sz="1400" dirty="0">
                <a:latin typeface="Verdana" panose="020B0604030504040204" pitchFamily="34" charset="0"/>
                <a:ea typeface="Verdana" panose="020B0604030504040204" pitchFamily="34" charset="0"/>
                <a:cs typeface="Verdana" panose="020B0604030504040204" pitchFamily="34" charset="0"/>
              </a:rPr>
              <a:t>primera vez en el texto (ordenación numérica por orden de citación).</a:t>
            </a:r>
          </a:p>
        </p:txBody>
      </p:sp>
      <p:sp>
        <p:nvSpPr>
          <p:cNvPr id="5" name="Rectangle 3"/>
          <p:cNvSpPr>
            <a:spLocks noChangeArrowheads="1"/>
          </p:cNvSpPr>
          <p:nvPr/>
        </p:nvSpPr>
        <p:spPr bwMode="auto">
          <a:xfrm>
            <a:off x="669924" y="5065713"/>
            <a:ext cx="8074025"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La elección del criterio de ordenación dependerá de la normativa o recomendación adoptada. Es importante que sea </a:t>
            </a:r>
            <a:r>
              <a:rPr lang="es-ES" altLang="es-ES" sz="1600" b="1" dirty="0">
                <a:latin typeface="Verdana" panose="020B0604030504040204" pitchFamily="34" charset="0"/>
                <a:ea typeface="Verdana" panose="020B0604030504040204" pitchFamily="34" charset="0"/>
                <a:cs typeface="Verdana" panose="020B0604030504040204" pitchFamily="34" charset="0"/>
              </a:rPr>
              <a:t>coherente y homogénea</a:t>
            </a:r>
            <a:r>
              <a:rPr lang="es-ES" altLang="es-ES" sz="1600" dirty="0">
                <a:latin typeface="Verdana" panose="020B0604030504040204" pitchFamily="34" charset="0"/>
                <a:ea typeface="Verdana" panose="020B0604030504040204" pitchFamily="34" charset="0"/>
                <a:cs typeface="Verdana" panose="020B0604030504040204" pitchFamily="34" charset="0"/>
              </a:rPr>
              <a:t> dentro de un mismo documento.</a:t>
            </a:r>
          </a:p>
          <a:p>
            <a:pPr algn="just">
              <a:spcBef>
                <a:spcPct val="0"/>
              </a:spcBef>
              <a:buFontTx/>
              <a:buNone/>
            </a:pPr>
            <a:endParaRPr lang="es-ES" altLang="es-ES" sz="1600" b="1"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800" b="1" dirty="0">
                <a:latin typeface="Verdana" panose="020B0604030504040204" pitchFamily="34" charset="0"/>
                <a:ea typeface="Verdana" panose="020B0604030504040204" pitchFamily="34" charset="0"/>
                <a:cs typeface="Verdana" panose="020B0604030504040204" pitchFamily="34" charset="0"/>
              </a:rPr>
              <a:t>!</a:t>
            </a:r>
            <a:r>
              <a:rPr lang="es-ES" altLang="es-ES" sz="1600" dirty="0">
                <a:latin typeface="Verdana" panose="020B0604030504040204" pitchFamily="34" charset="0"/>
                <a:ea typeface="Verdana" panose="020B0604030504040204" pitchFamily="34" charset="0"/>
                <a:cs typeface="Verdana" panose="020B0604030504040204" pitchFamily="34" charset="0"/>
              </a:rPr>
              <a:t> Las referencias bibliográficas también pueden aparecer como notas a pie de página.</a:t>
            </a:r>
          </a:p>
        </p:txBody>
      </p:sp>
    </p:spTree>
    <p:extLst>
      <p:ext uri="{BB962C8B-B14F-4D97-AF65-F5344CB8AC3E}">
        <p14:creationId xmlns:p14="http://schemas.microsoft.com/office/powerpoint/2010/main" val="738216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755650" y="1341438"/>
            <a:ext cx="799306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rPr>
              <a:t>La </a:t>
            </a: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bibliografía</a:t>
            </a:r>
            <a:r>
              <a:rPr lang="es-ES" altLang="es-ES" sz="1600" dirty="0" smtClean="0">
                <a:latin typeface="Verdana" panose="020B0604030504040204" pitchFamily="34" charset="0"/>
                <a:ea typeface="Verdana" panose="020B0604030504040204" pitchFamily="34" charset="0"/>
                <a:cs typeface="Verdana" panose="020B0604030504040204" pitchFamily="34" charset="0"/>
              </a:rPr>
              <a:t> </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a:t>
            </a: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La </a:t>
            </a:r>
            <a:r>
              <a:rPr lang="es-ES" altLang="es-ES" sz="1600" b="1" dirty="0">
                <a:latin typeface="Verdana" panose="020B0604030504040204" pitchFamily="34" charset="0"/>
                <a:ea typeface="Verdana" panose="020B0604030504040204" pitchFamily="34" charset="0"/>
                <a:cs typeface="Verdana" panose="020B0604030504040204" pitchFamily="34" charset="0"/>
              </a:rPr>
              <a:t>bibliografía </a:t>
            </a:r>
            <a:r>
              <a:rPr lang="es-ES" altLang="es-ES" sz="1600" dirty="0">
                <a:latin typeface="Verdana" panose="020B0604030504040204" pitchFamily="34" charset="0"/>
                <a:ea typeface="Verdana" panose="020B0604030504040204" pitchFamily="34" charset="0"/>
                <a:cs typeface="Verdana" panose="020B0604030504040204" pitchFamily="34" charset="0"/>
              </a:rPr>
              <a:t>es el listado de referencias bibliográficas de los materiales consultados durante la realización de un trabajo.</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Pueden incluirse en la bibliografía los trabajos que </a:t>
            </a:r>
            <a:r>
              <a:rPr lang="es-ES" altLang="es-ES" sz="1600" b="1" dirty="0">
                <a:latin typeface="Verdana" panose="020B0604030504040204" pitchFamily="34" charset="0"/>
                <a:ea typeface="Verdana" panose="020B0604030504040204" pitchFamily="34" charset="0"/>
                <a:cs typeface="Verdana" panose="020B0604030504040204" pitchFamily="34" charset="0"/>
              </a:rPr>
              <a:t>no han sido citados en el texto </a:t>
            </a:r>
            <a:r>
              <a:rPr lang="es-ES" altLang="es-ES" sz="1600" dirty="0">
                <a:latin typeface="Verdana" panose="020B0604030504040204" pitchFamily="34" charset="0"/>
                <a:ea typeface="Verdana" panose="020B0604030504040204" pitchFamily="34" charset="0"/>
                <a:cs typeface="Verdana" panose="020B0604030504040204" pitchFamily="34" charset="0"/>
              </a:rPr>
              <a:t>pero que han tenido una relación directa con su elaboración (diccionarios, manuales de estilo, etc.).</a:t>
            </a: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hlinkClick r:id="rId3"/>
              </a:rPr>
              <a:t>Cómo presentar la bibliografía (documentos impresos)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hlinkClick r:id="rId4"/>
            </a:endParaRPr>
          </a:p>
          <a:p>
            <a:pP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hlinkClick r:id="rId4"/>
              </a:rPr>
              <a:t>Cómo presentar la bibliografía (documentos electrónicos)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hlinkClick r:id="rId5"/>
              </a:rPr>
              <a:t>Cómo presentar la bibliografía (otros documentos)</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7083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5"/>
          <p:cNvSpPr txBox="1">
            <a:spLocks noChangeArrowheads="1"/>
          </p:cNvSpPr>
          <p:nvPr/>
        </p:nvSpPr>
        <p:spPr bwMode="auto">
          <a:xfrm>
            <a:off x="684213" y="1039813"/>
            <a:ext cx="29511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Normativa</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uadroTexto 6"/>
          <p:cNvSpPr txBox="1">
            <a:spLocks noChangeArrowheads="1"/>
          </p:cNvSpPr>
          <p:nvPr/>
        </p:nvSpPr>
        <p:spPr bwMode="auto">
          <a:xfrm>
            <a:off x="714375" y="1687513"/>
            <a:ext cx="80645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rPr>
              <a:t>• Norma ISO 690:2010. Information and documentation: Guidelines for bibliographic references and citations to information resources. </a:t>
            </a:r>
          </a:p>
          <a:p>
            <a:pPr algn="just">
              <a:defRPr/>
            </a:pPr>
            <a:r>
              <a:rPr lang="es-ES" altLang="es-E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006.35(100)ISO 690</a:t>
            </a: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defRPr/>
            </a:pPr>
            <a:r>
              <a:rPr lang="es-ES" altLang="es-ES" sz="1600" u="sng" dirty="0" smtClean="0">
                <a:latin typeface="Verdana" panose="020B0604030504040204" pitchFamily="34" charset="0"/>
                <a:ea typeface="Verdana" panose="020B0604030504040204" pitchFamily="34" charset="0"/>
                <a:cs typeface="Verdana" panose="020B0604030504040204" pitchFamily="34" charset="0"/>
                <a:hlinkClick r:id="rId3"/>
              </a:rPr>
              <a:t>Catálogo UB</a:t>
            </a:r>
            <a:r>
              <a:rPr lang="es-ES" altLang="es-ES" sz="1600" dirty="0" smtClean="0">
                <a:latin typeface="Verdana" panose="020B0604030504040204" pitchFamily="34" charset="0"/>
                <a:ea typeface="Verdana" panose="020B0604030504040204" pitchFamily="34" charset="0"/>
                <a:cs typeface="Verdana" panose="020B0604030504040204" pitchFamily="34" charset="0"/>
              </a:rPr>
              <a:t>    </a:t>
            </a:r>
          </a:p>
          <a:p>
            <a:pPr algn="just">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lgn="just">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rPr>
              <a:t>• Norma UNE-ISO 690. Información y documentación: directrices para la redacción de referencias bibliográficas y de citas de recursos de información (AENOR). </a:t>
            </a:r>
          </a:p>
          <a:p>
            <a:pPr algn="just">
              <a:defRPr/>
            </a:pPr>
            <a:r>
              <a:rPr lang="es-ES" altLang="es-E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006.35(100)UNE 690:2013</a:t>
            </a:r>
          </a:p>
          <a:p>
            <a:pPr algn="just">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hlinkClick r:id="rId4"/>
              </a:rPr>
              <a:t>Catálogo UB</a:t>
            </a: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defRPr/>
            </a:pPr>
            <a:endParaRPr lang="ca-ES" altLang="es-ES" dirty="0" smtClean="0">
              <a:latin typeface="Verdana" panose="020B0604030504040204" pitchFamily="34" charset="0"/>
              <a:ea typeface="Verdana" panose="020B0604030504040204" pitchFamily="34" charset="0"/>
              <a:cs typeface="Verdana" panose="020B0604030504040204" pitchFamily="34" charset="0"/>
            </a:endParaRPr>
          </a:p>
          <a:p>
            <a:pPr>
              <a:defRPr/>
            </a:pPr>
            <a:endParaRPr lang="ca-ES" altLang="es-ES" dirty="0" smtClean="0">
              <a:latin typeface="Verdana" panose="020B0604030504040204" pitchFamily="34" charset="0"/>
              <a:ea typeface="Verdana" panose="020B0604030504040204" pitchFamily="34" charset="0"/>
              <a:cs typeface="Verdana" panose="020B0604030504040204" pitchFamily="34" charset="0"/>
            </a:endParaRPr>
          </a:p>
          <a:p>
            <a:pPr>
              <a:defRPr/>
            </a:pPr>
            <a:endParaRPr lang="ca-ES" altLang="es-ES" dirty="0" smtClean="0">
              <a:latin typeface="Verdana" panose="020B0604030504040204" pitchFamily="34" charset="0"/>
              <a:ea typeface="Verdana" panose="020B0604030504040204" pitchFamily="34" charset="0"/>
              <a:cs typeface="Verdana" panose="020B0604030504040204" pitchFamily="34" charset="0"/>
            </a:endParaRPr>
          </a:p>
          <a:p>
            <a:pPr>
              <a:defRPr/>
            </a:pPr>
            <a:endParaRPr lang="es-ES" altLang="es-ES"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4" name="Imatge 1">
            <a:hlinkClick r:id="rId5"/>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19925" y="2390775"/>
            <a:ext cx="137795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tge 3">
            <a:hlinkClick r:id="rId7"/>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756400" y="4856163"/>
            <a:ext cx="1905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6475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4294967295"/>
          </p:nvPr>
        </p:nvSpPr>
        <p:spPr>
          <a:xfrm>
            <a:off x="6457950" y="6356351"/>
            <a:ext cx="2057400" cy="365125"/>
          </a:xfrm>
        </p:spPr>
        <p:txBody>
          <a:bodyPr/>
          <a:lstStyle/>
          <a:p>
            <a:fld id="{B1A7D8FF-E13C-4852-9C48-BBAC7A8E0B1D}" type="slidenum">
              <a:rPr lang="ca-ES" smtClean="0"/>
              <a:t>2</a:t>
            </a:fld>
            <a:endParaRPr lang="ca-ES"/>
          </a:p>
        </p:txBody>
      </p:sp>
      <p:sp>
        <p:nvSpPr>
          <p:cNvPr id="5" name="QuadreDeText 1"/>
          <p:cNvSpPr txBox="1">
            <a:spLocks noChangeArrowheads="1"/>
          </p:cNvSpPr>
          <p:nvPr/>
        </p:nvSpPr>
        <p:spPr bwMode="auto">
          <a:xfrm>
            <a:off x="1116013" y="1423988"/>
            <a:ext cx="6985000"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La cita </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¿Qué es?</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Tipos de cita</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¿Cuándo </a:t>
            </a:r>
            <a:r>
              <a:rPr lang="es-ES" altLang="es-ES" sz="1400" dirty="0">
                <a:latin typeface="Verdana" panose="020B0604030504040204" pitchFamily="34" charset="0"/>
                <a:ea typeface="Verdana" panose="020B0604030504040204" pitchFamily="34" charset="0"/>
                <a:cs typeface="Verdana" panose="020B0604030504040204" pitchFamily="34" charset="0"/>
              </a:rPr>
              <a:t>se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cita?</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¿Cómo </a:t>
            </a:r>
            <a:r>
              <a:rPr lang="es-ES" altLang="es-ES" sz="1400" dirty="0">
                <a:latin typeface="Verdana" panose="020B0604030504040204" pitchFamily="34" charset="0"/>
                <a:ea typeface="Verdana" panose="020B0604030504040204" pitchFamily="34" charset="0"/>
                <a:cs typeface="Verdana" panose="020B0604030504040204" pitchFamily="34" charset="0"/>
              </a:rPr>
              <a:t>se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cita?</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La referencia bibliográfica</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¿Qué es?</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Tipos de referencias bibliográficas</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Citación por tipologías	</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Estilos de citación</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El listado de citaciones</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La bibliografía</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Normativa</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Los gestores bibliográficos</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Mendeley</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¿Qué </a:t>
            </a:r>
            <a:r>
              <a:rPr lang="es-ES" altLang="es-ES" sz="1400" dirty="0">
                <a:latin typeface="Verdana" panose="020B0604030504040204" pitchFamily="34" charset="0"/>
                <a:ea typeface="Verdana" panose="020B0604030504040204" pitchFamily="34" charset="0"/>
                <a:cs typeface="Verdana" panose="020B0604030504040204" pitchFamily="34" charset="0"/>
              </a:rPr>
              <a:t>podéis hacer?</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Bibliografía recomendada</a:t>
            </a: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Para saber más...</a:t>
            </a:r>
          </a:p>
        </p:txBody>
      </p:sp>
      <p:sp>
        <p:nvSpPr>
          <p:cNvPr id="6" name="Rectangle 1"/>
          <p:cNvSpPr>
            <a:spLocks noChangeArrowheads="1"/>
          </p:cNvSpPr>
          <p:nvPr/>
        </p:nvSpPr>
        <p:spPr bwMode="auto">
          <a:xfrm>
            <a:off x="669925" y="992188"/>
            <a:ext cx="457048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En esta sesión hablaremos de:</a:t>
            </a:r>
            <a:endParaRPr lang="es-ES" altLang="es-ES"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45093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982663"/>
            <a:ext cx="4103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Los gestores bibliográficos</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uadroTexto 5"/>
          <p:cNvSpPr txBox="1">
            <a:spLocks noChangeArrowheads="1"/>
          </p:cNvSpPr>
          <p:nvPr/>
        </p:nvSpPr>
        <p:spPr bwMode="auto">
          <a:xfrm>
            <a:off x="684213" y="1558925"/>
            <a:ext cx="792003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Los gestores bibliográficos permiten gestionar las referencias bibliográficas de los documentos que consultamos e incluir de forma automática citas y referencias en los trabajos de investigación.</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Los miembros de la comunidad universitaria de la Universitat de Barcelona utilizan el gestor bibliográfico </a:t>
            </a:r>
            <a:r>
              <a:rPr lang="es-ES" altLang="es-ES" sz="1600" b="1" dirty="0">
                <a:latin typeface="Verdana" panose="020B0604030504040204" pitchFamily="34" charset="0"/>
                <a:ea typeface="Verdana" panose="020B0604030504040204" pitchFamily="34" charset="0"/>
                <a:cs typeface="Verdana" panose="020B0604030504040204" pitchFamily="34" charset="0"/>
              </a:rPr>
              <a:t>Mendeley</a:t>
            </a:r>
            <a:r>
              <a:rPr lang="es-ES" altLang="es-ES" sz="1600" dirty="0">
                <a:latin typeface="Verdana" panose="020B0604030504040204" pitchFamily="34" charset="0"/>
                <a:ea typeface="Verdana" panose="020B0604030504040204" pitchFamily="34" charset="0"/>
                <a:cs typeface="Verdana" panose="020B0604030504040204" pitchFamily="34" charset="0"/>
              </a:rPr>
              <a:t>. </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hlinkClick r:id="rId3"/>
              </a:rPr>
              <a:t>Mendeley</a:t>
            </a:r>
            <a:r>
              <a:rPr lang="es-ES" altLang="es-ES" sz="1600" dirty="0">
                <a:latin typeface="Verdana" panose="020B0604030504040204" pitchFamily="34" charset="0"/>
                <a:ea typeface="Verdana" panose="020B0604030504040204" pitchFamily="34" charset="0"/>
                <a:cs typeface="Verdana" panose="020B0604030504040204" pitchFamily="34" charset="0"/>
              </a:rPr>
              <a:t> es un gestor de referencias bibliográficas integrado en bases de datos, repositorios institucionales y catálogos de bibliotecas, con características de red social. </a:t>
            </a:r>
          </a:p>
        </p:txBody>
      </p:sp>
      <p:pic>
        <p:nvPicPr>
          <p:cNvPr id="4" name="Imatg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4298950"/>
            <a:ext cx="3476625" cy="205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6790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QuadreDeText 4"/>
          <p:cNvSpPr txBox="1">
            <a:spLocks noChangeArrowheads="1"/>
          </p:cNvSpPr>
          <p:nvPr/>
        </p:nvSpPr>
        <p:spPr bwMode="auto">
          <a:xfrm>
            <a:off x="611188" y="857250"/>
            <a:ext cx="7705725"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¿Qué </a:t>
            </a:r>
            <a:r>
              <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rPr>
              <a:t>podéis hacer?</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Con Mendeley podéis organizar vuestras búsquedas, colaborar con otros usuarios en línea y conocer los últimos documentos publicados de vuestro ámbito temático:</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t>
            </a:r>
            <a:r>
              <a:rPr lang="es-ES" altLang="es-ES" sz="1400" b="1" dirty="0">
                <a:latin typeface="Verdana" panose="020B0604030504040204" pitchFamily="34" charset="0"/>
                <a:ea typeface="Verdana" panose="020B0604030504040204" pitchFamily="34" charset="0"/>
                <a:cs typeface="Verdana" panose="020B0604030504040204" pitchFamily="34" charset="0"/>
              </a:rPr>
              <a:t>Importar y organizar </a:t>
            </a:r>
            <a:r>
              <a:rPr lang="es-ES" altLang="es-ES" sz="1400" dirty="0">
                <a:latin typeface="Verdana" panose="020B0604030504040204" pitchFamily="34" charset="0"/>
                <a:ea typeface="Verdana" panose="020B0604030504040204" pitchFamily="34" charset="0"/>
                <a:cs typeface="Verdana" panose="020B0604030504040204" pitchFamily="34" charset="0"/>
              </a:rPr>
              <a:t>información bibliográfica y archivos PDF guardados en vuestro ordenador y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también </a:t>
            </a:r>
            <a:r>
              <a:rPr lang="es-ES" altLang="es-ES" sz="1400" dirty="0">
                <a:latin typeface="Verdana" panose="020B0604030504040204" pitchFamily="34" charset="0"/>
                <a:ea typeface="Verdana" panose="020B0604030504040204" pitchFamily="34" charset="0"/>
                <a:cs typeface="Verdana" panose="020B0604030504040204" pitchFamily="34" charset="0"/>
              </a:rPr>
              <a:t>desde las principales bases de datos o páginas web.</a:t>
            </a:r>
          </a:p>
          <a:p>
            <a:pPr algn="just">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Incluir </a:t>
            </a:r>
            <a:r>
              <a:rPr lang="es-ES" altLang="es-ES" sz="1400" b="1" dirty="0">
                <a:latin typeface="Verdana" panose="020B0604030504040204" pitchFamily="34" charset="0"/>
                <a:ea typeface="Verdana" panose="020B0604030504040204" pitchFamily="34" charset="0"/>
                <a:cs typeface="Verdana" panose="020B0604030504040204" pitchFamily="34" charset="0"/>
              </a:rPr>
              <a:t>notas y subrayados </a:t>
            </a:r>
            <a:r>
              <a:rPr lang="es-ES" altLang="es-ES" sz="1400" dirty="0">
                <a:latin typeface="Verdana" panose="020B0604030504040204" pitchFamily="34" charset="0"/>
                <a:ea typeface="Verdana" panose="020B0604030504040204" pitchFamily="34" charset="0"/>
                <a:cs typeface="Verdana" panose="020B0604030504040204" pitchFamily="34" charset="0"/>
              </a:rPr>
              <a:t>en los documentos PDF</a:t>
            </a:r>
          </a:p>
          <a:p>
            <a:pPr algn="just">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Tener una copia de la biblioteca en el servidor, acceder a los datos desde cualquier dispositivo y </a:t>
            </a:r>
            <a:r>
              <a:rPr lang="es-ES" altLang="es-ES" sz="1400" b="1" dirty="0" smtClean="0">
                <a:latin typeface="Verdana" panose="020B0604030504040204" pitchFamily="34" charset="0"/>
                <a:ea typeface="Verdana" panose="020B0604030504040204" pitchFamily="34" charset="0"/>
                <a:cs typeface="Verdana" panose="020B0604030504040204" pitchFamily="34" charset="0"/>
              </a:rPr>
              <a:t>sincronizarlas</a:t>
            </a:r>
            <a:r>
              <a:rPr lang="es-ES" altLang="es-ES" sz="1400" dirty="0">
                <a:latin typeface="Verdana" panose="020B0604030504040204" pitchFamily="34" charset="0"/>
                <a:ea typeface="Verdana" panose="020B0604030504040204" pitchFamily="34" charset="0"/>
                <a:cs typeface="Verdana" panose="020B0604030504040204" pitchFamily="34" charset="0"/>
              </a:rPr>
              <a:t>.</a:t>
            </a:r>
          </a:p>
          <a:p>
            <a:pPr algn="just">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Generar </a:t>
            </a:r>
            <a:r>
              <a:rPr lang="es-ES" altLang="es-ES" sz="1400" b="1" dirty="0">
                <a:latin typeface="Verdana" panose="020B0604030504040204" pitchFamily="34" charset="0"/>
                <a:ea typeface="Verdana" panose="020B0604030504040204" pitchFamily="34" charset="0"/>
                <a:cs typeface="Verdana" panose="020B0604030504040204" pitchFamily="34" charset="0"/>
              </a:rPr>
              <a:t>citaciones bibliográficas </a:t>
            </a:r>
            <a:r>
              <a:rPr lang="es-ES" altLang="es-ES" sz="1400" dirty="0">
                <a:latin typeface="Verdana" panose="020B0604030504040204" pitchFamily="34" charset="0"/>
                <a:ea typeface="Verdana" panose="020B0604030504040204" pitchFamily="34" charset="0"/>
                <a:cs typeface="Verdana" panose="020B0604030504040204" pitchFamily="34" charset="0"/>
              </a:rPr>
              <a:t>en procesadores de texto.</a:t>
            </a:r>
          </a:p>
          <a:p>
            <a:pPr algn="just">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Estar </a:t>
            </a:r>
            <a:r>
              <a:rPr lang="es-ES" altLang="es-ES" sz="1400" b="1" dirty="0">
                <a:latin typeface="Verdana" panose="020B0604030504040204" pitchFamily="34" charset="0"/>
                <a:ea typeface="Verdana" panose="020B0604030504040204" pitchFamily="34" charset="0"/>
                <a:cs typeface="Verdana" panose="020B0604030504040204" pitchFamily="34" charset="0"/>
              </a:rPr>
              <a:t>conectado</a:t>
            </a:r>
            <a:r>
              <a:rPr lang="es-ES" altLang="es-ES" sz="1400" dirty="0">
                <a:latin typeface="Verdana" panose="020B0604030504040204" pitchFamily="34" charset="0"/>
                <a:ea typeface="Verdana" panose="020B0604030504040204" pitchFamily="34" charset="0"/>
                <a:cs typeface="Verdana" panose="020B0604030504040204" pitchFamily="34" charset="0"/>
              </a:rPr>
              <a:t> con otros compañeros y </a:t>
            </a:r>
            <a:r>
              <a:rPr lang="es-ES" altLang="es-ES" sz="1400" b="1" dirty="0">
                <a:latin typeface="Verdana" panose="020B0604030504040204" pitchFamily="34" charset="0"/>
                <a:ea typeface="Verdana" panose="020B0604030504040204" pitchFamily="34" charset="0"/>
                <a:cs typeface="Verdana" panose="020B0604030504040204" pitchFamily="34" charset="0"/>
              </a:rPr>
              <a:t>compartir</a:t>
            </a:r>
            <a:r>
              <a:rPr lang="es-ES" altLang="es-ES" sz="1400" dirty="0">
                <a:latin typeface="Verdana" panose="020B0604030504040204" pitchFamily="34" charset="0"/>
                <a:ea typeface="Verdana" panose="020B0604030504040204" pitchFamily="34" charset="0"/>
                <a:cs typeface="Verdana" panose="020B0604030504040204" pitchFamily="34" charset="0"/>
              </a:rPr>
              <a:t> de manera segura documentos, notas y </a:t>
            </a:r>
            <a:r>
              <a:rPr lang="es-ES" altLang="es-ES" sz="1400" dirty="0" smtClean="0">
                <a:latin typeface="Verdana" panose="020B0604030504040204" pitchFamily="34" charset="0"/>
                <a:ea typeface="Verdana" panose="020B0604030504040204" pitchFamily="34" charset="0"/>
                <a:cs typeface="Verdana" panose="020B0604030504040204" pitchFamily="34" charset="0"/>
              </a:rPr>
              <a:t>comentarios</a:t>
            </a:r>
            <a:r>
              <a:rPr lang="es-ES" altLang="es-ES" sz="1400" dirty="0">
                <a:latin typeface="Verdana" panose="020B0604030504040204" pitchFamily="34" charset="0"/>
                <a:ea typeface="Verdana" panose="020B0604030504040204" pitchFamily="34" charset="0"/>
                <a:cs typeface="Verdana" panose="020B0604030504040204" pitchFamily="34" charset="0"/>
              </a:rPr>
              <a:t>.</a:t>
            </a:r>
          </a:p>
          <a:p>
            <a:pPr algn="just">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Descubrir documentos, personas y grupos públicos.</a:t>
            </a:r>
          </a:p>
          <a:p>
            <a:pPr algn="just">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lgn="ctr">
              <a:spcBef>
                <a:spcPct val="0"/>
              </a:spcBef>
              <a:buFontTx/>
              <a:buNone/>
            </a:pPr>
            <a:r>
              <a:rPr lang="es-ES" altLang="es-ES" sz="1600" b="1" dirty="0">
                <a:latin typeface="Verdana" panose="020B0604030504040204" pitchFamily="34" charset="0"/>
                <a:ea typeface="Verdana" panose="020B0604030504040204" pitchFamily="34" charset="0"/>
                <a:cs typeface="Verdana" panose="020B0604030504040204" pitchFamily="34" charset="0"/>
              </a:rPr>
              <a:t>Para más información…</a:t>
            </a:r>
            <a:r>
              <a:rPr lang="es-ES" altLang="es-ES" sz="1600" dirty="0">
                <a:latin typeface="Verdana" panose="020B0604030504040204" pitchFamily="34" charset="0"/>
                <a:ea typeface="Verdana" panose="020B0604030504040204" pitchFamily="34" charset="0"/>
                <a:cs typeface="Verdana" panose="020B0604030504040204" pitchFamily="34" charset="0"/>
              </a:rPr>
              <a:t>    </a:t>
            </a:r>
            <a:r>
              <a:rPr lang="es-ES" altLang="es-ES" sz="1600" dirty="0">
                <a:latin typeface="Verdana" panose="020B0604030504040204" pitchFamily="34" charset="0"/>
                <a:ea typeface="Verdana" panose="020B0604030504040204" pitchFamily="34" charset="0"/>
                <a:cs typeface="Verdana" panose="020B0604030504040204" pitchFamily="34" charset="0"/>
                <a:hlinkClick r:id="rId3"/>
              </a:rPr>
              <a:t>Guías de uso de Mendeley</a:t>
            </a:r>
            <a:r>
              <a:rPr lang="es-ES" altLang="es-ES" sz="1600" dirty="0">
                <a:latin typeface="Verdana" panose="020B0604030504040204" pitchFamily="34" charset="0"/>
                <a:ea typeface="Verdana" panose="020B0604030504040204" pitchFamily="34" charset="0"/>
                <a:cs typeface="Verdana" panose="020B0604030504040204" pitchFamily="34" charset="0"/>
              </a:rPr>
              <a:t> de CRAI UB</a:t>
            </a:r>
          </a:p>
          <a:p>
            <a:pPr algn="ct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a:t>
            </a:r>
            <a:r>
              <a:rPr lang="es-ES" altLang="es-ES" sz="1600" dirty="0" smtClean="0">
                <a:latin typeface="Verdana" panose="020B0604030504040204" pitchFamily="34" charset="0"/>
                <a:ea typeface="Verdana" panose="020B0604030504040204" pitchFamily="34" charset="0"/>
                <a:cs typeface="Verdana" panose="020B0604030504040204" pitchFamily="34" charset="0"/>
              </a:rPr>
              <a:t>     Sesiones </a:t>
            </a:r>
            <a:r>
              <a:rPr lang="es-ES" altLang="es-ES" sz="1600" dirty="0">
                <a:latin typeface="Verdana" panose="020B0604030504040204" pitchFamily="34" charset="0"/>
                <a:ea typeface="Verdana" panose="020B0604030504040204" pitchFamily="34" charset="0"/>
                <a:cs typeface="Verdana" panose="020B0604030504040204" pitchFamily="34" charset="0"/>
              </a:rPr>
              <a:t>de </a:t>
            </a:r>
            <a:r>
              <a:rPr lang="es-ES" altLang="es-ES" sz="1600" dirty="0">
                <a:latin typeface="Verdana" panose="020B0604030504040204" pitchFamily="34" charset="0"/>
                <a:ea typeface="Verdana" panose="020B0604030504040204" pitchFamily="34" charset="0"/>
                <a:cs typeface="Verdana" panose="020B0604030504040204" pitchFamily="34" charset="0"/>
                <a:hlinkClick r:id="rId4"/>
              </a:rPr>
              <a:t>formación a medida</a:t>
            </a:r>
            <a:endParaRPr lang="es-ES" altLang="es-ES" sz="16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892175" y="5670670"/>
            <a:ext cx="7118350" cy="730249"/>
          </a:xfrm>
          <a:prstGeom prst="rect">
            <a:avLst/>
          </a:prstGeom>
          <a:noFill/>
          <a:ln w="1270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637880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992188"/>
            <a:ext cx="4103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Bibliografía recomendada</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uadroTexto 6"/>
          <p:cNvSpPr txBox="1">
            <a:spLocks noChangeArrowheads="1"/>
          </p:cNvSpPr>
          <p:nvPr/>
        </p:nvSpPr>
        <p:spPr bwMode="auto">
          <a:xfrm>
            <a:off x="755650" y="1497013"/>
            <a:ext cx="5761038"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rPr>
              <a:t>Cómo se hace una tesis: técnicas y procedimientos de estudio, investigación y escritura / Umberto Eco </a:t>
            </a:r>
          </a:p>
          <a:p>
            <a:pPr>
              <a:defRPr/>
            </a:pPr>
            <a:r>
              <a:rPr lang="es-ES" altLang="es-E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001.8 Eco</a:t>
            </a:r>
          </a:p>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hlinkClick r:id="rId3"/>
              </a:rPr>
              <a:t>Catálogo UB</a:t>
            </a: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rPr>
              <a:t> </a:t>
            </a:r>
          </a:p>
          <a:p>
            <a:pPr>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rPr>
              <a:t>Cómo se citan las fuentes: [guía rápida para estudiantes] / Gordon Harvey</a:t>
            </a:r>
          </a:p>
          <a:p>
            <a:pPr>
              <a:defRPr/>
            </a:pPr>
            <a:r>
              <a:rPr lang="es-ES" altLang="es-E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001.811 Har</a:t>
            </a:r>
          </a:p>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hlinkClick r:id="rId4"/>
              </a:rPr>
              <a:t>Catálogo UB </a:t>
            </a:r>
            <a:r>
              <a:rPr lang="es-ES" altLang="es-ES" sz="1600" dirty="0" smtClean="0">
                <a:latin typeface="Verdana" panose="020B0604030504040204" pitchFamily="34" charset="0"/>
                <a:ea typeface="Verdana" panose="020B0604030504040204" pitchFamily="34" charset="0"/>
                <a:cs typeface="Verdana" panose="020B0604030504040204" pitchFamily="34" charset="0"/>
              </a:rPr>
              <a:t>	</a:t>
            </a:r>
          </a:p>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rPr>
              <a:t> </a:t>
            </a:r>
          </a:p>
          <a:p>
            <a:pPr>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defRPr/>
            </a:pP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rPr>
              <a:t>Cómo redactar referencias y citas bibliográficas en un trabajo de investigación: aplicación práctica del Harvard Style / María Dolores Borgoñós Martínez</a:t>
            </a:r>
          </a:p>
          <a:p>
            <a:pPr>
              <a:defRPr/>
            </a:pPr>
            <a:r>
              <a:rPr lang="es-ES" altLang="es-E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001.811 Bor</a:t>
            </a:r>
          </a:p>
          <a:p>
            <a:pPr>
              <a:defRPr/>
            </a:pPr>
            <a:r>
              <a:rPr lang="es-ES" altLang="es-ES" sz="1600" dirty="0" smtClean="0">
                <a:latin typeface="Verdana" panose="020B0604030504040204" pitchFamily="34" charset="0"/>
                <a:ea typeface="Verdana" panose="020B0604030504040204" pitchFamily="34" charset="0"/>
                <a:cs typeface="Verdana" panose="020B0604030504040204" pitchFamily="34" charset="0"/>
                <a:hlinkClick r:id="rId5"/>
              </a:rPr>
              <a:t>Catálogo UB</a:t>
            </a:r>
            <a:endParaRPr lang="es-ES" altLang="es-ES" sz="16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4" name="Picture 5" descr="Cómo Se Hace una Tesis : Técnicas y Procedimientos de Estudio, Investigación y Escritur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7050" y="1622425"/>
            <a:ext cx="91598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https://s-media-cache-ak0.pinimg.com/236x/5b/56/52/5b565245e5720a8b5d5f7893cbf90c1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7050" y="3314700"/>
            <a:ext cx="915988"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tge 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58000" y="5021263"/>
            <a:ext cx="935038"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4516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84213" y="1768475"/>
            <a:ext cx="84597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CRAI Universitat de Barcelona </a:t>
            </a:r>
            <a:r>
              <a:rPr lang="es-ES" altLang="es-ES" sz="1400" u="sng" dirty="0">
                <a:latin typeface="Verdana" panose="020B0604030504040204" pitchFamily="34" charset="0"/>
                <a:ea typeface="Verdana" panose="020B0604030504040204" pitchFamily="34" charset="0"/>
                <a:cs typeface="Verdana" panose="020B0604030504040204" pitchFamily="34" charset="0"/>
                <a:hlinkClick r:id="rId3"/>
              </a:rPr>
              <a:t>http://crai.ub.edu/es</a:t>
            </a:r>
            <a:r>
              <a:rPr lang="es-ES" altLang="es-ES" sz="1400" dirty="0">
                <a:latin typeface="Verdana" panose="020B0604030504040204" pitchFamily="34" charset="0"/>
                <a:ea typeface="Verdana" panose="020B0604030504040204" pitchFamily="34" charset="0"/>
                <a:cs typeface="Verdana" panose="020B0604030504040204" pitchFamily="34" charset="0"/>
              </a:rPr>
              <a:t> &gt; </a:t>
            </a:r>
            <a:r>
              <a:rPr lang="es-ES" altLang="es-ES" sz="1400" dirty="0">
                <a:latin typeface="Verdana" panose="020B0604030504040204" pitchFamily="34" charset="0"/>
                <a:ea typeface="Verdana" panose="020B0604030504040204" pitchFamily="34" charset="0"/>
                <a:cs typeface="Verdana" panose="020B0604030504040204" pitchFamily="34" charset="0"/>
                <a:hlinkClick r:id="rId4"/>
              </a:rPr>
              <a:t>Cómo citar y gestionar la bibliografía </a:t>
            </a:r>
            <a:endParaRPr lang="es-ES" altLang="es-ES" sz="1400" dirty="0">
              <a:latin typeface="Verdana" panose="020B0604030504040204" pitchFamily="34" charset="0"/>
              <a:ea typeface="Verdana" panose="020B0604030504040204" pitchFamily="34" charset="0"/>
              <a:cs typeface="Verdana" panose="020B0604030504040204" pitchFamily="34" charset="0"/>
            </a:endParaRPr>
          </a:p>
        </p:txBody>
      </p:sp>
      <p:sp>
        <p:nvSpPr>
          <p:cNvPr id="3" name="CuadroTexto 4"/>
          <p:cNvSpPr txBox="1">
            <a:spLocks noChangeArrowheads="1"/>
          </p:cNvSpPr>
          <p:nvPr/>
        </p:nvSpPr>
        <p:spPr bwMode="auto">
          <a:xfrm>
            <a:off x="684213" y="1192213"/>
            <a:ext cx="4103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Para saber más…</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tge 3"/>
          <p:cNvPicPr>
            <a:picLocks noChangeAspect="1"/>
          </p:cNvPicPr>
          <p:nvPr/>
        </p:nvPicPr>
        <p:blipFill>
          <a:blip r:embed="rId5"/>
          <a:stretch>
            <a:fillRect/>
          </a:stretch>
        </p:blipFill>
        <p:spPr>
          <a:xfrm>
            <a:off x="350838" y="2252464"/>
            <a:ext cx="5253037" cy="3866521"/>
          </a:xfrm>
          <a:prstGeom prst="rect">
            <a:avLst/>
          </a:prstGeom>
        </p:spPr>
      </p:pic>
      <p:pic>
        <p:nvPicPr>
          <p:cNvPr id="5" name="Imatge 4"/>
          <p:cNvPicPr>
            <a:picLocks noChangeAspect="1"/>
          </p:cNvPicPr>
          <p:nvPr/>
        </p:nvPicPr>
        <p:blipFill>
          <a:blip r:embed="rId6"/>
          <a:stretch>
            <a:fillRect/>
          </a:stretch>
        </p:blipFill>
        <p:spPr>
          <a:xfrm>
            <a:off x="4914106" y="2798087"/>
            <a:ext cx="3423441" cy="3497110"/>
          </a:xfrm>
          <a:prstGeom prst="rect">
            <a:avLst/>
          </a:prstGeom>
        </p:spPr>
      </p:pic>
      <p:sp>
        <p:nvSpPr>
          <p:cNvPr id="6" name="Rectangle 5"/>
          <p:cNvSpPr/>
          <p:nvPr/>
        </p:nvSpPr>
        <p:spPr>
          <a:xfrm>
            <a:off x="4914106" y="2798087"/>
            <a:ext cx="3666332" cy="3497110"/>
          </a:xfrm>
          <a:prstGeom prst="rect">
            <a:avLst/>
          </a:prstGeom>
          <a:noFill/>
          <a:ln w="190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cxnSp>
        <p:nvCxnSpPr>
          <p:cNvPr id="7" name="Connector de fletxa recta 6"/>
          <p:cNvCxnSpPr/>
          <p:nvPr/>
        </p:nvCxnSpPr>
        <p:spPr>
          <a:xfrm flipV="1">
            <a:off x="2543175" y="3924300"/>
            <a:ext cx="3133725" cy="1025526"/>
          </a:xfrm>
          <a:prstGeom prst="straightConnector1">
            <a:avLst/>
          </a:prstGeom>
          <a:ln w="19050">
            <a:solidFill>
              <a:srgbClr val="005EA4"/>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1704975" y="4949825"/>
            <a:ext cx="1181100" cy="260350"/>
          </a:xfrm>
          <a:prstGeom prst="ellipse">
            <a:avLst/>
          </a:prstGeom>
          <a:noFill/>
          <a:ln w="190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23206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1268413"/>
            <a:ext cx="7488237"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es-ES" sz="1600" dirty="0">
                <a:latin typeface="Verdana" panose="020B0604030504040204" pitchFamily="34" charset="0"/>
                <a:ea typeface="Verdana" panose="020B0604030504040204" pitchFamily="34" charset="0"/>
                <a:cs typeface="Verdana" panose="020B0604030504040204" pitchFamily="34" charset="0"/>
              </a:rPr>
              <a:t>CUB: criteris / Universitat de Barcelona </a:t>
            </a:r>
          </a:p>
          <a:p>
            <a:pPr>
              <a:spcBef>
                <a:spcPct val="0"/>
              </a:spcBef>
              <a:buFontTx/>
              <a:buNone/>
            </a:pPr>
            <a:r>
              <a:rPr lang="ca-ES" altLang="es-ES" sz="1600" dirty="0">
                <a:latin typeface="Verdana" panose="020B0604030504040204" pitchFamily="34" charset="0"/>
                <a:ea typeface="Verdana" panose="020B0604030504040204" pitchFamily="34" charset="0"/>
                <a:cs typeface="Verdana" panose="020B0604030504040204" pitchFamily="34" charset="0"/>
              </a:rPr>
              <a:t>	Criteris &gt; </a:t>
            </a:r>
            <a:r>
              <a:rPr lang="ca-ES" altLang="es-ES" sz="1600" dirty="0">
                <a:latin typeface="Verdana" panose="020B0604030504040204" pitchFamily="34" charset="0"/>
                <a:ea typeface="Verdana" panose="020B0604030504040204" pitchFamily="34" charset="0"/>
                <a:cs typeface="Verdana" panose="020B0604030504040204" pitchFamily="34" charset="0"/>
                <a:hlinkClick r:id="rId3"/>
              </a:rPr>
              <a:t>Referències i citacions bibliogràfiques </a:t>
            </a: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endParaRPr lang="es-ES" altLang="es-ES" sz="18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989138"/>
            <a:ext cx="4681538"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403350" y="6280150"/>
            <a:ext cx="6624638" cy="461963"/>
          </a:xfrm>
          <a:prstGeom prst="rect">
            <a:avLst/>
          </a:prstGeom>
          <a:noFill/>
          <a:ln w="63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5" name="QuadreDeText 4"/>
          <p:cNvSpPr txBox="1">
            <a:spLocks noChangeArrowheads="1"/>
          </p:cNvSpPr>
          <p:nvPr/>
        </p:nvSpPr>
        <p:spPr bwMode="auto">
          <a:xfrm>
            <a:off x="1393825" y="6289675"/>
            <a:ext cx="6624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800" dirty="0">
                <a:latin typeface="Verdana" panose="020B0604030504040204" pitchFamily="34" charset="0"/>
                <a:ea typeface="Verdana" panose="020B0604030504040204" pitchFamily="34" charset="0"/>
                <a:cs typeface="Verdana" panose="020B0604030504040204" pitchFamily="34" charset="0"/>
              </a:rPr>
              <a:t>Dado el carácter y la finalidad exclusivamente docente  y eminentemente ilustrativo de las explicaciones a clase de esta presentación, el autor se acoge al artículo 32 de la Ley de propiedad intelectual vigente respecto al uso parcial de obras ajenas como imágenes, gráficos u otro material contenido en las diferentes diapositivas. </a:t>
            </a:r>
          </a:p>
        </p:txBody>
      </p:sp>
    </p:spTree>
    <p:extLst>
      <p:ext uri="{BB962C8B-B14F-4D97-AF65-F5344CB8AC3E}">
        <p14:creationId xmlns:p14="http://schemas.microsoft.com/office/powerpoint/2010/main" val="3786216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fld id="{B1A7D8FF-E13C-4852-9C48-BBAC7A8E0B1D}" type="slidenum">
              <a:rPr lang="ca-ES" smtClean="0"/>
              <a:t>25</a:t>
            </a:fld>
            <a:endParaRPr lang="ca-ES"/>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ángulo 4"/>
          <p:cNvSpPr/>
          <p:nvPr/>
        </p:nvSpPr>
        <p:spPr>
          <a:xfrm>
            <a:off x="2958949" y="3545528"/>
            <a:ext cx="3084499" cy="461665"/>
          </a:xfrm>
          <a:prstGeom prst="rect">
            <a:avLst/>
          </a:prstGeom>
        </p:spPr>
        <p:txBody>
          <a:bodyPr wrap="none">
            <a:spAutoFit/>
          </a:bodyPr>
          <a:lstStyle/>
          <a:p>
            <a:r>
              <a:rPr lang="ca-ES" sz="2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¡Muchas gracias!</a:t>
            </a:r>
            <a:endParaRPr lang="ca-ES" sz="2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ángulo 5"/>
          <p:cNvSpPr/>
          <p:nvPr/>
        </p:nvSpPr>
        <p:spPr>
          <a:xfrm>
            <a:off x="3393811" y="2552355"/>
            <a:ext cx="184731" cy="646331"/>
          </a:xfrm>
          <a:prstGeom prst="rect">
            <a:avLst/>
          </a:prstGeom>
        </p:spPr>
        <p:txBody>
          <a:bodyPr wrap="none">
            <a:spAutoFit/>
          </a:bodyPr>
          <a:lstStyle/>
          <a:p>
            <a:endParaRPr lang="ca-ES" sz="3600" dirty="0">
              <a:solidFill>
                <a:schemeClr val="bg1"/>
              </a:solidFill>
            </a:endParaRPr>
          </a:p>
        </p:txBody>
      </p:sp>
      <p:sp>
        <p:nvSpPr>
          <p:cNvPr id="7" name="Rectángulo 6"/>
          <p:cNvSpPr/>
          <p:nvPr/>
        </p:nvSpPr>
        <p:spPr>
          <a:xfrm>
            <a:off x="1869751" y="6301184"/>
            <a:ext cx="4572000" cy="276999"/>
          </a:xfrm>
          <a:prstGeom prst="rect">
            <a:avLst/>
          </a:prstGeom>
        </p:spPr>
        <p:txBody>
          <a:bodyPr>
            <a:spAutoFit/>
          </a:bodyPr>
          <a:lstStyle/>
          <a:p>
            <a:pPr>
              <a:spcBef>
                <a:spcPct val="50000"/>
              </a:spcBef>
            </a:pPr>
            <a:r>
              <a:rPr lang="ca-ES" altLang="ca-ES" sz="1200" b="1" dirty="0">
                <a:solidFill>
                  <a:schemeClr val="bg1"/>
                </a:solidFill>
                <a:latin typeface="Verdana" panose="020B0604030504040204" pitchFamily="34" charset="0"/>
              </a:rPr>
              <a:t>© CRAI Universitat de Barcelona, </a:t>
            </a:r>
            <a:r>
              <a:rPr lang="ca-ES" altLang="ca-ES" sz="1200" b="1" dirty="0" smtClean="0">
                <a:solidFill>
                  <a:schemeClr val="bg1"/>
                </a:solidFill>
                <a:latin typeface="Verdana" panose="020B0604030504040204" pitchFamily="34" charset="0"/>
              </a:rPr>
              <a:t>curso 2017-18</a:t>
            </a:r>
            <a:endParaRPr lang="ca-ES" altLang="ca-ES" sz="1200" b="1" dirty="0">
              <a:solidFill>
                <a:schemeClr val="bg1"/>
              </a:solidFill>
              <a:latin typeface="Verdana" panose="020B0604030504040204" pitchFamily="34" charset="0"/>
            </a:endParaRPr>
          </a:p>
        </p:txBody>
      </p:sp>
      <p:pic>
        <p:nvPicPr>
          <p:cNvPr id="8" name="Imagen 7"/>
          <p:cNvPicPr>
            <a:picLocks noChangeAspect="1"/>
          </p:cNvPicPr>
          <p:nvPr/>
        </p:nvPicPr>
        <p:blipFill>
          <a:blip r:embed="rId4"/>
          <a:stretch>
            <a:fillRect/>
          </a:stretch>
        </p:blipFill>
        <p:spPr>
          <a:xfrm>
            <a:off x="975325" y="6291482"/>
            <a:ext cx="792549" cy="274344"/>
          </a:xfrm>
          <a:prstGeom prst="rect">
            <a:avLst/>
          </a:prstGeom>
        </p:spPr>
      </p:pic>
      <p:pic>
        <p:nvPicPr>
          <p:cNvPr id="4" name="Imagen 3">
            <a:hlinkClick r:id="rId5"/>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6698" y="4543398"/>
            <a:ext cx="4500563" cy="1221581"/>
          </a:xfrm>
          <a:prstGeom prst="rect">
            <a:avLst/>
          </a:prstGeom>
        </p:spPr>
      </p:pic>
    </p:spTree>
    <p:extLst>
      <p:ext uri="{BB962C8B-B14F-4D97-AF65-F5344CB8AC3E}">
        <p14:creationId xmlns:p14="http://schemas.microsoft.com/office/powerpoint/2010/main" val="2836833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873125"/>
            <a:ext cx="29511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ca-ES" altLang="ca-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La cita</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uadroTexto 5"/>
          <p:cNvSpPr txBox="1">
            <a:spLocks noChangeArrowheads="1"/>
          </p:cNvSpPr>
          <p:nvPr/>
        </p:nvSpPr>
        <p:spPr bwMode="auto">
          <a:xfrm>
            <a:off x="755650" y="1304925"/>
            <a:ext cx="7488238"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¿Qué es?</a:t>
            </a:r>
            <a:endParaRPr lang="es-ES" altLang="es-ES" sz="1600" b="1" u="sng" dirty="0">
              <a:solidFill>
                <a:srgbClr val="005EA4"/>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ca-ES" sz="1600" dirty="0">
                <a:latin typeface="Verdana" panose="020B0604030504040204" pitchFamily="34" charset="0"/>
                <a:ea typeface="Verdana" panose="020B0604030504040204" pitchFamily="34" charset="0"/>
                <a:cs typeface="Verdana" panose="020B0604030504040204" pitchFamily="34" charset="0"/>
              </a:rPr>
              <a:t>Es una forma de referencia breve que permite identificar las fuentes consultadas en la elaboración de un trabajo. La cita aclara que las ideas expuestas no son originales sino extraídas del trabajo de otra/s persona/s.</a:t>
            </a: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ca-ES" sz="1600" dirty="0">
                <a:latin typeface="Verdana" panose="020B0604030504040204" pitchFamily="34" charset="0"/>
                <a:ea typeface="Verdana" panose="020B0604030504040204" pitchFamily="34" charset="0"/>
                <a:cs typeface="Verdana" panose="020B0604030504040204" pitchFamily="34" charset="0"/>
              </a:rPr>
              <a:t>Las citas se identifican con signos o anotaciones que se incluyen a lo largo de un trabajo y remiten al lector a un lugar en el que encontrará la información o los datos de publicación de las fuentes consultadas.</a:t>
            </a: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ca-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ca-ES" sz="1800" b="1" dirty="0">
                <a:latin typeface="Verdana" panose="020B0604030504040204" pitchFamily="34" charset="0"/>
                <a:ea typeface="Verdana" panose="020B0604030504040204" pitchFamily="34" charset="0"/>
                <a:cs typeface="Verdana" panose="020B0604030504040204" pitchFamily="34" charset="0"/>
              </a:rPr>
              <a:t>!</a:t>
            </a:r>
            <a:r>
              <a:rPr lang="es-ES" altLang="ca-ES" sz="1600" dirty="0">
                <a:latin typeface="Verdana" panose="020B0604030504040204" pitchFamily="34" charset="0"/>
                <a:ea typeface="Verdana" panose="020B0604030504040204" pitchFamily="34" charset="0"/>
                <a:cs typeface="Verdana" panose="020B0604030504040204" pitchFamily="34" charset="0"/>
              </a:rPr>
              <a:t> El uso incorrecto o la omisión de las fuentes puede ser considerado como un </a:t>
            </a:r>
            <a:r>
              <a:rPr lang="es-ES" altLang="ca-ES" sz="1600" b="1" dirty="0">
                <a:latin typeface="Verdana" panose="020B0604030504040204" pitchFamily="34" charset="0"/>
                <a:ea typeface="Verdana" panose="020B0604030504040204" pitchFamily="34" charset="0"/>
                <a:cs typeface="Verdana" panose="020B0604030504040204" pitchFamily="34" charset="0"/>
              </a:rPr>
              <a:t>plagio o un falseamiento</a:t>
            </a:r>
            <a:r>
              <a:rPr lang="es-ES" altLang="ca-ES" sz="1600" dirty="0">
                <a:latin typeface="Verdana" panose="020B0604030504040204" pitchFamily="34" charset="0"/>
                <a:ea typeface="Verdana" panose="020B0604030504040204" pitchFamily="34" charset="0"/>
                <a:cs typeface="Verdana" panose="020B0604030504040204" pitchFamily="34" charset="0"/>
              </a:rPr>
              <a:t>. </a:t>
            </a:r>
          </a:p>
        </p:txBody>
      </p:sp>
      <p:pic>
        <p:nvPicPr>
          <p:cNvPr id="4" name="Picture 7" descr="https://pixabay.com/static/uploads/photo/2012/04/12/11/03/callout-29486__18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332187">
            <a:off x="3419475" y="4113213"/>
            <a:ext cx="165735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tg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26063" y="3946525"/>
            <a:ext cx="411162"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tge 1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9075" y="3968750"/>
            <a:ext cx="411163"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751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755650" y="1341438"/>
            <a:ext cx="813752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rPr>
              <a:t>Tipos de cita</a:t>
            </a: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b="1" dirty="0">
                <a:latin typeface="Verdana" panose="020B0604030504040204" pitchFamily="34" charset="0"/>
                <a:ea typeface="Verdana" panose="020B0604030504040204" pitchFamily="34" charset="0"/>
                <a:cs typeface="Verdana" panose="020B0604030504040204" pitchFamily="34" charset="0"/>
              </a:rPr>
              <a:t>Textuales</a:t>
            </a:r>
            <a:r>
              <a:rPr lang="es-ES" altLang="es-ES" sz="1600" dirty="0">
                <a:latin typeface="Verdana" panose="020B0604030504040204" pitchFamily="34" charset="0"/>
                <a:ea typeface="Verdana" panose="020B0604030504040204" pitchFamily="34" charset="0"/>
                <a:cs typeface="Verdana" panose="020B0604030504040204" pitchFamily="34" charset="0"/>
              </a:rPr>
              <a:t>: se incluyen dentro del texto, a continuación del párrafo al que hacemos referencia.</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2757488"/>
            <a:ext cx="5753100"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6"/>
          <p:cNvSpPr/>
          <p:nvPr/>
        </p:nvSpPr>
        <p:spPr>
          <a:xfrm>
            <a:off x="1473200" y="2741613"/>
            <a:ext cx="5978525" cy="2559050"/>
          </a:xfrm>
          <a:prstGeom prst="rect">
            <a:avLst/>
          </a:prstGeom>
          <a:noFill/>
          <a:ln w="63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3148166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611188" y="1268413"/>
            <a:ext cx="7921625"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dirty="0">
                <a:latin typeface="Verdana" panose="020B0604030504040204" pitchFamily="34" charset="0"/>
                <a:ea typeface="Verdana" panose="020B0604030504040204" pitchFamily="34" charset="0"/>
                <a:cs typeface="Verdana" panose="020B0604030504040204" pitchFamily="34" charset="0"/>
              </a:rPr>
              <a:t>Numéricas</a:t>
            </a:r>
            <a:r>
              <a:rPr lang="es-ES" altLang="es-ES" sz="1600" dirty="0">
                <a:latin typeface="Verdana" panose="020B0604030504040204" pitchFamily="34" charset="0"/>
                <a:ea typeface="Verdana" panose="020B0604030504040204" pitchFamily="34" charset="0"/>
                <a:cs typeface="Verdana" panose="020B0604030504040204" pitchFamily="34" charset="0"/>
              </a:rPr>
              <a:t>: el sistema numérico de citación bibliográfica consiste en poner un número entre paréntesis detrás del texto que queremos citar. Este número remite a una lista numerada de referencias bibliográficas ubicada </a:t>
            </a:r>
            <a:r>
              <a:rPr lang="es-ES" altLang="es-ES" sz="1600" u="sng" dirty="0">
                <a:latin typeface="Verdana" panose="020B0604030504040204" pitchFamily="34" charset="0"/>
                <a:ea typeface="Verdana" panose="020B0604030504040204" pitchFamily="34" charset="0"/>
                <a:cs typeface="Verdana" panose="020B0604030504040204" pitchFamily="34" charset="0"/>
              </a:rPr>
              <a:t>al final del documento</a:t>
            </a:r>
            <a:r>
              <a:rPr lang="es-ES" altLang="es-ES" sz="1600" dirty="0">
                <a:latin typeface="Verdana" panose="020B0604030504040204" pitchFamily="34" charset="0"/>
                <a:ea typeface="Verdana" panose="020B0604030504040204" pitchFamily="34" charset="0"/>
                <a:cs typeface="Verdana" panose="020B0604030504040204" pitchFamily="34" charset="0"/>
              </a:rPr>
              <a:t>.</a:t>
            </a:r>
          </a:p>
          <a:p>
            <a:pPr algn="just">
              <a:spcBef>
                <a:spcPct val="0"/>
              </a:spcBef>
              <a:buFontTx/>
              <a:buNone/>
            </a:pPr>
            <a:endParaRPr lang="es-ES" altLang="es-ES" sz="18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60488" y="2606675"/>
            <a:ext cx="4892675"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or de fletxa recta 21"/>
          <p:cNvCxnSpPr/>
          <p:nvPr/>
        </p:nvCxnSpPr>
        <p:spPr>
          <a:xfrm flipH="1" flipV="1">
            <a:off x="3662363" y="3233738"/>
            <a:ext cx="261937" cy="195262"/>
          </a:xfrm>
          <a:prstGeom prst="straightConnector1">
            <a:avLst/>
          </a:prstGeom>
          <a:ln w="19050">
            <a:solidFill>
              <a:srgbClr val="005EA4"/>
            </a:solidFill>
            <a:tailEnd type="triangle"/>
          </a:ln>
        </p:spPr>
        <p:style>
          <a:lnRef idx="1">
            <a:schemeClr val="accent1"/>
          </a:lnRef>
          <a:fillRef idx="0">
            <a:schemeClr val="accent1"/>
          </a:fillRef>
          <a:effectRef idx="0">
            <a:schemeClr val="accent1"/>
          </a:effectRef>
          <a:fontRef idx="minor">
            <a:schemeClr val="tx1"/>
          </a:fontRef>
        </p:style>
      </p:cxnSp>
      <p:pic>
        <p:nvPicPr>
          <p:cNvPr id="5" name="Imatge 2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3959225"/>
            <a:ext cx="4376738"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or de fletxa recta 26"/>
          <p:cNvCxnSpPr/>
          <p:nvPr/>
        </p:nvCxnSpPr>
        <p:spPr>
          <a:xfrm>
            <a:off x="3333750" y="3860800"/>
            <a:ext cx="246063" cy="230188"/>
          </a:xfrm>
          <a:prstGeom prst="straightConnector1">
            <a:avLst/>
          </a:prstGeom>
          <a:ln w="19050">
            <a:solidFill>
              <a:srgbClr val="005EA4"/>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20"/>
          <p:cNvSpPr/>
          <p:nvPr/>
        </p:nvSpPr>
        <p:spPr>
          <a:xfrm>
            <a:off x="1331913" y="2606675"/>
            <a:ext cx="4895850" cy="750888"/>
          </a:xfrm>
          <a:prstGeom prst="rect">
            <a:avLst/>
          </a:prstGeom>
          <a:noFill/>
          <a:ln w="63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 name="Rectangle 27"/>
          <p:cNvSpPr/>
          <p:nvPr/>
        </p:nvSpPr>
        <p:spPr>
          <a:xfrm>
            <a:off x="3455988" y="3959225"/>
            <a:ext cx="4429125" cy="1497013"/>
          </a:xfrm>
          <a:prstGeom prst="rect">
            <a:avLst/>
          </a:prstGeom>
          <a:noFill/>
          <a:ln w="63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2563296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611188" y="1341438"/>
            <a:ext cx="82819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dirty="0">
                <a:latin typeface="Verdana" panose="020B0604030504040204" pitchFamily="34" charset="0"/>
                <a:ea typeface="Verdana" panose="020B0604030504040204" pitchFamily="34" charset="0"/>
                <a:cs typeface="Verdana" panose="020B0604030504040204" pitchFamily="34" charset="0"/>
              </a:rPr>
              <a:t>Al final</a:t>
            </a:r>
            <a:r>
              <a:rPr lang="es-ES" altLang="es-ES" sz="1600" dirty="0">
                <a:latin typeface="Verdana" panose="020B0604030504040204" pitchFamily="34" charset="0"/>
                <a:ea typeface="Verdana" panose="020B0604030504040204" pitchFamily="34" charset="0"/>
                <a:cs typeface="Verdana" panose="020B0604030504040204" pitchFamily="34" charset="0"/>
              </a:rPr>
              <a:t> de la página/capítulo/texto:</a:t>
            </a: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ca-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800" b="1" dirty="0">
                <a:latin typeface="Verdana" panose="020B0604030504040204" pitchFamily="34" charset="0"/>
                <a:ea typeface="Verdana" panose="020B0604030504040204" pitchFamily="34" charset="0"/>
                <a:cs typeface="Verdana" panose="020B0604030504040204" pitchFamily="34" charset="0"/>
              </a:rPr>
              <a:t>!</a:t>
            </a:r>
            <a:r>
              <a:rPr lang="es-ES" altLang="es-ES" sz="1600" dirty="0">
                <a:latin typeface="Verdana" panose="020B0604030504040204" pitchFamily="34" charset="0"/>
                <a:ea typeface="Verdana" panose="020B0604030504040204" pitchFamily="34" charset="0"/>
                <a:cs typeface="Verdana" panose="020B0604030504040204" pitchFamily="34" charset="0"/>
              </a:rPr>
              <a:t> No confundir con las </a:t>
            </a:r>
            <a:r>
              <a:rPr lang="es-ES" altLang="es-ES" sz="1600" b="1" dirty="0">
                <a:latin typeface="Verdana" panose="020B0604030504040204" pitchFamily="34" charset="0"/>
                <a:ea typeface="Verdana" panose="020B0604030504040204" pitchFamily="34" charset="0"/>
                <a:cs typeface="Verdana" panose="020B0604030504040204" pitchFamily="34" charset="0"/>
              </a:rPr>
              <a:t>notas a pie de página</a:t>
            </a:r>
            <a:r>
              <a:rPr lang="es-ES" altLang="es-ES" sz="1600" dirty="0">
                <a:latin typeface="Verdana" panose="020B0604030504040204" pitchFamily="34" charset="0"/>
                <a:ea typeface="Verdana" panose="020B0604030504040204" pitchFamily="34" charset="0"/>
                <a:cs typeface="Verdana" panose="020B0604030504040204" pitchFamily="34" charset="0"/>
              </a:rPr>
              <a:t>, que son textos aclaratorios que amplían información sobre algún concepto.</a:t>
            </a:r>
          </a:p>
        </p:txBody>
      </p:sp>
      <p:pic>
        <p:nvPicPr>
          <p:cNvPr id="3" name="Imatg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1989138"/>
            <a:ext cx="5343525"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tg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01938" y="4551363"/>
            <a:ext cx="3209925"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8"/>
          <p:cNvSpPr/>
          <p:nvPr/>
        </p:nvSpPr>
        <p:spPr>
          <a:xfrm>
            <a:off x="3429000" y="2384425"/>
            <a:ext cx="215900" cy="215900"/>
          </a:xfrm>
          <a:prstGeom prst="ellipse">
            <a:avLst/>
          </a:prstGeom>
          <a:noFill/>
          <a:ln w="190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 name="Oval 9"/>
          <p:cNvSpPr/>
          <p:nvPr/>
        </p:nvSpPr>
        <p:spPr>
          <a:xfrm>
            <a:off x="1676400" y="2747963"/>
            <a:ext cx="215900" cy="215900"/>
          </a:xfrm>
          <a:prstGeom prst="ellipse">
            <a:avLst/>
          </a:prstGeom>
          <a:noFill/>
          <a:ln w="190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7" name="Rectangle 6"/>
          <p:cNvSpPr/>
          <p:nvPr/>
        </p:nvSpPr>
        <p:spPr>
          <a:xfrm>
            <a:off x="1692275" y="1989138"/>
            <a:ext cx="5327650" cy="1152525"/>
          </a:xfrm>
          <a:prstGeom prst="rect">
            <a:avLst/>
          </a:prstGeom>
          <a:noFill/>
          <a:ln w="63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4140514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1341438"/>
            <a:ext cx="74168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¿Cuándo </a:t>
            </a:r>
            <a:r>
              <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rPr>
              <a:t>se </a:t>
            </a: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cita?</a:t>
            </a: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Cuando se utilizan datos e información objetiva procedente de una fuente</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Cuando se reproduce un fragmento de manera literal</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Al resumir, parafrasear o emplear ideas/opiniones/conclusiones de otras personas</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Para mencionar el trabajo/estudio de otras personas</a:t>
            </a:r>
          </a:p>
        </p:txBody>
      </p:sp>
    </p:spTree>
    <p:extLst>
      <p:ext uri="{BB962C8B-B14F-4D97-AF65-F5344CB8AC3E}">
        <p14:creationId xmlns:p14="http://schemas.microsoft.com/office/powerpoint/2010/main" val="367636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1341438"/>
            <a:ext cx="8364537" cy="283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a:t>
            </a: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¿Cómo </a:t>
            </a:r>
            <a:r>
              <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rPr>
              <a:t>se </a:t>
            </a: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cita?</a:t>
            </a:r>
            <a:endParaRPr lang="es-ES" altLang="es-ES" sz="1600" u="sng"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En cada cita deben figurar, claramente reconocibles, los </a:t>
            </a:r>
            <a:r>
              <a:rPr lang="es-ES" altLang="es-ES" sz="1600" b="1" dirty="0">
                <a:latin typeface="Verdana" panose="020B0604030504040204" pitchFamily="34" charset="0"/>
                <a:ea typeface="Verdana" panose="020B0604030504040204" pitchFamily="34" charset="0"/>
                <a:cs typeface="Verdana" panose="020B0604030504040204" pitchFamily="34" charset="0"/>
              </a:rPr>
              <a:t>datos identificativos de la fuente</a:t>
            </a:r>
            <a:r>
              <a:rPr lang="es-ES" altLang="es-ES" sz="1600" dirty="0">
                <a:latin typeface="Verdana" panose="020B0604030504040204" pitchFamily="34" charset="0"/>
                <a:ea typeface="Verdana" panose="020B0604030504040204" pitchFamily="34" charset="0"/>
                <a:cs typeface="Verdana" panose="020B0604030504040204" pitchFamily="34" charset="0"/>
              </a:rPr>
              <a:t>.</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La finalidad de la cita es proporcionar al lector suficiente información para identificar/localizar la fuente.</a:t>
            </a: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a:t>
            </a: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 </a:t>
            </a:r>
          </a:p>
          <a:p>
            <a:pPr algn="just">
              <a:spcBef>
                <a:spcPct val="0"/>
              </a:spcBef>
              <a:buFontTx/>
              <a:buNone/>
            </a:pPr>
            <a:r>
              <a:rPr lang="es-ES" altLang="es-ES" sz="1600" i="1" dirty="0">
                <a:latin typeface="Verdana" panose="020B0604030504040204" pitchFamily="34" charset="0"/>
                <a:ea typeface="Verdana" panose="020B0604030504040204" pitchFamily="34" charset="0"/>
                <a:cs typeface="Verdana" panose="020B0604030504040204" pitchFamily="34" charset="0"/>
              </a:rPr>
              <a:t>Ejemplo</a:t>
            </a:r>
            <a:r>
              <a:rPr lang="es-ES" altLang="es-ES" sz="1600" dirty="0">
                <a:latin typeface="Verdana" panose="020B0604030504040204" pitchFamily="34" charset="0"/>
                <a:ea typeface="Verdana" panose="020B0604030504040204" pitchFamily="34" charset="0"/>
                <a:cs typeface="Verdana" panose="020B0604030504040204" pitchFamily="34" charset="0"/>
              </a:rPr>
              <a:t>:</a:t>
            </a:r>
          </a:p>
          <a:p>
            <a:pPr>
              <a:spcBef>
                <a:spcPct val="0"/>
              </a:spcBef>
              <a:buFontTx/>
              <a:buNone/>
            </a:pPr>
            <a:endParaRPr lang="es-ES" altLang="es-ES" sz="1800" dirty="0">
              <a:latin typeface="Verdana" panose="020B0604030504040204" pitchFamily="34" charset="0"/>
              <a:ea typeface="Verdana" panose="020B0604030504040204" pitchFamily="34" charset="0"/>
              <a:cs typeface="Verdana" panose="020B0604030504040204" pitchFamily="34" charset="0"/>
            </a:endParaRPr>
          </a:p>
        </p:txBody>
      </p:sp>
      <p:pic>
        <p:nvPicPr>
          <p:cNvPr id="3" name="Imat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3930650"/>
            <a:ext cx="6265863" cy="19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p:nvPr/>
        </p:nvSpPr>
        <p:spPr>
          <a:xfrm>
            <a:off x="1619250" y="3927475"/>
            <a:ext cx="6265863" cy="1949450"/>
          </a:xfrm>
          <a:prstGeom prst="rect">
            <a:avLst/>
          </a:prstGeom>
          <a:noFill/>
          <a:ln w="6350">
            <a:solidFill>
              <a:srgbClr val="005EA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209487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4"/>
          <p:cNvSpPr txBox="1">
            <a:spLocks noChangeArrowheads="1"/>
          </p:cNvSpPr>
          <p:nvPr/>
        </p:nvSpPr>
        <p:spPr bwMode="auto">
          <a:xfrm>
            <a:off x="684213" y="1049338"/>
            <a:ext cx="47513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ca-ES" sz="2000" b="1" dirty="0">
                <a:solidFill>
                  <a:srgbClr val="336699"/>
                </a:solidFill>
                <a:latin typeface="Verdana" panose="020B0604030504040204" pitchFamily="34" charset="0"/>
                <a:ea typeface="Verdana" panose="020B0604030504040204" pitchFamily="34" charset="0"/>
                <a:cs typeface="Verdana" panose="020B0604030504040204" pitchFamily="34" charset="0"/>
              </a:rPr>
              <a:t>La referencia bibliográfica</a:t>
            </a:r>
            <a:endParaRPr lang="es-ES" altLang="es-ES" sz="2000" b="1" dirty="0">
              <a:solidFill>
                <a:srgbClr val="005EA4"/>
              </a:solidFill>
              <a:latin typeface="Verdana" panose="020B0604030504040204" pitchFamily="34" charset="0"/>
              <a:ea typeface="Verdana" panose="020B0604030504040204" pitchFamily="34" charset="0"/>
              <a:cs typeface="Verdana" panose="020B0604030504040204" pitchFamily="34" charset="0"/>
            </a:endParaRPr>
          </a:p>
        </p:txBody>
      </p:sp>
      <p:sp>
        <p:nvSpPr>
          <p:cNvPr id="3" name="CuadroTexto 5"/>
          <p:cNvSpPr txBox="1">
            <a:spLocks noChangeArrowheads="1"/>
          </p:cNvSpPr>
          <p:nvPr/>
        </p:nvSpPr>
        <p:spPr bwMode="auto">
          <a:xfrm>
            <a:off x="755650" y="1644650"/>
            <a:ext cx="80645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altLang="es-ES" sz="1600" b="1" u="sng" dirty="0" smtClean="0">
                <a:solidFill>
                  <a:srgbClr val="336699"/>
                </a:solidFill>
                <a:latin typeface="Verdana" panose="020B0604030504040204" pitchFamily="34" charset="0"/>
                <a:ea typeface="Verdana" panose="020B0604030504040204" pitchFamily="34" charset="0"/>
                <a:cs typeface="Verdana" panose="020B0604030504040204" pitchFamily="34" charset="0"/>
              </a:rPr>
              <a:t>¿Qué es?</a:t>
            </a:r>
            <a:endParaRPr lang="es-ES" altLang="es-ES" sz="1600" b="1" u="sng" dirty="0">
              <a:solidFill>
                <a:srgbClr val="336699"/>
              </a:solidFill>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La referencia bibliográfica proporciona la información </a:t>
            </a:r>
            <a:r>
              <a:rPr lang="es-ES" altLang="es-ES" sz="1600" b="1" dirty="0">
                <a:latin typeface="Verdana" panose="020B0604030504040204" pitchFamily="34" charset="0"/>
                <a:ea typeface="Verdana" panose="020B0604030504040204" pitchFamily="34" charset="0"/>
                <a:cs typeface="Verdana" panose="020B0604030504040204" pitchFamily="34" charset="0"/>
              </a:rPr>
              <a:t>completa</a:t>
            </a:r>
            <a:r>
              <a:rPr lang="es-ES" altLang="es-ES" sz="1600" dirty="0">
                <a:latin typeface="Verdana" panose="020B0604030504040204" pitchFamily="34" charset="0"/>
                <a:ea typeface="Verdana" panose="020B0604030504040204" pitchFamily="34" charset="0"/>
                <a:cs typeface="Verdana" panose="020B0604030504040204" pitchFamily="34" charset="0"/>
              </a:rPr>
              <a:t> de un documento, nos facilita los datos identificativos de las fuentes consultadas. </a:t>
            </a: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endParaRPr lang="es-ES" altLang="es-ES" sz="1600" dirty="0">
              <a:latin typeface="Verdana" panose="020B0604030504040204" pitchFamily="34" charset="0"/>
              <a:ea typeface="Verdana" panose="020B0604030504040204" pitchFamily="34" charset="0"/>
              <a:cs typeface="Verdana" panose="020B0604030504040204" pitchFamily="34" charset="0"/>
            </a:endParaRPr>
          </a:p>
          <a:p>
            <a:pPr algn="just">
              <a:spcBef>
                <a:spcPct val="0"/>
              </a:spcBef>
              <a:buFontTx/>
              <a:buNone/>
            </a:pPr>
            <a:r>
              <a:rPr lang="es-ES" altLang="es-ES" sz="1600" dirty="0">
                <a:latin typeface="Verdana" panose="020B0604030504040204" pitchFamily="34" charset="0"/>
                <a:ea typeface="Verdana" panose="020B0604030504040204" pitchFamily="34" charset="0"/>
                <a:cs typeface="Verdana" panose="020B0604030504040204" pitchFamily="34" charset="0"/>
              </a:rPr>
              <a:t>Los datos identificativos generales que incluye una referencia bibliográfica son:</a:t>
            </a:r>
          </a:p>
        </p:txBody>
      </p:sp>
      <p:pic>
        <p:nvPicPr>
          <p:cNvPr id="4" name="Imatg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94607" y="4078227"/>
            <a:ext cx="5657293" cy="1989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QuadreDeText 2"/>
          <p:cNvSpPr txBox="1">
            <a:spLocks noChangeArrowheads="1"/>
          </p:cNvSpPr>
          <p:nvPr/>
        </p:nvSpPr>
        <p:spPr bwMode="auto">
          <a:xfrm>
            <a:off x="900113" y="4081463"/>
            <a:ext cx="280828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Autor</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Título</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Volumen, número de página</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a:p>
            <a:pPr>
              <a:spcBef>
                <a:spcPct val="0"/>
              </a:spcBef>
              <a:buFontTx/>
              <a:buNone/>
            </a:pPr>
            <a:r>
              <a:rPr lang="es-ES" altLang="es-ES" sz="1400" dirty="0">
                <a:latin typeface="Verdana" panose="020B0604030504040204" pitchFamily="34" charset="0"/>
                <a:ea typeface="Verdana" panose="020B0604030504040204" pitchFamily="34" charset="0"/>
                <a:cs typeface="Verdana" panose="020B0604030504040204" pitchFamily="34" charset="0"/>
              </a:rPr>
              <a:t>• Fecha de edición/publicación</a:t>
            </a:r>
          </a:p>
          <a:p>
            <a:pPr>
              <a:spcBef>
                <a:spcPct val="0"/>
              </a:spcBef>
              <a:buFontTx/>
              <a:buNone/>
            </a:pPr>
            <a:endParaRPr lang="es-ES" altLang="es-ES"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43300997"/>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6F5900D9-BEC8-40B5-91C1-3B7AD97C4C93}" vid="{F6910E0C-327E-459E-8EFF-AE1B0CD2B170}"/>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1" id="{6F5900D9-BEC8-40B5-91C1-3B7AD97C4C93}" vid="{998F87A0-C539-4006-9B04-3C69F7407088}"/>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presentacio_crai-unitats-2017-cast</Template>
  <TotalTime>324</TotalTime>
  <Words>985</Words>
  <Application>Microsoft Office PowerPoint</Application>
  <PresentationFormat>Presentación en pantalla (4:3)</PresentationFormat>
  <Paragraphs>331</Paragraphs>
  <Slides>25</Slides>
  <Notes>25</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25</vt:i4>
      </vt:variant>
    </vt:vector>
  </HeadingPairs>
  <TitlesOfParts>
    <vt:vector size="31" baseType="lpstr">
      <vt:lpstr>Arial</vt:lpstr>
      <vt:lpstr>Calibri</vt:lpstr>
      <vt:lpstr>Calibri Light</vt:lpstr>
      <vt:lpstr>Verdana</vt: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Universitatde Barcelona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Cómo citar y gestionar bibliografía. Curso 2017-18</dc:title>
  <dc:creator>CRAI Biblioteca de Biblioteconomia i Documentació</dc:creator>
  <cp:keywords>Formación de usuarios, CRAI, Universitat de Barcelona, Biblioteconomía, Documentación</cp:keywords>
  <cp:lastModifiedBy>Rosa M. Manresa Novell</cp:lastModifiedBy>
  <cp:revision>70</cp:revision>
  <dcterms:created xsi:type="dcterms:W3CDTF">2017-06-12T12:09:31Z</dcterms:created>
  <dcterms:modified xsi:type="dcterms:W3CDTF">2017-10-19T12:40:12Z</dcterms:modified>
</cp:coreProperties>
</file>