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7" r:id="rId2"/>
    <p:sldId id="260" r:id="rId3"/>
    <p:sldId id="261" r:id="rId4"/>
    <p:sldId id="322" r:id="rId5"/>
    <p:sldId id="263" r:id="rId6"/>
    <p:sldId id="264" r:id="rId7"/>
    <p:sldId id="323" r:id="rId8"/>
    <p:sldId id="295" r:id="rId9"/>
    <p:sldId id="324" r:id="rId10"/>
    <p:sldId id="296" r:id="rId11"/>
    <p:sldId id="325" r:id="rId12"/>
    <p:sldId id="297" r:id="rId13"/>
    <p:sldId id="298" r:id="rId14"/>
    <p:sldId id="326" r:id="rId15"/>
    <p:sldId id="327" r:id="rId16"/>
    <p:sldId id="299" r:id="rId17"/>
    <p:sldId id="300" r:id="rId18"/>
    <p:sldId id="301" r:id="rId19"/>
    <p:sldId id="328" r:id="rId20"/>
    <p:sldId id="329" r:id="rId21"/>
    <p:sldId id="275" r:id="rId22"/>
    <p:sldId id="302" r:id="rId23"/>
    <p:sldId id="330" r:id="rId24"/>
    <p:sldId id="303" r:id="rId25"/>
    <p:sldId id="331" r:id="rId26"/>
    <p:sldId id="304" r:id="rId27"/>
    <p:sldId id="305" r:id="rId28"/>
    <p:sldId id="332" r:id="rId29"/>
    <p:sldId id="306" r:id="rId30"/>
    <p:sldId id="311" r:id="rId31"/>
    <p:sldId id="310" r:id="rId32"/>
    <p:sldId id="285" r:id="rId33"/>
    <p:sldId id="312" r:id="rId34"/>
    <p:sldId id="333" r:id="rId35"/>
    <p:sldId id="313" r:id="rId36"/>
    <p:sldId id="314" r:id="rId37"/>
    <p:sldId id="321" r:id="rId38"/>
    <p:sldId id="315" r:id="rId39"/>
    <p:sldId id="316" r:id="rId40"/>
    <p:sldId id="317" r:id="rId41"/>
    <p:sldId id="318" r:id="rId42"/>
    <p:sldId id="319" r:id="rId43"/>
    <p:sldId id="320" r:id="rId44"/>
    <p:sldId id="259" r:id="rId4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EC8"/>
    <a:srgbClr val="058EFF"/>
    <a:srgbClr val="18A3AF"/>
    <a:srgbClr val="16A5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 mitjà 2 - èmfasi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capçaler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Contenidor de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E3C686-1790-4DAB-87C1-8308A9A6A4F6}" type="datetimeFigureOut">
              <a:rPr lang="es-ES" smtClean="0"/>
              <a:t>30/03/2020</a:t>
            </a:fld>
            <a:endParaRPr lang="es-ES"/>
          </a:p>
        </p:txBody>
      </p:sp>
      <p:sp>
        <p:nvSpPr>
          <p:cNvPr id="4" name="Contenidor d'imatge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Contenidor de not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6" name="Contenidor de peu de pà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Conteni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E6159B-5BD8-456D-91AF-F73C6295E975}" type="slidenum">
              <a:rPr lang="es-ES" smtClean="0"/>
              <a:t>‹Nº›</a:t>
            </a:fld>
            <a:endParaRPr lang="es-ES"/>
          </a:p>
        </p:txBody>
      </p:sp>
    </p:spTree>
    <p:extLst>
      <p:ext uri="{BB962C8B-B14F-4D97-AF65-F5344CB8AC3E}">
        <p14:creationId xmlns:p14="http://schemas.microsoft.com/office/powerpoint/2010/main" val="1075073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latin typeface="Arial" charset="0"/>
              </a:rPr>
              <a:t>Conèixer el CRAI Biblioteca de XXXX. Curs 20xx-xx</a:t>
            </a:r>
            <a:endParaRPr lang="en-GB" altLang="ca-ES">
              <a:latin typeface="Arial"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236437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081866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101293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0270060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5789422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247063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dirty="0"/>
          </a:p>
        </p:txBody>
      </p:sp>
    </p:spTree>
    <p:extLst>
      <p:ext uri="{BB962C8B-B14F-4D97-AF65-F5344CB8AC3E}">
        <p14:creationId xmlns:p14="http://schemas.microsoft.com/office/powerpoint/2010/main" val="151989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672981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062580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0764997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633731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626354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a:latin typeface="Arial" charset="0"/>
              </a:rPr>
              <a:t>Conèixer el CRAI Biblioteca de XXXX. Curs 20xx-xx</a:t>
            </a:r>
            <a:endParaRPr lang="en-GB" altLang="ca-ES">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10210198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1875787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5926110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40872464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4927957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5228903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4109695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11245125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153454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143154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6"/>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ltLang="ca-ES">
                <a:latin typeface="Arial" panose="020B0604020202020204" pitchFamily="34" charset="0"/>
              </a:rPr>
              <a:t>Conèixer el CRAI Biblioteca de XXXX. Curs 20xx-xx</a:t>
            </a:r>
            <a:endParaRPr lang="en-GB" altLang="ca-ES">
              <a:latin typeface="Arial" panose="020B0604020202020204" pitchFamily="34" charset="0"/>
            </a:endParaRPr>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ca-ES"/>
          </a:p>
        </p:txBody>
      </p:sp>
    </p:spTree>
    <p:extLst>
      <p:ext uri="{BB962C8B-B14F-4D97-AF65-F5344CB8AC3E}">
        <p14:creationId xmlns:p14="http://schemas.microsoft.com/office/powerpoint/2010/main" val="42826217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0485757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4644641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14394997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s-ES" altLang="ca-ES" dirty="0"/>
          </a:p>
        </p:txBody>
      </p:sp>
    </p:spTree>
    <p:extLst>
      <p:ext uri="{BB962C8B-B14F-4D97-AF65-F5344CB8AC3E}">
        <p14:creationId xmlns:p14="http://schemas.microsoft.com/office/powerpoint/2010/main" val="35903011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14394997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14394997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2850547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2850547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2850547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285054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406026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2850547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2850547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285054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933972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0431555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2416278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4194165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a:spLocks noGrp="1" noChangeArrowheads="1"/>
          </p:cNvSpPr>
          <p:nvPr>
            <p:ph type="ftr" sz="quarter" idx="4"/>
          </p:nvPr>
        </p:nvSpPr>
        <p:spPr/>
        <p:txBody>
          <a:bodyPr/>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defRPr/>
            </a:pPr>
            <a:r>
              <a:rPr lang="fr-FR" altLang="ca-ES" dirty="0">
                <a:latin typeface="Arial" charset="0"/>
              </a:rPr>
              <a:t>Conèixer el CRAI Biblioteca de XXXX. Curs 20xx-xx</a:t>
            </a:r>
            <a:endParaRPr lang="en-GB" altLang="ca-ES" dirty="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s-ES" altLang="ca-ES"/>
          </a:p>
        </p:txBody>
      </p:sp>
    </p:spTree>
    <p:extLst>
      <p:ext uri="{BB962C8B-B14F-4D97-AF65-F5344CB8AC3E}">
        <p14:creationId xmlns:p14="http://schemas.microsoft.com/office/powerpoint/2010/main" val="3091417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p:cNvSpPr>
            <a:spLocks noGrp="1"/>
          </p:cNvSpPr>
          <p:nvPr>
            <p:ph type="ctrTitle"/>
          </p:nvPr>
        </p:nvSpPr>
        <p:spPr>
          <a:xfrm>
            <a:off x="685800" y="2130425"/>
            <a:ext cx="7772400" cy="1470025"/>
          </a:xfrm>
        </p:spPr>
        <p:txBody>
          <a:bodyPr/>
          <a:lstStyle/>
          <a:p>
            <a:r>
              <a:rPr lang="ca-ES"/>
              <a:t>Feu clic aquí per editar l'estil</a:t>
            </a:r>
            <a:endParaRPr lang="es-ES"/>
          </a:p>
        </p:txBody>
      </p:sp>
      <p:sp>
        <p:nvSpPr>
          <p:cNvPr id="3" name="Subtíto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a-ES"/>
              <a:t>Feu clic aquí per editar l'estil de subtítols del patró.</a:t>
            </a:r>
            <a:endParaRPr lang="es-ES"/>
          </a:p>
        </p:txBody>
      </p:sp>
      <p:sp>
        <p:nvSpPr>
          <p:cNvPr id="4" name="Contenidor de data 3"/>
          <p:cNvSpPr>
            <a:spLocks noGrp="1"/>
          </p:cNvSpPr>
          <p:nvPr>
            <p:ph type="dt" sz="half" idx="10"/>
          </p:nvPr>
        </p:nvSpPr>
        <p:spPr/>
        <p:txBody>
          <a:bodyPr/>
          <a:lstStyle/>
          <a:p>
            <a:fld id="{37970420-0960-49AE-BCCA-4B237FE3E8C3}" type="datetimeFigureOut">
              <a:rPr lang="es-ES" smtClean="0"/>
              <a:t>30/03/2020</a:t>
            </a:fld>
            <a:endParaRPr lang="es-ES"/>
          </a:p>
        </p:txBody>
      </p:sp>
      <p:sp>
        <p:nvSpPr>
          <p:cNvPr id="5" name="Contenidor de peu de pàgina 4"/>
          <p:cNvSpPr>
            <a:spLocks noGrp="1"/>
          </p:cNvSpPr>
          <p:nvPr>
            <p:ph type="ftr" sz="quarter" idx="11"/>
          </p:nvPr>
        </p:nvSpPr>
        <p:spPr/>
        <p:txBody>
          <a:bodyPr/>
          <a:lstStyle/>
          <a:p>
            <a:endParaRPr lang="es-ES"/>
          </a:p>
        </p:txBody>
      </p:sp>
      <p:sp>
        <p:nvSpPr>
          <p:cNvPr id="6" name="Contenidor de número de diapositiva 5"/>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2924021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endParaRPr lang="es-ES"/>
          </a:p>
        </p:txBody>
      </p:sp>
      <p:sp>
        <p:nvSpPr>
          <p:cNvPr id="3" name="Contenidor de text vertical 2"/>
          <p:cNvSpPr>
            <a:spLocks noGrp="1"/>
          </p:cNvSpPr>
          <p:nvPr>
            <p:ph type="body" orient="vert" idx="1"/>
          </p:nvPr>
        </p:nvSpPr>
        <p:spPr/>
        <p:txBody>
          <a:bodyPr vert="eaVert"/>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10"/>
          </p:nvPr>
        </p:nvSpPr>
        <p:spPr/>
        <p:txBody>
          <a:bodyPr/>
          <a:lstStyle/>
          <a:p>
            <a:fld id="{37970420-0960-49AE-BCCA-4B237FE3E8C3}" type="datetimeFigureOut">
              <a:rPr lang="es-ES" smtClean="0"/>
              <a:t>30/03/2020</a:t>
            </a:fld>
            <a:endParaRPr lang="es-ES"/>
          </a:p>
        </p:txBody>
      </p:sp>
      <p:sp>
        <p:nvSpPr>
          <p:cNvPr id="5" name="Contenidor de peu de pàgina 4"/>
          <p:cNvSpPr>
            <a:spLocks noGrp="1"/>
          </p:cNvSpPr>
          <p:nvPr>
            <p:ph type="ftr" sz="quarter" idx="11"/>
          </p:nvPr>
        </p:nvSpPr>
        <p:spPr/>
        <p:txBody>
          <a:bodyPr/>
          <a:lstStyle/>
          <a:p>
            <a:endParaRPr lang="es-ES"/>
          </a:p>
        </p:txBody>
      </p:sp>
      <p:sp>
        <p:nvSpPr>
          <p:cNvPr id="6" name="Contenidor de número de diapositiva 5"/>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2014567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Títol vertical 1"/>
          <p:cNvSpPr>
            <a:spLocks noGrp="1"/>
          </p:cNvSpPr>
          <p:nvPr>
            <p:ph type="title" orient="vert"/>
          </p:nvPr>
        </p:nvSpPr>
        <p:spPr>
          <a:xfrm>
            <a:off x="6629400" y="274638"/>
            <a:ext cx="2057400" cy="5851525"/>
          </a:xfrm>
        </p:spPr>
        <p:txBody>
          <a:bodyPr vert="eaVert"/>
          <a:lstStyle/>
          <a:p>
            <a:r>
              <a:rPr lang="ca-ES"/>
              <a:t>Feu clic aquí per editar l'estil</a:t>
            </a:r>
            <a:endParaRPr lang="es-ES"/>
          </a:p>
        </p:txBody>
      </p:sp>
      <p:sp>
        <p:nvSpPr>
          <p:cNvPr id="3" name="Contenidor de text vertical 2"/>
          <p:cNvSpPr>
            <a:spLocks noGrp="1"/>
          </p:cNvSpPr>
          <p:nvPr>
            <p:ph type="body" orient="vert" idx="1"/>
          </p:nvPr>
        </p:nvSpPr>
        <p:spPr>
          <a:xfrm>
            <a:off x="457200" y="274638"/>
            <a:ext cx="6019800" cy="5851525"/>
          </a:xfrm>
        </p:spPr>
        <p:txBody>
          <a:bodyPr vert="eaVert"/>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10"/>
          </p:nvPr>
        </p:nvSpPr>
        <p:spPr/>
        <p:txBody>
          <a:bodyPr/>
          <a:lstStyle/>
          <a:p>
            <a:fld id="{37970420-0960-49AE-BCCA-4B237FE3E8C3}" type="datetimeFigureOut">
              <a:rPr lang="es-ES" smtClean="0"/>
              <a:t>30/03/2020</a:t>
            </a:fld>
            <a:endParaRPr lang="es-ES"/>
          </a:p>
        </p:txBody>
      </p:sp>
      <p:sp>
        <p:nvSpPr>
          <p:cNvPr id="5" name="Contenidor de peu de pàgina 4"/>
          <p:cNvSpPr>
            <a:spLocks noGrp="1"/>
          </p:cNvSpPr>
          <p:nvPr>
            <p:ph type="ftr" sz="quarter" idx="11"/>
          </p:nvPr>
        </p:nvSpPr>
        <p:spPr/>
        <p:txBody>
          <a:bodyPr/>
          <a:lstStyle/>
          <a:p>
            <a:endParaRPr lang="es-ES"/>
          </a:p>
        </p:txBody>
      </p:sp>
      <p:sp>
        <p:nvSpPr>
          <p:cNvPr id="6" name="Contenidor de número de diapositiva 5"/>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35684565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93A98F61-3328-4F0A-89CE-1A81E7C94E72}" type="datetime1">
              <a:rPr lang="ca-ES">
                <a:solidFill>
                  <a:prstClr val="black">
                    <a:tint val="75000"/>
                  </a:prstClr>
                </a:solidFill>
              </a:rPr>
              <a:pPr>
                <a:defRPr/>
              </a:pPr>
              <a:t>30/3/2020</a:t>
            </a:fld>
            <a:endParaRPr lang="es-ES">
              <a:solidFill>
                <a:prstClr val="black">
                  <a:tint val="75000"/>
                </a:prstClr>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fr-FR" altLang="es-ES">
                <a:solidFill>
                  <a:prstClr val="black">
                    <a:tint val="75000"/>
                  </a:prstClr>
                </a:solidFill>
              </a:rPr>
              <a:t>Conèixer el CRAI Biblioteca de xxxx. Curs 20xx-xxConèixer el CRAI Biblioteca de xxxx. Curs 20XX-20XX</a:t>
            </a:r>
            <a:endParaRPr lang="es-ES" altLang="es-ES">
              <a:solidFill>
                <a:prstClr val="black">
                  <a:tint val="75000"/>
                </a:prstClr>
              </a:solidFill>
            </a:endParaRPr>
          </a:p>
        </p:txBody>
      </p:sp>
      <p:sp>
        <p:nvSpPr>
          <p:cNvPr id="4" name="Rectangle 6"/>
          <p:cNvSpPr>
            <a:spLocks noGrp="1" noChangeArrowheads="1"/>
          </p:cNvSpPr>
          <p:nvPr>
            <p:ph type="sldNum" sz="quarter" idx="12"/>
          </p:nvPr>
        </p:nvSpPr>
        <p:spPr/>
        <p:txBody>
          <a:bodyPr/>
          <a:lstStyle>
            <a:lvl1pPr>
              <a:defRPr/>
            </a:lvl1pPr>
          </a:lstStyle>
          <a:p>
            <a:pPr>
              <a:defRPr/>
            </a:pPr>
            <a:fld id="{19AF427B-4520-4430-99B5-7C0D38C61095}" type="slidenum">
              <a:rPr lang="es-ES" altLang="en-US">
                <a:solidFill>
                  <a:prstClr val="black">
                    <a:tint val="75000"/>
                  </a:prstClr>
                </a:solidFill>
              </a:rPr>
              <a:pPr>
                <a:defRPr/>
              </a:pPr>
              <a:t>‹Nº›</a:t>
            </a:fld>
            <a:endParaRPr lang="es-ES" altLang="en-US">
              <a:solidFill>
                <a:prstClr val="black">
                  <a:tint val="75000"/>
                </a:prstClr>
              </a:solidFill>
            </a:endParaRPr>
          </a:p>
        </p:txBody>
      </p:sp>
      <p:pic>
        <p:nvPicPr>
          <p:cNvPr id="7" name="Imagen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86" y="91779"/>
            <a:ext cx="9027459" cy="1243713"/>
          </a:xfrm>
          <a:prstGeom prst="rect">
            <a:avLst/>
          </a:prstGeom>
        </p:spPr>
      </p:pic>
    </p:spTree>
    <p:extLst>
      <p:ext uri="{BB962C8B-B14F-4D97-AF65-F5344CB8AC3E}">
        <p14:creationId xmlns:p14="http://schemas.microsoft.com/office/powerpoint/2010/main" val="2504379180"/>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ítol i objectes">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E63137AE-A3ED-4551-B28A-2060AC3876F8}" type="datetime1">
              <a:rPr lang="ca-ES"/>
              <a:pPr>
                <a:defRPr/>
              </a:pPr>
              <a:t>30/3/2020</a:t>
            </a:fld>
            <a:endParaRPr lang="es-ES"/>
          </a:p>
        </p:txBody>
      </p:sp>
      <p:sp>
        <p:nvSpPr>
          <p:cNvPr id="3" name="Rectangle 5"/>
          <p:cNvSpPr>
            <a:spLocks noGrp="1" noChangeArrowheads="1"/>
          </p:cNvSpPr>
          <p:nvPr>
            <p:ph type="ftr" sz="quarter" idx="11"/>
          </p:nvPr>
        </p:nvSpPr>
        <p:spPr/>
        <p:txBody>
          <a:bodyPr/>
          <a:lstStyle>
            <a:lvl1pPr>
              <a:defRPr/>
            </a:lvl1pPr>
          </a:lstStyle>
          <a:p>
            <a:pPr>
              <a:defRPr/>
            </a:pPr>
            <a:r>
              <a:rPr lang="fr-FR" altLang="es-ES"/>
              <a:t>Conèixer el CRAI Biblioteca de xxxx. Curs 20xx-xxConèixer el CRAI Biblioteca de xxxx. Curs 20XX-20XX</a:t>
            </a:r>
            <a:endParaRPr lang="es-ES" altLang="es-ES"/>
          </a:p>
        </p:txBody>
      </p:sp>
      <p:sp>
        <p:nvSpPr>
          <p:cNvPr id="4" name="Rectangle 6"/>
          <p:cNvSpPr>
            <a:spLocks noGrp="1" noChangeArrowheads="1"/>
          </p:cNvSpPr>
          <p:nvPr>
            <p:ph type="sldNum" sz="quarter" idx="12"/>
          </p:nvPr>
        </p:nvSpPr>
        <p:spPr/>
        <p:txBody>
          <a:bodyPr/>
          <a:lstStyle>
            <a:lvl1pPr>
              <a:defRPr/>
            </a:lvl1pPr>
          </a:lstStyle>
          <a:p>
            <a:pPr>
              <a:defRPr/>
            </a:pPr>
            <a:fld id="{9263EB99-730A-4785-AEA8-5C4E982C463B}" type="slidenum">
              <a:rPr lang="es-ES" altLang="en-US"/>
              <a:pPr>
                <a:defRPr/>
              </a:pPr>
              <a:t>‹Nº›</a:t>
            </a:fld>
            <a:endParaRPr lang="es-ES" altLang="en-US"/>
          </a:p>
        </p:txBody>
      </p:sp>
      <p:pic>
        <p:nvPicPr>
          <p:cNvPr id="5" name="Imagen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2954"/>
            <a:ext cx="9144000" cy="1078992"/>
          </a:xfrm>
          <a:prstGeom prst="rect">
            <a:avLst/>
          </a:prstGeom>
        </p:spPr>
      </p:pic>
    </p:spTree>
    <p:extLst>
      <p:ext uri="{BB962C8B-B14F-4D97-AF65-F5344CB8AC3E}">
        <p14:creationId xmlns:p14="http://schemas.microsoft.com/office/powerpoint/2010/main" val="455875557"/>
      </p:ext>
    </p:extLst>
  </p:cSld>
  <p:clrMapOvr>
    <a:overrideClrMapping bg1="lt1" tx1="dk1" bg2="lt2" tx2="dk2" accent1="accent1" accent2="accent2" accent3="accent3" accent4="accent4" accent5="accent5" accent6="accent6" hlink="hlink" folHlink="folHlink"/>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Nou">
    <p:spTree>
      <p:nvGrpSpPr>
        <p:cNvPr id="1" name=""/>
        <p:cNvGrpSpPr/>
        <p:nvPr/>
      </p:nvGrpSpPr>
      <p:grpSpPr>
        <a:xfrm>
          <a:off x="0" y="0"/>
          <a:ext cx="0" cy="0"/>
          <a:chOff x="0" y="0"/>
          <a:chExt cx="0" cy="0"/>
        </a:xfrm>
      </p:grpSpPr>
      <p:sp>
        <p:nvSpPr>
          <p:cNvPr id="3" name="Contenidor de text 2"/>
          <p:cNvSpPr>
            <a:spLocks noGrp="1"/>
          </p:cNvSpPr>
          <p:nvPr>
            <p:ph type="body" sz="half" idx="1"/>
          </p:nvPr>
        </p:nvSpPr>
        <p:spPr>
          <a:xfrm>
            <a:off x="457200" y="1600200"/>
            <a:ext cx="4038600" cy="4525963"/>
          </a:xfrm>
          <a:prstGeom prst="rect">
            <a:avLst/>
          </a:prstGeom>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p>
        </p:txBody>
      </p:sp>
      <p:sp>
        <p:nvSpPr>
          <p:cNvPr id="4" name="Contenidor de galeria d'imatges 3"/>
          <p:cNvSpPr>
            <a:spLocks noGrp="1"/>
          </p:cNvSpPr>
          <p:nvPr>
            <p:ph type="clipArt" sz="half" idx="2"/>
          </p:nvPr>
        </p:nvSpPr>
        <p:spPr>
          <a:xfrm>
            <a:off x="4648200" y="1600200"/>
            <a:ext cx="4038600" cy="4525963"/>
          </a:xfrm>
          <a:prstGeom prst="rect">
            <a:avLst/>
          </a:prstGeom>
        </p:spPr>
        <p:txBody>
          <a:bodyPr/>
          <a:lstStyle/>
          <a:p>
            <a:pPr lvl="0"/>
            <a:endParaRPr lang="ca-ES" noProof="0"/>
          </a:p>
        </p:txBody>
      </p:sp>
      <p:sp>
        <p:nvSpPr>
          <p:cNvPr id="6" name="Rectangle 7"/>
          <p:cNvSpPr>
            <a:spLocks noGrp="1" noChangeArrowheads="1"/>
          </p:cNvSpPr>
          <p:nvPr>
            <p:ph type="dt" sz="half" idx="10"/>
          </p:nvPr>
        </p:nvSpPr>
        <p:spPr/>
        <p:txBody>
          <a:bodyPr/>
          <a:lstStyle>
            <a:lvl1pPr>
              <a:defRPr/>
            </a:lvl1pPr>
          </a:lstStyle>
          <a:p>
            <a:pPr>
              <a:defRPr/>
            </a:pPr>
            <a:fld id="{86F6A128-C7C5-4697-9172-AB1863DDF8F3}" type="datetime1">
              <a:rPr lang="ca-ES"/>
              <a:pPr>
                <a:defRPr/>
              </a:pPr>
              <a:t>30/3/2020</a:t>
            </a:fld>
            <a:endParaRPr lang="es-ES"/>
          </a:p>
        </p:txBody>
      </p:sp>
      <p:sp>
        <p:nvSpPr>
          <p:cNvPr id="7" name="Rectangle 8"/>
          <p:cNvSpPr>
            <a:spLocks noGrp="1" noChangeArrowheads="1"/>
          </p:cNvSpPr>
          <p:nvPr>
            <p:ph type="sldNum" sz="quarter" idx="11"/>
          </p:nvPr>
        </p:nvSpPr>
        <p:spPr/>
        <p:txBody>
          <a:bodyPr/>
          <a:lstStyle>
            <a:lvl1pPr>
              <a:defRPr/>
            </a:lvl1pPr>
          </a:lstStyle>
          <a:p>
            <a:pPr>
              <a:defRPr/>
            </a:pPr>
            <a:fld id="{8F361B92-C2A6-491B-BA54-C30C4EDD6CF0}" type="slidenum">
              <a:rPr lang="es-ES" altLang="en-US"/>
              <a:pPr>
                <a:defRPr/>
              </a:pPr>
              <a:t>‹Nº›</a:t>
            </a:fld>
            <a:endParaRPr lang="es-ES" altLang="en-US"/>
          </a:p>
        </p:txBody>
      </p:sp>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2954"/>
            <a:ext cx="9144000" cy="1078992"/>
          </a:xfrm>
          <a:prstGeom prst="rect">
            <a:avLst/>
          </a:prstGeom>
        </p:spPr>
      </p:pic>
    </p:spTree>
    <p:extLst>
      <p:ext uri="{BB962C8B-B14F-4D97-AF65-F5344CB8AC3E}">
        <p14:creationId xmlns:p14="http://schemas.microsoft.com/office/powerpoint/2010/main" val="499324485"/>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endParaRPr lang="es-ES"/>
          </a:p>
        </p:txBody>
      </p:sp>
      <p:sp>
        <p:nvSpPr>
          <p:cNvPr id="3" name="Contenidor de contingut 2"/>
          <p:cNvSpPr>
            <a:spLocks noGrp="1"/>
          </p:cNvSpPr>
          <p:nvPr>
            <p:ph idx="1"/>
          </p:nvPr>
        </p:nvSpPr>
        <p:spPr/>
        <p:txBody>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10"/>
          </p:nvPr>
        </p:nvSpPr>
        <p:spPr/>
        <p:txBody>
          <a:bodyPr/>
          <a:lstStyle/>
          <a:p>
            <a:fld id="{37970420-0960-49AE-BCCA-4B237FE3E8C3}" type="datetimeFigureOut">
              <a:rPr lang="es-ES" smtClean="0"/>
              <a:t>30/03/2020</a:t>
            </a:fld>
            <a:endParaRPr lang="es-ES"/>
          </a:p>
        </p:txBody>
      </p:sp>
      <p:sp>
        <p:nvSpPr>
          <p:cNvPr id="5" name="Contenidor de peu de pàgina 4"/>
          <p:cNvSpPr>
            <a:spLocks noGrp="1"/>
          </p:cNvSpPr>
          <p:nvPr>
            <p:ph type="ftr" sz="quarter" idx="11"/>
          </p:nvPr>
        </p:nvSpPr>
        <p:spPr/>
        <p:txBody>
          <a:bodyPr/>
          <a:lstStyle/>
          <a:p>
            <a:endParaRPr lang="es-ES"/>
          </a:p>
        </p:txBody>
      </p:sp>
      <p:sp>
        <p:nvSpPr>
          <p:cNvPr id="6" name="Contenidor de número de diapositiva 5"/>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189410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ítol 1"/>
          <p:cNvSpPr>
            <a:spLocks noGrp="1"/>
          </p:cNvSpPr>
          <p:nvPr>
            <p:ph type="title"/>
          </p:nvPr>
        </p:nvSpPr>
        <p:spPr>
          <a:xfrm>
            <a:off x="722313" y="4406900"/>
            <a:ext cx="7772400" cy="1362075"/>
          </a:xfrm>
        </p:spPr>
        <p:txBody>
          <a:bodyPr anchor="t"/>
          <a:lstStyle>
            <a:lvl1pPr algn="l">
              <a:defRPr sz="4000" b="1" cap="all"/>
            </a:lvl1pPr>
          </a:lstStyle>
          <a:p>
            <a:r>
              <a:rPr lang="ca-ES"/>
              <a:t>Feu clic aquí per editar l'estil</a:t>
            </a:r>
            <a:endParaRPr lang="es-ES"/>
          </a:p>
        </p:txBody>
      </p:sp>
      <p:sp>
        <p:nvSpPr>
          <p:cNvPr id="3" name="Contenidor de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a-ES"/>
              <a:t>Feu clic aquí per editar estils</a:t>
            </a:r>
          </a:p>
        </p:txBody>
      </p:sp>
      <p:sp>
        <p:nvSpPr>
          <p:cNvPr id="4" name="Contenidor de data 3"/>
          <p:cNvSpPr>
            <a:spLocks noGrp="1"/>
          </p:cNvSpPr>
          <p:nvPr>
            <p:ph type="dt" sz="half" idx="10"/>
          </p:nvPr>
        </p:nvSpPr>
        <p:spPr/>
        <p:txBody>
          <a:bodyPr/>
          <a:lstStyle/>
          <a:p>
            <a:fld id="{37970420-0960-49AE-BCCA-4B237FE3E8C3}" type="datetimeFigureOut">
              <a:rPr lang="es-ES" smtClean="0"/>
              <a:t>30/03/2020</a:t>
            </a:fld>
            <a:endParaRPr lang="es-ES"/>
          </a:p>
        </p:txBody>
      </p:sp>
      <p:sp>
        <p:nvSpPr>
          <p:cNvPr id="5" name="Contenidor de peu de pàgina 4"/>
          <p:cNvSpPr>
            <a:spLocks noGrp="1"/>
          </p:cNvSpPr>
          <p:nvPr>
            <p:ph type="ftr" sz="quarter" idx="11"/>
          </p:nvPr>
        </p:nvSpPr>
        <p:spPr/>
        <p:txBody>
          <a:bodyPr/>
          <a:lstStyle/>
          <a:p>
            <a:endParaRPr lang="es-ES"/>
          </a:p>
        </p:txBody>
      </p:sp>
      <p:sp>
        <p:nvSpPr>
          <p:cNvPr id="6" name="Contenidor de número de diapositiva 5"/>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2641100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endParaRPr lang="es-ES"/>
          </a:p>
        </p:txBody>
      </p:sp>
      <p:sp>
        <p:nvSpPr>
          <p:cNvPr id="3" name="Contenidor de conting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conting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5" name="Contenidor de data 4"/>
          <p:cNvSpPr>
            <a:spLocks noGrp="1"/>
          </p:cNvSpPr>
          <p:nvPr>
            <p:ph type="dt" sz="half" idx="10"/>
          </p:nvPr>
        </p:nvSpPr>
        <p:spPr/>
        <p:txBody>
          <a:bodyPr/>
          <a:lstStyle/>
          <a:p>
            <a:fld id="{37970420-0960-49AE-BCCA-4B237FE3E8C3}" type="datetimeFigureOut">
              <a:rPr lang="es-ES" smtClean="0"/>
              <a:t>30/03/2020</a:t>
            </a:fld>
            <a:endParaRPr lang="es-ES"/>
          </a:p>
        </p:txBody>
      </p:sp>
      <p:sp>
        <p:nvSpPr>
          <p:cNvPr id="6" name="Contenidor de peu de pàgina 5"/>
          <p:cNvSpPr>
            <a:spLocks noGrp="1"/>
          </p:cNvSpPr>
          <p:nvPr>
            <p:ph type="ftr" sz="quarter" idx="11"/>
          </p:nvPr>
        </p:nvSpPr>
        <p:spPr/>
        <p:txBody>
          <a:bodyPr/>
          <a:lstStyle/>
          <a:p>
            <a:endParaRPr lang="es-ES"/>
          </a:p>
        </p:txBody>
      </p:sp>
      <p:sp>
        <p:nvSpPr>
          <p:cNvPr id="7" name="Contenidor de número de diapositiva 6"/>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460441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lvl1pPr>
              <a:defRPr/>
            </a:lvl1pPr>
          </a:lstStyle>
          <a:p>
            <a:r>
              <a:rPr lang="ca-ES"/>
              <a:t>Feu clic aquí per editar l'estil</a:t>
            </a:r>
            <a:endParaRPr lang="es-ES"/>
          </a:p>
        </p:txBody>
      </p:sp>
      <p:sp>
        <p:nvSpPr>
          <p:cNvPr id="3" name="Contenidor de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Feu clic aquí per editar estils</a:t>
            </a:r>
          </a:p>
        </p:txBody>
      </p:sp>
      <p:sp>
        <p:nvSpPr>
          <p:cNvPr id="4" name="Contenidor de conting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5" name="Contenidor de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Feu clic aquí per editar estils</a:t>
            </a:r>
          </a:p>
        </p:txBody>
      </p:sp>
      <p:sp>
        <p:nvSpPr>
          <p:cNvPr id="6" name="Contenidor de conting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7" name="Contenidor de data 6"/>
          <p:cNvSpPr>
            <a:spLocks noGrp="1"/>
          </p:cNvSpPr>
          <p:nvPr>
            <p:ph type="dt" sz="half" idx="10"/>
          </p:nvPr>
        </p:nvSpPr>
        <p:spPr/>
        <p:txBody>
          <a:bodyPr/>
          <a:lstStyle/>
          <a:p>
            <a:fld id="{37970420-0960-49AE-BCCA-4B237FE3E8C3}" type="datetimeFigureOut">
              <a:rPr lang="es-ES" smtClean="0"/>
              <a:t>30/03/2020</a:t>
            </a:fld>
            <a:endParaRPr lang="es-ES"/>
          </a:p>
        </p:txBody>
      </p:sp>
      <p:sp>
        <p:nvSpPr>
          <p:cNvPr id="8" name="Contenidor de peu de pàgina 7"/>
          <p:cNvSpPr>
            <a:spLocks noGrp="1"/>
          </p:cNvSpPr>
          <p:nvPr>
            <p:ph type="ftr" sz="quarter" idx="11"/>
          </p:nvPr>
        </p:nvSpPr>
        <p:spPr/>
        <p:txBody>
          <a:bodyPr/>
          <a:lstStyle/>
          <a:p>
            <a:endParaRPr lang="es-ES"/>
          </a:p>
        </p:txBody>
      </p:sp>
      <p:sp>
        <p:nvSpPr>
          <p:cNvPr id="9" name="Contenidor de número de diapositiva 8"/>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4035103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ítol 1"/>
          <p:cNvSpPr>
            <a:spLocks noGrp="1"/>
          </p:cNvSpPr>
          <p:nvPr>
            <p:ph type="title"/>
          </p:nvPr>
        </p:nvSpPr>
        <p:spPr/>
        <p:txBody>
          <a:bodyPr/>
          <a:lstStyle/>
          <a:p>
            <a:r>
              <a:rPr lang="ca-ES"/>
              <a:t>Feu clic aquí per editar l'estil</a:t>
            </a:r>
            <a:endParaRPr lang="es-ES"/>
          </a:p>
        </p:txBody>
      </p:sp>
      <p:sp>
        <p:nvSpPr>
          <p:cNvPr id="3" name="Contenidor de data 2"/>
          <p:cNvSpPr>
            <a:spLocks noGrp="1"/>
          </p:cNvSpPr>
          <p:nvPr>
            <p:ph type="dt" sz="half" idx="10"/>
          </p:nvPr>
        </p:nvSpPr>
        <p:spPr/>
        <p:txBody>
          <a:bodyPr/>
          <a:lstStyle/>
          <a:p>
            <a:fld id="{37970420-0960-49AE-BCCA-4B237FE3E8C3}" type="datetimeFigureOut">
              <a:rPr lang="es-ES" smtClean="0"/>
              <a:t>30/03/2020</a:t>
            </a:fld>
            <a:endParaRPr lang="es-ES"/>
          </a:p>
        </p:txBody>
      </p:sp>
      <p:sp>
        <p:nvSpPr>
          <p:cNvPr id="4" name="Contenidor de peu de pàgina 3"/>
          <p:cNvSpPr>
            <a:spLocks noGrp="1"/>
          </p:cNvSpPr>
          <p:nvPr>
            <p:ph type="ftr" sz="quarter" idx="11"/>
          </p:nvPr>
        </p:nvSpPr>
        <p:spPr/>
        <p:txBody>
          <a:bodyPr/>
          <a:lstStyle/>
          <a:p>
            <a:endParaRPr lang="es-ES"/>
          </a:p>
        </p:txBody>
      </p:sp>
      <p:sp>
        <p:nvSpPr>
          <p:cNvPr id="5" name="Contenidor de número de diapositiva 4"/>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1658093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Contenidor de data 1"/>
          <p:cNvSpPr>
            <a:spLocks noGrp="1"/>
          </p:cNvSpPr>
          <p:nvPr>
            <p:ph type="dt" sz="half" idx="10"/>
          </p:nvPr>
        </p:nvSpPr>
        <p:spPr/>
        <p:txBody>
          <a:bodyPr/>
          <a:lstStyle/>
          <a:p>
            <a:fld id="{37970420-0960-49AE-BCCA-4B237FE3E8C3}" type="datetimeFigureOut">
              <a:rPr lang="es-ES" smtClean="0"/>
              <a:t>30/03/2020</a:t>
            </a:fld>
            <a:endParaRPr lang="es-ES"/>
          </a:p>
        </p:txBody>
      </p:sp>
      <p:sp>
        <p:nvSpPr>
          <p:cNvPr id="3" name="Contenidor de peu de pàgina 2"/>
          <p:cNvSpPr>
            <a:spLocks noGrp="1"/>
          </p:cNvSpPr>
          <p:nvPr>
            <p:ph type="ftr" sz="quarter" idx="11"/>
          </p:nvPr>
        </p:nvSpPr>
        <p:spPr/>
        <p:txBody>
          <a:bodyPr/>
          <a:lstStyle/>
          <a:p>
            <a:endParaRPr lang="es-ES"/>
          </a:p>
        </p:txBody>
      </p:sp>
      <p:sp>
        <p:nvSpPr>
          <p:cNvPr id="4" name="Contenidor de número de diapositiva 3"/>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4064318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ingut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457200" y="273050"/>
            <a:ext cx="3008313" cy="1162050"/>
          </a:xfrm>
        </p:spPr>
        <p:txBody>
          <a:bodyPr anchor="b"/>
          <a:lstStyle>
            <a:lvl1pPr algn="l">
              <a:defRPr sz="2000" b="1"/>
            </a:lvl1pPr>
          </a:lstStyle>
          <a:p>
            <a:r>
              <a:rPr lang="ca-ES"/>
              <a:t>Feu clic aquí per editar l'estil</a:t>
            </a:r>
            <a:endParaRPr lang="es-ES"/>
          </a:p>
        </p:txBody>
      </p:sp>
      <p:sp>
        <p:nvSpPr>
          <p:cNvPr id="3" name="Contenidor de conting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a-ES"/>
              <a:t>Feu clic aquí per editar estils</a:t>
            </a:r>
          </a:p>
        </p:txBody>
      </p:sp>
      <p:sp>
        <p:nvSpPr>
          <p:cNvPr id="5" name="Contenidor de data 4"/>
          <p:cNvSpPr>
            <a:spLocks noGrp="1"/>
          </p:cNvSpPr>
          <p:nvPr>
            <p:ph type="dt" sz="half" idx="10"/>
          </p:nvPr>
        </p:nvSpPr>
        <p:spPr/>
        <p:txBody>
          <a:bodyPr/>
          <a:lstStyle/>
          <a:p>
            <a:fld id="{37970420-0960-49AE-BCCA-4B237FE3E8C3}" type="datetimeFigureOut">
              <a:rPr lang="es-ES" smtClean="0"/>
              <a:t>30/03/2020</a:t>
            </a:fld>
            <a:endParaRPr lang="es-ES"/>
          </a:p>
        </p:txBody>
      </p:sp>
      <p:sp>
        <p:nvSpPr>
          <p:cNvPr id="6" name="Contenidor de peu de pàgina 5"/>
          <p:cNvSpPr>
            <a:spLocks noGrp="1"/>
          </p:cNvSpPr>
          <p:nvPr>
            <p:ph type="ftr" sz="quarter" idx="11"/>
          </p:nvPr>
        </p:nvSpPr>
        <p:spPr/>
        <p:txBody>
          <a:bodyPr/>
          <a:lstStyle/>
          <a:p>
            <a:endParaRPr lang="es-ES"/>
          </a:p>
        </p:txBody>
      </p:sp>
      <p:sp>
        <p:nvSpPr>
          <p:cNvPr id="7" name="Contenidor de número de diapositiva 6"/>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1174590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ítol 1"/>
          <p:cNvSpPr>
            <a:spLocks noGrp="1"/>
          </p:cNvSpPr>
          <p:nvPr>
            <p:ph type="title"/>
          </p:nvPr>
        </p:nvSpPr>
        <p:spPr>
          <a:xfrm>
            <a:off x="1792288" y="4800600"/>
            <a:ext cx="5486400" cy="566738"/>
          </a:xfrm>
        </p:spPr>
        <p:txBody>
          <a:bodyPr anchor="b"/>
          <a:lstStyle>
            <a:lvl1pPr algn="l">
              <a:defRPr sz="2000" b="1"/>
            </a:lvl1pPr>
          </a:lstStyle>
          <a:p>
            <a:r>
              <a:rPr lang="ca-ES"/>
              <a:t>Feu clic aquí per editar l'estil</a:t>
            </a:r>
            <a:endParaRPr lang="es-ES"/>
          </a:p>
        </p:txBody>
      </p:sp>
      <p:sp>
        <p:nvSpPr>
          <p:cNvPr id="3" name="Contenidor d'imat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Contenidor de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a-ES"/>
              <a:t>Feu clic aquí per editar estils</a:t>
            </a:r>
          </a:p>
        </p:txBody>
      </p:sp>
      <p:sp>
        <p:nvSpPr>
          <p:cNvPr id="5" name="Contenidor de data 4"/>
          <p:cNvSpPr>
            <a:spLocks noGrp="1"/>
          </p:cNvSpPr>
          <p:nvPr>
            <p:ph type="dt" sz="half" idx="10"/>
          </p:nvPr>
        </p:nvSpPr>
        <p:spPr/>
        <p:txBody>
          <a:bodyPr/>
          <a:lstStyle/>
          <a:p>
            <a:fld id="{37970420-0960-49AE-BCCA-4B237FE3E8C3}" type="datetimeFigureOut">
              <a:rPr lang="es-ES" smtClean="0"/>
              <a:t>30/03/2020</a:t>
            </a:fld>
            <a:endParaRPr lang="es-ES"/>
          </a:p>
        </p:txBody>
      </p:sp>
      <p:sp>
        <p:nvSpPr>
          <p:cNvPr id="6" name="Contenidor de peu de pàgina 5"/>
          <p:cNvSpPr>
            <a:spLocks noGrp="1"/>
          </p:cNvSpPr>
          <p:nvPr>
            <p:ph type="ftr" sz="quarter" idx="11"/>
          </p:nvPr>
        </p:nvSpPr>
        <p:spPr/>
        <p:txBody>
          <a:bodyPr/>
          <a:lstStyle/>
          <a:p>
            <a:endParaRPr lang="es-ES"/>
          </a:p>
        </p:txBody>
      </p:sp>
      <p:sp>
        <p:nvSpPr>
          <p:cNvPr id="7" name="Contenidor de número de diapositiva 6"/>
          <p:cNvSpPr>
            <a:spLocks noGrp="1"/>
          </p:cNvSpPr>
          <p:nvPr>
            <p:ph type="sldNum" sz="quarter" idx="12"/>
          </p:nvPr>
        </p:nvSpPr>
        <p:spPr/>
        <p:txBody>
          <a:bodyPr/>
          <a:lstStyle/>
          <a:p>
            <a:fld id="{BFB57C20-67EE-4C1A-A729-7CCB918D422B}" type="slidenum">
              <a:rPr lang="es-ES" smtClean="0"/>
              <a:t>‹Nº›</a:t>
            </a:fld>
            <a:endParaRPr lang="es-ES"/>
          </a:p>
        </p:txBody>
      </p:sp>
    </p:spTree>
    <p:extLst>
      <p:ext uri="{BB962C8B-B14F-4D97-AF65-F5344CB8AC3E}">
        <p14:creationId xmlns:p14="http://schemas.microsoft.com/office/powerpoint/2010/main" val="4235983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a-ES"/>
              <a:t>Feu clic aquí per editar l'estil</a:t>
            </a:r>
            <a:endParaRPr lang="es-ES"/>
          </a:p>
        </p:txBody>
      </p:sp>
      <p:sp>
        <p:nvSpPr>
          <p:cNvPr id="3" name="Contenidor de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a-ES"/>
              <a:t>Feu clic aquí per editar estils</a:t>
            </a:r>
          </a:p>
          <a:p>
            <a:pPr lvl="1"/>
            <a:r>
              <a:rPr lang="ca-ES"/>
              <a:t>Segon nivell</a:t>
            </a:r>
          </a:p>
          <a:p>
            <a:pPr lvl="2"/>
            <a:r>
              <a:rPr lang="ca-ES"/>
              <a:t>Tercer nivell</a:t>
            </a:r>
          </a:p>
          <a:p>
            <a:pPr lvl="3"/>
            <a:r>
              <a:rPr lang="ca-ES"/>
              <a:t>Quart nivell</a:t>
            </a:r>
          </a:p>
          <a:p>
            <a:pPr lvl="4"/>
            <a:r>
              <a:rPr lang="ca-ES"/>
              <a:t>Cinquè nivell</a:t>
            </a:r>
            <a:endParaRPr lang="es-ES"/>
          </a:p>
        </p:txBody>
      </p:sp>
      <p:sp>
        <p:nvSpPr>
          <p:cNvPr id="4" name="Contenidor de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970420-0960-49AE-BCCA-4B237FE3E8C3}" type="datetimeFigureOut">
              <a:rPr lang="es-ES" smtClean="0"/>
              <a:t>30/03/2020</a:t>
            </a:fld>
            <a:endParaRPr lang="es-ES"/>
          </a:p>
        </p:txBody>
      </p:sp>
      <p:sp>
        <p:nvSpPr>
          <p:cNvPr id="5" name="Contenidor de peu de pà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Conteni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B57C20-67EE-4C1A-A729-7CCB918D422B}" type="slidenum">
              <a:rPr lang="es-ES" smtClean="0"/>
              <a:t>‹Nº›</a:t>
            </a:fld>
            <a:endParaRPr lang="es-ES"/>
          </a:p>
        </p:txBody>
      </p:sp>
    </p:spTree>
    <p:extLst>
      <p:ext uri="{BB962C8B-B14F-4D97-AF65-F5344CB8AC3E}">
        <p14:creationId xmlns:p14="http://schemas.microsoft.com/office/powerpoint/2010/main" val="764822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athscinet.ams.org/msc/msc2010.html"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hyperlink" Target="https://crai.ub.edu/ca/que-ofereix-el-crai/formacio-usuaris/demana-curs-personalitzat" TargetMode="External"/><Relationship Id="rId5" Type="http://schemas.openxmlformats.org/officeDocument/2006/relationships/image" Target="../media/image4.jpg"/><Relationship Id="rId4" Type="http://schemas.openxmlformats.org/officeDocument/2006/relationships/hyperlink" Target="https://cran.r-project.org/web/classifications/ACM.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cercabib.ub.edu/iii/encore/;jsessionid=0E0419901F56458E330A0834DAACC118?lang=cat" TargetMode="External"/><Relationship Id="rId7" Type="http://schemas.openxmlformats.org/officeDocument/2006/relationships/hyperlink" Target="https://crai.ub.edu/ca/que-ofereix-el-crai/formacio-usuaris/demana-curs-personalitzat" TargetMode="Externa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4.jpg"/><Relationship Id="rId5" Type="http://schemas.openxmlformats.org/officeDocument/2006/relationships/hyperlink" Target="http://crai.ub.edu/que-ofereix-el-crai/acces-recursos/acces-recursos-proxy" TargetMode="External"/><Relationship Id="rId4" Type="http://schemas.openxmlformats.org/officeDocument/2006/relationships/hyperlink" Target="http://diposit.ub.edu/dspace/mydspace"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cienceresearch.com/scienceresearch/" TargetMode="External"/><Relationship Id="rId3" Type="http://schemas.openxmlformats.org/officeDocument/2006/relationships/image" Target="../media/image4.jpg"/><Relationship Id="rId7" Type="http://schemas.openxmlformats.org/officeDocument/2006/relationships/hyperlink" Target="https://academic.microsoft.com/#/faq"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hyperlink" Target="https://academic.microsoft.com/" TargetMode="External"/><Relationship Id="rId11" Type="http://schemas.openxmlformats.org/officeDocument/2006/relationships/hyperlink" Target="http://www.wolframalpha.com/" TargetMode="External"/><Relationship Id="rId5" Type="http://schemas.openxmlformats.org/officeDocument/2006/relationships/hyperlink" Target="http://scholar.google.es/intl/ca/scholar/help.html" TargetMode="External"/><Relationship Id="rId10" Type="http://schemas.openxmlformats.org/officeDocument/2006/relationships/hyperlink" Target="http://www.osti.gov/eprints/" TargetMode="External"/><Relationship Id="rId4" Type="http://schemas.openxmlformats.org/officeDocument/2006/relationships/hyperlink" Target="http://scholar.google.es/" TargetMode="External"/><Relationship Id="rId9" Type="http://schemas.openxmlformats.org/officeDocument/2006/relationships/hyperlink" Target="http://scienceresearch.com/scienceresearch/help.html?helpId=search"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jpg"/><Relationship Id="rId7" Type="http://schemas.openxmlformats.org/officeDocument/2006/relationships/hyperlink" Target="https://search.creativecommons.org/" TargetMode="External"/><Relationship Id="rId12"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6.jpg"/><Relationship Id="rId11" Type="http://schemas.openxmlformats.org/officeDocument/2006/relationships/hyperlink" Target="https://openaccessbutton.org/" TargetMode="External"/><Relationship Id="rId5" Type="http://schemas.openxmlformats.org/officeDocument/2006/relationships/hyperlink" Target="https://academic.microsoft.com/" TargetMode="External"/><Relationship Id="rId10" Type="http://schemas.openxmlformats.org/officeDocument/2006/relationships/image" Target="../media/image9.jpeg"/><Relationship Id="rId4" Type="http://schemas.openxmlformats.org/officeDocument/2006/relationships/hyperlink" Target="https://crai.ub.edu/ca/que-ofereix-el-crai/formacio-usuaris/demana-curs-personalitzat" TargetMode="External"/><Relationship Id="rId9" Type="http://schemas.openxmlformats.org/officeDocument/2006/relationships/image" Target="../media/image8.jpg"/></Relationships>
</file>

<file path=ppt/slides/_rels/slide18.xml.rels><?xml version="1.0" encoding="UTF-8" standalone="yes"?>
<Relationships xmlns="http://schemas.openxmlformats.org/package/2006/relationships"><Relationship Id="rId8" Type="http://schemas.openxmlformats.org/officeDocument/2006/relationships/hyperlink" Target="http://diposit.ub.edu/dspace/" TargetMode="External"/><Relationship Id="rId13" Type="http://schemas.openxmlformats.org/officeDocument/2006/relationships/hyperlink" Target="arxiv.or" TargetMode="External"/><Relationship Id="rId3" Type="http://schemas.openxmlformats.org/officeDocument/2006/relationships/image" Target="../media/image4.jpg"/><Relationship Id="rId7" Type="http://schemas.openxmlformats.org/officeDocument/2006/relationships/image" Target="../media/image11.png"/><Relationship Id="rId12"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hyperlink" Target="http://ccuc.cbuc.cat/" TargetMode="External"/><Relationship Id="rId11" Type="http://schemas.openxmlformats.org/officeDocument/2006/relationships/image" Target="../media/image13.png"/><Relationship Id="rId5" Type="http://schemas.openxmlformats.org/officeDocument/2006/relationships/hyperlink" Target="https://academic.microsoft.com/" TargetMode="External"/><Relationship Id="rId10" Type="http://schemas.openxmlformats.org/officeDocument/2006/relationships/hyperlink" Target="http://dblp.uni-trier.de/" TargetMode="External"/><Relationship Id="rId4" Type="http://schemas.openxmlformats.org/officeDocument/2006/relationships/hyperlink" Target="https://crai.ub.edu/ca/que-ofereix-el-crai/formacio-usuaris/demana-curs-personalitzat" TargetMode="External"/><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hyperlink" Target="https://crai.ub.edu/ca/que-ofereix-el-crai/formacio-usuaris/demana-curs-personalitzat" TargetMode="External"/><Relationship Id="rId3" Type="http://schemas.openxmlformats.org/officeDocument/2006/relationships/image" Target="../media/image4.jpg"/><Relationship Id="rId7" Type="http://schemas.openxmlformats.org/officeDocument/2006/relationships/hyperlink" Target="http://diposit.ub.edu/dspace/bitstream/2445/58804/3/Recercador_ajuda_102014.pdf"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hyperlink" Target="http://www.csuc.cat/ca/biblioteques/pica/el-prestec-consorciat" TargetMode="External"/><Relationship Id="rId5" Type="http://schemas.openxmlformats.org/officeDocument/2006/relationships/hyperlink" Target="http://cataleg.ub.edu/screens*cat/help_index3_cat.html" TargetMode="External"/><Relationship Id="rId4" Type="http://schemas.openxmlformats.org/officeDocument/2006/relationships/hyperlink" Target="http://crai.ub.edu/" TargetMode="External"/></Relationships>
</file>

<file path=ppt/slides/_rels/slide2.xml.rels><?xml version="1.0" encoding="UTF-8" standalone="yes"?>
<Relationships xmlns="http://schemas.openxmlformats.org/package/2006/relationships"><Relationship Id="rId8" Type="http://schemas.openxmlformats.org/officeDocument/2006/relationships/slide" Target="slide38.xml"/><Relationship Id="rId3" Type="http://schemas.openxmlformats.org/officeDocument/2006/relationships/slide" Target="slide3.xml"/><Relationship Id="rId7" Type="http://schemas.openxmlformats.org/officeDocument/2006/relationships/slide" Target="slide24.xml"/><Relationship Id="rId12" Type="http://schemas.openxmlformats.org/officeDocument/2006/relationships/hyperlink" Target="https://crai.ub.edu/ca/que-ofereix-el-crai/formacio-usuaris/demana-curs-personalitza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slide" Target="slide32.xml"/><Relationship Id="rId11" Type="http://schemas.openxmlformats.org/officeDocument/2006/relationships/image" Target="../media/image4.jpg"/><Relationship Id="rId5" Type="http://schemas.openxmlformats.org/officeDocument/2006/relationships/slide" Target="slide8.xml"/><Relationship Id="rId10" Type="http://schemas.openxmlformats.org/officeDocument/2006/relationships/slide" Target="slide37.xml"/><Relationship Id="rId4" Type="http://schemas.openxmlformats.org/officeDocument/2006/relationships/slide" Target="slide5.xml"/><Relationship Id="rId9" Type="http://schemas.openxmlformats.org/officeDocument/2006/relationships/slide" Target="slide30.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hyperlink" Target="https://crai.ub.edu/ca/que-ofereix-el-crai/formacio-usuaris/demana-curs-personalitzat"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1.xml"/><Relationship Id="rId1" Type="http://schemas.openxmlformats.org/officeDocument/2006/relationships/slideLayout" Target="../slideLayouts/slideLayout13.xml"/><Relationship Id="rId5" Type="http://schemas.openxmlformats.org/officeDocument/2006/relationships/hyperlink" Target="https://academic.microsoft.com/" TargetMode="External"/><Relationship Id="rId4" Type="http://schemas.openxmlformats.org/officeDocument/2006/relationships/hyperlink" Target="https://crai.ub.edu/ca/que-ofereix-el-crai/formacio-usuaris/demana-curs-personalitzat"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hyperlink" Target="http://www.factcheck.org/2016/11/how-to-spot-fake-news/" TargetMode="External"/><Relationship Id="rId5" Type="http://schemas.openxmlformats.org/officeDocument/2006/relationships/image" Target="../media/image18.jpeg"/><Relationship Id="rId4" Type="http://schemas.openxmlformats.org/officeDocument/2006/relationships/hyperlink" Target="https://crai.ub.edu/ca/que-ofereix-el-crai/formacio-usuaris/demana-curs-personalitzat"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6.xml"/><Relationship Id="rId1" Type="http://schemas.openxmlformats.org/officeDocument/2006/relationships/slideLayout" Target="../slideLayouts/slideLayout13.xml"/><Relationship Id="rId5" Type="http://schemas.openxmlformats.org/officeDocument/2006/relationships/hyperlink" Target="https://crai.ub.edu/que-ofereix-el-crai/citacions-bibliografiques" TargetMode="External"/><Relationship Id="rId4" Type="http://schemas.openxmlformats.org/officeDocument/2006/relationships/hyperlink" Target="https://crai.ub.edu/ca/que-ofereix-el-crai/formacio-usuaris/demana-curs-personalitzat"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hyperlink" Target="http://crai.ub.edu/que-ofereix-el-crai/citacions-bibliografiques/mendeley" TargetMode="External"/><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image" Target="../media/image19.jpeg"/><Relationship Id="rId5" Type="http://schemas.openxmlformats.org/officeDocument/2006/relationships/hyperlink" Target="http://crai.ub.edu/en/crai-services/citations-reference/mendeley" TargetMode="External"/><Relationship Id="rId4" Type="http://schemas.openxmlformats.org/officeDocument/2006/relationships/hyperlink" Target="https://crai.ub.edu/ca/que-ofereix-el-crai/formacio-usuaris/demana-curs-personalitza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crai.ub.edu/ca/que-ofereix-el-crai/formacio-usuaris/demana-curs-personalitzat" TargetMode="External"/></Relationships>
</file>

<file path=ppt/slides/_rels/slide30.xml.rels><?xml version="1.0" encoding="UTF-8" standalone="yes"?>
<Relationships xmlns="http://schemas.openxmlformats.org/package/2006/relationships"><Relationship Id="rId8" Type="http://schemas.openxmlformats.org/officeDocument/2006/relationships/hyperlink" Target="http://www.fsf.org/" TargetMode="External"/><Relationship Id="rId3" Type="http://schemas.openxmlformats.org/officeDocument/2006/relationships/image" Target="../media/image4.jpg"/><Relationship Id="rId7" Type="http://schemas.openxmlformats.org/officeDocument/2006/relationships/hyperlink" Target="http://ci2.es/objetos-de-aprendizaje/tutorial-de-plagio-cat" TargetMode="External"/><Relationship Id="rId12" Type="http://schemas.openxmlformats.org/officeDocument/2006/relationships/hyperlink" Target="https://www.gnu.org/copyleft/gpl.html" TargetMode="External"/><Relationship Id="rId2" Type="http://schemas.openxmlformats.org/officeDocument/2006/relationships/notesSlide" Target="../notesSlides/notesSlide29.xml"/><Relationship Id="rId1" Type="http://schemas.openxmlformats.org/officeDocument/2006/relationships/slideLayout" Target="../slideLayouts/slideLayout13.xml"/><Relationship Id="rId6" Type="http://schemas.openxmlformats.org/officeDocument/2006/relationships/hyperlink" Target="http://publica.upc.edu/ca/copyright/aprenentatge" TargetMode="External"/><Relationship Id="rId11" Type="http://schemas.openxmlformats.org/officeDocument/2006/relationships/hyperlink" Target="http://cat.creativecommons.org/" TargetMode="External"/><Relationship Id="rId5" Type="http://schemas.openxmlformats.org/officeDocument/2006/relationships/hyperlink" Target="http://crai.ub.edu/ca/que-ofereix-el-crai/drets-d-autor-i-propietat-intellectual-i-acces-obert/us-recursos-informacio-aliens" TargetMode="External"/><Relationship Id="rId10" Type="http://schemas.openxmlformats.org/officeDocument/2006/relationships/hyperlink" Target="https://creativecommons.org/licenses/?lang=ca" TargetMode="External"/><Relationship Id="rId4" Type="http://schemas.openxmlformats.org/officeDocument/2006/relationships/hyperlink" Target="https://crai.ub.edu/ca/que-ofereix-el-crai/formacio-usuaris/demana-curs-personalitzat" TargetMode="External"/><Relationship Id="rId9" Type="http://schemas.openxmlformats.org/officeDocument/2006/relationships/hyperlink" Target="http://fundacioncopyleft.org/"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hyperlink" Target="http://www.copyscape.com/" TargetMode="External"/><Relationship Id="rId2" Type="http://schemas.openxmlformats.org/officeDocument/2006/relationships/notesSlide" Target="../notesSlides/notesSlide30.xml"/><Relationship Id="rId1" Type="http://schemas.openxmlformats.org/officeDocument/2006/relationships/slideLayout" Target="../slideLayouts/slideLayout13.xml"/><Relationship Id="rId6" Type="http://schemas.openxmlformats.org/officeDocument/2006/relationships/hyperlink" Target="https://www.urkund.com/" TargetMode="External"/><Relationship Id="rId5" Type="http://schemas.openxmlformats.org/officeDocument/2006/relationships/hyperlink" Target="http://crai.ub.edu/ca/Noticies-butlleti/el-plagi-en-treballs-academics-eines-per-evitar-lo" TargetMode="External"/><Relationship Id="rId4" Type="http://schemas.openxmlformats.org/officeDocument/2006/relationships/hyperlink" Target="https://crai.ub.edu/ca/que-ofereix-el-crai/formacio-usuaris/demana-curs-personalitzat"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ww.ub.edu/cub/criteri.php?id=2930" TargetMode="External"/><Relationship Id="rId2" Type="http://schemas.openxmlformats.org/officeDocument/2006/relationships/notesSlide" Target="../notesSlides/notesSlide31.xml"/><Relationship Id="rId1" Type="http://schemas.openxmlformats.org/officeDocument/2006/relationships/slideLayout" Target="../slideLayouts/slideLayout13.xml"/><Relationship Id="rId5" Type="http://schemas.openxmlformats.org/officeDocument/2006/relationships/image" Target="../media/image4.jpg"/><Relationship Id="rId4" Type="http://schemas.openxmlformats.org/officeDocument/2006/relationships/hyperlink" Target="https://crai.ub.edu/ca/que-ofereix-el-crai/formacio-usuaris/demana-curs-personalitzat"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crai.ub.edu/ca/que-ofereix-el-crai/formacio-usuaris/demana-curs-personalitzat" TargetMode="External"/><Relationship Id="rId2" Type="http://schemas.openxmlformats.org/officeDocument/2006/relationships/notesSlide" Target="../notesSlides/notesSlide32.xml"/><Relationship Id="rId1" Type="http://schemas.openxmlformats.org/officeDocument/2006/relationships/slideLayout" Target="../slideLayouts/slideLayout13.xml"/><Relationship Id="rId5" Type="http://schemas.openxmlformats.org/officeDocument/2006/relationships/hyperlink" Target="http://www.ub.edu/biblio/docs/pautes_presentacio.pdf" TargetMode="External"/><Relationship Id="rId4" Type="http://schemas.openxmlformats.org/officeDocument/2006/relationships/image" Target="../media/image4.jpg"/></Relationships>
</file>

<file path=ppt/slides/_rels/slide34.xml.rels><?xml version="1.0" encoding="UTF-8" standalone="yes"?>
<Relationships xmlns="http://schemas.openxmlformats.org/package/2006/relationships"><Relationship Id="rId3" Type="http://schemas.openxmlformats.org/officeDocument/2006/relationships/hyperlink" Target="https://crai.ub.edu/ca/que-ofereix-el-crai/formacio-usuaris/demana-curs-personalitzat" TargetMode="External"/><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4.jpg"/></Relationships>
</file>

<file path=ppt/slides/_rels/slide35.xml.rels><?xml version="1.0" encoding="UTF-8" standalone="yes"?>
<Relationships xmlns="http://schemas.openxmlformats.org/package/2006/relationships"><Relationship Id="rId3" Type="http://schemas.openxmlformats.org/officeDocument/2006/relationships/hyperlink" Target="https://crai.ub.edu/ca/que-ofereix-el-crai/formacio-usuaris/demana-curs-personalitzat" TargetMode="External"/><Relationship Id="rId7" Type="http://schemas.openxmlformats.org/officeDocument/2006/relationships/hyperlink" Target="http://www.crue.org/tutorial_plagio_cat/" TargetMode="External"/><Relationship Id="rId2" Type="http://schemas.openxmlformats.org/officeDocument/2006/relationships/notesSlide" Target="../notesSlides/notesSlide34.xml"/><Relationship Id="rId1" Type="http://schemas.openxmlformats.org/officeDocument/2006/relationships/slideLayout" Target="../slideLayouts/slideLayout13.xml"/><Relationship Id="rId6" Type="http://schemas.openxmlformats.org/officeDocument/2006/relationships/hyperlink" Target="http://www.crue.org/tutorial_referencias_cat/" TargetMode="External"/><Relationship Id="rId5" Type="http://schemas.openxmlformats.org/officeDocument/2006/relationships/hyperlink" Target="http://crai.ub.edu/ca/que-ofereix-el-crai/elaboracio-treballs-academics" TargetMode="External"/><Relationship Id="rId4" Type="http://schemas.openxmlformats.org/officeDocument/2006/relationships/image" Target="../media/image4.jpg"/></Relationships>
</file>

<file path=ppt/slides/_rels/slide36.xml.rels><?xml version="1.0" encoding="UTF-8" standalone="yes"?>
<Relationships xmlns="http://schemas.openxmlformats.org/package/2006/relationships"><Relationship Id="rId3" Type="http://schemas.openxmlformats.org/officeDocument/2006/relationships/hyperlink" Target="https://crai.ub.edu/ca/que-ofereix-el-crai/formacio-usuaris/demana-curs-personalitzat" TargetMode="External"/><Relationship Id="rId7" Type="http://schemas.openxmlformats.org/officeDocument/2006/relationships/hyperlink" Target="mailto:bibmat@ub.edu" TargetMode="External"/><Relationship Id="rId2" Type="http://schemas.openxmlformats.org/officeDocument/2006/relationships/notesSlide" Target="../notesSlides/notesSlide35.xml"/><Relationship Id="rId1" Type="http://schemas.openxmlformats.org/officeDocument/2006/relationships/slideLayout" Target="../slideLayouts/slideLayout13.xml"/><Relationship Id="rId6" Type="http://schemas.openxmlformats.org/officeDocument/2006/relationships/hyperlink" Target="http://crai.ub.edu/ca/que-ofereix-el-crai/formacio-usuaris" TargetMode="External"/><Relationship Id="rId5" Type="http://schemas.openxmlformats.org/officeDocument/2006/relationships/hyperlink" Target="http://crai.ub.edu/ca/que-ofereix-el-crai/formacio-usuaris/demana-curs-personalitzat" TargetMode="External"/><Relationship Id="rId4" Type="http://schemas.openxmlformats.org/officeDocument/2006/relationships/image" Target="../media/image4.jpg"/></Relationships>
</file>

<file path=ppt/slides/_rels/slide3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6.xml"/><Relationship Id="rId1" Type="http://schemas.openxmlformats.org/officeDocument/2006/relationships/slideLayout" Target="../slideLayouts/slideLayout13.xml"/><Relationship Id="rId5" Type="http://schemas.openxmlformats.org/officeDocument/2006/relationships/hyperlink" Target="https://ec.europa.eu/digital-agenda/europe-2020-strategy" TargetMode="External"/><Relationship Id="rId4" Type="http://schemas.openxmlformats.org/officeDocument/2006/relationships/hyperlink" Target="https://crai.ub.edu/ca/que-ofereix-el-crai/formacio-usuaris/demana-curs-personalitzat"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crai.ub.edu/ca/que-ofereix-el-crai/citacions-bibliografiques" TargetMode="External"/><Relationship Id="rId2" Type="http://schemas.openxmlformats.org/officeDocument/2006/relationships/notesSlide" Target="../notesSlides/notesSlide37.xml"/><Relationship Id="rId1" Type="http://schemas.openxmlformats.org/officeDocument/2006/relationships/slideLayout" Target="../slideLayouts/slideLayout13.xml"/><Relationship Id="rId5" Type="http://schemas.openxmlformats.org/officeDocument/2006/relationships/hyperlink" Target="https://crai.ub.edu/ca/que-ofereix-el-crai/formacio-usuaris/demana-curs-personalitzat" TargetMode="External"/><Relationship Id="rId4" Type="http://schemas.openxmlformats.org/officeDocument/2006/relationships/image" Target="../media/image5.jpg"/></Relationships>
</file>

<file path=ppt/slides/_rels/slide39.xml.rels><?xml version="1.0" encoding="UTF-8" standalone="yes"?>
<Relationships xmlns="http://schemas.openxmlformats.org/package/2006/relationships"><Relationship Id="rId3" Type="http://schemas.openxmlformats.org/officeDocument/2006/relationships/hyperlink" Target="http://www.nasa.gov/centers/kennedy/about/information/faq.html" TargetMode="External"/><Relationship Id="rId2" Type="http://schemas.openxmlformats.org/officeDocument/2006/relationships/notesSlide" Target="../notesSlides/notesSlide38.xml"/><Relationship Id="rId1" Type="http://schemas.openxmlformats.org/officeDocument/2006/relationships/slideLayout" Target="../slideLayouts/slideLayout13.xml"/><Relationship Id="rId6" Type="http://schemas.openxmlformats.org/officeDocument/2006/relationships/hyperlink" Target="https://crai.ub.edu/ca/que-ofereix-el-crai/formacio-usuaris/demana-curs-personalitzat" TargetMode="External"/><Relationship Id="rId5" Type="http://schemas.openxmlformats.org/officeDocument/2006/relationships/image" Target="../media/image5.jpg"/><Relationship Id="rId4" Type="http://schemas.openxmlformats.org/officeDocument/2006/relationships/hyperlink" Target="https://www.youtube.com/watch?v=wSs-yPMwjY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hyperlink" Target="https://crai.ub.edu/ca/que-ofereix-el-crai/formacio-usuaris/demana-curs-personalitzat"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s://crai.ub.edu/ca/que-ofereix-el-crai/formacio-usuaris/demana-curs-personalitzat" TargetMode="External"/><Relationship Id="rId3" Type="http://schemas.openxmlformats.org/officeDocument/2006/relationships/image" Target="../media/image5.jpg"/><Relationship Id="rId7" Type="http://schemas.openxmlformats.org/officeDocument/2006/relationships/hyperlink" Target="https://www.software.ac.uk/blog/2016-09-30-oh-research-software-how-shalt-i-cite-thee" TargetMode="External"/><Relationship Id="rId2" Type="http://schemas.openxmlformats.org/officeDocument/2006/relationships/notesSlide" Target="../notesSlides/notesSlide40.xml"/><Relationship Id="rId1" Type="http://schemas.openxmlformats.org/officeDocument/2006/relationships/slideLayout" Target="../slideLayouts/slideLayout13.xml"/><Relationship Id="rId6" Type="http://schemas.openxmlformats.org/officeDocument/2006/relationships/hyperlink" Target="http://www.cp2k.org/" TargetMode="External"/><Relationship Id="rId5" Type="http://schemas.openxmlformats.org/officeDocument/2006/relationships/hyperlink" Target="http://www.icm.tu-bs.de/~beick/soft/modisom/" TargetMode="External"/><Relationship Id="rId4" Type="http://schemas.openxmlformats.org/officeDocument/2006/relationships/hyperlink" Target="http://www.r-project.org/"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1.xml"/><Relationship Id="rId1" Type="http://schemas.openxmlformats.org/officeDocument/2006/relationships/slideLayout" Target="../slideLayouts/slideLayout13.xml"/><Relationship Id="rId5" Type="http://schemas.openxmlformats.org/officeDocument/2006/relationships/hyperlink" Target="https://crai.ub.edu/ca/que-ofereix-el-crai/formacio-usuaris/demana-curs-personalitzat" TargetMode="External"/><Relationship Id="rId4" Type="http://schemas.openxmlformats.org/officeDocument/2006/relationships/hyperlink" Target="https://blocmat.ub.edu/2018/09/25/com-i-per-que-shauria-de-citar-el-programari/"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2.xml"/><Relationship Id="rId1" Type="http://schemas.openxmlformats.org/officeDocument/2006/relationships/slideLayout" Target="../slideLayouts/slideLayout13.xml"/><Relationship Id="rId6" Type="http://schemas.openxmlformats.org/officeDocument/2006/relationships/hyperlink" Target="https://crai.ub.edu/ca/que-ofereix-el-crai/formacio-usuaris/demana-curs-personalitzat" TargetMode="External"/><Relationship Id="rId5" Type="http://schemas.openxmlformats.org/officeDocument/2006/relationships/image" Target="../media/image21.jpeg"/><Relationship Id="rId4" Type="http://schemas.openxmlformats.org/officeDocument/2006/relationships/image" Target="../media/image20.jpeg"/></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hyperlink" Target="http://bit.ly/2sO5WCQ"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hyperlink" Target="https://crai.ub.edu/ca/que-ofereix-el-crai/formacio-usuaris/demana-curs-personalitza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1129004" y="3275045"/>
            <a:ext cx="7053943" cy="1323439"/>
          </a:xfrm>
          <a:prstGeom prst="rect">
            <a:avLst/>
          </a:prstGeom>
        </p:spPr>
        <p:txBody>
          <a:bodyPr wrap="square">
            <a:spAutoFit/>
          </a:bodyPr>
          <a:lstStyle/>
          <a:p>
            <a:pPr algn="ctr"/>
            <a:r>
              <a:rPr lang="ca-ES" altLang="ca-ES" sz="2400" b="1" dirty="0">
                <a:solidFill>
                  <a:schemeClr val="bg1"/>
                </a:solidFill>
                <a:latin typeface="Verdana" pitchFamily="34" charset="0"/>
              </a:rPr>
              <a:t>Fonts d’informació per elaborar el TFG</a:t>
            </a:r>
          </a:p>
          <a:p>
            <a:pPr algn="ctr">
              <a:spcBef>
                <a:spcPct val="0"/>
              </a:spcBef>
            </a:pPr>
            <a:endParaRPr lang="es-ES" altLang="ca-ES" sz="2000" b="1" dirty="0">
              <a:solidFill>
                <a:schemeClr val="bg1"/>
              </a:solidFill>
              <a:latin typeface="Verdana" panose="020B0604030504040204" pitchFamily="34" charset="0"/>
            </a:endParaRPr>
          </a:p>
          <a:p>
            <a:pPr algn="ctr">
              <a:spcBef>
                <a:spcPct val="50000"/>
              </a:spcBef>
            </a:pPr>
            <a:r>
              <a:rPr lang="en-GB" altLang="ca-ES" sz="2400" b="1" dirty="0">
                <a:solidFill>
                  <a:schemeClr val="bg1"/>
                </a:solidFill>
                <a:latin typeface="Verdana" panose="020B0604030504040204" pitchFamily="34" charset="0"/>
              </a:rPr>
              <a:t>Cu</a:t>
            </a:r>
            <a:r>
              <a:rPr lang="ca-ES" altLang="ca-ES" sz="2400" b="1" dirty="0" err="1">
                <a:solidFill>
                  <a:schemeClr val="bg1"/>
                </a:solidFill>
                <a:latin typeface="Verdana" panose="020B0604030504040204" pitchFamily="34" charset="0"/>
              </a:rPr>
              <a:t>rs</a:t>
            </a:r>
            <a:r>
              <a:rPr lang="en-GB" altLang="ca-ES" sz="2400" b="1" dirty="0">
                <a:solidFill>
                  <a:schemeClr val="bg1"/>
                </a:solidFill>
                <a:latin typeface="Verdana" panose="020B0604030504040204" pitchFamily="34" charset="0"/>
              </a:rPr>
              <a:t> 2019-20</a:t>
            </a:r>
          </a:p>
        </p:txBody>
      </p:sp>
    </p:spTree>
    <p:extLst>
      <p:ext uri="{BB962C8B-B14F-4D97-AF65-F5344CB8AC3E}">
        <p14:creationId xmlns:p14="http://schemas.microsoft.com/office/powerpoint/2010/main" val="48401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10</a:t>
            </a:fld>
            <a:endParaRPr lang="es-ES" dirty="0"/>
          </a:p>
        </p:txBody>
      </p:sp>
      <p:sp>
        <p:nvSpPr>
          <p:cNvPr id="14340" name="Rectangle 18"/>
          <p:cNvSpPr>
            <a:spLocks noGrp="1" noChangeArrowheads="1"/>
          </p:cNvSpPr>
          <p:nvPr>
            <p:ph type="body" idx="4294967295"/>
          </p:nvPr>
        </p:nvSpPr>
        <p:spPr bwMode="auto">
          <a:xfrm>
            <a:off x="3203848" y="1449666"/>
            <a:ext cx="5349292" cy="47156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Estratègia</a:t>
            </a:r>
            <a:r>
              <a:rPr lang="en-US" altLang="ca-ES" sz="2000" b="1" dirty="0">
                <a:latin typeface="Verdana" pitchFamily="34" charset="0"/>
                <a:ea typeface="Verdana" pitchFamily="34" charset="0"/>
                <a:cs typeface="Verdana" pitchFamily="34" charset="0"/>
              </a:rPr>
              <a:t> de </a:t>
            </a:r>
            <a:r>
              <a:rPr lang="en-US" altLang="ca-ES" sz="2000" b="1" dirty="0" err="1">
                <a:latin typeface="Verdana" pitchFamily="34" charset="0"/>
                <a:ea typeface="Verdana" pitchFamily="34" charset="0"/>
                <a:cs typeface="Verdana" pitchFamily="34" charset="0"/>
              </a:rPr>
              <a:t>cerca</a:t>
            </a: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r>
              <a:rPr lang="ca-ES" altLang="ca-ES" sz="2000" dirty="0">
                <a:latin typeface="Verdana" panose="020B0604030504040204" pitchFamily="34" charset="0"/>
                <a:ea typeface="Verdana" panose="020B0604030504040204" pitchFamily="34" charset="0"/>
                <a:cs typeface="Verdana" panose="020B0604030504040204" pitchFamily="34" charset="0"/>
              </a:rPr>
              <a:t>Anàlisi de termes</a:t>
            </a:r>
            <a:r>
              <a:rPr lang="ca-ES" altLang="ca-ES" sz="2000" dirty="0">
                <a:latin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eaLnBrk="1" hangingPunct="1">
              <a:lnSpc>
                <a:spcPct val="80000"/>
              </a:lnSpc>
              <a:buNone/>
              <a:defRPr/>
            </a:pPr>
            <a:r>
              <a:rPr lang="ca-ES" altLang="ca-ES" sz="2000" dirty="0">
                <a:latin typeface="Verdana" pitchFamily="34" charset="0"/>
              </a:rPr>
              <a:t>            </a:t>
            </a:r>
            <a:r>
              <a:rPr lang="ca-ES" altLang="ca-ES" sz="2000" dirty="0">
                <a:latin typeface="Verdana" panose="020B0604030504040204" pitchFamily="34" charset="0"/>
                <a:ea typeface="Verdana" panose="020B0604030504040204" pitchFamily="34" charset="0"/>
                <a:cs typeface="Verdana" panose="020B0604030504040204" pitchFamily="34" charset="0"/>
              </a:rPr>
              <a:t>Anàlisi de conceptes</a:t>
            </a:r>
            <a:endParaRPr lang="en-US" altLang="ca-ES" sz="2000" dirty="0">
              <a:latin typeface="Verdana" pitchFamily="34" charset="0"/>
              <a:ea typeface="Verdana" pitchFamily="34" charset="0"/>
              <a:cs typeface="Verdana" pitchFamily="34" charset="0"/>
            </a:endParaRPr>
          </a:p>
          <a:p>
            <a:pPr marL="0" indent="0" eaLnBrk="1" hangingPunct="1">
              <a:lnSpc>
                <a:spcPct val="80000"/>
              </a:lnSpc>
              <a:buNone/>
              <a:defRPr/>
            </a:pPr>
            <a:endParaRPr lang="en-US" altLang="ca-ES" sz="2000" dirty="0">
              <a:latin typeface="Verdana" pitchFamily="34" charset="0"/>
              <a:ea typeface="Verdana" pitchFamily="34" charset="0"/>
              <a:cs typeface="Verdana" pitchFamily="34" charset="0"/>
            </a:endParaRPr>
          </a:p>
          <a:p>
            <a:pPr marL="0" indent="0" eaLnBrk="1" hangingPunct="1">
              <a:lnSpc>
                <a:spcPct val="80000"/>
              </a:lnSpc>
              <a:buNone/>
              <a:defRPr/>
            </a:pPr>
            <a:r>
              <a:rPr lang="en-US" altLang="ca-ES" sz="2000" dirty="0">
                <a:latin typeface="Verdana" pitchFamily="34" charset="0"/>
                <a:ea typeface="Verdana" pitchFamily="34" charset="0"/>
                <a:cs typeface="Verdana" pitchFamily="34" charset="0"/>
              </a:rPr>
              <a:t>            </a:t>
            </a:r>
            <a:r>
              <a:rPr lang="ca-ES" altLang="ca-ES" sz="2000" dirty="0">
                <a:latin typeface="Verdana" panose="020B0604030504040204" pitchFamily="34" charset="0"/>
                <a:ea typeface="Verdana" panose="020B0604030504040204" pitchFamily="34" charset="0"/>
                <a:cs typeface="Verdana" panose="020B0604030504040204" pitchFamily="34" charset="0"/>
              </a:rPr>
              <a:t>Anàlisi de punts forts i febles</a:t>
            </a:r>
            <a:r>
              <a:rPr lang="en-US" altLang="ca-ES" sz="2000" dirty="0">
                <a:latin typeface="Verdana" pitchFamily="34" charset="0"/>
                <a:ea typeface="Verdana" pitchFamily="34" charset="0"/>
                <a:cs typeface="Verdana" pitchFamily="34" charset="0"/>
              </a:rPr>
              <a:t>.</a:t>
            </a:r>
          </a:p>
          <a:p>
            <a:pPr marL="457200" lvl="2" indent="0">
              <a:lnSpc>
                <a:spcPct val="80000"/>
              </a:lnSpc>
              <a:buNone/>
              <a:defRPr/>
            </a:pPr>
            <a:endParaRPr lang="en-US" altLang="ca-ES" sz="2000" dirty="0">
              <a:latin typeface="Verdana" pitchFamily="34" charset="0"/>
              <a:ea typeface="Verdana" pitchFamily="34" charset="0"/>
              <a:cs typeface="Verdana" pitchFamily="34" charset="0"/>
            </a:endParaRPr>
          </a:p>
          <a:p>
            <a:pPr marL="457200" lvl="2" indent="0">
              <a:lnSpc>
                <a:spcPct val="80000"/>
              </a:lnSpc>
              <a:buNone/>
              <a:defRPr/>
            </a:pPr>
            <a:r>
              <a:rPr lang="en-US" altLang="ca-ES" sz="2000" dirty="0">
                <a:latin typeface="Verdana" pitchFamily="34" charset="0"/>
                <a:ea typeface="Verdana" pitchFamily="34" charset="0"/>
                <a:cs typeface="Verdana" pitchFamily="34" charset="0"/>
              </a:rPr>
              <a:t>       </a:t>
            </a:r>
            <a:r>
              <a:rPr lang="en-US" altLang="ca-ES" sz="2000" dirty="0" err="1">
                <a:latin typeface="Verdana" pitchFamily="34" charset="0"/>
                <a:ea typeface="Verdana" pitchFamily="34" charset="0"/>
                <a:cs typeface="Verdana" pitchFamily="34" charset="0"/>
              </a:rPr>
              <a:t>Classificació</a:t>
            </a:r>
            <a:r>
              <a:rPr lang="en-US" altLang="ca-ES" sz="2000" dirty="0">
                <a:latin typeface="Verdana" pitchFamily="34" charset="0"/>
                <a:ea typeface="Verdana" pitchFamily="34" charset="0"/>
                <a:cs typeface="Verdana" pitchFamily="34" charset="0"/>
              </a:rPr>
              <a:t> per </a:t>
            </a:r>
            <a:r>
              <a:rPr lang="en-US" altLang="ca-ES" sz="2000" dirty="0" err="1">
                <a:latin typeface="Verdana" pitchFamily="34" charset="0"/>
                <a:ea typeface="Verdana" pitchFamily="34" charset="0"/>
                <a:cs typeface="Verdana" pitchFamily="34" charset="0"/>
              </a:rPr>
              <a:t>matèries</a:t>
            </a:r>
            <a:endParaRPr lang="en-US" altLang="ca-ES" sz="2000" dirty="0">
              <a:latin typeface="Verdana" pitchFamily="34" charset="0"/>
              <a:ea typeface="Verdana" pitchFamily="34" charset="0"/>
              <a:cs typeface="Verdana" pitchFamily="34" charset="0"/>
            </a:endParaRPr>
          </a:p>
          <a:p>
            <a:pPr marL="457200" lvl="2" indent="0">
              <a:lnSpc>
                <a:spcPct val="80000"/>
              </a:lnSpc>
              <a:buNone/>
              <a:defRPr/>
            </a:pPr>
            <a:r>
              <a:rPr lang="en-US" altLang="ca-ES" sz="2000" dirty="0">
                <a:latin typeface="Verdana" pitchFamily="34" charset="0"/>
                <a:ea typeface="Verdana" pitchFamily="34" charset="0"/>
                <a:cs typeface="Verdana" pitchFamily="34" charset="0"/>
              </a:rPr>
              <a:t>          </a:t>
            </a:r>
          </a:p>
          <a:p>
            <a:pPr marL="457200" lvl="2" indent="0">
              <a:lnSpc>
                <a:spcPct val="80000"/>
              </a:lnSpc>
              <a:buNone/>
              <a:defRPr/>
            </a:pPr>
            <a:endParaRPr lang="en-US" altLang="ca-ES" sz="2000" dirty="0">
              <a:latin typeface="Verdana" pitchFamily="34" charset="0"/>
              <a:ea typeface="Verdana" pitchFamily="34" charset="0"/>
              <a:cs typeface="Verdana" pitchFamily="34" charset="0"/>
            </a:endParaRPr>
          </a:p>
          <a:p>
            <a:pPr marL="0" indent="0" eaLnBrk="1" hangingPunct="1">
              <a:lnSpc>
                <a:spcPct val="80000"/>
              </a:lnSpc>
              <a:buNone/>
              <a:defRPr/>
            </a:pP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grpSp>
        <p:nvGrpSpPr>
          <p:cNvPr id="6" name="Agrupa 5"/>
          <p:cNvGrpSpPr/>
          <p:nvPr/>
        </p:nvGrpSpPr>
        <p:grpSpPr>
          <a:xfrm>
            <a:off x="3898646" y="2789936"/>
            <a:ext cx="288032" cy="298352"/>
            <a:chOff x="1470362" y="2004957"/>
            <a:chExt cx="797382" cy="847979"/>
          </a:xfrm>
        </p:grpSpPr>
        <p:sp>
          <p:nvSpPr>
            <p:cNvPr id="8" name="Oval 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Oval 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Oval 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Oval 1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Oval 1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Oval 1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14" name="Connector recte 13"/>
            <p:cNvCxnSpPr>
              <a:endCxn id="1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5" name="Connector recte 14"/>
            <p:cNvCxnSpPr>
              <a:endCxn id="1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6" name="Connector recte 1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17" name="Agrupa 16"/>
          <p:cNvGrpSpPr/>
          <p:nvPr/>
        </p:nvGrpSpPr>
        <p:grpSpPr>
          <a:xfrm>
            <a:off x="3903211" y="4023855"/>
            <a:ext cx="288032" cy="298352"/>
            <a:chOff x="1470362" y="2004957"/>
            <a:chExt cx="797382" cy="847979"/>
          </a:xfrm>
        </p:grpSpPr>
        <p:sp>
          <p:nvSpPr>
            <p:cNvPr id="18" name="Oval 1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Oval 1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Oval 1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Oval 2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Oval 2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3" name="Oval 2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4" name="Connector recte 23"/>
            <p:cNvCxnSpPr>
              <a:endCxn id="2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5" name="Connector recte 24"/>
            <p:cNvCxnSpPr>
              <a:endCxn id="2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6" name="Connector recte 2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27" name="Agrupa 26"/>
          <p:cNvGrpSpPr/>
          <p:nvPr/>
        </p:nvGrpSpPr>
        <p:grpSpPr>
          <a:xfrm>
            <a:off x="3890743" y="3418680"/>
            <a:ext cx="288032" cy="298352"/>
            <a:chOff x="1470362" y="2004957"/>
            <a:chExt cx="797382" cy="847979"/>
          </a:xfrm>
        </p:grpSpPr>
        <p:sp>
          <p:nvSpPr>
            <p:cNvPr id="28" name="Oval 2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Oval 2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Oval 3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2" name="Oval 3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4" name="Connector recte 33"/>
            <p:cNvCxnSpPr>
              <a:endCxn id="3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5" name="Connector recte 34"/>
            <p:cNvCxnSpPr>
              <a:endCxn id="3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6" name="Connector recte 3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grpSp>
        <p:nvGrpSpPr>
          <p:cNvPr id="37" name="Agrupa 16"/>
          <p:cNvGrpSpPr/>
          <p:nvPr/>
        </p:nvGrpSpPr>
        <p:grpSpPr>
          <a:xfrm>
            <a:off x="3916781" y="4631180"/>
            <a:ext cx="288032" cy="298352"/>
            <a:chOff x="1470362" y="2004957"/>
            <a:chExt cx="797382" cy="847979"/>
          </a:xfrm>
        </p:grpSpPr>
        <p:sp>
          <p:nvSpPr>
            <p:cNvPr id="38" name="Oval 1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9" name="Oval 1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3" name="Oval 1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4" name="Oval 2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5" name="Oval 2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6" name="Oval 2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47" name="Connector recte 23"/>
            <p:cNvCxnSpPr>
              <a:endCxn id="44"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8" name="Connector recte 24"/>
            <p:cNvCxnSpPr>
              <a:endCxn id="45"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9" name="Connector recte 2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6409440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11</a:t>
            </a:fld>
            <a:endParaRPr lang="es-ES" dirty="0"/>
          </a:p>
        </p:txBody>
      </p:sp>
      <p:sp>
        <p:nvSpPr>
          <p:cNvPr id="14340" name="Rectangle 18"/>
          <p:cNvSpPr>
            <a:spLocks noGrp="1" noChangeArrowheads="1"/>
          </p:cNvSpPr>
          <p:nvPr>
            <p:ph type="body" idx="4294967295"/>
          </p:nvPr>
        </p:nvSpPr>
        <p:spPr bwMode="auto">
          <a:xfrm>
            <a:off x="3203848" y="1070070"/>
            <a:ext cx="5400600" cy="509523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Estratègia</a:t>
            </a:r>
            <a:r>
              <a:rPr lang="en-US" altLang="ca-ES" sz="2000" b="1" dirty="0">
                <a:latin typeface="Verdana" pitchFamily="34" charset="0"/>
                <a:ea typeface="Verdana" pitchFamily="34" charset="0"/>
                <a:cs typeface="Verdana" pitchFamily="34" charset="0"/>
              </a:rPr>
              <a:t> de </a:t>
            </a:r>
            <a:r>
              <a:rPr lang="en-US" altLang="ca-ES" sz="2000" b="1" dirty="0" err="1">
                <a:latin typeface="Verdana" pitchFamily="34" charset="0"/>
                <a:ea typeface="Verdana" pitchFamily="34" charset="0"/>
                <a:cs typeface="Verdana" pitchFamily="34" charset="0"/>
              </a:rPr>
              <a:t>cerca</a:t>
            </a:r>
            <a:endParaRPr lang="en-US" altLang="ca-ES" sz="2000" b="1" dirty="0">
              <a:latin typeface="Verdana" pitchFamily="34" charset="0"/>
              <a:ea typeface="Verdana" pitchFamily="34" charset="0"/>
              <a:cs typeface="Verdana" pitchFamily="34" charset="0"/>
            </a:endParaRP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buNone/>
            </a:pPr>
            <a:r>
              <a:rPr lang="ca-ES" sz="1500" b="1" dirty="0">
                <a:latin typeface="Verdana" pitchFamily="34" charset="0"/>
                <a:ea typeface="Verdana" pitchFamily="34" charset="0"/>
                <a:cs typeface="Verdana" pitchFamily="34" charset="0"/>
              </a:rPr>
              <a:t>Anàlisi de termes </a:t>
            </a:r>
            <a:r>
              <a:rPr lang="ca-ES" sz="1500" dirty="0">
                <a:latin typeface="Verdana" pitchFamily="34" charset="0"/>
                <a:ea typeface="Verdana" pitchFamily="34" charset="0"/>
                <a:cs typeface="Verdana" pitchFamily="34" charset="0"/>
              </a:rPr>
              <a:t>: pensa en trobar termes relacionats, termes similars del mateix camp temàtic, etc. Potser els termes que fas servir no són els més emprats.  </a:t>
            </a:r>
            <a:endParaRPr lang="es-ES" sz="1500" dirty="0">
              <a:latin typeface="Verdana" pitchFamily="34" charset="0"/>
              <a:ea typeface="Verdana" pitchFamily="34" charset="0"/>
              <a:cs typeface="Verdana" pitchFamily="34" charset="0"/>
            </a:endParaRPr>
          </a:p>
          <a:p>
            <a:pPr marL="0" indent="0">
              <a:buNone/>
            </a:pPr>
            <a:endParaRPr lang="ca-ES" sz="1500" dirty="0">
              <a:latin typeface="Verdana" pitchFamily="34" charset="0"/>
              <a:ea typeface="Verdana" pitchFamily="34" charset="0"/>
              <a:cs typeface="Verdana" pitchFamily="34" charset="0"/>
            </a:endParaRPr>
          </a:p>
          <a:p>
            <a:pPr marL="0" indent="0">
              <a:buNone/>
            </a:pPr>
            <a:r>
              <a:rPr lang="ca-ES" sz="1500" b="1" dirty="0">
                <a:latin typeface="Verdana" pitchFamily="34" charset="0"/>
                <a:ea typeface="Verdana" pitchFamily="34" charset="0"/>
                <a:cs typeface="Verdana" pitchFamily="34" charset="0"/>
              </a:rPr>
              <a:t>Anàlisi de conceptes </a:t>
            </a:r>
            <a:r>
              <a:rPr lang="ca-ES" sz="1500" dirty="0">
                <a:latin typeface="Verdana" pitchFamily="34" charset="0"/>
                <a:ea typeface="Verdana" pitchFamily="34" charset="0"/>
                <a:cs typeface="Verdana" pitchFamily="34" charset="0"/>
              </a:rPr>
              <a:t>: pensa en termes de més genèric a més específic per definir la necessitat d’informació i el nivell de contingut i especificitat. Els termes més acadèmics faran que trobis informació més especialitzada.</a:t>
            </a:r>
            <a:endParaRPr lang="es-ES" sz="1500" dirty="0">
              <a:latin typeface="Verdana" pitchFamily="34" charset="0"/>
              <a:ea typeface="Verdana" pitchFamily="34" charset="0"/>
              <a:cs typeface="Verdana" pitchFamily="34" charset="0"/>
            </a:endParaRPr>
          </a:p>
          <a:p>
            <a:pPr marL="0" indent="0">
              <a:buNone/>
            </a:pPr>
            <a:endParaRPr lang="ca-ES" sz="1500" dirty="0">
              <a:latin typeface="Verdana" pitchFamily="34" charset="0"/>
              <a:ea typeface="Verdana" pitchFamily="34" charset="0"/>
              <a:cs typeface="Verdana" pitchFamily="34" charset="0"/>
            </a:endParaRPr>
          </a:p>
          <a:p>
            <a:pPr marL="0" indent="0">
              <a:buNone/>
            </a:pPr>
            <a:r>
              <a:rPr lang="ca-ES" sz="1500" b="1" dirty="0">
                <a:latin typeface="Verdana" pitchFamily="34" charset="0"/>
                <a:ea typeface="Verdana" pitchFamily="34" charset="0"/>
                <a:cs typeface="Verdana" pitchFamily="34" charset="0"/>
              </a:rPr>
              <a:t>Anàlisi de punts forts i febles </a:t>
            </a:r>
            <a:r>
              <a:rPr lang="ca-ES" sz="1500" dirty="0">
                <a:latin typeface="Verdana" pitchFamily="34" charset="0"/>
                <a:ea typeface="Verdana" pitchFamily="34" charset="0"/>
                <a:cs typeface="Verdana" pitchFamily="34" charset="0"/>
              </a:rPr>
              <a:t>: pensa en els conceptes que faràs servir en la cerca d’informació. Descarta el que no funcioni: verbs, expressions polisèmiques, etc.</a:t>
            </a:r>
          </a:p>
          <a:p>
            <a:pPr marL="0" indent="0">
              <a:buNone/>
            </a:pPr>
            <a:endParaRPr lang="ca-ES" sz="1500" dirty="0">
              <a:latin typeface="Verdana" pitchFamily="34" charset="0"/>
              <a:ea typeface="Verdana" pitchFamily="34" charset="0"/>
              <a:cs typeface="Verdana" pitchFamily="34" charset="0"/>
            </a:endParaRPr>
          </a:p>
          <a:p>
            <a:pPr marL="0" indent="0">
              <a:buNone/>
            </a:pPr>
            <a:r>
              <a:rPr lang="ca-ES" sz="1500" b="1" dirty="0">
                <a:latin typeface="Verdana" pitchFamily="34" charset="0"/>
                <a:ea typeface="Verdana" pitchFamily="34" charset="0"/>
                <a:cs typeface="Verdana" pitchFamily="34" charset="0"/>
              </a:rPr>
              <a:t>Classificació per matèries: </a:t>
            </a:r>
            <a:r>
              <a:rPr lang="ca-ES" sz="1500" dirty="0">
                <a:latin typeface="Verdana" pitchFamily="34" charset="0"/>
                <a:ea typeface="Verdana" pitchFamily="34" charset="0"/>
                <a:cs typeface="Verdana" pitchFamily="34" charset="0"/>
              </a:rPr>
              <a:t>el codi numèric que representa el contingut i abast d’un ítem pot ajudar-te a localitzar obres d’àmbit similar. La </a:t>
            </a:r>
            <a:r>
              <a:rPr lang="ca-ES" sz="1500" dirty="0" err="1">
                <a:latin typeface="Verdana" pitchFamily="34" charset="0"/>
                <a:ea typeface="Verdana" pitchFamily="34" charset="0"/>
                <a:cs typeface="Verdana" pitchFamily="34" charset="0"/>
                <a:hlinkClick r:id="rId3"/>
              </a:rPr>
              <a:t>Mathematics</a:t>
            </a:r>
            <a:r>
              <a:rPr lang="ca-ES" sz="1500" dirty="0">
                <a:latin typeface="Verdana" pitchFamily="34" charset="0"/>
                <a:ea typeface="Verdana" pitchFamily="34" charset="0"/>
                <a:cs typeface="Verdana" pitchFamily="34" charset="0"/>
                <a:hlinkClick r:id="rId3"/>
              </a:rPr>
              <a:t> </a:t>
            </a:r>
            <a:r>
              <a:rPr lang="ca-ES" sz="1500" dirty="0" err="1">
                <a:latin typeface="Verdana" pitchFamily="34" charset="0"/>
                <a:ea typeface="Verdana" pitchFamily="34" charset="0"/>
                <a:cs typeface="Verdana" pitchFamily="34" charset="0"/>
                <a:hlinkClick r:id="rId3"/>
              </a:rPr>
              <a:t>Subject</a:t>
            </a:r>
            <a:r>
              <a:rPr lang="ca-ES" sz="1500" dirty="0">
                <a:latin typeface="Verdana" pitchFamily="34" charset="0"/>
                <a:ea typeface="Verdana" pitchFamily="34" charset="0"/>
                <a:cs typeface="Verdana" pitchFamily="34" charset="0"/>
                <a:hlinkClick r:id="rId3"/>
              </a:rPr>
              <a:t> </a:t>
            </a:r>
            <a:r>
              <a:rPr lang="ca-ES" sz="1500" dirty="0" err="1">
                <a:latin typeface="Verdana" pitchFamily="34" charset="0"/>
                <a:ea typeface="Verdana" pitchFamily="34" charset="0"/>
                <a:cs typeface="Verdana" pitchFamily="34" charset="0"/>
                <a:hlinkClick r:id="rId3"/>
              </a:rPr>
              <a:t>Classification</a:t>
            </a:r>
            <a:r>
              <a:rPr lang="ca-ES" sz="1500" dirty="0">
                <a:latin typeface="Verdana" pitchFamily="34" charset="0"/>
                <a:ea typeface="Verdana" pitchFamily="34" charset="0"/>
                <a:cs typeface="Verdana" pitchFamily="34" charset="0"/>
                <a:hlinkClick r:id="rId3"/>
              </a:rPr>
              <a:t> </a:t>
            </a:r>
            <a:r>
              <a:rPr lang="ca-ES" sz="1500" dirty="0">
                <a:latin typeface="Verdana" pitchFamily="34" charset="0"/>
                <a:ea typeface="Verdana" pitchFamily="34" charset="0"/>
                <a:cs typeface="Verdana" pitchFamily="34" charset="0"/>
              </a:rPr>
              <a:t>i la </a:t>
            </a:r>
            <a:r>
              <a:rPr lang="ca-ES" sz="1500" dirty="0">
                <a:latin typeface="Verdana" pitchFamily="34" charset="0"/>
                <a:ea typeface="Verdana" pitchFamily="34" charset="0"/>
                <a:cs typeface="Verdana" pitchFamily="34" charset="0"/>
                <a:hlinkClick r:id="rId4"/>
              </a:rPr>
              <a:t>Computing </a:t>
            </a:r>
            <a:r>
              <a:rPr lang="ca-ES" sz="1500" dirty="0" err="1">
                <a:latin typeface="Verdana" pitchFamily="34" charset="0"/>
                <a:ea typeface="Verdana" pitchFamily="34" charset="0"/>
                <a:cs typeface="Verdana" pitchFamily="34" charset="0"/>
                <a:hlinkClick r:id="rId4"/>
              </a:rPr>
              <a:t>Classification</a:t>
            </a:r>
            <a:r>
              <a:rPr lang="ca-ES" sz="1500" dirty="0">
                <a:latin typeface="Verdana" pitchFamily="34" charset="0"/>
                <a:ea typeface="Verdana" pitchFamily="34" charset="0"/>
                <a:cs typeface="Verdana" pitchFamily="34" charset="0"/>
                <a:hlinkClick r:id="rId4"/>
              </a:rPr>
              <a:t> System</a:t>
            </a:r>
            <a:r>
              <a:rPr lang="ca-ES" sz="1500" dirty="0">
                <a:latin typeface="Verdana" pitchFamily="34" charset="0"/>
                <a:ea typeface="Verdana" pitchFamily="34" charset="0"/>
                <a:cs typeface="Verdana" pitchFamily="34" charset="0"/>
              </a:rPr>
              <a:t> són les classificacions utilitzades </a:t>
            </a:r>
            <a:r>
              <a:rPr lang="ca-ES" sz="1500">
                <a:latin typeface="Verdana" pitchFamily="34" charset="0"/>
                <a:ea typeface="Verdana" pitchFamily="34" charset="0"/>
                <a:cs typeface="Verdana" pitchFamily="34" charset="0"/>
              </a:rPr>
              <a:t>arreu. </a:t>
            </a:r>
            <a:endParaRPr lang="es-ES" sz="1500" b="1" dirty="0">
              <a:latin typeface="Verdana" pitchFamily="34" charset="0"/>
              <a:ea typeface="Verdana" pitchFamily="34" charset="0"/>
              <a:cs typeface="Verdana" pitchFamily="34" charset="0"/>
            </a:endParaRPr>
          </a:p>
          <a:p>
            <a:pPr marL="0" indent="0">
              <a:lnSpc>
                <a:spcPct val="80000"/>
              </a:lnSpc>
              <a:buNone/>
              <a:defRPr/>
            </a:pPr>
            <a:endParaRPr lang="ca-ES" altLang="ca-ES" sz="2100" dirty="0">
              <a:latin typeface="Verdana" pitchFamily="34" charset="0"/>
              <a:ea typeface="Verdana" pitchFamily="34" charset="0"/>
              <a:cs typeface="Verdana" pitchFamily="34" charset="0"/>
            </a:endParaRPr>
          </a:p>
        </p:txBody>
      </p:sp>
      <p:pic>
        <p:nvPicPr>
          <p:cNvPr id="40" name="Imatg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6"/>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212833976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12</a:t>
            </a:fld>
            <a:endParaRPr lang="es-ES" dirty="0"/>
          </a:p>
        </p:txBody>
      </p:sp>
      <p:sp>
        <p:nvSpPr>
          <p:cNvPr id="14340" name="Rectangle 18"/>
          <p:cNvSpPr>
            <a:spLocks noGrp="1" noChangeArrowheads="1"/>
          </p:cNvSpPr>
          <p:nvPr>
            <p:ph type="body" idx="4294967295"/>
          </p:nvPr>
        </p:nvSpPr>
        <p:spPr bwMode="auto">
          <a:xfrm>
            <a:off x="3203848" y="1052736"/>
            <a:ext cx="5616624" cy="54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55000" lnSpcReduction="20000"/>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3300" b="1" dirty="0" err="1">
                <a:latin typeface="Verdana" pitchFamily="34" charset="0"/>
                <a:ea typeface="Verdana" pitchFamily="34" charset="0"/>
                <a:cs typeface="Verdana" pitchFamily="34" charset="0"/>
              </a:rPr>
              <a:t>Estratègia</a:t>
            </a:r>
            <a:r>
              <a:rPr lang="en-US" altLang="ca-ES" sz="3300" b="1" dirty="0">
                <a:latin typeface="Verdana" pitchFamily="34" charset="0"/>
                <a:ea typeface="Verdana" pitchFamily="34" charset="0"/>
                <a:cs typeface="Verdana" pitchFamily="34" charset="0"/>
              </a:rPr>
              <a:t> de </a:t>
            </a:r>
            <a:r>
              <a:rPr lang="en-US" altLang="ca-ES" sz="3300" b="1" dirty="0" err="1">
                <a:latin typeface="Verdana" pitchFamily="34" charset="0"/>
                <a:ea typeface="Verdana" pitchFamily="34" charset="0"/>
                <a:cs typeface="Verdana" pitchFamily="34" charset="0"/>
              </a:rPr>
              <a:t>cerca</a:t>
            </a:r>
            <a:r>
              <a:rPr lang="en-US" altLang="ca-ES" sz="33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a typeface="Verdana" pitchFamily="34" charset="0"/>
              <a:cs typeface="Verdana" pitchFamily="34" charset="0"/>
            </a:endParaRPr>
          </a:p>
          <a:p>
            <a:pPr marL="0" indent="0">
              <a:lnSpc>
                <a:spcPct val="80000"/>
              </a:lnSpc>
              <a:buNone/>
              <a:defRPr/>
            </a:pPr>
            <a:r>
              <a:rPr lang="ca-ES" altLang="ca-ES" sz="2000" dirty="0">
                <a:latin typeface="Verdana" pitchFamily="34" charset="0"/>
                <a:ea typeface="Verdana" pitchFamily="34" charset="0"/>
                <a:cs typeface="Verdana" pitchFamily="34" charset="0"/>
              </a:rPr>
              <a:t>	</a:t>
            </a:r>
            <a:r>
              <a:rPr lang="en-US" altLang="ca-ES" sz="3300" dirty="0" err="1">
                <a:latin typeface="Verdana" pitchFamily="34" charset="0"/>
                <a:ea typeface="Verdana" pitchFamily="34" charset="0"/>
                <a:cs typeface="Verdana" pitchFamily="34" charset="0"/>
              </a:rPr>
              <a:t>Sigues</a:t>
            </a:r>
            <a:r>
              <a:rPr lang="en-US" altLang="ca-ES" sz="3300" dirty="0">
                <a:latin typeface="Verdana" pitchFamily="34" charset="0"/>
                <a:ea typeface="Verdana" pitchFamily="34" charset="0"/>
                <a:cs typeface="Verdana" pitchFamily="34" charset="0"/>
              </a:rPr>
              <a:t> </a:t>
            </a:r>
            <a:r>
              <a:rPr lang="en-US" altLang="ca-ES" sz="3300" dirty="0" err="1">
                <a:latin typeface="Verdana" pitchFamily="34" charset="0"/>
                <a:ea typeface="Verdana" pitchFamily="34" charset="0"/>
                <a:cs typeface="Verdana" pitchFamily="34" charset="0"/>
              </a:rPr>
              <a:t>selectiu</a:t>
            </a:r>
            <a:r>
              <a:rPr lang="en-US" altLang="ca-ES" sz="3300" dirty="0">
                <a:latin typeface="Verdana" pitchFamily="34" charset="0"/>
                <a:ea typeface="Verdana" pitchFamily="34" charset="0"/>
                <a:cs typeface="Verdana" pitchFamily="34" charset="0"/>
              </a:rPr>
              <a:t> </a:t>
            </a:r>
            <a:r>
              <a:rPr lang="en-US" altLang="ca-ES" sz="3300" dirty="0" err="1">
                <a:latin typeface="Verdana" pitchFamily="34" charset="0"/>
                <a:ea typeface="Verdana" pitchFamily="34" charset="0"/>
                <a:cs typeface="Verdana" pitchFamily="34" charset="0"/>
              </a:rPr>
              <a:t>i</a:t>
            </a:r>
            <a:r>
              <a:rPr lang="en-US" altLang="ca-ES" sz="3300" dirty="0">
                <a:latin typeface="Verdana" pitchFamily="34" charset="0"/>
                <a:ea typeface="Verdana" pitchFamily="34" charset="0"/>
                <a:cs typeface="Verdana" pitchFamily="34" charset="0"/>
              </a:rPr>
              <a:t> </a:t>
            </a:r>
            <a:r>
              <a:rPr lang="en-US" altLang="ca-ES" sz="3300" dirty="0" err="1">
                <a:latin typeface="Verdana" pitchFamily="34" charset="0"/>
                <a:ea typeface="Verdana" pitchFamily="34" charset="0"/>
                <a:cs typeface="Verdana" pitchFamily="34" charset="0"/>
              </a:rPr>
              <a:t>concret</a:t>
            </a:r>
            <a:r>
              <a:rPr lang="ca-ES" altLang="ca-ES" sz="3300" dirty="0">
                <a:latin typeface="Verdana" pitchFamily="34" charset="0"/>
              </a:rPr>
              <a:t>. </a:t>
            </a:r>
          </a:p>
          <a:p>
            <a:pPr marL="0" indent="0" eaLnBrk="1" hangingPunct="1">
              <a:lnSpc>
                <a:spcPct val="80000"/>
              </a:lnSpc>
              <a:buNone/>
              <a:defRPr/>
            </a:pPr>
            <a:endParaRPr lang="ca-ES" altLang="ca-ES" sz="2600" dirty="0">
              <a:latin typeface="Verdana" pitchFamily="34" charset="0"/>
            </a:endParaRPr>
          </a:p>
          <a:p>
            <a:pPr marL="0" indent="0" eaLnBrk="1" hangingPunct="1">
              <a:lnSpc>
                <a:spcPct val="80000"/>
              </a:lnSpc>
              <a:buNone/>
              <a:defRPr/>
            </a:pPr>
            <a:endParaRPr lang="ca-ES" altLang="ca-ES" sz="2600" dirty="0">
              <a:latin typeface="Verdana" pitchFamily="34" charset="0"/>
            </a:endParaRPr>
          </a:p>
          <a:p>
            <a:pPr marL="0" lvl="1" indent="0" algn="just">
              <a:spcBef>
                <a:spcPts val="500"/>
              </a:spcBef>
              <a:buNone/>
              <a:defRPr/>
            </a:pPr>
            <a:r>
              <a:rPr lang="ca-ES" altLang="ca-ES" sz="2600" dirty="0">
                <a:latin typeface="Verdana" pitchFamily="34" charset="0"/>
              </a:rPr>
              <a:t>        	 </a:t>
            </a:r>
          </a:p>
          <a:p>
            <a:pPr marL="0" lvl="1" indent="0">
              <a:spcBef>
                <a:spcPts val="500"/>
              </a:spcBef>
              <a:buNone/>
              <a:defRPr/>
            </a:pPr>
            <a:r>
              <a:rPr lang="ca-ES" altLang="ca-ES" sz="2600" dirty="0">
                <a:latin typeface="Verdana" pitchFamily="34" charset="0"/>
              </a:rPr>
              <a:t>	</a:t>
            </a:r>
            <a:r>
              <a:rPr lang="ca-ES" altLang="ca-ES" sz="3300" dirty="0">
                <a:latin typeface="Verdana" pitchFamily="34" charset="0"/>
              </a:rPr>
              <a:t>Adequa les d</a:t>
            </a:r>
            <a:r>
              <a:rPr lang="ca-ES" altLang="ca-ES" sz="3300" dirty="0">
                <a:latin typeface="Verdana" pitchFamily="34" charset="0"/>
                <a:ea typeface="Verdana" pitchFamily="34" charset="0"/>
                <a:cs typeface="Verdana" pitchFamily="34" charset="0"/>
              </a:rPr>
              <a:t>ades consultades al 	nivell de contingut. </a:t>
            </a:r>
          </a:p>
          <a:p>
            <a:pPr marL="0" lvl="1" indent="0" algn="just">
              <a:spcBef>
                <a:spcPts val="500"/>
              </a:spcBef>
              <a:buNone/>
              <a:defRPr/>
            </a:pPr>
            <a:r>
              <a:rPr lang="ca-ES" altLang="ca-ES" sz="2600" dirty="0">
                <a:latin typeface="Verdana" pitchFamily="34" charset="0"/>
                <a:ea typeface="Verdana" pitchFamily="34" charset="0"/>
                <a:cs typeface="Verdana" pitchFamily="34" charset="0"/>
              </a:rPr>
              <a:t>                </a:t>
            </a:r>
          </a:p>
          <a:p>
            <a:pPr marL="400050" lvl="2" indent="0">
              <a:spcBef>
                <a:spcPts val="500"/>
              </a:spcBef>
              <a:buNone/>
              <a:defRPr/>
            </a:pPr>
            <a:r>
              <a:rPr lang="ca-ES" altLang="ca-ES" sz="3200" b="1" dirty="0">
                <a:latin typeface="Verdana" pitchFamily="34" charset="0"/>
                <a:ea typeface="Verdana" pitchFamily="34" charset="0"/>
                <a:cs typeface="Verdana" pitchFamily="34" charset="0"/>
              </a:rPr>
              <a:t>     </a:t>
            </a:r>
          </a:p>
          <a:p>
            <a:pPr marL="400050" lvl="2" indent="0">
              <a:spcBef>
                <a:spcPts val="500"/>
              </a:spcBef>
              <a:buNone/>
              <a:defRPr/>
            </a:pPr>
            <a:r>
              <a:rPr lang="ca-ES" altLang="ca-ES" sz="3200" b="1" dirty="0">
                <a:latin typeface="Verdana" pitchFamily="34" charset="0"/>
                <a:ea typeface="Verdana" pitchFamily="34" charset="0"/>
              </a:rPr>
              <a:t>	</a:t>
            </a:r>
            <a:r>
              <a:rPr lang="ca-ES" altLang="ca-ES" sz="3200" dirty="0">
                <a:latin typeface="Verdana" pitchFamily="34" charset="0"/>
              </a:rPr>
              <a:t>Identifica’t al teu espai quan facis </a:t>
            </a:r>
          </a:p>
          <a:p>
            <a:pPr marL="400050" lvl="2" indent="0">
              <a:spcBef>
                <a:spcPts val="500"/>
              </a:spcBef>
              <a:buNone/>
              <a:defRPr/>
            </a:pPr>
            <a:r>
              <a:rPr lang="ca-ES" altLang="ca-ES" sz="3200" dirty="0">
                <a:latin typeface="Verdana" pitchFamily="34" charset="0"/>
              </a:rPr>
              <a:t>	servir el </a:t>
            </a:r>
            <a:r>
              <a:rPr lang="ca-ES" altLang="ca-ES" sz="3200" dirty="0" err="1">
                <a:latin typeface="Verdana" pitchFamily="34" charset="0"/>
                <a:hlinkClick r:id="rId3"/>
              </a:rPr>
              <a:t>Cercabib</a:t>
            </a:r>
            <a:r>
              <a:rPr lang="ca-ES" altLang="ca-ES" sz="3200" dirty="0">
                <a:latin typeface="Verdana" pitchFamily="34" charset="0"/>
              </a:rPr>
              <a:t>, o el </a:t>
            </a:r>
            <a:r>
              <a:rPr lang="ca-ES" altLang="ca-ES" sz="3200" dirty="0">
                <a:latin typeface="Verdana" pitchFamily="34" charset="0"/>
                <a:hlinkClick r:id="rId4"/>
              </a:rPr>
              <a:t>Dipòsit Digital</a:t>
            </a:r>
            <a:r>
              <a:rPr lang="ca-ES" altLang="ca-ES" sz="3200" dirty="0">
                <a:latin typeface="Verdana" pitchFamily="34" charset="0"/>
              </a:rPr>
              <a:t>                                                                                                                                                                                                                       </a:t>
            </a:r>
          </a:p>
          <a:p>
            <a:pPr marL="400050" lvl="2" indent="0">
              <a:spcBef>
                <a:spcPts val="500"/>
              </a:spcBef>
              <a:buNone/>
              <a:defRPr/>
            </a:pPr>
            <a:r>
              <a:rPr lang="ca-ES" altLang="ca-ES" sz="3200" dirty="0">
                <a:latin typeface="Verdana" pitchFamily="34" charset="0"/>
              </a:rPr>
              <a:t>      per tal de construir-te una eina a mida.</a:t>
            </a:r>
          </a:p>
          <a:p>
            <a:pPr marL="0" lvl="1" indent="0" algn="just">
              <a:spcBef>
                <a:spcPts val="500"/>
              </a:spcBef>
              <a:buNone/>
              <a:defRPr/>
            </a:pPr>
            <a:endParaRPr lang="ca-ES" altLang="ca-ES" sz="2600" dirty="0">
              <a:latin typeface="Verdana" pitchFamily="34" charset="0"/>
              <a:ea typeface="Verdana" pitchFamily="34" charset="0"/>
              <a:cs typeface="Verdana" pitchFamily="34" charset="0"/>
            </a:endParaRPr>
          </a:p>
          <a:p>
            <a:pPr marL="0" lvl="1" indent="0">
              <a:spcBef>
                <a:spcPts val="500"/>
              </a:spcBef>
              <a:buNone/>
              <a:defRPr/>
            </a:pPr>
            <a:r>
              <a:rPr lang="ca-ES" altLang="ca-ES" sz="2600" dirty="0">
                <a:latin typeface="Verdana" pitchFamily="34" charset="0"/>
              </a:rPr>
              <a:t>           </a:t>
            </a:r>
          </a:p>
          <a:p>
            <a:pPr marL="0" lvl="1" indent="0">
              <a:spcBef>
                <a:spcPts val="500"/>
              </a:spcBef>
              <a:buNone/>
              <a:defRPr/>
            </a:pPr>
            <a:r>
              <a:rPr lang="ca-ES" altLang="ca-ES" sz="2600" dirty="0">
                <a:latin typeface="Verdana" pitchFamily="34" charset="0"/>
              </a:rPr>
              <a:t>	</a:t>
            </a:r>
            <a:r>
              <a:rPr lang="ca-ES" altLang="ca-ES" sz="3300" dirty="0">
                <a:latin typeface="Verdana" pitchFamily="34" charset="0"/>
              </a:rPr>
              <a:t>Accedeix als recursos electrònics des</a:t>
            </a:r>
          </a:p>
          <a:p>
            <a:pPr marL="857250" lvl="3" indent="0">
              <a:spcBef>
                <a:spcPts val="500"/>
              </a:spcBef>
              <a:buNone/>
              <a:defRPr/>
            </a:pPr>
            <a:r>
              <a:rPr lang="ca-ES" altLang="ca-ES" sz="3300" dirty="0">
                <a:latin typeface="Verdana" pitchFamily="34" charset="0"/>
              </a:rPr>
              <a:t> de fora de la UB via </a:t>
            </a:r>
            <a:r>
              <a:rPr lang="ca-ES" altLang="ca-ES" sz="3300" dirty="0">
                <a:latin typeface="Verdana" pitchFamily="34" charset="0"/>
                <a:hlinkClick r:id="rId5"/>
              </a:rPr>
              <a:t>SIRE</a:t>
            </a:r>
            <a:r>
              <a:rPr lang="ca-ES" altLang="ca-ES" sz="3300" dirty="0">
                <a:latin typeface="Verdana" pitchFamily="34" charset="0"/>
              </a:rPr>
              <a:t>.</a:t>
            </a:r>
          </a:p>
          <a:p>
            <a:pPr marL="0" indent="0" eaLnBrk="1" hangingPunct="1">
              <a:lnSpc>
                <a:spcPct val="80000"/>
              </a:lnSpc>
              <a:buNone/>
              <a:defRPr/>
            </a:pPr>
            <a:endParaRPr lang="ca-ES" altLang="ca-ES" sz="33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grpSp>
        <p:nvGrpSpPr>
          <p:cNvPr id="6" name="Agrupa 5"/>
          <p:cNvGrpSpPr/>
          <p:nvPr/>
        </p:nvGrpSpPr>
        <p:grpSpPr>
          <a:xfrm>
            <a:off x="3725430" y="1937608"/>
            <a:ext cx="288032" cy="298352"/>
            <a:chOff x="1470362" y="2004957"/>
            <a:chExt cx="797382" cy="847979"/>
          </a:xfrm>
        </p:grpSpPr>
        <p:sp>
          <p:nvSpPr>
            <p:cNvPr id="8" name="Oval 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Oval 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Oval 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Oval 1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Oval 1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Oval 1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14" name="Connector recte 13"/>
            <p:cNvCxnSpPr>
              <a:endCxn id="1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5" name="Connector recte 14"/>
            <p:cNvCxnSpPr>
              <a:endCxn id="1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6" name="Connector recte 1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17" name="Agrupa 16"/>
          <p:cNvGrpSpPr/>
          <p:nvPr/>
        </p:nvGrpSpPr>
        <p:grpSpPr>
          <a:xfrm>
            <a:off x="3692625" y="5154527"/>
            <a:ext cx="288032" cy="298352"/>
            <a:chOff x="1470362" y="2004957"/>
            <a:chExt cx="797382" cy="847979"/>
          </a:xfrm>
        </p:grpSpPr>
        <p:sp>
          <p:nvSpPr>
            <p:cNvPr id="18" name="Oval 1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Oval 1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Oval 1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Oval 2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Oval 2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3" name="Oval 2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4" name="Connector recte 23"/>
            <p:cNvCxnSpPr>
              <a:endCxn id="2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5" name="Connector recte 24"/>
            <p:cNvCxnSpPr>
              <a:endCxn id="2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6" name="Connector recte 2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27" name="Agrupa 26"/>
          <p:cNvGrpSpPr/>
          <p:nvPr/>
        </p:nvGrpSpPr>
        <p:grpSpPr>
          <a:xfrm>
            <a:off x="3686840" y="3894886"/>
            <a:ext cx="288032" cy="298352"/>
            <a:chOff x="1470362" y="2004957"/>
            <a:chExt cx="797382" cy="847979"/>
          </a:xfrm>
        </p:grpSpPr>
        <p:sp>
          <p:nvSpPr>
            <p:cNvPr id="28" name="Oval 2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Oval 2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Oval 3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2" name="Oval 3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4" name="Connector recte 33"/>
            <p:cNvCxnSpPr>
              <a:endCxn id="3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5" name="Connector recte 34"/>
            <p:cNvCxnSpPr>
              <a:endCxn id="3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6" name="Connector recte 3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pic>
        <p:nvPicPr>
          <p:cNvPr id="40" name="Imatge 3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3598679" y="60134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7"/>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grpSp>
        <p:nvGrpSpPr>
          <p:cNvPr id="37" name="Agrupa 36"/>
          <p:cNvGrpSpPr/>
          <p:nvPr/>
        </p:nvGrpSpPr>
        <p:grpSpPr>
          <a:xfrm>
            <a:off x="3696701" y="2860794"/>
            <a:ext cx="288032" cy="298352"/>
            <a:chOff x="1470362" y="2004957"/>
            <a:chExt cx="797382" cy="847979"/>
          </a:xfrm>
        </p:grpSpPr>
        <p:sp>
          <p:nvSpPr>
            <p:cNvPr id="38" name="Oval 3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9" name="Oval 3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3" name="Oval 42"/>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4" name="Oval 43"/>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5" name="Oval 44"/>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6" name="Oval 45"/>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47" name="Connector recte 46"/>
            <p:cNvCxnSpPr>
              <a:endCxn id="44"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8" name="Connector recte 47"/>
            <p:cNvCxnSpPr>
              <a:endCxn id="45"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9" name="Connector recte 48"/>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9246061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13</a:t>
            </a:fld>
            <a:endParaRPr lang="es-ES" dirty="0"/>
          </a:p>
        </p:txBody>
      </p:sp>
      <p:sp>
        <p:nvSpPr>
          <p:cNvPr id="14340" name="Rectangle 18"/>
          <p:cNvSpPr>
            <a:spLocks noGrp="1" noChangeArrowheads="1"/>
          </p:cNvSpPr>
          <p:nvPr>
            <p:ph type="body" idx="4294967295"/>
          </p:nvPr>
        </p:nvSpPr>
        <p:spPr bwMode="auto">
          <a:xfrm>
            <a:off x="3203848" y="1449666"/>
            <a:ext cx="5349292" cy="47156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Començar</a:t>
            </a:r>
            <a:r>
              <a:rPr lang="en-US" altLang="ca-ES" sz="2000" b="1" dirty="0">
                <a:latin typeface="Verdana" pitchFamily="34" charset="0"/>
                <a:ea typeface="Verdana" pitchFamily="34" charset="0"/>
                <a:cs typeface="Verdana" pitchFamily="34" charset="0"/>
              </a:rPr>
              <a:t> a </a:t>
            </a:r>
            <a:r>
              <a:rPr lang="en-US" altLang="ca-ES" sz="2000" b="1" dirty="0" err="1">
                <a:latin typeface="Verdana" pitchFamily="34" charset="0"/>
                <a:ea typeface="Verdana" pitchFamily="34" charset="0"/>
                <a:cs typeface="Verdana" pitchFamily="34" charset="0"/>
              </a:rPr>
              <a:t>cercar</a:t>
            </a: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r>
              <a:rPr lang="ca-ES" sz="2000" dirty="0">
                <a:latin typeface="Verdana" panose="020B0604030504040204" pitchFamily="34" charset="0"/>
                <a:ea typeface="Verdana" panose="020B0604030504040204" pitchFamily="34" charset="0"/>
                <a:cs typeface="Verdana" panose="020B0604030504040204" pitchFamily="34" charset="0"/>
              </a:rPr>
              <a:t>Sintaxi.</a:t>
            </a:r>
            <a:endParaRPr lang="ca-ES" altLang="ca-ES" sz="20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0" lvl="1" indent="0" algn="just">
              <a:spcBef>
                <a:spcPts val="500"/>
              </a:spcBef>
              <a:buNone/>
              <a:defRPr/>
            </a:pPr>
            <a:r>
              <a:rPr lang="ca-ES" altLang="ca-ES" sz="2000" dirty="0">
                <a:latin typeface="Verdana"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Preferències</a:t>
            </a:r>
            <a:r>
              <a:rPr lang="en-US" sz="2000" dirty="0">
                <a:latin typeface="Verdana" panose="020B0604030504040204" pitchFamily="34" charset="0"/>
                <a:ea typeface="Verdana" panose="020B0604030504040204" pitchFamily="34" charset="0"/>
                <a:cs typeface="Verdana" panose="020B0604030504040204" pitchFamily="34" charset="0"/>
              </a:rPr>
              <a:t>, settings, etc.</a:t>
            </a:r>
            <a:endParaRPr lang="en-US" altLang="ca-ES" sz="2000" dirty="0">
              <a:latin typeface="Verdana" panose="020B0604030504040204" pitchFamily="34" charset="0"/>
              <a:ea typeface="Verdana" panose="020B0604030504040204" pitchFamily="34" charset="0"/>
              <a:cs typeface="Verdana" panose="020B0604030504040204" pitchFamily="34" charset="0"/>
            </a:endParaRPr>
          </a:p>
          <a:p>
            <a:pPr marL="0" lvl="1" indent="0" algn="just">
              <a:spcBef>
                <a:spcPts val="500"/>
              </a:spcBef>
              <a:buNone/>
              <a:defRPr/>
            </a:pPr>
            <a:endParaRPr lang="ca-ES" altLang="ca-ES" sz="1400" dirty="0">
              <a:latin typeface="Verdana" pitchFamily="34" charset="0"/>
              <a:ea typeface="Verdana" pitchFamily="34" charset="0"/>
              <a:cs typeface="Verdana" pitchFamily="34" charset="0"/>
            </a:endParaRP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r>
              <a:rPr lang="es-ES" sz="2000" dirty="0">
                <a:latin typeface="Verdana" panose="020B0604030504040204" pitchFamily="34" charset="0"/>
                <a:ea typeface="Verdana" panose="020B0604030504040204" pitchFamily="34" charset="0"/>
                <a:cs typeface="Verdana" panose="020B0604030504040204" pitchFamily="34" charset="0"/>
              </a:rPr>
              <a:t>Filtres i </a:t>
            </a:r>
            <a:r>
              <a:rPr lang="es-ES" sz="2000" dirty="0" err="1">
                <a:latin typeface="Verdana" panose="020B0604030504040204" pitchFamily="34" charset="0"/>
                <a:ea typeface="Verdana" panose="020B0604030504040204" pitchFamily="34" charset="0"/>
                <a:cs typeface="Verdana" panose="020B0604030504040204" pitchFamily="34" charset="0"/>
              </a:rPr>
              <a:t>límits</a:t>
            </a:r>
            <a:r>
              <a:rPr lang="es-ES" sz="2000" dirty="0">
                <a:latin typeface="Verdana" panose="020B0604030504040204" pitchFamily="34" charset="0"/>
                <a:ea typeface="Verdana" panose="020B0604030504040204" pitchFamily="34" charset="0"/>
                <a:cs typeface="Verdana" panose="020B0604030504040204" pitchFamily="34" charset="0"/>
              </a:rPr>
              <a:t>.</a:t>
            </a: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grpSp>
        <p:nvGrpSpPr>
          <p:cNvPr id="6" name="Agrupa 5"/>
          <p:cNvGrpSpPr/>
          <p:nvPr/>
        </p:nvGrpSpPr>
        <p:grpSpPr>
          <a:xfrm>
            <a:off x="3898646" y="2789936"/>
            <a:ext cx="288032" cy="298352"/>
            <a:chOff x="1470362" y="2004957"/>
            <a:chExt cx="797382" cy="847979"/>
          </a:xfrm>
        </p:grpSpPr>
        <p:sp>
          <p:nvSpPr>
            <p:cNvPr id="8" name="Oval 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Oval 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Oval 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Oval 1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Oval 1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Oval 1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14" name="Connector recte 13"/>
            <p:cNvCxnSpPr>
              <a:endCxn id="1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5" name="Connector recte 14"/>
            <p:cNvCxnSpPr>
              <a:endCxn id="1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6" name="Connector recte 1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17" name="Agrupa 16"/>
          <p:cNvGrpSpPr/>
          <p:nvPr/>
        </p:nvGrpSpPr>
        <p:grpSpPr>
          <a:xfrm>
            <a:off x="3860881" y="4613247"/>
            <a:ext cx="288032" cy="298352"/>
            <a:chOff x="1470362" y="2004957"/>
            <a:chExt cx="797382" cy="847979"/>
          </a:xfrm>
        </p:grpSpPr>
        <p:sp>
          <p:nvSpPr>
            <p:cNvPr id="18" name="Oval 1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Oval 1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Oval 1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Oval 2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Oval 2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3" name="Oval 2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4" name="Connector recte 23"/>
            <p:cNvCxnSpPr>
              <a:endCxn id="2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5" name="Connector recte 24"/>
            <p:cNvCxnSpPr>
              <a:endCxn id="2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6" name="Connector recte 2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27" name="Agrupa 26"/>
          <p:cNvGrpSpPr/>
          <p:nvPr/>
        </p:nvGrpSpPr>
        <p:grpSpPr>
          <a:xfrm>
            <a:off x="3881736" y="3692581"/>
            <a:ext cx="288032" cy="298352"/>
            <a:chOff x="1470362" y="2004957"/>
            <a:chExt cx="797382" cy="847979"/>
          </a:xfrm>
        </p:grpSpPr>
        <p:sp>
          <p:nvSpPr>
            <p:cNvPr id="28" name="Oval 2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Oval 2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Oval 3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2" name="Oval 3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4" name="Connector recte 33"/>
            <p:cNvCxnSpPr>
              <a:endCxn id="3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5" name="Connector recte 34"/>
            <p:cNvCxnSpPr>
              <a:endCxn id="3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6" name="Connector recte 3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199198574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14</a:t>
            </a:fld>
            <a:endParaRPr lang="es-ES" dirty="0"/>
          </a:p>
        </p:txBody>
      </p:sp>
      <p:sp>
        <p:nvSpPr>
          <p:cNvPr id="14340" name="Rectangle 18"/>
          <p:cNvSpPr>
            <a:spLocks noGrp="1" noChangeArrowheads="1"/>
          </p:cNvSpPr>
          <p:nvPr>
            <p:ph type="body" idx="4294967295"/>
          </p:nvPr>
        </p:nvSpPr>
        <p:spPr bwMode="auto">
          <a:xfrm>
            <a:off x="3203848" y="1449666"/>
            <a:ext cx="5349292" cy="47156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Començar</a:t>
            </a:r>
            <a:r>
              <a:rPr lang="en-US" altLang="ca-ES" sz="2000" b="1" dirty="0">
                <a:latin typeface="Verdana" pitchFamily="34" charset="0"/>
                <a:ea typeface="Verdana" pitchFamily="34" charset="0"/>
                <a:cs typeface="Verdana" pitchFamily="34" charset="0"/>
              </a:rPr>
              <a:t> a </a:t>
            </a:r>
            <a:r>
              <a:rPr lang="en-US" altLang="ca-ES" sz="2000" b="1" dirty="0" err="1">
                <a:latin typeface="Verdana" pitchFamily="34" charset="0"/>
                <a:ea typeface="Verdana" pitchFamily="34" charset="0"/>
                <a:cs typeface="Verdana" pitchFamily="34" charset="0"/>
              </a:rPr>
              <a:t>cercar</a:t>
            </a: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r>
              <a:rPr lang="ca-ES" altLang="ca-ES" sz="1700" dirty="0">
                <a:latin typeface="Verdana" pitchFamily="34" charset="0"/>
                <a:ea typeface="Verdana" pitchFamily="34" charset="0"/>
                <a:cs typeface="Verdana" pitchFamily="34" charset="0"/>
              </a:rPr>
              <a:t>Els motors de cerca i les bases de dades observen les mateixes normes de cerca d’informació.</a:t>
            </a:r>
          </a:p>
          <a:p>
            <a:pPr marL="0" indent="0">
              <a:lnSpc>
                <a:spcPct val="80000"/>
              </a:lnSpc>
              <a:buNone/>
              <a:defRPr/>
            </a:pPr>
            <a:endParaRPr lang="ca-ES" altLang="ca-ES" sz="1700" dirty="0">
              <a:latin typeface="Verdana" pitchFamily="34" charset="0"/>
              <a:ea typeface="Verdana" pitchFamily="34" charset="0"/>
              <a:cs typeface="Verdana" pitchFamily="34" charset="0"/>
            </a:endParaRPr>
          </a:p>
          <a:p>
            <a:pPr marL="0" indent="0">
              <a:lnSpc>
                <a:spcPct val="80000"/>
              </a:lnSpc>
              <a:buNone/>
              <a:defRPr/>
            </a:pPr>
            <a:r>
              <a:rPr lang="ca-ES" altLang="ca-ES" sz="1700" dirty="0">
                <a:latin typeface="Verdana" pitchFamily="34" charset="0"/>
                <a:ea typeface="Verdana" pitchFamily="34" charset="0"/>
                <a:cs typeface="Verdana" pitchFamily="34" charset="0"/>
              </a:rPr>
              <a:t>Pots canviar les preferències de cerca des d’aquesta mateixa opció [</a:t>
            </a:r>
            <a:r>
              <a:rPr lang="ca-ES" altLang="ca-ES" sz="1700" dirty="0" err="1">
                <a:latin typeface="Verdana" pitchFamily="34" charset="0"/>
                <a:ea typeface="Verdana" pitchFamily="34" charset="0"/>
                <a:cs typeface="Verdana" pitchFamily="34" charset="0"/>
              </a:rPr>
              <a:t>settings</a:t>
            </a:r>
            <a:r>
              <a:rPr lang="ca-ES" altLang="ca-ES" sz="1700" dirty="0">
                <a:latin typeface="Verdana" pitchFamily="34" charset="0"/>
                <a:ea typeface="Verdana" pitchFamily="34" charset="0"/>
                <a:cs typeface="Verdana" pitchFamily="34" charset="0"/>
              </a:rPr>
              <a:t>].  </a:t>
            </a:r>
          </a:p>
          <a:p>
            <a:pPr marL="0" indent="0">
              <a:lnSpc>
                <a:spcPct val="80000"/>
              </a:lnSpc>
              <a:buNone/>
              <a:defRPr/>
            </a:pPr>
            <a:endParaRPr lang="ca-ES" altLang="ca-ES" sz="1700" dirty="0">
              <a:latin typeface="Verdana" pitchFamily="34" charset="0"/>
              <a:ea typeface="Verdana" pitchFamily="34" charset="0"/>
              <a:cs typeface="Verdana" pitchFamily="34" charset="0"/>
            </a:endParaRPr>
          </a:p>
          <a:p>
            <a:pPr marL="0" indent="0">
              <a:lnSpc>
                <a:spcPct val="80000"/>
              </a:lnSpc>
              <a:buNone/>
              <a:defRPr/>
            </a:pPr>
            <a:r>
              <a:rPr lang="ca-ES" altLang="ca-ES" sz="1700" dirty="0">
                <a:latin typeface="Verdana" pitchFamily="34" charset="0"/>
                <a:ea typeface="Verdana" pitchFamily="34" charset="0"/>
                <a:cs typeface="Verdana" pitchFamily="34" charset="0"/>
              </a:rPr>
              <a:t>Pots filtrar els resultats abans o després de fer una cerca:</a:t>
            </a:r>
          </a:p>
          <a:p>
            <a:pPr marL="0" indent="0">
              <a:lnSpc>
                <a:spcPct val="80000"/>
              </a:lnSpc>
              <a:buNone/>
              <a:defRPr/>
            </a:pPr>
            <a:endParaRPr lang="ca-ES" altLang="ca-ES" sz="1700" dirty="0">
              <a:latin typeface="Verdana" pitchFamily="34" charset="0"/>
              <a:ea typeface="Verdana" pitchFamily="34" charset="0"/>
              <a:cs typeface="Verdana" pitchFamily="34" charset="0"/>
            </a:endParaRPr>
          </a:p>
          <a:p>
            <a:pPr marL="0" indent="0">
              <a:lnSpc>
                <a:spcPct val="80000"/>
              </a:lnSpc>
              <a:buNone/>
              <a:defRPr/>
            </a:pPr>
            <a:r>
              <a:rPr lang="ca-ES" altLang="ca-ES" sz="1700" b="1" dirty="0">
                <a:latin typeface="Verdana" pitchFamily="34" charset="0"/>
                <a:ea typeface="Verdana" pitchFamily="34" charset="0"/>
                <a:cs typeface="Verdana" pitchFamily="34" charset="0"/>
              </a:rPr>
              <a:t>Cerca avançada</a:t>
            </a:r>
            <a:r>
              <a:rPr lang="ca-ES" altLang="ca-ES" sz="1700" dirty="0">
                <a:latin typeface="Verdana" pitchFamily="34" charset="0"/>
                <a:ea typeface="Verdana" pitchFamily="34" charset="0"/>
                <a:cs typeface="Verdana" pitchFamily="34" charset="0"/>
              </a:rPr>
              <a:t> (començar a buscar seguint uns paràmetres predeterminats. Apliques filtres abans de cercar)</a:t>
            </a:r>
          </a:p>
          <a:p>
            <a:pPr marL="0" indent="0">
              <a:lnSpc>
                <a:spcPct val="80000"/>
              </a:lnSpc>
              <a:buNone/>
              <a:defRPr/>
            </a:pPr>
            <a:endParaRPr lang="ca-ES" altLang="ca-ES" sz="1700" dirty="0">
              <a:latin typeface="Verdana" pitchFamily="34" charset="0"/>
              <a:ea typeface="Verdana" pitchFamily="34" charset="0"/>
              <a:cs typeface="Verdana" pitchFamily="34" charset="0"/>
            </a:endParaRPr>
          </a:p>
          <a:p>
            <a:pPr marL="0" indent="0">
              <a:lnSpc>
                <a:spcPct val="80000"/>
              </a:lnSpc>
              <a:buNone/>
              <a:defRPr/>
            </a:pPr>
            <a:r>
              <a:rPr lang="ca-ES" altLang="ca-ES" sz="1700" b="1" dirty="0">
                <a:latin typeface="Verdana" pitchFamily="34" charset="0"/>
                <a:ea typeface="Verdana" pitchFamily="34" charset="0"/>
                <a:cs typeface="Verdana" pitchFamily="34" charset="0"/>
              </a:rPr>
              <a:t>Eines de cerca</a:t>
            </a:r>
            <a:r>
              <a:rPr lang="ca-ES" altLang="ca-ES" sz="1700" dirty="0">
                <a:latin typeface="Verdana" pitchFamily="34" charset="0"/>
                <a:ea typeface="Verdana" pitchFamily="34" charset="0"/>
                <a:cs typeface="Verdana" pitchFamily="34" charset="0"/>
              </a:rPr>
              <a:t> (aplicar filtres als resultats. Cerca lliure, redefineixes els paràmetres de cerca com a conseqüència dels resultats obtinguts)</a:t>
            </a:r>
          </a:p>
          <a:p>
            <a:pPr marL="0" indent="0">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93937595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15</a:t>
            </a:fld>
            <a:endParaRPr lang="es-ES" dirty="0"/>
          </a:p>
        </p:txBody>
      </p:sp>
      <p:sp>
        <p:nvSpPr>
          <p:cNvPr id="14340" name="Rectangle 18"/>
          <p:cNvSpPr>
            <a:spLocks noGrp="1" noChangeArrowheads="1"/>
          </p:cNvSpPr>
          <p:nvPr>
            <p:ph type="body" idx="4294967295"/>
          </p:nvPr>
        </p:nvSpPr>
        <p:spPr bwMode="auto">
          <a:xfrm>
            <a:off x="3203848" y="1052736"/>
            <a:ext cx="5616624" cy="54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Començar</a:t>
            </a:r>
            <a:r>
              <a:rPr lang="en-US" altLang="ca-ES" sz="2000" b="1" dirty="0">
                <a:latin typeface="Verdana" pitchFamily="34" charset="0"/>
                <a:ea typeface="Verdana" pitchFamily="34" charset="0"/>
                <a:cs typeface="Verdana" pitchFamily="34" charset="0"/>
              </a:rPr>
              <a:t> a </a:t>
            </a:r>
            <a:r>
              <a:rPr lang="en-US" altLang="ca-ES" sz="2000" b="1" dirty="0" err="1">
                <a:latin typeface="Verdana" pitchFamily="34" charset="0"/>
                <a:ea typeface="Verdana" pitchFamily="34" charset="0"/>
                <a:cs typeface="Verdana" pitchFamily="34" charset="0"/>
              </a:rPr>
              <a:t>cercar</a:t>
            </a:r>
            <a:r>
              <a:rPr lang="en-US" altLang="ca-ES" sz="2000" b="1" dirty="0">
                <a:latin typeface="Verdana" pitchFamily="34" charset="0"/>
                <a:ea typeface="Verdana" pitchFamily="34" charset="0"/>
                <a:cs typeface="Verdana" pitchFamily="34" charset="0"/>
              </a:rPr>
              <a:t>: ON?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a typeface="Verdana" pitchFamily="34" charset="0"/>
              <a:cs typeface="Verdana" pitchFamily="34" charset="0"/>
            </a:endParaRPr>
          </a:p>
          <a:p>
            <a:pPr marL="0" indent="0">
              <a:lnSpc>
                <a:spcPct val="80000"/>
              </a:lnSpc>
              <a:buNone/>
              <a:defRPr/>
            </a:pPr>
            <a:r>
              <a:rPr lang="ca-ES" altLang="ca-ES" sz="2000" dirty="0">
                <a:latin typeface="Verdana" pitchFamily="34" charset="0"/>
                <a:ea typeface="Verdana" pitchFamily="34" charset="0"/>
                <a:cs typeface="Verdana" pitchFamily="34" charset="0"/>
              </a:rPr>
              <a:t>	</a:t>
            </a:r>
            <a:endParaRPr lang="ca-ES" altLang="ca-ES" sz="33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3598679" y="60134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50" name="Text Box 1028"/>
          <p:cNvSpPr txBox="1">
            <a:spLocks noChangeArrowheads="1"/>
          </p:cNvSpPr>
          <p:nvPr/>
        </p:nvSpPr>
        <p:spPr bwMode="auto">
          <a:xfrm>
            <a:off x="2699793" y="1685364"/>
            <a:ext cx="6120680" cy="4634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ts val="500"/>
              </a:spcBef>
              <a:buSzPct val="100000"/>
              <a:defRPr/>
            </a:pPr>
            <a:endParaRPr lang="ca-E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a:spcBef>
                <a:spcPts val="500"/>
              </a:spcBef>
              <a:buClr>
                <a:srgbClr val="000000"/>
              </a:buClr>
              <a:buSzPct val="100000"/>
              <a:defRPr/>
            </a:pPr>
            <a:endParaRPr lang="ca-ES" sz="1400" dirty="0">
              <a:solidFill>
                <a:srgbClr val="CCCCFF"/>
              </a:solidFill>
              <a:latin typeface="Verdana" panose="020B0604030504040204" pitchFamily="34" charset="0"/>
              <a:ea typeface="Verdana" panose="020B0604030504040204" pitchFamily="34" charset="0"/>
            </a:endParaRPr>
          </a:p>
          <a:p>
            <a:pPr marL="457200" lvl="1" indent="0" algn="just">
              <a:spcBef>
                <a:spcPts val="500"/>
              </a:spcBef>
              <a:buClr>
                <a:srgbClr val="000000"/>
              </a:buClr>
              <a:buSzPct val="100000"/>
              <a:defRPr/>
            </a:pPr>
            <a:r>
              <a:rPr lang="ca-ES" dirty="0">
                <a:latin typeface="Verdana" panose="020B0604030504040204" pitchFamily="34" charset="0"/>
                <a:ea typeface="Verdana" panose="020B0604030504040204" pitchFamily="34" charset="0"/>
              </a:rPr>
              <a:t>Per començar a contextualitzar el tema pots consultar cercadors acadèmics generalistes: la cerca donarà com a resultat fonts d’informació de referència. És a dir, tindràs accés a definicions, bibliografies, resums i informació genèrica, però en pocs casos accés al text complet d’un article. </a:t>
            </a:r>
          </a:p>
          <a:p>
            <a:pPr marL="457200" lvl="1" indent="0" algn="just">
              <a:spcBef>
                <a:spcPts val="500"/>
              </a:spcBef>
              <a:buClr>
                <a:srgbClr val="000000"/>
              </a:buClr>
              <a:buSzPct val="100000"/>
              <a:defRPr/>
            </a:pPr>
            <a:endParaRPr lang="ca-ES" dirty="0">
              <a:latin typeface="Verdana" panose="020B0604030504040204" pitchFamily="34" charset="0"/>
              <a:ea typeface="Verdana" panose="020B0604030504040204" pitchFamily="34" charset="0"/>
            </a:endParaRPr>
          </a:p>
          <a:p>
            <a:pPr marL="457200" lvl="1" indent="0" algn="just">
              <a:spcBef>
                <a:spcPts val="500"/>
              </a:spcBef>
              <a:buClr>
                <a:srgbClr val="000000"/>
              </a:buClr>
              <a:buSzPct val="100000"/>
              <a:defRPr/>
            </a:pPr>
            <a:r>
              <a:rPr lang="ca-ES" dirty="0">
                <a:latin typeface="Verdana" panose="020B0604030504040204" pitchFamily="34" charset="0"/>
                <a:ea typeface="Verdana" panose="020B0604030504040204" pitchFamily="34" charset="0"/>
              </a:rPr>
              <a:t>Alguns exemples: </a:t>
            </a:r>
            <a:endParaRPr lang="es-ES" dirty="0">
              <a:latin typeface="Verdana" panose="020B0604030504040204" pitchFamily="34" charset="0"/>
              <a:ea typeface="Verdana" panose="020B0604030504040204" pitchFamily="34" charset="0"/>
            </a:endParaRPr>
          </a:p>
          <a:p>
            <a:pPr marL="457200" lvl="1" indent="0" algn="just">
              <a:spcBef>
                <a:spcPts val="500"/>
              </a:spcBef>
              <a:buClr>
                <a:srgbClr val="000000"/>
              </a:buClr>
              <a:buSzPct val="100000"/>
              <a:defRPr/>
            </a:pPr>
            <a:endParaRPr lang="en-U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a:spcBef>
                <a:spcPts val="500"/>
              </a:spcBef>
              <a:buClr>
                <a:srgbClr val="000000"/>
              </a:buClr>
              <a:buSzPct val="100000"/>
              <a:defRPr/>
            </a:pPr>
            <a:endParaRPr lang="en-US" altLang="ca-ES" sz="1600" dirty="0">
              <a:latin typeface="Verdana" panose="020B0604030504040204" pitchFamily="34" charset="0"/>
              <a:ea typeface="Verdana" panose="020B0604030504040204" pitchFamily="34" charset="0"/>
              <a:cs typeface="Verdana" panose="020B0604030504040204" pitchFamily="34" charset="0"/>
            </a:endParaRPr>
          </a:p>
          <a:p>
            <a:pPr marL="457200" lvl="1" indent="0">
              <a:spcBef>
                <a:spcPts val="500"/>
              </a:spcBef>
              <a:buClr>
                <a:srgbClr val="000000"/>
              </a:buClr>
              <a:buSzPct val="100000"/>
              <a:defRPr/>
            </a:pPr>
            <a:endParaRPr lang="ca-ES" altLang="ca-ES" sz="1600" dirty="0"/>
          </a:p>
          <a:p>
            <a:pPr>
              <a:spcBef>
                <a:spcPct val="50000"/>
              </a:spcBef>
              <a:defRPr/>
            </a:pPr>
            <a:endParaRPr lang="ca-ES" altLang="ca-ES" sz="20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5402120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16</a:t>
            </a:fld>
            <a:endParaRPr lang="es-ES" dirty="0"/>
          </a:p>
        </p:txBody>
      </p:sp>
      <p:sp>
        <p:nvSpPr>
          <p:cNvPr id="14340" name="Rectangle 18"/>
          <p:cNvSpPr>
            <a:spLocks noGrp="1" noChangeArrowheads="1"/>
          </p:cNvSpPr>
          <p:nvPr>
            <p:ph type="body" idx="4294967295"/>
          </p:nvPr>
        </p:nvSpPr>
        <p:spPr bwMode="auto">
          <a:xfrm>
            <a:off x="3203848" y="1052736"/>
            <a:ext cx="5616624" cy="54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Començar</a:t>
            </a:r>
            <a:r>
              <a:rPr lang="en-US" altLang="ca-ES" sz="2000" b="1" dirty="0">
                <a:latin typeface="Verdana" pitchFamily="34" charset="0"/>
                <a:ea typeface="Verdana" pitchFamily="34" charset="0"/>
                <a:cs typeface="Verdana" pitchFamily="34" charset="0"/>
              </a:rPr>
              <a:t> a </a:t>
            </a:r>
            <a:r>
              <a:rPr lang="en-US" altLang="ca-ES" sz="2000" b="1" dirty="0" err="1">
                <a:latin typeface="Verdana" pitchFamily="34" charset="0"/>
                <a:ea typeface="Verdana" pitchFamily="34" charset="0"/>
                <a:cs typeface="Verdana" pitchFamily="34" charset="0"/>
              </a:rPr>
              <a:t>cercar</a:t>
            </a:r>
            <a:r>
              <a:rPr lang="en-US" altLang="ca-ES" sz="2000" b="1" dirty="0">
                <a:latin typeface="Verdana" pitchFamily="34" charset="0"/>
                <a:ea typeface="Verdana" pitchFamily="34" charset="0"/>
                <a:cs typeface="Verdana" pitchFamily="34" charset="0"/>
              </a:rPr>
              <a:t>: ON?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a typeface="Verdana" pitchFamily="34" charset="0"/>
              <a:cs typeface="Verdana" pitchFamily="34" charset="0"/>
            </a:endParaRPr>
          </a:p>
          <a:p>
            <a:pPr marL="0" indent="0">
              <a:lnSpc>
                <a:spcPct val="80000"/>
              </a:lnSpc>
              <a:buNone/>
              <a:defRPr/>
            </a:pPr>
            <a:r>
              <a:rPr lang="ca-ES" altLang="ca-ES" sz="2000" dirty="0">
                <a:latin typeface="Verdana" pitchFamily="34" charset="0"/>
                <a:ea typeface="Verdana" pitchFamily="34" charset="0"/>
                <a:cs typeface="Verdana" pitchFamily="34" charset="0"/>
              </a:rPr>
              <a:t>	</a:t>
            </a:r>
            <a:endParaRPr lang="ca-ES" altLang="ca-ES" sz="33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955875" y="6013472"/>
            <a:ext cx="6112571"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formulari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50" name="Text Box 1028"/>
          <p:cNvSpPr txBox="1">
            <a:spLocks noChangeArrowheads="1"/>
          </p:cNvSpPr>
          <p:nvPr/>
        </p:nvSpPr>
        <p:spPr bwMode="auto">
          <a:xfrm>
            <a:off x="2699793" y="1685365"/>
            <a:ext cx="6192688" cy="5327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ts val="500"/>
              </a:spcBef>
              <a:buSzPct val="100000"/>
              <a:defRPr/>
            </a:pPr>
            <a:endParaRPr lang="ca-E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eaLnBrk="1" hangingPunct="1">
              <a:spcBef>
                <a:spcPts val="500"/>
              </a:spcBef>
              <a:buClr>
                <a:srgbClr val="000000"/>
              </a:buClr>
              <a:buSzPct val="100000"/>
              <a:defRPr/>
            </a:pPr>
            <a:endParaRPr lang="ca-ES" altLang="ca-ES" sz="14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4"/>
            </a:endParaRPr>
          </a:p>
          <a:p>
            <a:pPr marL="1314450" lvl="3" indent="0" eaLnBrk="1" hangingPunct="1">
              <a:spcBef>
                <a:spcPts val="500"/>
              </a:spcBef>
              <a:buClr>
                <a:srgbClr val="000000"/>
              </a:buClr>
              <a:buSzPct val="100000"/>
              <a:defRPr/>
            </a:pPr>
            <a:r>
              <a:rPr lang="ca-ES" altLang="ca-ES" sz="1400" dirty="0" err="1">
                <a:solidFill>
                  <a:srgbClr val="CCCCFF"/>
                </a:solidFill>
                <a:latin typeface="Verdana" panose="020B0604030504040204" pitchFamily="34" charset="0"/>
                <a:ea typeface="Verdana" panose="020B0604030504040204" pitchFamily="34" charset="0"/>
                <a:cs typeface="Verdana" panose="020B0604030504040204" pitchFamily="34" charset="0"/>
                <a:hlinkClick r:id="rId4"/>
              </a:rPr>
              <a:t>Google</a:t>
            </a:r>
            <a:r>
              <a:rPr lang="ca-ES" altLang="ca-ES" sz="14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4"/>
              </a:rPr>
              <a:t> </a:t>
            </a:r>
            <a:r>
              <a:rPr lang="ca-ES" altLang="ca-ES" sz="1400" dirty="0" err="1">
                <a:solidFill>
                  <a:srgbClr val="CCCCFF"/>
                </a:solidFill>
                <a:latin typeface="Verdana" panose="020B0604030504040204" pitchFamily="34" charset="0"/>
                <a:ea typeface="Verdana" panose="020B0604030504040204" pitchFamily="34" charset="0"/>
                <a:cs typeface="Verdana" panose="020B0604030504040204" pitchFamily="34" charset="0"/>
                <a:hlinkClick r:id="rId4"/>
              </a:rPr>
              <a:t>Scholar</a:t>
            </a:r>
            <a:r>
              <a:rPr lang="ca-ES" altLang="ca-ES" sz="14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4"/>
              </a:rPr>
              <a:t> </a:t>
            </a:r>
            <a:r>
              <a:rPr lang="ca-ES" altLang="ca-ES" sz="1400" dirty="0">
                <a:latin typeface="Verdana" panose="020B0604030504040204" pitchFamily="34" charset="0"/>
                <a:ea typeface="Verdana" panose="020B0604030504040204" pitchFamily="34" charset="0"/>
                <a:cs typeface="Verdana" panose="020B0604030504040204" pitchFamily="34" charset="0"/>
              </a:rPr>
              <a:t>: cercador acadèmic (</a:t>
            </a:r>
            <a:r>
              <a:rPr lang="ca-ES" altLang="ca-ES" sz="14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5"/>
              </a:rPr>
              <a:t>Ajuda</a:t>
            </a:r>
            <a:r>
              <a:rPr lang="ca-ES" altLang="ca-ES" sz="1400" dirty="0">
                <a:latin typeface="Verdana" panose="020B0604030504040204" pitchFamily="34" charset="0"/>
                <a:ea typeface="Verdana" panose="020B0604030504040204" pitchFamily="34" charset="0"/>
                <a:cs typeface="Verdana" panose="020B0604030504040204" pitchFamily="34" charset="0"/>
              </a:rPr>
              <a:t>)</a:t>
            </a:r>
          </a:p>
          <a:p>
            <a:pPr lvl="1" algn="just" eaLnBrk="1" hangingPunct="1">
              <a:spcBef>
                <a:spcPts val="500"/>
              </a:spcBef>
              <a:buClr>
                <a:srgbClr val="000000"/>
              </a:buClr>
              <a:buSzPct val="100000"/>
              <a:buFont typeface="Arial" charset="0"/>
              <a:buChar char="•"/>
              <a:defRPr/>
            </a:pPr>
            <a:endParaRPr lang="ca-ES" altLang="ca-ES" sz="1400" dirty="0">
              <a:latin typeface="Verdana" panose="020B0604030504040204" pitchFamily="34" charset="0"/>
              <a:ea typeface="Verdana" panose="020B0604030504040204" pitchFamily="34" charset="0"/>
              <a:cs typeface="Verdana" panose="020B0604030504040204" pitchFamily="34" charset="0"/>
            </a:endParaRPr>
          </a:p>
          <a:p>
            <a:pPr marL="1314450" lvl="3" indent="0" algn="just" eaLnBrk="1" hangingPunct="1">
              <a:spcBef>
                <a:spcPts val="500"/>
              </a:spcBef>
              <a:buClr>
                <a:srgbClr val="000000"/>
              </a:buClr>
              <a:buSzPct val="100000"/>
              <a:defRPr/>
            </a:pPr>
            <a:endParaRPr lang="ca-ES" altLang="ca-ES" sz="1400" dirty="0">
              <a:latin typeface="Verdana" panose="020B0604030504040204" pitchFamily="34" charset="0"/>
              <a:ea typeface="Verdana" panose="020B0604030504040204" pitchFamily="34" charset="0"/>
              <a:cs typeface="Verdana" panose="020B0604030504040204" pitchFamily="34" charset="0"/>
              <a:hlinkClick r:id="rId6"/>
            </a:endParaRPr>
          </a:p>
          <a:p>
            <a:pPr marL="1314450" lvl="3" indent="0" algn="just" eaLnBrk="1" hangingPunct="1">
              <a:spcBef>
                <a:spcPts val="500"/>
              </a:spcBef>
              <a:buClr>
                <a:srgbClr val="000000"/>
              </a:buClr>
              <a:buSzPct val="100000"/>
              <a:defRPr/>
            </a:pPr>
            <a:r>
              <a:rPr lang="ca-ES" altLang="ca-ES" sz="1400" dirty="0">
                <a:latin typeface="Verdana" panose="020B0604030504040204" pitchFamily="34" charset="0"/>
                <a:ea typeface="Verdana" panose="020B0604030504040204" pitchFamily="34" charset="0"/>
                <a:cs typeface="Verdana" panose="020B0604030504040204" pitchFamily="34" charset="0"/>
                <a:hlinkClick r:id="rId6"/>
              </a:rPr>
              <a:t>Microsoft </a:t>
            </a:r>
            <a:r>
              <a:rPr lang="ca-ES" altLang="ca-ES" sz="1400" dirty="0" err="1">
                <a:latin typeface="Verdana" panose="020B0604030504040204" pitchFamily="34" charset="0"/>
                <a:ea typeface="Verdana" panose="020B0604030504040204" pitchFamily="34" charset="0"/>
                <a:cs typeface="Verdana" panose="020B0604030504040204" pitchFamily="34" charset="0"/>
                <a:hlinkClick r:id="rId6"/>
              </a:rPr>
              <a:t>Academic</a:t>
            </a:r>
            <a:r>
              <a:rPr lang="ca-ES" altLang="ca-ES" sz="1400" dirty="0">
                <a:latin typeface="Verdana" panose="020B0604030504040204" pitchFamily="34" charset="0"/>
                <a:ea typeface="Verdana" panose="020B0604030504040204" pitchFamily="34" charset="0"/>
                <a:cs typeface="Verdana" panose="020B0604030504040204" pitchFamily="34" charset="0"/>
              </a:rPr>
              <a:t>: cercador acadèmic (</a:t>
            </a:r>
            <a:r>
              <a:rPr lang="ca-ES" altLang="ca-ES" sz="1400" dirty="0">
                <a:latin typeface="Verdana" panose="020B0604030504040204" pitchFamily="34" charset="0"/>
                <a:ea typeface="Verdana" panose="020B0604030504040204" pitchFamily="34" charset="0"/>
                <a:cs typeface="Verdana" panose="020B0604030504040204" pitchFamily="34" charset="0"/>
                <a:hlinkClick r:id="rId7"/>
              </a:rPr>
              <a:t>Ajuda</a:t>
            </a:r>
            <a:r>
              <a:rPr lang="ca-ES" altLang="ca-ES" sz="1400" dirty="0">
                <a:latin typeface="Verdana" panose="020B0604030504040204" pitchFamily="34" charset="0"/>
                <a:ea typeface="Verdana" panose="020B0604030504040204" pitchFamily="34" charset="0"/>
                <a:cs typeface="Verdana" panose="020B0604030504040204" pitchFamily="34" charset="0"/>
              </a:rPr>
              <a:t>) </a:t>
            </a:r>
          </a:p>
          <a:p>
            <a:pPr lvl="1" algn="just" eaLnBrk="1" hangingPunct="1">
              <a:spcBef>
                <a:spcPts val="500"/>
              </a:spcBef>
              <a:buClr>
                <a:srgbClr val="000000"/>
              </a:buClr>
              <a:buSzPct val="100000"/>
              <a:buFont typeface="Arial" charset="0"/>
              <a:buChar char="•"/>
              <a:defRPr/>
            </a:pPr>
            <a:endParaRPr lang="ca-E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eaLnBrk="1" hangingPunct="1">
              <a:spcBef>
                <a:spcPts val="500"/>
              </a:spcBef>
              <a:buClr>
                <a:srgbClr val="000000"/>
              </a:buClr>
              <a:buSzPct val="100000"/>
              <a:defRPr/>
            </a:pPr>
            <a:endParaRPr lang="ca-ES" altLang="ca-ES" sz="14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8"/>
            </a:endParaRPr>
          </a:p>
          <a:p>
            <a:pPr marL="1314450" lvl="3" indent="0" algn="just" eaLnBrk="1" hangingPunct="1">
              <a:spcBef>
                <a:spcPts val="500"/>
              </a:spcBef>
              <a:buClr>
                <a:srgbClr val="000000"/>
              </a:buClr>
              <a:buSzPct val="100000"/>
              <a:defRPr/>
            </a:pPr>
            <a:r>
              <a:rPr lang="ca-ES" altLang="ca-ES" sz="1400" dirty="0" err="1">
                <a:solidFill>
                  <a:srgbClr val="CCCCFF"/>
                </a:solidFill>
                <a:latin typeface="Verdana" panose="020B0604030504040204" pitchFamily="34" charset="0"/>
                <a:ea typeface="Verdana" panose="020B0604030504040204" pitchFamily="34" charset="0"/>
                <a:cs typeface="Verdana" panose="020B0604030504040204" pitchFamily="34" charset="0"/>
                <a:hlinkClick r:id="rId8"/>
              </a:rPr>
              <a:t>ScienceResearch</a:t>
            </a:r>
            <a:r>
              <a:rPr lang="ca-ES" altLang="ca-ES" sz="1400" dirty="0">
                <a:latin typeface="Verdana" panose="020B0604030504040204" pitchFamily="34" charset="0"/>
                <a:ea typeface="Verdana" panose="020B0604030504040204" pitchFamily="34" charset="0"/>
                <a:cs typeface="Verdana" panose="020B0604030504040204" pitchFamily="34" charset="0"/>
              </a:rPr>
              <a:t>: cercador acadèmic (</a:t>
            </a:r>
            <a:r>
              <a:rPr lang="ca-ES" altLang="ca-ES" sz="14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9"/>
              </a:rPr>
              <a:t>Ajuda</a:t>
            </a:r>
            <a:r>
              <a:rPr lang="ca-ES" altLang="ca-ES" sz="1400" dirty="0">
                <a:latin typeface="Verdana" panose="020B0604030504040204" pitchFamily="34" charset="0"/>
                <a:ea typeface="Verdana" panose="020B0604030504040204" pitchFamily="34" charset="0"/>
                <a:cs typeface="Verdana" panose="020B0604030504040204" pitchFamily="34" charset="0"/>
              </a:rPr>
              <a:t>).  Inclou cerques a la </a:t>
            </a:r>
            <a:r>
              <a:rPr lang="ca-ES" altLang="ca-ES" sz="14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10"/>
              </a:rPr>
              <a:t>E-</a:t>
            </a:r>
            <a:r>
              <a:rPr lang="ca-ES" altLang="ca-ES" sz="1400" dirty="0" err="1">
                <a:solidFill>
                  <a:srgbClr val="CCCCFF"/>
                </a:solidFill>
                <a:latin typeface="Verdana" panose="020B0604030504040204" pitchFamily="34" charset="0"/>
                <a:ea typeface="Verdana" panose="020B0604030504040204" pitchFamily="34" charset="0"/>
                <a:cs typeface="Verdana" panose="020B0604030504040204" pitchFamily="34" charset="0"/>
                <a:hlinkClick r:id="rId10"/>
              </a:rPr>
              <a:t>Print</a:t>
            </a:r>
            <a:r>
              <a:rPr lang="ca-ES" altLang="ca-ES" sz="14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10"/>
              </a:rPr>
              <a:t> Network</a:t>
            </a:r>
            <a:r>
              <a:rPr lang="ca-ES" altLang="ca-ES" sz="1400" dirty="0">
                <a:latin typeface="Verdana" panose="020B0604030504040204" pitchFamily="34" charset="0"/>
                <a:ea typeface="Verdana" panose="020B0604030504040204" pitchFamily="34" charset="0"/>
                <a:cs typeface="Verdana" panose="020B0604030504040204" pitchFamily="34" charset="0"/>
              </a:rPr>
              <a:t> (xarxa de documents </a:t>
            </a:r>
            <a:r>
              <a:rPr lang="en-US" altLang="ca-ES" sz="1400" dirty="0" err="1">
                <a:latin typeface="Verdana" panose="020B0604030504040204" pitchFamily="34" charset="0"/>
                <a:ea typeface="Verdana" panose="020B0604030504040204" pitchFamily="34" charset="0"/>
                <a:cs typeface="Verdana" panose="020B0604030504040204" pitchFamily="34" charset="0"/>
              </a:rPr>
              <a:t>electrònics</a:t>
            </a:r>
            <a:r>
              <a:rPr lang="en-US" altLang="ca-ES" sz="1400" dirty="0">
                <a:latin typeface="Verdana" panose="020B0604030504040204" pitchFamily="34" charset="0"/>
                <a:ea typeface="Verdana" panose="020B0604030504040204" pitchFamily="34" charset="0"/>
                <a:cs typeface="Verdana" panose="020B0604030504040204" pitchFamily="34" charset="0"/>
              </a:rPr>
              <a:t> de </a:t>
            </a:r>
            <a:r>
              <a:rPr lang="en-US" altLang="ca-ES" sz="1400" dirty="0" err="1">
                <a:latin typeface="Verdana" panose="020B0604030504040204" pitchFamily="34" charset="0"/>
                <a:ea typeface="Verdana" panose="020B0604030504040204" pitchFamily="34" charset="0"/>
                <a:cs typeface="Verdana" panose="020B0604030504040204" pitchFamily="34" charset="0"/>
              </a:rPr>
              <a:t>caire</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especialitzat</a:t>
            </a:r>
            <a:r>
              <a:rPr lang="en-US" altLang="ca-ES" sz="1400" dirty="0">
                <a:latin typeface="Verdana" panose="020B0604030504040204" pitchFamily="34" charset="0"/>
                <a:ea typeface="Verdana" panose="020B0604030504040204" pitchFamily="34" charset="0"/>
                <a:cs typeface="Verdana" panose="020B0604030504040204" pitchFamily="34" charset="0"/>
              </a:rPr>
              <a:t>) </a:t>
            </a:r>
          </a:p>
          <a:p>
            <a:pPr marL="457200" lvl="1" indent="0" algn="just" eaLnBrk="1" hangingPunct="1">
              <a:spcBef>
                <a:spcPts val="500"/>
              </a:spcBef>
              <a:buClr>
                <a:srgbClr val="000000"/>
              </a:buClr>
              <a:buSzPct val="100000"/>
              <a:defRPr/>
            </a:pPr>
            <a:endParaRPr lang="en-US" altLang="ca-ES" sz="1400" dirty="0">
              <a:latin typeface="Verdana" panose="020B0604030504040204" pitchFamily="34" charset="0"/>
              <a:ea typeface="Verdana" panose="020B0604030504040204" pitchFamily="34" charset="0"/>
              <a:cs typeface="Verdana" panose="020B0604030504040204" pitchFamily="34" charset="0"/>
            </a:endParaRPr>
          </a:p>
          <a:p>
            <a:pPr marL="1314450" lvl="3" indent="0" algn="just">
              <a:spcBef>
                <a:spcPts val="500"/>
              </a:spcBef>
              <a:buClr>
                <a:srgbClr val="000000"/>
              </a:buClr>
              <a:buSzPct val="100000"/>
              <a:defRPr/>
            </a:pPr>
            <a:r>
              <a:rPr lang="ca-ES" altLang="ca-ES" sz="1400" dirty="0">
                <a:latin typeface="Verdana" panose="020B0604030504040204" pitchFamily="34" charset="0"/>
                <a:ea typeface="Verdana" panose="020B0604030504040204" pitchFamily="34" charset="0"/>
                <a:cs typeface="Verdana" panose="020B0604030504040204" pitchFamily="34" charset="0"/>
                <a:hlinkClick r:id="rId11"/>
              </a:rPr>
              <a:t>Wolfram-</a:t>
            </a:r>
            <a:r>
              <a:rPr lang="ca-ES" altLang="ca-ES" sz="1400" dirty="0" err="1">
                <a:latin typeface="Verdana" panose="020B0604030504040204" pitchFamily="34" charset="0"/>
                <a:ea typeface="Verdana" panose="020B0604030504040204" pitchFamily="34" charset="0"/>
                <a:cs typeface="Verdana" panose="020B0604030504040204" pitchFamily="34" charset="0"/>
                <a:hlinkClick r:id="rId11"/>
              </a:rPr>
              <a:t>Alpha</a:t>
            </a:r>
            <a:r>
              <a:rPr lang="ca-ES" altLang="ca-ES" sz="1400" dirty="0">
                <a:latin typeface="Verdana" panose="020B0604030504040204" pitchFamily="34" charset="0"/>
                <a:ea typeface="Verdana" panose="020B0604030504040204" pitchFamily="34" charset="0"/>
                <a:cs typeface="Verdana" panose="020B0604030504040204" pitchFamily="34" charset="0"/>
              </a:rPr>
              <a:t>: servei d’informació i de respostes obtingudes de</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càlculs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dinàmics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basats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en</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dades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integrades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algoritmes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i</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mètodes</a:t>
            </a:r>
            <a:r>
              <a:rPr lang="en-US" altLang="ca-ES" sz="1400" dirty="0">
                <a:latin typeface="Verdana" panose="020B0604030504040204" pitchFamily="34" charset="0"/>
                <a:ea typeface="Verdana" panose="020B0604030504040204" pitchFamily="34" charset="0"/>
                <a:cs typeface="Verdana" panose="020B0604030504040204" pitchFamily="34" charset="0"/>
              </a:rPr>
              <a:t>. </a:t>
            </a:r>
          </a:p>
          <a:p>
            <a:pPr marL="457200" lvl="1" indent="0" algn="just">
              <a:spcBef>
                <a:spcPts val="500"/>
              </a:spcBef>
              <a:buClr>
                <a:srgbClr val="000000"/>
              </a:buClr>
              <a:buSzPct val="100000"/>
              <a:defRPr/>
            </a:pPr>
            <a:endParaRPr lang="en-U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a:spcBef>
                <a:spcPts val="500"/>
              </a:spcBef>
              <a:buClr>
                <a:srgbClr val="000000"/>
              </a:buClr>
              <a:buSzPct val="100000"/>
              <a:defRPr/>
            </a:pPr>
            <a:endParaRPr lang="en-US" altLang="ca-ES" sz="1600" dirty="0">
              <a:latin typeface="Verdana" panose="020B0604030504040204" pitchFamily="34" charset="0"/>
              <a:ea typeface="Verdana" panose="020B0604030504040204" pitchFamily="34" charset="0"/>
              <a:cs typeface="Verdana" panose="020B0604030504040204" pitchFamily="34" charset="0"/>
            </a:endParaRPr>
          </a:p>
          <a:p>
            <a:pPr marL="457200" lvl="1" indent="0">
              <a:spcBef>
                <a:spcPts val="500"/>
              </a:spcBef>
              <a:buClr>
                <a:srgbClr val="000000"/>
              </a:buClr>
              <a:buSzPct val="100000"/>
              <a:defRPr/>
            </a:pPr>
            <a:endParaRPr lang="ca-ES" altLang="ca-ES" sz="1600" dirty="0"/>
          </a:p>
          <a:p>
            <a:pPr>
              <a:spcBef>
                <a:spcPct val="50000"/>
              </a:spcBef>
              <a:defRPr/>
            </a:pPr>
            <a:endParaRPr lang="ca-ES" altLang="ca-ES" sz="20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51" name="Agrupa 50"/>
          <p:cNvGrpSpPr/>
          <p:nvPr/>
        </p:nvGrpSpPr>
        <p:grpSpPr>
          <a:xfrm>
            <a:off x="3563888" y="2204864"/>
            <a:ext cx="288032" cy="298352"/>
            <a:chOff x="1470362" y="2004957"/>
            <a:chExt cx="797382" cy="847979"/>
          </a:xfrm>
        </p:grpSpPr>
        <p:sp>
          <p:nvSpPr>
            <p:cNvPr id="52" name="Oval 5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3" name="Oval 5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4" name="Oval 5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5" name="Oval 5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6" name="Oval 5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7" name="Oval 5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58" name="Connector recte 57"/>
            <p:cNvCxnSpPr>
              <a:endCxn id="5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59" name="Connector recte 58"/>
            <p:cNvCxnSpPr>
              <a:endCxn id="5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60" name="Connector recte 5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61" name="Agrupa 60"/>
          <p:cNvGrpSpPr/>
          <p:nvPr/>
        </p:nvGrpSpPr>
        <p:grpSpPr>
          <a:xfrm>
            <a:off x="3590732" y="3041604"/>
            <a:ext cx="288032" cy="298352"/>
            <a:chOff x="1470362" y="2004957"/>
            <a:chExt cx="797382" cy="847979"/>
          </a:xfrm>
        </p:grpSpPr>
        <p:sp>
          <p:nvSpPr>
            <p:cNvPr id="62" name="Oval 6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3" name="Oval 6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4" name="Oval 6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5" name="Oval 6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6" name="Oval 6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7" name="Oval 6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68" name="Connector recte 67"/>
            <p:cNvCxnSpPr>
              <a:endCxn id="6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69" name="Connector recte 68"/>
            <p:cNvCxnSpPr>
              <a:endCxn id="6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70" name="Connector recte 6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71" name="Agrupa 70"/>
          <p:cNvGrpSpPr/>
          <p:nvPr/>
        </p:nvGrpSpPr>
        <p:grpSpPr>
          <a:xfrm>
            <a:off x="3565800" y="3914880"/>
            <a:ext cx="288032" cy="298352"/>
            <a:chOff x="1470362" y="2004957"/>
            <a:chExt cx="797382" cy="847979"/>
          </a:xfrm>
        </p:grpSpPr>
        <p:sp>
          <p:nvSpPr>
            <p:cNvPr id="72" name="Oval 7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3" name="Oval 7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4" name="Oval 7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5" name="Oval 7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6" name="Oval 7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7" name="Oval 7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78" name="Connector recte 77"/>
            <p:cNvCxnSpPr>
              <a:endCxn id="7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79" name="Connector recte 78"/>
            <p:cNvCxnSpPr>
              <a:endCxn id="7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80" name="Connector recte 7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81" name="Agrupa 80"/>
          <p:cNvGrpSpPr/>
          <p:nvPr/>
        </p:nvGrpSpPr>
        <p:grpSpPr>
          <a:xfrm>
            <a:off x="3558567" y="4929099"/>
            <a:ext cx="288032" cy="298352"/>
            <a:chOff x="1470362" y="2004957"/>
            <a:chExt cx="797382" cy="847979"/>
          </a:xfrm>
        </p:grpSpPr>
        <p:sp>
          <p:nvSpPr>
            <p:cNvPr id="82" name="Oval 8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3" name="Oval 8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4" name="Oval 8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5" name="Oval 8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6" name="Oval 8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87" name="Oval 8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88" name="Connector recte 87"/>
            <p:cNvCxnSpPr>
              <a:endCxn id="8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89" name="Connector recte 88"/>
            <p:cNvCxnSpPr>
              <a:endCxn id="8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90" name="Connector recte 8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7635259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17</a:t>
            </a:fld>
            <a:endParaRPr lang="es-ES" dirty="0"/>
          </a:p>
        </p:txBody>
      </p:sp>
      <p:sp>
        <p:nvSpPr>
          <p:cNvPr id="14340" name="Rectangle 18"/>
          <p:cNvSpPr>
            <a:spLocks noGrp="1" noChangeArrowheads="1"/>
          </p:cNvSpPr>
          <p:nvPr>
            <p:ph type="body" idx="4294967295"/>
          </p:nvPr>
        </p:nvSpPr>
        <p:spPr bwMode="auto">
          <a:xfrm>
            <a:off x="2785386" y="1052736"/>
            <a:ext cx="6035086" cy="54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Començar</a:t>
            </a:r>
            <a:r>
              <a:rPr lang="en-US" altLang="ca-ES" sz="2000" b="1" dirty="0">
                <a:latin typeface="Verdana" pitchFamily="34" charset="0"/>
                <a:ea typeface="Verdana" pitchFamily="34" charset="0"/>
                <a:cs typeface="Verdana" pitchFamily="34" charset="0"/>
              </a:rPr>
              <a:t> a </a:t>
            </a:r>
            <a:r>
              <a:rPr lang="en-US" altLang="ca-ES" sz="2000" b="1" dirty="0" err="1">
                <a:latin typeface="Verdana" pitchFamily="34" charset="0"/>
                <a:ea typeface="Verdana" pitchFamily="34" charset="0"/>
                <a:cs typeface="Verdana" pitchFamily="34" charset="0"/>
              </a:rPr>
              <a:t>cercar</a:t>
            </a:r>
            <a:r>
              <a:rPr lang="en-US" altLang="ca-ES" sz="2000" b="1" dirty="0">
                <a:latin typeface="Verdana" pitchFamily="34" charset="0"/>
                <a:ea typeface="Verdana" pitchFamily="34" charset="0"/>
                <a:cs typeface="Verdana" pitchFamily="34" charset="0"/>
              </a:rPr>
              <a:t>: BUSCAR vs. TROBAR</a:t>
            </a:r>
            <a:br>
              <a:rPr lang="en-US" altLang="ca-ES" sz="2000" b="1" dirty="0">
                <a:latin typeface="Verdana" pitchFamily="34" charset="0"/>
                <a:ea typeface="Verdana" pitchFamily="34" charset="0"/>
                <a:cs typeface="Verdana" pitchFamily="34" charset="0"/>
              </a:rPr>
            </a:b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a typeface="Verdana" pitchFamily="34" charset="0"/>
              <a:cs typeface="Verdana" pitchFamily="34" charset="0"/>
            </a:endParaRPr>
          </a:p>
          <a:p>
            <a:pPr marL="0" indent="0">
              <a:lnSpc>
                <a:spcPct val="80000"/>
              </a:lnSpc>
              <a:buNone/>
              <a:defRPr/>
            </a:pPr>
            <a:r>
              <a:rPr lang="ca-ES" altLang="ca-ES" sz="2000" dirty="0">
                <a:latin typeface="Verdana" pitchFamily="34" charset="0"/>
                <a:ea typeface="Verdana" pitchFamily="34" charset="0"/>
                <a:cs typeface="Verdana" pitchFamily="34" charset="0"/>
              </a:rPr>
              <a:t>	</a:t>
            </a:r>
            <a:endParaRPr lang="ca-ES" altLang="ca-ES" sz="33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3598679" y="60134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50" name="Text Box 1028"/>
          <p:cNvSpPr txBox="1">
            <a:spLocks noChangeArrowheads="1"/>
          </p:cNvSpPr>
          <p:nvPr/>
        </p:nvSpPr>
        <p:spPr bwMode="auto">
          <a:xfrm>
            <a:off x="2699792" y="1685364"/>
            <a:ext cx="6336705" cy="2228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ts val="500"/>
              </a:spcBef>
              <a:buSzPct val="100000"/>
              <a:defRPr/>
            </a:pP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Recursos</a:t>
            </a:r>
            <a:r>
              <a:rPr lang="en-US" sz="1400" dirty="0">
                <a:latin typeface="Verdana" panose="020B0604030504040204" pitchFamily="34" charset="0"/>
                <a:ea typeface="Verdana" panose="020B0604030504040204" pitchFamily="34" charset="0"/>
                <a:cs typeface="Verdana" panose="020B0604030504040204" pitchFamily="34" charset="0"/>
              </a:rPr>
              <a:t> que </a:t>
            </a:r>
            <a:r>
              <a:rPr lang="en-US" sz="1400" dirty="0" err="1">
                <a:latin typeface="Verdana" panose="020B0604030504040204" pitchFamily="34" charset="0"/>
                <a:ea typeface="Verdana" panose="020B0604030504040204" pitchFamily="34" charset="0"/>
                <a:cs typeface="Verdana" panose="020B0604030504040204" pitchFamily="34" charset="0"/>
              </a:rPr>
              <a:t>donen</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accés</a:t>
            </a:r>
            <a:r>
              <a:rPr lang="en-US" sz="1400" dirty="0">
                <a:latin typeface="Verdana" panose="020B0604030504040204" pitchFamily="34" charset="0"/>
                <a:ea typeface="Verdana" panose="020B0604030504040204" pitchFamily="34" charset="0"/>
                <a:cs typeface="Verdana" panose="020B0604030504040204" pitchFamily="34" charset="0"/>
              </a:rPr>
              <a:t> a documents a text </a:t>
            </a:r>
            <a:r>
              <a:rPr lang="en-US" sz="1400" dirty="0" err="1">
                <a:latin typeface="Verdana" panose="020B0604030504040204" pitchFamily="34" charset="0"/>
                <a:ea typeface="Verdana" panose="020B0604030504040204" pitchFamily="34" charset="0"/>
                <a:cs typeface="Verdana" panose="020B0604030504040204" pitchFamily="34" charset="0"/>
              </a:rPr>
              <a:t>complet</a:t>
            </a:r>
            <a:endParaRPr lang="en-US" sz="1100" dirty="0"/>
          </a:p>
          <a:p>
            <a:pPr lvl="1" eaLnBrk="1" hangingPunct="1">
              <a:spcBef>
                <a:spcPts val="500"/>
              </a:spcBef>
              <a:buClr>
                <a:srgbClr val="000000"/>
              </a:buClr>
              <a:buSzPct val="100000"/>
              <a:defRPr/>
            </a:pPr>
            <a:endParaRPr lang="ca-ES" altLang="ca-ES" sz="1400" dirty="0">
              <a:latin typeface="Verdana" panose="020B0604030504040204" pitchFamily="34" charset="0"/>
              <a:ea typeface="Verdana" panose="020B0604030504040204" pitchFamily="34" charset="0"/>
            </a:endParaRPr>
          </a:p>
          <a:p>
            <a:pPr lvl="1" algn="just" eaLnBrk="1" hangingPunct="1">
              <a:spcBef>
                <a:spcPts val="500"/>
              </a:spcBef>
              <a:buClr>
                <a:srgbClr val="000000"/>
              </a:buClr>
              <a:buSzPct val="100000"/>
              <a:buFont typeface="Arial" charset="0"/>
              <a:buChar char="•"/>
              <a:defRPr/>
            </a:pPr>
            <a:endParaRPr lang="ca-ES" altLang="ca-ES" sz="1400" dirty="0">
              <a:latin typeface="Verdana" panose="020B0604030504040204" pitchFamily="34" charset="0"/>
              <a:ea typeface="Verdana" panose="020B0604030504040204" pitchFamily="34" charset="0"/>
              <a:cs typeface="Verdana" panose="020B0604030504040204" pitchFamily="34" charset="0"/>
            </a:endParaRPr>
          </a:p>
          <a:p>
            <a:pPr marL="1314450" lvl="3" indent="0" algn="just" eaLnBrk="1" hangingPunct="1">
              <a:spcBef>
                <a:spcPts val="500"/>
              </a:spcBef>
              <a:buClr>
                <a:srgbClr val="000000"/>
              </a:buClr>
              <a:buSzPct val="100000"/>
              <a:defRPr/>
            </a:pPr>
            <a:endParaRPr lang="ca-ES" altLang="ca-ES" sz="1400" dirty="0">
              <a:latin typeface="Verdana" panose="020B0604030504040204" pitchFamily="34" charset="0"/>
              <a:ea typeface="Verdana" panose="020B0604030504040204" pitchFamily="34" charset="0"/>
              <a:cs typeface="Verdana" panose="020B0604030504040204" pitchFamily="34" charset="0"/>
              <a:hlinkClick r:id="rId5"/>
            </a:endParaRPr>
          </a:p>
          <a:p>
            <a:pPr marL="457200" lvl="1" indent="0" algn="just">
              <a:spcBef>
                <a:spcPts val="500"/>
              </a:spcBef>
              <a:buClr>
                <a:srgbClr val="000000"/>
              </a:buClr>
              <a:buSzPct val="100000"/>
              <a:defRPr/>
            </a:pPr>
            <a:endParaRPr lang="en-US" altLang="ca-ES" sz="1600" dirty="0">
              <a:latin typeface="Verdana" panose="020B0604030504040204" pitchFamily="34" charset="0"/>
              <a:ea typeface="Verdana" panose="020B0604030504040204" pitchFamily="34" charset="0"/>
              <a:cs typeface="Verdana" panose="020B0604030504040204" pitchFamily="34" charset="0"/>
            </a:endParaRPr>
          </a:p>
          <a:p>
            <a:pPr marL="457200" lvl="1" indent="0">
              <a:spcBef>
                <a:spcPts val="500"/>
              </a:spcBef>
              <a:buClr>
                <a:srgbClr val="000000"/>
              </a:buClr>
              <a:buSzPct val="100000"/>
              <a:defRPr/>
            </a:pPr>
            <a:endParaRPr lang="ca-ES" altLang="ca-ES" sz="1600" dirty="0"/>
          </a:p>
          <a:p>
            <a:pPr>
              <a:spcBef>
                <a:spcPct val="50000"/>
              </a:spcBef>
              <a:defRPr/>
            </a:pPr>
            <a:endParaRPr lang="ca-ES" altLang="ca-ES" sz="2000" b="1" dirty="0">
              <a:latin typeface="Verdana" panose="020B0604030504040204" pitchFamily="34" charset="0"/>
              <a:ea typeface="Verdana" panose="020B0604030504040204" pitchFamily="34" charset="0"/>
              <a:cs typeface="Verdana" panose="020B0604030504040204" pitchFamily="34" charset="0"/>
            </a:endParaRPr>
          </a:p>
        </p:txBody>
      </p:sp>
      <p:pic>
        <p:nvPicPr>
          <p:cNvPr id="48" name="Imatge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53181" y="2496727"/>
            <a:ext cx="2376263" cy="546541"/>
          </a:xfrm>
          <a:prstGeom prst="rect">
            <a:avLst/>
          </a:prstGeom>
          <a:ln>
            <a:solidFill>
              <a:schemeClr val="tx1"/>
            </a:solidFill>
          </a:ln>
        </p:spPr>
      </p:pic>
      <p:pic>
        <p:nvPicPr>
          <p:cNvPr id="49" name="Imatge 2">
            <a:hlinkClick r:id="rId7"/>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674148" y="4728467"/>
            <a:ext cx="1497012" cy="5048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91" name="Imatge 9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12160" y="5454422"/>
            <a:ext cx="2159000" cy="495300"/>
          </a:xfrm>
          <a:prstGeom prst="rect">
            <a:avLst/>
          </a:prstGeom>
          <a:ln>
            <a:solidFill>
              <a:schemeClr val="tx1"/>
            </a:solidFill>
          </a:ln>
        </p:spPr>
      </p:pic>
      <p:pic>
        <p:nvPicPr>
          <p:cNvPr id="92" name="Imatge 9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957131" y="3854631"/>
            <a:ext cx="3214029" cy="559044"/>
          </a:xfrm>
          <a:prstGeom prst="rect">
            <a:avLst/>
          </a:prstGeom>
          <a:ln>
            <a:solidFill>
              <a:schemeClr val="tx1"/>
            </a:solidFill>
          </a:ln>
        </p:spPr>
      </p:pic>
      <p:pic>
        <p:nvPicPr>
          <p:cNvPr id="93" name="Imatge 10">
            <a:hlinkClick r:id="rId11"/>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210512" y="5362818"/>
            <a:ext cx="304671" cy="527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 name="Rectangle 93"/>
          <p:cNvSpPr/>
          <p:nvPr/>
        </p:nvSpPr>
        <p:spPr>
          <a:xfrm>
            <a:off x="4957130" y="4994594"/>
            <a:ext cx="815443" cy="1018878"/>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angle 1"/>
          <p:cNvSpPr/>
          <p:nvPr/>
        </p:nvSpPr>
        <p:spPr>
          <a:xfrm>
            <a:off x="4854284" y="4985130"/>
            <a:ext cx="1036781" cy="338554"/>
          </a:xfrm>
          <a:prstGeom prst="rect">
            <a:avLst/>
          </a:prstGeom>
        </p:spPr>
        <p:txBody>
          <a:bodyPr wrap="square">
            <a:spAutoFit/>
          </a:bodyPr>
          <a:lstStyle/>
          <a:p>
            <a:pPr algn="ctr"/>
            <a:r>
              <a:rPr lang="ca-ES" altLang="ca-ES" sz="800" dirty="0">
                <a:latin typeface="Verdana" panose="020B0604030504040204" pitchFamily="34" charset="0"/>
                <a:ea typeface="Verdana" panose="020B0604030504040204" pitchFamily="34" charset="0"/>
                <a:cs typeface="Verdana" panose="020B0604030504040204" pitchFamily="34" charset="0"/>
              </a:rPr>
              <a:t>Open Access </a:t>
            </a:r>
            <a:r>
              <a:rPr lang="ca-ES" altLang="ca-ES" sz="800" dirty="0" err="1">
                <a:latin typeface="Verdana" panose="020B0604030504040204" pitchFamily="34" charset="0"/>
                <a:ea typeface="Verdana" panose="020B0604030504040204" pitchFamily="34" charset="0"/>
                <a:cs typeface="Verdana" panose="020B0604030504040204" pitchFamily="34" charset="0"/>
              </a:rPr>
              <a:t>Button</a:t>
            </a:r>
            <a:endParaRPr lang="ca-ES" sz="800" dirty="0"/>
          </a:p>
        </p:txBody>
      </p:sp>
      <p:sp>
        <p:nvSpPr>
          <p:cNvPr id="3" name="Rectangle 2"/>
          <p:cNvSpPr/>
          <p:nvPr/>
        </p:nvSpPr>
        <p:spPr>
          <a:xfrm>
            <a:off x="3027791" y="3446165"/>
            <a:ext cx="3441968" cy="338554"/>
          </a:xfrm>
          <a:prstGeom prst="rect">
            <a:avLst/>
          </a:prstGeom>
        </p:spPr>
        <p:txBody>
          <a:bodyPr wrap="none">
            <a:spAutoFit/>
          </a:bodyPr>
          <a:lstStyle/>
          <a:p>
            <a:r>
              <a:rPr lang="ca-ES" altLang="ca-ES" sz="1600" b="1" dirty="0">
                <a:latin typeface="Verdana" panose="020B0604030504040204" pitchFamily="34" charset="0"/>
                <a:ea typeface="Verdana" panose="020B0604030504040204" pitchFamily="34" charset="0"/>
                <a:cs typeface="Verdana" panose="020B0604030504040204" pitchFamily="34" charset="0"/>
              </a:rPr>
              <a:t>No requereixen identificació</a:t>
            </a:r>
            <a:endParaRPr lang="ca-ES" sz="1600" dirty="0">
              <a:latin typeface="Verdana" panose="020B0604030504040204" pitchFamily="34" charset="0"/>
              <a:ea typeface="Verdana" panose="020B0604030504040204" pitchFamily="34" charset="0"/>
              <a:cs typeface="Verdana" panose="020B0604030504040204" pitchFamily="34" charset="0"/>
            </a:endParaRPr>
          </a:p>
        </p:txBody>
      </p:sp>
      <p:sp>
        <p:nvSpPr>
          <p:cNvPr id="95" name="Rectangle 94"/>
          <p:cNvSpPr/>
          <p:nvPr/>
        </p:nvSpPr>
        <p:spPr>
          <a:xfrm>
            <a:off x="3027791" y="2136864"/>
            <a:ext cx="3114955" cy="338554"/>
          </a:xfrm>
          <a:prstGeom prst="rect">
            <a:avLst/>
          </a:prstGeom>
        </p:spPr>
        <p:txBody>
          <a:bodyPr wrap="none">
            <a:spAutoFit/>
          </a:bodyPr>
          <a:lstStyle/>
          <a:p>
            <a:r>
              <a:rPr lang="ca-ES" altLang="ca-ES" sz="1600" b="1" dirty="0">
                <a:latin typeface="Verdana" panose="020B0604030504040204" pitchFamily="34" charset="0"/>
                <a:ea typeface="Verdana" panose="020B0604030504040204" pitchFamily="34" charset="0"/>
                <a:cs typeface="Verdana" panose="020B0604030504040204" pitchFamily="34" charset="0"/>
              </a:rPr>
              <a:t>Requereixen identificació</a:t>
            </a:r>
            <a:endParaRPr lang="ca-ES" sz="1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489540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18</a:t>
            </a:fld>
            <a:endParaRPr lang="es-ES" dirty="0"/>
          </a:p>
        </p:txBody>
      </p:sp>
      <p:sp>
        <p:nvSpPr>
          <p:cNvPr id="14340" name="Rectangle 18"/>
          <p:cNvSpPr>
            <a:spLocks noGrp="1" noChangeArrowheads="1"/>
          </p:cNvSpPr>
          <p:nvPr>
            <p:ph type="body" idx="4294967295"/>
          </p:nvPr>
        </p:nvSpPr>
        <p:spPr bwMode="auto">
          <a:xfrm>
            <a:off x="2785386" y="1052736"/>
            <a:ext cx="6035086" cy="54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Començar</a:t>
            </a:r>
            <a:r>
              <a:rPr lang="en-US" altLang="ca-ES" sz="2000" b="1" dirty="0">
                <a:latin typeface="Verdana" pitchFamily="34" charset="0"/>
                <a:ea typeface="Verdana" pitchFamily="34" charset="0"/>
                <a:cs typeface="Verdana" pitchFamily="34" charset="0"/>
              </a:rPr>
              <a:t> a </a:t>
            </a:r>
            <a:r>
              <a:rPr lang="en-US" altLang="ca-ES" sz="2000" b="1" dirty="0" err="1">
                <a:latin typeface="Verdana" pitchFamily="34" charset="0"/>
                <a:ea typeface="Verdana" pitchFamily="34" charset="0"/>
                <a:cs typeface="Verdana" pitchFamily="34" charset="0"/>
              </a:rPr>
              <a:t>cercar</a:t>
            </a:r>
            <a:r>
              <a:rPr lang="en-US" altLang="ca-ES" sz="2000" b="1" dirty="0">
                <a:latin typeface="Verdana" pitchFamily="34" charset="0"/>
                <a:ea typeface="Verdana" pitchFamily="34" charset="0"/>
                <a:cs typeface="Verdana" pitchFamily="34" charset="0"/>
              </a:rPr>
              <a:t>: BUSCAR vs. TROBAR</a:t>
            </a:r>
            <a:br>
              <a:rPr lang="en-US" altLang="ca-ES" sz="2000" b="1" dirty="0">
                <a:latin typeface="Verdana" pitchFamily="34" charset="0"/>
                <a:ea typeface="Verdana" pitchFamily="34" charset="0"/>
                <a:cs typeface="Verdana" pitchFamily="34" charset="0"/>
              </a:rPr>
            </a:b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a typeface="Verdana" pitchFamily="34" charset="0"/>
              <a:cs typeface="Verdana" pitchFamily="34" charset="0"/>
            </a:endParaRPr>
          </a:p>
          <a:p>
            <a:pPr marL="0" indent="0">
              <a:lnSpc>
                <a:spcPct val="80000"/>
              </a:lnSpc>
              <a:buNone/>
              <a:defRPr/>
            </a:pPr>
            <a:r>
              <a:rPr lang="ca-ES" altLang="ca-ES" sz="2000" dirty="0">
                <a:latin typeface="Verdana" pitchFamily="34" charset="0"/>
                <a:ea typeface="Verdana" pitchFamily="34" charset="0"/>
                <a:cs typeface="Verdana" pitchFamily="34" charset="0"/>
              </a:rPr>
              <a:t>	</a:t>
            </a:r>
            <a:endParaRPr lang="ca-ES" altLang="ca-ES" sz="33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3598679" y="60134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50" name="Text Box 1028"/>
          <p:cNvSpPr txBox="1">
            <a:spLocks noChangeArrowheads="1"/>
          </p:cNvSpPr>
          <p:nvPr/>
        </p:nvSpPr>
        <p:spPr bwMode="auto">
          <a:xfrm>
            <a:off x="2699792" y="1685364"/>
            <a:ext cx="6336705" cy="1949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ts val="500"/>
              </a:spcBef>
              <a:buSzPct val="100000"/>
              <a:defRPr/>
            </a:pP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Recursos</a:t>
            </a:r>
            <a:r>
              <a:rPr lang="en-US" sz="1400" dirty="0">
                <a:latin typeface="Verdana" panose="020B0604030504040204" pitchFamily="34" charset="0"/>
                <a:ea typeface="Verdana" panose="020B0604030504040204" pitchFamily="34" charset="0"/>
                <a:cs typeface="Verdana" panose="020B0604030504040204" pitchFamily="34" charset="0"/>
              </a:rPr>
              <a:t> que </a:t>
            </a:r>
            <a:r>
              <a:rPr lang="en-US" sz="1400" dirty="0" err="1">
                <a:latin typeface="Verdana" panose="020B0604030504040204" pitchFamily="34" charset="0"/>
                <a:ea typeface="Verdana" panose="020B0604030504040204" pitchFamily="34" charset="0"/>
                <a:cs typeface="Verdana" panose="020B0604030504040204" pitchFamily="34" charset="0"/>
              </a:rPr>
              <a:t>donen</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accés</a:t>
            </a:r>
            <a:r>
              <a:rPr lang="en-US" sz="1400" dirty="0">
                <a:latin typeface="Verdana" panose="020B0604030504040204" pitchFamily="34" charset="0"/>
                <a:ea typeface="Verdana" panose="020B0604030504040204" pitchFamily="34" charset="0"/>
                <a:cs typeface="Verdana" panose="020B0604030504040204" pitchFamily="34" charset="0"/>
              </a:rPr>
              <a:t> a documents a text </a:t>
            </a:r>
            <a:r>
              <a:rPr lang="en-US" sz="1400" dirty="0" err="1">
                <a:latin typeface="Verdana" panose="020B0604030504040204" pitchFamily="34" charset="0"/>
                <a:ea typeface="Verdana" panose="020B0604030504040204" pitchFamily="34" charset="0"/>
                <a:cs typeface="Verdana" panose="020B0604030504040204" pitchFamily="34" charset="0"/>
              </a:rPr>
              <a:t>complet</a:t>
            </a:r>
            <a:endParaRPr lang="en-US" sz="1100" dirty="0"/>
          </a:p>
          <a:p>
            <a:pPr lvl="1" eaLnBrk="1" hangingPunct="1">
              <a:spcBef>
                <a:spcPts val="500"/>
              </a:spcBef>
              <a:buClr>
                <a:srgbClr val="000000"/>
              </a:buClr>
              <a:buSzPct val="100000"/>
              <a:defRPr/>
            </a:pPr>
            <a:endParaRPr lang="ca-ES" altLang="ca-ES" sz="1400" dirty="0">
              <a:latin typeface="Verdana" panose="020B0604030504040204" pitchFamily="34" charset="0"/>
              <a:ea typeface="Verdana" panose="020B0604030504040204" pitchFamily="34" charset="0"/>
            </a:endParaRPr>
          </a:p>
          <a:p>
            <a:pPr marL="1314450" lvl="3" indent="0" algn="just" eaLnBrk="1" hangingPunct="1">
              <a:spcBef>
                <a:spcPts val="500"/>
              </a:spcBef>
              <a:buClr>
                <a:srgbClr val="000000"/>
              </a:buClr>
              <a:buSzPct val="100000"/>
              <a:defRPr/>
            </a:pPr>
            <a:endParaRPr lang="ca-ES" altLang="ca-ES" sz="1400" dirty="0">
              <a:latin typeface="Verdana" panose="020B0604030504040204" pitchFamily="34" charset="0"/>
              <a:ea typeface="Verdana" panose="020B0604030504040204" pitchFamily="34" charset="0"/>
              <a:cs typeface="Verdana" panose="020B0604030504040204" pitchFamily="34" charset="0"/>
              <a:hlinkClick r:id="rId5"/>
            </a:endParaRPr>
          </a:p>
          <a:p>
            <a:pPr marL="457200" lvl="1" indent="0" algn="just">
              <a:spcBef>
                <a:spcPts val="500"/>
              </a:spcBef>
              <a:buClr>
                <a:srgbClr val="000000"/>
              </a:buClr>
              <a:buSzPct val="100000"/>
              <a:defRPr/>
            </a:pPr>
            <a:endParaRPr lang="en-US" altLang="ca-ES" sz="1600" dirty="0">
              <a:latin typeface="Verdana" panose="020B0604030504040204" pitchFamily="34" charset="0"/>
              <a:ea typeface="Verdana" panose="020B0604030504040204" pitchFamily="34" charset="0"/>
              <a:cs typeface="Verdana" panose="020B0604030504040204" pitchFamily="34" charset="0"/>
            </a:endParaRPr>
          </a:p>
          <a:p>
            <a:pPr marL="457200" lvl="1" indent="0">
              <a:spcBef>
                <a:spcPts val="500"/>
              </a:spcBef>
              <a:buClr>
                <a:srgbClr val="000000"/>
              </a:buClr>
              <a:buSzPct val="100000"/>
              <a:defRPr/>
            </a:pPr>
            <a:endParaRPr lang="ca-ES" altLang="ca-ES" sz="1600" dirty="0"/>
          </a:p>
          <a:p>
            <a:pPr>
              <a:spcBef>
                <a:spcPct val="50000"/>
              </a:spcBef>
              <a:defRPr/>
            </a:pPr>
            <a:endParaRPr lang="ca-ES" altLang="ca-ES"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5" name="Rectangle 94"/>
          <p:cNvSpPr/>
          <p:nvPr/>
        </p:nvSpPr>
        <p:spPr>
          <a:xfrm>
            <a:off x="3027791" y="2276872"/>
            <a:ext cx="5936697" cy="815608"/>
          </a:xfrm>
          <a:prstGeom prst="rect">
            <a:avLst/>
          </a:prstGeom>
        </p:spPr>
        <p:txBody>
          <a:bodyPr wrap="square">
            <a:spAutoFit/>
          </a:bodyPr>
          <a:lstStyle/>
          <a:p>
            <a:r>
              <a:rPr lang="ca-ES" altLang="ca-ES" b="1" dirty="0">
                <a:latin typeface="Verdana" panose="020B0604030504040204" pitchFamily="34" charset="0"/>
                <a:ea typeface="Verdana" panose="020B0604030504040204" pitchFamily="34" charset="0"/>
                <a:cs typeface="Verdana" panose="020B0604030504040204" pitchFamily="34" charset="0"/>
              </a:rPr>
              <a:t>No requereixen identificació per buscar: </a:t>
            </a:r>
          </a:p>
          <a:p>
            <a:endParaRPr lang="ca-ES" altLang="ca-ES" b="1" dirty="0">
              <a:latin typeface="Verdana" panose="020B0604030504040204" pitchFamily="34" charset="0"/>
              <a:ea typeface="Verdana" panose="020B0604030504040204" pitchFamily="34" charset="0"/>
              <a:cs typeface="Verdana" panose="020B0604030504040204" pitchFamily="34" charset="0"/>
            </a:endParaRPr>
          </a:p>
          <a:p>
            <a:r>
              <a:rPr lang="ca-ES" altLang="ca-ES" sz="1100" b="1" dirty="0">
                <a:latin typeface="Verdana" panose="020B0604030504040204" pitchFamily="34" charset="0"/>
                <a:ea typeface="Verdana" panose="020B0604030504040204" pitchFamily="34" charset="0"/>
                <a:cs typeface="Verdana" panose="020B0604030504040204" pitchFamily="34" charset="0"/>
              </a:rPr>
              <a:t>(Identifica’t per gestionar els préstecs, alertes bibliogràfiques, etc.)</a:t>
            </a:r>
          </a:p>
        </p:txBody>
      </p:sp>
      <p:pic>
        <p:nvPicPr>
          <p:cNvPr id="17" name="Imatge 7">
            <a:hlinkClick r:id="rId6"/>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230730" y="3809263"/>
            <a:ext cx="2348508" cy="46903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8" name="Imatge 2">
            <a:hlinkClick r:id="rId8"/>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244208" y="3791844"/>
            <a:ext cx="1995747" cy="45412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9" name="Imatge 1">
            <a:hlinkClick r:id="rId10"/>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251165" y="4631092"/>
            <a:ext cx="1124582" cy="42326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0" name="Imatge 2"/>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276932" y="4568387"/>
            <a:ext cx="962025" cy="5048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 name="Rectangle 20"/>
          <p:cNvSpPr/>
          <p:nvPr/>
        </p:nvSpPr>
        <p:spPr>
          <a:xfrm>
            <a:off x="5250275" y="4660657"/>
            <a:ext cx="1152128" cy="403677"/>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angle 3"/>
          <p:cNvSpPr/>
          <p:nvPr/>
        </p:nvSpPr>
        <p:spPr>
          <a:xfrm>
            <a:off x="4957262" y="4692371"/>
            <a:ext cx="1441420" cy="276999"/>
          </a:xfrm>
          <a:prstGeom prst="rect">
            <a:avLst/>
          </a:prstGeom>
        </p:spPr>
        <p:txBody>
          <a:bodyPr wrap="none">
            <a:spAutoFit/>
          </a:bodyPr>
          <a:lstStyle/>
          <a:p>
            <a:pPr lvl="1" algn="just">
              <a:spcBef>
                <a:spcPts val="500"/>
              </a:spcBef>
              <a:buClr>
                <a:srgbClr val="000000"/>
              </a:buClr>
              <a:buSzPct val="100000"/>
              <a:defRPr/>
            </a:pPr>
            <a:r>
              <a:rPr lang="ca-ES" altLang="ca-ES" sz="1200" b="1" dirty="0">
                <a:latin typeface="Verdana" panose="020B0604030504040204" pitchFamily="34" charset="0"/>
                <a:ea typeface="Verdana" panose="020B0604030504040204" pitchFamily="34" charset="0"/>
                <a:cs typeface="Verdana" panose="020B0604030504040204" pitchFamily="34" charset="0"/>
                <a:hlinkClick r:id="rId13" action="ppaction://hlinkfile"/>
              </a:rPr>
              <a:t>arXiv.org</a:t>
            </a:r>
            <a:endParaRPr lang="ca-ES" altLang="ca-ES" sz="1200" b="1" dirty="0">
              <a:solidFill>
                <a:srgbClr val="FF0000"/>
              </a:solidFill>
            </a:endParaRPr>
          </a:p>
        </p:txBody>
      </p:sp>
    </p:spTree>
    <p:extLst>
      <p:ext uri="{BB962C8B-B14F-4D97-AF65-F5344CB8AC3E}">
        <p14:creationId xmlns:p14="http://schemas.microsoft.com/office/powerpoint/2010/main" val="141882585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19</a:t>
            </a:fld>
            <a:endParaRPr lang="es-ES" dirty="0"/>
          </a:p>
        </p:txBody>
      </p:sp>
      <p:sp>
        <p:nvSpPr>
          <p:cNvPr id="14340" name="Rectangle 18"/>
          <p:cNvSpPr>
            <a:spLocks noGrp="1" noChangeArrowheads="1"/>
          </p:cNvSpPr>
          <p:nvPr>
            <p:ph type="body" idx="4294967295"/>
          </p:nvPr>
        </p:nvSpPr>
        <p:spPr bwMode="auto">
          <a:xfrm>
            <a:off x="2843808" y="1052736"/>
            <a:ext cx="5976664" cy="54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Començar</a:t>
            </a:r>
            <a:r>
              <a:rPr lang="en-US" altLang="ca-ES" sz="2000" b="1" dirty="0">
                <a:latin typeface="Verdana" pitchFamily="34" charset="0"/>
                <a:ea typeface="Verdana" pitchFamily="34" charset="0"/>
                <a:cs typeface="Verdana" pitchFamily="34" charset="0"/>
              </a:rPr>
              <a:t> a </a:t>
            </a:r>
            <a:r>
              <a:rPr lang="en-US" altLang="ca-ES" sz="2000" b="1" dirty="0" err="1">
                <a:latin typeface="Verdana" pitchFamily="34" charset="0"/>
                <a:ea typeface="Verdana" pitchFamily="34" charset="0"/>
                <a:cs typeface="Verdana" pitchFamily="34" charset="0"/>
              </a:rPr>
              <a:t>cercar</a:t>
            </a:r>
            <a:r>
              <a:rPr lang="en-US" altLang="ca-ES" sz="2000" b="1" dirty="0">
                <a:latin typeface="Verdana" pitchFamily="34" charset="0"/>
                <a:ea typeface="Verdana" pitchFamily="34" charset="0"/>
                <a:cs typeface="Verdana" pitchFamily="34" charset="0"/>
              </a:rPr>
              <a:t>: BUSCAR vs. TROBAR</a:t>
            </a:r>
            <a:br>
              <a:rPr lang="en-US" altLang="ca-ES" sz="2000" b="1" dirty="0">
                <a:latin typeface="Verdana" pitchFamily="34" charset="0"/>
                <a:ea typeface="Verdana" pitchFamily="34" charset="0"/>
                <a:cs typeface="Verdana" pitchFamily="34" charset="0"/>
              </a:rPr>
            </a:b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a typeface="Verdana" pitchFamily="34" charset="0"/>
              <a:cs typeface="Verdana" pitchFamily="34" charset="0"/>
            </a:endParaRPr>
          </a:p>
          <a:p>
            <a:pPr marL="0" indent="0">
              <a:lnSpc>
                <a:spcPct val="80000"/>
              </a:lnSpc>
              <a:buNone/>
              <a:defRPr/>
            </a:pPr>
            <a:r>
              <a:rPr lang="ca-ES" altLang="ca-ES" sz="2000" dirty="0">
                <a:latin typeface="Verdana" pitchFamily="34" charset="0"/>
                <a:ea typeface="Verdana" pitchFamily="34" charset="0"/>
                <a:cs typeface="Verdana" pitchFamily="34" charset="0"/>
              </a:rPr>
              <a:t>	</a:t>
            </a:r>
            <a:endParaRPr lang="ca-ES" altLang="ca-ES" sz="33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50" name="Text Box 1028"/>
          <p:cNvSpPr txBox="1">
            <a:spLocks noChangeArrowheads="1"/>
          </p:cNvSpPr>
          <p:nvPr/>
        </p:nvSpPr>
        <p:spPr bwMode="auto">
          <a:xfrm>
            <a:off x="2843808" y="1052736"/>
            <a:ext cx="6192687" cy="4803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ts val="500"/>
              </a:spcBef>
              <a:buSzPct val="100000"/>
              <a:defRPr/>
            </a:pPr>
            <a:endParaRPr lang="ca-E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a:spcBef>
                <a:spcPts val="500"/>
              </a:spcBef>
              <a:buClr>
                <a:srgbClr val="000000"/>
              </a:buClr>
              <a:buSzPct val="100000"/>
              <a:defRPr/>
            </a:pPr>
            <a:endParaRPr lang="ca-ES" sz="1600" dirty="0">
              <a:solidFill>
                <a:srgbClr val="CCCCFF"/>
              </a:solidFill>
              <a:latin typeface="Verdana" panose="020B0604030504040204" pitchFamily="34" charset="0"/>
              <a:ea typeface="Verdana" panose="020B0604030504040204" pitchFamily="34" charset="0"/>
            </a:endParaRPr>
          </a:p>
          <a:p>
            <a:pPr lvl="0"/>
            <a:r>
              <a:rPr lang="es-ES" sz="1600" u="sng" dirty="0">
                <a:latin typeface="Verdana" panose="020B0604030504040204" pitchFamily="34" charset="0"/>
                <a:ea typeface="Verdana" panose="020B0604030504040204" pitchFamily="34" charset="0"/>
                <a:hlinkClick r:id="rId4"/>
              </a:rPr>
              <a:t>CRAI </a:t>
            </a:r>
            <a:r>
              <a:rPr lang="es-ES" sz="1600" u="sng" dirty="0" err="1">
                <a:latin typeface="Verdana" panose="020B0604030504040204" pitchFamily="34" charset="0"/>
                <a:ea typeface="Verdana" panose="020B0604030504040204" pitchFamily="34" charset="0"/>
                <a:hlinkClick r:id="rId4"/>
              </a:rPr>
              <a:t>Catàleg</a:t>
            </a:r>
            <a:r>
              <a:rPr lang="es-ES" sz="1600" u="sng" dirty="0">
                <a:latin typeface="Verdana" panose="020B0604030504040204" pitchFamily="34" charset="0"/>
                <a:ea typeface="Verdana" panose="020B0604030504040204" pitchFamily="34" charset="0"/>
                <a:hlinkClick r:id="rId4"/>
              </a:rPr>
              <a:t> - </a:t>
            </a:r>
            <a:r>
              <a:rPr lang="es-ES" sz="1600" u="sng" dirty="0" err="1">
                <a:latin typeface="Verdana" panose="020B0604030504040204" pitchFamily="34" charset="0"/>
                <a:ea typeface="Verdana" panose="020B0604030504040204" pitchFamily="34" charset="0"/>
                <a:hlinkClick r:id="rId4"/>
              </a:rPr>
              <a:t>Cercabib</a:t>
            </a:r>
            <a:r>
              <a:rPr lang="es-ES" sz="1600" u="sng" dirty="0">
                <a:latin typeface="Verdana" panose="020B0604030504040204" pitchFamily="34" charset="0"/>
                <a:ea typeface="Verdana" panose="020B0604030504040204" pitchFamily="34" charset="0"/>
                <a:hlinkClick r:id="rId4"/>
              </a:rPr>
              <a:t> </a:t>
            </a:r>
            <a:r>
              <a:rPr lang="es-ES" sz="1600" dirty="0">
                <a:latin typeface="Verdana" panose="020B0604030504040204" pitchFamily="34" charset="0"/>
                <a:ea typeface="Verdana" panose="020B0604030504040204" pitchFamily="34" charset="0"/>
              </a:rPr>
              <a:t>: </a:t>
            </a:r>
            <a:r>
              <a:rPr lang="ca-ES" sz="1600" dirty="0">
                <a:latin typeface="Verdana" panose="020B0604030504040204" pitchFamily="34" charset="0"/>
                <a:ea typeface="Verdana" panose="020B0604030504040204" pitchFamily="34" charset="0"/>
              </a:rPr>
              <a:t>És l’eina que localitza i </a:t>
            </a:r>
            <a:r>
              <a:rPr lang="ca-ES" sz="1600" dirty="0" err="1">
                <a:latin typeface="Verdana" panose="020B0604030504040204" pitchFamily="34" charset="0"/>
                <a:ea typeface="Verdana" panose="020B0604030504040204" pitchFamily="34" charset="0"/>
              </a:rPr>
              <a:t>dóna</a:t>
            </a:r>
            <a:r>
              <a:rPr lang="ca-ES" sz="1600" dirty="0">
                <a:latin typeface="Verdana" panose="020B0604030504040204" pitchFamily="34" charset="0"/>
                <a:ea typeface="Verdana" panose="020B0604030504040204" pitchFamily="34" charset="0"/>
              </a:rPr>
              <a:t> accés a tots els documents disponibles als CRAI Biblioteques  de la UB i de la resta d’universitats catalanes. És a dir, és un metacercador que abasta documents en paper i totes les bases de dades, paquets de revistes i portals de llibres electrònics subscrits per la UB. Permet trobar, gestionar i descarregar articles de revista i altres documents electrònics, cercant en una única base de dades central, i accedir al text complet, si està disponible Ja siguin llibres, revistes, recursos electrònics, enregistraments sonors, multimèdia, tesis, etc.  (</a:t>
            </a:r>
            <a:r>
              <a:rPr lang="ca-ES" sz="1600" u="sng" dirty="0">
                <a:latin typeface="Verdana" panose="020B0604030504040204" pitchFamily="34" charset="0"/>
                <a:ea typeface="Verdana" panose="020B0604030504040204" pitchFamily="34" charset="0"/>
                <a:hlinkClick r:id="rId5"/>
              </a:rPr>
              <a:t>Ajuda</a:t>
            </a:r>
            <a:r>
              <a:rPr lang="ca-ES" sz="1600" dirty="0">
                <a:latin typeface="Verdana" panose="020B0604030504040204" pitchFamily="34" charset="0"/>
                <a:ea typeface="Verdana" panose="020B0604030504040204" pitchFamily="34" charset="0"/>
              </a:rPr>
              <a:t>)</a:t>
            </a:r>
          </a:p>
          <a:p>
            <a:pPr lvl="0"/>
            <a:endParaRPr lang="es-ES" sz="1600" dirty="0">
              <a:latin typeface="Verdana" panose="020B0604030504040204" pitchFamily="34" charset="0"/>
              <a:ea typeface="Verdana" panose="020B0604030504040204" pitchFamily="34" charset="0"/>
            </a:endParaRPr>
          </a:p>
          <a:p>
            <a:pPr lvl="0"/>
            <a:r>
              <a:rPr lang="es-ES" sz="1600" dirty="0">
                <a:latin typeface="Verdana" panose="020B0604030504040204" pitchFamily="34" charset="0"/>
                <a:ea typeface="Verdana" panose="020B0604030504040204" pitchFamily="34" charset="0"/>
              </a:rPr>
              <a:t>CSUC </a:t>
            </a:r>
            <a:r>
              <a:rPr lang="es-ES" sz="1600" u="sng" dirty="0">
                <a:latin typeface="Verdana" panose="020B0604030504040204" pitchFamily="34" charset="0"/>
                <a:ea typeface="Verdana" panose="020B0604030504040204" pitchFamily="34" charset="0"/>
                <a:hlinkClick r:id="rId6"/>
              </a:rPr>
              <a:t>PUC</a:t>
            </a:r>
            <a:r>
              <a:rPr lang="es-ES" sz="1600" dirty="0">
                <a:latin typeface="Verdana" panose="020B0604030504040204" pitchFamily="34" charset="0"/>
                <a:ea typeface="Verdana" panose="020B0604030504040204" pitchFamily="34" charset="0"/>
              </a:rPr>
              <a:t>: </a:t>
            </a:r>
            <a:r>
              <a:rPr lang="ca-ES" sz="1600" dirty="0">
                <a:latin typeface="Verdana" panose="020B0604030504040204" pitchFamily="34" charset="0"/>
                <a:ea typeface="Verdana" panose="020B0604030504040204" pitchFamily="34" charset="0"/>
              </a:rPr>
              <a:t>Pots endur-te’ls a casa en préstec, consultar-los via web, o fer-ne còpia (tenint en compte la legislació vigent). Fins i tot els documents d’altres universitats catalanes. (</a:t>
            </a:r>
            <a:r>
              <a:rPr lang="ca-ES" sz="1600" u="sng" dirty="0">
                <a:latin typeface="Verdana" panose="020B0604030504040204" pitchFamily="34" charset="0"/>
                <a:ea typeface="Verdana" panose="020B0604030504040204" pitchFamily="34" charset="0"/>
                <a:hlinkClick r:id="rId7"/>
              </a:rPr>
              <a:t>Ajuda</a:t>
            </a:r>
            <a:r>
              <a:rPr lang="ca-ES" sz="1600" dirty="0">
                <a:latin typeface="Verdana" panose="020B0604030504040204" pitchFamily="34" charset="0"/>
                <a:ea typeface="Verdana" panose="020B0604030504040204" pitchFamily="34" charset="0"/>
              </a:rPr>
              <a:t>)</a:t>
            </a:r>
            <a:r>
              <a:rPr lang="en-US" sz="1600" dirty="0">
                <a:latin typeface="Verdana" panose="020B0604030504040204" pitchFamily="34" charset="0"/>
                <a:ea typeface="Verdana" panose="020B0604030504040204" pitchFamily="34" charset="0"/>
              </a:rPr>
              <a:t>.</a:t>
            </a:r>
            <a:endParaRPr lang="ca-ES" altLang="ca-ES" sz="2000" b="1" dirty="0">
              <a:latin typeface="Verdana" panose="020B0604030504040204" pitchFamily="34" charset="0"/>
              <a:ea typeface="Verdana" panose="020B0604030504040204" pitchFamily="34" charset="0"/>
              <a:cs typeface="Verdana" panose="020B0604030504040204" pitchFamily="34" charset="0"/>
            </a:endParaRPr>
          </a:p>
        </p:txBody>
      </p:sp>
      <p:sp>
        <p:nvSpPr>
          <p:cNvPr id="8" name="QuadreDeText 7"/>
          <p:cNvSpPr txBox="1"/>
          <p:nvPr/>
        </p:nvSpPr>
        <p:spPr>
          <a:xfrm>
            <a:off x="3598679" y="60134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8"/>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17725534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9527090-CCAC-45BD-AFEB-08E62F5731F6}" type="slidenum">
              <a:rPr lang="es-ES" altLang="en-US" smtClean="0">
                <a:solidFill>
                  <a:srgbClr val="898989"/>
                </a:solidFill>
              </a:rPr>
              <a:pPr/>
              <a:t>2</a:t>
            </a:fld>
            <a:endParaRPr lang="es-ES" altLang="en-US">
              <a:solidFill>
                <a:srgbClr val="898989"/>
              </a:solidFill>
            </a:endParaRPr>
          </a:p>
        </p:txBody>
      </p:sp>
      <p:sp>
        <p:nvSpPr>
          <p:cNvPr id="5" name="Rectangle 14"/>
          <p:cNvSpPr txBox="1">
            <a:spLocks noChangeArrowheads="1"/>
          </p:cNvSpPr>
          <p:nvPr/>
        </p:nvSpPr>
        <p:spPr bwMode="auto">
          <a:xfrm>
            <a:off x="3059832" y="1234575"/>
            <a:ext cx="5112693" cy="466589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just">
              <a:lnSpc>
                <a:spcPct val="150000"/>
              </a:lnSpc>
              <a:spcBef>
                <a:spcPct val="0"/>
              </a:spcBef>
              <a:buFont typeface="+mj-lt"/>
              <a:buAutoNum type="arabicPeriod"/>
              <a:defRPr/>
            </a:pPr>
            <a:r>
              <a:rPr lang="ca-ES" altLang="ca-ES" sz="1800" dirty="0">
                <a:latin typeface="Verdana" panose="020B0604030504040204" pitchFamily="34" charset="0"/>
                <a:ea typeface="Verdana" panose="020B0604030504040204" pitchFamily="34" charset="0"/>
                <a:cs typeface="Verdana" panose="020B0604030504040204" pitchFamily="34" charset="0"/>
                <a:hlinkClick r:id="rId3" action="ppaction://hlinksldjump"/>
              </a:rPr>
              <a:t>Per a què serveix aquesta presentació</a:t>
            </a:r>
            <a:endParaRPr lang="ca-ES" altLang="ca-ES" sz="1800" dirty="0">
              <a:latin typeface="Verdana" panose="020B0604030504040204" pitchFamily="34" charset="0"/>
              <a:ea typeface="Verdana" panose="020B0604030504040204" pitchFamily="34" charset="0"/>
              <a:cs typeface="Verdana" panose="020B0604030504040204" pitchFamily="34" charset="0"/>
            </a:endParaRPr>
          </a:p>
          <a:p>
            <a:pPr marL="342900" indent="-342900" algn="just">
              <a:lnSpc>
                <a:spcPct val="150000"/>
              </a:lnSpc>
              <a:spcBef>
                <a:spcPct val="0"/>
              </a:spcBef>
              <a:buFont typeface="+mj-lt"/>
              <a:buAutoNum type="arabicPeriod"/>
              <a:defRPr/>
            </a:pPr>
            <a:r>
              <a:rPr lang="ca-ES" altLang="ca-ES" sz="1800" dirty="0">
                <a:latin typeface="Verdana" panose="020B0604030504040204" pitchFamily="34" charset="0"/>
                <a:ea typeface="Verdana" panose="020B0604030504040204" pitchFamily="34" charset="0"/>
                <a:cs typeface="Verdana" panose="020B0604030504040204" pitchFamily="34" charset="0"/>
                <a:hlinkClick r:id="rId4" action="ppaction://hlinksldjump"/>
              </a:rPr>
              <a:t>Consideracions preliminars </a:t>
            </a:r>
            <a:endParaRPr lang="ca-ES" altLang="ca-ES" sz="1800" dirty="0">
              <a:latin typeface="Verdana" panose="020B0604030504040204" pitchFamily="34" charset="0"/>
              <a:ea typeface="Verdana" panose="020B0604030504040204" pitchFamily="34" charset="0"/>
              <a:cs typeface="Verdana" panose="020B0604030504040204" pitchFamily="34" charset="0"/>
            </a:endParaRPr>
          </a:p>
          <a:p>
            <a:pPr marL="342900" indent="-342900" algn="just">
              <a:lnSpc>
                <a:spcPct val="150000"/>
              </a:lnSpc>
              <a:spcBef>
                <a:spcPct val="0"/>
              </a:spcBef>
              <a:buFont typeface="+mj-lt"/>
              <a:buAutoNum type="arabicPeriod"/>
              <a:defRPr/>
            </a:pPr>
            <a:r>
              <a:rPr lang="ca-ES" altLang="ca-ES" sz="1800" dirty="0">
                <a:latin typeface="Verdana" panose="020B0604030504040204" pitchFamily="34" charset="0"/>
                <a:ea typeface="Verdana" panose="020B0604030504040204" pitchFamily="34" charset="0"/>
                <a:cs typeface="Verdana" panose="020B0604030504040204" pitchFamily="34" charset="0"/>
                <a:hlinkClick r:id="rId5" action="ppaction://hlinksldjump"/>
              </a:rPr>
              <a:t>Cerca i gestió de la informació </a:t>
            </a:r>
            <a:endParaRPr lang="ca-ES" altLang="ca-ES" sz="1800" dirty="0">
              <a:latin typeface="Verdana" panose="020B0604030504040204" pitchFamily="34" charset="0"/>
              <a:ea typeface="Verdana" panose="020B0604030504040204" pitchFamily="34" charset="0"/>
              <a:cs typeface="Verdana" panose="020B0604030504040204" pitchFamily="34" charset="0"/>
            </a:endParaRPr>
          </a:p>
          <a:p>
            <a:pPr marL="342900" indent="-342900" algn="just">
              <a:lnSpc>
                <a:spcPct val="150000"/>
              </a:lnSpc>
              <a:spcBef>
                <a:spcPct val="0"/>
              </a:spcBef>
              <a:buFont typeface="+mj-lt"/>
              <a:buAutoNum type="arabicPeriod"/>
              <a:defRPr/>
            </a:pPr>
            <a:r>
              <a:rPr lang="ca-ES" altLang="ca-ES" sz="1800" dirty="0">
                <a:latin typeface="Verdana" panose="020B0604030504040204" pitchFamily="34" charset="0"/>
                <a:ea typeface="Verdana" panose="020B0604030504040204" pitchFamily="34" charset="0"/>
                <a:cs typeface="Verdana" panose="020B0604030504040204" pitchFamily="34" charset="0"/>
                <a:hlinkClick r:id="rId6" action="ppaction://hlinksldjump"/>
              </a:rPr>
              <a:t>Criteris per avaluar la informació</a:t>
            </a:r>
            <a:endParaRPr lang="ca-ES" altLang="ca-ES" sz="1800" dirty="0">
              <a:latin typeface="Verdana" panose="020B0604030504040204" pitchFamily="34" charset="0"/>
              <a:ea typeface="Verdana" panose="020B0604030504040204" pitchFamily="34" charset="0"/>
              <a:cs typeface="Verdana" panose="020B0604030504040204" pitchFamily="34" charset="0"/>
            </a:endParaRPr>
          </a:p>
          <a:p>
            <a:pPr marL="342900" indent="-342900" algn="just">
              <a:lnSpc>
                <a:spcPct val="150000"/>
              </a:lnSpc>
              <a:spcBef>
                <a:spcPct val="0"/>
              </a:spcBef>
              <a:buFont typeface="+mj-lt"/>
              <a:buAutoNum type="arabicPeriod"/>
              <a:defRPr/>
            </a:pPr>
            <a:r>
              <a:rPr lang="ca-ES" altLang="ca-ES" sz="1800" dirty="0">
                <a:latin typeface="Verdana" panose="020B0604030504040204" pitchFamily="34" charset="0"/>
                <a:ea typeface="Verdana" panose="020B0604030504040204" pitchFamily="34" charset="0"/>
                <a:cs typeface="Verdana" panose="020B0604030504040204" pitchFamily="34" charset="0"/>
                <a:hlinkClick r:id="rId7" action="ppaction://hlinksldjump"/>
              </a:rPr>
              <a:t>Respecta els Drets d’Autor</a:t>
            </a:r>
            <a:endParaRPr lang="ca-ES" altLang="ca-ES" sz="1800" dirty="0">
              <a:latin typeface="Verdana" panose="020B0604030504040204" pitchFamily="34" charset="0"/>
              <a:ea typeface="Verdana" panose="020B0604030504040204" pitchFamily="34" charset="0"/>
              <a:cs typeface="Verdana" panose="020B0604030504040204" pitchFamily="34" charset="0"/>
            </a:endParaRPr>
          </a:p>
          <a:p>
            <a:pPr marL="342900" indent="-342900" algn="just">
              <a:lnSpc>
                <a:spcPct val="150000"/>
              </a:lnSpc>
              <a:spcBef>
                <a:spcPct val="0"/>
              </a:spcBef>
              <a:buFont typeface="+mj-lt"/>
              <a:buAutoNum type="arabicPeriod"/>
              <a:defRPr/>
            </a:pPr>
            <a:r>
              <a:rPr lang="ca-ES" altLang="ca-ES" sz="1800" dirty="0">
                <a:latin typeface="Verdana" panose="020B0604030504040204" pitchFamily="34" charset="0"/>
                <a:ea typeface="Verdana" panose="020B0604030504040204" pitchFamily="34" charset="0"/>
                <a:cs typeface="Verdana" panose="020B0604030504040204" pitchFamily="34" charset="0"/>
                <a:hlinkClick r:id="rId8" action="ppaction://hlinksldjump"/>
              </a:rPr>
              <a:t>Abans de l’entrega</a:t>
            </a:r>
            <a:endParaRPr lang="ca-ES" altLang="ca-ES" sz="1800" dirty="0">
              <a:latin typeface="Verdana" panose="020B0604030504040204" pitchFamily="34" charset="0"/>
              <a:ea typeface="Verdana" panose="020B0604030504040204" pitchFamily="34" charset="0"/>
              <a:cs typeface="Verdana" panose="020B0604030504040204" pitchFamily="34" charset="0"/>
            </a:endParaRPr>
          </a:p>
          <a:p>
            <a:pPr marL="342900" indent="-342900" algn="just">
              <a:lnSpc>
                <a:spcPct val="150000"/>
              </a:lnSpc>
              <a:spcBef>
                <a:spcPct val="0"/>
              </a:spcBef>
              <a:buFont typeface="+mj-lt"/>
              <a:buAutoNum type="arabicPeriod"/>
              <a:defRPr/>
            </a:pPr>
            <a:r>
              <a:rPr lang="ca-ES" altLang="ca-ES" sz="1800" dirty="0">
                <a:latin typeface="Verdana" panose="020B0604030504040204" pitchFamily="34" charset="0"/>
                <a:ea typeface="Verdana" panose="020B0604030504040204" pitchFamily="34" charset="0"/>
                <a:cs typeface="Verdana" panose="020B0604030504040204" pitchFamily="34" charset="0"/>
                <a:hlinkClick r:id="rId9" action="ppaction://hlinksldjump"/>
              </a:rPr>
              <a:t>Si necessites ajuda</a:t>
            </a:r>
            <a:r>
              <a:rPr lang="ca-ES" altLang="ca-ES" sz="1800" dirty="0">
                <a:latin typeface="Verdana" panose="020B0604030504040204" pitchFamily="34" charset="0"/>
                <a:ea typeface="Verdana" panose="020B0604030504040204" pitchFamily="34" charset="0"/>
                <a:cs typeface="Verdana" panose="020B0604030504040204" pitchFamily="34" charset="0"/>
              </a:rPr>
              <a:t> </a:t>
            </a:r>
          </a:p>
          <a:p>
            <a:pPr marL="342900" indent="-342900" algn="just">
              <a:lnSpc>
                <a:spcPct val="150000"/>
              </a:lnSpc>
              <a:spcBef>
                <a:spcPct val="0"/>
              </a:spcBef>
              <a:buFont typeface="+mj-lt"/>
              <a:buAutoNum type="arabicPeriod"/>
              <a:defRPr/>
            </a:pPr>
            <a:r>
              <a:rPr lang="ca-ES" altLang="ca-ES" sz="1800" dirty="0">
                <a:latin typeface="Verdana" panose="020B0604030504040204" pitchFamily="34" charset="0"/>
                <a:ea typeface="Verdana" panose="020B0604030504040204" pitchFamily="34" charset="0"/>
                <a:cs typeface="Verdana" panose="020B0604030504040204" pitchFamily="34" charset="0"/>
                <a:hlinkClick r:id="rId6" action="ppaction://hlinksldjump"/>
              </a:rPr>
              <a:t>Treu benefici del teu TFG</a:t>
            </a:r>
            <a:endParaRPr lang="ca-ES" altLang="ca-ES" sz="1800" dirty="0">
              <a:latin typeface="Verdana" panose="020B0604030504040204" pitchFamily="34" charset="0"/>
              <a:ea typeface="Verdana" panose="020B0604030504040204" pitchFamily="34" charset="0"/>
              <a:cs typeface="Verdana" panose="020B0604030504040204" pitchFamily="34" charset="0"/>
            </a:endParaRPr>
          </a:p>
          <a:p>
            <a:pPr marL="342900" indent="-342900" algn="just">
              <a:lnSpc>
                <a:spcPct val="150000"/>
              </a:lnSpc>
              <a:spcBef>
                <a:spcPct val="0"/>
              </a:spcBef>
              <a:buFont typeface="+mj-lt"/>
              <a:buAutoNum type="arabicPeriod"/>
              <a:defRPr/>
            </a:pPr>
            <a:r>
              <a:rPr lang="ca-ES" altLang="ca-ES" sz="1800" dirty="0">
                <a:latin typeface="Verdana" panose="020B0604030504040204" pitchFamily="34" charset="0"/>
                <a:ea typeface="Verdana" panose="020B0604030504040204" pitchFamily="34" charset="0"/>
                <a:cs typeface="Verdana" panose="020B0604030504040204" pitchFamily="34" charset="0"/>
                <a:hlinkClick r:id="rId10" action="ppaction://hlinksldjump"/>
              </a:rPr>
              <a:t>Exemples </a:t>
            </a:r>
            <a:r>
              <a:rPr lang="ca-ES" altLang="ca-ES" sz="1800" dirty="0">
                <a:latin typeface="Verdana" panose="020B0604030504040204" pitchFamily="34" charset="0"/>
                <a:ea typeface="Verdana" panose="020B0604030504040204" pitchFamily="34" charset="0"/>
                <a:cs typeface="Verdana" panose="020B0604030504040204" pitchFamily="34" charset="0"/>
              </a:rPr>
              <a:t> </a:t>
            </a:r>
          </a:p>
          <a:p>
            <a:pPr algn="just">
              <a:spcBef>
                <a:spcPct val="0"/>
              </a:spcBef>
              <a:buFont typeface="+mj-lt"/>
              <a:buAutoNum type="arabicPeriod"/>
              <a:defRPr/>
            </a:pPr>
            <a:endParaRPr lang="ca-ES" altLang="ca-ES" sz="1800" dirty="0">
              <a:latin typeface="Verdana" panose="020B0604030504040204" pitchFamily="34" charset="0"/>
              <a:ea typeface="Verdana" panose="020B0604030504040204" pitchFamily="34" charset="0"/>
              <a:cs typeface="Verdana" panose="020B0604030504040204" pitchFamily="34" charset="0"/>
            </a:endParaRPr>
          </a:p>
          <a:p>
            <a:pPr algn="ctr">
              <a:spcBef>
                <a:spcPct val="100000"/>
              </a:spcBef>
              <a:buClr>
                <a:srgbClr val="3366CC"/>
              </a:buClr>
              <a:buSzPct val="75000"/>
              <a:buFontTx/>
              <a:buNone/>
              <a:defRPr/>
            </a:pPr>
            <a:endParaRPr lang="ca-ES" altLang="ca-ES" sz="2000" dirty="0">
              <a:solidFill>
                <a:srgbClr val="646464"/>
              </a:solidFill>
              <a:latin typeface="Verdana" panose="020B0604030504040204" pitchFamily="34" charset="0"/>
              <a:ea typeface="Verdana" panose="020B0604030504040204" pitchFamily="34" charset="0"/>
              <a:cs typeface="Verdana" panose="020B0604030504040204" pitchFamily="34" charset="0"/>
            </a:endParaRPr>
          </a:p>
        </p:txBody>
      </p:sp>
      <p:pic>
        <p:nvPicPr>
          <p:cNvPr id="4" name="Imatge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512" y="0"/>
            <a:ext cx="2601744" cy="6855781"/>
          </a:xfrm>
          <a:prstGeom prst="rect">
            <a:avLst/>
          </a:prstGeom>
        </p:spPr>
      </p:pic>
      <p:sp>
        <p:nvSpPr>
          <p:cNvPr id="9" name="Rectangle 13"/>
          <p:cNvSpPr txBox="1">
            <a:spLocks noChangeArrowheads="1"/>
          </p:cNvSpPr>
          <p:nvPr/>
        </p:nvSpPr>
        <p:spPr bwMode="auto">
          <a:xfrm>
            <a:off x="107505" y="1811574"/>
            <a:ext cx="2304256"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ca-ES" altLang="ca-ES" sz="3200" b="1" dirty="0">
                <a:solidFill>
                  <a:schemeClr val="bg1"/>
                </a:solidFill>
                <a:latin typeface="Verdana" panose="020B0604030504040204" pitchFamily="34" charset="0"/>
                <a:ea typeface="Verdana" panose="020B0604030504040204" pitchFamily="34" charset="0"/>
                <a:cs typeface="Verdana" panose="020B0604030504040204" pitchFamily="34" charset="0"/>
              </a:rPr>
              <a:t>Sumari</a:t>
            </a:r>
          </a:p>
        </p:txBody>
      </p:sp>
      <p:sp>
        <p:nvSpPr>
          <p:cNvPr id="7" name="QuadreDeText 6"/>
          <p:cNvSpPr txBox="1"/>
          <p:nvPr/>
        </p:nvSpPr>
        <p:spPr>
          <a:xfrm>
            <a:off x="3543180" y="5960043"/>
            <a:ext cx="3482042" cy="602729"/>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12"/>
              </a:rPr>
              <a:t>formulari</a:t>
            </a:r>
            <a:endParaRPr lang="ca-ES" dirty="0"/>
          </a:p>
        </p:txBody>
      </p:sp>
    </p:spTree>
    <p:extLst>
      <p:ext uri="{BB962C8B-B14F-4D97-AF65-F5344CB8AC3E}">
        <p14:creationId xmlns:p14="http://schemas.microsoft.com/office/powerpoint/2010/main" val="74986079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20</a:t>
            </a:fld>
            <a:endParaRPr lang="es-ES" dirty="0"/>
          </a:p>
        </p:txBody>
      </p:sp>
      <p:sp>
        <p:nvSpPr>
          <p:cNvPr id="14340" name="Rectangle 18"/>
          <p:cNvSpPr>
            <a:spLocks noGrp="1" noChangeArrowheads="1"/>
          </p:cNvSpPr>
          <p:nvPr>
            <p:ph type="body" idx="4294967295"/>
          </p:nvPr>
        </p:nvSpPr>
        <p:spPr bwMode="auto">
          <a:xfrm>
            <a:off x="2843808" y="1052736"/>
            <a:ext cx="5976664" cy="54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Començar</a:t>
            </a:r>
            <a:r>
              <a:rPr lang="en-US" altLang="ca-ES" sz="2000" b="1" dirty="0">
                <a:latin typeface="Verdana" pitchFamily="34" charset="0"/>
                <a:ea typeface="Verdana" pitchFamily="34" charset="0"/>
                <a:cs typeface="Verdana" pitchFamily="34" charset="0"/>
              </a:rPr>
              <a:t> a </a:t>
            </a:r>
            <a:r>
              <a:rPr lang="en-US" altLang="ca-ES" sz="2000" b="1" dirty="0" err="1">
                <a:latin typeface="Verdana" pitchFamily="34" charset="0"/>
                <a:ea typeface="Verdana" pitchFamily="34" charset="0"/>
                <a:cs typeface="Verdana" pitchFamily="34" charset="0"/>
              </a:rPr>
              <a:t>cercar</a:t>
            </a:r>
            <a:r>
              <a:rPr lang="en-US" altLang="ca-ES" sz="2000" b="1" dirty="0">
                <a:latin typeface="Verdana" pitchFamily="34" charset="0"/>
                <a:ea typeface="Verdana" pitchFamily="34" charset="0"/>
                <a:cs typeface="Verdana" pitchFamily="34" charset="0"/>
              </a:rPr>
              <a:t>: BUSCAR vs. TROBAR</a:t>
            </a:r>
            <a:br>
              <a:rPr lang="en-US" altLang="ca-ES" sz="2000" b="1" dirty="0">
                <a:latin typeface="Verdana" pitchFamily="34" charset="0"/>
                <a:ea typeface="Verdana" pitchFamily="34" charset="0"/>
                <a:cs typeface="Verdana" pitchFamily="34" charset="0"/>
              </a:rPr>
            </a:b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a typeface="Verdana" pitchFamily="34" charset="0"/>
              <a:cs typeface="Verdana" pitchFamily="34" charset="0"/>
            </a:endParaRPr>
          </a:p>
          <a:p>
            <a:pPr marL="0" indent="0">
              <a:lnSpc>
                <a:spcPct val="80000"/>
              </a:lnSpc>
              <a:buNone/>
              <a:defRPr/>
            </a:pPr>
            <a:r>
              <a:rPr lang="ca-ES" altLang="ca-ES" sz="2000" dirty="0">
                <a:latin typeface="Verdana" pitchFamily="34" charset="0"/>
                <a:ea typeface="Verdana" pitchFamily="34" charset="0"/>
                <a:cs typeface="Verdana" pitchFamily="34" charset="0"/>
              </a:rPr>
              <a:t>	</a:t>
            </a:r>
            <a:endParaRPr lang="ca-ES" altLang="ca-ES" sz="33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3888495" y="6116943"/>
            <a:ext cx="4177747"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solidFill>
                  <a:srgbClr val="006EC8"/>
                </a:solidFill>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50" name="Text Box 1028"/>
          <p:cNvSpPr txBox="1">
            <a:spLocks noChangeArrowheads="1"/>
          </p:cNvSpPr>
          <p:nvPr/>
        </p:nvSpPr>
        <p:spPr bwMode="auto">
          <a:xfrm>
            <a:off x="2483767" y="908720"/>
            <a:ext cx="6203033" cy="5504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ts val="500"/>
              </a:spcBef>
              <a:buSzPct val="100000"/>
              <a:defRPr/>
            </a:pPr>
            <a:endParaRPr lang="ca-E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a:spcBef>
                <a:spcPts val="500"/>
              </a:spcBef>
              <a:buClr>
                <a:srgbClr val="000000"/>
              </a:buClr>
              <a:buSzPct val="100000"/>
              <a:defRPr/>
            </a:pPr>
            <a:endParaRPr lang="ca-ES" altLang="ca-ES" sz="1600" dirty="0">
              <a:solidFill>
                <a:srgbClr val="CCCCFF"/>
              </a:solidFill>
              <a:latin typeface="Verdana" panose="020B0604030504040204" pitchFamily="34" charset="0"/>
              <a:ea typeface="Verdana" panose="020B0604030504040204" pitchFamily="34" charset="0"/>
            </a:endParaRPr>
          </a:p>
          <a:p>
            <a:pPr marL="457200" lvl="1" indent="0" algn="just">
              <a:spcBef>
                <a:spcPts val="500"/>
              </a:spcBef>
              <a:buClr>
                <a:srgbClr val="000000"/>
              </a:buClr>
              <a:buSzPct val="100000"/>
              <a:defRPr/>
            </a:pPr>
            <a:r>
              <a:rPr lang="en-US" altLang="ca-ES" sz="1400" b="1" dirty="0" err="1">
                <a:latin typeface="Verdana" panose="020B0604030504040204" pitchFamily="34" charset="0"/>
                <a:ea typeface="Verdana" panose="020B0604030504040204" pitchFamily="34" charset="0"/>
                <a:cs typeface="Verdana" panose="020B0604030504040204" pitchFamily="34" charset="0"/>
              </a:rPr>
              <a:t>Dipòsit</a:t>
            </a:r>
            <a:r>
              <a:rPr lang="en-US" altLang="ca-ES" sz="1400" b="1" dirty="0">
                <a:latin typeface="Verdana" panose="020B0604030504040204" pitchFamily="34" charset="0"/>
                <a:ea typeface="Verdana" panose="020B0604030504040204" pitchFamily="34" charset="0"/>
                <a:cs typeface="Verdana" panose="020B0604030504040204" pitchFamily="34" charset="0"/>
              </a:rPr>
              <a:t> Digital</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És</a:t>
            </a:r>
            <a:r>
              <a:rPr lang="en-US" altLang="ca-ES" sz="1400" dirty="0">
                <a:latin typeface="Verdana" panose="020B0604030504040204" pitchFamily="34" charset="0"/>
                <a:ea typeface="Verdana" panose="020B0604030504040204" pitchFamily="34" charset="0"/>
                <a:cs typeface="Verdana" panose="020B0604030504040204" pitchFamily="34" charset="0"/>
              </a:rPr>
              <a:t> un recurs que </a:t>
            </a:r>
            <a:r>
              <a:rPr lang="en-US" altLang="ca-ES" sz="1400" dirty="0" err="1">
                <a:latin typeface="Verdana" panose="020B0604030504040204" pitchFamily="34" charset="0"/>
                <a:ea typeface="Verdana" panose="020B0604030504040204" pitchFamily="34" charset="0"/>
                <a:cs typeface="Verdana" panose="020B0604030504040204" pitchFamily="34" charset="0"/>
              </a:rPr>
              <a:t>recull</a:t>
            </a:r>
            <a:r>
              <a:rPr lang="en-US" altLang="ca-ES" sz="1400" dirty="0">
                <a:latin typeface="Verdana" panose="020B0604030504040204" pitchFamily="34" charset="0"/>
                <a:ea typeface="Verdana" panose="020B0604030504040204" pitchFamily="34" charset="0"/>
                <a:cs typeface="Verdana" panose="020B0604030504040204" pitchFamily="34" charset="0"/>
              </a:rPr>
              <a:t> les </a:t>
            </a:r>
            <a:r>
              <a:rPr lang="en-US" altLang="ca-ES" sz="1400" dirty="0" err="1">
                <a:latin typeface="Verdana" panose="020B0604030504040204" pitchFamily="34" charset="0"/>
                <a:ea typeface="Verdana" panose="020B0604030504040204" pitchFamily="34" charset="0"/>
                <a:cs typeface="Verdana" panose="020B0604030504040204" pitchFamily="34" charset="0"/>
              </a:rPr>
              <a:t>publicacions</a:t>
            </a:r>
            <a:r>
              <a:rPr lang="en-US" altLang="ca-ES" sz="1400" dirty="0">
                <a:latin typeface="Verdana" panose="020B0604030504040204" pitchFamily="34" charset="0"/>
                <a:ea typeface="Verdana" panose="020B0604030504040204" pitchFamily="34" charset="0"/>
                <a:cs typeface="Verdana" panose="020B0604030504040204" pitchFamily="34" charset="0"/>
              </a:rPr>
              <a:t> digitals </a:t>
            </a:r>
            <a:r>
              <a:rPr lang="en-US" altLang="ca-ES" sz="1400" dirty="0" err="1">
                <a:latin typeface="Verdana" panose="020B0604030504040204" pitchFamily="34" charset="0"/>
                <a:ea typeface="Verdana" panose="020B0604030504040204" pitchFamily="34" charset="0"/>
                <a:cs typeface="Verdana" panose="020B0604030504040204" pitchFamily="34" charset="0"/>
              </a:rPr>
              <a:t>en</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accés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obert</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derivades</a:t>
            </a:r>
            <a:r>
              <a:rPr lang="en-US" altLang="ca-ES" sz="1400" dirty="0">
                <a:latin typeface="Verdana" panose="020B0604030504040204" pitchFamily="34" charset="0"/>
                <a:ea typeface="Verdana" panose="020B0604030504040204" pitchFamily="34" charset="0"/>
                <a:cs typeface="Verdana" panose="020B0604030504040204" pitchFamily="34" charset="0"/>
              </a:rPr>
              <a:t> de </a:t>
            </a:r>
            <a:r>
              <a:rPr lang="en-US" altLang="ca-ES" sz="1400" dirty="0" err="1">
                <a:latin typeface="Verdana" panose="020B0604030504040204" pitchFamily="34" charset="0"/>
                <a:ea typeface="Verdana" panose="020B0604030504040204" pitchFamily="34" charset="0"/>
                <a:cs typeface="Verdana" panose="020B0604030504040204" pitchFamily="34" charset="0"/>
              </a:rPr>
              <a:t>l'activitat</a:t>
            </a:r>
            <a:r>
              <a:rPr lang="en-US" altLang="ca-ES" sz="1400" dirty="0">
                <a:latin typeface="Verdana" panose="020B0604030504040204" pitchFamily="34" charset="0"/>
                <a:ea typeface="Verdana" panose="020B0604030504040204" pitchFamily="34" charset="0"/>
                <a:cs typeface="Verdana" panose="020B0604030504040204" pitchFamily="34" charset="0"/>
              </a:rPr>
              <a:t> docent, </a:t>
            </a:r>
            <a:r>
              <a:rPr lang="en-US" altLang="ca-ES" sz="1400" dirty="0" err="1">
                <a:latin typeface="Verdana" panose="020B0604030504040204" pitchFamily="34" charset="0"/>
                <a:ea typeface="Verdana" panose="020B0604030504040204" pitchFamily="34" charset="0"/>
                <a:cs typeface="Verdana" panose="020B0604030504040204" pitchFamily="34" charset="0"/>
              </a:rPr>
              <a:t>investigadora</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i</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institucional</a:t>
            </a:r>
            <a:r>
              <a:rPr lang="en-US" altLang="ca-ES" sz="1400" dirty="0">
                <a:latin typeface="Verdana" panose="020B0604030504040204" pitchFamily="34" charset="0"/>
                <a:ea typeface="Verdana" panose="020B0604030504040204" pitchFamily="34" charset="0"/>
                <a:cs typeface="Verdana" panose="020B0604030504040204" pitchFamily="34" charset="0"/>
              </a:rPr>
              <a:t> del </a:t>
            </a:r>
            <a:r>
              <a:rPr lang="en-US" altLang="ca-ES" sz="1400" dirty="0" err="1">
                <a:latin typeface="Verdana" panose="020B0604030504040204" pitchFamily="34" charset="0"/>
                <a:ea typeface="Verdana" panose="020B0604030504040204" pitchFamily="34" charset="0"/>
                <a:cs typeface="Verdana" panose="020B0604030504040204" pitchFamily="34" charset="0"/>
              </a:rPr>
              <a:t>professorat</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i</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d’altres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membres</a:t>
            </a:r>
            <a:r>
              <a:rPr lang="en-US" altLang="ca-ES" sz="1400" dirty="0">
                <a:latin typeface="Verdana" panose="020B0604030504040204" pitchFamily="34" charset="0"/>
                <a:ea typeface="Verdana" panose="020B0604030504040204" pitchFamily="34" charset="0"/>
                <a:cs typeface="Verdana" panose="020B0604030504040204" pitchFamily="34" charset="0"/>
              </a:rPr>
              <a:t> de la </a:t>
            </a:r>
            <a:r>
              <a:rPr lang="en-US" altLang="ca-ES" sz="1400" dirty="0" err="1">
                <a:latin typeface="Verdana" panose="020B0604030504040204" pitchFamily="34" charset="0"/>
                <a:ea typeface="Verdana" panose="020B0604030504040204" pitchFamily="34" charset="0"/>
                <a:cs typeface="Verdana" panose="020B0604030504040204" pitchFamily="34" charset="0"/>
              </a:rPr>
              <a:t>comunitat</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universitària</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És</a:t>
            </a:r>
            <a:r>
              <a:rPr lang="en-US" altLang="ca-ES" sz="1400" dirty="0">
                <a:latin typeface="Verdana" panose="020B0604030504040204" pitchFamily="34" charset="0"/>
                <a:ea typeface="Verdana" panose="020B0604030504040204" pitchFamily="34" charset="0"/>
                <a:cs typeface="Verdana" panose="020B0604030504040204" pitchFamily="34" charset="0"/>
              </a:rPr>
              <a:t> a </a:t>
            </a:r>
            <a:r>
              <a:rPr lang="en-US" altLang="ca-ES" sz="1400" dirty="0" err="1">
                <a:latin typeface="Verdana" panose="020B0604030504040204" pitchFamily="34" charset="0"/>
                <a:ea typeface="Verdana" panose="020B0604030504040204" pitchFamily="34" charset="0"/>
                <a:cs typeface="Verdana" panose="020B0604030504040204" pitchFamily="34" charset="0"/>
              </a:rPr>
              <a:t>dir</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inclou</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Treballs</a:t>
            </a:r>
            <a:r>
              <a:rPr lang="en-US" altLang="ca-ES" sz="1400" dirty="0">
                <a:latin typeface="Verdana" panose="020B0604030504040204" pitchFamily="34" charset="0"/>
                <a:ea typeface="Verdana" panose="020B0604030504040204" pitchFamily="34" charset="0"/>
                <a:cs typeface="Verdana" panose="020B0604030504040204" pitchFamily="34" charset="0"/>
              </a:rPr>
              <a:t> de Final de </a:t>
            </a:r>
            <a:r>
              <a:rPr lang="en-US" altLang="ca-ES" sz="1400" dirty="0" err="1">
                <a:latin typeface="Verdana" panose="020B0604030504040204" pitchFamily="34" charset="0"/>
                <a:ea typeface="Verdana" panose="020B0604030504040204" pitchFamily="34" charset="0"/>
                <a:cs typeface="Verdana" panose="020B0604030504040204" pitchFamily="34" charset="0"/>
              </a:rPr>
              <a:t>Grau</a:t>
            </a:r>
            <a:r>
              <a:rPr lang="en-US" altLang="ca-ES" sz="1400" dirty="0">
                <a:latin typeface="Verdana" panose="020B0604030504040204" pitchFamily="34" charset="0"/>
                <a:ea typeface="Verdana" panose="020B0604030504040204" pitchFamily="34" charset="0"/>
                <a:cs typeface="Verdana" panose="020B0604030504040204" pitchFamily="34" charset="0"/>
              </a:rPr>
              <a:t> a text </a:t>
            </a:r>
            <a:r>
              <a:rPr lang="en-US" altLang="ca-ES" sz="1400" dirty="0" err="1">
                <a:latin typeface="Verdana" panose="020B0604030504040204" pitchFamily="34" charset="0"/>
                <a:ea typeface="Verdana" panose="020B0604030504040204" pitchFamily="34" charset="0"/>
                <a:cs typeface="Verdana" panose="020B0604030504040204" pitchFamily="34" charset="0"/>
              </a:rPr>
              <a:t>complet</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i</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d’accés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obert</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Ajuda</a:t>
            </a:r>
            <a:r>
              <a:rPr lang="en-US" altLang="ca-ES" sz="1400" dirty="0">
                <a:latin typeface="Verdana" panose="020B0604030504040204" pitchFamily="34" charset="0"/>
                <a:ea typeface="Verdana" panose="020B0604030504040204" pitchFamily="34" charset="0"/>
                <a:cs typeface="Verdana" panose="020B0604030504040204" pitchFamily="34" charset="0"/>
              </a:rPr>
              <a:t>). Totes les </a:t>
            </a:r>
            <a:r>
              <a:rPr lang="en-US" altLang="ca-ES" sz="1400" dirty="0" err="1">
                <a:latin typeface="Verdana" panose="020B0604030504040204" pitchFamily="34" charset="0"/>
                <a:ea typeface="Verdana" panose="020B0604030504040204" pitchFamily="34" charset="0"/>
                <a:cs typeface="Verdana" panose="020B0604030504040204" pitchFamily="34" charset="0"/>
              </a:rPr>
              <a:t>universitats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disposen</a:t>
            </a:r>
            <a:r>
              <a:rPr lang="en-US" altLang="ca-ES" sz="1400" dirty="0">
                <a:latin typeface="Verdana" panose="020B0604030504040204" pitchFamily="34" charset="0"/>
                <a:ea typeface="Verdana" panose="020B0604030504040204" pitchFamily="34" charset="0"/>
                <a:cs typeface="Verdana" panose="020B0604030504040204" pitchFamily="34" charset="0"/>
              </a:rPr>
              <a:t> de </a:t>
            </a:r>
            <a:r>
              <a:rPr lang="en-US" altLang="ca-ES" sz="1400" dirty="0" err="1">
                <a:latin typeface="Verdana" panose="020B0604030504040204" pitchFamily="34" charset="0"/>
                <a:ea typeface="Verdana" panose="020B0604030504040204" pitchFamily="34" charset="0"/>
                <a:cs typeface="Verdana" panose="020B0604030504040204" pitchFamily="34" charset="0"/>
              </a:rPr>
              <a:t>repositoris</a:t>
            </a:r>
            <a:r>
              <a:rPr lang="en-US" altLang="ca-ES" sz="1400" dirty="0">
                <a:latin typeface="Verdana" panose="020B0604030504040204" pitchFamily="34" charset="0"/>
                <a:ea typeface="Verdana" panose="020B0604030504040204" pitchFamily="34" charset="0"/>
                <a:cs typeface="Verdana" panose="020B0604030504040204" pitchFamily="34" charset="0"/>
              </a:rPr>
              <a:t> digitals </a:t>
            </a:r>
            <a:r>
              <a:rPr lang="en-US" altLang="ca-ES" sz="1400" dirty="0" err="1">
                <a:latin typeface="Verdana" panose="020B0604030504040204" pitchFamily="34" charset="0"/>
                <a:ea typeface="Verdana" panose="020B0604030504040204" pitchFamily="34" charset="0"/>
                <a:cs typeface="Verdana" panose="020B0604030504040204" pitchFamily="34" charset="0"/>
              </a:rPr>
              <a:t>en</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obert</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i</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cercables</a:t>
            </a:r>
            <a:r>
              <a:rPr lang="en-US" altLang="ca-ES" sz="1400" dirty="0">
                <a:latin typeface="Verdana" panose="020B0604030504040204" pitchFamily="34" charset="0"/>
                <a:ea typeface="Verdana" panose="020B0604030504040204" pitchFamily="34" charset="0"/>
                <a:cs typeface="Verdana" panose="020B0604030504040204" pitchFamily="34" charset="0"/>
              </a:rPr>
              <a:t>. </a:t>
            </a:r>
          </a:p>
          <a:p>
            <a:pPr marL="457200" lvl="1" indent="0" algn="just">
              <a:spcBef>
                <a:spcPts val="500"/>
              </a:spcBef>
              <a:buClr>
                <a:srgbClr val="000000"/>
              </a:buClr>
              <a:buSzPct val="100000"/>
              <a:defRPr/>
            </a:pPr>
            <a:endParaRPr lang="en-U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a:spcBef>
                <a:spcPts val="500"/>
              </a:spcBef>
              <a:buClr>
                <a:srgbClr val="000000"/>
              </a:buClr>
              <a:buSzPct val="100000"/>
              <a:defRPr/>
            </a:pPr>
            <a:r>
              <a:rPr lang="en-US" altLang="ca-ES" sz="1400" b="1" dirty="0">
                <a:latin typeface="Verdana" panose="020B0604030504040204" pitchFamily="34" charset="0"/>
                <a:ea typeface="Verdana" panose="020B0604030504040204" pitchFamily="34" charset="0"/>
                <a:cs typeface="Verdana" panose="020B0604030504040204" pitchFamily="34" charset="0"/>
              </a:rPr>
              <a:t>Open Access button</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cercador</a:t>
            </a:r>
            <a:r>
              <a:rPr lang="en-US" altLang="ca-ES" sz="1400" dirty="0">
                <a:latin typeface="Verdana" panose="020B0604030504040204" pitchFamily="34" charset="0"/>
                <a:ea typeface="Verdana" panose="020B0604030504040204" pitchFamily="34" charset="0"/>
                <a:cs typeface="Verdana" panose="020B0604030504040204" pitchFamily="34" charset="0"/>
              </a:rPr>
              <a:t> de versions </a:t>
            </a:r>
            <a:r>
              <a:rPr lang="en-US" altLang="ca-ES" sz="1400" dirty="0" err="1">
                <a:latin typeface="Verdana" panose="020B0604030504040204" pitchFamily="34" charset="0"/>
                <a:ea typeface="Verdana" panose="020B0604030504040204" pitchFamily="34" charset="0"/>
                <a:cs typeface="Verdana" panose="020B0604030504040204" pitchFamily="34" charset="0"/>
              </a:rPr>
              <a:t>en</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accés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obert</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d’articles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concrets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En</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cas</a:t>
            </a:r>
            <a:r>
              <a:rPr lang="en-US" altLang="ca-ES" sz="1400" dirty="0">
                <a:latin typeface="Verdana" panose="020B0604030504040204" pitchFamily="34" charset="0"/>
                <a:ea typeface="Verdana" panose="020B0604030504040204" pitchFamily="34" charset="0"/>
                <a:cs typeface="Verdana" panose="020B0604030504040204" pitchFamily="34" charset="0"/>
              </a:rPr>
              <a:t> de no </a:t>
            </a:r>
            <a:r>
              <a:rPr lang="en-US" altLang="ca-ES" sz="1400" dirty="0" err="1">
                <a:latin typeface="Verdana" panose="020B0604030504040204" pitchFamily="34" charset="0"/>
                <a:ea typeface="Verdana" panose="020B0604030504040204" pitchFamily="34" charset="0"/>
                <a:cs typeface="Verdana" panose="020B0604030504040204" pitchFamily="34" charset="0"/>
              </a:rPr>
              <a:t>trobar</a:t>
            </a:r>
            <a:r>
              <a:rPr lang="en-US" altLang="ca-ES" sz="1400" dirty="0">
                <a:latin typeface="Verdana" panose="020B0604030504040204" pitchFamily="34" charset="0"/>
                <a:ea typeface="Verdana" panose="020B0604030504040204" pitchFamily="34" charset="0"/>
                <a:cs typeface="Verdana" panose="020B0604030504040204" pitchFamily="34" charset="0"/>
              </a:rPr>
              <a:t>-ne, el </a:t>
            </a:r>
            <a:r>
              <a:rPr lang="en-US" altLang="ca-ES" sz="1400" dirty="0" err="1">
                <a:latin typeface="Verdana" panose="020B0604030504040204" pitchFamily="34" charset="0"/>
                <a:ea typeface="Verdana" panose="020B0604030504040204" pitchFamily="34" charset="0"/>
                <a:cs typeface="Verdana" panose="020B0604030504040204" pitchFamily="34" charset="0"/>
              </a:rPr>
              <a:t>cercador</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envia</a:t>
            </a:r>
            <a:r>
              <a:rPr lang="en-US" altLang="ca-ES" sz="1400" dirty="0">
                <a:latin typeface="Verdana" panose="020B0604030504040204" pitchFamily="34" charset="0"/>
                <a:ea typeface="Verdana" panose="020B0604030504040204" pitchFamily="34" charset="0"/>
                <a:cs typeface="Verdana" panose="020B0604030504040204" pitchFamily="34" charset="0"/>
              </a:rPr>
              <a:t> un </a:t>
            </a:r>
            <a:r>
              <a:rPr lang="en-US" altLang="ca-ES" sz="1400" dirty="0" err="1">
                <a:latin typeface="Verdana" panose="020B0604030504040204" pitchFamily="34" charset="0"/>
                <a:ea typeface="Verdana" panose="020B0604030504040204" pitchFamily="34" charset="0"/>
                <a:cs typeface="Verdana" panose="020B0604030504040204" pitchFamily="34" charset="0"/>
              </a:rPr>
              <a:t>correu</a:t>
            </a:r>
            <a:r>
              <a:rPr lang="en-US" altLang="ca-ES" sz="1400" dirty="0">
                <a:latin typeface="Verdana" panose="020B0604030504040204" pitchFamily="34" charset="0"/>
                <a:ea typeface="Verdana" panose="020B0604030504040204" pitchFamily="34" charset="0"/>
                <a:cs typeface="Verdana" panose="020B0604030504040204" pitchFamily="34" charset="0"/>
              </a:rPr>
              <a:t>-e a </a:t>
            </a:r>
            <a:r>
              <a:rPr lang="en-US" altLang="ca-ES" sz="1400" dirty="0" err="1">
                <a:latin typeface="Verdana" panose="020B0604030504040204" pitchFamily="34" charset="0"/>
                <a:ea typeface="Verdana" panose="020B0604030504040204" pitchFamily="34" charset="0"/>
                <a:cs typeface="Verdana" panose="020B0604030504040204" pitchFamily="34" charset="0"/>
              </a:rPr>
              <a:t>l’autor</a:t>
            </a:r>
            <a:r>
              <a:rPr lang="en-US" altLang="ca-ES" sz="1400" dirty="0">
                <a:latin typeface="Verdana" panose="020B0604030504040204" pitchFamily="34" charset="0"/>
                <a:ea typeface="Verdana" panose="020B0604030504040204" pitchFamily="34" charset="0"/>
                <a:cs typeface="Verdana" panose="020B0604030504040204" pitchFamily="34" charset="0"/>
              </a:rPr>
              <a:t>.</a:t>
            </a:r>
          </a:p>
          <a:p>
            <a:pPr marL="457200" lvl="1" indent="0" algn="just">
              <a:spcBef>
                <a:spcPts val="500"/>
              </a:spcBef>
              <a:buClr>
                <a:srgbClr val="000000"/>
              </a:buClr>
              <a:buSzPct val="100000"/>
              <a:defRPr/>
            </a:pPr>
            <a:endParaRPr lang="en-U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a:spcBef>
                <a:spcPts val="500"/>
              </a:spcBef>
              <a:buClr>
                <a:srgbClr val="000000"/>
              </a:buClr>
              <a:buSzPct val="100000"/>
              <a:defRPr/>
            </a:pPr>
            <a:r>
              <a:rPr lang="en-US" altLang="ca-ES" sz="1400" b="1" dirty="0">
                <a:latin typeface="Verdana" panose="020B0604030504040204" pitchFamily="34" charset="0"/>
                <a:ea typeface="Verdana" panose="020B0604030504040204" pitchFamily="34" charset="0"/>
                <a:cs typeface="Verdana" panose="020B0604030504040204" pitchFamily="34" charset="0"/>
              </a:rPr>
              <a:t>Creative Commons Search</a:t>
            </a:r>
            <a:r>
              <a:rPr lang="en-US" altLang="ca-ES" sz="1400" dirty="0">
                <a:latin typeface="Verdana" panose="020B0604030504040204" pitchFamily="34" charset="0"/>
                <a:ea typeface="Verdana" panose="020B0604030504040204" pitchFamily="34" charset="0"/>
                <a:cs typeface="Verdana" panose="020B0604030504040204" pitchFamily="34" charset="0"/>
              </a:rPr>
              <a:t>:  (“find content you can share, use and remix”). </a:t>
            </a:r>
          </a:p>
          <a:p>
            <a:pPr marL="457200" lvl="1" indent="0" algn="just">
              <a:spcBef>
                <a:spcPts val="500"/>
              </a:spcBef>
              <a:buClr>
                <a:srgbClr val="000000"/>
              </a:buClr>
              <a:buSzPct val="100000"/>
              <a:defRPr/>
            </a:pPr>
            <a:endParaRPr lang="en-U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a:spcBef>
                <a:spcPts val="500"/>
              </a:spcBef>
              <a:buClr>
                <a:srgbClr val="000000"/>
              </a:buClr>
              <a:buSzPct val="100000"/>
              <a:defRPr/>
            </a:pPr>
            <a:r>
              <a:rPr lang="en-US" altLang="ca-ES" sz="1400" b="1" dirty="0" err="1">
                <a:latin typeface="Verdana" panose="020B0604030504040204" pitchFamily="34" charset="0"/>
                <a:ea typeface="Verdana" panose="020B0604030504040204" pitchFamily="34" charset="0"/>
                <a:cs typeface="Verdana" panose="020B0604030504040204" pitchFamily="34" charset="0"/>
              </a:rPr>
              <a:t>Unpaywall</a:t>
            </a:r>
            <a:r>
              <a:rPr lang="en-US" altLang="ca-ES" sz="1400" dirty="0">
                <a:latin typeface="Verdana" panose="020B0604030504040204" pitchFamily="34" charset="0"/>
                <a:ea typeface="Verdana" panose="020B0604030504040204" pitchFamily="34" charset="0"/>
                <a:cs typeface="Verdana" panose="020B0604030504040204" pitchFamily="34" charset="0"/>
              </a:rPr>
              <a:t>: Base de </a:t>
            </a:r>
            <a:r>
              <a:rPr lang="en-US" altLang="ca-ES" sz="1400" dirty="0" err="1">
                <a:latin typeface="Verdana" panose="020B0604030504040204" pitchFamily="34" charset="0"/>
                <a:ea typeface="Verdana" panose="020B0604030504040204" pitchFamily="34" charset="0"/>
                <a:cs typeface="Verdana" panose="020B0604030504040204" pitchFamily="34" charset="0"/>
              </a:rPr>
              <a:t>dades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d’accés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lliure</a:t>
            </a:r>
            <a:r>
              <a:rPr lang="en-US" altLang="ca-ES" sz="1400" dirty="0">
                <a:latin typeface="Verdana" panose="020B0604030504040204" pitchFamily="34" charset="0"/>
                <a:ea typeface="Verdana" panose="020B0604030504040204" pitchFamily="34" charset="0"/>
                <a:cs typeface="Verdana" panose="020B0604030504040204" pitchFamily="34" charset="0"/>
              </a:rPr>
              <a:t> a </a:t>
            </a:r>
            <a:r>
              <a:rPr lang="en-US" altLang="ca-ES" sz="1400" dirty="0" err="1">
                <a:latin typeface="Verdana" panose="020B0604030504040204" pitchFamily="34" charset="0"/>
                <a:ea typeface="Verdana" panose="020B0604030504040204" pitchFamily="34" charset="0"/>
                <a:cs typeface="Verdana" panose="020B0604030504040204" pitchFamily="34" charset="0"/>
              </a:rPr>
              <a:t>més</a:t>
            </a:r>
            <a:r>
              <a:rPr lang="en-US" altLang="ca-ES" sz="1400" dirty="0">
                <a:latin typeface="Verdana" panose="020B0604030504040204" pitchFamily="34" charset="0"/>
                <a:ea typeface="Verdana" panose="020B0604030504040204" pitchFamily="34" charset="0"/>
                <a:cs typeface="Verdana" panose="020B0604030504040204" pitchFamily="34" charset="0"/>
              </a:rPr>
              <a:t> de 20 </a:t>
            </a:r>
            <a:r>
              <a:rPr lang="en-US" altLang="ca-ES" sz="1400" dirty="0" err="1">
                <a:latin typeface="Verdana" panose="020B0604030504040204" pitchFamily="34" charset="0"/>
                <a:ea typeface="Verdana" panose="020B0604030504040204" pitchFamily="34" charset="0"/>
                <a:cs typeface="Verdana" panose="020B0604030504040204" pitchFamily="34" charset="0"/>
              </a:rPr>
              <a:t>milions</a:t>
            </a:r>
            <a:r>
              <a:rPr lang="en-US" altLang="ca-ES" sz="1400" dirty="0">
                <a:latin typeface="Verdana" panose="020B0604030504040204" pitchFamily="34" charset="0"/>
                <a:ea typeface="Verdana" panose="020B0604030504040204" pitchFamily="34" charset="0"/>
                <a:cs typeface="Verdana" panose="020B0604030504040204" pitchFamily="34" charset="0"/>
              </a:rPr>
              <a:t> de documents </a:t>
            </a:r>
            <a:r>
              <a:rPr lang="en-US" altLang="ca-ES" sz="1400" dirty="0" err="1">
                <a:latin typeface="Verdana" panose="020B0604030504040204" pitchFamily="34" charset="0"/>
                <a:ea typeface="Verdana" panose="020B0604030504040204" pitchFamily="34" charset="0"/>
                <a:cs typeface="Verdana" panose="020B0604030504040204" pitchFamily="34" charset="0"/>
              </a:rPr>
              <a:t>científics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en</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tex</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complet</a:t>
            </a:r>
            <a:r>
              <a:rPr lang="en-US" altLang="ca-ES" sz="1400" dirty="0">
                <a:latin typeface="Verdana" panose="020B0604030504040204" pitchFamily="34" charset="0"/>
                <a:ea typeface="Verdana" panose="020B0604030504040204" pitchFamily="34" charset="0"/>
                <a:cs typeface="Verdana" panose="020B0604030504040204" pitchFamily="34" charset="0"/>
              </a:rPr>
              <a:t>.</a:t>
            </a:r>
          </a:p>
          <a:p>
            <a:pPr marL="457200" lvl="1" indent="0" algn="just">
              <a:spcBef>
                <a:spcPts val="500"/>
              </a:spcBef>
              <a:buClr>
                <a:srgbClr val="000000"/>
              </a:buClr>
              <a:buSzPct val="100000"/>
              <a:defRPr/>
            </a:pPr>
            <a:endParaRPr lang="en-US" altLang="ca-ES" sz="1400" dirty="0">
              <a:latin typeface="Verdana" panose="020B0604030504040204" pitchFamily="34" charset="0"/>
              <a:ea typeface="Verdana" panose="020B0604030504040204" pitchFamily="34" charset="0"/>
              <a:cs typeface="Verdana" panose="020B0604030504040204" pitchFamily="34" charset="0"/>
            </a:endParaRPr>
          </a:p>
          <a:p>
            <a:pPr marL="457200" lvl="1" indent="0" algn="just">
              <a:spcBef>
                <a:spcPts val="500"/>
              </a:spcBef>
              <a:buClr>
                <a:srgbClr val="000000"/>
              </a:buClr>
              <a:buSzPct val="100000"/>
              <a:defRPr/>
            </a:pPr>
            <a:r>
              <a:rPr lang="en-US" altLang="ca-ES" sz="1400" b="1" dirty="0" err="1">
                <a:latin typeface="Verdana" panose="020B0604030504040204" pitchFamily="34" charset="0"/>
                <a:ea typeface="Verdana" panose="020B0604030504040204" pitchFamily="34" charset="0"/>
                <a:cs typeface="Verdana" panose="020B0604030504040204" pitchFamily="34" charset="0"/>
              </a:rPr>
              <a:t>CCSearch</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Localitza</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contingut</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publicat</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sota</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llicència</a:t>
            </a:r>
            <a:r>
              <a:rPr lang="en-US" altLang="ca-ES" sz="1400" dirty="0">
                <a:latin typeface="Verdana" panose="020B0604030504040204" pitchFamily="34" charset="0"/>
                <a:ea typeface="Verdana" panose="020B0604030504040204" pitchFamily="34" charset="0"/>
                <a:cs typeface="Verdana" panose="020B0604030504040204" pitchFamily="34" charset="0"/>
              </a:rPr>
              <a:t> Creative Commons, </a:t>
            </a:r>
            <a:r>
              <a:rPr lang="en-US" altLang="ca-ES" sz="1400" dirty="0" err="1">
                <a:latin typeface="Verdana" panose="020B0604030504040204" pitchFamily="34" charset="0"/>
                <a:ea typeface="Verdana" panose="020B0604030504040204" pitchFamily="34" charset="0"/>
                <a:cs typeface="Verdana" panose="020B0604030504040204" pitchFamily="34" charset="0"/>
              </a:rPr>
              <a:t>d’accés</a:t>
            </a:r>
            <a:r>
              <a:rPr lang="en-US" altLang="ca-ES" sz="1400" dirty="0">
                <a:latin typeface="Verdana" panose="020B0604030504040204" pitchFamily="34" charset="0"/>
                <a:ea typeface="Verdana" panose="020B0604030504040204" pitchFamily="34" charset="0"/>
                <a:cs typeface="Verdana" panose="020B0604030504040204" pitchFamily="34" charset="0"/>
              </a:rPr>
              <a:t> </a:t>
            </a:r>
            <a:r>
              <a:rPr lang="en-US" altLang="ca-ES" sz="1400" dirty="0" err="1">
                <a:latin typeface="Verdana" panose="020B0604030504040204" pitchFamily="34" charset="0"/>
                <a:ea typeface="Verdana" panose="020B0604030504040204" pitchFamily="34" charset="0"/>
                <a:cs typeface="Verdana" panose="020B0604030504040204" pitchFamily="34" charset="0"/>
              </a:rPr>
              <a:t>lliure</a:t>
            </a:r>
            <a:r>
              <a:rPr lang="en-US" altLang="ca-ES" sz="1400" dirty="0">
                <a:latin typeface="Verdana" panose="020B0604030504040204" pitchFamily="34" charset="0"/>
                <a:ea typeface="Verdana" panose="020B0604030504040204" pitchFamily="34" charset="0"/>
                <a:cs typeface="Verdana" panose="020B0604030504040204" pitchFamily="34" charset="0"/>
              </a:rPr>
              <a:t>.</a:t>
            </a:r>
            <a:endParaRPr lang="ca-ES" altLang="ca-ES" sz="20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9671164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1"/>
          </p:nvPr>
        </p:nvSpPr>
        <p:spPr/>
        <p:txBody>
          <a:bodyPr/>
          <a:lstStyle/>
          <a:p>
            <a:pPr>
              <a:defRPr/>
            </a:pPr>
            <a:fld id="{F3BFDAE8-8DDB-4F09-A29D-0ACE63678B07}" type="slidenum">
              <a:rPr lang="es-ES"/>
              <a:pPr>
                <a:defRPr/>
              </a:pPr>
              <a:t>21</a:t>
            </a:fld>
            <a:endParaRPr lang="es-ES"/>
          </a:p>
        </p:txBody>
      </p:sp>
      <p:sp>
        <p:nvSpPr>
          <p:cNvPr id="23555" name="Rectangle 4"/>
          <p:cNvSpPr>
            <a:spLocks noGrp="1" noChangeArrowheads="1"/>
          </p:cNvSpPr>
          <p:nvPr>
            <p:ph type="title" idx="4294967295"/>
          </p:nvPr>
        </p:nvSpPr>
        <p:spPr bwMode="auto">
          <a:xfrm>
            <a:off x="457200" y="685601"/>
            <a:ext cx="8229600"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es-ES" altLang="ca-ES" sz="5400" b="1" dirty="0">
                <a:solidFill>
                  <a:srgbClr val="18A3AF"/>
                </a:solidFill>
                <a:latin typeface="Verdana" pitchFamily="34" charset="0"/>
              </a:rPr>
              <a:t>3</a:t>
            </a:r>
            <a:r>
              <a:rPr lang="es-ES" altLang="ca-ES" sz="2000" b="1" dirty="0">
                <a:solidFill>
                  <a:srgbClr val="18A3AF"/>
                </a:solidFill>
                <a:latin typeface="Verdana" pitchFamily="34" charset="0"/>
              </a:rPr>
              <a:t> Cerca i </a:t>
            </a:r>
            <a:r>
              <a:rPr lang="es-ES" altLang="ca-ES" sz="2000" b="1" dirty="0" err="1">
                <a:solidFill>
                  <a:srgbClr val="18A3AF"/>
                </a:solidFill>
                <a:latin typeface="Verdana" pitchFamily="34" charset="0"/>
              </a:rPr>
              <a:t>gestió</a:t>
            </a:r>
            <a:r>
              <a:rPr lang="es-ES" altLang="ca-ES" sz="2000" b="1" dirty="0">
                <a:solidFill>
                  <a:srgbClr val="18A3AF"/>
                </a:solidFill>
                <a:latin typeface="Verdana" pitchFamily="34" charset="0"/>
              </a:rPr>
              <a:t> </a:t>
            </a:r>
            <a:r>
              <a:rPr lang="es-ES" altLang="ca-ES" sz="2000" b="1" dirty="0" err="1">
                <a:solidFill>
                  <a:srgbClr val="18A3AF"/>
                </a:solidFill>
                <a:latin typeface="Verdana" pitchFamily="34" charset="0"/>
              </a:rPr>
              <a:t>d’informació</a:t>
            </a:r>
            <a:r>
              <a:rPr lang="es-ES" altLang="ca-ES" sz="2000" b="1" dirty="0">
                <a:solidFill>
                  <a:srgbClr val="18A3AF"/>
                </a:solidFill>
                <a:latin typeface="Verdana" pitchFamily="34" charset="0"/>
              </a:rPr>
              <a:t>: COM?</a:t>
            </a:r>
            <a:endParaRPr lang="ca-ES" altLang="ca-ES" sz="2000" b="1" dirty="0">
              <a:solidFill>
                <a:srgbClr val="18A3AF"/>
              </a:solidFill>
              <a:latin typeface="Verdana" pitchFamily="34" charset="0"/>
            </a:endParaRPr>
          </a:p>
        </p:txBody>
      </p:sp>
      <p:sp>
        <p:nvSpPr>
          <p:cNvPr id="23556" name="5 Subtítulo"/>
          <p:cNvSpPr>
            <a:spLocks/>
          </p:cNvSpPr>
          <p:nvPr/>
        </p:nvSpPr>
        <p:spPr bwMode="auto">
          <a:xfrm>
            <a:off x="457200" y="1484313"/>
            <a:ext cx="8362950" cy="446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ca-ES" altLang="es-ES" sz="1200" dirty="0">
                <a:latin typeface="Verdana" pitchFamily="34" charset="0"/>
              </a:rPr>
              <a:t>Operadors de cerca* (*els operadors no contemplen espais entre ells i el terme a cercar)</a:t>
            </a:r>
          </a:p>
          <a:p>
            <a:endParaRPr lang="es-ES" altLang="es-ES" sz="1200" dirty="0">
              <a:latin typeface="Verdana" pitchFamily="34" charset="0"/>
            </a:endParaRPr>
          </a:p>
        </p:txBody>
      </p:sp>
      <p:graphicFrame>
        <p:nvGraphicFramePr>
          <p:cNvPr id="5" name="Taula 4"/>
          <p:cNvGraphicFramePr>
            <a:graphicFrameLocks noGrp="1"/>
          </p:cNvGraphicFramePr>
          <p:nvPr>
            <p:extLst>
              <p:ext uri="{D42A27DB-BD31-4B8C-83A1-F6EECF244321}">
                <p14:modId xmlns:p14="http://schemas.microsoft.com/office/powerpoint/2010/main" val="1170298504"/>
              </p:ext>
            </p:extLst>
          </p:nvPr>
        </p:nvGraphicFramePr>
        <p:xfrm>
          <a:off x="684213" y="1844675"/>
          <a:ext cx="7920037" cy="4719642"/>
        </p:xfrm>
        <a:graphic>
          <a:graphicData uri="http://schemas.openxmlformats.org/drawingml/2006/table">
            <a:tbl>
              <a:tblPr firstRow="1" bandRow="1">
                <a:tableStyleId>{5940675A-B579-460E-94D1-54222C63F5DA}</a:tableStyleId>
              </a:tblPr>
              <a:tblGrid>
                <a:gridCol w="1296006">
                  <a:extLst>
                    <a:ext uri="{9D8B030D-6E8A-4147-A177-3AD203B41FA5}">
                      <a16:colId xmlns:a16="http://schemas.microsoft.com/office/drawing/2014/main" val="20000"/>
                    </a:ext>
                  </a:extLst>
                </a:gridCol>
                <a:gridCol w="6624031">
                  <a:extLst>
                    <a:ext uri="{9D8B030D-6E8A-4147-A177-3AD203B41FA5}">
                      <a16:colId xmlns:a16="http://schemas.microsoft.com/office/drawing/2014/main" val="20001"/>
                    </a:ext>
                  </a:extLst>
                </a:gridCol>
              </a:tblGrid>
              <a:tr h="431998">
                <a:tc>
                  <a:txBody>
                    <a:bodyPr/>
                    <a:lstStyle/>
                    <a:p>
                      <a:pPr>
                        <a:lnSpc>
                          <a:spcPct val="115000"/>
                        </a:lnSpc>
                        <a:spcAft>
                          <a:spcPts val="0"/>
                        </a:spcAft>
                      </a:pPr>
                      <a:r>
                        <a:rPr lang="ca-ES" sz="1000" b="1" kern="1200" dirty="0">
                          <a:solidFill>
                            <a:schemeClr val="tx1"/>
                          </a:solidFill>
                          <a:latin typeface="Verdana" pitchFamily="34" charset="0"/>
                          <a:ea typeface="+mj-ea"/>
                          <a:cs typeface="+mj-cs"/>
                        </a:rPr>
                        <a:t>Per defecte</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Bef>
                          <a:spcPts val="300"/>
                        </a:spcBef>
                        <a:spcAft>
                          <a:spcPts val="900"/>
                        </a:spcAft>
                      </a:pPr>
                      <a:r>
                        <a:rPr lang="ca-ES" sz="1000" dirty="0">
                          <a:effectLst/>
                          <a:latin typeface="Arial"/>
                          <a:ea typeface="Times New Roman"/>
                          <a:cs typeface="Times New Roman"/>
                        </a:rPr>
                        <a:t>Intersecció (AND). </a:t>
                      </a:r>
                      <a:r>
                        <a:rPr lang="ca-ES" sz="1000" dirty="0">
                          <a:effectLst/>
                          <a:latin typeface="Arial"/>
                          <a:ea typeface="Calibri"/>
                          <a:cs typeface="Times New Roman"/>
                        </a:rPr>
                        <a:t>Cerca els elements que pertanyen alhora a dos conjunts. </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0"/>
                  </a:ext>
                </a:extLst>
              </a:tr>
              <a:tr h="431998">
                <a:tc>
                  <a:txBody>
                    <a:bodyPr/>
                    <a:lstStyle/>
                    <a:p>
                      <a:pPr>
                        <a:lnSpc>
                          <a:spcPct val="115000"/>
                        </a:lnSpc>
                        <a:spcAft>
                          <a:spcPts val="0"/>
                        </a:spcAft>
                      </a:pP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Bef>
                          <a:spcPts val="300"/>
                        </a:spcBef>
                        <a:spcAft>
                          <a:spcPts val="900"/>
                        </a:spcAft>
                      </a:pPr>
                      <a:r>
                        <a:rPr lang="ca-ES" sz="1000" dirty="0">
                          <a:effectLst/>
                          <a:latin typeface="Arial"/>
                          <a:ea typeface="Times New Roman"/>
                          <a:cs typeface="Times New Roman"/>
                        </a:rPr>
                        <a:t>Addició (OR).  Cerca la suma de dos termes o més.</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1"/>
                  </a:ext>
                </a:extLst>
              </a:tr>
              <a:tr h="325277">
                <a:tc>
                  <a:txBody>
                    <a:bodyPr/>
                    <a:lstStyle/>
                    <a:p>
                      <a:pPr>
                        <a:lnSpc>
                          <a:spcPct val="115000"/>
                        </a:lnSpc>
                        <a:spcAft>
                          <a:spcPts val="0"/>
                        </a:spcAft>
                      </a:pP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Aft>
                          <a:spcPts val="0"/>
                        </a:spcAft>
                      </a:pPr>
                      <a:r>
                        <a:rPr lang="ca-ES" sz="1000" dirty="0">
                          <a:effectLst/>
                          <a:latin typeface="Arial"/>
                          <a:ea typeface="Times New Roman"/>
                          <a:cs typeface="Times New Roman"/>
                        </a:rPr>
                        <a:t>Adreça electrònica. Cerca adreces electròniques per contactar persones o institucions.</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2"/>
                  </a:ext>
                </a:extLst>
              </a:tr>
              <a:tr h="325277">
                <a:tc>
                  <a:txBody>
                    <a:bodyPr/>
                    <a:lstStyle/>
                    <a:p>
                      <a:pPr>
                        <a:lnSpc>
                          <a:spcPct val="115000"/>
                        </a:lnSpc>
                        <a:spcAft>
                          <a:spcPts val="0"/>
                        </a:spcAft>
                      </a:pPr>
                      <a:r>
                        <a:rPr lang="ca-ES" sz="1000" b="1" kern="1200" dirty="0">
                          <a:solidFill>
                            <a:schemeClr val="tx1"/>
                          </a:solidFill>
                          <a:latin typeface="Verdana" pitchFamily="34" charset="0"/>
                          <a:ea typeface="+mj-ea"/>
                          <a:cs typeface="+mj-cs"/>
                        </a:rPr>
                        <a:t>SOLVED</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Aft>
                          <a:spcPts val="0"/>
                        </a:spcAft>
                      </a:pPr>
                      <a:r>
                        <a:rPr lang="ca-ES" sz="1000" dirty="0">
                          <a:effectLst/>
                          <a:latin typeface="Arial"/>
                          <a:ea typeface="Times New Roman"/>
                          <a:cs typeface="Times New Roman"/>
                        </a:rPr>
                        <a:t>Solucionat. Cerca problemes resolts.</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3"/>
                  </a:ext>
                </a:extLst>
              </a:tr>
              <a:tr h="325277">
                <a:tc>
                  <a:txBody>
                    <a:bodyPr/>
                    <a:lstStyle/>
                    <a:p>
                      <a:pPr>
                        <a:lnSpc>
                          <a:spcPct val="115000"/>
                        </a:lnSpc>
                        <a:spcAft>
                          <a:spcPts val="0"/>
                        </a:spcAft>
                      </a:pP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Bef>
                          <a:spcPts val="300"/>
                        </a:spcBef>
                        <a:spcAft>
                          <a:spcPts val="900"/>
                        </a:spcAft>
                      </a:pPr>
                      <a:r>
                        <a:rPr lang="ca-ES" sz="1000" dirty="0" err="1">
                          <a:effectLst/>
                          <a:latin typeface="Arial"/>
                          <a:ea typeface="Times New Roman"/>
                          <a:cs typeface="Times New Roman"/>
                        </a:rPr>
                        <a:t>Hashtags</a:t>
                      </a:r>
                      <a:r>
                        <a:rPr lang="ca-ES" sz="1000" dirty="0">
                          <a:effectLst/>
                          <a:latin typeface="Arial"/>
                          <a:ea typeface="Times New Roman"/>
                          <a:cs typeface="Times New Roman"/>
                        </a:rPr>
                        <a:t> populars.</a:t>
                      </a:r>
                      <a:r>
                        <a:rPr lang="ca-ES" sz="1000" baseline="0" dirty="0">
                          <a:effectLst/>
                          <a:latin typeface="Arial"/>
                          <a:ea typeface="Times New Roman"/>
                          <a:cs typeface="Times New Roman"/>
                        </a:rPr>
                        <a:t> </a:t>
                      </a:r>
                      <a:r>
                        <a:rPr lang="ca-ES" sz="1000" dirty="0">
                          <a:effectLst/>
                          <a:latin typeface="Arial"/>
                          <a:ea typeface="Times New Roman"/>
                          <a:cs typeface="Times New Roman"/>
                        </a:rPr>
                        <a:t>Cerca etiquetes amb tendència.</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4"/>
                  </a:ext>
                </a:extLst>
              </a:tr>
              <a:tr h="501441">
                <a:tc>
                  <a:txBody>
                    <a:bodyPr/>
                    <a:lstStyle/>
                    <a:p>
                      <a:pPr>
                        <a:lnSpc>
                          <a:spcPct val="115000"/>
                        </a:lnSpc>
                        <a:spcAft>
                          <a:spcPts val="0"/>
                        </a:spcAft>
                      </a:pP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Aft>
                          <a:spcPts val="0"/>
                        </a:spcAft>
                      </a:pPr>
                      <a:r>
                        <a:rPr lang="ca-ES" sz="1000" dirty="0">
                          <a:effectLst/>
                          <a:latin typeface="Arial"/>
                          <a:ea typeface="Times New Roman"/>
                          <a:cs typeface="Times New Roman"/>
                        </a:rPr>
                        <a:t>Exclusió de cerca (NOT). </a:t>
                      </a:r>
                      <a:endParaRPr lang="es-ES" sz="1100" dirty="0">
                        <a:effectLst/>
                        <a:latin typeface="Calibri"/>
                        <a:ea typeface="Calibri"/>
                        <a:cs typeface="Times New Roman"/>
                      </a:endParaRPr>
                    </a:p>
                    <a:p>
                      <a:pPr>
                        <a:lnSpc>
                          <a:spcPct val="115000"/>
                        </a:lnSpc>
                        <a:spcAft>
                          <a:spcPts val="0"/>
                        </a:spcAft>
                      </a:pPr>
                      <a:r>
                        <a:rPr lang="ca-ES" sz="1000" dirty="0">
                          <a:effectLst/>
                          <a:latin typeface="Arial"/>
                          <a:ea typeface="Times New Roman"/>
                          <a:cs typeface="Times New Roman"/>
                        </a:rPr>
                        <a:t>Evita cercar paraules polisèmiques, extreu conceptes de la teva cerca.   </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5"/>
                  </a:ext>
                </a:extLst>
              </a:tr>
              <a:tr h="325277">
                <a:tc>
                  <a:txBody>
                    <a:bodyPr/>
                    <a:lstStyle/>
                    <a:p>
                      <a:pPr>
                        <a:lnSpc>
                          <a:spcPct val="115000"/>
                        </a:lnSpc>
                        <a:spcAft>
                          <a:spcPts val="0"/>
                        </a:spcAft>
                      </a:pP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Aft>
                          <a:spcPts val="0"/>
                        </a:spcAft>
                      </a:pPr>
                      <a:r>
                        <a:rPr lang="ca-ES" sz="1000" dirty="0">
                          <a:effectLst/>
                          <a:latin typeface="Arial"/>
                          <a:ea typeface="Times New Roman"/>
                          <a:cs typeface="Times New Roman"/>
                        </a:rPr>
                        <a:t>Cita textual. Cerca els termes en el mateix ordre en què apareixen entre les cometes.</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6"/>
                  </a:ext>
                </a:extLst>
              </a:tr>
              <a:tr h="325277">
                <a:tc>
                  <a:txBody>
                    <a:bodyPr/>
                    <a:lstStyle/>
                    <a:p>
                      <a:pPr>
                        <a:lnSpc>
                          <a:spcPct val="115000"/>
                        </a:lnSpc>
                        <a:spcAft>
                          <a:spcPts val="0"/>
                        </a:spcAft>
                      </a:pP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Aft>
                          <a:spcPts val="0"/>
                        </a:spcAft>
                      </a:pPr>
                      <a:r>
                        <a:rPr lang="ca-ES" sz="1000" dirty="0">
                          <a:effectLst/>
                          <a:latin typeface="Arial"/>
                          <a:ea typeface="Times New Roman"/>
                          <a:cs typeface="Times New Roman"/>
                        </a:rPr>
                        <a:t>Truncament. Cerca l’arrel de la paraula i les derivades.</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7"/>
                  </a:ext>
                </a:extLst>
              </a:tr>
              <a:tr h="325277">
                <a:tc>
                  <a:txBody>
                    <a:bodyPr/>
                    <a:lstStyle/>
                    <a:p>
                      <a:pPr>
                        <a:lnSpc>
                          <a:spcPct val="115000"/>
                        </a:lnSpc>
                        <a:spcAft>
                          <a:spcPts val="0"/>
                        </a:spcAft>
                      </a:pPr>
                      <a:r>
                        <a:rPr lang="ca-ES" sz="1000" b="1" kern="1200" dirty="0" err="1">
                          <a:solidFill>
                            <a:schemeClr val="tx1"/>
                          </a:solidFill>
                          <a:latin typeface="Verdana" pitchFamily="34" charset="0"/>
                          <a:ea typeface="+mj-ea"/>
                          <a:cs typeface="+mj-cs"/>
                        </a:rPr>
                        <a:t>related</a:t>
                      </a: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Aft>
                          <a:spcPts val="0"/>
                        </a:spcAft>
                      </a:pPr>
                      <a:r>
                        <a:rPr lang="ca-ES" sz="1000" dirty="0">
                          <a:effectLst/>
                          <a:latin typeface="Arial"/>
                          <a:ea typeface="Times New Roman"/>
                          <a:cs typeface="Times New Roman"/>
                        </a:rPr>
                        <a:t>Relació. El terme cerca està inclòs a la </a:t>
                      </a:r>
                      <a:r>
                        <a:rPr lang="ca-ES" sz="1000" dirty="0" err="1">
                          <a:effectLst/>
                          <a:latin typeface="Arial"/>
                          <a:ea typeface="Times New Roman"/>
                          <a:cs typeface="Times New Roman"/>
                        </a:rPr>
                        <a:t>URLs</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8"/>
                  </a:ext>
                </a:extLst>
              </a:tr>
              <a:tr h="325277">
                <a:tc>
                  <a:txBody>
                    <a:bodyPr/>
                    <a:lstStyle/>
                    <a:p>
                      <a:pPr>
                        <a:lnSpc>
                          <a:spcPct val="115000"/>
                        </a:lnSpc>
                        <a:spcAft>
                          <a:spcPts val="0"/>
                        </a:spcAft>
                      </a:pPr>
                      <a:r>
                        <a:rPr lang="ca-ES" sz="1000" b="1" kern="1200" dirty="0" err="1">
                          <a:solidFill>
                            <a:schemeClr val="tx1"/>
                          </a:solidFill>
                          <a:latin typeface="Verdana" pitchFamily="34" charset="0"/>
                          <a:ea typeface="+mj-ea"/>
                          <a:cs typeface="+mj-cs"/>
                        </a:rPr>
                        <a:t>info</a:t>
                      </a: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Aft>
                          <a:spcPts val="0"/>
                        </a:spcAft>
                      </a:pPr>
                      <a:r>
                        <a:rPr lang="ca-ES" sz="1000" dirty="0">
                          <a:effectLst/>
                          <a:latin typeface="Arial"/>
                          <a:ea typeface="Times New Roman"/>
                          <a:cs typeface="Times New Roman"/>
                        </a:rPr>
                        <a:t>Informació. Cerca informació sobre una pàgina web, versions anteriors, pàgines derivades i similars, etc. </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09"/>
                  </a:ext>
                </a:extLst>
              </a:tr>
              <a:tr h="325277">
                <a:tc>
                  <a:txBody>
                    <a:bodyPr/>
                    <a:lstStyle/>
                    <a:p>
                      <a:pPr>
                        <a:lnSpc>
                          <a:spcPct val="115000"/>
                        </a:lnSpc>
                        <a:spcAft>
                          <a:spcPts val="0"/>
                        </a:spcAft>
                      </a:pPr>
                      <a:r>
                        <a:rPr lang="ca-ES" sz="1000" b="1" kern="1200" dirty="0" err="1">
                          <a:solidFill>
                            <a:schemeClr val="tx1"/>
                          </a:solidFill>
                          <a:latin typeface="Verdana" pitchFamily="34" charset="0"/>
                          <a:ea typeface="+mj-ea"/>
                          <a:cs typeface="+mj-cs"/>
                        </a:rPr>
                        <a:t>site</a:t>
                      </a: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a:lnSpc>
                          <a:spcPct val="115000"/>
                        </a:lnSpc>
                        <a:spcAft>
                          <a:spcPts val="0"/>
                        </a:spcAft>
                      </a:pPr>
                      <a:r>
                        <a:rPr lang="ca-ES" sz="1000" dirty="0">
                          <a:effectLst/>
                          <a:latin typeface="Arial"/>
                          <a:ea typeface="Times New Roman"/>
                          <a:cs typeface="Times New Roman"/>
                        </a:rPr>
                        <a:t>Resultat per domini.</a:t>
                      </a:r>
                      <a:r>
                        <a:rPr lang="ca-ES" sz="1000" baseline="0" dirty="0">
                          <a:effectLst/>
                          <a:latin typeface="Arial"/>
                          <a:ea typeface="Times New Roman"/>
                          <a:cs typeface="Times New Roman"/>
                        </a:rPr>
                        <a:t> </a:t>
                      </a:r>
                      <a:r>
                        <a:rPr lang="ca-ES" sz="1000" dirty="0">
                          <a:effectLst/>
                          <a:latin typeface="Arial"/>
                          <a:ea typeface="Times New Roman"/>
                          <a:cs typeface="Times New Roman"/>
                        </a:rPr>
                        <a:t>Obté resultats d’adreces determinades.</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10"/>
                  </a:ext>
                </a:extLst>
              </a:tr>
              <a:tr h="325277">
                <a:tc>
                  <a:txBody>
                    <a:bodyPr/>
                    <a:lstStyle/>
                    <a:p>
                      <a:pPr>
                        <a:lnSpc>
                          <a:spcPct val="115000"/>
                        </a:lnSpc>
                        <a:spcAft>
                          <a:spcPts val="0"/>
                        </a:spcAft>
                      </a:pPr>
                      <a:r>
                        <a:rPr lang="ca-ES" sz="1000" b="1" kern="1200" dirty="0" err="1">
                          <a:solidFill>
                            <a:schemeClr val="tx1"/>
                          </a:solidFill>
                          <a:latin typeface="Verdana" pitchFamily="34" charset="0"/>
                          <a:ea typeface="+mj-ea"/>
                          <a:cs typeface="+mj-cs"/>
                        </a:rPr>
                        <a:t>define</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marL="0" lvl="0" indent="0" fontAlgn="base">
                        <a:lnSpc>
                          <a:spcPct val="115000"/>
                        </a:lnSpc>
                        <a:spcBef>
                          <a:spcPts val="300"/>
                        </a:spcBef>
                        <a:spcAft>
                          <a:spcPts val="300"/>
                        </a:spcAft>
                        <a:buSzPts val="1000"/>
                        <a:buFont typeface="Symbol"/>
                        <a:buNone/>
                        <a:tabLst>
                          <a:tab pos="457200" algn="l"/>
                        </a:tabLst>
                      </a:pPr>
                      <a:r>
                        <a:rPr lang="ca-ES" sz="1000" b="0" dirty="0">
                          <a:solidFill>
                            <a:srgbClr val="212121"/>
                          </a:solidFill>
                          <a:effectLst/>
                          <a:latin typeface="Arial"/>
                          <a:ea typeface="Calibri"/>
                          <a:cs typeface="Times New Roman"/>
                        </a:rPr>
                        <a:t>Diccionari. Cerca definicions de paraules, sinònims, antònims. </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11"/>
                  </a:ext>
                </a:extLst>
              </a:tr>
              <a:tr h="426712">
                <a:tc>
                  <a:txBody>
                    <a:bodyPr/>
                    <a:lstStyle/>
                    <a:p>
                      <a:pPr>
                        <a:lnSpc>
                          <a:spcPct val="115000"/>
                        </a:lnSpc>
                        <a:spcAft>
                          <a:spcPts val="0"/>
                        </a:spcAft>
                      </a:pPr>
                      <a:r>
                        <a:rPr lang="ca-ES" sz="1000" b="1" kern="1200" dirty="0">
                          <a:solidFill>
                            <a:schemeClr val="tx1"/>
                          </a:solidFill>
                          <a:latin typeface="Verdana" pitchFamily="34" charset="0"/>
                          <a:ea typeface="+mj-ea"/>
                          <a:cs typeface="+mj-cs"/>
                        </a:rPr>
                        <a:t>()</a:t>
                      </a:r>
                      <a:endParaRPr lang="es-ES" sz="1000" b="1" kern="1200" dirty="0">
                        <a:solidFill>
                          <a:schemeClr val="tx1"/>
                        </a:solidFill>
                        <a:latin typeface="Verdana" pitchFamily="34" charset="0"/>
                        <a:ea typeface="+mj-ea"/>
                        <a:cs typeface="+mj-cs"/>
                      </a:endParaRPr>
                    </a:p>
                  </a:txBody>
                  <a:tcPr marL="114288" marR="114288" marT="38096" marB="38096"/>
                </a:tc>
                <a:tc>
                  <a:txBody>
                    <a:bodyPr/>
                    <a:lstStyle/>
                    <a:p>
                      <a:pPr fontAlgn="base">
                        <a:lnSpc>
                          <a:spcPct val="115000"/>
                        </a:lnSpc>
                        <a:spcBef>
                          <a:spcPts val="300"/>
                        </a:spcBef>
                        <a:spcAft>
                          <a:spcPts val="300"/>
                        </a:spcAft>
                      </a:pPr>
                      <a:r>
                        <a:rPr lang="ca-ES" sz="1000" b="0" dirty="0">
                          <a:solidFill>
                            <a:srgbClr val="212121"/>
                          </a:solidFill>
                          <a:effectLst/>
                          <a:latin typeface="Arial"/>
                          <a:ea typeface="Calibri"/>
                          <a:cs typeface="Times New Roman"/>
                        </a:rPr>
                        <a:t>Prioritzar. Per cercar termes per diverses disciplines, o construir cerques subordinades. La cerca entre parèntesis s’executa primer.</a:t>
                      </a:r>
                      <a:endParaRPr lang="es-ES" sz="1100" dirty="0">
                        <a:effectLst/>
                        <a:latin typeface="Calibri"/>
                        <a:ea typeface="Calibri"/>
                        <a:cs typeface="Times New Roman"/>
                      </a:endParaRPr>
                    </a:p>
                  </a:txBody>
                  <a:tcPr marL="114288" marR="114288" marT="38096" marB="38096"/>
                </a:tc>
                <a:extLst>
                  <a:ext uri="{0D108BD9-81ED-4DB2-BD59-A6C34878D82A}">
                    <a16:rowId xmlns:a16="http://schemas.microsoft.com/office/drawing/2014/main" val="10012"/>
                  </a:ext>
                </a:extLst>
              </a:tr>
            </a:tbl>
          </a:graphicData>
        </a:graphic>
      </p:graphicFrame>
      <p:pic>
        <p:nvPicPr>
          <p:cNvPr id="23601" name="Imatge 11" descr="https://upload.wikimedia.org/wikipedia/commons/thumb/9/99/Venn0001.svg/180px-Venn0001.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4950" y="1878013"/>
            <a:ext cx="43497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602" name="Imatge 12" descr="https://upload.wikimedia.org/wikipedia/commons/thumb/3/30/Venn0111.svg/180px-Venn0111.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2316163"/>
            <a:ext cx="50323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603" name="Imatge 13" descr="https://upload.wikimedia.org/wikipedia/commons/thumb/4/46/Venn0110.svg/180px-Venn0110.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78563" y="3724275"/>
            <a:ext cx="485775"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QuadreDeText 41"/>
          <p:cNvSpPr txBox="1"/>
          <p:nvPr/>
        </p:nvSpPr>
        <p:spPr>
          <a:xfrm rot="16200000">
            <a:off x="6406669" y="3893730"/>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6"/>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381506399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22</a:t>
            </a:fld>
            <a:endParaRPr lang="es-ES" dirty="0"/>
          </a:p>
        </p:txBody>
      </p:sp>
      <p:sp>
        <p:nvSpPr>
          <p:cNvPr id="14340" name="Rectangle 18"/>
          <p:cNvSpPr>
            <a:spLocks noGrp="1" noChangeArrowheads="1"/>
          </p:cNvSpPr>
          <p:nvPr>
            <p:ph type="body" idx="4294967295"/>
          </p:nvPr>
        </p:nvSpPr>
        <p:spPr bwMode="auto">
          <a:xfrm>
            <a:off x="2785386" y="1052736"/>
            <a:ext cx="6035086" cy="54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it-IT" altLang="ca-ES" sz="2000" b="1" dirty="0">
                <a:latin typeface="Verdana" pitchFamily="34" charset="0"/>
                <a:ea typeface="Verdana" pitchFamily="34" charset="0"/>
                <a:cs typeface="Verdana" pitchFamily="34" charset="0"/>
              </a:rPr>
              <a:t>   Què consultar i què citar </a:t>
            </a:r>
            <a:br>
              <a:rPr lang="en-US" altLang="ca-ES" sz="2000" b="1" dirty="0">
                <a:latin typeface="Verdana" pitchFamily="34" charset="0"/>
                <a:ea typeface="Verdana" pitchFamily="34" charset="0"/>
                <a:cs typeface="Verdana" pitchFamily="34" charset="0"/>
              </a:rPr>
            </a:b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a typeface="Verdana" pitchFamily="34" charset="0"/>
              <a:cs typeface="Verdana" pitchFamily="34" charset="0"/>
            </a:endParaRPr>
          </a:p>
          <a:p>
            <a:pPr marL="0" indent="0">
              <a:lnSpc>
                <a:spcPct val="80000"/>
              </a:lnSpc>
              <a:buNone/>
              <a:defRPr/>
            </a:pPr>
            <a:r>
              <a:rPr lang="ca-ES" altLang="ca-ES" sz="2000" dirty="0">
                <a:latin typeface="Verdana" pitchFamily="34" charset="0"/>
                <a:ea typeface="Verdana" pitchFamily="34" charset="0"/>
                <a:cs typeface="Verdana" pitchFamily="34" charset="0"/>
              </a:rPr>
              <a:t>	</a:t>
            </a:r>
            <a:endParaRPr lang="ca-ES" altLang="ca-ES" sz="33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3598679" y="60134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50" name="Text Box 1028"/>
          <p:cNvSpPr txBox="1">
            <a:spLocks noChangeArrowheads="1"/>
          </p:cNvSpPr>
          <p:nvPr/>
        </p:nvSpPr>
        <p:spPr bwMode="auto">
          <a:xfrm>
            <a:off x="2699792" y="1685364"/>
            <a:ext cx="6336705" cy="1390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ts val="500"/>
              </a:spcBef>
              <a:buSzPct val="100000"/>
              <a:defRPr/>
            </a:pPr>
            <a:r>
              <a:rPr lang="en-US" sz="1400" dirty="0">
                <a:latin typeface="Verdana" panose="020B0604030504040204" pitchFamily="34" charset="0"/>
                <a:ea typeface="Verdana" panose="020B0604030504040204" pitchFamily="34" charset="0"/>
                <a:cs typeface="Verdana" panose="020B0604030504040204" pitchFamily="34" charset="0"/>
              </a:rPr>
              <a:t>	</a:t>
            </a:r>
            <a:endParaRPr lang="ca-ES" altLang="ca-ES" sz="1400" dirty="0">
              <a:latin typeface="Verdana" panose="020B0604030504040204" pitchFamily="34" charset="0"/>
              <a:ea typeface="Verdana" panose="020B0604030504040204" pitchFamily="34" charset="0"/>
              <a:cs typeface="Verdana" panose="020B0604030504040204" pitchFamily="34" charset="0"/>
              <a:hlinkClick r:id="rId5"/>
            </a:endParaRPr>
          </a:p>
          <a:p>
            <a:pPr marL="457200" lvl="1" indent="0" algn="just">
              <a:spcBef>
                <a:spcPts val="500"/>
              </a:spcBef>
              <a:buClr>
                <a:srgbClr val="000000"/>
              </a:buClr>
              <a:buSzPct val="100000"/>
              <a:defRPr/>
            </a:pPr>
            <a:endParaRPr lang="en-US" altLang="ca-ES" sz="1600" dirty="0">
              <a:latin typeface="Verdana" panose="020B0604030504040204" pitchFamily="34" charset="0"/>
              <a:ea typeface="Verdana" panose="020B0604030504040204" pitchFamily="34" charset="0"/>
              <a:cs typeface="Verdana" panose="020B0604030504040204" pitchFamily="34" charset="0"/>
            </a:endParaRPr>
          </a:p>
          <a:p>
            <a:pPr marL="457200" lvl="1" indent="0">
              <a:spcBef>
                <a:spcPts val="500"/>
              </a:spcBef>
              <a:buClr>
                <a:srgbClr val="000000"/>
              </a:buClr>
              <a:buSzPct val="100000"/>
              <a:defRPr/>
            </a:pPr>
            <a:endParaRPr lang="ca-ES" altLang="ca-ES" sz="1600" dirty="0"/>
          </a:p>
          <a:p>
            <a:pPr>
              <a:spcBef>
                <a:spcPct val="50000"/>
              </a:spcBef>
              <a:defRPr/>
            </a:pPr>
            <a:endParaRPr lang="ca-ES" altLang="ca-ES" sz="2000" b="1"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ula 1"/>
          <p:cNvGraphicFramePr>
            <a:graphicFrameLocks noGrp="1"/>
          </p:cNvGraphicFramePr>
          <p:nvPr>
            <p:extLst>
              <p:ext uri="{D42A27DB-BD31-4B8C-83A1-F6EECF244321}">
                <p14:modId xmlns:p14="http://schemas.microsoft.com/office/powerpoint/2010/main" val="1761171563"/>
              </p:ext>
            </p:extLst>
          </p:nvPr>
        </p:nvGraphicFramePr>
        <p:xfrm>
          <a:off x="2870980" y="1604243"/>
          <a:ext cx="6096000" cy="375920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975915672"/>
                    </a:ext>
                  </a:extLst>
                </a:gridCol>
                <a:gridCol w="3048000">
                  <a:extLst>
                    <a:ext uri="{9D8B030D-6E8A-4147-A177-3AD203B41FA5}">
                      <a16:colId xmlns:a16="http://schemas.microsoft.com/office/drawing/2014/main" val="1221839208"/>
                    </a:ext>
                  </a:extLst>
                </a:gridCol>
              </a:tblGrid>
              <a:tr h="370840">
                <a:tc>
                  <a:txBody>
                    <a:bodyPr/>
                    <a:lstStyle/>
                    <a:p>
                      <a:r>
                        <a:rPr lang="ca-ES" dirty="0">
                          <a:solidFill>
                            <a:schemeClr val="tx1"/>
                          </a:solidFill>
                        </a:rPr>
                        <a:t>Consultar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ca-ES" dirty="0">
                          <a:solidFill>
                            <a:schemeClr val="tx1"/>
                          </a:solidFill>
                        </a:rPr>
                        <a:t>Citar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68598309"/>
                  </a:ext>
                </a:extLst>
              </a:tr>
              <a:tr h="370840">
                <a:tc>
                  <a:txBody>
                    <a:bodyPr/>
                    <a:lstStyle/>
                    <a:p>
                      <a:r>
                        <a:rPr lang="ca-ES" altLang="ca-ES" sz="1800" dirty="0">
                          <a:latin typeface="Verdana" pitchFamily="34" charset="0"/>
                        </a:rPr>
                        <a:t>Obres de referència </a:t>
                      </a:r>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a-ES" altLang="ca-ES" sz="1800" dirty="0">
                          <a:latin typeface="Verdana" pitchFamily="34" charset="0"/>
                        </a:rPr>
                        <a:t>Ítems que t’han ajudat a demostrar i solucionar </a:t>
                      </a:r>
                    </a:p>
                    <a:p>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07452691"/>
                  </a:ext>
                </a:extLst>
              </a:tr>
              <a:tr h="370840">
                <a:tc>
                  <a:txBody>
                    <a:bodyPr/>
                    <a:lstStyle/>
                    <a:p>
                      <a:r>
                        <a:rPr lang="ca-ES" altLang="ca-ES" sz="1800" dirty="0">
                          <a:latin typeface="Verdana" pitchFamily="34" charset="0"/>
                        </a:rPr>
                        <a:t>Eines de cerca</a:t>
                      </a:r>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ca-ES" altLang="ca-ES" sz="1800" dirty="0">
                          <a:latin typeface="Verdana" pitchFamily="34" charset="0"/>
                        </a:rPr>
                        <a:t>Fonts d’informació</a:t>
                      </a:r>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32124633"/>
                  </a:ext>
                </a:extLst>
              </a:tr>
              <a:tr h="370840">
                <a:tc>
                  <a:txBody>
                    <a:bodyPr/>
                    <a:lstStyle/>
                    <a:p>
                      <a:r>
                        <a:rPr lang="en-US" altLang="ca-ES" sz="1800" dirty="0">
                          <a:latin typeface="Verdana" pitchFamily="34" charset="0"/>
                        </a:rPr>
                        <a:t>“Anybody can ask a question - </a:t>
                      </a:r>
                      <a:r>
                        <a:rPr lang="ca-ES" altLang="ca-ES" sz="1800" dirty="0" err="1">
                          <a:latin typeface="Verdana" pitchFamily="34" charset="0"/>
                        </a:rPr>
                        <a:t>Anybody</a:t>
                      </a:r>
                      <a:r>
                        <a:rPr lang="ca-ES" altLang="ca-ES" sz="1800" dirty="0">
                          <a:latin typeface="Verdana" pitchFamily="34" charset="0"/>
                        </a:rPr>
                        <a:t> can </a:t>
                      </a:r>
                      <a:r>
                        <a:rPr lang="ca-ES" altLang="ca-ES" sz="1800" dirty="0" err="1">
                          <a:latin typeface="Verdana" pitchFamily="34" charset="0"/>
                        </a:rPr>
                        <a:t>answer</a:t>
                      </a:r>
                      <a:r>
                        <a:rPr lang="ca-ES" altLang="ca-ES" sz="1800" dirty="0">
                          <a:latin typeface="Verdana" pitchFamily="34" charset="0"/>
                        </a:rPr>
                        <a:t> - </a:t>
                      </a:r>
                      <a:r>
                        <a:rPr lang="en-US" altLang="ca-ES" sz="1800" dirty="0">
                          <a:latin typeface="Verdana" pitchFamily="34" charset="0"/>
                        </a:rPr>
                        <a:t>The best answers are voted up and rise to the top”</a:t>
                      </a:r>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ca-ES" sz="1800" dirty="0" err="1">
                          <a:latin typeface="Verdana" pitchFamily="34" charset="0"/>
                        </a:rPr>
                        <a:t>Contribuents</a:t>
                      </a:r>
                      <a:r>
                        <a:rPr lang="en-US" altLang="ca-ES" sz="1800" dirty="0">
                          <a:latin typeface="Verdana" pitchFamily="34" charset="0"/>
                        </a:rPr>
                        <a:t> </a:t>
                      </a:r>
                      <a:r>
                        <a:rPr lang="en-US" altLang="ca-ES" sz="1800" dirty="0" err="1">
                          <a:latin typeface="Verdana" pitchFamily="34" charset="0"/>
                        </a:rPr>
                        <a:t>acreditats</a:t>
                      </a:r>
                      <a:r>
                        <a:rPr lang="en-US" altLang="ca-ES" sz="1800" dirty="0">
                          <a:latin typeface="Verdana" pitchFamily="34" charset="0"/>
                        </a:rPr>
                        <a:t> ben </a:t>
                      </a:r>
                      <a:r>
                        <a:rPr lang="en-US" altLang="ca-ES" sz="1800" dirty="0" err="1">
                          <a:latin typeface="Verdana" pitchFamily="34" charset="0"/>
                        </a:rPr>
                        <a:t>identificats</a:t>
                      </a:r>
                      <a:r>
                        <a:rPr lang="en-US" altLang="ca-ES" sz="1800" dirty="0">
                          <a:latin typeface="Verdana" pitchFamily="34" charset="0"/>
                        </a:rPr>
                        <a:t> que </a:t>
                      </a:r>
                      <a:r>
                        <a:rPr lang="en-US" altLang="ca-ES" sz="1800" dirty="0" err="1">
                          <a:latin typeface="Verdana" pitchFamily="34" charset="0"/>
                        </a:rPr>
                        <a:t>expliquen</a:t>
                      </a:r>
                      <a:r>
                        <a:rPr lang="en-US" altLang="ca-ES" sz="1800" dirty="0">
                          <a:latin typeface="Verdana" pitchFamily="34" charset="0"/>
                        </a:rPr>
                        <a:t> com </a:t>
                      </a:r>
                      <a:r>
                        <a:rPr lang="en-US" altLang="ca-ES" sz="1800" dirty="0" err="1">
                          <a:latin typeface="Verdana" pitchFamily="34" charset="0"/>
                        </a:rPr>
                        <a:t>han</a:t>
                      </a:r>
                      <a:r>
                        <a:rPr lang="en-US" altLang="ca-ES" sz="1800" dirty="0">
                          <a:latin typeface="Verdana" pitchFamily="34" charset="0"/>
                        </a:rPr>
                        <a:t> </a:t>
                      </a:r>
                      <a:r>
                        <a:rPr lang="en-US" altLang="ca-ES" sz="1800" dirty="0" err="1">
                          <a:latin typeface="Verdana" pitchFamily="34" charset="0"/>
                        </a:rPr>
                        <a:t>arribat</a:t>
                      </a:r>
                      <a:r>
                        <a:rPr lang="en-US" altLang="ca-ES" sz="1800" dirty="0">
                          <a:latin typeface="Verdana" pitchFamily="34" charset="0"/>
                        </a:rPr>
                        <a:t> a la </a:t>
                      </a:r>
                      <a:r>
                        <a:rPr lang="en-US" altLang="ca-ES" sz="1800" dirty="0" err="1">
                          <a:latin typeface="Verdana" pitchFamily="34" charset="0"/>
                        </a:rPr>
                        <a:t>resposta</a:t>
                      </a:r>
                      <a:endParaRPr lang="ca-ES" altLang="ca-ES" sz="1800" dirty="0">
                        <a:latin typeface="Verdana" pitchFamily="34" charset="0"/>
                      </a:endParaRPr>
                    </a:p>
                    <a:p>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70576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a-ES" altLang="ca-ES" sz="1800" dirty="0">
                          <a:latin typeface="Verdana" pitchFamily="34" charset="0"/>
                        </a:rPr>
                        <a:t>Informació per encàrrec</a:t>
                      </a:r>
                    </a:p>
                    <a:p>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a-ES" altLang="ca-ES" sz="1800" dirty="0">
                          <a:latin typeface="Verdana" pitchFamily="34" charset="0"/>
                        </a:rPr>
                        <a:t>Informació contrastada</a:t>
                      </a:r>
                    </a:p>
                    <a:p>
                      <a:endParaRPr lang="ca-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6813833"/>
                  </a:ext>
                </a:extLst>
              </a:tr>
            </a:tbl>
          </a:graphicData>
        </a:graphic>
      </p:graphicFrame>
      <p:sp>
        <p:nvSpPr>
          <p:cNvPr id="3" name="Rectangle 2"/>
          <p:cNvSpPr/>
          <p:nvPr/>
        </p:nvSpPr>
        <p:spPr>
          <a:xfrm>
            <a:off x="3851920" y="5594900"/>
            <a:ext cx="4572000" cy="369332"/>
          </a:xfrm>
          <a:prstGeom prst="rect">
            <a:avLst/>
          </a:prstGeom>
        </p:spPr>
        <p:txBody>
          <a:bodyPr>
            <a:spAutoFit/>
          </a:bodyPr>
          <a:lstStyle/>
          <a:p>
            <a:r>
              <a:rPr lang="en-US" altLang="ca-ES" b="1" dirty="0" err="1">
                <a:latin typeface="Verdana" pitchFamily="34" charset="0"/>
              </a:rPr>
              <a:t>Planteja</a:t>
            </a:r>
            <a:r>
              <a:rPr lang="en-US" altLang="ca-ES" b="1" dirty="0">
                <a:latin typeface="Verdana" pitchFamily="34" charset="0"/>
              </a:rPr>
              <a:t> </a:t>
            </a:r>
            <a:r>
              <a:rPr lang="en-US" altLang="ca-ES" b="1" dirty="0" err="1">
                <a:latin typeface="Verdana" pitchFamily="34" charset="0"/>
              </a:rPr>
              <a:t>dubtes</a:t>
            </a:r>
            <a:r>
              <a:rPr lang="en-US" altLang="ca-ES" b="1" dirty="0">
                <a:latin typeface="Verdana" pitchFamily="34" charset="0"/>
              </a:rPr>
              <a:t> al </a:t>
            </a:r>
            <a:r>
              <a:rPr lang="en-US" altLang="ca-ES" b="1" dirty="0" err="1">
                <a:latin typeface="Verdana" pitchFamily="34" charset="0"/>
              </a:rPr>
              <a:t>teu</a:t>
            </a:r>
            <a:r>
              <a:rPr lang="en-US" altLang="ca-ES" b="1" dirty="0">
                <a:latin typeface="Verdana" pitchFamily="34" charset="0"/>
              </a:rPr>
              <a:t> tutor</a:t>
            </a:r>
            <a:endParaRPr lang="ca-ES" dirty="0"/>
          </a:p>
        </p:txBody>
      </p:sp>
    </p:spTree>
    <p:extLst>
      <p:ext uri="{BB962C8B-B14F-4D97-AF65-F5344CB8AC3E}">
        <p14:creationId xmlns:p14="http://schemas.microsoft.com/office/powerpoint/2010/main" val="225676747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23</a:t>
            </a:fld>
            <a:endParaRPr lang="es-ES" dirty="0"/>
          </a:p>
        </p:txBody>
      </p:sp>
      <p:sp>
        <p:nvSpPr>
          <p:cNvPr id="14340" name="Rectangle 18"/>
          <p:cNvSpPr>
            <a:spLocks noGrp="1" noChangeArrowheads="1"/>
          </p:cNvSpPr>
          <p:nvPr>
            <p:ph type="body" idx="4294967295"/>
          </p:nvPr>
        </p:nvSpPr>
        <p:spPr bwMode="auto">
          <a:xfrm>
            <a:off x="2785386" y="1052736"/>
            <a:ext cx="6035086" cy="54006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it-IT" altLang="ca-ES" sz="2000" b="1" dirty="0">
                <a:latin typeface="Verdana" pitchFamily="34" charset="0"/>
                <a:ea typeface="Verdana" pitchFamily="34" charset="0"/>
                <a:cs typeface="Verdana" pitchFamily="34" charset="0"/>
              </a:rPr>
              <a:t>   Què consultar i què citar </a:t>
            </a:r>
            <a:br>
              <a:rPr lang="en-US" altLang="ca-ES" sz="2000" b="1" dirty="0">
                <a:latin typeface="Verdana" pitchFamily="34" charset="0"/>
                <a:ea typeface="Verdana" pitchFamily="34" charset="0"/>
                <a:cs typeface="Verdana" pitchFamily="34" charset="0"/>
              </a:rPr>
            </a:b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a typeface="Verdana" pitchFamily="34" charset="0"/>
              <a:cs typeface="Verdana" pitchFamily="34" charset="0"/>
            </a:endParaRPr>
          </a:p>
          <a:p>
            <a:pPr marL="0" indent="0">
              <a:lnSpc>
                <a:spcPct val="80000"/>
              </a:lnSpc>
              <a:buNone/>
              <a:defRPr/>
            </a:pPr>
            <a:r>
              <a:rPr lang="ca-ES" altLang="ca-ES" sz="2000" dirty="0">
                <a:latin typeface="Verdana" pitchFamily="34" charset="0"/>
                <a:ea typeface="Verdana" pitchFamily="34" charset="0"/>
                <a:cs typeface="Verdana" pitchFamily="34" charset="0"/>
              </a:rPr>
              <a:t>	</a:t>
            </a:r>
            <a:endParaRPr lang="ca-ES" altLang="ca-ES" sz="33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3414201" y="5909817"/>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50" name="Text Box 1028"/>
          <p:cNvSpPr txBox="1">
            <a:spLocks noChangeArrowheads="1"/>
          </p:cNvSpPr>
          <p:nvPr/>
        </p:nvSpPr>
        <p:spPr bwMode="auto">
          <a:xfrm>
            <a:off x="2834178" y="1677713"/>
            <a:ext cx="5987007" cy="2870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ts val="500"/>
              </a:spcBef>
              <a:buSzPct val="100000"/>
              <a:defRPr/>
            </a:pPr>
            <a:r>
              <a:rPr lang="en-US" sz="1400" b="1" dirty="0" err="1">
                <a:latin typeface="Verdana" panose="020B0604030504040204" pitchFamily="34" charset="0"/>
                <a:ea typeface="Verdana" panose="020B0604030504040204" pitchFamily="34" charset="0"/>
                <a:cs typeface="Verdana" panose="020B0604030504040204" pitchFamily="34" charset="0"/>
              </a:rPr>
              <a:t>Wikipedies</a:t>
            </a:r>
            <a:r>
              <a:rPr lang="en-US" sz="1400" dirty="0">
                <a:latin typeface="Verdana" panose="020B0604030504040204" pitchFamily="34" charset="0"/>
                <a:ea typeface="Verdana" panose="020B0604030504040204" pitchFamily="34" charset="0"/>
                <a:cs typeface="Verdana" panose="020B0604030504040204" pitchFamily="34" charset="0"/>
              </a:rPr>
              <a:t>: Si no tens </a:t>
            </a:r>
            <a:r>
              <a:rPr lang="en-US" sz="1400" dirty="0" err="1">
                <a:latin typeface="Verdana" panose="020B0604030504040204" pitchFamily="34" charset="0"/>
                <a:ea typeface="Verdana" panose="020B0604030504040204" pitchFamily="34" charset="0"/>
                <a:cs typeface="Verdana" panose="020B0604030504040204" pitchFamily="34" charset="0"/>
              </a:rPr>
              <a:t>clars</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els</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termes</a:t>
            </a:r>
            <a:r>
              <a:rPr lang="en-US" sz="1400" dirty="0">
                <a:latin typeface="Verdana" panose="020B0604030504040204" pitchFamily="34" charset="0"/>
                <a:ea typeface="Verdana" panose="020B0604030504040204" pitchFamily="34" charset="0"/>
                <a:cs typeface="Verdana" panose="020B0604030504040204" pitchFamily="34" charset="0"/>
              </a:rPr>
              <a:t> que </a:t>
            </a:r>
            <a:r>
              <a:rPr lang="en-US" sz="1400" dirty="0" err="1">
                <a:latin typeface="Verdana" panose="020B0604030504040204" pitchFamily="34" charset="0"/>
                <a:ea typeface="Verdana" panose="020B0604030504040204" pitchFamily="34" charset="0"/>
                <a:cs typeface="Verdana" panose="020B0604030504040204" pitchFamily="34" charset="0"/>
              </a:rPr>
              <a:t>fas</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servir</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i</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vols</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buscar</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definicions</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si</a:t>
            </a:r>
            <a:r>
              <a:rPr lang="en-US" sz="1400" dirty="0">
                <a:latin typeface="Verdana" panose="020B0604030504040204" pitchFamily="34" charset="0"/>
                <a:ea typeface="Verdana" panose="020B0604030504040204" pitchFamily="34" charset="0"/>
                <a:cs typeface="Verdana" panose="020B0604030504040204" pitchFamily="34" charset="0"/>
              </a:rPr>
              <a:t> no tens </a:t>
            </a:r>
            <a:r>
              <a:rPr lang="en-US" sz="1400" dirty="0" err="1">
                <a:latin typeface="Verdana" panose="020B0604030504040204" pitchFamily="34" charset="0"/>
                <a:ea typeface="Verdana" panose="020B0604030504040204" pitchFamily="34" charset="0"/>
                <a:cs typeface="Verdana" panose="020B0604030504040204" pitchFamily="34" charset="0"/>
              </a:rPr>
              <a:t>clara</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una</a:t>
            </a:r>
            <a:r>
              <a:rPr lang="en-US" sz="1400" dirty="0">
                <a:latin typeface="Verdana" panose="020B0604030504040204" pitchFamily="34" charset="0"/>
                <a:ea typeface="Verdana" panose="020B0604030504040204" pitchFamily="34" charset="0"/>
                <a:cs typeface="Verdana" panose="020B0604030504040204" pitchFamily="34" charset="0"/>
              </a:rPr>
              <a:t> dada </a:t>
            </a:r>
            <a:r>
              <a:rPr lang="en-US" sz="1400" dirty="0" err="1">
                <a:latin typeface="Verdana" panose="020B0604030504040204" pitchFamily="34" charset="0"/>
                <a:ea typeface="Verdana" panose="020B0604030504040204" pitchFamily="34" charset="0"/>
                <a:cs typeface="Verdana" panose="020B0604030504040204" pitchFamily="34" charset="0"/>
              </a:rPr>
              <a:t>concreta</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i</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puntual</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si</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busques</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contrastar</a:t>
            </a:r>
            <a:r>
              <a:rPr lang="en-US" sz="1400" dirty="0">
                <a:latin typeface="Verdana" panose="020B0604030504040204" pitchFamily="34" charset="0"/>
                <a:ea typeface="Verdana" panose="020B0604030504040204" pitchFamily="34" charset="0"/>
                <a:cs typeface="Verdana" panose="020B0604030504040204" pitchFamily="34" charset="0"/>
              </a:rPr>
              <a:t>/</a:t>
            </a:r>
            <a:r>
              <a:rPr lang="en-US" sz="1400" dirty="0" err="1">
                <a:latin typeface="Verdana" panose="020B0604030504040204" pitchFamily="34" charset="0"/>
                <a:ea typeface="Verdana" panose="020B0604030504040204" pitchFamily="34" charset="0"/>
                <a:cs typeface="Verdana" panose="020B0604030504040204" pitchFamily="34" charset="0"/>
              </a:rPr>
              <a:t>ampliar</a:t>
            </a:r>
            <a:r>
              <a:rPr lang="en-US" sz="1400" dirty="0">
                <a:latin typeface="Verdana" panose="020B0604030504040204" pitchFamily="34" charset="0"/>
                <a:ea typeface="Verdana" panose="020B0604030504040204" pitchFamily="34" charset="0"/>
                <a:cs typeface="Verdana" panose="020B0604030504040204" pitchFamily="34" charset="0"/>
              </a:rPr>
              <a:t> el </a:t>
            </a:r>
            <a:r>
              <a:rPr lang="en-US" sz="1400" dirty="0" err="1">
                <a:latin typeface="Verdana" panose="020B0604030504040204" pitchFamily="34" charset="0"/>
                <a:ea typeface="Verdana" panose="020B0604030504040204" pitchFamily="34" charset="0"/>
                <a:cs typeface="Verdana" panose="020B0604030504040204" pitchFamily="34" charset="0"/>
              </a:rPr>
              <a:t>teu</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coneixement</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sobre</a:t>
            </a:r>
            <a:r>
              <a:rPr lang="en-US" sz="1400" dirty="0">
                <a:latin typeface="Verdana" panose="020B0604030504040204" pitchFamily="34" charset="0"/>
                <a:ea typeface="Verdana" panose="020B0604030504040204" pitchFamily="34" charset="0"/>
                <a:cs typeface="Verdana" panose="020B0604030504040204" pitchFamily="34" charset="0"/>
              </a:rPr>
              <a:t> el </a:t>
            </a:r>
            <a:r>
              <a:rPr lang="en-US" sz="1400" dirty="0" err="1">
                <a:latin typeface="Verdana" panose="020B0604030504040204" pitchFamily="34" charset="0"/>
                <a:ea typeface="Verdana" panose="020B0604030504040204" pitchFamily="34" charset="0"/>
                <a:cs typeface="Verdana" panose="020B0604030504040204" pitchFamily="34" charset="0"/>
              </a:rPr>
              <a:t>tema</a:t>
            </a:r>
            <a:r>
              <a:rPr lang="en-US" sz="1400" dirty="0">
                <a:latin typeface="Verdana" panose="020B0604030504040204" pitchFamily="34" charset="0"/>
                <a:ea typeface="Verdana" panose="020B0604030504040204" pitchFamily="34" charset="0"/>
                <a:cs typeface="Verdana" panose="020B0604030504040204" pitchFamily="34" charset="0"/>
              </a:rPr>
              <a:t>: no </a:t>
            </a:r>
            <a:r>
              <a:rPr lang="en-US" sz="1400" dirty="0" err="1">
                <a:latin typeface="Verdana" panose="020B0604030504040204" pitchFamily="34" charset="0"/>
                <a:ea typeface="Verdana" panose="020B0604030504040204" pitchFamily="34" charset="0"/>
                <a:cs typeface="Verdana" panose="020B0604030504040204" pitchFamily="34" charset="0"/>
              </a:rPr>
              <a:t>cal</a:t>
            </a:r>
            <a:r>
              <a:rPr lang="en-US" sz="1400" dirty="0">
                <a:latin typeface="Verdana" panose="020B0604030504040204" pitchFamily="34" charset="0"/>
                <a:ea typeface="Verdana" panose="020B0604030504040204" pitchFamily="34" charset="0"/>
                <a:cs typeface="Verdana" panose="020B0604030504040204" pitchFamily="34" charset="0"/>
              </a:rPr>
              <a:t> que </a:t>
            </a:r>
            <a:r>
              <a:rPr lang="en-US" sz="1400" dirty="0" err="1">
                <a:latin typeface="Verdana" panose="020B0604030504040204" pitchFamily="34" charset="0"/>
                <a:ea typeface="Verdana" panose="020B0604030504040204" pitchFamily="34" charset="0"/>
                <a:cs typeface="Verdana" panose="020B0604030504040204" pitchFamily="34" charset="0"/>
              </a:rPr>
              <a:t>citis</a:t>
            </a:r>
            <a:r>
              <a:rPr lang="en-US" sz="1400" dirty="0">
                <a:latin typeface="Verdana" panose="020B0604030504040204" pitchFamily="34" charset="0"/>
                <a:ea typeface="Verdana" panose="020B0604030504040204" pitchFamily="34" charset="0"/>
                <a:cs typeface="Verdana" panose="020B0604030504040204" pitchFamily="34" charset="0"/>
              </a:rPr>
              <a:t> la </a:t>
            </a:r>
            <a:r>
              <a:rPr lang="en-US" sz="1400" dirty="0" err="1">
                <a:latin typeface="Verdana" panose="020B0604030504040204" pitchFamily="34" charset="0"/>
                <a:ea typeface="Verdana" panose="020B0604030504040204" pitchFamily="34" charset="0"/>
                <a:cs typeface="Verdana" panose="020B0604030504040204" pitchFamily="34" charset="0"/>
              </a:rPr>
              <a:t>Viquipèdia</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si</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l’has</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consultat</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Recorda</a:t>
            </a:r>
            <a:r>
              <a:rPr lang="en-US" sz="1400" dirty="0">
                <a:latin typeface="Verdana" panose="020B0604030504040204" pitchFamily="34" charset="0"/>
                <a:ea typeface="Verdana" panose="020B0604030504040204" pitchFamily="34" charset="0"/>
                <a:cs typeface="Verdana" panose="020B0604030504040204" pitchFamily="34" charset="0"/>
              </a:rPr>
              <a:t> que la </a:t>
            </a:r>
            <a:r>
              <a:rPr lang="en-US" sz="1400" dirty="0" err="1">
                <a:latin typeface="Verdana" panose="020B0604030504040204" pitchFamily="34" charset="0"/>
                <a:ea typeface="Verdana" panose="020B0604030504040204" pitchFamily="34" charset="0"/>
                <a:cs typeface="Verdana" panose="020B0604030504040204" pitchFamily="34" charset="0"/>
              </a:rPr>
              <a:t>bibliografia</a:t>
            </a:r>
            <a:r>
              <a:rPr lang="en-US" sz="1400" dirty="0">
                <a:latin typeface="Verdana" panose="020B0604030504040204" pitchFamily="34" charset="0"/>
                <a:ea typeface="Verdana" panose="020B0604030504040204" pitchFamily="34" charset="0"/>
                <a:cs typeface="Verdana" panose="020B0604030504040204" pitchFamily="34" charset="0"/>
              </a:rPr>
              <a:t> ha de </a:t>
            </a:r>
            <a:r>
              <a:rPr lang="en-US" sz="1400" dirty="0" err="1">
                <a:latin typeface="Verdana" panose="020B0604030504040204" pitchFamily="34" charset="0"/>
                <a:ea typeface="Verdana" panose="020B0604030504040204" pitchFamily="34" charset="0"/>
                <a:cs typeface="Verdana" panose="020B0604030504040204" pitchFamily="34" charset="0"/>
              </a:rPr>
              <a:t>contenir</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els</a:t>
            </a:r>
            <a:r>
              <a:rPr lang="en-US" sz="1400" dirty="0">
                <a:latin typeface="Verdana" panose="020B0604030504040204" pitchFamily="34" charset="0"/>
                <a:ea typeface="Verdana" panose="020B0604030504040204" pitchFamily="34" charset="0"/>
                <a:cs typeface="Verdana" panose="020B0604030504040204" pitchFamily="34" charset="0"/>
              </a:rPr>
              <a:t> documents que </a:t>
            </a:r>
            <a:r>
              <a:rPr lang="en-US" sz="1400" dirty="0" err="1">
                <a:latin typeface="Verdana" panose="020B0604030504040204" pitchFamily="34" charset="0"/>
                <a:ea typeface="Verdana" panose="020B0604030504040204" pitchFamily="34" charset="0"/>
                <a:cs typeface="Verdana" panose="020B0604030504040204" pitchFamily="34" charset="0"/>
              </a:rPr>
              <a:t>t’han</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ajudat</a:t>
            </a:r>
            <a:r>
              <a:rPr lang="en-US" sz="1400" dirty="0">
                <a:latin typeface="Verdana" panose="020B0604030504040204" pitchFamily="34" charset="0"/>
                <a:ea typeface="Verdana" panose="020B0604030504040204" pitchFamily="34" charset="0"/>
                <a:cs typeface="Verdana" panose="020B0604030504040204" pitchFamily="34" charset="0"/>
              </a:rPr>
              <a:t> a </a:t>
            </a:r>
            <a:r>
              <a:rPr lang="en-US" sz="1400" dirty="0" err="1">
                <a:latin typeface="Verdana" panose="020B0604030504040204" pitchFamily="34" charset="0"/>
                <a:ea typeface="Verdana" panose="020B0604030504040204" pitchFamily="34" charset="0"/>
                <a:cs typeface="Verdana" panose="020B0604030504040204" pitchFamily="34" charset="0"/>
              </a:rPr>
              <a:t>demostrar</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i</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solucionar</a:t>
            </a:r>
            <a:r>
              <a:rPr lang="en-US" sz="1400" dirty="0">
                <a:latin typeface="Verdana" panose="020B0604030504040204" pitchFamily="34" charset="0"/>
                <a:ea typeface="Verdana" panose="020B0604030504040204" pitchFamily="34" charset="0"/>
                <a:cs typeface="Verdana" panose="020B0604030504040204" pitchFamily="34" charset="0"/>
              </a:rPr>
              <a:t>. </a:t>
            </a:r>
          </a:p>
          <a:p>
            <a:pPr algn="just" eaLnBrk="1" hangingPunct="1">
              <a:spcBef>
                <a:spcPts val="500"/>
              </a:spcBef>
              <a:buSzPct val="100000"/>
              <a:defRPr/>
            </a:pPr>
            <a:endParaRPr lang="en-US" sz="1400" dirty="0">
              <a:latin typeface="Verdana" panose="020B0604030504040204" pitchFamily="34" charset="0"/>
              <a:ea typeface="Verdana" panose="020B0604030504040204" pitchFamily="34" charset="0"/>
              <a:cs typeface="Verdana" panose="020B0604030504040204" pitchFamily="34" charset="0"/>
            </a:endParaRPr>
          </a:p>
          <a:p>
            <a:pPr algn="just" eaLnBrk="1" hangingPunct="1">
              <a:spcBef>
                <a:spcPts val="500"/>
              </a:spcBef>
              <a:buSzPct val="100000"/>
              <a:defRPr/>
            </a:pPr>
            <a:r>
              <a:rPr lang="en-US" sz="1400" dirty="0" err="1">
                <a:latin typeface="Verdana" panose="020B0604030504040204" pitchFamily="34" charset="0"/>
                <a:ea typeface="Verdana" panose="020B0604030504040204" pitchFamily="34" charset="0"/>
                <a:cs typeface="Verdana" panose="020B0604030504040204" pitchFamily="34" charset="0"/>
              </a:rPr>
              <a:t>Aprèn</a:t>
            </a:r>
            <a:r>
              <a:rPr lang="en-US" sz="1400" dirty="0">
                <a:latin typeface="Verdana" panose="020B0604030504040204" pitchFamily="34" charset="0"/>
                <a:ea typeface="Verdana" panose="020B0604030504040204" pitchFamily="34" charset="0"/>
                <a:cs typeface="Verdana" panose="020B0604030504040204" pitchFamily="34" charset="0"/>
              </a:rPr>
              <a:t> a </a:t>
            </a:r>
            <a:r>
              <a:rPr lang="en-US" sz="1400" dirty="0" err="1">
                <a:latin typeface="Verdana" panose="020B0604030504040204" pitchFamily="34" charset="0"/>
                <a:ea typeface="Verdana" panose="020B0604030504040204" pitchFamily="34" charset="0"/>
                <a:cs typeface="Verdana" panose="020B0604030504040204" pitchFamily="34" charset="0"/>
              </a:rPr>
              <a:t>distingir</a:t>
            </a:r>
            <a:r>
              <a:rPr lang="en-US" sz="1400" dirty="0">
                <a:latin typeface="Verdana" panose="020B0604030504040204" pitchFamily="34" charset="0"/>
                <a:ea typeface="Verdana" panose="020B0604030504040204" pitchFamily="34" charset="0"/>
                <a:cs typeface="Verdana" panose="020B0604030504040204" pitchFamily="34" charset="0"/>
              </a:rPr>
              <a:t> el que </a:t>
            </a:r>
            <a:r>
              <a:rPr lang="en-US" sz="1400" dirty="0" err="1">
                <a:latin typeface="Verdana" panose="020B0604030504040204" pitchFamily="34" charset="0"/>
                <a:ea typeface="Verdana" panose="020B0604030504040204" pitchFamily="34" charset="0"/>
                <a:cs typeface="Verdana" panose="020B0604030504040204" pitchFamily="34" charset="0"/>
              </a:rPr>
              <a:t>és</a:t>
            </a:r>
            <a:r>
              <a:rPr lang="en-US" sz="1400" dirty="0">
                <a:latin typeface="Verdana" panose="020B0604030504040204" pitchFamily="34" charset="0"/>
                <a:ea typeface="Verdana" panose="020B0604030504040204" pitchFamily="34" charset="0"/>
                <a:cs typeface="Verdana" panose="020B0604030504040204" pitchFamily="34" charset="0"/>
              </a:rPr>
              <a:t> un motor de </a:t>
            </a:r>
            <a:r>
              <a:rPr lang="en-US" sz="1400" dirty="0" err="1">
                <a:latin typeface="Verdana" panose="020B0604030504040204" pitchFamily="34" charset="0"/>
                <a:ea typeface="Verdana" panose="020B0604030504040204" pitchFamily="34" charset="0"/>
                <a:cs typeface="Verdana" panose="020B0604030504040204" pitchFamily="34" charset="0"/>
              </a:rPr>
              <a:t>cerca</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d’una</a:t>
            </a:r>
            <a:r>
              <a:rPr lang="en-US" sz="1400" dirty="0">
                <a:latin typeface="Verdana" panose="020B0604030504040204" pitchFamily="34" charset="0"/>
                <a:ea typeface="Verdana" panose="020B0604030504040204" pitchFamily="34" charset="0"/>
                <a:cs typeface="Verdana" panose="020B0604030504040204" pitchFamily="34" charset="0"/>
              </a:rPr>
              <a:t> font </a:t>
            </a:r>
            <a:r>
              <a:rPr lang="en-US" sz="1400" dirty="0" err="1">
                <a:latin typeface="Verdana" panose="020B0604030504040204" pitchFamily="34" charset="0"/>
                <a:ea typeface="Verdana" panose="020B0604030504040204" pitchFamily="34" charset="0"/>
                <a:cs typeface="Verdana" panose="020B0604030504040204" pitchFamily="34" charset="0"/>
              </a:rPr>
              <a:t>d’informació</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els</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algorismes</a:t>
            </a:r>
            <a:r>
              <a:rPr lang="en-US" sz="1400" dirty="0">
                <a:latin typeface="Verdana" panose="020B0604030504040204" pitchFamily="34" charset="0"/>
                <a:ea typeface="Verdana" panose="020B0604030504040204" pitchFamily="34" charset="0"/>
                <a:cs typeface="Verdana" panose="020B0604030504040204" pitchFamily="34" charset="0"/>
              </a:rPr>
              <a:t> de </a:t>
            </a:r>
            <a:r>
              <a:rPr lang="en-US" sz="1400" dirty="0" err="1">
                <a:latin typeface="Verdana" panose="020B0604030504040204" pitchFamily="34" charset="0"/>
                <a:ea typeface="Verdana" panose="020B0604030504040204" pitchFamily="34" charset="0"/>
                <a:cs typeface="Verdana" panose="020B0604030504040204" pitchFamily="34" charset="0"/>
              </a:rPr>
              <a:t>filtratge</a:t>
            </a:r>
            <a:r>
              <a:rPr lang="en-US" sz="1400" dirty="0">
                <a:latin typeface="Verdana" panose="020B0604030504040204" pitchFamily="34" charset="0"/>
                <a:ea typeface="Verdana" panose="020B0604030504040204" pitchFamily="34" charset="0"/>
                <a:cs typeface="Verdana" panose="020B0604030504040204" pitchFamily="34" charset="0"/>
              </a:rPr>
              <a:t> a la </a:t>
            </a:r>
            <a:r>
              <a:rPr lang="en-US" sz="1400" dirty="0" err="1">
                <a:latin typeface="Verdana" panose="020B0604030504040204" pitchFamily="34" charset="0"/>
                <a:ea typeface="Verdana" panose="020B0604030504040204" pitchFamily="34" charset="0"/>
                <a:cs typeface="Verdana" panose="020B0604030504040204" pitchFamily="34" charset="0"/>
              </a:rPr>
              <a:t>xarxa</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limiten</a:t>
            </a:r>
            <a:r>
              <a:rPr lang="en-US" sz="1400" dirty="0">
                <a:latin typeface="Verdana" panose="020B0604030504040204" pitchFamily="34" charset="0"/>
                <a:ea typeface="Verdana" panose="020B0604030504040204" pitchFamily="34" charset="0"/>
                <a:cs typeface="Verdana" panose="020B0604030504040204" pitchFamily="34" charset="0"/>
              </a:rPr>
              <a:t> la </a:t>
            </a:r>
            <a:r>
              <a:rPr lang="en-US" sz="1400" dirty="0" err="1">
                <a:latin typeface="Verdana" panose="020B0604030504040204" pitchFamily="34" charset="0"/>
                <a:ea typeface="Verdana" panose="020B0604030504040204" pitchFamily="34" charset="0"/>
                <a:cs typeface="Verdana" panose="020B0604030504040204" pitchFamily="34" charset="0"/>
              </a:rPr>
              <a:t>diversitat</a:t>
            </a:r>
            <a:r>
              <a:rPr lang="en-US" sz="1400" dirty="0">
                <a:latin typeface="Verdana" panose="020B0604030504040204" pitchFamily="34" charset="0"/>
                <a:ea typeface="Verdana" panose="020B0604030504040204" pitchFamily="34" charset="0"/>
                <a:cs typeface="Verdana" panose="020B0604030504040204" pitchFamily="34" charset="0"/>
              </a:rPr>
              <a:t> de punts de vista </a:t>
            </a:r>
            <a:r>
              <a:rPr lang="en-US" sz="1400" dirty="0" err="1">
                <a:latin typeface="Verdana" panose="020B0604030504040204" pitchFamily="34" charset="0"/>
                <a:ea typeface="Verdana" panose="020B0604030504040204" pitchFamily="34" charset="0"/>
                <a:cs typeface="Verdana" panose="020B0604030504040204" pitchFamily="34" charset="0"/>
              </a:rPr>
              <a:t>i</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faciliten</a:t>
            </a:r>
            <a:r>
              <a:rPr lang="en-US" sz="1400" dirty="0">
                <a:latin typeface="Verdana" panose="020B0604030504040204" pitchFamily="34" charset="0"/>
                <a:ea typeface="Verdana" panose="020B0604030504040204" pitchFamily="34" charset="0"/>
                <a:cs typeface="Verdana" panose="020B0604030504040204" pitchFamily="34" charset="0"/>
              </a:rPr>
              <a:t> la </a:t>
            </a:r>
            <a:r>
              <a:rPr lang="en-US" sz="1400" dirty="0" err="1">
                <a:latin typeface="Verdana" panose="020B0604030504040204" pitchFamily="34" charset="0"/>
                <a:ea typeface="Verdana" panose="020B0604030504040204" pitchFamily="34" charset="0"/>
                <a:cs typeface="Verdana" panose="020B0604030504040204" pitchFamily="34" charset="0"/>
              </a:rPr>
              <a:t>difusió</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d’informacions</a:t>
            </a:r>
            <a:r>
              <a:rPr lang="en-US" sz="1400" dirty="0">
                <a:latin typeface="Verdana" panose="020B0604030504040204" pitchFamily="34" charset="0"/>
                <a:ea typeface="Verdana" panose="020B0604030504040204" pitchFamily="34" charset="0"/>
                <a:cs typeface="Verdana" panose="020B0604030504040204" pitchFamily="34" charset="0"/>
              </a:rPr>
              <a:t> </a:t>
            </a:r>
            <a:r>
              <a:rPr lang="en-US" sz="1400" dirty="0" err="1">
                <a:latin typeface="Verdana" panose="020B0604030504040204" pitchFamily="34" charset="0"/>
                <a:ea typeface="Verdana" panose="020B0604030504040204" pitchFamily="34" charset="0"/>
                <a:cs typeface="Verdana" panose="020B0604030504040204" pitchFamily="34" charset="0"/>
              </a:rPr>
              <a:t>fabricades</a:t>
            </a:r>
            <a:r>
              <a:rPr lang="en-US" sz="1400" dirty="0">
                <a:latin typeface="Verdana" panose="020B0604030504040204" pitchFamily="34" charset="0"/>
                <a:ea typeface="Verdana" panose="020B0604030504040204" pitchFamily="34" charset="0"/>
                <a:cs typeface="Verdana" panose="020B0604030504040204" pitchFamily="34" charset="0"/>
              </a:rPr>
              <a:t> a </a:t>
            </a:r>
            <a:r>
              <a:rPr lang="en-US" sz="1400" dirty="0" err="1">
                <a:latin typeface="Verdana" panose="020B0604030504040204" pitchFamily="34" charset="0"/>
                <a:ea typeface="Verdana" panose="020B0604030504040204" pitchFamily="34" charset="0"/>
                <a:cs typeface="Verdana" panose="020B0604030504040204" pitchFamily="34" charset="0"/>
              </a:rPr>
              <a:t>mida</a:t>
            </a:r>
            <a:r>
              <a:rPr lang="en-US" sz="1400" dirty="0">
                <a:latin typeface="Verdana" panose="020B0604030504040204" pitchFamily="34" charset="0"/>
                <a:ea typeface="Verdana" panose="020B0604030504040204" pitchFamily="34" charset="0"/>
                <a:cs typeface="Verdana" panose="020B0604030504040204" pitchFamily="34" charset="0"/>
              </a:rPr>
              <a:t>. </a:t>
            </a:r>
          </a:p>
          <a:p>
            <a:pPr algn="just" eaLnBrk="1" hangingPunct="1">
              <a:spcBef>
                <a:spcPts val="500"/>
              </a:spcBef>
              <a:buSzPct val="100000"/>
              <a:defRPr/>
            </a:pPr>
            <a:endParaRPr lang="en-US"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7378293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24</a:t>
            </a:fld>
            <a:endParaRPr lang="es-ES" dirty="0"/>
          </a:p>
        </p:txBody>
      </p:sp>
      <p:sp>
        <p:nvSpPr>
          <p:cNvPr id="14340" name="Rectangle 18"/>
          <p:cNvSpPr>
            <a:spLocks noGrp="1" noChangeArrowheads="1"/>
          </p:cNvSpPr>
          <p:nvPr>
            <p:ph type="body" idx="4294967295"/>
          </p:nvPr>
        </p:nvSpPr>
        <p:spPr bwMode="auto">
          <a:xfrm>
            <a:off x="3399172" y="764704"/>
            <a:ext cx="5349292" cy="47156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r>
              <a:rPr lang="ca-ES" altLang="ca-ES" sz="2000" dirty="0">
                <a:latin typeface="Verdana" pitchFamily="34" charset="0"/>
              </a:rPr>
              <a:t>           Autoria.</a:t>
            </a:r>
          </a:p>
          <a:p>
            <a:pPr marL="0" indent="0" eaLnBrk="1" hangingPunct="1">
              <a:lnSpc>
                <a:spcPct val="80000"/>
              </a:lnSpc>
              <a:buNone/>
              <a:defRPr/>
            </a:pPr>
            <a:endParaRPr lang="ca-ES" altLang="ca-ES" sz="2000" dirty="0">
              <a:latin typeface="Verdana" pitchFamily="34" charset="0"/>
            </a:endParaRPr>
          </a:p>
          <a:p>
            <a:pPr marL="0" lvl="1" indent="0" algn="just">
              <a:spcBef>
                <a:spcPts val="500"/>
              </a:spcBef>
              <a:buNone/>
              <a:defRPr/>
            </a:pPr>
            <a:r>
              <a:rPr lang="ca-ES" sz="2000" dirty="0">
                <a:latin typeface="Verdana" pitchFamily="34" charset="0"/>
              </a:rPr>
              <a:t>           Actualització</a:t>
            </a:r>
            <a:r>
              <a:rPr lang="en-US" sz="2000" dirty="0">
                <a:latin typeface="Verdana" panose="020B0604030504040204" pitchFamily="34" charset="0"/>
                <a:ea typeface="Verdana" panose="020B0604030504040204" pitchFamily="34" charset="0"/>
                <a:cs typeface="Verdana" panose="020B0604030504040204" pitchFamily="34" charset="0"/>
              </a:rPr>
              <a:t>.</a:t>
            </a:r>
            <a:endParaRPr lang="en-US" altLang="ca-ES" sz="2000" dirty="0">
              <a:latin typeface="Verdana" panose="020B0604030504040204" pitchFamily="34" charset="0"/>
              <a:ea typeface="Verdana" panose="020B0604030504040204" pitchFamily="34" charset="0"/>
              <a:cs typeface="Verdana" panose="020B0604030504040204" pitchFamily="34" charset="0"/>
            </a:endParaRPr>
          </a:p>
          <a:p>
            <a:pPr marL="0" lvl="1" indent="0" algn="just">
              <a:spcBef>
                <a:spcPts val="500"/>
              </a:spcBef>
              <a:buNone/>
              <a:defRPr/>
            </a:pPr>
            <a:endParaRPr lang="ca-ES" altLang="ca-ES" sz="1400" dirty="0">
              <a:latin typeface="Verdana" pitchFamily="34" charset="0"/>
              <a:ea typeface="Verdana" pitchFamily="34" charset="0"/>
              <a:cs typeface="Verdana" pitchFamily="34" charset="0"/>
            </a:endParaRP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Contingut.</a:t>
            </a:r>
            <a:endParaRPr lang="es-ES" sz="2000" dirty="0">
              <a:latin typeface="Verdana" panose="020B0604030504040204" pitchFamily="34" charset="0"/>
              <a:ea typeface="Verdana" panose="020B0604030504040204" pitchFamily="34" charset="0"/>
              <a:cs typeface="Verdana" panose="020B0604030504040204"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r>
              <a:rPr lang="ca-ES" altLang="ca-ES" sz="1200" dirty="0">
                <a:latin typeface="Verdana" pitchFamily="34" charset="0"/>
              </a:rPr>
              <a:t>  </a:t>
            </a:r>
            <a:r>
              <a:rPr lang="ca-ES" altLang="ca-ES" dirty="0">
                <a:latin typeface="Verdana" pitchFamily="34" charset="0"/>
              </a:rPr>
              <a:t>Objectivitat.</a:t>
            </a: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r>
              <a:rPr lang="ca-ES" altLang="ca-ES" sz="1600" dirty="0">
                <a:latin typeface="Verdana" pitchFamily="34" charset="0"/>
              </a:rPr>
              <a:t>	 </a:t>
            </a:r>
            <a:r>
              <a:rPr lang="ca-ES" altLang="ca-ES" sz="2000" dirty="0">
                <a:latin typeface="Verdana" pitchFamily="34" charset="0"/>
              </a:rPr>
              <a:t>Impacte.</a:t>
            </a:r>
          </a:p>
        </p:txBody>
      </p:sp>
      <p:grpSp>
        <p:nvGrpSpPr>
          <p:cNvPr id="6" name="Agrupa 5"/>
          <p:cNvGrpSpPr/>
          <p:nvPr/>
        </p:nvGrpSpPr>
        <p:grpSpPr>
          <a:xfrm>
            <a:off x="3969450" y="1700572"/>
            <a:ext cx="288032" cy="298352"/>
            <a:chOff x="1470362" y="2004957"/>
            <a:chExt cx="797382" cy="847979"/>
          </a:xfrm>
        </p:grpSpPr>
        <p:sp>
          <p:nvSpPr>
            <p:cNvPr id="8" name="Oval 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Oval 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Oval 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Oval 1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Oval 1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Oval 1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14" name="Connector recte 13"/>
            <p:cNvCxnSpPr>
              <a:endCxn id="1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5" name="Connector recte 14"/>
            <p:cNvCxnSpPr>
              <a:endCxn id="1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6" name="Connector recte 1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17" name="Agrupa 16"/>
          <p:cNvGrpSpPr/>
          <p:nvPr/>
        </p:nvGrpSpPr>
        <p:grpSpPr>
          <a:xfrm>
            <a:off x="3973757" y="4226408"/>
            <a:ext cx="288032" cy="298352"/>
            <a:chOff x="1470362" y="2004957"/>
            <a:chExt cx="797382" cy="847979"/>
          </a:xfrm>
        </p:grpSpPr>
        <p:sp>
          <p:nvSpPr>
            <p:cNvPr id="18" name="Oval 1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Oval 1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Oval 1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Oval 2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Oval 2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3" name="Oval 2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4" name="Connector recte 23"/>
            <p:cNvCxnSpPr>
              <a:endCxn id="2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5" name="Connector recte 24"/>
            <p:cNvCxnSpPr>
              <a:endCxn id="2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6" name="Connector recte 2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27" name="Agrupa 26"/>
          <p:cNvGrpSpPr/>
          <p:nvPr/>
        </p:nvGrpSpPr>
        <p:grpSpPr>
          <a:xfrm>
            <a:off x="3961114" y="2502727"/>
            <a:ext cx="288032" cy="298352"/>
            <a:chOff x="1470362" y="2004957"/>
            <a:chExt cx="797382" cy="847979"/>
          </a:xfrm>
        </p:grpSpPr>
        <p:sp>
          <p:nvSpPr>
            <p:cNvPr id="28" name="Oval 2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Oval 2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Oval 3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2" name="Oval 3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4" name="Connector recte 33"/>
            <p:cNvCxnSpPr>
              <a:endCxn id="3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5" name="Connector recte 34"/>
            <p:cNvCxnSpPr>
              <a:endCxn id="3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6" name="Connector recte 3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4</a:t>
            </a:r>
          </a:p>
          <a:p>
            <a:pPr>
              <a:defRPr/>
            </a:pPr>
            <a:r>
              <a:rPr lang="es-ES" altLang="ca-ES" sz="2800" b="1" dirty="0" err="1">
                <a:solidFill>
                  <a:schemeClr val="bg1"/>
                </a:solidFill>
                <a:latin typeface="Verdana" pitchFamily="34" charset="0"/>
              </a:rPr>
              <a:t>Criteris</a:t>
            </a:r>
            <a:r>
              <a:rPr lang="es-ES" altLang="ca-ES" sz="2800" b="1" dirty="0">
                <a:solidFill>
                  <a:schemeClr val="bg1"/>
                </a:solidFill>
                <a:latin typeface="Verdana" pitchFamily="34" charset="0"/>
              </a:rPr>
              <a:t> per avaluar la </a:t>
            </a:r>
            <a:r>
              <a:rPr lang="es-ES" altLang="ca-ES" sz="2800" b="1" dirty="0" err="1">
                <a:solidFill>
                  <a:schemeClr val="bg1"/>
                </a:solidFill>
                <a:latin typeface="Verdana" pitchFamily="34" charset="0"/>
              </a:rPr>
              <a:t>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grpSp>
        <p:nvGrpSpPr>
          <p:cNvPr id="37" name="Agrupa 36"/>
          <p:cNvGrpSpPr/>
          <p:nvPr/>
        </p:nvGrpSpPr>
        <p:grpSpPr>
          <a:xfrm>
            <a:off x="3963414" y="3340903"/>
            <a:ext cx="288032" cy="298352"/>
            <a:chOff x="1470362" y="2004957"/>
            <a:chExt cx="797382" cy="847979"/>
          </a:xfrm>
        </p:grpSpPr>
        <p:sp>
          <p:nvSpPr>
            <p:cNvPr id="38" name="Oval 3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9" name="Oval 3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3" name="Oval 42"/>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4" name="Oval 43"/>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5" name="Oval 44"/>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6" name="Oval 45"/>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47" name="Connector recte 46"/>
            <p:cNvCxnSpPr>
              <a:endCxn id="44"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8" name="Connector recte 47"/>
            <p:cNvCxnSpPr>
              <a:endCxn id="45"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9" name="Connector recte 48"/>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50" name="Agrupa 49"/>
          <p:cNvGrpSpPr/>
          <p:nvPr/>
        </p:nvGrpSpPr>
        <p:grpSpPr>
          <a:xfrm>
            <a:off x="3995936" y="5074864"/>
            <a:ext cx="288032" cy="298352"/>
            <a:chOff x="1470362" y="2004957"/>
            <a:chExt cx="797382" cy="847979"/>
          </a:xfrm>
        </p:grpSpPr>
        <p:sp>
          <p:nvSpPr>
            <p:cNvPr id="51" name="Oval 50"/>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2" name="Oval 51"/>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3" name="Oval 52"/>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4" name="Oval 53"/>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5" name="Oval 54"/>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6" name="Oval 55"/>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57" name="Connector recte 56"/>
            <p:cNvCxnSpPr>
              <a:endCxn id="54"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58" name="Connector recte 57"/>
            <p:cNvCxnSpPr>
              <a:endCxn id="55"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59" name="Connector recte 58"/>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5740941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25</a:t>
            </a:fld>
            <a:endParaRPr lang="es-ES" dirty="0"/>
          </a:p>
        </p:txBody>
      </p:sp>
      <p:sp>
        <p:nvSpPr>
          <p:cNvPr id="14340" name="Rectangle 18"/>
          <p:cNvSpPr>
            <a:spLocks noGrp="1" noChangeArrowheads="1"/>
          </p:cNvSpPr>
          <p:nvPr>
            <p:ph type="body" idx="4294967295"/>
          </p:nvPr>
        </p:nvSpPr>
        <p:spPr bwMode="auto">
          <a:xfrm>
            <a:off x="3203848" y="1449666"/>
            <a:ext cx="5349292" cy="47156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4</a:t>
            </a:r>
          </a:p>
          <a:p>
            <a:pPr>
              <a:defRPr/>
            </a:pPr>
            <a:r>
              <a:rPr lang="es-ES" altLang="ca-ES" sz="2800" b="1" dirty="0" err="1">
                <a:solidFill>
                  <a:schemeClr val="bg1"/>
                </a:solidFill>
                <a:latin typeface="Verdana" pitchFamily="34" charset="0"/>
              </a:rPr>
              <a:t>Criteris</a:t>
            </a:r>
            <a:r>
              <a:rPr lang="es-ES" altLang="ca-ES" sz="2800" b="1" dirty="0">
                <a:solidFill>
                  <a:schemeClr val="bg1"/>
                </a:solidFill>
                <a:latin typeface="Verdana" pitchFamily="34" charset="0"/>
              </a:rPr>
              <a:t> per avaluar la </a:t>
            </a:r>
            <a:r>
              <a:rPr lang="es-ES" altLang="ca-ES" sz="2800" b="1" dirty="0" err="1">
                <a:solidFill>
                  <a:schemeClr val="bg1"/>
                </a:solidFill>
                <a:latin typeface="Verdana" pitchFamily="34" charset="0"/>
              </a:rPr>
              <a:t>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51" name="QuadreDeText 4"/>
          <p:cNvSpPr txBox="1">
            <a:spLocks noChangeArrowheads="1"/>
          </p:cNvSpPr>
          <p:nvPr/>
        </p:nvSpPr>
        <p:spPr bwMode="auto">
          <a:xfrm>
            <a:off x="2987824" y="1449666"/>
            <a:ext cx="5349292"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ca-ES" dirty="0">
                <a:latin typeface="Verdana" panose="020B0604030504040204" pitchFamily="34" charset="0"/>
                <a:ea typeface="Verdana" panose="020B0604030504040204" pitchFamily="34" charset="0"/>
              </a:rPr>
              <a:t>Quan ja tinguis feta la cerca hauràs de seguir certs criteris per tal d’avaluar la informació abans de destriar-la: </a:t>
            </a:r>
            <a:endParaRPr lang="es-ES" dirty="0">
              <a:latin typeface="Verdana" panose="020B0604030504040204" pitchFamily="34" charset="0"/>
              <a:ea typeface="Verdana" panose="020B0604030504040204" pitchFamily="34" charset="0"/>
            </a:endParaRPr>
          </a:p>
          <a:p>
            <a:r>
              <a:rPr lang="ca-ES" dirty="0">
                <a:latin typeface="Verdana" panose="020B0604030504040204" pitchFamily="34" charset="0"/>
                <a:ea typeface="Verdana" panose="020B0604030504040204" pitchFamily="34" charset="0"/>
              </a:rPr>
              <a:t> </a:t>
            </a:r>
            <a:endParaRPr lang="es-ES" dirty="0">
              <a:latin typeface="Verdana" panose="020B0604030504040204" pitchFamily="34" charset="0"/>
              <a:ea typeface="Verdana" panose="020B0604030504040204" pitchFamily="34" charset="0"/>
            </a:endParaRPr>
          </a:p>
          <a:p>
            <a:r>
              <a:rPr lang="ca-ES" sz="1600" b="1" dirty="0">
                <a:latin typeface="Verdana" panose="020B0604030504040204" pitchFamily="34" charset="0"/>
                <a:ea typeface="Verdana" panose="020B0604030504040204" pitchFamily="34" charset="0"/>
              </a:rPr>
              <a:t>Autoria</a:t>
            </a:r>
            <a:r>
              <a:rPr lang="ca-ES" sz="1600" dirty="0">
                <a:latin typeface="Verdana" panose="020B0604030504040204" pitchFamily="34" charset="0"/>
                <a:ea typeface="Verdana" panose="020B0604030504040204" pitchFamily="34" charset="0"/>
              </a:rPr>
              <a:t>:  Qui és l’autor? Cita les fonts? Inclou dades de contacte?</a:t>
            </a:r>
            <a:endParaRPr lang="es-ES" sz="1600" dirty="0">
              <a:latin typeface="Verdana" panose="020B0604030504040204" pitchFamily="34" charset="0"/>
              <a:ea typeface="Verdana" panose="020B0604030504040204" pitchFamily="34" charset="0"/>
            </a:endParaRPr>
          </a:p>
          <a:p>
            <a:endParaRPr lang="ca-ES" sz="1600" dirty="0">
              <a:latin typeface="Verdana" panose="020B0604030504040204" pitchFamily="34" charset="0"/>
              <a:ea typeface="Verdana" panose="020B0604030504040204" pitchFamily="34" charset="0"/>
            </a:endParaRPr>
          </a:p>
          <a:p>
            <a:r>
              <a:rPr lang="ca-ES" sz="1600" b="1" dirty="0">
                <a:latin typeface="Verdana" panose="020B0604030504040204" pitchFamily="34" charset="0"/>
                <a:ea typeface="Verdana" panose="020B0604030504040204" pitchFamily="34" charset="0"/>
              </a:rPr>
              <a:t>Actualitat</a:t>
            </a:r>
            <a:r>
              <a:rPr lang="ca-ES" sz="1600" dirty="0">
                <a:latin typeface="Verdana" panose="020B0604030504040204" pitchFamily="34" charset="0"/>
                <a:ea typeface="Verdana" panose="020B0604030504040204" pitchFamily="34" charset="0"/>
              </a:rPr>
              <a:t>: És fàcil localitzar les dades de publicació o actualització?</a:t>
            </a:r>
            <a:endParaRPr lang="es-ES" sz="1600" dirty="0">
              <a:latin typeface="Verdana" panose="020B0604030504040204" pitchFamily="34" charset="0"/>
              <a:ea typeface="Verdana" panose="020B0604030504040204" pitchFamily="34" charset="0"/>
            </a:endParaRPr>
          </a:p>
          <a:p>
            <a:endParaRPr lang="ca-ES" sz="1600" dirty="0">
              <a:latin typeface="Verdana" panose="020B0604030504040204" pitchFamily="34" charset="0"/>
              <a:ea typeface="Verdana" panose="020B0604030504040204" pitchFamily="34" charset="0"/>
            </a:endParaRPr>
          </a:p>
          <a:p>
            <a:r>
              <a:rPr lang="ca-ES" sz="1600" b="1" dirty="0">
                <a:latin typeface="Verdana" panose="020B0604030504040204" pitchFamily="34" charset="0"/>
                <a:ea typeface="Verdana" panose="020B0604030504040204" pitchFamily="34" charset="0"/>
              </a:rPr>
              <a:t>Contingut</a:t>
            </a:r>
            <a:r>
              <a:rPr lang="ca-ES" sz="1600" dirty="0">
                <a:latin typeface="Verdana" panose="020B0604030504040204" pitchFamily="34" charset="0"/>
                <a:ea typeface="Verdana" panose="020B0604030504040204" pitchFamily="34" charset="0"/>
              </a:rPr>
              <a:t>:  a quina audiència va adreçat? És pertinent, útil i rellevant pel teu treball? Conté errors? Si és així, no és una obra revisada i potser no et convé consultar-la. </a:t>
            </a:r>
            <a:endParaRPr lang="es-ES" sz="1600" dirty="0">
              <a:latin typeface="Verdana" panose="020B0604030504040204" pitchFamily="34" charset="0"/>
              <a:ea typeface="Verdana" panose="020B0604030504040204" pitchFamily="34" charset="0"/>
            </a:endParaRPr>
          </a:p>
          <a:p>
            <a:endParaRPr lang="ca-ES" sz="1600" dirty="0">
              <a:latin typeface="Verdana" panose="020B0604030504040204" pitchFamily="34" charset="0"/>
              <a:ea typeface="Verdana" panose="020B0604030504040204" pitchFamily="34" charset="0"/>
            </a:endParaRPr>
          </a:p>
          <a:p>
            <a:r>
              <a:rPr lang="ca-ES" sz="1600" b="1" dirty="0">
                <a:latin typeface="Verdana" panose="020B0604030504040204" pitchFamily="34" charset="0"/>
                <a:ea typeface="Verdana" panose="020B0604030504040204" pitchFamily="34" charset="0"/>
              </a:rPr>
              <a:t>Objectivitat</a:t>
            </a:r>
            <a:r>
              <a:rPr lang="ca-ES" sz="1600" dirty="0">
                <a:latin typeface="Verdana" panose="020B0604030504040204" pitchFamily="34" charset="0"/>
                <a:ea typeface="Verdana" panose="020B0604030504040204" pitchFamily="34" charset="0"/>
              </a:rPr>
              <a:t>:  És imparcial i exacta? Conté opinions, estan raonades? La informació està verificada amb cites?</a:t>
            </a:r>
            <a:endParaRPr lang="es-ES" sz="1600" dirty="0">
              <a:latin typeface="Verdana" panose="020B0604030504040204" pitchFamily="34" charset="0"/>
              <a:ea typeface="Verdana" panose="020B0604030504040204" pitchFamily="34" charset="0"/>
            </a:endParaRPr>
          </a:p>
          <a:p>
            <a:pPr eaLnBrk="1" hangingPunct="1"/>
            <a:endParaRPr lang="ca-ES" altLang="ca-ES" sz="1600" dirty="0"/>
          </a:p>
        </p:txBody>
      </p:sp>
    </p:spTree>
    <p:extLst>
      <p:ext uri="{BB962C8B-B14F-4D97-AF65-F5344CB8AC3E}">
        <p14:creationId xmlns:p14="http://schemas.microsoft.com/office/powerpoint/2010/main" val="181757320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26</a:t>
            </a:fld>
            <a:endParaRPr lang="es-ES" dirty="0"/>
          </a:p>
        </p:txBody>
      </p:sp>
      <p:sp>
        <p:nvSpPr>
          <p:cNvPr id="14340" name="Rectangle 18"/>
          <p:cNvSpPr>
            <a:spLocks noGrp="1" noChangeArrowheads="1"/>
          </p:cNvSpPr>
          <p:nvPr>
            <p:ph type="body" idx="4294967295"/>
          </p:nvPr>
        </p:nvSpPr>
        <p:spPr bwMode="auto">
          <a:xfrm>
            <a:off x="3203848" y="1449666"/>
            <a:ext cx="5349292" cy="47156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4</a:t>
            </a:r>
          </a:p>
          <a:p>
            <a:pPr>
              <a:defRPr/>
            </a:pPr>
            <a:r>
              <a:rPr lang="es-ES" altLang="ca-ES" sz="2800" b="1" dirty="0" err="1">
                <a:solidFill>
                  <a:schemeClr val="bg1"/>
                </a:solidFill>
                <a:latin typeface="Verdana" pitchFamily="34" charset="0"/>
              </a:rPr>
              <a:t>Criteris</a:t>
            </a:r>
            <a:r>
              <a:rPr lang="es-ES" altLang="ca-ES" sz="2800" b="1" dirty="0">
                <a:solidFill>
                  <a:schemeClr val="bg1"/>
                </a:solidFill>
                <a:latin typeface="Verdana" pitchFamily="34" charset="0"/>
              </a:rPr>
              <a:t> per avaluar la </a:t>
            </a:r>
            <a:r>
              <a:rPr lang="es-ES" altLang="ca-ES" sz="2800" b="1" dirty="0" err="1">
                <a:solidFill>
                  <a:schemeClr val="bg1"/>
                </a:solidFill>
                <a:latin typeface="Verdana" pitchFamily="34" charset="0"/>
              </a:rPr>
              <a:t>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pic>
        <p:nvPicPr>
          <p:cNvPr id="50" name="Imatg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954656"/>
            <a:ext cx="3752850" cy="50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QuadreDeText 4"/>
          <p:cNvSpPr txBox="1">
            <a:spLocks noChangeArrowheads="1"/>
          </p:cNvSpPr>
          <p:nvPr/>
        </p:nvSpPr>
        <p:spPr bwMode="auto">
          <a:xfrm>
            <a:off x="7179933" y="1593690"/>
            <a:ext cx="150686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ca-ES" sz="1600" dirty="0">
                <a:latin typeface="Verdana" panose="020B0604030504040204" pitchFamily="34" charset="0"/>
                <a:ea typeface="Verdana" panose="020B0604030504040204" pitchFamily="34" charset="0"/>
                <a:cs typeface="Verdana" panose="020B0604030504040204" pitchFamily="34" charset="0"/>
              </a:rPr>
              <a:t>IFLA. </a:t>
            </a:r>
            <a:r>
              <a:rPr lang="en-US" altLang="ca-ES" sz="1600" i="1" dirty="0">
                <a:latin typeface="Verdana" panose="020B0604030504040204" pitchFamily="34" charset="0"/>
                <a:ea typeface="Verdana" panose="020B0604030504040204" pitchFamily="34" charset="0"/>
                <a:cs typeface="Verdana" panose="020B0604030504040204" pitchFamily="34" charset="0"/>
              </a:rPr>
              <a:t>How to Spot Fake News</a:t>
            </a:r>
            <a:r>
              <a:rPr lang="en-US" altLang="ca-ES" sz="1600" dirty="0">
                <a:latin typeface="Verdana" panose="020B0604030504040204" pitchFamily="34" charset="0"/>
                <a:ea typeface="Verdana" panose="020B0604030504040204" pitchFamily="34" charset="0"/>
                <a:cs typeface="Verdana" panose="020B0604030504040204" pitchFamily="34" charset="0"/>
              </a:rPr>
              <a:t>. A: FactCheck.org [2016]. </a:t>
            </a:r>
            <a:r>
              <a:rPr lang="en-US" altLang="ca-ES" sz="1600" dirty="0" err="1">
                <a:latin typeface="Verdana" panose="020B0604030504040204" pitchFamily="34" charset="0"/>
                <a:ea typeface="Verdana" panose="020B0604030504040204" pitchFamily="34" charset="0"/>
                <a:cs typeface="Verdana" panose="020B0604030504040204" pitchFamily="34" charset="0"/>
              </a:rPr>
              <a:t>Disponible</a:t>
            </a:r>
            <a:r>
              <a:rPr lang="en-US" altLang="ca-ES" sz="1600" dirty="0">
                <a:latin typeface="Verdana" panose="020B0604030504040204" pitchFamily="34" charset="0"/>
                <a:ea typeface="Verdana" panose="020B0604030504040204" pitchFamily="34" charset="0"/>
                <a:cs typeface="Verdana" panose="020B0604030504040204" pitchFamily="34" charset="0"/>
              </a:rPr>
              <a:t> a: </a:t>
            </a:r>
            <a:r>
              <a:rPr lang="en-US" altLang="ca-ES" sz="1600" dirty="0">
                <a:latin typeface="Verdana" panose="020B0604030504040204" pitchFamily="34" charset="0"/>
                <a:ea typeface="Verdana" panose="020B0604030504040204" pitchFamily="34" charset="0"/>
                <a:cs typeface="Verdana" panose="020B0604030504040204" pitchFamily="34" charset="0"/>
                <a:hlinkClick r:id="rId6"/>
              </a:rPr>
              <a:t>http://www.factcheck.org/2016/11/how-to-spot-fake-news/</a:t>
            </a:r>
            <a:r>
              <a:rPr lang="en-US" altLang="ca-ES" sz="1600" dirty="0">
                <a:latin typeface="Verdana" panose="020B0604030504040204" pitchFamily="34" charset="0"/>
                <a:ea typeface="Verdana" panose="020B0604030504040204" pitchFamily="34" charset="0"/>
                <a:cs typeface="Verdana" panose="020B0604030504040204" pitchFamily="34" charset="0"/>
              </a:rPr>
              <a:t> [</a:t>
            </a:r>
            <a:r>
              <a:rPr lang="en-US" altLang="ca-ES" sz="1600" dirty="0" err="1">
                <a:latin typeface="Verdana" panose="020B0604030504040204" pitchFamily="34" charset="0"/>
                <a:ea typeface="Verdana" panose="020B0604030504040204" pitchFamily="34" charset="0"/>
                <a:cs typeface="Verdana" panose="020B0604030504040204" pitchFamily="34" charset="0"/>
              </a:rPr>
              <a:t>Consultat</a:t>
            </a:r>
            <a:r>
              <a:rPr lang="en-US" altLang="ca-ES" sz="1600" dirty="0">
                <a:latin typeface="Verdana" panose="020B0604030504040204" pitchFamily="34" charset="0"/>
                <a:ea typeface="Verdana" panose="020B0604030504040204" pitchFamily="34" charset="0"/>
                <a:cs typeface="Verdana" panose="020B0604030504040204" pitchFamily="34" charset="0"/>
              </a:rPr>
              <a:t> el 25/9/19]</a:t>
            </a:r>
            <a:r>
              <a:rPr lang="en-US" altLang="ca-ES" sz="1600" dirty="0"/>
              <a:t> </a:t>
            </a:r>
            <a:endParaRPr lang="ca-ES" altLang="ca-ES" sz="1600" dirty="0"/>
          </a:p>
        </p:txBody>
      </p:sp>
    </p:spTree>
    <p:extLst>
      <p:ext uri="{BB962C8B-B14F-4D97-AF65-F5344CB8AC3E}">
        <p14:creationId xmlns:p14="http://schemas.microsoft.com/office/powerpoint/2010/main" val="201310970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27</a:t>
            </a:fld>
            <a:endParaRPr lang="es-ES" dirty="0"/>
          </a:p>
        </p:txBody>
      </p:sp>
      <p:sp>
        <p:nvSpPr>
          <p:cNvPr id="14340" name="Rectangle 18"/>
          <p:cNvSpPr>
            <a:spLocks noGrp="1" noChangeArrowheads="1"/>
          </p:cNvSpPr>
          <p:nvPr>
            <p:ph type="body" idx="4294967295"/>
          </p:nvPr>
        </p:nvSpPr>
        <p:spPr bwMode="auto">
          <a:xfrm>
            <a:off x="3203848" y="1052736"/>
            <a:ext cx="5349292" cy="47156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a:latin typeface="Verdana" pitchFamily="34" charset="0"/>
                <a:ea typeface="Verdana" pitchFamily="34" charset="0"/>
                <a:cs typeface="Verdana" pitchFamily="34" charset="0"/>
              </a:rPr>
              <a:t> </a:t>
            </a:r>
          </a:p>
          <a:p>
            <a:pPr marL="0" indent="0">
              <a:lnSpc>
                <a:spcPct val="80000"/>
              </a:lnSpc>
              <a:buNone/>
              <a:defRPr/>
            </a:pPr>
            <a:r>
              <a:rPr lang="ca-ES" altLang="ca-ES" sz="2000" dirty="0">
                <a:latin typeface="Verdana" pitchFamily="34" charset="0"/>
              </a:rPr>
              <a:t>        </a:t>
            </a:r>
            <a:r>
              <a:rPr lang="ca-ES" altLang="ca-ES" sz="2000" dirty="0">
                <a:latin typeface="Verdana" panose="020B0604030504040204" pitchFamily="34" charset="0"/>
                <a:ea typeface="Verdana" panose="020B0604030504040204" pitchFamily="34" charset="0"/>
                <a:cs typeface="Verdana" panose="020B0604030504040204" pitchFamily="34" charset="0"/>
              </a:rPr>
              <a:t>REFERÈNCIA: localitzar i   </a:t>
            </a:r>
          </a:p>
          <a:p>
            <a:pPr marL="0" indent="0">
              <a:lnSpc>
                <a:spcPct val="80000"/>
              </a:lnSpc>
              <a:buNone/>
              <a:defRPr/>
            </a:pPr>
            <a:r>
              <a:rPr lang="ca-ES" altLang="ca-ES" sz="2000" dirty="0">
                <a:latin typeface="Verdana" panose="020B0604030504040204" pitchFamily="34" charset="0"/>
                <a:ea typeface="Verdana" panose="020B0604030504040204" pitchFamily="34" charset="0"/>
                <a:cs typeface="Verdana" panose="020B0604030504040204" pitchFamily="34" charset="0"/>
              </a:rPr>
              <a:t>        identificar.</a:t>
            </a:r>
          </a:p>
          <a:p>
            <a:pPr marL="0" indent="0">
              <a:lnSpc>
                <a:spcPct val="80000"/>
              </a:lnSpc>
              <a:buNone/>
              <a:defRPr/>
            </a:pPr>
            <a:endParaRPr lang="ca-ES" sz="1600" dirty="0">
              <a:latin typeface="Verdana" pitchFamily="34" charset="0"/>
              <a:ea typeface="Verdana" panose="020B0604030504040204" pitchFamily="34" charset="0"/>
              <a:cs typeface="Verdana" panose="020B0604030504040204" pitchFamily="34" charset="0"/>
            </a:endParaRPr>
          </a:p>
          <a:p>
            <a:pPr marL="0" indent="0">
              <a:lnSpc>
                <a:spcPct val="80000"/>
              </a:lnSpc>
              <a:buNone/>
              <a:defRPr/>
            </a:pPr>
            <a:endParaRPr lang="ca-ES" sz="1600" dirty="0">
              <a:latin typeface="Verdana" pitchFamily="34" charset="0"/>
              <a:ea typeface="Verdana" panose="020B0604030504040204" pitchFamily="34" charset="0"/>
              <a:cs typeface="Verdana" panose="020B0604030504040204" pitchFamily="34" charset="0"/>
            </a:endParaRPr>
          </a:p>
          <a:p>
            <a:pPr marL="400050" lvl="1" indent="0">
              <a:lnSpc>
                <a:spcPct val="80000"/>
              </a:lnSpc>
              <a:buNone/>
              <a:defRPr/>
            </a:pPr>
            <a:r>
              <a:rPr lang="ca-ES" sz="1200" dirty="0">
                <a:latin typeface="Verdana" pitchFamily="34" charset="0"/>
                <a:ea typeface="Verdana" panose="020B0604030504040204" pitchFamily="34" charset="0"/>
                <a:cs typeface="Verdana" panose="020B0604030504040204" pitchFamily="34" charset="0"/>
              </a:rPr>
              <a:t>     </a:t>
            </a:r>
            <a:r>
              <a:rPr lang="ca-ES" sz="2000" dirty="0">
                <a:latin typeface="Verdana" panose="020B0604030504040204" pitchFamily="34" charset="0"/>
                <a:ea typeface="Verdana" panose="020B0604030504040204" pitchFamily="34" charset="0"/>
                <a:cs typeface="Verdana" panose="020B0604030504040204" pitchFamily="34" charset="0"/>
              </a:rPr>
              <a:t>CITACIÓ: nota  a peu de pàgina.</a:t>
            </a:r>
          </a:p>
          <a:p>
            <a:pPr marL="400050" lvl="1" indent="0">
              <a:lnSpc>
                <a:spcPct val="80000"/>
              </a:lnSpc>
              <a:buNone/>
              <a:defRPr/>
            </a:pPr>
            <a:endParaRPr lang="ca-ES" sz="2000" dirty="0">
              <a:latin typeface="Verdana" panose="020B0604030504040204" pitchFamily="34" charset="0"/>
              <a:ea typeface="Verdana" panose="020B0604030504040204" pitchFamily="34" charset="0"/>
              <a:cs typeface="Verdana" panose="020B0604030504040204" pitchFamily="34" charset="0"/>
            </a:endParaRPr>
          </a:p>
          <a:p>
            <a:pPr marL="400050" lvl="1" indent="0">
              <a:lnSpc>
                <a:spcPct val="80000"/>
              </a:lnSpc>
              <a:buNone/>
              <a:defRPr/>
            </a:pPr>
            <a:r>
              <a:rPr lang="ca-ES" sz="2000" dirty="0">
                <a:latin typeface="Verdana" panose="020B0604030504040204" pitchFamily="34" charset="0"/>
                <a:ea typeface="Verdana" panose="020B0604030504040204" pitchFamily="34" charset="0"/>
                <a:cs typeface="Verdana" panose="020B0604030504040204" pitchFamily="34" charset="0"/>
              </a:rPr>
              <a:t>   </a:t>
            </a:r>
          </a:p>
          <a:p>
            <a:pPr marL="400050" lvl="1" indent="0">
              <a:lnSpc>
                <a:spcPct val="80000"/>
              </a:lnSpc>
              <a:buNone/>
              <a:defRPr/>
            </a:pPr>
            <a:r>
              <a:rPr lang="ca-ES" sz="2000" dirty="0">
                <a:latin typeface="Verdana" panose="020B0604030504040204" pitchFamily="34" charset="0"/>
                <a:ea typeface="Verdana" panose="020B0604030504040204" pitchFamily="34" charset="0"/>
                <a:cs typeface="Verdana" panose="020B0604030504040204" pitchFamily="34" charset="0"/>
              </a:rPr>
              <a:t>   BIBLIOGRAFIA: llista de    </a:t>
            </a:r>
          </a:p>
          <a:p>
            <a:pPr marL="400050" lvl="1" indent="0">
              <a:lnSpc>
                <a:spcPct val="80000"/>
              </a:lnSpc>
              <a:buNone/>
              <a:defRPr/>
            </a:pPr>
            <a:r>
              <a:rPr lang="ca-ES" sz="2000" dirty="0">
                <a:latin typeface="Verdana" panose="020B0604030504040204" pitchFamily="34" charset="0"/>
                <a:ea typeface="Verdana" panose="020B0604030504040204" pitchFamily="34" charset="0"/>
                <a:cs typeface="Verdana" panose="020B0604030504040204" pitchFamily="34" charset="0"/>
              </a:rPr>
              <a:t>   referències. </a:t>
            </a:r>
          </a:p>
          <a:p>
            <a:pPr marL="0" indent="0">
              <a:lnSpc>
                <a:spcPct val="80000"/>
              </a:lnSpc>
              <a:buNone/>
              <a:defRPr/>
            </a:pPr>
            <a:endParaRPr lang="es-ES" sz="2000" dirty="0">
              <a:latin typeface="Verdana" panose="020B0604030504040204" pitchFamily="34" charset="0"/>
              <a:ea typeface="Verdana" panose="020B0604030504040204" pitchFamily="34" charset="0"/>
              <a:cs typeface="Verdana" panose="020B0604030504040204" pitchFamily="34" charset="0"/>
            </a:endParaRPr>
          </a:p>
          <a:p>
            <a:pPr marL="0" indent="0" eaLnBrk="1" hangingPunct="1">
              <a:lnSpc>
                <a:spcPct val="80000"/>
              </a:lnSpc>
              <a:buNone/>
              <a:defRPr/>
            </a:pPr>
            <a:endParaRPr lang="ca-ES" altLang="ca-ES" sz="2000" dirty="0">
              <a:latin typeface="Verdana" pitchFamily="34" charset="0"/>
            </a:endParaRPr>
          </a:p>
          <a:p>
            <a:pPr marL="457200" lvl="2" indent="0">
              <a:lnSpc>
                <a:spcPct val="80000"/>
              </a:lnSpc>
              <a:buNone/>
              <a:defRPr/>
            </a:pPr>
            <a:r>
              <a:rPr lang="ca-ES" altLang="ca-ES" sz="2000" dirty="0">
                <a:latin typeface="Verdana" pitchFamily="34" charset="0"/>
              </a:rPr>
              <a:t>      </a:t>
            </a:r>
            <a:endParaRPr lang="ca-ES" altLang="ca-ES" sz="1400" dirty="0">
              <a:latin typeface="Verdana" pitchFamily="34" charset="0"/>
            </a:endParaRPr>
          </a:p>
          <a:p>
            <a:pPr marL="857250" lvl="3" indent="0" eaLnBrk="1" hangingPunct="1">
              <a:lnSpc>
                <a:spcPct val="80000"/>
              </a:lnSpc>
              <a:buFont typeface="Arial" charset="0"/>
              <a:buNone/>
              <a:defRPr/>
            </a:pPr>
            <a:r>
              <a:rPr lang="ca-ES" altLang="ca-ES" sz="1200" dirty="0">
                <a:latin typeface="Verdana" pitchFamily="34" charset="0"/>
              </a:rPr>
              <a:t>  </a:t>
            </a:r>
            <a:endParaRPr lang="ca-ES" altLang="ca-ES" sz="1600" dirty="0">
              <a:latin typeface="Verdana" pitchFamily="34" charset="0"/>
            </a:endParaRPr>
          </a:p>
        </p:txBody>
      </p:sp>
      <p:grpSp>
        <p:nvGrpSpPr>
          <p:cNvPr id="6" name="Agrupa 5"/>
          <p:cNvGrpSpPr/>
          <p:nvPr/>
        </p:nvGrpSpPr>
        <p:grpSpPr>
          <a:xfrm>
            <a:off x="3558693" y="1463869"/>
            <a:ext cx="288032" cy="298352"/>
            <a:chOff x="1470362" y="2004957"/>
            <a:chExt cx="797382" cy="847979"/>
          </a:xfrm>
        </p:grpSpPr>
        <p:sp>
          <p:nvSpPr>
            <p:cNvPr id="8" name="Oval 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Oval 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Oval 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Oval 1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Oval 1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Oval 1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14" name="Connector recte 13"/>
            <p:cNvCxnSpPr>
              <a:endCxn id="1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5" name="Connector recte 14"/>
            <p:cNvCxnSpPr>
              <a:endCxn id="1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6" name="Connector recte 1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27" name="Agrupa 26"/>
          <p:cNvGrpSpPr/>
          <p:nvPr/>
        </p:nvGrpSpPr>
        <p:grpSpPr>
          <a:xfrm>
            <a:off x="3539623" y="2559983"/>
            <a:ext cx="288032" cy="298352"/>
            <a:chOff x="1470362" y="2004957"/>
            <a:chExt cx="797382" cy="847979"/>
          </a:xfrm>
        </p:grpSpPr>
        <p:sp>
          <p:nvSpPr>
            <p:cNvPr id="28" name="Oval 2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Oval 2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Oval 3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2" name="Oval 3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4" name="Connector recte 33"/>
            <p:cNvCxnSpPr>
              <a:endCxn id="3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5" name="Connector recte 34"/>
            <p:cNvCxnSpPr>
              <a:endCxn id="3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6" name="Connector recte 3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5</a:t>
            </a:r>
          </a:p>
          <a:p>
            <a:pPr>
              <a:defRPr/>
            </a:pPr>
            <a:r>
              <a:rPr lang="es-ES" altLang="ca-ES" sz="2800" b="1" dirty="0">
                <a:solidFill>
                  <a:schemeClr val="bg1"/>
                </a:solidFill>
                <a:latin typeface="Verdana" pitchFamily="34" charset="0"/>
              </a:rPr>
              <a:t>Respecta </a:t>
            </a:r>
            <a:r>
              <a:rPr lang="es-ES" altLang="ca-ES" sz="2800" b="1" dirty="0" err="1">
                <a:solidFill>
                  <a:schemeClr val="bg1"/>
                </a:solidFill>
                <a:latin typeface="Verdana" pitchFamily="34" charset="0"/>
              </a:rPr>
              <a:t>els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drets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d’autor</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grpSp>
        <p:nvGrpSpPr>
          <p:cNvPr id="37" name="Agrupa 36"/>
          <p:cNvGrpSpPr/>
          <p:nvPr/>
        </p:nvGrpSpPr>
        <p:grpSpPr>
          <a:xfrm>
            <a:off x="3572343" y="3453798"/>
            <a:ext cx="288032" cy="298352"/>
            <a:chOff x="1470362" y="2004957"/>
            <a:chExt cx="797382" cy="847979"/>
          </a:xfrm>
        </p:grpSpPr>
        <p:sp>
          <p:nvSpPr>
            <p:cNvPr id="38" name="Oval 3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9" name="Oval 3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3" name="Oval 42"/>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4" name="Oval 43"/>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5" name="Oval 44"/>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6" name="Oval 45"/>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47" name="Connector recte 46"/>
            <p:cNvCxnSpPr>
              <a:endCxn id="44"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8" name="Connector recte 47"/>
            <p:cNvCxnSpPr>
              <a:endCxn id="45"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9" name="Connector recte 48"/>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
        <p:nvSpPr>
          <p:cNvPr id="50" name="Rectangle 49"/>
          <p:cNvSpPr/>
          <p:nvPr/>
        </p:nvSpPr>
        <p:spPr>
          <a:xfrm>
            <a:off x="2945143" y="4725144"/>
            <a:ext cx="5770984" cy="1282787"/>
          </a:xfrm>
          <a:prstGeom prst="rect">
            <a:avLst/>
          </a:prstGeom>
        </p:spPr>
        <p:txBody>
          <a:bodyPr wrap="square">
            <a:spAutoFit/>
          </a:bodyPr>
          <a:lstStyle/>
          <a:p>
            <a:pPr algn="just">
              <a:lnSpc>
                <a:spcPct val="150000"/>
              </a:lnSpc>
              <a:spcBef>
                <a:spcPts val="500"/>
              </a:spcBef>
              <a:buClr>
                <a:srgbClr val="000000"/>
              </a:buClr>
              <a:buSzPct val="100000"/>
              <a:defRPr/>
            </a:pPr>
            <a:r>
              <a:rPr lang="ca-ES" altLang="ca-ES" b="1" dirty="0">
                <a:latin typeface="Verdana" panose="020B0604030504040204" pitchFamily="34" charset="0"/>
                <a:ea typeface="Verdana" panose="020B0604030504040204" pitchFamily="34" charset="0"/>
                <a:cs typeface="Verdana" panose="020B0604030504040204" pitchFamily="34" charset="0"/>
              </a:rPr>
              <a:t>Si no saps com citar, o quin estil de citació triar, consulta la pàgina web del CRAI </a:t>
            </a:r>
            <a:r>
              <a:rPr lang="ca-ES" altLang="ca-ES" b="1"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5"/>
              </a:rPr>
              <a:t>Com elaborar referències bibliogràfiques</a:t>
            </a:r>
            <a:r>
              <a:rPr lang="ca-ES" altLang="ca-ES" b="1" dirty="0">
                <a:solidFill>
                  <a:srgbClr val="CCCCFF"/>
                </a:solidFill>
                <a:latin typeface="Verdana" panose="020B0604030504040204" pitchFamily="34" charset="0"/>
                <a:ea typeface="Verdana" panose="020B0604030504040204" pitchFamily="34" charset="0"/>
                <a:cs typeface="Verdana" panose="020B0604030504040204" pitchFamily="34" charset="0"/>
              </a:rPr>
              <a:t>.</a:t>
            </a:r>
            <a:r>
              <a:rPr lang="ca-ES" altLang="ca-ES" dirty="0">
                <a:solidFill>
                  <a:srgbClr val="CCCCFF"/>
                </a:solidFill>
                <a:latin typeface="Verdana" panose="020B0604030504040204" pitchFamily="34" charset="0"/>
                <a:ea typeface="Verdana" panose="020B0604030504040204" pitchFamily="34" charset="0"/>
                <a:cs typeface="Verdana" panose="020B0604030504040204" pitchFamily="34" charset="0"/>
              </a:rPr>
              <a:t> </a:t>
            </a:r>
            <a:endParaRPr lang="ca-ES" altLang="ca-ES"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3252747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28</a:t>
            </a:fld>
            <a:endParaRPr lang="es-ES" dirty="0"/>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5</a:t>
            </a:r>
          </a:p>
          <a:p>
            <a:pPr>
              <a:defRPr/>
            </a:pPr>
            <a:r>
              <a:rPr lang="es-ES" altLang="ca-ES" sz="2800" b="1" dirty="0">
                <a:solidFill>
                  <a:schemeClr val="bg1"/>
                </a:solidFill>
                <a:latin typeface="Verdana" pitchFamily="34" charset="0"/>
              </a:rPr>
              <a:t>Respecta </a:t>
            </a:r>
            <a:r>
              <a:rPr lang="es-ES" altLang="ca-ES" sz="2800" b="1" dirty="0" err="1">
                <a:solidFill>
                  <a:schemeClr val="bg1"/>
                </a:solidFill>
                <a:latin typeface="Verdana" pitchFamily="34" charset="0"/>
              </a:rPr>
              <a:t>els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drets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d’autor</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2" name="Rectangle 1"/>
          <p:cNvSpPr/>
          <p:nvPr/>
        </p:nvSpPr>
        <p:spPr>
          <a:xfrm>
            <a:off x="2987824" y="1281591"/>
            <a:ext cx="5040442" cy="4524315"/>
          </a:xfrm>
          <a:prstGeom prst="rect">
            <a:avLst/>
          </a:prstGeom>
        </p:spPr>
        <p:txBody>
          <a:bodyPr wrap="square">
            <a:spAutoFit/>
          </a:bodyPr>
          <a:lstStyle/>
          <a:p>
            <a:r>
              <a:rPr lang="es-ES" b="1" dirty="0" err="1"/>
              <a:t>Referència</a:t>
            </a:r>
            <a:r>
              <a:rPr lang="es-ES" dirty="0"/>
              <a:t>: </a:t>
            </a:r>
            <a:r>
              <a:rPr lang="es-ES" dirty="0" err="1"/>
              <a:t>És</a:t>
            </a:r>
            <a:r>
              <a:rPr lang="es-ES" dirty="0"/>
              <a:t>  el </a:t>
            </a:r>
            <a:r>
              <a:rPr lang="es-ES" dirty="0" err="1"/>
              <a:t>conjunt</a:t>
            </a:r>
            <a:r>
              <a:rPr lang="es-ES" dirty="0"/>
              <a:t> de </a:t>
            </a:r>
            <a:r>
              <a:rPr lang="es-ES" dirty="0" err="1"/>
              <a:t>dades</a:t>
            </a:r>
            <a:r>
              <a:rPr lang="es-ES" dirty="0"/>
              <a:t> que </a:t>
            </a:r>
            <a:r>
              <a:rPr lang="es-ES" dirty="0" err="1"/>
              <a:t>permet</a:t>
            </a:r>
            <a:r>
              <a:rPr lang="es-ES" dirty="0"/>
              <a:t> identificar un </a:t>
            </a:r>
            <a:r>
              <a:rPr lang="es-ES" dirty="0" err="1"/>
              <a:t>document</a:t>
            </a:r>
            <a:r>
              <a:rPr lang="es-ES" dirty="0"/>
              <a:t> o una </a:t>
            </a:r>
            <a:r>
              <a:rPr lang="es-ES" dirty="0" err="1"/>
              <a:t>font</a:t>
            </a:r>
            <a:r>
              <a:rPr lang="es-ES" dirty="0"/>
              <a:t> </a:t>
            </a:r>
            <a:r>
              <a:rPr lang="es-ES" dirty="0" err="1"/>
              <a:t>d’informació</a:t>
            </a:r>
            <a:r>
              <a:rPr lang="es-ES" dirty="0"/>
              <a:t>. Facilita la cerca  i la </a:t>
            </a:r>
            <a:r>
              <a:rPr lang="es-ES" dirty="0" err="1"/>
              <a:t>localització</a:t>
            </a:r>
            <a:r>
              <a:rPr lang="es-ES" dirty="0"/>
              <a:t> de </a:t>
            </a:r>
            <a:r>
              <a:rPr lang="es-ES" dirty="0" err="1"/>
              <a:t>l’obra</a:t>
            </a:r>
            <a:r>
              <a:rPr lang="es-ES" dirty="0"/>
              <a:t>. </a:t>
            </a:r>
          </a:p>
          <a:p>
            <a:endParaRPr lang="es-ES" dirty="0"/>
          </a:p>
          <a:p>
            <a:r>
              <a:rPr lang="es-ES" b="1" dirty="0" err="1"/>
              <a:t>Citació</a:t>
            </a:r>
            <a:r>
              <a:rPr lang="es-ES" dirty="0"/>
              <a:t>: </a:t>
            </a:r>
            <a:r>
              <a:rPr lang="es-ES" dirty="0" err="1"/>
              <a:t>És</a:t>
            </a:r>
            <a:r>
              <a:rPr lang="es-ES" dirty="0"/>
              <a:t> una forma </a:t>
            </a:r>
            <a:r>
              <a:rPr lang="es-ES" dirty="0" err="1"/>
              <a:t>abreujada</a:t>
            </a:r>
            <a:r>
              <a:rPr lang="es-ES" dirty="0"/>
              <a:t> </a:t>
            </a:r>
            <a:r>
              <a:rPr lang="es-ES" dirty="0" err="1"/>
              <a:t>d’una</a:t>
            </a:r>
            <a:r>
              <a:rPr lang="es-ES" dirty="0"/>
              <a:t> </a:t>
            </a:r>
            <a:r>
              <a:rPr lang="es-ES" dirty="0" err="1"/>
              <a:t>referència</a:t>
            </a:r>
            <a:r>
              <a:rPr lang="es-ES" dirty="0"/>
              <a:t> inserida en el </a:t>
            </a:r>
            <a:r>
              <a:rPr lang="es-ES" dirty="0" err="1"/>
              <a:t>text</a:t>
            </a:r>
            <a:r>
              <a:rPr lang="es-ES" dirty="0"/>
              <a:t> </a:t>
            </a:r>
            <a:r>
              <a:rPr lang="es-ES" dirty="0" err="1"/>
              <a:t>d’un</a:t>
            </a:r>
            <a:r>
              <a:rPr lang="es-ES" dirty="0"/>
              <a:t> </a:t>
            </a:r>
            <a:r>
              <a:rPr lang="es-ES" dirty="0" err="1"/>
              <a:t>treball</a:t>
            </a:r>
            <a:r>
              <a:rPr lang="es-ES" dirty="0"/>
              <a:t> (</a:t>
            </a:r>
            <a:r>
              <a:rPr lang="es-ES" dirty="0" err="1"/>
              <a:t>dóna</a:t>
            </a:r>
            <a:r>
              <a:rPr lang="es-ES" dirty="0"/>
              <a:t> </a:t>
            </a:r>
            <a:r>
              <a:rPr lang="es-ES" dirty="0" err="1"/>
              <a:t>crèdit</a:t>
            </a:r>
            <a:r>
              <a:rPr lang="es-ES" dirty="0"/>
              <a:t> </a:t>
            </a:r>
            <a:r>
              <a:rPr lang="es-ES" dirty="0" err="1"/>
              <a:t>als</a:t>
            </a:r>
            <a:r>
              <a:rPr lang="es-ES" dirty="0"/>
              <a:t> textos que </a:t>
            </a:r>
            <a:r>
              <a:rPr lang="es-ES" dirty="0" err="1"/>
              <a:t>reprodueixes</a:t>
            </a:r>
            <a:r>
              <a:rPr lang="es-ES" dirty="0"/>
              <a:t> al </a:t>
            </a:r>
            <a:r>
              <a:rPr lang="es-ES" dirty="0" err="1"/>
              <a:t>cos</a:t>
            </a:r>
            <a:r>
              <a:rPr lang="es-ES" dirty="0"/>
              <a:t> del TFG). </a:t>
            </a:r>
            <a:r>
              <a:rPr lang="es-ES" dirty="0" err="1"/>
              <a:t>Permet</a:t>
            </a:r>
            <a:r>
              <a:rPr lang="es-ES" dirty="0"/>
              <a:t> identificar i </a:t>
            </a:r>
            <a:r>
              <a:rPr lang="es-ES" dirty="0" err="1"/>
              <a:t>localitzar</a:t>
            </a:r>
            <a:r>
              <a:rPr lang="es-ES" dirty="0"/>
              <a:t> la </a:t>
            </a:r>
            <a:r>
              <a:rPr lang="es-ES" dirty="0" err="1"/>
              <a:t>font</a:t>
            </a:r>
            <a:r>
              <a:rPr lang="es-ES" dirty="0"/>
              <a:t> </a:t>
            </a:r>
            <a:r>
              <a:rPr lang="es-ES" dirty="0" err="1"/>
              <a:t>d’informació</a:t>
            </a:r>
            <a:r>
              <a:rPr lang="es-ES" dirty="0"/>
              <a:t> i </a:t>
            </a:r>
            <a:r>
              <a:rPr lang="es-ES" dirty="0" err="1"/>
              <a:t>ajuda</a:t>
            </a:r>
            <a:r>
              <a:rPr lang="es-ES" dirty="0"/>
              <a:t> a evitar el </a:t>
            </a:r>
            <a:r>
              <a:rPr lang="es-ES" dirty="0" err="1"/>
              <a:t>plagi</a:t>
            </a:r>
            <a:r>
              <a:rPr lang="es-ES" dirty="0"/>
              <a:t>. A </a:t>
            </a:r>
            <a:r>
              <a:rPr lang="es-ES" dirty="0" err="1"/>
              <a:t>més</a:t>
            </a:r>
            <a:r>
              <a:rPr lang="es-ES" dirty="0"/>
              <a:t>, </a:t>
            </a:r>
            <a:r>
              <a:rPr lang="es-ES" dirty="0" err="1"/>
              <a:t>és</a:t>
            </a:r>
            <a:r>
              <a:rPr lang="es-ES" dirty="0"/>
              <a:t> un indicador de </a:t>
            </a:r>
            <a:r>
              <a:rPr lang="es-ES" dirty="0" err="1"/>
              <a:t>qualitat</a:t>
            </a:r>
            <a:r>
              <a:rPr lang="es-ES" dirty="0"/>
              <a:t>, </a:t>
            </a:r>
            <a:r>
              <a:rPr lang="es-ES" dirty="0" err="1"/>
              <a:t>exhaustivitat</a:t>
            </a:r>
            <a:r>
              <a:rPr lang="es-ES" dirty="0"/>
              <a:t> i rigor del </a:t>
            </a:r>
            <a:r>
              <a:rPr lang="es-ES" dirty="0" err="1"/>
              <a:t>treball</a:t>
            </a:r>
            <a:r>
              <a:rPr lang="es-ES" dirty="0"/>
              <a:t>. </a:t>
            </a:r>
            <a:r>
              <a:rPr lang="es-ES" dirty="0" err="1"/>
              <a:t>Acostuma</a:t>
            </a:r>
            <a:r>
              <a:rPr lang="es-ES" dirty="0"/>
              <a:t> a situar-se a </a:t>
            </a:r>
            <a:r>
              <a:rPr lang="es-ES" dirty="0" err="1"/>
              <a:t>com</a:t>
            </a:r>
            <a:r>
              <a:rPr lang="es-ES" dirty="0"/>
              <a:t> a nota de </a:t>
            </a:r>
            <a:r>
              <a:rPr lang="es-ES" dirty="0" err="1"/>
              <a:t>peu</a:t>
            </a:r>
            <a:r>
              <a:rPr lang="es-ES" dirty="0"/>
              <a:t> de </a:t>
            </a:r>
            <a:r>
              <a:rPr lang="es-ES" dirty="0" err="1"/>
              <a:t>pàgina</a:t>
            </a:r>
            <a:r>
              <a:rPr lang="es-ES" dirty="0"/>
              <a:t>.</a:t>
            </a:r>
          </a:p>
          <a:p>
            <a:endParaRPr lang="es-ES" dirty="0"/>
          </a:p>
          <a:p>
            <a:r>
              <a:rPr lang="es-ES" b="1" dirty="0" err="1"/>
              <a:t>Bibliografia</a:t>
            </a:r>
            <a:r>
              <a:rPr lang="es-ES" dirty="0"/>
              <a:t>: La </a:t>
            </a:r>
            <a:r>
              <a:rPr lang="es-ES" dirty="0" err="1"/>
              <a:t>bibliografia</a:t>
            </a:r>
            <a:r>
              <a:rPr lang="es-ES" dirty="0"/>
              <a:t> </a:t>
            </a:r>
            <a:r>
              <a:rPr lang="es-ES" dirty="0" err="1"/>
              <a:t>és</a:t>
            </a:r>
            <a:r>
              <a:rPr lang="es-ES" dirty="0"/>
              <a:t> una </a:t>
            </a:r>
            <a:r>
              <a:rPr lang="es-ES" dirty="0" err="1"/>
              <a:t>llista</a:t>
            </a:r>
            <a:r>
              <a:rPr lang="es-ES" dirty="0"/>
              <a:t> de </a:t>
            </a:r>
            <a:r>
              <a:rPr lang="es-ES" dirty="0" err="1"/>
              <a:t>referències</a:t>
            </a:r>
            <a:r>
              <a:rPr lang="es-ES" dirty="0"/>
              <a:t> </a:t>
            </a:r>
            <a:r>
              <a:rPr lang="es-ES" dirty="0" err="1"/>
              <a:t>dels</a:t>
            </a:r>
            <a:r>
              <a:rPr lang="es-ES" dirty="0"/>
              <a:t> </a:t>
            </a:r>
            <a:r>
              <a:rPr lang="es-ES" dirty="0" err="1"/>
              <a:t>documents</a:t>
            </a:r>
            <a:r>
              <a:rPr lang="es-ES" dirty="0"/>
              <a:t> </a:t>
            </a:r>
            <a:r>
              <a:rPr lang="es-ES" dirty="0" err="1"/>
              <a:t>consultats</a:t>
            </a:r>
            <a:r>
              <a:rPr lang="es-ES" dirty="0"/>
              <a:t> a </a:t>
            </a:r>
            <a:r>
              <a:rPr lang="es-ES" dirty="0" err="1"/>
              <a:t>l’hora</a:t>
            </a:r>
            <a:r>
              <a:rPr lang="es-ES" dirty="0"/>
              <a:t> de </a:t>
            </a:r>
            <a:r>
              <a:rPr lang="es-ES" dirty="0" err="1"/>
              <a:t>fer</a:t>
            </a:r>
            <a:r>
              <a:rPr lang="es-ES" dirty="0"/>
              <a:t> un </a:t>
            </a:r>
            <a:r>
              <a:rPr lang="es-ES" dirty="0" err="1"/>
              <a:t>treball</a:t>
            </a:r>
            <a:r>
              <a:rPr lang="es-ES" dirty="0"/>
              <a:t>. </a:t>
            </a:r>
            <a:r>
              <a:rPr lang="es-ES" dirty="0" err="1"/>
              <a:t>Acostuma</a:t>
            </a:r>
            <a:r>
              <a:rPr lang="es-ES" dirty="0"/>
              <a:t> a situar-se al final del </a:t>
            </a:r>
            <a:r>
              <a:rPr lang="es-ES" dirty="0" err="1"/>
              <a:t>treball</a:t>
            </a:r>
            <a:r>
              <a:rPr lang="es-ES" dirty="0"/>
              <a:t>. </a:t>
            </a:r>
          </a:p>
        </p:txBody>
      </p:sp>
    </p:spTree>
    <p:extLst>
      <p:ext uri="{BB962C8B-B14F-4D97-AF65-F5344CB8AC3E}">
        <p14:creationId xmlns:p14="http://schemas.microsoft.com/office/powerpoint/2010/main" val="169725128"/>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29</a:t>
            </a:fld>
            <a:endParaRPr lang="es-ES" dirty="0"/>
          </a:p>
        </p:txBody>
      </p:sp>
      <p:sp>
        <p:nvSpPr>
          <p:cNvPr id="14340" name="Rectangle 18"/>
          <p:cNvSpPr>
            <a:spLocks noGrp="1" noChangeArrowheads="1"/>
          </p:cNvSpPr>
          <p:nvPr>
            <p:ph type="body" idx="4294967295"/>
          </p:nvPr>
        </p:nvSpPr>
        <p:spPr bwMode="auto">
          <a:xfrm>
            <a:off x="2915816" y="1412776"/>
            <a:ext cx="5637324" cy="47525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a:latin typeface="Verdana" pitchFamily="34" charset="0"/>
                <a:ea typeface="Verdana" pitchFamily="34" charset="0"/>
                <a:cs typeface="Verdana" pitchFamily="34" charset="0"/>
              </a:rPr>
              <a:t> </a:t>
            </a:r>
          </a:p>
          <a:p>
            <a:pPr marL="0" indent="0">
              <a:lnSpc>
                <a:spcPct val="80000"/>
              </a:lnSpc>
              <a:buNone/>
              <a:defRPr/>
            </a:pPr>
            <a:r>
              <a:rPr lang="ca-ES" altLang="ca-ES" sz="2000" dirty="0">
                <a:latin typeface="Verdana" pitchFamily="34" charset="0"/>
              </a:rPr>
              <a:t>        </a:t>
            </a:r>
            <a:endParaRPr lang="ca-ES" altLang="ca-ES" sz="2000" dirty="0">
              <a:latin typeface="+mj-lt"/>
            </a:endParaRPr>
          </a:p>
          <a:p>
            <a:pPr marL="0" indent="0">
              <a:lnSpc>
                <a:spcPct val="80000"/>
              </a:lnSpc>
              <a:buNone/>
              <a:defRPr/>
            </a:pPr>
            <a:r>
              <a:rPr lang="ca-ES" altLang="ca-ES" sz="1600" dirty="0">
                <a:solidFill>
                  <a:srgbClr val="FF0000"/>
                </a:solidFill>
              </a:rPr>
              <a:t>                                                (Requereix identificació UB) </a:t>
            </a: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marL="0" indent="0">
              <a:lnSpc>
                <a:spcPct val="80000"/>
              </a:lnSpc>
              <a:buNone/>
              <a:defRPr/>
            </a:pPr>
            <a:endParaRPr lang="ca-ES" sz="1600" dirty="0">
              <a:latin typeface="Verdana" pitchFamily="34" charset="0"/>
            </a:endParaRPr>
          </a:p>
          <a:p>
            <a:pPr marL="0" indent="0">
              <a:lnSpc>
                <a:spcPct val="80000"/>
              </a:lnSpc>
              <a:buNone/>
              <a:defRPr/>
            </a:pPr>
            <a:endParaRPr lang="ca-ES" sz="1600" dirty="0">
              <a:latin typeface="Verdana" pitchFamily="34" charset="0"/>
            </a:endParaRPr>
          </a:p>
          <a:p>
            <a:pPr marL="400050" lvl="1" indent="0">
              <a:lnSpc>
                <a:spcPct val="80000"/>
              </a:lnSpc>
              <a:buNone/>
              <a:defRPr/>
            </a:pPr>
            <a:r>
              <a:rPr lang="ca-ES" sz="1200" dirty="0">
                <a:latin typeface="Verdana" pitchFamily="34" charset="0"/>
              </a:rPr>
              <a:t>     </a:t>
            </a: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5</a:t>
            </a:r>
          </a:p>
          <a:p>
            <a:pPr>
              <a:defRPr/>
            </a:pPr>
            <a:r>
              <a:rPr lang="es-ES" altLang="ca-ES" sz="2800" b="1" dirty="0">
                <a:solidFill>
                  <a:schemeClr val="bg1"/>
                </a:solidFill>
                <a:latin typeface="Verdana" pitchFamily="34" charset="0"/>
              </a:rPr>
              <a:t>Respecta </a:t>
            </a:r>
            <a:r>
              <a:rPr lang="es-ES" altLang="ca-ES" sz="2800" b="1" dirty="0" err="1">
                <a:solidFill>
                  <a:schemeClr val="bg1"/>
                </a:solidFill>
                <a:latin typeface="Verdana" pitchFamily="34" charset="0"/>
              </a:rPr>
              <a:t>els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drets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d’autor</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pic>
        <p:nvPicPr>
          <p:cNvPr id="51" name="Imatge 3">
            <a:hlinkClick r:id="rId5"/>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2006082"/>
            <a:ext cx="1944216" cy="486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049560" y="2449622"/>
            <a:ext cx="5914927" cy="1815882"/>
          </a:xfrm>
          <a:prstGeom prst="rect">
            <a:avLst/>
          </a:prstGeom>
        </p:spPr>
        <p:txBody>
          <a:bodyPr wrap="square">
            <a:spAutoFit/>
          </a:bodyPr>
          <a:lstStyle/>
          <a:p>
            <a:pPr marL="1587" indent="0" algn="just">
              <a:spcBef>
                <a:spcPts val="500"/>
              </a:spcBef>
              <a:buClr>
                <a:srgbClr val="000000"/>
              </a:buClr>
              <a:buSzPct val="100000"/>
              <a:defRPr/>
            </a:pPr>
            <a:r>
              <a:rPr lang="ca-ES" altLang="ca-ES" sz="1600" dirty="0">
                <a:latin typeface="Verdana" panose="020B0604030504040204" pitchFamily="34" charset="0"/>
                <a:ea typeface="Verdana" panose="020B0604030504040204" pitchFamily="34" charset="0"/>
                <a:cs typeface="Verdana" panose="020B0604030504040204" pitchFamily="34" charset="0"/>
              </a:rPr>
              <a:t>És un gestor bibliogràfic que permet incorporar documents electrònics, procedents de dispositius locals o de bases de dades, a una biblioteca personal. També els organitza i gestiona, per tal de poder generar  bibliografies, incloure citacions procedents de documents de processadors de textos, i compartir dades de recerca. (</a:t>
            </a:r>
            <a:r>
              <a:rPr lang="ca-ES" altLang="ca-ES" sz="16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7"/>
              </a:rPr>
              <a:t>Ajuda</a:t>
            </a:r>
            <a:r>
              <a:rPr lang="ca-ES" altLang="ca-ES" sz="1600" dirty="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101676224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p:txBody>
          <a:bodyPr/>
          <a:lstStyle/>
          <a:p>
            <a:pPr>
              <a:defRPr/>
            </a:pPr>
            <a:fld id="{3194A5BD-2F21-4871-AF35-116EA97307CF}" type="slidenum">
              <a:rPr lang="es-ES"/>
              <a:pPr>
                <a:defRPr/>
              </a:pPr>
              <a:t>3</a:t>
            </a:fld>
            <a:endParaRPr lang="es-ES" dirty="0"/>
          </a:p>
        </p:txBody>
      </p:sp>
      <p:sp>
        <p:nvSpPr>
          <p:cNvPr id="10243" name="Rectangle 13"/>
          <p:cNvSpPr>
            <a:spLocks noGrp="1" noChangeArrowheads="1"/>
          </p:cNvSpPr>
          <p:nvPr>
            <p:ph type="title" idx="4294967295"/>
          </p:nvPr>
        </p:nvSpPr>
        <p:spPr bwMode="auto">
          <a:xfrm>
            <a:off x="468313" y="790874"/>
            <a:ext cx="8153400"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en-US" altLang="ca-ES" sz="5400" b="1" dirty="0">
                <a:solidFill>
                  <a:srgbClr val="18A3AF"/>
                </a:solidFill>
                <a:latin typeface="Verdana" pitchFamily="34" charset="0"/>
              </a:rPr>
              <a:t>1 </a:t>
            </a:r>
            <a:r>
              <a:rPr lang="en-US" altLang="ca-ES" sz="2000" b="1" dirty="0">
                <a:solidFill>
                  <a:srgbClr val="18A3AF"/>
                </a:solidFill>
                <a:latin typeface="Verdana" pitchFamily="34" charset="0"/>
              </a:rPr>
              <a:t>Per a </a:t>
            </a:r>
            <a:r>
              <a:rPr lang="en-US" altLang="ca-ES" sz="2000" b="1" dirty="0" err="1">
                <a:solidFill>
                  <a:srgbClr val="18A3AF"/>
                </a:solidFill>
                <a:latin typeface="Verdana" pitchFamily="34" charset="0"/>
              </a:rPr>
              <a:t>què</a:t>
            </a:r>
            <a:r>
              <a:rPr lang="en-US" altLang="ca-ES" sz="2000" b="1" dirty="0">
                <a:solidFill>
                  <a:srgbClr val="18A3AF"/>
                </a:solidFill>
                <a:latin typeface="Verdana" pitchFamily="34" charset="0"/>
              </a:rPr>
              <a:t> </a:t>
            </a:r>
            <a:r>
              <a:rPr lang="en-US" altLang="ca-ES" sz="2000" b="1" dirty="0" err="1">
                <a:solidFill>
                  <a:srgbClr val="18A3AF"/>
                </a:solidFill>
                <a:latin typeface="Verdana" pitchFamily="34" charset="0"/>
              </a:rPr>
              <a:t>serveix</a:t>
            </a:r>
            <a:r>
              <a:rPr lang="en-US" altLang="ca-ES" sz="2000" b="1" dirty="0">
                <a:solidFill>
                  <a:srgbClr val="18A3AF"/>
                </a:solidFill>
                <a:latin typeface="Verdana" pitchFamily="34" charset="0"/>
              </a:rPr>
              <a:t> </a:t>
            </a:r>
            <a:r>
              <a:rPr lang="en-US" altLang="ca-ES" sz="2000" b="1" dirty="0" err="1">
                <a:solidFill>
                  <a:srgbClr val="18A3AF"/>
                </a:solidFill>
                <a:latin typeface="Verdana" pitchFamily="34" charset="0"/>
              </a:rPr>
              <a:t>aquesta</a:t>
            </a:r>
            <a:r>
              <a:rPr lang="en-US" altLang="ca-ES" sz="2000" b="1" dirty="0">
                <a:solidFill>
                  <a:srgbClr val="18A3AF"/>
                </a:solidFill>
                <a:latin typeface="Verdana" pitchFamily="34" charset="0"/>
              </a:rPr>
              <a:t> </a:t>
            </a:r>
            <a:r>
              <a:rPr lang="en-US" altLang="ca-ES" sz="2000" b="1" dirty="0" err="1">
                <a:solidFill>
                  <a:srgbClr val="18A3AF"/>
                </a:solidFill>
                <a:latin typeface="Verdana" pitchFamily="34" charset="0"/>
              </a:rPr>
              <a:t>presentació</a:t>
            </a:r>
            <a:r>
              <a:rPr lang="en-US" altLang="ca-ES" sz="2000" b="1" dirty="0">
                <a:solidFill>
                  <a:srgbClr val="18A3AF"/>
                </a:solidFill>
                <a:latin typeface="Verdana" pitchFamily="34" charset="0"/>
              </a:rPr>
              <a:t>?</a:t>
            </a:r>
            <a:endParaRPr lang="ca-ES" altLang="ca-ES" sz="2000" b="1" dirty="0">
              <a:solidFill>
                <a:srgbClr val="18A3AF"/>
              </a:solidFill>
              <a:latin typeface="Verdana" pitchFamily="34" charset="0"/>
            </a:endParaRPr>
          </a:p>
        </p:txBody>
      </p:sp>
      <p:sp>
        <p:nvSpPr>
          <p:cNvPr id="10244" name="Rectangle 14"/>
          <p:cNvSpPr>
            <a:spLocks noGrp="1" noChangeArrowheads="1"/>
          </p:cNvSpPr>
          <p:nvPr>
            <p:ph type="body" idx="4294967295"/>
          </p:nvPr>
        </p:nvSpPr>
        <p:spPr bwMode="auto">
          <a:xfrm>
            <a:off x="578807" y="2197087"/>
            <a:ext cx="8496300" cy="44504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indent="0" algn="ctr">
              <a:buNone/>
              <a:defRPr/>
            </a:pPr>
            <a:r>
              <a:rPr lang="en-US" altLang="ca-ES" sz="2400" dirty="0" err="1">
                <a:latin typeface="Verdana" pitchFamily="34" charset="0"/>
                <a:ea typeface="Verdana" pitchFamily="34" charset="0"/>
                <a:cs typeface="Verdana" pitchFamily="34" charset="0"/>
              </a:rPr>
              <a:t>Identificar</a:t>
            </a:r>
            <a:r>
              <a:rPr lang="en-US" altLang="ca-ES" sz="2400" dirty="0">
                <a:latin typeface="Verdana" pitchFamily="34" charset="0"/>
                <a:ea typeface="Verdana" pitchFamily="34" charset="0"/>
                <a:cs typeface="Verdana" pitchFamily="34" charset="0"/>
              </a:rPr>
              <a:t> les </a:t>
            </a:r>
            <a:r>
              <a:rPr lang="en-US" altLang="ca-ES" sz="2400" dirty="0" err="1">
                <a:latin typeface="Verdana" pitchFamily="34" charset="0"/>
                <a:ea typeface="Verdana" pitchFamily="34" charset="0"/>
                <a:cs typeface="Verdana" pitchFamily="34" charset="0"/>
              </a:rPr>
              <a:t>teves</a:t>
            </a:r>
            <a:r>
              <a:rPr lang="en-US" altLang="ca-ES" sz="2400" dirty="0">
                <a:latin typeface="Verdana" pitchFamily="34" charset="0"/>
                <a:ea typeface="Verdana" pitchFamily="34" charset="0"/>
                <a:cs typeface="Verdana" pitchFamily="34" charset="0"/>
              </a:rPr>
              <a:t> </a:t>
            </a:r>
            <a:r>
              <a:rPr lang="en-US" altLang="ca-ES" sz="2400" dirty="0" err="1">
                <a:latin typeface="Verdana" pitchFamily="34" charset="0"/>
                <a:ea typeface="Verdana" pitchFamily="34" charset="0"/>
                <a:cs typeface="Verdana" pitchFamily="34" charset="0"/>
              </a:rPr>
              <a:t>necessitats</a:t>
            </a:r>
            <a:r>
              <a:rPr lang="en-US" altLang="ca-ES" sz="2400" dirty="0">
                <a:latin typeface="Verdana" pitchFamily="34" charset="0"/>
                <a:ea typeface="Verdana" pitchFamily="34" charset="0"/>
                <a:cs typeface="Verdana" pitchFamily="34" charset="0"/>
              </a:rPr>
              <a:t> </a:t>
            </a:r>
            <a:r>
              <a:rPr lang="en-US" altLang="ca-ES" sz="2400" dirty="0" err="1">
                <a:latin typeface="Verdana" pitchFamily="34" charset="0"/>
                <a:ea typeface="Verdana" pitchFamily="34" charset="0"/>
                <a:cs typeface="Verdana" pitchFamily="34" charset="0"/>
              </a:rPr>
              <a:t>informacionals</a:t>
            </a:r>
            <a:r>
              <a:rPr lang="en-US" altLang="ca-ES" sz="2400" dirty="0">
                <a:latin typeface="Verdana" pitchFamily="34" charset="0"/>
                <a:ea typeface="Verdana" pitchFamily="34" charset="0"/>
                <a:cs typeface="Verdana" pitchFamily="34" charset="0"/>
              </a:rPr>
              <a:t>.</a:t>
            </a:r>
          </a:p>
          <a:p>
            <a:pPr marL="0" indent="0" algn="ctr">
              <a:buNone/>
              <a:defRPr/>
            </a:pPr>
            <a:endParaRPr lang="en-US" altLang="ca-ES" sz="2400" dirty="0">
              <a:latin typeface="Verdana" pitchFamily="34" charset="0"/>
              <a:ea typeface="Verdana" pitchFamily="34" charset="0"/>
              <a:cs typeface="Verdana" pitchFamily="34" charset="0"/>
            </a:endParaRPr>
          </a:p>
          <a:p>
            <a:pPr marL="0" indent="0" algn="ctr">
              <a:buNone/>
              <a:defRPr/>
            </a:pPr>
            <a:endParaRPr lang="en-US" altLang="ca-ES" sz="2400" dirty="0">
              <a:latin typeface="Verdana" pitchFamily="34" charset="0"/>
              <a:ea typeface="Verdana" pitchFamily="34" charset="0"/>
              <a:cs typeface="Verdana" pitchFamily="34" charset="0"/>
            </a:endParaRPr>
          </a:p>
          <a:p>
            <a:pPr marL="0" indent="0" algn="ctr">
              <a:buNone/>
              <a:defRPr/>
            </a:pPr>
            <a:r>
              <a:rPr lang="en-US" altLang="ca-ES" sz="2400" dirty="0">
                <a:latin typeface="Verdana" pitchFamily="34" charset="0"/>
                <a:ea typeface="Verdana" pitchFamily="34" charset="0"/>
                <a:cs typeface="Verdana" pitchFamily="34" charset="0"/>
              </a:rPr>
              <a:t>   </a:t>
            </a:r>
            <a:r>
              <a:rPr lang="en-US" altLang="ca-ES" sz="2400" dirty="0" err="1">
                <a:latin typeface="Verdana" pitchFamily="34" charset="0"/>
                <a:ea typeface="Verdana" pitchFamily="34" charset="0"/>
                <a:cs typeface="Verdana" pitchFamily="34" charset="0"/>
              </a:rPr>
              <a:t>Prioritzar</a:t>
            </a:r>
            <a:r>
              <a:rPr lang="en-US" altLang="ca-ES" sz="2400" dirty="0">
                <a:latin typeface="Verdana" pitchFamily="34" charset="0"/>
                <a:ea typeface="Verdana" pitchFamily="34" charset="0"/>
                <a:cs typeface="Verdana" pitchFamily="34" charset="0"/>
              </a:rPr>
              <a:t> per a </a:t>
            </a:r>
            <a:r>
              <a:rPr lang="en-US" altLang="ca-ES" sz="2400" dirty="0" err="1">
                <a:latin typeface="Verdana" pitchFamily="34" charset="0"/>
                <a:ea typeface="Verdana" pitchFamily="34" charset="0"/>
                <a:cs typeface="Verdana" pitchFamily="34" charset="0"/>
              </a:rPr>
              <a:t>desenvolupar</a:t>
            </a:r>
            <a:r>
              <a:rPr lang="en-US" altLang="ca-ES" sz="2400" dirty="0">
                <a:latin typeface="Verdana" pitchFamily="34" charset="0"/>
                <a:ea typeface="Verdana" pitchFamily="34" charset="0"/>
                <a:cs typeface="Verdana" pitchFamily="34" charset="0"/>
              </a:rPr>
              <a:t> </a:t>
            </a:r>
            <a:r>
              <a:rPr lang="en-US" altLang="ca-ES" sz="2400" dirty="0" err="1">
                <a:latin typeface="Verdana" pitchFamily="34" charset="0"/>
                <a:ea typeface="Verdana" pitchFamily="34" charset="0"/>
                <a:cs typeface="Verdana" pitchFamily="34" charset="0"/>
              </a:rPr>
              <a:t>estratègia</a:t>
            </a:r>
            <a:r>
              <a:rPr lang="en-US" altLang="ca-ES" sz="2400" dirty="0">
                <a:latin typeface="Verdana" pitchFamily="34" charset="0"/>
                <a:ea typeface="Verdana" pitchFamily="34" charset="0"/>
                <a:cs typeface="Verdana" pitchFamily="34" charset="0"/>
              </a:rPr>
              <a:t> de </a:t>
            </a:r>
            <a:r>
              <a:rPr lang="en-US" altLang="ca-ES" sz="2400" dirty="0" err="1">
                <a:latin typeface="Verdana" pitchFamily="34" charset="0"/>
                <a:ea typeface="Verdana" pitchFamily="34" charset="0"/>
                <a:cs typeface="Verdana" pitchFamily="34" charset="0"/>
              </a:rPr>
              <a:t>cerca</a:t>
            </a:r>
            <a:r>
              <a:rPr lang="en-US" altLang="ca-ES" sz="2400" dirty="0">
                <a:latin typeface="Verdana" pitchFamily="34" charset="0"/>
                <a:ea typeface="Verdana" pitchFamily="34" charset="0"/>
                <a:cs typeface="Verdana" pitchFamily="34" charset="0"/>
              </a:rPr>
              <a:t>.</a:t>
            </a:r>
          </a:p>
          <a:p>
            <a:pPr marL="0" indent="0" algn="ctr">
              <a:buNone/>
              <a:defRPr/>
            </a:pPr>
            <a:endParaRPr lang="en-US" altLang="ca-ES" sz="2400" dirty="0">
              <a:latin typeface="Verdana" pitchFamily="34" charset="0"/>
              <a:ea typeface="Verdana" pitchFamily="34" charset="0"/>
              <a:cs typeface="Verdana" pitchFamily="34" charset="0"/>
            </a:endParaRPr>
          </a:p>
          <a:p>
            <a:pPr marL="0" indent="0" algn="ctr">
              <a:buNone/>
              <a:defRPr/>
            </a:pPr>
            <a:endParaRPr lang="en-US" altLang="ca-ES" sz="2400" dirty="0">
              <a:latin typeface="Verdana" pitchFamily="34" charset="0"/>
              <a:ea typeface="Verdana" pitchFamily="34" charset="0"/>
              <a:cs typeface="Verdana" pitchFamily="34" charset="0"/>
            </a:endParaRPr>
          </a:p>
          <a:p>
            <a:pPr marL="0" indent="0">
              <a:buNone/>
              <a:defRPr/>
            </a:pPr>
            <a:r>
              <a:rPr lang="en-US" altLang="ca-ES" sz="2400" dirty="0">
                <a:latin typeface="Verdana" pitchFamily="34" charset="0"/>
                <a:ea typeface="Verdana" pitchFamily="34" charset="0"/>
                <a:cs typeface="Verdana" pitchFamily="34" charset="0"/>
              </a:rPr>
              <a:t>     </a:t>
            </a:r>
            <a:r>
              <a:rPr lang="en-US" altLang="ca-ES" sz="2400" dirty="0" err="1">
                <a:latin typeface="Verdana" pitchFamily="34" charset="0"/>
                <a:ea typeface="Verdana" pitchFamily="34" charset="0"/>
                <a:cs typeface="Verdana" pitchFamily="34" charset="0"/>
              </a:rPr>
              <a:t>Facilitar</a:t>
            </a:r>
            <a:r>
              <a:rPr lang="en-US" altLang="ca-ES" sz="2400" dirty="0">
                <a:latin typeface="Verdana" pitchFamily="34" charset="0"/>
                <a:ea typeface="Verdana" pitchFamily="34" charset="0"/>
                <a:cs typeface="Verdana" pitchFamily="34" charset="0"/>
              </a:rPr>
              <a:t> la </a:t>
            </a:r>
            <a:r>
              <a:rPr lang="en-US" altLang="ca-ES" sz="2400" dirty="0" err="1">
                <a:latin typeface="Verdana" pitchFamily="34" charset="0"/>
                <a:ea typeface="Verdana" pitchFamily="34" charset="0"/>
                <a:cs typeface="Verdana" pitchFamily="34" charset="0"/>
              </a:rPr>
              <a:t>gestió</a:t>
            </a:r>
            <a:r>
              <a:rPr lang="en-US" altLang="ca-ES" sz="2400" dirty="0">
                <a:latin typeface="Verdana" pitchFamily="34" charset="0"/>
                <a:ea typeface="Verdana" pitchFamily="34" charset="0"/>
                <a:cs typeface="Verdana" pitchFamily="34" charset="0"/>
              </a:rPr>
              <a:t> </a:t>
            </a:r>
            <a:r>
              <a:rPr lang="en-US" altLang="ca-ES" sz="2400" dirty="0" err="1">
                <a:latin typeface="Verdana" pitchFamily="34" charset="0"/>
                <a:ea typeface="Verdana" pitchFamily="34" charset="0"/>
                <a:cs typeface="Verdana" pitchFamily="34" charset="0"/>
              </a:rPr>
              <a:t>dels</a:t>
            </a:r>
            <a:r>
              <a:rPr lang="en-US" altLang="ca-ES" sz="2400" dirty="0">
                <a:latin typeface="Verdana" pitchFamily="34" charset="0"/>
                <a:ea typeface="Verdana" pitchFamily="34" charset="0"/>
                <a:cs typeface="Verdana" pitchFamily="34" charset="0"/>
              </a:rPr>
              <a:t> </a:t>
            </a:r>
            <a:r>
              <a:rPr lang="en-US" altLang="ca-ES" sz="2400" dirty="0" err="1">
                <a:latin typeface="Verdana" pitchFamily="34" charset="0"/>
                <a:ea typeface="Verdana" pitchFamily="34" charset="0"/>
                <a:cs typeface="Verdana" pitchFamily="34" charset="0"/>
              </a:rPr>
              <a:t>aspectes</a:t>
            </a:r>
            <a:r>
              <a:rPr lang="en-US" altLang="ca-ES" sz="2400" dirty="0">
                <a:latin typeface="Verdana" pitchFamily="34" charset="0"/>
                <a:ea typeface="Verdana" pitchFamily="34" charset="0"/>
                <a:cs typeface="Verdana" pitchFamily="34" charset="0"/>
              </a:rPr>
              <a:t> formals </a:t>
            </a:r>
            <a:r>
              <a:rPr lang="en-US" altLang="ca-ES" sz="2400" dirty="0" err="1">
                <a:latin typeface="Verdana" pitchFamily="34" charset="0"/>
                <a:ea typeface="Verdana" pitchFamily="34" charset="0"/>
                <a:cs typeface="Verdana" pitchFamily="34" charset="0"/>
              </a:rPr>
              <a:t>perquè</a:t>
            </a:r>
            <a:r>
              <a:rPr lang="en-US" altLang="ca-ES" sz="2400" dirty="0">
                <a:latin typeface="Verdana" pitchFamily="34" charset="0"/>
                <a:ea typeface="Verdana" pitchFamily="34" charset="0"/>
                <a:cs typeface="Verdana" pitchFamily="34" charset="0"/>
              </a:rPr>
              <a:t> et   </a:t>
            </a:r>
          </a:p>
          <a:p>
            <a:pPr marL="0" indent="0">
              <a:buNone/>
              <a:defRPr/>
            </a:pPr>
            <a:r>
              <a:rPr lang="en-US" altLang="ca-ES" sz="2400" dirty="0">
                <a:latin typeface="Verdana" pitchFamily="34" charset="0"/>
                <a:ea typeface="Verdana" pitchFamily="34" charset="0"/>
                <a:cs typeface="Verdana" pitchFamily="34" charset="0"/>
              </a:rPr>
              <a:t>     </a:t>
            </a:r>
            <a:r>
              <a:rPr lang="en-US" altLang="ca-ES" sz="2400" dirty="0" err="1">
                <a:latin typeface="Verdana" pitchFamily="34" charset="0"/>
                <a:ea typeface="Verdana" pitchFamily="34" charset="0"/>
                <a:cs typeface="Verdana" pitchFamily="34" charset="0"/>
              </a:rPr>
              <a:t>concentris</a:t>
            </a:r>
            <a:r>
              <a:rPr lang="en-US" altLang="ca-ES" sz="2400" dirty="0">
                <a:latin typeface="Verdana" pitchFamily="34" charset="0"/>
                <a:ea typeface="Verdana" pitchFamily="34" charset="0"/>
                <a:cs typeface="Verdana" pitchFamily="34" charset="0"/>
              </a:rPr>
              <a:t> </a:t>
            </a:r>
            <a:r>
              <a:rPr lang="en-US" altLang="ca-ES" sz="2400" dirty="0" err="1">
                <a:latin typeface="Verdana" pitchFamily="34" charset="0"/>
                <a:ea typeface="Verdana" pitchFamily="34" charset="0"/>
                <a:cs typeface="Verdana" pitchFamily="34" charset="0"/>
              </a:rPr>
              <a:t>en</a:t>
            </a:r>
            <a:r>
              <a:rPr lang="en-US" altLang="ca-ES" sz="2400" dirty="0">
                <a:latin typeface="Verdana" pitchFamily="34" charset="0"/>
                <a:ea typeface="Verdana" pitchFamily="34" charset="0"/>
                <a:cs typeface="Verdana" pitchFamily="34" charset="0"/>
              </a:rPr>
              <a:t> el </a:t>
            </a:r>
            <a:r>
              <a:rPr lang="en-US" altLang="ca-ES" sz="2400" dirty="0" err="1">
                <a:latin typeface="Verdana" pitchFamily="34" charset="0"/>
                <a:ea typeface="Verdana" pitchFamily="34" charset="0"/>
                <a:cs typeface="Verdana" pitchFamily="34" charset="0"/>
              </a:rPr>
              <a:t>contingut</a:t>
            </a:r>
            <a:r>
              <a:rPr lang="en-US" altLang="ca-ES" sz="2400" dirty="0">
                <a:latin typeface="Verdana" pitchFamily="34" charset="0"/>
                <a:ea typeface="Verdana" pitchFamily="34" charset="0"/>
                <a:cs typeface="Verdana" pitchFamily="34" charset="0"/>
              </a:rPr>
              <a:t>.</a:t>
            </a:r>
          </a:p>
          <a:p>
            <a:pPr marL="0" indent="0" algn="ctr">
              <a:buNone/>
              <a:defRPr/>
            </a:pPr>
            <a:endParaRPr lang="en-US" altLang="ca-ES" sz="2400" dirty="0">
              <a:latin typeface="Verdana" pitchFamily="34" charset="0"/>
              <a:ea typeface="Verdana" pitchFamily="34" charset="0"/>
              <a:cs typeface="Verdana" pitchFamily="34" charset="0"/>
            </a:endParaRPr>
          </a:p>
          <a:p>
            <a:pPr marL="0" indent="0" algn="ctr">
              <a:buNone/>
              <a:defRPr/>
            </a:pPr>
            <a:endParaRPr lang="en-US" altLang="ca-ES" sz="2400" dirty="0">
              <a:latin typeface="Verdana" pitchFamily="34" charset="0"/>
              <a:ea typeface="Verdana" pitchFamily="34" charset="0"/>
              <a:cs typeface="Verdana" pitchFamily="34" charset="0"/>
            </a:endParaRPr>
          </a:p>
        </p:txBody>
      </p:sp>
      <p:pic>
        <p:nvPicPr>
          <p:cNvPr id="3" name="Imat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2004"/>
            <a:ext cx="9149444" cy="505995"/>
          </a:xfrm>
          <a:prstGeom prst="rect">
            <a:avLst/>
          </a:prstGeom>
        </p:spPr>
      </p:pic>
      <p:sp>
        <p:nvSpPr>
          <p:cNvPr id="12" name="QuadreDeText 11"/>
          <p:cNvSpPr txBox="1"/>
          <p:nvPr/>
        </p:nvSpPr>
        <p:spPr>
          <a:xfrm>
            <a:off x="2722542" y="6131108"/>
            <a:ext cx="3433953" cy="815608"/>
          </a:xfrm>
          <a:prstGeom prst="rect">
            <a:avLst/>
          </a:prstGeom>
          <a:noFill/>
        </p:spPr>
        <p:txBody>
          <a:bodyPr wrap="none">
            <a:spAutoFit/>
          </a:bodyPr>
          <a:lstStyle/>
          <a:p>
            <a:pPr algn="ctr">
              <a:spcBef>
                <a:spcPts val="500"/>
              </a:spcBef>
              <a:buClr>
                <a:srgbClr val="000000"/>
              </a:buClr>
              <a:buSzPct val="100000"/>
              <a:defRPr/>
            </a:pPr>
            <a:endParaRPr lang="ca-ES" altLang="ca-ES" dirty="0"/>
          </a:p>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via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hlinkClick r:id="rId4"/>
              </a:rPr>
              <a:t>formulari</a:t>
            </a:r>
            <a:endParaRPr lang="es-ES" sz="11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b="1" dirty="0"/>
          </a:p>
        </p:txBody>
      </p:sp>
      <p:grpSp>
        <p:nvGrpSpPr>
          <p:cNvPr id="27" name="Agrupa 26"/>
          <p:cNvGrpSpPr/>
          <p:nvPr/>
        </p:nvGrpSpPr>
        <p:grpSpPr>
          <a:xfrm>
            <a:off x="708861" y="2278346"/>
            <a:ext cx="288032" cy="298352"/>
            <a:chOff x="1470362" y="2004957"/>
            <a:chExt cx="797382" cy="847979"/>
          </a:xfrm>
        </p:grpSpPr>
        <p:sp>
          <p:nvSpPr>
            <p:cNvPr id="29" name="Oval 28"/>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Oval 30"/>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2" name="Oval 31"/>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4" name="Oval 33"/>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5" name="Connector recte 34"/>
            <p:cNvCxnSpPr>
              <a:endCxn id="32"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6" name="Connector recte 35"/>
            <p:cNvCxnSpPr>
              <a:endCxn id="33"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7" name="Connector recte 36"/>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
        <p:nvSpPr>
          <p:cNvPr id="28" name="Rectangle 27"/>
          <p:cNvSpPr/>
          <p:nvPr/>
        </p:nvSpPr>
        <p:spPr>
          <a:xfrm>
            <a:off x="832968" y="3209786"/>
            <a:ext cx="7920111" cy="461665"/>
          </a:xfrm>
          <a:prstGeom prst="rect">
            <a:avLst/>
          </a:prstGeom>
        </p:spPr>
        <p:txBody>
          <a:bodyPr wrap="square">
            <a:spAutoFit/>
          </a:bodyPr>
          <a:lstStyle/>
          <a:p>
            <a:pPr algn="ctr">
              <a:defRPr/>
            </a:pPr>
            <a:r>
              <a:rPr lang="en-US" altLang="ca-ES" sz="2400" dirty="0">
                <a:latin typeface="Verdana" pitchFamily="34" charset="0"/>
                <a:ea typeface="Verdana" pitchFamily="34" charset="0"/>
                <a:cs typeface="Verdana" pitchFamily="34" charset="0"/>
              </a:rPr>
              <a:t> </a:t>
            </a:r>
          </a:p>
        </p:txBody>
      </p:sp>
      <p:grpSp>
        <p:nvGrpSpPr>
          <p:cNvPr id="39" name="Agrupa 38"/>
          <p:cNvGrpSpPr/>
          <p:nvPr/>
        </p:nvGrpSpPr>
        <p:grpSpPr>
          <a:xfrm>
            <a:off x="643562" y="3602164"/>
            <a:ext cx="288032" cy="298352"/>
            <a:chOff x="1470362" y="2004957"/>
            <a:chExt cx="797382" cy="847979"/>
          </a:xfrm>
        </p:grpSpPr>
        <p:sp>
          <p:nvSpPr>
            <p:cNvPr id="50" name="Oval 49"/>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1" name="Oval 60"/>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2" name="Oval 61"/>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3" name="Oval 62"/>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4" name="Oval 63"/>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5" name="Oval 64"/>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66" name="Connector recte 65"/>
            <p:cNvCxnSpPr>
              <a:endCxn id="63"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67" name="Connector recte 66"/>
            <p:cNvCxnSpPr>
              <a:endCxn id="64"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68" name="Connector recte 67"/>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69" name="Agrupa 68"/>
          <p:cNvGrpSpPr/>
          <p:nvPr/>
        </p:nvGrpSpPr>
        <p:grpSpPr>
          <a:xfrm>
            <a:off x="653811" y="4948367"/>
            <a:ext cx="288032" cy="298352"/>
            <a:chOff x="1470362" y="2004957"/>
            <a:chExt cx="797382" cy="847979"/>
          </a:xfrm>
        </p:grpSpPr>
        <p:sp>
          <p:nvSpPr>
            <p:cNvPr id="70" name="Oval 69"/>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1" name="Oval 70"/>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2" name="Oval 71"/>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3" name="Oval 72"/>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4" name="Oval 73"/>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5" name="Oval 74"/>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76" name="Connector recte 75"/>
            <p:cNvCxnSpPr>
              <a:endCxn id="73"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77" name="Connector recte 76"/>
            <p:cNvCxnSpPr>
              <a:endCxn id="74"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78" name="Connector recte 77"/>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9366637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30</a:t>
            </a:fld>
            <a:endParaRPr lang="es-ES" dirty="0"/>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5</a:t>
            </a:r>
          </a:p>
          <a:p>
            <a:pPr>
              <a:defRPr/>
            </a:pPr>
            <a:r>
              <a:rPr lang="es-ES" altLang="ca-ES" sz="2800" b="1" dirty="0">
                <a:solidFill>
                  <a:schemeClr val="bg1"/>
                </a:solidFill>
                <a:latin typeface="Verdana" pitchFamily="34" charset="0"/>
              </a:rPr>
              <a:t>Respecta </a:t>
            </a:r>
            <a:r>
              <a:rPr lang="es-ES" altLang="ca-ES" sz="2800" b="1" dirty="0" err="1">
                <a:solidFill>
                  <a:schemeClr val="bg1"/>
                </a:solidFill>
                <a:latin typeface="Verdana" pitchFamily="34" charset="0"/>
              </a:rPr>
              <a:t>els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drets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d’autor</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982556" y="5916486"/>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6" name="QuadreDeText 5"/>
          <p:cNvSpPr txBox="1"/>
          <p:nvPr/>
        </p:nvSpPr>
        <p:spPr>
          <a:xfrm>
            <a:off x="3059832" y="1238121"/>
            <a:ext cx="5616624" cy="4919295"/>
          </a:xfrm>
          <a:prstGeom prst="rect">
            <a:avLst/>
          </a:prstGeom>
          <a:noFill/>
        </p:spPr>
        <p:txBody>
          <a:bodyPr wrap="square">
            <a:spAutoFit/>
          </a:bodyPr>
          <a:lstStyle/>
          <a:p>
            <a:pPr algn="just">
              <a:spcBef>
                <a:spcPts val="500"/>
              </a:spcBef>
              <a:defRPr/>
            </a:pPr>
            <a:r>
              <a:rPr lang="ca-ES" altLang="ca-ES" sz="2000" dirty="0">
                <a:latin typeface="Verdana" panose="020B0604030504040204" pitchFamily="34" charset="0"/>
                <a:ea typeface="Verdana" panose="020B0604030504040204" pitchFamily="34" charset="0"/>
                <a:cs typeface="Verdana" panose="020B0604030504040204" pitchFamily="34" charset="0"/>
              </a:rPr>
              <a:t>Informa’t sobre les </a:t>
            </a:r>
            <a:r>
              <a:rPr lang="ca-ES" altLang="ca-ES" sz="2000" b="1" u="sng"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5"/>
              </a:rPr>
              <a:t>llicències d’ús</a:t>
            </a:r>
            <a:r>
              <a:rPr lang="ca-ES" altLang="ca-ES" sz="2000" b="1" u="sng" dirty="0">
                <a:latin typeface="Verdana" panose="020B0604030504040204" pitchFamily="34" charset="0"/>
                <a:ea typeface="Verdana" panose="020B0604030504040204" pitchFamily="34" charset="0"/>
                <a:cs typeface="Verdana" panose="020B0604030504040204" pitchFamily="34" charset="0"/>
                <a:hlinkClick r:id="rId5"/>
              </a:rPr>
              <a:t> </a:t>
            </a:r>
            <a:r>
              <a:rPr lang="ca-ES" altLang="ca-ES" sz="2000" dirty="0">
                <a:latin typeface="Verdana" panose="020B0604030504040204" pitchFamily="34" charset="0"/>
                <a:ea typeface="Verdana" panose="020B0604030504040204" pitchFamily="34" charset="0"/>
                <a:cs typeface="Verdana" panose="020B0604030504040204" pitchFamily="34" charset="0"/>
              </a:rPr>
              <a:t>que tenen les obres que has consultat:</a:t>
            </a:r>
          </a:p>
          <a:p>
            <a:pPr algn="just">
              <a:spcBef>
                <a:spcPts val="500"/>
              </a:spcBef>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marL="800100" lvl="1" indent="-342900" algn="just">
              <a:spcBef>
                <a:spcPts val="450"/>
              </a:spcBef>
              <a:buFont typeface="Arial" panose="020B0604020202020204" pitchFamily="34" charset="0"/>
              <a:buChar char="•"/>
              <a:defRPr/>
            </a:pPr>
            <a:r>
              <a:rPr lang="ca-ES" altLang="ca-ES" sz="20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6"/>
              </a:rPr>
              <a:t>Copyright</a:t>
            </a:r>
            <a:endParaRPr lang="ca-ES" altLang="ca-ES" sz="20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7"/>
            </a:endParaRPr>
          </a:p>
          <a:p>
            <a:pPr marL="800100" lvl="1" indent="-342900" algn="just">
              <a:spcBef>
                <a:spcPts val="450"/>
              </a:spcBef>
              <a:buFont typeface="Arial" panose="020B0604020202020204" pitchFamily="34" charset="0"/>
              <a:buChar char="•"/>
              <a:defRPr/>
            </a:pPr>
            <a:r>
              <a:rPr lang="ca-ES" altLang="ca-ES" sz="2000" dirty="0" err="1">
                <a:solidFill>
                  <a:srgbClr val="CCCCFF"/>
                </a:solidFill>
                <a:latin typeface="Verdana" panose="020B0604030504040204" pitchFamily="34" charset="0"/>
                <a:ea typeface="Verdana" panose="020B0604030504040204" pitchFamily="34" charset="0"/>
                <a:cs typeface="Verdana" panose="020B0604030504040204" pitchFamily="34" charset="0"/>
                <a:hlinkClick r:id="rId8"/>
              </a:rPr>
              <a:t>Copyleft</a:t>
            </a:r>
            <a:endParaRPr lang="ca-ES" altLang="ca-ES" sz="20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9"/>
            </a:endParaRPr>
          </a:p>
          <a:p>
            <a:pPr marL="800100" lvl="1" indent="-342900" algn="just">
              <a:spcBef>
                <a:spcPts val="450"/>
              </a:spcBef>
              <a:buFont typeface="Arial" panose="020B0604020202020204" pitchFamily="34" charset="0"/>
              <a:buChar char="•"/>
              <a:defRPr/>
            </a:pPr>
            <a:r>
              <a:rPr lang="ca-ES" altLang="ca-ES" sz="2000" dirty="0" err="1">
                <a:solidFill>
                  <a:srgbClr val="CCCCFF"/>
                </a:solidFill>
                <a:latin typeface="Verdana" panose="020B0604030504040204" pitchFamily="34" charset="0"/>
                <a:ea typeface="Verdana" panose="020B0604030504040204" pitchFamily="34" charset="0"/>
                <a:cs typeface="Verdana" panose="020B0604030504040204" pitchFamily="34" charset="0"/>
                <a:hlinkClick r:id="rId10"/>
              </a:rPr>
              <a:t>Creative</a:t>
            </a:r>
            <a:r>
              <a:rPr lang="ca-ES" altLang="ca-ES" sz="20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10"/>
              </a:rPr>
              <a:t> </a:t>
            </a:r>
            <a:r>
              <a:rPr lang="ca-ES" altLang="ca-ES" sz="2000" dirty="0" err="1">
                <a:solidFill>
                  <a:srgbClr val="CCCCFF"/>
                </a:solidFill>
                <a:latin typeface="Verdana" panose="020B0604030504040204" pitchFamily="34" charset="0"/>
                <a:ea typeface="Verdana" panose="020B0604030504040204" pitchFamily="34" charset="0"/>
                <a:cs typeface="Verdana" panose="020B0604030504040204" pitchFamily="34" charset="0"/>
                <a:hlinkClick r:id="rId10"/>
              </a:rPr>
              <a:t>Commons</a:t>
            </a:r>
            <a:endParaRPr lang="ca-ES" altLang="ca-ES" sz="20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11"/>
            </a:endParaRPr>
          </a:p>
          <a:p>
            <a:pPr marL="800100" lvl="1" indent="-342900" algn="just">
              <a:spcBef>
                <a:spcPts val="450"/>
              </a:spcBef>
              <a:buFont typeface="Arial" panose="020B0604020202020204" pitchFamily="34" charset="0"/>
              <a:buChar char="•"/>
              <a:defRPr/>
            </a:pPr>
            <a:r>
              <a:rPr lang="ca-ES" altLang="ca-ES" sz="20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12"/>
              </a:rPr>
              <a:t>GPL/GNU</a:t>
            </a:r>
            <a:endParaRPr lang="ca-ES" altLang="ca-ES" sz="20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11"/>
            </a:endParaRPr>
          </a:p>
          <a:p>
            <a:pPr algn="just">
              <a:spcBef>
                <a:spcPts val="500"/>
              </a:spcBef>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algn="just">
              <a:spcBef>
                <a:spcPts val="500"/>
              </a:spcBef>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algn="just">
              <a:spcBef>
                <a:spcPts val="500"/>
              </a:spcBef>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algn="just">
              <a:spcBef>
                <a:spcPts val="500"/>
              </a:spcBef>
              <a:defRPr/>
            </a:pPr>
            <a:r>
              <a:rPr lang="ca-ES" altLang="ca-ES" sz="2000" b="1" dirty="0">
                <a:latin typeface="Verdana" panose="020B0604030504040204" pitchFamily="34" charset="0"/>
                <a:ea typeface="Verdana" panose="020B0604030504040204" pitchFamily="34" charset="0"/>
                <a:cs typeface="Verdana" panose="020B0604030504040204" pitchFamily="34" charset="0"/>
              </a:rPr>
              <a:t>Tu en signaràs una en dipositar el  teu TFG a la UB</a:t>
            </a:r>
          </a:p>
          <a:p>
            <a:pPr algn="just">
              <a:spcBef>
                <a:spcPts val="500"/>
              </a:spcBef>
              <a:defRPr/>
            </a:pPr>
            <a:endParaRPr lang="ca-ES" altLang="ca-ES" sz="1400" b="1"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3559707968"/>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31</a:t>
            </a:fld>
            <a:endParaRPr lang="es-ES" dirty="0"/>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5</a:t>
            </a:r>
          </a:p>
          <a:p>
            <a:pPr>
              <a:defRPr/>
            </a:pPr>
            <a:r>
              <a:rPr lang="es-ES" altLang="ca-ES" sz="2800" b="1" dirty="0">
                <a:solidFill>
                  <a:schemeClr val="bg1"/>
                </a:solidFill>
                <a:latin typeface="Verdana" pitchFamily="34" charset="0"/>
              </a:rPr>
              <a:t>Respecta </a:t>
            </a:r>
            <a:r>
              <a:rPr lang="es-ES" altLang="ca-ES" sz="2800" b="1" dirty="0" err="1">
                <a:solidFill>
                  <a:schemeClr val="bg1"/>
                </a:solidFill>
                <a:latin typeface="Verdana" pitchFamily="34" charset="0"/>
              </a:rPr>
              <a:t>els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drets</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d’autor</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9" name="QuadreDeText 8"/>
          <p:cNvSpPr txBox="1"/>
          <p:nvPr/>
        </p:nvSpPr>
        <p:spPr>
          <a:xfrm>
            <a:off x="2987825" y="1257091"/>
            <a:ext cx="6048672" cy="4016484"/>
          </a:xfrm>
          <a:prstGeom prst="rect">
            <a:avLst/>
          </a:prstGeom>
          <a:noFill/>
        </p:spPr>
        <p:txBody>
          <a:bodyPr wrap="square">
            <a:spAutoFit/>
          </a:bodyPr>
          <a:lstStyle/>
          <a:p>
            <a:pPr algn="just">
              <a:spcBef>
                <a:spcPts val="500"/>
              </a:spcBef>
              <a:defRPr/>
            </a:pPr>
            <a:endParaRPr lang="ca-ES" altLang="ca-ES" sz="1400" b="1" dirty="0">
              <a:latin typeface="Verdana" panose="020B0604030504040204" pitchFamily="34" charset="0"/>
              <a:ea typeface="Verdana" panose="020B0604030504040204" pitchFamily="34" charset="0"/>
              <a:cs typeface="Verdana" panose="020B0604030504040204" pitchFamily="34" charset="0"/>
            </a:endParaRPr>
          </a:p>
          <a:p>
            <a:pPr algn="just">
              <a:spcBef>
                <a:spcPts val="500"/>
              </a:spcBef>
              <a:defRPr/>
            </a:pPr>
            <a:r>
              <a:rPr lang="ca-ES" altLang="ca-ES" sz="2000" b="1" dirty="0">
                <a:latin typeface="Verdana" panose="020B0604030504040204" pitchFamily="34" charset="0"/>
                <a:ea typeface="Verdana" panose="020B0604030504040204" pitchFamily="34" charset="0"/>
                <a:cs typeface="Verdana" panose="020B0604030504040204" pitchFamily="34" charset="0"/>
              </a:rPr>
              <a:t>Evita el plagi</a:t>
            </a:r>
            <a:r>
              <a:rPr lang="ca-ES" altLang="ca-ES" sz="2000" dirty="0">
                <a:latin typeface="Verdana" panose="020B0604030504040204" pitchFamily="34" charset="0"/>
                <a:ea typeface="Verdana" panose="020B0604030504040204" pitchFamily="34" charset="0"/>
                <a:cs typeface="Verdana" panose="020B0604030504040204" pitchFamily="34" charset="0"/>
              </a:rPr>
              <a:t>: existeixen portals que informen si l’ús que estàs fent d’una gràfica, o altre tipus de representació de dades, està considerat plagi.</a:t>
            </a:r>
          </a:p>
          <a:p>
            <a:pPr algn="just">
              <a:spcBef>
                <a:spcPts val="500"/>
              </a:spcBef>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lvl="2" algn="just">
              <a:spcBef>
                <a:spcPts val="500"/>
              </a:spcBef>
              <a:defRPr/>
            </a:pPr>
            <a:r>
              <a:rPr lang="es-ES" altLang="ca-ES" sz="2000" dirty="0">
                <a:latin typeface="Verdana" panose="020B0604030504040204" pitchFamily="34" charset="0"/>
                <a:ea typeface="Verdana" panose="020B0604030504040204" pitchFamily="34" charset="0"/>
                <a:cs typeface="Verdana" panose="020B0604030504040204" pitchFamily="34" charset="0"/>
                <a:hlinkClick r:id="rId5"/>
              </a:rPr>
              <a:t>El </a:t>
            </a:r>
            <a:r>
              <a:rPr lang="es-ES" altLang="ca-ES" sz="2000" dirty="0" err="1">
                <a:latin typeface="Verdana" panose="020B0604030504040204" pitchFamily="34" charset="0"/>
                <a:ea typeface="Verdana" panose="020B0604030504040204" pitchFamily="34" charset="0"/>
                <a:cs typeface="Verdana" panose="020B0604030504040204" pitchFamily="34" charset="0"/>
                <a:hlinkClick r:id="rId5"/>
              </a:rPr>
              <a:t>plagi</a:t>
            </a:r>
            <a:r>
              <a:rPr lang="es-ES" altLang="ca-ES" sz="2000" dirty="0">
                <a:latin typeface="Verdana" panose="020B0604030504040204" pitchFamily="34" charset="0"/>
                <a:ea typeface="Verdana" panose="020B0604030504040204" pitchFamily="34" charset="0"/>
                <a:cs typeface="Verdana" panose="020B0604030504040204" pitchFamily="34" charset="0"/>
                <a:hlinkClick r:id="rId5"/>
              </a:rPr>
              <a:t> en </a:t>
            </a:r>
            <a:r>
              <a:rPr lang="es-ES" altLang="ca-ES" sz="2000" dirty="0" err="1">
                <a:latin typeface="Verdana" panose="020B0604030504040204" pitchFamily="34" charset="0"/>
                <a:ea typeface="Verdana" panose="020B0604030504040204" pitchFamily="34" charset="0"/>
                <a:cs typeface="Verdana" panose="020B0604030504040204" pitchFamily="34" charset="0"/>
                <a:hlinkClick r:id="rId5"/>
              </a:rPr>
              <a:t>els</a:t>
            </a:r>
            <a:r>
              <a:rPr lang="es-ES" altLang="ca-ES" sz="2000" dirty="0">
                <a:latin typeface="Verdana" panose="020B0604030504040204" pitchFamily="34" charset="0"/>
                <a:ea typeface="Verdana" panose="020B0604030504040204" pitchFamily="34" charset="0"/>
                <a:cs typeface="Verdana" panose="020B0604030504040204" pitchFamily="34" charset="0"/>
                <a:hlinkClick r:id="rId5"/>
              </a:rPr>
              <a:t> </a:t>
            </a:r>
            <a:r>
              <a:rPr lang="es-ES" altLang="ca-ES" sz="2000" dirty="0" err="1">
                <a:latin typeface="Verdana" panose="020B0604030504040204" pitchFamily="34" charset="0"/>
                <a:ea typeface="Verdana" panose="020B0604030504040204" pitchFamily="34" charset="0"/>
                <a:cs typeface="Verdana" panose="020B0604030504040204" pitchFamily="34" charset="0"/>
                <a:hlinkClick r:id="rId5"/>
              </a:rPr>
              <a:t>treballs</a:t>
            </a:r>
            <a:r>
              <a:rPr lang="es-ES" altLang="ca-ES" sz="2000" dirty="0">
                <a:latin typeface="Verdana" panose="020B0604030504040204" pitchFamily="34" charset="0"/>
                <a:ea typeface="Verdana" panose="020B0604030504040204" pitchFamily="34" charset="0"/>
                <a:cs typeface="Verdana" panose="020B0604030504040204" pitchFamily="34" charset="0"/>
                <a:hlinkClick r:id="rId5"/>
              </a:rPr>
              <a:t> </a:t>
            </a:r>
            <a:r>
              <a:rPr lang="es-ES" altLang="ca-ES" sz="2000" dirty="0" err="1">
                <a:latin typeface="Verdana" panose="020B0604030504040204" pitchFamily="34" charset="0"/>
                <a:ea typeface="Verdana" panose="020B0604030504040204" pitchFamily="34" charset="0"/>
                <a:cs typeface="Verdana" panose="020B0604030504040204" pitchFamily="34" charset="0"/>
                <a:hlinkClick r:id="rId5"/>
              </a:rPr>
              <a:t>acadèmics</a:t>
            </a:r>
            <a:r>
              <a:rPr lang="es-ES" altLang="ca-ES" sz="2000" dirty="0">
                <a:latin typeface="Verdana" panose="020B0604030504040204" pitchFamily="34" charset="0"/>
                <a:ea typeface="Verdana" panose="020B0604030504040204" pitchFamily="34" charset="0"/>
                <a:cs typeface="Verdana" panose="020B0604030504040204" pitchFamily="34" charset="0"/>
                <a:hlinkClick r:id="rId5"/>
              </a:rPr>
              <a:t>. </a:t>
            </a:r>
            <a:r>
              <a:rPr lang="es-ES" altLang="ca-ES" sz="2000" dirty="0" err="1">
                <a:latin typeface="Verdana" panose="020B0604030504040204" pitchFamily="34" charset="0"/>
                <a:ea typeface="Verdana" panose="020B0604030504040204" pitchFamily="34" charset="0"/>
                <a:cs typeface="Verdana" panose="020B0604030504040204" pitchFamily="34" charset="0"/>
                <a:hlinkClick r:id="rId5"/>
              </a:rPr>
              <a:t>Eines</a:t>
            </a:r>
            <a:r>
              <a:rPr lang="es-ES" altLang="ca-ES" sz="2000" dirty="0">
                <a:latin typeface="Verdana" panose="020B0604030504040204" pitchFamily="34" charset="0"/>
                <a:ea typeface="Verdana" panose="020B0604030504040204" pitchFamily="34" charset="0"/>
                <a:cs typeface="Verdana" panose="020B0604030504040204" pitchFamily="34" charset="0"/>
                <a:hlinkClick r:id="rId5"/>
              </a:rPr>
              <a:t> per evitar-lo</a:t>
            </a:r>
            <a:r>
              <a:rPr lang="es-ES" altLang="ca-ES" sz="2000" dirty="0">
                <a:latin typeface="Verdana" panose="020B0604030504040204" pitchFamily="34" charset="0"/>
                <a:ea typeface="Verdana" panose="020B0604030504040204" pitchFamily="34" charset="0"/>
                <a:cs typeface="Verdana" panose="020B0604030504040204" pitchFamily="34" charset="0"/>
              </a:rPr>
              <a:t> </a:t>
            </a:r>
          </a:p>
          <a:p>
            <a:pPr lvl="2" algn="just">
              <a:spcBef>
                <a:spcPts val="500"/>
              </a:spcBef>
              <a:defRPr/>
            </a:pPr>
            <a:endParaRPr lang="es-ES" altLang="ca-ES" sz="20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6"/>
            </a:endParaRPr>
          </a:p>
          <a:p>
            <a:pPr lvl="2" algn="just">
              <a:spcBef>
                <a:spcPts val="500"/>
              </a:spcBef>
              <a:defRPr/>
            </a:pPr>
            <a:r>
              <a:rPr lang="ca-ES" altLang="ca-ES" sz="2000" dirty="0" err="1">
                <a:solidFill>
                  <a:srgbClr val="CCCCFF"/>
                </a:solidFill>
                <a:latin typeface="Verdana" panose="020B0604030504040204" pitchFamily="34" charset="0"/>
                <a:ea typeface="Verdana" panose="020B0604030504040204" pitchFamily="34" charset="0"/>
                <a:cs typeface="Verdana" panose="020B0604030504040204" pitchFamily="34" charset="0"/>
                <a:hlinkClick r:id="rId6"/>
              </a:rPr>
              <a:t>Urkund</a:t>
            </a:r>
            <a:endParaRPr lang="ca-ES" altLang="ca-ES" sz="2000" dirty="0">
              <a:solidFill>
                <a:srgbClr val="CCCCFF"/>
              </a:solidFill>
              <a:latin typeface="Verdana" panose="020B0604030504040204" pitchFamily="34" charset="0"/>
              <a:ea typeface="Verdana" panose="020B0604030504040204" pitchFamily="34" charset="0"/>
              <a:cs typeface="Verdana" panose="020B0604030504040204" pitchFamily="34" charset="0"/>
              <a:hlinkClick r:id="rId7"/>
            </a:endParaRPr>
          </a:p>
          <a:p>
            <a:pPr marL="800100" lvl="1" indent="-342900" algn="just">
              <a:spcBef>
                <a:spcPts val="450"/>
              </a:spcBef>
              <a:buFont typeface="Arial" panose="020B0604020202020204" pitchFamily="34" charset="0"/>
              <a:buChar char="•"/>
              <a:defRPr/>
            </a:pPr>
            <a:endParaRPr lang="ca-ES" altLang="ca-ES" dirty="0">
              <a:solidFill>
                <a:srgbClr val="CCCCFF"/>
              </a:solidFill>
              <a:hlinkClick r:id="rId7"/>
            </a:endParaRPr>
          </a:p>
          <a:p>
            <a:pPr>
              <a:defRPr/>
            </a:pPr>
            <a:endParaRPr lang="ca-ES" dirty="0"/>
          </a:p>
        </p:txBody>
      </p:sp>
      <p:grpSp>
        <p:nvGrpSpPr>
          <p:cNvPr id="20" name="Agrupa 19"/>
          <p:cNvGrpSpPr/>
          <p:nvPr/>
        </p:nvGrpSpPr>
        <p:grpSpPr>
          <a:xfrm>
            <a:off x="3563888" y="3242148"/>
            <a:ext cx="288032" cy="298352"/>
            <a:chOff x="1470362" y="2004957"/>
            <a:chExt cx="797382" cy="847979"/>
          </a:xfrm>
        </p:grpSpPr>
        <p:sp>
          <p:nvSpPr>
            <p:cNvPr id="21" name="Oval 20"/>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Oval 21"/>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3" name="Oval 22"/>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4" name="Oval 23"/>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5" name="Oval 24"/>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6" name="Oval 25"/>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7" name="Connector recte 26"/>
            <p:cNvCxnSpPr>
              <a:endCxn id="24"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8" name="Connector recte 27"/>
            <p:cNvCxnSpPr>
              <a:endCxn id="25"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9" name="Connector recte 28"/>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30" name="Agrupa 29"/>
          <p:cNvGrpSpPr/>
          <p:nvPr/>
        </p:nvGrpSpPr>
        <p:grpSpPr>
          <a:xfrm>
            <a:off x="3553639" y="4293096"/>
            <a:ext cx="288032" cy="298352"/>
            <a:chOff x="1470362" y="2004957"/>
            <a:chExt cx="797382" cy="847979"/>
          </a:xfrm>
        </p:grpSpPr>
        <p:sp>
          <p:nvSpPr>
            <p:cNvPr id="31" name="Oval 30"/>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2" name="Oval 31"/>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4" name="Oval 33"/>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5" name="Oval 34"/>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6" name="Oval 35"/>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7" name="Connector recte 36"/>
            <p:cNvCxnSpPr>
              <a:endCxn id="34"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8" name="Connector recte 37"/>
            <p:cNvCxnSpPr>
              <a:endCxn id="35"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9" name="Connector recte 38"/>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98888879"/>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C28C6B60-68F5-4A40-B1AE-21B26D8085ED}" type="slidenum">
              <a:rPr lang="es-ES"/>
              <a:pPr>
                <a:defRPr/>
              </a:pPr>
              <a:t>32</a:t>
            </a:fld>
            <a:endParaRPr lang="es-ES" dirty="0"/>
          </a:p>
        </p:txBody>
      </p:sp>
      <p:sp>
        <p:nvSpPr>
          <p:cNvPr id="26628" name="Rectangle 18"/>
          <p:cNvSpPr>
            <a:spLocks noGrp="1" noChangeArrowheads="1"/>
          </p:cNvSpPr>
          <p:nvPr>
            <p:ph type="body" idx="4294967295"/>
          </p:nvPr>
        </p:nvSpPr>
        <p:spPr bwMode="auto">
          <a:xfrm>
            <a:off x="3059832" y="1195189"/>
            <a:ext cx="5832648" cy="468208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47500" lnSpcReduction="20000"/>
          </a:bodyPr>
          <a:lstStyle/>
          <a:p>
            <a:pPr marL="0" indent="0">
              <a:buNone/>
            </a:pPr>
            <a:endParaRPr lang="ca-ES" sz="2200" b="1" dirty="0">
              <a:solidFill>
                <a:srgbClr val="18A3AF"/>
              </a:solidFill>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b="1" dirty="0">
              <a:solidFill>
                <a:srgbClr val="18A3AF"/>
              </a:solidFill>
              <a:latin typeface="Verdana" panose="020B0604030504040204" pitchFamily="34" charset="0"/>
              <a:ea typeface="Verdana" panose="020B0604030504040204" pitchFamily="34" charset="0"/>
              <a:cs typeface="Verdana" panose="020B0604030504040204" pitchFamily="34" charset="0"/>
            </a:endParaRPr>
          </a:p>
          <a:p>
            <a:pPr marL="0" indent="0">
              <a:buNone/>
            </a:pPr>
            <a:r>
              <a:rPr lang="ca-ES" sz="4200" b="1" dirty="0">
                <a:solidFill>
                  <a:srgbClr val="18A3AF"/>
                </a:solidFill>
                <a:latin typeface="Verdana" panose="020B0604030504040204" pitchFamily="34" charset="0"/>
                <a:ea typeface="Verdana" panose="020B0604030504040204" pitchFamily="34" charset="0"/>
                <a:cs typeface="Verdana" panose="020B0604030504040204" pitchFamily="34" charset="0"/>
              </a:rPr>
              <a:t>Revisa</a:t>
            </a:r>
            <a:r>
              <a:rPr lang="ca-ES" sz="4200" dirty="0">
                <a:latin typeface="Verdana" panose="020B0604030504040204" pitchFamily="34" charset="0"/>
                <a:ea typeface="Verdana" panose="020B0604030504040204" pitchFamily="34" charset="0"/>
                <a:cs typeface="Verdana" panose="020B0604030504040204" pitchFamily="34" charset="0"/>
              </a:rPr>
              <a:t> l’ortografia, el vocabulari i la sintaxi. </a:t>
            </a:r>
          </a:p>
          <a:p>
            <a:pPr marL="0" indent="0">
              <a:buNone/>
            </a:pPr>
            <a:endParaRPr lang="ca-ES" sz="42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ca-ES" sz="4200" dirty="0">
                <a:latin typeface="Verdana" panose="020B0604030504040204" pitchFamily="34" charset="0"/>
                <a:ea typeface="Verdana" panose="020B0604030504040204" pitchFamily="34" charset="0"/>
                <a:cs typeface="Verdana" panose="020B0604030504040204" pitchFamily="34" charset="0"/>
              </a:rPr>
              <a:t>Una bona eina és el </a:t>
            </a:r>
            <a:r>
              <a:rPr lang="ca-ES" sz="4200" dirty="0">
                <a:latin typeface="Verdana" panose="020B0604030504040204" pitchFamily="34" charset="0"/>
                <a:ea typeface="Verdana" panose="020B0604030504040204" pitchFamily="34" charset="0"/>
                <a:cs typeface="Verdana" panose="020B0604030504040204" pitchFamily="34" charset="0"/>
                <a:hlinkClick r:id="rId3"/>
              </a:rPr>
              <a:t>llibre d’estil </a:t>
            </a:r>
            <a:r>
              <a:rPr lang="ca-ES" sz="4200" dirty="0">
                <a:latin typeface="Verdana" panose="020B0604030504040204" pitchFamily="34" charset="0"/>
                <a:ea typeface="Verdana" panose="020B0604030504040204" pitchFamily="34" charset="0"/>
                <a:cs typeface="Verdana" panose="020B0604030504040204" pitchFamily="34" charset="0"/>
              </a:rPr>
              <a:t>de la Universitat de Barcelona. </a:t>
            </a:r>
          </a:p>
          <a:p>
            <a:pPr marL="0" indent="0">
              <a:buNone/>
            </a:pPr>
            <a:r>
              <a:rPr lang="ca-ES" sz="2200" dirty="0">
                <a:latin typeface="Verdana" panose="020B0604030504040204" pitchFamily="34" charset="0"/>
                <a:ea typeface="Verdana" panose="020B0604030504040204" pitchFamily="34" charset="0"/>
                <a:cs typeface="Verdana" panose="020B0604030504040204" pitchFamily="34" charset="0"/>
              </a:rPr>
              <a:t> </a:t>
            </a:r>
          </a:p>
          <a:p>
            <a:pPr marL="0" indent="0">
              <a:buNone/>
            </a:pPr>
            <a:r>
              <a:rPr lang="ca-ES" sz="2200" dirty="0">
                <a:latin typeface="Verdana" panose="020B0604030504040204" pitchFamily="34" charset="0"/>
                <a:ea typeface="Verdana" panose="020B0604030504040204" pitchFamily="34" charset="0"/>
                <a:cs typeface="Verdana" panose="020B0604030504040204" pitchFamily="34" charset="0"/>
              </a:rPr>
              <a:t> </a:t>
            </a: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ca-ES" sz="22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ca-ES" sz="1600" dirty="0">
                <a:latin typeface="Verdana" panose="020B0604030504040204" pitchFamily="34" charset="0"/>
                <a:ea typeface="Verdana" panose="020B0604030504040204" pitchFamily="34" charset="0"/>
                <a:cs typeface="Verdana" panose="020B0604030504040204" pitchFamily="34" charset="0"/>
              </a:rPr>
              <a:t>  </a:t>
            </a:r>
          </a:p>
          <a:p>
            <a:pPr marL="0" indent="0">
              <a:buNone/>
            </a:pPr>
            <a:r>
              <a:rPr lang="ca-ES" sz="1600" dirty="0">
                <a:latin typeface="Verdana" panose="020B0604030504040204" pitchFamily="34" charset="0"/>
                <a:ea typeface="Verdana" panose="020B0604030504040204" pitchFamily="34" charset="0"/>
                <a:cs typeface="Verdana" panose="020B0604030504040204" pitchFamily="34" charset="0"/>
              </a:rPr>
              <a:t> </a:t>
            </a:r>
          </a:p>
          <a:p>
            <a:pPr marL="0" indent="0" eaLnBrk="1" hangingPunct="1">
              <a:lnSpc>
                <a:spcPct val="80000"/>
              </a:lnSpc>
              <a:buNone/>
              <a:defRPr/>
            </a:pPr>
            <a:endParaRPr lang="ca-ES" altLang="ca-ES" sz="2000" dirty="0">
              <a:latin typeface="Verdana" pitchFamily="34" charset="0"/>
            </a:endParaRPr>
          </a:p>
          <a:p>
            <a:pPr marL="457200" lvl="1"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r>
              <a:rPr lang="ca-ES" altLang="ca-ES" sz="1600" dirty="0">
                <a:latin typeface="Verdana" pitchFamily="34" charset="0"/>
              </a:rPr>
              <a:t>		</a:t>
            </a:r>
          </a:p>
        </p:txBody>
      </p:sp>
      <p:sp>
        <p:nvSpPr>
          <p:cNvPr id="7" name="QuadreDeText 6"/>
          <p:cNvSpPr txBox="1"/>
          <p:nvPr/>
        </p:nvSpPr>
        <p:spPr>
          <a:xfrm>
            <a:off x="3030497" y="58772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pic>
        <p:nvPicPr>
          <p:cNvPr id="8" name="Imatg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9"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6</a:t>
            </a:r>
          </a:p>
          <a:p>
            <a:pPr>
              <a:defRPr/>
            </a:pPr>
            <a:r>
              <a:rPr lang="es-ES" altLang="ca-ES" sz="2800" b="1" dirty="0" err="1">
                <a:solidFill>
                  <a:schemeClr val="bg1"/>
                </a:solidFill>
                <a:latin typeface="Verdana" pitchFamily="34" charset="0"/>
              </a:rPr>
              <a:t>Abans</a:t>
            </a:r>
            <a:r>
              <a:rPr lang="es-ES" altLang="ca-ES" sz="2800" b="1" dirty="0">
                <a:solidFill>
                  <a:schemeClr val="bg1"/>
                </a:solidFill>
                <a:latin typeface="Verdana" pitchFamily="34" charset="0"/>
              </a:rPr>
              <a:t> de </a:t>
            </a:r>
            <a:r>
              <a:rPr lang="es-ES" altLang="ca-ES" sz="2800" b="1" dirty="0" err="1">
                <a:solidFill>
                  <a:schemeClr val="bg1"/>
                </a:solidFill>
                <a:latin typeface="Verdana" pitchFamily="34" charset="0"/>
              </a:rPr>
              <a:t>l’entrega</a:t>
            </a:r>
            <a:endParaRPr lang="en-US" altLang="ca-ES" sz="2800" b="1" dirty="0">
              <a:solidFill>
                <a:schemeClr val="bg1"/>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300410520"/>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C28C6B60-68F5-4A40-B1AE-21B26D8085ED}" type="slidenum">
              <a:rPr lang="es-ES"/>
              <a:pPr>
                <a:defRPr/>
              </a:pPr>
              <a:t>33</a:t>
            </a:fld>
            <a:endParaRPr lang="es-ES" dirty="0"/>
          </a:p>
        </p:txBody>
      </p:sp>
      <p:sp>
        <p:nvSpPr>
          <p:cNvPr id="7" name="QuadreDeText 6"/>
          <p:cNvSpPr txBox="1"/>
          <p:nvPr/>
        </p:nvSpPr>
        <p:spPr>
          <a:xfrm>
            <a:off x="3030497" y="58772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3"/>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pic>
        <p:nvPicPr>
          <p:cNvPr id="8" name="Imat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9"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6</a:t>
            </a:r>
          </a:p>
          <a:p>
            <a:pPr>
              <a:defRPr/>
            </a:pPr>
            <a:r>
              <a:rPr lang="es-ES" altLang="ca-ES" sz="2800" b="1" dirty="0" err="1">
                <a:solidFill>
                  <a:schemeClr val="bg1"/>
                </a:solidFill>
                <a:latin typeface="Verdana" pitchFamily="34" charset="0"/>
              </a:rPr>
              <a:t>Abans</a:t>
            </a:r>
            <a:r>
              <a:rPr lang="es-ES" altLang="ca-ES" sz="2800" b="1" dirty="0">
                <a:solidFill>
                  <a:schemeClr val="bg1"/>
                </a:solidFill>
                <a:latin typeface="Verdana" pitchFamily="34" charset="0"/>
              </a:rPr>
              <a:t> de </a:t>
            </a:r>
            <a:r>
              <a:rPr lang="es-ES" altLang="ca-ES" sz="2800" b="1" dirty="0" err="1">
                <a:solidFill>
                  <a:schemeClr val="bg1"/>
                </a:solidFill>
                <a:latin typeface="Verdana" pitchFamily="34" charset="0"/>
              </a:rPr>
              <a:t>l’entrega</a:t>
            </a:r>
            <a:endParaRPr lang="en-US" altLang="ca-ES" sz="2800" b="1" dirty="0">
              <a:solidFill>
                <a:schemeClr val="bg1"/>
              </a:solidFill>
              <a:latin typeface="Verdana" pitchFamily="34" charset="0"/>
              <a:ea typeface="Verdana" pitchFamily="34" charset="0"/>
              <a:cs typeface="Verdana" pitchFamily="34" charset="0"/>
            </a:endParaRPr>
          </a:p>
        </p:txBody>
      </p:sp>
      <p:sp>
        <p:nvSpPr>
          <p:cNvPr id="20" name="QuadreDeText 19"/>
          <p:cNvSpPr txBox="1"/>
          <p:nvPr/>
        </p:nvSpPr>
        <p:spPr>
          <a:xfrm>
            <a:off x="3995935" y="813767"/>
            <a:ext cx="4464497" cy="5501506"/>
          </a:xfrm>
          <a:prstGeom prst="rect">
            <a:avLst/>
          </a:prstGeom>
          <a:noFill/>
        </p:spPr>
        <p:txBody>
          <a:bodyPr wrap="square">
            <a:spAutoFit/>
          </a:bodyPr>
          <a:lstStyle/>
          <a:p>
            <a:pPr algn="just">
              <a:lnSpc>
                <a:spcPct val="150000"/>
              </a:lnSpc>
              <a:spcBef>
                <a:spcPts val="500"/>
              </a:spcBef>
              <a:buClr>
                <a:srgbClr val="000000"/>
              </a:buClr>
              <a:buSzPct val="100000"/>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algn="just">
              <a:lnSpc>
                <a:spcPct val="150000"/>
              </a:lnSpc>
              <a:spcBef>
                <a:spcPts val="500"/>
              </a:spcBef>
              <a:buClr>
                <a:srgbClr val="000000"/>
              </a:buClr>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Numera les pàgines.</a:t>
            </a:r>
          </a:p>
          <a:p>
            <a:pPr algn="just">
              <a:lnSpc>
                <a:spcPct val="150000"/>
              </a:lnSpc>
              <a:spcBef>
                <a:spcPts val="500"/>
              </a:spcBef>
              <a:buClr>
                <a:srgbClr val="000000"/>
              </a:buClr>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Fes un </a:t>
            </a:r>
            <a:r>
              <a:rPr lang="ca-ES" altLang="ca-ES" sz="2000" b="1" dirty="0">
                <a:solidFill>
                  <a:srgbClr val="18A3AF"/>
                </a:solidFill>
                <a:latin typeface="Verdana" panose="020B0604030504040204" pitchFamily="34" charset="0"/>
                <a:ea typeface="Verdana" panose="020B0604030504040204" pitchFamily="34" charset="0"/>
                <a:cs typeface="Verdana" panose="020B0604030504040204" pitchFamily="34" charset="0"/>
              </a:rPr>
              <a:t>RESUM</a:t>
            </a:r>
            <a:r>
              <a:rPr lang="ca-ES" altLang="ca-ES" sz="2000" dirty="0">
                <a:latin typeface="Verdana" panose="020B0604030504040204" pitchFamily="34" charset="0"/>
                <a:ea typeface="Verdana" panose="020B0604030504040204" pitchFamily="34" charset="0"/>
                <a:cs typeface="Verdana" panose="020B0604030504040204" pitchFamily="34" charset="0"/>
              </a:rPr>
              <a:t> del contingut.</a:t>
            </a:r>
          </a:p>
          <a:p>
            <a:pPr algn="just">
              <a:lnSpc>
                <a:spcPct val="150000"/>
              </a:lnSpc>
              <a:spcBef>
                <a:spcPts val="500"/>
              </a:spcBef>
              <a:buClr>
                <a:srgbClr val="000000"/>
              </a:buClr>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Tradueix el resum. </a:t>
            </a:r>
          </a:p>
          <a:p>
            <a:pPr algn="just">
              <a:lnSpc>
                <a:spcPct val="150000"/>
              </a:lnSpc>
              <a:spcBef>
                <a:spcPts val="500"/>
              </a:spcBef>
              <a:buClr>
                <a:srgbClr val="000000"/>
              </a:buClr>
              <a:buSzPct val="100000"/>
              <a:defRPr/>
            </a:pPr>
            <a:r>
              <a:rPr lang="ca-ES" altLang="ca-ES" sz="2000" b="1" dirty="0">
                <a:solidFill>
                  <a:srgbClr val="18A3AF"/>
                </a:solidFill>
                <a:latin typeface="Verdana" panose="020B0604030504040204" pitchFamily="34" charset="0"/>
                <a:ea typeface="Verdana" panose="020B0604030504040204" pitchFamily="34" charset="0"/>
                <a:cs typeface="Verdana" panose="020B0604030504040204" pitchFamily="34" charset="0"/>
              </a:rPr>
              <a:t>Revisa</a:t>
            </a:r>
            <a:r>
              <a:rPr lang="ca-ES" altLang="ca-ES" sz="2000" dirty="0">
                <a:latin typeface="Verdana" panose="020B0604030504040204" pitchFamily="34" charset="0"/>
                <a:ea typeface="Verdana" panose="020B0604030504040204" pitchFamily="34" charset="0"/>
                <a:cs typeface="Verdana" panose="020B0604030504040204" pitchFamily="34" charset="0"/>
              </a:rPr>
              <a:t> les dades de la cessió de drets (idioma, títol, etc.).</a:t>
            </a:r>
          </a:p>
          <a:p>
            <a:pPr algn="just">
              <a:spcBef>
                <a:spcPts val="500"/>
              </a:spcBef>
              <a:buClr>
                <a:srgbClr val="000000"/>
              </a:buClr>
              <a:buSzPct val="100000"/>
              <a:defRPr/>
            </a:pPr>
            <a:r>
              <a:rPr lang="ca-ES" altLang="ca-ES" sz="2000" b="1" dirty="0">
                <a:solidFill>
                  <a:srgbClr val="18A3AF"/>
                </a:solidFill>
                <a:latin typeface="Verdana" panose="020B0604030504040204" pitchFamily="34" charset="0"/>
                <a:ea typeface="Verdana" panose="020B0604030504040204" pitchFamily="34" charset="0"/>
                <a:cs typeface="Verdana" panose="020B0604030504040204" pitchFamily="34" charset="0"/>
              </a:rPr>
              <a:t>Signa</a:t>
            </a:r>
            <a:r>
              <a:rPr lang="ca-ES" altLang="ca-ES" sz="2000" dirty="0">
                <a:latin typeface="Verdana" panose="020B0604030504040204" pitchFamily="34" charset="0"/>
                <a:ea typeface="Verdana" panose="020B0604030504040204" pitchFamily="34" charset="0"/>
                <a:cs typeface="Verdana" panose="020B0604030504040204" pitchFamily="34" charset="0"/>
              </a:rPr>
              <a:t> la cessió de drets.</a:t>
            </a:r>
          </a:p>
          <a:p>
            <a:pPr algn="just">
              <a:spcBef>
                <a:spcPts val="500"/>
              </a:spcBef>
              <a:buClr>
                <a:srgbClr val="000000"/>
              </a:buClr>
              <a:buSzPct val="100000"/>
              <a:defRPr/>
            </a:pPr>
            <a:endParaRPr lang="ca-ES" altLang="ca-ES" sz="2000" b="1" dirty="0">
              <a:latin typeface="Verdana" panose="020B0604030504040204" pitchFamily="34" charset="0"/>
              <a:ea typeface="Verdana" panose="020B0604030504040204" pitchFamily="34" charset="0"/>
              <a:cs typeface="Verdana" panose="020B0604030504040204" pitchFamily="34" charset="0"/>
              <a:hlinkClick r:id="rId5"/>
            </a:endParaRPr>
          </a:p>
          <a:p>
            <a:pPr algn="just">
              <a:spcBef>
                <a:spcPts val="500"/>
              </a:spcBef>
              <a:buClr>
                <a:srgbClr val="000000"/>
              </a:buClr>
              <a:buSzPct val="100000"/>
              <a:defRPr/>
            </a:pPr>
            <a:endParaRPr lang="ca-ES" altLang="ca-ES" sz="2000" b="1" dirty="0">
              <a:latin typeface="Verdana" panose="020B0604030504040204" pitchFamily="34" charset="0"/>
              <a:ea typeface="Verdana" panose="020B0604030504040204" pitchFamily="34" charset="0"/>
              <a:cs typeface="Verdana" panose="020B0604030504040204" pitchFamily="34" charset="0"/>
              <a:hlinkClick r:id="rId5"/>
            </a:endParaRPr>
          </a:p>
          <a:p>
            <a:pPr algn="just">
              <a:spcBef>
                <a:spcPts val="500"/>
              </a:spcBef>
              <a:buClr>
                <a:srgbClr val="000000"/>
              </a:buClr>
              <a:buSzPct val="100000"/>
              <a:buFont typeface="Times New Roman" pitchFamily="16" charset="0"/>
              <a:buNone/>
              <a:defRPr/>
            </a:pPr>
            <a:r>
              <a:rPr lang="ca-ES" altLang="ca-ES" sz="2000" b="1" dirty="0">
                <a:latin typeface="Verdana" panose="020B0604030504040204" pitchFamily="34" charset="0"/>
                <a:ea typeface="Verdana" panose="020B0604030504040204" pitchFamily="34" charset="0"/>
                <a:cs typeface="Verdana" panose="020B0604030504040204" pitchFamily="34" charset="0"/>
                <a:hlinkClick r:id="rId5"/>
              </a:rPr>
              <a:t>Recomanacions</a:t>
            </a:r>
            <a:r>
              <a:rPr lang="ca-ES" altLang="ca-ES" sz="2000" b="1" dirty="0">
                <a:latin typeface="Verdana" panose="020B0604030504040204" pitchFamily="34" charset="0"/>
                <a:ea typeface="Verdana" panose="020B0604030504040204" pitchFamily="34" charset="0"/>
                <a:cs typeface="Verdana" panose="020B0604030504040204" pitchFamily="34" charset="0"/>
              </a:rPr>
              <a:t> per presentar el treballs amb èxit.</a:t>
            </a:r>
          </a:p>
          <a:p>
            <a:pPr marL="171450" indent="-171450" algn="ctr">
              <a:spcBef>
                <a:spcPts val="500"/>
              </a:spcBef>
              <a:buClr>
                <a:srgbClr val="000000"/>
              </a:buClr>
              <a:buSzPct val="100000"/>
              <a:buFont typeface="Wingdings" panose="05000000000000000000" pitchFamily="2" charset="2"/>
              <a:buChar char="Ø"/>
              <a:defRPr/>
            </a:pPr>
            <a:endParaRPr lang="ca-ES" altLang="ca-ES" sz="16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latin typeface="Verdana" panose="020B0604030504040204" pitchFamily="34" charset="0"/>
              <a:ea typeface="Verdana" panose="020B0604030504040204" pitchFamily="34" charset="0"/>
              <a:cs typeface="Verdana" panose="020B0604030504040204" pitchFamily="34" charset="0"/>
            </a:endParaRPr>
          </a:p>
        </p:txBody>
      </p:sp>
      <p:grpSp>
        <p:nvGrpSpPr>
          <p:cNvPr id="21" name="Agrupa 20"/>
          <p:cNvGrpSpPr/>
          <p:nvPr/>
        </p:nvGrpSpPr>
        <p:grpSpPr>
          <a:xfrm>
            <a:off x="3635896" y="1484784"/>
            <a:ext cx="288032" cy="298352"/>
            <a:chOff x="1470362" y="2004957"/>
            <a:chExt cx="797382" cy="847979"/>
          </a:xfrm>
        </p:grpSpPr>
        <p:sp>
          <p:nvSpPr>
            <p:cNvPr id="22" name="Oval 2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3" name="Oval 2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4" name="Oval 2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5" name="Oval 2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6" name="Oval 2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7" name="Oval 2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8" name="Connector recte 27"/>
            <p:cNvCxnSpPr>
              <a:endCxn id="2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9" name="Connector recte 28"/>
            <p:cNvCxnSpPr>
              <a:endCxn id="2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0" name="Connector recte 2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31" name="Agrupa 30"/>
          <p:cNvGrpSpPr/>
          <p:nvPr/>
        </p:nvGrpSpPr>
        <p:grpSpPr>
          <a:xfrm>
            <a:off x="3635896" y="1988840"/>
            <a:ext cx="288032" cy="298352"/>
            <a:chOff x="1470362" y="2004957"/>
            <a:chExt cx="797382" cy="847979"/>
          </a:xfrm>
        </p:grpSpPr>
        <p:sp>
          <p:nvSpPr>
            <p:cNvPr id="32" name="Oval 3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4" name="Oval 3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5" name="Oval 3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6" name="Oval 3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7" name="Oval 3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8" name="Connector recte 37"/>
            <p:cNvCxnSpPr>
              <a:endCxn id="3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9" name="Connector recte 38"/>
            <p:cNvCxnSpPr>
              <a:endCxn id="3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0" name="Connector recte 3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41" name="Agrupa 40"/>
          <p:cNvGrpSpPr/>
          <p:nvPr/>
        </p:nvGrpSpPr>
        <p:grpSpPr>
          <a:xfrm>
            <a:off x="3635896" y="2492896"/>
            <a:ext cx="288032" cy="298352"/>
            <a:chOff x="1470362" y="2004957"/>
            <a:chExt cx="797382" cy="847979"/>
          </a:xfrm>
        </p:grpSpPr>
        <p:sp>
          <p:nvSpPr>
            <p:cNvPr id="42" name="Oval 4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3" name="Oval 4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4" name="Oval 4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5" name="Oval 4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6" name="Oval 4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7" name="Oval 4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48" name="Connector recte 47"/>
            <p:cNvCxnSpPr>
              <a:endCxn id="4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9" name="Connector recte 48"/>
            <p:cNvCxnSpPr>
              <a:endCxn id="4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50" name="Connector recte 4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51" name="Agrupa 50"/>
          <p:cNvGrpSpPr/>
          <p:nvPr/>
        </p:nvGrpSpPr>
        <p:grpSpPr>
          <a:xfrm>
            <a:off x="3635896" y="3079280"/>
            <a:ext cx="288032" cy="298352"/>
            <a:chOff x="1470362" y="2004957"/>
            <a:chExt cx="797382" cy="847979"/>
          </a:xfrm>
        </p:grpSpPr>
        <p:sp>
          <p:nvSpPr>
            <p:cNvPr id="52" name="Oval 5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3" name="Oval 5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4" name="Oval 5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5" name="Oval 5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6" name="Oval 5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57" name="Oval 5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58" name="Connector recte 57"/>
            <p:cNvCxnSpPr>
              <a:endCxn id="5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59" name="Connector recte 58"/>
            <p:cNvCxnSpPr>
              <a:endCxn id="5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60" name="Connector recte 5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61" name="Agrupa 60"/>
          <p:cNvGrpSpPr/>
          <p:nvPr/>
        </p:nvGrpSpPr>
        <p:grpSpPr>
          <a:xfrm>
            <a:off x="3635896" y="3933056"/>
            <a:ext cx="288032" cy="298352"/>
            <a:chOff x="1470362" y="2004957"/>
            <a:chExt cx="797382" cy="847979"/>
          </a:xfrm>
        </p:grpSpPr>
        <p:sp>
          <p:nvSpPr>
            <p:cNvPr id="62" name="Oval 6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3" name="Oval 6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4" name="Oval 6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5" name="Oval 6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6" name="Oval 6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7" name="Oval 6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68" name="Connector recte 67"/>
            <p:cNvCxnSpPr>
              <a:endCxn id="6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69" name="Connector recte 68"/>
            <p:cNvCxnSpPr>
              <a:endCxn id="6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70" name="Connector recte 6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54052914"/>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C28C6B60-68F5-4A40-B1AE-21B26D8085ED}" type="slidenum">
              <a:rPr lang="es-ES"/>
              <a:pPr>
                <a:defRPr/>
              </a:pPr>
              <a:t>34</a:t>
            </a:fld>
            <a:endParaRPr lang="es-ES" dirty="0"/>
          </a:p>
        </p:txBody>
      </p:sp>
      <p:sp>
        <p:nvSpPr>
          <p:cNvPr id="7" name="QuadreDeText 6"/>
          <p:cNvSpPr txBox="1"/>
          <p:nvPr/>
        </p:nvSpPr>
        <p:spPr>
          <a:xfrm>
            <a:off x="3030497" y="58772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3"/>
              </a:rPr>
              <a:t>formulari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pic>
        <p:nvPicPr>
          <p:cNvPr id="8" name="Imat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9"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6</a:t>
            </a:r>
          </a:p>
          <a:p>
            <a:pPr>
              <a:defRPr/>
            </a:pPr>
            <a:r>
              <a:rPr lang="es-ES" altLang="ca-ES" sz="2800" b="1" dirty="0" err="1">
                <a:solidFill>
                  <a:schemeClr val="bg1"/>
                </a:solidFill>
                <a:latin typeface="Verdana" pitchFamily="34" charset="0"/>
              </a:rPr>
              <a:t>Abans</a:t>
            </a:r>
            <a:r>
              <a:rPr lang="es-ES" altLang="ca-ES" sz="2800" b="1" dirty="0">
                <a:solidFill>
                  <a:schemeClr val="bg1"/>
                </a:solidFill>
                <a:latin typeface="Verdana" pitchFamily="34" charset="0"/>
              </a:rPr>
              <a:t> de </a:t>
            </a:r>
            <a:r>
              <a:rPr lang="es-ES" altLang="ca-ES" sz="2800" b="1" dirty="0" err="1">
                <a:solidFill>
                  <a:schemeClr val="bg1"/>
                </a:solidFill>
                <a:latin typeface="Verdana" pitchFamily="34" charset="0"/>
              </a:rPr>
              <a:t>l’entrega</a:t>
            </a:r>
            <a:endParaRPr lang="en-US" altLang="ca-ES" sz="2800" b="1" dirty="0">
              <a:solidFill>
                <a:schemeClr val="bg1"/>
              </a:solidFill>
              <a:latin typeface="Verdana" pitchFamily="34" charset="0"/>
              <a:ea typeface="Verdana" pitchFamily="34" charset="0"/>
              <a:cs typeface="Verdana" pitchFamily="34" charset="0"/>
            </a:endParaRPr>
          </a:p>
        </p:txBody>
      </p:sp>
      <p:sp>
        <p:nvSpPr>
          <p:cNvPr id="3" name="Rectangle 2"/>
          <p:cNvSpPr/>
          <p:nvPr/>
        </p:nvSpPr>
        <p:spPr>
          <a:xfrm>
            <a:off x="3157978" y="1628800"/>
            <a:ext cx="5662494" cy="3416320"/>
          </a:xfrm>
          <a:prstGeom prst="rect">
            <a:avLst/>
          </a:prstGeom>
        </p:spPr>
        <p:txBody>
          <a:bodyPr wrap="square">
            <a:spAutoFit/>
          </a:bodyPr>
          <a:lstStyle/>
          <a:p>
            <a:r>
              <a:rPr lang="es-ES" dirty="0"/>
              <a:t>Fes un </a:t>
            </a:r>
            <a:r>
              <a:rPr lang="es-ES" dirty="0" err="1"/>
              <a:t>resum</a:t>
            </a:r>
            <a:r>
              <a:rPr lang="es-ES" dirty="0"/>
              <a:t> del </a:t>
            </a:r>
            <a:r>
              <a:rPr lang="es-ES" dirty="0" err="1"/>
              <a:t>contingut</a:t>
            </a:r>
            <a:r>
              <a:rPr lang="es-ES" dirty="0"/>
              <a:t> del </a:t>
            </a:r>
            <a:r>
              <a:rPr lang="es-ES" dirty="0" err="1"/>
              <a:t>teu</a:t>
            </a:r>
            <a:r>
              <a:rPr lang="es-ES" dirty="0"/>
              <a:t> TFG: al </a:t>
            </a:r>
            <a:r>
              <a:rPr lang="es-ES" dirty="0" err="1"/>
              <a:t>Dipòsit</a:t>
            </a:r>
            <a:r>
              <a:rPr lang="es-ES" dirty="0"/>
              <a:t> Digital </a:t>
            </a:r>
            <a:r>
              <a:rPr lang="es-ES" dirty="0" err="1"/>
              <a:t>és</a:t>
            </a:r>
            <a:r>
              <a:rPr lang="es-ES" dirty="0"/>
              <a:t> un camp </a:t>
            </a:r>
            <a:r>
              <a:rPr lang="es-ES" dirty="0" err="1"/>
              <a:t>obligatori</a:t>
            </a:r>
            <a:r>
              <a:rPr lang="es-ES" dirty="0"/>
              <a:t>, i si no el fas </a:t>
            </a:r>
            <a:r>
              <a:rPr lang="es-ES" dirty="0" err="1"/>
              <a:t>s’agafarà</a:t>
            </a:r>
            <a:r>
              <a:rPr lang="es-ES" dirty="0"/>
              <a:t> la </a:t>
            </a:r>
            <a:r>
              <a:rPr lang="es-ES" dirty="0" err="1"/>
              <a:t>introducció</a:t>
            </a:r>
            <a:r>
              <a:rPr lang="es-ES" dirty="0"/>
              <a:t> </a:t>
            </a:r>
            <a:r>
              <a:rPr lang="es-ES" dirty="0" err="1"/>
              <a:t>com</a:t>
            </a:r>
            <a:r>
              <a:rPr lang="es-ES" dirty="0"/>
              <a:t> a tal.</a:t>
            </a:r>
          </a:p>
          <a:p>
            <a:endParaRPr lang="es-ES" dirty="0"/>
          </a:p>
          <a:p>
            <a:r>
              <a:rPr lang="es-ES" dirty="0"/>
              <a:t>Revisa les </a:t>
            </a:r>
            <a:r>
              <a:rPr lang="es-ES" dirty="0" err="1"/>
              <a:t>traduccions</a:t>
            </a:r>
            <a:r>
              <a:rPr lang="es-ES" dirty="0"/>
              <a:t> del </a:t>
            </a:r>
            <a:r>
              <a:rPr lang="es-ES" dirty="0" err="1"/>
              <a:t>resum</a:t>
            </a:r>
            <a:r>
              <a:rPr lang="es-ES" dirty="0"/>
              <a:t>: un </a:t>
            </a:r>
            <a:r>
              <a:rPr lang="es-ES" dirty="0" err="1"/>
              <a:t>cop</a:t>
            </a:r>
            <a:r>
              <a:rPr lang="es-ES" dirty="0"/>
              <a:t> </a:t>
            </a:r>
            <a:r>
              <a:rPr lang="es-ES" dirty="0" err="1"/>
              <a:t>inclòs</a:t>
            </a:r>
            <a:r>
              <a:rPr lang="es-ES" dirty="0"/>
              <a:t> al </a:t>
            </a:r>
            <a:r>
              <a:rPr lang="es-ES" dirty="0" err="1"/>
              <a:t>Dipòsit</a:t>
            </a:r>
            <a:r>
              <a:rPr lang="es-ES" dirty="0"/>
              <a:t> Digital el </a:t>
            </a:r>
            <a:r>
              <a:rPr lang="es-ES" dirty="0" err="1"/>
              <a:t>teu</a:t>
            </a:r>
            <a:r>
              <a:rPr lang="es-ES" dirty="0"/>
              <a:t> TFG </a:t>
            </a:r>
            <a:r>
              <a:rPr lang="es-ES" dirty="0" err="1"/>
              <a:t>serà</a:t>
            </a:r>
            <a:r>
              <a:rPr lang="es-ES" dirty="0"/>
              <a:t> </a:t>
            </a:r>
            <a:r>
              <a:rPr lang="es-ES" dirty="0" err="1"/>
              <a:t>cercable</a:t>
            </a:r>
            <a:r>
              <a:rPr lang="es-ES" dirty="0"/>
              <a:t> </a:t>
            </a:r>
            <a:r>
              <a:rPr lang="es-ES" dirty="0" err="1"/>
              <a:t>via</a:t>
            </a:r>
            <a:r>
              <a:rPr lang="es-ES" dirty="0"/>
              <a:t> Google i </a:t>
            </a:r>
            <a:r>
              <a:rPr lang="es-ES" dirty="0" err="1"/>
              <a:t>accessible</a:t>
            </a:r>
            <a:r>
              <a:rPr lang="es-ES" dirty="0"/>
              <a:t> </a:t>
            </a:r>
            <a:r>
              <a:rPr lang="es-ES" dirty="0" err="1"/>
              <a:t>lliurement</a:t>
            </a:r>
            <a:r>
              <a:rPr lang="es-ES" dirty="0"/>
              <a:t> al </a:t>
            </a:r>
            <a:r>
              <a:rPr lang="es-ES" dirty="0" err="1"/>
              <a:t>Dipòsit</a:t>
            </a:r>
            <a:r>
              <a:rPr lang="es-ES" dirty="0"/>
              <a:t> Digital; per </a:t>
            </a:r>
            <a:r>
              <a:rPr lang="es-ES" dirty="0" err="1"/>
              <a:t>tant</a:t>
            </a:r>
            <a:r>
              <a:rPr lang="es-ES" dirty="0"/>
              <a:t>, consultable en </a:t>
            </a:r>
            <a:r>
              <a:rPr lang="es-ES" dirty="0" err="1"/>
              <a:t>obert</a:t>
            </a:r>
            <a:r>
              <a:rPr lang="es-ES" dirty="0"/>
              <a:t> i visible per </a:t>
            </a:r>
            <a:r>
              <a:rPr lang="es-ES" dirty="0" err="1"/>
              <a:t>tothom</a:t>
            </a:r>
            <a:r>
              <a:rPr lang="es-ES" dirty="0"/>
              <a:t>. </a:t>
            </a:r>
            <a:r>
              <a:rPr lang="es-ES" dirty="0" err="1"/>
              <a:t>Major</a:t>
            </a:r>
            <a:r>
              <a:rPr lang="es-ES" dirty="0"/>
              <a:t> </a:t>
            </a:r>
            <a:r>
              <a:rPr lang="es-ES" dirty="0" err="1"/>
              <a:t>accessibilitat</a:t>
            </a:r>
            <a:r>
              <a:rPr lang="es-ES" dirty="0"/>
              <a:t> = </a:t>
            </a:r>
            <a:r>
              <a:rPr lang="es-ES" dirty="0" err="1"/>
              <a:t>major</a:t>
            </a:r>
            <a:r>
              <a:rPr lang="es-ES" dirty="0"/>
              <a:t> </a:t>
            </a:r>
            <a:r>
              <a:rPr lang="es-ES" dirty="0" err="1"/>
              <a:t>notorietat</a:t>
            </a:r>
            <a:r>
              <a:rPr lang="es-ES" dirty="0"/>
              <a:t>.</a:t>
            </a:r>
          </a:p>
          <a:p>
            <a:endParaRPr lang="es-ES" dirty="0"/>
          </a:p>
          <a:p>
            <a:r>
              <a:rPr lang="es-ES" dirty="0"/>
              <a:t>Revisa les </a:t>
            </a:r>
            <a:r>
              <a:rPr lang="es-ES" dirty="0" err="1"/>
              <a:t>dades</a:t>
            </a:r>
            <a:r>
              <a:rPr lang="es-ES" dirty="0"/>
              <a:t> en signar la </a:t>
            </a:r>
            <a:r>
              <a:rPr lang="es-ES" dirty="0" err="1"/>
              <a:t>cessió</a:t>
            </a:r>
            <a:r>
              <a:rPr lang="es-ES" dirty="0"/>
              <a:t> de </a:t>
            </a:r>
            <a:r>
              <a:rPr lang="es-ES" dirty="0" err="1"/>
              <a:t>drets</a:t>
            </a:r>
            <a:r>
              <a:rPr lang="es-ES" dirty="0"/>
              <a:t> (idioma, </a:t>
            </a:r>
            <a:r>
              <a:rPr lang="es-ES" dirty="0" err="1"/>
              <a:t>títol</a:t>
            </a:r>
            <a:r>
              <a:rPr lang="es-ES" dirty="0"/>
              <a:t>, etc.)</a:t>
            </a:r>
          </a:p>
        </p:txBody>
      </p:sp>
    </p:spTree>
    <p:extLst>
      <p:ext uri="{BB962C8B-B14F-4D97-AF65-F5344CB8AC3E}">
        <p14:creationId xmlns:p14="http://schemas.microsoft.com/office/powerpoint/2010/main" val="3619412192"/>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C28C6B60-68F5-4A40-B1AE-21B26D8085ED}" type="slidenum">
              <a:rPr lang="es-ES"/>
              <a:pPr>
                <a:defRPr/>
              </a:pPr>
              <a:t>35</a:t>
            </a:fld>
            <a:endParaRPr lang="es-ES" dirty="0"/>
          </a:p>
        </p:txBody>
      </p:sp>
      <p:sp>
        <p:nvSpPr>
          <p:cNvPr id="7" name="QuadreDeText 6"/>
          <p:cNvSpPr txBox="1"/>
          <p:nvPr/>
        </p:nvSpPr>
        <p:spPr>
          <a:xfrm>
            <a:off x="3030497" y="58772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3"/>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pic>
        <p:nvPicPr>
          <p:cNvPr id="8" name="Imat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9"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7</a:t>
            </a:r>
          </a:p>
          <a:p>
            <a:pPr>
              <a:defRPr/>
            </a:pPr>
            <a:r>
              <a:rPr lang="es-ES" altLang="ca-ES" sz="2800" b="1" dirty="0">
                <a:solidFill>
                  <a:schemeClr val="bg1"/>
                </a:solidFill>
                <a:latin typeface="Verdana" pitchFamily="34" charset="0"/>
              </a:rPr>
              <a:t>Si et cal </a:t>
            </a:r>
            <a:r>
              <a:rPr lang="es-ES" altLang="ca-ES" sz="2800" b="1" dirty="0" err="1">
                <a:solidFill>
                  <a:schemeClr val="bg1"/>
                </a:solidFill>
                <a:latin typeface="Verdana" pitchFamily="34" charset="0"/>
              </a:rPr>
              <a:t>ajuda</a:t>
            </a:r>
            <a:endParaRPr lang="en-US" altLang="ca-ES" sz="2800" b="1" dirty="0">
              <a:solidFill>
                <a:schemeClr val="bg1"/>
              </a:solidFill>
              <a:latin typeface="Verdana" pitchFamily="34" charset="0"/>
              <a:ea typeface="Verdana" pitchFamily="34" charset="0"/>
              <a:cs typeface="Verdana" pitchFamily="34" charset="0"/>
            </a:endParaRPr>
          </a:p>
        </p:txBody>
      </p:sp>
      <p:grpSp>
        <p:nvGrpSpPr>
          <p:cNvPr id="31" name="Agrupa 30"/>
          <p:cNvGrpSpPr/>
          <p:nvPr/>
        </p:nvGrpSpPr>
        <p:grpSpPr>
          <a:xfrm>
            <a:off x="3068287" y="3501008"/>
            <a:ext cx="288032" cy="298352"/>
            <a:chOff x="1470362" y="2004957"/>
            <a:chExt cx="797382" cy="847979"/>
          </a:xfrm>
        </p:grpSpPr>
        <p:sp>
          <p:nvSpPr>
            <p:cNvPr id="32" name="Oval 3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4" name="Oval 3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5" name="Oval 3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6" name="Oval 3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7" name="Oval 3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8" name="Connector recte 37"/>
            <p:cNvCxnSpPr>
              <a:endCxn id="3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9" name="Connector recte 38"/>
            <p:cNvCxnSpPr>
              <a:endCxn id="3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0" name="Connector recte 3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
        <p:nvSpPr>
          <p:cNvPr id="61" name="QuadreDeText 60"/>
          <p:cNvSpPr txBox="1"/>
          <p:nvPr/>
        </p:nvSpPr>
        <p:spPr>
          <a:xfrm>
            <a:off x="3361218" y="1156103"/>
            <a:ext cx="5617318" cy="4419158"/>
          </a:xfrm>
          <a:prstGeom prst="rect">
            <a:avLst/>
          </a:prstGeom>
          <a:noFill/>
        </p:spPr>
        <p:txBody>
          <a:bodyPr wrap="square">
            <a:spAutoFit/>
          </a:bodyPr>
          <a:lstStyle/>
          <a:p>
            <a:pPr algn="just">
              <a:spcBef>
                <a:spcPts val="500"/>
              </a:spcBef>
              <a:buSzPct val="100000"/>
              <a:defRPr/>
            </a:pPr>
            <a:endParaRPr lang="ca-ES" altLang="ca-ES" sz="1400" dirty="0">
              <a:latin typeface="Verdana" panose="020B0604030504040204" pitchFamily="34" charset="0"/>
              <a:ea typeface="Verdana" panose="020B0604030504040204" pitchFamily="34" charset="0"/>
              <a:cs typeface="Verdana" panose="020B0604030504040204" pitchFamily="34" charset="0"/>
            </a:endParaRPr>
          </a:p>
          <a:p>
            <a:pPr algn="just">
              <a:spcBef>
                <a:spcPts val="500"/>
              </a:spcBef>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A la web del CRAI de la UB, dins </a:t>
            </a:r>
            <a:r>
              <a:rPr lang="ca-ES" altLang="ca-ES" sz="2000" b="1" dirty="0">
                <a:solidFill>
                  <a:srgbClr val="18A3AF"/>
                </a:solidFill>
                <a:latin typeface="Verdana" panose="020B0604030504040204" pitchFamily="34" charset="0"/>
                <a:ea typeface="Verdana" panose="020B0604030504040204" pitchFamily="34" charset="0"/>
                <a:cs typeface="Verdana" panose="020B0604030504040204" pitchFamily="34" charset="0"/>
              </a:rPr>
              <a:t>Serveis que ofereix el CRAI</a:t>
            </a:r>
            <a:r>
              <a:rPr lang="ca-ES" altLang="ca-ES" sz="2000" dirty="0">
                <a:latin typeface="Verdana" panose="020B0604030504040204" pitchFamily="34" charset="0"/>
                <a:ea typeface="Verdana" panose="020B0604030504040204" pitchFamily="34" charset="0"/>
                <a:cs typeface="Verdana" panose="020B0604030504040204" pitchFamily="34" charset="0"/>
              </a:rPr>
              <a:t>, trobaràs una recopilació de recursos per </a:t>
            </a:r>
            <a:r>
              <a:rPr lang="ca-ES" altLang="ca-ES" sz="2000" dirty="0">
                <a:latin typeface="Verdana" panose="020B0604030504040204" pitchFamily="34" charset="0"/>
                <a:ea typeface="Verdana" panose="020B0604030504040204" pitchFamily="34" charset="0"/>
                <a:cs typeface="Verdana" panose="020B0604030504040204" pitchFamily="34" charset="0"/>
                <a:hlinkClick r:id="rId5"/>
              </a:rPr>
              <a:t>Elaborar Treballs Acadèmics</a:t>
            </a:r>
            <a:r>
              <a:rPr lang="ca-ES" altLang="ca-ES" sz="2000" dirty="0">
                <a:latin typeface="Verdana" panose="020B0604030504040204" pitchFamily="34" charset="0"/>
                <a:ea typeface="Verdana" panose="020B0604030504040204" pitchFamily="34" charset="0"/>
                <a:cs typeface="Verdana" panose="020B0604030504040204" pitchFamily="34" charset="0"/>
              </a:rPr>
              <a:t> </a:t>
            </a:r>
          </a:p>
          <a:p>
            <a:pPr algn="just">
              <a:spcBef>
                <a:spcPts val="500"/>
              </a:spcBef>
              <a:buSzPct val="100000"/>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algn="just">
              <a:spcBef>
                <a:spcPts val="500"/>
              </a:spcBef>
              <a:buSzPct val="100000"/>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algn="just">
              <a:spcBef>
                <a:spcPts val="500"/>
              </a:spcBef>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Ressaltem els dos </a:t>
            </a:r>
            <a:r>
              <a:rPr lang="ca-ES" altLang="ca-ES" sz="2000" dirty="0" err="1">
                <a:latin typeface="Verdana" panose="020B0604030504040204" pitchFamily="34" charset="0"/>
                <a:ea typeface="Verdana" panose="020B0604030504040204" pitchFamily="34" charset="0"/>
                <a:cs typeface="Verdana" panose="020B0604030504040204" pitchFamily="34" charset="0"/>
              </a:rPr>
              <a:t>tutorials</a:t>
            </a:r>
            <a:r>
              <a:rPr lang="ca-ES" altLang="ca-ES" sz="2000" dirty="0">
                <a:latin typeface="Verdana" panose="020B0604030504040204" pitchFamily="34" charset="0"/>
                <a:ea typeface="Verdana" panose="020B0604030504040204" pitchFamily="34" charset="0"/>
                <a:cs typeface="Verdana" panose="020B0604030504040204" pitchFamily="34" charset="0"/>
              </a:rPr>
              <a:t> adaptats per la CRUE: </a:t>
            </a:r>
          </a:p>
          <a:p>
            <a:pPr lvl="1" algn="just">
              <a:spcBef>
                <a:spcPts val="500"/>
              </a:spcBef>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hlinkClick r:id="rId6"/>
              </a:rPr>
              <a:t>Com citar i elaborar bibliografies</a:t>
            </a: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lvl="1" algn="just">
              <a:spcBef>
                <a:spcPts val="500"/>
              </a:spcBef>
              <a:buSzPct val="100000"/>
              <a:defRPr/>
            </a:pPr>
            <a:r>
              <a:rPr lang="es-ES" altLang="ca-ES" sz="2000" dirty="0">
                <a:latin typeface="Verdana" panose="020B0604030504040204" pitchFamily="34" charset="0"/>
                <a:ea typeface="Verdana" panose="020B0604030504040204" pitchFamily="34" charset="0"/>
                <a:cs typeface="Verdana" panose="020B0604030504040204" pitchFamily="34" charset="0"/>
                <a:hlinkClick r:id="rId7"/>
              </a:rPr>
              <a:t>El </a:t>
            </a:r>
            <a:r>
              <a:rPr lang="es-ES" altLang="ca-ES" sz="2000" dirty="0" err="1">
                <a:latin typeface="Verdana" panose="020B0604030504040204" pitchFamily="34" charset="0"/>
                <a:ea typeface="Verdana" panose="020B0604030504040204" pitchFamily="34" charset="0"/>
                <a:cs typeface="Verdana" panose="020B0604030504040204" pitchFamily="34" charset="0"/>
                <a:hlinkClick r:id="rId7"/>
              </a:rPr>
              <a:t>Plagi</a:t>
            </a:r>
            <a:r>
              <a:rPr lang="es-ES" altLang="ca-ES" sz="2000" dirty="0">
                <a:latin typeface="Verdana" panose="020B0604030504040204" pitchFamily="34" charset="0"/>
                <a:ea typeface="Verdana" panose="020B0604030504040204" pitchFamily="34" charset="0"/>
                <a:cs typeface="Verdana" panose="020B0604030504040204" pitchFamily="34" charset="0"/>
                <a:hlinkClick r:id="rId7"/>
              </a:rPr>
              <a:t> i </a:t>
            </a:r>
            <a:r>
              <a:rPr lang="es-ES" altLang="ca-ES" sz="2000" dirty="0" err="1">
                <a:latin typeface="Verdana" panose="020B0604030504040204" pitchFamily="34" charset="0"/>
                <a:ea typeface="Verdana" panose="020B0604030504040204" pitchFamily="34" charset="0"/>
                <a:cs typeface="Verdana" panose="020B0604030504040204" pitchFamily="34" charset="0"/>
                <a:hlinkClick r:id="rId7"/>
              </a:rPr>
              <a:t>l'honestedat</a:t>
            </a:r>
            <a:r>
              <a:rPr lang="es-ES" altLang="ca-ES" sz="2000" dirty="0">
                <a:latin typeface="Verdana" panose="020B0604030504040204" pitchFamily="34" charset="0"/>
                <a:ea typeface="Verdana" panose="020B0604030504040204" pitchFamily="34" charset="0"/>
                <a:cs typeface="Verdana" panose="020B0604030504040204" pitchFamily="34" charset="0"/>
                <a:hlinkClick r:id="rId7"/>
              </a:rPr>
              <a:t> </a:t>
            </a:r>
            <a:r>
              <a:rPr lang="es-ES" altLang="ca-ES" sz="2000" dirty="0" err="1">
                <a:latin typeface="Verdana" panose="020B0604030504040204" pitchFamily="34" charset="0"/>
                <a:ea typeface="Verdana" panose="020B0604030504040204" pitchFamily="34" charset="0"/>
                <a:cs typeface="Verdana" panose="020B0604030504040204" pitchFamily="34" charset="0"/>
                <a:hlinkClick r:id="rId7"/>
              </a:rPr>
              <a:t>acadèmica</a:t>
            </a: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algn="just">
              <a:spcBef>
                <a:spcPts val="500"/>
              </a:spcBef>
              <a:buSzPct val="100000"/>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grpSp>
        <p:nvGrpSpPr>
          <p:cNvPr id="62" name="Agrupa 61"/>
          <p:cNvGrpSpPr/>
          <p:nvPr/>
        </p:nvGrpSpPr>
        <p:grpSpPr>
          <a:xfrm>
            <a:off x="3064397" y="1546472"/>
            <a:ext cx="288032" cy="298352"/>
            <a:chOff x="1470362" y="2004957"/>
            <a:chExt cx="797382" cy="847979"/>
          </a:xfrm>
        </p:grpSpPr>
        <p:sp>
          <p:nvSpPr>
            <p:cNvPr id="63" name="Oval 62"/>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4" name="Oval 63"/>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5" name="Oval 64"/>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6" name="Oval 65"/>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7" name="Oval 66"/>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8" name="Oval 67"/>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69" name="Connector recte 68"/>
            <p:cNvCxnSpPr>
              <a:endCxn id="66"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70" name="Connector recte 69"/>
            <p:cNvCxnSpPr>
              <a:endCxn id="67"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71" name="Connector recte 70"/>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084765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C28C6B60-68F5-4A40-B1AE-21B26D8085ED}" type="slidenum">
              <a:rPr lang="es-ES"/>
              <a:pPr>
                <a:defRPr/>
              </a:pPr>
              <a:t>36</a:t>
            </a:fld>
            <a:endParaRPr lang="es-ES" dirty="0"/>
          </a:p>
        </p:txBody>
      </p:sp>
      <p:sp>
        <p:nvSpPr>
          <p:cNvPr id="7" name="QuadreDeText 6"/>
          <p:cNvSpPr txBox="1"/>
          <p:nvPr/>
        </p:nvSpPr>
        <p:spPr>
          <a:xfrm>
            <a:off x="3030497" y="5877272"/>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3"/>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pic>
        <p:nvPicPr>
          <p:cNvPr id="8" name="Imat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9" name="Rectangle 17"/>
          <p:cNvSpPr txBox="1">
            <a:spLocks noChangeArrowheads="1"/>
          </p:cNvSpPr>
          <p:nvPr/>
        </p:nvSpPr>
        <p:spPr bwMode="auto">
          <a:xfrm>
            <a:off x="-39948" y="931970"/>
            <a:ext cx="2825334" cy="20928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7</a:t>
            </a:r>
          </a:p>
          <a:p>
            <a:pPr>
              <a:defRPr/>
            </a:pPr>
            <a:r>
              <a:rPr lang="es-ES" altLang="ca-ES" sz="2800" b="1" dirty="0">
                <a:solidFill>
                  <a:schemeClr val="bg1"/>
                </a:solidFill>
                <a:latin typeface="Verdana" pitchFamily="34" charset="0"/>
              </a:rPr>
              <a:t>Si et cal </a:t>
            </a:r>
            <a:r>
              <a:rPr lang="es-ES" altLang="ca-ES" sz="2800" b="1" dirty="0" err="1">
                <a:solidFill>
                  <a:schemeClr val="bg1"/>
                </a:solidFill>
                <a:latin typeface="Verdana" pitchFamily="34" charset="0"/>
              </a:rPr>
              <a:t>ajuda</a:t>
            </a:r>
            <a:endParaRPr lang="en-US" altLang="ca-ES" sz="2800" b="1" dirty="0">
              <a:solidFill>
                <a:schemeClr val="bg1"/>
              </a:solidFill>
              <a:latin typeface="Verdana" pitchFamily="34" charset="0"/>
              <a:ea typeface="Verdana" pitchFamily="34" charset="0"/>
              <a:cs typeface="Verdana" pitchFamily="34" charset="0"/>
            </a:endParaRPr>
          </a:p>
        </p:txBody>
      </p:sp>
      <p:grpSp>
        <p:nvGrpSpPr>
          <p:cNvPr id="31" name="Agrupa 30"/>
          <p:cNvGrpSpPr/>
          <p:nvPr/>
        </p:nvGrpSpPr>
        <p:grpSpPr>
          <a:xfrm>
            <a:off x="3543624" y="3312765"/>
            <a:ext cx="288032" cy="298352"/>
            <a:chOff x="1470362" y="2004957"/>
            <a:chExt cx="797382" cy="847979"/>
          </a:xfrm>
        </p:grpSpPr>
        <p:sp>
          <p:nvSpPr>
            <p:cNvPr id="32" name="Oval 31"/>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4" name="Oval 33"/>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5" name="Oval 34"/>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6" name="Oval 35"/>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7" name="Oval 36"/>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8" name="Connector recte 37"/>
            <p:cNvCxnSpPr>
              <a:endCxn id="35"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9" name="Connector recte 38"/>
            <p:cNvCxnSpPr>
              <a:endCxn id="36"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0" name="Connector recte 39"/>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62" name="Agrupa 61"/>
          <p:cNvGrpSpPr/>
          <p:nvPr/>
        </p:nvGrpSpPr>
        <p:grpSpPr>
          <a:xfrm>
            <a:off x="3507644" y="2245409"/>
            <a:ext cx="288032" cy="298352"/>
            <a:chOff x="1470362" y="2004957"/>
            <a:chExt cx="797382" cy="847979"/>
          </a:xfrm>
        </p:grpSpPr>
        <p:sp>
          <p:nvSpPr>
            <p:cNvPr id="63" name="Oval 62"/>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4" name="Oval 63"/>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5" name="Oval 64"/>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6" name="Oval 65"/>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7" name="Oval 66"/>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68" name="Oval 67"/>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69" name="Connector recte 68"/>
            <p:cNvCxnSpPr>
              <a:endCxn id="66"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70" name="Connector recte 69"/>
            <p:cNvCxnSpPr>
              <a:endCxn id="67"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71" name="Connector recte 70"/>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
        <p:nvSpPr>
          <p:cNvPr id="27" name="QuadreDeText 26"/>
          <p:cNvSpPr txBox="1"/>
          <p:nvPr/>
        </p:nvSpPr>
        <p:spPr>
          <a:xfrm>
            <a:off x="3356319" y="1440142"/>
            <a:ext cx="5482201" cy="3831818"/>
          </a:xfrm>
          <a:prstGeom prst="rect">
            <a:avLst/>
          </a:prstGeom>
          <a:noFill/>
        </p:spPr>
        <p:txBody>
          <a:bodyPr wrap="square">
            <a:spAutoFit/>
          </a:bodyPr>
          <a:lstStyle/>
          <a:p>
            <a:pPr algn="just">
              <a:spcBef>
                <a:spcPts val="500"/>
              </a:spcBef>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Pots demanar una sessió a mida des de:</a:t>
            </a:r>
          </a:p>
          <a:p>
            <a:pPr algn="just">
              <a:spcBef>
                <a:spcPts val="500"/>
              </a:spcBef>
              <a:buSzPct val="100000"/>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lvl="1" algn="just">
              <a:spcBef>
                <a:spcPts val="500"/>
              </a:spcBef>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el </a:t>
            </a:r>
            <a:r>
              <a:rPr lang="ca-ES" altLang="ca-ES" sz="2000" dirty="0">
                <a:latin typeface="Verdana" panose="020B0604030504040204" pitchFamily="34" charset="0"/>
                <a:ea typeface="Verdana" panose="020B0604030504040204" pitchFamily="34" charset="0"/>
                <a:cs typeface="Verdana" panose="020B0604030504040204" pitchFamily="34" charset="0"/>
                <a:hlinkClick r:id="rId5"/>
              </a:rPr>
              <a:t>formulari</a:t>
            </a:r>
            <a:r>
              <a:rPr lang="ca-ES" altLang="ca-ES" sz="2000" dirty="0">
                <a:latin typeface="Verdana" panose="020B0604030504040204" pitchFamily="34" charset="0"/>
                <a:ea typeface="Verdana" panose="020B0604030504040204" pitchFamily="34" charset="0"/>
                <a:cs typeface="Verdana" panose="020B0604030504040204" pitchFamily="34" charset="0"/>
              </a:rPr>
              <a:t> de la pàgina web de </a:t>
            </a:r>
            <a:r>
              <a:rPr lang="ca-ES" altLang="ca-ES" sz="2000" dirty="0">
                <a:latin typeface="Verdana" panose="020B0604030504040204" pitchFamily="34" charset="0"/>
                <a:ea typeface="Verdana" panose="020B0604030504040204" pitchFamily="34" charset="0"/>
                <a:cs typeface="Verdana" panose="020B0604030504040204" pitchFamily="34" charset="0"/>
                <a:hlinkClick r:id="rId6"/>
              </a:rPr>
              <a:t>Formació</a:t>
            </a:r>
            <a:r>
              <a:rPr lang="ca-ES" altLang="ca-ES" sz="2000" dirty="0">
                <a:latin typeface="Verdana" panose="020B0604030504040204" pitchFamily="34" charset="0"/>
                <a:ea typeface="Verdana" panose="020B0604030504040204" pitchFamily="34" charset="0"/>
                <a:cs typeface="Verdana" panose="020B0604030504040204" pitchFamily="34" charset="0"/>
              </a:rPr>
              <a:t> del CRAI de la UB.</a:t>
            </a:r>
          </a:p>
          <a:p>
            <a:pPr algn="just">
              <a:spcBef>
                <a:spcPts val="500"/>
              </a:spcBef>
              <a:buSzPct val="100000"/>
              <a:defRPr/>
            </a:pPr>
            <a:endParaRPr lang="ca-ES" altLang="ca-ES" sz="2000" dirty="0">
              <a:latin typeface="Verdana" panose="020B0604030504040204" pitchFamily="34" charset="0"/>
              <a:ea typeface="Verdana" panose="020B0604030504040204" pitchFamily="34" charset="0"/>
              <a:cs typeface="Verdana" panose="020B0604030504040204" pitchFamily="34" charset="0"/>
            </a:endParaRPr>
          </a:p>
          <a:p>
            <a:pPr lvl="1" algn="just">
              <a:spcBef>
                <a:spcPts val="500"/>
              </a:spcBef>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contactant amb el personal del CRAI </a:t>
            </a:r>
            <a:r>
              <a:rPr lang="ca-ES" altLang="ca-ES" sz="2000" b="1" dirty="0">
                <a:solidFill>
                  <a:srgbClr val="18A3AF"/>
                </a:solidFill>
                <a:latin typeface="Verdana" panose="020B0604030504040204" pitchFamily="34" charset="0"/>
                <a:ea typeface="Verdana" panose="020B0604030504040204" pitchFamily="34" charset="0"/>
                <a:cs typeface="Verdana" panose="020B0604030504040204" pitchFamily="34" charset="0"/>
              </a:rPr>
              <a:t>Biblioteca de Matemàtiques i Informàtica.</a:t>
            </a:r>
          </a:p>
          <a:p>
            <a:pPr algn="just">
              <a:spcBef>
                <a:spcPts val="500"/>
              </a:spcBef>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 </a:t>
            </a:r>
          </a:p>
          <a:p>
            <a:pPr lvl="1" algn="just">
              <a:spcBef>
                <a:spcPts val="500"/>
              </a:spcBef>
              <a:buSzPct val="100000"/>
              <a:defRPr/>
            </a:pPr>
            <a:r>
              <a:rPr lang="ca-ES" altLang="ca-ES" sz="2000" dirty="0">
                <a:latin typeface="Verdana" panose="020B0604030504040204" pitchFamily="34" charset="0"/>
                <a:ea typeface="Verdana" panose="020B0604030504040204" pitchFamily="34" charset="0"/>
                <a:cs typeface="Verdana" panose="020B0604030504040204" pitchFamily="34" charset="0"/>
              </a:rPr>
              <a:t>per </a:t>
            </a:r>
            <a:r>
              <a:rPr lang="ca-ES" altLang="ca-ES" sz="2000" dirty="0">
                <a:latin typeface="Verdana" panose="020B0604030504040204" pitchFamily="34" charset="0"/>
                <a:ea typeface="Verdana" panose="020B0604030504040204" pitchFamily="34" charset="0"/>
                <a:cs typeface="Verdana" panose="020B0604030504040204" pitchFamily="34" charset="0"/>
                <a:hlinkClick r:id="rId7"/>
              </a:rPr>
              <a:t>correu-e</a:t>
            </a:r>
            <a:r>
              <a:rPr lang="ca-ES" altLang="ca-ES" sz="2000" dirty="0">
                <a:latin typeface="Verdana" panose="020B0604030504040204" pitchFamily="34" charset="0"/>
                <a:ea typeface="Verdana" panose="020B0604030504040204" pitchFamily="34" charset="0"/>
                <a:cs typeface="Verdana" panose="020B0604030504040204" pitchFamily="34" charset="0"/>
              </a:rPr>
              <a:t>.</a:t>
            </a:r>
          </a:p>
          <a:p>
            <a:pPr>
              <a:defRPr/>
            </a:pPr>
            <a:endParaRPr lang="ca-ES" dirty="0"/>
          </a:p>
        </p:txBody>
      </p:sp>
      <p:grpSp>
        <p:nvGrpSpPr>
          <p:cNvPr id="28" name="Agrupa 27"/>
          <p:cNvGrpSpPr/>
          <p:nvPr/>
        </p:nvGrpSpPr>
        <p:grpSpPr>
          <a:xfrm>
            <a:off x="3563888" y="4642816"/>
            <a:ext cx="288032" cy="298352"/>
            <a:chOff x="1470362" y="2004957"/>
            <a:chExt cx="797382" cy="847979"/>
          </a:xfrm>
        </p:grpSpPr>
        <p:sp>
          <p:nvSpPr>
            <p:cNvPr id="29" name="Oval 28"/>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1" name="Oval 40"/>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2" name="Oval 41"/>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3" name="Oval 42"/>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44" name="Oval 43"/>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45" name="Connector recte 44"/>
            <p:cNvCxnSpPr>
              <a:endCxn id="42"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6" name="Connector recte 45"/>
            <p:cNvCxnSpPr>
              <a:endCxn id="43"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47" name="Connector recte 46"/>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9206940"/>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37</a:t>
            </a:fld>
            <a:endParaRPr lang="es-ES" dirty="0"/>
          </a:p>
        </p:txBody>
      </p:sp>
      <p:grpSp>
        <p:nvGrpSpPr>
          <p:cNvPr id="6" name="Agrupa 5"/>
          <p:cNvGrpSpPr/>
          <p:nvPr/>
        </p:nvGrpSpPr>
        <p:grpSpPr>
          <a:xfrm>
            <a:off x="3563888" y="1618480"/>
            <a:ext cx="288032" cy="298352"/>
            <a:chOff x="1470362" y="2004957"/>
            <a:chExt cx="797382" cy="847979"/>
          </a:xfrm>
        </p:grpSpPr>
        <p:sp>
          <p:nvSpPr>
            <p:cNvPr id="8" name="Oval 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Oval 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Oval 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Oval 1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Oval 1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Oval 1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14" name="Connector recte 13"/>
            <p:cNvCxnSpPr>
              <a:endCxn id="1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5" name="Connector recte 14"/>
            <p:cNvCxnSpPr>
              <a:endCxn id="1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6" name="Connector recte 1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17" name="Agrupa 16"/>
          <p:cNvGrpSpPr/>
          <p:nvPr/>
        </p:nvGrpSpPr>
        <p:grpSpPr>
          <a:xfrm>
            <a:off x="3584768" y="4259134"/>
            <a:ext cx="288032" cy="298352"/>
            <a:chOff x="1470362" y="2004957"/>
            <a:chExt cx="797382" cy="847979"/>
          </a:xfrm>
        </p:grpSpPr>
        <p:sp>
          <p:nvSpPr>
            <p:cNvPr id="18" name="Oval 1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Oval 1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Oval 1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Oval 2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Oval 2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3" name="Oval 2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4" name="Connector recte 23"/>
            <p:cNvCxnSpPr>
              <a:endCxn id="2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5" name="Connector recte 24"/>
            <p:cNvCxnSpPr>
              <a:endCxn id="2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6" name="Connector recte 2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993527"/>
            <a:ext cx="2825334" cy="19697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r>
              <a:rPr lang="es-ES" altLang="ca-ES" sz="5400" b="1" dirty="0">
                <a:solidFill>
                  <a:schemeClr val="bg1"/>
                </a:solidFill>
                <a:latin typeface="Verdana" pitchFamily="34" charset="0"/>
              </a:rPr>
              <a:t>8</a:t>
            </a:r>
          </a:p>
          <a:p>
            <a:r>
              <a:rPr lang="es-ES" altLang="ca-ES" sz="2400" b="1" dirty="0" err="1">
                <a:solidFill>
                  <a:schemeClr val="bg1"/>
                </a:solidFill>
                <a:latin typeface="Verdana" pitchFamily="34" charset="0"/>
              </a:rPr>
              <a:t>Treu</a:t>
            </a:r>
            <a:r>
              <a:rPr lang="es-ES" altLang="ca-ES" sz="2400" b="1" dirty="0">
                <a:solidFill>
                  <a:schemeClr val="bg1"/>
                </a:solidFill>
                <a:latin typeface="Verdana" pitchFamily="34" charset="0"/>
              </a:rPr>
              <a:t> </a:t>
            </a:r>
            <a:r>
              <a:rPr lang="es-ES" altLang="ca-ES" sz="2400" b="1" dirty="0" err="1">
                <a:solidFill>
                  <a:schemeClr val="bg1"/>
                </a:solidFill>
                <a:latin typeface="Verdana" pitchFamily="34" charset="0"/>
              </a:rPr>
              <a:t>benefici</a:t>
            </a:r>
            <a:r>
              <a:rPr lang="es-ES" altLang="ca-ES" sz="2400" b="1" dirty="0">
                <a:solidFill>
                  <a:schemeClr val="bg1"/>
                </a:solidFill>
                <a:latin typeface="Verdana" pitchFamily="34" charset="0"/>
              </a:rPr>
              <a:t> del </a:t>
            </a:r>
            <a:r>
              <a:rPr lang="es-ES" altLang="ca-ES" sz="2400" b="1" dirty="0" err="1">
                <a:solidFill>
                  <a:schemeClr val="bg1"/>
                </a:solidFill>
                <a:latin typeface="Verdana" pitchFamily="34" charset="0"/>
              </a:rPr>
              <a:t>teu</a:t>
            </a:r>
            <a:r>
              <a:rPr lang="es-ES" altLang="ca-ES" sz="2400" b="1" dirty="0">
                <a:solidFill>
                  <a:schemeClr val="bg1"/>
                </a:solidFill>
                <a:latin typeface="Verdana" pitchFamily="34" charset="0"/>
              </a:rPr>
              <a:t> TFG</a:t>
            </a: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37" name="1 CuadroTexto"/>
          <p:cNvSpPr txBox="1">
            <a:spLocks noChangeArrowheads="1"/>
          </p:cNvSpPr>
          <p:nvPr/>
        </p:nvSpPr>
        <p:spPr bwMode="auto">
          <a:xfrm>
            <a:off x="3959424" y="1052736"/>
            <a:ext cx="4933056"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a:defRPr/>
            </a:pPr>
            <a:r>
              <a:rPr lang="ca-ES" altLang="ca-ES" dirty="0">
                <a:latin typeface="Verdana" panose="020B0604030504040204" pitchFamily="34" charset="0"/>
                <a:ea typeface="Verdana" panose="020B0604030504040204" pitchFamily="34" charset="0"/>
                <a:cs typeface="Verdana" panose="020B0604030504040204" pitchFamily="34" charset="0"/>
              </a:rPr>
              <a:t>Consulta les convocatòries de premis propis i/o extraordinaris a en la disciplina del teu treball a institucions acadèmiques i de recerca, a la secretaria de la teva facultat, associacions professionals, etc.</a:t>
            </a:r>
          </a:p>
          <a:p>
            <a:pPr>
              <a:defRPr/>
            </a:pPr>
            <a:endParaRPr lang="ca-ES" altLang="ca-ES" sz="1600" dirty="0">
              <a:solidFill>
                <a:srgbClr val="646464"/>
              </a:solidFill>
              <a:latin typeface="Verdana" pitchFamily="34" charset="0"/>
            </a:endParaRPr>
          </a:p>
        </p:txBody>
      </p:sp>
      <p:sp>
        <p:nvSpPr>
          <p:cNvPr id="2" name="QuadreDeText 1"/>
          <p:cNvSpPr txBox="1"/>
          <p:nvPr/>
        </p:nvSpPr>
        <p:spPr>
          <a:xfrm>
            <a:off x="4013684" y="3938694"/>
            <a:ext cx="4824535" cy="1200329"/>
          </a:xfrm>
          <a:prstGeom prst="rect">
            <a:avLst/>
          </a:prstGeom>
          <a:noFill/>
        </p:spPr>
        <p:txBody>
          <a:bodyPr wrap="square" rtlCol="0">
            <a:spAutoFit/>
          </a:bodyPr>
          <a:lstStyle/>
          <a:p>
            <a:pPr>
              <a:defRPr/>
            </a:pPr>
            <a:endParaRPr lang="ca-ES" altLang="ca-ES" dirty="0">
              <a:solidFill>
                <a:srgbClr val="646464"/>
              </a:solidFill>
              <a:latin typeface="Verdana" pitchFamily="34" charset="0"/>
              <a:ea typeface="Verdana" panose="020B0604030504040204" pitchFamily="34" charset="0"/>
              <a:cs typeface="Verdana" panose="020B0604030504040204" pitchFamily="34" charset="0"/>
              <a:hlinkClick r:id="rId5"/>
            </a:endParaRPr>
          </a:p>
          <a:p>
            <a:pPr>
              <a:defRPr/>
            </a:pPr>
            <a:r>
              <a:rPr lang="ca-ES" altLang="ca-ES" dirty="0">
                <a:solidFill>
                  <a:srgbClr val="646464"/>
                </a:solidFill>
                <a:latin typeface="Verdana" pitchFamily="34" charset="0"/>
                <a:ea typeface="Verdana" panose="020B0604030504040204" pitchFamily="34" charset="0"/>
                <a:cs typeface="Verdana" panose="020B0604030504040204" pitchFamily="34" charset="0"/>
                <a:hlinkClick r:id="rId5"/>
              </a:rPr>
              <a:t>Digital Single </a:t>
            </a:r>
            <a:r>
              <a:rPr lang="ca-ES" altLang="ca-ES" dirty="0" err="1">
                <a:solidFill>
                  <a:srgbClr val="646464"/>
                </a:solidFill>
                <a:latin typeface="Verdana" pitchFamily="34" charset="0"/>
                <a:ea typeface="Verdana" panose="020B0604030504040204" pitchFamily="34" charset="0"/>
                <a:cs typeface="Verdana" panose="020B0604030504040204" pitchFamily="34" charset="0"/>
                <a:hlinkClick r:id="rId5"/>
              </a:rPr>
              <a:t>Market</a:t>
            </a:r>
            <a:r>
              <a:rPr lang="ca-ES" altLang="ca-ES" dirty="0">
                <a:solidFill>
                  <a:srgbClr val="646464"/>
                </a:solidFill>
                <a:latin typeface="Verdana" pitchFamily="34" charset="0"/>
                <a:ea typeface="Verdana" panose="020B0604030504040204" pitchFamily="34" charset="0"/>
                <a:cs typeface="Verdana" panose="020B0604030504040204" pitchFamily="34" charset="0"/>
              </a:rPr>
              <a:t>: </a:t>
            </a:r>
            <a:r>
              <a:rPr lang="ca-ES" altLang="ca-ES" dirty="0">
                <a:latin typeface="Verdana" panose="020B0604030504040204" pitchFamily="34" charset="0"/>
                <a:ea typeface="Verdana" panose="020B0604030504040204" pitchFamily="34" charset="0"/>
                <a:cs typeface="Verdana" panose="020B0604030504040204" pitchFamily="34" charset="0"/>
              </a:rPr>
              <a:t>de la Unió Europea </a:t>
            </a:r>
            <a:r>
              <a:rPr lang="ca-ES" altLang="ca-ES" dirty="0">
                <a:solidFill>
                  <a:srgbClr val="646464"/>
                </a:solidFill>
                <a:latin typeface="Verdana" pitchFamily="34" charset="0"/>
                <a:ea typeface="Verdana" panose="020B0604030504040204" pitchFamily="34" charset="0"/>
                <a:cs typeface="Verdana" panose="020B0604030504040204" pitchFamily="34" charset="0"/>
              </a:rPr>
              <a:t>(</a:t>
            </a:r>
            <a:r>
              <a:rPr lang="ca-ES" dirty="0">
                <a:latin typeface="Verdana" panose="020B0604030504040204" pitchFamily="34" charset="0"/>
                <a:ea typeface="Verdana" panose="020B0604030504040204" pitchFamily="34" charset="0"/>
                <a:cs typeface="Verdana" panose="020B0604030504040204" pitchFamily="34" charset="0"/>
              </a:rPr>
              <a:t>Europe 2020 </a:t>
            </a:r>
            <a:r>
              <a:rPr lang="ca-ES" dirty="0" err="1">
                <a:latin typeface="Verdana" panose="020B0604030504040204" pitchFamily="34" charset="0"/>
                <a:ea typeface="Verdana" panose="020B0604030504040204" pitchFamily="34" charset="0"/>
                <a:cs typeface="Verdana" panose="020B0604030504040204" pitchFamily="34" charset="0"/>
              </a:rPr>
              <a:t>Strategy</a:t>
            </a:r>
            <a:r>
              <a:rPr lang="ca-ES" dirty="0">
                <a:latin typeface="Verdana" panose="020B0604030504040204" pitchFamily="34" charset="0"/>
                <a:ea typeface="Verdana" panose="020B0604030504040204" pitchFamily="34" charset="0"/>
                <a:cs typeface="Verdana" panose="020B0604030504040204" pitchFamily="34" charset="0"/>
              </a:rPr>
              <a:t>)</a:t>
            </a:r>
          </a:p>
          <a:p>
            <a:pPr>
              <a:defRPr/>
            </a:pPr>
            <a:endParaRPr lang="ca-ES" altLang="ca-ES" dirty="0">
              <a:solidFill>
                <a:srgbClr val="646464"/>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5739186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38</a:t>
            </a:fld>
            <a:endParaRPr lang="es-ES" dirty="0"/>
          </a:p>
        </p:txBody>
      </p:sp>
      <p:sp>
        <p:nvSpPr>
          <p:cNvPr id="37" name="1 CuadroTexto"/>
          <p:cNvSpPr txBox="1">
            <a:spLocks noChangeArrowheads="1"/>
          </p:cNvSpPr>
          <p:nvPr/>
        </p:nvSpPr>
        <p:spPr bwMode="auto">
          <a:xfrm>
            <a:off x="3959424" y="1052736"/>
            <a:ext cx="493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p:txBody>
      </p:sp>
      <p:sp>
        <p:nvSpPr>
          <p:cNvPr id="38" name="Rectangle 4"/>
          <p:cNvSpPr txBox="1">
            <a:spLocks noChangeArrowheads="1"/>
          </p:cNvSpPr>
          <p:nvPr/>
        </p:nvSpPr>
        <p:spPr bwMode="auto">
          <a:xfrm>
            <a:off x="395536" y="1051958"/>
            <a:ext cx="8229600"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altLang="ca-ES" sz="5400" b="1" dirty="0">
                <a:solidFill>
                  <a:srgbClr val="18A3AF"/>
                </a:solidFill>
                <a:latin typeface="Verdana" pitchFamily="34" charset="0"/>
              </a:rPr>
              <a:t>9</a:t>
            </a:r>
            <a:r>
              <a:rPr lang="es-ES" altLang="ca-ES" sz="2000" b="1" dirty="0">
                <a:solidFill>
                  <a:srgbClr val="18A3AF"/>
                </a:solidFill>
                <a:latin typeface="Verdana" pitchFamily="34" charset="0"/>
              </a:rPr>
              <a:t> </a:t>
            </a:r>
            <a:r>
              <a:rPr lang="es-ES" altLang="ca-ES" sz="2000" b="1" dirty="0" err="1">
                <a:solidFill>
                  <a:srgbClr val="18A3AF"/>
                </a:solidFill>
                <a:latin typeface="Verdana" pitchFamily="34" charset="0"/>
              </a:rPr>
              <a:t>Exemples</a:t>
            </a:r>
            <a:endParaRPr lang="ca-ES" altLang="ca-ES" sz="2000" b="1" dirty="0">
              <a:solidFill>
                <a:srgbClr val="18A3AF"/>
              </a:solidFill>
              <a:latin typeface="Verdana" pitchFamily="34" charset="0"/>
            </a:endParaRPr>
          </a:p>
        </p:txBody>
      </p:sp>
      <p:sp>
        <p:nvSpPr>
          <p:cNvPr id="39" name="1 CuadroTexto"/>
          <p:cNvSpPr txBox="1">
            <a:spLocks noChangeArrowheads="1"/>
          </p:cNvSpPr>
          <p:nvPr/>
        </p:nvSpPr>
        <p:spPr bwMode="auto">
          <a:xfrm>
            <a:off x="778910" y="1988840"/>
            <a:ext cx="7920112" cy="1264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a:lnSpc>
                <a:spcPct val="150000"/>
              </a:lnSpc>
              <a:spcBef>
                <a:spcPts val="500"/>
              </a:spcBef>
              <a:buClr>
                <a:srgbClr val="000000"/>
              </a:buClr>
              <a:buSzPct val="100000"/>
            </a:pPr>
            <a:r>
              <a:rPr lang="ca-ES" altLang="ca-ES" sz="1600" b="1" dirty="0">
                <a:latin typeface="Verdana" pitchFamily="34" charset="0"/>
              </a:rPr>
              <a:t>Tal i com diu a la pàgina 17,  consulta la pàgina web del CRAI per </a:t>
            </a:r>
            <a:r>
              <a:rPr lang="ca-ES" altLang="ca-ES" sz="1600" b="1" dirty="0">
                <a:solidFill>
                  <a:srgbClr val="CCCCFF"/>
                </a:solidFill>
                <a:latin typeface="Verdana" pitchFamily="34" charset="0"/>
                <a:hlinkClick r:id="rId3"/>
              </a:rPr>
              <a:t>citar</a:t>
            </a:r>
            <a:r>
              <a:rPr lang="ca-ES" altLang="ca-ES" sz="1600" b="1" u="sng" dirty="0">
                <a:solidFill>
                  <a:srgbClr val="CCCCFF"/>
                </a:solidFill>
                <a:latin typeface="Verdana" pitchFamily="34" charset="0"/>
                <a:hlinkClick r:id="rId3"/>
              </a:rPr>
              <a:t> i gestionar la bibliografia</a:t>
            </a:r>
            <a:r>
              <a:rPr lang="ca-ES" altLang="ca-ES" sz="1600" b="1" u="sng" dirty="0">
                <a:latin typeface="Verdana" pitchFamily="34" charset="0"/>
              </a:rPr>
              <a:t>.</a:t>
            </a:r>
            <a:r>
              <a:rPr lang="ca-ES" altLang="ca-ES" sz="1600" dirty="0">
                <a:latin typeface="Verdana" pitchFamily="34" charset="0"/>
              </a:rPr>
              <a:t> </a:t>
            </a:r>
          </a:p>
          <a:p>
            <a:pPr algn="just">
              <a:lnSpc>
                <a:spcPct val="150000"/>
              </a:lnSpc>
              <a:spcBef>
                <a:spcPts val="500"/>
              </a:spcBef>
              <a:buClr>
                <a:srgbClr val="000000"/>
              </a:buClr>
              <a:buSzPct val="100000"/>
            </a:pPr>
            <a:r>
              <a:rPr lang="ca-ES" altLang="ca-ES" sz="1600" dirty="0">
                <a:latin typeface="Verdana" pitchFamily="34" charset="0"/>
              </a:rPr>
              <a:t>Exemples (ISO 690:1987 (UNE 50-104-94))</a:t>
            </a:r>
          </a:p>
        </p:txBody>
      </p:sp>
      <p:graphicFrame>
        <p:nvGraphicFramePr>
          <p:cNvPr id="43" name="Taula 42"/>
          <p:cNvGraphicFramePr>
            <a:graphicFrameLocks noGrp="1"/>
          </p:cNvGraphicFramePr>
          <p:nvPr>
            <p:extLst>
              <p:ext uri="{D42A27DB-BD31-4B8C-83A1-F6EECF244321}">
                <p14:modId xmlns:p14="http://schemas.microsoft.com/office/powerpoint/2010/main" val="1909798038"/>
              </p:ext>
            </p:extLst>
          </p:nvPr>
        </p:nvGraphicFramePr>
        <p:xfrm>
          <a:off x="778910" y="3469313"/>
          <a:ext cx="8058150" cy="2498752"/>
        </p:xfrm>
        <a:graphic>
          <a:graphicData uri="http://schemas.openxmlformats.org/drawingml/2006/table">
            <a:tbl>
              <a:tblPr firstRow="1" bandRow="1">
                <a:tableStyleId>{5C22544A-7EE6-4342-B048-85BDC9FD1C3A}</a:tableStyleId>
              </a:tblPr>
              <a:tblGrid>
                <a:gridCol w="2010544">
                  <a:extLst>
                    <a:ext uri="{9D8B030D-6E8A-4147-A177-3AD203B41FA5}">
                      <a16:colId xmlns:a16="http://schemas.microsoft.com/office/drawing/2014/main" val="20000"/>
                    </a:ext>
                  </a:extLst>
                </a:gridCol>
                <a:gridCol w="6047606">
                  <a:extLst>
                    <a:ext uri="{9D8B030D-6E8A-4147-A177-3AD203B41FA5}">
                      <a16:colId xmlns:a16="http://schemas.microsoft.com/office/drawing/2014/main" val="20001"/>
                    </a:ext>
                  </a:extLst>
                </a:gridCol>
              </a:tblGrid>
              <a:tr h="548482">
                <a:tc>
                  <a:txBody>
                    <a:bodyPr/>
                    <a:lstStyle/>
                    <a:p>
                      <a:r>
                        <a:rPr lang="es-ES" altLang="es-ES" sz="1200" b="1" dirty="0" err="1">
                          <a:solidFill>
                            <a:schemeClr val="tx1"/>
                          </a:solidFill>
                          <a:latin typeface="Verdana" pitchFamily="34" charset="0"/>
                        </a:rPr>
                        <a:t>Llibre</a:t>
                      </a:r>
                      <a:r>
                        <a:rPr lang="es-ES" altLang="es-ES" sz="1200" b="1" dirty="0">
                          <a:solidFill>
                            <a:schemeClr val="tx1"/>
                          </a:solidFill>
                          <a:latin typeface="Verdana" pitchFamily="34" charset="0"/>
                        </a:rPr>
                        <a:t> </a:t>
                      </a:r>
                      <a:r>
                        <a:rPr lang="es-ES" altLang="es-ES" sz="1200" b="1" dirty="0" err="1">
                          <a:solidFill>
                            <a:schemeClr val="tx1"/>
                          </a:solidFill>
                          <a:latin typeface="Verdana" pitchFamily="34" charset="0"/>
                        </a:rPr>
                        <a:t>complet</a:t>
                      </a:r>
                      <a:r>
                        <a:rPr lang="es-ES" altLang="es-ES" sz="1200" b="1" dirty="0">
                          <a:solidFill>
                            <a:schemeClr val="tx1"/>
                          </a:solidFill>
                          <a:latin typeface="Verdana" pitchFamily="34" charset="0"/>
                        </a:rPr>
                        <a:t> (</a:t>
                      </a:r>
                      <a:r>
                        <a:rPr lang="es-ES" altLang="es-ES" sz="1200" b="1" dirty="0" err="1">
                          <a:solidFill>
                            <a:schemeClr val="tx1"/>
                          </a:solidFill>
                          <a:latin typeface="Verdana" pitchFamily="34" charset="0"/>
                        </a:rPr>
                        <a:t>paper</a:t>
                      </a:r>
                      <a:r>
                        <a:rPr lang="es-ES" altLang="es-ES" sz="1200" b="1" dirty="0">
                          <a:solidFill>
                            <a:schemeClr val="tx1"/>
                          </a:solidFill>
                          <a:latin typeface="Verdana" pitchFamily="34" charset="0"/>
                        </a:rPr>
                        <a:t> o en </a:t>
                      </a:r>
                      <a:r>
                        <a:rPr lang="es-ES" altLang="es-ES" sz="1200" b="1" dirty="0" err="1">
                          <a:solidFill>
                            <a:schemeClr val="tx1"/>
                          </a:solidFill>
                          <a:latin typeface="Verdana" pitchFamily="34" charset="0"/>
                        </a:rPr>
                        <a:t>línia</a:t>
                      </a:r>
                      <a:r>
                        <a:rPr lang="es-ES" altLang="es-ES" sz="1200" b="1" dirty="0">
                          <a:solidFill>
                            <a:schemeClr val="tx1"/>
                          </a:solidFill>
                          <a:latin typeface="Verdana" pitchFamily="34" charset="0"/>
                        </a:rPr>
                        <a:t>)</a:t>
                      </a:r>
                      <a:endParaRPr lang="ca-ES" sz="1200" dirty="0">
                        <a:solidFill>
                          <a:schemeClr val="tx1"/>
                        </a:solidFill>
                      </a:endParaRPr>
                    </a:p>
                  </a:txBody>
                  <a:tcPr marL="91424" marR="91424" marT="45644" marB="456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ES" sz="1000" b="0" dirty="0">
                          <a:solidFill>
                            <a:schemeClr val="tx1"/>
                          </a:solidFill>
                          <a:latin typeface="Verdana" pitchFamily="34" charset="0"/>
                          <a:ea typeface="Verdana" panose="020B0604030504040204" pitchFamily="34" charset="0"/>
                          <a:cs typeface="Verdana" panose="020B0604030504040204" pitchFamily="34" charset="0"/>
                        </a:rPr>
                        <a:t>JULIÀ</a:t>
                      </a:r>
                      <a:r>
                        <a:rPr lang="es-ES" altLang="ca-ES" sz="1000" b="0" dirty="0">
                          <a:solidFill>
                            <a:schemeClr val="tx1"/>
                          </a:solidFill>
                          <a:latin typeface="Verdana" pitchFamily="34" charset="0"/>
                          <a:ea typeface="Verdana" panose="020B0604030504040204" pitchFamily="34" charset="0"/>
                          <a:cs typeface="Verdana" panose="020B0604030504040204" pitchFamily="34" charset="0"/>
                        </a:rPr>
                        <a:t> de </a:t>
                      </a:r>
                      <a:r>
                        <a:rPr lang="es-ES" altLang="ca-ES" sz="1000" b="0" dirty="0" err="1">
                          <a:solidFill>
                            <a:schemeClr val="tx1"/>
                          </a:solidFill>
                          <a:latin typeface="Verdana" pitchFamily="34" charset="0"/>
                          <a:ea typeface="Verdana" panose="020B0604030504040204" pitchFamily="34" charset="0"/>
                          <a:cs typeface="Verdana" panose="020B0604030504040204" pitchFamily="34" charset="0"/>
                        </a:rPr>
                        <a:t>Ferran</a:t>
                      </a:r>
                      <a:r>
                        <a:rPr lang="es-ES" altLang="ca-ES" sz="1000" b="0" dirty="0">
                          <a:solidFill>
                            <a:schemeClr val="tx1"/>
                          </a:solidFill>
                          <a:latin typeface="Verdana" pitchFamily="34" charset="0"/>
                          <a:ea typeface="Verdana" panose="020B0604030504040204" pitchFamily="34" charset="0"/>
                          <a:cs typeface="Verdana" panose="020B0604030504040204" pitchFamily="34" charset="0"/>
                        </a:rPr>
                        <a:t>, Olga. </a:t>
                      </a:r>
                      <a:r>
                        <a:rPr lang="es-ES" altLang="ca-ES" sz="1000" b="0" i="1" dirty="0">
                          <a:solidFill>
                            <a:schemeClr val="tx1"/>
                          </a:solidFill>
                          <a:latin typeface="Verdana" pitchFamily="34" charset="0"/>
                          <a:ea typeface="Verdana" panose="020B0604030504040204" pitchFamily="34" charset="0"/>
                          <a:cs typeface="Verdana" panose="020B0604030504040204" pitchFamily="34" charset="0"/>
                        </a:rPr>
                        <a:t>Un Primer </a:t>
                      </a:r>
                      <a:r>
                        <a:rPr lang="es-ES" altLang="ca-ES" sz="1000" b="0" i="1" dirty="0" err="1">
                          <a:solidFill>
                            <a:schemeClr val="tx1"/>
                          </a:solidFill>
                          <a:latin typeface="Verdana" pitchFamily="34" charset="0"/>
                          <a:ea typeface="Verdana" panose="020B0604030504040204" pitchFamily="34" charset="0"/>
                          <a:cs typeface="Verdana" panose="020B0604030504040204" pitchFamily="34" charset="0"/>
                        </a:rPr>
                        <a:t>curs</a:t>
                      </a:r>
                      <a:r>
                        <a:rPr lang="es-ES" altLang="ca-ES" sz="1000" b="0" i="1" dirty="0">
                          <a:solidFill>
                            <a:schemeClr val="tx1"/>
                          </a:solidFill>
                          <a:latin typeface="Verdana" pitchFamily="34" charset="0"/>
                          <a:ea typeface="Verdana" panose="020B0604030504040204" pitchFamily="34" charset="0"/>
                          <a:cs typeface="Verdana" panose="020B0604030504040204" pitchFamily="34" charset="0"/>
                        </a:rPr>
                        <a:t> </a:t>
                      </a:r>
                      <a:r>
                        <a:rPr lang="es-ES" altLang="ca-ES" sz="1000" b="0" i="1" dirty="0" err="1">
                          <a:solidFill>
                            <a:schemeClr val="tx1"/>
                          </a:solidFill>
                          <a:latin typeface="Verdana" pitchFamily="34" charset="0"/>
                          <a:ea typeface="Verdana" panose="020B0604030504040204" pitchFamily="34" charset="0"/>
                          <a:cs typeface="Verdana" panose="020B0604030504040204" pitchFamily="34" charset="0"/>
                        </a:rPr>
                        <a:t>d'estadística</a:t>
                      </a:r>
                      <a:r>
                        <a:rPr lang="es-ES" altLang="ca-ES" sz="1000" b="0" dirty="0">
                          <a:solidFill>
                            <a:schemeClr val="tx1"/>
                          </a:solidFill>
                          <a:latin typeface="Verdana" pitchFamily="34" charset="0"/>
                          <a:ea typeface="Verdana" panose="020B0604030504040204" pitchFamily="34" charset="0"/>
                          <a:cs typeface="Verdana" panose="020B0604030504040204" pitchFamily="34" charset="0"/>
                        </a:rPr>
                        <a:t>. Barcelona : </a:t>
                      </a:r>
                      <a:r>
                        <a:rPr lang="es-ES" altLang="ca-ES" sz="1000" b="0" dirty="0" err="1">
                          <a:solidFill>
                            <a:schemeClr val="tx1"/>
                          </a:solidFill>
                          <a:latin typeface="Verdana" pitchFamily="34" charset="0"/>
                          <a:ea typeface="Verdana" panose="020B0604030504040204" pitchFamily="34" charset="0"/>
                          <a:cs typeface="Verdana" panose="020B0604030504040204" pitchFamily="34" charset="0"/>
                        </a:rPr>
                        <a:t>Publicacions</a:t>
                      </a:r>
                      <a:r>
                        <a:rPr lang="es-ES" altLang="ca-ES" sz="1000" b="0" dirty="0">
                          <a:solidFill>
                            <a:schemeClr val="tx1"/>
                          </a:solidFill>
                          <a:latin typeface="Verdana" pitchFamily="34" charset="0"/>
                          <a:ea typeface="Verdana" panose="020B0604030504040204" pitchFamily="34" charset="0"/>
                          <a:cs typeface="Verdana" panose="020B0604030504040204" pitchFamily="34" charset="0"/>
                        </a:rPr>
                        <a:t> i </a:t>
                      </a:r>
                      <a:r>
                        <a:rPr lang="es-ES" altLang="ca-ES" sz="1000" b="0" dirty="0" err="1">
                          <a:solidFill>
                            <a:schemeClr val="tx1"/>
                          </a:solidFill>
                          <a:latin typeface="Verdana" pitchFamily="34" charset="0"/>
                          <a:ea typeface="Verdana" panose="020B0604030504040204" pitchFamily="34" charset="0"/>
                          <a:cs typeface="Verdana" panose="020B0604030504040204" pitchFamily="34" charset="0"/>
                        </a:rPr>
                        <a:t>Edicions</a:t>
                      </a:r>
                      <a:r>
                        <a:rPr lang="es-ES" altLang="ca-ES" sz="1000" b="0" dirty="0">
                          <a:solidFill>
                            <a:schemeClr val="tx1"/>
                          </a:solidFill>
                          <a:latin typeface="Verdana" pitchFamily="34" charset="0"/>
                          <a:ea typeface="Verdana" panose="020B0604030504040204" pitchFamily="34" charset="0"/>
                          <a:cs typeface="Verdana" panose="020B0604030504040204" pitchFamily="34" charset="0"/>
                        </a:rPr>
                        <a:t> </a:t>
                      </a:r>
                      <a:r>
                        <a:rPr lang="es-ES" altLang="ca-ES" sz="1000" b="0" dirty="0" err="1">
                          <a:solidFill>
                            <a:schemeClr val="tx1"/>
                          </a:solidFill>
                          <a:latin typeface="Verdana" pitchFamily="34" charset="0"/>
                          <a:ea typeface="Verdana" panose="020B0604030504040204" pitchFamily="34" charset="0"/>
                          <a:cs typeface="Verdana" panose="020B0604030504040204" pitchFamily="34" charset="0"/>
                        </a:rPr>
                        <a:t>Universitat</a:t>
                      </a:r>
                      <a:r>
                        <a:rPr lang="es-ES" altLang="ca-ES" sz="1000" b="0" dirty="0">
                          <a:solidFill>
                            <a:schemeClr val="tx1"/>
                          </a:solidFill>
                          <a:latin typeface="Verdana" pitchFamily="34" charset="0"/>
                          <a:ea typeface="Verdana" panose="020B0604030504040204" pitchFamily="34" charset="0"/>
                          <a:cs typeface="Verdana" panose="020B0604030504040204" pitchFamily="34" charset="0"/>
                        </a:rPr>
                        <a:t> de Barcelona, 2011. ISBN 9788447534838. (Data de la consulta i URL del </a:t>
                      </a:r>
                      <a:r>
                        <a:rPr lang="es-ES" altLang="ca-ES" sz="1000" b="0" dirty="0" err="1">
                          <a:solidFill>
                            <a:schemeClr val="tx1"/>
                          </a:solidFill>
                          <a:latin typeface="Verdana" pitchFamily="34" charset="0"/>
                          <a:ea typeface="Verdana" panose="020B0604030504040204" pitchFamily="34" charset="0"/>
                          <a:cs typeface="Verdana" panose="020B0604030504040204" pitchFamily="34" charset="0"/>
                        </a:rPr>
                        <a:t>recurs</a:t>
                      </a:r>
                      <a:r>
                        <a:rPr lang="es-ES" altLang="ca-ES" sz="1000" b="0" dirty="0">
                          <a:solidFill>
                            <a:schemeClr val="tx1"/>
                          </a:solidFill>
                          <a:latin typeface="Verdana" pitchFamily="34" charset="0"/>
                          <a:ea typeface="Verdana" panose="020B0604030504040204" pitchFamily="34" charset="0"/>
                          <a:cs typeface="Verdana" panose="020B0604030504040204" pitchFamily="34" charset="0"/>
                        </a:rPr>
                        <a:t> si </a:t>
                      </a:r>
                      <a:r>
                        <a:rPr lang="es-ES" altLang="ca-ES" sz="1000" b="0" dirty="0" err="1">
                          <a:solidFill>
                            <a:schemeClr val="tx1"/>
                          </a:solidFill>
                          <a:latin typeface="Verdana" pitchFamily="34" charset="0"/>
                          <a:ea typeface="Verdana" panose="020B0604030504040204" pitchFamily="34" charset="0"/>
                          <a:cs typeface="Verdana" panose="020B0604030504040204" pitchFamily="34" charset="0"/>
                        </a:rPr>
                        <a:t>és</a:t>
                      </a:r>
                      <a:r>
                        <a:rPr lang="es-ES" altLang="ca-ES" sz="1000" b="0" dirty="0">
                          <a:solidFill>
                            <a:schemeClr val="tx1"/>
                          </a:solidFill>
                          <a:latin typeface="Verdana" pitchFamily="34" charset="0"/>
                          <a:ea typeface="Verdana" panose="020B0604030504040204" pitchFamily="34" charset="0"/>
                          <a:cs typeface="Verdana" panose="020B0604030504040204" pitchFamily="34" charset="0"/>
                        </a:rPr>
                        <a:t> en </a:t>
                      </a:r>
                      <a:r>
                        <a:rPr lang="es-ES" altLang="ca-ES" sz="1000" b="0" dirty="0" err="1">
                          <a:solidFill>
                            <a:schemeClr val="tx1"/>
                          </a:solidFill>
                          <a:latin typeface="Verdana" pitchFamily="34" charset="0"/>
                          <a:ea typeface="Verdana" panose="020B0604030504040204" pitchFamily="34" charset="0"/>
                          <a:cs typeface="Verdana" panose="020B0604030504040204" pitchFamily="34" charset="0"/>
                        </a:rPr>
                        <a:t>línia</a:t>
                      </a:r>
                      <a:r>
                        <a:rPr lang="es-ES" altLang="ca-ES" sz="1000" b="0" dirty="0">
                          <a:solidFill>
                            <a:schemeClr val="tx1"/>
                          </a:solidFill>
                          <a:latin typeface="Verdana" pitchFamily="34" charset="0"/>
                          <a:ea typeface="Verdana" panose="020B0604030504040204" pitchFamily="34" charset="0"/>
                          <a:cs typeface="Verdana" panose="020B0604030504040204" pitchFamily="34" charset="0"/>
                        </a:rPr>
                        <a:t>)</a:t>
                      </a:r>
                      <a:endParaRPr lang="ca-ES" sz="10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24" marR="91424" marT="45644" marB="456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731360">
                <a:tc>
                  <a:txBody>
                    <a:bodyPr/>
                    <a:lstStyle/>
                    <a:p>
                      <a:r>
                        <a:rPr lang="es-ES" altLang="es-ES" sz="1200" b="1" dirty="0">
                          <a:solidFill>
                            <a:schemeClr val="tx1"/>
                          </a:solidFill>
                          <a:latin typeface="Verdana" pitchFamily="34" charset="0"/>
                        </a:rPr>
                        <a:t>Capítol de </a:t>
                      </a:r>
                      <a:r>
                        <a:rPr lang="es-ES" altLang="es-ES" sz="1200" b="1" dirty="0" err="1">
                          <a:solidFill>
                            <a:schemeClr val="tx1"/>
                          </a:solidFill>
                          <a:latin typeface="Verdana" pitchFamily="34" charset="0"/>
                        </a:rPr>
                        <a:t>llibre</a:t>
                      </a:r>
                      <a:r>
                        <a:rPr lang="es-ES" altLang="es-ES" sz="1200" b="1" dirty="0">
                          <a:solidFill>
                            <a:schemeClr val="tx1"/>
                          </a:solidFill>
                          <a:latin typeface="Verdana" pitchFamily="34" charset="0"/>
                        </a:rPr>
                        <a:t> (</a:t>
                      </a:r>
                      <a:r>
                        <a:rPr lang="es-ES" altLang="es-ES" sz="1200" b="1" dirty="0" err="1">
                          <a:solidFill>
                            <a:schemeClr val="tx1"/>
                          </a:solidFill>
                          <a:latin typeface="Verdana" pitchFamily="34" charset="0"/>
                        </a:rPr>
                        <a:t>paper</a:t>
                      </a:r>
                      <a:r>
                        <a:rPr lang="es-ES" altLang="es-ES" sz="1200" b="1" dirty="0">
                          <a:solidFill>
                            <a:schemeClr val="tx1"/>
                          </a:solidFill>
                          <a:latin typeface="Verdana" pitchFamily="34" charset="0"/>
                        </a:rPr>
                        <a:t> o en </a:t>
                      </a:r>
                      <a:r>
                        <a:rPr lang="es-ES" altLang="es-ES" sz="1200" b="1" dirty="0" err="1">
                          <a:solidFill>
                            <a:schemeClr val="tx1"/>
                          </a:solidFill>
                          <a:latin typeface="Verdana" pitchFamily="34" charset="0"/>
                        </a:rPr>
                        <a:t>línia</a:t>
                      </a:r>
                      <a:r>
                        <a:rPr lang="es-ES" altLang="es-ES" sz="1200" b="1" dirty="0">
                          <a:solidFill>
                            <a:schemeClr val="tx1"/>
                          </a:solidFill>
                          <a:latin typeface="Verdana" pitchFamily="34" charset="0"/>
                        </a:rPr>
                        <a:t>)</a:t>
                      </a:r>
                      <a:endParaRPr lang="ca-ES" sz="1200" dirty="0">
                        <a:solidFill>
                          <a:schemeClr val="tx1"/>
                        </a:solidFill>
                      </a:endParaRPr>
                    </a:p>
                  </a:txBody>
                  <a:tcPr marL="91424" marR="91424" marT="45644" marB="456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ca-ES" sz="1000" dirty="0">
                          <a:solidFill>
                            <a:schemeClr val="tx1"/>
                          </a:solidFill>
                          <a:latin typeface="Verdana" panose="020B0604030504040204" pitchFamily="34" charset="0"/>
                          <a:ea typeface="Verdana" panose="020B0604030504040204" pitchFamily="34" charset="0"/>
                          <a:cs typeface="Verdana" panose="020B0604030504040204" pitchFamily="34" charset="0"/>
                        </a:rPr>
                        <a:t>FRANQUESA i </a:t>
                      </a:r>
                      <a:r>
                        <a:rPr lang="ca-ES" sz="1000" dirty="0" err="1">
                          <a:solidFill>
                            <a:schemeClr val="tx1"/>
                          </a:solidFill>
                          <a:latin typeface="Verdana" panose="020B0604030504040204" pitchFamily="34" charset="0"/>
                          <a:ea typeface="Verdana" panose="020B0604030504040204" pitchFamily="34" charset="0"/>
                          <a:cs typeface="Verdana" panose="020B0604030504040204" pitchFamily="34" charset="0"/>
                        </a:rPr>
                        <a:t>Niubò</a:t>
                      </a:r>
                      <a:r>
                        <a:rPr lang="ca-ES" sz="1000" dirty="0">
                          <a:solidFill>
                            <a:schemeClr val="tx1"/>
                          </a:solidFill>
                          <a:latin typeface="Verdana" panose="020B0604030504040204" pitchFamily="34" charset="0"/>
                          <a:ea typeface="Verdana" panose="020B0604030504040204" pitchFamily="34" charset="0"/>
                          <a:cs typeface="Verdana" panose="020B0604030504040204" pitchFamily="34" charset="0"/>
                        </a:rPr>
                        <a:t>, Carles. Els conjunts de funcions ${0},\Omega, \Theta$. Dins: FRANQUESA i </a:t>
                      </a:r>
                      <a:r>
                        <a:rPr lang="ca-ES" sz="1000" dirty="0" err="1">
                          <a:solidFill>
                            <a:schemeClr val="tx1"/>
                          </a:solidFill>
                          <a:latin typeface="Verdana" panose="020B0604030504040204" pitchFamily="34" charset="0"/>
                          <a:ea typeface="Verdana" panose="020B0604030504040204" pitchFamily="34" charset="0"/>
                          <a:cs typeface="Verdana" panose="020B0604030504040204" pitchFamily="34" charset="0"/>
                        </a:rPr>
                        <a:t>Niubò</a:t>
                      </a:r>
                      <a:r>
                        <a:rPr lang="ca-ES" sz="1000" dirty="0">
                          <a:solidFill>
                            <a:schemeClr val="tx1"/>
                          </a:solidFill>
                          <a:latin typeface="Verdana" panose="020B0604030504040204" pitchFamily="34" charset="0"/>
                          <a:ea typeface="Verdana" panose="020B0604030504040204" pitchFamily="34" charset="0"/>
                          <a:cs typeface="Verdana" panose="020B0604030504040204" pitchFamily="34" charset="0"/>
                        </a:rPr>
                        <a:t>, Carles. Barcelona : Publicacions i Edicions Universitat de Barcelona, 2013, p. 24-28. (Data de la consulta i URL del recurs si és en línia).</a:t>
                      </a:r>
                    </a:p>
                    <a:p>
                      <a:endParaRPr lang="ca-ES" sz="1200" dirty="0">
                        <a:solidFill>
                          <a:schemeClr val="tx1"/>
                        </a:solidFill>
                      </a:endParaRPr>
                    </a:p>
                  </a:txBody>
                  <a:tcPr marL="91424" marR="91424" marT="45644" marB="456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761840">
                <a:tc>
                  <a:txBody>
                    <a:bodyPr/>
                    <a:lstStyle/>
                    <a:p>
                      <a:r>
                        <a:rPr lang="es-ES" altLang="es-ES" sz="1200" b="1" dirty="0" err="1">
                          <a:solidFill>
                            <a:schemeClr val="tx1"/>
                          </a:solidFill>
                          <a:latin typeface="Verdana" pitchFamily="34" charset="0"/>
                        </a:rPr>
                        <a:t>Article</a:t>
                      </a:r>
                      <a:r>
                        <a:rPr lang="es-ES" altLang="es-ES" sz="1200" b="1" dirty="0">
                          <a:solidFill>
                            <a:schemeClr val="tx1"/>
                          </a:solidFill>
                          <a:latin typeface="Verdana" pitchFamily="34" charset="0"/>
                        </a:rPr>
                        <a:t> de revista (</a:t>
                      </a:r>
                      <a:r>
                        <a:rPr lang="es-ES" altLang="es-ES" sz="1200" b="1" dirty="0" err="1">
                          <a:solidFill>
                            <a:schemeClr val="tx1"/>
                          </a:solidFill>
                          <a:latin typeface="Verdana" pitchFamily="34" charset="0"/>
                        </a:rPr>
                        <a:t>paper</a:t>
                      </a:r>
                      <a:r>
                        <a:rPr lang="es-ES" altLang="es-ES" sz="1200" b="1" dirty="0">
                          <a:solidFill>
                            <a:schemeClr val="tx1"/>
                          </a:solidFill>
                          <a:latin typeface="Verdana" pitchFamily="34" charset="0"/>
                        </a:rPr>
                        <a:t> o en </a:t>
                      </a:r>
                      <a:r>
                        <a:rPr lang="es-ES" altLang="es-ES" sz="1200" b="1" dirty="0" err="1">
                          <a:solidFill>
                            <a:schemeClr val="tx1"/>
                          </a:solidFill>
                          <a:latin typeface="Verdana" pitchFamily="34" charset="0"/>
                        </a:rPr>
                        <a:t>línia</a:t>
                      </a:r>
                      <a:r>
                        <a:rPr lang="es-ES" altLang="es-ES" sz="1200" b="1" dirty="0">
                          <a:solidFill>
                            <a:schemeClr val="tx1"/>
                          </a:solidFill>
                          <a:latin typeface="Verdana" pitchFamily="34" charset="0"/>
                        </a:rPr>
                        <a:t>)</a:t>
                      </a:r>
                      <a:endParaRPr lang="ca-ES" sz="1200" dirty="0">
                        <a:solidFill>
                          <a:schemeClr val="tx1"/>
                        </a:solidFill>
                      </a:endParaRPr>
                    </a:p>
                  </a:txBody>
                  <a:tcPr marL="91424" marR="91424" marT="45644" marB="456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ES" sz="1000" dirty="0">
                          <a:solidFill>
                            <a:schemeClr val="tx1"/>
                          </a:solidFill>
                          <a:latin typeface="Verdana" pitchFamily="34" charset="0"/>
                        </a:rPr>
                        <a:t>MATSUMOTO, </a:t>
                      </a:r>
                      <a:r>
                        <a:rPr lang="es-ES" altLang="es-ES" sz="1000" dirty="0" err="1">
                          <a:solidFill>
                            <a:schemeClr val="tx1"/>
                          </a:solidFill>
                          <a:latin typeface="Verdana" pitchFamily="34" charset="0"/>
                        </a:rPr>
                        <a:t>Shigenori</a:t>
                      </a:r>
                      <a:r>
                        <a:rPr lang="es-ES" altLang="es-ES" sz="1000" dirty="0">
                          <a:solidFill>
                            <a:schemeClr val="tx1"/>
                          </a:solidFill>
                          <a:latin typeface="Verdana" pitchFamily="34" charset="0"/>
                        </a:rPr>
                        <a:t>. </a:t>
                      </a:r>
                      <a:r>
                        <a:rPr lang="es-ES" altLang="es-ES" sz="1000" dirty="0" err="1">
                          <a:solidFill>
                            <a:schemeClr val="tx1"/>
                          </a:solidFill>
                          <a:latin typeface="Verdana" pitchFamily="34" charset="0"/>
                        </a:rPr>
                        <a:t>Horocycle</a:t>
                      </a:r>
                      <a:r>
                        <a:rPr lang="es-ES" altLang="es-ES" sz="1000" dirty="0">
                          <a:solidFill>
                            <a:schemeClr val="tx1"/>
                          </a:solidFill>
                          <a:latin typeface="Verdana" pitchFamily="34" charset="0"/>
                        </a:rPr>
                        <a:t> </a:t>
                      </a:r>
                      <a:r>
                        <a:rPr lang="es-ES" altLang="es-ES" sz="1000" dirty="0" err="1">
                          <a:solidFill>
                            <a:schemeClr val="tx1"/>
                          </a:solidFill>
                          <a:latin typeface="Verdana" pitchFamily="34" charset="0"/>
                        </a:rPr>
                        <a:t>flows</a:t>
                      </a:r>
                      <a:r>
                        <a:rPr lang="es-ES" altLang="es-ES" sz="1000" dirty="0">
                          <a:solidFill>
                            <a:schemeClr val="tx1"/>
                          </a:solidFill>
                          <a:latin typeface="Verdana" pitchFamily="34" charset="0"/>
                        </a:rPr>
                        <a:t> </a:t>
                      </a:r>
                      <a:r>
                        <a:rPr lang="es-ES" altLang="es-ES" sz="1000" dirty="0" err="1">
                          <a:solidFill>
                            <a:schemeClr val="tx1"/>
                          </a:solidFill>
                          <a:latin typeface="Verdana" pitchFamily="34" charset="0"/>
                        </a:rPr>
                        <a:t>without</a:t>
                      </a:r>
                      <a:r>
                        <a:rPr lang="es-ES" altLang="es-ES" sz="1000" dirty="0">
                          <a:solidFill>
                            <a:schemeClr val="tx1"/>
                          </a:solidFill>
                          <a:latin typeface="Verdana" pitchFamily="34" charset="0"/>
                        </a:rPr>
                        <a:t> </a:t>
                      </a:r>
                      <a:r>
                        <a:rPr lang="es-ES" altLang="es-ES" sz="1000" dirty="0" err="1">
                          <a:solidFill>
                            <a:schemeClr val="tx1"/>
                          </a:solidFill>
                          <a:latin typeface="Verdana" pitchFamily="34" charset="0"/>
                        </a:rPr>
                        <a:t>minimal</a:t>
                      </a:r>
                      <a:r>
                        <a:rPr lang="es-ES" altLang="es-ES" sz="1000" dirty="0">
                          <a:solidFill>
                            <a:schemeClr val="tx1"/>
                          </a:solidFill>
                          <a:latin typeface="Verdana" pitchFamily="34" charset="0"/>
                        </a:rPr>
                        <a:t> sets. </a:t>
                      </a:r>
                      <a:r>
                        <a:rPr lang="es-ES" altLang="es-ES" sz="1000" dirty="0" err="1">
                          <a:solidFill>
                            <a:schemeClr val="tx1"/>
                          </a:solidFill>
                          <a:latin typeface="Verdana" pitchFamily="34" charset="0"/>
                        </a:rPr>
                        <a:t>Journal</a:t>
                      </a:r>
                      <a:r>
                        <a:rPr lang="es-ES" altLang="es-ES" sz="1000" dirty="0">
                          <a:solidFill>
                            <a:schemeClr val="tx1"/>
                          </a:solidFill>
                          <a:latin typeface="Verdana" pitchFamily="34" charset="0"/>
                        </a:rPr>
                        <a:t> of </a:t>
                      </a:r>
                      <a:r>
                        <a:rPr lang="es-ES" altLang="es-ES" sz="1000" dirty="0" err="1">
                          <a:solidFill>
                            <a:schemeClr val="tx1"/>
                          </a:solidFill>
                          <a:latin typeface="Verdana" pitchFamily="34" charset="0"/>
                        </a:rPr>
                        <a:t>Mathematical</a:t>
                      </a:r>
                      <a:r>
                        <a:rPr lang="es-ES" altLang="es-ES" sz="1000" dirty="0">
                          <a:solidFill>
                            <a:schemeClr val="tx1"/>
                          </a:solidFill>
                          <a:latin typeface="Verdana" pitchFamily="34" charset="0"/>
                        </a:rPr>
                        <a:t> </a:t>
                      </a:r>
                      <a:r>
                        <a:rPr lang="es-ES" altLang="es-ES" sz="1000" dirty="0" err="1">
                          <a:solidFill>
                            <a:schemeClr val="tx1"/>
                          </a:solidFill>
                          <a:latin typeface="Verdana" pitchFamily="34" charset="0"/>
                        </a:rPr>
                        <a:t>Sciences</a:t>
                      </a:r>
                      <a:r>
                        <a:rPr lang="es-ES" altLang="es-ES" sz="1000" dirty="0">
                          <a:solidFill>
                            <a:schemeClr val="tx1"/>
                          </a:solidFill>
                          <a:latin typeface="Verdana" pitchFamily="34" charset="0"/>
                        </a:rPr>
                        <a:t>. 2016, vol. 23, núm. 3, p. 661-673.</a:t>
                      </a:r>
                      <a:r>
                        <a:rPr lang="es-ES" altLang="ca-ES" sz="1000" dirty="0">
                          <a:solidFill>
                            <a:schemeClr val="tx1"/>
                          </a:solidFill>
                          <a:latin typeface="Verdana" pitchFamily="34" charset="0"/>
                        </a:rPr>
                        <a:t> (Data de la consulta i URL del </a:t>
                      </a:r>
                      <a:r>
                        <a:rPr lang="es-ES" altLang="ca-ES" sz="1000" dirty="0" err="1">
                          <a:solidFill>
                            <a:schemeClr val="tx1"/>
                          </a:solidFill>
                          <a:latin typeface="Verdana" pitchFamily="34" charset="0"/>
                        </a:rPr>
                        <a:t>recurs</a:t>
                      </a:r>
                      <a:r>
                        <a:rPr lang="es-ES" altLang="ca-ES" sz="1000" dirty="0">
                          <a:solidFill>
                            <a:schemeClr val="tx1"/>
                          </a:solidFill>
                          <a:latin typeface="Verdana" pitchFamily="34" charset="0"/>
                        </a:rPr>
                        <a:t> si </a:t>
                      </a:r>
                      <a:r>
                        <a:rPr lang="es-ES" altLang="ca-ES" sz="1000" dirty="0" err="1">
                          <a:solidFill>
                            <a:schemeClr val="tx1"/>
                          </a:solidFill>
                          <a:latin typeface="Verdana" pitchFamily="34" charset="0"/>
                        </a:rPr>
                        <a:t>és</a:t>
                      </a:r>
                      <a:r>
                        <a:rPr lang="es-ES" altLang="ca-ES" sz="1000" dirty="0">
                          <a:solidFill>
                            <a:schemeClr val="tx1"/>
                          </a:solidFill>
                          <a:latin typeface="Verdana" pitchFamily="34" charset="0"/>
                        </a:rPr>
                        <a:t> en </a:t>
                      </a:r>
                      <a:r>
                        <a:rPr lang="es-ES" altLang="ca-ES" sz="1000" dirty="0" err="1">
                          <a:solidFill>
                            <a:schemeClr val="tx1"/>
                          </a:solidFill>
                          <a:latin typeface="Verdana" pitchFamily="34" charset="0"/>
                        </a:rPr>
                        <a:t>línia</a:t>
                      </a:r>
                      <a:r>
                        <a:rPr lang="es-ES" altLang="ca-ES" sz="1000" dirty="0">
                          <a:solidFill>
                            <a:schemeClr val="tx1"/>
                          </a:solidFill>
                          <a:latin typeface="Verdana" pitchFamily="34" charset="0"/>
                        </a:rPr>
                        <a:t>)</a:t>
                      </a:r>
                      <a:r>
                        <a:rPr lang="es-ES" altLang="ca-ES" sz="1200" dirty="0">
                          <a:solidFill>
                            <a:schemeClr val="tx1"/>
                          </a:solidFill>
                          <a:latin typeface="Verdana" pitchFamily="34" charset="0"/>
                        </a:rPr>
                        <a:t>.</a:t>
                      </a:r>
                    </a:p>
                    <a:p>
                      <a:endParaRPr lang="ca-ES" sz="1200" dirty="0"/>
                    </a:p>
                  </a:txBody>
                  <a:tcPr marL="91424" marR="91424" marT="45644" marB="456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570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ES" sz="1200" b="1" dirty="0" err="1">
                          <a:latin typeface="Verdana" pitchFamily="34" charset="0"/>
                        </a:rPr>
                        <a:t>Article</a:t>
                      </a:r>
                      <a:r>
                        <a:rPr lang="es-ES" altLang="es-ES" sz="1200" b="1" dirty="0">
                          <a:latin typeface="Verdana" pitchFamily="34" charset="0"/>
                        </a:rPr>
                        <a:t> de blog</a:t>
                      </a:r>
                    </a:p>
                    <a:p>
                      <a:endParaRPr lang="ca-ES" sz="1200" dirty="0">
                        <a:solidFill>
                          <a:schemeClr val="tx1"/>
                        </a:solidFill>
                      </a:endParaRPr>
                    </a:p>
                  </a:txBody>
                  <a:tcPr marL="91424" marR="91424" marT="45644" marB="456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s-ES" sz="1200" dirty="0"/>
                        <a:t>Delgado, Manuel. "El mite interminable" . </a:t>
                      </a:r>
                      <a:r>
                        <a:rPr lang="es-ES" sz="1200" dirty="0" err="1"/>
                        <a:t>Dins</a:t>
                      </a:r>
                      <a:r>
                        <a:rPr lang="es-ES" sz="1200" dirty="0"/>
                        <a:t>: El </a:t>
                      </a:r>
                      <a:r>
                        <a:rPr lang="es-ES" sz="1200" dirty="0" err="1"/>
                        <a:t>cor</a:t>
                      </a:r>
                      <a:r>
                        <a:rPr lang="es-ES" sz="1200" dirty="0"/>
                        <a:t> de les </a:t>
                      </a:r>
                      <a:r>
                        <a:rPr lang="es-ES" sz="1200" dirty="0" err="1"/>
                        <a:t>aparences</a:t>
                      </a:r>
                      <a:r>
                        <a:rPr lang="es-ES" sz="1200" dirty="0"/>
                        <a:t>. Bloc de Manuel Delgado. 25 de </a:t>
                      </a:r>
                      <a:r>
                        <a:rPr lang="es-ES" sz="1200" dirty="0" err="1"/>
                        <a:t>maig</a:t>
                      </a:r>
                      <a:r>
                        <a:rPr lang="es-ES" sz="1200" dirty="0"/>
                        <a:t> de 2015. Blog. </a:t>
                      </a:r>
                      <a:r>
                        <a:rPr lang="es-ES" sz="1200" dirty="0" err="1"/>
                        <a:t>Accés</a:t>
                      </a:r>
                      <a:r>
                        <a:rPr lang="es-ES" sz="1200" dirty="0"/>
                        <a:t> el 27 de </a:t>
                      </a:r>
                      <a:r>
                        <a:rPr lang="es-ES" sz="1200" dirty="0" err="1"/>
                        <a:t>gener</a:t>
                      </a:r>
                      <a:r>
                        <a:rPr lang="es-ES" sz="1200" dirty="0"/>
                        <a:t> de 2016.</a:t>
                      </a:r>
                      <a:endParaRPr lang="ca-ES" sz="1200" dirty="0"/>
                    </a:p>
                  </a:txBody>
                  <a:tcPr marL="91424" marR="91424" marT="45644" marB="456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pic>
        <p:nvPicPr>
          <p:cNvPr id="46" name="Imatge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384393"/>
            <a:ext cx="9149444" cy="505995"/>
          </a:xfrm>
          <a:prstGeom prst="rect">
            <a:avLst/>
          </a:prstGeom>
        </p:spPr>
      </p:pic>
      <p:sp>
        <p:nvSpPr>
          <p:cNvPr id="47" name="QuadreDeText 46"/>
          <p:cNvSpPr txBox="1"/>
          <p:nvPr/>
        </p:nvSpPr>
        <p:spPr>
          <a:xfrm>
            <a:off x="1980120" y="6077664"/>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solidFill>
                  <a:schemeClr val="bg1"/>
                </a:solidFill>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solidFill>
                  <a:schemeClr val="bg1"/>
                </a:solidFill>
                <a:latin typeface="Verdana" panose="020B0604030504040204" pitchFamily="34" charset="0"/>
                <a:ea typeface="Verdana" panose="020B0604030504040204" pitchFamily="34" charset="0"/>
                <a:cs typeface="Verdana" panose="020B0604030504040204" pitchFamily="34" charset="0"/>
                <a:hlinkClick r:id="rId5"/>
              </a:rPr>
              <a:t>formulari</a:t>
            </a:r>
            <a:r>
              <a:rPr lang="ca-ES" altLang="ca-E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ca-ES" altLang="ca-ES" sz="1100" dirty="0">
              <a:solidFill>
                <a:schemeClr val="tx2"/>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1738933436"/>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39</a:t>
            </a:fld>
            <a:endParaRPr lang="es-ES" dirty="0"/>
          </a:p>
        </p:txBody>
      </p:sp>
      <p:sp>
        <p:nvSpPr>
          <p:cNvPr id="37" name="1 CuadroTexto"/>
          <p:cNvSpPr txBox="1">
            <a:spLocks noChangeArrowheads="1"/>
          </p:cNvSpPr>
          <p:nvPr/>
        </p:nvSpPr>
        <p:spPr bwMode="auto">
          <a:xfrm>
            <a:off x="3959424" y="1052736"/>
            <a:ext cx="493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p:txBody>
      </p:sp>
      <p:sp>
        <p:nvSpPr>
          <p:cNvPr id="38" name="Rectangle 4"/>
          <p:cNvSpPr txBox="1">
            <a:spLocks noChangeArrowheads="1"/>
          </p:cNvSpPr>
          <p:nvPr/>
        </p:nvSpPr>
        <p:spPr bwMode="auto">
          <a:xfrm>
            <a:off x="395536" y="898070"/>
            <a:ext cx="8229600" cy="12311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altLang="ca-ES" sz="5400" b="1" dirty="0">
                <a:solidFill>
                  <a:srgbClr val="18A3AF"/>
                </a:solidFill>
                <a:latin typeface="Verdana" pitchFamily="34" charset="0"/>
              </a:rPr>
              <a:t>9</a:t>
            </a:r>
            <a:r>
              <a:rPr lang="es-ES" altLang="ca-ES" sz="2000" b="1" dirty="0">
                <a:solidFill>
                  <a:srgbClr val="18A3AF"/>
                </a:solidFill>
                <a:latin typeface="Verdana" pitchFamily="34" charset="0"/>
              </a:rPr>
              <a:t> </a:t>
            </a:r>
            <a:r>
              <a:rPr lang="es-ES" altLang="ca-ES" sz="2000" b="1" dirty="0" err="1">
                <a:solidFill>
                  <a:srgbClr val="18A3AF"/>
                </a:solidFill>
                <a:latin typeface="Verdana" pitchFamily="34" charset="0"/>
              </a:rPr>
              <a:t>Exemples</a:t>
            </a:r>
            <a:r>
              <a:rPr lang="es-ES" altLang="ca-ES" sz="2000" b="1" dirty="0">
                <a:solidFill>
                  <a:srgbClr val="18A3AF"/>
                </a:solidFill>
                <a:latin typeface="Verdana" pitchFamily="34" charset="0"/>
              </a:rPr>
              <a:t>   </a:t>
            </a:r>
          </a:p>
          <a:p>
            <a:pPr algn="l"/>
            <a:endParaRPr lang="ca-ES" altLang="ca-ES" sz="2000" b="1" dirty="0">
              <a:solidFill>
                <a:srgbClr val="18A3AF"/>
              </a:solidFill>
              <a:latin typeface="Verdana" pitchFamily="34" charset="0"/>
            </a:endParaRPr>
          </a:p>
        </p:txBody>
      </p:sp>
      <p:graphicFrame>
        <p:nvGraphicFramePr>
          <p:cNvPr id="8" name="Taula 7"/>
          <p:cNvGraphicFramePr>
            <a:graphicFrameLocks noGrp="1"/>
          </p:cNvGraphicFramePr>
          <p:nvPr>
            <p:extLst>
              <p:ext uri="{D42A27DB-BD31-4B8C-83A1-F6EECF244321}">
                <p14:modId xmlns:p14="http://schemas.microsoft.com/office/powerpoint/2010/main" val="1129455405"/>
              </p:ext>
            </p:extLst>
          </p:nvPr>
        </p:nvGraphicFramePr>
        <p:xfrm>
          <a:off x="542925" y="2269976"/>
          <a:ext cx="8205788" cy="2743200"/>
        </p:xfrm>
        <a:graphic>
          <a:graphicData uri="http://schemas.openxmlformats.org/drawingml/2006/table">
            <a:tbl>
              <a:tblPr/>
              <a:tblGrid>
                <a:gridCol w="2588557">
                  <a:extLst>
                    <a:ext uri="{9D8B030D-6E8A-4147-A177-3AD203B41FA5}">
                      <a16:colId xmlns:a16="http://schemas.microsoft.com/office/drawing/2014/main" val="20000"/>
                    </a:ext>
                  </a:extLst>
                </a:gridCol>
                <a:gridCol w="5617231">
                  <a:extLst>
                    <a:ext uri="{9D8B030D-6E8A-4147-A177-3AD203B41FA5}">
                      <a16:colId xmlns:a16="http://schemas.microsoft.com/office/drawing/2014/main" val="20001"/>
                    </a:ext>
                  </a:extLst>
                </a:gridCol>
              </a:tblGrid>
              <a:tr h="5838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ES" sz="1200" b="1" dirty="0" err="1">
                          <a:latin typeface="Verdana" pitchFamily="34" charset="0"/>
                        </a:rPr>
                        <a:t>Pàgines</a:t>
                      </a:r>
                      <a:r>
                        <a:rPr lang="es-ES" altLang="es-ES" sz="1200" b="1" dirty="0">
                          <a:latin typeface="Verdana" pitchFamily="34" charset="0"/>
                        </a:rPr>
                        <a:t> web, bases de </a:t>
                      </a:r>
                      <a:r>
                        <a:rPr lang="es-ES" altLang="es-ES" sz="1200" b="1" dirty="0" err="1">
                          <a:latin typeface="Verdana" pitchFamily="34" charset="0"/>
                        </a:rPr>
                        <a:t>dades</a:t>
                      </a:r>
                      <a:r>
                        <a:rPr lang="es-ES" altLang="es-ES" sz="1200" b="1" dirty="0">
                          <a:latin typeface="Verdana" pitchFamily="34" charset="0"/>
                        </a:rPr>
                        <a:t> i programes</a:t>
                      </a:r>
                      <a:r>
                        <a:rPr lang="es-ES" altLang="es-ES" sz="1200" b="1" baseline="0" dirty="0">
                          <a:latin typeface="Verdana" pitchFamily="34" charset="0"/>
                        </a:rPr>
                        <a:t> </a:t>
                      </a:r>
                      <a:r>
                        <a:rPr lang="es-ES" altLang="es-ES" sz="1200" b="1" baseline="0" dirty="0" err="1">
                          <a:latin typeface="Verdana" pitchFamily="34" charset="0"/>
                        </a:rPr>
                        <a:t>i</a:t>
                      </a:r>
                      <a:r>
                        <a:rPr lang="es-ES" altLang="es-ES" sz="1200" b="1" dirty="0" err="1">
                          <a:latin typeface="Verdana" pitchFamily="34" charset="0"/>
                        </a:rPr>
                        <a:t>nformàtics</a:t>
                      </a:r>
                      <a:r>
                        <a:rPr lang="es-ES" altLang="es-ES" sz="1200" b="1" dirty="0">
                          <a:latin typeface="Verdana" pitchFamily="34" charset="0"/>
                        </a:rPr>
                        <a:t>. </a:t>
                      </a:r>
                      <a:r>
                        <a:rPr lang="es-ES" altLang="es-ES" sz="1200" b="1" dirty="0" err="1">
                          <a:latin typeface="Verdana" pitchFamily="34" charset="0"/>
                        </a:rPr>
                        <a:t>Complets</a:t>
                      </a:r>
                      <a:endParaRPr lang="es-ES" altLang="es-ES" sz="1200" b="1" dirty="0">
                        <a:latin typeface="Verdana" pitchFamily="34" charset="0"/>
                      </a:endParaRPr>
                    </a:p>
                    <a:p>
                      <a:endParaRPr lang="ca-ES" sz="1200" dirty="0"/>
                    </a:p>
                  </a:txBody>
                  <a:tcPr marL="91450" marR="91450">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ca-ES" sz="1000" i="0" dirty="0">
                          <a:latin typeface="Verdana" panose="020B0604030504040204" pitchFamily="34" charset="0"/>
                          <a:ea typeface="Verdana" panose="020B0604030504040204" pitchFamily="34" charset="0"/>
                          <a:cs typeface="Verdana" panose="020B0604030504040204" pitchFamily="34" charset="0"/>
                        </a:rPr>
                        <a:t>Wolfram</a:t>
                      </a:r>
                      <a:r>
                        <a:rPr lang="ca-ES" sz="1000" i="0" baseline="0" dirty="0">
                          <a:latin typeface="Verdana" panose="020B0604030504040204" pitchFamily="34" charset="0"/>
                          <a:ea typeface="Verdana" panose="020B0604030504040204" pitchFamily="34" charset="0"/>
                          <a:cs typeface="Verdana" panose="020B0604030504040204" pitchFamily="34" charset="0"/>
                        </a:rPr>
                        <a:t> </a:t>
                      </a:r>
                      <a:r>
                        <a:rPr lang="ca-ES" sz="1000" i="0" baseline="0" dirty="0" err="1">
                          <a:latin typeface="Verdana" panose="020B0604030504040204" pitchFamily="34" charset="0"/>
                          <a:ea typeface="Verdana" panose="020B0604030504040204" pitchFamily="34" charset="0"/>
                          <a:cs typeface="Verdana" panose="020B0604030504040204" pitchFamily="34" charset="0"/>
                        </a:rPr>
                        <a:t>Research</a:t>
                      </a:r>
                      <a:r>
                        <a:rPr lang="ca-ES" sz="1000" i="0" baseline="0" dirty="0">
                          <a:latin typeface="Verdana" panose="020B0604030504040204" pitchFamily="34" charset="0"/>
                          <a:ea typeface="Verdana" panose="020B0604030504040204" pitchFamily="34" charset="0"/>
                          <a:cs typeface="Verdana" panose="020B0604030504040204" pitchFamily="34" charset="0"/>
                        </a:rPr>
                        <a:t> Inc. </a:t>
                      </a:r>
                      <a:r>
                        <a:rPr lang="ca-ES" sz="1000" i="1" dirty="0">
                          <a:latin typeface="Verdana" panose="020B0604030504040204" pitchFamily="34" charset="0"/>
                          <a:ea typeface="Verdana" panose="020B0604030504040204" pitchFamily="34" charset="0"/>
                          <a:cs typeface="Verdana" panose="020B0604030504040204" pitchFamily="34" charset="0"/>
                        </a:rPr>
                        <a:t>Wolfram </a:t>
                      </a:r>
                      <a:r>
                        <a:rPr lang="ca-ES" sz="1000" i="1" dirty="0" err="1">
                          <a:latin typeface="Verdana" panose="020B0604030504040204" pitchFamily="34" charset="0"/>
                          <a:ea typeface="Verdana" panose="020B0604030504040204" pitchFamily="34" charset="0"/>
                          <a:cs typeface="Verdana" panose="020B0604030504040204" pitchFamily="34" charset="0"/>
                        </a:rPr>
                        <a:t>Mathematica</a:t>
                      </a:r>
                      <a:r>
                        <a:rPr lang="ca-ES" sz="1000" i="0" baseline="0" dirty="0">
                          <a:latin typeface="Verdana" panose="020B0604030504040204" pitchFamily="34" charset="0"/>
                          <a:ea typeface="Verdana" panose="020B0604030504040204" pitchFamily="34" charset="0"/>
                          <a:cs typeface="Verdana" panose="020B0604030504040204" pitchFamily="34" charset="0"/>
                        </a:rPr>
                        <a:t> </a:t>
                      </a:r>
                      <a:r>
                        <a:rPr lang="ca-ES" sz="1000" i="1" baseline="0" dirty="0">
                          <a:latin typeface="Verdana" panose="020B0604030504040204" pitchFamily="34" charset="0"/>
                          <a:ea typeface="Verdana" panose="020B0604030504040204" pitchFamily="34" charset="0"/>
                          <a:cs typeface="Verdana" panose="020B0604030504040204" pitchFamily="34" charset="0"/>
                        </a:rPr>
                        <a:t>v. 11 </a:t>
                      </a:r>
                      <a:r>
                        <a:rPr lang="ca-ES" sz="1000" dirty="0">
                          <a:latin typeface="Verdana" panose="020B0604030504040204" pitchFamily="34" charset="0"/>
                          <a:ea typeface="Verdana" panose="020B0604030504040204" pitchFamily="34" charset="0"/>
                          <a:cs typeface="Verdana" panose="020B0604030504040204" pitchFamily="34" charset="0"/>
                        </a:rPr>
                        <a:t>[amb</a:t>
                      </a:r>
                      <a:r>
                        <a:rPr lang="ca-ES" sz="1000" baseline="0" dirty="0">
                          <a:latin typeface="Verdana" panose="020B0604030504040204" pitchFamily="34" charset="0"/>
                          <a:ea typeface="Verdana" panose="020B0604030504040204" pitchFamily="34" charset="0"/>
                          <a:cs typeface="Verdana" panose="020B0604030504040204" pitchFamily="34" charset="0"/>
                        </a:rPr>
                        <a:t> llicència UB</a:t>
                      </a:r>
                      <a:r>
                        <a:rPr lang="ca-ES" sz="1000" dirty="0">
                          <a:latin typeface="Verdana" panose="020B0604030504040204" pitchFamily="34" charset="0"/>
                          <a:ea typeface="Verdana" panose="020B0604030504040204" pitchFamily="34" charset="0"/>
                          <a:cs typeface="Verdana" panose="020B0604030504040204" pitchFamily="34" charset="0"/>
                        </a:rPr>
                        <a:t>]. </a:t>
                      </a:r>
                      <a:r>
                        <a:rPr lang="ca-ES" sz="1000" dirty="0" err="1">
                          <a:latin typeface="Verdana" panose="020B0604030504040204" pitchFamily="34" charset="0"/>
                          <a:ea typeface="Verdana" panose="020B0604030504040204" pitchFamily="34" charset="0"/>
                          <a:cs typeface="Verdana" panose="020B0604030504040204" pitchFamily="34" charset="0"/>
                        </a:rPr>
                        <a:t>Champaign</a:t>
                      </a:r>
                      <a:r>
                        <a:rPr lang="ca-ES" sz="1000" dirty="0">
                          <a:latin typeface="Verdana" panose="020B0604030504040204" pitchFamily="34" charset="0"/>
                          <a:ea typeface="Verdana" panose="020B0604030504040204" pitchFamily="34" charset="0"/>
                          <a:cs typeface="Verdana" panose="020B0604030504040204" pitchFamily="34" charset="0"/>
                        </a:rPr>
                        <a:t>, </a:t>
                      </a:r>
                      <a:r>
                        <a:rPr lang="ca-ES" sz="1000" dirty="0" err="1">
                          <a:latin typeface="Verdana" panose="020B0604030504040204" pitchFamily="34" charset="0"/>
                          <a:ea typeface="Verdana" panose="020B0604030504040204" pitchFamily="34" charset="0"/>
                          <a:cs typeface="Verdana" panose="020B0604030504040204" pitchFamily="34" charset="0"/>
                        </a:rPr>
                        <a:t>Illinois</a:t>
                      </a:r>
                      <a:r>
                        <a:rPr lang="ca-ES" sz="1000" dirty="0">
                          <a:latin typeface="Verdana" panose="020B0604030504040204" pitchFamily="34" charset="0"/>
                          <a:ea typeface="Verdana" panose="020B0604030504040204" pitchFamily="34" charset="0"/>
                          <a:cs typeface="Verdana" panose="020B0604030504040204" pitchFamily="34" charset="0"/>
                        </a:rPr>
                        <a:t>: Wolfram</a:t>
                      </a:r>
                      <a:r>
                        <a:rPr lang="ca-ES" sz="1000" baseline="0" dirty="0">
                          <a:latin typeface="Verdana" panose="020B0604030504040204" pitchFamily="34" charset="0"/>
                          <a:ea typeface="Verdana" panose="020B0604030504040204" pitchFamily="34" charset="0"/>
                          <a:cs typeface="Verdana" panose="020B0604030504040204" pitchFamily="34" charset="0"/>
                        </a:rPr>
                        <a:t> </a:t>
                      </a:r>
                      <a:r>
                        <a:rPr lang="ca-ES" sz="1000" baseline="0" dirty="0" err="1">
                          <a:latin typeface="Verdana" panose="020B0604030504040204" pitchFamily="34" charset="0"/>
                          <a:ea typeface="Verdana" panose="020B0604030504040204" pitchFamily="34" charset="0"/>
                          <a:cs typeface="Verdana" panose="020B0604030504040204" pitchFamily="34" charset="0"/>
                        </a:rPr>
                        <a:t>Research</a:t>
                      </a:r>
                      <a:r>
                        <a:rPr lang="ca-ES" sz="1000" baseline="0" dirty="0">
                          <a:latin typeface="Verdana" panose="020B0604030504040204" pitchFamily="34" charset="0"/>
                          <a:ea typeface="Verdana" panose="020B0604030504040204" pitchFamily="34" charset="0"/>
                          <a:cs typeface="Verdana" panose="020B0604030504040204" pitchFamily="34" charset="0"/>
                        </a:rPr>
                        <a:t> </a:t>
                      </a:r>
                      <a:r>
                        <a:rPr lang="ca-ES" sz="1000" baseline="0" dirty="0" err="1">
                          <a:latin typeface="Verdana" panose="020B0604030504040204" pitchFamily="34" charset="0"/>
                          <a:ea typeface="Verdana" panose="020B0604030504040204" pitchFamily="34" charset="0"/>
                          <a:cs typeface="Verdana" panose="020B0604030504040204" pitchFamily="34" charset="0"/>
                        </a:rPr>
                        <a:t>Inc</a:t>
                      </a:r>
                      <a:r>
                        <a:rPr lang="ca-ES" sz="1000" baseline="0" dirty="0">
                          <a:latin typeface="Verdana" panose="020B0604030504040204" pitchFamily="34" charset="0"/>
                          <a:ea typeface="Verdana" panose="020B0604030504040204" pitchFamily="34" charset="0"/>
                          <a:cs typeface="Verdana" panose="020B0604030504040204" pitchFamily="34" charset="0"/>
                        </a:rPr>
                        <a:t>, 1988</a:t>
                      </a:r>
                      <a:r>
                        <a:rPr lang="ca-ES" sz="1000" dirty="0">
                          <a:latin typeface="Verdana" panose="020B0604030504040204" pitchFamily="34" charset="0"/>
                          <a:ea typeface="Verdana" panose="020B0604030504040204" pitchFamily="34" charset="0"/>
                          <a:cs typeface="Verdana" panose="020B0604030504040204" pitchFamily="34" charset="0"/>
                        </a:rPr>
                        <a:t> [consulta: 7 de maig de 2016]. </a:t>
                      </a:r>
                    </a:p>
                  </a:txBody>
                  <a:tcPr marL="91450" marR="91450">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983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ES" sz="1200" b="1" dirty="0" err="1">
                          <a:latin typeface="Verdana" pitchFamily="34" charset="0"/>
                        </a:rPr>
                        <a:t>Pàgines</a:t>
                      </a:r>
                      <a:r>
                        <a:rPr lang="es-ES" altLang="es-ES" sz="1200" b="1" dirty="0">
                          <a:latin typeface="Verdana" pitchFamily="34" charset="0"/>
                        </a:rPr>
                        <a:t> web, bases de </a:t>
                      </a:r>
                      <a:r>
                        <a:rPr lang="es-ES" altLang="es-ES" sz="1200" b="1" dirty="0" err="1">
                          <a:latin typeface="Verdana" pitchFamily="34" charset="0"/>
                        </a:rPr>
                        <a:t>dades</a:t>
                      </a:r>
                      <a:r>
                        <a:rPr lang="es-ES" altLang="es-ES" sz="1200" b="1" dirty="0">
                          <a:latin typeface="Verdana" pitchFamily="34" charset="0"/>
                        </a:rPr>
                        <a:t> i programes</a:t>
                      </a:r>
                      <a:r>
                        <a:rPr lang="es-ES" altLang="es-ES" sz="1200" b="1" baseline="0" dirty="0">
                          <a:latin typeface="Verdana" pitchFamily="34" charset="0"/>
                        </a:rPr>
                        <a:t> </a:t>
                      </a:r>
                      <a:r>
                        <a:rPr lang="es-ES" altLang="es-ES" sz="1200" b="1" baseline="0" dirty="0" err="1">
                          <a:latin typeface="Verdana" pitchFamily="34" charset="0"/>
                        </a:rPr>
                        <a:t>i</a:t>
                      </a:r>
                      <a:r>
                        <a:rPr lang="es-ES" altLang="es-ES" sz="1200" b="1" dirty="0" err="1">
                          <a:latin typeface="Verdana" pitchFamily="34" charset="0"/>
                        </a:rPr>
                        <a:t>nformàtics</a:t>
                      </a:r>
                      <a:r>
                        <a:rPr lang="es-ES" altLang="es-ES" sz="1200" b="1" dirty="0">
                          <a:latin typeface="Verdana" pitchFamily="34" charset="0"/>
                        </a:rPr>
                        <a:t>. </a:t>
                      </a:r>
                      <a:r>
                        <a:rPr lang="es-ES" altLang="es-ES" sz="1200" b="1" dirty="0" err="1">
                          <a:latin typeface="Verdana" pitchFamily="34" charset="0"/>
                        </a:rPr>
                        <a:t>Contribucions</a:t>
                      </a:r>
                      <a:endParaRPr lang="es-ES" altLang="es-ES" sz="1200" b="1" dirty="0">
                        <a:latin typeface="Verdana" pitchFamily="34" charset="0"/>
                      </a:endParaRPr>
                    </a:p>
                    <a:p>
                      <a:endParaRPr lang="ca-ES" sz="1200" dirty="0"/>
                    </a:p>
                  </a:txBody>
                  <a:tcPr marL="91450" marR="914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dirty="0">
                          <a:effectLst/>
                          <a:latin typeface="Verdana" panose="020B0604030504040204" pitchFamily="34" charset="0"/>
                          <a:ea typeface="Verdana" panose="020B0604030504040204" pitchFamily="34" charset="0"/>
                          <a:cs typeface="Verdana" panose="020B0604030504040204" pitchFamily="34" charset="0"/>
                        </a:rPr>
                        <a:t>NASA Kennedy </a:t>
                      </a:r>
                      <a:r>
                        <a:rPr lang="fr-FR" sz="1000" dirty="0" err="1">
                          <a:effectLst/>
                          <a:latin typeface="Verdana" panose="020B0604030504040204" pitchFamily="34" charset="0"/>
                          <a:ea typeface="Verdana" panose="020B0604030504040204" pitchFamily="34" charset="0"/>
                          <a:cs typeface="Verdana" panose="020B0604030504040204" pitchFamily="34" charset="0"/>
                        </a:rPr>
                        <a:t>Space</a:t>
                      </a:r>
                      <a:r>
                        <a:rPr lang="fr-FR" sz="1000" dirty="0">
                          <a:effectLst/>
                          <a:latin typeface="Verdana" panose="020B0604030504040204" pitchFamily="34" charset="0"/>
                          <a:ea typeface="Verdana" panose="020B0604030504040204" pitchFamily="34" charset="0"/>
                          <a:cs typeface="Verdana" panose="020B0604030504040204" pitchFamily="34" charset="0"/>
                        </a:rPr>
                        <a:t> Center. </a:t>
                      </a:r>
                      <a:r>
                        <a:rPr lang="fr-FR" sz="1000" dirty="0" err="1">
                          <a:effectLst/>
                          <a:latin typeface="Verdana" panose="020B0604030504040204" pitchFamily="34" charset="0"/>
                          <a:ea typeface="Verdana" panose="020B0604030504040204" pitchFamily="34" charset="0"/>
                          <a:cs typeface="Verdana" panose="020B0604030504040204" pitchFamily="34" charset="0"/>
                        </a:rPr>
                        <a:t>Frequently</a:t>
                      </a:r>
                      <a:r>
                        <a:rPr lang="fr-FR" sz="1000" dirty="0">
                          <a:effectLst/>
                          <a:latin typeface="Verdana" panose="020B0604030504040204" pitchFamily="34" charset="0"/>
                          <a:ea typeface="Verdana" panose="020B0604030504040204" pitchFamily="34" charset="0"/>
                          <a:cs typeface="Verdana" panose="020B0604030504040204" pitchFamily="34" charset="0"/>
                        </a:rPr>
                        <a:t> </a:t>
                      </a:r>
                      <a:r>
                        <a:rPr lang="fr-FR" sz="1000" dirty="0" err="1">
                          <a:effectLst/>
                          <a:latin typeface="Verdana" panose="020B0604030504040204" pitchFamily="34" charset="0"/>
                          <a:ea typeface="Verdana" panose="020B0604030504040204" pitchFamily="34" charset="0"/>
                          <a:cs typeface="Verdana" panose="020B0604030504040204" pitchFamily="34" charset="0"/>
                        </a:rPr>
                        <a:t>Asked</a:t>
                      </a:r>
                      <a:r>
                        <a:rPr lang="fr-FR" sz="1000" dirty="0">
                          <a:effectLst/>
                          <a:latin typeface="Verdana" panose="020B0604030504040204" pitchFamily="34" charset="0"/>
                          <a:ea typeface="Verdana" panose="020B0604030504040204" pitchFamily="34" charset="0"/>
                          <a:cs typeface="Verdana" panose="020B0604030504040204" pitchFamily="34" charset="0"/>
                        </a:rPr>
                        <a:t> Questions. En </a:t>
                      </a:r>
                      <a:r>
                        <a:rPr lang="fr-FR" sz="1000" i="1" dirty="0">
                          <a:effectLst/>
                          <a:latin typeface="Verdana" panose="020B0604030504040204" pitchFamily="34" charset="0"/>
                          <a:ea typeface="Verdana" panose="020B0604030504040204" pitchFamily="34" charset="0"/>
                          <a:cs typeface="Verdana" panose="020B0604030504040204" pitchFamily="34" charset="0"/>
                        </a:rPr>
                        <a:t>The NASA </a:t>
                      </a:r>
                      <a:r>
                        <a:rPr lang="fr-FR" sz="1000" i="1" dirty="0" err="1">
                          <a:effectLst/>
                          <a:latin typeface="Verdana" panose="020B0604030504040204" pitchFamily="34" charset="0"/>
                          <a:ea typeface="Verdana" panose="020B0604030504040204" pitchFamily="34" charset="0"/>
                          <a:cs typeface="Verdana" panose="020B0604030504040204" pitchFamily="34" charset="0"/>
                        </a:rPr>
                        <a:t>Homepage</a:t>
                      </a:r>
                      <a:r>
                        <a:rPr lang="fr-FR" sz="1000" dirty="0">
                          <a:effectLst/>
                          <a:latin typeface="Verdana" panose="020B0604030504040204" pitchFamily="34" charset="0"/>
                          <a:ea typeface="Verdana" panose="020B0604030504040204" pitchFamily="34" charset="0"/>
                          <a:cs typeface="Verdana" panose="020B0604030504040204" pitchFamily="34" charset="0"/>
                        </a:rPr>
                        <a:t> [en </a:t>
                      </a:r>
                      <a:r>
                        <a:rPr lang="fr-FR" sz="1000" dirty="0" err="1">
                          <a:effectLst/>
                          <a:latin typeface="Verdana" panose="020B0604030504040204" pitchFamily="34" charset="0"/>
                          <a:ea typeface="Verdana" panose="020B0604030504040204" pitchFamily="34" charset="0"/>
                          <a:cs typeface="Verdana" panose="020B0604030504040204" pitchFamily="34" charset="0"/>
                        </a:rPr>
                        <a:t>línia</a:t>
                      </a:r>
                      <a:r>
                        <a:rPr lang="fr-FR" sz="1000" dirty="0">
                          <a:effectLst/>
                          <a:latin typeface="Verdana" panose="020B0604030504040204" pitchFamily="34" charset="0"/>
                          <a:ea typeface="Verdana" panose="020B0604030504040204" pitchFamily="34" charset="0"/>
                          <a:cs typeface="Verdana" panose="020B0604030504040204" pitchFamily="34" charset="0"/>
                        </a:rPr>
                        <a:t>]. 3 de </a:t>
                      </a:r>
                      <a:r>
                        <a:rPr lang="fr-FR" sz="1000" dirty="0" err="1">
                          <a:effectLst/>
                          <a:latin typeface="Verdana" panose="020B0604030504040204" pitchFamily="34" charset="0"/>
                          <a:ea typeface="Verdana" panose="020B0604030504040204" pitchFamily="34" charset="0"/>
                          <a:cs typeface="Verdana" panose="020B0604030504040204" pitchFamily="34" charset="0"/>
                        </a:rPr>
                        <a:t>maig</a:t>
                      </a:r>
                      <a:r>
                        <a:rPr lang="fr-FR" sz="1000" dirty="0">
                          <a:effectLst/>
                          <a:latin typeface="Verdana" panose="020B0604030504040204" pitchFamily="34" charset="0"/>
                          <a:ea typeface="Verdana" panose="020B0604030504040204" pitchFamily="34" charset="0"/>
                          <a:cs typeface="Verdana" panose="020B0604030504040204" pitchFamily="34" charset="0"/>
                        </a:rPr>
                        <a:t> de 2015 [consulta: 8 de </a:t>
                      </a:r>
                      <a:r>
                        <a:rPr lang="fr-FR" sz="1000" dirty="0" err="1">
                          <a:effectLst/>
                          <a:latin typeface="Verdana" panose="020B0604030504040204" pitchFamily="34" charset="0"/>
                          <a:ea typeface="Verdana" panose="020B0604030504040204" pitchFamily="34" charset="0"/>
                          <a:cs typeface="Verdana" panose="020B0604030504040204" pitchFamily="34" charset="0"/>
                        </a:rPr>
                        <a:t>maig</a:t>
                      </a:r>
                      <a:r>
                        <a:rPr lang="fr-FR" sz="1000" dirty="0">
                          <a:effectLst/>
                          <a:latin typeface="Verdana" panose="020B0604030504040204" pitchFamily="34" charset="0"/>
                          <a:ea typeface="Verdana" panose="020B0604030504040204" pitchFamily="34" charset="0"/>
                          <a:cs typeface="Verdana" panose="020B0604030504040204" pitchFamily="34" charset="0"/>
                        </a:rPr>
                        <a:t> de 2016]. Disponible a: </a:t>
                      </a:r>
                      <a:r>
                        <a:rPr lang="fr-FR" sz="1000" dirty="0">
                          <a:effectLst/>
                          <a:latin typeface="Verdana" panose="020B0604030504040204" pitchFamily="34" charset="0"/>
                          <a:ea typeface="Verdana" panose="020B0604030504040204" pitchFamily="34" charset="0"/>
                          <a:cs typeface="Verdana" panose="020B0604030504040204" pitchFamily="34" charset="0"/>
                          <a:hlinkClick r:id="rId3"/>
                        </a:rPr>
                        <a:t>http://www.nasa.gov/centers/kennedy/about/information/faq.html</a:t>
                      </a:r>
                      <a:r>
                        <a:rPr lang="fr-FR" sz="1000" dirty="0">
                          <a:effectLst/>
                          <a:latin typeface="Verdana" panose="020B0604030504040204" pitchFamily="34" charset="0"/>
                          <a:ea typeface="Verdana" panose="020B0604030504040204" pitchFamily="34" charset="0"/>
                          <a:cs typeface="Verdana" panose="020B0604030504040204" pitchFamily="34" charset="0"/>
                        </a:rPr>
                        <a:t>.</a:t>
                      </a:r>
                    </a:p>
                    <a:p>
                      <a:endParaRPr lang="ca-ES" sz="1000" dirty="0">
                        <a:latin typeface="Verdana" panose="020B0604030504040204" pitchFamily="34" charset="0"/>
                        <a:ea typeface="Verdana" panose="020B0604030504040204" pitchFamily="34" charset="0"/>
                        <a:cs typeface="Verdana" panose="020B0604030504040204" pitchFamily="34" charset="0"/>
                      </a:endParaRPr>
                    </a:p>
                  </a:txBody>
                  <a:tcPr marL="91450" marR="914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88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ES" sz="1200" b="1" dirty="0" err="1">
                          <a:latin typeface="Verdana" pitchFamily="34" charset="0"/>
                        </a:rPr>
                        <a:t>Missatges</a:t>
                      </a:r>
                      <a:r>
                        <a:rPr lang="es-ES" altLang="es-ES" sz="1200" b="1" dirty="0">
                          <a:latin typeface="Verdana" pitchFamily="34" charset="0"/>
                        </a:rPr>
                        <a:t> </a:t>
                      </a:r>
                      <a:r>
                        <a:rPr lang="es-ES" altLang="es-ES" sz="1200" b="1" dirty="0" err="1">
                          <a:latin typeface="Verdana" pitchFamily="34" charset="0"/>
                        </a:rPr>
                        <a:t>electrònics</a:t>
                      </a:r>
                      <a:endParaRPr lang="es-ES" altLang="es-ES" sz="1200" b="1" dirty="0">
                        <a:latin typeface="Verdana" pitchFamily="34" charset="0"/>
                      </a:endParaRPr>
                    </a:p>
                    <a:p>
                      <a:endParaRPr lang="ca-ES" sz="1200" dirty="0"/>
                    </a:p>
                  </a:txBody>
                  <a:tcPr marL="91450" marR="914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ca-ES" sz="1000" dirty="0">
                          <a:latin typeface="Verdana" panose="020B0604030504040204" pitchFamily="34" charset="0"/>
                          <a:ea typeface="Verdana" panose="020B0604030504040204" pitchFamily="34" charset="0"/>
                          <a:cs typeface="Verdana" panose="020B0604030504040204" pitchFamily="34" charset="0"/>
                        </a:rPr>
                        <a:t>Gaudí,</a:t>
                      </a:r>
                      <a:r>
                        <a:rPr lang="ca-ES" sz="1000" baseline="0" dirty="0">
                          <a:latin typeface="Verdana" panose="020B0604030504040204" pitchFamily="34" charset="0"/>
                          <a:ea typeface="Verdana" panose="020B0604030504040204" pitchFamily="34" charset="0"/>
                          <a:cs typeface="Verdana" panose="020B0604030504040204" pitchFamily="34" charset="0"/>
                        </a:rPr>
                        <a:t> Antoni</a:t>
                      </a:r>
                      <a:r>
                        <a:rPr lang="ca-ES" sz="1000" dirty="0">
                          <a:latin typeface="Verdana" panose="020B0604030504040204" pitchFamily="34" charset="0"/>
                          <a:ea typeface="Verdana" panose="020B0604030504040204" pitchFamily="34" charset="0"/>
                          <a:cs typeface="Verdana" panose="020B0604030504040204" pitchFamily="34" charset="0"/>
                        </a:rPr>
                        <a:t>. Dubte drets</a:t>
                      </a:r>
                      <a:r>
                        <a:rPr lang="ca-ES" sz="1000" baseline="0" dirty="0">
                          <a:latin typeface="Verdana" panose="020B0604030504040204" pitchFamily="34" charset="0"/>
                          <a:ea typeface="Verdana" panose="020B0604030504040204" pitchFamily="34" charset="0"/>
                          <a:cs typeface="Verdana" panose="020B0604030504040204" pitchFamily="34" charset="0"/>
                        </a:rPr>
                        <a:t> autors.  En: </a:t>
                      </a:r>
                      <a:r>
                        <a:rPr lang="ca-ES" sz="1000" u="none" baseline="0" dirty="0">
                          <a:latin typeface="Verdana" panose="020B0604030504040204" pitchFamily="34" charset="0"/>
                          <a:ea typeface="Verdana" panose="020B0604030504040204" pitchFamily="34" charset="0"/>
                          <a:cs typeface="Verdana" panose="020B0604030504040204" pitchFamily="34" charset="0"/>
                        </a:rPr>
                        <a:t>antoni.gaudi@alumnes.ub.edu </a:t>
                      </a:r>
                      <a:r>
                        <a:rPr lang="ca-ES" sz="1000" baseline="0" dirty="0">
                          <a:latin typeface="Verdana" panose="020B0604030504040204" pitchFamily="34" charset="0"/>
                          <a:ea typeface="Verdana" panose="020B0604030504040204" pitchFamily="34" charset="0"/>
                          <a:cs typeface="Verdana" panose="020B0604030504040204" pitchFamily="34" charset="0"/>
                        </a:rPr>
                        <a:t>[correu-e ]</a:t>
                      </a:r>
                      <a:r>
                        <a:rPr lang="ca-ES" sz="1000" dirty="0">
                          <a:latin typeface="Verdana" panose="020B0604030504040204" pitchFamily="34" charset="0"/>
                          <a:ea typeface="Verdana" panose="020B0604030504040204" pitchFamily="34" charset="0"/>
                          <a:cs typeface="Verdana" panose="020B0604030504040204" pitchFamily="34" charset="0"/>
                        </a:rPr>
                        <a:t>. CRAI. Biblioteca de Matemàtiques i Informàtica. Barcelona, 2016. [Consulta: 26 de gener de 2016].</a:t>
                      </a:r>
                    </a:p>
                  </a:txBody>
                  <a:tcPr marL="91450" marR="914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888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ES" sz="1200" b="1" dirty="0">
                          <a:latin typeface="Verdana" pitchFamily="34" charset="0"/>
                        </a:rPr>
                        <a:t>Vídeo en </a:t>
                      </a:r>
                      <a:r>
                        <a:rPr lang="es-ES" altLang="es-ES" sz="1200" b="1" dirty="0" err="1">
                          <a:latin typeface="Verdana" pitchFamily="34" charset="0"/>
                        </a:rPr>
                        <a:t>línia</a:t>
                      </a:r>
                      <a:endParaRPr lang="ca-ES" altLang="ca-ES" sz="1200" dirty="0">
                        <a:latin typeface="Verdana" pitchFamily="34" charset="0"/>
                      </a:endParaRPr>
                    </a:p>
                    <a:p>
                      <a:endParaRPr lang="ca-ES" sz="1200" dirty="0"/>
                    </a:p>
                  </a:txBody>
                  <a:tcPr marL="91450" marR="914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s-ES" sz="1000" dirty="0" err="1">
                          <a:latin typeface="Verdana" panose="020B0604030504040204" pitchFamily="34" charset="0"/>
                          <a:ea typeface="Verdana" panose="020B0604030504040204" pitchFamily="34" charset="0"/>
                          <a:cs typeface="Verdana" panose="020B0604030504040204" pitchFamily="34" charset="0"/>
                        </a:rPr>
                        <a:t>Camí</a:t>
                      </a:r>
                      <a:r>
                        <a:rPr lang="es-ES" sz="1000" dirty="0">
                          <a:latin typeface="Verdana" panose="020B0604030504040204" pitchFamily="34" charset="0"/>
                          <a:ea typeface="Verdana" panose="020B0604030504040204" pitchFamily="34" charset="0"/>
                          <a:cs typeface="Verdana" panose="020B0604030504040204" pitchFamily="34" charset="0"/>
                        </a:rPr>
                        <a:t> de </a:t>
                      </a:r>
                      <a:r>
                        <a:rPr lang="es-ES" sz="1000" dirty="0" err="1">
                          <a:latin typeface="Verdana" panose="020B0604030504040204" pitchFamily="34" charset="0"/>
                          <a:ea typeface="Verdana" panose="020B0604030504040204" pitchFamily="34" charset="0"/>
                          <a:cs typeface="Verdana" panose="020B0604030504040204" pitchFamily="34" charset="0"/>
                        </a:rPr>
                        <a:t>l'èxit</a:t>
                      </a:r>
                      <a:r>
                        <a:rPr lang="es-ES" sz="1000" dirty="0">
                          <a:latin typeface="Verdana" panose="020B0604030504040204" pitchFamily="34" charset="0"/>
                          <a:ea typeface="Verdana" panose="020B0604030504040204" pitchFamily="34" charset="0"/>
                          <a:cs typeface="Verdana" panose="020B0604030504040204" pitchFamily="34" charset="0"/>
                        </a:rPr>
                        <a:t> en la cerca i </a:t>
                      </a:r>
                      <a:r>
                        <a:rPr lang="es-ES" sz="1000" dirty="0" err="1">
                          <a:latin typeface="Verdana" panose="020B0604030504040204" pitchFamily="34" charset="0"/>
                          <a:ea typeface="Verdana" panose="020B0604030504040204" pitchFamily="34" charset="0"/>
                          <a:cs typeface="Verdana" panose="020B0604030504040204" pitchFamily="34" charset="0"/>
                        </a:rPr>
                        <a:t>ús</a:t>
                      </a:r>
                      <a:r>
                        <a:rPr lang="es-ES" sz="1000" dirty="0">
                          <a:latin typeface="Verdana" panose="020B0604030504040204" pitchFamily="34" charset="0"/>
                          <a:ea typeface="Verdana" panose="020B0604030504040204" pitchFamily="34" charset="0"/>
                          <a:cs typeface="Verdana" panose="020B0604030504040204" pitchFamily="34" charset="0"/>
                        </a:rPr>
                        <a:t> de la </a:t>
                      </a:r>
                      <a:r>
                        <a:rPr lang="es-ES" sz="1000" dirty="0" err="1">
                          <a:latin typeface="Verdana" panose="020B0604030504040204" pitchFamily="34" charset="0"/>
                          <a:ea typeface="Verdana" panose="020B0604030504040204" pitchFamily="34" charset="0"/>
                          <a:cs typeface="Verdana" panose="020B0604030504040204" pitchFamily="34" charset="0"/>
                        </a:rPr>
                        <a:t>informació</a:t>
                      </a:r>
                      <a:r>
                        <a:rPr lang="es-ES" sz="1000" dirty="0">
                          <a:latin typeface="Verdana" panose="020B0604030504040204" pitchFamily="34" charset="0"/>
                          <a:ea typeface="Verdana" panose="020B0604030504040204" pitchFamily="34" charset="0"/>
                          <a:cs typeface="Verdana" panose="020B0604030504040204" pitchFamily="34" charset="0"/>
                        </a:rPr>
                        <a:t> científica. 24 de </a:t>
                      </a:r>
                      <a:r>
                        <a:rPr lang="es-ES" sz="1000" dirty="0" err="1">
                          <a:latin typeface="Verdana" panose="020B0604030504040204" pitchFamily="34" charset="0"/>
                          <a:ea typeface="Verdana" panose="020B0604030504040204" pitchFamily="34" charset="0"/>
                          <a:cs typeface="Verdana" panose="020B0604030504040204" pitchFamily="34" charset="0"/>
                        </a:rPr>
                        <a:t>juliol</a:t>
                      </a:r>
                      <a:r>
                        <a:rPr lang="es-ES" sz="1000" dirty="0">
                          <a:latin typeface="Verdana" panose="020B0604030504040204" pitchFamily="34" charset="0"/>
                          <a:ea typeface="Verdana" panose="020B0604030504040204" pitchFamily="34" charset="0"/>
                          <a:cs typeface="Verdana" panose="020B0604030504040204" pitchFamily="34" charset="0"/>
                        </a:rPr>
                        <a:t> de 2014. [</a:t>
                      </a:r>
                      <a:r>
                        <a:rPr lang="es-ES" sz="1000" dirty="0" err="1">
                          <a:latin typeface="Verdana" panose="020B0604030504040204" pitchFamily="34" charset="0"/>
                          <a:ea typeface="Verdana" panose="020B0604030504040204" pitchFamily="34" charset="0"/>
                          <a:cs typeface="Verdana" panose="020B0604030504040204" pitchFamily="34" charset="0"/>
                        </a:rPr>
                        <a:t>Accés</a:t>
                      </a:r>
                      <a:r>
                        <a:rPr lang="es-ES" sz="1000" dirty="0">
                          <a:latin typeface="Verdana" panose="020B0604030504040204" pitchFamily="34" charset="0"/>
                          <a:ea typeface="Verdana" panose="020B0604030504040204" pitchFamily="34" charset="0"/>
                          <a:cs typeface="Verdana" panose="020B0604030504040204" pitchFamily="34" charset="0"/>
                        </a:rPr>
                        <a:t> el 28 de </a:t>
                      </a:r>
                      <a:r>
                        <a:rPr lang="es-ES" sz="1000" dirty="0" err="1">
                          <a:latin typeface="Verdana" panose="020B0604030504040204" pitchFamily="34" charset="0"/>
                          <a:ea typeface="Verdana" panose="020B0604030504040204" pitchFamily="34" charset="0"/>
                          <a:cs typeface="Verdana" panose="020B0604030504040204" pitchFamily="34" charset="0"/>
                        </a:rPr>
                        <a:t>maig</a:t>
                      </a:r>
                      <a:r>
                        <a:rPr lang="es-ES" sz="1000" dirty="0">
                          <a:latin typeface="Verdana" panose="020B0604030504040204" pitchFamily="34" charset="0"/>
                          <a:ea typeface="Verdana" panose="020B0604030504040204" pitchFamily="34" charset="0"/>
                          <a:cs typeface="Verdana" panose="020B0604030504040204" pitchFamily="34" charset="0"/>
                        </a:rPr>
                        <a:t> de 2015. </a:t>
                      </a:r>
                      <a:r>
                        <a:rPr lang="ca-ES" sz="1000" dirty="0">
                          <a:latin typeface="Verdana" panose="020B0604030504040204" pitchFamily="34" charset="0"/>
                          <a:ea typeface="Verdana" panose="020B0604030504040204" pitchFamily="34" charset="0"/>
                          <a:cs typeface="Verdana" panose="020B0604030504040204" pitchFamily="34" charset="0"/>
                        </a:rPr>
                        <a:t>Recuperat de </a:t>
                      </a:r>
                      <a:r>
                        <a:rPr lang="ca-ES" sz="1000" dirty="0">
                          <a:latin typeface="Verdana" panose="020B0604030504040204" pitchFamily="34" charset="0"/>
                          <a:ea typeface="Verdana" panose="020B0604030504040204" pitchFamily="34" charset="0"/>
                          <a:cs typeface="Verdana" panose="020B0604030504040204" pitchFamily="34" charset="0"/>
                          <a:hlinkClick r:id="rId4"/>
                        </a:rPr>
                        <a:t>https://www.youtube.com/watch?v=wSs-yPMwjYM</a:t>
                      </a:r>
                      <a:r>
                        <a:rPr lang="ca-ES" sz="1000" dirty="0">
                          <a:latin typeface="Verdana" panose="020B0604030504040204" pitchFamily="34" charset="0"/>
                          <a:ea typeface="Verdana" panose="020B0604030504040204" pitchFamily="34" charset="0"/>
                          <a:cs typeface="Verdana" panose="020B0604030504040204" pitchFamily="34" charset="0"/>
                        </a:rPr>
                        <a:t>] .</a:t>
                      </a:r>
                    </a:p>
                  </a:txBody>
                  <a:tcPr marL="91450" marR="914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9" name="Imatg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384393"/>
            <a:ext cx="9149444" cy="505995"/>
          </a:xfrm>
          <a:prstGeom prst="rect">
            <a:avLst/>
          </a:prstGeom>
        </p:spPr>
      </p:pic>
      <p:sp>
        <p:nvSpPr>
          <p:cNvPr id="12" name="1 CuadroTexto"/>
          <p:cNvSpPr txBox="1">
            <a:spLocks noChangeArrowheads="1"/>
          </p:cNvSpPr>
          <p:nvPr/>
        </p:nvSpPr>
        <p:spPr bwMode="auto">
          <a:xfrm>
            <a:off x="575139" y="1681988"/>
            <a:ext cx="75692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a:lnSpc>
                <a:spcPct val="150000"/>
              </a:lnSpc>
              <a:spcBef>
                <a:spcPts val="500"/>
              </a:spcBef>
              <a:buClr>
                <a:srgbClr val="000000"/>
              </a:buClr>
              <a:buSzPct val="100000"/>
            </a:pPr>
            <a:r>
              <a:rPr lang="ca-ES" altLang="ca-ES" dirty="0">
                <a:latin typeface="Verdana" pitchFamily="34" charset="0"/>
              </a:rPr>
              <a:t>(</a:t>
            </a:r>
            <a:r>
              <a:rPr lang="fr-FR" altLang="ca-ES" dirty="0"/>
              <a:t>ISO 690-2 i MLA)</a:t>
            </a:r>
            <a:endParaRPr lang="ca-ES" altLang="ca-ES" dirty="0">
              <a:latin typeface="Verdana" pitchFamily="34" charset="0"/>
            </a:endParaRPr>
          </a:p>
        </p:txBody>
      </p:sp>
      <p:sp>
        <p:nvSpPr>
          <p:cNvPr id="13" name="Rectangle 12"/>
          <p:cNvSpPr/>
          <p:nvPr/>
        </p:nvSpPr>
        <p:spPr>
          <a:xfrm>
            <a:off x="2338920" y="6370059"/>
            <a:ext cx="3482043"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via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hlinkClick r:id="rId6"/>
              </a:rPr>
              <a:t>formulari</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endParaRP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9719492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29B4DFAE-71AC-4CA2-98B1-482AFD974663}" type="slidenum">
              <a:rPr lang="es-ES" altLang="es-ES">
                <a:solidFill>
                  <a:srgbClr val="898989"/>
                </a:solidFill>
              </a:rPr>
              <a:pPr/>
              <a:t>4</a:t>
            </a:fld>
            <a:endParaRPr lang="es-ES" altLang="es-ES">
              <a:solidFill>
                <a:srgbClr val="898989"/>
              </a:solidFill>
            </a:endParaRPr>
          </a:p>
        </p:txBody>
      </p:sp>
      <p:sp>
        <p:nvSpPr>
          <p:cNvPr id="10244" name="Rectangle 14"/>
          <p:cNvSpPr>
            <a:spLocks noGrp="1" noChangeArrowheads="1"/>
          </p:cNvSpPr>
          <p:nvPr>
            <p:ph type="body" idx="4294967295"/>
          </p:nvPr>
        </p:nvSpPr>
        <p:spPr>
          <a:xfrm>
            <a:off x="468313" y="1844675"/>
            <a:ext cx="8496300" cy="4610100"/>
          </a:xfrm>
        </p:spPr>
        <p:txBody>
          <a:bodyPr rtlCol="0">
            <a:spAutoFit/>
          </a:bodyPr>
          <a:lstStyle/>
          <a:p>
            <a:pPr algn="just" fontAlgn="auto">
              <a:spcBef>
                <a:spcPct val="0"/>
              </a:spcBef>
              <a:spcAft>
                <a:spcPts val="0"/>
              </a:spcAft>
              <a:buFontTx/>
              <a:buNone/>
              <a:defRPr/>
            </a:pPr>
            <a:r>
              <a:rPr lang="ca-ES" altLang="ca-ES" sz="1800" dirty="0">
                <a:latin typeface="Verdana" pitchFamily="34" charset="0"/>
                <a:ea typeface="Verdana" pitchFamily="34" charset="0"/>
                <a:cs typeface="Verdana" pitchFamily="34" charset="0"/>
              </a:rPr>
              <a:t>Des del CRAI de la UB volem donar resposta a algunes preguntes que et planteges un cop has decidit elaborar el teu Treball:</a:t>
            </a:r>
          </a:p>
          <a:p>
            <a:pPr algn="just" fontAlgn="auto">
              <a:spcBef>
                <a:spcPct val="0"/>
              </a:spcBef>
              <a:spcAft>
                <a:spcPts val="0"/>
              </a:spcAft>
              <a:buFontTx/>
              <a:buNone/>
              <a:defRPr/>
            </a:pPr>
            <a:endParaRPr lang="ca-ES" altLang="ca-ES" sz="1800" dirty="0">
              <a:latin typeface="Verdana" pitchFamily="34" charset="0"/>
              <a:ea typeface="Verdana" pitchFamily="34" charset="0"/>
              <a:cs typeface="Verdana" pitchFamily="34" charset="0"/>
            </a:endParaRP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Per on començar a cercar informació? </a:t>
            </a: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Com puc fer una cerca a les bases de dades especialitzades en la meva matèria? </a:t>
            </a: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Com puc evitar tenir massa resultats o massa pocs? </a:t>
            </a: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Quines obres he de consultar? </a:t>
            </a: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Com puc destriar el que és útil? </a:t>
            </a: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Com saber si les fonts són fiables? </a:t>
            </a: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Com puc localitzar les obres que vull consultar?</a:t>
            </a: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Com puc organitzar la bibliografia consultada?</a:t>
            </a: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Com presentar la bibliografia consultada? </a:t>
            </a:r>
          </a:p>
          <a:p>
            <a:pPr lvl="1" algn="just" fontAlgn="auto">
              <a:spcBef>
                <a:spcPct val="0"/>
              </a:spcBef>
              <a:spcAft>
                <a:spcPts val="0"/>
              </a:spcAft>
              <a:buFont typeface="Arial" charset="0"/>
              <a:buChar char="•"/>
              <a:defRPr/>
            </a:pPr>
            <a:r>
              <a:rPr lang="ca-ES" altLang="ca-ES" sz="1800" dirty="0">
                <a:latin typeface="Verdana" pitchFamily="34" charset="0"/>
                <a:ea typeface="Verdana" pitchFamily="34" charset="0"/>
                <a:cs typeface="Verdana" pitchFamily="34" charset="0"/>
              </a:rPr>
              <a:t>On puc consultar altres TFG per fer-me una idea del que he de presentar?</a:t>
            </a:r>
          </a:p>
          <a:p>
            <a:pPr marL="457200" lvl="1" indent="0" algn="just" fontAlgn="auto">
              <a:spcBef>
                <a:spcPct val="0"/>
              </a:spcBef>
              <a:spcAft>
                <a:spcPts val="0"/>
              </a:spcAft>
              <a:buFont typeface="Arial" charset="0"/>
              <a:buNone/>
              <a:defRPr/>
            </a:pPr>
            <a:endParaRPr lang="ca-ES" altLang="ca-ES" sz="1400" dirty="0">
              <a:latin typeface="Verdana" pitchFamily="34" charset="0"/>
              <a:ea typeface="Verdana" pitchFamily="34" charset="0"/>
              <a:cs typeface="Verdana" pitchFamily="34" charset="0"/>
            </a:endParaRPr>
          </a:p>
          <a:p>
            <a:pPr algn="ctr" fontAlgn="auto">
              <a:spcBef>
                <a:spcPct val="100000"/>
              </a:spcBef>
              <a:spcAft>
                <a:spcPts val="0"/>
              </a:spcAft>
              <a:buClr>
                <a:srgbClr val="3366CC"/>
              </a:buClr>
              <a:buSzPct val="75000"/>
              <a:buFontTx/>
              <a:buNone/>
              <a:defRPr/>
            </a:pPr>
            <a:endParaRPr lang="ca-ES" altLang="ca-ES" sz="2000" dirty="0">
              <a:solidFill>
                <a:srgbClr val="646464"/>
              </a:solidFill>
              <a:latin typeface="Verdana" pitchFamily="34" charset="0"/>
            </a:endParaRPr>
          </a:p>
        </p:txBody>
      </p:sp>
      <p:pic>
        <p:nvPicPr>
          <p:cNvPr id="7" name="Imat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2004"/>
            <a:ext cx="9149444" cy="505995"/>
          </a:xfrm>
          <a:prstGeom prst="rect">
            <a:avLst/>
          </a:prstGeom>
        </p:spPr>
      </p:pic>
      <p:sp>
        <p:nvSpPr>
          <p:cNvPr id="8" name="QuadreDeText 11"/>
          <p:cNvSpPr txBox="1"/>
          <p:nvPr/>
        </p:nvSpPr>
        <p:spPr>
          <a:xfrm>
            <a:off x="2411760" y="6211181"/>
            <a:ext cx="3482043" cy="815608"/>
          </a:xfrm>
          <a:prstGeom prst="rect">
            <a:avLst/>
          </a:prstGeom>
          <a:noFill/>
        </p:spPr>
        <p:txBody>
          <a:bodyPr wrap="none">
            <a:spAutoFit/>
          </a:bodyPr>
          <a:lstStyle/>
          <a:p>
            <a:pPr algn="ctr">
              <a:spcBef>
                <a:spcPts val="500"/>
              </a:spcBef>
              <a:buClr>
                <a:srgbClr val="000000"/>
              </a:buClr>
              <a:buSzPct val="100000"/>
              <a:defRPr/>
            </a:pPr>
            <a:endParaRPr lang="ca-ES" altLang="ca-ES" dirty="0"/>
          </a:p>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via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hlinkClick r:id="rId4"/>
              </a:rPr>
              <a:t>formulari</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s-ES" sz="1100" b="1" dirty="0">
              <a:latin typeface="Verdana" panose="020B0604030504040204" pitchFamily="34" charset="0"/>
              <a:ea typeface="Verdana" panose="020B0604030504040204" pitchFamily="34" charset="0"/>
              <a:cs typeface="Verdana" panose="020B0604030504040204" pitchFamily="34" charset="0"/>
            </a:endParaRPr>
          </a:p>
          <a:p>
            <a:pPr>
              <a:defRPr/>
            </a:pPr>
            <a:endParaRPr lang="ca-ES" b="1" dirty="0"/>
          </a:p>
        </p:txBody>
      </p:sp>
      <p:sp>
        <p:nvSpPr>
          <p:cNvPr id="9" name="Rectangle 13"/>
          <p:cNvSpPr txBox="1">
            <a:spLocks noChangeArrowheads="1"/>
          </p:cNvSpPr>
          <p:nvPr/>
        </p:nvSpPr>
        <p:spPr bwMode="auto">
          <a:xfrm>
            <a:off x="468313" y="790874"/>
            <a:ext cx="8153400"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ca-ES" sz="5400" b="1">
                <a:solidFill>
                  <a:srgbClr val="18A3AF"/>
                </a:solidFill>
                <a:latin typeface="Verdana" pitchFamily="34" charset="0"/>
              </a:rPr>
              <a:t>1 </a:t>
            </a:r>
            <a:r>
              <a:rPr lang="en-US" altLang="ca-ES" sz="2000" b="1">
                <a:solidFill>
                  <a:srgbClr val="18A3AF"/>
                </a:solidFill>
                <a:latin typeface="Verdana" pitchFamily="34" charset="0"/>
              </a:rPr>
              <a:t>Per a què serveix aquesta presentació?</a:t>
            </a:r>
            <a:endParaRPr lang="ca-ES" altLang="ca-ES" sz="2000" b="1" dirty="0">
              <a:solidFill>
                <a:srgbClr val="18A3AF"/>
              </a:solidFill>
              <a:latin typeface="Verdana" pitchFamily="34" charset="0"/>
            </a:endParaRPr>
          </a:p>
        </p:txBody>
      </p:sp>
    </p:spTree>
    <p:extLst>
      <p:ext uri="{BB962C8B-B14F-4D97-AF65-F5344CB8AC3E}">
        <p14:creationId xmlns:p14="http://schemas.microsoft.com/office/powerpoint/2010/main" val="4031169300"/>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40</a:t>
            </a:fld>
            <a:endParaRPr lang="es-ES" dirty="0"/>
          </a:p>
        </p:txBody>
      </p:sp>
      <p:sp>
        <p:nvSpPr>
          <p:cNvPr id="37" name="1 CuadroTexto"/>
          <p:cNvSpPr txBox="1">
            <a:spLocks noChangeArrowheads="1"/>
          </p:cNvSpPr>
          <p:nvPr/>
        </p:nvSpPr>
        <p:spPr bwMode="auto">
          <a:xfrm>
            <a:off x="3959424" y="1052736"/>
            <a:ext cx="493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p:txBody>
      </p:sp>
      <p:sp>
        <p:nvSpPr>
          <p:cNvPr id="38" name="Rectangle 4"/>
          <p:cNvSpPr txBox="1">
            <a:spLocks noChangeArrowheads="1"/>
          </p:cNvSpPr>
          <p:nvPr/>
        </p:nvSpPr>
        <p:spPr bwMode="auto">
          <a:xfrm>
            <a:off x="395536" y="898070"/>
            <a:ext cx="8229600" cy="12311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altLang="ca-ES" sz="5400" b="1" dirty="0">
                <a:solidFill>
                  <a:srgbClr val="18A3AF"/>
                </a:solidFill>
                <a:latin typeface="Verdana" pitchFamily="34" charset="0"/>
              </a:rPr>
              <a:t>9</a:t>
            </a:r>
            <a:r>
              <a:rPr lang="es-ES" altLang="ca-ES" sz="2000" b="1" dirty="0">
                <a:solidFill>
                  <a:srgbClr val="18A3AF"/>
                </a:solidFill>
                <a:latin typeface="Verdana" pitchFamily="34" charset="0"/>
              </a:rPr>
              <a:t> </a:t>
            </a:r>
            <a:r>
              <a:rPr lang="es-ES" altLang="ca-ES" sz="2000" b="1" dirty="0" err="1">
                <a:solidFill>
                  <a:srgbClr val="18A3AF"/>
                </a:solidFill>
                <a:latin typeface="Verdana" pitchFamily="34" charset="0"/>
              </a:rPr>
              <a:t>Exemples</a:t>
            </a:r>
            <a:r>
              <a:rPr lang="es-ES" altLang="ca-ES" sz="2000" b="1" dirty="0">
                <a:solidFill>
                  <a:srgbClr val="18A3AF"/>
                </a:solidFill>
                <a:latin typeface="Verdana" pitchFamily="34" charset="0"/>
              </a:rPr>
              <a:t>   </a:t>
            </a:r>
          </a:p>
          <a:p>
            <a:pPr algn="l"/>
            <a:endParaRPr lang="ca-ES" altLang="ca-ES" sz="2000" b="1" dirty="0">
              <a:solidFill>
                <a:srgbClr val="18A3AF"/>
              </a:solidFill>
              <a:latin typeface="Verdana" pitchFamily="34" charset="0"/>
            </a:endParaRPr>
          </a:p>
        </p:txBody>
      </p:sp>
      <p:pic>
        <p:nvPicPr>
          <p:cNvPr id="9" name="Imat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84393"/>
            <a:ext cx="9149444" cy="505995"/>
          </a:xfrm>
          <a:prstGeom prst="rect">
            <a:avLst/>
          </a:prstGeom>
        </p:spPr>
      </p:pic>
      <p:sp>
        <p:nvSpPr>
          <p:cNvPr id="12" name="1 CuadroTexto"/>
          <p:cNvSpPr txBox="1">
            <a:spLocks noChangeArrowheads="1"/>
          </p:cNvSpPr>
          <p:nvPr/>
        </p:nvSpPr>
        <p:spPr bwMode="auto">
          <a:xfrm>
            <a:off x="575139" y="1681988"/>
            <a:ext cx="7569200" cy="4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a:lnSpc>
                <a:spcPct val="150000"/>
              </a:lnSpc>
              <a:spcBef>
                <a:spcPts val="500"/>
              </a:spcBef>
              <a:buClr>
                <a:srgbClr val="000000"/>
              </a:buClr>
              <a:buSzPct val="100000"/>
            </a:pPr>
            <a:r>
              <a:rPr lang="ca-ES" altLang="ca-ES" dirty="0">
                <a:latin typeface="Verdana" pitchFamily="34" charset="0"/>
              </a:rPr>
              <a:t>(</a:t>
            </a:r>
            <a:r>
              <a:rPr lang="fr-FR" altLang="ca-ES" dirty="0"/>
              <a:t>MLA)</a:t>
            </a:r>
            <a:endParaRPr lang="ca-ES" altLang="ca-ES" dirty="0">
              <a:latin typeface="Verdana" pitchFamily="34" charset="0"/>
            </a:endParaRPr>
          </a:p>
        </p:txBody>
      </p:sp>
      <p:graphicFrame>
        <p:nvGraphicFramePr>
          <p:cNvPr id="11" name="Taula 10"/>
          <p:cNvGraphicFramePr>
            <a:graphicFrameLocks noGrp="1"/>
          </p:cNvGraphicFramePr>
          <p:nvPr>
            <p:extLst>
              <p:ext uri="{D42A27DB-BD31-4B8C-83A1-F6EECF244321}">
                <p14:modId xmlns:p14="http://schemas.microsoft.com/office/powerpoint/2010/main" val="1216677123"/>
              </p:ext>
            </p:extLst>
          </p:nvPr>
        </p:nvGraphicFramePr>
        <p:xfrm>
          <a:off x="542925" y="2372856"/>
          <a:ext cx="8205788" cy="1920240"/>
        </p:xfrm>
        <a:graphic>
          <a:graphicData uri="http://schemas.openxmlformats.org/drawingml/2006/table">
            <a:tbl>
              <a:tblPr/>
              <a:tblGrid>
                <a:gridCol w="2588557">
                  <a:extLst>
                    <a:ext uri="{9D8B030D-6E8A-4147-A177-3AD203B41FA5}">
                      <a16:colId xmlns:a16="http://schemas.microsoft.com/office/drawing/2014/main" val="20000"/>
                    </a:ext>
                  </a:extLst>
                </a:gridCol>
                <a:gridCol w="5617231">
                  <a:extLst>
                    <a:ext uri="{9D8B030D-6E8A-4147-A177-3AD203B41FA5}">
                      <a16:colId xmlns:a16="http://schemas.microsoft.com/office/drawing/2014/main" val="20001"/>
                    </a:ext>
                  </a:extLst>
                </a:gridCol>
              </a:tblGrid>
              <a:tr h="5838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ES" sz="1200" b="1" dirty="0" err="1">
                          <a:latin typeface="Verdana" pitchFamily="34" charset="0"/>
                        </a:rPr>
                        <a:t>Xarxes</a:t>
                      </a:r>
                      <a:r>
                        <a:rPr lang="es-ES" altLang="es-ES" sz="1200" b="1" dirty="0">
                          <a:latin typeface="Verdana" pitchFamily="34" charset="0"/>
                        </a:rPr>
                        <a:t> </a:t>
                      </a:r>
                      <a:r>
                        <a:rPr lang="es-ES" altLang="es-ES" sz="1200" b="1" dirty="0" err="1">
                          <a:latin typeface="Verdana" pitchFamily="34" charset="0"/>
                        </a:rPr>
                        <a:t>socials</a:t>
                      </a:r>
                      <a:endParaRPr lang="es-ES" altLang="es-ES" sz="1200" b="1" dirty="0">
                        <a:latin typeface="Verdana" pitchFamily="34" charset="0"/>
                      </a:endParaRPr>
                    </a:p>
                    <a:p>
                      <a:endParaRPr lang="ca-ES" sz="1200" dirty="0"/>
                    </a:p>
                  </a:txBody>
                  <a:tcPr marL="91450" marR="91450">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s-ES" sz="1000" i="0" dirty="0">
                          <a:latin typeface="Verdana" panose="020B0604030504040204" pitchFamily="34" charset="0"/>
                          <a:ea typeface="Verdana" panose="020B0604030504040204" pitchFamily="34" charset="0"/>
                          <a:cs typeface="Verdana" panose="020B0604030504040204" pitchFamily="34" charset="0"/>
                        </a:rPr>
                        <a:t>CRAI UB (</a:t>
                      </a:r>
                      <a:r>
                        <a:rPr lang="es-ES" sz="1000" i="0" dirty="0" err="1">
                          <a:latin typeface="Verdana" panose="020B0604030504040204" pitchFamily="34" charset="0"/>
                          <a:ea typeface="Verdana" panose="020B0604030504040204" pitchFamily="34" charset="0"/>
                          <a:cs typeface="Verdana" panose="020B0604030504040204" pitchFamily="34" charset="0"/>
                        </a:rPr>
                        <a:t>crai_ub</a:t>
                      </a:r>
                      <a:r>
                        <a:rPr lang="es-ES" sz="1000" i="0" dirty="0">
                          <a:latin typeface="Verdana" panose="020B0604030504040204" pitchFamily="34" charset="0"/>
                          <a:ea typeface="Verdana" panose="020B0604030504040204" pitchFamily="34" charset="0"/>
                          <a:cs typeface="Verdana" panose="020B0604030504040204" pitchFamily="34" charset="0"/>
                        </a:rPr>
                        <a:t>). "El #CRAIUB ha </a:t>
                      </a:r>
                      <a:r>
                        <a:rPr lang="es-ES" sz="1000" i="0" dirty="0" err="1">
                          <a:latin typeface="Verdana" panose="020B0604030504040204" pitchFamily="34" charset="0"/>
                          <a:ea typeface="Verdana" panose="020B0604030504040204" pitchFamily="34" charset="0"/>
                          <a:cs typeface="Verdana" panose="020B0604030504040204" pitchFamily="34" charset="0"/>
                        </a:rPr>
                        <a:t>signat</a:t>
                      </a:r>
                      <a:r>
                        <a:rPr lang="es-ES" sz="1000" i="0" dirty="0">
                          <a:latin typeface="Verdana" panose="020B0604030504040204" pitchFamily="34" charset="0"/>
                          <a:ea typeface="Verdana" panose="020B0604030504040204" pitchFamily="34" charset="0"/>
                          <a:cs typeface="Verdana" panose="020B0604030504040204" pitchFamily="34" charset="0"/>
                        </a:rPr>
                        <a:t> la </a:t>
                      </a:r>
                      <a:r>
                        <a:rPr lang="es-ES" sz="1000" i="0" dirty="0" err="1">
                          <a:latin typeface="Verdana" panose="020B0604030504040204" pitchFamily="34" charset="0"/>
                          <a:ea typeface="Verdana" panose="020B0604030504040204" pitchFamily="34" charset="0"/>
                          <a:cs typeface="Verdana" panose="020B0604030504040204" pitchFamily="34" charset="0"/>
                        </a:rPr>
                        <a:t>declaració</a:t>
                      </a:r>
                      <a:r>
                        <a:rPr lang="es-ES" sz="1000" i="0" dirty="0">
                          <a:latin typeface="Verdana" panose="020B0604030504040204" pitchFamily="34" charset="0"/>
                          <a:ea typeface="Verdana" panose="020B0604030504040204" pitchFamily="34" charset="0"/>
                          <a:cs typeface="Verdana" panose="020B0604030504040204" pitchFamily="34" charset="0"/>
                        </a:rPr>
                        <a:t> de @</a:t>
                      </a:r>
                      <a:r>
                        <a:rPr lang="es-ES" sz="1000" i="0" dirty="0" err="1">
                          <a:latin typeface="Verdana" panose="020B0604030504040204" pitchFamily="34" charset="0"/>
                          <a:ea typeface="Verdana" panose="020B0604030504040204" pitchFamily="34" charset="0"/>
                          <a:cs typeface="Verdana" panose="020B0604030504040204" pitchFamily="34" charset="0"/>
                        </a:rPr>
                        <a:t>haguedec</a:t>
                      </a:r>
                      <a:r>
                        <a:rPr lang="es-ES" sz="1000" i="0" dirty="0">
                          <a:latin typeface="Verdana" panose="020B0604030504040204" pitchFamily="34" charset="0"/>
                          <a:ea typeface="Verdana" panose="020B0604030504040204" pitchFamily="34" charset="0"/>
                          <a:cs typeface="Verdana" panose="020B0604030504040204" pitchFamily="34" charset="0"/>
                        </a:rPr>
                        <a:t> sobre la cerca i </a:t>
                      </a:r>
                      <a:r>
                        <a:rPr lang="es-ES" sz="1000" i="0" dirty="0" err="1">
                          <a:latin typeface="Verdana" panose="020B0604030504040204" pitchFamily="34" charset="0"/>
                          <a:ea typeface="Verdana" panose="020B0604030504040204" pitchFamily="34" charset="0"/>
                          <a:cs typeface="Verdana" panose="020B0604030504040204" pitchFamily="34" charset="0"/>
                        </a:rPr>
                        <a:t>l'extracció</a:t>
                      </a:r>
                      <a:r>
                        <a:rPr lang="es-ES" sz="1000" i="0" dirty="0">
                          <a:latin typeface="Verdana" panose="020B0604030504040204" pitchFamily="34" charset="0"/>
                          <a:ea typeface="Verdana" panose="020B0604030504040204" pitchFamily="34" charset="0"/>
                          <a:cs typeface="Verdana" panose="020B0604030504040204" pitchFamily="34" charset="0"/>
                        </a:rPr>
                        <a:t> de </a:t>
                      </a:r>
                      <a:r>
                        <a:rPr lang="es-ES" sz="1000" i="0" dirty="0" err="1">
                          <a:latin typeface="Verdana" panose="020B0604030504040204" pitchFamily="34" charset="0"/>
                          <a:ea typeface="Verdana" panose="020B0604030504040204" pitchFamily="34" charset="0"/>
                          <a:cs typeface="Verdana" panose="020B0604030504040204" pitchFamily="34" charset="0"/>
                        </a:rPr>
                        <a:t>coneixement</a:t>
                      </a:r>
                      <a:r>
                        <a:rPr lang="es-ES" sz="1000" i="0" dirty="0">
                          <a:latin typeface="Verdana" panose="020B0604030504040204" pitchFamily="34" charset="0"/>
                          <a:ea typeface="Verdana" panose="020B0604030504040204" pitchFamily="34" charset="0"/>
                          <a:cs typeface="Verdana" panose="020B0604030504040204" pitchFamily="34" charset="0"/>
                        </a:rPr>
                        <a:t> en </a:t>
                      </a:r>
                      <a:r>
                        <a:rPr lang="es-ES" sz="1000" i="0" dirty="0" err="1">
                          <a:latin typeface="Verdana" panose="020B0604030504040204" pitchFamily="34" charset="0"/>
                          <a:ea typeface="Verdana" panose="020B0604030504040204" pitchFamily="34" charset="0"/>
                          <a:cs typeface="Verdana" panose="020B0604030504040204" pitchFamily="34" charset="0"/>
                        </a:rPr>
                        <a:t>l'era</a:t>
                      </a:r>
                      <a:r>
                        <a:rPr lang="es-ES" sz="1000" i="0" dirty="0">
                          <a:latin typeface="Verdana" panose="020B0604030504040204" pitchFamily="34" charset="0"/>
                          <a:ea typeface="Verdana" panose="020B0604030504040204" pitchFamily="34" charset="0"/>
                          <a:cs typeface="Verdana" panose="020B0604030504040204" pitchFamily="34" charset="0"/>
                        </a:rPr>
                        <a:t> digital http://t.co/CPtGnRk5Az". 07 </a:t>
                      </a:r>
                      <a:r>
                        <a:rPr lang="es-ES" sz="1000" i="0" dirty="0" err="1">
                          <a:latin typeface="Verdana" panose="020B0604030504040204" pitchFamily="34" charset="0"/>
                          <a:ea typeface="Verdana" panose="020B0604030504040204" pitchFamily="34" charset="0"/>
                          <a:cs typeface="Verdana" panose="020B0604030504040204" pitchFamily="34" charset="0"/>
                        </a:rPr>
                        <a:t>maig</a:t>
                      </a:r>
                      <a:r>
                        <a:rPr lang="es-ES" sz="1000" i="0" dirty="0">
                          <a:latin typeface="Verdana" panose="020B0604030504040204" pitchFamily="34" charset="0"/>
                          <a:ea typeface="Verdana" panose="020B0604030504040204" pitchFamily="34" charset="0"/>
                          <a:cs typeface="Verdana" panose="020B0604030504040204" pitchFamily="34" charset="0"/>
                        </a:rPr>
                        <a:t> 2015, 12:17 pm. Tuit</a:t>
                      </a:r>
                    </a:p>
                    <a:p>
                      <a:endParaRPr lang="ca-ES" sz="1000" i="0" dirty="0">
                        <a:latin typeface="Verdana" panose="020B0604030504040204" pitchFamily="34" charset="0"/>
                        <a:ea typeface="Verdana" panose="020B0604030504040204" pitchFamily="34" charset="0"/>
                        <a:cs typeface="Verdana" panose="020B0604030504040204" pitchFamily="34" charset="0"/>
                      </a:endParaRPr>
                    </a:p>
                    <a:p>
                      <a:r>
                        <a:rPr lang="ca-ES" sz="1000" dirty="0">
                          <a:latin typeface="Verdana" panose="020B0604030504040204" pitchFamily="34" charset="0"/>
                          <a:ea typeface="Verdana" panose="020B0604030504040204" pitchFamily="34" charset="0"/>
                          <a:cs typeface="Verdana" panose="020B0604030504040204" pitchFamily="34" charset="0"/>
                        </a:rPr>
                        <a:t>Colomines, Agustí. "Una definició d'un joveníssim Andreu Nin: «Nosaltres som “nacionalistes” perquè la “nació” és per a nosaltres la unitat orgànica “autonomista” de la federació. Ara bé: què és el que determina la “nació”? Són els caràcters etnogràfics, la situació geogràfica, els antecedents històrics? No, sinó la voluntat dels qui la componen, el sentiment de la pròpia personalitat, tan arrelat com dèiem abans en l’ànima de Catalunya» («Els partits polítics espanyols i les solucions autonomistes», «El Poble Català», 2 d’octubre de 1912)". </a:t>
                      </a:r>
                      <a:r>
                        <a:rPr lang="ca-ES" sz="1000" dirty="0" err="1">
                          <a:latin typeface="Verdana" panose="020B0604030504040204" pitchFamily="34" charset="0"/>
                          <a:ea typeface="Verdana" panose="020B0604030504040204" pitchFamily="34" charset="0"/>
                          <a:cs typeface="Verdana" panose="020B0604030504040204" pitchFamily="34" charset="0"/>
                        </a:rPr>
                        <a:t>Facebook</a:t>
                      </a:r>
                      <a:r>
                        <a:rPr lang="ca-ES" sz="1000" dirty="0">
                          <a:latin typeface="Verdana" panose="020B0604030504040204" pitchFamily="34" charset="0"/>
                          <a:ea typeface="Verdana" panose="020B0604030504040204" pitchFamily="34" charset="0"/>
                          <a:cs typeface="Verdana" panose="020B0604030504040204" pitchFamily="34" charset="0"/>
                        </a:rPr>
                        <a:t>. 21 de gener de 2015. [Data d’accés: 23 de gener de 2015].</a:t>
                      </a:r>
                    </a:p>
                  </a:txBody>
                  <a:tcPr marL="91450" marR="91450">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3" name="Rectangle 12"/>
          <p:cNvSpPr/>
          <p:nvPr/>
        </p:nvSpPr>
        <p:spPr>
          <a:xfrm>
            <a:off x="2338920" y="6370059"/>
            <a:ext cx="3482043"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via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hlinkClick r:id="rId4"/>
              </a:rPr>
              <a:t>formulari</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endParaRP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1778673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41</a:t>
            </a:fld>
            <a:endParaRPr lang="es-ES" dirty="0"/>
          </a:p>
        </p:txBody>
      </p:sp>
      <p:sp>
        <p:nvSpPr>
          <p:cNvPr id="37" name="1 CuadroTexto"/>
          <p:cNvSpPr txBox="1">
            <a:spLocks noChangeArrowheads="1"/>
          </p:cNvSpPr>
          <p:nvPr/>
        </p:nvSpPr>
        <p:spPr bwMode="auto">
          <a:xfrm>
            <a:off x="3959424" y="1052736"/>
            <a:ext cx="493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p:txBody>
      </p:sp>
      <p:sp>
        <p:nvSpPr>
          <p:cNvPr id="38" name="Rectangle 4"/>
          <p:cNvSpPr txBox="1">
            <a:spLocks noChangeArrowheads="1"/>
          </p:cNvSpPr>
          <p:nvPr/>
        </p:nvSpPr>
        <p:spPr bwMode="auto">
          <a:xfrm>
            <a:off x="395536" y="898070"/>
            <a:ext cx="8229600" cy="12311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altLang="ca-ES" sz="5400" b="1" dirty="0">
                <a:solidFill>
                  <a:srgbClr val="18A3AF"/>
                </a:solidFill>
                <a:latin typeface="Verdana" pitchFamily="34" charset="0"/>
              </a:rPr>
              <a:t>9</a:t>
            </a:r>
            <a:r>
              <a:rPr lang="es-ES" altLang="ca-ES" sz="2000" b="1" dirty="0">
                <a:solidFill>
                  <a:srgbClr val="18A3AF"/>
                </a:solidFill>
                <a:latin typeface="Verdana" pitchFamily="34" charset="0"/>
              </a:rPr>
              <a:t> </a:t>
            </a:r>
            <a:r>
              <a:rPr lang="es-ES" altLang="ca-ES" sz="2000" b="1" dirty="0" err="1">
                <a:solidFill>
                  <a:srgbClr val="18A3AF"/>
                </a:solidFill>
                <a:latin typeface="Verdana" pitchFamily="34" charset="0"/>
              </a:rPr>
              <a:t>Exemples</a:t>
            </a:r>
            <a:r>
              <a:rPr lang="es-ES" altLang="ca-ES" sz="2000" b="1" dirty="0">
                <a:solidFill>
                  <a:srgbClr val="18A3AF"/>
                </a:solidFill>
                <a:latin typeface="Verdana" pitchFamily="34" charset="0"/>
              </a:rPr>
              <a:t>   </a:t>
            </a:r>
          </a:p>
          <a:p>
            <a:pPr algn="l"/>
            <a:endParaRPr lang="ca-ES" altLang="ca-ES" sz="2000" b="1" dirty="0">
              <a:solidFill>
                <a:srgbClr val="18A3AF"/>
              </a:solidFill>
              <a:latin typeface="Verdana" pitchFamily="34" charset="0"/>
            </a:endParaRPr>
          </a:p>
        </p:txBody>
      </p:sp>
      <p:pic>
        <p:nvPicPr>
          <p:cNvPr id="9" name="Imat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84393"/>
            <a:ext cx="9149444" cy="505995"/>
          </a:xfrm>
          <a:prstGeom prst="rect">
            <a:avLst/>
          </a:prstGeom>
        </p:spPr>
      </p:pic>
      <p:sp>
        <p:nvSpPr>
          <p:cNvPr id="12" name="1 CuadroTexto"/>
          <p:cNvSpPr txBox="1">
            <a:spLocks noChangeArrowheads="1"/>
          </p:cNvSpPr>
          <p:nvPr/>
        </p:nvSpPr>
        <p:spPr bwMode="auto">
          <a:xfrm>
            <a:off x="575139" y="1681988"/>
            <a:ext cx="75692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a:lnSpc>
                <a:spcPct val="150000"/>
              </a:lnSpc>
              <a:spcBef>
                <a:spcPts val="500"/>
              </a:spcBef>
              <a:buClr>
                <a:srgbClr val="000000"/>
              </a:buClr>
              <a:buSzPct val="100000"/>
            </a:pPr>
            <a:r>
              <a:rPr lang="ca-ES" altLang="ca-ES" dirty="0">
                <a:latin typeface="Verdana" pitchFamily="34" charset="0"/>
              </a:rPr>
              <a:t>(</a:t>
            </a:r>
            <a:r>
              <a:rPr lang="fr-FR" altLang="ca-ES" dirty="0"/>
              <a:t>MLA i ISI)</a:t>
            </a:r>
            <a:endParaRPr lang="ca-ES" altLang="ca-ES" dirty="0">
              <a:latin typeface="Verdana" pitchFamily="34" charset="0"/>
            </a:endParaRPr>
          </a:p>
        </p:txBody>
      </p:sp>
      <p:graphicFrame>
        <p:nvGraphicFramePr>
          <p:cNvPr id="13" name="Taula 12"/>
          <p:cNvGraphicFramePr>
            <a:graphicFrameLocks noGrp="1"/>
          </p:cNvGraphicFramePr>
          <p:nvPr>
            <p:extLst>
              <p:ext uri="{D42A27DB-BD31-4B8C-83A1-F6EECF244321}">
                <p14:modId xmlns:p14="http://schemas.microsoft.com/office/powerpoint/2010/main" val="1865687272"/>
              </p:ext>
            </p:extLst>
          </p:nvPr>
        </p:nvGraphicFramePr>
        <p:xfrm>
          <a:off x="471828" y="2215560"/>
          <a:ext cx="8205788" cy="2529840"/>
        </p:xfrm>
        <a:graphic>
          <a:graphicData uri="http://schemas.openxmlformats.org/drawingml/2006/table">
            <a:tbl>
              <a:tblPr/>
              <a:tblGrid>
                <a:gridCol w="2588557">
                  <a:extLst>
                    <a:ext uri="{9D8B030D-6E8A-4147-A177-3AD203B41FA5}">
                      <a16:colId xmlns:a16="http://schemas.microsoft.com/office/drawing/2014/main" val="20000"/>
                    </a:ext>
                  </a:extLst>
                </a:gridCol>
                <a:gridCol w="5617231">
                  <a:extLst>
                    <a:ext uri="{9D8B030D-6E8A-4147-A177-3AD203B41FA5}">
                      <a16:colId xmlns:a16="http://schemas.microsoft.com/office/drawing/2014/main" val="20001"/>
                    </a:ext>
                  </a:extLst>
                </a:gridCol>
              </a:tblGrid>
              <a:tr h="6983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altLang="es-ES" sz="1200" b="1" dirty="0" err="1">
                          <a:latin typeface="Verdana" pitchFamily="34" charset="0"/>
                        </a:rPr>
                        <a:t>Llibreries</a:t>
                      </a:r>
                      <a:r>
                        <a:rPr lang="es-ES" altLang="es-ES" sz="1200" b="1" dirty="0">
                          <a:latin typeface="Verdana" pitchFamily="34" charset="0"/>
                        </a:rPr>
                        <a:t>, </a:t>
                      </a:r>
                      <a:r>
                        <a:rPr lang="es-ES" altLang="es-ES" sz="1200" b="1" dirty="0" err="1">
                          <a:latin typeface="Verdana" pitchFamily="34" charset="0"/>
                        </a:rPr>
                        <a:t>codi</a:t>
                      </a:r>
                      <a:r>
                        <a:rPr lang="es-ES" altLang="es-ES" sz="1200" b="1" dirty="0">
                          <a:latin typeface="Verdana" pitchFamily="34" charset="0"/>
                        </a:rPr>
                        <a:t>, </a:t>
                      </a:r>
                      <a:r>
                        <a:rPr lang="es-ES" altLang="es-ES" sz="1200" b="1" dirty="0" err="1">
                          <a:latin typeface="Verdana" pitchFamily="34" charset="0"/>
                        </a:rPr>
                        <a:t>llenguatges</a:t>
                      </a:r>
                      <a:r>
                        <a:rPr lang="es-ES" altLang="es-ES" sz="1200" b="1" dirty="0">
                          <a:latin typeface="Verdana" pitchFamily="34" charset="0"/>
                        </a:rPr>
                        <a:t>,</a:t>
                      </a:r>
                      <a:r>
                        <a:rPr lang="es-ES" altLang="es-ES" sz="1200" b="1" baseline="0" dirty="0">
                          <a:latin typeface="Verdana" pitchFamily="34" charset="0"/>
                        </a:rPr>
                        <a:t> </a:t>
                      </a:r>
                      <a:r>
                        <a:rPr lang="es-ES" altLang="es-ES" sz="1200" b="1" baseline="0" dirty="0" err="1">
                          <a:latin typeface="Verdana" pitchFamily="34" charset="0"/>
                        </a:rPr>
                        <a:t>paquets</a:t>
                      </a:r>
                      <a:r>
                        <a:rPr lang="es-ES" altLang="es-ES" sz="1200" b="1" baseline="0" dirty="0">
                          <a:latin typeface="Verdana" pitchFamily="34" charset="0"/>
                        </a:rPr>
                        <a:t>, etc.</a:t>
                      </a:r>
                      <a:endParaRPr lang="es-ES" altLang="es-ES" sz="1200" b="1" dirty="0">
                        <a:latin typeface="Verdana" pitchFamily="34" charset="0"/>
                      </a:endParaRPr>
                    </a:p>
                    <a:p>
                      <a:endParaRPr lang="ca-ES" sz="1200" dirty="0"/>
                    </a:p>
                  </a:txBody>
                  <a:tcPr marL="91450" marR="914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 R Development Core Team (2008). R: A language and environment for</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  statistical computing. R Foundation for Statistical Computing,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  Vienna, Austria. ISBN 3-900051-07-0, URL </a:t>
                      </a:r>
                      <a:r>
                        <a:rPr lang="en-US" sz="1000" dirty="0">
                          <a:effectLst/>
                          <a:latin typeface="Verdana" panose="020B0604030504040204" pitchFamily="34" charset="0"/>
                          <a:ea typeface="Verdana" panose="020B0604030504040204" pitchFamily="34" charset="0"/>
                          <a:cs typeface="Verdana" panose="020B0604030504040204" pitchFamily="34" charset="0"/>
                          <a:hlinkClick r:id="rId4"/>
                        </a:rPr>
                        <a:t>http://www.R-project.org</a:t>
                      </a:r>
                      <a:r>
                        <a:rPr lang="en-US" sz="1000" dirty="0">
                          <a:effectLst/>
                          <a:latin typeface="Verdana" panose="020B0604030504040204" pitchFamily="34" charset="0"/>
                          <a:ea typeface="Verdana" panose="020B0604030504040204" pitchFamily="34" charset="0"/>
                          <a:cs typeface="Verdana" panose="020B0604030504040204" pitchFamily="34" charset="0"/>
                        </a:rPr>
                        <a:t>.</a:t>
                      </a:r>
                      <a:r>
                        <a:rPr lang="en-US" sz="1000" baseline="0" dirty="0">
                          <a:effectLst/>
                          <a:latin typeface="Verdana" panose="020B0604030504040204" pitchFamily="34" charset="0"/>
                          <a:ea typeface="Verdana" panose="020B0604030504040204" pitchFamily="34" charset="0"/>
                          <a:cs typeface="Verdana" panose="020B060403050404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aseline="0" dirty="0">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H. Wickham. ggplot2: elegant graphics for data analysis. </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  Springer New York, 2009.</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[EK13]  </a:t>
                      </a:r>
                      <a:r>
                        <a:rPr lang="en-US" sz="1000" dirty="0" err="1">
                          <a:effectLst/>
                          <a:latin typeface="Verdana" panose="020B0604030504040204" pitchFamily="34" charset="0"/>
                          <a:ea typeface="Verdana" panose="020B0604030504040204" pitchFamily="34" charset="0"/>
                          <a:cs typeface="Verdana" panose="020B0604030504040204" pitchFamily="34" charset="0"/>
                        </a:rPr>
                        <a:t>Eick</a:t>
                      </a:r>
                      <a:r>
                        <a:rPr lang="en-US" sz="1000" dirty="0">
                          <a:effectLst/>
                          <a:latin typeface="Verdana" panose="020B0604030504040204" pitchFamily="34" charset="0"/>
                          <a:ea typeface="Verdana" panose="020B0604030504040204" pitchFamily="34" charset="0"/>
                          <a:cs typeface="Verdana" panose="020B0604030504040204" pitchFamily="34" charset="0"/>
                        </a:rPr>
                        <a:t>,  B.  and  </a:t>
                      </a:r>
                      <a:r>
                        <a:rPr lang="en-US" sz="1000" dirty="0" err="1">
                          <a:effectLst/>
                          <a:latin typeface="Verdana" panose="020B0604030504040204" pitchFamily="34" charset="0"/>
                          <a:ea typeface="Verdana" panose="020B0604030504040204" pitchFamily="34" charset="0"/>
                          <a:cs typeface="Verdana" panose="020B0604030504040204" pitchFamily="34" charset="0"/>
                        </a:rPr>
                        <a:t>Konovalov</a:t>
                      </a:r>
                      <a:r>
                        <a:rPr lang="en-US" sz="1000" dirty="0">
                          <a:effectLst/>
                          <a:latin typeface="Verdana" panose="020B0604030504040204" pitchFamily="34" charset="0"/>
                          <a:ea typeface="Verdana" panose="020B0604030504040204" pitchFamily="34" charset="0"/>
                          <a:cs typeface="Verdana" panose="020B0604030504040204" pitchFamily="34" charset="0"/>
                        </a:rPr>
                        <a:t>,  A., </a:t>
                      </a:r>
                      <a:r>
                        <a:rPr lang="en-US" sz="1000" dirty="0" err="1">
                          <a:effectLst/>
                          <a:latin typeface="Verdana" panose="020B0604030504040204" pitchFamily="34" charset="0"/>
                          <a:ea typeface="Verdana" panose="020B0604030504040204" pitchFamily="34" charset="0"/>
                          <a:cs typeface="Verdana" panose="020B0604030504040204" pitchFamily="34" charset="0"/>
                        </a:rPr>
                        <a:t>ModIsom</a:t>
                      </a:r>
                      <a:r>
                        <a:rPr lang="en-US" sz="1000" dirty="0">
                          <a:effectLst/>
                          <a:latin typeface="Verdana" panose="020B0604030504040204" pitchFamily="34" charset="0"/>
                          <a:ea typeface="Verdana" panose="020B0604030504040204" pitchFamily="34" charset="0"/>
                          <a:cs typeface="Verdana" panose="020B0604030504040204" pitchFamily="34" charset="0"/>
                        </a:rPr>
                        <a:t>, Computing </a:t>
                      </a:r>
                      <a:r>
                        <a:rPr lang="en-US" sz="1000" dirty="0" err="1">
                          <a:effectLst/>
                          <a:latin typeface="Verdana" panose="020B0604030504040204" pitchFamily="34" charset="0"/>
                          <a:ea typeface="Verdana" panose="020B0604030504040204" pitchFamily="34" charset="0"/>
                          <a:cs typeface="Verdana" panose="020B0604030504040204" pitchFamily="34" charset="0"/>
                        </a:rPr>
                        <a:t>automorphisms</a:t>
                      </a:r>
                      <a:r>
                        <a:rPr lang="en-US" sz="1000" dirty="0">
                          <a:effectLst/>
                          <a:latin typeface="Verdana" panose="020B0604030504040204" pitchFamily="34" charset="0"/>
                          <a:ea typeface="Verdana" panose="020B0604030504040204" pitchFamily="34" charset="0"/>
                          <a:cs typeface="Verdana" panose="020B0604030504040204" pitchFamily="34" charset="0"/>
                        </a:rPr>
                        <a:t> and</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checking </a:t>
                      </a:r>
                      <a:r>
                        <a:rPr lang="en-US" sz="1000" dirty="0" err="1">
                          <a:effectLst/>
                          <a:latin typeface="Verdana" panose="020B0604030504040204" pitchFamily="34" charset="0"/>
                          <a:ea typeface="Verdana" panose="020B0604030504040204" pitchFamily="34" charset="0"/>
                          <a:cs typeface="Verdana" panose="020B0604030504040204" pitchFamily="34" charset="0"/>
                        </a:rPr>
                        <a:t>isomorphisms</a:t>
                      </a:r>
                      <a:r>
                        <a:rPr lang="en-US" sz="1000" dirty="0">
                          <a:effectLst/>
                          <a:latin typeface="Verdana" panose="020B0604030504040204" pitchFamily="34" charset="0"/>
                          <a:ea typeface="Verdana" panose="020B0604030504040204" pitchFamily="34" charset="0"/>
                          <a:cs typeface="Verdana" panose="020B0604030504040204" pitchFamily="34" charset="0"/>
                        </a:rPr>
                        <a:t> for modular group algebras of finite p-groups, Version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2.1 (2013), (GAP package), </a:t>
                      </a:r>
                      <a:r>
                        <a:rPr lang="en-US" sz="1000" dirty="0">
                          <a:effectLst/>
                          <a:latin typeface="Verdana" panose="020B0604030504040204" pitchFamily="34" charset="0"/>
                          <a:ea typeface="Verdana" panose="020B0604030504040204" pitchFamily="34" charset="0"/>
                          <a:cs typeface="Verdana" panose="020B0604030504040204" pitchFamily="34" charset="0"/>
                          <a:hlinkClick r:id="rId5"/>
                        </a:rPr>
                        <a:t>http://www.icm.tu-bs.de/~beick/soft/modisom/</a:t>
                      </a:r>
                      <a:r>
                        <a:rPr lang="en-US" sz="1000" dirty="0">
                          <a:effectLst/>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CP2K version 2.4 (Development Version), the CP2K developers group (2013).</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CP2K is freely available from </a:t>
                      </a:r>
                      <a:r>
                        <a:rPr lang="en-US" sz="1000" dirty="0">
                          <a:effectLst/>
                          <a:latin typeface="Verdana" panose="020B0604030504040204" pitchFamily="34" charset="0"/>
                          <a:ea typeface="Verdana" panose="020B0604030504040204" pitchFamily="34" charset="0"/>
                          <a:cs typeface="Verdana" panose="020B0604030504040204" pitchFamily="34" charset="0"/>
                          <a:hlinkClick r:id="rId6"/>
                        </a:rPr>
                        <a:t>http://www.cp2k.org/</a:t>
                      </a:r>
                      <a:r>
                        <a:rPr lang="en-US" sz="1000" dirty="0">
                          <a:effectLst/>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dirty="0">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effectLst/>
                          <a:latin typeface="Verdana" panose="020B0604030504040204" pitchFamily="34" charset="0"/>
                          <a:ea typeface="Verdana" panose="020B0604030504040204" pitchFamily="34" charset="0"/>
                          <a:cs typeface="Verdana" panose="020B0604030504040204" pitchFamily="34" charset="0"/>
                        </a:rPr>
                        <a:t>  </a:t>
                      </a:r>
                    </a:p>
                    <a:p>
                      <a:endParaRPr lang="ca-ES" sz="1000" dirty="0">
                        <a:latin typeface="Verdana" panose="020B0604030504040204" pitchFamily="34" charset="0"/>
                        <a:ea typeface="Verdana" panose="020B0604030504040204" pitchFamily="34" charset="0"/>
                        <a:cs typeface="Verdana" panose="020B0604030504040204" pitchFamily="34" charset="0"/>
                      </a:endParaRPr>
                    </a:p>
                  </a:txBody>
                  <a:tcPr marL="91450" marR="914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4" name="QuadreDeText 13"/>
          <p:cNvSpPr txBox="1"/>
          <p:nvPr/>
        </p:nvSpPr>
        <p:spPr>
          <a:xfrm>
            <a:off x="475110" y="4869160"/>
            <a:ext cx="8199223" cy="1477328"/>
          </a:xfrm>
          <a:prstGeom prst="rect">
            <a:avLst/>
          </a:prstGeom>
          <a:noFill/>
        </p:spPr>
        <p:txBody>
          <a:bodyPr wrap="square" rtlCol="0">
            <a:spAutoFit/>
          </a:bodyPr>
          <a:lstStyle/>
          <a:p>
            <a:r>
              <a:rPr lang="ca-ES" dirty="0"/>
              <a:t>Exemples extrets de: Jackson, Mike. A: Software </a:t>
            </a:r>
            <a:r>
              <a:rPr lang="ca-ES" dirty="0" err="1"/>
              <a:t>Sustainability</a:t>
            </a:r>
            <a:r>
              <a:rPr lang="ca-ES" dirty="0"/>
              <a:t> </a:t>
            </a:r>
            <a:r>
              <a:rPr lang="ca-ES" dirty="0" err="1"/>
              <a:t>Institute</a:t>
            </a:r>
            <a:r>
              <a:rPr lang="ca-ES" dirty="0"/>
              <a:t>, 30 de juliol de 2014. URL: </a:t>
            </a:r>
            <a:r>
              <a:rPr lang="ca-ES" dirty="0">
                <a:hlinkClick r:id="rId7"/>
              </a:rPr>
              <a:t>https://www.software.ac.uk/blog/2016-09-30-oh-research-software-how-shalt-i-cite-thee</a:t>
            </a:r>
            <a:r>
              <a:rPr lang="ca-ES" dirty="0"/>
              <a:t>. [Consultat el 16/09/2018]. </a:t>
            </a:r>
          </a:p>
          <a:p>
            <a:endParaRPr lang="ca-ES" dirty="0"/>
          </a:p>
          <a:p>
            <a:r>
              <a:rPr lang="ca-ES" dirty="0"/>
              <a:t>Consulteu l’article per saber </a:t>
            </a:r>
            <a:r>
              <a:rPr lang="ca-ES" b="1" dirty="0">
                <a:solidFill>
                  <a:srgbClr val="18A3AF"/>
                </a:solidFill>
              </a:rPr>
              <a:t>com citar amb </a:t>
            </a:r>
            <a:r>
              <a:rPr lang="ca-ES" b="1" dirty="0" err="1">
                <a:solidFill>
                  <a:srgbClr val="18A3AF"/>
                </a:solidFill>
              </a:rPr>
              <a:t>BibTex</a:t>
            </a:r>
            <a:r>
              <a:rPr lang="ca-ES" dirty="0"/>
              <a:t>.</a:t>
            </a:r>
            <a:endParaRPr lang="es-ES" dirty="0"/>
          </a:p>
        </p:txBody>
      </p:sp>
      <p:sp>
        <p:nvSpPr>
          <p:cNvPr id="15" name="Rectangle 14"/>
          <p:cNvSpPr/>
          <p:nvPr/>
        </p:nvSpPr>
        <p:spPr>
          <a:xfrm>
            <a:off x="2338920" y="6370059"/>
            <a:ext cx="3482043"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via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hlinkClick r:id="rId8"/>
              </a:rPr>
              <a:t>formulari</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endParaRP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26960474"/>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42</a:t>
            </a:fld>
            <a:endParaRPr lang="es-ES" dirty="0"/>
          </a:p>
        </p:txBody>
      </p:sp>
      <p:sp>
        <p:nvSpPr>
          <p:cNvPr id="37" name="1 CuadroTexto"/>
          <p:cNvSpPr txBox="1">
            <a:spLocks noChangeArrowheads="1"/>
          </p:cNvSpPr>
          <p:nvPr/>
        </p:nvSpPr>
        <p:spPr bwMode="auto">
          <a:xfrm>
            <a:off x="3959424" y="1052736"/>
            <a:ext cx="493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p:txBody>
      </p:sp>
      <p:sp>
        <p:nvSpPr>
          <p:cNvPr id="38" name="Rectangle 4"/>
          <p:cNvSpPr txBox="1">
            <a:spLocks noChangeArrowheads="1"/>
          </p:cNvSpPr>
          <p:nvPr/>
        </p:nvSpPr>
        <p:spPr bwMode="auto">
          <a:xfrm>
            <a:off x="395536" y="898070"/>
            <a:ext cx="8229600" cy="12311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altLang="ca-ES" sz="5400" b="1" dirty="0">
                <a:solidFill>
                  <a:srgbClr val="18A3AF"/>
                </a:solidFill>
                <a:latin typeface="Verdana" pitchFamily="34" charset="0"/>
              </a:rPr>
              <a:t>9</a:t>
            </a:r>
            <a:r>
              <a:rPr lang="es-ES" altLang="ca-ES" sz="2000" b="1" dirty="0">
                <a:solidFill>
                  <a:srgbClr val="18A3AF"/>
                </a:solidFill>
                <a:latin typeface="Verdana" pitchFamily="34" charset="0"/>
              </a:rPr>
              <a:t> </a:t>
            </a:r>
            <a:r>
              <a:rPr lang="es-ES" altLang="ca-ES" sz="2000" b="1" dirty="0" err="1">
                <a:solidFill>
                  <a:srgbClr val="18A3AF"/>
                </a:solidFill>
                <a:latin typeface="Verdana" pitchFamily="34" charset="0"/>
              </a:rPr>
              <a:t>Exemples</a:t>
            </a:r>
            <a:r>
              <a:rPr lang="es-ES" altLang="ca-ES" sz="2000" b="1" dirty="0">
                <a:solidFill>
                  <a:srgbClr val="18A3AF"/>
                </a:solidFill>
                <a:latin typeface="Verdana" pitchFamily="34" charset="0"/>
              </a:rPr>
              <a:t>   </a:t>
            </a:r>
          </a:p>
          <a:p>
            <a:pPr algn="l"/>
            <a:endParaRPr lang="ca-ES" altLang="ca-ES" sz="2000" b="1" dirty="0">
              <a:solidFill>
                <a:srgbClr val="18A3AF"/>
              </a:solidFill>
              <a:latin typeface="Verdana" pitchFamily="34" charset="0"/>
            </a:endParaRPr>
          </a:p>
        </p:txBody>
      </p:sp>
      <p:pic>
        <p:nvPicPr>
          <p:cNvPr id="9" name="Imat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84393"/>
            <a:ext cx="9149444" cy="505995"/>
          </a:xfrm>
          <a:prstGeom prst="rect">
            <a:avLst/>
          </a:prstGeom>
        </p:spPr>
      </p:pic>
      <p:sp>
        <p:nvSpPr>
          <p:cNvPr id="12" name="1 CuadroTexto"/>
          <p:cNvSpPr txBox="1">
            <a:spLocks noChangeArrowheads="1"/>
          </p:cNvSpPr>
          <p:nvPr/>
        </p:nvSpPr>
        <p:spPr bwMode="auto">
          <a:xfrm>
            <a:off x="575139" y="1681988"/>
            <a:ext cx="7569200" cy="49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a:lnSpc>
                <a:spcPct val="150000"/>
              </a:lnSpc>
              <a:spcBef>
                <a:spcPts val="500"/>
              </a:spcBef>
              <a:buClr>
                <a:srgbClr val="000000"/>
              </a:buClr>
              <a:buSzPct val="100000"/>
            </a:pPr>
            <a:r>
              <a:rPr lang="ca-ES" altLang="ca-ES" sz="2000" dirty="0">
                <a:latin typeface="Verdana" pitchFamily="34" charset="0"/>
                <a:ea typeface="+mj-ea"/>
                <a:cs typeface="+mj-cs"/>
              </a:rPr>
              <a:t>Com i per què s’hauria de citar el programari?</a:t>
            </a:r>
          </a:p>
        </p:txBody>
      </p:sp>
      <p:sp>
        <p:nvSpPr>
          <p:cNvPr id="14" name="QuadreDeText 13"/>
          <p:cNvSpPr txBox="1"/>
          <p:nvPr/>
        </p:nvSpPr>
        <p:spPr>
          <a:xfrm>
            <a:off x="1187624" y="2486092"/>
            <a:ext cx="7586738" cy="1200329"/>
          </a:xfrm>
          <a:prstGeom prst="rect">
            <a:avLst/>
          </a:prstGeom>
          <a:noFill/>
        </p:spPr>
        <p:txBody>
          <a:bodyPr wrap="square" rtlCol="0">
            <a:spAutoFit/>
          </a:bodyPr>
          <a:lstStyle/>
          <a:p>
            <a:r>
              <a:rPr lang="ca-ES" dirty="0"/>
              <a:t>Raons i exemples:</a:t>
            </a:r>
          </a:p>
          <a:p>
            <a:r>
              <a:rPr lang="es-ES" dirty="0">
                <a:hlinkClick r:id="rId4"/>
              </a:rPr>
              <a:t>https://blocmat.ub.edu/2018/09/25/com-i-per-que-shauria-de-citar-el-programari/</a:t>
            </a:r>
            <a:endParaRPr lang="es-ES" dirty="0"/>
          </a:p>
          <a:p>
            <a:endParaRPr lang="es-ES" dirty="0"/>
          </a:p>
        </p:txBody>
      </p:sp>
      <p:grpSp>
        <p:nvGrpSpPr>
          <p:cNvPr id="11" name="Agrupa 10"/>
          <p:cNvGrpSpPr/>
          <p:nvPr/>
        </p:nvGrpSpPr>
        <p:grpSpPr>
          <a:xfrm>
            <a:off x="855109" y="2564113"/>
            <a:ext cx="288032" cy="298352"/>
            <a:chOff x="1470362" y="2004957"/>
            <a:chExt cx="797382" cy="847979"/>
          </a:xfrm>
        </p:grpSpPr>
        <p:sp>
          <p:nvSpPr>
            <p:cNvPr id="15" name="Oval 14"/>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6" name="Oval 15"/>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7" name="Oval 16"/>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8" name="Oval 17"/>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Oval 18"/>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Oval 19"/>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1" name="Connector recte 20"/>
            <p:cNvCxnSpPr>
              <a:endCxn id="18"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2" name="Connector recte 21"/>
            <p:cNvCxnSpPr>
              <a:endCxn id="19"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3" name="Connector recte 22"/>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sp>
        <p:nvSpPr>
          <p:cNvPr id="24" name="Rectangle 23"/>
          <p:cNvSpPr/>
          <p:nvPr/>
        </p:nvSpPr>
        <p:spPr>
          <a:xfrm>
            <a:off x="2338920" y="6370059"/>
            <a:ext cx="3482043"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via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hlinkClick r:id="rId5"/>
              </a:rPr>
              <a:t>formulari</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endParaRP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09779933"/>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43</a:t>
            </a:fld>
            <a:endParaRPr lang="es-ES" dirty="0"/>
          </a:p>
        </p:txBody>
      </p:sp>
      <p:sp>
        <p:nvSpPr>
          <p:cNvPr id="37" name="1 CuadroTexto"/>
          <p:cNvSpPr txBox="1">
            <a:spLocks noChangeArrowheads="1"/>
          </p:cNvSpPr>
          <p:nvPr/>
        </p:nvSpPr>
        <p:spPr bwMode="auto">
          <a:xfrm>
            <a:off x="3959424" y="1052736"/>
            <a:ext cx="493305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a:p>
            <a:pPr eaLnBrk="1" hangingPunct="1">
              <a:defRPr/>
            </a:pPr>
            <a:endParaRPr lang="ca-ES" altLang="ca-ES" sz="1600" dirty="0">
              <a:solidFill>
                <a:srgbClr val="646464"/>
              </a:solidFill>
              <a:latin typeface="Verdana" pitchFamily="34" charset="0"/>
            </a:endParaRPr>
          </a:p>
        </p:txBody>
      </p:sp>
      <p:sp>
        <p:nvSpPr>
          <p:cNvPr id="38" name="Rectangle 4"/>
          <p:cNvSpPr txBox="1">
            <a:spLocks noChangeArrowheads="1"/>
          </p:cNvSpPr>
          <p:nvPr/>
        </p:nvSpPr>
        <p:spPr bwMode="auto">
          <a:xfrm>
            <a:off x="428675" y="764704"/>
            <a:ext cx="8229600"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ES" altLang="ca-ES" sz="5400" b="1" dirty="0">
                <a:solidFill>
                  <a:srgbClr val="18A3AF"/>
                </a:solidFill>
                <a:latin typeface="Verdana" pitchFamily="34" charset="0"/>
              </a:rPr>
              <a:t>9</a:t>
            </a:r>
            <a:r>
              <a:rPr lang="es-ES" altLang="ca-ES" sz="2000" b="1" dirty="0">
                <a:solidFill>
                  <a:srgbClr val="18A3AF"/>
                </a:solidFill>
                <a:latin typeface="Verdana" pitchFamily="34" charset="0"/>
              </a:rPr>
              <a:t> </a:t>
            </a:r>
            <a:r>
              <a:rPr lang="es-ES" altLang="ca-ES" sz="2000" b="1" dirty="0" err="1">
                <a:solidFill>
                  <a:srgbClr val="18A3AF"/>
                </a:solidFill>
                <a:latin typeface="Verdana" pitchFamily="34" charset="0"/>
              </a:rPr>
              <a:t>Exemple</a:t>
            </a:r>
            <a:r>
              <a:rPr lang="es-ES" altLang="ca-ES" sz="2000" b="1" dirty="0">
                <a:solidFill>
                  <a:srgbClr val="18A3AF"/>
                </a:solidFill>
                <a:latin typeface="Verdana" pitchFamily="34" charset="0"/>
              </a:rPr>
              <a:t> - </a:t>
            </a:r>
            <a:r>
              <a:rPr lang="es-ES" altLang="ca-ES" sz="2000" b="1" dirty="0" err="1">
                <a:solidFill>
                  <a:srgbClr val="18A3AF"/>
                </a:solidFill>
                <a:latin typeface="Verdana" pitchFamily="34" charset="0"/>
              </a:rPr>
              <a:t>Sumari</a:t>
            </a:r>
            <a:endParaRPr lang="ca-ES" altLang="ca-ES" sz="2000" b="1" dirty="0">
              <a:solidFill>
                <a:srgbClr val="18A3AF"/>
              </a:solidFill>
              <a:latin typeface="Verdana" pitchFamily="34" charset="0"/>
            </a:endParaRPr>
          </a:p>
        </p:txBody>
      </p:sp>
      <p:pic>
        <p:nvPicPr>
          <p:cNvPr id="9" name="Imat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84393"/>
            <a:ext cx="9149444" cy="505995"/>
          </a:xfrm>
          <a:prstGeom prst="rect">
            <a:avLst/>
          </a:prstGeom>
        </p:spPr>
      </p:pic>
      <p:pic>
        <p:nvPicPr>
          <p:cNvPr id="24" name="Imatg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5146" y="1772816"/>
            <a:ext cx="3652838" cy="447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atg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18753" y="1257169"/>
            <a:ext cx="3876675"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p:cNvSpPr/>
          <p:nvPr/>
        </p:nvSpPr>
        <p:spPr>
          <a:xfrm>
            <a:off x="2338920" y="6370059"/>
            <a:ext cx="3482043" cy="600164"/>
          </a:xfrm>
          <a:prstGeom prst="rect">
            <a:avLst/>
          </a:prstGeom>
        </p:spPr>
        <p:txBody>
          <a:bodyPr wrap="none">
            <a:spAutoFit/>
          </a:bodyPr>
          <a:lstStyle/>
          <a:p>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Demana’ns</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sessions 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mida</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via </a:t>
            </a:r>
            <a:r>
              <a:rPr lang="en-US" sz="1100" b="1" dirty="0" err="1">
                <a:solidFill>
                  <a:schemeClr val="bg1"/>
                </a:solidFill>
                <a:latin typeface="Verdana" panose="020B0604030504040204" pitchFamily="34" charset="0"/>
                <a:ea typeface="Verdana" panose="020B0604030504040204" pitchFamily="34" charset="0"/>
                <a:cs typeface="Verdana" panose="020B0604030504040204" pitchFamily="34" charset="0"/>
                <a:hlinkClick r:id="rId6"/>
              </a:rPr>
              <a:t>formulari</a:t>
            </a:r>
            <a:r>
              <a:rPr lang="en-US"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en-US" sz="1100" b="1" u="sng" dirty="0">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endParaRPr>
          </a:p>
          <a:p>
            <a:endParaRPr lang="es-ES" sz="1100" b="1" dirty="0">
              <a:latin typeface="Verdana" panose="020B0604030504040204" pitchFamily="34" charset="0"/>
              <a:ea typeface="Verdana" panose="020B0604030504040204" pitchFamily="34" charset="0"/>
              <a:cs typeface="Verdana" panose="020B0604030504040204" pitchFamily="34" charset="0"/>
            </a:endParaRPr>
          </a:p>
          <a:p>
            <a:endParaRPr lang="es-ES" sz="1100" b="1" dirty="0">
              <a:solidFill>
                <a:srgbClr val="00B0F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62582055"/>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ángulo 4"/>
          <p:cNvSpPr/>
          <p:nvPr/>
        </p:nvSpPr>
        <p:spPr>
          <a:xfrm>
            <a:off x="3059832" y="3451044"/>
            <a:ext cx="2797561" cy="461665"/>
          </a:xfrm>
          <a:prstGeom prst="rect">
            <a:avLst/>
          </a:prstGeom>
        </p:spPr>
        <p:txBody>
          <a:bodyPr wrap="none">
            <a:spAutoFit/>
          </a:bodyPr>
          <a:lstStyle/>
          <a:p>
            <a:r>
              <a:rPr lang="ca-ES" sz="2400" b="1" dirty="0">
                <a:solidFill>
                  <a:schemeClr val="bg1"/>
                </a:solidFill>
                <a:latin typeface="Verdana" panose="020B0604030504040204" pitchFamily="34" charset="0"/>
                <a:ea typeface="Verdana" panose="020B0604030504040204" pitchFamily="34" charset="0"/>
                <a:cs typeface="Verdana" panose="020B0604030504040204" pitchFamily="34" charset="0"/>
              </a:rPr>
              <a:t>Moltes gràcies!</a:t>
            </a:r>
          </a:p>
        </p:txBody>
      </p:sp>
      <p:sp>
        <p:nvSpPr>
          <p:cNvPr id="6" name="Rectángulo 5"/>
          <p:cNvSpPr/>
          <p:nvPr/>
        </p:nvSpPr>
        <p:spPr>
          <a:xfrm>
            <a:off x="3393811" y="2552355"/>
            <a:ext cx="184731" cy="646331"/>
          </a:xfrm>
          <a:prstGeom prst="rect">
            <a:avLst/>
          </a:prstGeom>
        </p:spPr>
        <p:txBody>
          <a:bodyPr wrap="none">
            <a:spAutoFit/>
          </a:bodyPr>
          <a:lstStyle/>
          <a:p>
            <a:endParaRPr lang="ca-ES" sz="3600" dirty="0">
              <a:solidFill>
                <a:schemeClr val="bg1"/>
              </a:solidFill>
            </a:endParaRPr>
          </a:p>
        </p:txBody>
      </p:sp>
      <p:sp>
        <p:nvSpPr>
          <p:cNvPr id="7" name="Rectángulo 6"/>
          <p:cNvSpPr/>
          <p:nvPr/>
        </p:nvSpPr>
        <p:spPr>
          <a:xfrm>
            <a:off x="1869751" y="6301184"/>
            <a:ext cx="4572000" cy="276999"/>
          </a:xfrm>
          <a:prstGeom prst="rect">
            <a:avLst/>
          </a:prstGeom>
        </p:spPr>
        <p:txBody>
          <a:bodyPr>
            <a:spAutoFit/>
          </a:bodyPr>
          <a:lstStyle/>
          <a:p>
            <a:pPr>
              <a:spcBef>
                <a:spcPct val="50000"/>
              </a:spcBef>
            </a:pPr>
            <a:r>
              <a:rPr lang="ca-ES" altLang="ca-ES" sz="1200" b="1" dirty="0">
                <a:solidFill>
                  <a:schemeClr val="bg1"/>
                </a:solidFill>
                <a:latin typeface="Verdana" panose="020B0604030504040204" pitchFamily="34" charset="0"/>
              </a:rPr>
              <a:t>© CRAI Universitat de Barcelona, curs 2019-20</a:t>
            </a:r>
          </a:p>
        </p:txBody>
      </p:sp>
      <p:pic>
        <p:nvPicPr>
          <p:cNvPr id="8" name="Imagen 7"/>
          <p:cNvPicPr>
            <a:picLocks noChangeAspect="1"/>
          </p:cNvPicPr>
          <p:nvPr/>
        </p:nvPicPr>
        <p:blipFill>
          <a:blip r:embed="rId3"/>
          <a:stretch>
            <a:fillRect/>
          </a:stretch>
        </p:blipFill>
        <p:spPr>
          <a:xfrm>
            <a:off x="975325" y="6291482"/>
            <a:ext cx="792549" cy="274344"/>
          </a:xfrm>
          <a:prstGeom prst="rect">
            <a:avLst/>
          </a:prstGeom>
        </p:spPr>
      </p:pic>
      <p:pic>
        <p:nvPicPr>
          <p:cNvPr id="9" name="Imagen 8">
            <a:hlinkClick r:id="rId4"/>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06650" y="4573588"/>
            <a:ext cx="4500563"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2415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17"/>
          <p:cNvSpPr>
            <a:spLocks noGrp="1" noChangeArrowheads="1"/>
          </p:cNvSpPr>
          <p:nvPr>
            <p:ph type="title" idx="4294967295"/>
          </p:nvPr>
        </p:nvSpPr>
        <p:spPr bwMode="auto">
          <a:xfrm>
            <a:off x="468313" y="908347"/>
            <a:ext cx="8229600"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eaLnBrk="1" hangingPunct="1"/>
            <a:r>
              <a:rPr lang="es-ES" altLang="ca-ES" sz="5400" b="1" dirty="0">
                <a:solidFill>
                  <a:srgbClr val="18A3AF"/>
                </a:solidFill>
                <a:latin typeface="Verdana" pitchFamily="34" charset="0"/>
              </a:rPr>
              <a:t>2 </a:t>
            </a:r>
            <a:r>
              <a:rPr lang="es-ES" altLang="ca-ES" sz="2000" b="1" dirty="0" err="1">
                <a:solidFill>
                  <a:srgbClr val="18A3AF"/>
                </a:solidFill>
                <a:latin typeface="Verdana" pitchFamily="34" charset="0"/>
              </a:rPr>
              <a:t>Consideracions</a:t>
            </a:r>
            <a:r>
              <a:rPr lang="es-ES" altLang="ca-ES" sz="2000" b="1" dirty="0">
                <a:solidFill>
                  <a:srgbClr val="18A3AF"/>
                </a:solidFill>
                <a:latin typeface="Verdana" pitchFamily="34" charset="0"/>
              </a:rPr>
              <a:t> </a:t>
            </a:r>
            <a:r>
              <a:rPr lang="es-ES" altLang="ca-ES" sz="2000" b="1" dirty="0" err="1">
                <a:solidFill>
                  <a:srgbClr val="18A3AF"/>
                </a:solidFill>
                <a:latin typeface="Verdana" pitchFamily="34" charset="0"/>
              </a:rPr>
              <a:t>preliminars</a:t>
            </a:r>
            <a:r>
              <a:rPr lang="es-ES" altLang="ca-ES" sz="2000" b="1" dirty="0">
                <a:solidFill>
                  <a:srgbClr val="18A3AF"/>
                </a:solidFill>
                <a:latin typeface="Verdana" pitchFamily="34" charset="0"/>
              </a:rPr>
              <a:t>: </a:t>
            </a:r>
            <a:r>
              <a:rPr lang="ca-ES" altLang="ca-ES" sz="2000" b="1" dirty="0">
                <a:solidFill>
                  <a:srgbClr val="18A3AF"/>
                </a:solidFill>
                <a:latin typeface="Verdana" pitchFamily="34" charset="0"/>
              </a:rPr>
              <a:t>Calendari de treball</a:t>
            </a:r>
            <a:endParaRPr lang="es-ES" altLang="ca-ES" sz="2000" b="1" dirty="0">
              <a:solidFill>
                <a:srgbClr val="18A3AF"/>
              </a:solidFill>
              <a:latin typeface="Verdana" pitchFamily="34" charset="0"/>
            </a:endParaRPr>
          </a:p>
        </p:txBody>
      </p:sp>
      <p:sp>
        <p:nvSpPr>
          <p:cNvPr id="17412" name="Rectangle 18"/>
          <p:cNvSpPr>
            <a:spLocks noGrp="1" noChangeArrowheads="1"/>
          </p:cNvSpPr>
          <p:nvPr>
            <p:ph type="body" idx="4294967295"/>
          </p:nvPr>
        </p:nvSpPr>
        <p:spPr bwMode="auto">
          <a:xfrm>
            <a:off x="468313" y="1412875"/>
            <a:ext cx="8207375" cy="46101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indent="0" algn="just">
              <a:spcBef>
                <a:spcPts val="500"/>
              </a:spcBef>
              <a:buSzPct val="100000"/>
              <a:buFont typeface="Arial" charset="0"/>
              <a:buNone/>
              <a:defRPr/>
            </a:pPr>
            <a:r>
              <a:rPr lang="ca-ES" altLang="ca-ES" sz="1800" b="1" dirty="0"/>
              <a:t>                         </a:t>
            </a:r>
            <a:r>
              <a:rPr lang="ca-ES" altLang="ca-ES" sz="1800" dirty="0"/>
              <a:t>              </a:t>
            </a:r>
          </a:p>
          <a:p>
            <a:pPr marL="0" indent="0" eaLnBrk="1" hangingPunct="1">
              <a:lnSpc>
                <a:spcPct val="80000"/>
              </a:lnSpc>
              <a:buFont typeface="Arial" charset="0"/>
              <a:buNone/>
              <a:defRPr/>
            </a:pPr>
            <a:endParaRPr lang="ca-ES" altLang="ca-ES" sz="1600" dirty="0">
              <a:latin typeface="Verdana" pitchFamily="34" charset="0"/>
            </a:endParaRPr>
          </a:p>
          <a:p>
            <a:pPr marL="0" lvl="1" indent="0" algn="just">
              <a:spcBef>
                <a:spcPts val="500"/>
              </a:spcBef>
              <a:buSzPct val="100000"/>
              <a:buFont typeface="Arial" charset="0"/>
              <a:buNone/>
              <a:defRPr/>
            </a:pPr>
            <a:r>
              <a:rPr lang="ca-ES" altLang="ca-ES" sz="1600" b="1" dirty="0">
                <a:latin typeface="Verdana" panose="020B0604030504040204" pitchFamily="34" charset="0"/>
                <a:ea typeface="Verdana" panose="020B0604030504040204" pitchFamily="34" charset="0"/>
                <a:cs typeface="Verdana" panose="020B0604030504040204" pitchFamily="34" charset="0"/>
              </a:rPr>
              <a:t>Guió cronològic de l’organització de la informació:</a:t>
            </a:r>
          </a:p>
          <a:p>
            <a:pPr marL="0" lvl="1" indent="0" algn="just">
              <a:spcBef>
                <a:spcPts val="500"/>
              </a:spcBef>
              <a:buSzPct val="100000"/>
              <a:buFont typeface="Arial" charset="0"/>
              <a:buNone/>
              <a:defRPr/>
            </a:pPr>
            <a:endParaRPr lang="ca-ES" altLang="ca-ES" sz="1800" dirty="0"/>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a:p>
            <a:pPr marL="0" indent="0" eaLnBrk="1" hangingPunct="1">
              <a:lnSpc>
                <a:spcPct val="80000"/>
              </a:lnSpc>
              <a:buNone/>
              <a:defRPr/>
            </a:pPr>
            <a:endParaRPr lang="ca-ES" altLang="ca-ES" sz="1600" dirty="0">
              <a:latin typeface="Verdana" pitchFamily="34" charset="0"/>
            </a:endParaRPr>
          </a:p>
        </p:txBody>
      </p:sp>
      <p:sp>
        <p:nvSpPr>
          <p:cNvPr id="3" name="Rectangle 2"/>
          <p:cNvSpPr/>
          <p:nvPr/>
        </p:nvSpPr>
        <p:spPr>
          <a:xfrm>
            <a:off x="395537" y="2565400"/>
            <a:ext cx="2448271" cy="2015728"/>
          </a:xfrm>
          <a:prstGeom prst="rect">
            <a:avLst/>
          </a:prstGeom>
          <a:no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a-ES" dirty="0">
                <a:solidFill>
                  <a:schemeClr val="tx1"/>
                </a:solidFill>
                <a:latin typeface="Verdana" panose="020B0604030504040204" pitchFamily="34" charset="0"/>
                <a:ea typeface="Verdana" panose="020B0604030504040204" pitchFamily="34" charset="0"/>
                <a:cs typeface="Verdana" panose="020B0604030504040204" pitchFamily="34" charset="0"/>
              </a:rPr>
              <a:t>IDEA</a:t>
            </a:r>
          </a:p>
          <a:p>
            <a:pPr algn="ctr">
              <a:defRPr/>
            </a:pPr>
            <a:r>
              <a:rPr lang="ca-ES" dirty="0">
                <a:solidFill>
                  <a:schemeClr val="tx1"/>
                </a:solidFill>
                <a:latin typeface="Verdana" panose="020B0604030504040204" pitchFamily="34" charset="0"/>
                <a:ea typeface="Verdana" panose="020B0604030504040204" pitchFamily="34" charset="0"/>
                <a:cs typeface="Verdana" panose="020B0604030504040204" pitchFamily="34" charset="0"/>
              </a:rPr>
              <a:t>(3 DIES)</a:t>
            </a:r>
          </a:p>
          <a:p>
            <a:pPr algn="ctr">
              <a:defRPr/>
            </a:pPr>
            <a:r>
              <a:rPr lang="ca-ES" dirty="0">
                <a:solidFill>
                  <a:schemeClr val="tx1"/>
                </a:solidFill>
                <a:latin typeface="Verdana" panose="020B0604030504040204" pitchFamily="34" charset="0"/>
                <a:ea typeface="Verdana" panose="020B0604030504040204" pitchFamily="34" charset="0"/>
                <a:cs typeface="Verdana" panose="020B0604030504040204" pitchFamily="34" charset="0"/>
              </a:rPr>
              <a:t>3 MESOS ABANS</a:t>
            </a:r>
            <a:r>
              <a:rPr lang="ca-ES" dirty="0">
                <a:solidFill>
                  <a:schemeClr val="tx1"/>
                </a:solidFill>
              </a:rPr>
              <a:t> </a:t>
            </a:r>
          </a:p>
        </p:txBody>
      </p:sp>
      <p:sp>
        <p:nvSpPr>
          <p:cNvPr id="12" name="Rectangle 11"/>
          <p:cNvSpPr/>
          <p:nvPr/>
        </p:nvSpPr>
        <p:spPr>
          <a:xfrm>
            <a:off x="3347864" y="2565400"/>
            <a:ext cx="2375495" cy="2015728"/>
          </a:xfrm>
          <a:prstGeom prst="rect">
            <a:avLst/>
          </a:prstGeom>
          <a:no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a-ES" altLang="ca-ES" dirty="0">
                <a:solidFill>
                  <a:schemeClr val="tx1"/>
                </a:solidFill>
                <a:latin typeface="Verdana" panose="020B0604030504040204" pitchFamily="34" charset="0"/>
                <a:ea typeface="Verdana" panose="020B0604030504040204" pitchFamily="34" charset="0"/>
                <a:cs typeface="Verdana" panose="020B0604030504040204" pitchFamily="34" charset="0"/>
              </a:rPr>
              <a:t>BUSCAR INFORMACIÓ</a:t>
            </a:r>
          </a:p>
          <a:p>
            <a:pPr algn="ctr">
              <a:defRPr/>
            </a:pPr>
            <a:r>
              <a:rPr lang="ca-ES" dirty="0">
                <a:solidFill>
                  <a:schemeClr val="tx1"/>
                </a:solidFill>
                <a:latin typeface="Verdana" panose="020B0604030504040204" pitchFamily="34" charset="0"/>
                <a:ea typeface="Verdana" panose="020B0604030504040204" pitchFamily="34" charset="0"/>
                <a:cs typeface="Verdana" panose="020B0604030504040204" pitchFamily="34" charset="0"/>
              </a:rPr>
              <a:t>(6 DIES)</a:t>
            </a:r>
          </a:p>
          <a:p>
            <a:pPr algn="ctr">
              <a:defRPr/>
            </a:pPr>
            <a:r>
              <a:rPr lang="ca-ES" dirty="0">
                <a:solidFill>
                  <a:schemeClr val="tx1"/>
                </a:solidFill>
                <a:latin typeface="Verdana" panose="020B0604030504040204" pitchFamily="34" charset="0"/>
                <a:ea typeface="Verdana" panose="020B0604030504040204" pitchFamily="34" charset="0"/>
                <a:cs typeface="Verdana" panose="020B0604030504040204" pitchFamily="34" charset="0"/>
              </a:rPr>
              <a:t>3 MESOS ABANS</a:t>
            </a:r>
          </a:p>
        </p:txBody>
      </p:sp>
      <p:sp>
        <p:nvSpPr>
          <p:cNvPr id="13" name="Rectangle 12"/>
          <p:cNvSpPr/>
          <p:nvPr/>
        </p:nvSpPr>
        <p:spPr>
          <a:xfrm>
            <a:off x="6265332" y="2565400"/>
            <a:ext cx="2483132" cy="2015728"/>
          </a:xfrm>
          <a:prstGeom prst="rect">
            <a:avLst/>
          </a:prstGeom>
          <a:no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a-ES" altLang="ca-ES" dirty="0">
                <a:solidFill>
                  <a:schemeClr val="tx1"/>
                </a:solidFill>
                <a:latin typeface="Verdana" panose="020B0604030504040204" pitchFamily="34" charset="0"/>
                <a:ea typeface="Verdana" panose="020B0604030504040204" pitchFamily="34" charset="0"/>
                <a:cs typeface="Verdana" panose="020B0604030504040204" pitchFamily="34" charset="0"/>
              </a:rPr>
              <a:t>ESCRIURE/</a:t>
            </a:r>
          </a:p>
          <a:p>
            <a:pPr algn="ctr">
              <a:defRPr/>
            </a:pPr>
            <a:r>
              <a:rPr lang="ca-ES" altLang="ca-ES" dirty="0">
                <a:solidFill>
                  <a:schemeClr val="tx1"/>
                </a:solidFill>
                <a:latin typeface="Verdana" panose="020B0604030504040204" pitchFamily="34" charset="0"/>
                <a:ea typeface="Verdana" panose="020B0604030504040204" pitchFamily="34" charset="0"/>
                <a:cs typeface="Verdana" panose="020B0604030504040204" pitchFamily="34" charset="0"/>
              </a:rPr>
              <a:t>REDACTAR/</a:t>
            </a:r>
          </a:p>
          <a:p>
            <a:pPr algn="ctr">
              <a:defRPr/>
            </a:pPr>
            <a:r>
              <a:rPr lang="ca-ES" altLang="ca-ES" dirty="0">
                <a:solidFill>
                  <a:schemeClr val="tx1"/>
                </a:solidFill>
                <a:latin typeface="Verdana" panose="020B0604030504040204" pitchFamily="34" charset="0"/>
                <a:ea typeface="Verdana" panose="020B0604030504040204" pitchFamily="34" charset="0"/>
                <a:cs typeface="Verdana" panose="020B0604030504040204" pitchFamily="34" charset="0"/>
              </a:rPr>
              <a:t>MAQUETAR</a:t>
            </a:r>
          </a:p>
          <a:p>
            <a:pPr algn="ctr">
              <a:defRPr/>
            </a:pPr>
            <a:r>
              <a:rPr lang="ca-ES" dirty="0">
                <a:solidFill>
                  <a:schemeClr val="tx1"/>
                </a:solidFill>
                <a:latin typeface="Verdana" panose="020B0604030504040204" pitchFamily="34" charset="0"/>
                <a:ea typeface="Verdana" panose="020B0604030504040204" pitchFamily="34" charset="0"/>
                <a:cs typeface="Verdana" panose="020B0604030504040204" pitchFamily="34" charset="0"/>
              </a:rPr>
              <a:t>(15 DIES)</a:t>
            </a:r>
          </a:p>
          <a:p>
            <a:pPr algn="ctr">
              <a:defRPr/>
            </a:pPr>
            <a:r>
              <a:rPr lang="ca-ES" dirty="0">
                <a:solidFill>
                  <a:schemeClr val="tx1"/>
                </a:solidFill>
                <a:latin typeface="Verdana" panose="020B0604030504040204" pitchFamily="34" charset="0"/>
                <a:ea typeface="Verdana" panose="020B0604030504040204" pitchFamily="34" charset="0"/>
                <a:cs typeface="Verdana" panose="020B0604030504040204" pitchFamily="34" charset="0"/>
              </a:rPr>
              <a:t>2 MESOS ABANS</a:t>
            </a:r>
          </a:p>
        </p:txBody>
      </p:sp>
      <p:sp>
        <p:nvSpPr>
          <p:cNvPr id="12296" name="QuadreDeText 15"/>
          <p:cNvSpPr txBox="1">
            <a:spLocks noChangeArrowheads="1"/>
          </p:cNvSpPr>
          <p:nvPr/>
        </p:nvSpPr>
        <p:spPr bwMode="auto">
          <a:xfrm>
            <a:off x="1920202" y="5241589"/>
            <a:ext cx="2376264"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ca-ES" altLang="ca-ES" sz="1400" dirty="0">
                <a:latin typeface="Verdana" pitchFamily="34" charset="0"/>
              </a:rPr>
              <a:t>Parlar amb el tutor</a:t>
            </a:r>
          </a:p>
        </p:txBody>
      </p:sp>
      <p:cxnSp>
        <p:nvCxnSpPr>
          <p:cNvPr id="18" name="Connector de fletxa recta 17"/>
          <p:cNvCxnSpPr/>
          <p:nvPr/>
        </p:nvCxnSpPr>
        <p:spPr>
          <a:xfrm>
            <a:off x="2929561" y="3717032"/>
            <a:ext cx="281951" cy="0"/>
          </a:xfrm>
          <a:prstGeom prst="straightConnector1">
            <a:avLst/>
          </a:prstGeom>
          <a:ln w="38100">
            <a:solidFill>
              <a:srgbClr val="18A3AF"/>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or de fletxa recta 21"/>
          <p:cNvCxnSpPr/>
          <p:nvPr/>
        </p:nvCxnSpPr>
        <p:spPr>
          <a:xfrm>
            <a:off x="3070536" y="3940795"/>
            <a:ext cx="0" cy="1144389"/>
          </a:xfrm>
          <a:prstGeom prst="straightConnector1">
            <a:avLst/>
          </a:prstGeom>
          <a:ln w="38100">
            <a:solidFill>
              <a:srgbClr val="18A3AF"/>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1823067" y="5140312"/>
            <a:ext cx="2570534" cy="510530"/>
          </a:xfrm>
          <a:prstGeom prst="rect">
            <a:avLst/>
          </a:prstGeom>
          <a:no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a-ES"/>
          </a:p>
        </p:txBody>
      </p:sp>
      <p:cxnSp>
        <p:nvCxnSpPr>
          <p:cNvPr id="16" name="Connector de fletxa recta 15"/>
          <p:cNvCxnSpPr/>
          <p:nvPr/>
        </p:nvCxnSpPr>
        <p:spPr>
          <a:xfrm>
            <a:off x="5802217" y="3717032"/>
            <a:ext cx="281951" cy="0"/>
          </a:xfrm>
          <a:prstGeom prst="straightConnector1">
            <a:avLst/>
          </a:prstGeom>
          <a:ln w="38100">
            <a:solidFill>
              <a:srgbClr val="18A3AF"/>
            </a:solidFill>
            <a:tailEnd type="arrow"/>
          </a:ln>
        </p:spPr>
        <p:style>
          <a:lnRef idx="1">
            <a:schemeClr val="accent1"/>
          </a:lnRef>
          <a:fillRef idx="0">
            <a:schemeClr val="accent1"/>
          </a:fillRef>
          <a:effectRef idx="0">
            <a:schemeClr val="accent1"/>
          </a:effectRef>
          <a:fontRef idx="minor">
            <a:schemeClr val="tx1"/>
          </a:fontRef>
        </p:style>
      </p:cxnSp>
      <p:pic>
        <p:nvPicPr>
          <p:cNvPr id="23" name="Imat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52004"/>
            <a:ext cx="9149444" cy="505995"/>
          </a:xfrm>
          <a:prstGeom prst="rect">
            <a:avLst/>
          </a:prstGeom>
        </p:spPr>
      </p:pic>
      <p:sp>
        <p:nvSpPr>
          <p:cNvPr id="24" name="QuadreDeText 41"/>
          <p:cNvSpPr txBox="1"/>
          <p:nvPr/>
        </p:nvSpPr>
        <p:spPr>
          <a:xfrm>
            <a:off x="2839213" y="6129932"/>
            <a:ext cx="368402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solidFill>
                  <a:schemeClr val="bg1"/>
                </a:solidFill>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solidFill>
                  <a:schemeClr val="bg1"/>
                </a:solidFill>
                <a:latin typeface="Verdana" panose="020B0604030504040204" pitchFamily="34" charset="0"/>
                <a:ea typeface="Verdana" panose="020B0604030504040204" pitchFamily="34" charset="0"/>
                <a:cs typeface="Verdana" panose="020B0604030504040204" pitchFamily="34" charset="0"/>
                <a:hlinkClick r:id="rId4"/>
              </a:rPr>
              <a:t>formulari </a:t>
            </a:r>
            <a:endParaRPr lang="ca-ES" altLang="ca-ES" sz="11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376124289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6</a:t>
            </a:fld>
            <a:endParaRPr lang="es-ES" dirty="0"/>
          </a:p>
        </p:txBody>
      </p:sp>
      <p:sp>
        <p:nvSpPr>
          <p:cNvPr id="14340" name="Rectangle 18"/>
          <p:cNvSpPr>
            <a:spLocks noGrp="1" noChangeArrowheads="1"/>
          </p:cNvSpPr>
          <p:nvPr>
            <p:ph type="body" idx="4294967295"/>
          </p:nvPr>
        </p:nvSpPr>
        <p:spPr bwMode="auto">
          <a:xfrm>
            <a:off x="345765" y="1449666"/>
            <a:ext cx="8207375" cy="51679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defRPr/>
            </a:pPr>
            <a:endParaRPr lang="ca-ES" altLang="ca-ES" sz="1600" dirty="0">
              <a:latin typeface="Verdana" pitchFamily="34" charset="0"/>
            </a:endParaRPr>
          </a:p>
          <a:p>
            <a:pPr marL="0" indent="0" eaLnBrk="1" hangingPunct="1">
              <a:lnSpc>
                <a:spcPct val="80000"/>
              </a:lnSpc>
              <a:buNone/>
              <a:defRPr/>
            </a:pPr>
            <a:r>
              <a:rPr lang="ca-ES" altLang="ca-ES" sz="2000" dirty="0">
                <a:latin typeface="Verdana" pitchFamily="34" charset="0"/>
              </a:rPr>
              <a:t>          </a:t>
            </a:r>
          </a:p>
          <a:p>
            <a:pPr marL="0" indent="0">
              <a:lnSpc>
                <a:spcPct val="80000"/>
              </a:lnSpc>
              <a:buNone/>
              <a:defRPr/>
            </a:pPr>
            <a:r>
              <a:rPr lang="ca-ES" altLang="ca-ES" sz="2000" dirty="0">
                <a:latin typeface="Verdana" pitchFamily="34" charset="0"/>
              </a:rPr>
              <a:t>        					Identifica la idea clau. </a:t>
            </a:r>
          </a:p>
          <a:p>
            <a:pPr marL="0" indent="0" eaLnBrk="1" hangingPunct="1">
              <a:lnSpc>
                <a:spcPct val="80000"/>
              </a:lnSpc>
              <a:buNone/>
              <a:defRPr/>
            </a:pPr>
            <a:endParaRPr lang="ca-ES" altLang="ca-ES" sz="20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0" indent="0" eaLnBrk="1" hangingPunct="1">
              <a:lnSpc>
                <a:spcPct val="80000"/>
              </a:lnSpc>
              <a:buNone/>
              <a:defRPr/>
            </a:pPr>
            <a:r>
              <a:rPr lang="ca-ES" altLang="ca-ES" sz="2000" dirty="0">
                <a:latin typeface="Verdana" pitchFamily="34" charset="0"/>
              </a:rPr>
              <a:t>        					Evita divagar.</a:t>
            </a:r>
          </a:p>
          <a:p>
            <a:pPr marL="0" indent="0" eaLnBrk="1" hangingPunct="1">
              <a:lnSpc>
                <a:spcPct val="80000"/>
              </a:lnSpc>
              <a:buNone/>
              <a:defRPr/>
            </a:pPr>
            <a:endParaRPr lang="ca-ES" altLang="ca-ES" sz="20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0" indent="0">
              <a:buNone/>
              <a:defRPr/>
            </a:pPr>
            <a:r>
              <a:rPr lang="ca-ES" altLang="ca-ES" sz="2000" dirty="0">
                <a:latin typeface="Verdana" pitchFamily="34" charset="0"/>
              </a:rPr>
              <a:t>       					Concreta </a:t>
            </a:r>
            <a:r>
              <a:rPr lang="ca-ES" altLang="ca-ES" sz="2000">
                <a:latin typeface="Verdana" pitchFamily="34" charset="0"/>
              </a:rPr>
              <a:t>i sintetitza</a:t>
            </a:r>
            <a:r>
              <a:rPr lang="ca-ES" altLang="ca-ES" sz="2000" dirty="0">
                <a:latin typeface="Verdana" pitchFamily="34" charset="0"/>
              </a:rPr>
              <a:t>.</a:t>
            </a:r>
            <a:endParaRPr lang="es-ES" sz="2000" dirty="0">
              <a:latin typeface="Verdana" panose="020B0604030504040204" pitchFamily="34" charset="0"/>
              <a:ea typeface="Verdana" panose="020B0604030504040204" pitchFamily="34" charset="0"/>
              <a:cs typeface="Verdana" panose="020B0604030504040204" pitchFamily="34" charset="0"/>
            </a:endParaRPr>
          </a:p>
          <a:p>
            <a:pPr marL="342900" lvl="1" indent="-342900" eaLnBrk="1" hangingPunct="1">
              <a:lnSpc>
                <a:spcPct val="80000"/>
              </a:lnSpc>
              <a:buFont typeface="Arial" charset="0"/>
              <a:buChar char="•"/>
              <a:defRPr/>
            </a:pP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grpSp>
        <p:nvGrpSpPr>
          <p:cNvPr id="6" name="Agrupa 5"/>
          <p:cNvGrpSpPr/>
          <p:nvPr/>
        </p:nvGrpSpPr>
        <p:grpSpPr>
          <a:xfrm>
            <a:off x="4570376" y="1988840"/>
            <a:ext cx="288032" cy="298352"/>
            <a:chOff x="1470362" y="2004957"/>
            <a:chExt cx="797382" cy="847979"/>
          </a:xfrm>
        </p:grpSpPr>
        <p:sp>
          <p:nvSpPr>
            <p:cNvPr id="8" name="Oval 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Oval 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Oval 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Oval 1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Oval 1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Oval 1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14" name="Connector recte 13"/>
            <p:cNvCxnSpPr>
              <a:endCxn id="1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5" name="Connector recte 14"/>
            <p:cNvCxnSpPr>
              <a:endCxn id="1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6" name="Connector recte 1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17" name="Agrupa 16"/>
          <p:cNvGrpSpPr/>
          <p:nvPr/>
        </p:nvGrpSpPr>
        <p:grpSpPr>
          <a:xfrm>
            <a:off x="4547179" y="3902088"/>
            <a:ext cx="288032" cy="298352"/>
            <a:chOff x="1470362" y="2004957"/>
            <a:chExt cx="797382" cy="847979"/>
          </a:xfrm>
        </p:grpSpPr>
        <p:sp>
          <p:nvSpPr>
            <p:cNvPr id="18" name="Oval 1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Oval 1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Oval 1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Oval 2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Oval 2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3" name="Oval 2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4" name="Connector recte 23"/>
            <p:cNvCxnSpPr>
              <a:endCxn id="2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5" name="Connector recte 24"/>
            <p:cNvCxnSpPr>
              <a:endCxn id="2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6" name="Connector recte 2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27" name="Agrupa 26"/>
          <p:cNvGrpSpPr/>
          <p:nvPr/>
        </p:nvGrpSpPr>
        <p:grpSpPr>
          <a:xfrm>
            <a:off x="4570376" y="2858384"/>
            <a:ext cx="288032" cy="298352"/>
            <a:chOff x="1470362" y="2004957"/>
            <a:chExt cx="797382" cy="847979"/>
          </a:xfrm>
        </p:grpSpPr>
        <p:sp>
          <p:nvSpPr>
            <p:cNvPr id="28" name="Oval 2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Oval 2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Oval 3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2" name="Oval 3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4" name="Connector recte 33"/>
            <p:cNvCxnSpPr>
              <a:endCxn id="3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5" name="Connector recte 34"/>
            <p:cNvCxnSpPr>
              <a:endCxn id="3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6" name="Connector recte 3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993527"/>
            <a:ext cx="2825334" cy="19697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r>
              <a:rPr lang="es-ES" altLang="ca-ES" sz="5400" b="1" dirty="0">
                <a:solidFill>
                  <a:schemeClr val="bg1"/>
                </a:solidFill>
                <a:latin typeface="Verdana" pitchFamily="34" charset="0"/>
              </a:rPr>
              <a:t>2</a:t>
            </a:r>
          </a:p>
          <a:p>
            <a:r>
              <a:rPr lang="es-ES" altLang="ca-ES" sz="2400" b="1" dirty="0" err="1">
                <a:solidFill>
                  <a:schemeClr val="bg1"/>
                </a:solidFill>
                <a:latin typeface="Verdana" pitchFamily="34" charset="0"/>
              </a:rPr>
              <a:t>Consideracions</a:t>
            </a:r>
            <a:endParaRPr lang="es-ES" altLang="ca-ES" sz="2400" b="1" dirty="0">
              <a:solidFill>
                <a:schemeClr val="bg1"/>
              </a:solidFill>
              <a:latin typeface="Verdana" pitchFamily="34" charset="0"/>
            </a:endParaRPr>
          </a:p>
          <a:p>
            <a:r>
              <a:rPr lang="es-ES" altLang="ca-ES" sz="2400" b="1" dirty="0" err="1">
                <a:solidFill>
                  <a:schemeClr val="bg1"/>
                </a:solidFill>
                <a:latin typeface="Verdana" pitchFamily="34" charset="0"/>
              </a:rPr>
              <a:t>preliminars</a:t>
            </a:r>
            <a:endParaRPr lang="es-ES" altLang="ca-ES" sz="2400" b="1" dirty="0">
              <a:solidFill>
                <a:schemeClr val="bg1"/>
              </a:solidFill>
              <a:latin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187593107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7</a:t>
            </a:fld>
            <a:endParaRPr lang="es-ES" dirty="0"/>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993527"/>
            <a:ext cx="2825334" cy="19697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r>
              <a:rPr lang="es-ES" altLang="ca-ES" sz="5400" b="1" dirty="0">
                <a:solidFill>
                  <a:schemeClr val="bg1"/>
                </a:solidFill>
                <a:latin typeface="Verdana" pitchFamily="34" charset="0"/>
              </a:rPr>
              <a:t>2</a:t>
            </a:r>
          </a:p>
          <a:p>
            <a:r>
              <a:rPr lang="es-ES" altLang="ca-ES" sz="2400" b="1" dirty="0" err="1">
                <a:solidFill>
                  <a:schemeClr val="bg1"/>
                </a:solidFill>
                <a:latin typeface="Verdana" pitchFamily="34" charset="0"/>
              </a:rPr>
              <a:t>Consideracions</a:t>
            </a:r>
            <a:endParaRPr lang="es-ES" altLang="ca-ES" sz="2400" b="1" dirty="0">
              <a:solidFill>
                <a:schemeClr val="bg1"/>
              </a:solidFill>
              <a:latin typeface="Verdana" pitchFamily="34" charset="0"/>
            </a:endParaRPr>
          </a:p>
          <a:p>
            <a:r>
              <a:rPr lang="es-ES" altLang="ca-ES" sz="2400" b="1" dirty="0" err="1">
                <a:solidFill>
                  <a:schemeClr val="bg1"/>
                </a:solidFill>
                <a:latin typeface="Verdana" pitchFamily="34" charset="0"/>
              </a:rPr>
              <a:t>preliminars</a:t>
            </a:r>
            <a:endParaRPr lang="es-ES" altLang="ca-ES" sz="2400" b="1" dirty="0">
              <a:solidFill>
                <a:schemeClr val="bg1"/>
              </a:solidFill>
              <a:latin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
        <p:nvSpPr>
          <p:cNvPr id="2" name="Rectangle 1"/>
          <p:cNvSpPr/>
          <p:nvPr/>
        </p:nvSpPr>
        <p:spPr>
          <a:xfrm>
            <a:off x="3347864" y="1578815"/>
            <a:ext cx="5338936" cy="2737160"/>
          </a:xfrm>
          <a:prstGeom prst="rect">
            <a:avLst/>
          </a:prstGeom>
        </p:spPr>
        <p:txBody>
          <a:bodyPr wrap="square">
            <a:spAutoFit/>
          </a:bodyPr>
          <a:lstStyle/>
          <a:p>
            <a:pPr>
              <a:lnSpc>
                <a:spcPct val="115000"/>
              </a:lnSpc>
              <a:spcAft>
                <a:spcPts val="1000"/>
              </a:spcAft>
            </a:pPr>
            <a:r>
              <a:rPr lang="ca-ES" dirty="0">
                <a:latin typeface="Verdana" panose="020B0604030504040204" pitchFamily="34" charset="0"/>
                <a:ea typeface="Verdana" panose="020B0604030504040204" pitchFamily="34" charset="0"/>
                <a:cs typeface="Times New Roman" panose="02020603050405020304" pitchFamily="18" charset="0"/>
              </a:rPr>
              <a:t>Per començar necessites </a:t>
            </a:r>
            <a:r>
              <a:rPr lang="ca-ES" b="1" dirty="0">
                <a:latin typeface="Verdana" panose="020B0604030504040204" pitchFamily="34" charset="0"/>
                <a:ea typeface="Verdana" panose="020B0604030504040204" pitchFamily="34" charset="0"/>
                <a:cs typeface="Times New Roman" panose="02020603050405020304" pitchFamily="18" charset="0"/>
              </a:rPr>
              <a:t>una idea clau</a:t>
            </a:r>
            <a:r>
              <a:rPr lang="ca-ES" dirty="0">
                <a:latin typeface="Verdana" panose="020B0604030504040204" pitchFamily="34" charset="0"/>
                <a:ea typeface="Verdana" panose="020B0604030504040204" pitchFamily="34" charset="0"/>
                <a:cs typeface="Times New Roman" panose="02020603050405020304" pitchFamily="18" charset="0"/>
              </a:rPr>
              <a:t>. Identifica-la i sigues concís en expressar-la: detecta el fil principal. Els detalls han de ser complements de la idea bàsica. Fes servir exemples, si cal.</a:t>
            </a:r>
            <a:endParaRPr lang="es-ES" sz="1100" dirty="0">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ca-ES" dirty="0">
                <a:latin typeface="Verdana" panose="020B0604030504040204" pitchFamily="34" charset="0"/>
                <a:ea typeface="Verdana" panose="020B0604030504040204" pitchFamily="34" charset="0"/>
                <a:cs typeface="Times New Roman" panose="02020603050405020304" pitchFamily="18" charset="0"/>
              </a:rPr>
              <a:t>No expliquis la teva vida. Si et perds en una explicació, estàs divagant. Utilitza frases curtes i conceptes concrets. </a:t>
            </a:r>
            <a:endParaRPr lang="es-ES" sz="1100" dirty="0">
              <a:effectLst/>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58938096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8</a:t>
            </a:fld>
            <a:endParaRPr lang="es-ES" dirty="0"/>
          </a:p>
        </p:txBody>
      </p:sp>
      <p:sp>
        <p:nvSpPr>
          <p:cNvPr id="14340" name="Rectangle 18"/>
          <p:cNvSpPr>
            <a:spLocks noGrp="1" noChangeArrowheads="1"/>
          </p:cNvSpPr>
          <p:nvPr>
            <p:ph type="body" idx="4294967295"/>
          </p:nvPr>
        </p:nvSpPr>
        <p:spPr bwMode="auto">
          <a:xfrm>
            <a:off x="3203848" y="1449666"/>
            <a:ext cx="5349292" cy="47156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Estratègia</a:t>
            </a:r>
            <a:r>
              <a:rPr lang="en-US" altLang="ca-ES" sz="2000" b="1" dirty="0">
                <a:latin typeface="Verdana" pitchFamily="34" charset="0"/>
                <a:ea typeface="Verdana" pitchFamily="34" charset="0"/>
                <a:cs typeface="Verdana" pitchFamily="34" charset="0"/>
              </a:rPr>
              <a:t> de </a:t>
            </a:r>
            <a:r>
              <a:rPr lang="en-US" altLang="ca-ES" sz="2000" b="1" dirty="0" err="1">
                <a:latin typeface="Verdana" pitchFamily="34" charset="0"/>
                <a:ea typeface="Verdana" pitchFamily="34" charset="0"/>
                <a:cs typeface="Verdana" pitchFamily="34" charset="0"/>
              </a:rPr>
              <a:t>cerca</a:t>
            </a:r>
            <a:r>
              <a:rPr lang="en-US" altLang="ca-ES" sz="2000" b="1"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p>
          <a:p>
            <a:pPr marL="0" indent="0">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r>
              <a:rPr lang="en-US" altLang="ca-ES" sz="2000" dirty="0" err="1">
                <a:latin typeface="Verdana" pitchFamily="34" charset="0"/>
                <a:ea typeface="Verdana" pitchFamily="34" charset="0"/>
                <a:cs typeface="Verdana" pitchFamily="34" charset="0"/>
              </a:rPr>
              <a:t>Revisió</a:t>
            </a:r>
            <a:r>
              <a:rPr lang="en-US" altLang="ca-ES" sz="2000" dirty="0">
                <a:latin typeface="Verdana" pitchFamily="34" charset="0"/>
                <a:ea typeface="Verdana" pitchFamily="34" charset="0"/>
                <a:cs typeface="Verdana" pitchFamily="34" charset="0"/>
              </a:rPr>
              <a:t> de camps </a:t>
            </a:r>
            <a:r>
              <a:rPr lang="en-US" altLang="ca-ES" sz="2000" dirty="0" err="1">
                <a:latin typeface="Verdana" pitchFamily="34" charset="0"/>
                <a:ea typeface="Verdana" pitchFamily="34" charset="0"/>
                <a:cs typeface="Verdana" pitchFamily="34" charset="0"/>
              </a:rPr>
              <a:t>bibliogràfics</a:t>
            </a:r>
            <a:r>
              <a:rPr lang="ca-ES" altLang="ca-ES" sz="2000" dirty="0">
                <a:latin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0" indent="0" eaLnBrk="1" hangingPunct="1">
              <a:lnSpc>
                <a:spcPct val="80000"/>
              </a:lnSpc>
              <a:buNone/>
              <a:defRPr/>
            </a:pPr>
            <a:r>
              <a:rPr lang="ca-ES" altLang="ca-ES" sz="2000" dirty="0">
                <a:latin typeface="Verdana" pitchFamily="34" charset="0"/>
              </a:rPr>
              <a:t>        	      </a:t>
            </a:r>
          </a:p>
          <a:p>
            <a:pPr marL="0" indent="0">
              <a:lnSpc>
                <a:spcPct val="80000"/>
              </a:lnSpc>
              <a:buNone/>
              <a:defRPr/>
            </a:pPr>
            <a:r>
              <a:rPr lang="ca-ES" altLang="ca-ES" sz="2000" dirty="0">
                <a:latin typeface="Verdana" pitchFamily="34" charset="0"/>
              </a:rPr>
              <a:t>            </a:t>
            </a:r>
            <a:r>
              <a:rPr lang="en-US" altLang="ca-ES" sz="2000" dirty="0" err="1">
                <a:latin typeface="Verdana" pitchFamily="34" charset="0"/>
                <a:ea typeface="Verdana" pitchFamily="34" charset="0"/>
                <a:cs typeface="Verdana" pitchFamily="34" charset="0"/>
              </a:rPr>
              <a:t>Revisió</a:t>
            </a:r>
            <a:r>
              <a:rPr lang="en-US" altLang="ca-ES" sz="2000" dirty="0">
                <a:latin typeface="Verdana" pitchFamily="34" charset="0"/>
                <a:ea typeface="Verdana" pitchFamily="34" charset="0"/>
                <a:cs typeface="Verdana" pitchFamily="34" charset="0"/>
              </a:rPr>
              <a:t> de camps </a:t>
            </a:r>
            <a:r>
              <a:rPr lang="en-US" altLang="ca-ES" sz="2000" dirty="0" err="1">
                <a:latin typeface="Verdana" pitchFamily="34" charset="0"/>
                <a:ea typeface="Verdana" pitchFamily="34" charset="0"/>
                <a:cs typeface="Verdana" pitchFamily="34" charset="0"/>
              </a:rPr>
              <a:t>indexats</a:t>
            </a:r>
            <a:r>
              <a:rPr lang="en-US" altLang="ca-ES" sz="2000" dirty="0">
                <a:latin typeface="Verdana" pitchFamily="34" charset="0"/>
                <a:ea typeface="Verdana" pitchFamily="34" charset="0"/>
                <a:cs typeface="Verdana" pitchFamily="34" charset="0"/>
              </a:rPr>
              <a:t>. </a:t>
            </a:r>
          </a:p>
          <a:p>
            <a:pPr marL="0" indent="0" eaLnBrk="1" hangingPunct="1">
              <a:lnSpc>
                <a:spcPct val="80000"/>
              </a:lnSpc>
              <a:buNone/>
              <a:defRPr/>
            </a:pPr>
            <a:endParaRPr lang="ca-ES" altLang="ca-ES" sz="20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0" indent="0" eaLnBrk="1" hangingPunct="1">
              <a:lnSpc>
                <a:spcPct val="80000"/>
              </a:lnSpc>
              <a:buNone/>
              <a:defRPr/>
            </a:pPr>
            <a:endParaRPr lang="ca-ES" altLang="ca-ES" sz="2000" dirty="0">
              <a:latin typeface="Verdana" pitchFamily="34" charset="0"/>
            </a:endParaRPr>
          </a:p>
          <a:p>
            <a:pPr marL="0" indent="0">
              <a:lnSpc>
                <a:spcPct val="80000"/>
              </a:lnSpc>
              <a:buNone/>
              <a:defRPr/>
            </a:pPr>
            <a:r>
              <a:rPr lang="ca-ES" altLang="ca-ES" sz="2000" dirty="0">
                <a:latin typeface="Verdana" pitchFamily="34" charset="0"/>
              </a:rPr>
              <a:t>            </a:t>
            </a:r>
            <a:r>
              <a:rPr lang="en-US" altLang="ca-ES" sz="2000" dirty="0" err="1">
                <a:latin typeface="Verdana" pitchFamily="34" charset="0"/>
                <a:ea typeface="Verdana" pitchFamily="34" charset="0"/>
                <a:cs typeface="Verdana" pitchFamily="34" charset="0"/>
              </a:rPr>
              <a:t>Contrastar</a:t>
            </a:r>
            <a:r>
              <a:rPr lang="en-US" altLang="ca-ES" sz="2000" dirty="0">
                <a:latin typeface="Verdana" pitchFamily="34" charset="0"/>
                <a:ea typeface="Verdana" pitchFamily="34" charset="0"/>
                <a:cs typeface="Verdana" pitchFamily="34" charset="0"/>
              </a:rPr>
              <a:t> punts de vista.</a:t>
            </a:r>
          </a:p>
          <a:p>
            <a:pPr marL="0" indent="0" eaLnBrk="1" hangingPunct="1">
              <a:lnSpc>
                <a:spcPct val="80000"/>
              </a:lnSpc>
              <a:buNone/>
              <a:defRPr/>
            </a:pP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grpSp>
        <p:nvGrpSpPr>
          <p:cNvPr id="6" name="Agrupa 5"/>
          <p:cNvGrpSpPr/>
          <p:nvPr/>
        </p:nvGrpSpPr>
        <p:grpSpPr>
          <a:xfrm>
            <a:off x="3940886" y="2803465"/>
            <a:ext cx="288032" cy="298352"/>
            <a:chOff x="1470362" y="2004957"/>
            <a:chExt cx="797382" cy="847979"/>
          </a:xfrm>
        </p:grpSpPr>
        <p:sp>
          <p:nvSpPr>
            <p:cNvPr id="8" name="Oval 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9" name="Oval 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0" name="Oval 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1" name="Oval 1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2" name="Oval 1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3" name="Oval 1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14" name="Connector recte 13"/>
            <p:cNvCxnSpPr>
              <a:endCxn id="1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5" name="Connector recte 14"/>
            <p:cNvCxnSpPr>
              <a:endCxn id="1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16" name="Connector recte 1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17" name="Agrupa 16"/>
          <p:cNvGrpSpPr/>
          <p:nvPr/>
        </p:nvGrpSpPr>
        <p:grpSpPr>
          <a:xfrm>
            <a:off x="3945451" y="5206288"/>
            <a:ext cx="288032" cy="298352"/>
            <a:chOff x="1470362" y="2004957"/>
            <a:chExt cx="797382" cy="847979"/>
          </a:xfrm>
        </p:grpSpPr>
        <p:sp>
          <p:nvSpPr>
            <p:cNvPr id="18" name="Oval 1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9" name="Oval 1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0" name="Oval 1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1" name="Oval 2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2" name="Oval 2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3" name="Oval 2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24" name="Connector recte 23"/>
            <p:cNvCxnSpPr>
              <a:endCxn id="2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5" name="Connector recte 24"/>
            <p:cNvCxnSpPr>
              <a:endCxn id="2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26" name="Connector recte 2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grpSp>
        <p:nvGrpSpPr>
          <p:cNvPr id="27" name="Agrupa 26"/>
          <p:cNvGrpSpPr/>
          <p:nvPr/>
        </p:nvGrpSpPr>
        <p:grpSpPr>
          <a:xfrm>
            <a:off x="3940886" y="4034013"/>
            <a:ext cx="288032" cy="298352"/>
            <a:chOff x="1470362" y="2004957"/>
            <a:chExt cx="797382" cy="847979"/>
          </a:xfrm>
        </p:grpSpPr>
        <p:sp>
          <p:nvSpPr>
            <p:cNvPr id="28" name="Oval 27"/>
            <p:cNvSpPr/>
            <p:nvPr/>
          </p:nvSpPr>
          <p:spPr>
            <a:xfrm>
              <a:off x="1475656" y="2148973"/>
              <a:ext cx="108012" cy="112612"/>
            </a:xfrm>
            <a:prstGeom prst="ellipse">
              <a:avLst/>
            </a:prstGeom>
            <a:solidFill>
              <a:srgbClr val="18A3AF"/>
            </a:solidFill>
            <a:ln w="25400">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29" name="Oval 28"/>
            <p:cNvSpPr/>
            <p:nvPr/>
          </p:nvSpPr>
          <p:spPr>
            <a:xfrm>
              <a:off x="1470362" y="2687313"/>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0" name="Oval 29"/>
            <p:cNvSpPr/>
            <p:nvPr/>
          </p:nvSpPr>
          <p:spPr>
            <a:xfrm>
              <a:off x="1752636" y="2319619"/>
              <a:ext cx="216024" cy="216024"/>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1" name="Oval 30"/>
            <p:cNvSpPr/>
            <p:nvPr/>
          </p:nvSpPr>
          <p:spPr>
            <a:xfrm>
              <a:off x="2131359" y="2535643"/>
              <a:ext cx="108012" cy="112612"/>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2" name="Oval 31"/>
            <p:cNvSpPr/>
            <p:nvPr/>
          </p:nvSpPr>
          <p:spPr>
            <a:xfrm>
              <a:off x="2115344" y="2004957"/>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33" name="Oval 32"/>
            <p:cNvSpPr/>
            <p:nvPr/>
          </p:nvSpPr>
          <p:spPr>
            <a:xfrm>
              <a:off x="1816260" y="2700536"/>
              <a:ext cx="152400" cy="152400"/>
            </a:xfrm>
            <a:prstGeom prst="ellipse">
              <a:avLst/>
            </a:prstGeom>
            <a:solidFill>
              <a:srgbClr val="18A3AF"/>
            </a:solidFill>
            <a:ln>
              <a:solidFill>
                <a:srgbClr val="18A3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cxnSp>
          <p:nvCxnSpPr>
            <p:cNvPr id="34" name="Connector recte 33"/>
            <p:cNvCxnSpPr>
              <a:endCxn id="31" idx="1"/>
            </p:cNvCxnSpPr>
            <p:nvPr/>
          </p:nvCxnSpPr>
          <p:spPr>
            <a:xfrm>
              <a:off x="1563160" y="2236094"/>
              <a:ext cx="584017" cy="316041"/>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5" name="Connector recte 34"/>
            <p:cNvCxnSpPr>
              <a:endCxn id="32" idx="3"/>
            </p:cNvCxnSpPr>
            <p:nvPr/>
          </p:nvCxnSpPr>
          <p:spPr>
            <a:xfrm flipV="1">
              <a:off x="1570984" y="2135039"/>
              <a:ext cx="566678" cy="577524"/>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cxnSp>
          <p:nvCxnSpPr>
            <p:cNvPr id="36" name="Connector recte 35"/>
            <p:cNvCxnSpPr/>
            <p:nvPr/>
          </p:nvCxnSpPr>
          <p:spPr>
            <a:xfrm flipH="1" flipV="1">
              <a:off x="1865698" y="2503409"/>
              <a:ext cx="31988" cy="272729"/>
            </a:xfrm>
            <a:prstGeom prst="line">
              <a:avLst/>
            </a:prstGeom>
            <a:ln w="19050">
              <a:solidFill>
                <a:srgbClr val="18A3AF"/>
              </a:solidFill>
            </a:ln>
          </p:spPr>
          <p:style>
            <a:lnRef idx="1">
              <a:schemeClr val="accent1"/>
            </a:lnRef>
            <a:fillRef idx="0">
              <a:schemeClr val="accent1"/>
            </a:fillRef>
            <a:effectRef idx="0">
              <a:schemeClr val="accent1"/>
            </a:effectRef>
            <a:fontRef idx="minor">
              <a:schemeClr val="tx1"/>
            </a:fontRef>
          </p:style>
        </p:cxnSp>
      </p:gr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233992687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0311BA89-4692-4CF3-8BC1-40250C84E4B2}" type="slidenum">
              <a:rPr lang="es-ES"/>
              <a:pPr>
                <a:defRPr/>
              </a:pPr>
              <a:t>9</a:t>
            </a:fld>
            <a:endParaRPr lang="es-ES" dirty="0"/>
          </a:p>
        </p:txBody>
      </p:sp>
      <p:sp>
        <p:nvSpPr>
          <p:cNvPr id="14340" name="Rectangle 18"/>
          <p:cNvSpPr>
            <a:spLocks noGrp="1" noChangeArrowheads="1"/>
          </p:cNvSpPr>
          <p:nvPr>
            <p:ph type="body" idx="4294967295"/>
          </p:nvPr>
        </p:nvSpPr>
        <p:spPr bwMode="auto">
          <a:xfrm>
            <a:off x="2987824" y="1449666"/>
            <a:ext cx="5565316" cy="47156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lvl="5">
              <a:lnSpc>
                <a:spcPct val="80000"/>
              </a:lnSpc>
              <a:defRPr/>
            </a:pPr>
            <a:r>
              <a:rPr lang="ca-ES" altLang="ca-ES" sz="400" dirty="0">
                <a:latin typeface="Verdana" pitchFamily="34" charset="0"/>
              </a:rPr>
              <a:t>         </a:t>
            </a:r>
          </a:p>
          <a:p>
            <a:pPr marL="0" indent="0">
              <a:lnSpc>
                <a:spcPct val="80000"/>
              </a:lnSpc>
              <a:buNone/>
              <a:defRPr/>
            </a:pPr>
            <a:r>
              <a:rPr lang="en-US" altLang="ca-ES" sz="2000" b="1" dirty="0" err="1">
                <a:latin typeface="Verdana" pitchFamily="34" charset="0"/>
                <a:ea typeface="Verdana" pitchFamily="34" charset="0"/>
                <a:cs typeface="Verdana" pitchFamily="34" charset="0"/>
              </a:rPr>
              <a:t>Estratègia</a:t>
            </a:r>
            <a:r>
              <a:rPr lang="en-US" altLang="ca-ES" sz="2000" b="1" dirty="0">
                <a:latin typeface="Verdana" pitchFamily="34" charset="0"/>
                <a:ea typeface="Verdana" pitchFamily="34" charset="0"/>
                <a:cs typeface="Verdana" pitchFamily="34" charset="0"/>
              </a:rPr>
              <a:t> de </a:t>
            </a:r>
            <a:r>
              <a:rPr lang="en-US" altLang="ca-ES" sz="2000" b="1" dirty="0" err="1">
                <a:latin typeface="Verdana" pitchFamily="34" charset="0"/>
                <a:ea typeface="Verdana" pitchFamily="34" charset="0"/>
                <a:cs typeface="Verdana" pitchFamily="34" charset="0"/>
              </a:rPr>
              <a:t>cerca</a:t>
            </a:r>
            <a:r>
              <a:rPr lang="en-US" altLang="ca-ES" sz="2000" b="1" dirty="0">
                <a:latin typeface="Verdana" pitchFamily="34" charset="0"/>
                <a:ea typeface="Verdana" pitchFamily="34" charset="0"/>
                <a:cs typeface="Verdana" pitchFamily="34" charset="0"/>
              </a:rPr>
              <a:t>: </a:t>
            </a:r>
          </a:p>
          <a:p>
            <a:pPr marL="0" indent="0">
              <a:lnSpc>
                <a:spcPct val="80000"/>
              </a:lnSpc>
              <a:buNone/>
              <a:defRPr/>
            </a:pPr>
            <a:r>
              <a:rPr lang="ca-ES" altLang="ca-ES" sz="2000" dirty="0">
                <a:latin typeface="Verdana" pitchFamily="34" charset="0"/>
              </a:rPr>
              <a:t>      					</a:t>
            </a:r>
          </a:p>
          <a:p>
            <a:pPr marL="0" indent="0">
              <a:lnSpc>
                <a:spcPct val="80000"/>
              </a:lnSpc>
              <a:buNone/>
              <a:defRPr/>
            </a:pPr>
            <a:r>
              <a:rPr lang="ca-ES" altLang="ca-ES" sz="1600" dirty="0">
                <a:latin typeface="Verdana" pitchFamily="34" charset="0"/>
              </a:rPr>
              <a:t>Depèn de la finalitat del Treball hauràs de consultar un tipus de document o un altre. El nivell de contingut determina la tipologia de les dades a utilitzar. </a:t>
            </a:r>
          </a:p>
          <a:p>
            <a:pPr marL="0" indent="0">
              <a:lnSpc>
                <a:spcPct val="80000"/>
              </a:lnSpc>
              <a:buNone/>
              <a:defRPr/>
            </a:pPr>
            <a:endParaRPr lang="ca-ES" altLang="ca-ES" sz="1600" dirty="0">
              <a:latin typeface="Verdana" pitchFamily="34" charset="0"/>
            </a:endParaRPr>
          </a:p>
          <a:p>
            <a:pPr marL="0" indent="0">
              <a:lnSpc>
                <a:spcPct val="80000"/>
              </a:lnSpc>
              <a:buNone/>
              <a:defRPr/>
            </a:pPr>
            <a:r>
              <a:rPr lang="ca-ES" altLang="ca-ES" sz="1600" b="1" dirty="0">
                <a:latin typeface="Verdana" pitchFamily="34" charset="0"/>
              </a:rPr>
              <a:t>Revisió bibliogràfica </a:t>
            </a:r>
            <a:r>
              <a:rPr lang="ca-ES" altLang="ca-ES" sz="1600" dirty="0">
                <a:latin typeface="Verdana" pitchFamily="34" charset="0"/>
              </a:rPr>
              <a:t>:  Consulta la bibliografia de les fonts. Si has de mirar un article de </a:t>
            </a:r>
            <a:r>
              <a:rPr lang="ca-ES" altLang="ca-ES" sz="1600" dirty="0" err="1">
                <a:latin typeface="Verdana" pitchFamily="34" charset="0"/>
              </a:rPr>
              <a:t>Viquipèdia</a:t>
            </a:r>
            <a:r>
              <a:rPr lang="ca-ES" altLang="ca-ES" sz="1600" dirty="0">
                <a:latin typeface="Verdana" pitchFamily="34" charset="0"/>
              </a:rPr>
              <a:t>, contrasta les referències que cita. Potser a la bibliografia inclosa als articles trobes més informació interessant. </a:t>
            </a:r>
          </a:p>
          <a:p>
            <a:pPr marL="0" indent="0">
              <a:lnSpc>
                <a:spcPct val="80000"/>
              </a:lnSpc>
              <a:buNone/>
              <a:defRPr/>
            </a:pPr>
            <a:endParaRPr lang="ca-ES" altLang="ca-ES" sz="1600" dirty="0">
              <a:latin typeface="Verdana" pitchFamily="34" charset="0"/>
            </a:endParaRPr>
          </a:p>
          <a:p>
            <a:pPr marL="0" indent="0">
              <a:lnSpc>
                <a:spcPct val="80000"/>
              </a:lnSpc>
              <a:buNone/>
              <a:defRPr/>
            </a:pPr>
            <a:r>
              <a:rPr lang="ca-ES" altLang="ca-ES" sz="1600" b="1" dirty="0">
                <a:latin typeface="Verdana" pitchFamily="34" charset="0"/>
              </a:rPr>
              <a:t>Revisió de camps indexats</a:t>
            </a:r>
            <a:r>
              <a:rPr lang="ca-ES" altLang="ca-ES" sz="1600" dirty="0">
                <a:latin typeface="Verdana" pitchFamily="34" charset="0"/>
              </a:rPr>
              <a:t>:  fixa’t en el títol, autor, paraules clau, resums, etc.  de cada font consultada.  La cerca de sinònims o termes alternatius pot ajudar-te a localitzar fonts més precises. </a:t>
            </a:r>
          </a:p>
          <a:p>
            <a:pPr marL="0" indent="0">
              <a:lnSpc>
                <a:spcPct val="80000"/>
              </a:lnSpc>
              <a:buNone/>
              <a:defRPr/>
            </a:pPr>
            <a:endParaRPr lang="ca-ES" altLang="ca-ES" sz="1600" dirty="0">
              <a:latin typeface="Verdana" pitchFamily="34" charset="0"/>
            </a:endParaRPr>
          </a:p>
          <a:p>
            <a:pPr marL="0" indent="0">
              <a:lnSpc>
                <a:spcPct val="80000"/>
              </a:lnSpc>
              <a:buNone/>
              <a:defRPr/>
            </a:pPr>
            <a:r>
              <a:rPr lang="ca-ES" altLang="ca-ES" sz="1600" b="1" dirty="0">
                <a:latin typeface="Verdana" pitchFamily="34" charset="0"/>
              </a:rPr>
              <a:t>Cerca punts de vista diferents </a:t>
            </a:r>
            <a:r>
              <a:rPr lang="ca-ES" altLang="ca-ES" sz="1600" dirty="0">
                <a:latin typeface="Verdana" pitchFamily="34" charset="0"/>
              </a:rPr>
              <a:t>sobre els conceptes que no entens, t’ajudarà a  tenir capacitat de crítica, anàlisi i comunicació.</a:t>
            </a:r>
          </a:p>
          <a:p>
            <a:pPr marL="0" indent="0">
              <a:lnSpc>
                <a:spcPct val="80000"/>
              </a:lnSpc>
              <a:buNone/>
              <a:defRPr/>
            </a:pPr>
            <a:endParaRPr lang="ca-ES" altLang="ca-ES" sz="1400" dirty="0">
              <a:latin typeface="Verdana" pitchFamily="34" charset="0"/>
            </a:endParaRPr>
          </a:p>
          <a:p>
            <a:pPr marL="857250" lvl="3" indent="0" eaLnBrk="1" hangingPunct="1">
              <a:lnSpc>
                <a:spcPct val="80000"/>
              </a:lnSpc>
              <a:buFont typeface="Arial" charset="0"/>
              <a:buNone/>
              <a:defRPr/>
            </a:pPr>
            <a:endParaRPr lang="ca-ES" altLang="ca-ES" sz="1200" dirty="0">
              <a:latin typeface="Verdana" pitchFamily="34" charset="0"/>
            </a:endParaRPr>
          </a:p>
          <a:p>
            <a:pPr marL="0" indent="0" eaLnBrk="1" hangingPunct="1">
              <a:lnSpc>
                <a:spcPct val="80000"/>
              </a:lnSpc>
              <a:buFont typeface="Arial" charset="0"/>
              <a:buNone/>
              <a:defRPr/>
            </a:pPr>
            <a:endParaRPr lang="ca-ES" altLang="ca-ES" sz="1600" dirty="0">
              <a:latin typeface="Verdana" pitchFamily="34" charset="0"/>
            </a:endParaRPr>
          </a:p>
        </p:txBody>
      </p:sp>
      <p:pic>
        <p:nvPicPr>
          <p:cNvPr id="40" name="Imatg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2821898" cy="6855781"/>
          </a:xfrm>
          <a:prstGeom prst="rect">
            <a:avLst/>
          </a:prstGeom>
        </p:spPr>
      </p:pic>
      <p:sp>
        <p:nvSpPr>
          <p:cNvPr id="41" name="Rectangle 17"/>
          <p:cNvSpPr txBox="1">
            <a:spLocks noChangeArrowheads="1"/>
          </p:cNvSpPr>
          <p:nvPr/>
        </p:nvSpPr>
        <p:spPr bwMode="auto">
          <a:xfrm>
            <a:off x="-39948" y="716527"/>
            <a:ext cx="2825334" cy="2523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endParaRPr lang="es-ES" altLang="ca-ES" sz="2000" b="1" dirty="0">
              <a:solidFill>
                <a:schemeClr val="bg1"/>
              </a:solidFill>
              <a:latin typeface="Verdana" pitchFamily="34" charset="0"/>
            </a:endParaRPr>
          </a:p>
          <a:p>
            <a:pPr>
              <a:defRPr/>
            </a:pPr>
            <a:r>
              <a:rPr lang="en-US" altLang="ca-ES" sz="5400" b="1" dirty="0">
                <a:solidFill>
                  <a:schemeClr val="bg1"/>
                </a:solidFill>
                <a:latin typeface="Verdana" pitchFamily="34" charset="0"/>
                <a:ea typeface="Verdana" pitchFamily="34" charset="0"/>
                <a:cs typeface="Verdana" pitchFamily="34" charset="0"/>
              </a:rPr>
              <a:t>3</a:t>
            </a:r>
          </a:p>
          <a:p>
            <a:pPr>
              <a:defRPr/>
            </a:pPr>
            <a:r>
              <a:rPr lang="es-ES" altLang="ca-ES" sz="2800" b="1" dirty="0">
                <a:solidFill>
                  <a:schemeClr val="bg1"/>
                </a:solidFill>
                <a:latin typeface="Verdana" pitchFamily="34" charset="0"/>
              </a:rPr>
              <a:t>Cerca i </a:t>
            </a:r>
            <a:r>
              <a:rPr lang="es-ES" altLang="ca-ES" sz="2800" b="1" dirty="0" err="1">
                <a:solidFill>
                  <a:schemeClr val="bg1"/>
                </a:solidFill>
                <a:latin typeface="Verdana" pitchFamily="34" charset="0"/>
              </a:rPr>
              <a:t>gestió</a:t>
            </a:r>
            <a:r>
              <a:rPr lang="es-ES" altLang="ca-ES" sz="2800" b="1" dirty="0">
                <a:solidFill>
                  <a:schemeClr val="bg1"/>
                </a:solidFill>
                <a:latin typeface="Verdana" pitchFamily="34" charset="0"/>
              </a:rPr>
              <a:t> </a:t>
            </a:r>
            <a:r>
              <a:rPr lang="es-ES" altLang="ca-ES" sz="2800" b="1" dirty="0" err="1">
                <a:solidFill>
                  <a:schemeClr val="bg1"/>
                </a:solidFill>
                <a:latin typeface="Verdana" pitchFamily="34" charset="0"/>
              </a:rPr>
              <a:t>d’informació</a:t>
            </a:r>
            <a:endParaRPr lang="en-US" altLang="ca-ES" sz="2800" b="1" dirty="0">
              <a:solidFill>
                <a:schemeClr val="bg1"/>
              </a:solidFill>
              <a:latin typeface="Verdana" pitchFamily="34" charset="0"/>
              <a:ea typeface="Verdana" pitchFamily="34" charset="0"/>
              <a:cs typeface="Verdana" pitchFamily="34" charset="0"/>
            </a:endParaRPr>
          </a:p>
        </p:txBody>
      </p:sp>
      <p:sp>
        <p:nvSpPr>
          <p:cNvPr id="42" name="QuadreDeText 41"/>
          <p:cNvSpPr txBox="1"/>
          <p:nvPr/>
        </p:nvSpPr>
        <p:spPr>
          <a:xfrm>
            <a:off x="2870717" y="5960043"/>
            <a:ext cx="4826962" cy="879728"/>
          </a:xfrm>
          <a:prstGeom prst="rect">
            <a:avLst/>
          </a:prstGeom>
          <a:noFill/>
        </p:spPr>
        <p:txBody>
          <a:bodyPr wrap="none">
            <a:spAutoFit/>
          </a:bodyPr>
          <a:lstStyle/>
          <a:p>
            <a:pPr algn="ctr">
              <a:spcBef>
                <a:spcPts val="500"/>
              </a:spcBef>
              <a:buClr>
                <a:srgbClr val="000000"/>
              </a:buClr>
              <a:buSzPct val="100000"/>
              <a:defRPr/>
            </a:pPr>
            <a:endParaRPr lang="ca-ES" altLang="ca-ES" dirty="0"/>
          </a:p>
          <a:p>
            <a:pPr algn="ctr">
              <a:spcBef>
                <a:spcPts val="500"/>
              </a:spcBef>
              <a:buClr>
                <a:srgbClr val="000000"/>
              </a:buClr>
              <a:buSzPct val="100000"/>
              <a:defRPr/>
            </a:pPr>
            <a:r>
              <a:rPr lang="ca-ES" altLang="ca-ES" sz="1100" b="1" dirty="0">
                <a:latin typeface="Verdana" panose="020B0604030504040204" pitchFamily="34" charset="0"/>
                <a:ea typeface="Verdana" panose="020B0604030504040204" pitchFamily="34" charset="0"/>
                <a:cs typeface="Verdana" panose="020B0604030504040204" pitchFamily="34" charset="0"/>
              </a:rPr>
              <a:t>Demana’ns sessions a mida via </a:t>
            </a:r>
            <a:r>
              <a:rPr lang="ca-ES" altLang="ca-ES" sz="1100" b="1" dirty="0">
                <a:latin typeface="Verdana" panose="020B0604030504040204" pitchFamily="34" charset="0"/>
                <a:ea typeface="Verdana" panose="020B0604030504040204" pitchFamily="34" charset="0"/>
                <a:cs typeface="Verdana" panose="020B0604030504040204" pitchFamily="34" charset="0"/>
                <a:hlinkClick r:id="rId4"/>
              </a:rPr>
              <a:t>formulari</a:t>
            </a:r>
            <a:r>
              <a:rPr lang="ca-ES" altLang="ca-ES" sz="1100" b="1" dirty="0">
                <a:latin typeface="Verdana" panose="020B0604030504040204" pitchFamily="34" charset="0"/>
                <a:ea typeface="Verdana" panose="020B0604030504040204" pitchFamily="34" charset="0"/>
                <a:cs typeface="Verdana" panose="020B0604030504040204" pitchFamily="34" charset="0"/>
              </a:rPr>
              <a:t> </a:t>
            </a:r>
            <a:endParaRPr lang="ca-ES" altLang="ca-ES" sz="1100" dirty="0">
              <a:latin typeface="Verdana" panose="020B0604030504040204" pitchFamily="34" charset="0"/>
              <a:ea typeface="Verdana" panose="020B0604030504040204" pitchFamily="34" charset="0"/>
              <a:cs typeface="Verdana" panose="020B0604030504040204" pitchFamily="34" charset="0"/>
            </a:endParaRPr>
          </a:p>
          <a:p>
            <a:pPr>
              <a:defRPr/>
            </a:pPr>
            <a:endParaRPr lang="ca-ES" dirty="0"/>
          </a:p>
        </p:txBody>
      </p:sp>
    </p:spTree>
    <p:extLst>
      <p:ext uri="{BB962C8B-B14F-4D97-AF65-F5344CB8AC3E}">
        <p14:creationId xmlns:p14="http://schemas.microsoft.com/office/powerpoint/2010/main" val="3783607047"/>
      </p:ext>
    </p:extLst>
  </p:cSld>
  <p:clrMapOvr>
    <a:masterClrMapping/>
  </p:clrMapOvr>
  <p:transition/>
</p:sld>
</file>

<file path=ppt/theme/theme1.xml><?xml version="1.0" encoding="utf-8"?>
<a:theme xmlns:a="http://schemas.openxmlformats.org/drawingml/2006/main" name="Tema de l'Office">
  <a:themeElements>
    <a:clrScheme name="Personalizado 4">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00"/>
      </a:hlink>
      <a:folHlink>
        <a:srgbClr val="00000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l'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1316</TotalTime>
  <Words>3555</Words>
  <Application>Microsoft Office PowerPoint</Application>
  <PresentationFormat>Presentación en pantalla (4:3)</PresentationFormat>
  <Paragraphs>815</Paragraphs>
  <Slides>44</Slides>
  <Notes>42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44</vt:i4>
      </vt:variant>
    </vt:vector>
  </HeadingPairs>
  <TitlesOfParts>
    <vt:vector size="51" baseType="lpstr">
      <vt:lpstr>Arial</vt:lpstr>
      <vt:lpstr>Calibri</vt:lpstr>
      <vt:lpstr>Symbol</vt:lpstr>
      <vt:lpstr>Times New Roman</vt:lpstr>
      <vt:lpstr>Verdana</vt:lpstr>
      <vt:lpstr>Wingdings</vt:lpstr>
      <vt:lpstr>Tema de l'Office</vt:lpstr>
      <vt:lpstr>Presentación de PowerPoint</vt:lpstr>
      <vt:lpstr>Presentación de PowerPoint</vt:lpstr>
      <vt:lpstr>1 Per a què serveix aquesta presentació?</vt:lpstr>
      <vt:lpstr>Presentación de PowerPoint</vt:lpstr>
      <vt:lpstr>2 Consideracions preliminars: Calendari de treball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 Cerca i gestió d’informació: COM?</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Universitat 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Fonts d'informació per elaborar el TFG. Curs 2019-20</dc:title>
  <dc:creator>CRAI Biblioteca de Matemàtiques i Informàtica</dc:creator>
  <cp:keywords>fonts d'informació, TFG, formació d'usuaris, CRAI, Universitat de Barcelona</cp:keywords>
  <cp:lastModifiedBy>Nuria Hombrabella Teruel</cp:lastModifiedBy>
  <cp:revision>268</cp:revision>
  <dcterms:created xsi:type="dcterms:W3CDTF">2018-09-18T10:37:39Z</dcterms:created>
  <dcterms:modified xsi:type="dcterms:W3CDTF">2020-03-30T00:35:47Z</dcterms:modified>
</cp:coreProperties>
</file>