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A8B0F8A-737A-41E8-939B-D24C3BC47BE7}">
  <a:tblStyle styleId="{0A8B0F8A-737A-41E8-939B-D24C3BC47BE7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775640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422800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11933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546671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400462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916330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274299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7934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352429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837436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691700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90768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397632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621168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838704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007987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423354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935571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84358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213237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839690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759577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23129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377503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65426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99728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82946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99416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168920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7373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7060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3.1. CONCEPTE DE RIQUESA I RENDA EMPRESARIAL: EL PATRIMONI I EL RESULTAT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EMPRESA TÉ COSES EN PROPIETAT, QUE S’ANOMENEN BÉNS I DRETS.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TAMBÉ TÉ OBLIGACIONS O DEUTES.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CONJUNT DE TOT: BÉNS, DRETS I OBLIGACIONS S’ANOMENA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PATRIMONI.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1"/>
          <p:cNvSpPr txBox="1">
            <a:spLocks noGrp="1"/>
          </p:cNvSpPr>
          <p:nvPr>
            <p:ph type="subTitle" idx="1"/>
          </p:nvPr>
        </p:nvSpPr>
        <p:spPr>
          <a:xfrm>
            <a:off x="457200" y="1842868"/>
            <a:ext cx="8229600" cy="4513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L’ACTIU NO CORRENT TAMBÉ SE LI DIU ACTIU A LL/T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L’ACTIU CORRENT, ACTIU A C/T.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TERMINI EN COMPTABILITAT ES FIXA EN 1 ANY COMPTAT A PARTIR DEL 31/12 DE CADA ANY.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C/T = o &lt; 1 ANY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LL/T = &gt; 1 ANY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2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2"/>
          <p:cNvSpPr txBox="1">
            <a:spLocks noGrp="1"/>
          </p:cNvSpPr>
          <p:nvPr>
            <p:ph type="subTitle" idx="1"/>
          </p:nvPr>
        </p:nvSpPr>
        <p:spPr>
          <a:xfrm>
            <a:off x="351692" y="1659988"/>
            <a:ext cx="8335108" cy="4571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3.4. L’ESTRUCTURA FINANCERA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LLISTA DE DEUTES O OBLIGACIONS DE L’EMPRESA S’ANOMENA ESTRUCTURA FINANCERA O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PASSIU 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(ALERTA, O PATRIMONI NET I PASSIU, DEPÉN DELS LLIBRES).  ES DEFINEIX, DONCS, COM EL CONJUNT DE DEUTES DE L’EMPRESA.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PARAULES CLAU: DEUTES, CREDITOR, A PAGAR, </a:t>
            </a:r>
            <a:endParaRPr sz="3200" b="1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2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23"/>
          <p:cNvSpPr txBox="1">
            <a:spLocks noGrp="1"/>
          </p:cNvSpPr>
          <p:nvPr>
            <p:ph type="subTitle" idx="1"/>
          </p:nvPr>
        </p:nvSpPr>
        <p:spPr>
          <a:xfrm>
            <a:off x="450166" y="1688123"/>
            <a:ext cx="8236634" cy="3950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TAMBÉ S’ORDENA D’UNA MANERA CONCRETA: PRIMER ELS DEUTES QUE MÉS TEMPS TRIGARÀ A TORNAR I AL FINAL ELS DEUTES QUE S’HAN DE PAGAR MÉS AVIAT.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AQUEST ORDRE D’ANOMENA SEGONS LA EXIGIBILITAT. PER TANT,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PARTIDES AL PASSIU S’ORDENEN DE MENOR A MAJOR EXIGIBILITAT.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4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24"/>
          <p:cNvSpPr txBox="1">
            <a:spLocks noGrp="1"/>
          </p:cNvSpPr>
          <p:nvPr>
            <p:ph type="subTitle" idx="1"/>
          </p:nvPr>
        </p:nvSpPr>
        <p:spPr>
          <a:xfrm>
            <a:off x="379828" y="1828799"/>
            <a:ext cx="8306972" cy="380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3.4.1. EL PATRIMONI NET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DINS DEL PASSIU HI HA PARTIDES QUE SÓN DEUTES DE L’EMPRESA AMB ELS SEUS SOCIS O ACCIONISTES: AQUESTES PARTIDES SÓN EL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PATRIMONI NET.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2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25"/>
          <p:cNvSpPr txBox="1">
            <a:spLocks noGrp="1"/>
          </p:cNvSpPr>
          <p:nvPr>
            <p:ph type="subTitle" idx="1"/>
          </p:nvPr>
        </p:nvSpPr>
        <p:spPr>
          <a:xfrm>
            <a:off x="379828" y="1814731"/>
            <a:ext cx="8306972" cy="4346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3.4.2. EL PASSIU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ALTRES PARTIDES SÓN DEUTES AMB EMPRESES O PERSONES EXTERNES (NO SOCIS). S’ANOMENEN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PASSIU.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PODEN AGRUPAR SEGONS SIGUIN DEUTES A TORNAR D’AQUI A MOLT DE TEMPS: SÓN EL PASSIU FIX, PERMANENT O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CORRENT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6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26"/>
          <p:cNvSpPr txBox="1">
            <a:spLocks noGrp="1"/>
          </p:cNvSpPr>
          <p:nvPr>
            <p:ph type="subTitle" idx="1"/>
          </p:nvPr>
        </p:nvSpPr>
        <p:spPr>
          <a:xfrm>
            <a:off x="407963" y="1997611"/>
            <a:ext cx="8278837" cy="3641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DEUTES A TORNAR D’AQUÍ A POC TEMPS: SÓN EL PASSIU CIRCULANT O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CORRENT.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TANT, LA ESTRUCTURA FINANCERA ES DIVIDEIX EN PATRIMONI NET + PASSIU.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2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7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7"/>
          <p:cNvSpPr txBox="1">
            <a:spLocks noGrp="1"/>
          </p:cNvSpPr>
          <p:nvPr>
            <p:ph type="subTitle" idx="1"/>
          </p:nvPr>
        </p:nvSpPr>
        <p:spPr>
          <a:xfrm>
            <a:off x="436098" y="2124221"/>
            <a:ext cx="8022102" cy="3514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 PATRIMONI NET TAMBÉ SE L’ANOMENEN RECURSOS PROPIS DE L’EMPRESA.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AL PASSIU NO CORRENT I CORRENT SE L’ANOMENA GLOBALMENT RECURSOS ALIENS.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2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8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subTitle" idx="1"/>
          </p:nvPr>
        </p:nvSpPr>
        <p:spPr>
          <a:xfrm>
            <a:off x="478302" y="2053883"/>
            <a:ext cx="8102990" cy="3584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ALS DEUTES AMB ALIENS A L’EMPRESA, ÉS A DIR,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PNC I PC 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TAMBÉ SE LI DIU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EXIGIBLE.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ELS DEUTES SÓN DE PNC SERIA EL EXIGIBLE A LL/T I SI ELS DEUTES SÓN DE PC SERIA EL EXIGIBLE A C/T.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2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00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 D’UN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PASSIU O PN + PASSIU 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(A DATA XX/XX/2018)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CAPITAL	€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RESERVES 	€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2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RESULTATS DE L’ANY 	€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2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9"/>
          <p:cNvSpPr/>
          <p:nvPr/>
        </p:nvSpPr>
        <p:spPr>
          <a:xfrm>
            <a:off x="2714625" y="2786062"/>
            <a:ext cx="500062" cy="1643062"/>
          </a:xfrm>
          <a:prstGeom prst="leftBrace">
            <a:avLst>
              <a:gd name="adj1" fmla="val 548"/>
              <a:gd name="adj2" fmla="val 50000"/>
            </a:avLst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9"/>
          <p:cNvSpPr txBox="1"/>
          <p:nvPr/>
        </p:nvSpPr>
        <p:spPr>
          <a:xfrm>
            <a:off x="457200" y="3428999"/>
            <a:ext cx="2637692" cy="1643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-ES"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PATRIMONI NET O RECURSOS PROPIS</a:t>
            </a:r>
            <a:endParaRPr sz="25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9"/>
          <p:cNvSpPr txBox="1"/>
          <p:nvPr/>
        </p:nvSpPr>
        <p:spPr>
          <a:xfrm>
            <a:off x="1071562" y="4509293"/>
            <a:ext cx="1643062" cy="175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00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 D’UN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PASSIU O PN + PASSIU 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(A DATA XX/XX/2018)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289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DEUTES A LL/T PER PRÉSTEC	€</a:t>
            </a:r>
            <a:endParaRPr/>
          </a:p>
          <a:p>
            <a:pPr marL="2628900" marR="0" lvl="5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0"/>
          <p:cNvSpPr/>
          <p:nvPr/>
        </p:nvSpPr>
        <p:spPr>
          <a:xfrm>
            <a:off x="2654727" y="3639325"/>
            <a:ext cx="500062" cy="1643062"/>
          </a:xfrm>
          <a:prstGeom prst="leftBrace">
            <a:avLst>
              <a:gd name="adj1" fmla="val 548"/>
              <a:gd name="adj2" fmla="val 50000"/>
            </a:avLst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30"/>
          <p:cNvSpPr txBox="1"/>
          <p:nvPr/>
        </p:nvSpPr>
        <p:spPr>
          <a:xfrm>
            <a:off x="457200" y="3428999"/>
            <a:ext cx="2637692" cy="2357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-ES"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PASSIU NO CORRENT O EXIGIBLE A LL/T. RECURSOS ALIENS</a:t>
            </a:r>
            <a:endParaRPr sz="25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30"/>
          <p:cNvSpPr txBox="1"/>
          <p:nvPr/>
        </p:nvSpPr>
        <p:spPr>
          <a:xfrm>
            <a:off x="1071562" y="4509293"/>
            <a:ext cx="1643062" cy="175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1"/>
          </p:nvPr>
        </p:nvSpPr>
        <p:spPr>
          <a:xfrm>
            <a:off x="322729" y="1500186"/>
            <a:ext cx="8364071" cy="4550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 QUE ELS DEUTES RESTEN AL QUE ES TE (BÉNS I DRETS), LA DIFERÈNCIA ENTRE ELS BÉNS I DRETS MENYS LES OBLIGACIONS ÉS LA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RIQUESA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 UN MOMENT DONAT.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QUE S’HA GUANYAT O PERDUT EN UN PERIODE ÉS EL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RESULTAT O RENDA 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L’ANY.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31"/>
          <p:cNvSpPr txBox="1">
            <a:spLocks noGrp="1"/>
          </p:cNvSpPr>
          <p:nvPr>
            <p:ph type="body" idx="1"/>
          </p:nvPr>
        </p:nvSpPr>
        <p:spPr>
          <a:xfrm>
            <a:off x="1642073" y="2070027"/>
            <a:ext cx="840105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PROVEÏDORS		€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LLETRES A PAGAR	€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DEUTES AMB HISENDA	€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0" marR="0" lvl="2" indent="-2286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E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DEUTES AMB LA SEGURETAT SOCIAL	€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0" marR="0" lvl="2" indent="-2286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s-E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DEUTES AMB BANCS PER PRÉSTECS A C/T	€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3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31"/>
          <p:cNvSpPr/>
          <p:nvPr/>
        </p:nvSpPr>
        <p:spPr>
          <a:xfrm>
            <a:off x="2852829" y="2214562"/>
            <a:ext cx="500062" cy="2714625"/>
          </a:xfrm>
          <a:prstGeom prst="leftBrace">
            <a:avLst>
              <a:gd name="adj1" fmla="val 332"/>
              <a:gd name="adj2" fmla="val 50000"/>
            </a:avLst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31"/>
          <p:cNvSpPr txBox="1"/>
          <p:nvPr/>
        </p:nvSpPr>
        <p:spPr>
          <a:xfrm>
            <a:off x="357187" y="2500312"/>
            <a:ext cx="2653299" cy="2757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-ES"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PASSIU CORRENT. EXIGIBLE A C/T. RECURSOS ALIENS</a:t>
            </a:r>
            <a:endParaRPr sz="25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p31"/>
          <p:cNvCxnSpPr/>
          <p:nvPr/>
        </p:nvCxnSpPr>
        <p:spPr>
          <a:xfrm>
            <a:off x="4714875" y="4500562"/>
            <a:ext cx="4000500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35" name="Google Shape;235;p31"/>
          <p:cNvSpPr txBox="1"/>
          <p:nvPr/>
        </p:nvSpPr>
        <p:spPr>
          <a:xfrm>
            <a:off x="3010487" y="4929187"/>
            <a:ext cx="5847764" cy="6064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-ES"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 PN + PASSIU 	€</a:t>
            </a:r>
            <a:endParaRPr sz="3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2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32"/>
          <p:cNvSpPr txBox="1">
            <a:spLocks noGrp="1"/>
          </p:cNvSpPr>
          <p:nvPr>
            <p:ph type="subTitle" idx="1"/>
          </p:nvPr>
        </p:nvSpPr>
        <p:spPr>
          <a:xfrm>
            <a:off x="365760" y="2067951"/>
            <a:ext cx="8092440" cy="3570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COMPTABLE SEMPRE PRESENTA LES DUES LLISTES, ACTIU I PASSIU JUNTES: AQUEST DOCUMENT ÉS EL </a:t>
            </a:r>
            <a:r>
              <a:rPr lang="es-ES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BALANÇ DE SITUACIÓ.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BALANÇ DE SITUACIÓ ÉS UN DOCUMENT QUE EXPRESSA LA SITUACIÓ ECONÒMICA I FINANCERA DE L’EMPRESA EN UN MOMENT DETERMINAT I EN TERMES D’IGUALTAT ENTRE UN ACTIU O EE I UN PASSIU O EF.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3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3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3"/>
          <p:cNvSpPr txBox="1">
            <a:spLocks noGrp="1"/>
          </p:cNvSpPr>
          <p:nvPr>
            <p:ph type="subTitle" idx="1"/>
          </p:nvPr>
        </p:nvSpPr>
        <p:spPr>
          <a:xfrm>
            <a:off x="1357312" y="1500187"/>
            <a:ext cx="6400800" cy="413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BALANÇ DE SITUACIÓ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33"/>
          <p:cNvSpPr txBox="1"/>
          <p:nvPr/>
        </p:nvSpPr>
        <p:spPr>
          <a:xfrm>
            <a:off x="2000250" y="2500312"/>
            <a:ext cx="2286000" cy="2357437"/>
          </a:xfrm>
          <a:prstGeom prst="rect">
            <a:avLst/>
          </a:prstGeom>
          <a:noFill/>
          <a:ln w="25400" cap="flat" cmpd="sng">
            <a:solidFill>
              <a:srgbClr val="385D8A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33"/>
          <p:cNvSpPr txBox="1"/>
          <p:nvPr/>
        </p:nvSpPr>
        <p:spPr>
          <a:xfrm>
            <a:off x="4929187" y="2500312"/>
            <a:ext cx="2143125" cy="2357437"/>
          </a:xfrm>
          <a:prstGeom prst="rect">
            <a:avLst/>
          </a:prstGeom>
          <a:noFill/>
          <a:ln w="25400" cap="flat" cmpd="sng">
            <a:solidFill>
              <a:srgbClr val="385D8A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33"/>
          <p:cNvSpPr txBox="1"/>
          <p:nvPr/>
        </p:nvSpPr>
        <p:spPr>
          <a:xfrm>
            <a:off x="2214562" y="3143250"/>
            <a:ext cx="1857375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ESTRUCTURA ECONÒMICA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33"/>
          <p:cNvSpPr txBox="1"/>
          <p:nvPr/>
        </p:nvSpPr>
        <p:spPr>
          <a:xfrm>
            <a:off x="5286375" y="3214687"/>
            <a:ext cx="1500187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ESTRUCTURA FINANCERA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33"/>
          <p:cNvSpPr txBox="1"/>
          <p:nvPr/>
        </p:nvSpPr>
        <p:spPr>
          <a:xfrm>
            <a:off x="4429125" y="3500437"/>
            <a:ext cx="357187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33"/>
          <p:cNvSpPr txBox="1"/>
          <p:nvPr/>
        </p:nvSpPr>
        <p:spPr>
          <a:xfrm>
            <a:off x="2357437" y="5072062"/>
            <a:ext cx="1571625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ACTIU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33"/>
          <p:cNvSpPr txBox="1"/>
          <p:nvPr/>
        </p:nvSpPr>
        <p:spPr>
          <a:xfrm>
            <a:off x="4429125" y="5072062"/>
            <a:ext cx="50006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33"/>
          <p:cNvSpPr txBox="1"/>
          <p:nvPr/>
        </p:nvSpPr>
        <p:spPr>
          <a:xfrm>
            <a:off x="5000625" y="5072062"/>
            <a:ext cx="19288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PN + PASSIU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34"/>
          <p:cNvSpPr txBox="1">
            <a:spLocks noGrp="1"/>
          </p:cNvSpPr>
          <p:nvPr>
            <p:ph type="body" idx="1"/>
          </p:nvPr>
        </p:nvSpPr>
        <p:spPr>
          <a:xfrm>
            <a:off x="457200" y="1600199"/>
            <a:ext cx="8229600" cy="4983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3.2. ELEMENTS I MASSES PATRIMONIALS.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CADA CONCEPTE DE L’ACTIU I DEL PASSIU SE L’ANOMENA ELEMENT PATRIMONIAL.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DINS DE L’ACTIU CIRCULANT ES PODEN CLASSIFICAR ELS ELEMENTS PATRIMONIALS EN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EXISTÈNCIES 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(MP I PA I MERCADERIES), 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DEUTORS O REALITZABLE 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(CLIENTS) I EN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DISPONIBLE 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(DINER I INVERSIONS), I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L’AGRUPACIÓ D’ELEMENTS PATRIMONIALS SÓN LES MASSES PATRIMONIALS.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3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5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35"/>
          <p:cNvSpPr txBox="1">
            <a:spLocks noGrp="1"/>
          </p:cNvSpPr>
          <p:nvPr>
            <p:ph type="subTitle" idx="1"/>
          </p:nvPr>
        </p:nvSpPr>
        <p:spPr>
          <a:xfrm>
            <a:off x="1357312" y="1500187"/>
            <a:ext cx="6400800" cy="413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BALANÇ DE SITUACIÓ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3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35"/>
          <p:cNvSpPr txBox="1"/>
          <p:nvPr/>
        </p:nvSpPr>
        <p:spPr>
          <a:xfrm>
            <a:off x="1643062" y="2214562"/>
            <a:ext cx="2571750" cy="3286125"/>
          </a:xfrm>
          <a:prstGeom prst="rect">
            <a:avLst/>
          </a:prstGeom>
          <a:noFill/>
          <a:ln w="25400" cap="flat" cmpd="sng">
            <a:solidFill>
              <a:srgbClr val="385D8A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35"/>
          <p:cNvSpPr txBox="1"/>
          <p:nvPr/>
        </p:nvSpPr>
        <p:spPr>
          <a:xfrm>
            <a:off x="5000625" y="2214562"/>
            <a:ext cx="2428875" cy="3357562"/>
          </a:xfrm>
          <a:prstGeom prst="rect">
            <a:avLst/>
          </a:prstGeom>
          <a:noFill/>
          <a:ln w="25400" cap="flat" cmpd="sng">
            <a:solidFill>
              <a:srgbClr val="385D8A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4" name="Google Shape;274;p35"/>
          <p:cNvCxnSpPr/>
          <p:nvPr/>
        </p:nvCxnSpPr>
        <p:spPr>
          <a:xfrm>
            <a:off x="1643062" y="3500437"/>
            <a:ext cx="2571750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75" name="Google Shape;275;p35"/>
          <p:cNvCxnSpPr/>
          <p:nvPr/>
        </p:nvCxnSpPr>
        <p:spPr>
          <a:xfrm rot="5400000">
            <a:off x="1928018" y="4501356"/>
            <a:ext cx="2000250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76" name="Google Shape;276;p35"/>
          <p:cNvCxnSpPr/>
          <p:nvPr/>
        </p:nvCxnSpPr>
        <p:spPr>
          <a:xfrm>
            <a:off x="2928937" y="4071937"/>
            <a:ext cx="1285875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77" name="Google Shape;277;p35"/>
          <p:cNvCxnSpPr/>
          <p:nvPr/>
        </p:nvCxnSpPr>
        <p:spPr>
          <a:xfrm>
            <a:off x="2928937" y="4857750"/>
            <a:ext cx="1285875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78" name="Google Shape;278;p35"/>
          <p:cNvCxnSpPr/>
          <p:nvPr/>
        </p:nvCxnSpPr>
        <p:spPr>
          <a:xfrm>
            <a:off x="5000625" y="3143250"/>
            <a:ext cx="2357437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cxnSp>
        <p:nvCxnSpPr>
          <p:cNvPr id="279" name="Google Shape;279;p35"/>
          <p:cNvCxnSpPr/>
          <p:nvPr/>
        </p:nvCxnSpPr>
        <p:spPr>
          <a:xfrm rot="10800000" flipH="1">
            <a:off x="5000625" y="3894137"/>
            <a:ext cx="2428875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80" name="Google Shape;280;p35"/>
          <p:cNvSpPr txBox="1"/>
          <p:nvPr/>
        </p:nvSpPr>
        <p:spPr>
          <a:xfrm>
            <a:off x="1857375" y="2428875"/>
            <a:ext cx="20002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5"/>
          <p:cNvSpPr txBox="1"/>
          <p:nvPr/>
        </p:nvSpPr>
        <p:spPr>
          <a:xfrm>
            <a:off x="5072062" y="2286000"/>
            <a:ext cx="2214562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PN O RECURSOS PROPIS SEMPRE LL/T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35"/>
          <p:cNvSpPr txBox="1"/>
          <p:nvPr/>
        </p:nvSpPr>
        <p:spPr>
          <a:xfrm>
            <a:off x="5072062" y="3214687"/>
            <a:ext cx="2143125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PNC O EXIGIBLE A LL/T RECURSOS AL.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35"/>
          <p:cNvSpPr txBox="1"/>
          <p:nvPr/>
        </p:nvSpPr>
        <p:spPr>
          <a:xfrm>
            <a:off x="5143500" y="4214812"/>
            <a:ext cx="1714500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PC O EXIGIBLE A C/T RECURSOS ALIENS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35"/>
          <p:cNvSpPr txBox="1"/>
          <p:nvPr/>
        </p:nvSpPr>
        <p:spPr>
          <a:xfrm>
            <a:off x="1785937" y="4214812"/>
            <a:ext cx="7858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35"/>
          <p:cNvSpPr txBox="1"/>
          <p:nvPr/>
        </p:nvSpPr>
        <p:spPr>
          <a:xfrm>
            <a:off x="2857500" y="3571875"/>
            <a:ext cx="14287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EXISTÈNCIES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35"/>
          <p:cNvSpPr txBox="1"/>
          <p:nvPr/>
        </p:nvSpPr>
        <p:spPr>
          <a:xfrm>
            <a:off x="2928937" y="4286250"/>
            <a:ext cx="1285875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DEUTORS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35"/>
          <p:cNvSpPr txBox="1"/>
          <p:nvPr/>
        </p:nvSpPr>
        <p:spPr>
          <a:xfrm>
            <a:off x="2857500" y="4929187"/>
            <a:ext cx="1500187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DISPONIBLE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35"/>
          <p:cNvSpPr txBox="1"/>
          <p:nvPr/>
        </p:nvSpPr>
        <p:spPr>
          <a:xfrm>
            <a:off x="4429125" y="3429000"/>
            <a:ext cx="428625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35"/>
          <p:cNvSpPr txBox="1"/>
          <p:nvPr/>
        </p:nvSpPr>
        <p:spPr>
          <a:xfrm>
            <a:off x="2071687" y="5786437"/>
            <a:ext cx="1571625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TOTAL ACTIU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35"/>
          <p:cNvSpPr txBox="1"/>
          <p:nvPr/>
        </p:nvSpPr>
        <p:spPr>
          <a:xfrm>
            <a:off x="5286375" y="5715000"/>
            <a:ext cx="221456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E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TOTAL PN + PASSIU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35"/>
          <p:cNvSpPr txBox="1"/>
          <p:nvPr/>
        </p:nvSpPr>
        <p:spPr>
          <a:xfrm>
            <a:off x="4286250" y="5786437"/>
            <a:ext cx="78581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=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6"/>
          <p:cNvSpPr txBox="1">
            <a:spLocks noGrp="1"/>
          </p:cNvSpPr>
          <p:nvPr>
            <p:ph type="body" idx="1"/>
          </p:nvPr>
        </p:nvSpPr>
        <p:spPr>
          <a:xfrm>
            <a:off x="457200" y="267285"/>
            <a:ext cx="8229600" cy="6260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CAS 1.- BALANÇ DE SITUACIÓ</a:t>
            </a:r>
            <a:endParaRPr/>
          </a:p>
          <a:p>
            <a: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marR="0" lvl="0" indent="-431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Confeccionar el balance de situación al cierre del ejercicio a partir de los siguientes datos:</a:t>
            </a:r>
            <a:endParaRPr/>
          </a:p>
          <a:p>
            <a:pPr marL="457200" marR="0" lvl="0" indent="-431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Dinero en efectivo en la empresa     5.000 €</a:t>
            </a:r>
            <a:endParaRPr sz="3200" b="0" i="0" u="none" strike="noStrike" cap="none">
              <a:solidFill>
                <a:schemeClr val="dk1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457200" marR="0" lvl="0" indent="-431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Facturas por cobrar de los clientes     10.000 €</a:t>
            </a:r>
            <a:endParaRPr sz="3200" b="0" i="0" u="none" strike="noStrike" cap="none">
              <a:solidFill>
                <a:schemeClr val="dk1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457200" marR="0" lvl="0" indent="-431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Furgonetas de reparto      35.000 €</a:t>
            </a:r>
            <a:endParaRPr sz="3200" b="0" i="0" u="none" strike="noStrike" cap="none">
              <a:solidFill>
                <a:schemeClr val="dk1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Deudas con Hacienda       6.000 €</a:t>
            </a:r>
            <a:endParaRPr sz="3200" b="0" i="0" u="none" strike="noStrike" cap="none">
              <a:solidFill>
                <a:schemeClr val="dk1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Muebles de oficina       9.000 €</a:t>
            </a:r>
            <a:endParaRPr sz="3200" b="0" i="0" u="none" strike="noStrike" cap="none">
              <a:solidFill>
                <a:schemeClr val="dk1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</p:txBody>
      </p:sp>
      <p:sp>
        <p:nvSpPr>
          <p:cNvPr id="297" name="Google Shape;297;p3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7"/>
          <p:cNvSpPr txBox="1">
            <a:spLocks noGrp="1"/>
          </p:cNvSpPr>
          <p:nvPr>
            <p:ph type="body" idx="1"/>
          </p:nvPr>
        </p:nvSpPr>
        <p:spPr>
          <a:xfrm>
            <a:off x="0" y="108389"/>
            <a:ext cx="9144000" cy="6404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Valor del edificio de la empresa 90.000 €</a:t>
            </a:r>
            <a:endParaRPr sz="3200" b="0" i="0" u="none" strike="noStrike" cap="none">
              <a:solidFill>
                <a:schemeClr val="dk1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Solar del edificio     40.000 €</a:t>
            </a:r>
            <a:endParaRPr sz="3200" b="0" i="0" u="none" strike="noStrike" cap="none">
              <a:solidFill>
                <a:schemeClr val="dk1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Factures a pagar als proveidors 20.000 €</a:t>
            </a:r>
            <a:endParaRPr sz="3200" b="0" i="0" u="none" strike="noStrike" cap="none">
              <a:solidFill>
                <a:schemeClr val="dk1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Préstamo a devolver a Ibercaja  en cinco años     50.000 €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Existencias de mercaderías 24.000 €</a:t>
            </a:r>
            <a:endParaRPr sz="3200" b="0" i="0" u="none" strike="noStrike" cap="none">
              <a:solidFill>
                <a:schemeClr val="dk1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Saldo de la cuenta corriente 15.000 €</a:t>
            </a:r>
            <a:endParaRPr sz="3200" b="0" i="0" u="none" strike="noStrike" cap="none">
              <a:solidFill>
                <a:schemeClr val="dk1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Acciones de Inmobiliaria Colonial 5.000 €</a:t>
            </a:r>
            <a:endParaRPr sz="3200" b="0" i="0" u="none" strike="noStrike" cap="none">
              <a:solidFill>
                <a:schemeClr val="dk1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457200" marR="0" lvl="0" indent="-431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Reservas acumuladas     27.000 €</a:t>
            </a:r>
            <a:endParaRPr sz="3200" b="0" i="0" u="none" strike="noStrike" cap="none">
              <a:solidFill>
                <a:schemeClr val="dk1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457200" marR="0" lvl="0" indent="-431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Beneficio del ejercicio      30.000 €</a:t>
            </a:r>
            <a:endParaRPr sz="3200" b="0" i="0" u="none" strike="noStrike" cap="none">
              <a:solidFill>
                <a:schemeClr val="dk1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457200" marR="0" lvl="0" indent="-431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Aportaciones de los socios 100.000 €</a:t>
            </a:r>
            <a:endParaRPr sz="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3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27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10" name="Google Shape;310;p38"/>
          <p:cNvGraphicFramePr/>
          <p:nvPr/>
        </p:nvGraphicFramePr>
        <p:xfrm>
          <a:off x="126608" y="13652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{0A8B0F8A-737A-41E8-939B-D24C3BC47BE7}</a:tableStyleId>
              </a:tblPr>
              <a:tblGrid>
                <a:gridCol w="3106575"/>
                <a:gridCol w="1074775"/>
                <a:gridCol w="471150"/>
                <a:gridCol w="3194900"/>
                <a:gridCol w="1001175"/>
              </a:tblGrid>
              <a:tr h="2655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ACTIVO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PATRIMONIO NETO Y PASIVO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316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A) ACTIVO NO CORRIENTE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u="none" strike="noStrike" cap="none"/>
                        <a:t>174.000</a:t>
                      </a:r>
                      <a:endParaRPr sz="12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A) PATRIMONIO NETO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u="none" strike="noStrike" cap="none"/>
                        <a:t>157.000</a:t>
                      </a:r>
                      <a:endParaRPr sz="12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316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II.INMOVILIZADO MATERIAL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u="none" strike="noStrike" cap="none"/>
                        <a:t>174.000</a:t>
                      </a:r>
                      <a:endParaRPr sz="12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A-1) FONDOS PROPIOS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u="none" strike="noStrike" cap="none"/>
                        <a:t>157.000</a:t>
                      </a:r>
                      <a:endParaRPr sz="12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26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Furgoneta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35.000</a:t>
                      </a:r>
                      <a:endParaRPr sz="10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Capital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100.000</a:t>
                      </a:r>
                      <a:endParaRPr sz="10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26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Muebles de oficina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9.000</a:t>
                      </a:r>
                      <a:endParaRPr sz="10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Reservas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27.000</a:t>
                      </a:r>
                      <a:endParaRPr sz="10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26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Edificio de la empresa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90.000</a:t>
                      </a:r>
                      <a:endParaRPr sz="10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Beneficio del ejercicio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30.000</a:t>
                      </a:r>
                      <a:endParaRPr sz="10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316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Solar del edificio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40.000</a:t>
                      </a:r>
                      <a:endParaRPr sz="10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B) PASIVO NO CORRIENTE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u="none" strike="noStrike" cap="none"/>
                        <a:t>50.000</a:t>
                      </a:r>
                      <a:endParaRPr sz="12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316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II.- DEUDAS A LARGO PLAZO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u="none" strike="noStrike" cap="none"/>
                        <a:t>50.000</a:t>
                      </a:r>
                      <a:endParaRPr sz="12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26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Préstamo a devolver a Ibercaja (5 años)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50.000</a:t>
                      </a:r>
                      <a:endParaRPr sz="10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316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B) ACTIVO CORRIENTE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59.000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C) PASIVO CORRIENTE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u="none" strike="noStrike" cap="none"/>
                        <a:t>26.000</a:t>
                      </a:r>
                      <a:endParaRPr sz="12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316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II.EXISTENCIAS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u="none" strike="noStrike" cap="none"/>
                        <a:t>24.000</a:t>
                      </a:r>
                      <a:endParaRPr sz="12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V.- ACREEDORES COMERCIALES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u="none" strike="noStrike" cap="none"/>
                        <a:t>26.000</a:t>
                      </a:r>
                      <a:endParaRPr sz="12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26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Existencias de mercaderías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24.000</a:t>
                      </a:r>
                      <a:endParaRPr sz="10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Deudas con Hacienda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6.000</a:t>
                      </a:r>
                      <a:endParaRPr sz="10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316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III DEUDORES COMERCIALES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u="none" strike="noStrike" cap="none"/>
                        <a:t>10.000</a:t>
                      </a:r>
                      <a:endParaRPr sz="12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Facturas a pagar a proveedores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20.000</a:t>
                      </a:r>
                      <a:endParaRPr sz="10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26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Clientes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10.000</a:t>
                      </a:r>
                      <a:endParaRPr sz="10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518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V. INVERSIONES FINANCIERAS A CORTO PLAZO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u="none" strike="noStrike" cap="none"/>
                        <a:t>5.000</a:t>
                      </a:r>
                      <a:endParaRPr sz="12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26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Acciones Inmobiliaria Colonial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5.000</a:t>
                      </a:r>
                      <a:endParaRPr sz="10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518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VII. EFECTIVO Y OTROS MEDIOS LÍQUIDOS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u="none" strike="noStrike" cap="none"/>
                        <a:t>20.000</a:t>
                      </a:r>
                      <a:endParaRPr sz="12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26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Caja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5.000</a:t>
                      </a:r>
                      <a:endParaRPr sz="10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26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Bancos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15.000</a:t>
                      </a:r>
                      <a:endParaRPr sz="10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 </a:t>
                      </a:r>
                      <a:endParaRPr sz="10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  <a:tr h="316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TOTAL ACTIVO (A+B)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u="none" strike="noStrike" cap="none"/>
                        <a:t>233.000</a:t>
                      </a:r>
                      <a:endParaRPr sz="12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800" u="none" strike="noStrike" cap="none"/>
                        <a:t> </a:t>
                      </a:r>
                      <a:endParaRPr sz="800" b="0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 u="none" strike="noStrike" cap="none"/>
                        <a:t>TOTAL PN + PASIVO (A+B+C)</a:t>
                      </a:r>
                      <a:endParaRPr sz="10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200" u="none" strike="noStrike" cap="none"/>
                        <a:t>233.000</a:t>
                      </a:r>
                      <a:endParaRPr sz="1200" b="1" i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900" marR="7900" marT="790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9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39"/>
          <p:cNvSpPr txBox="1">
            <a:spLocks noGrp="1"/>
          </p:cNvSpPr>
          <p:nvPr>
            <p:ph type="subTitle" idx="1"/>
          </p:nvPr>
        </p:nvSpPr>
        <p:spPr>
          <a:xfrm>
            <a:off x="309489" y="1955408"/>
            <a:ext cx="8377311" cy="4400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3.5. L’EQUILIBRI PATRIMONIAL: LA IDENTITAT FONAMENTAL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TOTA EMPRESA COMENÇA L’ANY AMB UN BALANÇ EQUILIBRAT.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MESURA QUE PASSEN ELS DIES, ES FAN OPERACIONS QUE MODIFIQUEN L’ACTIU I MODIFIQUEN EL PN I PASSIU.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L’EQUILIBRI INICIAL ES TRENCA I ES VA MODIFICANT CAP A UNA ALTRE SITUACIÓ DIFERENT.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3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p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1) ACTIU INICIAL = PN + PASSIU INICIAL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2) AL LLARG DE L’ANY ES COMPREN FP, ES PRODUEIX, ES VEN I ES COBRA I ES GUANYEN O PERDEN DINERS.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3) AL FINAL DE L’ANY TENIM UIN ALTRE BALANÇ: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ACTIU FINAL = PN + PASSIU FINAL + RESULTAT DE LES OPERACIONS DE L’ANY.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p4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24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4"/>
          <p:cNvSpPr txBox="1">
            <a:spLocks noGrp="1"/>
          </p:cNvSpPr>
          <p:nvPr>
            <p:ph type="subTitle" idx="1"/>
          </p:nvPr>
        </p:nvSpPr>
        <p:spPr>
          <a:xfrm>
            <a:off x="225083" y="1899137"/>
            <a:ext cx="8637563" cy="4457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3.3. L’ESTRUCTURA ECONÒMICA.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CONJUNT DE BÉNS I DRETS S’ANOMENA </a:t>
            </a:r>
            <a:r>
              <a:rPr lang="es-ES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ESTRUCTURA ECONÒMICA O ACTIU. PER TANT, UN ACTIU ÉS EL CONJUNT DE BÉNS I DRETS PROPIETAT D’UNA EMPRESA A UNA DATA DETERMINADA.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PARAULES CLAU: BÉNS, DRETS, DEUTORS, A COBRAR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TANT, ABANS D’INCLOURE UN ELEMENT A LA LLISTA CAL COMPROVAR LA PROPIETAT (ELS BÉNS DE LLOGUER NO VAN A LA LLISTA)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4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IDENTITAT FONAMENTAL ÉS: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+ INCREMENTS ACTIU – DECREMENTS ACTIU = PN + INCREMENTS PN – DECREMENTS PN + PASSIU + INCREMENTS P – DECREMENTS P</a:t>
            </a:r>
            <a:endParaRPr/>
          </a:p>
        </p:txBody>
      </p:sp>
      <p:sp>
        <p:nvSpPr>
          <p:cNvPr id="331" name="Google Shape;331;p4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5"/>
          <p:cNvSpPr txBox="1">
            <a:spLocks noGrp="1"/>
          </p:cNvSpPr>
          <p:nvPr>
            <p:ph type="subTitle" idx="1"/>
          </p:nvPr>
        </p:nvSpPr>
        <p:spPr>
          <a:xfrm>
            <a:off x="323557" y="1500186"/>
            <a:ext cx="8363243" cy="4856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3.3.1. ACTIU NO CORRENT.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PRIMERS ELEMENTS DE LA LLISTA SÓN AQUELLS BÉNS I DRETS QUE L’EMPRESA MANTINDRÀ MÉS TEMPS EN PROPIETAT.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GLOBALMENT SE’LS CONEIX COM ACTIU FIX, PERMANENT, IMMOBILITZAT  O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ACTIU NO CORRENT.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3.3.2. ACTIU CORRENT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 FINAL DE LA LLISTA VAN ELS ELEMENTS QUE L’EMPRESA RENOVA AMB MÉS FREQÜÈNCIA.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SEMPRE EN TÉ PERÒ SÓN NOUS: GLOBALMENT SÓN L’ACTIU CIRCULANT O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ACTIU CORRENT.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 COSTAT DE CADA NOM DE LES LLISTES, HA D’HAVER UN IMPORT, COMPROVAT I JUSTIFICAT AMB DOCUMENTS: FACTURA, ESCRIPTURA DE PROPIETAT, ETC.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 FINAL LES LLISTES HAN D’ANAR SUMADES. SENSE UN TOTAL, NO VALEN.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8"/>
          <p:cNvSpPr txBox="1">
            <a:spLocks noGrp="1"/>
          </p:cNvSpPr>
          <p:nvPr>
            <p:ph type="subTitle" idx="1"/>
          </p:nvPr>
        </p:nvSpPr>
        <p:spPr>
          <a:xfrm>
            <a:off x="365760" y="1500187"/>
            <a:ext cx="8321040" cy="4500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EXEMPLE D’UN </a:t>
            </a:r>
            <a:r>
              <a:rPr lang="es-ES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ACTIU </a:t>
            </a: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(A DATA XX/XX/20128):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TERRENYS	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LOCALS	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MAQUINÀRIA   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MOBILIARI     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ORDINADORS     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VEHICLES	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INVERSIONS FINANCERES EN      BORSA	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8"/>
          <p:cNvSpPr/>
          <p:nvPr/>
        </p:nvSpPr>
        <p:spPr>
          <a:xfrm>
            <a:off x="2714625" y="2357437"/>
            <a:ext cx="500062" cy="3500437"/>
          </a:xfrm>
          <a:prstGeom prst="leftBrace">
            <a:avLst>
              <a:gd name="adj1" fmla="val 257"/>
              <a:gd name="adj2" fmla="val 50000"/>
            </a:avLst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685800" y="3714750"/>
            <a:ext cx="2314575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-ES"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ACTIU NO CORRENT</a:t>
            </a:r>
            <a:endParaRPr sz="25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9"/>
          <p:cNvSpPr txBox="1">
            <a:spLocks noGrp="1"/>
          </p:cNvSpPr>
          <p:nvPr>
            <p:ph type="subTitle" idx="1"/>
          </p:nvPr>
        </p:nvSpPr>
        <p:spPr>
          <a:xfrm>
            <a:off x="1357312" y="1500187"/>
            <a:ext cx="7215187" cy="5072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EXISTÈNCIES DE PRODUCTES ACABATS	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EXISTÈNCIES DE PM	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CLIENTS	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INVERSIONS FINANCERES     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DINERS EN COMPTES BANCARI  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DINERS EN UNA CAIXA    €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9"/>
          <p:cNvSpPr/>
          <p:nvPr/>
        </p:nvSpPr>
        <p:spPr>
          <a:xfrm>
            <a:off x="2286000" y="1643062"/>
            <a:ext cx="571500" cy="3857625"/>
          </a:xfrm>
          <a:prstGeom prst="leftBrace">
            <a:avLst>
              <a:gd name="adj1" fmla="val 267"/>
              <a:gd name="adj2" fmla="val 50000"/>
            </a:avLst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9"/>
          <p:cNvSpPr txBox="1"/>
          <p:nvPr/>
        </p:nvSpPr>
        <p:spPr>
          <a:xfrm>
            <a:off x="571501" y="3286125"/>
            <a:ext cx="2000249" cy="1000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-ES"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ACTIU CORRENT</a:t>
            </a:r>
            <a:endParaRPr sz="25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0" name="Google Shape;140;p19"/>
          <p:cNvCxnSpPr/>
          <p:nvPr/>
        </p:nvCxnSpPr>
        <p:spPr>
          <a:xfrm>
            <a:off x="3286125" y="5572125"/>
            <a:ext cx="5286375" cy="1587"/>
          </a:xfrm>
          <a:prstGeom prst="straightConnector1">
            <a:avLst/>
          </a:prstGeom>
          <a:noFill/>
          <a:ln w="9525" cap="flat" cmpd="sng">
            <a:solidFill>
              <a:srgbClr val="4A7EBB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141" name="Google Shape;141;p19"/>
          <p:cNvSpPr txBox="1"/>
          <p:nvPr/>
        </p:nvSpPr>
        <p:spPr>
          <a:xfrm>
            <a:off x="1758462" y="5703093"/>
            <a:ext cx="6928338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-ES"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 ACTIU ............................................. €</a:t>
            </a:r>
            <a:endParaRPr sz="25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"/>
          <p:cNvSpPr txBox="1">
            <a:spLocks noGrp="1"/>
          </p:cNvSpPr>
          <p:nvPr>
            <p:ph type="ctrTitle"/>
          </p:nvPr>
        </p:nvSpPr>
        <p:spPr>
          <a:xfrm>
            <a:off x="685800" y="357187"/>
            <a:ext cx="77724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PATRIMONI EMPRESARIAL I EL BALANÇ DE SITUACIÓ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20"/>
          <p:cNvSpPr txBox="1">
            <a:spLocks noGrp="1"/>
          </p:cNvSpPr>
          <p:nvPr>
            <p:ph type="subTitle" idx="1"/>
          </p:nvPr>
        </p:nvSpPr>
        <p:spPr>
          <a:xfrm>
            <a:off x="407963" y="1659987"/>
            <a:ext cx="8278837" cy="4696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 S’ELABORA LA LLISTA </a:t>
            </a:r>
            <a:r>
              <a:rPr lang="es-E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D’ACTIU, </a:t>
            </a:r>
            <a:r>
              <a:rPr lang="es-E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FA SEGUINT UN CERT ORDRE.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AQUEST ORDRE ES DIU SEGONS LA LIQUIDITAT DELS BÉNS. ELS PRIMERS DE LA LLISTA ES CONVERTIRAN EN DINERS D’AQUÍ A MOLTS ANYS. ELS DEL FINAL JA SÓN DINERS.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LIQUIDITAT ÉS LA VELOCITAT EN QUE ELS BÉNS I DRETS ES CONVERTEIXEN EN DINERS.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L’ACTIU S’ORDENA, DONCS, </a:t>
            </a:r>
            <a:r>
              <a:rPr lang="es-ES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MENOR A MAJOR LIQUIDITAT.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2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1500</Words>
  <Application>Microsoft Office PowerPoint</Application>
  <PresentationFormat>Presentació en pantalla (4:3)</PresentationFormat>
  <Paragraphs>312</Paragraphs>
  <Slides>30</Slides>
  <Notes>30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4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30</vt:i4>
      </vt:variant>
    </vt:vector>
  </HeadingPairs>
  <TitlesOfParts>
    <vt:vector size="35" baseType="lpstr">
      <vt:lpstr>Arial</vt:lpstr>
      <vt:lpstr>Calibri</vt:lpstr>
      <vt:lpstr>Noto Sans Symbols</vt:lpstr>
      <vt:lpstr>Verdana</vt:lpstr>
      <vt:lpstr>Tema de Office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EL PATRIMONI EMPRESARIAL I EL BALANÇ DE SITUACIÓ</vt:lpstr>
      <vt:lpstr>Presentació del PowerPoint</vt:lpstr>
      <vt:lpstr>Presentació del PowerPoint</vt:lpstr>
      <vt:lpstr>Presentació del PowerPoint</vt:lpstr>
      <vt:lpstr>EL PATRIMONI EMPRESARIAL I EL BALANÇ DE SITUACIÓ</vt:lpstr>
      <vt:lpstr>EL PATRIMONI EMPRESARIAL I EL BALANÇ DE SITUACIÓ</vt:lpstr>
      <vt:lpstr>EL PATRIMONI EMPRESARIAL I EL BALANÇ DE SITUACIÓ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PATRIMONI EMPRESARIAL I EL BALANÇ DE SITUACIÓ</dc:title>
  <dc:creator>Alfred Salvador</dc:creator>
  <cp:lastModifiedBy>ALFRED SALVADOR PITARCH</cp:lastModifiedBy>
  <cp:revision>1</cp:revision>
  <dcterms:modified xsi:type="dcterms:W3CDTF">2018-12-11T13:04:08Z</dcterms:modified>
</cp:coreProperties>
</file>