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58" r:id="rId6"/>
    <p:sldId id="259" r:id="rId7"/>
    <p:sldId id="271" r:id="rId8"/>
    <p:sldId id="266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-83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75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074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8260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231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44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6302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130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838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727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93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630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2E997-9892-43B5-A827-1A1C7F23FB0F}" type="datetimeFigureOut">
              <a:rPr lang="es-ES" smtClean="0"/>
              <a:t>06/06/2017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49BEB-CD3A-4574-BB68-C534F371B30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48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621972" y="783999"/>
            <a:ext cx="9144000" cy="2387600"/>
          </a:xfrm>
        </p:spPr>
        <p:txBody>
          <a:bodyPr>
            <a:normAutofit/>
          </a:bodyPr>
          <a:lstStyle/>
          <a:p>
            <a:r>
              <a:rPr lang="ca-ES" sz="5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</a:t>
            </a:r>
            <a:endParaRPr lang="es-ES" sz="54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621972" y="3171599"/>
            <a:ext cx="9144000" cy="1655762"/>
          </a:xfrm>
        </p:spPr>
        <p:txBody>
          <a:bodyPr>
            <a:normAutofit/>
          </a:bodyPr>
          <a:lstStyle/>
          <a:p>
            <a:r>
              <a:rPr lang="ca-ES" sz="40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e</a:t>
            </a:r>
            <a:r>
              <a:rPr lang="ca-ES" sz="40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ls orígens de la biblioteca de la Universitat de Barcelona</a:t>
            </a:r>
            <a:endParaRPr lang="es-ES" sz="40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7117341" y="5764681"/>
            <a:ext cx="50746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Elias Rogent i Barcelona: arquitectura, patrimoni i restauració</a:t>
            </a:r>
          </a:p>
          <a:p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Jornades sobre Elias Rogent i la seva obra</a:t>
            </a:r>
          </a:p>
          <a:p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Aula Magna de l’Edifici Històric de la Universitat de Barcelona</a:t>
            </a:r>
          </a:p>
          <a:p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6 de juny del 2017</a:t>
            </a:r>
            <a:endParaRPr lang="es-ES" sz="14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7429991" y="79129"/>
            <a:ext cx="4762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4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4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60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55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5934074" y="116531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082143" y="1126421"/>
            <a:ext cx="2696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Els bibliotecaris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7" name="QuadreDeText 6"/>
          <p:cNvSpPr txBox="1"/>
          <p:nvPr/>
        </p:nvSpPr>
        <p:spPr>
          <a:xfrm>
            <a:off x="6439701" y="5330057"/>
            <a:ext cx="4657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Marià Aguiló </a:t>
            </a:r>
          </a:p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Actiu a la biblioteca entre el 1844 i el 1892</a:t>
            </a:r>
          </a:p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Director entre el 1868 i el 1892</a:t>
            </a:r>
            <a:endParaRPr lang="es-ES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r="4697"/>
          <a:stretch/>
        </p:blipFill>
        <p:spPr>
          <a:xfrm>
            <a:off x="5633357" y="2936530"/>
            <a:ext cx="6270172" cy="202996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9" name="Imat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3005763"/>
            <a:ext cx="4193177" cy="189150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1" name="QuadreDeText 10"/>
          <p:cNvSpPr txBox="1"/>
          <p:nvPr/>
        </p:nvSpPr>
        <p:spPr>
          <a:xfrm>
            <a:off x="1075125" y="5330057"/>
            <a:ext cx="3396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Gregorio Romero </a:t>
            </a:r>
            <a:r>
              <a:rPr lang="ca-ES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Larrañaga</a:t>
            </a:r>
            <a:endParaRPr lang="ca-ES" dirty="0" smtClean="0">
              <a:solidFill>
                <a:srgbClr val="993300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Director entre el 1863 i el 1868</a:t>
            </a:r>
            <a:endParaRPr lang="es-ES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9166813" y="6525515"/>
            <a:ext cx="3025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100" dirty="0" smtClean="0">
                <a:solidFill>
                  <a:srgbClr val="993300"/>
                </a:solidFill>
              </a:rPr>
              <a:t>Font: Arxiu Històric de la Universitat de Barcelona</a:t>
            </a:r>
            <a:endParaRPr lang="es-ES" sz="1100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8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55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49148" y="160655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082143" y="1126421"/>
            <a:ext cx="2696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Els bibliotecaris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4"/>
          <a:stretch/>
        </p:blipFill>
        <p:spPr>
          <a:xfrm>
            <a:off x="2896252" y="2394075"/>
            <a:ext cx="5688481" cy="2831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QuadreDeText 5"/>
          <p:cNvSpPr txBox="1"/>
          <p:nvPr/>
        </p:nvSpPr>
        <p:spPr>
          <a:xfrm>
            <a:off x="3410719" y="5557277"/>
            <a:ext cx="4659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Pau </a:t>
            </a:r>
            <a:r>
              <a:rPr lang="ca-ES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Piferrer</a:t>
            </a:r>
            <a:endParaRPr lang="ca-ES" dirty="0" smtClean="0">
              <a:solidFill>
                <a:srgbClr val="993300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Actiu a la biblioteca entre el 1844 i el 1848</a:t>
            </a:r>
            <a:endParaRPr lang="es-ES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9166813" y="6525515"/>
            <a:ext cx="3025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100" dirty="0" smtClean="0">
                <a:solidFill>
                  <a:srgbClr val="993300"/>
                </a:solidFill>
              </a:rPr>
              <a:t>Font: Arxiu Històric de la Universitat de Barcelona</a:t>
            </a:r>
            <a:endParaRPr lang="es-ES" sz="1100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23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87248" y="155724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2547659" y="1070636"/>
            <a:ext cx="74170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Pau </a:t>
            </a:r>
            <a:r>
              <a:rPr lang="ca-ES" sz="28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Piferrer</a:t>
            </a:r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i Marià Aguiló a la sala de lectura</a:t>
            </a:r>
          </a:p>
          <a:p>
            <a:pPr algn="ctr"/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 CRAI Biblioteca de Reserva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941" y="2024743"/>
            <a:ext cx="7163059" cy="4780436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3" y="2118442"/>
            <a:ext cx="6787938" cy="4740383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41988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5978633" y="130324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92484" y="2964751"/>
            <a:ext cx="109722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La col·lecció patrimonial dels CRAI Biblioteques de Reserva i Lletres:</a:t>
            </a:r>
          </a:p>
          <a:p>
            <a:pPr algn="ctr"/>
            <a:r>
              <a:rPr lang="ca-ES" sz="28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u</a:t>
            </a:r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n fons fràgil i valuós que cal custodiar, preservar i difondre</a:t>
            </a:r>
          </a:p>
          <a:p>
            <a:pPr algn="ctr"/>
            <a:r>
              <a:rPr lang="ca-ES" sz="28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p</a:t>
            </a:r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er al futur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69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5978635" y="168424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3638988" y="2964751"/>
            <a:ext cx="46792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sz="54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Moltes gràcies</a:t>
            </a:r>
            <a:endParaRPr lang="es-ES" sz="54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136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49148" y="92298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1086757" y="3022600"/>
            <a:ext cx="25297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El dia de sant Jaume</a:t>
            </a:r>
          </a:p>
          <a:p>
            <a:r>
              <a:rPr lang="ca-ES" i="1" dirty="0">
                <a:solidFill>
                  <a:srgbClr val="993300"/>
                </a:solidFill>
                <a:latin typeface="Franklin Gothic Demi" panose="020B0703020102020204" pitchFamily="34" charset="0"/>
              </a:rPr>
              <a:t>d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 l’any trenta-cinc</a:t>
            </a:r>
          </a:p>
          <a:p>
            <a:r>
              <a:rPr lang="ca-ES" i="1" dirty="0">
                <a:solidFill>
                  <a:srgbClr val="993300"/>
                </a:solidFill>
                <a:latin typeface="Franklin Gothic Demi" panose="020B0703020102020204" pitchFamily="34" charset="0"/>
              </a:rPr>
              <a:t>h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i va haver gran bomba</a:t>
            </a:r>
          </a:p>
          <a:p>
            <a:r>
              <a:rPr lang="ca-ES" i="1" dirty="0">
                <a:solidFill>
                  <a:srgbClr val="993300"/>
                </a:solidFill>
                <a:latin typeface="Franklin Gothic Demi" panose="020B0703020102020204" pitchFamily="34" charset="0"/>
              </a:rPr>
              <a:t>d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intre del </a:t>
            </a:r>
            <a:r>
              <a:rPr lang="ca-ES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Torín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;</a:t>
            </a:r>
          </a:p>
          <a:p>
            <a:r>
              <a:rPr lang="ca-ES" i="1" dirty="0">
                <a:solidFill>
                  <a:srgbClr val="993300"/>
                </a:solidFill>
                <a:latin typeface="Franklin Gothic Demi" panose="020B0703020102020204" pitchFamily="34" charset="0"/>
              </a:rPr>
              <a:t>v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an sortir set toros</a:t>
            </a:r>
          </a:p>
          <a:p>
            <a:r>
              <a:rPr lang="ca-ES" i="1" dirty="0">
                <a:solidFill>
                  <a:srgbClr val="993300"/>
                </a:solidFill>
                <a:latin typeface="Franklin Gothic Demi" panose="020B0703020102020204" pitchFamily="34" charset="0"/>
              </a:rPr>
              <a:t>t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ots van ser dolents:</a:t>
            </a:r>
          </a:p>
          <a:p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això va ser la causa</a:t>
            </a:r>
          </a:p>
          <a:p>
            <a:r>
              <a:rPr lang="ca-ES" i="1" dirty="0">
                <a:solidFill>
                  <a:srgbClr val="993300"/>
                </a:solidFill>
                <a:latin typeface="Franklin Gothic Demi" panose="020B0703020102020204" pitchFamily="34" charset="0"/>
              </a:rPr>
              <a:t>d</a:t>
            </a:r>
            <a:r>
              <a:rPr lang="ca-ES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 cremar els convents</a:t>
            </a:r>
            <a:endParaRPr lang="es-ES" i="1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2892522" y="1056037"/>
            <a:ext cx="7346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La crema de convents el 25 de juliol del 1835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7037" r="6297" b="27778"/>
          <a:stretch/>
        </p:blipFill>
        <p:spPr>
          <a:xfrm>
            <a:off x="4356100" y="1941562"/>
            <a:ext cx="4419600" cy="44704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0" name="QuadreDeText 9"/>
          <p:cNvSpPr txBox="1"/>
          <p:nvPr/>
        </p:nvSpPr>
        <p:spPr>
          <a:xfrm>
            <a:off x="9024107" y="5127617"/>
            <a:ext cx="3155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Circular de l’Ajuntament ordenant</a:t>
            </a:r>
          </a:p>
          <a:p>
            <a:r>
              <a:rPr lang="ca-ES" sz="12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l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 constitució de comissions de barri per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socórrer els convents</a:t>
            </a:r>
          </a:p>
          <a:p>
            <a:r>
              <a:rPr lang="ca-ES" sz="12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Arxiu Municipal Contemporani de Barcelona</a:t>
            </a:r>
          </a:p>
          <a:p>
            <a:r>
              <a:rPr lang="ca-ES" sz="12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Gov. Sèrie A. Exp. 129-1</a:t>
            </a:r>
          </a:p>
          <a:p>
            <a:endParaRPr lang="ca-ES" sz="1200" dirty="0" smtClean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68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49148" y="92298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284630" y="974394"/>
            <a:ext cx="8922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Aplegament dels llibres de les biblioteques conventuals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107" y="1828629"/>
            <a:ext cx="6658684" cy="48475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QuadreDeText 11"/>
          <p:cNvSpPr txBox="1"/>
          <p:nvPr/>
        </p:nvSpPr>
        <p:spPr>
          <a:xfrm>
            <a:off x="8545889" y="5274129"/>
            <a:ext cx="26543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Borrador</a:t>
            </a:r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de </a:t>
            </a:r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ynventario</a:t>
            </a:r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de los </a:t>
            </a:r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libros</a:t>
            </a:r>
            <a:endParaRPr lang="ca-ES" sz="1200" i="1" dirty="0" smtClean="0">
              <a:solidFill>
                <a:srgbClr val="993300"/>
              </a:solidFill>
              <a:latin typeface="Franklin Gothic Demi" panose="020B0703020102020204" pitchFamily="34" charset="0"/>
            </a:endParaRPr>
          </a:p>
          <a:p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Y </a:t>
            </a:r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demás</a:t>
            </a:r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</a:t>
            </a:r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recojido</a:t>
            </a:r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de los </a:t>
            </a:r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conventos</a:t>
            </a:r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...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[1835]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UB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07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Ms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1522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8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49148" y="92298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1609822" y="978111"/>
            <a:ext cx="93276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El convent de Sant Joan de Jerusalem, seu de la biblioteca</a:t>
            </a:r>
          </a:p>
          <a:p>
            <a:pPr algn="ctr"/>
            <a:r>
              <a:rPr lang="ca-ES" sz="2800" dirty="0">
                <a:solidFill>
                  <a:srgbClr val="993300"/>
                </a:solidFill>
                <a:latin typeface="Franklin Gothic Demi" panose="020B0703020102020204" pitchFamily="34" charset="0"/>
              </a:rPr>
              <a:t>d</a:t>
            </a:r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es del 1836 fins al 1880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8154990" y="5318117"/>
            <a:ext cx="31818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[Planta de Sant Joan de Jerusalem]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Quarterons Garriga i Roca núm. 36 al recurs</a:t>
            </a:r>
          </a:p>
          <a:p>
            <a:r>
              <a:rPr lang="ca-ES" sz="1200" i="1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Barcelona, darrera mirada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1858-1860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Arxiu Històric de la Ciutat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30" y="1932218"/>
            <a:ext cx="5707549" cy="4633682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8043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l="-59000" r="-5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100206" y="130324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1322614" y="1045029"/>
            <a:ext cx="9351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La col·lecció de còdexs adquirida per Marià Aguiló el 1857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" t="3680" r="1290" b="2839"/>
          <a:stretch/>
        </p:blipFill>
        <p:spPr>
          <a:xfrm>
            <a:off x="751115" y="1836623"/>
            <a:ext cx="7249886" cy="466589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2" name="QuadreDeText 11"/>
          <p:cNvSpPr txBox="1"/>
          <p:nvPr/>
        </p:nvSpPr>
        <p:spPr>
          <a:xfrm>
            <a:off x="8899071" y="5159829"/>
            <a:ext cx="22629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Psalterium</a:t>
            </a:r>
            <a:endParaRPr lang="ca-ES" sz="1200" i="1" dirty="0" smtClean="0">
              <a:solidFill>
                <a:srgbClr val="993300"/>
              </a:solidFill>
              <a:latin typeface="Franklin Gothic Demi" panose="020B0703020102020204" pitchFamily="34" charset="0"/>
            </a:endParaRP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[Entre 1265 i 1275]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UB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07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Ms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165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05833" y="135412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2204357" y="1126421"/>
            <a:ext cx="7589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Govern de la biblioteca entre el 1835 i el 1847 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6" name="QuadreDeText 5"/>
          <p:cNvSpPr txBox="1"/>
          <p:nvPr/>
        </p:nvSpPr>
        <p:spPr>
          <a:xfrm>
            <a:off x="1306284" y="2317484"/>
            <a:ext cx="982147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1835: sota l’empara de l’Ajuntament</a:t>
            </a:r>
          </a:p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1838: per R.O. de 22.9.1838 les biblioteques públiques han de trobar-se sota la responsabilitat</a:t>
            </a:r>
          </a:p>
          <a:p>
            <a:r>
              <a:rPr lang="ca-ES" dirty="0">
                <a:solidFill>
                  <a:srgbClr val="993300"/>
                </a:solidFill>
                <a:latin typeface="Franklin Gothic Demi" panose="020B0703020102020204" pitchFamily="34" charset="0"/>
              </a:rPr>
              <a:t>d</a:t>
            </a:r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 les universitats. Es crea una junta dirigida pel rector de la Universitat de Barcelona</a:t>
            </a:r>
          </a:p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1840: l’Ajuntament cessa la Junta i es posa al capdavant de la institució</a:t>
            </a:r>
          </a:p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1846, juliol: l’Ajuntament retorna la cura i direcció de la biblioteca a la Universitat, acollint-se</a:t>
            </a:r>
          </a:p>
          <a:p>
            <a:r>
              <a:rPr lang="ca-ES" dirty="0">
                <a:solidFill>
                  <a:srgbClr val="993300"/>
                </a:solidFill>
                <a:latin typeface="Franklin Gothic Demi" panose="020B0703020102020204" pitchFamily="34" charset="0"/>
              </a:rPr>
              <a:t>a</a:t>
            </a:r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la R.O. de 22.9.1838</a:t>
            </a:r>
          </a:p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1847: per R.O. de 10 de febrer del mateix any la biblioteca es posa plenament sota la direcció</a:t>
            </a:r>
          </a:p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i cura de la Universitat, amb el doble caràcter de provincial i universitària que manté fins al</a:t>
            </a:r>
          </a:p>
          <a:p>
            <a:r>
              <a:rPr lang="ca-ES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1992</a:t>
            </a:r>
            <a:endParaRPr lang="es-ES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2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35740" y="130323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2008415" y="988660"/>
            <a:ext cx="8572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Vestigis de les signatures topogràfiques de Sant Joan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391" y="2024743"/>
            <a:ext cx="1503332" cy="4494601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46" y="2026703"/>
            <a:ext cx="3324019" cy="449067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15154" y="3445329"/>
            <a:ext cx="1420586" cy="571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1823193" y="5179823"/>
            <a:ext cx="702129" cy="12246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QuadreDeText 13"/>
          <p:cNvSpPr txBox="1"/>
          <p:nvPr/>
        </p:nvSpPr>
        <p:spPr>
          <a:xfrm>
            <a:off x="7159128" y="5068870"/>
            <a:ext cx="22629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Dionís de la Creu, O.C.D.</a:t>
            </a:r>
          </a:p>
          <a:p>
            <a:r>
              <a:rPr lang="ca-ES" sz="1200" i="1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Quaresmari</a:t>
            </a:r>
            <a:endParaRPr lang="ca-ES" sz="1200" i="1" dirty="0" smtClean="0">
              <a:solidFill>
                <a:srgbClr val="993300"/>
              </a:solidFill>
              <a:latin typeface="Franklin Gothic Demi" panose="020B0703020102020204" pitchFamily="34" charset="0"/>
            </a:endParaRP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1650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UB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07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Ms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1463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742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35740" y="130323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1106715" y="1013153"/>
            <a:ext cx="9189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Lectors i consultes a la biblioteca entre el 1859 i el 1887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15" y="1818711"/>
            <a:ext cx="9464820" cy="434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1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55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099948" y="124170"/>
            <a:ext cx="596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Dels convents a l’acadèmia: els orígens de la biblioteca de la Universitat de Barcelona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Marina Ruiz Fargas i Neus Verger </a:t>
            </a:r>
            <a:r>
              <a:rPr lang="ca-ES" sz="1200" dirty="0" err="1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Arce</a:t>
            </a:r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  </a:t>
            </a:r>
          </a:p>
          <a:p>
            <a:r>
              <a:rPr lang="ca-ES" sz="12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CRAI Biblioteca de Reserva de la Universitat de Barcelona</a:t>
            </a:r>
            <a:endParaRPr lang="es-ES" sz="12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082143" y="1126421"/>
            <a:ext cx="2696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dirty="0" smtClean="0">
                <a:solidFill>
                  <a:srgbClr val="993300"/>
                </a:solidFill>
                <a:latin typeface="Franklin Gothic Demi" panose="020B0703020102020204" pitchFamily="34" charset="0"/>
              </a:rPr>
              <a:t>Els bibliotecaris</a:t>
            </a:r>
            <a:endParaRPr lang="es-ES" sz="2800" dirty="0">
              <a:solidFill>
                <a:srgbClr val="99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698171" y="2024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587" y="2651892"/>
            <a:ext cx="4824060" cy="230511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QuadreDeText 6"/>
          <p:cNvSpPr txBox="1"/>
          <p:nvPr/>
        </p:nvSpPr>
        <p:spPr>
          <a:xfrm>
            <a:off x="7042053" y="5344999"/>
            <a:ext cx="4297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b="1" dirty="0" smtClean="0">
                <a:solidFill>
                  <a:srgbClr val="993300"/>
                </a:solidFill>
              </a:rPr>
              <a:t>Joaquim Roca i Cornet</a:t>
            </a:r>
          </a:p>
          <a:p>
            <a:pPr algn="ctr"/>
            <a:r>
              <a:rPr lang="ca-ES" b="1" dirty="0" smtClean="0">
                <a:solidFill>
                  <a:srgbClr val="993300"/>
                </a:solidFill>
              </a:rPr>
              <a:t>Actiu a la biblioteca entre el 1844 i el 1873</a:t>
            </a:r>
          </a:p>
          <a:p>
            <a:pPr algn="ctr"/>
            <a:r>
              <a:rPr lang="ca-ES" b="1" dirty="0" smtClean="0">
                <a:solidFill>
                  <a:srgbClr val="993300"/>
                </a:solidFill>
              </a:rPr>
              <a:t>Director entre el 1844 i el 1861</a:t>
            </a:r>
            <a:endParaRPr lang="es-ES" b="1" dirty="0">
              <a:solidFill>
                <a:srgbClr val="993300"/>
              </a:solidFill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43" y="2635398"/>
            <a:ext cx="4490358" cy="2367643"/>
          </a:xfrm>
          <a:prstGeom prst="rect">
            <a:avLst/>
          </a:prstGeom>
        </p:spPr>
      </p:pic>
      <p:sp>
        <p:nvSpPr>
          <p:cNvPr id="8" name="QuadreDeText 7"/>
          <p:cNvSpPr txBox="1"/>
          <p:nvPr/>
        </p:nvSpPr>
        <p:spPr>
          <a:xfrm>
            <a:off x="1221670" y="5317898"/>
            <a:ext cx="3124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b="1" dirty="0" smtClean="0">
                <a:solidFill>
                  <a:srgbClr val="993300"/>
                </a:solidFill>
              </a:rPr>
              <a:t>Josep Martí i Pradell</a:t>
            </a:r>
          </a:p>
          <a:p>
            <a:pPr algn="ctr"/>
            <a:r>
              <a:rPr lang="ca-ES" b="1" dirty="0" smtClean="0">
                <a:solidFill>
                  <a:srgbClr val="993300"/>
                </a:solidFill>
              </a:rPr>
              <a:t>Director entre el 1836 i el 1842</a:t>
            </a:r>
          </a:p>
          <a:p>
            <a:pPr algn="ctr"/>
            <a:endParaRPr lang="es-ES" b="1" dirty="0">
              <a:solidFill>
                <a:srgbClr val="993300"/>
              </a:solidFill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9166813" y="6525515"/>
            <a:ext cx="3025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100" dirty="0" smtClean="0">
                <a:solidFill>
                  <a:srgbClr val="993300"/>
                </a:solidFill>
              </a:rPr>
              <a:t>Font: Arxiu Històric de la Universitat de Barcelona</a:t>
            </a:r>
            <a:endParaRPr lang="es-ES" sz="1100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2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953</Words>
  <Application>Microsoft Office PowerPoint</Application>
  <PresentationFormat>Pantalla panoràmica</PresentationFormat>
  <Paragraphs>120</Paragraphs>
  <Slides>14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Franklin Gothic Demi</vt:lpstr>
      <vt:lpstr>Tema de l'Office</vt:lpstr>
      <vt:lpstr>Dels convents a l’acadèmia: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Dels convents a l’acadèmia</dc:title>
  <dc:creator>MARINA RUIZ FARGAS</dc:creator>
  <cp:lastModifiedBy>NEUS ANNA VERGER ARCE</cp:lastModifiedBy>
  <cp:revision>106</cp:revision>
  <dcterms:created xsi:type="dcterms:W3CDTF">2017-05-30T12:43:44Z</dcterms:created>
  <dcterms:modified xsi:type="dcterms:W3CDTF">2017-06-06T11:28:32Z</dcterms:modified>
</cp:coreProperties>
</file>