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77" r:id="rId2"/>
    <p:sldId id="311" r:id="rId3"/>
    <p:sldId id="278" r:id="rId4"/>
    <p:sldId id="312" r:id="rId5"/>
    <p:sldId id="316" r:id="rId6"/>
    <p:sldId id="282" r:id="rId7"/>
    <p:sldId id="279" r:id="rId8"/>
    <p:sldId id="284" r:id="rId9"/>
    <p:sldId id="314" r:id="rId10"/>
    <p:sldId id="283" r:id="rId11"/>
    <p:sldId id="286" r:id="rId12"/>
    <p:sldId id="287" r:id="rId13"/>
    <p:sldId id="315" r:id="rId14"/>
    <p:sldId id="292" r:id="rId15"/>
    <p:sldId id="293" r:id="rId16"/>
    <p:sldId id="290" r:id="rId17"/>
    <p:sldId id="294" r:id="rId18"/>
    <p:sldId id="295" r:id="rId19"/>
    <p:sldId id="296" r:id="rId20"/>
    <p:sldId id="297" r:id="rId21"/>
    <p:sldId id="298" r:id="rId22"/>
    <p:sldId id="300" r:id="rId23"/>
    <p:sldId id="302" r:id="rId24"/>
    <p:sldId id="301" r:id="rId25"/>
    <p:sldId id="299" r:id="rId26"/>
    <p:sldId id="303" r:id="rId27"/>
    <p:sldId id="304" r:id="rId28"/>
    <p:sldId id="305" r:id="rId29"/>
    <p:sldId id="306" r:id="rId30"/>
    <p:sldId id="307" r:id="rId31"/>
    <p:sldId id="308" r:id="rId32"/>
    <p:sldId id="309" r:id="rId33"/>
    <p:sldId id="310" r:id="rId34"/>
    <p:sldId id="276" r:id="rId3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7DC1"/>
    <a:srgbClr val="317ABE"/>
    <a:srgbClr val="FDFDFD"/>
    <a:srgbClr val="0D5485"/>
    <a:srgbClr val="203864"/>
    <a:srgbClr val="F7C0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4" d="100"/>
          <a:sy n="74" d="100"/>
        </p:scale>
        <p:origin x="84" y="7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BA359F-E0EA-478C-9A18-A627698A8339}" type="doc">
      <dgm:prSet loTypeId="urn:microsoft.com/office/officeart/2009/3/layout/BlockDescendingList" loCatId="list" qsTypeId="urn:microsoft.com/office/officeart/2005/8/quickstyle/simple1" qsCatId="simple" csTypeId="urn:microsoft.com/office/officeart/2005/8/colors/accent1_2" csCatId="accent1" phldr="1"/>
      <dgm:spPr/>
      <dgm:t>
        <a:bodyPr/>
        <a:lstStyle/>
        <a:p>
          <a:endParaRPr lang="es-ES"/>
        </a:p>
      </dgm:t>
    </dgm:pt>
    <dgm:pt modelId="{14F37BF8-4B20-4FBB-AB7A-BD62F51F2DA5}">
      <dgm:prSet phldrT="[Texto]" custT="1"/>
      <dgm:spPr>
        <a:solidFill>
          <a:schemeClr val="accent1">
            <a:lumMod val="60000"/>
            <a:lumOff val="40000"/>
          </a:schemeClr>
        </a:solidFill>
      </dgm:spPr>
      <dgm:t>
        <a:bodyPr/>
        <a:lstStyle/>
        <a:p>
          <a:r>
            <a:rPr lang="ca-ES" sz="2400" b="1" spc="160" baseline="0" dirty="0" smtClean="0">
              <a:solidFill>
                <a:srgbClr val="317ABE"/>
              </a:solidFill>
              <a:latin typeface="Bebas Neue Bold" panose="020B0606020202050201"/>
            </a:rPr>
            <a:t>Configuració</a:t>
          </a:r>
          <a:r>
            <a:rPr lang="ca-ES" sz="2000" b="1" dirty="0" smtClean="0">
              <a:solidFill>
                <a:srgbClr val="317ABE"/>
              </a:solidFill>
              <a:latin typeface="Bebas Neue Bold" panose="020B0606020202050201"/>
            </a:rPr>
            <a:t> </a:t>
          </a:r>
          <a:endParaRPr lang="es-ES" sz="2000" dirty="0">
            <a:solidFill>
              <a:schemeClr val="tx1"/>
            </a:solidFill>
            <a:latin typeface="Bebas Neue Bold" panose="020B0606020202050201"/>
          </a:endParaRPr>
        </a:p>
      </dgm:t>
    </dgm:pt>
    <dgm:pt modelId="{F2B54413-D1AA-49B0-B93E-C35990A99101}" type="parTrans" cxnId="{3472EC5A-5CA8-4C5E-9BA5-1A98718F9D83}">
      <dgm:prSet/>
      <dgm:spPr/>
      <dgm:t>
        <a:bodyPr/>
        <a:lstStyle/>
        <a:p>
          <a:endParaRPr lang="es-ES"/>
        </a:p>
      </dgm:t>
    </dgm:pt>
    <dgm:pt modelId="{1365DA5E-B93A-4205-BF14-AD2C65165F8A}" type="sibTrans" cxnId="{3472EC5A-5CA8-4C5E-9BA5-1A98718F9D83}">
      <dgm:prSet/>
      <dgm:spPr/>
      <dgm:t>
        <a:bodyPr/>
        <a:lstStyle/>
        <a:p>
          <a:endParaRPr lang="es-ES"/>
        </a:p>
      </dgm:t>
    </dgm:pt>
    <dgm:pt modelId="{5F4E5EEA-8D8E-45C0-8F28-532D147EF205}">
      <dgm:prSet phldrT="[Texto]" custT="1"/>
      <dgm:spPr/>
      <dgm:t>
        <a:bodyPr vert="vert270"/>
        <a:lstStyle/>
        <a:p>
          <a:r>
            <a:rPr lang="ca-ES" sz="2800" b="1" dirty="0" smtClean="0">
              <a:solidFill>
                <a:srgbClr val="317ABE"/>
              </a:solidFill>
              <a:latin typeface="Bebas Neue Bold" panose="020B0606020202050201"/>
            </a:rPr>
            <a:t>Fase 2</a:t>
          </a:r>
          <a:endParaRPr lang="es-ES" sz="2800" b="1" dirty="0">
            <a:solidFill>
              <a:srgbClr val="317ABE"/>
            </a:solidFill>
            <a:latin typeface="Bebas Neue Bold" panose="020B0606020202050201"/>
          </a:endParaRPr>
        </a:p>
      </dgm:t>
    </dgm:pt>
    <dgm:pt modelId="{6603EDC4-FAFA-4423-BBAF-A6EDAED8A849}" type="parTrans" cxnId="{E67DE628-58E6-42FA-BDFC-E77B7195628E}">
      <dgm:prSet/>
      <dgm:spPr/>
      <dgm:t>
        <a:bodyPr/>
        <a:lstStyle/>
        <a:p>
          <a:endParaRPr lang="es-ES"/>
        </a:p>
      </dgm:t>
    </dgm:pt>
    <dgm:pt modelId="{BF5D8842-EB83-41E7-BD7B-3DC5AF6568BC}" type="sibTrans" cxnId="{E67DE628-58E6-42FA-BDFC-E77B7195628E}">
      <dgm:prSet/>
      <dgm:spPr/>
      <dgm:t>
        <a:bodyPr/>
        <a:lstStyle/>
        <a:p>
          <a:endParaRPr lang="es-ES"/>
        </a:p>
      </dgm:t>
    </dgm:pt>
    <dgm:pt modelId="{C8868002-0F16-4232-A0B7-BAA7FCCDDAD8}">
      <dgm:prSet phldrT="[Texto]" custT="1"/>
      <dgm:spPr>
        <a:solidFill>
          <a:schemeClr val="accent1">
            <a:lumMod val="60000"/>
            <a:lumOff val="40000"/>
          </a:schemeClr>
        </a:solidFill>
      </dgm:spPr>
      <dgm:t>
        <a:bodyPr/>
        <a:lstStyle/>
        <a:p>
          <a:r>
            <a:rPr lang="ca-ES" sz="2400" b="1" spc="160" baseline="0" dirty="0" smtClean="0">
              <a:solidFill>
                <a:srgbClr val="317ABE"/>
              </a:solidFill>
              <a:latin typeface="Bebas Neue Bold" panose="020B0606020202050201"/>
            </a:rPr>
            <a:t>Avaluació</a:t>
          </a:r>
          <a:endParaRPr lang="es-ES" sz="2000" spc="160" baseline="0" dirty="0">
            <a:solidFill>
              <a:schemeClr val="tx1"/>
            </a:solidFill>
            <a:latin typeface="Bebas Neue Bold" panose="020B0606020202050201"/>
          </a:endParaRPr>
        </a:p>
      </dgm:t>
    </dgm:pt>
    <dgm:pt modelId="{64A86DD8-D4B8-48DE-A30C-9890AB10ECFB}" type="parTrans" cxnId="{8C99DB92-B509-411C-A35E-BEC19D090AAC}">
      <dgm:prSet/>
      <dgm:spPr/>
      <dgm:t>
        <a:bodyPr/>
        <a:lstStyle/>
        <a:p>
          <a:endParaRPr lang="es-ES"/>
        </a:p>
      </dgm:t>
    </dgm:pt>
    <dgm:pt modelId="{BD770566-0BE1-4A60-8A35-7DC27599F2FD}" type="sibTrans" cxnId="{8C99DB92-B509-411C-A35E-BEC19D090AAC}">
      <dgm:prSet/>
      <dgm:spPr/>
      <dgm:t>
        <a:bodyPr/>
        <a:lstStyle/>
        <a:p>
          <a:endParaRPr lang="es-ES"/>
        </a:p>
      </dgm:t>
    </dgm:pt>
    <dgm:pt modelId="{401B9E6E-154B-462A-B3E3-BC5C2F48394C}">
      <dgm:prSet phldrT="[Texto]" custT="1"/>
      <dgm:spPr/>
      <dgm:t>
        <a:bodyPr vert="vert270"/>
        <a:lstStyle/>
        <a:p>
          <a:r>
            <a:rPr lang="ca-ES" sz="2800" b="1" dirty="0" smtClean="0">
              <a:solidFill>
                <a:srgbClr val="317ABE"/>
              </a:solidFill>
              <a:latin typeface="Bebas Neue Bold" panose="020B0606020202050201"/>
            </a:rPr>
            <a:t>Fase 3</a:t>
          </a:r>
          <a:endParaRPr lang="es-ES" sz="2800" b="1" dirty="0">
            <a:solidFill>
              <a:srgbClr val="317ABE"/>
            </a:solidFill>
            <a:latin typeface="Bebas Neue Bold" panose="020B0606020202050201"/>
          </a:endParaRPr>
        </a:p>
      </dgm:t>
    </dgm:pt>
    <dgm:pt modelId="{CD7A3200-2075-4A38-BDBF-A94402BE8441}" type="parTrans" cxnId="{C09592E6-6404-4B52-9EDE-C693BA27E013}">
      <dgm:prSet/>
      <dgm:spPr/>
      <dgm:t>
        <a:bodyPr/>
        <a:lstStyle/>
        <a:p>
          <a:endParaRPr lang="es-ES"/>
        </a:p>
      </dgm:t>
    </dgm:pt>
    <dgm:pt modelId="{9B5FBDE1-7EF1-4F8C-A503-09D405174319}" type="sibTrans" cxnId="{C09592E6-6404-4B52-9EDE-C693BA27E013}">
      <dgm:prSet/>
      <dgm:spPr/>
      <dgm:t>
        <a:bodyPr/>
        <a:lstStyle/>
        <a:p>
          <a:endParaRPr lang="es-ES"/>
        </a:p>
      </dgm:t>
    </dgm:pt>
    <dgm:pt modelId="{078696C1-E00A-48E6-9AF0-0BA103C3065B}">
      <dgm:prSet phldrT="[Texto]" custT="1"/>
      <dgm:spPr>
        <a:solidFill>
          <a:schemeClr val="accent1">
            <a:lumMod val="60000"/>
            <a:lumOff val="40000"/>
          </a:schemeClr>
        </a:solidFill>
      </dgm:spPr>
      <dgm:t>
        <a:bodyPr/>
        <a:lstStyle/>
        <a:p>
          <a:r>
            <a:rPr lang="ca-ES" sz="2000" b="1" spc="160" baseline="0" dirty="0" smtClean="0">
              <a:solidFill>
                <a:srgbClr val="317ABE"/>
              </a:solidFill>
              <a:latin typeface="Bebas Neue Bold" panose="020B0606020202050201"/>
            </a:rPr>
            <a:t>Qualificació de les avaluacions</a:t>
          </a:r>
          <a:endParaRPr lang="es-ES" sz="2000" spc="160" baseline="0" dirty="0">
            <a:solidFill>
              <a:schemeClr val="tx1"/>
            </a:solidFill>
            <a:latin typeface="Bebas Neue Bold" panose="020B0606020202050201"/>
          </a:endParaRPr>
        </a:p>
      </dgm:t>
    </dgm:pt>
    <dgm:pt modelId="{751D5A41-9E1A-4FB3-9028-6BB97A169363}" type="parTrans" cxnId="{1F47DA12-4163-454C-8CFE-9E093F75FB0E}">
      <dgm:prSet/>
      <dgm:spPr/>
      <dgm:t>
        <a:bodyPr/>
        <a:lstStyle/>
        <a:p>
          <a:endParaRPr lang="es-ES"/>
        </a:p>
      </dgm:t>
    </dgm:pt>
    <dgm:pt modelId="{6DEEECE1-DBCD-4F32-80ED-7065FA1B7A47}" type="sibTrans" cxnId="{1F47DA12-4163-454C-8CFE-9E093F75FB0E}">
      <dgm:prSet/>
      <dgm:spPr/>
      <dgm:t>
        <a:bodyPr/>
        <a:lstStyle/>
        <a:p>
          <a:endParaRPr lang="es-ES"/>
        </a:p>
      </dgm:t>
    </dgm:pt>
    <dgm:pt modelId="{901F6B0D-252B-4687-90D7-3626B8BC647F}">
      <dgm:prSet phldrT="[Texto]" custT="1"/>
      <dgm:spPr>
        <a:solidFill>
          <a:schemeClr val="accent1">
            <a:lumMod val="60000"/>
            <a:lumOff val="40000"/>
          </a:schemeClr>
        </a:solidFill>
      </dgm:spPr>
      <dgm:t>
        <a:bodyPr/>
        <a:lstStyle/>
        <a:p>
          <a:r>
            <a:rPr lang="ca-ES" sz="2400" b="1" spc="140" baseline="0" dirty="0" smtClean="0">
              <a:solidFill>
                <a:srgbClr val="317ABE"/>
              </a:solidFill>
              <a:latin typeface="Bebas Neue Bold" panose="020B0606020202050201"/>
            </a:rPr>
            <a:t>Tramesa</a:t>
          </a:r>
          <a:endParaRPr lang="es-ES" sz="2000" spc="140" baseline="0" dirty="0">
            <a:solidFill>
              <a:schemeClr val="tx1"/>
            </a:solidFill>
            <a:latin typeface="Bebas Neue Bold" panose="020B0606020202050201"/>
          </a:endParaRPr>
        </a:p>
      </dgm:t>
    </dgm:pt>
    <dgm:pt modelId="{02595BA3-0040-42D6-9A53-8A19BA88876B}" type="parTrans" cxnId="{53D77735-5D4F-4E31-951E-C71C106C85CF}">
      <dgm:prSet/>
      <dgm:spPr/>
      <dgm:t>
        <a:bodyPr/>
        <a:lstStyle/>
        <a:p>
          <a:endParaRPr lang="es-ES"/>
        </a:p>
      </dgm:t>
    </dgm:pt>
    <dgm:pt modelId="{42142B85-D5AF-4B40-BA39-3CFAB86EABB0}" type="sibTrans" cxnId="{53D77735-5D4F-4E31-951E-C71C106C85CF}">
      <dgm:prSet/>
      <dgm:spPr/>
      <dgm:t>
        <a:bodyPr/>
        <a:lstStyle/>
        <a:p>
          <a:endParaRPr lang="es-ES"/>
        </a:p>
      </dgm:t>
    </dgm:pt>
    <dgm:pt modelId="{75EC188D-78E4-48E8-8D7F-C1FD3CA04CE4}">
      <dgm:prSet phldrT="[Texto]" custT="1"/>
      <dgm:spPr>
        <a:solidFill>
          <a:schemeClr val="accent1">
            <a:lumMod val="60000"/>
            <a:lumOff val="40000"/>
          </a:schemeClr>
        </a:solidFill>
      </dgm:spPr>
      <dgm:t>
        <a:bodyPr vert="vert270"/>
        <a:lstStyle/>
        <a:p>
          <a:r>
            <a:rPr lang="ca-ES" sz="2800" b="1" dirty="0" smtClean="0">
              <a:solidFill>
                <a:srgbClr val="317ABE"/>
              </a:solidFill>
              <a:latin typeface="Bebas Neue Bold" panose="020B0606020202050201"/>
            </a:rPr>
            <a:t>Fase 1 </a:t>
          </a:r>
          <a:endParaRPr lang="es-ES" sz="2800" b="1" dirty="0">
            <a:solidFill>
              <a:srgbClr val="317ABE"/>
            </a:solidFill>
            <a:latin typeface="Bebas Neue Bold" panose="020B0606020202050201"/>
          </a:endParaRPr>
        </a:p>
      </dgm:t>
    </dgm:pt>
    <dgm:pt modelId="{F424CFCC-2352-48D3-B5C4-69F3DE6F0005}" type="parTrans" cxnId="{6C2AFE5A-AF31-4CE1-B168-3CE84B14502F}">
      <dgm:prSet/>
      <dgm:spPr/>
      <dgm:t>
        <a:bodyPr/>
        <a:lstStyle/>
        <a:p>
          <a:endParaRPr lang="es-ES"/>
        </a:p>
      </dgm:t>
    </dgm:pt>
    <dgm:pt modelId="{CE5F5EBF-DF2D-4226-90DF-50D3E70E686A}" type="sibTrans" cxnId="{6C2AFE5A-AF31-4CE1-B168-3CE84B14502F}">
      <dgm:prSet/>
      <dgm:spPr/>
      <dgm:t>
        <a:bodyPr/>
        <a:lstStyle/>
        <a:p>
          <a:endParaRPr lang="es-ES"/>
        </a:p>
      </dgm:t>
    </dgm:pt>
    <dgm:pt modelId="{B4B51E9E-088E-4A27-B713-05D5BD8EBEEA}">
      <dgm:prSet phldrT="[Texto]" custT="1"/>
      <dgm:spPr/>
      <dgm:t>
        <a:bodyPr vert="vert270"/>
        <a:lstStyle/>
        <a:p>
          <a:r>
            <a:rPr lang="ca-ES" sz="2800" b="1" dirty="0" smtClean="0">
              <a:solidFill>
                <a:srgbClr val="317ABE"/>
              </a:solidFill>
              <a:latin typeface="Bebas Neue Bold" panose="020B0606020202050201"/>
            </a:rPr>
            <a:t>Fase 4</a:t>
          </a:r>
          <a:endParaRPr lang="es-ES" sz="2800" b="1" dirty="0">
            <a:solidFill>
              <a:srgbClr val="317ABE"/>
            </a:solidFill>
            <a:latin typeface="Bebas Neue Bold" panose="020B0606020202050201"/>
          </a:endParaRPr>
        </a:p>
      </dgm:t>
    </dgm:pt>
    <dgm:pt modelId="{4F2BFCD0-FDE5-4084-9D8C-B9B3C1BA4191}" type="sibTrans" cxnId="{8A93720B-E91F-41E2-9175-905CEE7CE18D}">
      <dgm:prSet/>
      <dgm:spPr/>
      <dgm:t>
        <a:bodyPr/>
        <a:lstStyle/>
        <a:p>
          <a:endParaRPr lang="es-ES"/>
        </a:p>
      </dgm:t>
    </dgm:pt>
    <dgm:pt modelId="{B747D42A-1836-4F06-A452-59BE601591E0}" type="parTrans" cxnId="{8A93720B-E91F-41E2-9175-905CEE7CE18D}">
      <dgm:prSet/>
      <dgm:spPr/>
      <dgm:t>
        <a:bodyPr/>
        <a:lstStyle/>
        <a:p>
          <a:endParaRPr lang="es-ES"/>
        </a:p>
      </dgm:t>
    </dgm:pt>
    <dgm:pt modelId="{4CCF92C9-C006-4085-B58E-8F07B5FD6751}">
      <dgm:prSet phldrT="[Texto]" custT="1"/>
      <dgm:spPr>
        <a:solidFill>
          <a:schemeClr val="accent1">
            <a:lumMod val="60000"/>
            <a:lumOff val="40000"/>
          </a:schemeClr>
        </a:solidFill>
      </dgm:spPr>
      <dgm:t>
        <a:bodyPr/>
        <a:lstStyle/>
        <a:p>
          <a:r>
            <a:rPr lang="ca-ES" sz="2400" b="1" spc="160" baseline="0" dirty="0" smtClean="0">
              <a:solidFill>
                <a:srgbClr val="317ABE"/>
              </a:solidFill>
              <a:latin typeface="Bebas Neue Bold" panose="020B0606020202050201"/>
            </a:rPr>
            <a:t>Tancament</a:t>
          </a:r>
          <a:endParaRPr lang="es-ES" sz="2000" b="1" spc="160" baseline="0" dirty="0">
            <a:solidFill>
              <a:srgbClr val="317ABE"/>
            </a:solidFill>
            <a:latin typeface="Bebas Neue Bold" panose="020B0606020202050201"/>
          </a:endParaRPr>
        </a:p>
      </dgm:t>
    </dgm:pt>
    <dgm:pt modelId="{83BEE6A2-7EFF-4A31-A531-02E38E6B3801}" type="parTrans" cxnId="{B0A28E4E-3408-4B8F-9D22-174B989D0C10}">
      <dgm:prSet/>
      <dgm:spPr/>
      <dgm:t>
        <a:bodyPr/>
        <a:lstStyle/>
        <a:p>
          <a:endParaRPr lang="es-ES"/>
        </a:p>
      </dgm:t>
    </dgm:pt>
    <dgm:pt modelId="{FD2FFAC3-418E-4290-B38E-26C47C09D0C5}" type="sibTrans" cxnId="{B0A28E4E-3408-4B8F-9D22-174B989D0C10}">
      <dgm:prSet/>
      <dgm:spPr/>
      <dgm:t>
        <a:bodyPr/>
        <a:lstStyle/>
        <a:p>
          <a:endParaRPr lang="es-ES"/>
        </a:p>
      </dgm:t>
    </dgm:pt>
    <dgm:pt modelId="{A8FB7D33-789A-49A4-B243-39539CF0C434}">
      <dgm:prSet phldrT="[Texto]" custT="1"/>
      <dgm:spPr>
        <a:solidFill>
          <a:schemeClr val="accent1">
            <a:lumMod val="60000"/>
            <a:lumOff val="40000"/>
          </a:schemeClr>
        </a:solidFill>
      </dgm:spPr>
      <dgm:t>
        <a:bodyPr vert="vert270"/>
        <a:lstStyle/>
        <a:p>
          <a:r>
            <a:rPr lang="ca-ES" sz="2800" b="1" dirty="0" smtClean="0">
              <a:solidFill>
                <a:srgbClr val="317ABE"/>
              </a:solidFill>
              <a:latin typeface="Bebas Neue Bold" panose="020B0606020202050201"/>
            </a:rPr>
            <a:t>Fase 5</a:t>
          </a:r>
          <a:endParaRPr lang="es-ES" sz="2800" b="1" dirty="0">
            <a:solidFill>
              <a:srgbClr val="317ABE"/>
            </a:solidFill>
            <a:latin typeface="Bebas Neue Bold" panose="020B0606020202050201"/>
          </a:endParaRPr>
        </a:p>
      </dgm:t>
    </dgm:pt>
    <dgm:pt modelId="{E79C8FE7-CEB5-4E8C-8FE3-6D0CE41E2ECD}" type="parTrans" cxnId="{C867AB42-93AE-418F-A5AD-D88ECA8428FA}">
      <dgm:prSet/>
      <dgm:spPr/>
      <dgm:t>
        <a:bodyPr/>
        <a:lstStyle/>
        <a:p>
          <a:endParaRPr lang="es-ES"/>
        </a:p>
      </dgm:t>
    </dgm:pt>
    <dgm:pt modelId="{38933443-DD48-4A77-A7F2-4DFBF2E9B350}" type="sibTrans" cxnId="{C867AB42-93AE-418F-A5AD-D88ECA8428FA}">
      <dgm:prSet/>
      <dgm:spPr/>
      <dgm:t>
        <a:bodyPr/>
        <a:lstStyle/>
        <a:p>
          <a:endParaRPr lang="es-ES"/>
        </a:p>
      </dgm:t>
    </dgm:pt>
    <dgm:pt modelId="{E3192866-2FA9-4B00-9958-49FEB2F630FE}" type="pres">
      <dgm:prSet presAssocID="{80BA359F-E0EA-478C-9A18-A627698A8339}" presName="Name0" presStyleCnt="0">
        <dgm:presLayoutVars>
          <dgm:chMax val="7"/>
          <dgm:chPref val="7"/>
          <dgm:dir/>
          <dgm:animLvl val="lvl"/>
        </dgm:presLayoutVars>
      </dgm:prSet>
      <dgm:spPr/>
      <dgm:t>
        <a:bodyPr/>
        <a:lstStyle/>
        <a:p>
          <a:endParaRPr lang="es-ES"/>
        </a:p>
      </dgm:t>
    </dgm:pt>
    <dgm:pt modelId="{0EC8D63D-E544-4466-9070-732B82D12A43}" type="pres">
      <dgm:prSet presAssocID="{14F37BF8-4B20-4FBB-AB7A-BD62F51F2DA5}" presName="parentText_1" presStyleLbl="node1" presStyleIdx="0" presStyleCnt="5">
        <dgm:presLayoutVars>
          <dgm:chMax val="1"/>
          <dgm:chPref val="1"/>
          <dgm:bulletEnabled val="1"/>
        </dgm:presLayoutVars>
      </dgm:prSet>
      <dgm:spPr/>
      <dgm:t>
        <a:bodyPr/>
        <a:lstStyle/>
        <a:p>
          <a:endParaRPr lang="es-ES"/>
        </a:p>
      </dgm:t>
    </dgm:pt>
    <dgm:pt modelId="{2D217E2C-D03A-4B3D-ABE3-F891D5523970}" type="pres">
      <dgm:prSet presAssocID="{14F37BF8-4B20-4FBB-AB7A-BD62F51F2DA5}" presName="childText_1" presStyleLbl="node1" presStyleIdx="0" presStyleCnt="5">
        <dgm:presLayoutVars>
          <dgm:chMax val="0"/>
          <dgm:chPref val="0"/>
          <dgm:bulletEnabled val="1"/>
        </dgm:presLayoutVars>
      </dgm:prSet>
      <dgm:spPr/>
      <dgm:t>
        <a:bodyPr/>
        <a:lstStyle/>
        <a:p>
          <a:endParaRPr lang="es-ES"/>
        </a:p>
      </dgm:t>
    </dgm:pt>
    <dgm:pt modelId="{A6B76A4B-3648-4290-81D3-4F0C6E19D633}" type="pres">
      <dgm:prSet presAssocID="{14F37BF8-4B20-4FBB-AB7A-BD62F51F2DA5}" presName="accentShape_1" presStyleCnt="0"/>
      <dgm:spPr/>
    </dgm:pt>
    <dgm:pt modelId="{290971E7-EF90-46C7-BE09-E41FA2CB539C}" type="pres">
      <dgm:prSet presAssocID="{14F37BF8-4B20-4FBB-AB7A-BD62F51F2DA5}" presName="imageRepeatNode" presStyleLbl="node1" presStyleIdx="0" presStyleCnt="5" custLinFactNeighborX="-826"/>
      <dgm:spPr/>
      <dgm:t>
        <a:bodyPr/>
        <a:lstStyle/>
        <a:p>
          <a:endParaRPr lang="es-ES"/>
        </a:p>
      </dgm:t>
    </dgm:pt>
    <dgm:pt modelId="{E480AE6A-6CE2-4388-BA6F-161285CFECA3}" type="pres">
      <dgm:prSet presAssocID="{901F6B0D-252B-4687-90D7-3626B8BC647F}" presName="parentText_2" presStyleLbl="node1" presStyleIdx="0" presStyleCnt="5">
        <dgm:presLayoutVars>
          <dgm:chMax val="1"/>
          <dgm:chPref val="1"/>
          <dgm:bulletEnabled val="1"/>
        </dgm:presLayoutVars>
      </dgm:prSet>
      <dgm:spPr/>
      <dgm:t>
        <a:bodyPr/>
        <a:lstStyle/>
        <a:p>
          <a:endParaRPr lang="es-ES"/>
        </a:p>
      </dgm:t>
    </dgm:pt>
    <dgm:pt modelId="{70383ED6-16EA-458F-A1BC-2FFBBB4B5185}" type="pres">
      <dgm:prSet presAssocID="{901F6B0D-252B-4687-90D7-3626B8BC647F}" presName="childText_2" presStyleLbl="node2" presStyleIdx="0" presStyleCnt="0">
        <dgm:presLayoutVars>
          <dgm:chMax val="0"/>
          <dgm:chPref val="0"/>
          <dgm:bulletEnabled val="1"/>
        </dgm:presLayoutVars>
      </dgm:prSet>
      <dgm:spPr/>
      <dgm:t>
        <a:bodyPr/>
        <a:lstStyle/>
        <a:p>
          <a:endParaRPr lang="es-ES"/>
        </a:p>
      </dgm:t>
    </dgm:pt>
    <dgm:pt modelId="{6D0D6ED5-DC9B-4A72-B4CE-A48A15D6C6DD}" type="pres">
      <dgm:prSet presAssocID="{901F6B0D-252B-4687-90D7-3626B8BC647F}" presName="accentShape_2" presStyleCnt="0"/>
      <dgm:spPr/>
    </dgm:pt>
    <dgm:pt modelId="{2ECEA857-A6E9-4856-B39E-E5AA47BD9ADC}" type="pres">
      <dgm:prSet presAssocID="{901F6B0D-252B-4687-90D7-3626B8BC647F}" presName="imageRepeatNode" presStyleLbl="node1" presStyleIdx="1" presStyleCnt="5"/>
      <dgm:spPr/>
      <dgm:t>
        <a:bodyPr/>
        <a:lstStyle/>
        <a:p>
          <a:endParaRPr lang="es-ES"/>
        </a:p>
      </dgm:t>
    </dgm:pt>
    <dgm:pt modelId="{55C738C1-B4A6-446E-9020-1EDACA70F4AC}" type="pres">
      <dgm:prSet presAssocID="{C8868002-0F16-4232-A0B7-BAA7FCCDDAD8}" presName="parentText_3" presStyleLbl="node1" presStyleIdx="1" presStyleCnt="5">
        <dgm:presLayoutVars>
          <dgm:chMax val="1"/>
          <dgm:chPref val="1"/>
          <dgm:bulletEnabled val="1"/>
        </dgm:presLayoutVars>
      </dgm:prSet>
      <dgm:spPr/>
      <dgm:t>
        <a:bodyPr/>
        <a:lstStyle/>
        <a:p>
          <a:endParaRPr lang="es-ES"/>
        </a:p>
      </dgm:t>
    </dgm:pt>
    <dgm:pt modelId="{79490CAD-5693-4ED2-B935-5CDAB4D7B170}" type="pres">
      <dgm:prSet presAssocID="{C8868002-0F16-4232-A0B7-BAA7FCCDDAD8}" presName="childText_3" presStyleLbl="node2" presStyleIdx="0" presStyleCnt="0">
        <dgm:presLayoutVars>
          <dgm:chMax val="0"/>
          <dgm:chPref val="0"/>
          <dgm:bulletEnabled val="1"/>
        </dgm:presLayoutVars>
      </dgm:prSet>
      <dgm:spPr/>
      <dgm:t>
        <a:bodyPr/>
        <a:lstStyle/>
        <a:p>
          <a:endParaRPr lang="es-ES"/>
        </a:p>
      </dgm:t>
    </dgm:pt>
    <dgm:pt modelId="{41872DDA-5402-4067-9FBF-846115236027}" type="pres">
      <dgm:prSet presAssocID="{C8868002-0F16-4232-A0B7-BAA7FCCDDAD8}" presName="accentShape_3" presStyleCnt="0"/>
      <dgm:spPr/>
    </dgm:pt>
    <dgm:pt modelId="{883BAEA4-CB45-47E0-926B-97AC0A4433A9}" type="pres">
      <dgm:prSet presAssocID="{C8868002-0F16-4232-A0B7-BAA7FCCDDAD8}" presName="imageRepeatNode" presStyleLbl="node1" presStyleIdx="2" presStyleCnt="5"/>
      <dgm:spPr/>
      <dgm:t>
        <a:bodyPr/>
        <a:lstStyle/>
        <a:p>
          <a:endParaRPr lang="es-ES"/>
        </a:p>
      </dgm:t>
    </dgm:pt>
    <dgm:pt modelId="{8C7852FC-1AFC-4387-AB77-1CEA2071FF78}" type="pres">
      <dgm:prSet presAssocID="{078696C1-E00A-48E6-9AF0-0BA103C3065B}" presName="parentText_4" presStyleLbl="node1" presStyleIdx="2" presStyleCnt="5">
        <dgm:presLayoutVars>
          <dgm:chMax val="1"/>
          <dgm:chPref val="1"/>
          <dgm:bulletEnabled val="1"/>
        </dgm:presLayoutVars>
      </dgm:prSet>
      <dgm:spPr/>
      <dgm:t>
        <a:bodyPr/>
        <a:lstStyle/>
        <a:p>
          <a:endParaRPr lang="es-ES"/>
        </a:p>
      </dgm:t>
    </dgm:pt>
    <dgm:pt modelId="{F224B11B-0A71-4266-AF54-1E55243513BB}" type="pres">
      <dgm:prSet presAssocID="{078696C1-E00A-48E6-9AF0-0BA103C3065B}" presName="childText_4" presStyleLbl="node2" presStyleIdx="0" presStyleCnt="0">
        <dgm:presLayoutVars>
          <dgm:chMax val="0"/>
          <dgm:chPref val="0"/>
          <dgm:bulletEnabled val="1"/>
        </dgm:presLayoutVars>
      </dgm:prSet>
      <dgm:spPr/>
      <dgm:t>
        <a:bodyPr/>
        <a:lstStyle/>
        <a:p>
          <a:endParaRPr lang="es-ES"/>
        </a:p>
      </dgm:t>
    </dgm:pt>
    <dgm:pt modelId="{F9F91E72-9C9B-4400-8204-07DAA0BC566E}" type="pres">
      <dgm:prSet presAssocID="{078696C1-E00A-48E6-9AF0-0BA103C3065B}" presName="accentShape_4" presStyleCnt="0"/>
      <dgm:spPr/>
    </dgm:pt>
    <dgm:pt modelId="{8C3CCAC3-07D6-45C6-8C4E-F791083C4433}" type="pres">
      <dgm:prSet presAssocID="{078696C1-E00A-48E6-9AF0-0BA103C3065B}" presName="imageRepeatNode" presStyleLbl="node1" presStyleIdx="3" presStyleCnt="5"/>
      <dgm:spPr/>
      <dgm:t>
        <a:bodyPr/>
        <a:lstStyle/>
        <a:p>
          <a:endParaRPr lang="es-ES"/>
        </a:p>
      </dgm:t>
    </dgm:pt>
    <dgm:pt modelId="{E845D815-646D-41E5-8380-43FFF46E3ACF}" type="pres">
      <dgm:prSet presAssocID="{4CCF92C9-C006-4085-B58E-8F07B5FD6751}" presName="parentText_5" presStyleLbl="node1" presStyleIdx="3" presStyleCnt="5">
        <dgm:presLayoutVars>
          <dgm:chMax val="1"/>
          <dgm:chPref val="1"/>
          <dgm:bulletEnabled val="1"/>
        </dgm:presLayoutVars>
      </dgm:prSet>
      <dgm:spPr/>
      <dgm:t>
        <a:bodyPr/>
        <a:lstStyle/>
        <a:p>
          <a:endParaRPr lang="es-ES"/>
        </a:p>
      </dgm:t>
    </dgm:pt>
    <dgm:pt modelId="{A007D60C-E36C-431D-8142-35BAF872BF30}" type="pres">
      <dgm:prSet presAssocID="{4CCF92C9-C006-4085-B58E-8F07B5FD6751}" presName="childText_5" presStyleLbl="node2" presStyleIdx="0" presStyleCnt="0">
        <dgm:presLayoutVars>
          <dgm:chMax val="0"/>
          <dgm:chPref val="0"/>
          <dgm:bulletEnabled val="1"/>
        </dgm:presLayoutVars>
      </dgm:prSet>
      <dgm:spPr/>
      <dgm:t>
        <a:bodyPr/>
        <a:lstStyle/>
        <a:p>
          <a:endParaRPr lang="es-ES"/>
        </a:p>
      </dgm:t>
    </dgm:pt>
    <dgm:pt modelId="{E46523E8-96F4-470D-887F-A7AAADF8CCF8}" type="pres">
      <dgm:prSet presAssocID="{4CCF92C9-C006-4085-B58E-8F07B5FD6751}" presName="accentShape_5" presStyleCnt="0"/>
      <dgm:spPr/>
    </dgm:pt>
    <dgm:pt modelId="{4A2EABEB-6247-40B8-A87E-55A6BEBA0B19}" type="pres">
      <dgm:prSet presAssocID="{4CCF92C9-C006-4085-B58E-8F07B5FD6751}" presName="imageRepeatNode" presStyleLbl="node1" presStyleIdx="4" presStyleCnt="5"/>
      <dgm:spPr/>
      <dgm:t>
        <a:bodyPr/>
        <a:lstStyle/>
        <a:p>
          <a:endParaRPr lang="es-ES"/>
        </a:p>
      </dgm:t>
    </dgm:pt>
  </dgm:ptLst>
  <dgm:cxnLst>
    <dgm:cxn modelId="{6C2AFE5A-AF31-4CE1-B168-3CE84B14502F}" srcId="{14F37BF8-4B20-4FBB-AB7A-BD62F51F2DA5}" destId="{75EC188D-78E4-48E8-8D7F-C1FD3CA04CE4}" srcOrd="0" destOrd="0" parTransId="{F424CFCC-2352-48D3-B5C4-69F3DE6F0005}" sibTransId="{CE5F5EBF-DF2D-4226-90DF-50D3E70E686A}"/>
    <dgm:cxn modelId="{53D77735-5D4F-4E31-951E-C71C106C85CF}" srcId="{80BA359F-E0EA-478C-9A18-A627698A8339}" destId="{901F6B0D-252B-4687-90D7-3626B8BC647F}" srcOrd="1" destOrd="0" parTransId="{02595BA3-0040-42D6-9A53-8A19BA88876B}" sibTransId="{42142B85-D5AF-4B40-BA39-3CFAB86EABB0}"/>
    <dgm:cxn modelId="{C867AB42-93AE-418F-A5AD-D88ECA8428FA}" srcId="{4CCF92C9-C006-4085-B58E-8F07B5FD6751}" destId="{A8FB7D33-789A-49A4-B243-39539CF0C434}" srcOrd="0" destOrd="0" parTransId="{E79C8FE7-CEB5-4E8C-8FE3-6D0CE41E2ECD}" sibTransId="{38933443-DD48-4A77-A7F2-4DFBF2E9B350}"/>
    <dgm:cxn modelId="{A3345906-6CF6-422C-A56D-62D05E37F6FD}" type="presOf" srcId="{A8FB7D33-789A-49A4-B243-39539CF0C434}" destId="{A007D60C-E36C-431D-8142-35BAF872BF30}" srcOrd="0" destOrd="0" presId="urn:microsoft.com/office/officeart/2009/3/layout/BlockDescendingList"/>
    <dgm:cxn modelId="{B0A28E4E-3408-4B8F-9D22-174B989D0C10}" srcId="{80BA359F-E0EA-478C-9A18-A627698A8339}" destId="{4CCF92C9-C006-4085-B58E-8F07B5FD6751}" srcOrd="4" destOrd="0" parTransId="{83BEE6A2-7EFF-4A31-A531-02E38E6B3801}" sibTransId="{FD2FFAC3-418E-4290-B38E-26C47C09D0C5}"/>
    <dgm:cxn modelId="{9FB4AFDC-1590-479C-97B5-D7E2ED2AA382}" type="presOf" srcId="{901F6B0D-252B-4687-90D7-3626B8BC647F}" destId="{E480AE6A-6CE2-4388-BA6F-161285CFECA3}" srcOrd="0" destOrd="0" presId="urn:microsoft.com/office/officeart/2009/3/layout/BlockDescendingList"/>
    <dgm:cxn modelId="{E67DE628-58E6-42FA-BDFC-E77B7195628E}" srcId="{901F6B0D-252B-4687-90D7-3626B8BC647F}" destId="{5F4E5EEA-8D8E-45C0-8F28-532D147EF205}" srcOrd="0" destOrd="0" parTransId="{6603EDC4-FAFA-4423-BBAF-A6EDAED8A849}" sibTransId="{BF5D8842-EB83-41E7-BD7B-3DC5AF6568BC}"/>
    <dgm:cxn modelId="{05CB1086-BCB0-4722-8ACD-AE1D3348A8CA}" type="presOf" srcId="{75EC188D-78E4-48E8-8D7F-C1FD3CA04CE4}" destId="{2D217E2C-D03A-4B3D-ABE3-F891D5523970}" srcOrd="0" destOrd="0" presId="urn:microsoft.com/office/officeart/2009/3/layout/BlockDescendingList"/>
    <dgm:cxn modelId="{1E1B983B-EA4F-4BD4-ACD7-0FC7B36078AF}" type="presOf" srcId="{80BA359F-E0EA-478C-9A18-A627698A8339}" destId="{E3192866-2FA9-4B00-9958-49FEB2F630FE}" srcOrd="0" destOrd="0" presId="urn:microsoft.com/office/officeart/2009/3/layout/BlockDescendingList"/>
    <dgm:cxn modelId="{C1D085FA-4A8F-4872-B273-609B5F58D081}" type="presOf" srcId="{B4B51E9E-088E-4A27-B713-05D5BD8EBEEA}" destId="{F224B11B-0A71-4266-AF54-1E55243513BB}" srcOrd="0" destOrd="0" presId="urn:microsoft.com/office/officeart/2009/3/layout/BlockDescendingList"/>
    <dgm:cxn modelId="{A196A282-7CAC-4795-90EC-72DEDA134628}" type="presOf" srcId="{078696C1-E00A-48E6-9AF0-0BA103C3065B}" destId="{8C3CCAC3-07D6-45C6-8C4E-F791083C4433}" srcOrd="1" destOrd="0" presId="urn:microsoft.com/office/officeart/2009/3/layout/BlockDescendingList"/>
    <dgm:cxn modelId="{3E296FC6-ED2B-4B70-8FCE-628C1632B6F2}" type="presOf" srcId="{078696C1-E00A-48E6-9AF0-0BA103C3065B}" destId="{8C7852FC-1AFC-4387-AB77-1CEA2071FF78}" srcOrd="0" destOrd="0" presId="urn:microsoft.com/office/officeart/2009/3/layout/BlockDescendingList"/>
    <dgm:cxn modelId="{1F47DA12-4163-454C-8CFE-9E093F75FB0E}" srcId="{80BA359F-E0EA-478C-9A18-A627698A8339}" destId="{078696C1-E00A-48E6-9AF0-0BA103C3065B}" srcOrd="3" destOrd="0" parTransId="{751D5A41-9E1A-4FB3-9028-6BB97A169363}" sibTransId="{6DEEECE1-DBCD-4F32-80ED-7065FA1B7A47}"/>
    <dgm:cxn modelId="{18F25F5D-D332-47ED-874E-8615501E37E2}" type="presOf" srcId="{901F6B0D-252B-4687-90D7-3626B8BC647F}" destId="{2ECEA857-A6E9-4856-B39E-E5AA47BD9ADC}" srcOrd="1" destOrd="0" presId="urn:microsoft.com/office/officeart/2009/3/layout/BlockDescendingList"/>
    <dgm:cxn modelId="{3472EC5A-5CA8-4C5E-9BA5-1A98718F9D83}" srcId="{80BA359F-E0EA-478C-9A18-A627698A8339}" destId="{14F37BF8-4B20-4FBB-AB7A-BD62F51F2DA5}" srcOrd="0" destOrd="0" parTransId="{F2B54413-D1AA-49B0-B93E-C35990A99101}" sibTransId="{1365DA5E-B93A-4205-BF14-AD2C65165F8A}"/>
    <dgm:cxn modelId="{ED2A9E87-0F81-4BB7-8E5A-9B339CACEF23}" type="presOf" srcId="{4CCF92C9-C006-4085-B58E-8F07B5FD6751}" destId="{E845D815-646D-41E5-8380-43FFF46E3ACF}" srcOrd="0" destOrd="0" presId="urn:microsoft.com/office/officeart/2009/3/layout/BlockDescendingList"/>
    <dgm:cxn modelId="{6A61EF38-FAEF-4323-AC61-F57FCAC2883B}" type="presOf" srcId="{14F37BF8-4B20-4FBB-AB7A-BD62F51F2DA5}" destId="{0EC8D63D-E544-4466-9070-732B82D12A43}" srcOrd="0" destOrd="0" presId="urn:microsoft.com/office/officeart/2009/3/layout/BlockDescendingList"/>
    <dgm:cxn modelId="{D146C088-DF2F-4AF3-8FC3-15C4B5D30CB7}" type="presOf" srcId="{401B9E6E-154B-462A-B3E3-BC5C2F48394C}" destId="{79490CAD-5693-4ED2-B935-5CDAB4D7B170}" srcOrd="0" destOrd="0" presId="urn:microsoft.com/office/officeart/2009/3/layout/BlockDescendingList"/>
    <dgm:cxn modelId="{32397F7F-1EC4-41A9-83AF-3F9440E1FC3A}" type="presOf" srcId="{C8868002-0F16-4232-A0B7-BAA7FCCDDAD8}" destId="{883BAEA4-CB45-47E0-926B-97AC0A4433A9}" srcOrd="1" destOrd="0" presId="urn:microsoft.com/office/officeart/2009/3/layout/BlockDescendingList"/>
    <dgm:cxn modelId="{27C70733-16DF-42B7-B8D9-5E2CEC892B40}" type="presOf" srcId="{C8868002-0F16-4232-A0B7-BAA7FCCDDAD8}" destId="{55C738C1-B4A6-446E-9020-1EDACA70F4AC}" srcOrd="0" destOrd="0" presId="urn:microsoft.com/office/officeart/2009/3/layout/BlockDescendingList"/>
    <dgm:cxn modelId="{4FDAE753-6D6A-4C9A-ACAC-165FB92039FD}" type="presOf" srcId="{14F37BF8-4B20-4FBB-AB7A-BD62F51F2DA5}" destId="{290971E7-EF90-46C7-BE09-E41FA2CB539C}" srcOrd="1" destOrd="0" presId="urn:microsoft.com/office/officeart/2009/3/layout/BlockDescendingList"/>
    <dgm:cxn modelId="{C3582D20-8CFD-463C-AD4D-08EF1FFC2B52}" type="presOf" srcId="{4CCF92C9-C006-4085-B58E-8F07B5FD6751}" destId="{4A2EABEB-6247-40B8-A87E-55A6BEBA0B19}" srcOrd="1" destOrd="0" presId="urn:microsoft.com/office/officeart/2009/3/layout/BlockDescendingList"/>
    <dgm:cxn modelId="{8A93720B-E91F-41E2-9175-905CEE7CE18D}" srcId="{078696C1-E00A-48E6-9AF0-0BA103C3065B}" destId="{B4B51E9E-088E-4A27-B713-05D5BD8EBEEA}" srcOrd="0" destOrd="0" parTransId="{B747D42A-1836-4F06-A452-59BE601591E0}" sibTransId="{4F2BFCD0-FDE5-4084-9D8C-B9B3C1BA4191}"/>
    <dgm:cxn modelId="{B262546D-73FA-464C-A91F-C9EAAD533CAF}" type="presOf" srcId="{5F4E5EEA-8D8E-45C0-8F28-532D147EF205}" destId="{70383ED6-16EA-458F-A1BC-2FFBBB4B5185}" srcOrd="0" destOrd="0" presId="urn:microsoft.com/office/officeart/2009/3/layout/BlockDescendingList"/>
    <dgm:cxn modelId="{8C99DB92-B509-411C-A35E-BEC19D090AAC}" srcId="{80BA359F-E0EA-478C-9A18-A627698A8339}" destId="{C8868002-0F16-4232-A0B7-BAA7FCCDDAD8}" srcOrd="2" destOrd="0" parTransId="{64A86DD8-D4B8-48DE-A30C-9890AB10ECFB}" sibTransId="{BD770566-0BE1-4A60-8A35-7DC27599F2FD}"/>
    <dgm:cxn modelId="{C09592E6-6404-4B52-9EDE-C693BA27E013}" srcId="{C8868002-0F16-4232-A0B7-BAA7FCCDDAD8}" destId="{401B9E6E-154B-462A-B3E3-BC5C2F48394C}" srcOrd="0" destOrd="0" parTransId="{CD7A3200-2075-4A38-BDBF-A94402BE8441}" sibTransId="{9B5FBDE1-7EF1-4F8C-A503-09D405174319}"/>
    <dgm:cxn modelId="{E961063D-7DEF-48B2-B470-93FC7F13D579}" type="presParOf" srcId="{E3192866-2FA9-4B00-9958-49FEB2F630FE}" destId="{0EC8D63D-E544-4466-9070-732B82D12A43}" srcOrd="0" destOrd="0" presId="urn:microsoft.com/office/officeart/2009/3/layout/BlockDescendingList"/>
    <dgm:cxn modelId="{1E9F3AC9-65CF-4297-A580-37B1893FF83A}" type="presParOf" srcId="{E3192866-2FA9-4B00-9958-49FEB2F630FE}" destId="{2D217E2C-D03A-4B3D-ABE3-F891D5523970}" srcOrd="1" destOrd="0" presId="urn:microsoft.com/office/officeart/2009/3/layout/BlockDescendingList"/>
    <dgm:cxn modelId="{7DE2DAAE-5DC3-4BBD-BD29-B20C6BF46843}" type="presParOf" srcId="{E3192866-2FA9-4B00-9958-49FEB2F630FE}" destId="{A6B76A4B-3648-4290-81D3-4F0C6E19D633}" srcOrd="2" destOrd="0" presId="urn:microsoft.com/office/officeart/2009/3/layout/BlockDescendingList"/>
    <dgm:cxn modelId="{9850D6C8-C800-4E68-9EA9-7B9444AF716B}" type="presParOf" srcId="{A6B76A4B-3648-4290-81D3-4F0C6E19D633}" destId="{290971E7-EF90-46C7-BE09-E41FA2CB539C}" srcOrd="0" destOrd="0" presId="urn:microsoft.com/office/officeart/2009/3/layout/BlockDescendingList"/>
    <dgm:cxn modelId="{4A9BB02D-A202-4AB0-B402-AAC1DC2A6527}" type="presParOf" srcId="{E3192866-2FA9-4B00-9958-49FEB2F630FE}" destId="{E480AE6A-6CE2-4388-BA6F-161285CFECA3}" srcOrd="3" destOrd="0" presId="urn:microsoft.com/office/officeart/2009/3/layout/BlockDescendingList"/>
    <dgm:cxn modelId="{2F67F8DB-A883-418F-964D-AD9FA492731F}" type="presParOf" srcId="{E3192866-2FA9-4B00-9958-49FEB2F630FE}" destId="{70383ED6-16EA-458F-A1BC-2FFBBB4B5185}" srcOrd="4" destOrd="0" presId="urn:microsoft.com/office/officeart/2009/3/layout/BlockDescendingList"/>
    <dgm:cxn modelId="{A794ACC7-3D71-42AA-BD04-ECD2983EB591}" type="presParOf" srcId="{E3192866-2FA9-4B00-9958-49FEB2F630FE}" destId="{6D0D6ED5-DC9B-4A72-B4CE-A48A15D6C6DD}" srcOrd="5" destOrd="0" presId="urn:microsoft.com/office/officeart/2009/3/layout/BlockDescendingList"/>
    <dgm:cxn modelId="{50779439-9E1E-4B15-AE89-C7164748CB38}" type="presParOf" srcId="{6D0D6ED5-DC9B-4A72-B4CE-A48A15D6C6DD}" destId="{2ECEA857-A6E9-4856-B39E-E5AA47BD9ADC}" srcOrd="0" destOrd="0" presId="urn:microsoft.com/office/officeart/2009/3/layout/BlockDescendingList"/>
    <dgm:cxn modelId="{274B23D1-BB62-462F-B18F-1212A52D218B}" type="presParOf" srcId="{E3192866-2FA9-4B00-9958-49FEB2F630FE}" destId="{55C738C1-B4A6-446E-9020-1EDACA70F4AC}" srcOrd="6" destOrd="0" presId="urn:microsoft.com/office/officeart/2009/3/layout/BlockDescendingList"/>
    <dgm:cxn modelId="{C99BF7A2-A3C7-4A4A-BF37-C55FDF60DACC}" type="presParOf" srcId="{E3192866-2FA9-4B00-9958-49FEB2F630FE}" destId="{79490CAD-5693-4ED2-B935-5CDAB4D7B170}" srcOrd="7" destOrd="0" presId="urn:microsoft.com/office/officeart/2009/3/layout/BlockDescendingList"/>
    <dgm:cxn modelId="{FA8A36D5-2145-401B-B3CF-3F6F157E779F}" type="presParOf" srcId="{E3192866-2FA9-4B00-9958-49FEB2F630FE}" destId="{41872DDA-5402-4067-9FBF-846115236027}" srcOrd="8" destOrd="0" presId="urn:microsoft.com/office/officeart/2009/3/layout/BlockDescendingList"/>
    <dgm:cxn modelId="{25EF6206-52E9-4B70-A262-EFB121FCBB8A}" type="presParOf" srcId="{41872DDA-5402-4067-9FBF-846115236027}" destId="{883BAEA4-CB45-47E0-926B-97AC0A4433A9}" srcOrd="0" destOrd="0" presId="urn:microsoft.com/office/officeart/2009/3/layout/BlockDescendingList"/>
    <dgm:cxn modelId="{765CAA2A-8DB0-467C-B76A-C0145E1C3546}" type="presParOf" srcId="{E3192866-2FA9-4B00-9958-49FEB2F630FE}" destId="{8C7852FC-1AFC-4387-AB77-1CEA2071FF78}" srcOrd="9" destOrd="0" presId="urn:microsoft.com/office/officeart/2009/3/layout/BlockDescendingList"/>
    <dgm:cxn modelId="{C497E16C-6760-478B-A41D-ACBD816F297E}" type="presParOf" srcId="{E3192866-2FA9-4B00-9958-49FEB2F630FE}" destId="{F224B11B-0A71-4266-AF54-1E55243513BB}" srcOrd="10" destOrd="0" presId="urn:microsoft.com/office/officeart/2009/3/layout/BlockDescendingList"/>
    <dgm:cxn modelId="{CF166D80-A867-408D-A8B7-E62E55BF6A39}" type="presParOf" srcId="{E3192866-2FA9-4B00-9958-49FEB2F630FE}" destId="{F9F91E72-9C9B-4400-8204-07DAA0BC566E}" srcOrd="11" destOrd="0" presId="urn:microsoft.com/office/officeart/2009/3/layout/BlockDescendingList"/>
    <dgm:cxn modelId="{8BBE8F5A-3722-46BC-9707-70EF56D3FB32}" type="presParOf" srcId="{F9F91E72-9C9B-4400-8204-07DAA0BC566E}" destId="{8C3CCAC3-07D6-45C6-8C4E-F791083C4433}" srcOrd="0" destOrd="0" presId="urn:microsoft.com/office/officeart/2009/3/layout/BlockDescendingList"/>
    <dgm:cxn modelId="{52ABE9B1-7962-4B9C-A1A3-7527AFA20CA4}" type="presParOf" srcId="{E3192866-2FA9-4B00-9958-49FEB2F630FE}" destId="{E845D815-646D-41E5-8380-43FFF46E3ACF}" srcOrd="12" destOrd="0" presId="urn:microsoft.com/office/officeart/2009/3/layout/BlockDescendingList"/>
    <dgm:cxn modelId="{384CB022-ADB9-4AB0-AAEC-E6B54D398194}" type="presParOf" srcId="{E3192866-2FA9-4B00-9958-49FEB2F630FE}" destId="{A007D60C-E36C-431D-8142-35BAF872BF30}" srcOrd="13" destOrd="0" presId="urn:microsoft.com/office/officeart/2009/3/layout/BlockDescendingList"/>
    <dgm:cxn modelId="{9149DADA-4CC5-4265-956B-87656E1B77C3}" type="presParOf" srcId="{E3192866-2FA9-4B00-9958-49FEB2F630FE}" destId="{E46523E8-96F4-470D-887F-A7AAADF8CCF8}" srcOrd="14" destOrd="0" presId="urn:microsoft.com/office/officeart/2009/3/layout/BlockDescendingList"/>
    <dgm:cxn modelId="{065A7CAE-4B82-4B73-B965-735F88DA17F6}" type="presParOf" srcId="{E46523E8-96F4-470D-887F-A7AAADF8CCF8}" destId="{4A2EABEB-6247-40B8-A87E-55A6BEBA0B19}" srcOrd="0" destOrd="0" presId="urn:microsoft.com/office/officeart/2009/3/layout/BlockDescending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3BAEA4-CB45-47E0-926B-97AC0A4433A9}">
      <dsp:nvSpPr>
        <dsp:cNvPr id="0" name=""/>
        <dsp:cNvSpPr/>
      </dsp:nvSpPr>
      <dsp:spPr>
        <a:xfrm>
          <a:off x="3373765" y="958687"/>
          <a:ext cx="1381253" cy="2926005"/>
        </a:xfrm>
        <a:prstGeom prst="rect">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0" rIns="137160" bIns="30480" numCol="1" spcCol="1270" anchor="ctr" anchorCtr="0">
          <a:noAutofit/>
        </a:bodyPr>
        <a:lstStyle/>
        <a:p>
          <a:pPr lvl="0" algn="r" defTabSz="1066800">
            <a:lnSpc>
              <a:spcPct val="90000"/>
            </a:lnSpc>
            <a:spcBef>
              <a:spcPct val="0"/>
            </a:spcBef>
            <a:spcAft>
              <a:spcPct val="35000"/>
            </a:spcAft>
          </a:pPr>
          <a:r>
            <a:rPr lang="ca-ES" sz="2400" b="1" kern="1200" spc="160" baseline="0" dirty="0" smtClean="0">
              <a:solidFill>
                <a:srgbClr val="317ABE"/>
              </a:solidFill>
              <a:latin typeface="Bebas Neue Bold" panose="020B0606020202050201"/>
            </a:rPr>
            <a:t>Avaluació</a:t>
          </a:r>
          <a:endParaRPr lang="es-ES" sz="2000" kern="1200" spc="160" baseline="0" dirty="0">
            <a:solidFill>
              <a:schemeClr val="tx1"/>
            </a:solidFill>
            <a:latin typeface="Bebas Neue Bold" panose="020B0606020202050201"/>
          </a:endParaRPr>
        </a:p>
      </dsp:txBody>
      <dsp:txXfrm rot="16200000">
        <a:off x="3218188" y="2095826"/>
        <a:ext cx="2633405" cy="359126"/>
      </dsp:txXfrm>
    </dsp:sp>
    <dsp:sp modelId="{2ECEA857-A6E9-4856-B39E-E5AA47BD9ADC}">
      <dsp:nvSpPr>
        <dsp:cNvPr id="0" name=""/>
        <dsp:cNvSpPr/>
      </dsp:nvSpPr>
      <dsp:spPr>
        <a:xfrm>
          <a:off x="1866086" y="466662"/>
          <a:ext cx="1381253" cy="3418030"/>
        </a:xfrm>
        <a:prstGeom prst="rect">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0" rIns="137160" bIns="30480" numCol="1" spcCol="1270" anchor="ctr" anchorCtr="0">
          <a:noAutofit/>
        </a:bodyPr>
        <a:lstStyle/>
        <a:p>
          <a:pPr lvl="0" algn="r" defTabSz="1066800">
            <a:lnSpc>
              <a:spcPct val="90000"/>
            </a:lnSpc>
            <a:spcBef>
              <a:spcPct val="0"/>
            </a:spcBef>
            <a:spcAft>
              <a:spcPct val="35000"/>
            </a:spcAft>
          </a:pPr>
          <a:r>
            <a:rPr lang="ca-ES" sz="2400" b="1" kern="1200" spc="140" baseline="0" dirty="0" smtClean="0">
              <a:solidFill>
                <a:srgbClr val="317ABE"/>
              </a:solidFill>
              <a:latin typeface="Bebas Neue Bold" panose="020B0606020202050201"/>
            </a:rPr>
            <a:t>Tramesa</a:t>
          </a:r>
          <a:endParaRPr lang="es-ES" sz="2000" kern="1200" spc="140" baseline="0" dirty="0">
            <a:solidFill>
              <a:schemeClr val="tx1"/>
            </a:solidFill>
            <a:latin typeface="Bebas Neue Bold" panose="020B0606020202050201"/>
          </a:endParaRPr>
        </a:p>
      </dsp:txBody>
      <dsp:txXfrm rot="16200000">
        <a:off x="1489097" y="1825213"/>
        <a:ext cx="3076227" cy="359126"/>
      </dsp:txXfrm>
    </dsp:sp>
    <dsp:sp modelId="{8C3CCAC3-07D6-45C6-8C4E-F791083C4433}">
      <dsp:nvSpPr>
        <dsp:cNvPr id="0" name=""/>
        <dsp:cNvSpPr/>
      </dsp:nvSpPr>
      <dsp:spPr>
        <a:xfrm>
          <a:off x="4880659" y="1458905"/>
          <a:ext cx="1381253" cy="2425786"/>
        </a:xfrm>
        <a:prstGeom prst="rect">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114300" bIns="25400" numCol="1" spcCol="1270" anchor="ctr" anchorCtr="0">
          <a:noAutofit/>
        </a:bodyPr>
        <a:lstStyle/>
        <a:p>
          <a:pPr lvl="0" algn="r" defTabSz="889000">
            <a:lnSpc>
              <a:spcPct val="90000"/>
            </a:lnSpc>
            <a:spcBef>
              <a:spcPct val="0"/>
            </a:spcBef>
            <a:spcAft>
              <a:spcPct val="35000"/>
            </a:spcAft>
          </a:pPr>
          <a:r>
            <a:rPr lang="ca-ES" sz="2000" b="1" kern="1200" spc="160" baseline="0" dirty="0" smtClean="0">
              <a:solidFill>
                <a:srgbClr val="317ABE"/>
              </a:solidFill>
              <a:latin typeface="Bebas Neue Bold" panose="020B0606020202050201"/>
            </a:rPr>
            <a:t>Qualificació de les avaluacions</a:t>
          </a:r>
          <a:endParaRPr lang="es-ES" sz="2000" kern="1200" spc="160" baseline="0" dirty="0">
            <a:solidFill>
              <a:schemeClr val="tx1"/>
            </a:solidFill>
            <a:latin typeface="Bebas Neue Bold" panose="020B0606020202050201"/>
          </a:endParaRPr>
        </a:p>
      </dsp:txBody>
      <dsp:txXfrm rot="16200000">
        <a:off x="4950180" y="2370946"/>
        <a:ext cx="2183208" cy="359126"/>
      </dsp:txXfrm>
    </dsp:sp>
    <dsp:sp modelId="{290971E7-EF90-46C7-BE09-E41FA2CB539C}">
      <dsp:nvSpPr>
        <dsp:cNvPr id="0" name=""/>
        <dsp:cNvSpPr/>
      </dsp:nvSpPr>
      <dsp:spPr>
        <a:xfrm>
          <a:off x="346998" y="0"/>
          <a:ext cx="1381253" cy="3883132"/>
        </a:xfrm>
        <a:prstGeom prst="rect">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0" rIns="137160" bIns="30480" numCol="1" spcCol="1270" anchor="ctr" anchorCtr="0">
          <a:noAutofit/>
        </a:bodyPr>
        <a:lstStyle/>
        <a:p>
          <a:pPr lvl="0" algn="r" defTabSz="1066800">
            <a:lnSpc>
              <a:spcPct val="90000"/>
            </a:lnSpc>
            <a:spcBef>
              <a:spcPct val="0"/>
            </a:spcBef>
            <a:spcAft>
              <a:spcPct val="35000"/>
            </a:spcAft>
          </a:pPr>
          <a:r>
            <a:rPr lang="ca-ES" sz="2400" b="1" kern="1200" spc="160" baseline="0" dirty="0" smtClean="0">
              <a:solidFill>
                <a:srgbClr val="317ABE"/>
              </a:solidFill>
              <a:latin typeface="Bebas Neue Bold" panose="020B0606020202050201"/>
            </a:rPr>
            <a:t>Configuració</a:t>
          </a:r>
          <a:r>
            <a:rPr lang="ca-ES" sz="2000" b="1" kern="1200" dirty="0" smtClean="0">
              <a:solidFill>
                <a:srgbClr val="317ABE"/>
              </a:solidFill>
              <a:latin typeface="Bebas Neue Bold" panose="020B0606020202050201"/>
            </a:rPr>
            <a:t> </a:t>
          </a:r>
          <a:endParaRPr lang="es-ES" sz="2000" kern="1200" dirty="0">
            <a:solidFill>
              <a:schemeClr val="tx1"/>
            </a:solidFill>
            <a:latin typeface="Bebas Neue Bold" panose="020B0606020202050201"/>
          </a:endParaRPr>
        </a:p>
      </dsp:txBody>
      <dsp:txXfrm rot="16200000">
        <a:off x="-239286" y="1567846"/>
        <a:ext cx="3494818" cy="359126"/>
      </dsp:txXfrm>
    </dsp:sp>
    <dsp:sp modelId="{4A2EABEB-6247-40B8-A87E-55A6BEBA0B19}">
      <dsp:nvSpPr>
        <dsp:cNvPr id="0" name=""/>
        <dsp:cNvSpPr/>
      </dsp:nvSpPr>
      <dsp:spPr>
        <a:xfrm>
          <a:off x="6388338" y="1950930"/>
          <a:ext cx="1381253" cy="1933762"/>
        </a:xfrm>
        <a:prstGeom prst="rect">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0" rIns="137160" bIns="30480" numCol="1" spcCol="1270" anchor="ctr" anchorCtr="0">
          <a:noAutofit/>
        </a:bodyPr>
        <a:lstStyle/>
        <a:p>
          <a:pPr lvl="0" algn="r" defTabSz="1066800">
            <a:lnSpc>
              <a:spcPct val="90000"/>
            </a:lnSpc>
            <a:spcBef>
              <a:spcPct val="0"/>
            </a:spcBef>
            <a:spcAft>
              <a:spcPct val="35000"/>
            </a:spcAft>
          </a:pPr>
          <a:r>
            <a:rPr lang="ca-ES" sz="2400" b="1" kern="1200" spc="160" baseline="0" dirty="0" smtClean="0">
              <a:solidFill>
                <a:srgbClr val="317ABE"/>
              </a:solidFill>
              <a:latin typeface="Bebas Neue Bold" panose="020B0606020202050201"/>
            </a:rPr>
            <a:t>Tancament</a:t>
          </a:r>
          <a:endParaRPr lang="es-ES" sz="2000" b="1" kern="1200" spc="160" baseline="0" dirty="0">
            <a:solidFill>
              <a:srgbClr val="317ABE"/>
            </a:solidFill>
            <a:latin typeface="Bebas Neue Bold" panose="020B0606020202050201"/>
          </a:endParaRPr>
        </a:p>
      </dsp:txBody>
      <dsp:txXfrm rot="16200000">
        <a:off x="6679270" y="2641560"/>
        <a:ext cx="1740386" cy="359126"/>
      </dsp:txXfrm>
    </dsp:sp>
    <dsp:sp modelId="{2D217E2C-D03A-4B3D-ABE3-F891D5523970}">
      <dsp:nvSpPr>
        <dsp:cNvPr id="0" name=""/>
        <dsp:cNvSpPr/>
      </dsp:nvSpPr>
      <dsp:spPr>
        <a:xfrm>
          <a:off x="358407" y="0"/>
          <a:ext cx="980690" cy="3901861"/>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t" anchorCtr="0">
          <a:noAutofit/>
        </a:bodyPr>
        <a:lstStyle/>
        <a:p>
          <a:pPr lvl="0" algn="l" defTabSz="1244600">
            <a:lnSpc>
              <a:spcPct val="90000"/>
            </a:lnSpc>
            <a:spcBef>
              <a:spcPct val="0"/>
            </a:spcBef>
            <a:spcAft>
              <a:spcPct val="35000"/>
            </a:spcAft>
          </a:pPr>
          <a:r>
            <a:rPr lang="ca-ES" sz="2800" b="1" kern="1200" dirty="0" smtClean="0">
              <a:solidFill>
                <a:srgbClr val="317ABE"/>
              </a:solidFill>
              <a:latin typeface="Bebas Neue Bold" panose="020B0606020202050201"/>
            </a:rPr>
            <a:t>Fase 1 </a:t>
          </a:r>
          <a:endParaRPr lang="es-ES" sz="2800" b="1" kern="1200" dirty="0">
            <a:solidFill>
              <a:srgbClr val="317ABE"/>
            </a:solidFill>
            <a:latin typeface="Bebas Neue Bold" panose="020B0606020202050201"/>
          </a:endParaRPr>
        </a:p>
      </dsp:txBody>
      <dsp:txXfrm>
        <a:off x="358407" y="0"/>
        <a:ext cx="980690" cy="3901861"/>
      </dsp:txXfrm>
    </dsp:sp>
    <dsp:sp modelId="{70383ED6-16EA-458F-A1BC-2FFBBB4B5185}">
      <dsp:nvSpPr>
        <dsp:cNvPr id="0" name=""/>
        <dsp:cNvSpPr/>
      </dsp:nvSpPr>
      <dsp:spPr>
        <a:xfrm>
          <a:off x="1866086" y="465101"/>
          <a:ext cx="980690" cy="3418030"/>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t" anchorCtr="0">
          <a:noAutofit/>
        </a:bodyPr>
        <a:lstStyle/>
        <a:p>
          <a:pPr lvl="0" algn="l" defTabSz="1244600">
            <a:lnSpc>
              <a:spcPct val="90000"/>
            </a:lnSpc>
            <a:spcBef>
              <a:spcPct val="0"/>
            </a:spcBef>
            <a:spcAft>
              <a:spcPct val="35000"/>
            </a:spcAft>
          </a:pPr>
          <a:r>
            <a:rPr lang="ca-ES" sz="2800" b="1" kern="1200" dirty="0" smtClean="0">
              <a:solidFill>
                <a:srgbClr val="317ABE"/>
              </a:solidFill>
              <a:latin typeface="Bebas Neue Bold" panose="020B0606020202050201"/>
            </a:rPr>
            <a:t>Fase 2</a:t>
          </a:r>
          <a:endParaRPr lang="es-ES" sz="2800" b="1" kern="1200" dirty="0">
            <a:solidFill>
              <a:srgbClr val="317ABE"/>
            </a:solidFill>
            <a:latin typeface="Bebas Neue Bold" panose="020B0606020202050201"/>
          </a:endParaRPr>
        </a:p>
      </dsp:txBody>
      <dsp:txXfrm>
        <a:off x="1866086" y="465101"/>
        <a:ext cx="980690" cy="3418030"/>
      </dsp:txXfrm>
    </dsp:sp>
    <dsp:sp modelId="{79490CAD-5693-4ED2-B935-5CDAB4D7B170}">
      <dsp:nvSpPr>
        <dsp:cNvPr id="0" name=""/>
        <dsp:cNvSpPr/>
      </dsp:nvSpPr>
      <dsp:spPr>
        <a:xfrm>
          <a:off x="3373765" y="958687"/>
          <a:ext cx="980690" cy="292600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t" anchorCtr="0">
          <a:noAutofit/>
        </a:bodyPr>
        <a:lstStyle/>
        <a:p>
          <a:pPr lvl="0" algn="l" defTabSz="1244600">
            <a:lnSpc>
              <a:spcPct val="90000"/>
            </a:lnSpc>
            <a:spcBef>
              <a:spcPct val="0"/>
            </a:spcBef>
            <a:spcAft>
              <a:spcPct val="35000"/>
            </a:spcAft>
          </a:pPr>
          <a:r>
            <a:rPr lang="ca-ES" sz="2800" b="1" kern="1200" dirty="0" smtClean="0">
              <a:solidFill>
                <a:srgbClr val="317ABE"/>
              </a:solidFill>
              <a:latin typeface="Bebas Neue Bold" panose="020B0606020202050201"/>
            </a:rPr>
            <a:t>Fase 3</a:t>
          </a:r>
          <a:endParaRPr lang="es-ES" sz="2800" b="1" kern="1200" dirty="0">
            <a:solidFill>
              <a:srgbClr val="317ABE"/>
            </a:solidFill>
            <a:latin typeface="Bebas Neue Bold" panose="020B0606020202050201"/>
          </a:endParaRPr>
        </a:p>
      </dsp:txBody>
      <dsp:txXfrm>
        <a:off x="3373765" y="958687"/>
        <a:ext cx="980690" cy="2926005"/>
      </dsp:txXfrm>
    </dsp:sp>
    <dsp:sp modelId="{F224B11B-0A71-4266-AF54-1E55243513BB}">
      <dsp:nvSpPr>
        <dsp:cNvPr id="0" name=""/>
        <dsp:cNvSpPr/>
      </dsp:nvSpPr>
      <dsp:spPr>
        <a:xfrm>
          <a:off x="4880659" y="1458905"/>
          <a:ext cx="980690" cy="242578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t" anchorCtr="0">
          <a:noAutofit/>
        </a:bodyPr>
        <a:lstStyle/>
        <a:p>
          <a:pPr lvl="0" algn="l" defTabSz="1244600">
            <a:lnSpc>
              <a:spcPct val="90000"/>
            </a:lnSpc>
            <a:spcBef>
              <a:spcPct val="0"/>
            </a:spcBef>
            <a:spcAft>
              <a:spcPct val="35000"/>
            </a:spcAft>
          </a:pPr>
          <a:r>
            <a:rPr lang="ca-ES" sz="2800" b="1" kern="1200" dirty="0" smtClean="0">
              <a:solidFill>
                <a:srgbClr val="317ABE"/>
              </a:solidFill>
              <a:latin typeface="Bebas Neue Bold" panose="020B0606020202050201"/>
            </a:rPr>
            <a:t>Fase 4</a:t>
          </a:r>
          <a:endParaRPr lang="es-ES" sz="2800" b="1" kern="1200" dirty="0">
            <a:solidFill>
              <a:srgbClr val="317ABE"/>
            </a:solidFill>
            <a:latin typeface="Bebas Neue Bold" panose="020B0606020202050201"/>
          </a:endParaRPr>
        </a:p>
      </dsp:txBody>
      <dsp:txXfrm>
        <a:off x="4880659" y="1458905"/>
        <a:ext cx="980690" cy="2425786"/>
      </dsp:txXfrm>
    </dsp:sp>
    <dsp:sp modelId="{A007D60C-E36C-431D-8142-35BAF872BF30}">
      <dsp:nvSpPr>
        <dsp:cNvPr id="0" name=""/>
        <dsp:cNvSpPr/>
      </dsp:nvSpPr>
      <dsp:spPr>
        <a:xfrm>
          <a:off x="6388338" y="1951320"/>
          <a:ext cx="980690" cy="193376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vert270" wrap="square" lIns="106680" tIns="106680" rIns="106680" bIns="106680" numCol="1" spcCol="1270" anchor="t" anchorCtr="0">
          <a:noAutofit/>
        </a:bodyPr>
        <a:lstStyle/>
        <a:p>
          <a:pPr lvl="0" algn="l" defTabSz="1244600">
            <a:lnSpc>
              <a:spcPct val="90000"/>
            </a:lnSpc>
            <a:spcBef>
              <a:spcPct val="0"/>
            </a:spcBef>
            <a:spcAft>
              <a:spcPct val="35000"/>
            </a:spcAft>
          </a:pPr>
          <a:r>
            <a:rPr lang="ca-ES" sz="2800" b="1" kern="1200" dirty="0" smtClean="0">
              <a:solidFill>
                <a:srgbClr val="317ABE"/>
              </a:solidFill>
              <a:latin typeface="Bebas Neue Bold" panose="020B0606020202050201"/>
            </a:rPr>
            <a:t>Fase 5</a:t>
          </a:r>
          <a:endParaRPr lang="es-ES" sz="2800" b="1" kern="1200" dirty="0">
            <a:solidFill>
              <a:srgbClr val="317ABE"/>
            </a:solidFill>
            <a:latin typeface="Bebas Neue Bold" panose="020B0606020202050201"/>
          </a:endParaRPr>
        </a:p>
      </dsp:txBody>
      <dsp:txXfrm>
        <a:off x="6388338" y="1951320"/>
        <a:ext cx="980690" cy="1933762"/>
      </dsp:txXfrm>
    </dsp:sp>
  </dsp:spTree>
</dsp:drawing>
</file>

<file path=ppt/diagrams/layout1.xml><?xml version="1.0" encoding="utf-8"?>
<dgm:layoutDef xmlns:dgm="http://schemas.openxmlformats.org/drawingml/2006/diagram" xmlns:a="http://schemas.openxmlformats.org/drawingml/2006/main" uniqueId="urn:microsoft.com/office/officeart/2009/3/layout/BlockDescendingList">
  <dgm:title val=""/>
  <dgm:desc val=""/>
  <dgm:catLst>
    <dgm:cat type="list" pri="185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13" srcId="10" destId="11" srcOrd="0" destOrd="0"/>
        <dgm:cxn modelId="14" srcId="10" destId="12" srcOrd="0" destOrd="0"/>
        <dgm:cxn modelId="50" srcId="0" destId="20" srcOrd="1" destOrd="0"/>
        <dgm:cxn modelId="23" srcId="20" destId="21" srcOrd="0" destOrd="0"/>
        <dgm:cxn modelId="24" srcId="20" destId="22" srcOrd="0" destOrd="0"/>
        <dgm:cxn modelId="60" srcId="0" destId="30" srcOrd="2" destOrd="0"/>
        <dgm:cxn modelId="33" srcId="30" destId="31" srcOrd="0" destOrd="0"/>
        <dgm:cxn modelId="34" srcId="30" destId="32"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70">
          <dgm:prSet phldr="1"/>
        </dgm:pt>
      </dgm:ptLst>
      <dgm:cxnLst>
        <dgm:cxn modelId="40" srcId="0" destId="10" srcOrd="0" destOrd="0"/>
        <dgm:cxn modelId="50" srcId="0" destId="20" srcOrd="1" destOrd="0"/>
        <dgm:cxn modelId="60" srcId="0" destId="30" srcOrd="2" destOrd="0"/>
        <dgm:cxn modelId="80" srcId="0" destId="7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axis="ch" ptType="node" func="cnt" op="equ" val="1">
        <dgm:alg type="composite">
          <dgm:param type="ar" val="0.5516"/>
        </dgm:alg>
        <dgm:choose name="Name3">
          <dgm:if name="Name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if>
          <dgm:else name="Name5">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else>
        </dgm:choose>
      </dgm:if>
      <dgm:if name="Name6" axis="ch" ptType="node" func="cnt" op="equ" val="2">
        <dgm:alg type="composite">
          <dgm:param type="ar" val="0.9804"/>
        </dgm:alg>
        <dgm:choose name="Name7">
          <dgm:if name="Name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2" refType="w" fact="0.4393"/>
              <dgm:constr type="t" for="ch" forName="accentShape_2" refType="h" fact="0.1192"/>
              <dgm:constr type="w" for="ch" forName="accentShape_2" refType="w" fact="0.4021"/>
              <dgm:constr type="h" for="ch" forName="accentShape_2" refType="h" fact="0.876"/>
              <dgm:constr type="l" for="ch" forName="accentShape_1" refType="w" fact="0"/>
              <dgm:constr type="t" for="ch" forName="accentShape_1" refType="h" fact="0"/>
              <dgm:constr type="w" for="ch" forName="accentShape_1" refType="w" fact="0.4021"/>
              <dgm:constr type="h" for="ch" forName="accentShape_1" refType="h" fact="0.9952"/>
              <dgm:constr type="l" for="ch" forName="parentText_1" refType="w" fact="0.2946"/>
              <dgm:constr type="t" for="ch" forName="parentText_1" refType="h" fact="0"/>
              <dgm:constr type="w" for="ch" forName="parentText_1" refType="w" refFor="ch" refForName="accentShape_1" fact="0.26"/>
              <dgm:constr type="h" for="ch" forName="parentText_1" refType="h" fact="0.78"/>
              <dgm:constr type="l" for="ch" forName="parentText_2" refType="w" fact="0.7339"/>
              <dgm:constr type="t" for="ch" forName="parentText_2" refType="h" fact="0.1192"/>
              <dgm:constr type="w" for="ch" forName="parentText_2" refType="w" refFor="ch" refForName="accentShape_1" fact="0.26"/>
              <dgm:constr type="h" for="ch" forName="parentText_2"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4393"/>
              <dgm:constr type="t" for="ch" forName="childText_2" refType="h" fact="0.1192"/>
              <dgm:constr type="w" for="ch" forName="childText_2" refType="w" refFor="ch" refForName="accentShape_2" fact="0.71"/>
              <dgm:constr type="h" for="ch" forName="childText_2" refType="h" fact="0.8808"/>
            </dgm:constrLst>
          </dgm:if>
          <dgm:else name="Name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1" refType="w" fact="0.4393"/>
              <dgm:constr type="t" for="ch" forName="accentShape_2" refType="h" fact="0.1192"/>
              <dgm:constr type="w" for="ch" forName="accentShape_2" refType="w" fact="0.4021"/>
              <dgm:constr type="h" for="ch" forName="accentShape_2" refType="h" fact="0.876"/>
              <dgm:constr type="l" for="ch" forName="accentShape_2" refType="w" fact="0"/>
              <dgm:constr type="t" for="ch" forName="accentShape_1" refType="h" fact="0"/>
              <dgm:constr type="w" for="ch" forName="accentShape_1" refType="w" fact="0.4021"/>
              <dgm:constr type="h" for="ch" forName="accentShape_1" refType="h" fact="0.9952"/>
              <dgm:constr type="l" for="ch" forName="parentText_2" refType="w" fact="0.2946"/>
              <dgm:constr type="t" for="ch" forName="parentText_1" refType="h" fact="0"/>
              <dgm:constr type="w" for="ch" forName="parentText_1" refType="w" refFor="ch" refForName="accentShape_1" fact="0.26"/>
              <dgm:constr type="h" for="ch" forName="parentText_1" refType="h" fact="0.78"/>
              <dgm:constr type="l" for="ch" forName="parentText_1" refType="w" fact="0.7339"/>
              <dgm:constr type="t" for="ch" forName="parentText_2" refType="h" fact="0.1192"/>
              <dgm:constr type="w" for="ch" forName="parentText_2" refType="w" refFor="ch" refForName="accentShape_1" fact="0.26"/>
              <dgm:constr type="h" for="ch" forName="parentText_2" refType="h" fact="0.78"/>
              <dgm:constr type="l" for="ch" forName="childText_2" refType="w" fact="0"/>
              <dgm:constr type="t" for="ch" forName="childText_1" refType="h" fact="0"/>
              <dgm:constr type="w" for="ch" forName="childText_1" refType="w" refFor="ch" refForName="accentShape_1" fact="0.71"/>
              <dgm:constr type="h" for="ch" forName="childText_1" refType="h"/>
              <dgm:constr type="l" for="ch" forName="childText_1" refType="w" fact="0.4393"/>
              <dgm:constr type="t" for="ch" forName="childText_2" refType="h" fact="0.1192"/>
              <dgm:constr type="w" for="ch" forName="childText_2" refType="w" refFor="ch" refForName="accentShape_2" fact="0.71"/>
              <dgm:constr type="h" for="ch" forName="childText_2" refType="h" fact="0.8808"/>
            </dgm:constrLst>
          </dgm:else>
        </dgm:choose>
      </dgm:if>
      <dgm:if name="Name10" axis="ch" ptType="node" func="cnt" op="equ" val="3">
        <dgm:alg type="composite">
          <dgm:param type="ar" val="1.4097"/>
        </dgm:alg>
        <dgm:choose name="Name11">
          <dgm:if name="Name12"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1"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3" refType="w" fact="0.6101"/>
              <dgm:constr type="t" for="ch" forName="accentShape_3" refType="h" fact="0.2457"/>
              <dgm:constr type="w" for="ch" forName="accentShape_3" refType="w" fact="0.2796"/>
              <dgm:constr type="h" for="ch" forName="accentShape_3" refType="h" fact="0.7499"/>
              <dgm:constr type="l" for="ch" forName="parentText_1"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3" refType="w" fact="0.6101"/>
              <dgm:constr type="t" for="ch" forName="childText_3" refType="h" fact="0.2457"/>
              <dgm:constr type="w" for="ch" forName="childText_3" refType="w" refFor="ch" refForName="accentShape_3" fact="0.71"/>
              <dgm:constr type="h" for="ch" forName="childText_3" refType="h" fact="0.7543"/>
            </dgm:constrLst>
          </dgm:if>
          <dgm:else name="Name13">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3"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1" refType="w" fact="0.6101"/>
              <dgm:constr type="t" for="ch" forName="accentShape_3" refType="h" fact="0.2457"/>
              <dgm:constr type="w" for="ch" forName="accentShape_3" refType="w" fact="0.2796"/>
              <dgm:constr type="h" for="ch" forName="accentShape_3" refType="h" fact="0.7499"/>
              <dgm:constr type="l" for="ch" forName="parentText_3"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1"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3"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1" refType="w" fact="0.6101"/>
              <dgm:constr type="t" for="ch" forName="childText_3" refType="h" fact="0.2457"/>
              <dgm:constr type="w" for="ch" forName="childText_3" refType="w" refFor="ch" refForName="accentShape_3" fact="0.71"/>
              <dgm:constr type="h" for="ch" forName="childText_3" refType="h" fact="0.7543"/>
            </dgm:constrLst>
          </dgm:else>
        </dgm:choose>
      </dgm:if>
      <dgm:if name="Name14" axis="ch" ptType="node" func="cnt" op="equ" val="4">
        <dgm:alg type="composite">
          <dgm:param type="ar" val="1.8305"/>
        </dgm:alg>
        <dgm:choose name="Name15">
          <dgm:if name="Name16"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1" refType="w" fact="0"/>
              <dgm:constr type="t" for="ch" forName="accentShape_1" refType="h" fact="0"/>
              <dgm:constr type="w" for="ch" forName="accentShape_1" refType="w" fact="0.2153"/>
              <dgm:constr type="h" for="ch" forName="accentShape_1" refType="h" fact="0.9952"/>
              <dgm:constr type="l" for="ch" forName="accentShape_2" refType="w" fact="0.2353"/>
              <dgm:constr type="t" for="ch" forName="accentShape_2" refType="h" fact="0.1192"/>
              <dgm:constr type="w" for="ch" forName="accentShape_2" refType="w" fact="0.2153"/>
              <dgm:constr type="h" for="ch" forName="accentShape_2" refType="h" fact="0.876"/>
              <dgm:constr type="l" for="ch" forName="accentShape_3" refType="w" fact="0.4699"/>
              <dgm:constr type="t" for="ch" forName="accentShape_3" refType="h" fact="0.2457"/>
              <dgm:constr type="w" for="ch" forName="accentShape_3" refType="w" fact="0.2153"/>
              <dgm:constr type="h" for="ch" forName="accentShape_3" refType="h" fact="0.7495"/>
              <dgm:constr type="l" for="ch" forName="accentShape_4" refType="w" fact="0.6997"/>
              <dgm:constr type="t" for="ch" forName="accentShape_4" refType="h" fact="0.3696"/>
              <dgm:constr type="w" for="ch" forName="accentShape_4" refType="w" fact="0.2153"/>
              <dgm:constr type="h" for="ch" forName="accentShape_4" refType="h" fact="0.6256"/>
              <dgm:constr type="l" for="ch" forName="parentText_1"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2353"/>
              <dgm:constr type="t" for="ch" forName="childText_2" refType="h" fact="0.1192"/>
              <dgm:constr type="w" for="ch" forName="childText_2" refType="w" refFor="ch" refForName="accentShape_2" fact="0.71"/>
              <dgm:constr type="h" for="ch" forName="childText_2" refType="h" fact="0.8808"/>
              <dgm:constr type="l" for="ch" forName="childText_3" refType="w" fact="0.4699"/>
              <dgm:constr type="t" for="ch" forName="childText_3" refType="h" fact="0.2457"/>
              <dgm:constr type="w" for="ch" forName="childText_3" refType="w" refFor="ch" refForName="accentShape_3" fact="0.71"/>
              <dgm:constr type="h" for="ch" forName="childText_3" refType="h" fact="0.7543"/>
              <dgm:constr type="l" for="ch" forName="childText_4" refType="w" fact="0.6997"/>
              <dgm:constr type="t" for="ch" forName="childText_4" refType="h" fact="0.3696"/>
              <dgm:constr type="w" for="ch" forName="childText_4" refType="w" refFor="ch" refForName="accentShape_4" fact="0.71"/>
              <dgm:constr type="h" for="ch" forName="childText_4" refType="h" fact="0.6261"/>
            </dgm:constrLst>
          </dgm:if>
          <dgm:else name="Name17">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4" refType="w" fact="0"/>
              <dgm:constr type="t" for="ch" forName="accentShape_1" refType="h" fact="0"/>
              <dgm:constr type="w" for="ch" forName="accentShape_1" refType="w" fact="0.2153"/>
              <dgm:constr type="h" for="ch" forName="accentShape_1" refType="h" fact="0.9952"/>
              <dgm:constr type="l" for="ch" forName="accentShape_3" refType="w" fact="0.2353"/>
              <dgm:constr type="t" for="ch" forName="accentShape_2" refType="h" fact="0.1192"/>
              <dgm:constr type="w" for="ch" forName="accentShape_2" refType="w" fact="0.2153"/>
              <dgm:constr type="h" for="ch" forName="accentShape_2" refType="h" fact="0.876"/>
              <dgm:constr type="l" for="ch" forName="accentShape_2" refType="w" fact="0.4699"/>
              <dgm:constr type="t" for="ch" forName="accentShape_3" refType="h" fact="0.2457"/>
              <dgm:constr type="w" for="ch" forName="accentShape_3" refType="w" fact="0.2153"/>
              <dgm:constr type="h" for="ch" forName="accentShape_3" refType="h" fact="0.7495"/>
              <dgm:constr type="l" for="ch" forName="accentShape_1" refType="w" fact="0.6997"/>
              <dgm:constr type="t" for="ch" forName="accentShape_4" refType="h" fact="0.3696"/>
              <dgm:constr type="w" for="ch" forName="accentShape_4" refType="w" fact="0.2153"/>
              <dgm:constr type="h" for="ch" forName="accentShape_4" refType="h" fact="0.6256"/>
              <dgm:constr type="l" for="ch" forName="parentText_4"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3"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2"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1"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4" refType="w" fact="0"/>
              <dgm:constr type="t" for="ch" forName="childText_1" refType="h" fact="0"/>
              <dgm:constr type="w" for="ch" forName="childText_1" refType="w" refFor="ch" refForName="accentShape_1" fact="0.71"/>
              <dgm:constr type="h" for="ch" forName="childText_1" refType="h"/>
              <dgm:constr type="l" for="ch" forName="childText_3" refType="w" fact="0.2353"/>
              <dgm:constr type="t" for="ch" forName="childText_2" refType="h" fact="0.1192"/>
              <dgm:constr type="w" for="ch" forName="childText_2" refType="w" refFor="ch" refForName="accentShape_2" fact="0.71"/>
              <dgm:constr type="h" for="ch" forName="childText_2" refType="h" fact="0.8808"/>
              <dgm:constr type="l" for="ch" forName="childText_2" refType="w" fact="0.4699"/>
              <dgm:constr type="t" for="ch" forName="childText_3" refType="h" fact="0.2457"/>
              <dgm:constr type="w" for="ch" forName="childText_3" refType="w" refFor="ch" refForName="accentShape_3" fact="0.71"/>
              <dgm:constr type="h" for="ch" forName="childText_3" refType="h" fact="0.7543"/>
              <dgm:constr type="l" for="ch" forName="childText_1" refType="w" fact="0.6997"/>
              <dgm:constr type="t" for="ch" forName="childText_4" refType="h" fact="0.3696"/>
              <dgm:constr type="w" for="ch" forName="childText_4" refType="w" refFor="ch" refForName="accentShape_4" fact="0.71"/>
              <dgm:constr type="h" for="ch" forName="childText_4" refType="h" fact="0.6261"/>
            </dgm:constrLst>
          </dgm:else>
        </dgm:choose>
      </dgm:if>
      <dgm:if name="Name18" axis="ch" ptType="node" func="cnt" op="equ" val="5">
        <dgm:alg type="composite">
          <dgm:param type="ar" val="2.0125"/>
        </dgm:alg>
        <dgm:choose name="Name19">
          <dgm:if name="Name20"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1" refType="w" fact="0"/>
              <dgm:constr type="t" for="ch" forName="accentShape_1" refType="h" fact="0"/>
              <dgm:constr type="w" for="ch" forName="accentShape_1" refType="w" fact="0.1759"/>
              <dgm:constr type="h" for="ch" forName="accentShape_1" refType="h" fact="0.9952"/>
              <dgm:constr type="l" for="ch" forName="accentShape_2"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4" refType="w" fact="0.5759"/>
              <dgm:constr type="t" for="ch" forName="accentShape_4" refType="h" fact="0.3739"/>
              <dgm:constr type="w" for="ch" forName="accentShape_4" refType="w" fact="0.1759"/>
              <dgm:constr type="h" for="ch" forName="accentShape_4" refType="h" fact="0.6217"/>
              <dgm:constr type="l" for="ch" forName="accentShape_5" refType="w" fact="0.7679"/>
              <dgm:constr type="t" for="ch" forName="accentShape_5" refType="h" fact="0.5"/>
              <dgm:constr type="w" for="ch" forName="accentShape_5" refType="w" fact="0.1759"/>
              <dgm:constr type="h" for="ch" forName="accentShape_5" refType="h" fact="0.4956"/>
              <dgm:constr type="l" for="ch" forName="parentText_1"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5"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4" refType="w" fact="0.5759"/>
              <dgm:constr type="t" for="ch" forName="childText_4" refType="h" fact="0.3739"/>
              <dgm:constr type="w" for="ch" forName="childText_4" refType="w" refFor="ch" refForName="accentShape_4" fact="0.71"/>
              <dgm:constr type="h" for="ch" forName="childText_4" refType="h" fact="0.6217"/>
              <dgm:constr type="l" for="ch" forName="childText_5" refType="w" fact="0.7679"/>
              <dgm:constr type="t" for="ch" forName="childText_5" refType="h" fact="0.5001"/>
              <dgm:constr type="w" for="ch" forName="childText_5" refType="w" refFor="ch" refForName="accentShape_5" fact="0.71"/>
              <dgm:constr type="h" for="ch" forName="childText_5" refType="h" fact="0.4956"/>
            </dgm:constrLst>
          </dgm:if>
          <dgm:else name="Name21">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5" refType="w" fact="0"/>
              <dgm:constr type="t" for="ch" forName="accentShape_1" refType="h" fact="0"/>
              <dgm:constr type="w" for="ch" forName="accentShape_1" refType="w" fact="0.1759"/>
              <dgm:constr type="h" for="ch" forName="accentShape_1" refType="h" fact="0.9952"/>
              <dgm:constr type="l" for="ch" forName="accentShape_4"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2" refType="w" fact="0.5759"/>
              <dgm:constr type="t" for="ch" forName="accentShape_4" refType="h" fact="0.3739"/>
              <dgm:constr type="w" for="ch" forName="accentShape_4" refType="w" fact="0.1759"/>
              <dgm:constr type="h" for="ch" forName="accentShape_4" refType="h" fact="0.6217"/>
              <dgm:constr type="l" for="ch" forName="accentShape_1" refType="w" fact="0.7679"/>
              <dgm:constr type="t" for="ch" forName="accentShape_5" refType="h" fact="0.5"/>
              <dgm:constr type="w" for="ch" forName="accentShape_5" refType="w" fact="0.1759"/>
              <dgm:constr type="h" for="ch" forName="accentShape_5" refType="h" fact="0.4956"/>
              <dgm:constr type="l" for="ch" forName="parentText_5"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4"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2"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1"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5" refType="w" fact="0"/>
              <dgm:constr type="t" for="ch" forName="childText_1" refType="h" fact="0"/>
              <dgm:constr type="w" for="ch" forName="childText_1" refType="w" refFor="ch" refForName="accentShape_1" fact="0.71"/>
              <dgm:constr type="h" for="ch" forName="childText_1" refType="h"/>
              <dgm:constr type="l" for="ch" forName="childText_4"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2" refType="w" fact="0.5759"/>
              <dgm:constr type="t" for="ch" forName="childText_4" refType="h" fact="0.3739"/>
              <dgm:constr type="w" for="ch" forName="childText_4" refType="w" refFor="ch" refForName="accentShape_4" fact="0.71"/>
              <dgm:constr type="h" for="ch" forName="childText_4" refType="h" fact="0.6261"/>
              <dgm:constr type="l" for="ch" forName="childText_1" refType="w" fact="0.7679"/>
              <dgm:constr type="t" for="ch" forName="childText_5" refType="h" fact="0.5001"/>
              <dgm:constr type="w" for="ch" forName="childText_5" refType="w" refFor="ch" refForName="accentShape_5" fact="0.71"/>
              <dgm:constr type="h" for="ch" forName="childText_5" refType="h" fact="0.4999"/>
            </dgm:constrLst>
          </dgm:else>
        </dgm:choose>
      </dgm:if>
      <dgm:if name="Name22" axis="ch" ptType="node" func="cnt" op="equ" val="6">
        <dgm:alg type="composite">
          <dgm:param type="ar" val="2.4006"/>
        </dgm:alg>
        <dgm:shape xmlns:r="http://schemas.openxmlformats.org/officeDocument/2006/relationships" r:blip="">
          <dgm:adjLst/>
        </dgm:shape>
        <dgm:choose name="Name23">
          <dgm:if name="Name2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1" refType="w" fact="0"/>
              <dgm:constr type="t" for="ch" forName="accentShape_1" refType="h" fact="0"/>
              <dgm:constr type="w" for="ch" forName="accentShape_1" refType="w" fact="0.1473"/>
              <dgm:constr type="h" for="ch" forName="accentShape_1" refType="h"/>
              <dgm:constr type="l" for="ch" forName="accentShape_2" refType="w" fact="0.1608"/>
              <dgm:constr type="t" for="ch" forName="accentShape_2" refType="h" fact="0.1"/>
              <dgm:constr type="w" for="ch" forName="accentShape_2" refType="w" fact="0.1473"/>
              <dgm:constr type="h" for="ch" forName="accentShape_2" refType="h" fact="0.9"/>
              <dgm:constr type="l" for="ch" forName="accentShape_3" refType="w" fact="0.3216"/>
              <dgm:constr type="t" for="ch" forName="accentShape_3" refType="h" fact="0.2"/>
              <dgm:constr type="w" for="ch" forName="accentShape_3" refType="w" fact="0.1473"/>
              <dgm:constr type="h" for="ch" forName="accentShape_3" refType="h" fact="0.8"/>
              <dgm:constr type="l" for="ch" forName="accentShape_4" refType="w" fact="0.4824"/>
              <dgm:constr type="t" for="ch" forName="accentShape_4" refType="h" fact="0.3"/>
              <dgm:constr type="w" for="ch" forName="accentShape_4" refType="w" fact="0.1473"/>
              <dgm:constr type="h" for="ch" forName="accentShape_4" refType="h" fact="0.7"/>
              <dgm:constr type="l" for="ch" forName="accentShape_5" refType="w" fact="0.6432"/>
              <dgm:constr type="t" for="ch" forName="accentShape_5" refType="h" fact="0.4"/>
              <dgm:constr type="w" for="ch" forName="accentShape_5" refType="w" fact="0.1473"/>
              <dgm:constr type="h" for="ch" forName="accentShape_5" refType="h" fact="0.6"/>
              <dgm:constr type="l" for="ch" forName="accentShape_6" refType="w" fact="0.8056"/>
              <dgm:constr type="t" for="ch" forName="accentShape_6" refType="h" fact="0.5"/>
              <dgm:constr type="w" for="ch" forName="accentShape_6" refType="w" fact="0.1473"/>
              <dgm:constr type="h" for="ch" forName="accentShape_6" refType="h" fact="0.5"/>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3"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4"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5"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6"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1"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3"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4"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5"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6" refType="w" fact="0.9101"/>
              <dgm:constr type="t" for="ch" forName="parentText_6" refType="h" fact="0.5"/>
              <dgm:constr type="w" for="ch" forName="parentText_6" refType="w" refFor="ch" refForName="accentShape_6" fact="0.26"/>
              <dgm:constr type="h" for="ch" forName="parentText_6" refType="h" refFor="ch" refForName="accentShape_6" fact="0.9"/>
            </dgm:constrLst>
          </dgm:if>
          <dgm:else name="Name25">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6" refType="w" fact="0"/>
              <dgm:constr type="t" for="ch" forName="accentShape_1" refType="h" fact="0"/>
              <dgm:constr type="w" for="ch" forName="accentShape_1" refType="w" fact="0.1473"/>
              <dgm:constr type="h" for="ch" forName="accentShape_1" refType="h"/>
              <dgm:constr type="l" for="ch" forName="accentShape_5" refType="w" fact="0.1608"/>
              <dgm:constr type="t" for="ch" forName="accentShape_2" refType="h" fact="0.1"/>
              <dgm:constr type="w" for="ch" forName="accentShape_2" refType="w" fact="0.1473"/>
              <dgm:constr type="h" for="ch" forName="accentShape_2" refType="h" fact="0.9"/>
              <dgm:constr type="l" for="ch" forName="accentShape_4" refType="w" fact="0.3216"/>
              <dgm:constr type="t" for="ch" forName="accentShape_3" refType="h" fact="0.2"/>
              <dgm:constr type="w" for="ch" forName="accentShape_3" refType="w" fact="0.1473"/>
              <dgm:constr type="h" for="ch" forName="accentShape_3" refType="h" fact="0.8"/>
              <dgm:constr type="l" for="ch" forName="accentShape_3" refType="w" fact="0.4824"/>
              <dgm:constr type="t" for="ch" forName="accentShape_4" refType="h" fact="0.3"/>
              <dgm:constr type="w" for="ch" forName="accentShape_4" refType="w" fact="0.1473"/>
              <dgm:constr type="h" for="ch" forName="accentShape_4" refType="h" fact="0.7"/>
              <dgm:constr type="l" for="ch" forName="accentShape_2" refType="w" fact="0.6432"/>
              <dgm:constr type="t" for="ch" forName="accentShape_5" refType="h" fact="0.4"/>
              <dgm:constr type="w" for="ch" forName="accentShape_5" refType="w" fact="0.1473"/>
              <dgm:constr type="h" for="ch" forName="accentShape_5" refType="h" fact="0.6"/>
              <dgm:constr type="l" for="ch" forName="accentShape_1" refType="w" fact="0.8056"/>
              <dgm:constr type="t" for="ch" forName="accentShape_6" refType="h" fact="0.5"/>
              <dgm:constr type="w" for="ch" forName="accentShape_6" refType="w" fact="0.1473"/>
              <dgm:constr type="h" for="ch" forName="accentShape_6" refType="h" fact="0.5"/>
              <dgm:constr type="l" for="ch" forName="childText_6"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5"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4"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3"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2"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1"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6"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5"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4"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3"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2"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1" refType="w" fact="0.9101"/>
              <dgm:constr type="t" for="ch" forName="parentText_6" refType="h" fact="0.5"/>
              <dgm:constr type="w" for="ch" forName="parentText_6" refType="w" refFor="ch" refForName="accentShape_6" fact="0.26"/>
              <dgm:constr type="h" for="ch" forName="parentText_6" refType="h" refFor="ch" refForName="accentShape_6" fact="0.9"/>
            </dgm:constrLst>
          </dgm:else>
        </dgm:choose>
      </dgm:if>
      <dgm:else name="Name26">
        <dgm:alg type="composite">
          <dgm:param type="ar" val="2.7874"/>
        </dgm:alg>
        <dgm:shape xmlns:r="http://schemas.openxmlformats.org/officeDocument/2006/relationships" r:blip="">
          <dgm:adjLst/>
        </dgm:shape>
        <dgm:choose name="Name27">
          <dgm:if name="Name2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1" refType="w" fact="0"/>
              <dgm:constr type="t" for="ch" forName="accentShape_1" refType="h" fact="0"/>
              <dgm:constr type="w" for="ch" forName="accentShape_1" refType="w" fact="0.1269"/>
              <dgm:constr type="h" for="ch" forName="accentShape_1" refType="h"/>
              <dgm:constr type="l" for="ch" forName="accentShape_2" refType="w" fact="0.1385"/>
              <dgm:constr type="t" for="ch" forName="accentShape_2" refType="h" fact="0.0833"/>
              <dgm:constr type="w" for="ch" forName="accentShape_2" refType="w" fact="0.1269"/>
              <dgm:constr type="h" for="ch" forName="accentShape_2" refType="h" fact="0.9165"/>
              <dgm:constr type="l" for="ch" forName="accentShape_3"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5" refType="w" fact="0.5539"/>
              <dgm:constr type="t" for="ch" forName="accentShape_5" refType="h" fact="0.3332"/>
              <dgm:constr type="w" for="ch" forName="accentShape_5" refType="w" fact="0.1269"/>
              <dgm:constr type="h" for="ch" forName="accentShape_5" refType="h" fact="0.6666"/>
              <dgm:constr type="l" for="ch" forName="accentShape_6" refType="w" fact="0.6938"/>
              <dgm:constr type="t" for="ch" forName="accentShape_6" refType="h" fact="0.4165"/>
              <dgm:constr type="w" for="ch" forName="accentShape_6" refType="w" fact="0.1269"/>
              <dgm:constr type="h" for="ch" forName="accentShape_6" refType="h" fact="0.5833"/>
              <dgm:constr type="l" for="ch" forName="accentShape_7" refType="w" fact="0.8326"/>
              <dgm:constr type="t" for="ch" forName="accentShape_7" refType="h" fact="0.5"/>
              <dgm:constr type="w" for="ch" forName="accentShape_7" refType="w" fact="0.1269"/>
              <dgm:constr type="h" for="ch" forName="accentShape_7" refType="h" fact="0.5"/>
              <dgm:constr type="l" for="ch" forName="parentText_1"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3"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5"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6"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7"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3"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5"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6"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7" refType="w" fact="0.8326"/>
              <dgm:constr type="t" for="ch" forName="childText_7" refType="h" fact="0.5"/>
              <dgm:constr type="w" for="ch" forName="childText_7" refType="w" refFor="ch" refForName="accentShape_7" fact="0.7"/>
              <dgm:constr type="h" for="ch" forName="childText_7" refType="h" refFor="ch" refForName="accentShape_7"/>
            </dgm:constrLst>
          </dgm:if>
          <dgm:else name="Name2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7" refType="w" fact="0"/>
              <dgm:constr type="t" for="ch" forName="accentShape_1" refType="h" fact="0"/>
              <dgm:constr type="w" for="ch" forName="accentShape_1" refType="w" fact="0.1269"/>
              <dgm:constr type="h" for="ch" forName="accentShape_1" refType="h"/>
              <dgm:constr type="l" for="ch" forName="accentShape_6" refType="w" fact="0.1385"/>
              <dgm:constr type="t" for="ch" forName="accentShape_2" refType="h" fact="0.0833"/>
              <dgm:constr type="w" for="ch" forName="accentShape_2" refType="w" fact="0.1269"/>
              <dgm:constr type="h" for="ch" forName="accentShape_2" refType="h" fact="0.9165"/>
              <dgm:constr type="l" for="ch" forName="accentShape_5"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3" refType="w" fact="0.5539"/>
              <dgm:constr type="t" for="ch" forName="accentShape_5" refType="h" fact="0.3332"/>
              <dgm:constr type="w" for="ch" forName="accentShape_5" refType="w" fact="0.1269"/>
              <dgm:constr type="h" for="ch" forName="accentShape_5" refType="h" fact="0.6666"/>
              <dgm:constr type="l" for="ch" forName="accentShape_2" refType="w" fact="0.6938"/>
              <dgm:constr type="t" for="ch" forName="accentShape_6" refType="h" fact="0.4165"/>
              <dgm:constr type="w" for="ch" forName="accentShape_6" refType="w" fact="0.1269"/>
              <dgm:constr type="h" for="ch" forName="accentShape_6" refType="h" fact="0.5833"/>
              <dgm:constr type="l" for="ch" forName="accentShape_1" refType="w" fact="0.8326"/>
              <dgm:constr type="t" for="ch" forName="accentShape_7" refType="h" fact="0.5"/>
              <dgm:constr type="w" for="ch" forName="accentShape_7" refType="w" fact="0.1269"/>
              <dgm:constr type="h" for="ch" forName="accentShape_7" refType="h" fact="0.5"/>
              <dgm:constr type="l" for="ch" forName="parentText_7"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6"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5"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3"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2"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1"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7"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6"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5"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3"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2"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1" refType="w" fact="0.8326"/>
              <dgm:constr type="t" for="ch" forName="childText_7" refType="h" fact="0.5"/>
              <dgm:constr type="w" for="ch" forName="childText_7" refType="w" refFor="ch" refForName="accentShape_7" fact="0.7"/>
              <dgm:constr type="h" for="ch" forName="childText_7" refType="h" refFor="ch" refForName="accentShape_7"/>
            </dgm:constrLst>
          </dgm:else>
        </dgm:choose>
      </dgm:else>
    </dgm:choose>
    <dgm:forEach name="wrapper" axis="self" ptType="parTrans">
      <dgm:forEach name="accentRepeat" axis="self">
        <dgm:layoutNode name="imageRepeatNode" styleLbl="node1">
          <dgm:alg type="sp"/>
          <dgm:shape xmlns:r="http://schemas.openxmlformats.org/officeDocument/2006/relationships" type="rect" r:blip="" zOrderOff="-10">
            <dgm:adjLst/>
          </dgm:shape>
          <dgm:presOf axis="self"/>
        </dgm:layoutNode>
      </dgm:forEach>
    </dgm:forEach>
    <dgm:forEach name="Name30" axis="ch" ptType="node" cnt="1">
      <dgm:layoutNode name="parentText_1" styleLbl="node1">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1" styleLbl="node1">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1">
        <dgm:alg type="sp"/>
        <dgm:shape xmlns:r="http://schemas.openxmlformats.org/officeDocument/2006/relationships" r:blip="">
          <dgm:adjLst/>
        </dgm:shape>
        <dgm:presOf/>
        <dgm:constrLst/>
        <dgm:forEach name="Name31" ref="accentRepeat"/>
      </dgm:layoutNode>
    </dgm:forEach>
    <dgm:forEach name="Name32" axis="ch" ptType="node" st="2" cnt="1">
      <dgm:layoutNode name="parentText_2">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2">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2">
        <dgm:alg type="sp"/>
        <dgm:shape xmlns:r="http://schemas.openxmlformats.org/officeDocument/2006/relationships" r:blip="">
          <dgm:adjLst/>
        </dgm:shape>
        <dgm:presOf/>
        <dgm:constrLst/>
        <dgm:forEach name="Name33" ref="accentRepeat"/>
      </dgm:layoutNode>
    </dgm:forEach>
    <dgm:forEach name="Name34" axis="ch" ptType="node" st="3" cnt="1">
      <dgm:layoutNode name="parentText_3">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3">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3">
        <dgm:alg type="sp"/>
        <dgm:shape xmlns:r="http://schemas.openxmlformats.org/officeDocument/2006/relationships" r:blip="">
          <dgm:adjLst/>
        </dgm:shape>
        <dgm:presOf/>
        <dgm:constrLst/>
        <dgm:forEach name="Name35" ref="accentRepeat"/>
      </dgm:layoutNode>
    </dgm:forEach>
    <dgm:forEach name="Name36" axis="ch" ptType="node" st="4" cnt="1">
      <dgm:layoutNode name="parentText_4">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4">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4">
        <dgm:alg type="sp"/>
        <dgm:shape xmlns:r="http://schemas.openxmlformats.org/officeDocument/2006/relationships" r:blip="">
          <dgm:adjLst/>
        </dgm:shape>
        <dgm:presOf/>
        <dgm:constrLst/>
        <dgm:forEach name="Name37" ref="accentRepeat"/>
      </dgm:layoutNode>
    </dgm:forEach>
    <dgm:forEach name="Name38" axis="ch" ptType="node" st="5" cnt="1">
      <dgm:layoutNode name="parentText_5">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5">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5">
        <dgm:alg type="sp"/>
        <dgm:shape xmlns:r="http://schemas.openxmlformats.org/officeDocument/2006/relationships" r:blip="">
          <dgm:adjLst/>
        </dgm:shape>
        <dgm:presOf/>
        <dgm:constrLst/>
        <dgm:forEach name="Name39" ref="accentRepeat"/>
      </dgm:layoutNode>
    </dgm:forEach>
    <dgm:forEach name="Name40" axis="ch" ptType="node" st="6" cnt="1">
      <dgm:layoutNode name="parentText_6">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6">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6">
        <dgm:alg type="sp"/>
        <dgm:shape xmlns:r="http://schemas.openxmlformats.org/officeDocument/2006/relationships" r:blip="">
          <dgm:adjLst/>
        </dgm:shape>
        <dgm:presOf/>
        <dgm:constrLst/>
        <dgm:forEach name="Name41" ref="accentRepeat"/>
      </dgm:layoutNode>
    </dgm:forEach>
    <dgm:forEach name="Name42" axis="ch" ptType="node" st="7" cnt="1">
      <dgm:layoutNode name="parentText_7">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7">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7">
        <dgm:alg type="sp"/>
        <dgm:shape xmlns:r="http://schemas.openxmlformats.org/officeDocument/2006/relationships" r:blip="">
          <dgm:adjLst/>
        </dgm:shape>
        <dgm:presOf/>
        <dgm:constrLst/>
        <dgm:forEach name="Name43"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Contenidor de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A5E8CF-E70B-41D7-BD64-47255026C2FF}" type="datetimeFigureOut">
              <a:rPr lang="es-ES" smtClean="0"/>
              <a:t>07/03/2018</a:t>
            </a:fld>
            <a:endParaRPr lang="es-ES" dirty="0"/>
          </a:p>
        </p:txBody>
      </p:sp>
      <p:sp>
        <p:nvSpPr>
          <p:cNvPr id="4" name="Contenidor d'imatge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Contenidor de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6" name="Contenidor de peu de pà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Conteni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8C83D-9AF8-47CD-877A-074DC2DCB811}" type="slidenum">
              <a:rPr lang="es-ES" smtClean="0"/>
              <a:t>‹#›</a:t>
            </a:fld>
            <a:endParaRPr lang="es-ES" dirty="0"/>
          </a:p>
        </p:txBody>
      </p:sp>
    </p:spTree>
    <p:extLst>
      <p:ext uri="{BB962C8B-B14F-4D97-AF65-F5344CB8AC3E}">
        <p14:creationId xmlns:p14="http://schemas.microsoft.com/office/powerpoint/2010/main" val="67019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hyperlink" Target="http://bit.ly/2sO5WCQ"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ol">
    <p:spTree>
      <p:nvGrpSpPr>
        <p:cNvPr id="1" name=""/>
        <p:cNvGrpSpPr/>
        <p:nvPr/>
      </p:nvGrpSpPr>
      <p:grpSpPr>
        <a:xfrm>
          <a:off x="0" y="0"/>
          <a:ext cx="0" cy="0"/>
          <a:chOff x="0" y="0"/>
          <a:chExt cx="0" cy="0"/>
        </a:xfrm>
      </p:grpSpPr>
      <p:pic>
        <p:nvPicPr>
          <p:cNvPr id="7" name="Imatg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15910"/>
            <a:ext cx="122809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9039739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3" name="Imatge 2"/>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472641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29" r="1"/>
          <a:stretch/>
        </p:blipFill>
        <p:spPr>
          <a:xfrm>
            <a:off x="0" y="-1"/>
            <a:ext cx="12230100" cy="7114317"/>
          </a:xfrm>
          <a:prstGeom prst="rect">
            <a:avLst/>
          </a:prstGeom>
        </p:spPr>
      </p:pic>
      <p:pic>
        <p:nvPicPr>
          <p:cNvPr id="9" name="Imagen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0703" y="6351062"/>
            <a:ext cx="1080000" cy="375254"/>
          </a:xfrm>
          <a:prstGeom prst="rect">
            <a:avLst/>
          </a:prstGeom>
        </p:spPr>
      </p:pic>
      <p:sp>
        <p:nvSpPr>
          <p:cNvPr id="10" name="CuadroTexto 9"/>
          <p:cNvSpPr txBox="1"/>
          <p:nvPr userDrawn="1"/>
        </p:nvSpPr>
        <p:spPr>
          <a:xfrm>
            <a:off x="1701800" y="6264651"/>
            <a:ext cx="8001000" cy="461665"/>
          </a:xfrm>
          <a:prstGeom prst="rect">
            <a:avLst/>
          </a:prstGeom>
          <a:noFill/>
        </p:spPr>
        <p:txBody>
          <a:bodyPr wrap="square" rtlCol="0">
            <a:spAutoFit/>
          </a:bodyPr>
          <a:lstStyle/>
          <a:p>
            <a:r>
              <a:rPr lang="ca-ES" altLang="ca-ES" sz="2400" b="1" dirty="0">
                <a:solidFill>
                  <a:srgbClr val="203864"/>
                </a:solidFill>
                <a:latin typeface="Verdana" panose="020B0604030504040204" pitchFamily="34" charset="0"/>
                <a:cs typeface="Arial" panose="020B0604020202020204" pitchFamily="34" charset="0"/>
              </a:rPr>
              <a:t>© </a:t>
            </a:r>
            <a:r>
              <a:rPr lang="es-ES" sz="2400" dirty="0">
                <a:solidFill>
                  <a:schemeClr val="accent5">
                    <a:lumMod val="50000"/>
                  </a:schemeClr>
                </a:solidFill>
                <a:latin typeface="Bebas Neue Bold" panose="020B0606020202050201" pitchFamily="34" charset="0"/>
              </a:rPr>
              <a:t>CRAi, universitat de Barcelona, curs 2017-18 </a:t>
            </a:r>
          </a:p>
        </p:txBody>
      </p:sp>
      <p:pic>
        <p:nvPicPr>
          <p:cNvPr id="11" name="Imagen 1">
            <a:hlinkClick r:id="rId4"/>
          </p:cNvPr>
          <p:cNvPicPr>
            <a:picLocks noChangeAspect="1"/>
          </p:cNvPicPr>
          <p:nvPr userDrawn="1"/>
        </p:nvPicPr>
        <p:blipFill>
          <a:blip r:embed="rId5"/>
          <a:stretch>
            <a:fillRect/>
          </a:stretch>
        </p:blipFill>
        <p:spPr>
          <a:xfrm>
            <a:off x="4294225" y="4602823"/>
            <a:ext cx="2817776" cy="762592"/>
          </a:xfrm>
          <a:prstGeom prst="rect">
            <a:avLst/>
          </a:prstGeom>
        </p:spPr>
      </p:pic>
      <p:sp>
        <p:nvSpPr>
          <p:cNvPr id="12" name="QuadreDeText 8"/>
          <p:cNvSpPr txBox="1"/>
          <p:nvPr userDrawn="1"/>
        </p:nvSpPr>
        <p:spPr>
          <a:xfrm>
            <a:off x="3554071" y="1987497"/>
            <a:ext cx="4540776" cy="1569660"/>
          </a:xfrm>
          <a:prstGeom prst="rect">
            <a:avLst/>
          </a:prstGeom>
          <a:noFill/>
        </p:spPr>
        <p:txBody>
          <a:bodyPr wrap="square" rtlCol="0">
            <a:spAutoFit/>
          </a:bodyPr>
          <a:lstStyle/>
          <a:p>
            <a:r>
              <a:rPr lang="ca-ES" sz="6600" dirty="0">
                <a:solidFill>
                  <a:srgbClr val="25477B"/>
                </a:solidFill>
                <a:latin typeface="Bebas Neue Regular" panose="00000500000000000000" pitchFamily="50" charset="0"/>
              </a:rPr>
              <a:t>Moltes gràcies</a:t>
            </a:r>
            <a:r>
              <a:rPr lang="ca-ES" sz="9600" dirty="0">
                <a:solidFill>
                  <a:schemeClr val="bg1"/>
                </a:solidFill>
                <a:latin typeface="Bebas Neue Regular" panose="00000500000000000000" pitchFamily="50" charset="0"/>
              </a:rPr>
              <a:t>!</a:t>
            </a:r>
            <a:endParaRPr lang="es-ES" sz="23900" dirty="0">
              <a:solidFill>
                <a:schemeClr val="bg1"/>
              </a:solidFill>
              <a:latin typeface="Bebas Neue Regular" panose="00000500000000000000" pitchFamily="50" charset="0"/>
            </a:endParaRPr>
          </a:p>
        </p:txBody>
      </p:sp>
      <p:pic>
        <p:nvPicPr>
          <p:cNvPr id="13" name="Imatg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14" name="Imatg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4787642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ol i objectes">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15863765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34468209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24591611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çalera de la secció">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4547"/>
            <a:ext cx="12192000" cy="7114317"/>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6363062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os objectes">
    <p:spTree>
      <p:nvGrpSpPr>
        <p:cNvPr id="1" name=""/>
        <p:cNvGrpSpPr/>
        <p:nvPr/>
      </p:nvGrpSpPr>
      <p:grpSpPr>
        <a:xfrm>
          <a:off x="0" y="0"/>
          <a:ext cx="0" cy="0"/>
          <a:chOff x="0" y="0"/>
          <a:chExt cx="0" cy="0"/>
        </a:xfrm>
      </p:grpSpPr>
      <p:pic>
        <p:nvPicPr>
          <p:cNvPr id="8" name="Imat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8704077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os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529" y="-297"/>
            <a:ext cx="12193057" cy="6858594"/>
          </a:xfrm>
          <a:prstGeom prst="rect">
            <a:avLst/>
          </a:prstGeom>
        </p:spPr>
      </p:pic>
    </p:spTree>
    <p:extLst>
      <p:ext uri="{BB962C8B-B14F-4D97-AF65-F5344CB8AC3E}">
        <p14:creationId xmlns:p14="http://schemas.microsoft.com/office/powerpoint/2010/main" val="11717689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més títol">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900" y="-142017"/>
            <a:ext cx="12280900" cy="7114317"/>
          </a:xfrm>
          <a:prstGeom prst="rect">
            <a:avLst/>
          </a:prstGeom>
        </p:spPr>
      </p:pic>
      <p:pic>
        <p:nvPicPr>
          <p:cNvPr id="8" name="Imat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5639290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a:stretch>
            <a:fillRect/>
          </a:stretch>
        </p:blipFill>
        <p:spPr>
          <a:xfrm>
            <a:off x="-37108" y="-21635"/>
            <a:ext cx="12266215" cy="6901270"/>
          </a:xfrm>
          <a:prstGeom prst="rect">
            <a:avLst/>
          </a:prstGeom>
        </p:spPr>
      </p:pic>
    </p:spTree>
    <p:extLst>
      <p:ext uri="{BB962C8B-B14F-4D97-AF65-F5344CB8AC3E}">
        <p14:creationId xmlns:p14="http://schemas.microsoft.com/office/powerpoint/2010/main" val="17094839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endParaRPr lang="es-ES"/>
          </a:p>
        </p:txBody>
      </p:sp>
      <p:sp>
        <p:nvSpPr>
          <p:cNvPr id="3" name="Contenidor d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8B6BE-4A2C-4940-AE64-50381964F637}" type="datetimeFigureOut">
              <a:rPr lang="es-ES" smtClean="0"/>
              <a:t>07/03/2018</a:t>
            </a:fld>
            <a:endParaRPr lang="es-ES" dirty="0"/>
          </a:p>
        </p:txBody>
      </p:sp>
      <p:sp>
        <p:nvSpPr>
          <p:cNvPr id="5" name="Contenidor de peu de pà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Conteni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57AE9F-56A0-420A-AAC4-4BB0BB33088A}" type="slidenum">
              <a:rPr lang="es-ES" smtClean="0"/>
              <a:t>‹#›</a:t>
            </a:fld>
            <a:endParaRPr lang="es-ES" dirty="0"/>
          </a:p>
        </p:txBody>
      </p:sp>
    </p:spTree>
    <p:extLst>
      <p:ext uri="{BB962C8B-B14F-4D97-AF65-F5344CB8AC3E}">
        <p14:creationId xmlns:p14="http://schemas.microsoft.com/office/powerpoint/2010/main" val="1029246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1" r:id="rId4"/>
    <p:sldLayoutId id="2147483651" r:id="rId5"/>
    <p:sldLayoutId id="2147483652" r:id="rId6"/>
    <p:sldLayoutId id="2147483660" r:id="rId7"/>
    <p:sldLayoutId id="2147483654" r:id="rId8"/>
    <p:sldLayoutId id="2147483662" r:id="rId9"/>
    <p:sldLayoutId id="2147483663" r:id="rId10"/>
    <p:sldLayoutId id="2147483658"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2.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428659" y="2010924"/>
            <a:ext cx="4891092"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s-ES" altLang="ca-ES" sz="5400" b="1" dirty="0" smtClean="0">
                <a:solidFill>
                  <a:schemeClr val="accent1">
                    <a:lumMod val="50000"/>
                  </a:schemeClr>
                </a:solidFill>
                <a:latin typeface="Bebas Neue Regular"/>
              </a:rPr>
              <a:t>Campus Virtual </a:t>
            </a:r>
            <a:r>
              <a:rPr lang="es-ES" altLang="ca-ES" sz="5400" b="1" dirty="0" smtClean="0">
                <a:solidFill>
                  <a:schemeClr val="accent1">
                    <a:lumMod val="50000"/>
                  </a:schemeClr>
                </a:solidFill>
                <a:latin typeface="Bebas Neue Regular"/>
              </a:rPr>
              <a:t>UB</a:t>
            </a:r>
          </a:p>
          <a:p>
            <a:pPr algn="ctr">
              <a:spcBef>
                <a:spcPct val="0"/>
              </a:spcBef>
              <a:buFontTx/>
              <a:buNone/>
            </a:pPr>
            <a:endParaRPr lang="ca-ES" altLang="ca-ES" sz="5400" dirty="0">
              <a:solidFill>
                <a:schemeClr val="accent1">
                  <a:lumMod val="50000"/>
                </a:schemeClr>
              </a:solidFill>
              <a:latin typeface="Bebas Neue Regular"/>
            </a:endParaRPr>
          </a:p>
          <a:p>
            <a:pPr algn="ctr">
              <a:spcBef>
                <a:spcPct val="0"/>
              </a:spcBef>
              <a:buFontTx/>
              <a:buNone/>
            </a:pPr>
            <a:r>
              <a:rPr lang="ca-ES" altLang="ca-ES" sz="5400" b="1" dirty="0" smtClean="0">
                <a:solidFill>
                  <a:schemeClr val="accent1">
                    <a:lumMod val="50000"/>
                  </a:schemeClr>
                </a:solidFill>
                <a:latin typeface="Bebas Neue Regular"/>
              </a:rPr>
              <a:t>L’activitat TALLER</a:t>
            </a:r>
            <a:endParaRPr lang="ca-ES" altLang="ca-ES" sz="5400" b="1" dirty="0" smtClean="0">
              <a:solidFill>
                <a:schemeClr val="accent1">
                  <a:lumMod val="50000"/>
                </a:schemeClr>
              </a:solidFill>
              <a:latin typeface="Bebas Neue Regular"/>
            </a:endParaRPr>
          </a:p>
        </p:txBody>
      </p:sp>
    </p:spTree>
    <p:extLst>
      <p:ext uri="{BB962C8B-B14F-4D97-AF65-F5344CB8AC3E}">
        <p14:creationId xmlns:p14="http://schemas.microsoft.com/office/powerpoint/2010/main" val="20918867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667458" y="1479929"/>
            <a:ext cx="4062331" cy="584775"/>
          </a:xfrm>
          <a:prstGeom prst="rect">
            <a:avLst/>
          </a:prstGeom>
        </p:spPr>
        <p:txBody>
          <a:bodyPr wrap="none">
            <a:spAutoFit/>
          </a:bodyPr>
          <a:lstStyle/>
          <a:p>
            <a:r>
              <a:rPr lang="ca-ES" sz="3200" dirty="0">
                <a:solidFill>
                  <a:srgbClr val="317ABE"/>
                </a:solidFill>
                <a:latin typeface="Bebas Neue Bold"/>
              </a:rPr>
              <a:t>Paràmetres de l’avaluació</a:t>
            </a:r>
            <a:endParaRPr lang="es-ES" sz="3200" dirty="0">
              <a:solidFill>
                <a:srgbClr val="317ABE"/>
              </a:solidFill>
              <a:latin typeface="Bebas Neue Bold"/>
            </a:endParaRPr>
          </a:p>
        </p:txBody>
      </p:sp>
      <p:sp>
        <p:nvSpPr>
          <p:cNvPr id="7" name="Rectangle 9"/>
          <p:cNvSpPr/>
          <p:nvPr/>
        </p:nvSpPr>
        <p:spPr>
          <a:xfrm>
            <a:off x="740804" y="238943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angle 9"/>
          <p:cNvSpPr/>
          <p:nvPr/>
        </p:nvSpPr>
        <p:spPr>
          <a:xfrm>
            <a:off x="4790940" y="238943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CuadroTexto 4"/>
          <p:cNvSpPr txBox="1"/>
          <p:nvPr/>
        </p:nvSpPr>
        <p:spPr>
          <a:xfrm>
            <a:off x="1184856" y="2389433"/>
            <a:ext cx="3027537" cy="1908215"/>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Instruccions per a l’avaluació</a:t>
            </a:r>
            <a:r>
              <a:rPr lang="ca-ES" sz="2000" dirty="0">
                <a:latin typeface="Articulate Narrow" panose="02000506040000020004" pitchFamily="2" charset="0"/>
              </a:rPr>
              <a:t>. S’hi poden escriure les indicacions i recomanacions necessàries per avaluar els treballs d’altres estudiants. </a:t>
            </a:r>
          </a:p>
          <a:p>
            <a:endParaRPr lang="ca-ES" dirty="0"/>
          </a:p>
        </p:txBody>
      </p:sp>
      <p:sp>
        <p:nvSpPr>
          <p:cNvPr id="9" name="CuadroTexto 8"/>
          <p:cNvSpPr txBox="1"/>
          <p:nvPr/>
        </p:nvSpPr>
        <p:spPr>
          <a:xfrm>
            <a:off x="5318975" y="2389433"/>
            <a:ext cx="3799267" cy="1292662"/>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Usa l’autoavaluació</a:t>
            </a:r>
            <a:r>
              <a:rPr lang="ca-ES" sz="2000" dirty="0">
                <a:latin typeface="Articulate Narrow" panose="02000506040000020004" pitchFamily="2" charset="0"/>
              </a:rPr>
              <a:t>. Indica si cada estudiant ha d’avaluar també el seu propi treball.</a:t>
            </a:r>
            <a:endParaRPr lang="es-ES" sz="20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1565128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143000" y="2400300"/>
            <a:ext cx="9474200" cy="677108"/>
          </a:xfrm>
          <a:prstGeom prst="rect">
            <a:avLst/>
          </a:prstGeom>
          <a:noFill/>
        </p:spPr>
        <p:txBody>
          <a:bodyPr wrap="square" rtlCol="0">
            <a:spAutoFit/>
          </a:bodyPr>
          <a:lstStyle/>
          <a:p>
            <a:pPr lvl="0"/>
            <a:endParaRPr lang="es-ES" sz="2000" dirty="0">
              <a:latin typeface="Bebas Neue Bold"/>
            </a:endParaRPr>
          </a:p>
          <a:p>
            <a:endParaRPr lang="es-ES" dirty="0"/>
          </a:p>
        </p:txBody>
      </p:sp>
      <p:sp>
        <p:nvSpPr>
          <p:cNvPr id="5" name="Rectángulo 4"/>
          <p:cNvSpPr/>
          <p:nvPr/>
        </p:nvSpPr>
        <p:spPr>
          <a:xfrm>
            <a:off x="645501" y="1247312"/>
            <a:ext cx="1795684" cy="584775"/>
          </a:xfrm>
          <a:prstGeom prst="rect">
            <a:avLst/>
          </a:prstGeom>
        </p:spPr>
        <p:txBody>
          <a:bodyPr wrap="none">
            <a:spAutoFit/>
          </a:bodyPr>
          <a:lstStyle/>
          <a:p>
            <a:pPr lvl="0"/>
            <a:r>
              <a:rPr lang="ca-ES" sz="3200" dirty="0">
                <a:solidFill>
                  <a:srgbClr val="317ABE"/>
                </a:solidFill>
                <a:latin typeface="Bebas Neue Bold"/>
              </a:rPr>
              <a:t>Retroacció</a:t>
            </a:r>
            <a:endParaRPr lang="es-ES" sz="3200" dirty="0">
              <a:solidFill>
                <a:srgbClr val="317ABE"/>
              </a:solidFill>
              <a:latin typeface="Bebas Neue Bold"/>
            </a:endParaRPr>
          </a:p>
        </p:txBody>
      </p:sp>
      <p:sp>
        <p:nvSpPr>
          <p:cNvPr id="6" name="Rectangle 9"/>
          <p:cNvSpPr/>
          <p:nvPr/>
        </p:nvSpPr>
        <p:spPr>
          <a:xfrm>
            <a:off x="645501" y="216733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Rectangle 9"/>
          <p:cNvSpPr/>
          <p:nvPr/>
        </p:nvSpPr>
        <p:spPr>
          <a:xfrm>
            <a:off x="4379830" y="493757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angle 9"/>
          <p:cNvSpPr/>
          <p:nvPr/>
        </p:nvSpPr>
        <p:spPr>
          <a:xfrm>
            <a:off x="648530" y="493757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9" name="Rectangle 9"/>
          <p:cNvSpPr/>
          <p:nvPr/>
        </p:nvSpPr>
        <p:spPr>
          <a:xfrm>
            <a:off x="7961824" y="215521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0" name="Rectangle 9"/>
          <p:cNvSpPr/>
          <p:nvPr/>
        </p:nvSpPr>
        <p:spPr>
          <a:xfrm>
            <a:off x="4340552" y="215522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CuadroTexto 10"/>
          <p:cNvSpPr txBox="1"/>
          <p:nvPr/>
        </p:nvSpPr>
        <p:spPr>
          <a:xfrm>
            <a:off x="949817" y="2081617"/>
            <a:ext cx="3081270" cy="2215991"/>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Mode de retroalimentació global.</a:t>
            </a:r>
            <a:r>
              <a:rPr lang="ca-ES" sz="2000" dirty="0">
                <a:latin typeface="Articulate Narrow" panose="02000506040000020004" pitchFamily="2" charset="0"/>
              </a:rPr>
              <a:t> Afegeix un camp de text a la part inferior del formulari d’avaluació. La realimentació pot ser opcional o obligatòria.</a:t>
            </a:r>
          </a:p>
          <a:p>
            <a:endParaRPr lang="ca-ES" dirty="0"/>
          </a:p>
        </p:txBody>
      </p:sp>
      <p:sp>
        <p:nvSpPr>
          <p:cNvPr id="12" name="CuadroTexto 11"/>
          <p:cNvSpPr txBox="1"/>
          <p:nvPr/>
        </p:nvSpPr>
        <p:spPr>
          <a:xfrm>
            <a:off x="4616399" y="2081617"/>
            <a:ext cx="2910625" cy="2523768"/>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Nombre màxim d’adjuncions en la retroalimentació global. </a:t>
            </a:r>
            <a:r>
              <a:rPr lang="ca-ES" sz="2000" dirty="0">
                <a:latin typeface="Articulate Narrow" panose="02000506040000020004" pitchFamily="2" charset="0"/>
              </a:rPr>
              <a:t>Indica el nombre màxim de fitxers adjunts amb els quals es pot respondre a l’estudiant.</a:t>
            </a:r>
          </a:p>
          <a:p>
            <a:endParaRPr lang="ca-ES" dirty="0"/>
          </a:p>
        </p:txBody>
      </p:sp>
      <p:sp>
        <p:nvSpPr>
          <p:cNvPr id="13" name="CuadroTexto 12"/>
          <p:cNvSpPr txBox="1"/>
          <p:nvPr/>
        </p:nvSpPr>
        <p:spPr>
          <a:xfrm>
            <a:off x="8288946" y="2061598"/>
            <a:ext cx="3361386" cy="3139321"/>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Tipus de fitxers permesos en la retroacció.</a:t>
            </a:r>
            <a:r>
              <a:rPr lang="ca-ES" sz="2000" dirty="0">
                <a:latin typeface="Articulate Narrow" panose="02000506040000020004" pitchFamily="2" charset="0"/>
              </a:rPr>
              <a:t> Es pot restringir els tipus de fitxers que es poden enviar a l’estudiant especificant-ne les extensions permeses separades per un coma; per exemple: «jpg, mp3». Si es deixa en blanc, es permeten tot tipus de fitxers.</a:t>
            </a:r>
            <a:endParaRPr lang="es-ES" sz="2000" dirty="0">
              <a:latin typeface="Articulate Narrow" panose="02000506040000020004" pitchFamily="2" charset="0"/>
            </a:endParaRPr>
          </a:p>
          <a:p>
            <a:endParaRPr lang="ca-ES" dirty="0"/>
          </a:p>
        </p:txBody>
      </p:sp>
      <p:sp>
        <p:nvSpPr>
          <p:cNvPr id="14" name="CuadroTexto 13"/>
          <p:cNvSpPr txBox="1"/>
          <p:nvPr/>
        </p:nvSpPr>
        <p:spPr>
          <a:xfrm>
            <a:off x="925111" y="4903912"/>
            <a:ext cx="2888087" cy="1908215"/>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Mida màxima en total dels adjunts de retroalimentació</a:t>
            </a:r>
            <a:r>
              <a:rPr lang="ca-ES" sz="2000" dirty="0">
                <a:latin typeface="Articulate Narrow" panose="02000506040000020004" pitchFamily="2" charset="0"/>
              </a:rPr>
              <a:t>. És la mida màxima permesa del conjunt de fitxers adjunts.</a:t>
            </a:r>
          </a:p>
          <a:p>
            <a:endParaRPr lang="ca-ES" dirty="0"/>
          </a:p>
        </p:txBody>
      </p:sp>
      <p:sp>
        <p:nvSpPr>
          <p:cNvPr id="15" name="CuadroTexto 14"/>
          <p:cNvSpPr txBox="1"/>
          <p:nvPr/>
        </p:nvSpPr>
        <p:spPr>
          <a:xfrm>
            <a:off x="4667674" y="4887014"/>
            <a:ext cx="2964821" cy="1015663"/>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Conclusió. </a:t>
            </a:r>
            <a:r>
              <a:rPr lang="ca-ES" sz="2000" dirty="0">
                <a:latin typeface="Articulate Narrow" panose="02000506040000020004" pitchFamily="2" charset="0"/>
              </a:rPr>
              <a:t>És el text que es mostra als participants al final de l’activitat.</a:t>
            </a:r>
          </a:p>
        </p:txBody>
      </p:sp>
    </p:spTree>
    <p:extLst>
      <p:ext uri="{BB962C8B-B14F-4D97-AF65-F5344CB8AC3E}">
        <p14:creationId xmlns:p14="http://schemas.microsoft.com/office/powerpoint/2010/main" val="20139583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648798" y="1278046"/>
            <a:ext cx="2097049" cy="584775"/>
          </a:xfrm>
          <a:prstGeom prst="rect">
            <a:avLst/>
          </a:prstGeom>
        </p:spPr>
        <p:txBody>
          <a:bodyPr wrap="none">
            <a:spAutoFit/>
          </a:bodyPr>
          <a:lstStyle/>
          <a:p>
            <a:r>
              <a:rPr lang="ca-ES" sz="3200" dirty="0">
                <a:solidFill>
                  <a:srgbClr val="317ABE"/>
                </a:solidFill>
                <a:latin typeface="Bebas Neue Bold"/>
              </a:rPr>
              <a:t>Disponibilitat</a:t>
            </a:r>
            <a:endParaRPr lang="es-ES" sz="3200" dirty="0">
              <a:solidFill>
                <a:srgbClr val="317ABE"/>
              </a:solidFill>
              <a:latin typeface="Bebas Neue Bold"/>
            </a:endParaRPr>
          </a:p>
        </p:txBody>
      </p:sp>
      <p:sp>
        <p:nvSpPr>
          <p:cNvPr id="6" name="Rectangle 9"/>
          <p:cNvSpPr/>
          <p:nvPr/>
        </p:nvSpPr>
        <p:spPr>
          <a:xfrm>
            <a:off x="740804" y="214473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Rectangle 9"/>
          <p:cNvSpPr/>
          <p:nvPr/>
        </p:nvSpPr>
        <p:spPr>
          <a:xfrm>
            <a:off x="4790940" y="214473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CuadroTexto 7"/>
          <p:cNvSpPr txBox="1"/>
          <p:nvPr/>
        </p:nvSpPr>
        <p:spPr>
          <a:xfrm>
            <a:off x="1012413" y="2144732"/>
            <a:ext cx="3456556" cy="1908215"/>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Usa exemples. </a:t>
            </a:r>
            <a:r>
              <a:rPr lang="ca-ES" sz="2000" dirty="0">
                <a:latin typeface="Articulate Narrow" panose="02000506040000020004" pitchFamily="2" charset="0"/>
              </a:rPr>
              <a:t>Defineix si el professorat fa alguna tramesa de resposta a la tasca que serveix d’exemple amb la qual l’estudiant pot practicar l’avaluació.</a:t>
            </a:r>
          </a:p>
          <a:p>
            <a:endParaRPr lang="ca-ES" dirty="0"/>
          </a:p>
        </p:txBody>
      </p:sp>
      <p:sp>
        <p:nvSpPr>
          <p:cNvPr id="9" name="CuadroTexto 8"/>
          <p:cNvSpPr txBox="1"/>
          <p:nvPr/>
        </p:nvSpPr>
        <p:spPr>
          <a:xfrm>
            <a:off x="5118062" y="2144732"/>
            <a:ext cx="4206242" cy="2831544"/>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Mode d’avaluació dels exemples</a:t>
            </a:r>
            <a:r>
              <a:rPr lang="ca-ES" sz="2000" dirty="0">
                <a:latin typeface="Articulate Narrow" panose="02000506040000020004" pitchFamily="2" charset="0"/>
              </a:rPr>
              <a:t>. En el cas d’haver activat la casella </a:t>
            </a:r>
            <a:r>
              <a:rPr lang="ca-ES" sz="2000" dirty="0">
                <a:solidFill>
                  <a:srgbClr val="317ABE"/>
                </a:solidFill>
                <a:latin typeface="Articulate Narrow" panose="02000506040000020004" pitchFamily="2" charset="0"/>
              </a:rPr>
              <a:t>Usa exemples</a:t>
            </a:r>
            <a:r>
              <a:rPr lang="ca-ES" sz="2000" dirty="0">
                <a:latin typeface="Articulate Narrow" panose="02000506040000020004" pitchFamily="2" charset="0"/>
              </a:rPr>
              <a:t>, aquí es pot seleccionar una de tres opcions: si la seva avaluació és voluntària, si s’ha de fer abans d’enviar la tasca, o si es pot fer l’avaluació després de la pròpia tramesa però abans d’avaluar altres companys.</a:t>
            </a:r>
            <a:endParaRPr lang="es-ES" sz="20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3375590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71344" y="1207822"/>
            <a:ext cx="2392514" cy="584775"/>
          </a:xfrm>
          <a:prstGeom prst="rect">
            <a:avLst/>
          </a:prstGeom>
        </p:spPr>
        <p:txBody>
          <a:bodyPr wrap="none">
            <a:spAutoFit/>
          </a:bodyPr>
          <a:lstStyle/>
          <a:p>
            <a:pPr marL="244475">
              <a:spcBef>
                <a:spcPts val="360"/>
              </a:spcBef>
              <a:spcAft>
                <a:spcPts val="0"/>
              </a:spcAft>
            </a:pPr>
            <a:r>
              <a:rPr lang="ca-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Com funciona?</a:t>
            </a:r>
            <a:endParaRPr lang="es-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5" name="CuadroTexto 4"/>
          <p:cNvSpPr txBox="1"/>
          <p:nvPr/>
        </p:nvSpPr>
        <p:spPr>
          <a:xfrm>
            <a:off x="373460" y="1926150"/>
            <a:ext cx="4151307" cy="2862322"/>
          </a:xfrm>
          <a:prstGeom prst="rect">
            <a:avLst/>
          </a:prstGeom>
          <a:noFill/>
        </p:spPr>
        <p:txBody>
          <a:bodyPr wrap="square" rtlCol="0">
            <a:spAutoFit/>
          </a:bodyPr>
          <a:lstStyle/>
          <a:p>
            <a:pPr algn="just"/>
            <a:r>
              <a:rPr lang="ca-ES" sz="2000" dirty="0">
                <a:latin typeface="Articulate Narrow" panose="02000506040000020004" pitchFamily="2" charset="0"/>
              </a:rPr>
              <a:t>La primera activitat de l’estudiant en un taller és enviar el treball proposat pel professorat, seguint les instruccions de tramesa facilitades. La tramesa està composta per un títol, un text i els fitxers adjunts que permeti la configuració. L’estudiant pot modificar el treball sempre que el taller es trobi dins la fase de tramesa.</a:t>
            </a:r>
            <a:endParaRPr lang="es-ES" sz="2000" dirty="0">
              <a:latin typeface="Articulate Narrow" panose="02000506040000020004" pitchFamily="2"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2095" y="1500210"/>
            <a:ext cx="5104579" cy="3714202"/>
          </a:xfrm>
          <a:prstGeom prst="rect">
            <a:avLst/>
          </a:prstGeom>
          <a:ln>
            <a:noFill/>
          </a:ln>
          <a:effectLst>
            <a:outerShdw blurRad="292100" dist="139700" dir="2700000" algn="tl" rotWithShape="0">
              <a:srgbClr val="333333">
                <a:alpha val="65000"/>
              </a:srgbClr>
            </a:outerShdw>
          </a:effectLst>
        </p:spPr>
      </p:pic>
      <p:sp>
        <p:nvSpPr>
          <p:cNvPr id="3" name="Rectángulo 2"/>
          <p:cNvSpPr/>
          <p:nvPr/>
        </p:nvSpPr>
        <p:spPr>
          <a:xfrm>
            <a:off x="6274138" y="5411153"/>
            <a:ext cx="6096000" cy="707886"/>
          </a:xfrm>
          <a:prstGeom prst="rect">
            <a:avLst/>
          </a:prstGeom>
        </p:spPr>
        <p:txBody>
          <a:bodyPr>
            <a:spAutoFit/>
          </a:bodyPr>
          <a:lstStyle/>
          <a:p>
            <a:pPr algn="ctr"/>
            <a:r>
              <a:rPr lang="ca-ES" sz="2000" dirty="0">
                <a:latin typeface="Articulate Narrow" panose="02000506040000020004" pitchFamily="2" charset="0"/>
              </a:rPr>
              <a:t>Fase de tramesa, en què l’estudiant ha de fer la tramesa</a:t>
            </a:r>
            <a:br>
              <a:rPr lang="ca-ES" sz="2000" dirty="0">
                <a:latin typeface="Articulate Narrow" panose="02000506040000020004" pitchFamily="2" charset="0"/>
              </a:rPr>
            </a:br>
            <a:r>
              <a:rPr lang="ca-ES" sz="2000" dirty="0">
                <a:latin typeface="Articulate Narrow" panose="02000506040000020004" pitchFamily="2" charset="0"/>
              </a:rPr>
              <a:t>clicant a Comenceu a editar la vostra </a:t>
            </a:r>
            <a:r>
              <a:rPr lang="ca-ES" sz="2000" dirty="0" smtClean="0">
                <a:latin typeface="Articulate Narrow" panose="02000506040000020004" pitchFamily="2" charset="0"/>
              </a:rPr>
              <a:t>tramesa. </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39603221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899937" y="894996"/>
            <a:ext cx="3403600" cy="5324535"/>
          </a:xfrm>
          <a:prstGeom prst="rect">
            <a:avLst/>
          </a:prstGeom>
          <a:noFill/>
        </p:spPr>
        <p:txBody>
          <a:bodyPr wrap="square" rtlCol="0">
            <a:spAutoFit/>
          </a:bodyPr>
          <a:lstStyle/>
          <a:p>
            <a:r>
              <a:rPr lang="ca-ES" sz="2000" dirty="0">
                <a:latin typeface="Articulate Narrow" panose="02000506040000020004" pitchFamily="2" charset="0"/>
              </a:rPr>
              <a:t>Quan el taller entra en fase d’avaluació, a l’estudiant se li presenten els treballs que té assignats per avaluar. Llevat que es canviïn els permisos, l’avaluació es fa totalment a cegues, en el sentit que no es coneix l’autor de la tramesa. Aquí cada estudiant observa com han resolt el mateix problema altres companys, la qual cosa li permet enriquir els seus punts de vista i les seves possibilitats d’aprenentatge. A més, ha d’avaluar amb objectivitat i emetre una qualificació justificada</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1917" y="819648"/>
            <a:ext cx="6563682" cy="5475232"/>
          </a:xfrm>
          <a:prstGeom prst="rect">
            <a:avLst/>
          </a:prstGeom>
          <a:ln>
            <a:solidFill>
              <a:schemeClr val="bg1">
                <a:lumMod val="85000"/>
              </a:schemeClr>
            </a:solidFill>
          </a:ln>
        </p:spPr>
      </p:pic>
      <p:sp>
        <p:nvSpPr>
          <p:cNvPr id="6" name="CuadroTexto 5"/>
          <p:cNvSpPr txBox="1"/>
          <p:nvPr/>
        </p:nvSpPr>
        <p:spPr>
          <a:xfrm>
            <a:off x="881917" y="6342848"/>
            <a:ext cx="6563682" cy="338554"/>
          </a:xfrm>
          <a:prstGeom prst="rect">
            <a:avLst/>
          </a:prstGeom>
          <a:noFill/>
        </p:spPr>
        <p:txBody>
          <a:bodyPr wrap="square" rtlCol="0">
            <a:spAutoFit/>
          </a:bodyPr>
          <a:lstStyle/>
          <a:p>
            <a:pPr algn="ctr"/>
            <a:r>
              <a:rPr lang="ca-ES" sz="1600" dirty="0">
                <a:latin typeface="Articulate Narrow" panose="02000506040000020004" pitchFamily="2" charset="0"/>
              </a:rPr>
              <a:t>Avaluació de trameses per part de l’estudiant (dues, en aquest exemple)</a:t>
            </a:r>
            <a:endParaRPr lang="es-ES" sz="1600" dirty="0">
              <a:latin typeface="Articulate Narrow" panose="02000506040000020004" pitchFamily="2" charset="0"/>
            </a:endParaRPr>
          </a:p>
        </p:txBody>
      </p:sp>
    </p:spTree>
    <p:extLst>
      <p:ext uri="{BB962C8B-B14F-4D97-AF65-F5344CB8AC3E}">
        <p14:creationId xmlns:p14="http://schemas.microsoft.com/office/powerpoint/2010/main" val="278996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9559344" y="1744826"/>
            <a:ext cx="2083158" cy="3785652"/>
          </a:xfrm>
          <a:prstGeom prst="rect">
            <a:avLst/>
          </a:prstGeom>
          <a:noFill/>
        </p:spPr>
        <p:txBody>
          <a:bodyPr wrap="square" rtlCol="0">
            <a:spAutoFit/>
          </a:bodyPr>
          <a:lstStyle/>
          <a:p>
            <a:r>
              <a:rPr lang="ca-ES" sz="2000" dirty="0">
                <a:latin typeface="Articulate Narrow" panose="02000506040000020004" pitchFamily="2" charset="0"/>
              </a:rPr>
              <a:t>Després de clicar al botó </a:t>
            </a:r>
            <a:r>
              <a:rPr lang="ca-ES" sz="2000" dirty="0">
                <a:solidFill>
                  <a:srgbClr val="317ABE"/>
                </a:solidFill>
                <a:latin typeface="Articulate Narrow" panose="02000506040000020004" pitchFamily="2" charset="0"/>
              </a:rPr>
              <a:t>Avalua </a:t>
            </a:r>
            <a:r>
              <a:rPr lang="ca-ES" sz="2000" dirty="0">
                <a:latin typeface="Articulate Narrow" panose="02000506040000020004" pitchFamily="2" charset="0"/>
              </a:rPr>
              <a:t>es mostra la plantilla d’avaluació definida pel professor per avaluar els treballs. La plantilla varia en funció de l’estratègia de qualificació configurada.</a:t>
            </a:r>
            <a:endParaRPr lang="es-ES" sz="2000" dirty="0">
              <a:latin typeface="Articulate Narrow" panose="02000506040000020004" pitchFamily="2"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944" y="1165276"/>
            <a:ext cx="8349298" cy="4902786"/>
          </a:xfrm>
          <a:prstGeom prst="rect">
            <a:avLst/>
          </a:prstGeom>
          <a:ln>
            <a:solidFill>
              <a:schemeClr val="bg1">
                <a:lumMod val="85000"/>
              </a:schemeClr>
            </a:solidFill>
          </a:ln>
        </p:spPr>
      </p:pic>
      <p:sp>
        <p:nvSpPr>
          <p:cNvPr id="4" name="CuadroTexto 3"/>
          <p:cNvSpPr txBox="1"/>
          <p:nvPr/>
        </p:nvSpPr>
        <p:spPr>
          <a:xfrm>
            <a:off x="768944" y="6068062"/>
            <a:ext cx="8349298" cy="369332"/>
          </a:xfrm>
          <a:prstGeom prst="rect">
            <a:avLst/>
          </a:prstGeom>
          <a:noFill/>
        </p:spPr>
        <p:txBody>
          <a:bodyPr wrap="square" rtlCol="0">
            <a:spAutoFit/>
          </a:bodyPr>
          <a:lstStyle/>
          <a:p>
            <a:pPr algn="ctr"/>
            <a:r>
              <a:rPr lang="ca-ES" dirty="0">
                <a:latin typeface="Articulate Narrow" panose="02000506040000020004" pitchFamily="2" charset="0"/>
              </a:rPr>
              <a:t>Plantilla d’avaluació</a:t>
            </a:r>
            <a:endParaRPr lang="es-ES" dirty="0">
              <a:latin typeface="Articulate Narrow" panose="02000506040000020004" pitchFamily="2" charset="0"/>
            </a:endParaRPr>
          </a:p>
        </p:txBody>
      </p:sp>
    </p:spTree>
    <p:extLst>
      <p:ext uri="{BB962C8B-B14F-4D97-AF65-F5344CB8AC3E}">
        <p14:creationId xmlns:p14="http://schemas.microsoft.com/office/powerpoint/2010/main" val="868665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647700" y="1346200"/>
            <a:ext cx="2400300" cy="2677656"/>
          </a:xfrm>
          <a:prstGeom prst="rect">
            <a:avLst/>
          </a:prstGeom>
          <a:solidFill>
            <a:srgbClr val="327DC1"/>
          </a:solidFill>
        </p:spPr>
        <p:txBody>
          <a:bodyPr wrap="square" rtlCol="0">
            <a:spAutoFit/>
          </a:bodyPr>
          <a:lstStyle/>
          <a:p>
            <a:r>
              <a:rPr lang="ca-ES" sz="2400" dirty="0">
                <a:solidFill>
                  <a:schemeClr val="bg1"/>
                </a:solidFill>
                <a:latin typeface="Articulate Narrow" panose="02000506040000020004" pitchFamily="2" charset="0"/>
              </a:rPr>
              <a:t>Quan el taller es troba en la fase d’avaluació, l’estudiant pot modificar les avaluacions que hagi fet.</a:t>
            </a:r>
            <a:endParaRPr lang="es-ES" sz="2400" dirty="0">
              <a:solidFill>
                <a:schemeClr val="bg1"/>
              </a:solidFill>
              <a:latin typeface="Articulate Narrow" panose="02000506040000020004" pitchFamily="2"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2759" y="1079500"/>
            <a:ext cx="3975100" cy="4295438"/>
          </a:xfrm>
          <a:prstGeom prst="rect">
            <a:avLst/>
          </a:prstGeom>
          <a:ln>
            <a:noFill/>
          </a:ln>
          <a:effectLst>
            <a:outerShdw blurRad="292100" dist="139700" dir="2700000" algn="tl" rotWithShape="0">
              <a:srgbClr val="333333">
                <a:alpha val="65000"/>
              </a:srgbClr>
            </a:outerShdw>
          </a:effectLst>
        </p:spPr>
      </p:pic>
      <p:sp>
        <p:nvSpPr>
          <p:cNvPr id="4" name="CuadroTexto 3"/>
          <p:cNvSpPr txBox="1"/>
          <p:nvPr/>
        </p:nvSpPr>
        <p:spPr>
          <a:xfrm>
            <a:off x="8353861" y="1346200"/>
            <a:ext cx="3027363" cy="3046988"/>
          </a:xfrm>
          <a:prstGeom prst="rect">
            <a:avLst/>
          </a:prstGeom>
          <a:solidFill>
            <a:srgbClr val="327DC1"/>
          </a:solidFill>
        </p:spPr>
        <p:txBody>
          <a:bodyPr wrap="square" rtlCol="0">
            <a:spAutoFit/>
          </a:bodyPr>
          <a:lstStyle/>
          <a:p>
            <a:r>
              <a:rPr lang="ca-ES" sz="2400" dirty="0">
                <a:solidFill>
                  <a:schemeClr val="bg1"/>
                </a:solidFill>
                <a:latin typeface="Articulate Narrow" panose="02000506040000020004" pitchFamily="2" charset="0"/>
              </a:rPr>
              <a:t>Passada aquesta fase, es calculen les dues qualificacions finals de l’estudiant, pel seu treball i per les seves avaluacions, i es poden consultar a la secció corresponent</a:t>
            </a:r>
            <a:r>
              <a:rPr lang="ca-ES" sz="2400" dirty="0" smtClean="0">
                <a:solidFill>
                  <a:schemeClr val="bg1"/>
                </a:solidFill>
                <a:latin typeface="Articulate Narrow" panose="02000506040000020004" pitchFamily="2" charset="0"/>
              </a:rPr>
              <a:t>.</a:t>
            </a:r>
            <a:endParaRPr lang="es-ES" sz="2400" dirty="0">
              <a:solidFill>
                <a:schemeClr val="bg1"/>
              </a:solidFill>
              <a:latin typeface="Articulate Narrow" panose="02000506040000020004" pitchFamily="2" charset="0"/>
            </a:endParaRPr>
          </a:p>
        </p:txBody>
      </p:sp>
      <p:sp>
        <p:nvSpPr>
          <p:cNvPr id="5" name="CuadroTexto 4"/>
          <p:cNvSpPr txBox="1"/>
          <p:nvPr/>
        </p:nvSpPr>
        <p:spPr>
          <a:xfrm>
            <a:off x="3760631" y="5612269"/>
            <a:ext cx="3877228" cy="338554"/>
          </a:xfrm>
          <a:prstGeom prst="rect">
            <a:avLst/>
          </a:prstGeom>
          <a:noFill/>
        </p:spPr>
        <p:txBody>
          <a:bodyPr wrap="square" rtlCol="0">
            <a:spAutoFit/>
          </a:bodyPr>
          <a:lstStyle/>
          <a:p>
            <a:r>
              <a:rPr lang="ca-ES" sz="1600" dirty="0">
                <a:latin typeface="Articulate Narrow" panose="02000506040000020004" pitchFamily="2" charset="0"/>
              </a:rPr>
              <a:t>Avaluació de trameses per part de </a:t>
            </a:r>
            <a:r>
              <a:rPr lang="ca-ES" sz="1600" dirty="0" smtClean="0">
                <a:latin typeface="Articulate Narrow" panose="02000506040000020004" pitchFamily="2" charset="0"/>
              </a:rPr>
              <a:t>l’estudiant. </a:t>
            </a:r>
            <a:endParaRPr lang="es-ES" sz="1600" dirty="0">
              <a:latin typeface="Articulate Narrow" panose="02000506040000020004" pitchFamily="2" charset="0"/>
            </a:endParaRPr>
          </a:p>
        </p:txBody>
      </p:sp>
    </p:spTree>
    <p:extLst>
      <p:ext uri="{BB962C8B-B14F-4D97-AF65-F5344CB8AC3E}">
        <p14:creationId xmlns:p14="http://schemas.microsoft.com/office/powerpoint/2010/main" val="27029751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38037" y="589374"/>
            <a:ext cx="3411127" cy="769441"/>
          </a:xfrm>
          <a:prstGeom prst="rect">
            <a:avLst/>
          </a:prstGeom>
        </p:spPr>
        <p:txBody>
          <a:bodyPr wrap="none">
            <a:spAutoFit/>
          </a:bodyPr>
          <a:lstStyle/>
          <a:p>
            <a:pPr algn="just">
              <a:lnSpc>
                <a:spcPct val="150000"/>
              </a:lnSpc>
              <a:spcBef>
                <a:spcPts val="3000"/>
              </a:spcBef>
              <a:spcAft>
                <a:spcPts val="1800"/>
              </a:spcAft>
            </a:pPr>
            <a:r>
              <a:rPr lang="ca-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Seguiment de l’activitat</a:t>
            </a:r>
            <a:endParaRPr lang="es-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6" name="CuadroTexto 5"/>
          <p:cNvSpPr txBox="1"/>
          <p:nvPr/>
        </p:nvSpPr>
        <p:spPr>
          <a:xfrm>
            <a:off x="759675" y="1326371"/>
            <a:ext cx="10198511" cy="1569660"/>
          </a:xfrm>
          <a:prstGeom prst="rect">
            <a:avLst/>
          </a:prstGeom>
          <a:noFill/>
        </p:spPr>
        <p:txBody>
          <a:bodyPr wrap="square" rtlCol="0">
            <a:spAutoFit/>
          </a:bodyPr>
          <a:lstStyle/>
          <a:p>
            <a:pPr algn="just"/>
            <a:r>
              <a:rPr lang="ca-ES" sz="2400" dirty="0">
                <a:latin typeface="Articulate Narrow" panose="02000506040000020004" pitchFamily="2" charset="0"/>
              </a:rPr>
              <a:t>El professorat ha de fer tasques diferents en funció de la fase de desenvolupament en què es trobi el taller. La taula de planificació informa de la fase actual i de les accions que cal dur a terme, a més de donar avisos sobre el desenvolupament. Clicant a una tasca s’accedeix al lloc on es fa.</a:t>
            </a:r>
            <a:endParaRPr lang="es-ES" sz="2400" dirty="0">
              <a:latin typeface="Articulate Narrow" panose="02000506040000020004" pitchFamily="2" charset="0"/>
            </a:endParaRPr>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6241" y="3044863"/>
            <a:ext cx="9080228" cy="27887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CuadroTexto 10"/>
          <p:cNvSpPr txBox="1"/>
          <p:nvPr/>
        </p:nvSpPr>
        <p:spPr>
          <a:xfrm>
            <a:off x="1486241" y="5930900"/>
            <a:ext cx="9080228" cy="400110"/>
          </a:xfrm>
          <a:prstGeom prst="rect">
            <a:avLst/>
          </a:prstGeom>
          <a:noFill/>
        </p:spPr>
        <p:txBody>
          <a:bodyPr wrap="square" rtlCol="0">
            <a:spAutoFit/>
          </a:bodyPr>
          <a:lstStyle/>
          <a:p>
            <a:pPr algn="ctr"/>
            <a:r>
              <a:rPr lang="ca-ES" sz="2000" dirty="0">
                <a:latin typeface="Articulate Narrow" panose="02000506040000020004" pitchFamily="2" charset="0"/>
              </a:rPr>
              <a:t>Taula de planificació del taller</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3890718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157997111"/>
              </p:ext>
            </p:extLst>
          </p:nvPr>
        </p:nvGraphicFramePr>
        <p:xfrm>
          <a:off x="2032000" y="2236472"/>
          <a:ext cx="8128000" cy="39018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759854" y="978541"/>
            <a:ext cx="10264462" cy="1477328"/>
          </a:xfrm>
          <a:prstGeom prst="rect">
            <a:avLst/>
          </a:prstGeom>
          <a:noFill/>
        </p:spPr>
        <p:txBody>
          <a:bodyPr wrap="square" rtlCol="0">
            <a:spAutoFit/>
          </a:bodyPr>
          <a:lstStyle/>
          <a:p>
            <a:r>
              <a:rPr lang="ca-ES" sz="2400" dirty="0" smtClean="0">
                <a:latin typeface="Articulate Narrow" panose="02000506040000020004" pitchFamily="2" charset="0"/>
              </a:rPr>
              <a:t>El pas d’una fase a una altra pot controlar-se mitjançant una programació de dates (en la configuració) o mitjançant una acció del professor clicant a la icona        de cada fase.</a:t>
            </a:r>
            <a:endParaRPr lang="es-ES" sz="2400" dirty="0" smtClean="0">
              <a:latin typeface="Articulate Narrow" panose="02000506040000020004" pitchFamily="2" charset="0"/>
            </a:endParaRPr>
          </a:p>
          <a:p>
            <a:endParaRPr lang="ca-ES" dirty="0"/>
          </a:p>
        </p:txBody>
      </p:sp>
      <p:pic>
        <p:nvPicPr>
          <p:cNvPr id="6" name="Imatge 543"/>
          <p:cNvPicPr/>
          <p:nvPr/>
        </p:nvPicPr>
        <p:blipFill>
          <a:blip r:embed="rId7"/>
          <a:stretch>
            <a:fillRect/>
          </a:stretch>
        </p:blipFill>
        <p:spPr>
          <a:xfrm>
            <a:off x="9025142" y="1422446"/>
            <a:ext cx="302400" cy="309600"/>
          </a:xfrm>
          <a:prstGeom prst="rect">
            <a:avLst/>
          </a:prstGeom>
          <a:ln>
            <a:solidFill>
              <a:srgbClr val="327DC1"/>
            </a:solidFill>
          </a:ln>
        </p:spPr>
      </p:pic>
    </p:spTree>
    <p:extLst>
      <p:ext uri="{BB962C8B-B14F-4D97-AF65-F5344CB8AC3E}">
        <p14:creationId xmlns:p14="http://schemas.microsoft.com/office/powerpoint/2010/main" val="24471484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upo 16"/>
          <p:cNvGrpSpPr/>
          <p:nvPr/>
        </p:nvGrpSpPr>
        <p:grpSpPr>
          <a:xfrm>
            <a:off x="460604" y="1251615"/>
            <a:ext cx="1542591" cy="3883132"/>
            <a:chOff x="781248" y="0"/>
            <a:chExt cx="1542591" cy="3883132"/>
          </a:xfrm>
        </p:grpSpPr>
        <p:sp>
          <p:nvSpPr>
            <p:cNvPr id="21" name="Rectángulo 20"/>
            <p:cNvSpPr/>
            <p:nvPr/>
          </p:nvSpPr>
          <p:spPr>
            <a:xfrm>
              <a:off x="781248" y="0"/>
              <a:ext cx="1537749" cy="3883132"/>
            </a:xfrm>
            <a:prstGeom prst="rect">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CuadroTexto 21"/>
            <p:cNvSpPr txBox="1"/>
            <p:nvPr/>
          </p:nvSpPr>
          <p:spPr>
            <a:xfrm rot="16200000">
              <a:off x="376523" y="1547502"/>
              <a:ext cx="3494818" cy="3998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0" rIns="114300" bIns="25400" numCol="1" spcCol="1270" anchor="ctr" anchorCtr="0">
              <a:noAutofit/>
            </a:bodyPr>
            <a:lstStyle/>
            <a:p>
              <a:pPr lvl="0" algn="r" defTabSz="889000">
                <a:lnSpc>
                  <a:spcPct val="90000"/>
                </a:lnSpc>
                <a:spcBef>
                  <a:spcPct val="0"/>
                </a:spcBef>
                <a:spcAft>
                  <a:spcPct val="35000"/>
                </a:spcAft>
              </a:pPr>
              <a:r>
                <a:rPr lang="ca-ES" sz="2400" b="1" kern="1200" spc="160" dirty="0" smtClean="0">
                  <a:solidFill>
                    <a:srgbClr val="317ABE"/>
                  </a:solidFill>
                  <a:latin typeface="Bebas Neue Bold" panose="020B0606020202050201"/>
                </a:rPr>
                <a:t>Configuració</a:t>
              </a:r>
              <a:r>
                <a:rPr lang="ca-ES" sz="2000" b="1" kern="1200" dirty="0" smtClean="0">
                  <a:solidFill>
                    <a:srgbClr val="317ABE"/>
                  </a:solidFill>
                  <a:latin typeface="Bebas Neue Bold" panose="020B0606020202050201"/>
                </a:rPr>
                <a:t> </a:t>
              </a:r>
              <a:endParaRPr lang="es-ES" sz="2000" kern="1200" dirty="0">
                <a:solidFill>
                  <a:schemeClr val="tx1"/>
                </a:solidFill>
                <a:latin typeface="Bebas Neue Bold" panose="020B0606020202050201"/>
              </a:endParaRPr>
            </a:p>
          </p:txBody>
        </p:sp>
      </p:grpSp>
      <p:grpSp>
        <p:nvGrpSpPr>
          <p:cNvPr id="18" name="Grupo 17"/>
          <p:cNvGrpSpPr/>
          <p:nvPr/>
        </p:nvGrpSpPr>
        <p:grpSpPr>
          <a:xfrm>
            <a:off x="473306" y="1251615"/>
            <a:ext cx="1091802" cy="3901860"/>
            <a:chOff x="793950" y="0"/>
            <a:chExt cx="1091802" cy="3901860"/>
          </a:xfrm>
        </p:grpSpPr>
        <p:sp>
          <p:nvSpPr>
            <p:cNvPr id="19" name="Rectángulo 18"/>
            <p:cNvSpPr/>
            <p:nvPr/>
          </p:nvSpPr>
          <p:spPr>
            <a:xfrm>
              <a:off x="793950" y="0"/>
              <a:ext cx="1091802" cy="3901860"/>
            </a:xfrm>
            <a:prstGeom prst="rect">
              <a:avLst/>
            </a:pr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0" name="CuadroTexto 19"/>
            <p:cNvSpPr txBox="1"/>
            <p:nvPr/>
          </p:nvSpPr>
          <p:spPr>
            <a:xfrm>
              <a:off x="793950" y="0"/>
              <a:ext cx="1091802" cy="3901860"/>
            </a:xfrm>
            <a:prstGeom prst="rect">
              <a:avLst/>
            </a:prstGeom>
            <a:sp3d/>
          </p:spPr>
          <p:style>
            <a:lnRef idx="0">
              <a:scrgbClr r="0" g="0" b="0"/>
            </a:lnRef>
            <a:fillRef idx="0">
              <a:scrgbClr r="0" g="0" b="0"/>
            </a:fillRef>
            <a:effectRef idx="0">
              <a:scrgbClr r="0" g="0" b="0"/>
            </a:effectRef>
            <a:fontRef idx="minor">
              <a:schemeClr val="lt1"/>
            </a:fontRef>
          </p:style>
          <p:txBody>
            <a:bodyPr spcFirstLastPara="0" vert="vert270" wrap="square" lIns="106680" tIns="106680" rIns="106680" bIns="106680" numCol="1" spcCol="1270" anchor="t" anchorCtr="0">
              <a:noAutofit/>
            </a:bodyPr>
            <a:lstStyle/>
            <a:p>
              <a:pPr lvl="0" algn="l" defTabSz="1244600">
                <a:lnSpc>
                  <a:spcPct val="90000"/>
                </a:lnSpc>
                <a:spcBef>
                  <a:spcPct val="0"/>
                </a:spcBef>
                <a:spcAft>
                  <a:spcPct val="35000"/>
                </a:spcAft>
              </a:pPr>
              <a:r>
                <a:rPr lang="ca-ES" sz="2800" b="1" kern="1200" dirty="0" smtClean="0">
                  <a:solidFill>
                    <a:srgbClr val="317ABE"/>
                  </a:solidFill>
                  <a:latin typeface="Bebas Neue Bold" panose="020B0606020202050201"/>
                </a:rPr>
                <a:t>Fase 1 </a:t>
              </a:r>
              <a:endParaRPr lang="es-ES" sz="2800" b="1" kern="1200" dirty="0">
                <a:solidFill>
                  <a:srgbClr val="317ABE"/>
                </a:solidFill>
                <a:latin typeface="Bebas Neue Bold" panose="020B0606020202050201"/>
              </a:endParaRPr>
            </a:p>
          </p:txBody>
        </p:sp>
      </p:grpSp>
      <p:sp>
        <p:nvSpPr>
          <p:cNvPr id="23" name="CuadroTexto 22"/>
          <p:cNvSpPr txBox="1"/>
          <p:nvPr/>
        </p:nvSpPr>
        <p:spPr>
          <a:xfrm>
            <a:off x="2336800" y="1130300"/>
            <a:ext cx="8940800" cy="4893647"/>
          </a:xfrm>
          <a:prstGeom prst="rect">
            <a:avLst/>
          </a:prstGeom>
          <a:noFill/>
        </p:spPr>
        <p:txBody>
          <a:bodyPr wrap="square" rtlCol="0">
            <a:spAutoFit/>
          </a:bodyPr>
          <a:lstStyle/>
          <a:p>
            <a:pPr algn="just"/>
            <a:r>
              <a:rPr lang="ca-ES" sz="2400" dirty="0">
                <a:latin typeface="Articulate Narrow" panose="02000506040000020004" pitchFamily="2" charset="0"/>
              </a:rPr>
              <a:t>En aquesta fase s’acaba de configurar el taller abans de posar-lo en marxa. Les tasques que comprèn són:</a:t>
            </a:r>
            <a:endParaRPr lang="es-ES" sz="2400" dirty="0">
              <a:latin typeface="Articulate Narrow" panose="02000506040000020004" pitchFamily="2" charset="0"/>
            </a:endParaRPr>
          </a:p>
          <a:p>
            <a:pPr marL="342900" lvl="0" indent="-342900" algn="just">
              <a:buClr>
                <a:srgbClr val="F7C053"/>
              </a:buClr>
              <a:buSzPct val="150000"/>
              <a:buFont typeface="Wingdings" panose="05000000000000000000" pitchFamily="2" charset="2"/>
              <a:buChar char="§"/>
            </a:pPr>
            <a:r>
              <a:rPr lang="ca-ES" sz="2400" dirty="0">
                <a:latin typeface="Articulate Narrow" panose="02000506040000020004" pitchFamily="2" charset="0"/>
              </a:rPr>
              <a:t>Definir la introducció al taller en cas que no s’hagi fet en el pas anterior, durant la creació del </a:t>
            </a:r>
            <a:r>
              <a:rPr lang="ca-ES" sz="2400" dirty="0" smtClean="0">
                <a:latin typeface="Articulate Narrow" panose="02000506040000020004" pitchFamily="2" charset="0"/>
              </a:rPr>
              <a:t>taller.</a:t>
            </a:r>
            <a:endParaRPr lang="es-ES" sz="2400" dirty="0">
              <a:latin typeface="Articulate Narrow" panose="02000506040000020004" pitchFamily="2" charset="0"/>
            </a:endParaRPr>
          </a:p>
          <a:p>
            <a:pPr marL="342900" lvl="0" indent="-342900" algn="just">
              <a:buClr>
                <a:srgbClr val="F7C053"/>
              </a:buClr>
              <a:buSzPct val="150000"/>
              <a:buFont typeface="Wingdings" panose="05000000000000000000" pitchFamily="2" charset="2"/>
              <a:buChar char="§"/>
            </a:pPr>
            <a:r>
              <a:rPr lang="ca-ES" sz="2400" dirty="0" smtClean="0">
                <a:latin typeface="Articulate Narrow" panose="02000506040000020004" pitchFamily="2" charset="0"/>
              </a:rPr>
              <a:t>Definir </a:t>
            </a:r>
            <a:r>
              <a:rPr lang="ca-ES" sz="2400" dirty="0">
                <a:latin typeface="Articulate Narrow" panose="02000506040000020004" pitchFamily="2" charset="0"/>
              </a:rPr>
              <a:t>les instruccions per a la tramesa en cas que no s’hagi fet en el pas anterior, durant la creació del </a:t>
            </a:r>
            <a:r>
              <a:rPr lang="ca-ES" sz="2400" dirty="0" smtClean="0">
                <a:latin typeface="Articulate Narrow" panose="02000506040000020004" pitchFamily="2" charset="0"/>
              </a:rPr>
              <a:t>taller.</a:t>
            </a:r>
            <a:endParaRPr lang="es-ES" sz="2400" dirty="0">
              <a:latin typeface="Articulate Narrow" panose="02000506040000020004" pitchFamily="2" charset="0"/>
            </a:endParaRPr>
          </a:p>
          <a:p>
            <a:pPr marL="342900" lvl="0" indent="-342900" algn="just">
              <a:buClr>
                <a:srgbClr val="F7C053"/>
              </a:buClr>
              <a:buSzPct val="150000"/>
              <a:buFont typeface="Wingdings" panose="05000000000000000000" pitchFamily="2" charset="2"/>
              <a:buChar char="§"/>
            </a:pPr>
            <a:r>
              <a:rPr lang="ca-ES" sz="2400" dirty="0" smtClean="0">
                <a:latin typeface="Articulate Narrow" panose="02000506040000020004" pitchFamily="2" charset="0"/>
              </a:rPr>
              <a:t>Editar </a:t>
            </a:r>
            <a:r>
              <a:rPr lang="ca-ES" sz="2400" dirty="0">
                <a:latin typeface="Articulate Narrow" panose="02000506040000020004" pitchFamily="2" charset="0"/>
              </a:rPr>
              <a:t>el formulari d’avaluació. El formulari depèn de l’estratègia de qualificació triada; per exemple, en la qualificació acumulativa, el formulari conté un o més aspectes, cadascun amb una descripció, una escala de qualificació i un pes específic en la qualificació </a:t>
            </a:r>
            <a:r>
              <a:rPr lang="ca-ES" sz="2400" dirty="0" smtClean="0">
                <a:latin typeface="Articulate Narrow" panose="02000506040000020004" pitchFamily="2" charset="0"/>
              </a:rPr>
              <a:t>total.</a:t>
            </a:r>
          </a:p>
          <a:p>
            <a:pPr marL="342900" lvl="0" indent="-342900" algn="just">
              <a:buClr>
                <a:srgbClr val="F7C053"/>
              </a:buClr>
              <a:buSzPct val="150000"/>
              <a:buFont typeface="Wingdings" panose="05000000000000000000" pitchFamily="2" charset="2"/>
              <a:buChar char="§"/>
            </a:pPr>
            <a:r>
              <a:rPr lang="ca-ES" sz="2400" dirty="0" smtClean="0">
                <a:latin typeface="Articulate Narrow" panose="02000506040000020004" pitchFamily="2" charset="0"/>
              </a:rPr>
              <a:t>Fer </a:t>
            </a:r>
            <a:r>
              <a:rPr lang="ca-ES" sz="2400" dirty="0">
                <a:latin typeface="Articulate Narrow" panose="02000506040000020004" pitchFamily="2" charset="0"/>
              </a:rPr>
              <a:t>trameses d’exemple. Si en crear el taller s’ha activat l’opció </a:t>
            </a:r>
            <a:r>
              <a:rPr lang="ca-ES" sz="2400" dirty="0">
                <a:solidFill>
                  <a:srgbClr val="317ABE"/>
                </a:solidFill>
                <a:latin typeface="Articulate Narrow" panose="02000506040000020004" pitchFamily="2" charset="0"/>
              </a:rPr>
              <a:t>Usa exemples</a:t>
            </a:r>
            <a:r>
              <a:rPr lang="ca-ES" sz="2400" dirty="0">
                <a:latin typeface="Articulate Narrow" panose="02000506040000020004" pitchFamily="2" charset="0"/>
              </a:rPr>
              <a:t>, ara és el moment de fer una o més trameses, de la mateixa manera en què ho fa un estudiant. Després cal avaluar-les</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3942894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53416" y="1692303"/>
            <a:ext cx="2926570" cy="584775"/>
          </a:xfrm>
          <a:prstGeom prst="rect">
            <a:avLst/>
          </a:prstGeom>
        </p:spPr>
        <p:txBody>
          <a:bodyPr wrap="none">
            <a:spAutoFit/>
          </a:bodyPr>
          <a:lstStyle/>
          <a:p>
            <a:pPr marL="244475" lvl="0">
              <a:spcBef>
                <a:spcPts val="360"/>
              </a:spcBef>
            </a:pPr>
            <a:r>
              <a:rPr lang="ca-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Per a què serveix?</a:t>
            </a:r>
            <a:endParaRPr lang="es-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endParaRPr>
          </a:p>
        </p:txBody>
      </p:sp>
      <p:sp>
        <p:nvSpPr>
          <p:cNvPr id="3" name="CuadroTexto 2"/>
          <p:cNvSpPr txBox="1"/>
          <p:nvPr/>
        </p:nvSpPr>
        <p:spPr>
          <a:xfrm>
            <a:off x="5872766" y="2436302"/>
            <a:ext cx="5705342" cy="3477875"/>
          </a:xfrm>
          <a:prstGeom prst="rect">
            <a:avLst/>
          </a:prstGeom>
          <a:noFill/>
        </p:spPr>
        <p:txBody>
          <a:bodyPr wrap="square" rtlCol="0">
            <a:spAutoFit/>
          </a:bodyPr>
          <a:lstStyle/>
          <a:p>
            <a:pPr algn="just"/>
            <a:r>
              <a:rPr lang="ca-ES" sz="2000" dirty="0">
                <a:latin typeface="Articulate Narrow" panose="02000506040000020004" pitchFamily="2" charset="0"/>
              </a:rPr>
              <a:t>El </a:t>
            </a:r>
            <a:r>
              <a:rPr lang="ca-ES" sz="2000" dirty="0" smtClean="0">
                <a:latin typeface="Articulate Narrow" panose="02000506040000020004" pitchFamily="2" charset="0"/>
              </a:rPr>
              <a:t> </a:t>
            </a:r>
            <a:r>
              <a:rPr lang="ca-ES" sz="2000" dirty="0">
                <a:solidFill>
                  <a:srgbClr val="317ABE"/>
                </a:solidFill>
                <a:latin typeface="Articulate Narrow" panose="02000506040000020004" pitchFamily="2" charset="0"/>
              </a:rPr>
              <a:t>Taller </a:t>
            </a:r>
            <a:r>
              <a:rPr lang="ca-ES" sz="2000" dirty="0">
                <a:latin typeface="Articulate Narrow" panose="02000506040000020004" pitchFamily="2" charset="0"/>
              </a:rPr>
              <a:t>permet la recollida, l’anàlisi i l’avaluació entre iguals dels treballs de l’alumnat, que pot presentar qualsevol contingut digital (fitxers), com ara documents de processadors de text o fulls de càlcul, i escriure text directament en un camp utilitzant l’editor de text. </a:t>
            </a:r>
            <a:endParaRPr lang="es-ES" sz="2000" dirty="0">
              <a:latin typeface="Articulate Narrow" panose="02000506040000020004" pitchFamily="2" charset="0"/>
            </a:endParaRPr>
          </a:p>
          <a:p>
            <a:pPr algn="just"/>
            <a:r>
              <a:rPr lang="ca-ES" sz="2000" dirty="0">
                <a:latin typeface="Articulate Narrow" panose="02000506040000020004" pitchFamily="2" charset="0"/>
              </a:rPr>
              <a:t>Les contribucions s’avaluen mitjançant un formulari d’avaluació de criteris múltiples definit pel professorat. El procés d’avaluació entre iguals i el formulari d’avaluació es poden practicar amb antelació fent servir trameses d’exemple facilitades pel professorat, que van acompanyades d’una avaluació de referència. </a:t>
            </a:r>
            <a:endParaRPr lang="es-ES" sz="2000" dirty="0">
              <a:latin typeface="Articulate Narrow" panose="02000506040000020004" pitchFamily="2" charset="0"/>
            </a:endParaRPr>
          </a:p>
        </p:txBody>
      </p:sp>
      <p:pic>
        <p:nvPicPr>
          <p:cNvPr id="4"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2995" y="1956450"/>
            <a:ext cx="638264" cy="619211"/>
          </a:xfrm>
          <a:prstGeom prst="rect">
            <a:avLst/>
          </a:prstGeom>
        </p:spPr>
      </p:pic>
    </p:spTree>
    <p:extLst>
      <p:ext uri="{BB962C8B-B14F-4D97-AF65-F5344CB8AC3E}">
        <p14:creationId xmlns:p14="http://schemas.microsoft.com/office/powerpoint/2010/main" val="21331893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tge 96"/>
          <p:cNvPicPr/>
          <p:nvPr/>
        </p:nvPicPr>
        <p:blipFill>
          <a:blip r:embed="rId2"/>
          <a:stretch>
            <a:fillRect/>
          </a:stretch>
        </p:blipFill>
        <p:spPr>
          <a:xfrm>
            <a:off x="1912871" y="1031206"/>
            <a:ext cx="7747000" cy="5003799"/>
          </a:xfrm>
          <a:prstGeom prst="rect">
            <a:avLst/>
          </a:prstGeom>
          <a:ln>
            <a:solidFill>
              <a:schemeClr val="bg1">
                <a:lumMod val="75000"/>
              </a:schemeClr>
            </a:solidFill>
          </a:ln>
        </p:spPr>
      </p:pic>
      <p:sp>
        <p:nvSpPr>
          <p:cNvPr id="3" name="CuadroTexto 2"/>
          <p:cNvSpPr txBox="1"/>
          <p:nvPr/>
        </p:nvSpPr>
        <p:spPr>
          <a:xfrm>
            <a:off x="1912871" y="6099399"/>
            <a:ext cx="7747000" cy="400110"/>
          </a:xfrm>
          <a:prstGeom prst="rect">
            <a:avLst/>
          </a:prstGeom>
          <a:noFill/>
        </p:spPr>
        <p:txBody>
          <a:bodyPr wrap="square" rtlCol="0">
            <a:spAutoFit/>
          </a:bodyPr>
          <a:lstStyle/>
          <a:p>
            <a:pPr algn="ctr"/>
            <a:r>
              <a:rPr lang="ca-ES" sz="2000" dirty="0">
                <a:latin typeface="Articulate Narrow" panose="02000506040000020004" pitchFamily="2" charset="0"/>
              </a:rPr>
              <a:t>Tipus de qualificació acumulativa</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8680923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p:cNvGrpSpPr/>
          <p:nvPr/>
        </p:nvGrpSpPr>
        <p:grpSpPr>
          <a:xfrm>
            <a:off x="515873" y="1450782"/>
            <a:ext cx="1381253" cy="3418030"/>
            <a:chOff x="1866086" y="466662"/>
            <a:chExt cx="1381253" cy="3418030"/>
          </a:xfrm>
        </p:grpSpPr>
        <p:sp>
          <p:nvSpPr>
            <p:cNvPr id="9" name="Rectángulo 8"/>
            <p:cNvSpPr/>
            <p:nvPr/>
          </p:nvSpPr>
          <p:spPr>
            <a:xfrm>
              <a:off x="1866086" y="466662"/>
              <a:ext cx="1381253" cy="3418030"/>
            </a:xfrm>
            <a:prstGeom prst="rect">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CuadroTexto 9"/>
            <p:cNvSpPr txBox="1"/>
            <p:nvPr/>
          </p:nvSpPr>
          <p:spPr>
            <a:xfrm rot="16200000">
              <a:off x="1489097" y="1825213"/>
              <a:ext cx="3076227" cy="3591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0" rIns="114300" bIns="25400" numCol="1" spcCol="1270" anchor="ctr" anchorCtr="0">
              <a:noAutofit/>
            </a:bodyPr>
            <a:lstStyle/>
            <a:p>
              <a:pPr lvl="0" algn="r" defTabSz="889000">
                <a:lnSpc>
                  <a:spcPct val="90000"/>
                </a:lnSpc>
                <a:spcBef>
                  <a:spcPct val="0"/>
                </a:spcBef>
                <a:spcAft>
                  <a:spcPct val="35000"/>
                </a:spcAft>
              </a:pPr>
              <a:r>
                <a:rPr lang="ca-ES" sz="2400" b="1" kern="1200" spc="160" dirty="0" smtClean="0">
                  <a:solidFill>
                    <a:srgbClr val="317ABE"/>
                  </a:solidFill>
                  <a:latin typeface="Bebas Neue Bold" panose="020B0606020202050201"/>
                </a:rPr>
                <a:t>Tramesa</a:t>
              </a:r>
              <a:endParaRPr lang="es-ES" sz="2000" kern="1200" spc="160" dirty="0">
                <a:solidFill>
                  <a:schemeClr val="tx1"/>
                </a:solidFill>
                <a:latin typeface="Bebas Neue Bold" panose="020B0606020202050201"/>
              </a:endParaRPr>
            </a:p>
          </p:txBody>
        </p:sp>
      </p:grpSp>
      <p:grpSp>
        <p:nvGrpSpPr>
          <p:cNvPr id="6" name="Grupo 5"/>
          <p:cNvGrpSpPr/>
          <p:nvPr/>
        </p:nvGrpSpPr>
        <p:grpSpPr>
          <a:xfrm>
            <a:off x="516744" y="1450782"/>
            <a:ext cx="980690" cy="3418030"/>
            <a:chOff x="1866086" y="465101"/>
            <a:chExt cx="980690" cy="3418030"/>
          </a:xfrm>
        </p:grpSpPr>
        <p:sp>
          <p:nvSpPr>
            <p:cNvPr id="7" name="Rectángulo 6"/>
            <p:cNvSpPr/>
            <p:nvPr/>
          </p:nvSpPr>
          <p:spPr>
            <a:xfrm>
              <a:off x="1866086" y="465101"/>
              <a:ext cx="980690" cy="3418030"/>
            </a:xfrm>
            <a:prstGeom prst="rect">
              <a:avLst/>
            </a:pr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8" name="CuadroTexto 7"/>
            <p:cNvSpPr txBox="1"/>
            <p:nvPr/>
          </p:nvSpPr>
          <p:spPr>
            <a:xfrm>
              <a:off x="1866086" y="465101"/>
              <a:ext cx="980690" cy="3418030"/>
            </a:xfrm>
            <a:prstGeom prst="rect">
              <a:avLst/>
            </a:prstGeom>
            <a:sp3d/>
          </p:spPr>
          <p:style>
            <a:lnRef idx="0">
              <a:scrgbClr r="0" g="0" b="0"/>
            </a:lnRef>
            <a:fillRef idx="0">
              <a:scrgbClr r="0" g="0" b="0"/>
            </a:fillRef>
            <a:effectRef idx="0">
              <a:scrgbClr r="0" g="0" b="0"/>
            </a:effectRef>
            <a:fontRef idx="minor">
              <a:schemeClr val="lt1"/>
            </a:fontRef>
          </p:style>
          <p:txBody>
            <a:bodyPr spcFirstLastPara="0" vert="vert270" wrap="square" lIns="106680" tIns="106680" rIns="106680" bIns="106680" numCol="1" spcCol="1270" anchor="t" anchorCtr="0">
              <a:noAutofit/>
            </a:bodyPr>
            <a:lstStyle/>
            <a:p>
              <a:pPr lvl="0" algn="l" defTabSz="1244600">
                <a:lnSpc>
                  <a:spcPct val="90000"/>
                </a:lnSpc>
                <a:spcBef>
                  <a:spcPct val="0"/>
                </a:spcBef>
                <a:spcAft>
                  <a:spcPct val="35000"/>
                </a:spcAft>
              </a:pPr>
              <a:r>
                <a:rPr lang="ca-ES" sz="2800" b="1" kern="1200" dirty="0" smtClean="0">
                  <a:solidFill>
                    <a:srgbClr val="317ABE"/>
                  </a:solidFill>
                  <a:latin typeface="Bebas Neue Bold" panose="020B0606020202050201"/>
                </a:rPr>
                <a:t>Fase 2</a:t>
              </a:r>
              <a:endParaRPr lang="es-ES" sz="2800" b="1" kern="1200" dirty="0">
                <a:solidFill>
                  <a:srgbClr val="317ABE"/>
                </a:solidFill>
                <a:latin typeface="Bebas Neue Bold" panose="020B0606020202050201"/>
              </a:endParaRPr>
            </a:p>
          </p:txBody>
        </p:sp>
      </p:grpSp>
      <p:sp>
        <p:nvSpPr>
          <p:cNvPr id="11" name="CuadroTexto 10"/>
          <p:cNvSpPr txBox="1"/>
          <p:nvPr/>
        </p:nvSpPr>
        <p:spPr>
          <a:xfrm>
            <a:off x="2387600" y="1439200"/>
            <a:ext cx="8902700" cy="4524315"/>
          </a:xfrm>
          <a:prstGeom prst="rect">
            <a:avLst/>
          </a:prstGeom>
          <a:noFill/>
        </p:spPr>
        <p:txBody>
          <a:bodyPr wrap="square" rtlCol="0">
            <a:spAutoFit/>
          </a:bodyPr>
          <a:lstStyle/>
          <a:p>
            <a:pPr algn="just"/>
            <a:r>
              <a:rPr lang="ca-ES" sz="2400" dirty="0">
                <a:latin typeface="Articulate Narrow" panose="02000506040000020004" pitchFamily="2" charset="0"/>
              </a:rPr>
              <a:t>És la fase de tramesa de respostes que fa l’alumnat. El professorat ha de seguir els passos següents</a:t>
            </a:r>
            <a:r>
              <a:rPr lang="ca-ES" sz="2400" dirty="0" smtClean="0">
                <a:latin typeface="Articulate Narrow" panose="02000506040000020004" pitchFamily="2" charset="0"/>
              </a:rPr>
              <a:t>:</a:t>
            </a:r>
          </a:p>
          <a:p>
            <a:pPr algn="just"/>
            <a:endParaRPr lang="es-ES" sz="2400" dirty="0">
              <a:latin typeface="Articulate Narrow" panose="02000506040000020004" pitchFamily="2" charset="0"/>
            </a:endParaRPr>
          </a:p>
          <a:p>
            <a:pPr marL="342900" lvl="0" indent="-342900" algn="just">
              <a:buClr>
                <a:srgbClr val="F7C053"/>
              </a:buClr>
              <a:buSzPct val="150000"/>
              <a:buFont typeface="Wingdings" panose="05000000000000000000" pitchFamily="2" charset="2"/>
              <a:buChar char="§"/>
            </a:pPr>
            <a:r>
              <a:rPr lang="ca-ES" sz="2400" dirty="0">
                <a:latin typeface="Articulate Narrow" panose="02000506040000020004" pitchFamily="2" charset="0"/>
              </a:rPr>
              <a:t>Assignar les trameses que cal avaluar. L’assignació pot ser aleatòria o manual. En l’assignació aleatòria, el Moodle mateix s’encarrega d’adjudicar-les. El criteri pot ser el nombre de treballs que ha d’avaluar cada estudiant o el nombre d’alumnes que han d’avaluar cada treball. A més, hi ha diverses opcions</a:t>
            </a:r>
            <a:r>
              <a:rPr lang="ca-ES" sz="2400" dirty="0" smtClean="0">
                <a:latin typeface="Articulate Narrow" panose="02000506040000020004" pitchFamily="2" charset="0"/>
              </a:rPr>
              <a:t>:</a:t>
            </a:r>
          </a:p>
          <a:p>
            <a:pPr marL="342900" lvl="0" indent="-342900" algn="just">
              <a:buClr>
                <a:srgbClr val="317ABE"/>
              </a:buClr>
              <a:buFont typeface="Wingdings" panose="05000000000000000000" pitchFamily="2" charset="2"/>
              <a:buChar char="§"/>
            </a:pPr>
            <a:endParaRPr lang="es-ES" sz="2400" dirty="0" smtClean="0">
              <a:latin typeface="Articulate Narrow" panose="02000506040000020004" pitchFamily="2" charset="0"/>
            </a:endParaRPr>
          </a:p>
          <a:p>
            <a:pPr marL="800100" lvl="1" indent="-342900" algn="just">
              <a:buClr>
                <a:srgbClr val="317ABE"/>
              </a:buClr>
              <a:buSzPct val="100000"/>
              <a:buFont typeface="Wingdings" panose="05000000000000000000" pitchFamily="2" charset="2"/>
              <a:buChar char="§"/>
            </a:pPr>
            <a:r>
              <a:rPr lang="ca-ES" sz="2400" dirty="0" smtClean="0">
                <a:latin typeface="Articulate Narrow" panose="02000506040000020004" pitchFamily="2" charset="0"/>
              </a:rPr>
              <a:t>Si </a:t>
            </a:r>
            <a:r>
              <a:rPr lang="ca-ES" sz="2400" dirty="0">
                <a:latin typeface="Articulate Narrow" panose="02000506040000020004" pitchFamily="2" charset="0"/>
              </a:rPr>
              <a:t>està configurat el mode de grups, es pot impedir que es facin revisions entre iguals dins d’un mateix grup. Si s’escull </a:t>
            </a:r>
            <a:r>
              <a:rPr lang="ca-ES" sz="2400" dirty="0">
                <a:solidFill>
                  <a:srgbClr val="317ABE"/>
                </a:solidFill>
                <a:latin typeface="Articulate Narrow" panose="02000506040000020004" pitchFamily="2" charset="0"/>
              </a:rPr>
              <a:t>Sense grups </a:t>
            </a:r>
            <a:r>
              <a:rPr lang="ca-ES" sz="2400" dirty="0">
                <a:latin typeface="Articulate Narrow" panose="02000506040000020004" pitchFamily="2" charset="0"/>
              </a:rPr>
              <a:t>com a mode de grups, aquesta opció no apareix</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28064033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85829" y="1880315"/>
            <a:ext cx="10664243" cy="3046988"/>
          </a:xfrm>
          <a:prstGeom prst="rect">
            <a:avLst/>
          </a:prstGeom>
        </p:spPr>
        <p:txBody>
          <a:bodyPr wrap="square">
            <a:spAutoFit/>
          </a:bodyPr>
          <a:lstStyle/>
          <a:p>
            <a:pPr marL="800100" lvl="1" indent="-342900" algn="just">
              <a:buClr>
                <a:srgbClr val="317ABE"/>
              </a:buClr>
              <a:buSzPct val="100000"/>
              <a:buFont typeface="Wingdings" panose="05000000000000000000" pitchFamily="2" charset="2"/>
              <a:buChar char="§"/>
            </a:pPr>
            <a:r>
              <a:rPr lang="ca-ES" sz="2400" dirty="0">
                <a:latin typeface="Articulate Narrow" panose="02000506040000020004" pitchFamily="2" charset="0"/>
              </a:rPr>
              <a:t>Es poden esborrar les assignacions actuals, amb la qual cosa s’esborren totes les assignacions d’avaluació que hi ha configurades en aquest moment</a:t>
            </a:r>
            <a:r>
              <a:rPr lang="ca-ES" sz="2400" dirty="0" smtClean="0">
                <a:latin typeface="Bebas Neue Bold" panose="020B0606020202050201"/>
              </a:rPr>
              <a:t>.</a:t>
            </a:r>
          </a:p>
          <a:p>
            <a:pPr marL="800100" lvl="1" indent="-342900" algn="just">
              <a:buClr>
                <a:srgbClr val="317ABE"/>
              </a:buClr>
              <a:buSzPct val="100000"/>
              <a:buFont typeface="Wingdings" panose="05000000000000000000" pitchFamily="2" charset="2"/>
              <a:buChar char="§"/>
            </a:pPr>
            <a:endParaRPr lang="ca-ES" sz="2400" dirty="0" smtClean="0">
              <a:latin typeface="Bebas Neue Bold" panose="020B0606020202050201"/>
            </a:endParaRPr>
          </a:p>
          <a:p>
            <a:pPr marL="800100" lvl="1" indent="-342900" algn="just">
              <a:buClr>
                <a:srgbClr val="317ABE"/>
              </a:buClr>
              <a:buSzPct val="100000"/>
              <a:buFont typeface="Wingdings" panose="05000000000000000000" pitchFamily="2" charset="2"/>
              <a:buChar char="§"/>
            </a:pPr>
            <a:r>
              <a:rPr lang="ca-ES" sz="2400" dirty="0">
                <a:latin typeface="Articulate Narrow" panose="02000506040000020004" pitchFamily="2" charset="0"/>
              </a:rPr>
              <a:t>Es pot activar la casella </a:t>
            </a:r>
            <a:r>
              <a:rPr lang="ca-ES" sz="2400" dirty="0">
                <a:latin typeface="Bebas Neue Bold" panose="020B0606020202050201"/>
              </a:rPr>
              <a:t>Els participants poden avaluar sense haver enviat res.</a:t>
            </a:r>
          </a:p>
          <a:p>
            <a:pPr marL="800100" lvl="1" indent="-342900" algn="just">
              <a:buClr>
                <a:srgbClr val="317ABE"/>
              </a:buClr>
              <a:buSzPct val="100000"/>
              <a:buFont typeface="Wingdings" panose="05000000000000000000" pitchFamily="2" charset="2"/>
              <a:buChar char="§"/>
            </a:pPr>
            <a:endParaRPr lang="ca-ES" sz="2400" dirty="0" smtClean="0">
              <a:latin typeface="Bebas Neue Bold" panose="020B0606020202050201"/>
            </a:endParaRPr>
          </a:p>
          <a:p>
            <a:pPr marL="800100" lvl="1" indent="-342900" algn="just">
              <a:buClr>
                <a:srgbClr val="317ABE"/>
              </a:buClr>
              <a:buSzPct val="100000"/>
              <a:buFont typeface="Wingdings" panose="05000000000000000000" pitchFamily="2" charset="2"/>
              <a:buChar char="§"/>
            </a:pPr>
            <a:r>
              <a:rPr lang="ca-ES" sz="2400" dirty="0">
                <a:latin typeface="Articulate Narrow" panose="02000506040000020004" pitchFamily="2" charset="0"/>
              </a:rPr>
              <a:t>Es poden afegir autoavaluacions a fi que els alumnes revisin o autoavaluïn el seu propi treball.</a:t>
            </a:r>
            <a:endParaRPr lang="es-ES" sz="2400" dirty="0">
              <a:latin typeface="Articulate Narrow" panose="02000506040000020004" pitchFamily="2" charset="0"/>
            </a:endParaRPr>
          </a:p>
          <a:p>
            <a:pPr marL="800100" lvl="1" indent="-342900" algn="just">
              <a:buClr>
                <a:srgbClr val="317ABE"/>
              </a:buClr>
              <a:buSzPct val="50000"/>
              <a:buFont typeface="Wingdings" panose="05000000000000000000" pitchFamily="2" charset="2"/>
              <a:buChar char="q"/>
            </a:pPr>
            <a:endParaRPr lang="es-ES" sz="2400" dirty="0">
              <a:latin typeface="Bebas Neue Bold" panose="020B0606020202050201"/>
            </a:endParaRPr>
          </a:p>
        </p:txBody>
      </p:sp>
    </p:spTree>
    <p:extLst>
      <p:ext uri="{BB962C8B-B14F-4D97-AF65-F5344CB8AC3E}">
        <p14:creationId xmlns:p14="http://schemas.microsoft.com/office/powerpoint/2010/main" val="724424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5137" y="1028700"/>
            <a:ext cx="6029325" cy="2590800"/>
          </a:xfrm>
          <a:prstGeom prst="rect">
            <a:avLst/>
          </a:prstGeom>
          <a:ln>
            <a:solidFill>
              <a:schemeClr val="bg1">
                <a:lumMod val="75000"/>
              </a:schemeClr>
            </a:solidFill>
          </a:ln>
        </p:spPr>
      </p:pic>
      <p:sp>
        <p:nvSpPr>
          <p:cNvPr id="4" name="Rectángulo 3"/>
          <p:cNvSpPr/>
          <p:nvPr/>
        </p:nvSpPr>
        <p:spPr>
          <a:xfrm>
            <a:off x="3005138" y="3752334"/>
            <a:ext cx="6029324" cy="400110"/>
          </a:xfrm>
          <a:prstGeom prst="rect">
            <a:avLst/>
          </a:prstGeom>
        </p:spPr>
        <p:txBody>
          <a:bodyPr wrap="square">
            <a:spAutoFit/>
          </a:bodyPr>
          <a:lstStyle/>
          <a:p>
            <a:pPr algn="ctr"/>
            <a:r>
              <a:rPr lang="ca-ES" sz="2000" dirty="0">
                <a:latin typeface="Articulate Narrow" panose="02000506040000020004" pitchFamily="2" charset="0"/>
              </a:rPr>
              <a:t>Paràmetres de l’assignació aleatòria</a:t>
            </a:r>
            <a:endParaRPr lang="es-ES" sz="2000" dirty="0">
              <a:latin typeface="Articulate Narrow" panose="02000506040000020004" pitchFamily="2" charset="0"/>
            </a:endParaRPr>
          </a:p>
        </p:txBody>
      </p:sp>
      <p:sp>
        <p:nvSpPr>
          <p:cNvPr id="5" name="Rectángulo 4"/>
          <p:cNvSpPr/>
          <p:nvPr/>
        </p:nvSpPr>
        <p:spPr>
          <a:xfrm>
            <a:off x="811369" y="4347492"/>
            <a:ext cx="10621401" cy="1938992"/>
          </a:xfrm>
          <a:prstGeom prst="rect">
            <a:avLst/>
          </a:prstGeom>
        </p:spPr>
        <p:txBody>
          <a:bodyPr wrap="square">
            <a:spAutoFit/>
          </a:bodyPr>
          <a:lstStyle/>
          <a:p>
            <a:pPr algn="just"/>
            <a:r>
              <a:rPr lang="ca-ES" sz="2400" dirty="0">
                <a:latin typeface="Articulate Narrow" panose="02000506040000020004" pitchFamily="2" charset="0"/>
              </a:rPr>
              <a:t>Des de la pestanya </a:t>
            </a:r>
            <a:r>
              <a:rPr lang="ca-ES" sz="2400" dirty="0">
                <a:solidFill>
                  <a:srgbClr val="317ABE"/>
                </a:solidFill>
                <a:latin typeface="Articulate Narrow" panose="02000506040000020004" pitchFamily="2" charset="0"/>
              </a:rPr>
              <a:t>Assignació programada </a:t>
            </a:r>
            <a:r>
              <a:rPr lang="ca-ES" sz="2400" dirty="0">
                <a:latin typeface="Articulate Narrow" panose="02000506040000020004" pitchFamily="2" charset="0"/>
              </a:rPr>
              <a:t>l’assignació aleatòria es pot programar perquè es faci automàticament en acabar la fase de tramesa. Després d’activar-la, s’han d’omplir les opcions esmentades. En l’assignació manual, el professorat decideix quins treballs avalua cada estudiant. De cada participant es pot veure qui revisa la seva feina i quins treballs revisa ell.</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4303742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7887" y="830262"/>
            <a:ext cx="7491413" cy="3445203"/>
          </a:xfrm>
          <a:prstGeom prst="rect">
            <a:avLst/>
          </a:prstGeom>
          <a:ln>
            <a:solidFill>
              <a:schemeClr val="bg1">
                <a:lumMod val="75000"/>
              </a:schemeClr>
            </a:solidFill>
          </a:ln>
        </p:spPr>
      </p:pic>
      <p:sp>
        <p:nvSpPr>
          <p:cNvPr id="10" name="CuadroTexto 9"/>
          <p:cNvSpPr txBox="1"/>
          <p:nvPr/>
        </p:nvSpPr>
        <p:spPr>
          <a:xfrm>
            <a:off x="2331076" y="4275465"/>
            <a:ext cx="7308224" cy="400110"/>
          </a:xfrm>
          <a:prstGeom prst="rect">
            <a:avLst/>
          </a:prstGeom>
          <a:noFill/>
        </p:spPr>
        <p:txBody>
          <a:bodyPr wrap="square" rtlCol="0">
            <a:spAutoFit/>
          </a:bodyPr>
          <a:lstStyle/>
          <a:p>
            <a:pPr algn="ctr"/>
            <a:r>
              <a:rPr lang="ca-ES" sz="2000" dirty="0">
                <a:latin typeface="Articulate Narrow" panose="02000506040000020004" pitchFamily="2" charset="0"/>
              </a:rPr>
              <a:t>Assignació manual de revisions</a:t>
            </a:r>
            <a:endParaRPr lang="es-ES" sz="2000" dirty="0">
              <a:latin typeface="Articulate Narrow" panose="02000506040000020004" pitchFamily="2" charset="0"/>
            </a:endParaRPr>
          </a:p>
        </p:txBody>
      </p:sp>
      <p:sp>
        <p:nvSpPr>
          <p:cNvPr id="11" name="CuadroTexto 10"/>
          <p:cNvSpPr txBox="1"/>
          <p:nvPr/>
        </p:nvSpPr>
        <p:spPr>
          <a:xfrm>
            <a:off x="1333500" y="4979419"/>
            <a:ext cx="9525000" cy="1446550"/>
          </a:xfrm>
          <a:prstGeom prst="rect">
            <a:avLst/>
          </a:prstGeom>
          <a:noFill/>
        </p:spPr>
        <p:txBody>
          <a:bodyPr wrap="square" rtlCol="0">
            <a:spAutoFit/>
          </a:bodyPr>
          <a:lstStyle/>
          <a:p>
            <a:pPr lvl="1" algn="just"/>
            <a:r>
              <a:rPr lang="ca-ES" sz="2400" dirty="0">
                <a:latin typeface="Articulate Narrow" panose="02000506040000020004" pitchFamily="2" charset="0"/>
              </a:rPr>
              <a:t>És possible fer una assignació aleatòria i modificar-la més endavant des de l’assignació manual.</a:t>
            </a:r>
            <a:endParaRPr lang="es-ES" sz="2400" dirty="0">
              <a:latin typeface="Articulate Narrow" panose="02000506040000020004" pitchFamily="2" charset="0"/>
            </a:endParaRPr>
          </a:p>
          <a:p>
            <a:pPr marL="342900" lvl="0" indent="-342900" algn="just">
              <a:buClr>
                <a:srgbClr val="317ABE"/>
              </a:buClr>
              <a:buFont typeface="Wingdings" panose="05000000000000000000" pitchFamily="2" charset="2"/>
              <a:buChar char="§"/>
            </a:pPr>
            <a:r>
              <a:rPr lang="ca-ES" sz="2000" dirty="0">
                <a:latin typeface="Articulate Narrow" panose="02000506040000020004" pitchFamily="2" charset="0"/>
              </a:rPr>
              <a:t>Especificar les instruccions per a l’avaluació en cas que no s’hagi fet en el pas anterior, durant la creació del taller</a:t>
            </a:r>
            <a:r>
              <a:rPr lang="ca-ES" sz="2000" dirty="0" smtClean="0">
                <a:latin typeface="Articulate Narrow" panose="02000506040000020004" pitchFamily="2" charset="0"/>
              </a:rPr>
              <a:t>.</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3150155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936403" y="2146304"/>
            <a:ext cx="1381253" cy="2926006"/>
            <a:chOff x="3373765" y="958686"/>
            <a:chExt cx="1381253" cy="2926006"/>
          </a:xfrm>
        </p:grpSpPr>
        <p:sp>
          <p:nvSpPr>
            <p:cNvPr id="10" name="Rectángulo 9"/>
            <p:cNvSpPr/>
            <p:nvPr/>
          </p:nvSpPr>
          <p:spPr>
            <a:xfrm>
              <a:off x="3373765" y="958687"/>
              <a:ext cx="1381253" cy="2926005"/>
            </a:xfrm>
            <a:prstGeom prst="rect">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CuadroTexto 10"/>
            <p:cNvSpPr txBox="1"/>
            <p:nvPr/>
          </p:nvSpPr>
          <p:spPr>
            <a:xfrm rot="16200000">
              <a:off x="3218188" y="2095826"/>
              <a:ext cx="2633405" cy="3591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0" rIns="114300" bIns="25400" numCol="1" spcCol="1270" anchor="ctr" anchorCtr="0">
              <a:noAutofit/>
            </a:bodyPr>
            <a:lstStyle/>
            <a:p>
              <a:pPr lvl="0" algn="r" defTabSz="889000">
                <a:lnSpc>
                  <a:spcPct val="90000"/>
                </a:lnSpc>
                <a:spcBef>
                  <a:spcPct val="0"/>
                </a:spcBef>
                <a:spcAft>
                  <a:spcPct val="35000"/>
                </a:spcAft>
              </a:pPr>
              <a:r>
                <a:rPr lang="ca-ES" sz="2400" b="1" kern="1200" spc="160" dirty="0" smtClean="0">
                  <a:solidFill>
                    <a:srgbClr val="317ABE"/>
                  </a:solidFill>
                  <a:latin typeface="Bebas Neue Bold" panose="020B0606020202050201"/>
                </a:rPr>
                <a:t>Avaluació</a:t>
              </a:r>
              <a:endParaRPr lang="es-ES" sz="2000" kern="1200" spc="160" dirty="0">
                <a:solidFill>
                  <a:schemeClr val="tx1"/>
                </a:solidFill>
                <a:latin typeface="Bebas Neue Bold" panose="020B0606020202050201"/>
              </a:endParaRPr>
            </a:p>
          </p:txBody>
        </p:sp>
      </p:grpSp>
      <p:grpSp>
        <p:nvGrpSpPr>
          <p:cNvPr id="7" name="Grupo 6"/>
          <p:cNvGrpSpPr/>
          <p:nvPr/>
        </p:nvGrpSpPr>
        <p:grpSpPr>
          <a:xfrm>
            <a:off x="937275" y="2146303"/>
            <a:ext cx="980690" cy="2926005"/>
            <a:chOff x="3373765" y="958687"/>
            <a:chExt cx="980690" cy="2926005"/>
          </a:xfrm>
        </p:grpSpPr>
        <p:sp>
          <p:nvSpPr>
            <p:cNvPr id="8" name="Rectángulo 7"/>
            <p:cNvSpPr/>
            <p:nvPr/>
          </p:nvSpPr>
          <p:spPr>
            <a:xfrm>
              <a:off x="3373765" y="958687"/>
              <a:ext cx="980690" cy="2926005"/>
            </a:xfrm>
            <a:prstGeom prst="rect">
              <a:avLst/>
            </a:pr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9" name="CuadroTexto 8"/>
            <p:cNvSpPr txBox="1"/>
            <p:nvPr/>
          </p:nvSpPr>
          <p:spPr>
            <a:xfrm>
              <a:off x="3373765" y="958687"/>
              <a:ext cx="980690" cy="2926005"/>
            </a:xfrm>
            <a:prstGeom prst="rect">
              <a:avLst/>
            </a:prstGeom>
            <a:sp3d/>
          </p:spPr>
          <p:style>
            <a:lnRef idx="0">
              <a:scrgbClr r="0" g="0" b="0"/>
            </a:lnRef>
            <a:fillRef idx="0">
              <a:scrgbClr r="0" g="0" b="0"/>
            </a:fillRef>
            <a:effectRef idx="0">
              <a:scrgbClr r="0" g="0" b="0"/>
            </a:effectRef>
            <a:fontRef idx="minor">
              <a:schemeClr val="lt1"/>
            </a:fontRef>
          </p:style>
          <p:txBody>
            <a:bodyPr spcFirstLastPara="0" vert="vert270" wrap="square" lIns="106680" tIns="106680" rIns="106680" bIns="106680" numCol="1" spcCol="1270" anchor="t" anchorCtr="0">
              <a:noAutofit/>
            </a:bodyPr>
            <a:lstStyle/>
            <a:p>
              <a:pPr lvl="0" algn="l" defTabSz="1244600">
                <a:lnSpc>
                  <a:spcPct val="90000"/>
                </a:lnSpc>
                <a:spcBef>
                  <a:spcPct val="0"/>
                </a:spcBef>
                <a:spcAft>
                  <a:spcPct val="35000"/>
                </a:spcAft>
              </a:pPr>
              <a:r>
                <a:rPr lang="ca-ES" sz="2800" b="1" kern="1200" dirty="0" smtClean="0">
                  <a:solidFill>
                    <a:srgbClr val="317ABE"/>
                  </a:solidFill>
                  <a:latin typeface="Bebas Neue Bold" panose="020B0606020202050201"/>
                </a:rPr>
                <a:t>Fase 3</a:t>
              </a:r>
              <a:endParaRPr lang="es-ES" sz="2800" b="1" kern="1200" dirty="0">
                <a:solidFill>
                  <a:srgbClr val="317ABE"/>
                </a:solidFill>
                <a:latin typeface="Bebas Neue Bold" panose="020B0606020202050201"/>
              </a:endParaRPr>
            </a:p>
          </p:txBody>
        </p:sp>
      </p:grpSp>
      <p:sp>
        <p:nvSpPr>
          <p:cNvPr id="13" name="CuadroTexto 12"/>
          <p:cNvSpPr txBox="1"/>
          <p:nvPr/>
        </p:nvSpPr>
        <p:spPr>
          <a:xfrm>
            <a:off x="2898655" y="2184990"/>
            <a:ext cx="8139148" cy="2308324"/>
          </a:xfrm>
          <a:prstGeom prst="rect">
            <a:avLst/>
          </a:prstGeom>
          <a:noFill/>
        </p:spPr>
        <p:txBody>
          <a:bodyPr wrap="square" rtlCol="0">
            <a:spAutoFit/>
          </a:bodyPr>
          <a:lstStyle/>
          <a:p>
            <a:pPr algn="just"/>
            <a:r>
              <a:rPr lang="ca-ES" sz="2400" dirty="0">
                <a:latin typeface="Articulate Narrow" panose="02000506040000020004" pitchFamily="2" charset="0"/>
              </a:rPr>
              <a:t>El professorat pot qualificar les trameses dels estudiants, però no és obligatori. Després d’avaluar un treball, el professorat defineix el pes que té la seva qualificació a l’hora d’establir la qualificació de referència que serveix per qualificar les avaluacions de l’alumnat referents a aquest treball. En aquesta fase es mostra una taula amb les qualificacions que rep cada treball.</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35545978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741" y="940040"/>
            <a:ext cx="7572777" cy="4693939"/>
          </a:xfrm>
          <a:prstGeom prst="rect">
            <a:avLst/>
          </a:prstGeom>
          <a:ln>
            <a:solidFill>
              <a:schemeClr val="bg1">
                <a:lumMod val="85000"/>
              </a:schemeClr>
            </a:solidFill>
          </a:ln>
        </p:spPr>
      </p:pic>
      <p:sp>
        <p:nvSpPr>
          <p:cNvPr id="3" name="CuadroTexto 2"/>
          <p:cNvSpPr txBox="1"/>
          <p:nvPr/>
        </p:nvSpPr>
        <p:spPr>
          <a:xfrm>
            <a:off x="2047741" y="5633979"/>
            <a:ext cx="7572777" cy="369332"/>
          </a:xfrm>
          <a:prstGeom prst="rect">
            <a:avLst/>
          </a:prstGeom>
          <a:noFill/>
        </p:spPr>
        <p:txBody>
          <a:bodyPr wrap="square" rtlCol="0">
            <a:spAutoFit/>
          </a:bodyPr>
          <a:lstStyle/>
          <a:p>
            <a:pPr algn="ctr"/>
            <a:r>
              <a:rPr lang="ca-ES" dirty="0">
                <a:latin typeface="Articulate Narrow" panose="02000506040000020004" pitchFamily="2" charset="0"/>
              </a:rPr>
              <a:t>Informe de qualificacions d’avaluacions rebudes i donades</a:t>
            </a:r>
            <a:endParaRPr lang="es-ES" dirty="0">
              <a:latin typeface="Articulate Narrow" panose="02000506040000020004" pitchFamily="2" charset="0"/>
            </a:endParaRPr>
          </a:p>
        </p:txBody>
      </p:sp>
      <p:sp>
        <p:nvSpPr>
          <p:cNvPr id="4" name="CuadroTexto 3"/>
          <p:cNvSpPr txBox="1"/>
          <p:nvPr/>
        </p:nvSpPr>
        <p:spPr>
          <a:xfrm>
            <a:off x="854299" y="6027780"/>
            <a:ext cx="10483402" cy="461665"/>
          </a:xfrm>
          <a:prstGeom prst="rect">
            <a:avLst/>
          </a:prstGeom>
          <a:noFill/>
        </p:spPr>
        <p:txBody>
          <a:bodyPr wrap="square" rtlCol="0">
            <a:spAutoFit/>
          </a:bodyPr>
          <a:lstStyle/>
          <a:p>
            <a:r>
              <a:rPr lang="ca-ES" sz="2400" dirty="0">
                <a:latin typeface="Articulate Narrow" panose="02000506040000020004" pitchFamily="2" charset="0"/>
              </a:rPr>
              <a:t>Clicant en una qualificació s’accedeix a la qualificació que s’ha atorgat a cada aspecte</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27832521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807616" y="1391858"/>
            <a:ext cx="1381253" cy="2425786"/>
            <a:chOff x="4880659" y="1458905"/>
            <a:chExt cx="1381253" cy="2425786"/>
          </a:xfrm>
        </p:grpSpPr>
        <p:sp>
          <p:nvSpPr>
            <p:cNvPr id="6" name="Rectángulo 5"/>
            <p:cNvSpPr/>
            <p:nvPr/>
          </p:nvSpPr>
          <p:spPr>
            <a:xfrm>
              <a:off x="4880659" y="1458905"/>
              <a:ext cx="1381253" cy="2425786"/>
            </a:xfrm>
            <a:prstGeom prst="rect">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CuadroTexto 6"/>
            <p:cNvSpPr txBox="1"/>
            <p:nvPr/>
          </p:nvSpPr>
          <p:spPr>
            <a:xfrm rot="16200000">
              <a:off x="4950180" y="2370946"/>
              <a:ext cx="2183208" cy="3591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0" rIns="114300" bIns="25400" numCol="1" spcCol="1270" anchor="ctr" anchorCtr="0">
              <a:noAutofit/>
            </a:bodyPr>
            <a:lstStyle/>
            <a:p>
              <a:pPr lvl="0" algn="r" defTabSz="889000">
                <a:lnSpc>
                  <a:spcPct val="90000"/>
                </a:lnSpc>
                <a:spcBef>
                  <a:spcPct val="0"/>
                </a:spcBef>
                <a:spcAft>
                  <a:spcPct val="35000"/>
                </a:spcAft>
              </a:pPr>
              <a:r>
                <a:rPr lang="ca-ES" sz="2000" b="1" kern="1200" spc="160" dirty="0" smtClean="0">
                  <a:solidFill>
                    <a:srgbClr val="317ABE"/>
                  </a:solidFill>
                  <a:latin typeface="Bebas Neue Bold" panose="020B0606020202050201"/>
                </a:rPr>
                <a:t>Qualificació</a:t>
              </a:r>
              <a:r>
                <a:rPr lang="ca-ES" sz="2000" b="1" kern="1200" dirty="0" smtClean="0">
                  <a:solidFill>
                    <a:srgbClr val="317ABE"/>
                  </a:solidFill>
                  <a:latin typeface="Bebas Neue Bold" panose="020B0606020202050201"/>
                </a:rPr>
                <a:t> de les avaluacions</a:t>
              </a:r>
              <a:endParaRPr lang="es-ES" sz="2000" kern="1200" dirty="0">
                <a:solidFill>
                  <a:schemeClr val="tx1"/>
                </a:solidFill>
                <a:latin typeface="Bebas Neue Bold" panose="020B0606020202050201"/>
              </a:endParaRPr>
            </a:p>
          </p:txBody>
        </p:sp>
      </p:grpSp>
      <p:grpSp>
        <p:nvGrpSpPr>
          <p:cNvPr id="3" name="Grupo 2"/>
          <p:cNvGrpSpPr/>
          <p:nvPr/>
        </p:nvGrpSpPr>
        <p:grpSpPr>
          <a:xfrm>
            <a:off x="807616" y="1391858"/>
            <a:ext cx="980690" cy="2425786"/>
            <a:chOff x="4880659" y="1458905"/>
            <a:chExt cx="980690" cy="2425786"/>
          </a:xfrm>
        </p:grpSpPr>
        <p:sp>
          <p:nvSpPr>
            <p:cNvPr id="4" name="Rectángulo 3"/>
            <p:cNvSpPr/>
            <p:nvPr/>
          </p:nvSpPr>
          <p:spPr>
            <a:xfrm>
              <a:off x="4880659" y="1458905"/>
              <a:ext cx="980690" cy="2425786"/>
            </a:xfrm>
            <a:prstGeom prst="rect">
              <a:avLst/>
            </a:pr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5" name="CuadroTexto 4"/>
            <p:cNvSpPr txBox="1"/>
            <p:nvPr/>
          </p:nvSpPr>
          <p:spPr>
            <a:xfrm>
              <a:off x="4880659" y="1458905"/>
              <a:ext cx="980690" cy="2425786"/>
            </a:xfrm>
            <a:prstGeom prst="rect">
              <a:avLst/>
            </a:prstGeom>
            <a:sp3d/>
          </p:spPr>
          <p:style>
            <a:lnRef idx="0">
              <a:scrgbClr r="0" g="0" b="0"/>
            </a:lnRef>
            <a:fillRef idx="0">
              <a:scrgbClr r="0" g="0" b="0"/>
            </a:fillRef>
            <a:effectRef idx="0">
              <a:scrgbClr r="0" g="0" b="0"/>
            </a:effectRef>
            <a:fontRef idx="minor">
              <a:schemeClr val="lt1"/>
            </a:fontRef>
          </p:style>
          <p:txBody>
            <a:bodyPr spcFirstLastPara="0" vert="vert270" wrap="square" lIns="106680" tIns="106680" rIns="106680" bIns="106680" numCol="1" spcCol="1270" anchor="t" anchorCtr="0">
              <a:noAutofit/>
            </a:bodyPr>
            <a:lstStyle/>
            <a:p>
              <a:pPr lvl="0" algn="l" defTabSz="1244600">
                <a:lnSpc>
                  <a:spcPct val="90000"/>
                </a:lnSpc>
                <a:spcBef>
                  <a:spcPct val="0"/>
                </a:spcBef>
                <a:spcAft>
                  <a:spcPct val="35000"/>
                </a:spcAft>
              </a:pPr>
              <a:r>
                <a:rPr lang="ca-ES" sz="2800" b="1" kern="1200" dirty="0" smtClean="0">
                  <a:solidFill>
                    <a:srgbClr val="317ABE"/>
                  </a:solidFill>
                  <a:latin typeface="Bebas Neue Bold" panose="020B0606020202050201"/>
                </a:rPr>
                <a:t>Fase 4</a:t>
              </a:r>
              <a:endParaRPr lang="es-ES" sz="2800" b="1" kern="1200" dirty="0">
                <a:solidFill>
                  <a:srgbClr val="317ABE"/>
                </a:solidFill>
                <a:latin typeface="Bebas Neue Bold" panose="020B0606020202050201"/>
              </a:endParaRPr>
            </a:p>
          </p:txBody>
        </p:sp>
      </p:grpSp>
      <p:sp>
        <p:nvSpPr>
          <p:cNvPr id="8" name="CuadroTexto 7"/>
          <p:cNvSpPr txBox="1"/>
          <p:nvPr/>
        </p:nvSpPr>
        <p:spPr>
          <a:xfrm>
            <a:off x="3013656" y="1262245"/>
            <a:ext cx="8075054" cy="5170646"/>
          </a:xfrm>
          <a:prstGeom prst="rect">
            <a:avLst/>
          </a:prstGeom>
          <a:noFill/>
        </p:spPr>
        <p:txBody>
          <a:bodyPr wrap="square" rtlCol="0">
            <a:spAutoFit/>
          </a:bodyPr>
          <a:lstStyle/>
          <a:p>
            <a:pPr algn="just"/>
            <a:r>
              <a:rPr lang="ca-ES" sz="2400" dirty="0">
                <a:latin typeface="Articulate Narrow" panose="02000506040000020004" pitchFamily="2" charset="0"/>
              </a:rPr>
              <a:t>En aquesta fase el Moodle calcula de manera automàtica la qualificació de les trameses i la qualificació de les avaluacions. Perquè ho faci, cal anar a </a:t>
            </a:r>
            <a:r>
              <a:rPr lang="ca-ES" sz="2400" dirty="0">
                <a:solidFill>
                  <a:srgbClr val="317ABE"/>
                </a:solidFill>
                <a:latin typeface="Articulate Narrow" panose="02000506040000020004" pitchFamily="2" charset="0"/>
              </a:rPr>
              <a:t>Paràmetres de la puntuació d’avaluacions</a:t>
            </a:r>
            <a:r>
              <a:rPr lang="ca-ES" sz="2400" dirty="0">
                <a:latin typeface="Articulate Narrow" panose="02000506040000020004" pitchFamily="2" charset="0"/>
              </a:rPr>
              <a:t>, seleccionar un valor a </a:t>
            </a:r>
            <a:r>
              <a:rPr lang="ca-ES" sz="2400" dirty="0">
                <a:solidFill>
                  <a:srgbClr val="317ABE"/>
                </a:solidFill>
                <a:latin typeface="Articulate Narrow" panose="02000506040000020004" pitchFamily="2" charset="0"/>
              </a:rPr>
              <a:t>Comparació d’avaluacions</a:t>
            </a:r>
            <a:r>
              <a:rPr lang="ca-ES" sz="2400" dirty="0">
                <a:latin typeface="Articulate Narrow" panose="02000506040000020004" pitchFamily="2" charset="0"/>
              </a:rPr>
              <a:t> i clicar a </a:t>
            </a:r>
            <a:r>
              <a:rPr lang="ca-ES" sz="2400" dirty="0">
                <a:solidFill>
                  <a:srgbClr val="317ABE"/>
                </a:solidFill>
                <a:latin typeface="Articulate Narrow" panose="02000506040000020004" pitchFamily="2" charset="0"/>
              </a:rPr>
              <a:t>Torna a calcular les qualificacions</a:t>
            </a:r>
            <a:r>
              <a:rPr lang="ca-ES" sz="2400" dirty="0" smtClean="0">
                <a:solidFill>
                  <a:srgbClr val="317ABE"/>
                </a:solidFill>
                <a:latin typeface="Articulate Narrow" panose="02000506040000020004" pitchFamily="2" charset="0"/>
              </a:rPr>
              <a:t>.</a:t>
            </a:r>
          </a:p>
          <a:p>
            <a:pPr algn="just"/>
            <a:endParaRPr lang="es-ES" sz="2400" dirty="0">
              <a:latin typeface="Articulate Narrow" panose="02000506040000020004" pitchFamily="2" charset="0"/>
            </a:endParaRPr>
          </a:p>
          <a:p>
            <a:pPr algn="just"/>
            <a:r>
              <a:rPr lang="ca-ES" sz="2400" dirty="0">
                <a:latin typeface="Articulate Narrow" panose="02000506040000020004" pitchFamily="2" charset="0"/>
              </a:rPr>
              <a:t>Les dues qualificacions es calculen de la manera següent</a:t>
            </a:r>
            <a:r>
              <a:rPr lang="ca-ES" sz="2400" dirty="0" smtClean="0">
                <a:latin typeface="Articulate Narrow" panose="02000506040000020004" pitchFamily="2" charset="0"/>
              </a:rPr>
              <a:t>:</a:t>
            </a:r>
          </a:p>
          <a:p>
            <a:pPr algn="just"/>
            <a:endParaRPr lang="es-ES" sz="2400" dirty="0">
              <a:latin typeface="Articulate Narrow" panose="02000506040000020004" pitchFamily="2" charset="0"/>
            </a:endParaRPr>
          </a:p>
          <a:p>
            <a:pPr marL="342900" lvl="0" indent="-342900" algn="just">
              <a:buClr>
                <a:srgbClr val="F7C053"/>
              </a:buClr>
              <a:buSzPct val="150000"/>
              <a:buFont typeface="Wingdings" panose="05000000000000000000" pitchFamily="2" charset="2"/>
              <a:buChar char="§"/>
            </a:pPr>
            <a:r>
              <a:rPr lang="ca-ES" sz="2400" dirty="0">
                <a:solidFill>
                  <a:srgbClr val="317ABE"/>
                </a:solidFill>
                <a:latin typeface="Articulate Narrow" panose="02000506040000020004" pitchFamily="2" charset="0"/>
              </a:rPr>
              <a:t>Qualificació de la tramesa</a:t>
            </a:r>
            <a:r>
              <a:rPr lang="ca-ES" sz="2400" dirty="0">
                <a:latin typeface="Articulate Narrow" panose="02000506040000020004" pitchFamily="2" charset="0"/>
              </a:rPr>
              <a:t>. És la mitjana de les qualificacions rebudes per la tramesa, inclosa la qualificació atorgada pel professor amb la ponderació que ell defineix. Si el professorat no avalua les trameses, la qualificació es calcula només amb la qualificació de l’alumnat.</a:t>
            </a:r>
            <a:endParaRPr lang="es-ES" sz="2400" dirty="0">
              <a:latin typeface="Articulate Narrow" panose="02000506040000020004" pitchFamily="2" charset="0"/>
            </a:endParaRPr>
          </a:p>
          <a:p>
            <a:endParaRPr lang="es-ES" dirty="0"/>
          </a:p>
        </p:txBody>
      </p:sp>
    </p:spTree>
    <p:extLst>
      <p:ext uri="{BB962C8B-B14F-4D97-AF65-F5344CB8AC3E}">
        <p14:creationId xmlns:p14="http://schemas.microsoft.com/office/powerpoint/2010/main" val="3460472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133341" y="2009104"/>
            <a:ext cx="9182636" cy="4431983"/>
          </a:xfrm>
          <a:prstGeom prst="rect">
            <a:avLst/>
          </a:prstGeom>
          <a:noFill/>
        </p:spPr>
        <p:txBody>
          <a:bodyPr wrap="square" rtlCol="0">
            <a:spAutoFit/>
          </a:bodyPr>
          <a:lstStyle/>
          <a:p>
            <a:pPr marL="800100" lvl="1" indent="-342900" algn="just">
              <a:buClr>
                <a:srgbClr val="F7C053"/>
              </a:buClr>
              <a:buSzPct val="150000"/>
              <a:buFont typeface="Wingdings" panose="05000000000000000000" pitchFamily="2" charset="2"/>
              <a:buChar char="§"/>
            </a:pPr>
            <a:r>
              <a:rPr lang="ca-ES" sz="2400" dirty="0">
                <a:solidFill>
                  <a:srgbClr val="317ABE"/>
                </a:solidFill>
                <a:latin typeface="Articulate Narrow" panose="02000506040000020004" pitchFamily="2" charset="0"/>
              </a:rPr>
              <a:t>Qualificació de la tasca d’avaluació</a:t>
            </a:r>
            <a:r>
              <a:rPr lang="ca-ES" sz="2400" dirty="0">
                <a:latin typeface="Articulate Narrow" panose="02000506040000020004" pitchFamily="2" charset="0"/>
              </a:rPr>
              <a:t>. És la mitjana de les qualificacions rebudes per les avaluacions que s’han fet a altres estudiants. </a:t>
            </a:r>
            <a:endParaRPr lang="ca-ES" sz="2400" dirty="0" smtClean="0">
              <a:latin typeface="Articulate Narrow" panose="02000506040000020004" pitchFamily="2" charset="0"/>
            </a:endParaRPr>
          </a:p>
          <a:p>
            <a:pPr marL="720725" lvl="1" algn="just">
              <a:buClr>
                <a:srgbClr val="F7C053"/>
              </a:buClr>
              <a:buSzPct val="150000"/>
            </a:pPr>
            <a:endParaRPr lang="ca-ES" sz="2400" smtClean="0">
              <a:latin typeface="Articulate Narrow" panose="02000506040000020004" pitchFamily="2" charset="0"/>
            </a:endParaRPr>
          </a:p>
          <a:p>
            <a:pPr marL="720725" lvl="1" algn="just">
              <a:buClr>
                <a:srgbClr val="F7C053"/>
              </a:buClr>
              <a:buSzPct val="150000"/>
            </a:pPr>
            <a:r>
              <a:rPr lang="ca-ES" sz="2400" dirty="0" smtClean="0">
                <a:latin typeface="Articulate Narrow" panose="02000506040000020004" pitchFamily="2" charset="0"/>
              </a:rPr>
              <a:t>Cada </a:t>
            </a:r>
            <a:r>
              <a:rPr lang="ca-ES" sz="2400" dirty="0">
                <a:latin typeface="Articulate Narrow" panose="02000506040000020004" pitchFamily="2" charset="0"/>
              </a:rPr>
              <a:t>qualificació es calcula en funció de la diferència existent entre la qualificació atorgada per l’estudiant i la qualificació de la tramesa. Si el </a:t>
            </a:r>
            <a:r>
              <a:rPr lang="ca-ES" sz="2400" dirty="0" smtClean="0">
                <a:latin typeface="Articulate Narrow" panose="02000506040000020004" pitchFamily="2" charset="0"/>
              </a:rPr>
              <a:t>paràmetre </a:t>
            </a:r>
            <a:r>
              <a:rPr lang="ca-ES" sz="2400" dirty="0">
                <a:solidFill>
                  <a:srgbClr val="317ABE"/>
                </a:solidFill>
                <a:latin typeface="Articulate Narrow" panose="02000506040000020004" pitchFamily="2" charset="0"/>
              </a:rPr>
              <a:t>Comparació d’avaluacions </a:t>
            </a:r>
            <a:r>
              <a:rPr lang="ca-ES" sz="2400" dirty="0">
                <a:latin typeface="Articulate Narrow" panose="02000506040000020004" pitchFamily="2" charset="0"/>
              </a:rPr>
              <a:t>és </a:t>
            </a:r>
            <a:r>
              <a:rPr lang="ca-ES" sz="2400" dirty="0">
                <a:solidFill>
                  <a:srgbClr val="317ABE"/>
                </a:solidFill>
                <a:latin typeface="Articulate Narrow" panose="02000506040000020004" pitchFamily="2" charset="0"/>
              </a:rPr>
              <a:t>Molt estricta</a:t>
            </a:r>
            <a:r>
              <a:rPr lang="ca-ES" sz="2400" dirty="0">
                <a:latin typeface="Articulate Narrow" panose="02000506040000020004" pitchFamily="2" charset="0"/>
              </a:rPr>
              <a:t>, la qualificació de l’estudiant ha d’assemblar-se molt a la qualificació de la tramesa perquè la seva avaluació rebi una qualificació alta. </a:t>
            </a:r>
            <a:endParaRPr lang="ca-ES" sz="2400" dirty="0" smtClean="0">
              <a:latin typeface="Articulate Narrow" panose="02000506040000020004" pitchFamily="2" charset="0"/>
            </a:endParaRPr>
          </a:p>
          <a:p>
            <a:pPr marL="720725" lvl="1" algn="just">
              <a:buClr>
                <a:srgbClr val="F7C053"/>
              </a:buClr>
              <a:buSzPct val="150000"/>
            </a:pPr>
            <a:endParaRPr lang="ca-ES" sz="2400" dirty="0">
              <a:latin typeface="Articulate Narrow" panose="02000506040000020004" pitchFamily="2" charset="0"/>
            </a:endParaRPr>
          </a:p>
          <a:p>
            <a:pPr marL="720725" lvl="1" algn="just">
              <a:buClr>
                <a:srgbClr val="F7C053"/>
              </a:buClr>
              <a:buSzPct val="150000"/>
            </a:pPr>
            <a:r>
              <a:rPr lang="ca-ES" sz="2400" dirty="0" smtClean="0">
                <a:latin typeface="Articulate Narrow" panose="02000506040000020004" pitchFamily="2" charset="0"/>
              </a:rPr>
              <a:t>Si </a:t>
            </a:r>
            <a:r>
              <a:rPr lang="ca-ES" sz="2400" dirty="0">
                <a:latin typeface="Articulate Narrow" panose="02000506040000020004" pitchFamily="2" charset="0"/>
              </a:rPr>
              <a:t>és </a:t>
            </a:r>
            <a:r>
              <a:rPr lang="ca-ES" sz="2400" dirty="0">
                <a:solidFill>
                  <a:srgbClr val="317ABE"/>
                </a:solidFill>
                <a:latin typeface="Articulate Narrow" panose="02000506040000020004" pitchFamily="2" charset="0"/>
              </a:rPr>
              <a:t>Molt laxa</a:t>
            </a:r>
            <a:r>
              <a:rPr lang="ca-ES" sz="2400" dirty="0">
                <a:latin typeface="Articulate Narrow" panose="02000506040000020004" pitchFamily="2" charset="0"/>
              </a:rPr>
              <a:t>, les qualificacions que es diferencien molt de la qualificació de la tramesa no tenen gaire penalització</a:t>
            </a:r>
            <a:r>
              <a:rPr lang="ca-ES" sz="2400" dirty="0" smtClean="0">
                <a:latin typeface="Articulate Narrow" panose="02000506040000020004" pitchFamily="2" charset="0"/>
              </a:rPr>
              <a:t>.</a:t>
            </a:r>
            <a:endParaRPr lang="es-ES" sz="2400" dirty="0">
              <a:latin typeface="Bebas Neue Bold" panose="020B0606020202050201"/>
            </a:endParaRPr>
          </a:p>
          <a:p>
            <a:endParaRPr lang="es-ES" dirty="0"/>
          </a:p>
        </p:txBody>
      </p:sp>
    </p:spTree>
    <p:extLst>
      <p:ext uri="{BB962C8B-B14F-4D97-AF65-F5344CB8AC3E}">
        <p14:creationId xmlns:p14="http://schemas.microsoft.com/office/powerpoint/2010/main" val="13899804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7707" y="2381853"/>
            <a:ext cx="10080877" cy="3323487"/>
          </a:xfrm>
          <a:prstGeom prst="rect">
            <a:avLst/>
          </a:prstGeom>
          <a:ln>
            <a:solidFill>
              <a:schemeClr val="bg1">
                <a:lumMod val="75000"/>
              </a:schemeClr>
            </a:solidFill>
          </a:ln>
        </p:spPr>
      </p:pic>
      <p:sp>
        <p:nvSpPr>
          <p:cNvPr id="3" name="CuadroTexto 2"/>
          <p:cNvSpPr txBox="1"/>
          <p:nvPr/>
        </p:nvSpPr>
        <p:spPr>
          <a:xfrm>
            <a:off x="1403797" y="940158"/>
            <a:ext cx="9388699" cy="1200329"/>
          </a:xfrm>
          <a:prstGeom prst="rect">
            <a:avLst/>
          </a:prstGeom>
          <a:noFill/>
        </p:spPr>
        <p:txBody>
          <a:bodyPr wrap="square" rtlCol="0">
            <a:spAutoFit/>
          </a:bodyPr>
          <a:lstStyle/>
          <a:p>
            <a:pPr lvl="0" algn="just"/>
            <a:r>
              <a:rPr lang="ca-ES" sz="2400" dirty="0">
                <a:solidFill>
                  <a:prstClr val="black"/>
                </a:solidFill>
                <a:latin typeface="Articulate Narrow" panose="02000506040000020004" pitchFamily="2" charset="0"/>
              </a:rPr>
              <a:t>Un cop fets els càlculs, el professorat, si no està d’acord amb alguna qualificació automàtica, pot modificar la qualificació d’una avaluació accedint a la taula següent.</a:t>
            </a:r>
            <a:endParaRPr lang="es-ES" sz="2400" dirty="0">
              <a:solidFill>
                <a:prstClr val="black"/>
              </a:solidFill>
              <a:latin typeface="Articulate Narrow" panose="02000506040000020004" pitchFamily="2" charset="0"/>
            </a:endParaRPr>
          </a:p>
        </p:txBody>
      </p:sp>
      <p:sp>
        <p:nvSpPr>
          <p:cNvPr id="4" name="CuadroTexto 3"/>
          <p:cNvSpPr txBox="1"/>
          <p:nvPr/>
        </p:nvSpPr>
        <p:spPr>
          <a:xfrm>
            <a:off x="1057708" y="5792817"/>
            <a:ext cx="10080876" cy="400110"/>
          </a:xfrm>
          <a:prstGeom prst="rect">
            <a:avLst/>
          </a:prstGeom>
          <a:noFill/>
        </p:spPr>
        <p:txBody>
          <a:bodyPr wrap="square" rtlCol="0">
            <a:spAutoFit/>
          </a:bodyPr>
          <a:lstStyle/>
          <a:p>
            <a:pPr algn="ctr"/>
            <a:r>
              <a:rPr lang="ca-ES" sz="2000" dirty="0">
                <a:solidFill>
                  <a:prstClr val="black"/>
                </a:solidFill>
                <a:latin typeface="Articulate Narrow" panose="02000506040000020004" pitchFamily="2" charset="0"/>
              </a:rPr>
              <a:t>Taula completa de qualificacions</a:t>
            </a:r>
            <a:endParaRPr lang="es-ES" sz="2000" dirty="0">
              <a:solidFill>
                <a:prstClr val="black"/>
              </a:solidFill>
              <a:latin typeface="Articulate Narrow" panose="02000506040000020004" pitchFamily="2" charset="0"/>
            </a:endParaRPr>
          </a:p>
        </p:txBody>
      </p:sp>
    </p:spTree>
    <p:extLst>
      <p:ext uri="{BB962C8B-B14F-4D97-AF65-F5344CB8AC3E}">
        <p14:creationId xmlns:p14="http://schemas.microsoft.com/office/powerpoint/2010/main" val="3475497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746975" y="1214121"/>
            <a:ext cx="10303098" cy="4093428"/>
          </a:xfrm>
          <a:prstGeom prst="rect">
            <a:avLst/>
          </a:prstGeom>
          <a:noFill/>
        </p:spPr>
        <p:txBody>
          <a:bodyPr wrap="square" rtlCol="0">
            <a:spAutoFit/>
          </a:bodyPr>
          <a:lstStyle/>
          <a:p>
            <a:pPr algn="just"/>
            <a:r>
              <a:rPr lang="ca-ES" sz="2000" dirty="0">
                <a:latin typeface="Articulate Narrow" panose="02000506040000020004" pitchFamily="2" charset="0"/>
              </a:rPr>
              <a:t>Es poden avaluar una o més trameses dels companys, i cada estudiant rep dues qualificacions diferents: una de les avaluacions que obtingui la seva tramesa i una altra per l’avaluació que faci de les trameses d’altres alumnes. Les avaluacions són qualificades automàticament en funció de la resta de qualificacions. Les dues qualificacions queden registrades al llibre de qualificacions</a:t>
            </a:r>
            <a:r>
              <a:rPr lang="ca-ES" sz="2000" dirty="0" smtClean="0">
                <a:latin typeface="Articulate Narrow" panose="02000506040000020004" pitchFamily="2" charset="0"/>
              </a:rPr>
              <a:t>.</a:t>
            </a:r>
          </a:p>
          <a:p>
            <a:pPr algn="just"/>
            <a:r>
              <a:rPr lang="ca-ES" sz="2000" dirty="0">
                <a:latin typeface="Articulate Narrow" panose="02000506040000020004" pitchFamily="2" charset="0"/>
              </a:rPr>
              <a:t>Els tallers es desenvolupen en </a:t>
            </a:r>
            <a:r>
              <a:rPr lang="ca-ES" sz="2000" b="1" dirty="0">
                <a:solidFill>
                  <a:srgbClr val="317ABE"/>
                </a:solidFill>
                <a:latin typeface="Bebas Neue Bold" panose="020B0606020202050201"/>
              </a:rPr>
              <a:t>cinc fases</a:t>
            </a:r>
            <a:r>
              <a:rPr lang="ca-ES" sz="2000" dirty="0">
                <a:latin typeface="Articulate Narrow" panose="02000506040000020004" pitchFamily="2" charset="0"/>
              </a:rPr>
              <a:t>, cadascuna amb unes tasques determinades per a professorat i alumnat. El pas d’una a l’altra es pot programar fixant un seguit dates o el pot controlar directament el professorat. Les fases són les següents:</a:t>
            </a:r>
          </a:p>
          <a:p>
            <a:pPr algn="just"/>
            <a:endParaRPr lang="es-ES" sz="2000" dirty="0">
              <a:latin typeface="Articulate Narrow" panose="02000506040000020004" pitchFamily="2" charset="0"/>
            </a:endParaRPr>
          </a:p>
          <a:p>
            <a:pPr marL="457200" lvl="0" indent="-457200" algn="just">
              <a:buClr>
                <a:srgbClr val="317ABE"/>
              </a:buClr>
              <a:buFont typeface="+mj-lt"/>
              <a:buAutoNum type="arabicPeriod"/>
            </a:pPr>
            <a:r>
              <a:rPr lang="ca-ES" sz="2000" dirty="0" smtClean="0">
                <a:latin typeface="Articulate Narrow" panose="02000506040000020004" pitchFamily="2" charset="0"/>
              </a:rPr>
              <a:t>Configuració (els professors estableixen els criteris d’avaluació i altres paràmetres del taller).</a:t>
            </a:r>
            <a:endParaRPr lang="es-ES" sz="2000" dirty="0">
              <a:latin typeface="Articulate Narrow" panose="02000506040000020004" pitchFamily="2" charset="0"/>
            </a:endParaRPr>
          </a:p>
          <a:p>
            <a:pPr marL="457200" lvl="0" indent="-457200" algn="just">
              <a:buClr>
                <a:srgbClr val="317ABE"/>
              </a:buClr>
              <a:buFont typeface="+mj-lt"/>
              <a:buAutoNum type="arabicPeriod"/>
            </a:pPr>
            <a:r>
              <a:rPr lang="ca-ES" sz="2000" dirty="0" smtClean="0">
                <a:latin typeface="Articulate Narrow" panose="02000506040000020004" pitchFamily="2" charset="0"/>
              </a:rPr>
              <a:t>Tramesa (els alumnes envien les seves respostes).</a:t>
            </a:r>
            <a:endParaRPr lang="es-ES" sz="2000" dirty="0">
              <a:latin typeface="Articulate Narrow" panose="02000506040000020004" pitchFamily="2" charset="0"/>
            </a:endParaRPr>
          </a:p>
          <a:p>
            <a:pPr marL="457200" lvl="0" indent="-457200" algn="just">
              <a:buClr>
                <a:srgbClr val="317ABE"/>
              </a:buClr>
              <a:buFont typeface="+mj-lt"/>
              <a:buAutoNum type="arabicPeriod"/>
            </a:pPr>
            <a:r>
              <a:rPr lang="ca-ES" sz="2000" dirty="0" smtClean="0">
                <a:latin typeface="Articulate Narrow" panose="02000506040000020004" pitchFamily="2" charset="0"/>
              </a:rPr>
              <a:t>Avaluació (s’assignen els enviaments per parells i/o a professors).</a:t>
            </a:r>
            <a:endParaRPr lang="es-ES" sz="2000" dirty="0">
              <a:latin typeface="Articulate Narrow" panose="02000506040000020004" pitchFamily="2" charset="0"/>
            </a:endParaRPr>
          </a:p>
          <a:p>
            <a:pPr marL="457200" lvl="0" indent="-457200" algn="just">
              <a:buClr>
                <a:srgbClr val="317ABE"/>
              </a:buClr>
              <a:buFont typeface="+mj-lt"/>
              <a:buAutoNum type="arabicPeriod"/>
            </a:pPr>
            <a:r>
              <a:rPr lang="ca-ES" sz="2000" dirty="0">
                <a:latin typeface="Articulate Narrow" panose="02000506040000020004" pitchFamily="2" charset="0"/>
              </a:rPr>
              <a:t>Qualificació de les </a:t>
            </a:r>
            <a:r>
              <a:rPr lang="ca-ES" sz="2000" dirty="0" smtClean="0">
                <a:latin typeface="Articulate Narrow" panose="02000506040000020004" pitchFamily="2" charset="0"/>
              </a:rPr>
              <a:t>avaluacions (es calculen pels enviaments).</a:t>
            </a:r>
            <a:endParaRPr lang="es-ES" sz="2000" dirty="0">
              <a:latin typeface="Articulate Narrow" panose="02000506040000020004" pitchFamily="2" charset="0"/>
            </a:endParaRPr>
          </a:p>
          <a:p>
            <a:pPr marL="457200" lvl="0" indent="-457200" algn="just">
              <a:buClr>
                <a:srgbClr val="317ABE"/>
              </a:buClr>
              <a:buFont typeface="+mj-lt"/>
              <a:buAutoNum type="arabicPeriod"/>
            </a:pPr>
            <a:r>
              <a:rPr lang="ca-ES" sz="2000" dirty="0" smtClean="0">
                <a:latin typeface="Articulate Narrow" panose="02000506040000020004" pitchFamily="2" charset="0"/>
              </a:rPr>
              <a:t>Tancament (les qualificacions s’envien al llibre de qualificacions).</a:t>
            </a:r>
            <a:endParaRPr lang="es-ES" sz="2000" dirty="0">
              <a:latin typeface="Articulate Narrow" panose="02000506040000020004" pitchFamily="2" charset="0"/>
            </a:endParaRPr>
          </a:p>
        </p:txBody>
      </p:sp>
      <p:sp>
        <p:nvSpPr>
          <p:cNvPr id="5" name="CuadroTexto 4"/>
          <p:cNvSpPr txBox="1"/>
          <p:nvPr/>
        </p:nvSpPr>
        <p:spPr>
          <a:xfrm>
            <a:off x="4752305" y="5257562"/>
            <a:ext cx="7186412" cy="1600438"/>
          </a:xfrm>
          <a:prstGeom prst="rect">
            <a:avLst/>
          </a:prstGeom>
          <a:noFill/>
        </p:spPr>
        <p:txBody>
          <a:bodyPr wrap="square" rtlCol="0">
            <a:spAutoFit/>
          </a:bodyPr>
          <a:lstStyle/>
          <a:p>
            <a:pPr algn="ctr"/>
            <a:r>
              <a:rPr lang="ca-ES" sz="2000" b="1" dirty="0">
                <a:solidFill>
                  <a:srgbClr val="317ABE"/>
                </a:solidFill>
                <a:latin typeface="Bebas Neue Bold" panose="020B0606020202050201"/>
              </a:rPr>
              <a:t>Exemples d’ús:</a:t>
            </a:r>
          </a:p>
          <a:p>
            <a:pPr algn="just"/>
            <a:r>
              <a:rPr lang="ca-ES" sz="2000" dirty="0">
                <a:latin typeface="Bebas Neue Bold" panose="020B0606020202050201"/>
              </a:rPr>
              <a:t>Avaluació d’un projecte entre companys, concurs per premiar el millor treball a través de la valoració dels estudiants mateixos, avaluació d’un treball mitjançant una plantilla amb diversos elements que cal considerar, etc.</a:t>
            </a:r>
            <a:endParaRPr lang="es-ES" sz="2000" dirty="0">
              <a:latin typeface="Bebas Neue Bold" panose="020B0606020202050201"/>
            </a:endParaRPr>
          </a:p>
          <a:p>
            <a:endParaRPr lang="ca-ES" dirty="0"/>
          </a:p>
        </p:txBody>
      </p:sp>
    </p:spTree>
    <p:extLst>
      <p:ext uri="{BB962C8B-B14F-4D97-AF65-F5344CB8AC3E}">
        <p14:creationId xmlns:p14="http://schemas.microsoft.com/office/powerpoint/2010/main" val="33110816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888642" y="1365161"/>
            <a:ext cx="7225048" cy="461665"/>
          </a:xfrm>
          <a:prstGeom prst="rect">
            <a:avLst/>
          </a:prstGeom>
          <a:noFill/>
        </p:spPr>
        <p:txBody>
          <a:bodyPr wrap="square" rtlCol="0">
            <a:spAutoFit/>
          </a:bodyPr>
          <a:lstStyle/>
          <a:p>
            <a:r>
              <a:rPr lang="ca-ES" sz="2400" dirty="0">
                <a:latin typeface="Articulate Narrow" panose="02000506040000020004" pitchFamily="2" charset="0"/>
              </a:rPr>
              <a:t>L’estudiant, per la seva banda, veu la taula següent</a:t>
            </a:r>
            <a:r>
              <a:rPr lang="ca-ES" sz="2400" dirty="0">
                <a:latin typeface="Bebas Neue Bold" panose="020B0606020202050201"/>
              </a:rPr>
              <a:t>: </a:t>
            </a:r>
            <a:endParaRPr lang="es-ES" sz="2400" dirty="0">
              <a:latin typeface="Bebas Neue Bold" panose="020B0606020202050201"/>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0761" y="2240925"/>
            <a:ext cx="7624152" cy="2244742"/>
          </a:xfrm>
          <a:prstGeom prst="rect">
            <a:avLst/>
          </a:prstGeom>
          <a:ln>
            <a:solidFill>
              <a:schemeClr val="bg1">
                <a:lumMod val="85000"/>
              </a:schemeClr>
            </a:solidFill>
          </a:ln>
        </p:spPr>
      </p:pic>
      <p:sp>
        <p:nvSpPr>
          <p:cNvPr id="5" name="CuadroTexto 4"/>
          <p:cNvSpPr txBox="1"/>
          <p:nvPr/>
        </p:nvSpPr>
        <p:spPr>
          <a:xfrm>
            <a:off x="2060761" y="4745877"/>
            <a:ext cx="7495363" cy="369332"/>
          </a:xfrm>
          <a:prstGeom prst="rect">
            <a:avLst/>
          </a:prstGeom>
          <a:noFill/>
        </p:spPr>
        <p:txBody>
          <a:bodyPr wrap="square" rtlCol="0">
            <a:spAutoFit/>
          </a:bodyPr>
          <a:lstStyle/>
          <a:p>
            <a:pPr algn="ctr"/>
            <a:r>
              <a:rPr lang="ca-ES" dirty="0">
                <a:latin typeface="Articulate Narrow" panose="02000506040000020004" pitchFamily="2" charset="0"/>
              </a:rPr>
              <a:t>Qualificacions de l’estudiant</a:t>
            </a:r>
            <a:endParaRPr lang="es-ES" dirty="0">
              <a:latin typeface="Articulate Narrow" panose="02000506040000020004" pitchFamily="2" charset="0"/>
            </a:endParaRPr>
          </a:p>
        </p:txBody>
      </p:sp>
    </p:spTree>
    <p:extLst>
      <p:ext uri="{BB962C8B-B14F-4D97-AF65-F5344CB8AC3E}">
        <p14:creationId xmlns:p14="http://schemas.microsoft.com/office/powerpoint/2010/main" val="10481604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8404" y="758608"/>
            <a:ext cx="5229682" cy="3079701"/>
          </a:xfrm>
          <a:prstGeom prst="rect">
            <a:avLst/>
          </a:prstGeom>
          <a:ln>
            <a:solidFill>
              <a:schemeClr val="bg1">
                <a:lumMod val="85000"/>
              </a:schemeClr>
            </a:solidFill>
          </a:ln>
        </p:spPr>
      </p:pic>
      <p:sp>
        <p:nvSpPr>
          <p:cNvPr id="3" name="CuadroTexto 2"/>
          <p:cNvSpPr txBox="1"/>
          <p:nvPr/>
        </p:nvSpPr>
        <p:spPr>
          <a:xfrm>
            <a:off x="2948404" y="4044370"/>
            <a:ext cx="5229682" cy="373083"/>
          </a:xfrm>
          <a:prstGeom prst="rect">
            <a:avLst/>
          </a:prstGeom>
          <a:noFill/>
        </p:spPr>
        <p:txBody>
          <a:bodyPr wrap="square" rtlCol="0">
            <a:spAutoFit/>
          </a:bodyPr>
          <a:lstStyle/>
          <a:p>
            <a:r>
              <a:rPr lang="ca-ES" dirty="0">
                <a:latin typeface="Articulate Narrow" panose="02000506040000020004" pitchFamily="2" charset="0"/>
              </a:rPr>
              <a:t>Significat de cada número en l’informe de qualificacions</a:t>
            </a:r>
            <a:endParaRPr lang="es-ES" dirty="0">
              <a:latin typeface="Articulate Narrow" panose="02000506040000020004" pitchFamily="2" charset="0"/>
            </a:endParaRPr>
          </a:p>
        </p:txBody>
      </p:sp>
      <p:sp>
        <p:nvSpPr>
          <p:cNvPr id="4" name="CuadroTexto 3"/>
          <p:cNvSpPr txBox="1"/>
          <p:nvPr/>
        </p:nvSpPr>
        <p:spPr>
          <a:xfrm>
            <a:off x="927279" y="4623515"/>
            <a:ext cx="10534918" cy="1569660"/>
          </a:xfrm>
          <a:prstGeom prst="rect">
            <a:avLst/>
          </a:prstGeom>
          <a:noFill/>
        </p:spPr>
        <p:txBody>
          <a:bodyPr wrap="square" rtlCol="0">
            <a:spAutoFit/>
          </a:bodyPr>
          <a:lstStyle/>
          <a:p>
            <a:r>
              <a:rPr lang="ca-ES" sz="2400" dirty="0">
                <a:latin typeface="Articulate Narrow" panose="02000506040000020004" pitchFamily="2" charset="0"/>
              </a:rPr>
              <a:t>A més, sota l’informe de qualificacions, a </a:t>
            </a:r>
            <a:r>
              <a:rPr lang="ca-ES" sz="2400" dirty="0">
                <a:solidFill>
                  <a:srgbClr val="317ABE"/>
                </a:solidFill>
                <a:latin typeface="Articulate Narrow" panose="02000506040000020004" pitchFamily="2" charset="0"/>
              </a:rPr>
              <a:t>Eines del taller</a:t>
            </a:r>
            <a:r>
              <a:rPr lang="ca-ES" sz="2400" dirty="0">
                <a:latin typeface="Articulate Narrow" panose="02000506040000020004" pitchFamily="2" charset="0"/>
              </a:rPr>
              <a:t>, el professorat té dos botons:</a:t>
            </a:r>
            <a:endParaRPr lang="es-ES" sz="2400" dirty="0">
              <a:latin typeface="Articulate Narrow" panose="02000506040000020004" pitchFamily="2" charset="0"/>
            </a:endParaRPr>
          </a:p>
          <a:p>
            <a:pPr marL="342900" lvl="0" indent="-342900">
              <a:buClr>
                <a:srgbClr val="F7C053"/>
              </a:buClr>
              <a:buSzPct val="150000"/>
              <a:buFont typeface="Wingdings" panose="05000000000000000000" pitchFamily="2" charset="2"/>
              <a:buChar char="§"/>
            </a:pPr>
            <a:r>
              <a:rPr lang="ca-ES" sz="2400" dirty="0">
                <a:solidFill>
                  <a:srgbClr val="317ABE"/>
                </a:solidFill>
                <a:latin typeface="Articulate Narrow" panose="02000506040000020004" pitchFamily="2" charset="0"/>
              </a:rPr>
              <a:t>Esborra totes les qualificacions agregades</a:t>
            </a:r>
            <a:r>
              <a:rPr lang="ca-ES" sz="2400" dirty="0">
                <a:latin typeface="Articulate Narrow" panose="02000506040000020004" pitchFamily="2" charset="0"/>
              </a:rPr>
              <a:t>, per esborrar les qualificacions de les </a:t>
            </a:r>
            <a:r>
              <a:rPr lang="ca-ES" sz="2400" dirty="0" smtClean="0">
                <a:latin typeface="Articulate Narrow" panose="02000506040000020004" pitchFamily="2" charset="0"/>
              </a:rPr>
              <a:t>avaluacions.</a:t>
            </a:r>
            <a:endParaRPr lang="es-ES" sz="2400" dirty="0">
              <a:latin typeface="Articulate Narrow" panose="02000506040000020004" pitchFamily="2" charset="0"/>
            </a:endParaRPr>
          </a:p>
          <a:p>
            <a:pPr marL="342900" lvl="0" indent="-342900">
              <a:buClr>
                <a:srgbClr val="F7C053"/>
              </a:buClr>
              <a:buSzPct val="150000"/>
              <a:buFont typeface="Wingdings" panose="05000000000000000000" pitchFamily="2" charset="2"/>
              <a:buChar char="§"/>
            </a:pPr>
            <a:r>
              <a:rPr lang="ca-ES" sz="2400" dirty="0" smtClean="0">
                <a:solidFill>
                  <a:srgbClr val="317ABE"/>
                </a:solidFill>
                <a:latin typeface="Articulate Narrow" panose="02000506040000020004" pitchFamily="2" charset="0"/>
              </a:rPr>
              <a:t>Esborra </a:t>
            </a:r>
            <a:r>
              <a:rPr lang="ca-ES" sz="2400" dirty="0">
                <a:solidFill>
                  <a:srgbClr val="317ABE"/>
                </a:solidFill>
                <a:latin typeface="Articulate Narrow" panose="02000506040000020004" pitchFamily="2" charset="0"/>
              </a:rPr>
              <a:t>les avaluacions</a:t>
            </a:r>
            <a:r>
              <a:rPr lang="ca-ES" sz="2400" dirty="0">
                <a:latin typeface="Articulate Narrow" panose="02000506040000020004" pitchFamily="2" charset="0"/>
              </a:rPr>
              <a:t>, per esborrar les qualificacions de les trameses</a:t>
            </a:r>
            <a:r>
              <a:rPr lang="ca-ES" sz="2400" dirty="0" smtClean="0">
                <a:latin typeface="Articulate Narrow" panose="02000506040000020004" pitchFamily="2" charset="0"/>
              </a:rPr>
              <a:t>.</a:t>
            </a:r>
            <a:endParaRPr lang="es-ES" sz="2400" dirty="0">
              <a:latin typeface="Articulate Narrow" panose="02000506040000020004" pitchFamily="2" charset="0"/>
            </a:endParaRPr>
          </a:p>
        </p:txBody>
      </p:sp>
    </p:spTree>
    <p:extLst>
      <p:ext uri="{BB962C8B-B14F-4D97-AF65-F5344CB8AC3E}">
        <p14:creationId xmlns:p14="http://schemas.microsoft.com/office/powerpoint/2010/main" val="16187734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923526" y="1841679"/>
            <a:ext cx="1381253" cy="2671020"/>
            <a:chOff x="6388338" y="1950930"/>
            <a:chExt cx="1381253" cy="1933762"/>
          </a:xfrm>
        </p:grpSpPr>
        <p:sp>
          <p:nvSpPr>
            <p:cNvPr id="6" name="Rectángulo 5"/>
            <p:cNvSpPr/>
            <p:nvPr/>
          </p:nvSpPr>
          <p:spPr>
            <a:xfrm>
              <a:off x="6388338" y="1950930"/>
              <a:ext cx="1381253" cy="1933762"/>
            </a:xfrm>
            <a:prstGeom prst="rect">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CuadroTexto 6"/>
            <p:cNvSpPr txBox="1"/>
            <p:nvPr/>
          </p:nvSpPr>
          <p:spPr>
            <a:xfrm rot="16200000">
              <a:off x="6679270" y="2641560"/>
              <a:ext cx="1740386" cy="3591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0" rIns="114300" bIns="25400" numCol="1" spcCol="1270" anchor="ctr" anchorCtr="0">
              <a:noAutofit/>
            </a:bodyPr>
            <a:lstStyle/>
            <a:p>
              <a:pPr lvl="0" algn="r" defTabSz="889000">
                <a:lnSpc>
                  <a:spcPct val="90000"/>
                </a:lnSpc>
                <a:spcBef>
                  <a:spcPct val="0"/>
                </a:spcBef>
                <a:spcAft>
                  <a:spcPct val="35000"/>
                </a:spcAft>
              </a:pPr>
              <a:r>
                <a:rPr lang="ca-ES" sz="2400" b="1" kern="1200" spc="160" dirty="0" smtClean="0">
                  <a:solidFill>
                    <a:srgbClr val="317ABE"/>
                  </a:solidFill>
                  <a:latin typeface="Bebas Neue Bold" panose="020B0606020202050201"/>
                </a:rPr>
                <a:t>Tancament</a:t>
              </a:r>
              <a:endParaRPr lang="es-ES" sz="2000" b="1" kern="1200" spc="160" dirty="0">
                <a:solidFill>
                  <a:srgbClr val="317ABE"/>
                </a:solidFill>
                <a:latin typeface="Bebas Neue Bold" panose="020B0606020202050201"/>
              </a:endParaRPr>
            </a:p>
          </p:txBody>
        </p:sp>
      </p:grpSp>
      <p:grpSp>
        <p:nvGrpSpPr>
          <p:cNvPr id="3" name="Grupo 2"/>
          <p:cNvGrpSpPr/>
          <p:nvPr/>
        </p:nvGrpSpPr>
        <p:grpSpPr>
          <a:xfrm>
            <a:off x="923526" y="2579327"/>
            <a:ext cx="980690" cy="1933762"/>
            <a:chOff x="6388338" y="1951320"/>
            <a:chExt cx="980690" cy="1933762"/>
          </a:xfrm>
        </p:grpSpPr>
        <p:sp>
          <p:nvSpPr>
            <p:cNvPr id="4" name="Rectángulo 3"/>
            <p:cNvSpPr/>
            <p:nvPr/>
          </p:nvSpPr>
          <p:spPr>
            <a:xfrm>
              <a:off x="6388338" y="1951320"/>
              <a:ext cx="980690" cy="1933762"/>
            </a:xfrm>
            <a:prstGeom prst="rect">
              <a:avLst/>
            </a:prstGeom>
            <a:noFill/>
            <a:ln>
              <a:noFill/>
            </a:ln>
            <a:sp3d/>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5" name="CuadroTexto 4"/>
            <p:cNvSpPr txBox="1"/>
            <p:nvPr/>
          </p:nvSpPr>
          <p:spPr>
            <a:xfrm>
              <a:off x="6388338" y="1951320"/>
              <a:ext cx="980690" cy="1933762"/>
            </a:xfrm>
            <a:prstGeom prst="rect">
              <a:avLst/>
            </a:prstGeom>
            <a:sp3d/>
          </p:spPr>
          <p:style>
            <a:lnRef idx="0">
              <a:scrgbClr r="0" g="0" b="0"/>
            </a:lnRef>
            <a:fillRef idx="0">
              <a:scrgbClr r="0" g="0" b="0"/>
            </a:fillRef>
            <a:effectRef idx="0">
              <a:scrgbClr r="0" g="0" b="0"/>
            </a:effectRef>
            <a:fontRef idx="minor">
              <a:schemeClr val="lt1"/>
            </a:fontRef>
          </p:style>
          <p:txBody>
            <a:bodyPr spcFirstLastPara="0" vert="vert270" wrap="square" lIns="106680" tIns="106680" rIns="106680" bIns="106680" numCol="1" spcCol="1270" anchor="t" anchorCtr="0">
              <a:noAutofit/>
            </a:bodyPr>
            <a:lstStyle/>
            <a:p>
              <a:pPr lvl="0" algn="l" defTabSz="1244600">
                <a:lnSpc>
                  <a:spcPct val="90000"/>
                </a:lnSpc>
                <a:spcBef>
                  <a:spcPct val="0"/>
                </a:spcBef>
                <a:spcAft>
                  <a:spcPct val="35000"/>
                </a:spcAft>
              </a:pPr>
              <a:r>
                <a:rPr lang="ca-ES" sz="2800" b="1" kern="1200" dirty="0" smtClean="0">
                  <a:solidFill>
                    <a:srgbClr val="317ABE"/>
                  </a:solidFill>
                  <a:latin typeface="Bebas Neue Bold" panose="020B0606020202050201"/>
                </a:rPr>
                <a:t>Fase 5</a:t>
              </a:r>
              <a:endParaRPr lang="es-ES" sz="2800" b="1" kern="1200" dirty="0">
                <a:solidFill>
                  <a:srgbClr val="317ABE"/>
                </a:solidFill>
                <a:latin typeface="Bebas Neue Bold" panose="020B0606020202050201"/>
              </a:endParaRPr>
            </a:p>
          </p:txBody>
        </p:sp>
      </p:grpSp>
      <p:sp>
        <p:nvSpPr>
          <p:cNvPr id="8" name="CuadroTexto 7"/>
          <p:cNvSpPr txBox="1"/>
          <p:nvPr/>
        </p:nvSpPr>
        <p:spPr>
          <a:xfrm>
            <a:off x="2705473" y="1843308"/>
            <a:ext cx="8087932" cy="1938992"/>
          </a:xfrm>
          <a:prstGeom prst="rect">
            <a:avLst/>
          </a:prstGeom>
          <a:noFill/>
        </p:spPr>
        <p:txBody>
          <a:bodyPr wrap="square" rtlCol="0">
            <a:spAutoFit/>
          </a:bodyPr>
          <a:lstStyle/>
          <a:p>
            <a:pPr algn="just"/>
            <a:r>
              <a:rPr lang="ca-ES" sz="2400" dirty="0">
                <a:latin typeface="Articulate Narrow" panose="02000506040000020004" pitchFamily="2" charset="0"/>
              </a:rPr>
              <a:t>Quan s’arriba a aquesta fase l’alumnat pot consultar les seves qualificacions. </a:t>
            </a:r>
            <a:endParaRPr lang="ca-ES" sz="2400" dirty="0" smtClean="0">
              <a:latin typeface="Articulate Narrow" panose="02000506040000020004" pitchFamily="2" charset="0"/>
            </a:endParaRPr>
          </a:p>
          <a:p>
            <a:pPr algn="just"/>
            <a:endParaRPr lang="ca-ES" sz="2400" dirty="0">
              <a:latin typeface="Articulate Narrow" panose="02000506040000020004" pitchFamily="2" charset="0"/>
            </a:endParaRPr>
          </a:p>
          <a:p>
            <a:pPr algn="just"/>
            <a:r>
              <a:rPr lang="ca-ES" sz="2400" dirty="0" smtClean="0">
                <a:latin typeface="Articulate Narrow" panose="02000506040000020004" pitchFamily="2" charset="0"/>
              </a:rPr>
              <a:t>Les </a:t>
            </a:r>
            <a:r>
              <a:rPr lang="ca-ES" sz="2400" dirty="0">
                <a:latin typeface="Articulate Narrow" panose="02000506040000020004" pitchFamily="2" charset="0"/>
              </a:rPr>
              <a:t>dues qualificacions es mostren de manera separada a la taula de qualificacions del curs i finalitza el taller</a:t>
            </a:r>
            <a:r>
              <a:rPr lang="ca-ES" sz="2400" dirty="0" smtClean="0">
                <a:latin typeface="Articulate Narrow" panose="02000506040000020004" pitchFamily="2" charset="0"/>
              </a:rPr>
              <a:t>.</a:t>
            </a:r>
            <a:endParaRPr lang="es-ES" sz="2400" dirty="0" smtClean="0">
              <a:latin typeface="Articulate Narrow" panose="02000506040000020004" pitchFamily="2" charset="0"/>
            </a:endParaRPr>
          </a:p>
        </p:txBody>
      </p:sp>
    </p:spTree>
    <p:extLst>
      <p:ext uri="{BB962C8B-B14F-4D97-AF65-F5344CB8AC3E}">
        <p14:creationId xmlns:p14="http://schemas.microsoft.com/office/powerpoint/2010/main" val="34385605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1228" y="2371376"/>
            <a:ext cx="7521262" cy="4055279"/>
          </a:xfrm>
          <a:prstGeom prst="rect">
            <a:avLst/>
          </a:prstGeom>
        </p:spPr>
      </p:pic>
      <p:sp>
        <p:nvSpPr>
          <p:cNvPr id="4" name="Rectángulo 3"/>
          <p:cNvSpPr/>
          <p:nvPr/>
        </p:nvSpPr>
        <p:spPr>
          <a:xfrm>
            <a:off x="534672" y="1141133"/>
            <a:ext cx="11017677" cy="830997"/>
          </a:xfrm>
          <a:prstGeom prst="rect">
            <a:avLst/>
          </a:prstGeom>
        </p:spPr>
        <p:txBody>
          <a:bodyPr wrap="square">
            <a:spAutoFit/>
          </a:bodyPr>
          <a:lstStyle/>
          <a:p>
            <a:pPr lvl="0" algn="just"/>
            <a:r>
              <a:rPr lang="ca-ES" sz="2400" dirty="0">
                <a:solidFill>
                  <a:prstClr val="black"/>
                </a:solidFill>
                <a:latin typeface="Articulate Narrow" panose="02000506040000020004" pitchFamily="2" charset="0"/>
              </a:rPr>
              <a:t>El quadre següent resumeix les tasques que ha de fer el professorat i les que ha de fer l’alumnat al llarg del taller:</a:t>
            </a:r>
            <a:endParaRPr lang="es-ES" sz="2400" dirty="0">
              <a:solidFill>
                <a:prstClr val="black"/>
              </a:solidFill>
              <a:latin typeface="Articulate Narrow" panose="02000506040000020004" pitchFamily="2" charset="0"/>
            </a:endParaRPr>
          </a:p>
        </p:txBody>
      </p:sp>
    </p:spTree>
    <p:extLst>
      <p:ext uri="{BB962C8B-B14F-4D97-AF65-F5344CB8AC3E}">
        <p14:creationId xmlns:p14="http://schemas.microsoft.com/office/powerpoint/2010/main" val="36106171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94361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95834" y="1350678"/>
            <a:ext cx="2393604" cy="736997"/>
          </a:xfrm>
          <a:prstGeom prst="rect">
            <a:avLst/>
          </a:prstGeom>
        </p:spPr>
        <p:txBody>
          <a:bodyPr wrap="none">
            <a:spAutoFit/>
          </a:bodyPr>
          <a:lstStyle/>
          <a:p>
            <a:pPr lvl="0" algn="just">
              <a:lnSpc>
                <a:spcPct val="150000"/>
              </a:lnSpc>
              <a:spcBef>
                <a:spcPts val="3000"/>
              </a:spcBef>
              <a:spcAft>
                <a:spcPts val="1800"/>
              </a:spcAft>
            </a:pPr>
            <a:r>
              <a:rPr lang="ca-ES" sz="3200" b="1" dirty="0">
                <a:solidFill>
                  <a:srgbClr val="317ABE"/>
                </a:solidFill>
                <a:latin typeface="Bebas Neue Bold" panose="020B0606020202050201"/>
                <a:ea typeface="Trebuchet MS" panose="020B0603020202020204" pitchFamily="34" charset="0"/>
                <a:cs typeface="Arial" panose="020B0604020202020204" pitchFamily="34" charset="0"/>
              </a:rPr>
              <a:t>Com es crea?</a:t>
            </a:r>
            <a:endParaRPr lang="es-ES" sz="3200" b="1" dirty="0">
              <a:solidFill>
                <a:srgbClr val="317ABE"/>
              </a:solidFill>
              <a:latin typeface="Bebas Neue Bold" panose="020B0606020202050201"/>
              <a:ea typeface="Trebuchet MS" panose="020B0603020202020204" pitchFamily="34" charset="0"/>
              <a:cs typeface="Arial" panose="020B0604020202020204" pitchFamily="34" charset="0"/>
            </a:endParaRPr>
          </a:p>
        </p:txBody>
      </p:sp>
      <p:sp>
        <p:nvSpPr>
          <p:cNvPr id="3" name="CuadroTexto 2"/>
          <p:cNvSpPr txBox="1"/>
          <p:nvPr/>
        </p:nvSpPr>
        <p:spPr>
          <a:xfrm>
            <a:off x="4335885" y="1905437"/>
            <a:ext cx="7693751" cy="461665"/>
          </a:xfrm>
          <a:prstGeom prst="rect">
            <a:avLst/>
          </a:prstGeom>
          <a:noFill/>
        </p:spPr>
        <p:txBody>
          <a:bodyPr wrap="square" rtlCol="0">
            <a:spAutoFit/>
          </a:bodyPr>
          <a:lstStyle/>
          <a:p>
            <a:pPr marL="514350" lvl="0" indent="-514350">
              <a:buClr>
                <a:srgbClr val="317ABE"/>
              </a:buClr>
              <a:buFont typeface="+mj-lt"/>
              <a:buAutoNum type="arabicPeriod"/>
            </a:pPr>
            <a:r>
              <a:rPr lang="ca-ES" sz="2400" dirty="0">
                <a:latin typeface="Articulate Narrow" panose="02000506040000020004" pitchFamily="2" charset="0"/>
              </a:rPr>
              <a:t>Des de la pàgina principal del curs, cal clicar a </a:t>
            </a:r>
            <a:r>
              <a:rPr lang="ca-ES" sz="2400" dirty="0">
                <a:solidFill>
                  <a:srgbClr val="317ABE"/>
                </a:solidFill>
                <a:latin typeface="Articulate Narrow" panose="02000506040000020004" pitchFamily="2" charset="0"/>
              </a:rPr>
              <a:t>Activa </a:t>
            </a:r>
            <a:r>
              <a:rPr lang="ca-ES" sz="2400" dirty="0" smtClean="0">
                <a:solidFill>
                  <a:srgbClr val="317ABE"/>
                </a:solidFill>
                <a:latin typeface="Articulate Narrow" panose="02000506040000020004" pitchFamily="2" charset="0"/>
              </a:rPr>
              <a:t>edició.</a:t>
            </a:r>
            <a:endParaRPr lang="ca-ES" sz="2400" dirty="0">
              <a:solidFill>
                <a:srgbClr val="317ABE"/>
              </a:solidFill>
              <a:latin typeface="Articulate Narrow" panose="02000506040000020004" pitchFamily="2" charset="0"/>
            </a:endParaRPr>
          </a:p>
        </p:txBody>
      </p:sp>
      <p:sp>
        <p:nvSpPr>
          <p:cNvPr id="4" name="CuadroTexto 3"/>
          <p:cNvSpPr txBox="1"/>
          <p:nvPr/>
        </p:nvSpPr>
        <p:spPr>
          <a:xfrm>
            <a:off x="5237406" y="2645763"/>
            <a:ext cx="6792230" cy="1200329"/>
          </a:xfrm>
          <a:prstGeom prst="rect">
            <a:avLst/>
          </a:prstGeom>
          <a:noFill/>
        </p:spPr>
        <p:txBody>
          <a:bodyPr wrap="square" rtlCol="0">
            <a:spAutoFit/>
          </a:bodyPr>
          <a:lstStyle/>
          <a:p>
            <a:pPr marL="457200" lvl="0" indent="-457200">
              <a:buClr>
                <a:srgbClr val="317ABE"/>
              </a:buClr>
              <a:buFont typeface="+mj-lt"/>
              <a:buAutoNum type="arabicPeriod" startAt="2"/>
            </a:pPr>
            <a:r>
              <a:rPr lang="ca-ES" sz="2400" dirty="0">
                <a:latin typeface="Articulate Narrow" panose="02000506040000020004" pitchFamily="2" charset="0"/>
              </a:rPr>
              <a:t>En el tema en què es vulgui afegir el taller, es clica a </a:t>
            </a:r>
            <a:r>
              <a:rPr lang="ca-ES" sz="2400" dirty="0">
                <a:solidFill>
                  <a:srgbClr val="317ABE"/>
                </a:solidFill>
                <a:latin typeface="Articulate Narrow" panose="02000506040000020004" pitchFamily="2" charset="0"/>
              </a:rPr>
              <a:t>Afegeix una activitat o un recurs </a:t>
            </a:r>
            <a:r>
              <a:rPr lang="ca-ES" sz="2400" dirty="0">
                <a:latin typeface="Articulate Narrow" panose="02000506040000020004" pitchFamily="2" charset="0"/>
              </a:rPr>
              <a:t>i se selecciona </a:t>
            </a:r>
            <a:r>
              <a:rPr lang="ca-ES" sz="2400" dirty="0" smtClean="0">
                <a:solidFill>
                  <a:srgbClr val="317ABE"/>
                </a:solidFill>
                <a:latin typeface="Articulate Narrow" panose="02000506040000020004" pitchFamily="2" charset="0"/>
              </a:rPr>
              <a:t>Taller </a:t>
            </a:r>
            <a:endParaRPr lang="ca-ES" sz="2400" dirty="0">
              <a:solidFill>
                <a:srgbClr val="317ABE"/>
              </a:solidFill>
              <a:latin typeface="Articulate Narrow" panose="02000506040000020004" pitchFamily="2" charset="0"/>
            </a:endParaRPr>
          </a:p>
        </p:txBody>
      </p:sp>
      <p:sp>
        <p:nvSpPr>
          <p:cNvPr id="5" name="Rectángulo 4"/>
          <p:cNvSpPr/>
          <p:nvPr/>
        </p:nvSpPr>
        <p:spPr>
          <a:xfrm>
            <a:off x="6400798" y="4124753"/>
            <a:ext cx="2739853" cy="461665"/>
          </a:xfrm>
          <a:prstGeom prst="rect">
            <a:avLst/>
          </a:prstGeom>
        </p:spPr>
        <p:txBody>
          <a:bodyPr wrap="none">
            <a:spAutoFit/>
          </a:bodyPr>
          <a:lstStyle/>
          <a:p>
            <a:pPr marL="457200" lvl="0" indent="-457200">
              <a:buClr>
                <a:srgbClr val="317ABE"/>
              </a:buClr>
              <a:buFont typeface="+mj-lt"/>
              <a:buAutoNum type="arabicPeriod" startAt="3"/>
            </a:pPr>
            <a:r>
              <a:rPr lang="ca-ES" sz="2400" dirty="0">
                <a:latin typeface="Articulate Narrow" panose="02000506040000020004" pitchFamily="2" charset="0"/>
              </a:rPr>
              <a:t>Es clica a </a:t>
            </a:r>
            <a:r>
              <a:rPr lang="ca-ES" sz="2400" dirty="0">
                <a:solidFill>
                  <a:srgbClr val="317ABE"/>
                </a:solidFill>
                <a:latin typeface="Articulate Narrow" panose="02000506040000020004" pitchFamily="2" charset="0"/>
              </a:rPr>
              <a:t>Afegeix</a:t>
            </a:r>
            <a:r>
              <a:rPr lang="ca-ES" sz="2400" dirty="0">
                <a:solidFill>
                  <a:srgbClr val="317ABE"/>
                </a:solidFill>
                <a:latin typeface="Bebas Neue Bold" panose="020B0606020202050201"/>
              </a:rPr>
              <a:t>.</a:t>
            </a:r>
            <a:endParaRPr lang="es-ES" sz="2400" dirty="0">
              <a:solidFill>
                <a:srgbClr val="317ABE"/>
              </a:solidFill>
              <a:latin typeface="Bebas Neue Bold" panose="020B0606020202050201"/>
            </a:endParaRPr>
          </a:p>
        </p:txBody>
      </p:sp>
      <p:pic>
        <p:nvPicPr>
          <p:cNvPr id="7"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0798" y="3309232"/>
            <a:ext cx="638264" cy="619211"/>
          </a:xfrm>
          <a:prstGeom prst="rect">
            <a:avLst/>
          </a:prstGeom>
        </p:spPr>
      </p:pic>
    </p:spTree>
    <p:extLst>
      <p:ext uri="{BB962C8B-B14F-4D97-AF65-F5344CB8AC3E}">
        <p14:creationId xmlns:p14="http://schemas.microsoft.com/office/powerpoint/2010/main" val="714985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759854" y="2408349"/>
            <a:ext cx="3374264" cy="1200329"/>
          </a:xfrm>
          <a:prstGeom prst="rect">
            <a:avLst/>
          </a:prstGeom>
          <a:noFill/>
        </p:spPr>
        <p:txBody>
          <a:bodyPr wrap="square" rtlCol="0">
            <a:spAutoFit/>
          </a:bodyPr>
          <a:lstStyle/>
          <a:p>
            <a:pPr marL="342900" lvl="0" indent="-342900">
              <a:buClr>
                <a:srgbClr val="317ABE"/>
              </a:buClr>
              <a:buFont typeface="+mj-lt"/>
              <a:buAutoNum type="arabicPeriod" startAt="4"/>
            </a:pPr>
            <a:r>
              <a:rPr lang="ca-ES" sz="2400" dirty="0">
                <a:latin typeface="Articulate Narrow" panose="02000506040000020004" pitchFamily="2" charset="0"/>
              </a:rPr>
              <a:t>Es configuren els paràmetres que hi ha en els apartats següents:</a:t>
            </a:r>
            <a:endParaRPr lang="es-ES" sz="2400" dirty="0">
              <a:latin typeface="Articulate Narrow" panose="02000506040000020004" pitchFamily="2" charset="0"/>
            </a:endParaRPr>
          </a:p>
        </p:txBody>
      </p:sp>
      <p:sp>
        <p:nvSpPr>
          <p:cNvPr id="3" name="Rectangle arrodonit 26"/>
          <p:cNvSpPr/>
          <p:nvPr/>
        </p:nvSpPr>
        <p:spPr>
          <a:xfrm>
            <a:off x="5738695" y="3495825"/>
            <a:ext cx="2954544" cy="508581"/>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ca-ES" sz="2000" dirty="0">
                <a:solidFill>
                  <a:schemeClr val="tx1"/>
                </a:solidFill>
                <a:latin typeface="Articulate Narrow" panose="02000506040000020004" pitchFamily="2" charset="0"/>
              </a:rPr>
              <a:t>Paràmetres de l’avaluació</a:t>
            </a:r>
            <a:endParaRPr lang="es-ES" sz="2000" dirty="0">
              <a:solidFill>
                <a:schemeClr val="tx1"/>
              </a:solidFill>
              <a:latin typeface="Articulate Narrow" panose="02000506040000020004" pitchFamily="2" charset="0"/>
            </a:endParaRPr>
          </a:p>
        </p:txBody>
      </p:sp>
      <p:sp>
        <p:nvSpPr>
          <p:cNvPr id="4" name="Rectangle arrodonit 27"/>
          <p:cNvSpPr/>
          <p:nvPr/>
        </p:nvSpPr>
        <p:spPr>
          <a:xfrm>
            <a:off x="4634190" y="2176744"/>
            <a:ext cx="3170407" cy="52450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ca-ES" sz="2000" dirty="0">
                <a:solidFill>
                  <a:schemeClr val="tx1"/>
                </a:solidFill>
                <a:latin typeface="Articulate Narrow" panose="02000506040000020004" pitchFamily="2" charset="0"/>
              </a:rPr>
              <a:t>Paràmetres de qualificació</a:t>
            </a:r>
            <a:endParaRPr lang="es-ES" sz="2000" dirty="0">
              <a:solidFill>
                <a:schemeClr val="tx1"/>
              </a:solidFill>
              <a:latin typeface="Articulate Narrow" panose="02000506040000020004" pitchFamily="2" charset="0"/>
            </a:endParaRPr>
          </a:p>
        </p:txBody>
      </p:sp>
      <p:sp>
        <p:nvSpPr>
          <p:cNvPr id="5" name="Rectangle arrodonit 28"/>
          <p:cNvSpPr/>
          <p:nvPr/>
        </p:nvSpPr>
        <p:spPr>
          <a:xfrm>
            <a:off x="6096001" y="4161523"/>
            <a:ext cx="2983606" cy="492913"/>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ca-ES" sz="2000" dirty="0">
                <a:solidFill>
                  <a:schemeClr val="tx1"/>
                </a:solidFill>
                <a:latin typeface="Articulate Narrow" panose="02000506040000020004" pitchFamily="2" charset="0"/>
              </a:rPr>
              <a:t>Retroacció</a:t>
            </a:r>
            <a:endParaRPr lang="es-ES" sz="2000" dirty="0">
              <a:solidFill>
                <a:schemeClr val="tx1"/>
              </a:solidFill>
              <a:latin typeface="Articulate Narrow" panose="02000506040000020004" pitchFamily="2" charset="0"/>
            </a:endParaRPr>
          </a:p>
        </p:txBody>
      </p:sp>
      <p:sp>
        <p:nvSpPr>
          <p:cNvPr id="6" name="Rectangle arrodonit 30"/>
          <p:cNvSpPr/>
          <p:nvPr/>
        </p:nvSpPr>
        <p:spPr>
          <a:xfrm>
            <a:off x="7688688" y="6013135"/>
            <a:ext cx="2356834" cy="504769"/>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000" dirty="0" smtClean="0">
                <a:solidFill>
                  <a:schemeClr val="tx1"/>
                </a:solidFill>
                <a:latin typeface="Articulate Narrow" panose="02000506040000020004" pitchFamily="2" charset="0"/>
              </a:rPr>
              <a:t>Altres paràmetres</a:t>
            </a:r>
            <a:endParaRPr lang="es-ES" sz="2000" dirty="0">
              <a:solidFill>
                <a:schemeClr val="tx1"/>
              </a:solidFill>
              <a:latin typeface="Articulate Narrow" panose="02000506040000020004" pitchFamily="2" charset="0"/>
            </a:endParaRPr>
          </a:p>
        </p:txBody>
      </p:sp>
      <p:sp>
        <p:nvSpPr>
          <p:cNvPr id="7" name="Rectangle arrodonit 27"/>
          <p:cNvSpPr/>
          <p:nvPr/>
        </p:nvSpPr>
        <p:spPr>
          <a:xfrm>
            <a:off x="5103817" y="2814206"/>
            <a:ext cx="3100026" cy="524502"/>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ca-ES" sz="2000" dirty="0">
                <a:solidFill>
                  <a:schemeClr val="tx1"/>
                </a:solidFill>
                <a:latin typeface="Articulate Narrow" panose="02000506040000020004" pitchFamily="2" charset="0"/>
              </a:rPr>
              <a:t>Paràmetres de la tramesa</a:t>
            </a:r>
            <a:endParaRPr lang="es-ES" sz="2000" dirty="0">
              <a:solidFill>
                <a:schemeClr val="tx1"/>
              </a:solidFill>
              <a:latin typeface="Articulate Narrow" panose="02000506040000020004" pitchFamily="2" charset="0"/>
            </a:endParaRPr>
          </a:p>
        </p:txBody>
      </p:sp>
      <p:sp>
        <p:nvSpPr>
          <p:cNvPr id="8" name="Rectangle arrodonit 26"/>
          <p:cNvSpPr/>
          <p:nvPr/>
        </p:nvSpPr>
        <p:spPr>
          <a:xfrm>
            <a:off x="4189926" y="1485157"/>
            <a:ext cx="3193302" cy="529447"/>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000" dirty="0">
                <a:solidFill>
                  <a:schemeClr val="tx1"/>
                </a:solidFill>
                <a:latin typeface="Articulate Narrow" panose="02000506040000020004" pitchFamily="2" charset="0"/>
              </a:rPr>
              <a:t>Paràmetres generals</a:t>
            </a:r>
            <a:endParaRPr lang="es-ES" sz="2000" dirty="0">
              <a:solidFill>
                <a:schemeClr val="tx1"/>
              </a:solidFill>
              <a:latin typeface="Articulate Narrow" panose="02000506040000020004" pitchFamily="2" charset="0"/>
            </a:endParaRPr>
          </a:p>
        </p:txBody>
      </p:sp>
      <p:sp>
        <p:nvSpPr>
          <p:cNvPr id="9" name="Rectangle arrodonit 26"/>
          <p:cNvSpPr/>
          <p:nvPr/>
        </p:nvSpPr>
        <p:spPr>
          <a:xfrm>
            <a:off x="6525592" y="4779906"/>
            <a:ext cx="2875985" cy="494277"/>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000" dirty="0">
                <a:solidFill>
                  <a:schemeClr val="tx1"/>
                </a:solidFill>
                <a:latin typeface="Articulate Narrow" panose="02000506040000020004" pitchFamily="2" charset="0"/>
              </a:rPr>
              <a:t>Trameses d’exemple</a:t>
            </a:r>
            <a:endParaRPr lang="es-ES" sz="2000" dirty="0">
              <a:solidFill>
                <a:schemeClr val="tx1"/>
              </a:solidFill>
              <a:latin typeface="Articulate Narrow" panose="02000506040000020004" pitchFamily="2" charset="0"/>
            </a:endParaRPr>
          </a:p>
        </p:txBody>
      </p:sp>
      <p:sp>
        <p:nvSpPr>
          <p:cNvPr id="10" name="Rectangle arrodonit 27"/>
          <p:cNvSpPr/>
          <p:nvPr/>
        </p:nvSpPr>
        <p:spPr>
          <a:xfrm>
            <a:off x="7050983" y="5381408"/>
            <a:ext cx="2659687" cy="524502"/>
          </a:xfrm>
          <a:prstGeom prst="round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a-ES" sz="2000" dirty="0">
                <a:solidFill>
                  <a:schemeClr val="tx1"/>
                </a:solidFill>
                <a:latin typeface="Articulate Narrow" panose="02000506040000020004" pitchFamily="2" charset="0"/>
              </a:rPr>
              <a:t>Disponibilitat</a:t>
            </a:r>
            <a:endParaRPr lang="es-ES" sz="2000" dirty="0">
              <a:solidFill>
                <a:schemeClr val="tx1"/>
              </a:solidFill>
              <a:latin typeface="Articulate Narrow" panose="02000506040000020004" pitchFamily="2" charset="0"/>
            </a:endParaRPr>
          </a:p>
        </p:txBody>
      </p:sp>
    </p:spTree>
    <p:extLst>
      <p:ext uri="{BB962C8B-B14F-4D97-AF65-F5344CB8AC3E}">
        <p14:creationId xmlns:p14="http://schemas.microsoft.com/office/powerpoint/2010/main" val="771235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658198" y="1751630"/>
            <a:ext cx="3287794" cy="584775"/>
          </a:xfrm>
          <a:prstGeom prst="rect">
            <a:avLst/>
          </a:prstGeom>
          <a:noFill/>
        </p:spPr>
        <p:txBody>
          <a:bodyPr wrap="square" rtlCol="0">
            <a:spAutoFit/>
          </a:bodyPr>
          <a:lstStyle/>
          <a:p>
            <a:r>
              <a:rPr lang="ca-ES" sz="3200" dirty="0">
                <a:solidFill>
                  <a:srgbClr val="317ABE"/>
                </a:solidFill>
                <a:latin typeface="Bebas Neue Bold" panose="020B0606020202050201"/>
              </a:rPr>
              <a:t>Paràmetres </a:t>
            </a:r>
            <a:r>
              <a:rPr lang="ca-ES" sz="3200" dirty="0" smtClean="0">
                <a:solidFill>
                  <a:srgbClr val="317ABE"/>
                </a:solidFill>
                <a:latin typeface="Bebas Neue Bold" panose="020B0606020202050201"/>
              </a:rPr>
              <a:t>generals</a:t>
            </a:r>
            <a:endParaRPr lang="es-ES" sz="3200" dirty="0">
              <a:solidFill>
                <a:srgbClr val="317ABE"/>
              </a:solidFill>
              <a:latin typeface="Bebas Neue Bold" panose="020B0606020202050201"/>
            </a:endParaRPr>
          </a:p>
        </p:txBody>
      </p:sp>
      <p:sp>
        <p:nvSpPr>
          <p:cNvPr id="4" name="CuadroTexto 3"/>
          <p:cNvSpPr txBox="1"/>
          <p:nvPr/>
        </p:nvSpPr>
        <p:spPr>
          <a:xfrm>
            <a:off x="5115911" y="2234884"/>
            <a:ext cx="3467279" cy="1877437"/>
          </a:xfrm>
          <a:prstGeom prst="rect">
            <a:avLst/>
          </a:prstGeom>
          <a:noFill/>
        </p:spPr>
        <p:txBody>
          <a:bodyPr wrap="square" rtlCol="0">
            <a:spAutoFit/>
          </a:bodyPr>
          <a:lstStyle/>
          <a:p>
            <a:pPr lvl="0">
              <a:buClr>
                <a:srgbClr val="317ABE"/>
              </a:buClr>
              <a:buSzPct val="150000"/>
            </a:pPr>
            <a:endParaRPr lang="es-ES" sz="2000" dirty="0" smtClean="0">
              <a:latin typeface="Bebas Neue Bold"/>
            </a:endParaRPr>
          </a:p>
          <a:p>
            <a:pPr lvl="0">
              <a:buClr>
                <a:srgbClr val="317ABE"/>
              </a:buClr>
              <a:buSzPct val="100000"/>
            </a:pPr>
            <a:r>
              <a:rPr lang="ca-ES" sz="2400" dirty="0" smtClean="0">
                <a:solidFill>
                  <a:srgbClr val="317ABE"/>
                </a:solidFill>
                <a:latin typeface="Articulate Narrow" panose="02000506040000020004" pitchFamily="2" charset="0"/>
              </a:rPr>
              <a:t>Descripció</a:t>
            </a:r>
            <a:r>
              <a:rPr lang="ca-ES" sz="2400" dirty="0" smtClean="0">
                <a:latin typeface="Articulate Narrow" panose="02000506040000020004" pitchFamily="2" charset="0"/>
              </a:rPr>
              <a:t>. S’hi pot indicar de manera general en què consisteix l’activitat.</a:t>
            </a:r>
            <a:endParaRPr lang="es-ES" sz="2400" dirty="0" smtClean="0">
              <a:latin typeface="Articulate Narrow" panose="02000506040000020004" pitchFamily="2" charset="0"/>
            </a:endParaRPr>
          </a:p>
          <a:p>
            <a:endParaRPr lang="es-ES" sz="2400" dirty="0">
              <a:latin typeface="Articulate Narrow" panose="02000506040000020004" pitchFamily="2" charset="0"/>
            </a:endParaRPr>
          </a:p>
        </p:txBody>
      </p:sp>
      <p:sp>
        <p:nvSpPr>
          <p:cNvPr id="5" name="Rectangle 9"/>
          <p:cNvSpPr/>
          <p:nvPr/>
        </p:nvSpPr>
        <p:spPr>
          <a:xfrm>
            <a:off x="740804" y="262125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angle 9"/>
          <p:cNvSpPr/>
          <p:nvPr/>
        </p:nvSpPr>
        <p:spPr>
          <a:xfrm>
            <a:off x="4790940" y="262125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Rectángulo 6"/>
          <p:cNvSpPr/>
          <p:nvPr/>
        </p:nvSpPr>
        <p:spPr>
          <a:xfrm>
            <a:off x="1067926" y="2543700"/>
            <a:ext cx="819455" cy="461665"/>
          </a:xfrm>
          <a:prstGeom prst="rect">
            <a:avLst/>
          </a:prstGeom>
        </p:spPr>
        <p:txBody>
          <a:bodyPr wrap="none">
            <a:spAutoFit/>
          </a:bodyPr>
          <a:lstStyle/>
          <a:p>
            <a:pPr lvl="0">
              <a:buClr>
                <a:srgbClr val="317ABE"/>
              </a:buClr>
              <a:buSzPct val="100000"/>
            </a:pPr>
            <a:r>
              <a:rPr lang="ca-ES" sz="2400" dirty="0">
                <a:solidFill>
                  <a:srgbClr val="317ABE"/>
                </a:solidFill>
                <a:latin typeface="Articulate Narrow" panose="02000506040000020004" pitchFamily="2" charset="0"/>
              </a:rPr>
              <a:t>Nom</a:t>
            </a:r>
            <a:r>
              <a:rPr lang="ca-ES" sz="2400" dirty="0">
                <a:latin typeface="Articulate Narrow" panose="02000506040000020004" pitchFamily="2" charset="0"/>
              </a:rPr>
              <a:t>.</a:t>
            </a:r>
          </a:p>
        </p:txBody>
      </p:sp>
    </p:spTree>
    <p:extLst>
      <p:ext uri="{BB962C8B-B14F-4D97-AF65-F5344CB8AC3E}">
        <p14:creationId xmlns:p14="http://schemas.microsoft.com/office/powerpoint/2010/main" val="4008675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92822" y="1285529"/>
            <a:ext cx="4155305" cy="584775"/>
          </a:xfrm>
          <a:prstGeom prst="rect">
            <a:avLst/>
          </a:prstGeom>
        </p:spPr>
        <p:txBody>
          <a:bodyPr wrap="none">
            <a:spAutoFit/>
          </a:bodyPr>
          <a:lstStyle/>
          <a:p>
            <a:r>
              <a:rPr lang="ca-ES" sz="3200" dirty="0">
                <a:solidFill>
                  <a:srgbClr val="317ABE"/>
                </a:solidFill>
                <a:latin typeface="Bebas Neue Bold"/>
              </a:rPr>
              <a:t>Paràmetres de qualificació</a:t>
            </a:r>
            <a:endParaRPr lang="es-ES" sz="3200" dirty="0">
              <a:solidFill>
                <a:srgbClr val="317ABE"/>
              </a:solidFill>
              <a:latin typeface="Bebas Neue Bold"/>
            </a:endParaRPr>
          </a:p>
        </p:txBody>
      </p:sp>
      <p:sp>
        <p:nvSpPr>
          <p:cNvPr id="7" name="Rectangle 9"/>
          <p:cNvSpPr/>
          <p:nvPr/>
        </p:nvSpPr>
        <p:spPr>
          <a:xfrm>
            <a:off x="645501" y="2257486"/>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Rectangle 9"/>
          <p:cNvSpPr/>
          <p:nvPr/>
        </p:nvSpPr>
        <p:spPr>
          <a:xfrm>
            <a:off x="8020192" y="442617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9" name="Rectangle 9"/>
          <p:cNvSpPr/>
          <p:nvPr/>
        </p:nvSpPr>
        <p:spPr>
          <a:xfrm>
            <a:off x="4029751" y="442617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0" name="Rectangle 9"/>
          <p:cNvSpPr/>
          <p:nvPr/>
        </p:nvSpPr>
        <p:spPr>
          <a:xfrm>
            <a:off x="581789" y="4426180"/>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Rectangle 9"/>
          <p:cNvSpPr/>
          <p:nvPr/>
        </p:nvSpPr>
        <p:spPr>
          <a:xfrm>
            <a:off x="7961824" y="2245373"/>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2" name="Rectangle 9"/>
          <p:cNvSpPr/>
          <p:nvPr/>
        </p:nvSpPr>
        <p:spPr>
          <a:xfrm>
            <a:off x="4057214" y="2245374"/>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CuadroTexto 3"/>
          <p:cNvSpPr txBox="1"/>
          <p:nvPr/>
        </p:nvSpPr>
        <p:spPr>
          <a:xfrm>
            <a:off x="981478" y="2245374"/>
            <a:ext cx="2743200" cy="646331"/>
          </a:xfrm>
          <a:prstGeom prst="rect">
            <a:avLst/>
          </a:prstGeom>
          <a:noFill/>
        </p:spPr>
        <p:txBody>
          <a:bodyPr wrap="square" rtlCol="0">
            <a:spAutoFit/>
          </a:bodyPr>
          <a:lstStyle/>
          <a:p>
            <a:r>
              <a:rPr lang="ca-ES" dirty="0">
                <a:solidFill>
                  <a:srgbClr val="317ABE"/>
                </a:solidFill>
                <a:latin typeface="Articulate Narrow" panose="02000506040000020004" pitchFamily="2" charset="0"/>
              </a:rPr>
              <a:t>Estratègia de </a:t>
            </a:r>
            <a:r>
              <a:rPr lang="ca-ES" dirty="0" smtClean="0">
                <a:solidFill>
                  <a:srgbClr val="317ABE"/>
                </a:solidFill>
                <a:latin typeface="Articulate Narrow" panose="02000506040000020004" pitchFamily="2" charset="0"/>
              </a:rPr>
              <a:t>qualificació.</a:t>
            </a:r>
            <a:endParaRPr lang="ca-ES" dirty="0">
              <a:solidFill>
                <a:srgbClr val="317ABE"/>
              </a:solidFill>
              <a:latin typeface="Articulate Narrow" panose="02000506040000020004" pitchFamily="2" charset="0"/>
            </a:endParaRPr>
          </a:p>
          <a:p>
            <a:endParaRPr lang="ca-ES" dirty="0">
              <a:latin typeface="Articulate Narrow" panose="02000506040000020004" pitchFamily="2" charset="0"/>
            </a:endParaRPr>
          </a:p>
        </p:txBody>
      </p:sp>
      <p:sp>
        <p:nvSpPr>
          <p:cNvPr id="13" name="CuadroTexto 12"/>
          <p:cNvSpPr txBox="1"/>
          <p:nvPr/>
        </p:nvSpPr>
        <p:spPr>
          <a:xfrm>
            <a:off x="4361022" y="2152121"/>
            <a:ext cx="3013656" cy="1200329"/>
          </a:xfrm>
          <a:prstGeom prst="rect">
            <a:avLst/>
          </a:prstGeom>
          <a:noFill/>
        </p:spPr>
        <p:txBody>
          <a:bodyPr wrap="square" rtlCol="0">
            <a:spAutoFit/>
          </a:bodyPr>
          <a:lstStyle/>
          <a:p>
            <a:r>
              <a:rPr lang="ca-ES" dirty="0">
                <a:solidFill>
                  <a:srgbClr val="317ABE"/>
                </a:solidFill>
                <a:latin typeface="Articulate Narrow" panose="02000506040000020004" pitchFamily="2" charset="0"/>
              </a:rPr>
              <a:t>Qualificació de la tramesa</a:t>
            </a:r>
            <a:r>
              <a:rPr lang="ca-ES" dirty="0">
                <a:latin typeface="Articulate Narrow" panose="02000506040000020004" pitchFamily="2" charset="0"/>
              </a:rPr>
              <a:t>. És la puntuació màxima que pot obtenir l’estudiant per la qualitat del seu treball</a:t>
            </a:r>
          </a:p>
        </p:txBody>
      </p:sp>
      <p:sp>
        <p:nvSpPr>
          <p:cNvPr id="14" name="CuadroTexto 13"/>
          <p:cNvSpPr txBox="1"/>
          <p:nvPr/>
        </p:nvSpPr>
        <p:spPr>
          <a:xfrm>
            <a:off x="8288946" y="2138452"/>
            <a:ext cx="3808874" cy="2308324"/>
          </a:xfrm>
          <a:prstGeom prst="rect">
            <a:avLst/>
          </a:prstGeom>
          <a:noFill/>
        </p:spPr>
        <p:txBody>
          <a:bodyPr wrap="square" rtlCol="0">
            <a:spAutoFit/>
          </a:bodyPr>
          <a:lstStyle/>
          <a:p>
            <a:r>
              <a:rPr lang="ca-ES" dirty="0">
                <a:solidFill>
                  <a:srgbClr val="317ABE"/>
                </a:solidFill>
                <a:latin typeface="Articulate Narrow" panose="02000506040000020004" pitchFamily="2" charset="0"/>
              </a:rPr>
              <a:t>Qualificació de la tramesa per aprovar</a:t>
            </a:r>
            <a:r>
              <a:rPr lang="ca-ES" dirty="0">
                <a:latin typeface="Articulate Narrow" panose="02000506040000020004" pitchFamily="2" charset="0"/>
              </a:rPr>
              <a:t>. Determina la qualificació mínima per aprovar. El valor s’empra quan s’acaben l’activitat i el curs i queda registrat al llibre de qualificacions, en el qual les qualificacions aprovades es marquen en verd i les suspeses, en vermell.</a:t>
            </a:r>
          </a:p>
          <a:p>
            <a:endParaRPr lang="ca-ES" dirty="0"/>
          </a:p>
        </p:txBody>
      </p:sp>
      <p:sp>
        <p:nvSpPr>
          <p:cNvPr id="15" name="CuadroTexto 14"/>
          <p:cNvSpPr txBox="1"/>
          <p:nvPr/>
        </p:nvSpPr>
        <p:spPr>
          <a:xfrm>
            <a:off x="907193" y="4426179"/>
            <a:ext cx="2998093" cy="2339102"/>
          </a:xfrm>
          <a:prstGeom prst="rect">
            <a:avLst/>
          </a:prstGeom>
          <a:noFill/>
        </p:spPr>
        <p:txBody>
          <a:bodyPr wrap="square" rtlCol="0">
            <a:spAutoFit/>
          </a:bodyPr>
          <a:lstStyle/>
          <a:p>
            <a:pPr lvl="0">
              <a:buClr>
                <a:srgbClr val="317ABE"/>
              </a:buClr>
              <a:buSzPct val="100000"/>
            </a:pPr>
            <a:r>
              <a:rPr lang="ca-ES" dirty="0">
                <a:solidFill>
                  <a:srgbClr val="317ABE"/>
                </a:solidFill>
                <a:latin typeface="Articulate Narrow" panose="02000506040000020004" pitchFamily="2" charset="0"/>
              </a:rPr>
              <a:t>Qualificació de la tasca d’avaluació. </a:t>
            </a:r>
            <a:r>
              <a:rPr lang="ca-ES" dirty="0">
                <a:latin typeface="Articulate Narrow" panose="02000506040000020004" pitchFamily="2" charset="0"/>
              </a:rPr>
              <a:t>És la puntuació màxima que pot obtenir l’estudiant per la qualitat de les avaluacions que fa dels treballs dels seus companys.</a:t>
            </a:r>
          </a:p>
          <a:p>
            <a:pPr marL="342900" lvl="0" indent="-342900">
              <a:buClr>
                <a:srgbClr val="317ABE"/>
              </a:buClr>
              <a:buSzPct val="150000"/>
              <a:buFont typeface="Arial" panose="020B0604020202020204" pitchFamily="34" charset="0"/>
              <a:buChar char="•"/>
            </a:pPr>
            <a:endParaRPr lang="es-ES" sz="2000" dirty="0">
              <a:latin typeface="Articulate Narrow" panose="02000506040000020004" pitchFamily="2" charset="0"/>
            </a:endParaRPr>
          </a:p>
          <a:p>
            <a:endParaRPr lang="ca-ES" dirty="0"/>
          </a:p>
        </p:txBody>
      </p:sp>
      <p:sp>
        <p:nvSpPr>
          <p:cNvPr id="16" name="CuadroTexto 15"/>
          <p:cNvSpPr txBox="1"/>
          <p:nvPr/>
        </p:nvSpPr>
        <p:spPr>
          <a:xfrm>
            <a:off x="4307345" y="4310722"/>
            <a:ext cx="3534702" cy="2585323"/>
          </a:xfrm>
          <a:prstGeom prst="rect">
            <a:avLst/>
          </a:prstGeom>
          <a:noFill/>
        </p:spPr>
        <p:txBody>
          <a:bodyPr wrap="square" rtlCol="0">
            <a:spAutoFit/>
          </a:bodyPr>
          <a:lstStyle/>
          <a:p>
            <a:r>
              <a:rPr lang="ca-ES" dirty="0">
                <a:solidFill>
                  <a:srgbClr val="317ABE"/>
                </a:solidFill>
                <a:latin typeface="Articulate Narrow" panose="02000506040000020004" pitchFamily="2" charset="0"/>
              </a:rPr>
              <a:t>Qualificació de la tasca d’avaluació per aprovar. </a:t>
            </a:r>
            <a:r>
              <a:rPr lang="ca-ES" dirty="0">
                <a:latin typeface="Articulate Narrow" panose="02000506040000020004" pitchFamily="2" charset="0"/>
              </a:rPr>
              <a:t>Determina la qualificació mínima per aprovar. El valor s’empra quan s’acaben l’activitat i el curs i queda registrat al llibre de qualificacions, en el qual les qualificacions aprovades es marquen en verd i les suspeses, en vermell.</a:t>
            </a:r>
          </a:p>
          <a:p>
            <a:endParaRPr lang="ca-ES" dirty="0"/>
          </a:p>
        </p:txBody>
      </p:sp>
      <p:sp>
        <p:nvSpPr>
          <p:cNvPr id="17" name="CuadroTexto 16"/>
          <p:cNvSpPr txBox="1"/>
          <p:nvPr/>
        </p:nvSpPr>
        <p:spPr>
          <a:xfrm>
            <a:off x="8321983" y="4401783"/>
            <a:ext cx="2859110" cy="1508105"/>
          </a:xfrm>
          <a:prstGeom prst="rect">
            <a:avLst/>
          </a:prstGeom>
          <a:noFill/>
        </p:spPr>
        <p:txBody>
          <a:bodyPr wrap="square" rtlCol="0">
            <a:spAutoFit/>
          </a:bodyPr>
          <a:lstStyle/>
          <a:p>
            <a:r>
              <a:rPr lang="ca-ES" dirty="0">
                <a:solidFill>
                  <a:srgbClr val="317ABE"/>
                </a:solidFill>
                <a:latin typeface="Articulate Narrow" panose="02000506040000020004" pitchFamily="2" charset="0"/>
              </a:rPr>
              <a:t>Xifres decimals en les qualificacions. </a:t>
            </a:r>
            <a:r>
              <a:rPr lang="ca-ES" dirty="0">
                <a:latin typeface="Articulate Narrow" panose="02000506040000020004" pitchFamily="2" charset="0"/>
              </a:rPr>
              <a:t>Indica el nombre de decimals que es fan servir.</a:t>
            </a:r>
            <a:endParaRPr lang="es-ES" dirty="0">
              <a:latin typeface="Articulate Narrow" panose="02000506040000020004" pitchFamily="2" charset="0"/>
            </a:endParaRPr>
          </a:p>
          <a:p>
            <a:endParaRPr lang="ca-ES" sz="2000" dirty="0">
              <a:latin typeface="Articulate Narrow" panose="02000506040000020004" pitchFamily="2" charset="0"/>
            </a:endParaRPr>
          </a:p>
        </p:txBody>
      </p:sp>
    </p:spTree>
    <p:extLst>
      <p:ext uri="{BB962C8B-B14F-4D97-AF65-F5344CB8AC3E}">
        <p14:creationId xmlns:p14="http://schemas.microsoft.com/office/powerpoint/2010/main" val="3820066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737" y="1447800"/>
            <a:ext cx="11016323" cy="4216400"/>
          </a:xfrm>
          <a:prstGeom prst="rect">
            <a:avLst/>
          </a:prstGeom>
        </p:spPr>
      </p:pic>
    </p:spTree>
    <p:extLst>
      <p:ext uri="{BB962C8B-B14F-4D97-AF65-F5344CB8AC3E}">
        <p14:creationId xmlns:p14="http://schemas.microsoft.com/office/powerpoint/2010/main" val="2993274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81789" y="1441292"/>
            <a:ext cx="4059125" cy="584775"/>
          </a:xfrm>
          <a:prstGeom prst="rect">
            <a:avLst/>
          </a:prstGeom>
        </p:spPr>
        <p:txBody>
          <a:bodyPr wrap="none">
            <a:spAutoFit/>
          </a:bodyPr>
          <a:lstStyle/>
          <a:p>
            <a:r>
              <a:rPr lang="ca-ES" sz="3200" dirty="0">
                <a:solidFill>
                  <a:srgbClr val="317ABE"/>
                </a:solidFill>
                <a:latin typeface="Bebas Neue Bold"/>
              </a:rPr>
              <a:t>Paràmetres de la tramesa</a:t>
            </a:r>
            <a:endParaRPr lang="es-ES" sz="3200" dirty="0">
              <a:solidFill>
                <a:srgbClr val="317ABE"/>
              </a:solidFill>
              <a:latin typeface="Bebas Neue Bold"/>
            </a:endParaRPr>
          </a:p>
        </p:txBody>
      </p:sp>
      <p:sp>
        <p:nvSpPr>
          <p:cNvPr id="3" name="Rectangle 9"/>
          <p:cNvSpPr/>
          <p:nvPr/>
        </p:nvSpPr>
        <p:spPr>
          <a:xfrm>
            <a:off x="645501" y="242491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Rectangle 9"/>
          <p:cNvSpPr/>
          <p:nvPr/>
        </p:nvSpPr>
        <p:spPr>
          <a:xfrm>
            <a:off x="4379830" y="5195158"/>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5" name="Rectangle 9"/>
          <p:cNvSpPr/>
          <p:nvPr/>
        </p:nvSpPr>
        <p:spPr>
          <a:xfrm>
            <a:off x="645501" y="5248151"/>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Rectangle 9"/>
          <p:cNvSpPr/>
          <p:nvPr/>
        </p:nvSpPr>
        <p:spPr>
          <a:xfrm>
            <a:off x="7961824" y="2412799"/>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7" name="Rectangle 9"/>
          <p:cNvSpPr/>
          <p:nvPr/>
        </p:nvSpPr>
        <p:spPr>
          <a:xfrm>
            <a:off x="4355178" y="2424912"/>
            <a:ext cx="327122" cy="263341"/>
          </a:xfrm>
          <a:prstGeom prst="rect">
            <a:avLst/>
          </a:prstGeom>
          <a:solidFill>
            <a:srgbClr val="F6C5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8" name="CuadroTexto 7"/>
          <p:cNvSpPr txBox="1"/>
          <p:nvPr/>
        </p:nvSpPr>
        <p:spPr>
          <a:xfrm>
            <a:off x="972623" y="2412799"/>
            <a:ext cx="2884867" cy="2554545"/>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Instruccions per a la tramesa. </a:t>
            </a:r>
            <a:r>
              <a:rPr lang="ca-ES" sz="2000" dirty="0">
                <a:latin typeface="Articulate Narrow" panose="02000506040000020004" pitchFamily="2" charset="0"/>
              </a:rPr>
              <a:t>S’hi poden introduir les instruccions necessàries per dur a terme la tasca. És recomanable fer-hi constar la mida i el format dels fitxers que ha d’enviar l’estudiant</a:t>
            </a:r>
          </a:p>
        </p:txBody>
      </p:sp>
      <p:sp>
        <p:nvSpPr>
          <p:cNvPr id="10" name="CuadroTexto 9"/>
          <p:cNvSpPr txBox="1"/>
          <p:nvPr/>
        </p:nvSpPr>
        <p:spPr>
          <a:xfrm>
            <a:off x="4654715" y="2424912"/>
            <a:ext cx="2781836" cy="1938992"/>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Nombre màxim d’adjuncions a la tramesa</a:t>
            </a:r>
            <a:r>
              <a:rPr lang="ca-ES" sz="2000" dirty="0">
                <a:latin typeface="Articulate Narrow" panose="02000506040000020004" pitchFamily="2" charset="0"/>
              </a:rPr>
              <a:t>. Indica el nombre de fitxers adjunts que es poden enviar.</a:t>
            </a:r>
          </a:p>
          <a:p>
            <a:endParaRPr lang="ca-ES" sz="2000" dirty="0">
              <a:latin typeface="Articulate Narrow" panose="02000506040000020004" pitchFamily="2" charset="0"/>
            </a:endParaRPr>
          </a:p>
        </p:txBody>
      </p:sp>
      <p:sp>
        <p:nvSpPr>
          <p:cNvPr id="11" name="CuadroTexto 10"/>
          <p:cNvSpPr txBox="1"/>
          <p:nvPr/>
        </p:nvSpPr>
        <p:spPr>
          <a:xfrm>
            <a:off x="8233776" y="2424912"/>
            <a:ext cx="3116688" cy="2523768"/>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Tipus de fitxers permesos en la tramesa.</a:t>
            </a:r>
            <a:r>
              <a:rPr lang="ca-ES" sz="2000" dirty="0">
                <a:latin typeface="Articulate Narrow" panose="02000506040000020004" pitchFamily="2" charset="0"/>
              </a:rPr>
              <a:t> Es pot restringir els tipus de fitxers que es poden enviar  especificant-ne les extensions permeses separades per un coma; per exemple: «jpg, mp3». </a:t>
            </a:r>
          </a:p>
          <a:p>
            <a:endParaRPr lang="ca-ES" dirty="0"/>
          </a:p>
        </p:txBody>
      </p:sp>
      <p:sp>
        <p:nvSpPr>
          <p:cNvPr id="12" name="CuadroTexto 11"/>
          <p:cNvSpPr txBox="1"/>
          <p:nvPr/>
        </p:nvSpPr>
        <p:spPr>
          <a:xfrm>
            <a:off x="972623" y="5256004"/>
            <a:ext cx="2601532" cy="1292662"/>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Mida màxima de fitxer. </a:t>
            </a:r>
            <a:r>
              <a:rPr lang="ca-ES" sz="2000" dirty="0">
                <a:latin typeface="Articulate Narrow" panose="02000506040000020004" pitchFamily="2" charset="0"/>
              </a:rPr>
              <a:t>És la mida màxima que pot tenir cada fitxer.</a:t>
            </a:r>
          </a:p>
          <a:p>
            <a:endParaRPr lang="ca-ES" dirty="0"/>
          </a:p>
        </p:txBody>
      </p:sp>
      <p:sp>
        <p:nvSpPr>
          <p:cNvPr id="13" name="CuadroTexto 12"/>
          <p:cNvSpPr txBox="1"/>
          <p:nvPr/>
        </p:nvSpPr>
        <p:spPr>
          <a:xfrm>
            <a:off x="4706952" y="5195157"/>
            <a:ext cx="3322749" cy="1600438"/>
          </a:xfrm>
          <a:prstGeom prst="rect">
            <a:avLst/>
          </a:prstGeom>
          <a:noFill/>
        </p:spPr>
        <p:txBody>
          <a:bodyPr wrap="square" rtlCol="0">
            <a:spAutoFit/>
          </a:bodyPr>
          <a:lstStyle/>
          <a:p>
            <a:r>
              <a:rPr lang="ca-ES" sz="2000" dirty="0">
                <a:solidFill>
                  <a:srgbClr val="317ABE"/>
                </a:solidFill>
                <a:latin typeface="Articulate Narrow" panose="02000506040000020004" pitchFamily="2" charset="0"/>
              </a:rPr>
              <a:t>Trameses fora de termini. </a:t>
            </a:r>
            <a:r>
              <a:rPr lang="ca-ES" sz="2000" dirty="0">
                <a:latin typeface="Articulate Narrow" panose="02000506040000020004" pitchFamily="2" charset="0"/>
              </a:rPr>
              <a:t>Defineix si es poden enviar els treballs fora de termini. Aquests treballs no es poden editar.</a:t>
            </a:r>
            <a:endParaRPr lang="es-ES" sz="2000" dirty="0">
              <a:latin typeface="Articulate Narrow" panose="02000506040000020004" pitchFamily="2" charset="0"/>
            </a:endParaRPr>
          </a:p>
          <a:p>
            <a:endParaRPr lang="ca-ES" dirty="0"/>
          </a:p>
        </p:txBody>
      </p:sp>
    </p:spTree>
    <p:extLst>
      <p:ext uri="{BB962C8B-B14F-4D97-AF65-F5344CB8AC3E}">
        <p14:creationId xmlns:p14="http://schemas.microsoft.com/office/powerpoint/2010/main" val="2835093918"/>
      </p:ext>
    </p:extLst>
  </p:cSld>
  <p:clrMapOvr>
    <a:masterClrMapping/>
  </p:clrMapOvr>
</p:sld>
</file>

<file path=ppt/theme/theme1.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726</TotalTime>
  <Words>2225</Words>
  <Application>Microsoft Office PowerPoint</Application>
  <PresentationFormat>Pantalla panoràmica</PresentationFormat>
  <Paragraphs>138</Paragraphs>
  <Slides>34</Slides>
  <Notes>0</Notes>
  <HiddenSlides>0</HiddenSlides>
  <MMClips>0</MMClips>
  <ScaleCrop>false</ScaleCrop>
  <HeadingPairs>
    <vt:vector size="6" baseType="variant">
      <vt:variant>
        <vt:lpstr>Tipus de lletra utilitzats</vt:lpstr>
      </vt:variant>
      <vt:variant>
        <vt:i4>9</vt:i4>
      </vt:variant>
      <vt:variant>
        <vt:lpstr>Tema</vt:lpstr>
      </vt:variant>
      <vt:variant>
        <vt:i4>1</vt:i4>
      </vt:variant>
      <vt:variant>
        <vt:lpstr>Títols de les diapositives</vt:lpstr>
      </vt:variant>
      <vt:variant>
        <vt:i4>34</vt:i4>
      </vt:variant>
    </vt:vector>
  </HeadingPairs>
  <TitlesOfParts>
    <vt:vector size="44" baseType="lpstr">
      <vt:lpstr>Arial</vt:lpstr>
      <vt:lpstr>Articulate Narrow</vt:lpstr>
      <vt:lpstr>Bebas Neue Bold</vt:lpstr>
      <vt:lpstr>Bebas Neue Regular</vt:lpstr>
      <vt:lpstr>Calibri</vt:lpstr>
      <vt:lpstr>Calibri Light</vt:lpstr>
      <vt:lpstr>Trebuchet MS</vt:lpstr>
      <vt:lpstr>Verdana</vt:lpstr>
      <vt:lpstr>Wingdings</vt:lpstr>
      <vt:lpstr>Tema de l'Office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CRAI.UB;UD</dc:creator>
  <cp:lastModifiedBy>Maria Dolores Yañez Agustiño</cp:lastModifiedBy>
  <cp:revision>117</cp:revision>
  <dcterms:created xsi:type="dcterms:W3CDTF">2017-07-07T12:15:00Z</dcterms:created>
  <dcterms:modified xsi:type="dcterms:W3CDTF">2018-03-07T16:11:31Z</dcterms:modified>
</cp:coreProperties>
</file>