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03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71" r:id="rId11"/>
    <p:sldId id="267" r:id="rId12"/>
    <p:sldId id="310" r:id="rId13"/>
    <p:sldId id="269" r:id="rId14"/>
    <p:sldId id="270" r:id="rId15"/>
    <p:sldId id="313" r:id="rId16"/>
    <p:sldId id="272" r:id="rId17"/>
    <p:sldId id="273" r:id="rId18"/>
    <p:sldId id="308" r:id="rId19"/>
    <p:sldId id="275" r:id="rId20"/>
    <p:sldId id="309" r:id="rId21"/>
    <p:sldId id="277" r:id="rId22"/>
    <p:sldId id="311" r:id="rId23"/>
    <p:sldId id="276" r:id="rId24"/>
    <p:sldId id="278" r:id="rId25"/>
    <p:sldId id="280" r:id="rId26"/>
    <p:sldId id="282" r:id="rId27"/>
    <p:sldId id="283" r:id="rId28"/>
    <p:sldId id="284" r:id="rId29"/>
    <p:sldId id="285" r:id="rId30"/>
    <p:sldId id="286" r:id="rId31"/>
    <p:sldId id="317" r:id="rId32"/>
    <p:sldId id="287" r:id="rId33"/>
    <p:sldId id="257" r:id="rId34"/>
    <p:sldId id="292" r:id="rId35"/>
    <p:sldId id="293" r:id="rId36"/>
    <p:sldId id="312" r:id="rId37"/>
    <p:sldId id="316" r:id="rId38"/>
    <p:sldId id="294" r:id="rId39"/>
    <p:sldId id="315" r:id="rId40"/>
    <p:sldId id="296" r:id="rId41"/>
    <p:sldId id="297" r:id="rId42"/>
    <p:sldId id="298" r:id="rId43"/>
    <p:sldId id="299" r:id="rId44"/>
    <p:sldId id="302" r:id="rId4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95B7"/>
    <a:srgbClr val="962A44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5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029C3-522B-4EF2-A695-019E2296702B}" type="datetimeFigureOut">
              <a:rPr lang="es-ES" smtClean="0"/>
              <a:t>01/12/2021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ECD86-9F26-491A-8558-22CB2A54C5B5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71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495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978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7D4A2FA1-CAA8-8440-AFFA-C19BFC46B2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7" y="5962863"/>
            <a:ext cx="2304256" cy="770006"/>
          </a:xfrm>
          <a:prstGeom prst="rect">
            <a:avLst/>
          </a:prstGeom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08283D9E-E4EB-994B-BDC2-22A8DADD09D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8846840" y="6165304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741DA-0DD6-4182-94F0-5D49F1604A02}" type="slidenum">
              <a:rPr lang="es-ES" altLang="es-ES"/>
              <a:pPr>
                <a:defRPr/>
              </a:pPr>
              <a:t>‹#›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195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5386"/>
            <a:ext cx="1152378" cy="60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6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ai.ub.edu/que-ofereix-el-crai/citacions-bibliografiques/mendeley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deley.com/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download-reference-manager/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b.edu/kbproip/index.php?sid=3334478&amp;lang=ca&amp;action=artikel&amp;cat=13&amp;id=307&amp;artlang=ca" TargetMode="External"/><Relationship Id="rId2" Type="http://schemas.openxmlformats.org/officeDocument/2006/relationships/hyperlink" Target="http://www.ub.edu/kbproip/index.php?sid=3334297&amp;lang=ca&amp;action=artikel&amp;cat=2&amp;id=306&amp;artlang=c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hyperlink" Target="https://cercabib.ub.edu/permalink/34CSUC_UB/13d0big/alma991009939119706708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ai.ub.edu/ca/que-ofereix-el-crai/acces-recursos/acces-recursos-proxy" TargetMode="Externa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ai.ub.edu/ca/que-ofereix-el-crai/acces-recursos/library-access" TargetMode="Externa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ndeley.com/" TargetMode="External"/><Relationship Id="rId3" Type="http://schemas.openxmlformats.org/officeDocument/2006/relationships/hyperlink" Target="https://www.mendeley.com/reference-management/mendeley-desktop" TargetMode="External"/><Relationship Id="rId7" Type="http://schemas.openxmlformats.org/officeDocument/2006/relationships/hyperlink" Target="https://www.mendeley.com/download-reference-manage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akXm10rdwRU" TargetMode="External"/><Relationship Id="rId3" Type="http://schemas.openxmlformats.org/officeDocument/2006/relationships/hyperlink" Target="https://crai.ub.edu/ca/pmf-generals?field_pmf_pregunta_value=mendeley&amp;field_pmf_resposta_value=" TargetMode="External"/><Relationship Id="rId7" Type="http://schemas.openxmlformats.org/officeDocument/2006/relationships/hyperlink" Target="https://youtu.be/QxVBp_iOKGU" TargetMode="External"/><Relationship Id="rId2" Type="http://schemas.openxmlformats.org/officeDocument/2006/relationships/hyperlink" Target="http://crai.ub.edu/que-ofereix-el-crai/citacions-bibliografiques/mendele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JjRJ1IWfZqY" TargetMode="External"/><Relationship Id="rId5" Type="http://schemas.openxmlformats.org/officeDocument/2006/relationships/hyperlink" Target="https://youtu.be/e07Ccy_y9OQ" TargetMode="External"/><Relationship Id="rId4" Type="http://schemas.openxmlformats.org/officeDocument/2006/relationships/hyperlink" Target="https://www.mendeley.com/guides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b.edu/kbproip/index.php?sid=3334478&amp;lang=ca&amp;action=artikel&amp;cat=13&amp;id=307&amp;artlang=ca" TargetMode="External"/><Relationship Id="rId2" Type="http://schemas.openxmlformats.org/officeDocument/2006/relationships/hyperlink" Target="http://www.ub.edu/kbproip/index.php?sid=3334297&amp;lang=ca&amp;action=artikel&amp;cat=2&amp;id=306&amp;artlang=c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dl.handle.net/2445/172528" TargetMode="External"/><Relationship Id="rId4" Type="http://schemas.openxmlformats.org/officeDocument/2006/relationships/hyperlink" Target="https://service.elsevier.com/app/answers/detail/a_id/18117/p/16075/supporthub/mendeley/related/1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://crai.ub.edu/ca/que-ofereix-el-crai/sau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jpg"/><Relationship Id="rId4" Type="http://schemas.openxmlformats.org/officeDocument/2006/relationships/hyperlink" Target="http://bit.ly/2sO5WCQ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edificio&#10;&#10;Descripción generada automáticamente">
            <a:extLst>
              <a:ext uri="{FF2B5EF4-FFF2-40B4-BE49-F238E27FC236}">
                <a16:creationId xmlns:a16="http://schemas.microsoft.com/office/drawing/2014/main" id="{7BC194AE-6A12-4F21-92FE-A08AB42D2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Shape 79"/>
          <p:cNvSpPr txBox="1">
            <a:spLocks/>
          </p:cNvSpPr>
          <p:nvPr/>
        </p:nvSpPr>
        <p:spPr>
          <a:xfrm>
            <a:off x="837282" y="2478774"/>
            <a:ext cx="10517436" cy="4749484"/>
          </a:xfrm>
          <a:prstGeom prst="rect">
            <a:avLst/>
          </a:prstGeom>
          <a:noFill/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ca-ES" sz="5400" b="1" dirty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Gestionar la </a:t>
            </a:r>
            <a:r>
              <a:rPr lang="en" sz="5400" b="1" dirty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bibliografia </a:t>
            </a:r>
            <a:br>
              <a:rPr lang="en" sz="5400" b="1" dirty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</a:br>
            <a:r>
              <a:rPr lang="en" sz="5400" b="1" dirty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amb </a:t>
            </a:r>
            <a:r>
              <a:rPr lang="en" sz="54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Mendeley </a:t>
            </a:r>
          </a:p>
          <a:p>
            <a:pPr algn="ctr">
              <a:lnSpc>
                <a:spcPct val="150000"/>
              </a:lnSpc>
            </a:pPr>
            <a:r>
              <a:rPr lang="en" sz="54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(</a:t>
            </a:r>
            <a:r>
              <a:rPr lang="en" sz="4000" b="1" dirty="0" smtClean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Reference </a:t>
            </a:r>
            <a:r>
              <a:rPr lang="en" sz="4000" b="1" dirty="0">
                <a:solidFill>
                  <a:schemeClr val="bg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Manager) </a:t>
            </a:r>
            <a:endParaRPr lang="en" sz="4000" b="1" dirty="0" smtClean="0">
              <a:solidFill>
                <a:schemeClr val="bg2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algn="ctr">
              <a:lnSpc>
                <a:spcPct val="150000"/>
              </a:lnSpc>
            </a:pPr>
            <a:endParaRPr lang="en" sz="4000" b="1" dirty="0" smtClean="0">
              <a:solidFill>
                <a:schemeClr val="bg2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1680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406956" y="91440"/>
            <a:ext cx="11883182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fitxers de referències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8363" y="1962607"/>
            <a:ext cx="411123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Fitxers de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descàrrega de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resultats de cerques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a Cercabib,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bases de dades,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Google Acadèmic, etc. o des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d’altres gestors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bibliogràfics.</a:t>
            </a:r>
          </a:p>
          <a:p>
            <a:pPr>
              <a:lnSpc>
                <a:spcPct val="150000"/>
              </a:lnSpc>
            </a:pPr>
            <a:endParaRPr lang="ca-E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pPr>
              <a:lnSpc>
                <a:spcPct val="150000"/>
              </a:lnSpc>
            </a:pPr>
            <a:endParaRPr lang="ca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  <a:p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Formats: </a:t>
            </a:r>
            <a:r>
              <a:rPr lang="es-ES" sz="2000" dirty="0" smtClean="0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RIS</a:t>
            </a:r>
            <a:r>
              <a:rPr lang="es-ES" sz="2000" dirty="0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</a:t>
            </a:r>
            <a:r>
              <a:rPr lang="es-ES" sz="2000" dirty="0" err="1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BibTeX</a:t>
            </a:r>
            <a:r>
              <a:rPr lang="es-ES" sz="2000" dirty="0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</a:t>
            </a:r>
            <a:r>
              <a:rPr lang="es-ES" sz="2000" dirty="0" err="1" smtClean="0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EndNote</a:t>
            </a:r>
            <a:r>
              <a:rPr lang="es-ES" sz="2000" dirty="0" smtClean="0">
                <a:solidFill>
                  <a:srgbClr val="2A95B7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, XML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47"/>
          <a:stretch/>
        </p:blipFill>
        <p:spPr>
          <a:xfrm>
            <a:off x="4642852" y="1683891"/>
            <a:ext cx="6876609" cy="471241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7" name="Rectangle arrodonit 6"/>
          <p:cNvSpPr/>
          <p:nvPr/>
        </p:nvSpPr>
        <p:spPr>
          <a:xfrm>
            <a:off x="9180207" y="3311236"/>
            <a:ext cx="822776" cy="482687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11094097" y="3041778"/>
            <a:ext cx="214604" cy="232133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41462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2381890" y="91440"/>
            <a:ext cx="769656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Afegir </a:t>
            </a:r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PDF </a:t>
            </a: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directament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7634493" y="2391685"/>
            <a:ext cx="3967755" cy="33239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Es poden arrossegar els PDF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directament a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la biblioteca.</a:t>
            </a:r>
          </a:p>
          <a:p>
            <a:pPr>
              <a:lnSpc>
                <a:spcPct val="150000"/>
              </a:lnSpc>
            </a:pP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lnSpc>
                <a:spcPct val="150000"/>
              </a:lnSpc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Els </a:t>
            </a:r>
            <a:r>
              <a:rPr lang="ca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detalls dels documents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es completaran</a:t>
            </a:r>
            <a:r>
              <a:rPr lang="ca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més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o menys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bé depenent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 les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metadades </a:t>
            </a: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 l’arxiu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(autor, títol, any...)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</a:t>
            </a:r>
          </a:p>
        </p:txBody>
      </p:sp>
      <p:grpSp>
        <p:nvGrpSpPr>
          <p:cNvPr id="13" name="Agrupa 12"/>
          <p:cNvGrpSpPr/>
          <p:nvPr/>
        </p:nvGrpSpPr>
        <p:grpSpPr>
          <a:xfrm>
            <a:off x="121145" y="1791065"/>
            <a:ext cx="7000483" cy="4855325"/>
            <a:chOff x="121145" y="1791065"/>
            <a:chExt cx="7000483" cy="4855325"/>
          </a:xfrm>
        </p:grpSpPr>
        <p:grpSp>
          <p:nvGrpSpPr>
            <p:cNvPr id="12" name="Agrupa 11"/>
            <p:cNvGrpSpPr/>
            <p:nvPr/>
          </p:nvGrpSpPr>
          <p:grpSpPr>
            <a:xfrm>
              <a:off x="121145" y="1791065"/>
              <a:ext cx="7000483" cy="4525229"/>
              <a:chOff x="121145" y="1791065"/>
              <a:chExt cx="7000483" cy="4525229"/>
            </a:xfrm>
          </p:grpSpPr>
          <p:sp>
            <p:nvSpPr>
              <p:cNvPr id="9" name="Rectangle arrodonit 8"/>
              <p:cNvSpPr/>
              <p:nvPr/>
            </p:nvSpPr>
            <p:spPr>
              <a:xfrm>
                <a:off x="1856539" y="3286586"/>
                <a:ext cx="4234772" cy="244404"/>
              </a:xfrm>
              <a:prstGeom prst="roundRect">
                <a:avLst/>
              </a:prstGeom>
              <a:noFill/>
              <a:ln w="25400">
                <a:solidFill>
                  <a:srgbClr val="962A44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2400"/>
              </a:p>
            </p:txBody>
          </p:sp>
          <p:pic>
            <p:nvPicPr>
              <p:cNvPr id="3" name="Imatg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145" y="1791065"/>
                <a:ext cx="7000483" cy="4525229"/>
              </a:xfrm>
              <a:prstGeom prst="rect">
                <a:avLst/>
              </a:prstGeom>
            </p:spPr>
          </p:pic>
          <p:pic>
            <p:nvPicPr>
              <p:cNvPr id="11" name="Imatge 10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3" t="4505" r="16604" b="7641"/>
              <a:stretch/>
            </p:blipFill>
            <p:spPr>
              <a:xfrm>
                <a:off x="197962" y="2001136"/>
                <a:ext cx="6304692" cy="4058312"/>
              </a:xfrm>
              <a:prstGeom prst="rect">
                <a:avLst/>
              </a:prstGeom>
            </p:spPr>
          </p:pic>
        </p:grpSp>
        <p:pic>
          <p:nvPicPr>
            <p:cNvPr id="7" name="Imatg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872" r="327" b="1"/>
            <a:stretch/>
          </p:blipFill>
          <p:spPr>
            <a:xfrm>
              <a:off x="121145" y="6269519"/>
              <a:ext cx="6999105" cy="376871"/>
            </a:xfrm>
            <a:prstGeom prst="rect">
              <a:avLst/>
            </a:prstGeom>
          </p:spPr>
        </p:pic>
      </p:grpSp>
      <p:sp>
        <p:nvSpPr>
          <p:cNvPr id="8" name="Arc 7"/>
          <p:cNvSpPr/>
          <p:nvPr/>
        </p:nvSpPr>
        <p:spPr>
          <a:xfrm rot="1873172">
            <a:off x="3812045" y="3923404"/>
            <a:ext cx="3272691" cy="1250141"/>
          </a:xfrm>
          <a:prstGeom prst="arc">
            <a:avLst>
              <a:gd name="adj1" fmla="val 21452403"/>
              <a:gd name="adj2" fmla="val 10480751"/>
            </a:avLst>
          </a:prstGeom>
          <a:ln w="28575">
            <a:solidFill>
              <a:srgbClr val="C00000">
                <a:alpha val="60000"/>
              </a:srgb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angle arrodonit 13"/>
          <p:cNvSpPr/>
          <p:nvPr/>
        </p:nvSpPr>
        <p:spPr>
          <a:xfrm>
            <a:off x="1445196" y="3515994"/>
            <a:ext cx="5057458" cy="307225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9658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2381890" y="91440"/>
            <a:ext cx="769656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Afegir </a:t>
            </a:r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PDF </a:t>
            </a: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directament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49088" y="2151416"/>
            <a:ext cx="4339885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Buscar els fitxers a l’ordinador des de l’opció 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+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Add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new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</a:t>
            </a:r>
          </a:p>
          <a:p>
            <a:endParaRPr lang="ca-ES" sz="24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11" name="Imatg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85"/>
          <a:stretch/>
        </p:blipFill>
        <p:spPr>
          <a:xfrm>
            <a:off x="4688973" y="1593769"/>
            <a:ext cx="7351670" cy="5076567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4" name="Rectangle arrodonit 13"/>
          <p:cNvSpPr/>
          <p:nvPr/>
        </p:nvSpPr>
        <p:spPr>
          <a:xfrm>
            <a:off x="4889073" y="2687782"/>
            <a:ext cx="865435" cy="312264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5" name="Connector de fletxa recta 14"/>
          <p:cNvCxnSpPr/>
          <p:nvPr/>
        </p:nvCxnSpPr>
        <p:spPr>
          <a:xfrm>
            <a:off x="5754508" y="2722294"/>
            <a:ext cx="200100" cy="532935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4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 17"/>
          <p:cNvGrpSpPr/>
          <p:nvPr/>
        </p:nvGrpSpPr>
        <p:grpSpPr>
          <a:xfrm>
            <a:off x="4009062" y="1559584"/>
            <a:ext cx="7351670" cy="5104276"/>
            <a:chOff x="4438553" y="1559584"/>
            <a:chExt cx="7351670" cy="5104276"/>
          </a:xfrm>
        </p:grpSpPr>
        <p:pic>
          <p:nvPicPr>
            <p:cNvPr id="17" name="Imatg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585"/>
            <a:stretch/>
          </p:blipFill>
          <p:spPr>
            <a:xfrm>
              <a:off x="4438553" y="1559584"/>
              <a:ext cx="7351670" cy="5076567"/>
            </a:xfrm>
            <a:prstGeom prst="rect">
              <a:avLst/>
            </a:prstGeom>
            <a:noFill/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70" t="10290" r="62627" b="1597"/>
            <a:stretch/>
          </p:blipFill>
          <p:spPr>
            <a:xfrm>
              <a:off x="6453639" y="1654481"/>
              <a:ext cx="2615383" cy="500937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2" name="Imatge 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891" y="3087704"/>
              <a:ext cx="1581085" cy="1051297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358596" y="2327937"/>
            <a:ext cx="3484719" cy="965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a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Afegir referències entrant-hi manualment la informació.</a:t>
            </a:r>
            <a:endParaRPr lang="es-ES" sz="2000" dirty="0"/>
          </a:p>
        </p:txBody>
      </p:sp>
      <p:sp>
        <p:nvSpPr>
          <p:cNvPr id="5" name="Rectangle arrodonit 4"/>
          <p:cNvSpPr/>
          <p:nvPr/>
        </p:nvSpPr>
        <p:spPr>
          <a:xfrm>
            <a:off x="6024147" y="1654481"/>
            <a:ext cx="2615383" cy="5104276"/>
          </a:xfrm>
          <a:prstGeom prst="roundRect">
            <a:avLst/>
          </a:prstGeom>
          <a:noFill/>
          <a:ln w="38100" cap="flat">
            <a:solidFill>
              <a:srgbClr val="962A44"/>
            </a:solidFill>
            <a:prstDash val="sysDash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7" name="QuadreDeText 6"/>
          <p:cNvSpPr txBox="1"/>
          <p:nvPr/>
        </p:nvSpPr>
        <p:spPr>
          <a:xfrm>
            <a:off x="2320698" y="100584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Entrada manual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5" name="Rectangle arrodonit 14"/>
          <p:cNvSpPr/>
          <p:nvPr/>
        </p:nvSpPr>
        <p:spPr>
          <a:xfrm>
            <a:off x="4205110" y="2654758"/>
            <a:ext cx="865435" cy="312264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6" name="Connector de fletxa recta 15"/>
          <p:cNvCxnSpPr/>
          <p:nvPr/>
        </p:nvCxnSpPr>
        <p:spPr>
          <a:xfrm>
            <a:off x="5070545" y="2689270"/>
            <a:ext cx="263455" cy="885203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79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QuadreDeText 2"/>
          <p:cNvSpPr txBox="1"/>
          <p:nvPr/>
        </p:nvSpPr>
        <p:spPr>
          <a:xfrm>
            <a:off x="181155" y="2536281"/>
            <a:ext cx="2576023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Buscar </a:t>
            </a: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 afegir </a:t>
            </a:r>
          </a:p>
        </p:txBody>
      </p:sp>
      <p:grpSp>
        <p:nvGrpSpPr>
          <p:cNvPr id="7" name="Agrupa 6"/>
          <p:cNvGrpSpPr/>
          <p:nvPr/>
        </p:nvGrpSpPr>
        <p:grpSpPr>
          <a:xfrm>
            <a:off x="3178902" y="1131215"/>
            <a:ext cx="8520299" cy="5430855"/>
            <a:chOff x="3178902" y="1131215"/>
            <a:chExt cx="8520299" cy="5430855"/>
          </a:xfrm>
        </p:grpSpPr>
        <p:pic>
          <p:nvPicPr>
            <p:cNvPr id="5" name="Imatg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8902" y="1131215"/>
              <a:ext cx="8520299" cy="5430855"/>
            </a:xfrm>
            <a:prstGeom prst="rect">
              <a:avLst/>
            </a:prstGeom>
          </p:spPr>
        </p:pic>
        <p:pic>
          <p:nvPicPr>
            <p:cNvPr id="6" name="Imatg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3751" y="1385809"/>
              <a:ext cx="2628571" cy="971429"/>
            </a:xfrm>
            <a:prstGeom prst="rect">
              <a:avLst/>
            </a:prstGeom>
          </p:spPr>
        </p:pic>
      </p:grpSp>
      <p:sp>
        <p:nvSpPr>
          <p:cNvPr id="4" name="Rectangle arrodonit 3"/>
          <p:cNvSpPr/>
          <p:nvPr/>
        </p:nvSpPr>
        <p:spPr>
          <a:xfrm>
            <a:off x="4583751" y="2017335"/>
            <a:ext cx="2542913" cy="25452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arrodonit 8"/>
          <p:cNvSpPr/>
          <p:nvPr/>
        </p:nvSpPr>
        <p:spPr>
          <a:xfrm>
            <a:off x="4569896" y="1358099"/>
            <a:ext cx="445449" cy="156132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61693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37" y="1279962"/>
            <a:ext cx="10058400" cy="536841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4" name="Rectangle arrodonit 3"/>
          <p:cNvSpPr/>
          <p:nvPr/>
        </p:nvSpPr>
        <p:spPr>
          <a:xfrm>
            <a:off x="3283519" y="4843670"/>
            <a:ext cx="4054260" cy="434920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arrodonit 8"/>
          <p:cNvSpPr/>
          <p:nvPr/>
        </p:nvSpPr>
        <p:spPr>
          <a:xfrm>
            <a:off x="7423924" y="2133960"/>
            <a:ext cx="445449" cy="207465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8" name="Connector de fletxa recta 6"/>
          <p:cNvCxnSpPr/>
          <p:nvPr/>
        </p:nvCxnSpPr>
        <p:spPr>
          <a:xfrm flipH="1">
            <a:off x="9772990" y="3163206"/>
            <a:ext cx="991984" cy="689451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QuadreDeText 9"/>
          <p:cNvSpPr txBox="1"/>
          <p:nvPr/>
        </p:nvSpPr>
        <p:spPr>
          <a:xfrm>
            <a:off x="2320698" y="100584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Editar la informació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cxnSp>
        <p:nvCxnSpPr>
          <p:cNvPr id="12" name="Connector de fletxa recta 6"/>
          <p:cNvCxnSpPr/>
          <p:nvPr/>
        </p:nvCxnSpPr>
        <p:spPr>
          <a:xfrm flipH="1">
            <a:off x="7980209" y="4814519"/>
            <a:ext cx="955965" cy="29238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QuadreDeText 1"/>
          <p:cNvSpPr txBox="1"/>
          <p:nvPr/>
        </p:nvSpPr>
        <p:spPr>
          <a:xfrm>
            <a:off x="10764974" y="2613742"/>
            <a:ext cx="1177636" cy="83099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Editar o</a:t>
            </a:r>
          </a:p>
          <a:p>
            <a:r>
              <a:rPr lang="ca-ES" sz="1600" dirty="0">
                <a:latin typeface="Leelawadee" panose="020B0502040204020203" pitchFamily="34" charset="-34"/>
                <a:cs typeface="Leelawadee" panose="020B0502040204020203" pitchFamily="34" charset="-34"/>
              </a:rPr>
              <a:t>a</a:t>
            </a:r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fegir-hi</a:t>
            </a:r>
          </a:p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informació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sp>
        <p:nvSpPr>
          <p:cNvPr id="14" name="QuadreDeText 1"/>
          <p:cNvSpPr txBox="1"/>
          <p:nvPr/>
        </p:nvSpPr>
        <p:spPr>
          <a:xfrm>
            <a:off x="8936174" y="4551282"/>
            <a:ext cx="1177636" cy="5847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Afegir etiquetes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cxnSp>
        <p:nvCxnSpPr>
          <p:cNvPr id="18" name="Connector de fletxa recta 6"/>
          <p:cNvCxnSpPr/>
          <p:nvPr/>
        </p:nvCxnSpPr>
        <p:spPr>
          <a:xfrm flipH="1">
            <a:off x="9956227" y="2775635"/>
            <a:ext cx="808747" cy="22567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1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79"/>
          <p:cNvSpPr txBox="1">
            <a:spLocks/>
          </p:cNvSpPr>
          <p:nvPr/>
        </p:nvSpPr>
        <p:spPr>
          <a:xfrm>
            <a:off x="1977831" y="1683781"/>
            <a:ext cx="7748061" cy="326229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Organització</a:t>
            </a: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de la biblioteca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2675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90"/>
          <p:cNvSpPr txBox="1">
            <a:spLocks/>
          </p:cNvSpPr>
          <p:nvPr/>
        </p:nvSpPr>
        <p:spPr>
          <a:xfrm>
            <a:off x="2692369" y="44785"/>
            <a:ext cx="6807262" cy="1119068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Apartats predefinits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2" name="Shape 61"/>
          <p:cNvSpPr txBox="1">
            <a:spLocks/>
          </p:cNvSpPr>
          <p:nvPr/>
        </p:nvSpPr>
        <p:spPr>
          <a:xfrm>
            <a:off x="-141547" y="1459206"/>
            <a:ext cx="6262881" cy="4951830"/>
          </a:xfrm>
          <a:prstGeom prst="rect">
            <a:avLst/>
          </a:prstGeom>
        </p:spPr>
        <p:txBody>
          <a:bodyPr vert="horz" lIns="121900" tIns="121900" rIns="121900" bIns="1219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b="1" i="1" dirty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All </a:t>
            </a:r>
            <a:r>
              <a:rPr lang="ca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References</a:t>
            </a:r>
            <a:r>
              <a:rPr lang="ca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tota la biblioteca.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Recently</a:t>
            </a:r>
            <a:r>
              <a:rPr lang="ca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A</a:t>
            </a:r>
            <a:r>
              <a:rPr lang="ca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dded</a:t>
            </a:r>
            <a:r>
              <a:rPr lang="ca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afegides recentment.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Recently</a:t>
            </a:r>
            <a:r>
              <a:rPr lang="ca-ES" sz="2000" b="1" i="1" dirty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R</a:t>
            </a:r>
            <a:r>
              <a:rPr lang="ca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ead</a:t>
            </a:r>
            <a:r>
              <a:rPr lang="ca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documents llegits recentment.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Favorites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marcats amb l’estrella.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My</a:t>
            </a:r>
            <a:r>
              <a:rPr lang="ca-ES" sz="2000" b="1" i="1" dirty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b="1" i="1" dirty="0" err="1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P</a:t>
            </a:r>
            <a:r>
              <a:rPr lang="ca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ublications</a:t>
            </a:r>
            <a:r>
              <a:rPr lang="ca-ES" sz="2000" b="1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les nostres publicacions.</a:t>
            </a:r>
          </a:p>
          <a:p>
            <a:pPr marL="609585" indent="-304792">
              <a:lnSpc>
                <a:spcPct val="150000"/>
              </a:lnSpc>
              <a:spcBef>
                <a:spcPts val="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b="1" i="1" dirty="0" err="1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Trash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: documents esborrats que podrem restaurar o esborrar definitivament.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6" b="9895"/>
          <a:stretch/>
        </p:blipFill>
        <p:spPr>
          <a:xfrm>
            <a:off x="6276108" y="1459206"/>
            <a:ext cx="5510437" cy="516326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5" name="Rectangle arrodonit 4"/>
          <p:cNvSpPr/>
          <p:nvPr/>
        </p:nvSpPr>
        <p:spPr>
          <a:xfrm>
            <a:off x="6276108" y="2881075"/>
            <a:ext cx="1478277" cy="1439694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08229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1"/>
          <p:cNvSpPr txBox="1">
            <a:spLocks/>
          </p:cNvSpPr>
          <p:nvPr/>
        </p:nvSpPr>
        <p:spPr>
          <a:xfrm>
            <a:off x="0" y="2667972"/>
            <a:ext cx="5684363" cy="3065316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És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una manera de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categoritzar i filtrar les referències.</a:t>
            </a: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Podem incloure les referències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en tantes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col·leccions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com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vulguem.</a:t>
            </a: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endParaRPr lang="ca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Es poden crear </a:t>
            </a:r>
            <a:r>
              <a:rPr lang="ca-ES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subcol·leccions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  <a:sym typeface="Arial"/>
              </a:rPr>
              <a:t>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  <a:p>
            <a:pPr marL="609585" indent="-304792">
              <a:lnSpc>
                <a:spcPct val="100000"/>
              </a:lnSpc>
              <a:buClr>
                <a:srgbClr val="2A95B7"/>
              </a:buClr>
              <a:buFont typeface="Sniglet"/>
              <a:buChar char="+"/>
            </a:pPr>
            <a:endParaRPr lang="ca-ES" sz="1333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  <a:sym typeface="Arial"/>
            </a:endParaRPr>
          </a:p>
        </p:txBody>
      </p:sp>
      <p:sp>
        <p:nvSpPr>
          <p:cNvPr id="4" name="Shape 90"/>
          <p:cNvSpPr txBox="1">
            <a:spLocks/>
          </p:cNvSpPr>
          <p:nvPr/>
        </p:nvSpPr>
        <p:spPr>
          <a:xfrm>
            <a:off x="962202" y="1145081"/>
            <a:ext cx="4064429" cy="1034895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Col·leccions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06" b="9253"/>
          <a:stretch/>
        </p:blipFill>
        <p:spPr>
          <a:xfrm>
            <a:off x="6234761" y="867246"/>
            <a:ext cx="5429298" cy="512350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5" name="Rectangle arrodonit 4"/>
          <p:cNvSpPr/>
          <p:nvPr/>
        </p:nvSpPr>
        <p:spPr>
          <a:xfrm>
            <a:off x="6234761" y="3762103"/>
            <a:ext cx="1458417" cy="1801038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408012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90"/>
          <p:cNvSpPr txBox="1">
            <a:spLocks/>
          </p:cNvSpPr>
          <p:nvPr/>
        </p:nvSpPr>
        <p:spPr>
          <a:xfrm>
            <a:off x="3327864" y="54116"/>
            <a:ext cx="5536271" cy="809753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>
                <a:latin typeface="Leelawadee UI" panose="020B0502040204020203" pitchFamily="34" charset="-34"/>
                <a:cs typeface="Leelawadee UI" panose="020B0502040204020203" pitchFamily="34" charset="-34"/>
              </a:rPr>
              <a:t>Marcar - Ordenar</a:t>
            </a:r>
          </a:p>
        </p:txBody>
      </p:sp>
      <p:grpSp>
        <p:nvGrpSpPr>
          <p:cNvPr id="22" name="Agrupa 21"/>
          <p:cNvGrpSpPr/>
          <p:nvPr/>
        </p:nvGrpSpPr>
        <p:grpSpPr>
          <a:xfrm>
            <a:off x="4942004" y="2043785"/>
            <a:ext cx="6954623" cy="4414989"/>
            <a:chOff x="4942004" y="2043785"/>
            <a:chExt cx="6954623" cy="4414989"/>
          </a:xfrm>
          <a:solidFill>
            <a:schemeClr val="bg2">
              <a:lumMod val="90000"/>
            </a:schemeClr>
          </a:solidFill>
        </p:grpSpPr>
        <p:pic>
          <p:nvPicPr>
            <p:cNvPr id="10" name="Imatg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2004" y="2043785"/>
              <a:ext cx="6954623" cy="4414989"/>
            </a:xfrm>
            <a:prstGeom prst="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</p:pic>
        <p:sp>
          <p:nvSpPr>
            <p:cNvPr id="21" name="Rectangle 20"/>
            <p:cNvSpPr/>
            <p:nvPr/>
          </p:nvSpPr>
          <p:spPr>
            <a:xfrm>
              <a:off x="4942004" y="2762054"/>
              <a:ext cx="6954623" cy="141402"/>
            </a:xfrm>
            <a:prstGeom prst="rect">
              <a:avLst/>
            </a:prstGeom>
            <a:grpFill/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2" name="Shape 61"/>
          <p:cNvSpPr txBox="1">
            <a:spLocks/>
          </p:cNvSpPr>
          <p:nvPr/>
        </p:nvSpPr>
        <p:spPr>
          <a:xfrm>
            <a:off x="0" y="2420319"/>
            <a:ext cx="4867942" cy="336026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indent="-304792">
              <a:lnSpc>
                <a:spcPct val="150000"/>
              </a:lnSpc>
              <a:buClr>
                <a:srgbClr val="2A95B7"/>
              </a:buClr>
              <a:buFont typeface="Sniglet"/>
              <a:buChar char="+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Podem</a:t>
            </a:r>
            <a:r>
              <a:rPr lang="ca-ES" sz="2000" dirty="0">
                <a:solidFill>
                  <a:srgbClr val="2A95B7"/>
                </a:solidFill>
                <a:latin typeface="Leelawadee UI"/>
                <a:cs typeface="Leelawadee UI"/>
              </a:rPr>
              <a:t> ordenar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les referències per autor, títol, etc.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609585" indent="-304792">
              <a:lnSpc>
                <a:spcPct val="150000"/>
              </a:lnSpc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El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punt verd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marca els documents no llegits. </a:t>
            </a:r>
          </a:p>
          <a:p>
            <a:pPr marL="609585" indent="-304792">
              <a:lnSpc>
                <a:spcPct val="150000"/>
              </a:lnSpc>
              <a:buClr>
                <a:srgbClr val="2A95B7"/>
              </a:buClr>
              <a:buFont typeface="Sniglet"/>
              <a:buChar char="+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Els documents “favorits” es poden marcar i desmarcar amb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l’estrella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</p:txBody>
      </p:sp>
      <p:sp>
        <p:nvSpPr>
          <p:cNvPr id="3" name="Rectangle arrodonit 2"/>
          <p:cNvSpPr/>
          <p:nvPr/>
        </p:nvSpPr>
        <p:spPr>
          <a:xfrm>
            <a:off x="6535709" y="4590853"/>
            <a:ext cx="180962" cy="198075"/>
          </a:xfrm>
          <a:prstGeom prst="roundRect">
            <a:avLst/>
          </a:prstGeom>
          <a:noFill/>
          <a:ln w="34925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4" name="Connector de fletxa recta 3"/>
          <p:cNvCxnSpPr/>
          <p:nvPr/>
        </p:nvCxnSpPr>
        <p:spPr>
          <a:xfrm flipH="1" flipV="1">
            <a:off x="5638998" y="4100452"/>
            <a:ext cx="910779" cy="490401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 de fletxa recta 6"/>
          <p:cNvCxnSpPr/>
          <p:nvPr/>
        </p:nvCxnSpPr>
        <p:spPr>
          <a:xfrm flipH="1">
            <a:off x="8785781" y="1930193"/>
            <a:ext cx="282805" cy="1322054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QuadreDeText 1"/>
          <p:cNvSpPr txBox="1"/>
          <p:nvPr/>
        </p:nvSpPr>
        <p:spPr>
          <a:xfrm>
            <a:off x="8926338" y="1591639"/>
            <a:ext cx="9432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Ordenar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sp>
        <p:nvSpPr>
          <p:cNvPr id="14" name="Rectangle arrodonit 13"/>
          <p:cNvSpPr/>
          <p:nvPr/>
        </p:nvSpPr>
        <p:spPr>
          <a:xfrm>
            <a:off x="6363092" y="3686906"/>
            <a:ext cx="158403" cy="168298"/>
          </a:xfrm>
          <a:prstGeom prst="roundRect">
            <a:avLst/>
          </a:prstGeom>
          <a:noFill/>
          <a:ln w="34925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0" name="Rectangle arrodonit 19"/>
          <p:cNvSpPr/>
          <p:nvPr/>
        </p:nvSpPr>
        <p:spPr>
          <a:xfrm>
            <a:off x="6864475" y="3322208"/>
            <a:ext cx="4758774" cy="25452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38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2378062" y="128764"/>
            <a:ext cx="7435875" cy="9130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5300" dirty="0">
                <a:solidFill>
                  <a:srgbClr val="2A95B7"/>
                </a:solidFill>
                <a:latin typeface="Leelawadee UI"/>
                <a:cs typeface="Leelawadee UI"/>
              </a:rPr>
              <a:t>Els gestors bibliogràfics</a:t>
            </a:r>
          </a:p>
        </p:txBody>
      </p:sp>
      <p:sp>
        <p:nvSpPr>
          <p:cNvPr id="3" name="Rectangle 2"/>
          <p:cNvSpPr/>
          <p:nvPr/>
        </p:nvSpPr>
        <p:spPr>
          <a:xfrm>
            <a:off x="1694950" y="2564904"/>
            <a:ext cx="951007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a-ES" sz="32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Un gestor bibliogràfic és una eina que permet crear una </a:t>
            </a:r>
            <a:r>
              <a:rPr lang="ca-ES" sz="3200" b="1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base de dades personal de referències bibliogràfiques </a:t>
            </a:r>
            <a:r>
              <a:rPr lang="ca-ES" sz="32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i que facilita la creació de citacions i de bibliografies en l’estil de citació desitjat.</a:t>
            </a:r>
          </a:p>
        </p:txBody>
      </p:sp>
    </p:spTree>
    <p:extLst>
      <p:ext uri="{BB962C8B-B14F-4D97-AF65-F5344CB8AC3E}">
        <p14:creationId xmlns:p14="http://schemas.microsoft.com/office/powerpoint/2010/main" val="18782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1"/>
          <p:cNvSpPr txBox="1">
            <a:spLocks/>
          </p:cNvSpPr>
          <p:nvPr/>
        </p:nvSpPr>
        <p:spPr>
          <a:xfrm>
            <a:off x="2336580" y="54116"/>
            <a:ext cx="7518839" cy="76504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None/>
            </a:pP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Accions massives</a:t>
            </a: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85"/>
          <a:stretch/>
        </p:blipFill>
        <p:spPr>
          <a:xfrm>
            <a:off x="4403923" y="1509531"/>
            <a:ext cx="7033110" cy="47375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QuadreDeText 5"/>
          <p:cNvSpPr txBox="1"/>
          <p:nvPr/>
        </p:nvSpPr>
        <p:spPr>
          <a:xfrm>
            <a:off x="289373" y="1666689"/>
            <a:ext cx="3806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El panell d’accions s’obrirà quan marquem referències.</a:t>
            </a:r>
          </a:p>
        </p:txBody>
      </p:sp>
      <p:sp>
        <p:nvSpPr>
          <p:cNvPr id="8" name="Rectangle arrodonit 7"/>
          <p:cNvSpPr/>
          <p:nvPr/>
        </p:nvSpPr>
        <p:spPr>
          <a:xfrm>
            <a:off x="6404513" y="3026655"/>
            <a:ext cx="235433" cy="189433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7" name="QuadreDeText 16"/>
          <p:cNvSpPr txBox="1"/>
          <p:nvPr/>
        </p:nvSpPr>
        <p:spPr>
          <a:xfrm>
            <a:off x="0" y="2896961"/>
            <a:ext cx="4095865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Afegir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o treure d’una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col·lecció.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Marcar o desmarcar dels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favorits.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Exportar.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  <a:p>
            <a:pPr marL="609585" indent="-304792">
              <a:spcBef>
                <a:spcPts val="1000"/>
              </a:spcBef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Esborrar (moure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a la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Arial"/>
                <a:cs typeface="Leelawadee UI" panose="020B0502040204020203" pitchFamily="34" charset="-34"/>
              </a:rPr>
              <a:t>paperera).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Arial"/>
              <a:cs typeface="Leelawadee UI" panose="020B0502040204020203" pitchFamily="34" charset="-34"/>
            </a:endParaRPr>
          </a:p>
        </p:txBody>
      </p:sp>
      <p:sp>
        <p:nvSpPr>
          <p:cNvPr id="11" name="Rectangle arrodonit 10"/>
          <p:cNvSpPr/>
          <p:nvPr/>
        </p:nvSpPr>
        <p:spPr>
          <a:xfrm>
            <a:off x="6404513" y="4037471"/>
            <a:ext cx="235433" cy="189433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Rectangle arrodonit 11"/>
          <p:cNvSpPr/>
          <p:nvPr/>
        </p:nvSpPr>
        <p:spPr>
          <a:xfrm>
            <a:off x="5978282" y="5878285"/>
            <a:ext cx="5458751" cy="340767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81291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9"/>
          <p:cNvSpPr txBox="1">
            <a:spLocks/>
          </p:cNvSpPr>
          <p:nvPr/>
        </p:nvSpPr>
        <p:spPr>
          <a:xfrm>
            <a:off x="3314828" y="263455"/>
            <a:ext cx="5543681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Buscar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7" b="34433"/>
          <a:stretch/>
        </p:blipFill>
        <p:spPr>
          <a:xfrm>
            <a:off x="5336556" y="1696467"/>
            <a:ext cx="6298855" cy="449658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Shape 61"/>
          <p:cNvSpPr txBox="1">
            <a:spLocks/>
          </p:cNvSpPr>
          <p:nvPr/>
        </p:nvSpPr>
        <p:spPr>
          <a:xfrm>
            <a:off x="53501" y="1696466"/>
            <a:ext cx="5283055" cy="4690265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a-E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Cercador intern:</a:t>
            </a:r>
            <a:endParaRPr lang="ca-ES" b="1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0" indent="0">
              <a:buNone/>
            </a:pPr>
            <a:endParaRPr lang="ca-ES" b="1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Busca als camps de </a:t>
            </a:r>
            <a:r>
              <a:rPr lang="pt-B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títol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 autor, </a:t>
            </a:r>
            <a:r>
              <a:rPr lang="pt-B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any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o </a:t>
            </a:r>
            <a:r>
              <a:rPr lang="pt-B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font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de </a:t>
            </a:r>
            <a:r>
              <a:rPr lang="pt-B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les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pt-BR" sz="20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referències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</a:t>
            </a: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Fa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la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cerca</a:t>
            </a:r>
            <a:r>
              <a:rPr lang="ca-ES" sz="2000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 la carpeta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on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estiguem situats.</a:t>
            </a:r>
          </a:p>
          <a:p>
            <a:pPr marL="0" indent="0">
              <a:buClr>
                <a:srgbClr val="2A95B7"/>
              </a:buClr>
              <a:buNone/>
            </a:pPr>
            <a:endParaRPr lang="ca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Es pot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filtrar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per autors o etiquetes.</a:t>
            </a:r>
          </a:p>
          <a:p>
            <a:pPr marL="228594" indent="-228594">
              <a:buClr>
                <a:srgbClr val="2A95B7"/>
              </a:buClr>
              <a:buFont typeface="Sniglet"/>
              <a:buChar char="+"/>
            </a:pPr>
            <a:endParaRPr lang="ca-ES" sz="24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5" name="Rectangle arrodonit 4"/>
          <p:cNvSpPr/>
          <p:nvPr/>
        </p:nvSpPr>
        <p:spPr>
          <a:xfrm>
            <a:off x="8742895" y="2403567"/>
            <a:ext cx="2892516" cy="1123404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7" name="Rectangle arrodonit 6"/>
          <p:cNvSpPr/>
          <p:nvPr/>
        </p:nvSpPr>
        <p:spPr>
          <a:xfrm>
            <a:off x="11230464" y="2576448"/>
            <a:ext cx="271053" cy="257236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8" name="Connector de fletxa recta 6"/>
          <p:cNvCxnSpPr/>
          <p:nvPr/>
        </p:nvCxnSpPr>
        <p:spPr>
          <a:xfrm>
            <a:off x="11029895" y="1501064"/>
            <a:ext cx="308665" cy="104925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QuadreDeText 1"/>
          <p:cNvSpPr txBox="1"/>
          <p:nvPr/>
        </p:nvSpPr>
        <p:spPr>
          <a:xfrm>
            <a:off x="10558273" y="1188636"/>
            <a:ext cx="9432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Filtrar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sp>
        <p:nvSpPr>
          <p:cNvPr id="12" name="QuadreDeText 1"/>
          <p:cNvSpPr txBox="1"/>
          <p:nvPr/>
        </p:nvSpPr>
        <p:spPr>
          <a:xfrm>
            <a:off x="9452072" y="1188636"/>
            <a:ext cx="943244" cy="33855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Cercar</a:t>
            </a:r>
            <a:r>
              <a:rPr lang="ca-ES" sz="1600" dirty="0" smtClean="0"/>
              <a:t> </a:t>
            </a:r>
            <a:endParaRPr lang="es-ES" sz="1600" dirty="0"/>
          </a:p>
        </p:txBody>
      </p:sp>
      <p:cxnSp>
        <p:nvCxnSpPr>
          <p:cNvPr id="13" name="Connector de fletxa recta 6"/>
          <p:cNvCxnSpPr/>
          <p:nvPr/>
        </p:nvCxnSpPr>
        <p:spPr>
          <a:xfrm>
            <a:off x="9847706" y="1499804"/>
            <a:ext cx="308665" cy="104925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79"/>
          <p:cNvSpPr txBox="1">
            <a:spLocks/>
          </p:cNvSpPr>
          <p:nvPr/>
        </p:nvSpPr>
        <p:spPr>
          <a:xfrm>
            <a:off x="1977831" y="1683781"/>
            <a:ext cx="7748061" cy="326229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 smtClean="0">
                <a:latin typeface="Leelawadee UI"/>
                <a:cs typeface="Leelawadee UI"/>
              </a:rPr>
              <a:t>Llegir i anotar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5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9"/>
          <p:cNvSpPr txBox="1">
            <a:spLocks/>
          </p:cNvSpPr>
          <p:nvPr/>
        </p:nvSpPr>
        <p:spPr>
          <a:xfrm>
            <a:off x="3584917" y="296529"/>
            <a:ext cx="5022166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Llegir i anotar</a:t>
            </a:r>
            <a:endParaRPr lang="en" sz="5333" b="1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2566" y="2280333"/>
            <a:ext cx="45448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Els PDF es poden llegir, subratllar i podem afegir-hi </a:t>
            </a:r>
            <a:r>
              <a:rPr lang="ca-E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comentaris</a:t>
            </a: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ca-E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(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Comments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).</a:t>
            </a:r>
            <a:endParaRPr lang="ca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ca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A</a:t>
            </a: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notacions (</a:t>
            </a:r>
            <a:r>
              <a:rPr lang="ca-ES" sz="2000" i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General 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notes </a:t>
            </a: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): notes fora del PDF però lligades al document.</a:t>
            </a:r>
            <a:endParaRPr lang="ca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ca-ES" sz="2000" dirty="0" smtClean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Notebook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: és una llibreta de notes general on es pot escriure i enviar-hi els textos marcats.</a:t>
            </a:r>
            <a:endParaRPr lang="ca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182" y="1480925"/>
            <a:ext cx="6597641" cy="519400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7" name="Rectangle arrodonit 6"/>
          <p:cNvSpPr/>
          <p:nvPr/>
        </p:nvSpPr>
        <p:spPr>
          <a:xfrm>
            <a:off x="9021452" y="2280333"/>
            <a:ext cx="1562577" cy="330892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7345052" y="4478694"/>
            <a:ext cx="865887" cy="186612"/>
          </a:xfrm>
          <a:prstGeom prst="roundRect">
            <a:avLst/>
          </a:prstGeom>
          <a:noFill/>
          <a:ln w="38100">
            <a:solidFill>
              <a:srgbClr val="962A44">
                <a:alpha val="70000"/>
              </a:srgb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9" name="Connector de fletxa recta 6"/>
          <p:cNvCxnSpPr/>
          <p:nvPr/>
        </p:nvCxnSpPr>
        <p:spPr>
          <a:xfrm flipV="1">
            <a:off x="8210939" y="4208106"/>
            <a:ext cx="810513" cy="864227"/>
          </a:xfrm>
          <a:prstGeom prst="straightConnector1">
            <a:avLst/>
          </a:prstGeom>
          <a:ln w="38100">
            <a:solidFill>
              <a:srgbClr val="962A44">
                <a:alpha val="70000"/>
              </a:srgb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48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977830" y="1683782"/>
            <a:ext cx="8626375" cy="282578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Citar i referenciar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2478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 7"/>
          <p:cNvGrpSpPr/>
          <p:nvPr/>
        </p:nvGrpSpPr>
        <p:grpSpPr>
          <a:xfrm>
            <a:off x="3703503" y="1184135"/>
            <a:ext cx="8301601" cy="4697318"/>
            <a:chOff x="3703503" y="1454726"/>
            <a:chExt cx="8301601" cy="4697318"/>
          </a:xfrm>
        </p:grpSpPr>
        <p:pic>
          <p:nvPicPr>
            <p:cNvPr id="9" name="Imatge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95" t="-921" r="1" b="-1"/>
            <a:stretch/>
          </p:blipFill>
          <p:spPr>
            <a:xfrm>
              <a:off x="6260676" y="1454726"/>
              <a:ext cx="5744428" cy="4697318"/>
            </a:xfrm>
            <a:prstGeom prst="rect">
              <a:avLst/>
            </a:prstGeom>
          </p:spPr>
        </p:pic>
        <p:pic>
          <p:nvPicPr>
            <p:cNvPr id="3" name="Imatg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3503" y="1496291"/>
              <a:ext cx="5875206" cy="3528021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7804071" y="1961651"/>
            <a:ext cx="378823" cy="132135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Cite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10" name="Rectangle arrodonit 9"/>
          <p:cNvSpPr/>
          <p:nvPr/>
        </p:nvSpPr>
        <p:spPr>
          <a:xfrm>
            <a:off x="4069911" y="1480931"/>
            <a:ext cx="504465" cy="180197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3" name="Connector de fletxa recta 12"/>
          <p:cNvCxnSpPr/>
          <p:nvPr/>
        </p:nvCxnSpPr>
        <p:spPr>
          <a:xfrm>
            <a:off x="8328169" y="2495566"/>
            <a:ext cx="1270133" cy="0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arrodonit 17"/>
          <p:cNvSpPr/>
          <p:nvPr/>
        </p:nvSpPr>
        <p:spPr>
          <a:xfrm>
            <a:off x="6513094" y="1900321"/>
            <a:ext cx="1775886" cy="783671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21" name="Connector de fletxa recta 20"/>
          <p:cNvCxnSpPr/>
          <p:nvPr/>
        </p:nvCxnSpPr>
        <p:spPr>
          <a:xfrm>
            <a:off x="4574376" y="1660587"/>
            <a:ext cx="1938718" cy="326358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Agrupa 10"/>
          <p:cNvGrpSpPr/>
          <p:nvPr/>
        </p:nvGrpSpPr>
        <p:grpSpPr>
          <a:xfrm>
            <a:off x="117895" y="1700129"/>
            <a:ext cx="9460813" cy="4992835"/>
            <a:chOff x="117895" y="1989382"/>
            <a:chExt cx="9460813" cy="4992835"/>
          </a:xfrm>
        </p:grpSpPr>
        <p:sp>
          <p:nvSpPr>
            <p:cNvPr id="6" name="QuadreDeText 5"/>
            <p:cNvSpPr txBox="1"/>
            <p:nvPr/>
          </p:nvSpPr>
          <p:spPr>
            <a:xfrm>
              <a:off x="117895" y="5043225"/>
              <a:ext cx="9460813" cy="19389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endParaRPr lang="ca-ES" b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endParaRPr>
            </a:p>
            <a:p>
              <a:pPr>
                <a:lnSpc>
                  <a:spcPct val="150000"/>
                </a:lnSpc>
              </a:pPr>
              <a:endParaRPr lang="ca-ES" sz="800" b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endParaRPr>
            </a:p>
            <a:p>
              <a:pPr>
                <a:lnSpc>
                  <a:spcPct val="150000"/>
                </a:lnSpc>
              </a:pPr>
              <a:r>
                <a:rPr lang="ca-ES" b="1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Important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:</a:t>
              </a:r>
              <a:r>
                <a:rPr lang="ca-E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Actualment </a:t>
              </a:r>
              <a:r>
                <a:rPr lang="ca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s’han de seguir </a:t>
              </a:r>
              <a:r>
                <a:rPr lang="ca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  <a:hlinkClick r:id="rId4" action="ppaction://hlinksldjump"/>
                </a:rPr>
                <a:t>aquestes 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  <a:hlinkClick r:id="rId4" action="ppaction://hlinksldjump"/>
                </a:rPr>
                <a:t>instruccions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 per instal·lar-lo</a:t>
              </a:r>
            </a:p>
            <a:p>
              <a:pPr>
                <a:lnSpc>
                  <a:spcPct val="150000"/>
                </a:lnSpc>
              </a:pP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al </a:t>
              </a:r>
              <a:r>
                <a:rPr lang="ca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compte 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d’</a:t>
              </a:r>
              <a:r>
                <a:rPr lang="ca-E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Office 365 i MS Word 2016 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de </a:t>
              </a:r>
              <a:r>
                <a:rPr lang="ca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la UB</a:t>
              </a:r>
              <a:r>
                <a:rPr lang="ca-ES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  <a:sym typeface="Sniglet"/>
                </a:rPr>
                <a:t>.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28217" y="1989382"/>
              <a:ext cx="4357080" cy="31393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r>
                <a:rPr lang="ca-ES" sz="2000" dirty="0" err="1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Cite</a:t>
              </a:r>
              <a:r>
                <a:rPr lang="ca-ES" sz="2000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 </a:t>
              </a:r>
              <a:r>
                <a:rPr lang="ca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permet </a:t>
              </a:r>
              <a:r>
                <a:rPr lang="ca-ES" sz="20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citar</a:t>
              </a:r>
              <a:r>
                <a:rPr lang="ca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 i generar</a:t>
              </a:r>
            </a:p>
            <a:p>
              <a:pPr lvl="0">
                <a:lnSpc>
                  <a:spcPct val="150000"/>
                </a:lnSpc>
              </a:pPr>
              <a:r>
                <a:rPr lang="ca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la </a:t>
              </a:r>
              <a:r>
                <a:rPr lang="ca-ES" sz="2000" dirty="0" smtClean="0">
                  <a:solidFill>
                    <a:srgbClr val="2A95B7"/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bibliografia</a:t>
              </a:r>
              <a:r>
                <a:rPr lang="ca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 fàcilment en l’estil </a:t>
              </a:r>
            </a:p>
            <a:p>
              <a:pPr lvl="0">
                <a:lnSpc>
                  <a:spcPct val="150000"/>
                </a:lnSpc>
              </a:pPr>
              <a:r>
                <a:rPr lang="ca-ES" sz="20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de citació desitjat.</a:t>
              </a:r>
            </a:p>
            <a:p>
              <a:pPr lvl="0">
                <a:lnSpc>
                  <a:spcPct val="150000"/>
                </a:lnSpc>
              </a:pPr>
              <a:endParaRPr lang="ca-E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  <a:p>
              <a:pPr lvl="0">
                <a:lnSpc>
                  <a:spcPct val="150000"/>
                </a:lnSpc>
              </a:pPr>
              <a:endParaRPr lang="ca-ES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  <a:p>
              <a:pPr lvl="0">
                <a:lnSpc>
                  <a:spcPct val="150000"/>
                </a:lnSpc>
              </a:pPr>
              <a:endParaRPr lang="ca-E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117896" y="4147762"/>
              <a:ext cx="4401060" cy="128721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ca-E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  <a:p>
              <a:pPr>
                <a:lnSpc>
                  <a:spcPct val="150000"/>
                </a:lnSpc>
              </a:pP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Complement </a:t>
              </a:r>
              <a:r>
                <a:rPr lang="ca-E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per a MS Word Online, Office 365, Word 2016 i superiors</a:t>
              </a:r>
              <a:r>
                <a:rPr lang="ca-ES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Leelawadee UI" panose="020B0502040204020203" pitchFamily="34" charset="-34"/>
                  <a:cs typeface="Leelawadee UI" panose="020B0502040204020203" pitchFamily="34" charset="-34"/>
                </a:rPr>
                <a:t>.</a:t>
              </a:r>
              <a:endParaRPr lang="ca-ES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endParaRPr>
            </a:p>
          </p:txBody>
        </p:sp>
      </p:grpSp>
      <p:sp>
        <p:nvSpPr>
          <p:cNvPr id="15" name="Rectangle arrodonit 14"/>
          <p:cNvSpPr/>
          <p:nvPr/>
        </p:nvSpPr>
        <p:spPr>
          <a:xfrm>
            <a:off x="9570113" y="2285997"/>
            <a:ext cx="2423993" cy="3414136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93042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4301" y="2007858"/>
            <a:ext cx="3869088" cy="2954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A95B7"/>
              </a:buClr>
              <a:buSzPct val="100000"/>
            </a:pP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Mentre redactem, podem buscar i introduir la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citació </a:t>
            </a: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directament al text</a:t>
            </a: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sense </a:t>
            </a:r>
            <a:r>
              <a:rPr lang="ca-ES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haver de sortir del </a:t>
            </a:r>
            <a:r>
              <a:rPr lang="ca-ES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document.</a:t>
            </a:r>
            <a:endParaRPr lang="ca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endParaRPr lang="ca-ES" sz="2933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endParaRPr lang="ca-ES" sz="1467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193" y="1380117"/>
            <a:ext cx="7577884" cy="4459581"/>
          </a:xfrm>
          <a:prstGeom prst="rect">
            <a:avLst/>
          </a:prstGeom>
        </p:spPr>
      </p:pic>
      <p:sp>
        <p:nvSpPr>
          <p:cNvPr id="9" name="Rectangle arrodonit 8"/>
          <p:cNvSpPr/>
          <p:nvPr/>
        </p:nvSpPr>
        <p:spPr>
          <a:xfrm>
            <a:off x="9360084" y="2357945"/>
            <a:ext cx="2423993" cy="3491345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4" name="Rectangle arrodonit 13"/>
          <p:cNvSpPr/>
          <p:nvPr/>
        </p:nvSpPr>
        <p:spPr>
          <a:xfrm>
            <a:off x="6619672" y="3752765"/>
            <a:ext cx="773064" cy="105785"/>
          </a:xfrm>
          <a:prstGeom prst="round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angle arrodonit 14"/>
          <p:cNvSpPr/>
          <p:nvPr/>
        </p:nvSpPr>
        <p:spPr>
          <a:xfrm>
            <a:off x="6849668" y="4208163"/>
            <a:ext cx="340781" cy="219056"/>
          </a:xfrm>
          <a:prstGeom prst="round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angle arrodonit 15"/>
          <p:cNvSpPr/>
          <p:nvPr/>
        </p:nvSpPr>
        <p:spPr>
          <a:xfrm>
            <a:off x="5652649" y="3376465"/>
            <a:ext cx="369833" cy="217507"/>
          </a:xfrm>
          <a:prstGeom prst="round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Cite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409657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 8"/>
          <p:cNvGrpSpPr/>
          <p:nvPr/>
        </p:nvGrpSpPr>
        <p:grpSpPr>
          <a:xfrm>
            <a:off x="4185301" y="1707464"/>
            <a:ext cx="7564266" cy="4459581"/>
            <a:chOff x="4185301" y="1707464"/>
            <a:chExt cx="7564266" cy="4459581"/>
          </a:xfrm>
        </p:grpSpPr>
        <p:pic>
          <p:nvPicPr>
            <p:cNvPr id="8" name="Imatge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2" r="963"/>
            <a:stretch/>
          </p:blipFill>
          <p:spPr>
            <a:xfrm>
              <a:off x="4454434" y="4381164"/>
              <a:ext cx="4807131" cy="1336617"/>
            </a:xfrm>
            <a:prstGeom prst="rect">
              <a:avLst/>
            </a:prstGeom>
          </p:spPr>
        </p:pic>
        <p:grpSp>
          <p:nvGrpSpPr>
            <p:cNvPr id="5" name="Agrupa 4"/>
            <p:cNvGrpSpPr/>
            <p:nvPr/>
          </p:nvGrpSpPr>
          <p:grpSpPr>
            <a:xfrm>
              <a:off x="4185301" y="1707464"/>
              <a:ext cx="7564266" cy="4459581"/>
              <a:chOff x="4185301" y="1707464"/>
              <a:chExt cx="7564266" cy="4459581"/>
            </a:xfrm>
          </p:grpSpPr>
          <p:pic>
            <p:nvPicPr>
              <p:cNvPr id="11" name="Imatge 1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85301" y="1707464"/>
                <a:ext cx="7564266" cy="4459581"/>
              </a:xfrm>
              <a:prstGeom prst="rect">
                <a:avLst/>
              </a:prstGeom>
            </p:spPr>
          </p:pic>
          <p:pic>
            <p:nvPicPr>
              <p:cNvPr id="4" name="Imatge 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12950" y="4427018"/>
                <a:ext cx="4772699" cy="1296035"/>
              </a:xfrm>
              <a:prstGeom prst="rect">
                <a:avLst/>
              </a:prstGeom>
            </p:spPr>
          </p:pic>
        </p:grpSp>
      </p:grpSp>
      <p:sp>
        <p:nvSpPr>
          <p:cNvPr id="2" name="Rectangle 1"/>
          <p:cNvSpPr/>
          <p:nvPr/>
        </p:nvSpPr>
        <p:spPr>
          <a:xfrm>
            <a:off x="287783" y="2655702"/>
            <a:ext cx="36204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2A95B7"/>
              </a:buClr>
              <a:buSzPct val="100000"/>
            </a:pP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Confeccionar automàticament </a:t>
            </a:r>
            <a:r>
              <a:rPr lang="ca-E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la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bibliografia</a:t>
            </a:r>
            <a:r>
              <a:rPr lang="ca-ES" sz="2000" b="1" dirty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amb els </a:t>
            </a:r>
            <a:r>
              <a:rPr lang="ca-ES" sz="200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documents citats al text.</a:t>
            </a:r>
            <a:endParaRPr lang="ca-ES" sz="2000" dirty="0">
              <a:solidFill>
                <a:srgbClr val="000000">
                  <a:lumMod val="75000"/>
                  <a:lumOff val="25000"/>
                </a:srgb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6" name="Rectangle arrodonit 5"/>
          <p:cNvSpPr/>
          <p:nvPr/>
        </p:nvSpPr>
        <p:spPr>
          <a:xfrm>
            <a:off x="10875820" y="3020291"/>
            <a:ext cx="753624" cy="235532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Rectangle arrodonit 11"/>
          <p:cNvSpPr/>
          <p:nvPr/>
        </p:nvSpPr>
        <p:spPr>
          <a:xfrm>
            <a:off x="10321638" y="3255823"/>
            <a:ext cx="1307805" cy="277086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3" name="Connector de fletxa recta 12"/>
          <p:cNvCxnSpPr/>
          <p:nvPr/>
        </p:nvCxnSpPr>
        <p:spPr>
          <a:xfrm flipH="1">
            <a:off x="8188039" y="3477496"/>
            <a:ext cx="2133600" cy="1171593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Cite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2971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1019" y="156570"/>
            <a:ext cx="8169271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53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Copiar referència</a:t>
            </a:r>
            <a:endParaRPr lang="es-ES" sz="5300" dirty="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5"/>
          <a:stretch/>
        </p:blipFill>
        <p:spPr>
          <a:xfrm>
            <a:off x="4722418" y="1462204"/>
            <a:ext cx="7178083" cy="45528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6535" y="1999692"/>
            <a:ext cx="4488968" cy="34778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buClr>
                <a:srgbClr val="2A95B7"/>
              </a:buClr>
              <a:buSzPct val="100000"/>
            </a:pP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Podem afegir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referències no citades</a:t>
            </a: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a qualsevol </a:t>
            </a: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text des del </a:t>
            </a:r>
            <a:r>
              <a:rPr lang="ca-ES" sz="2000" dirty="0" err="1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Reference</a:t>
            </a: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Manager:</a:t>
            </a:r>
          </a:p>
          <a:p>
            <a:pPr>
              <a:buClr>
                <a:srgbClr val="2A95B7"/>
              </a:buClr>
              <a:buSzPct val="100000"/>
            </a:pPr>
            <a:endParaRPr lang="ca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>
              <a:buClr>
                <a:srgbClr val="2A95B7"/>
              </a:buClr>
              <a:buSzPct val="100000"/>
            </a:pPr>
            <a:endParaRPr lang="ca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Situar-se a sobre de la referència.</a:t>
            </a: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Clicar amb </a:t>
            </a: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el </a:t>
            </a:r>
            <a:r>
              <a:rPr lang="ca-ES" sz="2000" b="1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botó dret </a:t>
            </a: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del ratolí per obrir el menú.</a:t>
            </a: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  <a:p>
            <a:pPr marL="228594" indent="-228594"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Triar: </a:t>
            </a:r>
            <a:r>
              <a:rPr lang="ca-ES" sz="2000" i="1" dirty="0" err="1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Copy</a:t>
            </a:r>
            <a:r>
              <a:rPr lang="ca-ES" sz="2000" i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Formatted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 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Sniglet"/>
              </a:rPr>
              <a:t>Citation</a:t>
            </a:r>
            <a:endParaRPr lang="ca-ES" sz="2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sp>
        <p:nvSpPr>
          <p:cNvPr id="5" name="Rectangle arrodonit 4"/>
          <p:cNvSpPr/>
          <p:nvPr/>
        </p:nvSpPr>
        <p:spPr>
          <a:xfrm>
            <a:off x="7960124" y="3833673"/>
            <a:ext cx="1696493" cy="322689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10710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977830" y="1683782"/>
            <a:ext cx="8201892" cy="282578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Col·laborar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88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6"/>
          <p:cNvSpPr txBox="1">
            <a:spLocks/>
          </p:cNvSpPr>
          <p:nvPr/>
        </p:nvSpPr>
        <p:spPr>
          <a:xfrm>
            <a:off x="295071" y="2263431"/>
            <a:ext cx="5452917" cy="230315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Mendeley és un gestor de referències </a:t>
            </a:r>
            <a:r>
              <a:rPr lang="ca-ES" altLang="es-ES" sz="22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gratuït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que permet buscar, </a:t>
            </a:r>
            <a:r>
              <a:rPr lang="ca-ES" alt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recollir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 </a:t>
            </a:r>
            <a:r>
              <a:rPr lang="ca-ES" alt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gestionar, compartir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</a:t>
            </a:r>
            <a:r>
              <a:rPr lang="ca-ES" alt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llegir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</a:t>
            </a:r>
            <a:r>
              <a:rPr lang="ca-ES" alt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anotar 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</a:t>
            </a:r>
            <a:r>
              <a:rPr lang="ca-ES" alt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citar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els documents de recerca.</a:t>
            </a:r>
            <a:endParaRPr lang="ca-ES" altLang="es-ES" sz="2200" dirty="0">
              <a:solidFill>
                <a:schemeClr val="tx1">
                  <a:lumMod val="75000"/>
                  <a:lumOff val="25000"/>
                </a:schemeClr>
              </a:solidFill>
              <a:latin typeface="Lucida Sans" panose="020B0602030504020204" pitchFamily="34" charset="0"/>
            </a:endParaRPr>
          </a:p>
        </p:txBody>
      </p:sp>
      <p:sp>
        <p:nvSpPr>
          <p:cNvPr id="3" name="QuadreDeText 2"/>
          <p:cNvSpPr txBox="1"/>
          <p:nvPr/>
        </p:nvSpPr>
        <p:spPr>
          <a:xfrm>
            <a:off x="0" y="5230877"/>
            <a:ext cx="1207008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609585" indent="-304792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Existeixen molts altres bons gestors de bibliografia com </a:t>
            </a:r>
            <a:r>
              <a:rPr lang="ca-ES" altLang="es-E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Zotero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 </a:t>
            </a:r>
            <a:r>
              <a:rPr lang="ca-ES" altLang="es-ES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(open </a:t>
            </a:r>
            <a:r>
              <a:rPr lang="ca-ES" altLang="es-ES" sz="22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source</a:t>
            </a:r>
            <a:r>
              <a:rPr lang="ca-ES" altLang="es-ES" sz="2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),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 </a:t>
            </a:r>
            <a:r>
              <a:rPr lang="ca-ES" altLang="es-ES" sz="2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Citavi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, etc.</a:t>
            </a:r>
          </a:p>
          <a:p>
            <a:pPr marL="609585" indent="-304792">
              <a:lnSpc>
                <a:spcPct val="150000"/>
              </a:lnSpc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A </a:t>
            </a:r>
            <a:r>
              <a:rPr lang="ca-ES" altLang="es-ES" sz="2200" dirty="0">
                <a:solidFill>
                  <a:srgbClr val="2A95B7"/>
                </a:solidFill>
                <a:latin typeface="Leelawadee UI"/>
                <a:cs typeface="Leelawadee UI"/>
              </a:rPr>
              <a:t>Mendeley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 hi tenim un </a:t>
            </a:r>
            <a:r>
              <a:rPr lang="ca-ES" altLang="es-ES" sz="2200" dirty="0">
                <a:solidFill>
                  <a:srgbClr val="2A95B7"/>
                </a:solidFill>
                <a:latin typeface="Leelawadee UI"/>
                <a:cs typeface="Leelawadee UI"/>
                <a:hlinkClick r:id="rId2"/>
              </a:rPr>
              <a:t>accés institucional</a:t>
            </a:r>
            <a:r>
              <a:rPr lang="ca-ES" altLang="es-ES" sz="2200" dirty="0">
                <a:solidFill>
                  <a:srgbClr val="2A95B7"/>
                </a:solidFill>
                <a:latin typeface="Leelawadee UI"/>
                <a:cs typeface="Leelawadee UI"/>
              </a:rPr>
              <a:t> </a:t>
            </a:r>
            <a:r>
              <a:rPr lang="ca-ES" altLang="es-E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/>
                <a:cs typeface="Leelawadee UI"/>
              </a:rPr>
              <a:t>per a membres de la Universitat de Barcelona.</a:t>
            </a:r>
            <a:endParaRPr lang="ca-ES" sz="2200" dirty="0">
              <a:solidFill>
                <a:schemeClr val="tx1">
                  <a:lumMod val="75000"/>
                  <a:lumOff val="25000"/>
                </a:schemeClr>
              </a:solidFill>
              <a:latin typeface="Leelawadee UI"/>
              <a:cs typeface="Leelawadee UI"/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159" y="1566217"/>
            <a:ext cx="6032741" cy="3032605"/>
          </a:xfrm>
          <a:prstGeom prst="rect">
            <a:avLst/>
          </a:prstGeom>
        </p:spPr>
      </p:pic>
      <p:sp>
        <p:nvSpPr>
          <p:cNvPr id="5" name="QuadreDeText 4"/>
          <p:cNvSpPr txBox="1"/>
          <p:nvPr/>
        </p:nvSpPr>
        <p:spPr>
          <a:xfrm>
            <a:off x="1268083" y="1142640"/>
            <a:ext cx="3245156" cy="9130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a-ES" sz="5300" dirty="0">
                <a:solidFill>
                  <a:srgbClr val="2A95B7"/>
                </a:solidFill>
                <a:latin typeface="Leelawadee UI"/>
                <a:cs typeface="Leelawadee UI"/>
              </a:rPr>
              <a:t>Mendeley</a:t>
            </a:r>
          </a:p>
        </p:txBody>
      </p:sp>
    </p:spTree>
    <p:extLst>
      <p:ext uri="{BB962C8B-B14F-4D97-AF65-F5344CB8AC3E}">
        <p14:creationId xmlns:p14="http://schemas.microsoft.com/office/powerpoint/2010/main" val="95844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34" y="1390261"/>
            <a:ext cx="6652128" cy="4824322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Shape 90"/>
          <p:cNvSpPr txBox="1">
            <a:spLocks/>
          </p:cNvSpPr>
          <p:nvPr/>
        </p:nvSpPr>
        <p:spPr>
          <a:xfrm>
            <a:off x="2742284" y="100584"/>
            <a:ext cx="6707432" cy="1000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Grups privats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9" name="Shape 61"/>
          <p:cNvSpPr txBox="1">
            <a:spLocks/>
          </p:cNvSpPr>
          <p:nvPr/>
        </p:nvSpPr>
        <p:spPr>
          <a:xfrm>
            <a:off x="65721" y="1647050"/>
            <a:ext cx="4518890" cy="431074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Es poden crear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grups privats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per compartir bibliografia i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anotar els </a:t>
            </a: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PDF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conjuntament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ca-E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Clicant al nom del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grup amb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el </a:t>
            </a:r>
            <a:r>
              <a:rPr lang="ca-E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botó dret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del 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ratolí, s’obriran les opcions i podrem enviar invitacions per formar-hi part (</a:t>
            </a:r>
            <a:r>
              <a:rPr lang="ca-ES" sz="2000" i="1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Manage</a:t>
            </a:r>
            <a:r>
              <a:rPr lang="ca-ES" sz="2000" i="1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Group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).</a:t>
            </a:r>
            <a:endParaRPr lang="ca-ES" sz="2133" dirty="0" smtClean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endParaRPr lang="ca-ES" sz="2133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8" name="Rectangle arrodonit 7"/>
          <p:cNvSpPr/>
          <p:nvPr/>
        </p:nvSpPr>
        <p:spPr>
          <a:xfrm>
            <a:off x="4627985" y="4181513"/>
            <a:ext cx="1595048" cy="2033070"/>
          </a:xfrm>
          <a:prstGeom prst="roundRect">
            <a:avLst/>
          </a:prstGeom>
          <a:noFill/>
          <a:ln w="381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7" name="Imat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64" y="4982547"/>
            <a:ext cx="1625243" cy="1158666"/>
          </a:xfrm>
          <a:prstGeom prst="rect">
            <a:avLst/>
          </a:prstGeom>
        </p:spPr>
      </p:pic>
      <p:sp>
        <p:nvSpPr>
          <p:cNvPr id="13" name="Rectangle arrodonit 12"/>
          <p:cNvSpPr/>
          <p:nvPr/>
        </p:nvSpPr>
        <p:spPr>
          <a:xfrm>
            <a:off x="6241695" y="4945224"/>
            <a:ext cx="1615911" cy="1195988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269162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0"/>
          <p:cNvSpPr txBox="1">
            <a:spLocks/>
          </p:cNvSpPr>
          <p:nvPr/>
        </p:nvSpPr>
        <p:spPr>
          <a:xfrm>
            <a:off x="2742284" y="100584"/>
            <a:ext cx="6707432" cy="1000400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4800" b="0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 rtl="0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4800" b="0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r>
              <a:rPr lang="en" sz="5333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Grups privats</a:t>
            </a:r>
            <a:endParaRPr lang="en" sz="53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9" name="Shape 61"/>
          <p:cNvSpPr txBox="1">
            <a:spLocks/>
          </p:cNvSpPr>
          <p:nvPr/>
        </p:nvSpPr>
        <p:spPr>
          <a:xfrm>
            <a:off x="124171" y="2546904"/>
            <a:ext cx="4059767" cy="212080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Els membres del grup podran </a:t>
            </a: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afegir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documents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, </a:t>
            </a: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comentar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els PDF i veure els comentaris fets pels altres membres del grup.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10" name="Imat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938" y="1328240"/>
            <a:ext cx="7316763" cy="507317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cxnSp>
        <p:nvCxnSpPr>
          <p:cNvPr id="12" name="Connector de fletxa recta 11"/>
          <p:cNvCxnSpPr/>
          <p:nvPr/>
        </p:nvCxnSpPr>
        <p:spPr>
          <a:xfrm flipV="1">
            <a:off x="5590095" y="3614087"/>
            <a:ext cx="3335236" cy="1053619"/>
          </a:xfrm>
          <a:prstGeom prst="straightConnector1">
            <a:avLst/>
          </a:prstGeom>
          <a:ln w="38100">
            <a:solidFill>
              <a:srgbClr val="962A44">
                <a:alpha val="60000"/>
              </a:srgb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de fletxa recta 14"/>
          <p:cNvCxnSpPr/>
          <p:nvPr/>
        </p:nvCxnSpPr>
        <p:spPr>
          <a:xfrm flipV="1">
            <a:off x="6240544" y="4234072"/>
            <a:ext cx="2684787" cy="1809947"/>
          </a:xfrm>
          <a:prstGeom prst="straightConnector1">
            <a:avLst/>
          </a:prstGeom>
          <a:ln w="38100">
            <a:solidFill>
              <a:srgbClr val="962A44">
                <a:alpha val="60000"/>
              </a:srgb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233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1"/>
          <p:cNvSpPr txBox="1">
            <a:spLocks/>
          </p:cNvSpPr>
          <p:nvPr/>
        </p:nvSpPr>
        <p:spPr>
          <a:xfrm>
            <a:off x="336080" y="2076936"/>
            <a:ext cx="5759920" cy="3892395"/>
          </a:xfrm>
          <a:prstGeom prst="rect">
            <a:avLst/>
          </a:prstGeom>
        </p:spPr>
        <p:txBody>
          <a:bodyPr vert="horz" lIns="121900" tIns="121900" rIns="121900" bIns="121900" numCol="1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Library </a:t>
            </a: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- accedir, actualitzar i gestionar la biblioteca personal de referències</a:t>
            </a: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. Gestionar grups.</a:t>
            </a: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Suggestions</a:t>
            </a: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- notificacions de publicacions a partir dels documents desats a la nostra biblioteca i altres factors del perfil. Es </a:t>
            </a:r>
            <a:r>
              <a:rPr lang="ca-ES" sz="2000" dirty="0" smtClean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pot desactivar.</a:t>
            </a: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endParaRPr lang="ca-ES" sz="2000" dirty="0" smtClean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Search</a:t>
            </a: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– cerca al catàleg de Mendeley i en molts casos es pot accedir als documents.</a:t>
            </a:r>
          </a:p>
          <a:p>
            <a:pPr marL="228594" indent="-228594">
              <a:lnSpc>
                <a:spcPct val="100000"/>
              </a:lnSpc>
              <a:spcBef>
                <a:spcPts val="0"/>
              </a:spcBef>
              <a:buClr>
                <a:srgbClr val="2A95B7"/>
              </a:buClr>
              <a:buSzPct val="100000"/>
              <a:buFont typeface="Sniglet"/>
              <a:buChar char="+"/>
            </a:pPr>
            <a:endParaRPr lang="ca-ES" sz="2400" dirty="0">
              <a:solidFill>
                <a:srgbClr val="434343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Sniglet"/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131" y="2076936"/>
            <a:ext cx="5525611" cy="3419409"/>
          </a:xfrm>
          <a:prstGeom prst="rect">
            <a:avLst/>
          </a:prstGeom>
          <a:ln w="12700">
            <a:solidFill>
              <a:schemeClr val="bg2">
                <a:lumMod val="90000"/>
              </a:schemeClr>
            </a:solidFill>
          </a:ln>
        </p:spPr>
      </p:pic>
      <p:sp>
        <p:nvSpPr>
          <p:cNvPr id="5" name="Shape 209"/>
          <p:cNvSpPr txBox="1">
            <a:spLocks/>
          </p:cNvSpPr>
          <p:nvPr/>
        </p:nvSpPr>
        <p:spPr>
          <a:xfrm>
            <a:off x="2561771" y="277867"/>
            <a:ext cx="7068457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Web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30596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977830" y="1683782"/>
            <a:ext cx="8201892" cy="282578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Per començar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1294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9"/>
          <p:cNvSpPr txBox="1">
            <a:spLocks/>
          </p:cNvSpPr>
          <p:nvPr/>
        </p:nvSpPr>
        <p:spPr>
          <a:xfrm>
            <a:off x="3590704" y="277873"/>
            <a:ext cx="5010593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Crear el compte</a:t>
            </a:r>
          </a:p>
        </p:txBody>
      </p:sp>
      <p:sp>
        <p:nvSpPr>
          <p:cNvPr id="5" name="Rectangle arrodonit 4"/>
          <p:cNvSpPr/>
          <p:nvPr/>
        </p:nvSpPr>
        <p:spPr>
          <a:xfrm>
            <a:off x="5225143" y="1359236"/>
            <a:ext cx="1978090" cy="33855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6" y="1769783"/>
            <a:ext cx="8230822" cy="43969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39693" y="1359236"/>
            <a:ext cx="2331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dirty="0" smtClean="0">
                <a:latin typeface="Leelawadee"/>
                <a:hlinkClick r:id="rId3"/>
              </a:rPr>
              <a:t>www.mendeley.com</a:t>
            </a:r>
            <a:r>
              <a:rPr lang="es-ES" sz="1600" dirty="0">
                <a:latin typeface="Leelawadee"/>
                <a:hlinkClick r:id="rId3"/>
              </a:rPr>
              <a:t>/</a:t>
            </a:r>
            <a:endParaRPr lang="es-ES" sz="1600" dirty="0">
              <a:latin typeface="Leelawadee"/>
            </a:endParaRPr>
          </a:p>
        </p:txBody>
      </p:sp>
      <p:sp>
        <p:nvSpPr>
          <p:cNvPr id="8" name="Rectangle arrodonit 7"/>
          <p:cNvSpPr/>
          <p:nvPr/>
        </p:nvSpPr>
        <p:spPr>
          <a:xfrm>
            <a:off x="2117766" y="4946186"/>
            <a:ext cx="1830780" cy="502307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88021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09"/>
          <p:cNvSpPr txBox="1">
            <a:spLocks/>
          </p:cNvSpPr>
          <p:nvPr/>
        </p:nvSpPr>
        <p:spPr>
          <a:xfrm>
            <a:off x="1201922" y="266485"/>
            <a:ext cx="9788156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Descarregar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 instal·lar</a:t>
            </a:r>
          </a:p>
        </p:txBody>
      </p:sp>
      <p:pic>
        <p:nvPicPr>
          <p:cNvPr id="12" name="Imat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266" y="1944718"/>
            <a:ext cx="7467284" cy="409964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2" name="Rectangle arrodonit 1"/>
          <p:cNvSpPr/>
          <p:nvPr/>
        </p:nvSpPr>
        <p:spPr>
          <a:xfrm>
            <a:off x="3622792" y="3550467"/>
            <a:ext cx="2104316" cy="478577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3" name="Rectangle 2"/>
          <p:cNvSpPr/>
          <p:nvPr/>
        </p:nvSpPr>
        <p:spPr>
          <a:xfrm>
            <a:off x="111785" y="1597135"/>
            <a:ext cx="24272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26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Reference Manager</a:t>
            </a:r>
            <a:endParaRPr lang="es-ES" sz="2600" dirty="0"/>
          </a:p>
        </p:txBody>
      </p:sp>
    </p:spTree>
    <p:extLst>
      <p:ext uri="{BB962C8B-B14F-4D97-AF65-F5344CB8AC3E}">
        <p14:creationId xmlns:p14="http://schemas.microsoft.com/office/powerpoint/2010/main" val="298324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"/>
          <p:cNvSpPr txBox="1">
            <a:spLocks/>
          </p:cNvSpPr>
          <p:nvPr/>
        </p:nvSpPr>
        <p:spPr>
          <a:xfrm>
            <a:off x="2423118" y="3484252"/>
            <a:ext cx="8566960" cy="289963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>
              <a:buFont typeface="Arial" panose="020B0604020202020204" pitchFamily="34" charset="0"/>
              <a:buNone/>
            </a:pPr>
            <a:r>
              <a:rPr lang="ca-ES" sz="2667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Instal·lació del nou Mendeley </a:t>
            </a:r>
            <a:r>
              <a:rPr lang="ca-ES" sz="2667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</a:t>
            </a:r>
            <a:r>
              <a:rPr lang="ca-ES" sz="2667" i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667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 la UB:</a:t>
            </a:r>
            <a:endParaRPr lang="ca-ES" sz="2667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endParaRPr lang="ca-ES" sz="1500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endParaRPr lang="es-ES" sz="15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r>
              <a:rPr lang="es-ES" sz="2133" dirty="0" err="1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Configuració</a:t>
            </a:r>
            <a:r>
              <a:rPr lang="es-ES" sz="2133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 </a:t>
            </a:r>
            <a:r>
              <a:rPr lang="es-ES" sz="2133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de Mendeley Cite en Office 365 Pro Plus (UB)</a:t>
            </a:r>
            <a:r>
              <a:rPr lang="es-ES" sz="2133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 </a:t>
            </a:r>
            <a:endParaRPr lang="es-ES" sz="2133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endParaRPr lang="ca-ES" sz="2133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r>
              <a:rPr lang="es-ES" sz="2133" dirty="0" err="1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Configuració</a:t>
            </a:r>
            <a:r>
              <a:rPr lang="es-ES" sz="2133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 de Mendeley Cite en Microsoft Word 2016 (UB)</a:t>
            </a:r>
            <a:endParaRPr lang="es-ES" sz="2133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2">
              <a:buFont typeface="Arial" panose="020B0604020202020204" pitchFamily="34" charset="0"/>
              <a:buNone/>
            </a:pPr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grpSp>
        <p:nvGrpSpPr>
          <p:cNvPr id="7" name="Agrupa 6"/>
          <p:cNvGrpSpPr/>
          <p:nvPr/>
        </p:nvGrpSpPr>
        <p:grpSpPr>
          <a:xfrm>
            <a:off x="4129967" y="1563367"/>
            <a:ext cx="3103675" cy="1750450"/>
            <a:chOff x="8243198" y="2297834"/>
            <a:chExt cx="3103675" cy="1750450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544"/>
            <a:stretch/>
          </p:blipFill>
          <p:spPr>
            <a:xfrm>
              <a:off x="8243198" y="2297834"/>
              <a:ext cx="2798875" cy="175045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9545782" y="3123369"/>
              <a:ext cx="1801091" cy="781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80344" y="1417135"/>
            <a:ext cx="16338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a-ES" sz="2800" dirty="0" err="1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</a:t>
            </a:r>
            <a:endParaRPr lang="es-ES" sz="2800" dirty="0"/>
          </a:p>
        </p:txBody>
      </p:sp>
      <p:sp>
        <p:nvSpPr>
          <p:cNvPr id="8" name="Shape 209"/>
          <p:cNvSpPr txBox="1">
            <a:spLocks/>
          </p:cNvSpPr>
          <p:nvPr/>
        </p:nvSpPr>
        <p:spPr>
          <a:xfrm>
            <a:off x="1201922" y="266485"/>
            <a:ext cx="9788156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Descarregar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 instal·lar</a:t>
            </a:r>
          </a:p>
        </p:txBody>
      </p:sp>
    </p:spTree>
    <p:extLst>
      <p:ext uri="{BB962C8B-B14F-4D97-AF65-F5344CB8AC3E}">
        <p14:creationId xmlns:p14="http://schemas.microsoft.com/office/powerpoint/2010/main" val="480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9"/>
          <p:cNvSpPr txBox="1">
            <a:spLocks/>
          </p:cNvSpPr>
          <p:nvPr/>
        </p:nvSpPr>
        <p:spPr>
          <a:xfrm>
            <a:off x="1729130" y="203225"/>
            <a:ext cx="9885177" cy="76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Activar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Institucional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grpSp>
        <p:nvGrpSpPr>
          <p:cNvPr id="14" name="Agrupa 13"/>
          <p:cNvGrpSpPr/>
          <p:nvPr/>
        </p:nvGrpSpPr>
        <p:grpSpPr>
          <a:xfrm>
            <a:off x="1894119" y="1154943"/>
            <a:ext cx="6792683" cy="5557812"/>
            <a:chOff x="2267342" y="1154943"/>
            <a:chExt cx="6792683" cy="5557812"/>
          </a:xfrm>
        </p:grpSpPr>
        <p:pic>
          <p:nvPicPr>
            <p:cNvPr id="4" name="Imatg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568"/>
            <a:stretch/>
          </p:blipFill>
          <p:spPr>
            <a:xfrm>
              <a:off x="2267343" y="2357106"/>
              <a:ext cx="6792682" cy="4355649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0" name="Imatg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342" y="1158197"/>
              <a:ext cx="5147531" cy="1204956"/>
            </a:xfrm>
            <a:prstGeom prst="rect">
              <a:avLst/>
            </a:prstGeom>
          </p:spPr>
        </p:pic>
        <p:pic>
          <p:nvPicPr>
            <p:cNvPr id="12" name="Imatg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3861" y="1154943"/>
              <a:ext cx="1726164" cy="1210164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1301345" y="1567210"/>
            <a:ext cx="502860" cy="789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43937" y="5551478"/>
            <a:ext cx="519694" cy="789896"/>
          </a:xfrm>
          <a:prstGeom prst="rect">
            <a:avLst/>
          </a:prstGeom>
          <a:solidFill>
            <a:schemeClr val="bg1"/>
          </a:solidFill>
          <a:ln cap="rnd">
            <a:noFill/>
          </a:ln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2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21" name="Shape 209"/>
          <p:cNvSpPr txBox="1">
            <a:spLocks/>
          </p:cNvSpPr>
          <p:nvPr/>
        </p:nvSpPr>
        <p:spPr>
          <a:xfrm>
            <a:off x="9444172" y="1162052"/>
            <a:ext cx="1171839" cy="451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2000" dirty="0" smtClean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O</a:t>
            </a:r>
            <a:r>
              <a:rPr lang="en" sz="2000" dirty="0" smtClean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pció </a:t>
            </a:r>
            <a:r>
              <a:rPr lang="en" sz="2000" dirty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1</a:t>
            </a:r>
          </a:p>
        </p:txBody>
      </p:sp>
      <p:sp>
        <p:nvSpPr>
          <p:cNvPr id="19" name="Rectangle arrodonit 18"/>
          <p:cNvSpPr/>
          <p:nvPr/>
        </p:nvSpPr>
        <p:spPr>
          <a:xfrm>
            <a:off x="2010504" y="1843434"/>
            <a:ext cx="1961692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22" name="Rectangle arrodonit 21"/>
          <p:cNvSpPr/>
          <p:nvPr/>
        </p:nvSpPr>
        <p:spPr>
          <a:xfrm>
            <a:off x="2860719" y="5942685"/>
            <a:ext cx="1961692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23" name="Imatg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73" r="25540" b="72829"/>
          <a:stretch/>
        </p:blipFill>
        <p:spPr>
          <a:xfrm>
            <a:off x="7550520" y="4247032"/>
            <a:ext cx="4383334" cy="509163"/>
          </a:xfrm>
          <a:prstGeom prst="rect">
            <a:avLst/>
          </a:prstGeom>
          <a:ln w="12700">
            <a:solidFill>
              <a:schemeClr val="bg2">
                <a:lumMod val="90000"/>
              </a:schemeClr>
            </a:solidFill>
          </a:ln>
        </p:spPr>
      </p:pic>
      <p:sp>
        <p:nvSpPr>
          <p:cNvPr id="26" name="Rectangle 25"/>
          <p:cNvSpPr/>
          <p:nvPr/>
        </p:nvSpPr>
        <p:spPr>
          <a:xfrm>
            <a:off x="10852972" y="4074888"/>
            <a:ext cx="479618" cy="7898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</a:rPr>
              <a:t>3</a:t>
            </a:r>
            <a:endParaRPr lang="es-ES" sz="4533" b="1" dirty="0">
              <a:solidFill>
                <a:srgbClr val="2A95B7"/>
              </a:solidFill>
            </a:endParaRPr>
          </a:p>
        </p:txBody>
      </p:sp>
      <p:sp>
        <p:nvSpPr>
          <p:cNvPr id="27" name="Rectangle arrodonit 26"/>
          <p:cNvSpPr/>
          <p:nvPr/>
        </p:nvSpPr>
        <p:spPr>
          <a:xfrm>
            <a:off x="11334055" y="4297875"/>
            <a:ext cx="579672" cy="347277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28" name="Connector de fletxa recta 27"/>
          <p:cNvCxnSpPr/>
          <p:nvPr/>
        </p:nvCxnSpPr>
        <p:spPr>
          <a:xfrm flipV="1">
            <a:off x="5019869" y="5617029"/>
            <a:ext cx="895739" cy="391885"/>
          </a:xfrm>
          <a:prstGeom prst="straightConnector1">
            <a:avLst/>
          </a:prstGeom>
          <a:ln w="38100">
            <a:solidFill>
              <a:srgbClr val="2A95B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tge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696" y="5141914"/>
            <a:ext cx="2463620" cy="1397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Connector de fletxa recta 33"/>
          <p:cNvCxnSpPr/>
          <p:nvPr/>
        </p:nvCxnSpPr>
        <p:spPr>
          <a:xfrm flipV="1">
            <a:off x="8590844" y="4918467"/>
            <a:ext cx="895739" cy="391885"/>
          </a:xfrm>
          <a:prstGeom prst="straightConnector1">
            <a:avLst/>
          </a:prstGeom>
          <a:ln w="38100">
            <a:solidFill>
              <a:srgbClr val="2A95B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8714" y="1644494"/>
            <a:ext cx="2105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Amb </a:t>
            </a:r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7"/>
              </a:rPr>
              <a:t>Cercabib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170284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 15"/>
          <p:cNvGrpSpPr/>
          <p:nvPr/>
        </p:nvGrpSpPr>
        <p:grpSpPr>
          <a:xfrm>
            <a:off x="2999182" y="1552913"/>
            <a:ext cx="8128086" cy="4503503"/>
            <a:chOff x="2994004" y="1884784"/>
            <a:chExt cx="8357958" cy="4692082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81" r="603" b="26302"/>
            <a:stretch/>
          </p:blipFill>
          <p:spPr>
            <a:xfrm>
              <a:off x="2999182" y="1884784"/>
              <a:ext cx="8352780" cy="4692082"/>
            </a:xfrm>
            <a:prstGeom prst="rect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3" name="Imatg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5" t="19175" r="8035" b="9130"/>
            <a:stretch/>
          </p:blipFill>
          <p:spPr>
            <a:xfrm>
              <a:off x="2994004" y="3266319"/>
              <a:ext cx="8316394" cy="329738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6512778" y="2028512"/>
              <a:ext cx="2438400" cy="170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2" name="Shape 209"/>
          <p:cNvSpPr txBox="1">
            <a:spLocks/>
          </p:cNvSpPr>
          <p:nvPr/>
        </p:nvSpPr>
        <p:spPr>
          <a:xfrm>
            <a:off x="1729130" y="100584"/>
            <a:ext cx="9885177" cy="76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Activar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Institucional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65789" y="2033461"/>
            <a:ext cx="519694" cy="7898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2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60435" y="2182077"/>
            <a:ext cx="479618" cy="7898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</a:rPr>
              <a:t>3</a:t>
            </a:r>
            <a:endParaRPr lang="es-ES" sz="4533" b="1" dirty="0">
              <a:solidFill>
                <a:srgbClr val="2A95B7"/>
              </a:solidFill>
            </a:endParaRPr>
          </a:p>
        </p:txBody>
      </p:sp>
      <p:sp>
        <p:nvSpPr>
          <p:cNvPr id="6" name="Rectangle arrodonit 5"/>
          <p:cNvSpPr/>
          <p:nvPr/>
        </p:nvSpPr>
        <p:spPr>
          <a:xfrm>
            <a:off x="8338557" y="2376259"/>
            <a:ext cx="687127" cy="417823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4717686" y="1541305"/>
            <a:ext cx="1860265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8"/>
          <p:cNvSpPr/>
          <p:nvPr/>
        </p:nvSpPr>
        <p:spPr>
          <a:xfrm>
            <a:off x="6577950" y="1315081"/>
            <a:ext cx="502860" cy="78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10" name="Rectangle arrodonit 9"/>
          <p:cNvSpPr/>
          <p:nvPr/>
        </p:nvSpPr>
        <p:spPr>
          <a:xfrm>
            <a:off x="2999182" y="1983185"/>
            <a:ext cx="1626958" cy="273279"/>
          </a:xfrm>
          <a:prstGeom prst="roundRect">
            <a:avLst>
              <a:gd name="adj" fmla="val 20964"/>
            </a:avLst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11" name="Connector de fletxa recta 10"/>
          <p:cNvCxnSpPr/>
          <p:nvPr/>
        </p:nvCxnSpPr>
        <p:spPr>
          <a:xfrm flipH="1">
            <a:off x="2364722" y="2255080"/>
            <a:ext cx="634460" cy="1011239"/>
          </a:xfrm>
          <a:prstGeom prst="straightConnector1">
            <a:avLst/>
          </a:prstGeom>
          <a:ln w="38100">
            <a:solidFill>
              <a:srgbClr val="2A95B7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t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45" y="3278042"/>
            <a:ext cx="2651365" cy="150453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Shape 209"/>
          <p:cNvSpPr txBox="1">
            <a:spLocks/>
          </p:cNvSpPr>
          <p:nvPr/>
        </p:nvSpPr>
        <p:spPr>
          <a:xfrm>
            <a:off x="755779" y="1101142"/>
            <a:ext cx="1171839" cy="451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2000" dirty="0" smtClean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O</a:t>
            </a:r>
            <a:r>
              <a:rPr lang="en" sz="2000" dirty="0" smtClean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pció 2</a:t>
            </a:r>
            <a:endParaRPr lang="en" sz="2000" dirty="0">
              <a:solidFill>
                <a:schemeClr val="tx2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303" y="1745925"/>
            <a:ext cx="25450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Amb el </a:t>
            </a:r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5"/>
              </a:rPr>
              <a:t>Botó SIRE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411671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 19"/>
          <p:cNvGrpSpPr/>
          <p:nvPr/>
        </p:nvGrpSpPr>
        <p:grpSpPr>
          <a:xfrm>
            <a:off x="791981" y="1660845"/>
            <a:ext cx="8357958" cy="4720074"/>
            <a:chOff x="652020" y="1763486"/>
            <a:chExt cx="8357958" cy="4720074"/>
          </a:xfrm>
        </p:grpSpPr>
        <p:pic>
          <p:nvPicPr>
            <p:cNvPr id="3" name="Imatg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874" r="603" b="26301"/>
            <a:stretch/>
          </p:blipFill>
          <p:spPr>
            <a:xfrm>
              <a:off x="657198" y="1763486"/>
              <a:ext cx="8352780" cy="4720074"/>
            </a:xfrm>
            <a:prstGeom prst="rect">
              <a:avLst/>
            </a:prstGeom>
            <a:ln w="12700"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3" name="Imatge 1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5" t="19175" r="8035" b="9130"/>
            <a:stretch/>
          </p:blipFill>
          <p:spPr>
            <a:xfrm>
              <a:off x="652020" y="3173013"/>
              <a:ext cx="8316394" cy="3297382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4170794" y="1935206"/>
              <a:ext cx="2438400" cy="170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6" name="Rectangle arrodonit 5"/>
          <p:cNvSpPr/>
          <p:nvPr/>
        </p:nvSpPr>
        <p:spPr>
          <a:xfrm>
            <a:off x="6285825" y="2562883"/>
            <a:ext cx="687127" cy="417823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8" name="Rectangle arrodonit 7"/>
          <p:cNvSpPr/>
          <p:nvPr/>
        </p:nvSpPr>
        <p:spPr>
          <a:xfrm>
            <a:off x="2543656" y="1681274"/>
            <a:ext cx="1860265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Rectangle 8"/>
          <p:cNvSpPr/>
          <p:nvPr/>
        </p:nvSpPr>
        <p:spPr>
          <a:xfrm>
            <a:off x="4403921" y="1485670"/>
            <a:ext cx="502860" cy="789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1</a:t>
            </a:r>
            <a:endParaRPr lang="es-ES" sz="4533" dirty="0">
              <a:solidFill>
                <a:srgbClr val="2A95B7"/>
              </a:solidFill>
            </a:endParaRPr>
          </a:p>
        </p:txBody>
      </p:sp>
      <p:pic>
        <p:nvPicPr>
          <p:cNvPr id="16" name="Imatge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0" r="1949"/>
          <a:stretch/>
        </p:blipFill>
        <p:spPr>
          <a:xfrm>
            <a:off x="7035285" y="2469012"/>
            <a:ext cx="2099387" cy="274945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9170708" y="4493047"/>
            <a:ext cx="519694" cy="789896"/>
          </a:xfrm>
          <a:prstGeom prst="rect">
            <a:avLst/>
          </a:prstGeom>
          <a:solidFill>
            <a:schemeClr val="bg1"/>
          </a:solidFill>
          <a:ln cap="rnd">
            <a:noFill/>
          </a:ln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2</a:t>
            </a:r>
            <a:endParaRPr lang="es-ES" sz="4533" dirty="0">
              <a:solidFill>
                <a:srgbClr val="2A95B7"/>
              </a:solidFill>
            </a:endParaRPr>
          </a:p>
        </p:txBody>
      </p:sp>
      <p:sp>
        <p:nvSpPr>
          <p:cNvPr id="19" name="Rectangle arrodonit 18"/>
          <p:cNvSpPr/>
          <p:nvPr/>
        </p:nvSpPr>
        <p:spPr>
          <a:xfrm>
            <a:off x="7081941" y="4688651"/>
            <a:ext cx="1961692" cy="398689"/>
          </a:xfrm>
          <a:prstGeom prst="roundRect">
            <a:avLst/>
          </a:prstGeom>
          <a:noFill/>
          <a:ln w="38100">
            <a:solidFill>
              <a:srgbClr val="2A95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5" name="Rectangle 4"/>
          <p:cNvSpPr/>
          <p:nvPr/>
        </p:nvSpPr>
        <p:spPr>
          <a:xfrm>
            <a:off x="5806207" y="2374744"/>
            <a:ext cx="479618" cy="7898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ca-ES" sz="4533" b="1" dirty="0">
                <a:solidFill>
                  <a:srgbClr val="2A95B7"/>
                </a:solidFill>
              </a:rPr>
              <a:t>3</a:t>
            </a:r>
            <a:endParaRPr lang="es-ES" sz="4533" b="1" dirty="0">
              <a:solidFill>
                <a:srgbClr val="2A95B7"/>
              </a:solidFill>
            </a:endParaRPr>
          </a:p>
        </p:txBody>
      </p:sp>
      <p:sp>
        <p:nvSpPr>
          <p:cNvPr id="21" name="Shape 209"/>
          <p:cNvSpPr txBox="1">
            <a:spLocks/>
          </p:cNvSpPr>
          <p:nvPr/>
        </p:nvSpPr>
        <p:spPr>
          <a:xfrm>
            <a:off x="9887057" y="1129343"/>
            <a:ext cx="1171839" cy="451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s-ES" sz="2000" dirty="0" smtClean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O</a:t>
            </a:r>
            <a:r>
              <a:rPr lang="en" sz="2000" dirty="0" smtClean="0">
                <a:solidFill>
                  <a:schemeClr val="tx2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pció 3</a:t>
            </a:r>
            <a:endParaRPr lang="en" sz="2000" dirty="0">
              <a:solidFill>
                <a:schemeClr val="tx2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231063" y="1581114"/>
            <a:ext cx="28371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Amb </a:t>
            </a:r>
            <a:r>
              <a:rPr lang="en" sz="24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  <a:hlinkClick r:id="rId5"/>
              </a:rPr>
              <a:t>Library Access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22" name="Shape 209"/>
          <p:cNvSpPr txBox="1">
            <a:spLocks/>
          </p:cNvSpPr>
          <p:nvPr/>
        </p:nvSpPr>
        <p:spPr>
          <a:xfrm>
            <a:off x="1729130" y="203225"/>
            <a:ext cx="9885177" cy="76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Activar </a:t>
            </a:r>
            <a:r>
              <a:rPr lang="en" sz="5333" dirty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Mendeley </a:t>
            </a:r>
            <a:r>
              <a:rPr lang="en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Institucional</a:t>
            </a:r>
            <a:endParaRPr lang="en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7140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9"/>
          <p:cNvSpPr txBox="1">
            <a:spLocks/>
          </p:cNvSpPr>
          <p:nvPr/>
        </p:nvSpPr>
        <p:spPr>
          <a:xfrm>
            <a:off x="8718013" y="4444965"/>
            <a:ext cx="2656113" cy="417192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" sz="2000" b="1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Biblioteca al núvol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" sz="18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Mendeley.com</a:t>
            </a:r>
            <a:endParaRPr lang="en" sz="18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buFont typeface="Arial" panose="020B0604020202020204" pitchFamily="34" charset="0"/>
              <a:buNone/>
            </a:pPr>
            <a:endParaRPr lang="en" dirty="0">
              <a:solidFill>
                <a:srgbClr val="2A95B7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n" dirty="0">
              <a:solidFill>
                <a:srgbClr val="2A95B7"/>
              </a:solidFill>
            </a:endParaRPr>
          </a:p>
        </p:txBody>
      </p:sp>
      <p:sp>
        <p:nvSpPr>
          <p:cNvPr id="4" name="Shape 91"/>
          <p:cNvSpPr txBox="1">
            <a:spLocks/>
          </p:cNvSpPr>
          <p:nvPr/>
        </p:nvSpPr>
        <p:spPr>
          <a:xfrm>
            <a:off x="4232704" y="4862157"/>
            <a:ext cx="3879788" cy="1436971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0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buFont typeface="Sniglet"/>
              <a:buNone/>
            </a:pPr>
            <a:r>
              <a:rPr lang="en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Complement </a:t>
            </a:r>
            <a:r>
              <a:rPr lang="en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per citar </a:t>
            </a:r>
            <a:r>
              <a:rPr lang="es-ES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i</a:t>
            </a:r>
            <a:r>
              <a:rPr lang="en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en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generar </a:t>
            </a:r>
            <a:r>
              <a:rPr lang="en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la bibliografia</a:t>
            </a:r>
          </a:p>
          <a:p>
            <a:pPr lvl="0" algn="ctr">
              <a:buNone/>
            </a:pP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(Anterior: </a:t>
            </a:r>
            <a:r>
              <a:rPr lang="en" sz="1800" i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Citation Plug-in</a:t>
            </a: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)</a:t>
            </a:r>
            <a:endParaRPr lang="en" sz="18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5" name="image54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5566260" y="3753603"/>
            <a:ext cx="1015043" cy="996552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/>
          <p:cNvSpPr/>
          <p:nvPr/>
        </p:nvSpPr>
        <p:spPr>
          <a:xfrm>
            <a:off x="1724396" y="4061536"/>
            <a:ext cx="1114447" cy="550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Shape 91"/>
          <p:cNvSpPr txBox="1">
            <a:spLocks/>
          </p:cNvSpPr>
          <p:nvPr/>
        </p:nvSpPr>
        <p:spPr>
          <a:xfrm>
            <a:off x="454966" y="4291917"/>
            <a:ext cx="3893099" cy="1663339"/>
          </a:xfrm>
          <a:prstGeom prst="rect">
            <a:avLst/>
          </a:prstGeom>
          <a:solidFill>
            <a:schemeClr val="bg1"/>
          </a:solidFill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" sz="2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A</a:t>
            </a:r>
            <a:r>
              <a:rPr lang="en" sz="2000" b="1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plicació d’escriptori</a:t>
            </a:r>
            <a:endParaRPr lang="en" sz="2000" dirty="0" smtClean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(Anterior: </a:t>
            </a:r>
            <a:r>
              <a:rPr lang="en" sz="1800" i="1" dirty="0" smtClean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Mendeley Desktop</a:t>
            </a:r>
            <a:r>
              <a:rPr lang="en" sz="1800" dirty="0" smtClean="0">
                <a:latin typeface="Leelawadee UI" panose="020B0502040204020203" pitchFamily="34" charset="-34"/>
                <a:cs typeface="Leelawadee UI" panose="020B0502040204020203" pitchFamily="34" charset="-34"/>
              </a:rPr>
              <a:t>)</a:t>
            </a:r>
            <a:endParaRPr lang="en" sz="18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algn="ctr">
              <a:buFont typeface="Arial" panose="020B0604020202020204" pitchFamily="34" charset="0"/>
              <a:buNone/>
            </a:pPr>
            <a:endParaRPr lang="en" sz="18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2" name="QuadreDeText 11"/>
          <p:cNvSpPr txBox="1"/>
          <p:nvPr/>
        </p:nvSpPr>
        <p:spPr>
          <a:xfrm>
            <a:off x="2159670" y="91440"/>
            <a:ext cx="769656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Entorns de treball</a:t>
            </a:r>
          </a:p>
        </p:txBody>
      </p:sp>
      <p:pic>
        <p:nvPicPr>
          <p:cNvPr id="13" name="Imat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777" y="1875404"/>
            <a:ext cx="4590024" cy="24165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Imat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6" y="1674817"/>
            <a:ext cx="4149660" cy="2645001"/>
          </a:xfrm>
          <a:prstGeom prst="rect">
            <a:avLst/>
          </a:prstGeom>
        </p:spPr>
      </p:pic>
      <p:pic>
        <p:nvPicPr>
          <p:cNvPr id="15" name="Imat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60" y="3405120"/>
            <a:ext cx="945883" cy="348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3020" y="1097287"/>
            <a:ext cx="2816990" cy="577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Reference Manager</a:t>
            </a:r>
            <a:endParaRPr lang="en" sz="24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9781" y="2539660"/>
            <a:ext cx="2318841" cy="577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en" sz="2400" i="1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</a:t>
            </a: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per a Word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8856456" y="1281903"/>
            <a:ext cx="18246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" sz="2400" dirty="0">
                <a:solidFill>
                  <a:srgbClr val="962A44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Web Library</a:t>
            </a:r>
            <a:endParaRPr lang="en" sz="2400" dirty="0">
              <a:solidFill>
                <a:srgbClr val="962A44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642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151728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ca-ES" sz="8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Manuals</a:t>
            </a:r>
          </a:p>
          <a:p>
            <a:pPr lvl="0" algn="ctr"/>
            <a:r>
              <a:rPr lang="ca-ES" sz="80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 </a:t>
            </a:r>
            <a:r>
              <a:rPr lang="ca-ES" sz="8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ajuda</a:t>
            </a:r>
            <a:endParaRPr lang="en" sz="8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4237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9"/>
          <p:cNvSpPr txBox="1">
            <a:spLocks/>
          </p:cNvSpPr>
          <p:nvPr/>
        </p:nvSpPr>
        <p:spPr>
          <a:xfrm>
            <a:off x="3077530" y="259211"/>
            <a:ext cx="6036940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Adreces d'interès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  <p:sp>
        <p:nvSpPr>
          <p:cNvPr id="2" name="Shape 74"/>
          <p:cNvSpPr txBox="1">
            <a:spLocks/>
          </p:cNvSpPr>
          <p:nvPr/>
        </p:nvSpPr>
        <p:spPr>
          <a:xfrm>
            <a:off x="2246464" y="1188183"/>
            <a:ext cx="7699071" cy="523127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3" indent="0">
              <a:lnSpc>
                <a:spcPct val="200000"/>
              </a:lnSpc>
              <a:buNone/>
            </a:pPr>
            <a:r>
              <a:rPr lang="ca-ES" sz="2000" dirty="0">
                <a:latin typeface="Leelawadee UI" panose="020B0502040204020203" pitchFamily="34" charset="-34"/>
                <a:cs typeface="Leelawadee UI" panose="020B0502040204020203" pitchFamily="34" charset="-34"/>
                <a:hlinkClick r:id="rId2"/>
              </a:rPr>
              <a:t>Pàgina del CRAI UB sobre Mendeley Institucional</a:t>
            </a:r>
            <a:endParaRPr lang="ca-ES" sz="2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3" indent="0">
              <a:lnSpc>
                <a:spcPct val="200000"/>
              </a:lnSpc>
              <a:buNone/>
            </a:pPr>
            <a:r>
              <a:rPr lang="ca-ES" sz="2000" dirty="0">
                <a:latin typeface="Leelawadee UI" panose="020B0502040204020203" pitchFamily="34" charset="-34"/>
                <a:cs typeface="Leelawadee UI" panose="020B0502040204020203" pitchFamily="34" charset="-34"/>
                <a:hlinkClick r:id="rId3"/>
              </a:rPr>
              <a:t>Preguntes freqüents sobre Mendeley (CRAI UB)</a:t>
            </a:r>
            <a:r>
              <a:rPr lang="ca-E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</a:p>
          <a:p>
            <a:pPr marL="354013" indent="0">
              <a:lnSpc>
                <a:spcPct val="200000"/>
              </a:lnSpc>
              <a:buNone/>
            </a:pPr>
            <a:r>
              <a:rPr lang="ca-ES" sz="2000" dirty="0" smtClean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4"/>
              </a:rPr>
              <a:t>Guies </a:t>
            </a:r>
            <a:r>
              <a:rPr lang="ca-ES" sz="2000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4"/>
              </a:rPr>
              <a:t>oficials de </a:t>
            </a:r>
            <a:r>
              <a:rPr lang="ca-ES" sz="2000" dirty="0" smtClean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4"/>
              </a:rPr>
              <a:t>Mendeley</a:t>
            </a:r>
            <a:endParaRPr lang="ca-ES" sz="2000" dirty="0" smtClean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3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Vídeo: </a:t>
            </a:r>
            <a:r>
              <a:rPr lang="ca-ES" sz="2000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5"/>
              </a:rPr>
              <a:t>Activar Mendeley Institucional amb el botó SIRE</a:t>
            </a:r>
            <a:endParaRPr lang="ca-ES" sz="2000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3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Vídeo:</a:t>
            </a:r>
            <a:r>
              <a:rPr lang="ca-ES" sz="2000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>
                <a:solidFill>
                  <a:schemeClr val="bg2">
                    <a:lumMod val="7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6"/>
              </a:rPr>
              <a:t>Activar Mendeley Institucional via Cercabib</a:t>
            </a:r>
            <a:endParaRPr lang="ca-ES" sz="2000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61938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Vídeo: </a:t>
            </a: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7"/>
              </a:rPr>
              <a:t>Botó SIRE: instal·lació i ús</a:t>
            </a:r>
            <a:endParaRPr lang="ca-ES" sz="20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261938" indent="0">
              <a:lnSpc>
                <a:spcPct val="200000"/>
              </a:lnSpc>
              <a:buNone/>
            </a:pP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Vídeo: </a:t>
            </a:r>
            <a:r>
              <a:rPr lang="ca-ES" sz="2000" dirty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hlinkClick r:id="rId8"/>
              </a:rPr>
              <a:t>Library Access: instal·lació i ús</a:t>
            </a:r>
            <a:endParaRPr lang="ca-ES" sz="2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54013" indent="0">
              <a:lnSpc>
                <a:spcPct val="200000"/>
              </a:lnSpc>
              <a:buNone/>
            </a:pPr>
            <a:endParaRPr lang="ca-ES" sz="2000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94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"/>
          <p:cNvSpPr txBox="1">
            <a:spLocks/>
          </p:cNvSpPr>
          <p:nvPr/>
        </p:nvSpPr>
        <p:spPr>
          <a:xfrm>
            <a:off x="2246464" y="1765990"/>
            <a:ext cx="7699071" cy="2554580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>
              <a:buFont typeface="Arial" panose="020B0604020202020204" pitchFamily="34" charset="0"/>
              <a:buNone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Instal·lació del nou Mendeley </a:t>
            </a:r>
            <a:r>
              <a:rPr lang="ca-ES" sz="20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Cite</a:t>
            </a:r>
            <a:r>
              <a:rPr lang="ca-ES" sz="2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 </a:t>
            </a: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 la UB: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endParaRPr lang="es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hlinkClick r:id="rId2"/>
            </a:endParaRPr>
          </a:p>
          <a:p>
            <a:pPr marL="304793" indent="0">
              <a:buNone/>
            </a:pPr>
            <a:r>
              <a:rPr lang="es-ES" sz="2000" dirty="0" err="1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Configuració</a:t>
            </a:r>
            <a:r>
              <a:rPr lang="es-ES" sz="20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 de Mendeley Cite en Office 365 Pro Plus (UB</a:t>
            </a: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2"/>
              </a:rPr>
              <a:t>)</a:t>
            </a:r>
            <a:endParaRPr lang="es-ES" sz="2000" dirty="0" smtClean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r>
              <a:rPr lang="es-ES" sz="2000" dirty="0" smtClean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</a:rPr>
              <a:t> </a:t>
            </a: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304793" indent="0">
              <a:buNone/>
            </a:pPr>
            <a:r>
              <a:rPr lang="es-ES" sz="2000" dirty="0" err="1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Configuració</a:t>
            </a:r>
            <a:r>
              <a:rPr lang="es-ES" sz="20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hlinkClick r:id="rId3"/>
              </a:rPr>
              <a:t> de Mendeley Cite en Microsoft Word 2016 (UB)</a:t>
            </a:r>
            <a:endParaRPr lang="es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solidFill>
                <a:schemeClr val="bg2">
                  <a:lumMod val="75000"/>
                </a:schemeClr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609585" indent="-304792"/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04792">
              <a:buFont typeface="Arial" panose="020B0604020202020204" pitchFamily="34" charset="0"/>
              <a:buNone/>
            </a:pPr>
            <a:endParaRPr lang="ca-ES" sz="2133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77617" y="4199275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3213" indent="-33338">
              <a:buClr>
                <a:srgbClr val="2A95B7"/>
              </a:buClr>
              <a:buSzPct val="100000"/>
            </a:pPr>
            <a:r>
              <a:rPr lang="ca-E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Sistemes operatius:</a:t>
            </a:r>
          </a:p>
          <a:p>
            <a:pPr marL="304792">
              <a:buClr>
                <a:srgbClr val="2A95B7"/>
              </a:buClr>
              <a:buSzPct val="100000"/>
            </a:pP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  <a:p>
            <a:pPr marL="541338">
              <a:buClr>
                <a:srgbClr val="2A95B7"/>
              </a:buClr>
              <a:buSzPct val="100000"/>
            </a:pPr>
            <a:r>
              <a:rPr lang="ca-ES" sz="2000" dirty="0">
                <a:solidFill>
                  <a:srgbClr val="434343"/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  <a:hlinkClick r:id="rId4"/>
              </a:rPr>
              <a:t>Informació</a:t>
            </a:r>
            <a:endParaRPr lang="ca-ES" sz="2000" dirty="0">
              <a:solidFill>
                <a:srgbClr val="434343"/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7617" y="5555324"/>
            <a:ext cx="7756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3213" indent="-33338">
              <a:buClr>
                <a:srgbClr val="2A95B7"/>
              </a:buClr>
              <a:buSzPct val="100000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Sobre el </a:t>
            </a:r>
            <a:r>
              <a:rPr lang="ca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Mendeley Desktop</a:t>
            </a: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</a:rPr>
              <a:t>:</a:t>
            </a:r>
          </a:p>
          <a:p>
            <a:pPr marL="303213" indent="-33338">
              <a:buClr>
                <a:srgbClr val="2A95B7"/>
              </a:buClr>
              <a:buSzPct val="100000"/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 UI" panose="020B0502040204020203" pitchFamily="34" charset="-34"/>
                <a:ea typeface="Sniglet"/>
                <a:cs typeface="Leelawadee UI" panose="020B0502040204020203" pitchFamily="34" charset="-34"/>
                <a:sym typeface="Sniglet"/>
                <a:hlinkClick r:id="rId5"/>
              </a:rPr>
              <a:t>Gestió de la bibliografia amb Mendeley (Desktop)</a:t>
            </a: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  <a:p>
            <a:pPr marL="304792">
              <a:buClr>
                <a:srgbClr val="2A95B7"/>
              </a:buClr>
              <a:buSzPct val="100000"/>
            </a:pPr>
            <a:endParaRPr lang="ca-ES" sz="2000" dirty="0">
              <a:solidFill>
                <a:schemeClr val="tx1">
                  <a:lumMod val="75000"/>
                  <a:lumOff val="25000"/>
                </a:schemeClr>
              </a:solidFill>
              <a:latin typeface="Leelawadee UI" panose="020B0502040204020203" pitchFamily="34" charset="-34"/>
              <a:ea typeface="Sniglet"/>
              <a:cs typeface="Leelawadee UI" panose="020B0502040204020203" pitchFamily="34" charset="-34"/>
              <a:sym typeface="Sniglet"/>
            </a:endParaRPr>
          </a:p>
        </p:txBody>
      </p:sp>
      <p:sp>
        <p:nvSpPr>
          <p:cNvPr id="6" name="Shape 209"/>
          <p:cNvSpPr txBox="1">
            <a:spLocks/>
          </p:cNvSpPr>
          <p:nvPr/>
        </p:nvSpPr>
        <p:spPr>
          <a:xfrm>
            <a:off x="3077530" y="259211"/>
            <a:ext cx="6036940" cy="638772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Sniglet"/>
              <a:buChar char="+"/>
              <a:defRPr sz="2400" b="0" i="0" u="none" strike="noStrike" cap="none">
                <a:solidFill>
                  <a:srgbClr val="434343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ea typeface="Patrick Hand SC"/>
                <a:cs typeface="Leelawadee UI" panose="020B0502040204020203" pitchFamily="34" charset="-34"/>
                <a:sym typeface="Patrick Hand SC"/>
              </a:rPr>
              <a:t>Adreces d'interès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ea typeface="Patrick Hand SC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57038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3"/>
          <p:cNvSpPr txBox="1">
            <a:spLocks/>
          </p:cNvSpPr>
          <p:nvPr/>
        </p:nvSpPr>
        <p:spPr>
          <a:xfrm>
            <a:off x="1741904" y="1340768"/>
            <a:ext cx="7968400" cy="157268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sz="8000" dirty="0">
                <a:solidFill>
                  <a:srgbClr val="2A95B7"/>
                </a:solidFill>
                <a:latin typeface="Leelawadee UI" panose="020B0502040204020203" pitchFamily="34" charset="-34"/>
                <a:ea typeface="+mn-ea"/>
                <a:cs typeface="Leelawadee UI" panose="020B0502040204020203" pitchFamily="34" charset="-34"/>
              </a:rPr>
              <a:t>PREGUNTES?</a:t>
            </a:r>
          </a:p>
        </p:txBody>
      </p:sp>
      <p:sp>
        <p:nvSpPr>
          <p:cNvPr id="3" name="Shape 54"/>
          <p:cNvSpPr txBox="1">
            <a:spLocks/>
          </p:cNvSpPr>
          <p:nvPr/>
        </p:nvSpPr>
        <p:spPr>
          <a:xfrm>
            <a:off x="2762871" y="3258776"/>
            <a:ext cx="8180900" cy="2892000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dk1"/>
              </a:buClr>
              <a:buSzPct val="45833"/>
              <a:buFont typeface="Arial" panose="020B0604020202020204" pitchFamily="34" charset="0"/>
              <a:buNone/>
            </a:pP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  <a:hlinkClick r:id=""/>
            </a:endParaRPr>
          </a:p>
          <a:p>
            <a:pPr>
              <a:buClr>
                <a:schemeClr val="dk1"/>
              </a:buClr>
              <a:buSzPct val="30555"/>
              <a:buFont typeface="Arial" panose="020B0604020202020204" pitchFamily="34" charset="0"/>
              <a:buNone/>
            </a:pP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buClr>
                <a:schemeClr val="dk1"/>
              </a:buClr>
              <a:buSzPct val="30555"/>
              <a:buFont typeface="Arial" panose="020B0604020202020204" pitchFamily="34" charset="0"/>
              <a:buNone/>
            </a:pPr>
            <a:r>
              <a:rPr lang="ca-ES" dirty="0">
                <a:latin typeface="Leelawadee UI" panose="020B0502040204020203" pitchFamily="34" charset="-34"/>
                <a:cs typeface="Leelawadee UI" panose="020B0502040204020203" pitchFamily="34" charset="-34"/>
                <a:hlinkClick r:id="rId2" tooltip="S@U: Servei d'Atenció als Usuaris"/>
              </a:rPr>
              <a:t>S@U, Servei d'Atenció als Usuaris</a:t>
            </a: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>
              <a:buClr>
                <a:schemeClr val="dk1"/>
              </a:buClr>
              <a:buSzPct val="30555"/>
              <a:buFont typeface="Arial" panose="020B0604020202020204" pitchFamily="34" charset="0"/>
              <a:buNone/>
            </a:pPr>
            <a:endParaRPr lang="en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" t="4909" r="1786" b="5982"/>
          <a:stretch/>
        </p:blipFill>
        <p:spPr>
          <a:xfrm>
            <a:off x="8457299" y="4347672"/>
            <a:ext cx="1399309" cy="53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8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edificio&#10;&#10;Descripción generada automáticamente">
            <a:extLst>
              <a:ext uri="{FF2B5EF4-FFF2-40B4-BE49-F238E27FC236}">
                <a16:creationId xmlns:a16="http://schemas.microsoft.com/office/drawing/2014/main" id="{B02ED14A-46A9-4103-A6C0-5B9406EA7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1729" y="6278956"/>
            <a:ext cx="792549" cy="274344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72426" y="6187545"/>
            <a:ext cx="7223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b="1" dirty="0">
                <a:solidFill>
                  <a:schemeClr val="bg1"/>
                </a:solidFill>
                <a:latin typeface="Verdana" panose="020B0604030504040204" pitchFamily="34" charset="0"/>
              </a:rPr>
              <a:t>© CRAI </a:t>
            </a:r>
            <a:r>
              <a:rPr lang="ca-ES" altLang="ca-E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Universitat </a:t>
            </a:r>
            <a:r>
              <a:rPr lang="ca-ES" altLang="ca-ES" b="1" dirty="0">
                <a:solidFill>
                  <a:schemeClr val="bg1"/>
                </a:solidFill>
                <a:latin typeface="Verdana" panose="020B0604030504040204" pitchFamily="34" charset="0"/>
              </a:rPr>
              <a:t>de Barcelona, </a:t>
            </a:r>
            <a:r>
              <a:rPr lang="ca-ES" altLang="ca-ES" b="1" dirty="0" smtClean="0">
                <a:solidFill>
                  <a:schemeClr val="bg1"/>
                </a:solidFill>
                <a:latin typeface="Verdana" panose="020B0604030504040204" pitchFamily="34" charset="0"/>
              </a:rPr>
              <a:t>octubre 2021</a:t>
            </a:r>
            <a:endParaRPr lang="ca-ES" altLang="ca-ES" b="1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pic>
        <p:nvPicPr>
          <p:cNvPr id="10" name="Imagen 9">
            <a:hlinkClick r:id="rId4"/>
            <a:extLst>
              <a:ext uri="{FF2B5EF4-FFF2-40B4-BE49-F238E27FC236}">
                <a16:creationId xmlns:a16="http://schemas.microsoft.com/office/drawing/2014/main" id="{F710097F-2524-5146-A24E-1616502FF0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" t="8022" r="1890" b="3557"/>
          <a:stretch/>
        </p:blipFill>
        <p:spPr>
          <a:xfrm>
            <a:off x="4256855" y="4829013"/>
            <a:ext cx="3291610" cy="82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54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1"/>
          <p:cNvSpPr txBox="1">
            <a:spLocks/>
          </p:cNvSpPr>
          <p:nvPr/>
        </p:nvSpPr>
        <p:spPr>
          <a:xfrm>
            <a:off x="2484058" y="119433"/>
            <a:ext cx="7518839" cy="765049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" sz="5300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Reference Manager</a:t>
            </a:r>
            <a:endParaRPr lang="en" sz="53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571" y="1619742"/>
            <a:ext cx="7734155" cy="49297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QuadreDeText 5"/>
          <p:cNvSpPr txBox="1"/>
          <p:nvPr/>
        </p:nvSpPr>
        <p:spPr>
          <a:xfrm>
            <a:off x="9730726" y="3238858"/>
            <a:ext cx="2557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000" dirty="0" smtClean="0">
                <a:latin typeface="Leelawadee"/>
              </a:rPr>
              <a:t>Sincronització automàtica al núvol</a:t>
            </a:r>
            <a:endParaRPr lang="ca-ES" sz="2000" dirty="0">
              <a:latin typeface="Leelawadee"/>
            </a:endParaRPr>
          </a:p>
        </p:txBody>
      </p:sp>
      <p:cxnSp>
        <p:nvCxnSpPr>
          <p:cNvPr id="7" name="Connector de fletxa recta 6"/>
          <p:cNvCxnSpPr/>
          <p:nvPr/>
        </p:nvCxnSpPr>
        <p:spPr>
          <a:xfrm flipH="1" flipV="1">
            <a:off x="7386203" y="2258777"/>
            <a:ext cx="2587924" cy="1121433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arrodonit 7"/>
          <p:cNvSpPr/>
          <p:nvPr/>
        </p:nvSpPr>
        <p:spPr>
          <a:xfrm>
            <a:off x="7136037" y="1965095"/>
            <a:ext cx="250166" cy="293682"/>
          </a:xfrm>
          <a:prstGeom prst="roundRect">
            <a:avLst/>
          </a:prstGeom>
          <a:noFill/>
          <a:ln w="28575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</p:spTree>
    <p:extLst>
      <p:ext uri="{BB962C8B-B14F-4D97-AF65-F5344CB8AC3E}">
        <p14:creationId xmlns:p14="http://schemas.microsoft.com/office/powerpoint/2010/main" val="3665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9"/>
          <p:cNvSpPr txBox="1">
            <a:spLocks/>
          </p:cNvSpPr>
          <p:nvPr/>
        </p:nvSpPr>
        <p:spPr>
          <a:xfrm>
            <a:off x="1658515" y="1683782"/>
            <a:ext cx="8626375" cy="3774909"/>
          </a:xfrm>
          <a:prstGeom prst="rect">
            <a:avLst/>
          </a:prstGeom>
          <a:noFill/>
          <a:ln>
            <a:noFill/>
          </a:ln>
        </p:spPr>
        <p:txBody>
          <a:bodyPr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5B7"/>
              </a:buClr>
              <a:buSzPct val="100000"/>
              <a:buFont typeface="Patrick Hand SC"/>
              <a:buNone/>
              <a:defRPr sz="3000" b="1" i="0" u="none" strike="noStrike" cap="none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spcBef>
                <a:spcPts val="0"/>
              </a:spcBef>
              <a:buClr>
                <a:srgbClr val="2A95B7"/>
              </a:buClr>
              <a:buSzPct val="100000"/>
              <a:buFont typeface="Patrick Hand SC"/>
              <a:buNone/>
              <a:defRPr sz="3000" b="1">
                <a:solidFill>
                  <a:srgbClr val="2A95B7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 algn="ctr"/>
            <a:endParaRPr lang="ca-ES" sz="4000" dirty="0">
              <a:latin typeface="Leelawadee UI"/>
              <a:cs typeface="Leelawadee UI"/>
            </a:endParaRPr>
          </a:p>
          <a:p>
            <a:pPr algn="ctr"/>
            <a:r>
              <a:rPr lang="ca-ES" sz="8000" dirty="0">
                <a:latin typeface="Leelawadee UI"/>
                <a:cs typeface="Leelawadee UI"/>
              </a:rPr>
              <a:t>Recollida de referències</a:t>
            </a:r>
            <a:endParaRPr lang="en" sz="8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169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1"/>
          <p:cNvSpPr txBox="1"/>
          <p:nvPr/>
        </p:nvSpPr>
        <p:spPr>
          <a:xfrm>
            <a:off x="1932335" y="91440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des del navegador</a:t>
            </a:r>
          </a:p>
        </p:txBody>
      </p:sp>
      <p:sp>
        <p:nvSpPr>
          <p:cNvPr id="4" name="QuadreDeText 1"/>
          <p:cNvSpPr txBox="1"/>
          <p:nvPr/>
        </p:nvSpPr>
        <p:spPr>
          <a:xfrm>
            <a:off x="10568524" y="4437312"/>
            <a:ext cx="137013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dirty="0">
                <a:cs typeface="Leelawadee" panose="020B0502040204020203"/>
              </a:rPr>
              <a:t>Veure el </a:t>
            </a:r>
            <a:r>
              <a:rPr lang="ca-ES" sz="2000" dirty="0" smtClean="0">
                <a:cs typeface="Leelawadee" panose="020B0502040204020203"/>
              </a:rPr>
              <a:t>PDF </a:t>
            </a:r>
            <a:r>
              <a:rPr lang="ca-ES" sz="2000" dirty="0">
                <a:cs typeface="Leelawadee" panose="020B0502040204020203"/>
              </a:rPr>
              <a:t>abans de desar-lo</a:t>
            </a:r>
            <a:endParaRPr lang="es-ES" sz="2000" dirty="0">
              <a:cs typeface="Leelawadee" panose="020B0502040204020203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585826" y="5980333"/>
            <a:ext cx="717056" cy="421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9137476" y="1988840"/>
            <a:ext cx="1056698" cy="311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7" name="Agrupa 16"/>
          <p:cNvGrpSpPr/>
          <p:nvPr/>
        </p:nvGrpSpPr>
        <p:grpSpPr>
          <a:xfrm>
            <a:off x="2494796" y="1567865"/>
            <a:ext cx="7861150" cy="4934187"/>
            <a:chOff x="2186875" y="1576392"/>
            <a:chExt cx="7861150" cy="4934187"/>
          </a:xfrm>
        </p:grpSpPr>
        <p:pic>
          <p:nvPicPr>
            <p:cNvPr id="16" name="Imatg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875" y="1576392"/>
              <a:ext cx="7861150" cy="4934187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  <p:pic>
          <p:nvPicPr>
            <p:cNvPr id="10" name="Imatge 9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31" t="23423" r="19308" b="12631"/>
            <a:stretch/>
          </p:blipFill>
          <p:spPr>
            <a:xfrm>
              <a:off x="8507326" y="1599575"/>
              <a:ext cx="203200" cy="203200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</p:grpSp>
      <p:sp>
        <p:nvSpPr>
          <p:cNvPr id="11" name="Rectangle arrodonit 10"/>
          <p:cNvSpPr/>
          <p:nvPr/>
        </p:nvSpPr>
        <p:spPr>
          <a:xfrm>
            <a:off x="8755471" y="1536203"/>
            <a:ext cx="345122" cy="301792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Rectangle arrodonit 11"/>
          <p:cNvSpPr/>
          <p:nvPr/>
        </p:nvSpPr>
        <p:spPr>
          <a:xfrm>
            <a:off x="7671075" y="2000770"/>
            <a:ext cx="2523867" cy="4440982"/>
          </a:xfrm>
          <a:prstGeom prst="roundRect">
            <a:avLst/>
          </a:prstGeom>
          <a:noFill/>
          <a:ln w="25400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cxnSp>
        <p:nvCxnSpPr>
          <p:cNvPr id="6" name="Connector de fletxa recta 12"/>
          <p:cNvCxnSpPr/>
          <p:nvPr/>
        </p:nvCxnSpPr>
        <p:spPr>
          <a:xfrm flipH="1">
            <a:off x="8736809" y="5021235"/>
            <a:ext cx="1904791" cy="679979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QuadreDeText 1"/>
          <p:cNvSpPr txBox="1"/>
          <p:nvPr/>
        </p:nvSpPr>
        <p:spPr>
          <a:xfrm>
            <a:off x="10660698" y="3021654"/>
            <a:ext cx="127795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dirty="0">
                <a:cs typeface="Leelawadee" panose="020B0502040204020203"/>
              </a:rPr>
              <a:t>Editar la referència</a:t>
            </a:r>
            <a:endParaRPr lang="es-ES" sz="2000" dirty="0">
              <a:cs typeface="Leelawadee" panose="020B0502040204020203"/>
            </a:endParaRPr>
          </a:p>
        </p:txBody>
      </p:sp>
      <p:cxnSp>
        <p:nvCxnSpPr>
          <p:cNvPr id="25" name="Connector de fletxa recta 24"/>
          <p:cNvCxnSpPr/>
          <p:nvPr/>
        </p:nvCxnSpPr>
        <p:spPr>
          <a:xfrm flipH="1" flipV="1">
            <a:off x="10033406" y="2906837"/>
            <a:ext cx="766310" cy="407204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6280" y="2004789"/>
            <a:ext cx="25076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El </a:t>
            </a:r>
            <a:r>
              <a:rPr lang="ca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Web </a:t>
            </a:r>
            <a:r>
              <a:rPr lang="ca-ES" sz="2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Importer</a:t>
            </a:r>
            <a:r>
              <a:rPr lang="ca-E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ca-E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detecta referències i PDF en molts llocs acadèmics.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18447" y="1166840"/>
            <a:ext cx="2078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Web importer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335648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992" y="1567807"/>
            <a:ext cx="7402504" cy="5053981"/>
          </a:xfrm>
          <a:prstGeom prst="rect">
            <a:avLst/>
          </a:prstGeom>
          <a:ln w="12700">
            <a:solidFill>
              <a:schemeClr val="bg1">
                <a:lumMod val="85000"/>
              </a:schemeClr>
            </a:solidFill>
          </a:ln>
        </p:spPr>
      </p:pic>
      <p:pic>
        <p:nvPicPr>
          <p:cNvPr id="5" name="Imat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1" t="23423" r="19308" b="12631"/>
          <a:stretch/>
        </p:blipFill>
        <p:spPr>
          <a:xfrm>
            <a:off x="8407777" y="1604392"/>
            <a:ext cx="203200" cy="203200"/>
          </a:xfrm>
          <a:prstGeom prst="rect">
            <a:avLst/>
          </a:prstGeom>
        </p:spPr>
      </p:pic>
      <p:sp>
        <p:nvSpPr>
          <p:cNvPr id="6" name="Rectangle arrodonit 5"/>
          <p:cNvSpPr/>
          <p:nvPr/>
        </p:nvSpPr>
        <p:spPr>
          <a:xfrm>
            <a:off x="7128588" y="2006356"/>
            <a:ext cx="2192694" cy="3943394"/>
          </a:xfrm>
          <a:prstGeom prst="roundRect">
            <a:avLst/>
          </a:prstGeom>
          <a:noFill/>
          <a:ln w="25400" cap="sq">
            <a:solidFill>
              <a:srgbClr val="962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3" name="QuadreDeText 12"/>
          <p:cNvSpPr txBox="1"/>
          <p:nvPr/>
        </p:nvSpPr>
        <p:spPr>
          <a:xfrm>
            <a:off x="9511310" y="2480187"/>
            <a:ext cx="2350403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a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Detecta referències</a:t>
            </a:r>
          </a:p>
          <a:p>
            <a:pPr>
              <a:lnSpc>
                <a:spcPct val="150000"/>
              </a:lnSpc>
            </a:pPr>
            <a:r>
              <a:rPr lang="ca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del </a:t>
            </a:r>
            <a:r>
              <a:rPr lang="ca-ES" sz="2000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Cercabib</a:t>
            </a:r>
            <a:endParaRPr lang="es-ES" sz="2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0" name="Rectangle arrodonit 9"/>
          <p:cNvSpPr/>
          <p:nvPr/>
        </p:nvSpPr>
        <p:spPr>
          <a:xfrm>
            <a:off x="8343932" y="1548161"/>
            <a:ext cx="345122" cy="301792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9" name="QuadreDeText 8"/>
          <p:cNvSpPr txBox="1"/>
          <p:nvPr/>
        </p:nvSpPr>
        <p:spPr>
          <a:xfrm>
            <a:off x="2050323" y="91440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des del navegador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10977" y="1161015"/>
            <a:ext cx="2078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Web importer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155196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817" y="1645549"/>
            <a:ext cx="7140287" cy="4792975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3" name="QuadreDeText 2"/>
          <p:cNvSpPr txBox="1"/>
          <p:nvPr/>
        </p:nvSpPr>
        <p:spPr>
          <a:xfrm>
            <a:off x="1918231" y="91440"/>
            <a:ext cx="8636189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5333" dirty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Importar </a:t>
            </a:r>
            <a:r>
              <a:rPr lang="ca-ES" sz="5333" dirty="0" smtClean="0">
                <a:solidFill>
                  <a:srgbClr val="2A95B7"/>
                </a:solidFill>
                <a:latin typeface="Leelawadee UI" panose="020B0502040204020203" pitchFamily="34" charset="-34"/>
                <a:cs typeface="Leelawadee UI" panose="020B0502040204020203" pitchFamily="34" charset="-34"/>
              </a:rPr>
              <a:t>amb el botó</a:t>
            </a:r>
            <a:endParaRPr lang="ca-ES" sz="5333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cxnSp>
        <p:nvCxnSpPr>
          <p:cNvPr id="5" name="Connector de fletxa recta 4"/>
          <p:cNvCxnSpPr/>
          <p:nvPr/>
        </p:nvCxnSpPr>
        <p:spPr>
          <a:xfrm flipH="1">
            <a:off x="8128219" y="3256384"/>
            <a:ext cx="1080119" cy="311579"/>
          </a:xfrm>
          <a:prstGeom prst="straightConnector1">
            <a:avLst/>
          </a:prstGeom>
          <a:ln w="38100">
            <a:solidFill>
              <a:srgbClr val="962A44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arrodonit 5"/>
          <p:cNvSpPr/>
          <p:nvPr/>
        </p:nvSpPr>
        <p:spPr>
          <a:xfrm>
            <a:off x="7892153" y="3519010"/>
            <a:ext cx="226030" cy="24720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pic>
        <p:nvPicPr>
          <p:cNvPr id="8" name="Imatg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" t="81186" r="83060"/>
          <a:stretch/>
        </p:blipFill>
        <p:spPr>
          <a:xfrm>
            <a:off x="10070391" y="1645549"/>
            <a:ext cx="733245" cy="377322"/>
          </a:xfrm>
          <a:prstGeom prst="rect">
            <a:avLst/>
          </a:prstGeom>
        </p:spPr>
      </p:pic>
      <p:sp>
        <p:nvSpPr>
          <p:cNvPr id="10" name="Rectangle arrodonit 9"/>
          <p:cNvSpPr/>
          <p:nvPr/>
        </p:nvSpPr>
        <p:spPr>
          <a:xfrm>
            <a:off x="7892858" y="5025179"/>
            <a:ext cx="226030" cy="247205"/>
          </a:xfrm>
          <a:prstGeom prst="roundRect">
            <a:avLst/>
          </a:prstGeom>
          <a:noFill/>
          <a:ln w="38100">
            <a:solidFill>
              <a:srgbClr val="962A4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2" name="QuadreDeText 11"/>
          <p:cNvSpPr txBox="1"/>
          <p:nvPr/>
        </p:nvSpPr>
        <p:spPr>
          <a:xfrm>
            <a:off x="9199007" y="2980892"/>
            <a:ext cx="2638423" cy="18816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a-ES" sz="2000" dirty="0" smtClean="0">
                <a:latin typeface="Leelawadee" panose="020B0502040204020203" pitchFamily="34" charset="-34"/>
                <a:cs typeface="Leelawadee" panose="020B0502040204020203" pitchFamily="34" charset="-34"/>
              </a:rPr>
              <a:t>Podrem importar directament des dels llocs on veiem la icona de Mendeley</a:t>
            </a:r>
            <a:endParaRPr lang="es-ES" sz="2000" dirty="0">
              <a:solidFill>
                <a:srgbClr val="2A95B7"/>
              </a:solidFill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16781" y="1012977"/>
            <a:ext cx="26404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2400" dirty="0" smtClean="0">
                <a:solidFill>
                  <a:schemeClr val="tx2"/>
                </a:solidFill>
                <a:latin typeface="Leelawadee UI" panose="020B0502040204020203" pitchFamily="34" charset="-34"/>
                <a:cs typeface="Leelawadee UI" panose="020B0502040204020203" pitchFamily="34" charset="-34"/>
                <a:sym typeface="Patrick Hand SC"/>
              </a:rPr>
              <a:t>Botó d’importació</a:t>
            </a:r>
            <a:endParaRPr lang="en" sz="2400" dirty="0">
              <a:solidFill>
                <a:schemeClr val="tx2"/>
              </a:solidFill>
              <a:latin typeface="Leelawadee UI" panose="020B0502040204020203" pitchFamily="34" charset="-34"/>
              <a:cs typeface="Leelawadee UI" panose="020B0502040204020203" pitchFamily="34" charset="-34"/>
              <a:sym typeface="Patrick Hand SC"/>
            </a:endParaRPr>
          </a:p>
        </p:txBody>
      </p:sp>
    </p:spTree>
    <p:extLst>
      <p:ext uri="{BB962C8B-B14F-4D97-AF65-F5344CB8AC3E}">
        <p14:creationId xmlns:p14="http://schemas.microsoft.com/office/powerpoint/2010/main" val="73767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2" id="{7AA54860-9D2F-41D7-8883-410C1DA6405B}" vid="{9B7D4E6C-87F2-4CD4-ACC4-F83BD56F61B2}"/>
    </a:ext>
  </a:extLst>
</a:theme>
</file>

<file path=ppt/theme/theme2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2600</TotalTime>
  <Words>1024</Words>
  <Application>Microsoft Office PowerPoint</Application>
  <PresentationFormat>Pantalla panoràmica</PresentationFormat>
  <Paragraphs>200</Paragraphs>
  <Slides>44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8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44</vt:i4>
      </vt:variant>
    </vt:vector>
  </HeadingPairs>
  <TitlesOfParts>
    <vt:vector size="53" baseType="lpstr">
      <vt:lpstr>Arial</vt:lpstr>
      <vt:lpstr>Calibri</vt:lpstr>
      <vt:lpstr>Leelawadee</vt:lpstr>
      <vt:lpstr>Leelawadee UI</vt:lpstr>
      <vt:lpstr>Lucida Sans</vt:lpstr>
      <vt:lpstr>Patrick Hand SC</vt:lpstr>
      <vt:lpstr>Sniglet</vt:lpstr>
      <vt:lpstr>Verdana</vt:lpstr>
      <vt:lpstr>Tema de l'Office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Gestionar la bibliografia amb Mendeley: Reference Manager [text]. Curs 2021-22</dc:title>
  <dc:creator>CRAI Biblioteca de Lletres</dc:creator>
  <cp:keywords>CRAI, Mendeley, Universitat de Barcelona, formació d'usuaris, gestor bibliogràfic, referències bibliogràfiques</cp:keywords>
  <cp:lastModifiedBy>Laia Bonet Bagant</cp:lastModifiedBy>
  <cp:revision>135</cp:revision>
  <dcterms:created xsi:type="dcterms:W3CDTF">2020-11-27T11:53:12Z</dcterms:created>
  <dcterms:modified xsi:type="dcterms:W3CDTF">2021-12-01T09:21:22Z</dcterms:modified>
</cp:coreProperties>
</file>