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2"/>
  </p:notesMasterIdLst>
  <p:sldIdLst>
    <p:sldId id="261" r:id="rId3"/>
    <p:sldId id="275" r:id="rId4"/>
    <p:sldId id="277" r:id="rId5"/>
    <p:sldId id="278" r:id="rId6"/>
    <p:sldId id="279" r:id="rId7"/>
    <p:sldId id="280" r:id="rId8"/>
    <p:sldId id="281" r:id="rId9"/>
    <p:sldId id="282" r:id="rId10"/>
    <p:sldId id="264" r:id="rId11"/>
  </p:sldIdLst>
  <p:sldSz cx="9144000" cy="6858000" type="screen4x3"/>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A3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6" autoAdjust="0"/>
    <p:restoredTop sz="94692" autoAdjust="0"/>
  </p:normalViewPr>
  <p:slideViewPr>
    <p:cSldViewPr snapToGrid="0">
      <p:cViewPr varScale="1">
        <p:scale>
          <a:sx n="40" d="100"/>
          <a:sy n="40" d="100"/>
        </p:scale>
        <p:origin x="1374"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a-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B50D86-583C-4469-912D-DDAC3905339F}" type="datetimeFigureOut">
              <a:rPr lang="ca-ES" smtClean="0"/>
              <a:t>20/4/2020</a:t>
            </a:fld>
            <a:endParaRPr lang="ca-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a-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a-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8AF53-E2AF-41DF-8365-9E0E95A6A932}" type="slidenum">
              <a:rPr lang="ca-ES" smtClean="0"/>
              <a:t>‹Nº›</a:t>
            </a:fld>
            <a:endParaRPr lang="ca-ES"/>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latin typeface="Arial" charset="0"/>
              </a:rPr>
              <a:t>Conèixer el CRAI Biblioteca de XXXX. Curs 20xx-xx</a:t>
            </a:r>
            <a:endParaRPr lang="en-GB" altLang="ca-ES">
              <a:latin typeface="Arial"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236437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0602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0602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0602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0602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0602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0602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04EAC1-E807-46CC-BC95-F1726FDF775C}" type="datetime1">
              <a:rPr lang="ca-ES" smtClean="0"/>
              <a:t>20/4/2020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03FAC2-643E-4B51-A9A9-0BF21F39A75F}" type="datetime1">
              <a:rPr lang="ca-ES" smtClean="0"/>
              <a:t>20/4/2020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3A4A95A-7CFF-4E6D-BE05-B062D97F539F}" type="datetime1">
              <a:rPr lang="ca-ES" smtClean="0"/>
              <a:t>20/4/2020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93A98F61-3328-4F0A-89CE-1A81E7C94E72}" type="datetime1">
              <a:rPr lang="ca-ES">
                <a:solidFill>
                  <a:prstClr val="black">
                    <a:tint val="75000"/>
                  </a:prstClr>
                </a:solidFill>
              </a:rPr>
              <a:pPr>
                <a:defRPr/>
              </a:pPr>
              <a:t>20/4/2020</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19AF427B-4520-4430-99B5-7C0D38C61095}" type="slidenum">
              <a:rPr lang="es-ES" altLang="en-US">
                <a:solidFill>
                  <a:prstClr val="black">
                    <a:tint val="75000"/>
                  </a:prstClr>
                </a:solidFill>
              </a:rPr>
              <a:pPr>
                <a:defRPr/>
              </a:pPr>
              <a:t>‹Nº›</a:t>
            </a:fld>
            <a:endParaRPr lang="es-ES" altLang="en-US">
              <a:solidFill>
                <a:prstClr val="black">
                  <a:tint val="75000"/>
                </a:prstClr>
              </a:solidFill>
            </a:endParaRPr>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1974475522"/>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E63137AE-A3ED-4551-B28A-2060AC3876F8}" type="datetime1">
              <a:rPr lang="ca-ES"/>
              <a:pPr>
                <a:defRPr/>
              </a:pPr>
              <a:t>20/4/2020</a:t>
            </a:fld>
            <a:endParaRPr lang="es-ES"/>
          </a:p>
        </p:txBody>
      </p:sp>
      <p:sp>
        <p:nvSpPr>
          <p:cNvPr id="3" name="Rectangle 5"/>
          <p:cNvSpPr>
            <a:spLocks noGrp="1" noChangeArrowheads="1"/>
          </p:cNvSpPr>
          <p:nvPr>
            <p:ph type="ftr" sz="quarter" idx="11"/>
          </p:nvPr>
        </p:nvSpPr>
        <p:spPr/>
        <p:txBody>
          <a:bodyPr/>
          <a:lstStyle>
            <a:lvl1pPr>
              <a:defRPr/>
            </a:lvl1pPr>
          </a:lstStyle>
          <a:p>
            <a:pPr>
              <a:defRPr/>
            </a:pPr>
            <a:r>
              <a:rPr lang="fr-FR" altLang="es-ES"/>
              <a:t>Conèixer el CRAI Biblioteca de xxxx. Curs 20xx-xxConèixer el CRAI Biblioteca de xxxx. Curs 20XX-20XX</a:t>
            </a:r>
            <a:endParaRPr lang="es-ES" altLang="es-ES"/>
          </a:p>
        </p:txBody>
      </p:sp>
      <p:sp>
        <p:nvSpPr>
          <p:cNvPr id="4" name="Rectangle 6"/>
          <p:cNvSpPr>
            <a:spLocks noGrp="1" noChangeArrowheads="1"/>
          </p:cNvSpPr>
          <p:nvPr>
            <p:ph type="sldNum" sz="quarter" idx="12"/>
          </p:nvPr>
        </p:nvSpPr>
        <p:spPr/>
        <p:txBody>
          <a:bodyPr/>
          <a:lstStyle>
            <a:lvl1pPr>
              <a:defRPr/>
            </a:lvl1pPr>
          </a:lstStyle>
          <a:p>
            <a:pPr>
              <a:defRPr/>
            </a:pPr>
            <a:fld id="{9263EB99-730A-4785-AEA8-5C4E982C463B}" type="slidenum">
              <a:rPr lang="es-ES" altLang="en-US"/>
              <a:pPr>
                <a:defRPr/>
              </a:pPr>
              <a:t>‹Nº›</a:t>
            </a:fld>
            <a:endParaRPr lang="es-ES" altLang="en-US"/>
          </a:p>
        </p:txBody>
      </p:sp>
      <p:pic>
        <p:nvPicPr>
          <p:cNvPr id="5" name="Imagen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2954"/>
            <a:ext cx="9144000" cy="1078992"/>
          </a:xfrm>
          <a:prstGeom prst="rect">
            <a:avLst/>
          </a:prstGeom>
        </p:spPr>
      </p:pic>
    </p:spTree>
    <p:extLst>
      <p:ext uri="{BB962C8B-B14F-4D97-AF65-F5344CB8AC3E}">
        <p14:creationId xmlns:p14="http://schemas.microsoft.com/office/powerpoint/2010/main" val="3526583430"/>
      </p:ext>
    </p:extLst>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a:t>Haga clic para modificar el estilo de título del patrón</a:t>
            </a:r>
            <a:endParaRPr lang="ca-ES"/>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t>20/4/2020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1965851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ca-ES"/>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t>20/4/2020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1898725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a:t>Haga clic para modificar el estilo de título del patrón</a:t>
            </a:r>
            <a:endParaRPr lang="ca-ES"/>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BA7D1D9C-3F88-4E18-B268-EF7D3F40CB2D}" type="datetimeFigureOut">
              <a:rPr lang="ca-ES" smtClean="0"/>
              <a:t>20/4/2020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4114800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ca-ES"/>
          </a:p>
        </p:txBody>
      </p:sp>
      <p:sp>
        <p:nvSpPr>
          <p:cNvPr id="3" name="Marcador de contenido 2"/>
          <p:cNvSpPr>
            <a:spLocks noGrp="1"/>
          </p:cNvSpPr>
          <p:nvPr>
            <p:ph sz="half" idx="1"/>
          </p:nvPr>
        </p:nvSpPr>
        <p:spPr>
          <a:xfrm>
            <a:off x="628650" y="1825625"/>
            <a:ext cx="386715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contenido 3"/>
          <p:cNvSpPr>
            <a:spLocks noGrp="1"/>
          </p:cNvSpPr>
          <p:nvPr>
            <p:ph sz="half" idx="2"/>
          </p:nvPr>
        </p:nvSpPr>
        <p:spPr>
          <a:xfrm>
            <a:off x="4648200" y="1825625"/>
            <a:ext cx="386715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fecha 4"/>
          <p:cNvSpPr>
            <a:spLocks noGrp="1"/>
          </p:cNvSpPr>
          <p:nvPr>
            <p:ph type="dt" sz="half" idx="10"/>
          </p:nvPr>
        </p:nvSpPr>
        <p:spPr/>
        <p:txBody>
          <a:bodyPr/>
          <a:lstStyle/>
          <a:p>
            <a:fld id="{BA7D1D9C-3F88-4E18-B268-EF7D3F40CB2D}" type="datetimeFigureOut">
              <a:rPr lang="ca-ES" smtClean="0"/>
              <a:t>20/4/2020</a:t>
            </a:fld>
            <a:endParaRPr lang="ca-ES"/>
          </a:p>
        </p:txBody>
      </p:sp>
      <p:sp>
        <p:nvSpPr>
          <p:cNvPr id="6" name="Marcador de pie de página 5"/>
          <p:cNvSpPr>
            <a:spLocks noGrp="1"/>
          </p:cNvSpPr>
          <p:nvPr>
            <p:ph type="ftr" sz="quarter" idx="11"/>
          </p:nvPr>
        </p:nvSpPr>
        <p:spPr/>
        <p:txBody>
          <a:bodyPr/>
          <a:lstStyle/>
          <a:p>
            <a:endParaRPr lang="ca-ES"/>
          </a:p>
        </p:txBody>
      </p:sp>
      <p:sp>
        <p:nvSpPr>
          <p:cNvPr id="7" name="Marcador de número de diapositiva 6"/>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480366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a:t>Haga clic para modificar el estilo de título del patrón</a:t>
            </a:r>
            <a:endParaRPr lang="ca-ES"/>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7" name="Marcador de fecha 6"/>
          <p:cNvSpPr>
            <a:spLocks noGrp="1"/>
          </p:cNvSpPr>
          <p:nvPr>
            <p:ph type="dt" sz="half" idx="10"/>
          </p:nvPr>
        </p:nvSpPr>
        <p:spPr/>
        <p:txBody>
          <a:bodyPr/>
          <a:lstStyle/>
          <a:p>
            <a:fld id="{BA7D1D9C-3F88-4E18-B268-EF7D3F40CB2D}" type="datetimeFigureOut">
              <a:rPr lang="ca-ES" smtClean="0"/>
              <a:t>20/4/2020</a:t>
            </a:fld>
            <a:endParaRPr lang="ca-ES"/>
          </a:p>
        </p:txBody>
      </p:sp>
      <p:sp>
        <p:nvSpPr>
          <p:cNvPr id="8" name="Marcador de pie de página 7"/>
          <p:cNvSpPr>
            <a:spLocks noGrp="1"/>
          </p:cNvSpPr>
          <p:nvPr>
            <p:ph type="ftr" sz="quarter" idx="11"/>
          </p:nvPr>
        </p:nvSpPr>
        <p:spPr/>
        <p:txBody>
          <a:bodyPr/>
          <a:lstStyle/>
          <a:p>
            <a:endParaRPr lang="ca-ES"/>
          </a:p>
        </p:txBody>
      </p:sp>
      <p:sp>
        <p:nvSpPr>
          <p:cNvPr id="9" name="Marcador de número de diapositiva 8"/>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2296171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ca-ES"/>
          </a:p>
        </p:txBody>
      </p:sp>
      <p:sp>
        <p:nvSpPr>
          <p:cNvPr id="3" name="Marcador de fecha 2"/>
          <p:cNvSpPr>
            <a:spLocks noGrp="1"/>
          </p:cNvSpPr>
          <p:nvPr>
            <p:ph type="dt" sz="half" idx="10"/>
          </p:nvPr>
        </p:nvSpPr>
        <p:spPr/>
        <p:txBody>
          <a:bodyPr/>
          <a:lstStyle/>
          <a:p>
            <a:fld id="{BA7D1D9C-3F88-4E18-B268-EF7D3F40CB2D}" type="datetimeFigureOut">
              <a:rPr lang="ca-ES" smtClean="0"/>
              <a:t>20/4/2020</a:t>
            </a:fld>
            <a:endParaRPr lang="ca-ES"/>
          </a:p>
        </p:txBody>
      </p:sp>
      <p:sp>
        <p:nvSpPr>
          <p:cNvPr id="4" name="Marcador de pie de página 3"/>
          <p:cNvSpPr>
            <a:spLocks noGrp="1"/>
          </p:cNvSpPr>
          <p:nvPr>
            <p:ph type="ftr" sz="quarter" idx="11"/>
          </p:nvPr>
        </p:nvSpPr>
        <p:spPr/>
        <p:txBody>
          <a:bodyPr/>
          <a:lstStyle/>
          <a:p>
            <a:endParaRPr lang="ca-ES"/>
          </a:p>
        </p:txBody>
      </p:sp>
      <p:sp>
        <p:nvSpPr>
          <p:cNvPr id="5" name="Marcador de número de diapositiva 4"/>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420484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0495083-2BEF-4AB5-8468-FDA7A5D50F8C}" type="datetime1">
              <a:rPr lang="ca-ES" smtClean="0"/>
              <a:t>20/4/2020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5489806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A7D1D9C-3F88-4E18-B268-EF7D3F40CB2D}" type="datetimeFigureOut">
              <a:rPr lang="ca-ES" smtClean="0"/>
              <a:t>20/4/2020</a:t>
            </a:fld>
            <a:endParaRPr lang="ca-ES"/>
          </a:p>
        </p:txBody>
      </p:sp>
      <p:sp>
        <p:nvSpPr>
          <p:cNvPr id="3" name="Marcador de pie de página 2"/>
          <p:cNvSpPr>
            <a:spLocks noGrp="1"/>
          </p:cNvSpPr>
          <p:nvPr>
            <p:ph type="ftr" sz="quarter" idx="11"/>
          </p:nvPr>
        </p:nvSpPr>
        <p:spPr/>
        <p:txBody>
          <a:bodyPr/>
          <a:lstStyle/>
          <a:p>
            <a:endParaRPr lang="ca-ES"/>
          </a:p>
        </p:txBody>
      </p:sp>
      <p:sp>
        <p:nvSpPr>
          <p:cNvPr id="4" name="Marcador de número de diapositiva 3"/>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1564747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ca-ES"/>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BA7D1D9C-3F88-4E18-B268-EF7D3F40CB2D}" type="datetimeFigureOut">
              <a:rPr lang="ca-ES" smtClean="0"/>
              <a:t>20/4/2020</a:t>
            </a:fld>
            <a:endParaRPr lang="ca-ES"/>
          </a:p>
        </p:txBody>
      </p:sp>
      <p:sp>
        <p:nvSpPr>
          <p:cNvPr id="6" name="Marcador de pie de página 5"/>
          <p:cNvSpPr>
            <a:spLocks noGrp="1"/>
          </p:cNvSpPr>
          <p:nvPr>
            <p:ph type="ftr" sz="quarter" idx="11"/>
          </p:nvPr>
        </p:nvSpPr>
        <p:spPr/>
        <p:txBody>
          <a:bodyPr/>
          <a:lstStyle/>
          <a:p>
            <a:endParaRPr lang="ca-ES"/>
          </a:p>
        </p:txBody>
      </p:sp>
      <p:sp>
        <p:nvSpPr>
          <p:cNvPr id="7" name="Marcador de número de diapositiva 6"/>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35278406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ca-ES"/>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BA7D1D9C-3F88-4E18-B268-EF7D3F40CB2D}" type="datetimeFigureOut">
              <a:rPr lang="ca-ES" smtClean="0"/>
              <a:t>20/4/2020</a:t>
            </a:fld>
            <a:endParaRPr lang="ca-ES"/>
          </a:p>
        </p:txBody>
      </p:sp>
      <p:sp>
        <p:nvSpPr>
          <p:cNvPr id="6" name="Marcador de pie de página 5"/>
          <p:cNvSpPr>
            <a:spLocks noGrp="1"/>
          </p:cNvSpPr>
          <p:nvPr>
            <p:ph type="ftr" sz="quarter" idx="11"/>
          </p:nvPr>
        </p:nvSpPr>
        <p:spPr/>
        <p:txBody>
          <a:bodyPr/>
          <a:lstStyle/>
          <a:p>
            <a:endParaRPr lang="ca-ES"/>
          </a:p>
        </p:txBody>
      </p:sp>
      <p:sp>
        <p:nvSpPr>
          <p:cNvPr id="7" name="Marcador de número de diapositiva 6"/>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809233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ca-ES"/>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t>20/4/2020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34956372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ca-ES"/>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t>20/4/2020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t>‹Nº›</a:t>
            </a:fld>
            <a:endParaRPr lang="ca-ES"/>
          </a:p>
        </p:txBody>
      </p:sp>
    </p:spTree>
    <p:extLst>
      <p:ext uri="{BB962C8B-B14F-4D97-AF65-F5344CB8AC3E}">
        <p14:creationId xmlns:p14="http://schemas.microsoft.com/office/powerpoint/2010/main" val="887785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AC336F0D-4877-4CB1-9F16-B70BDF6D6CBE}" type="datetime1">
              <a:rPr lang="ca-ES" smtClean="0"/>
              <a:t>20/4/2020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92835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06560D6-806C-40E2-AC58-C9E511C887CA}" type="datetime1">
              <a:rPr lang="ca-ES" smtClean="0"/>
              <a:t>20/4/2020</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23217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4167577-0E50-4682-8E68-0C962A97F9BF}" type="datetime1">
              <a:rPr lang="ca-ES" smtClean="0"/>
              <a:t>20/4/2020</a:t>
            </a:fld>
            <a:endParaRPr lang="ca-ES"/>
          </a:p>
        </p:txBody>
      </p:sp>
      <p:sp>
        <p:nvSpPr>
          <p:cNvPr id="8" name="Footer Placeholder 7"/>
          <p:cNvSpPr>
            <a:spLocks noGrp="1"/>
          </p:cNvSpPr>
          <p:nvPr>
            <p:ph type="ftr" sz="quarter" idx="11"/>
          </p:nvPr>
        </p:nvSpPr>
        <p:spPr/>
        <p:txBody>
          <a:bodyPr/>
          <a:lstStyle/>
          <a:p>
            <a:endParaRPr lang="ca-ES"/>
          </a:p>
        </p:txBody>
      </p:sp>
      <p:sp>
        <p:nvSpPr>
          <p:cNvPr id="9" name="Slide Number Placeholder 8"/>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16265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pic>
        <p:nvPicPr>
          <p:cNvPr id="6" name="Imagen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202111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F88B1-DFC1-45F9-A8C9-C292CD8F3857}" type="datetime1">
              <a:rPr lang="ca-ES" smtClean="0"/>
              <a:t>20/4/2020</a:t>
            </a:fld>
            <a:endParaRPr lang="ca-ES"/>
          </a:p>
        </p:txBody>
      </p:sp>
      <p:sp>
        <p:nvSpPr>
          <p:cNvPr id="3" name="Footer Placeholder 2"/>
          <p:cNvSpPr>
            <a:spLocks noGrp="1"/>
          </p:cNvSpPr>
          <p:nvPr>
            <p:ph type="ftr" sz="quarter" idx="11"/>
          </p:nvPr>
        </p:nvSpPr>
        <p:spPr/>
        <p:txBody>
          <a:bodyPr/>
          <a:lstStyle/>
          <a:p>
            <a:endParaRPr lang="ca-ES"/>
          </a:p>
        </p:txBody>
      </p:sp>
      <p:sp>
        <p:nvSpPr>
          <p:cNvPr id="4" name="Slide Number Placeholder 3"/>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BC8B5E0-7BD1-4A61-B63B-F1873C86CA6B}" type="datetime1">
              <a:rPr lang="ca-ES" smtClean="0"/>
              <a:t>20/4/2020</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3F2CBC3-EBA3-4983-BBFB-F9326D6CDAED}" type="datetime1">
              <a:rPr lang="ca-ES" smtClean="0"/>
              <a:t>20/4/2020</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t>‹Nº›</a:t>
            </a:fld>
            <a:endParaRPr lang="ca-ES"/>
          </a:p>
        </p:txBody>
      </p:sp>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764518-C8D6-4A22-ADB0-38CAA77BE472}" type="datetime1">
              <a:rPr lang="ca-ES" smtClean="0"/>
              <a:t>20/4/2020</a:t>
            </a:fld>
            <a:endParaRPr lang="ca-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7D8FF-E13C-4852-9C48-BBAC7A8E0B1D}" type="slidenum">
              <a:rPr lang="ca-ES" smtClean="0"/>
              <a:t>‹Nº›</a:t>
            </a:fld>
            <a:endParaRPr lang="ca-ES"/>
          </a:p>
        </p:txBody>
      </p:sp>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 id="2147483685"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ca-ES" dirty="0"/>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7D1D9C-3F88-4E18-B268-EF7D3F40CB2D}" type="datetimeFigureOut">
              <a:rPr lang="ca-ES" smtClean="0"/>
              <a:t>20/4/2020</a:t>
            </a:fld>
            <a:endParaRPr lang="ca-ES"/>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D0F32-0F38-4F04-B63B-55884395593F}" type="slidenum">
              <a:rPr lang="ca-ES" smtClean="0"/>
              <a:t>‹Nº›</a:t>
            </a:fld>
            <a:endParaRPr lang="ca-ES"/>
          </a:p>
        </p:txBody>
      </p:sp>
    </p:spTree>
    <p:extLst>
      <p:ext uri="{BB962C8B-B14F-4D97-AF65-F5344CB8AC3E}">
        <p14:creationId xmlns:p14="http://schemas.microsoft.com/office/powerpoint/2010/main" val="32625407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4.jpg"/><Relationship Id="rId7" Type="http://schemas.openxmlformats.org/officeDocument/2006/relationships/slide" Target="slide5.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slide" Target="slide4.xml"/><Relationship Id="rId5" Type="http://schemas.openxmlformats.org/officeDocument/2006/relationships/slide" Target="slide3.xml"/><Relationship Id="rId4" Type="http://schemas.openxmlformats.org/officeDocument/2006/relationships/hyperlink" Target="mailto:bibmat@ub.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hyperlink" Target="http://crai.ub.edu/ca/que-ofereix-el-crai/acces-recursos/acces-recursos-proxy"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7.jpg"/><Relationship Id="rId5" Type="http://schemas.openxmlformats.org/officeDocument/2006/relationships/hyperlink" Target="http://cercabib.ub.edu/iii/encore/search/C__Sbases%20de%20dades%20en%20linia__Ff:facetmediatype:w:w:BASE%20DE%20DADES%20EN%20L%C3%8DNIA::__Otitle__X0?lang=cat&amp;suite=def" TargetMode="External"/><Relationship Id="rId4" Type="http://schemas.openxmlformats.org/officeDocument/2006/relationships/hyperlink" Target="http://crai.ub.ed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hyperlink" Target="http://www.ams.org.sire.ub.edu/mathscinet/help/fullitem_help_full.html"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hyperlink" Target="http://www.ams.org.sire.ub.edu/mathscinet/help/FAQ.html" TargetMode="External"/><Relationship Id="rId5" Type="http://schemas.openxmlformats.org/officeDocument/2006/relationships/hyperlink" Target="http://www.ams.org.sire.ub.edu/mathscinet/help/globalpreferences_help_full.html"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hyperlink" Target="https://www.youtube.com/channel/UCrNnU2VSJszdoCv6OfV5oJw" TargetMode="External"/><Relationship Id="rId4" Type="http://schemas.openxmlformats.org/officeDocument/2006/relationships/hyperlink" Target="http://www.mathscinet.info/index.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8.jpg"/><Relationship Id="rId4" Type="http://schemas.openxmlformats.org/officeDocument/2006/relationships/hyperlink" Target="http://crai.ub.edu/ca/que-ofereix-el-crai/acces-recursos/acces-recursos-proxy"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bit.ly/2sO5WC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2402114" y="3429000"/>
            <a:ext cx="4129313" cy="523220"/>
          </a:xfrm>
          <a:prstGeom prst="rect">
            <a:avLst/>
          </a:prstGeom>
        </p:spPr>
        <p:txBody>
          <a:bodyPr wrap="square">
            <a:spAutoFit/>
          </a:bodyPr>
          <a:lstStyle/>
          <a:p>
            <a:pPr algn="ctr">
              <a:buNone/>
            </a:pPr>
            <a:r>
              <a:rPr lang="ca-ES" sz="2800" b="1" dirty="0" err="1">
                <a:solidFill>
                  <a:schemeClr val="bg1"/>
                </a:solidFill>
                <a:latin typeface="Verdana" panose="020B0604030504040204" pitchFamily="34" charset="0"/>
                <a:ea typeface="Verdana" panose="020B0604030504040204" pitchFamily="34" charset="0"/>
                <a:cs typeface="Verdana" panose="020B0604030504040204" pitchFamily="34" charset="0"/>
              </a:rPr>
              <a:t>MathSciNet</a:t>
            </a:r>
            <a:r>
              <a:rPr lang="ca-ES" sz="2800" b="1" dirty="0">
                <a:solidFill>
                  <a:schemeClr val="bg1"/>
                </a:solidFill>
                <a:latin typeface="Verdana" panose="020B0604030504040204" pitchFamily="34" charset="0"/>
                <a:ea typeface="Verdana" panose="020B0604030504040204" pitchFamily="34" charset="0"/>
                <a:cs typeface="Verdana" panose="020B0604030504040204" pitchFamily="34" charset="0"/>
              </a:rPr>
              <a:t>®</a:t>
            </a:r>
            <a:endParaRPr lang="es-ES"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0505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9527090-CCAC-45BD-AFEB-08E62F5731F6}" type="slidenum">
              <a:rPr lang="es-ES" altLang="en-US" smtClean="0">
                <a:solidFill>
                  <a:srgbClr val="898989"/>
                </a:solidFill>
              </a:rPr>
              <a:pPr/>
              <a:t>2</a:t>
            </a:fld>
            <a:endParaRPr lang="es-ES" altLang="en-US">
              <a:solidFill>
                <a:srgbClr val="898989"/>
              </a:solidFill>
            </a:endParaRPr>
          </a:p>
        </p:txBody>
      </p:sp>
      <p:pic>
        <p:nvPicPr>
          <p:cNvPr id="4" name="Imat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601744" cy="6855781"/>
          </a:xfrm>
          <a:prstGeom prst="rect">
            <a:avLst/>
          </a:prstGeom>
        </p:spPr>
      </p:pic>
      <p:sp>
        <p:nvSpPr>
          <p:cNvPr id="9" name="Rectangle 13"/>
          <p:cNvSpPr txBox="1">
            <a:spLocks noChangeArrowheads="1"/>
          </p:cNvSpPr>
          <p:nvPr/>
        </p:nvSpPr>
        <p:spPr bwMode="auto">
          <a:xfrm>
            <a:off x="107505" y="1811574"/>
            <a:ext cx="2304256"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ca-ES" altLang="ca-ES" sz="3200" b="1" dirty="0">
                <a:solidFill>
                  <a:schemeClr val="bg1"/>
                </a:solidFill>
                <a:latin typeface="Verdana" panose="020B0604030504040204" pitchFamily="34" charset="0"/>
                <a:ea typeface="Verdana" panose="020B0604030504040204" pitchFamily="34" charset="0"/>
                <a:cs typeface="Verdana" panose="020B0604030504040204" pitchFamily="34" charset="0"/>
              </a:rPr>
              <a:t>Sumari</a:t>
            </a:r>
          </a:p>
        </p:txBody>
      </p:sp>
      <p:sp>
        <p:nvSpPr>
          <p:cNvPr id="7" name="QuadreDeText 6"/>
          <p:cNvSpPr txBox="1"/>
          <p:nvPr/>
        </p:nvSpPr>
        <p:spPr>
          <a:xfrm>
            <a:off x="3491880" y="5960043"/>
            <a:ext cx="3584636"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a:t>
            </a:r>
            <a:r>
              <a:rPr lang="ca-ES" altLang="ca-ES" sz="1100" dirty="0">
                <a:latin typeface="Verdana" panose="020B0604030504040204" pitchFamily="34" charset="0"/>
                <a:ea typeface="Verdana" panose="020B0604030504040204" pitchFamily="34" charset="0"/>
                <a:cs typeface="Verdana" panose="020B0604030504040204" pitchFamily="34" charset="0"/>
                <a:hlinkClick r:id="rId4"/>
              </a:rPr>
              <a:t>bibmat@ub.edu</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8" name="Rectangle 7"/>
          <p:cNvSpPr/>
          <p:nvPr/>
        </p:nvSpPr>
        <p:spPr>
          <a:xfrm>
            <a:off x="2781216" y="1723170"/>
            <a:ext cx="6215827" cy="1938992"/>
          </a:xfrm>
          <a:prstGeom prst="rect">
            <a:avLst/>
          </a:prstGeom>
        </p:spPr>
        <p:txBody>
          <a:bodyPr wrap="square">
            <a:spAutoFit/>
          </a:bodyPr>
          <a:lstStyle/>
          <a:p>
            <a:pPr marL="457200" indent="-457200">
              <a:buFont typeface="+mj-lt"/>
              <a:buAutoNum type="arabicPeriod"/>
            </a:pPr>
            <a:r>
              <a:rPr lang="ca-ES" sz="2000" dirty="0">
                <a:latin typeface="Verdana" panose="020B0604030504040204" pitchFamily="34" charset="0"/>
                <a:ea typeface="Verdana" panose="020B0604030504040204" pitchFamily="34" charset="0"/>
                <a:cs typeface="Verdana" panose="020B0604030504040204" pitchFamily="34" charset="0"/>
                <a:hlinkClick r:id="rId5" action="ppaction://hlinksldjump"/>
              </a:rPr>
              <a:t>Què és</a:t>
            </a:r>
            <a:endParaRPr lang="ca-ES" sz="2000" dirty="0">
              <a:latin typeface="Verdana" panose="020B0604030504040204" pitchFamily="34" charset="0"/>
              <a:ea typeface="Verdana" panose="020B0604030504040204" pitchFamily="34" charset="0"/>
              <a:cs typeface="Verdana" panose="020B0604030504040204" pitchFamily="34" charset="0"/>
            </a:endParaRPr>
          </a:p>
          <a:p>
            <a:pPr marL="228600" indent="-228600">
              <a:buFont typeface="+mj-lt"/>
              <a:buAutoNum type="arabicPeriod"/>
            </a:pPr>
            <a:endParaRPr lang="ca-ES" sz="1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r>
              <a:rPr lang="ca-ES" sz="2000" dirty="0">
                <a:latin typeface="Verdana" panose="020B0604030504040204" pitchFamily="34" charset="0"/>
                <a:ea typeface="Verdana" panose="020B0604030504040204" pitchFamily="34" charset="0"/>
                <a:cs typeface="Verdana" panose="020B0604030504040204" pitchFamily="34" charset="0"/>
                <a:hlinkClick r:id="rId6" action="ppaction://hlinksldjump"/>
              </a:rPr>
              <a:t>Com accedir-hi</a:t>
            </a:r>
            <a:endParaRPr lang="ca-ES" sz="2000" dirty="0">
              <a:latin typeface="Verdana" panose="020B0604030504040204" pitchFamily="34" charset="0"/>
              <a:ea typeface="Verdana" panose="020B0604030504040204" pitchFamily="34" charset="0"/>
              <a:cs typeface="Verdana" panose="020B0604030504040204" pitchFamily="34" charset="0"/>
            </a:endParaRPr>
          </a:p>
          <a:p>
            <a:pPr marL="228600" indent="-228600">
              <a:buFont typeface="+mj-lt"/>
              <a:buAutoNum type="arabicPeriod"/>
            </a:pPr>
            <a:endParaRPr lang="ca-ES" sz="1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r>
              <a:rPr lang="ca-ES" sz="2000" dirty="0">
                <a:latin typeface="Verdana" panose="020B0604030504040204" pitchFamily="34" charset="0"/>
                <a:ea typeface="Verdana" panose="020B0604030504040204" pitchFamily="34" charset="0"/>
                <a:cs typeface="Verdana" panose="020B0604030504040204" pitchFamily="34" charset="0"/>
                <a:hlinkClick r:id="rId7" action="ppaction://hlinksldjump"/>
              </a:rPr>
              <a:t>Aprèn a utilitzar la base de dades</a:t>
            </a:r>
            <a:endParaRPr lang="ca-ES" sz="2000" dirty="0">
              <a:latin typeface="Verdana" panose="020B0604030504040204" pitchFamily="34" charset="0"/>
              <a:ea typeface="Verdana" panose="020B0604030504040204" pitchFamily="34" charset="0"/>
              <a:cs typeface="Verdana" panose="020B0604030504040204" pitchFamily="34" charset="0"/>
            </a:endParaRPr>
          </a:p>
          <a:p>
            <a:pPr marL="228600" indent="-228600">
              <a:buFont typeface="+mj-lt"/>
              <a:buAutoNum type="arabicPeriod"/>
            </a:pPr>
            <a:endParaRPr lang="ca-ES" sz="1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r>
              <a:rPr lang="ca-ES" sz="2000" dirty="0">
                <a:latin typeface="Verdana" panose="020B0604030504040204" pitchFamily="34" charset="0"/>
                <a:ea typeface="Verdana" panose="020B0604030504040204" pitchFamily="34" charset="0"/>
                <a:cs typeface="Verdana" panose="020B0604030504040204" pitchFamily="34" charset="0"/>
                <a:hlinkClick r:id="rId8" action="ppaction://hlinksldjump"/>
              </a:rPr>
              <a:t>Particularitats</a:t>
            </a:r>
            <a:endParaRPr lang="ca-ES" sz="2000" dirty="0">
              <a:latin typeface="Verdana" panose="020B0604030504040204" pitchFamily="34" charset="0"/>
              <a:ea typeface="Verdana" panose="020B0604030504040204" pitchFamily="34" charset="0"/>
              <a:cs typeface="Verdana" panose="020B0604030504040204" pitchFamily="34" charset="0"/>
            </a:endParaRPr>
          </a:p>
          <a:p>
            <a:endParaRPr lang="ca-ES"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9576102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7"/>
          <p:cNvSpPr>
            <a:spLocks noGrp="1" noChangeArrowheads="1"/>
          </p:cNvSpPr>
          <p:nvPr>
            <p:ph type="title" idx="4294967295"/>
          </p:nvPr>
        </p:nvSpPr>
        <p:spPr bwMode="auto">
          <a:xfrm>
            <a:off x="468313" y="949897"/>
            <a:ext cx="8229600" cy="840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eaLnBrk="1" hangingPunct="1"/>
            <a:r>
              <a:rPr lang="es-ES" altLang="ca-ES" sz="5400" b="1" dirty="0">
                <a:solidFill>
                  <a:srgbClr val="18A3AF"/>
                </a:solidFill>
                <a:latin typeface="Verdana" pitchFamily="34" charset="0"/>
              </a:rPr>
              <a:t>1 </a:t>
            </a:r>
            <a:r>
              <a:rPr lang="es-ES" altLang="ca-ES" sz="5400" b="1" dirty="0" err="1">
                <a:solidFill>
                  <a:srgbClr val="18A3AF"/>
                </a:solidFill>
                <a:latin typeface="Verdana" pitchFamily="34" charset="0"/>
              </a:rPr>
              <a:t>Què</a:t>
            </a:r>
            <a:r>
              <a:rPr lang="es-ES" altLang="ca-ES" sz="5400" b="1" dirty="0">
                <a:solidFill>
                  <a:srgbClr val="18A3AF"/>
                </a:solidFill>
                <a:latin typeface="Verdana" pitchFamily="34" charset="0"/>
              </a:rPr>
              <a:t> </a:t>
            </a:r>
            <a:r>
              <a:rPr lang="es-ES" altLang="ca-ES" sz="5400" b="1" dirty="0" err="1">
                <a:solidFill>
                  <a:srgbClr val="18A3AF"/>
                </a:solidFill>
                <a:latin typeface="Verdana" pitchFamily="34" charset="0"/>
              </a:rPr>
              <a:t>és</a:t>
            </a:r>
            <a:r>
              <a:rPr lang="es-ES" altLang="ca-ES" sz="5400" b="1" dirty="0">
                <a:solidFill>
                  <a:srgbClr val="18A3AF"/>
                </a:solidFill>
                <a:latin typeface="Verdana" pitchFamily="34" charset="0"/>
              </a:rPr>
              <a:t>?</a:t>
            </a:r>
            <a:endParaRPr lang="es-ES" altLang="ca-ES" sz="2000" b="1" dirty="0">
              <a:solidFill>
                <a:srgbClr val="18A3AF"/>
              </a:solidFill>
              <a:latin typeface="Verdana" pitchFamily="34" charset="0"/>
            </a:endParaRPr>
          </a:p>
        </p:txBody>
      </p:sp>
      <p:pic>
        <p:nvPicPr>
          <p:cNvPr id="14" name="Imatg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2" name="Rectangle 1"/>
          <p:cNvSpPr/>
          <p:nvPr/>
        </p:nvSpPr>
        <p:spPr>
          <a:xfrm>
            <a:off x="2338920" y="6370059"/>
            <a:ext cx="3706464"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rPr>
              <a:t>bibmat@ub.edu</a:t>
            </a: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tangle 14"/>
          <p:cNvSpPr/>
          <p:nvPr/>
        </p:nvSpPr>
        <p:spPr>
          <a:xfrm>
            <a:off x="413483" y="1806324"/>
            <a:ext cx="8188635" cy="4524315"/>
          </a:xfrm>
          <a:prstGeom prst="rect">
            <a:avLst/>
          </a:prstGeom>
        </p:spPr>
        <p:txBody>
          <a:bodyPr wrap="square">
            <a:spAutoFit/>
          </a:bodyPr>
          <a:lstStyle/>
          <a:p>
            <a:r>
              <a:rPr lang="ca-ES" sz="1600" dirty="0">
                <a:latin typeface="Verdana" panose="020B0604030504040204" pitchFamily="34" charset="0"/>
                <a:ea typeface="Verdana" panose="020B0604030504040204" pitchFamily="34" charset="0"/>
                <a:cs typeface="Verdana" panose="020B0604030504040204" pitchFamily="34" charset="0"/>
              </a:rPr>
              <a:t>                        és una b</a:t>
            </a:r>
            <a:r>
              <a:rPr lang="en-US" sz="1600" dirty="0" err="1">
                <a:latin typeface="Verdana" panose="020B0604030504040204" pitchFamily="34" charset="0"/>
                <a:ea typeface="Verdana" panose="020B0604030504040204" pitchFamily="34" charset="0"/>
                <a:cs typeface="Verdana" panose="020B0604030504040204" pitchFamily="34" charset="0"/>
              </a:rPr>
              <a:t>ase</a:t>
            </a:r>
            <a:r>
              <a:rPr lang="en-US" sz="1600" dirty="0">
                <a:latin typeface="Verdana" panose="020B0604030504040204" pitchFamily="34" charset="0"/>
                <a:ea typeface="Verdana" panose="020B0604030504040204" pitchFamily="34" charset="0"/>
                <a:cs typeface="Verdana" panose="020B0604030504040204" pitchFamily="34" charset="0"/>
              </a:rPr>
              <a:t> de </a:t>
            </a:r>
            <a:r>
              <a:rPr lang="en-US" sz="1600" dirty="0" err="1">
                <a:latin typeface="Verdana" panose="020B0604030504040204" pitchFamily="34" charset="0"/>
                <a:ea typeface="Verdana" panose="020B0604030504040204" pitchFamily="34" charset="0"/>
                <a:cs typeface="Verdana" panose="020B0604030504040204" pitchFamily="34" charset="0"/>
              </a:rPr>
              <a:t>dades</a:t>
            </a:r>
            <a:r>
              <a:rPr lang="en-US" sz="1600" dirty="0">
                <a:latin typeface="Verdana" panose="020B0604030504040204" pitchFamily="34" charset="0"/>
                <a:ea typeface="Verdana" panose="020B0604030504040204" pitchFamily="34" charset="0"/>
                <a:cs typeface="Verdana" panose="020B0604030504040204" pitchFamily="34" charset="0"/>
              </a:rPr>
              <a:t> de revisions, </a:t>
            </a:r>
            <a:r>
              <a:rPr lang="en-US" sz="1600" dirty="0" err="1">
                <a:latin typeface="Verdana" panose="020B0604030504040204" pitchFamily="34" charset="0"/>
                <a:ea typeface="Verdana" panose="020B0604030504040204" pitchFamily="34" charset="0"/>
                <a:cs typeface="Verdana" panose="020B0604030504040204" pitchFamily="34" charset="0"/>
              </a:rPr>
              <a:t>resums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i</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d’altra</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informació</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bibliogràfica</a:t>
            </a:r>
            <a:r>
              <a:rPr lang="en-US" sz="1600" dirty="0">
                <a:latin typeface="Verdana" panose="020B0604030504040204" pitchFamily="34" charset="0"/>
                <a:ea typeface="Verdana" panose="020B0604030504040204" pitchFamily="34" charset="0"/>
                <a:cs typeface="Verdana" panose="020B0604030504040204" pitchFamily="34" charset="0"/>
              </a:rPr>
              <a:t> que </a:t>
            </a:r>
            <a:r>
              <a:rPr lang="en-US" sz="1600" dirty="0" err="1">
                <a:latin typeface="Verdana" panose="020B0604030504040204" pitchFamily="34" charset="0"/>
                <a:ea typeface="Verdana" panose="020B0604030504040204" pitchFamily="34" charset="0"/>
                <a:cs typeface="Verdana" panose="020B0604030504040204" pitchFamily="34" charset="0"/>
              </a:rPr>
              <a:t>cobreix</a:t>
            </a:r>
            <a:r>
              <a:rPr lang="en-US" sz="1600" dirty="0">
                <a:latin typeface="Verdana" panose="020B0604030504040204" pitchFamily="34" charset="0"/>
                <a:ea typeface="Verdana" panose="020B0604030504040204" pitchFamily="34" charset="0"/>
                <a:cs typeface="Verdana" panose="020B0604030504040204" pitchFamily="34" charset="0"/>
              </a:rPr>
              <a:t> les disciplines  </a:t>
            </a:r>
            <a:r>
              <a:rPr lang="en-US" sz="1600" dirty="0" err="1">
                <a:latin typeface="Verdana" panose="020B0604030504040204" pitchFamily="34" charset="0"/>
                <a:ea typeface="Verdana" panose="020B0604030504040204" pitchFamily="34" charset="0"/>
                <a:cs typeface="Verdana" panose="020B0604030504040204" pitchFamily="34" charset="0"/>
              </a:rPr>
              <a:t>relacionades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amb</a:t>
            </a:r>
            <a:r>
              <a:rPr lang="en-US" sz="1600" dirty="0">
                <a:latin typeface="Verdana" panose="020B0604030504040204" pitchFamily="34" charset="0"/>
                <a:ea typeface="Verdana" panose="020B0604030504040204" pitchFamily="34" charset="0"/>
                <a:cs typeface="Verdana" panose="020B0604030504040204" pitchFamily="34" charset="0"/>
              </a:rPr>
              <a:t> les </a:t>
            </a:r>
            <a:r>
              <a:rPr lang="en-US" sz="1600" dirty="0" err="1">
                <a:latin typeface="Verdana" panose="020B0604030504040204" pitchFamily="34" charset="0"/>
                <a:ea typeface="Verdana" panose="020B0604030504040204" pitchFamily="34" charset="0"/>
                <a:cs typeface="Verdana" panose="020B0604030504040204" pitchFamily="34" charset="0"/>
              </a:rPr>
              <a:t>Matemàtiques</a:t>
            </a:r>
            <a:r>
              <a:rPr lang="en-US" sz="1600" dirty="0">
                <a:latin typeface="Verdana" panose="020B0604030504040204" pitchFamily="34" charset="0"/>
                <a:ea typeface="Verdana" panose="020B0604030504040204" pitchFamily="34" charset="0"/>
                <a:cs typeface="Verdana" panose="020B0604030504040204" pitchFamily="34" charset="0"/>
              </a:rPr>
              <a:t>.</a:t>
            </a:r>
          </a:p>
          <a:p>
            <a:endParaRPr lang="en-US" sz="1600" dirty="0">
              <a:latin typeface="Verdana" panose="020B0604030504040204" pitchFamily="34" charset="0"/>
              <a:ea typeface="Verdana" panose="020B0604030504040204" pitchFamily="34" charset="0"/>
              <a:cs typeface="Verdana" panose="020B0604030504040204" pitchFamily="34" charset="0"/>
            </a:endParaRPr>
          </a:p>
          <a:p>
            <a:r>
              <a:rPr lang="en-US" sz="1600" dirty="0" err="1">
                <a:latin typeface="Verdana" panose="020B0604030504040204" pitchFamily="34" charset="0"/>
                <a:ea typeface="Verdana" panose="020B0604030504040204" pitchFamily="34" charset="0"/>
                <a:cs typeface="Verdana" panose="020B0604030504040204" pitchFamily="34" charset="0"/>
              </a:rPr>
              <a:t>Inclou</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més</a:t>
            </a:r>
            <a:r>
              <a:rPr lang="en-US" sz="1600" dirty="0">
                <a:latin typeface="Verdana" panose="020B0604030504040204" pitchFamily="34" charset="0"/>
                <a:ea typeface="Verdana" panose="020B0604030504040204" pitchFamily="34" charset="0"/>
                <a:cs typeface="Verdana" panose="020B0604030504040204" pitchFamily="34" charset="0"/>
              </a:rPr>
              <a:t> de 3 </a:t>
            </a:r>
            <a:r>
              <a:rPr lang="en-US" sz="1600" dirty="0" err="1">
                <a:latin typeface="Verdana" panose="020B0604030504040204" pitchFamily="34" charset="0"/>
                <a:ea typeface="Verdana" panose="020B0604030504040204" pitchFamily="34" charset="0"/>
                <a:cs typeface="Verdana" panose="020B0604030504040204" pitchFamily="34" charset="0"/>
              </a:rPr>
              <a:t>milions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d’entrades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més</a:t>
            </a:r>
            <a:r>
              <a:rPr lang="en-US" sz="1600" dirty="0">
                <a:latin typeface="Verdana" panose="020B0604030504040204" pitchFamily="34" charset="0"/>
                <a:ea typeface="Verdana" panose="020B0604030504040204" pitchFamily="34" charset="0"/>
                <a:cs typeface="Verdana" panose="020B0604030504040204" pitchFamily="34" charset="0"/>
              </a:rPr>
              <a:t> de la </a:t>
            </a:r>
            <a:r>
              <a:rPr lang="en-US" sz="1600" dirty="0" err="1">
                <a:latin typeface="Verdana" panose="020B0604030504040204" pitchFamily="34" charset="0"/>
                <a:ea typeface="Verdana" panose="020B0604030504040204" pitchFamily="34" charset="0"/>
                <a:cs typeface="Verdana" panose="020B0604030504040204" pitchFamily="34" charset="0"/>
              </a:rPr>
              <a:t>meitat</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amb</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accés</a:t>
            </a:r>
            <a:r>
              <a:rPr lang="en-US" sz="1600" dirty="0">
                <a:latin typeface="Verdana" panose="020B0604030504040204" pitchFamily="34" charset="0"/>
                <a:ea typeface="Verdana" panose="020B0604030504040204" pitchFamily="34" charset="0"/>
                <a:cs typeface="Verdana" panose="020B0604030504040204" pitchFamily="34" charset="0"/>
              </a:rPr>
              <a:t> al text </a:t>
            </a:r>
            <a:r>
              <a:rPr lang="en-US" sz="1600" dirty="0" err="1">
                <a:latin typeface="Verdana" panose="020B0604030504040204" pitchFamily="34" charset="0"/>
                <a:ea typeface="Verdana" panose="020B0604030504040204" pitchFamily="34" charset="0"/>
                <a:cs typeface="Verdana" panose="020B0604030504040204" pitchFamily="34" charset="0"/>
              </a:rPr>
              <a:t>complet</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classificades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segons</a:t>
            </a:r>
            <a:r>
              <a:rPr lang="en-US" sz="1600" dirty="0">
                <a:latin typeface="Verdana" panose="020B0604030504040204" pitchFamily="34" charset="0"/>
                <a:ea typeface="Verdana" panose="020B0604030504040204" pitchFamily="34" charset="0"/>
                <a:cs typeface="Verdana" panose="020B0604030504040204" pitchFamily="34" charset="0"/>
              </a:rPr>
              <a:t> la Mathematics Subject Classification</a:t>
            </a:r>
          </a:p>
          <a:p>
            <a:endParaRPr lang="en-US" sz="1600" dirty="0">
              <a:latin typeface="Verdana" panose="020B0604030504040204" pitchFamily="34" charset="0"/>
              <a:ea typeface="Verdana" panose="020B0604030504040204" pitchFamily="34" charset="0"/>
              <a:cs typeface="Verdana" panose="020B0604030504040204" pitchFamily="34" charset="0"/>
            </a:endParaRPr>
          </a:p>
          <a:p>
            <a:r>
              <a:rPr lang="en-US" sz="1600" dirty="0" err="1">
                <a:latin typeface="Verdana" panose="020B0604030504040204" pitchFamily="34" charset="0"/>
                <a:ea typeface="Verdana" panose="020B0604030504040204" pitchFamily="34" charset="0"/>
                <a:cs typeface="Verdana" panose="020B0604030504040204" pitchFamily="34" charset="0"/>
              </a:rPr>
              <a:t>Abasta</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referències</a:t>
            </a:r>
            <a:r>
              <a:rPr lang="en-US" sz="1600" dirty="0">
                <a:latin typeface="Verdana" panose="020B0604030504040204" pitchFamily="34" charset="0"/>
                <a:ea typeface="Verdana" panose="020B0604030504040204" pitchFamily="34" charset="0"/>
                <a:cs typeface="Verdana" panose="020B0604030504040204" pitchFamily="34" charset="0"/>
              </a:rPr>
              <a:t> des del 1800 fins </a:t>
            </a:r>
            <a:r>
              <a:rPr lang="en-US" sz="1600" dirty="0" err="1">
                <a:latin typeface="Verdana" panose="020B0604030504040204" pitchFamily="34" charset="0"/>
                <a:ea typeface="Verdana" panose="020B0604030504040204" pitchFamily="34" charset="0"/>
                <a:cs typeface="Verdana" panose="020B0604030504040204" pitchFamily="34" charset="0"/>
              </a:rPr>
              <a:t>l’actualitat</a:t>
            </a:r>
            <a:r>
              <a:rPr lang="en-US" sz="1600" dirty="0">
                <a:latin typeface="Verdana" panose="020B0604030504040204" pitchFamily="34" charset="0"/>
                <a:ea typeface="Verdana" panose="020B0604030504040204" pitchFamily="34" charset="0"/>
                <a:cs typeface="Verdana" panose="020B0604030504040204" pitchFamily="34" charset="0"/>
              </a:rPr>
              <a:t>. Les </a:t>
            </a:r>
            <a:r>
              <a:rPr lang="en-US" sz="1600" dirty="0" err="1">
                <a:latin typeface="Verdana" panose="020B0604030504040204" pitchFamily="34" charset="0"/>
                <a:ea typeface="Verdana" panose="020B0604030504040204" pitchFamily="34" charset="0"/>
                <a:cs typeface="Verdana" panose="020B0604030504040204" pitchFamily="34" charset="0"/>
              </a:rPr>
              <a:t>entrades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més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antigues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són</a:t>
            </a:r>
            <a:r>
              <a:rPr lang="en-US" sz="1600" dirty="0">
                <a:latin typeface="Verdana" panose="020B0604030504040204" pitchFamily="34" charset="0"/>
                <a:ea typeface="Verdana" panose="020B0604030504040204" pitchFamily="34" charset="0"/>
                <a:cs typeface="Verdana" panose="020B0604030504040204" pitchFamily="34" charset="0"/>
              </a:rPr>
              <a:t> </a:t>
            </a:r>
            <a:r>
              <a:rPr lang="ca-ES" sz="1600" dirty="0">
                <a:latin typeface="Verdana" panose="020B0604030504040204" pitchFamily="34" charset="0"/>
                <a:ea typeface="Verdana" panose="020B0604030504040204" pitchFamily="34" charset="0"/>
                <a:cs typeface="Verdana" panose="020B0604030504040204" pitchFamily="34" charset="0"/>
              </a:rPr>
              <a:t>fruit del treball de la digitalització retrospectiva dels fons de </a:t>
            </a:r>
            <a:r>
              <a:rPr lang="ca-ES" sz="1600" dirty="0" err="1">
                <a:latin typeface="Verdana" panose="020B0604030504040204" pitchFamily="34" charset="0"/>
                <a:ea typeface="Verdana" panose="020B0604030504040204" pitchFamily="34" charset="0"/>
                <a:cs typeface="Verdana" panose="020B0604030504040204" pitchFamily="34" charset="0"/>
              </a:rPr>
              <a:t>l’American</a:t>
            </a:r>
            <a:r>
              <a:rPr lang="ca-ES" sz="1600" dirty="0">
                <a:latin typeface="Verdana" panose="020B0604030504040204" pitchFamily="34" charset="0"/>
                <a:ea typeface="Verdana" panose="020B0604030504040204" pitchFamily="34" charset="0"/>
                <a:cs typeface="Verdana" panose="020B0604030504040204" pitchFamily="34" charset="0"/>
              </a:rPr>
              <a:t> </a:t>
            </a:r>
            <a:r>
              <a:rPr lang="ca-ES" sz="1600" dirty="0" err="1">
                <a:latin typeface="Verdana" panose="020B0604030504040204" pitchFamily="34" charset="0"/>
                <a:ea typeface="Verdana" panose="020B0604030504040204" pitchFamily="34" charset="0"/>
                <a:cs typeface="Verdana" panose="020B0604030504040204" pitchFamily="34" charset="0"/>
              </a:rPr>
              <a:t>Mathematical</a:t>
            </a:r>
            <a:r>
              <a:rPr lang="ca-ES" sz="1600" dirty="0">
                <a:latin typeface="Verdana" panose="020B0604030504040204" pitchFamily="34" charset="0"/>
                <a:ea typeface="Verdana" panose="020B0604030504040204" pitchFamily="34" charset="0"/>
                <a:cs typeface="Verdana" panose="020B0604030504040204" pitchFamily="34" charset="0"/>
              </a:rPr>
              <a:t> </a:t>
            </a:r>
            <a:r>
              <a:rPr lang="ca-ES" sz="1600" dirty="0" err="1">
                <a:latin typeface="Verdana" panose="020B0604030504040204" pitchFamily="34" charset="0"/>
                <a:ea typeface="Verdana" panose="020B0604030504040204" pitchFamily="34" charset="0"/>
                <a:cs typeface="Verdana" panose="020B0604030504040204" pitchFamily="34" charset="0"/>
              </a:rPr>
              <a:t>Society</a:t>
            </a:r>
            <a:r>
              <a:rPr lang="ca-ES" sz="1600" dirty="0">
                <a:latin typeface="Verdana" panose="020B0604030504040204" pitchFamily="34" charset="0"/>
                <a:ea typeface="Verdana" panose="020B0604030504040204" pitchFamily="34" charset="0"/>
                <a:cs typeface="Verdana" panose="020B0604030504040204" pitchFamily="34" charset="0"/>
              </a:rPr>
              <a:t>, i d’altres institucions. </a:t>
            </a:r>
            <a:endParaRPr lang="es-ES" sz="1600" dirty="0">
              <a:latin typeface="Verdana" panose="020B0604030504040204" pitchFamily="34" charset="0"/>
              <a:ea typeface="Verdana" panose="020B0604030504040204" pitchFamily="34" charset="0"/>
              <a:cs typeface="Verdana" panose="020B0604030504040204" pitchFamily="34" charset="0"/>
            </a:endParaRPr>
          </a:p>
          <a:p>
            <a:r>
              <a:rPr lang="en-US" sz="1600" dirty="0">
                <a:latin typeface="Verdana" panose="020B0604030504040204" pitchFamily="34" charset="0"/>
                <a:ea typeface="Verdana" panose="020B0604030504040204" pitchFamily="34" charset="0"/>
                <a:cs typeface="Verdana" panose="020B0604030504040204" pitchFamily="34" charset="0"/>
              </a:rPr>
              <a:t>  </a:t>
            </a:r>
          </a:p>
          <a:p>
            <a:r>
              <a:rPr lang="en-US" sz="1600" dirty="0" err="1">
                <a:latin typeface="Verdana" panose="020B0604030504040204" pitchFamily="34" charset="0"/>
                <a:ea typeface="Verdana" panose="020B0604030504040204" pitchFamily="34" charset="0"/>
                <a:cs typeface="Verdana" panose="020B0604030504040204" pitchFamily="34" charset="0"/>
              </a:rPr>
              <a:t>Inclou</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una</a:t>
            </a:r>
            <a:r>
              <a:rPr lang="en-US" sz="1600" dirty="0">
                <a:latin typeface="Verdana" panose="020B0604030504040204" pitchFamily="34" charset="0"/>
                <a:ea typeface="Verdana" panose="020B0604030504040204" pitchFamily="34" charset="0"/>
                <a:cs typeface="Verdana" panose="020B0604030504040204" pitchFamily="34" charset="0"/>
              </a:rPr>
              <a:t> base de </a:t>
            </a:r>
            <a:r>
              <a:rPr lang="en-US" sz="1600" dirty="0" err="1">
                <a:latin typeface="Verdana" panose="020B0604030504040204" pitchFamily="34" charset="0"/>
                <a:ea typeface="Verdana" panose="020B0604030504040204" pitchFamily="34" charset="0"/>
                <a:cs typeface="Verdana" panose="020B0604030504040204" pitchFamily="34" charset="0"/>
              </a:rPr>
              <a:t>dades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interna</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d’anàlisi</a:t>
            </a:r>
            <a:r>
              <a:rPr lang="en-US" sz="1600" dirty="0">
                <a:latin typeface="Verdana" panose="020B0604030504040204" pitchFamily="34" charset="0"/>
                <a:ea typeface="Verdana" panose="020B0604030504040204" pitchFamily="34" charset="0"/>
                <a:cs typeface="Verdana" panose="020B0604030504040204" pitchFamily="34" charset="0"/>
              </a:rPr>
              <a:t> de cites,  que </a:t>
            </a:r>
            <a:r>
              <a:rPr lang="ca-ES" sz="1600" dirty="0">
                <a:latin typeface="Verdana" panose="020B0604030504040204" pitchFamily="34" charset="0"/>
                <a:ea typeface="Verdana" panose="020B0604030504040204" pitchFamily="34" charset="0"/>
                <a:cs typeface="Verdana" panose="020B0604030504040204" pitchFamily="34" charset="0"/>
              </a:rPr>
              <a:t>connecta més de 12 milions d’entrades, i més 550 revistes</a:t>
            </a:r>
            <a:r>
              <a:rPr lang="en-US" sz="1600" dirty="0">
                <a:latin typeface="Verdana" panose="020B0604030504040204" pitchFamily="34" charset="0"/>
                <a:ea typeface="Verdana" panose="020B0604030504040204" pitchFamily="34" charset="0"/>
                <a:cs typeface="Verdana" panose="020B0604030504040204" pitchFamily="34" charset="0"/>
              </a:rPr>
              <a:t>. </a:t>
            </a:r>
          </a:p>
          <a:p>
            <a:pPr marL="0" lvl="1" algn="just"/>
            <a:endParaRPr lang="ca-ES" sz="1600" dirty="0">
              <a:latin typeface="Verdana" panose="020B0604030504040204" pitchFamily="34" charset="0"/>
              <a:ea typeface="Verdana" panose="020B0604030504040204" pitchFamily="34" charset="0"/>
              <a:cs typeface="Verdana" panose="020B0604030504040204" pitchFamily="34" charset="0"/>
            </a:endParaRPr>
          </a:p>
          <a:p>
            <a:pPr algn="just"/>
            <a:r>
              <a:rPr lang="ca-ES" sz="1600" dirty="0">
                <a:latin typeface="Verdana" panose="020B0604030504040204" pitchFamily="34" charset="0"/>
                <a:ea typeface="Verdana" panose="020B0604030504040204" pitchFamily="34" charset="0"/>
                <a:cs typeface="Verdana" panose="020B0604030504040204" pitchFamily="34" charset="0"/>
              </a:rPr>
              <a:t>Permet guardar, organitzar i exportar els resultats de les cerques. Crear i modificar alertes i configurar les preferències; treballar amb les cites bibliogràfiques dels articles inclosos a partir del 2000 per enllaçar amb d’altres entrades.</a:t>
            </a:r>
          </a:p>
        </p:txBody>
      </p:sp>
      <p:pic>
        <p:nvPicPr>
          <p:cNvPr id="17" name="Imatg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026" y="1877639"/>
            <a:ext cx="1581150" cy="219075"/>
          </a:xfrm>
          <a:prstGeom prst="rect">
            <a:avLst/>
          </a:prstGeom>
        </p:spPr>
      </p:pic>
    </p:spTree>
    <p:extLst>
      <p:ext uri="{BB962C8B-B14F-4D97-AF65-F5344CB8AC3E}">
        <p14:creationId xmlns:p14="http://schemas.microsoft.com/office/powerpoint/2010/main" val="279435916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7"/>
          <p:cNvSpPr>
            <a:spLocks noGrp="1" noChangeArrowheads="1"/>
          </p:cNvSpPr>
          <p:nvPr>
            <p:ph type="title" idx="4294967295"/>
          </p:nvPr>
        </p:nvSpPr>
        <p:spPr bwMode="auto">
          <a:xfrm>
            <a:off x="468313" y="949897"/>
            <a:ext cx="8229600" cy="840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eaLnBrk="1" hangingPunct="1"/>
            <a:r>
              <a:rPr lang="es-ES" altLang="ca-ES" sz="5400" b="1" dirty="0">
                <a:solidFill>
                  <a:srgbClr val="18A3AF"/>
                </a:solidFill>
                <a:latin typeface="Verdana" pitchFamily="34" charset="0"/>
              </a:rPr>
              <a:t>2 </a:t>
            </a:r>
            <a:r>
              <a:rPr lang="es-ES" altLang="ca-ES" sz="5400" b="1" dirty="0" err="1">
                <a:solidFill>
                  <a:srgbClr val="18A3AF"/>
                </a:solidFill>
                <a:latin typeface="Verdana" pitchFamily="34" charset="0"/>
              </a:rPr>
              <a:t>Com</a:t>
            </a:r>
            <a:r>
              <a:rPr lang="es-ES" altLang="ca-ES" sz="5400" b="1" dirty="0">
                <a:solidFill>
                  <a:srgbClr val="18A3AF"/>
                </a:solidFill>
                <a:latin typeface="Verdana" pitchFamily="34" charset="0"/>
              </a:rPr>
              <a:t> </a:t>
            </a:r>
            <a:r>
              <a:rPr lang="es-ES" altLang="ca-ES" sz="5400" b="1" dirty="0" err="1">
                <a:solidFill>
                  <a:srgbClr val="18A3AF"/>
                </a:solidFill>
                <a:latin typeface="Verdana" pitchFamily="34" charset="0"/>
              </a:rPr>
              <a:t>accedir</a:t>
            </a:r>
            <a:r>
              <a:rPr lang="es-ES" altLang="ca-ES" sz="5400" b="1" dirty="0">
                <a:solidFill>
                  <a:srgbClr val="18A3AF"/>
                </a:solidFill>
                <a:latin typeface="Verdana" pitchFamily="34" charset="0"/>
              </a:rPr>
              <a:t>-hi</a:t>
            </a:r>
            <a:endParaRPr lang="es-ES" altLang="ca-ES" sz="2000" b="1" dirty="0">
              <a:solidFill>
                <a:srgbClr val="18A3AF"/>
              </a:solidFill>
              <a:latin typeface="Verdana" pitchFamily="34" charset="0"/>
            </a:endParaRPr>
          </a:p>
        </p:txBody>
      </p:sp>
      <p:pic>
        <p:nvPicPr>
          <p:cNvPr id="14" name="Imatg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2" name="Rectangle 1"/>
          <p:cNvSpPr/>
          <p:nvPr/>
        </p:nvSpPr>
        <p:spPr>
          <a:xfrm>
            <a:off x="2338920" y="6370059"/>
            <a:ext cx="3706464"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rPr>
              <a:t>bibmat@ub.edu</a:t>
            </a: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p:cNvSpPr/>
          <p:nvPr/>
        </p:nvSpPr>
        <p:spPr>
          <a:xfrm>
            <a:off x="547007" y="2136339"/>
            <a:ext cx="8270422" cy="1477328"/>
          </a:xfrm>
          <a:prstGeom prst="rect">
            <a:avLst/>
          </a:prstGeom>
        </p:spPr>
        <p:txBody>
          <a:bodyPr wrap="square">
            <a:spAutoFit/>
          </a:bodyPr>
          <a:lstStyle/>
          <a:p>
            <a:pPr algn="just"/>
            <a:r>
              <a:rPr lang="ca-ES" dirty="0">
                <a:latin typeface="Verdana" panose="020B0604030504040204" pitchFamily="34" charset="0"/>
                <a:ea typeface="Verdana" panose="020B0604030504040204" pitchFamily="34" charset="0"/>
                <a:cs typeface="Verdana" panose="020B0604030504040204" pitchFamily="34" charset="0"/>
              </a:rPr>
              <a:t>Des de la pàgina principal del CRAI de la UB: </a:t>
            </a:r>
            <a:r>
              <a:rPr lang="ca-ES" dirty="0">
                <a:latin typeface="Verdana" panose="020B0604030504040204" pitchFamily="34" charset="0"/>
                <a:ea typeface="Verdana" panose="020B0604030504040204" pitchFamily="34" charset="0"/>
                <a:cs typeface="Verdana" panose="020B0604030504040204" pitchFamily="34" charset="0"/>
                <a:hlinkClick r:id="rId4"/>
              </a:rPr>
              <a:t>http://crai.ub.edu/</a:t>
            </a:r>
            <a:r>
              <a:rPr lang="ca-ES" dirty="0">
                <a:latin typeface="Verdana" panose="020B0604030504040204" pitchFamily="34" charset="0"/>
                <a:ea typeface="Verdana" panose="020B0604030504040204" pitchFamily="34" charset="0"/>
                <a:cs typeface="Verdana" panose="020B0604030504040204" pitchFamily="34" charset="0"/>
              </a:rPr>
              <a:t> podeu accedir a                   , que és l’eina de descoberta que us permetrà cercar, localitzar i accedir des d’una única interfície a la base de dades. Podeu buscar directament per títol, o bé seleccionant la </a:t>
            </a:r>
            <a:r>
              <a:rPr lang="ca-ES" dirty="0" err="1">
                <a:latin typeface="Verdana" panose="020B0604030504040204" pitchFamily="34" charset="0"/>
                <a:ea typeface="Verdana" panose="020B0604030504040204" pitchFamily="34" charset="0"/>
                <a:cs typeface="Verdana" panose="020B0604030504040204" pitchFamily="34" charset="0"/>
              </a:rPr>
              <a:t>subcol·lecció</a:t>
            </a:r>
            <a:r>
              <a:rPr lang="ca-ES" dirty="0">
                <a:latin typeface="Verdana" panose="020B0604030504040204" pitchFamily="34" charset="0"/>
                <a:ea typeface="Verdana" panose="020B0604030504040204" pitchFamily="34" charset="0"/>
                <a:cs typeface="Verdana" panose="020B0604030504040204" pitchFamily="34" charset="0"/>
              </a:rPr>
              <a:t> </a:t>
            </a:r>
            <a:r>
              <a:rPr lang="ca-ES" dirty="0">
                <a:latin typeface="Verdana" panose="020B0604030504040204" pitchFamily="34" charset="0"/>
                <a:ea typeface="Verdana" panose="020B0604030504040204" pitchFamily="34" charset="0"/>
                <a:cs typeface="Verdana" panose="020B0604030504040204" pitchFamily="34" charset="0"/>
                <a:hlinkClick r:id="rId5"/>
              </a:rPr>
              <a:t>Bases de dades</a:t>
            </a:r>
            <a:r>
              <a:rPr lang="ca-ES" dirty="0">
                <a:latin typeface="Verdana" panose="020B0604030504040204" pitchFamily="34" charset="0"/>
                <a:ea typeface="Verdana" panose="020B0604030504040204" pitchFamily="34" charset="0"/>
                <a:cs typeface="Verdana" panose="020B0604030504040204" pitchFamily="34" charset="0"/>
              </a:rPr>
              <a:t>.</a:t>
            </a:r>
          </a:p>
        </p:txBody>
      </p:sp>
      <p:pic>
        <p:nvPicPr>
          <p:cNvPr id="8" name="Imat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44267" y="2419592"/>
            <a:ext cx="1690959" cy="388921"/>
          </a:xfrm>
          <a:prstGeom prst="rect">
            <a:avLst/>
          </a:prstGeom>
        </p:spPr>
      </p:pic>
      <p:sp>
        <p:nvSpPr>
          <p:cNvPr id="9" name="Rectangle 8"/>
          <p:cNvSpPr/>
          <p:nvPr/>
        </p:nvSpPr>
        <p:spPr>
          <a:xfrm>
            <a:off x="522429" y="4040887"/>
            <a:ext cx="8383571" cy="1423448"/>
          </a:xfrm>
          <a:prstGeom prst="rect">
            <a:avLst/>
          </a:prstGeom>
          <a:no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 name="Rectangle 3"/>
          <p:cNvSpPr/>
          <p:nvPr/>
        </p:nvSpPr>
        <p:spPr>
          <a:xfrm>
            <a:off x="534717" y="4152446"/>
            <a:ext cx="8358993" cy="1200329"/>
          </a:xfrm>
          <a:prstGeom prst="rect">
            <a:avLst/>
          </a:prstGeom>
        </p:spPr>
        <p:txBody>
          <a:bodyPr wrap="square">
            <a:spAutoFit/>
          </a:bodyPr>
          <a:lstStyle/>
          <a:p>
            <a:pPr algn="just"/>
            <a:r>
              <a:rPr lang="ca-ES" dirty="0">
                <a:latin typeface="Verdana" panose="020B0604030504040204" pitchFamily="34" charset="0"/>
                <a:ea typeface="Verdana" panose="020B0604030504040204" pitchFamily="34" charset="0"/>
                <a:cs typeface="Verdana" panose="020B0604030504040204" pitchFamily="34" charset="0"/>
              </a:rPr>
              <a:t>Recordeu que per consultar els recursos electrònics, heu d’activar l'accés a través del </a:t>
            </a:r>
            <a:r>
              <a:rPr lang="ca-ES" b="1" i="1" dirty="0">
                <a:latin typeface="Verdana" panose="020B0604030504040204" pitchFamily="34" charset="0"/>
                <a:ea typeface="Verdana" panose="020B0604030504040204" pitchFamily="34" charset="0"/>
                <a:cs typeface="Verdana" panose="020B0604030504040204" pitchFamily="34" charset="0"/>
              </a:rPr>
              <a:t>SIRE</a:t>
            </a:r>
            <a:r>
              <a:rPr lang="ca-ES" dirty="0">
                <a:latin typeface="Verdana" panose="020B0604030504040204" pitchFamily="34" charset="0"/>
                <a:ea typeface="Verdana" panose="020B0604030504040204" pitchFamily="34" charset="0"/>
                <a:cs typeface="Verdana" panose="020B0604030504040204" pitchFamily="34" charset="0"/>
              </a:rPr>
              <a:t> (</a:t>
            </a:r>
            <a:r>
              <a:rPr lang="ca-ES" i="1" dirty="0">
                <a:latin typeface="Verdana" panose="020B0604030504040204" pitchFamily="34" charset="0"/>
                <a:ea typeface="Verdana" panose="020B0604030504040204" pitchFamily="34" charset="0"/>
                <a:cs typeface="Verdana" panose="020B0604030504040204" pitchFamily="34" charset="0"/>
              </a:rPr>
              <a:t>Servei Intermediari d'accés als Recursos Electrònics</a:t>
            </a:r>
            <a:r>
              <a:rPr lang="ca-ES" dirty="0">
                <a:latin typeface="Verdana" panose="020B0604030504040204" pitchFamily="34" charset="0"/>
                <a:ea typeface="Verdana" panose="020B0604030504040204" pitchFamily="34" charset="0"/>
                <a:cs typeface="Verdana" panose="020B0604030504040204" pitchFamily="34" charset="0"/>
              </a:rPr>
              <a:t>): </a:t>
            </a:r>
            <a:r>
              <a:rPr lang="ca-ES" dirty="0">
                <a:latin typeface="Verdana" panose="020B0604030504040204" pitchFamily="34" charset="0"/>
                <a:ea typeface="Verdana" panose="020B0604030504040204" pitchFamily="34" charset="0"/>
                <a:cs typeface="Verdana" panose="020B0604030504040204" pitchFamily="34" charset="0"/>
                <a:hlinkClick r:id="rId7"/>
              </a:rPr>
              <a:t>http://crai.ub.edu/ca/que-ofereix-el-crai/acces-recursos/acces-recursos-proxy</a:t>
            </a:r>
            <a:endParaRPr lang="ca-ES"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6430103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7"/>
          <p:cNvSpPr>
            <a:spLocks noGrp="1" noChangeArrowheads="1"/>
          </p:cNvSpPr>
          <p:nvPr>
            <p:ph type="title" idx="4294967295"/>
          </p:nvPr>
        </p:nvSpPr>
        <p:spPr bwMode="auto">
          <a:xfrm>
            <a:off x="468313" y="949897"/>
            <a:ext cx="8229600" cy="840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eaLnBrk="1" hangingPunct="1"/>
            <a:r>
              <a:rPr lang="es-ES" altLang="ca-ES" sz="5400" b="1" dirty="0">
                <a:solidFill>
                  <a:srgbClr val="18A3AF"/>
                </a:solidFill>
                <a:latin typeface="Verdana" pitchFamily="34" charset="0"/>
              </a:rPr>
              <a:t>3 </a:t>
            </a:r>
            <a:r>
              <a:rPr lang="es-ES" altLang="ca-ES" sz="5400" b="1" dirty="0" err="1">
                <a:solidFill>
                  <a:srgbClr val="18A3AF"/>
                </a:solidFill>
                <a:latin typeface="Verdana" pitchFamily="34" charset="0"/>
              </a:rPr>
              <a:t>Aprèn</a:t>
            </a:r>
            <a:r>
              <a:rPr lang="es-ES" altLang="ca-ES" sz="5400" b="1" dirty="0">
                <a:solidFill>
                  <a:srgbClr val="18A3AF"/>
                </a:solidFill>
                <a:latin typeface="Verdana" pitchFamily="34" charset="0"/>
              </a:rPr>
              <a:t> a </a:t>
            </a:r>
            <a:r>
              <a:rPr lang="es-ES" altLang="ca-ES" sz="5400" b="1" dirty="0" err="1">
                <a:solidFill>
                  <a:srgbClr val="18A3AF"/>
                </a:solidFill>
                <a:latin typeface="Verdana" pitchFamily="34" charset="0"/>
              </a:rPr>
              <a:t>utilitzar</a:t>
            </a:r>
            <a:r>
              <a:rPr lang="es-ES" altLang="ca-ES" sz="5400" b="1" dirty="0">
                <a:solidFill>
                  <a:srgbClr val="18A3AF"/>
                </a:solidFill>
                <a:latin typeface="Verdana" pitchFamily="34" charset="0"/>
              </a:rPr>
              <a:t>-la </a:t>
            </a:r>
            <a:endParaRPr lang="es-ES" altLang="ca-ES" sz="2000" b="1" dirty="0">
              <a:solidFill>
                <a:srgbClr val="18A3AF"/>
              </a:solidFill>
              <a:latin typeface="Verdana" pitchFamily="34" charset="0"/>
            </a:endParaRPr>
          </a:p>
        </p:txBody>
      </p:sp>
      <p:pic>
        <p:nvPicPr>
          <p:cNvPr id="14" name="Imatg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2" name="Rectangle 1"/>
          <p:cNvSpPr/>
          <p:nvPr/>
        </p:nvSpPr>
        <p:spPr>
          <a:xfrm>
            <a:off x="2338920" y="6370059"/>
            <a:ext cx="3706464"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rPr>
              <a:t>bibmat@ub.edu</a:t>
            </a: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pic>
        <p:nvPicPr>
          <p:cNvPr id="10" name="Imat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026" y="2110855"/>
            <a:ext cx="1581150" cy="219075"/>
          </a:xfrm>
          <a:prstGeom prst="rect">
            <a:avLst/>
          </a:prstGeom>
        </p:spPr>
      </p:pic>
      <p:sp>
        <p:nvSpPr>
          <p:cNvPr id="11" name="QuadreDeText 10"/>
          <p:cNvSpPr txBox="1"/>
          <p:nvPr/>
        </p:nvSpPr>
        <p:spPr>
          <a:xfrm>
            <a:off x="528026" y="1823308"/>
            <a:ext cx="7940272" cy="4832092"/>
          </a:xfrm>
          <a:prstGeom prst="rect">
            <a:avLst/>
          </a:prstGeom>
          <a:noFill/>
        </p:spPr>
        <p:txBody>
          <a:bodyPr wrap="square" rtlCol="0">
            <a:spAutoFit/>
          </a:bodyPr>
          <a:lstStyle/>
          <a:p>
            <a:pPr marL="342900" indent="-342900">
              <a:buFont typeface="+mj-lt"/>
              <a:buAutoNum type="arabicPeriod"/>
            </a:pPr>
            <a:endParaRPr lang="ca-ES" dirty="0"/>
          </a:p>
          <a:p>
            <a:r>
              <a:rPr lang="es-ES" sz="1600" dirty="0"/>
              <a:t>                                   </a:t>
            </a:r>
            <a:r>
              <a:rPr lang="es-ES" sz="1600" dirty="0">
                <a:latin typeface="Verdana" panose="020B0604030504040204" pitchFamily="34" charset="0"/>
                <a:ea typeface="Verdana" panose="020B0604030504040204" pitchFamily="34" charset="0"/>
                <a:cs typeface="Verdana" panose="020B0604030504040204" pitchFamily="34" charset="0"/>
              </a:rPr>
              <a:t>contempla </a:t>
            </a:r>
            <a:r>
              <a:rPr lang="es-ES" sz="1600" dirty="0" err="1">
                <a:latin typeface="Verdana" panose="020B0604030504040204" pitchFamily="34" charset="0"/>
                <a:ea typeface="Verdana" panose="020B0604030504040204" pitchFamily="34" charset="0"/>
                <a:cs typeface="Verdana" panose="020B0604030504040204" pitchFamily="34" charset="0"/>
              </a:rPr>
              <a:t>dues</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opcions</a:t>
            </a:r>
            <a:r>
              <a:rPr lang="es-ES" sz="1600" dirty="0">
                <a:latin typeface="Verdana" panose="020B0604030504040204" pitchFamily="34" charset="0"/>
                <a:ea typeface="Verdana" panose="020B0604030504040204" pitchFamily="34" charset="0"/>
                <a:cs typeface="Verdana" panose="020B0604030504040204" pitchFamily="34" charset="0"/>
              </a:rPr>
              <a:t> per </a:t>
            </a:r>
            <a:r>
              <a:rPr lang="es-ES" sz="1600" dirty="0" err="1">
                <a:latin typeface="Verdana" panose="020B0604030504040204" pitchFamily="34" charset="0"/>
                <a:ea typeface="Verdana" panose="020B0604030504040204" pitchFamily="34" charset="0"/>
                <a:cs typeface="Verdana" panose="020B0604030504040204" pitchFamily="34" charset="0"/>
              </a:rPr>
              <a:t>aprendre</a:t>
            </a:r>
            <a:r>
              <a:rPr lang="es-ES" sz="1600" dirty="0">
                <a:latin typeface="Verdana" panose="020B0604030504040204" pitchFamily="34" charset="0"/>
                <a:ea typeface="Verdana" panose="020B0604030504040204" pitchFamily="34" charset="0"/>
                <a:cs typeface="Verdana" panose="020B0604030504040204" pitchFamily="34" charset="0"/>
              </a:rPr>
              <a:t> a gestionar la base de </a:t>
            </a:r>
            <a:r>
              <a:rPr lang="es-ES" sz="1600" dirty="0" err="1">
                <a:latin typeface="Verdana" panose="020B0604030504040204" pitchFamily="34" charset="0"/>
                <a:ea typeface="Verdana" panose="020B0604030504040204" pitchFamily="34" charset="0"/>
                <a:cs typeface="Verdana" panose="020B0604030504040204" pitchFamily="34" charset="0"/>
              </a:rPr>
              <a:t>dades</a:t>
            </a:r>
            <a:r>
              <a:rPr lang="es-ES" sz="1600" dirty="0">
                <a:latin typeface="Verdana" panose="020B0604030504040204" pitchFamily="34" charset="0"/>
                <a:ea typeface="Verdana" panose="020B0604030504040204" pitchFamily="34" charset="0"/>
                <a:cs typeface="Verdana" panose="020B0604030504040204" pitchFamily="34" charset="0"/>
              </a:rPr>
              <a:t> de manera </a:t>
            </a:r>
            <a:r>
              <a:rPr lang="es-ES" sz="1600" dirty="0" err="1">
                <a:latin typeface="Verdana" panose="020B0604030504040204" pitchFamily="34" charset="0"/>
                <a:ea typeface="Verdana" panose="020B0604030504040204" pitchFamily="34" charset="0"/>
                <a:cs typeface="Verdana" panose="020B0604030504040204" pitchFamily="34" charset="0"/>
              </a:rPr>
              <a:t>òptima</a:t>
            </a:r>
            <a:r>
              <a:rPr lang="es-ES" sz="1600" dirty="0">
                <a:latin typeface="Verdana" panose="020B0604030504040204" pitchFamily="34" charset="0"/>
                <a:ea typeface="Verdana" panose="020B0604030504040204" pitchFamily="34" charset="0"/>
                <a:cs typeface="Verdana" panose="020B0604030504040204" pitchFamily="34" charset="0"/>
              </a:rPr>
              <a:t> i </a:t>
            </a:r>
            <a:r>
              <a:rPr lang="es-ES" sz="1600" dirty="0" err="1">
                <a:latin typeface="Verdana" panose="020B0604030504040204" pitchFamily="34" charset="0"/>
                <a:ea typeface="Verdana" panose="020B0604030504040204" pitchFamily="34" charset="0"/>
                <a:cs typeface="Verdana" panose="020B0604030504040204" pitchFamily="34" charset="0"/>
              </a:rPr>
              <a:t>amb</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rapidesa</a:t>
            </a:r>
            <a:r>
              <a:rPr lang="es-ES" sz="1600" dirty="0">
                <a:latin typeface="Verdana" panose="020B0604030504040204" pitchFamily="34" charset="0"/>
                <a:ea typeface="Verdana" panose="020B0604030504040204" pitchFamily="34" charset="0"/>
                <a:cs typeface="Verdana" panose="020B0604030504040204" pitchFamily="34" charset="0"/>
              </a:rPr>
              <a:t>.</a:t>
            </a:r>
          </a:p>
          <a:p>
            <a:r>
              <a:rPr lang="es-ES" sz="1600" b="1" dirty="0" err="1">
                <a:latin typeface="Verdana" panose="020B0604030504040204" pitchFamily="34" charset="0"/>
                <a:ea typeface="Verdana" panose="020B0604030504040204" pitchFamily="34" charset="0"/>
                <a:cs typeface="Verdana" panose="020B0604030504040204" pitchFamily="34" charset="0"/>
              </a:rPr>
              <a:t>Abans</a:t>
            </a:r>
            <a:r>
              <a:rPr lang="es-ES" sz="1600" b="1" dirty="0">
                <a:latin typeface="Verdana" panose="020B0604030504040204" pitchFamily="34" charset="0"/>
                <a:ea typeface="Verdana" panose="020B0604030504040204" pitchFamily="34" charset="0"/>
                <a:cs typeface="Verdana" panose="020B0604030504040204" pitchFamily="34" charset="0"/>
              </a:rPr>
              <a:t> de </a:t>
            </a:r>
            <a:r>
              <a:rPr lang="es-ES" sz="1600" b="1" dirty="0" err="1">
                <a:latin typeface="Verdana" panose="020B0604030504040204" pitchFamily="34" charset="0"/>
                <a:ea typeface="Verdana" panose="020B0604030504040204" pitchFamily="34" charset="0"/>
                <a:cs typeface="Verdana" panose="020B0604030504040204" pitchFamily="34" charset="0"/>
              </a:rPr>
              <a:t>començar</a:t>
            </a:r>
            <a:r>
              <a:rPr lang="es-ES" sz="1600" b="1" dirty="0">
                <a:latin typeface="Verdana" panose="020B0604030504040204" pitchFamily="34" charset="0"/>
                <a:ea typeface="Verdana" panose="020B0604030504040204" pitchFamily="34" charset="0"/>
                <a:cs typeface="Verdana" panose="020B0604030504040204" pitchFamily="34" charset="0"/>
              </a:rPr>
              <a:t> a cercar </a:t>
            </a:r>
            <a:r>
              <a:rPr lang="es-ES" sz="1600" b="1" dirty="0" err="1">
                <a:latin typeface="Verdana" panose="020B0604030504040204" pitchFamily="34" charset="0"/>
                <a:ea typeface="Verdana" panose="020B0604030504040204" pitchFamily="34" charset="0"/>
                <a:cs typeface="Verdana" panose="020B0604030504040204" pitchFamily="34" charset="0"/>
              </a:rPr>
              <a:t>informació</a:t>
            </a:r>
            <a:r>
              <a:rPr lang="es-ES" sz="1600" b="1" dirty="0">
                <a:latin typeface="Verdana" panose="020B0604030504040204" pitchFamily="34" charset="0"/>
                <a:ea typeface="Verdana" panose="020B0604030504040204" pitchFamily="34" charset="0"/>
                <a:cs typeface="Verdana" panose="020B0604030504040204" pitchFamily="34" charset="0"/>
              </a:rPr>
              <a:t>:</a:t>
            </a:r>
          </a:p>
          <a:p>
            <a:endParaRPr lang="es-ES" sz="1600" b="1"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mj-lt"/>
              <a:buAutoNum type="arabicPeriod"/>
            </a:pPr>
            <a:r>
              <a:rPr lang="es-ES" sz="1600" dirty="0">
                <a:latin typeface="Verdana" panose="020B0604030504040204" pitchFamily="34" charset="0"/>
                <a:ea typeface="Verdana" panose="020B0604030504040204" pitchFamily="34" charset="0"/>
                <a:cs typeface="Verdana" panose="020B0604030504040204" pitchFamily="34" charset="0"/>
              </a:rPr>
              <a:t>Des del menú </a:t>
            </a:r>
            <a:r>
              <a:rPr lang="es-ES" sz="1600" dirty="0" err="1">
                <a:latin typeface="Verdana" panose="020B0604030504040204" pitchFamily="34" charset="0"/>
                <a:ea typeface="Verdana" panose="020B0604030504040204" pitchFamily="34" charset="0"/>
                <a:cs typeface="Verdana" panose="020B0604030504040204" pitchFamily="34" charset="0"/>
              </a:rPr>
              <a:t>d’ajuda</a:t>
            </a:r>
            <a:r>
              <a:rPr lang="es-ES" sz="1600" dirty="0">
                <a:latin typeface="Verdana" panose="020B0604030504040204" pitchFamily="34" charset="0"/>
                <a:ea typeface="Verdana" panose="020B0604030504040204" pitchFamily="34" charset="0"/>
                <a:cs typeface="Verdana" panose="020B0604030504040204" pitchFamily="34" charset="0"/>
              </a:rPr>
              <a:t>: per gestionar les </a:t>
            </a:r>
            <a:r>
              <a:rPr lang="es-ES" sz="1600" dirty="0" err="1">
                <a:latin typeface="Verdana" panose="020B0604030504040204" pitchFamily="34" charset="0"/>
                <a:ea typeface="Verdana" panose="020B0604030504040204" pitchFamily="34" charset="0"/>
                <a:cs typeface="Verdana" panose="020B0604030504040204" pitchFamily="34" charset="0"/>
              </a:rPr>
              <a:t>preferències</a:t>
            </a:r>
            <a:r>
              <a:rPr lang="es-ES" sz="1600" dirty="0">
                <a:latin typeface="Verdana" panose="020B0604030504040204" pitchFamily="34" charset="0"/>
                <a:ea typeface="Verdana" panose="020B0604030504040204" pitchFamily="34" charset="0"/>
                <a:cs typeface="Verdana" panose="020B0604030504040204" pitchFamily="34" charset="0"/>
              </a:rPr>
              <a:t> de la base de </a:t>
            </a:r>
            <a:r>
              <a:rPr lang="es-ES" sz="1600" dirty="0" err="1">
                <a:latin typeface="Verdana" panose="020B0604030504040204" pitchFamily="34" charset="0"/>
                <a:ea typeface="Verdana" panose="020B0604030504040204" pitchFamily="34" charset="0"/>
                <a:cs typeface="Verdana" panose="020B0604030504040204" pitchFamily="34" charset="0"/>
              </a:rPr>
              <a:t>dades</a:t>
            </a:r>
            <a:r>
              <a:rPr lang="es-ES" sz="1600" dirty="0">
                <a:latin typeface="Verdana" panose="020B0604030504040204" pitchFamily="34" charset="0"/>
                <a:ea typeface="Verdana" panose="020B0604030504040204" pitchFamily="34" charset="0"/>
                <a:cs typeface="Verdana" panose="020B0604030504040204" pitchFamily="34" charset="0"/>
              </a:rPr>
              <a:t> cal </a:t>
            </a:r>
            <a:r>
              <a:rPr lang="es-ES" sz="1600" dirty="0" err="1">
                <a:latin typeface="Verdana" panose="020B0604030504040204" pitchFamily="34" charset="0"/>
                <a:ea typeface="Verdana" panose="020B0604030504040204" pitchFamily="34" charset="0"/>
                <a:cs typeface="Verdana" panose="020B0604030504040204" pitchFamily="34" charset="0"/>
              </a:rPr>
              <a:t>punxar</a:t>
            </a:r>
            <a:r>
              <a:rPr lang="es-ES" sz="1600" dirty="0">
                <a:latin typeface="Verdana" panose="020B0604030504040204" pitchFamily="34" charset="0"/>
                <a:ea typeface="Verdana" panose="020B0604030504040204" pitchFamily="34" charset="0"/>
                <a:cs typeface="Verdana" panose="020B0604030504040204" pitchFamily="34" charset="0"/>
              </a:rPr>
              <a:t> a </a:t>
            </a:r>
            <a:r>
              <a:rPr lang="es-ES" sz="1600" dirty="0" err="1">
                <a:latin typeface="Verdana" panose="020B0604030504040204" pitchFamily="34" charset="0"/>
                <a:ea typeface="Verdana" panose="020B0604030504040204" pitchFamily="34" charset="0"/>
                <a:cs typeface="Verdana" panose="020B0604030504040204" pitchFamily="34" charset="0"/>
              </a:rPr>
              <a:t>l’enllaç</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corresponent</a:t>
            </a:r>
            <a:r>
              <a:rPr lang="es-ES" sz="1600" dirty="0">
                <a:latin typeface="Verdana" panose="020B0604030504040204" pitchFamily="34" charset="0"/>
                <a:ea typeface="Verdana" panose="020B0604030504040204" pitchFamily="34" charset="0"/>
                <a:cs typeface="Verdana" panose="020B0604030504040204" pitchFamily="34" charset="0"/>
              </a:rPr>
              <a:t> a la </a:t>
            </a:r>
            <a:r>
              <a:rPr lang="es-ES" sz="1600" dirty="0" err="1">
                <a:latin typeface="Verdana" panose="020B0604030504040204" pitchFamily="34" charset="0"/>
                <a:ea typeface="Verdana" panose="020B0604030504040204" pitchFamily="34" charset="0"/>
                <a:cs typeface="Verdana" panose="020B0604030504040204" pitchFamily="34" charset="0"/>
              </a:rPr>
              <a:t>part</a:t>
            </a:r>
            <a:r>
              <a:rPr lang="es-ES" sz="1600" dirty="0">
                <a:latin typeface="Verdana" panose="020B0604030504040204" pitchFamily="34" charset="0"/>
                <a:ea typeface="Verdana" panose="020B0604030504040204" pitchFamily="34" charset="0"/>
                <a:cs typeface="Verdana" panose="020B0604030504040204" pitchFamily="34" charset="0"/>
              </a:rPr>
              <a:t> superior </a:t>
            </a:r>
            <a:r>
              <a:rPr lang="es-ES" sz="1600" dirty="0" err="1">
                <a:latin typeface="Verdana" panose="020B0604030504040204" pitchFamily="34" charset="0"/>
                <a:ea typeface="Verdana" panose="020B0604030504040204" pitchFamily="34" charset="0"/>
                <a:cs typeface="Verdana" panose="020B0604030504040204" pitchFamily="34" charset="0"/>
              </a:rPr>
              <a:t>dreta</a:t>
            </a:r>
            <a:r>
              <a:rPr lang="es-ES" sz="1600" dirty="0">
                <a:latin typeface="Verdana" panose="020B0604030504040204" pitchFamily="34" charset="0"/>
                <a:ea typeface="Verdana" panose="020B0604030504040204" pitchFamily="34" charset="0"/>
                <a:cs typeface="Verdana" panose="020B0604030504040204" pitchFamily="34" charset="0"/>
              </a:rPr>
              <a:t> de la pantalla. Des </a:t>
            </a:r>
            <a:r>
              <a:rPr lang="es-ES" sz="1600" dirty="0" err="1">
                <a:latin typeface="Verdana" panose="020B0604030504040204" pitchFamily="34" charset="0"/>
                <a:ea typeface="Verdana" panose="020B0604030504040204" pitchFamily="34" charset="0"/>
                <a:cs typeface="Verdana" panose="020B0604030504040204" pitchFamily="34" charset="0"/>
              </a:rPr>
              <a:t>d’aquí</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s’accedeix</a:t>
            </a:r>
            <a:r>
              <a:rPr lang="es-ES" sz="1600" dirty="0">
                <a:latin typeface="Verdana" panose="020B0604030504040204" pitchFamily="34" charset="0"/>
                <a:ea typeface="Verdana" panose="020B0604030504040204" pitchFamily="34" charset="0"/>
                <a:cs typeface="Verdana" panose="020B0604030504040204" pitchFamily="34" charset="0"/>
              </a:rPr>
              <a:t> al menú </a:t>
            </a:r>
            <a:r>
              <a:rPr lang="es-ES" sz="1600" dirty="0" err="1">
                <a:latin typeface="Verdana" panose="020B0604030504040204" pitchFamily="34" charset="0"/>
                <a:ea typeface="Verdana" panose="020B0604030504040204" pitchFamily="34" charset="0"/>
                <a:cs typeface="Verdana" panose="020B0604030504040204" pitchFamily="34" charset="0"/>
              </a:rPr>
              <a:t>d’ajuda</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Preferences</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Help</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Topics</a:t>
            </a:r>
            <a:r>
              <a:rPr lang="es-ES" sz="1600" dirty="0">
                <a:latin typeface="Verdana" panose="020B0604030504040204" pitchFamily="34" charset="0"/>
                <a:ea typeface="Verdana" panose="020B0604030504040204" pitchFamily="34" charset="0"/>
                <a:cs typeface="Verdana" panose="020B0604030504040204" pitchFamily="34" charset="0"/>
              </a:rPr>
              <a:t>, a les FAQ i a </a:t>
            </a:r>
            <a:r>
              <a:rPr lang="es-ES" sz="1600" dirty="0" err="1">
                <a:latin typeface="Verdana" panose="020B0604030504040204" pitchFamily="34" charset="0"/>
                <a:ea typeface="Verdana" panose="020B0604030504040204" pitchFamily="34" charset="0"/>
                <a:cs typeface="Verdana" panose="020B0604030504040204" pitchFamily="34" charset="0"/>
              </a:rPr>
              <a:t>l’ajuda</a:t>
            </a:r>
            <a:r>
              <a:rPr lang="es-ES" sz="1600" dirty="0">
                <a:latin typeface="Verdana" panose="020B0604030504040204" pitchFamily="34" charset="0"/>
                <a:ea typeface="Verdana" panose="020B0604030504040204" pitchFamily="34" charset="0"/>
                <a:cs typeface="Verdana" panose="020B0604030504040204" pitchFamily="34" charset="0"/>
              </a:rPr>
              <a:t> general de </a:t>
            </a:r>
            <a:r>
              <a:rPr lang="es-ES" sz="1600" dirty="0" err="1">
                <a:latin typeface="Verdana" panose="020B0604030504040204" pitchFamily="34" charset="0"/>
                <a:ea typeface="Verdana" panose="020B0604030504040204" pitchFamily="34" charset="0"/>
                <a:cs typeface="Verdana" panose="020B0604030504040204" pitchFamily="34" charset="0"/>
              </a:rPr>
              <a:t>funcionament</a:t>
            </a:r>
            <a:r>
              <a:rPr lang="es-ES" sz="1600" dirty="0">
                <a:latin typeface="Verdana" panose="020B0604030504040204" pitchFamily="34" charset="0"/>
                <a:ea typeface="Verdana" panose="020B0604030504040204" pitchFamily="34" charset="0"/>
                <a:cs typeface="Verdana" panose="020B0604030504040204" pitchFamily="34" charset="0"/>
              </a:rPr>
              <a:t> de la base de </a:t>
            </a:r>
            <a:r>
              <a:rPr lang="es-ES" sz="1600" dirty="0" err="1">
                <a:latin typeface="Verdana" panose="020B0604030504040204" pitchFamily="34" charset="0"/>
                <a:ea typeface="Verdana" panose="020B0604030504040204" pitchFamily="34" charset="0"/>
                <a:cs typeface="Verdana" panose="020B0604030504040204" pitchFamily="34" charset="0"/>
              </a:rPr>
              <a:t>dades</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Help</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Index</a:t>
            </a:r>
            <a:r>
              <a:rPr lang="es-ES" sz="1600" dirty="0">
                <a:latin typeface="Verdana" panose="020B0604030504040204" pitchFamily="34" charset="0"/>
                <a:ea typeface="Verdana" panose="020B0604030504040204" pitchFamily="34" charset="0"/>
                <a:cs typeface="Verdana" panose="020B0604030504040204" pitchFamily="34" charset="0"/>
              </a:rPr>
              <a:t>.</a:t>
            </a:r>
          </a:p>
          <a:p>
            <a:pPr lvl="2"/>
            <a:r>
              <a:rPr lang="es-ES" sz="1600" dirty="0" err="1">
                <a:latin typeface="Verdana" panose="020B0604030504040204" pitchFamily="34" charset="0"/>
                <a:ea typeface="Verdana" panose="020B0604030504040204" pitchFamily="34" charset="0"/>
                <a:cs typeface="Verdana" panose="020B0604030504040204" pitchFamily="34" charset="0"/>
                <a:hlinkClick r:id="rId5"/>
              </a:rPr>
              <a:t>Preferences</a:t>
            </a:r>
            <a:r>
              <a:rPr lang="en-US" sz="1600" dirty="0">
                <a:latin typeface="Verdana" panose="020B0604030504040204" pitchFamily="34" charset="0"/>
                <a:ea typeface="Verdana" panose="020B0604030504040204" pitchFamily="34" charset="0"/>
                <a:cs typeface="Verdana" panose="020B0604030504040204" pitchFamily="34" charset="0"/>
                <a:hlinkClick r:id="rId5"/>
              </a:rPr>
              <a:t> </a:t>
            </a:r>
            <a:r>
              <a:rPr lang="es-ES" sz="1600" dirty="0" err="1">
                <a:latin typeface="Verdana" panose="020B0604030504040204" pitchFamily="34" charset="0"/>
                <a:ea typeface="Verdana" panose="020B0604030504040204" pitchFamily="34" charset="0"/>
                <a:cs typeface="Verdana" panose="020B0604030504040204" pitchFamily="34" charset="0"/>
                <a:hlinkClick r:id="rId5"/>
              </a:rPr>
              <a:t>Help</a:t>
            </a:r>
            <a:r>
              <a:rPr lang="en-US" sz="1600" dirty="0">
                <a:latin typeface="Verdana" panose="020B0604030504040204" pitchFamily="34" charset="0"/>
                <a:ea typeface="Verdana" panose="020B0604030504040204" pitchFamily="34" charset="0"/>
                <a:cs typeface="Verdana" panose="020B0604030504040204" pitchFamily="34" charset="0"/>
                <a:hlinkClick r:id="rId5"/>
              </a:rPr>
              <a:t> </a:t>
            </a:r>
            <a:r>
              <a:rPr lang="es-ES" sz="1600" dirty="0" err="1">
                <a:latin typeface="Verdana" panose="020B0604030504040204" pitchFamily="34" charset="0"/>
                <a:ea typeface="Verdana" panose="020B0604030504040204" pitchFamily="34" charset="0"/>
                <a:cs typeface="Verdana" panose="020B0604030504040204" pitchFamily="34" charset="0"/>
                <a:hlinkClick r:id="rId5"/>
              </a:rPr>
              <a:t>Topics</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opcions</a:t>
            </a:r>
            <a:r>
              <a:rPr lang="es-ES" sz="1600" dirty="0">
                <a:latin typeface="Verdana" panose="020B0604030504040204" pitchFamily="34" charset="0"/>
                <a:ea typeface="Verdana" panose="020B0604030504040204" pitchFamily="34" charset="0"/>
                <a:cs typeface="Verdana" panose="020B0604030504040204" pitchFamily="34" charset="0"/>
              </a:rPr>
              <a:t> per adaptar la pantalla de cerca, i la base de </a:t>
            </a:r>
            <a:r>
              <a:rPr lang="es-ES" sz="1600" dirty="0" err="1">
                <a:latin typeface="Verdana" panose="020B0604030504040204" pitchFamily="34" charset="0"/>
                <a:ea typeface="Verdana" panose="020B0604030504040204" pitchFamily="34" charset="0"/>
                <a:cs typeface="Verdana" panose="020B0604030504040204" pitchFamily="34" charset="0"/>
              </a:rPr>
              <a:t>dades</a:t>
            </a:r>
            <a:r>
              <a:rPr lang="es-ES" sz="1600" dirty="0">
                <a:latin typeface="Verdana" panose="020B0604030504040204" pitchFamily="34" charset="0"/>
                <a:ea typeface="Verdana" panose="020B0604030504040204" pitchFamily="34" charset="0"/>
                <a:cs typeface="Verdana" panose="020B0604030504040204" pitchFamily="34" charset="0"/>
              </a:rPr>
              <a:t> a les </a:t>
            </a:r>
            <a:r>
              <a:rPr lang="es-ES" sz="1600" dirty="0" err="1">
                <a:latin typeface="Verdana" panose="020B0604030504040204" pitchFamily="34" charset="0"/>
                <a:ea typeface="Verdana" panose="020B0604030504040204" pitchFamily="34" charset="0"/>
                <a:cs typeface="Verdana" panose="020B0604030504040204" pitchFamily="34" charset="0"/>
              </a:rPr>
              <a:t>necessitats</a:t>
            </a:r>
            <a:r>
              <a:rPr lang="es-ES" sz="1600" dirty="0">
                <a:latin typeface="Verdana" panose="020B0604030504040204" pitchFamily="34" charset="0"/>
                <a:ea typeface="Verdana" panose="020B0604030504040204" pitchFamily="34" charset="0"/>
                <a:cs typeface="Verdana" panose="020B0604030504040204" pitchFamily="34" charset="0"/>
              </a:rPr>
              <a:t> i </a:t>
            </a:r>
            <a:r>
              <a:rPr lang="es-ES" sz="1600" dirty="0" err="1">
                <a:latin typeface="Verdana" panose="020B0604030504040204" pitchFamily="34" charset="0"/>
                <a:ea typeface="Verdana" panose="020B0604030504040204" pitchFamily="34" charset="0"/>
                <a:cs typeface="Verdana" panose="020B0604030504040204" pitchFamily="34" charset="0"/>
              </a:rPr>
              <a:t>gust</a:t>
            </a:r>
            <a:r>
              <a:rPr lang="es-ES" sz="1600" dirty="0">
                <a:latin typeface="Verdana" panose="020B0604030504040204" pitchFamily="34" charset="0"/>
                <a:ea typeface="Verdana" panose="020B0604030504040204" pitchFamily="34" charset="0"/>
                <a:cs typeface="Verdana" panose="020B0604030504040204" pitchFamily="34" charset="0"/>
              </a:rPr>
              <a:t> de </a:t>
            </a:r>
            <a:r>
              <a:rPr lang="es-ES" sz="1600" dirty="0" err="1">
                <a:latin typeface="Verdana" panose="020B0604030504040204" pitchFamily="34" charset="0"/>
                <a:ea typeface="Verdana" panose="020B0604030504040204" pitchFamily="34" charset="0"/>
                <a:cs typeface="Verdana" panose="020B0604030504040204" pitchFamily="34" charset="0"/>
              </a:rPr>
              <a:t>l’usuari</a:t>
            </a:r>
            <a:r>
              <a:rPr lang="es-ES" sz="1600" dirty="0">
                <a:latin typeface="Verdana" panose="020B0604030504040204" pitchFamily="34" charset="0"/>
                <a:ea typeface="Verdana" panose="020B0604030504040204" pitchFamily="34" charset="0"/>
                <a:cs typeface="Verdana" panose="020B0604030504040204" pitchFamily="34" charset="0"/>
              </a:rPr>
              <a:t>.</a:t>
            </a:r>
          </a:p>
          <a:p>
            <a:pPr lvl="2"/>
            <a:r>
              <a:rPr lang="es-ES" sz="1600" dirty="0">
                <a:latin typeface="Verdana" panose="020B0604030504040204" pitchFamily="34" charset="0"/>
                <a:ea typeface="Verdana" panose="020B0604030504040204" pitchFamily="34" charset="0"/>
                <a:cs typeface="Verdana" panose="020B0604030504040204" pitchFamily="34" charset="0"/>
                <a:hlinkClick r:id="rId6"/>
              </a:rPr>
              <a:t>FAQ</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llistat</a:t>
            </a:r>
            <a:r>
              <a:rPr lang="es-ES" sz="1600" dirty="0">
                <a:latin typeface="Verdana" panose="020B0604030504040204" pitchFamily="34" charset="0"/>
                <a:ea typeface="Verdana" panose="020B0604030504040204" pitchFamily="34" charset="0"/>
                <a:cs typeface="Verdana" panose="020B0604030504040204" pitchFamily="34" charset="0"/>
              </a:rPr>
              <a:t> de preguntes </a:t>
            </a:r>
            <a:r>
              <a:rPr lang="es-ES" sz="1600" dirty="0" err="1">
                <a:latin typeface="Verdana" panose="020B0604030504040204" pitchFamily="34" charset="0"/>
                <a:ea typeface="Verdana" panose="020B0604030504040204" pitchFamily="34" charset="0"/>
                <a:cs typeface="Verdana" panose="020B0604030504040204" pitchFamily="34" charset="0"/>
              </a:rPr>
              <a:t>més</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freqüents</a:t>
            </a:r>
            <a:r>
              <a:rPr lang="es-ES" sz="1600" dirty="0">
                <a:latin typeface="Verdana" panose="020B0604030504040204" pitchFamily="34" charset="0"/>
                <a:ea typeface="Verdana" panose="020B0604030504040204" pitchFamily="34" charset="0"/>
                <a:cs typeface="Verdana" panose="020B0604030504040204" pitchFamily="34" charset="0"/>
              </a:rPr>
              <a:t> i </a:t>
            </a:r>
            <a:r>
              <a:rPr lang="es-ES" sz="1600" dirty="0" err="1">
                <a:latin typeface="Verdana" panose="020B0604030504040204" pitchFamily="34" charset="0"/>
                <a:ea typeface="Verdana" panose="020B0604030504040204" pitchFamily="34" charset="0"/>
                <a:cs typeface="Verdana" panose="020B0604030504040204" pitchFamily="34" charset="0"/>
              </a:rPr>
              <a:t>respostes</a:t>
            </a:r>
            <a:r>
              <a:rPr lang="es-ES" sz="1600" dirty="0">
                <a:latin typeface="Verdana" panose="020B0604030504040204" pitchFamily="34" charset="0"/>
                <a:ea typeface="Verdana" panose="020B0604030504040204" pitchFamily="34" charset="0"/>
                <a:cs typeface="Verdana" panose="020B0604030504040204" pitchFamily="34" charset="0"/>
              </a:rPr>
              <a:t> per solucionar-les.</a:t>
            </a:r>
          </a:p>
          <a:p>
            <a:pPr lvl="2"/>
            <a:r>
              <a:rPr lang="es-ES" sz="1600" dirty="0" err="1">
                <a:latin typeface="Verdana" panose="020B0604030504040204" pitchFamily="34" charset="0"/>
                <a:ea typeface="Verdana" panose="020B0604030504040204" pitchFamily="34" charset="0"/>
                <a:cs typeface="Verdana" panose="020B0604030504040204" pitchFamily="34" charset="0"/>
                <a:hlinkClick r:id="rId7"/>
              </a:rPr>
              <a:t>Help</a:t>
            </a:r>
            <a:r>
              <a:rPr lang="es-ES" sz="1600" dirty="0">
                <a:latin typeface="Verdana" panose="020B0604030504040204" pitchFamily="34" charset="0"/>
                <a:ea typeface="Verdana" panose="020B0604030504040204" pitchFamily="34" charset="0"/>
                <a:cs typeface="Verdana" panose="020B0604030504040204" pitchFamily="34" charset="0"/>
                <a:hlinkClick r:id="rId7"/>
              </a:rPr>
              <a:t> </a:t>
            </a:r>
            <a:r>
              <a:rPr lang="es-ES" sz="1600" dirty="0" err="1">
                <a:latin typeface="Verdana" panose="020B0604030504040204" pitchFamily="34" charset="0"/>
                <a:ea typeface="Verdana" panose="020B0604030504040204" pitchFamily="34" charset="0"/>
                <a:cs typeface="Verdana" panose="020B0604030504040204" pitchFamily="34" charset="0"/>
                <a:hlinkClick r:id="rId7"/>
              </a:rPr>
              <a:t>Index</a:t>
            </a:r>
            <a:r>
              <a:rPr lang="es-ES" sz="1600" dirty="0">
                <a:latin typeface="Verdana" panose="020B0604030504040204" pitchFamily="34" charset="0"/>
                <a:ea typeface="Verdana" panose="020B0604030504040204" pitchFamily="34" charset="0"/>
                <a:cs typeface="Verdana" panose="020B0604030504040204" pitchFamily="34" charset="0"/>
              </a:rPr>
              <a:t>: </a:t>
            </a:r>
            <a:r>
              <a:rPr lang="es-ES" sz="1600" dirty="0" err="1">
                <a:latin typeface="Verdana" panose="020B0604030504040204" pitchFamily="34" charset="0"/>
                <a:ea typeface="Verdana" panose="020B0604030504040204" pitchFamily="34" charset="0"/>
                <a:cs typeface="Verdana" panose="020B0604030504040204" pitchFamily="34" charset="0"/>
              </a:rPr>
              <a:t>ajuda</a:t>
            </a:r>
            <a:r>
              <a:rPr lang="es-ES" sz="1600" dirty="0">
                <a:latin typeface="Verdana" panose="020B0604030504040204" pitchFamily="34" charset="0"/>
                <a:ea typeface="Verdana" panose="020B0604030504040204" pitchFamily="34" charset="0"/>
                <a:cs typeface="Verdana" panose="020B0604030504040204" pitchFamily="34" charset="0"/>
              </a:rPr>
              <a:t> per </a:t>
            </a:r>
            <a:r>
              <a:rPr lang="es-ES" sz="1600" dirty="0" err="1">
                <a:latin typeface="Verdana" panose="020B0604030504040204" pitchFamily="34" charset="0"/>
                <a:ea typeface="Verdana" panose="020B0604030504040204" pitchFamily="34" charset="0"/>
                <a:cs typeface="Verdana" panose="020B0604030504040204" pitchFamily="34" charset="0"/>
              </a:rPr>
              <a:t>començar</a:t>
            </a:r>
            <a:r>
              <a:rPr lang="es-ES" sz="1600" dirty="0">
                <a:latin typeface="Verdana" panose="020B0604030504040204" pitchFamily="34" charset="0"/>
                <a:ea typeface="Verdana" panose="020B0604030504040204" pitchFamily="34" charset="0"/>
                <a:cs typeface="Verdana" panose="020B0604030504040204" pitchFamily="34" charset="0"/>
              </a:rPr>
              <a:t> a cercar </a:t>
            </a:r>
            <a:r>
              <a:rPr lang="es-ES" sz="1600" dirty="0" err="1">
                <a:latin typeface="Verdana" panose="020B0604030504040204" pitchFamily="34" charset="0"/>
                <a:ea typeface="Verdana" panose="020B0604030504040204" pitchFamily="34" charset="0"/>
                <a:cs typeface="Verdana" panose="020B0604030504040204" pitchFamily="34" charset="0"/>
              </a:rPr>
              <a:t>informació</a:t>
            </a:r>
            <a:r>
              <a:rPr lang="es-ES" sz="1600" dirty="0">
                <a:latin typeface="Verdana" panose="020B0604030504040204" pitchFamily="34" charset="0"/>
                <a:ea typeface="Verdana" panose="020B0604030504040204" pitchFamily="34" charset="0"/>
                <a:cs typeface="Verdana" panose="020B0604030504040204" pitchFamily="34" charset="0"/>
              </a:rPr>
              <a:t> i </a:t>
            </a:r>
            <a:r>
              <a:rPr lang="es-ES" sz="1600" dirty="0" err="1">
                <a:latin typeface="Verdana" panose="020B0604030504040204" pitchFamily="34" charset="0"/>
                <a:ea typeface="Verdana" panose="020B0604030504040204" pitchFamily="34" charset="0"/>
                <a:cs typeface="Verdana" panose="020B0604030504040204" pitchFamily="34" charset="0"/>
              </a:rPr>
              <a:t>utilitzar</a:t>
            </a:r>
            <a:r>
              <a:rPr lang="es-ES" sz="1600" dirty="0">
                <a:latin typeface="Verdana" panose="020B0604030504040204" pitchFamily="34" charset="0"/>
                <a:ea typeface="Verdana" panose="020B0604030504040204" pitchFamily="34" charset="0"/>
                <a:cs typeface="Verdana" panose="020B0604030504040204" pitchFamily="34" charset="0"/>
              </a:rPr>
              <a:t> totes les </a:t>
            </a:r>
            <a:r>
              <a:rPr lang="es-ES" sz="1600" dirty="0" err="1">
                <a:latin typeface="Verdana" panose="020B0604030504040204" pitchFamily="34" charset="0"/>
                <a:ea typeface="Verdana" panose="020B0604030504040204" pitchFamily="34" charset="0"/>
                <a:cs typeface="Verdana" panose="020B0604030504040204" pitchFamily="34" charset="0"/>
              </a:rPr>
              <a:t>opcions</a:t>
            </a:r>
            <a:r>
              <a:rPr lang="es-ES" sz="1600" dirty="0">
                <a:latin typeface="Verdana" panose="020B0604030504040204" pitchFamily="34" charset="0"/>
                <a:ea typeface="Verdana" panose="020B0604030504040204" pitchFamily="34" charset="0"/>
                <a:cs typeface="Verdana" panose="020B0604030504040204" pitchFamily="34" charset="0"/>
              </a:rPr>
              <a:t> que </a:t>
            </a:r>
            <a:r>
              <a:rPr lang="es-ES" sz="1600" dirty="0" err="1">
                <a:latin typeface="Verdana" panose="020B0604030504040204" pitchFamily="34" charset="0"/>
                <a:ea typeface="Verdana" panose="020B0604030504040204" pitchFamily="34" charset="0"/>
                <a:cs typeface="Verdana" panose="020B0604030504040204" pitchFamily="34" charset="0"/>
              </a:rPr>
              <a:t>ofereix</a:t>
            </a:r>
            <a:r>
              <a:rPr lang="es-ES" sz="1600" dirty="0">
                <a:latin typeface="Verdana" panose="020B0604030504040204" pitchFamily="34" charset="0"/>
                <a:ea typeface="Verdana" panose="020B0604030504040204" pitchFamily="34" charset="0"/>
                <a:cs typeface="Verdana" panose="020B0604030504040204" pitchFamily="34" charset="0"/>
              </a:rPr>
              <a:t> la base de </a:t>
            </a:r>
            <a:r>
              <a:rPr lang="es-ES" sz="1600" dirty="0" err="1">
                <a:latin typeface="Verdana" panose="020B0604030504040204" pitchFamily="34" charset="0"/>
                <a:ea typeface="Verdana" panose="020B0604030504040204" pitchFamily="34" charset="0"/>
                <a:cs typeface="Verdana" panose="020B0604030504040204" pitchFamily="34" charset="0"/>
              </a:rPr>
              <a:t>dades</a:t>
            </a:r>
            <a:r>
              <a:rPr lang="es-ES" sz="1600" dirty="0">
                <a:latin typeface="Verdana" panose="020B0604030504040204" pitchFamily="34" charset="0"/>
                <a:ea typeface="Verdana" panose="020B0604030504040204" pitchFamily="34" charset="0"/>
                <a:cs typeface="Verdana" panose="020B0604030504040204" pitchFamily="34" charset="0"/>
              </a:rPr>
              <a:t>.</a:t>
            </a:r>
          </a:p>
          <a:p>
            <a:endParaRPr lang="ca-ES" sz="1600" dirty="0">
              <a:latin typeface="Verdana" panose="020B0604030504040204" pitchFamily="34" charset="0"/>
              <a:ea typeface="Verdana" panose="020B0604030504040204" pitchFamily="34" charset="0"/>
              <a:cs typeface="Verdana" panose="020B0604030504040204" pitchFamily="34" charset="0"/>
            </a:endParaRPr>
          </a:p>
          <a:p>
            <a:r>
              <a:rPr lang="ca-ES" sz="1600" dirty="0">
                <a:latin typeface="Verdana" panose="020B0604030504040204" pitchFamily="34" charset="0"/>
                <a:ea typeface="Verdana" panose="020B0604030504040204" pitchFamily="34" charset="0"/>
                <a:cs typeface="Verdana" panose="020B0604030504040204" pitchFamily="34" charset="0"/>
              </a:rPr>
              <a:t>     </a:t>
            </a:r>
            <a:br>
              <a:rPr lang="ca-ES" dirty="0"/>
            </a:br>
            <a:endParaRPr lang="ca-ES" dirty="0"/>
          </a:p>
        </p:txBody>
      </p:sp>
    </p:spTree>
    <p:extLst>
      <p:ext uri="{BB962C8B-B14F-4D97-AF65-F5344CB8AC3E}">
        <p14:creationId xmlns:p14="http://schemas.microsoft.com/office/powerpoint/2010/main" val="300213280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7"/>
          <p:cNvSpPr>
            <a:spLocks noGrp="1" noChangeArrowheads="1"/>
          </p:cNvSpPr>
          <p:nvPr>
            <p:ph type="title" idx="4294967295"/>
          </p:nvPr>
        </p:nvSpPr>
        <p:spPr bwMode="auto">
          <a:xfrm>
            <a:off x="468313" y="949897"/>
            <a:ext cx="8229600" cy="840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eaLnBrk="1" hangingPunct="1"/>
            <a:r>
              <a:rPr lang="es-ES" altLang="ca-ES" sz="5400" b="1" dirty="0">
                <a:solidFill>
                  <a:srgbClr val="18A3AF"/>
                </a:solidFill>
                <a:latin typeface="Verdana" pitchFamily="34" charset="0"/>
              </a:rPr>
              <a:t>3 </a:t>
            </a:r>
            <a:r>
              <a:rPr lang="es-ES" altLang="ca-ES" b="1" dirty="0" err="1">
                <a:solidFill>
                  <a:srgbClr val="18A3AF"/>
                </a:solidFill>
                <a:latin typeface="Verdana" pitchFamily="34" charset="0"/>
              </a:rPr>
              <a:t>Aprèn</a:t>
            </a:r>
            <a:r>
              <a:rPr lang="es-ES" altLang="ca-ES" b="1" dirty="0">
                <a:solidFill>
                  <a:srgbClr val="18A3AF"/>
                </a:solidFill>
                <a:latin typeface="Verdana" pitchFamily="34" charset="0"/>
              </a:rPr>
              <a:t> a </a:t>
            </a:r>
            <a:r>
              <a:rPr lang="es-ES" altLang="ca-ES" b="1" dirty="0" err="1">
                <a:solidFill>
                  <a:srgbClr val="18A3AF"/>
                </a:solidFill>
                <a:latin typeface="Verdana" pitchFamily="34" charset="0"/>
              </a:rPr>
              <a:t>utilitzar</a:t>
            </a:r>
            <a:r>
              <a:rPr lang="es-ES" altLang="ca-ES" b="1" dirty="0">
                <a:solidFill>
                  <a:srgbClr val="18A3AF"/>
                </a:solidFill>
                <a:latin typeface="Verdana" pitchFamily="34" charset="0"/>
              </a:rPr>
              <a:t>-la II </a:t>
            </a:r>
          </a:p>
        </p:txBody>
      </p:sp>
      <p:pic>
        <p:nvPicPr>
          <p:cNvPr id="14" name="Imatg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2" name="Rectangle 1"/>
          <p:cNvSpPr/>
          <p:nvPr/>
        </p:nvSpPr>
        <p:spPr>
          <a:xfrm>
            <a:off x="2338920" y="6370059"/>
            <a:ext cx="3706464"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rPr>
              <a:t>bibmat@ub.edu</a:t>
            </a: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QuadreDeText 9"/>
          <p:cNvSpPr txBox="1"/>
          <p:nvPr/>
        </p:nvSpPr>
        <p:spPr>
          <a:xfrm>
            <a:off x="593889" y="2045616"/>
            <a:ext cx="8044092" cy="3939540"/>
          </a:xfrm>
          <a:prstGeom prst="rect">
            <a:avLst/>
          </a:prstGeom>
          <a:noFill/>
        </p:spPr>
        <p:txBody>
          <a:bodyPr wrap="square" rtlCol="0">
            <a:spAutoFit/>
          </a:bodyPr>
          <a:lstStyle/>
          <a:p>
            <a:pPr marL="342900" indent="-342900">
              <a:buFont typeface="+mj-lt"/>
              <a:buAutoNum type="arabicPeriod"/>
            </a:pPr>
            <a:endParaRPr lang="ca-ES" dirty="0"/>
          </a:p>
          <a:p>
            <a:pPr marL="342900" indent="-342900">
              <a:buFont typeface="+mj-lt"/>
              <a:buAutoNum type="arabicPeriod" startAt="2"/>
            </a:pPr>
            <a:r>
              <a:rPr lang="ca-ES" sz="1600" dirty="0">
                <a:latin typeface="Verdana" panose="020B0604030504040204" pitchFamily="34" charset="0"/>
                <a:ea typeface="Verdana" panose="020B0604030504040204" pitchFamily="34" charset="0"/>
                <a:cs typeface="Verdana" panose="020B0604030504040204" pitchFamily="34" charset="0"/>
              </a:rPr>
              <a:t>Des del menú de </a:t>
            </a:r>
            <a:r>
              <a:rPr lang="ca-ES" sz="1600" dirty="0" err="1">
                <a:latin typeface="Verdana" panose="020B0604030504040204" pitchFamily="34" charset="0"/>
                <a:ea typeface="Verdana" panose="020B0604030504040204" pitchFamily="34" charset="0"/>
                <a:cs typeface="Verdana" panose="020B0604030504040204" pitchFamily="34" charset="0"/>
                <a:hlinkClick r:id="rId4"/>
              </a:rPr>
              <a:t>tutorials</a:t>
            </a:r>
            <a:r>
              <a:rPr lang="ca-ES" sz="1600" dirty="0">
                <a:latin typeface="Verdana" panose="020B0604030504040204" pitchFamily="34" charset="0"/>
                <a:ea typeface="Verdana" panose="020B0604030504040204" pitchFamily="34" charset="0"/>
                <a:cs typeface="Verdana" panose="020B0604030504040204" pitchFamily="34" charset="0"/>
              </a:rPr>
              <a:t>: recopilació de guies en vídeo (d’uns 3 minuts) per aprendre a cercar i gestionar els resultats. Són 8 </a:t>
            </a:r>
            <a:r>
              <a:rPr lang="ca-ES" sz="1600" dirty="0" err="1">
                <a:latin typeface="Verdana" panose="020B0604030504040204" pitchFamily="34" charset="0"/>
                <a:ea typeface="Verdana" panose="020B0604030504040204" pitchFamily="34" charset="0"/>
                <a:cs typeface="Verdana" panose="020B0604030504040204" pitchFamily="34" charset="0"/>
              </a:rPr>
              <a:t>tutorials</a:t>
            </a:r>
            <a:r>
              <a:rPr lang="ca-ES" sz="1600" dirty="0">
                <a:latin typeface="Verdana" panose="020B0604030504040204" pitchFamily="34" charset="0"/>
                <a:ea typeface="Verdana" panose="020B0604030504040204" pitchFamily="34" charset="0"/>
                <a:cs typeface="Verdana" panose="020B0604030504040204" pitchFamily="34" charset="0"/>
              </a:rPr>
              <a:t> que expliquen les funcionalitats més utilitzades. També s’inclou un </a:t>
            </a:r>
            <a:r>
              <a:rPr lang="ca-ES" sz="1600" dirty="0" err="1">
                <a:latin typeface="Verdana" panose="020B0604030504040204" pitchFamily="34" charset="0"/>
                <a:ea typeface="Verdana" panose="020B0604030504040204" pitchFamily="34" charset="0"/>
                <a:cs typeface="Verdana" panose="020B0604030504040204" pitchFamily="34" charset="0"/>
              </a:rPr>
              <a:t>tutorial</a:t>
            </a:r>
            <a:r>
              <a:rPr lang="ca-ES" sz="1600" dirty="0">
                <a:latin typeface="Verdana" panose="020B0604030504040204" pitchFamily="34" charset="0"/>
                <a:ea typeface="Verdana" panose="020B0604030504040204" pitchFamily="34" charset="0"/>
                <a:cs typeface="Verdana" panose="020B0604030504040204" pitchFamily="34" charset="0"/>
              </a:rPr>
              <a:t> per saber com navegar pels </a:t>
            </a:r>
            <a:r>
              <a:rPr lang="ca-ES" sz="1600" dirty="0" err="1">
                <a:latin typeface="Verdana" panose="020B0604030504040204" pitchFamily="34" charset="0"/>
                <a:ea typeface="Verdana" panose="020B0604030504040204" pitchFamily="34" charset="0"/>
                <a:cs typeface="Verdana" panose="020B0604030504040204" pitchFamily="34" charset="0"/>
              </a:rPr>
              <a:t>tutorials</a:t>
            </a:r>
            <a:r>
              <a:rPr lang="ca-ES" sz="1600" dirty="0">
                <a:latin typeface="Verdana" panose="020B0604030504040204" pitchFamily="34" charset="0"/>
                <a:ea typeface="Verdana" panose="020B0604030504040204" pitchFamily="34" charset="0"/>
                <a:cs typeface="Verdana" panose="020B0604030504040204" pitchFamily="34" charset="0"/>
              </a:rPr>
              <a:t>. Els </a:t>
            </a:r>
            <a:r>
              <a:rPr lang="ca-ES" sz="1600" dirty="0" err="1">
                <a:latin typeface="Verdana" panose="020B0604030504040204" pitchFamily="34" charset="0"/>
                <a:ea typeface="Verdana" panose="020B0604030504040204" pitchFamily="34" charset="0"/>
                <a:cs typeface="Verdana" panose="020B0604030504040204" pitchFamily="34" charset="0"/>
              </a:rPr>
              <a:t>tutorials</a:t>
            </a:r>
            <a:r>
              <a:rPr lang="ca-ES" sz="1600" dirty="0">
                <a:latin typeface="Verdana" panose="020B0604030504040204" pitchFamily="34" charset="0"/>
                <a:ea typeface="Verdana" panose="020B0604030504040204" pitchFamily="34" charset="0"/>
                <a:cs typeface="Verdana" panose="020B0604030504040204" pitchFamily="34" charset="0"/>
              </a:rPr>
              <a:t> estan en format </a:t>
            </a:r>
            <a:r>
              <a:rPr lang="ca-ES" sz="1600" dirty="0" err="1">
                <a:latin typeface="Verdana" panose="020B0604030504040204" pitchFamily="34" charset="0"/>
                <a:ea typeface="Verdana" panose="020B0604030504040204" pitchFamily="34" charset="0"/>
                <a:cs typeface="Verdana" panose="020B0604030504040204" pitchFamily="34" charset="0"/>
              </a:rPr>
              <a:t>swf</a:t>
            </a:r>
            <a:r>
              <a:rPr lang="ca-ES" sz="1600" dirty="0">
                <a:latin typeface="Verdana" panose="020B0604030504040204" pitchFamily="34" charset="0"/>
                <a:ea typeface="Verdana" panose="020B0604030504040204" pitchFamily="34" charset="0"/>
                <a:cs typeface="Verdana" panose="020B0604030504040204" pitchFamily="34" charset="0"/>
              </a:rPr>
              <a:t>/html5, i es reprodueixen amb l’aplicació </a:t>
            </a:r>
            <a:r>
              <a:rPr lang="ca-ES" sz="1600" dirty="0" err="1">
                <a:latin typeface="Verdana" panose="020B0604030504040204" pitchFamily="34" charset="0"/>
                <a:ea typeface="Verdana" panose="020B0604030504040204" pitchFamily="34" charset="0"/>
                <a:cs typeface="Verdana" panose="020B0604030504040204" pitchFamily="34" charset="0"/>
              </a:rPr>
              <a:t>Adobe</a:t>
            </a:r>
            <a:r>
              <a:rPr lang="ca-ES" sz="1600" dirty="0">
                <a:latin typeface="Verdana" panose="020B0604030504040204" pitchFamily="34" charset="0"/>
                <a:ea typeface="Verdana" panose="020B0604030504040204" pitchFamily="34" charset="0"/>
                <a:cs typeface="Verdana" panose="020B0604030504040204" pitchFamily="34" charset="0"/>
              </a:rPr>
              <a:t> </a:t>
            </a:r>
            <a:r>
              <a:rPr lang="ca-ES" sz="1600" dirty="0" err="1">
                <a:latin typeface="Verdana" panose="020B0604030504040204" pitchFamily="34" charset="0"/>
                <a:ea typeface="Verdana" panose="020B0604030504040204" pitchFamily="34" charset="0"/>
                <a:cs typeface="Verdana" panose="020B0604030504040204" pitchFamily="34" charset="0"/>
              </a:rPr>
              <a:t>Captivate</a:t>
            </a:r>
            <a:r>
              <a:rPr lang="ca-ES" sz="1600" dirty="0">
                <a:latin typeface="Verdana" panose="020B0604030504040204" pitchFamily="34" charset="0"/>
                <a:ea typeface="Verdana" panose="020B0604030504040204" pitchFamily="34" charset="0"/>
                <a:cs typeface="Verdana" panose="020B0604030504040204" pitchFamily="34" charset="0"/>
              </a:rPr>
              <a:t> a la mateixa pantalla. </a:t>
            </a:r>
          </a:p>
          <a:p>
            <a:endParaRPr lang="ca-ES" sz="1600" dirty="0">
              <a:latin typeface="Verdana" panose="020B0604030504040204" pitchFamily="34" charset="0"/>
              <a:ea typeface="Verdana" panose="020B0604030504040204" pitchFamily="34" charset="0"/>
              <a:cs typeface="Verdana" panose="020B0604030504040204" pitchFamily="34" charset="0"/>
            </a:endParaRPr>
          </a:p>
          <a:p>
            <a:r>
              <a:rPr lang="ca-ES" sz="1600" dirty="0">
                <a:latin typeface="Verdana" panose="020B0604030504040204" pitchFamily="34" charset="0"/>
                <a:ea typeface="Verdana" panose="020B0604030504040204" pitchFamily="34" charset="0"/>
                <a:cs typeface="Verdana" panose="020B0604030504040204" pitchFamily="34" charset="0"/>
              </a:rPr>
              <a:t>     </a:t>
            </a:r>
            <a:br>
              <a:rPr lang="ca-ES" sz="1600" dirty="0"/>
            </a:br>
            <a:br>
              <a:rPr lang="ca-ES" dirty="0"/>
            </a:br>
            <a:br>
              <a:rPr lang="ca-ES" dirty="0"/>
            </a:br>
            <a:r>
              <a:rPr lang="ca-ES" dirty="0"/>
              <a:t>       </a:t>
            </a:r>
            <a:r>
              <a:rPr lang="ca-ES" sz="1600" dirty="0">
                <a:latin typeface="Verdana" panose="020B0604030504040204" pitchFamily="34" charset="0"/>
                <a:ea typeface="Verdana" panose="020B0604030504040204" pitchFamily="34" charset="0"/>
                <a:cs typeface="Verdana" panose="020B0604030504040204" pitchFamily="34" charset="0"/>
              </a:rPr>
              <a:t>Com a curiositat, potser voleu fer un cop d’ull al seu canal a </a:t>
            </a:r>
            <a:r>
              <a:rPr lang="ca-ES" sz="1600" dirty="0" err="1">
                <a:latin typeface="Verdana" panose="020B0604030504040204" pitchFamily="34" charset="0"/>
                <a:ea typeface="Verdana" panose="020B0604030504040204" pitchFamily="34" charset="0"/>
                <a:cs typeface="Verdana" panose="020B0604030504040204" pitchFamily="34" charset="0"/>
              </a:rPr>
              <a:t>YouTube</a:t>
            </a:r>
            <a:r>
              <a:rPr lang="ca-ES" sz="1600" dirty="0">
                <a:latin typeface="Verdana" panose="020B0604030504040204" pitchFamily="34" charset="0"/>
                <a:ea typeface="Verdana" panose="020B0604030504040204" pitchFamily="34" charset="0"/>
                <a:cs typeface="Verdana" panose="020B0604030504040204" pitchFamily="34" charset="0"/>
              </a:rPr>
              <a:t>: </a:t>
            </a:r>
          </a:p>
          <a:p>
            <a:r>
              <a:rPr lang="ca-ES" sz="1600" dirty="0">
                <a:latin typeface="Verdana" panose="020B0604030504040204" pitchFamily="34" charset="0"/>
                <a:ea typeface="Verdana" panose="020B0604030504040204" pitchFamily="34" charset="0"/>
                <a:cs typeface="Verdana" panose="020B0604030504040204" pitchFamily="34" charset="0"/>
              </a:rPr>
              <a:t>	</a:t>
            </a:r>
            <a:r>
              <a:rPr lang="ca-ES" sz="1600" dirty="0" err="1">
                <a:latin typeface="Verdana" panose="020B0604030504040204" pitchFamily="34" charset="0"/>
                <a:ea typeface="Verdana" panose="020B0604030504040204" pitchFamily="34" charset="0"/>
                <a:cs typeface="Verdana" panose="020B0604030504040204" pitchFamily="34" charset="0"/>
                <a:hlinkClick r:id="rId5"/>
              </a:rPr>
              <a:t>Mathematical</a:t>
            </a:r>
            <a:r>
              <a:rPr lang="ca-ES" sz="1600" dirty="0">
                <a:latin typeface="Verdana" panose="020B0604030504040204" pitchFamily="34" charset="0"/>
                <a:ea typeface="Verdana" panose="020B0604030504040204" pitchFamily="34" charset="0"/>
                <a:cs typeface="Verdana" panose="020B0604030504040204" pitchFamily="34" charset="0"/>
                <a:hlinkClick r:id="rId5"/>
              </a:rPr>
              <a:t> </a:t>
            </a:r>
            <a:r>
              <a:rPr lang="ca-ES" sz="1600" dirty="0" err="1">
                <a:latin typeface="Verdana" panose="020B0604030504040204" pitchFamily="34" charset="0"/>
                <a:ea typeface="Verdana" panose="020B0604030504040204" pitchFamily="34" charset="0"/>
                <a:cs typeface="Verdana" panose="020B0604030504040204" pitchFamily="34" charset="0"/>
                <a:hlinkClick r:id="rId5"/>
              </a:rPr>
              <a:t>Reviews</a:t>
            </a:r>
            <a:r>
              <a:rPr lang="ca-ES" sz="1600" dirty="0">
                <a:latin typeface="Verdana" panose="020B0604030504040204" pitchFamily="34" charset="0"/>
                <a:ea typeface="Verdana" panose="020B0604030504040204" pitchFamily="34" charset="0"/>
                <a:cs typeface="Verdana" panose="020B0604030504040204" pitchFamily="34" charset="0"/>
                <a:hlinkClick r:id="rId5"/>
              </a:rPr>
              <a:t>/</a:t>
            </a:r>
            <a:r>
              <a:rPr lang="ca-ES" sz="1600" dirty="0" err="1">
                <a:latin typeface="Verdana" panose="020B0604030504040204" pitchFamily="34" charset="0"/>
                <a:ea typeface="Verdana" panose="020B0604030504040204" pitchFamily="34" charset="0"/>
                <a:cs typeface="Verdana" panose="020B0604030504040204" pitchFamily="34" charset="0"/>
                <a:hlinkClick r:id="rId5"/>
              </a:rPr>
              <a:t>MathSciNet</a:t>
            </a:r>
            <a:endParaRPr lang="ca-ES" sz="1600" dirty="0">
              <a:latin typeface="Verdana" panose="020B0604030504040204" pitchFamily="34" charset="0"/>
              <a:ea typeface="Verdana" panose="020B0604030504040204" pitchFamily="34" charset="0"/>
              <a:cs typeface="Verdana" panose="020B0604030504040204" pitchFamily="34" charset="0"/>
            </a:endParaRPr>
          </a:p>
          <a:p>
            <a:br>
              <a:rPr lang="ca-ES" dirty="0"/>
            </a:br>
            <a:endParaRPr lang="ca-ES" dirty="0"/>
          </a:p>
        </p:txBody>
      </p:sp>
      <p:sp>
        <p:nvSpPr>
          <p:cNvPr id="11" name="Rectangle 10"/>
          <p:cNvSpPr/>
          <p:nvPr/>
        </p:nvSpPr>
        <p:spPr>
          <a:xfrm>
            <a:off x="522428" y="4473594"/>
            <a:ext cx="8383571" cy="1423448"/>
          </a:xfrm>
          <a:prstGeom prst="rect">
            <a:avLst/>
          </a:prstGeom>
          <a:no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258043143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7"/>
          <p:cNvSpPr>
            <a:spLocks noGrp="1" noChangeArrowheads="1"/>
          </p:cNvSpPr>
          <p:nvPr>
            <p:ph type="title" idx="4294967295"/>
          </p:nvPr>
        </p:nvSpPr>
        <p:spPr bwMode="auto">
          <a:xfrm>
            <a:off x="468313" y="949897"/>
            <a:ext cx="8229600" cy="840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eaLnBrk="1" hangingPunct="1"/>
            <a:r>
              <a:rPr lang="es-ES" altLang="ca-ES" sz="5400" b="1" dirty="0">
                <a:solidFill>
                  <a:srgbClr val="18A3AF"/>
                </a:solidFill>
                <a:latin typeface="Verdana" pitchFamily="34" charset="0"/>
              </a:rPr>
              <a:t>4 </a:t>
            </a:r>
            <a:r>
              <a:rPr lang="es-ES" altLang="ca-ES" sz="5400" b="1" dirty="0" err="1">
                <a:solidFill>
                  <a:srgbClr val="18A3AF"/>
                </a:solidFill>
                <a:latin typeface="Verdana" pitchFamily="34" charset="0"/>
              </a:rPr>
              <a:t>Particularitats</a:t>
            </a:r>
            <a:r>
              <a:rPr lang="es-ES" altLang="ca-ES" sz="5400" b="1" dirty="0">
                <a:solidFill>
                  <a:srgbClr val="18A3AF"/>
                </a:solidFill>
                <a:latin typeface="Verdana" pitchFamily="34" charset="0"/>
              </a:rPr>
              <a:t> </a:t>
            </a:r>
            <a:endParaRPr lang="es-ES" altLang="ca-ES" sz="2000" b="1" dirty="0">
              <a:solidFill>
                <a:srgbClr val="18A3AF"/>
              </a:solidFill>
              <a:latin typeface="Verdana" pitchFamily="34" charset="0"/>
            </a:endParaRPr>
          </a:p>
        </p:txBody>
      </p:sp>
      <p:pic>
        <p:nvPicPr>
          <p:cNvPr id="14" name="Imatg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2" name="Rectangle 1"/>
          <p:cNvSpPr/>
          <p:nvPr/>
        </p:nvSpPr>
        <p:spPr>
          <a:xfrm>
            <a:off x="2338920" y="6370059"/>
            <a:ext cx="3706464"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rPr>
              <a:t>bibmat@ub.edu</a:t>
            </a: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6"/>
          <p:cNvSpPr/>
          <p:nvPr/>
        </p:nvSpPr>
        <p:spPr>
          <a:xfrm>
            <a:off x="487052" y="1665216"/>
            <a:ext cx="8188635" cy="4832092"/>
          </a:xfrm>
          <a:prstGeom prst="rect">
            <a:avLst/>
          </a:prstGeom>
        </p:spPr>
        <p:txBody>
          <a:bodyPr wrap="square">
            <a:spAutoFit/>
          </a:bodyPr>
          <a:lstStyle/>
          <a:p>
            <a:pPr algn="just"/>
            <a:endParaRPr lang="ca-ES" dirty="0">
              <a:latin typeface="Calibri" panose="020F0502020204030204" pitchFamily="34" charset="0"/>
            </a:endParaRPr>
          </a:p>
          <a:p>
            <a:pPr algn="just"/>
            <a:r>
              <a:rPr lang="ca-ES" sz="1600" dirty="0">
                <a:latin typeface="Verdana" panose="020B0604030504040204" pitchFamily="34" charset="0"/>
                <a:ea typeface="Verdana" panose="020B0604030504040204" pitchFamily="34" charset="0"/>
                <a:cs typeface="Verdana" panose="020B0604030504040204" pitchFamily="34" charset="0"/>
              </a:rPr>
              <a:t>Anàlisi de cites: abasta articles, autors i revistes. Ofereix llistes per números de cites, relacions de col·laboració, anys, etc. Estableix el </a:t>
            </a:r>
            <a:r>
              <a:rPr lang="ca-ES" sz="1600" b="1" dirty="0" err="1">
                <a:latin typeface="Verdana" panose="020B0604030504040204" pitchFamily="34" charset="0"/>
                <a:ea typeface="Verdana" panose="020B0604030504040204" pitchFamily="34" charset="0"/>
                <a:cs typeface="Verdana" panose="020B0604030504040204" pitchFamily="34" charset="0"/>
              </a:rPr>
              <a:t>Mathematical</a:t>
            </a:r>
            <a:r>
              <a:rPr lang="ca-ES" sz="1600" b="1" dirty="0">
                <a:latin typeface="Verdana" panose="020B0604030504040204" pitchFamily="34" charset="0"/>
                <a:ea typeface="Verdana" panose="020B0604030504040204" pitchFamily="34" charset="0"/>
                <a:cs typeface="Verdana" panose="020B0604030504040204" pitchFamily="34" charset="0"/>
              </a:rPr>
              <a:t> </a:t>
            </a:r>
            <a:r>
              <a:rPr lang="ca-ES" sz="1600" b="1" dirty="0" err="1">
                <a:latin typeface="Verdana" panose="020B0604030504040204" pitchFamily="34" charset="0"/>
                <a:ea typeface="Verdana" panose="020B0604030504040204" pitchFamily="34" charset="0"/>
                <a:cs typeface="Verdana" panose="020B0604030504040204" pitchFamily="34" charset="0"/>
              </a:rPr>
              <a:t>Citation</a:t>
            </a:r>
            <a:r>
              <a:rPr lang="ca-ES" sz="1600" b="1" dirty="0">
                <a:latin typeface="Verdana" panose="020B0604030504040204" pitchFamily="34" charset="0"/>
                <a:ea typeface="Verdana" panose="020B0604030504040204" pitchFamily="34" charset="0"/>
                <a:cs typeface="Verdana" panose="020B0604030504040204" pitchFamily="34" charset="0"/>
              </a:rPr>
              <a:t> </a:t>
            </a:r>
            <a:r>
              <a:rPr lang="ca-ES" sz="1600" b="1" dirty="0" err="1">
                <a:latin typeface="Verdana" panose="020B0604030504040204" pitchFamily="34" charset="0"/>
                <a:ea typeface="Verdana" panose="020B0604030504040204" pitchFamily="34" charset="0"/>
                <a:cs typeface="Verdana" panose="020B0604030504040204" pitchFamily="34" charset="0"/>
              </a:rPr>
              <a:t>Quotient</a:t>
            </a:r>
            <a:r>
              <a:rPr lang="ca-ES" sz="1600" b="1" dirty="0">
                <a:latin typeface="Verdana" panose="020B0604030504040204" pitchFamily="34" charset="0"/>
                <a:ea typeface="Verdana" panose="020B0604030504040204" pitchFamily="34" charset="0"/>
                <a:cs typeface="Verdana" panose="020B0604030504040204" pitchFamily="34" charset="0"/>
              </a:rPr>
              <a:t> </a:t>
            </a:r>
            <a:r>
              <a:rPr lang="ca-ES" sz="1600" dirty="0">
                <a:latin typeface="Verdana" panose="020B0604030504040204" pitchFamily="34" charset="0"/>
                <a:ea typeface="Verdana" panose="020B0604030504040204" pitchFamily="34" charset="0"/>
                <a:cs typeface="Verdana" panose="020B0604030504040204" pitchFamily="34" charset="0"/>
              </a:rPr>
              <a:t>: una estadística numèrica que mesura la freqüència de les cites dins d’una revista. Es calcula comptant el nombre total de cites de la revista indexada durant un període de cinc anys i dividint aquest total pel nombre total de documents publicats per la revista durant aquest període. </a:t>
            </a:r>
          </a:p>
          <a:p>
            <a:pPr algn="just"/>
            <a:endParaRPr lang="ca-ES" sz="1600" dirty="0">
              <a:latin typeface="Verdana" panose="020B0604030504040204" pitchFamily="34" charset="0"/>
              <a:ea typeface="Verdana" panose="020B0604030504040204" pitchFamily="34" charset="0"/>
              <a:cs typeface="Verdana" panose="020B0604030504040204" pitchFamily="34" charset="0"/>
            </a:endParaRPr>
          </a:p>
          <a:p>
            <a:pPr algn="just"/>
            <a:r>
              <a:rPr lang="ca-ES" sz="1600" dirty="0">
                <a:latin typeface="Verdana" panose="020B0604030504040204" pitchFamily="34" charset="0"/>
                <a:ea typeface="Verdana" panose="020B0604030504040204" pitchFamily="34" charset="0"/>
                <a:cs typeface="Verdana" panose="020B0604030504040204" pitchFamily="34" charset="0"/>
              </a:rPr>
              <a:t>Etiqueta d’estat de la publicació: </a:t>
            </a:r>
            <a:r>
              <a:rPr lang="ca-ES" sz="1600" i="1" dirty="0">
                <a:latin typeface="Verdana" panose="020B0604030504040204" pitchFamily="34" charset="0"/>
                <a:ea typeface="Verdana" panose="020B0604030504040204" pitchFamily="34" charset="0"/>
                <a:cs typeface="Verdana" panose="020B0604030504040204" pitchFamily="34" charset="0"/>
              </a:rPr>
              <a:t>preliminar</a:t>
            </a:r>
            <a:r>
              <a:rPr lang="ca-E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ítems</a:t>
            </a:r>
            <a:r>
              <a:rPr lang="en-US" sz="1600" dirty="0">
                <a:latin typeface="Verdana" panose="020B0604030504040204" pitchFamily="34" charset="0"/>
                <a:ea typeface="Verdana" panose="020B0604030504040204" pitchFamily="34" charset="0"/>
                <a:cs typeface="Verdana" panose="020B0604030504040204" pitchFamily="34" charset="0"/>
              </a:rPr>
              <a:t> rebuts </a:t>
            </a:r>
            <a:r>
              <a:rPr lang="en-US" sz="1600" dirty="0" err="1">
                <a:latin typeface="Verdana" panose="020B0604030504040204" pitchFamily="34" charset="0"/>
                <a:ea typeface="Verdana" panose="020B0604030504040204" pitchFamily="34" charset="0"/>
                <a:cs typeface="Verdana" panose="020B0604030504040204" pitchFamily="34" charset="0"/>
              </a:rPr>
              <a:t>directament</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dels</a:t>
            </a:r>
            <a:r>
              <a:rPr lang="en-US" sz="1600" dirty="0">
                <a:latin typeface="Verdana" panose="020B0604030504040204" pitchFamily="34" charset="0"/>
                <a:ea typeface="Verdana" panose="020B0604030504040204" pitchFamily="34" charset="0"/>
                <a:cs typeface="Verdana" panose="020B0604030504040204" pitchFamily="34" charset="0"/>
              </a:rPr>
              <a:t> editors. </a:t>
            </a:r>
            <a:r>
              <a:rPr lang="en-US" sz="1600" dirty="0" err="1">
                <a:latin typeface="Verdana" panose="020B0604030504040204" pitchFamily="34" charset="0"/>
                <a:ea typeface="Verdana" panose="020B0604030504040204" pitchFamily="34" charset="0"/>
                <a:cs typeface="Verdana" panose="020B0604030504040204" pitchFamily="34" charset="0"/>
              </a:rPr>
              <a:t>Indica</a:t>
            </a:r>
            <a:r>
              <a:rPr lang="en-US" sz="1600" dirty="0">
                <a:latin typeface="Verdana" panose="020B0604030504040204" pitchFamily="34" charset="0"/>
                <a:ea typeface="Verdana" panose="020B0604030504040204" pitchFamily="34" charset="0"/>
                <a:cs typeface="Verdana" panose="020B0604030504040204" pitchFamily="34" charset="0"/>
              </a:rPr>
              <a:t> que la </a:t>
            </a:r>
            <a:r>
              <a:rPr lang="en-US" sz="1600" dirty="0" err="1">
                <a:latin typeface="Verdana" panose="020B0604030504040204" pitchFamily="34" charset="0"/>
                <a:ea typeface="Verdana" panose="020B0604030504040204" pitchFamily="34" charset="0"/>
                <a:cs typeface="Verdana" panose="020B0604030504040204" pitchFamily="34" charset="0"/>
              </a:rPr>
              <a:t>informació</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continguda</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està</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en</a:t>
            </a:r>
            <a:r>
              <a:rPr lang="en-US" sz="1600" dirty="0">
                <a:latin typeface="Verdana" panose="020B0604030504040204" pitchFamily="34" charset="0"/>
                <a:ea typeface="Verdana" panose="020B0604030504040204" pitchFamily="34" charset="0"/>
                <a:cs typeface="Verdana" panose="020B0604030504040204" pitchFamily="34" charset="0"/>
              </a:rPr>
              <a:t> vies de </a:t>
            </a:r>
            <a:r>
              <a:rPr lang="en-US" sz="1600" dirty="0" err="1">
                <a:latin typeface="Verdana" panose="020B0604030504040204" pitchFamily="34" charset="0"/>
                <a:ea typeface="Verdana" panose="020B0604030504040204" pitchFamily="34" charset="0"/>
                <a:cs typeface="Verdana" panose="020B0604030504040204" pitchFamily="34" charset="0"/>
              </a:rPr>
              <a:t>ser</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processada</a:t>
            </a:r>
            <a:r>
              <a:rPr lang="en-US" sz="1600" dirty="0">
                <a:latin typeface="Verdana" panose="020B0604030504040204" pitchFamily="34" charset="0"/>
                <a:ea typeface="Verdana" panose="020B0604030504040204" pitchFamily="34" charset="0"/>
                <a:cs typeface="Verdana" panose="020B0604030504040204" pitchFamily="34" charset="0"/>
              </a:rPr>
              <a:t>)</a:t>
            </a:r>
            <a:r>
              <a:rPr lang="ca-ES" sz="1600" dirty="0">
                <a:latin typeface="Verdana" panose="020B0604030504040204" pitchFamily="34" charset="0"/>
                <a:ea typeface="Verdana" panose="020B0604030504040204" pitchFamily="34" charset="0"/>
                <a:cs typeface="Verdana" panose="020B0604030504040204" pitchFamily="34" charset="0"/>
              </a:rPr>
              <a:t>, </a:t>
            </a:r>
            <a:r>
              <a:rPr lang="ca-ES" sz="1600" i="1" dirty="0" err="1">
                <a:latin typeface="Verdana" panose="020B0604030504040204" pitchFamily="34" charset="0"/>
                <a:ea typeface="Verdana" panose="020B0604030504040204" pitchFamily="34" charset="0"/>
                <a:cs typeface="Verdana" panose="020B0604030504040204" pitchFamily="34" charset="0"/>
              </a:rPr>
              <a:t>pending</a:t>
            </a:r>
            <a:r>
              <a:rPr lang="ca-ES" sz="1600" dirty="0">
                <a:latin typeface="Verdana" panose="020B0604030504040204" pitchFamily="34" charset="0"/>
                <a:ea typeface="Verdana" panose="020B0604030504040204" pitchFamily="34" charset="0"/>
                <a:cs typeface="Verdana" panose="020B0604030504040204" pitchFamily="34" charset="0"/>
              </a:rPr>
              <a:t> (pendent de revisió per parells),  </a:t>
            </a:r>
            <a:r>
              <a:rPr lang="ca-ES" sz="1600" i="1" dirty="0" err="1">
                <a:latin typeface="Verdana" panose="020B0604030504040204" pitchFamily="34" charset="0"/>
                <a:ea typeface="Verdana" panose="020B0604030504040204" pitchFamily="34" charset="0"/>
                <a:cs typeface="Verdana" panose="020B0604030504040204" pitchFamily="34" charset="0"/>
              </a:rPr>
              <a:t>reviewed</a:t>
            </a:r>
            <a:r>
              <a:rPr lang="ca-ES" sz="1600" dirty="0">
                <a:latin typeface="Verdana" panose="020B0604030504040204" pitchFamily="34" charset="0"/>
                <a:ea typeface="Verdana" panose="020B0604030504040204" pitchFamily="34" charset="0"/>
                <a:cs typeface="Verdana" panose="020B0604030504040204" pitchFamily="34" charset="0"/>
              </a:rPr>
              <a:t> (existeix una revisió de l’ítem), </a:t>
            </a:r>
            <a:r>
              <a:rPr lang="ca-ES" sz="1600" i="1" dirty="0" err="1">
                <a:latin typeface="Verdana" panose="020B0604030504040204" pitchFamily="34" charset="0"/>
                <a:ea typeface="Verdana" panose="020B0604030504040204" pitchFamily="34" charset="0"/>
                <a:cs typeface="Verdana" panose="020B0604030504040204" pitchFamily="34" charset="0"/>
              </a:rPr>
              <a:t>expansion</a:t>
            </a:r>
            <a:r>
              <a:rPr lang="ca-ES" sz="1600" dirty="0">
                <a:latin typeface="Verdana" panose="020B0604030504040204" pitchFamily="34" charset="0"/>
                <a:ea typeface="Verdana" panose="020B0604030504040204" pitchFamily="34" charset="0"/>
                <a:cs typeface="Verdana" panose="020B0604030504040204" pitchFamily="34" charset="0"/>
              </a:rPr>
              <a:t> (ítem expansió de l'abast de la cobertura matemàtica; no està revisat ni classificat), </a:t>
            </a:r>
            <a:r>
              <a:rPr lang="ca-ES" sz="1600" i="1" dirty="0" err="1">
                <a:latin typeface="Verdana" panose="020B0604030504040204" pitchFamily="34" charset="0"/>
                <a:ea typeface="Verdana" panose="020B0604030504040204" pitchFamily="34" charset="0"/>
                <a:cs typeface="Verdana" panose="020B0604030504040204" pitchFamily="34" charset="0"/>
              </a:rPr>
              <a:t>indexed</a:t>
            </a:r>
            <a:r>
              <a:rPr lang="ca-ES" sz="1600" dirty="0">
                <a:latin typeface="Verdana" panose="020B0604030504040204" pitchFamily="34" charset="0"/>
                <a:ea typeface="Verdana" panose="020B0604030504040204" pitchFamily="34" charset="0"/>
                <a:cs typeface="Verdana" panose="020B0604030504040204" pitchFamily="34" charset="0"/>
              </a:rPr>
              <a:t> (ha assolit l’estat més complet).</a:t>
            </a:r>
          </a:p>
          <a:p>
            <a:pPr algn="just"/>
            <a:endParaRPr lang="ca-ES" sz="1600" dirty="0">
              <a:latin typeface="Verdana" panose="020B0604030504040204" pitchFamily="34" charset="0"/>
              <a:ea typeface="Verdana" panose="020B0604030504040204" pitchFamily="34" charset="0"/>
              <a:cs typeface="Verdana" panose="020B0604030504040204" pitchFamily="34" charset="0"/>
            </a:endParaRPr>
          </a:p>
          <a:p>
            <a:pPr algn="just"/>
            <a:r>
              <a:rPr lang="ca-ES" sz="1600" b="1" dirty="0">
                <a:latin typeface="Verdana" panose="020B0604030504040204" pitchFamily="34" charset="0"/>
                <a:ea typeface="Verdana" panose="020B0604030504040204" pitchFamily="34" charset="0"/>
                <a:cs typeface="Verdana" panose="020B0604030504040204" pitchFamily="34" charset="0"/>
              </a:rPr>
              <a:t>Botó</a:t>
            </a:r>
            <a:r>
              <a:rPr lang="ca-ES" sz="1600" dirty="0">
                <a:latin typeface="Verdana" panose="020B0604030504040204" pitchFamily="34" charset="0"/>
                <a:ea typeface="Verdana" panose="020B0604030504040204" pitchFamily="34" charset="0"/>
                <a:cs typeface="Verdana" panose="020B0604030504040204" pitchFamily="34" charset="0"/>
              </a:rPr>
              <a:t>             : permet als usuaris accedir a la col·lecció subscrita i/o comprada pel </a:t>
            </a:r>
            <a:r>
              <a:rPr lang="ca-ES" sz="1600" b="1" dirty="0">
                <a:latin typeface="Verdana" panose="020B0604030504040204" pitchFamily="34" charset="0"/>
                <a:ea typeface="Verdana" panose="020B0604030504040204" pitchFamily="34" charset="0"/>
                <a:cs typeface="Verdana" panose="020B0604030504040204" pitchFamily="34" charset="0"/>
              </a:rPr>
              <a:t>CRAI de la UB</a:t>
            </a:r>
            <a:r>
              <a:rPr lang="ca-ES" sz="1600" dirty="0">
                <a:latin typeface="Verdana" panose="020B0604030504040204" pitchFamily="34" charset="0"/>
                <a:ea typeface="Verdana" panose="020B0604030504040204" pitchFamily="34" charset="0"/>
                <a:cs typeface="Verdana" panose="020B0604030504040204" pitchFamily="34" charset="0"/>
              </a:rPr>
              <a:t>, inclosos els recursos electrònics amb llicència i els de lliure disponibilitat. Per utilitzar aquesta funcionalitat cal estar identificat com a membre de la UB mitjançant el </a:t>
            </a:r>
            <a:r>
              <a:rPr lang="ca-ES" sz="1600" dirty="0">
                <a:latin typeface="Verdana" panose="020B0604030504040204" pitchFamily="34" charset="0"/>
                <a:ea typeface="Verdana" panose="020B0604030504040204" pitchFamily="34" charset="0"/>
                <a:cs typeface="Verdana" panose="020B0604030504040204" pitchFamily="34" charset="0"/>
                <a:hlinkClick r:id="rId4"/>
              </a:rPr>
              <a:t>SIRE</a:t>
            </a:r>
            <a:r>
              <a:rPr lang="ca-ES" sz="1600" dirty="0">
                <a:latin typeface="Verdana" panose="020B0604030504040204" pitchFamily="34" charset="0"/>
                <a:ea typeface="Verdana" panose="020B0604030504040204" pitchFamily="34" charset="0"/>
                <a:cs typeface="Verdana" panose="020B0604030504040204" pitchFamily="34" charset="0"/>
              </a:rPr>
              <a:t>.</a:t>
            </a:r>
          </a:p>
          <a:p>
            <a:pPr algn="just"/>
            <a:endParaRPr lang="ca-ES" dirty="0">
              <a:latin typeface="Calibri" panose="020F0502020204030204" pitchFamily="34" charset="0"/>
            </a:endParaRPr>
          </a:p>
        </p:txBody>
      </p:sp>
      <p:pic>
        <p:nvPicPr>
          <p:cNvPr id="8" name="Imat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9420" y="5042813"/>
            <a:ext cx="1079500" cy="381000"/>
          </a:xfrm>
          <a:prstGeom prst="rect">
            <a:avLst/>
          </a:prstGeom>
        </p:spPr>
      </p:pic>
    </p:spTree>
    <p:extLst>
      <p:ext uri="{BB962C8B-B14F-4D97-AF65-F5344CB8AC3E}">
        <p14:creationId xmlns:p14="http://schemas.microsoft.com/office/powerpoint/2010/main" val="182324563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7"/>
          <p:cNvSpPr>
            <a:spLocks noGrp="1" noChangeArrowheads="1"/>
          </p:cNvSpPr>
          <p:nvPr>
            <p:ph type="title" idx="4294967295"/>
          </p:nvPr>
        </p:nvSpPr>
        <p:spPr bwMode="auto">
          <a:xfrm>
            <a:off x="468313" y="949897"/>
            <a:ext cx="8229600" cy="840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eaLnBrk="1" hangingPunct="1"/>
            <a:r>
              <a:rPr lang="es-ES" altLang="ca-ES" sz="5400" b="1" dirty="0">
                <a:solidFill>
                  <a:srgbClr val="18A3AF"/>
                </a:solidFill>
                <a:latin typeface="Verdana" pitchFamily="34" charset="0"/>
              </a:rPr>
              <a:t>4 </a:t>
            </a:r>
            <a:r>
              <a:rPr lang="es-ES" altLang="ca-ES" sz="5400" b="1" dirty="0" err="1">
                <a:solidFill>
                  <a:srgbClr val="18A3AF"/>
                </a:solidFill>
                <a:latin typeface="Verdana" pitchFamily="34" charset="0"/>
              </a:rPr>
              <a:t>Particularitats</a:t>
            </a:r>
            <a:r>
              <a:rPr lang="es-ES" altLang="ca-ES" sz="5400" b="1" dirty="0">
                <a:solidFill>
                  <a:srgbClr val="18A3AF"/>
                </a:solidFill>
                <a:latin typeface="Verdana" pitchFamily="34" charset="0"/>
              </a:rPr>
              <a:t> II </a:t>
            </a:r>
            <a:endParaRPr lang="es-ES" altLang="ca-ES" sz="2000" b="1" dirty="0">
              <a:solidFill>
                <a:srgbClr val="18A3AF"/>
              </a:solidFill>
              <a:latin typeface="Verdana" pitchFamily="34" charset="0"/>
            </a:endParaRPr>
          </a:p>
        </p:txBody>
      </p:sp>
      <p:pic>
        <p:nvPicPr>
          <p:cNvPr id="14" name="Imatg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2" name="Rectangle 1"/>
          <p:cNvSpPr/>
          <p:nvPr/>
        </p:nvSpPr>
        <p:spPr>
          <a:xfrm>
            <a:off x="2338920" y="6370059"/>
            <a:ext cx="3706464"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rPr>
              <a:t>bibmat@ub.edu</a:t>
            </a: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p:cNvSpPr/>
          <p:nvPr/>
        </p:nvSpPr>
        <p:spPr>
          <a:xfrm>
            <a:off x="487052" y="1844824"/>
            <a:ext cx="8188635" cy="3877985"/>
          </a:xfrm>
          <a:prstGeom prst="rect">
            <a:avLst/>
          </a:prstGeom>
        </p:spPr>
        <p:txBody>
          <a:bodyPr wrap="square">
            <a:spAutoFit/>
          </a:bodyPr>
          <a:lstStyle/>
          <a:p>
            <a:pPr algn="just"/>
            <a:endParaRPr lang="ca-ES" dirty="0">
              <a:latin typeface="Calibri" panose="020F0502020204030204" pitchFamily="34" charset="0"/>
            </a:endParaRPr>
          </a:p>
          <a:p>
            <a:pPr algn="just"/>
            <a:endParaRPr lang="ca-ES" dirty="0">
              <a:latin typeface="Calibri" panose="020F0502020204030204" pitchFamily="34" charset="0"/>
            </a:endParaRPr>
          </a:p>
          <a:p>
            <a:pPr algn="just"/>
            <a:r>
              <a:rPr lang="ca-ES" sz="1600" dirty="0">
                <a:latin typeface="Verdana" panose="020B0604030504040204" pitchFamily="34" charset="0"/>
                <a:ea typeface="Verdana" panose="020B0604030504040204" pitchFamily="34" charset="0"/>
                <a:cs typeface="Verdana" panose="020B0604030504040204" pitchFamily="34" charset="0"/>
              </a:rPr>
              <a:t>Adaptada a mòbils: web adaptada. Un cop identificat com a usuari UB, cal punxar sobre la icona d’accés remot i seguir les instruccions (la vinculació per dispositius mòbils dura</a:t>
            </a:r>
            <a:r>
              <a:rPr lang="en-US" sz="1600" dirty="0">
                <a:latin typeface="Verdana" panose="020B0604030504040204" pitchFamily="34" charset="0"/>
                <a:ea typeface="Verdana" panose="020B0604030504040204" pitchFamily="34" charset="0"/>
                <a:cs typeface="Verdana" panose="020B0604030504040204" pitchFamily="34" charset="0"/>
              </a:rPr>
              <a:t> 90 days, </a:t>
            </a:r>
            <a:r>
              <a:rPr lang="en-US" sz="1600" dirty="0" err="1">
                <a:latin typeface="Verdana" panose="020B0604030504040204" pitchFamily="34" charset="0"/>
                <a:ea typeface="Verdana" panose="020B0604030504040204" pitchFamily="34" charset="0"/>
                <a:cs typeface="Verdana" panose="020B0604030504040204" pitchFamily="34" charset="0"/>
              </a:rPr>
              <a:t>cal</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renovar</a:t>
            </a:r>
            <a:r>
              <a:rPr lang="en-US" sz="1600" dirty="0">
                <a:latin typeface="Verdana" panose="020B0604030504040204" pitchFamily="34" charset="0"/>
                <a:ea typeface="Verdana" panose="020B0604030504040204" pitchFamily="34" charset="0"/>
                <a:cs typeface="Verdana" panose="020B0604030504040204" pitchFamily="34" charset="0"/>
              </a:rPr>
              <a:t>-la </a:t>
            </a:r>
            <a:r>
              <a:rPr lang="en-US" sz="1600" dirty="0" err="1">
                <a:latin typeface="Verdana" panose="020B0604030504040204" pitchFamily="34" charset="0"/>
                <a:ea typeface="Verdana" panose="020B0604030504040204" pitchFamily="34" charset="0"/>
                <a:cs typeface="Verdana" panose="020B0604030504040204" pitchFamily="34" charset="0"/>
              </a:rPr>
              <a:t>després</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d’aquest</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període</a:t>
            </a:r>
            <a:r>
              <a:rPr lang="en-US" sz="1600" dirty="0">
                <a:latin typeface="Verdana" panose="020B0604030504040204" pitchFamily="34" charset="0"/>
                <a:ea typeface="Verdana" panose="020B0604030504040204" pitchFamily="34" charset="0"/>
                <a:cs typeface="Verdana" panose="020B0604030504040204" pitchFamily="34" charset="0"/>
              </a:rPr>
              <a:t>). </a:t>
            </a:r>
          </a:p>
          <a:p>
            <a:pPr algn="just"/>
            <a:endParaRPr lang="ca-ES" sz="1600" dirty="0">
              <a:latin typeface="Verdana" panose="020B0604030504040204" pitchFamily="34" charset="0"/>
              <a:ea typeface="Verdana" panose="020B0604030504040204" pitchFamily="34" charset="0"/>
              <a:cs typeface="Verdana" panose="020B0604030504040204" pitchFamily="34" charset="0"/>
            </a:endParaRPr>
          </a:p>
          <a:p>
            <a:pPr algn="just"/>
            <a:r>
              <a:rPr lang="ca-ES" sz="1600" dirty="0">
                <a:latin typeface="Verdana" panose="020B0604030504040204" pitchFamily="34" charset="0"/>
                <a:ea typeface="Verdana" panose="020B0604030504040204" pitchFamily="34" charset="0"/>
                <a:cs typeface="Verdana" panose="020B0604030504040204" pitchFamily="34" charset="0"/>
              </a:rPr>
              <a:t>Alertes: servei que permet rebre per correu electrònic les actualitzacions a les teves cerques, sobre un tema determinat, etc. </a:t>
            </a:r>
          </a:p>
          <a:p>
            <a:pPr algn="just"/>
            <a:endParaRPr lang="ca-ES" sz="1600" dirty="0">
              <a:latin typeface="Verdana" panose="020B0604030504040204" pitchFamily="34" charset="0"/>
              <a:ea typeface="Verdana" panose="020B0604030504040204" pitchFamily="34" charset="0"/>
              <a:cs typeface="Verdana" panose="020B0604030504040204" pitchFamily="34" charset="0"/>
            </a:endParaRPr>
          </a:p>
          <a:p>
            <a:pPr algn="just"/>
            <a:r>
              <a:rPr lang="ca-ES" sz="1600" dirty="0">
                <a:latin typeface="Verdana" panose="020B0604030504040204" pitchFamily="34" charset="0"/>
                <a:ea typeface="Verdana" panose="020B0604030504040204" pitchFamily="34" charset="0"/>
                <a:cs typeface="Verdana" panose="020B0604030504040204" pitchFamily="34" charset="0"/>
              </a:rPr>
              <a:t>Transliteració </a:t>
            </a:r>
            <a:r>
              <a:rPr lang="ca-ES" sz="1600" dirty="0" err="1">
                <a:latin typeface="Verdana" panose="020B0604030504040204" pitchFamily="34" charset="0"/>
                <a:ea typeface="Verdana" panose="020B0604030504040204" pitchFamily="34" charset="0"/>
                <a:cs typeface="Verdana" panose="020B0604030504040204" pitchFamily="34" charset="0"/>
              </a:rPr>
              <a:t>estandaritzada</a:t>
            </a:r>
            <a:r>
              <a:rPr lang="ca-ES" sz="1600" dirty="0">
                <a:latin typeface="Verdana" panose="020B0604030504040204" pitchFamily="34" charset="0"/>
                <a:ea typeface="Verdana" panose="020B0604030504040204" pitchFamily="34" charset="0"/>
                <a:cs typeface="Verdana" panose="020B0604030504040204" pitchFamily="34" charset="0"/>
              </a:rPr>
              <a:t>: rus, ucraïnès, búlgar, bielorús, serbi, macedoni. </a:t>
            </a:r>
          </a:p>
          <a:p>
            <a:pPr algn="just"/>
            <a:endParaRPr lang="ca-ES" sz="1600" dirty="0">
              <a:latin typeface="Verdana" panose="020B0604030504040204" pitchFamily="34" charset="0"/>
              <a:ea typeface="Verdana" panose="020B0604030504040204" pitchFamily="34" charset="0"/>
              <a:cs typeface="Verdana" panose="020B0604030504040204" pitchFamily="34" charset="0"/>
            </a:endParaRPr>
          </a:p>
          <a:p>
            <a:pPr algn="just"/>
            <a:r>
              <a:rPr lang="ca-ES" sz="1600" b="1" dirty="0">
                <a:latin typeface="Verdana" panose="020B0604030504040204" pitchFamily="34" charset="0"/>
                <a:ea typeface="Verdana" panose="020B0604030504040204" pitchFamily="34" charset="0"/>
                <a:cs typeface="Verdana" panose="020B0604030504040204" pitchFamily="34" charset="0"/>
              </a:rPr>
              <a:t>Paul </a:t>
            </a:r>
            <a:r>
              <a:rPr lang="ca-ES" sz="1600" b="1" dirty="0" err="1">
                <a:latin typeface="Verdana" panose="020B0604030504040204" pitchFamily="34" charset="0"/>
                <a:ea typeface="Verdana" panose="020B0604030504040204" pitchFamily="34" charset="0"/>
                <a:cs typeface="Verdana" panose="020B0604030504040204" pitchFamily="34" charset="0"/>
              </a:rPr>
              <a:t>Ërdos</a:t>
            </a:r>
            <a:r>
              <a:rPr lang="ca-ES" sz="1600" dirty="0">
                <a:latin typeface="Verdana" panose="020B0604030504040204" pitchFamily="34" charset="0"/>
                <a:ea typeface="Verdana" panose="020B0604030504040204" pitchFamily="34" charset="0"/>
                <a:cs typeface="Verdana" panose="020B0604030504040204" pitchFamily="34" charset="0"/>
              </a:rPr>
              <a:t>:                           inclou una aplicació que estableix el grau de separació entre un autor qualsevol i Paul </a:t>
            </a:r>
            <a:r>
              <a:rPr lang="ca-ES" sz="1600" dirty="0" err="1">
                <a:latin typeface="Verdana" panose="020B0604030504040204" pitchFamily="34" charset="0"/>
                <a:ea typeface="Verdana" panose="020B0604030504040204" pitchFamily="34" charset="0"/>
                <a:cs typeface="Verdana" panose="020B0604030504040204" pitchFamily="34" charset="0"/>
              </a:rPr>
              <a:t>Ërdos</a:t>
            </a:r>
            <a:r>
              <a:rPr lang="ca-ES" sz="1600" dirty="0">
                <a:latin typeface="Verdana" panose="020B0604030504040204" pitchFamily="34" charset="0"/>
                <a:ea typeface="Verdana" panose="020B0604030504040204" pitchFamily="34" charset="0"/>
                <a:cs typeface="Verdana" panose="020B0604030504040204" pitchFamily="34" charset="0"/>
              </a:rPr>
              <a:t>. L’anomenat “</a:t>
            </a:r>
            <a:r>
              <a:rPr lang="hu-HU" sz="1600" dirty="0">
                <a:latin typeface="Verdana" panose="020B0604030504040204" pitchFamily="34" charset="0"/>
                <a:ea typeface="Verdana" panose="020B0604030504040204" pitchFamily="34" charset="0"/>
                <a:cs typeface="Verdana" panose="020B0604030504040204" pitchFamily="34" charset="0"/>
              </a:rPr>
              <a:t>nombre d'Erdős</a:t>
            </a:r>
            <a:r>
              <a:rPr lang="ca-ES" sz="1600" dirty="0">
                <a:latin typeface="Verdana" panose="020B0604030504040204" pitchFamily="34" charset="0"/>
                <a:ea typeface="Verdana" panose="020B0604030504040204" pitchFamily="34" charset="0"/>
                <a:cs typeface="Verdana" panose="020B0604030504040204" pitchFamily="34" charset="0"/>
              </a:rPr>
              <a:t>”</a:t>
            </a:r>
            <a:r>
              <a:rPr lang="hu-HU" sz="1600" dirty="0">
                <a:latin typeface="Verdana" panose="020B0604030504040204" pitchFamily="34" charset="0"/>
                <a:ea typeface="Verdana" panose="020B0604030504040204" pitchFamily="34" charset="0"/>
                <a:cs typeface="Verdana" panose="020B0604030504040204" pitchFamily="34" charset="0"/>
              </a:rPr>
              <a:t>, que defineix la "distància de col·laboració" de qualsevol matemàtic respecte a Erdős pel que fa a articles publicats</a:t>
            </a:r>
            <a:r>
              <a:rPr lang="ca-ES" sz="1600" dirty="0">
                <a:latin typeface="Verdana" panose="020B0604030504040204" pitchFamily="34" charset="0"/>
                <a:ea typeface="Verdana" panose="020B0604030504040204" pitchFamily="34" charset="0"/>
                <a:cs typeface="Verdana" panose="020B0604030504040204" pitchFamily="34" charset="0"/>
              </a:rPr>
              <a:t>. </a:t>
            </a:r>
          </a:p>
        </p:txBody>
      </p:sp>
      <p:pic>
        <p:nvPicPr>
          <p:cNvPr id="10" name="Imat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7727" y="4646884"/>
            <a:ext cx="1581150" cy="219075"/>
          </a:xfrm>
          <a:prstGeom prst="rect">
            <a:avLst/>
          </a:prstGeom>
        </p:spPr>
      </p:pic>
    </p:spTree>
    <p:extLst>
      <p:ext uri="{BB962C8B-B14F-4D97-AF65-F5344CB8AC3E}">
        <p14:creationId xmlns:p14="http://schemas.microsoft.com/office/powerpoint/2010/main" val="72364695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2954409" y="3387483"/>
            <a:ext cx="3235181" cy="523220"/>
          </a:xfrm>
          <a:prstGeom prst="rect">
            <a:avLst/>
          </a:prstGeom>
        </p:spPr>
        <p:txBody>
          <a:bodyPr wrap="none">
            <a:spAutoFit/>
          </a:bodyPr>
          <a:lstStyle/>
          <a:p>
            <a:r>
              <a:rPr lang="ca-ES" sz="2800" b="1" dirty="0">
                <a:solidFill>
                  <a:schemeClr val="bg1"/>
                </a:solidFill>
                <a:latin typeface="Verdana" panose="020B0604030504040204" pitchFamily="34" charset="0"/>
                <a:ea typeface="Verdana" panose="020B0604030504040204" pitchFamily="34" charset="0"/>
                <a:cs typeface="Verdana" panose="020B0604030504040204" pitchFamily="34" charset="0"/>
              </a:rPr>
              <a:t>Moltes gràcies!</a:t>
            </a:r>
          </a:p>
        </p:txBody>
      </p:sp>
      <p:sp>
        <p:nvSpPr>
          <p:cNvPr id="6" name="Rectángulo 5"/>
          <p:cNvSpPr/>
          <p:nvPr/>
        </p:nvSpPr>
        <p:spPr>
          <a:xfrm>
            <a:off x="3393811" y="2552355"/>
            <a:ext cx="184731" cy="646331"/>
          </a:xfrm>
          <a:prstGeom prst="rect">
            <a:avLst/>
          </a:prstGeom>
        </p:spPr>
        <p:txBody>
          <a:bodyPr wrap="none">
            <a:spAutoFit/>
          </a:bodyPr>
          <a:lstStyle/>
          <a:p>
            <a:endParaRPr lang="ca-ES" sz="3600" dirty="0">
              <a:solidFill>
                <a:schemeClr val="bg1"/>
              </a:solidFill>
            </a:endParaRPr>
          </a:p>
        </p:txBody>
      </p:sp>
      <p:sp>
        <p:nvSpPr>
          <p:cNvPr id="7" name="Rectángulo 6"/>
          <p:cNvSpPr/>
          <p:nvPr/>
        </p:nvSpPr>
        <p:spPr>
          <a:xfrm>
            <a:off x="1869751" y="6301184"/>
            <a:ext cx="4572000" cy="276999"/>
          </a:xfrm>
          <a:prstGeom prst="rect">
            <a:avLst/>
          </a:prstGeom>
        </p:spPr>
        <p:txBody>
          <a:bodyPr>
            <a:spAutoFit/>
          </a:bodyPr>
          <a:lstStyle/>
          <a:p>
            <a:pPr>
              <a:spcBef>
                <a:spcPct val="50000"/>
              </a:spcBef>
            </a:pPr>
            <a:r>
              <a:rPr lang="ca-ES" altLang="ca-ES" sz="1200" b="1" dirty="0">
                <a:solidFill>
                  <a:schemeClr val="bg1"/>
                </a:solidFill>
                <a:latin typeface="Verdana" panose="020B0604030504040204" pitchFamily="34" charset="0"/>
              </a:rPr>
              <a:t>© CRAI Universitat de Barcelona, </a:t>
            </a:r>
            <a:r>
              <a:rPr lang="ca-ES" altLang="ca-ES" sz="1200" b="1">
                <a:solidFill>
                  <a:schemeClr val="bg1"/>
                </a:solidFill>
                <a:latin typeface="Verdana" panose="020B0604030504040204" pitchFamily="34" charset="0"/>
              </a:rPr>
              <a:t>curs 2019-20</a:t>
            </a:r>
            <a:endParaRPr lang="ca-ES" altLang="ca-ES" sz="1200" b="1" dirty="0">
              <a:solidFill>
                <a:schemeClr val="bg1"/>
              </a:solidFill>
              <a:latin typeface="Verdana" panose="020B0604030504040204" pitchFamily="34" charset="0"/>
            </a:endParaRPr>
          </a:p>
        </p:txBody>
      </p:sp>
      <p:pic>
        <p:nvPicPr>
          <p:cNvPr id="8" name="Imagen 7"/>
          <p:cNvPicPr>
            <a:picLocks noChangeAspect="1"/>
          </p:cNvPicPr>
          <p:nvPr/>
        </p:nvPicPr>
        <p:blipFill>
          <a:blip r:embed="rId3"/>
          <a:stretch>
            <a:fillRect/>
          </a:stretch>
        </p:blipFill>
        <p:spPr>
          <a:xfrm>
            <a:off x="975325" y="6291482"/>
            <a:ext cx="792549" cy="274344"/>
          </a:xfrm>
          <a:prstGeom prst="rect">
            <a:avLst/>
          </a:prstGeom>
        </p:spPr>
      </p:pic>
      <p:pic>
        <p:nvPicPr>
          <p:cNvPr id="9" name="Imagen 8">
            <a:hlinkClick r:id="rId4"/>
          </p:cNvPr>
          <p:cNvPicPr>
            <a:picLocks noChangeAspect="1"/>
          </p:cNvPicPr>
          <p:nvPr/>
        </p:nvPicPr>
        <p:blipFill>
          <a:blip r:embed="rId5"/>
          <a:stretch>
            <a:fillRect/>
          </a:stretch>
        </p:blipFill>
        <p:spPr>
          <a:xfrm>
            <a:off x="2882498" y="4425773"/>
            <a:ext cx="3379001" cy="914480"/>
          </a:xfrm>
          <a:prstGeom prst="rect">
            <a:avLst/>
          </a:prstGeom>
        </p:spPr>
      </p:pic>
    </p:spTree>
    <p:extLst>
      <p:ext uri="{BB962C8B-B14F-4D97-AF65-F5344CB8AC3E}">
        <p14:creationId xmlns:p14="http://schemas.microsoft.com/office/powerpoint/2010/main" val="2836833058"/>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8_presentacio_CRAIgenerica.potx" id="{115DF513-4CD7-43C9-8698-9BE2F55C3DC4}" vid="{58262671-2CD7-44FD-BF02-ADCFD66979BF}"/>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8_presentacio_CRAIgenerica.potx" id="{115DF513-4CD7-43C9-8698-9BE2F55C3DC4}" vid="{76153987-C04F-4117-BC45-B24360E3F36B}"/>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3_Disseny personalitzat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9999"/>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2018_presentacio_CRAIgenerica</Template>
  <TotalTime>178</TotalTime>
  <Words>963</Words>
  <Application>Microsoft Office PowerPoint</Application>
  <PresentationFormat>Presentación en pantalla (4:3)</PresentationFormat>
  <Paragraphs>75</Paragraphs>
  <Slides>9</Slides>
  <Notes>7</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9</vt:i4>
      </vt:variant>
    </vt:vector>
  </HeadingPairs>
  <TitlesOfParts>
    <vt:vector size="15" baseType="lpstr">
      <vt:lpstr>Arial</vt:lpstr>
      <vt:lpstr>Calibri</vt:lpstr>
      <vt:lpstr>Calibri Light</vt:lpstr>
      <vt:lpstr>Verdana</vt:lpstr>
      <vt:lpstr>Tema de Office</vt:lpstr>
      <vt:lpstr>Diseño personalizado</vt:lpstr>
      <vt:lpstr>Presentación de PowerPoint</vt:lpstr>
      <vt:lpstr>Presentación de PowerPoint</vt:lpstr>
      <vt:lpstr>1 Què és?</vt:lpstr>
      <vt:lpstr>2 Com accedir-hi</vt:lpstr>
      <vt:lpstr>3 Aprèn a utilitzar-la </vt:lpstr>
      <vt:lpstr>3 Aprèn a utilitzar-la II </vt:lpstr>
      <vt:lpstr>4 Particularitats </vt:lpstr>
      <vt:lpstr>4 Particularitats II </vt:lpstr>
      <vt:lpstr>Presentación de PowerPoint</vt:lpstr>
    </vt:vector>
  </TitlesOfParts>
  <Company>Universitat 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Mathscinet: guia d'ús. Curs 2019-20</dc:title>
  <dc:creator>CRAI Biblioteca de Matemàtiques i Informàtica</dc:creator>
  <cp:keywords>Formació d'usuaris, CRAI, Universitat de Barcelona, Matemàtiques, Informàtica, Bases de dades</cp:keywords>
  <cp:lastModifiedBy>Nuria Hombrabella Teruel</cp:lastModifiedBy>
  <cp:revision>36</cp:revision>
  <dcterms:created xsi:type="dcterms:W3CDTF">2018-05-24T13:23:12Z</dcterms:created>
  <dcterms:modified xsi:type="dcterms:W3CDTF">2020-04-20T16:50:51Z</dcterms:modified>
</cp:coreProperties>
</file>