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6"/>
  </p:notesMasterIdLst>
  <p:handoutMasterIdLst>
    <p:handoutMasterId r:id="rId47"/>
  </p:handoutMasterIdLst>
  <p:sldIdLst>
    <p:sldId id="261" r:id="rId5"/>
    <p:sldId id="266" r:id="rId6"/>
    <p:sldId id="304" r:id="rId7"/>
    <p:sldId id="305" r:id="rId8"/>
    <p:sldId id="271" r:id="rId9"/>
    <p:sldId id="306" r:id="rId10"/>
    <p:sldId id="307" r:id="rId11"/>
    <p:sldId id="308" r:id="rId12"/>
    <p:sldId id="309" r:id="rId13"/>
    <p:sldId id="272" r:id="rId14"/>
    <p:sldId id="310" r:id="rId15"/>
    <p:sldId id="273" r:id="rId16"/>
    <p:sldId id="302" r:id="rId17"/>
    <p:sldId id="274" r:id="rId18"/>
    <p:sldId id="275" r:id="rId19"/>
    <p:sldId id="276" r:id="rId20"/>
    <p:sldId id="277" r:id="rId21"/>
    <p:sldId id="278" r:id="rId22"/>
    <p:sldId id="279" r:id="rId23"/>
    <p:sldId id="303" r:id="rId24"/>
    <p:sldId id="281" r:id="rId25"/>
    <p:sldId id="282" r:id="rId26"/>
    <p:sldId id="311" r:id="rId27"/>
    <p:sldId id="312" r:id="rId28"/>
    <p:sldId id="284" r:id="rId29"/>
    <p:sldId id="286" r:id="rId30"/>
    <p:sldId id="287" r:id="rId31"/>
    <p:sldId id="288" r:id="rId32"/>
    <p:sldId id="289" r:id="rId33"/>
    <p:sldId id="290" r:id="rId34"/>
    <p:sldId id="301" r:id="rId35"/>
    <p:sldId id="293" r:id="rId36"/>
    <p:sldId id="294" r:id="rId37"/>
    <p:sldId id="295" r:id="rId38"/>
    <p:sldId id="296" r:id="rId39"/>
    <p:sldId id="298" r:id="rId40"/>
    <p:sldId id="313" r:id="rId41"/>
    <p:sldId id="314" r:id="rId42"/>
    <p:sldId id="315" r:id="rId43"/>
    <p:sldId id="300" r:id="rId44"/>
    <p:sldId id="264" r:id="rId45"/>
  </p:sldIdLst>
  <p:sldSz cx="9144000" cy="6858000" type="screen4x3"/>
  <p:notesSz cx="6889750" cy="10021888"/>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uria Hombrabella Teruel" initials="NHT" lastIdx="2" clrIdx="0">
    <p:extLst>
      <p:ext uri="{19B8F6BF-5375-455C-9EA6-DF929625EA0E}">
        <p15:presenceInfo xmlns:p15="http://schemas.microsoft.com/office/powerpoint/2012/main" userId="S-1-5-21-2417710379-2167436481-1749082152-69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6464"/>
    <a:srgbClr val="336699"/>
    <a:srgbClr val="D2DEEF"/>
    <a:srgbClr val="EAEFF7"/>
    <a:srgbClr val="0563C1"/>
    <a:srgbClr val="E7E7E7"/>
    <a:srgbClr val="CBC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3E5E35-2394-F1D6-8E7C-52CD92E7F55D}" v="5" dt="2021-10-19T11:12:05.863"/>
    <p1510:client id="{0EF9F8C4-2CF7-4713-9680-84736DAF592B}" v="125" dt="2021-10-12T15:33:06.413"/>
    <p1510:client id="{42E642C0-1F0C-ECD1-B75C-83A49CF319FF}" v="181" dt="2021-10-18T13:18:40.508"/>
    <p1510:client id="{44A25544-C88D-9350-0789-40983DAB4A59}" v="33" dt="2021-10-19T08:43:41.428"/>
    <p1510:client id="{4694588A-23EE-B9C7-EAF0-D68A7F84ADD9}" v="35" dt="2021-11-12T09:22:08.966"/>
    <p1510:client id="{C02EC535-FC80-3F1E-9CDE-26027479C01C}" v="331" dt="2021-10-25T10:55:57.629"/>
    <p1510:client id="{D626B6FF-B5B4-47F9-8467-8BBF62AC8153}" v="104" dt="2021-10-18T12:27:12.562"/>
  </p1510:revLst>
</p1510:revInfo>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3" autoAdjust="0"/>
    <p:restoredTop sz="94652" autoAdjust="0"/>
  </p:normalViewPr>
  <p:slideViewPr>
    <p:cSldViewPr snapToGrid="0">
      <p:cViewPr varScale="1">
        <p:scale>
          <a:sx n="98" d="100"/>
          <a:sy n="98" d="100"/>
        </p:scale>
        <p:origin x="258"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1" y="1"/>
            <a:ext cx="2985558" cy="502834"/>
          </a:xfrm>
          <a:prstGeom prst="rect">
            <a:avLst/>
          </a:prstGeom>
        </p:spPr>
        <p:txBody>
          <a:bodyPr vert="horz" lIns="92455" tIns="46227" rIns="92455" bIns="46227" rtlCol="0"/>
          <a:lstStyle>
            <a:lvl1pPr algn="l">
              <a:defRPr sz="1200"/>
            </a:lvl1pPr>
          </a:lstStyle>
          <a:p>
            <a:endParaRPr lang="ca-ES"/>
          </a:p>
        </p:txBody>
      </p:sp>
      <p:sp>
        <p:nvSpPr>
          <p:cNvPr id="3" name="Contenidor de data 2"/>
          <p:cNvSpPr>
            <a:spLocks noGrp="1"/>
          </p:cNvSpPr>
          <p:nvPr>
            <p:ph type="dt" sz="quarter" idx="1"/>
          </p:nvPr>
        </p:nvSpPr>
        <p:spPr>
          <a:xfrm>
            <a:off x="3902598" y="1"/>
            <a:ext cx="2985558" cy="502834"/>
          </a:xfrm>
          <a:prstGeom prst="rect">
            <a:avLst/>
          </a:prstGeom>
        </p:spPr>
        <p:txBody>
          <a:bodyPr vert="horz" lIns="92455" tIns="46227" rIns="92455" bIns="46227" rtlCol="0"/>
          <a:lstStyle>
            <a:lvl1pPr algn="r">
              <a:defRPr sz="1200"/>
            </a:lvl1pPr>
          </a:lstStyle>
          <a:p>
            <a:fld id="{B72667AE-5E4B-488E-B749-A44D9B2E079C}" type="datetimeFigureOut">
              <a:rPr lang="ca-ES" smtClean="0"/>
              <a:t>12/11/2021</a:t>
            </a:fld>
            <a:endParaRPr lang="ca-ES"/>
          </a:p>
        </p:txBody>
      </p:sp>
      <p:sp>
        <p:nvSpPr>
          <p:cNvPr id="4" name="Contenidor de peu de pàgina 3"/>
          <p:cNvSpPr>
            <a:spLocks noGrp="1"/>
          </p:cNvSpPr>
          <p:nvPr>
            <p:ph type="ftr" sz="quarter" idx="2"/>
          </p:nvPr>
        </p:nvSpPr>
        <p:spPr>
          <a:xfrm>
            <a:off x="1" y="9519055"/>
            <a:ext cx="2985558" cy="502833"/>
          </a:xfrm>
          <a:prstGeom prst="rect">
            <a:avLst/>
          </a:prstGeom>
        </p:spPr>
        <p:txBody>
          <a:bodyPr vert="horz" lIns="92455" tIns="46227" rIns="92455" bIns="46227" rtlCol="0" anchor="b"/>
          <a:lstStyle>
            <a:lvl1pPr algn="l">
              <a:defRPr sz="1200"/>
            </a:lvl1pPr>
          </a:lstStyle>
          <a:p>
            <a:endParaRPr lang="ca-ES"/>
          </a:p>
        </p:txBody>
      </p:sp>
      <p:sp>
        <p:nvSpPr>
          <p:cNvPr id="5" name="Contenidor de número de diapositiva 4"/>
          <p:cNvSpPr>
            <a:spLocks noGrp="1"/>
          </p:cNvSpPr>
          <p:nvPr>
            <p:ph type="sldNum" sz="quarter" idx="3"/>
          </p:nvPr>
        </p:nvSpPr>
        <p:spPr>
          <a:xfrm>
            <a:off x="3902598" y="9519055"/>
            <a:ext cx="2985558" cy="502833"/>
          </a:xfrm>
          <a:prstGeom prst="rect">
            <a:avLst/>
          </a:prstGeom>
        </p:spPr>
        <p:txBody>
          <a:bodyPr vert="horz" lIns="92455" tIns="46227" rIns="92455" bIns="46227" rtlCol="0" anchor="b"/>
          <a:lstStyle>
            <a:lvl1pPr algn="r">
              <a:defRPr sz="1200"/>
            </a:lvl1pPr>
          </a:lstStyle>
          <a:p>
            <a:fld id="{352FA348-3CA5-411E-9C8D-2237A8F9560E}" type="slidenum">
              <a:rPr lang="ca-ES" smtClean="0"/>
              <a:t>‹#›</a:t>
            </a:fld>
            <a:endParaRPr lang="ca-ES"/>
          </a:p>
        </p:txBody>
      </p:sp>
    </p:spTree>
    <p:extLst>
      <p:ext uri="{BB962C8B-B14F-4D97-AF65-F5344CB8AC3E}">
        <p14:creationId xmlns:p14="http://schemas.microsoft.com/office/powerpoint/2010/main" val="1804703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1"/>
            <a:ext cx="2985558" cy="502834"/>
          </a:xfrm>
          <a:prstGeom prst="rect">
            <a:avLst/>
          </a:prstGeom>
        </p:spPr>
        <p:txBody>
          <a:bodyPr vert="horz" lIns="92455" tIns="46227" rIns="92455" bIns="46227" rtlCol="0"/>
          <a:lstStyle>
            <a:lvl1pPr algn="l">
              <a:defRPr sz="1200"/>
            </a:lvl1pPr>
          </a:lstStyle>
          <a:p>
            <a:endParaRPr lang="ca-ES"/>
          </a:p>
        </p:txBody>
      </p:sp>
      <p:sp>
        <p:nvSpPr>
          <p:cNvPr id="3" name="Marcador de fecha 2"/>
          <p:cNvSpPr>
            <a:spLocks noGrp="1"/>
          </p:cNvSpPr>
          <p:nvPr>
            <p:ph type="dt" idx="1"/>
          </p:nvPr>
        </p:nvSpPr>
        <p:spPr>
          <a:xfrm>
            <a:off x="3902598" y="1"/>
            <a:ext cx="2985558" cy="502834"/>
          </a:xfrm>
          <a:prstGeom prst="rect">
            <a:avLst/>
          </a:prstGeom>
        </p:spPr>
        <p:txBody>
          <a:bodyPr vert="horz" lIns="92455" tIns="46227" rIns="92455" bIns="46227" rtlCol="0"/>
          <a:lstStyle>
            <a:lvl1pPr algn="r">
              <a:defRPr sz="1200"/>
            </a:lvl1pPr>
          </a:lstStyle>
          <a:p>
            <a:fld id="{93B50D86-583C-4469-912D-DDAC3905339F}" type="datetimeFigureOut">
              <a:rPr lang="ca-ES" smtClean="0"/>
              <a:t>12/11/2021</a:t>
            </a:fld>
            <a:endParaRPr lang="ca-ES"/>
          </a:p>
        </p:txBody>
      </p:sp>
      <p:sp>
        <p:nvSpPr>
          <p:cNvPr id="4" name="Marcador de imagen de diapositiva 3"/>
          <p:cNvSpPr>
            <a:spLocks noGrp="1" noRot="1" noChangeAspect="1"/>
          </p:cNvSpPr>
          <p:nvPr>
            <p:ph type="sldImg" idx="2"/>
          </p:nvPr>
        </p:nvSpPr>
        <p:spPr>
          <a:xfrm>
            <a:off x="1190625" y="1252538"/>
            <a:ext cx="4508500" cy="3381375"/>
          </a:xfrm>
          <a:prstGeom prst="rect">
            <a:avLst/>
          </a:prstGeom>
          <a:noFill/>
          <a:ln w="12700">
            <a:solidFill>
              <a:prstClr val="black"/>
            </a:solidFill>
          </a:ln>
        </p:spPr>
        <p:txBody>
          <a:bodyPr vert="horz" lIns="92455" tIns="46227" rIns="92455" bIns="46227" rtlCol="0" anchor="ctr"/>
          <a:lstStyle/>
          <a:p>
            <a:endParaRPr lang="ca-ES"/>
          </a:p>
        </p:txBody>
      </p:sp>
      <p:sp>
        <p:nvSpPr>
          <p:cNvPr id="5" name="Marcador de notas 4"/>
          <p:cNvSpPr>
            <a:spLocks noGrp="1"/>
          </p:cNvSpPr>
          <p:nvPr>
            <p:ph type="body" sz="quarter" idx="3"/>
          </p:nvPr>
        </p:nvSpPr>
        <p:spPr>
          <a:xfrm>
            <a:off x="688976" y="4823034"/>
            <a:ext cx="5511800" cy="3946119"/>
          </a:xfrm>
          <a:prstGeom prst="rect">
            <a:avLst/>
          </a:prstGeom>
        </p:spPr>
        <p:txBody>
          <a:bodyPr vert="horz" lIns="92455" tIns="46227" rIns="92455" bIns="46227"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1" y="9519055"/>
            <a:ext cx="2985558" cy="502833"/>
          </a:xfrm>
          <a:prstGeom prst="rect">
            <a:avLst/>
          </a:prstGeom>
        </p:spPr>
        <p:txBody>
          <a:bodyPr vert="horz" lIns="92455" tIns="46227" rIns="92455" bIns="46227"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902598" y="9519055"/>
            <a:ext cx="2985558" cy="502833"/>
          </a:xfrm>
          <a:prstGeom prst="rect">
            <a:avLst/>
          </a:prstGeom>
        </p:spPr>
        <p:txBody>
          <a:bodyPr vert="horz" lIns="92455" tIns="46227" rIns="92455" bIns="46227" rtlCol="0" anchor="b"/>
          <a:lstStyle>
            <a:lvl1pPr algn="r">
              <a:defRPr sz="1200"/>
            </a:lvl1pPr>
          </a:lstStyle>
          <a:p>
            <a:fld id="{9D48AF53-E2AF-41DF-8365-9E0E95A6A932}" type="slidenum">
              <a:rPr lang="ca-ES" smtClean="0"/>
              <a:t>‹#›</a:t>
            </a:fld>
            <a:endParaRPr lang="ca-ES"/>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10768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9D48AF53-E2AF-41DF-8365-9E0E95A6A932}" type="slidenum">
              <a:rPr lang="ca-ES" smtClean="0"/>
              <a:t>16</a:t>
            </a:fld>
            <a:endParaRPr lang="ca-ES"/>
          </a:p>
        </p:txBody>
      </p:sp>
    </p:spTree>
    <p:extLst>
      <p:ext uri="{BB962C8B-B14F-4D97-AF65-F5344CB8AC3E}">
        <p14:creationId xmlns:p14="http://schemas.microsoft.com/office/powerpoint/2010/main" val="1798246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990221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023448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txBox="1">
            <a:spLocks noGrp="1" noChangeArrowheads="1"/>
          </p:cNvSpPr>
          <p:nvPr/>
        </p:nvSpPr>
        <p:spPr bwMode="auto">
          <a:xfrm>
            <a:off x="1" y="7644318"/>
            <a:ext cx="4285208" cy="38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455" tIns="46227" rIns="92455" bIns="46227"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ca-ES">
                <a:solidFill>
                  <a:prstClr val="black"/>
                </a:solidFill>
                <a:latin typeface="Arial" panose="020B0604020202020204" pitchFamily="34" charset="0"/>
              </a:rPr>
              <a:t>Conèixer la Biblioteca de ........ (2005-2006) </a:t>
            </a:r>
          </a:p>
        </p:txBody>
      </p:sp>
      <p:sp>
        <p:nvSpPr>
          <p:cNvPr id="47107" name="Rectangle 7"/>
          <p:cNvSpPr txBox="1">
            <a:spLocks noGrp="1" noChangeArrowheads="1"/>
          </p:cNvSpPr>
          <p:nvPr/>
        </p:nvSpPr>
        <p:spPr bwMode="auto">
          <a:xfrm>
            <a:off x="5601246" y="7644318"/>
            <a:ext cx="4285208" cy="38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455" tIns="46227" rIns="92455" bIns="46227"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fld id="{1FE787B6-E779-4EBE-830B-FF77D8BC6B58}" type="slidenum">
              <a:rPr lang="en-GB" altLang="ca-ES">
                <a:solidFill>
                  <a:prstClr val="black"/>
                </a:solidFill>
                <a:latin typeface="Arial" panose="020B0604020202020204" pitchFamily="34" charset="0"/>
              </a:rPr>
              <a:pPr algn="r">
                <a:spcBef>
                  <a:spcPct val="0"/>
                </a:spcBef>
              </a:pPr>
              <a:t>21</a:t>
            </a:fld>
            <a:endParaRPr lang="en-GB" altLang="ca-ES">
              <a:solidFill>
                <a:prstClr val="black"/>
              </a:solidFill>
              <a:latin typeface="Arial" panose="020B0604020202020204" pitchFamily="34" charset="0"/>
            </a:endParaRPr>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013427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Marcador de imagen de diapositiva 1">
            <a:extLst>
              <a:ext uri="{FF2B5EF4-FFF2-40B4-BE49-F238E27FC236}">
                <a16:creationId xmlns:a16="http://schemas.microsoft.com/office/drawing/2014/main" id="{7DFEC656-303D-4701-A61F-5290263216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Marcador de notas 2">
            <a:extLst>
              <a:ext uri="{FF2B5EF4-FFF2-40B4-BE49-F238E27FC236}">
                <a16:creationId xmlns:a16="http://schemas.microsoft.com/office/drawing/2014/main" id="{DABD0751-3959-4FA8-BA00-8B2AEE77B8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ca-ES"/>
          </a:p>
        </p:txBody>
      </p:sp>
      <p:sp>
        <p:nvSpPr>
          <p:cNvPr id="84996" name="Marcador de número de diapositiva 3">
            <a:extLst>
              <a:ext uri="{FF2B5EF4-FFF2-40B4-BE49-F238E27FC236}">
                <a16:creationId xmlns:a16="http://schemas.microsoft.com/office/drawing/2014/main" id="{CDAA4A0B-E116-43E7-AA8D-23ACF9EFD758}"/>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A243C2C-C2EC-43D5-9111-96B1A22E3573}" type="slidenum">
              <a:rPr lang="ca-ES" altLang="ca-ES">
                <a:latin typeface="Calibri" panose="020F0502020204030204" pitchFamily="34" charset="0"/>
              </a:rPr>
              <a:pPr eaLnBrk="1" hangingPunct="1"/>
              <a:t>23</a:t>
            </a:fld>
            <a:endParaRPr lang="ca-ES" altLang="ca-ES">
              <a:latin typeface="Calibri" panose="020F0502020204030204" pitchFamily="34" charset="0"/>
            </a:endParaRPr>
          </a:p>
        </p:txBody>
      </p:sp>
    </p:spTree>
    <p:extLst>
      <p:ext uri="{BB962C8B-B14F-4D97-AF65-F5344CB8AC3E}">
        <p14:creationId xmlns:p14="http://schemas.microsoft.com/office/powerpoint/2010/main" val="625100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Marcador de imagen de diapositiva 1">
            <a:extLst>
              <a:ext uri="{FF2B5EF4-FFF2-40B4-BE49-F238E27FC236}">
                <a16:creationId xmlns:a16="http://schemas.microsoft.com/office/drawing/2014/main" id="{D573B506-B281-4BA5-B210-BA55A606B0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Marcador de notas 2">
            <a:extLst>
              <a:ext uri="{FF2B5EF4-FFF2-40B4-BE49-F238E27FC236}">
                <a16:creationId xmlns:a16="http://schemas.microsoft.com/office/drawing/2014/main" id="{9C8B54C3-9528-43AD-96C0-028AC3A5E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ca-ES"/>
          </a:p>
        </p:txBody>
      </p:sp>
      <p:sp>
        <p:nvSpPr>
          <p:cNvPr id="86020" name="Marcador de número de diapositiva 3">
            <a:extLst>
              <a:ext uri="{FF2B5EF4-FFF2-40B4-BE49-F238E27FC236}">
                <a16:creationId xmlns:a16="http://schemas.microsoft.com/office/drawing/2014/main" id="{35D250B4-2705-408D-A1DA-983F3CD3D5B0}"/>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072ACB-A594-4C47-B735-F6126D83B5E4}" type="slidenum">
              <a:rPr lang="ca-ES" altLang="ca-ES">
                <a:latin typeface="Calibri" panose="020F0502020204030204" pitchFamily="34" charset="0"/>
              </a:rPr>
              <a:pPr eaLnBrk="1" hangingPunct="1"/>
              <a:t>24</a:t>
            </a:fld>
            <a:endParaRPr lang="ca-ES" altLang="ca-ES">
              <a:latin typeface="Calibri" panose="020F0502020204030204" pitchFamily="34" charset="0"/>
            </a:endParaRPr>
          </a:p>
        </p:txBody>
      </p:sp>
    </p:spTree>
    <p:extLst>
      <p:ext uri="{BB962C8B-B14F-4D97-AF65-F5344CB8AC3E}">
        <p14:creationId xmlns:p14="http://schemas.microsoft.com/office/powerpoint/2010/main" val="4246800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ca-ES" altLang="ca-ES"/>
              <a:t>El CRAI és el </a:t>
            </a:r>
            <a:r>
              <a:rPr lang="ca-ES" altLang="ca-ES" i="1"/>
              <a:t>Centre de Recursos per a l’Aprenentatge i la Investigació</a:t>
            </a:r>
            <a:r>
              <a:rPr lang="ca-ES" altLang="ca-ES"/>
              <a:t>, una part del qual són totes la Biblioteques de la UB</a:t>
            </a:r>
          </a:p>
          <a:p>
            <a:pPr eaLnBrk="1" hangingPunct="1"/>
            <a:r>
              <a:rPr lang="ca-ES" altLang="ca-ES"/>
              <a:t>Hi podeu accedir des de:</a:t>
            </a:r>
          </a:p>
          <a:p>
            <a:pPr lvl="1" eaLnBrk="1" hangingPunct="1"/>
            <a:r>
              <a:rPr lang="ca-ES" altLang="ca-ES" b="1"/>
              <a:t>El web de la UB </a:t>
            </a:r>
            <a:r>
              <a:rPr lang="ca-ES" altLang="ca-ES" b="1">
                <a:sym typeface="Wingdings" panose="05000000000000000000" pitchFamily="2" charset="2"/>
              </a:rPr>
              <a:t> Informació sobre  Biblioteca</a:t>
            </a:r>
          </a:p>
          <a:p>
            <a:pPr lvl="1" eaLnBrk="1" hangingPunct="1"/>
            <a:r>
              <a:rPr lang="ca-ES" altLang="ca-ES" b="1">
                <a:sym typeface="Wingdings" panose="05000000000000000000" pitchFamily="2" charset="2"/>
              </a:rPr>
              <a:t>El web de la Facultat  Serveis  Biblioteca</a:t>
            </a:r>
            <a:endParaRPr lang="ca-ES" altLang="ca-ES" b="1"/>
          </a:p>
          <a:p>
            <a:pPr lvl="1" eaLnBrk="1" hangingPunct="1"/>
            <a:r>
              <a:rPr lang="ca-ES" altLang="ca-ES" b="1"/>
              <a:t>MonUB </a:t>
            </a:r>
            <a:r>
              <a:rPr lang="ca-ES" altLang="ca-ES" b="1">
                <a:sym typeface="Wingdings" panose="05000000000000000000" pitchFamily="2" charset="2"/>
              </a:rPr>
              <a:t> Beques i Serveis  Biblioteca</a:t>
            </a:r>
          </a:p>
          <a:p>
            <a:pPr lvl="1" eaLnBrk="1" hangingPunct="1"/>
            <a:r>
              <a:rPr lang="ca-ES" altLang="ca-ES" b="1">
                <a:sym typeface="Wingdings" panose="05000000000000000000" pitchFamily="2" charset="2"/>
              </a:rPr>
              <a:t>Directe des de Bookmarks/Favorits    </a:t>
            </a:r>
            <a:r>
              <a:rPr lang="ca-ES" altLang="ca-ES" sz="1000" b="1">
                <a:sym typeface="Wingdings" panose="05000000000000000000" pitchFamily="2" charset="2"/>
              </a:rPr>
              <a:t>http://www.bib.ub.es/bub/bub.htm</a:t>
            </a:r>
            <a:endParaRPr lang="es-ES" altLang="ca-ES" sz="1000" b="1">
              <a:sym typeface="Wingdings" panose="05000000000000000000" pitchFamily="2" charset="2"/>
            </a:endParaRPr>
          </a:p>
        </p:txBody>
      </p:sp>
    </p:spTree>
    <p:extLst>
      <p:ext uri="{BB962C8B-B14F-4D97-AF65-F5344CB8AC3E}">
        <p14:creationId xmlns:p14="http://schemas.microsoft.com/office/powerpoint/2010/main" val="1233582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ca-ES" altLang="ca-ES"/>
              <a:t>El CRAI és el </a:t>
            </a:r>
            <a:r>
              <a:rPr lang="ca-ES" altLang="ca-ES" i="1"/>
              <a:t>Centre de Recursos per a l’Aprenentatge i la Investigació</a:t>
            </a:r>
            <a:r>
              <a:rPr lang="ca-ES" altLang="ca-ES"/>
              <a:t>, una part del qual són totes la Biblioteques de la UB</a:t>
            </a:r>
          </a:p>
          <a:p>
            <a:pPr eaLnBrk="1" hangingPunct="1"/>
            <a:r>
              <a:rPr lang="ca-ES" altLang="ca-ES"/>
              <a:t>Hi podeu accedir des de:</a:t>
            </a:r>
          </a:p>
          <a:p>
            <a:pPr lvl="1" eaLnBrk="1" hangingPunct="1"/>
            <a:r>
              <a:rPr lang="ca-ES" altLang="ca-ES" b="1"/>
              <a:t>El web de la UB </a:t>
            </a:r>
            <a:r>
              <a:rPr lang="ca-ES" altLang="ca-ES" b="1">
                <a:sym typeface="Wingdings" panose="05000000000000000000" pitchFamily="2" charset="2"/>
              </a:rPr>
              <a:t> Informació sobre  Biblioteca</a:t>
            </a:r>
          </a:p>
          <a:p>
            <a:pPr lvl="1" eaLnBrk="1" hangingPunct="1"/>
            <a:r>
              <a:rPr lang="ca-ES" altLang="ca-ES" b="1">
                <a:sym typeface="Wingdings" panose="05000000000000000000" pitchFamily="2" charset="2"/>
              </a:rPr>
              <a:t>El web de la Facultat  Serveis  Biblioteca</a:t>
            </a:r>
            <a:endParaRPr lang="ca-ES" altLang="ca-ES" b="1"/>
          </a:p>
          <a:p>
            <a:pPr lvl="1" eaLnBrk="1" hangingPunct="1"/>
            <a:r>
              <a:rPr lang="ca-ES" altLang="ca-ES" b="1"/>
              <a:t>MonUB </a:t>
            </a:r>
            <a:r>
              <a:rPr lang="ca-ES" altLang="ca-ES" b="1">
                <a:sym typeface="Wingdings" panose="05000000000000000000" pitchFamily="2" charset="2"/>
              </a:rPr>
              <a:t> Beques i Serveis  Biblioteca</a:t>
            </a:r>
          </a:p>
          <a:p>
            <a:pPr lvl="1" eaLnBrk="1" hangingPunct="1"/>
            <a:r>
              <a:rPr lang="ca-ES" altLang="ca-ES" b="1">
                <a:sym typeface="Wingdings" panose="05000000000000000000" pitchFamily="2" charset="2"/>
              </a:rPr>
              <a:t>Directe des de Bookmarks/Favorits    </a:t>
            </a:r>
            <a:r>
              <a:rPr lang="ca-ES" altLang="ca-ES" sz="1000" b="1">
                <a:sym typeface="Wingdings" panose="05000000000000000000" pitchFamily="2" charset="2"/>
              </a:rPr>
              <a:t>http://www.bib.ub.es/bub/bub.htm</a:t>
            </a:r>
            <a:endParaRPr lang="es-ES" altLang="ca-ES" sz="1000" b="1">
              <a:sym typeface="Wingdings" panose="05000000000000000000" pitchFamily="2" charset="2"/>
            </a:endParaRPr>
          </a:p>
        </p:txBody>
      </p:sp>
    </p:spTree>
    <p:extLst>
      <p:ext uri="{BB962C8B-B14F-4D97-AF65-F5344CB8AC3E}">
        <p14:creationId xmlns:p14="http://schemas.microsoft.com/office/powerpoint/2010/main" val="10037997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ca-ES" altLang="ca-ES"/>
              <a:t>El CRAI és el </a:t>
            </a:r>
            <a:r>
              <a:rPr lang="ca-ES" altLang="ca-ES" i="1"/>
              <a:t>Centre de Recursos per a l’Aprenentatge i la Investigació</a:t>
            </a:r>
            <a:r>
              <a:rPr lang="ca-ES" altLang="ca-ES"/>
              <a:t>, una part del qual són totes la Biblioteques de la UB</a:t>
            </a:r>
          </a:p>
          <a:p>
            <a:pPr eaLnBrk="1" hangingPunct="1"/>
            <a:r>
              <a:rPr lang="ca-ES" altLang="ca-ES"/>
              <a:t>Hi podeu accedir des de:</a:t>
            </a:r>
          </a:p>
          <a:p>
            <a:pPr lvl="1" eaLnBrk="1" hangingPunct="1"/>
            <a:r>
              <a:rPr lang="ca-ES" altLang="ca-ES" b="1"/>
              <a:t>El web de la UB </a:t>
            </a:r>
            <a:r>
              <a:rPr lang="ca-ES" altLang="ca-ES" b="1">
                <a:sym typeface="Wingdings" panose="05000000000000000000" pitchFamily="2" charset="2"/>
              </a:rPr>
              <a:t> Informació sobre  Biblioteca</a:t>
            </a:r>
          </a:p>
          <a:p>
            <a:pPr lvl="1" eaLnBrk="1" hangingPunct="1"/>
            <a:r>
              <a:rPr lang="ca-ES" altLang="ca-ES" b="1">
                <a:sym typeface="Wingdings" panose="05000000000000000000" pitchFamily="2" charset="2"/>
              </a:rPr>
              <a:t>El web de la Facultat  Serveis  Biblioteca</a:t>
            </a:r>
            <a:endParaRPr lang="ca-ES" altLang="ca-ES" b="1"/>
          </a:p>
          <a:p>
            <a:pPr lvl="1" eaLnBrk="1" hangingPunct="1"/>
            <a:r>
              <a:rPr lang="ca-ES" altLang="ca-ES" b="1"/>
              <a:t>MonUB </a:t>
            </a:r>
            <a:r>
              <a:rPr lang="ca-ES" altLang="ca-ES" b="1">
                <a:sym typeface="Wingdings" panose="05000000000000000000" pitchFamily="2" charset="2"/>
              </a:rPr>
              <a:t> Beques i Serveis  Biblioteca</a:t>
            </a:r>
          </a:p>
          <a:p>
            <a:pPr lvl="1" eaLnBrk="1" hangingPunct="1"/>
            <a:r>
              <a:rPr lang="ca-ES" altLang="ca-ES" b="1">
                <a:sym typeface="Wingdings" panose="05000000000000000000" pitchFamily="2" charset="2"/>
              </a:rPr>
              <a:t>Directe des de Bookmarks/Favorits    </a:t>
            </a:r>
            <a:r>
              <a:rPr lang="ca-ES" altLang="ca-ES" sz="1000" b="1">
                <a:sym typeface="Wingdings" panose="05000000000000000000" pitchFamily="2" charset="2"/>
              </a:rPr>
              <a:t>http://www.bib.ub.es/bub/bub.htm</a:t>
            </a:r>
            <a:endParaRPr lang="es-ES" altLang="ca-ES" sz="1000" b="1">
              <a:sym typeface="Wingdings" panose="05000000000000000000" pitchFamily="2" charset="2"/>
            </a:endParaRPr>
          </a:p>
        </p:txBody>
      </p:sp>
    </p:spTree>
    <p:extLst>
      <p:ext uri="{BB962C8B-B14F-4D97-AF65-F5344CB8AC3E}">
        <p14:creationId xmlns:p14="http://schemas.microsoft.com/office/powerpoint/2010/main" val="81786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es-ES" altLang="ca-ES"/>
              <a:t>Què és?</a:t>
            </a:r>
          </a:p>
          <a:p>
            <a:pPr eaLnBrk="1" hangingPunct="1"/>
            <a:r>
              <a:rPr lang="es-ES" altLang="ca-ES"/>
              <a:t>A què respon?</a:t>
            </a:r>
          </a:p>
        </p:txBody>
      </p:sp>
    </p:spTree>
    <p:extLst>
      <p:ext uri="{BB962C8B-B14F-4D97-AF65-F5344CB8AC3E}">
        <p14:creationId xmlns:p14="http://schemas.microsoft.com/office/powerpoint/2010/main" val="3788791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a:extLst>
              <a:ext uri="{FF2B5EF4-FFF2-40B4-BE49-F238E27FC236}">
                <a16:creationId xmlns:a16="http://schemas.microsoft.com/office/drawing/2014/main" id="{7F72FF1E-07A3-4562-831F-51A519595B14}"/>
              </a:ext>
            </a:extLst>
          </p:cNvPr>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fr-FR" altLang="ca-ES">
                <a:latin typeface="Arial" pitchFamily="34" charset="0"/>
              </a:rPr>
              <a:t>Conèixer el CRAI Biblioteca de XXXX. Curs 20xx-xx</a:t>
            </a:r>
            <a:endParaRPr lang="en-GB" altLang="ca-ES">
              <a:latin typeface="Arial" pitchFamily="34" charset="0"/>
            </a:endParaRPr>
          </a:p>
        </p:txBody>
      </p:sp>
      <p:sp>
        <p:nvSpPr>
          <p:cNvPr id="72707" name="Rectangle 2">
            <a:extLst>
              <a:ext uri="{FF2B5EF4-FFF2-40B4-BE49-F238E27FC236}">
                <a16:creationId xmlns:a16="http://schemas.microsoft.com/office/drawing/2014/main" id="{B423B131-956A-4F8B-8EEB-24439C91A9C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a:extLst>
              <a:ext uri="{FF2B5EF4-FFF2-40B4-BE49-F238E27FC236}">
                <a16:creationId xmlns:a16="http://schemas.microsoft.com/office/drawing/2014/main" id="{F4AD3634-949B-4B90-998E-74DB8E77330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ca-ES"/>
          </a:p>
        </p:txBody>
      </p:sp>
    </p:spTree>
    <p:extLst>
      <p:ext uri="{BB962C8B-B14F-4D97-AF65-F5344CB8AC3E}">
        <p14:creationId xmlns:p14="http://schemas.microsoft.com/office/powerpoint/2010/main" val="1359932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txBox="1">
            <a:spLocks noGrp="1" noChangeArrowheads="1"/>
          </p:cNvSpPr>
          <p:nvPr/>
        </p:nvSpPr>
        <p:spPr bwMode="auto">
          <a:xfrm>
            <a:off x="1" y="7644318"/>
            <a:ext cx="4285208" cy="38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455" tIns="46227" rIns="92455" bIns="46227"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ca-ES">
                <a:solidFill>
                  <a:prstClr val="black"/>
                </a:solidFill>
                <a:latin typeface="Arial" panose="020B0604020202020204" pitchFamily="34" charset="0"/>
              </a:rPr>
              <a:t>Conèixer la Biblioteca de ........ (2005-2006) </a:t>
            </a:r>
          </a:p>
        </p:txBody>
      </p:sp>
      <p:sp>
        <p:nvSpPr>
          <p:cNvPr id="71683" name="Rectangle 7"/>
          <p:cNvSpPr txBox="1">
            <a:spLocks noGrp="1" noChangeArrowheads="1"/>
          </p:cNvSpPr>
          <p:nvPr/>
        </p:nvSpPr>
        <p:spPr bwMode="auto">
          <a:xfrm>
            <a:off x="5601246" y="7644318"/>
            <a:ext cx="4285208" cy="38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455" tIns="46227" rIns="92455" bIns="46227"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fld id="{FD8B6FA5-00D1-4FAA-9934-717D48511E12}" type="slidenum">
              <a:rPr lang="en-GB" altLang="ca-ES">
                <a:solidFill>
                  <a:prstClr val="black"/>
                </a:solidFill>
                <a:latin typeface="Arial" panose="020B0604020202020204" pitchFamily="34" charset="0"/>
              </a:rPr>
              <a:pPr algn="r">
                <a:spcBef>
                  <a:spcPct val="0"/>
                </a:spcBef>
              </a:pPr>
              <a:t>35</a:t>
            </a:fld>
            <a:endParaRPr lang="en-GB" altLang="ca-ES">
              <a:solidFill>
                <a:prstClr val="black"/>
              </a:solidFill>
              <a:latin typeface="Arial" panose="020B0604020202020204" pitchFamily="34" charset="0"/>
            </a:endParaRPr>
          </a:p>
        </p:txBody>
      </p:sp>
      <p:sp>
        <p:nvSpPr>
          <p:cNvPr id="71684" name="Rectangle 2"/>
          <p:cNvSpPr>
            <a:spLocks noGrp="1" noRot="1" noChangeAspect="1" noChangeArrowheads="1" noTextEdit="1"/>
          </p:cNvSpPr>
          <p:nvPr>
            <p:ph type="sldImg"/>
          </p:nvPr>
        </p:nvSpPr>
        <p:spPr>
          <a:ln/>
        </p:spPr>
      </p:sp>
      <p:sp>
        <p:nvSpPr>
          <p:cNvPr id="71685" name="Rectangle 3"/>
          <p:cNvSpPr>
            <a:spLocks noGrp="1" noChangeArrowheads="1"/>
          </p:cNvSpPr>
          <p:nvPr>
            <p:ph type="body" idx="1"/>
          </p:nvPr>
        </p:nvSpPr>
        <p:spPr>
          <a:noFill/>
        </p:spPr>
        <p:txBody>
          <a:bodyPr/>
          <a:lstStyle/>
          <a:p>
            <a:pPr eaLnBrk="1" hangingPunct="1"/>
            <a:r>
              <a:rPr lang="es-ES" altLang="ca-ES"/>
              <a:t>Què és?</a:t>
            </a:r>
          </a:p>
          <a:p>
            <a:pPr eaLnBrk="1" hangingPunct="1"/>
            <a:r>
              <a:rPr lang="es-ES" altLang="ca-ES"/>
              <a:t>A què respon?</a:t>
            </a:r>
          </a:p>
        </p:txBody>
      </p:sp>
    </p:spTree>
    <p:extLst>
      <p:ext uri="{BB962C8B-B14F-4D97-AF65-F5344CB8AC3E}">
        <p14:creationId xmlns:p14="http://schemas.microsoft.com/office/powerpoint/2010/main" val="3512419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r>
              <a:rPr lang="es-ES" altLang="ca-ES"/>
              <a:t>Què és?</a:t>
            </a:r>
          </a:p>
          <a:p>
            <a:pPr eaLnBrk="1" hangingPunct="1"/>
            <a:r>
              <a:rPr lang="es-ES" altLang="ca-ES"/>
              <a:t>A què respon?</a:t>
            </a:r>
          </a:p>
        </p:txBody>
      </p:sp>
    </p:spTree>
    <p:extLst>
      <p:ext uri="{BB962C8B-B14F-4D97-AF65-F5344CB8AC3E}">
        <p14:creationId xmlns:p14="http://schemas.microsoft.com/office/powerpoint/2010/main" val="296394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a:extLst>
              <a:ext uri="{FF2B5EF4-FFF2-40B4-BE49-F238E27FC236}">
                <a16:creationId xmlns:a16="http://schemas.microsoft.com/office/drawing/2014/main" id="{05BCBF50-62E6-4577-9016-84D5A6CE1229}"/>
              </a:ext>
            </a:extLst>
          </p:cNvPr>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fr-FR" altLang="ca-ES">
                <a:latin typeface="Arial" pitchFamily="34" charset="0"/>
              </a:rPr>
              <a:t>Conèixer el CRAI Biblioteca de XXXX. Curs 20xx-xx</a:t>
            </a:r>
            <a:endParaRPr lang="en-GB" altLang="ca-ES">
              <a:latin typeface="Arial" pitchFamily="34" charset="0"/>
            </a:endParaRPr>
          </a:p>
        </p:txBody>
      </p:sp>
      <p:sp>
        <p:nvSpPr>
          <p:cNvPr id="92163" name="Rectangle 2">
            <a:extLst>
              <a:ext uri="{FF2B5EF4-FFF2-40B4-BE49-F238E27FC236}">
                <a16:creationId xmlns:a16="http://schemas.microsoft.com/office/drawing/2014/main" id="{18365373-4CC9-4179-8FC8-B02DC3613B7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a:extLst>
              <a:ext uri="{FF2B5EF4-FFF2-40B4-BE49-F238E27FC236}">
                <a16:creationId xmlns:a16="http://schemas.microsoft.com/office/drawing/2014/main" id="{3FE923B3-8A1A-444E-9511-0F5717A6F1D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ca-ES" altLang="ca-ES"/>
              <a:t>El CRAI és el </a:t>
            </a:r>
            <a:r>
              <a:rPr lang="ca-ES" altLang="ca-ES" i="1"/>
              <a:t>Centre de Recursos per a l’Aprenentatge i la Investigació</a:t>
            </a:r>
            <a:r>
              <a:rPr lang="ca-ES" altLang="ca-ES"/>
              <a:t>, una part del qual són totes la Biblioteques de la UB</a:t>
            </a:r>
          </a:p>
          <a:p>
            <a:pPr eaLnBrk="1" hangingPunct="1">
              <a:spcBef>
                <a:spcPct val="0"/>
              </a:spcBef>
            </a:pPr>
            <a:r>
              <a:rPr lang="ca-ES" altLang="ca-ES"/>
              <a:t>Hi podeu accedir des de:</a:t>
            </a:r>
          </a:p>
          <a:p>
            <a:pPr lvl="1" eaLnBrk="1" hangingPunct="1">
              <a:spcBef>
                <a:spcPct val="0"/>
              </a:spcBef>
            </a:pPr>
            <a:r>
              <a:rPr lang="ca-ES" altLang="ca-ES" b="1"/>
              <a:t>El web de la UB </a:t>
            </a:r>
            <a:r>
              <a:rPr lang="ca-ES" altLang="ca-ES" b="1">
                <a:sym typeface="Wingdings" panose="05000000000000000000" pitchFamily="2" charset="2"/>
              </a:rPr>
              <a:t> Informació sobre  Biblioteca</a:t>
            </a:r>
          </a:p>
          <a:p>
            <a:pPr lvl="1" eaLnBrk="1" hangingPunct="1">
              <a:spcBef>
                <a:spcPct val="0"/>
              </a:spcBef>
            </a:pPr>
            <a:r>
              <a:rPr lang="ca-ES" altLang="ca-ES" b="1">
                <a:sym typeface="Wingdings" panose="05000000000000000000" pitchFamily="2" charset="2"/>
              </a:rPr>
              <a:t>El web de la Facultat  Serveis  Biblioteca</a:t>
            </a:r>
            <a:endParaRPr lang="ca-ES" altLang="ca-ES" b="1"/>
          </a:p>
          <a:p>
            <a:pPr lvl="1" eaLnBrk="1" hangingPunct="1">
              <a:spcBef>
                <a:spcPct val="0"/>
              </a:spcBef>
            </a:pPr>
            <a:r>
              <a:rPr lang="ca-ES" altLang="ca-ES" b="1"/>
              <a:t>MonUB </a:t>
            </a:r>
            <a:r>
              <a:rPr lang="ca-ES" altLang="ca-ES" b="1">
                <a:sym typeface="Wingdings" panose="05000000000000000000" pitchFamily="2" charset="2"/>
              </a:rPr>
              <a:t> Beques i Serveis  Biblioteca</a:t>
            </a:r>
          </a:p>
          <a:p>
            <a:pPr lvl="1" eaLnBrk="1" hangingPunct="1">
              <a:spcBef>
                <a:spcPct val="0"/>
              </a:spcBef>
            </a:pPr>
            <a:r>
              <a:rPr lang="ca-ES" altLang="ca-ES" b="1">
                <a:sym typeface="Wingdings" panose="05000000000000000000" pitchFamily="2" charset="2"/>
              </a:rPr>
              <a:t>Directe des de Bookmarks/Favorits    </a:t>
            </a:r>
            <a:r>
              <a:rPr lang="ca-ES" altLang="ca-ES" sz="1000" b="1">
                <a:sym typeface="Wingdings" panose="05000000000000000000" pitchFamily="2" charset="2"/>
              </a:rPr>
              <a:t>http://www.bib.ub.es/bub/bub.htm</a:t>
            </a:r>
            <a:endParaRPr lang="es-ES" altLang="ca-ES" sz="1000" b="1">
              <a:sym typeface="Wingdings" panose="05000000000000000000" pitchFamily="2" charset="2"/>
            </a:endParaRPr>
          </a:p>
        </p:txBody>
      </p:sp>
    </p:spTree>
    <p:extLst>
      <p:ext uri="{BB962C8B-B14F-4D97-AF65-F5344CB8AC3E}">
        <p14:creationId xmlns:p14="http://schemas.microsoft.com/office/powerpoint/2010/main" val="459185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a:extLst>
              <a:ext uri="{FF2B5EF4-FFF2-40B4-BE49-F238E27FC236}">
                <a16:creationId xmlns:a16="http://schemas.microsoft.com/office/drawing/2014/main" id="{05BCBF50-62E6-4577-9016-84D5A6CE1229}"/>
              </a:ext>
            </a:extLst>
          </p:cNvPr>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fr-FR" altLang="ca-ES">
                <a:latin typeface="Arial" pitchFamily="34" charset="0"/>
              </a:rPr>
              <a:t>Conèixer el CRAI Biblioteca de XXXX. Curs 20xx-xx</a:t>
            </a:r>
            <a:endParaRPr lang="en-GB" altLang="ca-ES">
              <a:latin typeface="Arial" pitchFamily="34" charset="0"/>
            </a:endParaRPr>
          </a:p>
        </p:txBody>
      </p:sp>
      <p:sp>
        <p:nvSpPr>
          <p:cNvPr id="92163" name="Rectangle 2">
            <a:extLst>
              <a:ext uri="{FF2B5EF4-FFF2-40B4-BE49-F238E27FC236}">
                <a16:creationId xmlns:a16="http://schemas.microsoft.com/office/drawing/2014/main" id="{18365373-4CC9-4179-8FC8-B02DC3613B7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a:extLst>
              <a:ext uri="{FF2B5EF4-FFF2-40B4-BE49-F238E27FC236}">
                <a16:creationId xmlns:a16="http://schemas.microsoft.com/office/drawing/2014/main" id="{3FE923B3-8A1A-444E-9511-0F5717A6F1D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ca-ES" altLang="ca-ES"/>
              <a:t>El CRAI és el </a:t>
            </a:r>
            <a:r>
              <a:rPr lang="ca-ES" altLang="ca-ES" i="1"/>
              <a:t>Centre de Recursos per a l’Aprenentatge i la Investigació</a:t>
            </a:r>
            <a:r>
              <a:rPr lang="ca-ES" altLang="ca-ES"/>
              <a:t>, una part del qual són totes la Biblioteques de la UB</a:t>
            </a:r>
          </a:p>
          <a:p>
            <a:pPr eaLnBrk="1" hangingPunct="1">
              <a:spcBef>
                <a:spcPct val="0"/>
              </a:spcBef>
            </a:pPr>
            <a:r>
              <a:rPr lang="ca-ES" altLang="ca-ES"/>
              <a:t>Hi podeu accedir des de:</a:t>
            </a:r>
          </a:p>
          <a:p>
            <a:pPr lvl="1" eaLnBrk="1" hangingPunct="1">
              <a:spcBef>
                <a:spcPct val="0"/>
              </a:spcBef>
            </a:pPr>
            <a:r>
              <a:rPr lang="ca-ES" altLang="ca-ES" b="1"/>
              <a:t>El web de la UB </a:t>
            </a:r>
            <a:r>
              <a:rPr lang="ca-ES" altLang="ca-ES" b="1">
                <a:sym typeface="Wingdings" panose="05000000000000000000" pitchFamily="2" charset="2"/>
              </a:rPr>
              <a:t> Informació sobre  Biblioteca</a:t>
            </a:r>
          </a:p>
          <a:p>
            <a:pPr lvl="1" eaLnBrk="1" hangingPunct="1">
              <a:spcBef>
                <a:spcPct val="0"/>
              </a:spcBef>
            </a:pPr>
            <a:r>
              <a:rPr lang="ca-ES" altLang="ca-ES" b="1">
                <a:sym typeface="Wingdings" panose="05000000000000000000" pitchFamily="2" charset="2"/>
              </a:rPr>
              <a:t>El web de la Facultat  Serveis  Biblioteca</a:t>
            </a:r>
            <a:endParaRPr lang="ca-ES" altLang="ca-ES" b="1"/>
          </a:p>
          <a:p>
            <a:pPr lvl="1" eaLnBrk="1" hangingPunct="1">
              <a:spcBef>
                <a:spcPct val="0"/>
              </a:spcBef>
            </a:pPr>
            <a:r>
              <a:rPr lang="ca-ES" altLang="ca-ES" b="1"/>
              <a:t>MonUB </a:t>
            </a:r>
            <a:r>
              <a:rPr lang="ca-ES" altLang="ca-ES" b="1">
                <a:sym typeface="Wingdings" panose="05000000000000000000" pitchFamily="2" charset="2"/>
              </a:rPr>
              <a:t> Beques i Serveis  Biblioteca</a:t>
            </a:r>
          </a:p>
          <a:p>
            <a:pPr lvl="1" eaLnBrk="1" hangingPunct="1">
              <a:spcBef>
                <a:spcPct val="0"/>
              </a:spcBef>
            </a:pPr>
            <a:r>
              <a:rPr lang="ca-ES" altLang="ca-ES" b="1">
                <a:sym typeface="Wingdings" panose="05000000000000000000" pitchFamily="2" charset="2"/>
              </a:rPr>
              <a:t>Directe des de Bookmarks/Favorits    </a:t>
            </a:r>
            <a:r>
              <a:rPr lang="ca-ES" altLang="ca-ES" sz="1000" b="1">
                <a:sym typeface="Wingdings" panose="05000000000000000000" pitchFamily="2" charset="2"/>
              </a:rPr>
              <a:t>http://www.bib.ub.es/bub/bub.htm</a:t>
            </a:r>
            <a:endParaRPr lang="es-ES" altLang="ca-ES" sz="1000" b="1">
              <a:sym typeface="Wingdings" panose="05000000000000000000" pitchFamily="2" charset="2"/>
            </a:endParaRPr>
          </a:p>
        </p:txBody>
      </p:sp>
    </p:spTree>
    <p:extLst>
      <p:ext uri="{BB962C8B-B14F-4D97-AF65-F5344CB8AC3E}">
        <p14:creationId xmlns:p14="http://schemas.microsoft.com/office/powerpoint/2010/main" val="3960366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idor d'imatge de diapositiva 1"/>
          <p:cNvSpPr>
            <a:spLocks noGrp="1" noRot="1" noChangeAspect="1" noTextEdit="1"/>
          </p:cNvSpPr>
          <p:nvPr>
            <p:ph type="sldImg"/>
          </p:nvPr>
        </p:nvSpPr>
        <p:spPr>
          <a:ln/>
        </p:spPr>
      </p:sp>
      <p:sp>
        <p:nvSpPr>
          <p:cNvPr id="24579" name="Contenidor de notes 2"/>
          <p:cNvSpPr>
            <a:spLocks noGrp="1"/>
          </p:cNvSpPr>
          <p:nvPr>
            <p:ph type="body" idx="1"/>
          </p:nvPr>
        </p:nvSpPr>
        <p:spPr>
          <a:noFill/>
        </p:spPr>
        <p:txBody>
          <a:bodyPr/>
          <a:lstStyle/>
          <a:p>
            <a:endParaRPr lang="ca-ES" altLang="ca-ES"/>
          </a:p>
        </p:txBody>
      </p:sp>
      <p:sp>
        <p:nvSpPr>
          <p:cNvPr id="59396" name="Contenidor de peu de pàgina 3"/>
          <p:cNvSpPr>
            <a:spLocks noGrp="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latin typeface="Arial" charset="0"/>
              </a:rPr>
              <a:t>Conèixer el CRAI Biblioteca de XXXX. Curs 20xx-xx</a:t>
            </a:r>
            <a:endParaRPr lang="en-GB" altLang="ca-ES">
              <a:latin typeface="Arial" charset="0"/>
            </a:endParaRPr>
          </a:p>
        </p:txBody>
      </p:sp>
    </p:spTree>
    <p:extLst>
      <p:ext uri="{BB962C8B-B14F-4D97-AF65-F5344CB8AC3E}">
        <p14:creationId xmlns:p14="http://schemas.microsoft.com/office/powerpoint/2010/main" val="1812697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810753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txBox="1">
            <a:spLocks noGrp="1" noChangeArrowheads="1"/>
          </p:cNvSpPr>
          <p:nvPr/>
        </p:nvSpPr>
        <p:spPr bwMode="auto">
          <a:xfrm>
            <a:off x="1" y="7572875"/>
            <a:ext cx="4227940" cy="381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ca-ES">
                <a:solidFill>
                  <a:prstClr val="black"/>
                </a:solidFill>
                <a:latin typeface="Arial" panose="020B0604020202020204" pitchFamily="34" charset="0"/>
              </a:rPr>
              <a:t>Conèixer la Biblioteca de ........ (2005-2006) </a:t>
            </a:r>
          </a:p>
        </p:txBody>
      </p:sp>
      <p:sp>
        <p:nvSpPr>
          <p:cNvPr id="73731" name="Rectangle 7"/>
          <p:cNvSpPr txBox="1">
            <a:spLocks noGrp="1" noChangeArrowheads="1"/>
          </p:cNvSpPr>
          <p:nvPr/>
        </p:nvSpPr>
        <p:spPr bwMode="auto">
          <a:xfrm>
            <a:off x="5526391" y="7572875"/>
            <a:ext cx="4227940" cy="381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fld id="{F7C444F3-5E65-457C-811B-33F54F8F8F24}" type="slidenum">
              <a:rPr lang="en-GB" altLang="ca-ES">
                <a:solidFill>
                  <a:prstClr val="black"/>
                </a:solidFill>
                <a:latin typeface="Arial" panose="020B0604020202020204" pitchFamily="34" charset="0"/>
              </a:rPr>
              <a:pPr algn="r">
                <a:spcBef>
                  <a:spcPct val="0"/>
                </a:spcBef>
              </a:pPr>
              <a:t>6</a:t>
            </a:fld>
            <a:endParaRPr lang="en-GB" altLang="ca-ES">
              <a:solidFill>
                <a:prstClr val="black"/>
              </a:solidFill>
              <a:latin typeface="Arial" panose="020B0604020202020204" pitchFamily="34" charset="0"/>
            </a:endParaRPr>
          </a:p>
        </p:txBody>
      </p:sp>
      <p:sp>
        <p:nvSpPr>
          <p:cNvPr id="73732" name="Rectangle 2"/>
          <p:cNvSpPr>
            <a:spLocks noGrp="1" noRot="1" noChangeAspect="1" noChangeArrowheads="1" noTextEdit="1"/>
          </p:cNvSpPr>
          <p:nvPr>
            <p:ph type="sldImg"/>
          </p:nvPr>
        </p:nvSpPr>
        <p:spPr>
          <a:ln/>
        </p:spPr>
      </p:sp>
      <p:sp>
        <p:nvSpPr>
          <p:cNvPr id="73733" name="Rectangle 3"/>
          <p:cNvSpPr>
            <a:spLocks noGrp="1" noChangeArrowheads="1"/>
          </p:cNvSpPr>
          <p:nvPr>
            <p:ph type="body" idx="1"/>
          </p:nvPr>
        </p:nvSpPr>
        <p:spPr>
          <a:noFill/>
        </p:spPr>
        <p:txBody>
          <a:bodyPr/>
          <a:lstStyle/>
          <a:p>
            <a:pPr eaLnBrk="1" hangingPunct="1"/>
            <a:r>
              <a:rPr lang="es-ES" altLang="ca-ES"/>
              <a:t>Què és?</a:t>
            </a:r>
          </a:p>
          <a:p>
            <a:pPr eaLnBrk="1" hangingPunct="1"/>
            <a:r>
              <a:rPr lang="es-ES" altLang="ca-ES"/>
              <a:t>A què respon?</a:t>
            </a:r>
          </a:p>
        </p:txBody>
      </p:sp>
    </p:spTree>
    <p:extLst>
      <p:ext uri="{BB962C8B-B14F-4D97-AF65-F5344CB8AC3E}">
        <p14:creationId xmlns:p14="http://schemas.microsoft.com/office/powerpoint/2010/main" val="752298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ca-ES" altLang="ca-ES" dirty="0"/>
              <a:t>El CRAI és el </a:t>
            </a:r>
            <a:r>
              <a:rPr lang="ca-ES" altLang="ca-ES" i="1" dirty="0"/>
              <a:t>Centre de Recursos per a l’Aprenentatge i la Investigació</a:t>
            </a:r>
            <a:r>
              <a:rPr lang="ca-ES" altLang="ca-ES" dirty="0"/>
              <a:t>, una part del qual són totes la Biblioteques de la UB</a:t>
            </a:r>
          </a:p>
          <a:p>
            <a:pPr eaLnBrk="1" hangingPunct="1"/>
            <a:r>
              <a:rPr lang="ca-ES" altLang="ca-ES" dirty="0"/>
              <a:t>Hi podeu accedir des de:</a:t>
            </a:r>
          </a:p>
          <a:p>
            <a:pPr lvl="1" eaLnBrk="1" hangingPunct="1"/>
            <a:r>
              <a:rPr lang="ca-ES" altLang="ca-ES" b="1" dirty="0"/>
              <a:t>El web de la UB </a:t>
            </a:r>
            <a:r>
              <a:rPr lang="ca-ES" altLang="ca-ES" b="1" dirty="0">
                <a:sym typeface="Wingdings" panose="05000000000000000000" pitchFamily="2" charset="2"/>
              </a:rPr>
              <a:t> Informació sobre  Biblioteca</a:t>
            </a:r>
          </a:p>
          <a:p>
            <a:pPr lvl="1" eaLnBrk="1" hangingPunct="1"/>
            <a:r>
              <a:rPr lang="ca-ES" altLang="ca-ES" b="1" dirty="0">
                <a:sym typeface="Wingdings" panose="05000000000000000000" pitchFamily="2" charset="2"/>
              </a:rPr>
              <a:t>El web de la Facultat  Serveis  Biblioteca</a:t>
            </a:r>
            <a:endParaRPr lang="ca-ES" altLang="ca-ES" b="1" dirty="0"/>
          </a:p>
          <a:p>
            <a:pPr lvl="1" eaLnBrk="1" hangingPunct="1"/>
            <a:r>
              <a:rPr lang="ca-ES" altLang="ca-ES" b="1" dirty="0" err="1"/>
              <a:t>MonUB</a:t>
            </a:r>
            <a:r>
              <a:rPr lang="ca-ES" altLang="ca-ES" b="1" dirty="0"/>
              <a:t> </a:t>
            </a:r>
            <a:r>
              <a:rPr lang="ca-ES" altLang="ca-ES" b="1" dirty="0">
                <a:sym typeface="Wingdings" panose="05000000000000000000" pitchFamily="2" charset="2"/>
              </a:rPr>
              <a:t> Beques i Serveis  Biblioteca</a:t>
            </a:r>
          </a:p>
          <a:p>
            <a:pPr lvl="1" eaLnBrk="1" hangingPunct="1"/>
            <a:r>
              <a:rPr lang="ca-ES" altLang="ca-ES" b="1" dirty="0">
                <a:sym typeface="Wingdings" panose="05000000000000000000" pitchFamily="2" charset="2"/>
              </a:rPr>
              <a:t>Directe des de </a:t>
            </a:r>
            <a:r>
              <a:rPr lang="ca-ES" altLang="ca-ES" b="1" dirty="0" err="1">
                <a:sym typeface="Wingdings" panose="05000000000000000000" pitchFamily="2" charset="2"/>
              </a:rPr>
              <a:t>Bookmarks</a:t>
            </a:r>
            <a:r>
              <a:rPr lang="ca-ES" altLang="ca-ES" b="1" dirty="0">
                <a:sym typeface="Wingdings" panose="05000000000000000000" pitchFamily="2" charset="2"/>
              </a:rPr>
              <a:t>/Favorits    </a:t>
            </a:r>
            <a:r>
              <a:rPr lang="ca-ES" altLang="ca-ES" sz="1000" b="1" dirty="0">
                <a:sym typeface="Wingdings" panose="05000000000000000000" pitchFamily="2" charset="2"/>
              </a:rPr>
              <a:t>http://www.bib.ub.es/bub/bub.htm</a:t>
            </a:r>
            <a:endParaRPr lang="es-ES" altLang="ca-ES" sz="1000" b="1" dirty="0">
              <a:sym typeface="Wingdings" panose="05000000000000000000" pitchFamily="2" charset="2"/>
            </a:endParaRPr>
          </a:p>
        </p:txBody>
      </p:sp>
    </p:spTree>
    <p:extLst>
      <p:ext uri="{BB962C8B-B14F-4D97-AF65-F5344CB8AC3E}">
        <p14:creationId xmlns:p14="http://schemas.microsoft.com/office/powerpoint/2010/main" val="1358480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ca-ES" altLang="ca-ES" dirty="0"/>
              <a:t>El CRAI és el </a:t>
            </a:r>
            <a:r>
              <a:rPr lang="ca-ES" altLang="ca-ES" i="1" dirty="0"/>
              <a:t>Centre de Recursos per a l’Aprenentatge i la Investigació</a:t>
            </a:r>
            <a:r>
              <a:rPr lang="ca-ES" altLang="ca-ES" dirty="0"/>
              <a:t>, una part del qual són totes la Biblioteques de la UB</a:t>
            </a:r>
          </a:p>
          <a:p>
            <a:pPr eaLnBrk="1" hangingPunct="1"/>
            <a:r>
              <a:rPr lang="ca-ES" altLang="ca-ES" dirty="0"/>
              <a:t>Hi podeu accedir des de:</a:t>
            </a:r>
          </a:p>
          <a:p>
            <a:pPr lvl="1" eaLnBrk="1" hangingPunct="1"/>
            <a:r>
              <a:rPr lang="ca-ES" altLang="ca-ES" b="1" dirty="0"/>
              <a:t>El web de la UB </a:t>
            </a:r>
            <a:r>
              <a:rPr lang="ca-ES" altLang="ca-ES" b="1" dirty="0">
                <a:sym typeface="Wingdings" panose="05000000000000000000" pitchFamily="2" charset="2"/>
              </a:rPr>
              <a:t> Informació sobre  Biblioteca</a:t>
            </a:r>
          </a:p>
          <a:p>
            <a:pPr lvl="1" eaLnBrk="1" hangingPunct="1"/>
            <a:r>
              <a:rPr lang="ca-ES" altLang="ca-ES" b="1" dirty="0">
                <a:sym typeface="Wingdings" panose="05000000000000000000" pitchFamily="2" charset="2"/>
              </a:rPr>
              <a:t>El web de la Facultat  Serveis  Biblioteca</a:t>
            </a:r>
            <a:endParaRPr lang="ca-ES" altLang="ca-ES" b="1" dirty="0"/>
          </a:p>
          <a:p>
            <a:pPr lvl="1" eaLnBrk="1" hangingPunct="1"/>
            <a:r>
              <a:rPr lang="ca-ES" altLang="ca-ES" b="1" dirty="0" err="1"/>
              <a:t>MonUB</a:t>
            </a:r>
            <a:r>
              <a:rPr lang="ca-ES" altLang="ca-ES" b="1" dirty="0"/>
              <a:t> </a:t>
            </a:r>
            <a:r>
              <a:rPr lang="ca-ES" altLang="ca-ES" b="1" dirty="0">
                <a:sym typeface="Wingdings" panose="05000000000000000000" pitchFamily="2" charset="2"/>
              </a:rPr>
              <a:t> Beques i Serveis  Biblioteca</a:t>
            </a:r>
          </a:p>
          <a:p>
            <a:pPr lvl="1" eaLnBrk="1" hangingPunct="1"/>
            <a:r>
              <a:rPr lang="ca-ES" altLang="ca-ES" b="1" dirty="0">
                <a:sym typeface="Wingdings" panose="05000000000000000000" pitchFamily="2" charset="2"/>
              </a:rPr>
              <a:t>Directe des de </a:t>
            </a:r>
            <a:r>
              <a:rPr lang="ca-ES" altLang="ca-ES" b="1" dirty="0" err="1">
                <a:sym typeface="Wingdings" panose="05000000000000000000" pitchFamily="2" charset="2"/>
              </a:rPr>
              <a:t>Bookmarks</a:t>
            </a:r>
            <a:r>
              <a:rPr lang="ca-ES" altLang="ca-ES" b="1" dirty="0">
                <a:sym typeface="Wingdings" panose="05000000000000000000" pitchFamily="2" charset="2"/>
              </a:rPr>
              <a:t>/Favorits    </a:t>
            </a:r>
            <a:r>
              <a:rPr lang="ca-ES" altLang="ca-ES" sz="1000" b="1" dirty="0">
                <a:sym typeface="Wingdings" panose="05000000000000000000" pitchFamily="2" charset="2"/>
              </a:rPr>
              <a:t>http://www.bib.ub.es/bub/bub.htm</a:t>
            </a:r>
            <a:endParaRPr lang="es-ES" altLang="ca-ES" sz="1000" b="1" dirty="0">
              <a:sym typeface="Wingdings" panose="05000000000000000000" pitchFamily="2" charset="2"/>
            </a:endParaRPr>
          </a:p>
        </p:txBody>
      </p:sp>
    </p:spTree>
    <p:extLst>
      <p:ext uri="{BB962C8B-B14F-4D97-AF65-F5344CB8AC3E}">
        <p14:creationId xmlns:p14="http://schemas.microsoft.com/office/powerpoint/2010/main" val="1653432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51197" indent="-288922" eaLnBrk="0" hangingPunct="0">
              <a:spcBef>
                <a:spcPct val="30000"/>
              </a:spcBef>
              <a:defRPr sz="1200">
                <a:solidFill>
                  <a:schemeClr val="tx1"/>
                </a:solidFill>
                <a:latin typeface="Times New Roman" pitchFamily="18" charset="0"/>
              </a:defRPr>
            </a:lvl2pPr>
            <a:lvl3pPr marL="1155687" indent="-231137" eaLnBrk="0" hangingPunct="0">
              <a:spcBef>
                <a:spcPct val="30000"/>
              </a:spcBef>
              <a:defRPr sz="1200">
                <a:solidFill>
                  <a:schemeClr val="tx1"/>
                </a:solidFill>
                <a:latin typeface="Times New Roman" pitchFamily="18" charset="0"/>
              </a:defRPr>
            </a:lvl3pPr>
            <a:lvl4pPr marL="1617962" indent="-231137" eaLnBrk="0" hangingPunct="0">
              <a:spcBef>
                <a:spcPct val="30000"/>
              </a:spcBef>
              <a:defRPr sz="1200">
                <a:solidFill>
                  <a:schemeClr val="tx1"/>
                </a:solidFill>
                <a:latin typeface="Times New Roman" pitchFamily="18" charset="0"/>
              </a:defRPr>
            </a:lvl4pPr>
            <a:lvl5pPr marL="2080237" indent="-231137" eaLnBrk="0" hangingPunct="0">
              <a:spcBef>
                <a:spcPct val="30000"/>
              </a:spcBef>
              <a:defRPr sz="1200">
                <a:solidFill>
                  <a:schemeClr val="tx1"/>
                </a:solidFill>
                <a:latin typeface="Times New Roman" pitchFamily="18" charset="0"/>
              </a:defRPr>
            </a:lvl5pPr>
            <a:lvl6pPr marL="2542512" indent="-231137" eaLnBrk="0" fontAlgn="base" hangingPunct="0">
              <a:spcBef>
                <a:spcPct val="30000"/>
              </a:spcBef>
              <a:spcAft>
                <a:spcPct val="0"/>
              </a:spcAft>
              <a:defRPr sz="1200">
                <a:solidFill>
                  <a:schemeClr val="tx1"/>
                </a:solidFill>
                <a:latin typeface="Times New Roman" pitchFamily="18" charset="0"/>
              </a:defRPr>
            </a:lvl6pPr>
            <a:lvl7pPr marL="3004787" indent="-231137" eaLnBrk="0" fontAlgn="base" hangingPunct="0">
              <a:spcBef>
                <a:spcPct val="30000"/>
              </a:spcBef>
              <a:spcAft>
                <a:spcPct val="0"/>
              </a:spcAft>
              <a:defRPr sz="1200">
                <a:solidFill>
                  <a:schemeClr val="tx1"/>
                </a:solidFill>
                <a:latin typeface="Times New Roman" pitchFamily="18" charset="0"/>
              </a:defRPr>
            </a:lvl7pPr>
            <a:lvl8pPr marL="3467062" indent="-231137" eaLnBrk="0" fontAlgn="base" hangingPunct="0">
              <a:spcBef>
                <a:spcPct val="30000"/>
              </a:spcBef>
              <a:spcAft>
                <a:spcPct val="0"/>
              </a:spcAft>
              <a:defRPr sz="1200">
                <a:solidFill>
                  <a:schemeClr val="tx1"/>
                </a:solidFill>
                <a:latin typeface="Times New Roman" pitchFamily="18" charset="0"/>
              </a:defRPr>
            </a:lvl8pPr>
            <a:lvl9pPr marL="3929337" indent="-23113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solidFill>
                  <a:prstClr val="black"/>
                </a:solidFill>
                <a:latin typeface="Arial" charset="0"/>
              </a:rPr>
              <a:t>Conèixer el CRAI Biblioteca de XXXX. Curs 20xx-xx</a:t>
            </a:r>
            <a:endParaRPr lang="en-GB" altLang="ca-ES">
              <a:solidFill>
                <a:prstClr val="black"/>
              </a:solidFill>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ca-ES" altLang="ca-ES" dirty="0"/>
              <a:t>El CRAI és el </a:t>
            </a:r>
            <a:r>
              <a:rPr lang="ca-ES" altLang="ca-ES" i="1" dirty="0"/>
              <a:t>Centre de Recursos per a l’Aprenentatge i la Investigació</a:t>
            </a:r>
            <a:r>
              <a:rPr lang="ca-ES" altLang="ca-ES" dirty="0"/>
              <a:t>, una part del qual són totes la Biblioteques de la UB</a:t>
            </a:r>
          </a:p>
          <a:p>
            <a:pPr eaLnBrk="1" hangingPunct="1"/>
            <a:r>
              <a:rPr lang="ca-ES" altLang="ca-ES" dirty="0"/>
              <a:t>Hi podeu accedir des de:</a:t>
            </a:r>
          </a:p>
          <a:p>
            <a:pPr lvl="1" eaLnBrk="1" hangingPunct="1"/>
            <a:r>
              <a:rPr lang="ca-ES" altLang="ca-ES" b="1" dirty="0"/>
              <a:t>El web de la UB </a:t>
            </a:r>
            <a:r>
              <a:rPr lang="ca-ES" altLang="ca-ES" b="1" dirty="0">
                <a:sym typeface="Wingdings" panose="05000000000000000000" pitchFamily="2" charset="2"/>
              </a:rPr>
              <a:t> Informació sobre  Biblioteca</a:t>
            </a:r>
          </a:p>
          <a:p>
            <a:pPr lvl="1" eaLnBrk="1" hangingPunct="1"/>
            <a:r>
              <a:rPr lang="ca-ES" altLang="ca-ES" b="1" dirty="0">
                <a:sym typeface="Wingdings" panose="05000000000000000000" pitchFamily="2" charset="2"/>
              </a:rPr>
              <a:t>El web de la Facultat  Serveis  Biblioteca</a:t>
            </a:r>
            <a:endParaRPr lang="ca-ES" altLang="ca-ES" b="1" dirty="0"/>
          </a:p>
          <a:p>
            <a:pPr lvl="1" eaLnBrk="1" hangingPunct="1"/>
            <a:r>
              <a:rPr lang="ca-ES" altLang="ca-ES" b="1" dirty="0" err="1"/>
              <a:t>MonUB</a:t>
            </a:r>
            <a:r>
              <a:rPr lang="ca-ES" altLang="ca-ES" b="1" dirty="0"/>
              <a:t> </a:t>
            </a:r>
            <a:r>
              <a:rPr lang="ca-ES" altLang="ca-ES" b="1" dirty="0">
                <a:sym typeface="Wingdings" panose="05000000000000000000" pitchFamily="2" charset="2"/>
              </a:rPr>
              <a:t> Beques i Serveis  Biblioteca</a:t>
            </a:r>
          </a:p>
          <a:p>
            <a:pPr lvl="1" eaLnBrk="1" hangingPunct="1"/>
            <a:r>
              <a:rPr lang="ca-ES" altLang="ca-ES" b="1" dirty="0">
                <a:sym typeface="Wingdings" panose="05000000000000000000" pitchFamily="2" charset="2"/>
              </a:rPr>
              <a:t>Directe des de </a:t>
            </a:r>
            <a:r>
              <a:rPr lang="ca-ES" altLang="ca-ES" b="1" dirty="0" err="1">
                <a:sym typeface="Wingdings" panose="05000000000000000000" pitchFamily="2" charset="2"/>
              </a:rPr>
              <a:t>Bookmarks</a:t>
            </a:r>
            <a:r>
              <a:rPr lang="ca-ES" altLang="ca-ES" b="1" dirty="0">
                <a:sym typeface="Wingdings" panose="05000000000000000000" pitchFamily="2" charset="2"/>
              </a:rPr>
              <a:t>/Favorits    </a:t>
            </a:r>
            <a:r>
              <a:rPr lang="ca-ES" altLang="ca-ES" sz="1000" b="1" dirty="0">
                <a:sym typeface="Wingdings" panose="05000000000000000000" pitchFamily="2" charset="2"/>
              </a:rPr>
              <a:t>http://www.bib.ub.es/bub/bub.htm</a:t>
            </a:r>
            <a:endParaRPr lang="es-ES" altLang="ca-ES" sz="1000" b="1" dirty="0">
              <a:sym typeface="Wingdings" panose="05000000000000000000" pitchFamily="2" charset="2"/>
            </a:endParaRPr>
          </a:p>
        </p:txBody>
      </p:sp>
    </p:spTree>
    <p:extLst>
      <p:ext uri="{BB962C8B-B14F-4D97-AF65-F5344CB8AC3E}">
        <p14:creationId xmlns:p14="http://schemas.microsoft.com/office/powerpoint/2010/main" val="1615123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txBox="1">
            <a:spLocks noGrp="1" noChangeArrowheads="1"/>
          </p:cNvSpPr>
          <p:nvPr/>
        </p:nvSpPr>
        <p:spPr bwMode="auto">
          <a:xfrm>
            <a:off x="1" y="7644318"/>
            <a:ext cx="4285208" cy="38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455" tIns="46227" rIns="92455" bIns="46227" anchor="b"/>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fr-FR" altLang="ca-ES">
                <a:solidFill>
                  <a:prstClr val="black"/>
                </a:solidFill>
                <a:latin typeface="Arial" panose="020B0604020202020204" pitchFamily="34" charset="0"/>
              </a:rPr>
              <a:t>Conèixer el CRAI Biblioteca de XXXX. Curs 20xx-xx</a:t>
            </a:r>
            <a:endParaRPr lang="en-GB" altLang="ca-ES">
              <a:solidFill>
                <a:prstClr val="black"/>
              </a:solidFill>
              <a:latin typeface="Arial" panose="020B0604020202020204" pitchFamily="34"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2343855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04EAC1-E807-46CC-BC95-F1726FDF775C}" type="datetime1">
              <a:rPr lang="ca-ES" smtClean="0"/>
              <a:t>12/11/2021</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a:t>
            </a:fld>
            <a:endParaRPr lang="ca-ES"/>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03FAC2-643E-4B51-A9A9-0BF21F39A75F}" type="datetime1">
              <a:rPr lang="ca-ES" smtClean="0"/>
              <a:t>12/11/2021</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a:t>
            </a:fld>
            <a:endParaRPr lang="ca-ES"/>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A4A95A-7CFF-4E6D-BE05-B062D97F539F}" type="datetime1">
              <a:rPr lang="ca-ES" smtClean="0"/>
              <a:t>12/11/2021</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a:t>
            </a:fld>
            <a:endParaRPr lang="ca-ES"/>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93A98F61-3328-4F0A-89CE-1A81E7C94E72}"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19AF427B-4520-4430-99B5-7C0D38C61095}"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942096775"/>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63137AE-A3ED-4551-B28A-2060AC3876F8}" type="datetime1">
              <a:rPr lang="ca-ES">
                <a:solidFill>
                  <a:srgbClr val="000000">
                    <a:tint val="75000"/>
                  </a:srgbClr>
                </a:solidFill>
              </a:rPr>
              <a:pPr>
                <a:defRPr/>
              </a:pPr>
              <a:t>12/11/2021</a:t>
            </a:fld>
            <a:endParaRPr lang="es-ES">
              <a:solidFill>
                <a:srgbClr val="000000">
                  <a:tint val="75000"/>
                </a:srgb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srgbClr val="000000">
                    <a:tint val="75000"/>
                  </a:srgbClr>
                </a:solidFill>
              </a:rPr>
              <a:t>Conèixer el CRAI Biblioteca de xxxx. Curs 20xx-xxConèixer el CRAI Biblioteca de xxxx. Curs 20XX-20XX</a:t>
            </a:r>
            <a:endParaRPr lang="es-ES" altLang="es-ES">
              <a:solidFill>
                <a:srgbClr val="000000">
                  <a:tint val="75000"/>
                </a:srgb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9263EB99-730A-4785-AEA8-5C4E982C463B}" type="slidenum">
              <a:rPr lang="es-ES" altLang="en-US">
                <a:solidFill>
                  <a:srgbClr val="000000">
                    <a:tint val="75000"/>
                  </a:srgbClr>
                </a:solidFill>
              </a:rPr>
              <a:pPr>
                <a:defRPr/>
              </a:pPr>
              <a:t>‹#›</a:t>
            </a:fld>
            <a:endParaRPr lang="es-ES" altLang="en-US">
              <a:solidFill>
                <a:srgbClr val="000000">
                  <a:tint val="75000"/>
                </a:srgbClr>
              </a:solidFill>
            </a:endParaRPr>
          </a:p>
        </p:txBody>
      </p:sp>
      <p:pic>
        <p:nvPicPr>
          <p:cNvPr id="6" name="Imagen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3155719860"/>
      </p:ext>
    </p:extLst>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Nou">
    <p:spTree>
      <p:nvGrpSpPr>
        <p:cNvPr id="1" name=""/>
        <p:cNvGrpSpPr/>
        <p:nvPr/>
      </p:nvGrpSpPr>
      <p:grpSpPr>
        <a:xfrm>
          <a:off x="0" y="0"/>
          <a:ext cx="0" cy="0"/>
          <a:chOff x="0" y="0"/>
          <a:chExt cx="0" cy="0"/>
        </a:xfrm>
      </p:grpSpPr>
      <p:sp>
        <p:nvSpPr>
          <p:cNvPr id="3" name="Contenidor de text 2"/>
          <p:cNvSpPr>
            <a:spLocks noGrp="1"/>
          </p:cNvSpPr>
          <p:nvPr>
            <p:ph type="body" sz="half" idx="1"/>
          </p:nvPr>
        </p:nvSpPr>
        <p:spPr>
          <a:xfrm>
            <a:off x="457200" y="1600200"/>
            <a:ext cx="4038600" cy="4525963"/>
          </a:xfrm>
          <a:prstGeom prst="rect">
            <a:avLst/>
          </a:prstGeo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4" name="Contenidor de galeria d'imatges 3"/>
          <p:cNvSpPr>
            <a:spLocks noGrp="1"/>
          </p:cNvSpPr>
          <p:nvPr>
            <p:ph type="clipArt" sz="half" idx="2"/>
          </p:nvPr>
        </p:nvSpPr>
        <p:spPr>
          <a:xfrm>
            <a:off x="4648200" y="1600200"/>
            <a:ext cx="4038600" cy="4525963"/>
          </a:xfrm>
          <a:prstGeom prst="rect">
            <a:avLst/>
          </a:prstGeom>
        </p:spPr>
        <p:txBody>
          <a:bodyPr/>
          <a:lstStyle/>
          <a:p>
            <a:pPr lvl="0"/>
            <a:endParaRPr lang="ca-ES" noProof="0"/>
          </a:p>
        </p:txBody>
      </p:sp>
      <p:sp>
        <p:nvSpPr>
          <p:cNvPr id="6" name="Rectangle 7"/>
          <p:cNvSpPr>
            <a:spLocks noGrp="1" noChangeArrowheads="1"/>
          </p:cNvSpPr>
          <p:nvPr>
            <p:ph type="dt" sz="half" idx="10"/>
          </p:nvPr>
        </p:nvSpPr>
        <p:spPr/>
        <p:txBody>
          <a:bodyPr/>
          <a:lstStyle>
            <a:lvl1pPr>
              <a:defRPr/>
            </a:lvl1pPr>
          </a:lstStyle>
          <a:p>
            <a:pPr>
              <a:defRPr/>
            </a:pPr>
            <a:fld id="{86F6A128-C7C5-4697-9172-AB1863DDF8F3}" type="datetime1">
              <a:rPr lang="ca-ES">
                <a:solidFill>
                  <a:prstClr val="black">
                    <a:tint val="75000"/>
                  </a:prstClr>
                </a:solidFill>
              </a:rPr>
              <a:pPr>
                <a:defRPr/>
              </a:pPr>
              <a:t>12/11/2021</a:t>
            </a:fld>
            <a:endParaRPr lang="es-ES">
              <a:solidFill>
                <a:prstClr val="black">
                  <a:tint val="75000"/>
                </a:prstClr>
              </a:solidFill>
            </a:endParaRPr>
          </a:p>
        </p:txBody>
      </p:sp>
      <p:sp>
        <p:nvSpPr>
          <p:cNvPr id="7" name="Rectangle 8"/>
          <p:cNvSpPr>
            <a:spLocks noGrp="1" noChangeArrowheads="1"/>
          </p:cNvSpPr>
          <p:nvPr>
            <p:ph type="sldNum" sz="quarter" idx="11"/>
          </p:nvPr>
        </p:nvSpPr>
        <p:spPr/>
        <p:txBody>
          <a:bodyPr/>
          <a:lstStyle>
            <a:lvl1pPr>
              <a:defRPr/>
            </a:lvl1pPr>
          </a:lstStyle>
          <a:p>
            <a:pPr>
              <a:defRPr/>
            </a:pPr>
            <a:fld id="{8F361B92-C2A6-491B-BA54-C30C4EDD6CF0}"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9" name="Imagen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536737771"/>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3662D621-ED4F-48CA-B1A8-867AF237B02D}"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F24D69C7-FF1B-4868-A7D1-6EF043F99738}"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3418629409"/>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A15CD8ED-7B4E-48E1-89A1-373B45C4D21B}"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F0E89B5A-FFE9-4214-94A0-3D49F2CF88F2}"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842530047"/>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53A3C7B6-928A-45CB-BE05-8263923B6BFB}"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1987F0A0-5320-469F-BF2A-F89E9452E50C}"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593676413"/>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DEFBD143-0DB9-49BB-A339-CD7C4BDEFF93}"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70DE8353-AA2F-4777-A764-4107BD7ADFF1}"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945172044"/>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4F3CF356-53C1-47CA-A914-CA884ABC6790}" type="datetime1">
              <a:rPr lang="ca-ES">
                <a:solidFill>
                  <a:prstClr val="black">
                    <a:tint val="75000"/>
                  </a:prstClr>
                </a:solidFill>
              </a:rPr>
              <a:pPr>
                <a:defRPr/>
              </a:pPr>
              <a:t>12/11/2021</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D39EE760-6D00-4349-AD4C-E63837D80DD8}" type="slidenum">
              <a:rPr lang="es-ES" altLang="en-US">
                <a:solidFill>
                  <a:prstClr val="black">
                    <a:tint val="75000"/>
                  </a:prstClr>
                </a:solidFill>
              </a:rPr>
              <a:pPr>
                <a:defRPr/>
              </a:pPr>
              <a:t>‹#›</a:t>
            </a:fld>
            <a:endParaRPr lang="es-ES" altLang="en-US">
              <a:solidFill>
                <a:prstClr val="black">
                  <a:tint val="75000"/>
                </a:prstClr>
              </a:solidFill>
            </a:endParaRPr>
          </a:p>
        </p:txBody>
      </p:sp>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98446092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0495083-2BEF-4AB5-8468-FDA7A5D50F8C}" type="datetime1">
              <a:rPr lang="ca-ES" smtClean="0"/>
              <a:t>12/11/2021</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a:t>
            </a:fld>
            <a:endParaRPr lang="ca-ES"/>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5489806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Només títol">
    <p:spTree>
      <p:nvGrpSpPr>
        <p:cNvPr id="1" name=""/>
        <p:cNvGrpSpPr/>
        <p:nvPr/>
      </p:nvGrpSpPr>
      <p:grpSpPr>
        <a:xfrm>
          <a:off x="0" y="0"/>
          <a:ext cx="0" cy="0"/>
          <a:chOff x="0" y="0"/>
          <a:chExt cx="0" cy="0"/>
        </a:xfrm>
      </p:grpSpPr>
      <p:pic>
        <p:nvPicPr>
          <p:cNvPr id="3" name="Imagen 5">
            <a:extLst>
              <a:ext uri="{FF2B5EF4-FFF2-40B4-BE49-F238E27FC236}">
                <a16:creationId xmlns:a16="http://schemas.microsoft.com/office/drawing/2014/main" id="{CEC457F5-C8CD-4D4B-AD5D-10524638405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2700"/>
            <a:ext cx="91440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ol 1"/>
          <p:cNvSpPr>
            <a:spLocks noGrp="1"/>
          </p:cNvSpPr>
          <p:nvPr>
            <p:ph type="title"/>
          </p:nvPr>
        </p:nvSpPr>
        <p:spPr>
          <a:xfrm>
            <a:off x="457200" y="274638"/>
            <a:ext cx="8229600" cy="1143000"/>
          </a:xfrm>
          <a:prstGeom prst="rect">
            <a:avLst/>
          </a:prstGeom>
        </p:spPr>
        <p:txBody>
          <a:bodyPr/>
          <a:lstStyle/>
          <a:p>
            <a:r>
              <a:rPr lang="ca-ES"/>
              <a:t>Feu clic aquí per editar l'estil</a:t>
            </a:r>
          </a:p>
        </p:txBody>
      </p:sp>
      <p:sp>
        <p:nvSpPr>
          <p:cNvPr id="4" name="Contenidor de data 3">
            <a:extLst>
              <a:ext uri="{FF2B5EF4-FFF2-40B4-BE49-F238E27FC236}">
                <a16:creationId xmlns:a16="http://schemas.microsoft.com/office/drawing/2014/main" id="{47E13140-C376-48FF-9F32-490535D7DCC9}"/>
              </a:ext>
            </a:extLst>
          </p:cNvPr>
          <p:cNvSpPr>
            <a:spLocks noGrp="1"/>
          </p:cNvSpPr>
          <p:nvPr>
            <p:ph type="dt" sz="half" idx="10"/>
          </p:nvPr>
        </p:nvSpPr>
        <p:spPr/>
        <p:txBody>
          <a:bodyPr/>
          <a:lstStyle>
            <a:lvl1pPr>
              <a:defRPr/>
            </a:lvl1pPr>
          </a:lstStyle>
          <a:p>
            <a:pPr>
              <a:defRPr/>
            </a:pPr>
            <a:fld id="{F483E74D-7D14-408A-9E71-4E33F0649D98}" type="datetime1">
              <a:rPr lang="ca-ES"/>
              <a:pPr>
                <a:defRPr/>
              </a:pPr>
              <a:t>12/11/2021</a:t>
            </a:fld>
            <a:endParaRPr lang="ca-ES"/>
          </a:p>
        </p:txBody>
      </p:sp>
      <p:sp>
        <p:nvSpPr>
          <p:cNvPr id="5" name="Contenidor de peu de pàgina 4">
            <a:extLst>
              <a:ext uri="{FF2B5EF4-FFF2-40B4-BE49-F238E27FC236}">
                <a16:creationId xmlns:a16="http://schemas.microsoft.com/office/drawing/2014/main" id="{E9C57A4B-594C-4E04-9B12-9174D471C0E8}"/>
              </a:ext>
            </a:extLst>
          </p:cNvPr>
          <p:cNvSpPr>
            <a:spLocks noGrp="1"/>
          </p:cNvSpPr>
          <p:nvPr>
            <p:ph type="ftr" sz="quarter" idx="11"/>
          </p:nvPr>
        </p:nvSpPr>
        <p:spPr/>
        <p:txBody>
          <a:bodyPr/>
          <a:lstStyle>
            <a:lvl1pPr>
              <a:defRPr/>
            </a:lvl1pPr>
          </a:lstStyle>
          <a:p>
            <a:pPr>
              <a:defRPr/>
            </a:pPr>
            <a:r>
              <a:rPr lang="fr-FR" altLang="es-ES"/>
              <a:t>Conèixer el CRAI Biblioteca de xxxx. Curs 20xx-xxConèixer el CRAI Biblioteca de xxxx. Curs 20XX-20XX</a:t>
            </a:r>
            <a:endParaRPr lang="ca-ES" altLang="es-ES"/>
          </a:p>
        </p:txBody>
      </p:sp>
      <p:sp>
        <p:nvSpPr>
          <p:cNvPr id="6" name="Contenidor de número de diapositiva 5">
            <a:extLst>
              <a:ext uri="{FF2B5EF4-FFF2-40B4-BE49-F238E27FC236}">
                <a16:creationId xmlns:a16="http://schemas.microsoft.com/office/drawing/2014/main" id="{290E2B6B-D5D4-4859-A2AC-53E7088DBE4A}"/>
              </a:ext>
            </a:extLst>
          </p:cNvPr>
          <p:cNvSpPr>
            <a:spLocks noGrp="1"/>
          </p:cNvSpPr>
          <p:nvPr>
            <p:ph type="sldNum" sz="quarter" idx="12"/>
          </p:nvPr>
        </p:nvSpPr>
        <p:spPr/>
        <p:txBody>
          <a:bodyPr/>
          <a:lstStyle>
            <a:lvl1pPr>
              <a:defRPr/>
            </a:lvl1pPr>
          </a:lstStyle>
          <a:p>
            <a:fld id="{6CB66524-CEA1-4D29-BBB4-20F4F4BB9345}" type="slidenum">
              <a:rPr lang="ca-ES" altLang="en-US"/>
              <a:pPr/>
              <a:t>‹#›</a:t>
            </a:fld>
            <a:endParaRPr lang="ca-ES" altLang="en-US"/>
          </a:p>
        </p:txBody>
      </p:sp>
    </p:spTree>
    <p:extLst>
      <p:ext uri="{BB962C8B-B14F-4D97-AF65-F5344CB8AC3E}">
        <p14:creationId xmlns:p14="http://schemas.microsoft.com/office/powerpoint/2010/main" val="1492169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AC336F0D-4877-4CB1-9F16-B70BDF6D6CBE}" type="datetime1">
              <a:rPr lang="ca-ES" smtClean="0"/>
              <a:t>12/11/2021</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a:t>
            </a:fld>
            <a:endParaRPr lang="ca-ES"/>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06560D6-806C-40E2-AC58-C9E511C887CA}" type="datetime1">
              <a:rPr lang="ca-ES" smtClean="0"/>
              <a:t>12/11/2021</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a:t>
            </a:fld>
            <a:endParaRPr lang="ca-ES"/>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4167577-0E50-4682-8E68-0C962A97F9BF}" type="datetime1">
              <a:rPr lang="ca-ES" smtClean="0"/>
              <a:t>12/11/2021</a:t>
            </a:fld>
            <a:endParaRPr lang="ca-ES"/>
          </a:p>
        </p:txBody>
      </p:sp>
      <p:sp>
        <p:nvSpPr>
          <p:cNvPr id="8" name="Footer Placeholder 7"/>
          <p:cNvSpPr>
            <a:spLocks noGrp="1"/>
          </p:cNvSpPr>
          <p:nvPr>
            <p:ph type="ftr" sz="quarter" idx="11"/>
          </p:nvPr>
        </p:nvSpPr>
        <p:spPr/>
        <p:txBody>
          <a:bodyPr/>
          <a:lstStyle/>
          <a:p>
            <a:endParaRPr lang="ca-ES"/>
          </a:p>
        </p:txBody>
      </p:sp>
      <p:sp>
        <p:nvSpPr>
          <p:cNvPr id="9" name="Slide Number Placeholder 8"/>
          <p:cNvSpPr>
            <a:spLocks noGrp="1"/>
          </p:cNvSpPr>
          <p:nvPr>
            <p:ph type="sldNum" sz="quarter" idx="12"/>
          </p:nvPr>
        </p:nvSpPr>
        <p:spPr/>
        <p:txBody>
          <a:bodyPr/>
          <a:lstStyle/>
          <a:p>
            <a:fld id="{B1A7D8FF-E13C-4852-9C48-BBAC7A8E0B1D}" type="slidenum">
              <a:rPr lang="ca-ES" smtClean="0"/>
              <a:t>‹#›</a:t>
            </a:fld>
            <a:endParaRPr lang="ca-ES"/>
          </a:p>
        </p:txBody>
      </p:sp>
      <p:pic>
        <p:nvPicPr>
          <p:cNvPr id="10" name="Imagen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88B1-DFC1-45F9-A8C9-C292CD8F3857}" type="datetime1">
              <a:rPr lang="ca-ES" smtClean="0"/>
              <a:t>12/11/2021</a:t>
            </a:fld>
            <a:endParaRPr lang="ca-ES"/>
          </a:p>
        </p:txBody>
      </p:sp>
      <p:sp>
        <p:nvSpPr>
          <p:cNvPr id="3" name="Footer Placeholder 2"/>
          <p:cNvSpPr>
            <a:spLocks noGrp="1"/>
          </p:cNvSpPr>
          <p:nvPr>
            <p:ph type="ftr" sz="quarter" idx="11"/>
          </p:nvPr>
        </p:nvSpPr>
        <p:spPr/>
        <p:txBody>
          <a:bodyPr/>
          <a:lstStyle/>
          <a:p>
            <a:endParaRPr lang="ca-ES"/>
          </a:p>
        </p:txBody>
      </p:sp>
      <p:sp>
        <p:nvSpPr>
          <p:cNvPr id="4" name="Slide Number Placeholder 3"/>
          <p:cNvSpPr>
            <a:spLocks noGrp="1"/>
          </p:cNvSpPr>
          <p:nvPr>
            <p:ph type="sldNum" sz="quarter" idx="12"/>
          </p:nvPr>
        </p:nvSpPr>
        <p:spPr/>
        <p:txBody>
          <a:bodyPr/>
          <a:lstStyle/>
          <a:p>
            <a:fld id="{B1A7D8FF-E13C-4852-9C48-BBAC7A8E0B1D}" type="slidenum">
              <a:rPr lang="ca-ES" smtClean="0"/>
              <a:t>‹#›</a:t>
            </a:fld>
            <a:endParaRPr lang="ca-ES"/>
          </a:p>
        </p:txBody>
      </p:sp>
      <p:pic>
        <p:nvPicPr>
          <p:cNvPr id="5" name="Imagen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C8B5E0-7BD1-4A61-B63B-F1873C86CA6B}" type="datetime1">
              <a:rPr lang="ca-ES" smtClean="0"/>
              <a:t>12/11/2021</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a:t>
            </a:fld>
            <a:endParaRPr lang="ca-ES"/>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3F2CBC3-EBA3-4983-BBFB-F9326D6CDAED}" type="datetime1">
              <a:rPr lang="ca-ES" smtClean="0"/>
              <a:t>12/11/2021</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a:t>
            </a:fld>
            <a:endParaRPr lang="ca-ES"/>
          </a:p>
        </p:txBody>
      </p:sp>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64518-C8D6-4A22-ADB0-38CAA77BE472}" type="datetime1">
              <a:rPr lang="ca-ES" smtClean="0"/>
              <a:t>12/11/2021</a:t>
            </a:fld>
            <a:endParaRPr lang="ca-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7D8FF-E13C-4852-9C48-BBAC7A8E0B1D}" type="slidenum">
              <a:rPr lang="ca-ES" smtClean="0"/>
              <a:t>‹#›</a:t>
            </a:fld>
            <a:endParaRPr lang="ca-ES"/>
          </a:p>
        </p:txBody>
      </p:sp>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2" r:id="rId14"/>
    <p:sldLayoutId id="2147483713" r:id="rId15"/>
    <p:sldLayoutId id="2147483714" r:id="rId16"/>
    <p:sldLayoutId id="2147483715" r:id="rId17"/>
    <p:sldLayoutId id="2147483717" r:id="rId18"/>
    <p:sldLayoutId id="2147483718" r:id="rId19"/>
    <p:sldLayoutId id="2147483720" r:id="rId2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crai.ub.edu/en/about-crai/get-started-in-the-crai"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cercabib.ub.edu/discovery/search?vid=34CSUC_UB:VU1&amp;lang=en"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crai.ub.edu/e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ercabib.ub.edu/discovery/search?vid=34CSUC_UB:VU1&amp;lang=e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ub.edu/carnet/en/index.html" TargetMode="External"/><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hyperlink" Target="https://www.ub.edu/app-socub/"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hyperlink" Target="https://crai.ub.edu/en/crai-services/loans/loansUB"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crai.ub.edu/en/about-crai/libraries/information-sciences"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ai.ub.edu/en"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crai.ub.edu/en/crai-services/loans/loansUB"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crai.ub.edu/en/crai-services/loans/loansUB"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crai.ub.edu/en/crai-services/loans/loansUB" TargetMode="Externa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hyperlink" Target="https://crai.ub.edu/en/crai-services/loans/ub-equipment" TargetMode="External"/><Relationship Id="rId7"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hyperlink" Target="https://crai.ub.edu/sites/default/files/imatges/serveis/cartell_sales_de_treball_2021_definitiu.pdf" TargetMode="External"/><Relationship Id="rId4" Type="http://schemas.openxmlformats.org/officeDocument/2006/relationships/hyperlink" Target="https://cercabib.ub.edu/discovery/login?vid=34CSUC_UB:VU1&amp;lang=en"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rai.ub.edu/en/crai-services/loans/ub-equipment" TargetMode="External"/><Relationship Id="rId7" Type="http://schemas.openxmlformats.org/officeDocument/2006/relationships/hyperlink" Target="https://crai.ub.edu/en/about-crai/libraries/information-sciences" TargetMode="External"/><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27.png"/><Relationship Id="rId5" Type="http://schemas.openxmlformats.org/officeDocument/2006/relationships/hyperlink" Target="http://crai.ub.edu/ca/que-ofereix-el-crai/prestec/prestec-equipaments/contracte" TargetMode="External"/><Relationship Id="rId4" Type="http://schemas.openxmlformats.org/officeDocument/2006/relationships/hyperlink" Target="http://www.ub.edu/carnet/en/index.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ercabib.ub.edu/discovery/login?vid=34CSUC_UB:VU1&amp;lang=en" TargetMode="External"/><Relationship Id="rId2" Type="http://schemas.openxmlformats.org/officeDocument/2006/relationships/image" Target="../media/image28.png"/><Relationship Id="rId1" Type="http://schemas.openxmlformats.org/officeDocument/2006/relationships/slideLayout" Target="../slideLayouts/slideLayout1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hyperlink" Target="https://crai.ub.edu/en/crai-services/loans/loans-puc" TargetMode="External"/><Relationship Id="rId7" Type="http://schemas.openxmlformats.org/officeDocument/2006/relationships/image" Target="../media/image34.png"/><Relationship Id="rId12"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3.png"/><Relationship Id="rId11" Type="http://schemas.openxmlformats.org/officeDocument/2006/relationships/image" Target="../media/image38.jpe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hyperlink" Target="https://ccuc.csuc.cat/discovery/search?vid=34CSUC_NETWORK:CSUC_CCUC_UNION&amp;lang=en" TargetMode="External"/><Relationship Id="rId9" Type="http://schemas.openxmlformats.org/officeDocument/2006/relationships/image" Target="../media/image36.png"/><Relationship Id="rId1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hyperlink" Target="https://crai.ub.edu/en/crai-services/loans/loans-puc"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ccuc.csuc.cat/discovery/search?vid=34CSUC_NETWORK:CSUC_CCUC_UNION&amp;lang=en"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crai.ub.edu/en/crai-services/loans/loans-puc" TargetMode="External"/><Relationship Id="rId2" Type="http://schemas.openxmlformats.org/officeDocument/2006/relationships/hyperlink" Target="https://crai.ub.edu/en/crai-services/loans/inter-library-loans" TargetMode="External"/><Relationship Id="rId1" Type="http://schemas.openxmlformats.org/officeDocument/2006/relationships/slideLayout" Target="../slideLayouts/slideLayout7.xml"/><Relationship Id="rId6" Type="http://schemas.openxmlformats.org/officeDocument/2006/relationships/hyperlink" Target="http://diposit.ub.edu/dspace/bitstream/2445/114914/18/Lletres_coneixer_ang_092020.pdf" TargetMode="External"/><Relationship Id="rId5" Type="http://schemas.openxmlformats.org/officeDocument/2006/relationships/image" Target="../media/image42.png"/><Relationship Id="rId4" Type="http://schemas.openxmlformats.org/officeDocument/2006/relationships/hyperlink" Target="https://crai.ub.edu/en/about-crai/regulations-framework/fees-payment"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diposit.ub.edu/dspace/bitstream/2445/180128/1/reg-crai-bib-2021.pdf" TargetMode="External"/><Relationship Id="rId3" Type="http://schemas.openxmlformats.org/officeDocument/2006/relationships/hyperlink" Target="http://bid.ub.edu/16estivi.htm" TargetMode="External"/><Relationship Id="rId7" Type="http://schemas.openxmlformats.org/officeDocument/2006/relationships/hyperlink" Target="https://crai.ub.edu/ca/coneix-el-crai/horaris"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crai.ub.edu/en/about-crai/libraries" TargetMode="External"/><Relationship Id="rId5" Type="http://schemas.openxmlformats.org/officeDocument/2006/relationships/hyperlink" Target="https://crai.ub.edu/en/about-crai/quality-strategies/service-charter" TargetMode="External"/><Relationship Id="rId10" Type="http://schemas.openxmlformats.org/officeDocument/2006/relationships/image" Target="../media/image5.jpeg"/><Relationship Id="rId4" Type="http://schemas.openxmlformats.org/officeDocument/2006/relationships/hyperlink" Target="mailto:bib.informacio.audiovisuals@ub.edu" TargetMode="External"/><Relationship Id="rId9"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hyperlink" Target="http://diposit.ub.edu/dspace/bitstream/2445/139463/1/SIRE_ang_092019.pdf" TargetMode="External"/><Relationship Id="rId2" Type="http://schemas.openxmlformats.org/officeDocument/2006/relationships/hyperlink" Target="https://crai.ub.edu/en/crai-services/resources-online/proxy" TargetMode="Externa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hyperlink" Target="https://crai.ub.edu/ca/que-ofereix-el-crai/acces-recursos/library-acces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ampusvirtual.ub.edu/?lang=en" TargetMode="External"/><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hyperlink" Target="https://crai.ub.edu/en/information-resources" TargetMode="External"/><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s://sso.ub.edu/UB/AUTEN?url=aHR0cDovL3d3dy51Yi5lZHUvaXViL2lkZW5Mb2NhbC9pZGVuTG9jYWwuanNw" TargetMode="External"/><Relationship Id="rId3" Type="http://schemas.openxmlformats.org/officeDocument/2006/relationships/hyperlink" Target="http://www.ub.edu/monub/ajuda/how-obtain-password.pdf" TargetMode="External"/><Relationship Id="rId7" Type="http://schemas.openxmlformats.org/officeDocument/2006/relationships/hyperlink" Target="https://crai.ub.edu/en/about-crai/libraries" TargetMode="External"/><Relationship Id="rId2" Type="http://schemas.openxmlformats.org/officeDocument/2006/relationships/hyperlink" Target="https://crai.ub.edu/en/crai-services/resources-online/authentication" TargetMode="External"/><Relationship Id="rId1" Type="http://schemas.openxmlformats.org/officeDocument/2006/relationships/slideLayout" Target="../slideLayouts/slideLayout7.xml"/><Relationship Id="rId6" Type="http://schemas.openxmlformats.org/officeDocument/2006/relationships/hyperlink" Target="mailto:imas@alumni.ub.edu" TargetMode="External"/><Relationship Id="rId5" Type="http://schemas.openxmlformats.org/officeDocument/2006/relationships/hyperlink" Target="mailto:joan.garcia@ub.edu" TargetMode="External"/><Relationship Id="rId4" Type="http://schemas.openxmlformats.org/officeDocument/2006/relationships/hyperlink" Target="mailto:jarc7@alumnes.ub.edu"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crai.ub.edu/en/crai-services/sau" TargetMode="External"/><Relationship Id="rId2" Type="http://schemas.openxmlformats.org/officeDocument/2006/relationships/notesSlide" Target="../notesSlides/notesSlide19.xml"/><Relationship Id="rId1" Type="http://schemas.openxmlformats.org/officeDocument/2006/relationships/slideLayout" Target="../slideLayouts/slideLayout18.xml"/><Relationship Id="rId5" Type="http://schemas.openxmlformats.org/officeDocument/2006/relationships/image" Target="../media/image48.png"/><Relationship Id="rId4" Type="http://schemas.openxmlformats.org/officeDocument/2006/relationships/hyperlink" Target="https://crai.ub.edu/en/pmf-general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crai.ub.edu/en/crai-services/user-training"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hyperlink" Target="https://crai.ub.edu/ca/que-ofereix-el-crai/formacio-usuaris/demana-curs-personalitzat"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crai.ub.edu/en/crai-services/resources-online/wifi-eduroam"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hyperlink" Target="http://www.ub.edu/iub/eduroam/inici.html" TargetMode="External"/><Relationship Id="rId5" Type="http://schemas.openxmlformats.org/officeDocument/2006/relationships/hyperlink" Target="https://www.ub.edu/portal/web/iub/credencials" TargetMode="External"/><Relationship Id="rId4" Type="http://schemas.openxmlformats.org/officeDocument/2006/relationships/hyperlink" Target="https://www.ub.edu/portal/web/iub/wifi-o-eduroam"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issuu.com/bib76" TargetMode="External"/><Relationship Id="rId13" Type="http://schemas.openxmlformats.org/officeDocument/2006/relationships/image" Target="../media/image53.png"/><Relationship Id="rId18" Type="http://schemas.openxmlformats.org/officeDocument/2006/relationships/image" Target="../media/image57.png"/><Relationship Id="rId3" Type="http://schemas.openxmlformats.org/officeDocument/2006/relationships/hyperlink" Target="https://blogbima.ub.edu/" TargetMode="External"/><Relationship Id="rId7" Type="http://schemas.openxmlformats.org/officeDocument/2006/relationships/hyperlink" Target="https://www.flickr.com/photos/141900323@N08/albums" TargetMode="External"/><Relationship Id="rId12" Type="http://schemas.openxmlformats.org/officeDocument/2006/relationships/image" Target="../media/image52.png"/><Relationship Id="rId17" Type="http://schemas.openxmlformats.org/officeDocument/2006/relationships/image" Target="../media/image56.jpeg"/><Relationship Id="rId2" Type="http://schemas.openxmlformats.org/officeDocument/2006/relationships/notesSlide" Target="../notesSlides/notesSlide22.xml"/><Relationship Id="rId16" Type="http://schemas.openxmlformats.org/officeDocument/2006/relationships/image" Target="../media/image55.png"/><Relationship Id="rId20" Type="http://schemas.openxmlformats.org/officeDocument/2006/relationships/image" Target="../media/image59.jpeg"/><Relationship Id="rId1" Type="http://schemas.openxmlformats.org/officeDocument/2006/relationships/slideLayout" Target="../slideLayouts/slideLayout1.xml"/><Relationship Id="rId6" Type="http://schemas.openxmlformats.org/officeDocument/2006/relationships/hyperlink" Target="https://www.youtube.com/user/UBbiblio" TargetMode="External"/><Relationship Id="rId11" Type="http://schemas.openxmlformats.org/officeDocument/2006/relationships/image" Target="../media/image51.png"/><Relationship Id="rId5" Type="http://schemas.openxmlformats.org/officeDocument/2006/relationships/hyperlink" Target="https://twitter.com/crai_bima" TargetMode="External"/><Relationship Id="rId15" Type="http://schemas.openxmlformats.org/officeDocument/2006/relationships/hyperlink" Target="https://crai.ub.edu/ca/coneix-el-crai/difusio-marqueting/blogs-i-xarxes-socials" TargetMode="External"/><Relationship Id="rId10" Type="http://schemas.openxmlformats.org/officeDocument/2006/relationships/image" Target="../media/image50.jpeg"/><Relationship Id="rId19" Type="http://schemas.openxmlformats.org/officeDocument/2006/relationships/image" Target="../media/image58.jpeg"/><Relationship Id="rId4" Type="http://schemas.openxmlformats.org/officeDocument/2006/relationships/hyperlink" Target="https://www.instagram.com/crai_bima/" TargetMode="External"/><Relationship Id="rId9" Type="http://schemas.openxmlformats.org/officeDocument/2006/relationships/hyperlink" Target="https://www.facebook.com/craibima" TargetMode="External"/><Relationship Id="rId14" Type="http://schemas.openxmlformats.org/officeDocument/2006/relationships/image" Target="../media/image54.png"/></Relationships>
</file>

<file path=ppt/slides/_rels/slide38.xml.rels><?xml version="1.0" encoding="UTF-8" standalone="yes"?>
<Relationships xmlns="http://schemas.openxmlformats.org/package/2006/relationships"><Relationship Id="rId3" Type="http://schemas.openxmlformats.org/officeDocument/2006/relationships/hyperlink" Target="http://crai.ub.edu/en/coneix-el-crai/difusio-marqueting/exposicions-virtuals"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3" Type="http://schemas.openxmlformats.org/officeDocument/2006/relationships/hyperlink" Target="https://affluences.com/" TargetMode="External"/><Relationship Id="rId2" Type="http://schemas.openxmlformats.org/officeDocument/2006/relationships/image" Target="../media/image62.png"/><Relationship Id="rId1" Type="http://schemas.openxmlformats.org/officeDocument/2006/relationships/slideLayout" Target="../slideLayouts/slideLayout12.xml"/><Relationship Id="rId5" Type="http://schemas.openxmlformats.org/officeDocument/2006/relationships/hyperlink" Target="https://play.google.com/store/apps/details?id=fr.affluences&amp;hl=es&amp;gl=US" TargetMode="External"/><Relationship Id="rId4" Type="http://schemas.openxmlformats.org/officeDocument/2006/relationships/hyperlink" Target="https://apps.apple.com/es/app/affluences/id86991940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hyperlink" Target="https://eduroam.org/about/connect-yourself/" TargetMode="External"/><Relationship Id="rId4" Type="http://schemas.openxmlformats.org/officeDocument/2006/relationships/hyperlink" Target="https://www.ub.edu/portal/web/iub/wifi-o-eduroam"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crai.ub.edu/que-ofereix-el-crai/sau" TargetMode="External"/><Relationship Id="rId2" Type="http://schemas.openxmlformats.org/officeDocument/2006/relationships/hyperlink" Target="https://crai.ub.edu/en/pmf-generals" TargetMode="External"/><Relationship Id="rId1" Type="http://schemas.openxmlformats.org/officeDocument/2006/relationships/slideLayout" Target="../slideLayouts/slideLayout1.xml"/><Relationship Id="rId4" Type="http://schemas.openxmlformats.org/officeDocument/2006/relationships/image" Target="../media/image63.jpe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5.jpg"/><Relationship Id="rId4" Type="http://schemas.openxmlformats.org/officeDocument/2006/relationships/hyperlink" Target="http://bit.ly/2sO5WCQ"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bipadi.ub.edu/digital/collection/catlib"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hyperlink" Target="https://crai.ub.edu/sites/default/files/desiderates/desiderates.html" TargetMode="External"/><Relationship Id="rId4" Type="http://schemas.openxmlformats.org/officeDocument/2006/relationships/hyperlink" Target="https://mdc.csuc.cat/digital/collection/fotobib"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s://crai.ub.edu/en/about-crai/libraries/information-sciences"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view.genial.ly/5ee9ce030038740d8be73d41/interactive-content-tour-virtual-crai-bima" TargetMode="External"/><Relationship Id="rId1" Type="http://schemas.openxmlformats.org/officeDocument/2006/relationships/slideLayout" Target="../slideLayouts/slideLayout20.xml"/><Relationship Id="rId4" Type="http://schemas.openxmlformats.org/officeDocument/2006/relationships/hyperlink" Target="https://view.genial.ly/5ee9ce030038740d8be73d41/interactive-content-visita-virtual-crai-bim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view.genial.ly/5ee9ce030038740d8be73d41/interactive-content-tour-virtual-crai-bima" TargetMode="Externa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1129004" y="3275045"/>
            <a:ext cx="7053943" cy="1384995"/>
          </a:xfrm>
          <a:prstGeom prst="rect">
            <a:avLst/>
          </a:prstGeom>
        </p:spPr>
        <p:txBody>
          <a:bodyPr wrap="square" lIns="91440" tIns="45720" rIns="91440" bIns="45720" anchor="t">
            <a:spAutoFit/>
          </a:bodyPr>
          <a:lstStyle/>
          <a:p>
            <a:pPr algn="ctr">
              <a:spcBef>
                <a:spcPct val="0"/>
              </a:spcBef>
            </a:pPr>
            <a:r>
              <a:rPr lang="en-GB" altLang="ca-ES" sz="2400" b="1" dirty="0">
                <a:solidFill>
                  <a:schemeClr val="bg1"/>
                </a:solidFill>
                <a:latin typeface="Verdana"/>
                <a:ea typeface="Verdana"/>
              </a:rPr>
              <a:t>Get to know the Information and Audiovisual Media CRAI Library</a:t>
            </a:r>
          </a:p>
          <a:p>
            <a:pPr algn="ctr">
              <a:spcBef>
                <a:spcPct val="50000"/>
              </a:spcBef>
            </a:pPr>
            <a:r>
              <a:rPr lang="en-GB" altLang="ca-ES" sz="2400" b="1" dirty="0">
                <a:solidFill>
                  <a:schemeClr val="bg1"/>
                </a:solidFill>
                <a:latin typeface="Verdana"/>
                <a:ea typeface="Verdana"/>
              </a:rPr>
              <a:t>Academic year 2021-22</a:t>
            </a:r>
            <a:endParaRPr lang="en-GB" altLang="ca-ES" sz="2400" b="1" dirty="0">
              <a:solidFill>
                <a:schemeClr val="bg1"/>
              </a:solidFill>
              <a:latin typeface="Verdana" panose="020B0604030504040204" pitchFamily="34" charset="0"/>
              <a:ea typeface="Verdana"/>
            </a:endParaRPr>
          </a:p>
        </p:txBody>
      </p:sp>
    </p:spTree>
    <p:extLst>
      <p:ext uri="{BB962C8B-B14F-4D97-AF65-F5344CB8AC3E}">
        <p14:creationId xmlns:p14="http://schemas.microsoft.com/office/powerpoint/2010/main" val="340505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CD40FCC-E1F1-41D4-A1D2-A76A73475A61}" type="slidenum">
              <a:rPr lang="ca-ES" altLang="en-US" smtClean="0">
                <a:solidFill>
                  <a:srgbClr val="898989"/>
                </a:solidFill>
              </a:rPr>
              <a:pPr/>
              <a:t>10</a:t>
            </a:fld>
            <a:endParaRPr lang="ca-ES" altLang="en-US">
              <a:solidFill>
                <a:srgbClr val="898989"/>
              </a:solidFill>
            </a:endParaRPr>
          </a:p>
        </p:txBody>
      </p:sp>
      <p:sp>
        <p:nvSpPr>
          <p:cNvPr id="31747" name="Rectangle 2"/>
          <p:cNvSpPr>
            <a:spLocks noGrp="1" noChangeArrowheads="1"/>
          </p:cNvSpPr>
          <p:nvPr>
            <p:ph type="title" idx="4294967295"/>
          </p:nvPr>
        </p:nvSpPr>
        <p:spPr bwMode="auto">
          <a:xfrm>
            <a:off x="509847" y="1017589"/>
            <a:ext cx="65532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hlinkClick r:id="rId2"/>
              </a:rPr>
              <a:t>Start using CRAI</a:t>
            </a:r>
            <a:endParaRPr lang="ca-ES" altLang="ca-ES" sz="1600" dirty="0">
              <a:solidFill>
                <a:srgbClr val="336699"/>
              </a:solidFill>
              <a:latin typeface="Verdana" panose="020B0604030504040204" pitchFamily="34" charset="0"/>
            </a:endParaRPr>
          </a:p>
        </p:txBody>
      </p:sp>
      <p:pic>
        <p:nvPicPr>
          <p:cNvPr id="5" name="Imatge 4"/>
          <p:cNvPicPr>
            <a:picLocks noChangeAspect="1"/>
          </p:cNvPicPr>
          <p:nvPr/>
        </p:nvPicPr>
        <p:blipFill rotWithShape="1">
          <a:blip r:embed="rId3">
            <a:extLst>
              <a:ext uri="{28A0092B-C50C-407E-A947-70E740481C1C}">
                <a14:useLocalDpi xmlns:a14="http://schemas.microsoft.com/office/drawing/2010/main" val="0"/>
              </a:ext>
            </a:extLst>
          </a:blip>
          <a:srcRect t="1197"/>
          <a:stretch/>
        </p:blipFill>
        <p:spPr>
          <a:xfrm>
            <a:off x="1843248" y="1608521"/>
            <a:ext cx="4849382" cy="5006288"/>
          </a:xfrm>
          <a:prstGeom prst="rect">
            <a:avLst/>
          </a:prstGeom>
          <a:ln>
            <a:solidFill>
              <a:schemeClr val="accent1"/>
            </a:solidFill>
          </a:ln>
        </p:spPr>
      </p:pic>
    </p:spTree>
    <p:extLst>
      <p:ext uri="{BB962C8B-B14F-4D97-AF65-F5344CB8AC3E}">
        <p14:creationId xmlns:p14="http://schemas.microsoft.com/office/powerpoint/2010/main" val="334270220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5" name="Rectangle 2"/>
          <p:cNvSpPr>
            <a:spLocks noGrp="1" noChangeArrowheads="1"/>
          </p:cNvSpPr>
          <p:nvPr>
            <p:ph type="ctrTitle"/>
          </p:nvPr>
        </p:nvSpPr>
        <p:spPr bwMode="auto">
          <a:xfrm>
            <a:off x="515805" y="858920"/>
            <a:ext cx="7772400" cy="5909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ca-ES" altLang="ca-ES" sz="2000" b="1" dirty="0">
                <a:solidFill>
                  <a:srgbClr val="336699"/>
                </a:solidFill>
                <a:latin typeface="Verdana" panose="020B0604030504040204" pitchFamily="34" charset="0"/>
              </a:rPr>
              <a:t>Cercabib </a:t>
            </a:r>
            <a:br>
              <a:rPr lang="ca-ES" altLang="ca-ES" sz="2000" b="1" dirty="0">
                <a:solidFill>
                  <a:srgbClr val="336699"/>
                </a:solidFill>
                <a:latin typeface="Verdana" panose="020B0604030504040204" pitchFamily="34" charset="0"/>
              </a:rPr>
            </a:br>
            <a:endParaRPr lang="ca-ES" altLang="ca-ES" sz="1600" dirty="0">
              <a:latin typeface="Verdana" panose="020B0604030504040204" pitchFamily="34" charset="0"/>
            </a:endParaRPr>
          </a:p>
        </p:txBody>
      </p:sp>
      <p:sp>
        <p:nvSpPr>
          <p:cNvPr id="59397"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8E38D9D-416B-41CB-A04E-00C7D825B6CB}" type="slidenum">
              <a:rPr lang="ca-ES" altLang="en-US" smtClean="0">
                <a:solidFill>
                  <a:srgbClr val="898989"/>
                </a:solidFill>
              </a:rPr>
              <a:pPr/>
              <a:t>11</a:t>
            </a:fld>
            <a:endParaRPr lang="ca-ES" altLang="en-US">
              <a:solidFill>
                <a:srgbClr val="898989"/>
              </a:solidFill>
            </a:endParaRPr>
          </a:p>
        </p:txBody>
      </p:sp>
      <p:sp>
        <p:nvSpPr>
          <p:cNvPr id="2" name="Rectangle 1"/>
          <p:cNvSpPr/>
          <p:nvPr/>
        </p:nvSpPr>
        <p:spPr>
          <a:xfrm>
            <a:off x="515805" y="1298809"/>
            <a:ext cx="8399595" cy="830997"/>
          </a:xfrm>
          <a:prstGeom prst="rect">
            <a:avLst/>
          </a:prstGeom>
        </p:spPr>
        <p:txBody>
          <a:bodyPr wrap="square">
            <a:spAutoFit/>
          </a:bodyPr>
          <a:lstStyle/>
          <a:p>
            <a:r>
              <a:rPr lang="ca-ES" sz="1600" dirty="0">
                <a:solidFill>
                  <a:srgbClr val="646464"/>
                </a:solidFill>
                <a:latin typeface="Verdana" panose="020B0604030504040204" pitchFamily="34" charset="0"/>
                <a:ea typeface="Verdana" panose="020B0604030504040204" pitchFamily="34" charset="0"/>
                <a:hlinkClick r:id="rId3"/>
              </a:rPr>
              <a:t>Cercabib</a:t>
            </a:r>
            <a:r>
              <a:rPr lang="ca-ES" sz="1600" dirty="0">
                <a:solidFill>
                  <a:srgbClr val="646464"/>
                </a:solidFill>
                <a:latin typeface="Verdana" panose="020B0604030504040204" pitchFamily="34" charset="0"/>
                <a:ea typeface="Verdana" panose="020B0604030504040204" pitchFamily="34" charset="0"/>
              </a:rPr>
              <a:t> </a:t>
            </a:r>
            <a:r>
              <a:rPr lang="en-US" sz="1600" dirty="0">
                <a:solidFill>
                  <a:srgbClr val="646464"/>
                </a:solidFill>
                <a:latin typeface="Verdana" panose="020B0604030504040204" pitchFamily="34" charset="0"/>
                <a:ea typeface="Verdana" panose="020B0604030504040204" pitchFamily="34" charset="0"/>
              </a:rPr>
              <a:t>is the University of Barcelona CRAI’s discovery tool, which allows you to search simultaneously through the entire CRAI collection, regardless of the format, type or location of your chosen item. </a:t>
            </a:r>
            <a:endParaRPr lang="ca-ES" sz="1600" dirty="0">
              <a:solidFill>
                <a:srgbClr val="646464"/>
              </a:solidFill>
              <a:latin typeface="Verdana" panose="020B0604030504040204" pitchFamily="34" charset="0"/>
              <a:ea typeface="Verdana" panose="020B0604030504040204" pitchFamily="34" charset="0"/>
            </a:endParaRPr>
          </a:p>
        </p:txBody>
      </p:sp>
      <p:pic>
        <p:nvPicPr>
          <p:cNvPr id="3" name="Imatge 2"/>
          <p:cNvPicPr>
            <a:picLocks noChangeAspect="1"/>
          </p:cNvPicPr>
          <p:nvPr/>
        </p:nvPicPr>
        <p:blipFill>
          <a:blip r:embed="rId4"/>
          <a:stretch>
            <a:fillRect/>
          </a:stretch>
        </p:blipFill>
        <p:spPr>
          <a:xfrm>
            <a:off x="2165472" y="2137629"/>
            <a:ext cx="4619625" cy="4657725"/>
          </a:xfrm>
          <a:prstGeom prst="rect">
            <a:avLst/>
          </a:prstGeom>
        </p:spPr>
      </p:pic>
    </p:spTree>
    <p:extLst>
      <p:ext uri="{BB962C8B-B14F-4D97-AF65-F5344CB8AC3E}">
        <p14:creationId xmlns:p14="http://schemas.microsoft.com/office/powerpoint/2010/main" val="102862591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4" name="Picture 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85216" y="2225448"/>
            <a:ext cx="5184843" cy="3873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5" name="Rectangle 2"/>
          <p:cNvSpPr>
            <a:spLocks noGrp="1" noChangeArrowheads="1"/>
          </p:cNvSpPr>
          <p:nvPr>
            <p:ph type="ctrTitle"/>
          </p:nvPr>
        </p:nvSpPr>
        <p:spPr bwMode="auto">
          <a:xfrm>
            <a:off x="515805" y="858920"/>
            <a:ext cx="7772400" cy="108952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ca-ES" altLang="ca-ES" sz="2000" b="1" dirty="0">
                <a:solidFill>
                  <a:srgbClr val="336699"/>
                </a:solidFill>
                <a:latin typeface="Verdana" panose="020B0604030504040204" pitchFamily="34" charset="0"/>
              </a:rPr>
              <a:t>Cercabib. </a:t>
            </a:r>
            <a:r>
              <a:rPr lang="en-US" altLang="ca-ES" sz="2000" b="1" dirty="0">
                <a:solidFill>
                  <a:srgbClr val="336699"/>
                </a:solidFill>
                <a:latin typeface="Verdana" panose="020B0604030504040204" pitchFamily="34" charset="0"/>
              </a:rPr>
              <a:t>Two ways to access</a:t>
            </a:r>
            <a:r>
              <a:rPr lang="ca-ES" altLang="ca-ES" sz="2000" b="1" dirty="0">
                <a:solidFill>
                  <a:srgbClr val="336699"/>
                </a:solidFill>
                <a:latin typeface="Verdana" panose="020B0604030504040204" pitchFamily="34" charset="0"/>
              </a:rPr>
              <a:t>.</a:t>
            </a:r>
            <a:br>
              <a:rPr lang="ca-ES" altLang="ca-ES" sz="2000" b="1" dirty="0">
                <a:solidFill>
                  <a:srgbClr val="336699"/>
                </a:solidFill>
                <a:latin typeface="Verdana" panose="020B0604030504040204" pitchFamily="34" charset="0"/>
              </a:rPr>
            </a:br>
            <a:r>
              <a:rPr lang="ca-ES" altLang="ca-ES" sz="2000" b="1" dirty="0">
                <a:solidFill>
                  <a:srgbClr val="336699"/>
                </a:solidFill>
                <a:latin typeface="Verdana" panose="020B0604030504040204" pitchFamily="34" charset="0"/>
              </a:rPr>
              <a:t/>
            </a:r>
            <a:br>
              <a:rPr lang="ca-ES" altLang="ca-ES" sz="2000" b="1" dirty="0">
                <a:solidFill>
                  <a:srgbClr val="336699"/>
                </a:solidFill>
                <a:latin typeface="Verdana" panose="020B0604030504040204" pitchFamily="34" charset="0"/>
              </a:rPr>
            </a:br>
            <a:r>
              <a:rPr lang="en-US" altLang="ca-ES" sz="1600" dirty="0">
                <a:solidFill>
                  <a:srgbClr val="646464"/>
                </a:solidFill>
                <a:latin typeface="Verdana" panose="020B0604030504040204" pitchFamily="34" charset="0"/>
              </a:rPr>
              <a:t>Access from the </a:t>
            </a:r>
            <a:r>
              <a:rPr lang="en-US" altLang="ca-ES" sz="1600" dirty="0">
                <a:solidFill>
                  <a:srgbClr val="646464"/>
                </a:solidFill>
                <a:latin typeface="Verdana" panose="020B0604030504040204" pitchFamily="34" charset="0"/>
                <a:hlinkClick r:id="rId4"/>
              </a:rPr>
              <a:t>CRAI website</a:t>
            </a:r>
            <a:r>
              <a:rPr lang="ca-ES" altLang="ca-ES" sz="1600" dirty="0">
                <a:latin typeface="Verdana" panose="020B0604030504040204" pitchFamily="34" charset="0"/>
              </a:rPr>
              <a:t/>
            </a:r>
            <a:br>
              <a:rPr lang="ca-ES" altLang="ca-ES" sz="1600" dirty="0">
                <a:latin typeface="Verdana" panose="020B0604030504040204" pitchFamily="34" charset="0"/>
              </a:rPr>
            </a:br>
            <a:endParaRPr lang="ca-ES" altLang="ca-ES" sz="1600" dirty="0">
              <a:latin typeface="Verdana" panose="020B0604030504040204" pitchFamily="34" charset="0"/>
            </a:endParaRPr>
          </a:p>
        </p:txBody>
      </p:sp>
      <p:sp>
        <p:nvSpPr>
          <p:cNvPr id="59397"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8E38D9D-416B-41CB-A04E-00C7D825B6CB}" type="slidenum">
              <a:rPr lang="ca-ES" altLang="en-US" smtClean="0">
                <a:solidFill>
                  <a:srgbClr val="898989"/>
                </a:solidFill>
              </a:rPr>
              <a:pPr/>
              <a:t>12</a:t>
            </a:fld>
            <a:endParaRPr lang="ca-ES" altLang="en-US">
              <a:solidFill>
                <a:srgbClr val="898989"/>
              </a:solidFill>
            </a:endParaRPr>
          </a:p>
        </p:txBody>
      </p:sp>
      <p:sp>
        <p:nvSpPr>
          <p:cNvPr id="10" name="7 Flecha derecha"/>
          <p:cNvSpPr/>
          <p:nvPr/>
        </p:nvSpPr>
        <p:spPr>
          <a:xfrm rot="1883376">
            <a:off x="2850690" y="4328664"/>
            <a:ext cx="707399" cy="244704"/>
          </a:xfrm>
          <a:prstGeom prst="rightArrow">
            <a:avLst>
              <a:gd name="adj1" fmla="val 52625"/>
              <a:gd name="adj2" fmla="val 50000"/>
            </a:avLst>
          </a:prstGeom>
          <a:solidFill>
            <a:srgbClr val="336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b="1"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QuadreDeText 16"/>
          <p:cNvSpPr txBox="1"/>
          <p:nvPr/>
        </p:nvSpPr>
        <p:spPr>
          <a:xfrm>
            <a:off x="6457950" y="3700954"/>
            <a:ext cx="2057399" cy="523220"/>
          </a:xfrm>
          <a:prstGeom prst="rect">
            <a:avLst/>
          </a:prstGeom>
          <a:noFill/>
        </p:spPr>
        <p:txBody>
          <a:bodyPr wrap="square" rtlCol="0">
            <a:spAutoFit/>
          </a:bodyPr>
          <a:lstStyle/>
          <a:p>
            <a:r>
              <a:rPr lang="ca-ES" sz="2800" b="1" dirty="0">
                <a:solidFill>
                  <a:srgbClr val="336699"/>
                </a:solidFill>
                <a:latin typeface="Verdana" panose="020B0604030504040204" pitchFamily="34" charset="0"/>
                <a:ea typeface="+mj-ea"/>
                <a:cs typeface="+mj-cs"/>
              </a:rPr>
              <a:t>Or </a:t>
            </a:r>
            <a:r>
              <a:rPr lang="en-US" sz="2800" b="1" dirty="0">
                <a:solidFill>
                  <a:srgbClr val="336699"/>
                </a:solidFill>
                <a:latin typeface="Verdana" panose="020B0604030504040204" pitchFamily="34" charset="0"/>
                <a:ea typeface="+mj-ea"/>
                <a:cs typeface="+mj-cs"/>
              </a:rPr>
              <a:t>else</a:t>
            </a:r>
            <a:r>
              <a:rPr lang="ca-ES" sz="2800" b="1" dirty="0">
                <a:solidFill>
                  <a:srgbClr val="336699"/>
                </a:solidFill>
                <a:latin typeface="Verdana" panose="020B0604030504040204" pitchFamily="34" charset="0"/>
                <a:ea typeface="+mj-ea"/>
                <a:cs typeface="+mj-cs"/>
              </a:rPr>
              <a:t>...</a:t>
            </a:r>
          </a:p>
        </p:txBody>
      </p:sp>
      <p:sp>
        <p:nvSpPr>
          <p:cNvPr id="2" name="Rectangle arrodonit 1"/>
          <p:cNvSpPr/>
          <p:nvPr/>
        </p:nvSpPr>
        <p:spPr>
          <a:xfrm>
            <a:off x="3570051" y="4610487"/>
            <a:ext cx="758758" cy="4576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58729035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a:xfrm>
            <a:off x="628650" y="702906"/>
            <a:ext cx="7886700" cy="1325563"/>
          </a:xfrm>
        </p:spPr>
        <p:txBody>
          <a:bodyPr/>
          <a:lstStyle/>
          <a:p>
            <a:r>
              <a:rPr lang="ca-ES" altLang="ca-ES" sz="2000" b="1" dirty="0">
                <a:solidFill>
                  <a:srgbClr val="336699"/>
                </a:solidFill>
                <a:latin typeface="Verdana" panose="020B0604030504040204" pitchFamily="34" charset="0"/>
              </a:rPr>
              <a:t>Cercabib</a:t>
            </a:r>
            <a:br>
              <a:rPr lang="ca-ES" altLang="ca-ES" sz="2000" b="1" dirty="0">
                <a:solidFill>
                  <a:srgbClr val="336699"/>
                </a:solidFill>
                <a:latin typeface="Verdana" panose="020B0604030504040204" pitchFamily="34" charset="0"/>
              </a:rPr>
            </a:br>
            <a:r>
              <a:rPr lang="ca-ES" altLang="ca-ES" sz="2000" b="1" dirty="0">
                <a:solidFill>
                  <a:srgbClr val="336699"/>
                </a:solidFill>
                <a:latin typeface="Verdana" panose="020B0604030504040204" pitchFamily="34" charset="0"/>
              </a:rPr>
              <a:t/>
            </a:r>
            <a:br>
              <a:rPr lang="ca-ES" altLang="ca-ES" sz="2000" b="1" dirty="0">
                <a:solidFill>
                  <a:srgbClr val="336699"/>
                </a:solidFill>
                <a:latin typeface="Verdana" panose="020B0604030504040204" pitchFamily="34" charset="0"/>
              </a:rPr>
            </a:br>
            <a:r>
              <a:rPr lang="en-US" altLang="ca-ES" sz="1600" dirty="0">
                <a:solidFill>
                  <a:srgbClr val="646464"/>
                </a:solidFill>
                <a:latin typeface="Verdana" panose="020B0604030504040204" pitchFamily="34" charset="0"/>
              </a:rPr>
              <a:t>Access from the </a:t>
            </a:r>
            <a:r>
              <a:rPr lang="en-US" altLang="ca-ES" sz="1600" dirty="0" err="1">
                <a:solidFill>
                  <a:srgbClr val="646464"/>
                </a:solidFill>
                <a:latin typeface="Verdana" panose="020B0604030504040204" pitchFamily="34" charset="0"/>
                <a:hlinkClick r:id="rId2"/>
              </a:rPr>
              <a:t>Cercabib</a:t>
            </a:r>
            <a:r>
              <a:rPr lang="en-US" altLang="ca-ES" sz="1600" dirty="0">
                <a:solidFill>
                  <a:srgbClr val="646464"/>
                </a:solidFill>
                <a:latin typeface="Verdana" panose="020B0604030504040204" pitchFamily="34" charset="0"/>
                <a:hlinkClick r:id="rId2"/>
              </a:rPr>
              <a:t> website</a:t>
            </a:r>
            <a:endParaRPr lang="ca-ES" sz="1600" dirty="0">
              <a:solidFill>
                <a:srgbClr val="646464"/>
              </a:solidFill>
            </a:endParaRPr>
          </a:p>
        </p:txBody>
      </p:sp>
      <p:sp>
        <p:nvSpPr>
          <p:cNvPr id="4" name="Contenidor de número de diapositiva 3"/>
          <p:cNvSpPr>
            <a:spLocks noGrp="1"/>
          </p:cNvSpPr>
          <p:nvPr>
            <p:ph type="sldNum" sz="quarter" idx="12"/>
          </p:nvPr>
        </p:nvSpPr>
        <p:spPr/>
        <p:txBody>
          <a:bodyPr/>
          <a:lstStyle/>
          <a:p>
            <a:fld id="{B1A7D8FF-E13C-4852-9C48-BBAC7A8E0B1D}" type="slidenum">
              <a:rPr lang="ca-ES" smtClean="0"/>
              <a:t>13</a:t>
            </a:fld>
            <a:endParaRPr lang="ca-ES" dirty="0"/>
          </a:p>
        </p:txBody>
      </p:sp>
      <p:pic>
        <p:nvPicPr>
          <p:cNvPr id="7" name="Contenidor de contingut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8650" y="2344366"/>
            <a:ext cx="7886700" cy="3861881"/>
          </a:xfrm>
        </p:spPr>
      </p:pic>
      <p:sp>
        <p:nvSpPr>
          <p:cNvPr id="8" name="7 Flecha derecha"/>
          <p:cNvSpPr/>
          <p:nvPr/>
        </p:nvSpPr>
        <p:spPr>
          <a:xfrm rot="1883376">
            <a:off x="6897397" y="2071911"/>
            <a:ext cx="707399" cy="244704"/>
          </a:xfrm>
          <a:prstGeom prst="rightArrow">
            <a:avLst>
              <a:gd name="adj1" fmla="val 52625"/>
              <a:gd name="adj2" fmla="val 50000"/>
            </a:avLst>
          </a:prstGeom>
          <a:solidFill>
            <a:srgbClr val="336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b="1"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angle arrodonit 13"/>
          <p:cNvSpPr/>
          <p:nvPr/>
        </p:nvSpPr>
        <p:spPr>
          <a:xfrm>
            <a:off x="6251944" y="4001358"/>
            <a:ext cx="2263406" cy="1592852"/>
          </a:xfrm>
          <a:prstGeom prst="roundRect">
            <a:avLst/>
          </a:prstGeom>
          <a:solidFill>
            <a:srgbClr val="0563C1"/>
          </a:solidFill>
          <a:ln>
            <a:solidFill>
              <a:srgbClr val="056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QuadreDeText 8"/>
          <p:cNvSpPr txBox="1"/>
          <p:nvPr/>
        </p:nvSpPr>
        <p:spPr>
          <a:xfrm>
            <a:off x="6379535" y="4136065"/>
            <a:ext cx="2135815" cy="1323439"/>
          </a:xfrm>
          <a:prstGeom prst="rect">
            <a:avLst/>
          </a:prstGeom>
          <a:noFill/>
        </p:spPr>
        <p:txBody>
          <a:bodyPr wrap="square" rtlCol="0">
            <a:spAutoFit/>
          </a:bodyPr>
          <a:lstStyle/>
          <a:p>
            <a:r>
              <a:rPr lang="en-US" sz="1600" dirty="0">
                <a:solidFill>
                  <a:schemeClr val="bg1"/>
                </a:solidFill>
                <a:latin typeface="Verdana" panose="020B0604030504040204" pitchFamily="34" charset="0"/>
                <a:ea typeface="+mj-ea"/>
                <a:cs typeface="+mj-cs"/>
              </a:rPr>
              <a:t>First, you must sign up to obtain the full results and to reserve documents</a:t>
            </a:r>
            <a:endParaRPr lang="ca-ES" sz="1600" dirty="0">
              <a:solidFill>
                <a:schemeClr val="bg1"/>
              </a:solidFill>
              <a:latin typeface="Verdana" panose="020B0604030504040204" pitchFamily="34" charset="0"/>
              <a:ea typeface="+mj-ea"/>
              <a:cs typeface="+mj-cs"/>
            </a:endParaRPr>
          </a:p>
        </p:txBody>
      </p:sp>
      <p:sp>
        <p:nvSpPr>
          <p:cNvPr id="3" name="Rectangle arrodonit 2"/>
          <p:cNvSpPr/>
          <p:nvPr/>
        </p:nvSpPr>
        <p:spPr>
          <a:xfrm>
            <a:off x="7616757" y="2354094"/>
            <a:ext cx="466928" cy="37937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738974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4" name="Picture 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7940" y="1391518"/>
            <a:ext cx="7173397" cy="5068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5" name="Rectangle 2"/>
          <p:cNvSpPr>
            <a:spLocks noGrp="1" noChangeArrowheads="1"/>
          </p:cNvSpPr>
          <p:nvPr>
            <p:ph type="ctrTitle"/>
          </p:nvPr>
        </p:nvSpPr>
        <p:spPr bwMode="auto">
          <a:xfrm>
            <a:off x="458984" y="800587"/>
            <a:ext cx="3599834" cy="5909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ca-ES" altLang="ca-ES" sz="2000" b="1" dirty="0">
                <a:solidFill>
                  <a:srgbClr val="336699"/>
                </a:solidFill>
                <a:latin typeface="Verdana" panose="020B0604030504040204" pitchFamily="34" charset="0"/>
              </a:rPr>
              <a:t>Cercabib: </a:t>
            </a:r>
            <a:r>
              <a:rPr lang="ca-ES" altLang="ca-ES" sz="2000" b="1" dirty="0" err="1">
                <a:solidFill>
                  <a:srgbClr val="336699"/>
                </a:solidFill>
                <a:latin typeface="Verdana" panose="020B0604030504040204" pitchFamily="34" charset="0"/>
              </a:rPr>
              <a:t>quick</a:t>
            </a:r>
            <a:r>
              <a:rPr lang="ca-ES" altLang="ca-ES" sz="2000" b="1" dirty="0">
                <a:solidFill>
                  <a:srgbClr val="336699"/>
                </a:solidFill>
                <a:latin typeface="Verdana" panose="020B0604030504040204" pitchFamily="34" charset="0"/>
              </a:rPr>
              <a:t> </a:t>
            </a:r>
            <a:r>
              <a:rPr lang="ca-ES" altLang="ca-ES" sz="2000" b="1" dirty="0" err="1">
                <a:solidFill>
                  <a:srgbClr val="336699"/>
                </a:solidFill>
                <a:latin typeface="Verdana" panose="020B0604030504040204" pitchFamily="34" charset="0"/>
              </a:rPr>
              <a:t>search</a:t>
            </a:r>
            <a:r>
              <a:rPr lang="ca-ES" altLang="ca-ES" sz="2000" b="1" dirty="0">
                <a:latin typeface="Verdana" panose="020B0604030504040204" pitchFamily="34" charset="0"/>
              </a:rPr>
              <a:t/>
            </a:r>
            <a:br>
              <a:rPr lang="ca-ES" altLang="ca-ES" sz="2000" b="1" dirty="0">
                <a:latin typeface="Verdana" panose="020B0604030504040204" pitchFamily="34" charset="0"/>
              </a:rPr>
            </a:br>
            <a:endParaRPr lang="ca-ES" altLang="ca-ES" sz="1600" dirty="0">
              <a:latin typeface="Verdana" panose="020B0604030504040204" pitchFamily="34" charset="0"/>
            </a:endParaRPr>
          </a:p>
        </p:txBody>
      </p:sp>
      <p:sp>
        <p:nvSpPr>
          <p:cNvPr id="59397"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8E38D9D-416B-41CB-A04E-00C7D825B6CB}" type="slidenum">
              <a:rPr lang="ca-ES" altLang="en-US" smtClean="0">
                <a:solidFill>
                  <a:srgbClr val="898989"/>
                </a:solidFill>
              </a:rPr>
              <a:pPr/>
              <a:t>14</a:t>
            </a:fld>
            <a:endParaRPr lang="ca-ES" altLang="en-US">
              <a:solidFill>
                <a:srgbClr val="898989"/>
              </a:solidFill>
            </a:endParaRPr>
          </a:p>
        </p:txBody>
      </p:sp>
      <p:pic>
        <p:nvPicPr>
          <p:cNvPr id="2" name="Imagen 1"/>
          <p:cNvPicPr>
            <a:picLocks noChangeAspect="1"/>
          </p:cNvPicPr>
          <p:nvPr/>
        </p:nvPicPr>
        <p:blipFill>
          <a:blip r:embed="rId4"/>
          <a:stretch>
            <a:fillRect/>
          </a:stretch>
        </p:blipFill>
        <p:spPr>
          <a:xfrm rot="10800000">
            <a:off x="6891388" y="4196109"/>
            <a:ext cx="682811" cy="384081"/>
          </a:xfrm>
          <a:prstGeom prst="rect">
            <a:avLst/>
          </a:prstGeom>
        </p:spPr>
      </p:pic>
      <p:pic>
        <p:nvPicPr>
          <p:cNvPr id="7" name="Imagen 1"/>
          <p:cNvPicPr>
            <a:picLocks noChangeAspect="1"/>
          </p:cNvPicPr>
          <p:nvPr/>
        </p:nvPicPr>
        <p:blipFill>
          <a:blip r:embed="rId4"/>
          <a:stretch>
            <a:fillRect/>
          </a:stretch>
        </p:blipFill>
        <p:spPr>
          <a:xfrm rot="18774070">
            <a:off x="3886694" y="3085204"/>
            <a:ext cx="682811" cy="384081"/>
          </a:xfrm>
          <a:prstGeom prst="rect">
            <a:avLst/>
          </a:prstGeom>
        </p:spPr>
      </p:pic>
      <p:sp>
        <p:nvSpPr>
          <p:cNvPr id="8" name="Rectangle arrodonit 7"/>
          <p:cNvSpPr/>
          <p:nvPr/>
        </p:nvSpPr>
        <p:spPr>
          <a:xfrm>
            <a:off x="7021743" y="4712848"/>
            <a:ext cx="1494068" cy="1028040"/>
          </a:xfrm>
          <a:prstGeom prst="roundRect">
            <a:avLst/>
          </a:prstGeom>
          <a:solidFill>
            <a:srgbClr val="0563C1"/>
          </a:solidFill>
          <a:ln>
            <a:solidFill>
              <a:srgbClr val="056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QuadreDeText 8"/>
          <p:cNvSpPr txBox="1"/>
          <p:nvPr/>
        </p:nvSpPr>
        <p:spPr>
          <a:xfrm>
            <a:off x="7137704" y="4805958"/>
            <a:ext cx="1417020" cy="830997"/>
          </a:xfrm>
          <a:prstGeom prst="rect">
            <a:avLst/>
          </a:prstGeom>
          <a:noFill/>
        </p:spPr>
        <p:txBody>
          <a:bodyPr wrap="square" rtlCol="0">
            <a:spAutoFit/>
          </a:bodyPr>
          <a:lstStyle/>
          <a:p>
            <a:r>
              <a:rPr lang="en-US" sz="1600" dirty="0">
                <a:solidFill>
                  <a:schemeClr val="bg1"/>
                </a:solidFill>
                <a:latin typeface="Verdana" panose="020B0604030504040204" pitchFamily="34" charset="0"/>
                <a:ea typeface="+mj-ea"/>
                <a:cs typeface="+mj-cs"/>
              </a:rPr>
              <a:t>You can tweak your results</a:t>
            </a:r>
            <a:endParaRPr lang="ca-ES" sz="1600" dirty="0">
              <a:solidFill>
                <a:schemeClr val="bg1"/>
              </a:solidFill>
              <a:latin typeface="Verdana" panose="020B0604030504040204" pitchFamily="34" charset="0"/>
              <a:ea typeface="+mj-ea"/>
              <a:cs typeface="+mj-cs"/>
            </a:endParaRPr>
          </a:p>
        </p:txBody>
      </p:sp>
      <p:sp>
        <p:nvSpPr>
          <p:cNvPr id="3" name="Rectangle arrodonit 2"/>
          <p:cNvSpPr/>
          <p:nvPr/>
        </p:nvSpPr>
        <p:spPr>
          <a:xfrm>
            <a:off x="4601183" y="2645923"/>
            <a:ext cx="573932" cy="35992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Rectangle arrodonit 9"/>
          <p:cNvSpPr/>
          <p:nvPr/>
        </p:nvSpPr>
        <p:spPr>
          <a:xfrm flipV="1">
            <a:off x="5768501" y="3005847"/>
            <a:ext cx="1035338" cy="358950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31964651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3216766-CF07-4F45-9390-26596A532869}" type="slidenum">
              <a:rPr lang="ca-ES" altLang="en-US" smtClean="0">
                <a:solidFill>
                  <a:srgbClr val="898989"/>
                </a:solidFill>
              </a:rPr>
              <a:pPr/>
              <a:t>15</a:t>
            </a:fld>
            <a:endParaRPr lang="ca-ES" altLang="en-US">
              <a:solidFill>
                <a:srgbClr val="898989"/>
              </a:solidFill>
            </a:endParaRPr>
          </a:p>
        </p:txBody>
      </p:sp>
      <p:sp>
        <p:nvSpPr>
          <p:cNvPr id="35843" name="Rectangle 5"/>
          <p:cNvSpPr>
            <a:spLocks noChangeArrowheads="1"/>
          </p:cNvSpPr>
          <p:nvPr/>
        </p:nvSpPr>
        <p:spPr bwMode="auto">
          <a:xfrm>
            <a:off x="494718" y="820737"/>
            <a:ext cx="6172200" cy="396875"/>
          </a:xfrm>
          <a:prstGeom prst="rect">
            <a:avLst/>
          </a:prstGeom>
          <a:noFill/>
          <a:ln>
            <a:noFill/>
          </a:ln>
          <a:effectLst/>
          <a:extLst>
            <a:ext uri="{909E8E84-426E-40DD-AFC4-6F175D3DCCD1}">
              <a14:hiddenFill xmlns:a14="http://schemas.microsoft.com/office/drawing/2010/main">
                <a:solidFill>
                  <a:srgbClr val="3366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rPr>
              <a:t>Where do I find it? (I)</a:t>
            </a:r>
            <a:endParaRPr lang="ca-ES" altLang="ca-ES" sz="2000" b="1" dirty="0">
              <a:solidFill>
                <a:srgbClr val="336699"/>
              </a:solidFill>
              <a:latin typeface="Verdana" panose="020B0604030504040204" pitchFamily="34" charset="0"/>
            </a:endParaRPr>
          </a:p>
        </p:txBody>
      </p:sp>
      <p:pic>
        <p:nvPicPr>
          <p:cNvPr id="35844" name="Picture 1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2221" y="1420238"/>
            <a:ext cx="6585626" cy="5038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arrodonit 1"/>
          <p:cNvSpPr/>
          <p:nvPr/>
        </p:nvSpPr>
        <p:spPr>
          <a:xfrm>
            <a:off x="4756826" y="2003898"/>
            <a:ext cx="1177046" cy="25291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 name="Rectangle arrodonit 5"/>
          <p:cNvSpPr/>
          <p:nvPr/>
        </p:nvSpPr>
        <p:spPr>
          <a:xfrm>
            <a:off x="6400801" y="3813242"/>
            <a:ext cx="642025" cy="1653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93553629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701E1D-A4F8-4E0E-A91F-C93ABFE0A4A7}" type="slidenum">
              <a:rPr lang="ca-ES" altLang="en-US" smtClean="0">
                <a:solidFill>
                  <a:srgbClr val="898989"/>
                </a:solidFill>
              </a:rPr>
              <a:pPr/>
              <a:t>16</a:t>
            </a:fld>
            <a:endParaRPr lang="ca-ES" altLang="en-US">
              <a:solidFill>
                <a:srgbClr val="898989"/>
              </a:solidFill>
            </a:endParaRPr>
          </a:p>
        </p:txBody>
      </p:sp>
      <p:pic>
        <p:nvPicPr>
          <p:cNvPr id="37891" name="Picture 1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93388" y="1255475"/>
            <a:ext cx="7130374" cy="5120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4" name="Rectangle 6"/>
          <p:cNvSpPr>
            <a:spLocks noChangeArrowheads="1"/>
          </p:cNvSpPr>
          <p:nvPr/>
        </p:nvSpPr>
        <p:spPr bwMode="auto">
          <a:xfrm>
            <a:off x="468313" y="689823"/>
            <a:ext cx="6172200" cy="396875"/>
          </a:xfrm>
          <a:prstGeom prst="rect">
            <a:avLst/>
          </a:prstGeom>
          <a:noFill/>
          <a:ln>
            <a:noFill/>
          </a:ln>
          <a:effectLst/>
          <a:extLst>
            <a:ext uri="{909E8E84-426E-40DD-AFC4-6F175D3DCCD1}">
              <a14:hiddenFill xmlns:a14="http://schemas.microsoft.com/office/drawing/2010/main">
                <a:solidFill>
                  <a:srgbClr val="3366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rPr>
              <a:t>Where do I find it?</a:t>
            </a:r>
            <a:r>
              <a:rPr lang="ca-ES" altLang="ca-ES" sz="2000" b="1" dirty="0">
                <a:solidFill>
                  <a:srgbClr val="336699"/>
                </a:solidFill>
                <a:latin typeface="Verdana" panose="020B0604030504040204" pitchFamily="34" charset="0"/>
              </a:rPr>
              <a:t> (II)</a:t>
            </a:r>
          </a:p>
        </p:txBody>
      </p:sp>
      <p:cxnSp>
        <p:nvCxnSpPr>
          <p:cNvPr id="10" name="Connector corbat 9"/>
          <p:cNvCxnSpPr/>
          <p:nvPr/>
        </p:nvCxnSpPr>
        <p:spPr>
          <a:xfrm>
            <a:off x="5707020" y="4343362"/>
            <a:ext cx="360000" cy="180000"/>
          </a:xfrm>
          <a:prstGeom prst="curvedConnector2">
            <a:avLst/>
          </a:prstGeom>
          <a:ln w="12700">
            <a:solidFill>
              <a:srgbClr val="0563C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4270443" y="4630241"/>
            <a:ext cx="3724124" cy="1483194"/>
          </a:xfrm>
          <a:prstGeom prst="rect">
            <a:avLst/>
          </a:prstGeom>
          <a:noFill/>
          <a:ln>
            <a:solidFill>
              <a:srgbClr val="0563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 name="Rectangle arrodonit 1"/>
          <p:cNvSpPr/>
          <p:nvPr/>
        </p:nvSpPr>
        <p:spPr>
          <a:xfrm>
            <a:off x="5486400" y="4246935"/>
            <a:ext cx="184826" cy="27642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3" name="Imatge 2"/>
          <p:cNvPicPr>
            <a:picLocks noChangeAspect="1"/>
          </p:cNvPicPr>
          <p:nvPr/>
        </p:nvPicPr>
        <p:blipFill>
          <a:blip r:embed="rId4"/>
          <a:stretch>
            <a:fillRect/>
          </a:stretch>
        </p:blipFill>
        <p:spPr>
          <a:xfrm>
            <a:off x="4291465" y="4638141"/>
            <a:ext cx="3673917" cy="1475294"/>
          </a:xfrm>
          <a:prstGeom prst="rect">
            <a:avLst/>
          </a:prstGeom>
        </p:spPr>
      </p:pic>
      <p:sp>
        <p:nvSpPr>
          <p:cNvPr id="4" name="Rectangle arrodonit 3"/>
          <p:cNvSpPr/>
          <p:nvPr/>
        </p:nvSpPr>
        <p:spPr>
          <a:xfrm>
            <a:off x="6157609" y="5389123"/>
            <a:ext cx="492632" cy="25292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Rectangle arrodonit 10"/>
          <p:cNvSpPr/>
          <p:nvPr/>
        </p:nvSpPr>
        <p:spPr>
          <a:xfrm>
            <a:off x="4579816" y="5603131"/>
            <a:ext cx="682847" cy="13618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58549313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10A5F8D-8DFD-46DB-B946-54BBA8B12903}" type="slidenum">
              <a:rPr lang="ca-ES" altLang="en-US" smtClean="0">
                <a:solidFill>
                  <a:srgbClr val="898989"/>
                </a:solidFill>
              </a:rPr>
              <a:pPr/>
              <a:t>17</a:t>
            </a:fld>
            <a:endParaRPr lang="ca-ES" altLang="en-US">
              <a:solidFill>
                <a:srgbClr val="898989"/>
              </a:solidFill>
            </a:endParaRPr>
          </a:p>
        </p:txBody>
      </p:sp>
      <p:sp>
        <p:nvSpPr>
          <p:cNvPr id="38915" name="Rectangle 6"/>
          <p:cNvSpPr>
            <a:spLocks noChangeArrowheads="1"/>
          </p:cNvSpPr>
          <p:nvPr/>
        </p:nvSpPr>
        <p:spPr bwMode="auto">
          <a:xfrm>
            <a:off x="496306" y="720727"/>
            <a:ext cx="6172200" cy="396875"/>
          </a:xfrm>
          <a:prstGeom prst="rect">
            <a:avLst/>
          </a:prstGeom>
          <a:noFill/>
          <a:ln>
            <a:noFill/>
          </a:ln>
          <a:effectLst/>
          <a:extLst>
            <a:ext uri="{909E8E84-426E-40DD-AFC4-6F175D3DCCD1}">
              <a14:hiddenFill xmlns:a14="http://schemas.microsoft.com/office/drawing/2010/main">
                <a:solidFill>
                  <a:srgbClr val="3366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ca-ES" sz="2000" b="1" dirty="0">
                <a:solidFill>
                  <a:srgbClr val="336699"/>
                </a:solidFill>
                <a:latin typeface="Verdana" panose="020B0604030504040204" pitchFamily="34" charset="0"/>
              </a:rPr>
              <a:t>Cercabib: </a:t>
            </a:r>
            <a:r>
              <a:rPr lang="en-US" altLang="ca-ES" sz="2000" b="1" dirty="0">
                <a:solidFill>
                  <a:srgbClr val="336699"/>
                </a:solidFill>
                <a:latin typeface="Verdana" panose="020B0604030504040204" pitchFamily="34" charset="0"/>
              </a:rPr>
              <a:t>advanced search</a:t>
            </a:r>
          </a:p>
        </p:txBody>
      </p:sp>
      <p:pic>
        <p:nvPicPr>
          <p:cNvPr id="38916" name="Picture 1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4431" y="1974715"/>
            <a:ext cx="7469043" cy="421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7" name="1 CuadroTexto"/>
          <p:cNvSpPr txBox="1">
            <a:spLocks noChangeArrowheads="1"/>
          </p:cNvSpPr>
          <p:nvPr/>
        </p:nvSpPr>
        <p:spPr bwMode="auto">
          <a:xfrm>
            <a:off x="734431" y="1431925"/>
            <a:ext cx="52355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1600" dirty="0">
                <a:solidFill>
                  <a:srgbClr val="646464"/>
                </a:solidFill>
                <a:latin typeface="Verdana" panose="020B0604030504040204" pitchFamily="34" charset="0"/>
              </a:rPr>
              <a:t>Combine search fields and/or refine your search.</a:t>
            </a:r>
          </a:p>
        </p:txBody>
      </p:sp>
    </p:spTree>
    <p:extLst>
      <p:ext uri="{BB962C8B-B14F-4D97-AF65-F5344CB8AC3E}">
        <p14:creationId xmlns:p14="http://schemas.microsoft.com/office/powerpoint/2010/main" val="261685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9" name="Rectangle 15"/>
          <p:cNvSpPr>
            <a:spLocks noGrp="1" noChangeArrowheads="1"/>
          </p:cNvSpPr>
          <p:nvPr>
            <p:ph type="body" sz="half" idx="1"/>
          </p:nvPr>
        </p:nvSpPr>
        <p:spPr bwMode="auto">
          <a:xfrm>
            <a:off x="716768" y="1543793"/>
            <a:ext cx="6789818" cy="6463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spcBef>
                <a:spcPct val="100000"/>
              </a:spcBef>
              <a:buClr>
                <a:schemeClr val="tx1"/>
              </a:buClr>
              <a:buSzPct val="75000"/>
              <a:buNone/>
            </a:pPr>
            <a:r>
              <a:rPr lang="en-US" altLang="ca-ES" sz="2000" dirty="0">
                <a:solidFill>
                  <a:srgbClr val="646464"/>
                </a:solidFill>
                <a:latin typeface="Verdana" panose="020B0604030504040204" pitchFamily="34" charset="0"/>
              </a:rPr>
              <a:t>You need your </a:t>
            </a:r>
            <a:r>
              <a:rPr lang="en-US" altLang="ca-ES" sz="2000" dirty="0">
                <a:solidFill>
                  <a:srgbClr val="646464"/>
                </a:solidFill>
                <a:latin typeface="Verdana" panose="020B0604030504040204" pitchFamily="34" charset="0"/>
                <a:hlinkClick r:id="rId3"/>
              </a:rPr>
              <a:t>UB Card</a:t>
            </a:r>
            <a:r>
              <a:rPr lang="en-US" altLang="ca-ES" sz="2000" dirty="0">
                <a:solidFill>
                  <a:srgbClr val="646464"/>
                </a:solidFill>
                <a:latin typeface="Verdana" panose="020B0604030504040204" pitchFamily="34" charset="0"/>
              </a:rPr>
              <a:t>.</a:t>
            </a:r>
            <a:r>
              <a:rPr lang="en-US" altLang="ca-ES" dirty="0">
                <a:solidFill>
                  <a:srgbClr val="646464"/>
                </a:solidFill>
                <a:latin typeface="Verdana" panose="020B0604030504040204" pitchFamily="34" charset="0"/>
              </a:rPr>
              <a:t/>
            </a:r>
            <a:br>
              <a:rPr lang="en-US" altLang="ca-ES" dirty="0">
                <a:solidFill>
                  <a:srgbClr val="646464"/>
                </a:solidFill>
                <a:latin typeface="Verdana" panose="020B0604030504040204" pitchFamily="34" charset="0"/>
              </a:rPr>
            </a:br>
            <a:r>
              <a:rPr lang="en-US" altLang="ca-ES" sz="2000" dirty="0">
                <a:solidFill>
                  <a:srgbClr val="646464"/>
                </a:solidFill>
                <a:latin typeface="Verdana" panose="020B0604030504040204" pitchFamily="34" charset="0"/>
              </a:rPr>
              <a:t>There are two types: </a:t>
            </a:r>
          </a:p>
        </p:txBody>
      </p:sp>
      <p:sp>
        <p:nvSpPr>
          <p:cNvPr id="39938" name="Rectangle 6"/>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FA99448-F44A-449F-A187-61DE68913ADF}" type="slidenum">
              <a:rPr lang="es-ES" altLang="en-US" smtClean="0">
                <a:solidFill>
                  <a:srgbClr val="898989"/>
                </a:solidFill>
              </a:rPr>
              <a:pPr/>
              <a:t>18</a:t>
            </a:fld>
            <a:endParaRPr lang="es-ES" altLang="en-US">
              <a:solidFill>
                <a:srgbClr val="898989"/>
              </a:solidFill>
            </a:endParaRPr>
          </a:p>
        </p:txBody>
      </p:sp>
      <p:sp>
        <p:nvSpPr>
          <p:cNvPr id="39940" name="Rectangle 14"/>
          <p:cNvSpPr>
            <a:spLocks noGrp="1" noChangeArrowheads="1"/>
          </p:cNvSpPr>
          <p:nvPr>
            <p:ph type="title" idx="4294967295"/>
          </p:nvPr>
        </p:nvSpPr>
        <p:spPr bwMode="auto">
          <a:xfrm>
            <a:off x="493578" y="862817"/>
            <a:ext cx="8351837"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rPr>
              <a:t>How to borrow books? UB Card</a:t>
            </a:r>
            <a:endParaRPr lang="ca-ES" altLang="ca-ES" sz="2000" b="1" dirty="0">
              <a:solidFill>
                <a:srgbClr val="336699"/>
              </a:solidFill>
              <a:latin typeface="Verdana" panose="020B0604030504040204" pitchFamily="34" charset="0"/>
            </a:endParaRPr>
          </a:p>
        </p:txBody>
      </p:sp>
      <p:pic>
        <p:nvPicPr>
          <p:cNvPr id="39941"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426934" y="2411021"/>
            <a:ext cx="1843021" cy="116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Imagen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491694" y="2377400"/>
            <a:ext cx="1932511" cy="1224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AutoShape 18"/>
          <p:cNvSpPr>
            <a:spLocks noChangeArrowheads="1"/>
          </p:cNvSpPr>
          <p:nvPr/>
        </p:nvSpPr>
        <p:spPr bwMode="auto">
          <a:xfrm>
            <a:off x="5709684" y="3779273"/>
            <a:ext cx="2288713" cy="617630"/>
          </a:xfrm>
          <a:prstGeom prst="wedgeRoundRectCallout">
            <a:avLst>
              <a:gd name="adj1" fmla="val -46218"/>
              <a:gd name="adj2" fmla="val -87115"/>
              <a:gd name="adj3" fmla="val 16667"/>
            </a:avLst>
          </a:prstGeom>
          <a:solidFill>
            <a:srgbClr val="336699"/>
          </a:solidFill>
          <a:ln w="9525">
            <a:solidFill>
              <a:schemeClr val="hlink"/>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ca-ES" altLang="ca-ES" sz="1400" b="1" dirty="0">
                <a:solidFill>
                  <a:schemeClr val="bg1"/>
                </a:solidFill>
                <a:latin typeface="Verdana"/>
                <a:ea typeface="Verdana"/>
                <a:cs typeface="Arial"/>
              </a:rPr>
              <a:t>UB </a:t>
            </a:r>
            <a:r>
              <a:rPr lang="en-US" altLang="ca-ES" sz="1400" b="1" dirty="0">
                <a:solidFill>
                  <a:schemeClr val="bg1"/>
                </a:solidFill>
                <a:latin typeface="Verdana"/>
                <a:ea typeface="Verdana"/>
                <a:cs typeface="Arial"/>
              </a:rPr>
              <a:t>User number </a:t>
            </a:r>
          </a:p>
          <a:p>
            <a:pPr algn="ctr"/>
            <a:r>
              <a:rPr lang="en-US" altLang="ca-ES" sz="1400" b="1" dirty="0">
                <a:solidFill>
                  <a:schemeClr val="bg1"/>
                </a:solidFill>
                <a:latin typeface="Verdana"/>
                <a:ea typeface="Verdana"/>
                <a:cs typeface="Arial"/>
              </a:rPr>
              <a:t>(barcode card</a:t>
            </a:r>
            <a:r>
              <a:rPr lang="ca-ES" altLang="ca-ES" sz="1400" b="1" dirty="0">
                <a:solidFill>
                  <a:schemeClr val="bg1"/>
                </a:solidFill>
                <a:latin typeface="Verdana"/>
                <a:ea typeface="Verdana"/>
                <a:cs typeface="Arial"/>
              </a:rPr>
              <a:t>)</a:t>
            </a:r>
          </a:p>
        </p:txBody>
      </p:sp>
      <p:sp>
        <p:nvSpPr>
          <p:cNvPr id="3" name="QuadreDeText 2"/>
          <p:cNvSpPr txBox="1"/>
          <p:nvPr/>
        </p:nvSpPr>
        <p:spPr>
          <a:xfrm>
            <a:off x="1052623" y="2488019"/>
            <a:ext cx="2838893" cy="707886"/>
          </a:xfrm>
          <a:prstGeom prst="rect">
            <a:avLst/>
          </a:prstGeom>
          <a:noFill/>
        </p:spPr>
        <p:txBody>
          <a:bodyPr wrap="square" rtlCol="0">
            <a:spAutoFit/>
          </a:bodyPr>
          <a:lstStyle/>
          <a:p>
            <a:pPr marL="457200" indent="-457200">
              <a:buFont typeface="+mj-lt"/>
              <a:buAutoNum type="arabicPeriod"/>
            </a:pPr>
            <a:r>
              <a:rPr lang="ca-ES" sz="2000" b="1" dirty="0">
                <a:solidFill>
                  <a:srgbClr val="646464"/>
                </a:solidFill>
                <a:latin typeface="Verdana" panose="020B0604030504040204" pitchFamily="34" charset="0"/>
              </a:rPr>
              <a:t>University </a:t>
            </a:r>
            <a:r>
              <a:rPr lang="en-US" sz="2000" b="1" dirty="0">
                <a:solidFill>
                  <a:srgbClr val="646464"/>
                </a:solidFill>
                <a:latin typeface="Verdana" panose="020B0604030504040204" pitchFamily="34" charset="0"/>
              </a:rPr>
              <a:t>smartcard</a:t>
            </a:r>
          </a:p>
        </p:txBody>
      </p:sp>
      <p:sp>
        <p:nvSpPr>
          <p:cNvPr id="4" name="QuadreDeText 3"/>
          <p:cNvSpPr txBox="1"/>
          <p:nvPr/>
        </p:nvSpPr>
        <p:spPr>
          <a:xfrm>
            <a:off x="1052623" y="4645195"/>
            <a:ext cx="4508205" cy="797442"/>
          </a:xfrm>
          <a:prstGeom prst="rect">
            <a:avLst/>
          </a:prstGeom>
          <a:noFill/>
        </p:spPr>
        <p:txBody>
          <a:bodyPr wrap="square" rtlCol="0">
            <a:spAutoFit/>
          </a:bodyPr>
          <a:lstStyle/>
          <a:p>
            <a:endParaRPr lang="ca-ES" dirty="0"/>
          </a:p>
        </p:txBody>
      </p:sp>
      <p:sp>
        <p:nvSpPr>
          <p:cNvPr id="5" name="Rectangle 4"/>
          <p:cNvSpPr/>
          <p:nvPr/>
        </p:nvSpPr>
        <p:spPr>
          <a:xfrm>
            <a:off x="1518942" y="3677212"/>
            <a:ext cx="4041886" cy="369332"/>
          </a:xfrm>
          <a:prstGeom prst="rect">
            <a:avLst/>
          </a:prstGeom>
        </p:spPr>
        <p:txBody>
          <a:bodyPr wrap="square">
            <a:spAutoFit/>
          </a:bodyPr>
          <a:lstStyle/>
          <a:p>
            <a:pPr>
              <a:spcBef>
                <a:spcPct val="100000"/>
              </a:spcBef>
              <a:buClr>
                <a:schemeClr val="tx1"/>
              </a:buClr>
              <a:buSzPct val="75000"/>
            </a:pPr>
            <a:r>
              <a:rPr lang="en-US" altLang="ca-ES" dirty="0">
                <a:solidFill>
                  <a:srgbClr val="646464"/>
                </a:solidFill>
                <a:latin typeface="Verdana" panose="020B0604030504040204" pitchFamily="34" charset="0"/>
              </a:rPr>
              <a:t>Validate it in any library.</a:t>
            </a:r>
          </a:p>
        </p:txBody>
      </p:sp>
      <p:sp>
        <p:nvSpPr>
          <p:cNvPr id="6" name="QuadreDeText 5"/>
          <p:cNvSpPr txBox="1"/>
          <p:nvPr/>
        </p:nvSpPr>
        <p:spPr>
          <a:xfrm>
            <a:off x="1052623" y="4765529"/>
            <a:ext cx="2918172" cy="1015663"/>
          </a:xfrm>
          <a:prstGeom prst="rect">
            <a:avLst/>
          </a:prstGeom>
          <a:noFill/>
        </p:spPr>
        <p:txBody>
          <a:bodyPr wrap="square" lIns="91440" tIns="45720" rIns="91440" bIns="45720" rtlCol="0" anchor="t">
            <a:spAutoFit/>
          </a:bodyPr>
          <a:lstStyle/>
          <a:p>
            <a:pPr marL="457200" indent="-457200">
              <a:buFont typeface="+mj-lt"/>
              <a:buAutoNum type="arabicPeriod" startAt="2"/>
            </a:pPr>
            <a:r>
              <a:rPr lang="en-US" sz="2000" b="1" dirty="0">
                <a:solidFill>
                  <a:srgbClr val="646464"/>
                </a:solidFill>
                <a:latin typeface="Verdana"/>
                <a:ea typeface="Verdana"/>
              </a:rPr>
              <a:t>Digital card, </a:t>
            </a:r>
            <a:r>
              <a:rPr lang="en-US" sz="2000" dirty="0">
                <a:solidFill>
                  <a:srgbClr val="646464"/>
                </a:solidFill>
                <a:latin typeface="Verdana"/>
                <a:ea typeface="Verdana"/>
                <a:hlinkClick r:id="rId6"/>
              </a:rPr>
              <a:t>SocUB</a:t>
            </a:r>
            <a:r>
              <a:rPr lang="en-US" sz="2000" dirty="0">
                <a:solidFill>
                  <a:srgbClr val="646464"/>
                </a:solidFill>
                <a:latin typeface="Verdana"/>
                <a:ea typeface="Verdana"/>
              </a:rPr>
              <a:t> (Catalan)mobile app</a:t>
            </a:r>
          </a:p>
        </p:txBody>
      </p:sp>
      <p:pic>
        <p:nvPicPr>
          <p:cNvPr id="7" name="Imatg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19651" y="4323543"/>
            <a:ext cx="1150304" cy="2243450"/>
          </a:xfrm>
          <a:prstGeom prst="rect">
            <a:avLst/>
          </a:prstGeom>
        </p:spPr>
      </p:pic>
    </p:spTree>
    <p:extLst>
      <p:ext uri="{BB962C8B-B14F-4D97-AF65-F5344CB8AC3E}">
        <p14:creationId xmlns:p14="http://schemas.microsoft.com/office/powerpoint/2010/main" val="24597548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7B35877-83D8-4E1C-8A52-9016EED56054}" type="slidenum">
              <a:rPr lang="es-ES" altLang="en-US" smtClean="0">
                <a:solidFill>
                  <a:srgbClr val="898989"/>
                </a:solidFill>
              </a:rPr>
              <a:pPr/>
              <a:t>19</a:t>
            </a:fld>
            <a:endParaRPr lang="es-ES" altLang="en-US">
              <a:solidFill>
                <a:srgbClr val="898989"/>
              </a:solidFill>
            </a:endParaRPr>
          </a:p>
        </p:txBody>
      </p:sp>
      <p:sp>
        <p:nvSpPr>
          <p:cNvPr id="41987" name="Rectangle 7"/>
          <p:cNvSpPr>
            <a:spLocks noGrp="1" noChangeArrowheads="1"/>
          </p:cNvSpPr>
          <p:nvPr>
            <p:ph type="title" idx="4294967295"/>
          </p:nvPr>
        </p:nvSpPr>
        <p:spPr bwMode="auto">
          <a:xfrm>
            <a:off x="520098" y="841283"/>
            <a:ext cx="6253926"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ca-ES" sz="2000" b="1" dirty="0">
                <a:solidFill>
                  <a:srgbClr val="336699"/>
                </a:solidFill>
                <a:latin typeface="Verdana" panose="020B0604030504040204" pitchFamily="34" charset="0"/>
                <a:hlinkClick r:id="rId3"/>
              </a:rPr>
              <a:t>Loans service </a:t>
            </a:r>
            <a:r>
              <a:rPr lang="en-GB" altLang="ca-ES" sz="2000" b="1" dirty="0">
                <a:solidFill>
                  <a:srgbClr val="336699"/>
                </a:solidFill>
                <a:latin typeface="Verdana" panose="020B0604030504040204" pitchFamily="34" charset="0"/>
              </a:rPr>
              <a:t>(I)</a:t>
            </a:r>
            <a:endParaRPr lang="ca-ES" altLang="ca-ES" sz="2000" b="1" dirty="0">
              <a:solidFill>
                <a:srgbClr val="336699"/>
              </a:solidFill>
              <a:latin typeface="Verdana" panose="020B0604030504040204" pitchFamily="34" charset="0"/>
            </a:endParaRPr>
          </a:p>
        </p:txBody>
      </p:sp>
      <p:sp>
        <p:nvSpPr>
          <p:cNvPr id="41989" name="Rectangle 3"/>
          <p:cNvSpPr>
            <a:spLocks noChangeArrowheads="1"/>
          </p:cNvSpPr>
          <p:nvPr/>
        </p:nvSpPr>
        <p:spPr bwMode="auto">
          <a:xfrm>
            <a:off x="520098" y="1360139"/>
            <a:ext cx="8351837" cy="4253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endParaRPr lang="es-ES" altLang="es-ES" sz="800" dirty="0">
              <a:solidFill>
                <a:srgbClr val="646464"/>
              </a:solidFill>
              <a:latin typeface="Verdana" panose="020B0604030504040204" pitchFamily="34" charset="0"/>
            </a:endParaRPr>
          </a:p>
          <a:p>
            <a:pPr algn="just"/>
            <a:r>
              <a:rPr lang="en-GB" altLang="es-ES" sz="1600" dirty="0">
                <a:solidFill>
                  <a:srgbClr val="646464"/>
                </a:solidFill>
                <a:latin typeface="Verdana"/>
                <a:ea typeface="Verdana"/>
                <a:cs typeface="Arial"/>
              </a:rPr>
              <a:t>Document loans allow you to consult CRAI resources off library premises for a specified period of time.</a:t>
            </a:r>
          </a:p>
          <a:p>
            <a:pPr algn="just"/>
            <a:endParaRPr lang="ca-ES" altLang="es-ES" sz="1600" dirty="0">
              <a:solidFill>
                <a:srgbClr val="646464"/>
              </a:solidFill>
              <a:latin typeface="Verdana" panose="020B0604030504040204" pitchFamily="34" charset="0"/>
            </a:endParaRPr>
          </a:p>
          <a:p>
            <a:pPr algn="just"/>
            <a:r>
              <a:rPr lang="en-GB" altLang="es-ES" sz="1600" dirty="0">
                <a:solidFill>
                  <a:srgbClr val="646464"/>
                </a:solidFill>
                <a:latin typeface="Verdana" panose="020B0604030504040204" pitchFamily="34" charset="0"/>
              </a:rPr>
              <a:t>You must have a </a:t>
            </a:r>
            <a:r>
              <a:rPr lang="en-GB" altLang="es-ES" sz="1600" b="1" dirty="0">
                <a:solidFill>
                  <a:srgbClr val="646464"/>
                </a:solidFill>
                <a:latin typeface="Verdana" panose="020B0604030504040204" pitchFamily="34" charset="0"/>
              </a:rPr>
              <a:t>UB Card </a:t>
            </a:r>
            <a:r>
              <a:rPr lang="en-GB" altLang="es-ES" sz="1600" dirty="0">
                <a:solidFill>
                  <a:srgbClr val="646464"/>
                </a:solidFill>
                <a:latin typeface="Verdana" panose="020B0604030504040204" pitchFamily="34" charset="0"/>
              </a:rPr>
              <a:t>or </a:t>
            </a:r>
            <a:r>
              <a:rPr lang="en-GB" altLang="es-ES" sz="1600" b="1" dirty="0">
                <a:solidFill>
                  <a:srgbClr val="646464"/>
                </a:solidFill>
                <a:latin typeface="Verdana" panose="020B0604030504040204" pitchFamily="34" charset="0"/>
              </a:rPr>
              <a:t>ID</a:t>
            </a:r>
            <a:r>
              <a:rPr lang="en-GB" altLang="es-ES" sz="1600" dirty="0">
                <a:solidFill>
                  <a:srgbClr val="646464"/>
                </a:solidFill>
                <a:latin typeface="Verdana" panose="020B0604030504040204" pitchFamily="34" charset="0"/>
              </a:rPr>
              <a:t> that provides you are entitled to take out loans.</a:t>
            </a:r>
            <a:endParaRPr lang="es-ES" altLang="es-ES" sz="1600" dirty="0">
              <a:solidFill>
                <a:srgbClr val="646464"/>
              </a:solidFill>
              <a:latin typeface="Verdana" panose="020B0604030504040204" pitchFamily="34" charset="0"/>
            </a:endParaRPr>
          </a:p>
          <a:p>
            <a:pPr algn="just"/>
            <a:endParaRPr lang="es-ES" altLang="es-ES" sz="1600" dirty="0">
              <a:solidFill>
                <a:srgbClr val="646464"/>
              </a:solidFill>
              <a:latin typeface="Verdana" panose="020B0604030504040204" pitchFamily="34" charset="0"/>
            </a:endParaRPr>
          </a:p>
          <a:p>
            <a:pPr algn="just"/>
            <a:r>
              <a:rPr lang="en-GB" altLang="es-ES" sz="1600" u="sng" dirty="0">
                <a:solidFill>
                  <a:srgbClr val="3C8C93"/>
                </a:solidFill>
                <a:latin typeface="Verdana"/>
                <a:ea typeface="Verdana"/>
                <a:cs typeface="Arial"/>
              </a:rPr>
              <a:t>Loan service regulations</a:t>
            </a:r>
            <a:r>
              <a:rPr lang="es-ES" altLang="es-ES" sz="1600" dirty="0">
                <a:solidFill>
                  <a:srgbClr val="646464"/>
                </a:solidFill>
                <a:latin typeface="Verdana"/>
                <a:ea typeface="Verdana"/>
                <a:cs typeface="Arial"/>
              </a:rPr>
              <a:t> (</a:t>
            </a:r>
            <a:r>
              <a:rPr lang="es-ES" altLang="es-ES" sz="1600" dirty="0" err="1">
                <a:solidFill>
                  <a:srgbClr val="646464"/>
                </a:solidFill>
                <a:latin typeface="Verdana"/>
                <a:ea typeface="Verdana"/>
                <a:cs typeface="Arial"/>
              </a:rPr>
              <a:t>Catalan</a:t>
            </a:r>
            <a:r>
              <a:rPr lang="es-ES" altLang="es-ES" sz="1600" dirty="0">
                <a:solidFill>
                  <a:srgbClr val="646464"/>
                </a:solidFill>
                <a:latin typeface="Verdana"/>
                <a:ea typeface="Verdana"/>
                <a:cs typeface="Arial"/>
              </a:rPr>
              <a:t>)</a:t>
            </a:r>
            <a:endParaRPr lang="es-ES" altLang="es-ES" sz="1600" dirty="0">
              <a:solidFill>
                <a:srgbClr val="646464"/>
              </a:solidFill>
              <a:latin typeface="Verdana" panose="020B0604030504040204" pitchFamily="34" charset="0"/>
              <a:ea typeface="Verdana"/>
            </a:endParaRPr>
          </a:p>
          <a:p>
            <a:pPr algn="just"/>
            <a:endParaRPr lang="es-ES" altLang="es-ES" sz="1600" dirty="0">
              <a:solidFill>
                <a:srgbClr val="646464"/>
              </a:solidFill>
              <a:latin typeface="Verdana"/>
              <a:ea typeface="Verdana"/>
              <a:cs typeface="Arial"/>
            </a:endParaRPr>
          </a:p>
          <a:p>
            <a:pPr algn="just">
              <a:buFont typeface="Wingdings" panose="05000000000000000000" pitchFamily="2" charset="2"/>
              <a:buChar char="q"/>
            </a:pPr>
            <a:r>
              <a:rPr lang="ca-ES" altLang="es-ES" sz="1600" dirty="0">
                <a:solidFill>
                  <a:srgbClr val="646464"/>
                </a:solidFill>
                <a:latin typeface="Verdana" panose="020B0604030504040204" pitchFamily="34" charset="0"/>
              </a:rPr>
              <a:t> </a:t>
            </a:r>
            <a:r>
              <a:rPr lang="en-GB" altLang="es-ES" sz="1600" dirty="0">
                <a:solidFill>
                  <a:srgbClr val="646464"/>
                </a:solidFill>
                <a:latin typeface="Verdana" panose="020B0604030504040204" pitchFamily="34" charset="0"/>
              </a:rPr>
              <a:t>Documents that cannot be taken out on loan:</a:t>
            </a:r>
          </a:p>
          <a:p>
            <a:pPr lvl="1" algn="just">
              <a:buFontTx/>
              <a:buChar char="–"/>
            </a:pPr>
            <a:r>
              <a:rPr lang="en-GB" altLang="es-ES" sz="1600" dirty="0">
                <a:solidFill>
                  <a:srgbClr val="646464"/>
                </a:solidFill>
                <a:latin typeface="Verdana"/>
                <a:ea typeface="Verdana"/>
                <a:cs typeface="Arial"/>
              </a:rPr>
              <a:t>Journals and works of reference (encyclopaedias, dictionaries, etc.). If digital versions are available online you can consult them off UB premises.</a:t>
            </a:r>
          </a:p>
          <a:p>
            <a:pPr lvl="1" algn="just">
              <a:buFontTx/>
              <a:buChar char="–"/>
            </a:pPr>
            <a:r>
              <a:rPr lang="en-GB" altLang="es-ES" sz="1600" dirty="0">
                <a:solidFill>
                  <a:srgbClr val="646464"/>
                </a:solidFill>
                <a:latin typeface="Verdana" panose="020B0604030504040204" pitchFamily="34" charset="0"/>
              </a:rPr>
              <a:t>Rare books and manuscripts.</a:t>
            </a:r>
          </a:p>
          <a:p>
            <a:pPr lvl="1" algn="just">
              <a:buFontTx/>
              <a:buChar char="–"/>
            </a:pPr>
            <a:r>
              <a:rPr lang="en-GB" altLang="es-ES" sz="1600" dirty="0">
                <a:solidFill>
                  <a:srgbClr val="646464"/>
                </a:solidFill>
                <a:latin typeface="Verdana" panose="020B0604030504040204" pitchFamily="34" charset="0"/>
              </a:rPr>
              <a:t>Books with a red dot or the label "Not for loan".</a:t>
            </a:r>
            <a:endParaRPr lang="ca-ES" altLang="es-ES" sz="1600" dirty="0">
              <a:solidFill>
                <a:srgbClr val="646464"/>
              </a:solidFill>
              <a:latin typeface="Verdana" panose="020B0604030504040204" pitchFamily="34" charset="0"/>
            </a:endParaRPr>
          </a:p>
          <a:p>
            <a:pPr algn="just">
              <a:spcBef>
                <a:spcPct val="20000"/>
              </a:spcBef>
              <a:buFont typeface="Wingdings" panose="05000000000000000000" pitchFamily="2" charset="2"/>
              <a:buChar char="q"/>
            </a:pPr>
            <a:r>
              <a:rPr lang="ca-ES" altLang="es-ES" sz="1600" dirty="0">
                <a:solidFill>
                  <a:srgbClr val="646464"/>
                </a:solidFill>
                <a:latin typeface="Verdana" panose="020B0604030504040204" pitchFamily="34" charset="0"/>
              </a:rPr>
              <a:t> </a:t>
            </a:r>
            <a:r>
              <a:rPr lang="en-GB" altLang="es-ES" sz="1600" dirty="0">
                <a:solidFill>
                  <a:srgbClr val="646464"/>
                </a:solidFill>
                <a:latin typeface="Verdana" panose="020B0604030504040204" pitchFamily="34" charset="0"/>
              </a:rPr>
              <a:t>Recommended bibliography: </a:t>
            </a:r>
          </a:p>
          <a:p>
            <a:pPr lvl="1" algn="just">
              <a:spcBef>
                <a:spcPct val="20000"/>
              </a:spcBef>
              <a:buFontTx/>
              <a:buChar char="–"/>
            </a:pPr>
            <a:r>
              <a:rPr lang="en-GB" altLang="es-ES" sz="1600" dirty="0">
                <a:solidFill>
                  <a:srgbClr val="646464"/>
                </a:solidFill>
                <a:latin typeface="Verdana" panose="020B0604030504040204" pitchFamily="34" charset="0"/>
              </a:rPr>
              <a:t>Loan for up to </a:t>
            </a:r>
            <a:r>
              <a:rPr lang="es-ES" altLang="es-ES" sz="1600" dirty="0">
                <a:solidFill>
                  <a:srgbClr val="646464"/>
                </a:solidFill>
                <a:latin typeface="Verdana" panose="020B0604030504040204" pitchFamily="34" charset="0"/>
              </a:rPr>
              <a:t>10</a:t>
            </a:r>
            <a:r>
              <a:rPr lang="en-GB" altLang="es-ES" sz="1600" dirty="0">
                <a:solidFill>
                  <a:srgbClr val="646464"/>
                </a:solidFill>
                <a:latin typeface="Verdana" panose="020B0604030504040204" pitchFamily="34" charset="0"/>
              </a:rPr>
              <a:t> days.</a:t>
            </a:r>
          </a:p>
        </p:txBody>
      </p:sp>
    </p:spTree>
    <p:extLst>
      <p:ext uri="{BB962C8B-B14F-4D97-AF65-F5344CB8AC3E}">
        <p14:creationId xmlns:p14="http://schemas.microsoft.com/office/powerpoint/2010/main" val="82684289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9527090-CCAC-45BD-AFEB-08E62F5731F6}" type="slidenum">
              <a:rPr lang="es-ES" altLang="en-US" smtClean="0">
                <a:solidFill>
                  <a:srgbClr val="898989"/>
                </a:solidFill>
              </a:rPr>
              <a:pPr/>
              <a:t>2</a:t>
            </a:fld>
            <a:endParaRPr lang="es-ES" altLang="en-US">
              <a:solidFill>
                <a:srgbClr val="898989"/>
              </a:solidFill>
            </a:endParaRPr>
          </a:p>
        </p:txBody>
      </p:sp>
      <p:sp>
        <p:nvSpPr>
          <p:cNvPr id="19459" name="Rectangle 13"/>
          <p:cNvSpPr>
            <a:spLocks noGrp="1" noChangeArrowheads="1"/>
          </p:cNvSpPr>
          <p:nvPr>
            <p:ph type="title" idx="4294967295"/>
          </p:nvPr>
        </p:nvSpPr>
        <p:spPr bwMode="auto">
          <a:xfrm>
            <a:off x="542844" y="812700"/>
            <a:ext cx="81534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rPr>
              <a:t>What's the aim of this session?</a:t>
            </a:r>
            <a:r>
              <a:rPr lang="ca-ES" altLang="ca-ES" sz="2000" b="1" dirty="0">
                <a:solidFill>
                  <a:srgbClr val="336699"/>
                </a:solidFill>
                <a:latin typeface="Verdana" panose="020B0604030504040204" pitchFamily="34" charset="0"/>
              </a:rPr>
              <a:t> </a:t>
            </a:r>
          </a:p>
        </p:txBody>
      </p:sp>
      <p:sp>
        <p:nvSpPr>
          <p:cNvPr id="19460" name="Rectangle 14"/>
          <p:cNvSpPr>
            <a:spLocks noGrp="1" noChangeArrowheads="1"/>
          </p:cNvSpPr>
          <p:nvPr>
            <p:ph type="body" idx="4294967295"/>
          </p:nvPr>
        </p:nvSpPr>
        <p:spPr bwMode="auto">
          <a:xfrm>
            <a:off x="468313" y="2276475"/>
            <a:ext cx="8675687"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spAutoFit/>
          </a:bodyPr>
          <a:lstStyle/>
          <a:p>
            <a:pPr algn="ctr">
              <a:spcBef>
                <a:spcPct val="100000"/>
              </a:spcBef>
              <a:buClr>
                <a:schemeClr val="accent2"/>
              </a:buClr>
              <a:buSzPct val="75000"/>
              <a:buNone/>
            </a:pPr>
            <a:r>
              <a:rPr lang="en-GB" altLang="ca-ES" sz="1600" dirty="0">
                <a:solidFill>
                  <a:srgbClr val="646464"/>
                </a:solidFill>
                <a:latin typeface="Verdana"/>
                <a:ea typeface="Verdana"/>
              </a:rPr>
              <a:t>To present the CRAI Information and Audiovisual Media Library and its services</a:t>
            </a:r>
          </a:p>
          <a:p>
            <a:pPr algn="ctr">
              <a:spcBef>
                <a:spcPct val="100000"/>
              </a:spcBef>
              <a:buNone/>
            </a:pPr>
            <a:r>
              <a:rPr lang="en-GB" sz="1600" dirty="0">
                <a:solidFill>
                  <a:srgbClr val="646464"/>
                </a:solidFill>
                <a:latin typeface="Verdana"/>
                <a:ea typeface="Verdana"/>
                <a:hlinkClick r:id="rId3"/>
              </a:rPr>
              <a:t>https://crai.ub.edu/en/about-crai/libraries/information-sciences</a:t>
            </a:r>
            <a:endParaRPr lang="en-GB" sz="1600" dirty="0">
              <a:solidFill>
                <a:srgbClr val="646464"/>
              </a:solidFill>
              <a:latin typeface="Verdana" panose="020B0604030504040204" pitchFamily="34" charset="0"/>
              <a:ea typeface="Verdana"/>
              <a:hlinkClick r:id="rId3"/>
            </a:endParaRPr>
          </a:p>
          <a:p>
            <a:pPr algn="ctr">
              <a:spcBef>
                <a:spcPct val="100000"/>
              </a:spcBef>
              <a:buClr>
                <a:srgbClr val="3366CC"/>
              </a:buClr>
              <a:buSzPct val="75000"/>
              <a:buNone/>
            </a:pPr>
            <a:r>
              <a:rPr lang="en-GB" altLang="ca-ES" sz="1600" dirty="0">
                <a:solidFill>
                  <a:srgbClr val="646464"/>
                </a:solidFill>
                <a:latin typeface="Verdana" panose="020B0604030504040204" pitchFamily="34" charset="0"/>
              </a:rPr>
              <a:t>To present the general services and resources offered by the Learning and Research Resources Centre (CRAI)</a:t>
            </a:r>
          </a:p>
          <a:p>
            <a:pPr algn="ctr">
              <a:spcBef>
                <a:spcPct val="100000"/>
              </a:spcBef>
              <a:buClr>
                <a:srgbClr val="3366CC"/>
              </a:buClr>
              <a:buSzPct val="75000"/>
              <a:buNone/>
            </a:pPr>
            <a:r>
              <a:rPr lang="en-GB" altLang="ca-ES" sz="1600" dirty="0">
                <a:solidFill>
                  <a:srgbClr val="646464"/>
                </a:solidFill>
                <a:latin typeface="Verdana"/>
                <a:ea typeface="Verdana"/>
                <a:hlinkClick r:id="rId4"/>
              </a:rPr>
              <a:t>crai.ub.edu/en</a:t>
            </a:r>
            <a:endParaRPr lang="en-GB" altLang="ca-ES" sz="1600" dirty="0">
              <a:solidFill>
                <a:srgbClr val="646464"/>
              </a:solidFill>
              <a:latin typeface="Verdana"/>
              <a:ea typeface="Verdana"/>
            </a:endParaRPr>
          </a:p>
          <a:p>
            <a:pPr algn="ctr" eaLnBrk="1" hangingPunct="1">
              <a:spcBef>
                <a:spcPct val="100000"/>
              </a:spcBef>
              <a:buClr>
                <a:srgbClr val="3366CC"/>
              </a:buClr>
              <a:buSzPct val="75000"/>
              <a:buFontTx/>
              <a:buNone/>
            </a:pPr>
            <a:endParaRPr lang="ca-ES" altLang="ca-ES" sz="2000" dirty="0">
              <a:solidFill>
                <a:srgbClr val="646464"/>
              </a:solidFill>
              <a:latin typeface="Verdana" panose="020B0604030504040204" pitchFamily="34" charset="0"/>
            </a:endParaRPr>
          </a:p>
        </p:txBody>
      </p:sp>
    </p:spTree>
    <p:extLst>
      <p:ext uri="{BB962C8B-B14F-4D97-AF65-F5344CB8AC3E}">
        <p14:creationId xmlns:p14="http://schemas.microsoft.com/office/powerpoint/2010/main" val="20761343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e número de diapositiva 1"/>
          <p:cNvSpPr>
            <a:spLocks noGrp="1"/>
          </p:cNvSpPr>
          <p:nvPr>
            <p:ph type="sldNum" sz="quarter" idx="12"/>
          </p:nvPr>
        </p:nvSpPr>
        <p:spPr/>
        <p:txBody>
          <a:bodyPr/>
          <a:lstStyle/>
          <a:p>
            <a:pPr>
              <a:defRPr/>
            </a:pPr>
            <a:fld id="{F24D69C7-FF1B-4868-A7D1-6EF043F99738}" type="slidenum">
              <a:rPr lang="es-ES" altLang="en-US" smtClean="0">
                <a:solidFill>
                  <a:prstClr val="black">
                    <a:tint val="75000"/>
                  </a:prstClr>
                </a:solidFill>
              </a:rPr>
              <a:pPr>
                <a:defRPr/>
              </a:pPr>
              <a:t>20</a:t>
            </a:fld>
            <a:endParaRPr lang="es-ES" altLang="en-US">
              <a:solidFill>
                <a:prstClr val="black">
                  <a:tint val="75000"/>
                </a:prstClr>
              </a:solidFill>
            </a:endParaRPr>
          </a:p>
        </p:txBody>
      </p:sp>
      <p:sp>
        <p:nvSpPr>
          <p:cNvPr id="3" name="Rectangle 7"/>
          <p:cNvSpPr txBox="1">
            <a:spLocks noChangeArrowheads="1"/>
          </p:cNvSpPr>
          <p:nvPr/>
        </p:nvSpPr>
        <p:spPr bwMode="auto">
          <a:xfrm>
            <a:off x="502174" y="624547"/>
            <a:ext cx="6456589"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ca-ES" sz="2000" b="1" dirty="0">
                <a:solidFill>
                  <a:srgbClr val="336699"/>
                </a:solidFill>
                <a:latin typeface="Verdana" panose="020B0604030504040204" pitchFamily="34" charset="0"/>
                <a:hlinkClick r:id="rId2"/>
              </a:rPr>
              <a:t>Loans service </a:t>
            </a:r>
            <a:r>
              <a:rPr lang="en-GB" altLang="ca-ES" sz="2000" b="1" dirty="0">
                <a:solidFill>
                  <a:srgbClr val="336699"/>
                </a:solidFill>
                <a:latin typeface="Verdana" panose="020B0604030504040204" pitchFamily="34" charset="0"/>
              </a:rPr>
              <a:t>(II)</a:t>
            </a:r>
            <a:endParaRPr lang="ca-ES" altLang="ca-ES" sz="2000" b="1" dirty="0">
              <a:solidFill>
                <a:srgbClr val="336699"/>
              </a:solidFill>
              <a:latin typeface="Verdana" panose="020B0604030504040204" pitchFamily="34" charset="0"/>
            </a:endParaRPr>
          </a:p>
        </p:txBody>
      </p:sp>
      <p:graphicFrame>
        <p:nvGraphicFramePr>
          <p:cNvPr id="5" name="Taula 4"/>
          <p:cNvGraphicFramePr>
            <a:graphicFrameLocks noGrp="1"/>
          </p:cNvGraphicFramePr>
          <p:nvPr>
            <p:extLst>
              <p:ext uri="{D42A27DB-BD31-4B8C-83A1-F6EECF244321}">
                <p14:modId xmlns:p14="http://schemas.microsoft.com/office/powerpoint/2010/main" val="3292334061"/>
              </p:ext>
            </p:extLst>
          </p:nvPr>
        </p:nvGraphicFramePr>
        <p:xfrm>
          <a:off x="584165" y="1276015"/>
          <a:ext cx="8193445" cy="4517293"/>
        </p:xfrm>
        <a:graphic>
          <a:graphicData uri="http://schemas.openxmlformats.org/drawingml/2006/table">
            <a:tbl>
              <a:tblPr firstRow="1" bandRow="1">
                <a:tableStyleId>{5C22544A-7EE6-4342-B048-85BDC9FD1C3A}</a:tableStyleId>
              </a:tblPr>
              <a:tblGrid>
                <a:gridCol w="6108465">
                  <a:extLst>
                    <a:ext uri="{9D8B030D-6E8A-4147-A177-3AD203B41FA5}">
                      <a16:colId xmlns:a16="http://schemas.microsoft.com/office/drawing/2014/main" val="3236891594"/>
                    </a:ext>
                  </a:extLst>
                </a:gridCol>
                <a:gridCol w="1270270">
                  <a:extLst>
                    <a:ext uri="{9D8B030D-6E8A-4147-A177-3AD203B41FA5}">
                      <a16:colId xmlns:a16="http://schemas.microsoft.com/office/drawing/2014/main" val="2001202228"/>
                    </a:ext>
                  </a:extLst>
                </a:gridCol>
                <a:gridCol w="814710">
                  <a:extLst>
                    <a:ext uri="{9D8B030D-6E8A-4147-A177-3AD203B41FA5}">
                      <a16:colId xmlns:a16="http://schemas.microsoft.com/office/drawing/2014/main" val="4273385813"/>
                    </a:ext>
                  </a:extLst>
                </a:gridCol>
              </a:tblGrid>
              <a:tr h="502143">
                <a:tc>
                  <a:txBody>
                    <a:bodyPr/>
                    <a:lstStyle/>
                    <a:p>
                      <a:r>
                        <a:rPr lang="en-GB" noProof="0" dirty="0"/>
                        <a:t>Users</a:t>
                      </a:r>
                    </a:p>
                  </a:txBody>
                  <a:tcPr anchor="ctr"/>
                </a:tc>
                <a:tc>
                  <a:txBody>
                    <a:bodyPr/>
                    <a:lstStyle/>
                    <a:p>
                      <a:pPr algn="ctr"/>
                      <a:r>
                        <a:rPr lang="ca-ES" dirty="0" err="1"/>
                        <a:t>Items</a:t>
                      </a:r>
                      <a:endParaRPr lang="ca-ES" dirty="0"/>
                    </a:p>
                  </a:txBody>
                  <a:tcPr anchor="ctr"/>
                </a:tc>
                <a:tc>
                  <a:txBody>
                    <a:bodyPr/>
                    <a:lstStyle/>
                    <a:p>
                      <a:pPr algn="ctr"/>
                      <a:r>
                        <a:rPr lang="ca-ES" dirty="0"/>
                        <a:t>Days</a:t>
                      </a:r>
                    </a:p>
                  </a:txBody>
                  <a:tcPr anchor="ctr"/>
                </a:tc>
                <a:extLst>
                  <a:ext uri="{0D108BD9-81ED-4DB2-BD59-A6C34878D82A}">
                    <a16:rowId xmlns:a16="http://schemas.microsoft.com/office/drawing/2014/main" val="970138437"/>
                  </a:ext>
                </a:extLst>
              </a:tr>
              <a:tr h="712123">
                <a:tc>
                  <a:txBody>
                    <a:bodyPr/>
                    <a:lstStyle/>
                    <a:p>
                      <a:pPr marL="0" marR="0" lvl="0" indent="0" algn="l" defTabSz="914400" rtl="0" eaLnBrk="0" fontAlgn="base" latinLnBrk="0" hangingPunct="0">
                        <a:lnSpc>
                          <a:spcPct val="100000"/>
                        </a:lnSpc>
                        <a:spcBef>
                          <a:spcPct val="50000"/>
                        </a:spcBef>
                        <a:spcAft>
                          <a:spcPct val="0"/>
                        </a:spcAft>
                        <a:buClrTx/>
                        <a:buSzTx/>
                        <a:buFont typeface="Wingdings" pitchFamily="2" charset="2"/>
                        <a:buNone/>
                        <a:tabLst/>
                      </a:pPr>
                      <a:r>
                        <a:rPr kumimoji="0" lang="en-US" altLang="ca-ES" sz="1050" b="0" i="0" u="none" strike="noStrike" kern="1200" cap="none" normalizeH="0" baseline="0" dirty="0">
                          <a:ln>
                            <a:noFill/>
                          </a:ln>
                          <a:solidFill>
                            <a:srgbClr val="336699"/>
                          </a:solidFill>
                          <a:effectLst/>
                          <a:latin typeface="Verdana" pitchFamily="34" charset="0"/>
                          <a:ea typeface="+mn-ea"/>
                          <a:cs typeface="+mn-cs"/>
                        </a:rPr>
                        <a:t>UB teaching staff (active, retired or emeritus)/ guest or visiting teaching staff / teaching staff from affiliated centres with </a:t>
                      </a:r>
                      <a:r>
                        <a:rPr kumimoji="0" lang="en-US" altLang="ca-ES" sz="1050" b="0" i="1" u="none" strike="noStrike" kern="1200" cap="none" normalizeH="0" baseline="0" dirty="0" err="1">
                          <a:ln>
                            <a:noFill/>
                          </a:ln>
                          <a:solidFill>
                            <a:srgbClr val="336699"/>
                          </a:solidFill>
                          <a:effectLst/>
                          <a:latin typeface="Verdana" pitchFamily="34" charset="0"/>
                          <a:ea typeface="+mn-ea"/>
                          <a:cs typeface="+mn-cs"/>
                        </a:rPr>
                        <a:t>venia</a:t>
                      </a:r>
                      <a:r>
                        <a:rPr kumimoji="0" lang="en-US" altLang="ca-ES" sz="1050" b="0" i="1" u="none" strike="noStrike" kern="1200" cap="none" normalizeH="0" baseline="0" dirty="0">
                          <a:ln>
                            <a:noFill/>
                          </a:ln>
                          <a:solidFill>
                            <a:srgbClr val="336699"/>
                          </a:solidFill>
                          <a:effectLst/>
                          <a:latin typeface="Verdana" pitchFamily="34" charset="0"/>
                          <a:ea typeface="+mn-ea"/>
                          <a:cs typeface="+mn-cs"/>
                        </a:rPr>
                        <a:t> </a:t>
                      </a:r>
                      <a:r>
                        <a:rPr kumimoji="0" lang="en-US" altLang="ca-ES" sz="1050" b="0" i="1" u="none" strike="noStrike" kern="1200" cap="none" normalizeH="0" baseline="0" dirty="0" err="1">
                          <a:ln>
                            <a:noFill/>
                          </a:ln>
                          <a:solidFill>
                            <a:srgbClr val="336699"/>
                          </a:solidFill>
                          <a:effectLst/>
                          <a:latin typeface="Verdana" pitchFamily="34" charset="0"/>
                          <a:ea typeface="+mn-ea"/>
                          <a:cs typeface="+mn-cs"/>
                        </a:rPr>
                        <a:t>docendi</a:t>
                      </a:r>
                      <a:r>
                        <a:rPr kumimoji="0" lang="en-US" altLang="ca-ES" sz="1050" b="0" i="1" u="none" strike="noStrike" kern="1200" cap="none" normalizeH="0" baseline="0" dirty="0">
                          <a:ln>
                            <a:noFill/>
                          </a:ln>
                          <a:solidFill>
                            <a:srgbClr val="336699"/>
                          </a:solidFill>
                          <a:effectLst/>
                          <a:latin typeface="Verdana" pitchFamily="34" charset="0"/>
                          <a:ea typeface="+mn-ea"/>
                          <a:cs typeface="+mn-cs"/>
                        </a:rPr>
                        <a:t> </a:t>
                      </a:r>
                      <a:r>
                        <a:rPr kumimoji="0" lang="en-US" altLang="ca-ES" sz="1050" b="0" i="0" u="none" strike="noStrike" kern="1200" cap="none" normalizeH="0" baseline="0" dirty="0">
                          <a:ln>
                            <a:noFill/>
                          </a:ln>
                          <a:solidFill>
                            <a:srgbClr val="336699"/>
                          </a:solidFill>
                          <a:effectLst/>
                          <a:latin typeface="Verdana" pitchFamily="34" charset="0"/>
                          <a:ea typeface="+mn-ea"/>
                          <a:cs typeface="+mn-cs"/>
                        </a:rPr>
                        <a:t>/ EIM, Hispanic Studies, Language Services and IDP-ICE teaching staff / UB departments or research groups researchers / users with specific needs</a:t>
                      </a:r>
                      <a:endParaRPr kumimoji="0" lang="ca-ES" altLang="ca-ES" sz="1050" b="0" i="0" u="none" strike="noStrike" kern="1200" cap="none" normalizeH="0" baseline="0" dirty="0">
                        <a:ln>
                          <a:noFill/>
                        </a:ln>
                        <a:solidFill>
                          <a:srgbClr val="336699"/>
                        </a:solidFill>
                        <a:effectLst/>
                        <a:latin typeface="Verdana" pitchFamily="34" charset="0"/>
                        <a:ea typeface="+mn-ea"/>
                        <a:cs typeface="+mn-cs"/>
                      </a:endParaRP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ca-ES" altLang="ca-ES" sz="1100" b="1" i="0" u="none" strike="noStrike" cap="none" normalizeH="0" baseline="0" dirty="0">
                          <a:ln>
                            <a:noFill/>
                          </a:ln>
                          <a:solidFill>
                            <a:srgbClr val="336699"/>
                          </a:solidFill>
                          <a:effectLst/>
                          <a:latin typeface="Verdana" pitchFamily="34" charset="0"/>
                        </a:rPr>
                        <a:t>40</a:t>
                      </a:r>
                      <a:endParaRPr kumimoji="0" lang="ca-ES" altLang="ca-ES" sz="1800" b="1" i="0" u="none" strike="noStrike" cap="none" normalizeH="0" baseline="0" dirty="0">
                        <a:ln>
                          <a:noFill/>
                        </a:ln>
                        <a:solidFill>
                          <a:srgbClr val="336699"/>
                        </a:solidFill>
                        <a:effectLst/>
                        <a:latin typeface="Verdana" pitchFamily="34" charset="0"/>
                      </a:endParaRPr>
                    </a:p>
                  </a:txBody>
                  <a:tcPr anchor="ctr"/>
                </a:tc>
                <a:tc>
                  <a:txBody>
                    <a:bodyPr/>
                    <a:lstStyle/>
                    <a:p>
                      <a:pPr algn="ctr"/>
                      <a:r>
                        <a:rPr kumimoji="0" lang="ca-ES" sz="1100" b="1" i="0" u="none" strike="noStrike" kern="1200" cap="none" normalizeH="0" baseline="0" dirty="0">
                          <a:ln>
                            <a:noFill/>
                          </a:ln>
                          <a:solidFill>
                            <a:srgbClr val="336699"/>
                          </a:solidFill>
                          <a:effectLst/>
                          <a:latin typeface="Verdana" pitchFamily="34" charset="0"/>
                          <a:ea typeface="+mn-ea"/>
                          <a:cs typeface="+mn-cs"/>
                        </a:rPr>
                        <a:t>60</a:t>
                      </a:r>
                    </a:p>
                  </a:txBody>
                  <a:tcPr anchor="ctr"/>
                </a:tc>
                <a:extLst>
                  <a:ext uri="{0D108BD9-81ED-4DB2-BD59-A6C34878D82A}">
                    <a16:rowId xmlns:a16="http://schemas.microsoft.com/office/drawing/2014/main" val="4028193643"/>
                  </a:ext>
                </a:extLst>
              </a:tr>
              <a:tr h="428075">
                <a:tc>
                  <a:txBody>
                    <a:bodyPr/>
                    <a:lstStyle/>
                    <a:p>
                      <a:pPr marL="0" marR="0" lvl="0" indent="0" algn="l" defTabSz="914400" rtl="0" eaLnBrk="0" fontAlgn="base" latinLnBrk="0" hangingPunct="0">
                        <a:lnSpc>
                          <a:spcPct val="100000"/>
                        </a:lnSpc>
                        <a:spcBef>
                          <a:spcPct val="50000"/>
                        </a:spcBef>
                        <a:spcAft>
                          <a:spcPct val="0"/>
                        </a:spcAft>
                        <a:buClrTx/>
                        <a:buSzTx/>
                        <a:buFont typeface="Wingdings" pitchFamily="2" charset="2"/>
                        <a:buNone/>
                        <a:tabLst/>
                      </a:pPr>
                      <a:r>
                        <a:rPr kumimoji="0" lang="en-US" sz="1050" b="0" i="0" u="none" strike="noStrike" kern="1200" cap="none" normalizeH="0" baseline="0" dirty="0">
                          <a:ln>
                            <a:noFill/>
                          </a:ln>
                          <a:solidFill>
                            <a:srgbClr val="336699"/>
                          </a:solidFill>
                          <a:effectLst/>
                          <a:latin typeface="Verdana" pitchFamily="34" charset="0"/>
                          <a:ea typeface="+mn-ea"/>
                          <a:cs typeface="+mn-cs"/>
                        </a:rPr>
                        <a:t>PhD students / university master’s degree, inter-university master’s degree and UB-specific master’s degree students / administrative and service staff (active or retired)</a:t>
                      </a:r>
                      <a:endParaRPr kumimoji="0" lang="ca-ES" altLang="ca-ES" sz="1050" b="0" i="0" u="none" strike="noStrike" kern="1200" cap="none" normalizeH="0" baseline="0" dirty="0">
                        <a:ln>
                          <a:noFill/>
                        </a:ln>
                        <a:solidFill>
                          <a:srgbClr val="336699"/>
                        </a:solidFill>
                        <a:effectLst/>
                        <a:latin typeface="Verdana" pitchFamily="34" charset="0"/>
                        <a:ea typeface="+mn-ea"/>
                        <a:cs typeface="+mn-cs"/>
                      </a:endParaRPr>
                    </a:p>
                  </a:txBody>
                  <a:tcPr/>
                </a:tc>
                <a:tc>
                  <a:txBody>
                    <a:bodyPr/>
                    <a:lstStyle/>
                    <a:p>
                      <a:pPr algn="ctr"/>
                      <a:r>
                        <a:rPr kumimoji="0" lang="ca-ES" sz="1100" b="1" i="0" u="none" strike="noStrike" kern="1200" cap="none" normalizeH="0" baseline="0" dirty="0">
                          <a:ln>
                            <a:noFill/>
                          </a:ln>
                          <a:solidFill>
                            <a:srgbClr val="336699"/>
                          </a:solidFill>
                          <a:effectLst/>
                          <a:latin typeface="Verdana" pitchFamily="34" charset="0"/>
                          <a:ea typeface="+mn-ea"/>
                          <a:cs typeface="+mn-cs"/>
                        </a:rPr>
                        <a:t>20</a:t>
                      </a:r>
                    </a:p>
                  </a:txBody>
                  <a:tcPr anchor="ctr"/>
                </a:tc>
                <a:tc>
                  <a:txBody>
                    <a:bodyPr/>
                    <a:lstStyle/>
                    <a:p>
                      <a:pPr algn="ctr"/>
                      <a:r>
                        <a:rPr kumimoji="0" lang="ca-ES" sz="1100" b="1" i="0" u="none" strike="noStrike" kern="1200" cap="none" normalizeH="0" baseline="0" dirty="0">
                          <a:ln>
                            <a:noFill/>
                          </a:ln>
                          <a:solidFill>
                            <a:srgbClr val="336699"/>
                          </a:solidFill>
                          <a:effectLst/>
                          <a:latin typeface="Verdana" pitchFamily="34" charset="0"/>
                          <a:ea typeface="+mn-ea"/>
                          <a:cs typeface="+mn-cs"/>
                        </a:rPr>
                        <a:t>30</a:t>
                      </a:r>
                    </a:p>
                  </a:txBody>
                  <a:tcPr anchor="ctr"/>
                </a:tc>
                <a:extLst>
                  <a:ext uri="{0D108BD9-81ED-4DB2-BD59-A6C34878D82A}">
                    <a16:rowId xmlns:a16="http://schemas.microsoft.com/office/drawing/2014/main" val="4016518166"/>
                  </a:ext>
                </a:extLst>
              </a:tr>
              <a:tr h="862172">
                <a:tc>
                  <a:txBody>
                    <a:bodyPr/>
                    <a:lstStyle/>
                    <a:p>
                      <a:pPr marL="0" marR="0" lvl="0" indent="0" algn="l" defTabSz="914400" rtl="0" eaLnBrk="0" fontAlgn="base" latinLnBrk="0" hangingPunct="0">
                        <a:lnSpc>
                          <a:spcPct val="100000"/>
                        </a:lnSpc>
                        <a:spcBef>
                          <a:spcPct val="50000"/>
                        </a:spcBef>
                        <a:spcAft>
                          <a:spcPct val="0"/>
                        </a:spcAft>
                        <a:buClrTx/>
                        <a:buSzTx/>
                        <a:buFont typeface="Wingdings" pitchFamily="2" charset="2"/>
                        <a:buNone/>
                        <a:tabLst/>
                      </a:pPr>
                      <a:r>
                        <a:rPr kumimoji="0" lang="en-US" altLang="ca-ES" sz="1050" b="0" i="0" u="none" strike="noStrike" kern="1200" cap="none" normalizeH="0" baseline="0" dirty="0">
                          <a:ln>
                            <a:noFill/>
                          </a:ln>
                          <a:solidFill>
                            <a:srgbClr val="336699"/>
                          </a:solidFill>
                          <a:effectLst/>
                          <a:latin typeface="Verdana" pitchFamily="34" charset="0"/>
                          <a:ea typeface="+mn-ea"/>
                          <a:cs typeface="+mn-cs"/>
                        </a:rPr>
                        <a:t>UB bachelor’s degree students, students from affiliated, inter-university, accreditation, national or international mobility </a:t>
                      </a:r>
                      <a:r>
                        <a:rPr kumimoji="0" lang="en-US" altLang="ca-ES" sz="1050" b="0" i="0" u="none" strike="noStrike" kern="1200" cap="none" normalizeH="0" baseline="0" dirty="0" err="1">
                          <a:ln>
                            <a:noFill/>
                          </a:ln>
                          <a:solidFill>
                            <a:srgbClr val="336699"/>
                          </a:solidFill>
                          <a:effectLst/>
                          <a:latin typeface="Verdana" pitchFamily="34" charset="0"/>
                          <a:ea typeface="+mn-ea"/>
                          <a:cs typeface="+mn-cs"/>
                        </a:rPr>
                        <a:t>centres</a:t>
                      </a:r>
                      <a:r>
                        <a:rPr kumimoji="0" lang="en-US" altLang="ca-ES" sz="1050" b="0" i="0" u="none" strike="noStrike" kern="1200" cap="none" normalizeH="0" baseline="0" dirty="0">
                          <a:ln>
                            <a:noFill/>
                          </a:ln>
                          <a:solidFill>
                            <a:srgbClr val="336699"/>
                          </a:solidFill>
                          <a:effectLst/>
                          <a:latin typeface="Verdana" pitchFamily="34" charset="0"/>
                          <a:ea typeface="+mn-ea"/>
                          <a:cs typeface="+mn-cs"/>
                        </a:rPr>
                        <a:t> / students from the Institute for Lifelong Learning (IL3) taking courses at the University / students on UB-specific postgraduate courses / university extension students / students from the University of Experience / members of Alumni UB authorized by the UB</a:t>
                      </a:r>
                      <a:endParaRPr kumimoji="0" lang="ca-ES" altLang="ca-ES" sz="1050" b="0" i="0" u="none" strike="noStrike" kern="1200" cap="none" normalizeH="0" baseline="0" dirty="0">
                        <a:ln>
                          <a:noFill/>
                        </a:ln>
                        <a:solidFill>
                          <a:srgbClr val="336699"/>
                        </a:solidFill>
                        <a:effectLst/>
                        <a:latin typeface="Verdana" pitchFamily="34" charset="0"/>
                        <a:ea typeface="+mn-ea"/>
                        <a:cs typeface="+mn-cs"/>
                      </a:endParaRPr>
                    </a:p>
                  </a:txBody>
                  <a:tcPr/>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10</a:t>
                      </a:r>
                    </a:p>
                  </a:txBody>
                  <a:tcPr anchor="ctr" anchorCtr="1"/>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21</a:t>
                      </a:r>
                    </a:p>
                  </a:txBody>
                  <a:tcPr anchor="ctr" anchorCtr="1"/>
                </a:tc>
                <a:extLst>
                  <a:ext uri="{0D108BD9-81ED-4DB2-BD59-A6C34878D82A}">
                    <a16:rowId xmlns:a16="http://schemas.microsoft.com/office/drawing/2014/main" val="3337950277"/>
                  </a:ext>
                </a:extLst>
              </a:tr>
              <a:tr h="752435">
                <a:tc>
                  <a:txBody>
                    <a:bodyPr/>
                    <a:lstStyle/>
                    <a:p>
                      <a:pPr marL="0" marR="0" lvl="0" indent="0" algn="l" defTabSz="914400" rtl="0" eaLnBrk="0" fontAlgn="base" latinLnBrk="0" hangingPunct="0">
                        <a:lnSpc>
                          <a:spcPct val="100000"/>
                        </a:lnSpc>
                        <a:spcBef>
                          <a:spcPct val="50000"/>
                        </a:spcBef>
                        <a:spcAft>
                          <a:spcPct val="0"/>
                        </a:spcAft>
                        <a:buClrTx/>
                        <a:buSzTx/>
                        <a:buFont typeface="Wingdings" pitchFamily="2" charset="2"/>
                        <a:buNone/>
                        <a:tabLst/>
                        <a:defRPr/>
                      </a:pPr>
                      <a:r>
                        <a:rPr kumimoji="0" lang="en-US" altLang="ca-ES" sz="1050" b="0" i="0" u="none" strike="noStrike" kern="1200" cap="none" normalizeH="0" baseline="0" dirty="0">
                          <a:ln>
                            <a:noFill/>
                          </a:ln>
                          <a:solidFill>
                            <a:srgbClr val="336699"/>
                          </a:solidFill>
                          <a:effectLst/>
                          <a:latin typeface="Verdana" pitchFamily="34" charset="0"/>
                          <a:ea typeface="+mn-ea"/>
                          <a:cs typeface="+mn-cs"/>
                        </a:rPr>
                        <a:t>Teaching hospitals staff (</a:t>
                      </a:r>
                      <a:r>
                        <a:rPr kumimoji="0" lang="en-US" altLang="ca-ES" sz="1050" b="0" i="0" u="none" strike="noStrike" kern="1200" cap="none" normalizeH="0" baseline="0" dirty="0" err="1">
                          <a:ln>
                            <a:noFill/>
                          </a:ln>
                          <a:solidFill>
                            <a:srgbClr val="336699"/>
                          </a:solidFill>
                          <a:effectLst/>
                          <a:latin typeface="Verdana" pitchFamily="34" charset="0"/>
                          <a:ea typeface="+mn-ea"/>
                          <a:cs typeface="+mn-cs"/>
                        </a:rPr>
                        <a:t>Clínic</a:t>
                      </a:r>
                      <a:r>
                        <a:rPr kumimoji="0" lang="en-US" altLang="ca-ES" sz="1050" b="0" i="0" u="none" strike="noStrike" kern="1200" cap="none" normalizeH="0" baseline="0" dirty="0">
                          <a:ln>
                            <a:noFill/>
                          </a:ln>
                          <a:solidFill>
                            <a:srgbClr val="336699"/>
                          </a:solidFill>
                          <a:effectLst/>
                          <a:latin typeface="Verdana" pitchFamily="34" charset="0"/>
                          <a:ea typeface="+mn-ea"/>
                          <a:cs typeface="+mn-cs"/>
                        </a:rPr>
                        <a:t>, </a:t>
                      </a:r>
                      <a:r>
                        <a:rPr kumimoji="0" lang="en-US" altLang="ca-ES" sz="1050" b="0" i="0" u="none" strike="noStrike" kern="1200" cap="none" normalizeH="0" baseline="0" dirty="0" err="1">
                          <a:ln>
                            <a:noFill/>
                          </a:ln>
                          <a:solidFill>
                            <a:srgbClr val="336699"/>
                          </a:solidFill>
                          <a:effectLst/>
                          <a:latin typeface="Verdana" pitchFamily="34" charset="0"/>
                          <a:ea typeface="+mn-ea"/>
                          <a:cs typeface="+mn-cs"/>
                        </a:rPr>
                        <a:t>Bellvitge</a:t>
                      </a:r>
                      <a:r>
                        <a:rPr kumimoji="0" lang="en-US" altLang="ca-ES" sz="1050" b="0" i="0" u="none" strike="noStrike" kern="1200" cap="none" normalizeH="0" baseline="0" dirty="0">
                          <a:ln>
                            <a:noFill/>
                          </a:ln>
                          <a:solidFill>
                            <a:srgbClr val="336699"/>
                          </a:solidFill>
                          <a:effectLst/>
                          <a:latin typeface="Verdana" pitchFamily="34" charset="0"/>
                          <a:ea typeface="+mn-ea"/>
                          <a:cs typeface="+mn-cs"/>
                        </a:rPr>
                        <a:t>, Sant Joan de </a:t>
                      </a:r>
                      <a:r>
                        <a:rPr kumimoji="0" lang="en-US" altLang="ca-ES" sz="1050" b="0" i="0" u="none" strike="noStrike" kern="1200" cap="none" normalizeH="0" baseline="0" dirty="0" err="1">
                          <a:ln>
                            <a:noFill/>
                          </a:ln>
                          <a:solidFill>
                            <a:srgbClr val="336699"/>
                          </a:solidFill>
                          <a:effectLst/>
                          <a:latin typeface="Verdana" pitchFamily="34" charset="0"/>
                          <a:ea typeface="+mn-ea"/>
                          <a:cs typeface="+mn-cs"/>
                        </a:rPr>
                        <a:t>Déu</a:t>
                      </a:r>
                      <a:r>
                        <a:rPr kumimoji="0" lang="en-US" altLang="ca-ES" sz="1050" b="0" i="0" u="none" strike="noStrike" kern="1200" cap="none" normalizeH="0" baseline="0" dirty="0">
                          <a:ln>
                            <a:noFill/>
                          </a:ln>
                          <a:solidFill>
                            <a:srgbClr val="336699"/>
                          </a:solidFill>
                          <a:effectLst/>
                          <a:latin typeface="Verdana" pitchFamily="34" charset="0"/>
                          <a:ea typeface="+mn-ea"/>
                          <a:cs typeface="+mn-cs"/>
                        </a:rPr>
                        <a:t>) / non-UB teaching staff of centres with an agreement, the UB Group and the IDP-ICE / staff of research institutes in which the UB participates, is affiliated, linked, with an agreement or of the UB Group / GEO3BCN-CSIC researchers and research fellows</a:t>
                      </a:r>
                      <a:endParaRPr kumimoji="0" lang="ca-ES" sz="1050" b="0" i="0" u="none" strike="noStrike" kern="1200" cap="none" normalizeH="0" baseline="0" dirty="0">
                        <a:ln>
                          <a:noFill/>
                        </a:ln>
                        <a:solidFill>
                          <a:srgbClr val="336699"/>
                        </a:solidFill>
                        <a:effectLst/>
                        <a:latin typeface="Verdana" pitchFamily="34" charset="0"/>
                        <a:ea typeface="+mn-ea"/>
                        <a:cs typeface="+mn-cs"/>
                      </a:endParaRPr>
                    </a:p>
                  </a:txBody>
                  <a:tcPr/>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15</a:t>
                      </a:r>
                    </a:p>
                  </a:txBody>
                  <a:tcPr anchor="ctr" anchorCtr="1"/>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21</a:t>
                      </a:r>
                    </a:p>
                  </a:txBody>
                  <a:tcPr anchor="ctr" anchorCtr="1"/>
                </a:tc>
                <a:extLst>
                  <a:ext uri="{0D108BD9-81ED-4DB2-BD59-A6C34878D82A}">
                    <a16:rowId xmlns:a16="http://schemas.microsoft.com/office/drawing/2014/main" val="2234053851"/>
                  </a:ext>
                </a:extLst>
              </a:tr>
              <a:tr h="785942">
                <a:tc>
                  <a:txBody>
                    <a:bodyPr/>
                    <a:lstStyle/>
                    <a:p>
                      <a:pPr marL="0" marR="0" lvl="0" indent="0" algn="l" defTabSz="914400" rtl="0" eaLnBrk="0" fontAlgn="base" latinLnBrk="0" hangingPunct="0">
                        <a:lnSpc>
                          <a:spcPct val="100000"/>
                        </a:lnSpc>
                        <a:spcBef>
                          <a:spcPct val="50000"/>
                        </a:spcBef>
                        <a:spcAft>
                          <a:spcPct val="0"/>
                        </a:spcAft>
                        <a:buClrTx/>
                        <a:buSzTx/>
                        <a:buFont typeface="Wingdings" pitchFamily="2" charset="2"/>
                        <a:buNone/>
                        <a:tabLst/>
                        <a:defRPr/>
                      </a:pPr>
                      <a:r>
                        <a:rPr kumimoji="0" lang="en-US" sz="1050" b="0" i="0" u="none" strike="noStrike" kern="1200" cap="none" normalizeH="0" baseline="0" dirty="0">
                          <a:ln>
                            <a:noFill/>
                          </a:ln>
                          <a:solidFill>
                            <a:srgbClr val="336699"/>
                          </a:solidFill>
                          <a:effectLst/>
                          <a:latin typeface="Verdana" pitchFamily="34" charset="0"/>
                          <a:ea typeface="+mn-ea"/>
                          <a:cs typeface="+mn-cs"/>
                        </a:rPr>
                        <a:t>Students from </a:t>
                      </a:r>
                      <a:r>
                        <a:rPr kumimoji="0" lang="en-US" sz="1050" b="0" i="0" u="none" strike="noStrike" kern="1200" cap="none" normalizeH="0" baseline="0" dirty="0" err="1">
                          <a:ln>
                            <a:noFill/>
                          </a:ln>
                          <a:solidFill>
                            <a:srgbClr val="336699"/>
                          </a:solidFill>
                          <a:effectLst/>
                          <a:latin typeface="Verdana" pitchFamily="34" charset="0"/>
                          <a:ea typeface="+mn-ea"/>
                          <a:cs typeface="+mn-cs"/>
                        </a:rPr>
                        <a:t>centres</a:t>
                      </a:r>
                      <a:r>
                        <a:rPr kumimoji="0" lang="en-US" sz="1050" b="0" i="0" u="none" strike="noStrike" kern="1200" cap="none" normalizeH="0" baseline="0" dirty="0">
                          <a:ln>
                            <a:noFill/>
                          </a:ln>
                          <a:solidFill>
                            <a:srgbClr val="336699"/>
                          </a:solidFill>
                          <a:effectLst/>
                          <a:latin typeface="Verdana" pitchFamily="34" charset="0"/>
                          <a:ea typeface="+mn-ea"/>
                          <a:cs typeface="+mn-cs"/>
                        </a:rPr>
                        <a:t> with agreements or from the UB Group / EIM, Hispanic Studies, Language Services and the IDP-ICE students / teaching and research staff, administrative and service staff, doctoral and master's degree students from the </a:t>
                      </a:r>
                      <a:r>
                        <a:rPr kumimoji="0" lang="en-US" sz="1050" b="0" i="0" u="none" strike="noStrike" kern="1200" cap="none" normalizeH="0" baseline="0" dirty="0" err="1">
                          <a:ln>
                            <a:noFill/>
                          </a:ln>
                          <a:solidFill>
                            <a:srgbClr val="336699"/>
                          </a:solidFill>
                          <a:effectLst/>
                          <a:latin typeface="Verdana" pitchFamily="34" charset="0"/>
                          <a:ea typeface="+mn-ea"/>
                          <a:cs typeface="+mn-cs"/>
                        </a:rPr>
                        <a:t>Universitat</a:t>
                      </a:r>
                      <a:r>
                        <a:rPr kumimoji="0" lang="en-US" sz="1050" b="0" i="0" u="none" strike="noStrike" kern="1200" cap="none" normalizeH="0" baseline="0" dirty="0">
                          <a:ln>
                            <a:noFill/>
                          </a:ln>
                          <a:solidFill>
                            <a:srgbClr val="336699"/>
                          </a:solidFill>
                          <a:effectLst/>
                          <a:latin typeface="Verdana" pitchFamily="34" charset="0"/>
                          <a:ea typeface="+mn-ea"/>
                          <a:cs typeface="+mn-cs"/>
                        </a:rPr>
                        <a:t> </a:t>
                      </a:r>
                      <a:r>
                        <a:rPr kumimoji="0" lang="en-US" sz="1050" b="0" i="0" u="none" strike="noStrike" kern="1200" cap="none" normalizeH="0" baseline="0" dirty="0" err="1">
                          <a:ln>
                            <a:noFill/>
                          </a:ln>
                          <a:solidFill>
                            <a:srgbClr val="336699"/>
                          </a:solidFill>
                          <a:effectLst/>
                          <a:latin typeface="Verdana" pitchFamily="34" charset="0"/>
                          <a:ea typeface="+mn-ea"/>
                          <a:cs typeface="+mn-cs"/>
                        </a:rPr>
                        <a:t>d'Andorra</a:t>
                      </a:r>
                      <a:r>
                        <a:rPr kumimoji="0" lang="en-US" sz="1050" b="0" i="0" u="none" strike="noStrike" kern="1200" cap="none" normalizeH="0" baseline="0" dirty="0">
                          <a:ln>
                            <a:noFill/>
                          </a:ln>
                          <a:solidFill>
                            <a:srgbClr val="336699"/>
                          </a:solidFill>
                          <a:effectLst/>
                          <a:latin typeface="Verdana" pitchFamily="34" charset="0"/>
                          <a:ea typeface="+mn-ea"/>
                          <a:cs typeface="+mn-cs"/>
                        </a:rPr>
                        <a:t> and the </a:t>
                      </a:r>
                      <a:r>
                        <a:rPr kumimoji="0" lang="en-US" sz="1050" b="0" i="0" u="none" strike="noStrike" kern="1200" cap="none" normalizeH="0" baseline="0" dirty="0" err="1">
                          <a:ln>
                            <a:noFill/>
                          </a:ln>
                          <a:solidFill>
                            <a:srgbClr val="336699"/>
                          </a:solidFill>
                          <a:effectLst/>
                          <a:latin typeface="Verdana" pitchFamily="34" charset="0"/>
                          <a:ea typeface="+mn-ea"/>
                          <a:cs typeface="+mn-cs"/>
                        </a:rPr>
                        <a:t>Universitat</a:t>
                      </a:r>
                      <a:r>
                        <a:rPr kumimoji="0" lang="en-US" sz="1050" b="0" i="0" u="none" strike="noStrike" kern="1200" cap="none" normalizeH="0" baseline="0" dirty="0">
                          <a:ln>
                            <a:noFill/>
                          </a:ln>
                          <a:solidFill>
                            <a:srgbClr val="336699"/>
                          </a:solidFill>
                          <a:effectLst/>
                          <a:latin typeface="Verdana" pitchFamily="34" charset="0"/>
                          <a:ea typeface="+mn-ea"/>
                          <a:cs typeface="+mn-cs"/>
                        </a:rPr>
                        <a:t> </a:t>
                      </a:r>
                      <a:r>
                        <a:rPr kumimoji="0" lang="en-US" sz="1050" b="0" i="0" u="none" strike="noStrike" kern="1200" cap="none" normalizeH="0" baseline="0" dirty="0" err="1">
                          <a:ln>
                            <a:noFill/>
                          </a:ln>
                          <a:solidFill>
                            <a:srgbClr val="336699"/>
                          </a:solidFill>
                          <a:effectLst/>
                          <a:latin typeface="Verdana" pitchFamily="34" charset="0"/>
                          <a:ea typeface="+mn-ea"/>
                          <a:cs typeface="+mn-cs"/>
                        </a:rPr>
                        <a:t>Jaume</a:t>
                      </a:r>
                      <a:r>
                        <a:rPr kumimoji="0" lang="en-US" sz="1050" b="0" i="0" u="none" strike="noStrike" kern="1200" cap="none" normalizeH="0" baseline="0" dirty="0">
                          <a:ln>
                            <a:noFill/>
                          </a:ln>
                          <a:solidFill>
                            <a:srgbClr val="336699"/>
                          </a:solidFill>
                          <a:effectLst/>
                          <a:latin typeface="Verdana" pitchFamily="34" charset="0"/>
                          <a:ea typeface="+mn-ea"/>
                          <a:cs typeface="+mn-cs"/>
                        </a:rPr>
                        <a:t> I / UB Doctors’ Senate members / primary and secondary school teaching staff / COBDC members / UB charitable and teaching foundations members / users authorized by the UB teaching and research staff or by the CRAI.</a:t>
                      </a:r>
                      <a:endParaRPr kumimoji="0" lang="ca-ES" sz="1050" b="0" i="0" u="none" strike="noStrike" kern="1200" cap="none" normalizeH="0" baseline="0" dirty="0">
                        <a:ln>
                          <a:noFill/>
                        </a:ln>
                        <a:solidFill>
                          <a:srgbClr val="336699"/>
                        </a:solidFill>
                        <a:effectLst/>
                        <a:latin typeface="Verdana" pitchFamily="34" charset="0"/>
                        <a:ea typeface="+mn-ea"/>
                        <a:cs typeface="+mn-cs"/>
                      </a:endParaRPr>
                    </a:p>
                  </a:txBody>
                  <a:tcPr/>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5</a:t>
                      </a:r>
                    </a:p>
                  </a:txBody>
                  <a:tcPr anchor="ctr" anchorCtr="1"/>
                </a:tc>
                <a:tc>
                  <a:txBody>
                    <a:bodyPr/>
                    <a:lstStyle/>
                    <a:p>
                      <a:r>
                        <a:rPr kumimoji="0" lang="ca-ES" sz="1100" b="1" i="0" u="none" strike="noStrike" kern="1200" cap="none" normalizeH="0" baseline="0" dirty="0">
                          <a:ln>
                            <a:noFill/>
                          </a:ln>
                          <a:solidFill>
                            <a:srgbClr val="336699"/>
                          </a:solidFill>
                          <a:effectLst/>
                          <a:latin typeface="Verdana" pitchFamily="34" charset="0"/>
                          <a:ea typeface="+mn-ea"/>
                          <a:cs typeface="+mn-cs"/>
                        </a:rPr>
                        <a:t>10</a:t>
                      </a:r>
                    </a:p>
                  </a:txBody>
                  <a:tcPr anchor="ctr" anchorCtr="1"/>
                </a:tc>
                <a:extLst>
                  <a:ext uri="{0D108BD9-81ED-4DB2-BD59-A6C34878D82A}">
                    <a16:rowId xmlns:a16="http://schemas.microsoft.com/office/drawing/2014/main" val="3242788529"/>
                  </a:ext>
                </a:extLst>
              </a:tr>
            </a:tbl>
          </a:graphicData>
        </a:graphic>
      </p:graphicFrame>
      <p:sp>
        <p:nvSpPr>
          <p:cNvPr id="6" name="Text Box 45"/>
          <p:cNvSpPr txBox="1">
            <a:spLocks noChangeArrowheads="1"/>
          </p:cNvSpPr>
          <p:nvPr/>
        </p:nvSpPr>
        <p:spPr bwMode="auto">
          <a:xfrm>
            <a:off x="594599" y="5902261"/>
            <a:ext cx="8163962" cy="274637"/>
          </a:xfrm>
          <a:prstGeom prst="rect">
            <a:avLst/>
          </a:prstGeom>
          <a:solidFill>
            <a:srgbClr val="EAEFF7"/>
          </a:solidFill>
          <a:ln>
            <a:noFill/>
          </a:ln>
          <a:effec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ca-ES" altLang="ca-ES" sz="1200" b="1" dirty="0">
                <a:solidFill>
                  <a:srgbClr val="336699"/>
                </a:solidFill>
                <a:latin typeface="Verdana" panose="020B0604030504040204" pitchFamily="34" charset="0"/>
              </a:rPr>
              <a:t>Audiovisual material </a:t>
            </a:r>
            <a:r>
              <a:rPr lang="ca-ES" altLang="ca-ES" sz="1200" b="1" dirty="0" err="1">
                <a:solidFill>
                  <a:srgbClr val="336699"/>
                </a:solidFill>
                <a:latin typeface="Verdana" panose="020B0604030504040204" pitchFamily="34" charset="0"/>
              </a:rPr>
              <a:t>loan</a:t>
            </a:r>
            <a:r>
              <a:rPr lang="ca-ES" altLang="ca-ES" sz="1200" b="1" dirty="0">
                <a:solidFill>
                  <a:srgbClr val="336699"/>
                </a:solidFill>
                <a:latin typeface="Verdana" panose="020B0604030504040204" pitchFamily="34" charset="0"/>
              </a:rPr>
              <a:t>: 21 </a:t>
            </a:r>
            <a:r>
              <a:rPr lang="ca-ES" altLang="ca-ES" sz="1200" b="1" dirty="0" err="1">
                <a:solidFill>
                  <a:srgbClr val="336699"/>
                </a:solidFill>
                <a:latin typeface="Verdana" panose="020B0604030504040204" pitchFamily="34" charset="0"/>
              </a:rPr>
              <a:t>days</a:t>
            </a:r>
            <a:endParaRPr lang="ca-ES" altLang="ca-ES" sz="1200" b="1" dirty="0">
              <a:solidFill>
                <a:srgbClr val="336699"/>
              </a:solidFill>
              <a:latin typeface="Verdana" panose="020B0604030504040204" pitchFamily="34" charset="0"/>
            </a:endParaRPr>
          </a:p>
        </p:txBody>
      </p:sp>
      <p:sp>
        <p:nvSpPr>
          <p:cNvPr id="7" name="Text Box 46"/>
          <p:cNvSpPr txBox="1">
            <a:spLocks noChangeArrowheads="1"/>
          </p:cNvSpPr>
          <p:nvPr/>
        </p:nvSpPr>
        <p:spPr bwMode="auto">
          <a:xfrm>
            <a:off x="594599" y="6219732"/>
            <a:ext cx="8163962" cy="498598"/>
          </a:xfrm>
          <a:prstGeom prst="rect">
            <a:avLst/>
          </a:prstGeom>
          <a:noFill/>
          <a:ln w="9525" algn="ctr">
            <a:solidFill>
              <a:srgbClr val="336699"/>
            </a:solidFill>
            <a:miter lim="800000"/>
            <a:headEnd/>
            <a:tailEnd/>
          </a:ln>
          <a:effectLst/>
          <a:extLst>
            <a:ext uri="{909E8E84-426E-40DD-AFC4-6F175D3DCCD1}">
              <a14:hiddenFill xmlns:a14="http://schemas.microsoft.com/office/drawing/2010/main">
                <a:solidFill>
                  <a:srgbClr val="B0C0EE"/>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en-GB" altLang="ca-ES" sz="1200" b="1" dirty="0">
                <a:solidFill>
                  <a:srgbClr val="336699"/>
                </a:solidFill>
                <a:latin typeface="Verdana" panose="020B0604030504040204" pitchFamily="34" charset="0"/>
              </a:rPr>
              <a:t>Recommended bibliography:</a:t>
            </a:r>
            <a:r>
              <a:rPr lang="ca-ES" altLang="ca-ES" sz="1200" b="1" dirty="0">
                <a:solidFill>
                  <a:srgbClr val="336699"/>
                </a:solidFill>
                <a:latin typeface="Verdana" panose="020B0604030504040204" pitchFamily="34" charset="0"/>
              </a:rPr>
              <a:t> 10 </a:t>
            </a:r>
            <a:r>
              <a:rPr lang="ca-ES" altLang="ca-ES" sz="1200" b="1" dirty="0" err="1">
                <a:solidFill>
                  <a:srgbClr val="336699"/>
                </a:solidFill>
                <a:latin typeface="Verdana" panose="020B0604030504040204" pitchFamily="34" charset="0"/>
              </a:rPr>
              <a:t>days</a:t>
            </a:r>
            <a:endParaRPr lang="ca-ES" altLang="ca-ES" sz="1200" b="1" dirty="0">
              <a:solidFill>
                <a:srgbClr val="336699"/>
              </a:solidFill>
              <a:latin typeface="Verdana" panose="020B0604030504040204" pitchFamily="34" charset="0"/>
            </a:endParaRPr>
          </a:p>
          <a:p>
            <a:pPr algn="ctr">
              <a:spcBef>
                <a:spcPct val="20000"/>
              </a:spcBef>
            </a:pPr>
            <a:r>
              <a:rPr lang="en-GB" altLang="ca-ES" sz="1200" b="1" dirty="0">
                <a:solidFill>
                  <a:srgbClr val="336699"/>
                </a:solidFill>
                <a:latin typeface="Verdana" panose="020B0604030504040204" pitchFamily="34" charset="0"/>
              </a:rPr>
              <a:t>Recommended bibliography for weekends (from Friday to Monday): 3 days</a:t>
            </a:r>
            <a:endParaRPr lang="ca-ES" altLang="ca-ES" sz="1200" b="1" dirty="0">
              <a:solidFill>
                <a:srgbClr val="336699"/>
              </a:solidFill>
              <a:latin typeface="Verdana" panose="020B0604030504040204" pitchFamily="34" charset="0"/>
            </a:endParaRPr>
          </a:p>
        </p:txBody>
      </p:sp>
    </p:spTree>
    <p:extLst>
      <p:ext uri="{BB962C8B-B14F-4D97-AF65-F5344CB8AC3E}">
        <p14:creationId xmlns:p14="http://schemas.microsoft.com/office/powerpoint/2010/main" val="1765655815"/>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0DB78A-56C9-4AE1-B9CC-BD1577AA1795}" type="slidenum">
              <a:rPr lang="ca-ES" altLang="en-US" smtClean="0">
                <a:solidFill>
                  <a:srgbClr val="898989"/>
                </a:solidFill>
              </a:rPr>
              <a:pPr/>
              <a:t>21</a:t>
            </a:fld>
            <a:endParaRPr lang="ca-ES" altLang="en-US">
              <a:solidFill>
                <a:srgbClr val="898989"/>
              </a:solidFill>
            </a:endParaRPr>
          </a:p>
        </p:txBody>
      </p:sp>
      <p:sp>
        <p:nvSpPr>
          <p:cNvPr id="46083" name="Rectangle 9"/>
          <p:cNvSpPr>
            <a:spLocks noChangeArrowheads="1"/>
          </p:cNvSpPr>
          <p:nvPr/>
        </p:nvSpPr>
        <p:spPr bwMode="auto">
          <a:xfrm>
            <a:off x="5090954" y="3919020"/>
            <a:ext cx="107112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ca-ES" sz="1700" b="1" dirty="0" err="1">
                <a:solidFill>
                  <a:srgbClr val="336699"/>
                </a:solidFill>
                <a:latin typeface="Verdana" panose="020B0604030504040204" pitchFamily="34" charset="0"/>
              </a:rPr>
              <a:t>History</a:t>
            </a:r>
            <a:endParaRPr lang="ca-ES" altLang="ca-ES" sz="1700" b="1" dirty="0">
              <a:solidFill>
                <a:srgbClr val="336699"/>
              </a:solidFill>
              <a:latin typeface="Verdana" panose="020B0604030504040204" pitchFamily="34" charset="0"/>
            </a:endParaRPr>
          </a:p>
        </p:txBody>
      </p:sp>
      <p:sp>
        <p:nvSpPr>
          <p:cNvPr id="88094" name="Rectangle 6"/>
          <p:cNvSpPr>
            <a:spLocks noChangeArrowheads="1"/>
          </p:cNvSpPr>
          <p:nvPr/>
        </p:nvSpPr>
        <p:spPr bwMode="auto">
          <a:xfrm>
            <a:off x="5078448" y="4273032"/>
            <a:ext cx="38354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en-U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You can see the list of the items you have borrowed during your studies at the UB under the </a:t>
            </a:r>
            <a:r>
              <a:rPr lang="en-US" altLang="ca-ES" sz="1600" i="1" dirty="0">
                <a:solidFill>
                  <a:srgbClr val="646464"/>
                </a:solidFill>
                <a:latin typeface="Verdana" panose="020B0604030504040204" pitchFamily="34" charset="0"/>
                <a:ea typeface="Verdana" panose="020B0604030504040204" pitchFamily="34" charset="0"/>
                <a:cs typeface="Verdana" panose="020B0604030504040204" pitchFamily="34" charset="0"/>
              </a:rPr>
              <a:t>Loans</a:t>
            </a:r>
            <a:r>
              <a:rPr lang="en-U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section in </a:t>
            </a:r>
            <a:r>
              <a:rPr lang="en-US" altLang="ca-ES" sz="1600" i="1" dirty="0">
                <a:solidFill>
                  <a:srgbClr val="646464"/>
                </a:solidFill>
                <a:latin typeface="Verdana" panose="020B0604030504040204" pitchFamily="34" charset="0"/>
                <a:ea typeface="Verdana" panose="020B0604030504040204" pitchFamily="34" charset="0"/>
                <a:cs typeface="Verdana" panose="020B0604030504040204" pitchFamily="34" charset="0"/>
              </a:rPr>
              <a:t>My account</a:t>
            </a:r>
            <a:r>
              <a:rPr lang="en-U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a:t>
            </a:r>
            <a:r>
              <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a:t>
            </a:r>
          </a:p>
        </p:txBody>
      </p:sp>
      <p:sp>
        <p:nvSpPr>
          <p:cNvPr id="88095" name="Rectangle 10"/>
          <p:cNvSpPr>
            <a:spLocks noChangeArrowheads="1"/>
          </p:cNvSpPr>
          <p:nvPr/>
        </p:nvSpPr>
        <p:spPr bwMode="auto">
          <a:xfrm>
            <a:off x="5094514" y="1878722"/>
            <a:ext cx="372722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en-GB" altLang="ca-ES" sz="1600" dirty="0">
                <a:solidFill>
                  <a:srgbClr val="646464"/>
                </a:solidFill>
                <a:latin typeface="Verdana" panose="020B0604030504040204" pitchFamily="34" charset="0"/>
              </a:rPr>
              <a:t>You can reserve a maximum of </a:t>
            </a:r>
            <a:r>
              <a:rPr lang="en-GB" altLang="ca-ES" sz="1600" b="1" dirty="0">
                <a:solidFill>
                  <a:srgbClr val="7F7F7F"/>
                </a:solidFill>
                <a:latin typeface="Verdana" panose="020B0604030504040204" pitchFamily="34" charset="0"/>
              </a:rPr>
              <a:t>8</a:t>
            </a:r>
            <a:r>
              <a:rPr lang="en-GB" altLang="ca-ES" sz="1600" dirty="0">
                <a:solidFill>
                  <a:srgbClr val="646464"/>
                </a:solidFill>
                <a:latin typeface="Verdana" panose="020B0604030504040204" pitchFamily="34" charset="0"/>
              </a:rPr>
              <a:t> items, through </a:t>
            </a:r>
            <a:r>
              <a:rPr lang="en-GB" altLang="ca-ES" sz="1600" b="1" i="1" dirty="0">
                <a:solidFill>
                  <a:srgbClr val="7F7F7F"/>
                </a:solidFill>
                <a:latin typeface="Verdana" panose="020B0604030504040204" pitchFamily="34" charset="0"/>
              </a:rPr>
              <a:t>My account</a:t>
            </a:r>
            <a:r>
              <a:rPr lang="en-GB" altLang="ca-ES" sz="1600" i="1" dirty="0">
                <a:solidFill>
                  <a:srgbClr val="7F7F7F"/>
                </a:solidFill>
                <a:latin typeface="Verdana" panose="020B0604030504040204" pitchFamily="34" charset="0"/>
              </a:rPr>
              <a:t> </a:t>
            </a:r>
            <a:r>
              <a:rPr lang="en-GB" altLang="ca-ES" sz="1600" dirty="0">
                <a:solidFill>
                  <a:srgbClr val="646464"/>
                </a:solidFill>
                <a:latin typeface="Verdana" panose="020B0604030504040204" pitchFamily="34" charset="0"/>
              </a:rPr>
              <a:t>or from the loan desks.</a:t>
            </a:r>
            <a:r>
              <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a:t>
            </a:r>
          </a:p>
        </p:txBody>
      </p:sp>
      <p:sp>
        <p:nvSpPr>
          <p:cNvPr id="46086" name="Rectangle 9"/>
          <p:cNvSpPr>
            <a:spLocks noChangeArrowheads="1"/>
          </p:cNvSpPr>
          <p:nvPr/>
        </p:nvSpPr>
        <p:spPr bwMode="auto">
          <a:xfrm>
            <a:off x="5089779" y="1507456"/>
            <a:ext cx="1776448"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1700" b="1" dirty="0">
                <a:solidFill>
                  <a:srgbClr val="336699"/>
                </a:solidFill>
                <a:latin typeface="Verdana" panose="020B0604030504040204" pitchFamily="34" charset="0"/>
              </a:rPr>
              <a:t>Reservations</a:t>
            </a:r>
            <a:endParaRPr lang="ca-ES" altLang="ca-ES" sz="1700" b="1" dirty="0">
              <a:solidFill>
                <a:srgbClr val="336699"/>
              </a:solidFill>
              <a:latin typeface="Verdana" panose="020B0604030504040204" pitchFamily="34" charset="0"/>
            </a:endParaRPr>
          </a:p>
        </p:txBody>
      </p:sp>
      <p:sp>
        <p:nvSpPr>
          <p:cNvPr id="46087" name="Rectangle 8"/>
          <p:cNvSpPr>
            <a:spLocks noChangeArrowheads="1"/>
          </p:cNvSpPr>
          <p:nvPr/>
        </p:nvSpPr>
        <p:spPr bwMode="auto">
          <a:xfrm>
            <a:off x="688054" y="4273032"/>
            <a:ext cx="424973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altLang="ca-ES" sz="1600" dirty="0">
                <a:solidFill>
                  <a:srgbClr val="646464"/>
                </a:solidFill>
                <a:latin typeface="Verdana" panose="020B0604030504040204" pitchFamily="34" charset="0"/>
              </a:rPr>
              <a:t>If you do not return books in time, you will be barred from using the service,</a:t>
            </a:r>
            <a:r>
              <a:rPr lang="en-GB" altLang="ca-ES" sz="1600" b="1" dirty="0">
                <a:solidFill>
                  <a:srgbClr val="7F7F7F"/>
                </a:solidFill>
                <a:latin typeface="Verdana" panose="020B0604030504040204" pitchFamily="34" charset="0"/>
              </a:rPr>
              <a:t> depending on the item and the number of days overdue</a:t>
            </a:r>
            <a:r>
              <a:rPr lang="en-GB" altLang="ca-ES" sz="1600" dirty="0">
                <a:solidFill>
                  <a:srgbClr val="646464"/>
                </a:solidFill>
                <a:latin typeface="Verdana" panose="020B0604030504040204" pitchFamily="34" charset="0"/>
              </a:rPr>
              <a:t>:</a:t>
            </a:r>
            <a:endParaRPr lang="en-GB" altLang="ca-ES" sz="1600" dirty="0">
              <a:solidFill>
                <a:srgbClr val="336699"/>
              </a:solidFill>
              <a:latin typeface="Verdana" panose="020B0604030504040204" pitchFamily="34" charset="0"/>
            </a:endParaRPr>
          </a:p>
          <a:p>
            <a:r>
              <a:rPr lang="en-GB" altLang="ca-ES" sz="1600" dirty="0">
                <a:solidFill>
                  <a:srgbClr val="336699"/>
                </a:solidFill>
                <a:latin typeface="Verdana" panose="020B0604030504040204" pitchFamily="34" charset="0"/>
              </a:rPr>
              <a:t>Normal loan and audiovisual material:</a:t>
            </a:r>
            <a:r>
              <a:rPr lang="en-GB" altLang="ca-ES" sz="1600" b="1" dirty="0">
                <a:solidFill>
                  <a:prstClr val="black"/>
                </a:solidFill>
                <a:latin typeface="Verdana" panose="020B0604030504040204" pitchFamily="34" charset="0"/>
              </a:rPr>
              <a:t> </a:t>
            </a:r>
            <a:r>
              <a:rPr lang="en-GB" altLang="ca-ES" sz="1600" b="1" dirty="0">
                <a:solidFill>
                  <a:srgbClr val="7F7F7F"/>
                </a:solidFill>
                <a:latin typeface="Verdana" panose="020B0604030504040204" pitchFamily="34" charset="0"/>
              </a:rPr>
              <a:t>1 day</a:t>
            </a:r>
            <a:r>
              <a:rPr lang="en-GB" altLang="ca-ES" sz="1600" dirty="0">
                <a:solidFill>
                  <a:srgbClr val="7F7F7F"/>
                </a:solidFill>
                <a:latin typeface="Verdana" panose="020B0604030504040204" pitchFamily="34" charset="0"/>
              </a:rPr>
              <a:t> </a:t>
            </a:r>
          </a:p>
          <a:p>
            <a:r>
              <a:rPr lang="en-GB" altLang="ca-ES" sz="1600" dirty="0">
                <a:solidFill>
                  <a:srgbClr val="336699"/>
                </a:solidFill>
                <a:latin typeface="Verdana" panose="020B0604030504040204" pitchFamily="34" charset="0"/>
              </a:rPr>
              <a:t>Loan of reference bibliography:</a:t>
            </a:r>
            <a:r>
              <a:rPr lang="en-GB" altLang="ca-ES" sz="1600" dirty="0">
                <a:solidFill>
                  <a:prstClr val="black"/>
                </a:solidFill>
                <a:latin typeface="Verdana" panose="020B0604030504040204" pitchFamily="34" charset="0"/>
              </a:rPr>
              <a:t> </a:t>
            </a:r>
            <a:r>
              <a:rPr lang="en-GB" altLang="ca-ES" sz="1600" b="1" dirty="0">
                <a:solidFill>
                  <a:srgbClr val="7F7F7F"/>
                </a:solidFill>
                <a:latin typeface="Verdana" panose="020B0604030504040204" pitchFamily="34" charset="0"/>
              </a:rPr>
              <a:t>4 days</a:t>
            </a:r>
            <a:r>
              <a:rPr lang="en-GB" altLang="ca-ES" sz="1600" dirty="0">
                <a:solidFill>
                  <a:srgbClr val="7F7F7F"/>
                </a:solidFill>
                <a:latin typeface="Verdana" panose="020B0604030504040204" pitchFamily="34" charset="0"/>
              </a:rPr>
              <a:t> </a:t>
            </a:r>
          </a:p>
          <a:p>
            <a:r>
              <a:rPr lang="en-GB" altLang="ca-ES" sz="1600" dirty="0">
                <a:solidFill>
                  <a:srgbClr val="336699"/>
                </a:solidFill>
                <a:latin typeface="Verdana" panose="020B0604030504040204" pitchFamily="34" charset="0"/>
              </a:rPr>
              <a:t>Loan of weekend reference bibliography:</a:t>
            </a:r>
            <a:r>
              <a:rPr lang="en-GB" altLang="ca-ES" sz="1600" b="1" dirty="0">
                <a:solidFill>
                  <a:srgbClr val="336699"/>
                </a:solidFill>
                <a:latin typeface="Verdana" panose="020B0604030504040204" pitchFamily="34" charset="0"/>
              </a:rPr>
              <a:t> </a:t>
            </a:r>
            <a:r>
              <a:rPr lang="en-GB" altLang="ca-ES" sz="1600" b="1" dirty="0">
                <a:solidFill>
                  <a:srgbClr val="7F7F7F"/>
                </a:solidFill>
                <a:latin typeface="Verdana" panose="020B0604030504040204" pitchFamily="34" charset="0"/>
              </a:rPr>
              <a:t>6 days</a:t>
            </a:r>
            <a:endParaRPr lang="ca-ES" altLang="ca-ES" sz="1600" b="1" dirty="0">
              <a:solidFill>
                <a:srgbClr val="7F7F7F"/>
              </a:solidFill>
              <a:latin typeface="Verdana" panose="020B0604030504040204" pitchFamily="34" charset="0"/>
            </a:endParaRPr>
          </a:p>
        </p:txBody>
      </p:sp>
      <p:sp>
        <p:nvSpPr>
          <p:cNvPr id="46088" name="Rectangle 7"/>
          <p:cNvSpPr>
            <a:spLocks noChangeArrowheads="1"/>
          </p:cNvSpPr>
          <p:nvPr/>
        </p:nvSpPr>
        <p:spPr bwMode="auto">
          <a:xfrm>
            <a:off x="681898" y="3890056"/>
            <a:ext cx="1311578"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1700" b="1" dirty="0">
                <a:solidFill>
                  <a:srgbClr val="336699"/>
                </a:solidFill>
                <a:latin typeface="Verdana" panose="020B0604030504040204" pitchFamily="34" charset="0"/>
              </a:rPr>
              <a:t>Penalties</a:t>
            </a:r>
            <a:endParaRPr lang="ca-ES" altLang="ca-ES" sz="1700" b="1" dirty="0">
              <a:solidFill>
                <a:srgbClr val="336699"/>
              </a:solidFill>
              <a:latin typeface="Verdana" panose="020B0604030504040204" pitchFamily="34" charset="0"/>
            </a:endParaRPr>
          </a:p>
        </p:txBody>
      </p:sp>
      <p:sp>
        <p:nvSpPr>
          <p:cNvPr id="46089" name="Rectangle 5"/>
          <p:cNvSpPr>
            <a:spLocks noChangeArrowheads="1"/>
          </p:cNvSpPr>
          <p:nvPr/>
        </p:nvSpPr>
        <p:spPr bwMode="auto">
          <a:xfrm>
            <a:off x="641399" y="1488794"/>
            <a:ext cx="1361270"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1700" b="1" dirty="0">
                <a:solidFill>
                  <a:srgbClr val="336699"/>
                </a:solidFill>
                <a:latin typeface="Verdana" panose="020B0604030504040204" pitchFamily="34" charset="0"/>
              </a:rPr>
              <a:t>Renewals</a:t>
            </a:r>
            <a:endParaRPr lang="ca-ES" altLang="ca-ES" sz="1700" b="1" dirty="0">
              <a:solidFill>
                <a:srgbClr val="336699"/>
              </a:solidFill>
              <a:latin typeface="Verdana" panose="020B0604030504040204" pitchFamily="34" charset="0"/>
            </a:endParaRPr>
          </a:p>
        </p:txBody>
      </p:sp>
      <p:sp>
        <p:nvSpPr>
          <p:cNvPr id="88100" name="Rectangle 6"/>
          <p:cNvSpPr>
            <a:spLocks noChangeArrowheads="1"/>
          </p:cNvSpPr>
          <p:nvPr/>
        </p:nvSpPr>
        <p:spPr bwMode="auto">
          <a:xfrm>
            <a:off x="641399" y="1839319"/>
            <a:ext cx="4249738"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en-GB" altLang="ca-ES" sz="1600" b="1" dirty="0">
                <a:solidFill>
                  <a:srgbClr val="7F7F7F"/>
                </a:solidFill>
                <a:latin typeface="Verdana" panose="020B0604030504040204" pitchFamily="34" charset="0"/>
              </a:rPr>
              <a:t>You can renew loans as often as you need</a:t>
            </a:r>
            <a:r>
              <a:rPr lang="en-GB" altLang="ca-ES" sz="1600" dirty="0">
                <a:solidFill>
                  <a:srgbClr val="646464"/>
                </a:solidFill>
                <a:latin typeface="Verdana" panose="020B0604030504040204" pitchFamily="34" charset="0"/>
              </a:rPr>
              <a:t>, as long as the item in question has not been reserved by another user. You can renew documents at the </a:t>
            </a:r>
            <a:r>
              <a:rPr lang="en-GB" altLang="ca-ES" sz="1600" b="1" dirty="0">
                <a:solidFill>
                  <a:srgbClr val="7F7F7F"/>
                </a:solidFill>
                <a:latin typeface="Verdana" panose="020B0604030504040204" pitchFamily="34" charset="0"/>
              </a:rPr>
              <a:t>loan</a:t>
            </a:r>
            <a:r>
              <a:rPr lang="en-GB" altLang="ca-ES" sz="1600" b="1" dirty="0">
                <a:solidFill>
                  <a:srgbClr val="646464"/>
                </a:solidFill>
                <a:latin typeface="Verdana" panose="020B0604030504040204" pitchFamily="34" charset="0"/>
              </a:rPr>
              <a:t> </a:t>
            </a:r>
            <a:r>
              <a:rPr lang="en-GB" altLang="ca-ES" sz="1600" b="1" dirty="0">
                <a:solidFill>
                  <a:srgbClr val="7F7F7F"/>
                </a:solidFill>
                <a:latin typeface="Verdana" panose="020B0604030504040204" pitchFamily="34" charset="0"/>
              </a:rPr>
              <a:t>desk</a:t>
            </a:r>
            <a:r>
              <a:rPr lang="en-GB" altLang="ca-ES" sz="1600" dirty="0">
                <a:solidFill>
                  <a:srgbClr val="646464"/>
                </a:solidFill>
                <a:latin typeface="Verdana" panose="020B0604030504040204" pitchFamily="34" charset="0"/>
              </a:rPr>
              <a:t>, by </a:t>
            </a:r>
            <a:r>
              <a:rPr lang="en-GB" altLang="ca-ES" sz="1600" b="1" dirty="0">
                <a:solidFill>
                  <a:srgbClr val="7F7F7F"/>
                </a:solidFill>
                <a:latin typeface="Verdana" panose="020B0604030504040204" pitchFamily="34" charset="0"/>
              </a:rPr>
              <a:t>telephone</a:t>
            </a:r>
            <a:r>
              <a:rPr lang="en-GB" altLang="ca-ES" sz="1600" dirty="0">
                <a:solidFill>
                  <a:srgbClr val="7F7F7F"/>
                </a:solidFill>
                <a:latin typeface="Verdana" panose="020B0604030504040204" pitchFamily="34" charset="0"/>
              </a:rPr>
              <a:t>, </a:t>
            </a:r>
            <a:r>
              <a:rPr lang="en-GB" altLang="ca-ES" sz="1600" dirty="0">
                <a:solidFill>
                  <a:srgbClr val="646464"/>
                </a:solidFill>
                <a:latin typeface="Verdana" panose="020B0604030504040204" pitchFamily="34" charset="0"/>
              </a:rPr>
              <a:t>or via </a:t>
            </a:r>
            <a:r>
              <a:rPr lang="en-GB" altLang="ca-ES" sz="1600" b="1" i="1" dirty="0">
                <a:solidFill>
                  <a:srgbClr val="7F7F7F"/>
                </a:solidFill>
                <a:latin typeface="Verdana" panose="020B0604030504040204" pitchFamily="34" charset="0"/>
              </a:rPr>
              <a:t>My account</a:t>
            </a:r>
            <a:r>
              <a:rPr lang="en-GB" altLang="ca-ES" sz="1600" b="1" dirty="0">
                <a:solidFill>
                  <a:srgbClr val="646464"/>
                </a:solidFill>
                <a:latin typeface="Verdana" panose="020B0604030504040204" pitchFamily="34" charset="0"/>
              </a:rPr>
              <a:t> </a:t>
            </a:r>
            <a:r>
              <a:rPr lang="en-GB" altLang="ca-ES" sz="1600" b="1" dirty="0">
                <a:solidFill>
                  <a:srgbClr val="7F7F7F"/>
                </a:solidFill>
                <a:latin typeface="Verdana" panose="020B0604030504040204" pitchFamily="34" charset="0"/>
              </a:rPr>
              <a:t>on</a:t>
            </a:r>
            <a:r>
              <a:rPr lang="en-GB" altLang="ca-ES" sz="1600" b="1" dirty="0">
                <a:solidFill>
                  <a:srgbClr val="646464"/>
                </a:solidFill>
                <a:latin typeface="Verdana" panose="020B0604030504040204" pitchFamily="34" charset="0"/>
              </a:rPr>
              <a:t> </a:t>
            </a:r>
            <a:r>
              <a:rPr lang="en-GB" altLang="ca-ES" sz="1600" b="1" dirty="0">
                <a:solidFill>
                  <a:srgbClr val="7F7F7F"/>
                </a:solidFill>
                <a:latin typeface="Verdana" panose="020B0604030504040204" pitchFamily="34" charset="0"/>
              </a:rPr>
              <a:t>the CRAI website.</a:t>
            </a:r>
            <a:r>
              <a:rPr lang="ca-ES" altLang="ca-ES" sz="1600" b="1" dirty="0">
                <a:solidFill>
                  <a:srgbClr val="7F7F7F"/>
                </a:solidFill>
                <a:latin typeface="Verdana" panose="020B0604030504040204" pitchFamily="34" charset="0"/>
              </a:rPr>
              <a:t> </a:t>
            </a:r>
          </a:p>
        </p:txBody>
      </p:sp>
      <p:sp>
        <p:nvSpPr>
          <p:cNvPr id="12" name="Rectangle 7"/>
          <p:cNvSpPr txBox="1">
            <a:spLocks noChangeArrowheads="1"/>
          </p:cNvSpPr>
          <p:nvPr/>
        </p:nvSpPr>
        <p:spPr bwMode="auto">
          <a:xfrm>
            <a:off x="483945" y="737728"/>
            <a:ext cx="5974005"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ca-ES" sz="2000" b="1" dirty="0">
                <a:solidFill>
                  <a:srgbClr val="336699"/>
                </a:solidFill>
                <a:latin typeface="Verdana" panose="020B0604030504040204" pitchFamily="34" charset="0"/>
                <a:hlinkClick r:id="rId3"/>
              </a:rPr>
              <a:t>Loans service </a:t>
            </a:r>
            <a:r>
              <a:rPr lang="en-GB" altLang="ca-ES" sz="2000" b="1" dirty="0">
                <a:solidFill>
                  <a:srgbClr val="336699"/>
                </a:solidFill>
                <a:latin typeface="Verdana" panose="020B0604030504040204" pitchFamily="34" charset="0"/>
              </a:rPr>
              <a:t>(III)</a:t>
            </a:r>
            <a:endParaRPr lang="ca-ES" altLang="ca-ES" sz="2000" b="1" dirty="0">
              <a:solidFill>
                <a:srgbClr val="336699"/>
              </a:solidFill>
              <a:latin typeface="Verdana" panose="020B0604030504040204" pitchFamily="34" charset="0"/>
            </a:endParaRPr>
          </a:p>
        </p:txBody>
      </p:sp>
    </p:spTree>
    <p:extLst>
      <p:ext uri="{BB962C8B-B14F-4D97-AF65-F5344CB8AC3E}">
        <p14:creationId xmlns:p14="http://schemas.microsoft.com/office/powerpoint/2010/main" val="413548076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0178AE1-5024-4255-8A52-FE51B1EF48E7}" type="slidenum">
              <a:rPr lang="es-ES" altLang="en-US" smtClean="0">
                <a:solidFill>
                  <a:srgbClr val="898989"/>
                </a:solidFill>
              </a:rPr>
              <a:pPr/>
              <a:t>22</a:t>
            </a:fld>
            <a:endParaRPr lang="es-ES" altLang="en-US">
              <a:solidFill>
                <a:srgbClr val="898989"/>
              </a:solidFill>
            </a:endParaRPr>
          </a:p>
        </p:txBody>
      </p:sp>
      <p:sp>
        <p:nvSpPr>
          <p:cNvPr id="48134" name="Rectangle 7"/>
          <p:cNvSpPr>
            <a:spLocks noGrp="1" noChangeArrowheads="1"/>
          </p:cNvSpPr>
          <p:nvPr>
            <p:ph type="title" idx="4294967295"/>
          </p:nvPr>
        </p:nvSpPr>
        <p:spPr bwMode="auto">
          <a:xfrm>
            <a:off x="473075" y="874474"/>
            <a:ext cx="738019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ca-ES" sz="2000" b="1" dirty="0">
                <a:solidFill>
                  <a:srgbClr val="336699"/>
                </a:solidFill>
                <a:latin typeface="Verdana" panose="020B0604030504040204" pitchFamily="34" charset="0"/>
                <a:hlinkClick r:id="rId2"/>
              </a:rPr>
              <a:t>Loan from other UB libraries</a:t>
            </a:r>
            <a:endParaRPr lang="ca-ES" altLang="ca-ES" sz="2000" b="1" dirty="0">
              <a:solidFill>
                <a:srgbClr val="336699"/>
              </a:solidFill>
              <a:latin typeface="Verdana" panose="020B0604030504040204" pitchFamily="34" charset="0"/>
            </a:endParaRPr>
          </a:p>
        </p:txBody>
      </p:sp>
      <p:sp>
        <p:nvSpPr>
          <p:cNvPr id="48131" name="AutoShape 2"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168275"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48132" name="AutoShape 4"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320675" y="-301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48133" name="AutoShape 6"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473075" y="1222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15369" name="Rectangle 11"/>
          <p:cNvSpPr>
            <a:spLocks noChangeArrowheads="1"/>
          </p:cNvSpPr>
          <p:nvPr/>
        </p:nvSpPr>
        <p:spPr bwMode="auto">
          <a:xfrm>
            <a:off x="625475" y="1744306"/>
            <a:ext cx="4824412"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If you need an item from </a:t>
            </a:r>
            <a:r>
              <a:rPr lang="en-GB" altLang="ca-ES" sz="1600" b="1"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another UB library</a:t>
            </a:r>
            <a:r>
              <a:rPr lang="en-GB" altLang="ca-ES" sz="1600"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 </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you can:</a:t>
            </a:r>
            <a:r>
              <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a:t>
            </a:r>
          </a:p>
          <a:p>
            <a:pPr algn="just" eaLnBrk="1" hangingPunct="1">
              <a:defRPr/>
            </a:pPr>
            <a:endPar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ca-ES" sz="1600" i="1" dirty="0">
                <a:solidFill>
                  <a:srgbClr val="336699"/>
                </a:solidFill>
                <a:latin typeface="Verdana" panose="020B0604030504040204" pitchFamily="34" charset="0"/>
                <a:ea typeface="Verdana" panose="020B0604030504040204" pitchFamily="34" charset="0"/>
                <a:cs typeface="Verdana" panose="020B0604030504040204" pitchFamily="34" charset="0"/>
              </a:rPr>
              <a:t>a</a:t>
            </a:r>
            <a:r>
              <a:rPr lang="ca-ES" altLang="ca-ES" sz="16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ca-ES" altLang="ca-ES" sz="1600" dirty="0">
                <a:solidFill>
                  <a:srgbClr val="595959"/>
                </a:solidFill>
                <a:latin typeface="Verdana" panose="020B0604030504040204" pitchFamily="34" charset="0"/>
                <a:ea typeface="Verdana" panose="020B0604030504040204" pitchFamily="34" charset="0"/>
                <a:cs typeface="Verdana" panose="020B0604030504040204" pitchFamily="34" charset="0"/>
              </a:rPr>
              <a:t> </a:t>
            </a:r>
            <a:r>
              <a:rPr lang="en-GB" altLang="ca-ES" sz="1600" b="1"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go to the library where the item is held </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and take it out on loan,</a:t>
            </a:r>
            <a:r>
              <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a:t>
            </a:r>
          </a:p>
          <a:p>
            <a:pPr algn="just" eaLnBrk="1" hangingPunct="1">
              <a:defRPr/>
            </a:pPr>
            <a:endPar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ca-ES" sz="1600" i="1" dirty="0">
                <a:solidFill>
                  <a:srgbClr val="336699"/>
                </a:solidFill>
                <a:latin typeface="Verdana" panose="020B0604030504040204" pitchFamily="34" charset="0"/>
                <a:ea typeface="Verdana" panose="020B0604030504040204" pitchFamily="34" charset="0"/>
                <a:cs typeface="Verdana" panose="020B0604030504040204" pitchFamily="34" charset="0"/>
              </a:rPr>
              <a:t>b</a:t>
            </a:r>
            <a:r>
              <a:rPr lang="ca-ES" altLang="ca-ES" sz="16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ca-ES" altLang="ca-ES" sz="1600" dirty="0">
                <a:solidFill>
                  <a:srgbClr val="595959"/>
                </a:solidFill>
                <a:latin typeface="Verdana" panose="020B0604030504040204" pitchFamily="34" charset="0"/>
                <a:ea typeface="Verdana" panose="020B0604030504040204" pitchFamily="34" charset="0"/>
                <a:cs typeface="Verdana" panose="020B0604030504040204" pitchFamily="34" charset="0"/>
              </a:rPr>
              <a:t> </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ask the loans desk in your library </a:t>
            </a:r>
            <a:r>
              <a:rPr lang="en-GB" altLang="ca-ES" sz="1600" b="1"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to transfer the item </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from its home library. You will receive it in 2 to 3 days,</a:t>
            </a:r>
            <a:endPar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ca-E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ca-ES" sz="1600" dirty="0">
                <a:solidFill>
                  <a:srgbClr val="336699"/>
                </a:solidFill>
                <a:latin typeface="Verdana" panose="020B0604030504040204" pitchFamily="34" charset="0"/>
                <a:ea typeface="Verdana" panose="020B0604030504040204" pitchFamily="34" charset="0"/>
                <a:cs typeface="Verdana" panose="020B0604030504040204" pitchFamily="34" charset="0"/>
              </a:rPr>
              <a:t>c)</a:t>
            </a:r>
            <a:r>
              <a:rPr lang="ca-ES" altLang="ca-ES" sz="1600" dirty="0">
                <a:solidFill>
                  <a:srgbClr val="595959"/>
                </a:solidFill>
                <a:latin typeface="Verdana" panose="020B0604030504040204" pitchFamily="34" charset="0"/>
                <a:ea typeface="Verdana" panose="020B0604030504040204" pitchFamily="34" charset="0"/>
                <a:cs typeface="Verdana" panose="020B0604030504040204" pitchFamily="34" charset="0"/>
              </a:rPr>
              <a:t> </a:t>
            </a:r>
            <a:r>
              <a:rPr lang="en-US"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order it directly from </a:t>
            </a:r>
            <a:r>
              <a:rPr lang="en-US" altLang="ca-ES" sz="1600" b="1" i="1"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My Account</a:t>
            </a:r>
            <a:r>
              <a:rPr lang="ca-ES" altLang="ca-ES" sz="1600" b="1" i="1" dirty="0">
                <a:solidFill>
                  <a:prstClr val="white">
                    <a:lumMod val="50000"/>
                  </a:prstClr>
                </a:solidFill>
                <a:latin typeface="Verdana" panose="020B0604030504040204" pitchFamily="34" charset="0"/>
                <a:ea typeface="Verdana" panose="020B0604030504040204" pitchFamily="34" charset="0"/>
                <a:cs typeface="Verdana" panose="020B0604030504040204" pitchFamily="34" charset="0"/>
              </a:rPr>
              <a:t>.</a:t>
            </a:r>
          </a:p>
          <a:p>
            <a:pPr algn="just" eaLnBrk="1" hangingPunct="1">
              <a:defRPr/>
            </a:pPr>
            <a:endParaRPr lang="ca-ES" altLang="ca-ES" sz="19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ca-ES" altLang="ca-ES" sz="1900" dirty="0">
              <a:solidFill>
                <a:prstClr val="black"/>
              </a:solidFill>
              <a:latin typeface="Verdana" pitchFamily="34" charset="0"/>
              <a:ea typeface="Verdana" panose="020B0604030504040204" pitchFamily="34" charset="0"/>
              <a:cs typeface="Verdana" panose="020B0604030504040204" pitchFamily="34" charset="0"/>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7243" y="1767836"/>
            <a:ext cx="2078813" cy="4223656"/>
          </a:xfrm>
          <a:prstGeom prst="rect">
            <a:avLst/>
          </a:prstGeom>
        </p:spPr>
      </p:pic>
    </p:spTree>
    <p:extLst>
      <p:ext uri="{BB962C8B-B14F-4D97-AF65-F5344CB8AC3E}">
        <p14:creationId xmlns:p14="http://schemas.microsoft.com/office/powerpoint/2010/main" val="299139441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Contenidor de número de diapositiva 5">
            <a:extLst>
              <a:ext uri="{FF2B5EF4-FFF2-40B4-BE49-F238E27FC236}">
                <a16:creationId xmlns:a16="http://schemas.microsoft.com/office/drawing/2014/main" id="{9C488850-2EAD-4CC4-81AA-46122D2D797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A452D3C-3FA1-40A0-9B91-6C1E5F4A8E52}" type="slidenum">
              <a:rPr lang="ca-ES" altLang="en-US">
                <a:solidFill>
                  <a:srgbClr val="898989"/>
                </a:solidFill>
              </a:rPr>
              <a:pPr eaLnBrk="1" hangingPunct="1"/>
              <a:t>23</a:t>
            </a:fld>
            <a:endParaRPr lang="ca-ES" altLang="en-US">
              <a:solidFill>
                <a:srgbClr val="898989"/>
              </a:solidFill>
            </a:endParaRPr>
          </a:p>
        </p:txBody>
      </p:sp>
      <p:sp>
        <p:nvSpPr>
          <p:cNvPr id="56323" name="AutoShape 2" descr="https://mail-attachment.googleusercontent.com/attachment/?ui=2&amp;ik=85f28c904c&amp;view=att&amp;th=14111dfdec0e1532&amp;attid=0.1&amp;disp=inline&amp;safe=1&amp;zw&amp;saduie=AG9B_P-ZQDHWvFpiA_Hxpb2vDqTU&amp;sadet=1378998869777&amp;sads=WdZmcVl5UGRuyw7acasT7TpovtQ&amp;sadssc=1">
            <a:extLst>
              <a:ext uri="{FF2B5EF4-FFF2-40B4-BE49-F238E27FC236}">
                <a16:creationId xmlns:a16="http://schemas.microsoft.com/office/drawing/2014/main" id="{110918DA-DF65-4C8B-BE76-C84B6577C735}"/>
              </a:ext>
            </a:extLst>
          </p:cNvPr>
          <p:cNvSpPr>
            <a:spLocks noChangeAspect="1" noChangeArrowheads="1"/>
          </p:cNvSpPr>
          <p:nvPr/>
        </p:nvSpPr>
        <p:spPr bwMode="auto">
          <a:xfrm>
            <a:off x="168275"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ca-ES" altLang="ca-ES"/>
          </a:p>
        </p:txBody>
      </p:sp>
      <p:sp>
        <p:nvSpPr>
          <p:cNvPr id="56324" name="AutoShape 4" descr="https://mail-attachment.googleusercontent.com/attachment/?ui=2&amp;ik=85f28c904c&amp;view=att&amp;th=14111dfdec0e1532&amp;attid=0.1&amp;disp=inline&amp;safe=1&amp;zw&amp;saduie=AG9B_P-ZQDHWvFpiA_Hxpb2vDqTU&amp;sadet=1378998869777&amp;sads=WdZmcVl5UGRuyw7acasT7TpovtQ&amp;sadssc=1">
            <a:extLst>
              <a:ext uri="{FF2B5EF4-FFF2-40B4-BE49-F238E27FC236}">
                <a16:creationId xmlns:a16="http://schemas.microsoft.com/office/drawing/2014/main" id="{215AF21E-AA75-4049-BF96-0D227A10A385}"/>
              </a:ext>
            </a:extLst>
          </p:cNvPr>
          <p:cNvSpPr>
            <a:spLocks noChangeAspect="1" noChangeArrowheads="1"/>
          </p:cNvSpPr>
          <p:nvPr/>
        </p:nvSpPr>
        <p:spPr bwMode="auto">
          <a:xfrm>
            <a:off x="320675" y="-301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ca-ES" altLang="ca-ES"/>
          </a:p>
        </p:txBody>
      </p:sp>
      <p:sp>
        <p:nvSpPr>
          <p:cNvPr id="56325" name="AutoShape 6" descr="https://mail-attachment.googleusercontent.com/attachment/?ui=2&amp;ik=85f28c904c&amp;view=att&amp;th=14111dfdec0e1532&amp;attid=0.1&amp;disp=inline&amp;safe=1&amp;zw&amp;saduie=AG9B_P-ZQDHWvFpiA_Hxpb2vDqTU&amp;sadet=1378998869777&amp;sads=WdZmcVl5UGRuyw7acasT7TpovtQ&amp;sadssc=1">
            <a:extLst>
              <a:ext uri="{FF2B5EF4-FFF2-40B4-BE49-F238E27FC236}">
                <a16:creationId xmlns:a16="http://schemas.microsoft.com/office/drawing/2014/main" id="{6C64079E-2EF4-467F-9D5A-7AD341F6335D}"/>
              </a:ext>
            </a:extLst>
          </p:cNvPr>
          <p:cNvSpPr>
            <a:spLocks noChangeAspect="1" noChangeArrowheads="1"/>
          </p:cNvSpPr>
          <p:nvPr/>
        </p:nvSpPr>
        <p:spPr bwMode="auto">
          <a:xfrm>
            <a:off x="473075" y="1222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ca-ES" altLang="ca-ES"/>
          </a:p>
        </p:txBody>
      </p:sp>
      <p:sp>
        <p:nvSpPr>
          <p:cNvPr id="56326" name="Rectangle 7">
            <a:extLst>
              <a:ext uri="{FF2B5EF4-FFF2-40B4-BE49-F238E27FC236}">
                <a16:creationId xmlns:a16="http://schemas.microsoft.com/office/drawing/2014/main" id="{82EFD414-9F74-401A-9601-F1FE84938FE8}"/>
              </a:ext>
            </a:extLst>
          </p:cNvPr>
          <p:cNvSpPr>
            <a:spLocks noGrp="1" noChangeArrowheads="1"/>
          </p:cNvSpPr>
          <p:nvPr>
            <p:ph type="title" idx="4294967295"/>
          </p:nvPr>
        </p:nvSpPr>
        <p:spPr>
          <a:xfrm>
            <a:off x="622300" y="1032639"/>
            <a:ext cx="8677275" cy="400110"/>
          </a:xfrm>
        </p:spPr>
        <p:txBody>
          <a:bodyPr>
            <a:spAutoFit/>
          </a:bodyPr>
          <a:lstStyle/>
          <a:p>
            <a:pPr>
              <a:lnSpc>
                <a:spcPct val="100000"/>
              </a:lnSpc>
            </a:pPr>
            <a:r>
              <a:rPr lang="en-GB" altLang="ca-ES" sz="2000" b="1" dirty="0">
                <a:solidFill>
                  <a:srgbClr val="336699"/>
                </a:solidFill>
                <a:latin typeface="Verdana" panose="020B0604030504040204" pitchFamily="34" charset="0"/>
                <a:hlinkClick r:id="rId3"/>
              </a:rPr>
              <a:t>Using study rooms</a:t>
            </a:r>
            <a:endParaRPr lang="ca-ES" altLang="ca-ES" sz="16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6327" name="Rectangle 11">
            <a:extLst>
              <a:ext uri="{FF2B5EF4-FFF2-40B4-BE49-F238E27FC236}">
                <a16:creationId xmlns:a16="http://schemas.microsoft.com/office/drawing/2014/main" id="{777C3CD6-B1DC-46DA-8066-804DA7CD6880}"/>
              </a:ext>
            </a:extLst>
          </p:cNvPr>
          <p:cNvSpPr>
            <a:spLocks noChangeArrowheads="1"/>
          </p:cNvSpPr>
          <p:nvPr/>
        </p:nvSpPr>
        <p:spPr bwMode="auto">
          <a:xfrm>
            <a:off x="622300" y="1673225"/>
            <a:ext cx="82184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altLang="ca-ES" sz="1600" dirty="0">
                <a:solidFill>
                  <a:srgbClr val="646464"/>
                </a:solidFill>
                <a:latin typeface="Verdana" panose="020B0604030504040204" pitchFamily="34" charset="0"/>
              </a:rPr>
              <a:t>This loan service is designed to make it easier to use CRAI library work rooms for individual or group work. You can reserve documents from the Cercabib using the option in </a:t>
            </a:r>
            <a:r>
              <a:rPr lang="en-GB" altLang="ca-ES" sz="1600" u="sng" dirty="0">
                <a:solidFill>
                  <a:srgbClr val="646464"/>
                </a:solidFill>
                <a:latin typeface="Verdana" panose="020B0604030504040204" pitchFamily="34" charset="0"/>
                <a:hlinkClick r:id="rId4"/>
              </a:rPr>
              <a:t>My account</a:t>
            </a:r>
            <a:r>
              <a:rPr lang="en-GB" altLang="ca-ES" sz="1600" dirty="0">
                <a:solidFill>
                  <a:srgbClr val="646464"/>
                </a:solidFill>
                <a:latin typeface="Verdana" panose="020B0604030504040204" pitchFamily="34" charset="0"/>
              </a:rPr>
              <a:t>.</a:t>
            </a:r>
          </a:p>
          <a:p>
            <a:pPr algn="just"/>
            <a:endParaRPr lang="ca-ES" altLang="ca-ES" sz="1600" dirty="0">
              <a:latin typeface="Verdana" panose="020B0604030504040204" pitchFamily="34" charset="0"/>
            </a:endParaRPr>
          </a:p>
          <a:p>
            <a:pPr algn="just"/>
            <a:r>
              <a:rPr lang="en-GB" altLang="ca-ES" sz="1600" dirty="0">
                <a:latin typeface="Verdana"/>
                <a:ea typeface="Verdana"/>
                <a:cs typeface="Arial"/>
                <a:hlinkClick r:id="rId5"/>
              </a:rPr>
              <a:t>Rules of use the study rooms</a:t>
            </a:r>
            <a:r>
              <a:rPr lang="en-GB" altLang="ca-ES" sz="1600" dirty="0">
                <a:latin typeface="Verdana"/>
                <a:ea typeface="Verdana"/>
                <a:cs typeface="Arial"/>
              </a:rPr>
              <a:t> </a:t>
            </a:r>
            <a:r>
              <a:rPr lang="en-GB" altLang="ca-ES" sz="1600" dirty="0">
                <a:solidFill>
                  <a:srgbClr val="646464"/>
                </a:solidFill>
                <a:latin typeface="Verdana"/>
                <a:ea typeface="Verdana"/>
                <a:cs typeface="Arial"/>
              </a:rPr>
              <a:t>(Catalan)</a:t>
            </a:r>
          </a:p>
        </p:txBody>
      </p:sp>
      <p:pic>
        <p:nvPicPr>
          <p:cNvPr id="56328" name="Imatge 2">
            <a:extLst>
              <a:ext uri="{FF2B5EF4-FFF2-40B4-BE49-F238E27FC236}">
                <a16:creationId xmlns:a16="http://schemas.microsoft.com/office/drawing/2014/main" id="{1F41D68A-9D22-4251-8744-19C28411939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77875" y="3309938"/>
            <a:ext cx="3954463"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Imatge 3">
            <a:extLst>
              <a:ext uri="{FF2B5EF4-FFF2-40B4-BE49-F238E27FC236}">
                <a16:creationId xmlns:a16="http://schemas.microsoft.com/office/drawing/2014/main" id="{C2C090C3-F630-4C9B-9CF1-9F7172B354A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60938" y="3300413"/>
            <a:ext cx="3819525"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794170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e número de diapositiva 1">
            <a:extLst>
              <a:ext uri="{FF2B5EF4-FFF2-40B4-BE49-F238E27FC236}">
                <a16:creationId xmlns:a16="http://schemas.microsoft.com/office/drawing/2014/main" id="{009D6E1D-F591-42DA-BD69-8CA54270923E}"/>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020EAA2-A058-4184-9566-AD95284E2D7B}" type="slidenum">
              <a:rPr lang="es-ES" altLang="en-US">
                <a:solidFill>
                  <a:srgbClr val="898989"/>
                </a:solidFill>
                <a:latin typeface="Calibri" panose="020F0502020204030204" pitchFamily="34" charset="0"/>
              </a:rPr>
              <a:pPr eaLnBrk="1" hangingPunct="1"/>
              <a:t>24</a:t>
            </a:fld>
            <a:endParaRPr lang="es-ES" altLang="en-US">
              <a:solidFill>
                <a:srgbClr val="898989"/>
              </a:solidFill>
              <a:latin typeface="Calibri" panose="020F0502020204030204" pitchFamily="34" charset="0"/>
            </a:endParaRPr>
          </a:p>
        </p:txBody>
      </p:sp>
      <p:sp>
        <p:nvSpPr>
          <p:cNvPr id="57347" name="Rectangle 3">
            <a:extLst>
              <a:ext uri="{FF2B5EF4-FFF2-40B4-BE49-F238E27FC236}">
                <a16:creationId xmlns:a16="http://schemas.microsoft.com/office/drawing/2014/main" id="{C7F7E53F-1377-4973-9E24-6F5CEF7D7B0D}"/>
              </a:ext>
            </a:extLst>
          </p:cNvPr>
          <p:cNvSpPr>
            <a:spLocks noChangeArrowheads="1"/>
          </p:cNvSpPr>
          <p:nvPr/>
        </p:nvSpPr>
        <p:spPr bwMode="auto">
          <a:xfrm>
            <a:off x="668337" y="788988"/>
            <a:ext cx="8439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000" b="1" dirty="0">
                <a:solidFill>
                  <a:srgbClr val="336699"/>
                </a:solidFill>
                <a:latin typeface="Verdana" panose="020B0604030504040204" pitchFamily="34" charset="0"/>
                <a:hlinkClick r:id="rId3"/>
              </a:rPr>
              <a:t>Loan of laptops and other equipment</a:t>
            </a:r>
            <a:endParaRPr lang="en-US" sz="2000" b="1" dirty="0">
              <a:solidFill>
                <a:srgbClr val="336699"/>
              </a:solidFill>
              <a:latin typeface="Verdana" panose="020B0604030504040204" pitchFamily="34" charset="0"/>
            </a:endParaRPr>
          </a:p>
        </p:txBody>
      </p:sp>
      <p:sp>
        <p:nvSpPr>
          <p:cNvPr id="57352" name="QuadreDeText 16">
            <a:extLst>
              <a:ext uri="{FF2B5EF4-FFF2-40B4-BE49-F238E27FC236}">
                <a16:creationId xmlns:a16="http://schemas.microsoft.com/office/drawing/2014/main" id="{F4346CA1-610B-45F1-A1AF-AACF57D9CA28}"/>
              </a:ext>
            </a:extLst>
          </p:cNvPr>
          <p:cNvSpPr txBox="1">
            <a:spLocks noChangeArrowheads="1"/>
          </p:cNvSpPr>
          <p:nvPr/>
        </p:nvSpPr>
        <p:spPr bwMode="auto">
          <a:xfrm>
            <a:off x="668337" y="1325379"/>
            <a:ext cx="7675562"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marL="285750" indent="-2857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buFont typeface="Wingdings" panose="05000000000000000000" pitchFamily="2" charset="2"/>
              <a:buChar char="§"/>
            </a:pPr>
            <a:r>
              <a:rPr lang="en-GB" altLang="ca-ES" sz="1400" dirty="0">
                <a:solidFill>
                  <a:srgbClr val="646464"/>
                </a:solidFill>
                <a:latin typeface="Verdana"/>
                <a:ea typeface="Verdana"/>
                <a:cs typeface="Arial"/>
              </a:rPr>
              <a:t>Laptops loans available for up to 4 hours within the Library and without reservation in advance.</a:t>
            </a:r>
          </a:p>
          <a:p>
            <a:pPr marL="0" indent="0" algn="just" eaLnBrk="1" hangingPunct="1"/>
            <a:endParaRPr lang="en-GB" sz="1400" dirty="0">
              <a:solidFill>
                <a:srgbClr val="646464"/>
              </a:solidFill>
              <a:latin typeface="Verdana" panose="020B0604030504040204" pitchFamily="34" charset="0"/>
            </a:endParaRPr>
          </a:p>
          <a:p>
            <a:pPr algn="just" eaLnBrk="1" hangingPunct="1">
              <a:buFont typeface="Wingdings" panose="05000000000000000000" pitchFamily="2" charset="2"/>
              <a:buChar char="§"/>
            </a:pPr>
            <a:r>
              <a:rPr lang="en-GB" sz="1400" dirty="0">
                <a:solidFill>
                  <a:srgbClr val="646464"/>
                </a:solidFill>
                <a:latin typeface="Verdana" panose="020B0604030504040204" pitchFamily="34" charset="0"/>
              </a:rPr>
              <a:t>To use this service, you must be a member of the UB community and hold a </a:t>
            </a:r>
            <a:r>
              <a:rPr lang="en-GB" sz="1400" dirty="0">
                <a:solidFill>
                  <a:srgbClr val="646464"/>
                </a:solidFill>
                <a:latin typeface="Verdana" panose="020B0604030504040204" pitchFamily="34" charset="0"/>
                <a:hlinkClick r:id="rId4" tooltip="UB Card"/>
              </a:rPr>
              <a:t>UB Card</a:t>
            </a:r>
            <a:r>
              <a:rPr lang="en-GB" sz="1400" dirty="0">
                <a:solidFill>
                  <a:srgbClr val="646464"/>
                </a:solidFill>
                <a:latin typeface="Verdana" panose="020B0604030504040204" pitchFamily="34" charset="0"/>
              </a:rPr>
              <a:t> or a document that indicates your entitlement to loan items. </a:t>
            </a:r>
          </a:p>
          <a:p>
            <a:pPr algn="just" eaLnBrk="1" hangingPunct="1">
              <a:buFont typeface="Wingdings" panose="05000000000000000000" pitchFamily="2" charset="2"/>
              <a:buChar char="§"/>
            </a:pPr>
            <a:endParaRPr lang="en-GB" sz="1400" dirty="0">
              <a:solidFill>
                <a:srgbClr val="646464"/>
              </a:solidFill>
              <a:latin typeface="Verdana" panose="020B0604030504040204" pitchFamily="34" charset="0"/>
            </a:endParaRPr>
          </a:p>
          <a:p>
            <a:pPr algn="just" eaLnBrk="1" hangingPunct="1">
              <a:buFont typeface="Wingdings" panose="05000000000000000000" pitchFamily="2" charset="2"/>
              <a:buChar char="§"/>
            </a:pPr>
            <a:r>
              <a:rPr lang="en-GB" altLang="ca-ES" sz="1400" dirty="0">
                <a:solidFill>
                  <a:srgbClr val="646464"/>
                </a:solidFill>
                <a:latin typeface="Verdana" panose="020B0604030504040204" pitchFamily="34" charset="0"/>
              </a:rPr>
              <a:t>Service not available to users currently under late returns penalty.</a:t>
            </a:r>
          </a:p>
          <a:p>
            <a:pPr algn="just" eaLnBrk="1" hangingPunct="1">
              <a:buFont typeface="Wingdings" panose="05000000000000000000" pitchFamily="2" charset="2"/>
              <a:buChar char="§"/>
            </a:pPr>
            <a:endParaRPr lang="en-GB" sz="1400" dirty="0">
              <a:solidFill>
                <a:srgbClr val="646464"/>
              </a:solidFill>
              <a:latin typeface="Verdana" panose="020B0604030504040204" pitchFamily="34" charset="0"/>
            </a:endParaRPr>
          </a:p>
          <a:p>
            <a:pPr algn="just" eaLnBrk="1" hangingPunct="1">
              <a:buFont typeface="Wingdings" panose="05000000000000000000" pitchFamily="2" charset="2"/>
              <a:buChar char="§"/>
            </a:pPr>
            <a:r>
              <a:rPr lang="en-GB" sz="1400" dirty="0">
                <a:solidFill>
                  <a:srgbClr val="646464"/>
                </a:solidFill>
                <a:latin typeface="Verdana"/>
                <a:ea typeface="Verdana"/>
                <a:cs typeface="Arial"/>
              </a:rPr>
              <a:t>If you use this service for the first time, you must complete an </a:t>
            </a:r>
            <a:r>
              <a:rPr lang="en-GB" sz="1400" dirty="0">
                <a:solidFill>
                  <a:srgbClr val="646464"/>
                </a:solidFill>
                <a:latin typeface="Verdana"/>
                <a:ea typeface="Verdana"/>
                <a:cs typeface="Arial"/>
                <a:hlinkClick r:id="rId5"/>
              </a:rPr>
              <a:t>agreement to accept the terms of service</a:t>
            </a:r>
            <a:r>
              <a:rPr lang="en-GB" sz="1400" dirty="0">
                <a:solidFill>
                  <a:srgbClr val="646464"/>
                </a:solidFill>
                <a:latin typeface="Verdana"/>
                <a:ea typeface="Verdana"/>
                <a:cs typeface="Arial"/>
              </a:rPr>
              <a:t> (Catalan) which must be validated in one of the CRAI Libraries to be effective.</a:t>
            </a:r>
          </a:p>
        </p:txBody>
      </p:sp>
      <p:pic>
        <p:nvPicPr>
          <p:cNvPr id="3" name="Imatge 2"/>
          <p:cNvPicPr>
            <a:picLocks noChangeAspect="1"/>
          </p:cNvPicPr>
          <p:nvPr/>
        </p:nvPicPr>
        <p:blipFill>
          <a:blip r:embed="rId6"/>
          <a:stretch>
            <a:fillRect/>
          </a:stretch>
        </p:blipFill>
        <p:spPr>
          <a:xfrm>
            <a:off x="2018662" y="3787592"/>
            <a:ext cx="4276631" cy="2326897"/>
          </a:xfrm>
          <a:prstGeom prst="rect">
            <a:avLst/>
          </a:prstGeom>
        </p:spPr>
      </p:pic>
      <p:sp>
        <p:nvSpPr>
          <p:cNvPr id="4" name="QuadreDeText 3"/>
          <p:cNvSpPr txBox="1"/>
          <p:nvPr/>
        </p:nvSpPr>
        <p:spPr>
          <a:xfrm>
            <a:off x="738614" y="6094741"/>
            <a:ext cx="7359162" cy="523220"/>
          </a:xfrm>
          <a:prstGeom prst="rect">
            <a:avLst/>
          </a:prstGeom>
          <a:noFill/>
        </p:spPr>
        <p:txBody>
          <a:bodyPr wrap="square" rtlCol="0">
            <a:spAutoFit/>
          </a:bodyPr>
          <a:lstStyle/>
          <a:p>
            <a:pPr marL="285750" indent="-285750">
              <a:buFont typeface="Wingdings" panose="05000000000000000000" pitchFamily="2" charset="2"/>
              <a:buChar char="§"/>
            </a:pPr>
            <a:r>
              <a:rPr lang="en-GB" sz="1400" dirty="0">
                <a:solidFill>
                  <a:srgbClr val="646464"/>
                </a:solidFill>
                <a:latin typeface="Verdana" panose="020B0604030504040204" pitchFamily="34" charset="0"/>
              </a:rPr>
              <a:t>In the case of cameras you have to choose the </a:t>
            </a:r>
            <a:r>
              <a:rPr lang="en-GB" sz="1400" dirty="0">
                <a:solidFill>
                  <a:srgbClr val="646464"/>
                </a:solidFill>
                <a:latin typeface="Verdana" panose="020B0604030504040204" pitchFamily="34" charset="0"/>
                <a:hlinkClick r:id="rId7"/>
              </a:rPr>
              <a:t>CRAI Information and Audiovisual Media Library</a:t>
            </a:r>
            <a:endParaRPr lang="en-GB" sz="1400" dirty="0">
              <a:solidFill>
                <a:srgbClr val="646464"/>
              </a:solidFill>
              <a:latin typeface="Verdana" panose="020B0604030504040204" pitchFamily="34" charset="0"/>
            </a:endParaRPr>
          </a:p>
        </p:txBody>
      </p:sp>
    </p:spTree>
    <p:extLst>
      <p:ext uri="{BB962C8B-B14F-4D97-AF65-F5344CB8AC3E}">
        <p14:creationId xmlns:p14="http://schemas.microsoft.com/office/powerpoint/2010/main" val="2598952360"/>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0178"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846000" y="1972292"/>
            <a:ext cx="3543120" cy="3174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79"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3E9DDFE-0367-4966-BCF8-DC4692717881}" type="slidenum">
              <a:rPr lang="es-ES" altLang="en-US" smtClean="0">
                <a:solidFill>
                  <a:srgbClr val="898989"/>
                </a:solidFill>
              </a:rPr>
              <a:pPr/>
              <a:t>25</a:t>
            </a:fld>
            <a:endParaRPr lang="es-ES" altLang="en-US">
              <a:solidFill>
                <a:srgbClr val="898989"/>
              </a:solidFill>
            </a:endParaRPr>
          </a:p>
        </p:txBody>
      </p:sp>
      <p:sp>
        <p:nvSpPr>
          <p:cNvPr id="50180" name="Rectangle 5"/>
          <p:cNvSpPr>
            <a:spLocks noGrp="1" noChangeArrowheads="1"/>
          </p:cNvSpPr>
          <p:nvPr>
            <p:ph type="title" idx="4294967295"/>
          </p:nvPr>
        </p:nvSpPr>
        <p:spPr bwMode="auto">
          <a:xfrm>
            <a:off x="513179" y="800364"/>
            <a:ext cx="7231224" cy="1200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ca-ES" sz="2000" b="1" dirty="0">
                <a:solidFill>
                  <a:srgbClr val="336699"/>
                </a:solidFill>
                <a:latin typeface="Verdana"/>
                <a:ea typeface="Verdana"/>
              </a:rPr>
              <a:t>What do I have on loan? </a:t>
            </a:r>
            <a:r>
              <a:rPr lang="en-GB" altLang="ca-ES" sz="2000" b="1" i="1" dirty="0">
                <a:solidFill>
                  <a:srgbClr val="336699"/>
                </a:solidFill>
                <a:latin typeface="Verdana"/>
                <a:ea typeface="Verdana"/>
                <a:hlinkClick r:id="rId3"/>
              </a:rPr>
              <a:t>My account</a:t>
            </a:r>
            <a:r>
              <a:rPr lang="ca-ES" altLang="ca-ES" sz="2000" b="1" i="1" dirty="0">
                <a:latin typeface="Verdana" panose="020B0604030504040204" pitchFamily="34" charset="0"/>
              </a:rPr>
              <a:t/>
            </a:r>
            <a:br>
              <a:rPr lang="ca-ES" altLang="ca-ES" sz="2000" b="1" i="1" dirty="0">
                <a:latin typeface="Verdana" panose="020B0604030504040204" pitchFamily="34" charset="0"/>
              </a:rPr>
            </a:br>
            <a:r>
              <a:rPr lang="ca-ES" altLang="ca-ES" sz="2000" b="1" i="1" dirty="0">
                <a:solidFill>
                  <a:srgbClr val="336699"/>
                </a:solidFill>
                <a:latin typeface="Verdana"/>
                <a:ea typeface="Verdana"/>
              </a:rPr>
              <a:t> </a:t>
            </a:r>
            <a:r>
              <a:rPr lang="ca-ES" altLang="es-ES" sz="1600" dirty="0">
                <a:latin typeface="Verdana" panose="020B0604030504040204" pitchFamily="34" charset="0"/>
              </a:rPr>
              <a:t/>
            </a:r>
            <a:br>
              <a:rPr lang="ca-ES" altLang="es-ES" sz="1600" dirty="0">
                <a:latin typeface="Verdana" panose="020B0604030504040204" pitchFamily="34" charset="0"/>
              </a:rPr>
            </a:br>
            <a:r>
              <a:rPr lang="es-ES" altLang="es-ES" sz="2000" dirty="0">
                <a:latin typeface="Verdana" panose="020B0604030504040204" pitchFamily="34" charset="0"/>
              </a:rPr>
              <a:t/>
            </a:r>
            <a:br>
              <a:rPr lang="es-ES" altLang="es-ES" sz="2000" dirty="0">
                <a:latin typeface="Verdana" panose="020B0604030504040204" pitchFamily="34" charset="0"/>
              </a:rPr>
            </a:br>
            <a:endParaRPr lang="ca-ES" altLang="ca-ES" sz="2000" b="1" dirty="0">
              <a:solidFill>
                <a:srgbClr val="336699"/>
              </a:solidFill>
              <a:latin typeface="Verdana" panose="020B0604030504040204" pitchFamily="34" charset="0"/>
            </a:endParaRPr>
          </a:p>
        </p:txBody>
      </p:sp>
      <p:sp>
        <p:nvSpPr>
          <p:cNvPr id="7" name="7 Flecha derecha"/>
          <p:cNvSpPr/>
          <p:nvPr/>
        </p:nvSpPr>
        <p:spPr>
          <a:xfrm rot="1934992">
            <a:off x="2497009" y="3514194"/>
            <a:ext cx="707399" cy="244704"/>
          </a:xfrm>
          <a:prstGeom prst="rightArrow">
            <a:avLst>
              <a:gd name="adj1" fmla="val 52625"/>
              <a:gd name="adj2" fmla="val 50000"/>
            </a:avLst>
          </a:prstGeom>
          <a:solidFill>
            <a:srgbClr val="336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b="1"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Box 3"/>
          <p:cNvSpPr txBox="1">
            <a:spLocks noChangeArrowheads="1"/>
          </p:cNvSpPr>
          <p:nvPr/>
        </p:nvSpPr>
        <p:spPr bwMode="auto">
          <a:xfrm>
            <a:off x="4955827" y="1403189"/>
            <a:ext cx="3545883"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0" algn="just" eaLnBrk="0" fontAlgn="base" hangingPunct="0">
              <a:spcBef>
                <a:spcPct val="0"/>
              </a:spcBef>
              <a:spcAft>
                <a:spcPct val="0"/>
              </a:spcAft>
            </a:pPr>
            <a:r>
              <a:rPr lang="en-US" altLang="es-ES" sz="1600" dirty="0">
                <a:solidFill>
                  <a:srgbClr val="646464"/>
                </a:solidFill>
                <a:latin typeface="Verdana" panose="020B0604030504040204" pitchFamily="34" charset="0"/>
              </a:rPr>
              <a:t>This service allows you to access your CRAI </a:t>
            </a:r>
            <a:r>
              <a:rPr lang="en-US" altLang="es-ES" sz="1600" b="1" dirty="0">
                <a:solidFill>
                  <a:srgbClr val="646464"/>
                </a:solidFill>
                <a:latin typeface="Verdana" panose="020B0604030504040204" pitchFamily="34" charset="0"/>
              </a:rPr>
              <a:t>user registration</a:t>
            </a:r>
            <a:r>
              <a:rPr lang="en-US" altLang="es-ES" sz="1600" dirty="0">
                <a:solidFill>
                  <a:srgbClr val="646464"/>
                </a:solidFill>
                <a:latin typeface="Verdana" panose="020B0604030504040204" pitchFamily="34" charset="0"/>
              </a:rPr>
              <a:t>.</a:t>
            </a:r>
          </a:p>
          <a:p>
            <a:pPr lvl="0" algn="just" eaLnBrk="0" fontAlgn="base" hangingPunct="0">
              <a:spcBef>
                <a:spcPct val="0"/>
              </a:spcBef>
              <a:spcAft>
                <a:spcPct val="0"/>
              </a:spcAft>
            </a:pPr>
            <a:r>
              <a:rPr lang="en-US" altLang="es-ES" sz="1600" dirty="0">
                <a:solidFill>
                  <a:srgbClr val="646464"/>
                </a:solidFill>
                <a:latin typeface="Verdana" panose="020B0604030504040204" pitchFamily="34" charset="0"/>
              </a:rPr>
              <a:t> </a:t>
            </a:r>
          </a:p>
          <a:p>
            <a:pPr lvl="0" algn="just" eaLnBrk="0" fontAlgn="base" hangingPunct="0">
              <a:spcBef>
                <a:spcPct val="0"/>
              </a:spcBef>
              <a:spcAft>
                <a:spcPct val="0"/>
              </a:spcAft>
            </a:pPr>
            <a:r>
              <a:rPr lang="en-US" altLang="es-ES" sz="1600" dirty="0">
                <a:solidFill>
                  <a:srgbClr val="646464"/>
                </a:solidFill>
                <a:latin typeface="Verdana" panose="020B0604030504040204" pitchFamily="34" charset="0"/>
              </a:rPr>
              <a:t>Once identified, you can view and renew your loans, reserve documents or get lists of bibliographic records, among other services. </a:t>
            </a:r>
          </a:p>
        </p:txBody>
      </p:sp>
      <p:pic>
        <p:nvPicPr>
          <p:cNvPr id="9" name="Picture 1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529062" y="3835498"/>
            <a:ext cx="2135924" cy="2321902"/>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5449261" y="3786774"/>
            <a:ext cx="2371179" cy="26723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0" name="Imatge 9"/>
          <p:cNvPicPr>
            <a:picLocks noChangeAspect="1"/>
          </p:cNvPicPr>
          <p:nvPr/>
        </p:nvPicPr>
        <p:blipFill>
          <a:blip r:embed="rId5"/>
          <a:stretch>
            <a:fillRect/>
          </a:stretch>
        </p:blipFill>
        <p:spPr>
          <a:xfrm>
            <a:off x="5529062" y="3810988"/>
            <a:ext cx="2291378" cy="2545363"/>
          </a:xfrm>
          <a:prstGeom prst="rect">
            <a:avLst/>
          </a:prstGeom>
        </p:spPr>
      </p:pic>
      <p:pic>
        <p:nvPicPr>
          <p:cNvPr id="11" name="Imatge 10"/>
          <p:cNvPicPr>
            <a:picLocks noChangeAspect="1"/>
          </p:cNvPicPr>
          <p:nvPr/>
        </p:nvPicPr>
        <p:blipFill>
          <a:blip r:embed="rId6"/>
          <a:stretch>
            <a:fillRect/>
          </a:stretch>
        </p:blipFill>
        <p:spPr>
          <a:xfrm>
            <a:off x="513179" y="1464471"/>
            <a:ext cx="4044407" cy="3759717"/>
          </a:xfrm>
          <a:prstGeom prst="rect">
            <a:avLst/>
          </a:prstGeom>
        </p:spPr>
      </p:pic>
      <p:sp>
        <p:nvSpPr>
          <p:cNvPr id="12" name="7 Flecha derecha"/>
          <p:cNvSpPr/>
          <p:nvPr/>
        </p:nvSpPr>
        <p:spPr>
          <a:xfrm rot="8154374">
            <a:off x="3826886" y="3552906"/>
            <a:ext cx="707399" cy="244704"/>
          </a:xfrm>
          <a:prstGeom prst="rightArrow">
            <a:avLst>
              <a:gd name="adj1" fmla="val 52625"/>
              <a:gd name="adj2" fmla="val 50000"/>
            </a:avLst>
          </a:prstGeom>
          <a:solidFill>
            <a:srgbClr val="336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b="1"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285201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bwMode="auto">
          <a:xfrm>
            <a:off x="518883" y="908818"/>
            <a:ext cx="8281988" cy="5909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en-GB" altLang="ca-ES" sz="2000" b="1" dirty="0">
                <a:solidFill>
                  <a:srgbClr val="336699"/>
                </a:solidFill>
                <a:latin typeface="Verdana" panose="020B0604030504040204" pitchFamily="34" charset="0"/>
                <a:hlinkClick r:id="rId3"/>
              </a:rPr>
              <a:t>Library consortium loans (PUC)</a:t>
            </a:r>
            <a:r>
              <a:rPr lang="ca-ES" altLang="ca-ES" sz="2000" b="1" dirty="0">
                <a:solidFill>
                  <a:srgbClr val="336699"/>
                </a:solidFill>
                <a:latin typeface="Verdana" panose="020B0604030504040204" pitchFamily="34" charset="0"/>
              </a:rPr>
              <a:t/>
            </a:r>
            <a:br>
              <a:rPr lang="ca-ES" altLang="ca-ES" sz="2000" b="1" dirty="0">
                <a:solidFill>
                  <a:srgbClr val="336699"/>
                </a:solidFill>
                <a:latin typeface="Verdana" panose="020B0604030504040204" pitchFamily="34" charset="0"/>
              </a:rPr>
            </a:br>
            <a:endParaRPr lang="ca-ES" altLang="ca-ES" sz="1600" dirty="0">
              <a:solidFill>
                <a:srgbClr val="336699"/>
              </a:solidFill>
              <a:latin typeface="Verdana" panose="020B0604030504040204" pitchFamily="34" charset="0"/>
            </a:endParaRPr>
          </a:p>
        </p:txBody>
      </p:sp>
      <p:sp>
        <p:nvSpPr>
          <p:cNvPr id="52229"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B5CD85B-F6B6-4DDE-99B3-A5335D57E777}" type="slidenum">
              <a:rPr lang="ca-ES" altLang="en-US" smtClean="0">
                <a:solidFill>
                  <a:srgbClr val="898989"/>
                </a:solidFill>
              </a:rPr>
              <a:pPr/>
              <a:t>26</a:t>
            </a:fld>
            <a:endParaRPr lang="ca-ES" altLang="en-US">
              <a:solidFill>
                <a:srgbClr val="898989"/>
              </a:solidFill>
            </a:endParaRPr>
          </a:p>
        </p:txBody>
      </p:sp>
      <p:sp>
        <p:nvSpPr>
          <p:cNvPr id="23558" name="4 Subtítulo"/>
          <p:cNvSpPr>
            <a:spLocks/>
          </p:cNvSpPr>
          <p:nvPr/>
        </p:nvSpPr>
        <p:spPr bwMode="auto">
          <a:xfrm>
            <a:off x="535884" y="1631516"/>
            <a:ext cx="6337300" cy="368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257300" indent="-342900" eaLnBrk="0" hangingPunct="0">
              <a:defRPr>
                <a:solidFill>
                  <a:schemeClr val="tx1"/>
                </a:solidFill>
                <a:latin typeface="Arial" charset="0"/>
              </a:defRPr>
            </a:lvl3pPr>
            <a:lvl4pPr marL="1714500" indent="-342900" eaLnBrk="0" hangingPunct="0">
              <a:defRPr>
                <a:solidFill>
                  <a:schemeClr val="tx1"/>
                </a:solidFill>
                <a:latin typeface="Arial" charset="0"/>
              </a:defRPr>
            </a:lvl4pPr>
            <a:lvl5pPr marL="2171700" indent="-342900" eaLnBrk="0" hangingPunct="0">
              <a:defRPr>
                <a:solidFill>
                  <a:schemeClr val="tx1"/>
                </a:solidFill>
                <a:latin typeface="Arial" charset="0"/>
              </a:defRPr>
            </a:lvl5pPr>
            <a:lvl6pPr marL="2628900" indent="-342900" eaLnBrk="0" fontAlgn="base" hangingPunct="0">
              <a:spcBef>
                <a:spcPct val="0"/>
              </a:spcBef>
              <a:spcAft>
                <a:spcPct val="0"/>
              </a:spcAft>
              <a:defRPr>
                <a:solidFill>
                  <a:schemeClr val="tx1"/>
                </a:solidFill>
                <a:latin typeface="Arial" charset="0"/>
              </a:defRPr>
            </a:lvl6pPr>
            <a:lvl7pPr marL="3086100" indent="-342900" eaLnBrk="0" fontAlgn="base" hangingPunct="0">
              <a:spcBef>
                <a:spcPct val="0"/>
              </a:spcBef>
              <a:spcAft>
                <a:spcPct val="0"/>
              </a:spcAft>
              <a:defRPr>
                <a:solidFill>
                  <a:schemeClr val="tx1"/>
                </a:solidFill>
                <a:latin typeface="Arial" charset="0"/>
              </a:defRPr>
            </a:lvl7pPr>
            <a:lvl8pPr marL="3543300" indent="-342900" eaLnBrk="0" fontAlgn="base" hangingPunct="0">
              <a:spcBef>
                <a:spcPct val="0"/>
              </a:spcBef>
              <a:spcAft>
                <a:spcPct val="0"/>
              </a:spcAft>
              <a:defRPr>
                <a:solidFill>
                  <a:schemeClr val="tx1"/>
                </a:solidFill>
                <a:latin typeface="Arial" charset="0"/>
              </a:defRPr>
            </a:lvl8pPr>
            <a:lvl9pPr marL="4000500" indent="-342900" eaLnBrk="0" fontAlgn="base" hangingPunct="0">
              <a:spcBef>
                <a:spcPct val="0"/>
              </a:spcBef>
              <a:spcAft>
                <a:spcPct val="0"/>
              </a:spcAft>
              <a:defRPr>
                <a:solidFill>
                  <a:schemeClr val="tx1"/>
                </a:solidFill>
                <a:latin typeface="Arial" charset="0"/>
              </a:defRPr>
            </a:lvl9pPr>
          </a:lstStyle>
          <a:p>
            <a:pPr marL="0" indent="0" algn="just" eaLnBrk="1" hangingPunct="1">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The PUC is a </a:t>
            </a: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rPr>
              <a:t>free</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 loan service through which users can request and borrow items from another library in the Consortium of University Services of Catalonia (CSUC). </a:t>
            </a:r>
          </a:p>
          <a:p>
            <a:pPr algn="just" eaLnBrk="1" hangingPunct="1">
              <a:spcBef>
                <a:spcPct val="20000"/>
              </a:spcBef>
              <a:defRPr/>
            </a:pPr>
            <a:endPar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spcBef>
                <a:spcPct val="20000"/>
              </a:spcBef>
              <a:defRPr/>
            </a:pP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rPr>
              <a:t>How to request an item:</a:t>
            </a:r>
          </a:p>
          <a:p>
            <a:pPr algn="just" eaLnBrk="1" hangingPunct="1">
              <a:spcBef>
                <a:spcPct val="20000"/>
              </a:spcBef>
              <a:buFontTx/>
              <a:buAutoNum type="alphaLcParenR"/>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In person, at the library that holds the item: </a:t>
            </a: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rPr>
              <a:t>PUC </a:t>
            </a:r>
            <a:r>
              <a:rPr lang="en-GB" altLang="ca-ES" sz="1600" b="1" i="1" dirty="0">
                <a:solidFill>
                  <a:srgbClr val="646464"/>
                </a:solidFill>
                <a:latin typeface="Verdana" panose="020B0604030504040204" pitchFamily="34" charset="0"/>
                <a:ea typeface="Verdana" panose="020B0604030504040204" pitchFamily="34" charset="0"/>
                <a:cs typeface="Verdana" panose="020B0604030504040204" pitchFamily="34" charset="0"/>
              </a:rPr>
              <a:t>in situ</a:t>
            </a:r>
            <a:r>
              <a:rPr lang="en-GB" altLang="ca-ES" sz="1600" i="1" dirty="0">
                <a:solidFill>
                  <a:srgbClr val="646464"/>
                </a:solidFill>
                <a:latin typeface="Verdana" panose="020B0604030504040204" pitchFamily="34" charset="0"/>
                <a:ea typeface="Verdana" panose="020B0604030504040204" pitchFamily="34" charset="0"/>
                <a:cs typeface="Verdana" panose="020B0604030504040204" pitchFamily="34" charset="0"/>
              </a:rPr>
              <a:t>.</a:t>
            </a:r>
          </a:p>
          <a:p>
            <a:pPr algn="just" eaLnBrk="1" hangingPunct="1">
              <a:spcBef>
                <a:spcPct val="20000"/>
              </a:spcBef>
              <a:buFontTx/>
              <a:buAutoNum type="alphaLcParenR"/>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Online, using the </a:t>
            </a: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hlinkClick r:id="rId4"/>
              </a:rPr>
              <a:t>PUC web portal</a:t>
            </a: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a:t>
            </a: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rPr>
              <a:t> </a:t>
            </a:r>
          </a:p>
          <a:p>
            <a:pPr algn="just" eaLnBrk="1" hangingPunct="1">
              <a:spcBef>
                <a:spcPct val="20000"/>
              </a:spcBef>
              <a:buFontTx/>
              <a:buAutoNum type="alphaLcParenR"/>
              <a:defRPr/>
            </a:pPr>
            <a:endPar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spcBef>
                <a:spcPct val="20000"/>
              </a:spcBef>
              <a:defRPr/>
            </a:pPr>
            <a:r>
              <a:rPr lang="en-GB" altLang="ca-ES" sz="1600" b="1" dirty="0">
                <a:solidFill>
                  <a:srgbClr val="646464"/>
                </a:solidFill>
                <a:latin typeface="Verdana" panose="020B0604030504040204" pitchFamily="34" charset="0"/>
                <a:ea typeface="Verdana" panose="020B0604030504040204" pitchFamily="34" charset="0"/>
                <a:cs typeface="Verdana" panose="020B0604030504040204" pitchFamily="34" charset="0"/>
              </a:rPr>
              <a:t>Where to return items:</a:t>
            </a:r>
          </a:p>
          <a:p>
            <a:pPr algn="just" eaLnBrk="1" hangingPunct="1">
              <a:spcBef>
                <a:spcPct val="20000"/>
              </a:spcBef>
              <a:buFontTx/>
              <a:buAutoNum type="alphaLcParenR"/>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To any UB CRAI library.</a:t>
            </a:r>
          </a:p>
          <a:p>
            <a:pPr algn="just" eaLnBrk="1" hangingPunct="1">
              <a:spcBef>
                <a:spcPct val="20000"/>
              </a:spcBef>
              <a:buFontTx/>
              <a:buAutoNum type="alphaLcParenR"/>
              <a:defRP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To any of the libraries linked to the institution that holds the item.</a:t>
            </a:r>
          </a:p>
        </p:txBody>
      </p:sp>
      <p:grpSp>
        <p:nvGrpSpPr>
          <p:cNvPr id="52228" name="Agrupa 7"/>
          <p:cNvGrpSpPr>
            <a:grpSpLocks/>
          </p:cNvGrpSpPr>
          <p:nvPr/>
        </p:nvGrpSpPr>
        <p:grpSpPr bwMode="auto">
          <a:xfrm>
            <a:off x="7137237" y="1587071"/>
            <a:ext cx="1462088" cy="4359275"/>
            <a:chOff x="6715125" y="1289050"/>
            <a:chExt cx="2012950" cy="5072063"/>
          </a:xfrm>
        </p:grpSpPr>
        <p:pic>
          <p:nvPicPr>
            <p:cNvPr id="52230" name="Picture 14" descr="Logo UA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5313" y="1289050"/>
              <a:ext cx="145415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Picture 16" descr="http://www.upf.edu/marca/_img/_marca/simbol.png"/>
            <p:cNvPicPr>
              <a:picLocks noChangeAspect="1" noChangeArrowheads="1"/>
            </p:cNvPicPr>
            <p:nvPr/>
          </p:nvPicPr>
          <p:blipFill>
            <a:blip r:embed="rId6" cstate="print">
              <a:extLst>
                <a:ext uri="{28A0092B-C50C-407E-A947-70E740481C1C}">
                  <a14:useLocalDpi xmlns:a14="http://schemas.microsoft.com/office/drawing/2010/main" val="0"/>
                </a:ext>
              </a:extLst>
            </a:blip>
            <a:srcRect l="17815" t="17960" r="15746" b="12088"/>
            <a:stretch>
              <a:fillRect/>
            </a:stretch>
          </p:blipFill>
          <p:spPr bwMode="auto">
            <a:xfrm>
              <a:off x="7942263" y="18986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2" name="Picture 18" descr="https://upload.wikimedia.org/wikipedia/ca/thumb/b/b5/Logo_upc.svg/1024px-Logo_upc.sv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81813" y="1987550"/>
              <a:ext cx="696912" cy="69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20" descr="https://static.udg.edu/0/media/noticies/d384933b-f267-4b96-936e-9ac5777876d1_b.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8600" y="2749550"/>
              <a:ext cx="8366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4" name="Picture 22" descr="https://upload.wikimedia.org/wikipedia/ca/thumb/4/48/Logo_UdL.svg/1280px-Logo_UdL.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56413" y="2935288"/>
              <a:ext cx="7175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5" name="Picture 24" descr="http://www.urv.cat/media/upload/arxius/logos/A-color.g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820025" y="3692525"/>
              <a:ext cx="908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6" name="Picture 30" descr="http://www.uoc.edu/portal/_resources/common/imatges/marca_UOC/marca_UOC_negre_paper.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15125" y="3925888"/>
              <a:ext cx="9572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7" name="Picture 32" descr="http://www.recercat.cat/bitstream/id/48588/?sequence=-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839075" y="4662488"/>
              <a:ext cx="865188"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8" name="Picture 36" descr="http://uvic-ucc.cat/sites/all/themes/zen/UVic1/logo.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21488" y="4802188"/>
              <a:ext cx="8001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9" name="Picture 38" descr="http://www.cccb.org/rcs_gene/Logo_Biblio_Cat_web_CCCB.png"/>
            <p:cNvPicPr>
              <a:picLocks noChangeAspect="1" noChangeArrowheads="1"/>
            </p:cNvPicPr>
            <p:nvPr/>
          </p:nvPicPr>
          <p:blipFill>
            <a:blip r:embed="rId14" cstate="print">
              <a:extLst>
                <a:ext uri="{28A0092B-C50C-407E-A947-70E740481C1C}">
                  <a14:useLocalDpi xmlns:a14="http://schemas.microsoft.com/office/drawing/2010/main" val="0"/>
                </a:ext>
              </a:extLst>
            </a:blip>
            <a:srcRect l="-2097" t="18971" r="2097" b="24113"/>
            <a:stretch>
              <a:fillRect/>
            </a:stretch>
          </p:blipFill>
          <p:spPr bwMode="auto">
            <a:xfrm>
              <a:off x="7019925" y="5788025"/>
              <a:ext cx="1484313"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5291368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bwMode="auto">
          <a:xfrm>
            <a:off x="519013" y="950834"/>
            <a:ext cx="7346691" cy="5909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en-GB" altLang="ca-ES" sz="2000" b="1" dirty="0">
                <a:solidFill>
                  <a:srgbClr val="336699"/>
                </a:solidFill>
                <a:latin typeface="Verdana" panose="020B0604030504040204" pitchFamily="34" charset="0"/>
                <a:hlinkClick r:id="rId3"/>
              </a:rPr>
              <a:t>PUC online</a:t>
            </a:r>
            <a:r>
              <a:rPr lang="ca-ES" altLang="ca-ES" sz="2000" b="1" dirty="0">
                <a:solidFill>
                  <a:srgbClr val="336699"/>
                </a:solidFill>
                <a:latin typeface="Verdana" panose="020B0604030504040204" pitchFamily="34" charset="0"/>
              </a:rPr>
              <a:t/>
            </a:r>
            <a:br>
              <a:rPr lang="ca-ES" altLang="ca-ES" sz="2000" b="1" dirty="0">
                <a:solidFill>
                  <a:srgbClr val="336699"/>
                </a:solidFill>
                <a:latin typeface="Verdana" panose="020B0604030504040204" pitchFamily="34" charset="0"/>
              </a:rPr>
            </a:br>
            <a:endParaRPr lang="ca-ES" altLang="ca-ES" sz="1600" dirty="0">
              <a:solidFill>
                <a:srgbClr val="336699"/>
              </a:solidFill>
              <a:latin typeface="Verdana" panose="020B0604030504040204" pitchFamily="34" charset="0"/>
            </a:endParaRPr>
          </a:p>
        </p:txBody>
      </p:sp>
      <p:sp>
        <p:nvSpPr>
          <p:cNvPr id="54276"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ABA77CE-B271-4371-AE57-BFE703285D58}" type="slidenum">
              <a:rPr lang="ca-ES" altLang="en-US" smtClean="0">
                <a:solidFill>
                  <a:srgbClr val="898989"/>
                </a:solidFill>
              </a:rPr>
              <a:pPr/>
              <a:t>27</a:t>
            </a:fld>
            <a:endParaRPr lang="ca-ES" altLang="en-US">
              <a:solidFill>
                <a:srgbClr val="898989"/>
              </a:solidFill>
            </a:endParaRPr>
          </a:p>
        </p:txBody>
      </p:sp>
      <p:sp>
        <p:nvSpPr>
          <p:cNvPr id="54275" name="4 Marcador de contenido"/>
          <p:cNvSpPr>
            <a:spLocks/>
          </p:cNvSpPr>
          <p:nvPr/>
        </p:nvSpPr>
        <p:spPr bwMode="auto">
          <a:xfrm>
            <a:off x="519013" y="1739757"/>
            <a:ext cx="8107729" cy="3893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95275" indent="-2857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600"/>
              </a:spcBef>
              <a:spcAft>
                <a:spcPts val="600"/>
              </a:spcAft>
              <a:buClr>
                <a:srgbClr val="646464"/>
              </a:buClr>
              <a:buFont typeface="Wingdings" panose="05000000000000000000" pitchFamily="2" charset="2"/>
              <a:buChar char="q"/>
            </a:pPr>
            <a:r>
              <a:rPr lang="en-GB" altLang="ca-ES" sz="1600" dirty="0">
                <a:solidFill>
                  <a:srgbClr val="646464"/>
                </a:solidFill>
                <a:latin typeface="Verdana" panose="020B0604030504040204" pitchFamily="34" charset="0"/>
              </a:rPr>
              <a:t>Requirements:</a:t>
            </a:r>
          </a:p>
          <a:p>
            <a:pPr lvl="1" algn="just">
              <a:spcBef>
                <a:spcPts val="600"/>
              </a:spcBef>
              <a:spcAft>
                <a:spcPts val="600"/>
              </a:spcAft>
              <a:buClr>
                <a:srgbClr val="646464"/>
              </a:buClr>
              <a:buFont typeface="Verdana" panose="020B0604030504040204" pitchFamily="34" charset="0"/>
              <a:buChar char="–"/>
            </a:pPr>
            <a:r>
              <a:rPr lang="en-GB" altLang="ca-ES" sz="1600" dirty="0">
                <a:solidFill>
                  <a:srgbClr val="646464"/>
                </a:solidFill>
                <a:latin typeface="Verdana" panose="020B0604030504040204" pitchFamily="34" charset="0"/>
              </a:rPr>
              <a:t>You must be </a:t>
            </a:r>
            <a:r>
              <a:rPr lang="en-GB" altLang="ca-ES" sz="1600" b="1" dirty="0">
                <a:solidFill>
                  <a:srgbClr val="646464"/>
                </a:solidFill>
                <a:latin typeface="Verdana" panose="020B0604030504040204" pitchFamily="34" charset="0"/>
              </a:rPr>
              <a:t>registered </a:t>
            </a:r>
            <a:r>
              <a:rPr lang="en-GB" altLang="ca-ES" sz="1600" dirty="0">
                <a:solidFill>
                  <a:srgbClr val="646464"/>
                </a:solidFill>
                <a:latin typeface="Verdana" panose="020B0604030504040204" pitchFamily="34" charset="0"/>
              </a:rPr>
              <a:t>in your institution's library user database.</a:t>
            </a:r>
          </a:p>
          <a:p>
            <a:pPr lvl="1" algn="just">
              <a:spcBef>
                <a:spcPts val="600"/>
              </a:spcBef>
              <a:spcAft>
                <a:spcPts val="600"/>
              </a:spcAft>
              <a:buClr>
                <a:srgbClr val="646464"/>
              </a:buClr>
              <a:buFont typeface="Verdana" panose="020B0604030504040204" pitchFamily="34" charset="0"/>
              <a:buChar char="–"/>
            </a:pPr>
            <a:r>
              <a:rPr lang="en-GB" altLang="ca-ES" sz="1600" dirty="0">
                <a:solidFill>
                  <a:srgbClr val="646464"/>
                </a:solidFill>
                <a:latin typeface="Verdana" panose="020B0604030504040204" pitchFamily="34" charset="0"/>
              </a:rPr>
              <a:t>You must not have any </a:t>
            </a:r>
            <a:r>
              <a:rPr lang="en-GB" altLang="ca-ES" sz="1600" b="1" dirty="0">
                <a:solidFill>
                  <a:srgbClr val="646464"/>
                </a:solidFill>
                <a:latin typeface="Verdana" panose="020B0604030504040204" pitchFamily="34" charset="0"/>
              </a:rPr>
              <a:t>overdue</a:t>
            </a:r>
            <a:r>
              <a:rPr lang="en-GB" altLang="ca-ES" sz="1600" dirty="0">
                <a:solidFill>
                  <a:srgbClr val="646464"/>
                </a:solidFill>
                <a:latin typeface="Verdana" panose="020B0604030504040204" pitchFamily="34" charset="0"/>
              </a:rPr>
              <a:t> loans at your institution.</a:t>
            </a:r>
          </a:p>
          <a:p>
            <a:pPr lvl="1" algn="just">
              <a:spcBef>
                <a:spcPts val="600"/>
              </a:spcBef>
              <a:spcAft>
                <a:spcPts val="600"/>
              </a:spcAft>
              <a:buClr>
                <a:srgbClr val="646464"/>
              </a:buClr>
              <a:buFont typeface="Verdana" panose="020B0604030504040204" pitchFamily="34" charset="0"/>
              <a:buChar char="–"/>
            </a:pPr>
            <a:r>
              <a:rPr lang="en-GB" altLang="ca-ES" sz="1600" dirty="0">
                <a:solidFill>
                  <a:srgbClr val="646464"/>
                </a:solidFill>
                <a:latin typeface="Verdana" panose="020B0604030504040204" pitchFamily="34" charset="0"/>
              </a:rPr>
              <a:t>You must not be </a:t>
            </a:r>
            <a:r>
              <a:rPr lang="en-GB" altLang="ca-ES" sz="1600" b="1" dirty="0">
                <a:solidFill>
                  <a:srgbClr val="646464"/>
                </a:solidFill>
                <a:latin typeface="Verdana" panose="020B0604030504040204" pitchFamily="34" charset="0"/>
              </a:rPr>
              <a:t>blocked </a:t>
            </a:r>
            <a:r>
              <a:rPr lang="en-GB" altLang="ca-ES" sz="1600" dirty="0">
                <a:solidFill>
                  <a:srgbClr val="646464"/>
                </a:solidFill>
                <a:latin typeface="Verdana" panose="020B0604030504040204" pitchFamily="34" charset="0"/>
              </a:rPr>
              <a:t>from using your library account by your institution.</a:t>
            </a:r>
          </a:p>
          <a:p>
            <a:pPr marL="352425" indent="-342900">
              <a:spcBef>
                <a:spcPts val="600"/>
              </a:spcBef>
              <a:buClr>
                <a:srgbClr val="646464"/>
              </a:buClr>
              <a:buFont typeface="+mj-lt"/>
              <a:buAutoNum type="arabicParenR"/>
            </a:pPr>
            <a:r>
              <a:rPr lang="en-GB" altLang="ca-ES" sz="1600" dirty="0">
                <a:solidFill>
                  <a:srgbClr val="646464"/>
                </a:solidFill>
                <a:latin typeface="Verdana" panose="020B0604030504040204" pitchFamily="34" charset="0"/>
              </a:rPr>
              <a:t>Access </a:t>
            </a:r>
            <a:r>
              <a:rPr lang="en-GB" altLang="ca-ES" sz="1600" dirty="0">
                <a:solidFill>
                  <a:srgbClr val="646464"/>
                </a:solidFill>
                <a:latin typeface="Verdana" panose="020B0604030504040204" pitchFamily="34" charset="0"/>
                <a:hlinkClick r:id="rId4"/>
              </a:rPr>
              <a:t>University Union Catalogue of Catalonia </a:t>
            </a:r>
            <a:r>
              <a:rPr lang="en-GB" altLang="ca-ES" sz="1600" dirty="0">
                <a:solidFill>
                  <a:srgbClr val="646464"/>
                </a:solidFill>
                <a:latin typeface="Verdana" panose="020B0604030504040204" pitchFamily="34" charset="0"/>
              </a:rPr>
              <a:t>(CCUC)</a:t>
            </a:r>
            <a:endParaRPr lang="ca-ES" altLang="ca-ES" sz="1600" dirty="0">
              <a:solidFill>
                <a:srgbClr val="646464"/>
              </a:solidFill>
              <a:latin typeface="Verdana" panose="020B0604030504040204" pitchFamily="34" charset="0"/>
            </a:endParaRPr>
          </a:p>
          <a:p>
            <a:pPr marL="352425" indent="-342900">
              <a:spcBef>
                <a:spcPts val="600"/>
              </a:spcBef>
              <a:buClr>
                <a:srgbClr val="646464"/>
              </a:buClr>
              <a:buFont typeface="+mj-lt"/>
              <a:buAutoNum type="arabicParenR"/>
            </a:pPr>
            <a:r>
              <a:rPr lang="en-GB" altLang="ca-ES" sz="1600" dirty="0">
                <a:solidFill>
                  <a:srgbClr val="646464"/>
                </a:solidFill>
                <a:latin typeface="Verdana" panose="020B0604030504040204" pitchFamily="34" charset="0"/>
              </a:rPr>
              <a:t>Check availability and request the</a:t>
            </a:r>
            <a:r>
              <a:rPr lang="en-GB" altLang="ca-ES" sz="1600" b="1" dirty="0">
                <a:solidFill>
                  <a:srgbClr val="646464"/>
                </a:solidFill>
                <a:latin typeface="Verdana" panose="020B0604030504040204" pitchFamily="34" charset="0"/>
              </a:rPr>
              <a:t> item</a:t>
            </a:r>
            <a:r>
              <a:rPr lang="en-GB" altLang="ca-ES" sz="1600" dirty="0">
                <a:solidFill>
                  <a:srgbClr val="646464"/>
                </a:solidFill>
                <a:latin typeface="Verdana" panose="020B0604030504040204" pitchFamily="34" charset="0"/>
              </a:rPr>
              <a:t>.</a:t>
            </a:r>
            <a:r>
              <a:rPr lang="en-GB" altLang="ca-ES" sz="1600" b="1" dirty="0">
                <a:solidFill>
                  <a:srgbClr val="646464"/>
                </a:solidFill>
                <a:latin typeface="Verdana" panose="020B0604030504040204" pitchFamily="34" charset="0"/>
              </a:rPr>
              <a:t> </a:t>
            </a:r>
            <a:r>
              <a:rPr lang="en-GB" altLang="ca-ES" sz="1600" dirty="0">
                <a:solidFill>
                  <a:srgbClr val="646464"/>
                </a:solidFill>
                <a:latin typeface="Verdana" panose="020B0604030504040204" pitchFamily="34" charset="0"/>
              </a:rPr>
              <a:t>Choose where you would like to pick it up.</a:t>
            </a:r>
            <a:endParaRPr lang="ca-ES" altLang="ca-ES" sz="1600" dirty="0">
              <a:solidFill>
                <a:srgbClr val="646464"/>
              </a:solidFill>
              <a:latin typeface="Verdana" panose="020B0604030504040204" pitchFamily="34" charset="0"/>
            </a:endParaRPr>
          </a:p>
          <a:p>
            <a:pPr marL="352425" indent="-342900">
              <a:spcBef>
                <a:spcPts val="600"/>
              </a:spcBef>
              <a:buClr>
                <a:srgbClr val="646464"/>
              </a:buClr>
              <a:buFont typeface="+mj-lt"/>
              <a:buAutoNum type="arabicParenR"/>
            </a:pPr>
            <a:r>
              <a:rPr lang="en-GB" altLang="ca-ES" sz="1600" dirty="0">
                <a:solidFill>
                  <a:srgbClr val="646464"/>
                </a:solidFill>
                <a:latin typeface="Verdana" panose="020B0604030504040204" pitchFamily="34" charset="0"/>
              </a:rPr>
              <a:t>When your item arrives at the chosen library you will receive</a:t>
            </a:r>
            <a:r>
              <a:rPr lang="en-GB" altLang="ca-ES" sz="1600" b="1" dirty="0">
                <a:solidFill>
                  <a:srgbClr val="646464"/>
                </a:solidFill>
                <a:latin typeface="Verdana" panose="020B0604030504040204" pitchFamily="34" charset="0"/>
              </a:rPr>
              <a:t> email notification</a:t>
            </a:r>
            <a:r>
              <a:rPr lang="en-GB" altLang="ca-ES" sz="1600" dirty="0">
                <a:solidFill>
                  <a:srgbClr val="646464"/>
                </a:solidFill>
                <a:latin typeface="Verdana" panose="020B0604030504040204" pitchFamily="34" charset="0"/>
              </a:rPr>
              <a:t>.</a:t>
            </a:r>
            <a:endParaRPr lang="ca-ES" altLang="ca-ES" sz="1600" dirty="0">
              <a:solidFill>
                <a:srgbClr val="646464"/>
              </a:solidFill>
              <a:latin typeface="Verdana" panose="020B0604030504040204" pitchFamily="34" charset="0"/>
            </a:endParaRPr>
          </a:p>
          <a:p>
            <a:pPr marL="352425" indent="-342900">
              <a:spcBef>
                <a:spcPts val="600"/>
              </a:spcBef>
              <a:buClr>
                <a:srgbClr val="646464"/>
              </a:buClr>
              <a:buFont typeface="+mj-lt"/>
              <a:buAutoNum type="arabicParenR"/>
            </a:pPr>
            <a:r>
              <a:rPr lang="en-GB" altLang="ca-ES" sz="1600" dirty="0">
                <a:solidFill>
                  <a:srgbClr val="646464"/>
                </a:solidFill>
                <a:latin typeface="Verdana" panose="020B0604030504040204" pitchFamily="34" charset="0"/>
              </a:rPr>
              <a:t>You can </a:t>
            </a:r>
            <a:r>
              <a:rPr lang="en-GB" altLang="ca-ES" sz="1600" b="1" dirty="0">
                <a:solidFill>
                  <a:srgbClr val="646464"/>
                </a:solidFill>
                <a:latin typeface="Verdana" panose="020B0604030504040204" pitchFamily="34" charset="0"/>
              </a:rPr>
              <a:t>return the item</a:t>
            </a:r>
            <a:r>
              <a:rPr lang="en-GB" altLang="ca-ES" sz="1600" dirty="0">
                <a:solidFill>
                  <a:srgbClr val="646464"/>
                </a:solidFill>
                <a:latin typeface="Verdana" panose="020B0604030504040204" pitchFamily="34" charset="0"/>
              </a:rPr>
              <a:t> to any of the libraries at your university or at the institution that owns the item.</a:t>
            </a:r>
            <a:endParaRPr lang="ca-ES" altLang="ca-ES" sz="1600" dirty="0">
              <a:solidFill>
                <a:srgbClr val="646464"/>
              </a:solidFill>
              <a:latin typeface="Verdana" panose="020B0604030504040204" pitchFamily="34" charset="0"/>
            </a:endParaRPr>
          </a:p>
        </p:txBody>
      </p:sp>
    </p:spTree>
    <p:extLst>
      <p:ext uri="{BB962C8B-B14F-4D97-AF65-F5344CB8AC3E}">
        <p14:creationId xmlns:p14="http://schemas.microsoft.com/office/powerpoint/2010/main" val="264780894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bwMode="auto">
          <a:xfrm>
            <a:off x="468312" y="803751"/>
            <a:ext cx="8135937"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lgn="l"/>
            <a:r>
              <a:rPr lang="en-GB" altLang="ca-ES" sz="2000" b="1" dirty="0">
                <a:solidFill>
                  <a:srgbClr val="336699"/>
                </a:solidFill>
                <a:latin typeface="Verdana" panose="020B0604030504040204" pitchFamily="34" charset="0"/>
              </a:rPr>
              <a:t>PUC loan conditions</a:t>
            </a:r>
            <a:endParaRPr lang="ca-ES" altLang="ca-ES" sz="2000" b="1" dirty="0">
              <a:solidFill>
                <a:srgbClr val="336699"/>
              </a:solidFill>
              <a:latin typeface="Verdana" panose="020B0604030504040204" pitchFamily="34" charset="0"/>
            </a:endParaRPr>
          </a:p>
        </p:txBody>
      </p:sp>
      <p:sp>
        <p:nvSpPr>
          <p:cNvPr id="56367"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263E8E7-B058-4CEF-8238-F719ACEE8008}" type="slidenum">
              <a:rPr lang="ca-ES" altLang="en-US" smtClean="0">
                <a:solidFill>
                  <a:srgbClr val="898989"/>
                </a:solidFill>
              </a:rPr>
              <a:pPr/>
              <a:t>28</a:t>
            </a:fld>
            <a:endParaRPr lang="ca-ES" altLang="en-US">
              <a:solidFill>
                <a:srgbClr val="898989"/>
              </a:solidFill>
            </a:endParaRPr>
          </a:p>
        </p:txBody>
      </p:sp>
      <p:graphicFrame>
        <p:nvGraphicFramePr>
          <p:cNvPr id="3" name="Taula 2"/>
          <p:cNvGraphicFramePr>
            <a:graphicFrameLocks noGrp="1"/>
          </p:cNvGraphicFramePr>
          <p:nvPr>
            <p:extLst>
              <p:ext uri="{D42A27DB-BD31-4B8C-83A1-F6EECF244321}">
                <p14:modId xmlns:p14="http://schemas.microsoft.com/office/powerpoint/2010/main" val="1338165923"/>
              </p:ext>
            </p:extLst>
          </p:nvPr>
        </p:nvGraphicFramePr>
        <p:xfrm>
          <a:off x="581025" y="1654172"/>
          <a:ext cx="7667625" cy="4600713"/>
        </p:xfrm>
        <a:graphic>
          <a:graphicData uri="http://schemas.openxmlformats.org/drawingml/2006/table">
            <a:tbl>
              <a:tblPr firstRow="1" bandRow="1">
                <a:tableStyleId>{5C22544A-7EE6-4342-B048-85BDC9FD1C3A}</a:tableStyleId>
              </a:tblPr>
              <a:tblGrid>
                <a:gridCol w="3287803">
                  <a:extLst>
                    <a:ext uri="{9D8B030D-6E8A-4147-A177-3AD203B41FA5}">
                      <a16:colId xmlns:a16="http://schemas.microsoft.com/office/drawing/2014/main" val="14957583"/>
                    </a:ext>
                  </a:extLst>
                </a:gridCol>
                <a:gridCol w="1538222">
                  <a:extLst>
                    <a:ext uri="{9D8B030D-6E8A-4147-A177-3AD203B41FA5}">
                      <a16:colId xmlns:a16="http://schemas.microsoft.com/office/drawing/2014/main" val="257751439"/>
                    </a:ext>
                  </a:extLst>
                </a:gridCol>
                <a:gridCol w="1690870">
                  <a:extLst>
                    <a:ext uri="{9D8B030D-6E8A-4147-A177-3AD203B41FA5}">
                      <a16:colId xmlns:a16="http://schemas.microsoft.com/office/drawing/2014/main" val="2768964525"/>
                    </a:ext>
                  </a:extLst>
                </a:gridCol>
                <a:gridCol w="1150730">
                  <a:extLst>
                    <a:ext uri="{9D8B030D-6E8A-4147-A177-3AD203B41FA5}">
                      <a16:colId xmlns:a16="http://schemas.microsoft.com/office/drawing/2014/main" val="3304560716"/>
                    </a:ext>
                  </a:extLst>
                </a:gridCol>
              </a:tblGrid>
              <a:tr h="1168635">
                <a:tc>
                  <a:txBody>
                    <a:bodyPr/>
                    <a:lstStyle/>
                    <a:p>
                      <a:r>
                        <a:rPr lang="en-GB" sz="1600" noProof="0" dirty="0">
                          <a:latin typeface="Verdana" panose="020B0604030504040204" pitchFamily="34" charset="0"/>
                          <a:ea typeface="Verdana" panose="020B0604030504040204" pitchFamily="34" charset="0"/>
                        </a:rPr>
                        <a:t>Users</a:t>
                      </a:r>
                      <a:endParaRPr lang="ca-ES" sz="1600" dirty="0">
                        <a:latin typeface="Verdana" panose="020B0604030504040204" pitchFamily="34" charset="0"/>
                        <a:ea typeface="Verdana" panose="020B0604030504040204" pitchFamily="34" charset="0"/>
                      </a:endParaRPr>
                    </a:p>
                  </a:txBody>
                  <a:tcPr anchor="ctr"/>
                </a:tc>
                <a:tc>
                  <a:txBody>
                    <a:bodyPr/>
                    <a:lstStyle/>
                    <a:p>
                      <a:r>
                        <a:rPr lang="en-GB" sz="1600" noProof="0" dirty="0">
                          <a:latin typeface="Verdana" panose="020B0604030504040204" pitchFamily="34" charset="0"/>
                          <a:ea typeface="Verdana" panose="020B0604030504040204" pitchFamily="34" charset="0"/>
                        </a:rPr>
                        <a:t>Items</a:t>
                      </a:r>
                      <a:endParaRPr lang="ca-ES" sz="1600" dirty="0">
                        <a:latin typeface="Verdana" panose="020B0604030504040204" pitchFamily="34" charset="0"/>
                        <a:ea typeface="Verdana" panose="020B0604030504040204" pitchFamily="34" charset="0"/>
                      </a:endParaRPr>
                    </a:p>
                  </a:txBody>
                  <a:tcPr anchor="ctr" anchorCtr="1"/>
                </a:tc>
                <a:tc>
                  <a:txBody>
                    <a:bodyPr/>
                    <a:lstStyle/>
                    <a:p>
                      <a:r>
                        <a:rPr lang="en-GB" sz="1600" noProof="0" dirty="0">
                          <a:latin typeface="Verdana" panose="020B0604030504040204" pitchFamily="34" charset="0"/>
                          <a:ea typeface="Verdana" panose="020B0604030504040204" pitchFamily="34" charset="0"/>
                        </a:rPr>
                        <a:t>Renewals</a:t>
                      </a:r>
                      <a:endParaRPr lang="ca-ES" sz="1600" dirty="0">
                        <a:latin typeface="Verdana" panose="020B0604030504040204" pitchFamily="34" charset="0"/>
                        <a:ea typeface="Verdana" panose="020B0604030504040204" pitchFamily="34" charset="0"/>
                      </a:endParaRPr>
                    </a:p>
                  </a:txBody>
                  <a:tcPr anchor="ctr" anchorCtr="1"/>
                </a:tc>
                <a:tc>
                  <a:txBody>
                    <a:bodyPr/>
                    <a:lstStyle/>
                    <a:p>
                      <a:r>
                        <a:rPr lang="ca-ES" sz="1600" dirty="0">
                          <a:latin typeface="Verdana" panose="020B0604030504040204" pitchFamily="34" charset="0"/>
                          <a:ea typeface="Verdana" panose="020B0604030504040204" pitchFamily="34" charset="0"/>
                        </a:rPr>
                        <a:t>Days</a:t>
                      </a:r>
                    </a:p>
                  </a:txBody>
                  <a:tcPr anchor="ctr" anchorCtr="1"/>
                </a:tc>
                <a:extLst>
                  <a:ext uri="{0D108BD9-81ED-4DB2-BD59-A6C34878D82A}">
                    <a16:rowId xmlns:a16="http://schemas.microsoft.com/office/drawing/2014/main" val="2470359356"/>
                  </a:ext>
                </a:extLst>
              </a:tr>
              <a:tr h="3432078">
                <a:tc>
                  <a:txBody>
                    <a:bodyPr/>
                    <a:lstStyle/>
                    <a:p>
                      <a:endParaRPr lang="ca-ES" sz="1600" dirty="0">
                        <a:solidFill>
                          <a:srgbClr val="336699"/>
                        </a:solidFill>
                        <a:latin typeface="Verdana" panose="020B0604030504040204" pitchFamily="34" charset="0"/>
                        <a:ea typeface="Verdana" panose="020B0604030504040204" pitchFamily="34" charset="0"/>
                      </a:endParaRPr>
                    </a:p>
                    <a:p>
                      <a:r>
                        <a:rPr lang="en-GB" sz="1600" noProof="0" dirty="0">
                          <a:solidFill>
                            <a:srgbClr val="336699"/>
                          </a:solidFill>
                          <a:latin typeface="Verdana" panose="020B0604030504040204" pitchFamily="34" charset="0"/>
                          <a:ea typeface="Verdana" panose="020B0604030504040204" pitchFamily="34" charset="0"/>
                        </a:rPr>
                        <a:t>Bachelor’s degree students, authorized Alumni UB</a:t>
                      </a:r>
                    </a:p>
                    <a:p>
                      <a:endParaRPr lang="en-GB" sz="1600" baseline="0" noProof="0" dirty="0">
                        <a:solidFill>
                          <a:srgbClr val="336699"/>
                        </a:solidFill>
                        <a:latin typeface="Verdana" panose="020B0604030504040204" pitchFamily="34" charset="0"/>
                        <a:ea typeface="Verdana" panose="020B0604030504040204" pitchFamily="34" charset="0"/>
                      </a:endParaRPr>
                    </a:p>
                    <a:p>
                      <a:r>
                        <a:rPr lang="en-GB" sz="1600" baseline="0" noProof="0" dirty="0">
                          <a:solidFill>
                            <a:srgbClr val="336699"/>
                          </a:solidFill>
                          <a:latin typeface="Verdana" panose="020B0604030504040204" pitchFamily="34" charset="0"/>
                          <a:ea typeface="Verdana" panose="020B0604030504040204" pitchFamily="34" charset="0"/>
                        </a:rPr>
                        <a:t>Postgraduate, master’s degree and doctoral students</a:t>
                      </a:r>
                    </a:p>
                    <a:p>
                      <a:endParaRPr lang="en-GB" sz="1600" baseline="0" noProof="0" dirty="0">
                        <a:solidFill>
                          <a:srgbClr val="336699"/>
                        </a:solidFill>
                        <a:latin typeface="Verdana" panose="020B0604030504040204" pitchFamily="34" charset="0"/>
                        <a:ea typeface="Verdana" panose="020B0604030504040204" pitchFamily="34" charset="0"/>
                      </a:endParaRPr>
                    </a:p>
                    <a:p>
                      <a:r>
                        <a:rPr lang="en-GB" altLang="es-ES" sz="1600" kern="1200" baseline="0" noProof="0" dirty="0">
                          <a:solidFill>
                            <a:srgbClr val="336699"/>
                          </a:solidFill>
                          <a:latin typeface="Verdana" panose="020B0604030504040204" pitchFamily="34" charset="0"/>
                          <a:ea typeface="Verdana" panose="020B0604030504040204" pitchFamily="34" charset="0"/>
                          <a:cs typeface="+mn-cs"/>
                        </a:rPr>
                        <a:t>University teaching and research staff (PDI) </a:t>
                      </a:r>
                      <a:endParaRPr lang="en-GB" sz="1600" kern="1200" baseline="0" noProof="0" dirty="0">
                        <a:solidFill>
                          <a:srgbClr val="336699"/>
                        </a:solidFill>
                        <a:latin typeface="Verdana" panose="020B0604030504040204" pitchFamily="34" charset="0"/>
                        <a:ea typeface="Verdana" panose="020B0604030504040204" pitchFamily="34" charset="0"/>
                        <a:cs typeface="+mn-cs"/>
                      </a:endParaRPr>
                    </a:p>
                    <a:p>
                      <a:endParaRPr lang="en-GB" sz="1600" baseline="0" noProof="0" dirty="0">
                        <a:solidFill>
                          <a:srgbClr val="336699"/>
                        </a:solidFill>
                        <a:latin typeface="Verdana" panose="020B0604030504040204" pitchFamily="34" charset="0"/>
                        <a:ea typeface="Verdana" panose="020B0604030504040204" pitchFamily="34" charset="0"/>
                      </a:endParaRPr>
                    </a:p>
                    <a:p>
                      <a:r>
                        <a:rPr lang="en-GB" altLang="es-ES" sz="1600" kern="1200" baseline="0" noProof="0" dirty="0">
                          <a:solidFill>
                            <a:srgbClr val="336699"/>
                          </a:solidFill>
                          <a:latin typeface="Verdana" panose="020B0604030504040204" pitchFamily="34" charset="0"/>
                          <a:ea typeface="Verdana" panose="020B0604030504040204" pitchFamily="34" charset="0"/>
                          <a:cs typeface="+mn-cs"/>
                        </a:rPr>
                        <a:t>University administrative and service staff (PAS)</a:t>
                      </a:r>
                      <a:endParaRPr lang="ca-ES" sz="1600" dirty="0">
                        <a:solidFill>
                          <a:srgbClr val="336699"/>
                        </a:solidFill>
                        <a:latin typeface="Verdana" panose="020B0604030504040204" pitchFamily="34" charset="0"/>
                        <a:ea typeface="Verdana" panose="020B0604030504040204" pitchFamily="34" charset="0"/>
                      </a:endParaRPr>
                    </a:p>
                  </a:txBody>
                  <a:tcPr/>
                </a:tc>
                <a:tc>
                  <a:txBody>
                    <a:bodyPr/>
                    <a:lstStyle/>
                    <a:p>
                      <a:r>
                        <a:rPr lang="ca-ES" sz="1600" kern="1200" baseline="0" dirty="0">
                          <a:solidFill>
                            <a:srgbClr val="336699"/>
                          </a:solidFill>
                          <a:latin typeface="Verdana" panose="020B0604030504040204" pitchFamily="34" charset="0"/>
                          <a:ea typeface="Verdana" panose="020B0604030504040204" pitchFamily="34" charset="0"/>
                          <a:cs typeface="+mn-cs"/>
                        </a:rPr>
                        <a:t>10</a:t>
                      </a:r>
                    </a:p>
                  </a:txBody>
                  <a:tcPr anchor="ctr" anchorCtr="1"/>
                </a:tc>
                <a:tc>
                  <a:txBody>
                    <a:bodyPr/>
                    <a:lstStyle/>
                    <a:p>
                      <a:r>
                        <a:rPr lang="ca-ES" sz="1600" kern="1200" baseline="0" dirty="0">
                          <a:solidFill>
                            <a:srgbClr val="336699"/>
                          </a:solidFill>
                          <a:latin typeface="Verdana" panose="020B0604030504040204" pitchFamily="34" charset="0"/>
                          <a:ea typeface="Verdana" panose="020B0604030504040204" pitchFamily="34" charset="0"/>
                          <a:cs typeface="+mn-cs"/>
                        </a:rPr>
                        <a:t>6</a:t>
                      </a:r>
                    </a:p>
                  </a:txBody>
                  <a:tcPr anchor="ctr" anchorCtr="1"/>
                </a:tc>
                <a:tc>
                  <a:txBody>
                    <a:bodyPr/>
                    <a:lstStyle/>
                    <a:p>
                      <a:r>
                        <a:rPr lang="ca-ES" sz="1600" kern="1200" baseline="0" dirty="0">
                          <a:solidFill>
                            <a:srgbClr val="336699"/>
                          </a:solidFill>
                          <a:latin typeface="Verdana" panose="020B0604030504040204" pitchFamily="34" charset="0"/>
                          <a:ea typeface="Verdana" panose="020B0604030504040204" pitchFamily="34" charset="0"/>
                          <a:cs typeface="+mn-cs"/>
                        </a:rPr>
                        <a:t>21</a:t>
                      </a:r>
                    </a:p>
                  </a:txBody>
                  <a:tcPr anchor="ctr" anchorCtr="1"/>
                </a:tc>
                <a:extLst>
                  <a:ext uri="{0D108BD9-81ED-4DB2-BD59-A6C34878D82A}">
                    <a16:rowId xmlns:a16="http://schemas.microsoft.com/office/drawing/2014/main" val="303054177"/>
                  </a:ext>
                </a:extLst>
              </a:tr>
            </a:tbl>
          </a:graphicData>
        </a:graphic>
      </p:graphicFrame>
    </p:spTree>
    <p:extLst>
      <p:ext uri="{BB962C8B-B14F-4D97-AF65-F5344CB8AC3E}">
        <p14:creationId xmlns:p14="http://schemas.microsoft.com/office/powerpoint/2010/main" val="419305234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2BB8590-CFFE-4032-B282-50D00CEFD67C}" type="slidenum">
              <a:rPr lang="ca-ES" altLang="en-US" smtClean="0">
                <a:solidFill>
                  <a:srgbClr val="898989"/>
                </a:solidFill>
              </a:rPr>
              <a:pPr/>
              <a:t>29</a:t>
            </a:fld>
            <a:endParaRPr lang="ca-ES" altLang="en-US">
              <a:solidFill>
                <a:srgbClr val="898989"/>
              </a:solidFill>
            </a:endParaRPr>
          </a:p>
        </p:txBody>
      </p:sp>
      <p:sp>
        <p:nvSpPr>
          <p:cNvPr id="58374" name="Rectangle 7"/>
          <p:cNvSpPr>
            <a:spLocks noGrp="1" noChangeArrowheads="1"/>
          </p:cNvSpPr>
          <p:nvPr>
            <p:ph type="title" idx="4294967295"/>
          </p:nvPr>
        </p:nvSpPr>
        <p:spPr bwMode="auto">
          <a:xfrm>
            <a:off x="466725" y="1005436"/>
            <a:ext cx="8677275"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hlinkClick r:id="rId2"/>
              </a:rPr>
              <a:t>Interlibrary loan (PI)</a:t>
            </a:r>
            <a:endParaRPr lang="ca-ES" altLang="ca-ES" sz="16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8371" name="AutoShape 2"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168275"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58372" name="AutoShape 4"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320675" y="-301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58373" name="AutoShape 6" descr="https://mail-attachment.googleusercontent.com/attachment/?ui=2&amp;ik=85f28c904c&amp;view=att&amp;th=14111dfdec0e1532&amp;attid=0.1&amp;disp=inline&amp;safe=1&amp;zw&amp;saduie=AG9B_P-ZQDHWvFpiA_Hxpb2vDqTU&amp;sadet=1378998869777&amp;sads=WdZmcVl5UGRuyw7acasT7TpovtQ&amp;sadssc=1"/>
          <p:cNvSpPr>
            <a:spLocks noChangeAspect="1" noChangeArrowheads="1"/>
          </p:cNvSpPr>
          <p:nvPr/>
        </p:nvSpPr>
        <p:spPr bwMode="auto">
          <a:xfrm>
            <a:off x="473075" y="1222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ca-ES" altLang="ca-ES">
              <a:solidFill>
                <a:prstClr val="black"/>
              </a:solidFill>
            </a:endParaRPr>
          </a:p>
        </p:txBody>
      </p:sp>
      <p:sp>
        <p:nvSpPr>
          <p:cNvPr id="58375" name="Rectangle 11"/>
          <p:cNvSpPr>
            <a:spLocks noChangeArrowheads="1"/>
          </p:cNvSpPr>
          <p:nvPr/>
        </p:nvSpPr>
        <p:spPr bwMode="auto">
          <a:xfrm>
            <a:off x="473075" y="1675503"/>
            <a:ext cx="78978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altLang="ca-ES" sz="1600" dirty="0">
                <a:solidFill>
                  <a:srgbClr val="646464"/>
                </a:solidFill>
                <a:latin typeface="Verdana" pitchFamily="34" charset="0"/>
              </a:rPr>
              <a:t>The interlibrary loan service enables users to locate and obtain the original or a copy of any item that is not held by the CRAI and is not available from other Catalan universities through the </a:t>
            </a:r>
            <a:r>
              <a:rPr lang="en-GB" altLang="ca-ES" sz="1600" u="sng" dirty="0">
                <a:solidFill>
                  <a:srgbClr val="5B9BD5">
                    <a:lumMod val="50000"/>
                  </a:srgbClr>
                </a:solidFill>
                <a:latin typeface="Verdana" pitchFamily="34" charset="0"/>
                <a:hlinkClick r:id="rId3"/>
              </a:rPr>
              <a:t>PUC</a:t>
            </a:r>
            <a:r>
              <a:rPr lang="en-GB" altLang="ca-ES" sz="1600" dirty="0">
                <a:solidFill>
                  <a:srgbClr val="646464"/>
                </a:solidFill>
                <a:latin typeface="Verdana" pitchFamily="34" charset="0"/>
              </a:rPr>
              <a:t>. </a:t>
            </a:r>
          </a:p>
          <a:p>
            <a:pPr algn="just"/>
            <a:endParaRPr lang="en-GB" altLang="ca-ES" sz="1600" dirty="0">
              <a:solidFill>
                <a:srgbClr val="646464"/>
              </a:solidFill>
              <a:latin typeface="Verdana" pitchFamily="34" charset="0"/>
            </a:endParaRPr>
          </a:p>
          <a:p>
            <a:pPr algn="just"/>
            <a:r>
              <a:rPr lang="en-GB" altLang="ca-ES" sz="1600" dirty="0">
                <a:solidFill>
                  <a:srgbClr val="646464"/>
                </a:solidFill>
                <a:latin typeface="Verdana" pitchFamily="34" charset="0"/>
              </a:rPr>
              <a:t>It also centralizes the loan of CRAI collection items to other institutions. This is a </a:t>
            </a:r>
            <a:r>
              <a:rPr lang="en-GB" altLang="ca-ES" sz="1600" u="sng" dirty="0">
                <a:solidFill>
                  <a:srgbClr val="5B9BD5">
                    <a:lumMod val="50000"/>
                  </a:srgbClr>
                </a:solidFill>
                <a:latin typeface="Verdana" pitchFamily="34" charset="0"/>
                <a:hlinkClick r:id="rId4"/>
              </a:rPr>
              <a:t>paid service</a:t>
            </a:r>
            <a:r>
              <a:rPr lang="en-GB" altLang="ca-ES" sz="1600" dirty="0">
                <a:solidFill>
                  <a:srgbClr val="646464"/>
                </a:solidFill>
                <a:latin typeface="Verdana" pitchFamily="34" charset="0"/>
              </a:rPr>
              <a:t>.</a:t>
            </a:r>
            <a:endParaRPr lang="ca-ES" altLang="ca-ES" sz="1600" dirty="0">
              <a:solidFill>
                <a:srgbClr val="646464"/>
              </a:solidFill>
              <a:latin typeface="Verdana" panose="020B0604030504040204" pitchFamily="34" charset="0"/>
            </a:endParaRPr>
          </a:p>
        </p:txBody>
      </p:sp>
      <p:pic>
        <p:nvPicPr>
          <p:cNvPr id="3" name="Imatge 2"/>
          <p:cNvPicPr>
            <a:picLocks noChangeAspect="1"/>
          </p:cNvPicPr>
          <p:nvPr/>
        </p:nvPicPr>
        <p:blipFill>
          <a:blip r:embed="rId5"/>
          <a:stretch>
            <a:fillRect/>
          </a:stretch>
        </p:blipFill>
        <p:spPr>
          <a:xfrm>
            <a:off x="1164431" y="3970312"/>
            <a:ext cx="6515100" cy="1257300"/>
          </a:xfrm>
          <a:prstGeom prst="rect">
            <a:avLst/>
          </a:prstGeom>
        </p:spPr>
      </p:pic>
      <p:sp>
        <p:nvSpPr>
          <p:cNvPr id="5" name="QuadreDeText 4"/>
          <p:cNvSpPr txBox="1"/>
          <p:nvPr/>
        </p:nvSpPr>
        <p:spPr>
          <a:xfrm>
            <a:off x="1164431" y="5377081"/>
            <a:ext cx="3845314" cy="230832"/>
          </a:xfrm>
          <a:prstGeom prst="rect">
            <a:avLst/>
          </a:prstGeom>
          <a:noFill/>
        </p:spPr>
        <p:txBody>
          <a:bodyPr wrap="square" rtlCol="0">
            <a:spAutoFit/>
          </a:bodyPr>
          <a:lstStyle/>
          <a:p>
            <a:r>
              <a:rPr lang="en-GB" sz="900" dirty="0">
                <a:latin typeface="Verdana" panose="020B0604030504040204" pitchFamily="34" charset="0"/>
                <a:ea typeface="Verdana" panose="020B0604030504040204" pitchFamily="34" charset="0"/>
              </a:rPr>
              <a:t>Image source: Get to know the Philology CRAI </a:t>
            </a:r>
            <a:r>
              <a:rPr lang="en-GB" sz="900" dirty="0" smtClean="0">
                <a:latin typeface="Verdana" panose="020B0604030504040204" pitchFamily="34" charset="0"/>
                <a:ea typeface="Verdana" panose="020B0604030504040204" pitchFamily="34" charset="0"/>
              </a:rPr>
              <a:t>Library </a:t>
            </a:r>
            <a:r>
              <a:rPr lang="en-GB" sz="900" dirty="0">
                <a:latin typeface="Verdana" panose="020B0604030504040204" pitchFamily="34" charset="0"/>
                <a:ea typeface="Verdana" panose="020B0604030504040204" pitchFamily="34" charset="0"/>
              </a:rPr>
              <a:t>(</a:t>
            </a:r>
            <a:r>
              <a:rPr lang="en-GB" sz="900" dirty="0">
                <a:latin typeface="Verdana" panose="020B0604030504040204" pitchFamily="34" charset="0"/>
                <a:ea typeface="Verdana" panose="020B0604030504040204" pitchFamily="34" charset="0"/>
                <a:hlinkClick r:id="rId6"/>
              </a:rPr>
              <a:t>pdf</a:t>
            </a:r>
            <a:r>
              <a:rPr lang="en-GB" sz="90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398027584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id="{2A7F73F8-D817-4EDC-BDED-5C803C29A16E}"/>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3D50C0-6243-4260-87D1-CBD7F56C9C03}" type="slidenum">
              <a:rPr lang="es-ES" altLang="en-US">
                <a:solidFill>
                  <a:srgbClr val="898989"/>
                </a:solidFill>
              </a:rPr>
              <a:pPr eaLnBrk="1" hangingPunct="1"/>
              <a:t>3</a:t>
            </a:fld>
            <a:endParaRPr lang="es-ES" altLang="en-US">
              <a:solidFill>
                <a:srgbClr val="898989"/>
              </a:solidFill>
            </a:endParaRPr>
          </a:p>
        </p:txBody>
      </p:sp>
      <p:sp>
        <p:nvSpPr>
          <p:cNvPr id="28675" name="Text Box 2">
            <a:extLst>
              <a:ext uri="{FF2B5EF4-FFF2-40B4-BE49-F238E27FC236}">
                <a16:creationId xmlns:a16="http://schemas.microsoft.com/office/drawing/2014/main" id="{98892588-BD3D-4B82-9780-5D09D317055D}"/>
              </a:ext>
            </a:extLst>
          </p:cNvPr>
          <p:cNvSpPr txBox="1">
            <a:spLocks noChangeArrowheads="1"/>
          </p:cNvSpPr>
          <p:nvPr/>
        </p:nvSpPr>
        <p:spPr bwMode="auto">
          <a:xfrm>
            <a:off x="587375" y="896938"/>
            <a:ext cx="8405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ca-ES" altLang="ca-ES" sz="2000" b="1" dirty="0">
                <a:solidFill>
                  <a:srgbClr val="336699"/>
                </a:solidFill>
                <a:latin typeface="Verdana"/>
                <a:ea typeface="Verdana"/>
                <a:cs typeface="Arial"/>
              </a:rPr>
              <a:t>CRAI </a:t>
            </a:r>
            <a:r>
              <a:rPr lang="ca-ES" altLang="ca-ES" sz="2000" b="1" dirty="0" err="1">
                <a:solidFill>
                  <a:srgbClr val="336699"/>
                </a:solidFill>
                <a:latin typeface="Verdana"/>
                <a:ea typeface="Verdana"/>
                <a:cs typeface="Arial"/>
              </a:rPr>
              <a:t>Information</a:t>
            </a:r>
            <a:r>
              <a:rPr lang="ca-ES" altLang="ca-ES" sz="2000" b="1" dirty="0">
                <a:solidFill>
                  <a:srgbClr val="336699"/>
                </a:solidFill>
                <a:latin typeface="Verdana"/>
                <a:ea typeface="Verdana"/>
                <a:cs typeface="Arial"/>
              </a:rPr>
              <a:t> </a:t>
            </a:r>
            <a:r>
              <a:rPr lang="ca-ES" altLang="ca-ES" sz="2000" b="1" dirty="0" err="1">
                <a:solidFill>
                  <a:srgbClr val="336699"/>
                </a:solidFill>
                <a:latin typeface="Verdana"/>
                <a:ea typeface="Verdana"/>
                <a:cs typeface="Arial"/>
              </a:rPr>
              <a:t>and</a:t>
            </a:r>
            <a:r>
              <a:rPr lang="ca-ES" altLang="ca-ES" sz="2000" b="1" dirty="0">
                <a:solidFill>
                  <a:srgbClr val="336699"/>
                </a:solidFill>
                <a:latin typeface="Verdana"/>
                <a:ea typeface="Verdana"/>
                <a:cs typeface="Arial"/>
              </a:rPr>
              <a:t> Audiovisual Media </a:t>
            </a:r>
            <a:r>
              <a:rPr lang="ca-ES" altLang="ca-ES" sz="2000" b="1" dirty="0" err="1">
                <a:solidFill>
                  <a:srgbClr val="336699"/>
                </a:solidFill>
                <a:latin typeface="Verdana"/>
                <a:ea typeface="Verdana"/>
                <a:cs typeface="Arial"/>
              </a:rPr>
              <a:t>Library</a:t>
            </a:r>
            <a:r>
              <a:rPr lang="ca-ES" altLang="ca-ES" sz="2000" b="1" dirty="0">
                <a:latin typeface="Verdana" panose="020B0604030504040204" pitchFamily="34" charset="0"/>
              </a:rPr>
              <a:t/>
            </a:r>
            <a:br>
              <a:rPr lang="ca-ES" altLang="ca-ES" sz="2000" b="1" dirty="0">
                <a:latin typeface="Verdana" panose="020B0604030504040204" pitchFamily="34" charset="0"/>
              </a:rPr>
            </a:br>
            <a:endParaRPr lang="ca-ES" altLang="ca-ES" sz="1400" dirty="0">
              <a:latin typeface="Verdana" panose="020B0604030504040204" pitchFamily="34" charset="0"/>
            </a:endParaRPr>
          </a:p>
        </p:txBody>
      </p:sp>
      <p:sp>
        <p:nvSpPr>
          <p:cNvPr id="28676" name="Rectangle 4">
            <a:extLst>
              <a:ext uri="{FF2B5EF4-FFF2-40B4-BE49-F238E27FC236}">
                <a16:creationId xmlns:a16="http://schemas.microsoft.com/office/drawing/2014/main" id="{0A896AA8-8B4B-4EAD-BD80-73EDC2EE014F}"/>
              </a:ext>
            </a:extLst>
          </p:cNvPr>
          <p:cNvSpPr>
            <a:spLocks noChangeArrowheads="1"/>
          </p:cNvSpPr>
          <p:nvPr/>
        </p:nvSpPr>
        <p:spPr bwMode="auto">
          <a:xfrm>
            <a:off x="587375" y="1779588"/>
            <a:ext cx="511175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sz="1600" dirty="0">
                <a:solidFill>
                  <a:srgbClr val="646464"/>
                </a:solidFill>
                <a:latin typeface="Verdana"/>
                <a:ea typeface="Verdana"/>
                <a:cs typeface="Arial"/>
              </a:rPr>
              <a:t>It was founded in 1920 as the Library of the Escola Superior de </a:t>
            </a:r>
            <a:r>
              <a:rPr lang="en-GB" sz="1600" dirty="0" err="1">
                <a:solidFill>
                  <a:srgbClr val="646464"/>
                </a:solidFill>
                <a:latin typeface="Verdana"/>
                <a:ea typeface="Verdana"/>
                <a:cs typeface="Arial"/>
              </a:rPr>
              <a:t>Bibliotecàries</a:t>
            </a:r>
            <a:r>
              <a:rPr lang="en-GB" sz="1600" dirty="0">
                <a:solidFill>
                  <a:srgbClr val="646464"/>
                </a:solidFill>
                <a:latin typeface="Verdana"/>
                <a:ea typeface="Verdana"/>
                <a:cs typeface="Arial"/>
              </a:rPr>
              <a:t>, the former school of library science created by the Catalan </a:t>
            </a:r>
            <a:r>
              <a:rPr lang="en-GB" sz="1600" dirty="0" err="1">
                <a:solidFill>
                  <a:srgbClr val="646464"/>
                </a:solidFill>
                <a:latin typeface="Verdana"/>
                <a:ea typeface="Verdana"/>
                <a:cs typeface="Arial"/>
              </a:rPr>
              <a:t>Mancomunitat</a:t>
            </a:r>
            <a:r>
              <a:rPr lang="en-GB" sz="1600" dirty="0">
                <a:solidFill>
                  <a:srgbClr val="646464"/>
                </a:solidFill>
                <a:latin typeface="Verdana"/>
                <a:ea typeface="Verdana"/>
                <a:cs typeface="Arial"/>
              </a:rPr>
              <a:t> in 1915. </a:t>
            </a:r>
            <a:r>
              <a:rPr lang="en-GB" altLang="ca-ES" sz="1600" dirty="0">
                <a:solidFill>
                  <a:srgbClr val="646464"/>
                </a:solidFill>
                <a:latin typeface="Verdana"/>
                <a:ea typeface="Verdana"/>
                <a:cs typeface="Arial"/>
              </a:rPr>
              <a:t>To know more about its </a:t>
            </a:r>
            <a:r>
              <a:rPr lang="en-GB" altLang="ca-ES" sz="1600" dirty="0">
                <a:solidFill>
                  <a:srgbClr val="646464"/>
                </a:solidFill>
                <a:latin typeface="Verdana"/>
                <a:ea typeface="Verdana"/>
                <a:cs typeface="Arial"/>
                <a:hlinkClick r:id="rId3"/>
              </a:rPr>
              <a:t>history</a:t>
            </a:r>
            <a:r>
              <a:rPr lang="en-GB" altLang="ca-ES" sz="1600" dirty="0">
                <a:solidFill>
                  <a:srgbClr val="646464"/>
                </a:solidFill>
                <a:latin typeface="Verdana"/>
                <a:ea typeface="Verdana"/>
                <a:cs typeface="Arial"/>
              </a:rPr>
              <a:t> (Catalan)</a:t>
            </a:r>
          </a:p>
          <a:p>
            <a:pPr algn="just" eaLnBrk="1" hangingPunct="1"/>
            <a:endParaRPr lang="en-GB" altLang="ca-ES" sz="1600" dirty="0">
              <a:solidFill>
                <a:srgbClr val="646464"/>
              </a:solidFill>
              <a:latin typeface="Verdana" panose="020B0604030504040204" pitchFamily="34" charset="0"/>
              <a:ea typeface="Verdana"/>
            </a:endParaRPr>
          </a:p>
          <a:p>
            <a:pPr algn="just" eaLnBrk="1" hangingPunct="1"/>
            <a:r>
              <a:rPr lang="en-GB" altLang="ca-ES" sz="1600" b="1" dirty="0">
                <a:solidFill>
                  <a:srgbClr val="646464"/>
                </a:solidFill>
                <a:latin typeface="Verdana"/>
                <a:ea typeface="Verdana"/>
                <a:cs typeface="Arial"/>
              </a:rPr>
              <a:t>Contact</a:t>
            </a:r>
            <a:r>
              <a:rPr lang="en-GB" altLang="ca-ES" sz="1600" dirty="0">
                <a:solidFill>
                  <a:srgbClr val="646464"/>
                </a:solidFill>
                <a:latin typeface="Verdana"/>
                <a:ea typeface="Verdana"/>
                <a:cs typeface="Arial"/>
              </a:rPr>
              <a:t>: </a:t>
            </a:r>
            <a:r>
              <a:rPr lang="en-GB" altLang="ca-ES" sz="1600" dirty="0">
                <a:solidFill>
                  <a:srgbClr val="646464"/>
                </a:solidFill>
                <a:latin typeface="Verdana"/>
                <a:ea typeface="Verdana"/>
                <a:cs typeface="Arial"/>
                <a:hlinkClick r:id="rId4"/>
              </a:rPr>
              <a:t>bib.informacio.audiovisuals@ub.edu</a:t>
            </a:r>
            <a:r>
              <a:rPr lang="en-GB" altLang="ca-ES" sz="1600" dirty="0">
                <a:solidFill>
                  <a:srgbClr val="646464"/>
                </a:solidFill>
                <a:latin typeface="Verdana"/>
                <a:ea typeface="Verdana"/>
                <a:cs typeface="Arial"/>
              </a:rPr>
              <a:t> </a:t>
            </a:r>
            <a:endParaRPr lang="en-GB" altLang="ca-ES" sz="1600" dirty="0">
              <a:solidFill>
                <a:srgbClr val="646464"/>
              </a:solidFill>
              <a:latin typeface="Verdana" panose="020B0604030504040204" pitchFamily="34" charset="0"/>
              <a:ea typeface="Verdana"/>
            </a:endParaRPr>
          </a:p>
          <a:p>
            <a:pPr algn="just" eaLnBrk="1" hangingPunct="1"/>
            <a:endParaRPr lang="en-GB" altLang="ca-ES" sz="1600" b="1" dirty="0">
              <a:solidFill>
                <a:srgbClr val="646464"/>
              </a:solidFill>
              <a:latin typeface="Verdana" panose="020B0604030504040204" pitchFamily="34" charset="0"/>
              <a:ea typeface="Verdana" panose="020B0604030504040204" pitchFamily="34" charset="0"/>
            </a:endParaRPr>
          </a:p>
          <a:p>
            <a:pPr algn="just" eaLnBrk="1" hangingPunct="1"/>
            <a:r>
              <a:rPr lang="en-GB" altLang="ca-ES" sz="1600" b="1" dirty="0">
                <a:solidFill>
                  <a:srgbClr val="646464"/>
                </a:solidFill>
                <a:latin typeface="Verdana"/>
                <a:ea typeface="Verdana"/>
                <a:cs typeface="Arial"/>
              </a:rPr>
              <a:t>Opening hours:</a:t>
            </a:r>
            <a:r>
              <a:rPr lang="en-GB" altLang="ca-ES" sz="1600" dirty="0">
                <a:solidFill>
                  <a:srgbClr val="646464"/>
                </a:solidFill>
                <a:latin typeface="Verdana"/>
                <a:ea typeface="Verdana"/>
                <a:cs typeface="Arial"/>
              </a:rPr>
              <a:t> </a:t>
            </a:r>
            <a:r>
              <a:rPr lang="en-GB" sz="1600" dirty="0">
                <a:solidFill>
                  <a:srgbClr val="646464"/>
                </a:solidFill>
                <a:latin typeface="Verdana"/>
                <a:ea typeface="Verdana"/>
                <a:cs typeface="Arial"/>
              </a:rPr>
              <a:t>Monday to Friday, from </a:t>
            </a:r>
            <a:r>
              <a:rPr lang="en-GB" altLang="ca-ES" sz="1600" dirty="0">
                <a:solidFill>
                  <a:srgbClr val="646464"/>
                </a:solidFill>
                <a:latin typeface="Verdana"/>
                <a:ea typeface="Verdana"/>
                <a:cs typeface="Arial"/>
              </a:rPr>
              <a:t>8:30 am to 8:30 pm </a:t>
            </a:r>
            <a:endParaRPr lang="en-GB" altLang="ca-ES" sz="1600" dirty="0">
              <a:solidFill>
                <a:srgbClr val="646464"/>
              </a:solidFill>
              <a:latin typeface="Verdana" panose="020B0604030504040204" pitchFamily="34" charset="0"/>
              <a:ea typeface="Verdana"/>
            </a:endParaRPr>
          </a:p>
          <a:p>
            <a:endParaRPr lang="en-GB" altLang="ca-ES" sz="1600" dirty="0">
              <a:solidFill>
                <a:srgbClr val="646464"/>
              </a:solidFill>
              <a:latin typeface="Verdana"/>
              <a:ea typeface="Verdana"/>
              <a:cs typeface="Arial"/>
            </a:endParaRPr>
          </a:p>
          <a:p>
            <a:pPr marL="285750" indent="-285750" eaLnBrk="1" hangingPunct="1">
              <a:buFont typeface="Arial" panose="020B0604020202020204" pitchFamily="34" charset="0"/>
              <a:buChar char="•"/>
            </a:pPr>
            <a:r>
              <a:rPr lang="en-GB" altLang="ca-ES" sz="1600" dirty="0">
                <a:solidFill>
                  <a:srgbClr val="646464"/>
                </a:solidFill>
                <a:latin typeface="Verdana"/>
                <a:ea typeface="Verdana"/>
                <a:cs typeface="Arial"/>
                <a:hlinkClick r:id="rId5"/>
              </a:rPr>
              <a:t>CRAI UB Service Charter</a:t>
            </a:r>
            <a:endParaRPr lang="en-GB" altLang="ca-ES" sz="1600" dirty="0">
              <a:solidFill>
                <a:srgbClr val="646464"/>
              </a:solidFill>
              <a:latin typeface="Verdana"/>
              <a:ea typeface="Verdana"/>
              <a:cs typeface="Arial"/>
            </a:endParaRPr>
          </a:p>
          <a:p>
            <a:pPr marL="285750" indent="-285750" eaLnBrk="1" hangingPunct="1">
              <a:buFont typeface="Arial" panose="020B0604020202020204" pitchFamily="34" charset="0"/>
              <a:buChar char="•"/>
            </a:pPr>
            <a:r>
              <a:rPr lang="en-GB" altLang="ca-ES" sz="1600" dirty="0">
                <a:solidFill>
                  <a:srgbClr val="646464"/>
                </a:solidFill>
                <a:latin typeface="Verdana"/>
                <a:ea typeface="Verdana"/>
                <a:cs typeface="Arial"/>
                <a:hlinkClick r:id="rId6"/>
              </a:rPr>
              <a:t>Addresses of other libraries</a:t>
            </a:r>
            <a:endParaRPr lang="en-GB" altLang="ca-ES" sz="1600" dirty="0">
              <a:solidFill>
                <a:srgbClr val="646464"/>
              </a:solidFill>
              <a:latin typeface="Verdana"/>
              <a:ea typeface="Verdana"/>
              <a:cs typeface="Arial"/>
            </a:endParaRPr>
          </a:p>
          <a:p>
            <a:pPr marL="285750" indent="-285750" eaLnBrk="1" hangingPunct="1">
              <a:buFont typeface="Arial" panose="020B0604020202020204" pitchFamily="34" charset="0"/>
              <a:buChar char="•"/>
            </a:pPr>
            <a:r>
              <a:rPr lang="en-GB" altLang="ca-ES" sz="1600" dirty="0">
                <a:solidFill>
                  <a:srgbClr val="646464"/>
                </a:solidFill>
                <a:latin typeface="Verdana"/>
                <a:ea typeface="Verdana"/>
                <a:cs typeface="Arial"/>
                <a:hlinkClick r:id="rId7"/>
              </a:rPr>
              <a:t>Special opening hours in exam periods and at weekends </a:t>
            </a:r>
            <a:r>
              <a:rPr lang="en-GB" altLang="ca-ES" sz="1600" dirty="0">
                <a:solidFill>
                  <a:srgbClr val="646464"/>
                </a:solidFill>
                <a:latin typeface="Verdana"/>
                <a:ea typeface="Verdana"/>
                <a:cs typeface="Arial"/>
              </a:rPr>
              <a:t>(Catalan)</a:t>
            </a:r>
          </a:p>
          <a:p>
            <a:pPr marL="285750" indent="-285750" eaLnBrk="1" hangingPunct="1">
              <a:buFont typeface="Arial" panose="020B0604020202020204" pitchFamily="34" charset="0"/>
              <a:buChar char="•"/>
            </a:pPr>
            <a:r>
              <a:rPr lang="en-GB" altLang="ca-ES" sz="1600" dirty="0">
                <a:solidFill>
                  <a:srgbClr val="646464"/>
                </a:solidFill>
                <a:latin typeface="Verdana"/>
                <a:ea typeface="Verdana"/>
                <a:cs typeface="Arial"/>
                <a:hlinkClick r:id="rId8"/>
              </a:rPr>
              <a:t>CRAI Libraries Regulation</a:t>
            </a:r>
            <a:r>
              <a:rPr lang="en-GB" altLang="ca-ES" sz="1600" dirty="0">
                <a:solidFill>
                  <a:srgbClr val="646464"/>
                </a:solidFill>
                <a:latin typeface="Verdana"/>
                <a:ea typeface="Verdana"/>
                <a:cs typeface="Arial"/>
              </a:rPr>
              <a:t> (Catalan)</a:t>
            </a:r>
            <a:endParaRPr lang="ca-ES" altLang="ca-ES" sz="1400" b="1" dirty="0">
              <a:solidFill>
                <a:srgbClr val="646464"/>
              </a:solidFill>
              <a:latin typeface="Verdana" panose="020B0604030504040204" pitchFamily="34" charset="0"/>
            </a:endParaRPr>
          </a:p>
        </p:txBody>
      </p:sp>
      <p:pic>
        <p:nvPicPr>
          <p:cNvPr id="12" name="Imatge 12" descr="Imatge que conté text, interior, pis, sostre&#10;&#10;Descripció generada automàticament">
            <a:extLst>
              <a:ext uri="{FF2B5EF4-FFF2-40B4-BE49-F238E27FC236}">
                <a16:creationId xmlns:a16="http://schemas.microsoft.com/office/drawing/2014/main" id="{EDDF39FE-37C4-4CB8-867B-171156E358D2}"/>
              </a:ext>
            </a:extLst>
          </p:cNvPr>
          <p:cNvPicPr>
            <a:picLocks noChangeAspect="1"/>
          </p:cNvPicPr>
          <p:nvPr/>
        </p:nvPicPr>
        <p:blipFill>
          <a:blip r:embed="rId9"/>
          <a:stretch>
            <a:fillRect/>
          </a:stretch>
        </p:blipFill>
        <p:spPr>
          <a:xfrm>
            <a:off x="5943601" y="1826560"/>
            <a:ext cx="2967316" cy="2173940"/>
          </a:xfrm>
          <a:prstGeom prst="rect">
            <a:avLst/>
          </a:prstGeom>
        </p:spPr>
      </p:pic>
      <p:pic>
        <p:nvPicPr>
          <p:cNvPr id="13" name="Imatge 13" descr="Imatge que conté text, interior, biblioteca, pis&#10;&#10;Descripció generada automàticament">
            <a:extLst>
              <a:ext uri="{FF2B5EF4-FFF2-40B4-BE49-F238E27FC236}">
                <a16:creationId xmlns:a16="http://schemas.microsoft.com/office/drawing/2014/main" id="{63C58750-6E9B-42AD-8D60-562A2FA89C60}"/>
              </a:ext>
            </a:extLst>
          </p:cNvPr>
          <p:cNvPicPr>
            <a:picLocks noChangeAspect="1"/>
          </p:cNvPicPr>
          <p:nvPr/>
        </p:nvPicPr>
        <p:blipFill>
          <a:blip r:embed="rId10"/>
          <a:stretch>
            <a:fillRect/>
          </a:stretch>
        </p:blipFill>
        <p:spPr>
          <a:xfrm>
            <a:off x="5943600" y="4229100"/>
            <a:ext cx="2967317" cy="2093258"/>
          </a:xfrm>
          <a:prstGeom prst="rect">
            <a:avLst/>
          </a:prstGeom>
        </p:spPr>
      </p:pic>
    </p:spTree>
    <p:extLst>
      <p:ext uri="{BB962C8B-B14F-4D97-AF65-F5344CB8AC3E}">
        <p14:creationId xmlns:p14="http://schemas.microsoft.com/office/powerpoint/2010/main" val="119871730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62618C4-7A72-44EE-B45C-2647ECE67699}" type="slidenum">
              <a:rPr lang="ca-ES" altLang="en-US" smtClean="0">
                <a:solidFill>
                  <a:srgbClr val="898989"/>
                </a:solidFill>
              </a:rPr>
              <a:pPr/>
              <a:t>30</a:t>
            </a:fld>
            <a:endParaRPr lang="ca-ES" altLang="en-US">
              <a:solidFill>
                <a:srgbClr val="898989"/>
              </a:solidFill>
            </a:endParaRPr>
          </a:p>
        </p:txBody>
      </p:sp>
      <p:sp>
        <p:nvSpPr>
          <p:cNvPr id="63491" name="Rectangle 2"/>
          <p:cNvSpPr>
            <a:spLocks noChangeArrowheads="1"/>
          </p:cNvSpPr>
          <p:nvPr/>
        </p:nvSpPr>
        <p:spPr bwMode="auto">
          <a:xfrm>
            <a:off x="490424" y="881898"/>
            <a:ext cx="85677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hlinkClick r:id="rId2"/>
              </a:rPr>
              <a:t>Access to online resources</a:t>
            </a:r>
            <a:endParaRPr lang="ca-ES" altLang="ca-ES" sz="1600" dirty="0">
              <a:solidFill>
                <a:srgbClr val="000000"/>
              </a:solidFill>
              <a:latin typeface="Verdana" panose="020B0604030504040204" pitchFamily="34" charset="0"/>
            </a:endParaRPr>
          </a:p>
        </p:txBody>
      </p:sp>
      <p:sp>
        <p:nvSpPr>
          <p:cNvPr id="63492" name="2 CuadroTexto"/>
          <p:cNvSpPr txBox="1">
            <a:spLocks noChangeArrowheads="1"/>
          </p:cNvSpPr>
          <p:nvPr/>
        </p:nvSpPr>
        <p:spPr bwMode="auto">
          <a:xfrm>
            <a:off x="490424" y="1460600"/>
            <a:ext cx="8220075"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altLang="ca-ES" b="1" dirty="0">
                <a:solidFill>
                  <a:srgbClr val="646464"/>
                </a:solidFill>
                <a:latin typeface="Verdana" panose="020B0604030504040204" pitchFamily="34" charset="0"/>
              </a:rPr>
              <a:t>SIRE</a:t>
            </a:r>
          </a:p>
          <a:p>
            <a:pPr algn="just"/>
            <a:endParaRPr lang="en-GB" altLang="ca-ES" dirty="0">
              <a:solidFill>
                <a:srgbClr val="646464"/>
              </a:solidFill>
              <a:latin typeface="Verdana" panose="020B0604030504040204" pitchFamily="34" charset="0"/>
            </a:endParaRPr>
          </a:p>
          <a:p>
            <a:pPr marL="285750" indent="-285750" algn="just">
              <a:buFont typeface="Arial" panose="020B0604020202020204" pitchFamily="34" charset="0"/>
              <a:buChar char="•"/>
            </a:pPr>
            <a:r>
              <a:rPr lang="en-GB" altLang="ca-ES" sz="1600" dirty="0">
                <a:solidFill>
                  <a:srgbClr val="646464"/>
                </a:solidFill>
                <a:latin typeface="Verdana" panose="020B0604030504040204" pitchFamily="34" charset="0"/>
              </a:rPr>
              <a:t>Use the </a:t>
            </a:r>
            <a:r>
              <a:rPr lang="en-GB" altLang="ca-ES" sz="1600" dirty="0">
                <a:solidFill>
                  <a:srgbClr val="646464"/>
                </a:solidFill>
                <a:latin typeface="Verdana" panose="020B0604030504040204" pitchFamily="34" charset="0"/>
                <a:hlinkClick r:id="rId3"/>
              </a:rPr>
              <a:t>E-Resources Access Service</a:t>
            </a:r>
            <a:r>
              <a:rPr lang="en-GB" altLang="ca-ES" sz="1600" dirty="0">
                <a:solidFill>
                  <a:srgbClr val="646464"/>
                </a:solidFill>
                <a:latin typeface="Verdana" panose="020B0604030504040204" pitchFamily="34" charset="0"/>
              </a:rPr>
              <a:t> (SIRE) to consult the electronic information resources to which the CRAI subscribes from a computer or device within or outside the UB network.</a:t>
            </a:r>
          </a:p>
          <a:p>
            <a:pPr algn="just"/>
            <a:r>
              <a:rPr lang="en-GB" altLang="ca-ES" sz="1600" dirty="0">
                <a:solidFill>
                  <a:srgbClr val="646464"/>
                </a:solidFill>
                <a:latin typeface="Verdana" panose="020B0604030504040204" pitchFamily="34" charset="0"/>
              </a:rPr>
              <a:t> </a:t>
            </a:r>
          </a:p>
          <a:p>
            <a:pPr marL="285750" indent="-285750" algn="just">
              <a:buFont typeface="Arial" panose="020B0604020202020204" pitchFamily="34" charset="0"/>
              <a:buChar char="•"/>
            </a:pPr>
            <a:r>
              <a:rPr lang="en-US" sz="1600" dirty="0">
                <a:solidFill>
                  <a:srgbClr val="646464"/>
                </a:solidFill>
                <a:latin typeface="Verdana" panose="020B0604030504040204" pitchFamily="34" charset="0"/>
              </a:rPr>
              <a:t>Must be installed previously the </a:t>
            </a:r>
            <a:r>
              <a:rPr lang="en-US" sz="1600" b="1" u="sng" dirty="0">
                <a:solidFill>
                  <a:srgbClr val="646464"/>
                </a:solidFill>
                <a:latin typeface="Verdana" panose="020B0604030504040204" pitchFamily="34" charset="0"/>
              </a:rPr>
              <a:t>Sire button</a:t>
            </a:r>
            <a:r>
              <a:rPr lang="en-US" sz="1600" dirty="0">
                <a:solidFill>
                  <a:srgbClr val="646464"/>
                </a:solidFill>
                <a:latin typeface="Verdana" panose="020B0604030504040204" pitchFamily="34" charset="0"/>
              </a:rPr>
              <a:t> and drag it to Bookmarks.</a:t>
            </a:r>
          </a:p>
          <a:p>
            <a:pPr marL="285750" indent="-285750" algn="just">
              <a:buFont typeface="Arial" panose="020B0604020202020204" pitchFamily="34" charset="0"/>
              <a:buChar char="•"/>
            </a:pPr>
            <a:endParaRPr lang="en-US" sz="1600" dirty="0">
              <a:solidFill>
                <a:srgbClr val="646464"/>
              </a:solidFill>
              <a:latin typeface="Verdana" panose="020B0604030504040204" pitchFamily="34" charset="0"/>
            </a:endParaRPr>
          </a:p>
          <a:p>
            <a:pPr marL="285750" indent="-285750" algn="just">
              <a:buFont typeface="Arial" panose="020B0604020202020204" pitchFamily="34" charset="0"/>
              <a:buChar char="•"/>
            </a:pPr>
            <a:endParaRPr lang="en-US" sz="1600" dirty="0">
              <a:solidFill>
                <a:srgbClr val="646464"/>
              </a:solidFill>
              <a:latin typeface="Verdana" panose="020B0604030504040204" pitchFamily="34" charset="0"/>
            </a:endParaRPr>
          </a:p>
          <a:p>
            <a:pPr marL="285750" indent="-285750" algn="just">
              <a:buFont typeface="Arial" panose="020B0604020202020204" pitchFamily="34" charset="0"/>
              <a:buChar char="•"/>
            </a:pPr>
            <a:r>
              <a:rPr lang="en-GB" altLang="ca-ES" sz="1600" dirty="0">
                <a:solidFill>
                  <a:srgbClr val="646464"/>
                </a:solidFill>
                <a:latin typeface="Verdana"/>
                <a:ea typeface="Verdana"/>
                <a:cs typeface="Arial"/>
              </a:rPr>
              <a:t>To access SIRE, you will need the </a:t>
            </a:r>
            <a:r>
              <a:rPr lang="en-GB" altLang="ca-ES" sz="1600" b="1" dirty="0">
                <a:solidFill>
                  <a:srgbClr val="646464"/>
                </a:solidFill>
                <a:latin typeface="Verdana"/>
                <a:ea typeface="Verdana"/>
                <a:cs typeface="Arial"/>
              </a:rPr>
              <a:t>UB username</a:t>
            </a:r>
            <a:r>
              <a:rPr lang="en-GB" altLang="ca-ES" sz="1600" dirty="0">
                <a:solidFill>
                  <a:srgbClr val="646464"/>
                </a:solidFill>
                <a:latin typeface="Verdana"/>
                <a:ea typeface="Verdana"/>
                <a:cs typeface="Arial"/>
              </a:rPr>
              <a:t> and </a:t>
            </a:r>
            <a:r>
              <a:rPr lang="en-GB" altLang="ca-ES" sz="1600" b="1" dirty="0">
                <a:solidFill>
                  <a:srgbClr val="646464"/>
                </a:solidFill>
                <a:latin typeface="Verdana"/>
                <a:ea typeface="Verdana"/>
                <a:cs typeface="Arial"/>
              </a:rPr>
              <a:t>password</a:t>
            </a:r>
            <a:r>
              <a:rPr lang="en-GB" altLang="ca-ES" sz="1600" dirty="0">
                <a:solidFill>
                  <a:srgbClr val="646464"/>
                </a:solidFill>
                <a:latin typeface="Verdana"/>
                <a:ea typeface="Verdana"/>
                <a:cs typeface="Arial"/>
              </a:rPr>
              <a:t> that you use to access UB intranets (PDI, PAS or MónUB).</a:t>
            </a:r>
          </a:p>
          <a:p>
            <a:pPr marL="285750" indent="-285750" algn="just">
              <a:buFont typeface="Arial" panose="020B0604020202020204" pitchFamily="34" charset="0"/>
              <a:buChar char="•"/>
            </a:pPr>
            <a:endParaRPr lang="en-GB" altLang="ca-ES" dirty="0">
              <a:solidFill>
                <a:srgbClr val="646464"/>
              </a:solidFill>
              <a:latin typeface="Verdana" panose="020B0604030504040204" pitchFamily="34" charset="0"/>
            </a:endParaRPr>
          </a:p>
          <a:p>
            <a:pPr marL="285750" indent="-285750" algn="just">
              <a:buFont typeface="Arial" panose="020B0604020202020204" pitchFamily="34" charset="0"/>
              <a:buChar char="•"/>
            </a:pPr>
            <a:endParaRPr lang="en-GB" altLang="ca-ES" dirty="0">
              <a:solidFill>
                <a:srgbClr val="646464"/>
              </a:solidFill>
              <a:latin typeface="Verdana" panose="020B0604030504040204" pitchFamily="34" charset="0"/>
            </a:endParaRPr>
          </a:p>
          <a:p>
            <a:pPr algn="just"/>
            <a:r>
              <a:rPr lang="en-GB" altLang="ca-ES" b="1" dirty="0">
                <a:solidFill>
                  <a:srgbClr val="646464"/>
                </a:solidFill>
                <a:latin typeface="Verdana" panose="020B0604030504040204" pitchFamily="34" charset="0"/>
              </a:rPr>
              <a:t>Library Access</a:t>
            </a:r>
          </a:p>
          <a:p>
            <a:pPr algn="just"/>
            <a:endParaRPr lang="en-GB" altLang="ca-ES" sz="1600" dirty="0">
              <a:solidFill>
                <a:srgbClr val="646464"/>
              </a:solidFill>
              <a:latin typeface="Verdana" panose="020B0604030504040204" pitchFamily="34" charset="0"/>
            </a:endParaRPr>
          </a:p>
          <a:p>
            <a:pPr marL="285750" indent="-285750" algn="just">
              <a:buFont typeface="Arial" panose="020B0604020202020204" pitchFamily="34" charset="0"/>
              <a:buChar char="•"/>
            </a:pPr>
            <a:r>
              <a:rPr lang="en-US" sz="1600" dirty="0">
                <a:solidFill>
                  <a:srgbClr val="646464"/>
                </a:solidFill>
                <a:latin typeface="Verdana"/>
                <a:ea typeface="Verdana"/>
                <a:cs typeface="Arial"/>
                <a:hlinkClick r:id="rId4" tooltip="Library Access"/>
              </a:rPr>
              <a:t>Library Access</a:t>
            </a:r>
            <a:r>
              <a:rPr lang="en-US" sz="1600" dirty="0">
                <a:solidFill>
                  <a:srgbClr val="646464"/>
                </a:solidFill>
                <a:latin typeface="Verdana"/>
                <a:ea typeface="Verdana"/>
                <a:cs typeface="Arial"/>
              </a:rPr>
              <a:t> (Catalan) is a browser extension that facilitates access to electronic resources subscribed by the CRAI of the University of Barcelona.</a:t>
            </a:r>
            <a:endParaRPr lang="ca-ES" altLang="ca-ES" sz="1600" dirty="0">
              <a:solidFill>
                <a:srgbClr val="646464"/>
              </a:solidFill>
              <a:latin typeface="Verdana"/>
              <a:ea typeface="Verdana"/>
              <a:cs typeface="Arial"/>
            </a:endParaRPr>
          </a:p>
          <a:p>
            <a:pPr algn="just"/>
            <a:endParaRPr lang="ca-ES" altLang="ca-ES" dirty="0">
              <a:solidFill>
                <a:srgbClr val="646464"/>
              </a:solidFill>
              <a:latin typeface="Verdana" panose="020B0604030504040204" pitchFamily="34" charset="0"/>
            </a:endParaRPr>
          </a:p>
        </p:txBody>
      </p:sp>
      <p:pic>
        <p:nvPicPr>
          <p:cNvPr id="4" name="Imatge 3"/>
          <p:cNvPicPr>
            <a:picLocks noChangeAspect="1"/>
          </p:cNvPicPr>
          <p:nvPr/>
        </p:nvPicPr>
        <p:blipFill>
          <a:blip r:embed="rId5"/>
          <a:stretch>
            <a:fillRect/>
          </a:stretch>
        </p:blipFill>
        <p:spPr>
          <a:xfrm>
            <a:off x="5294069" y="3370170"/>
            <a:ext cx="1343025" cy="266700"/>
          </a:xfrm>
          <a:prstGeom prst="rect">
            <a:avLst/>
          </a:prstGeom>
        </p:spPr>
      </p:pic>
      <p:pic>
        <p:nvPicPr>
          <p:cNvPr id="5" name="Imatge 4"/>
          <p:cNvPicPr>
            <a:picLocks noChangeAspect="1"/>
          </p:cNvPicPr>
          <p:nvPr/>
        </p:nvPicPr>
        <p:blipFill>
          <a:blip r:embed="rId6"/>
          <a:stretch>
            <a:fillRect/>
          </a:stretch>
        </p:blipFill>
        <p:spPr>
          <a:xfrm>
            <a:off x="2744664" y="4799043"/>
            <a:ext cx="1447800" cy="314325"/>
          </a:xfrm>
          <a:prstGeom prst="rect">
            <a:avLst/>
          </a:prstGeom>
        </p:spPr>
      </p:pic>
      <p:cxnSp>
        <p:nvCxnSpPr>
          <p:cNvPr id="7" name="Connector de fletxa recta 6"/>
          <p:cNvCxnSpPr/>
          <p:nvPr/>
        </p:nvCxnSpPr>
        <p:spPr>
          <a:xfrm>
            <a:off x="4741322" y="3280221"/>
            <a:ext cx="552747" cy="179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547289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35763" y="1907466"/>
            <a:ext cx="2864470" cy="248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4515"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4AD6CBE-C156-456A-AF15-24E1C8D3CC64}" type="slidenum">
              <a:rPr lang="ca-ES" altLang="en-US" smtClean="0">
                <a:solidFill>
                  <a:srgbClr val="898989"/>
                </a:solidFill>
              </a:rPr>
              <a:pPr/>
              <a:t>31</a:t>
            </a:fld>
            <a:endParaRPr lang="ca-ES" altLang="en-US">
              <a:solidFill>
                <a:srgbClr val="898989"/>
              </a:solidFill>
            </a:endParaRPr>
          </a:p>
        </p:txBody>
      </p:sp>
      <p:sp>
        <p:nvSpPr>
          <p:cNvPr id="64516" name="4 Título"/>
          <p:cNvSpPr>
            <a:spLocks/>
          </p:cNvSpPr>
          <p:nvPr/>
        </p:nvSpPr>
        <p:spPr bwMode="auto">
          <a:xfrm>
            <a:off x="423494" y="842538"/>
            <a:ext cx="8229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ca-ES" sz="2000" b="1" dirty="0">
                <a:solidFill>
                  <a:srgbClr val="336699"/>
                </a:solidFill>
                <a:latin typeface="Verdana" panose="020B0604030504040204" pitchFamily="34" charset="0"/>
              </a:rPr>
              <a:t> </a:t>
            </a:r>
            <a:r>
              <a:rPr lang="es-ES" altLang="ca-ES" sz="2000" b="1" dirty="0">
                <a:solidFill>
                  <a:srgbClr val="336699"/>
                </a:solidFill>
                <a:latin typeface="Verdana" panose="020B0604030504040204" pitchFamily="34" charset="0"/>
                <a:hlinkClick r:id="rId3"/>
              </a:rPr>
              <a:t>Virtual Campus </a:t>
            </a:r>
            <a:r>
              <a:rPr lang="es-ES" altLang="ca-ES" sz="2000" b="1" dirty="0">
                <a:solidFill>
                  <a:srgbClr val="336699"/>
                </a:solidFill>
                <a:latin typeface="Verdana" panose="020B0604030504040204" pitchFamily="34" charset="0"/>
              </a:rPr>
              <a:t/>
            </a:r>
            <a:br>
              <a:rPr lang="es-ES" altLang="ca-ES" sz="2000" b="1" dirty="0">
                <a:solidFill>
                  <a:srgbClr val="336699"/>
                </a:solidFill>
                <a:latin typeface="Verdana" panose="020B0604030504040204" pitchFamily="34" charset="0"/>
              </a:rPr>
            </a:br>
            <a:endParaRPr lang="ca-ES" altLang="ca-ES" sz="2000" dirty="0">
              <a:solidFill>
                <a:srgbClr val="336699"/>
              </a:solidFill>
              <a:latin typeface="Verdana" panose="020B0604030504040204" pitchFamily="34" charset="0"/>
            </a:endParaRPr>
          </a:p>
        </p:txBody>
      </p:sp>
      <p:sp>
        <p:nvSpPr>
          <p:cNvPr id="64518" name="AutoShape 6"/>
          <p:cNvSpPr>
            <a:spLocks noChangeArrowheads="1"/>
          </p:cNvSpPr>
          <p:nvPr/>
        </p:nvSpPr>
        <p:spPr bwMode="auto">
          <a:xfrm rot="-2154584">
            <a:off x="852394" y="3530935"/>
            <a:ext cx="1691864" cy="640009"/>
          </a:xfrm>
          <a:prstGeom prst="leftArrow">
            <a:avLst>
              <a:gd name="adj1" fmla="val 50000"/>
              <a:gd name="adj2" fmla="val 83344"/>
            </a:avLst>
          </a:prstGeom>
          <a:solidFill>
            <a:srgbClr val="336699"/>
          </a:solidFill>
          <a:ln w="9525">
            <a:solidFill>
              <a:srgbClr val="000000"/>
            </a:solidFill>
            <a:miter lim="800000"/>
            <a:headEnd/>
            <a:tailEnd/>
          </a:ln>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ca-ES" sz="1200" dirty="0">
                <a:solidFill>
                  <a:prstClr val="white"/>
                </a:solidFill>
                <a:latin typeface="Verdana" panose="020B0604030504040204" pitchFamily="34" charset="0"/>
              </a:rPr>
              <a:t>Virtual Campus</a:t>
            </a:r>
          </a:p>
        </p:txBody>
      </p:sp>
      <p:sp>
        <p:nvSpPr>
          <p:cNvPr id="3" name="Rectángulo 2">
            <a:extLst>
              <a:ext uri="{FF2B5EF4-FFF2-40B4-BE49-F238E27FC236}">
                <a16:creationId xmlns:a16="http://schemas.microsoft.com/office/drawing/2014/main" id="{2C033838-C672-4B13-A4E4-0674A00C66FF}"/>
              </a:ext>
            </a:extLst>
          </p:cNvPr>
          <p:cNvSpPr/>
          <p:nvPr/>
        </p:nvSpPr>
        <p:spPr>
          <a:xfrm>
            <a:off x="3665340" y="1862806"/>
            <a:ext cx="4282906" cy="1372683"/>
          </a:xfrm>
          <a:prstGeom prst="rect">
            <a:avLst/>
          </a:prstGeom>
        </p:spPr>
        <p:txBody>
          <a:bodyPr wrap="square">
            <a:spAutoFit/>
          </a:bodyPr>
          <a:lstStyle/>
          <a:p>
            <a:pPr algn="just">
              <a:spcBef>
                <a:spcPct val="20000"/>
              </a:spcBef>
            </a:pPr>
            <a:r>
              <a:rPr lang="en-US" altLang="es-ES" sz="1600" dirty="0">
                <a:solidFill>
                  <a:srgbClr val="646464"/>
                </a:solidFill>
                <a:latin typeface="Verdana" panose="020B0604030504040204" pitchFamily="34" charset="0"/>
                <a:cs typeface="Arial" panose="020B0604020202020204" pitchFamily="34" charset="0"/>
              </a:rPr>
              <a:t>It is the work tool with which you access your subjects and visualize the recommended bibliography, teaching materials and activities.</a:t>
            </a:r>
          </a:p>
          <a:p>
            <a:pPr algn="just">
              <a:spcBef>
                <a:spcPct val="20000"/>
              </a:spcBef>
            </a:pPr>
            <a:r>
              <a:rPr lang="ca-ES" altLang="ca-ES" sz="1600" dirty="0">
                <a:solidFill>
                  <a:srgbClr val="646464"/>
                </a:solidFill>
                <a:latin typeface="Verdana" panose="020B0604030504040204" pitchFamily="34" charset="0"/>
              </a:rPr>
              <a:t> </a:t>
            </a:r>
          </a:p>
        </p:txBody>
      </p:sp>
      <p:pic>
        <p:nvPicPr>
          <p:cNvPr id="2" name="Imat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2703" y="3216821"/>
            <a:ext cx="3768928" cy="2687867"/>
          </a:xfrm>
          <a:prstGeom prst="rect">
            <a:avLst/>
          </a:prstGeom>
          <a:ln>
            <a:solidFill>
              <a:schemeClr val="bg1">
                <a:lumMod val="85000"/>
              </a:schemeClr>
            </a:solidFill>
          </a:ln>
        </p:spPr>
      </p:pic>
      <p:sp>
        <p:nvSpPr>
          <p:cNvPr id="11" name="AutoShape 5"/>
          <p:cNvSpPr>
            <a:spLocks noChangeArrowheads="1"/>
          </p:cNvSpPr>
          <p:nvPr/>
        </p:nvSpPr>
        <p:spPr bwMode="auto">
          <a:xfrm>
            <a:off x="6751406" y="4441764"/>
            <a:ext cx="1716860" cy="562488"/>
          </a:xfrm>
          <a:prstGeom prst="wedgeRoundRectCallout">
            <a:avLst>
              <a:gd name="adj1" fmla="val 80"/>
              <a:gd name="adj2" fmla="val -216210"/>
              <a:gd name="adj3" fmla="val 16667"/>
            </a:avLst>
          </a:prstGeom>
          <a:solidFill>
            <a:srgbClr val="336699"/>
          </a:solidFill>
          <a:ln w="9525">
            <a:solidFill>
              <a:schemeClr val="tx1"/>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ca-ES" sz="1400" b="1" dirty="0">
                <a:solidFill>
                  <a:prstClr val="white"/>
                </a:solidFill>
                <a:latin typeface="Verdana" panose="020B0604030504040204" pitchFamily="34" charset="0"/>
              </a:rPr>
              <a:t>Identifier </a:t>
            </a:r>
          </a:p>
          <a:p>
            <a:pPr algn="ctr"/>
            <a:r>
              <a:rPr lang="en-US" altLang="ca-ES" sz="1400" b="1" dirty="0">
                <a:solidFill>
                  <a:prstClr val="white"/>
                </a:solidFill>
                <a:latin typeface="Verdana" panose="020B0604030504040204" pitchFamily="34" charset="0"/>
              </a:rPr>
              <a:t>and password</a:t>
            </a:r>
          </a:p>
          <a:p>
            <a:pPr algn="ctr"/>
            <a:endParaRPr lang="ca-ES" altLang="ca-ES" sz="2000" b="1" dirty="0">
              <a:solidFill>
                <a:prstClr val="white"/>
              </a:solidFill>
              <a:latin typeface="Verdana" panose="020B0604030504040204" pitchFamily="34" charset="0"/>
            </a:endParaRPr>
          </a:p>
        </p:txBody>
      </p:sp>
      <p:sp useBgFill="1">
        <p:nvSpPr>
          <p:cNvPr id="12" name="QuadreDeText 1">
            <a:extLst>
              <a:ext uri="{FF2B5EF4-FFF2-40B4-BE49-F238E27FC236}">
                <a16:creationId xmlns:a16="http://schemas.microsoft.com/office/drawing/2014/main" id="{406AC32E-ABE5-4AE2-B830-AFE776015E57}"/>
              </a:ext>
            </a:extLst>
          </p:cNvPr>
          <p:cNvSpPr txBox="1">
            <a:spLocks noChangeArrowheads="1"/>
          </p:cNvSpPr>
          <p:nvPr/>
        </p:nvSpPr>
        <p:spPr bwMode="auto">
          <a:xfrm>
            <a:off x="448211" y="4325029"/>
            <a:ext cx="1300163" cy="261937"/>
          </a:xfrm>
          <a:prstGeom prst="rect">
            <a:avLst/>
          </a:prstGeom>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ca-ES" altLang="es-ES" sz="1100" b="1" dirty="0">
                <a:solidFill>
                  <a:srgbClr val="0070C0"/>
                </a:solidFill>
                <a:cs typeface="Arial" panose="020B0604020202020204" pitchFamily="34" charset="0"/>
              </a:rPr>
              <a:t>Virtual Campus</a:t>
            </a:r>
          </a:p>
        </p:txBody>
      </p:sp>
      <p:sp>
        <p:nvSpPr>
          <p:cNvPr id="7" name="Rectangle arrodonit 6"/>
          <p:cNvSpPr/>
          <p:nvPr/>
        </p:nvSpPr>
        <p:spPr>
          <a:xfrm>
            <a:off x="7305473" y="3187636"/>
            <a:ext cx="340468" cy="25595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114306633"/>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6562" name="Picture 9"/>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94945" y="1663430"/>
            <a:ext cx="6546715" cy="4801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6563" name="Rectangle 2"/>
          <p:cNvSpPr>
            <a:spLocks noChangeArrowheads="1"/>
          </p:cNvSpPr>
          <p:nvPr/>
        </p:nvSpPr>
        <p:spPr bwMode="auto">
          <a:xfrm>
            <a:off x="477644" y="913073"/>
            <a:ext cx="8229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hlinkClick r:id="rId3"/>
              </a:rPr>
              <a:t>Information resources</a:t>
            </a:r>
            <a:endParaRPr lang="ca-ES" altLang="ca-ES" sz="2000" b="1" dirty="0">
              <a:solidFill>
                <a:srgbClr val="336699"/>
              </a:solidFill>
              <a:latin typeface="Verdana" panose="020B0604030504040204" pitchFamily="34" charset="0"/>
            </a:endParaRPr>
          </a:p>
        </p:txBody>
      </p:sp>
      <p:sp>
        <p:nvSpPr>
          <p:cNvPr id="9" name="Rectangle arrodonit 8"/>
          <p:cNvSpPr/>
          <p:nvPr/>
        </p:nvSpPr>
        <p:spPr>
          <a:xfrm>
            <a:off x="751461" y="2839538"/>
            <a:ext cx="1376362" cy="244951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solidFill>
                <a:prstClr val="white"/>
              </a:solidFill>
            </a:endParaRPr>
          </a:p>
        </p:txBody>
      </p:sp>
      <p:sp>
        <p:nvSpPr>
          <p:cNvPr id="66565"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F61CAB9-5205-4AFE-8B0B-181BCB13305A}" type="slidenum">
              <a:rPr lang="ca-ES" altLang="en-US" smtClean="0">
                <a:solidFill>
                  <a:srgbClr val="898989"/>
                </a:solidFill>
              </a:rPr>
              <a:pPr/>
              <a:t>32</a:t>
            </a:fld>
            <a:endParaRPr lang="ca-ES" altLang="en-US">
              <a:solidFill>
                <a:srgbClr val="898989"/>
              </a:solidFill>
            </a:endParaRPr>
          </a:p>
        </p:txBody>
      </p:sp>
    </p:spTree>
    <p:extLst>
      <p:ext uri="{BB962C8B-B14F-4D97-AF65-F5344CB8AC3E}">
        <p14:creationId xmlns:p14="http://schemas.microsoft.com/office/powerpoint/2010/main" val="416998070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6344FB4-25C9-49EC-BBF1-F255B60EF835}" type="slidenum">
              <a:rPr lang="ca-ES" altLang="en-US" smtClean="0">
                <a:solidFill>
                  <a:srgbClr val="898989"/>
                </a:solidFill>
              </a:rPr>
              <a:pPr/>
              <a:t>33</a:t>
            </a:fld>
            <a:endParaRPr lang="ca-ES" altLang="en-US">
              <a:solidFill>
                <a:srgbClr val="898989"/>
              </a:solidFill>
            </a:endParaRPr>
          </a:p>
        </p:txBody>
      </p:sp>
      <p:sp>
        <p:nvSpPr>
          <p:cNvPr id="67587" name="Rectangle 2"/>
          <p:cNvSpPr>
            <a:spLocks noChangeArrowheads="1"/>
          </p:cNvSpPr>
          <p:nvPr/>
        </p:nvSpPr>
        <p:spPr bwMode="auto">
          <a:xfrm>
            <a:off x="549139" y="576391"/>
            <a:ext cx="8229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hlinkClick r:id="rId2"/>
              </a:rPr>
              <a:t>Usernames and passwords</a:t>
            </a:r>
            <a:endParaRPr lang="ca-ES" altLang="ca-ES" sz="2000" b="1" dirty="0">
              <a:solidFill>
                <a:srgbClr val="336699"/>
              </a:solidFill>
              <a:latin typeface="Verdana" panose="020B0604030504040204" pitchFamily="34" charset="0"/>
            </a:endParaRPr>
          </a:p>
        </p:txBody>
      </p:sp>
      <p:sp>
        <p:nvSpPr>
          <p:cNvPr id="67588" name="2 CuadroTexto"/>
          <p:cNvSpPr txBox="1">
            <a:spLocks noChangeArrowheads="1"/>
          </p:cNvSpPr>
          <p:nvPr/>
        </p:nvSpPr>
        <p:spPr bwMode="auto">
          <a:xfrm>
            <a:off x="549139" y="6404487"/>
            <a:ext cx="7850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buFont typeface="Arial" panose="020B0604020202020204" pitchFamily="34" charset="0"/>
              <a:buChar char="•"/>
            </a:pPr>
            <a:r>
              <a:rPr lang="en-US" sz="1400" dirty="0">
                <a:latin typeface="Verdana"/>
                <a:ea typeface="Verdana"/>
                <a:cs typeface="Arial"/>
                <a:hlinkClick r:id="rId3" tooltip="Document com configurar la contrasenya i obtenir l'identificador"/>
              </a:rPr>
              <a:t>How to set the password and obtaining your ID</a:t>
            </a:r>
            <a:r>
              <a:rPr lang="en-US" sz="1400" dirty="0">
                <a:latin typeface="Verdana"/>
                <a:ea typeface="Verdana"/>
                <a:cs typeface="Arial"/>
              </a:rPr>
              <a:t> </a:t>
            </a:r>
            <a:r>
              <a:rPr lang="en-US" sz="1400" dirty="0">
                <a:solidFill>
                  <a:srgbClr val="646464"/>
                </a:solidFill>
                <a:latin typeface="Verdana"/>
                <a:ea typeface="Verdana"/>
                <a:cs typeface="Arial"/>
              </a:rPr>
              <a:t>(MónUB help desk)</a:t>
            </a:r>
            <a:endParaRPr lang="en-GB" altLang="ca-ES" sz="1400" dirty="0">
              <a:solidFill>
                <a:srgbClr val="646464"/>
              </a:solidFill>
              <a:latin typeface="Verdana"/>
              <a:ea typeface="Verdana"/>
              <a:cs typeface="Arial"/>
            </a:endParaRPr>
          </a:p>
        </p:txBody>
      </p:sp>
      <p:graphicFrame>
        <p:nvGraphicFramePr>
          <p:cNvPr id="2" name="Taula 1"/>
          <p:cNvGraphicFramePr>
            <a:graphicFrameLocks noGrp="1"/>
          </p:cNvGraphicFramePr>
          <p:nvPr>
            <p:extLst>
              <p:ext uri="{D42A27DB-BD31-4B8C-83A1-F6EECF244321}">
                <p14:modId xmlns:p14="http://schemas.microsoft.com/office/powerpoint/2010/main" val="431721784"/>
              </p:ext>
            </p:extLst>
          </p:nvPr>
        </p:nvGraphicFramePr>
        <p:xfrm>
          <a:off x="618264" y="1064005"/>
          <a:ext cx="7980612" cy="5340482"/>
        </p:xfrm>
        <a:graphic>
          <a:graphicData uri="http://schemas.openxmlformats.org/drawingml/2006/table">
            <a:tbl>
              <a:tblPr firstRow="1" bandRow="1">
                <a:tableStyleId>{5C22544A-7EE6-4342-B048-85BDC9FD1C3A}</a:tableStyleId>
              </a:tblPr>
              <a:tblGrid>
                <a:gridCol w="1339272">
                  <a:extLst>
                    <a:ext uri="{9D8B030D-6E8A-4147-A177-3AD203B41FA5}">
                      <a16:colId xmlns:a16="http://schemas.microsoft.com/office/drawing/2014/main" val="4175932874"/>
                    </a:ext>
                  </a:extLst>
                </a:gridCol>
                <a:gridCol w="2178139">
                  <a:extLst>
                    <a:ext uri="{9D8B030D-6E8A-4147-A177-3AD203B41FA5}">
                      <a16:colId xmlns:a16="http://schemas.microsoft.com/office/drawing/2014/main" val="1555762763"/>
                    </a:ext>
                  </a:extLst>
                </a:gridCol>
                <a:gridCol w="4463201">
                  <a:extLst>
                    <a:ext uri="{9D8B030D-6E8A-4147-A177-3AD203B41FA5}">
                      <a16:colId xmlns:a16="http://schemas.microsoft.com/office/drawing/2014/main" val="493655513"/>
                    </a:ext>
                  </a:extLst>
                </a:gridCol>
              </a:tblGrid>
              <a:tr h="238669">
                <a:tc>
                  <a:txBody>
                    <a:bodyPr/>
                    <a:lstStyle/>
                    <a:p>
                      <a:r>
                        <a:rPr lang="en-GB" sz="1000" noProof="0" dirty="0">
                          <a:latin typeface="Verdana" panose="020B0604030504040204" pitchFamily="34" charset="0"/>
                          <a:ea typeface="Verdana" panose="020B0604030504040204" pitchFamily="34" charset="0"/>
                        </a:rPr>
                        <a:t>Username</a:t>
                      </a:r>
                    </a:p>
                  </a:txBody>
                  <a:tcPr/>
                </a:tc>
                <a:tc>
                  <a:txBody>
                    <a:bodyPr/>
                    <a:lstStyle/>
                    <a:p>
                      <a:r>
                        <a:rPr lang="en-GB" sz="1000" noProof="0" dirty="0">
                          <a:latin typeface="Verdana" panose="020B0604030504040204" pitchFamily="34" charset="0"/>
                          <a:ea typeface="Verdana" panose="020B0604030504040204" pitchFamily="34" charset="0"/>
                        </a:rPr>
                        <a:t>Services</a:t>
                      </a:r>
                    </a:p>
                  </a:txBody>
                  <a:tcPr/>
                </a:tc>
                <a:tc>
                  <a:txBody>
                    <a:bodyPr/>
                    <a:lstStyle/>
                    <a:p>
                      <a:r>
                        <a:rPr lang="ca-ES" sz="1000" dirty="0">
                          <a:latin typeface="Verdana" panose="020B0604030504040204" pitchFamily="34" charset="0"/>
                          <a:ea typeface="Verdana" panose="020B0604030504040204" pitchFamily="34" charset="0"/>
                        </a:rPr>
                        <a:t>Access</a:t>
                      </a:r>
                    </a:p>
                  </a:txBody>
                  <a:tcPr/>
                </a:tc>
                <a:extLst>
                  <a:ext uri="{0D108BD9-81ED-4DB2-BD59-A6C34878D82A}">
                    <a16:rowId xmlns:a16="http://schemas.microsoft.com/office/drawing/2014/main" val="1391010594"/>
                  </a:ext>
                </a:extLst>
              </a:tr>
              <a:tr h="1265633">
                <a:tc>
                  <a:txBody>
                    <a:bodyPr/>
                    <a:lstStyle/>
                    <a:p>
                      <a:r>
                        <a:rPr lang="ca-ES" sz="1200" b="1" dirty="0">
                          <a:solidFill>
                            <a:srgbClr val="336699"/>
                          </a:solidFill>
                          <a:latin typeface="Verdana" panose="020B0604030504040204" pitchFamily="34" charset="0"/>
                          <a:ea typeface="Verdana" panose="020B0604030504040204" pitchFamily="34" charset="0"/>
                        </a:rPr>
                        <a:t>UB</a:t>
                      </a:r>
                      <a:endParaRPr lang="ca-ES" sz="1000" b="1" dirty="0">
                        <a:solidFill>
                          <a:srgbClr val="336699"/>
                        </a:solidFill>
                        <a:latin typeface="Verdana" panose="020B0604030504040204" pitchFamily="34" charset="0"/>
                        <a:ea typeface="Verdana" panose="020B0604030504040204" pitchFamily="34" charset="0"/>
                      </a:endParaRPr>
                    </a:p>
                  </a:txBody>
                  <a:tcPr anchor="ctr"/>
                </a:tc>
                <a:tc>
                  <a:txBody>
                    <a:bodyPr/>
                    <a:lstStyle/>
                    <a:p>
                      <a:pPr marL="285750" indent="-285750">
                        <a:buFont typeface="Arial" panose="020B0604020202020204" pitchFamily="34" charset="0"/>
                        <a:buChar char="•"/>
                      </a:pPr>
                      <a:endParaRPr lang="ca-ES" sz="1000" dirty="0">
                        <a:solidFill>
                          <a:srgbClr val="C00000"/>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Virtual Campus</a:t>
                      </a: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How to access electronic resources</a:t>
                      </a: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Interlibrary loan</a:t>
                      </a: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Digital copies</a:t>
                      </a:r>
                    </a:p>
                  </a:txBody>
                  <a:tcPr/>
                </a:tc>
                <a:tc>
                  <a:txBody>
                    <a:bodyPr/>
                    <a:lstStyle/>
                    <a:p>
                      <a:r>
                        <a:rPr lang="en-GB" sz="950" b="1" kern="1200" noProof="0" dirty="0">
                          <a:solidFill>
                            <a:srgbClr val="336699"/>
                          </a:solidFill>
                          <a:latin typeface="Verdana" panose="020B0604030504040204" pitchFamily="34" charset="0"/>
                          <a:ea typeface="Verdana" panose="020B0604030504040204" pitchFamily="34" charset="0"/>
                          <a:cs typeface="+mn-cs"/>
                        </a:rPr>
                        <a:t>Students:</a:t>
                      </a:r>
                      <a:r>
                        <a:rPr lang="en-GB" sz="950" kern="1200" noProof="0" dirty="0">
                          <a:solidFill>
                            <a:srgbClr val="336699"/>
                          </a:solidFill>
                          <a:latin typeface="Verdana" panose="020B0604030504040204" pitchFamily="34" charset="0"/>
                          <a:ea typeface="Verdana" panose="020B0604030504040204" pitchFamily="34" charset="0"/>
                          <a:cs typeface="+mn-cs"/>
                        </a:rPr>
                        <a:t> Alphanumeric code </a:t>
                      </a:r>
                      <a:br>
                        <a:rPr lang="en-GB" sz="950" kern="1200" noProof="0" dirty="0">
                          <a:solidFill>
                            <a:srgbClr val="336699"/>
                          </a:solidFill>
                          <a:latin typeface="Verdana" panose="020B0604030504040204" pitchFamily="34" charset="0"/>
                          <a:ea typeface="Verdana" panose="020B0604030504040204" pitchFamily="34" charset="0"/>
                          <a:cs typeface="+mn-cs"/>
                        </a:rPr>
                      </a:br>
                      <a:r>
                        <a:rPr lang="en-GB" sz="950" kern="1200" noProof="0" dirty="0">
                          <a:solidFill>
                            <a:srgbClr val="336699"/>
                          </a:solidFill>
                          <a:latin typeface="Verdana" panose="020B0604030504040204" pitchFamily="34" charset="0"/>
                          <a:ea typeface="Verdana" panose="020B0604030504040204" pitchFamily="34" charset="0"/>
                          <a:cs typeface="+mn-cs"/>
                        </a:rPr>
                        <a:t>                Password</a:t>
                      </a:r>
                    </a:p>
                    <a:p>
                      <a:endParaRPr lang="en-GB" sz="500" kern="1200" noProof="0" dirty="0">
                        <a:solidFill>
                          <a:srgbClr val="336699"/>
                        </a:solidFill>
                        <a:latin typeface="Verdana" panose="020B0604030504040204" pitchFamily="34" charset="0"/>
                        <a:ea typeface="Verdana" panose="020B0604030504040204" pitchFamily="34" charset="0"/>
                        <a:cs typeface="+mn-cs"/>
                      </a:endParaRPr>
                    </a:p>
                    <a:p>
                      <a:r>
                        <a:rPr lang="en-GB" sz="950" b="1" kern="1200" noProof="0" dirty="0">
                          <a:solidFill>
                            <a:srgbClr val="336699"/>
                          </a:solidFill>
                          <a:latin typeface="Verdana" panose="020B0604030504040204" pitchFamily="34" charset="0"/>
                          <a:ea typeface="Verdana" panose="020B0604030504040204" pitchFamily="34" charset="0"/>
                          <a:cs typeface="+mn-cs"/>
                        </a:rPr>
                        <a:t>PAS/PDI: </a:t>
                      </a:r>
                      <a:r>
                        <a:rPr lang="en-GB" sz="950" kern="1200" noProof="0" dirty="0">
                          <a:solidFill>
                            <a:srgbClr val="336699"/>
                          </a:solidFill>
                          <a:latin typeface="Verdana" panose="020B0604030504040204" pitchFamily="34" charset="0"/>
                          <a:ea typeface="Verdana" panose="020B0604030504040204" pitchFamily="34" charset="0"/>
                          <a:cs typeface="+mn-cs"/>
                        </a:rPr>
                        <a:t>DNI/Identification no.</a:t>
                      </a:r>
                    </a:p>
                    <a:p>
                      <a:r>
                        <a:rPr lang="en-GB" sz="950" kern="1200" noProof="0" dirty="0">
                          <a:solidFill>
                            <a:srgbClr val="336699"/>
                          </a:solidFill>
                          <a:latin typeface="Verdana" panose="020B0604030504040204" pitchFamily="34" charset="0"/>
                          <a:ea typeface="Verdana" panose="020B0604030504040204" pitchFamily="34" charset="0"/>
                          <a:cs typeface="+mn-cs"/>
                        </a:rPr>
                        <a:t>                Password</a:t>
                      </a:r>
                    </a:p>
                    <a:p>
                      <a:endParaRPr lang="en-GB" sz="600" kern="1200" noProof="0" dirty="0">
                        <a:solidFill>
                          <a:srgbClr val="336699"/>
                        </a:solidFill>
                        <a:latin typeface="Verdana" panose="020B0604030504040204" pitchFamily="34" charset="0"/>
                        <a:ea typeface="Verdana" panose="020B0604030504040204" pitchFamily="34" charset="0"/>
                        <a:cs typeface="+mn-cs"/>
                      </a:endParaRPr>
                    </a:p>
                    <a:p>
                      <a:r>
                        <a:rPr lang="en-GB" sz="950" b="1" kern="1200" noProof="0" dirty="0">
                          <a:solidFill>
                            <a:srgbClr val="336699"/>
                          </a:solidFill>
                          <a:latin typeface="Verdana" panose="020B0604030504040204" pitchFamily="34" charset="0"/>
                          <a:ea typeface="Verdana" panose="020B0604030504040204" pitchFamily="34" charset="0"/>
                          <a:cs typeface="+mn-cs"/>
                        </a:rPr>
                        <a:t>Authorized UB Alumni: </a:t>
                      </a:r>
                      <a:r>
                        <a:rPr lang="en-GB" sz="950" kern="1200" noProof="0" dirty="0">
                          <a:solidFill>
                            <a:srgbClr val="336699"/>
                          </a:solidFill>
                          <a:latin typeface="Verdana" panose="020B0604030504040204" pitchFamily="34" charset="0"/>
                          <a:ea typeface="Verdana" panose="020B0604030504040204" pitchFamily="34" charset="0"/>
                          <a:cs typeface="+mn-cs"/>
                        </a:rPr>
                        <a:t>Alumni code</a:t>
                      </a:r>
                    </a:p>
                    <a:p>
                      <a:r>
                        <a:rPr lang="en-GB" sz="950" kern="1200" noProof="0" dirty="0">
                          <a:solidFill>
                            <a:srgbClr val="336699"/>
                          </a:solidFill>
                          <a:latin typeface="Verdana" panose="020B0604030504040204" pitchFamily="34" charset="0"/>
                          <a:ea typeface="Verdana" panose="020B0604030504040204" pitchFamily="34" charset="0"/>
                          <a:cs typeface="+mn-cs"/>
                        </a:rPr>
                        <a:t>                                     Alumni password </a:t>
                      </a:r>
                      <a:r>
                        <a:rPr lang="en-GB" sz="950" i="1" kern="1200" noProof="0" dirty="0">
                          <a:solidFill>
                            <a:srgbClr val="336699"/>
                          </a:solidFill>
                          <a:latin typeface="Verdana" panose="020B0604030504040204" pitchFamily="34" charset="0"/>
                          <a:ea typeface="Verdana" panose="020B0604030504040204" pitchFamily="34" charset="0"/>
                          <a:cs typeface="+mn-cs"/>
                        </a:rPr>
                        <a:t>(except access to</a:t>
                      </a:r>
                      <a:br>
                        <a:rPr lang="en-GB" sz="950" i="1" kern="1200" noProof="0" dirty="0">
                          <a:solidFill>
                            <a:srgbClr val="336699"/>
                          </a:solidFill>
                          <a:latin typeface="Verdana" panose="020B0604030504040204" pitchFamily="34" charset="0"/>
                          <a:ea typeface="Verdana" panose="020B0604030504040204" pitchFamily="34" charset="0"/>
                          <a:cs typeface="+mn-cs"/>
                        </a:rPr>
                      </a:br>
                      <a:r>
                        <a:rPr lang="en-GB" sz="950" i="1" kern="1200" noProof="0" dirty="0">
                          <a:solidFill>
                            <a:srgbClr val="336699"/>
                          </a:solidFill>
                          <a:latin typeface="Verdana" panose="020B0604030504040204" pitchFamily="34" charset="0"/>
                          <a:ea typeface="Verdana" panose="020B0604030504040204" pitchFamily="34" charset="0"/>
                          <a:cs typeface="+mn-cs"/>
                        </a:rPr>
                        <a:t>                                electronic resources and digital copies)</a:t>
                      </a:r>
                      <a:r>
                        <a:rPr lang="en-GB" sz="1000" i="1" kern="1200" noProof="0" dirty="0">
                          <a:solidFill>
                            <a:srgbClr val="336699"/>
                          </a:solidFill>
                          <a:latin typeface="Verdana" panose="020B0604030504040204" pitchFamily="34" charset="0"/>
                          <a:ea typeface="Verdana" panose="020B0604030504040204" pitchFamily="34" charset="0"/>
                          <a:cs typeface="+mn-cs"/>
                        </a:rPr>
                        <a:t>                       </a:t>
                      </a:r>
                    </a:p>
                  </a:txBody>
                  <a:tcPr/>
                </a:tc>
                <a:extLst>
                  <a:ext uri="{0D108BD9-81ED-4DB2-BD59-A6C34878D82A}">
                    <a16:rowId xmlns:a16="http://schemas.microsoft.com/office/drawing/2014/main" val="2821002187"/>
                  </a:ext>
                </a:extLst>
              </a:tr>
              <a:tr h="1823443">
                <a:tc>
                  <a:txBody>
                    <a:bodyPr/>
                    <a:lstStyle/>
                    <a:p>
                      <a:r>
                        <a:rPr lang="ca-ES" sz="1200" b="1" dirty="0">
                          <a:solidFill>
                            <a:srgbClr val="336699"/>
                          </a:solidFill>
                          <a:latin typeface="Verdana" panose="020B0604030504040204" pitchFamily="34" charset="0"/>
                          <a:ea typeface="Verdana" panose="020B0604030504040204" pitchFamily="34" charset="0"/>
                        </a:rPr>
                        <a:t>Local</a:t>
                      </a:r>
                      <a:endParaRPr lang="ca-ES" sz="1000" b="1" dirty="0">
                        <a:solidFill>
                          <a:srgbClr val="336699"/>
                        </a:solidFill>
                        <a:latin typeface="Verdana" panose="020B0604030504040204" pitchFamily="34" charset="0"/>
                        <a:ea typeface="Verdana" panose="020B0604030504040204" pitchFamily="34" charset="0"/>
                      </a:endParaRPr>
                    </a:p>
                  </a:txBody>
                  <a:tcPr anchor="ctr"/>
                </a:tc>
                <a:tc>
                  <a:txBody>
                    <a:bodyPr/>
                    <a:lstStyle/>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Virtual Campus</a:t>
                      </a: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How to access electronic resources</a:t>
                      </a:r>
                      <a:endParaRPr lang="en-GB" sz="1000" kern="1200" dirty="0">
                        <a:solidFill>
                          <a:srgbClr val="C00000"/>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Digital copies</a:t>
                      </a: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Computers</a:t>
                      </a: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Loans</a:t>
                      </a: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Interlibrary loan</a:t>
                      </a: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PUC or library consortium loans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rgbClr val="336699"/>
                          </a:solidFill>
                          <a:latin typeface="Verdana" panose="020B0604030504040204" pitchFamily="34" charset="0"/>
                          <a:ea typeface="Verdana" panose="020B0604030504040204" pitchFamily="34" charset="0"/>
                          <a:cs typeface="+mn-cs"/>
                        </a:rPr>
                        <a:t>Cercabib «My account»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kern="1200" dirty="0">
                          <a:solidFill>
                            <a:srgbClr val="336699"/>
                          </a:solidFill>
                          <a:latin typeface="Verdana" panose="020B0604030504040204" pitchFamily="34" charset="0"/>
                          <a:ea typeface="Verdana" panose="020B0604030504040204" pitchFamily="34" charset="0"/>
                          <a:cs typeface="+mn-cs"/>
                        </a:rPr>
                        <a:t>Wi-Fi UB</a:t>
                      </a:r>
                    </a:p>
                  </a:txBody>
                  <a:tcPr/>
                </a:tc>
                <a:tc>
                  <a:txBody>
                    <a:bodyPr/>
                    <a:lstStyle/>
                    <a:p>
                      <a:r>
                        <a:rPr lang="en-GB" sz="950" b="1" kern="1200" noProof="0" dirty="0">
                          <a:solidFill>
                            <a:srgbClr val="336699"/>
                          </a:solidFill>
                          <a:latin typeface="Verdana" panose="020B0604030504040204" pitchFamily="34" charset="0"/>
                          <a:ea typeface="Verdana" panose="020B0604030504040204" pitchFamily="34" charset="0"/>
                          <a:cs typeface="+mn-cs"/>
                        </a:rPr>
                        <a:t>Students:</a:t>
                      </a:r>
                      <a:r>
                        <a:rPr lang="en-GB" sz="950" baseline="0" dirty="0">
                          <a:solidFill>
                            <a:srgbClr val="C00000"/>
                          </a:solidFill>
                          <a:latin typeface="Verdana" panose="020B0604030504040204" pitchFamily="34" charset="0"/>
                          <a:ea typeface="Verdana" panose="020B0604030504040204" pitchFamily="34" charset="0"/>
                        </a:rPr>
                        <a:t> </a:t>
                      </a:r>
                      <a:r>
                        <a:rPr lang="en-GB" sz="950" kern="1200" baseline="0" dirty="0">
                          <a:solidFill>
                            <a:srgbClr val="336699"/>
                          </a:solidFill>
                          <a:latin typeface="Verdana" panose="020B0604030504040204" pitchFamily="34" charset="0"/>
                          <a:ea typeface="Verdana" panose="020B0604030504040204" pitchFamily="34" charset="0"/>
                          <a:cs typeface="+mn-cs"/>
                        </a:rPr>
                        <a:t>L</a:t>
                      </a:r>
                      <a:r>
                        <a:rPr lang="en-GB" sz="950" kern="1200" dirty="0">
                          <a:solidFill>
                            <a:srgbClr val="336699"/>
                          </a:solidFill>
                          <a:latin typeface="Verdana" panose="020B0604030504040204" pitchFamily="34" charset="0"/>
                          <a:ea typeface="Verdana" panose="020B0604030504040204" pitchFamily="34" charset="0"/>
                          <a:cs typeface="+mn-cs"/>
                        </a:rPr>
                        <a:t>eft-hand section of UB email address + .</a:t>
                      </a:r>
                      <a:r>
                        <a:rPr lang="en-GB" sz="950" b="1" kern="1200" dirty="0">
                          <a:solidFill>
                            <a:srgbClr val="336699"/>
                          </a:solidFill>
                          <a:latin typeface="Verdana" panose="020B0604030504040204" pitchFamily="34" charset="0"/>
                          <a:ea typeface="Verdana" panose="020B0604030504040204" pitchFamily="34" charset="0"/>
                          <a:cs typeface="+mn-cs"/>
                        </a:rPr>
                        <a:t>alumnes </a:t>
                      </a:r>
                      <a:br>
                        <a:rPr lang="en-GB" sz="950" b="1" kern="1200" dirty="0">
                          <a:solidFill>
                            <a:srgbClr val="336699"/>
                          </a:solidFill>
                          <a:latin typeface="Verdana" panose="020B0604030504040204" pitchFamily="34" charset="0"/>
                          <a:ea typeface="Verdana" panose="020B0604030504040204" pitchFamily="34" charset="0"/>
                          <a:cs typeface="+mn-cs"/>
                        </a:rPr>
                      </a:br>
                      <a:r>
                        <a:rPr lang="en-GB" sz="950" kern="1200" dirty="0">
                          <a:solidFill>
                            <a:srgbClr val="336699"/>
                          </a:solidFill>
                          <a:latin typeface="Verdana" panose="020B0604030504040204" pitchFamily="34" charset="0"/>
                          <a:ea typeface="Verdana" panose="020B0604030504040204" pitchFamily="34" charset="0"/>
                          <a:cs typeface="+mn-cs"/>
                        </a:rPr>
                        <a:t>E.g.: Email: </a:t>
                      </a:r>
                      <a:r>
                        <a:rPr lang="en-GB" sz="950" baseline="0" dirty="0">
                          <a:solidFill>
                            <a:srgbClr val="C00000"/>
                          </a:solidFill>
                          <a:latin typeface="Verdana" panose="020B0604030504040204" pitchFamily="34" charset="0"/>
                          <a:ea typeface="Verdana" panose="020B0604030504040204" pitchFamily="34" charset="0"/>
                          <a:hlinkClick r:id="rId4"/>
                        </a:rPr>
                        <a:t>jarc7@alumnes.ub.edu</a:t>
                      </a:r>
                      <a:r>
                        <a:rPr lang="en-GB" sz="950" baseline="0" dirty="0">
                          <a:solidFill>
                            <a:srgbClr val="C00000"/>
                          </a:solidFill>
                          <a:latin typeface="Verdana" panose="020B0604030504040204" pitchFamily="34" charset="0"/>
                          <a:ea typeface="Verdana" panose="020B0604030504040204" pitchFamily="34" charset="0"/>
                        </a:rPr>
                        <a:t/>
                      </a:r>
                      <a:br>
                        <a:rPr lang="en-GB" sz="950" baseline="0" dirty="0">
                          <a:solidFill>
                            <a:srgbClr val="C00000"/>
                          </a:solidFill>
                          <a:latin typeface="Verdana" panose="020B0604030504040204" pitchFamily="34" charset="0"/>
                          <a:ea typeface="Verdana" panose="020B0604030504040204" pitchFamily="34" charset="0"/>
                        </a:rPr>
                      </a:br>
                      <a:r>
                        <a:rPr lang="en-GB" sz="950" i="1" kern="1200" dirty="0">
                          <a:solidFill>
                            <a:srgbClr val="336699"/>
                          </a:solidFill>
                          <a:latin typeface="Verdana" panose="020B0604030504040204" pitchFamily="34" charset="0"/>
                          <a:ea typeface="Verdana" panose="020B0604030504040204" pitchFamily="34" charset="0"/>
                          <a:cs typeface="+mn-cs"/>
                        </a:rPr>
                        <a:t>Username: </a:t>
                      </a:r>
                      <a:r>
                        <a:rPr lang="en-GB" sz="950" b="1" kern="1200" dirty="0">
                          <a:solidFill>
                            <a:srgbClr val="336699"/>
                          </a:solidFill>
                          <a:latin typeface="Verdana" panose="020B0604030504040204" pitchFamily="34" charset="0"/>
                          <a:ea typeface="Verdana" panose="020B0604030504040204" pitchFamily="34" charset="0"/>
                          <a:cs typeface="+mn-cs"/>
                        </a:rPr>
                        <a:t>jarc7.alumnes </a:t>
                      </a:r>
                      <a:r>
                        <a:rPr lang="en-GB" sz="950" kern="1200" dirty="0">
                          <a:solidFill>
                            <a:srgbClr val="336699"/>
                          </a:solidFill>
                          <a:latin typeface="Verdana" panose="020B0604030504040204" pitchFamily="34" charset="0"/>
                          <a:ea typeface="Verdana" panose="020B0604030504040204" pitchFamily="34" charset="0"/>
                          <a:cs typeface="+mn-cs"/>
                        </a:rPr>
                        <a:t>and UB intranet password</a:t>
                      </a:r>
                      <a:br>
                        <a:rPr lang="en-GB" sz="950" kern="1200" dirty="0">
                          <a:solidFill>
                            <a:srgbClr val="336699"/>
                          </a:solidFill>
                          <a:latin typeface="Verdana" panose="020B0604030504040204" pitchFamily="34" charset="0"/>
                          <a:ea typeface="Verdana" panose="020B0604030504040204" pitchFamily="34" charset="0"/>
                          <a:cs typeface="+mn-cs"/>
                        </a:rPr>
                      </a:br>
                      <a:endParaRPr lang="ca-ES" sz="500" kern="1200" dirty="0">
                        <a:solidFill>
                          <a:srgbClr val="336699"/>
                        </a:solidFill>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950" b="1" kern="1200" noProof="0" dirty="0">
                          <a:solidFill>
                            <a:srgbClr val="336699"/>
                          </a:solidFill>
                          <a:latin typeface="Verdana" panose="020B0604030504040204" pitchFamily="34" charset="0"/>
                          <a:ea typeface="Verdana" panose="020B0604030504040204" pitchFamily="34" charset="0"/>
                          <a:cs typeface="+mn-cs"/>
                        </a:rPr>
                        <a:t>PAS/PDI: </a:t>
                      </a:r>
                      <a:r>
                        <a:rPr lang="ca-ES" sz="950" baseline="0" dirty="0">
                          <a:solidFill>
                            <a:srgbClr val="C00000"/>
                          </a:solidFill>
                          <a:latin typeface="Verdana" panose="020B0604030504040204" pitchFamily="34" charset="0"/>
                          <a:ea typeface="Verdana" panose="020B0604030504040204" pitchFamily="34" charset="0"/>
                        </a:rPr>
                        <a:t> </a:t>
                      </a:r>
                      <a:r>
                        <a:rPr lang="en-GB" sz="950" kern="1200" baseline="0" dirty="0">
                          <a:solidFill>
                            <a:srgbClr val="336699"/>
                          </a:solidFill>
                          <a:latin typeface="Verdana" panose="020B0604030504040204" pitchFamily="34" charset="0"/>
                          <a:ea typeface="Verdana" panose="020B0604030504040204" pitchFamily="34" charset="0"/>
                          <a:cs typeface="+mn-cs"/>
                        </a:rPr>
                        <a:t>L</a:t>
                      </a:r>
                      <a:r>
                        <a:rPr lang="en-GB" sz="950" kern="1200" dirty="0">
                          <a:solidFill>
                            <a:srgbClr val="336699"/>
                          </a:solidFill>
                          <a:latin typeface="Verdana" panose="020B0604030504040204" pitchFamily="34" charset="0"/>
                          <a:ea typeface="Verdana" panose="020B0604030504040204" pitchFamily="34" charset="0"/>
                          <a:cs typeface="+mn-cs"/>
                        </a:rPr>
                        <a:t>eft-hand section of UB email address</a:t>
                      </a:r>
                      <a:endParaRPr lang="ca-ES" sz="950" baseline="0" dirty="0">
                        <a:solidFill>
                          <a:srgbClr val="C00000"/>
                        </a:solidFill>
                        <a:latin typeface="Verdana" panose="020B0604030504040204" pitchFamily="34" charset="0"/>
                        <a:ea typeface="Verdana" panose="020B0604030504040204" pitchFamily="34" charset="0"/>
                      </a:endParaRPr>
                    </a:p>
                    <a:p>
                      <a:r>
                        <a:rPr lang="en-GB" sz="950" kern="1200" dirty="0">
                          <a:solidFill>
                            <a:srgbClr val="336699"/>
                          </a:solidFill>
                          <a:latin typeface="Verdana" panose="020B0604030504040204" pitchFamily="34" charset="0"/>
                          <a:ea typeface="Verdana" panose="020B0604030504040204" pitchFamily="34" charset="0"/>
                          <a:cs typeface="+mn-cs"/>
                        </a:rPr>
                        <a:t>E.g.: Email:</a:t>
                      </a:r>
                      <a:r>
                        <a:rPr lang="ca-ES" sz="950" baseline="0" dirty="0">
                          <a:solidFill>
                            <a:srgbClr val="C00000"/>
                          </a:solidFill>
                          <a:latin typeface="Verdana" panose="020B0604030504040204" pitchFamily="34" charset="0"/>
                          <a:ea typeface="Verdana" panose="020B0604030504040204" pitchFamily="34" charset="0"/>
                        </a:rPr>
                        <a:t> </a:t>
                      </a:r>
                      <a:r>
                        <a:rPr lang="ca-ES" sz="950" baseline="0" dirty="0">
                          <a:solidFill>
                            <a:srgbClr val="C00000"/>
                          </a:solidFill>
                          <a:latin typeface="Verdana" panose="020B0604030504040204" pitchFamily="34" charset="0"/>
                          <a:ea typeface="Verdana" panose="020B0604030504040204" pitchFamily="34" charset="0"/>
                          <a:hlinkClick r:id="rId5"/>
                        </a:rPr>
                        <a:t>joan.garcia@ub.edu</a:t>
                      </a:r>
                      <a:r>
                        <a:rPr lang="ca-ES" sz="950" baseline="0" dirty="0">
                          <a:solidFill>
                            <a:srgbClr val="C00000"/>
                          </a:solidFill>
                          <a:latin typeface="Verdana" panose="020B0604030504040204" pitchFamily="34" charset="0"/>
                          <a:ea typeface="Verdana" panose="020B0604030504040204" pitchFamily="34" charset="0"/>
                        </a:rPr>
                        <a:t/>
                      </a:r>
                      <a:br>
                        <a:rPr lang="ca-ES" sz="950" baseline="0" dirty="0">
                          <a:solidFill>
                            <a:srgbClr val="C00000"/>
                          </a:solidFill>
                          <a:latin typeface="Verdana" panose="020B0604030504040204" pitchFamily="34" charset="0"/>
                          <a:ea typeface="Verdana" panose="020B0604030504040204" pitchFamily="34" charset="0"/>
                        </a:rPr>
                      </a:br>
                      <a:r>
                        <a:rPr lang="en-GB" sz="950" i="1" kern="1200" dirty="0">
                          <a:solidFill>
                            <a:srgbClr val="336699"/>
                          </a:solidFill>
                          <a:latin typeface="Verdana" panose="020B0604030504040204" pitchFamily="34" charset="0"/>
                          <a:ea typeface="Verdana" panose="020B0604030504040204" pitchFamily="34" charset="0"/>
                          <a:cs typeface="+mn-cs"/>
                        </a:rPr>
                        <a:t>Username:</a:t>
                      </a:r>
                      <a:r>
                        <a:rPr lang="ca-ES" sz="950" i="0" baseline="0" dirty="0">
                          <a:solidFill>
                            <a:srgbClr val="C00000"/>
                          </a:solidFill>
                          <a:latin typeface="Verdana" panose="020B0604030504040204" pitchFamily="34" charset="0"/>
                          <a:ea typeface="Verdana" panose="020B0604030504040204" pitchFamily="34" charset="0"/>
                        </a:rPr>
                        <a:t> </a:t>
                      </a:r>
                      <a:r>
                        <a:rPr lang="ca-ES" sz="950" b="1" kern="1200" dirty="0">
                          <a:solidFill>
                            <a:srgbClr val="336699"/>
                          </a:solidFill>
                          <a:latin typeface="Verdana" panose="020B0604030504040204" pitchFamily="34" charset="0"/>
                          <a:ea typeface="Verdana" panose="020B0604030504040204" pitchFamily="34" charset="0"/>
                          <a:cs typeface="+mn-cs"/>
                        </a:rPr>
                        <a:t>joan.garcia </a:t>
                      </a:r>
                      <a:r>
                        <a:rPr lang="en-GB" sz="950" kern="1200" dirty="0">
                          <a:solidFill>
                            <a:srgbClr val="336699"/>
                          </a:solidFill>
                          <a:latin typeface="Verdana" panose="020B0604030504040204" pitchFamily="34" charset="0"/>
                          <a:ea typeface="Verdana" panose="020B0604030504040204" pitchFamily="34" charset="0"/>
                          <a:cs typeface="+mn-cs"/>
                        </a:rPr>
                        <a:t>and UB intranet password</a:t>
                      </a:r>
                      <a:endParaRPr lang="ca-ES" sz="950" i="0" baseline="0" dirty="0">
                        <a:solidFill>
                          <a:srgbClr val="C00000"/>
                        </a:solidFill>
                        <a:latin typeface="Verdana" panose="020B0604030504040204" pitchFamily="34" charset="0"/>
                        <a:ea typeface="Verdana" panose="020B0604030504040204" pitchFamily="34" charset="0"/>
                      </a:endParaRPr>
                    </a:p>
                    <a:p>
                      <a:endParaRPr lang="ca-ES" sz="600" i="0" baseline="0" dirty="0">
                        <a:solidFill>
                          <a:srgbClr val="C00000"/>
                        </a:solidFill>
                        <a:latin typeface="Verdana" panose="020B0604030504040204" pitchFamily="34" charset="0"/>
                        <a:ea typeface="Verdana" panose="020B0604030504040204" pitchFamily="34" charset="0"/>
                      </a:endParaRPr>
                    </a:p>
                    <a:p>
                      <a:r>
                        <a:rPr lang="en-GB" sz="950" b="1" kern="1200" noProof="0" dirty="0">
                          <a:solidFill>
                            <a:srgbClr val="336699"/>
                          </a:solidFill>
                          <a:latin typeface="Verdana" panose="020B0604030504040204" pitchFamily="34" charset="0"/>
                          <a:ea typeface="Verdana" panose="020B0604030504040204" pitchFamily="34" charset="0"/>
                          <a:cs typeface="+mn-cs"/>
                        </a:rPr>
                        <a:t>Authorized UB Alumni:</a:t>
                      </a:r>
                      <a:r>
                        <a:rPr lang="ca-ES" sz="950" i="0" baseline="0" dirty="0">
                          <a:solidFill>
                            <a:srgbClr val="C00000"/>
                          </a:solidFill>
                          <a:latin typeface="Verdana" panose="020B0604030504040204" pitchFamily="34" charset="0"/>
                          <a:ea typeface="Verdana" panose="020B0604030504040204" pitchFamily="34" charset="0"/>
                        </a:rPr>
                        <a:t> </a:t>
                      </a:r>
                      <a:r>
                        <a:rPr lang="en-GB" sz="950" kern="1200" baseline="0" dirty="0">
                          <a:solidFill>
                            <a:srgbClr val="336699"/>
                          </a:solidFill>
                          <a:latin typeface="Verdana" panose="020B0604030504040204" pitchFamily="34" charset="0"/>
                          <a:ea typeface="Verdana" panose="020B0604030504040204" pitchFamily="34" charset="0"/>
                          <a:cs typeface="+mn-cs"/>
                        </a:rPr>
                        <a:t>L</a:t>
                      </a:r>
                      <a:r>
                        <a:rPr lang="en-GB" sz="950" kern="1200" dirty="0">
                          <a:solidFill>
                            <a:srgbClr val="336699"/>
                          </a:solidFill>
                          <a:latin typeface="Verdana" panose="020B0604030504040204" pitchFamily="34" charset="0"/>
                          <a:ea typeface="Verdana" panose="020B0604030504040204" pitchFamily="34" charset="0"/>
                          <a:cs typeface="+mn-cs"/>
                        </a:rPr>
                        <a:t>eft-hand section of UB email address</a:t>
                      </a:r>
                      <a:r>
                        <a:rPr lang="ca-ES" sz="950" i="0" baseline="0" dirty="0">
                          <a:solidFill>
                            <a:srgbClr val="C00000"/>
                          </a:solidFill>
                          <a:latin typeface="Verdana" panose="020B0604030504040204" pitchFamily="34" charset="0"/>
                          <a:ea typeface="Verdana" panose="020B0604030504040204" pitchFamily="34" charset="0"/>
                        </a:rPr>
                        <a:t> </a:t>
                      </a:r>
                      <a:r>
                        <a:rPr lang="ca-ES" sz="950" kern="1200" dirty="0">
                          <a:solidFill>
                            <a:srgbClr val="336699"/>
                          </a:solidFill>
                          <a:latin typeface="Verdana" panose="020B0604030504040204" pitchFamily="34" charset="0"/>
                          <a:ea typeface="Verdana" panose="020B0604030504040204" pitchFamily="34" charset="0"/>
                          <a:cs typeface="+mn-cs"/>
                        </a:rPr>
                        <a:t>+ </a:t>
                      </a:r>
                      <a:r>
                        <a:rPr lang="ca-ES" sz="950" b="1" kern="1200" dirty="0">
                          <a:solidFill>
                            <a:srgbClr val="336699"/>
                          </a:solidFill>
                          <a:latin typeface="Verdana" panose="020B0604030504040204" pitchFamily="34" charset="0"/>
                          <a:ea typeface="Verdana" panose="020B0604030504040204" pitchFamily="34" charset="0"/>
                          <a:cs typeface="+mn-cs"/>
                        </a:rPr>
                        <a:t>.a</a:t>
                      </a:r>
                    </a:p>
                    <a:p>
                      <a:r>
                        <a:rPr lang="en-GB" sz="950" kern="1200" dirty="0">
                          <a:solidFill>
                            <a:srgbClr val="336699"/>
                          </a:solidFill>
                          <a:latin typeface="Verdana" panose="020B0604030504040204" pitchFamily="34" charset="0"/>
                          <a:ea typeface="Verdana" panose="020B0604030504040204" pitchFamily="34" charset="0"/>
                          <a:cs typeface="+mn-cs"/>
                        </a:rPr>
                        <a:t>E.g.: Email:</a:t>
                      </a:r>
                      <a:r>
                        <a:rPr lang="ca-ES" sz="950" baseline="0" dirty="0">
                          <a:solidFill>
                            <a:srgbClr val="C00000"/>
                          </a:solidFill>
                          <a:latin typeface="Verdana" panose="020B0604030504040204" pitchFamily="34" charset="0"/>
                          <a:ea typeface="Verdana" panose="020B0604030504040204" pitchFamily="34" charset="0"/>
                        </a:rPr>
                        <a:t> </a:t>
                      </a:r>
                      <a:r>
                        <a:rPr lang="ca-ES" sz="950" baseline="0" dirty="0">
                          <a:solidFill>
                            <a:srgbClr val="C00000"/>
                          </a:solidFill>
                          <a:latin typeface="Verdana" panose="020B0604030504040204" pitchFamily="34" charset="0"/>
                          <a:ea typeface="Verdana" panose="020B0604030504040204" pitchFamily="34" charset="0"/>
                          <a:hlinkClick r:id="rId6"/>
                        </a:rPr>
                        <a:t>imas@alumni.ub.edu</a:t>
                      </a:r>
                      <a:endParaRPr lang="ca-ES" sz="950" baseline="0" dirty="0">
                        <a:solidFill>
                          <a:srgbClr val="C00000"/>
                        </a:solidFill>
                        <a:latin typeface="Verdana" panose="020B0604030504040204" pitchFamily="34" charset="0"/>
                        <a:ea typeface="Verdana" panose="020B0604030504040204" pitchFamily="34" charset="0"/>
                      </a:endParaRPr>
                    </a:p>
                    <a:p>
                      <a:r>
                        <a:rPr lang="en-GB" sz="950" i="1" kern="1200" dirty="0">
                          <a:solidFill>
                            <a:srgbClr val="336699"/>
                          </a:solidFill>
                          <a:latin typeface="Verdana" panose="020B0604030504040204" pitchFamily="34" charset="0"/>
                          <a:ea typeface="Verdana" panose="020B0604030504040204" pitchFamily="34" charset="0"/>
                          <a:cs typeface="+mn-cs"/>
                        </a:rPr>
                        <a:t>Username:</a:t>
                      </a:r>
                      <a:r>
                        <a:rPr lang="ca-ES" sz="950" i="0" baseline="0" dirty="0">
                          <a:solidFill>
                            <a:srgbClr val="C00000"/>
                          </a:solidFill>
                          <a:latin typeface="Verdana" panose="020B0604030504040204" pitchFamily="34" charset="0"/>
                          <a:ea typeface="Verdana" panose="020B0604030504040204" pitchFamily="34" charset="0"/>
                        </a:rPr>
                        <a:t> </a:t>
                      </a:r>
                      <a:r>
                        <a:rPr lang="ca-ES" sz="950" b="1" kern="1200" dirty="0">
                          <a:solidFill>
                            <a:srgbClr val="336699"/>
                          </a:solidFill>
                          <a:latin typeface="Verdana" panose="020B0604030504040204" pitchFamily="34" charset="0"/>
                          <a:ea typeface="Verdana" panose="020B0604030504040204" pitchFamily="34" charset="0"/>
                          <a:cs typeface="+mn-cs"/>
                        </a:rPr>
                        <a:t>imas.a</a:t>
                      </a:r>
                      <a:r>
                        <a:rPr lang="ca-ES" sz="950" i="0" baseline="0" dirty="0">
                          <a:solidFill>
                            <a:srgbClr val="C00000"/>
                          </a:solidFill>
                          <a:latin typeface="Verdana" panose="020B0604030504040204" pitchFamily="34" charset="0"/>
                          <a:ea typeface="Verdana" panose="020B0604030504040204" pitchFamily="34" charset="0"/>
                        </a:rPr>
                        <a:t> </a:t>
                      </a:r>
                      <a:r>
                        <a:rPr lang="en-GB" sz="950" kern="1200" dirty="0">
                          <a:solidFill>
                            <a:srgbClr val="336699"/>
                          </a:solidFill>
                          <a:latin typeface="Verdana" panose="020B0604030504040204" pitchFamily="34" charset="0"/>
                          <a:ea typeface="Verdana" panose="020B0604030504040204" pitchFamily="34" charset="0"/>
                          <a:cs typeface="+mn-cs"/>
                        </a:rPr>
                        <a:t>and UB intranet password </a:t>
                      </a:r>
                      <a:r>
                        <a:rPr lang="en-GB" sz="950" i="1" kern="1200" noProof="0" dirty="0">
                          <a:solidFill>
                            <a:srgbClr val="336699"/>
                          </a:solidFill>
                          <a:latin typeface="Verdana" panose="020B0604030504040204" pitchFamily="34" charset="0"/>
                          <a:ea typeface="Verdana" panose="020B0604030504040204" pitchFamily="34" charset="0"/>
                          <a:cs typeface="+mn-cs"/>
                        </a:rPr>
                        <a:t>(except access</a:t>
                      </a:r>
                      <a:br>
                        <a:rPr lang="en-GB" sz="950" i="1" kern="1200" noProof="0" dirty="0">
                          <a:solidFill>
                            <a:srgbClr val="336699"/>
                          </a:solidFill>
                          <a:latin typeface="Verdana" panose="020B0604030504040204" pitchFamily="34" charset="0"/>
                          <a:ea typeface="Verdana" panose="020B0604030504040204" pitchFamily="34" charset="0"/>
                          <a:cs typeface="+mn-cs"/>
                        </a:rPr>
                      </a:br>
                      <a:r>
                        <a:rPr lang="en-GB" sz="950" i="1" kern="1200" noProof="0" dirty="0">
                          <a:solidFill>
                            <a:srgbClr val="336699"/>
                          </a:solidFill>
                          <a:latin typeface="Verdana" panose="020B0604030504040204" pitchFamily="34" charset="0"/>
                          <a:ea typeface="Verdana" panose="020B0604030504040204" pitchFamily="34" charset="0"/>
                          <a:cs typeface="+mn-cs"/>
                        </a:rPr>
                        <a:t>                            to electronic resources and digital copies)</a:t>
                      </a:r>
                      <a:endParaRPr lang="ca-ES" sz="950" i="1" dirty="0">
                        <a:solidFill>
                          <a:srgbClr val="C00000"/>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794865114"/>
                  </a:ext>
                </a:extLst>
              </a:tr>
              <a:tr h="1312681">
                <a:tc>
                  <a:txBody>
                    <a:bodyPr/>
                    <a:lstStyle/>
                    <a:p>
                      <a:r>
                        <a:rPr lang="ca-ES" sz="1200" b="1" kern="1200" dirty="0">
                          <a:solidFill>
                            <a:srgbClr val="336699"/>
                          </a:solidFill>
                          <a:latin typeface="Verdana" panose="020B0604030504040204" pitchFamily="34" charset="0"/>
                          <a:ea typeface="Verdana" panose="020B0604030504040204" pitchFamily="34" charset="0"/>
                          <a:cs typeface="+mn-cs"/>
                        </a:rPr>
                        <a:t>CRAI</a:t>
                      </a:r>
                    </a:p>
                  </a:txBody>
                  <a:tcPr anchor="ctr"/>
                </a:tc>
                <a:tc>
                  <a:txBody>
                    <a:bodyPr/>
                    <a:lstStyle/>
                    <a:p>
                      <a:pPr marL="285750" indent="-285750">
                        <a:buFont typeface="Arial" panose="020B0604020202020204" pitchFamily="34" charset="0"/>
                        <a:buChar char="•"/>
                      </a:pPr>
                      <a:endParaRPr lang="ca-ES" sz="1000" kern="1200" dirty="0">
                        <a:solidFill>
                          <a:srgbClr val="C00000"/>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endParaRPr lang="ca-ES" sz="1000" kern="1200" dirty="0">
                        <a:solidFill>
                          <a:srgbClr val="C00000"/>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Loans</a:t>
                      </a:r>
                    </a:p>
                    <a:p>
                      <a:pPr marL="285750" indent="-285750">
                        <a:buFont typeface="Arial" panose="020B0604020202020204" pitchFamily="34" charset="0"/>
                        <a:buChar char="•"/>
                      </a:pPr>
                      <a:r>
                        <a:rPr lang="en-GB" sz="1000" kern="1200" dirty="0">
                          <a:solidFill>
                            <a:srgbClr val="336699"/>
                          </a:solidFill>
                          <a:latin typeface="Verdana" panose="020B0604030504040204" pitchFamily="34" charset="0"/>
                          <a:ea typeface="Verdana" panose="020B0604030504040204" pitchFamily="34" charset="0"/>
                          <a:cs typeface="+mn-cs"/>
                        </a:rPr>
                        <a:t>Cercabib «My account»</a:t>
                      </a:r>
                      <a:endParaRPr lang="ca-ES" sz="1000" kern="1200" dirty="0">
                        <a:solidFill>
                          <a:srgbClr val="C00000"/>
                        </a:solidFill>
                        <a:latin typeface="Verdana" panose="020B0604030504040204" pitchFamily="34" charset="0"/>
                        <a:ea typeface="Verdana" panose="020B0604030504040204" pitchFamily="34" charset="0"/>
                        <a:cs typeface="+mn-cs"/>
                      </a:endParaRPr>
                    </a:p>
                  </a:txBody>
                  <a:tcPr/>
                </a:tc>
                <a:tc>
                  <a:txBody>
                    <a:bodyPr/>
                    <a:lstStyle/>
                    <a:p>
                      <a:r>
                        <a:rPr lang="ca-ES" sz="1000" b="1" kern="1200" dirty="0">
                          <a:solidFill>
                            <a:srgbClr val="336699"/>
                          </a:solidFill>
                          <a:latin typeface="Verdana" panose="020B0604030504040204" pitchFamily="34" charset="0"/>
                          <a:ea typeface="Verdana" panose="020B0604030504040204" pitchFamily="34" charset="0"/>
                          <a:cs typeface="+mn-cs"/>
                        </a:rPr>
                        <a:t>For:</a:t>
                      </a:r>
                      <a:r>
                        <a:rPr lang="ca-ES" sz="1000" dirty="0">
                          <a:solidFill>
                            <a:srgbClr val="C00000"/>
                          </a:solidFill>
                          <a:latin typeface="Verdana" panose="020B0604030504040204" pitchFamily="34" charset="0"/>
                          <a:ea typeface="Verdana" panose="020B0604030504040204" pitchFamily="34" charset="0"/>
                        </a:rPr>
                        <a:t> </a:t>
                      </a:r>
                      <a:r>
                        <a:rPr lang="en-GB" sz="950" kern="1200" noProof="0" dirty="0">
                          <a:solidFill>
                            <a:srgbClr val="336699"/>
                          </a:solidFill>
                          <a:latin typeface="Verdana" panose="020B0604030504040204" pitchFamily="34" charset="0"/>
                          <a:ea typeface="Verdana" panose="020B0604030504040204" pitchFamily="34" charset="0"/>
                          <a:cs typeface="+mn-cs"/>
                        </a:rPr>
                        <a:t>Student agreement center/UNED; PDI/PAS/3rd cycle UDA, UJI; Teacher at affiliated/agreement UB center; Primary/secondary school teacher; Researcher Research Institute/affiliated UB; Researcher GEO3BCN-CSIC; UB Doctoral Faculty; COBDC member; PDI and PAS UB Group</a:t>
                      </a:r>
                      <a:br>
                        <a:rPr lang="en-GB" sz="950" kern="1200" noProof="0" dirty="0">
                          <a:solidFill>
                            <a:srgbClr val="336699"/>
                          </a:solidFill>
                          <a:latin typeface="Verdana" panose="020B0604030504040204" pitchFamily="34" charset="0"/>
                          <a:ea typeface="Verdana" panose="020B0604030504040204" pitchFamily="34" charset="0"/>
                          <a:cs typeface="+mn-cs"/>
                        </a:rPr>
                      </a:br>
                      <a:r>
                        <a:rPr lang="en-GB" sz="950" kern="1200" noProof="0" dirty="0">
                          <a:solidFill>
                            <a:srgbClr val="336699"/>
                          </a:solidFill>
                          <a:latin typeface="Verdana" panose="020B0604030504040204" pitchFamily="34" charset="0"/>
                          <a:ea typeface="Verdana" panose="020B0604030504040204" pitchFamily="34" charset="0"/>
                          <a:cs typeface="+mn-cs"/>
                        </a:rPr>
                        <a:t>Staff Clinic/Bellvitge/HSJD; Research Staff Institute /Agreement UB; Users authorized by CRAI</a:t>
                      </a:r>
                      <a:r>
                        <a:rPr lang="ca-ES" sz="1000" kern="1200" dirty="0">
                          <a:solidFill>
                            <a:srgbClr val="336699"/>
                          </a:solidFill>
                          <a:latin typeface="Verdana" panose="020B0604030504040204" pitchFamily="34" charset="0"/>
                          <a:ea typeface="Verdana" panose="020B0604030504040204" pitchFamily="34" charset="0"/>
                          <a:cs typeface="+mn-cs"/>
                        </a:rPr>
                        <a:t/>
                      </a:r>
                      <a:br>
                        <a:rPr lang="ca-ES" sz="1000" kern="1200" dirty="0">
                          <a:solidFill>
                            <a:srgbClr val="336699"/>
                          </a:solidFill>
                          <a:latin typeface="Verdana" panose="020B0604030504040204" pitchFamily="34" charset="0"/>
                          <a:ea typeface="Verdana" panose="020B0604030504040204" pitchFamily="34" charset="0"/>
                          <a:cs typeface="+mn-cs"/>
                        </a:rPr>
                      </a:br>
                      <a:r>
                        <a:rPr lang="ca-ES" sz="500" kern="1200" dirty="0">
                          <a:solidFill>
                            <a:srgbClr val="C00000"/>
                          </a:solidFill>
                          <a:latin typeface="Verdana" panose="020B0604030504040204" pitchFamily="34" charset="0"/>
                          <a:ea typeface="Verdana" panose="020B0604030504040204" pitchFamily="34" charset="0"/>
                          <a:cs typeface="+mn-cs"/>
                        </a:rPr>
                        <a:t/>
                      </a:r>
                      <a:br>
                        <a:rPr lang="ca-ES" sz="500" kern="1200" dirty="0">
                          <a:solidFill>
                            <a:srgbClr val="C00000"/>
                          </a:solidFill>
                          <a:latin typeface="Verdana" panose="020B0604030504040204" pitchFamily="34" charset="0"/>
                          <a:ea typeface="Verdana" panose="020B0604030504040204" pitchFamily="34" charset="0"/>
                          <a:cs typeface="+mn-cs"/>
                        </a:rPr>
                      </a:br>
                      <a:r>
                        <a:rPr lang="ca-ES" sz="1000" b="1" kern="1200" dirty="0">
                          <a:solidFill>
                            <a:srgbClr val="336699"/>
                          </a:solidFill>
                          <a:latin typeface="Verdana" panose="020B0604030504040204" pitchFamily="34" charset="0"/>
                          <a:ea typeface="Verdana" panose="020B0604030504040204" pitchFamily="34" charset="0"/>
                          <a:cs typeface="+mn-cs"/>
                        </a:rPr>
                        <a:t>Access:</a:t>
                      </a:r>
                      <a:r>
                        <a:rPr lang="ca-ES" sz="1000" b="1" kern="1200" dirty="0">
                          <a:solidFill>
                            <a:srgbClr val="C00000"/>
                          </a:solidFill>
                          <a:latin typeface="Verdana" panose="020B0604030504040204" pitchFamily="34" charset="0"/>
                          <a:ea typeface="Verdana" panose="020B0604030504040204" pitchFamily="34" charset="0"/>
                          <a:cs typeface="+mn-cs"/>
                        </a:rPr>
                        <a:t> </a:t>
                      </a:r>
                      <a:r>
                        <a:rPr lang="en-GB" sz="950" kern="1200" noProof="0" dirty="0">
                          <a:solidFill>
                            <a:srgbClr val="336699"/>
                          </a:solidFill>
                          <a:latin typeface="Verdana" panose="020B0604030504040204" pitchFamily="34" charset="0"/>
                          <a:ea typeface="Verdana" panose="020B0604030504040204" pitchFamily="34" charset="0"/>
                          <a:cs typeface="+mn-cs"/>
                        </a:rPr>
                        <a:t>Code provided by </a:t>
                      </a:r>
                      <a:r>
                        <a:rPr lang="ca-ES" sz="950" kern="1200" dirty="0">
                          <a:solidFill>
                            <a:srgbClr val="C00000"/>
                          </a:solidFill>
                          <a:latin typeface="Verdana" panose="020B0604030504040204" pitchFamily="34" charset="0"/>
                          <a:ea typeface="Verdana" panose="020B0604030504040204" pitchFamily="34" charset="0"/>
                          <a:cs typeface="+mn-cs"/>
                          <a:hlinkClick r:id="rId7"/>
                        </a:rPr>
                        <a:t>CRAI </a:t>
                      </a:r>
                      <a:r>
                        <a:rPr lang="en-GB" sz="950" kern="1200" noProof="0" dirty="0">
                          <a:solidFill>
                            <a:srgbClr val="C00000"/>
                          </a:solidFill>
                          <a:latin typeface="Verdana" panose="020B0604030504040204" pitchFamily="34" charset="0"/>
                          <a:ea typeface="Verdana" panose="020B0604030504040204" pitchFamily="34" charset="0"/>
                          <a:cs typeface="+mn-cs"/>
                          <a:hlinkClick r:id="rId7"/>
                        </a:rPr>
                        <a:t>Libraries</a:t>
                      </a:r>
                      <a:r>
                        <a:rPr lang="en-GB" sz="950" kern="1200" noProof="0" dirty="0">
                          <a:solidFill>
                            <a:srgbClr val="C00000"/>
                          </a:solidFill>
                          <a:latin typeface="Verdana" panose="020B0604030504040204" pitchFamily="34" charset="0"/>
                          <a:ea typeface="Verdana" panose="020B0604030504040204" pitchFamily="34" charset="0"/>
                          <a:cs typeface="+mn-cs"/>
                        </a:rPr>
                        <a:t> </a:t>
                      </a:r>
                      <a:r>
                        <a:rPr lang="en-GB" sz="950" kern="1200" noProof="0" dirty="0">
                          <a:solidFill>
                            <a:srgbClr val="336699"/>
                          </a:solidFill>
                          <a:latin typeface="Verdana" panose="020B0604030504040204" pitchFamily="34" charset="0"/>
                          <a:ea typeface="Verdana" panose="020B0604030504040204" pitchFamily="34" charset="0"/>
                          <a:cs typeface="+mn-cs"/>
                        </a:rPr>
                        <a:t>+ Password</a:t>
                      </a:r>
                    </a:p>
                  </a:txBody>
                  <a:tcPr/>
                </a:tc>
                <a:extLst>
                  <a:ext uri="{0D108BD9-81ED-4DB2-BD59-A6C34878D82A}">
                    <a16:rowId xmlns:a16="http://schemas.microsoft.com/office/drawing/2014/main" val="1436235644"/>
                  </a:ext>
                </a:extLst>
              </a:tr>
              <a:tr h="651919">
                <a:tc>
                  <a:txBody>
                    <a:bodyPr/>
                    <a:lstStyle/>
                    <a:p>
                      <a:r>
                        <a:rPr lang="ca-ES" sz="1200" b="1" kern="1200" dirty="0">
                          <a:solidFill>
                            <a:srgbClr val="336699"/>
                          </a:solidFill>
                          <a:latin typeface="Verdana" panose="020B0604030504040204" pitchFamily="34" charset="0"/>
                          <a:ea typeface="Verdana" panose="020B0604030504040204" pitchFamily="34" charset="0"/>
                          <a:cs typeface="+mn-cs"/>
                        </a:rPr>
                        <a:t>A partir del correu UB</a:t>
                      </a:r>
                    </a:p>
                  </a:txBody>
                  <a:tcPr anchor="ctr" anchorCtr="1"/>
                </a:tc>
                <a:tc>
                  <a:txBody>
                    <a:bodyPr/>
                    <a:lstStyle/>
                    <a:p>
                      <a:pPr marL="285750" indent="-285750">
                        <a:buFont typeface="Arial" panose="020B0604020202020204" pitchFamily="34" charset="0"/>
                        <a:buChar char="•"/>
                      </a:pPr>
                      <a:endParaRPr lang="ca-ES" sz="1000" kern="1200" dirty="0">
                        <a:solidFill>
                          <a:srgbClr val="C00000"/>
                        </a:solidFill>
                        <a:latin typeface="Verdana" panose="020B0604030504040204" pitchFamily="34" charset="0"/>
                        <a:ea typeface="Verdana" panose="020B0604030504040204" pitchFamily="34" charset="0"/>
                        <a:cs typeface="+mn-cs"/>
                      </a:endParaRPr>
                    </a:p>
                    <a:p>
                      <a:pPr marL="285750" indent="-285750">
                        <a:buFont typeface="Arial" panose="020B0604020202020204" pitchFamily="34" charset="0"/>
                        <a:buChar char="•"/>
                      </a:pPr>
                      <a:r>
                        <a:rPr lang="en-GB" sz="1000" kern="1200" noProof="0" dirty="0">
                          <a:solidFill>
                            <a:srgbClr val="336699"/>
                          </a:solidFill>
                          <a:latin typeface="Verdana" panose="020B0604030504040204" pitchFamily="34" charset="0"/>
                          <a:ea typeface="Verdana" panose="020B0604030504040204" pitchFamily="34" charset="0"/>
                          <a:cs typeface="+mn-cs"/>
                        </a:rPr>
                        <a:t>Wi-Fi Eduroam</a:t>
                      </a:r>
                    </a:p>
                  </a:txBody>
                  <a:tcPr/>
                </a:tc>
                <a:tc>
                  <a:txBody>
                    <a:bodyPr/>
                    <a:lstStyle/>
                    <a:p>
                      <a:r>
                        <a:rPr lang="en-GB" sz="1000" b="1" kern="1200" noProof="0" dirty="0">
                          <a:solidFill>
                            <a:srgbClr val="336699"/>
                          </a:solidFill>
                          <a:latin typeface="Verdana" panose="020B0604030504040204" pitchFamily="34" charset="0"/>
                          <a:ea typeface="Verdana" panose="020B0604030504040204" pitchFamily="34" charset="0"/>
                          <a:cs typeface="+mn-cs"/>
                        </a:rPr>
                        <a:t>PAS/PDI/External:</a:t>
                      </a:r>
                      <a:r>
                        <a:rPr lang="en-GB" sz="1000" kern="1200" noProof="0" dirty="0">
                          <a:solidFill>
                            <a:srgbClr val="C00000"/>
                          </a:solidFill>
                          <a:latin typeface="Verdana" panose="020B0604030504040204" pitchFamily="34" charset="0"/>
                          <a:ea typeface="Verdana" panose="020B0604030504040204" pitchFamily="34" charset="0"/>
                          <a:cs typeface="+mn-cs"/>
                        </a:rPr>
                        <a:t> </a:t>
                      </a:r>
                      <a:r>
                        <a:rPr lang="en-GB" sz="950" kern="1200" noProof="0" dirty="0">
                          <a:solidFill>
                            <a:srgbClr val="336699"/>
                          </a:solidFill>
                          <a:latin typeface="Verdana" panose="020B0604030504040204" pitchFamily="34" charset="0"/>
                          <a:ea typeface="Verdana" panose="020B0604030504040204" pitchFamily="34" charset="0"/>
                          <a:cs typeface="+mn-cs"/>
                        </a:rPr>
                        <a:t>@ub.edu email address</a:t>
                      </a:r>
                    </a:p>
                    <a:p>
                      <a:r>
                        <a:rPr lang="en-GB" sz="1000" b="1" kern="1200" noProof="0" dirty="0">
                          <a:solidFill>
                            <a:srgbClr val="336699"/>
                          </a:solidFill>
                          <a:latin typeface="Verdana" panose="020B0604030504040204" pitchFamily="34" charset="0"/>
                          <a:ea typeface="Verdana" panose="020B0604030504040204" pitchFamily="34" charset="0"/>
                          <a:cs typeface="+mn-cs"/>
                        </a:rPr>
                        <a:t>Students: </a:t>
                      </a:r>
                      <a:r>
                        <a:rPr lang="en-GB" sz="1000" kern="1200" noProof="0" dirty="0">
                          <a:solidFill>
                            <a:srgbClr val="C00000"/>
                          </a:solidFill>
                          <a:latin typeface="Verdana" panose="020B0604030504040204" pitchFamily="34" charset="0"/>
                          <a:ea typeface="Verdana" panose="020B0604030504040204" pitchFamily="34" charset="0"/>
                          <a:cs typeface="+mn-cs"/>
                          <a:hlinkClick r:id="rId8"/>
                        </a:rPr>
                        <a:t>UB identification</a:t>
                      </a:r>
                      <a:r>
                        <a:rPr lang="en-GB" sz="1000" kern="1200" noProof="0" dirty="0">
                          <a:solidFill>
                            <a:srgbClr val="C00000"/>
                          </a:solidFill>
                          <a:latin typeface="Verdana" panose="020B0604030504040204" pitchFamily="34" charset="0"/>
                          <a:ea typeface="Verdana" panose="020B0604030504040204" pitchFamily="34" charset="0"/>
                          <a:cs typeface="+mn-cs"/>
                        </a:rPr>
                        <a:t> </a:t>
                      </a:r>
                      <a:r>
                        <a:rPr lang="en-GB" sz="950" kern="1200" noProof="0" dirty="0">
                          <a:solidFill>
                            <a:srgbClr val="336699"/>
                          </a:solidFill>
                          <a:latin typeface="Verdana" panose="020B0604030504040204" pitchFamily="34" charset="0"/>
                          <a:ea typeface="Verdana" panose="020B0604030504040204" pitchFamily="34" charset="0"/>
                          <a:cs typeface="+mn-cs"/>
                        </a:rPr>
                        <a:t>+ @ub.edu</a:t>
                      </a:r>
                    </a:p>
                    <a:p>
                      <a:r>
                        <a:rPr lang="en-GB" sz="1000" kern="1200" noProof="0" dirty="0">
                          <a:solidFill>
                            <a:srgbClr val="336699"/>
                          </a:solidFill>
                          <a:latin typeface="Verdana" panose="020B0604030504040204" pitchFamily="34" charset="0"/>
                          <a:ea typeface="Verdana" panose="020B0604030504040204" pitchFamily="34" charset="0"/>
                          <a:cs typeface="+mn-cs"/>
                        </a:rPr>
                        <a:t>E.g.:</a:t>
                      </a:r>
                      <a:r>
                        <a:rPr lang="en-GB" sz="1000" kern="1200" noProof="0" dirty="0">
                          <a:solidFill>
                            <a:srgbClr val="C00000"/>
                          </a:solidFill>
                          <a:latin typeface="Verdana" panose="020B0604030504040204" pitchFamily="34" charset="0"/>
                          <a:ea typeface="Verdana" panose="020B0604030504040204" pitchFamily="34" charset="0"/>
                          <a:cs typeface="+mn-cs"/>
                        </a:rPr>
                        <a:t> </a:t>
                      </a:r>
                      <a:r>
                        <a:rPr lang="en-GB" sz="1000" kern="1200" noProof="0" dirty="0">
                          <a:solidFill>
                            <a:srgbClr val="336699"/>
                          </a:solidFill>
                          <a:latin typeface="Verdana" panose="020B0604030504040204" pitchFamily="34" charset="0"/>
                          <a:ea typeface="Verdana" panose="020B0604030504040204" pitchFamily="34" charset="0"/>
                          <a:cs typeface="+mn-cs"/>
                        </a:rPr>
                        <a:t>jhergar6@alumnes.ub.edu </a:t>
                      </a:r>
                      <a:r>
                        <a:rPr lang="en-GB" sz="1000" kern="1200" noProof="0" dirty="0">
                          <a:solidFill>
                            <a:srgbClr val="336699"/>
                          </a:solidFill>
                          <a:latin typeface="Verdana" panose="020B0604030504040204" pitchFamily="34" charset="0"/>
                          <a:ea typeface="Verdana" panose="020B0604030504040204" pitchFamily="34" charset="0"/>
                          <a:cs typeface="+mn-cs"/>
                          <a:sym typeface="Wingdings" panose="05000000000000000000" pitchFamily="2" charset="2"/>
                        </a:rPr>
                        <a:t> </a:t>
                      </a:r>
                      <a:r>
                        <a:rPr lang="en-GB" sz="1000" kern="1200" noProof="0" dirty="0">
                          <a:solidFill>
                            <a:srgbClr val="336699"/>
                          </a:solidFill>
                          <a:latin typeface="Verdana" panose="020B0604030504040204" pitchFamily="34" charset="0"/>
                          <a:ea typeface="Verdana" panose="020B0604030504040204" pitchFamily="34" charset="0"/>
                          <a:cs typeface="+mn-cs"/>
                        </a:rPr>
                        <a:t>jhergar6.alumnes@ub.edu</a:t>
                      </a:r>
                    </a:p>
                  </a:txBody>
                  <a:tcPr/>
                </a:tc>
                <a:extLst>
                  <a:ext uri="{0D108BD9-81ED-4DB2-BD59-A6C34878D82A}">
                    <a16:rowId xmlns:a16="http://schemas.microsoft.com/office/drawing/2014/main" val="3376369499"/>
                  </a:ext>
                </a:extLst>
              </a:tr>
            </a:tbl>
          </a:graphicData>
        </a:graphic>
      </p:graphicFrame>
    </p:spTree>
    <p:extLst>
      <p:ext uri="{BB962C8B-B14F-4D97-AF65-F5344CB8AC3E}">
        <p14:creationId xmlns:p14="http://schemas.microsoft.com/office/powerpoint/2010/main" val="12029954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C332F0A-F36F-4A83-B65A-7A2AB775E453}" type="slidenum">
              <a:rPr lang="es-ES" altLang="en-US" smtClean="0">
                <a:solidFill>
                  <a:srgbClr val="898989"/>
                </a:solidFill>
              </a:rPr>
              <a:pPr/>
              <a:t>34</a:t>
            </a:fld>
            <a:endParaRPr lang="es-ES" altLang="en-US">
              <a:solidFill>
                <a:srgbClr val="898989"/>
              </a:solidFill>
            </a:endParaRPr>
          </a:p>
        </p:txBody>
      </p:sp>
      <p:sp>
        <p:nvSpPr>
          <p:cNvPr id="68611" name="Rectangle 2"/>
          <p:cNvSpPr>
            <a:spLocks noGrp="1" noChangeArrowheads="1"/>
          </p:cNvSpPr>
          <p:nvPr>
            <p:ph type="title" idx="4294967295"/>
          </p:nvPr>
        </p:nvSpPr>
        <p:spPr bwMode="auto">
          <a:xfrm>
            <a:off x="641838" y="957010"/>
            <a:ext cx="82296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hlinkClick r:id="rId3"/>
              </a:rPr>
              <a:t>S@U, User Support Service</a:t>
            </a:r>
            <a:endParaRPr lang="ca-ES" altLang="ca-ES" sz="1600" dirty="0">
              <a:solidFill>
                <a:srgbClr val="336699"/>
              </a:solidFill>
              <a:latin typeface="Verdana" panose="020B0604030504040204" pitchFamily="34" charset="0"/>
            </a:endParaRPr>
          </a:p>
        </p:txBody>
      </p:sp>
      <p:sp>
        <p:nvSpPr>
          <p:cNvPr id="68612" name="Text Box 14"/>
          <p:cNvSpPr txBox="1">
            <a:spLocks noChangeArrowheads="1"/>
          </p:cNvSpPr>
          <p:nvPr/>
        </p:nvSpPr>
        <p:spPr bwMode="auto">
          <a:xfrm>
            <a:off x="422031" y="1846385"/>
            <a:ext cx="7930661"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buFont typeface="Arial" panose="020B0604020202020204" pitchFamily="34" charset="0"/>
              <a:buChar char="•"/>
            </a:pPr>
            <a:r>
              <a:rPr lang="en-US" sz="1600" dirty="0">
                <a:solidFill>
                  <a:srgbClr val="646464"/>
                </a:solidFill>
                <a:latin typeface="Verdana"/>
                <a:ea typeface="Verdana"/>
                <a:cs typeface="Arial"/>
              </a:rPr>
              <a:t>S@U, </a:t>
            </a:r>
            <a:r>
              <a:rPr lang="en-US" sz="1600" b="1" dirty="0">
                <a:solidFill>
                  <a:srgbClr val="646464"/>
                </a:solidFill>
                <a:latin typeface="Verdana"/>
                <a:ea typeface="Verdana"/>
                <a:cs typeface="Arial"/>
              </a:rPr>
              <a:t>User Support Service</a:t>
            </a:r>
            <a:r>
              <a:rPr lang="en-US" sz="1600" dirty="0">
                <a:solidFill>
                  <a:srgbClr val="646464"/>
                </a:solidFill>
                <a:latin typeface="Verdana"/>
                <a:ea typeface="Verdana"/>
                <a:cs typeface="Arial"/>
              </a:rPr>
              <a:t> is a virtual information service that fields enquiries about CRAI libraries and their services and resources. Remember that you can also consult the </a:t>
            </a:r>
            <a:r>
              <a:rPr lang="en-US" sz="1600" dirty="0">
                <a:solidFill>
                  <a:srgbClr val="646464"/>
                </a:solidFill>
                <a:latin typeface="Verdana"/>
                <a:ea typeface="Verdana"/>
                <a:cs typeface="Arial"/>
                <a:hlinkClick r:id="rId4"/>
              </a:rPr>
              <a:t>FAQs</a:t>
            </a:r>
            <a:r>
              <a:rPr lang="en-US" sz="1600" dirty="0">
                <a:solidFill>
                  <a:srgbClr val="646464"/>
                </a:solidFill>
                <a:latin typeface="Verdana"/>
                <a:ea typeface="Verdana"/>
                <a:cs typeface="Arial"/>
              </a:rPr>
              <a:t>, as your question may already have been answered.</a:t>
            </a:r>
            <a:r>
              <a:rPr lang="en-GB" altLang="ca-ES" sz="1600" dirty="0">
                <a:latin typeface="Verdana" panose="020B0604030504040204" pitchFamily="34" charset="0"/>
                <a:ea typeface="Verdana" panose="020B0604030504040204" pitchFamily="34" charset="0"/>
              </a:rPr>
              <a:t/>
            </a:r>
            <a:br>
              <a:rPr lang="en-GB" altLang="ca-ES" sz="1600" dirty="0">
                <a:latin typeface="Verdana" panose="020B0604030504040204" pitchFamily="34" charset="0"/>
                <a:ea typeface="Verdana" panose="020B0604030504040204" pitchFamily="34" charset="0"/>
              </a:rPr>
            </a:br>
            <a:endParaRPr lang="en-GB" altLang="ca-ES" sz="1600" dirty="0">
              <a:solidFill>
                <a:srgbClr val="646464"/>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altLang="ca-ES" sz="1600" dirty="0">
                <a:solidFill>
                  <a:srgbClr val="646464"/>
                </a:solidFill>
                <a:latin typeface="Verdana" panose="020B0604030504040204" pitchFamily="34" charset="0"/>
                <a:ea typeface="Verdana" panose="020B0604030504040204" pitchFamily="34" charset="0"/>
              </a:rPr>
              <a:t>S@U is also the channel for delivering your complaints, suggestions and messages of thanks.</a:t>
            </a:r>
          </a:p>
          <a:p>
            <a:pPr marL="285750" indent="-285750">
              <a:buFont typeface="Arial" panose="020B0604020202020204" pitchFamily="34" charset="0"/>
              <a:buChar char="•"/>
            </a:pPr>
            <a:endParaRPr lang="en-GB" altLang="ca-ES" sz="1600" dirty="0">
              <a:solidFill>
                <a:srgbClr val="646464"/>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altLang="ca-ES" sz="1600" dirty="0">
                <a:solidFill>
                  <a:srgbClr val="646464"/>
                </a:solidFill>
                <a:latin typeface="Verdana" panose="020B0604030504040204" pitchFamily="34" charset="0"/>
                <a:ea typeface="Verdana" panose="020B0604030504040204" pitchFamily="34" charset="0"/>
              </a:rPr>
              <a:t>This service </a:t>
            </a:r>
            <a:r>
              <a:rPr lang="en-US" sz="1600" dirty="0">
                <a:solidFill>
                  <a:srgbClr val="646464"/>
                </a:solidFill>
                <a:latin typeface="Verdana" panose="020B0604030504040204" pitchFamily="34" charset="0"/>
                <a:ea typeface="Verdana" panose="020B0604030504040204" pitchFamily="34" charset="0"/>
              </a:rPr>
              <a:t>is a 24x7 online information and reference service manned by specialized librarians. </a:t>
            </a:r>
            <a:endParaRPr lang="ca-ES" altLang="ca-ES" sz="1600" dirty="0">
              <a:solidFill>
                <a:srgbClr val="646464"/>
              </a:solidFill>
              <a:latin typeface="Verdana" panose="020B0604030504040204" pitchFamily="34" charset="0"/>
              <a:ea typeface="Verdana" panose="020B0604030504040204" pitchFamily="34" charset="0"/>
            </a:endParaRPr>
          </a:p>
        </p:txBody>
      </p:sp>
      <p:pic>
        <p:nvPicPr>
          <p:cNvPr id="68613" name="Imatg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13740" y="4580302"/>
            <a:ext cx="3676284" cy="1412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162756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81761DD-7D1C-4C7D-B8E0-9005A9C14CDE}" type="slidenum">
              <a:rPr lang="ca-ES" altLang="en-US" smtClean="0">
                <a:solidFill>
                  <a:srgbClr val="898989"/>
                </a:solidFill>
              </a:rPr>
              <a:pPr/>
              <a:t>35</a:t>
            </a:fld>
            <a:endParaRPr lang="ca-ES" altLang="en-US">
              <a:solidFill>
                <a:srgbClr val="898989"/>
              </a:solidFill>
            </a:endParaRPr>
          </a:p>
        </p:txBody>
      </p:sp>
      <p:sp>
        <p:nvSpPr>
          <p:cNvPr id="70659" name="Rectangle 2"/>
          <p:cNvSpPr>
            <a:spLocks noGrp="1" noChangeArrowheads="1"/>
          </p:cNvSpPr>
          <p:nvPr>
            <p:ph type="title" idx="4294967295"/>
          </p:nvPr>
        </p:nvSpPr>
        <p:spPr bwMode="auto">
          <a:xfrm>
            <a:off x="491413" y="910098"/>
            <a:ext cx="82296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hlinkClick r:id="rId3"/>
              </a:rPr>
              <a:t>User training</a:t>
            </a:r>
            <a:endParaRPr lang="ca-ES" altLang="ca-ES" sz="1600" dirty="0">
              <a:solidFill>
                <a:srgbClr val="336699"/>
              </a:solidFill>
              <a:latin typeface="Verdana" panose="020B0604030504040204" pitchFamily="34" charset="0"/>
            </a:endParaRPr>
          </a:p>
        </p:txBody>
      </p:sp>
      <p:sp>
        <p:nvSpPr>
          <p:cNvPr id="70660" name="Text Box 9"/>
          <p:cNvSpPr txBox="1">
            <a:spLocks noChangeArrowheads="1"/>
          </p:cNvSpPr>
          <p:nvPr/>
        </p:nvSpPr>
        <p:spPr bwMode="auto">
          <a:xfrm>
            <a:off x="491413" y="1457060"/>
            <a:ext cx="3781649"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0"/>
              </a:spcBef>
              <a:spcAft>
                <a:spcPts val="600"/>
              </a:spcAft>
              <a:defRPr/>
            </a:pPr>
            <a:r>
              <a:rPr lang="en-GB" altLang="ca-ES" sz="1600" dirty="0">
                <a:solidFill>
                  <a:srgbClr val="646464"/>
                </a:solidFill>
                <a:latin typeface="Verdana" pitchFamily="34" charset="0"/>
              </a:rPr>
              <a:t>Advanced training courses are available to users who wish to improve their knowledge and search skills; for example, courses on specialized databases or the Mendeley reference manager.</a:t>
            </a:r>
          </a:p>
          <a:p>
            <a:pPr>
              <a:spcBef>
                <a:spcPct val="0"/>
              </a:spcBef>
              <a:spcAft>
                <a:spcPts val="600"/>
              </a:spcAft>
              <a:defRPr/>
            </a:pPr>
            <a:endParaRPr lang="en-GB" altLang="ca-ES" sz="1600" dirty="0">
              <a:solidFill>
                <a:srgbClr val="646464"/>
              </a:solidFill>
              <a:latin typeface="Verdana" pitchFamily="34" charset="0"/>
            </a:endParaRPr>
          </a:p>
          <a:p>
            <a:pPr>
              <a:spcBef>
                <a:spcPct val="0"/>
              </a:spcBef>
              <a:spcAft>
                <a:spcPts val="600"/>
              </a:spcAft>
              <a:defRPr/>
            </a:pPr>
            <a:r>
              <a:rPr lang="en-GB" altLang="ca-ES" sz="1600" dirty="0">
                <a:solidFill>
                  <a:srgbClr val="646464"/>
                </a:solidFill>
                <a:latin typeface="Verdana"/>
                <a:ea typeface="Verdana"/>
                <a:cs typeface="Arial"/>
              </a:rPr>
              <a:t>Information about scheduled training courses is available on the </a:t>
            </a:r>
            <a:r>
              <a:rPr lang="en-GB" altLang="ca-ES" sz="1600" dirty="0">
                <a:solidFill>
                  <a:srgbClr val="646464"/>
                </a:solidFill>
                <a:latin typeface="Verdana"/>
                <a:ea typeface="Verdana"/>
                <a:cs typeface="Arial"/>
                <a:hlinkClick r:id="rId3"/>
              </a:rPr>
              <a:t>CRAI Web</a:t>
            </a:r>
            <a:r>
              <a:rPr lang="en-GB" altLang="ca-ES" sz="1600" dirty="0">
                <a:solidFill>
                  <a:srgbClr val="646464"/>
                </a:solidFill>
                <a:latin typeface="Verdana"/>
                <a:ea typeface="Verdana"/>
                <a:cs typeface="Arial"/>
              </a:rPr>
              <a:t>, and </a:t>
            </a:r>
            <a:r>
              <a:rPr lang="en-GB" altLang="ca-ES" sz="1600" dirty="0">
                <a:solidFill>
                  <a:srgbClr val="646464"/>
                </a:solidFill>
                <a:latin typeface="Verdana"/>
                <a:ea typeface="Verdana"/>
                <a:cs typeface="Arial"/>
                <a:hlinkClick r:id="rId4"/>
              </a:rPr>
              <a:t>personalized courses</a:t>
            </a:r>
            <a:r>
              <a:rPr lang="en-GB" altLang="ca-ES" sz="1600" dirty="0">
                <a:solidFill>
                  <a:srgbClr val="646464"/>
                </a:solidFill>
                <a:latin typeface="Verdana"/>
                <a:ea typeface="Verdana"/>
                <a:cs typeface="Arial"/>
              </a:rPr>
              <a:t> (Catalan) can be arranged on request.</a:t>
            </a:r>
          </a:p>
          <a:p>
            <a:pPr>
              <a:spcBef>
                <a:spcPct val="0"/>
              </a:spcBef>
              <a:spcAft>
                <a:spcPts val="600"/>
              </a:spcAft>
              <a:defRPr/>
            </a:pPr>
            <a:endParaRPr lang="en-GB" altLang="ca-ES" sz="1600" dirty="0">
              <a:solidFill>
                <a:srgbClr val="646464"/>
              </a:solidFill>
              <a:latin typeface="Verdana" pitchFamily="34" charset="0"/>
            </a:endParaRPr>
          </a:p>
          <a:p>
            <a:pPr>
              <a:spcBef>
                <a:spcPct val="0"/>
              </a:spcBef>
              <a:spcAft>
                <a:spcPts val="600"/>
              </a:spcAft>
              <a:defRPr/>
            </a:pPr>
            <a:r>
              <a:rPr lang="en-GB" altLang="ca-ES" sz="1600" dirty="0">
                <a:solidFill>
                  <a:srgbClr val="646464"/>
                </a:solidFill>
                <a:latin typeface="Verdana"/>
                <a:ea typeface="Verdana"/>
                <a:cs typeface="Arial"/>
              </a:rPr>
              <a:t>Self learning resources are also available on the </a:t>
            </a:r>
            <a:r>
              <a:rPr lang="en-GB" altLang="es-ES" sz="1600" dirty="0">
                <a:solidFill>
                  <a:srgbClr val="646464"/>
                </a:solidFill>
                <a:latin typeface="Verdana"/>
                <a:ea typeface="Verdana"/>
                <a:cs typeface="Arial"/>
              </a:rPr>
              <a:t>CRAI web</a:t>
            </a:r>
            <a:r>
              <a:rPr lang="en-GB" altLang="ca-ES" sz="1600" dirty="0">
                <a:solidFill>
                  <a:srgbClr val="646464"/>
                </a:solidFill>
                <a:latin typeface="Verdana"/>
                <a:ea typeface="Verdana"/>
                <a:cs typeface="Arial"/>
              </a:rPr>
              <a:t>.</a:t>
            </a:r>
            <a:endParaRPr lang="ca-ES" altLang="ca-ES" sz="1600" dirty="0">
              <a:solidFill>
                <a:srgbClr val="646464"/>
              </a:solidFill>
              <a:latin typeface="Verdana"/>
              <a:ea typeface="Verdana"/>
              <a:cs typeface="Arial"/>
            </a:endParaRPr>
          </a:p>
        </p:txBody>
      </p:sp>
      <p:pic>
        <p:nvPicPr>
          <p:cNvPr id="2" name="Imatge 1"/>
          <p:cNvPicPr>
            <a:picLocks noChangeAspect="1"/>
          </p:cNvPicPr>
          <p:nvPr/>
        </p:nvPicPr>
        <p:blipFill>
          <a:blip r:embed="rId5"/>
          <a:stretch>
            <a:fillRect/>
          </a:stretch>
        </p:blipFill>
        <p:spPr>
          <a:xfrm>
            <a:off x="4429860" y="989220"/>
            <a:ext cx="4598884" cy="5292320"/>
          </a:xfrm>
          <a:prstGeom prst="rect">
            <a:avLst/>
          </a:prstGeom>
        </p:spPr>
      </p:pic>
    </p:spTree>
    <p:extLst>
      <p:ext uri="{BB962C8B-B14F-4D97-AF65-F5344CB8AC3E}">
        <p14:creationId xmlns:p14="http://schemas.microsoft.com/office/powerpoint/2010/main" val="277843123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13C89D9-17C6-40D8-8C89-372BDB03659C}" type="slidenum">
              <a:rPr lang="es-ES" altLang="en-US" smtClean="0">
                <a:solidFill>
                  <a:srgbClr val="898989"/>
                </a:solidFill>
              </a:rPr>
              <a:pPr/>
              <a:t>36</a:t>
            </a:fld>
            <a:endParaRPr lang="es-ES" altLang="en-US">
              <a:solidFill>
                <a:srgbClr val="898989"/>
              </a:solidFill>
            </a:endParaRPr>
          </a:p>
        </p:txBody>
      </p:sp>
      <p:sp>
        <p:nvSpPr>
          <p:cNvPr id="74755" name="Rectangle 3"/>
          <p:cNvSpPr>
            <a:spLocks noGrp="1" noChangeArrowheads="1"/>
          </p:cNvSpPr>
          <p:nvPr>
            <p:ph type="title" idx="4294967295"/>
          </p:nvPr>
        </p:nvSpPr>
        <p:spPr bwMode="auto">
          <a:xfrm>
            <a:off x="485043" y="886182"/>
            <a:ext cx="82296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n-GB" altLang="ca-ES" sz="2000" b="1" dirty="0">
                <a:solidFill>
                  <a:srgbClr val="336699"/>
                </a:solidFill>
                <a:latin typeface="Verdana" panose="020B0604030504040204" pitchFamily="34" charset="0"/>
                <a:hlinkClick r:id="rId3"/>
              </a:rPr>
              <a:t>Wi-Fi and access to Faculty computers</a:t>
            </a:r>
            <a:endParaRPr lang="ca-ES" altLang="ca-ES" sz="2000" b="1" dirty="0">
              <a:solidFill>
                <a:srgbClr val="336699"/>
              </a:solidFill>
              <a:latin typeface="Verdana" panose="020B0604030504040204" pitchFamily="34" charset="0"/>
            </a:endParaRPr>
          </a:p>
        </p:txBody>
      </p:sp>
      <p:sp>
        <p:nvSpPr>
          <p:cNvPr id="74757" name="Text Box 9"/>
          <p:cNvSpPr txBox="1">
            <a:spLocks noChangeArrowheads="1"/>
          </p:cNvSpPr>
          <p:nvPr/>
        </p:nvSpPr>
        <p:spPr bwMode="auto">
          <a:xfrm>
            <a:off x="570768" y="1499113"/>
            <a:ext cx="80581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GB" altLang="ca-ES" sz="1600" dirty="0">
                <a:solidFill>
                  <a:srgbClr val="646464"/>
                </a:solidFill>
                <a:latin typeface="Verdana"/>
                <a:ea typeface="Verdana"/>
                <a:cs typeface="Arial"/>
              </a:rPr>
              <a:t>The University's Wi-Fi service enables you to connect to the Internet without a physical connection to the network. To use UB Wi-Fi, </a:t>
            </a:r>
            <a:r>
              <a:rPr lang="en-GB" altLang="ca-ES" sz="1600" u="sng" dirty="0">
                <a:solidFill>
                  <a:srgbClr val="3C8C93"/>
                </a:solidFill>
                <a:latin typeface="Verdana"/>
                <a:ea typeface="Verdana"/>
                <a:cs typeface="Arial"/>
                <a:hlinkClick r:id="rId4"/>
              </a:rPr>
              <a:t>configure</a:t>
            </a:r>
            <a:r>
              <a:rPr lang="en-GB" altLang="ca-ES" sz="1600" dirty="0">
                <a:solidFill>
                  <a:srgbClr val="3C8C93"/>
                </a:solidFill>
                <a:latin typeface="Verdana"/>
                <a:ea typeface="Verdana"/>
                <a:cs typeface="Arial"/>
              </a:rPr>
              <a:t> (Catalan) </a:t>
            </a:r>
            <a:r>
              <a:rPr lang="en-GB" altLang="ca-ES" sz="1600" dirty="0">
                <a:solidFill>
                  <a:srgbClr val="646464"/>
                </a:solidFill>
                <a:latin typeface="Verdana"/>
                <a:ea typeface="Verdana"/>
                <a:cs typeface="Arial"/>
              </a:rPr>
              <a:t>your laptop and log on using your </a:t>
            </a:r>
            <a:r>
              <a:rPr lang="en-GB" altLang="ca-ES" sz="1600" u="sng" dirty="0">
                <a:solidFill>
                  <a:srgbClr val="3C8C93"/>
                </a:solidFill>
                <a:latin typeface="Verdana"/>
                <a:ea typeface="Verdana"/>
                <a:cs typeface="Arial"/>
                <a:hlinkClick r:id="rId5"/>
              </a:rPr>
              <a:t>local username</a:t>
            </a:r>
            <a:r>
              <a:rPr lang="en-GB" altLang="ca-ES" sz="1600" dirty="0">
                <a:solidFill>
                  <a:srgbClr val="646464"/>
                </a:solidFill>
                <a:latin typeface="Verdana"/>
                <a:ea typeface="Verdana"/>
                <a:cs typeface="Arial"/>
              </a:rPr>
              <a:t> (Catalan).</a:t>
            </a:r>
            <a:endParaRPr lang="ca-ES" altLang="ca-ES" sz="1600" dirty="0">
              <a:solidFill>
                <a:srgbClr val="646464"/>
              </a:solidFill>
              <a:latin typeface="Verdana"/>
              <a:ea typeface="Verdana"/>
              <a:cs typeface="Arial"/>
            </a:endParaRPr>
          </a:p>
          <a:p>
            <a:pPr algn="just"/>
            <a:endParaRPr lang="ca-ES" altLang="ca-ES" sz="1600" dirty="0">
              <a:solidFill>
                <a:srgbClr val="646464"/>
              </a:solidFill>
              <a:latin typeface="Verdana" panose="020B0604030504040204" pitchFamily="34" charset="0"/>
            </a:endParaRPr>
          </a:p>
          <a:p>
            <a:pPr algn="just"/>
            <a:r>
              <a:rPr lang="en-GB" altLang="ca-ES" sz="1600" dirty="0">
                <a:solidFill>
                  <a:srgbClr val="646464"/>
                </a:solidFill>
                <a:latin typeface="Verdana"/>
                <a:ea typeface="Verdana"/>
                <a:cs typeface="Arial"/>
              </a:rPr>
              <a:t>The University of Barcelona is actively involved in the Eduroam project, which promotes a unique e-mobility environment giving users access to the Internet at all participating organizations. Consult the </a:t>
            </a:r>
            <a:r>
              <a:rPr lang="en-GB" altLang="ca-ES" sz="1600" u="sng" dirty="0">
                <a:solidFill>
                  <a:srgbClr val="3C8C93"/>
                </a:solidFill>
                <a:latin typeface="Verdana"/>
                <a:ea typeface="Verdana"/>
                <a:cs typeface="Arial"/>
                <a:hlinkClick r:id="rId6"/>
              </a:rPr>
              <a:t>Eduroam configuration guide</a:t>
            </a:r>
            <a:r>
              <a:rPr lang="ca-ES" altLang="ca-ES" sz="1600" dirty="0">
                <a:solidFill>
                  <a:srgbClr val="646464"/>
                </a:solidFill>
                <a:latin typeface="Verdana"/>
                <a:ea typeface="Verdana"/>
                <a:cs typeface="Arial"/>
              </a:rPr>
              <a:t> (Catalan).</a:t>
            </a:r>
            <a:endParaRPr lang="ca-ES" altLang="ca-ES" sz="1600" dirty="0">
              <a:solidFill>
                <a:srgbClr val="646464"/>
              </a:solidFill>
              <a:latin typeface="Verdana" panose="020B0604030504040204" pitchFamily="34" charset="0"/>
              <a:ea typeface="Verdana"/>
            </a:endParaRPr>
          </a:p>
        </p:txBody>
      </p:sp>
      <p:graphicFrame>
        <p:nvGraphicFramePr>
          <p:cNvPr id="51237" name="Group 37"/>
          <p:cNvGraphicFramePr>
            <a:graphicFrameLocks noGrp="1"/>
          </p:cNvGraphicFramePr>
          <p:nvPr>
            <p:extLst>
              <p:ext uri="{D42A27DB-BD31-4B8C-83A1-F6EECF244321}">
                <p14:modId xmlns:p14="http://schemas.microsoft.com/office/powerpoint/2010/main" val="3768113774"/>
              </p:ext>
            </p:extLst>
          </p:nvPr>
        </p:nvGraphicFramePr>
        <p:xfrm>
          <a:off x="568990" y="4050649"/>
          <a:ext cx="8059928" cy="1631952"/>
        </p:xfrm>
        <a:graphic>
          <a:graphicData uri="http://schemas.openxmlformats.org/drawingml/2006/table">
            <a:tbl>
              <a:tblPr/>
              <a:tblGrid>
                <a:gridCol w="1655763">
                  <a:extLst>
                    <a:ext uri="{9D8B030D-6E8A-4147-A177-3AD203B41FA5}">
                      <a16:colId xmlns:a16="http://schemas.microsoft.com/office/drawing/2014/main" val="20000"/>
                    </a:ext>
                  </a:extLst>
                </a:gridCol>
                <a:gridCol w="1655762">
                  <a:extLst>
                    <a:ext uri="{9D8B030D-6E8A-4147-A177-3AD203B41FA5}">
                      <a16:colId xmlns:a16="http://schemas.microsoft.com/office/drawing/2014/main" val="20001"/>
                    </a:ext>
                  </a:extLst>
                </a:gridCol>
                <a:gridCol w="2551303">
                  <a:extLst>
                    <a:ext uri="{9D8B030D-6E8A-4147-A177-3AD203B41FA5}">
                      <a16:colId xmlns:a16="http://schemas.microsoft.com/office/drawing/2014/main" val="20002"/>
                    </a:ext>
                  </a:extLst>
                </a:gridCol>
                <a:gridCol w="2197100">
                  <a:extLst>
                    <a:ext uri="{9D8B030D-6E8A-4147-A177-3AD203B41FA5}">
                      <a16:colId xmlns:a16="http://schemas.microsoft.com/office/drawing/2014/main" val="20003"/>
                    </a:ext>
                  </a:extLst>
                </a:gridCol>
              </a:tblGrid>
              <a:tr h="371280">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User</a:t>
                      </a:r>
                      <a:r>
                        <a:rPr kumimoji="0" lang="ca-ES" altLang="es-ES" sz="1400" b="1"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group</a:t>
                      </a:r>
                      <a:endParaRPr kumimoji="0" lang="ca-ES" altLang="es-ES" sz="1400" b="0"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Ending</a:t>
                      </a:r>
                      <a:endParaRPr kumimoji="0" lang="ca-ES" altLang="es-ES" sz="1400" b="1" i="0" u="none" strike="noStrike" cap="none" normalizeH="0" baseline="0" dirty="0">
                        <a:ln>
                          <a:noFill/>
                        </a:ln>
                        <a:solidFill>
                          <a:srgbClr val="FFFFFF"/>
                        </a:solidFill>
                        <a:effectLst/>
                        <a:latin typeface="Verdan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Email</a:t>
                      </a:r>
                      <a:r>
                        <a:rPr kumimoji="0" lang="ca-ES" altLang="es-ES" sz="1400" b="1"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address</a:t>
                      </a:r>
                      <a:endParaRPr kumimoji="0" lang="ca-ES" altLang="es-ES" sz="1400" b="0"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a-ES" altLang="es-ES" sz="1400" b="1"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Local </a:t>
                      </a:r>
                      <a:r>
                        <a:rPr kumimoji="0" lang="ca-ES" altLang="es-ES" sz="1400" b="1" i="0" u="none" strike="noStrike" cap="none" normalizeH="0" baseline="0" dirty="0" err="1">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rPr>
                        <a:t>username</a:t>
                      </a:r>
                      <a:endParaRPr kumimoji="0" lang="ca-ES" altLang="es-ES" sz="1400" b="0" i="0" u="none" strike="noStrike" cap="none" normalizeH="0" baseline="0" dirty="0">
                        <a:ln>
                          <a:noFill/>
                        </a:ln>
                        <a:solidFill>
                          <a:schemeClr val="bg1"/>
                        </a:solidFill>
                        <a:effectLst/>
                        <a:latin typeface="Verdana" panose="020B0604030504040204" pitchFamily="34" charset="0"/>
                        <a:ea typeface="Calibri" panose="020F0502020204030204" pitchFamily="34" charset="0"/>
                        <a:cs typeface="Times New Roman" panose="02020603050405020304" pitchFamily="18"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000"/>
                  </a:ext>
                </a:extLst>
              </a:tr>
              <a:tr h="518111">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PAS / PDI</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ca-ES" altLang="es-ES" sz="1400" b="0" i="0" u="none" strike="noStrike" cap="none" normalizeH="0" baseline="0" dirty="0">
                        <a:ln>
                          <a:noFill/>
                        </a:ln>
                        <a:solidFill>
                          <a:srgbClr val="000000"/>
                        </a:solidFill>
                        <a:effectLst/>
                        <a:latin typeface="Verdan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a:ln>
                            <a:noFill/>
                          </a:ln>
                          <a:solidFill>
                            <a:srgbClr val="000000"/>
                          </a:solidFill>
                          <a:effectLst/>
                          <a:latin typeface="Verdana" pitchFamily="34" charset="0"/>
                        </a:rPr>
                        <a:t>joan.pere.garcia@ub.edu</a:t>
                      </a:r>
                    </a:p>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a:ln>
                            <a:noFill/>
                          </a:ln>
                          <a:solidFill>
                            <a:srgbClr val="000000"/>
                          </a:solidFill>
                          <a:effectLst/>
                          <a:latin typeface="Verdana" pitchFamily="34" charset="0"/>
                        </a:rPr>
                        <a:t>cherrera@ub.edu </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joan.pere.garcia</a:t>
                      </a:r>
                    </a:p>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cherrera</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extLst>
                  <a:ext uri="{0D108BD9-81ED-4DB2-BD59-A6C34878D82A}">
                    <a16:rowId xmlns:a16="http://schemas.microsoft.com/office/drawing/2014/main" val="10001"/>
                  </a:ext>
                </a:extLst>
              </a:tr>
              <a:tr h="371280">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err="1">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Students</a:t>
                      </a:r>
                      <a:endParaRPr kumimoji="0" lang="ca-ES" altLang="es-ES" sz="1400" b="0" i="0" u="none" strike="noStrike" cap="none" normalizeH="0" baseline="0" dirty="0">
                        <a:ln>
                          <a:noFill/>
                        </a:ln>
                        <a:solidFill>
                          <a:srgbClr val="000000"/>
                        </a:solidFill>
                        <a:effectLst/>
                        <a:latin typeface="Verdan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.alumnes</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jherg07@alumnes.ub.edu</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jherg07.alumnes</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extLst>
                  <a:ext uri="{0D108BD9-81ED-4DB2-BD59-A6C34878D82A}">
                    <a16:rowId xmlns:a16="http://schemas.microsoft.com/office/drawing/2014/main" val="10002"/>
                  </a:ext>
                </a:extLst>
              </a:tr>
              <a:tr h="371280">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a:ln>
                            <a:noFill/>
                          </a:ln>
                          <a:solidFill>
                            <a:srgbClr val="000000"/>
                          </a:solidFill>
                          <a:effectLst/>
                          <a:latin typeface="Verdana" pitchFamily="34" charset="0"/>
                        </a:rPr>
                        <a:t>Alumni UB</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a:ln>
                            <a:noFill/>
                          </a:ln>
                          <a:solidFill>
                            <a:srgbClr val="000000"/>
                          </a:solidFill>
                          <a:effectLst/>
                          <a:latin typeface="Verdana" pitchFamily="34" charset="0"/>
                        </a:rPr>
                        <a:t>.a</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a:ln>
                            <a:noFill/>
                          </a:ln>
                          <a:solidFill>
                            <a:srgbClr val="000000"/>
                          </a:solidFill>
                          <a:effectLst/>
                          <a:latin typeface="Verdana" pitchFamily="34" charset="0"/>
                        </a:rPr>
                        <a:t>pperez@alumni.ub.edu</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lvl1pPr>
                        <a:spcBef>
                          <a:spcPct val="20000"/>
                        </a:spcBef>
                        <a:buFont typeface="Arial" charset="0"/>
                        <a:defRPr sz="2800">
                          <a:solidFill>
                            <a:schemeClr val="tx1"/>
                          </a:solidFill>
                          <a:latin typeface="Calibri" pitchFamily="34" charset="0"/>
                        </a:defRPr>
                      </a:lvl1pPr>
                      <a:lvl2pPr marL="742950" indent="-285750">
                        <a:spcBef>
                          <a:spcPct val="20000"/>
                        </a:spcBef>
                        <a:buFont typeface="Arial" charset="0"/>
                        <a:defRPr sz="2400">
                          <a:solidFill>
                            <a:schemeClr val="tx1"/>
                          </a:solidFill>
                          <a:latin typeface="Calibri" pitchFamily="34" charset="0"/>
                        </a:defRPr>
                      </a:lvl2pPr>
                      <a:lvl3pPr marL="1143000" indent="-228600">
                        <a:spcBef>
                          <a:spcPct val="20000"/>
                        </a:spcBef>
                        <a:buFont typeface="Arial" charset="0"/>
                        <a:defRPr sz="2000">
                          <a:solidFill>
                            <a:schemeClr val="tx1"/>
                          </a:solidFill>
                          <a:latin typeface="Calibri" pitchFamily="34" charset="0"/>
                        </a:defRPr>
                      </a:lvl3pPr>
                      <a:lvl4pPr marL="1600200" indent="-228600">
                        <a:spcBef>
                          <a:spcPct val="20000"/>
                        </a:spcBef>
                        <a:buFont typeface="Arial" charset="0"/>
                        <a:defRPr>
                          <a:solidFill>
                            <a:schemeClr val="tx1"/>
                          </a:solidFill>
                          <a:latin typeface="Calibri" pitchFamily="34" charset="0"/>
                        </a:defRPr>
                      </a:lvl4pPr>
                      <a:lvl5pPr marL="2057400" indent="-228600">
                        <a:spcBef>
                          <a:spcPct val="20000"/>
                        </a:spcBef>
                        <a:buFont typeface="Arial" charset="0"/>
                        <a:defRPr>
                          <a:solidFill>
                            <a:schemeClr val="tx1"/>
                          </a:solidFill>
                          <a:latin typeface="Calibri" pitchFamily="34" charset="0"/>
                        </a:defRPr>
                      </a:lvl5pPr>
                      <a:lvl6pPr marL="2514600" indent="-228600" fontAlgn="base">
                        <a:spcBef>
                          <a:spcPct val="20000"/>
                        </a:spcBef>
                        <a:spcAft>
                          <a:spcPct val="0"/>
                        </a:spcAft>
                        <a:buFont typeface="Arial" charset="0"/>
                        <a:defRPr>
                          <a:solidFill>
                            <a:schemeClr val="tx1"/>
                          </a:solidFill>
                          <a:latin typeface="Calibri" pitchFamily="34" charset="0"/>
                        </a:defRPr>
                      </a:lvl6pPr>
                      <a:lvl7pPr marL="2971800" indent="-228600" fontAlgn="base">
                        <a:spcBef>
                          <a:spcPct val="20000"/>
                        </a:spcBef>
                        <a:spcAft>
                          <a:spcPct val="0"/>
                        </a:spcAft>
                        <a:buFont typeface="Arial" charset="0"/>
                        <a:defRPr>
                          <a:solidFill>
                            <a:schemeClr val="tx1"/>
                          </a:solidFill>
                          <a:latin typeface="Calibri" pitchFamily="34" charset="0"/>
                        </a:defRPr>
                      </a:lvl7pPr>
                      <a:lvl8pPr marL="3429000" indent="-228600" fontAlgn="base">
                        <a:spcBef>
                          <a:spcPct val="20000"/>
                        </a:spcBef>
                        <a:spcAft>
                          <a:spcPct val="0"/>
                        </a:spcAft>
                        <a:buFont typeface="Arial" charset="0"/>
                        <a:defRPr>
                          <a:solidFill>
                            <a:schemeClr val="tx1"/>
                          </a:solidFill>
                          <a:latin typeface="Calibri" pitchFamily="34" charset="0"/>
                        </a:defRPr>
                      </a:lvl8pPr>
                      <a:lvl9pPr marL="3886200" indent="-228600" fontAlgn="base">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a-ES" altLang="es-ES" sz="1400" b="0" i="0" u="none" strike="noStrike" cap="none" normalizeH="0" baseline="0" dirty="0" err="1">
                          <a:ln>
                            <a:noFill/>
                          </a:ln>
                          <a:solidFill>
                            <a:srgbClr val="000000"/>
                          </a:solidFill>
                          <a:effectLst/>
                          <a:latin typeface="Verdana" pitchFamily="34" charset="0"/>
                        </a:rPr>
                        <a:t>pperez.a</a:t>
                      </a:r>
                      <a:endParaRPr kumimoji="0" lang="ca-ES" altLang="es-ES" sz="1400" b="0" i="0" u="none" strike="noStrike" cap="none" normalizeH="0" baseline="0" dirty="0">
                        <a:ln>
                          <a:noFill/>
                        </a:ln>
                        <a:solidFill>
                          <a:srgbClr val="000000"/>
                        </a:solidFill>
                        <a:effectLst/>
                        <a:latin typeface="Verdana" pitchFamily="34" charset="0"/>
                      </a:endParaRP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1710352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Marcador de número de diapositiva 1">
            <a:extLst>
              <a:ext uri="{FF2B5EF4-FFF2-40B4-BE49-F238E27FC236}">
                <a16:creationId xmlns:a16="http://schemas.microsoft.com/office/drawing/2014/main" id="{1DE94DD3-3462-4542-BA48-1D6A05420AB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17704B1-0FB8-4940-84A2-B97C7D30508B}" type="slidenum">
              <a:rPr lang="ca-ES" altLang="en-US">
                <a:solidFill>
                  <a:srgbClr val="898989"/>
                </a:solidFill>
              </a:rPr>
              <a:pPr eaLnBrk="1" hangingPunct="1"/>
              <a:t>37</a:t>
            </a:fld>
            <a:endParaRPr lang="ca-ES" altLang="en-US">
              <a:solidFill>
                <a:srgbClr val="898989"/>
              </a:solidFill>
            </a:endParaRPr>
          </a:p>
        </p:txBody>
      </p:sp>
      <p:sp>
        <p:nvSpPr>
          <p:cNvPr id="68611" name="Rectangle 51">
            <a:extLst>
              <a:ext uri="{FF2B5EF4-FFF2-40B4-BE49-F238E27FC236}">
                <a16:creationId xmlns:a16="http://schemas.microsoft.com/office/drawing/2014/main" id="{6B119D37-888D-4F09-AF70-148CE4B8A95C}"/>
              </a:ext>
            </a:extLst>
          </p:cNvPr>
          <p:cNvSpPr>
            <a:spLocks noChangeArrowheads="1"/>
          </p:cNvSpPr>
          <p:nvPr/>
        </p:nvSpPr>
        <p:spPr bwMode="auto">
          <a:xfrm>
            <a:off x="1585195" y="1943678"/>
            <a:ext cx="6930155"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1600" b="1" dirty="0">
                <a:solidFill>
                  <a:srgbClr val="336699"/>
                </a:solidFill>
                <a:latin typeface="Verdana" panose="020B0604030504040204" pitchFamily="34" charset="0"/>
                <a:hlinkClick r:id="rId3"/>
              </a:rPr>
              <a:t>Blog</a:t>
            </a:r>
            <a:endParaRPr lang="ca-ES" altLang="ca-ES" sz="1600" dirty="0">
              <a:solidFill>
                <a:srgbClr val="336699"/>
              </a:solidFill>
              <a:latin typeface="Verdana" panose="020B0604030504040204" pitchFamily="34" charset="0"/>
            </a:endParaRPr>
          </a:p>
          <a:p>
            <a:pPr eaLnBrk="1" hangingPunct="1"/>
            <a:endParaRPr lang="ca-ES" altLang="ca-ES" sz="1600" dirty="0">
              <a:solidFill>
                <a:srgbClr val="336699"/>
              </a:solidFill>
              <a:latin typeface="Verdana" panose="020B0604030504040204" pitchFamily="34" charset="0"/>
              <a:hlinkClick r:id="rId4"/>
            </a:endParaRPr>
          </a:p>
          <a:p>
            <a:pPr eaLnBrk="1" hangingPunct="1"/>
            <a:r>
              <a:rPr lang="ca-ES" altLang="ca-ES" sz="1600" b="1" dirty="0">
                <a:solidFill>
                  <a:srgbClr val="336699"/>
                </a:solidFill>
                <a:latin typeface="Verdana" panose="020B0604030504040204" pitchFamily="34" charset="0"/>
                <a:hlinkClick r:id="rId4"/>
              </a:rPr>
              <a:t>Instagram</a:t>
            </a:r>
            <a:r>
              <a:rPr lang="ca-ES" altLang="ca-ES" sz="1600" b="1" dirty="0">
                <a:solidFill>
                  <a:srgbClr val="336699"/>
                </a:solidFill>
                <a:latin typeface="Verdana" panose="020B0604030504040204" pitchFamily="34" charset="0"/>
              </a:rPr>
              <a:t> </a:t>
            </a:r>
            <a:endParaRPr lang="ca-ES" altLang="ca-ES" sz="1600" dirty="0">
              <a:latin typeface="Verdana" panose="020B0604030504040204" pitchFamily="34" charset="0"/>
            </a:endParaRPr>
          </a:p>
          <a:p>
            <a:pPr eaLnBrk="1" hangingPunct="1"/>
            <a:endParaRPr lang="ca-ES" altLang="ca-ES" sz="1600" dirty="0">
              <a:solidFill>
                <a:srgbClr val="336699"/>
              </a:solidFill>
              <a:latin typeface="Verdana" panose="020B0604030504040204" pitchFamily="34" charset="0"/>
            </a:endParaRPr>
          </a:p>
          <a:p>
            <a:pPr eaLnBrk="1" hangingPunct="1"/>
            <a:r>
              <a:rPr lang="ca-ES" altLang="ca-ES" sz="1600" b="1" dirty="0">
                <a:solidFill>
                  <a:srgbClr val="336699"/>
                </a:solidFill>
                <a:latin typeface="Verdana" panose="020B0604030504040204" pitchFamily="34" charset="0"/>
                <a:hlinkClick r:id="rId5"/>
              </a:rPr>
              <a:t>Twitter</a:t>
            </a:r>
            <a:r>
              <a:rPr lang="ca-ES" altLang="ca-ES" sz="1600" b="1" dirty="0">
                <a:solidFill>
                  <a:srgbClr val="336699"/>
                </a:solidFill>
                <a:latin typeface="Verdana" panose="020B0604030504040204" pitchFamily="34" charset="0"/>
              </a:rPr>
              <a:t> </a:t>
            </a:r>
          </a:p>
          <a:p>
            <a:pPr eaLnBrk="1" hangingPunct="1"/>
            <a:endParaRPr lang="ca-ES" altLang="ca-ES" sz="1600" b="1" dirty="0">
              <a:solidFill>
                <a:srgbClr val="336699"/>
              </a:solidFill>
              <a:latin typeface="Verdana" panose="020B0604030504040204" pitchFamily="34" charset="0"/>
            </a:endParaRPr>
          </a:p>
          <a:p>
            <a:pPr eaLnBrk="1" hangingPunct="1"/>
            <a:r>
              <a:rPr lang="ca-ES" altLang="ca-ES" sz="1600" b="1" dirty="0" err="1">
                <a:solidFill>
                  <a:srgbClr val="336699"/>
                </a:solidFill>
                <a:latin typeface="Verdana" panose="020B0604030504040204" pitchFamily="34" charset="0"/>
                <a:hlinkClick r:id="rId6"/>
              </a:rPr>
              <a:t>Youtube</a:t>
            </a:r>
            <a:r>
              <a:rPr lang="ca-ES" altLang="ca-ES" sz="1600" b="1" dirty="0">
                <a:solidFill>
                  <a:srgbClr val="336699"/>
                </a:solidFill>
                <a:latin typeface="Verdana" panose="020B0604030504040204" pitchFamily="34" charset="0"/>
              </a:rPr>
              <a:t> </a:t>
            </a:r>
            <a:r>
              <a:rPr lang="ca-ES" altLang="ca-ES" sz="1600" dirty="0">
                <a:solidFill>
                  <a:srgbClr val="000000"/>
                </a:solidFill>
                <a:latin typeface="Verdana" panose="020B0604030504040204" pitchFamily="34" charset="0"/>
              </a:rPr>
              <a:t> </a:t>
            </a:r>
            <a:endParaRPr lang="es-ES" altLang="ca-ES" sz="1600" dirty="0">
              <a:solidFill>
                <a:srgbClr val="000000"/>
              </a:solidFill>
              <a:latin typeface="Verdana" panose="020B0604030504040204" pitchFamily="34" charset="0"/>
            </a:endParaRPr>
          </a:p>
          <a:p>
            <a:pPr eaLnBrk="1" hangingPunct="1"/>
            <a:endParaRPr lang="es-ES" altLang="ca-ES" sz="1600" dirty="0">
              <a:solidFill>
                <a:srgbClr val="000000"/>
              </a:solidFill>
              <a:latin typeface="Verdana" panose="020B0604030504040204" pitchFamily="34" charset="0"/>
            </a:endParaRPr>
          </a:p>
          <a:p>
            <a:pPr eaLnBrk="1" hangingPunct="1"/>
            <a:r>
              <a:rPr lang="ca-ES" altLang="ca-ES" sz="1600" b="1" dirty="0" err="1">
                <a:solidFill>
                  <a:srgbClr val="336699"/>
                </a:solidFill>
                <a:latin typeface="Verdana" panose="020B0604030504040204" pitchFamily="34" charset="0"/>
                <a:hlinkClick r:id="rId7"/>
              </a:rPr>
              <a:t>Flickr</a:t>
            </a:r>
            <a:r>
              <a:rPr lang="ca-ES" altLang="ca-ES" sz="1600" b="1" dirty="0">
                <a:solidFill>
                  <a:srgbClr val="336699"/>
                </a:solidFill>
                <a:latin typeface="Verdana" panose="020B0604030504040204" pitchFamily="34" charset="0"/>
              </a:rPr>
              <a:t> </a:t>
            </a:r>
            <a:endParaRPr lang="ca-ES" altLang="ca-ES" sz="1600" dirty="0">
              <a:solidFill>
                <a:srgbClr val="000000"/>
              </a:solidFill>
              <a:latin typeface="Verdana" panose="020B0604030504040204" pitchFamily="34" charset="0"/>
            </a:endParaRPr>
          </a:p>
          <a:p>
            <a:pPr eaLnBrk="1" hangingPunct="1"/>
            <a:endParaRPr lang="ca-ES" altLang="ca-ES" sz="1600" dirty="0">
              <a:solidFill>
                <a:srgbClr val="336699"/>
              </a:solidFill>
              <a:latin typeface="Verdana" panose="020B0604030504040204" pitchFamily="34" charset="0"/>
            </a:endParaRPr>
          </a:p>
          <a:p>
            <a:pPr eaLnBrk="1" hangingPunct="1"/>
            <a:r>
              <a:rPr lang="ca-ES" altLang="ca-ES" sz="1600" b="1" dirty="0" err="1">
                <a:solidFill>
                  <a:srgbClr val="336699"/>
                </a:solidFill>
                <a:latin typeface="Verdana" panose="020B0604030504040204" pitchFamily="34" charset="0"/>
                <a:hlinkClick r:id="rId8"/>
              </a:rPr>
              <a:t>Issuu</a:t>
            </a:r>
            <a:r>
              <a:rPr lang="ca-ES" altLang="ca-ES" sz="1600" b="1" dirty="0">
                <a:solidFill>
                  <a:srgbClr val="336699"/>
                </a:solidFill>
                <a:latin typeface="Verdana" panose="020B0604030504040204" pitchFamily="34" charset="0"/>
              </a:rPr>
              <a:t> </a:t>
            </a:r>
            <a:r>
              <a:rPr lang="ca-ES" altLang="ca-ES" sz="1600" dirty="0">
                <a:latin typeface="Verdana" panose="020B0604030504040204" pitchFamily="34" charset="0"/>
              </a:rPr>
              <a:t> </a:t>
            </a:r>
            <a:endParaRPr lang="es-ES" altLang="ca-ES" sz="1600" dirty="0">
              <a:solidFill>
                <a:srgbClr val="336699"/>
              </a:solidFill>
              <a:latin typeface="Verdana" panose="020B0604030504040204" pitchFamily="34" charset="0"/>
            </a:endParaRPr>
          </a:p>
          <a:p>
            <a:pPr eaLnBrk="1" hangingPunct="1"/>
            <a:endParaRPr lang="ca-ES" altLang="ca-ES" sz="1600" b="1" dirty="0">
              <a:solidFill>
                <a:srgbClr val="336699"/>
              </a:solidFill>
              <a:latin typeface="Verdana" panose="020B0604030504040204" pitchFamily="34" charset="0"/>
              <a:hlinkClick r:id="rId9"/>
            </a:endParaRPr>
          </a:p>
          <a:p>
            <a:pPr eaLnBrk="1" hangingPunct="1"/>
            <a:r>
              <a:rPr lang="ca-ES" altLang="ca-ES" sz="1600" b="1" dirty="0" err="1">
                <a:solidFill>
                  <a:srgbClr val="336699"/>
                </a:solidFill>
                <a:latin typeface="Verdana" panose="020B0604030504040204" pitchFamily="34" charset="0"/>
                <a:hlinkClick r:id="rId9"/>
              </a:rPr>
              <a:t>Facebook</a:t>
            </a:r>
            <a:r>
              <a:rPr lang="ca-ES" altLang="ca-ES" sz="1600" b="1" dirty="0">
                <a:solidFill>
                  <a:srgbClr val="336699"/>
                </a:solidFill>
                <a:latin typeface="Verdana" panose="020B0604030504040204" pitchFamily="34" charset="0"/>
              </a:rPr>
              <a:t> </a:t>
            </a:r>
            <a:endParaRPr lang="ca-ES" altLang="ca-ES" sz="1600" dirty="0">
              <a:latin typeface="Verdana" panose="020B0604030504040204" pitchFamily="34" charset="0"/>
            </a:endParaRPr>
          </a:p>
          <a:p>
            <a:pPr eaLnBrk="1" hangingPunct="1"/>
            <a:endParaRPr lang="ca-ES" altLang="ca-ES" sz="1400" dirty="0">
              <a:solidFill>
                <a:srgbClr val="336699"/>
              </a:solidFill>
              <a:latin typeface="Verdana" panose="020B0604030504040204" pitchFamily="34" charset="0"/>
            </a:endParaRPr>
          </a:p>
          <a:p>
            <a:pPr eaLnBrk="1" hangingPunct="1"/>
            <a:endParaRPr lang="ca-ES" altLang="ca-ES" sz="1400" dirty="0">
              <a:solidFill>
                <a:srgbClr val="336699"/>
              </a:solidFill>
              <a:latin typeface="Verdana" panose="020B0604030504040204" pitchFamily="34" charset="0"/>
            </a:endParaRPr>
          </a:p>
          <a:p>
            <a:pPr eaLnBrk="1" hangingPunct="1"/>
            <a:endParaRPr lang="ca-ES" altLang="ca-ES" sz="1400" dirty="0">
              <a:solidFill>
                <a:srgbClr val="336699"/>
              </a:solidFill>
              <a:latin typeface="Verdana" panose="020B0604030504040204" pitchFamily="34" charset="0"/>
            </a:endParaRPr>
          </a:p>
        </p:txBody>
      </p:sp>
      <p:pic>
        <p:nvPicPr>
          <p:cNvPr id="68612" name="Picture 2" descr="T:\Difusió\BIBLIOTECA EN 5 MINUTS\Biblioteca_3_minuts\imatges\issuu-logo.jpg">
            <a:extLst>
              <a:ext uri="{FF2B5EF4-FFF2-40B4-BE49-F238E27FC236}">
                <a16:creationId xmlns:a16="http://schemas.microsoft.com/office/drawing/2014/main" id="{1C8CC748-95D5-4F9E-88EC-8A967236F71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99760" y="4404848"/>
            <a:ext cx="360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3" name="Picture 10">
            <a:extLst>
              <a:ext uri="{FF2B5EF4-FFF2-40B4-BE49-F238E27FC236}">
                <a16:creationId xmlns:a16="http://schemas.microsoft.com/office/drawing/2014/main" id="{C5262D10-D156-452C-B4D8-C75362BCE08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03366" y="2914343"/>
            <a:ext cx="360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4" name="Picture 7" descr="facebook-logo-300x300">
            <a:extLst>
              <a:ext uri="{FF2B5EF4-FFF2-40B4-BE49-F238E27FC236}">
                <a16:creationId xmlns:a16="http://schemas.microsoft.com/office/drawing/2014/main" id="{FA4D1438-B358-40CB-A0B1-33B557E44EE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04969" y="4906699"/>
            <a:ext cx="360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6" name="Picture 2" descr="Flickr">
            <a:extLst>
              <a:ext uri="{FF2B5EF4-FFF2-40B4-BE49-F238E27FC236}">
                <a16:creationId xmlns:a16="http://schemas.microsoft.com/office/drawing/2014/main" id="{A5CA06B9-B021-4FC6-99C5-D1E96506D81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08479" y="3915694"/>
            <a:ext cx="360001"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7" name="Picture 4" descr="http://crai.ub.edu/sites/default/files/imatges/altres_icones/youtube.png">
            <a:extLst>
              <a:ext uri="{FF2B5EF4-FFF2-40B4-BE49-F238E27FC236}">
                <a16:creationId xmlns:a16="http://schemas.microsoft.com/office/drawing/2014/main" id="{4E729AC3-AACB-4A39-B1E4-F2AFD3E8B7F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91168" y="3415813"/>
            <a:ext cx="360000" cy="35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8" name="Rectángulo 1">
            <a:extLst>
              <a:ext uri="{FF2B5EF4-FFF2-40B4-BE49-F238E27FC236}">
                <a16:creationId xmlns:a16="http://schemas.microsoft.com/office/drawing/2014/main" id="{E36A1795-5E33-49EB-95DC-5F88884CB3D0}"/>
              </a:ext>
            </a:extLst>
          </p:cNvPr>
          <p:cNvSpPr>
            <a:spLocks noChangeArrowheads="1"/>
          </p:cNvSpPr>
          <p:nvPr/>
        </p:nvSpPr>
        <p:spPr bwMode="auto">
          <a:xfrm>
            <a:off x="4922838" y="2230438"/>
            <a:ext cx="40163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ES" altLang="ca-ES" sz="1400">
              <a:solidFill>
                <a:srgbClr val="000000"/>
              </a:solidFill>
              <a:latin typeface="Verdana" panose="020B0604030504040204" pitchFamily="34" charset="0"/>
            </a:endParaRPr>
          </a:p>
          <a:p>
            <a:pPr eaLnBrk="1" hangingPunct="1"/>
            <a:endParaRPr lang="es-ES" altLang="ca-ES" sz="1400">
              <a:solidFill>
                <a:srgbClr val="000000"/>
              </a:solidFill>
              <a:latin typeface="Verdana" panose="020B0604030504040204" pitchFamily="34" charset="0"/>
            </a:endParaRPr>
          </a:p>
          <a:p>
            <a:pPr eaLnBrk="1" hangingPunct="1"/>
            <a:endParaRPr lang="ca-ES" altLang="ca-ES" sz="1400" b="1">
              <a:solidFill>
                <a:srgbClr val="336699"/>
              </a:solidFill>
              <a:latin typeface="Verdana" panose="020B0604030504040204" pitchFamily="34" charset="0"/>
            </a:endParaRPr>
          </a:p>
          <a:p>
            <a:pPr eaLnBrk="1" hangingPunct="1"/>
            <a:endParaRPr lang="ca-ES" altLang="ca-ES" sz="1400" b="1">
              <a:solidFill>
                <a:srgbClr val="336699"/>
              </a:solidFill>
              <a:latin typeface="Verdana" panose="020B0604030504040204" pitchFamily="34" charset="0"/>
            </a:endParaRPr>
          </a:p>
        </p:txBody>
      </p:sp>
      <p:sp>
        <p:nvSpPr>
          <p:cNvPr id="68620" name="Rectangle 2">
            <a:extLst>
              <a:ext uri="{FF2B5EF4-FFF2-40B4-BE49-F238E27FC236}">
                <a16:creationId xmlns:a16="http://schemas.microsoft.com/office/drawing/2014/main" id="{BB3F8654-0275-4BA1-8F20-0B4D8843C7D6}"/>
              </a:ext>
            </a:extLst>
          </p:cNvPr>
          <p:cNvSpPr txBox="1">
            <a:spLocks noChangeArrowheads="1"/>
          </p:cNvSpPr>
          <p:nvPr/>
        </p:nvSpPr>
        <p:spPr bwMode="auto">
          <a:xfrm>
            <a:off x="509663" y="968778"/>
            <a:ext cx="8569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90000"/>
              </a:lnSpc>
            </a:pPr>
            <a:r>
              <a:rPr lang="en-GB" altLang="ca-ES" sz="2000" b="1" dirty="0">
                <a:solidFill>
                  <a:srgbClr val="336699"/>
                </a:solidFill>
                <a:latin typeface="Verdana" panose="020B0604030504040204" pitchFamily="34" charset="0"/>
              </a:rPr>
              <a:t>Follow us on </a:t>
            </a:r>
            <a:r>
              <a:rPr lang="en-GB" altLang="ca-ES" sz="2000" b="1" dirty="0">
                <a:solidFill>
                  <a:srgbClr val="336699"/>
                </a:solidFill>
                <a:latin typeface="Verdana" panose="020B0604030504040204" pitchFamily="34" charset="0"/>
                <a:hlinkClick r:id="rId15"/>
              </a:rPr>
              <a:t>social networks</a:t>
            </a:r>
            <a:r>
              <a:rPr lang="en-GB" altLang="ca-ES" sz="2000" b="1" dirty="0">
                <a:solidFill>
                  <a:srgbClr val="336699"/>
                </a:solidFill>
                <a:latin typeface="Verdana" panose="020B0604030504040204" pitchFamily="34" charset="0"/>
              </a:rPr>
              <a:t>!</a:t>
            </a:r>
            <a:endParaRPr lang="ca-ES" altLang="ca-ES" sz="2000" dirty="0">
              <a:solidFill>
                <a:srgbClr val="336699"/>
              </a:solidFill>
              <a:latin typeface="Verdana" panose="020B0604030504040204" pitchFamily="34" charset="0"/>
            </a:endParaRPr>
          </a:p>
        </p:txBody>
      </p:sp>
      <p:pic>
        <p:nvPicPr>
          <p:cNvPr id="68621" name="Picture 2" descr="http://crai.ub.edu/sites/default/files/xarxes_socials/instagram.png">
            <a:extLst>
              <a:ext uri="{FF2B5EF4-FFF2-40B4-BE49-F238E27FC236}">
                <a16:creationId xmlns:a16="http://schemas.microsoft.com/office/drawing/2014/main" id="{9DC256A0-F586-470F-A5AC-858F6350DCB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187994" y="2443561"/>
            <a:ext cx="360000" cy="35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Resultado de imagen de blog wordpress"/>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163250" y="1954053"/>
            <a:ext cx="359999"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tge 2"/>
          <p:cNvPicPr>
            <a:picLocks noChangeAspect="1"/>
          </p:cNvPicPr>
          <p:nvPr/>
        </p:nvPicPr>
        <p:blipFill>
          <a:blip r:embed="rId18"/>
          <a:stretch>
            <a:fillRect/>
          </a:stretch>
        </p:blipFill>
        <p:spPr>
          <a:xfrm>
            <a:off x="4990260" y="612825"/>
            <a:ext cx="3393960" cy="2619962"/>
          </a:xfrm>
          <a:prstGeom prst="rect">
            <a:avLst/>
          </a:prstGeom>
        </p:spPr>
      </p:pic>
      <p:pic>
        <p:nvPicPr>
          <p:cNvPr id="4" name="Imatge 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794326" y="3415813"/>
            <a:ext cx="1374700" cy="3054891"/>
          </a:xfrm>
          <a:prstGeom prst="rect">
            <a:avLst/>
          </a:prstGeom>
        </p:spPr>
      </p:pic>
      <p:pic>
        <p:nvPicPr>
          <p:cNvPr id="5" name="Imatge 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176587" y="3415813"/>
            <a:ext cx="1338763" cy="2975029"/>
          </a:xfrm>
          <a:prstGeom prst="rect">
            <a:avLst/>
          </a:prstGeom>
        </p:spPr>
      </p:pic>
    </p:spTree>
    <p:extLst>
      <p:ext uri="{BB962C8B-B14F-4D97-AF65-F5344CB8AC3E}">
        <p14:creationId xmlns:p14="http://schemas.microsoft.com/office/powerpoint/2010/main" val="163810564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Marcador de número de diapositiva 1">
            <a:extLst>
              <a:ext uri="{FF2B5EF4-FFF2-40B4-BE49-F238E27FC236}">
                <a16:creationId xmlns:a16="http://schemas.microsoft.com/office/drawing/2014/main" id="{1DE94DD3-3462-4542-BA48-1D6A05420AB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17704B1-0FB8-4940-84A2-B97C7D30508B}" type="slidenum">
              <a:rPr lang="ca-ES" altLang="en-US">
                <a:solidFill>
                  <a:srgbClr val="898989"/>
                </a:solidFill>
              </a:rPr>
              <a:pPr eaLnBrk="1" hangingPunct="1"/>
              <a:t>38</a:t>
            </a:fld>
            <a:endParaRPr lang="ca-ES" altLang="en-US">
              <a:solidFill>
                <a:srgbClr val="898989"/>
              </a:solidFill>
            </a:endParaRPr>
          </a:p>
        </p:txBody>
      </p:sp>
      <p:sp>
        <p:nvSpPr>
          <p:cNvPr id="68618" name="Rectángulo 1">
            <a:extLst>
              <a:ext uri="{FF2B5EF4-FFF2-40B4-BE49-F238E27FC236}">
                <a16:creationId xmlns:a16="http://schemas.microsoft.com/office/drawing/2014/main" id="{E36A1795-5E33-49EB-95DC-5F88884CB3D0}"/>
              </a:ext>
            </a:extLst>
          </p:cNvPr>
          <p:cNvSpPr>
            <a:spLocks noChangeArrowheads="1"/>
          </p:cNvSpPr>
          <p:nvPr/>
        </p:nvSpPr>
        <p:spPr bwMode="auto">
          <a:xfrm>
            <a:off x="4922838" y="2230438"/>
            <a:ext cx="40163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ES" altLang="ca-ES" sz="1400">
              <a:solidFill>
                <a:srgbClr val="000000"/>
              </a:solidFill>
              <a:latin typeface="Verdana" panose="020B0604030504040204" pitchFamily="34" charset="0"/>
            </a:endParaRPr>
          </a:p>
          <a:p>
            <a:pPr eaLnBrk="1" hangingPunct="1"/>
            <a:endParaRPr lang="es-ES" altLang="ca-ES" sz="1400">
              <a:solidFill>
                <a:srgbClr val="000000"/>
              </a:solidFill>
              <a:latin typeface="Verdana" panose="020B0604030504040204" pitchFamily="34" charset="0"/>
            </a:endParaRPr>
          </a:p>
          <a:p>
            <a:pPr eaLnBrk="1" hangingPunct="1"/>
            <a:endParaRPr lang="ca-ES" altLang="ca-ES" sz="1400" b="1">
              <a:solidFill>
                <a:srgbClr val="336699"/>
              </a:solidFill>
              <a:latin typeface="Verdana" panose="020B0604030504040204" pitchFamily="34" charset="0"/>
            </a:endParaRPr>
          </a:p>
          <a:p>
            <a:pPr eaLnBrk="1" hangingPunct="1"/>
            <a:endParaRPr lang="ca-ES" altLang="ca-ES" sz="1400" b="1">
              <a:solidFill>
                <a:srgbClr val="336699"/>
              </a:solidFill>
              <a:latin typeface="Verdana" panose="020B0604030504040204" pitchFamily="34" charset="0"/>
            </a:endParaRPr>
          </a:p>
        </p:txBody>
      </p:sp>
      <p:sp>
        <p:nvSpPr>
          <p:cNvPr id="17" name="Rectangle 16"/>
          <p:cNvSpPr/>
          <p:nvPr/>
        </p:nvSpPr>
        <p:spPr>
          <a:xfrm>
            <a:off x="709614" y="933511"/>
            <a:ext cx="8229599" cy="400110"/>
          </a:xfrm>
          <a:prstGeom prst="rect">
            <a:avLst/>
          </a:prstGeom>
        </p:spPr>
        <p:txBody>
          <a:bodyPr wrap="square">
            <a:spAutoFit/>
          </a:bodyPr>
          <a:lstStyle/>
          <a:p>
            <a:pPr algn="just"/>
            <a:r>
              <a:rPr lang="en-GB" altLang="ca-ES" sz="2000" b="1" dirty="0">
                <a:solidFill>
                  <a:srgbClr val="336699"/>
                </a:solidFill>
                <a:latin typeface="Verdana" panose="020B0604030504040204" pitchFamily="34" charset="0"/>
              </a:rPr>
              <a:t>And </a:t>
            </a:r>
            <a:r>
              <a:rPr lang="en-GB" altLang="ca-ES" sz="2000" b="1" dirty="0">
                <a:solidFill>
                  <a:srgbClr val="336699"/>
                </a:solidFill>
                <a:latin typeface="Verdana" panose="020B0604030504040204" pitchFamily="34" charset="0"/>
                <a:hlinkClick r:id="rId3"/>
              </a:rPr>
              <a:t>virtual exhibitions</a:t>
            </a:r>
            <a:r>
              <a:rPr lang="ca-ES" altLang="ca-ES" sz="2000" dirty="0">
                <a:solidFill>
                  <a:prstClr val="black"/>
                </a:solidFill>
                <a:latin typeface="Verdana" panose="020B0604030504040204" pitchFamily="34" charset="0"/>
              </a:rPr>
              <a:t> </a:t>
            </a:r>
          </a:p>
        </p:txBody>
      </p:sp>
      <p:pic>
        <p:nvPicPr>
          <p:cNvPr id="2" name="Imatge 1"/>
          <p:cNvPicPr>
            <a:picLocks noChangeAspect="1"/>
          </p:cNvPicPr>
          <p:nvPr/>
        </p:nvPicPr>
        <p:blipFill>
          <a:blip r:embed="rId4"/>
          <a:stretch>
            <a:fillRect/>
          </a:stretch>
        </p:blipFill>
        <p:spPr>
          <a:xfrm>
            <a:off x="4487007" y="1180463"/>
            <a:ext cx="3681047" cy="5541013"/>
          </a:xfrm>
          <a:prstGeom prst="rect">
            <a:avLst/>
          </a:prstGeom>
        </p:spPr>
      </p:pic>
      <p:pic>
        <p:nvPicPr>
          <p:cNvPr id="3" name="Imatge 2"/>
          <p:cNvPicPr>
            <a:picLocks noChangeAspect="1"/>
          </p:cNvPicPr>
          <p:nvPr/>
        </p:nvPicPr>
        <p:blipFill>
          <a:blip r:embed="rId5"/>
          <a:stretch>
            <a:fillRect/>
          </a:stretch>
        </p:blipFill>
        <p:spPr>
          <a:xfrm>
            <a:off x="709614" y="1784352"/>
            <a:ext cx="3364792" cy="4937124"/>
          </a:xfrm>
          <a:prstGeom prst="rect">
            <a:avLst/>
          </a:prstGeom>
        </p:spPr>
      </p:pic>
    </p:spTree>
    <p:extLst>
      <p:ext uri="{BB962C8B-B14F-4D97-AF65-F5344CB8AC3E}">
        <p14:creationId xmlns:p14="http://schemas.microsoft.com/office/powerpoint/2010/main" val="71543123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tge 6">
            <a:extLst>
              <a:ext uri="{FF2B5EF4-FFF2-40B4-BE49-F238E27FC236}">
                <a16:creationId xmlns:a16="http://schemas.microsoft.com/office/drawing/2014/main" id="{966F05C9-D79C-4566-94F5-51462ED38B5D}"/>
              </a:ext>
            </a:extLst>
          </p:cNvPr>
          <p:cNvPicPr>
            <a:picLocks noChangeAspect="1"/>
          </p:cNvPicPr>
          <p:nvPr/>
        </p:nvPicPr>
        <p:blipFill>
          <a:blip r:embed="rId2"/>
          <a:stretch>
            <a:fillRect/>
          </a:stretch>
        </p:blipFill>
        <p:spPr>
          <a:xfrm>
            <a:off x="5689600" y="1749425"/>
            <a:ext cx="2593975" cy="4119563"/>
          </a:xfrm>
          <a:prstGeom prst="rect">
            <a:avLst/>
          </a:prstGeom>
        </p:spPr>
        <p:style>
          <a:lnRef idx="2">
            <a:schemeClr val="accent3"/>
          </a:lnRef>
          <a:fillRef idx="1">
            <a:schemeClr val="lt1"/>
          </a:fillRef>
          <a:effectRef idx="0">
            <a:schemeClr val="accent3"/>
          </a:effectRef>
          <a:fontRef idx="minor">
            <a:schemeClr val="dk1"/>
          </a:fontRef>
        </p:style>
      </p:pic>
      <p:sp>
        <p:nvSpPr>
          <p:cNvPr id="69635" name="Marcador de número de diapositiva 1">
            <a:extLst>
              <a:ext uri="{FF2B5EF4-FFF2-40B4-BE49-F238E27FC236}">
                <a16:creationId xmlns:a16="http://schemas.microsoft.com/office/drawing/2014/main" id="{34021CA2-742C-49FE-8B55-85AC22936F6B}"/>
              </a:ext>
            </a:extLst>
          </p:cNvPr>
          <p:cNvSpPr>
            <a:spLocks noGrp="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2A99A79-4AAA-4BB8-8F67-4100A4BE032A}" type="slidenum">
              <a:rPr lang="es-ES" altLang="en-US">
                <a:solidFill>
                  <a:srgbClr val="898989"/>
                </a:solidFill>
                <a:latin typeface="Calibri" panose="020F0502020204030204" pitchFamily="34" charset="0"/>
              </a:rPr>
              <a:pPr eaLnBrk="1" hangingPunct="1"/>
              <a:t>39</a:t>
            </a:fld>
            <a:endParaRPr lang="es-ES" altLang="en-US">
              <a:solidFill>
                <a:srgbClr val="898989"/>
              </a:solidFill>
              <a:latin typeface="Calibri" panose="020F0502020204030204" pitchFamily="34" charset="0"/>
            </a:endParaRPr>
          </a:p>
        </p:txBody>
      </p:sp>
      <p:sp>
        <p:nvSpPr>
          <p:cNvPr id="69636" name="Rectángulo 2">
            <a:extLst>
              <a:ext uri="{FF2B5EF4-FFF2-40B4-BE49-F238E27FC236}">
                <a16:creationId xmlns:a16="http://schemas.microsoft.com/office/drawing/2014/main" id="{04413A40-B396-442A-820B-696929EBC879}"/>
              </a:ext>
            </a:extLst>
          </p:cNvPr>
          <p:cNvSpPr>
            <a:spLocks noChangeArrowheads="1"/>
          </p:cNvSpPr>
          <p:nvPr/>
        </p:nvSpPr>
        <p:spPr bwMode="auto">
          <a:xfrm>
            <a:off x="579438" y="1972652"/>
            <a:ext cx="48641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ca-ES" sz="1600" dirty="0">
                <a:solidFill>
                  <a:srgbClr val="646464"/>
                </a:solidFill>
                <a:latin typeface="Verdana"/>
                <a:ea typeface="Verdana"/>
                <a:cs typeface="Arial"/>
                <a:hlinkClick r:id="rId3"/>
              </a:rPr>
              <a:t>Affluences</a:t>
            </a:r>
            <a:r>
              <a:rPr lang="en-GB" altLang="ca-ES" sz="1600" dirty="0">
                <a:solidFill>
                  <a:srgbClr val="646464"/>
                </a:solidFill>
                <a:latin typeface="Verdana"/>
                <a:ea typeface="Verdana"/>
                <a:cs typeface="Arial"/>
              </a:rPr>
              <a:t>, is a free app available for </a:t>
            </a:r>
            <a:r>
              <a:rPr lang="en-GB" altLang="ca-ES" sz="1600" dirty="0">
                <a:solidFill>
                  <a:srgbClr val="646464"/>
                </a:solidFill>
                <a:latin typeface="Verdana"/>
                <a:ea typeface="Verdana"/>
                <a:cs typeface="Arial"/>
                <a:hlinkClick r:id="rId4"/>
              </a:rPr>
              <a:t>iPhone</a:t>
            </a:r>
            <a:r>
              <a:rPr lang="en-GB" altLang="ca-ES" sz="1600" dirty="0">
                <a:solidFill>
                  <a:srgbClr val="646464"/>
                </a:solidFill>
                <a:latin typeface="Verdana"/>
                <a:ea typeface="Verdana"/>
                <a:cs typeface="Arial"/>
              </a:rPr>
              <a:t> and </a:t>
            </a:r>
            <a:r>
              <a:rPr lang="en-GB" altLang="ca-ES" sz="1600" dirty="0">
                <a:solidFill>
                  <a:srgbClr val="646464"/>
                </a:solidFill>
                <a:latin typeface="Verdana"/>
                <a:ea typeface="Verdana"/>
                <a:cs typeface="Arial"/>
                <a:hlinkClick r:id="rId5"/>
              </a:rPr>
              <a:t>Android</a:t>
            </a:r>
            <a:r>
              <a:rPr lang="en-GB" altLang="ca-ES" sz="1600" dirty="0">
                <a:solidFill>
                  <a:srgbClr val="646464"/>
                </a:solidFill>
                <a:latin typeface="Verdana"/>
                <a:ea typeface="Verdana"/>
                <a:cs typeface="Arial"/>
              </a:rPr>
              <a:t>. This application shows you the occupancy rate of the Library and other facilities in real-time. </a:t>
            </a:r>
            <a:endParaRPr lang="en-GB" altLang="ca-ES" sz="1600" dirty="0">
              <a:solidFill>
                <a:srgbClr val="646464"/>
              </a:solidFill>
              <a:latin typeface="Verdana" panose="020B0604030504040204" pitchFamily="34" charset="0"/>
            </a:endParaRPr>
          </a:p>
          <a:p>
            <a:pPr eaLnBrk="1" hangingPunct="1"/>
            <a:endParaRPr lang="en-GB" altLang="ca-ES" sz="1600" dirty="0">
              <a:solidFill>
                <a:srgbClr val="646464"/>
              </a:solidFill>
              <a:latin typeface="Verdana" panose="020B0604030504040204" pitchFamily="34" charset="0"/>
            </a:endParaRPr>
          </a:p>
          <a:p>
            <a:pPr eaLnBrk="1" hangingPunct="1"/>
            <a:r>
              <a:rPr lang="en-GB" altLang="ca-ES" sz="1600" dirty="0">
                <a:solidFill>
                  <a:srgbClr val="646464"/>
                </a:solidFill>
                <a:latin typeface="Verdana" panose="020B0604030504040204" pitchFamily="34" charset="0"/>
              </a:rPr>
              <a:t>If you are interested knowing the occupancy rate of the CRAI Information and Audiovisual Media library in real-time or at any hour, you may download this app. </a:t>
            </a:r>
            <a:endParaRPr lang="en-GB" altLang="ca-ES" sz="1600" dirty="0">
              <a:latin typeface="Calibri" panose="020F0502020204030204" pitchFamily="34" charset="0"/>
            </a:endParaRPr>
          </a:p>
        </p:txBody>
      </p:sp>
      <p:sp>
        <p:nvSpPr>
          <p:cNvPr id="69637" name="4 Título">
            <a:extLst>
              <a:ext uri="{FF2B5EF4-FFF2-40B4-BE49-F238E27FC236}">
                <a16:creationId xmlns:a16="http://schemas.microsoft.com/office/drawing/2014/main" id="{5BA9FD42-FFBC-431F-A6FA-1A51E711D557}"/>
              </a:ext>
            </a:extLst>
          </p:cNvPr>
          <p:cNvSpPr>
            <a:spLocks/>
          </p:cNvSpPr>
          <p:nvPr/>
        </p:nvSpPr>
        <p:spPr bwMode="auto">
          <a:xfrm>
            <a:off x="579438" y="957263"/>
            <a:ext cx="8229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000" b="1" dirty="0" err="1">
                <a:solidFill>
                  <a:srgbClr val="336699"/>
                </a:solidFill>
                <a:latin typeface="Verdana" panose="020B0604030504040204" pitchFamily="34" charset="0"/>
              </a:rPr>
              <a:t>Affluences</a:t>
            </a:r>
            <a:r>
              <a:rPr lang="ca-ES" altLang="ca-ES" sz="2000" b="1" dirty="0">
                <a:solidFill>
                  <a:srgbClr val="336699"/>
                </a:solidFill>
                <a:latin typeface="Verdana" panose="020B0604030504040204" pitchFamily="34" charset="0"/>
              </a:rPr>
              <a:t> </a:t>
            </a:r>
            <a:r>
              <a:rPr lang="ca-ES" altLang="ca-ES" sz="2000" b="1" dirty="0" err="1">
                <a:solidFill>
                  <a:srgbClr val="336699"/>
                </a:solidFill>
                <a:latin typeface="Verdana" panose="020B0604030504040204" pitchFamily="34" charset="0"/>
              </a:rPr>
              <a:t>app</a:t>
            </a:r>
            <a:endParaRPr lang="ca-ES" altLang="ca-ES" sz="2000" dirty="0">
              <a:solidFill>
                <a:srgbClr val="336699"/>
              </a:solidFill>
              <a:latin typeface="Verdana" panose="020B0604030504040204" pitchFamily="34" charset="0"/>
            </a:endParaRPr>
          </a:p>
        </p:txBody>
      </p:sp>
    </p:spTree>
    <p:extLst>
      <p:ext uri="{BB962C8B-B14F-4D97-AF65-F5344CB8AC3E}">
        <p14:creationId xmlns:p14="http://schemas.microsoft.com/office/powerpoint/2010/main" val="3344517288"/>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3ED5737-C9E8-41C9-8699-CA70C9167784}" type="slidenum">
              <a:rPr lang="es-ES" altLang="en-US" smtClean="0">
                <a:solidFill>
                  <a:srgbClr val="898989"/>
                </a:solidFill>
              </a:rPr>
              <a:pPr/>
              <a:t>4</a:t>
            </a:fld>
            <a:endParaRPr lang="es-ES" altLang="en-US">
              <a:solidFill>
                <a:srgbClr val="898989"/>
              </a:solidFill>
            </a:endParaRPr>
          </a:p>
        </p:txBody>
      </p:sp>
      <p:pic>
        <p:nvPicPr>
          <p:cNvPr id="29" name="Picture 28" descr="T:\Fotos biblioteca\20140923_15342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51063"/>
            <a:ext cx="4100513"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2"/>
          <p:cNvSpPr txBox="1">
            <a:spLocks noChangeArrowheads="1"/>
          </p:cNvSpPr>
          <p:nvPr/>
        </p:nvSpPr>
        <p:spPr bwMode="auto">
          <a:xfrm>
            <a:off x="323850" y="889002"/>
            <a:ext cx="840581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GB" altLang="ca-ES" sz="2000" b="1" dirty="0">
                <a:solidFill>
                  <a:srgbClr val="336699"/>
                </a:solidFill>
                <a:latin typeface="Verdana"/>
                <a:ea typeface="Verdana"/>
                <a:cs typeface="Arial"/>
              </a:rPr>
              <a:t>CRAI Information and Audiovisual Media Library </a:t>
            </a:r>
            <a:endParaRPr lang="en-GB" altLang="ca-ES" sz="20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2" name="QuadreDeText 1"/>
          <p:cNvSpPr txBox="1"/>
          <p:nvPr/>
        </p:nvSpPr>
        <p:spPr>
          <a:xfrm>
            <a:off x="4754440" y="2643138"/>
            <a:ext cx="3947648" cy="2308324"/>
          </a:xfrm>
          <a:prstGeom prst="rect">
            <a:avLst/>
          </a:prstGeom>
          <a:noFill/>
        </p:spPr>
        <p:txBody>
          <a:bodyPr wrap="square" lIns="91440" tIns="45720" rIns="91440" bIns="45720" rtlCol="0" anchor="t">
            <a:spAutoFit/>
          </a:bodyPr>
          <a:lstStyle/>
          <a:p>
            <a:pPr marL="285750" indent="-285750">
              <a:buFontTx/>
              <a:buChar char="-"/>
            </a:pPr>
            <a:r>
              <a:rPr lang="en-GB" sz="1600" dirty="0">
                <a:solidFill>
                  <a:srgbClr val="646464"/>
                </a:solidFill>
                <a:latin typeface="Verdana" panose="020B0604030504040204" pitchFamily="34" charset="0"/>
                <a:ea typeface="Verdana" panose="020B0604030504040204" pitchFamily="34" charset="0"/>
              </a:rPr>
              <a:t>143 seats</a:t>
            </a:r>
          </a:p>
          <a:p>
            <a:pPr marL="285750" indent="-285750">
              <a:buFontTx/>
              <a:buChar char="-"/>
            </a:pPr>
            <a:r>
              <a:rPr lang="en-GB" sz="1600" dirty="0">
                <a:solidFill>
                  <a:srgbClr val="646464"/>
                </a:solidFill>
                <a:latin typeface="Verdana" panose="020B0604030504040204" pitchFamily="34" charset="0"/>
                <a:ea typeface="Verdana" panose="020B0604030504040204" pitchFamily="34" charset="0"/>
              </a:rPr>
              <a:t>1 TV/video player</a:t>
            </a:r>
          </a:p>
          <a:p>
            <a:pPr marL="285750" indent="-285750">
              <a:buFontTx/>
              <a:buChar char="-"/>
            </a:pPr>
            <a:r>
              <a:rPr lang="en-GB" sz="1600" dirty="0">
                <a:solidFill>
                  <a:srgbClr val="646464"/>
                </a:solidFill>
                <a:latin typeface="Verdana" panose="020B0604030504040204" pitchFamily="34" charset="0"/>
                <a:ea typeface="Verdana" panose="020B0604030504040204" pitchFamily="34" charset="0"/>
              </a:rPr>
              <a:t>24 PCs, 5 Mac and 6 laptops</a:t>
            </a:r>
          </a:p>
          <a:p>
            <a:pPr marL="285750" indent="-285750">
              <a:buFontTx/>
              <a:buChar char="-"/>
            </a:pPr>
            <a:r>
              <a:rPr lang="en-GB" altLang="ca-ES" sz="1600" dirty="0">
                <a:solidFill>
                  <a:srgbClr val="646464"/>
                </a:solidFill>
                <a:latin typeface="Verdana"/>
                <a:ea typeface="Verdana"/>
                <a:cs typeface="Verdana" panose="020B0604030504040204" pitchFamily="34" charset="0"/>
              </a:rPr>
              <a:t>Wi-Fi area and </a:t>
            </a:r>
            <a:r>
              <a:rPr lang="en-GB" altLang="ca-ES" sz="1600" dirty="0">
                <a:solidFill>
                  <a:srgbClr val="646464"/>
                </a:solidFill>
                <a:latin typeface="Verdana"/>
                <a:ea typeface="Verdana"/>
                <a:cs typeface="Verdana" panose="020B0604030504040204" pitchFamily="34" charset="0"/>
                <a:hlinkClick r:id="rId4"/>
              </a:rPr>
              <a:t>Eduroam</a:t>
            </a:r>
            <a:r>
              <a:rPr lang="en-GB" altLang="ca-ES" sz="1600" dirty="0">
                <a:solidFill>
                  <a:srgbClr val="646464"/>
                </a:solidFill>
                <a:latin typeface="Verdana"/>
                <a:ea typeface="Verdana"/>
                <a:cs typeface="Verdana" panose="020B0604030504040204" pitchFamily="34" charset="0"/>
              </a:rPr>
              <a:t> network </a:t>
            </a:r>
            <a:r>
              <a:rPr lang="en-GB" sz="1600" dirty="0">
                <a:solidFill>
                  <a:srgbClr val="646464"/>
                </a:solidFill>
                <a:latin typeface="Verdana"/>
                <a:ea typeface="Verdana"/>
                <a:cs typeface="Verdana" panose="020B0604030504040204" pitchFamily="34" charset="0"/>
              </a:rPr>
              <a:t>throughout the Library</a:t>
            </a:r>
            <a:r>
              <a:rPr lang="en-GB" altLang="ca-ES" sz="1600" dirty="0">
                <a:solidFill>
                  <a:srgbClr val="646464"/>
                </a:solidFill>
                <a:latin typeface="Verdana"/>
                <a:ea typeface="Verdana"/>
                <a:cs typeface="Verdana" panose="020B0604030504040204" pitchFamily="34" charset="0"/>
              </a:rPr>
              <a:t>. </a:t>
            </a:r>
            <a:r>
              <a:rPr lang="en-GB" altLang="ca-ES" sz="1600" dirty="0">
                <a:solidFill>
                  <a:srgbClr val="646464"/>
                </a:solidFill>
                <a:latin typeface="Verdana"/>
                <a:ea typeface="Verdana"/>
                <a:cs typeface="Verdana" panose="020B0604030504040204" pitchFamily="34" charset="0"/>
                <a:hlinkClick r:id="rId5"/>
              </a:rPr>
              <a:t>How to get connected</a:t>
            </a:r>
            <a:endParaRPr lang="en-GB" altLang="ca-ES" sz="1600" dirty="0">
              <a:solidFill>
                <a:srgbClr val="646464"/>
              </a:solidFill>
              <a:latin typeface="Verdana"/>
              <a:ea typeface="Verdana"/>
              <a:cs typeface="Verdana" panose="020B0604030504040204" pitchFamily="34" charset="0"/>
            </a:endParaRPr>
          </a:p>
          <a:p>
            <a:pPr marL="285750" indent="-285750">
              <a:buFontTx/>
              <a:buChar char="-"/>
            </a:pPr>
            <a:r>
              <a:rPr lang="en-GB" altLang="ca-ES" sz="1600" dirty="0">
                <a:solidFill>
                  <a:srgbClr val="646464"/>
                </a:solidFill>
                <a:latin typeface="Verdana" panose="020B0604030504040204" pitchFamily="34" charset="0"/>
                <a:ea typeface="Verdana" panose="020B0604030504040204" pitchFamily="34" charset="0"/>
                <a:cs typeface="Verdana" panose="020B0604030504040204" pitchFamily="34" charset="0"/>
              </a:rPr>
              <a:t>2 group study rooms (with PC/Mac and Smart TV)</a:t>
            </a:r>
          </a:p>
          <a:p>
            <a:endParaRPr lang="ca-ES" altLang="ca-ES" sz="1600" dirty="0">
              <a:latin typeface="Verdana" panose="020B0604030504040204" pitchFamily="34" charset="0"/>
              <a:ea typeface="Verdana" panose="020B0604030504040204" pitchFamily="34" charset="0"/>
              <a:cs typeface="Verdana" panose="020B0604030504040204" pitchFamily="34" charset="0"/>
            </a:endParaRPr>
          </a:p>
        </p:txBody>
      </p:sp>
      <p:sp>
        <p:nvSpPr>
          <p:cNvPr id="3" name="QuadreDeText 2"/>
          <p:cNvSpPr txBox="1"/>
          <p:nvPr/>
        </p:nvSpPr>
        <p:spPr>
          <a:xfrm>
            <a:off x="4754440" y="2070457"/>
            <a:ext cx="3407019" cy="369332"/>
          </a:xfrm>
          <a:prstGeom prst="rect">
            <a:avLst/>
          </a:prstGeom>
          <a:noFill/>
        </p:spPr>
        <p:txBody>
          <a:bodyPr wrap="square" rtlCol="0">
            <a:spAutoFit/>
          </a:bodyPr>
          <a:lstStyle/>
          <a:p>
            <a:r>
              <a:rPr lang="en-GB" altLang="ca-ES" b="1" dirty="0">
                <a:solidFill>
                  <a:srgbClr val="336699"/>
                </a:solidFill>
                <a:latin typeface="Verdana" panose="020B0604030504040204" pitchFamily="34" charset="0"/>
              </a:rPr>
              <a:t>Equipment and facilities</a:t>
            </a:r>
            <a:endParaRPr lang="es-ES" dirty="0"/>
          </a:p>
        </p:txBody>
      </p:sp>
    </p:spTree>
    <p:extLst>
      <p:ext uri="{BB962C8B-B14F-4D97-AF65-F5344CB8AC3E}">
        <p14:creationId xmlns:p14="http://schemas.microsoft.com/office/powerpoint/2010/main" val="281358306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539750" y="940546"/>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ca-ES" sz="2000" b="1" dirty="0">
                <a:solidFill>
                  <a:srgbClr val="336699"/>
                </a:solidFill>
                <a:latin typeface="Verdana" panose="020B0604030504040204" pitchFamily="34" charset="0"/>
              </a:rPr>
              <a:t>And if you still have questions...</a:t>
            </a:r>
            <a:endParaRPr lang="ca-ES" altLang="ca-ES" sz="2000" b="1" dirty="0">
              <a:solidFill>
                <a:srgbClr val="336699"/>
              </a:solidFill>
              <a:latin typeface="Verdana" panose="020B0604030504040204" pitchFamily="34" charset="0"/>
            </a:endParaRPr>
          </a:p>
        </p:txBody>
      </p:sp>
      <p:sp>
        <p:nvSpPr>
          <p:cNvPr id="78851" name="5 Subtítulo"/>
          <p:cNvSpPr>
            <a:spLocks/>
          </p:cNvSpPr>
          <p:nvPr/>
        </p:nvSpPr>
        <p:spPr bwMode="auto">
          <a:xfrm>
            <a:off x="539750" y="1773238"/>
            <a:ext cx="8196263"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cs typeface="Arial" panose="020B0604020202020204" pitchFamily="34" charset="0"/>
              </a:defRPr>
            </a:lvl1pPr>
            <a:lvl2pPr marL="342900" indent="-34290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20000"/>
              </a:spcBef>
            </a:pPr>
            <a:r>
              <a:rPr lang="en-GB" altLang="ca-ES" sz="1600" b="1" dirty="0">
                <a:solidFill>
                  <a:srgbClr val="646464"/>
                </a:solidFill>
                <a:latin typeface="Verdana" pitchFamily="34" charset="0"/>
                <a:ea typeface="Verdana" pitchFamily="34" charset="0"/>
                <a:cs typeface="Verdana" pitchFamily="34" charset="0"/>
              </a:rPr>
              <a:t>Ask the CRAI staff</a:t>
            </a:r>
            <a:endParaRPr lang="ca-ES" altLang="ca-ES" sz="1600" b="1" dirty="0">
              <a:solidFill>
                <a:srgbClr val="646464"/>
              </a:solidFill>
              <a:latin typeface="Verdana" panose="020B0604030504040204" pitchFamily="34" charset="0"/>
            </a:endParaRPr>
          </a:p>
          <a:p>
            <a:pPr algn="ctr">
              <a:spcBef>
                <a:spcPct val="20000"/>
              </a:spcBef>
            </a:pPr>
            <a:r>
              <a:rPr lang="ca-ES" altLang="ca-ES" sz="1600" dirty="0">
                <a:solidFill>
                  <a:srgbClr val="646464"/>
                </a:solidFill>
                <a:latin typeface="Verdana" panose="020B0604030504040204" pitchFamily="34" charset="0"/>
              </a:rPr>
              <a:t> </a:t>
            </a:r>
            <a:r>
              <a:rPr lang="en-GB" altLang="ca-ES" sz="1600" dirty="0">
                <a:solidFill>
                  <a:srgbClr val="646464"/>
                </a:solidFill>
                <a:latin typeface="Verdana" pitchFamily="34" charset="0"/>
                <a:ea typeface="Verdana" pitchFamily="34" charset="0"/>
                <a:cs typeface="Verdana" pitchFamily="34" charset="0"/>
              </a:rPr>
              <a:t>Library staff can answer the majority of your questions.</a:t>
            </a:r>
            <a:endParaRPr lang="ca-ES" altLang="ca-ES" sz="1600" dirty="0">
              <a:solidFill>
                <a:srgbClr val="646464"/>
              </a:solidFill>
              <a:latin typeface="Verdana" panose="020B0604030504040204" pitchFamily="34" charset="0"/>
            </a:endParaRPr>
          </a:p>
          <a:p>
            <a:pPr algn="ctr">
              <a:spcBef>
                <a:spcPct val="20000"/>
              </a:spcBef>
            </a:pPr>
            <a:endParaRPr lang="ca-ES" altLang="ca-ES" sz="2000" b="1" dirty="0">
              <a:solidFill>
                <a:srgbClr val="646464"/>
              </a:solidFill>
              <a:latin typeface="Verdana" panose="020B0604030504040204" pitchFamily="34" charset="0"/>
            </a:endParaRPr>
          </a:p>
          <a:p>
            <a:pPr algn="ctr">
              <a:spcBef>
                <a:spcPct val="20000"/>
              </a:spcBef>
            </a:pPr>
            <a:r>
              <a:rPr lang="en-GB" altLang="ca-ES" sz="1600" b="1" dirty="0">
                <a:solidFill>
                  <a:srgbClr val="646464"/>
                </a:solidFill>
                <a:latin typeface="Verdana" pitchFamily="34" charset="0"/>
                <a:ea typeface="Verdana" pitchFamily="34" charset="0"/>
                <a:cs typeface="Verdana" pitchFamily="34" charset="0"/>
              </a:rPr>
              <a:t>CRAI home page</a:t>
            </a:r>
            <a:endParaRPr lang="ca-ES" altLang="ca-ES" sz="1600" dirty="0">
              <a:solidFill>
                <a:srgbClr val="646464"/>
              </a:solidFill>
              <a:latin typeface="Verdana" panose="020B0604030504040204" pitchFamily="34" charset="0"/>
            </a:endParaRPr>
          </a:p>
          <a:p>
            <a:pPr lvl="1" algn="ctr">
              <a:buFontTx/>
              <a:buNone/>
              <a:defRPr/>
            </a:pPr>
            <a:r>
              <a:rPr lang="en-GB" altLang="ca-ES" sz="1600" dirty="0">
                <a:solidFill>
                  <a:srgbClr val="646464"/>
                </a:solidFill>
                <a:latin typeface="Verdana" pitchFamily="34" charset="0"/>
                <a:ea typeface="Verdana" pitchFamily="34" charset="0"/>
                <a:cs typeface="Verdana" pitchFamily="34" charset="0"/>
              </a:rPr>
              <a:t>The section "</a:t>
            </a:r>
            <a:r>
              <a:rPr lang="en-GB" altLang="ca-ES" sz="1600" u="sng" dirty="0">
                <a:solidFill>
                  <a:srgbClr val="5B9BD5">
                    <a:lumMod val="50000"/>
                  </a:srgbClr>
                </a:solidFill>
                <a:latin typeface="Verdana" pitchFamily="34" charset="0"/>
                <a:ea typeface="Verdana" pitchFamily="34" charset="0"/>
                <a:cs typeface="Verdana" pitchFamily="34" charset="0"/>
                <a:hlinkClick r:id="rId2"/>
              </a:rPr>
              <a:t>Frequently asked questions</a:t>
            </a:r>
            <a:r>
              <a:rPr lang="en-GB" altLang="ca-ES" sz="1600" dirty="0">
                <a:solidFill>
                  <a:srgbClr val="646464"/>
                </a:solidFill>
                <a:latin typeface="Verdana" pitchFamily="34" charset="0"/>
                <a:ea typeface="Verdana" pitchFamily="34" charset="0"/>
                <a:cs typeface="Verdana" pitchFamily="34" charset="0"/>
              </a:rPr>
              <a:t>"</a:t>
            </a:r>
          </a:p>
          <a:p>
            <a:pPr lvl="1" algn="ctr">
              <a:buFontTx/>
              <a:buNone/>
              <a:defRPr/>
            </a:pPr>
            <a:r>
              <a:rPr lang="en-GB" altLang="ca-ES" sz="1600" dirty="0">
                <a:solidFill>
                  <a:srgbClr val="646464"/>
                </a:solidFill>
                <a:latin typeface="Verdana" pitchFamily="34" charset="0"/>
                <a:ea typeface="Verdana" pitchFamily="34" charset="0"/>
                <a:cs typeface="Verdana" pitchFamily="34" charset="0"/>
              </a:rPr>
              <a:t>provides answers to a number of common queries</a:t>
            </a:r>
            <a:endParaRPr lang="ca-ES" altLang="ca-ES" sz="1600" dirty="0">
              <a:solidFill>
                <a:srgbClr val="646464"/>
              </a:solidFill>
              <a:latin typeface="Verdana" panose="020B0604030504040204" pitchFamily="34" charset="0"/>
            </a:endParaRPr>
          </a:p>
          <a:p>
            <a:pPr lvl="1" algn="ctr">
              <a:spcBef>
                <a:spcPct val="20000"/>
              </a:spcBef>
            </a:pPr>
            <a:endParaRPr lang="ca-ES" altLang="ca-ES" sz="2000" b="1" dirty="0">
              <a:solidFill>
                <a:srgbClr val="646464"/>
              </a:solidFill>
              <a:latin typeface="Verdana" panose="020B0604030504040204" pitchFamily="34" charset="0"/>
            </a:endParaRPr>
          </a:p>
          <a:p>
            <a:pPr lvl="1" algn="ctr">
              <a:spcBef>
                <a:spcPct val="20000"/>
              </a:spcBef>
            </a:pPr>
            <a:r>
              <a:rPr lang="en-GB" altLang="ca-ES" sz="1600" b="1" dirty="0">
                <a:solidFill>
                  <a:srgbClr val="646464"/>
                </a:solidFill>
                <a:latin typeface="Verdana" pitchFamily="34" charset="0"/>
                <a:ea typeface="Verdana" pitchFamily="34" charset="0"/>
                <a:cs typeface="Verdana" pitchFamily="34" charset="0"/>
              </a:rPr>
              <a:t>S@U, User Support Service</a:t>
            </a:r>
            <a:endParaRPr lang="ca-ES" altLang="ca-ES" sz="1600" b="1" dirty="0">
              <a:solidFill>
                <a:srgbClr val="646464"/>
              </a:solidFill>
              <a:latin typeface="Verdana" panose="020B0604030504040204" pitchFamily="34" charset="0"/>
            </a:endParaRPr>
          </a:p>
          <a:p>
            <a:pPr lvl="1" algn="ctr">
              <a:spcBef>
                <a:spcPct val="20000"/>
              </a:spcBef>
            </a:pPr>
            <a:r>
              <a:rPr lang="ca-ES" altLang="ca-ES" sz="1600" b="1" dirty="0">
                <a:solidFill>
                  <a:srgbClr val="646464"/>
                </a:solidFill>
                <a:latin typeface="Verdana" panose="020B0604030504040204" pitchFamily="34" charset="0"/>
              </a:rPr>
              <a:t>	</a:t>
            </a:r>
            <a:r>
              <a:rPr lang="en-GB" altLang="ca-ES" sz="1600" dirty="0">
                <a:solidFill>
                  <a:srgbClr val="646464"/>
                </a:solidFill>
                <a:latin typeface="Verdana" pitchFamily="34" charset="0"/>
                <a:ea typeface="Verdana" pitchFamily="34" charset="0"/>
                <a:cs typeface="Verdana" pitchFamily="34" charset="0"/>
              </a:rPr>
              <a:t> Online information service for any questions about CRAI Libraries and the full range of resources and services. </a:t>
            </a:r>
            <a:endParaRPr lang="ca-ES" altLang="ca-ES" sz="1600" dirty="0">
              <a:solidFill>
                <a:srgbClr val="646464"/>
              </a:solidFill>
              <a:latin typeface="Verdana" panose="020B0604030504040204" pitchFamily="34" charset="0"/>
            </a:endParaRPr>
          </a:p>
          <a:p>
            <a:pPr algn="ctr"/>
            <a:endParaRPr lang="ca-ES" altLang="ca-ES" sz="2000" b="1" dirty="0">
              <a:solidFill>
                <a:srgbClr val="646464"/>
              </a:solidFill>
              <a:latin typeface="Verdana" panose="020B0604030504040204" pitchFamily="34" charset="0"/>
            </a:endParaRPr>
          </a:p>
          <a:p>
            <a:pPr algn="ctr"/>
            <a:r>
              <a:rPr lang="en-GB" altLang="ca-ES" sz="1600" b="1" dirty="0">
                <a:solidFill>
                  <a:srgbClr val="646464"/>
                </a:solidFill>
                <a:latin typeface="Verdana" pitchFamily="34" charset="0"/>
                <a:ea typeface="Verdana" pitchFamily="34" charset="0"/>
                <a:cs typeface="Verdana" pitchFamily="34" charset="0"/>
              </a:rPr>
              <a:t>Or call us on</a:t>
            </a:r>
            <a:r>
              <a:rPr lang="ca-ES" altLang="ca-ES" sz="1600" b="1" dirty="0">
                <a:solidFill>
                  <a:srgbClr val="646464"/>
                </a:solidFill>
                <a:latin typeface="Verdana" panose="020B0604030504040204" pitchFamily="34" charset="0"/>
              </a:rPr>
              <a:t> </a:t>
            </a:r>
          </a:p>
          <a:p>
            <a:pPr algn="ctr"/>
            <a:r>
              <a:rPr lang="es-ES" altLang="ca-ES" sz="1600" dirty="0">
                <a:solidFill>
                  <a:srgbClr val="646464"/>
                </a:solidFill>
                <a:latin typeface="Verdana" panose="020B0604030504040204" pitchFamily="34" charset="0"/>
              </a:rPr>
              <a:t>934 035 769</a:t>
            </a:r>
            <a:endParaRPr lang="ca-ES" altLang="ca-ES" sz="1600" dirty="0">
              <a:solidFill>
                <a:srgbClr val="646464"/>
              </a:solidFill>
              <a:latin typeface="Verdana" panose="020B0604030504040204" pitchFamily="34" charset="0"/>
            </a:endParaRPr>
          </a:p>
        </p:txBody>
      </p:sp>
      <p:pic>
        <p:nvPicPr>
          <p:cNvPr id="78852" name="Picture 15" descr="Logo del Servei d'Atenció als Usuari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9414" y="3716071"/>
            <a:ext cx="126523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3" name="Marcador de número de diapositiva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99CEB4F-6F47-414F-BAAC-CF48B0BC61B5}" type="slidenum">
              <a:rPr lang="ca-ES" altLang="en-US" smtClean="0">
                <a:solidFill>
                  <a:srgbClr val="898989"/>
                </a:solidFill>
              </a:rPr>
              <a:pPr/>
              <a:t>40</a:t>
            </a:fld>
            <a:endParaRPr lang="ca-ES" altLang="en-US">
              <a:solidFill>
                <a:srgbClr val="898989"/>
              </a:solidFill>
            </a:endParaRPr>
          </a:p>
        </p:txBody>
      </p:sp>
    </p:spTree>
    <p:extLst>
      <p:ext uri="{BB962C8B-B14F-4D97-AF65-F5344CB8AC3E}">
        <p14:creationId xmlns:p14="http://schemas.microsoft.com/office/powerpoint/2010/main" val="173133454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3424154" y="3420533"/>
            <a:ext cx="2106667" cy="461665"/>
          </a:xfrm>
          <a:prstGeom prst="rect">
            <a:avLst/>
          </a:prstGeom>
        </p:spPr>
        <p:txBody>
          <a:bodyPr wrap="none">
            <a:spAutoFit/>
          </a:bodyPr>
          <a:lstStyle/>
          <a:p>
            <a:r>
              <a:rPr lang="ca-ES" sz="2400" b="1" dirty="0" err="1">
                <a:solidFill>
                  <a:schemeClr val="bg1"/>
                </a:solidFill>
                <a:latin typeface="Verdana" panose="020B0604030504040204" pitchFamily="34" charset="0"/>
                <a:ea typeface="Verdana" panose="020B0604030504040204" pitchFamily="34" charset="0"/>
                <a:cs typeface="Verdana" panose="020B0604030504040204" pitchFamily="34" charset="0"/>
              </a:rPr>
              <a:t>Thank</a:t>
            </a: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ca-ES" sz="2400" b="1" dirty="0" err="1">
                <a:solidFill>
                  <a:schemeClr val="bg1"/>
                </a:solidFill>
                <a:latin typeface="Verdana" panose="020B0604030504040204" pitchFamily="34" charset="0"/>
                <a:ea typeface="Verdana" panose="020B0604030504040204" pitchFamily="34" charset="0"/>
                <a:cs typeface="Verdana" panose="020B0604030504040204" pitchFamily="34" charset="0"/>
              </a:rPr>
              <a:t>you</a:t>
            </a:r>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5377716" cy="276999"/>
          </a:xfrm>
          <a:prstGeom prst="rect">
            <a:avLst/>
          </a:prstGeom>
        </p:spPr>
        <p:txBody>
          <a:bodyPr wrap="square">
            <a:spAutoFit/>
          </a:bodyPr>
          <a:lstStyle/>
          <a:p>
            <a:pPr>
              <a:spcBef>
                <a:spcPct val="50000"/>
              </a:spcBef>
            </a:pPr>
            <a:r>
              <a:rPr lang="ca-ES" altLang="ca-ES" sz="1200" b="1" dirty="0">
                <a:solidFill>
                  <a:schemeClr val="bg1"/>
                </a:solidFill>
                <a:latin typeface="Verdana" panose="020B0604030504040204" pitchFamily="34" charset="0"/>
              </a:rPr>
              <a:t>© CRAI Universitat de Barcelona, </a:t>
            </a:r>
            <a:r>
              <a:rPr lang="ca-ES" altLang="ca-ES" sz="1200" b="1" dirty="0" err="1">
                <a:solidFill>
                  <a:schemeClr val="bg1"/>
                </a:solidFill>
                <a:latin typeface="Verdana" panose="020B0604030504040204" pitchFamily="34" charset="0"/>
              </a:rPr>
              <a:t>academic</a:t>
            </a:r>
            <a:r>
              <a:rPr lang="ca-ES" altLang="ca-ES" sz="1200" b="1" dirty="0">
                <a:solidFill>
                  <a:schemeClr val="bg1"/>
                </a:solidFill>
                <a:latin typeface="Verdana" panose="020B0604030504040204" pitchFamily="34" charset="0"/>
              </a:rPr>
              <a:t> </a:t>
            </a:r>
            <a:r>
              <a:rPr lang="ca-ES" altLang="ca-ES" sz="1200" b="1" dirty="0" err="1">
                <a:solidFill>
                  <a:schemeClr val="bg1"/>
                </a:solidFill>
                <a:latin typeface="Verdana" panose="020B0604030504040204" pitchFamily="34" charset="0"/>
              </a:rPr>
              <a:t>year</a:t>
            </a:r>
            <a:r>
              <a:rPr lang="ca-ES" altLang="ca-ES" sz="1200" b="1" dirty="0">
                <a:solidFill>
                  <a:schemeClr val="bg1"/>
                </a:solidFill>
                <a:latin typeface="Verdana" panose="020B0604030504040204" pitchFamily="34" charset="0"/>
              </a:rPr>
              <a:t> 2021-22</a:t>
            </a:r>
          </a:p>
        </p:txBody>
      </p:sp>
      <p:pic>
        <p:nvPicPr>
          <p:cNvPr id="8" name="Imagen 7"/>
          <p:cNvPicPr>
            <a:picLocks noChangeAspect="1"/>
          </p:cNvPicPr>
          <p:nvPr/>
        </p:nvPicPr>
        <p:blipFill>
          <a:blip r:embed="rId3"/>
          <a:stretch>
            <a:fillRect/>
          </a:stretch>
        </p:blipFill>
        <p:spPr>
          <a:xfrm>
            <a:off x="975325" y="6291482"/>
            <a:ext cx="792549" cy="274344"/>
          </a:xfrm>
          <a:prstGeom prst="rect">
            <a:avLst/>
          </a:prstGeom>
        </p:spPr>
      </p:pic>
      <p:pic>
        <p:nvPicPr>
          <p:cNvPr id="10" name="Imagen 9">
            <a:hlinkClick r:id="rId4"/>
            <a:extLst>
              <a:ext uri="{FF2B5EF4-FFF2-40B4-BE49-F238E27FC236}">
                <a16:creationId xmlns:a16="http://schemas.microsoft.com/office/drawing/2014/main" id="{60CACF49-34D6-4DE5-B32F-3FECDE3B32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1698" y="4377055"/>
            <a:ext cx="4500563" cy="1221581"/>
          </a:xfrm>
          <a:prstGeom prst="rect">
            <a:avLst/>
          </a:prstGeom>
        </p:spPr>
      </p:pic>
    </p:spTree>
    <p:extLst>
      <p:ext uri="{BB962C8B-B14F-4D97-AF65-F5344CB8AC3E}">
        <p14:creationId xmlns:p14="http://schemas.microsoft.com/office/powerpoint/2010/main" val="2836833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141F58E-AA42-4851-A9D3-67BBD4F9DB7A}" type="slidenum">
              <a:rPr lang="es-ES" altLang="en-US" smtClean="0">
                <a:solidFill>
                  <a:srgbClr val="898989"/>
                </a:solidFill>
              </a:rPr>
              <a:pPr/>
              <a:t>5</a:t>
            </a:fld>
            <a:endParaRPr lang="es-ES" altLang="en-US">
              <a:solidFill>
                <a:srgbClr val="898989"/>
              </a:solidFill>
            </a:endParaRPr>
          </a:p>
        </p:txBody>
      </p:sp>
      <p:sp>
        <p:nvSpPr>
          <p:cNvPr id="29699" name="Rectangle 4"/>
          <p:cNvSpPr>
            <a:spLocks noGrp="1" noChangeArrowheads="1"/>
          </p:cNvSpPr>
          <p:nvPr>
            <p:ph type="title" idx="4294967295"/>
          </p:nvPr>
        </p:nvSpPr>
        <p:spPr bwMode="auto">
          <a:xfrm>
            <a:off x="655474" y="966927"/>
            <a:ext cx="82296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rPr>
              <a:t>The collection: books, journals, etc.</a:t>
            </a:r>
            <a:endParaRPr lang="ca-ES" altLang="ca-ES" sz="2000" b="1" dirty="0">
              <a:solidFill>
                <a:srgbClr val="336699"/>
              </a:solidFill>
              <a:latin typeface="Verdana" panose="020B0604030504040204" pitchFamily="34" charset="0"/>
            </a:endParaRPr>
          </a:p>
        </p:txBody>
      </p:sp>
      <p:sp>
        <p:nvSpPr>
          <p:cNvPr id="29700" name="5 Subtítulo"/>
          <p:cNvSpPr>
            <a:spLocks/>
          </p:cNvSpPr>
          <p:nvPr/>
        </p:nvSpPr>
        <p:spPr bwMode="auto">
          <a:xfrm>
            <a:off x="407825" y="1516718"/>
            <a:ext cx="8362950" cy="4839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628650" indent="-285750" algn="just">
              <a:buFont typeface="Arial" panose="020B0604020202020204" pitchFamily="34" charset="0"/>
              <a:buChar char="•"/>
              <a:defRPr/>
            </a:pPr>
            <a:r>
              <a:rPr lang="en-GB" altLang="ca-ES" sz="1600" dirty="0">
                <a:solidFill>
                  <a:srgbClr val="646464"/>
                </a:solidFill>
                <a:latin typeface="Verdana"/>
                <a:ea typeface="Verdana"/>
                <a:cs typeface="Arial"/>
              </a:rPr>
              <a:t>The Information and Audiovisual Media CRAI Library contains research and specialized collections for the following studies:  Bachelor’s Degree in Digital Information and Documentation Management, Audiovisual Communication, Master’s Degree in Digital Content Management, School Libraries and the Promotion of Reading, Bookstore Postgraduate, etc.</a:t>
            </a:r>
          </a:p>
          <a:p>
            <a:pPr marL="628650" indent="-285750" algn="just">
              <a:buFont typeface="Arial" panose="020B0604020202020204" pitchFamily="34" charset="0"/>
              <a:buChar char="•"/>
              <a:defRPr/>
            </a:pPr>
            <a:endParaRPr lang="en-GB" altLang="ca-ES" sz="1600" dirty="0">
              <a:solidFill>
                <a:srgbClr val="646464"/>
              </a:solidFill>
              <a:latin typeface="Verdana"/>
              <a:ea typeface="Verdana"/>
              <a:cs typeface="Arial"/>
            </a:endParaRPr>
          </a:p>
          <a:p>
            <a:pPr marL="628650" indent="-285750" algn="just">
              <a:buFont typeface="Arial" panose="020B0604020202020204" pitchFamily="34" charset="0"/>
              <a:buChar char="•"/>
              <a:defRPr/>
            </a:pPr>
            <a:r>
              <a:rPr lang="en-GB" altLang="ca-ES" sz="1600" dirty="0">
                <a:solidFill>
                  <a:srgbClr val="646464"/>
                </a:solidFill>
                <a:latin typeface="Verdana"/>
                <a:ea typeface="Verdana"/>
                <a:cs typeface="Arial"/>
              </a:rPr>
              <a:t>The overall collection comprises monographs, printed journals, electronic resources, doctoral theses and audiovisual materials.</a:t>
            </a:r>
          </a:p>
          <a:p>
            <a:pPr marL="628650" indent="-285750" algn="just">
              <a:buFont typeface="Arial" panose="020B0604020202020204" pitchFamily="34" charset="0"/>
              <a:buChar char="•"/>
              <a:defRPr/>
            </a:pPr>
            <a:endParaRPr lang="en-GB" altLang="ca-ES" sz="1600" dirty="0">
              <a:solidFill>
                <a:srgbClr val="646464"/>
              </a:solidFill>
              <a:latin typeface="Verdana"/>
              <a:ea typeface="Verdana"/>
              <a:cs typeface="Arial"/>
            </a:endParaRPr>
          </a:p>
          <a:p>
            <a:pPr marL="628650" indent="-285750" algn="just">
              <a:buFont typeface="Arial" panose="020B0604020202020204" pitchFamily="34" charset="0"/>
              <a:buChar char="•"/>
              <a:defRPr/>
            </a:pPr>
            <a:r>
              <a:rPr lang="en-GB" altLang="ca-ES" sz="1600" dirty="0">
                <a:solidFill>
                  <a:srgbClr val="646464"/>
                </a:solidFill>
                <a:latin typeface="Verdana"/>
                <a:ea typeface="Verdana"/>
                <a:cs typeface="Arial"/>
              </a:rPr>
              <a:t>Books are organized using the </a:t>
            </a:r>
            <a:r>
              <a:rPr lang="en-GB" sz="1600" i="1" dirty="0">
                <a:solidFill>
                  <a:srgbClr val="646464"/>
                </a:solidFill>
                <a:latin typeface="Verdana"/>
                <a:ea typeface="Verdana"/>
                <a:cs typeface="Arial"/>
              </a:rPr>
              <a:t>Universal Decimal Classification (UDC)</a:t>
            </a:r>
            <a:r>
              <a:rPr lang="en-GB" altLang="ca-ES" sz="1600" dirty="0">
                <a:solidFill>
                  <a:srgbClr val="646464"/>
                </a:solidFill>
                <a:latin typeface="Verdana"/>
                <a:ea typeface="Verdana"/>
                <a:cs typeface="Arial"/>
              </a:rPr>
              <a:t>. Journals are arranged alphabetically.</a:t>
            </a:r>
          </a:p>
          <a:p>
            <a:pPr marL="628650" indent="-285750" algn="just">
              <a:buFont typeface="Arial" panose="020B0604020202020204" pitchFamily="34" charset="0"/>
              <a:buChar char="•"/>
              <a:defRPr/>
            </a:pPr>
            <a:endParaRPr lang="en-GB" altLang="ca-ES" sz="1600" dirty="0">
              <a:solidFill>
                <a:srgbClr val="646464"/>
              </a:solidFill>
              <a:latin typeface="Verdana"/>
              <a:ea typeface="Verdana"/>
              <a:cs typeface="Arial"/>
            </a:endParaRPr>
          </a:p>
          <a:p>
            <a:pPr marL="628650" indent="-285750" algn="just">
              <a:buFont typeface="Arial" panose="020B0604020202020204" pitchFamily="34" charset="0"/>
              <a:buChar char="•"/>
              <a:defRPr/>
            </a:pPr>
            <a:r>
              <a:rPr lang="en-GB" altLang="ca-ES" sz="1600" dirty="0">
                <a:solidFill>
                  <a:srgbClr val="646464"/>
                </a:solidFill>
                <a:latin typeface="Verdana"/>
                <a:ea typeface="Verdana"/>
                <a:cs typeface="Arial"/>
              </a:rPr>
              <a:t>The Library also houses a series of special collections: </a:t>
            </a:r>
            <a:r>
              <a:rPr lang="en-GB" altLang="ca-ES" sz="1600" dirty="0">
                <a:solidFill>
                  <a:srgbClr val="646464"/>
                </a:solidFill>
                <a:latin typeface="Verdana"/>
                <a:ea typeface="Verdana"/>
                <a:cs typeface="Arial"/>
                <a:hlinkClick r:id="rId3"/>
              </a:rPr>
              <a:t>Printing, Publishing and Bookselling Catalogues</a:t>
            </a:r>
            <a:r>
              <a:rPr lang="en-GB" altLang="ca-ES" sz="1600" dirty="0">
                <a:solidFill>
                  <a:srgbClr val="646464"/>
                </a:solidFill>
                <a:latin typeface="Verdana"/>
                <a:ea typeface="Verdana"/>
                <a:cs typeface="Arial"/>
              </a:rPr>
              <a:t> (UB Digital Heritage Library) and the </a:t>
            </a:r>
            <a:r>
              <a:rPr lang="en-GB" altLang="ca-ES" sz="1600" dirty="0">
                <a:solidFill>
                  <a:srgbClr val="646464"/>
                </a:solidFill>
                <a:latin typeface="Verdana"/>
                <a:ea typeface="Verdana"/>
                <a:cs typeface="Arial"/>
                <a:hlinkClick r:id="rId4"/>
              </a:rPr>
              <a:t>Photographs of the School of Librarians</a:t>
            </a:r>
            <a:r>
              <a:rPr lang="en-GB" altLang="ca-ES" sz="1600" dirty="0">
                <a:solidFill>
                  <a:srgbClr val="646464"/>
                </a:solidFill>
                <a:latin typeface="Verdana"/>
                <a:ea typeface="Verdana"/>
                <a:cs typeface="Arial"/>
              </a:rPr>
              <a:t>. Books and other materials from the storeroom or glass cabinet (call numbers beginning with "R", "VITRINA" o "D22") must be requested one day in advance.</a:t>
            </a:r>
          </a:p>
          <a:p>
            <a:pPr marL="628650" indent="-285750" algn="just">
              <a:buFont typeface="Arial" panose="020B0604020202020204" pitchFamily="34" charset="0"/>
              <a:buChar char="•"/>
              <a:defRPr/>
            </a:pPr>
            <a:endParaRPr lang="en-GB" altLang="ca-ES" sz="1600" dirty="0">
              <a:solidFill>
                <a:srgbClr val="646464"/>
              </a:solidFill>
              <a:latin typeface="Verdana"/>
              <a:ea typeface="Verdana"/>
              <a:cs typeface="Arial"/>
            </a:endParaRPr>
          </a:p>
          <a:p>
            <a:pPr marL="628650" indent="-285750" algn="just">
              <a:buFont typeface="Arial" panose="020B0604020202020204" pitchFamily="34" charset="0"/>
              <a:buChar char="•"/>
              <a:defRPr/>
            </a:pPr>
            <a:r>
              <a:rPr lang="en-GB" altLang="ca-ES" sz="1600" dirty="0">
                <a:solidFill>
                  <a:srgbClr val="646464"/>
                </a:solidFill>
                <a:latin typeface="Verdana"/>
                <a:ea typeface="Verdana"/>
                <a:cs typeface="Arial"/>
              </a:rPr>
              <a:t>You can use this </a:t>
            </a:r>
            <a:r>
              <a:rPr lang="en-GB" altLang="ca-ES" sz="1600" dirty="0">
                <a:solidFill>
                  <a:srgbClr val="646464"/>
                </a:solidFill>
                <a:latin typeface="Verdana"/>
                <a:ea typeface="Verdana"/>
                <a:cs typeface="Arial"/>
                <a:hlinkClick r:id="rId5"/>
              </a:rPr>
              <a:t>form</a:t>
            </a:r>
            <a:r>
              <a:rPr lang="en-GB" altLang="ca-ES" sz="1600" dirty="0">
                <a:solidFill>
                  <a:srgbClr val="646464"/>
                </a:solidFill>
                <a:latin typeface="Verdana"/>
                <a:ea typeface="Verdana"/>
                <a:cs typeface="Arial"/>
              </a:rPr>
              <a:t> (Catalan) to send your proposals for book purchases.</a:t>
            </a:r>
          </a:p>
          <a:p>
            <a:pPr indent="0" algn="just">
              <a:defRPr/>
            </a:pPr>
            <a:endParaRPr lang="ca-ES" altLang="ca-ES" sz="1600" dirty="0">
              <a:solidFill>
                <a:srgbClr val="FF0000"/>
              </a:solidFill>
              <a:latin typeface="Verdana"/>
              <a:ea typeface="Verdana"/>
              <a:cs typeface="Arial"/>
            </a:endParaRPr>
          </a:p>
        </p:txBody>
      </p:sp>
    </p:spTree>
    <p:extLst>
      <p:ext uri="{BB962C8B-B14F-4D97-AF65-F5344CB8AC3E}">
        <p14:creationId xmlns:p14="http://schemas.microsoft.com/office/powerpoint/2010/main" val="141879873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1"/>
          <p:cNvPicPr>
            <a:picLocks noChangeAspect="1"/>
          </p:cNvPicPr>
          <p:nvPr/>
        </p:nvPicPr>
        <p:blipFill>
          <a:blip r:embed="rId3"/>
          <a:stretch>
            <a:fillRect/>
          </a:stretch>
        </p:blipFill>
        <p:spPr>
          <a:xfrm>
            <a:off x="4400550" y="1323321"/>
            <a:ext cx="4216286" cy="4488230"/>
          </a:xfrm>
          <a:prstGeom prst="rect">
            <a:avLst/>
          </a:prstGeom>
        </p:spPr>
      </p:pic>
      <p:sp>
        <p:nvSpPr>
          <p:cNvPr id="72706" name="Contenidor de número de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93B7B22-B7F6-4D86-A28B-8B92C0BFEA53}" type="slidenum">
              <a:rPr lang="ca-ES" altLang="en-US" smtClean="0">
                <a:solidFill>
                  <a:srgbClr val="898989"/>
                </a:solidFill>
              </a:rPr>
              <a:pPr/>
              <a:t>6</a:t>
            </a:fld>
            <a:endParaRPr lang="ca-ES" altLang="en-US">
              <a:solidFill>
                <a:srgbClr val="898989"/>
              </a:solidFill>
            </a:endParaRPr>
          </a:p>
        </p:txBody>
      </p:sp>
      <p:sp>
        <p:nvSpPr>
          <p:cNvPr id="72707" name="Rectangle 2"/>
          <p:cNvSpPr>
            <a:spLocks noGrp="1" noChangeArrowheads="1"/>
          </p:cNvSpPr>
          <p:nvPr>
            <p:ph type="title" idx="4294967295"/>
          </p:nvPr>
        </p:nvSpPr>
        <p:spPr bwMode="auto">
          <a:xfrm>
            <a:off x="285750" y="953989"/>
            <a:ext cx="8229600"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ca-ES" sz="2000" b="1" dirty="0">
                <a:solidFill>
                  <a:srgbClr val="336699"/>
                </a:solidFill>
                <a:latin typeface="Verdana" panose="020B0604030504040204" pitchFamily="34" charset="0"/>
                <a:hlinkClick r:id="rId4"/>
              </a:rPr>
              <a:t>Collections and resources</a:t>
            </a:r>
            <a:endParaRPr lang="ca-ES" altLang="ca-ES" sz="1600" dirty="0">
              <a:solidFill>
                <a:srgbClr val="336699"/>
              </a:solidFill>
              <a:latin typeface="Verdana" panose="020B0604030504040204" pitchFamily="34" charset="0"/>
            </a:endParaRPr>
          </a:p>
        </p:txBody>
      </p:sp>
      <p:sp>
        <p:nvSpPr>
          <p:cNvPr id="99335" name="Rectangle 27"/>
          <p:cNvSpPr>
            <a:spLocks noChangeArrowheads="1"/>
          </p:cNvSpPr>
          <p:nvPr/>
        </p:nvSpPr>
        <p:spPr bwMode="auto">
          <a:xfrm>
            <a:off x="285750" y="1640131"/>
            <a:ext cx="3807929"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85750" indent="-285750" algn="just" fontAlgn="base">
              <a:spcBef>
                <a:spcPct val="0"/>
              </a:spcBef>
              <a:spcAft>
                <a:spcPct val="0"/>
              </a:spcAft>
            </a:pPr>
            <a:r>
              <a:rPr lang="en-US" altLang="es-ES" sz="1600" dirty="0">
                <a:solidFill>
                  <a:srgbClr val="646464"/>
                </a:solidFill>
                <a:latin typeface="Verdana" panose="020B0604030504040204" pitchFamily="34" charset="0"/>
                <a:ea typeface="Verdana" panose="020B0604030504040204" pitchFamily="34" charset="0"/>
                <a:cs typeface="Verdana" panose="020B0604030504040204" pitchFamily="34" charset="0"/>
              </a:rPr>
              <a:t>Each CRAI Library has this section in this web. </a:t>
            </a:r>
          </a:p>
          <a:p>
            <a:pPr lvl="0" algn="just" fontAlgn="base">
              <a:spcBef>
                <a:spcPct val="0"/>
              </a:spcBef>
              <a:spcAft>
                <a:spcPct val="0"/>
              </a:spcAft>
              <a:buNone/>
            </a:pPr>
            <a:endParaRPr lang="en-US" altLang="es-ES" sz="1600" dirty="0">
              <a:solidFill>
                <a:srgbClr val="646464"/>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fontAlgn="base">
              <a:spcBef>
                <a:spcPct val="0"/>
              </a:spcBef>
              <a:spcAft>
                <a:spcPct val="0"/>
              </a:spcAft>
            </a:pPr>
            <a:r>
              <a:rPr lang="en-US" altLang="es-ES" sz="1600" dirty="0">
                <a:solidFill>
                  <a:srgbClr val="646464"/>
                </a:solidFill>
                <a:latin typeface="Verdana" panose="020B0604030504040204" pitchFamily="34" charset="0"/>
                <a:ea typeface="Verdana" panose="020B0604030504040204" pitchFamily="34" charset="0"/>
                <a:cs typeface="Verdana" panose="020B0604030504040204" pitchFamily="34" charset="0"/>
              </a:rPr>
              <a:t>It is a selection of information resources related to the subject areas of teaching and research at the Faculty. You will find databases, books and electronic journals, text books, etc.</a:t>
            </a:r>
          </a:p>
        </p:txBody>
      </p:sp>
      <p:sp>
        <p:nvSpPr>
          <p:cNvPr id="9" name="7 Flecha derecha"/>
          <p:cNvSpPr/>
          <p:nvPr/>
        </p:nvSpPr>
        <p:spPr>
          <a:xfrm rot="11940462">
            <a:off x="5365798" y="1903566"/>
            <a:ext cx="1073269" cy="295625"/>
          </a:xfrm>
          <a:prstGeom prst="rightArrow">
            <a:avLst>
              <a:gd name="adj1" fmla="val 54123"/>
              <a:gd name="adj2" fmla="val 50000"/>
            </a:avLst>
          </a:prstGeom>
          <a:solidFill>
            <a:srgbClr val="336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b="1">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4283484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idor de número de diapositiva 2"/>
          <p:cNvSpPr>
            <a:spLocks noGrp="1"/>
          </p:cNvSpPr>
          <p:nvPr>
            <p:ph type="sldNum" sz="quarter" idx="12"/>
          </p:nvPr>
        </p:nvSpPr>
        <p:spPr/>
        <p:txBody>
          <a:bodyPr/>
          <a:lstStyle/>
          <a:p>
            <a:pPr>
              <a:defRPr/>
            </a:pPr>
            <a:fld id="{E7340708-317D-4A96-BF86-362F3D53F49E}" type="slidenum">
              <a:rPr lang="ca-ES" altLang="en-US" smtClean="0"/>
              <a:pPr>
                <a:defRPr/>
              </a:pPr>
              <a:t>7</a:t>
            </a:fld>
            <a:endParaRPr lang="ca-ES" altLang="en-US"/>
          </a:p>
        </p:txBody>
      </p:sp>
      <p:sp>
        <p:nvSpPr>
          <p:cNvPr id="25" name="Rectangle 22"/>
          <p:cNvSpPr>
            <a:spLocks noChangeArrowheads="1"/>
          </p:cNvSpPr>
          <p:nvPr/>
        </p:nvSpPr>
        <p:spPr bwMode="auto">
          <a:xfrm>
            <a:off x="657158" y="885069"/>
            <a:ext cx="192071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ca-E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Library Map</a:t>
            </a:r>
          </a:p>
        </p:txBody>
      </p:sp>
      <p:sp>
        <p:nvSpPr>
          <p:cNvPr id="2" name="AutoShape 2" descr="blob:https://ubarcelona-my.sharepoint.com/2b664617-b9fd-4d70-b9b6-f9e72772303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pic>
        <p:nvPicPr>
          <p:cNvPr id="5" name="Imat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1746" y="1285179"/>
            <a:ext cx="5424854" cy="5424854"/>
          </a:xfrm>
          <a:prstGeom prst="rect">
            <a:avLst/>
          </a:prstGeom>
        </p:spPr>
      </p:pic>
    </p:spTree>
    <p:extLst>
      <p:ext uri="{BB962C8B-B14F-4D97-AF65-F5344CB8AC3E}">
        <p14:creationId xmlns:p14="http://schemas.microsoft.com/office/powerpoint/2010/main" val="3646460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idor de número de diapositiva 2">
            <a:extLst>
              <a:ext uri="{FF2B5EF4-FFF2-40B4-BE49-F238E27FC236}">
                <a16:creationId xmlns:a16="http://schemas.microsoft.com/office/drawing/2014/main" id="{A875734B-D5DE-4CDA-AFFD-A93049DF0E60}"/>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AF87E7A-2BEE-43CB-A07F-CAFED953755B}" type="slidenum">
              <a:rPr lang="ca-ES" altLang="en-US">
                <a:solidFill>
                  <a:srgbClr val="898989"/>
                </a:solidFill>
                <a:latin typeface="Calibri" panose="020F0502020204030204" pitchFamily="34" charset="0"/>
              </a:rPr>
              <a:pPr eaLnBrk="1" hangingPunct="1"/>
              <a:t>8</a:t>
            </a:fld>
            <a:endParaRPr lang="ca-ES" altLang="en-US">
              <a:solidFill>
                <a:srgbClr val="898989"/>
              </a:solidFill>
              <a:latin typeface="Calibri" panose="020F0502020204030204" pitchFamily="34" charset="0"/>
            </a:endParaRPr>
          </a:p>
        </p:txBody>
      </p:sp>
      <p:pic>
        <p:nvPicPr>
          <p:cNvPr id="31750" name="Picture 6">
            <a:hlinkClick r:id="rId2"/>
            <a:extLst>
              <a:ext uri="{FF2B5EF4-FFF2-40B4-BE49-F238E27FC236}">
                <a16:creationId xmlns:a16="http://schemas.microsoft.com/office/drawing/2014/main" id="{CBBC5E51-DAEA-4DA7-87A7-D785100B6F9F}"/>
              </a:ext>
            </a:extLst>
          </p:cNvPr>
          <p:cNvPicPr>
            <a:picLocks noChangeAspect="1" noChangeArrowheads="1"/>
          </p:cNvPicPr>
          <p:nvPr/>
        </p:nvPicPr>
        <p:blipFill>
          <a:blip r:embed="rId3"/>
          <a:srcRect/>
          <a:stretch>
            <a:fillRect/>
          </a:stretch>
        </p:blipFill>
        <p:spPr bwMode="auto">
          <a:xfrm>
            <a:off x="1410789" y="1554482"/>
            <a:ext cx="5394960" cy="5193030"/>
          </a:xfrm>
          <a:prstGeom prst="round1Rect">
            <a:avLst/>
          </a:prstGeom>
          <a:noFill/>
          <a:ln w="9525">
            <a:noFill/>
            <a:miter lim="800000"/>
            <a:headEnd/>
            <a:tailEnd/>
          </a:ln>
          <a:effectLst/>
        </p:spPr>
      </p:pic>
      <p:sp>
        <p:nvSpPr>
          <p:cNvPr id="30724" name="7 Rectángulo">
            <a:extLst>
              <a:ext uri="{FF2B5EF4-FFF2-40B4-BE49-F238E27FC236}">
                <a16:creationId xmlns:a16="http://schemas.microsoft.com/office/drawing/2014/main" id="{898EA703-AA6F-490E-ABDE-4EBEE4D22877}"/>
              </a:ext>
            </a:extLst>
          </p:cNvPr>
          <p:cNvSpPr>
            <a:spLocks noChangeArrowheads="1"/>
          </p:cNvSpPr>
          <p:nvPr/>
        </p:nvSpPr>
        <p:spPr bwMode="auto">
          <a:xfrm>
            <a:off x="457200" y="815818"/>
            <a:ext cx="783394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ca-ES" sz="2000" b="1" dirty="0">
                <a:solidFill>
                  <a:srgbClr val="336699"/>
                </a:solidFill>
                <a:latin typeface="Verdana" panose="020B0604030504040204" pitchFamily="34" charset="0"/>
                <a:hlinkClick r:id="rId4"/>
              </a:rPr>
              <a:t>Library virtual tour</a:t>
            </a:r>
            <a:r>
              <a:rPr lang="ca-ES" altLang="ca-ES" sz="2000" b="1" dirty="0">
                <a:solidFill>
                  <a:srgbClr val="336699"/>
                </a:solidFill>
                <a:latin typeface="Verdana" panose="020B0604030504040204" pitchFamily="34" charset="0"/>
              </a:rPr>
              <a:t/>
            </a:r>
            <a:br>
              <a:rPr lang="ca-ES" altLang="ca-ES" sz="2000" b="1" dirty="0">
                <a:solidFill>
                  <a:srgbClr val="336699"/>
                </a:solidFill>
                <a:latin typeface="Verdana" panose="020B0604030504040204" pitchFamily="34" charset="0"/>
              </a:rPr>
            </a:br>
            <a:endParaRPr lang="ca-ES" altLang="ca-ES" sz="1000" b="1" dirty="0">
              <a:solidFill>
                <a:srgbClr val="336699"/>
              </a:solidFill>
              <a:latin typeface="Verdana" panose="020B0604030504040204" pitchFamily="34" charset="0"/>
            </a:endParaRPr>
          </a:p>
        </p:txBody>
      </p:sp>
    </p:spTree>
    <p:extLst>
      <p:ext uri="{BB962C8B-B14F-4D97-AF65-F5344CB8AC3E}">
        <p14:creationId xmlns:p14="http://schemas.microsoft.com/office/powerpoint/2010/main" val="3513048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idor de número de diapositiva 2">
            <a:extLst>
              <a:ext uri="{FF2B5EF4-FFF2-40B4-BE49-F238E27FC236}">
                <a16:creationId xmlns:a16="http://schemas.microsoft.com/office/drawing/2014/main" id="{4D113FEA-4CBC-4DD6-B7A3-CD6703BB0FC7}"/>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A42D1FC-E8B0-4348-AA60-61D153EE7D9B}" type="slidenum">
              <a:rPr lang="ca-ES" altLang="en-US">
                <a:solidFill>
                  <a:srgbClr val="898989"/>
                </a:solidFill>
                <a:latin typeface="Calibri" panose="020F0502020204030204" pitchFamily="34" charset="0"/>
              </a:rPr>
              <a:pPr eaLnBrk="1" hangingPunct="1"/>
              <a:t>9</a:t>
            </a:fld>
            <a:endParaRPr lang="ca-ES" altLang="en-US">
              <a:solidFill>
                <a:srgbClr val="898989"/>
              </a:solidFill>
              <a:latin typeface="Calibri" panose="020F0502020204030204" pitchFamily="34" charset="0"/>
            </a:endParaRPr>
          </a:p>
        </p:txBody>
      </p:sp>
      <p:pic>
        <p:nvPicPr>
          <p:cNvPr id="31748" name="Picture 2">
            <a:hlinkClick r:id="rId2"/>
            <a:extLst>
              <a:ext uri="{FF2B5EF4-FFF2-40B4-BE49-F238E27FC236}">
                <a16:creationId xmlns:a16="http://schemas.microsoft.com/office/drawing/2014/main" id="{A5DDA6B7-9973-4DD7-9780-E6B856F777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0063" y="1419225"/>
            <a:ext cx="4451350"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5 Rectángulo">
            <a:extLst>
              <a:ext uri="{FF2B5EF4-FFF2-40B4-BE49-F238E27FC236}">
                <a16:creationId xmlns:a16="http://schemas.microsoft.com/office/drawing/2014/main" id="{3C995DC4-DA1B-4724-8DBF-98599BE1D106}"/>
              </a:ext>
            </a:extLst>
          </p:cNvPr>
          <p:cNvSpPr>
            <a:spLocks noChangeArrowheads="1"/>
          </p:cNvSpPr>
          <p:nvPr/>
        </p:nvSpPr>
        <p:spPr bwMode="auto">
          <a:xfrm>
            <a:off x="360484" y="921054"/>
            <a:ext cx="44823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838200" indent="-8382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ca-ES" sz="2000" b="1" dirty="0">
                <a:solidFill>
                  <a:srgbClr val="336699"/>
                </a:solidFill>
                <a:latin typeface="Verdana" panose="020B0604030504040204" pitchFamily="34" charset="0"/>
                <a:ea typeface="+mj-ea"/>
                <a:cs typeface="+mj-cs"/>
              </a:rPr>
              <a:t>UDC: How does it work? </a:t>
            </a:r>
            <a:endParaRPr lang="en-GB" altLang="ca-ES" sz="2000" dirty="0">
              <a:solidFill>
                <a:srgbClr val="336699"/>
              </a:solidFill>
              <a:latin typeface="Verdana" panose="020B0604030504040204" pitchFamily="34" charset="0"/>
            </a:endParaRPr>
          </a:p>
        </p:txBody>
      </p:sp>
      <p:sp>
        <p:nvSpPr>
          <p:cNvPr id="7" name="6 Rectángulo">
            <a:extLst>
              <a:ext uri="{FF2B5EF4-FFF2-40B4-BE49-F238E27FC236}">
                <a16:creationId xmlns:a16="http://schemas.microsoft.com/office/drawing/2014/main" id="{0BCDE889-7BBE-4E61-A564-14DA3626BC2D}"/>
              </a:ext>
            </a:extLst>
          </p:cNvPr>
          <p:cNvSpPr/>
          <p:nvPr/>
        </p:nvSpPr>
        <p:spPr>
          <a:xfrm>
            <a:off x="360484" y="1519603"/>
            <a:ext cx="3814763" cy="3046988"/>
          </a:xfrm>
          <a:prstGeom prst="rect">
            <a:avLst/>
          </a:prstGeom>
        </p:spPr>
        <p:txBody>
          <a:bodyPr>
            <a:spAutoFit/>
          </a:bodyPr>
          <a:lstStyle/>
          <a:p>
            <a:pPr algn="just">
              <a:defRPr/>
            </a:pPr>
            <a:r>
              <a:rPr lang="en-GB" altLang="ca-ES" sz="1600" dirty="0">
                <a:solidFill>
                  <a:srgbClr val="646464"/>
                </a:solidFill>
                <a:latin typeface="Verdana" pitchFamily="34" charset="0"/>
              </a:rPr>
              <a:t>Our books are classified using the Universal Decimal Classification (UDC) that arrange the </a:t>
            </a:r>
            <a:r>
              <a:rPr lang="en-GB" sz="1600" dirty="0">
                <a:solidFill>
                  <a:srgbClr val="646464"/>
                </a:solidFill>
                <a:latin typeface="Verdana" pitchFamily="34" charset="0"/>
              </a:rPr>
              <a:t>branches of knowledge in 9 main classes, numbered from 0 to 9.</a:t>
            </a:r>
            <a:endParaRPr lang="en-GB" altLang="ca-ES" sz="1600" dirty="0">
              <a:solidFill>
                <a:srgbClr val="646464"/>
              </a:solidFill>
              <a:latin typeface="Verdana" pitchFamily="34" charset="0"/>
            </a:endParaRPr>
          </a:p>
          <a:p>
            <a:pPr algn="just">
              <a:defRPr/>
            </a:pPr>
            <a:endParaRPr lang="ca-ES" altLang="ca-ES" sz="1600" dirty="0">
              <a:solidFill>
                <a:srgbClr val="646464"/>
              </a:solidFill>
              <a:latin typeface="Verdana" pitchFamily="34" charset="0"/>
              <a:cs typeface="+mn-cs"/>
            </a:endParaRPr>
          </a:p>
          <a:p>
            <a:pPr algn="just">
              <a:defRPr/>
            </a:pPr>
            <a:r>
              <a:rPr lang="en-GB" altLang="ca-ES" sz="1600" dirty="0">
                <a:solidFill>
                  <a:srgbClr val="646464"/>
                </a:solidFill>
                <a:latin typeface="Verdana" pitchFamily="34" charset="0"/>
              </a:rPr>
              <a:t>Our collection begins in 001 (science and knowledge in general) next to the Director’s office and ends in 930.272 (paleography) next to the </a:t>
            </a:r>
            <a:r>
              <a:rPr lang="en-GB" altLang="ca-ES" sz="1600" dirty="0" err="1">
                <a:solidFill>
                  <a:srgbClr val="646464"/>
                </a:solidFill>
                <a:latin typeface="Verdana" pitchFamily="34" charset="0"/>
              </a:rPr>
              <a:t>Fructuós</a:t>
            </a:r>
            <a:r>
              <a:rPr lang="en-GB" altLang="ca-ES" sz="1600" dirty="0">
                <a:solidFill>
                  <a:srgbClr val="646464"/>
                </a:solidFill>
                <a:latin typeface="Verdana" pitchFamily="34" charset="0"/>
              </a:rPr>
              <a:t> </a:t>
            </a:r>
            <a:r>
              <a:rPr lang="en-GB" altLang="ca-ES" sz="1600" dirty="0" err="1">
                <a:solidFill>
                  <a:srgbClr val="646464"/>
                </a:solidFill>
                <a:latin typeface="Verdana" pitchFamily="34" charset="0"/>
              </a:rPr>
              <a:t>Gelabert</a:t>
            </a:r>
            <a:r>
              <a:rPr lang="en-GB" altLang="ca-ES" sz="1600" dirty="0">
                <a:solidFill>
                  <a:srgbClr val="646464"/>
                </a:solidFill>
                <a:latin typeface="Verdana" pitchFamily="34" charset="0"/>
              </a:rPr>
              <a:t> room. </a:t>
            </a:r>
          </a:p>
        </p:txBody>
      </p:sp>
    </p:spTree>
    <p:extLst>
      <p:ext uri="{BB962C8B-B14F-4D97-AF65-F5344CB8AC3E}">
        <p14:creationId xmlns:p14="http://schemas.microsoft.com/office/powerpoint/2010/main" val="210794240"/>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presentacio_CRAIgenerica.potx" id="{115DF513-4CD7-43C9-8698-9BE2F55C3DC4}" vid="{58262671-2CD7-44FD-BF02-ADCFD66979B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3_Disseny personalitzat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9999"/>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54F2606D4736641A81E448B3DA64513" ma:contentTypeVersion="13" ma:contentTypeDescription="Crea un document nou" ma:contentTypeScope="" ma:versionID="ec335aa6dbc7bf63a345e021a6409d97">
  <xsd:schema xmlns:xsd="http://www.w3.org/2001/XMLSchema" xmlns:xs="http://www.w3.org/2001/XMLSchema" xmlns:p="http://schemas.microsoft.com/office/2006/metadata/properties" xmlns:ns2="3d6f43e7-9cd5-4cba-aa14-dcf5258f4b8a" xmlns:ns3="02438a32-e18b-4eac-be57-1917724db1f8" targetNamespace="http://schemas.microsoft.com/office/2006/metadata/properties" ma:root="true" ma:fieldsID="dc2e7aec6978db01159ce32a2f42703e" ns2:_="" ns3:_="">
    <xsd:import namespace="3d6f43e7-9cd5-4cba-aa14-dcf5258f4b8a"/>
    <xsd:import namespace="02438a32-e18b-4eac-be57-1917724db1f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6f43e7-9cd5-4cba-aa14-dcf5258f4b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438a32-e18b-4eac-be57-1917724db1f8" elementFormDefault="qualified">
    <xsd:import namespace="http://schemas.microsoft.com/office/2006/documentManagement/types"/>
    <xsd:import namespace="http://schemas.microsoft.com/office/infopath/2007/PartnerControls"/>
    <xsd:element name="SharedWithUsers" ma:index="10"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 compartit amb detal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167E877-9243-40EC-92EA-C191C1B499A0}">
  <ds:schemaRefs>
    <ds:schemaRef ds:uri="http://schemas.microsoft.com/sharepoint/v3/contenttype/forms"/>
  </ds:schemaRefs>
</ds:datastoreItem>
</file>

<file path=customXml/itemProps2.xml><?xml version="1.0" encoding="utf-8"?>
<ds:datastoreItem xmlns:ds="http://schemas.openxmlformats.org/officeDocument/2006/customXml" ds:itemID="{23AA57EF-5143-4B45-B203-CBD66A8104E4}">
  <ds:schemaRefs>
    <ds:schemaRef ds:uri="http://schemas.openxmlformats.org/package/2006/metadata/core-properties"/>
    <ds:schemaRef ds:uri="http://schemas.microsoft.com/office/2006/documentManagement/types"/>
    <ds:schemaRef ds:uri="http://schemas.microsoft.com/office/infopath/2007/PartnerControls"/>
    <ds:schemaRef ds:uri="02438a32-e18b-4eac-be57-1917724db1f8"/>
    <ds:schemaRef ds:uri="http://purl.org/dc/elements/1.1/"/>
    <ds:schemaRef ds:uri="http://schemas.microsoft.com/office/2006/metadata/properties"/>
    <ds:schemaRef ds:uri="3d6f43e7-9cd5-4cba-aa14-dcf5258f4b8a"/>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749D6CA7-494A-40CA-90A1-4C5837F0DC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6f43e7-9cd5-4cba-aa14-dcf5258f4b8a"/>
    <ds:schemaRef ds:uri="02438a32-e18b-4eac-be57-1917724db1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2018_presentacio_CRAIgenerica</Template>
  <TotalTime>4200</TotalTime>
  <Words>3423</Words>
  <Application>Microsoft Office PowerPoint</Application>
  <PresentationFormat>Presentació en pantalla (4:3)</PresentationFormat>
  <Paragraphs>439</Paragraphs>
  <Slides>41</Slides>
  <Notes>23</Notes>
  <HiddenSlides>0</HiddenSlides>
  <MMClips>0</MMClips>
  <ScaleCrop>false</ScaleCrop>
  <HeadingPairs>
    <vt:vector size="6" baseType="variant">
      <vt:variant>
        <vt:lpstr>Tipus de lletra utilitzats</vt:lpstr>
      </vt:variant>
      <vt:variant>
        <vt:i4>6</vt:i4>
      </vt:variant>
      <vt:variant>
        <vt:lpstr>Tema</vt:lpstr>
      </vt:variant>
      <vt:variant>
        <vt:i4>1</vt:i4>
      </vt:variant>
      <vt:variant>
        <vt:lpstr>Títols de les diapositives</vt:lpstr>
      </vt:variant>
      <vt:variant>
        <vt:i4>41</vt:i4>
      </vt:variant>
    </vt:vector>
  </HeadingPairs>
  <TitlesOfParts>
    <vt:vector size="48" baseType="lpstr">
      <vt:lpstr>Arial</vt:lpstr>
      <vt:lpstr>Calibri</vt:lpstr>
      <vt:lpstr>Calibri Light</vt:lpstr>
      <vt:lpstr>Times New Roman</vt:lpstr>
      <vt:lpstr>Verdana</vt:lpstr>
      <vt:lpstr>Wingdings</vt:lpstr>
      <vt:lpstr>Tema de Office</vt:lpstr>
      <vt:lpstr>Presentació del PowerPoint</vt:lpstr>
      <vt:lpstr>What's the aim of this session? </vt:lpstr>
      <vt:lpstr>Presentació del PowerPoint</vt:lpstr>
      <vt:lpstr>Presentació del PowerPoint</vt:lpstr>
      <vt:lpstr>The collection: books, journals, etc.</vt:lpstr>
      <vt:lpstr>Collections and resources</vt:lpstr>
      <vt:lpstr>Presentació del PowerPoint</vt:lpstr>
      <vt:lpstr>Presentació del PowerPoint</vt:lpstr>
      <vt:lpstr>Presentació del PowerPoint</vt:lpstr>
      <vt:lpstr>Start using CRAI</vt:lpstr>
      <vt:lpstr>Cercabib  </vt:lpstr>
      <vt:lpstr>Cercabib. Two ways to access.  Access from the CRAI website </vt:lpstr>
      <vt:lpstr>Cercabib  Access from the Cercabib website</vt:lpstr>
      <vt:lpstr>Cercabib: quick search </vt:lpstr>
      <vt:lpstr>Presentació del PowerPoint</vt:lpstr>
      <vt:lpstr>Presentació del PowerPoint</vt:lpstr>
      <vt:lpstr>Presentació del PowerPoint</vt:lpstr>
      <vt:lpstr>How to borrow books? UB Card</vt:lpstr>
      <vt:lpstr>Loans service (I)</vt:lpstr>
      <vt:lpstr>Presentació del PowerPoint</vt:lpstr>
      <vt:lpstr>Presentació del PowerPoint</vt:lpstr>
      <vt:lpstr>Loan from other UB libraries</vt:lpstr>
      <vt:lpstr>Using study rooms</vt:lpstr>
      <vt:lpstr>Presentació del PowerPoint</vt:lpstr>
      <vt:lpstr>What do I have on loan? My account    </vt:lpstr>
      <vt:lpstr>Library consortium loans (PUC) </vt:lpstr>
      <vt:lpstr>PUC online </vt:lpstr>
      <vt:lpstr>PUC loan conditions</vt:lpstr>
      <vt:lpstr>Interlibrary loan (PI)</vt:lpstr>
      <vt:lpstr>Presentació del PowerPoint</vt:lpstr>
      <vt:lpstr>Presentació del PowerPoint</vt:lpstr>
      <vt:lpstr>Presentació del PowerPoint</vt:lpstr>
      <vt:lpstr>Presentació del PowerPoint</vt:lpstr>
      <vt:lpstr>S@U, User Support Service</vt:lpstr>
      <vt:lpstr>User training</vt:lpstr>
      <vt:lpstr>Wi-Fi and access to Faculty computers</vt:lpstr>
      <vt:lpstr>Presentació del PowerPoint</vt:lpstr>
      <vt:lpstr>Presentació del PowerPoint</vt:lpstr>
      <vt:lpstr>Presentació del PowerPoint</vt:lpstr>
      <vt:lpstr>Presentació del PowerPoint</vt:lpstr>
      <vt:lpstr>Presentació del PowerPoint</vt:lpstr>
    </vt:vector>
  </TitlesOfParts>
  <Company>University of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to know the Information and Audiovisual Media CRAI Library. Academic year 2021-22</dc:title>
  <dc:creator>Information and Audiovisual Media CRAI Library</dc:creator>
  <cp:keywords>CRAI, information, audiovisual media, library, get to know, user training, University of Barcelona, services, information resources, knowing</cp:keywords>
  <cp:lastModifiedBy>Laia Bonet Bagant</cp:lastModifiedBy>
  <cp:revision>428</cp:revision>
  <cp:lastPrinted>2021-10-12T14:24:32Z</cp:lastPrinted>
  <dcterms:created xsi:type="dcterms:W3CDTF">2018-05-24T13:23:12Z</dcterms:created>
  <dcterms:modified xsi:type="dcterms:W3CDTF">2021-11-12T10:21:35Z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0x010100054F2606D4736641A81E448B3DA64513</vt:lpwstr>
  </property>
</Properties>
</file>