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6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76" r:id="rId11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7ABE"/>
    <a:srgbClr val="FDFDFD"/>
    <a:srgbClr val="327DC1"/>
    <a:srgbClr val="0D5485"/>
    <a:srgbClr val="203864"/>
    <a:srgbClr val="F7C0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A5E8CF-E70B-41D7-BD64-47255026C2FF}" type="datetimeFigureOut">
              <a:rPr lang="es-ES" smtClean="0"/>
              <a:t>26/09/2017</a:t>
            </a:fld>
            <a:endParaRPr lang="es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8C83D-9AF8-47CD-877A-074DC2DCB81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0192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14.png"/><Relationship Id="rId4" Type="http://schemas.openxmlformats.org/officeDocument/2006/relationships/hyperlink" Target="http://bit.ly/2sO5WCQ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" r="1"/>
          <a:stretch/>
        </p:blipFill>
        <p:spPr>
          <a:xfrm>
            <a:off x="0" y="-115910"/>
            <a:ext cx="12280900" cy="7114317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973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9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3" name="Imatge 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641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" r="1"/>
          <a:stretch/>
        </p:blipFill>
        <p:spPr>
          <a:xfrm>
            <a:off x="0" y="-1"/>
            <a:ext cx="12230100" cy="711431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03" y="6351062"/>
            <a:ext cx="1080000" cy="375254"/>
          </a:xfrm>
          <a:prstGeom prst="rect">
            <a:avLst/>
          </a:prstGeom>
        </p:spPr>
      </p:pic>
      <p:sp>
        <p:nvSpPr>
          <p:cNvPr id="10" name="CuadroTexto 9"/>
          <p:cNvSpPr txBox="1"/>
          <p:nvPr userDrawn="1"/>
        </p:nvSpPr>
        <p:spPr>
          <a:xfrm>
            <a:off x="1701800" y="6264651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altLang="ca-ES" sz="2400" b="1" dirty="0">
                <a:solidFill>
                  <a:srgbClr val="2038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© </a:t>
            </a:r>
            <a:r>
              <a:rPr lang="es-ES" sz="2400" dirty="0" err="1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CRAi</a:t>
            </a:r>
            <a:r>
              <a:rPr lang="es-ES" sz="2400" dirty="0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, </a:t>
            </a:r>
            <a:r>
              <a:rPr lang="es-ES" sz="2400" dirty="0" err="1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universitat</a:t>
            </a:r>
            <a:r>
              <a:rPr lang="es-ES" sz="2400" dirty="0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 de Barcelona, </a:t>
            </a:r>
            <a:r>
              <a:rPr lang="es-ES" sz="2400" dirty="0" err="1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curs</a:t>
            </a:r>
            <a:r>
              <a:rPr lang="es-ES" sz="2400" dirty="0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 2017-18 </a:t>
            </a:r>
          </a:p>
        </p:txBody>
      </p:sp>
      <p:pic>
        <p:nvPicPr>
          <p:cNvPr id="11" name="Imagen 1">
            <a:hlinkClick r:id="rId4"/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94225" y="4602823"/>
            <a:ext cx="2817776" cy="762592"/>
          </a:xfrm>
          <a:prstGeom prst="rect">
            <a:avLst/>
          </a:prstGeom>
        </p:spPr>
      </p:pic>
      <p:sp>
        <p:nvSpPr>
          <p:cNvPr id="12" name="QuadreDeText 8"/>
          <p:cNvSpPr txBox="1"/>
          <p:nvPr userDrawn="1"/>
        </p:nvSpPr>
        <p:spPr>
          <a:xfrm>
            <a:off x="3554071" y="1987497"/>
            <a:ext cx="4540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6600" dirty="0">
                <a:solidFill>
                  <a:srgbClr val="25477B"/>
                </a:solidFill>
                <a:latin typeface="Bebas Neue Regular" panose="00000500000000000000" pitchFamily="50" charset="0"/>
              </a:rPr>
              <a:t>Moltes gràcies</a:t>
            </a:r>
            <a:r>
              <a:rPr lang="ca-ES" sz="9600" dirty="0">
                <a:solidFill>
                  <a:schemeClr val="bg1"/>
                </a:solidFill>
                <a:latin typeface="Bebas Neue Regular" panose="00000500000000000000" pitchFamily="50" charset="0"/>
              </a:rPr>
              <a:t>!</a:t>
            </a:r>
            <a:endParaRPr lang="es-ES" sz="23900" dirty="0">
              <a:solidFill>
                <a:schemeClr val="bg1"/>
              </a:solidFill>
              <a:latin typeface="Bebas Neue Regular" panose="00000500000000000000" pitchFamily="50" charset="0"/>
            </a:endParaRPr>
          </a:p>
        </p:txBody>
      </p:sp>
      <p:pic>
        <p:nvPicPr>
          <p:cNvPr id="13" name="Imatge 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14" name="Imatge 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764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376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820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2" name="Imatg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161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4547"/>
            <a:ext cx="12192000" cy="7114317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306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407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2" name="Imatg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768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900" y="-142017"/>
            <a:ext cx="12280900" cy="7114317"/>
          </a:xfrm>
          <a:prstGeom prst="rect">
            <a:avLst/>
          </a:prstGeom>
        </p:spPr>
      </p:pic>
      <p:pic>
        <p:nvPicPr>
          <p:cNvPr id="8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9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929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9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2" name="Imatg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37108" y="-21635"/>
            <a:ext cx="12266215" cy="690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483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8B6BE-4A2C-4940-AE64-50381964F637}" type="datetimeFigureOut">
              <a:rPr lang="es-ES" smtClean="0"/>
              <a:t>26/09/2017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7AE9F-56A0-420A-AAC4-4BB0BB33088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9246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61" r:id="rId4"/>
    <p:sldLayoutId id="2147483651" r:id="rId5"/>
    <p:sldLayoutId id="2147483652" r:id="rId6"/>
    <p:sldLayoutId id="2147483660" r:id="rId7"/>
    <p:sldLayoutId id="2147483654" r:id="rId8"/>
    <p:sldLayoutId id="2147483662" r:id="rId9"/>
    <p:sldLayoutId id="2147483663" r:id="rId10"/>
    <p:sldLayoutId id="214748365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711998" y="2120086"/>
            <a:ext cx="4891092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ca-ES" sz="5400" b="1" dirty="0" smtClean="0">
                <a:solidFill>
                  <a:schemeClr val="accent1">
                    <a:lumMod val="50000"/>
                  </a:schemeClr>
                </a:solidFill>
                <a:latin typeface="Bebas Neue Regular"/>
              </a:rPr>
              <a:t>Campus Virtual UB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ca-ES" sz="5400" b="1" dirty="0" smtClean="0">
              <a:solidFill>
                <a:schemeClr val="accent1">
                  <a:lumMod val="50000"/>
                </a:schemeClr>
              </a:solidFill>
              <a:latin typeface="Bebas Neue Regular"/>
            </a:endParaRPr>
          </a:p>
          <a:p>
            <a:pPr algn="ctr">
              <a:spcBef>
                <a:spcPct val="0"/>
              </a:spcBef>
              <a:buNone/>
            </a:pPr>
            <a:r>
              <a:rPr lang="ca-ES" altLang="ca-ES" sz="5400" dirty="0" smtClean="0">
                <a:solidFill>
                  <a:schemeClr val="accent1">
                    <a:lumMod val="50000"/>
                  </a:schemeClr>
                </a:solidFill>
                <a:latin typeface="Bebas Neue Regular"/>
              </a:rPr>
              <a:t>El mode d’edició</a:t>
            </a:r>
          </a:p>
        </p:txBody>
      </p:sp>
    </p:spTree>
    <p:extLst>
      <p:ext uri="{BB962C8B-B14F-4D97-AF65-F5344CB8AC3E}">
        <p14:creationId xmlns:p14="http://schemas.microsoft.com/office/powerpoint/2010/main" val="265286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943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0286" y="1531121"/>
            <a:ext cx="4764819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2800" b="1" dirty="0">
                <a:solidFill>
                  <a:schemeClr val="accent1">
                    <a:lumMod val="50000"/>
                  </a:schemeClr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Mode d’edició</a:t>
            </a:r>
          </a:p>
          <a:p>
            <a:endParaRPr lang="ca-ES" sz="2000" dirty="0">
              <a:solidFill>
                <a:srgbClr val="000000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sz="2400" dirty="0">
                <a:solidFill>
                  <a:schemeClr val="accent1">
                    <a:lumMod val="75000"/>
                  </a:schemeClr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Per a què serveix?</a:t>
            </a:r>
          </a:p>
          <a:p>
            <a:endParaRPr lang="ca-ES" sz="2000" dirty="0">
              <a:solidFill>
                <a:srgbClr val="000000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El mode d’edició permet afegir i modificar el contingut d’un curs. Només ho poden fer els </a:t>
            </a:r>
            <a:endParaRPr lang="ca-ES" dirty="0" smtClean="0">
              <a:solidFill>
                <a:srgbClr val="000000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usuaris </a:t>
            </a:r>
            <a:r>
              <a:rPr lang="ca-ES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amb perfil </a:t>
            </a:r>
            <a:r>
              <a:rPr lang="ca-ES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de professor.</a:t>
            </a:r>
            <a:endParaRPr lang="ca-ES" dirty="0">
              <a:solidFill>
                <a:srgbClr val="000000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391" y="2049819"/>
            <a:ext cx="6618262" cy="193156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73701" y="4290560"/>
            <a:ext cx="475467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2400" dirty="0">
                <a:solidFill>
                  <a:schemeClr val="accent1">
                    <a:lumMod val="75000"/>
                  </a:schemeClr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Com s’activa?</a:t>
            </a:r>
          </a:p>
          <a:p>
            <a:endParaRPr lang="ca-ES" sz="2000" dirty="0">
              <a:solidFill>
                <a:srgbClr val="000000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Amb la icona       obrim el desplegable que hi ha a l’apartat que conté la barra de navegació i el nom del curs. La segona de les opcions és </a:t>
            </a:r>
            <a:r>
              <a:rPr lang="ca-ES" b="1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Activa edició</a:t>
            </a:r>
            <a:r>
              <a:rPr lang="ca-ES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s-ES" dirty="0"/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505" y="4970885"/>
            <a:ext cx="350974" cy="282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9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450" y="2175958"/>
            <a:ext cx="2503540" cy="1200329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ca-ES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Apareixen al curs diferents icones i menús desplegables amb l’etiqueta </a:t>
            </a:r>
            <a:r>
              <a:rPr lang="ca-ES" b="1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Edita</a:t>
            </a:r>
            <a:r>
              <a:rPr lang="ca-ES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ca-ES" dirty="0" smtClean="0">
              <a:solidFill>
                <a:srgbClr val="000000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Agrupa 2"/>
          <p:cNvGrpSpPr/>
          <p:nvPr/>
        </p:nvGrpSpPr>
        <p:grpSpPr>
          <a:xfrm>
            <a:off x="2915497" y="1014175"/>
            <a:ext cx="8644128" cy="5730240"/>
            <a:chOff x="2915497" y="872506"/>
            <a:chExt cx="8644128" cy="5730240"/>
          </a:xfrm>
        </p:grpSpPr>
        <p:pic>
          <p:nvPicPr>
            <p:cNvPr id="4" name="Imatg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5497" y="872506"/>
              <a:ext cx="8644128" cy="573024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6963771" y="1685975"/>
              <a:ext cx="3202206" cy="40011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square">
              <a:spAutoFit/>
            </a:bodyPr>
            <a:lstStyle/>
            <a:p>
              <a:pPr marL="64770">
                <a:spcAft>
                  <a:spcPts val="0"/>
                </a:spcAft>
                <a:tabLst>
                  <a:tab pos="161925" algn="l"/>
                </a:tabLst>
              </a:pPr>
              <a:r>
                <a:rPr lang="ca-ES" sz="2000" dirty="0" smtClean="0">
                  <a:solidFill>
                    <a:schemeClr val="bg1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Per afegir activitats o recursos.</a:t>
              </a:r>
              <a:endParaRPr lang="ca-ES" sz="2000" dirty="0">
                <a:solidFill>
                  <a:schemeClr val="bg1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6" name="Connector de fletxa recta 5"/>
            <p:cNvCxnSpPr/>
            <p:nvPr/>
          </p:nvCxnSpPr>
          <p:spPr>
            <a:xfrm>
              <a:off x="8283388" y="2175958"/>
              <a:ext cx="0" cy="789324"/>
            </a:xfrm>
            <a:prstGeom prst="straightConnector1">
              <a:avLst/>
            </a:prstGeom>
            <a:ln w="22225">
              <a:solidFill>
                <a:srgbClr val="E36C0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02884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u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536404"/>
              </p:ext>
            </p:extLst>
          </p:nvPr>
        </p:nvGraphicFramePr>
        <p:xfrm>
          <a:off x="2776237" y="1086522"/>
          <a:ext cx="8390201" cy="54745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57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952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901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0902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41107">
                <a:tc>
                  <a:txBody>
                    <a:bodyPr/>
                    <a:lstStyle/>
                    <a:p>
                      <a:pPr algn="ctr"/>
                      <a:r>
                        <a:rPr lang="ca-ES" sz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ticulate Narrow" panose="02000506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Icona</a:t>
                      </a:r>
                      <a:endParaRPr lang="es-ES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ticulate Narrow" panose="02000506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ticulate Narrow" panose="02000506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Recurs o activitat</a:t>
                      </a:r>
                      <a:endParaRPr lang="es-ES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ticulate Narrow" panose="02000506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ticulate Narrow" panose="02000506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Bloc</a:t>
                      </a:r>
                      <a:endParaRPr lang="es-ES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ticulate Narrow" panose="02000506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ticulate Narrow" panose="02000506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Tema o secció</a:t>
                      </a:r>
                      <a:endParaRPr lang="es-ES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ticulate Narrow" panose="02000506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9796">
                <a:tc>
                  <a:txBody>
                    <a:bodyPr/>
                    <a:lstStyle/>
                    <a:p>
                      <a:endParaRPr lang="es-ES" sz="105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a-ES" sz="1200" kern="120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Canviar el nom.</a:t>
                      </a:r>
                      <a:endParaRPr lang="es-ES" sz="120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Articulate Light" panose="02000503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s-ES" sz="120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Articulate Light" panose="02000503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s-ES" sz="120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Articulate Light" panose="02000503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352">
                <a:tc>
                  <a:txBody>
                    <a:bodyPr/>
                    <a:lstStyle/>
                    <a:p>
                      <a:endParaRPr lang="es-ES" sz="105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a-ES" sz="1200" kern="120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Desplaçar </a:t>
                      </a:r>
                      <a:r>
                        <a:rPr lang="ca-ES" sz="1200" kern="120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cap a l’esquerra o la dreta.</a:t>
                      </a:r>
                      <a:endParaRPr lang="es-ES" sz="120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Articulate Light" panose="02000503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s-ES" sz="120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Articulate Light" panose="02000503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s-ES" sz="120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Articulate Light" panose="02000503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11659">
                <a:tc>
                  <a:txBody>
                    <a:bodyPr/>
                    <a:lstStyle/>
                    <a:p>
                      <a:endParaRPr lang="es-ES" sz="105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a-ES" sz="120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Moure a qualsevol</a:t>
                      </a:r>
                      <a:r>
                        <a:rPr lang="ca-ES" sz="120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punt dels temes/setmanes del curs.</a:t>
                      </a:r>
                      <a:endParaRPr lang="es-ES" sz="120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Articulate Light" panose="02000503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ca-ES" sz="1200" kern="120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Moure a qualsevol punt </a:t>
                      </a:r>
                      <a:r>
                        <a:rPr lang="ca-ES" sz="1200" kern="120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 la part dreta del curs.</a:t>
                      </a:r>
                      <a:endParaRPr lang="es-ES" sz="120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Articulate Light" panose="02000503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ca-ES" sz="120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Moure a un tema més </a:t>
                      </a:r>
                      <a:r>
                        <a:rPr lang="ca-ES" sz="120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munt o més avall.</a:t>
                      </a:r>
                      <a:endParaRPr lang="es-ES" sz="120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Articulate Light" panose="02000503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11659">
                <a:tc>
                  <a:txBody>
                    <a:bodyPr/>
                    <a:lstStyle/>
                    <a:p>
                      <a:endParaRPr lang="es-ES" sz="105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a-ES" sz="1200" noProof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Editar accedint al formulari de configuració</a:t>
                      </a:r>
                      <a:r>
                        <a:rPr lang="es-ES" sz="120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ca-ES" sz="1200" noProof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Desplegar les opcions d’edició del bloc</a:t>
                      </a:r>
                      <a:r>
                        <a:rPr lang="es-ES" sz="120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ca-ES" sz="1200" noProof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Afegir text, imatges i altres elements al principi del tema</a:t>
                      </a:r>
                      <a:r>
                        <a:rPr lang="es-ES" sz="120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11659">
                <a:tc>
                  <a:txBody>
                    <a:bodyPr/>
                    <a:lstStyle/>
                    <a:p>
                      <a:endParaRPr lang="es-ES" sz="105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a-ES" sz="1200" noProof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Duplicar</a:t>
                      </a:r>
                      <a:r>
                        <a:rPr lang="es-ES" sz="120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ca-ES" sz="1200" noProof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situant</a:t>
                      </a:r>
                      <a:r>
                        <a:rPr lang="es-ES" sz="120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el </a:t>
                      </a:r>
                      <a:r>
                        <a:rPr lang="ca-ES" sz="1200" noProof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nou</a:t>
                      </a:r>
                      <a:r>
                        <a:rPr lang="es-ES" sz="120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 sota de </a:t>
                      </a:r>
                      <a:r>
                        <a:rPr lang="ca-ES" sz="1200" noProof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l’original</a:t>
                      </a:r>
                      <a:r>
                        <a:rPr lang="es-ES" sz="120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s-ES" sz="120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Articulate Light" panose="02000503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s-ES" sz="120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Articulate Light" panose="02000503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30933">
                <a:tc>
                  <a:txBody>
                    <a:bodyPr/>
                    <a:lstStyle/>
                    <a:p>
                      <a:endParaRPr lang="es-ES" sz="105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a-ES" sz="1200" noProof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Articulate Light" panose="02000503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ca-ES" sz="1200" noProof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Eliminar.	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ca-ES" sz="1200" noProof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Eliminar. Es pot tornar a afegir des del bloc Afegeix  un bloc.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ca-ES" sz="1200" noProof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Eliminar el tema amb tot el seu contingut.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1475">
                <a:tc>
                  <a:txBody>
                    <a:bodyPr/>
                    <a:lstStyle/>
                    <a:p>
                      <a:endParaRPr lang="es-ES" sz="105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a-ES" sz="1200" noProof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Articulate Light" panose="02000503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20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Oculta</a:t>
                      </a:r>
                      <a:r>
                        <a:rPr lang="ca-ES" sz="120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l’element.</a:t>
                      </a:r>
                      <a:endParaRPr lang="ca-ES" sz="120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Articulate Light" panose="02000503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a-ES" sz="1200" noProof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Articulate Light" panose="02000503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92273">
                <a:tc>
                  <a:txBody>
                    <a:bodyPr/>
                    <a:lstStyle/>
                    <a:p>
                      <a:endParaRPr lang="es-ES" sz="105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a-ES" sz="1200" noProof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Articulate Light" panose="02000503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20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Mostra</a:t>
                      </a:r>
                      <a:r>
                        <a:rPr lang="ca-ES" sz="120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l’element.</a:t>
                      </a:r>
                      <a:endParaRPr lang="ca-ES" sz="120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Articulate Light" panose="02000503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a-ES" sz="1200" noProof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Articulate Light" panose="02000503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11659">
                <a:tc>
                  <a:txBody>
                    <a:bodyPr/>
                    <a:lstStyle/>
                    <a:p>
                      <a:endParaRPr lang="ca-ES" sz="105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es-ES" sz="105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a-ES" sz="1200" noProof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Mode de grup d’una activitat. Sense grups, Grups separats i Grups visibles.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a-ES" sz="1200" noProof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Articulate Light" panose="02000503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a-ES" sz="1200" noProof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Articulate Light" panose="02000503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511659">
                <a:tc>
                  <a:txBody>
                    <a:bodyPr/>
                    <a:lstStyle/>
                    <a:p>
                      <a:endParaRPr lang="es-ES" sz="105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a-ES" sz="1200" noProof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Assignar un rol a un usuari únicament per a aquell recurs o activitat.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a-ES" sz="1200" noProof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Articulate Light" panose="02000503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a-ES" sz="1200" noProof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Articulate Light" panose="02000503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61126">
                <a:tc>
                  <a:txBody>
                    <a:bodyPr/>
                    <a:lstStyle/>
                    <a:p>
                      <a:endParaRPr lang="es-ES" sz="105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a-ES" sz="120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Realça</a:t>
                      </a:r>
                      <a:r>
                        <a:rPr lang="ca-ES" sz="1200" noProof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a-ES" sz="1200" noProof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Articulate Light" panose="02000503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noProof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Marcar </a:t>
                      </a:r>
                      <a:r>
                        <a:rPr lang="ca-ES" sz="1200" noProof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 tema actiu</a:t>
                      </a:r>
                      <a:r>
                        <a:rPr lang="es-ES" sz="1200" noProof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ticulate Light" panose="02000503040000020004" pitchFamily="2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endParaRPr lang="ca-ES" sz="1200" noProof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latin typeface="Articulate Light" panose="02000503040000020004" pitchFamily="2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pic>
        <p:nvPicPr>
          <p:cNvPr id="3" name="Imatge 2"/>
          <p:cNvPicPr/>
          <p:nvPr/>
        </p:nvPicPr>
        <p:blipFill>
          <a:blip r:embed="rId2"/>
          <a:stretch>
            <a:fillRect/>
          </a:stretch>
        </p:blipFill>
        <p:spPr>
          <a:xfrm>
            <a:off x="3059829" y="1521070"/>
            <a:ext cx="228600" cy="180975"/>
          </a:xfrm>
          <a:prstGeom prst="rect">
            <a:avLst/>
          </a:prstGeom>
        </p:spPr>
      </p:pic>
      <p:pic>
        <p:nvPicPr>
          <p:cNvPr id="4" name="Imatge 3"/>
          <p:cNvPicPr/>
          <p:nvPr/>
        </p:nvPicPr>
        <p:blipFill>
          <a:blip r:embed="rId3"/>
          <a:stretch>
            <a:fillRect/>
          </a:stretch>
        </p:blipFill>
        <p:spPr>
          <a:xfrm>
            <a:off x="3115509" y="2311538"/>
            <a:ext cx="223226" cy="244228"/>
          </a:xfrm>
          <a:prstGeom prst="rect">
            <a:avLst/>
          </a:prstGeom>
        </p:spPr>
      </p:pic>
      <p:pic>
        <p:nvPicPr>
          <p:cNvPr id="5" name="Imatge 4"/>
          <p:cNvPicPr/>
          <p:nvPr/>
        </p:nvPicPr>
        <p:blipFill>
          <a:blip r:embed="rId4"/>
          <a:stretch>
            <a:fillRect/>
          </a:stretch>
        </p:blipFill>
        <p:spPr>
          <a:xfrm>
            <a:off x="3089933" y="2808166"/>
            <a:ext cx="257175" cy="257175"/>
          </a:xfrm>
          <a:prstGeom prst="rect">
            <a:avLst/>
          </a:prstGeom>
        </p:spPr>
      </p:pic>
      <p:pic>
        <p:nvPicPr>
          <p:cNvPr id="6" name="Imatge 5"/>
          <p:cNvPicPr/>
          <p:nvPr/>
        </p:nvPicPr>
        <p:blipFill>
          <a:blip r:embed="rId5"/>
          <a:stretch>
            <a:fillRect/>
          </a:stretch>
        </p:blipFill>
        <p:spPr>
          <a:xfrm>
            <a:off x="3099375" y="3293805"/>
            <a:ext cx="242685" cy="250291"/>
          </a:xfrm>
          <a:prstGeom prst="rect">
            <a:avLst/>
          </a:prstGeom>
        </p:spPr>
      </p:pic>
      <p:pic>
        <p:nvPicPr>
          <p:cNvPr id="7" name="Imatge 6"/>
          <p:cNvPicPr/>
          <p:nvPr/>
        </p:nvPicPr>
        <p:blipFill>
          <a:blip r:embed="rId6"/>
          <a:stretch>
            <a:fillRect/>
          </a:stretch>
        </p:blipFill>
        <p:spPr>
          <a:xfrm>
            <a:off x="3120685" y="3910502"/>
            <a:ext cx="180975" cy="180975"/>
          </a:xfrm>
          <a:prstGeom prst="rect">
            <a:avLst/>
          </a:prstGeom>
        </p:spPr>
      </p:pic>
      <p:pic>
        <p:nvPicPr>
          <p:cNvPr id="8" name="Imatge 7"/>
          <p:cNvPicPr/>
          <p:nvPr/>
        </p:nvPicPr>
        <p:blipFill>
          <a:blip r:embed="rId7"/>
          <a:stretch>
            <a:fillRect/>
          </a:stretch>
        </p:blipFill>
        <p:spPr>
          <a:xfrm>
            <a:off x="3113789" y="4435271"/>
            <a:ext cx="190500" cy="171450"/>
          </a:xfrm>
          <a:prstGeom prst="rect">
            <a:avLst/>
          </a:prstGeom>
        </p:spPr>
      </p:pic>
      <p:pic>
        <p:nvPicPr>
          <p:cNvPr id="9" name="Imatge 8"/>
          <p:cNvPicPr/>
          <p:nvPr/>
        </p:nvPicPr>
        <p:blipFill>
          <a:blip r:embed="rId8"/>
          <a:stretch>
            <a:fillRect/>
          </a:stretch>
        </p:blipFill>
        <p:spPr>
          <a:xfrm>
            <a:off x="3118551" y="4770277"/>
            <a:ext cx="180975" cy="180975"/>
          </a:xfrm>
          <a:prstGeom prst="rect">
            <a:avLst/>
          </a:prstGeom>
        </p:spPr>
      </p:pic>
      <p:pic>
        <p:nvPicPr>
          <p:cNvPr id="10" name="Imatge 9"/>
          <p:cNvPicPr/>
          <p:nvPr/>
        </p:nvPicPr>
        <p:blipFill>
          <a:blip r:embed="rId9"/>
          <a:stretch>
            <a:fillRect/>
          </a:stretch>
        </p:blipFill>
        <p:spPr>
          <a:xfrm>
            <a:off x="3110051" y="5770135"/>
            <a:ext cx="180975" cy="190500"/>
          </a:xfrm>
          <a:prstGeom prst="rect">
            <a:avLst/>
          </a:prstGeom>
        </p:spPr>
      </p:pic>
      <p:pic>
        <p:nvPicPr>
          <p:cNvPr id="11" name="Imatge 10"/>
          <p:cNvPicPr/>
          <p:nvPr/>
        </p:nvPicPr>
        <p:blipFill>
          <a:blip r:embed="rId10"/>
          <a:stretch>
            <a:fillRect/>
          </a:stretch>
        </p:blipFill>
        <p:spPr>
          <a:xfrm>
            <a:off x="3099375" y="6214094"/>
            <a:ext cx="239360" cy="231183"/>
          </a:xfrm>
          <a:prstGeom prst="rect">
            <a:avLst/>
          </a:prstGeom>
        </p:spPr>
      </p:pic>
      <p:grpSp>
        <p:nvGrpSpPr>
          <p:cNvPr id="12" name="Agrupa 11"/>
          <p:cNvGrpSpPr/>
          <p:nvPr/>
        </p:nvGrpSpPr>
        <p:grpSpPr>
          <a:xfrm>
            <a:off x="2970765" y="5131490"/>
            <a:ext cx="590369" cy="354421"/>
            <a:chOff x="2938866" y="5344143"/>
            <a:chExt cx="590369" cy="354421"/>
          </a:xfrm>
        </p:grpSpPr>
        <p:pic>
          <p:nvPicPr>
            <p:cNvPr id="13" name="Imatge 12"/>
            <p:cNvPicPr/>
            <p:nvPr/>
          </p:nvPicPr>
          <p:blipFill>
            <a:blip r:embed="rId11"/>
            <a:stretch>
              <a:fillRect/>
            </a:stretch>
          </p:blipFill>
          <p:spPr>
            <a:xfrm>
              <a:off x="2938866" y="5344143"/>
              <a:ext cx="161925" cy="200025"/>
            </a:xfrm>
            <a:prstGeom prst="rect">
              <a:avLst/>
            </a:prstGeom>
          </p:spPr>
        </p:pic>
        <p:pic>
          <p:nvPicPr>
            <p:cNvPr id="14" name="Imatge 13"/>
            <p:cNvPicPr/>
            <p:nvPr/>
          </p:nvPicPr>
          <p:blipFill>
            <a:blip r:embed="rId12"/>
            <a:stretch>
              <a:fillRect/>
            </a:stretch>
          </p:blipFill>
          <p:spPr>
            <a:xfrm>
              <a:off x="3338735" y="5508064"/>
              <a:ext cx="190500" cy="190500"/>
            </a:xfrm>
            <a:prstGeom prst="rect">
              <a:avLst/>
            </a:prstGeom>
          </p:spPr>
        </p:pic>
        <p:pic>
          <p:nvPicPr>
            <p:cNvPr id="15" name="Imatge 14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107454" y="5427526"/>
              <a:ext cx="180975" cy="219075"/>
            </a:xfrm>
            <a:prstGeom prst="rect">
              <a:avLst/>
            </a:prstGeom>
          </p:spPr>
        </p:pic>
      </p:grpSp>
      <p:grpSp>
        <p:nvGrpSpPr>
          <p:cNvPr id="16" name="Agrupa 15"/>
          <p:cNvGrpSpPr/>
          <p:nvPr/>
        </p:nvGrpSpPr>
        <p:grpSpPr>
          <a:xfrm>
            <a:off x="2990124" y="1881680"/>
            <a:ext cx="393555" cy="196078"/>
            <a:chOff x="2990124" y="1977377"/>
            <a:chExt cx="393555" cy="196078"/>
          </a:xfrm>
        </p:grpSpPr>
        <p:pic>
          <p:nvPicPr>
            <p:cNvPr id="17" name="Imatge 16"/>
            <p:cNvPicPr/>
            <p:nvPr/>
          </p:nvPicPr>
          <p:blipFill>
            <a:blip r:embed="rId14"/>
            <a:stretch>
              <a:fillRect/>
            </a:stretch>
          </p:blipFill>
          <p:spPr>
            <a:xfrm>
              <a:off x="2990124" y="1982955"/>
              <a:ext cx="180975" cy="190500"/>
            </a:xfrm>
            <a:prstGeom prst="rect">
              <a:avLst/>
            </a:prstGeom>
          </p:spPr>
        </p:pic>
        <p:pic>
          <p:nvPicPr>
            <p:cNvPr id="18" name="Imatge 17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174129" y="1977377"/>
              <a:ext cx="209550" cy="171450"/>
            </a:xfrm>
            <a:prstGeom prst="rect">
              <a:avLst/>
            </a:prstGeom>
          </p:spPr>
        </p:pic>
      </p:grpSp>
      <p:sp>
        <p:nvSpPr>
          <p:cNvPr id="19" name="Rectangle 18"/>
          <p:cNvSpPr/>
          <p:nvPr/>
        </p:nvSpPr>
        <p:spPr>
          <a:xfrm>
            <a:off x="368144" y="1520421"/>
            <a:ext cx="2408094" cy="646331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ca-ES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Significat de les </a:t>
            </a:r>
            <a:r>
              <a:rPr lang="ca-ES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icones</a:t>
            </a:r>
          </a:p>
          <a:p>
            <a:r>
              <a:rPr lang="ca-ES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ca-ES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menús desplegables:</a:t>
            </a:r>
            <a:endParaRPr lang="es-ES" dirty="0">
              <a:solidFill>
                <a:srgbClr val="000000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72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288627" y="2153804"/>
            <a:ext cx="490337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El </a:t>
            </a:r>
            <a:r>
              <a:rPr lang="ca-ES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mode d’edició</a:t>
            </a:r>
            <a:r>
              <a:rPr lang="ca-ES" i="1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també mostra al peu de </a:t>
            </a:r>
          </a:p>
          <a:p>
            <a:r>
              <a:rPr lang="ca-ES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cada secció o tema del curs l’enllaç     </a:t>
            </a:r>
          </a:p>
          <a:p>
            <a:r>
              <a:rPr lang="ca-ES" b="1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 Afegeix una activitat o recurs</a:t>
            </a:r>
            <a:r>
              <a:rPr lang="ca-ES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, que  </a:t>
            </a:r>
          </a:p>
          <a:p>
            <a:r>
              <a:rPr lang="ca-ES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      porta al quadre de diàleg selector </a:t>
            </a:r>
          </a:p>
          <a:p>
            <a:r>
              <a:rPr lang="ca-ES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        d’activitats i recursos que facilita </a:t>
            </a:r>
          </a:p>
          <a:p>
            <a:r>
              <a:rPr lang="ca-ES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            la </a:t>
            </a:r>
            <a:r>
              <a:rPr lang="ca-ES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creació d’activitats </a:t>
            </a:r>
            <a:r>
              <a:rPr lang="ca-ES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i continguts.</a:t>
            </a:r>
            <a:endParaRPr lang="es-ES" dirty="0"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90" y="2257993"/>
            <a:ext cx="5697910" cy="2660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367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40042" y="1225762"/>
            <a:ext cx="61205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Quadre de diàleg selector d’activitats i recursos per afegir al curs:</a:t>
            </a:r>
            <a:endParaRPr lang="es-ES" dirty="0"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2744" y="1649449"/>
            <a:ext cx="3310825" cy="5044767"/>
          </a:xfrm>
          <a:prstGeom prst="rect">
            <a:avLst/>
          </a:prstGeom>
          <a:noFill/>
        </p:spPr>
      </p:pic>
      <p:pic>
        <p:nvPicPr>
          <p:cNvPr id="4" name="Imat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3335" y="2717186"/>
            <a:ext cx="2495849" cy="397703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148697" y="4187129"/>
            <a:ext cx="1611217" cy="1200329"/>
          </a:xfrm>
          <a:prstGeom prst="rect">
            <a:avLst/>
          </a:prstGeom>
          <a:noFill/>
          <a:ln w="254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ca-ES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Desplaçant la barra es mostren els </a:t>
            </a:r>
            <a:r>
              <a:rPr lang="ca-ES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recursos.</a:t>
            </a:r>
            <a:endParaRPr lang="ca-ES" dirty="0">
              <a:solidFill>
                <a:srgbClr val="000000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6" name="Connector de fletxa recta 5"/>
          <p:cNvCxnSpPr/>
          <p:nvPr/>
        </p:nvCxnSpPr>
        <p:spPr>
          <a:xfrm flipH="1">
            <a:off x="3917985" y="4915214"/>
            <a:ext cx="3200" cy="904841"/>
          </a:xfrm>
          <a:prstGeom prst="straightConnector1">
            <a:avLst/>
          </a:prstGeom>
          <a:ln w="38100">
            <a:solidFill>
              <a:srgbClr val="E36C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9403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66844" y="2039788"/>
            <a:ext cx="34857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Per afegir al curs una activitat </a:t>
            </a:r>
          </a:p>
          <a:p>
            <a:r>
              <a:rPr lang="ca-ES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o un recurs, cal clicar el </a:t>
            </a:r>
          </a:p>
          <a:p>
            <a:r>
              <a:rPr lang="ca-ES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nom corresponent al </a:t>
            </a:r>
          </a:p>
          <a:p>
            <a:r>
              <a:rPr lang="ca-ES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quadre de diàleg i </a:t>
            </a:r>
          </a:p>
          <a:p>
            <a:r>
              <a:rPr lang="ca-ES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després al botó </a:t>
            </a:r>
          </a:p>
          <a:p>
            <a:r>
              <a:rPr lang="ca-ES" b="1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Afegeix</a:t>
            </a:r>
            <a:r>
              <a:rPr lang="ca-ES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5496" y="1124818"/>
            <a:ext cx="3780008" cy="5719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830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1330" y="4960641"/>
            <a:ext cx="2503540" cy="1200329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ca-ES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També </a:t>
            </a:r>
            <a:r>
              <a:rPr lang="ca-ES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apareix el bloc </a:t>
            </a:r>
            <a:r>
              <a:rPr lang="ca-ES" b="1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Afegeix un bloc </a:t>
            </a:r>
            <a:r>
              <a:rPr lang="ca-ES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per afegir més blocs al lateral dret de la </a:t>
            </a:r>
            <a:r>
              <a:rPr lang="ca-ES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pantalla.</a:t>
            </a:r>
            <a:endParaRPr lang="es-ES" dirty="0">
              <a:solidFill>
                <a:srgbClr val="000000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701" y="1150213"/>
            <a:ext cx="8085526" cy="5381579"/>
          </a:xfrm>
          <a:prstGeom prst="rect">
            <a:avLst/>
          </a:prstGeom>
        </p:spPr>
      </p:pic>
      <p:cxnSp>
        <p:nvCxnSpPr>
          <p:cNvPr id="4" name="Connector de fletxa recta 3"/>
          <p:cNvCxnSpPr/>
          <p:nvPr/>
        </p:nvCxnSpPr>
        <p:spPr>
          <a:xfrm>
            <a:off x="8753079" y="1390799"/>
            <a:ext cx="1477446" cy="775077"/>
          </a:xfrm>
          <a:prstGeom prst="straightConnector1">
            <a:avLst/>
          </a:prstGeom>
          <a:ln w="22225">
            <a:solidFill>
              <a:srgbClr val="E36C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or de fletxa recta 4"/>
          <p:cNvCxnSpPr/>
          <p:nvPr/>
        </p:nvCxnSpPr>
        <p:spPr>
          <a:xfrm flipH="1">
            <a:off x="3665809" y="5683916"/>
            <a:ext cx="726885" cy="597619"/>
          </a:xfrm>
          <a:prstGeom prst="straightConnector1">
            <a:avLst/>
          </a:prstGeom>
          <a:ln w="22225">
            <a:solidFill>
              <a:srgbClr val="E36C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5363164" y="915715"/>
            <a:ext cx="3486264" cy="101566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marL="64770">
              <a:spcAft>
                <a:spcPts val="0"/>
              </a:spcAft>
              <a:tabLst>
                <a:tab pos="161925" algn="l"/>
              </a:tabLst>
            </a:pPr>
            <a:r>
              <a:rPr lang="ca-ES" sz="2000" dirty="0">
                <a:solidFill>
                  <a:schemeClr val="bg1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Quan afegim un </a:t>
            </a:r>
            <a:r>
              <a:rPr lang="ca-ES" sz="2000" dirty="0">
                <a:solidFill>
                  <a:schemeClr val="bg1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bloc</a:t>
            </a:r>
            <a:r>
              <a:rPr lang="ca-ES" sz="2000" dirty="0">
                <a:solidFill>
                  <a:schemeClr val="bg1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ca-ES" sz="2000" dirty="0" smtClean="0">
                <a:solidFill>
                  <a:schemeClr val="bg1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sempre es </a:t>
            </a:r>
            <a:r>
              <a:rPr lang="ca-ES" sz="2000" dirty="0">
                <a:solidFill>
                  <a:schemeClr val="bg1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situarà al marc </a:t>
            </a:r>
            <a:r>
              <a:rPr lang="ca-ES" sz="2000" dirty="0" smtClean="0">
                <a:solidFill>
                  <a:schemeClr val="bg1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dret, que és l’espai destinat als blocs d’usuari. </a:t>
            </a:r>
            <a:endParaRPr lang="ca-ES" sz="2000" dirty="0">
              <a:solidFill>
                <a:schemeClr val="bg1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92694" y="5160696"/>
            <a:ext cx="391221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marL="64770">
              <a:spcAft>
                <a:spcPts val="0"/>
              </a:spcAft>
              <a:tabLst>
                <a:tab pos="161925" algn="l"/>
              </a:tabLst>
            </a:pPr>
            <a:r>
              <a:rPr lang="ca-ES" sz="2000" dirty="0">
                <a:solidFill>
                  <a:schemeClr val="bg1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ca-ES" sz="2000" dirty="0" smtClean="0">
                <a:solidFill>
                  <a:schemeClr val="bg1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l </a:t>
            </a:r>
            <a:r>
              <a:rPr lang="ca-ES" sz="2000" dirty="0">
                <a:solidFill>
                  <a:schemeClr val="bg1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final dels blocs fixes de </a:t>
            </a:r>
            <a:r>
              <a:rPr lang="ca-ES" sz="2000" dirty="0" smtClean="0">
                <a:solidFill>
                  <a:schemeClr val="bg1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navegació.</a:t>
            </a:r>
            <a:endParaRPr lang="ca-ES" sz="2000" dirty="0">
              <a:solidFill>
                <a:schemeClr val="bg1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523362" y="2165877"/>
            <a:ext cx="1597764" cy="4365915"/>
          </a:xfrm>
          <a:prstGeom prst="rect">
            <a:avLst/>
          </a:prstGeom>
          <a:noFill/>
          <a:ln w="22225">
            <a:solidFill>
              <a:srgbClr val="E36C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9" name="Rectangle 8"/>
          <p:cNvSpPr/>
          <p:nvPr/>
        </p:nvSpPr>
        <p:spPr>
          <a:xfrm>
            <a:off x="3148550" y="6279470"/>
            <a:ext cx="998315" cy="197603"/>
          </a:xfrm>
          <a:prstGeom prst="rect">
            <a:avLst/>
          </a:prstGeom>
          <a:noFill/>
          <a:ln w="22225">
            <a:solidFill>
              <a:srgbClr val="E36C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132733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73059" y="2147201"/>
            <a:ext cx="37431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Una vegada introduïts els canvis en el curs, es pot sortir del mode d’edició clicant a </a:t>
            </a:r>
            <a:r>
              <a:rPr lang="ca-ES" b="1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Desactiva edició</a:t>
            </a:r>
            <a:r>
              <a:rPr lang="ca-ES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r>
              <a:rPr lang="ca-ES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en el mateix desplegable </a:t>
            </a:r>
          </a:p>
          <a:p>
            <a:r>
              <a:rPr lang="ca-ES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d’administració </a:t>
            </a: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3218" y="3475064"/>
            <a:ext cx="6835570" cy="1382562"/>
          </a:xfrm>
          <a:prstGeom prst="rect">
            <a:avLst/>
          </a:prstGeom>
        </p:spPr>
      </p:pic>
      <p:pic>
        <p:nvPicPr>
          <p:cNvPr id="4" name="Imat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239" y="3295999"/>
            <a:ext cx="339909" cy="273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8649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408</Words>
  <Application>Microsoft Office PowerPoint</Application>
  <PresentationFormat>Pantalla panoràmica</PresentationFormat>
  <Paragraphs>59</Paragraphs>
  <Slides>10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8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10</vt:i4>
      </vt:variant>
    </vt:vector>
  </HeadingPairs>
  <TitlesOfParts>
    <vt:vector size="19" baseType="lpstr">
      <vt:lpstr>Arial</vt:lpstr>
      <vt:lpstr>Articulate Light</vt:lpstr>
      <vt:lpstr>Articulate Narrow</vt:lpstr>
      <vt:lpstr>Bebas Neue Bold</vt:lpstr>
      <vt:lpstr>Bebas Neue Regular</vt:lpstr>
      <vt:lpstr>Calibri</vt:lpstr>
      <vt:lpstr>Calibri Light</vt:lpstr>
      <vt:lpstr>Verdana</vt:lpstr>
      <vt:lpstr>Tema de l'Office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 del PowerPoint</dc:title>
  <dc:creator>Maria Dolores Yañez Agustiño</dc:creator>
  <cp:lastModifiedBy>Maria Dolores Yañez Agustiño</cp:lastModifiedBy>
  <cp:revision>57</cp:revision>
  <dcterms:created xsi:type="dcterms:W3CDTF">2017-07-07T12:15:00Z</dcterms:created>
  <dcterms:modified xsi:type="dcterms:W3CDTF">2017-09-26T18:20:33Z</dcterms:modified>
</cp:coreProperties>
</file>