
<file path=[Content_Types].xml><?xml version="1.0" encoding="utf-8"?>
<Types xmlns="http://schemas.openxmlformats.org/package/2006/content-types">
  <Default Extension="png" ContentType="image/png"/>
  <Default Extension="m4a" ContentType="audio/unknown"/>
  <Default Extension="rels" ContentType="application/vnd.openxmlformats-package.relationships+xml"/>
  <Default Extension="xml" ContentType="application/xml"/>
  <Default Extension="wav" ContentType="audio/wav"/>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2" r:id="rId1"/>
    <p:sldMasterId id="2147483784" r:id="rId2"/>
  </p:sldMasterIdLst>
  <p:notesMasterIdLst>
    <p:notesMasterId r:id="rId27"/>
  </p:notesMasterIdLst>
  <p:sldIdLst>
    <p:sldId id="256" r:id="rId3"/>
    <p:sldId id="295" r:id="rId4"/>
    <p:sldId id="308" r:id="rId5"/>
    <p:sldId id="309" r:id="rId6"/>
    <p:sldId id="310" r:id="rId7"/>
    <p:sldId id="297" r:id="rId8"/>
    <p:sldId id="302" r:id="rId9"/>
    <p:sldId id="303" r:id="rId10"/>
    <p:sldId id="271" r:id="rId11"/>
    <p:sldId id="306" r:id="rId12"/>
    <p:sldId id="307" r:id="rId13"/>
    <p:sldId id="287"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F6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711" autoAdjust="0"/>
    <p:restoredTop sz="86883" autoAdjust="0"/>
  </p:normalViewPr>
  <p:slideViewPr>
    <p:cSldViewPr snapToGrid="0" snapToObjects="1">
      <p:cViewPr>
        <p:scale>
          <a:sx n="75" d="100"/>
          <a:sy n="75" d="100"/>
        </p:scale>
        <p:origin x="108" y="378"/>
      </p:cViewPr>
      <p:guideLst>
        <p:guide orient="horz" pos="2160"/>
        <p:guide pos="3840"/>
      </p:guideLst>
    </p:cSldViewPr>
  </p:slideViewPr>
  <p:notesTextViewPr>
    <p:cViewPr>
      <p:scale>
        <a:sx n="1" d="1"/>
        <a:sy n="1" d="1"/>
      </p:scale>
      <p:origin x="0" y="0"/>
    </p:cViewPr>
  </p:notesTextViewPr>
  <p:sorterViewPr>
    <p:cViewPr>
      <p:scale>
        <a:sx n="98" d="100"/>
        <a:sy n="98" d="100"/>
      </p:scale>
      <p:origin x="0" y="4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a-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6FA068-354A-436E-AE6E-B7DE15B54023}" type="datetimeFigureOut">
              <a:rPr lang="ca-ES" smtClean="0"/>
              <a:t>23/03/2016</a:t>
            </a:fld>
            <a:endParaRPr lang="ca-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ca-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a-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C5B1C0-000D-4089-9C1F-4C0A90946288}" type="slidenum">
              <a:rPr lang="ca-ES" smtClean="0"/>
              <a:t>‹Nº›</a:t>
            </a:fld>
            <a:endParaRPr lang="ca-ES"/>
          </a:p>
        </p:txBody>
      </p:sp>
    </p:spTree>
    <p:extLst>
      <p:ext uri="{BB962C8B-B14F-4D97-AF65-F5344CB8AC3E}">
        <p14:creationId xmlns:p14="http://schemas.microsoft.com/office/powerpoint/2010/main" val="3213933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dirty="0" smtClean="0"/>
              <a:t>En aquesta </a:t>
            </a:r>
            <a:r>
              <a:rPr lang="ca-ES" dirty="0" err="1" smtClean="0"/>
              <a:t>presentaci</a:t>
            </a:r>
            <a:r>
              <a:rPr lang="es-ES_tradnl" dirty="0" err="1" smtClean="0"/>
              <a:t>ó</a:t>
            </a:r>
            <a:r>
              <a:rPr lang="es-ES_tradnl" dirty="0" smtClean="0"/>
              <a:t> un </a:t>
            </a:r>
            <a:r>
              <a:rPr lang="es-ES_tradnl" dirty="0" err="1" smtClean="0"/>
              <a:t>explicarem</a:t>
            </a:r>
            <a:r>
              <a:rPr lang="es-ES_tradnl" dirty="0" smtClean="0"/>
              <a:t> </a:t>
            </a:r>
            <a:r>
              <a:rPr lang="es-ES_tradnl" dirty="0" err="1" smtClean="0"/>
              <a:t>els</a:t>
            </a:r>
            <a:r>
              <a:rPr lang="es-ES_tradnl" dirty="0" smtClean="0"/>
              <a:t> </a:t>
            </a:r>
            <a:r>
              <a:rPr lang="es-ES_tradnl" dirty="0" err="1" smtClean="0"/>
              <a:t>conceptes</a:t>
            </a:r>
            <a:r>
              <a:rPr lang="es-ES_tradnl" dirty="0" smtClean="0"/>
              <a:t> </a:t>
            </a:r>
            <a:r>
              <a:rPr lang="es-ES_tradnl" dirty="0" err="1" smtClean="0"/>
              <a:t>bàsics</a:t>
            </a:r>
            <a:r>
              <a:rPr lang="es-ES_tradnl" dirty="0" smtClean="0"/>
              <a:t> </a:t>
            </a:r>
            <a:r>
              <a:rPr lang="es-ES_tradnl" dirty="0" err="1" smtClean="0"/>
              <a:t>relacionats</a:t>
            </a:r>
            <a:r>
              <a:rPr lang="es-ES_tradnl" dirty="0" smtClean="0"/>
              <a:t> </a:t>
            </a:r>
            <a:r>
              <a:rPr lang="es-ES_tradnl" dirty="0" err="1" smtClean="0"/>
              <a:t>amb</a:t>
            </a:r>
            <a:r>
              <a:rPr lang="es-ES_tradnl" dirty="0" smtClean="0"/>
              <a:t> el </a:t>
            </a:r>
            <a:r>
              <a:rPr lang="es-ES_tradnl" dirty="0" err="1" smtClean="0"/>
              <a:t>tractament</a:t>
            </a:r>
            <a:r>
              <a:rPr lang="es-ES_tradnl" dirty="0" smtClean="0"/>
              <a:t> de </a:t>
            </a:r>
            <a:r>
              <a:rPr lang="es-ES_tradnl" dirty="0" err="1" smtClean="0"/>
              <a:t>l’obesitat</a:t>
            </a:r>
            <a:r>
              <a:rPr lang="es-ES_tradnl" dirty="0" smtClean="0"/>
              <a:t> i el </a:t>
            </a:r>
            <a:r>
              <a:rPr lang="es-ES_tradnl" dirty="0" err="1" smtClean="0"/>
              <a:t>paper</a:t>
            </a:r>
            <a:r>
              <a:rPr lang="es-ES_tradnl" baseline="0" dirty="0" smtClean="0"/>
              <a:t> que </a:t>
            </a:r>
            <a:r>
              <a:rPr lang="es-ES_tradnl" baseline="0" dirty="0" err="1" smtClean="0"/>
              <a:t>pot</a:t>
            </a:r>
            <a:r>
              <a:rPr lang="es-ES_tradnl" baseline="0" dirty="0" smtClean="0"/>
              <a:t> </a:t>
            </a:r>
            <a:r>
              <a:rPr lang="es-ES_tradnl" baseline="0" dirty="0" err="1" smtClean="0"/>
              <a:t>tenir</a:t>
            </a:r>
            <a:r>
              <a:rPr lang="es-ES_tradnl" baseline="0" dirty="0" smtClean="0"/>
              <a:t> el </a:t>
            </a:r>
            <a:r>
              <a:rPr lang="es-ES_tradnl" baseline="0" dirty="0" err="1" smtClean="0"/>
              <a:t>farmacèutic</a:t>
            </a:r>
            <a:r>
              <a:rPr lang="es-ES_tradnl" baseline="0" dirty="0" smtClean="0"/>
              <a:t> en </a:t>
            </a:r>
            <a:r>
              <a:rPr lang="es-ES_tradnl" baseline="0" dirty="0" err="1" smtClean="0"/>
              <a:t>ell</a:t>
            </a:r>
            <a:r>
              <a:rPr lang="es-ES_tradnl" baseline="0" dirty="0" smtClean="0"/>
              <a:t>. </a:t>
            </a:r>
            <a:endParaRPr lang="ca-ES" dirty="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1</a:t>
            </a:fld>
            <a:endParaRPr lang="ca-ES"/>
          </a:p>
        </p:txBody>
      </p:sp>
    </p:spTree>
    <p:extLst>
      <p:ext uri="{BB962C8B-B14F-4D97-AF65-F5344CB8AC3E}">
        <p14:creationId xmlns:p14="http://schemas.microsoft.com/office/powerpoint/2010/main" val="434248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ca-ES" dirty="0" smtClean="0"/>
              <a:t>Els</a:t>
            </a:r>
            <a:r>
              <a:rPr lang="ca-ES" baseline="0" dirty="0" smtClean="0"/>
              <a:t> punts que tractarem seran els </a:t>
            </a:r>
            <a:r>
              <a:rPr lang="ca-ES" baseline="0" dirty="0" err="1" smtClean="0"/>
              <a:t>seg</a:t>
            </a:r>
            <a:r>
              <a:rPr lang="es-ES_tradnl" baseline="0" dirty="0" err="1" smtClean="0"/>
              <a:t>üents</a:t>
            </a:r>
            <a:r>
              <a:rPr lang="es-ES_tradnl" baseline="0" dirty="0" smtClean="0"/>
              <a:t>:</a:t>
            </a:r>
          </a:p>
          <a:p>
            <a:endParaRPr lang="ca-ES" dirty="0"/>
          </a:p>
        </p:txBody>
      </p:sp>
      <p:sp>
        <p:nvSpPr>
          <p:cNvPr id="4" name="3 Marcador de número de diapositiva"/>
          <p:cNvSpPr>
            <a:spLocks noGrp="1"/>
          </p:cNvSpPr>
          <p:nvPr>
            <p:ph type="sldNum" sz="quarter" idx="10"/>
          </p:nvPr>
        </p:nvSpPr>
        <p:spPr/>
        <p:txBody>
          <a:bodyPr/>
          <a:lstStyle/>
          <a:p>
            <a:fld id="{92C5B1C0-000D-4089-9C1F-4C0A90946288}" type="slidenum">
              <a:rPr lang="ca-ES" smtClean="0"/>
              <a:t>2</a:t>
            </a:fld>
            <a:endParaRPr lang="ca-ES"/>
          </a:p>
        </p:txBody>
      </p:sp>
    </p:spTree>
    <p:extLst>
      <p:ext uri="{BB962C8B-B14F-4D97-AF65-F5344CB8AC3E}">
        <p14:creationId xmlns:p14="http://schemas.microsoft.com/office/powerpoint/2010/main" val="2253248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ca-ES" dirty="0"/>
          </a:p>
        </p:txBody>
      </p:sp>
      <p:sp>
        <p:nvSpPr>
          <p:cNvPr id="4" name="3 Marcador de número de diapositiva"/>
          <p:cNvSpPr>
            <a:spLocks noGrp="1"/>
          </p:cNvSpPr>
          <p:nvPr>
            <p:ph type="sldNum" sz="quarter" idx="10"/>
          </p:nvPr>
        </p:nvSpPr>
        <p:spPr/>
        <p:txBody>
          <a:bodyPr/>
          <a:lstStyle/>
          <a:p>
            <a:fld id="{92C5B1C0-000D-4089-9C1F-4C0A90946288}" type="slidenum">
              <a:rPr lang="ca-ES" smtClean="0"/>
              <a:t>4</a:t>
            </a:fld>
            <a:endParaRPr lang="ca-ES"/>
          </a:p>
        </p:txBody>
      </p:sp>
    </p:spTree>
    <p:extLst>
      <p:ext uri="{BB962C8B-B14F-4D97-AF65-F5344CB8AC3E}">
        <p14:creationId xmlns:p14="http://schemas.microsoft.com/office/powerpoint/2010/main" val="2502417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smtClean="0"/>
              <a:t>Quan</a:t>
            </a:r>
            <a:r>
              <a:rPr lang="ca-ES" baseline="0" noProof="0" dirty="0" smtClean="0"/>
              <a:t> la dieta i l’exercici físic no siguin suficients per tractar l’obesitat, serà el moment d'introduir els medicaments, complements i plantes medicinals. Aquests, estan destinats a bloquejar l’absorció de grasses, disminuir la sensació de gana o tenir un efecte laxant i/o diürètic en el cos. A més a més, també es poden utilitzar medicaments destinats a tractar la ansietat, la qual acostuma a ser la causa d’algunes obesitats. </a:t>
            </a:r>
          </a:p>
          <a:p>
            <a:endParaRPr lang="ca-ES" baseline="0" noProof="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ca-ES" sz="2000" dirty="0" smtClean="0"/>
              <a:t>Aquestes mesures sempre han d’anar acompanyades d’una </a:t>
            </a:r>
            <a:r>
              <a:rPr lang="ca-ES" sz="2000" b="1" dirty="0" smtClean="0"/>
              <a:t>dieta hipocalòrica i d'exercici físic</a:t>
            </a:r>
            <a:r>
              <a:rPr lang="ca-ES" sz="2000" dirty="0" smtClean="0"/>
              <a:t>. </a:t>
            </a:r>
          </a:p>
          <a:p>
            <a:endParaRPr lang="ca-ES" baseline="0" noProof="0" dirty="0" smtClean="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19</a:t>
            </a:fld>
            <a:endParaRPr lang="ca-ES"/>
          </a:p>
        </p:txBody>
      </p:sp>
    </p:spTree>
    <p:extLst>
      <p:ext uri="{BB962C8B-B14F-4D97-AF65-F5344CB8AC3E}">
        <p14:creationId xmlns:p14="http://schemas.microsoft.com/office/powerpoint/2010/main" val="468703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smtClean="0"/>
              <a:t>Medicaments</a:t>
            </a:r>
          </a:p>
          <a:p>
            <a:endParaRPr lang="ca-ES" noProof="0" dirty="0" smtClean="0"/>
          </a:p>
          <a:p>
            <a:r>
              <a:rPr lang="ca-ES" noProof="0" dirty="0" smtClean="0"/>
              <a:t>L’únic PA que està indicat per tractar l’obesitat</a:t>
            </a:r>
            <a:r>
              <a:rPr lang="ca-ES" baseline="0" noProof="0" dirty="0" smtClean="0"/>
              <a:t> és </a:t>
            </a:r>
            <a:r>
              <a:rPr lang="ca-ES" baseline="0" noProof="0" dirty="0" err="1" smtClean="0"/>
              <a:t>l’Orlistat</a:t>
            </a:r>
            <a:r>
              <a:rPr lang="ca-ES" baseline="0" noProof="0" dirty="0" smtClean="0"/>
              <a:t>. Aquest, es troba en dues presentacions diferents: a la dosis de 120 mg, la qual es necessita recepta mèdica per poder retirar-la de la farmàcia, i a la dosi de 60mg, la qual no necessita recepta. </a:t>
            </a:r>
          </a:p>
          <a:p>
            <a:r>
              <a:rPr lang="ca-ES" baseline="0" noProof="0" dirty="0" smtClean="0"/>
              <a:t>Aquest medicament actua bloquejant l’absorció de greixos ingerits per la dieta, fent que un terç d’aquest siguin directament eliminats de l’organisme. Com només actua sobre els greixos ingerits en la dieta, si els àpats no contenen greixos, o si no es realitza un d’aquest, el medicament no necessita ser administrat ja que no tindrà cap efecte</a:t>
            </a:r>
            <a:r>
              <a:rPr lang="es-ES_tradnl" baseline="0" noProof="0" dirty="0" smtClean="0"/>
              <a:t>. </a:t>
            </a:r>
            <a:endParaRPr lang="ca-ES" noProof="0" dirty="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20</a:t>
            </a:fld>
            <a:endParaRPr lang="ca-ES"/>
          </a:p>
        </p:txBody>
      </p:sp>
    </p:spTree>
    <p:extLst>
      <p:ext uri="{BB962C8B-B14F-4D97-AF65-F5344CB8AC3E}">
        <p14:creationId xmlns:p14="http://schemas.microsoft.com/office/powerpoint/2010/main" val="201305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smtClean="0"/>
              <a:t>La posologia de </a:t>
            </a:r>
            <a:r>
              <a:rPr lang="ca-ES" noProof="0" dirty="0" err="1" smtClean="0"/>
              <a:t>l’orlistat</a:t>
            </a:r>
            <a:r>
              <a:rPr lang="ca-ES" noProof="0" dirty="0" smtClean="0"/>
              <a:t> és d’una càpsula abans, durant o fins a 1h després de cada àpat. En</a:t>
            </a:r>
            <a:r>
              <a:rPr lang="ca-ES" baseline="0" noProof="0" dirty="0" smtClean="0"/>
              <a:t> el cas que al llarg de les 12 primeres setmanes no s’observi una disminució del 5%, respecte el pes inicial, el seu metge interromprà el tractament per falta d’efectivitat. </a:t>
            </a:r>
          </a:p>
          <a:p>
            <a:endParaRPr lang="ca-ES" baseline="0" noProof="0" dirty="0" smtClean="0"/>
          </a:p>
          <a:p>
            <a:r>
              <a:rPr lang="ca-ES" baseline="0" noProof="0" dirty="0" smtClean="0"/>
              <a:t>Els principals efectes adversos que s’han observat en l’administració d’aquest medicament són cefalees, dolors abdominals, femtes olioses i urgència o augment de necessitat de defecar. Altres efectes adversos observats amb molta menys prevalença han estat l’aparició de fatiga, irregularitat menstrual i incontinència fecal. </a:t>
            </a:r>
          </a:p>
          <a:p>
            <a:endParaRPr lang="ca-ES" baseline="0" noProof="0" dirty="0" smtClean="0"/>
          </a:p>
          <a:p>
            <a:r>
              <a:rPr lang="ca-ES" baseline="0" noProof="0" dirty="0" err="1" smtClean="0"/>
              <a:t>L’orlistat</a:t>
            </a:r>
            <a:r>
              <a:rPr lang="ca-ES" baseline="0" noProof="0" dirty="0" smtClean="0"/>
              <a:t> pot realitzar interaccions amb altres medicaments com ara anticoagulants, la ciclosporina, sals de iode, </a:t>
            </a:r>
            <a:r>
              <a:rPr lang="ca-ES" baseline="0" noProof="0" dirty="0" err="1" smtClean="0"/>
              <a:t>levotiroxina</a:t>
            </a:r>
            <a:r>
              <a:rPr lang="ca-ES" baseline="0" noProof="0" dirty="0" smtClean="0"/>
              <a:t> i </a:t>
            </a:r>
            <a:r>
              <a:rPr lang="ca-ES" baseline="0" noProof="0" dirty="0" err="1" smtClean="0"/>
              <a:t>amiodarona</a:t>
            </a:r>
            <a:r>
              <a:rPr lang="ca-ES" baseline="0" noProof="0" dirty="0" smtClean="0"/>
              <a:t>. </a:t>
            </a:r>
          </a:p>
          <a:p>
            <a:endParaRPr lang="ca-ES" baseline="0" noProof="0" dirty="0" smtClean="0"/>
          </a:p>
          <a:p>
            <a:r>
              <a:rPr lang="ca-ES" baseline="0" noProof="0" dirty="0" smtClean="0"/>
              <a:t>Si el tractament amb </a:t>
            </a:r>
            <a:r>
              <a:rPr lang="ca-ES" baseline="0" noProof="0" dirty="0" err="1" smtClean="0"/>
              <a:t>Oristat</a:t>
            </a:r>
            <a:r>
              <a:rPr lang="ca-ES" baseline="0" noProof="0" dirty="0" smtClean="0"/>
              <a:t> funciona, la pèrdua de pes sostinguda observada serà d’entre el 5-10 % del pes inicial. </a:t>
            </a:r>
            <a:endParaRPr lang="ca-ES" noProof="0" dirty="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21</a:t>
            </a:fld>
            <a:endParaRPr lang="ca-ES"/>
          </a:p>
        </p:txBody>
      </p:sp>
    </p:spTree>
    <p:extLst>
      <p:ext uri="{BB962C8B-B14F-4D97-AF65-F5344CB8AC3E}">
        <p14:creationId xmlns:p14="http://schemas.microsoft.com/office/powerpoint/2010/main" val="130756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smtClean="0"/>
              <a:t>Complements</a:t>
            </a:r>
            <a:r>
              <a:rPr lang="ca-ES" baseline="0" noProof="0" dirty="0" smtClean="0"/>
              <a:t> i plantes medicinals</a:t>
            </a:r>
          </a:p>
          <a:p>
            <a:endParaRPr lang="ca-ES" baseline="0" noProof="0" dirty="0" smtClean="0"/>
          </a:p>
          <a:p>
            <a:r>
              <a:rPr lang="ca-ES" noProof="0" dirty="0" smtClean="0"/>
              <a:t>Hi ha algunes substàncies que han</a:t>
            </a:r>
            <a:r>
              <a:rPr lang="ca-ES" baseline="0" noProof="0" dirty="0" smtClean="0"/>
              <a:t> demostrat tenir una certa eficàcia per reduir el pes. Aquestes per</a:t>
            </a:r>
            <a:r>
              <a:rPr lang="es-ES_tradnl" baseline="0" noProof="0" dirty="0" err="1" smtClean="0"/>
              <a:t>ò</a:t>
            </a:r>
            <a:r>
              <a:rPr lang="es-ES_tradnl" baseline="0" noProof="0" dirty="0" smtClean="0"/>
              <a:t>, </a:t>
            </a:r>
            <a:r>
              <a:rPr lang="ca-ES" baseline="0" noProof="0" dirty="0" smtClean="0"/>
              <a:t>sempre s’han d’entendre com un complement </a:t>
            </a:r>
            <a:r>
              <a:rPr lang="ca-ES" noProof="0" dirty="0" smtClean="0"/>
              <a:t>a la dieta i l'exercici</a:t>
            </a:r>
            <a:r>
              <a:rPr lang="ca-ES" baseline="0" noProof="0" dirty="0" smtClean="0"/>
              <a:t> físic. Aquelles que han demostrat tenir un efecte més elevat són: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ca-ES" baseline="0" noProof="0" dirty="0" smtClean="0"/>
              <a:t>Crom: </a:t>
            </a:r>
            <a:r>
              <a:rPr lang="ca-ES" dirty="0" smtClean="0"/>
              <a:t>augmenta el metabolisme de hidrats de carboni i lípids i ajuda a regular els nivells de glucosa en sang.</a:t>
            </a:r>
            <a:r>
              <a:rPr lang="ca-ES" baseline="0" dirty="0" smtClean="0"/>
              <a:t> S’ha de v</a:t>
            </a:r>
            <a:r>
              <a:rPr lang="ca-ES" dirty="0" smtClean="0"/>
              <a:t>igilar la </a:t>
            </a:r>
            <a:r>
              <a:rPr lang="ca-ES" dirty="0" err="1" smtClean="0"/>
              <a:t>interacci</a:t>
            </a:r>
            <a:r>
              <a:rPr lang="es-ES_tradnl" dirty="0" err="1" smtClean="0"/>
              <a:t>ó</a:t>
            </a:r>
            <a:r>
              <a:rPr lang="es-ES_tradnl" dirty="0" smtClean="0"/>
              <a:t> que </a:t>
            </a:r>
            <a:r>
              <a:rPr lang="es-ES_tradnl" dirty="0" err="1" smtClean="0"/>
              <a:t>pot</a:t>
            </a:r>
            <a:r>
              <a:rPr lang="es-ES_tradnl" dirty="0" smtClean="0"/>
              <a:t> provocar </a:t>
            </a:r>
            <a:r>
              <a:rPr lang="ca-ES" dirty="0" smtClean="0"/>
              <a:t>amb medicaments antidiabètics i </a:t>
            </a:r>
            <a:r>
              <a:rPr lang="ca-ES" dirty="0" err="1" smtClean="0"/>
              <a:t>AINEs</a:t>
            </a:r>
            <a:r>
              <a:rPr lang="ca-ES" dirty="0" smtClean="0"/>
              <a: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ca-ES" dirty="0" smtClean="0"/>
              <a:t>Omega 3: col·labora en la </a:t>
            </a:r>
            <a:r>
              <a:rPr lang="ca-ES" dirty="0" err="1" smtClean="0"/>
              <a:t>regulaci</a:t>
            </a:r>
            <a:r>
              <a:rPr lang="es-ES_tradnl" dirty="0" err="1" smtClean="0"/>
              <a:t>ó</a:t>
            </a:r>
            <a:r>
              <a:rPr lang="es-ES_tradnl" dirty="0" smtClean="0"/>
              <a:t> de </a:t>
            </a:r>
            <a:r>
              <a:rPr lang="ca-ES" dirty="0" smtClean="0"/>
              <a:t>la Glucosa, el Colesterol i la depressió. La seva</a:t>
            </a:r>
            <a:r>
              <a:rPr lang="ca-ES" baseline="0" dirty="0" smtClean="0"/>
              <a:t> </a:t>
            </a:r>
            <a:r>
              <a:rPr lang="ca-ES" baseline="0" dirty="0" err="1" smtClean="0"/>
              <a:t>absorci</a:t>
            </a:r>
            <a:r>
              <a:rPr lang="es-ES_tradnl" baseline="0" dirty="0" err="1" smtClean="0"/>
              <a:t>ó</a:t>
            </a:r>
            <a:r>
              <a:rPr lang="es-ES_tradnl" baseline="0" dirty="0" smtClean="0"/>
              <a:t> </a:t>
            </a:r>
            <a:r>
              <a:rPr lang="ca-ES" baseline="0" dirty="0" smtClean="0"/>
              <a:t>es troba afavorida si </a:t>
            </a:r>
            <a:r>
              <a:rPr lang="ca-ES" baseline="0" dirty="0" err="1" smtClean="0"/>
              <a:t>s’administre</a:t>
            </a:r>
            <a:r>
              <a:rPr lang="ca-ES" dirty="0" smtClean="0"/>
              <a:t> en àpats</a:t>
            </a:r>
            <a:r>
              <a:rPr lang="ca-ES" baseline="0" dirty="0" smtClean="0"/>
              <a:t> rics en greixos.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ca-ES" dirty="0" smtClean="0"/>
              <a:t>Fib</a:t>
            </a:r>
            <a:r>
              <a:rPr lang="ca-ES" dirty="0" smtClean="0">
                <a:solidFill>
                  <a:schemeClr val="accent1"/>
                </a:solidFill>
              </a:rPr>
              <a:t>res laxants com el </a:t>
            </a:r>
            <a:r>
              <a:rPr lang="ca-ES" dirty="0" err="1" smtClean="0">
                <a:solidFill>
                  <a:schemeClr val="accent1"/>
                </a:solidFill>
              </a:rPr>
              <a:t>glucomanà</a:t>
            </a:r>
            <a:r>
              <a:rPr lang="ca-ES" dirty="0" smtClean="0">
                <a:solidFill>
                  <a:schemeClr val="accent1"/>
                </a:solidFill>
              </a:rPr>
              <a:t> o la </a:t>
            </a:r>
            <a:r>
              <a:rPr lang="ca-ES" dirty="0" err="1" smtClean="0">
                <a:solidFill>
                  <a:schemeClr val="accent1"/>
                </a:solidFill>
              </a:rPr>
              <a:t>isphagula</a:t>
            </a:r>
            <a:r>
              <a:rPr lang="ca-ES" dirty="0" smtClean="0">
                <a:solidFill>
                  <a:schemeClr val="accent1"/>
                </a:solidFill>
              </a:rPr>
              <a:t>: </a:t>
            </a:r>
            <a:r>
              <a:rPr lang="ca-ES" dirty="0" smtClean="0"/>
              <a:t>alenteixen l’absorció de sucres i colesterol, però també de medicament,</a:t>
            </a:r>
            <a:r>
              <a:rPr lang="ca-ES" baseline="0" dirty="0" smtClean="0"/>
              <a:t> </a:t>
            </a:r>
            <a:r>
              <a:rPr lang="ca-ES" baseline="0" dirty="0" err="1" smtClean="0"/>
              <a:t>aix</a:t>
            </a:r>
            <a:r>
              <a:rPr lang="es-ES_tradnl" baseline="0" dirty="0" smtClean="0"/>
              <a:t>í que </a:t>
            </a:r>
            <a:r>
              <a:rPr lang="es-ES_tradnl" baseline="0" dirty="0" err="1" smtClean="0"/>
              <a:t>s’ha</a:t>
            </a:r>
            <a:r>
              <a:rPr lang="es-ES_tradnl" baseline="0" dirty="0" smtClean="0"/>
              <a:t> de controlar la </a:t>
            </a:r>
            <a:r>
              <a:rPr lang="es-ES_tradnl" baseline="0" dirty="0" err="1" smtClean="0"/>
              <a:t>seva</a:t>
            </a:r>
            <a:r>
              <a:rPr lang="es-ES_tradnl" baseline="0" dirty="0" smtClean="0"/>
              <a:t> </a:t>
            </a:r>
            <a:r>
              <a:rPr lang="es-ES_tradnl" baseline="0" dirty="0" err="1" smtClean="0"/>
              <a:t>administració</a:t>
            </a:r>
            <a:r>
              <a:rPr lang="es-ES_tradnl" baseline="0" dirty="0" smtClean="0"/>
              <a:t>. </a:t>
            </a:r>
            <a:r>
              <a:rPr lang="es-ES_tradnl" baseline="0" dirty="0" err="1" smtClean="0"/>
              <a:t>És</a:t>
            </a:r>
            <a:r>
              <a:rPr lang="es-ES_tradnl" baseline="0" dirty="0" smtClean="0"/>
              <a:t> </a:t>
            </a:r>
            <a:r>
              <a:rPr lang="ca-ES" baseline="0" dirty="0" smtClean="0"/>
              <a:t>i</a:t>
            </a:r>
            <a:r>
              <a:rPr lang="ca-ES" dirty="0" smtClean="0"/>
              <a:t>mportant beure molta aigua</a:t>
            </a:r>
            <a:r>
              <a:rPr lang="ca-ES" baseline="0" dirty="0" smtClean="0"/>
              <a:t> per aconseguir l’efecte desitjat.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ca-ES" dirty="0" smtClean="0">
                <a:solidFill>
                  <a:schemeClr val="accent1"/>
                </a:solidFill>
              </a:rPr>
              <a:t>Canyella: no ha demostrat una </a:t>
            </a:r>
            <a:r>
              <a:rPr lang="ca-ES" dirty="0" err="1" smtClean="0">
                <a:solidFill>
                  <a:schemeClr val="accent1"/>
                </a:solidFill>
              </a:rPr>
              <a:t>evid</a:t>
            </a:r>
            <a:r>
              <a:rPr lang="es-ES_tradnl" dirty="0" err="1" smtClean="0">
                <a:solidFill>
                  <a:schemeClr val="accent1"/>
                </a:solidFill>
              </a:rPr>
              <a:t>ència</a:t>
            </a:r>
            <a:r>
              <a:rPr lang="es-ES_tradnl" dirty="0" smtClean="0">
                <a:solidFill>
                  <a:schemeClr val="accent1"/>
                </a:solidFill>
              </a:rPr>
              <a:t> clara en la </a:t>
            </a:r>
            <a:r>
              <a:rPr lang="es-ES_tradnl" dirty="0" err="1" smtClean="0">
                <a:solidFill>
                  <a:schemeClr val="accent1"/>
                </a:solidFill>
              </a:rPr>
              <a:t>pèrdua</a:t>
            </a:r>
            <a:r>
              <a:rPr lang="es-ES_tradnl" dirty="0" smtClean="0">
                <a:solidFill>
                  <a:schemeClr val="accent1"/>
                </a:solidFill>
              </a:rPr>
              <a:t> de pes,</a:t>
            </a:r>
            <a:r>
              <a:rPr lang="es-ES_tradnl" baseline="0" dirty="0" smtClean="0">
                <a:solidFill>
                  <a:schemeClr val="accent1"/>
                </a:solidFill>
              </a:rPr>
              <a:t> </a:t>
            </a:r>
            <a:r>
              <a:rPr lang="es-ES_tradnl" baseline="0" dirty="0" err="1" smtClean="0">
                <a:solidFill>
                  <a:schemeClr val="accent1"/>
                </a:solidFill>
              </a:rPr>
              <a:t>però</a:t>
            </a:r>
            <a:r>
              <a:rPr lang="es-ES_tradnl" baseline="0" dirty="0" smtClean="0">
                <a:solidFill>
                  <a:schemeClr val="accent1"/>
                </a:solidFill>
              </a:rPr>
              <a:t> es </a:t>
            </a:r>
            <a:r>
              <a:rPr lang="es-ES_tradnl" baseline="0" dirty="0" err="1" smtClean="0">
                <a:solidFill>
                  <a:schemeClr val="accent1"/>
                </a:solidFill>
              </a:rPr>
              <a:t>creu</a:t>
            </a:r>
            <a:r>
              <a:rPr lang="es-ES_tradnl" baseline="0" dirty="0" smtClean="0">
                <a:solidFill>
                  <a:schemeClr val="accent1"/>
                </a:solidFill>
              </a:rPr>
              <a:t> que fa disminuir la gana. El que sí que se </a:t>
            </a:r>
            <a:r>
              <a:rPr lang="es-ES_tradnl" baseline="0" dirty="0" err="1" smtClean="0">
                <a:solidFill>
                  <a:schemeClr val="accent1"/>
                </a:solidFill>
              </a:rPr>
              <a:t>sap</a:t>
            </a:r>
            <a:r>
              <a:rPr lang="es-ES_tradnl" baseline="0" dirty="0" smtClean="0">
                <a:solidFill>
                  <a:schemeClr val="accent1"/>
                </a:solidFill>
              </a:rPr>
              <a:t> </a:t>
            </a:r>
            <a:r>
              <a:rPr lang="es-ES_tradnl" baseline="0" dirty="0" err="1" smtClean="0">
                <a:solidFill>
                  <a:schemeClr val="accent1"/>
                </a:solidFill>
              </a:rPr>
              <a:t>és</a:t>
            </a:r>
            <a:r>
              <a:rPr lang="es-ES_tradnl" baseline="0" dirty="0" smtClean="0">
                <a:solidFill>
                  <a:schemeClr val="accent1"/>
                </a:solidFill>
              </a:rPr>
              <a:t> que </a:t>
            </a:r>
            <a:r>
              <a:rPr lang="es-ES_tradnl" baseline="0" dirty="0" err="1" smtClean="0">
                <a:solidFill>
                  <a:schemeClr val="accent1"/>
                </a:solidFill>
              </a:rPr>
              <a:t>ajuda</a:t>
            </a:r>
            <a:r>
              <a:rPr lang="es-ES_tradnl" baseline="0" dirty="0" smtClean="0">
                <a:solidFill>
                  <a:schemeClr val="accent1"/>
                </a:solidFill>
              </a:rPr>
              <a:t> a controlar </a:t>
            </a:r>
            <a:r>
              <a:rPr lang="es-ES_tradnl" baseline="0" dirty="0" err="1" smtClean="0">
                <a:solidFill>
                  <a:schemeClr val="accent1"/>
                </a:solidFill>
              </a:rPr>
              <a:t>els</a:t>
            </a:r>
            <a:r>
              <a:rPr lang="es-ES_tradnl" baseline="0" dirty="0" smtClean="0">
                <a:solidFill>
                  <a:schemeClr val="accent1"/>
                </a:solidFill>
              </a:rPr>
              <a:t> </a:t>
            </a:r>
            <a:r>
              <a:rPr lang="es-ES_tradnl" baseline="0" dirty="0" err="1" smtClean="0">
                <a:solidFill>
                  <a:schemeClr val="accent1"/>
                </a:solidFill>
              </a:rPr>
              <a:t>nivells</a:t>
            </a:r>
            <a:r>
              <a:rPr lang="es-ES_tradnl" baseline="0" dirty="0" smtClean="0">
                <a:solidFill>
                  <a:schemeClr val="accent1"/>
                </a:solidFill>
              </a:rPr>
              <a:t> de glucosa. </a:t>
            </a:r>
            <a:r>
              <a:rPr lang="es-ES_tradnl" baseline="0" dirty="0" err="1" smtClean="0">
                <a:solidFill>
                  <a:schemeClr val="accent1"/>
                </a:solidFill>
              </a:rPr>
              <a:t>S’ha</a:t>
            </a:r>
            <a:r>
              <a:rPr lang="es-ES_tradnl" baseline="0" dirty="0" smtClean="0">
                <a:solidFill>
                  <a:schemeClr val="accent1"/>
                </a:solidFill>
              </a:rPr>
              <a:t> de vigilar la </a:t>
            </a:r>
            <a:r>
              <a:rPr lang="es-ES_tradnl" baseline="0" dirty="0" err="1" smtClean="0">
                <a:solidFill>
                  <a:schemeClr val="accent1"/>
                </a:solidFill>
              </a:rPr>
              <a:t>seva</a:t>
            </a:r>
            <a:r>
              <a:rPr lang="es-ES_tradnl" baseline="0" dirty="0" smtClean="0">
                <a:solidFill>
                  <a:schemeClr val="accent1"/>
                </a:solidFill>
              </a:rPr>
              <a:t> </a:t>
            </a:r>
            <a:r>
              <a:rPr lang="es-ES_tradnl" baseline="0" dirty="0" err="1" smtClean="0">
                <a:solidFill>
                  <a:schemeClr val="accent1"/>
                </a:solidFill>
              </a:rPr>
              <a:t>administració</a:t>
            </a:r>
            <a:r>
              <a:rPr lang="es-ES_tradnl" baseline="0" dirty="0" smtClean="0">
                <a:solidFill>
                  <a:schemeClr val="accent1"/>
                </a:solidFill>
              </a:rPr>
              <a:t> ja que no es </a:t>
            </a:r>
            <a:r>
              <a:rPr lang="es-ES_tradnl" baseline="0" dirty="0" err="1" smtClean="0">
                <a:solidFill>
                  <a:schemeClr val="accent1"/>
                </a:solidFill>
              </a:rPr>
              <a:t>pot</a:t>
            </a:r>
            <a:r>
              <a:rPr lang="es-ES_tradnl" baseline="0" dirty="0" smtClean="0">
                <a:solidFill>
                  <a:schemeClr val="accent1"/>
                </a:solidFill>
              </a:rPr>
              <a:t> </a:t>
            </a:r>
            <a:r>
              <a:rPr lang="es-ES_tradnl" baseline="0" dirty="0" err="1" smtClean="0">
                <a:solidFill>
                  <a:schemeClr val="accent1"/>
                </a:solidFill>
              </a:rPr>
              <a:t>prendre</a:t>
            </a:r>
            <a:r>
              <a:rPr lang="es-ES_tradnl" baseline="0" dirty="0" smtClean="0">
                <a:solidFill>
                  <a:schemeClr val="accent1"/>
                </a:solidFill>
              </a:rPr>
              <a:t> </a:t>
            </a:r>
            <a:r>
              <a:rPr lang="ca-ES" dirty="0" smtClean="0"/>
              <a:t>conjuntament amb medicaments </a:t>
            </a:r>
            <a:r>
              <a:rPr lang="ca-ES" dirty="0" err="1" smtClean="0"/>
              <a:t>hepatotòxics</a:t>
            </a:r>
            <a:r>
              <a:rPr lang="ca-ES" dirty="0" smtClean="0"/>
              <a:t>, com ara el paracetamol.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ca-ES" dirty="0" smtClean="0">
                <a:solidFill>
                  <a:schemeClr val="accent1"/>
                </a:solidFill>
              </a:rPr>
              <a:t>Triptòfan:</a:t>
            </a:r>
            <a:r>
              <a:rPr lang="ca-ES" dirty="0" smtClean="0"/>
              <a:t> aconsellat</a:t>
            </a:r>
            <a:r>
              <a:rPr lang="ca-ES" baseline="0" dirty="0" smtClean="0"/>
              <a:t> en aquelles obesitats relacionades amb l’</a:t>
            </a:r>
            <a:r>
              <a:rPr lang="ca-ES" dirty="0" smtClean="0"/>
              <a:t>ansietat, estres o disminució de l’estat d’ànim.</a:t>
            </a:r>
            <a:endParaRPr lang="en-US" spc="-1" dirty="0" smtClean="0">
              <a:solidFill>
                <a:srgbClr val="404040"/>
              </a:solidFill>
              <a:uFill>
                <a:solidFill>
                  <a:srgbClr val="FFFFFF"/>
                </a:solidFill>
              </a:u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ca-E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a-E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a-E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a-ES" dirty="0" smtClean="0"/>
          </a:p>
          <a:p>
            <a:endParaRPr lang="ca-ES" baseline="0" noProof="0" dirty="0" smtClean="0"/>
          </a:p>
          <a:p>
            <a:endParaRPr lang="ca-ES" noProof="0" dirty="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22</a:t>
            </a:fld>
            <a:endParaRPr lang="ca-ES"/>
          </a:p>
        </p:txBody>
      </p:sp>
    </p:spTree>
    <p:extLst>
      <p:ext uri="{BB962C8B-B14F-4D97-AF65-F5344CB8AC3E}">
        <p14:creationId xmlns:p14="http://schemas.microsoft.com/office/powerpoint/2010/main" val="136495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smtClean="0"/>
              <a:t>En aquesta taula espot observar un resum de les</a:t>
            </a:r>
            <a:r>
              <a:rPr lang="ca-ES" baseline="0" noProof="0" dirty="0" smtClean="0"/>
              <a:t> substàncies que es troben relacionades d’alguna manera amb la pèrdua de pes i la funció que realitzen. En ella, es poden observar les substàncies prèviament citades, així com d’altres exemples. </a:t>
            </a:r>
            <a:endParaRPr lang="ca-ES" noProof="0" dirty="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23</a:t>
            </a:fld>
            <a:endParaRPr lang="ca-ES"/>
          </a:p>
        </p:txBody>
      </p:sp>
    </p:spTree>
    <p:extLst>
      <p:ext uri="{BB962C8B-B14F-4D97-AF65-F5344CB8AC3E}">
        <p14:creationId xmlns:p14="http://schemas.microsoft.com/office/powerpoint/2010/main" val="1059961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ca-ES" noProof="0" dirty="0" smtClean="0"/>
              <a:t>Moltes</a:t>
            </a:r>
            <a:r>
              <a:rPr lang="ca-ES" baseline="0" noProof="0" dirty="0" smtClean="0"/>
              <a:t> gràcies a tots per la seva atenció i esperem que aquesta presentació els hi hagi servit per adquirir els conceptes bàsics relacionats amb el tractament de la obesitat. </a:t>
            </a:r>
            <a:endParaRPr lang="ca-ES" noProof="0" dirty="0"/>
          </a:p>
        </p:txBody>
      </p:sp>
      <p:sp>
        <p:nvSpPr>
          <p:cNvPr id="4" name="Marcador de número de diapositiva 3"/>
          <p:cNvSpPr>
            <a:spLocks noGrp="1"/>
          </p:cNvSpPr>
          <p:nvPr>
            <p:ph type="sldNum" sz="quarter" idx="10"/>
          </p:nvPr>
        </p:nvSpPr>
        <p:spPr/>
        <p:txBody>
          <a:bodyPr/>
          <a:lstStyle/>
          <a:p>
            <a:fld id="{92C5B1C0-000D-4089-9C1F-4C0A90946288}" type="slidenum">
              <a:rPr lang="ca-ES" smtClean="0"/>
              <a:t>24</a:t>
            </a:fld>
            <a:endParaRPr lang="ca-ES"/>
          </a:p>
        </p:txBody>
      </p:sp>
    </p:spTree>
    <p:extLst>
      <p:ext uri="{BB962C8B-B14F-4D97-AF65-F5344CB8AC3E}">
        <p14:creationId xmlns:p14="http://schemas.microsoft.com/office/powerpoint/2010/main" val="2089018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731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573912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90918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_tradnl" smtClean="0"/>
              <a:t>Clic para editar título</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731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41957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_tradnl" smtClean="0"/>
              <a:t>Clic para editar título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481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‹Nº›</a:t>
            </a:fld>
            <a:endParaRPr lang="en-US" dirty="0"/>
          </a:p>
        </p:txBody>
      </p:sp>
    </p:spTree>
    <p:extLst>
      <p:ext uri="{BB962C8B-B14F-4D97-AF65-F5344CB8AC3E}">
        <p14:creationId xmlns:p14="http://schemas.microsoft.com/office/powerpoint/2010/main" val="1107747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_tradnl" smtClean="0"/>
              <a:t>Clic para editar título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32940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874899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30082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_tradnl" smtClean="0"/>
              <a:t>Clic para editar título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2A54C80-263E-416B-A8E0-580EDEADCBDC}" type="datetimeFigureOut">
              <a:rPr lang="en-US" smtClean="0"/>
              <a:t>3/23/2016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19954A3-9DFD-4C44-94BA-B95130A3BA1C}" type="slidenum">
              <a:rPr lang="en-US" smtClean="0"/>
              <a:t>‹Nº›</a:t>
            </a:fld>
            <a:endParaRPr lang="en-US" dirty="0"/>
          </a:p>
        </p:txBody>
      </p:sp>
    </p:spTree>
    <p:extLst>
      <p:ext uri="{BB962C8B-B14F-4D97-AF65-F5344CB8AC3E}">
        <p14:creationId xmlns:p14="http://schemas.microsoft.com/office/powerpoint/2010/main" val="973365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41957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1097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5739122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90918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_tradnl" smtClean="0"/>
              <a:t>Clic para editar título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481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‹Nº›</a:t>
            </a:fld>
            <a:endParaRPr lang="en-US" dirty="0"/>
          </a:p>
        </p:txBody>
      </p:sp>
    </p:spTree>
    <p:extLst>
      <p:ext uri="{BB962C8B-B14F-4D97-AF65-F5344CB8AC3E}">
        <p14:creationId xmlns:p14="http://schemas.microsoft.com/office/powerpoint/2010/main" val="1107747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_tradnl" smtClean="0"/>
              <a:t>Clic para editar título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32940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8748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30082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_tradnl" smtClean="0"/>
              <a:t>Clic para editar título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2A54C80-263E-416B-A8E0-580EDEADCBDC}" type="datetimeFigureOut">
              <a:rPr lang="en-US" smtClean="0"/>
              <a:t>3/23/2016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19954A3-9DFD-4C44-94BA-B95130A3BA1C}" type="slidenum">
              <a:rPr lang="en-US" smtClean="0"/>
              <a:t>‹Nº›</a:t>
            </a:fld>
            <a:endParaRPr lang="en-US" dirty="0"/>
          </a:p>
        </p:txBody>
      </p:sp>
    </p:spTree>
    <p:extLst>
      <p:ext uri="{BB962C8B-B14F-4D97-AF65-F5344CB8AC3E}">
        <p14:creationId xmlns:p14="http://schemas.microsoft.com/office/powerpoint/2010/main" val="973365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1097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19389"/>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3/23/2016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19389"/>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tiff"/><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wav"/><Relationship Id="rId1" Type="http://schemas.microsoft.com/office/2007/relationships/media" Target="../media/media10.wav"/><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wav"/><Relationship Id="rId1" Type="http://schemas.microsoft.com/office/2007/relationships/media" Target="../media/media11.wav"/><Relationship Id="rId6" Type="http://schemas.openxmlformats.org/officeDocument/2006/relationships/image" Target="../media/image6.png"/><Relationship Id="rId5" Type="http://schemas.openxmlformats.org/officeDocument/2006/relationships/image" Target="../media/image8.tiff"/><Relationship Id="rId4" Type="http://schemas.openxmlformats.org/officeDocument/2006/relationships/image" Target="../media/image7.tiff"/></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wav"/><Relationship Id="rId1" Type="http://schemas.microsoft.com/office/2007/relationships/media" Target="../media/media12.wav"/><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hyperlink" Target="http://www.choosemyplate.gov/multilanguage-spanish"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wav"/><Relationship Id="rId1" Type="http://schemas.microsoft.com/office/2007/relationships/media" Target="../media/media13.wav"/><Relationship Id="rId5" Type="http://schemas.openxmlformats.org/officeDocument/2006/relationships/image" Target="../media/image6.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wav"/><Relationship Id="rId1" Type="http://schemas.microsoft.com/office/2007/relationships/media" Target="../media/media14.wav"/><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wav"/><Relationship Id="rId1" Type="http://schemas.microsoft.com/office/2007/relationships/media" Target="../media/media15.wav"/><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wav"/><Relationship Id="rId1" Type="http://schemas.microsoft.com/office/2007/relationships/media" Target="../media/media16.wav"/><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wav"/><Relationship Id="rId1" Type="http://schemas.microsoft.com/office/2007/relationships/media" Target="../media/media17.wav"/><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wav"/><Relationship Id="rId1" Type="http://schemas.microsoft.com/office/2007/relationships/media" Target="../media/media18.wav"/><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hemeOverride" Target="../theme/themeOverride1.xml"/><Relationship Id="rId6" Type="http://schemas.openxmlformats.org/officeDocument/2006/relationships/image" Target="../media/image2.png"/><Relationship Id="rId5" Type="http://schemas.openxmlformats.org/officeDocument/2006/relationships/notesSlide" Target="../notesSlides/notesSlide2.xml"/><Relationship Id="rId4"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3.wav"/><Relationship Id="rId1" Type="http://schemas.microsoft.com/office/2007/relationships/media" Target="../media/media3.wav"/><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4.wav"/><Relationship Id="rId1" Type="http://schemas.microsoft.com/office/2007/relationships/media" Target="../media/media4.wav"/><Relationship Id="rId6" Type="http://schemas.openxmlformats.org/officeDocument/2006/relationships/image" Target="../media/image4.png"/><Relationship Id="rId5" Type="http://schemas.openxmlformats.org/officeDocument/2006/relationships/image" Target="NULL"/><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5.wav"/><Relationship Id="rId1" Type="http://schemas.microsoft.com/office/2007/relationships/media" Target="../media/media5.wav"/><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wav"/><Relationship Id="rId1" Type="http://schemas.microsoft.com/office/2007/relationships/media" Target="../media/media6.wav"/><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wav"/><Relationship Id="rId1" Type="http://schemas.microsoft.com/office/2007/relationships/media" Target="../media/media7.wav"/><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wav"/><Relationship Id="rId1" Type="http://schemas.microsoft.com/office/2007/relationships/media" Target="../media/media8.wav"/><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wav"/><Relationship Id="rId1" Type="http://schemas.microsoft.com/office/2007/relationships/media" Target="../media/media9.wav"/><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_tradnl" dirty="0" err="1" smtClean="0">
                <a:solidFill>
                  <a:srgbClr val="92D050"/>
                </a:solidFill>
              </a:rPr>
              <a:t>Com</a:t>
            </a:r>
            <a:r>
              <a:rPr lang="es-ES_tradnl" dirty="0" smtClean="0">
                <a:solidFill>
                  <a:srgbClr val="92D050"/>
                </a:solidFill>
              </a:rPr>
              <a:t> et </a:t>
            </a:r>
            <a:r>
              <a:rPr lang="es-ES_tradnl" dirty="0" err="1" smtClean="0">
                <a:solidFill>
                  <a:srgbClr val="92D050"/>
                </a:solidFill>
              </a:rPr>
              <a:t>pot</a:t>
            </a:r>
            <a:r>
              <a:rPr lang="es-ES_tradnl" dirty="0" smtClean="0">
                <a:solidFill>
                  <a:srgbClr val="92D050"/>
                </a:solidFill>
              </a:rPr>
              <a:t> </a:t>
            </a:r>
            <a:r>
              <a:rPr lang="es-ES_tradnl" dirty="0" err="1" smtClean="0">
                <a:solidFill>
                  <a:srgbClr val="92D050"/>
                </a:solidFill>
              </a:rPr>
              <a:t>ajudar</a:t>
            </a:r>
            <a:r>
              <a:rPr lang="es-ES_tradnl" dirty="0" smtClean="0">
                <a:solidFill>
                  <a:srgbClr val="92D050"/>
                </a:solidFill>
              </a:rPr>
              <a:t> el </a:t>
            </a:r>
            <a:r>
              <a:rPr lang="es-ES_tradnl" dirty="0" err="1" smtClean="0">
                <a:solidFill>
                  <a:srgbClr val="92D050"/>
                </a:solidFill>
              </a:rPr>
              <a:t>farmacèutic</a:t>
            </a:r>
            <a:r>
              <a:rPr lang="es-ES_tradnl" dirty="0" smtClean="0">
                <a:solidFill>
                  <a:srgbClr val="92D050"/>
                </a:solidFill>
              </a:rPr>
              <a:t> a </a:t>
            </a:r>
            <a:r>
              <a:rPr lang="es-ES_tradnl" dirty="0" err="1" smtClean="0">
                <a:solidFill>
                  <a:srgbClr val="92D050"/>
                </a:solidFill>
              </a:rPr>
              <a:t>tractar</a:t>
            </a:r>
            <a:r>
              <a:rPr lang="es-ES_tradnl" dirty="0" smtClean="0">
                <a:solidFill>
                  <a:srgbClr val="92D050"/>
                </a:solidFill>
              </a:rPr>
              <a:t> la </a:t>
            </a:r>
            <a:r>
              <a:rPr lang="es-ES_tradnl" dirty="0" err="1" smtClean="0">
                <a:solidFill>
                  <a:srgbClr val="92D050"/>
                </a:solidFill>
              </a:rPr>
              <a:t>teva</a:t>
            </a:r>
            <a:r>
              <a:rPr lang="es-ES_tradnl" dirty="0" smtClean="0">
                <a:solidFill>
                  <a:srgbClr val="92D050"/>
                </a:solidFill>
              </a:rPr>
              <a:t> </a:t>
            </a:r>
            <a:r>
              <a:rPr lang="es-ES_tradnl" dirty="0" err="1" smtClean="0">
                <a:solidFill>
                  <a:srgbClr val="92D050"/>
                </a:solidFill>
              </a:rPr>
              <a:t>obesitat</a:t>
            </a:r>
            <a:r>
              <a:rPr lang="es-ES_tradnl" dirty="0" smtClean="0">
                <a:solidFill>
                  <a:srgbClr val="92D050"/>
                </a:solidFill>
              </a:rPr>
              <a:t>?</a:t>
            </a:r>
            <a:endParaRPr lang="ca-ES" dirty="0">
              <a:solidFill>
                <a:srgbClr val="92D050"/>
              </a:solidFill>
            </a:endParaRPr>
          </a:p>
        </p:txBody>
      </p:sp>
      <p:pic>
        <p:nvPicPr>
          <p:cNvPr id="4" name="Imagen 3"/>
          <p:cNvPicPr>
            <a:picLocks noChangeAspect="1"/>
          </p:cNvPicPr>
          <p:nvPr/>
        </p:nvPicPr>
        <p:blipFill>
          <a:blip r:embed="rId5"/>
          <a:stretch>
            <a:fillRect/>
          </a:stretch>
        </p:blipFill>
        <p:spPr>
          <a:xfrm>
            <a:off x="7838523" y="4457847"/>
            <a:ext cx="3317157" cy="1684905"/>
          </a:xfrm>
          <a:prstGeom prst="rect">
            <a:avLst/>
          </a:prstGeom>
        </p:spPr>
      </p:pic>
      <p:sp>
        <p:nvSpPr>
          <p:cNvPr id="6" name="CuadroTexto 5"/>
          <p:cNvSpPr txBox="1"/>
          <p:nvPr/>
        </p:nvSpPr>
        <p:spPr>
          <a:xfrm>
            <a:off x="442452" y="1106129"/>
            <a:ext cx="184731" cy="369332"/>
          </a:xfrm>
          <a:prstGeom prst="rect">
            <a:avLst/>
          </a:prstGeom>
          <a:noFill/>
        </p:spPr>
        <p:txBody>
          <a:bodyPr wrap="none" rtlCol="0">
            <a:spAutoFit/>
          </a:bodyPr>
          <a:lstStyle/>
          <a:p>
            <a:endParaRPr lang="ca-ES" dirty="0"/>
          </a:p>
        </p:txBody>
      </p:sp>
      <p:pic>
        <p:nvPicPr>
          <p:cNvPr id="7" name="Sonid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804289383"/>
      </p:ext>
    </p:extLst>
  </p:cSld>
  <p:clrMapOvr>
    <a:masterClrMapping/>
  </p:clrMapOvr>
  <mc:AlternateContent xmlns:mc="http://schemas.openxmlformats.org/markup-compatibility/2006" xmlns:p14="http://schemas.microsoft.com/office/powerpoint/2010/main">
    <mc:Choice Requires="p14">
      <p:transition spd="slow" p14:dur="2000" advTm="1227"/>
    </mc:Choice>
    <mc:Fallback xmlns="">
      <p:transition spd="slow" advTm="12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981697" y="830324"/>
            <a:ext cx="10318649" cy="834887"/>
          </a:xfrm>
        </p:spPr>
        <p:txBody>
          <a:bodyPr>
            <a:noAutofit/>
          </a:bodyPr>
          <a:lstStyle/>
          <a:p>
            <a:pPr algn="ctr"/>
            <a:r>
              <a:rPr lang="ca-ES" dirty="0" smtClean="0">
                <a:solidFill>
                  <a:schemeClr val="accent1"/>
                </a:solidFill>
              </a:rPr>
              <a:t>PAPER DEL FARMACÈUTIC EN L’EDUCACIÓ DE DIETA EQUILIBRADA I EXERCICI FÍSIC</a:t>
            </a:r>
            <a:endParaRPr lang="ca-ES" dirty="0">
              <a:solidFill>
                <a:schemeClr val="accent1"/>
              </a:solidFill>
            </a:endParaRPr>
          </a:p>
        </p:txBody>
      </p:sp>
      <p:sp>
        <p:nvSpPr>
          <p:cNvPr id="2" name="Marcador de contenido 1"/>
          <p:cNvSpPr>
            <a:spLocks noGrp="1"/>
          </p:cNvSpPr>
          <p:nvPr>
            <p:ph idx="1"/>
          </p:nvPr>
        </p:nvSpPr>
        <p:spPr>
          <a:xfrm>
            <a:off x="1135626" y="2140702"/>
            <a:ext cx="10020054" cy="2136331"/>
          </a:xfrm>
        </p:spPr>
        <p:txBody>
          <a:bodyPr>
            <a:noAutofit/>
          </a:bodyPr>
          <a:lstStyle/>
          <a:p>
            <a:pPr algn="ctr"/>
            <a:r>
              <a:rPr lang="ca-ES" sz="4400" u="sng" dirty="0" smtClean="0"/>
              <a:t>PRIMER PAS</a:t>
            </a:r>
          </a:p>
          <a:p>
            <a:pPr algn="ctr"/>
            <a:endParaRPr lang="ca-ES" sz="1200" dirty="0" smtClean="0"/>
          </a:p>
          <a:p>
            <a:pPr algn="ctr"/>
            <a:r>
              <a:rPr lang="ca-ES" sz="4400" dirty="0" smtClean="0"/>
              <a:t>Hàbits saludables en la alimentació</a:t>
            </a:r>
          </a:p>
          <a:p>
            <a:pPr algn="ctr"/>
            <a:r>
              <a:rPr lang="ca-ES" sz="4400" dirty="0" smtClean="0"/>
              <a:t> + </a:t>
            </a:r>
          </a:p>
          <a:p>
            <a:pPr algn="ctr"/>
            <a:r>
              <a:rPr lang="ca-ES" sz="4400" dirty="0"/>
              <a:t>A</a:t>
            </a:r>
            <a:r>
              <a:rPr lang="ca-ES" sz="4400" dirty="0" smtClean="0"/>
              <a:t>ctivitat física</a:t>
            </a:r>
            <a:endParaRPr lang="ca-ES" sz="4400" dirty="0"/>
          </a:p>
        </p:txBody>
      </p:sp>
      <p:pic>
        <p:nvPicPr>
          <p:cNvPr id="4" name="~PP50.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833215350"/>
      </p:ext>
    </p:extLst>
  </p:cSld>
  <p:clrMapOvr>
    <a:masterClrMapping/>
  </p:clrMapOvr>
  <mc:AlternateContent xmlns:mc="http://schemas.openxmlformats.org/markup-compatibility/2006" xmlns:p14="http://schemas.microsoft.com/office/powerpoint/2010/main">
    <mc:Choice Requires="p14">
      <p:transition spd="slow" p14:dur="2000" advTm="376"/>
    </mc:Choice>
    <mc:Fallback xmlns="">
      <p:transition spd="slow" advTm="3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106129" y="1637071"/>
            <a:ext cx="10132142" cy="221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4" name="Marcador de contenido 3"/>
          <p:cNvPicPr>
            <a:picLocks noGrp="1" noChangeAspect="1"/>
          </p:cNvPicPr>
          <p:nvPr>
            <p:ph idx="1"/>
          </p:nvPr>
        </p:nvPicPr>
        <p:blipFill>
          <a:blip r:embed="rId4"/>
          <a:stretch>
            <a:fillRect/>
          </a:stretch>
        </p:blipFill>
        <p:spPr>
          <a:xfrm>
            <a:off x="890802" y="1433307"/>
            <a:ext cx="4557467" cy="4022725"/>
          </a:xfrm>
          <a:prstGeom prst="rect">
            <a:avLst/>
          </a:prstGeom>
        </p:spPr>
      </p:pic>
      <p:pic>
        <p:nvPicPr>
          <p:cNvPr id="5" name="Imagen 4"/>
          <p:cNvPicPr>
            <a:picLocks noChangeAspect="1"/>
          </p:cNvPicPr>
          <p:nvPr/>
        </p:nvPicPr>
        <p:blipFill>
          <a:blip r:embed="rId5"/>
          <a:stretch>
            <a:fillRect/>
          </a:stretch>
        </p:blipFill>
        <p:spPr>
          <a:xfrm>
            <a:off x="6482548" y="563152"/>
            <a:ext cx="4971050" cy="5347281"/>
          </a:xfrm>
          <a:prstGeom prst="rect">
            <a:avLst/>
          </a:prstGeom>
        </p:spPr>
      </p:pic>
      <p:sp>
        <p:nvSpPr>
          <p:cNvPr id="7" name="Flecha derecha 6"/>
          <p:cNvSpPr/>
          <p:nvPr/>
        </p:nvSpPr>
        <p:spPr>
          <a:xfrm>
            <a:off x="4970207" y="2817862"/>
            <a:ext cx="1644445" cy="1253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8" name="~PP3329.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737703662"/>
      </p:ext>
    </p:extLst>
  </p:cSld>
  <p:clrMapOvr>
    <a:masterClrMapping/>
  </p:clrMapOvr>
  <mc:AlternateContent xmlns:mc="http://schemas.openxmlformats.org/markup-compatibility/2006" xmlns:p14="http://schemas.microsoft.com/office/powerpoint/2010/main">
    <mc:Choice Requires="p14">
      <p:transition spd="slow" p14:dur="2000" advTm="405"/>
    </mc:Choice>
    <mc:Fallback xmlns="">
      <p:transition spd="slow" advTm="4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15265" y="2052877"/>
            <a:ext cx="7023463" cy="3507265"/>
          </a:xfrm>
        </p:spPr>
        <p:txBody>
          <a:bodyPr>
            <a:normAutofit lnSpcReduction="10000"/>
          </a:bodyPr>
          <a:lstStyle/>
          <a:p>
            <a:pPr marL="0" indent="0" algn="just">
              <a:spcBef>
                <a:spcPts val="2000"/>
              </a:spcBef>
              <a:buNone/>
            </a:pPr>
            <a:r>
              <a:rPr lang="ca-ES" dirty="0">
                <a:hlinkClick r:id="rId4"/>
              </a:rPr>
              <a:t>http://www.choosemyplate.gov/multilanguage-spanish</a:t>
            </a:r>
            <a:endParaRPr lang="ca-ES" dirty="0" smtClean="0"/>
          </a:p>
          <a:p>
            <a:pPr marL="276225" indent="-276225" algn="just">
              <a:spcBef>
                <a:spcPts val="2000"/>
              </a:spcBef>
              <a:buFont typeface="Wingdings" charset="2"/>
              <a:buChar char="Ø"/>
            </a:pPr>
            <a:r>
              <a:rPr lang="ca-ES" dirty="0" smtClean="0"/>
              <a:t>Consells per adquirir bons hàbits en alimentació</a:t>
            </a:r>
          </a:p>
          <a:p>
            <a:pPr marL="0" indent="0" algn="just">
              <a:spcBef>
                <a:spcPts val="2000"/>
              </a:spcBef>
              <a:buNone/>
            </a:pPr>
            <a:endParaRPr lang="ca-ES" sz="400" dirty="0" smtClean="0"/>
          </a:p>
          <a:p>
            <a:pPr marL="815975" lvl="1" indent="-306388" algn="just">
              <a:spcAft>
                <a:spcPts val="800"/>
              </a:spcAft>
              <a:buClr>
                <a:srgbClr val="92D050"/>
              </a:buClr>
              <a:buFont typeface="Wingdings" panose="05000000000000000000" pitchFamily="2" charset="2"/>
              <a:buChar char="§"/>
              <a:tabLst>
                <a:tab pos="287338" algn="l"/>
              </a:tabLst>
            </a:pPr>
            <a:r>
              <a:rPr lang="ca-ES" b="1" dirty="0"/>
              <a:t>L</a:t>
            </a:r>
            <a:r>
              <a:rPr lang="ca-ES" b="1" dirty="0" smtClean="0"/>
              <a:t>a </a:t>
            </a:r>
            <a:r>
              <a:rPr lang="ca-ES" b="1" dirty="0"/>
              <a:t>meitat </a:t>
            </a:r>
            <a:r>
              <a:rPr lang="ca-ES" b="1" dirty="0" smtClean="0"/>
              <a:t>del </a:t>
            </a:r>
            <a:r>
              <a:rPr lang="ca-ES" b="1" dirty="0"/>
              <a:t>plat siguin fruites i </a:t>
            </a:r>
            <a:r>
              <a:rPr lang="ca-ES" b="1" dirty="0" smtClean="0"/>
              <a:t>vegetals</a:t>
            </a:r>
          </a:p>
          <a:p>
            <a:pPr marL="815975" lvl="1" indent="-306388" algn="just">
              <a:spcAft>
                <a:spcPts val="800"/>
              </a:spcAft>
              <a:buClr>
                <a:srgbClr val="92D050"/>
              </a:buClr>
              <a:buFont typeface="Wingdings" panose="05000000000000000000" pitchFamily="2" charset="2"/>
              <a:buChar char="§"/>
              <a:tabLst>
                <a:tab pos="287338" algn="l"/>
              </a:tabLst>
            </a:pPr>
            <a:r>
              <a:rPr lang="ca-ES" b="1" dirty="0"/>
              <a:t>Evita greixos </a:t>
            </a:r>
            <a:r>
              <a:rPr lang="ca-ES" b="1" dirty="0" smtClean="0"/>
              <a:t>addicionals</a:t>
            </a:r>
          </a:p>
          <a:p>
            <a:pPr marL="815975" lvl="1" indent="-306388" algn="just">
              <a:spcAft>
                <a:spcPts val="800"/>
              </a:spcAft>
              <a:buClr>
                <a:srgbClr val="92D050"/>
              </a:buClr>
              <a:buFont typeface="Wingdings" panose="05000000000000000000" pitchFamily="2" charset="2"/>
              <a:buChar char="§"/>
              <a:tabLst>
                <a:tab pos="287338" algn="l"/>
              </a:tabLst>
            </a:pPr>
            <a:r>
              <a:rPr lang="ca-ES" b="1" dirty="0" smtClean="0"/>
              <a:t>Menja </a:t>
            </a:r>
            <a:r>
              <a:rPr lang="ca-ES" b="1" dirty="0"/>
              <a:t>amb </a:t>
            </a:r>
            <a:r>
              <a:rPr lang="ca-ES" b="1" dirty="0" smtClean="0"/>
              <a:t>calma</a:t>
            </a:r>
            <a:endParaRPr lang="ca-ES" dirty="0"/>
          </a:p>
          <a:p>
            <a:pPr marL="815975" lvl="1" indent="-306388" algn="just">
              <a:spcAft>
                <a:spcPts val="800"/>
              </a:spcAft>
              <a:buClr>
                <a:srgbClr val="92D050"/>
              </a:buClr>
              <a:buFont typeface="Wingdings" panose="05000000000000000000" pitchFamily="2" charset="2"/>
              <a:buChar char="§"/>
              <a:tabLst>
                <a:tab pos="287338" algn="l"/>
              </a:tabLst>
            </a:pPr>
            <a:r>
              <a:rPr lang="ca-ES" b="1" dirty="0" smtClean="0"/>
              <a:t>Utilitza </a:t>
            </a:r>
            <a:r>
              <a:rPr lang="ca-ES" b="1" dirty="0"/>
              <a:t>un plat més </a:t>
            </a:r>
            <a:r>
              <a:rPr lang="ca-ES" b="1" dirty="0" smtClean="0"/>
              <a:t>petit</a:t>
            </a:r>
          </a:p>
          <a:p>
            <a:pPr marL="815975" lvl="1" indent="-306388" algn="just">
              <a:spcAft>
                <a:spcPts val="800"/>
              </a:spcAft>
              <a:buClr>
                <a:srgbClr val="92D050"/>
              </a:buClr>
              <a:buFont typeface="Wingdings" panose="05000000000000000000" pitchFamily="2" charset="2"/>
              <a:buChar char="§"/>
              <a:tabLst>
                <a:tab pos="287338" algn="l"/>
              </a:tabLst>
            </a:pPr>
            <a:r>
              <a:rPr lang="ca-ES" b="1" dirty="0" smtClean="0"/>
              <a:t>Controla </a:t>
            </a:r>
            <a:r>
              <a:rPr lang="ca-ES" b="1" dirty="0"/>
              <a:t>els </a:t>
            </a:r>
            <a:r>
              <a:rPr lang="ca-ES" b="1" dirty="0" smtClean="0"/>
              <a:t>aliments</a:t>
            </a:r>
          </a:p>
          <a:p>
            <a:pPr marL="815975" lvl="1" indent="-306388" algn="just">
              <a:spcAft>
                <a:spcPts val="800"/>
              </a:spcAft>
              <a:buClr>
                <a:srgbClr val="92D050"/>
              </a:buClr>
              <a:buFont typeface="Wingdings" panose="05000000000000000000" pitchFamily="2" charset="2"/>
              <a:buChar char="§"/>
              <a:tabLst>
                <a:tab pos="287338" algn="l"/>
              </a:tabLst>
            </a:pPr>
            <a:r>
              <a:rPr lang="ca-ES" b="1" dirty="0" smtClean="0"/>
              <a:t>Prova </a:t>
            </a:r>
            <a:r>
              <a:rPr lang="ca-ES" b="1" dirty="0"/>
              <a:t>aliments nous</a:t>
            </a:r>
            <a:r>
              <a:rPr lang="ca-ES" b="1" dirty="0" smtClean="0"/>
              <a:t>!</a:t>
            </a:r>
            <a:endParaRPr lang="ca-ES" dirty="0"/>
          </a:p>
          <a:p>
            <a:pPr marL="800100" lvl="1" indent="-342900" algn="just">
              <a:spcAft>
                <a:spcPts val="800"/>
              </a:spcAft>
              <a:buClr>
                <a:srgbClr val="92D050"/>
              </a:buClr>
              <a:buFont typeface="Wingdings" panose="05000000000000000000" pitchFamily="2" charset="2"/>
              <a:buChar char="§"/>
              <a:tabLst>
                <a:tab pos="288000" algn="l"/>
              </a:tabLst>
            </a:pPr>
            <a:endParaRPr lang="ca-ES" dirty="0" smtClean="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47314" y="2547746"/>
            <a:ext cx="3127602" cy="2868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1198184" y="891689"/>
            <a:ext cx="613176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a:t>D</a:t>
            </a:r>
            <a:r>
              <a:rPr lang="es-ES" sz="2500" b="1" smtClean="0"/>
              <a:t>ieta </a:t>
            </a:r>
            <a:r>
              <a:rPr lang="es-ES" sz="2500" b="1" dirty="0" smtClean="0"/>
              <a:t>equilibrada i </a:t>
            </a:r>
            <a:r>
              <a:rPr lang="es-ES" sz="2500" b="1" dirty="0" err="1" smtClean="0"/>
              <a:t>hipocalòrica</a:t>
            </a:r>
            <a:r>
              <a:rPr lang="es-ES" sz="2500" b="1" dirty="0" smtClean="0"/>
              <a:t> </a:t>
            </a:r>
            <a:r>
              <a:rPr lang="es-ES" sz="2500" b="1" dirty="0" err="1" smtClean="0"/>
              <a:t>amb</a:t>
            </a:r>
            <a:r>
              <a:rPr lang="es-ES" sz="2500" b="1" dirty="0" smtClean="0"/>
              <a:t> </a:t>
            </a:r>
            <a:r>
              <a:rPr lang="es-ES" sz="2500" b="1" dirty="0" err="1" smtClean="0"/>
              <a:t>Myplate</a:t>
            </a:r>
            <a:endParaRPr lang="ca-ES" sz="2500" b="1" dirty="0"/>
          </a:p>
        </p:txBody>
      </p:sp>
      <p:pic>
        <p:nvPicPr>
          <p:cNvPr id="5" name="~PP2197.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2201573219"/>
      </p:ext>
    </p:extLst>
  </p:cSld>
  <p:clrMapOvr>
    <a:masterClrMapping/>
  </p:clrMapOvr>
  <mc:AlternateContent xmlns:mc="http://schemas.openxmlformats.org/markup-compatibility/2006" xmlns:p14="http://schemas.microsoft.com/office/powerpoint/2010/main">
    <mc:Choice Requires="p14">
      <p:transition spd="slow" p14:dur="2000" advTm="526"/>
    </mc:Choice>
    <mc:Fallback xmlns="">
      <p:transition spd="slow" advTm="5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1087" y="2039933"/>
            <a:ext cx="7578634" cy="4023360"/>
          </a:xfrm>
        </p:spPr>
        <p:txBody>
          <a:bodyPr>
            <a:normAutofit/>
          </a:bodyPr>
          <a:lstStyle/>
          <a:p>
            <a:r>
              <a:rPr lang="es-ES" sz="2800" dirty="0" smtClean="0">
                <a:solidFill>
                  <a:srgbClr val="FF0000"/>
                </a:solidFill>
              </a:rPr>
              <a:t>EVITA:</a:t>
            </a:r>
          </a:p>
          <a:p>
            <a:pPr lvl="1">
              <a:lnSpc>
                <a:spcPct val="150000"/>
              </a:lnSpc>
              <a:buFont typeface="Wingdings" panose="05000000000000000000" pitchFamily="2" charset="2"/>
              <a:buChar char="Ø"/>
            </a:pPr>
            <a:r>
              <a:rPr lang="ca-ES" dirty="0" smtClean="0">
                <a:solidFill>
                  <a:schemeClr val="tx1"/>
                </a:solidFill>
              </a:rPr>
              <a:t>Menjar</a:t>
            </a:r>
            <a:r>
              <a:rPr lang="es-ES" dirty="0" smtClean="0">
                <a:solidFill>
                  <a:schemeClr val="tx1"/>
                </a:solidFill>
              </a:rPr>
              <a:t> </a:t>
            </a:r>
            <a:r>
              <a:rPr lang="ca-ES" dirty="0" smtClean="0">
                <a:solidFill>
                  <a:schemeClr val="tx1"/>
                </a:solidFill>
              </a:rPr>
              <a:t>grans</a:t>
            </a:r>
            <a:r>
              <a:rPr lang="es-ES" dirty="0" smtClean="0">
                <a:solidFill>
                  <a:schemeClr val="tx1"/>
                </a:solidFill>
              </a:rPr>
              <a:t> </a:t>
            </a:r>
            <a:r>
              <a:rPr lang="ca-ES" dirty="0" smtClean="0">
                <a:solidFill>
                  <a:schemeClr val="tx1"/>
                </a:solidFill>
              </a:rPr>
              <a:t>quantitats</a:t>
            </a:r>
          </a:p>
          <a:p>
            <a:pPr lvl="1">
              <a:lnSpc>
                <a:spcPct val="150000"/>
              </a:lnSpc>
              <a:buFont typeface="Wingdings" panose="05000000000000000000" pitchFamily="2" charset="2"/>
              <a:buChar char="Ø"/>
            </a:pPr>
            <a:r>
              <a:rPr lang="ca-ES" dirty="0" smtClean="0">
                <a:solidFill>
                  <a:schemeClr val="tx1"/>
                </a:solidFill>
              </a:rPr>
              <a:t>Menjar</a:t>
            </a:r>
            <a:r>
              <a:rPr lang="es-ES" dirty="0" smtClean="0">
                <a:solidFill>
                  <a:schemeClr val="tx1"/>
                </a:solidFill>
              </a:rPr>
              <a:t> </a:t>
            </a:r>
            <a:r>
              <a:rPr lang="ca-ES" dirty="0" smtClean="0">
                <a:solidFill>
                  <a:schemeClr val="tx1"/>
                </a:solidFill>
              </a:rPr>
              <a:t>realitzant</a:t>
            </a:r>
            <a:r>
              <a:rPr lang="es-ES" dirty="0" smtClean="0">
                <a:solidFill>
                  <a:schemeClr val="tx1"/>
                </a:solidFill>
              </a:rPr>
              <a:t> </a:t>
            </a:r>
            <a:r>
              <a:rPr lang="ca-ES" dirty="0" smtClean="0">
                <a:solidFill>
                  <a:schemeClr val="tx1"/>
                </a:solidFill>
              </a:rPr>
              <a:t>altres</a:t>
            </a:r>
            <a:r>
              <a:rPr lang="es-ES" dirty="0" smtClean="0">
                <a:solidFill>
                  <a:schemeClr val="tx1"/>
                </a:solidFill>
              </a:rPr>
              <a:t> </a:t>
            </a:r>
            <a:r>
              <a:rPr lang="ca-ES" dirty="0" smtClean="0">
                <a:solidFill>
                  <a:schemeClr val="tx1"/>
                </a:solidFill>
              </a:rPr>
              <a:t>activitats</a:t>
            </a:r>
          </a:p>
          <a:p>
            <a:pPr lvl="1">
              <a:lnSpc>
                <a:spcPct val="150000"/>
              </a:lnSpc>
              <a:buFont typeface="Wingdings" panose="05000000000000000000" pitchFamily="2" charset="2"/>
              <a:buChar char="Ø"/>
            </a:pPr>
            <a:r>
              <a:rPr lang="ca-ES" dirty="0" smtClean="0">
                <a:solidFill>
                  <a:schemeClr val="tx1"/>
                </a:solidFill>
              </a:rPr>
              <a:t>Menjar</a:t>
            </a:r>
            <a:r>
              <a:rPr lang="es-ES" dirty="0" smtClean="0">
                <a:solidFill>
                  <a:schemeClr val="tx1"/>
                </a:solidFill>
              </a:rPr>
              <a:t> </a:t>
            </a:r>
            <a:r>
              <a:rPr lang="ca-ES" dirty="0" smtClean="0">
                <a:solidFill>
                  <a:schemeClr val="tx1"/>
                </a:solidFill>
              </a:rPr>
              <a:t>ràpid</a:t>
            </a:r>
          </a:p>
          <a:p>
            <a:pPr lvl="1">
              <a:lnSpc>
                <a:spcPct val="150000"/>
              </a:lnSpc>
              <a:buFont typeface="Wingdings" panose="05000000000000000000" pitchFamily="2" charset="2"/>
              <a:buChar char="Ø"/>
            </a:pPr>
            <a:r>
              <a:rPr lang="ca-ES" dirty="0" smtClean="0">
                <a:solidFill>
                  <a:schemeClr val="tx1"/>
                </a:solidFill>
              </a:rPr>
              <a:t>Menjar precuinats</a:t>
            </a:r>
          </a:p>
          <a:p>
            <a:pPr lvl="1">
              <a:lnSpc>
                <a:spcPct val="150000"/>
              </a:lnSpc>
              <a:buFont typeface="Wingdings" panose="05000000000000000000" pitchFamily="2" charset="2"/>
              <a:buChar char="Ø"/>
            </a:pPr>
            <a:r>
              <a:rPr lang="ca-ES" dirty="0" smtClean="0">
                <a:solidFill>
                  <a:schemeClr val="tx1"/>
                </a:solidFill>
              </a:rPr>
              <a:t>Saltar-te àpats</a:t>
            </a:r>
          </a:p>
          <a:p>
            <a:pPr lvl="1">
              <a:lnSpc>
                <a:spcPct val="150000"/>
              </a:lnSpc>
              <a:buFont typeface="Wingdings" panose="05000000000000000000" pitchFamily="2" charset="2"/>
              <a:buChar char="Ø"/>
            </a:pPr>
            <a:r>
              <a:rPr lang="ca-ES" dirty="0" smtClean="0">
                <a:solidFill>
                  <a:schemeClr val="tx1"/>
                </a:solidFill>
              </a:rPr>
              <a:t> </a:t>
            </a:r>
            <a:r>
              <a:rPr lang="ca-ES" sz="3200" dirty="0" smtClean="0">
                <a:solidFill>
                  <a:srgbClr val="FF0000"/>
                </a:solidFill>
              </a:rPr>
              <a:t>SEDENTARISME: </a:t>
            </a:r>
            <a:r>
              <a:rPr lang="ca-ES" dirty="0" smtClean="0">
                <a:solidFill>
                  <a:schemeClr val="tx1"/>
                </a:solidFill>
              </a:rPr>
              <a:t>no et quedis davant la pantalla i surt al carrer!!</a:t>
            </a:r>
            <a:endParaRPr lang="ca-ES" dirty="0">
              <a:solidFill>
                <a:schemeClr val="tx1"/>
              </a:solidFill>
            </a:endParaRPr>
          </a:p>
        </p:txBody>
      </p:sp>
      <p:sp>
        <p:nvSpPr>
          <p:cNvPr id="8" name="6 Rectángulo"/>
          <p:cNvSpPr/>
          <p:nvPr/>
        </p:nvSpPr>
        <p:spPr>
          <a:xfrm>
            <a:off x="1198184" y="891689"/>
            <a:ext cx="613176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a:t>D</a:t>
            </a:r>
            <a:r>
              <a:rPr lang="es-ES" sz="2500" b="1" dirty="0" smtClean="0"/>
              <a:t>ieta equilibrada i </a:t>
            </a:r>
            <a:r>
              <a:rPr lang="es-ES" sz="2500" b="1" dirty="0" err="1" smtClean="0"/>
              <a:t>hipocalòrica</a:t>
            </a:r>
            <a:r>
              <a:rPr lang="es-ES" sz="2500" b="1" dirty="0" smtClean="0"/>
              <a:t> </a:t>
            </a:r>
            <a:r>
              <a:rPr lang="es-ES" sz="2500" b="1" dirty="0" err="1" smtClean="0"/>
              <a:t>amb</a:t>
            </a:r>
            <a:r>
              <a:rPr lang="es-ES" sz="2500" b="1" dirty="0" smtClean="0"/>
              <a:t> </a:t>
            </a:r>
            <a:r>
              <a:rPr lang="es-ES" sz="2500" b="1" dirty="0" err="1" smtClean="0"/>
              <a:t>Myplate</a:t>
            </a:r>
            <a:endParaRPr lang="ca-ES" sz="2500" b="1"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1327" y="1823447"/>
            <a:ext cx="3140529" cy="3140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P130.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3970909662"/>
      </p:ext>
    </p:extLst>
  </p:cSld>
  <p:clrMapOvr>
    <a:masterClrMapping/>
  </p:clrMapOvr>
  <mc:AlternateContent xmlns:mc="http://schemas.openxmlformats.org/markup-compatibility/2006" xmlns:p14="http://schemas.microsoft.com/office/powerpoint/2010/main">
    <mc:Choice Requires="p14">
      <p:transition spd="slow" p14:dur="2000" advTm="504"/>
    </mc:Choice>
    <mc:Fallback xmlns="">
      <p:transition spd="slow" advTm="5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8183" y="2238704"/>
            <a:ext cx="9522369" cy="3375283"/>
          </a:xfrm>
          <a:prstGeom prst="rect">
            <a:avLst/>
          </a:prstGeom>
        </p:spPr>
        <p:txBody>
          <a:bodyPr wrap="square">
            <a:spAutoFit/>
          </a:bodyPr>
          <a:lstStyle/>
          <a:p>
            <a:pPr marL="290513" indent="-290513">
              <a:spcAft>
                <a:spcPts val="500"/>
              </a:spcAft>
              <a:buClr>
                <a:srgbClr val="92D050"/>
              </a:buClr>
              <a:buFont typeface="Wingdings" panose="05000000000000000000" pitchFamily="2" charset="2"/>
              <a:buChar char="Ø"/>
              <a:tabLst>
                <a:tab pos="287338" algn="l"/>
              </a:tabLst>
            </a:pPr>
            <a:r>
              <a:rPr lang="ca-ES" sz="2000" b="1" dirty="0" smtClean="0"/>
              <a:t>Exercici físic:</a:t>
            </a:r>
            <a:r>
              <a:rPr lang="ca-ES" sz="2000" dirty="0" smtClean="0"/>
              <a:t> </a:t>
            </a:r>
            <a:r>
              <a:rPr lang="ca-ES" sz="2000" dirty="0" smtClean="0">
                <a:solidFill>
                  <a:schemeClr val="tx1">
                    <a:lumMod val="75000"/>
                    <a:lumOff val="25000"/>
                  </a:schemeClr>
                </a:solidFill>
              </a:rPr>
              <a:t>activitat física planificada, estructurada i repetitiva, amb objectiu de millorar o mantenir </a:t>
            </a:r>
            <a:r>
              <a:rPr lang="es-ES" sz="2000" dirty="0" smtClean="0">
                <a:solidFill>
                  <a:schemeClr val="tx1">
                    <a:lumMod val="75000"/>
                    <a:lumOff val="25000"/>
                  </a:schemeClr>
                </a:solidFill>
              </a:rPr>
              <a:t>la </a:t>
            </a:r>
            <a:r>
              <a:rPr lang="es-ES" sz="2000" dirty="0">
                <a:solidFill>
                  <a:schemeClr val="tx1">
                    <a:lumMod val="75000"/>
                    <a:lumOff val="25000"/>
                  </a:schemeClr>
                </a:solidFill>
              </a:rPr>
              <a:t>forma </a:t>
            </a:r>
            <a:r>
              <a:rPr lang="es-ES" sz="2000" dirty="0" smtClean="0">
                <a:solidFill>
                  <a:schemeClr val="tx1">
                    <a:lumMod val="75000"/>
                    <a:lumOff val="25000"/>
                  </a:schemeClr>
                </a:solidFill>
              </a:rPr>
              <a:t>física.</a:t>
            </a:r>
          </a:p>
          <a:p>
            <a:pPr>
              <a:spcAft>
                <a:spcPts val="500"/>
              </a:spcAft>
              <a:buClr>
                <a:srgbClr val="92D050"/>
              </a:buClr>
              <a:tabLst>
                <a:tab pos="287338" algn="l"/>
              </a:tabLst>
            </a:pPr>
            <a:endParaRPr lang="es-ES" sz="2000" dirty="0" smtClean="0">
              <a:solidFill>
                <a:schemeClr val="tx1">
                  <a:lumMod val="75000"/>
                  <a:lumOff val="25000"/>
                </a:schemeClr>
              </a:solidFill>
            </a:endParaRPr>
          </a:p>
          <a:p>
            <a:pPr marL="290513" indent="-290513">
              <a:spcAft>
                <a:spcPts val="500"/>
              </a:spcAft>
              <a:buClr>
                <a:srgbClr val="92D050"/>
              </a:buClr>
              <a:buFont typeface="Wingdings" panose="05000000000000000000" pitchFamily="2" charset="2"/>
              <a:buChar char="Ø"/>
              <a:tabLst>
                <a:tab pos="287338" algn="l"/>
              </a:tabLst>
            </a:pPr>
            <a:r>
              <a:rPr lang="ca-ES" sz="2000" dirty="0" smtClean="0">
                <a:solidFill>
                  <a:schemeClr val="tx1">
                    <a:lumMod val="75000"/>
                    <a:lumOff val="25000"/>
                  </a:schemeClr>
                </a:solidFill>
              </a:rPr>
              <a:t>Beneficis de l’activitat física:</a:t>
            </a:r>
            <a:endParaRPr lang="ca-ES" sz="2000" dirty="0">
              <a:solidFill>
                <a:schemeClr val="tx1">
                  <a:lumMod val="75000"/>
                  <a:lumOff val="25000"/>
                </a:schemeClr>
              </a:solidFill>
            </a:endParaRPr>
          </a:p>
          <a:p>
            <a:pPr marL="800100" lvl="1" indent="-342900">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Reducció del risc de mortalitat i morbilitat cardiovascular</a:t>
            </a:r>
            <a:endParaRPr lang="ca-ES" sz="2000" dirty="0">
              <a:solidFill>
                <a:schemeClr val="tx1">
                  <a:lumMod val="75000"/>
                  <a:lumOff val="25000"/>
                </a:schemeClr>
              </a:solidFill>
            </a:endParaRPr>
          </a:p>
          <a:p>
            <a:pPr marL="800100" lvl="1" indent="-342900">
              <a:spcAft>
                <a:spcPts val="10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Canvis en el perfil lipídic </a:t>
            </a:r>
          </a:p>
          <a:p>
            <a:pPr marL="800100" lvl="1" indent="-342900">
              <a:spcAft>
                <a:spcPts val="10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Millora la circulació i contracció cardíaca, millora l’elasticitat pulmonar i disminueix la sensació de fatiga i l’insomni.</a:t>
            </a:r>
            <a:endParaRPr lang="ca-ES" sz="2000" dirty="0">
              <a:solidFill>
                <a:schemeClr val="tx1">
                  <a:lumMod val="75000"/>
                  <a:lumOff val="25000"/>
                </a:schemeClr>
              </a:solidFill>
            </a:endParaRPr>
          </a:p>
          <a:p>
            <a:pPr marL="800100" lvl="1" indent="-342900">
              <a:spcAft>
                <a:spcPts val="10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Millora la capacitat memorística, les relacions humanes i </a:t>
            </a:r>
            <a:r>
              <a:rPr lang="ca-ES" sz="2000" dirty="0" smtClean="0"/>
              <a:t>l’</a:t>
            </a:r>
            <a:r>
              <a:rPr lang="ca-ES" sz="2000" b="1" dirty="0" smtClean="0"/>
              <a:t>AUTOESTIMA</a:t>
            </a:r>
            <a:r>
              <a:rPr lang="ca-ES" sz="2000" dirty="0" smtClean="0"/>
              <a:t>!!</a:t>
            </a:r>
          </a:p>
        </p:txBody>
      </p:sp>
      <p:sp>
        <p:nvSpPr>
          <p:cNvPr id="6" name="6 Rectángulo"/>
          <p:cNvSpPr/>
          <p:nvPr/>
        </p:nvSpPr>
        <p:spPr>
          <a:xfrm>
            <a:off x="1198183" y="896600"/>
            <a:ext cx="3993249"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Importància de </a:t>
            </a:r>
            <a:r>
              <a:rPr lang="ca-ES" sz="2500" b="1" smtClean="0"/>
              <a:t>l’exercici físic</a:t>
            </a:r>
            <a:endParaRPr lang="ca-ES" sz="2500" b="1" dirty="0"/>
          </a:p>
        </p:txBody>
      </p:sp>
      <p:pic>
        <p:nvPicPr>
          <p:cNvPr id="4" name="~PP2274.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2672789439"/>
      </p:ext>
    </p:extLst>
  </p:cSld>
  <p:clrMapOvr>
    <a:masterClrMapping/>
  </p:clrMapOvr>
  <mc:AlternateContent xmlns:mc="http://schemas.openxmlformats.org/markup-compatibility/2006" xmlns:p14="http://schemas.microsoft.com/office/powerpoint/2010/main">
    <mc:Choice Requires="p14">
      <p:transition spd="slow" p14:dur="2000" advTm="408"/>
    </mc:Choice>
    <mc:Fallback xmlns="">
      <p:transition spd="slow" advTm="4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98183" y="2117666"/>
            <a:ext cx="9522369" cy="2875146"/>
          </a:xfrm>
          <a:prstGeom prst="rect">
            <a:avLst/>
          </a:prstGeom>
        </p:spPr>
        <p:txBody>
          <a:bodyPr wrap="square">
            <a:spAutoFit/>
          </a:bodyPr>
          <a:lstStyle/>
          <a:p>
            <a:pPr marL="290513" indent="-290513">
              <a:spcAft>
                <a:spcPts val="500"/>
              </a:spcAft>
              <a:buClr>
                <a:srgbClr val="92D050"/>
              </a:buClr>
              <a:buFont typeface="Wingdings" panose="05000000000000000000" pitchFamily="2" charset="2"/>
              <a:buChar char="Ø"/>
              <a:tabLst>
                <a:tab pos="287338" algn="l"/>
              </a:tabLst>
            </a:pPr>
            <a:r>
              <a:rPr lang="es-ES" sz="2000" dirty="0" smtClean="0"/>
              <a:t>La </a:t>
            </a:r>
            <a:r>
              <a:rPr lang="ca-ES" sz="2000" b="1" dirty="0" smtClean="0"/>
              <a:t>indicació d’exercici físic</a:t>
            </a:r>
            <a:r>
              <a:rPr lang="ca-ES" sz="2000" dirty="0" smtClean="0"/>
              <a:t> </a:t>
            </a:r>
            <a:r>
              <a:rPr lang="ca-ES" sz="2000" dirty="0" smtClean="0">
                <a:solidFill>
                  <a:schemeClr val="tx1">
                    <a:lumMod val="75000"/>
                    <a:lumOff val="25000"/>
                  </a:schemeClr>
                </a:solidFill>
              </a:rPr>
              <a:t>és el procés mitjançant el qual es recomana a una persona un règim d’activitat física de forma sistemàtica i individualitzada</a:t>
            </a:r>
            <a:r>
              <a:rPr lang="es-ES" sz="2000" dirty="0" smtClean="0">
                <a:solidFill>
                  <a:schemeClr val="tx1">
                    <a:lumMod val="75000"/>
                    <a:lumOff val="25000"/>
                  </a:schemeClr>
                </a:solidFill>
              </a:rPr>
              <a:t>. </a:t>
            </a:r>
          </a:p>
          <a:p>
            <a:pPr>
              <a:spcAft>
                <a:spcPts val="500"/>
              </a:spcAft>
              <a:buClr>
                <a:srgbClr val="92D050"/>
              </a:buClr>
              <a:buFont typeface="Wingdings" panose="05000000000000000000" pitchFamily="2" charset="2"/>
              <a:buChar char="Ø"/>
              <a:tabLst>
                <a:tab pos="288000" algn="l"/>
              </a:tabLst>
            </a:pPr>
            <a:endParaRPr lang="es-ES" sz="2000" dirty="0" smtClean="0">
              <a:solidFill>
                <a:schemeClr val="tx1">
                  <a:lumMod val="75000"/>
                  <a:lumOff val="25000"/>
                </a:schemeClr>
              </a:solidFill>
            </a:endParaRPr>
          </a:p>
          <a:p>
            <a:pPr>
              <a:spcAft>
                <a:spcPts val="500"/>
              </a:spcAft>
              <a:buClr>
                <a:srgbClr val="92D050"/>
              </a:buClr>
              <a:buFont typeface="Wingdings" panose="05000000000000000000" pitchFamily="2" charset="2"/>
              <a:buChar char="Ø"/>
              <a:tabLst>
                <a:tab pos="288000" algn="l"/>
              </a:tabLst>
            </a:pPr>
            <a:r>
              <a:rPr lang="ca-ES" sz="2000" dirty="0" smtClean="0">
                <a:solidFill>
                  <a:schemeClr val="tx1">
                    <a:lumMod val="75000"/>
                    <a:lumOff val="25000"/>
                  </a:schemeClr>
                </a:solidFill>
              </a:rPr>
              <a:t> Paper del farmacèutic en l’exercici </a:t>
            </a:r>
            <a:r>
              <a:rPr lang="ca-ES" sz="2000" dirty="0" err="1" smtClean="0">
                <a:solidFill>
                  <a:schemeClr val="tx1">
                    <a:lumMod val="75000"/>
                    <a:lumOff val="25000"/>
                  </a:schemeClr>
                </a:solidFill>
              </a:rPr>
              <a:t>f</a:t>
            </a:r>
            <a:r>
              <a:rPr lang="es-ES_tradnl" sz="2000" dirty="0" err="1" smtClean="0">
                <a:solidFill>
                  <a:schemeClr val="tx1">
                    <a:lumMod val="75000"/>
                    <a:lumOff val="25000"/>
                  </a:schemeClr>
                </a:solidFill>
              </a:rPr>
              <a:t>ísic</a:t>
            </a:r>
            <a:r>
              <a:rPr lang="ca-ES" sz="2000" dirty="0" smtClean="0">
                <a:solidFill>
                  <a:schemeClr val="tx1">
                    <a:lumMod val="75000"/>
                    <a:lumOff val="25000"/>
                  </a:schemeClr>
                </a:solidFill>
              </a:rPr>
              <a:t>:</a:t>
            </a:r>
          </a:p>
          <a:p>
            <a:pPr marL="800100" lvl="1" indent="-342900">
              <a:spcAft>
                <a:spcPts val="500"/>
              </a:spcAft>
              <a:buClr>
                <a:srgbClr val="92D050"/>
              </a:buClr>
              <a:buFont typeface="Wingdings" panose="05000000000000000000" pitchFamily="2" charset="2"/>
              <a:buChar char="§"/>
              <a:tabLst>
                <a:tab pos="288000" algn="l"/>
              </a:tabLst>
            </a:pPr>
            <a:r>
              <a:rPr lang="es-ES" sz="2000" dirty="0">
                <a:solidFill>
                  <a:schemeClr val="tx1">
                    <a:lumMod val="75000"/>
                    <a:lumOff val="25000"/>
                  </a:schemeClr>
                </a:solidFill>
              </a:rPr>
              <a:t>El </a:t>
            </a:r>
            <a:r>
              <a:rPr lang="ca-ES" sz="2000" dirty="0" smtClean="0">
                <a:solidFill>
                  <a:schemeClr val="tx1">
                    <a:lumMod val="75000"/>
                    <a:lumOff val="25000"/>
                  </a:schemeClr>
                </a:solidFill>
              </a:rPr>
              <a:t>farmacèutic valorarà </a:t>
            </a:r>
            <a:r>
              <a:rPr lang="ca-ES" sz="2000" dirty="0" err="1" smtClean="0">
                <a:solidFill>
                  <a:schemeClr val="tx1">
                    <a:lumMod val="75000"/>
                    <a:lumOff val="25000"/>
                  </a:schemeClr>
                </a:solidFill>
              </a:rPr>
              <a:t>quali</a:t>
            </a:r>
            <a:r>
              <a:rPr lang="ca-ES" sz="2000" dirty="0" smtClean="0">
                <a:solidFill>
                  <a:schemeClr val="tx1">
                    <a:lumMod val="75000"/>
                    <a:lumOff val="25000"/>
                  </a:schemeClr>
                </a:solidFill>
              </a:rPr>
              <a:t> i quantitativament l’activitat física </a:t>
            </a:r>
          </a:p>
          <a:p>
            <a:pPr marL="800100" lvl="1" indent="-342900">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Valorarà la predisposició del pacient al iniciar l’activitat física.</a:t>
            </a:r>
          </a:p>
          <a:p>
            <a:pPr marL="800100" lvl="1" indent="-342900">
              <a:spcAft>
                <a:spcPts val="10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En el cas de patologies (HTA, diabetis, dislipidemia, etc) valorarà les contraindicacions. </a:t>
            </a:r>
          </a:p>
        </p:txBody>
      </p:sp>
      <p:sp>
        <p:nvSpPr>
          <p:cNvPr id="6" name="6 Rectángulo"/>
          <p:cNvSpPr/>
          <p:nvPr/>
        </p:nvSpPr>
        <p:spPr>
          <a:xfrm>
            <a:off x="1198183" y="896600"/>
            <a:ext cx="3993249"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Importància de </a:t>
            </a:r>
            <a:r>
              <a:rPr lang="ca-ES" sz="2500" b="1" smtClean="0"/>
              <a:t>l’exercici físic</a:t>
            </a:r>
            <a:endParaRPr lang="ca-ES" sz="2500" b="1" dirty="0"/>
          </a:p>
        </p:txBody>
      </p:sp>
      <p:pic>
        <p:nvPicPr>
          <p:cNvPr id="4" name="~PP950.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3880533841"/>
      </p:ext>
    </p:extLst>
  </p:cSld>
  <p:clrMapOvr>
    <a:masterClrMapping/>
  </p:clrMapOvr>
  <mc:AlternateContent xmlns:mc="http://schemas.openxmlformats.org/markup-compatibility/2006" xmlns:p14="http://schemas.microsoft.com/office/powerpoint/2010/main">
    <mc:Choice Requires="p14">
      <p:transition spd="slow" p14:dur="2000" advTm="453"/>
    </mc:Choice>
    <mc:Fallback xmlns="">
      <p:transition spd="slow" advTm="4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38014" y="2116261"/>
            <a:ext cx="10262331" cy="3934410"/>
          </a:xfrm>
          <a:prstGeom prst="rect">
            <a:avLst/>
          </a:prstGeom>
        </p:spPr>
        <p:txBody>
          <a:bodyPr wrap="square">
            <a:spAutoFit/>
          </a:bodyPr>
          <a:lstStyle/>
          <a:p>
            <a:pPr marL="276225" indent="-276225">
              <a:spcAft>
                <a:spcPts val="500"/>
              </a:spcAft>
              <a:buClr>
                <a:srgbClr val="92D050"/>
              </a:buClr>
              <a:buFont typeface="Wingdings" panose="05000000000000000000" pitchFamily="2" charset="2"/>
              <a:buChar char="Ø"/>
              <a:tabLst>
                <a:tab pos="287338" algn="l"/>
              </a:tabLst>
            </a:pPr>
            <a:r>
              <a:rPr lang="ca-ES" sz="2000" b="1" dirty="0" smtClean="0"/>
              <a:t>Dieta hiperproteica:</a:t>
            </a:r>
            <a:r>
              <a:rPr lang="ca-ES" sz="2000" b="1" dirty="0" smtClean="0">
                <a:solidFill>
                  <a:schemeClr val="tx1">
                    <a:lumMod val="75000"/>
                    <a:lumOff val="25000"/>
                  </a:schemeClr>
                </a:solidFill>
              </a:rPr>
              <a:t> </a:t>
            </a:r>
            <a:r>
              <a:rPr lang="ca-ES" sz="2000" dirty="0" smtClean="0">
                <a:solidFill>
                  <a:schemeClr val="tx1">
                    <a:lumMod val="75000"/>
                    <a:lumOff val="25000"/>
                  </a:schemeClr>
                </a:solidFill>
              </a:rPr>
              <a:t>ingesta principalment de proteïnes disminuint els carbohidrats. Pèrdua de pes és inicialment ràpida però presenta molts inconvenients:</a:t>
            </a:r>
          </a:p>
          <a:p>
            <a:pPr>
              <a:spcAft>
                <a:spcPts val="500"/>
              </a:spcAft>
              <a:buClr>
                <a:srgbClr val="92D050"/>
              </a:buClr>
              <a:tabLst>
                <a:tab pos="287338" algn="l"/>
              </a:tabLst>
            </a:pPr>
            <a:endParaRPr lang="ca-ES" sz="1400" dirty="0" smtClean="0">
              <a:solidFill>
                <a:schemeClr val="tx1">
                  <a:lumMod val="75000"/>
                  <a:lumOff val="25000"/>
                </a:schemeClr>
              </a:solidFill>
            </a:endParaRPr>
          </a:p>
          <a:p>
            <a:pPr marL="800100" lvl="1" indent="-342900">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Augment del risc cardiovascular</a:t>
            </a:r>
          </a:p>
          <a:p>
            <a:pPr marL="800100" lvl="1" indent="-342900">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Desequilibri en la ingesta de vitamines</a:t>
            </a:r>
          </a:p>
          <a:p>
            <a:pPr marL="800100" lvl="1" indent="-342900">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Aparició d’estrenyiment degut al poc consum de fibres</a:t>
            </a:r>
          </a:p>
          <a:p>
            <a:pPr marL="800100" lvl="1" indent="-342900">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Contraindicada en embarassades, insulinodependents, IR, IC, etc.</a:t>
            </a:r>
          </a:p>
          <a:p>
            <a:pPr marL="800100" lvl="1" indent="-342900">
              <a:spcAft>
                <a:spcPts val="1000"/>
              </a:spcAft>
              <a:buClr>
                <a:srgbClr val="92D050"/>
              </a:buClr>
              <a:buFont typeface="Wingdings" panose="05000000000000000000" pitchFamily="2" charset="2"/>
              <a:buChar char="§"/>
              <a:tabLst>
                <a:tab pos="288000" algn="l"/>
              </a:tabLst>
            </a:pPr>
            <a:r>
              <a:rPr lang="ca-ES" sz="2000" dirty="0" smtClean="0">
                <a:solidFill>
                  <a:srgbClr val="FF0000"/>
                </a:solidFill>
              </a:rPr>
              <a:t>Ineficaç i poc saludable a llarg termini</a:t>
            </a:r>
          </a:p>
          <a:p>
            <a:pPr marL="800100" lvl="1" indent="-342900">
              <a:spcAft>
                <a:spcPts val="1000"/>
              </a:spcAft>
              <a:buClr>
                <a:srgbClr val="92D050"/>
              </a:buClr>
              <a:buFont typeface="Wingdings" panose="05000000000000000000" pitchFamily="2" charset="2"/>
              <a:buChar char="§"/>
              <a:tabLst>
                <a:tab pos="288000" algn="l"/>
              </a:tabLst>
            </a:pPr>
            <a:endParaRPr lang="ca-ES" sz="1400" dirty="0" smtClean="0">
              <a:solidFill>
                <a:srgbClr val="FF0000"/>
              </a:solidFill>
            </a:endParaRPr>
          </a:p>
          <a:p>
            <a:pPr marL="342900" indent="-342900">
              <a:spcAft>
                <a:spcPts val="800"/>
              </a:spcAft>
              <a:buClr>
                <a:srgbClr val="92D050"/>
              </a:buClr>
              <a:buFont typeface="Wingdings" panose="05000000000000000000" pitchFamily="2" charset="2"/>
              <a:buChar char="Ø"/>
              <a:tabLst>
                <a:tab pos="288000" algn="l"/>
              </a:tabLst>
            </a:pPr>
            <a:r>
              <a:rPr lang="ca-ES" sz="2000" dirty="0" smtClean="0">
                <a:solidFill>
                  <a:schemeClr val="tx1">
                    <a:lumMod val="75000"/>
                    <a:lumOff val="25000"/>
                  </a:schemeClr>
                </a:solidFill>
              </a:rPr>
              <a:t>La</a:t>
            </a:r>
            <a:r>
              <a:rPr lang="ca-ES" sz="2000" dirty="0" smtClean="0"/>
              <a:t> </a:t>
            </a:r>
            <a:r>
              <a:rPr lang="ca-ES" sz="2000" b="1" dirty="0" smtClean="0"/>
              <a:t>dieta hipocalòrica </a:t>
            </a:r>
            <a:r>
              <a:rPr lang="ca-ES" sz="2000" dirty="0" smtClean="0">
                <a:solidFill>
                  <a:schemeClr val="tx1">
                    <a:lumMod val="75000"/>
                    <a:lumOff val="25000"/>
                  </a:schemeClr>
                </a:solidFill>
              </a:rPr>
              <a:t>equilibrada és la més </a:t>
            </a:r>
            <a:r>
              <a:rPr lang="ca-ES" sz="2000" b="1" dirty="0" smtClean="0"/>
              <a:t>recomanable</a:t>
            </a:r>
            <a:r>
              <a:rPr lang="ca-ES" sz="2000" dirty="0" smtClean="0"/>
              <a:t> </a:t>
            </a:r>
            <a:r>
              <a:rPr lang="ca-ES" sz="2000" dirty="0" smtClean="0">
                <a:solidFill>
                  <a:schemeClr val="tx1">
                    <a:lumMod val="75000"/>
                    <a:lumOff val="25000"/>
                  </a:schemeClr>
                </a:solidFill>
              </a:rPr>
              <a:t>per tal d’aconseguir una disminució sostinguda del pes i evitar riscos. </a:t>
            </a:r>
          </a:p>
        </p:txBody>
      </p:sp>
      <p:sp>
        <p:nvSpPr>
          <p:cNvPr id="6" name="6 Rectángulo"/>
          <p:cNvSpPr/>
          <p:nvPr/>
        </p:nvSpPr>
        <p:spPr>
          <a:xfrm>
            <a:off x="1198183" y="896600"/>
            <a:ext cx="8167043"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Benefici de la dieta hipocalòrica respecte de la hiperproteica</a:t>
            </a:r>
            <a:endParaRPr lang="ca-ES" sz="2500" b="1" dirty="0"/>
          </a:p>
        </p:txBody>
      </p:sp>
      <p:pic>
        <p:nvPicPr>
          <p:cNvPr id="3" name="2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79798"/>
            <a:ext cx="609600" cy="609600"/>
          </a:xfrm>
          <a:prstGeom prst="rect">
            <a:avLst/>
          </a:prstGeom>
        </p:spPr>
      </p:pic>
    </p:spTree>
    <p:extLst>
      <p:ext uri="{BB962C8B-B14F-4D97-AF65-F5344CB8AC3E}">
        <p14:creationId xmlns:p14="http://schemas.microsoft.com/office/powerpoint/2010/main" val="3086273601"/>
      </p:ext>
    </p:extLst>
  </p:cSld>
  <p:clrMapOvr>
    <a:masterClrMapping/>
  </p:clrMapOvr>
  <mc:AlternateContent xmlns:mc="http://schemas.openxmlformats.org/markup-compatibility/2006" xmlns:p14="http://schemas.microsoft.com/office/powerpoint/2010/main">
    <mc:Choice Requires="p14">
      <p:transition spd="slow" p14:dur="2000" advTm="50112"/>
    </mc:Choice>
    <mc:Fallback xmlns="">
      <p:transition spd="slow" advTm="501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981697" y="830324"/>
            <a:ext cx="10318649" cy="834887"/>
          </a:xfrm>
        </p:spPr>
        <p:txBody>
          <a:bodyPr>
            <a:noAutofit/>
          </a:bodyPr>
          <a:lstStyle/>
          <a:p>
            <a:pPr algn="ctr"/>
            <a:r>
              <a:rPr lang="ca-ES" dirty="0" smtClean="0">
                <a:solidFill>
                  <a:schemeClr val="accent1"/>
                </a:solidFill>
              </a:rPr>
              <a:t>PAPER DEL FARMACÈUTIC EN LA MOTIVACIÓ PER L’ÈXIT DE LA DIETA</a:t>
            </a:r>
            <a:endParaRPr lang="ca-ES" dirty="0">
              <a:solidFill>
                <a:schemeClr val="accent1"/>
              </a:solidFill>
            </a:endParaRPr>
          </a:p>
        </p:txBody>
      </p:sp>
      <p:sp>
        <p:nvSpPr>
          <p:cNvPr id="6" name="5 Rectángulo"/>
          <p:cNvSpPr/>
          <p:nvPr/>
        </p:nvSpPr>
        <p:spPr>
          <a:xfrm>
            <a:off x="1198184" y="1791336"/>
            <a:ext cx="5465851"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smtClean="0"/>
              <a:t>Empatia</a:t>
            </a:r>
            <a:r>
              <a:rPr lang="es-ES" sz="2500" b="1" dirty="0" smtClean="0"/>
              <a:t>, </a:t>
            </a:r>
            <a:r>
              <a:rPr lang="es-ES" sz="2500" b="1" dirty="0" err="1" smtClean="0"/>
              <a:t>proximitat</a:t>
            </a:r>
            <a:r>
              <a:rPr lang="es-ES" sz="2500" b="1" dirty="0" smtClean="0"/>
              <a:t> i </a:t>
            </a:r>
            <a:r>
              <a:rPr lang="es-ES" sz="2500" b="1" dirty="0" err="1" smtClean="0"/>
              <a:t>coneixement</a:t>
            </a:r>
            <a:endParaRPr lang="ca-ES" sz="2500" b="1" dirty="0"/>
          </a:p>
        </p:txBody>
      </p:sp>
      <p:sp>
        <p:nvSpPr>
          <p:cNvPr id="2" name="1 Rectángulo"/>
          <p:cNvSpPr/>
          <p:nvPr/>
        </p:nvSpPr>
        <p:spPr>
          <a:xfrm>
            <a:off x="1198185" y="2285999"/>
            <a:ext cx="10247582" cy="3426579"/>
          </a:xfrm>
          <a:prstGeom prst="rect">
            <a:avLst/>
          </a:prstGeom>
        </p:spPr>
        <p:txBody>
          <a:bodyPr wrap="square">
            <a:spAutoFit/>
          </a:bodyPr>
          <a:lstStyle/>
          <a:p>
            <a:pPr marL="342900" indent="-342900">
              <a:spcAft>
                <a:spcPts val="800"/>
              </a:spcAft>
              <a:buClr>
                <a:srgbClr val="92D050"/>
              </a:buClr>
              <a:buFont typeface="Wingdings" panose="05000000000000000000" pitchFamily="2" charset="2"/>
              <a:buChar char="Ø"/>
              <a:tabLst>
                <a:tab pos="288000" algn="l"/>
              </a:tabLst>
            </a:pPr>
            <a:r>
              <a:rPr lang="ca-ES" sz="2000" dirty="0" smtClean="0">
                <a:solidFill>
                  <a:schemeClr val="tx1">
                    <a:lumMod val="75000"/>
                    <a:lumOff val="25000"/>
                  </a:schemeClr>
                </a:solidFill>
              </a:rPr>
              <a:t>El </a:t>
            </a:r>
            <a:r>
              <a:rPr lang="ca-ES" sz="2000" dirty="0">
                <a:solidFill>
                  <a:schemeClr val="tx1">
                    <a:lumMod val="75000"/>
                    <a:lumOff val="25000"/>
                  </a:schemeClr>
                </a:solidFill>
              </a:rPr>
              <a:t>farmacèutic </a:t>
            </a:r>
            <a:r>
              <a:rPr lang="ca-ES" sz="2000" dirty="0" err="1" smtClean="0">
                <a:solidFill>
                  <a:schemeClr val="tx1">
                    <a:lumMod val="75000"/>
                    <a:lumOff val="25000"/>
                  </a:schemeClr>
                </a:solidFill>
              </a:rPr>
              <a:t>t</a:t>
            </a:r>
            <a:r>
              <a:rPr lang="es-ES_tradnl" sz="2000" dirty="0" smtClean="0">
                <a:solidFill>
                  <a:schemeClr val="tx1">
                    <a:lumMod val="75000"/>
                    <a:lumOff val="25000"/>
                  </a:schemeClr>
                </a:solidFill>
              </a:rPr>
              <a:t>é</a:t>
            </a:r>
            <a:r>
              <a:rPr lang="ca-ES" sz="2000" dirty="0" smtClean="0">
                <a:solidFill>
                  <a:schemeClr val="tx1">
                    <a:lumMod val="75000"/>
                    <a:lumOff val="25000"/>
                  </a:schemeClr>
                </a:solidFill>
              </a:rPr>
              <a:t> </a:t>
            </a:r>
            <a:r>
              <a:rPr lang="ca-ES" sz="2000" dirty="0">
                <a:solidFill>
                  <a:schemeClr val="tx1">
                    <a:lumMod val="75000"/>
                    <a:lumOff val="25000"/>
                  </a:schemeClr>
                </a:solidFill>
              </a:rPr>
              <a:t>coneixements i pot desenvolupar un paper de </a:t>
            </a:r>
            <a:r>
              <a:rPr lang="ca-ES" sz="2000" i="1" dirty="0" err="1">
                <a:solidFill>
                  <a:schemeClr val="tx1">
                    <a:lumMod val="75000"/>
                    <a:lumOff val="25000"/>
                  </a:schemeClr>
                </a:solidFill>
              </a:rPr>
              <a:t>coach</a:t>
            </a:r>
            <a:r>
              <a:rPr lang="ca-ES" sz="2000" dirty="0">
                <a:solidFill>
                  <a:schemeClr val="tx1">
                    <a:lumMod val="75000"/>
                    <a:lumOff val="25000"/>
                  </a:schemeClr>
                </a:solidFill>
              </a:rPr>
              <a:t> en l'adequació d’estil de vida del pacient que acudeix a la oficina de farmàcia buscant ajuda</a:t>
            </a:r>
            <a:r>
              <a:rPr lang="ca-ES" sz="2000" dirty="0" smtClean="0">
                <a:solidFill>
                  <a:schemeClr val="tx1">
                    <a:lumMod val="75000"/>
                    <a:lumOff val="25000"/>
                  </a:schemeClr>
                </a:solidFill>
              </a:rPr>
              <a:t>.</a:t>
            </a:r>
          </a:p>
          <a:p>
            <a:endParaRPr lang="ca-ES" sz="2000" dirty="0">
              <a:solidFill>
                <a:schemeClr val="tx1">
                  <a:lumMod val="75000"/>
                  <a:lumOff val="25000"/>
                </a:schemeClr>
              </a:solidFill>
            </a:endParaRPr>
          </a:p>
          <a:p>
            <a:pPr>
              <a:spcAft>
                <a:spcPts val="1200"/>
              </a:spcAft>
            </a:pPr>
            <a:r>
              <a:rPr lang="ca-ES" sz="2000" dirty="0" smtClean="0">
                <a:solidFill>
                  <a:schemeClr val="tx1">
                    <a:lumMod val="75000"/>
                    <a:lumOff val="25000"/>
                  </a:schemeClr>
                </a:solidFill>
              </a:rPr>
              <a:t>Per aconseguir un millor progrés i abordatge de la malaltia és important:</a:t>
            </a:r>
          </a:p>
          <a:p>
            <a:pPr marL="457200" indent="-457200">
              <a:buAutoNum type="arabicPeriod"/>
            </a:pPr>
            <a:r>
              <a:rPr lang="ca-ES" sz="2000" dirty="0" smtClean="0">
                <a:solidFill>
                  <a:schemeClr val="tx1">
                    <a:lumMod val="75000"/>
                    <a:lumOff val="25000"/>
                  </a:schemeClr>
                </a:solidFill>
              </a:rPr>
              <a:t>El compromís amb el pacient en la relació entre conducta-salut i malaltia.</a:t>
            </a:r>
          </a:p>
          <a:p>
            <a:pPr marL="457200" indent="-457200">
              <a:buAutoNum type="arabicPeriod"/>
            </a:pPr>
            <a:r>
              <a:rPr lang="ca-ES" sz="2000" dirty="0" smtClean="0">
                <a:solidFill>
                  <a:schemeClr val="tx1">
                    <a:lumMod val="75000"/>
                    <a:lumOff val="25000"/>
                  </a:schemeClr>
                </a:solidFill>
              </a:rPr>
              <a:t>Fer controls periòdics al pacient per afavorir canvis en la conducta (mirar pes, contorn abdominal, revisar dieta, estat d’ànim i motivació)</a:t>
            </a:r>
          </a:p>
          <a:p>
            <a:pPr marL="457200" indent="-457200">
              <a:buAutoNum type="arabicPeriod"/>
            </a:pPr>
            <a:r>
              <a:rPr lang="ca-ES" sz="2000" dirty="0" smtClean="0">
                <a:solidFill>
                  <a:schemeClr val="tx1">
                    <a:lumMod val="75000"/>
                    <a:lumOff val="25000"/>
                  </a:schemeClr>
                </a:solidFill>
              </a:rPr>
              <a:t>Dissenyar un pla de modificació del seu estil de vida (adaptat a les seves necessitats i personalitzat)</a:t>
            </a:r>
          </a:p>
          <a:p>
            <a:endParaRPr lang="ca-ES" sz="2000" dirty="0"/>
          </a:p>
        </p:txBody>
      </p:sp>
      <p:pic>
        <p:nvPicPr>
          <p:cNvPr id="7" name="~PP3712.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1268737513"/>
      </p:ext>
    </p:extLst>
  </p:cSld>
  <p:clrMapOvr>
    <a:masterClrMapping/>
  </p:clrMapOvr>
  <mc:AlternateContent xmlns:mc="http://schemas.openxmlformats.org/markup-compatibility/2006" xmlns:p14="http://schemas.microsoft.com/office/powerpoint/2010/main">
    <mc:Choice Requires="p14">
      <p:transition spd="slow" p14:dur="2000" advTm="280"/>
    </mc:Choice>
    <mc:Fallback xmlns="">
      <p:transition spd="slow" advTm="2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198183" y="1009672"/>
            <a:ext cx="9830035"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Importància del Farmacèutic</a:t>
            </a:r>
            <a:endParaRPr lang="ca-ES" sz="2500" b="1" dirty="0"/>
          </a:p>
        </p:txBody>
      </p:sp>
      <p:sp>
        <p:nvSpPr>
          <p:cNvPr id="4" name="3 Rectángulo"/>
          <p:cNvSpPr/>
          <p:nvPr/>
        </p:nvSpPr>
        <p:spPr>
          <a:xfrm>
            <a:off x="1198185" y="2088676"/>
            <a:ext cx="10247582" cy="3860031"/>
          </a:xfrm>
          <a:prstGeom prst="rect">
            <a:avLst/>
          </a:prstGeom>
        </p:spPr>
        <p:txBody>
          <a:bodyPr wrap="square">
            <a:spAutoFit/>
          </a:bodyPr>
          <a:lstStyle/>
          <a:p>
            <a:pPr marL="334963" lvl="1" indent="-334963">
              <a:buClr>
                <a:srgbClr val="92D050"/>
              </a:buClr>
              <a:buFont typeface="Wingdings" panose="05000000000000000000" pitchFamily="2" charset="2"/>
              <a:buChar char="Ø"/>
              <a:tabLst>
                <a:tab pos="287338" algn="l"/>
              </a:tabLst>
            </a:pPr>
            <a:r>
              <a:rPr lang="ca-ES" sz="2000" dirty="0" smtClean="0">
                <a:solidFill>
                  <a:schemeClr val="tx1">
                    <a:lumMod val="75000"/>
                    <a:lumOff val="25000"/>
                  </a:schemeClr>
                </a:solidFill>
              </a:rPr>
              <a:t>El Farmacèutic:</a:t>
            </a:r>
          </a:p>
          <a:p>
            <a:pPr marL="800100" lvl="1" indent="-342900">
              <a:lnSpc>
                <a:spcPct val="150000"/>
              </a:lnSpc>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Ha de portar el seguiment del pacient i veure el progrés.</a:t>
            </a:r>
          </a:p>
          <a:p>
            <a:pPr marL="800100" lvl="1" indent="-342900">
              <a:lnSpc>
                <a:spcPct val="150000"/>
              </a:lnSpc>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És qui valorarà els possibles riscos associats a altres patologies com per dissenyar el millor </a:t>
            </a:r>
            <a:r>
              <a:rPr lang="ca-ES" sz="2000" i="1" dirty="0" err="1" smtClean="0">
                <a:solidFill>
                  <a:schemeClr val="tx1">
                    <a:lumMod val="75000"/>
                    <a:lumOff val="25000"/>
                  </a:schemeClr>
                </a:solidFill>
              </a:rPr>
              <a:t>planning</a:t>
            </a:r>
            <a:r>
              <a:rPr lang="ca-ES" sz="2000" dirty="0" smtClean="0">
                <a:solidFill>
                  <a:schemeClr val="tx1">
                    <a:lumMod val="75000"/>
                    <a:lumOff val="25000"/>
                  </a:schemeClr>
                </a:solidFill>
              </a:rPr>
              <a:t> en els canvis d’estils de vida</a:t>
            </a:r>
            <a:endParaRPr lang="ca-ES" sz="2000" dirty="0">
              <a:solidFill>
                <a:schemeClr val="tx1">
                  <a:lumMod val="75000"/>
                  <a:lumOff val="25000"/>
                </a:schemeClr>
              </a:solidFill>
            </a:endParaRPr>
          </a:p>
          <a:p>
            <a:pPr marL="800100" lvl="1" indent="-342900">
              <a:lnSpc>
                <a:spcPct val="150000"/>
              </a:lnSpc>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És qui motivarà al pacient </a:t>
            </a:r>
          </a:p>
          <a:p>
            <a:pPr marL="800100" lvl="1" indent="-342900">
              <a:lnSpc>
                <a:spcPct val="150000"/>
              </a:lnSpc>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Reconsiderarà dificultats per anar adaptant el seguiment </a:t>
            </a:r>
            <a:endParaRPr lang="ca-ES" sz="2000" dirty="0">
              <a:solidFill>
                <a:schemeClr val="tx1">
                  <a:lumMod val="75000"/>
                  <a:lumOff val="25000"/>
                </a:schemeClr>
              </a:solidFill>
            </a:endParaRPr>
          </a:p>
          <a:p>
            <a:pPr marL="800100" lvl="1" indent="-342900">
              <a:lnSpc>
                <a:spcPct val="150000"/>
              </a:lnSpc>
              <a:spcAft>
                <a:spcPts val="5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Generalment és necessari més d’un intent per aconseguir canvis en la conducta.</a:t>
            </a:r>
            <a:endParaRPr lang="ca-ES" sz="2000" dirty="0">
              <a:solidFill>
                <a:schemeClr val="tx1">
                  <a:lumMod val="75000"/>
                  <a:lumOff val="25000"/>
                </a:schemeClr>
              </a:solidFill>
            </a:endParaRPr>
          </a:p>
          <a:p>
            <a:pPr>
              <a:spcAft>
                <a:spcPts val="800"/>
              </a:spcAft>
              <a:buClr>
                <a:srgbClr val="92D050"/>
              </a:buClr>
              <a:tabLst>
                <a:tab pos="288000" algn="l"/>
              </a:tabLst>
            </a:pPr>
            <a:endParaRPr lang="ca-ES" sz="2400" dirty="0"/>
          </a:p>
        </p:txBody>
      </p:sp>
      <p:pic>
        <p:nvPicPr>
          <p:cNvPr id="5" name="~PP768.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80825" y="6346825"/>
            <a:ext cx="304800" cy="304800"/>
          </a:xfrm>
          <a:prstGeom prst="rect">
            <a:avLst/>
          </a:prstGeom>
        </p:spPr>
      </p:pic>
    </p:spTree>
    <p:extLst>
      <p:ext uri="{BB962C8B-B14F-4D97-AF65-F5344CB8AC3E}">
        <p14:creationId xmlns:p14="http://schemas.microsoft.com/office/powerpoint/2010/main" val="3582987060"/>
      </p:ext>
    </p:extLst>
  </p:cSld>
  <p:clrMapOvr>
    <a:masterClrMapping/>
  </p:clrMapOvr>
  <mc:AlternateContent xmlns:mc="http://schemas.openxmlformats.org/markup-compatibility/2006" xmlns:p14="http://schemas.microsoft.com/office/powerpoint/2010/main">
    <mc:Choice Requires="p14">
      <p:transition spd="slow" p14:dur="2000" advTm="233"/>
    </mc:Choice>
    <mc:Fallback xmlns="">
      <p:transition spd="slow" advTm="2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49926" y="2160589"/>
            <a:ext cx="10030692" cy="3880773"/>
          </a:xfrm>
        </p:spPr>
        <p:txBody>
          <a:bodyPr>
            <a:normAutofit/>
          </a:bodyPr>
          <a:lstStyle/>
          <a:p>
            <a:pPr algn="just"/>
            <a:r>
              <a:rPr lang="ca-ES" dirty="0" smtClean="0"/>
              <a:t>L’obesitat, terapèuticament  es pot tractar des de diferents punts de vista:</a:t>
            </a:r>
          </a:p>
          <a:p>
            <a:pPr algn="just"/>
            <a:endParaRPr lang="ca-ES" dirty="0" smtClean="0"/>
          </a:p>
          <a:p>
            <a:pPr marL="800100" lvl="1" indent="-342900" algn="just" defTabSz="457200">
              <a:lnSpc>
                <a:spcPct val="150000"/>
              </a:lnSpc>
              <a:spcBef>
                <a:spcPts val="0"/>
              </a:spcBef>
              <a:spcAft>
                <a:spcPts val="500"/>
              </a:spcAft>
              <a:buClr>
                <a:srgbClr val="92D050"/>
              </a:buClr>
              <a:buFont typeface="Wingdings" panose="05000000000000000000" pitchFamily="2" charset="2"/>
              <a:buChar char="§"/>
              <a:tabLst>
                <a:tab pos="288000" algn="l"/>
              </a:tabLst>
            </a:pPr>
            <a:r>
              <a:rPr lang="ca-ES" sz="2000" dirty="0" smtClean="0"/>
              <a:t>Bloqueig </a:t>
            </a:r>
            <a:r>
              <a:rPr lang="ca-ES" sz="2000" dirty="0"/>
              <a:t>de l’absorció de </a:t>
            </a:r>
            <a:r>
              <a:rPr lang="ca-ES" sz="2000" dirty="0" smtClean="0"/>
              <a:t>grasses</a:t>
            </a:r>
          </a:p>
          <a:p>
            <a:pPr marL="800100" lvl="1" indent="-342900" algn="just" defTabSz="457200">
              <a:lnSpc>
                <a:spcPct val="150000"/>
              </a:lnSpc>
              <a:spcBef>
                <a:spcPts val="0"/>
              </a:spcBef>
              <a:spcAft>
                <a:spcPts val="500"/>
              </a:spcAft>
              <a:buClr>
                <a:srgbClr val="92D050"/>
              </a:buClr>
              <a:buFont typeface="Wingdings" panose="05000000000000000000" pitchFamily="2" charset="2"/>
              <a:buChar char="§"/>
              <a:tabLst>
                <a:tab pos="288000" algn="l"/>
              </a:tabLst>
            </a:pPr>
            <a:r>
              <a:rPr lang="ca-ES" sz="2000" dirty="0" smtClean="0"/>
              <a:t>Efecte </a:t>
            </a:r>
            <a:r>
              <a:rPr lang="ca-ES" sz="2000" dirty="0"/>
              <a:t>laxant i/o diürètic </a:t>
            </a:r>
            <a:endParaRPr lang="ca-ES" sz="2000" dirty="0" smtClean="0"/>
          </a:p>
          <a:p>
            <a:pPr marL="800100" lvl="1" indent="-342900" algn="just" defTabSz="457200">
              <a:lnSpc>
                <a:spcPct val="150000"/>
              </a:lnSpc>
              <a:spcBef>
                <a:spcPts val="0"/>
              </a:spcBef>
              <a:spcAft>
                <a:spcPts val="500"/>
              </a:spcAft>
              <a:buClr>
                <a:srgbClr val="92D050"/>
              </a:buClr>
              <a:buFont typeface="Wingdings" panose="05000000000000000000" pitchFamily="2" charset="2"/>
              <a:buChar char="§"/>
              <a:tabLst>
                <a:tab pos="288000" algn="l"/>
              </a:tabLst>
            </a:pPr>
            <a:r>
              <a:rPr lang="ca-ES" sz="2000" dirty="0" smtClean="0"/>
              <a:t>Disminució </a:t>
            </a:r>
            <a:r>
              <a:rPr lang="ca-ES" sz="2000" dirty="0"/>
              <a:t>de la </a:t>
            </a:r>
            <a:r>
              <a:rPr lang="ca-ES" sz="2000" dirty="0" smtClean="0"/>
              <a:t>gana</a:t>
            </a:r>
          </a:p>
          <a:p>
            <a:pPr marL="800100" lvl="1" indent="-342900" algn="just" defTabSz="457200">
              <a:lnSpc>
                <a:spcPct val="150000"/>
              </a:lnSpc>
              <a:spcBef>
                <a:spcPts val="0"/>
              </a:spcBef>
              <a:spcAft>
                <a:spcPts val="500"/>
              </a:spcAft>
              <a:buClr>
                <a:srgbClr val="92D050"/>
              </a:buClr>
              <a:buFont typeface="Wingdings" panose="05000000000000000000" pitchFamily="2" charset="2"/>
              <a:buChar char="§"/>
              <a:tabLst>
                <a:tab pos="288000" algn="l"/>
              </a:tabLst>
            </a:pPr>
            <a:r>
              <a:rPr lang="ca-ES" sz="2000" dirty="0" smtClean="0"/>
              <a:t>Ansietat mal controlada</a:t>
            </a:r>
          </a:p>
          <a:p>
            <a:pPr marL="800100" lvl="1" indent="-342900" algn="just" defTabSz="457200">
              <a:lnSpc>
                <a:spcPct val="150000"/>
              </a:lnSpc>
              <a:spcBef>
                <a:spcPts val="0"/>
              </a:spcBef>
              <a:spcAft>
                <a:spcPts val="500"/>
              </a:spcAft>
              <a:buClr>
                <a:srgbClr val="92D050"/>
              </a:buClr>
              <a:buFont typeface="Wingdings" panose="05000000000000000000" pitchFamily="2" charset="2"/>
              <a:buChar char="§"/>
              <a:tabLst>
                <a:tab pos="288000" algn="l"/>
              </a:tabLst>
            </a:pPr>
            <a:endParaRPr lang="ca-ES" sz="2000" dirty="0"/>
          </a:p>
          <a:p>
            <a:pPr marL="0" lvl="1" indent="0" algn="just">
              <a:buNone/>
            </a:pPr>
            <a:r>
              <a:rPr lang="ca-ES" sz="2000" dirty="0" smtClean="0"/>
              <a:t>Aquestes </a:t>
            </a:r>
            <a:r>
              <a:rPr lang="ca-ES" sz="2000" dirty="0"/>
              <a:t>mesures sempre han d’anar acompanyades d’una </a:t>
            </a:r>
            <a:r>
              <a:rPr lang="ca-ES" sz="2000" b="1" dirty="0"/>
              <a:t>dieta hipocalòrica i d'exercici físic</a:t>
            </a:r>
            <a:r>
              <a:rPr lang="ca-ES" sz="2000" dirty="0"/>
              <a:t>. </a:t>
            </a:r>
          </a:p>
          <a:p>
            <a:endParaRPr lang="ca-ES" sz="2400" dirty="0" smtClean="0"/>
          </a:p>
          <a:p>
            <a:pPr marL="0" indent="0">
              <a:buNone/>
            </a:pPr>
            <a:endParaRPr lang="ca-ES" sz="2400" dirty="0" smtClean="0"/>
          </a:p>
          <a:p>
            <a:pPr lvl="1"/>
            <a:endParaRPr lang="ca-ES" sz="2000" dirty="0" smtClean="0"/>
          </a:p>
        </p:txBody>
      </p:sp>
      <p:sp>
        <p:nvSpPr>
          <p:cNvPr id="4" name="Título 1"/>
          <p:cNvSpPr>
            <a:spLocks noGrp="1"/>
          </p:cNvSpPr>
          <p:nvPr>
            <p:ph type="title"/>
          </p:nvPr>
        </p:nvSpPr>
        <p:spPr>
          <a:xfrm>
            <a:off x="1149927" y="817425"/>
            <a:ext cx="10030691" cy="915543"/>
          </a:xfrm>
        </p:spPr>
        <p:txBody>
          <a:bodyPr>
            <a:noAutofit/>
          </a:bodyPr>
          <a:lstStyle/>
          <a:p>
            <a:pPr algn="ctr"/>
            <a:r>
              <a:rPr lang="ca-ES" sz="3800" dirty="0" smtClean="0">
                <a:solidFill>
                  <a:schemeClr val="accent1"/>
                </a:solidFill>
              </a:rPr>
              <a:t>PAPER DEL FARMACÈUTIC EN EL CONSELL DE MEDICAMENTS, COMPLEMENTS I PLANTES MEDICINALS QUAN LA DIETA SIGUI INSUFICIENT</a:t>
            </a:r>
            <a:endParaRPr lang="ca-ES" sz="3800" dirty="0">
              <a:solidFill>
                <a:schemeClr val="accent1"/>
              </a:solidFill>
            </a:endParaRPr>
          </a:p>
        </p:txBody>
      </p:sp>
      <p:pic>
        <p:nvPicPr>
          <p:cNvPr id="5" name="Sonid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344265026"/>
      </p:ext>
    </p:extLst>
  </p:cSld>
  <p:clrMapOvr>
    <a:masterClrMapping/>
  </p:clrMapOvr>
  <mc:AlternateContent xmlns:mc="http://schemas.openxmlformats.org/markup-compatibility/2006" xmlns:p14="http://schemas.microsoft.com/office/powerpoint/2010/main">
    <mc:Choice Requires="p14">
      <p:transition spd="slow" p14:dur="2000" advTm="42402"/>
    </mc:Choice>
    <mc:Fallback xmlns="">
      <p:transition spd="slow" advTm="42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ítulo 1"/>
          <p:cNvSpPr>
            <a:spLocks noGrp="1"/>
          </p:cNvSpPr>
          <p:nvPr>
            <p:ph type="title"/>
          </p:nvPr>
        </p:nvSpPr>
        <p:spPr>
          <a:xfrm>
            <a:off x="1797666" y="530088"/>
            <a:ext cx="8596668" cy="967408"/>
          </a:xfrm>
        </p:spPr>
        <p:txBody>
          <a:bodyPr>
            <a:noAutofit/>
          </a:bodyPr>
          <a:lstStyle/>
          <a:p>
            <a:pPr algn="ctr"/>
            <a:r>
              <a:rPr lang="es-ES_tradnl" dirty="0">
                <a:solidFill>
                  <a:schemeClr val="accent1"/>
                </a:solidFill>
              </a:rPr>
              <a:t>ÍNDEX</a:t>
            </a:r>
            <a:r>
              <a:rPr lang="es-ES_tradnl" sz="8000" dirty="0" smtClean="0">
                <a:solidFill>
                  <a:schemeClr val="tx1">
                    <a:lumMod val="75000"/>
                    <a:lumOff val="25000"/>
                  </a:schemeClr>
                </a:solidFill>
                <a:latin typeface="+mn-lt"/>
                <a:ea typeface="+mn-ea"/>
                <a:cs typeface="+mn-cs"/>
              </a:rPr>
              <a:t> </a:t>
            </a:r>
            <a:endParaRPr lang="ca-ES" sz="8000" dirty="0">
              <a:solidFill>
                <a:schemeClr val="tx1">
                  <a:lumMod val="75000"/>
                  <a:lumOff val="25000"/>
                </a:schemeClr>
              </a:solidFill>
              <a:latin typeface="+mn-lt"/>
              <a:ea typeface="+mn-ea"/>
              <a:cs typeface="+mn-cs"/>
            </a:endParaRPr>
          </a:p>
        </p:txBody>
      </p:sp>
      <p:sp>
        <p:nvSpPr>
          <p:cNvPr id="6" name="Marcador de contenido 2"/>
          <p:cNvSpPr>
            <a:spLocks noGrp="1"/>
          </p:cNvSpPr>
          <p:nvPr>
            <p:ph idx="1"/>
          </p:nvPr>
        </p:nvSpPr>
        <p:spPr>
          <a:xfrm>
            <a:off x="1200150" y="2519243"/>
            <a:ext cx="9986963" cy="2754230"/>
          </a:xfrm>
        </p:spPr>
        <p:txBody>
          <a:bodyPr>
            <a:noAutofit/>
          </a:bodyPr>
          <a:lstStyle/>
          <a:p>
            <a:pPr marL="352425" indent="-352425" algn="just">
              <a:lnSpc>
                <a:spcPct val="110000"/>
              </a:lnSpc>
              <a:spcBef>
                <a:spcPts val="0"/>
              </a:spcBef>
              <a:spcAft>
                <a:spcPts val="0"/>
              </a:spcAft>
              <a:buFont typeface="Wingdings" panose="05000000000000000000" pitchFamily="2" charset="2"/>
              <a:buChar char="Ø"/>
            </a:pPr>
            <a:r>
              <a:rPr lang="ca-ES" sz="1900" dirty="0" smtClean="0"/>
              <a:t>Paper del farmacèutic en el coneixement de l’obesitat</a:t>
            </a:r>
          </a:p>
          <a:p>
            <a:pPr marL="352425" indent="-352425" algn="just">
              <a:lnSpc>
                <a:spcPct val="110000"/>
              </a:lnSpc>
              <a:spcBef>
                <a:spcPts val="0"/>
              </a:spcBef>
              <a:spcAft>
                <a:spcPts val="0"/>
              </a:spcAft>
              <a:buFont typeface="Wingdings" panose="05000000000000000000" pitchFamily="2" charset="2"/>
              <a:buChar char="Ø"/>
            </a:pPr>
            <a:endParaRPr lang="ca-ES" sz="1900" dirty="0" smtClean="0"/>
          </a:p>
          <a:p>
            <a:pPr marL="352425" indent="-352425" algn="just">
              <a:lnSpc>
                <a:spcPct val="110000"/>
              </a:lnSpc>
              <a:spcBef>
                <a:spcPts val="0"/>
              </a:spcBef>
              <a:spcAft>
                <a:spcPts val="0"/>
              </a:spcAft>
              <a:buFont typeface="Wingdings" panose="05000000000000000000" pitchFamily="2" charset="2"/>
              <a:buChar char="Ø"/>
            </a:pPr>
            <a:r>
              <a:rPr lang="ca-ES" sz="1900" dirty="0" smtClean="0"/>
              <a:t>Paper del farmacèutic en l’educació de dieta equilibrada i exercici físic</a:t>
            </a:r>
          </a:p>
          <a:p>
            <a:pPr marL="352425" indent="-352425" algn="just">
              <a:lnSpc>
                <a:spcPct val="110000"/>
              </a:lnSpc>
              <a:spcBef>
                <a:spcPts val="0"/>
              </a:spcBef>
              <a:spcAft>
                <a:spcPts val="0"/>
              </a:spcAft>
              <a:buFont typeface="Wingdings" panose="05000000000000000000" pitchFamily="2" charset="2"/>
              <a:buChar char="Ø"/>
            </a:pPr>
            <a:endParaRPr lang="ca-ES" sz="1900" dirty="0" smtClean="0"/>
          </a:p>
          <a:p>
            <a:pPr marL="352425" indent="-352425" algn="just">
              <a:lnSpc>
                <a:spcPct val="110000"/>
              </a:lnSpc>
              <a:spcBef>
                <a:spcPts val="0"/>
              </a:spcBef>
              <a:spcAft>
                <a:spcPts val="0"/>
              </a:spcAft>
              <a:buFont typeface="Wingdings" panose="05000000000000000000" pitchFamily="2" charset="2"/>
              <a:buChar char="Ø"/>
            </a:pPr>
            <a:r>
              <a:rPr lang="ca-ES" sz="1900" dirty="0" smtClean="0"/>
              <a:t>Paper del farmacèutic en la motivació per aconseguir l’èxit en la dieta</a:t>
            </a:r>
          </a:p>
          <a:p>
            <a:pPr marL="352425" indent="-352425" algn="just">
              <a:lnSpc>
                <a:spcPct val="110000"/>
              </a:lnSpc>
              <a:spcBef>
                <a:spcPts val="0"/>
              </a:spcBef>
              <a:spcAft>
                <a:spcPts val="0"/>
              </a:spcAft>
              <a:buFont typeface="Wingdings" panose="05000000000000000000" pitchFamily="2" charset="2"/>
              <a:buChar char="Ø"/>
            </a:pPr>
            <a:endParaRPr lang="ca-ES" sz="1900" dirty="0" smtClean="0"/>
          </a:p>
          <a:p>
            <a:pPr marL="352425" indent="-352425" algn="just">
              <a:lnSpc>
                <a:spcPct val="110000"/>
              </a:lnSpc>
              <a:spcBef>
                <a:spcPts val="0"/>
              </a:spcBef>
              <a:spcAft>
                <a:spcPts val="0"/>
              </a:spcAft>
              <a:buFont typeface="Wingdings" panose="05000000000000000000" pitchFamily="2" charset="2"/>
              <a:buChar char="Ø"/>
            </a:pPr>
            <a:r>
              <a:rPr lang="ca-ES" sz="1900" dirty="0" smtClean="0"/>
              <a:t>Paper del farmacèutic en el consell de medicaments, complements i plantes medicinals quan la dieta sigui insuficient</a:t>
            </a:r>
          </a:p>
        </p:txBody>
      </p:sp>
      <p:sp>
        <p:nvSpPr>
          <p:cNvPr id="2" name="CuadroTexto 1"/>
          <p:cNvSpPr txBox="1"/>
          <p:nvPr/>
        </p:nvSpPr>
        <p:spPr>
          <a:xfrm>
            <a:off x="3629025" y="-1371600"/>
            <a:ext cx="184731" cy="369332"/>
          </a:xfrm>
          <a:prstGeom prst="rect">
            <a:avLst/>
          </a:prstGeom>
          <a:noFill/>
        </p:spPr>
        <p:txBody>
          <a:bodyPr wrap="none" rtlCol="0">
            <a:spAutoFit/>
          </a:bodyPr>
          <a:lstStyle/>
          <a:p>
            <a:endParaRPr lang="ca-ES" dirty="0"/>
          </a:p>
        </p:txBody>
      </p:sp>
      <p:pic>
        <p:nvPicPr>
          <p:cNvPr id="4" name="Sonido 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41991133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26103"/>
    </mc:Choice>
    <mc:Fallback xmlns="">
      <p:transition spd="slow" advTm="261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8182" y="1932039"/>
            <a:ext cx="9966347" cy="4365521"/>
          </a:xfrm>
        </p:spPr>
        <p:txBody>
          <a:bodyPr>
            <a:normAutofit/>
          </a:bodyPr>
          <a:lstStyle/>
          <a:p>
            <a:pPr marL="215900" lvl="2" indent="0" algn="just">
              <a:spcBef>
                <a:spcPts val="0"/>
              </a:spcBef>
              <a:spcAft>
                <a:spcPts val="1000"/>
              </a:spcAft>
              <a:buSzPct val="130000"/>
              <a:buNone/>
            </a:pPr>
            <a:r>
              <a:rPr lang="ca-ES" sz="3200" b="1" u="sng" dirty="0" err="1" smtClean="0">
                <a:solidFill>
                  <a:schemeClr val="accent1"/>
                </a:solidFill>
              </a:rPr>
              <a:t>Orlistat</a:t>
            </a:r>
            <a:r>
              <a:rPr lang="ca-ES" sz="3200" b="1" u="sng" dirty="0" smtClean="0">
                <a:solidFill>
                  <a:schemeClr val="accent1"/>
                </a:solidFill>
              </a:rPr>
              <a:t> </a:t>
            </a:r>
          </a:p>
          <a:p>
            <a:pPr marL="558800" lvl="2" indent="-342900" algn="just">
              <a:lnSpc>
                <a:spcPct val="110000"/>
              </a:lnSpc>
              <a:buSzPct val="130000"/>
              <a:buFont typeface="Wingdings" charset="2"/>
              <a:buChar char="§"/>
            </a:pPr>
            <a:r>
              <a:rPr lang="ca-ES" sz="2000" dirty="0" smtClean="0"/>
              <a:t>Dues presentacions </a:t>
            </a:r>
          </a:p>
          <a:p>
            <a:pPr marL="1052513" lvl="3" indent="-346075" algn="just">
              <a:lnSpc>
                <a:spcPct val="110000"/>
              </a:lnSpc>
              <a:buSzPct val="130000"/>
              <a:buFont typeface="Wingdings" charset="2"/>
              <a:buChar char="§"/>
            </a:pPr>
            <a:r>
              <a:rPr lang="ca-ES" sz="2000" dirty="0" smtClean="0"/>
              <a:t>120 mg: medicament que necessita recepta mèdica</a:t>
            </a:r>
          </a:p>
          <a:p>
            <a:pPr marL="1052513" lvl="3" indent="-346075" algn="just">
              <a:lnSpc>
                <a:spcPct val="110000"/>
              </a:lnSpc>
              <a:spcBef>
                <a:spcPts val="0"/>
              </a:spcBef>
              <a:spcAft>
                <a:spcPts val="1000"/>
              </a:spcAft>
              <a:buSzPct val="130000"/>
              <a:buFont typeface="Wingdings" charset="2"/>
              <a:buChar char="§"/>
            </a:pPr>
            <a:r>
              <a:rPr lang="ca-ES" sz="2000" dirty="0" smtClean="0"/>
              <a:t>60mg: EFP la qual no necessita recepta mèdica</a:t>
            </a:r>
          </a:p>
          <a:p>
            <a:pPr marL="558800" lvl="2" indent="-342900" algn="just">
              <a:lnSpc>
                <a:spcPct val="110000"/>
              </a:lnSpc>
              <a:spcBef>
                <a:spcPts val="0"/>
              </a:spcBef>
              <a:spcAft>
                <a:spcPts val="1000"/>
              </a:spcAft>
              <a:buSzPct val="130000"/>
              <a:buFont typeface="Wingdings" charset="2"/>
              <a:buChar char="§"/>
            </a:pPr>
            <a:r>
              <a:rPr lang="ca-ES" sz="2000" dirty="0" smtClean="0"/>
              <a:t>Està </a:t>
            </a:r>
            <a:r>
              <a:rPr lang="ca-ES" sz="2000" dirty="0"/>
              <a:t>indicat per al tractament de l'obesitat, juntament amb una dieta amb baix contingut en calories</a:t>
            </a:r>
            <a:r>
              <a:rPr lang="ca-ES" sz="2000" dirty="0" smtClean="0"/>
              <a:t>.</a:t>
            </a:r>
            <a:endParaRPr lang="ca-ES" sz="2000" dirty="0"/>
          </a:p>
          <a:p>
            <a:pPr marL="558800" lvl="2" indent="-342900" algn="just">
              <a:lnSpc>
                <a:spcPct val="110000"/>
              </a:lnSpc>
              <a:spcBef>
                <a:spcPts val="0"/>
              </a:spcBef>
              <a:spcAft>
                <a:spcPts val="1000"/>
              </a:spcAft>
              <a:buSzPct val="130000"/>
              <a:buFont typeface="Wingdings" charset="2"/>
              <a:buChar char="§"/>
            </a:pPr>
            <a:r>
              <a:rPr lang="ca-ES" sz="2000" dirty="0" smtClean="0"/>
              <a:t>Només </a:t>
            </a:r>
            <a:r>
              <a:rPr lang="ca-ES" sz="2000" dirty="0"/>
              <a:t>actua en presència dels greixos de la dieta = no s’ha de prendre si no realitza un àpat o si aquest no té greix. </a:t>
            </a:r>
          </a:p>
          <a:p>
            <a:pPr marL="558800" lvl="2" indent="-342900" algn="just">
              <a:lnSpc>
                <a:spcPct val="110000"/>
              </a:lnSpc>
              <a:buSzPct val="130000"/>
              <a:buFont typeface="Wingdings" charset="2"/>
              <a:buChar char="§"/>
            </a:pPr>
            <a:r>
              <a:rPr lang="ca-ES" sz="2000" dirty="0" smtClean="0"/>
              <a:t>Actua </a:t>
            </a:r>
            <a:r>
              <a:rPr lang="ca-ES" sz="2000" dirty="0"/>
              <a:t>sobre el sistema digestiu evitant que es digereixin  al voltant d'un terç del greix que s’ingereix al menjar</a:t>
            </a:r>
            <a:r>
              <a:rPr lang="ca-ES" sz="2000" dirty="0" smtClean="0"/>
              <a:t>.</a:t>
            </a:r>
          </a:p>
        </p:txBody>
      </p:sp>
      <p:sp>
        <p:nvSpPr>
          <p:cNvPr id="7" name="6 Rectángulo"/>
          <p:cNvSpPr/>
          <p:nvPr/>
        </p:nvSpPr>
        <p:spPr>
          <a:xfrm>
            <a:off x="1198183" y="896600"/>
            <a:ext cx="2075959"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Medicaments</a:t>
            </a:r>
            <a:endParaRPr lang="ca-ES" sz="2500" b="1" dirty="0"/>
          </a:p>
        </p:txBody>
      </p:sp>
      <p:pic>
        <p:nvPicPr>
          <p:cNvPr id="2" name="Sonid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569167561"/>
      </p:ext>
    </p:extLst>
  </p:cSld>
  <p:clrMapOvr>
    <a:masterClrMapping/>
  </p:clrMapOvr>
  <mc:AlternateContent xmlns:mc="http://schemas.openxmlformats.org/markup-compatibility/2006" xmlns:p14="http://schemas.microsoft.com/office/powerpoint/2010/main">
    <mc:Choice Requires="p14">
      <p:transition spd="slow" p14:dur="2000" advTm="41517"/>
    </mc:Choice>
    <mc:Fallback xmlns="">
      <p:transition spd="slow" advTm="415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8182" y="1961536"/>
            <a:ext cx="10397469" cy="3967316"/>
          </a:xfrm>
        </p:spPr>
        <p:txBody>
          <a:bodyPr>
            <a:normAutofit fontScale="92500" lnSpcReduction="20000"/>
          </a:bodyPr>
          <a:lstStyle/>
          <a:p>
            <a:pPr marL="215900" lvl="2" indent="0" algn="just">
              <a:spcBef>
                <a:spcPts val="0"/>
              </a:spcBef>
              <a:spcAft>
                <a:spcPts val="1000"/>
              </a:spcAft>
              <a:buSzPct val="130000"/>
              <a:buNone/>
            </a:pPr>
            <a:r>
              <a:rPr lang="ca-ES" sz="3200" b="1" u="sng" dirty="0" err="1" smtClean="0">
                <a:solidFill>
                  <a:schemeClr val="accent1"/>
                </a:solidFill>
              </a:rPr>
              <a:t>Orlistat</a:t>
            </a:r>
            <a:r>
              <a:rPr lang="ca-ES" sz="3200" b="1" u="sng" dirty="0" smtClean="0">
                <a:solidFill>
                  <a:schemeClr val="accent1"/>
                </a:solidFill>
              </a:rPr>
              <a:t> </a:t>
            </a:r>
          </a:p>
          <a:p>
            <a:pPr marL="215900" lvl="2" indent="0" algn="just">
              <a:spcBef>
                <a:spcPts val="0"/>
              </a:spcBef>
              <a:spcAft>
                <a:spcPts val="1000"/>
              </a:spcAft>
              <a:buSzPct val="130000"/>
              <a:buNone/>
            </a:pPr>
            <a:endParaRPr lang="ca-ES" sz="1100" b="1" u="sng" dirty="0" smtClean="0">
              <a:solidFill>
                <a:schemeClr val="accent1"/>
              </a:solidFill>
            </a:endParaRPr>
          </a:p>
          <a:p>
            <a:pPr marL="558800" lvl="2" indent="-342900" algn="just">
              <a:lnSpc>
                <a:spcPct val="120000"/>
              </a:lnSpc>
              <a:spcBef>
                <a:spcPts val="0"/>
              </a:spcBef>
              <a:spcAft>
                <a:spcPts val="1000"/>
              </a:spcAft>
              <a:buSzPct val="130000"/>
              <a:buFont typeface="Wingdings" charset="2"/>
              <a:buChar char="§"/>
            </a:pPr>
            <a:r>
              <a:rPr lang="ca-ES" sz="2200" dirty="0" smtClean="0"/>
              <a:t>Posologia: 1 càpsula abans, durant o fins a 1h després de cada àpat.</a:t>
            </a:r>
          </a:p>
          <a:p>
            <a:pPr marL="558800" lvl="2" indent="-342900" algn="just">
              <a:lnSpc>
                <a:spcPct val="120000"/>
              </a:lnSpc>
              <a:spcBef>
                <a:spcPts val="0"/>
              </a:spcBef>
              <a:spcAft>
                <a:spcPts val="1000"/>
              </a:spcAft>
              <a:buSzPct val="130000"/>
              <a:buFont typeface="Wingdings" charset="2"/>
              <a:buChar char="§"/>
            </a:pPr>
            <a:r>
              <a:rPr lang="ca-ES" sz="2200" dirty="0" smtClean="0"/>
              <a:t>El seu metge interromprà el tractament si després de 12 setmanes no ha perdut almenys el 5% del seu pes inicial. </a:t>
            </a:r>
          </a:p>
          <a:p>
            <a:pPr marL="558800" lvl="2" indent="-342900" algn="just">
              <a:lnSpc>
                <a:spcPct val="120000"/>
              </a:lnSpc>
              <a:spcBef>
                <a:spcPts val="0"/>
              </a:spcBef>
              <a:spcAft>
                <a:spcPts val="1000"/>
              </a:spcAft>
              <a:buSzPct val="130000"/>
              <a:buFont typeface="Wingdings" charset="2"/>
              <a:buChar char="§"/>
            </a:pPr>
            <a:r>
              <a:rPr lang="ca-ES" sz="2200" dirty="0" smtClean="0"/>
              <a:t>Efectes adversos: cefalees, dolor abdominal, flatulència, femtes olioses, urgència o augment de la necessitat de defecar (fatiga, irregularitat menstrual, incontinència fecal).</a:t>
            </a:r>
          </a:p>
          <a:p>
            <a:pPr marL="558800" lvl="2" indent="-342900" algn="just">
              <a:lnSpc>
                <a:spcPct val="120000"/>
              </a:lnSpc>
              <a:spcBef>
                <a:spcPts val="0"/>
              </a:spcBef>
              <a:spcAft>
                <a:spcPts val="1000"/>
              </a:spcAft>
              <a:buSzPct val="130000"/>
              <a:buFont typeface="Wingdings" charset="2"/>
              <a:buChar char="§"/>
            </a:pPr>
            <a:r>
              <a:rPr lang="ca-ES" sz="2200" dirty="0" smtClean="0"/>
              <a:t>Interaccions: anticoagulants, ciclosporina, sals de iode i/o </a:t>
            </a:r>
            <a:r>
              <a:rPr lang="ca-ES" sz="2200" dirty="0" err="1" smtClean="0"/>
              <a:t>levotiroxina</a:t>
            </a:r>
            <a:r>
              <a:rPr lang="ca-ES" sz="2200" dirty="0" smtClean="0"/>
              <a:t>, </a:t>
            </a:r>
            <a:r>
              <a:rPr lang="ca-ES" sz="2200" dirty="0" err="1" smtClean="0"/>
              <a:t>amiodarona</a:t>
            </a:r>
            <a:r>
              <a:rPr lang="ca-ES" sz="2200" dirty="0" smtClean="0"/>
              <a:t>, (</a:t>
            </a:r>
            <a:r>
              <a:rPr lang="ca-ES" sz="2200" dirty="0" err="1" smtClean="0"/>
              <a:t>acabarosa</a:t>
            </a:r>
            <a:r>
              <a:rPr lang="ca-ES" sz="2200" dirty="0" smtClean="0"/>
              <a:t>). </a:t>
            </a:r>
          </a:p>
          <a:p>
            <a:pPr marL="558800" lvl="2" indent="-342900" algn="just">
              <a:lnSpc>
                <a:spcPct val="120000"/>
              </a:lnSpc>
              <a:buSzPct val="130000"/>
              <a:buFont typeface="Wingdings" charset="2"/>
              <a:buChar char="§"/>
            </a:pPr>
            <a:r>
              <a:rPr lang="ca-ES" sz="2200" dirty="0" smtClean="0"/>
              <a:t>Pèrdua de pes estimat: 5-10%. </a:t>
            </a:r>
          </a:p>
        </p:txBody>
      </p:sp>
      <p:sp>
        <p:nvSpPr>
          <p:cNvPr id="7" name="6 Rectángulo"/>
          <p:cNvSpPr/>
          <p:nvPr/>
        </p:nvSpPr>
        <p:spPr>
          <a:xfrm>
            <a:off x="1198183" y="896600"/>
            <a:ext cx="2075959"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Medicaments</a:t>
            </a:r>
            <a:endParaRPr lang="ca-ES" sz="2500" b="1" dirty="0"/>
          </a:p>
        </p:txBody>
      </p:sp>
      <p:pic>
        <p:nvPicPr>
          <p:cNvPr id="4" name="Sonid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593458079"/>
      </p:ext>
    </p:extLst>
  </p:cSld>
  <p:clrMapOvr>
    <a:masterClrMapping/>
  </p:clrMapOvr>
  <mc:AlternateContent xmlns:mc="http://schemas.openxmlformats.org/markup-compatibility/2006" xmlns:p14="http://schemas.microsoft.com/office/powerpoint/2010/main">
    <mc:Choice Requires="p14">
      <p:transition spd="slow" p14:dur="2000" advTm="63588"/>
    </mc:Choice>
    <mc:Fallback xmlns="">
      <p:transition spd="slow" advTm="635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1198184" y="1935497"/>
            <a:ext cx="10058400" cy="4023360"/>
          </a:xfrm>
        </p:spPr>
        <p:txBody>
          <a:bodyPr anchor="ctr"/>
          <a:lstStyle/>
          <a:p>
            <a:pPr marL="561960" indent="-444240">
              <a:lnSpc>
                <a:spcPct val="100000"/>
              </a:lnSpc>
              <a:buClr>
                <a:srgbClr val="99CB38"/>
              </a:buClr>
              <a:buFont typeface="Wingdings" charset="2"/>
              <a:buChar char=""/>
            </a:pPr>
            <a:r>
              <a:rPr lang="en-US" spc="-1" dirty="0" err="1" smtClean="0">
                <a:solidFill>
                  <a:srgbClr val="99CB38"/>
                </a:solidFill>
                <a:uFill>
                  <a:solidFill>
                    <a:srgbClr val="FFFFFF"/>
                  </a:solidFill>
                </a:uFill>
              </a:rPr>
              <a:t>Crom</a:t>
            </a:r>
            <a:r>
              <a:rPr lang="en-US" spc="-1" dirty="0" smtClean="0">
                <a:solidFill>
                  <a:srgbClr val="99CB38"/>
                </a:solidFill>
                <a:uFill>
                  <a:solidFill>
                    <a:srgbClr val="FFFFFF"/>
                  </a:solidFill>
                </a:uFill>
              </a:rPr>
              <a:t>: </a:t>
            </a:r>
            <a:r>
              <a:rPr lang="ca-ES" dirty="0"/>
              <a:t>augmenta el metabolisme </a:t>
            </a:r>
            <a:r>
              <a:rPr lang="ca-ES" dirty="0" smtClean="0"/>
              <a:t>d’hidrats </a:t>
            </a:r>
            <a:r>
              <a:rPr lang="ca-ES" dirty="0"/>
              <a:t>de carboni i lípids i ajuda a la insulina. Vigilar amb medicaments antidiabètics i </a:t>
            </a:r>
            <a:r>
              <a:rPr lang="ca-ES" dirty="0" err="1" smtClean="0"/>
              <a:t>AINEs</a:t>
            </a:r>
            <a:r>
              <a:rPr lang="ca-ES" dirty="0" smtClean="0"/>
              <a:t>.</a:t>
            </a:r>
          </a:p>
          <a:p>
            <a:pPr marL="561960" indent="-444240">
              <a:lnSpc>
                <a:spcPct val="100000"/>
              </a:lnSpc>
              <a:buClr>
                <a:srgbClr val="99CB38"/>
              </a:buClr>
              <a:buFont typeface="Wingdings" charset="2"/>
              <a:buChar char=""/>
            </a:pPr>
            <a:r>
              <a:rPr lang="ca-ES" dirty="0">
                <a:solidFill>
                  <a:schemeClr val="accent1"/>
                </a:solidFill>
              </a:rPr>
              <a:t>Omega 3: </a:t>
            </a:r>
            <a:r>
              <a:rPr lang="ca-ES" dirty="0"/>
              <a:t>col·labora en el metabolisme de la </a:t>
            </a:r>
            <a:r>
              <a:rPr lang="ca-ES" dirty="0" smtClean="0"/>
              <a:t>Glucosa, el Colesterol </a:t>
            </a:r>
            <a:r>
              <a:rPr lang="ca-ES" dirty="0"/>
              <a:t>i la depressió. Eficaç per la pèrdua de </a:t>
            </a:r>
            <a:r>
              <a:rPr lang="ca-ES" dirty="0" smtClean="0"/>
              <a:t>pes. </a:t>
            </a:r>
            <a:r>
              <a:rPr lang="ca-ES" dirty="0"/>
              <a:t>Millora l’absorció en els àpats </a:t>
            </a:r>
            <a:r>
              <a:rPr lang="ca-ES" dirty="0" smtClean="0"/>
              <a:t>amb greixos. </a:t>
            </a:r>
          </a:p>
          <a:p>
            <a:pPr marL="561960" indent="-444240">
              <a:lnSpc>
                <a:spcPct val="100000"/>
              </a:lnSpc>
              <a:buClr>
                <a:srgbClr val="99CB38"/>
              </a:buClr>
              <a:buFont typeface="Wingdings" charset="2"/>
              <a:buChar char=""/>
            </a:pPr>
            <a:r>
              <a:rPr lang="ca-ES" dirty="0">
                <a:solidFill>
                  <a:schemeClr val="accent1"/>
                </a:solidFill>
              </a:rPr>
              <a:t>Fibres com </a:t>
            </a:r>
            <a:r>
              <a:rPr lang="ca-ES" dirty="0" err="1">
                <a:solidFill>
                  <a:schemeClr val="accent1"/>
                </a:solidFill>
              </a:rPr>
              <a:t>glucomanà</a:t>
            </a:r>
            <a:r>
              <a:rPr lang="ca-ES" dirty="0">
                <a:solidFill>
                  <a:schemeClr val="accent1"/>
                </a:solidFill>
              </a:rPr>
              <a:t> o </a:t>
            </a:r>
            <a:r>
              <a:rPr lang="ca-ES" dirty="0" err="1" smtClean="0">
                <a:solidFill>
                  <a:schemeClr val="accent1"/>
                </a:solidFill>
              </a:rPr>
              <a:t>ispaghula</a:t>
            </a:r>
            <a:r>
              <a:rPr lang="ca-ES" dirty="0">
                <a:solidFill>
                  <a:schemeClr val="accent1"/>
                </a:solidFill>
              </a:rPr>
              <a:t>: </a:t>
            </a:r>
            <a:r>
              <a:rPr lang="ca-ES" dirty="0" smtClean="0"/>
              <a:t>alenteix </a:t>
            </a:r>
            <a:r>
              <a:rPr lang="ca-ES" dirty="0"/>
              <a:t>l’absorció de sucres i </a:t>
            </a:r>
            <a:r>
              <a:rPr lang="ca-ES" dirty="0" smtClean="0"/>
              <a:t>colesterol, però </a:t>
            </a:r>
            <a:r>
              <a:rPr lang="ca-ES" dirty="0"/>
              <a:t>també de medicaments. Important beure molta </a:t>
            </a:r>
            <a:r>
              <a:rPr lang="ca-ES" dirty="0" smtClean="0"/>
              <a:t>aigua.</a:t>
            </a:r>
          </a:p>
          <a:p>
            <a:pPr marL="561960" indent="-444240">
              <a:lnSpc>
                <a:spcPct val="100000"/>
              </a:lnSpc>
              <a:buClr>
                <a:srgbClr val="99CB38"/>
              </a:buClr>
              <a:buFont typeface="Wingdings" charset="2"/>
              <a:buChar char=""/>
            </a:pPr>
            <a:r>
              <a:rPr lang="ca-ES" dirty="0">
                <a:solidFill>
                  <a:schemeClr val="accent1"/>
                </a:solidFill>
              </a:rPr>
              <a:t>Canyella: </a:t>
            </a:r>
            <a:r>
              <a:rPr lang="ca-ES" dirty="0"/>
              <a:t>falta evidencia per la pèrdua de gana però disminueix els nivells </a:t>
            </a:r>
            <a:r>
              <a:rPr lang="ca-ES" dirty="0" smtClean="0"/>
              <a:t>de glucosa. </a:t>
            </a:r>
            <a:r>
              <a:rPr lang="ca-ES" dirty="0"/>
              <a:t>Vigilar prendre conjuntament amb medicaments </a:t>
            </a:r>
            <a:r>
              <a:rPr lang="ca-ES" dirty="0" err="1"/>
              <a:t>hepatotòxics</a:t>
            </a:r>
            <a:r>
              <a:rPr lang="ca-ES" dirty="0"/>
              <a:t> com </a:t>
            </a:r>
            <a:r>
              <a:rPr lang="ca-ES" dirty="0" smtClean="0"/>
              <a:t>paracetamol.</a:t>
            </a:r>
          </a:p>
          <a:p>
            <a:pPr marL="561960" indent="-444240">
              <a:lnSpc>
                <a:spcPct val="100000"/>
              </a:lnSpc>
              <a:buClr>
                <a:srgbClr val="99CB38"/>
              </a:buClr>
              <a:buFont typeface="Wingdings" charset="2"/>
              <a:buChar char=""/>
            </a:pPr>
            <a:r>
              <a:rPr lang="ca-ES" dirty="0" smtClean="0">
                <a:solidFill>
                  <a:schemeClr val="accent1"/>
                </a:solidFill>
              </a:rPr>
              <a:t>Triptòfan</a:t>
            </a:r>
            <a:r>
              <a:rPr lang="ca-ES" dirty="0">
                <a:solidFill>
                  <a:schemeClr val="accent1"/>
                </a:solidFill>
              </a:rPr>
              <a:t>:</a:t>
            </a:r>
            <a:r>
              <a:rPr lang="ca-ES" dirty="0"/>
              <a:t> si hi ha ansietat, estres o disminució </a:t>
            </a:r>
            <a:r>
              <a:rPr lang="ca-ES" dirty="0" smtClean="0"/>
              <a:t>de l’estat d’ànim.</a:t>
            </a:r>
            <a:endParaRPr lang="en-US" spc="-1" dirty="0">
              <a:solidFill>
                <a:srgbClr val="404040"/>
              </a:solidFill>
              <a:uFill>
                <a:solidFill>
                  <a:srgbClr val="FFFFFF"/>
                </a:solidFill>
              </a:uFill>
            </a:endParaRPr>
          </a:p>
        </p:txBody>
      </p:sp>
      <p:sp>
        <p:nvSpPr>
          <p:cNvPr id="7" name="6 Rectángulo"/>
          <p:cNvSpPr/>
          <p:nvPr/>
        </p:nvSpPr>
        <p:spPr>
          <a:xfrm>
            <a:off x="1198184" y="896600"/>
            <a:ext cx="477491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a:t>Complements</a:t>
            </a:r>
            <a:r>
              <a:rPr lang="es-ES" sz="2500" b="1" dirty="0"/>
              <a:t> i plantes </a:t>
            </a:r>
            <a:r>
              <a:rPr lang="es-ES" sz="2500" b="1" dirty="0" err="1" smtClean="0"/>
              <a:t>medicinals</a:t>
            </a:r>
            <a:endParaRPr lang="ca-ES" sz="2500" b="1" dirty="0"/>
          </a:p>
        </p:txBody>
      </p:sp>
      <p:pic>
        <p:nvPicPr>
          <p:cNvPr id="3" name="Sonid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838174249"/>
      </p:ext>
    </p:extLst>
  </p:cSld>
  <p:clrMapOvr>
    <a:masterClrMapping/>
  </p:clrMapOvr>
  <mc:AlternateContent xmlns:mc="http://schemas.openxmlformats.org/markup-compatibility/2006" xmlns:p14="http://schemas.microsoft.com/office/powerpoint/2010/main">
    <mc:Choice Requires="p14">
      <p:transition spd="slow" p14:dur="2000" advTm="80908"/>
    </mc:Choice>
    <mc:Fallback xmlns="">
      <p:transition spd="slow" advTm="809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700369112"/>
              </p:ext>
            </p:extLst>
          </p:nvPr>
        </p:nvGraphicFramePr>
        <p:xfrm>
          <a:off x="1198184" y="1991030"/>
          <a:ext cx="9927016" cy="4131011"/>
        </p:xfrm>
        <a:graphic>
          <a:graphicData uri="http://schemas.openxmlformats.org/drawingml/2006/table">
            <a:tbl>
              <a:tblPr firstRow="1" bandRow="1">
                <a:tableStyleId>{B301B821-A1FF-4177-AEE7-76D212191A09}</a:tableStyleId>
              </a:tblPr>
              <a:tblGrid>
                <a:gridCol w="4016959"/>
                <a:gridCol w="5910057"/>
              </a:tblGrid>
              <a:tr h="413101">
                <a:tc>
                  <a:txBody>
                    <a:bodyPr/>
                    <a:lstStyle/>
                    <a:p>
                      <a:pPr algn="ctr"/>
                      <a:r>
                        <a:rPr lang="ca-ES" b="1" noProof="0" dirty="0" smtClean="0">
                          <a:solidFill>
                            <a:schemeClr val="bg1"/>
                          </a:solidFill>
                        </a:rPr>
                        <a:t>Funció</a:t>
                      </a:r>
                      <a:endParaRPr lang="ca-ES" b="1" noProof="0" dirty="0">
                        <a:solidFill>
                          <a:schemeClr val="bg1"/>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b="1" noProof="0" dirty="0" smtClean="0">
                          <a:solidFill>
                            <a:schemeClr val="bg1"/>
                          </a:solidFill>
                        </a:rPr>
                        <a:t>Compostos relacionats </a:t>
                      </a:r>
                      <a:endParaRPr lang="ca-ES" b="1" noProof="0" dirty="0">
                        <a:solidFill>
                          <a:schemeClr val="bg1"/>
                        </a:solidFill>
                      </a:endParaRPr>
                    </a:p>
                  </a:txBody>
                  <a:tcPr anchor="ctr">
                    <a:lnL w="12700" cap="flat" cmpd="sng" algn="ctr">
                      <a:solidFill>
                        <a:schemeClr val="accent2"/>
                      </a:solidFill>
                      <a:prstDash val="solid"/>
                      <a:round/>
                      <a:headEnd type="none" w="med" len="med"/>
                      <a:tailEnd type="none" w="med" len="med"/>
                    </a:lnL>
                  </a:tcPr>
                </a:tc>
              </a:tr>
              <a:tr h="722927">
                <a:tc>
                  <a:txBody>
                    <a:bodyPr/>
                    <a:lstStyle/>
                    <a:p>
                      <a:pPr algn="ctr"/>
                      <a:r>
                        <a:rPr lang="ca-ES" noProof="0" dirty="0" smtClean="0">
                          <a:solidFill>
                            <a:schemeClr val="tx1">
                              <a:lumMod val="75000"/>
                              <a:lumOff val="25000"/>
                            </a:schemeClr>
                          </a:solidFill>
                        </a:rPr>
                        <a:t>Disminueixen l'absorció de greixos i / o afavoreixen la seva eliminació</a:t>
                      </a:r>
                      <a:endParaRPr lang="ca-ES" noProof="0" dirty="0">
                        <a:solidFill>
                          <a:schemeClr val="tx1">
                            <a:lumMod val="75000"/>
                            <a:lumOff val="25000"/>
                          </a:schemeClr>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noProof="0" dirty="0" smtClean="0">
                          <a:solidFill>
                            <a:schemeClr val="tx1">
                              <a:lumMod val="75000"/>
                              <a:lumOff val="25000"/>
                            </a:schemeClr>
                          </a:solidFill>
                        </a:rPr>
                        <a:t>Extracte de carxofa; </a:t>
                      </a:r>
                      <a:r>
                        <a:rPr lang="ca-ES" noProof="0" dirty="0" err="1" smtClean="0">
                          <a:solidFill>
                            <a:schemeClr val="tx1">
                              <a:lumMod val="75000"/>
                              <a:lumOff val="25000"/>
                            </a:schemeClr>
                          </a:solidFill>
                        </a:rPr>
                        <a:t>Chitosan</a:t>
                      </a:r>
                      <a:r>
                        <a:rPr lang="ca-ES" noProof="0" dirty="0" smtClean="0">
                          <a:solidFill>
                            <a:schemeClr val="tx1">
                              <a:lumMod val="75000"/>
                              <a:lumOff val="25000"/>
                            </a:schemeClr>
                          </a:solidFill>
                        </a:rPr>
                        <a:t>; nopal; </a:t>
                      </a:r>
                      <a:r>
                        <a:rPr lang="ca-ES" noProof="0" dirty="0" err="1" smtClean="0">
                          <a:solidFill>
                            <a:schemeClr val="tx1">
                              <a:lumMod val="75000"/>
                              <a:lumOff val="25000"/>
                            </a:schemeClr>
                          </a:solidFill>
                        </a:rPr>
                        <a:t>Glucoman</a:t>
                      </a:r>
                      <a:r>
                        <a:rPr lang="es-ES_tradnl" noProof="0" dirty="0" err="1" smtClean="0">
                          <a:solidFill>
                            <a:schemeClr val="tx1">
                              <a:lumMod val="75000"/>
                              <a:lumOff val="25000"/>
                            </a:schemeClr>
                          </a:solidFill>
                        </a:rPr>
                        <a:t>à</a:t>
                      </a:r>
                      <a:endParaRPr lang="ca-ES" noProof="0" dirty="0">
                        <a:solidFill>
                          <a:schemeClr val="tx1">
                            <a:lumMod val="75000"/>
                            <a:lumOff val="25000"/>
                          </a:schemeClr>
                        </a:solidFill>
                      </a:endParaRPr>
                    </a:p>
                  </a:txBody>
                  <a:tcPr anchor="ctr">
                    <a:lnL w="12700" cap="flat" cmpd="sng" algn="ctr">
                      <a:solidFill>
                        <a:schemeClr val="accent2"/>
                      </a:solidFill>
                      <a:prstDash val="solid"/>
                      <a:round/>
                      <a:headEnd type="none" w="med" len="med"/>
                      <a:tailEnd type="none" w="med" len="med"/>
                    </a:lnL>
                  </a:tcPr>
                </a:tc>
              </a:tr>
              <a:tr h="722927">
                <a:tc>
                  <a:txBody>
                    <a:bodyPr/>
                    <a:lstStyle/>
                    <a:p>
                      <a:pPr algn="ctr"/>
                      <a:r>
                        <a:rPr lang="ca-ES" noProof="0" dirty="0" smtClean="0">
                          <a:solidFill>
                            <a:schemeClr val="tx1">
                              <a:lumMod val="75000"/>
                              <a:lumOff val="25000"/>
                            </a:schemeClr>
                          </a:solidFill>
                        </a:rPr>
                        <a:t>Crema grasses</a:t>
                      </a:r>
                      <a:endParaRPr lang="ca-ES" noProof="0" dirty="0">
                        <a:solidFill>
                          <a:schemeClr val="tx1">
                            <a:lumMod val="75000"/>
                            <a:lumOff val="25000"/>
                          </a:schemeClr>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noProof="0" dirty="0" smtClean="0">
                          <a:solidFill>
                            <a:schemeClr val="tx1">
                              <a:lumMod val="75000"/>
                              <a:lumOff val="25000"/>
                            </a:schemeClr>
                          </a:solidFill>
                        </a:rPr>
                        <a:t>L- carnitina; </a:t>
                      </a:r>
                      <a:r>
                        <a:rPr lang="ca-ES" noProof="0" dirty="0" err="1" smtClean="0">
                          <a:solidFill>
                            <a:schemeClr val="tx1">
                              <a:lumMod val="75000"/>
                              <a:lumOff val="25000"/>
                            </a:schemeClr>
                          </a:solidFill>
                        </a:rPr>
                        <a:t>Garcinia</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Cambogia</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Citrus</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aurantium</a:t>
                      </a:r>
                      <a:r>
                        <a:rPr lang="ca-ES" noProof="0" dirty="0" smtClean="0">
                          <a:solidFill>
                            <a:schemeClr val="tx1">
                              <a:lumMod val="75000"/>
                              <a:lumOff val="25000"/>
                            </a:schemeClr>
                          </a:solidFill>
                        </a:rPr>
                        <a:t>; Àcid Linoleic conjugat; calci; Cafeïna i polifenols; Te verd</a:t>
                      </a:r>
                      <a:endParaRPr lang="ca-ES" noProof="0" dirty="0">
                        <a:solidFill>
                          <a:schemeClr val="tx1">
                            <a:lumMod val="75000"/>
                            <a:lumOff val="25000"/>
                          </a:schemeClr>
                        </a:solidFill>
                      </a:endParaRPr>
                    </a:p>
                  </a:txBody>
                  <a:tcPr anchor="ctr">
                    <a:lnL w="12700" cap="flat" cmpd="sng" algn="ctr">
                      <a:solidFill>
                        <a:schemeClr val="accent2"/>
                      </a:solidFill>
                      <a:prstDash val="solid"/>
                      <a:round/>
                      <a:headEnd type="none" w="med" len="med"/>
                      <a:tailEnd type="none" w="med" len="med"/>
                    </a:lnL>
                  </a:tcPr>
                </a:tc>
              </a:tr>
              <a:tr h="722927">
                <a:tc>
                  <a:txBody>
                    <a:bodyPr/>
                    <a:lstStyle/>
                    <a:p>
                      <a:pPr algn="ctr"/>
                      <a:r>
                        <a:rPr lang="ca-ES" noProof="0" dirty="0" smtClean="0">
                          <a:solidFill>
                            <a:schemeClr val="tx1">
                              <a:lumMod val="75000"/>
                              <a:lumOff val="25000"/>
                            </a:schemeClr>
                          </a:solidFill>
                        </a:rPr>
                        <a:t>Augment de</a:t>
                      </a:r>
                      <a:r>
                        <a:rPr lang="ca-ES" baseline="0" noProof="0" dirty="0" smtClean="0">
                          <a:solidFill>
                            <a:schemeClr val="tx1">
                              <a:lumMod val="75000"/>
                              <a:lumOff val="25000"/>
                            </a:schemeClr>
                          </a:solidFill>
                        </a:rPr>
                        <a:t> la despesa energètica</a:t>
                      </a:r>
                      <a:endParaRPr lang="ca-ES" noProof="0" dirty="0">
                        <a:solidFill>
                          <a:schemeClr val="tx1">
                            <a:lumMod val="75000"/>
                            <a:lumOff val="25000"/>
                          </a:schemeClr>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noProof="0" dirty="0" smtClean="0">
                          <a:solidFill>
                            <a:schemeClr val="tx1">
                              <a:lumMod val="75000"/>
                              <a:lumOff val="25000"/>
                            </a:schemeClr>
                          </a:solidFill>
                        </a:rPr>
                        <a:t>Fucus; Sinefrina del </a:t>
                      </a:r>
                      <a:r>
                        <a:rPr lang="ca-ES" noProof="0" dirty="0" err="1" smtClean="0">
                          <a:solidFill>
                            <a:schemeClr val="tx1">
                              <a:lumMod val="75000"/>
                              <a:lumOff val="25000"/>
                            </a:schemeClr>
                          </a:solidFill>
                        </a:rPr>
                        <a:t>Citrus</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aurantium</a:t>
                      </a:r>
                      <a:r>
                        <a:rPr lang="ca-ES" noProof="0" dirty="0" smtClean="0">
                          <a:solidFill>
                            <a:schemeClr val="tx1">
                              <a:lumMod val="75000"/>
                              <a:lumOff val="25000"/>
                            </a:schemeClr>
                          </a:solidFill>
                        </a:rPr>
                        <a:t>; Cafeïna i polifenols; </a:t>
                      </a:r>
                    </a:p>
                    <a:p>
                      <a:pPr algn="ctr"/>
                      <a:r>
                        <a:rPr lang="ca-ES" noProof="0" dirty="0" smtClean="0">
                          <a:solidFill>
                            <a:schemeClr val="tx1">
                              <a:lumMod val="75000"/>
                              <a:lumOff val="25000"/>
                            </a:schemeClr>
                          </a:solidFill>
                        </a:rPr>
                        <a:t>Te verd</a:t>
                      </a:r>
                      <a:endParaRPr lang="ca-ES" noProof="0" dirty="0">
                        <a:solidFill>
                          <a:schemeClr val="tx1">
                            <a:lumMod val="75000"/>
                            <a:lumOff val="25000"/>
                          </a:schemeClr>
                        </a:solidFill>
                      </a:endParaRPr>
                    </a:p>
                  </a:txBody>
                  <a:tcPr anchor="ctr">
                    <a:lnL w="12700" cap="flat" cmpd="sng" algn="ctr">
                      <a:solidFill>
                        <a:schemeClr val="accent2"/>
                      </a:solidFill>
                      <a:prstDash val="solid"/>
                      <a:round/>
                      <a:headEnd type="none" w="med" len="med"/>
                      <a:tailEnd type="none" w="med" len="med"/>
                    </a:lnL>
                  </a:tcPr>
                </a:tc>
              </a:tr>
              <a:tr h="413101">
                <a:tc>
                  <a:txBody>
                    <a:bodyPr/>
                    <a:lstStyle/>
                    <a:p>
                      <a:pPr algn="ctr"/>
                      <a:r>
                        <a:rPr lang="ca-ES" noProof="0" dirty="0" smtClean="0">
                          <a:solidFill>
                            <a:schemeClr val="tx1">
                              <a:lumMod val="75000"/>
                              <a:lumOff val="25000"/>
                            </a:schemeClr>
                          </a:solidFill>
                        </a:rPr>
                        <a:t>Diürètics </a:t>
                      </a:r>
                      <a:endParaRPr lang="ca-ES" noProof="0" dirty="0">
                        <a:solidFill>
                          <a:schemeClr val="tx1">
                            <a:lumMod val="75000"/>
                            <a:lumOff val="25000"/>
                          </a:schemeClr>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noProof="0" dirty="0" smtClean="0">
                          <a:solidFill>
                            <a:schemeClr val="tx1">
                              <a:lumMod val="75000"/>
                              <a:lumOff val="25000"/>
                            </a:schemeClr>
                          </a:solidFill>
                        </a:rPr>
                        <a:t>Cua de cavall; Extracte de carxofa; Te verd.</a:t>
                      </a:r>
                      <a:endParaRPr lang="ca-ES" noProof="0" dirty="0">
                        <a:solidFill>
                          <a:schemeClr val="tx1">
                            <a:lumMod val="75000"/>
                            <a:lumOff val="25000"/>
                          </a:schemeClr>
                        </a:solidFill>
                      </a:endParaRPr>
                    </a:p>
                  </a:txBody>
                  <a:tcPr anchor="ctr">
                    <a:lnL w="12700" cap="flat" cmpd="sng" algn="ctr">
                      <a:solidFill>
                        <a:schemeClr val="accent2"/>
                      </a:solidFill>
                      <a:prstDash val="solid"/>
                      <a:round/>
                      <a:headEnd type="none" w="med" len="med"/>
                      <a:tailEnd type="none" w="med" len="med"/>
                    </a:lnL>
                  </a:tcPr>
                </a:tc>
              </a:tr>
              <a:tr h="413101">
                <a:tc>
                  <a:txBody>
                    <a:bodyPr/>
                    <a:lstStyle/>
                    <a:p>
                      <a:pPr algn="ctr"/>
                      <a:r>
                        <a:rPr lang="ca-ES" noProof="0" dirty="0" smtClean="0">
                          <a:solidFill>
                            <a:schemeClr val="tx1">
                              <a:lumMod val="75000"/>
                              <a:lumOff val="25000"/>
                            </a:schemeClr>
                          </a:solidFill>
                        </a:rPr>
                        <a:t>Laxants </a:t>
                      </a:r>
                      <a:endParaRPr lang="ca-ES" noProof="0" dirty="0">
                        <a:solidFill>
                          <a:schemeClr val="tx1">
                            <a:lumMod val="75000"/>
                            <a:lumOff val="25000"/>
                          </a:schemeClr>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noProof="0" dirty="0" smtClean="0">
                          <a:solidFill>
                            <a:schemeClr val="tx1">
                              <a:lumMod val="75000"/>
                              <a:lumOff val="25000"/>
                            </a:schemeClr>
                          </a:solidFill>
                        </a:rPr>
                        <a:t>Closca sagrada; </a:t>
                      </a:r>
                      <a:r>
                        <a:rPr lang="ca-ES" noProof="0" dirty="0" err="1" smtClean="0">
                          <a:solidFill>
                            <a:schemeClr val="tx1">
                              <a:lumMod val="75000"/>
                              <a:lumOff val="25000"/>
                            </a:schemeClr>
                          </a:solidFill>
                        </a:rPr>
                        <a:t>glucoman</a:t>
                      </a:r>
                      <a:r>
                        <a:rPr lang="es-ES_tradnl" noProof="0" dirty="0" err="1" smtClean="0">
                          <a:solidFill>
                            <a:schemeClr val="tx1">
                              <a:lumMod val="75000"/>
                              <a:lumOff val="25000"/>
                            </a:schemeClr>
                          </a:solidFill>
                        </a:rPr>
                        <a:t>à</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Fructooligosacàrids</a:t>
                      </a:r>
                      <a:r>
                        <a:rPr lang="ca-ES" noProof="0" dirty="0" smtClean="0">
                          <a:solidFill>
                            <a:schemeClr val="tx1">
                              <a:lumMod val="75000"/>
                              <a:lumOff val="25000"/>
                            </a:schemeClr>
                          </a:solidFill>
                        </a:rPr>
                        <a:t>.</a:t>
                      </a:r>
                      <a:endParaRPr lang="ca-ES" noProof="0" dirty="0">
                        <a:solidFill>
                          <a:schemeClr val="tx1">
                            <a:lumMod val="75000"/>
                            <a:lumOff val="25000"/>
                          </a:schemeClr>
                        </a:solidFill>
                      </a:endParaRPr>
                    </a:p>
                  </a:txBody>
                  <a:tcPr anchor="ctr">
                    <a:lnL w="12700" cap="flat" cmpd="sng" algn="ctr">
                      <a:solidFill>
                        <a:schemeClr val="accent2"/>
                      </a:solidFill>
                      <a:prstDash val="solid"/>
                      <a:round/>
                      <a:headEnd type="none" w="med" len="med"/>
                      <a:tailEnd type="none" w="med" len="med"/>
                    </a:lnL>
                  </a:tcPr>
                </a:tc>
              </a:tr>
              <a:tr h="722927">
                <a:tc>
                  <a:txBody>
                    <a:bodyPr/>
                    <a:lstStyle/>
                    <a:p>
                      <a:pPr algn="ctr"/>
                      <a:r>
                        <a:rPr lang="ca-ES" noProof="0" dirty="0" smtClean="0">
                          <a:solidFill>
                            <a:schemeClr val="tx1">
                              <a:lumMod val="75000"/>
                              <a:lumOff val="25000"/>
                            </a:schemeClr>
                          </a:solidFill>
                        </a:rPr>
                        <a:t>Saciants o inhibidors de</a:t>
                      </a:r>
                      <a:r>
                        <a:rPr lang="ca-ES" baseline="0" noProof="0" dirty="0" smtClean="0">
                          <a:solidFill>
                            <a:schemeClr val="tx1">
                              <a:lumMod val="75000"/>
                              <a:lumOff val="25000"/>
                            </a:schemeClr>
                          </a:solidFill>
                        </a:rPr>
                        <a:t> la gana</a:t>
                      </a:r>
                      <a:endParaRPr lang="ca-ES" noProof="0" dirty="0">
                        <a:solidFill>
                          <a:schemeClr val="tx1">
                            <a:lumMod val="75000"/>
                            <a:lumOff val="25000"/>
                          </a:schemeClr>
                        </a:solidFill>
                      </a:endParaRPr>
                    </a:p>
                  </a:txBody>
                  <a:tcPr anchor="ctr">
                    <a:lnR w="12700" cap="flat" cmpd="sng" algn="ctr">
                      <a:solidFill>
                        <a:schemeClr val="accent2"/>
                      </a:solidFill>
                      <a:prstDash val="solid"/>
                      <a:round/>
                      <a:headEnd type="none" w="med" len="med"/>
                      <a:tailEnd type="none" w="med" len="med"/>
                    </a:lnR>
                  </a:tcPr>
                </a:tc>
                <a:tc>
                  <a:txBody>
                    <a:bodyPr/>
                    <a:lstStyle/>
                    <a:p>
                      <a:pPr algn="ctr"/>
                      <a:r>
                        <a:rPr lang="ca-ES" noProof="0" dirty="0" err="1" smtClean="0">
                          <a:solidFill>
                            <a:schemeClr val="tx1">
                              <a:lumMod val="75000"/>
                              <a:lumOff val="25000"/>
                            </a:schemeClr>
                          </a:solidFill>
                        </a:rPr>
                        <a:t>Glucoman</a:t>
                      </a:r>
                      <a:r>
                        <a:rPr lang="es-ES_tradnl" noProof="0" dirty="0" err="1" smtClean="0">
                          <a:solidFill>
                            <a:schemeClr val="tx1">
                              <a:lumMod val="75000"/>
                              <a:lumOff val="25000"/>
                            </a:schemeClr>
                          </a:solidFill>
                        </a:rPr>
                        <a:t>à</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fructooligosacàrids</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Garcinia</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Cambogia</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Citrus</a:t>
                      </a:r>
                      <a:r>
                        <a:rPr lang="ca-ES" noProof="0" dirty="0" smtClean="0">
                          <a:solidFill>
                            <a:schemeClr val="tx1">
                              <a:lumMod val="75000"/>
                              <a:lumOff val="25000"/>
                            </a:schemeClr>
                          </a:solidFill>
                        </a:rPr>
                        <a:t> </a:t>
                      </a:r>
                      <a:r>
                        <a:rPr lang="ca-ES" noProof="0" dirty="0" err="1" smtClean="0">
                          <a:solidFill>
                            <a:schemeClr val="tx1">
                              <a:lumMod val="75000"/>
                              <a:lumOff val="25000"/>
                            </a:schemeClr>
                          </a:solidFill>
                        </a:rPr>
                        <a:t>Aurantium</a:t>
                      </a:r>
                      <a:r>
                        <a:rPr lang="ca-ES" noProof="0" dirty="0" smtClean="0">
                          <a:solidFill>
                            <a:schemeClr val="tx1">
                              <a:lumMod val="75000"/>
                              <a:lumOff val="25000"/>
                            </a:schemeClr>
                          </a:solidFill>
                        </a:rPr>
                        <a:t>; nopal; Fucus</a:t>
                      </a:r>
                      <a:endParaRPr lang="ca-ES" noProof="0" dirty="0">
                        <a:solidFill>
                          <a:schemeClr val="tx1">
                            <a:lumMod val="75000"/>
                            <a:lumOff val="25000"/>
                          </a:schemeClr>
                        </a:solidFill>
                      </a:endParaRPr>
                    </a:p>
                  </a:txBody>
                  <a:tcPr anchor="ctr">
                    <a:lnL w="12700" cap="flat" cmpd="sng" algn="ctr">
                      <a:solidFill>
                        <a:schemeClr val="accent2"/>
                      </a:solidFill>
                      <a:prstDash val="solid"/>
                      <a:round/>
                      <a:headEnd type="none" w="med" len="med"/>
                      <a:tailEnd type="none" w="med" len="med"/>
                    </a:lnL>
                  </a:tcPr>
                </a:tc>
              </a:tr>
            </a:tbl>
          </a:graphicData>
        </a:graphic>
      </p:graphicFrame>
      <p:sp>
        <p:nvSpPr>
          <p:cNvPr id="7" name="6 Rectángulo"/>
          <p:cNvSpPr/>
          <p:nvPr/>
        </p:nvSpPr>
        <p:spPr>
          <a:xfrm>
            <a:off x="1198184" y="896600"/>
            <a:ext cx="477491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a:t>Complements</a:t>
            </a:r>
            <a:r>
              <a:rPr lang="es-ES" sz="2500" b="1" dirty="0"/>
              <a:t> i plantes </a:t>
            </a:r>
            <a:r>
              <a:rPr lang="es-ES" sz="2500" b="1" dirty="0" err="1" smtClean="0"/>
              <a:t>medicinals</a:t>
            </a:r>
            <a:endParaRPr lang="ca-ES" sz="2500" b="1" dirty="0"/>
          </a:p>
        </p:txBody>
      </p:sp>
      <p:pic>
        <p:nvPicPr>
          <p:cNvPr id="4" name="Sonid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992741104"/>
      </p:ext>
    </p:extLst>
  </p:cSld>
  <p:clrMapOvr>
    <a:masterClrMapping/>
  </p:clrMapOvr>
  <mc:AlternateContent xmlns:mc="http://schemas.openxmlformats.org/markup-compatibility/2006" xmlns:p14="http://schemas.microsoft.com/office/powerpoint/2010/main">
    <mc:Choice Requires="p14">
      <p:transition spd="slow" p14:dur="2000" advTm="16761"/>
    </mc:Choice>
    <mc:Fallback xmlns="">
      <p:transition spd="slow" advTm="167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p:txBody>
          <a:bodyPr anchor="ctr"/>
          <a:lstStyle/>
          <a:p>
            <a:pPr algn="ctr"/>
            <a:r>
              <a:rPr lang="en-US" sz="4800" b="1" spc="-1" dirty="0">
                <a:solidFill>
                  <a:schemeClr val="accent1"/>
                </a:solidFill>
                <a:uFill>
                  <a:solidFill>
                    <a:srgbClr val="FFFFFF"/>
                  </a:solidFill>
                </a:uFill>
              </a:rPr>
              <a:t>GRÀCIES PER LA VOSTRA ATENCIÓ!!!</a:t>
            </a:r>
            <a:endParaRPr lang="en-US" spc="-1" dirty="0">
              <a:solidFill>
                <a:schemeClr val="accent1"/>
              </a:solidFill>
              <a:uFill>
                <a:solidFill>
                  <a:srgbClr val="FFFFFF"/>
                </a:solidFill>
              </a:uFill>
            </a:endParaRPr>
          </a:p>
          <a:p>
            <a:endParaRPr lang="ca-ES" dirty="0"/>
          </a:p>
        </p:txBody>
      </p:sp>
      <p:pic>
        <p:nvPicPr>
          <p:cNvPr id="2" name="Sonid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762991094"/>
      </p:ext>
    </p:extLst>
  </p:cSld>
  <p:clrMapOvr>
    <a:masterClrMapping/>
  </p:clrMapOvr>
  <mc:AlternateContent xmlns:mc="http://schemas.openxmlformats.org/markup-compatibility/2006" xmlns:p14="http://schemas.microsoft.com/office/powerpoint/2010/main">
    <mc:Choice Requires="p14">
      <p:transition spd="slow" p14:dur="2000" advTm="11836"/>
    </mc:Choice>
    <mc:Fallback xmlns="">
      <p:transition spd="slow" advTm="118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8993" y="830324"/>
            <a:ext cx="10152993" cy="834887"/>
          </a:xfrm>
        </p:spPr>
        <p:txBody>
          <a:bodyPr>
            <a:noAutofit/>
          </a:bodyPr>
          <a:lstStyle/>
          <a:p>
            <a:pPr algn="ctr"/>
            <a:r>
              <a:rPr lang="ca-ES" dirty="0" smtClean="0">
                <a:solidFill>
                  <a:schemeClr val="accent1"/>
                </a:solidFill>
              </a:rPr>
              <a:t>PAPER DEL FARMACÈUTIC EN EL CONEIXEMENT DE L’OBESITAT</a:t>
            </a:r>
            <a:endParaRPr lang="ca-ES" dirty="0">
              <a:solidFill>
                <a:schemeClr val="accent1"/>
              </a:solidFill>
            </a:endParaRPr>
          </a:p>
        </p:txBody>
      </p:sp>
      <p:sp>
        <p:nvSpPr>
          <p:cNvPr id="3" name="Marcador de contenido 2"/>
          <p:cNvSpPr>
            <a:spLocks noGrp="1"/>
          </p:cNvSpPr>
          <p:nvPr>
            <p:ph idx="1"/>
          </p:nvPr>
        </p:nvSpPr>
        <p:spPr>
          <a:xfrm>
            <a:off x="1162368" y="2694277"/>
            <a:ext cx="9578420" cy="3880773"/>
          </a:xfrm>
        </p:spPr>
        <p:txBody>
          <a:bodyPr>
            <a:normAutofit/>
          </a:bodyPr>
          <a:lstStyle/>
          <a:p>
            <a:pPr marL="0" algn="just" defTabSz="0">
              <a:spcBef>
                <a:spcPts val="3000"/>
              </a:spcBef>
              <a:buFont typeface="Wingdings" panose="05000000000000000000" pitchFamily="2" charset="2"/>
              <a:buChar char="Ø"/>
              <a:tabLst>
                <a:tab pos="288000" algn="l"/>
              </a:tabLst>
            </a:pPr>
            <a:r>
              <a:rPr lang="ca-ES" dirty="0" smtClean="0"/>
              <a:t> L’obesitat és una malaltia crònica caracteritzada per una 	acumulació 	anormal de 	grassa 	que pot ser perjudicial per la salut. </a:t>
            </a:r>
          </a:p>
          <a:p>
            <a:pPr marL="0" algn="just" defTabSz="0">
              <a:spcBef>
                <a:spcPts val="3000"/>
              </a:spcBef>
              <a:buFont typeface="Wingdings" panose="05000000000000000000" pitchFamily="2" charset="2"/>
              <a:buChar char="Ø"/>
              <a:tabLst>
                <a:tab pos="288000" algn="l"/>
              </a:tabLst>
            </a:pPr>
            <a:r>
              <a:rPr lang="ca-ES" dirty="0" smtClean="0"/>
              <a:t> La causa fonamental de l’obesitat és un desequilibri energètic entre 	calories consumides i 	gastades. </a:t>
            </a:r>
          </a:p>
          <a:p>
            <a:pPr marL="0" algn="just" defTabSz="0">
              <a:spcBef>
                <a:spcPts val="3000"/>
              </a:spcBef>
              <a:buFont typeface="Wingdings" panose="05000000000000000000" pitchFamily="2" charset="2"/>
              <a:buChar char="Ø"/>
              <a:tabLst>
                <a:tab pos="288000" algn="l"/>
              </a:tabLst>
            </a:pPr>
            <a:r>
              <a:rPr lang="ca-ES" dirty="0" smtClean="0"/>
              <a:t> La prevalença de l’obesitat ha augmentat de forma exponencial en els 	últims anys.</a:t>
            </a:r>
          </a:p>
          <a:p>
            <a:pPr marL="0" algn="just" defTabSz="0">
              <a:spcBef>
                <a:spcPts val="3000"/>
              </a:spcBef>
              <a:buFont typeface="Wingdings" panose="05000000000000000000" pitchFamily="2" charset="2"/>
              <a:buChar char="Ø"/>
              <a:tabLst>
                <a:tab pos="288000" algn="l"/>
              </a:tabLst>
            </a:pPr>
            <a:r>
              <a:rPr lang="ca-ES" dirty="0" smtClean="0"/>
              <a:t> L’obesitat </a:t>
            </a:r>
            <a:r>
              <a:rPr lang="ca-ES" dirty="0"/>
              <a:t>augmenta el risc de 	</a:t>
            </a:r>
            <a:r>
              <a:rPr lang="ca-ES" dirty="0" smtClean="0"/>
              <a:t>patir determinades patologies.</a:t>
            </a:r>
            <a:endParaRPr lang="ca-ES" dirty="0"/>
          </a:p>
          <a:p>
            <a:pPr marL="0" algn="just" defTabSz="0">
              <a:spcBef>
                <a:spcPts val="2000"/>
              </a:spcBef>
              <a:buFont typeface="Wingdings" panose="05000000000000000000" pitchFamily="2" charset="2"/>
              <a:buChar char="Ø"/>
              <a:tabLst>
                <a:tab pos="288000" algn="l"/>
              </a:tabLst>
            </a:pPr>
            <a:endParaRPr lang="ca-ES" dirty="0" smtClean="0"/>
          </a:p>
          <a:p>
            <a:pPr marL="0" algn="just" defTabSz="0">
              <a:spcBef>
                <a:spcPts val="1800"/>
              </a:spcBef>
              <a:buFont typeface="Wingdings" panose="05000000000000000000" pitchFamily="2" charset="2"/>
              <a:buChar char="Ø"/>
              <a:tabLst>
                <a:tab pos="288000" algn="l"/>
              </a:tabLst>
            </a:pPr>
            <a:endParaRPr lang="es-ES" dirty="0" smtClean="0"/>
          </a:p>
        </p:txBody>
      </p:sp>
      <p:sp>
        <p:nvSpPr>
          <p:cNvPr id="4" name="3 Rectángulo"/>
          <p:cNvSpPr/>
          <p:nvPr/>
        </p:nvSpPr>
        <p:spPr>
          <a:xfrm>
            <a:off x="1198185" y="1791336"/>
            <a:ext cx="411479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smtClean="0"/>
              <a:t>Què</a:t>
            </a:r>
            <a:r>
              <a:rPr lang="es-ES" sz="2500" b="1" dirty="0" smtClean="0"/>
              <a:t> </a:t>
            </a:r>
            <a:r>
              <a:rPr lang="es-ES" sz="2500" b="1" dirty="0" err="1" smtClean="0"/>
              <a:t>és</a:t>
            </a:r>
            <a:r>
              <a:rPr lang="es-ES" sz="2500" b="1" dirty="0" smtClean="0"/>
              <a:t> </a:t>
            </a:r>
            <a:r>
              <a:rPr lang="es-ES" sz="2500" b="1" dirty="0" err="1" smtClean="0"/>
              <a:t>l’obesitat</a:t>
            </a:r>
            <a:r>
              <a:rPr lang="es-ES" sz="2500" b="1" dirty="0"/>
              <a:t>?</a:t>
            </a:r>
            <a:endParaRPr lang="ca-ES" sz="2500" b="1" dirty="0"/>
          </a:p>
        </p:txBody>
      </p:sp>
      <p:pic>
        <p:nvPicPr>
          <p:cNvPr id="7" name="6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48266"/>
            <a:ext cx="609600" cy="609600"/>
          </a:xfrm>
          <a:prstGeom prst="rect">
            <a:avLst/>
          </a:prstGeom>
        </p:spPr>
      </p:pic>
    </p:spTree>
    <p:extLst>
      <p:ext uri="{BB962C8B-B14F-4D97-AF65-F5344CB8AC3E}">
        <p14:creationId xmlns:p14="http://schemas.microsoft.com/office/powerpoint/2010/main" val="2240515003"/>
      </p:ext>
    </p:extLst>
  </p:cSld>
  <p:clrMapOvr>
    <a:masterClrMapping/>
  </p:clrMapOvr>
  <mc:AlternateContent xmlns:mc="http://schemas.openxmlformats.org/markup-compatibility/2006" xmlns:p14="http://schemas.microsoft.com/office/powerpoint/2010/main">
    <mc:Choice Requires="p14">
      <p:transition spd="slow" p14:dur="2000" advTm="33407"/>
    </mc:Choice>
    <mc:Fallback xmlns="">
      <p:transition spd="slow" advTm="334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3 Rectángulo"/>
              <p:cNvSpPr/>
              <p:nvPr/>
            </p:nvSpPr>
            <p:spPr>
              <a:xfrm>
                <a:off x="1198184" y="2440717"/>
                <a:ext cx="9963801" cy="3007618"/>
              </a:xfrm>
              <a:prstGeom prst="rect">
                <a:avLst/>
              </a:prstGeom>
            </p:spPr>
            <p:txBody>
              <a:bodyPr wrap="square">
                <a:spAutoFit/>
              </a:bodyPr>
              <a:lstStyle/>
              <a:p>
                <a:pPr marL="465138" indent="-438150" algn="just">
                  <a:spcBef>
                    <a:spcPts val="1400"/>
                  </a:spcBef>
                  <a:buClr>
                    <a:srgbClr val="92D050"/>
                  </a:buClr>
                  <a:buFont typeface="Wingdings" panose="05000000000000000000" pitchFamily="2" charset="2"/>
                  <a:buChar char="Ø"/>
                  <a:tabLst>
                    <a:tab pos="287338" algn="l"/>
                  </a:tabLst>
                </a:pPr>
                <a:r>
                  <a:rPr lang="ca-ES" sz="2000" u="sng" dirty="0" smtClean="0">
                    <a:solidFill>
                      <a:schemeClr val="tx1">
                        <a:lumMod val="75000"/>
                        <a:lumOff val="25000"/>
                      </a:schemeClr>
                    </a:solidFill>
                  </a:rPr>
                  <a:t>L’índex de massa corporal (IMC</a:t>
                </a:r>
                <a:r>
                  <a:rPr lang="ca-ES" sz="2000" dirty="0" smtClean="0">
                    <a:solidFill>
                      <a:schemeClr val="tx1">
                        <a:lumMod val="75000"/>
                        <a:lumOff val="25000"/>
                      </a:schemeClr>
                    </a:solidFill>
                  </a:rPr>
                  <a:t>)</a:t>
                </a:r>
                <a:r>
                  <a:rPr lang="ca-ES" sz="2000" dirty="0">
                    <a:solidFill>
                      <a:schemeClr val="tx1">
                        <a:lumMod val="75000"/>
                        <a:lumOff val="25000"/>
                      </a:schemeClr>
                    </a:solidFill>
                  </a:rPr>
                  <a:t> </a:t>
                </a:r>
                <a:r>
                  <a:rPr lang="ca-ES" sz="2000" dirty="0" smtClean="0">
                    <a:solidFill>
                      <a:schemeClr val="tx1">
                        <a:lumMod val="75000"/>
                        <a:lumOff val="25000"/>
                      </a:schemeClr>
                    </a:solidFill>
                  </a:rPr>
                  <a:t>proporciona </a:t>
                </a:r>
                <a:r>
                  <a:rPr lang="ca-ES" sz="2000" dirty="0">
                    <a:solidFill>
                      <a:schemeClr val="tx1">
                        <a:lumMod val="75000"/>
                        <a:lumOff val="25000"/>
                      </a:schemeClr>
                    </a:solidFill>
                  </a:rPr>
                  <a:t>la </a:t>
                </a:r>
                <a:r>
                  <a:rPr lang="ca-ES" sz="2000" dirty="0" smtClean="0">
                    <a:solidFill>
                      <a:schemeClr val="tx1">
                        <a:lumMod val="75000"/>
                        <a:lumOff val="25000"/>
                      </a:schemeClr>
                    </a:solidFill>
                  </a:rPr>
                  <a:t>mesura </a:t>
                </a:r>
                <a:r>
                  <a:rPr lang="ca-ES" sz="2000" dirty="0">
                    <a:solidFill>
                      <a:schemeClr val="tx1">
                        <a:lumMod val="75000"/>
                        <a:lumOff val="25000"/>
                      </a:schemeClr>
                    </a:solidFill>
                  </a:rPr>
                  <a:t>més útil del </a:t>
                </a:r>
                <a:r>
                  <a:rPr lang="ca-ES" sz="2000" dirty="0" smtClean="0">
                    <a:solidFill>
                      <a:schemeClr val="tx1">
                        <a:lumMod val="75000"/>
                        <a:lumOff val="25000"/>
                      </a:schemeClr>
                    </a:solidFill>
                  </a:rPr>
                  <a:t>sobrepès </a:t>
                </a:r>
                <a:r>
                  <a:rPr lang="ca-ES" sz="2000" dirty="0">
                    <a:solidFill>
                      <a:schemeClr val="tx1">
                        <a:lumMod val="75000"/>
                        <a:lumOff val="25000"/>
                      </a:schemeClr>
                    </a:solidFill>
                  </a:rPr>
                  <a:t>i </a:t>
                </a:r>
                <a:r>
                  <a:rPr lang="ca-ES" sz="2000" dirty="0" smtClean="0">
                    <a:solidFill>
                      <a:schemeClr val="tx1">
                        <a:lumMod val="75000"/>
                        <a:lumOff val="25000"/>
                      </a:schemeClr>
                    </a:solidFill>
                  </a:rPr>
                  <a:t>l’obesitat en </a:t>
                </a:r>
                <a:r>
                  <a:rPr lang="ca-ES" sz="2000" dirty="0">
                    <a:solidFill>
                      <a:schemeClr val="tx1">
                        <a:lumMod val="75000"/>
                        <a:lumOff val="25000"/>
                      </a:schemeClr>
                    </a:solidFill>
                  </a:rPr>
                  <a:t>la </a:t>
                </a:r>
                <a:r>
                  <a:rPr lang="ca-ES" sz="2000" dirty="0" smtClean="0">
                    <a:solidFill>
                      <a:schemeClr val="tx1">
                        <a:lumMod val="75000"/>
                        <a:lumOff val="25000"/>
                      </a:schemeClr>
                    </a:solidFill>
                  </a:rPr>
                  <a:t>població</a:t>
                </a:r>
                <a:r>
                  <a:rPr lang="ca-ES" sz="2000" dirty="0">
                    <a:solidFill>
                      <a:schemeClr val="tx1">
                        <a:lumMod val="75000"/>
                        <a:lumOff val="25000"/>
                      </a:schemeClr>
                    </a:solidFill>
                  </a:rPr>
                  <a:t>. </a:t>
                </a:r>
              </a:p>
              <a:p>
                <a:pPr marL="1622425" lvl="1" indent="-381000" algn="just">
                  <a:buClr>
                    <a:srgbClr val="92D050"/>
                  </a:buClr>
                  <a:buFont typeface="Wingdings" panose="05000000000000000000" pitchFamily="2" charset="2"/>
                  <a:buChar char="§"/>
                </a:pPr>
                <a:r>
                  <a:rPr lang="ca-ES" sz="2000" dirty="0" smtClean="0">
                    <a:solidFill>
                      <a:schemeClr val="tx1">
                        <a:lumMod val="75000"/>
                        <a:lumOff val="25000"/>
                      </a:schemeClr>
                    </a:solidFill>
                  </a:rPr>
                  <a:t>Càlcul: </a:t>
                </a:r>
                <a14:m>
                  <m:oMath xmlns:m="http://schemas.openxmlformats.org/officeDocument/2006/math">
                    <m:r>
                      <a:rPr lang="ca-ES" sz="2000" b="0" i="1" smtClean="0">
                        <a:solidFill>
                          <a:schemeClr val="tx1">
                            <a:lumMod val="75000"/>
                            <a:lumOff val="25000"/>
                          </a:schemeClr>
                        </a:solidFill>
                        <a:latin typeface="Cambria Math"/>
                      </a:rPr>
                      <m:t>𝐼𝑀𝐶</m:t>
                    </m:r>
                    <m:r>
                      <a:rPr lang="ca-ES" sz="2000" b="0" i="1" smtClean="0">
                        <a:solidFill>
                          <a:schemeClr val="tx1">
                            <a:lumMod val="75000"/>
                            <a:lumOff val="25000"/>
                          </a:schemeClr>
                        </a:solidFill>
                        <a:latin typeface="Cambria Math"/>
                      </a:rPr>
                      <m:t>=</m:t>
                    </m:r>
                  </m:oMath>
                </a14:m>
                <a:r>
                  <a:rPr lang="ca-ES" sz="2000" dirty="0" smtClean="0">
                    <a:solidFill>
                      <a:schemeClr val="tx1">
                        <a:lumMod val="75000"/>
                        <a:lumOff val="25000"/>
                      </a:schemeClr>
                    </a:solidFill>
                  </a:rPr>
                  <a:t> </a:t>
                </a:r>
                <a14:m>
                  <m:oMath xmlns:m="http://schemas.openxmlformats.org/officeDocument/2006/math">
                    <m:f>
                      <m:fPr>
                        <m:ctrlPr>
                          <a:rPr lang="ca-ES" sz="2000" i="1">
                            <a:solidFill>
                              <a:schemeClr val="tx1">
                                <a:lumMod val="75000"/>
                                <a:lumOff val="25000"/>
                              </a:schemeClr>
                            </a:solidFill>
                            <a:latin typeface="Cambria Math"/>
                          </a:rPr>
                        </m:ctrlPr>
                      </m:fPr>
                      <m:num>
                        <m:r>
                          <a:rPr lang="ca-ES" sz="2000" i="1">
                            <a:solidFill>
                              <a:schemeClr val="tx1">
                                <a:lumMod val="75000"/>
                                <a:lumOff val="25000"/>
                              </a:schemeClr>
                            </a:solidFill>
                            <a:latin typeface="Cambria Math"/>
                          </a:rPr>
                          <m:t>𝐾𝑔</m:t>
                        </m:r>
                      </m:num>
                      <m:den>
                        <m:r>
                          <a:rPr lang="ca-ES" sz="2000" i="1">
                            <a:solidFill>
                              <a:schemeClr val="tx1">
                                <a:lumMod val="75000"/>
                                <a:lumOff val="25000"/>
                              </a:schemeClr>
                            </a:solidFill>
                            <a:latin typeface="Cambria Math"/>
                          </a:rPr>
                          <m:t>𝑚</m:t>
                        </m:r>
                        <m:r>
                          <a:rPr lang="ca-ES" sz="2000" i="1" baseline="30000">
                            <a:solidFill>
                              <a:schemeClr val="tx1">
                                <a:lumMod val="75000"/>
                                <a:lumOff val="25000"/>
                              </a:schemeClr>
                            </a:solidFill>
                            <a:latin typeface="Cambria Math"/>
                          </a:rPr>
                          <m:t>2</m:t>
                        </m:r>
                      </m:den>
                    </m:f>
                  </m:oMath>
                </a14:m>
                <a:r>
                  <a:rPr lang="ca-ES" sz="2000" dirty="0" smtClean="0">
                    <a:solidFill>
                      <a:schemeClr val="tx1">
                        <a:lumMod val="75000"/>
                        <a:lumOff val="25000"/>
                      </a:schemeClr>
                    </a:solidFill>
                  </a:rPr>
                  <a:t> 						Obesitat: ≥ 30</a:t>
                </a:r>
              </a:p>
              <a:p>
                <a:pPr marL="465138" indent="-465138" algn="just">
                  <a:spcBef>
                    <a:spcPts val="1400"/>
                  </a:spcBef>
                  <a:buClr>
                    <a:srgbClr val="92D050"/>
                  </a:buClr>
                  <a:buFont typeface="Wingdings" panose="05000000000000000000" pitchFamily="2" charset="2"/>
                  <a:buChar char="Ø"/>
                  <a:tabLst>
                    <a:tab pos="287338" algn="l"/>
                  </a:tabLst>
                </a:pPr>
                <a:endParaRPr lang="ca-ES" sz="2000" dirty="0" smtClean="0">
                  <a:solidFill>
                    <a:schemeClr val="tx1">
                      <a:lumMod val="75000"/>
                      <a:lumOff val="25000"/>
                    </a:schemeClr>
                  </a:solidFill>
                </a:endParaRPr>
              </a:p>
              <a:p>
                <a:pPr marL="465138" indent="-465138" algn="just">
                  <a:spcBef>
                    <a:spcPts val="1400"/>
                  </a:spcBef>
                  <a:buClr>
                    <a:srgbClr val="92D050"/>
                  </a:buClr>
                  <a:buFont typeface="Wingdings" panose="05000000000000000000" pitchFamily="2" charset="2"/>
                  <a:buChar char="Ø"/>
                  <a:tabLst>
                    <a:tab pos="287338" algn="l"/>
                  </a:tabLst>
                </a:pPr>
                <a:r>
                  <a:rPr lang="ca-ES" sz="2000" dirty="0" smtClean="0">
                    <a:solidFill>
                      <a:schemeClr val="tx1">
                        <a:lumMod val="75000"/>
                        <a:lumOff val="25000"/>
                      </a:schemeClr>
                    </a:solidFill>
                  </a:rPr>
                  <a:t>Una </a:t>
                </a:r>
                <a:r>
                  <a:rPr lang="ca-ES" sz="2000" dirty="0">
                    <a:solidFill>
                      <a:schemeClr val="tx1">
                        <a:lumMod val="75000"/>
                        <a:lumOff val="25000"/>
                      </a:schemeClr>
                    </a:solidFill>
                  </a:rPr>
                  <a:t>altra mesura útil per conèixer el nivell </a:t>
                </a:r>
                <a:r>
                  <a:rPr lang="ca-ES" sz="2000" dirty="0" smtClean="0">
                    <a:solidFill>
                      <a:schemeClr val="tx1">
                        <a:lumMod val="75000"/>
                        <a:lumOff val="25000"/>
                      </a:schemeClr>
                    </a:solidFill>
                  </a:rPr>
                  <a:t>d’obesitat </a:t>
                </a:r>
                <a:r>
                  <a:rPr lang="ca-ES" sz="2000" dirty="0">
                    <a:solidFill>
                      <a:schemeClr val="tx1">
                        <a:lumMod val="75000"/>
                        <a:lumOff val="25000"/>
                      </a:schemeClr>
                    </a:solidFill>
                  </a:rPr>
                  <a:t>és el </a:t>
                </a:r>
                <a:r>
                  <a:rPr lang="ca-ES" sz="2000" u="sng" dirty="0">
                    <a:solidFill>
                      <a:schemeClr val="tx1">
                        <a:lumMod val="75000"/>
                        <a:lumOff val="25000"/>
                      </a:schemeClr>
                    </a:solidFill>
                  </a:rPr>
                  <a:t>perímetre de la </a:t>
                </a:r>
                <a:r>
                  <a:rPr lang="ca-ES" sz="2000" u="sng" dirty="0" smtClean="0">
                    <a:solidFill>
                      <a:schemeClr val="tx1">
                        <a:lumMod val="75000"/>
                        <a:lumOff val="25000"/>
                      </a:schemeClr>
                    </a:solidFill>
                  </a:rPr>
                  <a:t>cintura/</a:t>
                </a:r>
                <a:r>
                  <a:rPr lang="ca-ES" sz="2000" u="sng" dirty="0" err="1" smtClean="0">
                    <a:solidFill>
                      <a:schemeClr val="tx1">
                        <a:lumMod val="75000"/>
                        <a:lumOff val="25000"/>
                      </a:schemeClr>
                    </a:solidFill>
                  </a:rPr>
                  <a:t>cadera</a:t>
                </a:r>
                <a:r>
                  <a:rPr lang="ca-ES" sz="2000" u="sng" dirty="0" smtClean="0">
                    <a:solidFill>
                      <a:schemeClr val="tx1">
                        <a:lumMod val="75000"/>
                        <a:lumOff val="25000"/>
                      </a:schemeClr>
                    </a:solidFill>
                  </a:rPr>
                  <a:t> (PCC).</a:t>
                </a:r>
                <a:endParaRPr lang="ca-ES" sz="2000" u="sng" dirty="0">
                  <a:solidFill>
                    <a:schemeClr val="tx1">
                      <a:lumMod val="75000"/>
                      <a:lumOff val="25000"/>
                    </a:schemeClr>
                  </a:solidFill>
                </a:endParaRPr>
              </a:p>
              <a:p>
                <a:pPr marL="1622425" lvl="1" indent="-381000" algn="just">
                  <a:spcBef>
                    <a:spcPts val="700"/>
                  </a:spcBef>
                  <a:buClr>
                    <a:srgbClr val="92D050"/>
                  </a:buClr>
                  <a:buFont typeface="Wingdings" panose="05000000000000000000" pitchFamily="2" charset="2"/>
                  <a:buChar char="§"/>
                  <a:tabLst>
                    <a:tab pos="287338" algn="l"/>
                  </a:tabLst>
                </a:pPr>
                <a:r>
                  <a:rPr lang="ca-ES" sz="2000" dirty="0" smtClean="0">
                    <a:solidFill>
                      <a:schemeClr val="tx1">
                        <a:lumMod val="75000"/>
                        <a:lumOff val="25000"/>
                      </a:schemeClr>
                    </a:solidFill>
                  </a:rPr>
                  <a:t>Càlcul</a:t>
                </a:r>
                <a:r>
                  <a:rPr lang="ca-ES" sz="2000" dirty="0">
                    <a:solidFill>
                      <a:schemeClr val="tx1">
                        <a:lumMod val="75000"/>
                        <a:lumOff val="25000"/>
                      </a:schemeClr>
                    </a:solidFill>
                  </a:rPr>
                  <a:t>: </a:t>
                </a:r>
                <a14:m>
                  <m:oMath xmlns:m="http://schemas.openxmlformats.org/officeDocument/2006/math">
                    <m:r>
                      <a:rPr lang="ca-ES" sz="2000" b="0" i="1" smtClean="0">
                        <a:solidFill>
                          <a:schemeClr val="tx1">
                            <a:lumMod val="75000"/>
                            <a:lumOff val="25000"/>
                          </a:schemeClr>
                        </a:solidFill>
                        <a:latin typeface="Cambria Math"/>
                      </a:rPr>
                      <m:t>𝑃𝐶𝐶</m:t>
                    </m:r>
                    <m:r>
                      <a:rPr lang="ca-ES" sz="2000" b="0" i="1" smtClean="0">
                        <a:solidFill>
                          <a:schemeClr val="tx1">
                            <a:lumMod val="75000"/>
                            <a:lumOff val="25000"/>
                          </a:schemeClr>
                        </a:solidFill>
                        <a:latin typeface="Cambria Math"/>
                      </a:rPr>
                      <m:t>= </m:t>
                    </m:r>
                    <m:f>
                      <m:fPr>
                        <m:ctrlPr>
                          <a:rPr lang="ca-ES" sz="2000" b="0" i="1" smtClean="0">
                            <a:solidFill>
                              <a:schemeClr val="tx1">
                                <a:lumMod val="75000"/>
                                <a:lumOff val="25000"/>
                              </a:schemeClr>
                            </a:solidFill>
                            <a:latin typeface="Cambria Math"/>
                          </a:rPr>
                        </m:ctrlPr>
                      </m:fPr>
                      <m:num>
                        <m:r>
                          <a:rPr lang="ca-ES" sz="2000" b="0" i="1" smtClean="0">
                            <a:solidFill>
                              <a:schemeClr val="tx1">
                                <a:lumMod val="75000"/>
                                <a:lumOff val="25000"/>
                              </a:schemeClr>
                            </a:solidFill>
                            <a:latin typeface="Cambria Math"/>
                          </a:rPr>
                          <m:t>𝑐𝑖𝑛𝑡𝑢𝑟𝑎</m:t>
                        </m:r>
                        <m:r>
                          <a:rPr lang="ca-ES" sz="2000" b="0" i="1" smtClean="0">
                            <a:solidFill>
                              <a:schemeClr val="tx1">
                                <a:lumMod val="75000"/>
                                <a:lumOff val="25000"/>
                              </a:schemeClr>
                            </a:solidFill>
                            <a:latin typeface="Cambria Math"/>
                          </a:rPr>
                          <m:t> (</m:t>
                        </m:r>
                        <m:r>
                          <a:rPr lang="ca-ES" sz="2000" b="0" i="1" smtClean="0">
                            <a:solidFill>
                              <a:schemeClr val="tx1">
                                <a:lumMod val="75000"/>
                                <a:lumOff val="25000"/>
                              </a:schemeClr>
                            </a:solidFill>
                            <a:latin typeface="Cambria Math"/>
                          </a:rPr>
                          <m:t>𝑐𝑚</m:t>
                        </m:r>
                        <m:r>
                          <a:rPr lang="ca-ES" sz="2000" b="0" i="1" smtClean="0">
                            <a:solidFill>
                              <a:schemeClr val="tx1">
                                <a:lumMod val="75000"/>
                                <a:lumOff val="25000"/>
                              </a:schemeClr>
                            </a:solidFill>
                            <a:latin typeface="Cambria Math"/>
                          </a:rPr>
                          <m:t>)</m:t>
                        </m:r>
                      </m:num>
                      <m:den>
                        <m:r>
                          <a:rPr lang="ca-ES" sz="2000" b="0" i="1" smtClean="0">
                            <a:solidFill>
                              <a:schemeClr val="tx1">
                                <a:lumMod val="75000"/>
                                <a:lumOff val="25000"/>
                              </a:schemeClr>
                            </a:solidFill>
                            <a:latin typeface="Cambria Math"/>
                          </a:rPr>
                          <m:t>𝑐𝑎𝑑𝑒𝑟𝑎</m:t>
                        </m:r>
                        <m:r>
                          <a:rPr lang="ca-ES" sz="2000" b="0" i="1" smtClean="0">
                            <a:solidFill>
                              <a:schemeClr val="tx1">
                                <a:lumMod val="75000"/>
                                <a:lumOff val="25000"/>
                              </a:schemeClr>
                            </a:solidFill>
                            <a:latin typeface="Cambria Math"/>
                          </a:rPr>
                          <m:t> (</m:t>
                        </m:r>
                        <m:r>
                          <a:rPr lang="ca-ES" sz="2000" b="0" i="1" smtClean="0">
                            <a:solidFill>
                              <a:schemeClr val="tx1">
                                <a:lumMod val="75000"/>
                                <a:lumOff val="25000"/>
                              </a:schemeClr>
                            </a:solidFill>
                            <a:latin typeface="Cambria Math"/>
                          </a:rPr>
                          <m:t>𝑐𝑚</m:t>
                        </m:r>
                        <m:r>
                          <a:rPr lang="ca-ES" sz="2000" b="0" i="1" smtClean="0">
                            <a:solidFill>
                              <a:schemeClr val="tx1">
                                <a:lumMod val="75000"/>
                                <a:lumOff val="25000"/>
                              </a:schemeClr>
                            </a:solidFill>
                            <a:latin typeface="Cambria Math"/>
                          </a:rPr>
                          <m:t>)</m:t>
                        </m:r>
                      </m:den>
                    </m:f>
                  </m:oMath>
                </a14:m>
                <a:r>
                  <a:rPr lang="ca-ES" sz="2000" b="0" dirty="0" smtClean="0">
                    <a:solidFill>
                      <a:schemeClr val="tx1">
                        <a:lumMod val="75000"/>
                        <a:lumOff val="25000"/>
                      </a:schemeClr>
                    </a:solidFill>
                  </a:rPr>
                  <a:t>                          </a:t>
                </a:r>
                <a:r>
                  <a:rPr lang="ca-ES" sz="2000" dirty="0" smtClean="0">
                    <a:solidFill>
                      <a:schemeClr val="tx1">
                        <a:lumMod val="75000"/>
                        <a:lumOff val="25000"/>
                      </a:schemeClr>
                    </a:solidFill>
                  </a:rPr>
                  <a:t>Obesitat: dona &gt;0,85; home &gt;1,00</a:t>
                </a:r>
                <a:endParaRPr lang="ca-ES" sz="2000" dirty="0">
                  <a:solidFill>
                    <a:schemeClr val="tx1">
                      <a:lumMod val="75000"/>
                      <a:lumOff val="25000"/>
                    </a:schemeClr>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1198184" y="2440717"/>
                <a:ext cx="9963801" cy="3007618"/>
              </a:xfrm>
              <a:prstGeom prst="rect">
                <a:avLst/>
              </a:prstGeom>
              <a:blipFill rotWithShape="0">
                <a:blip r:embed="rId5"/>
                <a:stretch>
                  <a:fillRect l="-551" t="-1012" r="-612"/>
                </a:stretch>
              </a:blipFill>
            </p:spPr>
            <p:txBody>
              <a:bodyPr/>
              <a:lstStyle/>
              <a:p>
                <a:r>
                  <a:rPr lang="ca-ES">
                    <a:noFill/>
                  </a:rPr>
                  <a:t> </a:t>
                </a:r>
              </a:p>
            </p:txBody>
          </p:sp>
        </mc:Fallback>
      </mc:AlternateContent>
      <p:sp>
        <p:nvSpPr>
          <p:cNvPr id="7" name="6 Rectángulo"/>
          <p:cNvSpPr/>
          <p:nvPr/>
        </p:nvSpPr>
        <p:spPr>
          <a:xfrm>
            <a:off x="1198185" y="1157158"/>
            <a:ext cx="411479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smtClean="0"/>
              <a:t>Què</a:t>
            </a:r>
            <a:r>
              <a:rPr lang="es-ES" sz="2500" b="1" dirty="0" smtClean="0"/>
              <a:t> </a:t>
            </a:r>
            <a:r>
              <a:rPr lang="es-ES" sz="2500" b="1" dirty="0" err="1" smtClean="0"/>
              <a:t>és</a:t>
            </a:r>
            <a:r>
              <a:rPr lang="es-ES" sz="2500" b="1" dirty="0" smtClean="0"/>
              <a:t> </a:t>
            </a:r>
            <a:r>
              <a:rPr lang="es-ES" sz="2500" b="1" dirty="0" err="1" smtClean="0"/>
              <a:t>l’obesitat</a:t>
            </a:r>
            <a:r>
              <a:rPr lang="es-ES" sz="2500" b="1" dirty="0"/>
              <a:t>?</a:t>
            </a:r>
            <a:endParaRPr lang="ca-ES" sz="2500" b="1" dirty="0"/>
          </a:p>
        </p:txBody>
      </p:sp>
      <p:cxnSp>
        <p:nvCxnSpPr>
          <p:cNvPr id="3" name="Conector recto de flecha 2"/>
          <p:cNvCxnSpPr/>
          <p:nvPr/>
        </p:nvCxnSpPr>
        <p:spPr>
          <a:xfrm>
            <a:off x="4886325" y="3357563"/>
            <a:ext cx="21431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5800725" y="5130132"/>
            <a:ext cx="1228725" cy="27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12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18852"/>
            <a:ext cx="609600" cy="609600"/>
          </a:xfrm>
          <a:prstGeom prst="rect">
            <a:avLst/>
          </a:prstGeom>
        </p:spPr>
      </p:pic>
    </p:spTree>
    <p:extLst>
      <p:ext uri="{BB962C8B-B14F-4D97-AF65-F5344CB8AC3E}">
        <p14:creationId xmlns:p14="http://schemas.microsoft.com/office/powerpoint/2010/main" val="2998095283"/>
      </p:ext>
    </p:extLst>
  </p:cSld>
  <p:clrMapOvr>
    <a:masterClrMapping/>
  </p:clrMapOvr>
  <mc:AlternateContent xmlns:mc="http://schemas.openxmlformats.org/markup-compatibility/2006" xmlns:p14="http://schemas.microsoft.com/office/powerpoint/2010/main">
    <mc:Choice Requires="p14">
      <p:transition spd="slow" p14:dur="2000" advTm="62466"/>
    </mc:Choice>
    <mc:Fallback xmlns="">
      <p:transition spd="slow" advTm="624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3299767661"/>
              </p:ext>
            </p:extLst>
          </p:nvPr>
        </p:nvGraphicFramePr>
        <p:xfrm>
          <a:off x="1943101" y="2200734"/>
          <a:ext cx="8501062" cy="3436013"/>
        </p:xfrm>
        <a:graphic>
          <a:graphicData uri="http://schemas.openxmlformats.org/drawingml/2006/table">
            <a:tbl>
              <a:tblPr firstRow="1" bandRow="1">
                <a:tableStyleId>{5C22544A-7EE6-4342-B048-85BDC9FD1C3A}</a:tableStyleId>
              </a:tblPr>
              <a:tblGrid>
                <a:gridCol w="4284019"/>
                <a:gridCol w="4217043"/>
              </a:tblGrid>
              <a:tr h="374362">
                <a:tc>
                  <a:txBody>
                    <a:bodyPr/>
                    <a:lstStyle/>
                    <a:p>
                      <a:pPr algn="ctr"/>
                      <a:r>
                        <a:rPr lang="ca-ES" sz="2000" noProof="0" dirty="0" smtClean="0"/>
                        <a:t>Classificació</a:t>
                      </a:r>
                      <a:endParaRPr lang="ca-ES" sz="2000" noProof="0" dirty="0"/>
                    </a:p>
                  </a:txBody>
                  <a:tcPr anchor="ctr"/>
                </a:tc>
                <a:tc>
                  <a:txBody>
                    <a:bodyPr/>
                    <a:lstStyle/>
                    <a:p>
                      <a:pPr algn="ctr"/>
                      <a:r>
                        <a:rPr lang="ca-ES" sz="2000" noProof="0" dirty="0" smtClean="0"/>
                        <a:t>IMC (Kg/m</a:t>
                      </a:r>
                      <a:r>
                        <a:rPr lang="ca-ES" sz="2000" baseline="30000" noProof="0" dirty="0" smtClean="0"/>
                        <a:t>2</a:t>
                      </a:r>
                      <a:r>
                        <a:rPr lang="ca-ES" sz="2000" baseline="0" noProof="0" dirty="0" smtClean="0"/>
                        <a:t>)</a:t>
                      </a:r>
                      <a:endParaRPr lang="ca-ES" sz="2000" baseline="0" noProof="0" dirty="0"/>
                    </a:p>
                  </a:txBody>
                  <a:tcPr anchor="ctr"/>
                </a:tc>
              </a:tr>
              <a:tr h="374362">
                <a:tc>
                  <a:txBody>
                    <a:bodyPr/>
                    <a:lstStyle/>
                    <a:p>
                      <a:pPr algn="ctr"/>
                      <a:r>
                        <a:rPr lang="ca-ES" sz="2000" noProof="0" dirty="0" smtClean="0">
                          <a:solidFill>
                            <a:schemeClr val="tx1">
                              <a:lumMod val="75000"/>
                              <a:lumOff val="25000"/>
                            </a:schemeClr>
                          </a:solidFill>
                        </a:rPr>
                        <a:t>Normopès</a:t>
                      </a:r>
                      <a:endParaRPr lang="ca-ES" sz="2000" noProof="0" dirty="0">
                        <a:solidFill>
                          <a:schemeClr val="tx1">
                            <a:lumMod val="75000"/>
                            <a:lumOff val="25000"/>
                          </a:schemeClr>
                        </a:solidFill>
                      </a:endParaRPr>
                    </a:p>
                  </a:txBody>
                  <a:tcPr anchor="ctr">
                    <a:solidFill>
                      <a:schemeClr val="accent2">
                        <a:lumMod val="20000"/>
                        <a:lumOff val="80000"/>
                      </a:schemeClr>
                    </a:solidFill>
                  </a:tcPr>
                </a:tc>
                <a:tc>
                  <a:txBody>
                    <a:bodyPr/>
                    <a:lstStyle/>
                    <a:p>
                      <a:pPr algn="ctr"/>
                      <a:r>
                        <a:rPr lang="ca-ES" sz="2000" noProof="0" dirty="0" smtClean="0">
                          <a:solidFill>
                            <a:schemeClr val="tx1">
                              <a:lumMod val="75000"/>
                              <a:lumOff val="25000"/>
                            </a:schemeClr>
                          </a:solidFill>
                        </a:rPr>
                        <a:t>18,5 – 25</a:t>
                      </a:r>
                      <a:endParaRPr lang="ca-ES" sz="2000" noProof="0" dirty="0">
                        <a:solidFill>
                          <a:schemeClr val="tx1">
                            <a:lumMod val="75000"/>
                            <a:lumOff val="25000"/>
                          </a:schemeClr>
                        </a:solidFill>
                      </a:endParaRPr>
                    </a:p>
                  </a:txBody>
                  <a:tcPr anchor="ctr">
                    <a:solidFill>
                      <a:schemeClr val="accent2">
                        <a:lumMod val="20000"/>
                        <a:lumOff val="80000"/>
                      </a:schemeClr>
                    </a:solidFill>
                  </a:tcPr>
                </a:tc>
              </a:tr>
              <a:tr h="374362">
                <a:tc>
                  <a:txBody>
                    <a:bodyPr/>
                    <a:lstStyle/>
                    <a:p>
                      <a:pPr algn="ctr"/>
                      <a:r>
                        <a:rPr lang="ca-ES" sz="2000" noProof="0" dirty="0" smtClean="0">
                          <a:solidFill>
                            <a:schemeClr val="tx1">
                              <a:lumMod val="75000"/>
                              <a:lumOff val="25000"/>
                            </a:schemeClr>
                          </a:solidFill>
                        </a:rPr>
                        <a:t>Sobrepès</a:t>
                      </a:r>
                      <a:endParaRPr lang="ca-ES" sz="2000" noProof="0" dirty="0">
                        <a:solidFill>
                          <a:schemeClr val="tx1">
                            <a:lumMod val="75000"/>
                            <a:lumOff val="25000"/>
                          </a:schemeClr>
                        </a:solidFill>
                      </a:endParaRPr>
                    </a:p>
                  </a:txBody>
                  <a:tcPr anchor="ct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a-ES" sz="2000" noProof="0" dirty="0" smtClean="0">
                          <a:solidFill>
                            <a:schemeClr val="tx1">
                              <a:lumMod val="75000"/>
                              <a:lumOff val="25000"/>
                            </a:schemeClr>
                          </a:solidFill>
                        </a:rPr>
                        <a:t>≥</a:t>
                      </a:r>
                      <a:r>
                        <a:rPr lang="ca-ES" sz="2000" baseline="0" noProof="0" dirty="0" smtClean="0">
                          <a:solidFill>
                            <a:schemeClr val="tx1">
                              <a:lumMod val="75000"/>
                              <a:lumOff val="25000"/>
                            </a:schemeClr>
                          </a:solidFill>
                        </a:rPr>
                        <a:t> </a:t>
                      </a:r>
                      <a:r>
                        <a:rPr lang="ca-ES" sz="2000" noProof="0" dirty="0" smtClean="0">
                          <a:solidFill>
                            <a:schemeClr val="tx1">
                              <a:lumMod val="75000"/>
                              <a:lumOff val="25000"/>
                            </a:schemeClr>
                          </a:solidFill>
                        </a:rPr>
                        <a:t>25</a:t>
                      </a:r>
                      <a:endParaRPr lang="ca-ES" sz="2000" noProof="0" dirty="0">
                        <a:solidFill>
                          <a:schemeClr val="tx1">
                            <a:lumMod val="75000"/>
                            <a:lumOff val="25000"/>
                          </a:schemeClr>
                        </a:solidFill>
                      </a:endParaRPr>
                    </a:p>
                  </a:txBody>
                  <a:tcPr anchor="ctr">
                    <a:solidFill>
                      <a:schemeClr val="accent2">
                        <a:lumMod val="20000"/>
                        <a:lumOff val="80000"/>
                      </a:schemeClr>
                    </a:solidFill>
                  </a:tcPr>
                </a:tc>
              </a:tr>
              <a:tr h="374362">
                <a:tc>
                  <a:txBody>
                    <a:bodyPr/>
                    <a:lstStyle/>
                    <a:p>
                      <a:pPr marL="0" algn="ctr" defTabSz="914400" rtl="0" eaLnBrk="1" latinLnBrk="0" hangingPunct="1"/>
                      <a:r>
                        <a:rPr lang="ca-ES" sz="2000" kern="1200" noProof="0" dirty="0" smtClean="0">
                          <a:solidFill>
                            <a:schemeClr val="tx1">
                              <a:lumMod val="75000"/>
                              <a:lumOff val="25000"/>
                            </a:schemeClr>
                          </a:solidFill>
                          <a:latin typeface="+mn-lt"/>
                          <a:ea typeface="+mn-ea"/>
                          <a:cs typeface="+mn-cs"/>
                        </a:rPr>
                        <a:t>  </a:t>
                      </a:r>
                      <a:r>
                        <a:rPr lang="ca-ES" sz="2000" kern="1200" noProof="0" dirty="0" err="1" smtClean="0">
                          <a:solidFill>
                            <a:schemeClr val="tx1">
                              <a:lumMod val="75000"/>
                              <a:lumOff val="25000"/>
                            </a:schemeClr>
                          </a:solidFill>
                          <a:latin typeface="+mn-lt"/>
                          <a:ea typeface="+mn-ea"/>
                          <a:cs typeface="+mn-cs"/>
                        </a:rPr>
                        <a:t>Pre</a:t>
                      </a:r>
                      <a:r>
                        <a:rPr lang="ca-ES" sz="2000" kern="1200" noProof="0" dirty="0" smtClean="0">
                          <a:solidFill>
                            <a:schemeClr val="tx1">
                              <a:lumMod val="75000"/>
                              <a:lumOff val="25000"/>
                            </a:schemeClr>
                          </a:solidFill>
                          <a:latin typeface="+mn-lt"/>
                          <a:ea typeface="+mn-ea"/>
                          <a:cs typeface="+mn-cs"/>
                        </a:rPr>
                        <a:t>-obès</a:t>
                      </a:r>
                      <a:endParaRPr lang="ca-ES" sz="2000" kern="1200" noProof="0" dirty="0">
                        <a:solidFill>
                          <a:schemeClr val="tx1">
                            <a:lumMod val="75000"/>
                            <a:lumOff val="25000"/>
                          </a:schemeClr>
                        </a:solidFill>
                        <a:latin typeface="+mn-lt"/>
                        <a:ea typeface="+mn-ea"/>
                        <a:cs typeface="+mn-cs"/>
                      </a:endParaRPr>
                    </a:p>
                  </a:txBody>
                  <a:tcPr anchor="ctr">
                    <a:solidFill>
                      <a:srgbClr val="EFF6E8"/>
                    </a:solidFill>
                  </a:tcPr>
                </a:tc>
                <a:tc>
                  <a:txBody>
                    <a:bodyPr/>
                    <a:lstStyle/>
                    <a:p>
                      <a:pPr marL="0" algn="ctr" defTabSz="914400" rtl="0" eaLnBrk="1" latinLnBrk="0" hangingPunct="1"/>
                      <a:r>
                        <a:rPr lang="ca-ES" sz="2000" kern="1200" noProof="0" dirty="0" smtClean="0">
                          <a:solidFill>
                            <a:schemeClr val="tx1">
                              <a:lumMod val="75000"/>
                              <a:lumOff val="25000"/>
                            </a:schemeClr>
                          </a:solidFill>
                          <a:latin typeface="+mn-lt"/>
                          <a:ea typeface="+mn-ea"/>
                          <a:cs typeface="+mn-cs"/>
                        </a:rPr>
                        <a:t>25 – 30</a:t>
                      </a:r>
                      <a:endParaRPr lang="ca-ES" sz="2000" kern="1200" noProof="0" dirty="0">
                        <a:solidFill>
                          <a:schemeClr val="tx1">
                            <a:lumMod val="75000"/>
                            <a:lumOff val="25000"/>
                          </a:schemeClr>
                        </a:solidFill>
                        <a:latin typeface="+mn-lt"/>
                        <a:ea typeface="+mn-ea"/>
                        <a:cs typeface="+mn-cs"/>
                      </a:endParaRPr>
                    </a:p>
                  </a:txBody>
                  <a:tcPr anchor="ctr">
                    <a:solidFill>
                      <a:srgbClr val="EFF6E8"/>
                    </a:solidFill>
                  </a:tcPr>
                </a:tc>
              </a:tr>
              <a:tr h="374362">
                <a:tc>
                  <a:txBody>
                    <a:bodyPr/>
                    <a:lstStyle/>
                    <a:p>
                      <a:pPr algn="ctr"/>
                      <a:r>
                        <a:rPr lang="ca-ES" sz="2000" noProof="0" dirty="0" smtClean="0">
                          <a:solidFill>
                            <a:schemeClr val="tx1">
                              <a:lumMod val="75000"/>
                              <a:lumOff val="25000"/>
                            </a:schemeClr>
                          </a:solidFill>
                        </a:rPr>
                        <a:t>Obès</a:t>
                      </a:r>
                      <a:endParaRPr lang="ca-ES" sz="2000" noProof="0" dirty="0">
                        <a:solidFill>
                          <a:schemeClr val="tx1">
                            <a:lumMod val="75000"/>
                            <a:lumOff val="25000"/>
                          </a:schemeClr>
                        </a:solidFill>
                      </a:endParaRPr>
                    </a:p>
                  </a:txBody>
                  <a:tcPr anchor="ctr">
                    <a:solidFill>
                      <a:schemeClr val="accent2">
                        <a:lumMod val="20000"/>
                        <a:lumOff val="80000"/>
                      </a:schemeClr>
                    </a:solidFill>
                  </a:tcPr>
                </a:tc>
                <a:tc>
                  <a:txBody>
                    <a:bodyPr/>
                    <a:lstStyle/>
                    <a:p>
                      <a:pPr algn="ctr"/>
                      <a:r>
                        <a:rPr lang="ca-ES" sz="2000" noProof="0" dirty="0" smtClean="0">
                          <a:solidFill>
                            <a:schemeClr val="tx1">
                              <a:lumMod val="75000"/>
                              <a:lumOff val="25000"/>
                            </a:schemeClr>
                          </a:solidFill>
                        </a:rPr>
                        <a:t>≥</a:t>
                      </a:r>
                      <a:r>
                        <a:rPr lang="ca-ES" sz="2000" baseline="0" noProof="0" dirty="0" smtClean="0">
                          <a:solidFill>
                            <a:schemeClr val="tx1">
                              <a:lumMod val="75000"/>
                              <a:lumOff val="25000"/>
                            </a:schemeClr>
                          </a:solidFill>
                        </a:rPr>
                        <a:t>  30</a:t>
                      </a:r>
                      <a:endParaRPr lang="ca-ES" sz="2000" noProof="0" dirty="0">
                        <a:solidFill>
                          <a:schemeClr val="tx1">
                            <a:lumMod val="75000"/>
                            <a:lumOff val="25000"/>
                          </a:schemeClr>
                        </a:solidFill>
                      </a:endParaRPr>
                    </a:p>
                  </a:txBody>
                  <a:tcPr anchor="ctr">
                    <a:solidFill>
                      <a:schemeClr val="accent2">
                        <a:lumMod val="20000"/>
                        <a:lumOff val="80000"/>
                      </a:schemeClr>
                    </a:solidFill>
                  </a:tcPr>
                </a:tc>
              </a:tr>
              <a:tr h="374362">
                <a:tc>
                  <a:txBody>
                    <a:bodyPr/>
                    <a:lstStyle/>
                    <a:p>
                      <a:pPr algn="ctr"/>
                      <a:r>
                        <a:rPr lang="ca-ES" sz="2000" noProof="0" dirty="0" smtClean="0">
                          <a:solidFill>
                            <a:schemeClr val="tx1">
                              <a:lumMod val="75000"/>
                              <a:lumOff val="25000"/>
                            </a:schemeClr>
                          </a:solidFill>
                        </a:rPr>
                        <a:t>  Obesitat grau</a:t>
                      </a:r>
                      <a:r>
                        <a:rPr lang="ca-ES" sz="2000" baseline="0" noProof="0" dirty="0" smtClean="0">
                          <a:solidFill>
                            <a:schemeClr val="tx1">
                              <a:lumMod val="75000"/>
                              <a:lumOff val="25000"/>
                            </a:schemeClr>
                          </a:solidFill>
                        </a:rPr>
                        <a:t> 1</a:t>
                      </a:r>
                      <a:endParaRPr lang="ca-ES" sz="2000" noProof="0" dirty="0">
                        <a:solidFill>
                          <a:schemeClr val="tx1">
                            <a:lumMod val="75000"/>
                            <a:lumOff val="25000"/>
                          </a:schemeClr>
                        </a:solidFill>
                      </a:endParaRPr>
                    </a:p>
                  </a:txBody>
                  <a:tcPr anchor="ctr">
                    <a:solidFill>
                      <a:srgbClr val="EFF6E8"/>
                    </a:solidFill>
                  </a:tcPr>
                </a:tc>
                <a:tc>
                  <a:txBody>
                    <a:bodyPr/>
                    <a:lstStyle/>
                    <a:p>
                      <a:pPr algn="ctr"/>
                      <a:r>
                        <a:rPr lang="ca-ES" sz="2000" baseline="0" noProof="0" dirty="0" smtClean="0">
                          <a:solidFill>
                            <a:schemeClr val="tx1">
                              <a:lumMod val="75000"/>
                              <a:lumOff val="25000"/>
                            </a:schemeClr>
                          </a:solidFill>
                        </a:rPr>
                        <a:t>30 – 35</a:t>
                      </a:r>
                      <a:endParaRPr lang="ca-ES" sz="2000" noProof="0" dirty="0">
                        <a:solidFill>
                          <a:schemeClr val="tx1">
                            <a:lumMod val="75000"/>
                            <a:lumOff val="25000"/>
                          </a:schemeClr>
                        </a:solidFill>
                      </a:endParaRPr>
                    </a:p>
                  </a:txBody>
                  <a:tcPr anchor="ctr">
                    <a:solidFill>
                      <a:srgbClr val="EFF6E8"/>
                    </a:solidFill>
                  </a:tcPr>
                </a:tc>
              </a:tr>
              <a:tr h="374362">
                <a:tc>
                  <a:txBody>
                    <a:bodyPr/>
                    <a:lstStyle/>
                    <a:p>
                      <a:pPr algn="ctr"/>
                      <a:r>
                        <a:rPr lang="ca-ES" sz="2000" noProof="0" dirty="0" smtClean="0">
                          <a:solidFill>
                            <a:schemeClr val="tx1">
                              <a:lumMod val="75000"/>
                              <a:lumOff val="25000"/>
                            </a:schemeClr>
                          </a:solidFill>
                        </a:rPr>
                        <a:t>  Obesitat grau</a:t>
                      </a:r>
                      <a:r>
                        <a:rPr lang="ca-ES" sz="2000" baseline="0" noProof="0" dirty="0" smtClean="0">
                          <a:solidFill>
                            <a:schemeClr val="tx1">
                              <a:lumMod val="75000"/>
                              <a:lumOff val="25000"/>
                            </a:schemeClr>
                          </a:solidFill>
                        </a:rPr>
                        <a:t> </a:t>
                      </a:r>
                      <a:r>
                        <a:rPr lang="ca-ES" sz="2000" noProof="0" dirty="0" smtClean="0">
                          <a:solidFill>
                            <a:schemeClr val="tx1">
                              <a:lumMod val="75000"/>
                              <a:lumOff val="25000"/>
                            </a:schemeClr>
                          </a:solidFill>
                        </a:rPr>
                        <a:t>2</a:t>
                      </a:r>
                      <a:endParaRPr lang="ca-ES" sz="2000" noProof="0" dirty="0">
                        <a:solidFill>
                          <a:schemeClr val="tx1">
                            <a:lumMod val="75000"/>
                            <a:lumOff val="25000"/>
                          </a:schemeClr>
                        </a:solidFill>
                      </a:endParaRPr>
                    </a:p>
                  </a:txBody>
                  <a:tcPr anchor="ctr">
                    <a:solidFill>
                      <a:srgbClr val="EFF6E8"/>
                    </a:solidFill>
                  </a:tcPr>
                </a:tc>
                <a:tc>
                  <a:txBody>
                    <a:bodyPr/>
                    <a:lstStyle/>
                    <a:p>
                      <a:pPr algn="ctr"/>
                      <a:r>
                        <a:rPr lang="ca-ES" sz="2000" noProof="0" dirty="0" smtClean="0">
                          <a:solidFill>
                            <a:schemeClr val="tx1">
                              <a:lumMod val="75000"/>
                              <a:lumOff val="25000"/>
                            </a:schemeClr>
                          </a:solidFill>
                        </a:rPr>
                        <a:t>35 – 40</a:t>
                      </a:r>
                      <a:endParaRPr lang="ca-ES" sz="2000" noProof="0" dirty="0">
                        <a:solidFill>
                          <a:schemeClr val="tx1">
                            <a:lumMod val="75000"/>
                            <a:lumOff val="25000"/>
                          </a:schemeClr>
                        </a:solidFill>
                      </a:endParaRPr>
                    </a:p>
                  </a:txBody>
                  <a:tcPr anchor="ctr">
                    <a:solidFill>
                      <a:srgbClr val="EFF6E8"/>
                    </a:solidFill>
                  </a:tcPr>
                </a:tc>
              </a:tr>
              <a:tr h="662333">
                <a:tc>
                  <a:txBody>
                    <a:bodyPr/>
                    <a:lstStyle/>
                    <a:p>
                      <a:pPr algn="ctr"/>
                      <a:r>
                        <a:rPr lang="ca-ES" sz="2000" noProof="0" dirty="0" smtClean="0">
                          <a:solidFill>
                            <a:schemeClr val="tx1">
                              <a:lumMod val="75000"/>
                              <a:lumOff val="25000"/>
                            </a:schemeClr>
                          </a:solidFill>
                        </a:rPr>
                        <a:t>  Obesitat grau 3 (obesitat mòrbida)</a:t>
                      </a:r>
                      <a:endParaRPr lang="ca-ES" sz="2000" noProof="0" dirty="0">
                        <a:solidFill>
                          <a:schemeClr val="tx1">
                            <a:lumMod val="75000"/>
                            <a:lumOff val="25000"/>
                          </a:schemeClr>
                        </a:solidFill>
                      </a:endParaRPr>
                    </a:p>
                  </a:txBody>
                  <a:tcPr anchor="ctr">
                    <a:solidFill>
                      <a:srgbClr val="EFF6E8"/>
                    </a:solidFill>
                  </a:tcPr>
                </a:tc>
                <a:tc>
                  <a:txBody>
                    <a:bodyPr/>
                    <a:lstStyle/>
                    <a:p>
                      <a:pPr algn="ctr"/>
                      <a:r>
                        <a:rPr lang="ca-ES" sz="2000" noProof="0" dirty="0" smtClean="0">
                          <a:solidFill>
                            <a:schemeClr val="tx1">
                              <a:lumMod val="75000"/>
                              <a:lumOff val="25000"/>
                            </a:schemeClr>
                          </a:solidFill>
                        </a:rPr>
                        <a:t>≥ 40</a:t>
                      </a:r>
                      <a:endParaRPr lang="ca-ES" sz="2000" noProof="0" dirty="0">
                        <a:solidFill>
                          <a:schemeClr val="tx1">
                            <a:lumMod val="75000"/>
                            <a:lumOff val="25000"/>
                          </a:schemeClr>
                        </a:solidFill>
                      </a:endParaRPr>
                    </a:p>
                  </a:txBody>
                  <a:tcPr anchor="ctr">
                    <a:solidFill>
                      <a:srgbClr val="EFF6E8"/>
                    </a:solidFill>
                  </a:tcPr>
                </a:tc>
              </a:tr>
            </a:tbl>
          </a:graphicData>
        </a:graphic>
      </p:graphicFrame>
      <p:sp>
        <p:nvSpPr>
          <p:cNvPr id="7" name="6 Rectángulo"/>
          <p:cNvSpPr/>
          <p:nvPr/>
        </p:nvSpPr>
        <p:spPr>
          <a:xfrm>
            <a:off x="1198185" y="1157158"/>
            <a:ext cx="4114794"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smtClean="0"/>
              <a:t>Què</a:t>
            </a:r>
            <a:r>
              <a:rPr lang="es-ES" sz="2500" b="1" dirty="0" smtClean="0"/>
              <a:t> </a:t>
            </a:r>
            <a:r>
              <a:rPr lang="es-ES" sz="2500" b="1" dirty="0" err="1" smtClean="0"/>
              <a:t>és</a:t>
            </a:r>
            <a:r>
              <a:rPr lang="es-ES" sz="2500" b="1" dirty="0" smtClean="0"/>
              <a:t> </a:t>
            </a:r>
            <a:r>
              <a:rPr lang="es-ES" sz="2500" b="1" dirty="0" err="1" smtClean="0"/>
              <a:t>l’obesitat</a:t>
            </a:r>
            <a:r>
              <a:rPr lang="es-ES" sz="2500" b="1" dirty="0"/>
              <a:t>?</a:t>
            </a:r>
            <a:endParaRPr lang="ca-ES" sz="2500" b="1" dirty="0"/>
          </a:p>
        </p:txBody>
      </p:sp>
      <p:pic>
        <p:nvPicPr>
          <p:cNvPr id="8" name="7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883845142"/>
      </p:ext>
    </p:extLst>
  </p:cSld>
  <p:clrMapOvr>
    <a:masterClrMapping/>
  </p:clrMapOvr>
  <mc:AlternateContent xmlns:mc="http://schemas.openxmlformats.org/markup-compatibility/2006" xmlns:p14="http://schemas.microsoft.com/office/powerpoint/2010/main">
    <mc:Choice Requires="p14">
      <p:transition spd="slow" p14:dur="2000" advTm="32047"/>
    </mc:Choice>
    <mc:Fallback xmlns="">
      <p:transition spd="slow" advTm="320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198185" y="1127662"/>
            <a:ext cx="3373815"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Per què ens engreixem?</a:t>
            </a:r>
            <a:endParaRPr lang="ca-ES" sz="2500" b="1" dirty="0"/>
          </a:p>
        </p:txBody>
      </p:sp>
      <p:sp>
        <p:nvSpPr>
          <p:cNvPr id="4" name="3 Rectángulo"/>
          <p:cNvSpPr/>
          <p:nvPr/>
        </p:nvSpPr>
        <p:spPr>
          <a:xfrm>
            <a:off x="1198184" y="2440717"/>
            <a:ext cx="9963802" cy="2862322"/>
          </a:xfrm>
          <a:prstGeom prst="rect">
            <a:avLst/>
          </a:prstGeom>
        </p:spPr>
        <p:txBody>
          <a:bodyPr wrap="square">
            <a:spAutoFit/>
          </a:bodyPr>
          <a:lstStyle/>
          <a:p>
            <a:pPr marL="306388" indent="-306388" algn="just">
              <a:spcBef>
                <a:spcPts val="1800"/>
              </a:spcBef>
              <a:buClr>
                <a:srgbClr val="92D050"/>
              </a:buClr>
              <a:buFont typeface="Wingdings" panose="05000000000000000000" pitchFamily="2" charset="2"/>
              <a:buChar char="Ø"/>
              <a:tabLst>
                <a:tab pos="287338" algn="l"/>
              </a:tabLst>
            </a:pPr>
            <a:r>
              <a:rPr lang="ca-ES" sz="2000" b="1" dirty="0" smtClean="0"/>
              <a:t>Dieta hipercalòrica: </a:t>
            </a:r>
            <a:r>
              <a:rPr lang="ca-ES" sz="2000" dirty="0" smtClean="0">
                <a:solidFill>
                  <a:schemeClr val="tx1">
                    <a:lumMod val="75000"/>
                    <a:lumOff val="25000"/>
                  </a:schemeClr>
                </a:solidFill>
              </a:rPr>
              <a:t>l’energia que s’ingereix amb els aliments </a:t>
            </a:r>
            <a:r>
              <a:rPr lang="es-ES_tradnl" sz="2000" dirty="0" err="1" smtClean="0">
                <a:solidFill>
                  <a:schemeClr val="tx1">
                    <a:lumMod val="75000"/>
                    <a:lumOff val="25000"/>
                  </a:schemeClr>
                </a:solidFill>
              </a:rPr>
              <a:t>és</a:t>
            </a:r>
            <a:r>
              <a:rPr lang="es-ES_tradnl" sz="2000" dirty="0" smtClean="0">
                <a:solidFill>
                  <a:schemeClr val="tx1">
                    <a:lumMod val="75000"/>
                    <a:lumOff val="25000"/>
                  </a:schemeClr>
                </a:solidFill>
              </a:rPr>
              <a:t> superior a la que es gasta. </a:t>
            </a:r>
          </a:p>
          <a:p>
            <a:pPr marL="306388" indent="-306388" algn="just">
              <a:spcBef>
                <a:spcPts val="1800"/>
              </a:spcBef>
              <a:buClr>
                <a:srgbClr val="92D050"/>
              </a:buClr>
              <a:buFont typeface="Wingdings" panose="05000000000000000000" pitchFamily="2" charset="2"/>
              <a:buChar char="Ø"/>
              <a:tabLst>
                <a:tab pos="287338" algn="l"/>
              </a:tabLst>
            </a:pPr>
            <a:endParaRPr lang="es-ES_tradnl" sz="2000" dirty="0" smtClean="0"/>
          </a:p>
          <a:p>
            <a:pPr marL="306388" indent="-306388" algn="just">
              <a:spcBef>
                <a:spcPts val="1800"/>
              </a:spcBef>
              <a:buClr>
                <a:srgbClr val="92D050"/>
              </a:buClr>
              <a:buFont typeface="Wingdings" panose="05000000000000000000" pitchFamily="2" charset="2"/>
              <a:buChar char="Ø"/>
              <a:tabLst>
                <a:tab pos="287338" algn="l"/>
              </a:tabLst>
            </a:pPr>
            <a:r>
              <a:rPr lang="ca-ES" sz="2000" b="1" dirty="0" smtClean="0"/>
              <a:t>Falta d’exercici físic:</a:t>
            </a:r>
            <a:r>
              <a:rPr lang="ca-ES" sz="2000" b="1" dirty="0" smtClean="0">
                <a:solidFill>
                  <a:schemeClr val="tx1">
                    <a:lumMod val="75000"/>
                    <a:lumOff val="25000"/>
                  </a:schemeClr>
                </a:solidFill>
              </a:rPr>
              <a:t> </a:t>
            </a:r>
            <a:r>
              <a:rPr lang="ca-ES" sz="2000" dirty="0" smtClean="0">
                <a:solidFill>
                  <a:schemeClr val="tx1">
                    <a:lumMod val="75000"/>
                    <a:lumOff val="25000"/>
                  </a:schemeClr>
                </a:solidFill>
              </a:rPr>
              <a:t>no es cremen les calories que s’ingereixen. </a:t>
            </a:r>
          </a:p>
          <a:p>
            <a:pPr marL="306388" indent="-306388" algn="just">
              <a:spcBef>
                <a:spcPts val="1800"/>
              </a:spcBef>
              <a:buClr>
                <a:srgbClr val="92D050"/>
              </a:buClr>
              <a:buFont typeface="Wingdings" panose="05000000000000000000" pitchFamily="2" charset="2"/>
              <a:buChar char="Ø"/>
              <a:tabLst>
                <a:tab pos="287338" algn="l"/>
              </a:tabLst>
            </a:pPr>
            <a:endParaRPr lang="ca-ES" sz="2000" b="1" dirty="0" smtClean="0"/>
          </a:p>
          <a:p>
            <a:pPr marL="306388" indent="-306388" algn="just">
              <a:spcBef>
                <a:spcPts val="1800"/>
              </a:spcBef>
              <a:buClr>
                <a:srgbClr val="92D050"/>
              </a:buClr>
              <a:buFont typeface="Wingdings" panose="05000000000000000000" pitchFamily="2" charset="2"/>
              <a:buChar char="Ø"/>
              <a:tabLst>
                <a:tab pos="287338" algn="l"/>
              </a:tabLst>
            </a:pPr>
            <a:r>
              <a:rPr lang="ca-ES" sz="2000" b="1" dirty="0" smtClean="0"/>
              <a:t>Ansietat: </a:t>
            </a:r>
            <a:r>
              <a:rPr lang="ca-ES" sz="2000" dirty="0" smtClean="0">
                <a:solidFill>
                  <a:schemeClr val="tx1">
                    <a:lumMod val="75000"/>
                    <a:lumOff val="25000"/>
                  </a:schemeClr>
                </a:solidFill>
              </a:rPr>
              <a:t>principalment al fet que per tal de superar l’ansietat, algunes persones mengen més que de costum, ja que ajuda a calmar la simptomatologia. </a:t>
            </a:r>
          </a:p>
        </p:txBody>
      </p:sp>
      <p:pic>
        <p:nvPicPr>
          <p:cNvPr id="14" name="13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800832615"/>
      </p:ext>
    </p:extLst>
  </p:cSld>
  <p:clrMapOvr>
    <a:masterClrMapping/>
  </p:clrMapOvr>
  <mc:AlternateContent xmlns:mc="http://schemas.openxmlformats.org/markup-compatibility/2006" xmlns:p14="http://schemas.microsoft.com/office/powerpoint/2010/main">
    <mc:Choice Requires="p14">
      <p:transition spd="slow" p14:dur="2000" advTm="29644"/>
    </mc:Choice>
    <mc:Fallback xmlns="">
      <p:transition spd="slow" advTm="296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98184" y="2042511"/>
            <a:ext cx="9963801" cy="3836948"/>
          </a:xfrm>
          <a:prstGeom prst="rect">
            <a:avLst/>
          </a:prstGeom>
        </p:spPr>
        <p:txBody>
          <a:bodyPr wrap="square">
            <a:spAutoFit/>
          </a:bodyPr>
          <a:lstStyle/>
          <a:p>
            <a:pPr marL="334963" indent="-334963">
              <a:spcAft>
                <a:spcPts val="800"/>
              </a:spcAft>
              <a:buClr>
                <a:srgbClr val="92D050"/>
              </a:buClr>
              <a:buFont typeface="Wingdings" panose="05000000000000000000" pitchFamily="2" charset="2"/>
              <a:buChar char="Ø"/>
              <a:tabLst>
                <a:tab pos="287338" algn="l"/>
              </a:tabLst>
            </a:pPr>
            <a:r>
              <a:rPr lang="ca-ES" sz="2000" b="1" dirty="0" smtClean="0"/>
              <a:t>Medicaments que augmenten el pes:</a:t>
            </a:r>
            <a:r>
              <a:rPr lang="ca-ES" sz="2000" dirty="0" smtClean="0"/>
              <a:t> alguns </a:t>
            </a:r>
            <a:r>
              <a:rPr lang="ca-ES" sz="2000" dirty="0" smtClean="0">
                <a:solidFill>
                  <a:schemeClr val="tx1">
                    <a:lumMod val="75000"/>
                    <a:lumOff val="25000"/>
                  </a:schemeClr>
                </a:solidFill>
              </a:rPr>
              <a:t>incrementen la sensació de gana, provoquen retenció de líquids, causen fatiga o disminueixen el metabolisme.</a:t>
            </a:r>
          </a:p>
          <a:p>
            <a:pPr marL="334963" indent="-334963">
              <a:spcAft>
                <a:spcPts val="800"/>
              </a:spcAft>
              <a:buClr>
                <a:srgbClr val="92D050"/>
              </a:buClr>
              <a:buFont typeface="Wingdings" panose="05000000000000000000" pitchFamily="2" charset="2"/>
              <a:buChar char="Ø"/>
              <a:tabLst>
                <a:tab pos="287338" algn="l"/>
              </a:tabLst>
            </a:pPr>
            <a:endParaRPr lang="ca-ES" sz="400" dirty="0" smtClean="0">
              <a:solidFill>
                <a:schemeClr val="tx1">
                  <a:lumMod val="75000"/>
                  <a:lumOff val="25000"/>
                </a:schemeClr>
              </a:solidFill>
            </a:endParaRPr>
          </a:p>
          <a:p>
            <a:pPr marL="800100" lvl="1" indent="-342900">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Antidepressius: </a:t>
            </a:r>
            <a:r>
              <a:rPr lang="ca-ES" sz="2000" dirty="0" err="1" smtClean="0">
                <a:solidFill>
                  <a:schemeClr val="tx1">
                    <a:lumMod val="75000"/>
                    <a:lumOff val="25000"/>
                  </a:schemeClr>
                </a:solidFill>
              </a:rPr>
              <a:t>paroxetina</a:t>
            </a:r>
            <a:r>
              <a:rPr lang="ca-ES" sz="2000" dirty="0" smtClean="0">
                <a:solidFill>
                  <a:schemeClr val="tx1">
                    <a:lumMod val="75000"/>
                    <a:lumOff val="25000"/>
                  </a:schemeClr>
                </a:solidFill>
              </a:rPr>
              <a:t> (</a:t>
            </a:r>
            <a:r>
              <a:rPr lang="ca-ES" sz="2000" dirty="0" err="1" smtClean="0">
                <a:solidFill>
                  <a:schemeClr val="tx1">
                    <a:lumMod val="75000"/>
                    <a:lumOff val="25000"/>
                  </a:schemeClr>
                </a:solidFill>
              </a:rPr>
              <a:t>Seroxat</a:t>
            </a:r>
            <a:r>
              <a:rPr lang="ca-ES" sz="2000" dirty="0" smtClean="0">
                <a:solidFill>
                  <a:schemeClr val="tx1">
                    <a:lumMod val="75000"/>
                    <a:lumOff val="25000"/>
                  </a:schemeClr>
                </a:solidFill>
              </a:rPr>
              <a:t>®)</a:t>
            </a:r>
          </a:p>
          <a:p>
            <a:pPr marL="800100" lvl="1" indent="-342900">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Antihistamínics: </a:t>
            </a:r>
            <a:r>
              <a:rPr lang="ca-ES" sz="2000" dirty="0" err="1" smtClean="0">
                <a:solidFill>
                  <a:schemeClr val="tx1">
                    <a:lumMod val="75000"/>
                    <a:lumOff val="25000"/>
                  </a:schemeClr>
                </a:solidFill>
              </a:rPr>
              <a:t>cetirizina</a:t>
            </a:r>
            <a:r>
              <a:rPr lang="ca-ES" sz="2000" dirty="0" smtClean="0">
                <a:solidFill>
                  <a:schemeClr val="tx1">
                    <a:lumMod val="75000"/>
                    <a:lumOff val="25000"/>
                  </a:schemeClr>
                </a:solidFill>
              </a:rPr>
              <a:t> (</a:t>
            </a:r>
            <a:r>
              <a:rPr lang="ca-ES" sz="2000" dirty="0" err="1" smtClean="0">
                <a:solidFill>
                  <a:schemeClr val="tx1">
                    <a:lumMod val="75000"/>
                    <a:lumOff val="25000"/>
                  </a:schemeClr>
                </a:solidFill>
              </a:rPr>
              <a:t>Zyrtec</a:t>
            </a:r>
            <a:r>
              <a:rPr lang="ca-ES" sz="2000" dirty="0" smtClean="0">
                <a:solidFill>
                  <a:schemeClr val="tx1">
                    <a:lumMod val="75000"/>
                    <a:lumOff val="25000"/>
                  </a:schemeClr>
                </a:solidFill>
              </a:rPr>
              <a:t>®)</a:t>
            </a:r>
          </a:p>
          <a:p>
            <a:pPr marL="800100" lvl="1" indent="-342900">
              <a:spcAft>
                <a:spcPts val="800"/>
              </a:spcAft>
              <a:buClr>
                <a:srgbClr val="92D050"/>
              </a:buClr>
              <a:buFont typeface="Wingdings" panose="05000000000000000000" pitchFamily="2" charset="2"/>
              <a:buChar char="§"/>
              <a:tabLst>
                <a:tab pos="288000" algn="l"/>
              </a:tabLst>
            </a:pPr>
            <a:r>
              <a:rPr lang="ca-ES" sz="2000" dirty="0" err="1" smtClean="0">
                <a:solidFill>
                  <a:schemeClr val="tx1">
                    <a:lumMod val="75000"/>
                    <a:lumOff val="25000"/>
                  </a:schemeClr>
                </a:solidFill>
              </a:rPr>
              <a:t>Antipsicòtics</a:t>
            </a:r>
            <a:r>
              <a:rPr lang="ca-ES" sz="2000" dirty="0" smtClean="0">
                <a:solidFill>
                  <a:schemeClr val="tx1">
                    <a:lumMod val="75000"/>
                    <a:lumOff val="25000"/>
                  </a:schemeClr>
                </a:solidFill>
              </a:rPr>
              <a:t>: </a:t>
            </a:r>
            <a:r>
              <a:rPr lang="ca-ES" sz="2000" dirty="0" err="1" smtClean="0">
                <a:solidFill>
                  <a:schemeClr val="tx1">
                    <a:lumMod val="75000"/>
                    <a:lumOff val="25000"/>
                  </a:schemeClr>
                </a:solidFill>
              </a:rPr>
              <a:t>risperidona</a:t>
            </a:r>
            <a:r>
              <a:rPr lang="ca-ES" sz="2000" dirty="0" smtClean="0">
                <a:solidFill>
                  <a:schemeClr val="tx1">
                    <a:lumMod val="75000"/>
                    <a:lumOff val="25000"/>
                  </a:schemeClr>
                </a:solidFill>
              </a:rPr>
              <a:t> (</a:t>
            </a:r>
            <a:r>
              <a:rPr lang="ca-ES" sz="2000" dirty="0" err="1" smtClean="0">
                <a:solidFill>
                  <a:schemeClr val="tx1">
                    <a:lumMod val="75000"/>
                    <a:lumOff val="25000"/>
                  </a:schemeClr>
                </a:solidFill>
              </a:rPr>
              <a:t>Risperdal</a:t>
            </a:r>
            <a:r>
              <a:rPr lang="ca-ES" sz="2000" dirty="0" smtClean="0">
                <a:solidFill>
                  <a:schemeClr val="tx1">
                    <a:lumMod val="75000"/>
                    <a:lumOff val="25000"/>
                  </a:schemeClr>
                </a:solidFill>
              </a:rPr>
              <a:t>®)</a:t>
            </a:r>
          </a:p>
          <a:p>
            <a:pPr marL="800100" lvl="1" indent="-342900">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Antihipertensius </a:t>
            </a:r>
            <a:r>
              <a:rPr lang="el-GR" sz="2000" dirty="0" smtClean="0">
                <a:solidFill>
                  <a:schemeClr val="tx1">
                    <a:lumMod val="75000"/>
                    <a:lumOff val="25000"/>
                  </a:schemeClr>
                </a:solidFill>
              </a:rPr>
              <a:t>β</a:t>
            </a:r>
            <a:r>
              <a:rPr lang="es-ES" sz="2000" dirty="0" smtClean="0">
                <a:solidFill>
                  <a:schemeClr val="tx1">
                    <a:lumMod val="75000"/>
                    <a:lumOff val="25000"/>
                  </a:schemeClr>
                </a:solidFill>
              </a:rPr>
              <a:t>-</a:t>
            </a:r>
            <a:r>
              <a:rPr lang="ca-ES" sz="2000" dirty="0" smtClean="0">
                <a:solidFill>
                  <a:schemeClr val="tx1">
                    <a:lumMod val="75000"/>
                    <a:lumOff val="25000"/>
                  </a:schemeClr>
                </a:solidFill>
              </a:rPr>
              <a:t>blocadors: atenolol (</a:t>
            </a:r>
            <a:r>
              <a:rPr lang="ca-ES" sz="2000" dirty="0" err="1" smtClean="0">
                <a:solidFill>
                  <a:schemeClr val="tx1">
                    <a:lumMod val="75000"/>
                    <a:lumOff val="25000"/>
                  </a:schemeClr>
                </a:solidFill>
              </a:rPr>
              <a:t>Tenormin</a:t>
            </a:r>
            <a:r>
              <a:rPr lang="ca-ES" sz="2000" dirty="0" smtClean="0">
                <a:solidFill>
                  <a:schemeClr val="tx1">
                    <a:lumMod val="75000"/>
                    <a:lumOff val="25000"/>
                  </a:schemeClr>
                </a:solidFill>
              </a:rPr>
              <a:t>®)</a:t>
            </a:r>
          </a:p>
          <a:p>
            <a:pPr marL="800100" lvl="1" indent="-342900">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Corticosteroides: prednisona (</a:t>
            </a:r>
            <a:r>
              <a:rPr lang="ca-ES" sz="2000" dirty="0" err="1" smtClean="0">
                <a:solidFill>
                  <a:schemeClr val="tx1">
                    <a:lumMod val="75000"/>
                    <a:lumOff val="25000"/>
                  </a:schemeClr>
                </a:solidFill>
              </a:rPr>
              <a:t>Dacortin</a:t>
            </a:r>
            <a:r>
              <a:rPr lang="ca-ES" sz="2000" dirty="0" smtClean="0">
                <a:solidFill>
                  <a:schemeClr val="tx1">
                    <a:lumMod val="75000"/>
                    <a:lumOff val="25000"/>
                  </a:schemeClr>
                </a:solidFill>
              </a:rPr>
              <a:t>®)</a:t>
            </a:r>
          </a:p>
          <a:p>
            <a:pPr marL="800100" lvl="1" indent="-342900">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Antidiabètics: </a:t>
            </a:r>
            <a:r>
              <a:rPr lang="ca-ES" sz="2000" dirty="0" err="1" smtClean="0">
                <a:solidFill>
                  <a:schemeClr val="tx1">
                    <a:lumMod val="75000"/>
                    <a:lumOff val="25000"/>
                  </a:schemeClr>
                </a:solidFill>
              </a:rPr>
              <a:t>pioglitazona</a:t>
            </a:r>
            <a:r>
              <a:rPr lang="ca-ES" sz="2000" dirty="0" smtClean="0">
                <a:solidFill>
                  <a:schemeClr val="tx1">
                    <a:lumMod val="75000"/>
                    <a:lumOff val="25000"/>
                  </a:schemeClr>
                </a:solidFill>
              </a:rPr>
              <a:t> (</a:t>
            </a:r>
            <a:r>
              <a:rPr lang="ca-ES" sz="2000" dirty="0" err="1" smtClean="0">
                <a:solidFill>
                  <a:schemeClr val="tx1">
                    <a:lumMod val="75000"/>
                    <a:lumOff val="25000"/>
                  </a:schemeClr>
                </a:solidFill>
              </a:rPr>
              <a:t>Actos</a:t>
            </a:r>
            <a:r>
              <a:rPr lang="ca-ES" sz="2000" dirty="0" smtClean="0">
                <a:solidFill>
                  <a:schemeClr val="tx1">
                    <a:lumMod val="75000"/>
                    <a:lumOff val="25000"/>
                  </a:schemeClr>
                </a:solidFill>
              </a:rPr>
              <a:t>®)</a:t>
            </a:r>
          </a:p>
          <a:p>
            <a:pPr marL="800100" lvl="1" indent="-342900">
              <a:spcAft>
                <a:spcPts val="800"/>
              </a:spcAft>
              <a:buClr>
                <a:srgbClr val="92D050"/>
              </a:buClr>
              <a:buFont typeface="Wingdings" panose="05000000000000000000" pitchFamily="2" charset="2"/>
              <a:buChar char="§"/>
              <a:tabLst>
                <a:tab pos="288000" algn="l"/>
              </a:tabLst>
            </a:pPr>
            <a:r>
              <a:rPr lang="ca-ES" sz="2000" dirty="0" err="1" smtClean="0">
                <a:solidFill>
                  <a:schemeClr val="tx1">
                    <a:lumMod val="75000"/>
                    <a:lumOff val="25000"/>
                  </a:schemeClr>
                </a:solidFill>
              </a:rPr>
              <a:t>Anticonvulsivants</a:t>
            </a:r>
            <a:r>
              <a:rPr lang="ca-ES" sz="2000" dirty="0" smtClean="0">
                <a:solidFill>
                  <a:schemeClr val="tx1">
                    <a:lumMod val="75000"/>
                    <a:lumOff val="25000"/>
                  </a:schemeClr>
                </a:solidFill>
              </a:rPr>
              <a:t>: àcid valproic (</a:t>
            </a:r>
            <a:r>
              <a:rPr lang="ca-ES" sz="2000" dirty="0" err="1" smtClean="0">
                <a:solidFill>
                  <a:schemeClr val="tx1">
                    <a:lumMod val="75000"/>
                    <a:lumOff val="25000"/>
                  </a:schemeClr>
                </a:solidFill>
              </a:rPr>
              <a:t>Depakine</a:t>
            </a:r>
            <a:r>
              <a:rPr lang="ca-ES" sz="2000" dirty="0" smtClean="0">
                <a:solidFill>
                  <a:schemeClr val="tx1">
                    <a:lumMod val="75000"/>
                    <a:lumOff val="25000"/>
                  </a:schemeClr>
                </a:solidFill>
              </a:rPr>
              <a:t>®)</a:t>
            </a:r>
            <a:endParaRPr lang="ca-ES" sz="2000" dirty="0">
              <a:solidFill>
                <a:schemeClr val="tx1">
                  <a:lumMod val="75000"/>
                  <a:lumOff val="25000"/>
                </a:schemeClr>
              </a:solidFill>
            </a:endParaRPr>
          </a:p>
        </p:txBody>
      </p:sp>
      <p:sp>
        <p:nvSpPr>
          <p:cNvPr id="8" name="6 Rectángulo"/>
          <p:cNvSpPr/>
          <p:nvPr/>
        </p:nvSpPr>
        <p:spPr>
          <a:xfrm>
            <a:off x="1198185" y="1127662"/>
            <a:ext cx="3373815"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Per què ens engreixem?</a:t>
            </a:r>
            <a:endParaRPr lang="ca-ES" sz="2500" b="1" dirty="0"/>
          </a:p>
        </p:txBody>
      </p:sp>
      <p:pic>
        <p:nvPicPr>
          <p:cNvPr id="10" name="9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801368187"/>
      </p:ext>
    </p:extLst>
  </p:cSld>
  <p:clrMapOvr>
    <a:masterClrMapping/>
  </p:clrMapOvr>
  <mc:AlternateContent xmlns:mc="http://schemas.openxmlformats.org/markup-compatibility/2006" xmlns:p14="http://schemas.microsoft.com/office/powerpoint/2010/main">
    <mc:Choice Requires="p14">
      <p:transition spd="slow" p14:dur="2000" advTm="34554"/>
    </mc:Choice>
    <mc:Fallback xmlns="">
      <p:transition spd="slow" advTm="345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98185" y="2073312"/>
            <a:ext cx="9963801" cy="3313728"/>
          </a:xfrm>
          <a:prstGeom prst="rect">
            <a:avLst/>
          </a:prstGeom>
        </p:spPr>
        <p:txBody>
          <a:bodyPr wrap="square">
            <a:spAutoFit/>
          </a:bodyPr>
          <a:lstStyle/>
          <a:p>
            <a:pPr algn="just">
              <a:spcAft>
                <a:spcPts val="1800"/>
              </a:spcAft>
              <a:buClr>
                <a:srgbClr val="92D050"/>
              </a:buClr>
              <a:tabLst>
                <a:tab pos="288000" algn="l"/>
              </a:tabLst>
            </a:pPr>
            <a:r>
              <a:rPr lang="ca-ES" sz="2000" b="1" dirty="0" smtClean="0"/>
              <a:t>Si...</a:t>
            </a:r>
          </a:p>
          <a:p>
            <a:pPr marL="800100" lvl="1" indent="-342900" algn="just">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T’han receptat una nova medicació i notes que estàs augmentant de pes</a:t>
            </a:r>
          </a:p>
          <a:p>
            <a:pPr marL="800100" lvl="1" indent="-342900" algn="just">
              <a:spcAft>
                <a:spcPts val="800"/>
              </a:spcAft>
              <a:buClr>
                <a:srgbClr val="92D050"/>
              </a:buClr>
              <a:buFont typeface="Wingdings" panose="05000000000000000000" pitchFamily="2" charset="2"/>
              <a:buChar char="§"/>
              <a:tabLst>
                <a:tab pos="288000" algn="l"/>
              </a:tabLst>
            </a:pPr>
            <a:r>
              <a:rPr lang="ca-ES" sz="2000" dirty="0" smtClean="0">
                <a:solidFill>
                  <a:schemeClr val="tx1">
                    <a:lumMod val="75000"/>
                    <a:lumOff val="25000"/>
                  </a:schemeClr>
                </a:solidFill>
              </a:rPr>
              <a:t>Si augmentes ràpidament de pes en un període curt de temps </a:t>
            </a:r>
          </a:p>
          <a:p>
            <a:pPr lvl="1" algn="just">
              <a:spcAft>
                <a:spcPts val="800"/>
              </a:spcAft>
              <a:buClr>
                <a:srgbClr val="92D050"/>
              </a:buClr>
              <a:tabLst>
                <a:tab pos="288000" algn="l"/>
              </a:tabLst>
            </a:pPr>
            <a:endParaRPr lang="ca-ES" sz="500" dirty="0" smtClean="0">
              <a:solidFill>
                <a:schemeClr val="tx1">
                  <a:lumMod val="75000"/>
                  <a:lumOff val="25000"/>
                </a:schemeClr>
              </a:solidFill>
            </a:endParaRPr>
          </a:p>
          <a:p>
            <a:pPr marL="14288" lvl="1" algn="just">
              <a:spcAft>
                <a:spcPts val="800"/>
              </a:spcAft>
              <a:buClr>
                <a:srgbClr val="92D050"/>
              </a:buClr>
              <a:tabLst>
                <a:tab pos="287338" algn="l"/>
              </a:tabLst>
            </a:pPr>
            <a:r>
              <a:rPr lang="ca-ES" sz="2000" dirty="0" smtClean="0">
                <a:solidFill>
                  <a:schemeClr val="tx1">
                    <a:lumMod val="75000"/>
                    <a:lumOff val="25000"/>
                  </a:schemeClr>
                </a:solidFill>
              </a:rPr>
              <a:t>Contacta amb el el teu metge o consulta al farmacèutic per estudiar la medicació i esbrinar-ne la causa.</a:t>
            </a:r>
          </a:p>
          <a:p>
            <a:pPr marL="14288" lvl="1" algn="just">
              <a:spcAft>
                <a:spcPts val="800"/>
              </a:spcAft>
              <a:buClr>
                <a:srgbClr val="92D050"/>
              </a:buClr>
              <a:tabLst>
                <a:tab pos="287338" algn="l"/>
              </a:tabLst>
            </a:pPr>
            <a:endParaRPr lang="ca-ES" sz="1200" dirty="0" smtClean="0"/>
          </a:p>
          <a:p>
            <a:pPr marL="14288" lvl="1" algn="just">
              <a:spcAft>
                <a:spcPts val="800"/>
              </a:spcAft>
              <a:buClr>
                <a:srgbClr val="92D050"/>
              </a:buClr>
              <a:tabLst>
                <a:tab pos="287338" algn="l"/>
              </a:tabLst>
            </a:pPr>
            <a:r>
              <a:rPr lang="ca-ES" sz="2000" dirty="0" smtClean="0">
                <a:solidFill>
                  <a:schemeClr val="tx1">
                    <a:lumMod val="75000"/>
                    <a:lumOff val="25000"/>
                  </a:schemeClr>
                </a:solidFill>
              </a:rPr>
              <a:t>Malgrat que creguis que l’augment de pes és degut a la medicació, </a:t>
            </a:r>
            <a:r>
              <a:rPr lang="ca-ES" sz="2400" dirty="0" smtClean="0">
                <a:solidFill>
                  <a:srgbClr val="FF0000"/>
                </a:solidFill>
              </a:rPr>
              <a:t>no deixis de prendre</a:t>
            </a:r>
            <a:r>
              <a:rPr lang="ca-ES" sz="2400" dirty="0" smtClean="0"/>
              <a:t> </a:t>
            </a:r>
            <a:r>
              <a:rPr lang="ca-ES" sz="2000" dirty="0" smtClean="0">
                <a:solidFill>
                  <a:schemeClr val="tx1">
                    <a:lumMod val="75000"/>
                    <a:lumOff val="25000"/>
                  </a:schemeClr>
                </a:solidFill>
              </a:rPr>
              <a:t>cap medicament sense consultar-ho abans amb el teu metge!</a:t>
            </a:r>
          </a:p>
        </p:txBody>
      </p:sp>
      <p:sp>
        <p:nvSpPr>
          <p:cNvPr id="8" name="6 Rectángulo"/>
          <p:cNvSpPr/>
          <p:nvPr/>
        </p:nvSpPr>
        <p:spPr>
          <a:xfrm>
            <a:off x="1198185" y="1127662"/>
            <a:ext cx="3373815"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500" b="1" dirty="0" smtClean="0"/>
              <a:t>Per què ens engreixem?</a:t>
            </a:r>
            <a:endParaRPr lang="ca-ES" sz="2500" b="1" dirty="0"/>
          </a:p>
        </p:txBody>
      </p:sp>
      <p:pic>
        <p:nvPicPr>
          <p:cNvPr id="3" name="2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779766365"/>
      </p:ext>
    </p:extLst>
  </p:cSld>
  <p:clrMapOvr>
    <a:masterClrMapping/>
  </p:clrMapOvr>
  <mc:AlternateContent xmlns:mc="http://schemas.openxmlformats.org/markup-compatibility/2006" xmlns:p14="http://schemas.microsoft.com/office/powerpoint/2010/main">
    <mc:Choice Requires="p14">
      <p:transition spd="slow" p14:dur="2000" advTm="23954"/>
    </mc:Choice>
    <mc:Fallback xmlns="">
      <p:transition spd="slow" advTm="239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98185" y="2150878"/>
            <a:ext cx="7119906" cy="3228570"/>
          </a:xfrm>
        </p:spPr>
        <p:txBody>
          <a:bodyPr/>
          <a:lstStyle/>
          <a:p>
            <a:pPr>
              <a:buFont typeface="Wingdings" panose="05000000000000000000" pitchFamily="2" charset="2"/>
              <a:buChar char="Ø"/>
              <a:tabLst>
                <a:tab pos="288000" algn="l"/>
              </a:tabLst>
            </a:pPr>
            <a:r>
              <a:rPr lang="ca-ES" sz="2400" dirty="0" smtClean="0">
                <a:solidFill>
                  <a:schemeClr val="tx1"/>
                </a:solidFill>
              </a:rPr>
              <a:t> </a:t>
            </a:r>
            <a:r>
              <a:rPr lang="ca-ES" dirty="0" smtClean="0"/>
              <a:t>Objectiu del tractament de l’obesitat: Aconseguir</a:t>
            </a:r>
            <a:r>
              <a:rPr lang="ca-ES" dirty="0"/>
              <a:t> </a:t>
            </a:r>
            <a:r>
              <a:rPr lang="ca-ES" dirty="0" smtClean="0">
                <a:solidFill>
                  <a:schemeClr val="tx1"/>
                </a:solidFill>
              </a:rPr>
              <a:t>una</a:t>
            </a:r>
            <a:r>
              <a:rPr lang="ca-ES" b="1" dirty="0" smtClean="0">
                <a:solidFill>
                  <a:schemeClr val="tx1"/>
                </a:solidFill>
              </a:rPr>
              <a:t> reducció 	sostinguda </a:t>
            </a:r>
            <a:r>
              <a:rPr lang="ca-ES" dirty="0" smtClean="0"/>
              <a:t>(del 5-20%) del pes</a:t>
            </a:r>
            <a:r>
              <a:rPr lang="ca-ES" dirty="0"/>
              <a:t> </a:t>
            </a:r>
            <a:r>
              <a:rPr lang="ca-ES" dirty="0" smtClean="0"/>
              <a:t>corporal. </a:t>
            </a:r>
          </a:p>
          <a:p>
            <a:pPr>
              <a:buFont typeface="Wingdings" panose="05000000000000000000" pitchFamily="2" charset="2"/>
              <a:buChar char="Ø"/>
              <a:tabLst>
                <a:tab pos="288000" algn="l"/>
              </a:tabLst>
            </a:pPr>
            <a:endParaRPr lang="ca-ES" dirty="0" smtClean="0">
              <a:solidFill>
                <a:schemeClr val="tx1"/>
              </a:solidFill>
            </a:endParaRPr>
          </a:p>
          <a:p>
            <a:pPr>
              <a:spcBef>
                <a:spcPts val="2000"/>
              </a:spcBef>
              <a:buFont typeface="Wingdings" panose="05000000000000000000" pitchFamily="2" charset="2"/>
              <a:buChar char="Ø"/>
            </a:pPr>
            <a:r>
              <a:rPr lang="ca-ES" dirty="0" smtClean="0">
                <a:solidFill>
                  <a:schemeClr val="tx1"/>
                </a:solidFill>
              </a:rPr>
              <a:t> </a:t>
            </a:r>
            <a:r>
              <a:rPr lang="ca-ES" dirty="0" smtClean="0"/>
              <a:t>Algoritme terapèutic: </a:t>
            </a:r>
          </a:p>
          <a:p>
            <a:pPr marL="726948" lvl="2" indent="-342900">
              <a:spcBef>
                <a:spcPts val="1000"/>
              </a:spcBef>
              <a:buFont typeface="+mj-lt"/>
              <a:buAutoNum type="arabicPeriod"/>
            </a:pPr>
            <a:r>
              <a:rPr lang="ca-ES" sz="2000" dirty="0" smtClean="0"/>
              <a:t>Canvis en l’estil de vida </a:t>
            </a:r>
          </a:p>
          <a:p>
            <a:pPr marL="726948" lvl="2" indent="-342900">
              <a:spcBef>
                <a:spcPts val="1000"/>
              </a:spcBef>
              <a:buFont typeface="+mj-lt"/>
              <a:buAutoNum type="arabicPeriod"/>
            </a:pPr>
            <a:r>
              <a:rPr lang="ca-ES" sz="2000" dirty="0" smtClean="0"/>
              <a:t>Canvis en l’estil de vida + farmacoteràpia</a:t>
            </a:r>
          </a:p>
          <a:p>
            <a:pPr marL="726948" lvl="2" indent="-342900">
              <a:spcBef>
                <a:spcPts val="1000"/>
              </a:spcBef>
              <a:buFont typeface="+mj-lt"/>
              <a:buAutoNum type="arabicPeriod"/>
            </a:pPr>
            <a:r>
              <a:rPr lang="ca-ES" sz="2000" dirty="0" smtClean="0"/>
              <a:t>Canvis en l’estil de vida  + cirurgia</a:t>
            </a:r>
          </a:p>
          <a:p>
            <a:endParaRPr lang="ca-ES" dirty="0"/>
          </a:p>
        </p:txBody>
      </p:sp>
      <p:pic>
        <p:nvPicPr>
          <p:cNvPr id="2050" name="Picture 2" descr="http://images.slideplayer.com/16/5024111/slides/slide_7.jpg"/>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19028" b="90139" l="9479" r="88646">
                        <a14:backgroundMark x1="43125" y1="19583" x2="10000" y2="19444"/>
                        <a14:backgroundMark x1="10208" y1="19583" x2="10000" y2="86667"/>
                        <a14:backgroundMark x1="9792" y1="86667" x2="43854" y2="19444"/>
                        <a14:backgroundMark x1="43854" y1="19722" x2="42292" y2="19028"/>
                      </a14:backgroundRemoval>
                    </a14:imgEffect>
                  </a14:imgLayer>
                </a14:imgProps>
              </a:ext>
              <a:ext uri="{28A0092B-C50C-407E-A947-70E740481C1C}">
                <a14:useLocalDpi xmlns:a14="http://schemas.microsoft.com/office/drawing/2010/main" val="0"/>
              </a:ext>
            </a:extLst>
          </a:blip>
          <a:srcRect l="9625" t="18831" r="11221" b="9620"/>
          <a:stretch/>
        </p:blipFill>
        <p:spPr bwMode="auto">
          <a:xfrm>
            <a:off x="6709893" y="2358012"/>
            <a:ext cx="4868210" cy="3300334"/>
          </a:xfrm>
          <a:prstGeom prst="rect">
            <a:avLst/>
          </a:prstGeom>
          <a:noFill/>
          <a:extLst>
            <a:ext uri="{909E8E84-426E-40DD-AFC4-6F175D3DCCD1}">
              <a14:hiddenFill xmlns:a14="http://schemas.microsoft.com/office/drawing/2010/main">
                <a:solidFill>
                  <a:srgbClr val="FFFFFF"/>
                </a:solidFill>
              </a14:hiddenFill>
            </a:ext>
          </a:extLst>
        </p:spPr>
      </p:pic>
      <p:sp>
        <p:nvSpPr>
          <p:cNvPr id="8" name="7 Rectángulo"/>
          <p:cNvSpPr/>
          <p:nvPr/>
        </p:nvSpPr>
        <p:spPr>
          <a:xfrm>
            <a:off x="1198184" y="965426"/>
            <a:ext cx="6293997" cy="4473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500" b="1" dirty="0" err="1" smtClean="0"/>
              <a:t>Objectiu</a:t>
            </a:r>
            <a:r>
              <a:rPr lang="es-ES" sz="2500" b="1" dirty="0" smtClean="0"/>
              <a:t> del </a:t>
            </a:r>
            <a:r>
              <a:rPr lang="es-ES" sz="2500" b="1" dirty="0" err="1" smtClean="0"/>
              <a:t>tractament</a:t>
            </a:r>
            <a:r>
              <a:rPr lang="es-ES" sz="2500" b="1" dirty="0" smtClean="0"/>
              <a:t> i </a:t>
            </a:r>
            <a:r>
              <a:rPr lang="es-ES" sz="2500" b="1" dirty="0" err="1" smtClean="0"/>
              <a:t>algoritme</a:t>
            </a:r>
            <a:r>
              <a:rPr lang="es-ES" sz="2500" b="1" dirty="0" smtClean="0"/>
              <a:t> </a:t>
            </a:r>
            <a:r>
              <a:rPr lang="es-ES" sz="2500" b="1" dirty="0" err="1" smtClean="0"/>
              <a:t>terapèutic</a:t>
            </a:r>
            <a:endParaRPr lang="ca-ES" sz="2500" b="1" dirty="0"/>
          </a:p>
        </p:txBody>
      </p:sp>
      <p:pic>
        <p:nvPicPr>
          <p:cNvPr id="13" name="12 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64032"/>
            <a:ext cx="609600" cy="609600"/>
          </a:xfrm>
          <a:prstGeom prst="rect">
            <a:avLst/>
          </a:prstGeom>
        </p:spPr>
      </p:pic>
    </p:spTree>
    <p:extLst>
      <p:ext uri="{BB962C8B-B14F-4D97-AF65-F5344CB8AC3E}">
        <p14:creationId xmlns:p14="http://schemas.microsoft.com/office/powerpoint/2010/main" val="2236588506"/>
      </p:ext>
    </p:extLst>
  </p:cSld>
  <p:clrMapOvr>
    <a:masterClrMapping/>
  </p:clrMapOvr>
  <mc:AlternateContent xmlns:mc="http://schemas.openxmlformats.org/markup-compatibility/2006" xmlns:p14="http://schemas.microsoft.com/office/powerpoint/2010/main">
    <mc:Choice Requires="p14">
      <p:transition spd="slow" p14:dur="2000" advTm="53437"/>
    </mc:Choice>
    <mc:Fallback xmlns="">
      <p:transition spd="slow" advTm="534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aa" id="{CDF89AB1-29CC-6649-AB49-92F7F8923E16}" vid="{B87BBFB9-3A76-EE4C-AE6B-53B394CB2FD5}"/>
    </a:ext>
  </a:extLst>
</a:theme>
</file>

<file path=ppt/theme/theme2.xml><?xml version="1.0" encoding="utf-8"?>
<a:theme xmlns:a="http://schemas.openxmlformats.org/drawingml/2006/main" name="1_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aa" id="{CDF89AB1-29CC-6649-AB49-92F7F8923E16}" vid="{B87BBFB9-3A76-EE4C-AE6B-53B394CB2FD5}"/>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1680</TotalTime>
  <Words>2024</Words>
  <Application>Microsoft Office PowerPoint</Application>
  <PresentationFormat>Personalizado</PresentationFormat>
  <Paragraphs>221</Paragraphs>
  <Slides>24</Slides>
  <Notes>9</Notes>
  <HiddenSlides>0</HiddenSlides>
  <MMClips>24</MMClips>
  <ScaleCrop>false</ScaleCrop>
  <HeadingPairs>
    <vt:vector size="4" baseType="variant">
      <vt:variant>
        <vt:lpstr>Tema</vt:lpstr>
      </vt:variant>
      <vt:variant>
        <vt:i4>2</vt:i4>
      </vt:variant>
      <vt:variant>
        <vt:lpstr>Títulos de diapositiva</vt:lpstr>
      </vt:variant>
      <vt:variant>
        <vt:i4>24</vt:i4>
      </vt:variant>
    </vt:vector>
  </HeadingPairs>
  <TitlesOfParts>
    <vt:vector size="26" baseType="lpstr">
      <vt:lpstr>Retrospección</vt:lpstr>
      <vt:lpstr>1_Retrospección</vt:lpstr>
      <vt:lpstr>Com et pot ajudar el farmacèutic a tractar la teva obesitat?</vt:lpstr>
      <vt:lpstr>ÍNDEX </vt:lpstr>
      <vt:lpstr>PAPER DEL FARMACÈUTIC EN EL CONEIXEMENT DE L’OBESITAT</vt:lpstr>
      <vt:lpstr>Presentación de PowerPoint</vt:lpstr>
      <vt:lpstr>Presentación de PowerPoint</vt:lpstr>
      <vt:lpstr>Presentación de PowerPoint</vt:lpstr>
      <vt:lpstr>Presentación de PowerPoint</vt:lpstr>
      <vt:lpstr>Presentación de PowerPoint</vt:lpstr>
      <vt:lpstr>Presentación de PowerPoint</vt:lpstr>
      <vt:lpstr>PAPER DEL FARMACÈUTIC EN L’EDUCACIÓ DE DIETA EQUILIBRADA I EXERCICI FÍSIC</vt:lpstr>
      <vt:lpstr>Presentación de PowerPoint</vt:lpstr>
      <vt:lpstr>Presentación de PowerPoint</vt:lpstr>
      <vt:lpstr>Presentación de PowerPoint</vt:lpstr>
      <vt:lpstr>Presentación de PowerPoint</vt:lpstr>
      <vt:lpstr>Presentación de PowerPoint</vt:lpstr>
      <vt:lpstr>Presentación de PowerPoint</vt:lpstr>
      <vt:lpstr>PAPER DEL FARMACÈUTIC EN LA MOTIVACIÓ PER L’ÈXIT DE LA DIETA</vt:lpstr>
      <vt:lpstr>Presentación de PowerPoint</vt:lpstr>
      <vt:lpstr>PAPER DEL FARMACÈUTIC EN EL CONSELL DE MEDICAMENTS, COMPLEMENTS I PLANTES MEDICINALS QUAN LA DIETA SIGUI INSUFICIENT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Opcions terapèutiques per tractar l’obesitat</dc:title>
  <dc:creator>Usuario de Microsoft Office</dc:creator>
  <cp:lastModifiedBy>Esther!</cp:lastModifiedBy>
  <cp:revision>197</cp:revision>
  <dcterms:created xsi:type="dcterms:W3CDTF">2016-01-20T15:17:21Z</dcterms:created>
  <dcterms:modified xsi:type="dcterms:W3CDTF">2016-03-23T12:16:30Z</dcterms:modified>
</cp:coreProperties>
</file>