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61" r:id="rId5"/>
    <p:sldMasterId id="2147483680" r:id="rId6"/>
  </p:sldMasterIdLst>
  <p:notesMasterIdLst>
    <p:notesMasterId r:id="rId41"/>
  </p:notesMasterIdLst>
  <p:handoutMasterIdLst>
    <p:handoutMasterId r:id="rId42"/>
  </p:handoutMasterIdLst>
  <p:sldIdLst>
    <p:sldId id="326" r:id="rId7"/>
    <p:sldId id="342" r:id="rId8"/>
    <p:sldId id="288" r:id="rId9"/>
    <p:sldId id="323" r:id="rId10"/>
    <p:sldId id="343" r:id="rId11"/>
    <p:sldId id="289" r:id="rId12"/>
    <p:sldId id="292" r:id="rId13"/>
    <p:sldId id="290" r:id="rId14"/>
    <p:sldId id="291" r:id="rId15"/>
    <p:sldId id="293" r:id="rId16"/>
    <p:sldId id="349" r:id="rId17"/>
    <p:sldId id="329" r:id="rId18"/>
    <p:sldId id="330" r:id="rId19"/>
    <p:sldId id="348" r:id="rId20"/>
    <p:sldId id="299" r:id="rId21"/>
    <p:sldId id="300" r:id="rId22"/>
    <p:sldId id="331" r:id="rId23"/>
    <p:sldId id="332" r:id="rId24"/>
    <p:sldId id="334" r:id="rId25"/>
    <p:sldId id="333" r:id="rId26"/>
    <p:sldId id="335" r:id="rId27"/>
    <p:sldId id="309" r:id="rId28"/>
    <p:sldId id="308" r:id="rId29"/>
    <p:sldId id="310" r:id="rId30"/>
    <p:sldId id="312" r:id="rId31"/>
    <p:sldId id="313" r:id="rId32"/>
    <p:sldId id="314" r:id="rId33"/>
    <p:sldId id="336" r:id="rId34"/>
    <p:sldId id="316" r:id="rId35"/>
    <p:sldId id="350" r:id="rId36"/>
    <p:sldId id="340" r:id="rId37"/>
    <p:sldId id="338" r:id="rId38"/>
    <p:sldId id="337" r:id="rId39"/>
    <p:sldId id="327" r:id="rId40"/>
  </p:sldIdLst>
  <p:sldSz cx="12192000" cy="6858000"/>
  <p:notesSz cx="7099300" cy="10234613"/>
  <p:defaultTextStyle>
    <a:defPPr>
      <a:defRPr lang="ca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5EA4"/>
    <a:srgbClr val="606060"/>
    <a:srgbClr val="4D4D4D"/>
    <a:srgbClr val="88AD13"/>
    <a:srgbClr val="004F8A"/>
    <a:srgbClr val="BFB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73" autoAdjust="0"/>
    <p:restoredTop sz="93140" autoAdjust="0"/>
  </p:normalViewPr>
  <p:slideViewPr>
    <p:cSldViewPr snapToGrid="0">
      <p:cViewPr varScale="1">
        <p:scale>
          <a:sx n="106" d="100"/>
          <a:sy n="106" d="100"/>
        </p:scale>
        <p:origin x="31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4386" y="10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handoutMaster" Target="handoutMasters/handout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ònia Armora Morata" userId="742b80d6-e2ab-47f0-b594-48693f46b559" providerId="ADAL" clId="{B2B590B1-735A-48B6-B9E1-E88140281DB1}"/>
    <pc:docChg chg="undo custSel modSld">
      <pc:chgData name="Sònia Armora Morata" userId="742b80d6-e2ab-47f0-b594-48693f46b559" providerId="ADAL" clId="{B2B590B1-735A-48B6-B9E1-E88140281DB1}" dt="2025-09-10T15:06:18.398" v="35" actId="948"/>
      <pc:docMkLst>
        <pc:docMk/>
      </pc:docMkLst>
      <pc:sldChg chg="modSp">
        <pc:chgData name="Sònia Armora Morata" userId="742b80d6-e2ab-47f0-b594-48693f46b559" providerId="ADAL" clId="{B2B590B1-735A-48B6-B9E1-E88140281DB1}" dt="2025-09-10T14:50:47.656" v="7" actId="1076"/>
        <pc:sldMkLst>
          <pc:docMk/>
          <pc:sldMk cId="0" sldId="299"/>
        </pc:sldMkLst>
        <pc:spChg chg="mod">
          <ac:chgData name="Sònia Armora Morata" userId="742b80d6-e2ab-47f0-b594-48693f46b559" providerId="ADAL" clId="{B2B590B1-735A-48B6-B9E1-E88140281DB1}" dt="2025-09-10T14:50:47.656" v="7" actId="1076"/>
          <ac:spMkLst>
            <pc:docMk/>
            <pc:sldMk cId="0" sldId="299"/>
            <ac:spMk id="19461" creationId="{00000000-0000-0000-0000-000000000000}"/>
          </ac:spMkLst>
        </pc:spChg>
      </pc:sldChg>
      <pc:sldChg chg="modSp">
        <pc:chgData name="Sònia Armora Morata" userId="742b80d6-e2ab-47f0-b594-48693f46b559" providerId="ADAL" clId="{B2B590B1-735A-48B6-B9E1-E88140281DB1}" dt="2025-09-10T14:51:33.426" v="10"/>
        <pc:sldMkLst>
          <pc:docMk/>
          <pc:sldMk cId="0" sldId="300"/>
        </pc:sldMkLst>
        <pc:picChg chg="mod">
          <ac:chgData name="Sònia Armora Morata" userId="742b80d6-e2ab-47f0-b594-48693f46b559" providerId="ADAL" clId="{B2B590B1-735A-48B6-B9E1-E88140281DB1}" dt="2025-09-10T14:51:33.426" v="10"/>
          <ac:picMkLst>
            <pc:docMk/>
            <pc:sldMk cId="0" sldId="300"/>
            <ac:picMk id="20483" creationId="{00000000-0000-0000-0000-000000000000}"/>
          </ac:picMkLst>
        </pc:picChg>
      </pc:sldChg>
      <pc:sldChg chg="modSp">
        <pc:chgData name="Sònia Armora Morata" userId="742b80d6-e2ab-47f0-b594-48693f46b559" providerId="ADAL" clId="{B2B590B1-735A-48B6-B9E1-E88140281DB1}" dt="2025-09-10T14:52:02.196" v="11" actId="20577"/>
        <pc:sldMkLst>
          <pc:docMk/>
          <pc:sldMk cId="0" sldId="308"/>
        </pc:sldMkLst>
        <pc:spChg chg="mod">
          <ac:chgData name="Sònia Armora Morata" userId="742b80d6-e2ab-47f0-b594-48693f46b559" providerId="ADAL" clId="{B2B590B1-735A-48B6-B9E1-E88140281DB1}" dt="2025-09-10T14:52:02.196" v="11" actId="20577"/>
          <ac:spMkLst>
            <pc:docMk/>
            <pc:sldMk cId="0" sldId="308"/>
            <ac:spMk id="28679" creationId="{00000000-0000-0000-0000-000000000000}"/>
          </ac:spMkLst>
        </pc:spChg>
      </pc:sldChg>
      <pc:sldChg chg="addSp delSp">
        <pc:chgData name="Sònia Armora Morata" userId="742b80d6-e2ab-47f0-b594-48693f46b559" providerId="ADAL" clId="{B2B590B1-735A-48B6-B9E1-E88140281DB1}" dt="2025-09-10T15:04:41.317" v="13"/>
        <pc:sldMkLst>
          <pc:docMk/>
          <pc:sldMk cId="0" sldId="313"/>
        </pc:sldMkLst>
        <pc:spChg chg="del">
          <ac:chgData name="Sònia Armora Morata" userId="742b80d6-e2ab-47f0-b594-48693f46b559" providerId="ADAL" clId="{B2B590B1-735A-48B6-B9E1-E88140281DB1}" dt="2025-09-10T15:04:40.432" v="12" actId="478"/>
          <ac:spMkLst>
            <pc:docMk/>
            <pc:sldMk cId="0" sldId="313"/>
            <ac:spMk id="9" creationId="{00000000-0000-0000-0000-000000000000}"/>
          </ac:spMkLst>
        </pc:spChg>
        <pc:spChg chg="add">
          <ac:chgData name="Sònia Armora Morata" userId="742b80d6-e2ab-47f0-b594-48693f46b559" providerId="ADAL" clId="{B2B590B1-735A-48B6-B9E1-E88140281DB1}" dt="2025-09-10T15:04:41.317" v="13"/>
          <ac:spMkLst>
            <pc:docMk/>
            <pc:sldMk cId="0" sldId="313"/>
            <ac:spMk id="14" creationId="{0AB015C2-0AF0-4186-8698-2FFADA260EE1}"/>
          </ac:spMkLst>
        </pc:spChg>
      </pc:sldChg>
      <pc:sldChg chg="addSp delSp">
        <pc:chgData name="Sònia Armora Morata" userId="742b80d6-e2ab-47f0-b594-48693f46b559" providerId="ADAL" clId="{B2B590B1-735A-48B6-B9E1-E88140281DB1}" dt="2025-09-10T15:04:46.386" v="15"/>
        <pc:sldMkLst>
          <pc:docMk/>
          <pc:sldMk cId="0" sldId="314"/>
        </pc:sldMkLst>
        <pc:spChg chg="del">
          <ac:chgData name="Sònia Armora Morata" userId="742b80d6-e2ab-47f0-b594-48693f46b559" providerId="ADAL" clId="{B2B590B1-735A-48B6-B9E1-E88140281DB1}" dt="2025-09-10T15:04:45.964" v="14" actId="478"/>
          <ac:spMkLst>
            <pc:docMk/>
            <pc:sldMk cId="0" sldId="314"/>
            <ac:spMk id="9" creationId="{00000000-0000-0000-0000-000000000000}"/>
          </ac:spMkLst>
        </pc:spChg>
        <pc:spChg chg="add">
          <ac:chgData name="Sònia Armora Morata" userId="742b80d6-e2ab-47f0-b594-48693f46b559" providerId="ADAL" clId="{B2B590B1-735A-48B6-B9E1-E88140281DB1}" dt="2025-09-10T15:04:46.386" v="15"/>
          <ac:spMkLst>
            <pc:docMk/>
            <pc:sldMk cId="0" sldId="314"/>
            <ac:spMk id="16" creationId="{2190813C-6EF1-4A6A-8E74-043A730B49B5}"/>
          </ac:spMkLst>
        </pc:spChg>
      </pc:sldChg>
      <pc:sldChg chg="modSp">
        <pc:chgData name="Sònia Armora Morata" userId="742b80d6-e2ab-47f0-b594-48693f46b559" providerId="ADAL" clId="{B2B590B1-735A-48B6-B9E1-E88140281DB1}" dt="2025-09-10T15:06:18.398" v="35" actId="948"/>
        <pc:sldMkLst>
          <pc:docMk/>
          <pc:sldMk cId="0" sldId="316"/>
        </pc:sldMkLst>
        <pc:spChg chg="mod">
          <ac:chgData name="Sònia Armora Morata" userId="742b80d6-e2ab-47f0-b594-48693f46b559" providerId="ADAL" clId="{B2B590B1-735A-48B6-B9E1-E88140281DB1}" dt="2025-09-10T15:06:18.398" v="35" actId="948"/>
          <ac:spMkLst>
            <pc:docMk/>
            <pc:sldMk cId="0" sldId="316"/>
            <ac:spMk id="38922" creationId="{00000000-0000-0000-0000-000000000000}"/>
          </ac:spMkLst>
        </pc:spChg>
      </pc:sldChg>
      <pc:sldChg chg="addSp delSp">
        <pc:chgData name="Sònia Armora Morata" userId="742b80d6-e2ab-47f0-b594-48693f46b559" providerId="ADAL" clId="{B2B590B1-735A-48B6-B9E1-E88140281DB1}" dt="2025-09-10T15:04:49.790" v="17"/>
        <pc:sldMkLst>
          <pc:docMk/>
          <pc:sldMk cId="1886644095" sldId="336"/>
        </pc:sldMkLst>
        <pc:spChg chg="add">
          <ac:chgData name="Sònia Armora Morata" userId="742b80d6-e2ab-47f0-b594-48693f46b559" providerId="ADAL" clId="{B2B590B1-735A-48B6-B9E1-E88140281DB1}" dt="2025-09-10T15:04:49.790" v="17"/>
          <ac:spMkLst>
            <pc:docMk/>
            <pc:sldMk cId="1886644095" sldId="336"/>
            <ac:spMk id="15" creationId="{EC35009A-FA95-41C7-B1AF-B4B1657829F5}"/>
          </ac:spMkLst>
        </pc:spChg>
        <pc:spChg chg="del">
          <ac:chgData name="Sònia Armora Morata" userId="742b80d6-e2ab-47f0-b594-48693f46b559" providerId="ADAL" clId="{B2B590B1-735A-48B6-B9E1-E88140281DB1}" dt="2025-09-10T15:04:49.386" v="16" actId="478"/>
          <ac:spMkLst>
            <pc:docMk/>
            <pc:sldMk cId="1886644095" sldId="336"/>
            <ac:spMk id="276" creationId="{00000000-0000-0000-0000-000000000000}"/>
          </ac:spMkLst>
        </pc:spChg>
      </pc:sldChg>
    </pc:docChg>
  </pc:docChgLst>
  <pc:docChgLst>
    <pc:chgData name="Sònia Armora Morata" userId="742b80d6-e2ab-47f0-b594-48693f46b559" providerId="ADAL" clId="{45E2F392-F40A-4E72-ACB8-6480D746AD74}"/>
  </pc:docChgLst>
  <pc:docChgLst>
    <pc:chgData name="Sònia Armora Morata" userId="742b80d6-e2ab-47f0-b594-48693f46b559" providerId="ADAL" clId="{AEBB8BCA-FBFF-47A6-98FA-13131EC7CFE1}"/>
  </pc:docChgLst>
  <pc:docChgLst>
    <pc:chgData name="Sònia Armora Morata" userId="742b80d6-e2ab-47f0-b594-48693f46b559" providerId="ADAL" clId="{647478FE-BDA9-4F77-ABE4-DABCA2EE16C4}"/>
    <pc:docChg chg="custSel modSld">
      <pc:chgData name="Sònia Armora Morata" userId="742b80d6-e2ab-47f0-b594-48693f46b559" providerId="ADAL" clId="{647478FE-BDA9-4F77-ABE4-DABCA2EE16C4}" dt="2025-09-08T17:35:21.012" v="18" actId="1076"/>
      <pc:docMkLst>
        <pc:docMk/>
      </pc:docMkLst>
      <pc:sldChg chg="addSp delSp modSp mod">
        <pc:chgData name="Sònia Armora Morata" userId="742b80d6-e2ab-47f0-b594-48693f46b559" providerId="ADAL" clId="{647478FE-BDA9-4F77-ABE4-DABCA2EE16C4}" dt="2025-09-08T17:32:37.110" v="7" actId="1076"/>
        <pc:sldMkLst>
          <pc:docMk/>
          <pc:sldMk cId="1241196197" sldId="332"/>
        </pc:sldMkLst>
        <pc:picChg chg="add mod">
          <ac:chgData name="Sònia Armora Morata" userId="742b80d6-e2ab-47f0-b594-48693f46b559" providerId="ADAL" clId="{647478FE-BDA9-4F77-ABE4-DABCA2EE16C4}" dt="2025-09-08T17:32:37.110" v="7" actId="1076"/>
          <ac:picMkLst>
            <pc:docMk/>
            <pc:sldMk cId="1241196197" sldId="332"/>
            <ac:picMk id="3" creationId="{B9FCCAF9-7A5F-4528-8F7A-EA5685849E51}"/>
          </ac:picMkLst>
        </pc:picChg>
        <pc:picChg chg="del">
          <ac:chgData name="Sònia Armora Morata" userId="742b80d6-e2ab-47f0-b594-48693f46b559" providerId="ADAL" clId="{647478FE-BDA9-4F77-ABE4-DABCA2EE16C4}" dt="2025-09-08T17:32:15.810" v="0" actId="478"/>
          <ac:picMkLst>
            <pc:docMk/>
            <pc:sldMk cId="1241196197" sldId="332"/>
            <ac:picMk id="217" creationId="{00000000-0000-0000-0000-000000000000}"/>
          </ac:picMkLst>
        </pc:picChg>
      </pc:sldChg>
      <pc:sldChg chg="addSp delSp modSp mod">
        <pc:chgData name="Sònia Armora Morata" userId="742b80d6-e2ab-47f0-b594-48693f46b559" providerId="ADAL" clId="{647478FE-BDA9-4F77-ABE4-DABCA2EE16C4}" dt="2025-09-08T17:33:55.108" v="13" actId="1076"/>
        <pc:sldMkLst>
          <pc:docMk/>
          <pc:sldMk cId="3728451442" sldId="333"/>
        </pc:sldMkLst>
        <pc:picChg chg="add mod">
          <ac:chgData name="Sònia Armora Morata" userId="742b80d6-e2ab-47f0-b594-48693f46b559" providerId="ADAL" clId="{647478FE-BDA9-4F77-ABE4-DABCA2EE16C4}" dt="2025-09-08T17:33:55.108" v="13" actId="1076"/>
          <ac:picMkLst>
            <pc:docMk/>
            <pc:sldMk cId="3728451442" sldId="333"/>
            <ac:picMk id="3" creationId="{BC548AD0-7D61-46B3-AFD9-391378B7EF35}"/>
          </ac:picMkLst>
        </pc:picChg>
        <pc:picChg chg="del">
          <ac:chgData name="Sònia Armora Morata" userId="742b80d6-e2ab-47f0-b594-48693f46b559" providerId="ADAL" clId="{647478FE-BDA9-4F77-ABE4-DABCA2EE16C4}" dt="2025-09-08T17:33:32.082" v="8" actId="478"/>
          <ac:picMkLst>
            <pc:docMk/>
            <pc:sldMk cId="3728451442" sldId="333"/>
            <ac:picMk id="233" creationId="{00000000-0000-0000-0000-000000000000}"/>
          </ac:picMkLst>
        </pc:picChg>
      </pc:sldChg>
      <pc:sldChg chg="addSp delSp modSp mod">
        <pc:chgData name="Sònia Armora Morata" userId="742b80d6-e2ab-47f0-b594-48693f46b559" providerId="ADAL" clId="{647478FE-BDA9-4F77-ABE4-DABCA2EE16C4}" dt="2025-09-08T17:35:21.012" v="18" actId="1076"/>
        <pc:sldMkLst>
          <pc:docMk/>
          <pc:sldMk cId="3373781926" sldId="335"/>
        </pc:sldMkLst>
        <pc:picChg chg="add mod">
          <ac:chgData name="Sònia Armora Morata" userId="742b80d6-e2ab-47f0-b594-48693f46b559" providerId="ADAL" clId="{647478FE-BDA9-4F77-ABE4-DABCA2EE16C4}" dt="2025-09-08T17:35:21.012" v="18" actId="1076"/>
          <ac:picMkLst>
            <pc:docMk/>
            <pc:sldMk cId="3373781926" sldId="335"/>
            <ac:picMk id="3" creationId="{36152D56-6B4E-4D62-888B-7FCF465B7075}"/>
          </ac:picMkLst>
        </pc:picChg>
        <pc:picChg chg="del">
          <ac:chgData name="Sònia Armora Morata" userId="742b80d6-e2ab-47f0-b594-48693f46b559" providerId="ADAL" clId="{647478FE-BDA9-4F77-ABE4-DABCA2EE16C4}" dt="2025-09-08T17:35:07.440" v="14" actId="478"/>
          <ac:picMkLst>
            <pc:docMk/>
            <pc:sldMk cId="3373781926" sldId="335"/>
            <ac:picMk id="237" creationId="{00000000-0000-0000-0000-000000000000}"/>
          </ac:picMkLst>
        </pc:picChg>
      </pc:sldChg>
    </pc:docChg>
  </pc:docChgLst>
  <pc:docChgLst>
    <pc:chgData name="Sònia Armora Morata" userId="742b80d6-e2ab-47f0-b594-48693f46b559" providerId="ADAL" clId="{E45DAD5E-B74E-4A4A-BFA8-872A6B682B1B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8A0C6-8072-4BE0-9601-C3724444C84E}" type="datetimeFigureOut">
              <a:rPr lang="es-ES" smtClean="0"/>
              <a:t>12/09/2025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72D07-D7E6-40DF-B9A2-3861AE54B34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228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noProof="0"/>
              <a:t>Feu clic aquí per editar els estils de text del patró</a:t>
            </a:r>
          </a:p>
          <a:p>
            <a:pPr lvl="1"/>
            <a:r>
              <a:rPr lang="ca-ES" noProof="0"/>
              <a:t>Segon nivell</a:t>
            </a:r>
          </a:p>
          <a:p>
            <a:pPr lvl="2"/>
            <a:r>
              <a:rPr lang="ca-ES" noProof="0"/>
              <a:t>Tercer nivell</a:t>
            </a:r>
          </a:p>
          <a:p>
            <a:pPr lvl="3"/>
            <a:r>
              <a:rPr lang="ca-ES" noProof="0"/>
              <a:t>Quart nivell</a:t>
            </a:r>
          </a:p>
          <a:p>
            <a:pPr lvl="4"/>
            <a:r>
              <a:rPr lang="ca-ES" noProof="0"/>
              <a:t>Cinquè nivell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772349B8-A37F-491B-AB89-A1487E017625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5437809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349B8-A37F-491B-AB89-A1487E017625}" type="slidenum">
              <a:rPr lang="ca-ES" altLang="es-ES" smtClean="0"/>
              <a:pPr>
                <a:defRPr/>
              </a:pPr>
              <a:t>1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50720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07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307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B2355AE-047E-494C-9D44-0F9641D33218}" type="slidenum">
              <a:rPr lang="ca-ES" altLang="es-ES"/>
              <a:pPr/>
              <a:t>22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705950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07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307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B2355AE-047E-494C-9D44-0F9641D33218}" type="slidenum">
              <a:rPr lang="ca-ES" altLang="es-ES"/>
              <a:pPr/>
              <a:t>30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598123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349B8-A37F-491B-AB89-A1487E017625}" type="slidenum">
              <a:rPr lang="ca-ES" altLang="es-ES" smtClean="0"/>
              <a:pPr>
                <a:defRPr/>
              </a:pPr>
              <a:t>34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178224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349B8-A37F-491B-AB89-A1487E017625}" type="slidenum">
              <a:rPr lang="ca-ES" altLang="es-ES" smtClean="0"/>
              <a:pPr>
                <a:defRPr/>
              </a:pPr>
              <a:t>2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813784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166C5D0-05A8-4039-B588-C732CC2FF783}" type="slidenum">
              <a:rPr lang="ca-ES" altLang="es-ES"/>
              <a:pPr/>
              <a:t>3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976380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349B8-A37F-491B-AB89-A1487E017625}" type="slidenum">
              <a:rPr lang="ca-ES" altLang="es-ES" smtClean="0"/>
              <a:pPr>
                <a:defRPr/>
              </a:pPr>
              <a:t>4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266473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349B8-A37F-491B-AB89-A1487E017625}" type="slidenum">
              <a:rPr lang="ca-ES" altLang="es-ES" smtClean="0"/>
              <a:pPr>
                <a:defRPr/>
              </a:pPr>
              <a:t>5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198084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349B8-A37F-491B-AB89-A1487E017625}" type="slidenum">
              <a:rPr lang="ca-ES" altLang="es-ES" smtClean="0"/>
              <a:pPr>
                <a:defRPr/>
              </a:pPr>
              <a:t>6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805120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2291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12292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EA3AC74-0486-4649-AED7-8CC5B4EA843C}" type="slidenum">
              <a:rPr lang="ca-ES" altLang="es-ES"/>
              <a:pPr/>
              <a:t>7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916689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349B8-A37F-491B-AB89-A1487E017625}" type="slidenum">
              <a:rPr lang="ca-ES" altLang="es-ES" smtClean="0"/>
              <a:pPr>
                <a:defRPr/>
              </a:pPr>
              <a:t>8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995609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024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1024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0EAEE3C-DCC5-4DB0-9F2A-10BEF5E0BDB8}" type="slidenum">
              <a:rPr lang="ca-ES" altLang="es-ES"/>
              <a:pPr/>
              <a:t>9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1570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2">
            <a:extLst>
              <a:ext uri="{FF2B5EF4-FFF2-40B4-BE49-F238E27FC236}">
                <a16:creationId xmlns:a16="http://schemas.microsoft.com/office/drawing/2014/main" id="{6293B771-9B69-46EE-82D9-E9E0582CDFE6}"/>
              </a:ext>
            </a:extLst>
          </p:cNvPr>
          <p:cNvSpPr/>
          <p:nvPr userDrawn="1"/>
        </p:nvSpPr>
        <p:spPr>
          <a:xfrm>
            <a:off x="9956640" y="6453361"/>
            <a:ext cx="1247306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000" b="0" strike="noStrike" spc="-1">
                <a:solidFill>
                  <a:srgbClr val="000000"/>
                </a:solidFill>
                <a:latin typeface="Verdana"/>
                <a:ea typeface="Verdana"/>
                <a:hlinkClick r:id="rId2" action="ppaction://hlinksldjump"/>
              </a:rPr>
              <a:t>Tornar al sumari</a:t>
            </a:r>
            <a:endParaRPr lang="ca-ES" sz="1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7291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80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94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7" name="Títol 6">
            <a:extLst>
              <a:ext uri="{FF2B5EF4-FFF2-40B4-BE49-F238E27FC236}">
                <a16:creationId xmlns:a16="http://schemas.microsoft.com/office/drawing/2014/main" id="{38B92C35-1C7A-4248-8BFB-DF15DD08B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8" name="Contenidor de data 7">
            <a:extLst>
              <a:ext uri="{FF2B5EF4-FFF2-40B4-BE49-F238E27FC236}">
                <a16:creationId xmlns:a16="http://schemas.microsoft.com/office/drawing/2014/main" id="{8C0399A8-759D-4D6E-9C66-1CE664EFD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9" name="Contenidor de peu de pàgina 8">
            <a:extLst>
              <a:ext uri="{FF2B5EF4-FFF2-40B4-BE49-F238E27FC236}">
                <a16:creationId xmlns:a16="http://schemas.microsoft.com/office/drawing/2014/main" id="{6634250B-FE80-4027-B44A-89B283FFD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idor de número de diapositiva 9">
            <a:extLst>
              <a:ext uri="{FF2B5EF4-FFF2-40B4-BE49-F238E27FC236}">
                <a16:creationId xmlns:a16="http://schemas.microsoft.com/office/drawing/2014/main" id="{F7C5E447-DEE8-4366-B14C-59D6E35C7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6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6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823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4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35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9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72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38" y="3207179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2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980411" y="6356350"/>
            <a:ext cx="4114800" cy="365125"/>
          </a:xfrm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endParaRPr lang="ca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466A8DC1-B30F-4641-BAC9-F324CB3DCFC6}"/>
              </a:ext>
            </a:extLst>
          </p:cNvPr>
          <p:cNvSpPr/>
          <p:nvPr userDrawn="1"/>
        </p:nvSpPr>
        <p:spPr>
          <a:xfrm>
            <a:off x="9956640" y="6453361"/>
            <a:ext cx="1247306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000" b="0" strike="noStrike" spc="-1">
                <a:solidFill>
                  <a:srgbClr val="000000"/>
                </a:solidFill>
                <a:latin typeface="Verdana"/>
                <a:ea typeface="Verdana"/>
                <a:hlinkClick r:id="rId2" action="ppaction://hlinksldjump"/>
              </a:rPr>
              <a:t>Tornar al sumari</a:t>
            </a:r>
            <a:endParaRPr lang="ca-ES" sz="1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56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>
            <a:extLst>
              <a:ext uri="{FF2B5EF4-FFF2-40B4-BE49-F238E27FC236}">
                <a16:creationId xmlns:a16="http://schemas.microsoft.com/office/drawing/2014/main" id="{B33DA9E3-D329-407E-9404-BB00551E460D}"/>
              </a:ext>
            </a:extLst>
          </p:cNvPr>
          <p:cNvSpPr/>
          <p:nvPr userDrawn="1"/>
        </p:nvSpPr>
        <p:spPr>
          <a:xfrm>
            <a:off x="3431040" y="6525360"/>
            <a:ext cx="5329440" cy="246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Recursos i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eines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per a </a:t>
            </a:r>
            <a:r>
              <a:rPr lang="ca-ES" sz="1000" b="0" strike="noStrike" spc="-1" noProof="0" dirty="0">
                <a:solidFill>
                  <a:srgbClr val="4D4D4D"/>
                </a:solidFill>
                <a:latin typeface="Verdana"/>
                <a:ea typeface="Verdana"/>
              </a:rPr>
              <a:t>l'elaboració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del TFG -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Curs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2025-2026</a:t>
            </a:r>
            <a:endParaRPr lang="ca-ES" sz="1000" b="0" strike="noStrike" spc="-1" dirty="0">
              <a:latin typeface="Arial"/>
            </a:endParaRPr>
          </a:p>
        </p:txBody>
      </p:sp>
      <p:pic>
        <p:nvPicPr>
          <p:cNvPr id="6" name="Imagen 2">
            <a:extLst>
              <a:ext uri="{FF2B5EF4-FFF2-40B4-BE49-F238E27FC236}">
                <a16:creationId xmlns:a16="http://schemas.microsoft.com/office/drawing/2014/main" id="{4720568F-8C1D-4C10-89C0-2BF536890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"/>
            <a:ext cx="11889118" cy="140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95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3431040" y="6525360"/>
            <a:ext cx="5329440" cy="246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Recursos i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eines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per a </a:t>
            </a:r>
            <a:r>
              <a:rPr lang="ca-ES" sz="1000" b="0" strike="noStrike" spc="-1" noProof="0" dirty="0">
                <a:solidFill>
                  <a:srgbClr val="4D4D4D"/>
                </a:solidFill>
                <a:latin typeface="Verdana"/>
                <a:ea typeface="Verdana"/>
              </a:rPr>
              <a:t>l'elaboració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del TFG -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Curs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2025-26</a:t>
            </a:r>
            <a:endParaRPr lang="ca-ES" sz="1000" b="0" strike="noStrike" spc="-1" dirty="0"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9956640" y="6453361"/>
            <a:ext cx="1247306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000" b="0" strike="noStrike" spc="-1">
                <a:solidFill>
                  <a:srgbClr val="000000"/>
                </a:solidFill>
                <a:latin typeface="Verdana"/>
                <a:ea typeface="Verdana"/>
                <a:hlinkClick r:id="rId3" action="ppaction://hlinksldjump"/>
              </a:rPr>
              <a:t>Tornar al sumari</a:t>
            </a:r>
            <a:endParaRPr lang="ca-ES" sz="1000" b="0" strike="noStrike" spc="-1">
              <a:latin typeface="Arial"/>
            </a:endParaRPr>
          </a:p>
        </p:txBody>
      </p:sp>
      <p:pic>
        <p:nvPicPr>
          <p:cNvPr id="7" name="Imagen 2">
            <a:extLst>
              <a:ext uri="{FF2B5EF4-FFF2-40B4-BE49-F238E27FC236}">
                <a16:creationId xmlns:a16="http://schemas.microsoft.com/office/drawing/2014/main" id="{79FC00FB-C428-4370-8119-ABC8038A684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"/>
            <a:ext cx="11889118" cy="14029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dirty="0"/>
              <a:t>Editeu els estils de text del patró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DEFC903E-8412-4049-9F77-98D3CC313D93}"/>
              </a:ext>
            </a:extLst>
          </p:cNvPr>
          <p:cNvSpPr/>
          <p:nvPr userDrawn="1"/>
        </p:nvSpPr>
        <p:spPr>
          <a:xfrm>
            <a:off x="3431040" y="6525360"/>
            <a:ext cx="5329440" cy="246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Recursos i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eines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per a </a:t>
            </a:r>
            <a:r>
              <a:rPr lang="ca-ES" sz="1000" b="0" strike="noStrike" spc="-1" noProof="0" dirty="0">
                <a:solidFill>
                  <a:srgbClr val="4D4D4D"/>
                </a:solidFill>
                <a:latin typeface="Verdana"/>
                <a:ea typeface="Verdana"/>
              </a:rPr>
              <a:t>l'elaboració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del TFG -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Curs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2025-26</a:t>
            </a:r>
            <a:endParaRPr lang="ca-ES" sz="1000" b="0" strike="noStrike" spc="-1" dirty="0">
              <a:latin typeface="Arial"/>
            </a:endParaRPr>
          </a:p>
        </p:txBody>
      </p:sp>
      <p:pic>
        <p:nvPicPr>
          <p:cNvPr id="11" name="Imagen 2">
            <a:extLst>
              <a:ext uri="{FF2B5EF4-FFF2-40B4-BE49-F238E27FC236}">
                <a16:creationId xmlns:a16="http://schemas.microsoft.com/office/drawing/2014/main" id="{A06C9263-6BC5-477B-9BDB-4EE4DA5BD75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"/>
            <a:ext cx="11889118" cy="140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9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vocabularis.crai.ub.edu/ca/thub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cercabib.ub.edu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cercabib.ub.edu/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cercabib.ub.edu/permalink/34CSUC_UB/13d0big/alma99100045156970670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dapestopenaccessinitiative.org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?lang=c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diposit.ub.edu/dspace/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oaj.org/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scholar.google.cat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3" Type="http://schemas.openxmlformats.org/officeDocument/2006/relationships/slide" Target="slide3.xml"/><Relationship Id="rId7" Type="http://schemas.openxmlformats.org/officeDocument/2006/relationships/slide" Target="slide11.xml"/><Relationship Id="rId12" Type="http://schemas.openxmlformats.org/officeDocument/2006/relationships/slide" Target="slide2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0.xml"/><Relationship Id="rId11" Type="http://schemas.openxmlformats.org/officeDocument/2006/relationships/slide" Target="slide23.xml"/><Relationship Id="rId5" Type="http://schemas.openxmlformats.org/officeDocument/2006/relationships/slide" Target="slide8.xml"/><Relationship Id="rId15" Type="http://schemas.openxmlformats.org/officeDocument/2006/relationships/slide" Target="slide33.xml"/><Relationship Id="rId10" Type="http://schemas.openxmlformats.org/officeDocument/2006/relationships/slide" Target="slide22.xml"/><Relationship Id="rId4" Type="http://schemas.openxmlformats.org/officeDocument/2006/relationships/slide" Target="slide7.xml"/><Relationship Id="rId9" Type="http://schemas.openxmlformats.org/officeDocument/2006/relationships/slide" Target="slide20.xml"/><Relationship Id="rId14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dialnet.unirioja.es/" TargetMode="Externa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es.csic.es/" TargetMode="External"/><Relationship Id="rId2" Type="http://schemas.openxmlformats.org/officeDocument/2006/relationships/hyperlink" Target="https://bit.ly/3n1fwxW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crai.ub.edu/ca/que-ofereix-el-crai/elaboracio-treballs-academics/plagi#alumnes" TargetMode="Externa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pastyle.apa.org/beginners" TargetMode="External"/><Relationship Id="rId2" Type="http://schemas.openxmlformats.org/officeDocument/2006/relationships/hyperlink" Target="http://www.mla.org/" TargetMode="Externa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crai.ub.edu/ca/que-ofereix-el-crai/citacions-bibliografiques/gestors-bibliografics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pik.es/" TargetMode="External"/><Relationship Id="rId13" Type="http://schemas.openxmlformats.org/officeDocument/2006/relationships/image" Target="../media/image25.png"/><Relationship Id="rId3" Type="http://schemas.openxmlformats.org/officeDocument/2006/relationships/image" Target="../media/image21.svg"/><Relationship Id="rId7" Type="http://schemas.openxmlformats.org/officeDocument/2006/relationships/hyperlink" Target="https://www.flaticon.es/" TargetMode="External"/><Relationship Id="rId12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unsplash.com/es" TargetMode="External"/><Relationship Id="rId11" Type="http://schemas.openxmlformats.org/officeDocument/2006/relationships/hyperlink" Target="https://www.jamendo.com/?language=es" TargetMode="External"/><Relationship Id="rId5" Type="http://schemas.openxmlformats.org/officeDocument/2006/relationships/image" Target="../media/image23.png"/><Relationship Id="rId10" Type="http://schemas.openxmlformats.org/officeDocument/2006/relationships/hyperlink" Target="https://www.fiftysounds.com/es/" TargetMode="External"/><Relationship Id="rId4" Type="http://schemas.openxmlformats.org/officeDocument/2006/relationships/image" Target="../media/image22.png"/><Relationship Id="rId9" Type="http://schemas.openxmlformats.org/officeDocument/2006/relationships/hyperlink" Target="https://pixabay.com/es/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/biblioteca-economia-empresa/exposicio-virtual-i-ara-que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621614" y="2924945"/>
            <a:ext cx="6948772" cy="187743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a-ES" altLang="es-ES" sz="2800" b="1">
                <a:solidFill>
                  <a:schemeClr val="bg1"/>
                </a:solidFill>
                <a:latin typeface="Verdana"/>
                <a:ea typeface="Verdana"/>
                <a:cs typeface="Arial"/>
              </a:rPr>
              <a:t>Recursos i eines per a l’elaboració del TFG</a:t>
            </a:r>
            <a:endParaRPr lang="ca-ES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ca-ES" altLang="es-ES" sz="2400" b="1">
                <a:solidFill>
                  <a:schemeClr val="bg1"/>
                </a:solidFill>
                <a:latin typeface="Verdana" panose="020B0604030504040204" pitchFamily="34" charset="0"/>
              </a:rPr>
              <a:t>Ensenyaments de la Facultat d’Economia i Empresa</a:t>
            </a:r>
            <a:endParaRPr lang="es-ES" altLang="es-ES" sz="24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319B782C-B7DC-431F-A4D2-A63D5D102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691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QuadreDeText 2"/>
          <p:cNvSpPr txBox="1">
            <a:spLocks noChangeArrowheads="1"/>
          </p:cNvSpPr>
          <p:nvPr/>
        </p:nvSpPr>
        <p:spPr bwMode="auto">
          <a:xfrm>
            <a:off x="1522246" y="1255046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Estratègia de cerca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3819108" y="1976855"/>
            <a:ext cx="4077117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4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IDENTIFICAR</a:t>
            </a:r>
          </a:p>
        </p:txBody>
      </p:sp>
      <p:sp>
        <p:nvSpPr>
          <p:cNvPr id="13316" name="QuadreDeText 5"/>
          <p:cNvSpPr txBox="1">
            <a:spLocks noChangeArrowheads="1"/>
          </p:cNvSpPr>
          <p:nvPr/>
        </p:nvSpPr>
        <p:spPr bwMode="auto">
          <a:xfrm>
            <a:off x="2170114" y="3019425"/>
            <a:ext cx="2447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Conceptes clau</a:t>
            </a:r>
          </a:p>
        </p:txBody>
      </p:sp>
      <p:sp>
        <p:nvSpPr>
          <p:cNvPr id="13317" name="QuadreDeText 7"/>
          <p:cNvSpPr txBox="1">
            <a:spLocks noChangeArrowheads="1"/>
          </p:cNvSpPr>
          <p:nvPr/>
        </p:nvSpPr>
        <p:spPr bwMode="auto">
          <a:xfrm>
            <a:off x="4829175" y="3019425"/>
            <a:ext cx="26479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Tipus d’informació</a:t>
            </a:r>
          </a:p>
        </p:txBody>
      </p:sp>
      <p:sp>
        <p:nvSpPr>
          <p:cNvPr id="13318" name="QuadreDeText 8"/>
          <p:cNvSpPr txBox="1">
            <a:spLocks noChangeArrowheads="1"/>
          </p:cNvSpPr>
          <p:nvPr/>
        </p:nvSpPr>
        <p:spPr bwMode="auto">
          <a:xfrm>
            <a:off x="7596189" y="3019425"/>
            <a:ext cx="26638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Fonts d’informació</a:t>
            </a:r>
          </a:p>
        </p:txBody>
      </p:sp>
      <p:sp>
        <p:nvSpPr>
          <p:cNvPr id="13319" name="QuadreDeText 9"/>
          <p:cNvSpPr txBox="1">
            <a:spLocks noChangeArrowheads="1"/>
          </p:cNvSpPr>
          <p:nvPr/>
        </p:nvSpPr>
        <p:spPr bwMode="auto">
          <a:xfrm>
            <a:off x="2278064" y="4306889"/>
            <a:ext cx="2232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Paraules clau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Sinònims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Termes alternatius</a:t>
            </a:r>
          </a:p>
        </p:txBody>
      </p:sp>
      <p:sp>
        <p:nvSpPr>
          <p:cNvPr id="13320" name="QuadreDeText 11"/>
          <p:cNvSpPr txBox="1">
            <a:spLocks noChangeArrowheads="1"/>
          </p:cNvSpPr>
          <p:nvPr/>
        </p:nvSpPr>
        <p:spPr bwMode="auto">
          <a:xfrm>
            <a:off x="4794250" y="4002089"/>
            <a:ext cx="26479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Nivell de contingut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Tipologia de dades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Abast cronològic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Abast social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Abast geogràfic</a:t>
            </a:r>
          </a:p>
        </p:txBody>
      </p:sp>
      <p:sp>
        <p:nvSpPr>
          <p:cNvPr id="13321" name="QuadreDeText 12"/>
          <p:cNvSpPr txBox="1">
            <a:spLocks noChangeArrowheads="1"/>
          </p:cNvSpPr>
          <p:nvPr/>
        </p:nvSpPr>
        <p:spPr bwMode="auto">
          <a:xfrm>
            <a:off x="7678738" y="4306888"/>
            <a:ext cx="2476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Catàlegs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Bases de dades</a:t>
            </a:r>
          </a:p>
          <a:p>
            <a:pPr algn="ctr"/>
            <a:r>
              <a:rPr lang="ca-ES" altLang="es-ES" sz="160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Internet</a:t>
            </a:r>
          </a:p>
        </p:txBody>
      </p:sp>
      <p:sp>
        <p:nvSpPr>
          <p:cNvPr id="2" name="Rectangle 1"/>
          <p:cNvSpPr/>
          <p:nvPr/>
        </p:nvSpPr>
        <p:spPr>
          <a:xfrm>
            <a:off x="2039939" y="2768600"/>
            <a:ext cx="2708275" cy="33845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15" name="Rectangle 14"/>
          <p:cNvSpPr/>
          <p:nvPr/>
        </p:nvSpPr>
        <p:spPr>
          <a:xfrm>
            <a:off x="4800601" y="2768600"/>
            <a:ext cx="2708275" cy="33845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16" name="Rectangle 15"/>
          <p:cNvSpPr/>
          <p:nvPr/>
        </p:nvSpPr>
        <p:spPr>
          <a:xfrm>
            <a:off x="7573964" y="2768600"/>
            <a:ext cx="2708275" cy="33845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grpSp>
        <p:nvGrpSpPr>
          <p:cNvPr id="13" name="Agrupa 12">
            <a:extLst>
              <a:ext uri="{FF2B5EF4-FFF2-40B4-BE49-F238E27FC236}">
                <a16:creationId xmlns:a16="http://schemas.microsoft.com/office/drawing/2014/main" id="{156026CF-3413-4DB0-9115-C2ED8A0C1DAC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8A086DDB-02C6-40FF-B6FA-071F8D1A6C82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7" name="QuadreDeText 2">
              <a:extLst>
                <a:ext uri="{FF2B5EF4-FFF2-40B4-BE49-F238E27FC236}">
                  <a16:creationId xmlns:a16="http://schemas.microsoft.com/office/drawing/2014/main" id="{B9ED2A82-A05A-4ACC-8620-B40AAE789E91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8" name="QuadreDeText 2">
              <a:extLst>
                <a:ext uri="{FF2B5EF4-FFF2-40B4-BE49-F238E27FC236}">
                  <a16:creationId xmlns:a16="http://schemas.microsoft.com/office/drawing/2014/main" id="{7ABF9A7A-FEE1-491D-B38A-C684298C14A6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9" name="QuadreDeText 2">
              <a:extLst>
                <a:ext uri="{FF2B5EF4-FFF2-40B4-BE49-F238E27FC236}">
                  <a16:creationId xmlns:a16="http://schemas.microsoft.com/office/drawing/2014/main" id="{48CB7362-CA87-41AC-9BF2-A17BA398A65D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20" name="QuadreDeText 2">
              <a:extLst>
                <a:ext uri="{FF2B5EF4-FFF2-40B4-BE49-F238E27FC236}">
                  <a16:creationId xmlns:a16="http://schemas.microsoft.com/office/drawing/2014/main" id="{BD11C9C0-B56B-4FE9-99CF-ACAD88700DF6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0F83136C-C993-4040-9CE0-9D2A7044089E}"/>
              </a:ext>
            </a:extLst>
          </p:cNvPr>
          <p:cNvSpPr/>
          <p:nvPr/>
        </p:nvSpPr>
        <p:spPr>
          <a:xfrm>
            <a:off x="8010179" y="3890744"/>
            <a:ext cx="3005753" cy="2147499"/>
          </a:xfrm>
          <a:prstGeom prst="ellipse">
            <a:avLst/>
          </a:prstGeom>
          <a:noFill/>
          <a:ln w="6350"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ca-E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8E0007D-4A1E-4606-A761-F1047E62D231}"/>
              </a:ext>
            </a:extLst>
          </p:cNvPr>
          <p:cNvSpPr/>
          <p:nvPr/>
        </p:nvSpPr>
        <p:spPr>
          <a:xfrm>
            <a:off x="1071885" y="2363639"/>
            <a:ext cx="2395816" cy="1742536"/>
          </a:xfrm>
          <a:prstGeom prst="ellipse">
            <a:avLst/>
          </a:prstGeom>
          <a:noFill/>
          <a:ln w="6350"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ca-ES" dirty="0"/>
          </a:p>
        </p:txBody>
      </p:sp>
      <p:sp>
        <p:nvSpPr>
          <p:cNvPr id="161" name="CustomShape 1"/>
          <p:cNvSpPr/>
          <p:nvPr/>
        </p:nvSpPr>
        <p:spPr>
          <a:xfrm>
            <a:off x="1522078" y="1254912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Recursos del CRAI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843840" y="6145560"/>
            <a:ext cx="464688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https://vocabularis.crai.ub.edu/ca/thub</a:t>
            </a:r>
            <a:endParaRPr lang="ca-ES" sz="1400" spc="-1">
              <a:latin typeface="Arial"/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48B1688D-7BE4-4071-A6CB-CABD1E59C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430" y="3478080"/>
            <a:ext cx="6082195" cy="12633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8E3156C-7736-4CD4-BFA8-6C7C0B392A70}"/>
              </a:ext>
            </a:extLst>
          </p:cNvPr>
          <p:cNvSpPr/>
          <p:nvPr/>
        </p:nvSpPr>
        <p:spPr>
          <a:xfrm>
            <a:off x="1405188" y="2609800"/>
            <a:ext cx="20625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Vocabulari que ens facilita la cerca per matèries</a:t>
            </a:r>
          </a:p>
        </p:txBody>
      </p:sp>
      <p:sp>
        <p:nvSpPr>
          <p:cNvPr id="13" name="QuadreDeText 12">
            <a:extLst>
              <a:ext uri="{FF2B5EF4-FFF2-40B4-BE49-F238E27FC236}">
                <a16:creationId xmlns:a16="http://schemas.microsoft.com/office/drawing/2014/main" id="{00871E4F-FB39-4E5B-B72C-8BC67289A5D1}"/>
              </a:ext>
            </a:extLst>
          </p:cNvPr>
          <p:cNvSpPr txBox="1"/>
          <p:nvPr/>
        </p:nvSpPr>
        <p:spPr>
          <a:xfrm>
            <a:off x="8010178" y="4224418"/>
            <a:ext cx="2689691" cy="148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a-ES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Ens serveix per trobar termes relacionats, sinònims i equivalències en altres llengües</a:t>
            </a:r>
          </a:p>
        </p:txBody>
      </p:sp>
      <p:sp>
        <p:nvSpPr>
          <p:cNvPr id="11" name="QuadreDeText 10">
            <a:extLst>
              <a:ext uri="{FF2B5EF4-FFF2-40B4-BE49-F238E27FC236}">
                <a16:creationId xmlns:a16="http://schemas.microsoft.com/office/drawing/2014/main" id="{C8355835-D71D-4C4C-B09B-6074AAE9161E}"/>
              </a:ext>
            </a:extLst>
          </p:cNvPr>
          <p:cNvSpPr txBox="1"/>
          <p:nvPr/>
        </p:nvSpPr>
        <p:spPr>
          <a:xfrm>
            <a:off x="3819108" y="1976855"/>
            <a:ext cx="4077117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ca-ES"/>
            </a:defPPr>
            <a:lvl1pPr algn="ctr">
              <a:defRPr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a-ES" dirty="0"/>
              <a:t>THESAURUS</a:t>
            </a:r>
          </a:p>
        </p:txBody>
      </p:sp>
      <p:grpSp>
        <p:nvGrpSpPr>
          <p:cNvPr id="10" name="Agrupa 9">
            <a:extLst>
              <a:ext uri="{FF2B5EF4-FFF2-40B4-BE49-F238E27FC236}">
                <a16:creationId xmlns:a16="http://schemas.microsoft.com/office/drawing/2014/main" id="{CA12D7DA-1761-4C2A-92B7-FFF446AD1AF9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F232B73D-C22C-49DF-BB28-BED33F481E24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5" name="QuadreDeText 2">
              <a:extLst>
                <a:ext uri="{FF2B5EF4-FFF2-40B4-BE49-F238E27FC236}">
                  <a16:creationId xmlns:a16="http://schemas.microsoft.com/office/drawing/2014/main" id="{26C17C39-8A55-4CC6-9F18-20175322B304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6" name="QuadreDeText 2">
              <a:extLst>
                <a:ext uri="{FF2B5EF4-FFF2-40B4-BE49-F238E27FC236}">
                  <a16:creationId xmlns:a16="http://schemas.microsoft.com/office/drawing/2014/main" id="{DE29AA06-EE8C-4ABD-936B-4C72B8A6750C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7" name="QuadreDeText 2">
              <a:extLst>
                <a:ext uri="{FF2B5EF4-FFF2-40B4-BE49-F238E27FC236}">
                  <a16:creationId xmlns:a16="http://schemas.microsoft.com/office/drawing/2014/main" id="{597244A9-8B1B-4F37-B63C-058787D68CF2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8" name="QuadreDeText 2">
              <a:extLst>
                <a:ext uri="{FF2B5EF4-FFF2-40B4-BE49-F238E27FC236}">
                  <a16:creationId xmlns:a16="http://schemas.microsoft.com/office/drawing/2014/main" id="{EF33FE46-94B8-45B0-B045-3F13A439B728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1810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1522078" y="1254912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Recursos del CRAI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4988640" y="6145560"/>
            <a:ext cx="221400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http://cercabib.ub.edu</a:t>
            </a:r>
            <a:endParaRPr lang="ca-ES" sz="1400" spc="-1"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334802" y="2057116"/>
            <a:ext cx="35287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CERCABIB</a:t>
            </a: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549" y="2849901"/>
            <a:ext cx="9000062" cy="2265122"/>
          </a:xfrm>
          <a:prstGeom prst="rect">
            <a:avLst/>
          </a:prstGeom>
        </p:spPr>
      </p:pic>
      <p:grpSp>
        <p:nvGrpSpPr>
          <p:cNvPr id="6" name="Agrupa 5">
            <a:extLst>
              <a:ext uri="{FF2B5EF4-FFF2-40B4-BE49-F238E27FC236}">
                <a16:creationId xmlns:a16="http://schemas.microsoft.com/office/drawing/2014/main" id="{EED8D139-7D1D-474E-B618-146D04908021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DF86BA2D-9EB7-4FA4-A99D-D1A103545C62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FF2208E0-A654-4B3F-A50B-ABE1E32B0178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0043DF9F-45F8-4E0A-AD5F-65686D005072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538F8141-6F7D-4E21-818D-7C0818600CB7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9AA8C9C2-BD64-4F1E-8284-9113AD1BA350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8677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1522078" y="1254912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Recursos del CRAI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4979327" y="6156238"/>
            <a:ext cx="223334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defRPr/>
            </a:pPr>
            <a:r>
              <a:rPr 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http://cercabib.ub.edu</a:t>
            </a:r>
            <a:endParaRPr lang="es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4334802" y="2080924"/>
            <a:ext cx="35287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CCUC / i Més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751D6ADD-4EC6-48B7-B2A1-D0D7C0A7B895}"/>
              </a:ext>
            </a:extLst>
          </p:cNvPr>
          <p:cNvCxnSpPr>
            <a:cxnSpLocks/>
          </p:cNvCxnSpPr>
          <p:nvPr/>
        </p:nvCxnSpPr>
        <p:spPr>
          <a:xfrm flipH="1">
            <a:off x="8616280" y="4077072"/>
            <a:ext cx="936104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tge 9">
            <a:extLst>
              <a:ext uri="{FF2B5EF4-FFF2-40B4-BE49-F238E27FC236}">
                <a16:creationId xmlns:a16="http://schemas.microsoft.com/office/drawing/2014/main" id="{DA0AE82B-5472-4E7D-8C35-B90383589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565" y="2850926"/>
            <a:ext cx="9232870" cy="2670664"/>
          </a:xfrm>
          <a:prstGeom prst="rect">
            <a:avLst/>
          </a:prstGeom>
        </p:spPr>
      </p:pic>
      <p:grpSp>
        <p:nvGrpSpPr>
          <p:cNvPr id="12" name="Agrupa 11">
            <a:extLst>
              <a:ext uri="{FF2B5EF4-FFF2-40B4-BE49-F238E27FC236}">
                <a16:creationId xmlns:a16="http://schemas.microsoft.com/office/drawing/2014/main" id="{98D1A40F-9122-49C5-81CF-9F21FC719226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35794C5F-7817-4121-8907-E882B81AA0EC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6C38D31C-2DB1-4AC1-AD08-B85257D706E7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5" name="QuadreDeText 2">
              <a:extLst>
                <a:ext uri="{FF2B5EF4-FFF2-40B4-BE49-F238E27FC236}">
                  <a16:creationId xmlns:a16="http://schemas.microsoft.com/office/drawing/2014/main" id="{59631BF6-8295-4829-81C6-725E1ACA69FB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6" name="QuadreDeText 2">
              <a:extLst>
                <a:ext uri="{FF2B5EF4-FFF2-40B4-BE49-F238E27FC236}">
                  <a16:creationId xmlns:a16="http://schemas.microsoft.com/office/drawing/2014/main" id="{047CD7CC-D83A-461F-8A8F-8571FD7546D1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7" name="QuadreDeText 2">
              <a:extLst>
                <a:ext uri="{FF2B5EF4-FFF2-40B4-BE49-F238E27FC236}">
                  <a16:creationId xmlns:a16="http://schemas.microsoft.com/office/drawing/2014/main" id="{57BF5926-1F01-442B-B622-EBC4F69A4400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7262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483B7-2945-3BD6-7EB4-D16A9638A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>
            <a:extLst>
              <a:ext uri="{FF2B5EF4-FFF2-40B4-BE49-F238E27FC236}">
                <a16:creationId xmlns:a16="http://schemas.microsoft.com/office/drawing/2014/main" id="{ECE297C8-21B6-06E6-82F8-7C54C684D3A3}"/>
              </a:ext>
            </a:extLst>
          </p:cNvPr>
          <p:cNvSpPr/>
          <p:nvPr/>
        </p:nvSpPr>
        <p:spPr>
          <a:xfrm>
            <a:off x="1522078" y="1254912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 dirty="0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Recursos del CRAI</a:t>
            </a:r>
            <a:endParaRPr lang="ca-ES" sz="2400" spc="-1" dirty="0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5" name="CustomShape 3">
            <a:extLst>
              <a:ext uri="{FF2B5EF4-FFF2-40B4-BE49-F238E27FC236}">
                <a16:creationId xmlns:a16="http://schemas.microsoft.com/office/drawing/2014/main" id="{ABA84BD9-982E-4872-8F52-3F171AB5F7DF}"/>
              </a:ext>
            </a:extLst>
          </p:cNvPr>
          <p:cNvSpPr/>
          <p:nvPr/>
        </p:nvSpPr>
        <p:spPr>
          <a:xfrm>
            <a:off x="3957167" y="2074122"/>
            <a:ext cx="4490021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BASES DE DADES: STATISTA</a:t>
            </a:r>
          </a:p>
        </p:txBody>
      </p:sp>
      <p:pic>
        <p:nvPicPr>
          <p:cNvPr id="8" name="Imatge 7">
            <a:extLst>
              <a:ext uri="{FF2B5EF4-FFF2-40B4-BE49-F238E27FC236}">
                <a16:creationId xmlns:a16="http://schemas.microsoft.com/office/drawing/2014/main" id="{5E09EA76-2537-43B2-B58E-A899BEA7A4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98" y="2775365"/>
            <a:ext cx="3073173" cy="3073173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10" name="Imatge 9">
            <a:extLst>
              <a:ext uri="{FF2B5EF4-FFF2-40B4-BE49-F238E27FC236}">
                <a16:creationId xmlns:a16="http://schemas.microsoft.com/office/drawing/2014/main" id="{C1C8501C-4A46-42BF-93DC-44FB3CF17B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327" y="2775366"/>
            <a:ext cx="3073173" cy="3073173"/>
          </a:xfrm>
          <a:prstGeom prst="rect">
            <a:avLst/>
          </a:prstGeom>
          <a:ln>
            <a:solidFill>
              <a:srgbClr val="0070C0"/>
            </a:solidFill>
          </a:ln>
        </p:spPr>
      </p:pic>
      <p:grpSp>
        <p:nvGrpSpPr>
          <p:cNvPr id="6" name="Agrupa 5">
            <a:extLst>
              <a:ext uri="{FF2B5EF4-FFF2-40B4-BE49-F238E27FC236}">
                <a16:creationId xmlns:a16="http://schemas.microsoft.com/office/drawing/2014/main" id="{FC8C15A9-499F-48BF-9AC3-440B9E226981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444A58CE-4E86-4E30-BA17-BB7A80B2E109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E3322C59-1A44-46FB-85D9-B2C094589047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D77236AF-8A6F-48FA-9F86-95A7F545FDD0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5E7341B8-8401-49F8-91B6-D8B709346870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92107B73-88E4-4388-9CC9-9B9142F72F28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sp>
        <p:nvSpPr>
          <p:cNvPr id="14" name="CustomShape 2">
            <a:extLst>
              <a:ext uri="{FF2B5EF4-FFF2-40B4-BE49-F238E27FC236}">
                <a16:creationId xmlns:a16="http://schemas.microsoft.com/office/drawing/2014/main" id="{258A32CD-EB88-4A8E-AF0C-FBE477FC89CE}"/>
              </a:ext>
            </a:extLst>
          </p:cNvPr>
          <p:cNvSpPr/>
          <p:nvPr/>
        </p:nvSpPr>
        <p:spPr>
          <a:xfrm>
            <a:off x="2162049" y="6156238"/>
            <a:ext cx="786790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https://cercabib.ub.edu/permalink/34CSUC_UB/13d0big/alma991000451569706708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86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QuadreDeText 2"/>
          <p:cNvSpPr txBox="1">
            <a:spLocks noChangeArrowheads="1"/>
          </p:cNvSpPr>
          <p:nvPr/>
        </p:nvSpPr>
        <p:spPr bwMode="auto">
          <a:xfrm>
            <a:off x="1522246" y="1255046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Accés obert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459" name="Picture 2" descr="http://www.ub.edu/web/ub/galeries/imatges/noticies/2012/03/logo-acces-ob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276475"/>
            <a:ext cx="3600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56363" y="2276475"/>
            <a:ext cx="3600450" cy="36004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19461" name="QuadreDeText 3"/>
          <p:cNvSpPr txBox="1">
            <a:spLocks noChangeArrowheads="1"/>
          </p:cNvSpPr>
          <p:nvPr/>
        </p:nvSpPr>
        <p:spPr bwMode="auto">
          <a:xfrm>
            <a:off x="6671249" y="2676525"/>
            <a:ext cx="3185134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latin typeface="Calibri" panose="020F0502020204030204" pitchFamily="34" charset="0"/>
              </a:rPr>
              <a:t>... entenem com a </a:t>
            </a:r>
            <a:r>
              <a:rPr lang="ca-ES" altLang="es-ES" sz="1600" i="1" dirty="0">
                <a:latin typeface="Calibri" panose="020F0502020204030204" pitchFamily="34" charset="0"/>
              </a:rPr>
              <a:t>open </a:t>
            </a:r>
            <a:r>
              <a:rPr lang="ca-ES" altLang="es-ES" sz="1600" i="1" dirty="0" err="1">
                <a:latin typeface="Calibri" panose="020F0502020204030204" pitchFamily="34" charset="0"/>
              </a:rPr>
              <a:t>access</a:t>
            </a:r>
            <a:r>
              <a:rPr lang="ca-ES" altLang="es-ES" sz="1600" dirty="0">
                <a:latin typeface="Calibri" panose="020F0502020204030204" pitchFamily="34" charset="0"/>
              </a:rPr>
              <a:t> </a:t>
            </a:r>
          </a:p>
          <a:p>
            <a:r>
              <a:rPr lang="ca-ES" altLang="es-ES" sz="1600" dirty="0">
                <a:latin typeface="Calibri" panose="020F0502020204030204" pitchFamily="34" charset="0"/>
              </a:rPr>
              <a:t>la disponibilitat gratuïta a la xarxa, permetent-ne a qualsevol usuari </a:t>
            </a:r>
          </a:p>
          <a:p>
            <a:r>
              <a:rPr lang="ca-ES" altLang="es-ES" sz="1600" dirty="0">
                <a:latin typeface="Calibri" panose="020F0502020204030204" pitchFamily="34" charset="0"/>
              </a:rPr>
              <a:t>la lectura, la descàrrega, la còpia, </a:t>
            </a:r>
          </a:p>
          <a:p>
            <a:r>
              <a:rPr lang="ca-ES" altLang="es-ES" sz="1600" dirty="0">
                <a:latin typeface="Calibri" panose="020F0502020204030204" pitchFamily="34" charset="0"/>
              </a:rPr>
              <a:t>la distribució, la impressió, la cerca </a:t>
            </a:r>
          </a:p>
          <a:p>
            <a:r>
              <a:rPr lang="ca-ES" altLang="es-ES" sz="1600" dirty="0">
                <a:latin typeface="Calibri" panose="020F0502020204030204" pitchFamily="34" charset="0"/>
              </a:rPr>
              <a:t>o l'ús per a qualsevol propòsit legal, sense cap mena de barrera econòmica, legal o tècnica...</a:t>
            </a:r>
          </a:p>
          <a:p>
            <a:endParaRPr lang="ca-ES" altLang="es-ES" sz="1600" dirty="0">
              <a:latin typeface="Calibri" panose="020F0502020204030204" pitchFamily="34" charset="0"/>
            </a:endParaRPr>
          </a:p>
          <a:p>
            <a:endParaRPr lang="ca-ES" altLang="es-ES" sz="1600" dirty="0">
              <a:latin typeface="Calibri" panose="020F0502020204030204" pitchFamily="34" charset="0"/>
            </a:endParaRPr>
          </a:p>
          <a:p>
            <a:pPr algn="r"/>
            <a:r>
              <a:rPr lang="ca-ES" altLang="es-ES" sz="1600" i="1" dirty="0">
                <a:latin typeface="Calibri" panose="020F0502020204030204" pitchFamily="34" charset="0"/>
              </a:rPr>
              <a:t>Manifest de Budapest, febrer 2002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979851" y="6145412"/>
            <a:ext cx="437517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http://www.budapestopenaccessinitiative.org/</a:t>
            </a:r>
            <a:endParaRPr lang="es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Agrupa 6">
            <a:extLst>
              <a:ext uri="{FF2B5EF4-FFF2-40B4-BE49-F238E27FC236}">
                <a16:creationId xmlns:a16="http://schemas.microsoft.com/office/drawing/2014/main" id="{BFDC98A9-906E-4A31-A8A3-FCFC1ACAB313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652CA0EA-E5CE-462C-AF44-3040B48F9DD3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1EBC7C9F-E89B-4F13-A0E2-92ED411F5580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4EA3807C-E70E-4348-AD82-621EAACC28E8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C20F3AA6-C966-491A-88F6-7E6E46C8335A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CB9F597E-23BC-4684-BCD7-E8CBEFB973F6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QuadreDeText 2"/>
          <p:cNvSpPr txBox="1">
            <a:spLocks noChangeArrowheads="1"/>
          </p:cNvSpPr>
          <p:nvPr/>
        </p:nvSpPr>
        <p:spPr bwMode="auto">
          <a:xfrm>
            <a:off x="1522246" y="1255046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Accés obert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483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1" t="32504" r="27992" b="37492"/>
          <a:stretch>
            <a:fillRect/>
          </a:stretch>
        </p:blipFill>
        <p:spPr bwMode="auto">
          <a:xfrm>
            <a:off x="2388859" y="2613068"/>
            <a:ext cx="7626432" cy="303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QuadreDeText 4"/>
          <p:cNvSpPr txBox="1"/>
          <p:nvPr/>
        </p:nvSpPr>
        <p:spPr>
          <a:xfrm>
            <a:off x="4332289" y="1936750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CREATIVE COMMONS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945515" y="6105466"/>
            <a:ext cx="444384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http://creativecommons.org/licenses/?lang=ca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Agrupa 5">
            <a:extLst>
              <a:ext uri="{FF2B5EF4-FFF2-40B4-BE49-F238E27FC236}">
                <a16:creationId xmlns:a16="http://schemas.microsoft.com/office/drawing/2014/main" id="{31606C4B-ED4B-460F-9637-3E11B643E6C6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DA47B396-A128-4EAF-B414-8ED595CCB07E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6E0EEAFB-3178-4306-852C-3400D7336DFC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FD29D374-90C5-4F2A-B246-F0BC1D4691FA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C8DC3B58-9392-46D1-9D21-0BC8A19A3AD0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BC6DF689-28B5-4070-A888-ACC0F5CBE137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529543" y="1258384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L’accés obert a la Universitat de Barcelona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4334802" y="19368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DIPÒSIT DIGITAL</a:t>
            </a:r>
          </a:p>
        </p:txBody>
      </p:sp>
      <p:sp>
        <p:nvSpPr>
          <p:cNvPr id="208" name="CustomShape 3"/>
          <p:cNvSpPr/>
          <p:nvPr/>
        </p:nvSpPr>
        <p:spPr>
          <a:xfrm>
            <a:off x="4744560" y="6141960"/>
            <a:ext cx="284508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http://diposit.ub.edu/dspace/</a:t>
            </a:r>
            <a:endParaRPr lang="ca-ES" sz="1400" spc="-1">
              <a:latin typeface="Arial"/>
            </a:endParaRPr>
          </a:p>
        </p:txBody>
      </p:sp>
      <p:pic>
        <p:nvPicPr>
          <p:cNvPr id="209" name="Imatge 208"/>
          <p:cNvPicPr/>
          <p:nvPr/>
        </p:nvPicPr>
        <p:blipFill>
          <a:blip r:embed="rId3"/>
          <a:stretch/>
        </p:blipFill>
        <p:spPr>
          <a:xfrm>
            <a:off x="2285962" y="2517646"/>
            <a:ext cx="7629272" cy="3136441"/>
          </a:xfrm>
          <a:prstGeom prst="rect">
            <a:avLst/>
          </a:prstGeom>
          <a:ln>
            <a:noFill/>
          </a:ln>
        </p:spPr>
      </p:pic>
      <p:grpSp>
        <p:nvGrpSpPr>
          <p:cNvPr id="6" name="Agrupa 5">
            <a:extLst>
              <a:ext uri="{FF2B5EF4-FFF2-40B4-BE49-F238E27FC236}">
                <a16:creationId xmlns:a16="http://schemas.microsoft.com/office/drawing/2014/main" id="{048A68E2-4447-47B5-80C1-6F3890FBED0F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EB38B66B-6532-48A6-A3DB-F2C8B9989AAF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8B28A6C4-91BA-4F9F-B33A-D771D8A02B0B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0135DB17-625C-40D7-AE77-3293B4AF35AF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E94B76DB-42B0-4E70-B010-4A19E0B222D1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F5A43178-3759-434A-819C-61D263819DC9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7611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1529543" y="1258384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Altres recursos Open Access (OA)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4334802" y="19170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DOAJ</a:t>
            </a:r>
          </a:p>
        </p:txBody>
      </p:sp>
      <p:sp>
        <p:nvSpPr>
          <p:cNvPr id="216" name="CustomShape 3"/>
          <p:cNvSpPr/>
          <p:nvPr/>
        </p:nvSpPr>
        <p:spPr>
          <a:xfrm>
            <a:off x="5312280" y="6145560"/>
            <a:ext cx="17096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https://doaj.org/</a:t>
            </a:r>
            <a:endParaRPr lang="ca-ES" sz="1400" spc="-1">
              <a:latin typeface="Arial"/>
            </a:endParaRPr>
          </a:p>
        </p:txBody>
      </p:sp>
      <p:grpSp>
        <p:nvGrpSpPr>
          <p:cNvPr id="6" name="Agrupa 5">
            <a:extLst>
              <a:ext uri="{FF2B5EF4-FFF2-40B4-BE49-F238E27FC236}">
                <a16:creationId xmlns:a16="http://schemas.microsoft.com/office/drawing/2014/main" id="{0FF49D41-0270-4CA1-96E6-8D5F5ABFD689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09C6E485-7B8E-4533-B510-09A070A81A27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D5137C8F-10F3-494B-9C52-BA6DC93F52A5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EFA25B6D-F0E8-4903-A6D7-F18FDBEBEF0C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E5B512AA-07BB-4DB9-BA7F-928AC7CA41BB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81DAC05E-A56F-4195-9996-60507220A8A3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pic>
        <p:nvPicPr>
          <p:cNvPr id="3" name="Imatge 2">
            <a:extLst>
              <a:ext uri="{FF2B5EF4-FFF2-40B4-BE49-F238E27FC236}">
                <a16:creationId xmlns:a16="http://schemas.microsoft.com/office/drawing/2014/main" id="{B9FCCAF9-7A5F-4528-8F7A-EA5685849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457" y="2539076"/>
            <a:ext cx="6551085" cy="36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96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1529543" y="1258384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Altres recursos OA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334802" y="19368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GOOGLE ACADÈMIC</a:t>
            </a:r>
          </a:p>
        </p:txBody>
      </p:sp>
      <p:sp>
        <p:nvSpPr>
          <p:cNvPr id="220" name="CustomShape 3"/>
          <p:cNvSpPr/>
          <p:nvPr/>
        </p:nvSpPr>
        <p:spPr>
          <a:xfrm>
            <a:off x="4917720" y="6145561"/>
            <a:ext cx="2677506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https://scholar.google.cat/</a:t>
            </a:r>
            <a:endParaRPr lang="ca-ES" sz="1400" spc="-1">
              <a:latin typeface="Arial"/>
            </a:endParaRPr>
          </a:p>
        </p:txBody>
      </p:sp>
      <p:pic>
        <p:nvPicPr>
          <p:cNvPr id="221" name="Imatge 2"/>
          <p:cNvPicPr/>
          <p:nvPr/>
        </p:nvPicPr>
        <p:blipFill>
          <a:blip r:embed="rId3"/>
          <a:stretch/>
        </p:blipFill>
        <p:spPr>
          <a:xfrm>
            <a:off x="2493549" y="2738160"/>
            <a:ext cx="7199640" cy="2774880"/>
          </a:xfrm>
          <a:prstGeom prst="rect">
            <a:avLst/>
          </a:prstGeom>
          <a:ln>
            <a:noFill/>
          </a:ln>
        </p:spPr>
      </p:pic>
      <p:grpSp>
        <p:nvGrpSpPr>
          <p:cNvPr id="6" name="Agrupa 5">
            <a:extLst>
              <a:ext uri="{FF2B5EF4-FFF2-40B4-BE49-F238E27FC236}">
                <a16:creationId xmlns:a16="http://schemas.microsoft.com/office/drawing/2014/main" id="{BA143A2C-12EA-47B6-8D9E-F23C91C01B5A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03172799-F77B-4103-877C-C2AB0C4BC0FC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F9254C6F-75DD-4D93-807B-3FE0E7FABC7F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F6B70D8E-1E02-4517-86F9-A2AD9423CB20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208C7AF2-507B-433C-8A73-65684D3D8CDF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E7F0930C-DEFA-421D-83E5-AF5B4FDF6F01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1462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QuadreDeText 1"/>
          <p:cNvSpPr txBox="1">
            <a:spLocks noChangeArrowheads="1"/>
          </p:cNvSpPr>
          <p:nvPr/>
        </p:nvSpPr>
        <p:spPr bwMode="auto">
          <a:xfrm>
            <a:off x="1495509" y="114809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sz="2400" b="1">
                <a:solidFill>
                  <a:schemeClr val="bg2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i eines per a l’elaboració del TFG</a:t>
            </a:r>
            <a:endParaRPr lang="ca-ES" sz="2400">
              <a:solidFill>
                <a:schemeClr val="bg2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1297072" y="1760376"/>
            <a:ext cx="9597856" cy="411257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360000" tIns="360000" rIns="360000" bIns="360000" anchor="t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Planificació i tria del tema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Cerca d’informació: eines i estratègies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Fonts d’informació i operadors booleans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Estratègia de cerca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Recursos del CRAI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Accés obert. Concepte i recursos </a:t>
            </a:r>
            <a:endParaRPr lang="ca-ES" sz="20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Altres recursos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Pautes d’utilització d’obres alienes: </a:t>
            </a: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avaluació</a:t>
            </a: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</a:t>
            </a: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drets d’autor, el plagi</a:t>
            </a: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, </a:t>
            </a: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 citar i gestionar bibliografia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Exposició oral</a:t>
            </a:r>
            <a:endParaRPr lang="ca-ES" sz="2000" b="1" dirty="0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ca-ES" sz="20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Annex. I ara què?</a:t>
            </a:r>
            <a:endParaRPr lang="ca-ES" sz="20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7954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1529543" y="1258384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Altres recursos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4334802" y="19368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DIALNET</a:t>
            </a:r>
          </a:p>
        </p:txBody>
      </p:sp>
      <p:sp>
        <p:nvSpPr>
          <p:cNvPr id="232" name="CustomShape 3"/>
          <p:cNvSpPr/>
          <p:nvPr/>
        </p:nvSpPr>
        <p:spPr>
          <a:xfrm>
            <a:off x="4927440" y="6145560"/>
            <a:ext cx="247932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http://dialnet.unirioja.es/</a:t>
            </a:r>
            <a:endParaRPr lang="ca-ES" sz="1400" spc="-1">
              <a:latin typeface="Arial"/>
            </a:endParaRPr>
          </a:p>
        </p:txBody>
      </p:sp>
      <p:grpSp>
        <p:nvGrpSpPr>
          <p:cNvPr id="6" name="Agrupa 5">
            <a:extLst>
              <a:ext uri="{FF2B5EF4-FFF2-40B4-BE49-F238E27FC236}">
                <a16:creationId xmlns:a16="http://schemas.microsoft.com/office/drawing/2014/main" id="{25E7859D-5CED-4191-AD48-6CADCFC00E6A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E28DFD0C-F7F7-47CA-8BD0-292D930C0C6B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FF134AF0-0FE5-42C0-B990-F35576E3E9B2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D795CDAA-CCC7-4067-8A4C-A1BCDE5E69A4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3A8794F7-B085-43CC-8CE8-FC140B671CDE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E19BC31E-A7CA-48F8-BB1A-6333BD9A6C90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pic>
        <p:nvPicPr>
          <p:cNvPr id="3" name="Imatge 2">
            <a:extLst>
              <a:ext uri="{FF2B5EF4-FFF2-40B4-BE49-F238E27FC236}">
                <a16:creationId xmlns:a16="http://schemas.microsoft.com/office/drawing/2014/main" id="{BC548AD0-7D61-46B3-AFD9-391378B7E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188" y="2575760"/>
            <a:ext cx="5699624" cy="333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51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1529543" y="1258384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chemeClr val="bg2">
                    <a:lumMod val="10000"/>
                  </a:schemeClr>
                </a:solidFill>
                <a:latin typeface="Verdana"/>
                <a:ea typeface="Verdana"/>
              </a:rPr>
              <a:t>Altres recursos</a:t>
            </a:r>
            <a:endParaRPr lang="ca-ES" sz="2400" spc="-1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4334802" y="1936800"/>
            <a:ext cx="3526920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ca-ES" sz="2000" b="1" err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ÍnDICEs</a:t>
            </a: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CSIC</a:t>
            </a:r>
          </a:p>
        </p:txBody>
      </p:sp>
      <p:sp>
        <p:nvSpPr>
          <p:cNvPr id="236" name="CustomShape 3"/>
          <p:cNvSpPr/>
          <p:nvPr/>
        </p:nvSpPr>
        <p:spPr>
          <a:xfrm>
            <a:off x="3417944" y="5305144"/>
            <a:ext cx="5538616" cy="5316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85840" indent="-285480">
              <a:buClr>
                <a:srgbClr val="4D4D4D"/>
              </a:buClr>
              <a:buFont typeface="Arial"/>
              <a:buChar char="•"/>
            </a:pPr>
            <a:r>
              <a:rPr lang="ca-ES" sz="1400" spc="-1">
                <a:solidFill>
                  <a:srgbClr val="4D4D4D"/>
                </a:solidFill>
                <a:latin typeface="Verdana"/>
                <a:ea typeface="Verdana"/>
              </a:rPr>
              <a:t>Text complet al </a:t>
            </a:r>
            <a:r>
              <a:rPr lang="ca-ES" sz="1400" spc="-1" err="1">
                <a:solidFill>
                  <a:srgbClr val="4D4D4D"/>
                </a:solidFill>
                <a:latin typeface="Verdana"/>
                <a:ea typeface="Verdana"/>
              </a:rPr>
              <a:t>Cercabib</a:t>
            </a:r>
            <a:r>
              <a:rPr lang="ca-ES" sz="1400" spc="-1">
                <a:solidFill>
                  <a:srgbClr val="4D4D4D"/>
                </a:solidFill>
                <a:latin typeface="Verdana"/>
                <a:ea typeface="Verdana"/>
              </a:rPr>
              <a:t>: </a:t>
            </a:r>
            <a:r>
              <a:rPr 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https://bit.ly/3n1fwxW</a:t>
            </a:r>
            <a:endParaRPr lang="ca-ES" sz="1400" spc="-1">
              <a:latin typeface="Arial"/>
            </a:endParaRPr>
          </a:p>
          <a:p>
            <a:pPr marL="285840" indent="-285480">
              <a:buClr>
                <a:srgbClr val="4D4D4D"/>
              </a:buClr>
              <a:buFont typeface="Arial"/>
              <a:buChar char="•"/>
            </a:pPr>
            <a:r>
              <a:rPr lang="ca-ES" sz="1400" spc="-1">
                <a:solidFill>
                  <a:srgbClr val="4D4D4D"/>
                </a:solidFill>
                <a:latin typeface="Verdana"/>
                <a:ea typeface="Verdana"/>
              </a:rPr>
              <a:t>Consulta gratuïta sumaris: </a:t>
            </a: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https://indices.csic.es/</a:t>
            </a:r>
            <a:endParaRPr lang="ca-ES" sz="1400" spc="-1">
              <a:latin typeface="Arial"/>
            </a:endParaRPr>
          </a:p>
        </p:txBody>
      </p:sp>
      <p:grpSp>
        <p:nvGrpSpPr>
          <p:cNvPr id="6" name="Agrupa 5">
            <a:extLst>
              <a:ext uri="{FF2B5EF4-FFF2-40B4-BE49-F238E27FC236}">
                <a16:creationId xmlns:a16="http://schemas.microsoft.com/office/drawing/2014/main" id="{479B6BCC-E462-48D2-B3B3-835F57B6D7EB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41FCB0BF-F3D8-4F72-8C00-4313890448AE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443AB8B6-AC16-4FF1-BA21-A54074C4BFDB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45763423-F9C2-47BC-B420-A98FBC7BABAB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E59C1A32-8A58-4677-AC09-950C08F040D3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C60E3A76-33D7-4F0D-92CF-326E08761BA0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pic>
        <p:nvPicPr>
          <p:cNvPr id="3" name="Imatge 2">
            <a:extLst>
              <a:ext uri="{FF2B5EF4-FFF2-40B4-BE49-F238E27FC236}">
                <a16:creationId xmlns:a16="http://schemas.microsoft.com/office/drawing/2014/main" id="{36152D56-6B4E-4D62-888B-7FCF465B7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7044" y="2559206"/>
            <a:ext cx="7015130" cy="240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81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QuadreDeText 4"/>
          <p:cNvSpPr txBox="1">
            <a:spLocks noChangeArrowheads="1"/>
          </p:cNvSpPr>
          <p:nvPr/>
        </p:nvSpPr>
        <p:spPr bwMode="auto">
          <a:xfrm>
            <a:off x="1922484" y="2492376"/>
            <a:ext cx="843609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Pautes d’utilització d’obres alienes</a:t>
            </a: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QuadreDeText 2"/>
          <p:cNvSpPr txBox="1">
            <a:spLocks noChangeArrowheads="1"/>
          </p:cNvSpPr>
          <p:nvPr/>
        </p:nvSpPr>
        <p:spPr bwMode="auto">
          <a:xfrm>
            <a:off x="1529711" y="1248622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Criteris per avaluar la informació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1769764" y="2312807"/>
            <a:ext cx="2468633" cy="48960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90000" bIns="90000">
            <a:no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AUTORIA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1769764" y="3380714"/>
            <a:ext cx="2468633" cy="48960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90000" bIns="90000">
            <a:no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ACTUALITAT</a:t>
            </a:r>
            <a:endParaRPr lang="ca-ES" b="1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1769764" y="4412755"/>
            <a:ext cx="2468633" cy="48960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90000" bIns="90000">
            <a:no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CONTINGUT</a:t>
            </a:r>
            <a:endParaRPr lang="ca-ES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1771138" y="5441212"/>
            <a:ext cx="2467259" cy="489534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90000" bIns="90000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OBJECTIVITAT</a:t>
            </a:r>
          </a:p>
        </p:txBody>
      </p:sp>
      <p:sp>
        <p:nvSpPr>
          <p:cNvPr id="28679" name="QuadreDeText 9"/>
          <p:cNvSpPr txBox="1">
            <a:spLocks noChangeArrowheads="1"/>
          </p:cNvSpPr>
          <p:nvPr/>
        </p:nvSpPr>
        <p:spPr bwMode="auto">
          <a:xfrm>
            <a:off x="4792946" y="2265991"/>
            <a:ext cx="58735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Qui és l’autor? És expert en el seu camp? </a:t>
            </a:r>
          </a:p>
          <a:p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Cita les fonts? Inclou dades de contacte?</a:t>
            </a:r>
          </a:p>
        </p:txBody>
      </p:sp>
      <p:sp>
        <p:nvSpPr>
          <p:cNvPr id="28680" name="QuadreDeText 11"/>
          <p:cNvSpPr txBox="1">
            <a:spLocks noChangeArrowheads="1"/>
          </p:cNvSpPr>
          <p:nvPr/>
        </p:nvSpPr>
        <p:spPr bwMode="auto">
          <a:xfrm>
            <a:off x="4792946" y="3333127"/>
            <a:ext cx="58735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fàcil localitzar les dades de publicació</a:t>
            </a:r>
          </a:p>
          <a:p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actualització?</a:t>
            </a:r>
          </a:p>
        </p:txBody>
      </p:sp>
      <p:sp>
        <p:nvSpPr>
          <p:cNvPr id="28681" name="QuadreDeText 12"/>
          <p:cNvSpPr txBox="1">
            <a:spLocks noChangeArrowheads="1"/>
          </p:cNvSpPr>
          <p:nvPr/>
        </p:nvSpPr>
        <p:spPr bwMode="auto">
          <a:xfrm>
            <a:off x="4792944" y="4383168"/>
            <a:ext cx="58735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pertinent, útil i rellevant per al teu treball? </a:t>
            </a:r>
          </a:p>
          <a:p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 ha bibliografia? Conté errors?</a:t>
            </a:r>
          </a:p>
        </p:txBody>
      </p:sp>
      <p:sp>
        <p:nvSpPr>
          <p:cNvPr id="28682" name="QuadreDeText 13"/>
          <p:cNvSpPr txBox="1">
            <a:spLocks noChangeArrowheads="1"/>
          </p:cNvSpPr>
          <p:nvPr/>
        </p:nvSpPr>
        <p:spPr bwMode="auto">
          <a:xfrm>
            <a:off x="4792944" y="5310065"/>
            <a:ext cx="58735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imparcial i exacta? Conté opinions, estan raonades? La informació està verificada amb citacions?</a:t>
            </a:r>
          </a:p>
        </p:txBody>
      </p:sp>
      <p:grpSp>
        <p:nvGrpSpPr>
          <p:cNvPr id="11" name="Agrupa 10">
            <a:extLst>
              <a:ext uri="{FF2B5EF4-FFF2-40B4-BE49-F238E27FC236}">
                <a16:creationId xmlns:a16="http://schemas.microsoft.com/office/drawing/2014/main" id="{460761CA-1EEF-4DC1-9F24-81C759F9B54B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A0EF6BFC-43B4-48AA-BE05-E2D70930FA2C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5872695A-31FE-46C5-82F9-38CFC915CC4F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B369FF95-C327-4469-9C71-77C294A105D5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5" name="QuadreDeText 2">
              <a:extLst>
                <a:ext uri="{FF2B5EF4-FFF2-40B4-BE49-F238E27FC236}">
                  <a16:creationId xmlns:a16="http://schemas.microsoft.com/office/drawing/2014/main" id="{06D27CAF-529E-4F5B-881D-60B701F2D3B2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6" name="QuadreDeText 2">
              <a:extLst>
                <a:ext uri="{FF2B5EF4-FFF2-40B4-BE49-F238E27FC236}">
                  <a16:creationId xmlns:a16="http://schemas.microsoft.com/office/drawing/2014/main" id="{8ECACC99-345F-4679-B48B-295E4DB64F30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QuadreDeText 2"/>
          <p:cNvSpPr txBox="1">
            <a:spLocks noChangeArrowheads="1"/>
          </p:cNvSpPr>
          <p:nvPr/>
        </p:nvSpPr>
        <p:spPr bwMode="auto">
          <a:xfrm>
            <a:off x="1529711" y="1257089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Drets d’autor i el plagi</a:t>
            </a:r>
            <a:endParaRPr lang="ca-ES" altLang="es-E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2325689" y="2107672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DRETS D’AUTOR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6430964" y="2107672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PLAGI</a:t>
            </a:r>
          </a:p>
        </p:txBody>
      </p:sp>
      <p:sp>
        <p:nvSpPr>
          <p:cNvPr id="31749" name="QuadreDeText 1"/>
          <p:cNvSpPr txBox="1">
            <a:spLocks noChangeArrowheads="1"/>
          </p:cNvSpPr>
          <p:nvPr/>
        </p:nvSpPr>
        <p:spPr bwMode="auto">
          <a:xfrm>
            <a:off x="2325689" y="3026835"/>
            <a:ext cx="35274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Respectar els drets d’autor. No es pot utilitzar una obra sense autorització expressa de l’autor o titular dels drets, tret que s’indiqui el contrari.</a:t>
            </a:r>
          </a:p>
        </p:txBody>
      </p:sp>
      <p:sp>
        <p:nvSpPr>
          <p:cNvPr id="31750" name="QuadreDeText 6"/>
          <p:cNvSpPr txBox="1">
            <a:spLocks noChangeArrowheads="1"/>
          </p:cNvSpPr>
          <p:nvPr/>
        </p:nvSpPr>
        <p:spPr bwMode="auto">
          <a:xfrm>
            <a:off x="6430964" y="3001434"/>
            <a:ext cx="3527425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plagi és “l’acte de presentar el treball d’un altre o les seves idees com a pròpies”</a:t>
            </a:r>
          </a:p>
          <a:p>
            <a:pPr algn="ctr"/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(CRAI UB, 2007).</a:t>
            </a:r>
            <a:endParaRPr lang="ca-ES" alt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altLang="es-E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-&gt; Recursos sobre el plagi al CRAI</a:t>
            </a:r>
            <a:endParaRPr lang="ca-ES" altLang="es-E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25688" y="4698472"/>
            <a:ext cx="7632700" cy="1352574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752" name="QuadreDeText 2"/>
          <p:cNvSpPr txBox="1">
            <a:spLocks noChangeArrowheads="1"/>
          </p:cNvSpPr>
          <p:nvPr/>
        </p:nvSpPr>
        <p:spPr bwMode="auto">
          <a:xfrm>
            <a:off x="2433638" y="4879448"/>
            <a:ext cx="7416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ca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Utilitzarem les nostres pròpies paraules per expressar idees d’altres, però incloent sempre les referències bibliogràfiques de les fonts.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a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citem literalment un fragment d’un llibre, article de revista, contingut d’Internet... l’escriurem entre cometes i farem constar les dades de l’autor.</a:t>
            </a:r>
          </a:p>
        </p:txBody>
      </p:sp>
      <p:grpSp>
        <p:nvGrpSpPr>
          <p:cNvPr id="9" name="Agrupa 8">
            <a:extLst>
              <a:ext uri="{FF2B5EF4-FFF2-40B4-BE49-F238E27FC236}">
                <a16:creationId xmlns:a16="http://schemas.microsoft.com/office/drawing/2014/main" id="{9AC11721-C9F5-484A-AE7B-DA05A149FE56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16E3F66F-AB79-42EA-ADDF-DF676698977D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933B916C-EBE0-4F5F-907D-9B3CE1012723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4E5CFB16-52C4-4DE3-A35E-525BFE62C1D4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DFBBABC2-B36E-47C9-9BF1-7B8D262639F4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4CB614FB-E6A4-47FC-88B8-F17E55BA5BFE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QuadreDeText 2"/>
          <p:cNvSpPr txBox="1">
            <a:spLocks noChangeArrowheads="1"/>
          </p:cNvSpPr>
          <p:nvPr/>
        </p:nvSpPr>
        <p:spPr bwMode="auto">
          <a:xfrm>
            <a:off x="1529711" y="1248622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citar i gestionar bibliografia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4819" name="Agrupa 5"/>
          <p:cNvGrpSpPr>
            <a:grpSpLocks/>
          </p:cNvGrpSpPr>
          <p:nvPr/>
        </p:nvGrpSpPr>
        <p:grpSpPr bwMode="auto">
          <a:xfrm>
            <a:off x="2279650" y="2998786"/>
            <a:ext cx="7632700" cy="2065336"/>
            <a:chOff x="827089" y="2946822"/>
            <a:chExt cx="7632699" cy="2066354"/>
          </a:xfrm>
        </p:grpSpPr>
        <p:sp>
          <p:nvSpPr>
            <p:cNvPr id="5" name="Rectangle 4"/>
            <p:cNvSpPr/>
            <p:nvPr/>
          </p:nvSpPr>
          <p:spPr>
            <a:xfrm>
              <a:off x="827089" y="2946822"/>
              <a:ext cx="7632699" cy="2066354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4825" name="QuadreDeText 2"/>
            <p:cNvSpPr txBox="1">
              <a:spLocks noChangeArrowheads="1"/>
            </p:cNvSpPr>
            <p:nvPr/>
          </p:nvSpPr>
          <p:spPr bwMode="auto">
            <a:xfrm>
              <a:off x="899592" y="3258850"/>
              <a:ext cx="7344816" cy="117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ca-ES" altLang="es-ES" sz="1400" b="1">
                  <a:solidFill>
                    <a:srgbClr val="005EA4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Citacions en el text</a:t>
              </a:r>
            </a:p>
            <a:p>
              <a:endParaRPr lang="ca-ES" alt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ca-ES" altLang="es-ES" sz="140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 autor: (Marina, 2011)</a:t>
              </a:r>
            </a:p>
            <a:p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Dos autors: (García, &amp; </a:t>
              </a:r>
              <a:r>
                <a:rPr lang="ca-ES" altLang="es-ES" sz="1400" dirty="0" err="1">
                  <a:latin typeface="Verdana"/>
                  <a:ea typeface="Verdana"/>
                  <a:cs typeface="Verdana" panose="020B0604030504040204" pitchFamily="34" charset="0"/>
                </a:rPr>
                <a:t>Magaz</a:t>
              </a:r>
              <a:r>
                <a:rPr lang="ca-ES" altLang="es-ES" sz="1400">
                  <a:latin typeface="Verdana"/>
                  <a:ea typeface="Verdana"/>
                  <a:cs typeface="Verdana" panose="020B0604030504040204" pitchFamily="34" charset="0"/>
                </a:rPr>
                <a:t>, 2009)</a:t>
              </a:r>
            </a:p>
            <a:p>
              <a:r>
                <a:rPr lang="ca-ES" altLang="es-ES" sz="1400">
                  <a:latin typeface="Verdana"/>
                  <a:ea typeface="Verdana"/>
                  <a:cs typeface="Verdana" panose="020B0604030504040204" pitchFamily="34" charset="0"/>
                </a:rPr>
                <a:t>Tres  o més autors: (</a:t>
              </a:r>
              <a:r>
                <a:rPr lang="ca-ES" altLang="es-ES" sz="1400" err="1">
                  <a:latin typeface="Verdana"/>
                  <a:ea typeface="Verdana"/>
                  <a:cs typeface="Verdana" panose="020B0604030504040204" pitchFamily="34" charset="0"/>
                </a:rPr>
                <a:t>Corbillon</a:t>
              </a:r>
              <a:r>
                <a:rPr lang="ca-ES" altLang="es-ES" sz="1400" dirty="0">
                  <a:latin typeface="Verdana"/>
                  <a:ea typeface="Verdana"/>
                  <a:cs typeface="Verdana" panose="020B0604030504040204" pitchFamily="34" charset="0"/>
                </a:rPr>
                <a:t> et al., 2008)</a:t>
              </a:r>
            </a:p>
          </p:txBody>
        </p:sp>
      </p:grpSp>
      <p:sp>
        <p:nvSpPr>
          <p:cNvPr id="34822" name="11 CuadroTexto"/>
          <p:cNvSpPr txBox="1">
            <a:spLocks noChangeArrowheads="1"/>
          </p:cNvSpPr>
          <p:nvPr/>
        </p:nvSpPr>
        <p:spPr bwMode="auto">
          <a:xfrm>
            <a:off x="5655342" y="6024861"/>
            <a:ext cx="1024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APA </a:t>
            </a:r>
            <a:r>
              <a:rPr lang="es-ES" alt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style</a:t>
            </a:r>
            <a:endParaRPr lang="es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QuadreDeText 12"/>
          <p:cNvSpPr txBox="1"/>
          <p:nvPr/>
        </p:nvSpPr>
        <p:spPr>
          <a:xfrm>
            <a:off x="4332289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 APA</a:t>
            </a:r>
          </a:p>
        </p:txBody>
      </p:sp>
      <p:grpSp>
        <p:nvGrpSpPr>
          <p:cNvPr id="8" name="Agrupa 7">
            <a:extLst>
              <a:ext uri="{FF2B5EF4-FFF2-40B4-BE49-F238E27FC236}">
                <a16:creationId xmlns:a16="http://schemas.microsoft.com/office/drawing/2014/main" id="{B0573551-15BA-4D42-B1C4-5BDCEDBD8360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291934DC-8AC6-448F-8295-2D1AA2368AFF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431A0124-5C01-4637-97D4-8DBEA8A38BA7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EDA7D755-9368-43E4-9913-B135BCB7DACA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82E422DD-98B4-43C8-AB96-0007B3B75254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77D1D89C-9620-4EA2-B64B-D5017E863D1D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QuadreDeText 2"/>
          <p:cNvSpPr txBox="1">
            <a:spLocks noChangeArrowheads="1"/>
          </p:cNvSpPr>
          <p:nvPr/>
        </p:nvSpPr>
        <p:spPr bwMode="auto">
          <a:xfrm>
            <a:off x="1529711" y="1248622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citar i gestionar bibliografia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332289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 APA</a:t>
            </a:r>
          </a:p>
        </p:txBody>
      </p:sp>
      <p:sp>
        <p:nvSpPr>
          <p:cNvPr id="5" name="Rectangle 4"/>
          <p:cNvSpPr/>
          <p:nvPr/>
        </p:nvSpPr>
        <p:spPr>
          <a:xfrm>
            <a:off x="2279650" y="2998788"/>
            <a:ext cx="7632700" cy="264160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845" name="QuadreDeText 2"/>
          <p:cNvSpPr txBox="1">
            <a:spLocks noChangeArrowheads="1"/>
          </p:cNvSpPr>
          <p:nvPr/>
        </p:nvSpPr>
        <p:spPr bwMode="auto">
          <a:xfrm>
            <a:off x="2424114" y="3308350"/>
            <a:ext cx="73437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400" b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Llibres</a:t>
            </a:r>
          </a:p>
          <a:p>
            <a:endParaRPr lang="ca-ES" altLang="es-ES" sz="1400" b="1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altLang="es-ES" sz="1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Cognom, Inicial nom. (any). </a:t>
            </a:r>
            <a:r>
              <a:rPr lang="ca-ES" altLang="es-ES" sz="1400" b="1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Títol en cursiva: Subtítol</a:t>
            </a:r>
            <a:r>
              <a:rPr lang="ca-ES" altLang="es-ES" sz="1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(# edició). Ciutat: Editorial.</a:t>
            </a:r>
          </a:p>
          <a:p>
            <a:endParaRPr lang="ca-ES" altLang="es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Codina, L. (1996). </a:t>
            </a:r>
            <a:r>
              <a:rPr lang="es-ES" altLang="es-ES" sz="1400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es-ES" altLang="es-ES" sz="1400" i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llibre</a:t>
            </a:r>
            <a:r>
              <a:rPr lang="es-ES" altLang="es-ES" sz="1400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digital: Una </a:t>
            </a:r>
            <a:r>
              <a:rPr lang="es-ES" altLang="es-ES" sz="1400" i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exploració</a:t>
            </a:r>
            <a:r>
              <a:rPr lang="es-ES" altLang="es-ES" sz="1400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sobre la </a:t>
            </a:r>
            <a:r>
              <a:rPr lang="es-ES" altLang="es-ES" sz="1400" i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informació</a:t>
            </a:r>
            <a:r>
              <a:rPr lang="es-ES" altLang="es-ES" sz="1400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400" i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electrònica</a:t>
            </a:r>
            <a:r>
              <a:rPr lang="es-ES" altLang="es-ES" sz="1400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el </a:t>
            </a:r>
            <a:r>
              <a:rPr lang="es-ES" altLang="es-ES" sz="1400" i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futur</a:t>
            </a:r>
            <a:r>
              <a:rPr lang="es-ES" altLang="es-ES" sz="1400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ES" altLang="es-ES" sz="1400" i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l’edició</a:t>
            </a:r>
            <a:r>
              <a:rPr lang="es-ES" alt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(2a ed.). Barcelona: Generalitat de Catalunya, Centre </a:t>
            </a:r>
            <a:r>
              <a:rPr lang="es-ES" altLang="es-ES" sz="140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d’Investigació</a:t>
            </a:r>
            <a:r>
              <a:rPr lang="es-ES" alt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</a:t>
            </a:r>
            <a:r>
              <a:rPr lang="es-ES" altLang="es-ES" sz="140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Comunicació</a:t>
            </a:r>
            <a:r>
              <a:rPr lang="es-ES" alt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altLang="es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Agrupa 6">
            <a:extLst>
              <a:ext uri="{FF2B5EF4-FFF2-40B4-BE49-F238E27FC236}">
                <a16:creationId xmlns:a16="http://schemas.microsoft.com/office/drawing/2014/main" id="{E9CF7512-BB95-4192-865F-9257CA4F468A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1622C53C-D831-427F-931D-2EB87FAD07AB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36015F21-9E6C-4706-9F34-DE72B1942D77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6C99EE54-056C-4913-A535-FA5B4A7131AB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034EF8A1-66E8-49B8-836B-6E586FE870D0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9AACA0AE-F898-45DE-A3DA-E321DA0FB254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sp>
        <p:nvSpPr>
          <p:cNvPr id="14" name="11 CuadroTexto">
            <a:extLst>
              <a:ext uri="{FF2B5EF4-FFF2-40B4-BE49-F238E27FC236}">
                <a16:creationId xmlns:a16="http://schemas.microsoft.com/office/drawing/2014/main" id="{0AB015C2-0AF0-4186-8698-2FFADA26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5342" y="6024861"/>
            <a:ext cx="1024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APA </a:t>
            </a:r>
            <a:r>
              <a:rPr lang="es-ES" alt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style</a:t>
            </a:r>
            <a:endParaRPr lang="es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9650" y="2998789"/>
            <a:ext cx="7632700" cy="2808287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868" name="QuadreDeText 2"/>
          <p:cNvSpPr txBox="1">
            <a:spLocks noChangeArrowheads="1"/>
          </p:cNvSpPr>
          <p:nvPr/>
        </p:nvSpPr>
        <p:spPr bwMode="auto">
          <a:xfrm>
            <a:off x="2424114" y="3390900"/>
            <a:ext cx="73437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Articles de revista</a:t>
            </a:r>
          </a:p>
          <a:p>
            <a:endParaRPr lang="ca-ES" altLang="es-ES" sz="1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altLang="es-E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Cognom, N. (data). Títol de l’article: Subtítol de l’article. </a:t>
            </a:r>
            <a:r>
              <a:rPr lang="ca-ES" altLang="es-ES" sz="1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Títol de la revista en cursiva: Subtítol, # volum</a:t>
            </a:r>
            <a:r>
              <a:rPr lang="ca-ES" altLang="es-E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cursiva</a:t>
            </a:r>
            <a:r>
              <a:rPr lang="ca-ES" altLang="es-E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(# del número), # primera pàgina de l’article-# última pàgina de l’article.</a:t>
            </a:r>
          </a:p>
          <a:p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alt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Heery</a:t>
            </a:r>
            <a:r>
              <a:rPr lang="ca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M. (1998). Organització de la biblioteca: Repàs d’estructures. </a:t>
            </a:r>
            <a:r>
              <a:rPr lang="ca-ES" altLang="es-ES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Ítem: Revista de biblioteconomia i documentació, 23</a:t>
            </a:r>
            <a:r>
              <a:rPr lang="ca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8-15.</a:t>
            </a:r>
          </a:p>
        </p:txBody>
      </p:sp>
      <p:sp>
        <p:nvSpPr>
          <p:cNvPr id="11" name="QuadreDeText 10"/>
          <p:cNvSpPr txBox="1"/>
          <p:nvPr/>
        </p:nvSpPr>
        <p:spPr>
          <a:xfrm>
            <a:off x="4332289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 APA</a:t>
            </a:r>
          </a:p>
        </p:txBody>
      </p:sp>
      <p:sp>
        <p:nvSpPr>
          <p:cNvPr id="7" name="QuadreDeText 2"/>
          <p:cNvSpPr txBox="1">
            <a:spLocks noChangeArrowheads="1"/>
          </p:cNvSpPr>
          <p:nvPr/>
        </p:nvSpPr>
        <p:spPr bwMode="auto">
          <a:xfrm>
            <a:off x="1529711" y="1248622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citar i gestionar bibliografia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Agrupa 7">
            <a:extLst>
              <a:ext uri="{FF2B5EF4-FFF2-40B4-BE49-F238E27FC236}">
                <a16:creationId xmlns:a16="http://schemas.microsoft.com/office/drawing/2014/main" id="{45CAF68D-104A-4D8D-993A-0C79A736EC46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39965F5E-8245-4AAA-B406-19FBD683A4C6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136B76E6-6EC6-4FA4-8177-8B736D0BB0A6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6B75D37A-EB8F-4DBC-8F4E-0F40BE7C3352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B5A35DAB-051D-4638-B1C5-68C89376BED8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5" name="QuadreDeText 2">
              <a:extLst>
                <a:ext uri="{FF2B5EF4-FFF2-40B4-BE49-F238E27FC236}">
                  <a16:creationId xmlns:a16="http://schemas.microsoft.com/office/drawing/2014/main" id="{B53B6B92-08EB-4676-9381-CFE3636BCAC2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sp>
        <p:nvSpPr>
          <p:cNvPr id="16" name="11 CuadroTexto">
            <a:extLst>
              <a:ext uri="{FF2B5EF4-FFF2-40B4-BE49-F238E27FC236}">
                <a16:creationId xmlns:a16="http://schemas.microsoft.com/office/drawing/2014/main" id="{2190813C-6EF1-4A6A-8E74-043A730B4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5342" y="6024861"/>
            <a:ext cx="1024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APA </a:t>
            </a:r>
            <a:r>
              <a:rPr lang="es-ES" alt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style</a:t>
            </a:r>
            <a:endParaRPr lang="es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2"/>
          <p:cNvSpPr/>
          <p:nvPr/>
        </p:nvSpPr>
        <p:spPr>
          <a:xfrm>
            <a:off x="2280070" y="2998800"/>
            <a:ext cx="7632360" cy="237456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s-ES"/>
          </a:p>
        </p:txBody>
      </p:sp>
      <p:sp>
        <p:nvSpPr>
          <p:cNvPr id="274" name="CustomShape 3"/>
          <p:cNvSpPr/>
          <p:nvPr/>
        </p:nvSpPr>
        <p:spPr>
          <a:xfrm>
            <a:off x="2424000" y="3451320"/>
            <a:ext cx="7343280" cy="11680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400" b="1" spc="-1" dirty="0">
                <a:solidFill>
                  <a:srgbClr val="005EA4"/>
                </a:solidFill>
                <a:latin typeface="Verdana"/>
                <a:ea typeface="Verdana"/>
              </a:rPr>
              <a:t>Pàgines web</a:t>
            </a:r>
            <a:endParaRPr lang="ca-ES" sz="14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a-ES" sz="1400" b="1" dirty="0">
                <a:latin typeface="Verdana" panose="020B0604030504040204" pitchFamily="34" charset="0"/>
                <a:ea typeface="Verdana" panose="020B0604030504040204" pitchFamily="34" charset="0"/>
              </a:rPr>
              <a:t>Autor. (any). Títol en cursiva. </a:t>
            </a:r>
            <a:r>
              <a:rPr lang="ca-ES" sz="1400" b="1" spc="-1" dirty="0">
                <a:solidFill>
                  <a:schemeClr val="accent1">
                    <a:lumMod val="75000"/>
                  </a:schemeClr>
                </a:solidFill>
                <a:latin typeface="Verdana"/>
                <a:ea typeface="Verdana"/>
              </a:rPr>
              <a:t>http://adreça URL</a:t>
            </a:r>
            <a:endParaRPr lang="ca-ES" sz="1400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 dirty="0">
              <a:latin typeface="Arial"/>
            </a:endParaRP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Modern </a:t>
            </a:r>
            <a:r>
              <a:rPr lang="ca-ES" sz="1400" dirty="0">
                <a:latin typeface="Verdana" panose="020B0604030504040204" pitchFamily="34" charset="0"/>
                <a:ea typeface="Verdana" panose="020B0604030504040204" pitchFamily="34" charset="0"/>
              </a:rPr>
              <a:t>Language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 Association. (2003). MLA Style.</a:t>
            </a: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 </a:t>
            </a:r>
            <a:r>
              <a:rPr lang="fr-FR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http://www.mla.org/</a:t>
            </a:r>
            <a:endParaRPr lang="ca-ES" sz="1400" spc="-1" dirty="0">
              <a:latin typeface="Arial"/>
            </a:endParaRPr>
          </a:p>
        </p:txBody>
      </p:sp>
      <p:sp>
        <p:nvSpPr>
          <p:cNvPr id="7" name="QuadreDeText 2"/>
          <p:cNvSpPr txBox="1">
            <a:spLocks noChangeArrowheads="1"/>
          </p:cNvSpPr>
          <p:nvPr/>
        </p:nvSpPr>
        <p:spPr bwMode="auto">
          <a:xfrm>
            <a:off x="1529711" y="1248622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citar i gestionar bibliografia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4332289" y="2163763"/>
            <a:ext cx="3527425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 APA</a:t>
            </a:r>
          </a:p>
        </p:txBody>
      </p:sp>
      <p:grpSp>
        <p:nvGrpSpPr>
          <p:cNvPr id="8" name="Agrupa 7">
            <a:extLst>
              <a:ext uri="{FF2B5EF4-FFF2-40B4-BE49-F238E27FC236}">
                <a16:creationId xmlns:a16="http://schemas.microsoft.com/office/drawing/2014/main" id="{DB512776-EC0F-4ADA-A4BC-170FA15BF611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A9DF7E8C-0176-4E6C-B2E1-7E00F3B093FB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C5B7417F-7CB8-4C6A-8A0A-22F317848859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1DAB940A-9C1C-40CD-9447-73ECB8C08AC1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B7842415-DE2F-4364-AE58-DE9C37347C27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34C73D53-ED7B-4B5F-AE71-9AF81F25A9E2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sp>
        <p:nvSpPr>
          <p:cNvPr id="15" name="11 CuadroTexto">
            <a:extLst>
              <a:ext uri="{FF2B5EF4-FFF2-40B4-BE49-F238E27FC236}">
                <a16:creationId xmlns:a16="http://schemas.microsoft.com/office/drawing/2014/main" id="{EC35009A-FA95-41C7-B1AF-B4B165782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5342" y="6024861"/>
            <a:ext cx="1024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APA </a:t>
            </a:r>
            <a:r>
              <a:rPr lang="es-ES" alt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style</a:t>
            </a:r>
            <a:endParaRPr lang="es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6440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QuadreDeText 2"/>
          <p:cNvSpPr txBox="1">
            <a:spLocks noChangeArrowheads="1"/>
          </p:cNvSpPr>
          <p:nvPr/>
        </p:nvSpPr>
        <p:spPr bwMode="auto">
          <a:xfrm>
            <a:off x="1529711" y="1248622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citar i gestionar bibliografia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3606064" y="1931229"/>
            <a:ext cx="5122748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GESTORS BIBLIOGRÀFICS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6527800" y="2855697"/>
            <a:ext cx="3688667" cy="2373504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19175" y="6190884"/>
            <a:ext cx="809766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https://crai.ub.edu/ca/que-ofereix-el-crai/citacions-bibliografiques/gestors-bibliografics</a:t>
            </a:r>
            <a:endParaRPr lang="es-ES" sz="1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922" name="Rectangle 2"/>
          <p:cNvSpPr>
            <a:spLocks noChangeArrowheads="1"/>
          </p:cNvSpPr>
          <p:nvPr/>
        </p:nvSpPr>
        <p:spPr bwMode="auto">
          <a:xfrm>
            <a:off x="6797356" y="3290077"/>
            <a:ext cx="3243792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Crear una biblioteca personal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Importar documents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Organitzar en carpetes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Incloure citacions</a:t>
            </a:r>
          </a:p>
          <a:p>
            <a:pPr marL="288000" lvl="1" indent="0"/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processadors de text</a:t>
            </a:r>
          </a:p>
          <a:p>
            <a:pPr marL="288000" lvl="1" indent="0"/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generar bibliografies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Crear un perfil personal</a:t>
            </a:r>
          </a:p>
        </p:txBody>
      </p:sp>
      <p:grpSp>
        <p:nvGrpSpPr>
          <p:cNvPr id="10" name="Agrupa 9">
            <a:extLst>
              <a:ext uri="{FF2B5EF4-FFF2-40B4-BE49-F238E27FC236}">
                <a16:creationId xmlns:a16="http://schemas.microsoft.com/office/drawing/2014/main" id="{A03BDDE5-41B6-4943-9713-83ED313D07C4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FEEEB2D2-0426-4BCF-9DBB-54DE91DDFD7C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3" name="QuadreDeText 2">
              <a:extLst>
                <a:ext uri="{FF2B5EF4-FFF2-40B4-BE49-F238E27FC236}">
                  <a16:creationId xmlns:a16="http://schemas.microsoft.com/office/drawing/2014/main" id="{D3D8B2B4-957A-4878-BF51-CD60C8A9257E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4" name="QuadreDeText 2">
              <a:extLst>
                <a:ext uri="{FF2B5EF4-FFF2-40B4-BE49-F238E27FC236}">
                  <a16:creationId xmlns:a16="http://schemas.microsoft.com/office/drawing/2014/main" id="{46FB21EC-2105-4808-BC01-A408ABB3CCEA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5" name="QuadreDeText 2">
              <a:extLst>
                <a:ext uri="{FF2B5EF4-FFF2-40B4-BE49-F238E27FC236}">
                  <a16:creationId xmlns:a16="http://schemas.microsoft.com/office/drawing/2014/main" id="{AEDD57FF-B43D-4E4B-84B7-F6CAB31BE7DF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6" name="QuadreDeText 2">
              <a:extLst>
                <a:ext uri="{FF2B5EF4-FFF2-40B4-BE49-F238E27FC236}">
                  <a16:creationId xmlns:a16="http://schemas.microsoft.com/office/drawing/2014/main" id="{3556F5B2-EF45-4EF5-8331-62E75920C7BA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  <p:grpSp>
        <p:nvGrpSpPr>
          <p:cNvPr id="17" name="Agrupa 16">
            <a:extLst>
              <a:ext uri="{FF2B5EF4-FFF2-40B4-BE49-F238E27FC236}">
                <a16:creationId xmlns:a16="http://schemas.microsoft.com/office/drawing/2014/main" id="{4CC425A7-D545-4F1B-8241-31F36965BC94}"/>
              </a:ext>
            </a:extLst>
          </p:cNvPr>
          <p:cNvGrpSpPr/>
          <p:nvPr/>
        </p:nvGrpSpPr>
        <p:grpSpPr>
          <a:xfrm>
            <a:off x="2381873" y="2728077"/>
            <a:ext cx="2448381" cy="2921058"/>
            <a:chOff x="2329027" y="2718769"/>
            <a:chExt cx="2448381" cy="2921058"/>
          </a:xfrm>
        </p:grpSpPr>
        <p:pic>
          <p:nvPicPr>
            <p:cNvPr id="18" name="Imatge 17">
              <a:extLst>
                <a:ext uri="{FF2B5EF4-FFF2-40B4-BE49-F238E27FC236}">
                  <a16:creationId xmlns:a16="http://schemas.microsoft.com/office/drawing/2014/main" id="{C2C31ED6-BF44-49C3-A77F-5D6B002DF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9027" y="2718769"/>
              <a:ext cx="2448381" cy="2448381"/>
            </a:xfrm>
            <a:prstGeom prst="rect">
              <a:avLst/>
            </a:prstGeom>
          </p:spPr>
        </p:pic>
        <p:pic>
          <p:nvPicPr>
            <p:cNvPr id="19" name="Imatge 18">
              <a:extLst>
                <a:ext uri="{FF2B5EF4-FFF2-40B4-BE49-F238E27FC236}">
                  <a16:creationId xmlns:a16="http://schemas.microsoft.com/office/drawing/2014/main" id="{E28D9B9B-8AE9-48C8-97AE-8C5C1061D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7409" y="5229201"/>
              <a:ext cx="1831615" cy="41062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QuadreDeText 4"/>
          <p:cNvSpPr txBox="1">
            <a:spLocks noChangeArrowheads="1"/>
          </p:cNvSpPr>
          <p:nvPr/>
        </p:nvSpPr>
        <p:spPr bwMode="auto">
          <a:xfrm>
            <a:off x="2387600" y="2492376"/>
            <a:ext cx="74168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Planificació i tria del tema</a:t>
            </a:r>
          </a:p>
          <a:p>
            <a:pPr algn="ctr"/>
            <a:endParaRPr lang="ca-ES" alt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QuadreDeText 4"/>
          <p:cNvSpPr txBox="1">
            <a:spLocks noChangeArrowheads="1"/>
          </p:cNvSpPr>
          <p:nvPr/>
        </p:nvSpPr>
        <p:spPr bwMode="auto">
          <a:xfrm>
            <a:off x="1922484" y="2492376"/>
            <a:ext cx="843609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Exposició oral</a:t>
            </a: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235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uadreDeText 8">
            <a:extLst>
              <a:ext uri="{FF2B5EF4-FFF2-40B4-BE49-F238E27FC236}">
                <a16:creationId xmlns:a16="http://schemas.microsoft.com/office/drawing/2014/main" id="{56BE2E88-7DB0-B51B-77BC-03469165B4FB}"/>
              </a:ext>
            </a:extLst>
          </p:cNvPr>
          <p:cNvSpPr txBox="1"/>
          <p:nvPr/>
        </p:nvSpPr>
        <p:spPr>
          <a:xfrm>
            <a:off x="1586967" y="2325896"/>
            <a:ext cx="3529012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PowerPoint</a:t>
            </a: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Google</a:t>
            </a:r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Slides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Canva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Prezi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Genially</a:t>
            </a:r>
            <a:endParaRPr lang="ca-ES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194" name="QuadreDeText 1"/>
          <p:cNvSpPr txBox="1">
            <a:spLocks noChangeArrowheads="1"/>
          </p:cNvSpPr>
          <p:nvPr/>
        </p:nvSpPr>
        <p:spPr bwMode="auto">
          <a:xfrm>
            <a:off x="1548983" y="1255045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/>
                <a:ea typeface="Verdana"/>
                <a:cs typeface="Verdana" panose="020B0604030504040204" pitchFamily="34" charset="0"/>
              </a:rPr>
              <a:t>Exposició oral </a:t>
            </a:r>
            <a:endParaRPr lang="ca-ES" altLang="es-ES" sz="240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Gràfic 2">
            <a:extLst>
              <a:ext uri="{FF2B5EF4-FFF2-40B4-BE49-F238E27FC236}">
                <a16:creationId xmlns:a16="http://schemas.microsoft.com/office/drawing/2014/main" id="{AD8E9375-777F-780A-C6CE-6B93F6CAB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79502" y="4875455"/>
            <a:ext cx="768442" cy="725512"/>
          </a:xfrm>
          <a:prstGeom prst="rect">
            <a:avLst/>
          </a:prstGeom>
        </p:spPr>
      </p:pic>
      <p:pic>
        <p:nvPicPr>
          <p:cNvPr id="7" name="Imatge 7">
            <a:extLst>
              <a:ext uri="{FF2B5EF4-FFF2-40B4-BE49-F238E27FC236}">
                <a16:creationId xmlns:a16="http://schemas.microsoft.com/office/drawing/2014/main" id="{0A3687B5-7794-1A59-A379-1A0B6C1B67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420" r="23151"/>
          <a:stretch/>
        </p:blipFill>
        <p:spPr>
          <a:xfrm>
            <a:off x="1863797" y="3098781"/>
            <a:ext cx="562754" cy="669705"/>
          </a:xfrm>
          <a:prstGeom prst="rect">
            <a:avLst/>
          </a:prstGeom>
        </p:spPr>
      </p:pic>
      <p:pic>
        <p:nvPicPr>
          <p:cNvPr id="8" name="Imatge 8">
            <a:extLst>
              <a:ext uri="{FF2B5EF4-FFF2-40B4-BE49-F238E27FC236}">
                <a16:creationId xmlns:a16="http://schemas.microsoft.com/office/drawing/2014/main" id="{F17D8A3D-0A51-53D4-7F1C-C121335C20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2684" y="3822041"/>
            <a:ext cx="382078" cy="466329"/>
          </a:xfrm>
          <a:prstGeom prst="rect">
            <a:avLst/>
          </a:prstGeom>
        </p:spPr>
      </p:pic>
      <p:sp>
        <p:nvSpPr>
          <p:cNvPr id="17" name="QuadreDeText 16">
            <a:extLst>
              <a:ext uri="{FF2B5EF4-FFF2-40B4-BE49-F238E27FC236}">
                <a16:creationId xmlns:a16="http://schemas.microsoft.com/office/drawing/2014/main" id="{A27C3BF6-FAEA-D829-FA2A-D2631989694A}"/>
              </a:ext>
            </a:extLst>
          </p:cNvPr>
          <p:cNvSpPr txBox="1"/>
          <p:nvPr/>
        </p:nvSpPr>
        <p:spPr>
          <a:xfrm>
            <a:off x="5852159" y="4154833"/>
            <a:ext cx="12782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6"/>
              </a:rPr>
              <a:t>Unsplash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QuadreDeText 17">
            <a:extLst>
              <a:ext uri="{FF2B5EF4-FFF2-40B4-BE49-F238E27FC236}">
                <a16:creationId xmlns:a16="http://schemas.microsoft.com/office/drawing/2014/main" id="{4234CB5D-01B3-5038-717A-2DC91155D680}"/>
              </a:ext>
            </a:extLst>
          </p:cNvPr>
          <p:cNvSpPr txBox="1"/>
          <p:nvPr/>
        </p:nvSpPr>
        <p:spPr>
          <a:xfrm>
            <a:off x="8444099" y="4987414"/>
            <a:ext cx="126642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7"/>
              </a:rPr>
              <a:t>Flaticon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QuadreDeText 18">
            <a:extLst>
              <a:ext uri="{FF2B5EF4-FFF2-40B4-BE49-F238E27FC236}">
                <a16:creationId xmlns:a16="http://schemas.microsoft.com/office/drawing/2014/main" id="{A0C3856C-AFAF-52D7-03BB-658F49E8FEB9}"/>
              </a:ext>
            </a:extLst>
          </p:cNvPr>
          <p:cNvSpPr txBox="1"/>
          <p:nvPr/>
        </p:nvSpPr>
        <p:spPr>
          <a:xfrm>
            <a:off x="6624958" y="4987414"/>
            <a:ext cx="111778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8"/>
              </a:rPr>
              <a:t>Freepik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0" name="QuadreDeText 19">
            <a:extLst>
              <a:ext uri="{FF2B5EF4-FFF2-40B4-BE49-F238E27FC236}">
                <a16:creationId xmlns:a16="http://schemas.microsoft.com/office/drawing/2014/main" id="{BEEFE899-1560-7C6B-A53B-783DD285FFD4}"/>
              </a:ext>
            </a:extLst>
          </p:cNvPr>
          <p:cNvSpPr txBox="1"/>
          <p:nvPr/>
        </p:nvSpPr>
        <p:spPr>
          <a:xfrm>
            <a:off x="5770858" y="3407960"/>
            <a:ext cx="132008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9"/>
              </a:rPr>
              <a:t>Pixabay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QuadreDeText 20">
            <a:extLst>
              <a:ext uri="{FF2B5EF4-FFF2-40B4-BE49-F238E27FC236}">
                <a16:creationId xmlns:a16="http://schemas.microsoft.com/office/drawing/2014/main" id="{6D1D3DAD-BD9C-3727-D6E5-5650324C0959}"/>
              </a:ext>
            </a:extLst>
          </p:cNvPr>
          <p:cNvSpPr txBox="1"/>
          <p:nvPr/>
        </p:nvSpPr>
        <p:spPr>
          <a:xfrm>
            <a:off x="9343331" y="3398162"/>
            <a:ext cx="163132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10"/>
              </a:rPr>
              <a:t>FiftySounds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QuadreDeText 21">
            <a:extLst>
              <a:ext uri="{FF2B5EF4-FFF2-40B4-BE49-F238E27FC236}">
                <a16:creationId xmlns:a16="http://schemas.microsoft.com/office/drawing/2014/main" id="{067AA4FD-F6ED-8D00-C381-492BA1BB1B43}"/>
              </a:ext>
            </a:extLst>
          </p:cNvPr>
          <p:cNvSpPr txBox="1"/>
          <p:nvPr/>
        </p:nvSpPr>
        <p:spPr>
          <a:xfrm>
            <a:off x="9231663" y="4182386"/>
            <a:ext cx="137337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11"/>
              </a:rPr>
              <a:t>Jamendo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7" name="Connector de fletxa recta 26">
            <a:extLst>
              <a:ext uri="{FF2B5EF4-FFF2-40B4-BE49-F238E27FC236}">
                <a16:creationId xmlns:a16="http://schemas.microsoft.com/office/drawing/2014/main" id="{09DAA695-C0D9-45FA-1233-49B24449CA10}"/>
              </a:ext>
            </a:extLst>
          </p:cNvPr>
          <p:cNvCxnSpPr>
            <a:cxnSpLocks/>
          </p:cNvCxnSpPr>
          <p:nvPr/>
        </p:nvCxnSpPr>
        <p:spPr>
          <a:xfrm>
            <a:off x="8126752" y="3179394"/>
            <a:ext cx="627399" cy="175162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QuadreDeText 4">
            <a:extLst>
              <a:ext uri="{FF2B5EF4-FFF2-40B4-BE49-F238E27FC236}">
                <a16:creationId xmlns:a16="http://schemas.microsoft.com/office/drawing/2014/main" id="{F3CCDCDB-74AE-9279-47A2-5BDC687641E8}"/>
              </a:ext>
            </a:extLst>
          </p:cNvPr>
          <p:cNvSpPr txBox="1"/>
          <p:nvPr/>
        </p:nvSpPr>
        <p:spPr>
          <a:xfrm>
            <a:off x="1586966" y="2091979"/>
            <a:ext cx="3529012" cy="707886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Eines per preparar </a:t>
            </a:r>
          </a:p>
          <a:p>
            <a:pPr algn="ctr"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el material de suport</a:t>
            </a:r>
            <a:endParaRPr lang="ca-E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QuadreDeText 10">
            <a:extLst>
              <a:ext uri="{FF2B5EF4-FFF2-40B4-BE49-F238E27FC236}">
                <a16:creationId xmlns:a16="http://schemas.microsoft.com/office/drawing/2014/main" id="{5122BFF1-E72F-491C-2C9D-60B5737A7E86}"/>
              </a:ext>
            </a:extLst>
          </p:cNvPr>
          <p:cNvSpPr txBox="1"/>
          <p:nvPr/>
        </p:nvSpPr>
        <p:spPr>
          <a:xfrm>
            <a:off x="6357219" y="2096175"/>
            <a:ext cx="3539065" cy="707886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Recursos d'imatge, vídeo i so</a:t>
            </a:r>
            <a:endParaRPr lang="ca-E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4" name="Connector de fletxa recta 13">
            <a:extLst>
              <a:ext uri="{FF2B5EF4-FFF2-40B4-BE49-F238E27FC236}">
                <a16:creationId xmlns:a16="http://schemas.microsoft.com/office/drawing/2014/main" id="{C3705B4B-212A-C86D-F31E-F28F0BC095D9}"/>
              </a:ext>
            </a:extLst>
          </p:cNvPr>
          <p:cNvCxnSpPr>
            <a:cxnSpLocks/>
          </p:cNvCxnSpPr>
          <p:nvPr/>
        </p:nvCxnSpPr>
        <p:spPr>
          <a:xfrm flipH="1">
            <a:off x="7390572" y="3179394"/>
            <a:ext cx="736180" cy="17382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 de fletxa recta 14">
            <a:extLst>
              <a:ext uri="{FF2B5EF4-FFF2-40B4-BE49-F238E27FC236}">
                <a16:creationId xmlns:a16="http://schemas.microsoft.com/office/drawing/2014/main" id="{DA7150CE-9291-C29C-AB68-95A57DA7860D}"/>
              </a:ext>
            </a:extLst>
          </p:cNvPr>
          <p:cNvCxnSpPr>
            <a:cxnSpLocks/>
          </p:cNvCxnSpPr>
          <p:nvPr/>
        </p:nvCxnSpPr>
        <p:spPr>
          <a:xfrm flipH="1">
            <a:off x="7042993" y="3179394"/>
            <a:ext cx="1083759" cy="10029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 de fletxa recta 15">
            <a:extLst>
              <a:ext uri="{FF2B5EF4-FFF2-40B4-BE49-F238E27FC236}">
                <a16:creationId xmlns:a16="http://schemas.microsoft.com/office/drawing/2014/main" id="{A2153ED3-BFB6-BE7D-BAEB-290E24493643}"/>
              </a:ext>
            </a:extLst>
          </p:cNvPr>
          <p:cNvCxnSpPr>
            <a:cxnSpLocks/>
          </p:cNvCxnSpPr>
          <p:nvPr/>
        </p:nvCxnSpPr>
        <p:spPr>
          <a:xfrm>
            <a:off x="8131853" y="3173831"/>
            <a:ext cx="983243" cy="10085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 de fletxa recta 28">
            <a:extLst>
              <a:ext uri="{FF2B5EF4-FFF2-40B4-BE49-F238E27FC236}">
                <a16:creationId xmlns:a16="http://schemas.microsoft.com/office/drawing/2014/main" id="{020957F8-43D9-6F6D-0E46-5A2CC311132A}"/>
              </a:ext>
            </a:extLst>
          </p:cNvPr>
          <p:cNvCxnSpPr>
            <a:cxnSpLocks/>
          </p:cNvCxnSpPr>
          <p:nvPr/>
        </p:nvCxnSpPr>
        <p:spPr>
          <a:xfrm flipH="1">
            <a:off x="6869206" y="3173831"/>
            <a:ext cx="1257546" cy="393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 de fletxa recta 29">
            <a:extLst>
              <a:ext uri="{FF2B5EF4-FFF2-40B4-BE49-F238E27FC236}">
                <a16:creationId xmlns:a16="http://schemas.microsoft.com/office/drawing/2014/main" id="{697CFD03-281F-B546-CE30-4501C63DCA0A}"/>
              </a:ext>
            </a:extLst>
          </p:cNvPr>
          <p:cNvCxnSpPr>
            <a:cxnSpLocks/>
          </p:cNvCxnSpPr>
          <p:nvPr/>
        </p:nvCxnSpPr>
        <p:spPr>
          <a:xfrm>
            <a:off x="8126752" y="3173831"/>
            <a:ext cx="1211478" cy="393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grupa 31">
            <a:extLst>
              <a:ext uri="{FF2B5EF4-FFF2-40B4-BE49-F238E27FC236}">
                <a16:creationId xmlns:a16="http://schemas.microsoft.com/office/drawing/2014/main" id="{DDDCFF25-7060-45D7-BF5E-04A4E0E2AAB9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33" name="QuadreDeText 2">
              <a:extLst>
                <a:ext uri="{FF2B5EF4-FFF2-40B4-BE49-F238E27FC236}">
                  <a16:creationId xmlns:a16="http://schemas.microsoft.com/office/drawing/2014/main" id="{3A37568D-F37C-466F-ABFA-2B8E1C437433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34" name="QuadreDeText 2">
              <a:extLst>
                <a:ext uri="{FF2B5EF4-FFF2-40B4-BE49-F238E27FC236}">
                  <a16:creationId xmlns:a16="http://schemas.microsoft.com/office/drawing/2014/main" id="{2D459C4A-B2FB-4FCA-95C5-7579F9962666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35" name="QuadreDeText 2">
              <a:extLst>
                <a:ext uri="{FF2B5EF4-FFF2-40B4-BE49-F238E27FC236}">
                  <a16:creationId xmlns:a16="http://schemas.microsoft.com/office/drawing/2014/main" id="{956C8587-6164-40F8-8F78-CC330795E135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36" name="QuadreDeText 2">
              <a:extLst>
                <a:ext uri="{FF2B5EF4-FFF2-40B4-BE49-F238E27FC236}">
                  <a16:creationId xmlns:a16="http://schemas.microsoft.com/office/drawing/2014/main" id="{D1E3A345-90A2-4650-826A-BC1C3B42D1A8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37" name="QuadreDeText 2">
              <a:extLst>
                <a:ext uri="{FF2B5EF4-FFF2-40B4-BE49-F238E27FC236}">
                  <a16:creationId xmlns:a16="http://schemas.microsoft.com/office/drawing/2014/main" id="{04960825-0C49-40B8-B83A-0FF8A50803E5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Defensa del TFG</a:t>
              </a:r>
            </a:p>
          </p:txBody>
        </p:sp>
      </p:grpSp>
      <p:pic>
        <p:nvPicPr>
          <p:cNvPr id="10" name="Imatge 9">
            <a:extLst>
              <a:ext uri="{FF2B5EF4-FFF2-40B4-BE49-F238E27FC236}">
                <a16:creationId xmlns:a16="http://schemas.microsoft.com/office/drawing/2014/main" id="{9DE73EE2-1E01-4BB0-93A0-B24DA05F1B6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976" y="4414596"/>
            <a:ext cx="699494" cy="466329"/>
          </a:xfrm>
          <a:prstGeom prst="rect">
            <a:avLst/>
          </a:prstGeom>
        </p:spPr>
      </p:pic>
      <p:pic>
        <p:nvPicPr>
          <p:cNvPr id="13" name="Imatge 12">
            <a:extLst>
              <a:ext uri="{FF2B5EF4-FFF2-40B4-BE49-F238E27FC236}">
                <a16:creationId xmlns:a16="http://schemas.microsoft.com/office/drawing/2014/main" id="{507D73A8-D24C-4475-9A28-F6872A4596C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26669" y="5627744"/>
            <a:ext cx="481720" cy="47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399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QuadreDeText 7">
            <a:extLst>
              <a:ext uri="{FF2B5EF4-FFF2-40B4-BE49-F238E27FC236}">
                <a16:creationId xmlns:a16="http://schemas.microsoft.com/office/drawing/2014/main" id="{84D5690D-E5A4-9EE2-E053-319A351249EC}"/>
              </a:ext>
            </a:extLst>
          </p:cNvPr>
          <p:cNvSpPr txBox="1"/>
          <p:nvPr/>
        </p:nvSpPr>
        <p:spPr>
          <a:xfrm>
            <a:off x="1638586" y="2312216"/>
            <a:ext cx="9191742" cy="44319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endParaRPr lang="ca-ES" sz="2000" b="1" dirty="0">
              <a:solidFill>
                <a:srgbClr val="0070C0"/>
              </a:solidFill>
              <a:latin typeface="Verdana"/>
              <a:ea typeface="Verdana"/>
              <a:cs typeface="Arial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a-ES" dirty="0">
                <a:latin typeface="Verdana"/>
                <a:ea typeface="Verdana"/>
                <a:cs typeface="Arial"/>
              </a:rPr>
              <a:t>El material de suport ha de ser molt visual i amb poc text, no són uns apunts.</a:t>
            </a:r>
            <a:r>
              <a:rPr lang="ca-ES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                                         </a:t>
            </a:r>
            <a:endParaRPr lang="en-US" dirty="0">
              <a:solidFill>
                <a:srgbClr val="0070C0"/>
              </a:solidFill>
              <a:latin typeface="Verdana"/>
              <a:ea typeface="Verdana"/>
              <a:cs typeface="Arial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a-ES" dirty="0">
                <a:latin typeface="Verdana"/>
                <a:ea typeface="Verdana"/>
                <a:cs typeface="Arial"/>
              </a:rPr>
              <a:t>Cal ser concís i escollir els punts clau del nostre treball.</a:t>
            </a:r>
            <a:endParaRPr lang="en-US" dirty="0">
              <a:latin typeface="Verdana"/>
              <a:ea typeface="Verdana"/>
              <a:cs typeface="Arial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a-ES" dirty="0">
                <a:latin typeface="Verdana"/>
                <a:ea typeface="Verdana"/>
                <a:cs typeface="Arial"/>
              </a:rPr>
              <a:t>Aproximadament, una presentació de 10 minuts hauria de tenir entre 7 i 8 diapositives.</a:t>
            </a:r>
            <a:endParaRPr lang="en-US" dirty="0">
              <a:latin typeface="Verdana"/>
              <a:ea typeface="Verdana"/>
              <a:cs typeface="Arial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a-ES" dirty="0">
                <a:latin typeface="Verdana"/>
                <a:ea typeface="Verdana"/>
                <a:cs typeface="Arial"/>
              </a:rPr>
              <a:t>No abusar de les transicions i animacions.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ca-ES" dirty="0">
                <a:latin typeface="Verdana"/>
                <a:ea typeface="Verdana"/>
                <a:cs typeface="Arial"/>
              </a:rPr>
              <a:t>Informar-se sobre la connexió a l’aula, portar el material de suport </a:t>
            </a:r>
            <a:r>
              <a:rPr lang="ca-ES">
                <a:latin typeface="Verdana"/>
                <a:ea typeface="Verdana"/>
                <a:cs typeface="Arial"/>
              </a:rPr>
              <a:t>en USB.</a:t>
            </a:r>
            <a:endParaRPr lang="ca-ES" dirty="0">
              <a:latin typeface="Verdana"/>
              <a:ea typeface="Verdana"/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endParaRPr lang="ca-ES" dirty="0">
              <a:solidFill>
                <a:srgbClr val="0070C0"/>
              </a:solidFill>
            </a:endParaRPr>
          </a:p>
          <a:p>
            <a:pPr algn="l"/>
            <a:endParaRPr lang="ca-ES" dirty="0"/>
          </a:p>
        </p:txBody>
      </p:sp>
      <p:sp>
        <p:nvSpPr>
          <p:cNvPr id="3" name="QuadreDeText 2">
            <a:extLst>
              <a:ext uri="{FF2B5EF4-FFF2-40B4-BE49-F238E27FC236}">
                <a16:creationId xmlns:a16="http://schemas.microsoft.com/office/drawing/2014/main" id="{B1AA7D4C-0366-E475-82FC-4789DABFD931}"/>
              </a:ext>
            </a:extLst>
          </p:cNvPr>
          <p:cNvSpPr txBox="1"/>
          <p:nvPr/>
        </p:nvSpPr>
        <p:spPr>
          <a:xfrm>
            <a:off x="1567174" y="2082083"/>
            <a:ext cx="3529012" cy="461665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400" b="1" dirty="0">
                <a:solidFill>
                  <a:schemeClr val="bg1"/>
                </a:solidFill>
                <a:latin typeface="Verdana"/>
                <a:ea typeface="Verdana"/>
                <a:cs typeface="Arial"/>
              </a:rPr>
              <a:t>RECOMANACIONS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4" name="QuadreDeText 3">
            <a:extLst>
              <a:ext uri="{FF2B5EF4-FFF2-40B4-BE49-F238E27FC236}">
                <a16:creationId xmlns:a16="http://schemas.microsoft.com/office/drawing/2014/main" id="{8FAABFC6-5F47-4C2B-11E8-788A9E115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8983" y="1255045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/>
                <a:ea typeface="Verdana"/>
                <a:cs typeface="Verdana" panose="020B0604030504040204" pitchFamily="34" charset="0"/>
              </a:rPr>
              <a:t>Exposició oral </a:t>
            </a:r>
            <a:endParaRPr lang="ca-ES" altLang="es-ES" sz="240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Agrupa 4">
            <a:extLst>
              <a:ext uri="{FF2B5EF4-FFF2-40B4-BE49-F238E27FC236}">
                <a16:creationId xmlns:a16="http://schemas.microsoft.com/office/drawing/2014/main" id="{B1AB7741-E9BA-4E91-86FD-A6027616705F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6" name="QuadreDeText 2">
              <a:extLst>
                <a:ext uri="{FF2B5EF4-FFF2-40B4-BE49-F238E27FC236}">
                  <a16:creationId xmlns:a16="http://schemas.microsoft.com/office/drawing/2014/main" id="{8FC65D62-88BC-42F2-A584-ACD5C4B41C48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4E7FD8E6-D418-450B-8C4A-2E2A39D93D77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9A8A5D43-ACF2-4FD2-BDA3-402C80D5452F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66177C66-F8EC-4E7E-93F9-A9C620AE7F8C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Redacció i revisió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6A18E2DE-2514-4648-A40C-911E1AA49922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71601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2" descr="Imatge que conté text&#10;&#10;Descripció generada automàticament">
            <a:extLst>
              <a:ext uri="{FF2B5EF4-FFF2-40B4-BE49-F238E27FC236}">
                <a16:creationId xmlns:a16="http://schemas.microsoft.com/office/drawing/2014/main" id="{CA1B65B3-E778-494B-917E-1E0E1AD2F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172" y="2241469"/>
            <a:ext cx="7635382" cy="2670721"/>
          </a:xfrm>
          <a:prstGeom prst="rect">
            <a:avLst/>
          </a:prstGeom>
        </p:spPr>
      </p:pic>
      <p:sp>
        <p:nvSpPr>
          <p:cNvPr id="4" name="QuadreDeText 2">
            <a:extLst>
              <a:ext uri="{FF2B5EF4-FFF2-40B4-BE49-F238E27FC236}">
                <a16:creationId xmlns:a16="http://schemas.microsoft.com/office/drawing/2014/main" id="{A184EAA1-F3E8-4DCD-92E6-3693E856C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9711" y="1248622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/>
                <a:ea typeface="Verdana"/>
                <a:cs typeface="Verdana" panose="020B0604030504040204" pitchFamily="34" charset="0"/>
              </a:rPr>
              <a:t>Finalitza el grau</a:t>
            </a:r>
            <a:endParaRPr lang="ca-ES" altLang="es-ES" sz="2400"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5" name="QuadreDeText 4">
            <a:extLst>
              <a:ext uri="{FF2B5EF4-FFF2-40B4-BE49-F238E27FC236}">
                <a16:creationId xmlns:a16="http://schemas.microsoft.com/office/drawing/2014/main" id="{87D1184E-EE98-46E2-991E-9CEF54E4765F}"/>
              </a:ext>
            </a:extLst>
          </p:cNvPr>
          <p:cNvSpPr txBox="1"/>
          <p:nvPr/>
        </p:nvSpPr>
        <p:spPr>
          <a:xfrm>
            <a:off x="4050440" y="5249603"/>
            <a:ext cx="408201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>
                <a:latin typeface="Verdana"/>
                <a:ea typeface="Verdana"/>
                <a:cs typeface="Arial"/>
                <a:hlinkClick r:id="rId3"/>
              </a:rPr>
              <a:t>Què fer quan acaba la universitat</a:t>
            </a:r>
            <a:endParaRPr lang="ca-ES"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7428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917812" y="2552356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>
              <a:solidFill>
                <a:schemeClr val="bg1"/>
              </a:solidFill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9D4E3562-D94C-4C17-B41E-56549C20AC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8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1508878" y="1241677"/>
            <a:ext cx="8180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Planificació </a:t>
            </a:r>
            <a:r>
              <a:rPr lang="ca-ES" altLang="es-ES" b="1" dirty="0">
                <a:latin typeface="Verdana"/>
                <a:ea typeface="Verdana"/>
                <a:cs typeface="Verdana" panose="020B0604030504040204" pitchFamily="34" charset="0"/>
              </a:rPr>
              <a:t>(estudiants 1r quadrimestre curs)</a:t>
            </a:r>
            <a:endParaRPr lang="ca-ES" altLang="es-ES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Ta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420179"/>
              </p:ext>
            </p:extLst>
          </p:nvPr>
        </p:nvGraphicFramePr>
        <p:xfrm>
          <a:off x="5360736" y="1898315"/>
          <a:ext cx="4936715" cy="4024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8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49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0779">
                <a:tc>
                  <a:txBody>
                    <a:bodyPr/>
                    <a:lstStyle/>
                    <a:p>
                      <a:pPr algn="ctr"/>
                      <a:r>
                        <a:rPr lang="ca-ES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ACTIVITATS</a:t>
                      </a: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FB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MÇ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AB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MG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Tria</a:t>
                      </a:r>
                      <a:r>
                        <a:rPr lang="ca-ES" b="0" baseline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del tema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Cerca d’informació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Redacció</a:t>
                      </a:r>
                      <a:r>
                        <a:rPr lang="ca-ES" b="0" baseline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del treball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Revisió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Exposició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 dirty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616947"/>
                  </a:ext>
                </a:extLst>
              </a:tr>
            </a:tbl>
          </a:graphicData>
        </a:graphic>
      </p:graphicFrame>
      <p:pic>
        <p:nvPicPr>
          <p:cNvPr id="6" name="Imat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46" y="2619343"/>
            <a:ext cx="2307292" cy="2307292"/>
          </a:xfrm>
          <a:prstGeom prst="rect">
            <a:avLst/>
          </a:prstGeom>
        </p:spPr>
      </p:pic>
      <p:grpSp>
        <p:nvGrpSpPr>
          <p:cNvPr id="2" name="Agrupa 1">
            <a:extLst>
              <a:ext uri="{FF2B5EF4-FFF2-40B4-BE49-F238E27FC236}">
                <a16:creationId xmlns:a16="http://schemas.microsoft.com/office/drawing/2014/main" id="{8BF140A0-F65D-487A-AD89-305D4D5C9711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8" name="QuadreDeText 2">
              <a:extLst>
                <a:ext uri="{FF2B5EF4-FFF2-40B4-BE49-F238E27FC236}">
                  <a16:creationId xmlns:a16="http://schemas.microsoft.com/office/drawing/2014/main" id="{593F22FD-3D29-49D5-B112-DD3A0198533B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Planificació</a:t>
              </a:r>
            </a:p>
          </p:txBody>
        </p:sp>
        <p:sp>
          <p:nvSpPr>
            <p:cNvPr id="9" name="QuadreDeText 2">
              <a:extLst>
                <a:ext uri="{FF2B5EF4-FFF2-40B4-BE49-F238E27FC236}">
                  <a16:creationId xmlns:a16="http://schemas.microsoft.com/office/drawing/2014/main" id="{C5E56A50-C824-48F0-85DB-7F93B009CD4C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0" name="QuadreDeText 2">
              <a:extLst>
                <a:ext uri="{FF2B5EF4-FFF2-40B4-BE49-F238E27FC236}">
                  <a16:creationId xmlns:a16="http://schemas.microsoft.com/office/drawing/2014/main" id="{F0774B13-4899-4D0F-A3D8-B40475EFF4F4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Cerca d’informació</a:t>
              </a:r>
            </a:p>
          </p:txBody>
        </p:sp>
        <p:sp>
          <p:nvSpPr>
            <p:cNvPr id="11" name="QuadreDeText 2">
              <a:extLst>
                <a:ext uri="{FF2B5EF4-FFF2-40B4-BE49-F238E27FC236}">
                  <a16:creationId xmlns:a16="http://schemas.microsoft.com/office/drawing/2014/main" id="{4B8F9721-647A-4A31-9DC9-EFD786B8D469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12" name="QuadreDeText 2">
              <a:extLst>
                <a:ext uri="{FF2B5EF4-FFF2-40B4-BE49-F238E27FC236}">
                  <a16:creationId xmlns:a16="http://schemas.microsoft.com/office/drawing/2014/main" id="{F67C4B58-3821-4BE2-A15B-2B296D3791D2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5675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1508878" y="1241676"/>
            <a:ext cx="8180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Planificació </a:t>
            </a:r>
            <a:r>
              <a:rPr lang="ca-ES" altLang="es-ES" b="1" dirty="0">
                <a:latin typeface="Verdana"/>
                <a:ea typeface="Verdana"/>
                <a:cs typeface="Verdana" panose="020B0604030504040204" pitchFamily="34" charset="0"/>
              </a:rPr>
              <a:t>(estudiants 2n quadrimestre curs)</a:t>
            </a:r>
            <a:endParaRPr lang="ca-ES" altLang="es-ES" sz="2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Ta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475117"/>
              </p:ext>
            </p:extLst>
          </p:nvPr>
        </p:nvGraphicFramePr>
        <p:xfrm>
          <a:off x="5360736" y="1898315"/>
          <a:ext cx="4936715" cy="4024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8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49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0779">
                <a:tc>
                  <a:txBody>
                    <a:bodyPr/>
                    <a:lstStyle/>
                    <a:p>
                      <a:pPr algn="ctr"/>
                      <a:r>
                        <a:rPr lang="ca-ES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ACTIVITATS</a:t>
                      </a: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OC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NV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DS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GN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Tria</a:t>
                      </a:r>
                      <a:r>
                        <a:rPr lang="ca-ES" b="0" baseline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del tema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Cerca d’informació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Redacció</a:t>
                      </a:r>
                      <a:r>
                        <a:rPr lang="ca-ES" b="0" baseline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 del treball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algn="l"/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Revisió</a:t>
                      </a:r>
                      <a:endParaRPr lang="es-ES" b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077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ca-ES" b="0">
                          <a:latin typeface="Verdana"/>
                          <a:ea typeface="Verdana"/>
                          <a:cs typeface="Verdana" panose="020B0604030504040204" pitchFamily="34" charset="0"/>
                        </a:rPr>
                        <a:t>Exposició oral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 dirty="0">
                        <a:latin typeface="Verdana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616947"/>
                  </a:ext>
                </a:extLst>
              </a:tr>
            </a:tbl>
          </a:graphicData>
        </a:graphic>
      </p:graphicFrame>
      <p:pic>
        <p:nvPicPr>
          <p:cNvPr id="6" name="Imat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46" y="2619343"/>
            <a:ext cx="2307292" cy="2307292"/>
          </a:xfrm>
          <a:prstGeom prst="rect">
            <a:avLst/>
          </a:prstGeom>
        </p:spPr>
      </p:pic>
      <p:grpSp>
        <p:nvGrpSpPr>
          <p:cNvPr id="17" name="Agrupa 16">
            <a:extLst>
              <a:ext uri="{FF2B5EF4-FFF2-40B4-BE49-F238E27FC236}">
                <a16:creationId xmlns:a16="http://schemas.microsoft.com/office/drawing/2014/main" id="{3FF63E98-3E10-4884-9B8E-6F7673E30710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8" name="QuadreDeText 2">
              <a:extLst>
                <a:ext uri="{FF2B5EF4-FFF2-40B4-BE49-F238E27FC236}">
                  <a16:creationId xmlns:a16="http://schemas.microsoft.com/office/drawing/2014/main" id="{0EC90CE3-B3A4-4498-BB82-9AC16D7DCDC0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Planificació</a:t>
              </a:r>
            </a:p>
          </p:txBody>
        </p:sp>
        <p:sp>
          <p:nvSpPr>
            <p:cNvPr id="19" name="QuadreDeText 2">
              <a:extLst>
                <a:ext uri="{FF2B5EF4-FFF2-40B4-BE49-F238E27FC236}">
                  <a16:creationId xmlns:a16="http://schemas.microsoft.com/office/drawing/2014/main" id="{82E03718-A26C-4B5B-B81D-8A51F86B1E5A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20" name="QuadreDeText 2">
              <a:extLst>
                <a:ext uri="{FF2B5EF4-FFF2-40B4-BE49-F238E27FC236}">
                  <a16:creationId xmlns:a16="http://schemas.microsoft.com/office/drawing/2014/main" id="{A99E210B-17A5-4769-8884-50C221BBA399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Cerca d’informació</a:t>
              </a:r>
            </a:p>
          </p:txBody>
        </p:sp>
        <p:sp>
          <p:nvSpPr>
            <p:cNvPr id="21" name="QuadreDeText 2">
              <a:extLst>
                <a:ext uri="{FF2B5EF4-FFF2-40B4-BE49-F238E27FC236}">
                  <a16:creationId xmlns:a16="http://schemas.microsoft.com/office/drawing/2014/main" id="{D1B0CC68-B5E8-4328-9374-F61C1E953A7C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22" name="QuadreDeText 2">
              <a:extLst>
                <a:ext uri="{FF2B5EF4-FFF2-40B4-BE49-F238E27FC236}">
                  <a16:creationId xmlns:a16="http://schemas.microsoft.com/office/drawing/2014/main" id="{1F64CE44-AFB4-48E2-AEF1-93191D54DBDF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6483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QuadreDeText 1"/>
          <p:cNvSpPr txBox="1">
            <a:spLocks noChangeArrowheads="1"/>
          </p:cNvSpPr>
          <p:nvPr/>
        </p:nvSpPr>
        <p:spPr bwMode="auto">
          <a:xfrm>
            <a:off x="1508878" y="1281782"/>
            <a:ext cx="84749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Tria del tema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173" name="Agrupa 26"/>
          <p:cNvGrpSpPr>
            <a:grpSpLocks/>
          </p:cNvGrpSpPr>
          <p:nvPr/>
        </p:nvGrpSpPr>
        <p:grpSpPr bwMode="auto">
          <a:xfrm>
            <a:off x="6310313" y="2155825"/>
            <a:ext cx="3529012" cy="3745004"/>
            <a:chOff x="827088" y="2285991"/>
            <a:chExt cx="3529012" cy="3745270"/>
          </a:xfrm>
        </p:grpSpPr>
        <p:sp>
          <p:nvSpPr>
            <p:cNvPr id="7181" name="QuadreDeText 25"/>
            <p:cNvSpPr txBox="1">
              <a:spLocks noChangeArrowheads="1"/>
            </p:cNvSpPr>
            <p:nvPr/>
          </p:nvSpPr>
          <p:spPr bwMode="auto">
            <a:xfrm>
              <a:off x="827088" y="2285991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>
                  <a:solidFill>
                    <a:srgbClr val="1B6FA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Pluja d’idees</a:t>
              </a:r>
            </a:p>
          </p:txBody>
        </p:sp>
        <p:sp>
          <p:nvSpPr>
            <p:cNvPr id="4" name="Fletxa cap avall 3"/>
            <p:cNvSpPr/>
            <p:nvPr/>
          </p:nvSpPr>
          <p:spPr>
            <a:xfrm>
              <a:off x="2447925" y="2821017"/>
              <a:ext cx="287338" cy="223853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183" name="QuadreDeText 27"/>
            <p:cNvSpPr txBox="1">
              <a:spLocks noChangeArrowheads="1"/>
            </p:cNvSpPr>
            <p:nvPr/>
          </p:nvSpPr>
          <p:spPr bwMode="auto">
            <a:xfrm>
              <a:off x="827088" y="3123316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>
                  <a:solidFill>
                    <a:srgbClr val="1B6FA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Mapa conceptual</a:t>
              </a:r>
            </a:p>
          </p:txBody>
        </p:sp>
        <p:sp>
          <p:nvSpPr>
            <p:cNvPr id="7184" name="QuadreDeText 28"/>
            <p:cNvSpPr txBox="1">
              <a:spLocks noChangeArrowheads="1"/>
            </p:cNvSpPr>
            <p:nvPr/>
          </p:nvSpPr>
          <p:spPr bwMode="auto">
            <a:xfrm>
              <a:off x="827088" y="3963712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>
                  <a:solidFill>
                    <a:srgbClr val="1B6FA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Punts forts i febles</a:t>
              </a:r>
            </a:p>
          </p:txBody>
        </p:sp>
        <p:sp>
          <p:nvSpPr>
            <p:cNvPr id="7185" name="QuadreDeText 30"/>
            <p:cNvSpPr txBox="1">
              <a:spLocks noChangeArrowheads="1"/>
            </p:cNvSpPr>
            <p:nvPr/>
          </p:nvSpPr>
          <p:spPr bwMode="auto">
            <a:xfrm>
              <a:off x="827088" y="4804108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>
                  <a:solidFill>
                    <a:srgbClr val="1B6FA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Revisió bibliogràfica</a:t>
              </a:r>
            </a:p>
          </p:txBody>
        </p:sp>
        <p:sp>
          <p:nvSpPr>
            <p:cNvPr id="7186" name="QuadreDeText 35"/>
            <p:cNvSpPr txBox="1">
              <a:spLocks noChangeArrowheads="1"/>
            </p:cNvSpPr>
            <p:nvPr/>
          </p:nvSpPr>
          <p:spPr bwMode="auto">
            <a:xfrm>
              <a:off x="827088" y="5631123"/>
              <a:ext cx="3529012" cy="400138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>
                  <a:solidFill>
                    <a:srgbClr val="1B6FA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Acotació</a:t>
              </a:r>
            </a:p>
          </p:txBody>
        </p:sp>
        <p:sp>
          <p:nvSpPr>
            <p:cNvPr id="38" name="Fletxa cap avall 37"/>
            <p:cNvSpPr/>
            <p:nvPr/>
          </p:nvSpPr>
          <p:spPr>
            <a:xfrm>
              <a:off x="2447925" y="3656101"/>
              <a:ext cx="287338" cy="223853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9" name="Fletxa cap avall 38"/>
            <p:cNvSpPr/>
            <p:nvPr/>
          </p:nvSpPr>
          <p:spPr>
            <a:xfrm>
              <a:off x="2447925" y="4494361"/>
              <a:ext cx="287338" cy="225441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0" name="Fletxa cap avall 39"/>
            <p:cNvSpPr/>
            <p:nvPr/>
          </p:nvSpPr>
          <p:spPr>
            <a:xfrm>
              <a:off x="2447925" y="5340558"/>
              <a:ext cx="287338" cy="223854"/>
            </a:xfrm>
            <a:prstGeom prst="downArrow">
              <a:avLst/>
            </a:prstGeom>
            <a:solidFill>
              <a:srgbClr val="1B6FAE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grpSp>
        <p:nvGrpSpPr>
          <p:cNvPr id="7174" name="Agrupa 42"/>
          <p:cNvGrpSpPr>
            <a:grpSpLocks/>
          </p:cNvGrpSpPr>
          <p:nvPr/>
        </p:nvGrpSpPr>
        <p:grpSpPr bwMode="auto">
          <a:xfrm>
            <a:off x="1455405" y="2496303"/>
            <a:ext cx="4063498" cy="2989931"/>
            <a:chOff x="827088" y="2409917"/>
            <a:chExt cx="3501660" cy="2468415"/>
          </a:xfrm>
        </p:grpSpPr>
        <p:sp>
          <p:nvSpPr>
            <p:cNvPr id="8" name="Rectangle 7"/>
            <p:cNvSpPr/>
            <p:nvPr/>
          </p:nvSpPr>
          <p:spPr>
            <a:xfrm>
              <a:off x="827088" y="2409917"/>
              <a:ext cx="3501660" cy="2468415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QuadreDeText 6"/>
            <p:cNvSpPr txBox="1"/>
            <p:nvPr/>
          </p:nvSpPr>
          <p:spPr>
            <a:xfrm>
              <a:off x="1060426" y="4151300"/>
              <a:ext cx="1641304" cy="4000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a-E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Pertinent</a:t>
              </a:r>
            </a:p>
          </p:txBody>
        </p:sp>
        <p:sp>
          <p:nvSpPr>
            <p:cNvPr id="51" name="QuadreDeText 50"/>
            <p:cNvSpPr txBox="1"/>
            <p:nvPr/>
          </p:nvSpPr>
          <p:spPr>
            <a:xfrm>
              <a:off x="1198524" y="2754383"/>
              <a:ext cx="1363520" cy="369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a-E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Original</a:t>
              </a:r>
            </a:p>
          </p:txBody>
        </p:sp>
        <p:sp>
          <p:nvSpPr>
            <p:cNvPr id="52" name="QuadreDeText 51"/>
            <p:cNvSpPr txBox="1"/>
            <p:nvPr/>
          </p:nvSpPr>
          <p:spPr>
            <a:xfrm>
              <a:off x="1573135" y="3475066"/>
              <a:ext cx="1358758" cy="4616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a-E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Viable</a:t>
              </a:r>
              <a:endParaRPr lang="ca-E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3" name="QuadreDeText 52"/>
            <p:cNvSpPr txBox="1"/>
            <p:nvPr/>
          </p:nvSpPr>
          <p:spPr>
            <a:xfrm>
              <a:off x="2595379" y="3927477"/>
              <a:ext cx="1657177" cy="4000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a-E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Rellevant</a:t>
              </a:r>
              <a:endParaRPr lang="ca-E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4" name="QuadreDeText 53"/>
            <p:cNvSpPr txBox="1"/>
            <p:nvPr/>
          </p:nvSpPr>
          <p:spPr>
            <a:xfrm>
              <a:off x="2442995" y="3025830"/>
              <a:ext cx="1731781" cy="4000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ca-E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Contrastat</a:t>
              </a:r>
              <a:endParaRPr lang="ca-E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30" name="Agrupa 29">
            <a:extLst>
              <a:ext uri="{FF2B5EF4-FFF2-40B4-BE49-F238E27FC236}">
                <a16:creationId xmlns:a16="http://schemas.microsoft.com/office/drawing/2014/main" id="{9F8F8D09-1AA1-478B-BE9C-B0DFD8E61FAC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31" name="QuadreDeText 2">
              <a:extLst>
                <a:ext uri="{FF2B5EF4-FFF2-40B4-BE49-F238E27FC236}">
                  <a16:creationId xmlns:a16="http://schemas.microsoft.com/office/drawing/2014/main" id="{3B6B0741-7244-40F4-8F39-4CFE5FC4025B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32" name="QuadreDeText 2">
              <a:extLst>
                <a:ext uri="{FF2B5EF4-FFF2-40B4-BE49-F238E27FC236}">
                  <a16:creationId xmlns:a16="http://schemas.microsoft.com/office/drawing/2014/main" id="{24F58A09-47EE-4925-A77A-02FC60B55BBB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Tria del tema</a:t>
              </a:r>
            </a:p>
          </p:txBody>
        </p:sp>
        <p:sp>
          <p:nvSpPr>
            <p:cNvPr id="33" name="QuadreDeText 2">
              <a:extLst>
                <a:ext uri="{FF2B5EF4-FFF2-40B4-BE49-F238E27FC236}">
                  <a16:creationId xmlns:a16="http://schemas.microsoft.com/office/drawing/2014/main" id="{F8532421-77D2-4625-ACD2-153B60BAF976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Cerca d’informació</a:t>
              </a:r>
            </a:p>
          </p:txBody>
        </p:sp>
        <p:sp>
          <p:nvSpPr>
            <p:cNvPr id="34" name="QuadreDeText 2">
              <a:extLst>
                <a:ext uri="{FF2B5EF4-FFF2-40B4-BE49-F238E27FC236}">
                  <a16:creationId xmlns:a16="http://schemas.microsoft.com/office/drawing/2014/main" id="{3E5B57F9-215B-4CC8-9797-A727F8A5FEB0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35" name="QuadreDeText 2">
              <a:extLst>
                <a:ext uri="{FF2B5EF4-FFF2-40B4-BE49-F238E27FC236}">
                  <a16:creationId xmlns:a16="http://schemas.microsoft.com/office/drawing/2014/main" id="{D405630F-36F0-4F24-9A11-6A39A39A6230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QuadreDeText 4"/>
          <p:cNvSpPr txBox="1">
            <a:spLocks noChangeArrowheads="1"/>
          </p:cNvSpPr>
          <p:nvPr/>
        </p:nvSpPr>
        <p:spPr bwMode="auto">
          <a:xfrm>
            <a:off x="1853211" y="2492375"/>
            <a:ext cx="847568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800" b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Cerca d’informació: eines i estratègies</a:t>
            </a:r>
          </a:p>
          <a:p>
            <a:pPr algn="ctr"/>
            <a:endParaRPr lang="ca-ES" altLang="es-ES" sz="3600" b="1">
              <a:solidFill>
                <a:srgbClr val="005EA4"/>
              </a:solidFill>
              <a:latin typeface="Calibri" panose="020F0502020204030204" pitchFamily="34" charset="0"/>
            </a:endParaRPr>
          </a:p>
          <a:p>
            <a:pPr algn="ctr"/>
            <a:endParaRPr lang="ca-ES" alt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QuadreDeText 1"/>
          <p:cNvSpPr txBox="1">
            <a:spLocks noChangeArrowheads="1"/>
          </p:cNvSpPr>
          <p:nvPr/>
        </p:nvSpPr>
        <p:spPr bwMode="auto">
          <a:xfrm>
            <a:off x="1522246" y="1255046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Fonts d’informació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386928" y="2084806"/>
            <a:ext cx="3796379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FONTS PRIMÀRIES</a:t>
            </a:r>
          </a:p>
        </p:txBody>
      </p:sp>
      <p:sp>
        <p:nvSpPr>
          <p:cNvPr id="8197" name="QuadreDeText 3"/>
          <p:cNvSpPr txBox="1">
            <a:spLocks noChangeArrowheads="1"/>
          </p:cNvSpPr>
          <p:nvPr/>
        </p:nvSpPr>
        <p:spPr bwMode="auto">
          <a:xfrm>
            <a:off x="1386928" y="3055475"/>
            <a:ext cx="37963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Donen accés directe a la informació</a:t>
            </a:r>
          </a:p>
        </p:txBody>
      </p:sp>
      <p:sp>
        <p:nvSpPr>
          <p:cNvPr id="8198" name="QuadreDeText 6"/>
          <p:cNvSpPr txBox="1">
            <a:spLocks noChangeArrowheads="1"/>
          </p:cNvSpPr>
          <p:nvPr/>
        </p:nvSpPr>
        <p:spPr bwMode="auto">
          <a:xfrm>
            <a:off x="6447590" y="3052764"/>
            <a:ext cx="379019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es-ES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Recopilen informació sobre les fonts primàries</a:t>
            </a:r>
          </a:p>
        </p:txBody>
      </p:sp>
      <p:sp>
        <p:nvSpPr>
          <p:cNvPr id="4104" name="QuadreDeText 5"/>
          <p:cNvSpPr txBox="1">
            <a:spLocks noChangeArrowheads="1"/>
          </p:cNvSpPr>
          <p:nvPr/>
        </p:nvSpPr>
        <p:spPr bwMode="auto">
          <a:xfrm>
            <a:off x="1386928" y="4497136"/>
            <a:ext cx="3796380" cy="1138773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ca-ES" sz="170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Diccionaris</a:t>
            </a:r>
          </a:p>
          <a:p>
            <a:pPr algn="ctr">
              <a:defRPr/>
            </a:pPr>
            <a:r>
              <a:rPr lang="ca-ES" sz="170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Enciclopèdies</a:t>
            </a:r>
          </a:p>
          <a:p>
            <a:pPr algn="ctr">
              <a:defRPr/>
            </a:pPr>
            <a:r>
              <a:rPr lang="ca-ES" sz="170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Monografies</a:t>
            </a:r>
          </a:p>
          <a:p>
            <a:pPr algn="ctr">
              <a:defRPr/>
            </a:pPr>
            <a:r>
              <a:rPr lang="ca-ES" sz="170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Publicacions periòdiques</a:t>
            </a:r>
          </a:p>
        </p:txBody>
      </p:sp>
      <p:sp>
        <p:nvSpPr>
          <p:cNvPr id="9" name="QuadreDeText 8"/>
          <p:cNvSpPr txBox="1"/>
          <p:nvPr/>
        </p:nvSpPr>
        <p:spPr>
          <a:xfrm>
            <a:off x="6446672" y="4497137"/>
            <a:ext cx="3791785" cy="1138773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170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Catàlegs</a:t>
            </a:r>
          </a:p>
          <a:p>
            <a:pPr algn="ctr">
              <a:defRPr/>
            </a:pPr>
            <a:r>
              <a:rPr lang="ca-ES" sz="170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Bases de dades</a:t>
            </a:r>
          </a:p>
          <a:p>
            <a:pPr algn="ctr">
              <a:defRPr/>
            </a:pPr>
            <a:r>
              <a:rPr lang="ca-ES" sz="170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Guies temàtiques</a:t>
            </a:r>
          </a:p>
          <a:p>
            <a:pPr algn="ctr">
              <a:defRPr/>
            </a:pPr>
            <a:r>
              <a:rPr lang="ca-ES" sz="170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Bibliografies</a:t>
            </a:r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id="{5B92C1A0-45E0-AA2C-6A4C-0E534B887B8F}"/>
              </a:ext>
            </a:extLst>
          </p:cNvPr>
          <p:cNvSpPr txBox="1"/>
          <p:nvPr/>
        </p:nvSpPr>
        <p:spPr>
          <a:xfrm>
            <a:off x="6446671" y="2084806"/>
            <a:ext cx="3791784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FONTS SECUNDÀRIES</a:t>
            </a:r>
          </a:p>
        </p:txBody>
      </p:sp>
      <p:grpSp>
        <p:nvGrpSpPr>
          <p:cNvPr id="15" name="Agrupa 14">
            <a:extLst>
              <a:ext uri="{FF2B5EF4-FFF2-40B4-BE49-F238E27FC236}">
                <a16:creationId xmlns:a16="http://schemas.microsoft.com/office/drawing/2014/main" id="{43296778-1935-4C04-9841-EFD22D6E9691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16" name="QuadreDeText 2">
              <a:extLst>
                <a:ext uri="{FF2B5EF4-FFF2-40B4-BE49-F238E27FC236}">
                  <a16:creationId xmlns:a16="http://schemas.microsoft.com/office/drawing/2014/main" id="{C5AF4E08-8D77-4946-B494-006813741F17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17" name="QuadreDeText 2">
              <a:extLst>
                <a:ext uri="{FF2B5EF4-FFF2-40B4-BE49-F238E27FC236}">
                  <a16:creationId xmlns:a16="http://schemas.microsoft.com/office/drawing/2014/main" id="{9829A8FB-A723-4CBB-B727-3431A293CF6F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18" name="QuadreDeText 2">
              <a:extLst>
                <a:ext uri="{FF2B5EF4-FFF2-40B4-BE49-F238E27FC236}">
                  <a16:creationId xmlns:a16="http://schemas.microsoft.com/office/drawing/2014/main" id="{2C2864D4-FAC5-4FA5-9EBB-41BB3763814A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19" name="QuadreDeText 2">
              <a:extLst>
                <a:ext uri="{FF2B5EF4-FFF2-40B4-BE49-F238E27FC236}">
                  <a16:creationId xmlns:a16="http://schemas.microsoft.com/office/drawing/2014/main" id="{69B090AF-0D54-4870-BBBF-A8A14992A82F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20" name="QuadreDeText 2">
              <a:extLst>
                <a:ext uri="{FF2B5EF4-FFF2-40B4-BE49-F238E27FC236}">
                  <a16:creationId xmlns:a16="http://schemas.microsoft.com/office/drawing/2014/main" id="{9F0499C6-0744-4239-8CD4-317638F6C4EC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QuadreDeText 2"/>
          <p:cNvSpPr txBox="1">
            <a:spLocks noChangeArrowheads="1"/>
          </p:cNvSpPr>
          <p:nvPr/>
        </p:nvSpPr>
        <p:spPr bwMode="auto">
          <a:xfrm>
            <a:off x="1522246" y="1255045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Operadors booleans</a:t>
            </a:r>
            <a:endParaRPr lang="ca-ES" altLang="es-ES" sz="2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1523406" y="2143377"/>
            <a:ext cx="1982786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endParaRPr lang="ca-ES" sz="24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4897397" y="2138278"/>
            <a:ext cx="1969417" cy="40011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8271385" y="2136825"/>
            <a:ext cx="1981199" cy="413478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</a:p>
        </p:txBody>
      </p:sp>
      <p:pic>
        <p:nvPicPr>
          <p:cNvPr id="9223" name="Imat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758" y="3502445"/>
            <a:ext cx="2664827" cy="1582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Imatg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564" y="3499333"/>
            <a:ext cx="2574423" cy="157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Agrupa 2"/>
          <p:cNvGrpSpPr/>
          <p:nvPr/>
        </p:nvGrpSpPr>
        <p:grpSpPr>
          <a:xfrm>
            <a:off x="4569672" y="3448970"/>
            <a:ext cx="2696660" cy="1675731"/>
            <a:chOff x="3560763" y="3713163"/>
            <a:chExt cx="2389187" cy="1435100"/>
          </a:xfrm>
        </p:grpSpPr>
        <p:grpSp>
          <p:nvGrpSpPr>
            <p:cNvPr id="16" name="Agrupa 15"/>
            <p:cNvGrpSpPr/>
            <p:nvPr/>
          </p:nvGrpSpPr>
          <p:grpSpPr>
            <a:xfrm>
              <a:off x="3608088" y="3732050"/>
              <a:ext cx="2268252" cy="1382180"/>
              <a:chOff x="3599892" y="3717032"/>
              <a:chExt cx="2268252" cy="1382180"/>
            </a:xfrm>
            <a:solidFill>
              <a:srgbClr val="004F8A"/>
            </a:solidFill>
          </p:grpSpPr>
          <p:sp>
            <p:nvSpPr>
              <p:cNvPr id="9" name="Oval 8"/>
              <p:cNvSpPr/>
              <p:nvPr/>
            </p:nvSpPr>
            <p:spPr>
              <a:xfrm>
                <a:off x="3599892" y="3731060"/>
                <a:ext cx="1512168" cy="1368152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a-E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4355976" y="3717032"/>
                <a:ext cx="1512168" cy="1368152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a-ES"/>
              </a:p>
            </p:txBody>
          </p:sp>
        </p:grp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4365625" y="3713163"/>
              <a:ext cx="1584325" cy="143351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3560763" y="3716338"/>
              <a:ext cx="1584325" cy="143192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2006778" y="5465079"/>
            <a:ext cx="1564852" cy="353943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700" b="1" err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Intersecció</a:t>
            </a:r>
            <a:endParaRPr lang="es-ES" sz="1700" b="1">
              <a:solidFill>
                <a:srgbClr val="005EA4"/>
              </a:solidFill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576388" y="5467351"/>
            <a:ext cx="739305" cy="353943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700" b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Unió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8666235" y="5467351"/>
            <a:ext cx="1162498" cy="353943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>
              <a:defRPr/>
            </a:pPr>
            <a:r>
              <a:rPr lang="ca-ES" sz="1700" b="1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Negació</a:t>
            </a:r>
          </a:p>
        </p:txBody>
      </p:sp>
      <p:grpSp>
        <p:nvGrpSpPr>
          <p:cNvPr id="17" name="Agrupa 16">
            <a:extLst>
              <a:ext uri="{FF2B5EF4-FFF2-40B4-BE49-F238E27FC236}">
                <a16:creationId xmlns:a16="http://schemas.microsoft.com/office/drawing/2014/main" id="{7B830E42-C257-402F-BE58-A16DC9FA1571}"/>
              </a:ext>
            </a:extLst>
          </p:cNvPr>
          <p:cNvGrpSpPr/>
          <p:nvPr/>
        </p:nvGrpSpPr>
        <p:grpSpPr>
          <a:xfrm>
            <a:off x="2619946" y="0"/>
            <a:ext cx="6952108" cy="230832"/>
            <a:chOff x="2419161" y="0"/>
            <a:chExt cx="6952108" cy="230832"/>
          </a:xfrm>
        </p:grpSpPr>
        <p:sp>
          <p:nvSpPr>
            <p:cNvPr id="20" name="QuadreDeText 2">
              <a:extLst>
                <a:ext uri="{FF2B5EF4-FFF2-40B4-BE49-F238E27FC236}">
                  <a16:creationId xmlns:a16="http://schemas.microsoft.com/office/drawing/2014/main" id="{DB2F9E2B-8EE5-4EE2-A462-CA949FA2AE47}"/>
                </a:ext>
              </a:extLst>
            </p:cNvPr>
            <p:cNvSpPr txBox="1"/>
            <p:nvPr/>
          </p:nvSpPr>
          <p:spPr>
            <a:xfrm>
              <a:off x="2419161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Planificació</a:t>
              </a:r>
            </a:p>
          </p:txBody>
        </p:sp>
        <p:sp>
          <p:nvSpPr>
            <p:cNvPr id="21" name="QuadreDeText 2">
              <a:extLst>
                <a:ext uri="{FF2B5EF4-FFF2-40B4-BE49-F238E27FC236}">
                  <a16:creationId xmlns:a16="http://schemas.microsoft.com/office/drawing/2014/main" id="{A14CD891-1BAE-4246-8741-C90C5EEA45C8}"/>
                </a:ext>
              </a:extLst>
            </p:cNvPr>
            <p:cNvSpPr txBox="1"/>
            <p:nvPr/>
          </p:nvSpPr>
          <p:spPr>
            <a:xfrm>
              <a:off x="3830129" y="0"/>
              <a:ext cx="1285336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Tria del tema</a:t>
              </a:r>
            </a:p>
          </p:txBody>
        </p:sp>
        <p:sp>
          <p:nvSpPr>
            <p:cNvPr id="22" name="QuadreDeText 2">
              <a:extLst>
                <a:ext uri="{FF2B5EF4-FFF2-40B4-BE49-F238E27FC236}">
                  <a16:creationId xmlns:a16="http://schemas.microsoft.com/office/drawing/2014/main" id="{5E2618B6-173B-41B6-97A0-FBF73A2E2F84}"/>
                </a:ext>
              </a:extLst>
            </p:cNvPr>
            <p:cNvSpPr txBox="1"/>
            <p:nvPr/>
          </p:nvSpPr>
          <p:spPr>
            <a:xfrm>
              <a:off x="5241096" y="0"/>
              <a:ext cx="1285336" cy="2308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ca-ES"/>
              </a:defPPr>
              <a:lvl1pPr>
                <a:defRPr sz="900"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</a:lstStyle>
            <a:p>
              <a:r>
                <a:rPr lang="ca-ES" dirty="0"/>
                <a:t>Cerca d’informació</a:t>
              </a:r>
            </a:p>
          </p:txBody>
        </p:sp>
        <p:sp>
          <p:nvSpPr>
            <p:cNvPr id="23" name="QuadreDeText 2">
              <a:extLst>
                <a:ext uri="{FF2B5EF4-FFF2-40B4-BE49-F238E27FC236}">
                  <a16:creationId xmlns:a16="http://schemas.microsoft.com/office/drawing/2014/main" id="{22734C6B-90E2-41F0-9E6C-38106621FE34}"/>
                </a:ext>
              </a:extLst>
            </p:cNvPr>
            <p:cNvSpPr txBox="1"/>
            <p:nvPr/>
          </p:nvSpPr>
          <p:spPr>
            <a:xfrm>
              <a:off x="6652063" y="0"/>
              <a:ext cx="1285337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Redacció i revisió</a:t>
              </a:r>
            </a:p>
          </p:txBody>
        </p:sp>
        <p:sp>
          <p:nvSpPr>
            <p:cNvPr id="24" name="QuadreDeText 2">
              <a:extLst>
                <a:ext uri="{FF2B5EF4-FFF2-40B4-BE49-F238E27FC236}">
                  <a16:creationId xmlns:a16="http://schemas.microsoft.com/office/drawing/2014/main" id="{88356FFD-FE4E-496B-BCAE-13C3132781E0}"/>
                </a:ext>
              </a:extLst>
            </p:cNvPr>
            <p:cNvSpPr txBox="1"/>
            <p:nvPr/>
          </p:nvSpPr>
          <p:spPr>
            <a:xfrm>
              <a:off x="8063031" y="0"/>
              <a:ext cx="1308238" cy="23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a-ES" sz="900" dirty="0">
                  <a:latin typeface="Verdana" panose="020B0604030504040204" pitchFamily="34" charset="0"/>
                  <a:ea typeface="Verdana" panose="020B0604030504040204" pitchFamily="34" charset="0"/>
                </a:rPr>
                <a:t>Defensa del TFG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isseny personalitz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isseny personalitzat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37c54e43-3712-4322-b504-4484c899634b">
      <Terms xmlns="http://schemas.microsoft.com/office/infopath/2007/PartnerControls"/>
    </lcf76f155ced4ddcb4097134ff3c332f>
    <SharedWithUsers xmlns="02438a32-e18b-4eac-be57-1917724db1f8">
      <UserInfo>
        <DisplayName>Francesca Carbonell Martinez</DisplayName>
        <AccountId>267</AccountId>
        <AccountType/>
      </UserInfo>
      <UserInfo>
        <DisplayName>rosafortesg@ub.edu</DisplayName>
        <AccountId>180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F0ECE763B3AF4CAACDA30FB74FC6F9" ma:contentTypeVersion="18" ma:contentTypeDescription="Crea un document nou" ma:contentTypeScope="" ma:versionID="c2770ec546dd0d567232a5c2c5adcc15">
  <xsd:schema xmlns:xsd="http://www.w3.org/2001/XMLSchema" xmlns:xs="http://www.w3.org/2001/XMLSchema" xmlns:p="http://schemas.microsoft.com/office/2006/metadata/properties" xmlns:ns2="37c54e43-3712-4322-b504-4484c899634b" xmlns:ns3="02438a32-e18b-4eac-be57-1917724db1f8" targetNamespace="http://schemas.microsoft.com/office/2006/metadata/properties" ma:root="true" ma:fieldsID="75d255ae77a4202b0573bd41933dd4ef" ns2:_="" ns3:_="">
    <xsd:import namespace="37c54e43-3712-4322-b504-4484c899634b"/>
    <xsd:import namespace="02438a32-e18b-4eac-be57-1917724db1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c54e43-3712-4322-b504-4484c89963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AF53E0-BC64-40E4-B111-9ADB96CFB97C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02438a32-e18b-4eac-be57-1917724db1f8"/>
    <ds:schemaRef ds:uri="http://purl.org/dc/dcmitype/"/>
    <ds:schemaRef ds:uri="http://schemas.microsoft.com/office/infopath/2007/PartnerControls"/>
    <ds:schemaRef ds:uri="37c54e43-3712-4322-b504-4484c899634b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164F8E9-A380-4ACC-8E56-F16AFEF0F8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F0C28B-BCA0-4ECD-857F-DD3B8666C2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c54e43-3712-4322-b504-4484c899634b"/>
    <ds:schemaRef ds:uri="02438a32-e18b-4eac-be57-1917724db1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1497</Words>
  <Application>Microsoft Office PowerPoint</Application>
  <PresentationFormat>Pantalla panoràmica</PresentationFormat>
  <Paragraphs>367</Paragraphs>
  <Slides>34</Slides>
  <Notes>12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3</vt:i4>
      </vt:variant>
      <vt:variant>
        <vt:lpstr>Títols de les diapositives</vt:lpstr>
      </vt:variant>
      <vt:variant>
        <vt:i4>34</vt:i4>
      </vt:variant>
    </vt:vector>
  </HeadingPairs>
  <TitlesOfParts>
    <vt:vector size="44" baseType="lpstr">
      <vt:lpstr>Arial</vt:lpstr>
      <vt:lpstr>Arial,Sans-Serif</vt:lpstr>
      <vt:lpstr>Calibri</vt:lpstr>
      <vt:lpstr>Calibri Light</vt:lpstr>
      <vt:lpstr>DejaVu Sans</vt:lpstr>
      <vt:lpstr>Verdana</vt:lpstr>
      <vt:lpstr>Wingdings</vt:lpstr>
      <vt:lpstr>Disseny personalitzat</vt:lpstr>
      <vt:lpstr>Office Theme</vt:lpstr>
      <vt:lpstr>1_Disseny personalitzat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Recursos i eines per a l'elaboració del TFG: ensenyaments de la Facultat d’Economia i Empresa. Curs 2025-2026</dc:title>
  <dc:creator>CRAI Biblioteca d'Economia i Empresa</dc:creator>
  <cp:keywords>CRAI, biblioteca, Economia, Empresa, formació d'usuaris, Universitat de Barcelona, UB, TFG, treballs acadèmics, serveis, recursos d'informació</cp:keywords>
  <cp:lastModifiedBy>Laia Bonet Bagant</cp:lastModifiedBy>
  <cp:revision>72</cp:revision>
  <dcterms:created xsi:type="dcterms:W3CDTF">2011-04-27T09:10:14Z</dcterms:created>
  <dcterms:modified xsi:type="dcterms:W3CDTF">2025-09-12T06:43:01Z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0x010100B8F0ECE763B3AF4CAACDA30FB74FC6F9</vt:lpwstr>
  </property>
  <property fmtid="{D5CDD505-2E9C-101B-9397-08002B2CF9AE}" pid="3" name="MediaServiceImageTags">
    <vt:lpwstr/>
  </property>
</Properties>
</file>