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61" r:id="rId2"/>
    <p:sldId id="258" r:id="rId3"/>
    <p:sldId id="265" r:id="rId4"/>
    <p:sldId id="266" r:id="rId5"/>
    <p:sldId id="268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64" r:id="rId15"/>
  </p:sldIdLst>
  <p:sldSz cx="9144000" cy="6858000" type="screen4x3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26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B50D86-583C-4469-912D-DDAC3905339F}" type="datetimeFigureOut">
              <a:rPr lang="ca-ES" smtClean="0"/>
              <a:t>2/9/2021</a:t>
            </a:fld>
            <a:endParaRPr lang="ca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a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48AF53-E2AF-41DF-8365-9E0E95A6A932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924593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2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5203892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a-ES" smtClean="0"/>
              <a:t>Feu clic aquí per editar l'estil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a-ES" smtClean="0"/>
              <a:t>Feu clic aquí per editar l'estil de subtítols del patró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304EAC1-E807-46CC-BC95-F1726FDF775C}" type="datetime1">
              <a:rPr lang="ca-ES" smtClean="0"/>
              <a:t>2/9/2021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98061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ca-ES" smtClean="0"/>
              <a:t>Editeu els estils de text del patró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703FAC2-643E-4B51-A9A9-0BF21F39A75F}" type="datetime1">
              <a:rPr lang="ca-ES" smtClean="0"/>
              <a:t>2/9/2021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129912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a-ES" smtClean="0"/>
              <a:t>Feu clic aquí per editar l'estil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ca-ES" smtClean="0"/>
              <a:t>Editeu els estils de text del patró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3A4A95A-7CFF-4E6D-BE05-B062D97F539F}" type="datetime1">
              <a:rPr lang="ca-ES" smtClean="0"/>
              <a:t>2/9/2021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423246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a-ES" smtClean="0"/>
              <a:t>Editeu els estils de text del patró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0495083-2BEF-4AB5-8468-FDA7A5D50F8C}" type="datetime1">
              <a:rPr lang="ca-ES" smtClean="0"/>
              <a:t>2/9/2021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548980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a-ES" smtClean="0"/>
              <a:t>Feu clic aquí per editar l'estil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a-ES" smtClean="0"/>
              <a:t>Editeu els estils de text del patró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C336F0D-4877-4CB1-9F16-B70BDF6D6CBE}" type="datetime1">
              <a:rPr lang="ca-ES" smtClean="0"/>
              <a:t>2/9/2021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28352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a-ES" smtClean="0"/>
              <a:t>Editeu els estils de text del patró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a-ES" smtClean="0"/>
              <a:t>Editeu els estils de text del patró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06560D6-806C-40E2-AC58-C9E511C887CA}" type="datetime1">
              <a:rPr lang="ca-ES" smtClean="0"/>
              <a:t>2/9/2021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32176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a-ES" smtClean="0"/>
              <a:t>Feu clic aquí per editar l'estil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 smtClean="0"/>
              <a:t>Editeu els estils de text del patró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a-ES" smtClean="0"/>
              <a:t>Editeu els estils de text del patró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 smtClean="0"/>
              <a:t>Editeu els estils de text del patró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a-ES" smtClean="0"/>
              <a:t>Editeu els estils de text del patró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4167577-0E50-4682-8E68-0C962A97F9BF}" type="datetime1">
              <a:rPr lang="ca-ES" smtClean="0"/>
              <a:t>2/9/2021</a:t>
            </a:fld>
            <a:endParaRPr lang="ca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162657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B079C83-22BD-4A95-B5A4-E663EC5FE71C}" type="datetime1">
              <a:rPr lang="ca-ES" smtClean="0"/>
              <a:t>2/9/2021</a:t>
            </a:fld>
            <a:endParaRPr lang="ca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021111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57F88B1-DFC1-45F9-A8C9-C292CD8F3857}" type="datetime1">
              <a:rPr lang="ca-ES" smtClean="0"/>
              <a:t>2/9/2021</a:t>
            </a:fld>
            <a:endParaRPr lang="ca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820547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 smtClean="0"/>
              <a:t>Feu clic aquí per editar l'estil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a-ES" smtClean="0"/>
              <a:t>Editeu els estils de text del patró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 smtClean="0"/>
              <a:t>Editeu els estils de text del patró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BC8B5E0-7BD1-4A61-B63B-F1873C86CA6B}" type="datetime1">
              <a:rPr lang="ca-ES" smtClean="0"/>
              <a:t>2/9/2021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248067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 smtClean="0"/>
              <a:t>Feu clic aquí per editar l'estil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a-ES" smtClean="0"/>
              <a:t>Feu clic a la icona per afegir una imatge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 smtClean="0"/>
              <a:t>Editeu els estils de text del patró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3F2CBC3-EBA3-4983-BBFB-F9326D6CDAED}" type="datetime1">
              <a:rPr lang="ca-ES" smtClean="0"/>
              <a:t>2/9/2021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705066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911102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075"/>
            <a:ext cx="9144000" cy="1259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697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2A357EC9-02DF-421A-B386-C840AE699C4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2262916" y="3219450"/>
            <a:ext cx="480452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ca-ES" sz="2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Bases de dades jurídiques </a:t>
            </a:r>
            <a:endParaRPr lang="ca-ES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ca-ES" sz="2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CRAI Dret</a:t>
            </a:r>
            <a:endParaRPr lang="ca-ES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5053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10</a:t>
            </a:fld>
            <a:endParaRPr lang="ca-ES"/>
          </a:p>
        </p:txBody>
      </p:sp>
      <p:pic>
        <p:nvPicPr>
          <p:cNvPr id="4" name="Imat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01" r="7159" b="4851"/>
          <a:stretch>
            <a:fillRect/>
          </a:stretch>
        </p:blipFill>
        <p:spPr bwMode="auto">
          <a:xfrm>
            <a:off x="611188" y="955675"/>
            <a:ext cx="7167562" cy="551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78411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11</a:t>
            </a:fld>
            <a:endParaRPr lang="ca-ES"/>
          </a:p>
        </p:txBody>
      </p:sp>
      <p:pic>
        <p:nvPicPr>
          <p:cNvPr id="4" name="Imat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38" b="7701"/>
          <a:stretch>
            <a:fillRect/>
          </a:stretch>
        </p:blipFill>
        <p:spPr bwMode="auto">
          <a:xfrm>
            <a:off x="611188" y="1844675"/>
            <a:ext cx="7153275" cy="439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48782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12</a:t>
            </a:fld>
            <a:endParaRPr lang="ca-ES"/>
          </a:p>
        </p:txBody>
      </p:sp>
      <p:pic>
        <p:nvPicPr>
          <p:cNvPr id="4" name="Imat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97" r="1637" b="5823"/>
          <a:stretch>
            <a:fillRect/>
          </a:stretch>
        </p:blipFill>
        <p:spPr bwMode="auto">
          <a:xfrm>
            <a:off x="611188" y="1341438"/>
            <a:ext cx="7558087" cy="482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85686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13</a:t>
            </a:fld>
            <a:endParaRPr lang="ca-ES"/>
          </a:p>
        </p:txBody>
      </p:sp>
      <p:pic>
        <p:nvPicPr>
          <p:cNvPr id="4" name="Imat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54" r="1691" b="6821"/>
          <a:stretch>
            <a:fillRect/>
          </a:stretch>
        </p:blipFill>
        <p:spPr bwMode="auto">
          <a:xfrm>
            <a:off x="755650" y="1373188"/>
            <a:ext cx="7632700" cy="486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36129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E8391582-5127-4A1D-927D-248FF438C96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3173219" y="3345503"/>
            <a:ext cx="31894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Moltes gràcies!</a:t>
            </a:r>
          </a:p>
        </p:txBody>
      </p:sp>
      <p:sp>
        <p:nvSpPr>
          <p:cNvPr id="6" name="Rectángulo 5"/>
          <p:cNvSpPr/>
          <p:nvPr/>
        </p:nvSpPr>
        <p:spPr>
          <a:xfrm>
            <a:off x="3393811" y="255235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ca-ES" sz="3600" dirty="0">
              <a:solidFill>
                <a:schemeClr val="bg1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869751" y="6301184"/>
            <a:ext cx="314992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ca-ES" altLang="ca-ES" sz="1200" b="1" dirty="0">
                <a:solidFill>
                  <a:schemeClr val="bg1"/>
                </a:solidFill>
                <a:latin typeface="Verdana" panose="020B0604030504040204" pitchFamily="34" charset="0"/>
              </a:rPr>
              <a:t>© CRAI Universitat de </a:t>
            </a:r>
            <a:r>
              <a:rPr lang="ca-ES" altLang="ca-ES" sz="1200" b="1" dirty="0" smtClean="0">
                <a:solidFill>
                  <a:schemeClr val="bg1"/>
                </a:solidFill>
                <a:latin typeface="Verdana" panose="020B0604030504040204" pitchFamily="34" charset="0"/>
              </a:rPr>
              <a:t>Barcelona</a:t>
            </a:r>
            <a:endParaRPr lang="ca-ES" altLang="ca-ES" sz="1200" b="1" dirty="0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5325" y="6291482"/>
            <a:ext cx="792549" cy="27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833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tge 1"/>
          <p:cNvPicPr>
            <a:picLocks noChangeAspect="1"/>
          </p:cNvPicPr>
          <p:nvPr/>
        </p:nvPicPr>
        <p:blipFill rotWithShape="1">
          <a:blip r:embed="rId3"/>
          <a:srcRect l="5995" t="19739" r="29496" b="28102"/>
          <a:stretch/>
        </p:blipFill>
        <p:spPr>
          <a:xfrm>
            <a:off x="561975" y="1041307"/>
            <a:ext cx="3764944" cy="2435317"/>
          </a:xfrm>
          <a:prstGeom prst="rect">
            <a:avLst/>
          </a:prstGeom>
        </p:spPr>
      </p:pic>
      <p:pic>
        <p:nvPicPr>
          <p:cNvPr id="5" name="Imat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8832" y="3009126"/>
            <a:ext cx="1308443" cy="353199"/>
          </a:xfrm>
          <a:prstGeom prst="rect">
            <a:avLst/>
          </a:prstGeom>
        </p:spPr>
      </p:pic>
      <p:pic>
        <p:nvPicPr>
          <p:cNvPr id="6" name="Imatge 5"/>
          <p:cNvPicPr>
            <a:picLocks noChangeAspect="1"/>
          </p:cNvPicPr>
          <p:nvPr/>
        </p:nvPicPr>
        <p:blipFill rotWithShape="1">
          <a:blip r:embed="rId5"/>
          <a:srcRect t="9950" b="45437"/>
          <a:stretch/>
        </p:blipFill>
        <p:spPr>
          <a:xfrm>
            <a:off x="1457324" y="3743325"/>
            <a:ext cx="7579266" cy="2705100"/>
          </a:xfrm>
          <a:prstGeom prst="rect">
            <a:avLst/>
          </a:prstGeom>
        </p:spPr>
      </p:pic>
      <p:pic>
        <p:nvPicPr>
          <p:cNvPr id="7" name="Imatg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12025" y="3838044"/>
            <a:ext cx="955178" cy="258880"/>
          </a:xfrm>
          <a:prstGeom prst="rect">
            <a:avLst/>
          </a:prstGeom>
        </p:spPr>
      </p:pic>
      <p:pic>
        <p:nvPicPr>
          <p:cNvPr id="8" name="Imatg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91296" y="5300075"/>
            <a:ext cx="1304657" cy="353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567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3</a:t>
            </a:fld>
            <a:endParaRPr lang="ca-ES"/>
          </a:p>
        </p:txBody>
      </p:sp>
      <p:sp>
        <p:nvSpPr>
          <p:cNvPr id="6" name="QuadreDeText 5"/>
          <p:cNvSpPr txBox="1"/>
          <p:nvPr/>
        </p:nvSpPr>
        <p:spPr>
          <a:xfrm>
            <a:off x="333375" y="1208642"/>
            <a:ext cx="5238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dirty="0" smtClean="0"/>
              <a:t>Llistat categories de les bases de dades</a:t>
            </a:r>
            <a:endParaRPr lang="ca-ES" dirty="0"/>
          </a:p>
        </p:txBody>
      </p:sp>
      <p:pic>
        <p:nvPicPr>
          <p:cNvPr id="7" name="Imat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223" y="1714500"/>
            <a:ext cx="8094127" cy="5040698"/>
          </a:xfrm>
          <a:prstGeom prst="rect">
            <a:avLst/>
          </a:prstGeom>
        </p:spPr>
      </p:pic>
      <p:pic>
        <p:nvPicPr>
          <p:cNvPr id="8" name="Imat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8909" y="2247900"/>
            <a:ext cx="417104" cy="802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2777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4</a:t>
            </a:fld>
            <a:endParaRPr lang="ca-ES"/>
          </a:p>
        </p:txBody>
      </p:sp>
      <p:sp>
        <p:nvSpPr>
          <p:cNvPr id="4" name="QuadreDeText 3"/>
          <p:cNvSpPr txBox="1"/>
          <p:nvPr/>
        </p:nvSpPr>
        <p:spPr>
          <a:xfrm>
            <a:off x="428624" y="1501775"/>
            <a:ext cx="7562851" cy="46164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ca-ES" dirty="0">
                <a:latin typeface="Arial" charset="0"/>
              </a:rPr>
              <a:t>Bases de dades</a:t>
            </a:r>
          </a:p>
          <a:p>
            <a:pPr algn="ctr" eaLnBrk="1" hangingPunct="1">
              <a:defRPr/>
            </a:pPr>
            <a:r>
              <a:rPr lang="ca-ES" dirty="0">
                <a:latin typeface="Arial" charset="0"/>
              </a:rPr>
              <a:t>jurídiques</a:t>
            </a:r>
          </a:p>
          <a:p>
            <a:pPr algn="ctr" eaLnBrk="1" hangingPunct="1">
              <a:defRPr/>
            </a:pPr>
            <a:endParaRPr lang="ca-ES" b="1" dirty="0">
              <a:latin typeface="Arial" charset="0"/>
            </a:endParaRPr>
          </a:p>
          <a:p>
            <a:pPr algn="ctr" eaLnBrk="1" hangingPunct="1">
              <a:defRPr/>
            </a:pPr>
            <a:r>
              <a:rPr lang="ca-ES" b="1" dirty="0">
                <a:latin typeface="Arial" charset="0"/>
              </a:rPr>
              <a:t>Productes d’editorials</a:t>
            </a:r>
          </a:p>
          <a:p>
            <a:pPr algn="ctr" eaLnBrk="1" hangingPunct="1">
              <a:defRPr/>
            </a:pPr>
            <a:r>
              <a:rPr lang="ca-ES" dirty="0" err="1">
                <a:latin typeface="Arial" charset="0"/>
              </a:rPr>
              <a:t>Aranzadi</a:t>
            </a:r>
            <a:r>
              <a:rPr lang="ca-ES" dirty="0">
                <a:latin typeface="Arial" charset="0"/>
              </a:rPr>
              <a:t> </a:t>
            </a:r>
            <a:r>
              <a:rPr lang="ca-ES" dirty="0" err="1">
                <a:latin typeface="Arial" charset="0"/>
              </a:rPr>
              <a:t>instituciones</a:t>
            </a:r>
            <a:endParaRPr lang="ca-ES" dirty="0">
              <a:latin typeface="Arial" charset="0"/>
            </a:endParaRPr>
          </a:p>
          <a:p>
            <a:pPr algn="ctr" eaLnBrk="1" hangingPunct="1">
              <a:defRPr/>
            </a:pPr>
            <a:r>
              <a:rPr lang="ca-ES" dirty="0">
                <a:latin typeface="Arial" charset="0"/>
              </a:rPr>
              <a:t>Tirant on </a:t>
            </a:r>
            <a:r>
              <a:rPr lang="ca-ES" dirty="0" err="1">
                <a:latin typeface="Arial" charset="0"/>
              </a:rPr>
              <a:t>line</a:t>
            </a:r>
            <a:endParaRPr lang="ca-ES" dirty="0">
              <a:latin typeface="Arial" charset="0"/>
            </a:endParaRPr>
          </a:p>
          <a:p>
            <a:pPr algn="ctr" eaLnBrk="1" hangingPunct="1">
              <a:defRPr/>
            </a:pPr>
            <a:r>
              <a:rPr lang="ca-ES" dirty="0" err="1">
                <a:latin typeface="Arial" charset="0"/>
              </a:rPr>
              <a:t>Vlex</a:t>
            </a:r>
            <a:endParaRPr lang="ca-ES" dirty="0">
              <a:latin typeface="Arial" charset="0"/>
            </a:endParaRPr>
          </a:p>
          <a:p>
            <a:pPr algn="ctr" eaLnBrk="1" hangingPunct="1">
              <a:defRPr/>
            </a:pPr>
            <a:endParaRPr lang="ca-ES" dirty="0">
              <a:latin typeface="Arial" charset="0"/>
            </a:endParaRPr>
          </a:p>
          <a:p>
            <a:pPr algn="ctr" eaLnBrk="1" hangingPunct="1">
              <a:defRPr/>
            </a:pPr>
            <a:r>
              <a:rPr lang="ca-ES" b="1" dirty="0">
                <a:latin typeface="Arial" charset="0"/>
              </a:rPr>
              <a:t>Bases de dades </a:t>
            </a:r>
          </a:p>
          <a:p>
            <a:pPr algn="ctr" eaLnBrk="1" hangingPunct="1">
              <a:defRPr/>
            </a:pPr>
            <a:r>
              <a:rPr lang="ca-ES" b="1" dirty="0">
                <a:latin typeface="Arial" charset="0"/>
              </a:rPr>
              <a:t>organismes </a:t>
            </a:r>
          </a:p>
          <a:p>
            <a:pPr algn="ctr" eaLnBrk="1" hangingPunct="1">
              <a:defRPr/>
            </a:pPr>
            <a:r>
              <a:rPr lang="ca-ES" b="1" dirty="0">
                <a:latin typeface="Arial" charset="0"/>
              </a:rPr>
              <a:t>oficials</a:t>
            </a:r>
          </a:p>
          <a:p>
            <a:pPr algn="ctr" eaLnBrk="1" hangingPunct="1">
              <a:defRPr/>
            </a:pPr>
            <a:r>
              <a:rPr lang="ca-ES" sz="1600" dirty="0">
                <a:latin typeface="Arial" charset="0"/>
              </a:rPr>
              <a:t>BOE </a:t>
            </a:r>
            <a:r>
              <a:rPr lang="ca-ES" sz="1600" dirty="0" err="1">
                <a:latin typeface="Arial" charset="0"/>
              </a:rPr>
              <a:t>Legislación</a:t>
            </a:r>
            <a:endParaRPr lang="ca-ES" sz="1600" dirty="0">
              <a:latin typeface="Arial" charset="0"/>
            </a:endParaRPr>
          </a:p>
          <a:p>
            <a:pPr algn="ctr" eaLnBrk="1" hangingPunct="1">
              <a:defRPr/>
            </a:pPr>
            <a:r>
              <a:rPr lang="ca-ES" sz="1600" dirty="0">
                <a:latin typeface="Arial" charset="0"/>
              </a:rPr>
              <a:t>Diari Oficial de la Generalitat </a:t>
            </a:r>
          </a:p>
          <a:p>
            <a:pPr algn="ctr" eaLnBrk="1" hangingPunct="1">
              <a:defRPr/>
            </a:pPr>
            <a:r>
              <a:rPr lang="ca-ES" sz="1600" dirty="0">
                <a:latin typeface="Arial" charset="0"/>
              </a:rPr>
              <a:t>Catalunya </a:t>
            </a:r>
          </a:p>
          <a:p>
            <a:pPr algn="ctr" eaLnBrk="1" hangingPunct="1">
              <a:defRPr/>
            </a:pPr>
            <a:r>
              <a:rPr lang="ca-ES" sz="1600" dirty="0" err="1">
                <a:latin typeface="Arial" charset="0"/>
              </a:rPr>
              <a:t>Eur-lex</a:t>
            </a:r>
            <a:r>
              <a:rPr lang="ca-ES" sz="1600" dirty="0">
                <a:latin typeface="Arial" charset="0"/>
              </a:rPr>
              <a:t>. Unió Europea</a:t>
            </a:r>
          </a:p>
          <a:p>
            <a:pPr algn="ctr" eaLnBrk="1" hangingPunct="1">
              <a:defRPr/>
            </a:pPr>
            <a:r>
              <a:rPr lang="ca-ES" sz="1600" dirty="0">
                <a:latin typeface="Arial" charset="0"/>
              </a:rPr>
              <a:t>CENDOJ Buscador </a:t>
            </a:r>
            <a:r>
              <a:rPr lang="ca-ES" sz="1600" dirty="0" err="1">
                <a:latin typeface="Arial" charset="0"/>
              </a:rPr>
              <a:t>jurisprudencia</a:t>
            </a:r>
            <a:endParaRPr lang="ca-ES" sz="1600" dirty="0">
              <a:latin typeface="Arial" charset="0"/>
            </a:endParaRPr>
          </a:p>
          <a:p>
            <a:pPr algn="ctr" eaLnBrk="1" hangingPunct="1">
              <a:defRPr/>
            </a:pPr>
            <a:endParaRPr lang="es-ES" sz="1600" b="1" dirty="0">
              <a:solidFill>
                <a:schemeClr val="accent4">
                  <a:lumMod val="75000"/>
                  <a:lumOff val="25000"/>
                </a:scheme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7472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5</a:t>
            </a:fld>
            <a:endParaRPr lang="ca-ES"/>
          </a:p>
        </p:txBody>
      </p:sp>
      <p:sp>
        <p:nvSpPr>
          <p:cNvPr id="5" name="QuadreDeText 2"/>
          <p:cNvSpPr txBox="1">
            <a:spLocks noChangeArrowheads="1"/>
          </p:cNvSpPr>
          <p:nvPr/>
        </p:nvSpPr>
        <p:spPr bwMode="auto">
          <a:xfrm>
            <a:off x="852488" y="925513"/>
            <a:ext cx="35956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" sz="1800" dirty="0" err="1"/>
              <a:t>Accés</a:t>
            </a:r>
            <a:r>
              <a:rPr lang="es-ES" altLang="es-ES" sz="1800" dirty="0"/>
              <a:t> </a:t>
            </a:r>
            <a:r>
              <a:rPr lang="es-ES" altLang="es-ES" sz="1800" dirty="0" err="1"/>
              <a:t>posant</a:t>
            </a:r>
            <a:r>
              <a:rPr lang="es-ES" altLang="es-ES" sz="1800" dirty="0"/>
              <a:t> el </a:t>
            </a:r>
            <a:r>
              <a:rPr lang="es-ES" altLang="es-ES" sz="1800" dirty="0" err="1"/>
              <a:t>nom</a:t>
            </a:r>
            <a:r>
              <a:rPr lang="es-ES" altLang="es-ES" sz="1800" dirty="0"/>
              <a:t> al cercador </a:t>
            </a:r>
          </a:p>
        </p:txBody>
      </p:sp>
      <p:pic>
        <p:nvPicPr>
          <p:cNvPr id="2" name="Imatge 1"/>
          <p:cNvPicPr>
            <a:picLocks noChangeAspect="1"/>
          </p:cNvPicPr>
          <p:nvPr/>
        </p:nvPicPr>
        <p:blipFill rotWithShape="1">
          <a:blip r:embed="rId2"/>
          <a:srcRect t="18716" b="40792"/>
          <a:stretch/>
        </p:blipFill>
        <p:spPr>
          <a:xfrm>
            <a:off x="507205" y="1382950"/>
            <a:ext cx="6779420" cy="2196107"/>
          </a:xfrm>
          <a:prstGeom prst="rect">
            <a:avLst/>
          </a:prstGeom>
        </p:spPr>
      </p:pic>
      <p:pic>
        <p:nvPicPr>
          <p:cNvPr id="7" name="Imat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8642" y="1759046"/>
            <a:ext cx="973124" cy="491738"/>
          </a:xfrm>
          <a:prstGeom prst="rect">
            <a:avLst/>
          </a:prstGeom>
        </p:spPr>
      </p:pic>
      <p:pic>
        <p:nvPicPr>
          <p:cNvPr id="8" name="Imatge 7"/>
          <p:cNvPicPr>
            <a:picLocks noChangeAspect="1"/>
          </p:cNvPicPr>
          <p:nvPr/>
        </p:nvPicPr>
        <p:blipFill rotWithShape="1">
          <a:blip r:embed="rId4"/>
          <a:srcRect t="10754" r="20248" b="52981"/>
          <a:stretch/>
        </p:blipFill>
        <p:spPr>
          <a:xfrm>
            <a:off x="1044621" y="3514168"/>
            <a:ext cx="8099379" cy="2946401"/>
          </a:xfrm>
          <a:prstGeom prst="rect">
            <a:avLst/>
          </a:prstGeom>
        </p:spPr>
      </p:pic>
      <p:pic>
        <p:nvPicPr>
          <p:cNvPr id="9" name="Imatg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09192" y="4639289"/>
            <a:ext cx="1943858" cy="487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0134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6</a:t>
            </a:fld>
            <a:endParaRPr lang="ca-ES"/>
          </a:p>
        </p:txBody>
      </p:sp>
      <p:sp>
        <p:nvSpPr>
          <p:cNvPr id="5" name="QuadreDeText 4"/>
          <p:cNvSpPr txBox="1"/>
          <p:nvPr/>
        </p:nvSpPr>
        <p:spPr>
          <a:xfrm>
            <a:off x="971550" y="1268413"/>
            <a:ext cx="7200900" cy="42465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s-ES" b="1" dirty="0">
                <a:solidFill>
                  <a:srgbClr val="0070C0"/>
                </a:solidFill>
                <a:latin typeface="Arial" charset="0"/>
              </a:rPr>
              <a:t>A les tres bases de </a:t>
            </a:r>
            <a:r>
              <a:rPr lang="es-ES" b="1" dirty="0" err="1">
                <a:solidFill>
                  <a:srgbClr val="0070C0"/>
                </a:solidFill>
                <a:latin typeface="Arial" charset="0"/>
              </a:rPr>
              <a:t>dades</a:t>
            </a:r>
            <a:r>
              <a:rPr lang="es-ES" b="1" dirty="0">
                <a:solidFill>
                  <a:srgbClr val="0070C0"/>
                </a:solidFill>
                <a:latin typeface="Arial" charset="0"/>
              </a:rPr>
              <a:t> </a:t>
            </a:r>
            <a:r>
              <a:rPr lang="es-ES" b="1" dirty="0" err="1">
                <a:solidFill>
                  <a:srgbClr val="0070C0"/>
                </a:solidFill>
                <a:latin typeface="Arial" charset="0"/>
              </a:rPr>
              <a:t>podem</a:t>
            </a:r>
            <a:r>
              <a:rPr lang="es-ES" b="1" dirty="0">
                <a:solidFill>
                  <a:srgbClr val="0070C0"/>
                </a:solidFill>
                <a:latin typeface="Arial" charset="0"/>
              </a:rPr>
              <a:t> </a:t>
            </a:r>
            <a:r>
              <a:rPr lang="es-ES" b="1" dirty="0" err="1">
                <a:solidFill>
                  <a:srgbClr val="0070C0"/>
                </a:solidFill>
                <a:latin typeface="Arial" charset="0"/>
              </a:rPr>
              <a:t>trobar</a:t>
            </a:r>
            <a:endParaRPr lang="es-ES" b="1" dirty="0">
              <a:solidFill>
                <a:srgbClr val="0070C0"/>
              </a:solidFill>
              <a:latin typeface="Arial" charset="0"/>
            </a:endParaRPr>
          </a:p>
          <a:p>
            <a:pPr algn="ctr" eaLnBrk="1" hangingPunct="1">
              <a:defRPr/>
            </a:pPr>
            <a:endParaRPr lang="es-ES" b="1" dirty="0">
              <a:solidFill>
                <a:srgbClr val="0070C0"/>
              </a:solidFill>
              <a:latin typeface="Arial" charset="0"/>
            </a:endParaRPr>
          </a:p>
          <a:p>
            <a:pPr algn="ctr" eaLnBrk="1" hangingPunct="1">
              <a:defRPr/>
            </a:pPr>
            <a:r>
              <a:rPr lang="es-ES" b="1" dirty="0" err="1">
                <a:solidFill>
                  <a:srgbClr val="0070C0"/>
                </a:solidFill>
                <a:latin typeface="Arial" charset="0"/>
              </a:rPr>
              <a:t>Legislació</a:t>
            </a:r>
            <a:endParaRPr lang="es-ES" b="1" dirty="0">
              <a:solidFill>
                <a:srgbClr val="0070C0"/>
              </a:solidFill>
              <a:latin typeface="Arial" charset="0"/>
            </a:endParaRPr>
          </a:p>
          <a:p>
            <a:pPr algn="ctr" eaLnBrk="1" hangingPunct="1">
              <a:defRPr/>
            </a:pPr>
            <a:r>
              <a:rPr lang="es-ES" b="1" dirty="0" err="1">
                <a:solidFill>
                  <a:srgbClr val="0070C0"/>
                </a:solidFill>
                <a:latin typeface="Arial" charset="0"/>
              </a:rPr>
              <a:t>Jurisprudència</a:t>
            </a:r>
            <a:endParaRPr lang="es-ES" b="1" dirty="0">
              <a:solidFill>
                <a:srgbClr val="0070C0"/>
              </a:solidFill>
              <a:latin typeface="Arial" charset="0"/>
            </a:endParaRPr>
          </a:p>
          <a:p>
            <a:pPr algn="ctr" eaLnBrk="1" hangingPunct="1">
              <a:defRPr/>
            </a:pPr>
            <a:r>
              <a:rPr lang="es-ES" b="1" dirty="0" err="1">
                <a:solidFill>
                  <a:srgbClr val="0070C0"/>
                </a:solidFill>
                <a:latin typeface="Arial" charset="0"/>
              </a:rPr>
              <a:t>Bibliografia</a:t>
            </a:r>
            <a:endParaRPr lang="es-ES" b="1" dirty="0">
              <a:solidFill>
                <a:srgbClr val="0070C0"/>
              </a:solidFill>
              <a:latin typeface="Arial" charset="0"/>
            </a:endParaRPr>
          </a:p>
          <a:p>
            <a:pPr algn="ctr" eaLnBrk="1" hangingPunct="1">
              <a:defRPr/>
            </a:pPr>
            <a:r>
              <a:rPr lang="es-ES" b="1" dirty="0" err="1">
                <a:solidFill>
                  <a:srgbClr val="0070C0"/>
                </a:solidFill>
                <a:latin typeface="Arial" charset="0"/>
              </a:rPr>
              <a:t>Formularis</a:t>
            </a:r>
            <a:endParaRPr lang="es-ES" b="1" dirty="0">
              <a:solidFill>
                <a:srgbClr val="0070C0"/>
              </a:solidFill>
              <a:latin typeface="Arial" charset="0"/>
            </a:endParaRPr>
          </a:p>
          <a:p>
            <a:pPr algn="ctr" eaLnBrk="1" hangingPunct="1">
              <a:defRPr/>
            </a:pPr>
            <a:endParaRPr lang="es-ES" b="1" dirty="0">
              <a:solidFill>
                <a:srgbClr val="0070C0"/>
              </a:solidFill>
              <a:latin typeface="Arial" charset="0"/>
            </a:endParaRPr>
          </a:p>
          <a:p>
            <a:pPr algn="ctr" eaLnBrk="1" hangingPunct="1">
              <a:defRPr/>
            </a:pPr>
            <a:r>
              <a:rPr lang="es-ES" b="1" dirty="0">
                <a:solidFill>
                  <a:srgbClr val="0070C0"/>
                </a:solidFill>
                <a:latin typeface="Arial" charset="0"/>
              </a:rPr>
              <a:t>El que les diferencia </a:t>
            </a:r>
            <a:r>
              <a:rPr lang="es-ES" b="1" dirty="0" err="1">
                <a:solidFill>
                  <a:srgbClr val="0070C0"/>
                </a:solidFill>
                <a:latin typeface="Arial" charset="0"/>
              </a:rPr>
              <a:t>és</a:t>
            </a:r>
            <a:r>
              <a:rPr lang="es-ES" b="1" dirty="0">
                <a:solidFill>
                  <a:srgbClr val="0070C0"/>
                </a:solidFill>
                <a:latin typeface="Arial" charset="0"/>
              </a:rPr>
              <a:t> el </a:t>
            </a:r>
            <a:r>
              <a:rPr lang="es-ES" b="1" dirty="0" err="1">
                <a:solidFill>
                  <a:srgbClr val="0070C0"/>
                </a:solidFill>
                <a:latin typeface="Arial" charset="0"/>
              </a:rPr>
              <a:t>format</a:t>
            </a:r>
            <a:r>
              <a:rPr lang="es-ES" b="1" dirty="0">
                <a:solidFill>
                  <a:srgbClr val="0070C0"/>
                </a:solidFill>
                <a:latin typeface="Arial" charset="0"/>
              </a:rPr>
              <a:t> de recerca i </a:t>
            </a:r>
            <a:r>
              <a:rPr lang="es-ES" b="1" dirty="0" err="1">
                <a:solidFill>
                  <a:srgbClr val="0070C0"/>
                </a:solidFill>
                <a:latin typeface="Arial" charset="0"/>
              </a:rPr>
              <a:t>resultats</a:t>
            </a:r>
            <a:r>
              <a:rPr lang="es-ES" b="1" dirty="0">
                <a:solidFill>
                  <a:srgbClr val="0070C0"/>
                </a:solidFill>
                <a:latin typeface="Arial" charset="0"/>
              </a:rPr>
              <a:t> i que </a:t>
            </a:r>
            <a:r>
              <a:rPr lang="es-ES" b="1" dirty="0" err="1">
                <a:solidFill>
                  <a:srgbClr val="0070C0"/>
                </a:solidFill>
                <a:latin typeface="Arial" charset="0"/>
              </a:rPr>
              <a:t>tenen</a:t>
            </a:r>
            <a:r>
              <a:rPr lang="es-ES" b="1" dirty="0">
                <a:solidFill>
                  <a:srgbClr val="0070C0"/>
                </a:solidFill>
                <a:latin typeface="Arial" charset="0"/>
              </a:rPr>
              <a:t> </a:t>
            </a:r>
            <a:r>
              <a:rPr lang="es-ES" b="1" dirty="0" err="1">
                <a:solidFill>
                  <a:srgbClr val="0070C0"/>
                </a:solidFill>
                <a:latin typeface="Arial" charset="0"/>
              </a:rPr>
              <a:t>alguns</a:t>
            </a:r>
            <a:r>
              <a:rPr lang="es-ES" b="1" dirty="0">
                <a:solidFill>
                  <a:srgbClr val="0070C0"/>
                </a:solidFill>
                <a:latin typeface="Arial" charset="0"/>
              </a:rPr>
              <a:t> </a:t>
            </a:r>
            <a:r>
              <a:rPr lang="es-ES" b="1" dirty="0" err="1">
                <a:solidFill>
                  <a:srgbClr val="0070C0"/>
                </a:solidFill>
                <a:latin typeface="Arial" charset="0"/>
              </a:rPr>
              <a:t>productes</a:t>
            </a:r>
            <a:r>
              <a:rPr lang="es-ES" b="1" dirty="0">
                <a:solidFill>
                  <a:srgbClr val="0070C0"/>
                </a:solidFill>
                <a:latin typeface="Arial" charset="0"/>
              </a:rPr>
              <a:t> </a:t>
            </a:r>
            <a:r>
              <a:rPr lang="es-ES" b="1" dirty="0" err="1">
                <a:solidFill>
                  <a:srgbClr val="0070C0"/>
                </a:solidFill>
                <a:latin typeface="Arial" charset="0"/>
              </a:rPr>
              <a:t>diferenciats</a:t>
            </a:r>
            <a:r>
              <a:rPr lang="es-ES" b="1" dirty="0">
                <a:solidFill>
                  <a:srgbClr val="0070C0"/>
                </a:solidFill>
                <a:latin typeface="Arial" charset="0"/>
              </a:rPr>
              <a:t>. </a:t>
            </a:r>
          </a:p>
          <a:p>
            <a:pPr algn="ctr" eaLnBrk="1" hangingPunct="1">
              <a:defRPr/>
            </a:pPr>
            <a:endParaRPr lang="es-ES" b="1" dirty="0">
              <a:solidFill>
                <a:srgbClr val="0070C0"/>
              </a:solidFill>
              <a:latin typeface="Arial" charset="0"/>
            </a:endParaRPr>
          </a:p>
          <a:p>
            <a:pPr algn="ctr" eaLnBrk="1" hangingPunct="1">
              <a:defRPr/>
            </a:pPr>
            <a:r>
              <a:rPr lang="es-ES" b="1" dirty="0">
                <a:solidFill>
                  <a:srgbClr val="0070C0"/>
                </a:solidFill>
                <a:latin typeface="Arial" charset="0"/>
              </a:rPr>
              <a:t>Per </a:t>
            </a:r>
            <a:r>
              <a:rPr lang="es-ES" b="1" dirty="0" err="1">
                <a:solidFill>
                  <a:srgbClr val="0070C0"/>
                </a:solidFill>
                <a:latin typeface="Arial" charset="0"/>
              </a:rPr>
              <a:t>exemple</a:t>
            </a:r>
            <a:r>
              <a:rPr lang="es-ES" b="1" dirty="0">
                <a:solidFill>
                  <a:srgbClr val="0070C0"/>
                </a:solidFill>
                <a:latin typeface="Arial" charset="0"/>
              </a:rPr>
              <a:t>, a  Aranzadi </a:t>
            </a:r>
            <a:r>
              <a:rPr lang="es-ES" b="1" dirty="0" err="1">
                <a:solidFill>
                  <a:srgbClr val="0070C0"/>
                </a:solidFill>
                <a:latin typeface="Arial" charset="0"/>
              </a:rPr>
              <a:t>trobem</a:t>
            </a:r>
            <a:r>
              <a:rPr lang="es-ES" b="1" dirty="0">
                <a:solidFill>
                  <a:srgbClr val="0070C0"/>
                </a:solidFill>
                <a:latin typeface="Arial" charset="0"/>
              </a:rPr>
              <a:t> “la doctrina administrativa” a Tirant </a:t>
            </a:r>
            <a:r>
              <a:rPr lang="es-ES" b="1" dirty="0" err="1">
                <a:solidFill>
                  <a:srgbClr val="0070C0"/>
                </a:solidFill>
                <a:latin typeface="Arial" charset="0"/>
              </a:rPr>
              <a:t>on</a:t>
            </a:r>
            <a:r>
              <a:rPr lang="es-ES" b="1" dirty="0">
                <a:solidFill>
                  <a:srgbClr val="0070C0"/>
                </a:solidFill>
                <a:latin typeface="Arial" charset="0"/>
              </a:rPr>
              <a:t> line </a:t>
            </a:r>
            <a:r>
              <a:rPr lang="es-ES" b="1" dirty="0" err="1">
                <a:solidFill>
                  <a:srgbClr val="0070C0"/>
                </a:solidFill>
                <a:latin typeface="Arial" charset="0"/>
              </a:rPr>
              <a:t>trobem</a:t>
            </a:r>
            <a:r>
              <a:rPr lang="es-ES" b="1" dirty="0">
                <a:solidFill>
                  <a:srgbClr val="0070C0"/>
                </a:solidFill>
                <a:latin typeface="Arial" charset="0"/>
              </a:rPr>
              <a:t> </a:t>
            </a:r>
            <a:r>
              <a:rPr lang="es-ES" b="1" dirty="0" err="1">
                <a:solidFill>
                  <a:srgbClr val="0070C0"/>
                </a:solidFill>
                <a:latin typeface="Arial" charset="0"/>
              </a:rPr>
              <a:t>els</a:t>
            </a:r>
            <a:r>
              <a:rPr lang="es-ES" b="1" dirty="0">
                <a:solidFill>
                  <a:srgbClr val="0070C0"/>
                </a:solidFill>
                <a:latin typeface="Arial" charset="0"/>
              </a:rPr>
              <a:t> “esquemas”, </a:t>
            </a:r>
          </a:p>
          <a:p>
            <a:pPr algn="ctr" eaLnBrk="1" hangingPunct="1">
              <a:defRPr/>
            </a:pPr>
            <a:r>
              <a:rPr lang="es-ES" b="1" dirty="0">
                <a:solidFill>
                  <a:srgbClr val="0070C0"/>
                </a:solidFill>
                <a:latin typeface="Arial" charset="0"/>
              </a:rPr>
              <a:t>a </a:t>
            </a:r>
            <a:r>
              <a:rPr lang="es-ES" b="1" dirty="0" err="1">
                <a:solidFill>
                  <a:srgbClr val="0070C0"/>
                </a:solidFill>
                <a:latin typeface="Arial" charset="0"/>
              </a:rPr>
              <a:t>Vlex</a:t>
            </a:r>
            <a:r>
              <a:rPr lang="es-ES" b="1" dirty="0">
                <a:solidFill>
                  <a:srgbClr val="0070C0"/>
                </a:solidFill>
                <a:latin typeface="Arial" charset="0"/>
              </a:rPr>
              <a:t> destaca la </a:t>
            </a:r>
            <a:r>
              <a:rPr lang="es-ES" b="1" dirty="0" err="1">
                <a:solidFill>
                  <a:srgbClr val="0070C0"/>
                </a:solidFill>
                <a:latin typeface="Arial" charset="0"/>
              </a:rPr>
              <a:t>referència</a:t>
            </a:r>
            <a:r>
              <a:rPr lang="es-ES" b="1" dirty="0">
                <a:solidFill>
                  <a:srgbClr val="0070C0"/>
                </a:solidFill>
                <a:latin typeface="Arial" charset="0"/>
              </a:rPr>
              <a:t> a </a:t>
            </a:r>
            <a:r>
              <a:rPr lang="es-ES" b="1" dirty="0" err="1">
                <a:solidFill>
                  <a:srgbClr val="0070C0"/>
                </a:solidFill>
                <a:latin typeface="Arial" charset="0"/>
              </a:rPr>
              <a:t>l’actualitat</a:t>
            </a:r>
            <a:r>
              <a:rPr lang="es-ES" b="1" dirty="0">
                <a:solidFill>
                  <a:srgbClr val="0070C0"/>
                </a:solidFill>
                <a:latin typeface="Arial" charset="0"/>
              </a:rPr>
              <a:t> jurídica</a:t>
            </a:r>
          </a:p>
          <a:p>
            <a:pPr algn="ctr" eaLnBrk="1" hangingPunct="1">
              <a:defRPr/>
            </a:pPr>
            <a:endParaRPr lang="es-ES" b="1" dirty="0">
              <a:solidFill>
                <a:srgbClr val="0070C0"/>
              </a:solidFill>
              <a:latin typeface="Arial" charset="0"/>
            </a:endParaRPr>
          </a:p>
          <a:p>
            <a:pPr algn="ctr" eaLnBrk="1" hangingPunct="1">
              <a:defRPr/>
            </a:pPr>
            <a:r>
              <a:rPr lang="es-ES" b="1" dirty="0">
                <a:solidFill>
                  <a:srgbClr val="0070C0"/>
                </a:solidFill>
                <a:latin typeface="Arial" charset="0"/>
              </a:rPr>
              <a:t>En </a:t>
            </a:r>
            <a:r>
              <a:rPr lang="es-ES" b="1" dirty="0" err="1">
                <a:solidFill>
                  <a:srgbClr val="0070C0"/>
                </a:solidFill>
                <a:latin typeface="Arial" charset="0"/>
              </a:rPr>
              <a:t>funció</a:t>
            </a:r>
            <a:r>
              <a:rPr lang="es-ES" b="1" dirty="0">
                <a:solidFill>
                  <a:srgbClr val="0070C0"/>
                </a:solidFill>
                <a:latin typeface="Arial" charset="0"/>
              </a:rPr>
              <a:t> de les </a:t>
            </a:r>
            <a:r>
              <a:rPr lang="es-ES" b="1" dirty="0" err="1">
                <a:solidFill>
                  <a:srgbClr val="0070C0"/>
                </a:solidFill>
                <a:latin typeface="Arial" charset="0"/>
              </a:rPr>
              <a:t>necessitats</a:t>
            </a:r>
            <a:r>
              <a:rPr lang="es-ES" b="1" dirty="0">
                <a:solidFill>
                  <a:srgbClr val="0070C0"/>
                </a:solidFill>
                <a:latin typeface="Arial" charset="0"/>
              </a:rPr>
              <a:t> </a:t>
            </a:r>
            <a:r>
              <a:rPr lang="es-ES" b="1" dirty="0" err="1">
                <a:solidFill>
                  <a:srgbClr val="0070C0"/>
                </a:solidFill>
                <a:latin typeface="Arial" charset="0"/>
              </a:rPr>
              <a:t>anem</a:t>
            </a:r>
            <a:r>
              <a:rPr lang="es-ES" b="1" dirty="0">
                <a:solidFill>
                  <a:srgbClr val="0070C0"/>
                </a:solidFill>
                <a:latin typeface="Arial" charset="0"/>
              </a:rPr>
              <a:t> a una o </a:t>
            </a:r>
            <a:r>
              <a:rPr lang="es-ES" b="1" dirty="0" err="1">
                <a:solidFill>
                  <a:srgbClr val="0070C0"/>
                </a:solidFill>
                <a:latin typeface="Arial" charset="0"/>
              </a:rPr>
              <a:t>d’altra</a:t>
            </a:r>
            <a:endParaRPr lang="es-ES" b="1" dirty="0">
              <a:solidFill>
                <a:srgbClr val="0070C0"/>
              </a:solidFill>
              <a:latin typeface="Arial" charset="0"/>
            </a:endParaRPr>
          </a:p>
        </p:txBody>
      </p:sp>
      <p:pic>
        <p:nvPicPr>
          <p:cNvPr id="6" name="Imat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01" r="6322" b="19550"/>
          <a:stretch>
            <a:fillRect/>
          </a:stretch>
        </p:blipFill>
        <p:spPr bwMode="auto">
          <a:xfrm>
            <a:off x="323850" y="1125538"/>
            <a:ext cx="8029575" cy="453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t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02" r="18080" b="11151"/>
          <a:stretch>
            <a:fillRect/>
          </a:stretch>
        </p:blipFill>
        <p:spPr bwMode="auto">
          <a:xfrm>
            <a:off x="3525838" y="3763963"/>
            <a:ext cx="5294312" cy="287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tg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5688" y="4897438"/>
            <a:ext cx="865187" cy="135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76775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7</a:t>
            </a:fld>
            <a:endParaRPr lang="ca-ES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50825" y="1196975"/>
            <a:ext cx="69135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" sz="1800" dirty="0"/>
              <a:t>Ley de la Lectura, el Libro y las Bibliotecas.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" altLang="es-ES" sz="1800" dirty="0"/>
              <a:t>Ley núm. 10/2007, de 22 de junio.</a:t>
            </a:r>
          </a:p>
        </p:txBody>
      </p:sp>
      <p:pic>
        <p:nvPicPr>
          <p:cNvPr id="5" name="Imat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50" r="29840" b="15350"/>
          <a:stretch>
            <a:fillRect/>
          </a:stretch>
        </p:blipFill>
        <p:spPr bwMode="auto">
          <a:xfrm>
            <a:off x="468313" y="2103438"/>
            <a:ext cx="4867275" cy="3846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t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" t="33200" r="11360" b="9052"/>
          <a:stretch>
            <a:fillRect/>
          </a:stretch>
        </p:blipFill>
        <p:spPr bwMode="auto">
          <a:xfrm>
            <a:off x="3419475" y="3573463"/>
            <a:ext cx="5360988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92656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8</a:t>
            </a:fld>
            <a:endParaRPr lang="ca-ES"/>
          </a:p>
        </p:txBody>
      </p:sp>
      <p:pic>
        <p:nvPicPr>
          <p:cNvPr id="4" name="Imat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99" b="4851"/>
          <a:stretch>
            <a:fillRect/>
          </a:stretch>
        </p:blipFill>
        <p:spPr bwMode="auto">
          <a:xfrm>
            <a:off x="468313" y="1196975"/>
            <a:ext cx="7958137" cy="528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96425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9</a:t>
            </a:fld>
            <a:endParaRPr lang="ca-ES"/>
          </a:p>
        </p:txBody>
      </p:sp>
      <p:pic>
        <p:nvPicPr>
          <p:cNvPr id="4" name="Imat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22" t="13251" r="22281" b="6950"/>
          <a:stretch>
            <a:fillRect/>
          </a:stretch>
        </p:blipFill>
        <p:spPr bwMode="auto">
          <a:xfrm>
            <a:off x="601663" y="1268413"/>
            <a:ext cx="4186237" cy="424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t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" t="13251" r="7199" b="5901"/>
          <a:stretch>
            <a:fillRect/>
          </a:stretch>
        </p:blipFill>
        <p:spPr bwMode="auto">
          <a:xfrm>
            <a:off x="3348038" y="3025775"/>
            <a:ext cx="4895850" cy="342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434976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1" id="{B0228A23-755E-4FA9-BCFA-AE367B1B3C9A}" vid="{6D7CC15C-78CE-422F-B859-6F66D50E03C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2018_presentacio_dret</Template>
  <TotalTime>167</TotalTime>
  <Words>160</Words>
  <Application>Microsoft Office PowerPoint</Application>
  <PresentationFormat>Presentació en pantalla (4:3)</PresentationFormat>
  <Paragraphs>49</Paragraphs>
  <Slides>14</Slides>
  <Notes>1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4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Verdana</vt:lpstr>
      <vt:lpstr>Tema de Office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</vt:vector>
  </TitlesOfParts>
  <Company>Universitat de Barcelona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 del PowerPoint</dc:title>
  <dc:creator>Montserrat Tafalla Plana</dc:creator>
  <cp:lastModifiedBy>Montserrat Tafalla Plana</cp:lastModifiedBy>
  <cp:revision>13</cp:revision>
  <dcterms:created xsi:type="dcterms:W3CDTF">2021-05-10T09:35:08Z</dcterms:created>
  <dcterms:modified xsi:type="dcterms:W3CDTF">2021-09-02T07:03:42Z</dcterms:modified>
</cp:coreProperties>
</file>