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2"/>
  </p:notesMasterIdLst>
  <p:handoutMasterIdLst>
    <p:handoutMasterId r:id="rId43"/>
  </p:handoutMasterIdLst>
  <p:sldIdLst>
    <p:sldId id="261" r:id="rId5"/>
    <p:sldId id="266" r:id="rId6"/>
    <p:sldId id="267" r:id="rId7"/>
    <p:sldId id="268" r:id="rId8"/>
    <p:sldId id="269" r:id="rId9"/>
    <p:sldId id="304" r:id="rId10"/>
    <p:sldId id="270" r:id="rId11"/>
    <p:sldId id="271" r:id="rId12"/>
    <p:sldId id="272" r:id="rId13"/>
    <p:sldId id="273" r:id="rId14"/>
    <p:sldId id="302" r:id="rId15"/>
    <p:sldId id="274" r:id="rId16"/>
    <p:sldId id="275" r:id="rId17"/>
    <p:sldId id="276" r:id="rId18"/>
    <p:sldId id="277" r:id="rId19"/>
    <p:sldId id="278" r:id="rId20"/>
    <p:sldId id="279" r:id="rId21"/>
    <p:sldId id="303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89" r:id="rId30"/>
    <p:sldId id="290" r:id="rId31"/>
    <p:sldId id="301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264" r:id="rId41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ria Hombrabella Teruel" initials="NHT" lastIdx="2" clrIdx="0">
    <p:extLst>
      <p:ext uri="{19B8F6BF-5375-455C-9EA6-DF929625EA0E}">
        <p15:presenceInfo xmlns:p15="http://schemas.microsoft.com/office/powerpoint/2012/main" userId="S-1-5-21-2417710379-2167436481-1749082152-6935" providerId="AD"/>
      </p:ext>
    </p:extLst>
  </p:cmAuthor>
  <p:cmAuthor id="2" name="UB" initials="U" lastIdx="2" clrIdx="1">
    <p:extLst>
      <p:ext uri="{19B8F6BF-5375-455C-9EA6-DF929625EA0E}">
        <p15:presenceInfo xmlns:p15="http://schemas.microsoft.com/office/powerpoint/2012/main" userId="2f8297b152ec512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646464"/>
    <a:srgbClr val="0563C1"/>
    <a:srgbClr val="D2DEEF"/>
    <a:srgbClr val="EAEFF7"/>
    <a:srgbClr val="E7E7E7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92" autoAdjust="0"/>
  </p:normalViewPr>
  <p:slideViewPr>
    <p:cSldViewPr snapToGrid="0">
      <p:cViewPr varScale="1">
        <p:scale>
          <a:sx n="107" d="100"/>
          <a:sy n="107" d="100"/>
        </p:scale>
        <p:origin x="172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10-08T11:07:18.843" idx="1">
    <p:pos x="5618" y="1128"/>
    <p:text>ofereix els fons bibliogràfics de suport als programes docents i de recerca dels ensenyaments impartits a la Facultat: Biologia, Ciències Ambientals, Biotecnologia, Ciències Biomèdiques i Bioquímica</p:text>
    <p:extLst>
      <p:ext uri="{C676402C-5697-4E1C-873F-D02D1690AC5C}">
        <p15:threadingInfo xmlns:p15="http://schemas.microsoft.com/office/powerpoint/2012/main" timeZoneBias="-120"/>
      </p:ext>
    </p:extLst>
  </p:cm>
  <p:cm authorId="2" dt="2021-10-08T11:08:22.601" idx="2">
    <p:pos x="5606" y="2348"/>
    <p:text>cal? crec que als estudiants no els interessa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67AE-5E4B-488E-B749-A44D9B2E079C}" type="datetimeFigureOut">
              <a:rPr lang="ca-ES" smtClean="0"/>
              <a:t>28/11/2025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FA348-3CA5-411E-9C8D-2237A8F9560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470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28/11/2025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10768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234385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98246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990221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023448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FE787B6-E779-4EBE-830B-FF77D8BC6B58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19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013427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42371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3582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37997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17860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788791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27684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D8B6FA5-00D1-4FAA-9934-717D48511E12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32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3512419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C444F3-5E65-457C-811B-33F54F8F8F24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33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236413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2963946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Diapositiva optativa</a:t>
            </a:r>
          </a:p>
        </p:txBody>
      </p:sp>
    </p:spTree>
    <p:extLst>
      <p:ext uri="{BB962C8B-B14F-4D97-AF65-F5344CB8AC3E}">
        <p14:creationId xmlns:p14="http://schemas.microsoft.com/office/powerpoint/2010/main" val="40135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/>
          </a:p>
        </p:txBody>
      </p:sp>
      <p:sp>
        <p:nvSpPr>
          <p:cNvPr id="59396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84544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297732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Aules: explicar les normes d’ús</a:t>
            </a:r>
          </a:p>
        </p:txBody>
      </p:sp>
    </p:spTree>
    <p:extLst>
      <p:ext uri="{BB962C8B-B14F-4D97-AF65-F5344CB8AC3E}">
        <p14:creationId xmlns:p14="http://schemas.microsoft.com/office/powerpoint/2010/main" val="2964313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810753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dirty="0"/>
              <a:t>El CRAI és el </a:t>
            </a:r>
            <a:r>
              <a:rPr lang="ca-ES" altLang="ca-ES" i="1" dirty="0"/>
              <a:t>Centre de Recursos per a l’Aprenentatge i la Investigació</a:t>
            </a:r>
            <a:r>
              <a:rPr lang="ca-ES" altLang="ca-ES" dirty="0"/>
              <a:t>, una part del qual són totes la Biblioteques de la UB</a:t>
            </a:r>
          </a:p>
          <a:p>
            <a:pPr eaLnBrk="1" hangingPunct="1"/>
            <a:r>
              <a:rPr lang="ca-ES" altLang="ca-ES" dirty="0"/>
              <a:t>Hi podeu accedir des de:</a:t>
            </a:r>
          </a:p>
          <a:p>
            <a:pPr lvl="1" eaLnBrk="1" hangingPunct="1"/>
            <a:r>
              <a:rPr lang="ca-ES" altLang="ca-ES" b="1" dirty="0"/>
              <a:t>El web de la UB </a:t>
            </a:r>
            <a:r>
              <a:rPr lang="ca-ES" altLang="ca-ES" b="1" dirty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dirty="0"/>
          </a:p>
          <a:p>
            <a:pPr lvl="1" eaLnBrk="1" hangingPunct="1"/>
            <a:r>
              <a:rPr lang="ca-ES" altLang="ca-ES" b="1" dirty="0" err="1"/>
              <a:t>MonUB</a:t>
            </a:r>
            <a:r>
              <a:rPr lang="ca-ES" altLang="ca-ES" b="1" dirty="0"/>
              <a:t> </a:t>
            </a:r>
            <a:r>
              <a:rPr lang="ca-ES" altLang="ca-ES" b="1" dirty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Directe des de </a:t>
            </a:r>
            <a:r>
              <a:rPr lang="ca-ES" altLang="ca-ES" b="1" dirty="0" err="1">
                <a:sym typeface="Wingdings" panose="05000000000000000000" pitchFamily="2" charset="2"/>
              </a:rPr>
              <a:t>Bookmarks</a:t>
            </a:r>
            <a:r>
              <a:rPr lang="ca-ES" altLang="ca-ES" b="1" dirty="0">
                <a:sym typeface="Wingdings" panose="05000000000000000000" pitchFamily="2" charset="2"/>
              </a:rPr>
              <a:t>/Favorits    </a:t>
            </a:r>
            <a:r>
              <a:rPr lang="ca-ES" altLang="ca-ES" sz="1000" b="1" dirty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3432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dirty="0"/>
              <a:t>El CRAI és el </a:t>
            </a:r>
            <a:r>
              <a:rPr lang="ca-ES" altLang="ca-ES" i="1" dirty="0"/>
              <a:t>Centre de Recursos per a l’Aprenentatge i la Investigació</a:t>
            </a:r>
            <a:r>
              <a:rPr lang="ca-ES" altLang="ca-ES" dirty="0"/>
              <a:t>, una part del qual són totes la Biblioteques de la UB</a:t>
            </a:r>
          </a:p>
          <a:p>
            <a:pPr eaLnBrk="1" hangingPunct="1"/>
            <a:r>
              <a:rPr lang="ca-ES" altLang="ca-ES" dirty="0"/>
              <a:t>Hi podeu accedir des de:</a:t>
            </a:r>
          </a:p>
          <a:p>
            <a:pPr lvl="1" eaLnBrk="1" hangingPunct="1"/>
            <a:r>
              <a:rPr lang="ca-ES" altLang="ca-ES" b="1" dirty="0"/>
              <a:t>El web de la UB </a:t>
            </a:r>
            <a:r>
              <a:rPr lang="ca-ES" altLang="ca-ES" b="1" dirty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dirty="0"/>
          </a:p>
          <a:p>
            <a:pPr lvl="1" eaLnBrk="1" hangingPunct="1"/>
            <a:r>
              <a:rPr lang="ca-ES" altLang="ca-ES" b="1" dirty="0" err="1"/>
              <a:t>MonUB</a:t>
            </a:r>
            <a:r>
              <a:rPr lang="ca-ES" altLang="ca-ES" b="1" dirty="0"/>
              <a:t> </a:t>
            </a:r>
            <a:r>
              <a:rPr lang="ca-ES" altLang="ca-ES" b="1" dirty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Directe des de </a:t>
            </a:r>
            <a:r>
              <a:rPr lang="ca-ES" altLang="ca-ES" b="1" dirty="0" err="1">
                <a:sym typeface="Wingdings" panose="05000000000000000000" pitchFamily="2" charset="2"/>
              </a:rPr>
              <a:t>Bookmarks</a:t>
            </a:r>
            <a:r>
              <a:rPr lang="ca-ES" altLang="ca-ES" b="1" dirty="0">
                <a:sym typeface="Wingdings" panose="05000000000000000000" pitchFamily="2" charset="2"/>
              </a:rPr>
              <a:t>/Favorits    </a:t>
            </a:r>
            <a:r>
              <a:rPr lang="ca-ES" altLang="ca-ES" sz="1000" b="1" dirty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12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8F61-3328-4F0A-89CE-1A81E7C94E72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F427B-4520-4430-99B5-7C0D38C61095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9677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37AE-A3ED-4551-B28A-2060AC3876F8}" type="datetime1">
              <a:rPr lang="ca-E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28/11/2025</a:t>
            </a:fld>
            <a:endParaRPr 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srgbClr val="000000">
                    <a:tint val="75000"/>
                  </a:srgb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EB99-730A-4785-AEA8-5C4E982C463B}" type="slidenum">
              <a:rPr lang="es-E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19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859DF-4FDC-4618-9CB1-11BB1B9D06EE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9B43-F497-4D87-9501-B78B86356444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543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199" y="98284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18DEF-5EF7-4859-B850-CC30D618ADB1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ca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ca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0708-317D-4A96-BF86-362F3D53F49E}" type="slidenum">
              <a:rPr lang="ca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a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" y="108766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7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A128-C7C5-4697-9172-AB1863DDF8F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1B92-C2A6-491B-BA54-C30C4EDD6CF0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37771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D621-ED4F-48CA-B1A8-867AF237B02D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69C7-FF1B-4868-A7D1-6EF043F9973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29409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D8ED-7B4E-48E1-89A1-373B45C4D21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9B5A-FFE9-4214-94A0-3D49F2CF88F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30047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7641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D143-0DB9-49BB-A339-CD7C4BDEFF93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8353-AA2F-4777-A764-4107BD7ADFF1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72044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CF356-53C1-47CA-A914-CA884ABC6790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EE760-6D00-4349-AD4C-E63837D80DD8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60927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2C51-A826-4399-9FDB-864057F230C8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28/11/2025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4D3E-9893-42A1-A3B0-D5BA8AE8F3A2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39799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28/11/2025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28/11/2025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28/11/2025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28/11/2025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28/11/2025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28/11/2025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7" r:id="rId20"/>
    <p:sldLayoutId id="2147483718" r:id="rId21"/>
    <p:sldLayoutId id="2147483719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search?vid=34CSUC_UB:VU1&amp;lang=en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ca/alumnat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ub-documents-loa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://hdl.handle.net/2445/127127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n/services-and-resources/ub-documents-loan" TargetMode="Externa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ub-documents-loa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about-crai/libraries/biology-crai-librar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rai.ub.edu/e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equipments-loa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iposit.ub.edu/dspace/handle/2445/127127" TargetMode="External"/><Relationship Id="rId5" Type="http://schemas.openxmlformats.org/officeDocument/2006/relationships/hyperlink" Target="https://crai.ub.edu/ca/que-ofereix-el-crai/prestec/prestec-equipaments/contracte" TargetMode="External"/><Relationship Id="rId4" Type="http://schemas.openxmlformats.org/officeDocument/2006/relationships/hyperlink" Target="https://crai.ub.edu/sites/default/files/imatges/serveis/cartell_sales_de_treball_2021_definitiu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login?vid=34CSUC_UB:VU1&amp;lang=en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hyperlink" Target="https://crai.ub.edu/en/services-and-resources/puc-loan" TargetMode="External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puc-loan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cuc.csuc.cat/discovery/search?vid=34CSUC_NETWORK:CSUC_CCUC_UNION&amp;lang=en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puc-loan" TargetMode="External"/><Relationship Id="rId2" Type="http://schemas.openxmlformats.org/officeDocument/2006/relationships/hyperlink" Target="https://crai.ub.edu/en/services-and-resources/interlibrary-loan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en/get-to-know-crai/about-crai/fees-payment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n/services-and-resources/electronic-resources-access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ampusvirtual.ub.edu/" TargetMode="External"/><Relationship Id="rId4" Type="http://schemas.openxmlformats.org/officeDocument/2006/relationships/hyperlink" Target="https://campusvirtual2.ub.edu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crai.ub.edu/en/learn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23.xml"/><Relationship Id="rId18" Type="http://schemas.openxmlformats.org/officeDocument/2006/relationships/slide" Target="slide30.xml"/><Relationship Id="rId3" Type="http://schemas.openxmlformats.org/officeDocument/2006/relationships/slide" Target="slide4.xml"/><Relationship Id="rId21" Type="http://schemas.openxmlformats.org/officeDocument/2006/relationships/slide" Target="slide33.xml"/><Relationship Id="rId7" Type="http://schemas.openxmlformats.org/officeDocument/2006/relationships/slide" Target="slide9.xml"/><Relationship Id="rId12" Type="http://schemas.openxmlformats.org/officeDocument/2006/relationships/slide" Target="slide22.xml"/><Relationship Id="rId17" Type="http://schemas.openxmlformats.org/officeDocument/2006/relationships/slide" Target="slide29.xml"/><Relationship Id="rId2" Type="http://schemas.openxmlformats.org/officeDocument/2006/relationships/notesSlide" Target="../notesSlides/notesSlide2.xml"/><Relationship Id="rId16" Type="http://schemas.openxmlformats.org/officeDocument/2006/relationships/slide" Target="slide28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8.xml"/><Relationship Id="rId11" Type="http://schemas.openxmlformats.org/officeDocument/2006/relationships/slide" Target="slide21.xml"/><Relationship Id="rId24" Type="http://schemas.openxmlformats.org/officeDocument/2006/relationships/slide" Target="slide36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23" Type="http://schemas.openxmlformats.org/officeDocument/2006/relationships/slide" Target="slide35.xml"/><Relationship Id="rId10" Type="http://schemas.openxmlformats.org/officeDocument/2006/relationships/slide" Target="slide17.xml"/><Relationship Id="rId19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joan.garcia@ub.edu" TargetMode="External"/><Relationship Id="rId2" Type="http://schemas.openxmlformats.org/officeDocument/2006/relationships/hyperlink" Target="mailto:jarc7@alumnes.ub.edu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ub.edu/iub/idenLocal/idenLocal.jsp" TargetMode="External"/><Relationship Id="rId4" Type="http://schemas.openxmlformats.org/officeDocument/2006/relationships/hyperlink" Target="mailto:imas@alumni.ub.edu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sa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trainin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ai.ub.edu/en/que-ofereix-el-crai/formacio-usuaris/demana-curs-personalitzat" TargetMode="External"/><Relationship Id="rId4" Type="http://schemas.openxmlformats.org/officeDocument/2006/relationships/hyperlink" Target="https://crai.ub.edu/en/que-ofereix-el-crai/formacio-usuaris/cursos-programats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en/biblioteques-i-horari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n/services-and-resources/connecting-wifi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ub.edu/portal/web/iub/credencials" TargetMode="External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hyperlink" Target="http://www.bib.ub.edu/serveis/zona-wi-fi-i-xarxa-eduroam/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hyperlink" Target="https://crai.ub.edu/coneix-el-crai/difusio-marqueting/blogs-i-xarxes-socials" TargetMode="External"/><Relationship Id="rId7" Type="http://schemas.openxmlformats.org/officeDocument/2006/relationships/hyperlink" Target="https://bsky.app/profile/craiubbiologia.bsky.socia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png"/><Relationship Id="rId5" Type="http://schemas.openxmlformats.org/officeDocument/2006/relationships/hyperlink" Target="https://crai.ub.edu/en/coneix-el-crai/difusio-marqueting/exposicions-virtuals" TargetMode="Externa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crai.ub.edu/es/pmf-generales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coneix-el-crai/estrategia-qualitat/carta-serveis" TargetMode="External"/><Relationship Id="rId3" Type="http://schemas.openxmlformats.org/officeDocument/2006/relationships/hyperlink" Target="mailto:craibiologia@ub.edu" TargetMode="External"/><Relationship Id="rId7" Type="http://schemas.openxmlformats.org/officeDocument/2006/relationships/hyperlink" Target="https://crai.ub.edu/marc-normati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hdl.handle.net/2445/180128" TargetMode="External"/><Relationship Id="rId5" Type="http://schemas.openxmlformats.org/officeDocument/2006/relationships/hyperlink" Target="https://crai.ub.edu/en/biblioteques-i-horaris" TargetMode="External"/><Relationship Id="rId4" Type="http://schemas.openxmlformats.org/officeDocument/2006/relationships/hyperlink" Target="https://crai.ub.edu/ca/coneix-el-crai/biblioteques" TargetMode="External"/><Relationship Id="rId9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cabib.ub.edu/discovery/purchaseRequest?vid=34CSUC_UB:VU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ai.ub.edu/en/get-to-know-crai/get-started-in-the-crai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76629" y="3107991"/>
            <a:ext cx="7390742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Get to know the Biology CRAI Library</a:t>
            </a:r>
          </a:p>
          <a:p>
            <a:pPr algn="ctr">
              <a:spcBef>
                <a:spcPct val="50000"/>
              </a:spcBef>
            </a:pPr>
            <a:r>
              <a:rPr lang="en-GB" altLang="ca-ES" sz="2400" b="1" dirty="0">
                <a:solidFill>
                  <a:schemeClr val="bg1"/>
                </a:solidFill>
                <a:latin typeface="Verdana"/>
                <a:ea typeface="Verdana"/>
              </a:rPr>
              <a:t>Academic year 2025-2026</a:t>
            </a:r>
            <a:endParaRPr lang="en-GB" altLang="ca-ES" sz="2400" b="1" dirty="0">
              <a:solidFill>
                <a:schemeClr val="bg1"/>
              </a:solidFill>
              <a:latin typeface="Verdana" panose="020B0604030504040204" pitchFamily="34" charset="0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5805" y="858920"/>
            <a:ext cx="7772400" cy="13665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Cercabib. Two ways to access.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>Access from the CRAI webpage</a:t>
            </a:r>
            <a:br>
              <a:rPr lang="en-GB" altLang="ca-ES" sz="2000" b="1" dirty="0">
                <a:latin typeface="Verdana" panose="020B0604030504040204" pitchFamily="34" charset="0"/>
              </a:rPr>
            </a:br>
            <a:r>
              <a:rPr lang="en-GB" altLang="ca-ES" sz="1600" dirty="0">
                <a:latin typeface="Verdana" panose="020B0604030504040204" pitchFamily="34" charset="0"/>
                <a:hlinkClick r:id="rId3"/>
              </a:rPr>
              <a:t>https://crai.ub.edu/en</a:t>
            </a:r>
            <a:br>
              <a:rPr lang="en-GB" altLang="ca-ES" sz="1600" dirty="0">
                <a:latin typeface="Verdana" panose="020B0604030504040204" pitchFamily="34" charset="0"/>
              </a:rPr>
            </a:br>
            <a:endParaRPr lang="en-GB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10" name="7 Flecha derecha"/>
          <p:cNvSpPr/>
          <p:nvPr/>
        </p:nvSpPr>
        <p:spPr>
          <a:xfrm rot="1883376">
            <a:off x="164769" y="2393625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QuadreDeText 16"/>
          <p:cNvSpPr txBox="1"/>
          <p:nvPr/>
        </p:nvSpPr>
        <p:spPr>
          <a:xfrm>
            <a:off x="7026505" y="5629319"/>
            <a:ext cx="148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36699"/>
                </a:solidFill>
                <a:latin typeface="Verdana" panose="020B0604030504040204" pitchFamily="34" charset="0"/>
                <a:ea typeface="+mj-ea"/>
                <a:cs typeface="+mj-cs"/>
              </a:rPr>
              <a:t>Or...</a:t>
            </a: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131" y="2163084"/>
            <a:ext cx="7188173" cy="3395897"/>
          </a:xfrm>
          <a:prstGeom prst="rect">
            <a:avLst/>
          </a:prstGeom>
        </p:spPr>
      </p:pic>
      <p:sp>
        <p:nvSpPr>
          <p:cNvPr id="4" name="Rectangle arrodonit 3"/>
          <p:cNvSpPr/>
          <p:nvPr/>
        </p:nvSpPr>
        <p:spPr>
          <a:xfrm>
            <a:off x="2180492" y="2515977"/>
            <a:ext cx="3094893" cy="42065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729035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2"/>
          <a:srcRect b="21882"/>
          <a:stretch/>
        </p:blipFill>
        <p:spPr>
          <a:xfrm>
            <a:off x="628649" y="2028469"/>
            <a:ext cx="7950495" cy="4247917"/>
          </a:xfrm>
          <a:prstGeom prst="rect">
            <a:avLst/>
          </a:prstGeom>
        </p:spPr>
      </p:pic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28650" y="702906"/>
            <a:ext cx="7886700" cy="1325563"/>
          </a:xfrm>
        </p:spPr>
        <p:txBody>
          <a:bodyPr>
            <a:norm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>Access from the Cercabib webpage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https://cercabib.ub.edu/discovery/search?vid=34CSUC_UB:VU1&amp;lang=en</a:t>
            </a:r>
            <a:endParaRPr lang="en-GB" sz="2000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11</a:t>
            </a:fld>
            <a:endParaRPr lang="ca-ES" dirty="0"/>
          </a:p>
        </p:txBody>
      </p:sp>
      <p:sp>
        <p:nvSpPr>
          <p:cNvPr id="8" name="7 Flecha derecha"/>
          <p:cNvSpPr/>
          <p:nvPr/>
        </p:nvSpPr>
        <p:spPr>
          <a:xfrm rot="13072351">
            <a:off x="7730415" y="2606130"/>
            <a:ext cx="1186380" cy="428908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tangle arrodonit 13"/>
          <p:cNvSpPr/>
          <p:nvPr/>
        </p:nvSpPr>
        <p:spPr>
          <a:xfrm>
            <a:off x="6412097" y="4064570"/>
            <a:ext cx="2263406" cy="1786274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QuadreDeText 8"/>
          <p:cNvSpPr txBox="1"/>
          <p:nvPr/>
        </p:nvSpPr>
        <p:spPr>
          <a:xfrm>
            <a:off x="6475892" y="4172877"/>
            <a:ext cx="21358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Verdana" panose="020B0604030504040204" pitchFamily="34" charset="0"/>
                <a:ea typeface="+mj-ea"/>
                <a:cs typeface="+mj-cs"/>
              </a:rPr>
              <a:t>It’s necessary to sign in first, to get the complete results and to be able to request items </a:t>
            </a:r>
          </a:p>
        </p:txBody>
      </p:sp>
      <p:sp>
        <p:nvSpPr>
          <p:cNvPr id="6" name="Rectangle arrodonit 5"/>
          <p:cNvSpPr/>
          <p:nvPr/>
        </p:nvSpPr>
        <p:spPr>
          <a:xfrm>
            <a:off x="7543800" y="2082182"/>
            <a:ext cx="468409" cy="33666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8974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984" y="1399842"/>
            <a:ext cx="7903073" cy="4765727"/>
          </a:xfrm>
          <a:prstGeom prst="rect">
            <a:avLst/>
          </a:prstGeom>
        </p:spPr>
      </p:pic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58984" y="800587"/>
            <a:ext cx="3599834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Cercabib: simple search</a:t>
            </a:r>
            <a:br>
              <a:rPr lang="en-GB" altLang="ca-ES" sz="2000" b="1" dirty="0">
                <a:latin typeface="Verdana" panose="020B0604030504040204" pitchFamily="34" charset="0"/>
              </a:rPr>
            </a:br>
            <a:endParaRPr lang="en-GB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12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110019" y="3686597"/>
            <a:ext cx="682811" cy="384081"/>
          </a:xfrm>
          <a:prstGeom prst="rect">
            <a:avLst/>
          </a:prstGeom>
        </p:spPr>
      </p:pic>
      <p:pic>
        <p:nvPicPr>
          <p:cNvPr id="7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40359">
            <a:off x="5062497" y="3307856"/>
            <a:ext cx="682811" cy="384081"/>
          </a:xfrm>
          <a:prstGeom prst="rect">
            <a:avLst/>
          </a:prstGeom>
        </p:spPr>
      </p:pic>
      <p:sp>
        <p:nvSpPr>
          <p:cNvPr id="8" name="Rectangle arrodonit 7"/>
          <p:cNvSpPr/>
          <p:nvPr/>
        </p:nvSpPr>
        <p:spPr>
          <a:xfrm>
            <a:off x="7131187" y="4617916"/>
            <a:ext cx="1698142" cy="1028040"/>
          </a:xfrm>
          <a:prstGeom prst="roundRect">
            <a:avLst/>
          </a:prstGeom>
          <a:solidFill>
            <a:srgbClr val="0563C1"/>
          </a:solidFill>
          <a:ln>
            <a:solidFill>
              <a:srgbClr val="056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QuadreDeText 8"/>
          <p:cNvSpPr txBox="1"/>
          <p:nvPr/>
        </p:nvSpPr>
        <p:spPr>
          <a:xfrm>
            <a:off x="7226914" y="4702625"/>
            <a:ext cx="1602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Verdana" panose="020B0604030504040204" pitchFamily="34" charset="0"/>
                <a:ea typeface="+mj-ea"/>
                <a:cs typeface="+mj-cs"/>
              </a:rPr>
              <a:t>You can tweak your results </a:t>
            </a:r>
          </a:p>
        </p:txBody>
      </p:sp>
      <p:sp>
        <p:nvSpPr>
          <p:cNvPr id="4" name="Rectangle arrodonit 3"/>
          <p:cNvSpPr/>
          <p:nvPr/>
        </p:nvSpPr>
        <p:spPr>
          <a:xfrm>
            <a:off x="4706471" y="2877671"/>
            <a:ext cx="475129" cy="32272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angle arrodonit 4"/>
          <p:cNvSpPr/>
          <p:nvPr/>
        </p:nvSpPr>
        <p:spPr>
          <a:xfrm>
            <a:off x="5943600" y="3200400"/>
            <a:ext cx="1075765" cy="3048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4651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94718" y="819120"/>
            <a:ext cx="61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Where is the document? (I)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674" y="1602902"/>
            <a:ext cx="6693220" cy="4369777"/>
          </a:xfrm>
          <a:prstGeom prst="rect">
            <a:avLst/>
          </a:prstGeom>
        </p:spPr>
      </p:pic>
      <p:sp>
        <p:nvSpPr>
          <p:cNvPr id="3" name="Rectangle arrodonit 2"/>
          <p:cNvSpPr/>
          <p:nvPr/>
        </p:nvSpPr>
        <p:spPr>
          <a:xfrm>
            <a:off x="1987062" y="2593731"/>
            <a:ext cx="1450730" cy="1758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angle arrodonit 3"/>
          <p:cNvSpPr/>
          <p:nvPr/>
        </p:nvSpPr>
        <p:spPr>
          <a:xfrm>
            <a:off x="6457950" y="3938954"/>
            <a:ext cx="611065" cy="15826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553629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83" y="1307627"/>
            <a:ext cx="7712261" cy="4886394"/>
          </a:xfrm>
          <a:prstGeom prst="rect">
            <a:avLst/>
          </a:prstGeom>
        </p:spPr>
      </p:pic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701E1D-A4F8-4E0E-A91F-C93ABFE0A4A7}" type="slidenum">
              <a:rPr lang="ca-ES" altLang="en-US" smtClean="0">
                <a:solidFill>
                  <a:srgbClr val="898989"/>
                </a:solidFill>
              </a:rPr>
              <a:pPr/>
              <a:t>14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68313" y="68982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Where is the document? (II)</a:t>
            </a:r>
          </a:p>
        </p:txBody>
      </p:sp>
      <p:cxnSp>
        <p:nvCxnSpPr>
          <p:cNvPr id="10" name="Connector corbat 9"/>
          <p:cNvCxnSpPr/>
          <p:nvPr/>
        </p:nvCxnSpPr>
        <p:spPr>
          <a:xfrm>
            <a:off x="4356215" y="4012929"/>
            <a:ext cx="360000" cy="180000"/>
          </a:xfrm>
          <a:prstGeom prst="curvedConnector2">
            <a:avLst/>
          </a:prstGeom>
          <a:ln w="12700">
            <a:solidFill>
              <a:srgbClr val="0563C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arrodonit 2"/>
          <p:cNvSpPr/>
          <p:nvPr/>
        </p:nvSpPr>
        <p:spPr>
          <a:xfrm>
            <a:off x="4141177" y="3938954"/>
            <a:ext cx="131885" cy="16397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1313" y="4192929"/>
            <a:ext cx="2831133" cy="1428377"/>
          </a:xfrm>
          <a:prstGeom prst="rect">
            <a:avLst/>
          </a:prstGeom>
          <a:ln w="12700">
            <a:solidFill>
              <a:srgbClr val="0563C1"/>
            </a:solidFill>
          </a:ln>
        </p:spPr>
      </p:pic>
      <p:sp>
        <p:nvSpPr>
          <p:cNvPr id="6" name="Rectangle arrodonit 5"/>
          <p:cNvSpPr/>
          <p:nvPr/>
        </p:nvSpPr>
        <p:spPr>
          <a:xfrm>
            <a:off x="4716215" y="4994031"/>
            <a:ext cx="550377" cy="19343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arrodonit 8"/>
          <p:cNvSpPr/>
          <p:nvPr/>
        </p:nvSpPr>
        <p:spPr>
          <a:xfrm>
            <a:off x="6093069" y="4815302"/>
            <a:ext cx="547444" cy="24906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49313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0A5F8D-8DFD-46DB-B946-54BBA8B12903}" type="slidenum">
              <a:rPr lang="ca-ES" altLang="en-US" smtClean="0">
                <a:solidFill>
                  <a:srgbClr val="898989"/>
                </a:solidFill>
              </a:rPr>
              <a:pPr/>
              <a:t>15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496306" y="720727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Cercabib: advanced search</a:t>
            </a:r>
          </a:p>
        </p:txBody>
      </p:sp>
      <p:sp>
        <p:nvSpPr>
          <p:cNvPr id="38917" name="1 CuadroTexto"/>
          <p:cNvSpPr txBox="1">
            <a:spLocks noChangeArrowheads="1"/>
          </p:cNvSpPr>
          <p:nvPr/>
        </p:nvSpPr>
        <p:spPr bwMode="auto">
          <a:xfrm>
            <a:off x="496306" y="1429286"/>
            <a:ext cx="79303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It allows to combine more than one search field and to narrow the search.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660" y="2000393"/>
            <a:ext cx="6925275" cy="403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5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1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16768" y="1543793"/>
            <a:ext cx="6789818" cy="923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spcBef>
                <a:spcPct val="100000"/>
              </a:spcBef>
              <a:buClr>
                <a:schemeClr val="tx1"/>
              </a:buClr>
              <a:buSzPct val="75000"/>
              <a:buNone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</a:rPr>
              <a:t>You only need the </a:t>
            </a: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hlinkClick r:id="rId3"/>
              </a:rPr>
              <a:t>UB digital card</a:t>
            </a: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</a:rPr>
              <a:t>, available at the SocUB app.</a:t>
            </a:r>
            <a:br>
              <a:rPr lang="en-GB" altLang="ca-ES" dirty="0">
                <a:latin typeface="Verdana" panose="020B0604030504040204" pitchFamily="34" charset="0"/>
              </a:rPr>
            </a:br>
            <a:endParaRPr lang="en-GB" altLang="ca-ES" sz="2000" dirty="0">
              <a:solidFill>
                <a:srgbClr val="646464"/>
              </a:solidFill>
              <a:latin typeface="Verdana"/>
              <a:ea typeface="Verdana"/>
            </a:endParaRPr>
          </a:p>
        </p:txBody>
      </p:sp>
      <p:sp>
        <p:nvSpPr>
          <p:cNvPr id="3993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A99448-F44A-449F-A187-61DE68913ADF}" type="slidenum">
              <a:rPr lang="es-ES" altLang="en-US" smtClean="0">
                <a:solidFill>
                  <a:srgbClr val="898989"/>
                </a:solidFill>
              </a:rPr>
              <a:pPr/>
              <a:t>16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39940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3578" y="862817"/>
            <a:ext cx="8351837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What do you have to do to borrow books?</a:t>
            </a:r>
          </a:p>
        </p:txBody>
      </p:sp>
      <p:sp>
        <p:nvSpPr>
          <p:cNvPr id="4" name="QuadreDeText 3"/>
          <p:cNvSpPr txBox="1"/>
          <p:nvPr/>
        </p:nvSpPr>
        <p:spPr>
          <a:xfrm>
            <a:off x="1052623" y="4645195"/>
            <a:ext cx="4508205" cy="79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5696CD7-0CE8-C7E1-75FD-C1559898B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891" y="2868460"/>
            <a:ext cx="8653397" cy="257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548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7B35877-83D8-4E1C-8A52-9016EED56054}" type="slidenum">
              <a:rPr lang="es-ES" altLang="en-US" smtClean="0">
                <a:solidFill>
                  <a:srgbClr val="898989"/>
                </a:solidFill>
              </a:rPr>
              <a:pPr/>
              <a:t>17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0098" y="841283"/>
            <a:ext cx="6253926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The document loan service (I)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20098" y="1210615"/>
            <a:ext cx="70812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/>
                <a:ea typeface="Verdana"/>
                <a:cs typeface="Arial"/>
                <a:hlinkClick r:id="rId3"/>
              </a:rPr>
              <a:t>https://crai.ub.edu/en/services-and-resources/ub-documents-loan</a:t>
            </a:r>
            <a:endParaRPr lang="ca-ES" altLang="es-ES" sz="1600" dirty="0">
              <a:solidFill>
                <a:srgbClr val="C0C0C0"/>
              </a:solidFill>
              <a:latin typeface="Verdana"/>
              <a:ea typeface="Verdana"/>
              <a:cs typeface="Arial"/>
            </a:endParaRPr>
          </a:p>
          <a:p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557422" y="1579947"/>
            <a:ext cx="8351837" cy="5219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endParaRPr lang="es-ES" altLang="es-ES" sz="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U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The document loan service can be used to consult CRAI materials outside of library premises for a certain period of time. </a:t>
            </a:r>
          </a:p>
          <a:p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U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You must hold a UB Card or another document that indicates your entitlement to loan items.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endParaRPr lang="es-ES" altLang="es-ES" sz="12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GB" altLang="es-ES" sz="1700" dirty="0">
                <a:solidFill>
                  <a:srgbClr val="646464"/>
                </a:solidFill>
                <a:latin typeface="Verdana"/>
                <a:ea typeface="Verdana"/>
                <a:cs typeface="Arial"/>
                <a:hlinkClick r:id="rId4"/>
              </a:rPr>
              <a:t>CRAI loan service regulation (Catalan)</a:t>
            </a:r>
            <a:endParaRPr lang="en-GB" altLang="es-ES" sz="1700" dirty="0">
              <a:solidFill>
                <a:srgbClr val="646464"/>
              </a:solidFill>
              <a:latin typeface="Verdana"/>
              <a:ea typeface="Verdana"/>
              <a:cs typeface="Arial"/>
            </a:endParaRPr>
          </a:p>
          <a:p>
            <a:endParaRPr lang="es-ES" altLang="es-ES" sz="12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Not loanable documents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pPr lvl="1">
              <a:buFont typeface="Verdana" panose="020B0604030504040204" pitchFamily="34" charset="0"/>
              <a:buChar char="―"/>
            </a:pP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Journals and reference works (</a:t>
            </a:r>
            <a:r>
              <a:rPr lang="en-GB" altLang="es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encyclopedias</a:t>
            </a: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, dictionaries, etc.). If they are online, they can be consulted from outside of the University. </a:t>
            </a:r>
          </a:p>
          <a:p>
            <a:pPr lvl="1">
              <a:buFont typeface="Verdana" panose="020B0604030504040204" pitchFamily="34" charset="0"/>
              <a:buChar char="―"/>
            </a:pP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Rare book and manuscript collection.</a:t>
            </a:r>
          </a:p>
          <a:p>
            <a:pPr lvl="1">
              <a:buFont typeface="Verdana" panose="020B0604030504040204" pitchFamily="34" charset="0"/>
              <a:buChar char="―"/>
            </a:pP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Books identified with a red dot or with the </a:t>
            </a:r>
            <a:r>
              <a:rPr lang="en-GB" altLang="es-ES" sz="1700" i="1" dirty="0">
                <a:solidFill>
                  <a:srgbClr val="646464"/>
                </a:solidFill>
                <a:latin typeface="Verdana" panose="020B0604030504040204" pitchFamily="34" charset="0"/>
              </a:rPr>
              <a:t>Exclòs de préstec</a:t>
            </a: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(not loanable) label.</a:t>
            </a:r>
          </a:p>
          <a:p>
            <a:pPr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Reference bibliography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: </a:t>
            </a:r>
          </a:p>
          <a:p>
            <a:pPr lvl="1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Loan length of 10 days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lvl="1">
              <a:spcBef>
                <a:spcPct val="20000"/>
              </a:spcBef>
              <a:buFont typeface="Verdana" panose="020B0604030504040204" pitchFamily="34" charset="0"/>
              <a:buChar char="―"/>
            </a:pP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Request through </a:t>
            </a:r>
            <a:r>
              <a:rPr lang="en-GB" altLang="es-ES" sz="1700" i="1" dirty="0">
                <a:solidFill>
                  <a:srgbClr val="646464"/>
                </a:solidFill>
                <a:latin typeface="Verdana" panose="020B0604030504040204" pitchFamily="34" charset="0"/>
              </a:rPr>
              <a:t>My account</a:t>
            </a:r>
            <a:r>
              <a:rPr lang="en-GB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, or at the loan counters of the CRAI libraries.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84289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D69C7-FF1B-4868-A7D1-6EF043F99738}" type="slidenum">
              <a:rPr lang="es-E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502068" y="627581"/>
            <a:ext cx="6456589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The document loan service  (II)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02174" y="892852"/>
            <a:ext cx="70812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2"/>
              </a:rPr>
              <a:t>https://crai.ub.edu/en/services-and-resources/ub-documents-loan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75517"/>
              </p:ext>
            </p:extLst>
          </p:nvPr>
        </p:nvGraphicFramePr>
        <p:xfrm>
          <a:off x="584165" y="1276015"/>
          <a:ext cx="8193445" cy="459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4760">
                  <a:extLst>
                    <a:ext uri="{9D8B030D-6E8A-4147-A177-3AD203B41FA5}">
                      <a16:colId xmlns:a16="http://schemas.microsoft.com/office/drawing/2014/main" val="3236891594"/>
                    </a:ext>
                  </a:extLst>
                </a:gridCol>
                <a:gridCol w="1323975">
                  <a:extLst>
                    <a:ext uri="{9D8B030D-6E8A-4147-A177-3AD203B41FA5}">
                      <a16:colId xmlns:a16="http://schemas.microsoft.com/office/drawing/2014/main" val="2001202228"/>
                    </a:ext>
                  </a:extLst>
                </a:gridCol>
                <a:gridCol w="814710">
                  <a:extLst>
                    <a:ext uri="{9D8B030D-6E8A-4147-A177-3AD203B41FA5}">
                      <a16:colId xmlns:a16="http://schemas.microsoft.com/office/drawing/2014/main" val="4273385813"/>
                    </a:ext>
                  </a:extLst>
                </a:gridCol>
              </a:tblGrid>
              <a:tr h="502143">
                <a:tc>
                  <a:txBody>
                    <a:bodyPr/>
                    <a:lstStyle/>
                    <a:p>
                      <a:r>
                        <a:rPr lang="en-GB" noProof="0" dirty="0"/>
                        <a:t>Users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Documents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/>
                        <a:t>Days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0138437"/>
                  </a:ext>
                </a:extLst>
              </a:tr>
              <a:tr h="8793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ca-ES" sz="11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Active, retired or emeritus UB professors; guest or visiting faculty; teachers of the EIM, of Hispanic Studies, of the Linguistic Services and of the IDP-ICE; researchers from UB departments or research groups; users with specific needs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  <a:endParaRPr kumimoji="0" lang="ca-ES" altLang="ca-E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8193643"/>
                  </a:ext>
                </a:extLst>
              </a:tr>
              <a:tr h="397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Doctoral students and official, internal and inter-university master's students; Active or retired UB PTGAS</a:t>
                      </a:r>
                      <a:endParaRPr kumimoji="0" lang="ca-ES" altLang="ca-E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20</a:t>
                      </a:r>
                      <a:endParaRPr kumimoji="0"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6518166"/>
                  </a:ext>
                </a:extLst>
              </a:tr>
              <a:tr h="862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Undergraduate student of the UB, affiliated, inter-university, homologation, national or international mobility centers; students from the Institute for Continuing Education (IL3) taking University courses; own postgraduate students; university extension students; students of the University of Experience; authorized UB Alumni members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337950277"/>
                  </a:ext>
                </a:extLst>
              </a:tr>
              <a:tr h="7326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Staff of teaching hospitals (Clinic, </a:t>
                      </a:r>
                      <a:r>
                        <a:rPr kumimoji="0" lang="en-US" altLang="ca-E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Bellvitge</a:t>
                      </a:r>
                      <a:r>
                        <a:rPr kumimoji="0" lang="en-U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and Sant Joan de </a:t>
                      </a:r>
                      <a:r>
                        <a:rPr kumimoji="0" lang="en-US" altLang="ca-E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Déu</a:t>
                      </a:r>
                      <a:r>
                        <a:rPr kumimoji="0" lang="en-U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); </a:t>
                      </a:r>
                      <a:r>
                        <a:rPr kumimoji="0" lang="en-US" altLang="ca-ES" sz="11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teaching staff of affiliated centers with </a:t>
                      </a:r>
                      <a:r>
                        <a:rPr kumimoji="0" lang="en-US" altLang="ca-ES" sz="11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venia</a:t>
                      </a:r>
                      <a:r>
                        <a:rPr kumimoji="0" lang="en-US" altLang="ca-ES" sz="11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altLang="ca-ES" sz="11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docendi</a:t>
                      </a:r>
                      <a:r>
                        <a:rPr kumimoji="0" lang="en-US" altLang="ca-ES" sz="1100" b="0" i="1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; </a:t>
                      </a:r>
                      <a:r>
                        <a:rPr kumimoji="0" lang="en-US" altLang="ca-E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non-UB teaching staff from centers with agreements, from the UB Group and from the IDP-ICE; staff of research institutes involved, attached, linked, with an agreement or of the UB Group; researchers and research fellows of GEO3BCN-CSIC</a:t>
                      </a:r>
                      <a:endParaRPr lang="ca-E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234053851"/>
                  </a:ext>
                </a:extLst>
              </a:tr>
              <a:tr h="785942">
                <a:tc>
                  <a:txBody>
                    <a:bodyPr/>
                    <a:lstStyle/>
                    <a:p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Student of centers with an agreement or of the UB Group; students of the EIM, Hispanic Studies, Linguistic Services and IDP-ICE; members of the Faculty of Doctors of the UB; primary and secondary teachers; members of the COBDC; members of charitable foundations of the UB; users authorized by PDI of the UB or by CRAI</a:t>
                      </a:r>
                      <a:endParaRPr kumimoji="0" lang="ca-E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a-E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242788529"/>
                  </a:ext>
                </a:extLst>
              </a:tr>
            </a:tbl>
          </a:graphicData>
        </a:graphic>
      </p:graphicFrame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594599" y="5902261"/>
            <a:ext cx="8163962" cy="274637"/>
          </a:xfrm>
          <a:prstGeom prst="rect">
            <a:avLst/>
          </a:prstGeom>
          <a:solidFill>
            <a:srgbClr val="EAEFF7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GB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Audiovisual material loans</a:t>
            </a: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: 21 </a:t>
            </a:r>
            <a:r>
              <a:rPr lang="en-GB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days</a:t>
            </a:r>
          </a:p>
        </p:txBody>
      </p:sp>
      <p:sp>
        <p:nvSpPr>
          <p:cNvPr id="7" name="Text Box 46"/>
          <p:cNvSpPr txBox="1">
            <a:spLocks noChangeArrowheads="1"/>
          </p:cNvSpPr>
          <p:nvPr/>
        </p:nvSpPr>
        <p:spPr bwMode="auto">
          <a:xfrm>
            <a:off x="594599" y="6219732"/>
            <a:ext cx="8163962" cy="49859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GB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Recommended bibliography</a:t>
            </a: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: 10 </a:t>
            </a:r>
            <a:r>
              <a:rPr lang="en-GB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days</a:t>
            </a:r>
          </a:p>
          <a:p>
            <a:pPr algn="ctr">
              <a:spcBef>
                <a:spcPct val="20000"/>
              </a:spcBef>
            </a:pPr>
            <a:r>
              <a:rPr lang="en-GB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Recommended bibliography for weekends</a:t>
            </a: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 (</a:t>
            </a:r>
            <a:r>
              <a:rPr lang="ca-ES" altLang="ca-ES" sz="12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from</a:t>
            </a: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2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Friday</a:t>
            </a: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 to </a:t>
            </a:r>
            <a:r>
              <a:rPr lang="ca-ES" altLang="ca-ES" sz="12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Monday</a:t>
            </a:r>
            <a:r>
              <a:rPr lang="ca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): 3 </a:t>
            </a:r>
            <a:r>
              <a:rPr lang="en-GB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days</a:t>
            </a:r>
            <a:endParaRPr lang="ca-ES" altLang="ca-ES" sz="12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655815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10DB78A-56C9-4AE1-B9CC-BD1577AA1795}" type="slidenum">
              <a:rPr lang="ca-ES" altLang="en-US" smtClean="0">
                <a:solidFill>
                  <a:srgbClr val="898989"/>
                </a:solidFill>
              </a:rPr>
              <a:pPr/>
              <a:t>19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46083" name="Rectangle 9"/>
          <p:cNvSpPr>
            <a:spLocks noChangeArrowheads="1"/>
          </p:cNvSpPr>
          <p:nvPr/>
        </p:nvSpPr>
        <p:spPr bwMode="auto">
          <a:xfrm>
            <a:off x="5090954" y="3919020"/>
            <a:ext cx="170751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Loan history</a:t>
            </a:r>
          </a:p>
        </p:txBody>
      </p:sp>
      <p:sp>
        <p:nvSpPr>
          <p:cNvPr id="88094" name="Rectangle 6"/>
          <p:cNvSpPr>
            <a:spLocks noChangeArrowheads="1"/>
          </p:cNvSpPr>
          <p:nvPr/>
        </p:nvSpPr>
        <p:spPr bwMode="auto">
          <a:xfrm>
            <a:off x="5078448" y="4273032"/>
            <a:ext cx="3835400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see the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 of the documents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that you borrow throughout your studies at the UB, at the tab </a:t>
            </a:r>
            <a:r>
              <a:rPr lang="en-GB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Loans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inside</a:t>
            </a:r>
            <a:r>
              <a:rPr lang="en-GB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My account. </a:t>
            </a:r>
            <a:endParaRPr lang="en-GB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8095" name="Rectangle 10"/>
          <p:cNvSpPr>
            <a:spLocks noChangeArrowheads="1"/>
          </p:cNvSpPr>
          <p:nvPr/>
        </p:nvSpPr>
        <p:spPr bwMode="auto">
          <a:xfrm>
            <a:off x="5094514" y="1878722"/>
            <a:ext cx="3727224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are allowed to make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 to 10 simultaneous reservations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from </a:t>
            </a:r>
            <a:r>
              <a:rPr lang="en-GB" altLang="ca-ES" sz="17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 account</a:t>
            </a:r>
            <a:r>
              <a:rPr lang="en-GB" altLang="ca-E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from the loan counters. </a:t>
            </a:r>
          </a:p>
        </p:txBody>
      </p:sp>
      <p:sp>
        <p:nvSpPr>
          <p:cNvPr id="46086" name="Rectangle 9"/>
          <p:cNvSpPr>
            <a:spLocks noChangeArrowheads="1"/>
          </p:cNvSpPr>
          <p:nvPr/>
        </p:nvSpPr>
        <p:spPr bwMode="auto">
          <a:xfrm>
            <a:off x="5118963" y="1507456"/>
            <a:ext cx="1776448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Reservations</a:t>
            </a:r>
          </a:p>
        </p:txBody>
      </p:sp>
      <p:sp>
        <p:nvSpPr>
          <p:cNvPr id="46087" name="Rectangle 8"/>
          <p:cNvSpPr>
            <a:spLocks noChangeArrowheads="1"/>
          </p:cNvSpPr>
          <p:nvPr/>
        </p:nvSpPr>
        <p:spPr bwMode="auto">
          <a:xfrm>
            <a:off x="688054" y="4273032"/>
            <a:ext cx="4249738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Not returning on time the borrowed documents entails a suspension of the service, </a:t>
            </a:r>
            <a:r>
              <a:rPr lang="en-GB" altLang="ca-E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rPr>
              <a:t>depending on the days of delay and the type of document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r>
              <a:rPr lang="en-GB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Regular loan and audiovisual material: </a:t>
            </a:r>
            <a:r>
              <a:rPr lang="en-GB" altLang="ca-ES" sz="1400" b="1" dirty="0">
                <a:solidFill>
                  <a:srgbClr val="7F7F7F"/>
                </a:solidFill>
                <a:latin typeface="Verdana" panose="020B0604030504040204" pitchFamily="34" charset="0"/>
              </a:rPr>
              <a:t>1 day</a:t>
            </a:r>
            <a:r>
              <a:rPr lang="en-GB" altLang="ca-ES" sz="1400" dirty="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n-GB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Recommended bibliography loan:</a:t>
            </a:r>
            <a:r>
              <a:rPr lang="en-GB" altLang="ca-ES" sz="1400" dirty="0">
                <a:solidFill>
                  <a:prstClr val="black"/>
                </a:solidFill>
                <a:latin typeface="Verdana" panose="020B0604030504040204" pitchFamily="34" charset="0"/>
              </a:rPr>
              <a:t> </a:t>
            </a:r>
            <a:r>
              <a:rPr lang="en-GB" altLang="ca-ES" sz="1400" b="1" dirty="0">
                <a:solidFill>
                  <a:srgbClr val="7F7F7F"/>
                </a:solidFill>
                <a:latin typeface="Verdana" panose="020B0604030504040204" pitchFamily="34" charset="0"/>
              </a:rPr>
              <a:t>2 days</a:t>
            </a:r>
            <a:r>
              <a:rPr lang="en-GB" altLang="ca-ES" sz="1400" dirty="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n-GB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Recommended bibliography for weekends:</a:t>
            </a:r>
            <a:r>
              <a:rPr lang="en-GB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n-GB" altLang="ca-ES" sz="1400" b="1" dirty="0">
                <a:solidFill>
                  <a:srgbClr val="7F7F7F"/>
                </a:solidFill>
                <a:latin typeface="Verdana" panose="020B0604030504040204" pitchFamily="34" charset="0"/>
              </a:rPr>
              <a:t>3 days</a:t>
            </a:r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681898" y="3890056"/>
            <a:ext cx="1715534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Suspensions</a:t>
            </a:r>
          </a:p>
        </p:txBody>
      </p:sp>
      <p:sp>
        <p:nvSpPr>
          <p:cNvPr id="46089" name="Rectangle 5"/>
          <p:cNvSpPr>
            <a:spLocks noChangeArrowheads="1"/>
          </p:cNvSpPr>
          <p:nvPr/>
        </p:nvSpPr>
        <p:spPr bwMode="auto">
          <a:xfrm>
            <a:off x="641399" y="1488794"/>
            <a:ext cx="136127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Renewals</a:t>
            </a:r>
          </a:p>
        </p:txBody>
      </p:sp>
      <p:sp>
        <p:nvSpPr>
          <p:cNvPr id="88100" name="Rectangle 6"/>
          <p:cNvSpPr>
            <a:spLocks noChangeArrowheads="1"/>
          </p:cNvSpPr>
          <p:nvPr/>
        </p:nvSpPr>
        <p:spPr bwMode="auto">
          <a:xfrm>
            <a:off x="641399" y="1839319"/>
            <a:ext cx="4249738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renew document loans </a:t>
            </a:r>
            <a:r>
              <a:rPr lang="en-GB" altLang="ca-ES" sz="17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many times as you wish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as long as the document hasn’t been reserved. You can ask for the renewal at the </a:t>
            </a:r>
            <a:r>
              <a:rPr lang="en-GB" altLang="ca-ES" sz="17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 counter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making a</a:t>
            </a:r>
            <a:r>
              <a:rPr lang="en-GB" altLang="ca-E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ca-ES" sz="1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phone call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 online, from the </a:t>
            </a:r>
            <a:r>
              <a:rPr lang="en-GB" altLang="ca-ES" sz="1700" b="1" i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 account</a:t>
            </a:r>
            <a:r>
              <a:rPr lang="en-GB" altLang="ca-ES" sz="17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option.    </a:t>
            </a:r>
            <a:endParaRPr lang="ca-ES" altLang="ca-ES" sz="1700" dirty="0">
              <a:solidFill>
                <a:srgbClr val="E7E6E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502174" y="1054346"/>
            <a:ext cx="708123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3"/>
              </a:rPr>
              <a:t>https://crai.ub.edu/en/services-and-resources/ub-documents-loan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Rectangle 7"/>
          <p:cNvSpPr txBox="1">
            <a:spLocks noChangeArrowheads="1"/>
          </p:cNvSpPr>
          <p:nvPr/>
        </p:nvSpPr>
        <p:spPr bwMode="auto">
          <a:xfrm>
            <a:off x="483945" y="737728"/>
            <a:ext cx="597400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The document loan service (III)</a:t>
            </a:r>
          </a:p>
        </p:txBody>
      </p:sp>
    </p:spTree>
    <p:extLst>
      <p:ext uri="{BB962C8B-B14F-4D97-AF65-F5344CB8AC3E}">
        <p14:creationId xmlns:p14="http://schemas.microsoft.com/office/powerpoint/2010/main" val="413548076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9527090-CCAC-45BD-AFEB-08E62F5731F6}" type="slidenum">
              <a:rPr lang="es-ES" altLang="en-US" smtClean="0">
                <a:solidFill>
                  <a:srgbClr val="898989"/>
                </a:solidFill>
              </a:rPr>
              <a:pPr/>
              <a:t>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19459" name="Rectangle 1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2844" y="812700"/>
            <a:ext cx="81534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The objective of this session is: </a:t>
            </a:r>
          </a:p>
        </p:txBody>
      </p:sp>
      <p:sp>
        <p:nvSpPr>
          <p:cNvPr id="19460" name="Rectangle 1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81700" y="2276475"/>
            <a:ext cx="8675687" cy="283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>
            <a:spAutoFit/>
          </a:bodyPr>
          <a:lstStyle/>
          <a:p>
            <a:pPr eaLnBrk="1" hangingPunct="1">
              <a:spcBef>
                <a:spcPct val="100000"/>
              </a:spcBef>
              <a:buClr>
                <a:schemeClr val="accent2"/>
              </a:buClr>
              <a:buSzPct val="75000"/>
              <a:buFontTx/>
              <a:buNone/>
            </a:pP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To introduce you to the Biology CRAI Library and its services: </a:t>
            </a:r>
          </a:p>
          <a:p>
            <a:pPr>
              <a:spcBef>
                <a:spcPts val="1200"/>
              </a:spcBef>
              <a:buClr>
                <a:schemeClr val="accent2"/>
              </a:buClr>
              <a:buSzPct val="75000"/>
              <a:buNone/>
            </a:pPr>
            <a: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https://crai.ub.edu/en/about-crai/libraries/biology-crai-library</a:t>
            </a:r>
            <a: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To talk to you about de resources and services that the UB CRAI offers: </a:t>
            </a:r>
          </a:p>
          <a:p>
            <a:pPr>
              <a:spcBef>
                <a:spcPct val="100000"/>
              </a:spcBef>
              <a:buClr>
                <a:srgbClr val="3366CC"/>
              </a:buClr>
              <a:buSzPct val="75000"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/>
                <a:ea typeface="Verdana"/>
                <a:cs typeface="+mn-lt"/>
                <a:hlinkClick r:id="rId4"/>
              </a:rPr>
              <a:t>https://crai.ub.edu/en</a:t>
            </a:r>
            <a:endParaRPr lang="es-ES" altLang="ca-ES" sz="2000" dirty="0">
              <a:solidFill>
                <a:srgbClr val="646464"/>
              </a:solidFill>
              <a:latin typeface="Verdana"/>
              <a:ea typeface="Verdana"/>
              <a:cs typeface="+mn-lt"/>
            </a:endParaRPr>
          </a:p>
          <a:p>
            <a:pPr algn="ctr"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es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3434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0178AE1-5024-4255-8A52-FE51B1EF48E7}" type="slidenum">
              <a:rPr lang="es-ES" altLang="en-US" smtClean="0">
                <a:solidFill>
                  <a:srgbClr val="898989"/>
                </a:solidFill>
              </a:rPr>
              <a:pPr/>
              <a:t>20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4813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874474"/>
            <a:ext cx="738019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Loans with other UB libraries</a:t>
            </a:r>
          </a:p>
        </p:txBody>
      </p:sp>
      <p:sp>
        <p:nvSpPr>
          <p:cNvPr id="4813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813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813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473075" y="1691242"/>
            <a:ext cx="4824412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you need a document that is in </a:t>
            </a:r>
            <a:r>
              <a:rPr lang="en-GB" altLang="ca-E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another library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from the UB, you may:  </a:t>
            </a:r>
          </a:p>
          <a:p>
            <a:pPr eaLnBrk="1" hangingPunct="1">
              <a:defRPr/>
            </a:pPr>
            <a:endParaRPr lang="en-GB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GB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GB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ca-E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 to the library where it’s located </a:t>
            </a:r>
            <a:r>
              <a:rPr lang="en-GB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formalise de loan, or 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eaLnBrk="1" hangingPunct="1">
              <a:defRPr/>
            </a:pPr>
            <a:endParaRPr lang="en-GB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GB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GB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GB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request it at the loan counters of your library so that </a:t>
            </a:r>
            <a:r>
              <a:rPr lang="en-GB" altLang="ca-E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have it brought there</a:t>
            </a:r>
            <a:r>
              <a:rPr lang="en-GB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You will receive it after 2 or 3 days. </a:t>
            </a:r>
            <a:endParaRPr lang="en-GB" altLang="ca-ES" sz="1900" dirty="0">
              <a:solidFill>
                <a:prstClr val="black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CBDBDE2C-7D86-4F64-90FA-A49310F37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049" y="939483"/>
            <a:ext cx="2781301" cy="515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altLang="ca-ES" sz="16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CRAI libraries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Bellvitge</a:t>
            </a: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Campus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Biology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Clínic</a:t>
            </a: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Campus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 Sciences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Economics and Business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Fine Arts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 and Audiovisual Media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Law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Mathematics and Computer Science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Mundet</a:t>
            </a: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Campus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Pavelló</a:t>
            </a: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República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Pharmacy and Food Science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Philology and Communication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Philosophy, Geography and History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Physics and Chemistry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ca-ES" sz="14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Rare Book and Manuscript</a:t>
            </a:r>
          </a:p>
        </p:txBody>
      </p:sp>
    </p:spTree>
    <p:extLst>
      <p:ext uri="{BB962C8B-B14F-4D97-AF65-F5344CB8AC3E}">
        <p14:creationId xmlns:p14="http://schemas.microsoft.com/office/powerpoint/2010/main" val="299139441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6510BE-FC2F-4A44-AB8E-6E41409CB194}" type="slidenum">
              <a:rPr lang="ca-ES" altLang="en-US" smtClean="0">
                <a:solidFill>
                  <a:srgbClr val="898989"/>
                </a:solidFill>
              </a:rPr>
              <a:pPr/>
              <a:t>21</a:t>
            </a:fld>
            <a:endParaRPr lang="ca-ES" altLang="en-US" dirty="0">
              <a:solidFill>
                <a:srgbClr val="898989"/>
              </a:solidFill>
            </a:endParaRPr>
          </a:p>
        </p:txBody>
      </p:sp>
      <p:sp>
        <p:nvSpPr>
          <p:cNvPr id="49158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809021"/>
            <a:ext cx="8677275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Use of study rooms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https://crai.ub.edu/en/services-and-resources/equipments-loan</a:t>
            </a:r>
            <a:br>
              <a:rPr lang="en-GB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n-GB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9155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6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7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501068" y="1528871"/>
            <a:ext cx="82184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The objective of this service is to facilitate the use of the CRAI libraries study rooms, so you can have a space to work, individually or in group. The reservations are made from Cercabib once you have signed in.</a:t>
            </a:r>
          </a:p>
          <a:p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Instructions for study rooms us (Catalan)</a:t>
            </a:r>
            <a:endParaRPr lang="en-GB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501068" y="3252600"/>
            <a:ext cx="867727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Loan of laptops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https://crai.ub.edu/en/services-and-resources/equipments-loan</a:t>
            </a:r>
            <a:endParaRPr lang="en-GB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endParaRPr lang="en-GB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9161" name="Text Box 6"/>
          <p:cNvSpPr txBox="1">
            <a:spLocks noChangeArrowheads="1"/>
          </p:cNvSpPr>
          <p:nvPr/>
        </p:nvSpPr>
        <p:spPr bwMode="auto">
          <a:xfrm>
            <a:off x="583617" y="4064001"/>
            <a:ext cx="813593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The laptops have Windows installed.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The laptops are requested and returned at the loan counters.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It is required to read, sign and fill out correctly the </a:t>
            </a: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loan contract form (Catalan)</a:t>
            </a: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The suspended users cannot use this service.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The loan period is a maximum of 4 hours.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The laptops cannot be reserved. </a:t>
            </a:r>
          </a:p>
          <a:p>
            <a:pPr marL="0" indent="0"/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Regulations (Catalan)</a:t>
            </a:r>
            <a:endParaRPr lang="en-GB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54532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57" y="1804961"/>
            <a:ext cx="4010008" cy="3663172"/>
          </a:xfrm>
          <a:prstGeom prst="rect">
            <a:avLst/>
          </a:prstGeom>
        </p:spPr>
      </p:pic>
      <p:sp>
        <p:nvSpPr>
          <p:cNvPr id="5017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E9DDFE-0367-4966-BCF8-DC4692717881}" type="slidenum">
              <a:rPr lang="es-ES" altLang="en-US" smtClean="0">
                <a:solidFill>
                  <a:srgbClr val="898989"/>
                </a:solidFill>
              </a:rPr>
              <a:pPr/>
              <a:t>22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5018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3179" y="800364"/>
            <a:ext cx="7231224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What do you have borrowed?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n-GB" altLang="ca-ES" sz="2000" b="1" i="1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My account  </a:t>
            </a:r>
            <a:br>
              <a:rPr lang="en-GB" altLang="ca-ES" sz="2000" b="1" i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2000" b="1" i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b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</a:rPr>
            </a:br>
            <a:br>
              <a:rPr lang="es-ES" altLang="es-ES" sz="20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" name="7 Flecha derecha"/>
          <p:cNvSpPr/>
          <p:nvPr/>
        </p:nvSpPr>
        <p:spPr>
          <a:xfrm rot="1934992">
            <a:off x="2889250" y="1504489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519749" y="1820665"/>
            <a:ext cx="404154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100000"/>
              </a:spcBef>
            </a:pPr>
            <a:r>
              <a:rPr lang="en-GB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This service allows you to access your CRAI </a:t>
            </a:r>
            <a:r>
              <a:rPr lang="en-GB" altLang="es-E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rPr>
              <a:t>user record</a:t>
            </a:r>
            <a:r>
              <a:rPr lang="en-GB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>
              <a:spcBef>
                <a:spcPct val="100000"/>
              </a:spcBef>
            </a:pPr>
            <a:r>
              <a:rPr lang="en-GB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Once you have signed in, you can see and renew your loans, make document reservations or create record lists, among other services</a:t>
            </a:r>
            <a:r>
              <a:rPr lang="ca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5" name="Rectangle arrodonit 4"/>
          <p:cNvSpPr/>
          <p:nvPr/>
        </p:nvSpPr>
        <p:spPr>
          <a:xfrm>
            <a:off x="3607373" y="1804961"/>
            <a:ext cx="384335" cy="28948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20" y="3882730"/>
            <a:ext cx="2438400" cy="20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201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8883" y="908818"/>
            <a:ext cx="8281988" cy="5909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Consortial borrowing service (PUC)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https://crai.ub.edu/en/services-and-resources/puc-loan</a:t>
            </a:r>
            <a:r>
              <a:rPr lang="en-GB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52229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B5CD85B-F6B6-4DDE-99B3-A5335D57E777}" type="slidenum">
              <a:rPr lang="ca-ES" altLang="en-US" smtClean="0">
                <a:solidFill>
                  <a:srgbClr val="898989"/>
                </a:solidFill>
              </a:rPr>
              <a:pPr/>
              <a:t>23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535884" y="1631516"/>
            <a:ext cx="6337300" cy="41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Consortial Borrowing PUC is a free service that allows users to request and borrow documents from another library of the Consortium of University Services of Catalonia (CSUC). 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 you request documents?</a:t>
            </a:r>
            <a:endParaRPr lang="ca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ca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person, at the library where they are deposited: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</a:t>
            </a:r>
            <a:r>
              <a:rPr lang="ca-ES" altLang="ca-ES" sz="17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situ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ca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Remotely, through the interface of the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via web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ca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AutoNum type="alphaLcParenR"/>
              <a:defRPr/>
            </a:pPr>
            <a:endParaRPr lang="ca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can you return the documents?</a:t>
            </a:r>
          </a:p>
          <a:p>
            <a:pPr eaLnBrk="1" hangingPunct="1">
              <a:spcBef>
                <a:spcPct val="20000"/>
              </a:spcBef>
              <a:buAutoNum type="alphaLcParenR"/>
              <a:defRPr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any CRAI library from the UB. </a:t>
            </a:r>
          </a:p>
          <a:p>
            <a:pPr eaLnBrk="1" hangingPunct="1">
              <a:spcBef>
                <a:spcPct val="20000"/>
              </a:spcBef>
              <a:buAutoNum type="alphaLcParenR"/>
              <a:defRPr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any library from the institution to which the document belongs.  </a:t>
            </a:r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2228" name="Agrupa 7"/>
          <p:cNvGrpSpPr>
            <a:grpSpLocks/>
          </p:cNvGrpSpPr>
          <p:nvPr/>
        </p:nvGrpSpPr>
        <p:grpSpPr bwMode="auto">
          <a:xfrm>
            <a:off x="7137237" y="1587071"/>
            <a:ext cx="1462088" cy="4359275"/>
            <a:chOff x="6715125" y="1289050"/>
            <a:chExt cx="2012950" cy="5072063"/>
          </a:xfrm>
        </p:grpSpPr>
        <p:pic>
          <p:nvPicPr>
            <p:cNvPr id="52230" name="Picture 14" descr="Logo UA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1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2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3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4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5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6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7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8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9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291368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19013" y="950834"/>
            <a:ext cx="7346691" cy="6186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PUC via web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8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https://crai.ub.edu/en/services-and-resources/puc-loan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ABA77CE-B271-4371-AE57-BFE703285D58}" type="slidenum">
              <a:rPr lang="ca-ES" altLang="en-US" smtClean="0">
                <a:solidFill>
                  <a:srgbClr val="898989"/>
                </a:solidFill>
              </a:rPr>
              <a:pPr/>
              <a:t>24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54275" name="4 Marcador de contenido"/>
          <p:cNvSpPr>
            <a:spLocks/>
          </p:cNvSpPr>
          <p:nvPr/>
        </p:nvSpPr>
        <p:spPr bwMode="auto">
          <a:xfrm>
            <a:off x="519013" y="1704588"/>
            <a:ext cx="8107729" cy="460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95275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anose="05000000000000000000" pitchFamily="2" charset="2"/>
              <a:buChar char="q"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Requisites: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Be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registered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on the library users database of your institution.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Have no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overdue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items.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Verdana" panose="020B0604030504040204" pitchFamily="34" charset="0"/>
              <a:buChar char="—"/>
            </a:pPr>
            <a:r>
              <a:rPr lang="en-U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Not be temporarily </a:t>
            </a:r>
            <a:r>
              <a:rPr lang="en-U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blocked</a:t>
            </a:r>
            <a:r>
              <a:rPr lang="en-U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from using the loan’s service as a penalization for a late return or other problem.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1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Connect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to the University Union Catalogue of Catalonia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(CCUC):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https://ccuc.csuc.cat/discovery/search?vid=34CSUC_NETWORK:CSUC_CCUC_UNION&amp;lang=en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2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Search for the document and if it is available select it to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request it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 Sign in and choose where you want to pick it up.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3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When the document arrives at the chosen library, you will be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notified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via </a:t>
            </a:r>
            <a:r>
              <a:rPr lang="en-GB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email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>
              <a:spcBef>
                <a:spcPts val="600"/>
              </a:spcBef>
              <a:buClr>
                <a:prstClr val="black"/>
              </a:buClr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4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You can return the document at any library from your institution or the institution to which it belongs. 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0894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8312" y="803751"/>
            <a:ext cx="8135937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Conditions for PUC loans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636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63E8E7-B058-4CEF-8238-F719ACEE8008}" type="slidenum">
              <a:rPr lang="ca-ES" altLang="en-US" smtClean="0">
                <a:solidFill>
                  <a:srgbClr val="898989"/>
                </a:solidFill>
              </a:rPr>
              <a:pPr/>
              <a:t>25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87B2BB21-E595-4EE4-A0D1-7644514FA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05" y="1674624"/>
            <a:ext cx="8363590" cy="350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05234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BB8590-CFFE-4032-B282-50D00CEFD67C}" type="slidenum">
              <a:rPr lang="ca-ES" altLang="en-US" smtClean="0">
                <a:solidFill>
                  <a:srgbClr val="898989"/>
                </a:solidFill>
              </a:rPr>
              <a:pPr/>
              <a:t>26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58374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6725" y="783838"/>
            <a:ext cx="8677275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Interlibrary loan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https://crai.ub.edu/en/services-and-resources/interlibrary-loan</a:t>
            </a: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371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2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3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58375" name="Rectangle 11"/>
          <p:cNvSpPr>
            <a:spLocks noChangeArrowheads="1"/>
          </p:cNvSpPr>
          <p:nvPr/>
        </p:nvSpPr>
        <p:spPr bwMode="auto">
          <a:xfrm>
            <a:off x="473075" y="1675503"/>
            <a:ext cx="789781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The objective of the interlibrary loan service is to locate and obtain the original or a copy of any kind of document that cannot be found at the CRAI of the UB and that is not available through the Consortium Loans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 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  <a:hlinkClick r:id="rId3" tooltip="PUC"/>
              </a:rPr>
              <a:t>PUC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This service also functions as a loan center of the CRAI UB collections for other institutions. This is a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 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paid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service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027584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2618C4-7A72-44EE-B45C-2647ECE67699}" type="slidenum">
              <a:rPr lang="ca-ES" altLang="en-US" smtClean="0">
                <a:solidFill>
                  <a:srgbClr val="898989"/>
                </a:solidFill>
              </a:rPr>
              <a:pPr/>
              <a:t>27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490424" y="796283"/>
            <a:ext cx="856773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Accessing UB electronic resources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"/>
              </a:rPr>
              <a:t>https://crai.ub.edu/en/services-and-resources/electronic-resources-access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3492" name="2 CuadroTexto"/>
          <p:cNvSpPr txBox="1">
            <a:spLocks noChangeArrowheads="1"/>
          </p:cNvSpPr>
          <p:nvPr/>
        </p:nvSpPr>
        <p:spPr bwMode="auto">
          <a:xfrm>
            <a:off x="490424" y="1688835"/>
            <a:ext cx="82200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The electronic information resources contracted by the CRAI can be accessed through the E-Resources access Service (SIRE), from a computer/device inside or outside the University of Barcelona network. </a:t>
            </a:r>
          </a:p>
          <a:p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To be able to use it, you must have your </a:t>
            </a:r>
            <a:r>
              <a:rPr lang="en-GB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UB identifier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and the </a:t>
            </a:r>
            <a:r>
              <a:rPr lang="en-GB" altLang="ca-ES" b="1" dirty="0">
                <a:solidFill>
                  <a:srgbClr val="646464"/>
                </a:solidFill>
                <a:latin typeface="Verdana" panose="020B0604030504040204" pitchFamily="34" charset="0"/>
              </a:rPr>
              <a:t>password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you use to access the UB intranet (PDI, PTGAS or </a:t>
            </a:r>
            <a:r>
              <a:rPr lang="en-GB" altLang="ca-ES" dirty="0" err="1">
                <a:solidFill>
                  <a:srgbClr val="646464"/>
                </a:solidFill>
                <a:latin typeface="Verdana" panose="020B0604030504040204" pitchFamily="34" charset="0"/>
              </a:rPr>
              <a:t>SocUB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).  </a:t>
            </a: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7289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971" y="3141263"/>
            <a:ext cx="4284738" cy="2755214"/>
          </a:xfrm>
          <a:prstGeom prst="rect">
            <a:avLst/>
          </a:prstGeom>
        </p:spPr>
      </p:pic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30" y="2227671"/>
            <a:ext cx="3285297" cy="2378602"/>
          </a:xfrm>
          <a:prstGeom prst="rect">
            <a:avLst/>
          </a:prstGeom>
        </p:spPr>
      </p:pic>
      <p:sp>
        <p:nvSpPr>
          <p:cNvPr id="64515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AD6CBE-C156-456A-AF15-24E1C8D3CC64}" type="slidenum">
              <a:rPr lang="ca-ES" altLang="en-US" smtClean="0">
                <a:solidFill>
                  <a:srgbClr val="898989"/>
                </a:solidFill>
              </a:rPr>
              <a:pPr/>
              <a:t>28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4516" name="4 Título"/>
          <p:cNvSpPr>
            <a:spLocks/>
          </p:cNvSpPr>
          <p:nvPr/>
        </p:nvSpPr>
        <p:spPr bwMode="auto">
          <a:xfrm>
            <a:off x="423494" y="842538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Virtual Campus</a:t>
            </a:r>
            <a:b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n-GB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n-GB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4517" name="QuadreDeText 1">
            <a:hlinkClick r:id="rId4"/>
          </p:cNvPr>
          <p:cNvSpPr txBox="1">
            <a:spLocks noChangeArrowheads="1"/>
          </p:cNvSpPr>
          <p:nvPr/>
        </p:nvSpPr>
        <p:spPr bwMode="auto">
          <a:xfrm>
            <a:off x="574675" y="1201538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5"/>
              </a:rPr>
              <a:t>https://campusvirtual.ub.edu</a:t>
            </a:r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endParaRPr lang="ca-ES" altLang="ca-ES" sz="1600" dirty="0">
              <a:solidFill>
                <a:prstClr val="black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C033838-C672-4B13-A4E4-0674A00C66FF}"/>
              </a:ext>
            </a:extLst>
          </p:cNvPr>
          <p:cNvSpPr/>
          <p:nvPr/>
        </p:nvSpPr>
        <p:spPr>
          <a:xfrm>
            <a:off x="3665340" y="1890251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It is a work tool with which you access your subjects and visualise the reference bibliography and the teaching materials and activities.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235279" y="4410551"/>
            <a:ext cx="1716860" cy="562488"/>
          </a:xfrm>
          <a:prstGeom prst="wedgeRoundRectCallout">
            <a:avLst>
              <a:gd name="adj1" fmla="val 80"/>
              <a:gd name="adj2" fmla="val -21621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GB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Identifier and password </a:t>
            </a:r>
          </a:p>
          <a:p>
            <a:pPr algn="ctr"/>
            <a:endParaRPr lang="en-GB" altLang="ca-ES" sz="2000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616522" y="3198838"/>
            <a:ext cx="477187" cy="2285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>
              <a:solidFill>
                <a:prstClr val="black"/>
              </a:solidFill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 rot="19445416">
            <a:off x="856703" y="3443532"/>
            <a:ext cx="1691864" cy="640009"/>
          </a:xfrm>
          <a:prstGeom prst="leftArrow">
            <a:avLst>
              <a:gd name="adj1" fmla="val 50000"/>
              <a:gd name="adj2" fmla="val 83344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200" dirty="0">
                <a:solidFill>
                  <a:prstClr val="white"/>
                </a:solidFill>
                <a:latin typeface="Verdana" panose="020B0604030504040204" pitchFamily="34" charset="0"/>
              </a:rPr>
              <a:t>Virtual Campus</a:t>
            </a:r>
          </a:p>
        </p:txBody>
      </p:sp>
    </p:spTree>
    <p:extLst>
      <p:ext uri="{BB962C8B-B14F-4D97-AF65-F5344CB8AC3E}">
        <p14:creationId xmlns:p14="http://schemas.microsoft.com/office/powerpoint/2010/main" val="11430663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ChangeArrowheads="1"/>
          </p:cNvSpPr>
          <p:nvPr/>
        </p:nvSpPr>
        <p:spPr bwMode="auto">
          <a:xfrm>
            <a:off x="477644" y="789962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Learn</a:t>
            </a:r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 | </a:t>
            </a:r>
            <a:r>
              <a:rPr lang="en-GB" altLang="ca-ES" sz="2000" b="1" dirty="0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Services and Resources</a:t>
            </a:r>
            <a:endParaRPr lang="es-ES" dirty="0"/>
          </a:p>
          <a:p>
            <a:r>
              <a:rPr lang="ca-ES" sz="1600" dirty="0">
                <a:solidFill>
                  <a:srgbClr val="336699"/>
                </a:solidFill>
                <a:latin typeface="Arial"/>
                <a:cs typeface="Arial"/>
                <a:hlinkClick r:id="rId2"/>
              </a:rPr>
              <a:t>https://crai.ub.edu/en/learn</a:t>
            </a:r>
            <a:endParaRPr lang="ca-ES" sz="1600" dirty="0">
              <a:solidFill>
                <a:srgbClr val="336699"/>
              </a:solidFill>
              <a:latin typeface="Arial"/>
              <a:cs typeface="Arial"/>
            </a:endParaRPr>
          </a:p>
        </p:txBody>
      </p:sp>
      <p:sp>
        <p:nvSpPr>
          <p:cNvPr id="66565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F61CAB9-5205-4AFE-8B0B-181BCB13305A}" type="slidenum">
              <a:rPr lang="ca-ES" altLang="en-US" smtClean="0">
                <a:solidFill>
                  <a:srgbClr val="898989"/>
                </a:solidFill>
              </a:rPr>
              <a:pPr/>
              <a:t>29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221" y="1658694"/>
            <a:ext cx="4882445" cy="477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807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97AD82-BA87-4C7D-A04B-8568B3F1B026}" type="slidenum">
              <a:rPr lang="es-ES" altLang="en-US" smtClean="0">
                <a:solidFill>
                  <a:srgbClr val="898989"/>
                </a:solidFill>
              </a:rPr>
              <a:pPr/>
              <a:t>3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1507" name="Rectangle 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28767" y="87115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What are we going to talk about?</a:t>
            </a:r>
          </a:p>
        </p:txBody>
      </p:sp>
      <p:sp>
        <p:nvSpPr>
          <p:cNvPr id="21508" name="Rectangle 1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55779" y="1764327"/>
            <a:ext cx="3887788" cy="446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3" action="ppaction://hlinksldjump"/>
              </a:rPr>
              <a:t>Where are we and when can you come? 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4" action="ppaction://hlinksldjump"/>
              </a:rPr>
              <a:t>Library floor plan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5" action="ppaction://hlinksldjump"/>
              </a:rPr>
              <a:t>Facilities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6" action="ppaction://hlinksldjump"/>
              </a:rPr>
              <a:t>The library collections: books, </a:t>
            </a:r>
            <a:r>
              <a:rPr lang="en-GB" altLang="ca-ES" sz="1600" dirty="0">
                <a:solidFill>
                  <a:srgbClr val="7030A0"/>
                </a:solidFill>
                <a:latin typeface="Verdana" panose="020B0604030504040204" pitchFamily="34" charset="0"/>
                <a:hlinkClick r:id="rId6" action="ppaction://hlinksldjump"/>
              </a:rPr>
              <a:t>journals</a:t>
            </a:r>
            <a:r>
              <a:rPr lang="en-GB" altLang="ca-ES" sz="1600" dirty="0">
                <a:latin typeface="Verdana" panose="020B0604030504040204" pitchFamily="34" charset="0"/>
                <a:hlinkClick r:id="rId6" action="ppaction://hlinksldjump"/>
              </a:rPr>
              <a:t>, etc.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7" action="ppaction://hlinksldjump"/>
              </a:rPr>
              <a:t>Get started in the CRAI!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8" action="ppaction://hlinksldjump"/>
              </a:rPr>
              <a:t>Cercabib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9" action="ppaction://hlinksldjump"/>
              </a:rPr>
              <a:t>What do you have to do to borrow books?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10" action="ppaction://hlinksldjump"/>
              </a:rPr>
              <a:t>The document loan service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11" action="ppaction://hlinksldjump"/>
              </a:rPr>
              <a:t>Use of study rooms and loan of laptops</a:t>
            </a:r>
            <a:endParaRPr lang="en-GB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GB" altLang="ca-ES" sz="1600" dirty="0">
                <a:latin typeface="Verdana" panose="020B0604030504040204" pitchFamily="34" charset="0"/>
                <a:hlinkClick r:id="rId12" action="ppaction://hlinksldjump"/>
              </a:rPr>
              <a:t>What do you have borrowed? </a:t>
            </a:r>
            <a:r>
              <a:rPr lang="en-GB" altLang="ca-ES" sz="1600" i="1" dirty="0">
                <a:latin typeface="Verdana" panose="020B0604030504040204" pitchFamily="34" charset="0"/>
                <a:hlinkClick r:id="rId12" action="ppaction://hlinksldjump"/>
              </a:rPr>
              <a:t>My account</a:t>
            </a:r>
            <a:r>
              <a:rPr lang="en-GB" altLang="ca-ES" sz="1600" dirty="0">
                <a:latin typeface="Verdana" panose="020B0604030504040204" pitchFamily="34" charset="0"/>
                <a:hlinkClick r:id="rId12" action="ppaction://hlinksldjump"/>
              </a:rPr>
              <a:t> </a:t>
            </a:r>
            <a:endParaRPr lang="en-GB" altLang="ca-ES" sz="1600" i="1" dirty="0">
              <a:latin typeface="Verdana" panose="020B0604030504040204" pitchFamily="34" charset="0"/>
            </a:endParaRPr>
          </a:p>
        </p:txBody>
      </p:sp>
      <p:sp>
        <p:nvSpPr>
          <p:cNvPr id="21509" name="Rectangle 18"/>
          <p:cNvSpPr txBox="1">
            <a:spLocks noChangeArrowheads="1"/>
          </p:cNvSpPr>
          <p:nvPr/>
        </p:nvSpPr>
        <p:spPr bwMode="auto">
          <a:xfrm>
            <a:off x="4708882" y="1764327"/>
            <a:ext cx="3887788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3" action="ppaction://hlinksldjump"/>
              </a:rPr>
              <a:t>Consortial Borrowing Service (PUC)</a:t>
            </a: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4" action="ppaction://hlinksldjump"/>
              </a:rPr>
              <a:t>Interlibrary loan</a:t>
            </a:r>
            <a:endParaRPr lang="en-GB" altLang="ca-ES" sz="8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5" action="ppaction://hlinksldjump"/>
              </a:rPr>
              <a:t>Accessing UB electronic resources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6" action="ppaction://hlinksldjump"/>
              </a:rPr>
              <a:t>Virtual Campus</a:t>
            </a: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7" action="ppaction://hlinksldjump"/>
              </a:rPr>
              <a:t>Learn | Services and Resources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8" action="ppaction://hlinksldjump"/>
              </a:rPr>
              <a:t>Codes and passwords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19" action="ppaction://hlinksldjump"/>
              </a:rPr>
              <a:t>User support service (SAU)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0" action="ppaction://hlinksldjump"/>
              </a:rPr>
              <a:t>User training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1" action="ppaction://hlinksldjump"/>
              </a:rPr>
              <a:t>Collections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2" action="ppaction://hlinksldjump"/>
              </a:rPr>
              <a:t>Wi-Fi and access to the Faculty computers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3" action="ppaction://hlinksldjump"/>
              </a:rPr>
              <a:t>Follow us on our social media and virtual exhibitions!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4" action="ppaction://hlinksldjump"/>
              </a:rPr>
              <a:t>And if you still have questions... </a:t>
            </a:r>
            <a:endParaRPr lang="en-GB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9378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6344FB4-25C9-49EC-BBF1-F255B60EF835}" type="slidenum">
              <a:rPr lang="ca-ES" altLang="en-US" smtClean="0">
                <a:solidFill>
                  <a:srgbClr val="898989"/>
                </a:solidFill>
              </a:rPr>
              <a:pPr/>
              <a:t>30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1" y="637738"/>
            <a:ext cx="93374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b="1" dirty="0">
                <a:solidFill>
                  <a:srgbClr val="336699"/>
                </a:solidFill>
                <a:latin typeface="Verdana" panose="020B0604030504040204" pitchFamily="34" charset="0"/>
              </a:rPr>
              <a:t>Codes and passwords</a:t>
            </a:r>
            <a:endParaRPr lang="ca-ES" altLang="ca-ES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r>
              <a:rPr lang="ca-ES" altLang="ca-ES" sz="1200" dirty="0">
                <a:solidFill>
                  <a:srgbClr val="336699"/>
                </a:solidFill>
                <a:latin typeface="Verdana" panose="020B0604030504040204" pitchFamily="34" charset="0"/>
              </a:rPr>
              <a:t>https://crai.ub.edu/en/services-and-resources/electronic-resources-access/usernanmes-passwords-authentication</a:t>
            </a:r>
          </a:p>
        </p:txBody>
      </p:sp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343671"/>
              </p:ext>
            </p:extLst>
          </p:nvPr>
        </p:nvGraphicFramePr>
        <p:xfrm>
          <a:off x="618265" y="1161021"/>
          <a:ext cx="7781063" cy="542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785">
                  <a:extLst>
                    <a:ext uri="{9D8B030D-6E8A-4147-A177-3AD203B41FA5}">
                      <a16:colId xmlns:a16="http://schemas.microsoft.com/office/drawing/2014/main" val="4175932874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1555762763"/>
                    </a:ext>
                  </a:extLst>
                </a:gridCol>
                <a:gridCol w="4132128">
                  <a:extLst>
                    <a:ext uri="{9D8B030D-6E8A-4147-A177-3AD203B41FA5}">
                      <a16:colId xmlns:a16="http://schemas.microsoft.com/office/drawing/2014/main" val="493655513"/>
                    </a:ext>
                  </a:extLst>
                </a:gridCol>
              </a:tblGrid>
              <a:tr h="231647">
                <a:tc>
                  <a:txBody>
                    <a:bodyPr/>
                    <a:lstStyle/>
                    <a:p>
                      <a:r>
                        <a:rPr lang="en-GB" sz="1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10594"/>
                  </a:ext>
                </a:extLst>
              </a:tr>
              <a:tr h="1245101">
                <a:tc>
                  <a:txBody>
                    <a:bodyPr/>
                    <a:lstStyle/>
                    <a:p>
                      <a:r>
                        <a:rPr lang="ca-ES" sz="12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UB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Virtual Campus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Access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to electronic resources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Interlibrary loan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Digital copies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Students: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Alphanumeric code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password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PTGAS/PDI: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DNI</a:t>
                      </a:r>
                    </a:p>
                    <a:p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password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 UB Premium: </a:t>
                      </a:r>
                      <a:r>
                        <a:rPr lang="ca-ES" sz="100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Code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          </a:t>
                      </a:r>
                      <a:r>
                        <a:rPr lang="ca-ES" sz="100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</a:t>
                      </a: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password</a:t>
                      </a: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002187"/>
                  </a:ext>
                </a:extLst>
              </a:tr>
              <a:tr h="1621526">
                <a:tc>
                  <a:txBody>
                    <a:bodyPr/>
                    <a:lstStyle/>
                    <a:p>
                      <a:r>
                        <a:rPr lang="ca-ES" sz="12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Local</a:t>
                      </a:r>
                      <a:endParaRPr lang="ca-ES" sz="1000" b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Virtual Campus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Access to electronic resources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Digital</a:t>
                      </a:r>
                      <a:r>
                        <a:rPr lang="en-GB" sz="1000" kern="12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copies</a:t>
                      </a:r>
                      <a:endParaRPr lang="en-GB" sz="1000" kern="12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Computers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Loan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Interlibrary loan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Consortial borrowing PUC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Cercabib «My account»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UB Wifi</a:t>
                      </a:r>
                      <a:r>
                        <a:rPr lang="en-GB" sz="1000" kern="12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Zone</a:t>
                      </a:r>
                      <a:endParaRPr lang="en-GB" sz="1000" kern="12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Students</a:t>
                      </a:r>
                      <a:r>
                        <a:rPr lang="ca-ES" sz="1000" b="1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Left part of the UB email</a:t>
                      </a:r>
                      <a:r>
                        <a:rPr lang="ca-ES" sz="1000" kern="12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+</a:t>
                      </a:r>
                      <a:r>
                        <a:rPr lang="ca-ES" sz="1000" b="1" kern="12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.alumnes 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Example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Email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2"/>
                        </a:rPr>
                        <a:t>jarc7@alumnes.ub.edu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1000" i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Identifier</a:t>
                      </a:r>
                      <a:r>
                        <a:rPr lang="ca-ES" sz="1000" i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jarc7.alumnes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and the UB intranet password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a-ES" sz="800" b="1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000" b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PTGAS/PDI: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Left part of the UB email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Example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3"/>
                        </a:rPr>
                        <a:t>joan.garcia@ub.edu</a:t>
                      </a:r>
                      <a:b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</a:br>
                      <a:r>
                        <a:rPr lang="en-GB" sz="1000" i="1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Identifier</a:t>
                      </a:r>
                      <a:r>
                        <a:rPr lang="ca-ES" sz="1000" i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i="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joan.garcia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and the UB intranet password</a:t>
                      </a:r>
                      <a:endParaRPr lang="ca-ES" sz="1000" i="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ca-ES" sz="800" i="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b="1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Alumni UB Premium: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Left part of the UB email</a:t>
                      </a:r>
                      <a:r>
                        <a:rPr lang="ca-ES" sz="1000" kern="12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+</a:t>
                      </a:r>
                      <a:r>
                        <a:rPr lang="ca-ES" sz="1000" b="1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.a</a:t>
                      </a:r>
                      <a:endParaRPr lang="ca-ES" sz="1000" b="1" i="1" baseline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</a:t>
                      </a:r>
                      <a:r>
                        <a:rPr lang="en-GB" sz="10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ample</a:t>
                      </a:r>
                      <a:r>
                        <a:rPr lang="ca-ES" sz="10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Email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 </a:t>
                      </a:r>
                      <a:r>
                        <a:rPr lang="ca-ES" sz="100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hlinkClick r:id="rId4"/>
                        </a:rPr>
                        <a:t>imas@alumni.ub.edu</a:t>
                      </a:r>
                      <a:endParaRPr lang="ca-ES" sz="1000" baseline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ca-ES" sz="1000" i="1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Identifi</a:t>
                      </a:r>
                      <a:r>
                        <a:rPr lang="en-GB" sz="1000" i="1" baseline="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er</a:t>
                      </a:r>
                      <a:r>
                        <a:rPr lang="ca-ES" sz="1000" i="1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: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ca-ES" sz="1000" b="1" i="0" baseline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imas.a</a:t>
                      </a:r>
                      <a:r>
                        <a:rPr lang="ca-ES" sz="1000" i="0" baseline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GB" sz="10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and the UB intranet password</a:t>
                      </a:r>
                      <a:endParaRPr lang="ca-ES" sz="1000" i="1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865114"/>
                  </a:ext>
                </a:extLst>
              </a:tr>
              <a:tr h="1100322">
                <a:tc>
                  <a:txBody>
                    <a:bodyPr/>
                    <a:lstStyle/>
                    <a:p>
                      <a:r>
                        <a:rPr lang="ca-ES" sz="1200" b="1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CRAI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Loan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Cercabib «My account»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For: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Clínic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Bellvitge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and Sant Joan de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Déu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staff; teaching staff at affiliated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centres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with </a:t>
                      </a:r>
                      <a:r>
                        <a:rPr lang="en-US" sz="900" i="1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venia</a:t>
                      </a:r>
                      <a:r>
                        <a:rPr lang="en-US" sz="900" i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900" i="1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docendi</a:t>
                      </a:r>
                      <a:r>
                        <a:rPr lang="en-US" sz="900" i="1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;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teaching staff at non-UB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centres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with agreements, from the UB Group and IDP/ICE; researchers at research institutes or the UB Group; researchers and research fellows at GEO3BCN-CSIC; students at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centres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with agreements or the UB Group; students from EIM, Hispanic Studies, Language Services and IDP (IDP/ICE); UB Doctoral Faculty; primary and secondary school teachers; COBDC members; members of charitable foundations teaching at the UB; </a:t>
                      </a:r>
                      <a:r>
                        <a:rPr lang="en-US" sz="900" noProof="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authorised</a:t>
                      </a:r>
                      <a:r>
                        <a:rPr lang="en-US" sz="9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by the UB PDI or CRAI.</a:t>
                      </a:r>
                      <a:endParaRPr lang="en-GB" sz="900" noProof="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235644"/>
                  </a:ext>
                </a:extLst>
              </a:tr>
              <a:tr h="698495">
                <a:tc>
                  <a:txBody>
                    <a:bodyPr/>
                    <a:lstStyle/>
                    <a:p>
                      <a:r>
                        <a:rPr lang="en-GB" sz="1200" b="1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Based on the UB email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a-ES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Eduroam </a:t>
                      </a:r>
                      <a:r>
                        <a:rPr lang="ca-ES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Wifi</a:t>
                      </a:r>
                      <a:endParaRPr lang="ca-ES" sz="1000" kern="12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PTGAS/PDI</a:t>
                      </a: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/External</a:t>
                      </a:r>
                      <a:r>
                        <a:rPr lang="en-GB" sz="1000" kern="1200" baseline="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staff</a:t>
                      </a: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 </a:t>
                      </a: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Email address 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@ub.edu</a:t>
                      </a:r>
                    </a:p>
                    <a:p>
                      <a:r>
                        <a:rPr lang="pt-BR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Students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  <a:hlinkClick r:id="rId5"/>
                        </a:rPr>
                        <a:t>local </a:t>
                      </a:r>
                      <a:r>
                        <a:rPr lang="en-GB" sz="1000" kern="1200" noProof="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  <a:hlinkClick r:id="rId5"/>
                        </a:rPr>
                        <a:t>identifier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  <a:hlinkClick r:id="rId5"/>
                        </a:rPr>
                        <a:t> 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+ @ub.edu</a:t>
                      </a:r>
                    </a:p>
                    <a:p>
                      <a:r>
                        <a:rPr lang="pt-BR" sz="1000" kern="1200" dirty="0" err="1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</a:t>
                      </a:r>
                      <a:r>
                        <a:rPr lang="pt-BR" sz="1000" kern="1200" dirty="0">
                          <a:solidFill>
                            <a:srgbClr val="336699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: jhergar6@alumnes.ub.edu     jhergar6.alumneSAUb.edu</a:t>
                      </a:r>
                      <a:endParaRPr lang="ca-ES" sz="1000" dirty="0">
                        <a:solidFill>
                          <a:srgbClr val="3366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369499"/>
                  </a:ext>
                </a:extLst>
              </a:tr>
            </a:tbl>
          </a:graphicData>
        </a:graphic>
      </p:graphicFrame>
      <p:sp>
        <p:nvSpPr>
          <p:cNvPr id="5" name="Fletxa dreta 4"/>
          <p:cNvSpPr/>
          <p:nvPr/>
        </p:nvSpPr>
        <p:spPr>
          <a:xfrm>
            <a:off x="6354855" y="6272297"/>
            <a:ext cx="152400" cy="984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029954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332F0A-F36F-4A83-B65A-7A2AB775E453}" type="slidenum">
              <a:rPr lang="es-ES" altLang="en-US" smtClean="0">
                <a:solidFill>
                  <a:srgbClr val="898989"/>
                </a:solidFill>
              </a:rPr>
              <a:pPr/>
              <a:t>31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4856" y="881191"/>
            <a:ext cx="8229600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User support service</a:t>
            </a:r>
            <a:r>
              <a:rPr lang="ca-ES" altLang="ca-ES" sz="2000" b="1" dirty="0">
                <a:solidFill>
                  <a:srgbClr val="336699"/>
                </a:solidFill>
                <a:latin typeface="Verdana"/>
                <a:ea typeface="Verdana"/>
              </a:rPr>
              <a:t> (SAU)</a:t>
            </a:r>
            <a:br>
              <a:rPr lang="ca-ES" altLang="ca-ES" sz="2000" b="1" dirty="0"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/>
                <a:ea typeface="Verdana"/>
                <a:hlinkClick r:id="rId3"/>
              </a:rPr>
              <a:t>https://crai.ub.edu/en/services-and-resources/sau</a:t>
            </a:r>
            <a:endParaRPr lang="ca-ES" altLang="ca-ES" sz="1600" dirty="0">
              <a:solidFill>
                <a:srgbClr val="336699"/>
              </a:solidFill>
              <a:latin typeface="Verdana"/>
              <a:ea typeface="Verdana"/>
            </a:endParaRPr>
          </a:p>
        </p:txBody>
      </p:sp>
      <p:sp>
        <p:nvSpPr>
          <p:cNvPr id="68612" name="Text Box 14"/>
          <p:cNvSpPr txBox="1">
            <a:spLocks noChangeArrowheads="1"/>
          </p:cNvSpPr>
          <p:nvPr/>
        </p:nvSpPr>
        <p:spPr bwMode="auto">
          <a:xfrm>
            <a:off x="673478" y="1804741"/>
            <a:ext cx="4608513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It is a virtual information service active the 24 hours of the day and the 7 days of the week, and assisted by specialized librarians. </a:t>
            </a:r>
          </a:p>
          <a:p>
            <a:pPr>
              <a:spcBef>
                <a:spcPct val="50000"/>
              </a:spcBef>
            </a:pP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Its purpose is to resolve any enquiry about CRAI libraries and their services and resources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Through SAU you can also send complaints, suggestions and appreciations. </a:t>
            </a: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2" name="Imatge 1" descr="Imatge que conté Font, text, logotip, símbol&#10;&#10;Descripció generada automàticament">
            <a:extLst>
              <a:ext uri="{FF2B5EF4-FFF2-40B4-BE49-F238E27FC236}">
                <a16:creationId xmlns:a16="http://schemas.microsoft.com/office/drawing/2014/main" id="{535D1677-35C2-34C7-24F1-ECE446981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1991" y="2617951"/>
            <a:ext cx="3485892" cy="162209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2756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81761DD-7D1C-4C7D-B8E0-9005A9C14CDE}" type="slidenum">
              <a:rPr lang="ca-ES" altLang="en-US" smtClean="0">
                <a:solidFill>
                  <a:srgbClr val="898989"/>
                </a:solidFill>
              </a:rPr>
              <a:pPr/>
              <a:t>32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1412" y="767622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User training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https://crai.ub.edu/en/services-and-resources/training</a:t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0660" name="Text Box 9"/>
          <p:cNvSpPr txBox="1">
            <a:spLocks noChangeArrowheads="1"/>
          </p:cNvSpPr>
          <p:nvPr/>
        </p:nvSpPr>
        <p:spPr bwMode="auto">
          <a:xfrm>
            <a:off x="491412" y="1580152"/>
            <a:ext cx="803360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We offer you advanced training courses so you can improve your search knowledge and abilities, like courses about specialized databases or about  the reference manager </a:t>
            </a:r>
            <a:r>
              <a:rPr lang="en-GB" altLang="ca-ES" dirty="0" err="1">
                <a:solidFill>
                  <a:srgbClr val="646464"/>
                </a:solidFill>
                <a:latin typeface="Verdana" panose="020B0604030504040204" pitchFamily="34" charset="0"/>
              </a:rPr>
              <a:t>Mendeley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>
              <a:spcAft>
                <a:spcPts val="600"/>
              </a:spcAft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At the CRAI users Training Service page you can consult 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the programmed training courses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, 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and you can request a 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customized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course that responds to your needs. </a:t>
            </a: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endParaRPr lang="ca-ES" altLang="ca-ES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On the same page you will also find material for autonomous learning of the different resources and services</a:t>
            </a:r>
            <a:r>
              <a:rPr lang="ca-ES" altLang="ca-ES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843123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132" y="2963532"/>
            <a:ext cx="4097334" cy="3575381"/>
          </a:xfrm>
          <a:prstGeom prst="rect">
            <a:avLst/>
          </a:prstGeom>
        </p:spPr>
      </p:pic>
      <p:sp>
        <p:nvSpPr>
          <p:cNvPr id="7270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3B7B22-B7F6-4D86-A28B-8B92C0BFEA53}" type="slidenum">
              <a:rPr lang="ca-ES" altLang="en-US" smtClean="0">
                <a:solidFill>
                  <a:srgbClr val="898989"/>
                </a:solidFill>
              </a:rPr>
              <a:pPr/>
              <a:t>33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2717" y="843733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Collections 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https://crai.ub.edu/en/biblioteques-i-horaris</a:t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9335" name="Rectangle 27"/>
          <p:cNvSpPr>
            <a:spLocks noChangeArrowheads="1"/>
          </p:cNvSpPr>
          <p:nvPr/>
        </p:nvSpPr>
        <p:spPr bwMode="auto">
          <a:xfrm>
            <a:off x="482717" y="1698134"/>
            <a:ext cx="822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Every CRAI library has this section on their web. It’s a </a:t>
            </a:r>
            <a:r>
              <a:rPr lang="en-GB" altLang="es-E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selection of information resources</a:t>
            </a:r>
            <a:r>
              <a:rPr lang="en-GB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related to the teaching and research thematic areas of the University. You will find databases, books and electronic journals, manuals</a:t>
            </a:r>
            <a:r>
              <a:rPr lang="ca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etc. </a:t>
            </a:r>
          </a:p>
        </p:txBody>
      </p:sp>
      <p:sp>
        <p:nvSpPr>
          <p:cNvPr id="7" name="7 Flecha derecha"/>
          <p:cNvSpPr/>
          <p:nvPr/>
        </p:nvSpPr>
        <p:spPr>
          <a:xfrm rot="1370028">
            <a:off x="2634775" y="3882645"/>
            <a:ext cx="917359" cy="295625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00415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3C89D9-17C6-40D8-8C89-372BDB03659C}" type="slidenum">
              <a:rPr lang="es-ES" altLang="en-US" smtClean="0">
                <a:solidFill>
                  <a:srgbClr val="898989"/>
                </a:solidFill>
              </a:rPr>
              <a:pPr/>
              <a:t>34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5043" y="886182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>
                <a:solidFill>
                  <a:srgbClr val="336699"/>
                </a:solidFill>
                <a:latin typeface="Verdana" panose="020B0604030504040204" pitchFamily="34" charset="0"/>
              </a:rPr>
              <a:t>Wi-Fi </a:t>
            </a:r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and access to the Faculty computers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74756" name="Rectangle 12"/>
          <p:cNvSpPr>
            <a:spLocks noChangeArrowheads="1"/>
          </p:cNvSpPr>
          <p:nvPr/>
        </p:nvSpPr>
        <p:spPr bwMode="auto">
          <a:xfrm>
            <a:off x="540834" y="1253324"/>
            <a:ext cx="6217706" cy="69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</a:pPr>
            <a:r>
              <a:rPr lang="es-ES" altLang="ca-ES" sz="1500" dirty="0">
                <a:solidFill>
                  <a:prstClr val="black"/>
                </a:solidFill>
                <a:latin typeface="Verdana" panose="020B0604030504040204" pitchFamily="34" charset="0"/>
                <a:hlinkClick r:id="rId3"/>
              </a:rPr>
              <a:t>https://crai.ub.edu/en/services-and-resources/connecting-wifi</a:t>
            </a:r>
            <a:endParaRPr lang="es-ES" altLang="ca-ES" sz="15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>
              <a:spcBef>
                <a:spcPts val="1125"/>
              </a:spcBef>
            </a:pPr>
            <a:endParaRPr lang="es-ES" altLang="ca-ES" sz="1500" dirty="0">
              <a:solidFill>
                <a:prstClr val="black"/>
              </a:solidFill>
              <a:latin typeface="Verdana" panose="020B0604030504040204" pitchFamily="34" charset="0"/>
              <a:hlinkClick r:id="rId4"/>
            </a:endParaRP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570768" y="1704818"/>
            <a:ext cx="8058150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The University Wi-Fi service offers an Internet connection without having to dispose of a fixed connection to the network. To use it, you have to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configure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your laptop and identify yourselves with your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local identifier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The University of Barcelona takes part in the Eduroam project, which aims to promote a unique mobility space that allows users to dispose of a virtual work environment with Internet connection upon arriving at another organization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You can consult the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Eduroam 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configuration guide</a:t>
            </a:r>
            <a:r>
              <a:rPr lang="en-GB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graphicFrame>
        <p:nvGraphicFramePr>
          <p:cNvPr id="51237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619072"/>
              </p:ext>
            </p:extLst>
          </p:nvPr>
        </p:nvGraphicFramePr>
        <p:xfrm>
          <a:off x="650143" y="4480800"/>
          <a:ext cx="8064500" cy="1631952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Collective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Termination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Email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s-E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Local identifier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PTGAS / PDI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joan.pere.garcia@ub.edu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cherrera@ub.edu 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joan.pere.garcia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cherrera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s-E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Students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jherg07@alumnes.ub.edu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jherg07.alumnes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Alumni UB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.a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pperez@alumni.ub.edu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es-E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pperez.a</a:t>
                      </a:r>
                      <a:endParaRPr kumimoji="0" lang="ca-ES" altLang="es-E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10352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C280C0-3E3C-4023-9FF2-98EDB282C531}" type="slidenum">
              <a:rPr lang="es-ES" altLang="en-US" smtClean="0">
                <a:solidFill>
                  <a:srgbClr val="898989"/>
                </a:solidFill>
              </a:rPr>
              <a:pPr/>
              <a:t>35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5341" y="865955"/>
            <a:ext cx="8569325" cy="59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Follow us on our social media!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https://crai.ub.edu/coneix-el-crai/difusio-marqueting/blogs-i-xarxes-socials</a:t>
            </a: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76807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470" y="383443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9" name="Rectangle 15"/>
          <p:cNvSpPr>
            <a:spLocks noChangeArrowheads="1"/>
          </p:cNvSpPr>
          <p:nvPr/>
        </p:nvSpPr>
        <p:spPr bwMode="auto">
          <a:xfrm>
            <a:off x="689276" y="5407813"/>
            <a:ext cx="874871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And on our virtual exhibitions: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algn="just"/>
            <a:r>
              <a:rPr lang="ca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5"/>
              </a:rPr>
              <a:t>https://crai.ub.edu/en/coneix-el-crai/difusio-marqueting/exposicions-virtuals</a:t>
            </a:r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algn="just"/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06" y="2943863"/>
            <a:ext cx="603567" cy="60356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202621" y="3837203"/>
            <a:ext cx="4509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Pinterest</a:t>
            </a:r>
            <a:r>
              <a:rPr lang="es-ES" altLang="ca-ES" sz="1600" dirty="0">
                <a:solidFill>
                  <a:srgbClr val="E7E6E6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s-ES" altLang="ca-ES" sz="1600" dirty="0">
                <a:solidFill>
                  <a:prstClr val="black"/>
                </a:solidFill>
                <a:latin typeface="Verdana" panose="020B0604030504040204" pitchFamily="34" charset="0"/>
              </a:rPr>
              <a:t>https://www.pinterest.com/craibiologia/</a:t>
            </a:r>
          </a:p>
        </p:txBody>
      </p:sp>
      <p:sp>
        <p:nvSpPr>
          <p:cNvPr id="2" name="QuadreDeText 1"/>
          <p:cNvSpPr txBox="1"/>
          <p:nvPr/>
        </p:nvSpPr>
        <p:spPr>
          <a:xfrm>
            <a:off x="2202621" y="2962655"/>
            <a:ext cx="4678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1600" b="1" dirty="0">
                <a:solidFill>
                  <a:srgbClr val="336699"/>
                </a:solidFill>
                <a:latin typeface="Verdana" panose="020B0604030504040204" pitchFamily="34" charset="0"/>
              </a:rPr>
              <a:t>Instagram</a:t>
            </a:r>
          </a:p>
          <a:p>
            <a:r>
              <a:rPr lang="es-ES" altLang="ca-ES" sz="1600" dirty="0">
                <a:solidFill>
                  <a:prstClr val="black"/>
                </a:solidFill>
                <a:latin typeface="Verdana" panose="020B0604030504040204" pitchFamily="34" charset="0"/>
              </a:rPr>
              <a:t>https://www.instagram.com/craibiologiaub/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26D55F-0E66-B6D4-5599-73F494D78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2621" y="2069315"/>
            <a:ext cx="3444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ca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ca-ES" sz="1600" b="1" dirty="0" err="1">
                <a:solidFill>
                  <a:srgbClr val="336699"/>
                </a:solidFill>
                <a:latin typeface="Verdana"/>
                <a:ea typeface="Verdana"/>
                <a:cs typeface="Arial"/>
              </a:rPr>
              <a:t>Bluesky</a:t>
            </a:r>
            <a:endParaRPr lang="es-ES" altLang="ca-ES" sz="1600" dirty="0" err="1">
              <a:solidFill>
                <a:srgbClr val="E7E6E6"/>
              </a:solidFill>
              <a:latin typeface="Verdana" panose="020B0604030504040204" pitchFamily="34" charset="0"/>
              <a:ea typeface="Verdana"/>
            </a:endParaRPr>
          </a:p>
          <a:p>
            <a:r>
              <a:rPr lang="es-ES" sz="1600" dirty="0">
                <a:solidFill>
                  <a:srgbClr val="000000"/>
                </a:solidFill>
                <a:latin typeface="Verdana"/>
                <a:ea typeface="Verdana"/>
                <a:cs typeface="Arial"/>
                <a:hlinkClick r:id="rId7"/>
              </a:rPr>
              <a:t>@craiubbiologia.bsky.social</a:t>
            </a:r>
            <a:endParaRPr lang="es-ES" dirty="0"/>
          </a:p>
        </p:txBody>
      </p:sp>
      <p:pic>
        <p:nvPicPr>
          <p:cNvPr id="13" name="Picture 16">
            <a:extLst>
              <a:ext uri="{FF2B5EF4-FFF2-40B4-BE49-F238E27FC236}">
                <a16:creationId xmlns:a16="http://schemas.microsoft.com/office/drawing/2014/main" id="{92DDC355-C2AA-0C1C-7011-158DDF37BEC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-155" t="2640" r="4167" b="1760"/>
          <a:stretch>
            <a:fillRect/>
          </a:stretch>
        </p:blipFill>
        <p:spPr>
          <a:xfrm>
            <a:off x="1368625" y="2018119"/>
            <a:ext cx="778116" cy="68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6258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539750" y="940516"/>
            <a:ext cx="6553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And if you still have questions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...</a:t>
            </a:r>
          </a:p>
        </p:txBody>
      </p:sp>
      <p:sp>
        <p:nvSpPr>
          <p:cNvPr id="78851" name="5 Subtítulo"/>
          <p:cNvSpPr>
            <a:spLocks/>
          </p:cNvSpPr>
          <p:nvPr/>
        </p:nvSpPr>
        <p:spPr bwMode="auto">
          <a:xfrm>
            <a:off x="539750" y="1773238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GB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Ask the CRAI library</a:t>
            </a:r>
            <a:endParaRPr lang="ca-ES" altLang="ca-ES" sz="16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The library staff will resolve your doubts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spcBef>
                <a:spcPct val="20000"/>
              </a:spcBef>
            </a:pPr>
            <a:r>
              <a:rPr lang="en-GB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Access the CRAI initial web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In the 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«</a:t>
            </a: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Frequently asked questions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 </a:t>
            </a:r>
            <a:r>
              <a:rPr lang="en-GB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section you will find the most usual enquiries already answered.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GB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Contact the</a:t>
            </a: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 SAU</a:t>
            </a:r>
          </a:p>
          <a:p>
            <a:pPr lvl="1">
              <a:spcBef>
                <a:spcPct val="20000"/>
              </a:spcBef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n-U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Virtual information service that fields enquiries about</a:t>
            </a:r>
          </a:p>
          <a:p>
            <a:pPr lvl="1">
              <a:spcBef>
                <a:spcPct val="20000"/>
              </a:spcBef>
            </a:pPr>
            <a:r>
              <a:rPr lang="en-U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CRAI libraries and their services and resources.</a:t>
            </a:r>
            <a:r>
              <a:rPr lang="ca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r>
              <a:rPr lang="en-GB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Or call us!</a:t>
            </a: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	934 02 15 67</a:t>
            </a:r>
            <a:endParaRPr lang="ca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78853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99CEB4F-6F47-414F-BAAC-CF48B0BC61B5}" type="slidenum">
              <a:rPr lang="ca-ES" altLang="en-US" smtClean="0">
                <a:solidFill>
                  <a:srgbClr val="898989"/>
                </a:solidFill>
              </a:rPr>
              <a:pPr/>
              <a:t>36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6" name="Imatge 5" descr="Imatge que conté Font, text, logotip, símbol&#10;&#10;Descripció generada automàticament">
            <a:extLst>
              <a:ext uri="{FF2B5EF4-FFF2-40B4-BE49-F238E27FC236}">
                <a16:creationId xmlns:a16="http://schemas.microsoft.com/office/drawing/2014/main" id="{BFE47D93-FFD4-4DA8-AF92-34399DD49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775" y="3996157"/>
            <a:ext cx="2284480" cy="106304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33454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441672" y="3277663"/>
            <a:ext cx="21066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</a:t>
            </a:r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/>
                <a:ea typeface="Verdana"/>
              </a:rPr>
              <a:t>© CRAI Universitat de Barcelona, curs 2025-2026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3" name="Imatge 2">
            <a:extLst>
              <a:ext uri="{FF2B5EF4-FFF2-40B4-BE49-F238E27FC236}">
                <a16:creationId xmlns:a16="http://schemas.microsoft.com/office/drawing/2014/main" id="{739E966D-1C1B-4C29-90FA-B216928398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619" y="4257751"/>
            <a:ext cx="4504762" cy="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3ED5737-C9E8-41C9-8699-CA70C9167784}" type="slidenum">
              <a:rPr lang="es-ES" altLang="en-US" smtClean="0">
                <a:solidFill>
                  <a:srgbClr val="898989"/>
                </a:solidFill>
              </a:rPr>
              <a:pPr/>
              <a:t>4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3555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8744" y="868325"/>
            <a:ext cx="61722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Where are we and when can you come?</a:t>
            </a:r>
          </a:p>
        </p:txBody>
      </p:sp>
      <p:sp>
        <p:nvSpPr>
          <p:cNvPr id="23556" name="Rectangle 1027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490356" y="2220352"/>
            <a:ext cx="4469005" cy="460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t">
            <a:spAutoFit/>
          </a:bodyPr>
          <a:lstStyle/>
          <a:p>
            <a:pPr eaLnBrk="1" hangingPunct="1">
              <a:lnSpc>
                <a:spcPct val="0"/>
              </a:lnSpc>
              <a:buFont typeface="Wingdings" panose="05000000000000000000" pitchFamily="2" charset="2"/>
              <a:buChar char="q"/>
            </a:pPr>
            <a:r>
              <a:rPr lang="en-GB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Address:</a:t>
            </a:r>
          </a:p>
          <a:p>
            <a:pPr>
              <a:lnSpc>
                <a:spcPct val="100000"/>
              </a:lnSpc>
              <a:buNone/>
            </a:pPr>
            <a: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Av. Diagonal, 643</a:t>
            </a:r>
            <a:b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934 021 567 </a:t>
            </a:r>
            <a:b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craibiologia@ub.edu</a:t>
            </a:r>
            <a:endParaRPr lang="en-GB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buFontTx/>
              <a:buNone/>
            </a:pPr>
            <a: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Addresses of the other libraries</a:t>
            </a:r>
            <a:endParaRPr lang="en-GB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eaLnBrk="1" hangingPunct="1">
              <a:buFontTx/>
              <a:buNone/>
            </a:pPr>
            <a:endParaRPr lang="en-GB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Opening times: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From Monday to Friday from 8 a.m. to 8 p.m.	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altLang="ca-ES" sz="1500" dirty="0">
                <a:solidFill>
                  <a:srgbClr val="646464"/>
                </a:solidFill>
                <a:latin typeface="Verdana"/>
                <a:ea typeface="Verdana"/>
                <a:hlinkClick r:id="rId5"/>
              </a:rPr>
              <a:t>Special opening times during exams periods and weekends</a:t>
            </a:r>
            <a:endParaRPr lang="en-GB" altLang="ca-ES" sz="1500" dirty="0">
              <a:solidFill>
                <a:srgbClr val="646464"/>
              </a:solidFill>
              <a:latin typeface="Verdana"/>
              <a:ea typeface="Verdana"/>
            </a:endParaRPr>
          </a:p>
          <a:p>
            <a:pPr eaLnBrk="1" hangingPunct="1"/>
            <a:endParaRPr lang="en-GB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altLang="ca-ES" sz="1500" dirty="0">
                <a:solidFill>
                  <a:srgbClr val="646464"/>
                </a:solidFill>
                <a:latin typeface="Verdana"/>
                <a:ea typeface="Verdana"/>
                <a:hlinkClick r:id="rId6"/>
              </a:rPr>
              <a:t>CRAI libraries regulation (Catalan)</a:t>
            </a:r>
            <a:endParaRPr lang="en-GB" altLang="ca-ES" sz="1500" dirty="0">
              <a:solidFill>
                <a:srgbClr val="646464"/>
              </a:solidFill>
              <a:latin typeface="Verdana"/>
              <a:ea typeface="Verdana"/>
              <a:hlinkClick r:id="rId7"/>
            </a:endParaRPr>
          </a:p>
          <a:p>
            <a:pPr eaLnBrk="1" hangingPunct="1"/>
            <a:endParaRPr lang="en-GB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altLang="ca-ES" sz="1500" dirty="0">
                <a:solidFill>
                  <a:srgbClr val="646464"/>
                </a:solidFill>
                <a:latin typeface="Verdana"/>
                <a:ea typeface="Verdana"/>
                <a:hlinkClick r:id="rId8"/>
              </a:rPr>
              <a:t>List of services offered by CRAI</a:t>
            </a:r>
            <a:endParaRPr lang="en-GB" altLang="ca-ES" sz="1500" dirty="0">
              <a:solidFill>
                <a:srgbClr val="646464"/>
              </a:solidFill>
              <a:latin typeface="Verdana"/>
              <a:ea typeface="Verdana"/>
            </a:endParaRPr>
          </a:p>
          <a:p>
            <a:pPr eaLnBrk="1" hangingPunct="1"/>
            <a:endParaRPr lang="en-GB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23557" name="Text Box 1028"/>
          <p:cNvSpPr txBox="1">
            <a:spLocks noChangeArrowheads="1"/>
          </p:cNvSpPr>
          <p:nvPr/>
        </p:nvSpPr>
        <p:spPr bwMode="auto">
          <a:xfrm>
            <a:off x="718457" y="1574403"/>
            <a:ext cx="7543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ca-ES" sz="2000" b="1" dirty="0">
                <a:solidFill>
                  <a:prstClr val="black"/>
                </a:solidFill>
                <a:latin typeface="Verdana" panose="020B0604030504040204" pitchFamily="34" charset="0"/>
              </a:rPr>
              <a:t>The Biology CRAI Library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39" y="2397947"/>
            <a:ext cx="3706757" cy="24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189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Library floor plan 1/2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5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20227B-5EAF-047F-4FD4-439EF11373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665" b="10848"/>
          <a:stretch>
            <a:fillRect/>
          </a:stretch>
        </p:blipFill>
        <p:spPr>
          <a:xfrm>
            <a:off x="716910" y="1393242"/>
            <a:ext cx="7804865" cy="469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3167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505635" y="873481"/>
            <a:ext cx="82296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Library floor plan 2/2</a:t>
            </a:r>
          </a:p>
        </p:txBody>
      </p:sp>
      <p:sp>
        <p:nvSpPr>
          <p:cNvPr id="2560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AFF1255-B81C-4446-B66A-F47305DEE373}" type="slidenum">
              <a:rPr lang="ca-ES" altLang="en-US" smtClean="0">
                <a:solidFill>
                  <a:srgbClr val="898989"/>
                </a:solidFill>
              </a:rPr>
              <a:pPr/>
              <a:t>6</a:t>
            </a:fld>
            <a:endParaRPr lang="ca-ES" altLang="en-US">
              <a:solidFill>
                <a:srgbClr val="898989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C16B24-ECE5-81B0-FAB0-DA2DAE7B71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43" t="15415" r="9911" b="16568"/>
          <a:stretch>
            <a:fillRect/>
          </a:stretch>
        </p:blipFill>
        <p:spPr>
          <a:xfrm>
            <a:off x="502107" y="1232978"/>
            <a:ext cx="8371371" cy="5111019"/>
          </a:xfrm>
          <a:prstGeom prst="rect">
            <a:avLst/>
          </a:prstGeom>
        </p:spPr>
      </p:pic>
      <p:pic>
        <p:nvPicPr>
          <p:cNvPr id="4" name="Imatge 3">
            <a:extLst>
              <a:ext uri="{FF2B5EF4-FFF2-40B4-BE49-F238E27FC236}">
                <a16:creationId xmlns:a16="http://schemas.microsoft.com/office/drawing/2014/main" id="{19FEF5BF-06F8-4953-9BEC-52C191F758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" t="15971" r="10110" b="16191"/>
          <a:stretch/>
        </p:blipFill>
        <p:spPr>
          <a:xfrm>
            <a:off x="567142" y="1433195"/>
            <a:ext cx="8009715" cy="48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7009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7A131F2-18B2-4A5A-B054-06EC8A409A99}" type="slidenum">
              <a:rPr lang="es-ES" altLang="en-US" smtClean="0">
                <a:solidFill>
                  <a:srgbClr val="898989"/>
                </a:solidFill>
              </a:rPr>
              <a:pPr/>
              <a:t>7</a:t>
            </a:fld>
            <a:endParaRPr lang="es-ES" altLang="en-US" dirty="0">
              <a:solidFill>
                <a:srgbClr val="898989"/>
              </a:solidFill>
            </a:endParaRPr>
          </a:p>
        </p:txBody>
      </p:sp>
      <p:sp>
        <p:nvSpPr>
          <p:cNvPr id="27651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6678" y="926326"/>
            <a:ext cx="68580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Facilities</a:t>
            </a:r>
          </a:p>
        </p:txBody>
      </p:sp>
      <p:sp>
        <p:nvSpPr>
          <p:cNvPr id="27652" name="5 Subtítulo"/>
          <p:cNvSpPr>
            <a:spLocks/>
          </p:cNvSpPr>
          <p:nvPr/>
        </p:nvSpPr>
        <p:spPr bwMode="auto">
          <a:xfrm>
            <a:off x="165335" y="1714275"/>
            <a:ext cx="83534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</a:t>
            </a:r>
            <a:r>
              <a:rPr lang="en-GB" altLang="ca-ES" sz="2000" dirty="0">
                <a:solidFill>
                  <a:schemeClr val="bg2">
                    <a:lumMod val="50000"/>
                  </a:schemeClr>
                </a:solidFill>
                <a:latin typeface="Verdana"/>
                <a:ea typeface="Verdana"/>
                <a:cs typeface="Arial"/>
              </a:rPr>
              <a:t>computers room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</a:t>
            </a:r>
            <a:r>
              <a:rPr lang="en-GB" altLang="ca-ES" sz="2000" dirty="0">
                <a:solidFill>
                  <a:schemeClr val="bg2">
                    <a:lumMod val="50000"/>
                  </a:schemeClr>
                </a:solidFill>
                <a:latin typeface="Verdana"/>
                <a:ea typeface="Verdana"/>
                <a:cs typeface="Arial"/>
              </a:rPr>
              <a:t>reference computer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7 study rooms to do group or individual work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6 tables for group work (Sala de </a:t>
            </a:r>
            <a:r>
              <a:rPr lang="en-GB" altLang="ca-ES" sz="2000" dirty="0" err="1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Lupes</a:t>
            </a: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 tables for group work (Sala </a:t>
            </a:r>
            <a:r>
              <a:rPr lang="en-GB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Multiús</a:t>
            </a: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Wi-Fi Zone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493 reading points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58 tables for individual work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Distended work zone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</a:rPr>
              <a:t>Journal archive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chemeClr val="bg2">
                    <a:lumMod val="50000"/>
                  </a:schemeClr>
                </a:solidFill>
                <a:latin typeface="Verdana"/>
                <a:ea typeface="Verdana"/>
                <a:cs typeface="Arial"/>
              </a:rPr>
              <a:t>1 videoconference room</a:t>
            </a:r>
            <a:endParaRPr lang="en-GB" altLang="ca-ES" sz="2000" dirty="0">
              <a:solidFill>
                <a:schemeClr val="bg2">
                  <a:lumMod val="50000"/>
                </a:schemeClr>
              </a:solidFill>
              <a:latin typeface="Verdana"/>
              <a:ea typeface="Verdana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r>
              <a:rPr lang="en-GB" altLang="ca-ES" sz="20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1 formation room</a:t>
            </a:r>
            <a:endParaRPr lang="en-GB" altLang="ca-ES" sz="2000" dirty="0">
              <a:solidFill>
                <a:srgbClr val="646464"/>
              </a:solidFill>
              <a:latin typeface="Verdana"/>
              <a:ea typeface="Verdana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GB" altLang="ca-ES" sz="2000" dirty="0">
              <a:solidFill>
                <a:srgbClr val="64646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6339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41F58E-AA42-4851-A9D3-67BBD4F9DB7A}" type="slidenum">
              <a:rPr lang="es-ES" altLang="en-US" smtClean="0">
                <a:solidFill>
                  <a:srgbClr val="898989"/>
                </a:solidFill>
              </a:rPr>
              <a:pPr/>
              <a:t>8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1175" y="898334"/>
            <a:ext cx="822960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GB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The library collections: books, journals, etc. </a:t>
            </a:r>
          </a:p>
        </p:txBody>
      </p:sp>
      <p:sp>
        <p:nvSpPr>
          <p:cNvPr id="29700" name="5 Subtítulo"/>
          <p:cNvSpPr>
            <a:spLocks/>
          </p:cNvSpPr>
          <p:nvPr/>
        </p:nvSpPr>
        <p:spPr bwMode="auto">
          <a:xfrm>
            <a:off x="407825" y="1518437"/>
            <a:ext cx="8362950" cy="4837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The Biology CRAI Library combines the research collection and the specialised collections of the following studies: Biology, Environmental Sciences, Biotechnology, Biomedical Sciences and Biochemistry. 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endParaRPr lang="en-GB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The collections are </a:t>
            </a:r>
            <a:r>
              <a:rPr lang="en-GB" altLang="ca-ES" sz="19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</a:rPr>
              <a:t>formed by 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monographs, </a:t>
            </a:r>
            <a:r>
              <a:rPr lang="en-GB" altLang="ca-ES" sz="19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</a:rPr>
              <a:t>paper journals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, electronic resources, doctoral theses and audiovisual material. 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endParaRPr lang="en-GB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There are also special collections </a:t>
            </a:r>
            <a:r>
              <a:rPr lang="en-GB" altLang="ca-ES" sz="19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</a:rPr>
              <a:t>at 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the Library, like the Ramon Margalef Lopez collection, the Antoni Prevosti Pelegrín </a:t>
            </a:r>
            <a:r>
              <a:rPr lang="en-GB" altLang="ca-ES" sz="19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</a:rPr>
              <a:t>one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or the Oriol de </a:t>
            </a:r>
            <a:r>
              <a:rPr lang="en-GB" altLang="ca-ES" sz="1900" dirty="0" err="1">
                <a:solidFill>
                  <a:srgbClr val="646464"/>
                </a:solidFill>
                <a:latin typeface="Verdana" panose="020B0604030504040204" pitchFamily="34" charset="0"/>
              </a:rPr>
              <a:t>Bolòs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i Capdevila </a:t>
            </a:r>
            <a:r>
              <a:rPr lang="en-GB" altLang="ca-ES" sz="1900" dirty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</a:rPr>
              <a:t>one</a:t>
            </a:r>
            <a:r>
              <a:rPr lang="en-GB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 among others.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endParaRPr lang="en-GB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GB" altLang="ca-ES" sz="1900" dirty="0">
                <a:solidFill>
                  <a:srgbClr val="646464"/>
                </a:solidFill>
                <a:latin typeface="Verdana"/>
                <a:ea typeface="Verdana"/>
                <a:cs typeface="Arial"/>
              </a:rPr>
              <a:t>You can submit your suggestions for book purchases in this </a:t>
            </a:r>
            <a:r>
              <a:rPr lang="en-GB" altLang="ca-ES" sz="2000" dirty="0">
                <a:solidFill>
                  <a:schemeClr val="bg1"/>
                </a:solidFill>
                <a:latin typeface="Arial"/>
                <a:cs typeface="Arial"/>
                <a:hlinkClick r:id="rId3"/>
              </a:rPr>
              <a:t>form</a:t>
            </a:r>
            <a:r>
              <a:rPr lang="en-GB" altLang="ca-ES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879873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CD40FCC-E1F1-41D4-A1D2-A76A73475A61}" type="slidenum">
              <a:rPr lang="ca-ES" altLang="en-US" smtClean="0">
                <a:solidFill>
                  <a:srgbClr val="898989"/>
                </a:solidFill>
              </a:rPr>
              <a:pPr/>
              <a:t>9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9847" y="768291"/>
            <a:ext cx="7778208" cy="86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ca-ES" sz="2000" b="1" dirty="0">
                <a:solidFill>
                  <a:schemeClr val="accent5">
                    <a:lumMod val="75000"/>
                  </a:schemeClr>
                </a:solidFill>
                <a:latin typeface="Verdana"/>
                <a:ea typeface="Verdana"/>
              </a:rPr>
              <a:t>Get started in the CRAI!</a:t>
            </a:r>
            <a:br>
              <a:rPr lang="en-GB" altLang="ca-ES" sz="2000" b="1" dirty="0">
                <a:solidFill>
                  <a:srgbClr val="7030A0"/>
                </a:solidFill>
                <a:latin typeface="Verdana" panose="020B0604030504040204" pitchFamily="34" charset="0"/>
              </a:rPr>
            </a:br>
            <a:r>
              <a:rPr lang="en-GB" sz="2000" dirty="0">
                <a:ea typeface="+mj-lt"/>
                <a:cs typeface="+mj-lt"/>
                <a:hlinkClick r:id="rId2"/>
              </a:rPr>
              <a:t>https://crai.ub.edu/en/get-to-know-crai/get-started-in-the-crai</a:t>
            </a:r>
            <a:r>
              <a:rPr lang="en-GB" sz="2000" dirty="0">
                <a:ea typeface="+mj-lt"/>
                <a:cs typeface="+mj-lt"/>
              </a:rPr>
              <a:t> </a:t>
            </a:r>
            <a:br>
              <a:rPr lang="en-GB" altLang="ca-ES" sz="1600" dirty="0">
                <a:latin typeface="Verdana"/>
              </a:rPr>
            </a:br>
            <a:endParaRPr lang="en-GB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A091E4D-1926-D018-FAF0-CD6DF0AD7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383" y="1787729"/>
            <a:ext cx="7421672" cy="444119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4270220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3_Disseny personalitzat 2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9999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A1CC8EF800214593BC65E701480046" ma:contentTypeVersion="19" ma:contentTypeDescription="Crea un document nou" ma:contentTypeScope="" ma:versionID="fdd16f94cdbc4c29ca2caba39e5b3bb0">
  <xsd:schema xmlns:xsd="http://www.w3.org/2001/XMLSchema" xmlns:xs="http://www.w3.org/2001/XMLSchema" xmlns:p="http://schemas.microsoft.com/office/2006/metadata/properties" xmlns:ns2="43df5bfa-8352-4f1e-a7d0-c48f242671a3" xmlns:ns3="11140e21-8181-44d2-bf1e-c5631dfa6663" targetNamespace="http://schemas.microsoft.com/office/2006/metadata/properties" ma:root="true" ma:fieldsID="83b8bb5549b6c4c5e3a6510ef3635d76" ns2:_="" ns3:_="">
    <xsd:import namespace="43df5bfa-8352-4f1e-a7d0-c48f242671a3"/>
    <xsd:import namespace="11140e21-8181-44d2-bf1e-c5631dfa66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f5bfa-8352-4f1e-a7d0-c48f242671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140e21-8181-44d2-bf1e-c5631dfa666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54bf7f2-2ac1-4c8e-97fb-a1649bd607e7}" ma:internalName="TaxCatchAll" ma:showField="CatchAllData" ma:web="11140e21-8181-44d2-bf1e-c5631dfa66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3df5bfa-8352-4f1e-a7d0-c48f242671a3">
      <Terms xmlns="http://schemas.microsoft.com/office/infopath/2007/PartnerControls"/>
    </lcf76f155ced4ddcb4097134ff3c332f>
    <TaxCatchAll xmlns="11140e21-8181-44d2-bf1e-c5631dfa666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A667CE-55B6-439F-9CFA-31DA30B643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f5bfa-8352-4f1e-a7d0-c48f242671a3"/>
    <ds:schemaRef ds:uri="11140e21-8181-44d2-bf1e-c5631dfa66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AA57EF-5143-4B45-B203-CBD66A8104E4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11140e21-8181-44d2-bf1e-c5631dfa6663"/>
    <ds:schemaRef ds:uri="43df5bfa-8352-4f1e-a7d0-c48f242671a3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167E877-9243-40EC-92EA-C191C1B499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11084</TotalTime>
  <Words>3551</Words>
  <Application>Microsoft Office PowerPoint</Application>
  <PresentationFormat>Presentació en pantalla (4:3)</PresentationFormat>
  <Paragraphs>420</Paragraphs>
  <Slides>37</Slides>
  <Notes>23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Verdana</vt:lpstr>
      <vt:lpstr>Wingdings</vt:lpstr>
      <vt:lpstr>Tema de Office</vt:lpstr>
      <vt:lpstr>Presentació del PowerPoint</vt:lpstr>
      <vt:lpstr>The objective of this session is: </vt:lpstr>
      <vt:lpstr>What are we going to talk about?</vt:lpstr>
      <vt:lpstr>Where are we and when can you come?</vt:lpstr>
      <vt:lpstr>Library floor plan 1/2</vt:lpstr>
      <vt:lpstr>Library floor plan 2/2</vt:lpstr>
      <vt:lpstr>Facilities</vt:lpstr>
      <vt:lpstr>The library collections: books, journals, etc. </vt:lpstr>
      <vt:lpstr>Get started in the CRAI! https://crai.ub.edu/en/get-to-know-crai/get-started-in-the-crai  </vt:lpstr>
      <vt:lpstr>Cercabib. Two ways to access.  Access from the CRAI webpage https://crai.ub.edu/en </vt:lpstr>
      <vt:lpstr>Cercabib  Access from the Cercabib webpage https://cercabib.ub.edu/discovery/search?vid=34CSUC_UB:VU1&amp;lang=en</vt:lpstr>
      <vt:lpstr>Cercabib: simple search </vt:lpstr>
      <vt:lpstr>Presentació del PowerPoint</vt:lpstr>
      <vt:lpstr>Presentació del PowerPoint</vt:lpstr>
      <vt:lpstr>Presentació del PowerPoint</vt:lpstr>
      <vt:lpstr>What do you have to do to borrow books?</vt:lpstr>
      <vt:lpstr>The document loan service (I)</vt:lpstr>
      <vt:lpstr>Presentació del PowerPoint</vt:lpstr>
      <vt:lpstr>Presentació del PowerPoint</vt:lpstr>
      <vt:lpstr>Loans with other UB libraries</vt:lpstr>
      <vt:lpstr>Use of study rooms https://crai.ub.edu/en/services-and-resources/equipments-loan </vt:lpstr>
      <vt:lpstr>What do you have borrowed? My account      </vt:lpstr>
      <vt:lpstr>Consortial borrowing service (PUC) https://crai.ub.edu/en/services-and-resources/puc-loan </vt:lpstr>
      <vt:lpstr>PUC via web https://crai.ub.edu/en/services-and-resources/puc-loan</vt:lpstr>
      <vt:lpstr>Conditions for PUC loans</vt:lpstr>
      <vt:lpstr>Interlibrary loan https://crai.ub.edu/en/services-and-resources/interlibrary-loan  </vt:lpstr>
      <vt:lpstr>Presentació del PowerPoint</vt:lpstr>
      <vt:lpstr>Presentació del PowerPoint</vt:lpstr>
      <vt:lpstr>Presentació del PowerPoint</vt:lpstr>
      <vt:lpstr>Presentació del PowerPoint</vt:lpstr>
      <vt:lpstr>User support service (SAU) https://crai.ub.edu/en/services-and-resources/sau</vt:lpstr>
      <vt:lpstr>User training https://crai.ub.edu/en/services-and-resources/training </vt:lpstr>
      <vt:lpstr>Collections  https://crai.ub.edu/en/biblioteques-i-horaris </vt:lpstr>
      <vt:lpstr>Wi-Fi and access to the Faculty computers</vt:lpstr>
      <vt:lpstr>Follow us on our social media! https://crai.ub.edu/coneix-el-crai/difusio-marqueting/blogs-i-xarxes-socials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to know the Biology CRAI Library. Academic year 2025-26</dc:title>
  <dc:creator>Biology CRAI Library</dc:creator>
  <cp:keywords>Get to know, Library, Biology, CRAI, UB, University of Barcelona, user training, information resources, services</cp:keywords>
  <cp:lastModifiedBy>Laia Bonet Bagant</cp:lastModifiedBy>
  <cp:revision>548</cp:revision>
  <cp:lastPrinted>2021-09-10T07:49:01Z</cp:lastPrinted>
  <dcterms:created xsi:type="dcterms:W3CDTF">2018-05-24T13:23:12Z</dcterms:created>
  <dcterms:modified xsi:type="dcterms:W3CDTF">2025-11-28T11:16:53Z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0x010100E8A1CC8EF800214593BC65E701480046</vt:lpwstr>
  </property>
  <property fmtid="{D5CDD505-2E9C-101B-9397-08002B2CF9AE}" pid="3" name="MediaServiceImageTags">
    <vt:lpwstr/>
  </property>
</Properties>
</file>