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3"/>
  </p:notesMasterIdLst>
  <p:handoutMasterIdLst>
    <p:handoutMasterId r:id="rId44"/>
  </p:handoutMasterIdLst>
  <p:sldIdLst>
    <p:sldId id="256" r:id="rId2"/>
    <p:sldId id="262" r:id="rId3"/>
    <p:sldId id="257" r:id="rId4"/>
    <p:sldId id="264" r:id="rId5"/>
    <p:sldId id="260" r:id="rId6"/>
    <p:sldId id="293" r:id="rId7"/>
    <p:sldId id="263" r:id="rId8"/>
    <p:sldId id="265" r:id="rId9"/>
    <p:sldId id="266" r:id="rId10"/>
    <p:sldId id="291" r:id="rId11"/>
    <p:sldId id="290" r:id="rId12"/>
    <p:sldId id="279" r:id="rId13"/>
    <p:sldId id="292" r:id="rId14"/>
    <p:sldId id="280" r:id="rId15"/>
    <p:sldId id="281" r:id="rId16"/>
    <p:sldId id="267" r:id="rId17"/>
    <p:sldId id="278" r:id="rId18"/>
    <p:sldId id="268" r:id="rId19"/>
    <p:sldId id="273" r:id="rId20"/>
    <p:sldId id="271" r:id="rId21"/>
    <p:sldId id="272" r:id="rId22"/>
    <p:sldId id="270" r:id="rId23"/>
    <p:sldId id="274" r:id="rId24"/>
    <p:sldId id="320" r:id="rId25"/>
    <p:sldId id="324" r:id="rId26"/>
    <p:sldId id="325" r:id="rId27"/>
    <p:sldId id="319" r:id="rId28"/>
    <p:sldId id="321" r:id="rId29"/>
    <p:sldId id="327" r:id="rId30"/>
    <p:sldId id="300" r:id="rId31"/>
    <p:sldId id="308" r:id="rId32"/>
    <p:sldId id="311" r:id="rId33"/>
    <p:sldId id="313" r:id="rId34"/>
    <p:sldId id="287" r:id="rId35"/>
    <p:sldId id="296" r:id="rId36"/>
    <p:sldId id="328" r:id="rId37"/>
    <p:sldId id="294" r:id="rId38"/>
    <p:sldId id="301" r:id="rId39"/>
    <p:sldId id="323" r:id="rId40"/>
    <p:sldId id="322" r:id="rId41"/>
    <p:sldId id="259" r:id="rId42"/>
  </p:sldIdLst>
  <p:sldSz cx="9144000" cy="6858000" type="screen4x3"/>
  <p:notesSz cx="6797675" cy="9928225"/>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Estil mitjà 2 - èmfasi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559" autoAdjust="0"/>
    <p:restoredTop sz="80224" autoAdjust="0"/>
  </p:normalViewPr>
  <p:slideViewPr>
    <p:cSldViewPr snapToGrid="0">
      <p:cViewPr varScale="1">
        <p:scale>
          <a:sx n="86" d="100"/>
          <a:sy n="86" d="100"/>
        </p:scale>
        <p:origin x="834" y="78"/>
      </p:cViewPr>
      <p:guideLst/>
    </p:cSldViewPr>
  </p:slideViewPr>
  <p:notesTextViewPr>
    <p:cViewPr>
      <p:scale>
        <a:sx n="1" d="1"/>
        <a:sy n="1" d="1"/>
      </p:scale>
      <p:origin x="0" y="0"/>
    </p:cViewPr>
  </p:notesTextViewPr>
  <p:sorterViewPr>
    <p:cViewPr>
      <p:scale>
        <a:sx n="100" d="100"/>
        <a:sy n="100" d="100"/>
      </p:scale>
      <p:origin x="0" y="-229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ontenidor de capçalera 1"/>
          <p:cNvSpPr>
            <a:spLocks noGrp="1"/>
          </p:cNvSpPr>
          <p:nvPr>
            <p:ph type="hdr" sz="quarter"/>
          </p:nvPr>
        </p:nvSpPr>
        <p:spPr>
          <a:xfrm>
            <a:off x="0" y="1"/>
            <a:ext cx="2945659" cy="498135"/>
          </a:xfrm>
          <a:prstGeom prst="rect">
            <a:avLst/>
          </a:prstGeom>
        </p:spPr>
        <p:txBody>
          <a:bodyPr vert="horz" lIns="91440" tIns="45720" rIns="91440" bIns="45720" rtlCol="0"/>
          <a:lstStyle>
            <a:lvl1pPr algn="l">
              <a:defRPr sz="1200"/>
            </a:lvl1pPr>
          </a:lstStyle>
          <a:p>
            <a:endParaRPr lang="es-ES"/>
          </a:p>
        </p:txBody>
      </p:sp>
      <p:sp>
        <p:nvSpPr>
          <p:cNvPr id="3" name="Contenidor de data 2"/>
          <p:cNvSpPr>
            <a:spLocks noGrp="1"/>
          </p:cNvSpPr>
          <p:nvPr>
            <p:ph type="dt" sz="quarter" idx="1"/>
          </p:nvPr>
        </p:nvSpPr>
        <p:spPr>
          <a:xfrm>
            <a:off x="3850443" y="1"/>
            <a:ext cx="2945659" cy="498135"/>
          </a:xfrm>
          <a:prstGeom prst="rect">
            <a:avLst/>
          </a:prstGeom>
        </p:spPr>
        <p:txBody>
          <a:bodyPr vert="horz" lIns="91440" tIns="45720" rIns="91440" bIns="45720" rtlCol="0"/>
          <a:lstStyle>
            <a:lvl1pPr algn="r">
              <a:defRPr sz="1200"/>
            </a:lvl1pPr>
          </a:lstStyle>
          <a:p>
            <a:fld id="{A4CF42CE-9C6E-484F-856E-C8EDBBA1F6D0}" type="datetimeFigureOut">
              <a:rPr lang="es-ES" smtClean="0"/>
              <a:t>29/06/2018</a:t>
            </a:fld>
            <a:endParaRPr lang="es-ES"/>
          </a:p>
        </p:txBody>
      </p:sp>
      <p:sp>
        <p:nvSpPr>
          <p:cNvPr id="4" name="Contenidor de peu de pàgina 3"/>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es-ES"/>
          </a:p>
        </p:txBody>
      </p:sp>
      <p:sp>
        <p:nvSpPr>
          <p:cNvPr id="5" name="Contenidor de número de diapositiva 4"/>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3B546CDA-A6CE-4B6B-8B7B-D6097B468580}" type="slidenum">
              <a:rPr lang="es-ES" smtClean="0"/>
              <a:t>‹#›</a:t>
            </a:fld>
            <a:endParaRPr lang="es-ES"/>
          </a:p>
        </p:txBody>
      </p:sp>
    </p:spTree>
    <p:extLst>
      <p:ext uri="{BB962C8B-B14F-4D97-AF65-F5344CB8AC3E}">
        <p14:creationId xmlns:p14="http://schemas.microsoft.com/office/powerpoint/2010/main" val="37876939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ontenidor de capçalera 1"/>
          <p:cNvSpPr>
            <a:spLocks noGrp="1"/>
          </p:cNvSpPr>
          <p:nvPr>
            <p:ph type="hdr" sz="quarter"/>
          </p:nvPr>
        </p:nvSpPr>
        <p:spPr>
          <a:xfrm>
            <a:off x="0" y="1"/>
            <a:ext cx="2945659" cy="498135"/>
          </a:xfrm>
          <a:prstGeom prst="rect">
            <a:avLst/>
          </a:prstGeom>
        </p:spPr>
        <p:txBody>
          <a:bodyPr vert="horz" lIns="91440" tIns="45720" rIns="91440" bIns="45720" rtlCol="0"/>
          <a:lstStyle>
            <a:lvl1pPr algn="l">
              <a:defRPr sz="1200"/>
            </a:lvl1pPr>
          </a:lstStyle>
          <a:p>
            <a:endParaRPr lang="ca-ES"/>
          </a:p>
        </p:txBody>
      </p:sp>
      <p:sp>
        <p:nvSpPr>
          <p:cNvPr id="3" name="Contenidor de data 2"/>
          <p:cNvSpPr>
            <a:spLocks noGrp="1"/>
          </p:cNvSpPr>
          <p:nvPr>
            <p:ph type="dt" idx="1"/>
          </p:nvPr>
        </p:nvSpPr>
        <p:spPr>
          <a:xfrm>
            <a:off x="3850443" y="1"/>
            <a:ext cx="2945659" cy="498135"/>
          </a:xfrm>
          <a:prstGeom prst="rect">
            <a:avLst/>
          </a:prstGeom>
        </p:spPr>
        <p:txBody>
          <a:bodyPr vert="horz" lIns="91440" tIns="45720" rIns="91440" bIns="45720" rtlCol="0"/>
          <a:lstStyle>
            <a:lvl1pPr algn="r">
              <a:defRPr sz="1200"/>
            </a:lvl1pPr>
          </a:lstStyle>
          <a:p>
            <a:fld id="{E770271C-F353-4ABC-AD16-F88226CE23BB}" type="datetimeFigureOut">
              <a:rPr lang="ca-ES" smtClean="0"/>
              <a:t>29/06/2018</a:t>
            </a:fld>
            <a:endParaRPr lang="ca-ES"/>
          </a:p>
        </p:txBody>
      </p:sp>
      <p:sp>
        <p:nvSpPr>
          <p:cNvPr id="4" name="Contenidor d'imatge de diapositiva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ca-ES"/>
          </a:p>
        </p:txBody>
      </p:sp>
      <p:sp>
        <p:nvSpPr>
          <p:cNvPr id="5" name="Contenidor de notes 4"/>
          <p:cNvSpPr>
            <a:spLocks noGrp="1"/>
          </p:cNvSpPr>
          <p:nvPr>
            <p:ph type="body" sz="quarter" idx="3"/>
          </p:nvPr>
        </p:nvSpPr>
        <p:spPr>
          <a:xfrm>
            <a:off x="679768" y="4777958"/>
            <a:ext cx="5438140" cy="3909240"/>
          </a:xfrm>
          <a:prstGeom prst="rect">
            <a:avLst/>
          </a:prstGeom>
        </p:spPr>
        <p:txBody>
          <a:bodyPr vert="horz" lIns="91440" tIns="45720" rIns="91440" bIns="45720" rtlCol="0"/>
          <a:lstStyle/>
          <a:p>
            <a:pPr lvl="0"/>
            <a:r>
              <a:rPr lang="ca-ES"/>
              <a:t>Feu clic aquí per editar estils</a:t>
            </a:r>
          </a:p>
          <a:p>
            <a:pPr lvl="1"/>
            <a:r>
              <a:rPr lang="ca-ES"/>
              <a:t>Segon nivell</a:t>
            </a:r>
          </a:p>
          <a:p>
            <a:pPr lvl="2"/>
            <a:r>
              <a:rPr lang="ca-ES"/>
              <a:t>Tercer nivell</a:t>
            </a:r>
          </a:p>
          <a:p>
            <a:pPr lvl="3"/>
            <a:r>
              <a:rPr lang="ca-ES"/>
              <a:t>Quart nivell</a:t>
            </a:r>
          </a:p>
          <a:p>
            <a:pPr lvl="4"/>
            <a:r>
              <a:rPr lang="ca-ES"/>
              <a:t>Cinquè nivell</a:t>
            </a:r>
          </a:p>
        </p:txBody>
      </p:sp>
      <p:sp>
        <p:nvSpPr>
          <p:cNvPr id="6" name="Contenidor de peu de pàgina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ca-ES"/>
          </a:p>
        </p:txBody>
      </p:sp>
      <p:sp>
        <p:nvSpPr>
          <p:cNvPr id="7" name="Contenidor de número de diapositiva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8EE00382-A13D-472A-93FE-DF5F73AFFBB9}" type="slidenum">
              <a:rPr lang="ca-ES" smtClean="0"/>
              <a:t>‹#›</a:t>
            </a:fld>
            <a:endParaRPr lang="ca-ES"/>
          </a:p>
        </p:txBody>
      </p:sp>
    </p:spTree>
    <p:extLst>
      <p:ext uri="{BB962C8B-B14F-4D97-AF65-F5344CB8AC3E}">
        <p14:creationId xmlns:p14="http://schemas.microsoft.com/office/powerpoint/2010/main" val="28055982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r>
              <a:rPr lang="ca-ES" dirty="0"/>
              <a:t>  Desprès de la posada en fase beta i la final obertura del </a:t>
            </a:r>
            <a:r>
              <a:rPr lang="ca-ES" dirty="0" err="1"/>
              <a:t>Cercabib</a:t>
            </a:r>
            <a:r>
              <a:rPr lang="ca-ES" dirty="0"/>
              <a:t>,</a:t>
            </a:r>
            <a:r>
              <a:rPr lang="ca-ES" baseline="0" dirty="0"/>
              <a:t> oferim aquesta presentació per a tots aquells que no vau poder assistir a algunes de els sessions del gener, amb la intenció de que sigui gravada i serveixi de material de formació per tothom, pensant sobretot en les sessions de formació que haureu de fer a l’inici del proper curs. </a:t>
            </a:r>
          </a:p>
          <a:p>
            <a:r>
              <a:rPr lang="ca-ES" baseline="0" dirty="0"/>
              <a:t> Per tant els objectius d’aquesta sessió seran principalment: </a:t>
            </a:r>
          </a:p>
          <a:p>
            <a:pPr marL="628650" lvl="1" indent="-171450">
              <a:buFont typeface="Arial" panose="020B0604020202020204" pitchFamily="34" charset="0"/>
              <a:buChar char="•"/>
            </a:pPr>
            <a:r>
              <a:rPr lang="ca-ES" baseline="0" dirty="0"/>
              <a:t> Refrescar la filosofia de l’eina i el seu funcionament </a:t>
            </a:r>
            <a:r>
              <a:rPr lang="ca-ES" baseline="0" dirty="0" err="1"/>
              <a:t>gobal</a:t>
            </a:r>
            <a:r>
              <a:rPr lang="ca-ES" baseline="0" dirty="0"/>
              <a:t> com a integrador de tots els recursos d’informació del CRAI.</a:t>
            </a:r>
          </a:p>
          <a:p>
            <a:pPr marL="628650" lvl="1" indent="-171450">
              <a:buFont typeface="Arial" panose="020B0604020202020204" pitchFamily="34" charset="0"/>
              <a:buChar char="•"/>
            </a:pPr>
            <a:r>
              <a:rPr lang="ca-ES" baseline="0" dirty="0"/>
              <a:t> Aclarir algun dubtes vostres rebuts durant aquest temps</a:t>
            </a:r>
          </a:p>
          <a:p>
            <a:pPr marL="628650" lvl="1" indent="-171450">
              <a:buFont typeface="Arial" panose="020B0604020202020204" pitchFamily="34" charset="0"/>
              <a:buChar char="•"/>
            </a:pPr>
            <a:r>
              <a:rPr lang="ca-ES" baseline="0" dirty="0"/>
              <a:t> Transmetre algunes coses que hem après o revisat durant aquest temps</a:t>
            </a:r>
          </a:p>
          <a:p>
            <a:pPr marL="628650" lvl="1" indent="-171450">
              <a:buFont typeface="Arial" panose="020B0604020202020204" pitchFamily="34" charset="0"/>
              <a:buChar char="•"/>
            </a:pPr>
            <a:r>
              <a:rPr lang="ca-ES" baseline="0" dirty="0"/>
              <a:t> Oferir un material per a la formació que difondrem en la intranet i a l’entorn de materials per a la formació d’usuaris al web i al DDUB (al juliol)</a:t>
            </a:r>
          </a:p>
        </p:txBody>
      </p:sp>
      <p:sp>
        <p:nvSpPr>
          <p:cNvPr id="4" name="Contenidor de número de diapositiva 3"/>
          <p:cNvSpPr>
            <a:spLocks noGrp="1"/>
          </p:cNvSpPr>
          <p:nvPr>
            <p:ph type="sldNum" sz="quarter" idx="10"/>
          </p:nvPr>
        </p:nvSpPr>
        <p:spPr/>
        <p:txBody>
          <a:bodyPr/>
          <a:lstStyle/>
          <a:p>
            <a:fld id="{8EE00382-A13D-472A-93FE-DF5F73AFFBB9}" type="slidenum">
              <a:rPr lang="ca-ES" smtClean="0"/>
              <a:t>1</a:t>
            </a:fld>
            <a:endParaRPr lang="ca-ES"/>
          </a:p>
        </p:txBody>
      </p:sp>
    </p:spTree>
    <p:extLst>
      <p:ext uri="{BB962C8B-B14F-4D97-AF65-F5344CB8AC3E}">
        <p14:creationId xmlns:p14="http://schemas.microsoft.com/office/powerpoint/2010/main" val="14965202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r>
              <a:rPr lang="ca-ES" dirty="0"/>
              <a:t> Amb</a:t>
            </a:r>
            <a:r>
              <a:rPr lang="ca-ES" baseline="0" dirty="0"/>
              <a:t> el canvi de versió que vam tenir recentment aquesta opció ha variat una mica.  Es poden seleccionar més d’un valor en cada filtre però no els podem seleccionar d’un sol cop, sinó que cada clic refina els resultats</a:t>
            </a:r>
            <a:endParaRPr lang="ca-ES" dirty="0"/>
          </a:p>
        </p:txBody>
      </p:sp>
      <p:sp>
        <p:nvSpPr>
          <p:cNvPr id="4" name="Contenidor de número de diapositiva 3"/>
          <p:cNvSpPr>
            <a:spLocks noGrp="1"/>
          </p:cNvSpPr>
          <p:nvPr>
            <p:ph type="sldNum" sz="quarter" idx="10"/>
          </p:nvPr>
        </p:nvSpPr>
        <p:spPr/>
        <p:txBody>
          <a:bodyPr/>
          <a:lstStyle/>
          <a:p>
            <a:fld id="{8EE00382-A13D-472A-93FE-DF5F73AFFBB9}" type="slidenum">
              <a:rPr lang="ca-ES" smtClean="0"/>
              <a:t>10</a:t>
            </a:fld>
            <a:endParaRPr lang="ca-ES"/>
          </a:p>
        </p:txBody>
      </p:sp>
    </p:spTree>
    <p:extLst>
      <p:ext uri="{BB962C8B-B14F-4D97-AF65-F5344CB8AC3E}">
        <p14:creationId xmlns:p14="http://schemas.microsoft.com/office/powerpoint/2010/main" val="21557269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r>
              <a:rPr lang="ca-ES" dirty="0"/>
              <a:t>    </a:t>
            </a:r>
            <a:r>
              <a:rPr lang="ca-ES" dirty="0" err="1"/>
              <a:t>Encore</a:t>
            </a:r>
            <a:r>
              <a:rPr lang="ca-ES" baseline="0" dirty="0"/>
              <a:t> no utilitza les autoritats del sistema per a redirigir als usuaris a un terme acceptat. Des d’ Autoritats UB i el Thesaurus UB hem construït els enllaços cap a </a:t>
            </a:r>
            <a:r>
              <a:rPr lang="ca-ES" baseline="0" dirty="0" err="1"/>
              <a:t>Cercabib</a:t>
            </a:r>
            <a:r>
              <a:rPr lang="ca-ES" baseline="0" dirty="0"/>
              <a:t> amb els arguments de cerca que permeti recuperar de manera exacta la forma acceptada en cada cas. Per això hem d’explicar als nostres usuaris que la consulta prèvia d’aquests dos catàlegs d’autoritat, que poden trobar en el </a:t>
            </a:r>
            <a:r>
              <a:rPr lang="ca-ES" baseline="0" dirty="0" err="1"/>
              <a:t>menu</a:t>
            </a:r>
            <a:r>
              <a:rPr lang="ca-ES" baseline="0" dirty="0"/>
              <a:t> desplegable de la barra superior, els pot ajudar a cerca de manera més fiable termes de matèria o autors i títols.  La combinació autor-títol no ens acaba de funcionar però estem mirant de </a:t>
            </a:r>
            <a:r>
              <a:rPr lang="ca-ES" baseline="0" dirty="0" err="1"/>
              <a:t>sol·lucionar-ho</a:t>
            </a:r>
            <a:r>
              <a:rPr lang="ca-ES" baseline="0" dirty="0"/>
              <a:t>.</a:t>
            </a:r>
          </a:p>
          <a:p>
            <a:endParaRPr lang="ca-ES" baseline="0" dirty="0"/>
          </a:p>
          <a:p>
            <a:r>
              <a:rPr lang="ca-ES" baseline="0" dirty="0"/>
              <a:t> Això ens permet il·lustrar també que podem adreçar cerques exactes a camps determinats d’informació, a partir dels </a:t>
            </a:r>
            <a:r>
              <a:rPr lang="ca-ES" baseline="0" dirty="0" err="1"/>
              <a:t>indexos</a:t>
            </a:r>
            <a:r>
              <a:rPr lang="ca-ES" baseline="0" dirty="0"/>
              <a:t> que tenim configurats a Sierra (només catàleg) com a/t/s dos punts i un espai. Exemples</a:t>
            </a:r>
          </a:p>
          <a:p>
            <a:r>
              <a:rPr lang="ca-ES" baseline="0" dirty="0"/>
              <a:t> a : </a:t>
            </a:r>
            <a:r>
              <a:rPr lang="ca-ES" baseline="0" dirty="0" err="1"/>
              <a:t>Aritstòtil</a:t>
            </a:r>
            <a:r>
              <a:rPr lang="ca-ES" baseline="0" dirty="0"/>
              <a:t> o t: </a:t>
            </a:r>
            <a:r>
              <a:rPr lang="es-ES" sz="1200" b="1" i="0" kern="1200" dirty="0" err="1">
                <a:solidFill>
                  <a:schemeClr val="tx1"/>
                </a:solidFill>
                <a:effectLst/>
                <a:latin typeface="+mn-lt"/>
                <a:ea typeface="+mn-ea"/>
                <a:cs typeface="+mn-cs"/>
              </a:rPr>
              <a:t>Crònica</a:t>
            </a:r>
            <a:r>
              <a:rPr lang="es-ES" sz="1200" b="1" i="0" kern="1200" dirty="0">
                <a:solidFill>
                  <a:schemeClr val="tx1"/>
                </a:solidFill>
                <a:effectLst/>
                <a:latin typeface="+mn-lt"/>
                <a:ea typeface="+mn-ea"/>
                <a:cs typeface="+mn-cs"/>
              </a:rPr>
              <a:t> del </a:t>
            </a:r>
            <a:r>
              <a:rPr lang="es-ES" sz="1200" b="1" i="0" kern="1200" dirty="0" err="1">
                <a:solidFill>
                  <a:schemeClr val="tx1"/>
                </a:solidFill>
                <a:effectLst/>
                <a:latin typeface="+mn-lt"/>
                <a:ea typeface="+mn-ea"/>
                <a:cs typeface="+mn-cs"/>
              </a:rPr>
              <a:t>rei</a:t>
            </a:r>
            <a:r>
              <a:rPr lang="es-ES" sz="1200" b="1" i="0" kern="1200" dirty="0">
                <a:solidFill>
                  <a:schemeClr val="tx1"/>
                </a:solidFill>
                <a:effectLst/>
                <a:latin typeface="+mn-lt"/>
                <a:ea typeface="+mn-ea"/>
                <a:cs typeface="+mn-cs"/>
              </a:rPr>
              <a:t> en </a:t>
            </a:r>
            <a:r>
              <a:rPr lang="es-ES" sz="1200" b="1" i="0" kern="1200" dirty="0" err="1">
                <a:solidFill>
                  <a:schemeClr val="tx1"/>
                </a:solidFill>
                <a:effectLst/>
                <a:latin typeface="+mn-lt"/>
                <a:ea typeface="+mn-ea"/>
                <a:cs typeface="+mn-cs"/>
              </a:rPr>
              <a:t>Jacme</a:t>
            </a:r>
            <a:r>
              <a:rPr lang="es-ES" sz="1200" b="1" i="0" kern="1200" dirty="0">
                <a:solidFill>
                  <a:schemeClr val="tx1"/>
                </a:solidFill>
                <a:effectLst/>
                <a:latin typeface="+mn-lt"/>
                <a:ea typeface="+mn-ea"/>
                <a:cs typeface="+mn-cs"/>
              </a:rPr>
              <a:t> </a:t>
            </a:r>
            <a:r>
              <a:rPr lang="ca-ES" sz="1200" b="1" i="0" kern="1200" dirty="0">
                <a:solidFill>
                  <a:schemeClr val="tx1"/>
                </a:solidFill>
                <a:effectLst/>
                <a:latin typeface="+mn-lt"/>
                <a:ea typeface="+mn-ea"/>
                <a:cs typeface="+mn-cs"/>
              </a:rPr>
              <a:t>o s: Corona Catalanoaragonesa</a:t>
            </a:r>
            <a:endParaRPr lang="ca-ES" baseline="0" dirty="0"/>
          </a:p>
          <a:p>
            <a:endParaRPr lang="ca-ES" baseline="0" dirty="0"/>
          </a:p>
          <a:p>
            <a:r>
              <a:rPr lang="ca-ES" baseline="0" dirty="0"/>
              <a:t> </a:t>
            </a:r>
            <a:endParaRPr lang="ca-ES" dirty="0"/>
          </a:p>
        </p:txBody>
      </p:sp>
      <p:sp>
        <p:nvSpPr>
          <p:cNvPr id="4" name="Contenidor de número de diapositiva 3"/>
          <p:cNvSpPr>
            <a:spLocks noGrp="1"/>
          </p:cNvSpPr>
          <p:nvPr>
            <p:ph type="sldNum" sz="quarter" idx="10"/>
          </p:nvPr>
        </p:nvSpPr>
        <p:spPr/>
        <p:txBody>
          <a:bodyPr/>
          <a:lstStyle/>
          <a:p>
            <a:fld id="{8EE00382-A13D-472A-93FE-DF5F73AFFBB9}" type="slidenum">
              <a:rPr lang="ca-ES" smtClean="0"/>
              <a:t>11</a:t>
            </a:fld>
            <a:endParaRPr lang="ca-ES"/>
          </a:p>
        </p:txBody>
      </p:sp>
    </p:spTree>
    <p:extLst>
      <p:ext uri="{BB962C8B-B14F-4D97-AF65-F5344CB8AC3E}">
        <p14:creationId xmlns:p14="http://schemas.microsoft.com/office/powerpoint/2010/main" val="39355295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r>
              <a:rPr lang="ca-ES" dirty="0"/>
              <a:t>A la Cerca avançada podem</a:t>
            </a:r>
            <a:r>
              <a:rPr lang="ca-ES" baseline="0" dirty="0"/>
              <a:t> adreçar amb més facilitat la cerca a aquests camps concrets i utilitzar els diferents operadors booleans.</a:t>
            </a:r>
          </a:p>
          <a:p>
            <a:r>
              <a:rPr lang="ca-ES" baseline="0" dirty="0"/>
              <a:t>Aprofitem per a recordar que podem utilitzar en les nostres cerques </a:t>
            </a:r>
            <a:r>
              <a:rPr lang="ca-ES" b="1" baseline="0" dirty="0"/>
              <a:t>l’ * </a:t>
            </a:r>
            <a:r>
              <a:rPr lang="ca-ES" baseline="0" dirty="0"/>
              <a:t>com a caràcter de truncament i </a:t>
            </a:r>
            <a:r>
              <a:rPr lang="ca-ES" b="1" baseline="0" dirty="0"/>
              <a:t>el ?</a:t>
            </a:r>
            <a:r>
              <a:rPr lang="ca-ES" baseline="0" dirty="0"/>
              <a:t> com a màscara</a:t>
            </a:r>
            <a:endParaRPr lang="ca-ES" dirty="0"/>
          </a:p>
          <a:p>
            <a:endParaRPr lang="ca-ES" dirty="0"/>
          </a:p>
          <a:p>
            <a:r>
              <a:rPr lang="ca-ES" dirty="0"/>
              <a:t>També trobem el</a:t>
            </a:r>
            <a:r>
              <a:rPr lang="ca-ES" baseline="0" dirty="0"/>
              <a:t> problema de la no integració de les dues eines. Per això hem intentat explicar quins camps apliquen a cada un dels contextos amb els missatges que podem configurar. </a:t>
            </a:r>
          </a:p>
          <a:p>
            <a:r>
              <a:rPr lang="ca-ES" baseline="0" dirty="0"/>
              <a:t>El primer bloc són els propis de la cerca avançada en el OPAC, adreçant a tipus de cerca determinades, combinant-les i utilitzant els operadors booleans.</a:t>
            </a:r>
          </a:p>
          <a:p>
            <a:r>
              <a:rPr lang="ca-ES" baseline="0" dirty="0"/>
              <a:t>El segon bloc ens permet filtrar per facetes aplicables només a recursos recuperats del Catàleg i els </a:t>
            </a:r>
            <a:r>
              <a:rPr lang="ca-ES" baseline="0" dirty="0" err="1"/>
              <a:t>repositoris</a:t>
            </a:r>
            <a:r>
              <a:rPr lang="ca-ES" baseline="0" dirty="0"/>
              <a:t> : Tipus de material, Idioma, Col·lecció o Localització</a:t>
            </a:r>
          </a:p>
          <a:p>
            <a:r>
              <a:rPr lang="ca-ES" baseline="0" dirty="0"/>
              <a:t>El tercer bloc només afecta als resultats recuperats d’EDS però és una opció molt interessant per  a poder refinar i disminuir així el soroll, seleccionant la cerca només a recursos subscrits per la biblioteca o habilitant o no la cerca a dins del texts complet dels articles</a:t>
            </a:r>
          </a:p>
          <a:p>
            <a:endParaRPr lang="ca-ES" dirty="0"/>
          </a:p>
        </p:txBody>
      </p:sp>
      <p:sp>
        <p:nvSpPr>
          <p:cNvPr id="4" name="Contenidor de número de diapositiva 3"/>
          <p:cNvSpPr>
            <a:spLocks noGrp="1"/>
          </p:cNvSpPr>
          <p:nvPr>
            <p:ph type="sldNum" sz="quarter" idx="10"/>
          </p:nvPr>
        </p:nvSpPr>
        <p:spPr/>
        <p:txBody>
          <a:bodyPr/>
          <a:lstStyle/>
          <a:p>
            <a:fld id="{8EE00382-A13D-472A-93FE-DF5F73AFFBB9}" type="slidenum">
              <a:rPr lang="ca-ES" smtClean="0"/>
              <a:t>12</a:t>
            </a:fld>
            <a:endParaRPr lang="ca-ES"/>
          </a:p>
        </p:txBody>
      </p:sp>
    </p:spTree>
    <p:extLst>
      <p:ext uri="{BB962C8B-B14F-4D97-AF65-F5344CB8AC3E}">
        <p14:creationId xmlns:p14="http://schemas.microsoft.com/office/powerpoint/2010/main" val="20820639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ca-ES" sz="1200" dirty="0">
                <a:solidFill>
                  <a:srgbClr val="00B0F0"/>
                </a:solidFill>
              </a:rPr>
              <a:t>Amb l’opció de full text mostra 382 resultats</a:t>
            </a:r>
          </a:p>
          <a:p>
            <a:r>
              <a:rPr lang="ca-ES" dirty="0"/>
              <a:t>Amb aquestes opcions aconseguim</a:t>
            </a:r>
            <a:r>
              <a:rPr lang="ca-ES" baseline="0" dirty="0"/>
              <a:t> només accedir als que són de full text i que tenim subscrits pel CRAI</a:t>
            </a:r>
            <a:endParaRPr lang="ca-ES" dirty="0"/>
          </a:p>
        </p:txBody>
      </p:sp>
      <p:sp>
        <p:nvSpPr>
          <p:cNvPr id="4" name="Contenidor de número de diapositiva 3"/>
          <p:cNvSpPr>
            <a:spLocks noGrp="1"/>
          </p:cNvSpPr>
          <p:nvPr>
            <p:ph type="sldNum" sz="quarter" idx="10"/>
          </p:nvPr>
        </p:nvSpPr>
        <p:spPr/>
        <p:txBody>
          <a:bodyPr/>
          <a:lstStyle/>
          <a:p>
            <a:fld id="{8EE00382-A13D-472A-93FE-DF5F73AFFBB9}" type="slidenum">
              <a:rPr lang="ca-ES" smtClean="0"/>
              <a:t>13</a:t>
            </a:fld>
            <a:endParaRPr lang="ca-ES"/>
          </a:p>
        </p:txBody>
      </p:sp>
    </p:spTree>
    <p:extLst>
      <p:ext uri="{BB962C8B-B14F-4D97-AF65-F5344CB8AC3E}">
        <p14:creationId xmlns:p14="http://schemas.microsoft.com/office/powerpoint/2010/main" val="16759994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r>
              <a:rPr lang="ca-ES" dirty="0"/>
              <a:t>Algunes</a:t>
            </a:r>
            <a:r>
              <a:rPr lang="ca-ES" baseline="0" dirty="0"/>
              <a:t> cerques més complexes ens permeten combinar diferents facetes a l’hora</a:t>
            </a:r>
            <a:endParaRPr lang="ca-ES" dirty="0"/>
          </a:p>
        </p:txBody>
      </p:sp>
      <p:sp>
        <p:nvSpPr>
          <p:cNvPr id="4" name="Contenidor de número de diapositiva 3"/>
          <p:cNvSpPr>
            <a:spLocks noGrp="1"/>
          </p:cNvSpPr>
          <p:nvPr>
            <p:ph type="sldNum" sz="quarter" idx="10"/>
          </p:nvPr>
        </p:nvSpPr>
        <p:spPr/>
        <p:txBody>
          <a:bodyPr/>
          <a:lstStyle/>
          <a:p>
            <a:fld id="{8EE00382-A13D-472A-93FE-DF5F73AFFBB9}" type="slidenum">
              <a:rPr lang="ca-ES" smtClean="0"/>
              <a:t>14</a:t>
            </a:fld>
            <a:endParaRPr lang="ca-ES"/>
          </a:p>
        </p:txBody>
      </p:sp>
    </p:spTree>
    <p:extLst>
      <p:ext uri="{BB962C8B-B14F-4D97-AF65-F5344CB8AC3E}">
        <p14:creationId xmlns:p14="http://schemas.microsoft.com/office/powerpoint/2010/main" val="21615646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endParaRPr lang="ca-ES"/>
          </a:p>
        </p:txBody>
      </p:sp>
      <p:sp>
        <p:nvSpPr>
          <p:cNvPr id="4" name="Contenidor de número de diapositiva 3"/>
          <p:cNvSpPr>
            <a:spLocks noGrp="1"/>
          </p:cNvSpPr>
          <p:nvPr>
            <p:ph type="sldNum" sz="quarter" idx="10"/>
          </p:nvPr>
        </p:nvSpPr>
        <p:spPr/>
        <p:txBody>
          <a:bodyPr/>
          <a:lstStyle/>
          <a:p>
            <a:fld id="{8EE00382-A13D-472A-93FE-DF5F73AFFBB9}" type="slidenum">
              <a:rPr lang="ca-ES" smtClean="0"/>
              <a:t>15</a:t>
            </a:fld>
            <a:endParaRPr lang="ca-ES"/>
          </a:p>
        </p:txBody>
      </p:sp>
    </p:spTree>
    <p:extLst>
      <p:ext uri="{BB962C8B-B14F-4D97-AF65-F5344CB8AC3E}">
        <p14:creationId xmlns:p14="http://schemas.microsoft.com/office/powerpoint/2010/main" val="26467483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r>
              <a:rPr lang="ca-ES" dirty="0"/>
              <a:t>Pel que fa als resultats de les cerques,</a:t>
            </a:r>
            <a:r>
              <a:rPr lang="ca-ES" baseline="0" dirty="0"/>
              <a:t> depenent de la procedència de les metadades el sistema ens ofereix diferents vistes i funcionalitats. </a:t>
            </a:r>
          </a:p>
          <a:p>
            <a:endParaRPr lang="ca-ES" baseline="0" dirty="0"/>
          </a:p>
          <a:p>
            <a:r>
              <a:rPr lang="ca-ES" baseline="0" dirty="0"/>
              <a:t>El registre breu ens mostra algunes dades bibliogràfiques i el primer exemplar disponible.</a:t>
            </a:r>
          </a:p>
          <a:p>
            <a:r>
              <a:rPr lang="ca-ES" baseline="0" dirty="0"/>
              <a:t>  </a:t>
            </a:r>
          </a:p>
          <a:p>
            <a:r>
              <a:rPr lang="ca-ES" baseline="0" dirty="0"/>
              <a:t>En el cas de registres de catàleg, els botons ens permeten accedir a la reserva si s’escau i podem usar totes les funcions que apareixen en accions addicionals.  Algunes d’elles interactuen amb els dos espais de gestió per a l’usuari : El meu cistell i El meu compte.</a:t>
            </a:r>
          </a:p>
          <a:p>
            <a:endParaRPr lang="ca-ES" baseline="0" dirty="0"/>
          </a:p>
        </p:txBody>
      </p:sp>
      <p:sp>
        <p:nvSpPr>
          <p:cNvPr id="4" name="Contenidor de número de diapositiva 3"/>
          <p:cNvSpPr>
            <a:spLocks noGrp="1"/>
          </p:cNvSpPr>
          <p:nvPr>
            <p:ph type="sldNum" sz="quarter" idx="10"/>
          </p:nvPr>
        </p:nvSpPr>
        <p:spPr/>
        <p:txBody>
          <a:bodyPr/>
          <a:lstStyle/>
          <a:p>
            <a:fld id="{8EE00382-A13D-472A-93FE-DF5F73AFFBB9}" type="slidenum">
              <a:rPr lang="ca-ES" smtClean="0"/>
              <a:t>16</a:t>
            </a:fld>
            <a:endParaRPr lang="ca-ES"/>
          </a:p>
        </p:txBody>
      </p:sp>
    </p:spTree>
    <p:extLst>
      <p:ext uri="{BB962C8B-B14F-4D97-AF65-F5344CB8AC3E}">
        <p14:creationId xmlns:p14="http://schemas.microsoft.com/office/powerpoint/2010/main" val="36612982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r>
              <a:rPr lang="ca-ES" dirty="0"/>
              <a:t>El meu</a:t>
            </a:r>
            <a:r>
              <a:rPr lang="ca-ES" baseline="0" dirty="0"/>
              <a:t> cistell recull registres tant de catàleg com de EDS, però NOMES l’opció d’enviament per Correu electrònic funciona per a qualsevol registre. Només els registres provinents de catàleg es poden desar en una llista, que és una funcionalitat del Meu compte i que per tant necessita d’autenticació per part de l’usuari.</a:t>
            </a:r>
          </a:p>
          <a:p>
            <a:endParaRPr lang="ca-ES" baseline="0" dirty="0"/>
          </a:p>
          <a:p>
            <a:r>
              <a:rPr lang="ca-ES" baseline="0" dirty="0"/>
              <a:t>L’ús de </a:t>
            </a:r>
            <a:r>
              <a:rPr lang="ca-ES" baseline="0" dirty="0" err="1"/>
              <a:t>Mendeley</a:t>
            </a:r>
            <a:r>
              <a:rPr lang="ca-ES" baseline="0" dirty="0"/>
              <a:t> només funciona a partir de les accions addicionals, és a dir, títol a títol</a:t>
            </a:r>
          </a:p>
          <a:p>
            <a:endParaRPr lang="ca-ES" dirty="0"/>
          </a:p>
          <a:p>
            <a:endParaRPr lang="ca-ES" b="1" dirty="0">
              <a:solidFill>
                <a:srgbClr val="FF0000"/>
              </a:solidFill>
            </a:endParaRPr>
          </a:p>
          <a:p>
            <a:r>
              <a:rPr lang="ca-ES" b="1" dirty="0">
                <a:solidFill>
                  <a:srgbClr val="FF0000"/>
                </a:solidFill>
              </a:rPr>
              <a:t> Apuntar canviar imatge si he pogut treure el </a:t>
            </a:r>
            <a:r>
              <a:rPr lang="ca-ES" b="1" dirty="0" err="1">
                <a:solidFill>
                  <a:srgbClr val="FF0000"/>
                </a:solidFill>
              </a:rPr>
              <a:t>mendeley</a:t>
            </a:r>
            <a:r>
              <a:rPr lang="ca-ES" b="1" baseline="0" dirty="0">
                <a:solidFill>
                  <a:srgbClr val="FF0000"/>
                </a:solidFill>
              </a:rPr>
              <a:t> </a:t>
            </a:r>
            <a:r>
              <a:rPr lang="ca-ES" b="1" baseline="0" dirty="0" err="1">
                <a:solidFill>
                  <a:srgbClr val="FF0000"/>
                </a:solidFill>
              </a:rPr>
              <a:t>dela</a:t>
            </a:r>
            <a:r>
              <a:rPr lang="ca-ES" b="1" baseline="0" dirty="0">
                <a:solidFill>
                  <a:srgbClr val="FF0000"/>
                </a:solidFill>
              </a:rPr>
              <a:t> barra </a:t>
            </a:r>
            <a:endParaRPr lang="ca-ES" b="1" dirty="0">
              <a:solidFill>
                <a:srgbClr val="FF0000"/>
              </a:solidFill>
            </a:endParaRPr>
          </a:p>
        </p:txBody>
      </p:sp>
      <p:sp>
        <p:nvSpPr>
          <p:cNvPr id="4" name="Contenidor de número de diapositiva 3"/>
          <p:cNvSpPr>
            <a:spLocks noGrp="1"/>
          </p:cNvSpPr>
          <p:nvPr>
            <p:ph type="sldNum" sz="quarter" idx="10"/>
          </p:nvPr>
        </p:nvSpPr>
        <p:spPr/>
        <p:txBody>
          <a:bodyPr/>
          <a:lstStyle/>
          <a:p>
            <a:fld id="{8EE00382-A13D-472A-93FE-DF5F73AFFBB9}" type="slidenum">
              <a:rPr lang="ca-ES" smtClean="0"/>
              <a:t>17</a:t>
            </a:fld>
            <a:endParaRPr lang="ca-ES"/>
          </a:p>
        </p:txBody>
      </p:sp>
    </p:spTree>
    <p:extLst>
      <p:ext uri="{BB962C8B-B14F-4D97-AF65-F5344CB8AC3E}">
        <p14:creationId xmlns:p14="http://schemas.microsoft.com/office/powerpoint/2010/main" val="20178064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r>
              <a:rPr lang="ca-ES" dirty="0"/>
              <a:t>  </a:t>
            </a:r>
          </a:p>
          <a:p>
            <a:r>
              <a:rPr lang="ca-ES" dirty="0"/>
              <a:t>  Elements dels registre complet de catàleg</a:t>
            </a:r>
          </a:p>
          <a:p>
            <a:r>
              <a:rPr lang="ca-ES" dirty="0"/>
              <a:t>  Canvi de les </a:t>
            </a:r>
            <a:r>
              <a:rPr lang="ca-ES" dirty="0" err="1"/>
              <a:t>urls</a:t>
            </a:r>
            <a:r>
              <a:rPr lang="ca-ES" dirty="0"/>
              <a:t> cap a </a:t>
            </a:r>
            <a:r>
              <a:rPr lang="ca-ES" dirty="0" err="1"/>
              <a:t>Cercabib</a:t>
            </a:r>
            <a:r>
              <a:rPr lang="ca-ES" dirty="0"/>
              <a:t> des del web, Autoritats UB, Thesaurus UB, GRAD, </a:t>
            </a:r>
            <a:r>
              <a:rPr lang="ca-ES" dirty="0" err="1"/>
              <a:t>Bipadi</a:t>
            </a:r>
            <a:r>
              <a:rPr lang="ca-ES" dirty="0"/>
              <a:t>, MDC i DDUB (que s’han pogut fer automàticament o amb alguna revisió manual)</a:t>
            </a:r>
          </a:p>
          <a:p>
            <a:endParaRPr lang="ca-ES" dirty="0"/>
          </a:p>
          <a:p>
            <a:r>
              <a:rPr lang="ca-ES" dirty="0"/>
              <a:t>  Botó Demanar-ho</a:t>
            </a:r>
          </a:p>
          <a:p>
            <a:pPr marL="0" marR="0" lvl="0" indent="0" algn="l" defTabSz="914400" rtl="0" eaLnBrk="1" fontAlgn="auto" latinLnBrk="0" hangingPunct="1">
              <a:lnSpc>
                <a:spcPct val="100000"/>
              </a:lnSpc>
              <a:spcBef>
                <a:spcPts val="0"/>
              </a:spcBef>
              <a:spcAft>
                <a:spcPts val="0"/>
              </a:spcAft>
              <a:buClrTx/>
              <a:buSzTx/>
              <a:buFontTx/>
              <a:buNone/>
              <a:tabLst/>
              <a:defRPr/>
            </a:pPr>
            <a:r>
              <a:rPr lang="ca-ES" dirty="0"/>
              <a:t>  Botó Consulta’l (</a:t>
            </a:r>
            <a:r>
              <a:rPr lang="ca-ES" dirty="0" err="1"/>
              <a:t>Click</a:t>
            </a:r>
            <a:r>
              <a:rPr lang="ca-ES" dirty="0"/>
              <a:t>)</a:t>
            </a:r>
          </a:p>
          <a:p>
            <a:r>
              <a:rPr lang="ca-ES" dirty="0"/>
              <a:t>  Botó Comprar-ho (</a:t>
            </a:r>
            <a:r>
              <a:rPr lang="ca-ES" dirty="0" err="1"/>
              <a:t>Click</a:t>
            </a:r>
            <a:r>
              <a:rPr lang="ca-ES" dirty="0"/>
              <a:t>)</a:t>
            </a:r>
          </a:p>
        </p:txBody>
      </p:sp>
      <p:sp>
        <p:nvSpPr>
          <p:cNvPr id="4" name="Contenidor de número de diapositiva 3"/>
          <p:cNvSpPr>
            <a:spLocks noGrp="1"/>
          </p:cNvSpPr>
          <p:nvPr>
            <p:ph type="sldNum" sz="quarter" idx="10"/>
          </p:nvPr>
        </p:nvSpPr>
        <p:spPr/>
        <p:txBody>
          <a:bodyPr/>
          <a:lstStyle/>
          <a:p>
            <a:fld id="{8EE00382-A13D-472A-93FE-DF5F73AFFBB9}" type="slidenum">
              <a:rPr lang="ca-ES" smtClean="0"/>
              <a:t>18</a:t>
            </a:fld>
            <a:endParaRPr lang="ca-ES"/>
          </a:p>
        </p:txBody>
      </p:sp>
    </p:spTree>
    <p:extLst>
      <p:ext uri="{BB962C8B-B14F-4D97-AF65-F5344CB8AC3E}">
        <p14:creationId xmlns:p14="http://schemas.microsoft.com/office/powerpoint/2010/main" val="16084865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r>
              <a:rPr lang="ca-ES" dirty="0"/>
              <a:t>Desprès del període de prova les opcions que s’han deixat de cara a l’usuari són les que es mostren. Hi ha una sèrie d’incidències reportades o en estudi</a:t>
            </a:r>
          </a:p>
        </p:txBody>
      </p:sp>
      <p:sp>
        <p:nvSpPr>
          <p:cNvPr id="4" name="Contenidor de número de diapositiva 3"/>
          <p:cNvSpPr>
            <a:spLocks noGrp="1"/>
          </p:cNvSpPr>
          <p:nvPr>
            <p:ph type="sldNum" sz="quarter" idx="10"/>
          </p:nvPr>
        </p:nvSpPr>
        <p:spPr/>
        <p:txBody>
          <a:bodyPr/>
          <a:lstStyle/>
          <a:p>
            <a:fld id="{8EE00382-A13D-472A-93FE-DF5F73AFFBB9}" type="slidenum">
              <a:rPr lang="ca-ES" smtClean="0"/>
              <a:t>19</a:t>
            </a:fld>
            <a:endParaRPr lang="ca-ES"/>
          </a:p>
        </p:txBody>
      </p:sp>
    </p:spTree>
    <p:extLst>
      <p:ext uri="{BB962C8B-B14F-4D97-AF65-F5344CB8AC3E}">
        <p14:creationId xmlns:p14="http://schemas.microsoft.com/office/powerpoint/2010/main" val="22400448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r>
              <a:rPr lang="ca-ES" baseline="0" dirty="0"/>
              <a:t> El canvi més important en la filosofia de les noves eines de descobriment és justament la capacitat de descobrir recursos que no tenim en la nostra biblioteca, a partir dels recursos-e indexats en la KB d’EDS, en aquest cas, i que ens ofereix molts recursos als que no tenim un accés directe perquè no els tenim subscrits.  A través de les opcions de cerca i filtratge podem seleccionar els recursos als que SI tenim accés però en la primera cerca, si és massa general els resultats ens poden semblar poc adients per aquesta raó. Hem de fer el canvi de chip i explicar-ho als nostres usuaris com un benefici en l’accés a la informació.</a:t>
            </a:r>
            <a:endParaRPr lang="ca-ES" dirty="0"/>
          </a:p>
        </p:txBody>
      </p:sp>
      <p:sp>
        <p:nvSpPr>
          <p:cNvPr id="4" name="Contenidor de número de diapositiva 3"/>
          <p:cNvSpPr>
            <a:spLocks noGrp="1"/>
          </p:cNvSpPr>
          <p:nvPr>
            <p:ph type="sldNum" sz="quarter" idx="10"/>
          </p:nvPr>
        </p:nvSpPr>
        <p:spPr/>
        <p:txBody>
          <a:bodyPr/>
          <a:lstStyle/>
          <a:p>
            <a:fld id="{8EE00382-A13D-472A-93FE-DF5F73AFFBB9}" type="slidenum">
              <a:rPr lang="ca-ES" smtClean="0"/>
              <a:t>2</a:t>
            </a:fld>
            <a:endParaRPr lang="ca-ES"/>
          </a:p>
        </p:txBody>
      </p:sp>
    </p:spTree>
    <p:extLst>
      <p:ext uri="{BB962C8B-B14F-4D97-AF65-F5344CB8AC3E}">
        <p14:creationId xmlns:p14="http://schemas.microsoft.com/office/powerpoint/2010/main" val="32670479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endParaRPr lang="ca-ES" dirty="0"/>
          </a:p>
        </p:txBody>
      </p:sp>
      <p:sp>
        <p:nvSpPr>
          <p:cNvPr id="4" name="Contenidor de número de diapositiva 3"/>
          <p:cNvSpPr>
            <a:spLocks noGrp="1"/>
          </p:cNvSpPr>
          <p:nvPr>
            <p:ph type="sldNum" sz="quarter" idx="10"/>
          </p:nvPr>
        </p:nvSpPr>
        <p:spPr/>
        <p:txBody>
          <a:bodyPr/>
          <a:lstStyle/>
          <a:p>
            <a:fld id="{8EE00382-A13D-472A-93FE-DF5F73AFFBB9}" type="slidenum">
              <a:rPr lang="ca-ES" smtClean="0"/>
              <a:t>20</a:t>
            </a:fld>
            <a:endParaRPr lang="ca-ES"/>
          </a:p>
        </p:txBody>
      </p:sp>
    </p:spTree>
    <p:extLst>
      <p:ext uri="{BB962C8B-B14F-4D97-AF65-F5344CB8AC3E}">
        <p14:creationId xmlns:p14="http://schemas.microsoft.com/office/powerpoint/2010/main" val="34984591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ca-ES" dirty="0">
                <a:solidFill>
                  <a:srgbClr val="FF0000"/>
                </a:solidFill>
              </a:rPr>
              <a:t>El mòdul de </a:t>
            </a:r>
            <a:r>
              <a:rPr lang="ca-ES" dirty="0" err="1">
                <a:solidFill>
                  <a:srgbClr val="FF0000"/>
                </a:solidFill>
              </a:rPr>
              <a:t>Booking</a:t>
            </a:r>
            <a:r>
              <a:rPr lang="ca-ES" dirty="0">
                <a:solidFill>
                  <a:srgbClr val="FF0000"/>
                </a:solidFill>
              </a:rPr>
              <a:t>, que nosaltres usem per a les reserves de sala, no està integrat en </a:t>
            </a:r>
            <a:r>
              <a:rPr lang="ca-ES" dirty="0" err="1">
                <a:solidFill>
                  <a:srgbClr val="FF0000"/>
                </a:solidFill>
              </a:rPr>
              <a:t>Encore</a:t>
            </a:r>
            <a:r>
              <a:rPr lang="ca-ES" dirty="0">
                <a:solidFill>
                  <a:srgbClr val="FF0000"/>
                </a:solidFill>
              </a:rPr>
              <a:t>. Per tal de facilitar l’accés als usuaris a aquest servei l’hem inclòs en la barra superior a Sol·licituds.</a:t>
            </a:r>
          </a:p>
          <a:p>
            <a:pPr marL="0" marR="0" lvl="0" indent="0" algn="l" defTabSz="914400" rtl="0" eaLnBrk="1" fontAlgn="auto" latinLnBrk="0" hangingPunct="1">
              <a:lnSpc>
                <a:spcPct val="100000"/>
              </a:lnSpc>
              <a:spcBef>
                <a:spcPts val="0"/>
              </a:spcBef>
              <a:spcAft>
                <a:spcPts val="0"/>
              </a:spcAft>
              <a:buClrTx/>
              <a:buSzTx/>
              <a:buFontTx/>
              <a:buNone/>
              <a:tabLst/>
              <a:defRPr/>
            </a:pPr>
            <a:r>
              <a:rPr lang="ca-ES" dirty="0">
                <a:solidFill>
                  <a:srgbClr val="FF0000"/>
                </a:solidFill>
              </a:rPr>
              <a:t>Fins l’últim canvi de versió, només mostrava el botó per fer la reserva de la Sala un cop autenticat en el Meu Compte. Ara apareix sense tenir sessió oberta, però surt alhora que el botó de reserva normal tot i que internament està configurat perquè NO aparegui. És un mal funcionament ja reportat i del que no tenim previsió de solució. </a:t>
            </a:r>
          </a:p>
          <a:p>
            <a:pPr marL="0" marR="0" lvl="0" indent="0" algn="l" defTabSz="914400" rtl="0" eaLnBrk="1" fontAlgn="auto" latinLnBrk="0" hangingPunct="1">
              <a:lnSpc>
                <a:spcPct val="100000"/>
              </a:lnSpc>
              <a:spcBef>
                <a:spcPts val="0"/>
              </a:spcBef>
              <a:spcAft>
                <a:spcPts val="0"/>
              </a:spcAft>
              <a:buClrTx/>
              <a:buSzTx/>
              <a:buFontTx/>
              <a:buNone/>
              <a:tabLst/>
              <a:defRPr/>
            </a:pPr>
            <a:endParaRPr lang="ca-ES" dirty="0">
              <a:solidFill>
                <a:srgbClr val="FF0000"/>
              </a:solidFill>
            </a:endParaRPr>
          </a:p>
          <a:p>
            <a:endParaRPr lang="ca-ES" dirty="0"/>
          </a:p>
        </p:txBody>
      </p:sp>
      <p:sp>
        <p:nvSpPr>
          <p:cNvPr id="4" name="Contenidor de número de diapositiva 3"/>
          <p:cNvSpPr>
            <a:spLocks noGrp="1"/>
          </p:cNvSpPr>
          <p:nvPr>
            <p:ph type="sldNum" sz="quarter" idx="10"/>
          </p:nvPr>
        </p:nvSpPr>
        <p:spPr/>
        <p:txBody>
          <a:bodyPr/>
          <a:lstStyle/>
          <a:p>
            <a:fld id="{8EE00382-A13D-472A-93FE-DF5F73AFFBB9}" type="slidenum">
              <a:rPr lang="ca-ES" smtClean="0"/>
              <a:t>21</a:t>
            </a:fld>
            <a:endParaRPr lang="ca-ES"/>
          </a:p>
        </p:txBody>
      </p:sp>
    </p:spTree>
    <p:extLst>
      <p:ext uri="{BB962C8B-B14F-4D97-AF65-F5344CB8AC3E}">
        <p14:creationId xmlns:p14="http://schemas.microsoft.com/office/powerpoint/2010/main" val="7231735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r>
              <a:rPr lang="ca-ES" dirty="0"/>
              <a:t>Hem iniciat l’adaptació del l’opac per tal de simplificar les opcions de cerca mostrades i eliminar els </a:t>
            </a:r>
            <a:r>
              <a:rPr lang="ca-ES" dirty="0" err="1"/>
              <a:t>Scopes</a:t>
            </a:r>
            <a:r>
              <a:rPr lang="ca-ES" dirty="0"/>
              <a:t> que ara ja queden inactius, però mantenint els elements que hem construït i que tenen utilitat, com els núvols d’etiquetes per àmbits temàtics en l’entorn del Fons Antic, els llibres-e i les revistes-e d’accés obert. Esperem poder acabar per l’inici del proper curs</a:t>
            </a:r>
          </a:p>
        </p:txBody>
      </p:sp>
      <p:sp>
        <p:nvSpPr>
          <p:cNvPr id="4" name="Contenidor de número de diapositiva 3"/>
          <p:cNvSpPr>
            <a:spLocks noGrp="1"/>
          </p:cNvSpPr>
          <p:nvPr>
            <p:ph type="sldNum" sz="quarter" idx="10"/>
          </p:nvPr>
        </p:nvSpPr>
        <p:spPr/>
        <p:txBody>
          <a:bodyPr/>
          <a:lstStyle/>
          <a:p>
            <a:fld id="{8EE00382-A13D-472A-93FE-DF5F73AFFBB9}" type="slidenum">
              <a:rPr lang="ca-ES" smtClean="0"/>
              <a:t>22</a:t>
            </a:fld>
            <a:endParaRPr lang="ca-ES"/>
          </a:p>
        </p:txBody>
      </p:sp>
    </p:spTree>
    <p:extLst>
      <p:ext uri="{BB962C8B-B14F-4D97-AF65-F5344CB8AC3E}">
        <p14:creationId xmlns:p14="http://schemas.microsoft.com/office/powerpoint/2010/main" val="40375619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r>
              <a:rPr lang="ca-ES" dirty="0"/>
              <a:t>Els recursos electrònics es gestionen des </a:t>
            </a:r>
            <a:r>
              <a:rPr lang="ca-ES" dirty="0" err="1"/>
              <a:t>d’EBSCOadmin</a:t>
            </a:r>
            <a:r>
              <a:rPr lang="ca-ES" dirty="0"/>
              <a:t>, en 2 entorns diferents:</a:t>
            </a:r>
          </a:p>
          <a:p>
            <a:pPr marL="171450" indent="-171450">
              <a:buFont typeface="Arial" panose="020B0604020202020204" pitchFamily="34" charset="0"/>
              <a:buChar char="•"/>
            </a:pPr>
            <a:r>
              <a:rPr lang="ca-ES" dirty="0"/>
              <a:t>Í</a:t>
            </a:r>
            <a:r>
              <a:rPr lang="ca-ES" baseline="0" dirty="0"/>
              <a:t>ndex EDS (el que abans era PRIMO Central): </a:t>
            </a:r>
          </a:p>
          <a:p>
            <a:pPr marL="628650" lvl="1" indent="-171450">
              <a:buFont typeface="Arial" panose="020B0604020202020204" pitchFamily="34" charset="0"/>
              <a:buChar char="•"/>
            </a:pPr>
            <a:r>
              <a:rPr lang="ca-ES" baseline="0" dirty="0" err="1"/>
              <a:t>Dóna</a:t>
            </a:r>
            <a:r>
              <a:rPr lang="ca-ES" baseline="0" dirty="0"/>
              <a:t> accés al contingut indexat en les bases de dades que els diferents proveïdors de contingut proporcionen a EBSCO. </a:t>
            </a:r>
          </a:p>
          <a:p>
            <a:pPr marL="628650" lvl="1" indent="-171450">
              <a:buFont typeface="Arial" panose="020B0604020202020204" pitchFamily="34" charset="0"/>
              <a:buChar char="•"/>
            </a:pPr>
            <a:r>
              <a:rPr lang="ca-ES" baseline="0" dirty="0"/>
              <a:t>Recupera tot tipus de document (articles de revista, capítols de llibre, </a:t>
            </a:r>
            <a:r>
              <a:rPr lang="ca-ES" baseline="0" dirty="0" err="1"/>
              <a:t>tesis,etc</a:t>
            </a:r>
            <a:r>
              <a:rPr lang="ca-ES" baseline="0" dirty="0"/>
              <a:t>.) que poden ser estar en format electrònic o no. </a:t>
            </a:r>
          </a:p>
          <a:p>
            <a:pPr marL="628650" lvl="1" indent="-171450">
              <a:buFont typeface="Arial" panose="020B0604020202020204" pitchFamily="34" charset="0"/>
              <a:buChar char="•"/>
            </a:pPr>
            <a:r>
              <a:rPr lang="ca-ES" baseline="0" dirty="0"/>
              <a:t>No tenim gaire control sobre aquest índex: només podem activar i desactivar recursos, i no podem modificar el rànquing de rellevància.</a:t>
            </a:r>
          </a:p>
          <a:p>
            <a:pPr marL="171450" indent="-171450">
              <a:buFont typeface="Arial" panose="020B0604020202020204" pitchFamily="34" charset="0"/>
              <a:buChar char="•"/>
            </a:pPr>
            <a:r>
              <a:rPr lang="ca-ES" baseline="0" dirty="0"/>
              <a:t>Holdings </a:t>
            </a:r>
            <a:r>
              <a:rPr lang="ca-ES" baseline="0" dirty="0" err="1"/>
              <a:t>and</a:t>
            </a:r>
            <a:r>
              <a:rPr lang="ca-ES" baseline="0" dirty="0"/>
              <a:t> </a:t>
            </a:r>
            <a:r>
              <a:rPr lang="ca-ES" baseline="0" dirty="0" err="1"/>
              <a:t>Link</a:t>
            </a:r>
            <a:r>
              <a:rPr lang="ca-ES" baseline="0" dirty="0"/>
              <a:t> Manager (HLM) (el que abans era SFX): </a:t>
            </a:r>
          </a:p>
          <a:p>
            <a:pPr marL="628650" lvl="1" indent="-171450">
              <a:buFont typeface="Arial" panose="020B0604020202020204" pitchFamily="34" charset="0"/>
              <a:buChar char="•"/>
            </a:pPr>
            <a:r>
              <a:rPr lang="ca-ES" baseline="0" dirty="0"/>
              <a:t>És on gestionem els paquets i títols de recursos d’informació electrònics, tant llibres-e com revistes-e. </a:t>
            </a:r>
          </a:p>
          <a:p>
            <a:pPr marL="628650" lvl="1" indent="-171450">
              <a:buFont typeface="Arial" panose="020B0604020202020204" pitchFamily="34" charset="0"/>
              <a:buChar char="•"/>
            </a:pPr>
            <a:r>
              <a:rPr lang="ca-ES" baseline="0" dirty="0"/>
              <a:t>És on activem tant els recursos subscrits pel CRAI com els d’accés obert.</a:t>
            </a:r>
          </a:p>
          <a:p>
            <a:pPr marL="171450" lvl="0" indent="-171450">
              <a:buFont typeface="Arial" panose="020B0604020202020204" pitchFamily="34" charset="0"/>
              <a:buChar char="•"/>
            </a:pPr>
            <a:r>
              <a:rPr lang="ca-ES" baseline="0" dirty="0"/>
              <a:t>Les interfícies de visualització d’HLM són:</a:t>
            </a:r>
          </a:p>
          <a:p>
            <a:pPr marL="628650" lvl="1" indent="-171450">
              <a:buFont typeface="Arial" panose="020B0604020202020204" pitchFamily="34" charset="0"/>
              <a:buChar char="•"/>
            </a:pPr>
            <a:r>
              <a:rPr lang="ca-ES" baseline="0" dirty="0" err="1"/>
              <a:t>Publication</a:t>
            </a:r>
            <a:r>
              <a:rPr lang="ca-ES" baseline="0" dirty="0"/>
              <a:t> </a:t>
            </a:r>
            <a:r>
              <a:rPr lang="ca-ES" baseline="0" dirty="0" err="1"/>
              <a:t>Finder</a:t>
            </a:r>
            <a:r>
              <a:rPr lang="ca-ES" baseline="0" dirty="0"/>
              <a:t> Interface (PFI): és el llistat A-Z de llibres i revistes electròniques activades a HLM</a:t>
            </a:r>
          </a:p>
          <a:p>
            <a:pPr marL="628650" lvl="1" indent="-171450">
              <a:buFont typeface="Arial" panose="020B0604020202020204" pitchFamily="34" charset="0"/>
              <a:buChar char="•"/>
            </a:pPr>
            <a:r>
              <a:rPr lang="ca-ES" baseline="0" dirty="0"/>
              <a:t>Full Text </a:t>
            </a:r>
            <a:r>
              <a:rPr lang="ca-ES" baseline="0" dirty="0" err="1"/>
              <a:t>Finder</a:t>
            </a:r>
            <a:r>
              <a:rPr lang="ca-ES" baseline="0" dirty="0"/>
              <a:t> (FTF): gestor d’enllaços que dona accés al menú de serveis i al text complet del recursos activats a HLM.</a:t>
            </a:r>
          </a:p>
          <a:p>
            <a:endParaRPr lang="ca-ES" dirty="0"/>
          </a:p>
        </p:txBody>
      </p:sp>
      <p:sp>
        <p:nvSpPr>
          <p:cNvPr id="4" name="Contenidor de número de diapositiva 3"/>
          <p:cNvSpPr>
            <a:spLocks noGrp="1"/>
          </p:cNvSpPr>
          <p:nvPr>
            <p:ph type="sldNum" sz="quarter" idx="10"/>
          </p:nvPr>
        </p:nvSpPr>
        <p:spPr/>
        <p:txBody>
          <a:bodyPr/>
          <a:lstStyle/>
          <a:p>
            <a:fld id="{8EE00382-A13D-472A-93FE-DF5F73AFFBB9}" type="slidenum">
              <a:rPr lang="ca-ES" smtClean="0"/>
              <a:t>23</a:t>
            </a:fld>
            <a:endParaRPr lang="ca-ES"/>
          </a:p>
        </p:txBody>
      </p:sp>
    </p:spTree>
    <p:extLst>
      <p:ext uri="{BB962C8B-B14F-4D97-AF65-F5344CB8AC3E}">
        <p14:creationId xmlns:p14="http://schemas.microsoft.com/office/powerpoint/2010/main" val="40579928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r>
              <a:rPr lang="ca-ES" dirty="0"/>
              <a:t>Des </a:t>
            </a:r>
            <a:r>
              <a:rPr lang="ca-ES" dirty="0" err="1"/>
              <a:t>d’EBSCOadmin</a:t>
            </a:r>
            <a:r>
              <a:rPr lang="ca-ES" dirty="0"/>
              <a:t> gestionem tant l’índex de recuperació d’informació de </a:t>
            </a:r>
            <a:r>
              <a:rPr lang="ca-ES" dirty="0" err="1"/>
              <a:t>Cercabib</a:t>
            </a:r>
            <a:r>
              <a:rPr lang="ca-ES" dirty="0"/>
              <a:t> (EDS), com</a:t>
            </a:r>
            <a:r>
              <a:rPr lang="ca-ES" baseline="0" dirty="0"/>
              <a:t> la Biblioteca digital de la UB (HLM). </a:t>
            </a:r>
          </a:p>
          <a:p>
            <a:r>
              <a:rPr lang="ca-ES" baseline="0" dirty="0"/>
              <a:t>A EDS no tenim control sobre l’algorisme de cerca, només podem:</a:t>
            </a:r>
          </a:p>
          <a:p>
            <a:pPr marL="171450" indent="-171450">
              <a:buFont typeface="Arial" panose="020B0604020202020204" pitchFamily="34" charset="0"/>
              <a:buChar char="•"/>
            </a:pPr>
            <a:r>
              <a:rPr lang="ca-ES" baseline="0" dirty="0"/>
              <a:t>Activar i desactivar les bases de dades / proveïdors de contingut on fem les cerques (visibles a la faceta Proveïdor de contingut </a:t>
            </a:r>
            <a:r>
              <a:rPr lang="ca-ES" baseline="0" dirty="0" err="1"/>
              <a:t>d’Encore</a:t>
            </a:r>
            <a:r>
              <a:rPr lang="ca-ES" baseline="0" dirty="0"/>
              <a:t> - </a:t>
            </a:r>
            <a:r>
              <a:rPr lang="ca-ES" baseline="0" dirty="0" err="1"/>
              <a:t>Cercabib</a:t>
            </a:r>
            <a:r>
              <a:rPr lang="ca-ES" baseline="0" dirty="0"/>
              <a:t>)</a:t>
            </a:r>
          </a:p>
          <a:p>
            <a:pPr marL="171450" indent="-171450">
              <a:buFont typeface="Arial" panose="020B0604020202020204" pitchFamily="34" charset="0"/>
              <a:buChar char="•"/>
            </a:pPr>
            <a:r>
              <a:rPr lang="ca-ES" baseline="0" dirty="0"/>
              <a:t>Configuració dels botons d’accés al document, visibles tant a </a:t>
            </a:r>
            <a:r>
              <a:rPr lang="ca-ES" baseline="0" dirty="0" err="1"/>
              <a:t>Encore</a:t>
            </a:r>
            <a:r>
              <a:rPr lang="ca-ES" baseline="0" dirty="0"/>
              <a:t> com al registre EDS</a:t>
            </a:r>
            <a:endParaRPr lang="es-ES" dirty="0"/>
          </a:p>
        </p:txBody>
      </p:sp>
      <p:sp>
        <p:nvSpPr>
          <p:cNvPr id="4" name="Contenidor de número de diapositiva 3"/>
          <p:cNvSpPr>
            <a:spLocks noGrp="1"/>
          </p:cNvSpPr>
          <p:nvPr>
            <p:ph type="sldNum" sz="quarter" idx="10"/>
          </p:nvPr>
        </p:nvSpPr>
        <p:spPr/>
        <p:txBody>
          <a:bodyPr/>
          <a:lstStyle/>
          <a:p>
            <a:fld id="{8EE00382-A13D-472A-93FE-DF5F73AFFBB9}" type="slidenum">
              <a:rPr lang="ca-ES" smtClean="0"/>
              <a:t>24</a:t>
            </a:fld>
            <a:endParaRPr lang="ca-ES"/>
          </a:p>
        </p:txBody>
      </p:sp>
    </p:spTree>
    <p:extLst>
      <p:ext uri="{BB962C8B-B14F-4D97-AF65-F5344CB8AC3E}">
        <p14:creationId xmlns:p14="http://schemas.microsoft.com/office/powerpoint/2010/main" val="21292419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r>
              <a:rPr lang="ca-ES" dirty="0"/>
              <a:t>HLM és l’eina </a:t>
            </a:r>
            <a:r>
              <a:rPr lang="ca-ES" baseline="0" dirty="0"/>
              <a:t>on gestionem els paquets i títols de recursos d’informació electrònics. Aquí és on activem els recursos subscrits pel CRAI i els d’accés obert, i marquem els períodes de cobertura de cada títol. </a:t>
            </a:r>
            <a:r>
              <a:rPr lang="ca-ES" dirty="0"/>
              <a:t>Actualment tenim més 160.000</a:t>
            </a:r>
            <a:r>
              <a:rPr lang="ca-ES" baseline="0" dirty="0"/>
              <a:t>, tant subscrits com d’accés obert</a:t>
            </a:r>
            <a:endParaRPr lang="es-ES" dirty="0"/>
          </a:p>
        </p:txBody>
      </p:sp>
      <p:sp>
        <p:nvSpPr>
          <p:cNvPr id="4" name="Contenidor de número de diapositiva 3"/>
          <p:cNvSpPr>
            <a:spLocks noGrp="1"/>
          </p:cNvSpPr>
          <p:nvPr>
            <p:ph type="sldNum" sz="quarter" idx="10"/>
          </p:nvPr>
        </p:nvSpPr>
        <p:spPr/>
        <p:txBody>
          <a:bodyPr/>
          <a:lstStyle/>
          <a:p>
            <a:fld id="{8EE00382-A13D-472A-93FE-DF5F73AFFBB9}" type="slidenum">
              <a:rPr lang="ca-ES" smtClean="0"/>
              <a:t>25</a:t>
            </a:fld>
            <a:endParaRPr lang="ca-ES"/>
          </a:p>
        </p:txBody>
      </p:sp>
    </p:spTree>
    <p:extLst>
      <p:ext uri="{BB962C8B-B14F-4D97-AF65-F5344CB8AC3E}">
        <p14:creationId xmlns:p14="http://schemas.microsoft.com/office/powerpoint/2010/main" val="31425607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r>
              <a:rPr lang="ca-ES" dirty="0"/>
              <a:t>Els títols activats a HLM es visualitzen a PFI,</a:t>
            </a:r>
            <a:r>
              <a:rPr lang="ca-ES" baseline="0" dirty="0"/>
              <a:t> l’A-Z de llibres-e i revistes-e. </a:t>
            </a:r>
          </a:p>
          <a:p>
            <a:endParaRPr lang="ca-ES" baseline="0" dirty="0"/>
          </a:p>
          <a:p>
            <a:r>
              <a:rPr lang="ca-ES" baseline="0" dirty="0"/>
              <a:t>Tenim un problema amb la interfície en català: no carreguen les facetes i falten algunes traduccions del francès, incidència oberta, fins que es resolgui </a:t>
            </a:r>
            <a:r>
              <a:rPr lang="ca-ES" baseline="0" dirty="0" err="1"/>
              <a:t>redireccionarem</a:t>
            </a:r>
            <a:r>
              <a:rPr lang="ca-ES" baseline="0" dirty="0"/>
              <a:t> a interfície en castellà</a:t>
            </a:r>
            <a:endParaRPr lang="es-ES" dirty="0"/>
          </a:p>
          <a:p>
            <a:endParaRPr lang="es-ES" dirty="0"/>
          </a:p>
        </p:txBody>
      </p:sp>
      <p:sp>
        <p:nvSpPr>
          <p:cNvPr id="4" name="Contenidor de número de diapositiva 3"/>
          <p:cNvSpPr>
            <a:spLocks noGrp="1"/>
          </p:cNvSpPr>
          <p:nvPr>
            <p:ph type="sldNum" sz="quarter" idx="10"/>
          </p:nvPr>
        </p:nvSpPr>
        <p:spPr/>
        <p:txBody>
          <a:bodyPr/>
          <a:lstStyle/>
          <a:p>
            <a:fld id="{8EE00382-A13D-472A-93FE-DF5F73AFFBB9}" type="slidenum">
              <a:rPr lang="ca-ES" smtClean="0"/>
              <a:t>26</a:t>
            </a:fld>
            <a:endParaRPr lang="ca-ES"/>
          </a:p>
        </p:txBody>
      </p:sp>
    </p:spTree>
    <p:extLst>
      <p:ext uri="{BB962C8B-B14F-4D97-AF65-F5344CB8AC3E}">
        <p14:creationId xmlns:p14="http://schemas.microsoft.com/office/powerpoint/2010/main" val="178614209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r>
              <a:rPr lang="ca-ES" dirty="0"/>
              <a:t>FTF</a:t>
            </a:r>
            <a:r>
              <a:rPr lang="ca-ES" baseline="0" dirty="0"/>
              <a:t> és el menú de serveis que dona accés al text complet del recurs i altres serveis</a:t>
            </a:r>
            <a:r>
              <a:rPr lang="ca-ES" dirty="0"/>
              <a:t>: </a:t>
            </a:r>
            <a:r>
              <a:rPr lang="ca-ES" baseline="0" dirty="0"/>
              <a:t>disponibilitat en paper, exportació a </a:t>
            </a:r>
            <a:r>
              <a:rPr lang="ca-ES" baseline="0" dirty="0" err="1"/>
              <a:t>Mendeley</a:t>
            </a:r>
            <a:r>
              <a:rPr lang="ca-ES" baseline="0" dirty="0"/>
              <a:t>, informació complementària i accés al S@U. Aquest menú es pot obrir tant per títols de llibres-e i revistes-e, com per articles </a:t>
            </a:r>
            <a:endParaRPr lang="es-ES" dirty="0"/>
          </a:p>
        </p:txBody>
      </p:sp>
      <p:sp>
        <p:nvSpPr>
          <p:cNvPr id="4" name="Contenidor de número de diapositiva 3"/>
          <p:cNvSpPr>
            <a:spLocks noGrp="1"/>
          </p:cNvSpPr>
          <p:nvPr>
            <p:ph type="sldNum" sz="quarter" idx="10"/>
          </p:nvPr>
        </p:nvSpPr>
        <p:spPr/>
        <p:txBody>
          <a:bodyPr/>
          <a:lstStyle/>
          <a:p>
            <a:fld id="{8EE00382-A13D-472A-93FE-DF5F73AFFBB9}" type="slidenum">
              <a:rPr lang="ca-ES" smtClean="0"/>
              <a:t>27</a:t>
            </a:fld>
            <a:endParaRPr lang="ca-ES"/>
          </a:p>
        </p:txBody>
      </p:sp>
    </p:spTree>
    <p:extLst>
      <p:ext uri="{BB962C8B-B14F-4D97-AF65-F5344CB8AC3E}">
        <p14:creationId xmlns:p14="http://schemas.microsoft.com/office/powerpoint/2010/main" val="40134781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r>
              <a:rPr lang="ca-ES" dirty="0"/>
              <a:t>També podem buscar els títols dels</a:t>
            </a:r>
            <a:r>
              <a:rPr lang="ca-ES" baseline="0" dirty="0"/>
              <a:t> recursos activats a </a:t>
            </a:r>
            <a:r>
              <a:rPr lang="ca-ES" baseline="0" dirty="0" err="1"/>
              <a:t>Cercabib</a:t>
            </a:r>
            <a:r>
              <a:rPr lang="ca-ES" baseline="0" dirty="0"/>
              <a:t>, ja que estan majoritàriament catalogats. Des del registre trobarem un botó Consulta’l d’accés al menú de serveis</a:t>
            </a:r>
          </a:p>
          <a:p>
            <a:endParaRPr lang="es-ES" dirty="0"/>
          </a:p>
        </p:txBody>
      </p:sp>
      <p:sp>
        <p:nvSpPr>
          <p:cNvPr id="4" name="Contenidor de número de diapositiva 3"/>
          <p:cNvSpPr>
            <a:spLocks noGrp="1"/>
          </p:cNvSpPr>
          <p:nvPr>
            <p:ph type="sldNum" sz="quarter" idx="10"/>
          </p:nvPr>
        </p:nvSpPr>
        <p:spPr/>
        <p:txBody>
          <a:bodyPr/>
          <a:lstStyle/>
          <a:p>
            <a:fld id="{8EE00382-A13D-472A-93FE-DF5F73AFFBB9}" type="slidenum">
              <a:rPr lang="ca-ES" smtClean="0"/>
              <a:t>28</a:t>
            </a:fld>
            <a:endParaRPr lang="ca-ES"/>
          </a:p>
        </p:txBody>
      </p:sp>
    </p:spTree>
    <p:extLst>
      <p:ext uri="{BB962C8B-B14F-4D97-AF65-F5344CB8AC3E}">
        <p14:creationId xmlns:p14="http://schemas.microsoft.com/office/powerpoint/2010/main" val="259971883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r>
              <a:rPr lang="ca-ES" dirty="0"/>
              <a:t>També podem buscar els títols dels</a:t>
            </a:r>
            <a:r>
              <a:rPr lang="ca-ES" baseline="0" dirty="0"/>
              <a:t> recursos activats a </a:t>
            </a:r>
            <a:r>
              <a:rPr lang="ca-ES" baseline="0" dirty="0" err="1"/>
              <a:t>Cercabib</a:t>
            </a:r>
            <a:r>
              <a:rPr lang="ca-ES" baseline="0" dirty="0"/>
              <a:t>, ja que estan majoritàriament catalogats. Des del registre trobarem un botó Consulta’l d’accés al menú de serveis</a:t>
            </a:r>
          </a:p>
          <a:p>
            <a:endParaRPr lang="es-ES" dirty="0"/>
          </a:p>
        </p:txBody>
      </p:sp>
      <p:sp>
        <p:nvSpPr>
          <p:cNvPr id="4" name="Contenidor de número de diapositiva 3"/>
          <p:cNvSpPr>
            <a:spLocks noGrp="1"/>
          </p:cNvSpPr>
          <p:nvPr>
            <p:ph type="sldNum" sz="quarter" idx="10"/>
          </p:nvPr>
        </p:nvSpPr>
        <p:spPr/>
        <p:txBody>
          <a:bodyPr/>
          <a:lstStyle/>
          <a:p>
            <a:fld id="{8EE00382-A13D-472A-93FE-DF5F73AFFBB9}" type="slidenum">
              <a:rPr lang="ca-ES" smtClean="0"/>
              <a:t>29</a:t>
            </a:fld>
            <a:endParaRPr lang="ca-ES"/>
          </a:p>
        </p:txBody>
      </p:sp>
    </p:spTree>
    <p:extLst>
      <p:ext uri="{BB962C8B-B14F-4D97-AF65-F5344CB8AC3E}">
        <p14:creationId xmlns:p14="http://schemas.microsoft.com/office/powerpoint/2010/main" val="33481772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endParaRPr lang="ca-ES" dirty="0"/>
          </a:p>
          <a:p>
            <a:r>
              <a:rPr lang="ca-ES" dirty="0" err="1"/>
              <a:t>Cercabib</a:t>
            </a:r>
            <a:r>
              <a:rPr lang="ca-ES" baseline="0" dirty="0"/>
              <a:t> és una cap de cerca que recupera recursos de 3 contextos diferents</a:t>
            </a:r>
            <a:r>
              <a:rPr lang="ca-ES" dirty="0"/>
              <a:t>.</a:t>
            </a:r>
            <a:r>
              <a:rPr lang="ca-ES" baseline="0" dirty="0"/>
              <a:t> A l’hora, la gestió i activació dels recursos-e es fa des d’un producte extern i que s’integra amb </a:t>
            </a:r>
            <a:r>
              <a:rPr lang="ca-ES" baseline="0" dirty="0" err="1"/>
              <a:t>Encore</a:t>
            </a:r>
            <a:r>
              <a:rPr lang="ca-ES" baseline="0" dirty="0"/>
              <a:t> a través d’una API.  Per tant són entorns que no estan realment integrats i aquesta és la principal raó de la complexitat en la configuració i activació de recursos, així com la causa de diferents funcionaments dels botons i accessos des de </a:t>
            </a:r>
            <a:r>
              <a:rPr lang="ca-ES" baseline="0" dirty="0" err="1"/>
              <a:t>Cercabib</a:t>
            </a:r>
            <a:r>
              <a:rPr lang="ca-ES" baseline="0" dirty="0"/>
              <a:t>. </a:t>
            </a:r>
          </a:p>
          <a:p>
            <a:r>
              <a:rPr lang="ca-ES" baseline="0" dirty="0"/>
              <a:t>Per tal d’entendre millor com s'interrelacionen aquests dos components dividirem l’explicació en dues parts: </a:t>
            </a:r>
          </a:p>
          <a:p>
            <a:r>
              <a:rPr lang="ca-ES" baseline="0" dirty="0"/>
              <a:t>      - </a:t>
            </a:r>
            <a:r>
              <a:rPr lang="ca-ES" baseline="0" dirty="0" err="1"/>
              <a:t>Cercabib</a:t>
            </a:r>
            <a:r>
              <a:rPr lang="ca-ES" baseline="0" dirty="0"/>
              <a:t> i les seves funcionalitats principals – Rosa Fabeiro com a administradora del sistema</a:t>
            </a:r>
          </a:p>
          <a:p>
            <a:r>
              <a:rPr lang="ca-ES" baseline="0" dirty="0"/>
              <a:t>      - Funcionalitats provinents de l’índex EDS i els seus components – Carlos Palacio administrador de EDS per part de GC</a:t>
            </a:r>
          </a:p>
          <a:p>
            <a:r>
              <a:rPr lang="ca-ES" baseline="0" dirty="0"/>
              <a:t>    </a:t>
            </a:r>
            <a:endParaRPr lang="ca-ES" dirty="0"/>
          </a:p>
        </p:txBody>
      </p:sp>
      <p:sp>
        <p:nvSpPr>
          <p:cNvPr id="4" name="Contenidor de número de diapositiva 3"/>
          <p:cNvSpPr>
            <a:spLocks noGrp="1"/>
          </p:cNvSpPr>
          <p:nvPr>
            <p:ph type="sldNum" sz="quarter" idx="10"/>
          </p:nvPr>
        </p:nvSpPr>
        <p:spPr/>
        <p:txBody>
          <a:bodyPr/>
          <a:lstStyle/>
          <a:p>
            <a:fld id="{8EE00382-A13D-472A-93FE-DF5F73AFFBB9}" type="slidenum">
              <a:rPr lang="ca-ES" smtClean="0"/>
              <a:t>3</a:t>
            </a:fld>
            <a:endParaRPr lang="ca-ES"/>
          </a:p>
        </p:txBody>
      </p:sp>
    </p:spTree>
    <p:extLst>
      <p:ext uri="{BB962C8B-B14F-4D97-AF65-F5344CB8AC3E}">
        <p14:creationId xmlns:p14="http://schemas.microsoft.com/office/powerpoint/2010/main" val="425957615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r>
              <a:rPr lang="ca-ES" baseline="0" dirty="0"/>
              <a:t>D’aquesta forma, podem trobar els títols dels recursos electrònics a </a:t>
            </a:r>
            <a:r>
              <a:rPr lang="ca-ES" baseline="0" dirty="0" err="1"/>
              <a:t>Cercabib</a:t>
            </a:r>
            <a:r>
              <a:rPr lang="ca-ES" baseline="0" dirty="0"/>
              <a:t> a través de catàleg, però en qualsevol cas es recomana que per cercar un títol de llibre-e o revista-e, anar al llistat A-Z (PFI), i per cercar contingut (articles) anar a </a:t>
            </a:r>
            <a:r>
              <a:rPr lang="ca-ES" baseline="0" dirty="0" err="1"/>
              <a:t>Cercabib</a:t>
            </a:r>
            <a:endParaRPr lang="ca-ES" baseline="0" dirty="0"/>
          </a:p>
        </p:txBody>
      </p:sp>
      <p:sp>
        <p:nvSpPr>
          <p:cNvPr id="4" name="Contenidor de número de diapositiva 3"/>
          <p:cNvSpPr>
            <a:spLocks noGrp="1"/>
          </p:cNvSpPr>
          <p:nvPr>
            <p:ph type="sldNum" sz="quarter" idx="10"/>
          </p:nvPr>
        </p:nvSpPr>
        <p:spPr/>
        <p:txBody>
          <a:bodyPr/>
          <a:lstStyle/>
          <a:p>
            <a:fld id="{8EE00382-A13D-472A-93FE-DF5F73AFFBB9}" type="slidenum">
              <a:rPr lang="ca-ES" smtClean="0"/>
              <a:t>30</a:t>
            </a:fld>
            <a:endParaRPr lang="ca-ES"/>
          </a:p>
        </p:txBody>
      </p:sp>
    </p:spTree>
    <p:extLst>
      <p:ext uri="{BB962C8B-B14F-4D97-AF65-F5344CB8AC3E}">
        <p14:creationId xmlns:p14="http://schemas.microsoft.com/office/powerpoint/2010/main" val="70717879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r>
              <a:rPr lang="ca-ES" dirty="0"/>
              <a:t>L’accés al contingut indexat a EDS es fa des de la caixa de cerca de </a:t>
            </a:r>
            <a:r>
              <a:rPr lang="ca-ES" dirty="0" err="1"/>
              <a:t>Cercabib</a:t>
            </a:r>
            <a:r>
              <a:rPr lang="ca-ES" dirty="0"/>
              <a:t>.</a:t>
            </a:r>
          </a:p>
          <a:p>
            <a:r>
              <a:rPr lang="ca-ES" dirty="0"/>
              <a:t>L’índex EDS dona</a:t>
            </a:r>
            <a:r>
              <a:rPr lang="ca-ES" baseline="0" dirty="0"/>
              <a:t> accés al contingut indexat en les bases de dades que els diferents proveïdors proporcionen a EBSCO, tant electrònics com no.</a:t>
            </a:r>
          </a:p>
          <a:p>
            <a:r>
              <a:rPr lang="ca-ES" baseline="0" dirty="0"/>
              <a:t>Els registres recuperats es poden filtrar per les facetes pròpies d’EDS:</a:t>
            </a:r>
          </a:p>
          <a:p>
            <a:pPr marL="171450" indent="-171450">
              <a:buFont typeface="Arial" panose="020B0604020202020204" pitchFamily="34" charset="0"/>
              <a:buChar char="•"/>
            </a:pPr>
            <a:r>
              <a:rPr lang="ca-ES" baseline="0" dirty="0"/>
              <a:t>Proveïdor de continguts:</a:t>
            </a:r>
          </a:p>
          <a:p>
            <a:pPr marL="171450" indent="-171450">
              <a:buFont typeface="Arial" panose="020B0604020202020204" pitchFamily="34" charset="0"/>
              <a:buChar char="•"/>
            </a:pPr>
            <a:r>
              <a:rPr lang="ca-ES" baseline="0" dirty="0"/>
              <a:t>Revista</a:t>
            </a:r>
          </a:p>
          <a:p>
            <a:pPr marL="171450" indent="-171450">
              <a:buFont typeface="Arial" panose="020B0604020202020204" pitchFamily="34" charset="0"/>
              <a:buChar char="•"/>
            </a:pPr>
            <a:r>
              <a:rPr lang="ca-ES" baseline="0" dirty="0"/>
              <a:t>Editorial</a:t>
            </a:r>
          </a:p>
          <a:p>
            <a:pPr marL="171450" indent="-171450">
              <a:buFont typeface="Arial" panose="020B0604020202020204" pitchFamily="34" charset="0"/>
              <a:buChar char="•"/>
            </a:pPr>
            <a:endParaRPr lang="ca-ES" baseline="0" dirty="0"/>
          </a:p>
          <a:p>
            <a:pPr marL="0" indent="0">
              <a:buFont typeface="Arial" panose="020B0604020202020204" pitchFamily="34" charset="0"/>
              <a:buNone/>
            </a:pPr>
            <a:r>
              <a:rPr lang="ca-ES" baseline="0" dirty="0"/>
              <a:t>L’accés als documents recuperats es fa mitjançant els botons de la part dreta, que es configuren en funció de si el contingut recuperat a EDS està activat a HLM. Quan la revista de l’article recuperat està activada, surt el botó Consulta’l, que porta a Full Text </a:t>
            </a:r>
            <a:r>
              <a:rPr lang="ca-ES" baseline="0" dirty="0" err="1"/>
              <a:t>Finder</a:t>
            </a:r>
            <a:endParaRPr lang="ca-ES" baseline="0" dirty="0"/>
          </a:p>
        </p:txBody>
      </p:sp>
      <p:sp>
        <p:nvSpPr>
          <p:cNvPr id="4" name="Contenidor de número de diapositiva 3"/>
          <p:cNvSpPr>
            <a:spLocks noGrp="1"/>
          </p:cNvSpPr>
          <p:nvPr>
            <p:ph type="sldNum" sz="quarter" idx="10"/>
          </p:nvPr>
        </p:nvSpPr>
        <p:spPr/>
        <p:txBody>
          <a:bodyPr/>
          <a:lstStyle/>
          <a:p>
            <a:fld id="{8EE00382-A13D-472A-93FE-DF5F73AFFBB9}" type="slidenum">
              <a:rPr lang="ca-ES" smtClean="0"/>
              <a:t>31</a:t>
            </a:fld>
            <a:endParaRPr lang="ca-ES"/>
          </a:p>
        </p:txBody>
      </p:sp>
    </p:spTree>
    <p:extLst>
      <p:ext uri="{BB962C8B-B14F-4D97-AF65-F5344CB8AC3E}">
        <p14:creationId xmlns:p14="http://schemas.microsoft.com/office/powerpoint/2010/main" val="233386759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r>
              <a:rPr lang="ca-ES" dirty="0"/>
              <a:t>Filtrem per proveïdor: recuperem registres recuperats a JSTOR, alguns disposen d’accés al text complet i altres no. </a:t>
            </a:r>
          </a:p>
          <a:p>
            <a:r>
              <a:rPr lang="ca-ES" dirty="0"/>
              <a:t>Si</a:t>
            </a:r>
            <a:r>
              <a:rPr lang="ca-ES" baseline="0" dirty="0"/>
              <a:t> cliquem al títol no accedim al text complet, sinó al registre bibliogràfic del registre EDS.</a:t>
            </a:r>
          </a:p>
          <a:p>
            <a:r>
              <a:rPr lang="ca-ES" baseline="0" dirty="0"/>
              <a:t>Si cliquem al botó Consulta’l accedim al menú de serveis FTF</a:t>
            </a:r>
            <a:endParaRPr lang="es-ES" dirty="0"/>
          </a:p>
        </p:txBody>
      </p:sp>
      <p:sp>
        <p:nvSpPr>
          <p:cNvPr id="4" name="Contenidor de número de diapositiva 3"/>
          <p:cNvSpPr>
            <a:spLocks noGrp="1"/>
          </p:cNvSpPr>
          <p:nvPr>
            <p:ph type="sldNum" sz="quarter" idx="10"/>
          </p:nvPr>
        </p:nvSpPr>
        <p:spPr/>
        <p:txBody>
          <a:bodyPr/>
          <a:lstStyle/>
          <a:p>
            <a:fld id="{8EE00382-A13D-472A-93FE-DF5F73AFFBB9}" type="slidenum">
              <a:rPr lang="ca-ES" smtClean="0"/>
              <a:t>32</a:t>
            </a:fld>
            <a:endParaRPr lang="ca-ES"/>
          </a:p>
        </p:txBody>
      </p:sp>
    </p:spTree>
    <p:extLst>
      <p:ext uri="{BB962C8B-B14F-4D97-AF65-F5344CB8AC3E}">
        <p14:creationId xmlns:p14="http://schemas.microsoft.com/office/powerpoint/2010/main" val="298712052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r>
              <a:rPr lang="ca-ES" baseline="0" dirty="0"/>
              <a:t>Si entrem a un títol, sortim del entorn </a:t>
            </a:r>
            <a:r>
              <a:rPr lang="ca-ES" baseline="0" dirty="0" err="1"/>
              <a:t>d’Encore</a:t>
            </a:r>
            <a:r>
              <a:rPr lang="ca-ES" baseline="0" dirty="0"/>
              <a:t> (</a:t>
            </a:r>
            <a:r>
              <a:rPr lang="ca-ES" baseline="0" dirty="0" err="1"/>
              <a:t>Innovative</a:t>
            </a:r>
            <a:r>
              <a:rPr lang="ca-ES" baseline="0" dirty="0"/>
              <a:t>) i accedim a l’entorn EBSCO (EDS)</a:t>
            </a:r>
          </a:p>
          <a:p>
            <a:endParaRPr lang="ca-ES" baseline="0" dirty="0"/>
          </a:p>
          <a:p>
            <a:r>
              <a:rPr lang="ca-ES" baseline="0" dirty="0"/>
              <a:t>Conté informació detallada del registre i disposa dels mateixos enllaços d’accés que a través de l’enllaç Consulta’l (mateixa informació que a </a:t>
            </a:r>
            <a:r>
              <a:rPr lang="ca-ES" baseline="0" dirty="0" err="1"/>
              <a:t>Encore</a:t>
            </a:r>
            <a:r>
              <a:rPr lang="ca-ES" baseline="0" dirty="0"/>
              <a:t>)</a:t>
            </a:r>
          </a:p>
        </p:txBody>
      </p:sp>
      <p:sp>
        <p:nvSpPr>
          <p:cNvPr id="4" name="Contenidor de número de diapositiva 3"/>
          <p:cNvSpPr>
            <a:spLocks noGrp="1"/>
          </p:cNvSpPr>
          <p:nvPr>
            <p:ph type="sldNum" sz="quarter" idx="10"/>
          </p:nvPr>
        </p:nvSpPr>
        <p:spPr/>
        <p:txBody>
          <a:bodyPr/>
          <a:lstStyle/>
          <a:p>
            <a:fld id="{8EE00382-A13D-472A-93FE-DF5F73AFFBB9}" type="slidenum">
              <a:rPr lang="ca-ES" smtClean="0"/>
              <a:t>33</a:t>
            </a:fld>
            <a:endParaRPr lang="ca-ES"/>
          </a:p>
        </p:txBody>
      </p:sp>
    </p:spTree>
    <p:extLst>
      <p:ext uri="{BB962C8B-B14F-4D97-AF65-F5344CB8AC3E}">
        <p14:creationId xmlns:p14="http://schemas.microsoft.com/office/powerpoint/2010/main" val="119574467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r>
              <a:rPr lang="ca-ES" dirty="0"/>
              <a:t>El botó Consulta’l dona accés als registres activats a</a:t>
            </a:r>
            <a:r>
              <a:rPr lang="ca-ES" baseline="0" dirty="0"/>
              <a:t> HLM a través del gestor d’enllaços FTF. Ens dona informació d’accés, així com disponibilitat en paper, exportació a </a:t>
            </a:r>
            <a:r>
              <a:rPr lang="ca-ES" baseline="0" dirty="0" err="1"/>
              <a:t>Mendeley</a:t>
            </a:r>
            <a:r>
              <a:rPr lang="ca-ES" baseline="0" dirty="0"/>
              <a:t>, informació complementària i accés al S@U.</a:t>
            </a:r>
            <a:endParaRPr lang="es-ES" dirty="0"/>
          </a:p>
        </p:txBody>
      </p:sp>
      <p:sp>
        <p:nvSpPr>
          <p:cNvPr id="4" name="Contenidor de número de diapositiva 3"/>
          <p:cNvSpPr>
            <a:spLocks noGrp="1"/>
          </p:cNvSpPr>
          <p:nvPr>
            <p:ph type="sldNum" sz="quarter" idx="10"/>
          </p:nvPr>
        </p:nvSpPr>
        <p:spPr/>
        <p:txBody>
          <a:bodyPr/>
          <a:lstStyle/>
          <a:p>
            <a:fld id="{8EE00382-A13D-472A-93FE-DF5F73AFFBB9}" type="slidenum">
              <a:rPr lang="ca-ES" smtClean="0"/>
              <a:t>34</a:t>
            </a:fld>
            <a:endParaRPr lang="ca-ES"/>
          </a:p>
        </p:txBody>
      </p:sp>
    </p:spTree>
    <p:extLst>
      <p:ext uri="{BB962C8B-B14F-4D97-AF65-F5344CB8AC3E}">
        <p14:creationId xmlns:p14="http://schemas.microsoft.com/office/powerpoint/2010/main" val="413439427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r>
              <a:rPr lang="ca-ES" baseline="0" dirty="0"/>
              <a:t>El funcionament general dels botons és que si el recurs recuperat està activat a HLM, es mostra el botó Consulta’l i si no està activat es mostra el botó PI. </a:t>
            </a:r>
          </a:p>
          <a:p>
            <a:r>
              <a:rPr lang="ca-ES" baseline="0" dirty="0"/>
              <a:t>Aquest funcionament fa que el botó PI sigui molt visible (recursos recuperats sense accés) i provoqui moltes peticions, algunes potser no necessàries si la revista en paper està a la biblioteca:  Estem valorant l’opció que el botó Consulta’l també surti si la revista està en paper, encara que no disposi de versió electrònica, per així obligar a l’usuari a consultar la disponibilitat en paper: Ex. </a:t>
            </a:r>
            <a:r>
              <a:rPr lang="ca-ES" baseline="0" dirty="0" err="1"/>
              <a:t>Nonne</a:t>
            </a:r>
            <a:r>
              <a:rPr lang="ca-ES" baseline="0" dirty="0"/>
              <a:t> Paris </a:t>
            </a:r>
            <a:r>
              <a:rPr lang="ca-ES" baseline="0" dirty="0" err="1"/>
              <a:t>Bruxelles</a:t>
            </a:r>
            <a:r>
              <a:rPr lang="ca-ES" baseline="0" dirty="0"/>
              <a:t>: “</a:t>
            </a:r>
            <a:r>
              <a:rPr lang="ca-ES" baseline="0" dirty="0" err="1"/>
              <a:t>Connaisance</a:t>
            </a:r>
            <a:r>
              <a:rPr lang="ca-ES" baseline="0" dirty="0"/>
              <a:t> des Arts”</a:t>
            </a:r>
          </a:p>
          <a:p>
            <a:r>
              <a:rPr lang="ca-ES" baseline="0" dirty="0"/>
              <a:t>Excepcions:</a:t>
            </a:r>
          </a:p>
          <a:p>
            <a:pPr marL="171450" indent="-171450">
              <a:buFont typeface="Arial" panose="020B0604020202020204" pitchFamily="34" charset="0"/>
              <a:buChar char="•"/>
            </a:pPr>
            <a:r>
              <a:rPr lang="ca-ES" baseline="0" dirty="0"/>
              <a:t>Consulta’l (accés lliure): accés directe al text complet sense passar per FTF</a:t>
            </a:r>
          </a:p>
          <a:p>
            <a:pPr marL="171450" indent="-171450">
              <a:buFont typeface="Arial" panose="020B0604020202020204" pitchFamily="34" charset="0"/>
              <a:buChar char="•"/>
            </a:pPr>
            <a:r>
              <a:rPr lang="ca-ES" baseline="0" dirty="0"/>
              <a:t>Consulta’l: 3 excepcions de recursos de pagament que no estan a HLM i que tenim accés a tot el que recuperem</a:t>
            </a:r>
          </a:p>
          <a:p>
            <a:pPr marL="0" indent="0">
              <a:buFont typeface="Arial" panose="020B0604020202020204" pitchFamily="34" charset="0"/>
              <a:buNone/>
            </a:pPr>
            <a:endParaRPr lang="ca-ES" baseline="0" dirty="0"/>
          </a:p>
          <a:p>
            <a:pPr marL="0" indent="0">
              <a:buFont typeface="Arial" panose="020B0604020202020204" pitchFamily="34" charset="0"/>
              <a:buNone/>
            </a:pPr>
            <a:r>
              <a:rPr lang="ca-ES" baseline="0" dirty="0"/>
              <a:t>A més es poden activar botons addicionals per recursos d’EBSCO o per recursos de Web of </a:t>
            </a:r>
            <a:r>
              <a:rPr lang="ca-ES" baseline="0" dirty="0" err="1"/>
              <a:t>Science</a:t>
            </a:r>
            <a:r>
              <a:rPr lang="ca-ES" baseline="0" dirty="0"/>
              <a:t> i </a:t>
            </a:r>
            <a:r>
              <a:rPr lang="ca-ES" baseline="0" dirty="0" err="1"/>
              <a:t>Scopus</a:t>
            </a:r>
            <a:endParaRPr lang="ca-ES" baseline="0" dirty="0"/>
          </a:p>
        </p:txBody>
      </p:sp>
      <p:sp>
        <p:nvSpPr>
          <p:cNvPr id="4" name="Contenidor de número de diapositiva 3"/>
          <p:cNvSpPr>
            <a:spLocks noGrp="1"/>
          </p:cNvSpPr>
          <p:nvPr>
            <p:ph type="sldNum" sz="quarter" idx="10"/>
          </p:nvPr>
        </p:nvSpPr>
        <p:spPr/>
        <p:txBody>
          <a:bodyPr/>
          <a:lstStyle/>
          <a:p>
            <a:fld id="{8EE00382-A13D-472A-93FE-DF5F73AFFBB9}" type="slidenum">
              <a:rPr lang="ca-ES" smtClean="0"/>
              <a:t>35</a:t>
            </a:fld>
            <a:endParaRPr lang="ca-ES"/>
          </a:p>
        </p:txBody>
      </p:sp>
    </p:spTree>
    <p:extLst>
      <p:ext uri="{BB962C8B-B14F-4D97-AF65-F5344CB8AC3E}">
        <p14:creationId xmlns:p14="http://schemas.microsoft.com/office/powerpoint/2010/main" val="123309160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endParaRPr lang="es-ES"/>
          </a:p>
        </p:txBody>
      </p:sp>
      <p:sp>
        <p:nvSpPr>
          <p:cNvPr id="4" name="Contenidor de número de diapositiva 3"/>
          <p:cNvSpPr>
            <a:spLocks noGrp="1"/>
          </p:cNvSpPr>
          <p:nvPr>
            <p:ph type="sldNum" sz="quarter" idx="10"/>
          </p:nvPr>
        </p:nvSpPr>
        <p:spPr/>
        <p:txBody>
          <a:bodyPr/>
          <a:lstStyle/>
          <a:p>
            <a:fld id="{8EE00382-A13D-472A-93FE-DF5F73AFFBB9}" type="slidenum">
              <a:rPr lang="ca-ES" smtClean="0"/>
              <a:t>36</a:t>
            </a:fld>
            <a:endParaRPr lang="ca-ES"/>
          </a:p>
        </p:txBody>
      </p:sp>
    </p:spTree>
    <p:extLst>
      <p:ext uri="{BB962C8B-B14F-4D97-AF65-F5344CB8AC3E}">
        <p14:creationId xmlns:p14="http://schemas.microsoft.com/office/powerpoint/2010/main" val="38520930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r>
              <a:rPr lang="ca-ES" baseline="0" dirty="0"/>
              <a:t>En aquests moments tenim activats 54 proveïdors de contingut:</a:t>
            </a:r>
          </a:p>
          <a:p>
            <a:endParaRPr lang="ca-ES" baseline="0" dirty="0"/>
          </a:p>
          <a:p>
            <a:r>
              <a:rPr lang="ca-ES" baseline="0" dirty="0"/>
              <a:t>L’accés a 37 proveïdors és amb el “funcionament normal”: Consulta’l FTF o PI</a:t>
            </a:r>
          </a:p>
          <a:p>
            <a:r>
              <a:rPr lang="ca-ES" baseline="0" dirty="0"/>
              <a:t>14 amb accés directe lliure (botó Consulta’l Accés lliure)</a:t>
            </a:r>
          </a:p>
          <a:p>
            <a:r>
              <a:rPr lang="ca-ES" baseline="0" dirty="0"/>
              <a:t>3 amb accés directe de pagament (botó Consulta’l també)</a:t>
            </a:r>
          </a:p>
          <a:p>
            <a:endParaRPr lang="ca-ES" baseline="0" dirty="0"/>
          </a:p>
          <a:p>
            <a:r>
              <a:rPr lang="ca-ES" baseline="0" dirty="0"/>
              <a:t>3 amb informació addicional Web of </a:t>
            </a:r>
            <a:r>
              <a:rPr lang="ca-ES" baseline="0" dirty="0" err="1"/>
              <a:t>Science</a:t>
            </a:r>
            <a:endParaRPr lang="ca-ES" baseline="0" dirty="0"/>
          </a:p>
          <a:p>
            <a:r>
              <a:rPr lang="ca-ES" baseline="0" dirty="0"/>
              <a:t>1 amb informació addicional </a:t>
            </a:r>
            <a:r>
              <a:rPr lang="ca-ES" baseline="0" dirty="0" err="1"/>
              <a:t>Scopus</a:t>
            </a:r>
            <a:endParaRPr lang="ca-ES" baseline="0" dirty="0"/>
          </a:p>
          <a:p>
            <a:r>
              <a:rPr lang="ca-ES" baseline="0" dirty="0"/>
              <a:t>6 amb accés EBSCO (PDF o HTML)</a:t>
            </a:r>
          </a:p>
          <a:p>
            <a:r>
              <a:rPr lang="ca-ES" baseline="0" dirty="0"/>
              <a:t>4 proveïdors </a:t>
            </a:r>
            <a:r>
              <a:rPr lang="ca-ES" baseline="0" dirty="0" err="1"/>
              <a:t>d’ebooks</a:t>
            </a:r>
            <a:endParaRPr lang="ca-ES" baseline="0" dirty="0"/>
          </a:p>
        </p:txBody>
      </p:sp>
      <p:sp>
        <p:nvSpPr>
          <p:cNvPr id="4" name="Contenidor de número de diapositiva 3"/>
          <p:cNvSpPr>
            <a:spLocks noGrp="1"/>
          </p:cNvSpPr>
          <p:nvPr>
            <p:ph type="sldNum" sz="quarter" idx="10"/>
          </p:nvPr>
        </p:nvSpPr>
        <p:spPr/>
        <p:txBody>
          <a:bodyPr/>
          <a:lstStyle/>
          <a:p>
            <a:fld id="{8EE00382-A13D-472A-93FE-DF5F73AFFBB9}" type="slidenum">
              <a:rPr lang="ca-ES" smtClean="0"/>
              <a:t>37</a:t>
            </a:fld>
            <a:endParaRPr lang="ca-ES"/>
          </a:p>
        </p:txBody>
      </p:sp>
    </p:spTree>
    <p:extLst>
      <p:ext uri="{BB962C8B-B14F-4D97-AF65-F5344CB8AC3E}">
        <p14:creationId xmlns:p14="http://schemas.microsoft.com/office/powerpoint/2010/main" val="342806224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r>
              <a:rPr lang="ca-ES" dirty="0"/>
              <a:t>Excepcions Consulta’l:</a:t>
            </a:r>
          </a:p>
          <a:p>
            <a:r>
              <a:rPr lang="ca-ES" dirty="0" err="1"/>
              <a:t>Cochrane</a:t>
            </a:r>
            <a:endParaRPr lang="ca-ES" dirty="0"/>
          </a:p>
          <a:p>
            <a:r>
              <a:rPr lang="ca-ES" dirty="0" err="1"/>
              <a:t>eHRAF</a:t>
            </a:r>
            <a:r>
              <a:rPr lang="ca-ES" dirty="0"/>
              <a:t> </a:t>
            </a:r>
            <a:r>
              <a:rPr lang="ca-ES" dirty="0" err="1"/>
              <a:t>World</a:t>
            </a:r>
            <a:r>
              <a:rPr lang="ca-ES" dirty="0"/>
              <a:t> Cultures</a:t>
            </a:r>
          </a:p>
          <a:p>
            <a:r>
              <a:rPr lang="ca-ES" dirty="0"/>
              <a:t>Henry Stewart </a:t>
            </a:r>
            <a:r>
              <a:rPr lang="ca-ES" dirty="0" err="1"/>
              <a:t>Talks</a:t>
            </a:r>
            <a:endParaRPr lang="ca-ES" dirty="0"/>
          </a:p>
          <a:p>
            <a:r>
              <a:rPr lang="ca-ES" dirty="0"/>
              <a:t>No</a:t>
            </a:r>
            <a:r>
              <a:rPr lang="ca-ES" baseline="0" dirty="0"/>
              <a:t> podem activar-lo a HLM (no estan desglossats per títol), però tenim accés a tot el que recuperem (que és el que paguem)</a:t>
            </a:r>
            <a:endParaRPr lang="ca-ES" dirty="0"/>
          </a:p>
          <a:p>
            <a:endParaRPr lang="ca-ES" dirty="0"/>
          </a:p>
          <a:p>
            <a:r>
              <a:rPr lang="ca-ES" dirty="0"/>
              <a:t>Hem desactivat:</a:t>
            </a:r>
          </a:p>
          <a:p>
            <a:r>
              <a:rPr lang="ca-ES" dirty="0" err="1"/>
              <a:t>Books</a:t>
            </a:r>
            <a:r>
              <a:rPr lang="ca-ES" dirty="0"/>
              <a:t> </a:t>
            </a:r>
            <a:r>
              <a:rPr lang="ca-ES" dirty="0" err="1"/>
              <a:t>at</a:t>
            </a:r>
            <a:r>
              <a:rPr lang="ca-ES" dirty="0"/>
              <a:t> JSTOR</a:t>
            </a:r>
          </a:p>
          <a:p>
            <a:r>
              <a:rPr lang="ca-ES" dirty="0"/>
              <a:t>E-</a:t>
            </a:r>
            <a:r>
              <a:rPr lang="ca-ES" dirty="0" err="1"/>
              <a:t>Libro</a:t>
            </a:r>
            <a:r>
              <a:rPr lang="ca-ES" dirty="0"/>
              <a:t> Premium</a:t>
            </a:r>
          </a:p>
          <a:p>
            <a:r>
              <a:rPr lang="ca-ES" dirty="0" err="1"/>
              <a:t>Grove</a:t>
            </a:r>
            <a:r>
              <a:rPr lang="ca-ES" dirty="0"/>
              <a:t> Art Online</a:t>
            </a:r>
          </a:p>
          <a:p>
            <a:r>
              <a:rPr lang="ca-ES" dirty="0"/>
              <a:t>New</a:t>
            </a:r>
            <a:r>
              <a:rPr lang="ca-ES" baseline="0" dirty="0"/>
              <a:t> </a:t>
            </a:r>
            <a:r>
              <a:rPr lang="ca-ES" baseline="0" dirty="0" err="1"/>
              <a:t>Palgrave</a:t>
            </a:r>
            <a:r>
              <a:rPr lang="ca-ES" baseline="0" dirty="0"/>
              <a:t> </a:t>
            </a:r>
            <a:r>
              <a:rPr lang="ca-ES" baseline="0" dirty="0" err="1"/>
              <a:t>Dictionary</a:t>
            </a:r>
            <a:r>
              <a:rPr lang="ca-ES" baseline="0" dirty="0"/>
              <a:t> of </a:t>
            </a:r>
            <a:r>
              <a:rPr lang="ca-ES" baseline="0" dirty="0" err="1"/>
              <a:t>Economics</a:t>
            </a:r>
            <a:endParaRPr lang="ca-ES" baseline="0" dirty="0"/>
          </a:p>
          <a:p>
            <a:r>
              <a:rPr lang="ca-ES" baseline="0" dirty="0" err="1"/>
              <a:t>World</a:t>
            </a:r>
            <a:r>
              <a:rPr lang="ca-ES" baseline="0" dirty="0"/>
              <a:t> </a:t>
            </a:r>
            <a:r>
              <a:rPr lang="ca-ES" baseline="0" dirty="0" err="1"/>
              <a:t>Affairs</a:t>
            </a:r>
            <a:r>
              <a:rPr lang="ca-ES" baseline="0" dirty="0"/>
              <a:t> Online WAO</a:t>
            </a:r>
          </a:p>
          <a:p>
            <a:r>
              <a:rPr lang="ca-ES" baseline="0" dirty="0"/>
              <a:t>Ja que </a:t>
            </a:r>
            <a:r>
              <a:rPr lang="ca-ES" baseline="0" dirty="0" err="1"/>
              <a:t>sempe</a:t>
            </a:r>
            <a:r>
              <a:rPr lang="ca-ES" baseline="0" dirty="0"/>
              <a:t> mostren PI, i no podem posar botó directe ja que no tenim accés a tot el que es recupera / no tenim accés (molt soroll) / dona només títols que ja tenim catalogats (duplicitats)...</a:t>
            </a:r>
            <a:endParaRPr lang="es-ES" dirty="0"/>
          </a:p>
        </p:txBody>
      </p:sp>
      <p:sp>
        <p:nvSpPr>
          <p:cNvPr id="4" name="Contenidor de número de diapositiva 3"/>
          <p:cNvSpPr>
            <a:spLocks noGrp="1"/>
          </p:cNvSpPr>
          <p:nvPr>
            <p:ph type="sldNum" sz="quarter" idx="10"/>
          </p:nvPr>
        </p:nvSpPr>
        <p:spPr/>
        <p:txBody>
          <a:bodyPr/>
          <a:lstStyle/>
          <a:p>
            <a:fld id="{8EE00382-A13D-472A-93FE-DF5F73AFFBB9}" type="slidenum">
              <a:rPr lang="ca-ES" smtClean="0"/>
              <a:t>38</a:t>
            </a:fld>
            <a:endParaRPr lang="ca-ES"/>
          </a:p>
        </p:txBody>
      </p:sp>
    </p:spTree>
    <p:extLst>
      <p:ext uri="{BB962C8B-B14F-4D97-AF65-F5344CB8AC3E}">
        <p14:creationId xmlns:p14="http://schemas.microsoft.com/office/powerpoint/2010/main" val="189627655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endParaRPr lang="es-ES" dirty="0"/>
          </a:p>
        </p:txBody>
      </p:sp>
      <p:sp>
        <p:nvSpPr>
          <p:cNvPr id="4" name="Contenidor de número de diapositiva 3"/>
          <p:cNvSpPr>
            <a:spLocks noGrp="1"/>
          </p:cNvSpPr>
          <p:nvPr>
            <p:ph type="sldNum" sz="quarter" idx="10"/>
          </p:nvPr>
        </p:nvSpPr>
        <p:spPr/>
        <p:txBody>
          <a:bodyPr/>
          <a:lstStyle/>
          <a:p>
            <a:fld id="{8EE00382-A13D-472A-93FE-DF5F73AFFBB9}" type="slidenum">
              <a:rPr lang="ca-ES" smtClean="0"/>
              <a:t>39</a:t>
            </a:fld>
            <a:endParaRPr lang="ca-ES"/>
          </a:p>
        </p:txBody>
      </p:sp>
    </p:spTree>
    <p:extLst>
      <p:ext uri="{BB962C8B-B14F-4D97-AF65-F5344CB8AC3E}">
        <p14:creationId xmlns:p14="http://schemas.microsoft.com/office/powerpoint/2010/main" val="17169978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r>
              <a:rPr lang="ca-ES" dirty="0"/>
              <a:t>Una relació de problemes</a:t>
            </a:r>
            <a:r>
              <a:rPr lang="ca-ES" baseline="0" dirty="0"/>
              <a:t> i decisions que ens han condicionat alguns aspectes de la configuració definitiva que us expliquem avui</a:t>
            </a:r>
            <a:endParaRPr lang="ca-ES" dirty="0"/>
          </a:p>
        </p:txBody>
      </p:sp>
      <p:sp>
        <p:nvSpPr>
          <p:cNvPr id="4" name="Contenidor de número de diapositiva 3"/>
          <p:cNvSpPr>
            <a:spLocks noGrp="1"/>
          </p:cNvSpPr>
          <p:nvPr>
            <p:ph type="sldNum" sz="quarter" idx="10"/>
          </p:nvPr>
        </p:nvSpPr>
        <p:spPr/>
        <p:txBody>
          <a:bodyPr/>
          <a:lstStyle/>
          <a:p>
            <a:fld id="{8EE00382-A13D-472A-93FE-DF5F73AFFBB9}" type="slidenum">
              <a:rPr lang="ca-ES" smtClean="0"/>
              <a:t>4</a:t>
            </a:fld>
            <a:endParaRPr lang="ca-ES"/>
          </a:p>
        </p:txBody>
      </p:sp>
    </p:spTree>
    <p:extLst>
      <p:ext uri="{BB962C8B-B14F-4D97-AF65-F5344CB8AC3E}">
        <p14:creationId xmlns:p14="http://schemas.microsoft.com/office/powerpoint/2010/main" val="352130174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r>
              <a:rPr lang="ca-ES" dirty="0"/>
              <a:t>Els resultats recuperats variaran en funció de la cerca llençada, però com</a:t>
            </a:r>
            <a:r>
              <a:rPr lang="ca-ES" baseline="0" dirty="0"/>
              <a:t> a norma general més d’un 40% dels resultats recuperats procedeix del proveïdor “</a:t>
            </a:r>
            <a:r>
              <a:rPr lang="ca-ES" baseline="0" dirty="0" err="1"/>
              <a:t>Complementary</a:t>
            </a:r>
            <a:r>
              <a:rPr lang="ca-ES" baseline="0" dirty="0"/>
              <a:t> </a:t>
            </a:r>
            <a:r>
              <a:rPr lang="ca-ES" baseline="0" dirty="0" err="1"/>
              <a:t>Index</a:t>
            </a:r>
            <a:r>
              <a:rPr lang="ca-ES" baseline="0" dirty="0"/>
              <a:t>”, i 1/3 part de </a:t>
            </a:r>
            <a:r>
              <a:rPr lang="ca-ES" baseline="0" dirty="0" err="1"/>
              <a:t>ScienceDirect</a:t>
            </a:r>
            <a:endParaRPr lang="ca-ES" baseline="0" dirty="0"/>
          </a:p>
          <a:p>
            <a:r>
              <a:rPr lang="ca-ES" baseline="0" dirty="0" err="1"/>
              <a:t>Complementary</a:t>
            </a:r>
            <a:r>
              <a:rPr lang="ca-ES" baseline="0" dirty="0"/>
              <a:t> </a:t>
            </a:r>
            <a:r>
              <a:rPr lang="ca-ES" baseline="0" dirty="0" err="1"/>
              <a:t>Index</a:t>
            </a:r>
            <a:r>
              <a:rPr lang="ca-ES" baseline="0" dirty="0"/>
              <a:t> és una gran índex que conté metadades proporcionades per gran editors com </a:t>
            </a:r>
            <a:r>
              <a:rPr lang="ca-ES" baseline="0" dirty="0" err="1"/>
              <a:t>Elsevier</a:t>
            </a:r>
            <a:r>
              <a:rPr lang="ca-ES" baseline="0" dirty="0"/>
              <a:t>, </a:t>
            </a:r>
            <a:r>
              <a:rPr lang="ca-ES" baseline="0" dirty="0" err="1"/>
              <a:t>Springer</a:t>
            </a:r>
            <a:r>
              <a:rPr lang="ca-ES" baseline="0" dirty="0"/>
              <a:t>, </a:t>
            </a:r>
            <a:r>
              <a:rPr lang="ca-ES" baseline="0" dirty="0" err="1"/>
              <a:t>Wiley</a:t>
            </a:r>
            <a:r>
              <a:rPr lang="ca-ES" baseline="0" dirty="0"/>
              <a:t>, Taylor &amp; Francis, SAGE, </a:t>
            </a:r>
            <a:r>
              <a:rPr lang="ca-ES" baseline="0" dirty="0" err="1"/>
              <a:t>Oxfors</a:t>
            </a:r>
            <a:r>
              <a:rPr lang="ca-ES" baseline="0" dirty="0"/>
              <a:t>, </a:t>
            </a:r>
            <a:r>
              <a:rPr lang="ca-ES" baseline="0" dirty="0" err="1"/>
              <a:t>Cambridge</a:t>
            </a:r>
            <a:r>
              <a:rPr lang="ca-ES" baseline="0" dirty="0"/>
              <a:t> i altres. Podeu filtrar per aquest proveïdor i Editorial.</a:t>
            </a:r>
          </a:p>
          <a:p>
            <a:r>
              <a:rPr lang="ca-ES" baseline="0" dirty="0"/>
              <a:t>S’està treballant en la inclusió de bases de dades pròpies, ara no recuperables, com BIGPI i </a:t>
            </a:r>
            <a:r>
              <a:rPr lang="ca-ES" baseline="0" dirty="0" err="1"/>
              <a:t>BiPaDi</a:t>
            </a:r>
            <a:r>
              <a:rPr lang="ca-ES" baseline="0" dirty="0"/>
              <a:t>.</a:t>
            </a:r>
            <a:endParaRPr lang="es-ES" dirty="0"/>
          </a:p>
        </p:txBody>
      </p:sp>
      <p:sp>
        <p:nvSpPr>
          <p:cNvPr id="4" name="Contenidor de número de diapositiva 3"/>
          <p:cNvSpPr>
            <a:spLocks noGrp="1"/>
          </p:cNvSpPr>
          <p:nvPr>
            <p:ph type="sldNum" sz="quarter" idx="10"/>
          </p:nvPr>
        </p:nvSpPr>
        <p:spPr/>
        <p:txBody>
          <a:bodyPr/>
          <a:lstStyle/>
          <a:p>
            <a:fld id="{8EE00382-A13D-472A-93FE-DF5F73AFFBB9}" type="slidenum">
              <a:rPr lang="ca-ES" smtClean="0"/>
              <a:t>40</a:t>
            </a:fld>
            <a:endParaRPr lang="ca-ES"/>
          </a:p>
        </p:txBody>
      </p:sp>
    </p:spTree>
    <p:extLst>
      <p:ext uri="{BB962C8B-B14F-4D97-AF65-F5344CB8AC3E}">
        <p14:creationId xmlns:p14="http://schemas.microsoft.com/office/powerpoint/2010/main" val="195200189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endParaRPr lang="ca-ES" dirty="0"/>
          </a:p>
        </p:txBody>
      </p:sp>
      <p:sp>
        <p:nvSpPr>
          <p:cNvPr id="4" name="Contenidor de número de diapositiva 3"/>
          <p:cNvSpPr>
            <a:spLocks noGrp="1"/>
          </p:cNvSpPr>
          <p:nvPr>
            <p:ph type="sldNum" sz="quarter" idx="10"/>
          </p:nvPr>
        </p:nvSpPr>
        <p:spPr/>
        <p:txBody>
          <a:bodyPr/>
          <a:lstStyle/>
          <a:p>
            <a:fld id="{8EE00382-A13D-472A-93FE-DF5F73AFFBB9}" type="slidenum">
              <a:rPr lang="ca-ES" smtClean="0"/>
              <a:t>41</a:t>
            </a:fld>
            <a:endParaRPr lang="ca-ES"/>
          </a:p>
        </p:txBody>
      </p:sp>
    </p:spTree>
    <p:extLst>
      <p:ext uri="{BB962C8B-B14F-4D97-AF65-F5344CB8AC3E}">
        <p14:creationId xmlns:p14="http://schemas.microsoft.com/office/powerpoint/2010/main" val="28666523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r>
              <a:rPr lang="ca-ES" dirty="0"/>
              <a:t>Elements de l’eina:</a:t>
            </a:r>
          </a:p>
          <a:p>
            <a:pPr marL="171450" indent="-171450">
              <a:buFont typeface="Arial" panose="020B0604020202020204" pitchFamily="34" charset="0"/>
              <a:buChar char="•"/>
            </a:pPr>
            <a:r>
              <a:rPr lang="ca-ES" dirty="0"/>
              <a:t>Barra</a:t>
            </a:r>
            <a:r>
              <a:rPr lang="ca-ES" baseline="0" dirty="0"/>
              <a:t> d’enllaços a la part superior</a:t>
            </a:r>
          </a:p>
          <a:p>
            <a:pPr marL="171450" indent="-171450">
              <a:buFont typeface="Arial" panose="020B0604020202020204" pitchFamily="34" charset="0"/>
              <a:buChar char="•"/>
            </a:pPr>
            <a:r>
              <a:rPr lang="ca-ES" baseline="0" dirty="0"/>
              <a:t>Caixa de cerca única, cerca en base a paraula clau i a tots els recursos a l’hora.</a:t>
            </a:r>
          </a:p>
          <a:p>
            <a:pPr marL="171450" indent="-171450">
              <a:buFont typeface="Arial" panose="020B0604020202020204" pitchFamily="34" charset="0"/>
              <a:buChar char="•"/>
            </a:pPr>
            <a:r>
              <a:rPr lang="ca-ES" baseline="0" dirty="0"/>
              <a:t>Cerca sensible a diacrítics</a:t>
            </a:r>
          </a:p>
          <a:p>
            <a:pPr marL="171450" indent="-171450">
              <a:buFont typeface="Arial" panose="020B0604020202020204" pitchFamily="34" charset="0"/>
              <a:buChar char="•"/>
            </a:pPr>
            <a:r>
              <a:rPr lang="ca-ES" baseline="0" dirty="0"/>
              <a:t>Enllaços a la part inferior – enllaç al opac clàssic</a:t>
            </a:r>
          </a:p>
          <a:p>
            <a:pPr marL="171450" indent="-171450">
              <a:buFont typeface="Arial" panose="020B0604020202020204" pitchFamily="34" charset="0"/>
              <a:buChar char="•"/>
            </a:pPr>
            <a:r>
              <a:rPr lang="ca-ES" baseline="0" dirty="0"/>
              <a:t>Plataforma multilingüe totalment </a:t>
            </a:r>
            <a:r>
              <a:rPr lang="ca-ES" baseline="0" dirty="0" err="1"/>
              <a:t>Encore</a:t>
            </a:r>
            <a:r>
              <a:rPr lang="ca-ES" baseline="0" dirty="0"/>
              <a:t> Duet</a:t>
            </a:r>
          </a:p>
          <a:p>
            <a:pPr marL="171450" indent="-171450">
              <a:buFont typeface="Arial" panose="020B0604020202020204" pitchFamily="34" charset="0"/>
              <a:buChar char="•"/>
            </a:pPr>
            <a:r>
              <a:rPr lang="ca-ES" baseline="0" dirty="0"/>
              <a:t>Adaptació </a:t>
            </a:r>
            <a:r>
              <a:rPr lang="ca-ES" baseline="0" dirty="0" err="1"/>
              <a:t>responsive</a:t>
            </a:r>
            <a:r>
              <a:rPr lang="ca-ES" baseline="0" dirty="0"/>
              <a:t> per a dispositiu mòbils on s’han eliminat algunes de les funcionalitats per a millorar la visualització. Queden alguns serrells per arreglar</a:t>
            </a:r>
            <a:endParaRPr lang="ca-ES" dirty="0"/>
          </a:p>
        </p:txBody>
      </p:sp>
      <p:sp>
        <p:nvSpPr>
          <p:cNvPr id="4" name="Contenidor de número de diapositiva 3"/>
          <p:cNvSpPr>
            <a:spLocks noGrp="1"/>
          </p:cNvSpPr>
          <p:nvPr>
            <p:ph type="sldNum" sz="quarter" idx="10"/>
          </p:nvPr>
        </p:nvSpPr>
        <p:spPr/>
        <p:txBody>
          <a:bodyPr/>
          <a:lstStyle/>
          <a:p>
            <a:fld id="{8EE00382-A13D-472A-93FE-DF5F73AFFBB9}" type="slidenum">
              <a:rPr lang="ca-ES" smtClean="0"/>
              <a:t>5</a:t>
            </a:fld>
            <a:endParaRPr lang="ca-ES"/>
          </a:p>
        </p:txBody>
      </p:sp>
    </p:spTree>
    <p:extLst>
      <p:ext uri="{BB962C8B-B14F-4D97-AF65-F5344CB8AC3E}">
        <p14:creationId xmlns:p14="http://schemas.microsoft.com/office/powerpoint/2010/main" val="35116257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r>
              <a:rPr lang="ca-ES" dirty="0"/>
              <a:t>Decisió</a:t>
            </a:r>
            <a:r>
              <a:rPr lang="ca-ES" baseline="0" dirty="0"/>
              <a:t> d’usar el catàleg per a llistar les bases de dades en línia i no mantenir un muntatge a banda. EDS no contempla totes les bases de dades que tenim subscrites  i per això no es poden oferir a través del seu índex. Aquesta cerca es basa en el filtre de tipus de material i conté totes les </a:t>
            </a:r>
            <a:r>
              <a:rPr lang="ca-ES" baseline="0" dirty="0" err="1"/>
              <a:t>bbdd</a:t>
            </a:r>
            <a:r>
              <a:rPr lang="ca-ES" baseline="0" dirty="0"/>
              <a:t> subscrites pel CRAI. A diferència de Recercador+ només les que són </a:t>
            </a:r>
            <a:r>
              <a:rPr lang="ca-ES" baseline="0" dirty="0" err="1"/>
              <a:t>bbdd</a:t>
            </a:r>
            <a:r>
              <a:rPr lang="ca-ES" baseline="0" dirty="0"/>
              <a:t> com a tal i no els portals de revistes o llibres que, conceptualment no ho són i dels quals cataloguem els recursos individuals que tenim subscrits. </a:t>
            </a:r>
          </a:p>
          <a:p>
            <a:endParaRPr lang="ca-ES" baseline="0" dirty="0"/>
          </a:p>
          <a:p>
            <a:r>
              <a:rPr lang="ca-ES" baseline="0" dirty="0"/>
              <a:t>El que ofereix aquesta cerca és una llista alfabètica, com ho faria una pàgina </a:t>
            </a:r>
            <a:r>
              <a:rPr lang="ca-ES" baseline="0" dirty="0" err="1"/>
              <a:t>html</a:t>
            </a:r>
            <a:r>
              <a:rPr lang="ca-ES" baseline="0" dirty="0"/>
              <a:t> estàtica o un llistat A-Z, però dins del context de </a:t>
            </a:r>
            <a:r>
              <a:rPr lang="ca-ES" baseline="0" dirty="0" err="1"/>
              <a:t>Cercabib</a:t>
            </a:r>
            <a:r>
              <a:rPr lang="ca-ES" baseline="0" dirty="0"/>
              <a:t> i per tant amb les diferents opcions de cerca disponibles. Així si necessitem buscar </a:t>
            </a:r>
            <a:r>
              <a:rPr lang="ca-ES" baseline="0" dirty="0" err="1"/>
              <a:t>bbdd</a:t>
            </a:r>
            <a:r>
              <a:rPr lang="ca-ES" baseline="0" dirty="0"/>
              <a:t> per matèria o per alguna paraula del títol podem refer la cerca i filtrar de nou pel tipus de material per accedir directament a la que estem buscant: </a:t>
            </a:r>
          </a:p>
          <a:p>
            <a:r>
              <a:rPr lang="ca-ES" baseline="0" dirty="0"/>
              <a:t>  </a:t>
            </a:r>
            <a:endParaRPr lang="ca-ES" dirty="0"/>
          </a:p>
        </p:txBody>
      </p:sp>
      <p:sp>
        <p:nvSpPr>
          <p:cNvPr id="4" name="Contenidor de número de diapositiva 3"/>
          <p:cNvSpPr>
            <a:spLocks noGrp="1"/>
          </p:cNvSpPr>
          <p:nvPr>
            <p:ph type="sldNum" sz="quarter" idx="10"/>
          </p:nvPr>
        </p:nvSpPr>
        <p:spPr/>
        <p:txBody>
          <a:bodyPr/>
          <a:lstStyle/>
          <a:p>
            <a:fld id="{8EE00382-A13D-472A-93FE-DF5F73AFFBB9}" type="slidenum">
              <a:rPr lang="ca-ES" smtClean="0"/>
              <a:t>6</a:t>
            </a:fld>
            <a:endParaRPr lang="ca-ES"/>
          </a:p>
        </p:txBody>
      </p:sp>
    </p:spTree>
    <p:extLst>
      <p:ext uri="{BB962C8B-B14F-4D97-AF65-F5344CB8AC3E}">
        <p14:creationId xmlns:p14="http://schemas.microsoft.com/office/powerpoint/2010/main" val="41735445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r>
              <a:rPr lang="ca-ES" dirty="0"/>
              <a:t>Altres</a:t>
            </a:r>
            <a:r>
              <a:rPr lang="ca-ES" baseline="0" dirty="0"/>
              <a:t> decisions de configuració:</a:t>
            </a:r>
          </a:p>
          <a:p>
            <a:pPr marL="628650" lvl="1" indent="-171450">
              <a:buFont typeface="Arial" panose="020B0604020202020204" pitchFamily="34" charset="0"/>
              <a:buChar char="•"/>
            </a:pPr>
            <a:r>
              <a:rPr lang="ca-ES" baseline="0" dirty="0"/>
              <a:t>Oferir l’element </a:t>
            </a:r>
            <a:r>
              <a:rPr lang="ca-ES" baseline="0" dirty="0" err="1"/>
              <a:t>Research</a:t>
            </a:r>
            <a:r>
              <a:rPr lang="ca-ES" baseline="0" dirty="0"/>
              <a:t> </a:t>
            </a:r>
            <a:r>
              <a:rPr lang="ca-ES" baseline="0" dirty="0" err="1"/>
              <a:t>Starter</a:t>
            </a:r>
            <a:r>
              <a:rPr lang="ca-ES" baseline="0" dirty="0"/>
              <a:t> d’EBSCO</a:t>
            </a:r>
          </a:p>
          <a:p>
            <a:pPr marL="628650" lvl="1" indent="-171450">
              <a:buFont typeface="Arial" panose="020B0604020202020204" pitchFamily="34" charset="0"/>
              <a:buChar char="•"/>
            </a:pPr>
            <a:r>
              <a:rPr lang="ca-ES" baseline="0" dirty="0"/>
              <a:t>Oferir dues pestanyes per a facilitar l’accés directe al catàleg i oferir les opcions d’ordenació que aquest context ofereix i no la pestanya global (Rellevància | Data | Títol | Autor)</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ca-ES" baseline="0" dirty="0"/>
              <a:t>Elements de la vista de resultats: </a:t>
            </a:r>
          </a:p>
          <a:p>
            <a:pPr marL="628650" lvl="1" indent="-171450">
              <a:buFont typeface="Arial" panose="020B0604020202020204" pitchFamily="34" charset="0"/>
              <a:buChar char="•"/>
            </a:pPr>
            <a:r>
              <a:rPr lang="ca-ES" baseline="0" dirty="0"/>
              <a:t>Opcions d’ampliar la cerca al CCUC i a </a:t>
            </a:r>
            <a:r>
              <a:rPr lang="ca-ES" baseline="0" dirty="0" err="1"/>
              <a:t>Worldcat</a:t>
            </a:r>
            <a:endParaRPr lang="ca-ES" baseline="0" dirty="0"/>
          </a:p>
          <a:p>
            <a:pPr marL="628650" lvl="1" indent="-171450">
              <a:buFont typeface="Arial" panose="020B0604020202020204" pitchFamily="34" charset="0"/>
              <a:buChar char="•"/>
            </a:pPr>
            <a:r>
              <a:rPr lang="ca-ES" baseline="0" dirty="0"/>
              <a:t>Facetes i filtres</a:t>
            </a:r>
          </a:p>
          <a:p>
            <a:pPr marL="628650" lvl="1" indent="-171450">
              <a:buFont typeface="Arial" panose="020B0604020202020204" pitchFamily="34" charset="0"/>
              <a:buChar char="•"/>
            </a:pPr>
            <a:r>
              <a:rPr lang="ca-ES" baseline="0" dirty="0"/>
              <a:t>Resultats conjunts dels diferents contextos amb botons i funcions diferents per a cada tipus de recurs</a:t>
            </a:r>
          </a:p>
        </p:txBody>
      </p:sp>
      <p:sp>
        <p:nvSpPr>
          <p:cNvPr id="4" name="Contenidor de número de diapositiva 3"/>
          <p:cNvSpPr>
            <a:spLocks noGrp="1"/>
          </p:cNvSpPr>
          <p:nvPr>
            <p:ph type="sldNum" sz="quarter" idx="10"/>
          </p:nvPr>
        </p:nvSpPr>
        <p:spPr/>
        <p:txBody>
          <a:bodyPr/>
          <a:lstStyle/>
          <a:p>
            <a:fld id="{8EE00382-A13D-472A-93FE-DF5F73AFFBB9}" type="slidenum">
              <a:rPr lang="ca-ES" smtClean="0"/>
              <a:t>7</a:t>
            </a:fld>
            <a:endParaRPr lang="ca-ES"/>
          </a:p>
        </p:txBody>
      </p:sp>
    </p:spTree>
    <p:extLst>
      <p:ext uri="{BB962C8B-B14F-4D97-AF65-F5344CB8AC3E}">
        <p14:creationId xmlns:p14="http://schemas.microsoft.com/office/powerpoint/2010/main" val="9668122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r>
              <a:rPr lang="ca-ES" dirty="0"/>
              <a:t> Les</a:t>
            </a:r>
            <a:r>
              <a:rPr lang="ca-ES" baseline="0" dirty="0"/>
              <a:t> facetes integren: </a:t>
            </a:r>
          </a:p>
          <a:p>
            <a:pPr marL="628650" lvl="1" indent="-171450">
              <a:buFont typeface="Arial" panose="020B0604020202020204" pitchFamily="34" charset="0"/>
              <a:buChar char="•"/>
            </a:pPr>
            <a:r>
              <a:rPr lang="ca-ES" baseline="0" dirty="0"/>
              <a:t>Facetes que afecten a tots els recursos</a:t>
            </a:r>
          </a:p>
          <a:p>
            <a:pPr marL="628650" lvl="1" indent="-171450">
              <a:buFont typeface="Arial" panose="020B0604020202020204" pitchFamily="34" charset="0"/>
              <a:buChar char="•"/>
            </a:pPr>
            <a:r>
              <a:rPr lang="ca-ES" baseline="0" dirty="0"/>
              <a:t>Facetes que apliquen només a resultats d’un dels contextos.</a:t>
            </a:r>
          </a:p>
          <a:p>
            <a:pPr marL="628650" lvl="1" indent="-171450">
              <a:buFont typeface="Arial" panose="020B0604020202020204" pitchFamily="34" charset="0"/>
              <a:buChar char="•"/>
            </a:pPr>
            <a:endParaRPr lang="ca-ES" baseline="0" dirty="0"/>
          </a:p>
          <a:p>
            <a:pPr marL="0" lvl="0" indent="0">
              <a:buFont typeface="Arial" panose="020B0604020202020204" pitchFamily="34" charset="0"/>
              <a:buNone/>
            </a:pPr>
            <a:r>
              <a:rPr lang="ca-ES" baseline="0" dirty="0"/>
              <a:t>Hem intentat explicar-ho en les etiquetes per a deixar-ho més clar. </a:t>
            </a:r>
          </a:p>
          <a:p>
            <a:pPr marL="0" lvl="0" indent="0">
              <a:buFont typeface="Arial" panose="020B0604020202020204" pitchFamily="34" charset="0"/>
              <a:buNone/>
            </a:pPr>
            <a:r>
              <a:rPr lang="ca-ES" baseline="0" dirty="0"/>
              <a:t> </a:t>
            </a:r>
          </a:p>
          <a:p>
            <a:pPr marL="628650" lvl="1" indent="-171450">
              <a:buFont typeface="Arial" panose="020B0604020202020204" pitchFamily="34" charset="0"/>
              <a:buChar char="•"/>
            </a:pPr>
            <a:r>
              <a:rPr lang="ca-ES" baseline="0" dirty="0"/>
              <a:t>Tipus de material – mapatge entre tipus que provenen de l’índex EDS amb els disponibles a Sierra. Per exemple els articles de e-</a:t>
            </a:r>
            <a:r>
              <a:rPr lang="ca-ES" baseline="0" dirty="0" err="1"/>
              <a:t>journal</a:t>
            </a:r>
            <a:r>
              <a:rPr lang="ca-ES" baseline="0" dirty="0"/>
              <a:t> es troben en la faceta Articles/capítol però EDS ofereix diferents tipus de material per a recursos similars que no sempre els hem ajuntat en la mateixa tipologia. Per això alguns surten en anglès i altres en català, depenent de si tenen o no la seva correlació a Sierra. Recordeu que els tipus de material a Sierra provenen d’un acord en el si del CCUC.</a:t>
            </a:r>
          </a:p>
          <a:p>
            <a:pPr marL="628650" lvl="1" indent="-171450">
              <a:buFont typeface="Arial" panose="020B0604020202020204" pitchFamily="34" charset="0"/>
              <a:buChar char="•"/>
            </a:pPr>
            <a:r>
              <a:rPr lang="ca-ES" baseline="0" dirty="0"/>
              <a:t>Matèria – aplega matèries també de l’índex EDS a més de les nostre indexacions a Sierra, d’aquí la varietat d’idiomes i termes</a:t>
            </a:r>
          </a:p>
          <a:p>
            <a:pPr marL="628650" lvl="1" indent="-171450">
              <a:buFont typeface="Arial" panose="020B0604020202020204" pitchFamily="34" charset="0"/>
              <a:buChar char="•"/>
            </a:pPr>
            <a:endParaRPr lang="ca-ES" baseline="0" dirty="0"/>
          </a:p>
          <a:p>
            <a:pPr marL="0" lvl="0" indent="0">
              <a:buFont typeface="Arial" panose="020B0604020202020204" pitchFamily="34" charset="0"/>
              <a:buNone/>
            </a:pPr>
            <a:r>
              <a:rPr lang="ca-ES" baseline="0" dirty="0"/>
              <a:t>La faceta de gènere/forma pot ser molt útil pels usuaris, tot i que estem pendents que es resolgui una incidència perquè duplica les entrades amb diacrítics.</a:t>
            </a:r>
          </a:p>
        </p:txBody>
      </p:sp>
      <p:sp>
        <p:nvSpPr>
          <p:cNvPr id="4" name="Contenidor de número de diapositiva 3"/>
          <p:cNvSpPr>
            <a:spLocks noGrp="1"/>
          </p:cNvSpPr>
          <p:nvPr>
            <p:ph type="sldNum" sz="quarter" idx="10"/>
          </p:nvPr>
        </p:nvSpPr>
        <p:spPr/>
        <p:txBody>
          <a:bodyPr/>
          <a:lstStyle/>
          <a:p>
            <a:fld id="{8EE00382-A13D-472A-93FE-DF5F73AFFBB9}" type="slidenum">
              <a:rPr lang="ca-ES" smtClean="0"/>
              <a:t>8</a:t>
            </a:fld>
            <a:endParaRPr lang="ca-ES"/>
          </a:p>
        </p:txBody>
      </p:sp>
    </p:spTree>
    <p:extLst>
      <p:ext uri="{BB962C8B-B14F-4D97-AF65-F5344CB8AC3E}">
        <p14:creationId xmlns:p14="http://schemas.microsoft.com/office/powerpoint/2010/main" val="17220086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r>
              <a:rPr lang="ca-ES" dirty="0"/>
              <a:t> Le facetes del final només apliquen</a:t>
            </a:r>
            <a:r>
              <a:rPr lang="ca-ES" baseline="0" dirty="0"/>
              <a:t> a recursos provinents de EDS i ens </a:t>
            </a:r>
            <a:r>
              <a:rPr lang="ca-ES" baseline="0" dirty="0" err="1"/>
              <a:t>permetes</a:t>
            </a:r>
            <a:r>
              <a:rPr lang="ca-ES" baseline="0" dirty="0"/>
              <a:t> filtrar per proveïdor de </a:t>
            </a:r>
            <a:r>
              <a:rPr lang="ca-ES" baseline="0" dirty="0" err="1"/>
              <a:t>contiguts</a:t>
            </a:r>
            <a:r>
              <a:rPr lang="ca-ES" baseline="0" dirty="0"/>
              <a:t>, per títol de revista i per editorial. En la segona part s’explicarà millor aquestes opcions</a:t>
            </a:r>
            <a:endParaRPr lang="ca-ES" dirty="0"/>
          </a:p>
        </p:txBody>
      </p:sp>
      <p:sp>
        <p:nvSpPr>
          <p:cNvPr id="4" name="Contenidor de número de diapositiva 3"/>
          <p:cNvSpPr>
            <a:spLocks noGrp="1"/>
          </p:cNvSpPr>
          <p:nvPr>
            <p:ph type="sldNum" sz="quarter" idx="10"/>
          </p:nvPr>
        </p:nvSpPr>
        <p:spPr/>
        <p:txBody>
          <a:bodyPr/>
          <a:lstStyle/>
          <a:p>
            <a:fld id="{8EE00382-A13D-472A-93FE-DF5F73AFFBB9}" type="slidenum">
              <a:rPr lang="ca-ES" smtClean="0"/>
              <a:t>9</a:t>
            </a:fld>
            <a:endParaRPr lang="ca-ES"/>
          </a:p>
        </p:txBody>
      </p:sp>
    </p:spTree>
    <p:extLst>
      <p:ext uri="{BB962C8B-B14F-4D97-AF65-F5344CB8AC3E}">
        <p14:creationId xmlns:p14="http://schemas.microsoft.com/office/powerpoint/2010/main" val="24557280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ol">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ca-ES"/>
              <a:t>Feu clic aquí per editar l'estil</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a-ES"/>
              <a:t>Feu clic aquí per editar l'estil de subtítols del patró.</a:t>
            </a:r>
            <a:endParaRPr lang="en-US" dirty="0"/>
          </a:p>
        </p:txBody>
      </p:sp>
      <p:sp>
        <p:nvSpPr>
          <p:cNvPr id="4" name="Date Placeholder 3"/>
          <p:cNvSpPr>
            <a:spLocks noGrp="1"/>
          </p:cNvSpPr>
          <p:nvPr>
            <p:ph type="dt" sz="half" idx="10"/>
          </p:nvPr>
        </p:nvSpPr>
        <p:spPr/>
        <p:txBody>
          <a:bodyPr/>
          <a:lstStyle/>
          <a:p>
            <a:r>
              <a:rPr lang="ca-ES"/>
              <a:t>Sessió Webex 27/06/2018</a:t>
            </a:r>
          </a:p>
        </p:txBody>
      </p:sp>
      <p:sp>
        <p:nvSpPr>
          <p:cNvPr id="5" name="Footer Placeholder 4"/>
          <p:cNvSpPr>
            <a:spLocks noGrp="1"/>
          </p:cNvSpPr>
          <p:nvPr>
            <p:ph type="ftr" sz="quarter" idx="11"/>
          </p:nvPr>
        </p:nvSpPr>
        <p:spPr/>
        <p:txBody>
          <a:bodyPr/>
          <a:lstStyle/>
          <a:p>
            <a:r>
              <a:rPr lang="pt-BR"/>
              <a:t>Cercabib . L’eina de descobriment del CRAI</a:t>
            </a:r>
            <a:endParaRPr lang="ca-ES"/>
          </a:p>
        </p:txBody>
      </p:sp>
      <p:sp>
        <p:nvSpPr>
          <p:cNvPr id="6" name="Slide Number Placeholder 5"/>
          <p:cNvSpPr>
            <a:spLocks noGrp="1"/>
          </p:cNvSpPr>
          <p:nvPr>
            <p:ph type="sldNum" sz="quarter" idx="12"/>
          </p:nvPr>
        </p:nvSpPr>
        <p:spPr/>
        <p:txBody>
          <a:bodyPr/>
          <a:lstStyle/>
          <a:p>
            <a:fld id="{54286CFF-1C09-47F9-BC16-15694136A0C7}" type="slidenum">
              <a:rPr lang="ca-ES" smtClean="0"/>
              <a:t>‹#›</a:t>
            </a:fld>
            <a:endParaRPr lang="ca-ES"/>
          </a:p>
        </p:txBody>
      </p:sp>
    </p:spTree>
    <p:extLst>
      <p:ext uri="{BB962C8B-B14F-4D97-AF65-F5344CB8AC3E}">
        <p14:creationId xmlns:p14="http://schemas.microsoft.com/office/powerpoint/2010/main" val="7253398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ol i text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a-ES"/>
              <a:t>Feu clic aquí per editar l'estil</a:t>
            </a:r>
            <a:endParaRPr lang="en-US" dirty="0"/>
          </a:p>
        </p:txBody>
      </p:sp>
      <p:sp>
        <p:nvSpPr>
          <p:cNvPr id="3" name="Vertical Text Placeholder 2"/>
          <p:cNvSpPr>
            <a:spLocks noGrp="1"/>
          </p:cNvSpPr>
          <p:nvPr>
            <p:ph type="body" orient="vert" idx="1"/>
          </p:nvPr>
        </p:nvSpPr>
        <p:spPr/>
        <p:txBody>
          <a:bodyPr vert="eaVert"/>
          <a:lstStyle/>
          <a:p>
            <a:pPr lvl="0"/>
            <a:r>
              <a:rPr lang="ca-ES"/>
              <a:t>Feu clic aquí per editar estils</a:t>
            </a:r>
          </a:p>
          <a:p>
            <a:pPr lvl="1"/>
            <a:r>
              <a:rPr lang="ca-ES"/>
              <a:t>Segon nivell</a:t>
            </a:r>
          </a:p>
          <a:p>
            <a:pPr lvl="2"/>
            <a:r>
              <a:rPr lang="ca-ES"/>
              <a:t>Tercer nivell</a:t>
            </a:r>
          </a:p>
          <a:p>
            <a:pPr lvl="3"/>
            <a:r>
              <a:rPr lang="ca-ES"/>
              <a:t>Quart nivell</a:t>
            </a:r>
          </a:p>
          <a:p>
            <a:pPr lvl="4"/>
            <a:r>
              <a:rPr lang="ca-ES"/>
              <a:t>Cinquè nivell</a:t>
            </a:r>
            <a:endParaRPr lang="en-US" dirty="0"/>
          </a:p>
        </p:txBody>
      </p:sp>
      <p:sp>
        <p:nvSpPr>
          <p:cNvPr id="4" name="Date Placeholder 3"/>
          <p:cNvSpPr>
            <a:spLocks noGrp="1"/>
          </p:cNvSpPr>
          <p:nvPr>
            <p:ph type="dt" sz="half" idx="10"/>
          </p:nvPr>
        </p:nvSpPr>
        <p:spPr/>
        <p:txBody>
          <a:bodyPr/>
          <a:lstStyle/>
          <a:p>
            <a:r>
              <a:rPr lang="ca-ES"/>
              <a:t>Sessió Webex 27/06/2018</a:t>
            </a:r>
          </a:p>
        </p:txBody>
      </p:sp>
      <p:sp>
        <p:nvSpPr>
          <p:cNvPr id="5" name="Footer Placeholder 4"/>
          <p:cNvSpPr>
            <a:spLocks noGrp="1"/>
          </p:cNvSpPr>
          <p:nvPr>
            <p:ph type="ftr" sz="quarter" idx="11"/>
          </p:nvPr>
        </p:nvSpPr>
        <p:spPr/>
        <p:txBody>
          <a:bodyPr/>
          <a:lstStyle/>
          <a:p>
            <a:r>
              <a:rPr lang="pt-BR"/>
              <a:t>Cercabib . L’eina de descobriment del CRAI</a:t>
            </a:r>
            <a:endParaRPr lang="ca-ES"/>
          </a:p>
        </p:txBody>
      </p:sp>
      <p:sp>
        <p:nvSpPr>
          <p:cNvPr id="6" name="Slide Number Placeholder 5"/>
          <p:cNvSpPr>
            <a:spLocks noGrp="1"/>
          </p:cNvSpPr>
          <p:nvPr>
            <p:ph type="sldNum" sz="quarter" idx="12"/>
          </p:nvPr>
        </p:nvSpPr>
        <p:spPr/>
        <p:txBody>
          <a:bodyPr/>
          <a:lstStyle/>
          <a:p>
            <a:fld id="{54286CFF-1C09-47F9-BC16-15694136A0C7}" type="slidenum">
              <a:rPr lang="ca-ES" smtClean="0"/>
              <a:t>‹#›</a:t>
            </a:fld>
            <a:endParaRPr lang="ca-ES"/>
          </a:p>
        </p:txBody>
      </p:sp>
    </p:spTree>
    <p:extLst>
      <p:ext uri="{BB962C8B-B14F-4D97-AF65-F5344CB8AC3E}">
        <p14:creationId xmlns:p14="http://schemas.microsoft.com/office/powerpoint/2010/main" val="24755113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ol vertical i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ca-ES"/>
              <a:t>Feu clic aquí per editar l'estil</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ca-ES"/>
              <a:t>Feu clic aquí per editar estils</a:t>
            </a:r>
          </a:p>
          <a:p>
            <a:pPr lvl="1"/>
            <a:r>
              <a:rPr lang="ca-ES"/>
              <a:t>Segon nivell</a:t>
            </a:r>
          </a:p>
          <a:p>
            <a:pPr lvl="2"/>
            <a:r>
              <a:rPr lang="ca-ES"/>
              <a:t>Tercer nivell</a:t>
            </a:r>
          </a:p>
          <a:p>
            <a:pPr lvl="3"/>
            <a:r>
              <a:rPr lang="ca-ES"/>
              <a:t>Quart nivell</a:t>
            </a:r>
          </a:p>
          <a:p>
            <a:pPr lvl="4"/>
            <a:r>
              <a:rPr lang="ca-ES"/>
              <a:t>Cinquè nivell</a:t>
            </a:r>
            <a:endParaRPr lang="en-US" dirty="0"/>
          </a:p>
        </p:txBody>
      </p:sp>
      <p:sp>
        <p:nvSpPr>
          <p:cNvPr id="4" name="Date Placeholder 3"/>
          <p:cNvSpPr>
            <a:spLocks noGrp="1"/>
          </p:cNvSpPr>
          <p:nvPr>
            <p:ph type="dt" sz="half" idx="10"/>
          </p:nvPr>
        </p:nvSpPr>
        <p:spPr/>
        <p:txBody>
          <a:bodyPr/>
          <a:lstStyle/>
          <a:p>
            <a:r>
              <a:rPr lang="ca-ES"/>
              <a:t>Sessió Webex 27/06/2018</a:t>
            </a:r>
          </a:p>
        </p:txBody>
      </p:sp>
      <p:sp>
        <p:nvSpPr>
          <p:cNvPr id="5" name="Footer Placeholder 4"/>
          <p:cNvSpPr>
            <a:spLocks noGrp="1"/>
          </p:cNvSpPr>
          <p:nvPr>
            <p:ph type="ftr" sz="quarter" idx="11"/>
          </p:nvPr>
        </p:nvSpPr>
        <p:spPr/>
        <p:txBody>
          <a:bodyPr/>
          <a:lstStyle/>
          <a:p>
            <a:r>
              <a:rPr lang="pt-BR"/>
              <a:t>Cercabib . L’eina de descobriment del CRAI</a:t>
            </a:r>
            <a:endParaRPr lang="ca-ES"/>
          </a:p>
        </p:txBody>
      </p:sp>
      <p:sp>
        <p:nvSpPr>
          <p:cNvPr id="6" name="Slide Number Placeholder 5"/>
          <p:cNvSpPr>
            <a:spLocks noGrp="1"/>
          </p:cNvSpPr>
          <p:nvPr>
            <p:ph type="sldNum" sz="quarter" idx="12"/>
          </p:nvPr>
        </p:nvSpPr>
        <p:spPr/>
        <p:txBody>
          <a:bodyPr/>
          <a:lstStyle/>
          <a:p>
            <a:fld id="{54286CFF-1C09-47F9-BC16-15694136A0C7}" type="slidenum">
              <a:rPr lang="ca-ES" smtClean="0"/>
              <a:t>‹#›</a:t>
            </a:fld>
            <a:endParaRPr lang="ca-ES"/>
          </a:p>
        </p:txBody>
      </p:sp>
    </p:spTree>
    <p:extLst>
      <p:ext uri="{BB962C8B-B14F-4D97-AF65-F5344CB8AC3E}">
        <p14:creationId xmlns:p14="http://schemas.microsoft.com/office/powerpoint/2010/main" val="6556686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olo el título">
    <p:spTree>
      <p:nvGrpSpPr>
        <p:cNvPr id="1" name=""/>
        <p:cNvGrpSpPr/>
        <p:nvPr/>
      </p:nvGrpSpPr>
      <p:grpSpPr>
        <a:xfrm>
          <a:off x="0" y="0"/>
          <a:ext cx="0" cy="0"/>
          <a:chOff x="0" y="0"/>
          <a:chExt cx="0" cy="0"/>
        </a:xfrm>
      </p:grpSpPr>
      <p:pic>
        <p:nvPicPr>
          <p:cNvPr id="6" name="Imagen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786" y="91779"/>
            <a:ext cx="9027459" cy="1243713"/>
          </a:xfrm>
          <a:prstGeom prst="rect">
            <a:avLst/>
          </a:prstGeom>
        </p:spPr>
      </p:pic>
    </p:spTree>
    <p:extLst>
      <p:ext uri="{BB962C8B-B14F-4D97-AF65-F5344CB8AC3E}">
        <p14:creationId xmlns:p14="http://schemas.microsoft.com/office/powerpoint/2010/main" val="3604504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ol i object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a-ES"/>
              <a:t>Feu clic aquí per editar l'estil</a:t>
            </a:r>
            <a:endParaRPr lang="en-US" dirty="0"/>
          </a:p>
        </p:txBody>
      </p:sp>
      <p:sp>
        <p:nvSpPr>
          <p:cNvPr id="3" name="Content Placeholder 2"/>
          <p:cNvSpPr>
            <a:spLocks noGrp="1"/>
          </p:cNvSpPr>
          <p:nvPr>
            <p:ph idx="1"/>
          </p:nvPr>
        </p:nvSpPr>
        <p:spPr/>
        <p:txBody>
          <a:bodyPr/>
          <a:lstStyle/>
          <a:p>
            <a:pPr lvl="0"/>
            <a:r>
              <a:rPr lang="ca-ES"/>
              <a:t>Feu clic aquí per editar estils</a:t>
            </a:r>
          </a:p>
          <a:p>
            <a:pPr lvl="1"/>
            <a:r>
              <a:rPr lang="ca-ES"/>
              <a:t>Segon nivell</a:t>
            </a:r>
          </a:p>
          <a:p>
            <a:pPr lvl="2"/>
            <a:r>
              <a:rPr lang="ca-ES"/>
              <a:t>Tercer nivell</a:t>
            </a:r>
          </a:p>
          <a:p>
            <a:pPr lvl="3"/>
            <a:r>
              <a:rPr lang="ca-ES"/>
              <a:t>Quart nivell</a:t>
            </a:r>
          </a:p>
          <a:p>
            <a:pPr lvl="4"/>
            <a:r>
              <a:rPr lang="ca-ES"/>
              <a:t>Cinquè nivell</a:t>
            </a:r>
            <a:endParaRPr lang="en-US" dirty="0"/>
          </a:p>
        </p:txBody>
      </p:sp>
      <p:sp>
        <p:nvSpPr>
          <p:cNvPr id="4" name="Date Placeholder 3"/>
          <p:cNvSpPr>
            <a:spLocks noGrp="1"/>
          </p:cNvSpPr>
          <p:nvPr>
            <p:ph type="dt" sz="half" idx="10"/>
          </p:nvPr>
        </p:nvSpPr>
        <p:spPr/>
        <p:txBody>
          <a:bodyPr/>
          <a:lstStyle/>
          <a:p>
            <a:r>
              <a:rPr lang="ca-ES"/>
              <a:t>Sessió Webex 27/06/2018</a:t>
            </a:r>
          </a:p>
        </p:txBody>
      </p:sp>
      <p:sp>
        <p:nvSpPr>
          <p:cNvPr id="5" name="Footer Placeholder 4"/>
          <p:cNvSpPr>
            <a:spLocks noGrp="1"/>
          </p:cNvSpPr>
          <p:nvPr>
            <p:ph type="ftr" sz="quarter" idx="11"/>
          </p:nvPr>
        </p:nvSpPr>
        <p:spPr/>
        <p:txBody>
          <a:bodyPr/>
          <a:lstStyle/>
          <a:p>
            <a:r>
              <a:rPr lang="pt-BR"/>
              <a:t>Cercabib . L’eina de descobriment del CRAI</a:t>
            </a:r>
            <a:endParaRPr lang="ca-ES"/>
          </a:p>
        </p:txBody>
      </p:sp>
      <p:sp>
        <p:nvSpPr>
          <p:cNvPr id="6" name="Slide Number Placeholder 5"/>
          <p:cNvSpPr>
            <a:spLocks noGrp="1"/>
          </p:cNvSpPr>
          <p:nvPr>
            <p:ph type="sldNum" sz="quarter" idx="12"/>
          </p:nvPr>
        </p:nvSpPr>
        <p:spPr/>
        <p:txBody>
          <a:bodyPr/>
          <a:lstStyle/>
          <a:p>
            <a:fld id="{54286CFF-1C09-47F9-BC16-15694136A0C7}" type="slidenum">
              <a:rPr lang="ca-ES" smtClean="0"/>
              <a:t>‹#›</a:t>
            </a:fld>
            <a:endParaRPr lang="ca-ES"/>
          </a:p>
        </p:txBody>
      </p:sp>
    </p:spTree>
    <p:extLst>
      <p:ext uri="{BB962C8B-B14F-4D97-AF65-F5344CB8AC3E}">
        <p14:creationId xmlns:p14="http://schemas.microsoft.com/office/powerpoint/2010/main" val="5289850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pçalera de la secció">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ca-ES"/>
              <a:t>Feu clic aquí per editar l'estil</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a-ES"/>
              <a:t>Feu clic aquí per editar estils</a:t>
            </a:r>
          </a:p>
        </p:txBody>
      </p:sp>
      <p:sp>
        <p:nvSpPr>
          <p:cNvPr id="4" name="Date Placeholder 3"/>
          <p:cNvSpPr>
            <a:spLocks noGrp="1"/>
          </p:cNvSpPr>
          <p:nvPr>
            <p:ph type="dt" sz="half" idx="10"/>
          </p:nvPr>
        </p:nvSpPr>
        <p:spPr/>
        <p:txBody>
          <a:bodyPr/>
          <a:lstStyle/>
          <a:p>
            <a:r>
              <a:rPr lang="ca-ES"/>
              <a:t>Sessió Webex 27/06/2018</a:t>
            </a:r>
          </a:p>
        </p:txBody>
      </p:sp>
      <p:sp>
        <p:nvSpPr>
          <p:cNvPr id="5" name="Footer Placeholder 4"/>
          <p:cNvSpPr>
            <a:spLocks noGrp="1"/>
          </p:cNvSpPr>
          <p:nvPr>
            <p:ph type="ftr" sz="quarter" idx="11"/>
          </p:nvPr>
        </p:nvSpPr>
        <p:spPr/>
        <p:txBody>
          <a:bodyPr/>
          <a:lstStyle/>
          <a:p>
            <a:r>
              <a:rPr lang="pt-BR"/>
              <a:t>Cercabib . L’eina de descobriment del CRAI</a:t>
            </a:r>
            <a:endParaRPr lang="ca-ES"/>
          </a:p>
        </p:txBody>
      </p:sp>
      <p:sp>
        <p:nvSpPr>
          <p:cNvPr id="6" name="Slide Number Placeholder 5"/>
          <p:cNvSpPr>
            <a:spLocks noGrp="1"/>
          </p:cNvSpPr>
          <p:nvPr>
            <p:ph type="sldNum" sz="quarter" idx="12"/>
          </p:nvPr>
        </p:nvSpPr>
        <p:spPr/>
        <p:txBody>
          <a:bodyPr/>
          <a:lstStyle/>
          <a:p>
            <a:fld id="{54286CFF-1C09-47F9-BC16-15694136A0C7}" type="slidenum">
              <a:rPr lang="ca-ES" smtClean="0"/>
              <a:t>‹#›</a:t>
            </a:fld>
            <a:endParaRPr lang="ca-ES"/>
          </a:p>
        </p:txBody>
      </p:sp>
    </p:spTree>
    <p:extLst>
      <p:ext uri="{BB962C8B-B14F-4D97-AF65-F5344CB8AC3E}">
        <p14:creationId xmlns:p14="http://schemas.microsoft.com/office/powerpoint/2010/main" val="3424656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ct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a-ES"/>
              <a:t>Feu clic aquí per editar l'estil</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ca-ES"/>
              <a:t>Feu clic aquí per editar estils</a:t>
            </a:r>
          </a:p>
          <a:p>
            <a:pPr lvl="1"/>
            <a:r>
              <a:rPr lang="ca-ES"/>
              <a:t>Segon nivell</a:t>
            </a:r>
          </a:p>
          <a:p>
            <a:pPr lvl="2"/>
            <a:r>
              <a:rPr lang="ca-ES"/>
              <a:t>Tercer nivell</a:t>
            </a:r>
          </a:p>
          <a:p>
            <a:pPr lvl="3"/>
            <a:r>
              <a:rPr lang="ca-ES"/>
              <a:t>Quart nivell</a:t>
            </a:r>
          </a:p>
          <a:p>
            <a:pPr lvl="4"/>
            <a:r>
              <a:rPr lang="ca-ES"/>
              <a:t>Cinquè nivell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ca-ES"/>
              <a:t>Feu clic aquí per editar estils</a:t>
            </a:r>
          </a:p>
          <a:p>
            <a:pPr lvl="1"/>
            <a:r>
              <a:rPr lang="ca-ES"/>
              <a:t>Segon nivell</a:t>
            </a:r>
          </a:p>
          <a:p>
            <a:pPr lvl="2"/>
            <a:r>
              <a:rPr lang="ca-ES"/>
              <a:t>Tercer nivell</a:t>
            </a:r>
          </a:p>
          <a:p>
            <a:pPr lvl="3"/>
            <a:r>
              <a:rPr lang="ca-ES"/>
              <a:t>Quart nivell</a:t>
            </a:r>
          </a:p>
          <a:p>
            <a:pPr lvl="4"/>
            <a:r>
              <a:rPr lang="ca-ES"/>
              <a:t>Cinquè nivell</a:t>
            </a:r>
            <a:endParaRPr lang="en-US" dirty="0"/>
          </a:p>
        </p:txBody>
      </p:sp>
      <p:sp>
        <p:nvSpPr>
          <p:cNvPr id="5" name="Date Placeholder 4"/>
          <p:cNvSpPr>
            <a:spLocks noGrp="1"/>
          </p:cNvSpPr>
          <p:nvPr>
            <p:ph type="dt" sz="half" idx="10"/>
          </p:nvPr>
        </p:nvSpPr>
        <p:spPr/>
        <p:txBody>
          <a:bodyPr/>
          <a:lstStyle/>
          <a:p>
            <a:r>
              <a:rPr lang="ca-ES"/>
              <a:t>Sessió Webex 27/06/2018</a:t>
            </a:r>
          </a:p>
        </p:txBody>
      </p:sp>
      <p:sp>
        <p:nvSpPr>
          <p:cNvPr id="6" name="Footer Placeholder 5"/>
          <p:cNvSpPr>
            <a:spLocks noGrp="1"/>
          </p:cNvSpPr>
          <p:nvPr>
            <p:ph type="ftr" sz="quarter" idx="11"/>
          </p:nvPr>
        </p:nvSpPr>
        <p:spPr/>
        <p:txBody>
          <a:bodyPr/>
          <a:lstStyle/>
          <a:p>
            <a:r>
              <a:rPr lang="pt-BR"/>
              <a:t>Cercabib . L’eina de descobriment del CRAI</a:t>
            </a:r>
            <a:endParaRPr lang="ca-ES"/>
          </a:p>
        </p:txBody>
      </p:sp>
      <p:sp>
        <p:nvSpPr>
          <p:cNvPr id="7" name="Slide Number Placeholder 6"/>
          <p:cNvSpPr>
            <a:spLocks noGrp="1"/>
          </p:cNvSpPr>
          <p:nvPr>
            <p:ph type="sldNum" sz="quarter" idx="12"/>
          </p:nvPr>
        </p:nvSpPr>
        <p:spPr/>
        <p:txBody>
          <a:bodyPr/>
          <a:lstStyle/>
          <a:p>
            <a:fld id="{54286CFF-1C09-47F9-BC16-15694136A0C7}" type="slidenum">
              <a:rPr lang="ca-ES" smtClean="0"/>
              <a:t>‹#›</a:t>
            </a:fld>
            <a:endParaRPr lang="ca-ES"/>
          </a:p>
        </p:txBody>
      </p:sp>
    </p:spTree>
    <p:extLst>
      <p:ext uri="{BB962C8B-B14F-4D97-AF65-F5344CB8AC3E}">
        <p14:creationId xmlns:p14="http://schemas.microsoft.com/office/powerpoint/2010/main" val="12244651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ca-ES"/>
              <a:t>Feu clic aquí per editar l'estil</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a-ES"/>
              <a:t>Feu clic aquí per editar estils</a:t>
            </a:r>
          </a:p>
        </p:txBody>
      </p:sp>
      <p:sp>
        <p:nvSpPr>
          <p:cNvPr id="4" name="Content Placeholder 3"/>
          <p:cNvSpPr>
            <a:spLocks noGrp="1"/>
          </p:cNvSpPr>
          <p:nvPr>
            <p:ph sz="half" idx="2"/>
          </p:nvPr>
        </p:nvSpPr>
        <p:spPr>
          <a:xfrm>
            <a:off x="629842" y="2505075"/>
            <a:ext cx="3868340" cy="3684588"/>
          </a:xfrm>
        </p:spPr>
        <p:txBody>
          <a:bodyPr/>
          <a:lstStyle/>
          <a:p>
            <a:pPr lvl="0"/>
            <a:r>
              <a:rPr lang="ca-ES"/>
              <a:t>Feu clic aquí per editar estils</a:t>
            </a:r>
          </a:p>
          <a:p>
            <a:pPr lvl="1"/>
            <a:r>
              <a:rPr lang="ca-ES"/>
              <a:t>Segon nivell</a:t>
            </a:r>
          </a:p>
          <a:p>
            <a:pPr lvl="2"/>
            <a:r>
              <a:rPr lang="ca-ES"/>
              <a:t>Tercer nivell</a:t>
            </a:r>
          </a:p>
          <a:p>
            <a:pPr lvl="3"/>
            <a:r>
              <a:rPr lang="ca-ES"/>
              <a:t>Quart nivell</a:t>
            </a:r>
          </a:p>
          <a:p>
            <a:pPr lvl="4"/>
            <a:r>
              <a:rPr lang="ca-ES"/>
              <a:t>Cinquè nivell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a-ES"/>
              <a:t>Feu clic aquí per editar estils</a:t>
            </a:r>
          </a:p>
        </p:txBody>
      </p:sp>
      <p:sp>
        <p:nvSpPr>
          <p:cNvPr id="6" name="Content Placeholder 5"/>
          <p:cNvSpPr>
            <a:spLocks noGrp="1"/>
          </p:cNvSpPr>
          <p:nvPr>
            <p:ph sz="quarter" idx="4"/>
          </p:nvPr>
        </p:nvSpPr>
        <p:spPr>
          <a:xfrm>
            <a:off x="4629150" y="2505075"/>
            <a:ext cx="3887391" cy="3684588"/>
          </a:xfrm>
        </p:spPr>
        <p:txBody>
          <a:bodyPr/>
          <a:lstStyle/>
          <a:p>
            <a:pPr lvl="0"/>
            <a:r>
              <a:rPr lang="ca-ES"/>
              <a:t>Feu clic aquí per editar estils</a:t>
            </a:r>
          </a:p>
          <a:p>
            <a:pPr lvl="1"/>
            <a:r>
              <a:rPr lang="ca-ES"/>
              <a:t>Segon nivell</a:t>
            </a:r>
          </a:p>
          <a:p>
            <a:pPr lvl="2"/>
            <a:r>
              <a:rPr lang="ca-ES"/>
              <a:t>Tercer nivell</a:t>
            </a:r>
          </a:p>
          <a:p>
            <a:pPr lvl="3"/>
            <a:r>
              <a:rPr lang="ca-ES"/>
              <a:t>Quart nivell</a:t>
            </a:r>
          </a:p>
          <a:p>
            <a:pPr lvl="4"/>
            <a:r>
              <a:rPr lang="ca-ES"/>
              <a:t>Cinquè nivell</a:t>
            </a:r>
            <a:endParaRPr lang="en-US" dirty="0"/>
          </a:p>
        </p:txBody>
      </p:sp>
      <p:sp>
        <p:nvSpPr>
          <p:cNvPr id="7" name="Date Placeholder 6"/>
          <p:cNvSpPr>
            <a:spLocks noGrp="1"/>
          </p:cNvSpPr>
          <p:nvPr>
            <p:ph type="dt" sz="half" idx="10"/>
          </p:nvPr>
        </p:nvSpPr>
        <p:spPr/>
        <p:txBody>
          <a:bodyPr/>
          <a:lstStyle/>
          <a:p>
            <a:r>
              <a:rPr lang="ca-ES"/>
              <a:t>Sessió Webex 27/06/2018</a:t>
            </a:r>
          </a:p>
        </p:txBody>
      </p:sp>
      <p:sp>
        <p:nvSpPr>
          <p:cNvPr id="8" name="Footer Placeholder 7"/>
          <p:cNvSpPr>
            <a:spLocks noGrp="1"/>
          </p:cNvSpPr>
          <p:nvPr>
            <p:ph type="ftr" sz="quarter" idx="11"/>
          </p:nvPr>
        </p:nvSpPr>
        <p:spPr/>
        <p:txBody>
          <a:bodyPr/>
          <a:lstStyle/>
          <a:p>
            <a:r>
              <a:rPr lang="pt-BR"/>
              <a:t>Cercabib . L’eina de descobriment del CRAI</a:t>
            </a:r>
            <a:endParaRPr lang="ca-ES"/>
          </a:p>
        </p:txBody>
      </p:sp>
      <p:sp>
        <p:nvSpPr>
          <p:cNvPr id="9" name="Slide Number Placeholder 8"/>
          <p:cNvSpPr>
            <a:spLocks noGrp="1"/>
          </p:cNvSpPr>
          <p:nvPr>
            <p:ph type="sldNum" sz="quarter" idx="12"/>
          </p:nvPr>
        </p:nvSpPr>
        <p:spPr/>
        <p:txBody>
          <a:bodyPr/>
          <a:lstStyle/>
          <a:p>
            <a:fld id="{54286CFF-1C09-47F9-BC16-15694136A0C7}" type="slidenum">
              <a:rPr lang="ca-ES" smtClean="0"/>
              <a:t>‹#›</a:t>
            </a:fld>
            <a:endParaRPr lang="ca-ES"/>
          </a:p>
        </p:txBody>
      </p:sp>
    </p:spTree>
    <p:extLst>
      <p:ext uri="{BB962C8B-B14F-4D97-AF65-F5344CB8AC3E}">
        <p14:creationId xmlns:p14="http://schemas.microsoft.com/office/powerpoint/2010/main" val="37836433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omés títo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a-ES"/>
              <a:t>Feu clic aquí per editar l'estil</a:t>
            </a:r>
            <a:endParaRPr lang="en-US" dirty="0"/>
          </a:p>
        </p:txBody>
      </p:sp>
      <p:sp>
        <p:nvSpPr>
          <p:cNvPr id="3" name="Date Placeholder 2"/>
          <p:cNvSpPr>
            <a:spLocks noGrp="1"/>
          </p:cNvSpPr>
          <p:nvPr>
            <p:ph type="dt" sz="half" idx="10"/>
          </p:nvPr>
        </p:nvSpPr>
        <p:spPr/>
        <p:txBody>
          <a:bodyPr/>
          <a:lstStyle/>
          <a:p>
            <a:r>
              <a:rPr lang="ca-ES"/>
              <a:t>Sessió Webex 27/06/2018</a:t>
            </a:r>
          </a:p>
        </p:txBody>
      </p:sp>
      <p:sp>
        <p:nvSpPr>
          <p:cNvPr id="4" name="Footer Placeholder 3"/>
          <p:cNvSpPr>
            <a:spLocks noGrp="1"/>
          </p:cNvSpPr>
          <p:nvPr>
            <p:ph type="ftr" sz="quarter" idx="11"/>
          </p:nvPr>
        </p:nvSpPr>
        <p:spPr/>
        <p:txBody>
          <a:bodyPr/>
          <a:lstStyle/>
          <a:p>
            <a:r>
              <a:rPr lang="pt-BR"/>
              <a:t>Cercabib . L’eina de descobriment del CRAI</a:t>
            </a:r>
            <a:endParaRPr lang="ca-ES"/>
          </a:p>
        </p:txBody>
      </p:sp>
      <p:sp>
        <p:nvSpPr>
          <p:cNvPr id="5" name="Slide Number Placeholder 4"/>
          <p:cNvSpPr>
            <a:spLocks noGrp="1"/>
          </p:cNvSpPr>
          <p:nvPr>
            <p:ph type="sldNum" sz="quarter" idx="12"/>
          </p:nvPr>
        </p:nvSpPr>
        <p:spPr/>
        <p:txBody>
          <a:bodyPr/>
          <a:lstStyle/>
          <a:p>
            <a:fld id="{54286CFF-1C09-47F9-BC16-15694136A0C7}" type="slidenum">
              <a:rPr lang="ca-ES" smtClean="0"/>
              <a:t>‹#›</a:t>
            </a:fld>
            <a:endParaRPr lang="ca-ES"/>
          </a:p>
        </p:txBody>
      </p:sp>
    </p:spTree>
    <p:extLst>
      <p:ext uri="{BB962C8B-B14F-4D97-AF65-F5344CB8AC3E}">
        <p14:creationId xmlns:p14="http://schemas.microsoft.com/office/powerpoint/2010/main" val="283388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ca-ES"/>
              <a:t>Sessió Webex 27/06/2018</a:t>
            </a:r>
          </a:p>
        </p:txBody>
      </p:sp>
      <p:sp>
        <p:nvSpPr>
          <p:cNvPr id="3" name="Footer Placeholder 2"/>
          <p:cNvSpPr>
            <a:spLocks noGrp="1"/>
          </p:cNvSpPr>
          <p:nvPr>
            <p:ph type="ftr" sz="quarter" idx="11"/>
          </p:nvPr>
        </p:nvSpPr>
        <p:spPr/>
        <p:txBody>
          <a:bodyPr/>
          <a:lstStyle/>
          <a:p>
            <a:r>
              <a:rPr lang="pt-BR"/>
              <a:t>Cercabib . L’eina de descobriment del CRAI</a:t>
            </a:r>
            <a:endParaRPr lang="ca-ES"/>
          </a:p>
        </p:txBody>
      </p:sp>
      <p:sp>
        <p:nvSpPr>
          <p:cNvPr id="4" name="Slide Number Placeholder 3"/>
          <p:cNvSpPr>
            <a:spLocks noGrp="1"/>
          </p:cNvSpPr>
          <p:nvPr>
            <p:ph type="sldNum" sz="quarter" idx="12"/>
          </p:nvPr>
        </p:nvSpPr>
        <p:spPr/>
        <p:txBody>
          <a:bodyPr/>
          <a:lstStyle/>
          <a:p>
            <a:fld id="{54286CFF-1C09-47F9-BC16-15694136A0C7}" type="slidenum">
              <a:rPr lang="ca-ES" smtClean="0"/>
              <a:t>‹#›</a:t>
            </a:fld>
            <a:endParaRPr lang="ca-ES"/>
          </a:p>
        </p:txBody>
      </p:sp>
    </p:spTree>
    <p:extLst>
      <p:ext uri="{BB962C8B-B14F-4D97-AF65-F5344CB8AC3E}">
        <p14:creationId xmlns:p14="http://schemas.microsoft.com/office/powerpoint/2010/main" val="2225609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ingut amb llegenda">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ca-ES"/>
              <a:t>Feu clic aquí per editar l'estil</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a-ES"/>
              <a:t>Feu clic aquí per editar estils</a:t>
            </a:r>
          </a:p>
          <a:p>
            <a:pPr lvl="1"/>
            <a:r>
              <a:rPr lang="ca-ES"/>
              <a:t>Segon nivell</a:t>
            </a:r>
          </a:p>
          <a:p>
            <a:pPr lvl="2"/>
            <a:r>
              <a:rPr lang="ca-ES"/>
              <a:t>Tercer nivell</a:t>
            </a:r>
          </a:p>
          <a:p>
            <a:pPr lvl="3"/>
            <a:r>
              <a:rPr lang="ca-ES"/>
              <a:t>Quart nivell</a:t>
            </a:r>
          </a:p>
          <a:p>
            <a:pPr lvl="4"/>
            <a:r>
              <a:rPr lang="ca-ES"/>
              <a:t>Cinquè nivell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a-ES"/>
              <a:t>Feu clic aquí per editar estils</a:t>
            </a:r>
          </a:p>
        </p:txBody>
      </p:sp>
      <p:sp>
        <p:nvSpPr>
          <p:cNvPr id="5" name="Date Placeholder 4"/>
          <p:cNvSpPr>
            <a:spLocks noGrp="1"/>
          </p:cNvSpPr>
          <p:nvPr>
            <p:ph type="dt" sz="half" idx="10"/>
          </p:nvPr>
        </p:nvSpPr>
        <p:spPr/>
        <p:txBody>
          <a:bodyPr/>
          <a:lstStyle/>
          <a:p>
            <a:r>
              <a:rPr lang="ca-ES"/>
              <a:t>Sessió Webex 27/06/2018</a:t>
            </a:r>
          </a:p>
        </p:txBody>
      </p:sp>
      <p:sp>
        <p:nvSpPr>
          <p:cNvPr id="6" name="Footer Placeholder 5"/>
          <p:cNvSpPr>
            <a:spLocks noGrp="1"/>
          </p:cNvSpPr>
          <p:nvPr>
            <p:ph type="ftr" sz="quarter" idx="11"/>
          </p:nvPr>
        </p:nvSpPr>
        <p:spPr/>
        <p:txBody>
          <a:bodyPr/>
          <a:lstStyle/>
          <a:p>
            <a:r>
              <a:rPr lang="pt-BR"/>
              <a:t>Cercabib . L’eina de descobriment del CRAI</a:t>
            </a:r>
            <a:endParaRPr lang="ca-ES"/>
          </a:p>
        </p:txBody>
      </p:sp>
      <p:sp>
        <p:nvSpPr>
          <p:cNvPr id="7" name="Slide Number Placeholder 6"/>
          <p:cNvSpPr>
            <a:spLocks noGrp="1"/>
          </p:cNvSpPr>
          <p:nvPr>
            <p:ph type="sldNum" sz="quarter" idx="12"/>
          </p:nvPr>
        </p:nvSpPr>
        <p:spPr/>
        <p:txBody>
          <a:bodyPr/>
          <a:lstStyle/>
          <a:p>
            <a:fld id="{54286CFF-1C09-47F9-BC16-15694136A0C7}" type="slidenum">
              <a:rPr lang="ca-ES" smtClean="0"/>
              <a:t>‹#›</a:t>
            </a:fld>
            <a:endParaRPr lang="ca-ES"/>
          </a:p>
        </p:txBody>
      </p:sp>
    </p:spTree>
    <p:extLst>
      <p:ext uri="{BB962C8B-B14F-4D97-AF65-F5344CB8AC3E}">
        <p14:creationId xmlns:p14="http://schemas.microsoft.com/office/powerpoint/2010/main" val="20527770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tge amb llegenda">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ca-ES"/>
              <a:t>Feu clic aquí per editar l'estil</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a-ES"/>
              <a:t>Feu clic a la icona per afegir una imatge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a-ES"/>
              <a:t>Feu clic aquí per editar estils</a:t>
            </a:r>
          </a:p>
        </p:txBody>
      </p:sp>
      <p:sp>
        <p:nvSpPr>
          <p:cNvPr id="5" name="Date Placeholder 4"/>
          <p:cNvSpPr>
            <a:spLocks noGrp="1"/>
          </p:cNvSpPr>
          <p:nvPr>
            <p:ph type="dt" sz="half" idx="10"/>
          </p:nvPr>
        </p:nvSpPr>
        <p:spPr/>
        <p:txBody>
          <a:bodyPr/>
          <a:lstStyle/>
          <a:p>
            <a:r>
              <a:rPr lang="ca-ES"/>
              <a:t>Sessió Webex 27/06/2018</a:t>
            </a:r>
          </a:p>
        </p:txBody>
      </p:sp>
      <p:sp>
        <p:nvSpPr>
          <p:cNvPr id="6" name="Footer Placeholder 5"/>
          <p:cNvSpPr>
            <a:spLocks noGrp="1"/>
          </p:cNvSpPr>
          <p:nvPr>
            <p:ph type="ftr" sz="quarter" idx="11"/>
          </p:nvPr>
        </p:nvSpPr>
        <p:spPr/>
        <p:txBody>
          <a:bodyPr/>
          <a:lstStyle/>
          <a:p>
            <a:r>
              <a:rPr lang="pt-BR"/>
              <a:t>Cercabib . L’eina de descobriment del CRAI</a:t>
            </a:r>
            <a:endParaRPr lang="ca-ES"/>
          </a:p>
        </p:txBody>
      </p:sp>
      <p:sp>
        <p:nvSpPr>
          <p:cNvPr id="7" name="Slide Number Placeholder 6"/>
          <p:cNvSpPr>
            <a:spLocks noGrp="1"/>
          </p:cNvSpPr>
          <p:nvPr>
            <p:ph type="sldNum" sz="quarter" idx="12"/>
          </p:nvPr>
        </p:nvSpPr>
        <p:spPr/>
        <p:txBody>
          <a:bodyPr/>
          <a:lstStyle/>
          <a:p>
            <a:fld id="{54286CFF-1C09-47F9-BC16-15694136A0C7}" type="slidenum">
              <a:rPr lang="ca-ES" smtClean="0"/>
              <a:t>‹#›</a:t>
            </a:fld>
            <a:endParaRPr lang="ca-ES"/>
          </a:p>
        </p:txBody>
      </p:sp>
    </p:spTree>
    <p:extLst>
      <p:ext uri="{BB962C8B-B14F-4D97-AF65-F5344CB8AC3E}">
        <p14:creationId xmlns:p14="http://schemas.microsoft.com/office/powerpoint/2010/main" val="35530291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ca-ES"/>
              <a:t>Feu clic aquí per editar l'estil</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ca-ES"/>
              <a:t>Feu clic aquí per editar estils</a:t>
            </a:r>
          </a:p>
          <a:p>
            <a:pPr lvl="1"/>
            <a:r>
              <a:rPr lang="ca-ES"/>
              <a:t>Segon nivell</a:t>
            </a:r>
          </a:p>
          <a:p>
            <a:pPr lvl="2"/>
            <a:r>
              <a:rPr lang="ca-ES"/>
              <a:t>Tercer nivell</a:t>
            </a:r>
          </a:p>
          <a:p>
            <a:pPr lvl="3"/>
            <a:r>
              <a:rPr lang="ca-ES"/>
              <a:t>Quart nivell</a:t>
            </a:r>
          </a:p>
          <a:p>
            <a:pPr lvl="4"/>
            <a:r>
              <a:rPr lang="ca-ES"/>
              <a:t>Cinquè nivell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ca-ES"/>
              <a:t>Sessió Webex 27/06/2018</a:t>
            </a: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pt-BR"/>
              <a:t>Cercabib . L’eina de descobriment del CRAI</a:t>
            </a:r>
            <a:endParaRPr lang="ca-E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286CFF-1C09-47F9-BC16-15694136A0C7}" type="slidenum">
              <a:rPr lang="ca-ES" smtClean="0"/>
              <a:t>‹#›</a:t>
            </a:fld>
            <a:endParaRPr lang="ca-ES"/>
          </a:p>
        </p:txBody>
      </p:sp>
    </p:spTree>
    <p:extLst>
      <p:ext uri="{BB962C8B-B14F-4D97-AF65-F5344CB8AC3E}">
        <p14:creationId xmlns:p14="http://schemas.microsoft.com/office/powerpoint/2010/main" val="21670382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8.png"/><Relationship Id="rId7"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22.png"/><Relationship Id="rId4" Type="http://schemas.openxmlformats.org/officeDocument/2006/relationships/image" Target="../media/image3.png"/><Relationship Id="rId9"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30.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5.png"/><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31.png"/><Relationship Id="rId7" Type="http://schemas.openxmlformats.org/officeDocument/2006/relationships/image" Target="../media/image32.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35.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37.png"/></Relationships>
</file>

<file path=ppt/slides/_rels/slide2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7.png"/><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12.xml"/><Relationship Id="rId4" Type="http://schemas.openxmlformats.org/officeDocument/2006/relationships/image" Target="../media/image39.png"/></Relationships>
</file>

<file path=ppt/slides/_rels/slide2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5.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6.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7.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8.xml"/><Relationship Id="rId1" Type="http://schemas.openxmlformats.org/officeDocument/2006/relationships/slideLayout" Target="../slideLayouts/slideLayout12.xml"/><Relationship Id="rId4" Type="http://schemas.openxmlformats.org/officeDocument/2006/relationships/image" Target="../media/image43.png"/></Relationships>
</file>

<file path=ppt/slides/_rels/slide2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9.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7.png"/><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0.xml"/><Relationship Id="rId1" Type="http://schemas.openxmlformats.org/officeDocument/2006/relationships/slideLayout" Target="../slideLayouts/slideLayout12.xml"/><Relationship Id="rId4" Type="http://schemas.openxmlformats.org/officeDocument/2006/relationships/image" Target="../media/image45.png"/></Relationships>
</file>

<file path=ppt/slides/_rels/slide3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1.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3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2.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3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3.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4.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35.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3.png"/><Relationship Id="rId7" Type="http://schemas.openxmlformats.org/officeDocument/2006/relationships/image" Target="../media/image53.png"/><Relationship Id="rId2" Type="http://schemas.openxmlformats.org/officeDocument/2006/relationships/notesSlide" Target="../notesSlides/notesSlide35.xml"/><Relationship Id="rId1" Type="http://schemas.openxmlformats.org/officeDocument/2006/relationships/slideLayout" Target="../slideLayouts/slideLayout12.xml"/><Relationship Id="rId6" Type="http://schemas.openxmlformats.org/officeDocument/2006/relationships/image" Target="../media/image52.png"/><Relationship Id="rId11" Type="http://schemas.openxmlformats.org/officeDocument/2006/relationships/image" Target="../media/image57.png"/><Relationship Id="rId5" Type="http://schemas.openxmlformats.org/officeDocument/2006/relationships/image" Target="../media/image51.png"/><Relationship Id="rId10" Type="http://schemas.openxmlformats.org/officeDocument/2006/relationships/image" Target="../media/image56.png"/><Relationship Id="rId4" Type="http://schemas.openxmlformats.org/officeDocument/2006/relationships/image" Target="../media/image50.png"/><Relationship Id="rId9" Type="http://schemas.openxmlformats.org/officeDocument/2006/relationships/image" Target="../media/image55.png"/></Relationships>
</file>

<file path=ppt/slides/_rels/slide3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6.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37.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3.png"/><Relationship Id="rId7" Type="http://schemas.openxmlformats.org/officeDocument/2006/relationships/image" Target="../media/image55.png"/><Relationship Id="rId2" Type="http://schemas.openxmlformats.org/officeDocument/2006/relationships/notesSlide" Target="../notesSlides/notesSlide37.xml"/><Relationship Id="rId1" Type="http://schemas.openxmlformats.org/officeDocument/2006/relationships/slideLayout" Target="../slideLayouts/slideLayout12.xml"/><Relationship Id="rId6" Type="http://schemas.openxmlformats.org/officeDocument/2006/relationships/image" Target="../media/image50.png"/><Relationship Id="rId5" Type="http://schemas.openxmlformats.org/officeDocument/2006/relationships/image" Target="../media/image51.png"/><Relationship Id="rId10" Type="http://schemas.openxmlformats.org/officeDocument/2006/relationships/image" Target="../media/image53.png"/><Relationship Id="rId4" Type="http://schemas.openxmlformats.org/officeDocument/2006/relationships/image" Target="../media/image59.png"/><Relationship Id="rId9" Type="http://schemas.openxmlformats.org/officeDocument/2006/relationships/image" Target="../media/image57.png"/></Relationships>
</file>

<file path=ppt/slides/_rels/slide38.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60.png"/><Relationship Id="rId7" Type="http://schemas.openxmlformats.org/officeDocument/2006/relationships/image" Target="../media/image57.png"/><Relationship Id="rId2" Type="http://schemas.openxmlformats.org/officeDocument/2006/relationships/notesSlide" Target="../notesSlides/notesSlide38.xml"/><Relationship Id="rId1" Type="http://schemas.openxmlformats.org/officeDocument/2006/relationships/slideLayout" Target="../slideLayouts/slideLayout12.xml"/><Relationship Id="rId6" Type="http://schemas.openxmlformats.org/officeDocument/2006/relationships/image" Target="../media/image52.png"/><Relationship Id="rId5" Type="http://schemas.openxmlformats.org/officeDocument/2006/relationships/image" Target="../media/image51.png"/><Relationship Id="rId10" Type="http://schemas.openxmlformats.org/officeDocument/2006/relationships/image" Target="../media/image55.png"/><Relationship Id="rId4" Type="http://schemas.openxmlformats.org/officeDocument/2006/relationships/image" Target="../media/image3.png"/><Relationship Id="rId9" Type="http://schemas.openxmlformats.org/officeDocument/2006/relationships/image" Target="../media/image54.png"/></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9.xml"/><Relationship Id="rId1" Type="http://schemas.openxmlformats.org/officeDocument/2006/relationships/slideLayout" Target="../slideLayouts/slideLayout12.xml"/><Relationship Id="rId5" Type="http://schemas.openxmlformats.org/officeDocument/2006/relationships/image" Target="../media/image62.png"/><Relationship Id="rId4" Type="http://schemas.openxmlformats.org/officeDocument/2006/relationships/image" Target="../media/image61.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40.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4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image" Target="../media/image4.png"/><Relationship Id="rId2" Type="http://schemas.openxmlformats.org/officeDocument/2006/relationships/notesSlide" Target="../notesSlides/notesSlide41.xml"/><Relationship Id="rId1" Type="http://schemas.openxmlformats.org/officeDocument/2006/relationships/slideLayout" Target="../slideLayouts/slideLayout3.xml"/><Relationship Id="rId6" Type="http://schemas.openxmlformats.org/officeDocument/2006/relationships/hyperlink" Target="mailto:carme.caballe@ub.edu" TargetMode="External"/><Relationship Id="rId5" Type="http://schemas.openxmlformats.org/officeDocument/2006/relationships/hyperlink" Target="mailto:cpalacio@ub.edu" TargetMode="External"/><Relationship Id="rId4" Type="http://schemas.openxmlformats.org/officeDocument/2006/relationships/hyperlink" Target="mailto:rfabeiro@ub.edu" TargetMode="External"/></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8.png"/><Relationship Id="rId7" Type="http://schemas.openxmlformats.org/officeDocument/2006/relationships/hyperlink" Target="http://cercabib.ub.edu/"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10.png"/></Relationships>
</file>

<file path=ppt/slides/_rels/slide6.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3.png"/><Relationship Id="rId7"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hyperlink" Target="https://www.ebscohost.com/discovery/content/research-starters" TargetMode="Externa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tge 7"/>
          <p:cNvPicPr>
            <a:picLocks noChangeAspect="1"/>
          </p:cNvPicPr>
          <p:nvPr/>
        </p:nvPicPr>
        <p:blipFill>
          <a:blip r:embed="rId3"/>
          <a:stretch>
            <a:fillRect/>
          </a:stretch>
        </p:blipFill>
        <p:spPr>
          <a:xfrm>
            <a:off x="497805" y="1865240"/>
            <a:ext cx="8138865" cy="3127519"/>
          </a:xfrm>
          <a:prstGeom prst="rect">
            <a:avLst/>
          </a:prstGeom>
        </p:spPr>
      </p:pic>
      <p:pic>
        <p:nvPicPr>
          <p:cNvPr id="9" name="Imatge 8"/>
          <p:cNvPicPr>
            <a:picLocks noChangeAspect="1"/>
          </p:cNvPicPr>
          <p:nvPr/>
        </p:nvPicPr>
        <p:blipFill>
          <a:blip r:embed="rId4"/>
          <a:stretch>
            <a:fillRect/>
          </a:stretch>
        </p:blipFill>
        <p:spPr>
          <a:xfrm>
            <a:off x="394319" y="5489934"/>
            <a:ext cx="2291731" cy="527098"/>
          </a:xfrm>
          <a:prstGeom prst="rect">
            <a:avLst/>
          </a:prstGeom>
        </p:spPr>
      </p:pic>
      <p:sp>
        <p:nvSpPr>
          <p:cNvPr id="5" name="Contenidor de text 4"/>
          <p:cNvSpPr>
            <a:spLocks noGrp="1"/>
          </p:cNvSpPr>
          <p:nvPr>
            <p:ph type="body" idx="1"/>
          </p:nvPr>
        </p:nvSpPr>
        <p:spPr>
          <a:xfrm>
            <a:off x="3028950" y="5527667"/>
            <a:ext cx="5641145" cy="978729"/>
          </a:xfrm>
        </p:spPr>
        <p:txBody>
          <a:bodyPr wrap="square" anchor="ctr">
            <a:spAutoFit/>
          </a:bodyPr>
          <a:lstStyle/>
          <a:p>
            <a:pPr marL="0" lvl="1" defTabSz="900113"/>
            <a:r>
              <a:rPr lang="ca-ES" sz="3200" dirty="0">
                <a:solidFill>
                  <a:srgbClr val="002060"/>
                </a:solidFill>
              </a:rPr>
              <a:t>L’eina de descobriment del CRAI				</a:t>
            </a:r>
          </a:p>
        </p:txBody>
      </p:sp>
      <p:sp>
        <p:nvSpPr>
          <p:cNvPr id="10" name="Contenidor de data 9"/>
          <p:cNvSpPr>
            <a:spLocks noGrp="1"/>
          </p:cNvSpPr>
          <p:nvPr>
            <p:ph type="dt" sz="half" idx="10"/>
          </p:nvPr>
        </p:nvSpPr>
        <p:spPr/>
        <p:txBody>
          <a:bodyPr/>
          <a:lstStyle/>
          <a:p>
            <a:r>
              <a:rPr lang="ca-ES" dirty="0"/>
              <a:t>Sessió </a:t>
            </a:r>
            <a:r>
              <a:rPr lang="ca-ES" dirty="0" err="1"/>
              <a:t>Webex</a:t>
            </a:r>
            <a:r>
              <a:rPr lang="ca-ES" dirty="0"/>
              <a:t> 27/06/2018</a:t>
            </a:r>
          </a:p>
        </p:txBody>
      </p:sp>
      <p:sp>
        <p:nvSpPr>
          <p:cNvPr id="11" name="Contenidor de peu de pàgina 10"/>
          <p:cNvSpPr>
            <a:spLocks noGrp="1"/>
          </p:cNvSpPr>
          <p:nvPr>
            <p:ph type="ftr" sz="quarter" idx="11"/>
          </p:nvPr>
        </p:nvSpPr>
        <p:spPr>
          <a:xfrm>
            <a:off x="3028950" y="6314468"/>
            <a:ext cx="3086100" cy="365125"/>
          </a:xfrm>
        </p:spPr>
        <p:txBody>
          <a:bodyPr/>
          <a:lstStyle/>
          <a:p>
            <a:r>
              <a:rPr lang="pt-BR"/>
              <a:t>Cercabib . L’eina de descobriment del CRAI</a:t>
            </a:r>
            <a:endParaRPr lang="ca-ES" dirty="0"/>
          </a:p>
        </p:txBody>
      </p:sp>
      <p:sp>
        <p:nvSpPr>
          <p:cNvPr id="12" name="Contenidor de número de diapositiva 11"/>
          <p:cNvSpPr>
            <a:spLocks noGrp="1"/>
          </p:cNvSpPr>
          <p:nvPr>
            <p:ph type="sldNum" sz="quarter" idx="12"/>
          </p:nvPr>
        </p:nvSpPr>
        <p:spPr/>
        <p:txBody>
          <a:bodyPr/>
          <a:lstStyle/>
          <a:p>
            <a:fld id="{54286CFF-1C09-47F9-BC16-15694136A0C7}" type="slidenum">
              <a:rPr lang="ca-ES" smtClean="0"/>
              <a:t>1</a:t>
            </a:fld>
            <a:endParaRPr lang="ca-ES" dirty="0"/>
          </a:p>
        </p:txBody>
      </p:sp>
      <p:grpSp>
        <p:nvGrpSpPr>
          <p:cNvPr id="16" name="Agrupa 15"/>
          <p:cNvGrpSpPr/>
          <p:nvPr/>
        </p:nvGrpSpPr>
        <p:grpSpPr>
          <a:xfrm>
            <a:off x="288757" y="96254"/>
            <a:ext cx="8681649" cy="885524"/>
            <a:chOff x="308873" y="31893"/>
            <a:chExt cx="8748161" cy="1016428"/>
          </a:xfrm>
        </p:grpSpPr>
        <p:pic>
          <p:nvPicPr>
            <p:cNvPr id="17" name="Imatge 16"/>
            <p:cNvPicPr>
              <a:picLocks noChangeAspect="1"/>
            </p:cNvPicPr>
            <p:nvPr/>
          </p:nvPicPr>
          <p:blipFill>
            <a:blip r:embed="rId5"/>
            <a:stretch>
              <a:fillRect/>
            </a:stretch>
          </p:blipFill>
          <p:spPr>
            <a:xfrm>
              <a:off x="5746619" y="31893"/>
              <a:ext cx="3310415" cy="1016428"/>
            </a:xfrm>
            <a:prstGeom prst="rect">
              <a:avLst/>
            </a:prstGeom>
          </p:spPr>
        </p:pic>
        <p:pic>
          <p:nvPicPr>
            <p:cNvPr id="18" name="Imatge 17"/>
            <p:cNvPicPr>
              <a:picLocks noChangeAspect="1"/>
            </p:cNvPicPr>
            <p:nvPr/>
          </p:nvPicPr>
          <p:blipFill rotWithShape="1">
            <a:blip r:embed="rId6"/>
            <a:srcRect b="34560"/>
            <a:stretch/>
          </p:blipFill>
          <p:spPr>
            <a:xfrm>
              <a:off x="308873" y="187354"/>
              <a:ext cx="2985763" cy="699341"/>
            </a:xfrm>
            <a:prstGeom prst="rect">
              <a:avLst/>
            </a:prstGeom>
          </p:spPr>
        </p:pic>
      </p:grpSp>
    </p:spTree>
    <p:extLst>
      <p:ext uri="{BB962C8B-B14F-4D97-AF65-F5344CB8AC3E}">
        <p14:creationId xmlns:p14="http://schemas.microsoft.com/office/powerpoint/2010/main" val="7345651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tge 4"/>
          <p:cNvPicPr>
            <a:picLocks noChangeAspect="1"/>
          </p:cNvPicPr>
          <p:nvPr/>
        </p:nvPicPr>
        <p:blipFill rotWithShape="1">
          <a:blip r:embed="rId3"/>
          <a:srcRect t="8460" b="12061"/>
          <a:stretch/>
        </p:blipFill>
        <p:spPr>
          <a:xfrm>
            <a:off x="335793" y="1542719"/>
            <a:ext cx="8221109" cy="4732734"/>
          </a:xfrm>
          <a:prstGeom prst="rect">
            <a:avLst/>
          </a:prstGeom>
        </p:spPr>
      </p:pic>
      <p:sp>
        <p:nvSpPr>
          <p:cNvPr id="10" name="Títol 9"/>
          <p:cNvSpPr>
            <a:spLocks noGrp="1"/>
          </p:cNvSpPr>
          <p:nvPr>
            <p:ph type="title"/>
          </p:nvPr>
        </p:nvSpPr>
        <p:spPr>
          <a:xfrm>
            <a:off x="628650" y="849950"/>
            <a:ext cx="8050329" cy="1026728"/>
          </a:xfrm>
        </p:spPr>
        <p:txBody>
          <a:bodyPr>
            <a:normAutofit/>
          </a:bodyPr>
          <a:lstStyle/>
          <a:p>
            <a:r>
              <a:rPr lang="ca-ES" dirty="0"/>
              <a:t>				</a:t>
            </a:r>
            <a:endParaRPr lang="ca-ES" sz="2800" dirty="0">
              <a:solidFill>
                <a:srgbClr val="002060"/>
              </a:solidFill>
            </a:endParaRPr>
          </a:p>
        </p:txBody>
      </p:sp>
      <p:sp>
        <p:nvSpPr>
          <p:cNvPr id="2" name="Contenidor de data 1"/>
          <p:cNvSpPr>
            <a:spLocks noGrp="1"/>
          </p:cNvSpPr>
          <p:nvPr>
            <p:ph type="dt" sz="half" idx="10"/>
          </p:nvPr>
        </p:nvSpPr>
        <p:spPr/>
        <p:txBody>
          <a:bodyPr/>
          <a:lstStyle/>
          <a:p>
            <a:r>
              <a:rPr lang="ca-ES"/>
              <a:t>Sessió Webex 27/06/2018</a:t>
            </a:r>
          </a:p>
        </p:txBody>
      </p:sp>
      <p:sp>
        <p:nvSpPr>
          <p:cNvPr id="3" name="Contenidor de peu de pàgina 2"/>
          <p:cNvSpPr>
            <a:spLocks noGrp="1"/>
          </p:cNvSpPr>
          <p:nvPr>
            <p:ph type="ftr" sz="quarter" idx="11"/>
          </p:nvPr>
        </p:nvSpPr>
        <p:spPr/>
        <p:txBody>
          <a:bodyPr/>
          <a:lstStyle/>
          <a:p>
            <a:r>
              <a:rPr lang="pt-BR"/>
              <a:t>Cercabib . L’eina de descobriment del CRAI</a:t>
            </a:r>
            <a:endParaRPr lang="ca-ES"/>
          </a:p>
        </p:txBody>
      </p:sp>
      <p:sp>
        <p:nvSpPr>
          <p:cNvPr id="4" name="Contenidor de número de diapositiva 3"/>
          <p:cNvSpPr>
            <a:spLocks noGrp="1"/>
          </p:cNvSpPr>
          <p:nvPr>
            <p:ph type="sldNum" sz="quarter" idx="12"/>
          </p:nvPr>
        </p:nvSpPr>
        <p:spPr/>
        <p:txBody>
          <a:bodyPr/>
          <a:lstStyle/>
          <a:p>
            <a:fld id="{54286CFF-1C09-47F9-BC16-15694136A0C7}" type="slidenum">
              <a:rPr lang="ca-ES" smtClean="0"/>
              <a:t>10</a:t>
            </a:fld>
            <a:endParaRPr lang="ca-ES"/>
          </a:p>
        </p:txBody>
      </p:sp>
      <p:sp>
        <p:nvSpPr>
          <p:cNvPr id="36" name="Títol 9"/>
          <p:cNvSpPr txBox="1">
            <a:spLocks/>
          </p:cNvSpPr>
          <p:nvPr/>
        </p:nvSpPr>
        <p:spPr>
          <a:xfrm>
            <a:off x="627220" y="880637"/>
            <a:ext cx="8000921" cy="8103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a-ES" sz="2800" b="1" dirty="0">
                <a:solidFill>
                  <a:srgbClr val="002060"/>
                </a:solidFill>
              </a:rPr>
              <a:t>		     Funcionament facetes  (3)</a:t>
            </a:r>
          </a:p>
        </p:txBody>
      </p:sp>
      <p:pic>
        <p:nvPicPr>
          <p:cNvPr id="37" name="Imatge 36"/>
          <p:cNvPicPr>
            <a:picLocks noChangeAspect="1"/>
          </p:cNvPicPr>
          <p:nvPr/>
        </p:nvPicPr>
        <p:blipFill>
          <a:blip r:embed="rId4"/>
          <a:stretch>
            <a:fillRect/>
          </a:stretch>
        </p:blipFill>
        <p:spPr>
          <a:xfrm>
            <a:off x="658621" y="1104004"/>
            <a:ext cx="1663759" cy="367709"/>
          </a:xfrm>
          <a:prstGeom prst="rect">
            <a:avLst/>
          </a:prstGeom>
        </p:spPr>
      </p:pic>
      <p:sp>
        <p:nvSpPr>
          <p:cNvPr id="39" name="Rectangle 38"/>
          <p:cNvSpPr/>
          <p:nvPr/>
        </p:nvSpPr>
        <p:spPr>
          <a:xfrm>
            <a:off x="5725057" y="3878192"/>
            <a:ext cx="3205452" cy="646331"/>
          </a:xfrm>
          <a:prstGeom prst="rect">
            <a:avLst/>
          </a:prstGeom>
        </p:spPr>
        <p:txBody>
          <a:bodyPr wrap="square">
            <a:spAutoFit/>
          </a:bodyPr>
          <a:lstStyle/>
          <a:p>
            <a:pPr algn="ctr"/>
            <a:r>
              <a:rPr lang="ca-ES" dirty="0">
                <a:solidFill>
                  <a:srgbClr val="FF0000"/>
                </a:solidFill>
              </a:rPr>
              <a:t>Podem seleccionar més d’un valor en cada filtre</a:t>
            </a:r>
          </a:p>
        </p:txBody>
      </p:sp>
      <p:cxnSp>
        <p:nvCxnSpPr>
          <p:cNvPr id="44" name="Connector de fletxa recta 43"/>
          <p:cNvCxnSpPr/>
          <p:nvPr/>
        </p:nvCxnSpPr>
        <p:spPr>
          <a:xfrm flipH="1">
            <a:off x="2432911" y="4001099"/>
            <a:ext cx="3332043" cy="46245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287556" y="3243714"/>
            <a:ext cx="1579745" cy="3000844"/>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grpSp>
        <p:nvGrpSpPr>
          <p:cNvPr id="22" name="Agrupa 21"/>
          <p:cNvGrpSpPr/>
          <p:nvPr/>
        </p:nvGrpSpPr>
        <p:grpSpPr>
          <a:xfrm>
            <a:off x="288757" y="96254"/>
            <a:ext cx="8681649" cy="885524"/>
            <a:chOff x="308873" y="31893"/>
            <a:chExt cx="8748161" cy="1016428"/>
          </a:xfrm>
        </p:grpSpPr>
        <p:pic>
          <p:nvPicPr>
            <p:cNvPr id="23" name="Imatge 22"/>
            <p:cNvPicPr>
              <a:picLocks noChangeAspect="1"/>
            </p:cNvPicPr>
            <p:nvPr/>
          </p:nvPicPr>
          <p:blipFill>
            <a:blip r:embed="rId5"/>
            <a:stretch>
              <a:fillRect/>
            </a:stretch>
          </p:blipFill>
          <p:spPr>
            <a:xfrm>
              <a:off x="5746619" y="31893"/>
              <a:ext cx="3310415" cy="1016428"/>
            </a:xfrm>
            <a:prstGeom prst="rect">
              <a:avLst/>
            </a:prstGeom>
          </p:spPr>
        </p:pic>
        <p:pic>
          <p:nvPicPr>
            <p:cNvPr id="24" name="Imatge 23"/>
            <p:cNvPicPr>
              <a:picLocks noChangeAspect="1"/>
            </p:cNvPicPr>
            <p:nvPr/>
          </p:nvPicPr>
          <p:blipFill rotWithShape="1">
            <a:blip r:embed="rId6"/>
            <a:srcRect b="34560"/>
            <a:stretch/>
          </p:blipFill>
          <p:spPr>
            <a:xfrm>
              <a:off x="308873" y="187354"/>
              <a:ext cx="2985763" cy="699341"/>
            </a:xfrm>
            <a:prstGeom prst="rect">
              <a:avLst/>
            </a:prstGeom>
          </p:spPr>
        </p:pic>
      </p:grpSp>
      <p:sp>
        <p:nvSpPr>
          <p:cNvPr id="17" name="Rectangle 16"/>
          <p:cNvSpPr/>
          <p:nvPr/>
        </p:nvSpPr>
        <p:spPr>
          <a:xfrm>
            <a:off x="315016" y="2393663"/>
            <a:ext cx="1185109" cy="268498"/>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8" name="Rectangle 17"/>
          <p:cNvSpPr/>
          <p:nvPr/>
        </p:nvSpPr>
        <p:spPr>
          <a:xfrm>
            <a:off x="481264" y="5467149"/>
            <a:ext cx="1018861" cy="490889"/>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Tree>
    <p:extLst>
      <p:ext uri="{BB962C8B-B14F-4D97-AF65-F5344CB8AC3E}">
        <p14:creationId xmlns:p14="http://schemas.microsoft.com/office/powerpoint/2010/main" val="6353624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tge 6"/>
          <p:cNvPicPr>
            <a:picLocks noChangeAspect="1"/>
          </p:cNvPicPr>
          <p:nvPr/>
        </p:nvPicPr>
        <p:blipFill rotWithShape="1">
          <a:blip r:embed="rId3"/>
          <a:srcRect t="8806"/>
          <a:stretch/>
        </p:blipFill>
        <p:spPr>
          <a:xfrm>
            <a:off x="465021" y="1610990"/>
            <a:ext cx="8060697" cy="4417997"/>
          </a:xfrm>
          <a:prstGeom prst="rect">
            <a:avLst/>
          </a:prstGeom>
        </p:spPr>
      </p:pic>
      <p:sp>
        <p:nvSpPr>
          <p:cNvPr id="10" name="Títol 9"/>
          <p:cNvSpPr>
            <a:spLocks noGrp="1"/>
          </p:cNvSpPr>
          <p:nvPr>
            <p:ph type="title"/>
          </p:nvPr>
        </p:nvSpPr>
        <p:spPr>
          <a:xfrm>
            <a:off x="628650" y="849950"/>
            <a:ext cx="8050329" cy="1026728"/>
          </a:xfrm>
        </p:spPr>
        <p:txBody>
          <a:bodyPr>
            <a:normAutofit/>
          </a:bodyPr>
          <a:lstStyle/>
          <a:p>
            <a:r>
              <a:rPr lang="ca-ES" dirty="0"/>
              <a:t>				</a:t>
            </a:r>
            <a:endParaRPr lang="ca-ES" sz="2800" dirty="0">
              <a:solidFill>
                <a:srgbClr val="002060"/>
              </a:solidFill>
            </a:endParaRPr>
          </a:p>
        </p:txBody>
      </p:sp>
      <p:sp>
        <p:nvSpPr>
          <p:cNvPr id="2" name="Contenidor de data 1"/>
          <p:cNvSpPr>
            <a:spLocks noGrp="1"/>
          </p:cNvSpPr>
          <p:nvPr>
            <p:ph type="dt" sz="half" idx="10"/>
          </p:nvPr>
        </p:nvSpPr>
        <p:spPr/>
        <p:txBody>
          <a:bodyPr/>
          <a:lstStyle/>
          <a:p>
            <a:r>
              <a:rPr lang="ca-ES"/>
              <a:t>Sessió Webex 27/06/2018</a:t>
            </a:r>
          </a:p>
        </p:txBody>
      </p:sp>
      <p:sp>
        <p:nvSpPr>
          <p:cNvPr id="3" name="Contenidor de peu de pàgina 2"/>
          <p:cNvSpPr>
            <a:spLocks noGrp="1"/>
          </p:cNvSpPr>
          <p:nvPr>
            <p:ph type="ftr" sz="quarter" idx="11"/>
          </p:nvPr>
        </p:nvSpPr>
        <p:spPr/>
        <p:txBody>
          <a:bodyPr/>
          <a:lstStyle/>
          <a:p>
            <a:r>
              <a:rPr lang="pt-BR"/>
              <a:t>Cercabib . L’eina de descobriment del CRAI</a:t>
            </a:r>
            <a:endParaRPr lang="ca-ES"/>
          </a:p>
        </p:txBody>
      </p:sp>
      <p:sp>
        <p:nvSpPr>
          <p:cNvPr id="4" name="Contenidor de número de diapositiva 3"/>
          <p:cNvSpPr>
            <a:spLocks noGrp="1"/>
          </p:cNvSpPr>
          <p:nvPr>
            <p:ph type="sldNum" sz="quarter" idx="12"/>
          </p:nvPr>
        </p:nvSpPr>
        <p:spPr/>
        <p:txBody>
          <a:bodyPr/>
          <a:lstStyle/>
          <a:p>
            <a:fld id="{54286CFF-1C09-47F9-BC16-15694136A0C7}" type="slidenum">
              <a:rPr lang="ca-ES" smtClean="0"/>
              <a:t>11</a:t>
            </a:fld>
            <a:endParaRPr lang="ca-ES"/>
          </a:p>
        </p:txBody>
      </p:sp>
      <p:sp>
        <p:nvSpPr>
          <p:cNvPr id="36" name="Títol 9"/>
          <p:cNvSpPr txBox="1">
            <a:spLocks/>
          </p:cNvSpPr>
          <p:nvPr/>
        </p:nvSpPr>
        <p:spPr>
          <a:xfrm>
            <a:off x="627220" y="880637"/>
            <a:ext cx="8000921" cy="8103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a-ES" sz="2800" b="1" dirty="0">
                <a:solidFill>
                  <a:srgbClr val="002060"/>
                </a:solidFill>
              </a:rPr>
              <a:t>		     </a:t>
            </a:r>
            <a:r>
              <a:rPr lang="ca-ES" sz="2800" b="1" dirty="0">
                <a:solidFill>
                  <a:srgbClr val="002060"/>
                </a:solidFill>
                <a:highlight>
                  <a:srgbClr val="FFFF00"/>
                </a:highlight>
              </a:rPr>
              <a:t>Punts d’accés i autoritats</a:t>
            </a:r>
          </a:p>
        </p:txBody>
      </p:sp>
      <p:pic>
        <p:nvPicPr>
          <p:cNvPr id="37" name="Imatge 36"/>
          <p:cNvPicPr>
            <a:picLocks noChangeAspect="1"/>
          </p:cNvPicPr>
          <p:nvPr/>
        </p:nvPicPr>
        <p:blipFill>
          <a:blip r:embed="rId4"/>
          <a:stretch>
            <a:fillRect/>
          </a:stretch>
        </p:blipFill>
        <p:spPr>
          <a:xfrm>
            <a:off x="658621" y="1104004"/>
            <a:ext cx="1663759" cy="367709"/>
          </a:xfrm>
          <a:prstGeom prst="rect">
            <a:avLst/>
          </a:prstGeom>
        </p:spPr>
      </p:pic>
      <p:sp>
        <p:nvSpPr>
          <p:cNvPr id="39" name="Rectangle 38"/>
          <p:cNvSpPr/>
          <p:nvPr/>
        </p:nvSpPr>
        <p:spPr>
          <a:xfrm>
            <a:off x="5764954" y="3540220"/>
            <a:ext cx="3205452" cy="923330"/>
          </a:xfrm>
          <a:prstGeom prst="rect">
            <a:avLst/>
          </a:prstGeom>
        </p:spPr>
        <p:txBody>
          <a:bodyPr wrap="square">
            <a:spAutoFit/>
          </a:bodyPr>
          <a:lstStyle/>
          <a:p>
            <a:pPr algn="ctr"/>
            <a:r>
              <a:rPr lang="ca-ES" dirty="0">
                <a:solidFill>
                  <a:srgbClr val="FF0000"/>
                </a:solidFill>
              </a:rPr>
              <a:t>Termes establerts i suggeriments – Cerca per punts d’accés i/o termes controlats</a:t>
            </a:r>
          </a:p>
        </p:txBody>
      </p:sp>
      <p:cxnSp>
        <p:nvCxnSpPr>
          <p:cNvPr id="44" name="Connector de fletxa recta 43"/>
          <p:cNvCxnSpPr/>
          <p:nvPr/>
        </p:nvCxnSpPr>
        <p:spPr>
          <a:xfrm flipH="1">
            <a:off x="2432911" y="4001099"/>
            <a:ext cx="3332043" cy="46245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22" name="Agrupa 21"/>
          <p:cNvGrpSpPr/>
          <p:nvPr/>
        </p:nvGrpSpPr>
        <p:grpSpPr>
          <a:xfrm>
            <a:off x="288757" y="96254"/>
            <a:ext cx="8681649" cy="885524"/>
            <a:chOff x="308873" y="31893"/>
            <a:chExt cx="8748161" cy="1016428"/>
          </a:xfrm>
        </p:grpSpPr>
        <p:pic>
          <p:nvPicPr>
            <p:cNvPr id="23" name="Imatge 22"/>
            <p:cNvPicPr>
              <a:picLocks noChangeAspect="1"/>
            </p:cNvPicPr>
            <p:nvPr/>
          </p:nvPicPr>
          <p:blipFill>
            <a:blip r:embed="rId5"/>
            <a:stretch>
              <a:fillRect/>
            </a:stretch>
          </p:blipFill>
          <p:spPr>
            <a:xfrm>
              <a:off x="5746619" y="31893"/>
              <a:ext cx="3310415" cy="1016428"/>
            </a:xfrm>
            <a:prstGeom prst="rect">
              <a:avLst/>
            </a:prstGeom>
          </p:spPr>
        </p:pic>
        <p:pic>
          <p:nvPicPr>
            <p:cNvPr id="24" name="Imatge 23"/>
            <p:cNvPicPr>
              <a:picLocks noChangeAspect="1"/>
            </p:cNvPicPr>
            <p:nvPr/>
          </p:nvPicPr>
          <p:blipFill rotWithShape="1">
            <a:blip r:embed="rId6"/>
            <a:srcRect b="34560"/>
            <a:stretch/>
          </p:blipFill>
          <p:spPr>
            <a:xfrm>
              <a:off x="308873" y="187354"/>
              <a:ext cx="2985763" cy="699341"/>
            </a:xfrm>
            <a:prstGeom prst="rect">
              <a:avLst/>
            </a:prstGeom>
          </p:spPr>
        </p:pic>
      </p:grpSp>
      <p:pic>
        <p:nvPicPr>
          <p:cNvPr id="5" name="Imatge 4"/>
          <p:cNvPicPr>
            <a:picLocks noChangeAspect="1"/>
          </p:cNvPicPr>
          <p:nvPr/>
        </p:nvPicPr>
        <p:blipFill>
          <a:blip r:embed="rId7"/>
          <a:stretch>
            <a:fillRect/>
          </a:stretch>
        </p:blipFill>
        <p:spPr>
          <a:xfrm>
            <a:off x="569687" y="3013514"/>
            <a:ext cx="1461996" cy="3707962"/>
          </a:xfrm>
          <a:prstGeom prst="rect">
            <a:avLst/>
          </a:prstGeom>
        </p:spPr>
      </p:pic>
      <p:pic>
        <p:nvPicPr>
          <p:cNvPr id="11" name="Imatge 10"/>
          <p:cNvPicPr>
            <a:picLocks noChangeAspect="1"/>
          </p:cNvPicPr>
          <p:nvPr/>
        </p:nvPicPr>
        <p:blipFill rotWithShape="1">
          <a:blip r:embed="rId8"/>
          <a:srcRect l="74677" t="8557" r="13542" b="69353"/>
          <a:stretch/>
        </p:blipFill>
        <p:spPr>
          <a:xfrm>
            <a:off x="6476715" y="1594816"/>
            <a:ext cx="1009935" cy="1514901"/>
          </a:xfrm>
          <a:prstGeom prst="rect">
            <a:avLst/>
          </a:prstGeom>
        </p:spPr>
      </p:pic>
      <p:pic>
        <p:nvPicPr>
          <p:cNvPr id="12" name="Imatge 11"/>
          <p:cNvPicPr>
            <a:picLocks noChangeAspect="1"/>
          </p:cNvPicPr>
          <p:nvPr/>
        </p:nvPicPr>
        <p:blipFill>
          <a:blip r:embed="rId9"/>
          <a:stretch>
            <a:fillRect/>
          </a:stretch>
        </p:blipFill>
        <p:spPr>
          <a:xfrm>
            <a:off x="2033587" y="1481137"/>
            <a:ext cx="5076825" cy="3895725"/>
          </a:xfrm>
          <a:prstGeom prst="rect">
            <a:avLst/>
          </a:prstGeom>
        </p:spPr>
      </p:pic>
      <p:pic>
        <p:nvPicPr>
          <p:cNvPr id="13" name="Imatge 12"/>
          <p:cNvPicPr>
            <a:picLocks noChangeAspect="1"/>
          </p:cNvPicPr>
          <p:nvPr/>
        </p:nvPicPr>
        <p:blipFill>
          <a:blip r:embed="rId10"/>
          <a:stretch>
            <a:fillRect/>
          </a:stretch>
        </p:blipFill>
        <p:spPr>
          <a:xfrm>
            <a:off x="3489649" y="1979541"/>
            <a:ext cx="5037021" cy="4559372"/>
          </a:xfrm>
          <a:prstGeom prst="rect">
            <a:avLst/>
          </a:prstGeom>
        </p:spPr>
      </p:pic>
    </p:spTree>
    <p:extLst>
      <p:ext uri="{BB962C8B-B14F-4D97-AF65-F5344CB8AC3E}">
        <p14:creationId xmlns:p14="http://schemas.microsoft.com/office/powerpoint/2010/main" val="3925112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9EB6336F-9743-43D2-A2AF-CA5A303C23AC}"/>
              </a:ext>
            </a:extLst>
          </p:cNvPr>
          <p:cNvPicPr>
            <a:picLocks noChangeAspect="1"/>
          </p:cNvPicPr>
          <p:nvPr/>
        </p:nvPicPr>
        <p:blipFill rotWithShape="1">
          <a:blip r:embed="rId3"/>
          <a:srcRect l="21611" t="18084" r="23415" b="18564"/>
          <a:stretch/>
        </p:blipFill>
        <p:spPr>
          <a:xfrm>
            <a:off x="1240488" y="1518174"/>
            <a:ext cx="5202088" cy="4795857"/>
          </a:xfrm>
          <a:prstGeom prst="rect">
            <a:avLst/>
          </a:prstGeom>
        </p:spPr>
      </p:pic>
      <p:sp>
        <p:nvSpPr>
          <p:cNvPr id="10" name="Títol 9"/>
          <p:cNvSpPr>
            <a:spLocks noGrp="1"/>
          </p:cNvSpPr>
          <p:nvPr>
            <p:ph type="title"/>
          </p:nvPr>
        </p:nvSpPr>
        <p:spPr>
          <a:xfrm>
            <a:off x="628650" y="849950"/>
            <a:ext cx="8050329" cy="1026728"/>
          </a:xfrm>
        </p:spPr>
        <p:txBody>
          <a:bodyPr>
            <a:normAutofit/>
          </a:bodyPr>
          <a:lstStyle/>
          <a:p>
            <a:r>
              <a:rPr lang="ca-ES" dirty="0"/>
              <a:t>				</a:t>
            </a:r>
            <a:endParaRPr lang="ca-ES" sz="2800" dirty="0">
              <a:solidFill>
                <a:srgbClr val="002060"/>
              </a:solidFill>
            </a:endParaRPr>
          </a:p>
        </p:txBody>
      </p:sp>
      <p:sp>
        <p:nvSpPr>
          <p:cNvPr id="2" name="Contenidor de data 1"/>
          <p:cNvSpPr>
            <a:spLocks noGrp="1"/>
          </p:cNvSpPr>
          <p:nvPr>
            <p:ph type="dt" sz="half" idx="10"/>
          </p:nvPr>
        </p:nvSpPr>
        <p:spPr/>
        <p:txBody>
          <a:bodyPr/>
          <a:lstStyle/>
          <a:p>
            <a:r>
              <a:rPr lang="ca-ES"/>
              <a:t>Sessió Webex 27/06/2018</a:t>
            </a:r>
          </a:p>
        </p:txBody>
      </p:sp>
      <p:sp>
        <p:nvSpPr>
          <p:cNvPr id="3" name="Contenidor de peu de pàgina 2"/>
          <p:cNvSpPr>
            <a:spLocks noGrp="1"/>
          </p:cNvSpPr>
          <p:nvPr>
            <p:ph type="ftr" sz="quarter" idx="11"/>
          </p:nvPr>
        </p:nvSpPr>
        <p:spPr/>
        <p:txBody>
          <a:bodyPr/>
          <a:lstStyle/>
          <a:p>
            <a:r>
              <a:rPr lang="pt-BR"/>
              <a:t>Cercabib . L’eina de descobriment del CRAI</a:t>
            </a:r>
            <a:endParaRPr lang="ca-ES"/>
          </a:p>
        </p:txBody>
      </p:sp>
      <p:sp>
        <p:nvSpPr>
          <p:cNvPr id="4" name="Contenidor de número de diapositiva 3"/>
          <p:cNvSpPr>
            <a:spLocks noGrp="1"/>
          </p:cNvSpPr>
          <p:nvPr>
            <p:ph type="sldNum" sz="quarter" idx="12"/>
          </p:nvPr>
        </p:nvSpPr>
        <p:spPr/>
        <p:txBody>
          <a:bodyPr/>
          <a:lstStyle/>
          <a:p>
            <a:fld id="{54286CFF-1C09-47F9-BC16-15694136A0C7}" type="slidenum">
              <a:rPr lang="ca-ES" smtClean="0"/>
              <a:t>12</a:t>
            </a:fld>
            <a:endParaRPr lang="ca-ES"/>
          </a:p>
        </p:txBody>
      </p:sp>
      <p:sp>
        <p:nvSpPr>
          <p:cNvPr id="36" name="Títol 9"/>
          <p:cNvSpPr txBox="1">
            <a:spLocks/>
          </p:cNvSpPr>
          <p:nvPr/>
        </p:nvSpPr>
        <p:spPr>
          <a:xfrm>
            <a:off x="627220" y="880637"/>
            <a:ext cx="8000921" cy="8103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a-ES" sz="2800" b="1" dirty="0">
                <a:solidFill>
                  <a:srgbClr val="002060"/>
                </a:solidFill>
              </a:rPr>
              <a:t>		     Cerca avançada (1)</a:t>
            </a:r>
          </a:p>
        </p:txBody>
      </p:sp>
      <p:pic>
        <p:nvPicPr>
          <p:cNvPr id="37" name="Imatge 36"/>
          <p:cNvPicPr>
            <a:picLocks noChangeAspect="1"/>
          </p:cNvPicPr>
          <p:nvPr/>
        </p:nvPicPr>
        <p:blipFill>
          <a:blip r:embed="rId4"/>
          <a:stretch>
            <a:fillRect/>
          </a:stretch>
        </p:blipFill>
        <p:spPr>
          <a:xfrm>
            <a:off x="658621" y="1104004"/>
            <a:ext cx="1663759" cy="367709"/>
          </a:xfrm>
          <a:prstGeom prst="rect">
            <a:avLst/>
          </a:prstGeom>
        </p:spPr>
      </p:pic>
      <p:sp>
        <p:nvSpPr>
          <p:cNvPr id="39" name="Rectangle 38"/>
          <p:cNvSpPr/>
          <p:nvPr/>
        </p:nvSpPr>
        <p:spPr>
          <a:xfrm>
            <a:off x="6239449" y="1389841"/>
            <a:ext cx="2642657" cy="369332"/>
          </a:xfrm>
          <a:prstGeom prst="rect">
            <a:avLst/>
          </a:prstGeom>
        </p:spPr>
        <p:txBody>
          <a:bodyPr wrap="square">
            <a:spAutoFit/>
          </a:bodyPr>
          <a:lstStyle/>
          <a:p>
            <a:pPr algn="ctr"/>
            <a:r>
              <a:rPr lang="ca-ES" dirty="0">
                <a:solidFill>
                  <a:srgbClr val="FF0000"/>
                </a:solidFill>
              </a:rPr>
              <a:t>Possibles cerques i límits</a:t>
            </a:r>
          </a:p>
        </p:txBody>
      </p:sp>
      <p:sp>
        <p:nvSpPr>
          <p:cNvPr id="24" name="Rectangle 23"/>
          <p:cNvSpPr/>
          <p:nvPr/>
        </p:nvSpPr>
        <p:spPr>
          <a:xfrm>
            <a:off x="5872693" y="5151414"/>
            <a:ext cx="2642657" cy="369332"/>
          </a:xfrm>
          <a:prstGeom prst="rect">
            <a:avLst/>
          </a:prstGeom>
        </p:spPr>
        <p:txBody>
          <a:bodyPr wrap="square">
            <a:spAutoFit/>
          </a:bodyPr>
          <a:lstStyle/>
          <a:p>
            <a:pPr algn="ctr"/>
            <a:r>
              <a:rPr lang="ca-ES" dirty="0">
                <a:solidFill>
                  <a:srgbClr val="FF0000"/>
                </a:solidFill>
              </a:rPr>
              <a:t>Sobre resultats </a:t>
            </a:r>
            <a:r>
              <a:rPr lang="ca-ES" dirty="0">
                <a:solidFill>
                  <a:srgbClr val="FF0000"/>
                </a:solidFill>
                <a:highlight>
                  <a:srgbClr val="FFFF00"/>
                </a:highlight>
              </a:rPr>
              <a:t>d’EDS</a:t>
            </a:r>
          </a:p>
        </p:txBody>
      </p:sp>
      <p:sp>
        <p:nvSpPr>
          <p:cNvPr id="25" name="Rectangle 24"/>
          <p:cNvSpPr/>
          <p:nvPr/>
        </p:nvSpPr>
        <p:spPr>
          <a:xfrm rot="16200000">
            <a:off x="3179426" y="3008247"/>
            <a:ext cx="1362202" cy="5249366"/>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grpSp>
        <p:nvGrpSpPr>
          <p:cNvPr id="26" name="Agrupa 25"/>
          <p:cNvGrpSpPr/>
          <p:nvPr/>
        </p:nvGrpSpPr>
        <p:grpSpPr>
          <a:xfrm>
            <a:off x="288757" y="96254"/>
            <a:ext cx="8681649" cy="885524"/>
            <a:chOff x="308873" y="31893"/>
            <a:chExt cx="8748161" cy="1016428"/>
          </a:xfrm>
        </p:grpSpPr>
        <p:pic>
          <p:nvPicPr>
            <p:cNvPr id="27" name="Imatge 26"/>
            <p:cNvPicPr>
              <a:picLocks noChangeAspect="1"/>
            </p:cNvPicPr>
            <p:nvPr/>
          </p:nvPicPr>
          <p:blipFill>
            <a:blip r:embed="rId5"/>
            <a:stretch>
              <a:fillRect/>
            </a:stretch>
          </p:blipFill>
          <p:spPr>
            <a:xfrm>
              <a:off x="5746619" y="31893"/>
              <a:ext cx="3310415" cy="1016428"/>
            </a:xfrm>
            <a:prstGeom prst="rect">
              <a:avLst/>
            </a:prstGeom>
          </p:spPr>
        </p:pic>
        <p:pic>
          <p:nvPicPr>
            <p:cNvPr id="28" name="Imatge 27"/>
            <p:cNvPicPr>
              <a:picLocks noChangeAspect="1"/>
            </p:cNvPicPr>
            <p:nvPr/>
          </p:nvPicPr>
          <p:blipFill rotWithShape="1">
            <a:blip r:embed="rId6"/>
            <a:srcRect b="34560"/>
            <a:stretch/>
          </p:blipFill>
          <p:spPr>
            <a:xfrm>
              <a:off x="308873" y="187354"/>
              <a:ext cx="2985763" cy="699341"/>
            </a:xfrm>
            <a:prstGeom prst="rect">
              <a:avLst/>
            </a:prstGeom>
          </p:spPr>
        </p:pic>
      </p:grpSp>
      <p:sp>
        <p:nvSpPr>
          <p:cNvPr id="23" name="Rectangle 24">
            <a:extLst>
              <a:ext uri="{FF2B5EF4-FFF2-40B4-BE49-F238E27FC236}">
                <a16:creationId xmlns:a16="http://schemas.microsoft.com/office/drawing/2014/main" id="{ED2FCBA4-4EF7-4490-8C79-8B5B93D3404D}"/>
              </a:ext>
            </a:extLst>
          </p:cNvPr>
          <p:cNvSpPr/>
          <p:nvPr/>
        </p:nvSpPr>
        <p:spPr>
          <a:xfrm rot="16200000">
            <a:off x="3017916" y="141079"/>
            <a:ext cx="1675839" cy="5202803"/>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6" name="Rectangle 24">
            <a:extLst>
              <a:ext uri="{FF2B5EF4-FFF2-40B4-BE49-F238E27FC236}">
                <a16:creationId xmlns:a16="http://schemas.microsoft.com/office/drawing/2014/main" id="{ED2FCBA4-4EF7-4490-8C79-8B5B93D3404D}"/>
              </a:ext>
            </a:extLst>
          </p:cNvPr>
          <p:cNvSpPr/>
          <p:nvPr/>
        </p:nvSpPr>
        <p:spPr>
          <a:xfrm rot="16200000">
            <a:off x="3169847" y="1664987"/>
            <a:ext cx="1376403" cy="5207227"/>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9" name="Rectangle 18"/>
          <p:cNvSpPr/>
          <p:nvPr/>
        </p:nvSpPr>
        <p:spPr>
          <a:xfrm>
            <a:off x="5985484" y="3774137"/>
            <a:ext cx="2642657" cy="369332"/>
          </a:xfrm>
          <a:prstGeom prst="rect">
            <a:avLst/>
          </a:prstGeom>
        </p:spPr>
        <p:txBody>
          <a:bodyPr wrap="square">
            <a:spAutoFit/>
          </a:bodyPr>
          <a:lstStyle/>
          <a:p>
            <a:pPr algn="ctr"/>
            <a:r>
              <a:rPr lang="ca-ES" dirty="0">
                <a:solidFill>
                  <a:srgbClr val="FF0000"/>
                </a:solidFill>
              </a:rPr>
              <a:t>Sobre resultats de Catàleg</a:t>
            </a:r>
          </a:p>
        </p:txBody>
      </p:sp>
    </p:spTree>
    <p:extLst>
      <p:ext uri="{BB962C8B-B14F-4D97-AF65-F5344CB8AC3E}">
        <p14:creationId xmlns:p14="http://schemas.microsoft.com/office/powerpoint/2010/main" val="12595764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5BCEEE39-B0BD-462F-93AA-66836BB805A2}"/>
              </a:ext>
            </a:extLst>
          </p:cNvPr>
          <p:cNvPicPr>
            <a:picLocks noChangeAspect="1"/>
          </p:cNvPicPr>
          <p:nvPr/>
        </p:nvPicPr>
        <p:blipFill>
          <a:blip r:embed="rId3"/>
          <a:stretch>
            <a:fillRect/>
          </a:stretch>
        </p:blipFill>
        <p:spPr>
          <a:xfrm>
            <a:off x="431047" y="1493166"/>
            <a:ext cx="4933361" cy="4863185"/>
          </a:xfrm>
          <a:prstGeom prst="rect">
            <a:avLst/>
          </a:prstGeom>
        </p:spPr>
      </p:pic>
      <p:sp>
        <p:nvSpPr>
          <p:cNvPr id="10" name="Títol 9"/>
          <p:cNvSpPr>
            <a:spLocks noGrp="1"/>
          </p:cNvSpPr>
          <p:nvPr>
            <p:ph type="title"/>
          </p:nvPr>
        </p:nvSpPr>
        <p:spPr>
          <a:xfrm>
            <a:off x="628650" y="849950"/>
            <a:ext cx="8050329" cy="1026728"/>
          </a:xfrm>
        </p:spPr>
        <p:txBody>
          <a:bodyPr>
            <a:normAutofit/>
          </a:bodyPr>
          <a:lstStyle/>
          <a:p>
            <a:r>
              <a:rPr lang="ca-ES" dirty="0"/>
              <a:t>				</a:t>
            </a:r>
            <a:endParaRPr lang="ca-ES" sz="2800" dirty="0">
              <a:solidFill>
                <a:srgbClr val="002060"/>
              </a:solidFill>
            </a:endParaRPr>
          </a:p>
        </p:txBody>
      </p:sp>
      <p:sp>
        <p:nvSpPr>
          <p:cNvPr id="2" name="Contenidor de data 1"/>
          <p:cNvSpPr>
            <a:spLocks noGrp="1"/>
          </p:cNvSpPr>
          <p:nvPr>
            <p:ph type="dt" sz="half" idx="10"/>
          </p:nvPr>
        </p:nvSpPr>
        <p:spPr/>
        <p:txBody>
          <a:bodyPr/>
          <a:lstStyle/>
          <a:p>
            <a:r>
              <a:rPr lang="ca-ES"/>
              <a:t>Sessió Webex 27/06/2018</a:t>
            </a:r>
          </a:p>
        </p:txBody>
      </p:sp>
      <p:sp>
        <p:nvSpPr>
          <p:cNvPr id="3" name="Contenidor de peu de pàgina 2"/>
          <p:cNvSpPr>
            <a:spLocks noGrp="1"/>
          </p:cNvSpPr>
          <p:nvPr>
            <p:ph type="ftr" sz="quarter" idx="11"/>
          </p:nvPr>
        </p:nvSpPr>
        <p:spPr/>
        <p:txBody>
          <a:bodyPr/>
          <a:lstStyle/>
          <a:p>
            <a:r>
              <a:rPr lang="pt-BR"/>
              <a:t>Cercabib . L’eina de descobriment del CRAI</a:t>
            </a:r>
            <a:endParaRPr lang="ca-ES"/>
          </a:p>
        </p:txBody>
      </p:sp>
      <p:sp>
        <p:nvSpPr>
          <p:cNvPr id="4" name="Contenidor de número de diapositiva 3"/>
          <p:cNvSpPr>
            <a:spLocks noGrp="1"/>
          </p:cNvSpPr>
          <p:nvPr>
            <p:ph type="sldNum" sz="quarter" idx="12"/>
          </p:nvPr>
        </p:nvSpPr>
        <p:spPr/>
        <p:txBody>
          <a:bodyPr/>
          <a:lstStyle/>
          <a:p>
            <a:fld id="{54286CFF-1C09-47F9-BC16-15694136A0C7}" type="slidenum">
              <a:rPr lang="ca-ES" smtClean="0"/>
              <a:t>13</a:t>
            </a:fld>
            <a:endParaRPr lang="ca-ES"/>
          </a:p>
        </p:txBody>
      </p:sp>
      <p:sp>
        <p:nvSpPr>
          <p:cNvPr id="36" name="Títol 9"/>
          <p:cNvSpPr txBox="1">
            <a:spLocks/>
          </p:cNvSpPr>
          <p:nvPr/>
        </p:nvSpPr>
        <p:spPr>
          <a:xfrm>
            <a:off x="627220" y="880637"/>
            <a:ext cx="8000921" cy="8103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a-ES" sz="2800" b="1" dirty="0">
                <a:solidFill>
                  <a:srgbClr val="002060"/>
                </a:solidFill>
              </a:rPr>
              <a:t>		     </a:t>
            </a:r>
            <a:r>
              <a:rPr lang="ca-ES" sz="2800" b="1">
                <a:solidFill>
                  <a:srgbClr val="002060"/>
                </a:solidFill>
              </a:rPr>
              <a:t>Cerca avançada (2)</a:t>
            </a:r>
            <a:endParaRPr lang="ca-ES" sz="2800" b="1" dirty="0">
              <a:solidFill>
                <a:srgbClr val="002060"/>
              </a:solidFill>
            </a:endParaRPr>
          </a:p>
        </p:txBody>
      </p:sp>
      <p:pic>
        <p:nvPicPr>
          <p:cNvPr id="37" name="Imatge 36"/>
          <p:cNvPicPr>
            <a:picLocks noChangeAspect="1"/>
          </p:cNvPicPr>
          <p:nvPr/>
        </p:nvPicPr>
        <p:blipFill>
          <a:blip r:embed="rId4"/>
          <a:stretch>
            <a:fillRect/>
          </a:stretch>
        </p:blipFill>
        <p:spPr>
          <a:xfrm>
            <a:off x="658621" y="1104004"/>
            <a:ext cx="1663759" cy="367709"/>
          </a:xfrm>
          <a:prstGeom prst="rect">
            <a:avLst/>
          </a:prstGeom>
        </p:spPr>
      </p:pic>
      <p:sp>
        <p:nvSpPr>
          <p:cNvPr id="25" name="Rectangle 24"/>
          <p:cNvSpPr/>
          <p:nvPr/>
        </p:nvSpPr>
        <p:spPr>
          <a:xfrm rot="16200000">
            <a:off x="2018435" y="3118578"/>
            <a:ext cx="1163045" cy="4348353"/>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grpSp>
        <p:nvGrpSpPr>
          <p:cNvPr id="26" name="Agrupa 25"/>
          <p:cNvGrpSpPr/>
          <p:nvPr/>
        </p:nvGrpSpPr>
        <p:grpSpPr>
          <a:xfrm>
            <a:off x="288757" y="96254"/>
            <a:ext cx="8681649" cy="885524"/>
            <a:chOff x="308873" y="31893"/>
            <a:chExt cx="8748161" cy="1016428"/>
          </a:xfrm>
        </p:grpSpPr>
        <p:pic>
          <p:nvPicPr>
            <p:cNvPr id="27" name="Imatge 26"/>
            <p:cNvPicPr>
              <a:picLocks noChangeAspect="1"/>
            </p:cNvPicPr>
            <p:nvPr/>
          </p:nvPicPr>
          <p:blipFill>
            <a:blip r:embed="rId5"/>
            <a:stretch>
              <a:fillRect/>
            </a:stretch>
          </p:blipFill>
          <p:spPr>
            <a:xfrm>
              <a:off x="5746619" y="31893"/>
              <a:ext cx="3310415" cy="1016428"/>
            </a:xfrm>
            <a:prstGeom prst="rect">
              <a:avLst/>
            </a:prstGeom>
          </p:spPr>
        </p:pic>
        <p:pic>
          <p:nvPicPr>
            <p:cNvPr id="28" name="Imatge 27"/>
            <p:cNvPicPr>
              <a:picLocks noChangeAspect="1"/>
            </p:cNvPicPr>
            <p:nvPr/>
          </p:nvPicPr>
          <p:blipFill rotWithShape="1">
            <a:blip r:embed="rId6"/>
            <a:srcRect b="34560"/>
            <a:stretch/>
          </p:blipFill>
          <p:spPr>
            <a:xfrm>
              <a:off x="308873" y="187354"/>
              <a:ext cx="2985763" cy="699341"/>
            </a:xfrm>
            <a:prstGeom prst="rect">
              <a:avLst/>
            </a:prstGeom>
          </p:spPr>
        </p:pic>
      </p:grpSp>
      <p:sp>
        <p:nvSpPr>
          <p:cNvPr id="5" name="Oval 4"/>
          <p:cNvSpPr/>
          <p:nvPr/>
        </p:nvSpPr>
        <p:spPr>
          <a:xfrm>
            <a:off x="501491" y="5027968"/>
            <a:ext cx="1729539" cy="469587"/>
          </a:xfrm>
          <a:prstGeom prst="ellipse">
            <a:avLst/>
          </a:prstGeom>
          <a:noFill/>
          <a:ln w="222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0" name="Rectangle 19"/>
          <p:cNvSpPr/>
          <p:nvPr/>
        </p:nvSpPr>
        <p:spPr>
          <a:xfrm>
            <a:off x="5583783" y="5701324"/>
            <a:ext cx="2642657" cy="646331"/>
          </a:xfrm>
          <a:prstGeom prst="rect">
            <a:avLst/>
          </a:prstGeom>
        </p:spPr>
        <p:txBody>
          <a:bodyPr wrap="square">
            <a:spAutoFit/>
          </a:bodyPr>
          <a:lstStyle/>
          <a:p>
            <a:pPr algn="ctr"/>
            <a:r>
              <a:rPr lang="ca-ES" sz="1200" dirty="0">
                <a:solidFill>
                  <a:srgbClr val="00B0F0"/>
                </a:solidFill>
              </a:rPr>
              <a:t>Permet accedir només als recursos marcats com a subscrits i  no llançar la cerca a text complert</a:t>
            </a:r>
          </a:p>
        </p:txBody>
      </p:sp>
      <p:cxnSp>
        <p:nvCxnSpPr>
          <p:cNvPr id="8" name="Connector de fletxa recta 7"/>
          <p:cNvCxnSpPr/>
          <p:nvPr/>
        </p:nvCxnSpPr>
        <p:spPr>
          <a:xfrm flipH="1" flipV="1">
            <a:off x="4215143" y="5421213"/>
            <a:ext cx="1117983" cy="421029"/>
          </a:xfrm>
          <a:prstGeom prst="straightConnector1">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22" name="Oval 21"/>
          <p:cNvSpPr/>
          <p:nvPr/>
        </p:nvSpPr>
        <p:spPr>
          <a:xfrm>
            <a:off x="2726598" y="5125551"/>
            <a:ext cx="2117981" cy="808655"/>
          </a:xfrm>
          <a:prstGeom prst="ellipse">
            <a:avLst/>
          </a:prstGeom>
          <a:noFill/>
          <a:ln w="222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grpSp>
        <p:nvGrpSpPr>
          <p:cNvPr id="11" name="Agrupa 10"/>
          <p:cNvGrpSpPr/>
          <p:nvPr/>
        </p:nvGrpSpPr>
        <p:grpSpPr>
          <a:xfrm>
            <a:off x="4317511" y="1594597"/>
            <a:ext cx="4490899" cy="3751332"/>
            <a:chOff x="4317511" y="1594597"/>
            <a:chExt cx="4490899" cy="3751332"/>
          </a:xfrm>
        </p:grpSpPr>
        <p:pic>
          <p:nvPicPr>
            <p:cNvPr id="9" name="Imatge 8"/>
            <p:cNvPicPr>
              <a:picLocks noChangeAspect="1"/>
            </p:cNvPicPr>
            <p:nvPr/>
          </p:nvPicPr>
          <p:blipFill rotWithShape="1">
            <a:blip r:embed="rId7"/>
            <a:srcRect l="72" t="13840" r="10015"/>
            <a:stretch/>
          </p:blipFill>
          <p:spPr>
            <a:xfrm>
              <a:off x="4317511" y="1594597"/>
              <a:ext cx="4222892" cy="3237266"/>
            </a:xfrm>
            <a:prstGeom prst="rect">
              <a:avLst/>
            </a:prstGeom>
          </p:spPr>
        </p:pic>
        <p:sp>
          <p:nvSpPr>
            <p:cNvPr id="29" name="Oval 28"/>
            <p:cNvSpPr/>
            <p:nvPr/>
          </p:nvSpPr>
          <p:spPr>
            <a:xfrm>
              <a:off x="7834964" y="2290416"/>
              <a:ext cx="973446" cy="2532751"/>
            </a:xfrm>
            <a:prstGeom prst="ellipse">
              <a:avLst/>
            </a:prstGeom>
            <a:noFill/>
            <a:ln w="222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0" name="Oval 29"/>
            <p:cNvSpPr/>
            <p:nvPr/>
          </p:nvSpPr>
          <p:spPr>
            <a:xfrm>
              <a:off x="4317511" y="2030852"/>
              <a:ext cx="1729539" cy="519127"/>
            </a:xfrm>
            <a:prstGeom prst="ellipse">
              <a:avLst/>
            </a:prstGeom>
            <a:noFill/>
            <a:ln w="222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1" name="Rectangle 30"/>
            <p:cNvSpPr/>
            <p:nvPr/>
          </p:nvSpPr>
          <p:spPr>
            <a:xfrm>
              <a:off x="5364408" y="4884264"/>
              <a:ext cx="2642657" cy="461665"/>
            </a:xfrm>
            <a:prstGeom prst="rect">
              <a:avLst/>
            </a:prstGeom>
          </p:spPr>
          <p:txBody>
            <a:bodyPr wrap="square">
              <a:spAutoFit/>
            </a:bodyPr>
            <a:lstStyle/>
            <a:p>
              <a:pPr algn="ctr"/>
              <a:r>
                <a:rPr lang="ca-ES" sz="1200" dirty="0">
                  <a:solidFill>
                    <a:srgbClr val="00B0F0"/>
                  </a:solidFill>
                </a:rPr>
                <a:t>Amb l’opció de full text mostra 382 resultats</a:t>
              </a:r>
            </a:p>
          </p:txBody>
        </p:sp>
      </p:grpSp>
      <p:sp>
        <p:nvSpPr>
          <p:cNvPr id="21" name="Rectangle 20"/>
          <p:cNvSpPr/>
          <p:nvPr/>
        </p:nvSpPr>
        <p:spPr>
          <a:xfrm>
            <a:off x="1911493" y="5927634"/>
            <a:ext cx="2642657" cy="523220"/>
          </a:xfrm>
          <a:prstGeom prst="rect">
            <a:avLst/>
          </a:prstGeom>
        </p:spPr>
        <p:txBody>
          <a:bodyPr wrap="square">
            <a:spAutoFit/>
          </a:bodyPr>
          <a:lstStyle/>
          <a:p>
            <a:pPr algn="ctr"/>
            <a:r>
              <a:rPr lang="ca-ES" sz="1400" dirty="0">
                <a:solidFill>
                  <a:srgbClr val="00B0F0"/>
                </a:solidFill>
              </a:rPr>
              <a:t>Permet accedir només als </a:t>
            </a:r>
            <a:r>
              <a:rPr lang="ca-ES" sz="1400" dirty="0">
                <a:solidFill>
                  <a:srgbClr val="00B0F0"/>
                </a:solidFill>
                <a:highlight>
                  <a:srgbClr val="FFFF00"/>
                </a:highlight>
              </a:rPr>
              <a:t>recursos</a:t>
            </a:r>
            <a:r>
              <a:rPr lang="ca-ES" sz="1400" dirty="0">
                <a:solidFill>
                  <a:srgbClr val="00B0F0"/>
                </a:solidFill>
              </a:rPr>
              <a:t> marcats com a subscrits</a:t>
            </a:r>
          </a:p>
        </p:txBody>
      </p:sp>
      <p:cxnSp>
        <p:nvCxnSpPr>
          <p:cNvPr id="23" name="Connector de fletxa recta 22"/>
          <p:cNvCxnSpPr/>
          <p:nvPr/>
        </p:nvCxnSpPr>
        <p:spPr>
          <a:xfrm flipH="1" flipV="1">
            <a:off x="1657350" y="5527520"/>
            <a:ext cx="548640" cy="494616"/>
          </a:xfrm>
          <a:prstGeom prst="straightConnector1">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5016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E57BDA16-9719-44AA-8437-C374BD8DD8DE}"/>
              </a:ext>
            </a:extLst>
          </p:cNvPr>
          <p:cNvPicPr>
            <a:picLocks noChangeAspect="1"/>
          </p:cNvPicPr>
          <p:nvPr/>
        </p:nvPicPr>
        <p:blipFill>
          <a:blip r:embed="rId3"/>
          <a:stretch>
            <a:fillRect/>
          </a:stretch>
        </p:blipFill>
        <p:spPr>
          <a:xfrm>
            <a:off x="469039" y="1669325"/>
            <a:ext cx="7150100" cy="4866134"/>
          </a:xfrm>
          <a:prstGeom prst="rect">
            <a:avLst/>
          </a:prstGeom>
        </p:spPr>
      </p:pic>
      <p:sp>
        <p:nvSpPr>
          <p:cNvPr id="10" name="Títol 9"/>
          <p:cNvSpPr>
            <a:spLocks noGrp="1"/>
          </p:cNvSpPr>
          <p:nvPr>
            <p:ph type="title"/>
          </p:nvPr>
        </p:nvSpPr>
        <p:spPr>
          <a:xfrm>
            <a:off x="628650" y="849950"/>
            <a:ext cx="8050329" cy="1026728"/>
          </a:xfrm>
        </p:spPr>
        <p:txBody>
          <a:bodyPr>
            <a:normAutofit/>
          </a:bodyPr>
          <a:lstStyle/>
          <a:p>
            <a:r>
              <a:rPr lang="ca-ES" dirty="0"/>
              <a:t>		</a:t>
            </a:r>
            <a:endParaRPr lang="ca-ES" sz="2800" dirty="0">
              <a:solidFill>
                <a:srgbClr val="002060"/>
              </a:solidFill>
            </a:endParaRPr>
          </a:p>
        </p:txBody>
      </p:sp>
      <p:sp>
        <p:nvSpPr>
          <p:cNvPr id="2" name="Contenidor de data 1"/>
          <p:cNvSpPr>
            <a:spLocks noGrp="1"/>
          </p:cNvSpPr>
          <p:nvPr>
            <p:ph type="dt" sz="half" idx="10"/>
          </p:nvPr>
        </p:nvSpPr>
        <p:spPr/>
        <p:txBody>
          <a:bodyPr/>
          <a:lstStyle/>
          <a:p>
            <a:r>
              <a:rPr lang="ca-ES"/>
              <a:t>Sessió Webex 27/06/2018</a:t>
            </a:r>
          </a:p>
        </p:txBody>
      </p:sp>
      <p:sp>
        <p:nvSpPr>
          <p:cNvPr id="3" name="Contenidor de peu de pàgina 2"/>
          <p:cNvSpPr>
            <a:spLocks noGrp="1"/>
          </p:cNvSpPr>
          <p:nvPr>
            <p:ph type="ftr" sz="quarter" idx="11"/>
          </p:nvPr>
        </p:nvSpPr>
        <p:spPr/>
        <p:txBody>
          <a:bodyPr/>
          <a:lstStyle/>
          <a:p>
            <a:r>
              <a:rPr lang="pt-BR"/>
              <a:t>Cercabib . L’eina de descobriment del CRAI</a:t>
            </a:r>
            <a:endParaRPr lang="ca-ES"/>
          </a:p>
        </p:txBody>
      </p:sp>
      <p:sp>
        <p:nvSpPr>
          <p:cNvPr id="4" name="Contenidor de número de diapositiva 3"/>
          <p:cNvSpPr>
            <a:spLocks noGrp="1"/>
          </p:cNvSpPr>
          <p:nvPr>
            <p:ph type="sldNum" sz="quarter" idx="12"/>
          </p:nvPr>
        </p:nvSpPr>
        <p:spPr/>
        <p:txBody>
          <a:bodyPr/>
          <a:lstStyle/>
          <a:p>
            <a:fld id="{54286CFF-1C09-47F9-BC16-15694136A0C7}" type="slidenum">
              <a:rPr lang="ca-ES" smtClean="0"/>
              <a:t>14</a:t>
            </a:fld>
            <a:endParaRPr lang="ca-ES"/>
          </a:p>
        </p:txBody>
      </p:sp>
      <p:sp>
        <p:nvSpPr>
          <p:cNvPr id="36" name="Títol 9"/>
          <p:cNvSpPr txBox="1">
            <a:spLocks/>
          </p:cNvSpPr>
          <p:nvPr/>
        </p:nvSpPr>
        <p:spPr>
          <a:xfrm>
            <a:off x="627220" y="880637"/>
            <a:ext cx="8000921" cy="8103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a-ES" sz="2800" b="1" dirty="0">
                <a:solidFill>
                  <a:srgbClr val="002060"/>
                </a:solidFill>
              </a:rPr>
              <a:t>		     Cerques i resultats (1)</a:t>
            </a:r>
          </a:p>
        </p:txBody>
      </p:sp>
      <p:pic>
        <p:nvPicPr>
          <p:cNvPr id="37" name="Imatge 36"/>
          <p:cNvPicPr>
            <a:picLocks noChangeAspect="1"/>
          </p:cNvPicPr>
          <p:nvPr/>
        </p:nvPicPr>
        <p:blipFill>
          <a:blip r:embed="rId4"/>
          <a:stretch>
            <a:fillRect/>
          </a:stretch>
        </p:blipFill>
        <p:spPr>
          <a:xfrm>
            <a:off x="658621" y="1104004"/>
            <a:ext cx="1663759" cy="367709"/>
          </a:xfrm>
          <a:prstGeom prst="rect">
            <a:avLst/>
          </a:prstGeom>
        </p:spPr>
      </p:pic>
      <p:sp>
        <p:nvSpPr>
          <p:cNvPr id="39" name="Rectangle 38"/>
          <p:cNvSpPr/>
          <p:nvPr/>
        </p:nvSpPr>
        <p:spPr>
          <a:xfrm>
            <a:off x="6655553" y="3073972"/>
            <a:ext cx="2642657" cy="646331"/>
          </a:xfrm>
          <a:prstGeom prst="rect">
            <a:avLst/>
          </a:prstGeom>
        </p:spPr>
        <p:txBody>
          <a:bodyPr wrap="square">
            <a:spAutoFit/>
          </a:bodyPr>
          <a:lstStyle/>
          <a:p>
            <a:pPr algn="ctr"/>
            <a:r>
              <a:rPr lang="ca-ES" dirty="0">
                <a:solidFill>
                  <a:srgbClr val="FF0000"/>
                </a:solidFill>
              </a:rPr>
              <a:t>Limitant per diferents </a:t>
            </a:r>
            <a:r>
              <a:rPr lang="ca-ES" dirty="0">
                <a:solidFill>
                  <a:srgbClr val="FF0000"/>
                </a:solidFill>
                <a:highlight>
                  <a:srgbClr val="FFFF00"/>
                </a:highlight>
              </a:rPr>
              <a:t>índexs</a:t>
            </a:r>
            <a:r>
              <a:rPr lang="ca-ES" dirty="0">
                <a:solidFill>
                  <a:srgbClr val="FF0000"/>
                </a:solidFill>
              </a:rPr>
              <a:t> i col·leccions</a:t>
            </a:r>
          </a:p>
        </p:txBody>
      </p:sp>
      <p:sp>
        <p:nvSpPr>
          <p:cNvPr id="20" name="Rectangle 19"/>
          <p:cNvSpPr/>
          <p:nvPr/>
        </p:nvSpPr>
        <p:spPr>
          <a:xfrm rot="16200000">
            <a:off x="3933414" y="767982"/>
            <a:ext cx="391157" cy="4220822"/>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5" name="Rectangle 24"/>
          <p:cNvSpPr/>
          <p:nvPr/>
        </p:nvSpPr>
        <p:spPr>
          <a:xfrm rot="16200000">
            <a:off x="284882" y="3718194"/>
            <a:ext cx="2076038" cy="1391361"/>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grpSp>
        <p:nvGrpSpPr>
          <p:cNvPr id="26" name="Agrupa 25"/>
          <p:cNvGrpSpPr/>
          <p:nvPr/>
        </p:nvGrpSpPr>
        <p:grpSpPr>
          <a:xfrm>
            <a:off x="288757" y="96254"/>
            <a:ext cx="8681649" cy="885524"/>
            <a:chOff x="308873" y="31893"/>
            <a:chExt cx="8748161" cy="1016428"/>
          </a:xfrm>
        </p:grpSpPr>
        <p:pic>
          <p:nvPicPr>
            <p:cNvPr id="27" name="Imatge 26"/>
            <p:cNvPicPr>
              <a:picLocks noChangeAspect="1"/>
            </p:cNvPicPr>
            <p:nvPr/>
          </p:nvPicPr>
          <p:blipFill>
            <a:blip r:embed="rId5"/>
            <a:stretch>
              <a:fillRect/>
            </a:stretch>
          </p:blipFill>
          <p:spPr>
            <a:xfrm>
              <a:off x="5746619" y="31893"/>
              <a:ext cx="3310415" cy="1016428"/>
            </a:xfrm>
            <a:prstGeom prst="rect">
              <a:avLst/>
            </a:prstGeom>
          </p:spPr>
        </p:pic>
        <p:pic>
          <p:nvPicPr>
            <p:cNvPr id="28" name="Imatge 27"/>
            <p:cNvPicPr>
              <a:picLocks noChangeAspect="1"/>
            </p:cNvPicPr>
            <p:nvPr/>
          </p:nvPicPr>
          <p:blipFill rotWithShape="1">
            <a:blip r:embed="rId6"/>
            <a:srcRect b="34560"/>
            <a:stretch/>
          </p:blipFill>
          <p:spPr>
            <a:xfrm>
              <a:off x="308873" y="187354"/>
              <a:ext cx="2985763" cy="699341"/>
            </a:xfrm>
            <a:prstGeom prst="rect">
              <a:avLst/>
            </a:prstGeom>
          </p:spPr>
        </p:pic>
      </p:grpSp>
      <p:sp>
        <p:nvSpPr>
          <p:cNvPr id="23" name="Rectangle 38">
            <a:extLst>
              <a:ext uri="{FF2B5EF4-FFF2-40B4-BE49-F238E27FC236}">
                <a16:creationId xmlns:a16="http://schemas.microsoft.com/office/drawing/2014/main" id="{E2B85660-AB88-4B7D-A739-A1A51A4B6D1F}"/>
              </a:ext>
            </a:extLst>
          </p:cNvPr>
          <p:cNvSpPr/>
          <p:nvPr/>
        </p:nvSpPr>
        <p:spPr>
          <a:xfrm>
            <a:off x="6996023" y="4336709"/>
            <a:ext cx="2147978" cy="646331"/>
          </a:xfrm>
          <a:prstGeom prst="rect">
            <a:avLst/>
          </a:prstGeom>
        </p:spPr>
        <p:txBody>
          <a:bodyPr wrap="square">
            <a:spAutoFit/>
          </a:bodyPr>
          <a:lstStyle/>
          <a:p>
            <a:pPr algn="ctr"/>
            <a:r>
              <a:rPr lang="ca-ES" dirty="0">
                <a:solidFill>
                  <a:srgbClr val="FF0000"/>
                </a:solidFill>
              </a:rPr>
              <a:t>Facetes </a:t>
            </a:r>
            <a:r>
              <a:rPr lang="ca-ES" dirty="0">
                <a:solidFill>
                  <a:srgbClr val="FF0000"/>
                </a:solidFill>
                <a:highlight>
                  <a:srgbClr val="FFFF00"/>
                </a:highlight>
              </a:rPr>
              <a:t>contextuals</a:t>
            </a:r>
            <a:r>
              <a:rPr lang="ca-ES" dirty="0">
                <a:solidFill>
                  <a:srgbClr val="FF0000"/>
                </a:solidFill>
              </a:rPr>
              <a:t> segons els resultats</a:t>
            </a:r>
          </a:p>
        </p:txBody>
      </p:sp>
    </p:spTree>
    <p:extLst>
      <p:ext uri="{BB962C8B-B14F-4D97-AF65-F5344CB8AC3E}">
        <p14:creationId xmlns:p14="http://schemas.microsoft.com/office/powerpoint/2010/main" val="42516469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a:extLst>
              <a:ext uri="{FF2B5EF4-FFF2-40B4-BE49-F238E27FC236}">
                <a16:creationId xmlns:a16="http://schemas.microsoft.com/office/drawing/2014/main" id="{B0CFECDD-22D2-4DAB-81D4-C52AE3FE9565}"/>
              </a:ext>
            </a:extLst>
          </p:cNvPr>
          <p:cNvPicPr>
            <a:picLocks noChangeAspect="1"/>
          </p:cNvPicPr>
          <p:nvPr/>
        </p:nvPicPr>
        <p:blipFill>
          <a:blip r:embed="rId3"/>
          <a:stretch>
            <a:fillRect/>
          </a:stretch>
        </p:blipFill>
        <p:spPr>
          <a:xfrm>
            <a:off x="222576" y="1386742"/>
            <a:ext cx="8292774" cy="4997563"/>
          </a:xfrm>
          <a:prstGeom prst="rect">
            <a:avLst/>
          </a:prstGeom>
        </p:spPr>
      </p:pic>
      <p:sp>
        <p:nvSpPr>
          <p:cNvPr id="10" name="Títol 9"/>
          <p:cNvSpPr>
            <a:spLocks noGrp="1"/>
          </p:cNvSpPr>
          <p:nvPr>
            <p:ph type="title"/>
          </p:nvPr>
        </p:nvSpPr>
        <p:spPr>
          <a:xfrm>
            <a:off x="628650" y="849950"/>
            <a:ext cx="8050329" cy="1026728"/>
          </a:xfrm>
        </p:spPr>
        <p:txBody>
          <a:bodyPr>
            <a:normAutofit/>
          </a:bodyPr>
          <a:lstStyle/>
          <a:p>
            <a:r>
              <a:rPr lang="ca-ES" dirty="0"/>
              <a:t>				</a:t>
            </a:r>
            <a:endParaRPr lang="ca-ES" sz="2800" dirty="0">
              <a:solidFill>
                <a:srgbClr val="002060"/>
              </a:solidFill>
            </a:endParaRPr>
          </a:p>
        </p:txBody>
      </p:sp>
      <p:sp>
        <p:nvSpPr>
          <p:cNvPr id="2" name="Contenidor de data 1"/>
          <p:cNvSpPr>
            <a:spLocks noGrp="1"/>
          </p:cNvSpPr>
          <p:nvPr>
            <p:ph type="dt" sz="half" idx="10"/>
          </p:nvPr>
        </p:nvSpPr>
        <p:spPr/>
        <p:txBody>
          <a:bodyPr/>
          <a:lstStyle/>
          <a:p>
            <a:r>
              <a:rPr lang="ca-ES"/>
              <a:t>Sessió Webex 27/06/2018</a:t>
            </a:r>
          </a:p>
        </p:txBody>
      </p:sp>
      <p:sp>
        <p:nvSpPr>
          <p:cNvPr id="3" name="Contenidor de peu de pàgina 2"/>
          <p:cNvSpPr>
            <a:spLocks noGrp="1"/>
          </p:cNvSpPr>
          <p:nvPr>
            <p:ph type="ftr" sz="quarter" idx="11"/>
          </p:nvPr>
        </p:nvSpPr>
        <p:spPr/>
        <p:txBody>
          <a:bodyPr/>
          <a:lstStyle/>
          <a:p>
            <a:r>
              <a:rPr lang="pt-BR"/>
              <a:t>Cercabib . L’eina de descobriment del CRAI</a:t>
            </a:r>
            <a:endParaRPr lang="ca-ES"/>
          </a:p>
        </p:txBody>
      </p:sp>
      <p:sp>
        <p:nvSpPr>
          <p:cNvPr id="4" name="Contenidor de número de diapositiva 3"/>
          <p:cNvSpPr>
            <a:spLocks noGrp="1"/>
          </p:cNvSpPr>
          <p:nvPr>
            <p:ph type="sldNum" sz="quarter" idx="12"/>
          </p:nvPr>
        </p:nvSpPr>
        <p:spPr/>
        <p:txBody>
          <a:bodyPr/>
          <a:lstStyle/>
          <a:p>
            <a:fld id="{54286CFF-1C09-47F9-BC16-15694136A0C7}" type="slidenum">
              <a:rPr lang="ca-ES" smtClean="0"/>
              <a:t>15</a:t>
            </a:fld>
            <a:endParaRPr lang="ca-ES"/>
          </a:p>
        </p:txBody>
      </p:sp>
      <p:sp>
        <p:nvSpPr>
          <p:cNvPr id="36" name="Títol 9"/>
          <p:cNvSpPr txBox="1">
            <a:spLocks/>
          </p:cNvSpPr>
          <p:nvPr/>
        </p:nvSpPr>
        <p:spPr>
          <a:xfrm>
            <a:off x="627220" y="880637"/>
            <a:ext cx="8000921" cy="8103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a-ES" sz="2800" b="1" dirty="0">
                <a:solidFill>
                  <a:srgbClr val="002060"/>
                </a:solidFill>
              </a:rPr>
              <a:t>		     Cerques i resultats (2)</a:t>
            </a:r>
          </a:p>
        </p:txBody>
      </p:sp>
      <p:pic>
        <p:nvPicPr>
          <p:cNvPr id="37" name="Imatge 36"/>
          <p:cNvPicPr>
            <a:picLocks noChangeAspect="1"/>
          </p:cNvPicPr>
          <p:nvPr/>
        </p:nvPicPr>
        <p:blipFill>
          <a:blip r:embed="rId4"/>
          <a:stretch>
            <a:fillRect/>
          </a:stretch>
        </p:blipFill>
        <p:spPr>
          <a:xfrm>
            <a:off x="658621" y="1104004"/>
            <a:ext cx="1663759" cy="367709"/>
          </a:xfrm>
          <a:prstGeom prst="rect">
            <a:avLst/>
          </a:prstGeom>
        </p:spPr>
      </p:pic>
      <p:sp>
        <p:nvSpPr>
          <p:cNvPr id="39" name="Rectangle 38"/>
          <p:cNvSpPr/>
          <p:nvPr/>
        </p:nvSpPr>
        <p:spPr>
          <a:xfrm>
            <a:off x="6115050" y="1987976"/>
            <a:ext cx="2642657" cy="369332"/>
          </a:xfrm>
          <a:prstGeom prst="rect">
            <a:avLst/>
          </a:prstGeom>
        </p:spPr>
        <p:txBody>
          <a:bodyPr wrap="square">
            <a:spAutoFit/>
          </a:bodyPr>
          <a:lstStyle/>
          <a:p>
            <a:pPr algn="ctr"/>
            <a:r>
              <a:rPr lang="ca-ES" dirty="0">
                <a:solidFill>
                  <a:srgbClr val="FF0000"/>
                </a:solidFill>
              </a:rPr>
              <a:t>Operadors booleans</a:t>
            </a:r>
          </a:p>
        </p:txBody>
      </p:sp>
      <p:sp>
        <p:nvSpPr>
          <p:cNvPr id="20" name="Rectangle 19"/>
          <p:cNvSpPr/>
          <p:nvPr/>
        </p:nvSpPr>
        <p:spPr>
          <a:xfrm rot="16200000">
            <a:off x="3228249" y="1371509"/>
            <a:ext cx="368076" cy="2319426"/>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5" name="Rectangle 24"/>
          <p:cNvSpPr/>
          <p:nvPr/>
        </p:nvSpPr>
        <p:spPr>
          <a:xfrm rot="16200000">
            <a:off x="209728" y="4592703"/>
            <a:ext cx="1872689" cy="1710511"/>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grpSp>
        <p:nvGrpSpPr>
          <p:cNvPr id="26" name="Agrupa 25"/>
          <p:cNvGrpSpPr/>
          <p:nvPr/>
        </p:nvGrpSpPr>
        <p:grpSpPr>
          <a:xfrm>
            <a:off x="288757" y="96254"/>
            <a:ext cx="8681649" cy="885524"/>
            <a:chOff x="308873" y="31893"/>
            <a:chExt cx="8748161" cy="1016428"/>
          </a:xfrm>
        </p:grpSpPr>
        <p:pic>
          <p:nvPicPr>
            <p:cNvPr id="27" name="Imatge 26"/>
            <p:cNvPicPr>
              <a:picLocks noChangeAspect="1"/>
            </p:cNvPicPr>
            <p:nvPr/>
          </p:nvPicPr>
          <p:blipFill>
            <a:blip r:embed="rId5"/>
            <a:stretch>
              <a:fillRect/>
            </a:stretch>
          </p:blipFill>
          <p:spPr>
            <a:xfrm>
              <a:off x="5746619" y="31893"/>
              <a:ext cx="3310415" cy="1016428"/>
            </a:xfrm>
            <a:prstGeom prst="rect">
              <a:avLst/>
            </a:prstGeom>
          </p:spPr>
        </p:pic>
        <p:pic>
          <p:nvPicPr>
            <p:cNvPr id="28" name="Imatge 27"/>
            <p:cNvPicPr>
              <a:picLocks noChangeAspect="1"/>
            </p:cNvPicPr>
            <p:nvPr/>
          </p:nvPicPr>
          <p:blipFill rotWithShape="1">
            <a:blip r:embed="rId6"/>
            <a:srcRect b="34560"/>
            <a:stretch/>
          </p:blipFill>
          <p:spPr>
            <a:xfrm>
              <a:off x="308873" y="187354"/>
              <a:ext cx="2985763" cy="699341"/>
            </a:xfrm>
            <a:prstGeom prst="rect">
              <a:avLst/>
            </a:prstGeom>
          </p:spPr>
        </p:pic>
      </p:grpSp>
      <p:sp>
        <p:nvSpPr>
          <p:cNvPr id="18" name="Rectangle 38">
            <a:extLst>
              <a:ext uri="{FF2B5EF4-FFF2-40B4-BE49-F238E27FC236}">
                <a16:creationId xmlns:a16="http://schemas.microsoft.com/office/drawing/2014/main" id="{D4EAFEFA-5793-4F86-BD32-ADC8DBF1C6AD}"/>
              </a:ext>
            </a:extLst>
          </p:cNvPr>
          <p:cNvSpPr/>
          <p:nvPr/>
        </p:nvSpPr>
        <p:spPr>
          <a:xfrm>
            <a:off x="6278767" y="5720469"/>
            <a:ext cx="2642657" cy="646331"/>
          </a:xfrm>
          <a:prstGeom prst="rect">
            <a:avLst/>
          </a:prstGeom>
        </p:spPr>
        <p:txBody>
          <a:bodyPr wrap="square">
            <a:spAutoFit/>
          </a:bodyPr>
          <a:lstStyle/>
          <a:p>
            <a:pPr algn="ctr"/>
            <a:r>
              <a:rPr lang="ca-ES" dirty="0">
                <a:solidFill>
                  <a:srgbClr val="FF0000"/>
                </a:solidFill>
              </a:rPr>
              <a:t>Facetes matèria i idioma provinents </a:t>
            </a:r>
            <a:r>
              <a:rPr lang="ca-ES" dirty="0">
                <a:solidFill>
                  <a:srgbClr val="FF0000"/>
                </a:solidFill>
                <a:highlight>
                  <a:srgbClr val="FFFF00"/>
                </a:highlight>
              </a:rPr>
              <a:t>d’EDS</a:t>
            </a:r>
          </a:p>
        </p:txBody>
      </p:sp>
      <p:cxnSp>
        <p:nvCxnSpPr>
          <p:cNvPr id="11" name="Conector recto de flecha 10">
            <a:extLst>
              <a:ext uri="{FF2B5EF4-FFF2-40B4-BE49-F238E27FC236}">
                <a16:creationId xmlns:a16="http://schemas.microsoft.com/office/drawing/2014/main" id="{7036EAF5-1FBF-4850-B7E4-CC73A396B834}"/>
              </a:ext>
            </a:extLst>
          </p:cNvPr>
          <p:cNvCxnSpPr/>
          <p:nvPr/>
        </p:nvCxnSpPr>
        <p:spPr>
          <a:xfrm flipH="1" flipV="1">
            <a:off x="2069569" y="5461451"/>
            <a:ext cx="4124197" cy="516655"/>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ector recto de flecha 20">
            <a:extLst>
              <a:ext uri="{FF2B5EF4-FFF2-40B4-BE49-F238E27FC236}">
                <a16:creationId xmlns:a16="http://schemas.microsoft.com/office/drawing/2014/main" id="{DB13E12E-7E20-4D10-91AC-4752CBB0EEDE}"/>
              </a:ext>
            </a:extLst>
          </p:cNvPr>
          <p:cNvCxnSpPr>
            <a:cxnSpLocks/>
          </p:cNvCxnSpPr>
          <p:nvPr/>
        </p:nvCxnSpPr>
        <p:spPr>
          <a:xfrm flipH="1">
            <a:off x="4572001" y="2341418"/>
            <a:ext cx="2329131" cy="234033"/>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48368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tge 10"/>
          <p:cNvPicPr>
            <a:picLocks noChangeAspect="1"/>
          </p:cNvPicPr>
          <p:nvPr/>
        </p:nvPicPr>
        <p:blipFill rotWithShape="1">
          <a:blip r:embed="rId3"/>
          <a:srcRect t="13519" b="15556"/>
          <a:stretch/>
        </p:blipFill>
        <p:spPr>
          <a:xfrm>
            <a:off x="285750" y="1507316"/>
            <a:ext cx="8572500" cy="4864100"/>
          </a:xfrm>
          <a:prstGeom prst="rect">
            <a:avLst/>
          </a:prstGeom>
        </p:spPr>
      </p:pic>
      <p:sp>
        <p:nvSpPr>
          <p:cNvPr id="10" name="Títol 9"/>
          <p:cNvSpPr>
            <a:spLocks noGrp="1"/>
          </p:cNvSpPr>
          <p:nvPr>
            <p:ph type="title"/>
          </p:nvPr>
        </p:nvSpPr>
        <p:spPr>
          <a:xfrm>
            <a:off x="628650" y="849950"/>
            <a:ext cx="8050329" cy="1026728"/>
          </a:xfrm>
        </p:spPr>
        <p:txBody>
          <a:bodyPr>
            <a:normAutofit/>
          </a:bodyPr>
          <a:lstStyle/>
          <a:p>
            <a:r>
              <a:rPr lang="ca-ES" dirty="0"/>
              <a:t>				</a:t>
            </a:r>
            <a:endParaRPr lang="ca-ES" sz="2800" dirty="0">
              <a:solidFill>
                <a:srgbClr val="002060"/>
              </a:solidFill>
            </a:endParaRPr>
          </a:p>
        </p:txBody>
      </p:sp>
      <p:sp>
        <p:nvSpPr>
          <p:cNvPr id="2" name="Contenidor de data 1"/>
          <p:cNvSpPr>
            <a:spLocks noGrp="1"/>
          </p:cNvSpPr>
          <p:nvPr>
            <p:ph type="dt" sz="half" idx="10"/>
          </p:nvPr>
        </p:nvSpPr>
        <p:spPr/>
        <p:txBody>
          <a:bodyPr/>
          <a:lstStyle/>
          <a:p>
            <a:r>
              <a:rPr lang="ca-ES"/>
              <a:t>Sessió Webex 27/06/2018</a:t>
            </a:r>
          </a:p>
        </p:txBody>
      </p:sp>
      <p:sp>
        <p:nvSpPr>
          <p:cNvPr id="3" name="Contenidor de peu de pàgina 2"/>
          <p:cNvSpPr>
            <a:spLocks noGrp="1"/>
          </p:cNvSpPr>
          <p:nvPr>
            <p:ph type="ftr" sz="quarter" idx="11"/>
          </p:nvPr>
        </p:nvSpPr>
        <p:spPr/>
        <p:txBody>
          <a:bodyPr/>
          <a:lstStyle/>
          <a:p>
            <a:r>
              <a:rPr lang="pt-BR"/>
              <a:t>Cercabib . L’eina de descobriment del CRAI</a:t>
            </a:r>
            <a:endParaRPr lang="ca-ES"/>
          </a:p>
        </p:txBody>
      </p:sp>
      <p:sp>
        <p:nvSpPr>
          <p:cNvPr id="4" name="Contenidor de número de diapositiva 3"/>
          <p:cNvSpPr>
            <a:spLocks noGrp="1"/>
          </p:cNvSpPr>
          <p:nvPr>
            <p:ph type="sldNum" sz="quarter" idx="12"/>
          </p:nvPr>
        </p:nvSpPr>
        <p:spPr/>
        <p:txBody>
          <a:bodyPr/>
          <a:lstStyle/>
          <a:p>
            <a:fld id="{54286CFF-1C09-47F9-BC16-15694136A0C7}" type="slidenum">
              <a:rPr lang="ca-ES" smtClean="0"/>
              <a:t>16</a:t>
            </a:fld>
            <a:endParaRPr lang="ca-ES"/>
          </a:p>
        </p:txBody>
      </p:sp>
      <p:sp>
        <p:nvSpPr>
          <p:cNvPr id="36" name="Títol 9"/>
          <p:cNvSpPr txBox="1">
            <a:spLocks/>
          </p:cNvSpPr>
          <p:nvPr/>
        </p:nvSpPr>
        <p:spPr>
          <a:xfrm>
            <a:off x="627220" y="880637"/>
            <a:ext cx="8000921" cy="8103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a-ES" sz="2800" b="1" dirty="0">
                <a:solidFill>
                  <a:srgbClr val="002060"/>
                </a:solidFill>
              </a:rPr>
              <a:t>		     Resultats del catàleg</a:t>
            </a:r>
          </a:p>
        </p:txBody>
      </p:sp>
      <p:pic>
        <p:nvPicPr>
          <p:cNvPr id="37" name="Imatge 36"/>
          <p:cNvPicPr>
            <a:picLocks noChangeAspect="1"/>
          </p:cNvPicPr>
          <p:nvPr/>
        </p:nvPicPr>
        <p:blipFill>
          <a:blip r:embed="rId4"/>
          <a:stretch>
            <a:fillRect/>
          </a:stretch>
        </p:blipFill>
        <p:spPr>
          <a:xfrm>
            <a:off x="658621" y="1104004"/>
            <a:ext cx="1663759" cy="367709"/>
          </a:xfrm>
          <a:prstGeom prst="rect">
            <a:avLst/>
          </a:prstGeom>
        </p:spPr>
      </p:pic>
      <p:sp>
        <p:nvSpPr>
          <p:cNvPr id="39" name="Rectangle 38"/>
          <p:cNvSpPr/>
          <p:nvPr/>
        </p:nvSpPr>
        <p:spPr>
          <a:xfrm>
            <a:off x="4253443" y="3073972"/>
            <a:ext cx="2642657" cy="369332"/>
          </a:xfrm>
          <a:prstGeom prst="rect">
            <a:avLst/>
          </a:prstGeom>
        </p:spPr>
        <p:txBody>
          <a:bodyPr wrap="square">
            <a:spAutoFit/>
          </a:bodyPr>
          <a:lstStyle/>
          <a:p>
            <a:pPr algn="ctr"/>
            <a:r>
              <a:rPr lang="ca-ES" dirty="0">
                <a:solidFill>
                  <a:srgbClr val="FF0000"/>
                </a:solidFill>
              </a:rPr>
              <a:t>Funcions possibles</a:t>
            </a:r>
          </a:p>
        </p:txBody>
      </p:sp>
      <p:cxnSp>
        <p:nvCxnSpPr>
          <p:cNvPr id="44" name="Connector de fletxa recta 43"/>
          <p:cNvCxnSpPr/>
          <p:nvPr/>
        </p:nvCxnSpPr>
        <p:spPr>
          <a:xfrm>
            <a:off x="6115050" y="3375856"/>
            <a:ext cx="1035050" cy="126675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rot="16200000">
            <a:off x="7283556" y="4449038"/>
            <a:ext cx="736600" cy="1511511"/>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0" name="Rectangle 19"/>
          <p:cNvSpPr/>
          <p:nvPr/>
        </p:nvSpPr>
        <p:spPr>
          <a:xfrm rot="16200000">
            <a:off x="7766254" y="734052"/>
            <a:ext cx="434763" cy="1667067"/>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cxnSp>
        <p:nvCxnSpPr>
          <p:cNvPr id="22" name="Connector de fletxa recta 21"/>
          <p:cNvCxnSpPr/>
          <p:nvPr/>
        </p:nvCxnSpPr>
        <p:spPr>
          <a:xfrm flipV="1">
            <a:off x="6115050" y="1675000"/>
            <a:ext cx="1035050" cy="139897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3596747" y="4410453"/>
            <a:ext cx="2642657" cy="646331"/>
          </a:xfrm>
          <a:prstGeom prst="rect">
            <a:avLst/>
          </a:prstGeom>
        </p:spPr>
        <p:txBody>
          <a:bodyPr wrap="square">
            <a:spAutoFit/>
          </a:bodyPr>
          <a:lstStyle/>
          <a:p>
            <a:pPr algn="ctr"/>
            <a:r>
              <a:rPr lang="ca-ES" dirty="0">
                <a:solidFill>
                  <a:srgbClr val="FF0000"/>
                </a:solidFill>
              </a:rPr>
              <a:t>Dades bibliogràfiques i d’exemplar</a:t>
            </a:r>
          </a:p>
        </p:txBody>
      </p:sp>
      <p:sp>
        <p:nvSpPr>
          <p:cNvPr id="25" name="Rectangle 24"/>
          <p:cNvSpPr/>
          <p:nvPr/>
        </p:nvSpPr>
        <p:spPr>
          <a:xfrm rot="16200000">
            <a:off x="2733071" y="4197064"/>
            <a:ext cx="680660" cy="1981198"/>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grpSp>
        <p:nvGrpSpPr>
          <p:cNvPr id="26" name="Agrupa 25"/>
          <p:cNvGrpSpPr/>
          <p:nvPr/>
        </p:nvGrpSpPr>
        <p:grpSpPr>
          <a:xfrm>
            <a:off x="288757" y="96254"/>
            <a:ext cx="8681649" cy="885524"/>
            <a:chOff x="308873" y="31893"/>
            <a:chExt cx="8748161" cy="1016428"/>
          </a:xfrm>
        </p:grpSpPr>
        <p:pic>
          <p:nvPicPr>
            <p:cNvPr id="27" name="Imatge 26"/>
            <p:cNvPicPr>
              <a:picLocks noChangeAspect="1"/>
            </p:cNvPicPr>
            <p:nvPr/>
          </p:nvPicPr>
          <p:blipFill>
            <a:blip r:embed="rId5"/>
            <a:stretch>
              <a:fillRect/>
            </a:stretch>
          </p:blipFill>
          <p:spPr>
            <a:xfrm>
              <a:off x="5746619" y="31893"/>
              <a:ext cx="3310415" cy="1016428"/>
            </a:xfrm>
            <a:prstGeom prst="rect">
              <a:avLst/>
            </a:prstGeom>
          </p:spPr>
        </p:pic>
        <p:pic>
          <p:nvPicPr>
            <p:cNvPr id="28" name="Imatge 27"/>
            <p:cNvPicPr>
              <a:picLocks noChangeAspect="1"/>
            </p:cNvPicPr>
            <p:nvPr/>
          </p:nvPicPr>
          <p:blipFill rotWithShape="1">
            <a:blip r:embed="rId6"/>
            <a:srcRect b="34560"/>
            <a:stretch/>
          </p:blipFill>
          <p:spPr>
            <a:xfrm>
              <a:off x="308873" y="187354"/>
              <a:ext cx="2985763" cy="699341"/>
            </a:xfrm>
            <a:prstGeom prst="rect">
              <a:avLst/>
            </a:prstGeom>
          </p:spPr>
        </p:pic>
      </p:grpSp>
    </p:spTree>
    <p:extLst>
      <p:ext uri="{BB962C8B-B14F-4D97-AF65-F5344CB8AC3E}">
        <p14:creationId xmlns:p14="http://schemas.microsoft.com/office/powerpoint/2010/main" val="39818840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ol 9"/>
          <p:cNvSpPr>
            <a:spLocks noGrp="1"/>
          </p:cNvSpPr>
          <p:nvPr>
            <p:ph type="title"/>
          </p:nvPr>
        </p:nvSpPr>
        <p:spPr>
          <a:xfrm>
            <a:off x="628650" y="849950"/>
            <a:ext cx="8050329" cy="1026728"/>
          </a:xfrm>
        </p:spPr>
        <p:txBody>
          <a:bodyPr>
            <a:normAutofit/>
          </a:bodyPr>
          <a:lstStyle/>
          <a:p>
            <a:r>
              <a:rPr lang="ca-ES" dirty="0"/>
              <a:t>				</a:t>
            </a:r>
            <a:endParaRPr lang="ca-ES" sz="2800" dirty="0">
              <a:solidFill>
                <a:srgbClr val="002060"/>
              </a:solidFill>
            </a:endParaRPr>
          </a:p>
        </p:txBody>
      </p:sp>
      <p:sp>
        <p:nvSpPr>
          <p:cNvPr id="2" name="Contenidor de data 1"/>
          <p:cNvSpPr>
            <a:spLocks noGrp="1"/>
          </p:cNvSpPr>
          <p:nvPr>
            <p:ph type="dt" sz="half" idx="10"/>
          </p:nvPr>
        </p:nvSpPr>
        <p:spPr/>
        <p:txBody>
          <a:bodyPr/>
          <a:lstStyle/>
          <a:p>
            <a:r>
              <a:rPr lang="ca-ES"/>
              <a:t>Sessió Webex 27/06/2018</a:t>
            </a:r>
          </a:p>
        </p:txBody>
      </p:sp>
      <p:sp>
        <p:nvSpPr>
          <p:cNvPr id="3" name="Contenidor de peu de pàgina 2"/>
          <p:cNvSpPr>
            <a:spLocks noGrp="1"/>
          </p:cNvSpPr>
          <p:nvPr>
            <p:ph type="ftr" sz="quarter" idx="11"/>
          </p:nvPr>
        </p:nvSpPr>
        <p:spPr/>
        <p:txBody>
          <a:bodyPr/>
          <a:lstStyle/>
          <a:p>
            <a:r>
              <a:rPr lang="pt-BR"/>
              <a:t>Cercabib . L’eina de descobriment del CRAI</a:t>
            </a:r>
            <a:endParaRPr lang="ca-ES"/>
          </a:p>
        </p:txBody>
      </p:sp>
      <p:sp>
        <p:nvSpPr>
          <p:cNvPr id="4" name="Contenidor de número de diapositiva 3"/>
          <p:cNvSpPr>
            <a:spLocks noGrp="1"/>
          </p:cNvSpPr>
          <p:nvPr>
            <p:ph type="sldNum" sz="quarter" idx="12"/>
          </p:nvPr>
        </p:nvSpPr>
        <p:spPr/>
        <p:txBody>
          <a:bodyPr/>
          <a:lstStyle/>
          <a:p>
            <a:fld id="{54286CFF-1C09-47F9-BC16-15694136A0C7}" type="slidenum">
              <a:rPr lang="ca-ES" smtClean="0"/>
              <a:t>17</a:t>
            </a:fld>
            <a:endParaRPr lang="ca-ES"/>
          </a:p>
        </p:txBody>
      </p:sp>
      <p:sp>
        <p:nvSpPr>
          <p:cNvPr id="36" name="Títol 9"/>
          <p:cNvSpPr txBox="1">
            <a:spLocks/>
          </p:cNvSpPr>
          <p:nvPr/>
        </p:nvSpPr>
        <p:spPr>
          <a:xfrm>
            <a:off x="627220" y="880637"/>
            <a:ext cx="8000921" cy="8103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a-ES" sz="2800" b="1" dirty="0">
                <a:solidFill>
                  <a:srgbClr val="002060"/>
                </a:solidFill>
              </a:rPr>
              <a:t>		     El meu cistell</a:t>
            </a:r>
          </a:p>
        </p:txBody>
      </p:sp>
      <p:pic>
        <p:nvPicPr>
          <p:cNvPr id="37" name="Imatge 36"/>
          <p:cNvPicPr>
            <a:picLocks noChangeAspect="1"/>
          </p:cNvPicPr>
          <p:nvPr/>
        </p:nvPicPr>
        <p:blipFill>
          <a:blip r:embed="rId3"/>
          <a:stretch>
            <a:fillRect/>
          </a:stretch>
        </p:blipFill>
        <p:spPr>
          <a:xfrm>
            <a:off x="658621" y="1104004"/>
            <a:ext cx="1663759" cy="367709"/>
          </a:xfrm>
          <a:prstGeom prst="rect">
            <a:avLst/>
          </a:prstGeom>
        </p:spPr>
      </p:pic>
      <p:sp>
        <p:nvSpPr>
          <p:cNvPr id="39" name="Rectangle 38"/>
          <p:cNvSpPr/>
          <p:nvPr/>
        </p:nvSpPr>
        <p:spPr>
          <a:xfrm>
            <a:off x="4253443" y="3073972"/>
            <a:ext cx="2642657" cy="369332"/>
          </a:xfrm>
          <a:prstGeom prst="rect">
            <a:avLst/>
          </a:prstGeom>
        </p:spPr>
        <p:txBody>
          <a:bodyPr wrap="square">
            <a:spAutoFit/>
          </a:bodyPr>
          <a:lstStyle/>
          <a:p>
            <a:pPr algn="ctr"/>
            <a:r>
              <a:rPr lang="ca-ES" dirty="0">
                <a:solidFill>
                  <a:srgbClr val="FF0000"/>
                </a:solidFill>
              </a:rPr>
              <a:t>Funcions possibles</a:t>
            </a:r>
          </a:p>
        </p:txBody>
      </p:sp>
      <p:sp>
        <p:nvSpPr>
          <p:cNvPr id="21" name="Rectangle 20"/>
          <p:cNvSpPr/>
          <p:nvPr/>
        </p:nvSpPr>
        <p:spPr>
          <a:xfrm rot="16200000">
            <a:off x="3529758" y="1372142"/>
            <a:ext cx="736600" cy="1511511"/>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4" name="Rectangle 23"/>
          <p:cNvSpPr/>
          <p:nvPr/>
        </p:nvSpPr>
        <p:spPr>
          <a:xfrm>
            <a:off x="3596747" y="4410453"/>
            <a:ext cx="2642657" cy="646331"/>
          </a:xfrm>
          <a:prstGeom prst="rect">
            <a:avLst/>
          </a:prstGeom>
        </p:spPr>
        <p:txBody>
          <a:bodyPr wrap="square">
            <a:spAutoFit/>
          </a:bodyPr>
          <a:lstStyle/>
          <a:p>
            <a:pPr algn="ctr"/>
            <a:r>
              <a:rPr lang="ca-ES" dirty="0">
                <a:solidFill>
                  <a:srgbClr val="FF0000"/>
                </a:solidFill>
              </a:rPr>
              <a:t>Dades bibliogràfiques i d’exemplar</a:t>
            </a:r>
          </a:p>
        </p:txBody>
      </p:sp>
      <p:sp>
        <p:nvSpPr>
          <p:cNvPr id="25" name="Rectangle 24"/>
          <p:cNvSpPr/>
          <p:nvPr/>
        </p:nvSpPr>
        <p:spPr>
          <a:xfrm rot="16200000">
            <a:off x="2733071" y="4197064"/>
            <a:ext cx="680660" cy="1981198"/>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grpSp>
        <p:nvGrpSpPr>
          <p:cNvPr id="26" name="Agrupa 25"/>
          <p:cNvGrpSpPr/>
          <p:nvPr/>
        </p:nvGrpSpPr>
        <p:grpSpPr>
          <a:xfrm>
            <a:off x="288757" y="96254"/>
            <a:ext cx="8681649" cy="885524"/>
            <a:chOff x="308873" y="31893"/>
            <a:chExt cx="8748161" cy="1016428"/>
          </a:xfrm>
        </p:grpSpPr>
        <p:pic>
          <p:nvPicPr>
            <p:cNvPr id="27" name="Imatge 26"/>
            <p:cNvPicPr>
              <a:picLocks noChangeAspect="1"/>
            </p:cNvPicPr>
            <p:nvPr/>
          </p:nvPicPr>
          <p:blipFill>
            <a:blip r:embed="rId4"/>
            <a:stretch>
              <a:fillRect/>
            </a:stretch>
          </p:blipFill>
          <p:spPr>
            <a:xfrm>
              <a:off x="5746619" y="31893"/>
              <a:ext cx="3310415" cy="1016428"/>
            </a:xfrm>
            <a:prstGeom prst="rect">
              <a:avLst/>
            </a:prstGeom>
          </p:spPr>
        </p:pic>
        <p:pic>
          <p:nvPicPr>
            <p:cNvPr id="28" name="Imatge 27"/>
            <p:cNvPicPr>
              <a:picLocks noChangeAspect="1"/>
            </p:cNvPicPr>
            <p:nvPr/>
          </p:nvPicPr>
          <p:blipFill rotWithShape="1">
            <a:blip r:embed="rId5"/>
            <a:srcRect b="34560"/>
            <a:stretch/>
          </p:blipFill>
          <p:spPr>
            <a:xfrm>
              <a:off x="308873" y="187354"/>
              <a:ext cx="2985763" cy="699341"/>
            </a:xfrm>
            <a:prstGeom prst="rect">
              <a:avLst/>
            </a:prstGeom>
          </p:spPr>
        </p:pic>
      </p:grpSp>
      <p:pic>
        <p:nvPicPr>
          <p:cNvPr id="6" name="Imagen 5">
            <a:extLst>
              <a:ext uri="{FF2B5EF4-FFF2-40B4-BE49-F238E27FC236}">
                <a16:creationId xmlns:a16="http://schemas.microsoft.com/office/drawing/2014/main" id="{FDEDC7EE-B3C3-46BD-A98C-01D060EDEE8C}"/>
              </a:ext>
            </a:extLst>
          </p:cNvPr>
          <p:cNvPicPr>
            <a:picLocks noChangeAspect="1"/>
          </p:cNvPicPr>
          <p:nvPr/>
        </p:nvPicPr>
        <p:blipFill>
          <a:blip r:embed="rId6"/>
          <a:stretch>
            <a:fillRect/>
          </a:stretch>
        </p:blipFill>
        <p:spPr>
          <a:xfrm>
            <a:off x="236530" y="1549181"/>
            <a:ext cx="6598884" cy="5127511"/>
          </a:xfrm>
          <a:prstGeom prst="rect">
            <a:avLst/>
          </a:prstGeom>
        </p:spPr>
      </p:pic>
      <p:sp>
        <p:nvSpPr>
          <p:cNvPr id="29" name="Rectangle 19">
            <a:extLst>
              <a:ext uri="{FF2B5EF4-FFF2-40B4-BE49-F238E27FC236}">
                <a16:creationId xmlns:a16="http://schemas.microsoft.com/office/drawing/2014/main" id="{165AD86F-60A9-4B06-8B79-542C942A3182}"/>
              </a:ext>
            </a:extLst>
          </p:cNvPr>
          <p:cNvSpPr/>
          <p:nvPr/>
        </p:nvSpPr>
        <p:spPr>
          <a:xfrm rot="16200000">
            <a:off x="1563212" y="2120270"/>
            <a:ext cx="281013" cy="888518"/>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cxnSp>
        <p:nvCxnSpPr>
          <p:cNvPr id="30" name="Connector de fletxa recta 21">
            <a:extLst>
              <a:ext uri="{FF2B5EF4-FFF2-40B4-BE49-F238E27FC236}">
                <a16:creationId xmlns:a16="http://schemas.microsoft.com/office/drawing/2014/main" id="{FE4B9489-5A9B-4129-92C3-1A66365A9123}"/>
              </a:ext>
            </a:extLst>
          </p:cNvPr>
          <p:cNvCxnSpPr>
            <a:cxnSpLocks/>
          </p:cNvCxnSpPr>
          <p:nvPr/>
        </p:nvCxnSpPr>
        <p:spPr>
          <a:xfrm flipH="1" flipV="1">
            <a:off x="2192205" y="2632708"/>
            <a:ext cx="3778744" cy="23982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1" name="Rectangle 23">
            <a:extLst>
              <a:ext uri="{FF2B5EF4-FFF2-40B4-BE49-F238E27FC236}">
                <a16:creationId xmlns:a16="http://schemas.microsoft.com/office/drawing/2014/main" id="{B6003749-C6BF-4906-9985-F2CEAAFB07AB}"/>
              </a:ext>
            </a:extLst>
          </p:cNvPr>
          <p:cNvSpPr/>
          <p:nvPr/>
        </p:nvSpPr>
        <p:spPr>
          <a:xfrm>
            <a:off x="5872693" y="2659955"/>
            <a:ext cx="2642657" cy="584775"/>
          </a:xfrm>
          <a:prstGeom prst="rect">
            <a:avLst/>
          </a:prstGeom>
        </p:spPr>
        <p:txBody>
          <a:bodyPr wrap="square">
            <a:spAutoFit/>
          </a:bodyPr>
          <a:lstStyle/>
          <a:p>
            <a:pPr algn="ctr"/>
            <a:r>
              <a:rPr lang="ca-ES" sz="1600" dirty="0">
                <a:solidFill>
                  <a:srgbClr val="FF0000"/>
                </a:solidFill>
              </a:rPr>
              <a:t>Només correu per a dades dels diferents contextos</a:t>
            </a:r>
          </a:p>
        </p:txBody>
      </p:sp>
      <p:pic>
        <p:nvPicPr>
          <p:cNvPr id="9" name="Imagen 8">
            <a:extLst>
              <a:ext uri="{FF2B5EF4-FFF2-40B4-BE49-F238E27FC236}">
                <a16:creationId xmlns:a16="http://schemas.microsoft.com/office/drawing/2014/main" id="{E6A37BFA-E8C4-466D-BC17-5E9CD0FD9F1C}"/>
              </a:ext>
            </a:extLst>
          </p:cNvPr>
          <p:cNvPicPr>
            <a:picLocks noChangeAspect="1"/>
          </p:cNvPicPr>
          <p:nvPr/>
        </p:nvPicPr>
        <p:blipFill>
          <a:blip r:embed="rId7"/>
          <a:stretch>
            <a:fillRect/>
          </a:stretch>
        </p:blipFill>
        <p:spPr>
          <a:xfrm>
            <a:off x="5334124" y="4010707"/>
            <a:ext cx="3809876" cy="1860023"/>
          </a:xfrm>
          <a:prstGeom prst="rect">
            <a:avLst/>
          </a:prstGeom>
        </p:spPr>
      </p:pic>
      <p:sp>
        <p:nvSpPr>
          <p:cNvPr id="32" name="Rectangle 19">
            <a:extLst>
              <a:ext uri="{FF2B5EF4-FFF2-40B4-BE49-F238E27FC236}">
                <a16:creationId xmlns:a16="http://schemas.microsoft.com/office/drawing/2014/main" id="{F25DD173-6C5C-4985-8C65-F1C7B7D70D12}"/>
              </a:ext>
            </a:extLst>
          </p:cNvPr>
          <p:cNvSpPr/>
          <p:nvPr/>
        </p:nvSpPr>
        <p:spPr>
          <a:xfrm rot="16200000" flipV="1">
            <a:off x="6285833" y="3161811"/>
            <a:ext cx="1757929" cy="3440858"/>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2" name="Rectangle 23">
            <a:extLst>
              <a:ext uri="{FF2B5EF4-FFF2-40B4-BE49-F238E27FC236}">
                <a16:creationId xmlns:a16="http://schemas.microsoft.com/office/drawing/2014/main" id="{B6003749-C6BF-4906-9985-F2CEAAFB07AB}"/>
              </a:ext>
            </a:extLst>
          </p:cNvPr>
          <p:cNvSpPr/>
          <p:nvPr/>
        </p:nvSpPr>
        <p:spPr>
          <a:xfrm>
            <a:off x="5313179" y="5958856"/>
            <a:ext cx="3044470" cy="584775"/>
          </a:xfrm>
          <a:prstGeom prst="rect">
            <a:avLst/>
          </a:prstGeom>
        </p:spPr>
        <p:txBody>
          <a:bodyPr wrap="square">
            <a:spAutoFit/>
          </a:bodyPr>
          <a:lstStyle/>
          <a:p>
            <a:pPr algn="ctr"/>
            <a:r>
              <a:rPr lang="ca-ES" sz="1600" dirty="0">
                <a:solidFill>
                  <a:srgbClr val="FF0000"/>
                </a:solidFill>
              </a:rPr>
              <a:t>No funciona l’enviament a </a:t>
            </a:r>
            <a:r>
              <a:rPr lang="ca-ES" sz="1600" dirty="0" err="1">
                <a:solidFill>
                  <a:srgbClr val="FF0000"/>
                </a:solidFill>
                <a:highlight>
                  <a:srgbClr val="FFFF00"/>
                </a:highlight>
              </a:rPr>
              <a:t>Mendeley</a:t>
            </a:r>
            <a:r>
              <a:rPr lang="ca-ES" sz="1600" dirty="0">
                <a:solidFill>
                  <a:srgbClr val="FF0000"/>
                </a:solidFill>
              </a:rPr>
              <a:t> d’una llista de recursos</a:t>
            </a:r>
          </a:p>
        </p:txBody>
      </p:sp>
    </p:spTree>
    <p:extLst>
      <p:ext uri="{BB962C8B-B14F-4D97-AF65-F5344CB8AC3E}">
        <p14:creationId xmlns:p14="http://schemas.microsoft.com/office/powerpoint/2010/main" val="9494534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Imagen 39">
            <a:extLst>
              <a:ext uri="{FF2B5EF4-FFF2-40B4-BE49-F238E27FC236}">
                <a16:creationId xmlns:a16="http://schemas.microsoft.com/office/drawing/2014/main" id="{52D67B82-CECA-4D35-9C7B-40CFA2BE6FC5}"/>
              </a:ext>
            </a:extLst>
          </p:cNvPr>
          <p:cNvPicPr>
            <a:picLocks noChangeAspect="1"/>
          </p:cNvPicPr>
          <p:nvPr/>
        </p:nvPicPr>
        <p:blipFill>
          <a:blip r:embed="rId3"/>
          <a:stretch>
            <a:fillRect/>
          </a:stretch>
        </p:blipFill>
        <p:spPr>
          <a:xfrm>
            <a:off x="685799" y="1564089"/>
            <a:ext cx="7915431" cy="4756369"/>
          </a:xfrm>
          <a:prstGeom prst="rect">
            <a:avLst/>
          </a:prstGeom>
        </p:spPr>
      </p:pic>
      <p:sp>
        <p:nvSpPr>
          <p:cNvPr id="10" name="Títol 9"/>
          <p:cNvSpPr>
            <a:spLocks noGrp="1"/>
          </p:cNvSpPr>
          <p:nvPr>
            <p:ph type="title"/>
          </p:nvPr>
        </p:nvSpPr>
        <p:spPr>
          <a:xfrm>
            <a:off x="628650" y="849950"/>
            <a:ext cx="8050329" cy="1026728"/>
          </a:xfrm>
        </p:spPr>
        <p:txBody>
          <a:bodyPr>
            <a:normAutofit/>
          </a:bodyPr>
          <a:lstStyle/>
          <a:p>
            <a:r>
              <a:rPr lang="ca-ES" dirty="0"/>
              <a:t>				</a:t>
            </a:r>
            <a:endParaRPr lang="ca-ES" sz="2800" dirty="0">
              <a:solidFill>
                <a:srgbClr val="002060"/>
              </a:solidFill>
            </a:endParaRPr>
          </a:p>
        </p:txBody>
      </p:sp>
      <p:sp>
        <p:nvSpPr>
          <p:cNvPr id="2" name="Contenidor de data 1"/>
          <p:cNvSpPr>
            <a:spLocks noGrp="1"/>
          </p:cNvSpPr>
          <p:nvPr>
            <p:ph type="dt" sz="half" idx="10"/>
          </p:nvPr>
        </p:nvSpPr>
        <p:spPr/>
        <p:txBody>
          <a:bodyPr/>
          <a:lstStyle/>
          <a:p>
            <a:r>
              <a:rPr lang="ca-ES"/>
              <a:t>Sessió Webex 27/06/2018</a:t>
            </a:r>
          </a:p>
        </p:txBody>
      </p:sp>
      <p:sp>
        <p:nvSpPr>
          <p:cNvPr id="3" name="Contenidor de peu de pàgina 2"/>
          <p:cNvSpPr>
            <a:spLocks noGrp="1"/>
          </p:cNvSpPr>
          <p:nvPr>
            <p:ph type="ftr" sz="quarter" idx="11"/>
          </p:nvPr>
        </p:nvSpPr>
        <p:spPr/>
        <p:txBody>
          <a:bodyPr/>
          <a:lstStyle/>
          <a:p>
            <a:r>
              <a:rPr lang="pt-BR"/>
              <a:t>Cercabib . L’eina de descobriment del CRAI</a:t>
            </a:r>
            <a:endParaRPr lang="ca-ES"/>
          </a:p>
        </p:txBody>
      </p:sp>
      <p:sp>
        <p:nvSpPr>
          <p:cNvPr id="4" name="Contenidor de número de diapositiva 3"/>
          <p:cNvSpPr>
            <a:spLocks noGrp="1"/>
          </p:cNvSpPr>
          <p:nvPr>
            <p:ph type="sldNum" sz="quarter" idx="12"/>
          </p:nvPr>
        </p:nvSpPr>
        <p:spPr/>
        <p:txBody>
          <a:bodyPr/>
          <a:lstStyle/>
          <a:p>
            <a:fld id="{54286CFF-1C09-47F9-BC16-15694136A0C7}" type="slidenum">
              <a:rPr lang="ca-ES" smtClean="0"/>
              <a:t>18</a:t>
            </a:fld>
            <a:endParaRPr lang="ca-ES"/>
          </a:p>
        </p:txBody>
      </p:sp>
      <p:sp>
        <p:nvSpPr>
          <p:cNvPr id="36" name="Títol 9"/>
          <p:cNvSpPr txBox="1">
            <a:spLocks/>
          </p:cNvSpPr>
          <p:nvPr/>
        </p:nvSpPr>
        <p:spPr>
          <a:xfrm>
            <a:off x="627220" y="880637"/>
            <a:ext cx="8000921" cy="8103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a-ES" sz="2800" b="1" dirty="0">
                <a:solidFill>
                  <a:srgbClr val="002060"/>
                </a:solidFill>
              </a:rPr>
              <a:t>		     Elements registre</a:t>
            </a:r>
          </a:p>
        </p:txBody>
      </p:sp>
      <p:pic>
        <p:nvPicPr>
          <p:cNvPr id="37" name="Imatge 36"/>
          <p:cNvPicPr>
            <a:picLocks noChangeAspect="1"/>
          </p:cNvPicPr>
          <p:nvPr/>
        </p:nvPicPr>
        <p:blipFill>
          <a:blip r:embed="rId4"/>
          <a:stretch>
            <a:fillRect/>
          </a:stretch>
        </p:blipFill>
        <p:spPr>
          <a:xfrm>
            <a:off x="658621" y="1104004"/>
            <a:ext cx="1663759" cy="367709"/>
          </a:xfrm>
          <a:prstGeom prst="rect">
            <a:avLst/>
          </a:prstGeom>
        </p:spPr>
      </p:pic>
      <p:sp>
        <p:nvSpPr>
          <p:cNvPr id="21" name="Rectangle 20"/>
          <p:cNvSpPr/>
          <p:nvPr/>
        </p:nvSpPr>
        <p:spPr>
          <a:xfrm rot="16200000">
            <a:off x="5382748" y="2578228"/>
            <a:ext cx="941632" cy="971553"/>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0" name="Rectangle 19"/>
          <p:cNvSpPr/>
          <p:nvPr/>
        </p:nvSpPr>
        <p:spPr>
          <a:xfrm rot="16200000">
            <a:off x="7190756" y="2485409"/>
            <a:ext cx="1297346" cy="1351841"/>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9" name="Rectangle 18"/>
          <p:cNvSpPr/>
          <p:nvPr/>
        </p:nvSpPr>
        <p:spPr>
          <a:xfrm rot="16200000">
            <a:off x="1557450" y="2681398"/>
            <a:ext cx="256954" cy="2000255"/>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grpSp>
        <p:nvGrpSpPr>
          <p:cNvPr id="23" name="Agrupa 22"/>
          <p:cNvGrpSpPr/>
          <p:nvPr/>
        </p:nvGrpSpPr>
        <p:grpSpPr>
          <a:xfrm>
            <a:off x="288757" y="96254"/>
            <a:ext cx="8681649" cy="885524"/>
            <a:chOff x="308873" y="31893"/>
            <a:chExt cx="8748161" cy="1016428"/>
          </a:xfrm>
        </p:grpSpPr>
        <p:pic>
          <p:nvPicPr>
            <p:cNvPr id="26" name="Imatge 25"/>
            <p:cNvPicPr>
              <a:picLocks noChangeAspect="1"/>
            </p:cNvPicPr>
            <p:nvPr/>
          </p:nvPicPr>
          <p:blipFill>
            <a:blip r:embed="rId5"/>
            <a:stretch>
              <a:fillRect/>
            </a:stretch>
          </p:blipFill>
          <p:spPr>
            <a:xfrm>
              <a:off x="5746619" y="31893"/>
              <a:ext cx="3310415" cy="1016428"/>
            </a:xfrm>
            <a:prstGeom prst="rect">
              <a:avLst/>
            </a:prstGeom>
          </p:spPr>
        </p:pic>
        <p:pic>
          <p:nvPicPr>
            <p:cNvPr id="27" name="Imatge 26"/>
            <p:cNvPicPr>
              <a:picLocks noChangeAspect="1"/>
            </p:cNvPicPr>
            <p:nvPr/>
          </p:nvPicPr>
          <p:blipFill rotWithShape="1">
            <a:blip r:embed="rId6"/>
            <a:srcRect b="34560"/>
            <a:stretch/>
          </p:blipFill>
          <p:spPr>
            <a:xfrm>
              <a:off x="308873" y="187354"/>
              <a:ext cx="2985763" cy="699341"/>
            </a:xfrm>
            <a:prstGeom prst="rect">
              <a:avLst/>
            </a:prstGeom>
          </p:spPr>
        </p:pic>
      </p:grpSp>
      <p:sp>
        <p:nvSpPr>
          <p:cNvPr id="15" name="Rectangle 18">
            <a:extLst>
              <a:ext uri="{FF2B5EF4-FFF2-40B4-BE49-F238E27FC236}">
                <a16:creationId xmlns:a16="http://schemas.microsoft.com/office/drawing/2014/main" id="{CA9E746D-8C10-4995-9439-8D16F62EBD5E}"/>
              </a:ext>
            </a:extLst>
          </p:cNvPr>
          <p:cNvSpPr/>
          <p:nvPr/>
        </p:nvSpPr>
        <p:spPr>
          <a:xfrm rot="16200000">
            <a:off x="2884266" y="1647430"/>
            <a:ext cx="824776" cy="5221708"/>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6" name="Rectangle 18">
            <a:extLst>
              <a:ext uri="{FF2B5EF4-FFF2-40B4-BE49-F238E27FC236}">
                <a16:creationId xmlns:a16="http://schemas.microsoft.com/office/drawing/2014/main" id="{924D0FD0-9718-4180-AB24-723AE3F10C35}"/>
              </a:ext>
            </a:extLst>
          </p:cNvPr>
          <p:cNvSpPr/>
          <p:nvPr/>
        </p:nvSpPr>
        <p:spPr>
          <a:xfrm rot="16200000">
            <a:off x="1959469" y="3441886"/>
            <a:ext cx="1649788" cy="4179144"/>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7" name="Rectangle 18">
            <a:extLst>
              <a:ext uri="{FF2B5EF4-FFF2-40B4-BE49-F238E27FC236}">
                <a16:creationId xmlns:a16="http://schemas.microsoft.com/office/drawing/2014/main" id="{1EF4957F-3BCB-4F19-AFBC-617F8AA3FD9B}"/>
              </a:ext>
            </a:extLst>
          </p:cNvPr>
          <p:cNvSpPr/>
          <p:nvPr/>
        </p:nvSpPr>
        <p:spPr>
          <a:xfrm rot="16200000">
            <a:off x="2486343" y="961664"/>
            <a:ext cx="596040" cy="4179139"/>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8" name="Rectangle 18">
            <a:extLst>
              <a:ext uri="{FF2B5EF4-FFF2-40B4-BE49-F238E27FC236}">
                <a16:creationId xmlns:a16="http://schemas.microsoft.com/office/drawing/2014/main" id="{430B1384-98B1-433B-B477-DFB525DC8323}"/>
              </a:ext>
            </a:extLst>
          </p:cNvPr>
          <p:cNvSpPr/>
          <p:nvPr/>
        </p:nvSpPr>
        <p:spPr>
          <a:xfrm rot="16200000">
            <a:off x="1087722" y="2147425"/>
            <a:ext cx="217310" cy="857967"/>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2" name="Rectangle 18">
            <a:extLst>
              <a:ext uri="{FF2B5EF4-FFF2-40B4-BE49-F238E27FC236}">
                <a16:creationId xmlns:a16="http://schemas.microsoft.com/office/drawing/2014/main" id="{8923184D-9214-47AE-AA09-BEC8F6F3F2FE}"/>
              </a:ext>
            </a:extLst>
          </p:cNvPr>
          <p:cNvSpPr/>
          <p:nvPr/>
        </p:nvSpPr>
        <p:spPr>
          <a:xfrm rot="16200000">
            <a:off x="2958935" y="1963709"/>
            <a:ext cx="217310" cy="857967"/>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grpSp>
        <p:nvGrpSpPr>
          <p:cNvPr id="39" name="Grupo 38">
            <a:extLst>
              <a:ext uri="{FF2B5EF4-FFF2-40B4-BE49-F238E27FC236}">
                <a16:creationId xmlns:a16="http://schemas.microsoft.com/office/drawing/2014/main" id="{072F4076-7125-464B-86A6-1880BCB5E148}"/>
              </a:ext>
            </a:extLst>
          </p:cNvPr>
          <p:cNvGrpSpPr/>
          <p:nvPr/>
        </p:nvGrpSpPr>
        <p:grpSpPr>
          <a:xfrm>
            <a:off x="394742" y="1546536"/>
            <a:ext cx="5413739" cy="4904747"/>
            <a:chOff x="5506898" y="-229347"/>
            <a:chExt cx="4158570" cy="3840730"/>
          </a:xfrm>
        </p:grpSpPr>
        <p:pic>
          <p:nvPicPr>
            <p:cNvPr id="6" name="Imagen 5">
              <a:extLst>
                <a:ext uri="{FF2B5EF4-FFF2-40B4-BE49-F238E27FC236}">
                  <a16:creationId xmlns:a16="http://schemas.microsoft.com/office/drawing/2014/main" id="{DD6D4867-72BB-4027-8FDE-8B178F937A9B}"/>
                </a:ext>
              </a:extLst>
            </p:cNvPr>
            <p:cNvPicPr>
              <a:picLocks noChangeAspect="1"/>
            </p:cNvPicPr>
            <p:nvPr/>
          </p:nvPicPr>
          <p:blipFill>
            <a:blip r:embed="rId7"/>
            <a:stretch>
              <a:fillRect/>
            </a:stretch>
          </p:blipFill>
          <p:spPr>
            <a:xfrm>
              <a:off x="5506898" y="-229347"/>
              <a:ext cx="4158570" cy="3840730"/>
            </a:xfrm>
            <a:prstGeom prst="rect">
              <a:avLst/>
            </a:prstGeom>
          </p:spPr>
        </p:pic>
        <p:sp>
          <p:nvSpPr>
            <p:cNvPr id="7" name="Elipse 6">
              <a:extLst>
                <a:ext uri="{FF2B5EF4-FFF2-40B4-BE49-F238E27FC236}">
                  <a16:creationId xmlns:a16="http://schemas.microsoft.com/office/drawing/2014/main" id="{C144454C-0489-46B8-AD46-3F979B1B4412}"/>
                </a:ext>
              </a:extLst>
            </p:cNvPr>
            <p:cNvSpPr/>
            <p:nvPr/>
          </p:nvSpPr>
          <p:spPr>
            <a:xfrm>
              <a:off x="8550131" y="321930"/>
              <a:ext cx="916944" cy="979717"/>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9" name="Elipse 28">
              <a:extLst>
                <a:ext uri="{FF2B5EF4-FFF2-40B4-BE49-F238E27FC236}">
                  <a16:creationId xmlns:a16="http://schemas.microsoft.com/office/drawing/2014/main" id="{7BD0DF05-5931-4EF1-825C-854259E6EC07}"/>
                </a:ext>
              </a:extLst>
            </p:cNvPr>
            <p:cNvSpPr/>
            <p:nvPr/>
          </p:nvSpPr>
          <p:spPr>
            <a:xfrm>
              <a:off x="5747894" y="1033465"/>
              <a:ext cx="2345478" cy="49841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3" name="Rectangle 23">
              <a:extLst>
                <a:ext uri="{FF2B5EF4-FFF2-40B4-BE49-F238E27FC236}">
                  <a16:creationId xmlns:a16="http://schemas.microsoft.com/office/drawing/2014/main" id="{29EE5D1D-5DF2-43F2-8F11-BB05A5AF55EA}"/>
                </a:ext>
              </a:extLst>
            </p:cNvPr>
            <p:cNvSpPr/>
            <p:nvPr/>
          </p:nvSpPr>
          <p:spPr>
            <a:xfrm>
              <a:off x="7628278" y="1994965"/>
              <a:ext cx="1618016" cy="738664"/>
            </a:xfrm>
            <a:prstGeom prst="rect">
              <a:avLst/>
            </a:prstGeom>
          </p:spPr>
          <p:txBody>
            <a:bodyPr wrap="square">
              <a:spAutoFit/>
            </a:bodyPr>
            <a:lstStyle/>
            <a:p>
              <a:pPr algn="ctr"/>
              <a:r>
                <a:rPr lang="ca-ES" sz="1400" dirty="0">
                  <a:solidFill>
                    <a:srgbClr val="FF0000"/>
                  </a:solidFill>
                </a:rPr>
                <a:t>La URL es </a:t>
              </a:r>
              <a:r>
                <a:rPr lang="ca-ES" sz="1400" dirty="0" err="1">
                  <a:solidFill>
                    <a:srgbClr val="FF0000"/>
                  </a:solidFill>
                </a:rPr>
                <a:t>proxifica</a:t>
              </a:r>
              <a:r>
                <a:rPr lang="ca-ES" sz="1400" dirty="0">
                  <a:solidFill>
                    <a:srgbClr val="FF0000"/>
                  </a:solidFill>
                </a:rPr>
                <a:t> quan prové de catàleg.</a:t>
              </a:r>
            </a:p>
          </p:txBody>
        </p:sp>
        <p:cxnSp>
          <p:nvCxnSpPr>
            <p:cNvPr id="34" name="Conector recto de flecha 10">
              <a:extLst>
                <a:ext uri="{FF2B5EF4-FFF2-40B4-BE49-F238E27FC236}">
                  <a16:creationId xmlns:a16="http://schemas.microsoft.com/office/drawing/2014/main" id="{2D04FC49-3042-4FF8-9B59-F666664F6B08}"/>
                </a:ext>
              </a:extLst>
            </p:cNvPr>
            <p:cNvCxnSpPr>
              <a:cxnSpLocks/>
            </p:cNvCxnSpPr>
            <p:nvPr/>
          </p:nvCxnSpPr>
          <p:spPr>
            <a:xfrm flipH="1" flipV="1">
              <a:off x="7673290" y="1545043"/>
              <a:ext cx="507188" cy="449922"/>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1" name="Grupo 10">
            <a:extLst>
              <a:ext uri="{FF2B5EF4-FFF2-40B4-BE49-F238E27FC236}">
                <a16:creationId xmlns:a16="http://schemas.microsoft.com/office/drawing/2014/main" id="{3B3D5E4A-0770-4021-B6E1-2D028731E2B2}"/>
              </a:ext>
            </a:extLst>
          </p:cNvPr>
          <p:cNvGrpSpPr/>
          <p:nvPr/>
        </p:nvGrpSpPr>
        <p:grpSpPr>
          <a:xfrm>
            <a:off x="3251819" y="1533440"/>
            <a:ext cx="5551695" cy="5002482"/>
            <a:chOff x="195262" y="409575"/>
            <a:chExt cx="8753475" cy="6038850"/>
          </a:xfrm>
        </p:grpSpPr>
        <p:pic>
          <p:nvPicPr>
            <p:cNvPr id="9" name="Imagen 8">
              <a:extLst>
                <a:ext uri="{FF2B5EF4-FFF2-40B4-BE49-F238E27FC236}">
                  <a16:creationId xmlns:a16="http://schemas.microsoft.com/office/drawing/2014/main" id="{AFB99D13-2D73-4814-AC56-10D31740DBD6}"/>
                </a:ext>
              </a:extLst>
            </p:cNvPr>
            <p:cNvPicPr>
              <a:picLocks noChangeAspect="1"/>
            </p:cNvPicPr>
            <p:nvPr/>
          </p:nvPicPr>
          <p:blipFill>
            <a:blip r:embed="rId8"/>
            <a:stretch>
              <a:fillRect/>
            </a:stretch>
          </p:blipFill>
          <p:spPr>
            <a:xfrm>
              <a:off x="195262" y="409575"/>
              <a:ext cx="8753475" cy="6038850"/>
            </a:xfrm>
            <a:prstGeom prst="rect">
              <a:avLst/>
            </a:prstGeom>
          </p:spPr>
        </p:pic>
        <p:sp>
          <p:nvSpPr>
            <p:cNvPr id="30" name="Elipse 29">
              <a:extLst>
                <a:ext uri="{FF2B5EF4-FFF2-40B4-BE49-F238E27FC236}">
                  <a16:creationId xmlns:a16="http://schemas.microsoft.com/office/drawing/2014/main" id="{100028DD-7852-4637-8120-3B8D8CAE545D}"/>
                </a:ext>
              </a:extLst>
            </p:cNvPr>
            <p:cNvSpPr/>
            <p:nvPr/>
          </p:nvSpPr>
          <p:spPr>
            <a:xfrm>
              <a:off x="7080498" y="1087911"/>
              <a:ext cx="1573061" cy="1613317"/>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1" name="Elipse 30">
              <a:extLst>
                <a:ext uri="{FF2B5EF4-FFF2-40B4-BE49-F238E27FC236}">
                  <a16:creationId xmlns:a16="http://schemas.microsoft.com/office/drawing/2014/main" id="{006CC300-03A7-48BB-BA54-9CF2CD9D437D}"/>
                </a:ext>
              </a:extLst>
            </p:cNvPr>
            <p:cNvSpPr/>
            <p:nvPr/>
          </p:nvSpPr>
          <p:spPr>
            <a:xfrm>
              <a:off x="987635" y="5199628"/>
              <a:ext cx="3761018" cy="77304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grpSp>
    </p:spTree>
    <p:extLst>
      <p:ext uri="{BB962C8B-B14F-4D97-AF65-F5344CB8AC3E}">
        <p14:creationId xmlns:p14="http://schemas.microsoft.com/office/powerpoint/2010/main" val="2080517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tge 7"/>
          <p:cNvPicPr>
            <a:picLocks noChangeAspect="1"/>
          </p:cNvPicPr>
          <p:nvPr/>
        </p:nvPicPr>
        <p:blipFill>
          <a:blip r:embed="rId3"/>
          <a:stretch>
            <a:fillRect/>
          </a:stretch>
        </p:blipFill>
        <p:spPr>
          <a:xfrm>
            <a:off x="1054098" y="1687221"/>
            <a:ext cx="7340601" cy="4711978"/>
          </a:xfrm>
          <a:prstGeom prst="rect">
            <a:avLst/>
          </a:prstGeom>
        </p:spPr>
      </p:pic>
      <p:sp>
        <p:nvSpPr>
          <p:cNvPr id="10" name="Títol 9"/>
          <p:cNvSpPr>
            <a:spLocks noGrp="1"/>
          </p:cNvSpPr>
          <p:nvPr>
            <p:ph type="title"/>
          </p:nvPr>
        </p:nvSpPr>
        <p:spPr>
          <a:xfrm>
            <a:off x="628650" y="849950"/>
            <a:ext cx="8050329" cy="1026728"/>
          </a:xfrm>
        </p:spPr>
        <p:txBody>
          <a:bodyPr>
            <a:normAutofit/>
          </a:bodyPr>
          <a:lstStyle/>
          <a:p>
            <a:r>
              <a:rPr lang="ca-ES" dirty="0"/>
              <a:t>				</a:t>
            </a:r>
            <a:endParaRPr lang="ca-ES" sz="2800" dirty="0">
              <a:solidFill>
                <a:srgbClr val="002060"/>
              </a:solidFill>
            </a:endParaRPr>
          </a:p>
        </p:txBody>
      </p:sp>
      <p:sp>
        <p:nvSpPr>
          <p:cNvPr id="2" name="Contenidor de data 1"/>
          <p:cNvSpPr>
            <a:spLocks noGrp="1"/>
          </p:cNvSpPr>
          <p:nvPr>
            <p:ph type="dt" sz="half" idx="10"/>
          </p:nvPr>
        </p:nvSpPr>
        <p:spPr/>
        <p:txBody>
          <a:bodyPr/>
          <a:lstStyle/>
          <a:p>
            <a:r>
              <a:rPr lang="ca-ES"/>
              <a:t>Sessió Webex 27/06/2018</a:t>
            </a:r>
          </a:p>
        </p:txBody>
      </p:sp>
      <p:sp>
        <p:nvSpPr>
          <p:cNvPr id="3" name="Contenidor de peu de pàgina 2"/>
          <p:cNvSpPr>
            <a:spLocks noGrp="1"/>
          </p:cNvSpPr>
          <p:nvPr>
            <p:ph type="ftr" sz="quarter" idx="11"/>
          </p:nvPr>
        </p:nvSpPr>
        <p:spPr/>
        <p:txBody>
          <a:bodyPr/>
          <a:lstStyle/>
          <a:p>
            <a:r>
              <a:rPr lang="pt-BR"/>
              <a:t>Cercabib . L’eina de descobriment del CRAI</a:t>
            </a:r>
            <a:endParaRPr lang="ca-ES"/>
          </a:p>
        </p:txBody>
      </p:sp>
      <p:sp>
        <p:nvSpPr>
          <p:cNvPr id="4" name="Contenidor de número de diapositiva 3"/>
          <p:cNvSpPr>
            <a:spLocks noGrp="1"/>
          </p:cNvSpPr>
          <p:nvPr>
            <p:ph type="sldNum" sz="quarter" idx="12"/>
          </p:nvPr>
        </p:nvSpPr>
        <p:spPr>
          <a:xfrm>
            <a:off x="6457950" y="6367502"/>
            <a:ext cx="2057400" cy="365125"/>
          </a:xfrm>
        </p:spPr>
        <p:txBody>
          <a:bodyPr/>
          <a:lstStyle/>
          <a:p>
            <a:fld id="{54286CFF-1C09-47F9-BC16-15694136A0C7}" type="slidenum">
              <a:rPr lang="ca-ES" smtClean="0"/>
              <a:t>19</a:t>
            </a:fld>
            <a:endParaRPr lang="ca-ES"/>
          </a:p>
        </p:txBody>
      </p:sp>
      <p:sp>
        <p:nvSpPr>
          <p:cNvPr id="36" name="Títol 9"/>
          <p:cNvSpPr txBox="1">
            <a:spLocks/>
          </p:cNvSpPr>
          <p:nvPr/>
        </p:nvSpPr>
        <p:spPr>
          <a:xfrm>
            <a:off x="627220" y="880637"/>
            <a:ext cx="8000921" cy="8103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a-ES" sz="2800" b="1" dirty="0">
                <a:solidFill>
                  <a:srgbClr val="002060"/>
                </a:solidFill>
              </a:rPr>
              <a:t>		     El meu compte : elements</a:t>
            </a:r>
          </a:p>
        </p:txBody>
      </p:sp>
      <p:pic>
        <p:nvPicPr>
          <p:cNvPr id="37" name="Imatge 36"/>
          <p:cNvPicPr>
            <a:picLocks noChangeAspect="1"/>
          </p:cNvPicPr>
          <p:nvPr/>
        </p:nvPicPr>
        <p:blipFill>
          <a:blip r:embed="rId4"/>
          <a:stretch>
            <a:fillRect/>
          </a:stretch>
        </p:blipFill>
        <p:spPr>
          <a:xfrm>
            <a:off x="658621" y="1104004"/>
            <a:ext cx="1663759" cy="367709"/>
          </a:xfrm>
          <a:prstGeom prst="rect">
            <a:avLst/>
          </a:prstGeom>
        </p:spPr>
      </p:pic>
      <p:sp>
        <p:nvSpPr>
          <p:cNvPr id="16" name="Rectangle 15"/>
          <p:cNvSpPr/>
          <p:nvPr/>
        </p:nvSpPr>
        <p:spPr>
          <a:xfrm rot="16200000">
            <a:off x="4070799" y="-83001"/>
            <a:ext cx="461164" cy="6545364"/>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7" name="QuadreDeText 16"/>
          <p:cNvSpPr txBox="1"/>
          <p:nvPr/>
        </p:nvSpPr>
        <p:spPr>
          <a:xfrm>
            <a:off x="3633538" y="4627105"/>
            <a:ext cx="4881812" cy="1384995"/>
          </a:xfrm>
          <a:prstGeom prst="rect">
            <a:avLst/>
          </a:prstGeom>
          <a:noFill/>
        </p:spPr>
        <p:txBody>
          <a:bodyPr wrap="square" rtlCol="0">
            <a:spAutoFit/>
          </a:bodyPr>
          <a:lstStyle/>
          <a:p>
            <a:r>
              <a:rPr lang="ca-ES" sz="1400" dirty="0">
                <a:solidFill>
                  <a:srgbClr val="FF0000"/>
                </a:solidFill>
              </a:rPr>
              <a:t>Incidències en </a:t>
            </a:r>
            <a:r>
              <a:rPr lang="ca-ES" sz="1400" dirty="0">
                <a:solidFill>
                  <a:srgbClr val="FF0000"/>
                </a:solidFill>
                <a:highlight>
                  <a:srgbClr val="FFFF00"/>
                </a:highlight>
              </a:rPr>
              <a:t>El</a:t>
            </a:r>
            <a:r>
              <a:rPr lang="ca-ES" sz="1400" dirty="0">
                <a:solidFill>
                  <a:srgbClr val="FF0000"/>
                </a:solidFill>
              </a:rPr>
              <a:t> meu compte:</a:t>
            </a:r>
          </a:p>
          <a:p>
            <a:pPr marL="285750" indent="-285750">
              <a:buFont typeface="Arial" panose="020B0604020202020204" pitchFamily="34" charset="0"/>
              <a:buChar char="•"/>
            </a:pPr>
            <a:r>
              <a:rPr lang="ca-ES" sz="1400" dirty="0">
                <a:solidFill>
                  <a:srgbClr val="FF0000"/>
                </a:solidFill>
              </a:rPr>
              <a:t>No es poden fer aparèixer el valor de caduca i els </a:t>
            </a:r>
            <a:r>
              <a:rPr lang="ca-ES" sz="1400" dirty="0">
                <a:solidFill>
                  <a:srgbClr val="FF0000"/>
                </a:solidFill>
                <a:highlight>
                  <a:srgbClr val="FFFF00"/>
                </a:highlight>
              </a:rPr>
              <a:t>bloqueigs</a:t>
            </a:r>
            <a:r>
              <a:rPr lang="ca-ES" sz="1400" dirty="0">
                <a:solidFill>
                  <a:srgbClr val="FF0000"/>
                </a:solidFill>
              </a:rPr>
              <a:t> </a:t>
            </a:r>
          </a:p>
          <a:p>
            <a:pPr marL="285750" indent="-285750">
              <a:buFont typeface="Arial" panose="020B0604020202020204" pitchFamily="34" charset="0"/>
              <a:buChar char="•"/>
            </a:pPr>
            <a:r>
              <a:rPr lang="ca-ES" sz="1400" dirty="0">
                <a:solidFill>
                  <a:srgbClr val="FF0000"/>
                </a:solidFill>
              </a:rPr>
              <a:t>Els comptadors de </a:t>
            </a:r>
            <a:r>
              <a:rPr lang="ca-ES" sz="1400" b="1" dirty="0">
                <a:solidFill>
                  <a:srgbClr val="FF0000"/>
                </a:solidFill>
              </a:rPr>
              <a:t>préstec i reserves surten a 0 </a:t>
            </a:r>
            <a:r>
              <a:rPr lang="ca-ES" sz="1400" dirty="0">
                <a:solidFill>
                  <a:srgbClr val="FF0000"/>
                </a:solidFill>
              </a:rPr>
              <a:t>encara que no sigui real (reportat i pendent d’una nova versió)</a:t>
            </a:r>
          </a:p>
          <a:p>
            <a:pPr marL="285750" indent="-285750">
              <a:buFont typeface="Arial" panose="020B0604020202020204" pitchFamily="34" charset="0"/>
              <a:buChar char="•"/>
            </a:pPr>
            <a:r>
              <a:rPr lang="ca-ES" sz="1400" dirty="0">
                <a:solidFill>
                  <a:srgbClr val="FF0000"/>
                </a:solidFill>
              </a:rPr>
              <a:t>No podem afegir l’enllaç a fotocòpies gratuïtes de manera condicionada segons el tipus d’usuari</a:t>
            </a:r>
          </a:p>
        </p:txBody>
      </p:sp>
      <p:grpSp>
        <p:nvGrpSpPr>
          <p:cNvPr id="23" name="Agrupa 22"/>
          <p:cNvGrpSpPr/>
          <p:nvPr/>
        </p:nvGrpSpPr>
        <p:grpSpPr>
          <a:xfrm>
            <a:off x="288757" y="96254"/>
            <a:ext cx="8681649" cy="885524"/>
            <a:chOff x="308873" y="31893"/>
            <a:chExt cx="8748161" cy="1016428"/>
          </a:xfrm>
        </p:grpSpPr>
        <p:pic>
          <p:nvPicPr>
            <p:cNvPr id="24" name="Imatge 23"/>
            <p:cNvPicPr>
              <a:picLocks noChangeAspect="1"/>
            </p:cNvPicPr>
            <p:nvPr/>
          </p:nvPicPr>
          <p:blipFill>
            <a:blip r:embed="rId5"/>
            <a:stretch>
              <a:fillRect/>
            </a:stretch>
          </p:blipFill>
          <p:spPr>
            <a:xfrm>
              <a:off x="5746619" y="31893"/>
              <a:ext cx="3310415" cy="1016428"/>
            </a:xfrm>
            <a:prstGeom prst="rect">
              <a:avLst/>
            </a:prstGeom>
          </p:spPr>
        </p:pic>
        <p:pic>
          <p:nvPicPr>
            <p:cNvPr id="25" name="Imatge 24"/>
            <p:cNvPicPr>
              <a:picLocks noChangeAspect="1"/>
            </p:cNvPicPr>
            <p:nvPr/>
          </p:nvPicPr>
          <p:blipFill rotWithShape="1">
            <a:blip r:embed="rId6"/>
            <a:srcRect b="34560"/>
            <a:stretch/>
          </p:blipFill>
          <p:spPr>
            <a:xfrm>
              <a:off x="308873" y="187354"/>
              <a:ext cx="2985763" cy="699341"/>
            </a:xfrm>
            <a:prstGeom prst="rect">
              <a:avLst/>
            </a:prstGeom>
          </p:spPr>
        </p:pic>
      </p:grpSp>
      <p:pic>
        <p:nvPicPr>
          <p:cNvPr id="5" name="Imagen 4">
            <a:extLst>
              <a:ext uri="{FF2B5EF4-FFF2-40B4-BE49-F238E27FC236}">
                <a16:creationId xmlns:a16="http://schemas.microsoft.com/office/drawing/2014/main" id="{8153BD74-2063-472D-AE5B-74537D09A362}"/>
              </a:ext>
            </a:extLst>
          </p:cNvPr>
          <p:cNvPicPr>
            <a:picLocks noChangeAspect="1"/>
          </p:cNvPicPr>
          <p:nvPr/>
        </p:nvPicPr>
        <p:blipFill>
          <a:blip r:embed="rId7"/>
          <a:stretch>
            <a:fillRect/>
          </a:stretch>
        </p:blipFill>
        <p:spPr>
          <a:xfrm>
            <a:off x="1041586" y="3441700"/>
            <a:ext cx="1153904" cy="1305734"/>
          </a:xfrm>
          <a:prstGeom prst="rect">
            <a:avLst/>
          </a:prstGeom>
        </p:spPr>
      </p:pic>
    </p:spTree>
    <p:extLst>
      <p:ext uri="{BB962C8B-B14F-4D97-AF65-F5344CB8AC3E}">
        <p14:creationId xmlns:p14="http://schemas.microsoft.com/office/powerpoint/2010/main" val="42281533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ol 9"/>
          <p:cNvSpPr>
            <a:spLocks noGrp="1"/>
          </p:cNvSpPr>
          <p:nvPr>
            <p:ph type="title"/>
          </p:nvPr>
        </p:nvSpPr>
        <p:spPr>
          <a:xfrm>
            <a:off x="628650" y="849950"/>
            <a:ext cx="8050329" cy="1026728"/>
          </a:xfrm>
        </p:spPr>
        <p:txBody>
          <a:bodyPr/>
          <a:lstStyle/>
          <a:p>
            <a:r>
              <a:rPr lang="ca-ES" dirty="0"/>
              <a:t>		</a:t>
            </a:r>
            <a:r>
              <a:rPr lang="ca-ES" sz="2800" b="1" dirty="0">
                <a:solidFill>
                  <a:srgbClr val="002060"/>
                </a:solidFill>
              </a:rPr>
              <a:t>Què és ?</a:t>
            </a:r>
          </a:p>
        </p:txBody>
      </p:sp>
      <p:sp>
        <p:nvSpPr>
          <p:cNvPr id="5" name="Contenidor de text 4"/>
          <p:cNvSpPr>
            <a:spLocks noGrp="1"/>
          </p:cNvSpPr>
          <p:nvPr>
            <p:ph idx="1"/>
          </p:nvPr>
        </p:nvSpPr>
        <p:spPr>
          <a:xfrm>
            <a:off x="628650" y="1825625"/>
            <a:ext cx="7886700" cy="4544321"/>
          </a:xfrm>
        </p:spPr>
        <p:txBody>
          <a:bodyPr wrap="square">
            <a:spAutoFit/>
          </a:bodyPr>
          <a:lstStyle/>
          <a:p>
            <a:r>
              <a:rPr lang="ca-ES" sz="2400" dirty="0"/>
              <a:t>Eina de </a:t>
            </a:r>
            <a:r>
              <a:rPr lang="ca-ES" sz="2400" u="sng" dirty="0">
                <a:solidFill>
                  <a:srgbClr val="002060"/>
                </a:solidFill>
              </a:rPr>
              <a:t>descoberta</a:t>
            </a:r>
            <a:r>
              <a:rPr lang="ca-ES" sz="2400" dirty="0"/>
              <a:t> de recursos bibliogràfics</a:t>
            </a:r>
          </a:p>
          <a:p>
            <a:endParaRPr lang="ca-ES" sz="2400" dirty="0"/>
          </a:p>
          <a:p>
            <a:endParaRPr lang="ca-ES" sz="2400" dirty="0"/>
          </a:p>
          <a:p>
            <a:endParaRPr lang="ca-ES" sz="2400" dirty="0"/>
          </a:p>
          <a:p>
            <a:endParaRPr lang="ca-ES" sz="2400" dirty="0"/>
          </a:p>
          <a:p>
            <a:r>
              <a:rPr lang="ca-ES" sz="2400" dirty="0"/>
              <a:t>Nova filosofia de cerca : </a:t>
            </a:r>
          </a:p>
          <a:p>
            <a:pPr lvl="3"/>
            <a:r>
              <a:rPr lang="ca-ES" sz="2000" dirty="0"/>
              <a:t>Caixa única de cerca per a tots els recursos</a:t>
            </a:r>
          </a:p>
          <a:p>
            <a:pPr lvl="3"/>
            <a:r>
              <a:rPr lang="ca-ES" sz="2000" dirty="0"/>
              <a:t>Cerca per paraula clau sempre, també en els filtres o en la cerca avançada</a:t>
            </a:r>
          </a:p>
          <a:p>
            <a:pPr lvl="3"/>
            <a:r>
              <a:rPr lang="ca-ES" sz="2000" dirty="0"/>
              <a:t>Accés directe als recursos electrònics des de l’eina </a:t>
            </a:r>
          </a:p>
          <a:p>
            <a:pPr marL="0" indent="0">
              <a:buNone/>
            </a:pPr>
            <a:r>
              <a:rPr lang="ca-ES" dirty="0"/>
              <a:t>                      </a:t>
            </a:r>
            <a:endParaRPr lang="ca-ES" sz="3200" dirty="0">
              <a:solidFill>
                <a:srgbClr val="002060"/>
              </a:solidFill>
            </a:endParaRPr>
          </a:p>
        </p:txBody>
      </p:sp>
      <p:sp>
        <p:nvSpPr>
          <p:cNvPr id="2" name="Contenidor de data 1"/>
          <p:cNvSpPr>
            <a:spLocks noGrp="1"/>
          </p:cNvSpPr>
          <p:nvPr>
            <p:ph type="dt" sz="half" idx="10"/>
          </p:nvPr>
        </p:nvSpPr>
        <p:spPr/>
        <p:txBody>
          <a:bodyPr/>
          <a:lstStyle/>
          <a:p>
            <a:r>
              <a:rPr lang="ca-ES"/>
              <a:t>Sessió Webex 27/06/2018</a:t>
            </a:r>
          </a:p>
        </p:txBody>
      </p:sp>
      <p:sp>
        <p:nvSpPr>
          <p:cNvPr id="3" name="Contenidor de peu de pàgina 2"/>
          <p:cNvSpPr>
            <a:spLocks noGrp="1"/>
          </p:cNvSpPr>
          <p:nvPr>
            <p:ph type="ftr" sz="quarter" idx="11"/>
          </p:nvPr>
        </p:nvSpPr>
        <p:spPr/>
        <p:txBody>
          <a:bodyPr/>
          <a:lstStyle/>
          <a:p>
            <a:r>
              <a:rPr lang="pt-BR"/>
              <a:t>Cercabib . L’eina de descobriment del CRAI</a:t>
            </a:r>
            <a:endParaRPr lang="ca-ES"/>
          </a:p>
        </p:txBody>
      </p:sp>
      <p:sp>
        <p:nvSpPr>
          <p:cNvPr id="4" name="Contenidor de número de diapositiva 3"/>
          <p:cNvSpPr>
            <a:spLocks noGrp="1"/>
          </p:cNvSpPr>
          <p:nvPr>
            <p:ph type="sldNum" sz="quarter" idx="12"/>
          </p:nvPr>
        </p:nvSpPr>
        <p:spPr/>
        <p:txBody>
          <a:bodyPr/>
          <a:lstStyle/>
          <a:p>
            <a:fld id="{54286CFF-1C09-47F9-BC16-15694136A0C7}" type="slidenum">
              <a:rPr lang="ca-ES" smtClean="0"/>
              <a:t>2</a:t>
            </a:fld>
            <a:endParaRPr lang="ca-ES"/>
          </a:p>
        </p:txBody>
      </p:sp>
      <p:pic>
        <p:nvPicPr>
          <p:cNvPr id="11" name="Imatge 10"/>
          <p:cNvPicPr>
            <a:picLocks noChangeAspect="1"/>
          </p:cNvPicPr>
          <p:nvPr/>
        </p:nvPicPr>
        <p:blipFill>
          <a:blip r:embed="rId3"/>
          <a:stretch>
            <a:fillRect/>
          </a:stretch>
        </p:blipFill>
        <p:spPr>
          <a:xfrm>
            <a:off x="643294" y="1222567"/>
            <a:ext cx="1657144" cy="366247"/>
          </a:xfrm>
          <a:prstGeom prst="rect">
            <a:avLst/>
          </a:prstGeom>
        </p:spPr>
      </p:pic>
      <p:sp>
        <p:nvSpPr>
          <p:cNvPr id="8" name="Rectangle arrodonit 7"/>
          <p:cNvSpPr/>
          <p:nvPr/>
        </p:nvSpPr>
        <p:spPr>
          <a:xfrm>
            <a:off x="4653814" y="2461122"/>
            <a:ext cx="1894589" cy="15554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2"/>
            <a:endParaRPr lang="ca-ES" dirty="0"/>
          </a:p>
          <a:p>
            <a:pPr marL="87313" lvl="2"/>
            <a:r>
              <a:rPr lang="ca-ES" dirty="0"/>
              <a:t>Recursos digitals (subscrits i seleccionats de l’accés lliure)</a:t>
            </a:r>
          </a:p>
          <a:p>
            <a:pPr algn="ctr"/>
            <a:endParaRPr lang="ca-ES" dirty="0"/>
          </a:p>
        </p:txBody>
      </p:sp>
      <p:sp>
        <p:nvSpPr>
          <p:cNvPr id="36" name="Rectangle arrodonit 35"/>
          <p:cNvSpPr/>
          <p:nvPr/>
        </p:nvSpPr>
        <p:spPr>
          <a:xfrm>
            <a:off x="257514" y="2477571"/>
            <a:ext cx="1668240" cy="15163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a:p>
            <a:pPr algn="ctr"/>
            <a:r>
              <a:rPr lang="ca-ES" dirty="0"/>
              <a:t>Recursos  físics disponibles</a:t>
            </a:r>
          </a:p>
          <a:p>
            <a:pPr algn="ctr"/>
            <a:endParaRPr lang="ca-ES" dirty="0"/>
          </a:p>
        </p:txBody>
      </p:sp>
      <p:sp>
        <p:nvSpPr>
          <p:cNvPr id="37" name="Rectangle arrodonit 36"/>
          <p:cNvSpPr/>
          <p:nvPr/>
        </p:nvSpPr>
        <p:spPr>
          <a:xfrm>
            <a:off x="7122174" y="2393100"/>
            <a:ext cx="1654417" cy="157703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a:p>
            <a:pPr algn="ctr"/>
            <a:r>
              <a:rPr lang="ca-ES" dirty="0"/>
              <a:t>Recursos no subscrits</a:t>
            </a:r>
          </a:p>
          <a:p>
            <a:pPr algn="ctr"/>
            <a:endParaRPr lang="ca-ES" dirty="0"/>
          </a:p>
        </p:txBody>
      </p:sp>
      <p:sp>
        <p:nvSpPr>
          <p:cNvPr id="9" name="Suma 8"/>
          <p:cNvSpPr/>
          <p:nvPr/>
        </p:nvSpPr>
        <p:spPr>
          <a:xfrm>
            <a:off x="2072722" y="3003139"/>
            <a:ext cx="327259" cy="400578"/>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8" name="Suma 37"/>
          <p:cNvSpPr/>
          <p:nvPr/>
        </p:nvSpPr>
        <p:spPr>
          <a:xfrm>
            <a:off x="6697303" y="2981330"/>
            <a:ext cx="327259" cy="400578"/>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grpSp>
        <p:nvGrpSpPr>
          <p:cNvPr id="51" name="Agrupa 50"/>
          <p:cNvGrpSpPr/>
          <p:nvPr/>
        </p:nvGrpSpPr>
        <p:grpSpPr>
          <a:xfrm>
            <a:off x="288757" y="96254"/>
            <a:ext cx="8681649" cy="885524"/>
            <a:chOff x="308873" y="31893"/>
            <a:chExt cx="8748161" cy="1016428"/>
          </a:xfrm>
        </p:grpSpPr>
        <p:pic>
          <p:nvPicPr>
            <p:cNvPr id="52" name="Imatge 51"/>
            <p:cNvPicPr>
              <a:picLocks noChangeAspect="1"/>
            </p:cNvPicPr>
            <p:nvPr/>
          </p:nvPicPr>
          <p:blipFill>
            <a:blip r:embed="rId4"/>
            <a:stretch>
              <a:fillRect/>
            </a:stretch>
          </p:blipFill>
          <p:spPr>
            <a:xfrm>
              <a:off x="5746619" y="31893"/>
              <a:ext cx="3310415" cy="1016428"/>
            </a:xfrm>
            <a:prstGeom prst="rect">
              <a:avLst/>
            </a:prstGeom>
          </p:spPr>
        </p:pic>
        <p:pic>
          <p:nvPicPr>
            <p:cNvPr id="53" name="Imatge 52"/>
            <p:cNvPicPr>
              <a:picLocks noChangeAspect="1"/>
            </p:cNvPicPr>
            <p:nvPr/>
          </p:nvPicPr>
          <p:blipFill rotWithShape="1">
            <a:blip r:embed="rId5"/>
            <a:srcRect b="34560"/>
            <a:stretch/>
          </p:blipFill>
          <p:spPr>
            <a:xfrm>
              <a:off x="308873" y="187354"/>
              <a:ext cx="2985763" cy="699341"/>
            </a:xfrm>
            <a:prstGeom prst="rect">
              <a:avLst/>
            </a:prstGeom>
          </p:spPr>
        </p:pic>
      </p:grpSp>
      <p:sp>
        <p:nvSpPr>
          <p:cNvPr id="17" name="Rectangle arrodonit 35">
            <a:extLst>
              <a:ext uri="{FF2B5EF4-FFF2-40B4-BE49-F238E27FC236}">
                <a16:creationId xmlns:a16="http://schemas.microsoft.com/office/drawing/2014/main" id="{73A54478-C3ED-4542-8FB8-42298CBD10BA}"/>
              </a:ext>
            </a:extLst>
          </p:cNvPr>
          <p:cNvSpPr/>
          <p:nvPr/>
        </p:nvSpPr>
        <p:spPr>
          <a:xfrm>
            <a:off x="2495400" y="2437597"/>
            <a:ext cx="1628372" cy="153166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a:p>
            <a:pPr algn="ctr"/>
            <a:r>
              <a:rPr lang="ca-ES" dirty="0" err="1"/>
              <a:t>Repositoris</a:t>
            </a:r>
            <a:endParaRPr lang="ca-ES" dirty="0"/>
          </a:p>
          <a:p>
            <a:pPr algn="ctr"/>
            <a:r>
              <a:rPr lang="ca-ES" dirty="0"/>
              <a:t>UB</a:t>
            </a:r>
          </a:p>
          <a:p>
            <a:pPr algn="ctr"/>
            <a:endParaRPr lang="ca-ES" dirty="0"/>
          </a:p>
        </p:txBody>
      </p:sp>
      <p:sp>
        <p:nvSpPr>
          <p:cNvPr id="18" name="Suma 37">
            <a:extLst>
              <a:ext uri="{FF2B5EF4-FFF2-40B4-BE49-F238E27FC236}">
                <a16:creationId xmlns:a16="http://schemas.microsoft.com/office/drawing/2014/main" id="{F442EC5A-8CBD-45FC-9E96-155270F07442}"/>
              </a:ext>
            </a:extLst>
          </p:cNvPr>
          <p:cNvSpPr/>
          <p:nvPr/>
        </p:nvSpPr>
        <p:spPr>
          <a:xfrm>
            <a:off x="4203299" y="3004018"/>
            <a:ext cx="327259" cy="400578"/>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Tree>
    <p:extLst>
      <p:ext uri="{BB962C8B-B14F-4D97-AF65-F5344CB8AC3E}">
        <p14:creationId xmlns:p14="http://schemas.microsoft.com/office/powerpoint/2010/main" val="1354741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atge 15"/>
          <p:cNvPicPr>
            <a:picLocks noChangeAspect="1"/>
          </p:cNvPicPr>
          <p:nvPr/>
        </p:nvPicPr>
        <p:blipFill rotWithShape="1">
          <a:blip r:embed="rId3"/>
          <a:srcRect l="21109" t="9074" r="2298" b="45740"/>
          <a:stretch/>
        </p:blipFill>
        <p:spPr>
          <a:xfrm>
            <a:off x="2222500" y="1721705"/>
            <a:ext cx="6735630" cy="3098800"/>
          </a:xfrm>
          <a:prstGeom prst="rect">
            <a:avLst/>
          </a:prstGeom>
        </p:spPr>
      </p:pic>
      <p:pic>
        <p:nvPicPr>
          <p:cNvPr id="15" name="Imatge 14"/>
          <p:cNvPicPr>
            <a:picLocks noChangeAspect="1"/>
          </p:cNvPicPr>
          <p:nvPr/>
        </p:nvPicPr>
        <p:blipFill>
          <a:blip r:embed="rId4"/>
          <a:stretch>
            <a:fillRect/>
          </a:stretch>
        </p:blipFill>
        <p:spPr>
          <a:xfrm>
            <a:off x="63270" y="1617035"/>
            <a:ext cx="6016625" cy="4813300"/>
          </a:xfrm>
          <a:prstGeom prst="rect">
            <a:avLst/>
          </a:prstGeom>
        </p:spPr>
      </p:pic>
      <p:sp>
        <p:nvSpPr>
          <p:cNvPr id="10" name="Títol 9"/>
          <p:cNvSpPr>
            <a:spLocks noGrp="1"/>
          </p:cNvSpPr>
          <p:nvPr>
            <p:ph type="title"/>
          </p:nvPr>
        </p:nvSpPr>
        <p:spPr>
          <a:xfrm>
            <a:off x="628650" y="849950"/>
            <a:ext cx="8050329" cy="1026728"/>
          </a:xfrm>
        </p:spPr>
        <p:txBody>
          <a:bodyPr>
            <a:normAutofit/>
          </a:bodyPr>
          <a:lstStyle/>
          <a:p>
            <a:r>
              <a:rPr lang="ca-ES" dirty="0"/>
              <a:t>				</a:t>
            </a:r>
            <a:endParaRPr lang="ca-ES" sz="2800" dirty="0">
              <a:solidFill>
                <a:srgbClr val="002060"/>
              </a:solidFill>
            </a:endParaRPr>
          </a:p>
        </p:txBody>
      </p:sp>
      <p:sp>
        <p:nvSpPr>
          <p:cNvPr id="2" name="Contenidor de data 1"/>
          <p:cNvSpPr>
            <a:spLocks noGrp="1"/>
          </p:cNvSpPr>
          <p:nvPr>
            <p:ph type="dt" sz="half" idx="10"/>
          </p:nvPr>
        </p:nvSpPr>
        <p:spPr/>
        <p:txBody>
          <a:bodyPr/>
          <a:lstStyle/>
          <a:p>
            <a:r>
              <a:rPr lang="ca-ES"/>
              <a:t>Sessió Webex 27/06/2018</a:t>
            </a:r>
          </a:p>
        </p:txBody>
      </p:sp>
      <p:sp>
        <p:nvSpPr>
          <p:cNvPr id="3" name="Contenidor de peu de pàgina 2"/>
          <p:cNvSpPr>
            <a:spLocks noGrp="1"/>
          </p:cNvSpPr>
          <p:nvPr>
            <p:ph type="ftr" sz="quarter" idx="11"/>
          </p:nvPr>
        </p:nvSpPr>
        <p:spPr/>
        <p:txBody>
          <a:bodyPr/>
          <a:lstStyle/>
          <a:p>
            <a:r>
              <a:rPr lang="pt-BR"/>
              <a:t>Cercabib . L’eina de descobriment del CRAI</a:t>
            </a:r>
            <a:endParaRPr lang="ca-ES"/>
          </a:p>
        </p:txBody>
      </p:sp>
      <p:sp>
        <p:nvSpPr>
          <p:cNvPr id="4" name="Contenidor de número de diapositiva 3"/>
          <p:cNvSpPr>
            <a:spLocks noGrp="1"/>
          </p:cNvSpPr>
          <p:nvPr>
            <p:ph type="sldNum" sz="quarter" idx="12"/>
          </p:nvPr>
        </p:nvSpPr>
        <p:spPr/>
        <p:txBody>
          <a:bodyPr/>
          <a:lstStyle/>
          <a:p>
            <a:fld id="{54286CFF-1C09-47F9-BC16-15694136A0C7}" type="slidenum">
              <a:rPr lang="ca-ES" smtClean="0"/>
              <a:t>20</a:t>
            </a:fld>
            <a:endParaRPr lang="ca-ES"/>
          </a:p>
        </p:txBody>
      </p:sp>
      <p:sp>
        <p:nvSpPr>
          <p:cNvPr id="36" name="Títol 9"/>
          <p:cNvSpPr txBox="1">
            <a:spLocks/>
          </p:cNvSpPr>
          <p:nvPr/>
        </p:nvSpPr>
        <p:spPr>
          <a:xfrm>
            <a:off x="627220" y="880637"/>
            <a:ext cx="8000921" cy="8103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a-ES" sz="2800" b="1" dirty="0">
                <a:solidFill>
                  <a:srgbClr val="002060"/>
                </a:solidFill>
              </a:rPr>
              <a:t>		     El meu compte : Reserves </a:t>
            </a:r>
          </a:p>
        </p:txBody>
      </p:sp>
      <p:pic>
        <p:nvPicPr>
          <p:cNvPr id="37" name="Imatge 36"/>
          <p:cNvPicPr>
            <a:picLocks noChangeAspect="1"/>
          </p:cNvPicPr>
          <p:nvPr/>
        </p:nvPicPr>
        <p:blipFill>
          <a:blip r:embed="rId5"/>
          <a:stretch>
            <a:fillRect/>
          </a:stretch>
        </p:blipFill>
        <p:spPr>
          <a:xfrm>
            <a:off x="658621" y="1104004"/>
            <a:ext cx="1663759" cy="367709"/>
          </a:xfrm>
          <a:prstGeom prst="rect">
            <a:avLst/>
          </a:prstGeom>
        </p:spPr>
      </p:pic>
      <p:sp>
        <p:nvSpPr>
          <p:cNvPr id="22" name="Rectangle 21"/>
          <p:cNvSpPr/>
          <p:nvPr/>
        </p:nvSpPr>
        <p:spPr>
          <a:xfrm>
            <a:off x="1776551" y="5414319"/>
            <a:ext cx="3086100" cy="646331"/>
          </a:xfrm>
          <a:prstGeom prst="rect">
            <a:avLst/>
          </a:prstGeom>
        </p:spPr>
        <p:txBody>
          <a:bodyPr wrap="square">
            <a:spAutoFit/>
          </a:bodyPr>
          <a:lstStyle/>
          <a:p>
            <a:pPr algn="ctr"/>
            <a:r>
              <a:rPr lang="ca-ES" dirty="0">
                <a:solidFill>
                  <a:srgbClr val="FF0000"/>
                </a:solidFill>
              </a:rPr>
              <a:t>Gestió més àgil i amb notificacions més immediates</a:t>
            </a:r>
          </a:p>
        </p:txBody>
      </p:sp>
      <p:sp>
        <p:nvSpPr>
          <p:cNvPr id="26" name="Rectangle 25"/>
          <p:cNvSpPr/>
          <p:nvPr/>
        </p:nvSpPr>
        <p:spPr>
          <a:xfrm rot="16200000">
            <a:off x="7449883" y="3406404"/>
            <a:ext cx="980115" cy="1478076"/>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8" name="Rectangle 27"/>
          <p:cNvSpPr/>
          <p:nvPr/>
        </p:nvSpPr>
        <p:spPr>
          <a:xfrm rot="16200000">
            <a:off x="3771588" y="2882714"/>
            <a:ext cx="1829430" cy="233680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9" name="Rectangle 28"/>
          <p:cNvSpPr/>
          <p:nvPr/>
        </p:nvSpPr>
        <p:spPr>
          <a:xfrm rot="16200000">
            <a:off x="7339263" y="965489"/>
            <a:ext cx="668965" cy="2062278"/>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0" name="Rectangle 29"/>
          <p:cNvSpPr/>
          <p:nvPr/>
        </p:nvSpPr>
        <p:spPr>
          <a:xfrm>
            <a:off x="6642606" y="870477"/>
            <a:ext cx="2315524" cy="646331"/>
          </a:xfrm>
          <a:prstGeom prst="rect">
            <a:avLst/>
          </a:prstGeom>
        </p:spPr>
        <p:txBody>
          <a:bodyPr wrap="square">
            <a:spAutoFit/>
          </a:bodyPr>
          <a:lstStyle/>
          <a:p>
            <a:pPr algn="ctr"/>
            <a:r>
              <a:rPr lang="ca-ES" dirty="0">
                <a:solidFill>
                  <a:srgbClr val="FF0000"/>
                </a:solidFill>
              </a:rPr>
              <a:t>Notificacions al costat del </a:t>
            </a:r>
            <a:r>
              <a:rPr lang="ca-ES" dirty="0" err="1">
                <a:solidFill>
                  <a:srgbClr val="FF0000"/>
                </a:solidFill>
              </a:rPr>
              <a:t>login</a:t>
            </a:r>
            <a:endParaRPr lang="ca-ES" dirty="0">
              <a:solidFill>
                <a:srgbClr val="FF0000"/>
              </a:solidFill>
            </a:endParaRPr>
          </a:p>
        </p:txBody>
      </p:sp>
      <p:cxnSp>
        <p:nvCxnSpPr>
          <p:cNvPr id="31" name="Connector de fletxa recta 30"/>
          <p:cNvCxnSpPr/>
          <p:nvPr/>
        </p:nvCxnSpPr>
        <p:spPr>
          <a:xfrm flipV="1">
            <a:off x="4862651" y="4635500"/>
            <a:ext cx="2122349" cy="113030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Connector de fletxa recta 33"/>
          <p:cNvCxnSpPr/>
          <p:nvPr/>
        </p:nvCxnSpPr>
        <p:spPr>
          <a:xfrm flipV="1">
            <a:off x="2322380" y="3975100"/>
            <a:ext cx="1055820" cy="143921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Connector de fletxa recta 37"/>
          <p:cNvCxnSpPr/>
          <p:nvPr/>
        </p:nvCxnSpPr>
        <p:spPr>
          <a:xfrm flipV="1">
            <a:off x="4470400" y="2425700"/>
            <a:ext cx="2514600" cy="311150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40" name="Agrupa 39"/>
          <p:cNvGrpSpPr/>
          <p:nvPr/>
        </p:nvGrpSpPr>
        <p:grpSpPr>
          <a:xfrm>
            <a:off x="288757" y="96254"/>
            <a:ext cx="8681649" cy="885524"/>
            <a:chOff x="308873" y="31893"/>
            <a:chExt cx="8748161" cy="1016428"/>
          </a:xfrm>
        </p:grpSpPr>
        <p:pic>
          <p:nvPicPr>
            <p:cNvPr id="41" name="Imatge 40"/>
            <p:cNvPicPr>
              <a:picLocks noChangeAspect="1"/>
            </p:cNvPicPr>
            <p:nvPr/>
          </p:nvPicPr>
          <p:blipFill>
            <a:blip r:embed="rId6"/>
            <a:stretch>
              <a:fillRect/>
            </a:stretch>
          </p:blipFill>
          <p:spPr>
            <a:xfrm>
              <a:off x="5746619" y="31893"/>
              <a:ext cx="3310415" cy="1016428"/>
            </a:xfrm>
            <a:prstGeom prst="rect">
              <a:avLst/>
            </a:prstGeom>
          </p:spPr>
        </p:pic>
        <p:pic>
          <p:nvPicPr>
            <p:cNvPr id="42" name="Imatge 41"/>
            <p:cNvPicPr>
              <a:picLocks noChangeAspect="1"/>
            </p:cNvPicPr>
            <p:nvPr/>
          </p:nvPicPr>
          <p:blipFill rotWithShape="1">
            <a:blip r:embed="rId7"/>
            <a:srcRect b="34560"/>
            <a:stretch/>
          </p:blipFill>
          <p:spPr>
            <a:xfrm>
              <a:off x="308873" y="187354"/>
              <a:ext cx="2985763" cy="699341"/>
            </a:xfrm>
            <a:prstGeom prst="rect">
              <a:avLst/>
            </a:prstGeom>
          </p:spPr>
        </p:pic>
      </p:grpSp>
    </p:spTree>
    <p:extLst>
      <p:ext uri="{BB962C8B-B14F-4D97-AF65-F5344CB8AC3E}">
        <p14:creationId xmlns:p14="http://schemas.microsoft.com/office/powerpoint/2010/main" val="7105526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E1E4D7CF-4178-4AB1-B020-134DB47FB474}"/>
              </a:ext>
            </a:extLst>
          </p:cNvPr>
          <p:cNvPicPr>
            <a:picLocks noChangeAspect="1"/>
          </p:cNvPicPr>
          <p:nvPr/>
        </p:nvPicPr>
        <p:blipFill rotWithShape="1">
          <a:blip r:embed="rId3"/>
          <a:srcRect t="8947" b="7315"/>
          <a:stretch/>
        </p:blipFill>
        <p:spPr>
          <a:xfrm>
            <a:off x="1039021" y="1471713"/>
            <a:ext cx="7418258" cy="4969510"/>
          </a:xfrm>
          <a:prstGeom prst="rect">
            <a:avLst/>
          </a:prstGeom>
        </p:spPr>
      </p:pic>
      <p:sp>
        <p:nvSpPr>
          <p:cNvPr id="10" name="Títol 9"/>
          <p:cNvSpPr>
            <a:spLocks noGrp="1"/>
          </p:cNvSpPr>
          <p:nvPr>
            <p:ph type="title"/>
          </p:nvPr>
        </p:nvSpPr>
        <p:spPr>
          <a:xfrm>
            <a:off x="628650" y="849950"/>
            <a:ext cx="8050329" cy="1026728"/>
          </a:xfrm>
        </p:spPr>
        <p:txBody>
          <a:bodyPr>
            <a:normAutofit/>
          </a:bodyPr>
          <a:lstStyle/>
          <a:p>
            <a:r>
              <a:rPr lang="ca-ES" dirty="0"/>
              <a:t>				</a:t>
            </a:r>
            <a:endParaRPr lang="ca-ES" sz="2800" dirty="0">
              <a:solidFill>
                <a:srgbClr val="002060"/>
              </a:solidFill>
            </a:endParaRPr>
          </a:p>
        </p:txBody>
      </p:sp>
      <p:sp>
        <p:nvSpPr>
          <p:cNvPr id="2" name="Contenidor de data 1"/>
          <p:cNvSpPr>
            <a:spLocks noGrp="1"/>
          </p:cNvSpPr>
          <p:nvPr>
            <p:ph type="dt" sz="half" idx="10"/>
          </p:nvPr>
        </p:nvSpPr>
        <p:spPr/>
        <p:txBody>
          <a:bodyPr/>
          <a:lstStyle/>
          <a:p>
            <a:r>
              <a:rPr lang="ca-ES"/>
              <a:t>Sessió Webex 27/06/2018</a:t>
            </a:r>
          </a:p>
        </p:txBody>
      </p:sp>
      <p:sp>
        <p:nvSpPr>
          <p:cNvPr id="3" name="Contenidor de peu de pàgina 2"/>
          <p:cNvSpPr>
            <a:spLocks noGrp="1"/>
          </p:cNvSpPr>
          <p:nvPr>
            <p:ph type="ftr" sz="quarter" idx="11"/>
          </p:nvPr>
        </p:nvSpPr>
        <p:spPr/>
        <p:txBody>
          <a:bodyPr/>
          <a:lstStyle/>
          <a:p>
            <a:r>
              <a:rPr lang="pt-BR"/>
              <a:t>Cercabib . L’eina de descobriment del CRAI</a:t>
            </a:r>
            <a:endParaRPr lang="ca-ES"/>
          </a:p>
        </p:txBody>
      </p:sp>
      <p:sp>
        <p:nvSpPr>
          <p:cNvPr id="4" name="Contenidor de número de diapositiva 3"/>
          <p:cNvSpPr>
            <a:spLocks noGrp="1"/>
          </p:cNvSpPr>
          <p:nvPr>
            <p:ph type="sldNum" sz="quarter" idx="12"/>
          </p:nvPr>
        </p:nvSpPr>
        <p:spPr/>
        <p:txBody>
          <a:bodyPr/>
          <a:lstStyle/>
          <a:p>
            <a:fld id="{54286CFF-1C09-47F9-BC16-15694136A0C7}" type="slidenum">
              <a:rPr lang="ca-ES" smtClean="0"/>
              <a:t>21</a:t>
            </a:fld>
            <a:endParaRPr lang="ca-ES"/>
          </a:p>
        </p:txBody>
      </p:sp>
      <p:sp>
        <p:nvSpPr>
          <p:cNvPr id="36" name="Títol 9"/>
          <p:cNvSpPr txBox="1">
            <a:spLocks/>
          </p:cNvSpPr>
          <p:nvPr/>
        </p:nvSpPr>
        <p:spPr>
          <a:xfrm>
            <a:off x="627220" y="880637"/>
            <a:ext cx="8000921" cy="8103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a-ES" sz="2800" b="1" dirty="0">
                <a:solidFill>
                  <a:srgbClr val="002060"/>
                </a:solidFill>
              </a:rPr>
              <a:t>		     El meu compte : Reserves de sala</a:t>
            </a:r>
          </a:p>
        </p:txBody>
      </p:sp>
      <p:pic>
        <p:nvPicPr>
          <p:cNvPr id="37" name="Imatge 36"/>
          <p:cNvPicPr>
            <a:picLocks noChangeAspect="1"/>
          </p:cNvPicPr>
          <p:nvPr/>
        </p:nvPicPr>
        <p:blipFill>
          <a:blip r:embed="rId4"/>
          <a:stretch>
            <a:fillRect/>
          </a:stretch>
        </p:blipFill>
        <p:spPr>
          <a:xfrm>
            <a:off x="658621" y="1104004"/>
            <a:ext cx="1663759" cy="367709"/>
          </a:xfrm>
          <a:prstGeom prst="rect">
            <a:avLst/>
          </a:prstGeom>
        </p:spPr>
      </p:pic>
      <p:sp>
        <p:nvSpPr>
          <p:cNvPr id="20" name="Rectangle 19"/>
          <p:cNvSpPr/>
          <p:nvPr/>
        </p:nvSpPr>
        <p:spPr>
          <a:xfrm rot="16200000">
            <a:off x="7057072" y="3857259"/>
            <a:ext cx="541421" cy="912126"/>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7" name="Rectangle 16"/>
          <p:cNvSpPr/>
          <p:nvPr/>
        </p:nvSpPr>
        <p:spPr>
          <a:xfrm rot="16200000">
            <a:off x="7351854" y="1686452"/>
            <a:ext cx="1139274" cy="996009"/>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cxnSp>
        <p:nvCxnSpPr>
          <p:cNvPr id="18" name="Connector de fletxa recta 17"/>
          <p:cNvCxnSpPr>
            <a:cxnSpLocks/>
          </p:cNvCxnSpPr>
          <p:nvPr/>
        </p:nvCxnSpPr>
        <p:spPr>
          <a:xfrm>
            <a:off x="5685160" y="2754094"/>
            <a:ext cx="992493" cy="120237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3028950" y="2279403"/>
            <a:ext cx="3086100" cy="369332"/>
          </a:xfrm>
          <a:prstGeom prst="rect">
            <a:avLst/>
          </a:prstGeom>
        </p:spPr>
        <p:txBody>
          <a:bodyPr wrap="square">
            <a:spAutoFit/>
          </a:bodyPr>
          <a:lstStyle/>
          <a:p>
            <a:pPr algn="ctr"/>
            <a:r>
              <a:rPr lang="ca-ES" dirty="0">
                <a:solidFill>
                  <a:srgbClr val="FF0000"/>
                </a:solidFill>
              </a:rPr>
              <a:t>Doble botó de reserva</a:t>
            </a:r>
          </a:p>
        </p:txBody>
      </p:sp>
      <p:cxnSp>
        <p:nvCxnSpPr>
          <p:cNvPr id="23" name="Connector de fletxa recta 22"/>
          <p:cNvCxnSpPr>
            <a:cxnSpLocks/>
            <a:endCxn id="17" idx="0"/>
          </p:cNvCxnSpPr>
          <p:nvPr/>
        </p:nvCxnSpPr>
        <p:spPr>
          <a:xfrm flipV="1">
            <a:off x="5904091" y="2184457"/>
            <a:ext cx="1519396" cy="24988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16" name="Agrupa 15"/>
          <p:cNvGrpSpPr/>
          <p:nvPr/>
        </p:nvGrpSpPr>
        <p:grpSpPr>
          <a:xfrm>
            <a:off x="288757" y="96254"/>
            <a:ext cx="8681649" cy="885524"/>
            <a:chOff x="308873" y="31893"/>
            <a:chExt cx="8748161" cy="1016428"/>
          </a:xfrm>
        </p:grpSpPr>
        <p:pic>
          <p:nvPicPr>
            <p:cNvPr id="19" name="Imatge 18"/>
            <p:cNvPicPr>
              <a:picLocks noChangeAspect="1"/>
            </p:cNvPicPr>
            <p:nvPr/>
          </p:nvPicPr>
          <p:blipFill>
            <a:blip r:embed="rId5"/>
            <a:stretch>
              <a:fillRect/>
            </a:stretch>
          </p:blipFill>
          <p:spPr>
            <a:xfrm>
              <a:off x="5746619" y="31893"/>
              <a:ext cx="3310415" cy="1016428"/>
            </a:xfrm>
            <a:prstGeom prst="rect">
              <a:avLst/>
            </a:prstGeom>
          </p:spPr>
        </p:pic>
        <p:pic>
          <p:nvPicPr>
            <p:cNvPr id="21" name="Imatge 20"/>
            <p:cNvPicPr>
              <a:picLocks noChangeAspect="1"/>
            </p:cNvPicPr>
            <p:nvPr/>
          </p:nvPicPr>
          <p:blipFill rotWithShape="1">
            <a:blip r:embed="rId6"/>
            <a:srcRect b="34560"/>
            <a:stretch/>
          </p:blipFill>
          <p:spPr>
            <a:xfrm>
              <a:off x="308873" y="187354"/>
              <a:ext cx="2985763" cy="699341"/>
            </a:xfrm>
            <a:prstGeom prst="rect">
              <a:avLst/>
            </a:prstGeom>
          </p:spPr>
        </p:pic>
      </p:grpSp>
    </p:spTree>
    <p:extLst>
      <p:ext uri="{BB962C8B-B14F-4D97-AF65-F5344CB8AC3E}">
        <p14:creationId xmlns:p14="http://schemas.microsoft.com/office/powerpoint/2010/main" val="25233001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225773" y="1614218"/>
            <a:ext cx="6744633" cy="132866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0" name="Títol 9"/>
          <p:cNvSpPr>
            <a:spLocks noGrp="1"/>
          </p:cNvSpPr>
          <p:nvPr>
            <p:ph type="title"/>
          </p:nvPr>
        </p:nvSpPr>
        <p:spPr>
          <a:xfrm>
            <a:off x="628650" y="849950"/>
            <a:ext cx="8050329" cy="1026728"/>
          </a:xfrm>
        </p:spPr>
        <p:txBody>
          <a:bodyPr>
            <a:normAutofit/>
          </a:bodyPr>
          <a:lstStyle/>
          <a:p>
            <a:r>
              <a:rPr lang="ca-ES" dirty="0"/>
              <a:t>			</a:t>
            </a:r>
            <a:endParaRPr lang="ca-ES" sz="2800" dirty="0">
              <a:solidFill>
                <a:srgbClr val="002060"/>
              </a:solidFill>
            </a:endParaRPr>
          </a:p>
        </p:txBody>
      </p:sp>
      <p:sp>
        <p:nvSpPr>
          <p:cNvPr id="5" name="Contenidor de text 4"/>
          <p:cNvSpPr>
            <a:spLocks noGrp="1"/>
          </p:cNvSpPr>
          <p:nvPr>
            <p:ph idx="1"/>
          </p:nvPr>
        </p:nvSpPr>
        <p:spPr>
          <a:xfrm>
            <a:off x="2272852" y="1765768"/>
            <a:ext cx="6611473" cy="954107"/>
          </a:xfrm>
        </p:spPr>
        <p:txBody>
          <a:bodyPr wrap="square">
            <a:spAutoFit/>
          </a:bodyPr>
          <a:lstStyle/>
          <a:p>
            <a:pPr>
              <a:lnSpc>
                <a:spcPct val="100000"/>
              </a:lnSpc>
              <a:spcBef>
                <a:spcPts val="0"/>
              </a:spcBef>
            </a:pPr>
            <a:r>
              <a:rPr lang="ca-ES" sz="1400" dirty="0">
                <a:solidFill>
                  <a:schemeClr val="bg1"/>
                </a:solidFill>
              </a:rPr>
              <a:t>Afegir elements de la vista de l’OPAC en aquesta vista del </a:t>
            </a:r>
            <a:r>
              <a:rPr lang="ca-ES" sz="1400" dirty="0" err="1">
                <a:solidFill>
                  <a:schemeClr val="bg1"/>
                </a:solidFill>
                <a:highlight>
                  <a:srgbClr val="800000"/>
                </a:highlight>
              </a:rPr>
              <a:t>Cerca</a:t>
            </a:r>
            <a:r>
              <a:rPr lang="ca-ES" sz="1400" b="1" dirty="0" err="1">
                <a:solidFill>
                  <a:schemeClr val="bg1"/>
                </a:solidFill>
                <a:highlight>
                  <a:srgbClr val="800000"/>
                </a:highlight>
              </a:rPr>
              <a:t>bib</a:t>
            </a:r>
            <a:endParaRPr lang="ca-ES" sz="1400" b="1" dirty="0">
              <a:solidFill>
                <a:schemeClr val="bg1"/>
              </a:solidFill>
              <a:highlight>
                <a:srgbClr val="800000"/>
              </a:highlight>
            </a:endParaRPr>
          </a:p>
          <a:p>
            <a:pPr>
              <a:lnSpc>
                <a:spcPct val="100000"/>
              </a:lnSpc>
              <a:spcBef>
                <a:spcPts val="0"/>
              </a:spcBef>
            </a:pPr>
            <a:r>
              <a:rPr lang="ca-ES" sz="1400" dirty="0">
                <a:solidFill>
                  <a:schemeClr val="bg1"/>
                </a:solidFill>
              </a:rPr>
              <a:t>Alguns detalls de la versió mòbil (</a:t>
            </a:r>
            <a:r>
              <a:rPr lang="ca-ES" sz="1400" dirty="0">
                <a:solidFill>
                  <a:schemeClr val="bg1"/>
                </a:solidFill>
                <a:highlight>
                  <a:srgbClr val="800000"/>
                </a:highlight>
              </a:rPr>
              <a:t>El</a:t>
            </a:r>
            <a:r>
              <a:rPr lang="ca-ES" sz="1400" dirty="0">
                <a:solidFill>
                  <a:schemeClr val="bg1"/>
                </a:solidFill>
              </a:rPr>
              <a:t> meu compte)</a:t>
            </a:r>
          </a:p>
          <a:p>
            <a:pPr>
              <a:lnSpc>
                <a:spcPct val="100000"/>
              </a:lnSpc>
              <a:spcBef>
                <a:spcPts val="0"/>
              </a:spcBef>
            </a:pPr>
            <a:r>
              <a:rPr lang="ca-ES" sz="1400" dirty="0" err="1">
                <a:solidFill>
                  <a:schemeClr val="bg1"/>
                </a:solidFill>
              </a:rPr>
              <a:t>Recol·leció</a:t>
            </a:r>
            <a:r>
              <a:rPr lang="ca-ES" sz="1400" dirty="0">
                <a:solidFill>
                  <a:schemeClr val="bg1"/>
                </a:solidFill>
              </a:rPr>
              <a:t> del </a:t>
            </a:r>
            <a:r>
              <a:rPr lang="ca-ES" sz="1400" dirty="0" err="1">
                <a:solidFill>
                  <a:schemeClr val="bg1"/>
                </a:solidFill>
              </a:rPr>
              <a:t>BipaDI</a:t>
            </a:r>
            <a:r>
              <a:rPr lang="ca-ES" sz="1400" dirty="0">
                <a:solidFill>
                  <a:schemeClr val="bg1"/>
                </a:solidFill>
              </a:rPr>
              <a:t>  i MDC a </a:t>
            </a:r>
            <a:r>
              <a:rPr lang="ca-ES" sz="1400" dirty="0" err="1">
                <a:solidFill>
                  <a:schemeClr val="bg1"/>
                </a:solidFill>
              </a:rPr>
              <a:t>Encore</a:t>
            </a:r>
            <a:r>
              <a:rPr lang="ca-ES" sz="1400" dirty="0">
                <a:solidFill>
                  <a:schemeClr val="bg1"/>
                </a:solidFill>
              </a:rPr>
              <a:t> o a EDS</a:t>
            </a:r>
          </a:p>
          <a:p>
            <a:pPr>
              <a:lnSpc>
                <a:spcPct val="100000"/>
              </a:lnSpc>
              <a:spcBef>
                <a:spcPts val="0"/>
              </a:spcBef>
            </a:pPr>
            <a:r>
              <a:rPr lang="ca-ES" sz="1400" dirty="0">
                <a:solidFill>
                  <a:schemeClr val="bg1"/>
                </a:solidFill>
              </a:rPr>
              <a:t>Adaptació de </a:t>
            </a:r>
            <a:r>
              <a:rPr lang="ca-ES" sz="1400" dirty="0">
                <a:solidFill>
                  <a:schemeClr val="bg1"/>
                </a:solidFill>
                <a:highlight>
                  <a:srgbClr val="800000"/>
                </a:highlight>
              </a:rPr>
              <a:t>l’OPAC </a:t>
            </a:r>
            <a:r>
              <a:rPr lang="ca-ES" sz="1400" dirty="0">
                <a:solidFill>
                  <a:schemeClr val="bg1"/>
                </a:solidFill>
              </a:rPr>
              <a:t>per simplificar i uniformitzar la imatge</a:t>
            </a:r>
          </a:p>
        </p:txBody>
      </p:sp>
      <p:sp>
        <p:nvSpPr>
          <p:cNvPr id="2" name="Contenidor de data 1"/>
          <p:cNvSpPr>
            <a:spLocks noGrp="1"/>
          </p:cNvSpPr>
          <p:nvPr>
            <p:ph type="dt" sz="half" idx="10"/>
          </p:nvPr>
        </p:nvSpPr>
        <p:spPr/>
        <p:txBody>
          <a:bodyPr/>
          <a:lstStyle/>
          <a:p>
            <a:r>
              <a:rPr lang="ca-ES"/>
              <a:t>Sessió Webex 27/06/2018</a:t>
            </a:r>
          </a:p>
        </p:txBody>
      </p:sp>
      <p:sp>
        <p:nvSpPr>
          <p:cNvPr id="3" name="Contenidor de peu de pàgina 2"/>
          <p:cNvSpPr>
            <a:spLocks noGrp="1"/>
          </p:cNvSpPr>
          <p:nvPr>
            <p:ph type="ftr" sz="quarter" idx="11"/>
          </p:nvPr>
        </p:nvSpPr>
        <p:spPr/>
        <p:txBody>
          <a:bodyPr/>
          <a:lstStyle/>
          <a:p>
            <a:r>
              <a:rPr lang="pt-BR"/>
              <a:t>Cercabib . L’eina de descobriment del CRAI</a:t>
            </a:r>
            <a:endParaRPr lang="ca-ES"/>
          </a:p>
        </p:txBody>
      </p:sp>
      <p:sp>
        <p:nvSpPr>
          <p:cNvPr id="4" name="Contenidor de número de diapositiva 3"/>
          <p:cNvSpPr>
            <a:spLocks noGrp="1"/>
          </p:cNvSpPr>
          <p:nvPr>
            <p:ph type="sldNum" sz="quarter" idx="12"/>
          </p:nvPr>
        </p:nvSpPr>
        <p:spPr/>
        <p:txBody>
          <a:bodyPr/>
          <a:lstStyle/>
          <a:p>
            <a:fld id="{54286CFF-1C09-47F9-BC16-15694136A0C7}" type="slidenum">
              <a:rPr lang="ca-ES" smtClean="0"/>
              <a:t>22</a:t>
            </a:fld>
            <a:endParaRPr lang="ca-ES"/>
          </a:p>
        </p:txBody>
      </p:sp>
      <p:sp>
        <p:nvSpPr>
          <p:cNvPr id="36" name="Títol 9"/>
          <p:cNvSpPr txBox="1">
            <a:spLocks/>
          </p:cNvSpPr>
          <p:nvPr/>
        </p:nvSpPr>
        <p:spPr>
          <a:xfrm>
            <a:off x="627220" y="880637"/>
            <a:ext cx="8000921" cy="8103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a-ES" sz="2800" b="1" dirty="0">
                <a:solidFill>
                  <a:srgbClr val="002060"/>
                </a:solidFill>
              </a:rPr>
              <a:t>		Elements pendents</a:t>
            </a:r>
          </a:p>
        </p:txBody>
      </p:sp>
      <p:pic>
        <p:nvPicPr>
          <p:cNvPr id="37" name="Imatge 36"/>
          <p:cNvPicPr>
            <a:picLocks noChangeAspect="1"/>
          </p:cNvPicPr>
          <p:nvPr/>
        </p:nvPicPr>
        <p:blipFill>
          <a:blip r:embed="rId3"/>
          <a:stretch>
            <a:fillRect/>
          </a:stretch>
        </p:blipFill>
        <p:spPr>
          <a:xfrm>
            <a:off x="658621" y="1104004"/>
            <a:ext cx="1663759" cy="367709"/>
          </a:xfrm>
          <a:prstGeom prst="rect">
            <a:avLst/>
          </a:prstGeom>
        </p:spPr>
      </p:pic>
      <p:sp>
        <p:nvSpPr>
          <p:cNvPr id="9" name="Rectangle arrodonit 8"/>
          <p:cNvSpPr/>
          <p:nvPr/>
        </p:nvSpPr>
        <p:spPr>
          <a:xfrm>
            <a:off x="423304" y="1572907"/>
            <a:ext cx="1517772" cy="144571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ca-ES" dirty="0"/>
              <a:t>De configuració</a:t>
            </a:r>
          </a:p>
        </p:txBody>
      </p:sp>
      <p:grpSp>
        <p:nvGrpSpPr>
          <p:cNvPr id="13" name="Agrupa 12"/>
          <p:cNvGrpSpPr/>
          <p:nvPr/>
        </p:nvGrpSpPr>
        <p:grpSpPr>
          <a:xfrm>
            <a:off x="456963" y="3279744"/>
            <a:ext cx="8513442" cy="1058130"/>
            <a:chOff x="475755" y="3582580"/>
            <a:chExt cx="8375093" cy="847585"/>
          </a:xfrm>
        </p:grpSpPr>
        <p:sp>
          <p:nvSpPr>
            <p:cNvPr id="16" name="Rectangle 15"/>
            <p:cNvSpPr/>
            <p:nvPr/>
          </p:nvSpPr>
          <p:spPr>
            <a:xfrm>
              <a:off x="2215821" y="3582580"/>
              <a:ext cx="6635027" cy="7814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7" name="Contenidor de text 4"/>
            <p:cNvSpPr txBox="1">
              <a:spLocks/>
            </p:cNvSpPr>
            <p:nvPr/>
          </p:nvSpPr>
          <p:spPr>
            <a:xfrm>
              <a:off x="2225848" y="3665905"/>
              <a:ext cx="6127708" cy="764260"/>
            </a:xfrm>
            <a:prstGeom prst="rect">
              <a:avLst/>
            </a:prstGeom>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ca-ES" sz="1400" dirty="0">
                  <a:solidFill>
                    <a:schemeClr val="bg1"/>
                  </a:solidFill>
                </a:rPr>
                <a:t>Errors en els comptadors de El </a:t>
              </a:r>
              <a:r>
                <a:rPr lang="ca-ES" sz="1400" dirty="0">
                  <a:solidFill>
                    <a:schemeClr val="bg1"/>
                  </a:solidFill>
                  <a:highlight>
                    <a:srgbClr val="800000"/>
                  </a:highlight>
                </a:rPr>
                <a:t>m</a:t>
              </a:r>
              <a:r>
                <a:rPr lang="ca-ES" sz="1400" dirty="0">
                  <a:solidFill>
                    <a:schemeClr val="bg1"/>
                  </a:solidFill>
                </a:rPr>
                <a:t>eu compte</a:t>
              </a:r>
            </a:p>
            <a:p>
              <a:pPr>
                <a:lnSpc>
                  <a:spcPct val="100000"/>
                </a:lnSpc>
                <a:spcBef>
                  <a:spcPts val="0"/>
                </a:spcBef>
              </a:pPr>
              <a:r>
                <a:rPr lang="ca-ES" sz="1400" dirty="0" err="1">
                  <a:solidFill>
                    <a:schemeClr val="bg1"/>
                  </a:solidFill>
                </a:rPr>
                <a:t>Hiperlink</a:t>
              </a:r>
              <a:r>
                <a:rPr lang="ca-ES" sz="1400" dirty="0">
                  <a:solidFill>
                    <a:schemeClr val="bg1"/>
                  </a:solidFill>
                </a:rPr>
                <a:t> en els camps d’enllaç 7xx</a:t>
              </a:r>
            </a:p>
            <a:p>
              <a:pPr>
                <a:lnSpc>
                  <a:spcPct val="100000"/>
                </a:lnSpc>
                <a:spcBef>
                  <a:spcPts val="0"/>
                </a:spcBef>
              </a:pPr>
              <a:r>
                <a:rPr lang="ca-ES" sz="1400" dirty="0">
                  <a:solidFill>
                    <a:schemeClr val="bg1"/>
                  </a:solidFill>
                </a:rPr>
                <a:t>Doble botó de Demanar i Reservar de les Sales de treball</a:t>
              </a:r>
            </a:p>
            <a:p>
              <a:pPr>
                <a:lnSpc>
                  <a:spcPct val="100000"/>
                </a:lnSpc>
                <a:spcBef>
                  <a:spcPts val="0"/>
                </a:spcBef>
              </a:pPr>
              <a:endParaRPr lang="ca-ES" sz="1400" dirty="0">
                <a:solidFill>
                  <a:schemeClr val="bg1"/>
                </a:solidFill>
              </a:endParaRPr>
            </a:p>
          </p:txBody>
        </p:sp>
        <p:sp>
          <p:nvSpPr>
            <p:cNvPr id="19" name="Rectangle arrodonit 18"/>
            <p:cNvSpPr/>
            <p:nvPr/>
          </p:nvSpPr>
          <p:spPr>
            <a:xfrm>
              <a:off x="475755" y="3582580"/>
              <a:ext cx="1474056" cy="78140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ca-ES" dirty="0"/>
                <a:t>De noves versions </a:t>
              </a:r>
            </a:p>
          </p:txBody>
        </p:sp>
      </p:grpSp>
      <p:grpSp>
        <p:nvGrpSpPr>
          <p:cNvPr id="15" name="Agrupa 14"/>
          <p:cNvGrpSpPr/>
          <p:nvPr/>
        </p:nvGrpSpPr>
        <p:grpSpPr>
          <a:xfrm>
            <a:off x="456963" y="4485164"/>
            <a:ext cx="8388119" cy="1761562"/>
            <a:chOff x="440092" y="4700400"/>
            <a:chExt cx="8473375" cy="1319457"/>
          </a:xfrm>
        </p:grpSpPr>
        <p:sp>
          <p:nvSpPr>
            <p:cNvPr id="20" name="Rectangle 19"/>
            <p:cNvSpPr/>
            <p:nvPr/>
          </p:nvSpPr>
          <p:spPr>
            <a:xfrm>
              <a:off x="2226880" y="4700400"/>
              <a:ext cx="6686587" cy="13194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1" name="Contenidor de text 4"/>
            <p:cNvSpPr txBox="1">
              <a:spLocks/>
            </p:cNvSpPr>
            <p:nvPr/>
          </p:nvSpPr>
          <p:spPr>
            <a:xfrm>
              <a:off x="2274437" y="4735206"/>
              <a:ext cx="6529088" cy="1198771"/>
            </a:xfrm>
            <a:prstGeom prst="rect">
              <a:avLst/>
            </a:prstGeom>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ca-ES" sz="1400" dirty="0">
                  <a:solidFill>
                    <a:schemeClr val="bg1"/>
                  </a:solidFill>
                </a:rPr>
                <a:t>Visualització de les autoritats (autor, títol i matèries)</a:t>
              </a:r>
            </a:p>
            <a:p>
              <a:pPr>
                <a:lnSpc>
                  <a:spcPct val="100000"/>
                </a:lnSpc>
                <a:spcBef>
                  <a:spcPts val="0"/>
                </a:spcBef>
              </a:pPr>
              <a:r>
                <a:rPr lang="ca-ES" sz="1400" dirty="0">
                  <a:solidFill>
                    <a:schemeClr val="bg1"/>
                  </a:solidFill>
                </a:rPr>
                <a:t>Visualització FRBR</a:t>
              </a:r>
            </a:p>
            <a:p>
              <a:pPr>
                <a:lnSpc>
                  <a:spcPct val="100000"/>
                </a:lnSpc>
                <a:spcBef>
                  <a:spcPts val="0"/>
                </a:spcBef>
              </a:pPr>
              <a:r>
                <a:rPr lang="ca-ES" sz="1400" dirty="0">
                  <a:solidFill>
                    <a:schemeClr val="bg1"/>
                  </a:solidFill>
                </a:rPr>
                <a:t>Enllaç permanent en el Full Text </a:t>
              </a:r>
              <a:r>
                <a:rPr lang="ca-ES" sz="1400" dirty="0" err="1">
                  <a:solidFill>
                    <a:schemeClr val="bg1"/>
                  </a:solidFill>
                </a:rPr>
                <a:t>Finder</a:t>
              </a:r>
              <a:r>
                <a:rPr lang="ca-ES" sz="1400" dirty="0">
                  <a:solidFill>
                    <a:schemeClr val="bg1"/>
                  </a:solidFill>
                </a:rPr>
                <a:t> (registres d’EDS)</a:t>
              </a:r>
            </a:p>
            <a:p>
              <a:pPr>
                <a:lnSpc>
                  <a:spcPct val="100000"/>
                </a:lnSpc>
                <a:spcBef>
                  <a:spcPts val="0"/>
                </a:spcBef>
              </a:pPr>
              <a:r>
                <a:rPr lang="ca-ES" sz="1400" dirty="0">
                  <a:solidFill>
                    <a:schemeClr val="bg1"/>
                  </a:solidFill>
                </a:rPr>
                <a:t>Cerques preferides </a:t>
              </a:r>
              <a:r>
                <a:rPr lang="ca-ES" sz="1400" dirty="0">
                  <a:solidFill>
                    <a:schemeClr val="bg1"/>
                  </a:solidFill>
                  <a:highlight>
                    <a:srgbClr val="800000"/>
                  </a:highlight>
                </a:rPr>
                <a:t>a El meu </a:t>
              </a:r>
              <a:r>
                <a:rPr lang="ca-ES" sz="1400" dirty="0">
                  <a:solidFill>
                    <a:schemeClr val="bg1"/>
                  </a:solidFill>
                </a:rPr>
                <a:t>compte (només es veuen les fetes a l’OPAC per això les hem eliminat)</a:t>
              </a:r>
            </a:p>
            <a:p>
              <a:pPr>
                <a:lnSpc>
                  <a:spcPct val="100000"/>
                </a:lnSpc>
                <a:spcBef>
                  <a:spcPts val="0"/>
                </a:spcBef>
              </a:pPr>
              <a:r>
                <a:rPr lang="ca-ES" sz="1400" dirty="0">
                  <a:solidFill>
                    <a:schemeClr val="bg1"/>
                  </a:solidFill>
                </a:rPr>
                <a:t>Integració del Material </a:t>
              </a:r>
              <a:r>
                <a:rPr lang="ca-ES" sz="1400" dirty="0" err="1">
                  <a:solidFill>
                    <a:schemeClr val="bg1"/>
                  </a:solidFill>
                </a:rPr>
                <a:t>Booking</a:t>
              </a:r>
              <a:r>
                <a:rPr lang="ca-ES" sz="1400" dirty="0">
                  <a:solidFill>
                    <a:schemeClr val="bg1"/>
                  </a:solidFill>
                </a:rPr>
                <a:t> (Reserva d’espais)</a:t>
              </a:r>
            </a:p>
            <a:p>
              <a:pPr>
                <a:lnSpc>
                  <a:spcPct val="100000"/>
                </a:lnSpc>
                <a:spcBef>
                  <a:spcPts val="0"/>
                </a:spcBef>
              </a:pPr>
              <a:r>
                <a:rPr lang="ca-ES" sz="1400" dirty="0" err="1">
                  <a:solidFill>
                    <a:schemeClr val="bg1"/>
                  </a:solidFill>
                </a:rPr>
                <a:t>Publication</a:t>
              </a:r>
              <a:r>
                <a:rPr lang="ca-ES" sz="1400" dirty="0">
                  <a:solidFill>
                    <a:schemeClr val="bg1"/>
                  </a:solidFill>
                </a:rPr>
                <a:t> </a:t>
              </a:r>
              <a:r>
                <a:rPr lang="ca-ES" sz="1400" dirty="0" err="1">
                  <a:solidFill>
                    <a:schemeClr val="bg1"/>
                  </a:solidFill>
                </a:rPr>
                <a:t>Finder</a:t>
              </a:r>
              <a:r>
                <a:rPr lang="ca-ES" sz="1400" dirty="0">
                  <a:solidFill>
                    <a:schemeClr val="bg1"/>
                  </a:solidFill>
                </a:rPr>
                <a:t> en català </a:t>
              </a:r>
            </a:p>
          </p:txBody>
        </p:sp>
        <p:sp>
          <p:nvSpPr>
            <p:cNvPr id="22" name="Rectangle arrodonit 21"/>
            <p:cNvSpPr/>
            <p:nvPr/>
          </p:nvSpPr>
          <p:spPr>
            <a:xfrm>
              <a:off x="440092" y="4701186"/>
              <a:ext cx="1523932" cy="1318671"/>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ca-ES" dirty="0"/>
                <a:t>No previstes o sense data</a:t>
              </a:r>
            </a:p>
          </p:txBody>
        </p:sp>
      </p:grpSp>
      <p:grpSp>
        <p:nvGrpSpPr>
          <p:cNvPr id="25" name="Agrupa 24"/>
          <p:cNvGrpSpPr/>
          <p:nvPr/>
        </p:nvGrpSpPr>
        <p:grpSpPr>
          <a:xfrm>
            <a:off x="288757" y="96254"/>
            <a:ext cx="8681649" cy="885524"/>
            <a:chOff x="308873" y="31893"/>
            <a:chExt cx="8748161" cy="1016428"/>
          </a:xfrm>
        </p:grpSpPr>
        <p:pic>
          <p:nvPicPr>
            <p:cNvPr id="26" name="Imatge 25"/>
            <p:cNvPicPr>
              <a:picLocks noChangeAspect="1"/>
            </p:cNvPicPr>
            <p:nvPr/>
          </p:nvPicPr>
          <p:blipFill>
            <a:blip r:embed="rId4"/>
            <a:stretch>
              <a:fillRect/>
            </a:stretch>
          </p:blipFill>
          <p:spPr>
            <a:xfrm>
              <a:off x="5746619" y="31893"/>
              <a:ext cx="3310415" cy="1016428"/>
            </a:xfrm>
            <a:prstGeom prst="rect">
              <a:avLst/>
            </a:prstGeom>
          </p:spPr>
        </p:pic>
        <p:pic>
          <p:nvPicPr>
            <p:cNvPr id="27" name="Imatge 26"/>
            <p:cNvPicPr>
              <a:picLocks noChangeAspect="1"/>
            </p:cNvPicPr>
            <p:nvPr/>
          </p:nvPicPr>
          <p:blipFill rotWithShape="1">
            <a:blip r:embed="rId5"/>
            <a:srcRect b="34560"/>
            <a:stretch/>
          </p:blipFill>
          <p:spPr>
            <a:xfrm>
              <a:off x="308873" y="187354"/>
              <a:ext cx="2985763" cy="699341"/>
            </a:xfrm>
            <a:prstGeom prst="rect">
              <a:avLst/>
            </a:prstGeom>
          </p:spPr>
        </p:pic>
      </p:grpSp>
    </p:spTree>
    <p:extLst>
      <p:ext uri="{BB962C8B-B14F-4D97-AF65-F5344CB8AC3E}">
        <p14:creationId xmlns:p14="http://schemas.microsoft.com/office/powerpoint/2010/main" val="11065463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7"/>
          <p:cNvSpPr/>
          <p:nvPr/>
        </p:nvSpPr>
        <p:spPr>
          <a:xfrm>
            <a:off x="431801" y="1626041"/>
            <a:ext cx="5199016" cy="4730309"/>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0" name="Títol 9"/>
          <p:cNvSpPr>
            <a:spLocks noGrp="1"/>
          </p:cNvSpPr>
          <p:nvPr>
            <p:ph type="title"/>
          </p:nvPr>
        </p:nvSpPr>
        <p:spPr>
          <a:xfrm>
            <a:off x="627220" y="880637"/>
            <a:ext cx="8000921" cy="810381"/>
          </a:xfrm>
        </p:spPr>
        <p:txBody>
          <a:bodyPr/>
          <a:lstStyle/>
          <a:p>
            <a:r>
              <a:rPr lang="ca-ES" sz="2800" b="1" dirty="0">
                <a:solidFill>
                  <a:srgbClr val="002060"/>
                </a:solidFill>
              </a:rPr>
              <a:t>		Recursos-e: Components d’EDS</a:t>
            </a:r>
          </a:p>
        </p:txBody>
      </p:sp>
      <p:sp>
        <p:nvSpPr>
          <p:cNvPr id="5" name="Contenidor de text 4"/>
          <p:cNvSpPr>
            <a:spLocks noGrp="1"/>
          </p:cNvSpPr>
          <p:nvPr>
            <p:ph idx="1"/>
          </p:nvPr>
        </p:nvSpPr>
        <p:spPr>
          <a:xfrm>
            <a:off x="628650" y="1825625"/>
            <a:ext cx="7886700" cy="480131"/>
          </a:xfrm>
        </p:spPr>
        <p:txBody>
          <a:bodyPr wrap="square">
            <a:spAutoFit/>
          </a:bodyPr>
          <a:lstStyle/>
          <a:p>
            <a:pPr marL="0" indent="0">
              <a:buNone/>
            </a:pPr>
            <a:r>
              <a:rPr lang="ca-ES" dirty="0"/>
              <a:t>                                                </a:t>
            </a:r>
            <a:endParaRPr lang="ca-ES" sz="3200" dirty="0">
              <a:solidFill>
                <a:srgbClr val="002060"/>
              </a:solidFill>
            </a:endParaRPr>
          </a:p>
        </p:txBody>
      </p:sp>
      <p:sp>
        <p:nvSpPr>
          <p:cNvPr id="2" name="Contenidor de data 1"/>
          <p:cNvSpPr>
            <a:spLocks noGrp="1"/>
          </p:cNvSpPr>
          <p:nvPr>
            <p:ph type="dt" sz="half" idx="10"/>
          </p:nvPr>
        </p:nvSpPr>
        <p:spPr/>
        <p:txBody>
          <a:bodyPr/>
          <a:lstStyle/>
          <a:p>
            <a:r>
              <a:rPr lang="ca-ES"/>
              <a:t>Sessió Webex 27/06/2018</a:t>
            </a:r>
          </a:p>
        </p:txBody>
      </p:sp>
      <p:sp>
        <p:nvSpPr>
          <p:cNvPr id="3" name="Contenidor de peu de pàgina 2"/>
          <p:cNvSpPr>
            <a:spLocks noGrp="1"/>
          </p:cNvSpPr>
          <p:nvPr>
            <p:ph type="ftr" sz="quarter" idx="11"/>
          </p:nvPr>
        </p:nvSpPr>
        <p:spPr/>
        <p:txBody>
          <a:bodyPr/>
          <a:lstStyle/>
          <a:p>
            <a:r>
              <a:rPr lang="pt-BR"/>
              <a:t>Cercabib . L’eina de descobriment del CRAI</a:t>
            </a:r>
            <a:endParaRPr lang="ca-ES"/>
          </a:p>
        </p:txBody>
      </p:sp>
      <p:sp>
        <p:nvSpPr>
          <p:cNvPr id="4" name="Contenidor de número de diapositiva 3"/>
          <p:cNvSpPr>
            <a:spLocks noGrp="1"/>
          </p:cNvSpPr>
          <p:nvPr>
            <p:ph type="sldNum" sz="quarter" idx="12"/>
          </p:nvPr>
        </p:nvSpPr>
        <p:spPr/>
        <p:txBody>
          <a:bodyPr/>
          <a:lstStyle/>
          <a:p>
            <a:fld id="{54286CFF-1C09-47F9-BC16-15694136A0C7}" type="slidenum">
              <a:rPr lang="ca-ES" smtClean="0"/>
              <a:t>23</a:t>
            </a:fld>
            <a:endParaRPr lang="ca-ES"/>
          </a:p>
        </p:txBody>
      </p:sp>
      <p:pic>
        <p:nvPicPr>
          <p:cNvPr id="11" name="Imatge 10"/>
          <p:cNvPicPr>
            <a:picLocks noChangeAspect="1"/>
          </p:cNvPicPr>
          <p:nvPr/>
        </p:nvPicPr>
        <p:blipFill>
          <a:blip r:embed="rId3"/>
          <a:stretch>
            <a:fillRect/>
          </a:stretch>
        </p:blipFill>
        <p:spPr>
          <a:xfrm>
            <a:off x="658621" y="1104004"/>
            <a:ext cx="1663759" cy="367709"/>
          </a:xfrm>
          <a:prstGeom prst="rect">
            <a:avLst/>
          </a:prstGeom>
        </p:spPr>
      </p:pic>
      <p:grpSp>
        <p:nvGrpSpPr>
          <p:cNvPr id="13" name="55 Grupo"/>
          <p:cNvGrpSpPr/>
          <p:nvPr/>
        </p:nvGrpSpPr>
        <p:grpSpPr>
          <a:xfrm>
            <a:off x="5867967" y="4285636"/>
            <a:ext cx="875822" cy="1725035"/>
            <a:chOff x="4674864" y="2726001"/>
            <a:chExt cx="924298" cy="1975216"/>
          </a:xfrm>
        </p:grpSpPr>
        <p:sp>
          <p:nvSpPr>
            <p:cNvPr id="34" name="76 Cilindro"/>
            <p:cNvSpPr/>
            <p:nvPr/>
          </p:nvSpPr>
          <p:spPr>
            <a:xfrm>
              <a:off x="4674864" y="3501008"/>
              <a:ext cx="924298" cy="1200209"/>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a-ES" dirty="0" err="1"/>
                <a:t>Repositoris</a:t>
              </a:r>
              <a:endParaRPr lang="ca-ES" dirty="0"/>
            </a:p>
          </p:txBody>
        </p:sp>
        <p:sp>
          <p:nvSpPr>
            <p:cNvPr id="35" name="77 Flecha arriba y abajo"/>
            <p:cNvSpPr/>
            <p:nvPr/>
          </p:nvSpPr>
          <p:spPr>
            <a:xfrm>
              <a:off x="5007175" y="2726001"/>
              <a:ext cx="244895" cy="599991"/>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grpSp>
      <p:grpSp>
        <p:nvGrpSpPr>
          <p:cNvPr id="14" name="56 Grupo"/>
          <p:cNvGrpSpPr/>
          <p:nvPr/>
        </p:nvGrpSpPr>
        <p:grpSpPr>
          <a:xfrm>
            <a:off x="7027902" y="4291615"/>
            <a:ext cx="875822" cy="1719056"/>
            <a:chOff x="6239990" y="2732847"/>
            <a:chExt cx="924298" cy="1968370"/>
          </a:xfrm>
        </p:grpSpPr>
        <p:sp>
          <p:nvSpPr>
            <p:cNvPr id="32" name="74 Cilindro"/>
            <p:cNvSpPr/>
            <p:nvPr/>
          </p:nvSpPr>
          <p:spPr>
            <a:xfrm>
              <a:off x="6239990" y="3501008"/>
              <a:ext cx="924298" cy="1200209"/>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a-ES" dirty="0">
                  <a:solidFill>
                    <a:schemeClr val="tx1"/>
                  </a:solidFill>
                </a:rPr>
                <a:t>Sierra</a:t>
              </a:r>
            </a:p>
          </p:txBody>
        </p:sp>
        <p:sp>
          <p:nvSpPr>
            <p:cNvPr id="33" name="75 Flecha arriba y abajo"/>
            <p:cNvSpPr/>
            <p:nvPr/>
          </p:nvSpPr>
          <p:spPr>
            <a:xfrm>
              <a:off x="6572282" y="2732847"/>
              <a:ext cx="244895" cy="599991"/>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grpSp>
      <p:sp>
        <p:nvSpPr>
          <p:cNvPr id="28" name="70 Flecha arriba y abajo"/>
          <p:cNvSpPr/>
          <p:nvPr/>
        </p:nvSpPr>
        <p:spPr>
          <a:xfrm>
            <a:off x="5038002" y="4286838"/>
            <a:ext cx="232051" cy="523996"/>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9" name="71 Cilindro"/>
          <p:cNvSpPr/>
          <p:nvPr/>
        </p:nvSpPr>
        <p:spPr>
          <a:xfrm>
            <a:off x="4708032" y="4992777"/>
            <a:ext cx="875822" cy="104819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a-ES" dirty="0"/>
              <a:t>EDS </a:t>
            </a:r>
            <a:r>
              <a:rPr lang="ca-ES" dirty="0" err="1"/>
              <a:t>index</a:t>
            </a:r>
            <a:endParaRPr lang="ca-ES" dirty="0"/>
          </a:p>
        </p:txBody>
      </p:sp>
      <p:grpSp>
        <p:nvGrpSpPr>
          <p:cNvPr id="16" name="58 Grupo"/>
          <p:cNvGrpSpPr/>
          <p:nvPr/>
        </p:nvGrpSpPr>
        <p:grpSpPr>
          <a:xfrm>
            <a:off x="4901539" y="1628001"/>
            <a:ext cx="3158754" cy="2657636"/>
            <a:chOff x="5076056" y="803763"/>
            <a:chExt cx="3273130" cy="3112257"/>
          </a:xfrm>
        </p:grpSpPr>
        <p:grpSp>
          <p:nvGrpSpPr>
            <p:cNvPr id="17" name="59 Grupo"/>
            <p:cNvGrpSpPr/>
            <p:nvPr/>
          </p:nvGrpSpPr>
          <p:grpSpPr>
            <a:xfrm>
              <a:off x="5076056" y="2201202"/>
              <a:ext cx="3168353" cy="1714818"/>
              <a:chOff x="418780" y="452829"/>
              <a:chExt cx="1597059" cy="1171535"/>
            </a:xfrm>
          </p:grpSpPr>
          <p:sp>
            <p:nvSpPr>
              <p:cNvPr id="26" name="68 Rectángulo redondeado"/>
              <p:cNvSpPr/>
              <p:nvPr/>
            </p:nvSpPr>
            <p:spPr>
              <a:xfrm>
                <a:off x="418780" y="452829"/>
                <a:ext cx="1597059" cy="1171535"/>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7" name="69 Rectángulo"/>
              <p:cNvSpPr/>
              <p:nvPr/>
            </p:nvSpPr>
            <p:spPr>
              <a:xfrm>
                <a:off x="441480" y="475529"/>
                <a:ext cx="1418372" cy="72962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0485" tIns="70485" rIns="70485" bIns="70485" numCol="1" spcCol="1270" anchor="t" anchorCtr="0">
                <a:noAutofit/>
              </a:bodyPr>
              <a:lstStyle/>
              <a:p>
                <a:pPr marL="285750" lvl="1" indent="-285750" algn="l" defTabSz="1644650">
                  <a:lnSpc>
                    <a:spcPct val="90000"/>
                  </a:lnSpc>
                  <a:spcBef>
                    <a:spcPct val="0"/>
                  </a:spcBef>
                  <a:spcAft>
                    <a:spcPct val="15000"/>
                  </a:spcAft>
                  <a:buChar char="••"/>
                </a:pPr>
                <a:endParaRPr lang="ca-ES" sz="3200" kern="1200" dirty="0"/>
              </a:p>
              <a:p>
                <a:pPr marL="0" lvl="1" algn="ctr" defTabSz="1644650">
                  <a:lnSpc>
                    <a:spcPct val="90000"/>
                  </a:lnSpc>
                  <a:spcBef>
                    <a:spcPct val="0"/>
                  </a:spcBef>
                  <a:spcAft>
                    <a:spcPct val="15000"/>
                  </a:spcAft>
                </a:pPr>
                <a:endParaRPr lang="ca-ES" sz="2400" kern="1200" dirty="0"/>
              </a:p>
              <a:p>
                <a:pPr marL="0" lvl="1" algn="ctr" defTabSz="1644650">
                  <a:lnSpc>
                    <a:spcPct val="90000"/>
                  </a:lnSpc>
                  <a:spcBef>
                    <a:spcPct val="0"/>
                  </a:spcBef>
                  <a:spcAft>
                    <a:spcPct val="15000"/>
                  </a:spcAft>
                </a:pPr>
                <a:r>
                  <a:rPr lang="ca-ES" sz="2400" kern="1200" dirty="0"/>
                  <a:t>      </a:t>
                </a:r>
                <a:r>
                  <a:rPr lang="ca-ES" sz="2400" kern="1200" dirty="0" err="1"/>
                  <a:t>Encore</a:t>
                </a:r>
                <a:r>
                  <a:rPr lang="ca-ES" sz="2400" kern="1200" dirty="0"/>
                  <a:t> Duet</a:t>
                </a:r>
              </a:p>
            </p:txBody>
          </p:sp>
        </p:grpSp>
        <p:grpSp>
          <p:nvGrpSpPr>
            <p:cNvPr id="18" name="60 Grupo"/>
            <p:cNvGrpSpPr/>
            <p:nvPr/>
          </p:nvGrpSpPr>
          <p:grpSpPr>
            <a:xfrm>
              <a:off x="6540233" y="1717398"/>
              <a:ext cx="1794887" cy="534948"/>
              <a:chOff x="924361" y="1132548"/>
              <a:chExt cx="1122787" cy="259994"/>
            </a:xfrm>
          </p:grpSpPr>
          <p:sp>
            <p:nvSpPr>
              <p:cNvPr id="24" name="66 Rectángulo redondeado"/>
              <p:cNvSpPr/>
              <p:nvPr/>
            </p:nvSpPr>
            <p:spPr>
              <a:xfrm>
                <a:off x="924361" y="1132548"/>
                <a:ext cx="1122787" cy="259994"/>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5" name="67 Rectángulo"/>
              <p:cNvSpPr/>
              <p:nvPr/>
            </p:nvSpPr>
            <p:spPr>
              <a:xfrm>
                <a:off x="950691" y="1142511"/>
                <a:ext cx="1084632" cy="23549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ca-ES" sz="2000" kern="1200" dirty="0" err="1"/>
                  <a:t>Pathfinder</a:t>
                </a:r>
                <a:r>
                  <a:rPr lang="ca-ES" sz="2000" kern="1200" dirty="0"/>
                  <a:t> Pro</a:t>
                </a:r>
              </a:p>
            </p:txBody>
          </p:sp>
        </p:grpSp>
        <p:sp>
          <p:nvSpPr>
            <p:cNvPr id="20" name="62 Flecha arriba y abajo"/>
            <p:cNvSpPr/>
            <p:nvPr/>
          </p:nvSpPr>
          <p:spPr>
            <a:xfrm>
              <a:off x="7579649" y="1277953"/>
              <a:ext cx="258325" cy="417623"/>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1" name="63 Rectángulo redondeado"/>
            <p:cNvSpPr/>
            <p:nvPr/>
          </p:nvSpPr>
          <p:spPr>
            <a:xfrm>
              <a:off x="7102621" y="803763"/>
              <a:ext cx="1246565" cy="438878"/>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r>
                <a:rPr lang="ca-ES" dirty="0" err="1"/>
                <a:t>WorldCAT</a:t>
              </a:r>
              <a:endParaRPr lang="ca-ES" dirty="0"/>
            </a:p>
          </p:txBody>
        </p:sp>
      </p:grpSp>
      <p:pic>
        <p:nvPicPr>
          <p:cNvPr id="45" name="Imatge 44"/>
          <p:cNvPicPr>
            <a:picLocks noChangeAspect="1"/>
          </p:cNvPicPr>
          <p:nvPr/>
        </p:nvPicPr>
        <p:blipFill>
          <a:blip r:embed="rId3"/>
          <a:stretch>
            <a:fillRect/>
          </a:stretch>
        </p:blipFill>
        <p:spPr>
          <a:xfrm>
            <a:off x="5229067" y="3096519"/>
            <a:ext cx="2455856" cy="542771"/>
          </a:xfrm>
          <a:prstGeom prst="rect">
            <a:avLst/>
          </a:prstGeom>
        </p:spPr>
      </p:pic>
      <p:pic>
        <p:nvPicPr>
          <p:cNvPr id="52" name="Imatge 51"/>
          <p:cNvPicPr>
            <a:picLocks noChangeAspect="1"/>
          </p:cNvPicPr>
          <p:nvPr/>
        </p:nvPicPr>
        <p:blipFill rotWithShape="1">
          <a:blip r:embed="rId4"/>
          <a:srcRect l="499" r="93353" b="47044"/>
          <a:stretch/>
        </p:blipFill>
        <p:spPr>
          <a:xfrm>
            <a:off x="5255429" y="3753145"/>
            <a:ext cx="375387" cy="474144"/>
          </a:xfrm>
          <a:prstGeom prst="rect">
            <a:avLst/>
          </a:prstGeom>
        </p:spPr>
      </p:pic>
      <p:grpSp>
        <p:nvGrpSpPr>
          <p:cNvPr id="69" name="Agrupa 68"/>
          <p:cNvGrpSpPr/>
          <p:nvPr/>
        </p:nvGrpSpPr>
        <p:grpSpPr>
          <a:xfrm>
            <a:off x="627220" y="2271905"/>
            <a:ext cx="4126669" cy="4003086"/>
            <a:chOff x="627220" y="2271905"/>
            <a:chExt cx="4053459" cy="4003086"/>
          </a:xfrm>
        </p:grpSpPr>
        <p:grpSp>
          <p:nvGrpSpPr>
            <p:cNvPr id="39" name="48 Grupo"/>
            <p:cNvGrpSpPr/>
            <p:nvPr/>
          </p:nvGrpSpPr>
          <p:grpSpPr>
            <a:xfrm>
              <a:off x="1011630" y="2271905"/>
              <a:ext cx="2020474" cy="698469"/>
              <a:chOff x="255036" y="907113"/>
              <a:chExt cx="1642880" cy="698469"/>
            </a:xfrm>
          </p:grpSpPr>
          <p:sp>
            <p:nvSpPr>
              <p:cNvPr id="43" name="52 Rectángulo redondeado"/>
              <p:cNvSpPr/>
              <p:nvPr/>
            </p:nvSpPr>
            <p:spPr>
              <a:xfrm>
                <a:off x="255036" y="926216"/>
                <a:ext cx="1315632" cy="679366"/>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44" name="53 Rectángulo"/>
              <p:cNvSpPr/>
              <p:nvPr/>
            </p:nvSpPr>
            <p:spPr>
              <a:xfrm>
                <a:off x="266932" y="907113"/>
                <a:ext cx="1630984" cy="68848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0485" tIns="70485" rIns="70485" bIns="70485" numCol="1" spcCol="1270" anchor="t" anchorCtr="0">
                <a:noAutofit/>
              </a:bodyPr>
              <a:lstStyle/>
              <a:p>
                <a:pPr marL="0" lvl="1" algn="l" defTabSz="1644650">
                  <a:lnSpc>
                    <a:spcPct val="90000"/>
                  </a:lnSpc>
                  <a:spcBef>
                    <a:spcPct val="0"/>
                  </a:spcBef>
                  <a:spcAft>
                    <a:spcPct val="15000"/>
                  </a:spcAft>
                </a:pPr>
                <a:endParaRPr lang="ca-ES" sz="2000" kern="1200" dirty="0"/>
              </a:p>
              <a:p>
                <a:pPr marL="0" lvl="1" algn="l" defTabSz="1644650">
                  <a:lnSpc>
                    <a:spcPct val="90000"/>
                  </a:lnSpc>
                  <a:spcBef>
                    <a:spcPct val="0"/>
                  </a:spcBef>
                  <a:spcAft>
                    <a:spcPct val="15000"/>
                  </a:spcAft>
                </a:pPr>
                <a:r>
                  <a:rPr lang="ca-ES" sz="2000" dirty="0"/>
                  <a:t>    </a:t>
                </a:r>
                <a:r>
                  <a:rPr lang="ca-ES" sz="2000" kern="1200" dirty="0"/>
                  <a:t>EDS</a:t>
                </a:r>
                <a:r>
                  <a:rPr lang="ca-ES" sz="2000" dirty="0"/>
                  <a:t> </a:t>
                </a:r>
                <a:r>
                  <a:rPr lang="ca-ES" sz="2000" kern="1200" dirty="0" err="1"/>
                  <a:t>admin</a:t>
                </a:r>
                <a:endParaRPr lang="ca-ES" sz="2000" kern="1200" dirty="0"/>
              </a:p>
            </p:txBody>
          </p:sp>
        </p:grpSp>
        <p:grpSp>
          <p:nvGrpSpPr>
            <p:cNvPr id="40" name="49 Grupo"/>
            <p:cNvGrpSpPr/>
            <p:nvPr/>
          </p:nvGrpSpPr>
          <p:grpSpPr>
            <a:xfrm>
              <a:off x="628205" y="5601426"/>
              <a:ext cx="2415218" cy="673565"/>
              <a:chOff x="402476" y="5007016"/>
              <a:chExt cx="1274793" cy="341885"/>
            </a:xfrm>
          </p:grpSpPr>
          <p:sp>
            <p:nvSpPr>
              <p:cNvPr id="41" name="50 Rectángulo redondeado"/>
              <p:cNvSpPr/>
              <p:nvPr/>
            </p:nvSpPr>
            <p:spPr>
              <a:xfrm>
                <a:off x="402476" y="5007016"/>
                <a:ext cx="1274793" cy="340850"/>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2" name="51 Rectángulo"/>
              <p:cNvSpPr/>
              <p:nvPr/>
            </p:nvSpPr>
            <p:spPr>
              <a:xfrm>
                <a:off x="464455" y="5028017"/>
                <a:ext cx="1161318" cy="3208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ca-ES" kern="1200" dirty="0"/>
                  <a:t>Full Text </a:t>
                </a:r>
                <a:r>
                  <a:rPr lang="ca-ES" kern="1200" dirty="0" err="1"/>
                  <a:t>Finder</a:t>
                </a:r>
                <a:endParaRPr lang="ca-ES" dirty="0"/>
              </a:p>
              <a:p>
                <a:pPr lvl="0" algn="ctr" defTabSz="889000">
                  <a:lnSpc>
                    <a:spcPct val="90000"/>
                  </a:lnSpc>
                  <a:spcBef>
                    <a:spcPct val="0"/>
                  </a:spcBef>
                  <a:spcAft>
                    <a:spcPct val="35000"/>
                  </a:spcAft>
                </a:pPr>
                <a:r>
                  <a:rPr lang="ca-ES" kern="1200" dirty="0"/>
                  <a:t>(Gestor d’enllaços)</a:t>
                </a:r>
              </a:p>
            </p:txBody>
          </p:sp>
        </p:grpSp>
        <p:cxnSp>
          <p:nvCxnSpPr>
            <p:cNvPr id="38" name="47 Conector recto de flecha"/>
            <p:cNvCxnSpPr/>
            <p:nvPr/>
          </p:nvCxnSpPr>
          <p:spPr>
            <a:xfrm>
              <a:off x="2724972" y="2948453"/>
              <a:ext cx="1955707" cy="2468967"/>
            </a:xfrm>
            <a:prstGeom prst="straightConnector1">
              <a:avLst/>
            </a:prstGeom>
            <a:ln w="25400">
              <a:headEnd type="arrow"/>
              <a:tailEnd type="arrow"/>
            </a:ln>
          </p:spPr>
          <p:style>
            <a:lnRef idx="1">
              <a:schemeClr val="accent1"/>
            </a:lnRef>
            <a:fillRef idx="0">
              <a:schemeClr val="accent1"/>
            </a:fillRef>
            <a:effectRef idx="0">
              <a:schemeClr val="accent1"/>
            </a:effectRef>
            <a:fontRef idx="minor">
              <a:schemeClr val="tx1"/>
            </a:fontRef>
          </p:style>
        </p:cxnSp>
        <p:grpSp>
          <p:nvGrpSpPr>
            <p:cNvPr id="64" name="Agrupa 63"/>
            <p:cNvGrpSpPr/>
            <p:nvPr/>
          </p:nvGrpSpPr>
          <p:grpSpPr>
            <a:xfrm>
              <a:off x="628207" y="4591984"/>
              <a:ext cx="2337082" cy="605954"/>
              <a:chOff x="741972" y="4913549"/>
              <a:chExt cx="2290157" cy="400112"/>
            </a:xfrm>
          </p:grpSpPr>
          <p:sp>
            <p:nvSpPr>
              <p:cNvPr id="30" name="72 Rectángulo redondeado"/>
              <p:cNvSpPr/>
              <p:nvPr/>
            </p:nvSpPr>
            <p:spPr>
              <a:xfrm>
                <a:off x="741972" y="4913549"/>
                <a:ext cx="2290157" cy="400112"/>
              </a:xfrm>
              <a:prstGeom prst="roundRect">
                <a:avLst>
                  <a:gd name="adj" fmla="val 10000"/>
                </a:avLst>
              </a:prstGeom>
              <a:solidFill>
                <a:schemeClr val="accent1">
                  <a:lumMod val="9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9" name="51 Rectángulo"/>
              <p:cNvSpPr/>
              <p:nvPr/>
            </p:nvSpPr>
            <p:spPr>
              <a:xfrm>
                <a:off x="786503" y="4962481"/>
                <a:ext cx="2148433" cy="3208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ca-ES" kern="1200" dirty="0" err="1"/>
                  <a:t>Publication</a:t>
                </a:r>
                <a:r>
                  <a:rPr lang="ca-ES" kern="1200" dirty="0"/>
                  <a:t> </a:t>
                </a:r>
                <a:r>
                  <a:rPr lang="ca-ES" kern="1200" dirty="0" err="1"/>
                  <a:t>Finder</a:t>
                </a:r>
                <a:endParaRPr lang="ca-ES" kern="1200" dirty="0"/>
              </a:p>
              <a:p>
                <a:pPr lvl="0" algn="ctr" defTabSz="889000">
                  <a:lnSpc>
                    <a:spcPct val="90000"/>
                  </a:lnSpc>
                  <a:spcBef>
                    <a:spcPct val="0"/>
                  </a:spcBef>
                  <a:spcAft>
                    <a:spcPct val="35000"/>
                  </a:spcAft>
                </a:pPr>
                <a:r>
                  <a:rPr lang="ca-ES" dirty="0"/>
                  <a:t>(Llista A-Z )</a:t>
                </a:r>
                <a:endParaRPr lang="ca-ES" kern="1200" dirty="0"/>
              </a:p>
            </p:txBody>
          </p:sp>
        </p:grpSp>
        <p:pic>
          <p:nvPicPr>
            <p:cNvPr id="53" name="Imatge 52"/>
            <p:cNvPicPr>
              <a:picLocks noChangeAspect="1"/>
            </p:cNvPicPr>
            <p:nvPr/>
          </p:nvPicPr>
          <p:blipFill rotWithShape="1">
            <a:blip r:embed="rId5"/>
            <a:srcRect t="9544" r="90646" b="85965"/>
            <a:stretch/>
          </p:blipFill>
          <p:spPr>
            <a:xfrm>
              <a:off x="1394808" y="2377956"/>
              <a:ext cx="801905" cy="308008"/>
            </a:xfrm>
            <a:prstGeom prst="rect">
              <a:avLst/>
            </a:prstGeom>
          </p:spPr>
        </p:pic>
        <p:sp>
          <p:nvSpPr>
            <p:cNvPr id="56" name="Suma 55"/>
            <p:cNvSpPr/>
            <p:nvPr/>
          </p:nvSpPr>
          <p:spPr>
            <a:xfrm>
              <a:off x="1544223" y="4246986"/>
              <a:ext cx="392166" cy="339023"/>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grpSp>
          <p:nvGrpSpPr>
            <p:cNvPr id="63" name="Agrupa 62"/>
            <p:cNvGrpSpPr/>
            <p:nvPr/>
          </p:nvGrpSpPr>
          <p:grpSpPr>
            <a:xfrm>
              <a:off x="627220" y="3547796"/>
              <a:ext cx="2337082" cy="693215"/>
              <a:chOff x="938804" y="3718289"/>
              <a:chExt cx="2301047" cy="656719"/>
            </a:xfrm>
          </p:grpSpPr>
          <p:sp>
            <p:nvSpPr>
              <p:cNvPr id="58" name="50 Rectángulo redondeado"/>
              <p:cNvSpPr/>
              <p:nvPr/>
            </p:nvSpPr>
            <p:spPr>
              <a:xfrm>
                <a:off x="938804" y="3718289"/>
                <a:ext cx="2301047" cy="601370"/>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7" name="51 Rectángulo"/>
              <p:cNvSpPr/>
              <p:nvPr/>
            </p:nvSpPr>
            <p:spPr>
              <a:xfrm>
                <a:off x="1022948" y="3808865"/>
                <a:ext cx="2132759" cy="56614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ca-ES" kern="1200" dirty="0"/>
                  <a:t>Holdings Manager</a:t>
                </a:r>
              </a:p>
              <a:p>
                <a:pPr lvl="0" algn="ctr" defTabSz="889000">
                  <a:lnSpc>
                    <a:spcPct val="90000"/>
                  </a:lnSpc>
                  <a:spcBef>
                    <a:spcPct val="0"/>
                  </a:spcBef>
                  <a:spcAft>
                    <a:spcPct val="35000"/>
                  </a:spcAft>
                </a:pPr>
                <a:r>
                  <a:rPr lang="ca-ES" dirty="0"/>
                  <a:t>(Biblioteca digital UB)</a:t>
                </a:r>
                <a:endParaRPr lang="ca-ES" kern="1200" dirty="0"/>
              </a:p>
            </p:txBody>
          </p:sp>
        </p:grpSp>
        <p:sp>
          <p:nvSpPr>
            <p:cNvPr id="65" name="Suma 64"/>
            <p:cNvSpPr/>
            <p:nvPr/>
          </p:nvSpPr>
          <p:spPr>
            <a:xfrm>
              <a:off x="1573794" y="5253621"/>
              <a:ext cx="392166" cy="339023"/>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66" name="70 Flecha arriba y abajo"/>
            <p:cNvSpPr/>
            <p:nvPr/>
          </p:nvSpPr>
          <p:spPr>
            <a:xfrm>
              <a:off x="1649373" y="3036011"/>
              <a:ext cx="232051" cy="523996"/>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grpSp>
      <p:grpSp>
        <p:nvGrpSpPr>
          <p:cNvPr id="50" name="Agrupa 49"/>
          <p:cNvGrpSpPr/>
          <p:nvPr/>
        </p:nvGrpSpPr>
        <p:grpSpPr>
          <a:xfrm>
            <a:off x="288757" y="96254"/>
            <a:ext cx="8681649" cy="885524"/>
            <a:chOff x="308873" y="31893"/>
            <a:chExt cx="8748161" cy="1016428"/>
          </a:xfrm>
        </p:grpSpPr>
        <p:pic>
          <p:nvPicPr>
            <p:cNvPr id="51" name="Imatge 50"/>
            <p:cNvPicPr>
              <a:picLocks noChangeAspect="1"/>
            </p:cNvPicPr>
            <p:nvPr/>
          </p:nvPicPr>
          <p:blipFill>
            <a:blip r:embed="rId6"/>
            <a:stretch>
              <a:fillRect/>
            </a:stretch>
          </p:blipFill>
          <p:spPr>
            <a:xfrm>
              <a:off x="5746619" y="31893"/>
              <a:ext cx="3310415" cy="1016428"/>
            </a:xfrm>
            <a:prstGeom prst="rect">
              <a:avLst/>
            </a:prstGeom>
          </p:spPr>
        </p:pic>
        <p:pic>
          <p:nvPicPr>
            <p:cNvPr id="54" name="Imatge 53"/>
            <p:cNvPicPr>
              <a:picLocks noChangeAspect="1"/>
            </p:cNvPicPr>
            <p:nvPr/>
          </p:nvPicPr>
          <p:blipFill rotWithShape="1">
            <a:blip r:embed="rId7"/>
            <a:srcRect b="34560"/>
            <a:stretch/>
          </p:blipFill>
          <p:spPr>
            <a:xfrm>
              <a:off x="308873" y="187354"/>
              <a:ext cx="2985763" cy="699341"/>
            </a:xfrm>
            <a:prstGeom prst="rect">
              <a:avLst/>
            </a:prstGeom>
          </p:spPr>
        </p:pic>
      </p:grpSp>
    </p:spTree>
    <p:extLst>
      <p:ext uri="{BB962C8B-B14F-4D97-AF65-F5344CB8AC3E}">
        <p14:creationId xmlns:p14="http://schemas.microsoft.com/office/powerpoint/2010/main" val="7593491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tge 4"/>
          <p:cNvPicPr>
            <a:picLocks noChangeAspect="1"/>
          </p:cNvPicPr>
          <p:nvPr/>
        </p:nvPicPr>
        <p:blipFill>
          <a:blip r:embed="rId3"/>
          <a:stretch>
            <a:fillRect/>
          </a:stretch>
        </p:blipFill>
        <p:spPr>
          <a:xfrm>
            <a:off x="451793" y="807930"/>
            <a:ext cx="1663759" cy="367709"/>
          </a:xfrm>
          <a:prstGeom prst="rect">
            <a:avLst/>
          </a:prstGeom>
        </p:spPr>
      </p:pic>
      <p:sp>
        <p:nvSpPr>
          <p:cNvPr id="6" name="Títol 9"/>
          <p:cNvSpPr txBox="1">
            <a:spLocks/>
          </p:cNvSpPr>
          <p:nvPr/>
        </p:nvSpPr>
        <p:spPr>
          <a:xfrm>
            <a:off x="1359872" y="586593"/>
            <a:ext cx="8000921" cy="8103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ca-ES" sz="2800" b="1" dirty="0" err="1">
                <a:solidFill>
                  <a:srgbClr val="002060"/>
                </a:solidFill>
              </a:rPr>
              <a:t>Ebsco</a:t>
            </a:r>
            <a:r>
              <a:rPr lang="ca-ES" sz="2800" b="1" dirty="0">
                <a:solidFill>
                  <a:srgbClr val="002060"/>
                </a:solidFill>
              </a:rPr>
              <a:t> </a:t>
            </a:r>
            <a:r>
              <a:rPr lang="ca-ES" sz="2800" b="1" dirty="0" err="1">
                <a:solidFill>
                  <a:srgbClr val="002060"/>
                </a:solidFill>
              </a:rPr>
              <a:t>Discovery</a:t>
            </a:r>
            <a:r>
              <a:rPr lang="ca-ES" sz="2800" b="1" dirty="0">
                <a:solidFill>
                  <a:srgbClr val="002060"/>
                </a:solidFill>
              </a:rPr>
              <a:t> Services (EDS)</a:t>
            </a:r>
          </a:p>
        </p:txBody>
      </p:sp>
      <p:pic>
        <p:nvPicPr>
          <p:cNvPr id="3" name="Imatge 2"/>
          <p:cNvPicPr>
            <a:picLocks noChangeAspect="1"/>
          </p:cNvPicPr>
          <p:nvPr/>
        </p:nvPicPr>
        <p:blipFill>
          <a:blip r:embed="rId4"/>
          <a:stretch>
            <a:fillRect/>
          </a:stretch>
        </p:blipFill>
        <p:spPr>
          <a:xfrm>
            <a:off x="800100" y="1516710"/>
            <a:ext cx="7411422" cy="5120511"/>
          </a:xfrm>
          <a:prstGeom prst="rect">
            <a:avLst/>
          </a:prstGeom>
        </p:spPr>
      </p:pic>
      <p:sp>
        <p:nvSpPr>
          <p:cNvPr id="4" name="Rectangle 3"/>
          <p:cNvSpPr/>
          <p:nvPr/>
        </p:nvSpPr>
        <p:spPr>
          <a:xfrm>
            <a:off x="2463800" y="1828800"/>
            <a:ext cx="1016000" cy="4318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QuadreDeText 6"/>
          <p:cNvSpPr txBox="1"/>
          <p:nvPr/>
        </p:nvSpPr>
        <p:spPr>
          <a:xfrm>
            <a:off x="5029200" y="2451100"/>
            <a:ext cx="2286000" cy="923330"/>
          </a:xfrm>
          <a:prstGeom prst="rect">
            <a:avLst/>
          </a:prstGeom>
          <a:noFill/>
        </p:spPr>
        <p:txBody>
          <a:bodyPr wrap="square" rtlCol="0">
            <a:spAutoFit/>
          </a:bodyPr>
          <a:lstStyle/>
          <a:p>
            <a:r>
              <a:rPr lang="ca-ES" dirty="0">
                <a:solidFill>
                  <a:srgbClr val="FF0000"/>
                </a:solidFill>
              </a:rPr>
              <a:t>Gestió d’HLM:</a:t>
            </a:r>
          </a:p>
          <a:p>
            <a:pPr marL="285750" indent="-285750">
              <a:buFont typeface="Arial" panose="020B0604020202020204" pitchFamily="34" charset="0"/>
              <a:buChar char="•"/>
            </a:pPr>
            <a:r>
              <a:rPr lang="ca-ES" dirty="0" err="1">
                <a:solidFill>
                  <a:srgbClr val="FF0000"/>
                </a:solidFill>
              </a:rPr>
              <a:t>Publication</a:t>
            </a:r>
            <a:r>
              <a:rPr lang="ca-ES" dirty="0">
                <a:solidFill>
                  <a:srgbClr val="FF0000"/>
                </a:solidFill>
              </a:rPr>
              <a:t> </a:t>
            </a:r>
            <a:r>
              <a:rPr lang="ca-ES" dirty="0" err="1">
                <a:solidFill>
                  <a:srgbClr val="FF0000"/>
                </a:solidFill>
              </a:rPr>
              <a:t>Finder</a:t>
            </a:r>
            <a:endParaRPr lang="ca-ES" dirty="0">
              <a:solidFill>
                <a:srgbClr val="FF0000"/>
              </a:solidFill>
            </a:endParaRPr>
          </a:p>
          <a:p>
            <a:pPr marL="285750" indent="-285750">
              <a:buFont typeface="Arial" panose="020B0604020202020204" pitchFamily="34" charset="0"/>
              <a:buChar char="•"/>
            </a:pPr>
            <a:r>
              <a:rPr lang="ca-ES" dirty="0">
                <a:solidFill>
                  <a:srgbClr val="FF0000"/>
                </a:solidFill>
              </a:rPr>
              <a:t>Full Text </a:t>
            </a:r>
            <a:r>
              <a:rPr lang="ca-ES" dirty="0" err="1">
                <a:solidFill>
                  <a:srgbClr val="FF0000"/>
                </a:solidFill>
              </a:rPr>
              <a:t>Finder</a:t>
            </a:r>
            <a:endParaRPr lang="es-ES" dirty="0">
              <a:solidFill>
                <a:srgbClr val="FF0000"/>
              </a:solidFill>
            </a:endParaRPr>
          </a:p>
        </p:txBody>
      </p:sp>
      <p:cxnSp>
        <p:nvCxnSpPr>
          <p:cNvPr id="12" name="Connector de fletxa recta 11"/>
          <p:cNvCxnSpPr/>
          <p:nvPr/>
        </p:nvCxnSpPr>
        <p:spPr>
          <a:xfrm flipH="1" flipV="1">
            <a:off x="3619500" y="2260600"/>
            <a:ext cx="1600200" cy="2159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800100" y="1828800"/>
            <a:ext cx="939800" cy="4318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21" name="Connector de fletxa recta 20"/>
          <p:cNvCxnSpPr/>
          <p:nvPr/>
        </p:nvCxnSpPr>
        <p:spPr>
          <a:xfrm flipH="1" flipV="1">
            <a:off x="1770678" y="2330967"/>
            <a:ext cx="2661622" cy="2075933"/>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QuadreDeText 21"/>
          <p:cNvSpPr txBox="1"/>
          <p:nvPr/>
        </p:nvSpPr>
        <p:spPr>
          <a:xfrm>
            <a:off x="4505811" y="4423847"/>
            <a:ext cx="2147272" cy="1200329"/>
          </a:xfrm>
          <a:prstGeom prst="rect">
            <a:avLst/>
          </a:prstGeom>
          <a:noFill/>
        </p:spPr>
        <p:txBody>
          <a:bodyPr wrap="square" rtlCol="0">
            <a:spAutoFit/>
          </a:bodyPr>
          <a:lstStyle/>
          <a:p>
            <a:r>
              <a:rPr lang="ca-ES" dirty="0">
                <a:solidFill>
                  <a:srgbClr val="FF0000"/>
                </a:solidFill>
              </a:rPr>
              <a:t>Gestió d’EDS:</a:t>
            </a:r>
          </a:p>
          <a:p>
            <a:pPr marL="285750" indent="-285750">
              <a:buFont typeface="Arial" panose="020B0604020202020204" pitchFamily="34" charset="0"/>
              <a:buChar char="•"/>
            </a:pPr>
            <a:r>
              <a:rPr lang="ca-ES" dirty="0">
                <a:solidFill>
                  <a:srgbClr val="FF0000"/>
                </a:solidFill>
              </a:rPr>
              <a:t>Proveïdors de contingut</a:t>
            </a:r>
          </a:p>
          <a:p>
            <a:pPr marL="285750" indent="-285750">
              <a:buFont typeface="Arial" panose="020B0604020202020204" pitchFamily="34" charset="0"/>
              <a:buChar char="•"/>
            </a:pPr>
            <a:r>
              <a:rPr lang="ca-ES" dirty="0">
                <a:solidFill>
                  <a:srgbClr val="FF0000"/>
                </a:solidFill>
              </a:rPr>
              <a:t>Botons d’accés</a:t>
            </a:r>
            <a:endParaRPr lang="es-ES" dirty="0">
              <a:solidFill>
                <a:srgbClr val="FF0000"/>
              </a:solidFill>
            </a:endParaRPr>
          </a:p>
        </p:txBody>
      </p:sp>
    </p:spTree>
    <p:extLst>
      <p:ext uri="{BB962C8B-B14F-4D97-AF65-F5344CB8AC3E}">
        <p14:creationId xmlns:p14="http://schemas.microsoft.com/office/powerpoint/2010/main" val="27616987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tge 1"/>
          <p:cNvPicPr>
            <a:picLocks noChangeAspect="1"/>
          </p:cNvPicPr>
          <p:nvPr/>
        </p:nvPicPr>
        <p:blipFill>
          <a:blip r:embed="rId3"/>
          <a:stretch>
            <a:fillRect/>
          </a:stretch>
        </p:blipFill>
        <p:spPr>
          <a:xfrm>
            <a:off x="451793" y="2132088"/>
            <a:ext cx="8184146" cy="3635223"/>
          </a:xfrm>
          <a:prstGeom prst="rect">
            <a:avLst/>
          </a:prstGeom>
        </p:spPr>
      </p:pic>
      <p:pic>
        <p:nvPicPr>
          <p:cNvPr id="5" name="Imatge 4"/>
          <p:cNvPicPr>
            <a:picLocks noChangeAspect="1"/>
          </p:cNvPicPr>
          <p:nvPr/>
        </p:nvPicPr>
        <p:blipFill>
          <a:blip r:embed="rId4"/>
          <a:stretch>
            <a:fillRect/>
          </a:stretch>
        </p:blipFill>
        <p:spPr>
          <a:xfrm>
            <a:off x="451793" y="807930"/>
            <a:ext cx="1663759" cy="367709"/>
          </a:xfrm>
          <a:prstGeom prst="rect">
            <a:avLst/>
          </a:prstGeom>
        </p:spPr>
      </p:pic>
      <p:sp>
        <p:nvSpPr>
          <p:cNvPr id="6" name="Títol 9"/>
          <p:cNvSpPr txBox="1">
            <a:spLocks/>
          </p:cNvSpPr>
          <p:nvPr/>
        </p:nvSpPr>
        <p:spPr>
          <a:xfrm>
            <a:off x="1359872" y="586593"/>
            <a:ext cx="8000921" cy="8103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ca-ES" sz="2800" b="1" dirty="0">
                <a:solidFill>
                  <a:srgbClr val="002060"/>
                </a:solidFill>
              </a:rPr>
              <a:t>Holdings </a:t>
            </a:r>
            <a:r>
              <a:rPr lang="ca-ES" sz="2800" b="1" dirty="0" err="1">
                <a:solidFill>
                  <a:srgbClr val="002060"/>
                </a:solidFill>
              </a:rPr>
              <a:t>and</a:t>
            </a:r>
            <a:r>
              <a:rPr lang="ca-ES" sz="2800" b="1" dirty="0">
                <a:solidFill>
                  <a:srgbClr val="002060"/>
                </a:solidFill>
              </a:rPr>
              <a:t> </a:t>
            </a:r>
            <a:r>
              <a:rPr lang="ca-ES" sz="2800" b="1" dirty="0" err="1">
                <a:solidFill>
                  <a:srgbClr val="002060"/>
                </a:solidFill>
              </a:rPr>
              <a:t>Link</a:t>
            </a:r>
            <a:r>
              <a:rPr lang="ca-ES" sz="2800" b="1" dirty="0">
                <a:solidFill>
                  <a:srgbClr val="002060"/>
                </a:solidFill>
              </a:rPr>
              <a:t> Manager (HLM)</a:t>
            </a:r>
          </a:p>
        </p:txBody>
      </p:sp>
      <p:sp>
        <p:nvSpPr>
          <p:cNvPr id="7" name="Rectangle 6"/>
          <p:cNvSpPr/>
          <p:nvPr/>
        </p:nvSpPr>
        <p:spPr>
          <a:xfrm>
            <a:off x="457200" y="3436888"/>
            <a:ext cx="2286000" cy="254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Rectangle 7"/>
          <p:cNvSpPr/>
          <p:nvPr/>
        </p:nvSpPr>
        <p:spPr>
          <a:xfrm>
            <a:off x="507730" y="4701346"/>
            <a:ext cx="1034107" cy="70504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QuadreDeText 8"/>
          <p:cNvSpPr txBox="1"/>
          <p:nvPr/>
        </p:nvSpPr>
        <p:spPr>
          <a:xfrm>
            <a:off x="4352290" y="3580368"/>
            <a:ext cx="2209800" cy="369332"/>
          </a:xfrm>
          <a:prstGeom prst="rect">
            <a:avLst/>
          </a:prstGeom>
          <a:noFill/>
        </p:spPr>
        <p:txBody>
          <a:bodyPr wrap="square" rtlCol="0">
            <a:spAutoFit/>
          </a:bodyPr>
          <a:lstStyle/>
          <a:p>
            <a:r>
              <a:rPr lang="ca-ES" dirty="0">
                <a:solidFill>
                  <a:srgbClr val="FF0000"/>
                </a:solidFill>
              </a:rPr>
              <a:t>Títol de la revista</a:t>
            </a:r>
            <a:endParaRPr lang="es-ES" dirty="0">
              <a:solidFill>
                <a:srgbClr val="FF0000"/>
              </a:solidFill>
            </a:endParaRPr>
          </a:p>
        </p:txBody>
      </p:sp>
      <p:sp>
        <p:nvSpPr>
          <p:cNvPr id="10" name="QuadreDeText 9"/>
          <p:cNvSpPr txBox="1"/>
          <p:nvPr/>
        </p:nvSpPr>
        <p:spPr>
          <a:xfrm>
            <a:off x="2765722" y="5767311"/>
            <a:ext cx="2691468" cy="369332"/>
          </a:xfrm>
          <a:prstGeom prst="rect">
            <a:avLst/>
          </a:prstGeom>
          <a:noFill/>
        </p:spPr>
        <p:txBody>
          <a:bodyPr wrap="square" rtlCol="0">
            <a:spAutoFit/>
          </a:bodyPr>
          <a:lstStyle/>
          <a:p>
            <a:r>
              <a:rPr lang="ca-ES" dirty="0">
                <a:solidFill>
                  <a:srgbClr val="FF0000"/>
                </a:solidFill>
              </a:rPr>
              <a:t>Nom dels paquets d’accés</a:t>
            </a:r>
            <a:endParaRPr lang="es-ES" dirty="0">
              <a:solidFill>
                <a:srgbClr val="FF0000"/>
              </a:solidFill>
            </a:endParaRPr>
          </a:p>
        </p:txBody>
      </p:sp>
      <p:cxnSp>
        <p:nvCxnSpPr>
          <p:cNvPr id="12" name="Connector de fletxa recta 11"/>
          <p:cNvCxnSpPr/>
          <p:nvPr/>
        </p:nvCxnSpPr>
        <p:spPr>
          <a:xfrm flipH="1" flipV="1">
            <a:off x="2743200" y="3718009"/>
            <a:ext cx="1489710" cy="5782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Connector de fletxa recta 12"/>
          <p:cNvCxnSpPr/>
          <p:nvPr/>
        </p:nvCxnSpPr>
        <p:spPr>
          <a:xfrm flipH="1" flipV="1">
            <a:off x="1541837" y="5333205"/>
            <a:ext cx="1201363" cy="527329"/>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6228080" y="4347073"/>
            <a:ext cx="1041400" cy="1044074"/>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6" name="QuadreDeText 15"/>
          <p:cNvSpPr txBox="1"/>
          <p:nvPr/>
        </p:nvSpPr>
        <p:spPr>
          <a:xfrm>
            <a:off x="5989320" y="6354428"/>
            <a:ext cx="2743200" cy="369332"/>
          </a:xfrm>
          <a:prstGeom prst="rect">
            <a:avLst/>
          </a:prstGeom>
          <a:noFill/>
        </p:spPr>
        <p:txBody>
          <a:bodyPr wrap="square" rtlCol="0">
            <a:spAutoFit/>
          </a:bodyPr>
          <a:lstStyle/>
          <a:p>
            <a:pPr algn="ctr"/>
            <a:r>
              <a:rPr lang="ca-ES" dirty="0">
                <a:solidFill>
                  <a:srgbClr val="FF0000"/>
                </a:solidFill>
              </a:rPr>
              <a:t>Activació dels títols</a:t>
            </a:r>
            <a:endParaRPr lang="es-ES" dirty="0">
              <a:solidFill>
                <a:srgbClr val="FF0000"/>
              </a:solidFill>
            </a:endParaRPr>
          </a:p>
        </p:txBody>
      </p:sp>
      <p:cxnSp>
        <p:nvCxnSpPr>
          <p:cNvPr id="17" name="Connector de fletxa recta 16"/>
          <p:cNvCxnSpPr/>
          <p:nvPr/>
        </p:nvCxnSpPr>
        <p:spPr>
          <a:xfrm flipH="1" flipV="1">
            <a:off x="7033631" y="5484370"/>
            <a:ext cx="25866" cy="93521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334486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tge 2"/>
          <p:cNvPicPr>
            <a:picLocks noChangeAspect="1"/>
          </p:cNvPicPr>
          <p:nvPr/>
        </p:nvPicPr>
        <p:blipFill>
          <a:blip r:embed="rId3"/>
          <a:stretch>
            <a:fillRect/>
          </a:stretch>
        </p:blipFill>
        <p:spPr>
          <a:xfrm>
            <a:off x="452378" y="1789486"/>
            <a:ext cx="8291908" cy="3223166"/>
          </a:xfrm>
          <a:prstGeom prst="rect">
            <a:avLst/>
          </a:prstGeom>
        </p:spPr>
      </p:pic>
      <p:pic>
        <p:nvPicPr>
          <p:cNvPr id="4" name="Imatge 3"/>
          <p:cNvPicPr>
            <a:picLocks noChangeAspect="1"/>
          </p:cNvPicPr>
          <p:nvPr/>
        </p:nvPicPr>
        <p:blipFill>
          <a:blip r:embed="rId4"/>
          <a:stretch>
            <a:fillRect/>
          </a:stretch>
        </p:blipFill>
        <p:spPr>
          <a:xfrm>
            <a:off x="451793" y="807930"/>
            <a:ext cx="1663759" cy="367709"/>
          </a:xfrm>
          <a:prstGeom prst="rect">
            <a:avLst/>
          </a:prstGeom>
        </p:spPr>
      </p:pic>
      <p:sp>
        <p:nvSpPr>
          <p:cNvPr id="5" name="Títol 9"/>
          <p:cNvSpPr txBox="1">
            <a:spLocks/>
          </p:cNvSpPr>
          <p:nvPr/>
        </p:nvSpPr>
        <p:spPr>
          <a:xfrm>
            <a:off x="1359872" y="586593"/>
            <a:ext cx="8000921" cy="8103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ca-ES" sz="2800" b="1" dirty="0" err="1">
                <a:solidFill>
                  <a:srgbClr val="002060"/>
                </a:solidFill>
              </a:rPr>
              <a:t>Publication</a:t>
            </a:r>
            <a:r>
              <a:rPr lang="ca-ES" sz="2800" b="1" dirty="0">
                <a:solidFill>
                  <a:srgbClr val="002060"/>
                </a:solidFill>
              </a:rPr>
              <a:t> </a:t>
            </a:r>
            <a:r>
              <a:rPr lang="ca-ES" sz="2800" b="1" dirty="0" err="1">
                <a:solidFill>
                  <a:srgbClr val="002060"/>
                </a:solidFill>
              </a:rPr>
              <a:t>Finder</a:t>
            </a:r>
            <a:r>
              <a:rPr lang="ca-ES" sz="2800" b="1" dirty="0">
                <a:solidFill>
                  <a:srgbClr val="002060"/>
                </a:solidFill>
              </a:rPr>
              <a:t> Interface (PFI)</a:t>
            </a:r>
          </a:p>
        </p:txBody>
      </p:sp>
      <p:cxnSp>
        <p:nvCxnSpPr>
          <p:cNvPr id="6" name="Connector de fletxa recta 5"/>
          <p:cNvCxnSpPr/>
          <p:nvPr/>
        </p:nvCxnSpPr>
        <p:spPr>
          <a:xfrm flipH="1" flipV="1">
            <a:off x="3714750" y="3602786"/>
            <a:ext cx="2068830" cy="2702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QuadreDeText 7"/>
          <p:cNvSpPr txBox="1"/>
          <p:nvPr/>
        </p:nvSpPr>
        <p:spPr>
          <a:xfrm>
            <a:off x="6050280" y="3497734"/>
            <a:ext cx="2209800" cy="369332"/>
          </a:xfrm>
          <a:prstGeom prst="rect">
            <a:avLst/>
          </a:prstGeom>
          <a:noFill/>
        </p:spPr>
        <p:txBody>
          <a:bodyPr wrap="square" rtlCol="0">
            <a:spAutoFit/>
          </a:bodyPr>
          <a:lstStyle/>
          <a:p>
            <a:r>
              <a:rPr lang="ca-ES" dirty="0">
                <a:solidFill>
                  <a:srgbClr val="FF0000"/>
                </a:solidFill>
              </a:rPr>
              <a:t>Títol de la revista</a:t>
            </a:r>
            <a:endParaRPr lang="es-ES" dirty="0">
              <a:solidFill>
                <a:srgbClr val="FF0000"/>
              </a:solidFill>
            </a:endParaRPr>
          </a:p>
        </p:txBody>
      </p:sp>
      <p:sp>
        <p:nvSpPr>
          <p:cNvPr id="9" name="Rectangle 8"/>
          <p:cNvSpPr/>
          <p:nvPr/>
        </p:nvSpPr>
        <p:spPr>
          <a:xfrm>
            <a:off x="2115552" y="3497734"/>
            <a:ext cx="1427748" cy="26416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Rectangle 9"/>
          <p:cNvSpPr/>
          <p:nvPr/>
        </p:nvSpPr>
        <p:spPr>
          <a:xfrm>
            <a:off x="2258869" y="4243662"/>
            <a:ext cx="2173431" cy="63694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QuadreDeText 10"/>
          <p:cNvSpPr txBox="1"/>
          <p:nvPr/>
        </p:nvSpPr>
        <p:spPr>
          <a:xfrm>
            <a:off x="5957232" y="5523983"/>
            <a:ext cx="2912448" cy="369332"/>
          </a:xfrm>
          <a:prstGeom prst="rect">
            <a:avLst/>
          </a:prstGeom>
          <a:noFill/>
        </p:spPr>
        <p:txBody>
          <a:bodyPr wrap="square" rtlCol="0">
            <a:spAutoFit/>
          </a:bodyPr>
          <a:lstStyle/>
          <a:p>
            <a:r>
              <a:rPr lang="ca-ES" dirty="0">
                <a:solidFill>
                  <a:srgbClr val="FF0000"/>
                </a:solidFill>
              </a:rPr>
              <a:t>Accés a través dels paquets</a:t>
            </a:r>
            <a:endParaRPr lang="es-ES" dirty="0">
              <a:solidFill>
                <a:srgbClr val="FF0000"/>
              </a:solidFill>
            </a:endParaRPr>
          </a:p>
        </p:txBody>
      </p:sp>
      <p:cxnSp>
        <p:nvCxnSpPr>
          <p:cNvPr id="12" name="Connector de fletxa recta 11"/>
          <p:cNvCxnSpPr/>
          <p:nvPr/>
        </p:nvCxnSpPr>
        <p:spPr>
          <a:xfrm flipH="1" flipV="1">
            <a:off x="4598332" y="4879795"/>
            <a:ext cx="1358900" cy="696083"/>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140868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tge 2"/>
          <p:cNvPicPr>
            <a:picLocks noChangeAspect="1"/>
          </p:cNvPicPr>
          <p:nvPr/>
        </p:nvPicPr>
        <p:blipFill>
          <a:blip r:embed="rId3"/>
          <a:stretch>
            <a:fillRect/>
          </a:stretch>
        </p:blipFill>
        <p:spPr>
          <a:xfrm>
            <a:off x="459663" y="1618311"/>
            <a:ext cx="8383722" cy="4172057"/>
          </a:xfrm>
          <a:prstGeom prst="rect">
            <a:avLst/>
          </a:prstGeom>
        </p:spPr>
      </p:pic>
      <p:pic>
        <p:nvPicPr>
          <p:cNvPr id="5" name="Imatge 4"/>
          <p:cNvPicPr>
            <a:picLocks noChangeAspect="1"/>
          </p:cNvPicPr>
          <p:nvPr/>
        </p:nvPicPr>
        <p:blipFill>
          <a:blip r:embed="rId4"/>
          <a:stretch>
            <a:fillRect/>
          </a:stretch>
        </p:blipFill>
        <p:spPr>
          <a:xfrm>
            <a:off x="451793" y="807930"/>
            <a:ext cx="1663759" cy="367709"/>
          </a:xfrm>
          <a:prstGeom prst="rect">
            <a:avLst/>
          </a:prstGeom>
        </p:spPr>
      </p:pic>
      <p:sp>
        <p:nvSpPr>
          <p:cNvPr id="6" name="Títol 9"/>
          <p:cNvSpPr txBox="1">
            <a:spLocks/>
          </p:cNvSpPr>
          <p:nvPr/>
        </p:nvSpPr>
        <p:spPr>
          <a:xfrm>
            <a:off x="1359872" y="586593"/>
            <a:ext cx="8000921" cy="8103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ca-ES" sz="2800" b="1" dirty="0">
                <a:solidFill>
                  <a:srgbClr val="002060"/>
                </a:solidFill>
              </a:rPr>
              <a:t>Full Text </a:t>
            </a:r>
            <a:r>
              <a:rPr lang="ca-ES" sz="2800" b="1" dirty="0" err="1">
                <a:solidFill>
                  <a:srgbClr val="002060"/>
                </a:solidFill>
              </a:rPr>
              <a:t>Finder</a:t>
            </a:r>
            <a:r>
              <a:rPr lang="ca-ES" sz="2800" b="1" dirty="0">
                <a:solidFill>
                  <a:srgbClr val="002060"/>
                </a:solidFill>
              </a:rPr>
              <a:t> (FTF)</a:t>
            </a:r>
          </a:p>
        </p:txBody>
      </p:sp>
      <p:sp>
        <p:nvSpPr>
          <p:cNvPr id="8" name="Rectangle 7"/>
          <p:cNvSpPr/>
          <p:nvPr/>
        </p:nvSpPr>
        <p:spPr>
          <a:xfrm>
            <a:off x="1645652" y="1869615"/>
            <a:ext cx="2888248" cy="39722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QuadreDeText 8"/>
          <p:cNvSpPr txBox="1"/>
          <p:nvPr/>
        </p:nvSpPr>
        <p:spPr>
          <a:xfrm>
            <a:off x="5778500" y="2913557"/>
            <a:ext cx="2209800" cy="369332"/>
          </a:xfrm>
          <a:prstGeom prst="rect">
            <a:avLst/>
          </a:prstGeom>
          <a:noFill/>
        </p:spPr>
        <p:txBody>
          <a:bodyPr wrap="square" rtlCol="0">
            <a:spAutoFit/>
          </a:bodyPr>
          <a:lstStyle/>
          <a:p>
            <a:r>
              <a:rPr lang="ca-ES" dirty="0">
                <a:solidFill>
                  <a:srgbClr val="FF0000"/>
                </a:solidFill>
              </a:rPr>
              <a:t>Títol de la revista</a:t>
            </a:r>
            <a:endParaRPr lang="es-ES" dirty="0">
              <a:solidFill>
                <a:srgbClr val="FF0000"/>
              </a:solidFill>
            </a:endParaRPr>
          </a:p>
        </p:txBody>
      </p:sp>
      <p:cxnSp>
        <p:nvCxnSpPr>
          <p:cNvPr id="10" name="Connector de fletxa recta 9"/>
          <p:cNvCxnSpPr/>
          <p:nvPr/>
        </p:nvCxnSpPr>
        <p:spPr>
          <a:xfrm flipH="1" flipV="1">
            <a:off x="4559945" y="2266843"/>
            <a:ext cx="1435100" cy="543405"/>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696769" y="2913557"/>
            <a:ext cx="2173431" cy="52687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14" name="Connector de fletxa recta 13"/>
          <p:cNvCxnSpPr/>
          <p:nvPr/>
        </p:nvCxnSpPr>
        <p:spPr>
          <a:xfrm flipH="1" flipV="1">
            <a:off x="2944881" y="3458780"/>
            <a:ext cx="1615064" cy="732935"/>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QuadreDeText 14"/>
          <p:cNvSpPr txBox="1"/>
          <p:nvPr/>
        </p:nvSpPr>
        <p:spPr>
          <a:xfrm>
            <a:off x="4649310" y="4167634"/>
            <a:ext cx="2963069" cy="369332"/>
          </a:xfrm>
          <a:prstGeom prst="rect">
            <a:avLst/>
          </a:prstGeom>
          <a:noFill/>
        </p:spPr>
        <p:txBody>
          <a:bodyPr wrap="square" rtlCol="0">
            <a:spAutoFit/>
          </a:bodyPr>
          <a:lstStyle/>
          <a:p>
            <a:r>
              <a:rPr lang="ca-ES" dirty="0">
                <a:solidFill>
                  <a:srgbClr val="FF0000"/>
                </a:solidFill>
              </a:rPr>
              <a:t>Accés a través dels paquets</a:t>
            </a:r>
            <a:endParaRPr lang="es-ES" dirty="0">
              <a:solidFill>
                <a:srgbClr val="FF0000"/>
              </a:solidFill>
            </a:endParaRPr>
          </a:p>
        </p:txBody>
      </p:sp>
    </p:spTree>
    <p:extLst>
      <p:ext uri="{BB962C8B-B14F-4D97-AF65-F5344CB8AC3E}">
        <p14:creationId xmlns:p14="http://schemas.microsoft.com/office/powerpoint/2010/main" val="41940728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tge 4"/>
          <p:cNvPicPr>
            <a:picLocks noChangeAspect="1"/>
          </p:cNvPicPr>
          <p:nvPr/>
        </p:nvPicPr>
        <p:blipFill>
          <a:blip r:embed="rId3"/>
          <a:stretch>
            <a:fillRect/>
          </a:stretch>
        </p:blipFill>
        <p:spPr>
          <a:xfrm>
            <a:off x="451793" y="807930"/>
            <a:ext cx="1663759" cy="367709"/>
          </a:xfrm>
          <a:prstGeom prst="rect">
            <a:avLst/>
          </a:prstGeom>
        </p:spPr>
      </p:pic>
      <p:sp>
        <p:nvSpPr>
          <p:cNvPr id="6" name="Títol 9"/>
          <p:cNvSpPr txBox="1">
            <a:spLocks/>
          </p:cNvSpPr>
          <p:nvPr/>
        </p:nvSpPr>
        <p:spPr>
          <a:xfrm>
            <a:off x="1359872" y="586593"/>
            <a:ext cx="8000921" cy="8103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ca-ES" sz="2800" b="1" dirty="0">
                <a:solidFill>
                  <a:srgbClr val="002060"/>
                </a:solidFill>
              </a:rPr>
              <a:t>Cerca de títol a </a:t>
            </a:r>
            <a:r>
              <a:rPr lang="ca-ES" sz="2800" b="1" dirty="0" err="1">
                <a:solidFill>
                  <a:srgbClr val="002060"/>
                </a:solidFill>
              </a:rPr>
              <a:t>Cercabib</a:t>
            </a:r>
            <a:r>
              <a:rPr lang="ca-ES" sz="2800" b="1" dirty="0">
                <a:solidFill>
                  <a:srgbClr val="002060"/>
                </a:solidFill>
              </a:rPr>
              <a:t> (I)</a:t>
            </a:r>
          </a:p>
        </p:txBody>
      </p:sp>
      <p:pic>
        <p:nvPicPr>
          <p:cNvPr id="7" name="Imatge 6"/>
          <p:cNvPicPr>
            <a:picLocks noChangeAspect="1"/>
          </p:cNvPicPr>
          <p:nvPr/>
        </p:nvPicPr>
        <p:blipFill>
          <a:blip r:embed="rId4"/>
          <a:stretch>
            <a:fillRect/>
          </a:stretch>
        </p:blipFill>
        <p:spPr>
          <a:xfrm>
            <a:off x="916264" y="1618311"/>
            <a:ext cx="7233326" cy="5051847"/>
          </a:xfrm>
          <a:prstGeom prst="rect">
            <a:avLst/>
          </a:prstGeom>
        </p:spPr>
      </p:pic>
      <p:sp>
        <p:nvSpPr>
          <p:cNvPr id="11" name="Rectangle 10"/>
          <p:cNvSpPr/>
          <p:nvPr/>
        </p:nvSpPr>
        <p:spPr>
          <a:xfrm>
            <a:off x="2434590" y="3909060"/>
            <a:ext cx="5463540" cy="96012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QuadreDeText 11"/>
          <p:cNvSpPr txBox="1"/>
          <p:nvPr/>
        </p:nvSpPr>
        <p:spPr>
          <a:xfrm>
            <a:off x="4652010" y="3257550"/>
            <a:ext cx="2103120" cy="365760"/>
          </a:xfrm>
          <a:prstGeom prst="rect">
            <a:avLst/>
          </a:prstGeom>
          <a:noFill/>
        </p:spPr>
        <p:txBody>
          <a:bodyPr wrap="square" rtlCol="0">
            <a:spAutoFit/>
          </a:bodyPr>
          <a:lstStyle/>
          <a:p>
            <a:r>
              <a:rPr lang="ca-ES" dirty="0">
                <a:solidFill>
                  <a:srgbClr val="FF0000"/>
                </a:solidFill>
              </a:rPr>
              <a:t>Títol a </a:t>
            </a:r>
            <a:r>
              <a:rPr lang="ca-ES" dirty="0">
                <a:solidFill>
                  <a:srgbClr val="FF0000"/>
                </a:solidFill>
                <a:highlight>
                  <a:srgbClr val="800000"/>
                </a:highlight>
              </a:rPr>
              <a:t>Ca</a:t>
            </a:r>
            <a:r>
              <a:rPr lang="ca-ES" dirty="0">
                <a:solidFill>
                  <a:srgbClr val="FF0000"/>
                </a:solidFill>
              </a:rPr>
              <a:t>tàleg</a:t>
            </a:r>
            <a:endParaRPr lang="es-ES" dirty="0">
              <a:solidFill>
                <a:srgbClr val="FF0000"/>
              </a:solidFill>
            </a:endParaRPr>
          </a:p>
        </p:txBody>
      </p:sp>
      <p:cxnSp>
        <p:nvCxnSpPr>
          <p:cNvPr id="19" name="Connector de fletxa recta 18"/>
          <p:cNvCxnSpPr/>
          <p:nvPr/>
        </p:nvCxnSpPr>
        <p:spPr>
          <a:xfrm>
            <a:off x="6080760" y="3615512"/>
            <a:ext cx="125730" cy="29354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30761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tge 1"/>
          <p:cNvPicPr>
            <a:picLocks noChangeAspect="1"/>
          </p:cNvPicPr>
          <p:nvPr/>
        </p:nvPicPr>
        <p:blipFill>
          <a:blip r:embed="rId3"/>
          <a:stretch>
            <a:fillRect/>
          </a:stretch>
        </p:blipFill>
        <p:spPr>
          <a:xfrm>
            <a:off x="451793" y="1601564"/>
            <a:ext cx="7599294" cy="4581393"/>
          </a:xfrm>
          <a:prstGeom prst="rect">
            <a:avLst/>
          </a:prstGeom>
        </p:spPr>
      </p:pic>
      <p:pic>
        <p:nvPicPr>
          <p:cNvPr id="5" name="Imatge 4"/>
          <p:cNvPicPr>
            <a:picLocks noChangeAspect="1"/>
          </p:cNvPicPr>
          <p:nvPr/>
        </p:nvPicPr>
        <p:blipFill>
          <a:blip r:embed="rId4"/>
          <a:stretch>
            <a:fillRect/>
          </a:stretch>
        </p:blipFill>
        <p:spPr>
          <a:xfrm>
            <a:off x="451793" y="807930"/>
            <a:ext cx="1663759" cy="367709"/>
          </a:xfrm>
          <a:prstGeom prst="rect">
            <a:avLst/>
          </a:prstGeom>
        </p:spPr>
      </p:pic>
      <p:sp>
        <p:nvSpPr>
          <p:cNvPr id="6" name="Títol 9"/>
          <p:cNvSpPr txBox="1">
            <a:spLocks/>
          </p:cNvSpPr>
          <p:nvPr/>
        </p:nvSpPr>
        <p:spPr>
          <a:xfrm>
            <a:off x="1359872" y="586593"/>
            <a:ext cx="8000921" cy="8103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ca-ES" sz="2800" b="1" dirty="0">
                <a:solidFill>
                  <a:srgbClr val="002060"/>
                </a:solidFill>
              </a:rPr>
              <a:t>Cerca de títol a </a:t>
            </a:r>
            <a:r>
              <a:rPr lang="ca-ES" sz="2800" b="1" dirty="0" err="1">
                <a:solidFill>
                  <a:srgbClr val="002060"/>
                </a:solidFill>
              </a:rPr>
              <a:t>Cercabib</a:t>
            </a:r>
            <a:r>
              <a:rPr lang="ca-ES" sz="2800" b="1" dirty="0">
                <a:solidFill>
                  <a:srgbClr val="002060"/>
                </a:solidFill>
              </a:rPr>
              <a:t> (II)</a:t>
            </a:r>
          </a:p>
        </p:txBody>
      </p:sp>
      <p:sp>
        <p:nvSpPr>
          <p:cNvPr id="4" name="Rectangle 3"/>
          <p:cNvSpPr/>
          <p:nvPr/>
        </p:nvSpPr>
        <p:spPr>
          <a:xfrm>
            <a:off x="5011292" y="2603500"/>
            <a:ext cx="749300" cy="49472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6" name="QuadreDeText 15"/>
          <p:cNvSpPr txBox="1"/>
          <p:nvPr/>
        </p:nvSpPr>
        <p:spPr>
          <a:xfrm>
            <a:off x="3881935" y="4844345"/>
            <a:ext cx="2956793" cy="369332"/>
          </a:xfrm>
          <a:prstGeom prst="rect">
            <a:avLst/>
          </a:prstGeom>
          <a:noFill/>
        </p:spPr>
        <p:txBody>
          <a:bodyPr wrap="square" rtlCol="0">
            <a:spAutoFit/>
          </a:bodyPr>
          <a:lstStyle/>
          <a:p>
            <a:r>
              <a:rPr lang="ca-ES" dirty="0">
                <a:solidFill>
                  <a:srgbClr val="FF0000"/>
                </a:solidFill>
              </a:rPr>
              <a:t>Accés a Full Text </a:t>
            </a:r>
            <a:r>
              <a:rPr lang="ca-ES" dirty="0" err="1">
                <a:solidFill>
                  <a:srgbClr val="FF0000"/>
                </a:solidFill>
              </a:rPr>
              <a:t>Finder</a:t>
            </a:r>
            <a:r>
              <a:rPr lang="ca-ES" dirty="0">
                <a:solidFill>
                  <a:srgbClr val="FF0000"/>
                </a:solidFill>
              </a:rPr>
              <a:t> (FTF)</a:t>
            </a:r>
            <a:endParaRPr lang="es-ES" dirty="0">
              <a:solidFill>
                <a:srgbClr val="FF0000"/>
              </a:solidFill>
            </a:endParaRPr>
          </a:p>
        </p:txBody>
      </p:sp>
      <p:cxnSp>
        <p:nvCxnSpPr>
          <p:cNvPr id="17" name="Connector de fletxa recta 16"/>
          <p:cNvCxnSpPr/>
          <p:nvPr/>
        </p:nvCxnSpPr>
        <p:spPr>
          <a:xfrm flipV="1">
            <a:off x="4663184" y="3115713"/>
            <a:ext cx="348108" cy="1588077"/>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79195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Rectangle 67"/>
          <p:cNvSpPr/>
          <p:nvPr/>
        </p:nvSpPr>
        <p:spPr>
          <a:xfrm>
            <a:off x="3679262" y="1628001"/>
            <a:ext cx="4925723" cy="472835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0" name="Títol 9"/>
          <p:cNvSpPr>
            <a:spLocks noGrp="1"/>
          </p:cNvSpPr>
          <p:nvPr>
            <p:ph type="title"/>
          </p:nvPr>
        </p:nvSpPr>
        <p:spPr>
          <a:xfrm>
            <a:off x="627220" y="880637"/>
            <a:ext cx="8000921" cy="810381"/>
          </a:xfrm>
        </p:spPr>
        <p:txBody>
          <a:bodyPr/>
          <a:lstStyle/>
          <a:p>
            <a:r>
              <a:rPr lang="ca-ES" sz="2800" b="1" dirty="0">
                <a:solidFill>
                  <a:srgbClr val="002060"/>
                </a:solidFill>
              </a:rPr>
              <a:t>		Components de l’eina</a:t>
            </a:r>
          </a:p>
        </p:txBody>
      </p:sp>
      <p:sp>
        <p:nvSpPr>
          <p:cNvPr id="5" name="Contenidor de text 4"/>
          <p:cNvSpPr>
            <a:spLocks noGrp="1"/>
          </p:cNvSpPr>
          <p:nvPr>
            <p:ph idx="1"/>
          </p:nvPr>
        </p:nvSpPr>
        <p:spPr>
          <a:xfrm>
            <a:off x="628650" y="1825625"/>
            <a:ext cx="7886700" cy="480131"/>
          </a:xfrm>
        </p:spPr>
        <p:txBody>
          <a:bodyPr wrap="square">
            <a:spAutoFit/>
          </a:bodyPr>
          <a:lstStyle/>
          <a:p>
            <a:pPr marL="0" indent="0">
              <a:buNone/>
            </a:pPr>
            <a:r>
              <a:rPr lang="ca-ES" dirty="0"/>
              <a:t>                                                </a:t>
            </a:r>
            <a:endParaRPr lang="ca-ES" sz="3200" dirty="0">
              <a:solidFill>
                <a:srgbClr val="002060"/>
              </a:solidFill>
            </a:endParaRPr>
          </a:p>
        </p:txBody>
      </p:sp>
      <p:sp>
        <p:nvSpPr>
          <p:cNvPr id="2" name="Contenidor de data 1"/>
          <p:cNvSpPr>
            <a:spLocks noGrp="1"/>
          </p:cNvSpPr>
          <p:nvPr>
            <p:ph type="dt" sz="half" idx="10"/>
          </p:nvPr>
        </p:nvSpPr>
        <p:spPr/>
        <p:txBody>
          <a:bodyPr/>
          <a:lstStyle/>
          <a:p>
            <a:r>
              <a:rPr lang="ca-ES"/>
              <a:t>Sessió Webex 27/06/2018</a:t>
            </a:r>
          </a:p>
        </p:txBody>
      </p:sp>
      <p:sp>
        <p:nvSpPr>
          <p:cNvPr id="3" name="Contenidor de peu de pàgina 2"/>
          <p:cNvSpPr>
            <a:spLocks noGrp="1"/>
          </p:cNvSpPr>
          <p:nvPr>
            <p:ph type="ftr" sz="quarter" idx="11"/>
          </p:nvPr>
        </p:nvSpPr>
        <p:spPr/>
        <p:txBody>
          <a:bodyPr/>
          <a:lstStyle/>
          <a:p>
            <a:r>
              <a:rPr lang="pt-BR"/>
              <a:t>Cercabib . L’eina de descobriment del CRAI</a:t>
            </a:r>
            <a:endParaRPr lang="ca-ES"/>
          </a:p>
        </p:txBody>
      </p:sp>
      <p:sp>
        <p:nvSpPr>
          <p:cNvPr id="4" name="Contenidor de número de diapositiva 3"/>
          <p:cNvSpPr>
            <a:spLocks noGrp="1"/>
          </p:cNvSpPr>
          <p:nvPr>
            <p:ph type="sldNum" sz="quarter" idx="12"/>
          </p:nvPr>
        </p:nvSpPr>
        <p:spPr/>
        <p:txBody>
          <a:bodyPr/>
          <a:lstStyle/>
          <a:p>
            <a:fld id="{54286CFF-1C09-47F9-BC16-15694136A0C7}" type="slidenum">
              <a:rPr lang="ca-ES" smtClean="0"/>
              <a:t>3</a:t>
            </a:fld>
            <a:endParaRPr lang="ca-ES"/>
          </a:p>
        </p:txBody>
      </p:sp>
      <p:pic>
        <p:nvPicPr>
          <p:cNvPr id="11" name="Imatge 10"/>
          <p:cNvPicPr>
            <a:picLocks noChangeAspect="1"/>
          </p:cNvPicPr>
          <p:nvPr/>
        </p:nvPicPr>
        <p:blipFill>
          <a:blip r:embed="rId3"/>
          <a:stretch>
            <a:fillRect/>
          </a:stretch>
        </p:blipFill>
        <p:spPr>
          <a:xfrm>
            <a:off x="658621" y="1104004"/>
            <a:ext cx="1663759" cy="367709"/>
          </a:xfrm>
          <a:prstGeom prst="rect">
            <a:avLst/>
          </a:prstGeom>
        </p:spPr>
      </p:pic>
      <p:grpSp>
        <p:nvGrpSpPr>
          <p:cNvPr id="13" name="55 Grupo"/>
          <p:cNvGrpSpPr/>
          <p:nvPr/>
        </p:nvGrpSpPr>
        <p:grpSpPr>
          <a:xfrm>
            <a:off x="5867967" y="4285636"/>
            <a:ext cx="875822" cy="1725035"/>
            <a:chOff x="4674864" y="2726001"/>
            <a:chExt cx="924298" cy="1975216"/>
          </a:xfrm>
        </p:grpSpPr>
        <p:sp>
          <p:nvSpPr>
            <p:cNvPr id="34" name="76 Cilindro"/>
            <p:cNvSpPr/>
            <p:nvPr/>
          </p:nvSpPr>
          <p:spPr>
            <a:xfrm>
              <a:off x="4674864" y="3501008"/>
              <a:ext cx="924298" cy="1200209"/>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a-ES" dirty="0" err="1"/>
                <a:t>Repositoris</a:t>
              </a:r>
              <a:endParaRPr lang="ca-ES" dirty="0"/>
            </a:p>
          </p:txBody>
        </p:sp>
        <p:sp>
          <p:nvSpPr>
            <p:cNvPr id="35" name="77 Flecha arriba y abajo"/>
            <p:cNvSpPr/>
            <p:nvPr/>
          </p:nvSpPr>
          <p:spPr>
            <a:xfrm>
              <a:off x="5007175" y="2726001"/>
              <a:ext cx="244895" cy="599991"/>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grpSp>
      <p:grpSp>
        <p:nvGrpSpPr>
          <p:cNvPr id="14" name="56 Grupo"/>
          <p:cNvGrpSpPr/>
          <p:nvPr/>
        </p:nvGrpSpPr>
        <p:grpSpPr>
          <a:xfrm>
            <a:off x="7027902" y="4291615"/>
            <a:ext cx="875822" cy="1719056"/>
            <a:chOff x="6239990" y="2732847"/>
            <a:chExt cx="924298" cy="1968370"/>
          </a:xfrm>
        </p:grpSpPr>
        <p:sp>
          <p:nvSpPr>
            <p:cNvPr id="32" name="74 Cilindro"/>
            <p:cNvSpPr/>
            <p:nvPr/>
          </p:nvSpPr>
          <p:spPr>
            <a:xfrm>
              <a:off x="6239990" y="3501008"/>
              <a:ext cx="924298" cy="1200209"/>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a-ES" dirty="0">
                  <a:solidFill>
                    <a:schemeClr val="tx1"/>
                  </a:solidFill>
                </a:rPr>
                <a:t>Sierra</a:t>
              </a:r>
            </a:p>
          </p:txBody>
        </p:sp>
        <p:sp>
          <p:nvSpPr>
            <p:cNvPr id="33" name="75 Flecha arriba y abajo"/>
            <p:cNvSpPr/>
            <p:nvPr/>
          </p:nvSpPr>
          <p:spPr>
            <a:xfrm>
              <a:off x="6572282" y="2732847"/>
              <a:ext cx="244895" cy="599991"/>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grpSp>
      <p:sp>
        <p:nvSpPr>
          <p:cNvPr id="28" name="70 Flecha arriba y abajo"/>
          <p:cNvSpPr/>
          <p:nvPr/>
        </p:nvSpPr>
        <p:spPr>
          <a:xfrm>
            <a:off x="5038002" y="4286838"/>
            <a:ext cx="232051" cy="523996"/>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9" name="71 Cilindro"/>
          <p:cNvSpPr/>
          <p:nvPr/>
        </p:nvSpPr>
        <p:spPr>
          <a:xfrm>
            <a:off x="4708032" y="4992777"/>
            <a:ext cx="875822" cy="104819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a-ES" dirty="0"/>
              <a:t>EDS </a:t>
            </a:r>
            <a:r>
              <a:rPr lang="ca-ES" dirty="0" err="1"/>
              <a:t>index</a:t>
            </a:r>
            <a:endParaRPr lang="ca-ES" dirty="0"/>
          </a:p>
        </p:txBody>
      </p:sp>
      <p:grpSp>
        <p:nvGrpSpPr>
          <p:cNvPr id="16" name="58 Grupo"/>
          <p:cNvGrpSpPr/>
          <p:nvPr/>
        </p:nvGrpSpPr>
        <p:grpSpPr>
          <a:xfrm>
            <a:off x="4901539" y="1622076"/>
            <a:ext cx="3526996" cy="2663561"/>
            <a:chOff x="5076056" y="796824"/>
            <a:chExt cx="3654706" cy="3119196"/>
          </a:xfrm>
        </p:grpSpPr>
        <p:grpSp>
          <p:nvGrpSpPr>
            <p:cNvPr id="17" name="59 Grupo"/>
            <p:cNvGrpSpPr/>
            <p:nvPr/>
          </p:nvGrpSpPr>
          <p:grpSpPr>
            <a:xfrm>
              <a:off x="5076056" y="2201202"/>
              <a:ext cx="3168353" cy="1714818"/>
              <a:chOff x="418780" y="452829"/>
              <a:chExt cx="1597059" cy="1171535"/>
            </a:xfrm>
          </p:grpSpPr>
          <p:sp>
            <p:nvSpPr>
              <p:cNvPr id="26" name="68 Rectángulo redondeado"/>
              <p:cNvSpPr/>
              <p:nvPr/>
            </p:nvSpPr>
            <p:spPr>
              <a:xfrm>
                <a:off x="418780" y="452829"/>
                <a:ext cx="1597059" cy="1171535"/>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7" name="69 Rectángulo"/>
              <p:cNvSpPr/>
              <p:nvPr/>
            </p:nvSpPr>
            <p:spPr>
              <a:xfrm>
                <a:off x="441480" y="475529"/>
                <a:ext cx="1418372" cy="72962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0485" tIns="70485" rIns="70485" bIns="70485" numCol="1" spcCol="1270" anchor="t" anchorCtr="0">
                <a:noAutofit/>
              </a:bodyPr>
              <a:lstStyle/>
              <a:p>
                <a:pPr marL="285750" lvl="1" indent="-285750" algn="l" defTabSz="1644650">
                  <a:lnSpc>
                    <a:spcPct val="90000"/>
                  </a:lnSpc>
                  <a:spcBef>
                    <a:spcPct val="0"/>
                  </a:spcBef>
                  <a:spcAft>
                    <a:spcPct val="15000"/>
                  </a:spcAft>
                  <a:buChar char="••"/>
                </a:pPr>
                <a:endParaRPr lang="ca-ES" sz="3200" kern="1200" dirty="0"/>
              </a:p>
              <a:p>
                <a:pPr marL="0" lvl="1" algn="ctr" defTabSz="1644650">
                  <a:lnSpc>
                    <a:spcPct val="90000"/>
                  </a:lnSpc>
                  <a:spcBef>
                    <a:spcPct val="0"/>
                  </a:spcBef>
                  <a:spcAft>
                    <a:spcPct val="15000"/>
                  </a:spcAft>
                </a:pPr>
                <a:endParaRPr lang="ca-ES" sz="2400" kern="1200" dirty="0"/>
              </a:p>
              <a:p>
                <a:pPr marL="0" lvl="1" algn="ctr" defTabSz="1644650">
                  <a:lnSpc>
                    <a:spcPct val="90000"/>
                  </a:lnSpc>
                  <a:spcBef>
                    <a:spcPct val="0"/>
                  </a:spcBef>
                  <a:spcAft>
                    <a:spcPct val="15000"/>
                  </a:spcAft>
                </a:pPr>
                <a:r>
                  <a:rPr lang="ca-ES" sz="2400" kern="1200" dirty="0"/>
                  <a:t>      </a:t>
                </a:r>
                <a:r>
                  <a:rPr lang="ca-ES" sz="2400" kern="1200" dirty="0" err="1"/>
                  <a:t>Encore</a:t>
                </a:r>
                <a:r>
                  <a:rPr lang="ca-ES" sz="2400" kern="1200" dirty="0"/>
                  <a:t> Duet</a:t>
                </a:r>
              </a:p>
            </p:txBody>
          </p:sp>
        </p:grpSp>
        <p:grpSp>
          <p:nvGrpSpPr>
            <p:cNvPr id="18" name="60 Grupo"/>
            <p:cNvGrpSpPr/>
            <p:nvPr/>
          </p:nvGrpSpPr>
          <p:grpSpPr>
            <a:xfrm>
              <a:off x="6540233" y="1717398"/>
              <a:ext cx="1794887" cy="534948"/>
              <a:chOff x="924361" y="1132548"/>
              <a:chExt cx="1122787" cy="259994"/>
            </a:xfrm>
          </p:grpSpPr>
          <p:sp>
            <p:nvSpPr>
              <p:cNvPr id="24" name="66 Rectángulo redondeado"/>
              <p:cNvSpPr/>
              <p:nvPr/>
            </p:nvSpPr>
            <p:spPr>
              <a:xfrm>
                <a:off x="924361" y="1132548"/>
                <a:ext cx="1122787" cy="259994"/>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5" name="67 Rectángulo"/>
              <p:cNvSpPr/>
              <p:nvPr/>
            </p:nvSpPr>
            <p:spPr>
              <a:xfrm>
                <a:off x="950691" y="1142511"/>
                <a:ext cx="1084632" cy="23549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ca-ES" sz="2000" kern="1200" dirty="0" err="1"/>
                  <a:t>Pathfinder</a:t>
                </a:r>
                <a:r>
                  <a:rPr lang="ca-ES" sz="2000" kern="1200" dirty="0"/>
                  <a:t> Pro</a:t>
                </a:r>
              </a:p>
            </p:txBody>
          </p:sp>
        </p:grpSp>
        <p:sp>
          <p:nvSpPr>
            <p:cNvPr id="20" name="62 Flecha arriba y abajo"/>
            <p:cNvSpPr/>
            <p:nvPr/>
          </p:nvSpPr>
          <p:spPr>
            <a:xfrm>
              <a:off x="7928623" y="1257019"/>
              <a:ext cx="258325" cy="417623"/>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1" name="63 Rectángulo redondeado"/>
            <p:cNvSpPr/>
            <p:nvPr/>
          </p:nvSpPr>
          <p:spPr>
            <a:xfrm>
              <a:off x="7484197" y="796824"/>
              <a:ext cx="1246565" cy="438878"/>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r>
                <a:rPr lang="ca-ES" dirty="0" err="1"/>
                <a:t>WorldCAT</a:t>
              </a:r>
              <a:endParaRPr lang="ca-ES" dirty="0"/>
            </a:p>
          </p:txBody>
        </p:sp>
      </p:grpSp>
      <p:pic>
        <p:nvPicPr>
          <p:cNvPr id="45" name="Imatge 44"/>
          <p:cNvPicPr>
            <a:picLocks noChangeAspect="1"/>
          </p:cNvPicPr>
          <p:nvPr/>
        </p:nvPicPr>
        <p:blipFill>
          <a:blip r:embed="rId3"/>
          <a:stretch>
            <a:fillRect/>
          </a:stretch>
        </p:blipFill>
        <p:spPr>
          <a:xfrm>
            <a:off x="5229067" y="3096519"/>
            <a:ext cx="2455856" cy="542771"/>
          </a:xfrm>
          <a:prstGeom prst="rect">
            <a:avLst/>
          </a:prstGeom>
        </p:spPr>
      </p:pic>
      <p:pic>
        <p:nvPicPr>
          <p:cNvPr id="52" name="Imatge 51"/>
          <p:cNvPicPr>
            <a:picLocks noChangeAspect="1"/>
          </p:cNvPicPr>
          <p:nvPr/>
        </p:nvPicPr>
        <p:blipFill rotWithShape="1">
          <a:blip r:embed="rId4"/>
          <a:srcRect l="499" r="93353" b="47044"/>
          <a:stretch/>
        </p:blipFill>
        <p:spPr>
          <a:xfrm>
            <a:off x="5255429" y="3753145"/>
            <a:ext cx="375387" cy="474144"/>
          </a:xfrm>
          <a:prstGeom prst="rect">
            <a:avLst/>
          </a:prstGeom>
        </p:spPr>
      </p:pic>
      <p:grpSp>
        <p:nvGrpSpPr>
          <p:cNvPr id="69" name="Agrupa 68"/>
          <p:cNvGrpSpPr/>
          <p:nvPr/>
        </p:nvGrpSpPr>
        <p:grpSpPr>
          <a:xfrm>
            <a:off x="627220" y="2271905"/>
            <a:ext cx="4126669" cy="4003086"/>
            <a:chOff x="627220" y="2271905"/>
            <a:chExt cx="4053459" cy="4003086"/>
          </a:xfrm>
        </p:grpSpPr>
        <p:grpSp>
          <p:nvGrpSpPr>
            <p:cNvPr id="39" name="48 Grupo"/>
            <p:cNvGrpSpPr/>
            <p:nvPr/>
          </p:nvGrpSpPr>
          <p:grpSpPr>
            <a:xfrm>
              <a:off x="1011630" y="2271905"/>
              <a:ext cx="2020474" cy="698469"/>
              <a:chOff x="255036" y="907113"/>
              <a:chExt cx="1642880" cy="698469"/>
            </a:xfrm>
          </p:grpSpPr>
          <p:sp>
            <p:nvSpPr>
              <p:cNvPr id="43" name="52 Rectángulo redondeado"/>
              <p:cNvSpPr/>
              <p:nvPr/>
            </p:nvSpPr>
            <p:spPr>
              <a:xfrm>
                <a:off x="255036" y="926216"/>
                <a:ext cx="1315632" cy="679366"/>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44" name="53 Rectángulo"/>
              <p:cNvSpPr/>
              <p:nvPr/>
            </p:nvSpPr>
            <p:spPr>
              <a:xfrm>
                <a:off x="266932" y="907113"/>
                <a:ext cx="1630984" cy="68848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0485" tIns="70485" rIns="70485" bIns="70485" numCol="1" spcCol="1270" anchor="t" anchorCtr="0">
                <a:noAutofit/>
              </a:bodyPr>
              <a:lstStyle/>
              <a:p>
                <a:pPr marL="0" lvl="1" algn="l" defTabSz="1644650">
                  <a:lnSpc>
                    <a:spcPct val="90000"/>
                  </a:lnSpc>
                  <a:spcBef>
                    <a:spcPct val="0"/>
                  </a:spcBef>
                  <a:spcAft>
                    <a:spcPct val="15000"/>
                  </a:spcAft>
                </a:pPr>
                <a:endParaRPr lang="ca-ES" sz="2000" kern="1200" dirty="0"/>
              </a:p>
              <a:p>
                <a:pPr marL="0" lvl="1" algn="l" defTabSz="1644650">
                  <a:lnSpc>
                    <a:spcPct val="90000"/>
                  </a:lnSpc>
                  <a:spcBef>
                    <a:spcPct val="0"/>
                  </a:spcBef>
                  <a:spcAft>
                    <a:spcPct val="15000"/>
                  </a:spcAft>
                </a:pPr>
                <a:r>
                  <a:rPr lang="ca-ES" sz="2000" dirty="0"/>
                  <a:t>    </a:t>
                </a:r>
                <a:r>
                  <a:rPr lang="ca-ES" sz="2000" kern="1200" dirty="0"/>
                  <a:t>EDS</a:t>
                </a:r>
                <a:r>
                  <a:rPr lang="ca-ES" sz="2000" dirty="0"/>
                  <a:t> </a:t>
                </a:r>
                <a:r>
                  <a:rPr lang="ca-ES" sz="2000" kern="1200" dirty="0" err="1"/>
                  <a:t>admin</a:t>
                </a:r>
                <a:endParaRPr lang="ca-ES" sz="2000" kern="1200" dirty="0"/>
              </a:p>
            </p:txBody>
          </p:sp>
        </p:grpSp>
        <p:grpSp>
          <p:nvGrpSpPr>
            <p:cNvPr id="40" name="49 Grupo"/>
            <p:cNvGrpSpPr/>
            <p:nvPr/>
          </p:nvGrpSpPr>
          <p:grpSpPr>
            <a:xfrm>
              <a:off x="628205" y="5601426"/>
              <a:ext cx="2415218" cy="673565"/>
              <a:chOff x="402476" y="5007016"/>
              <a:chExt cx="1274793" cy="341885"/>
            </a:xfrm>
          </p:grpSpPr>
          <p:sp>
            <p:nvSpPr>
              <p:cNvPr id="41" name="50 Rectángulo redondeado"/>
              <p:cNvSpPr/>
              <p:nvPr/>
            </p:nvSpPr>
            <p:spPr>
              <a:xfrm>
                <a:off x="402476" y="5007016"/>
                <a:ext cx="1274793" cy="340850"/>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2" name="51 Rectángulo"/>
              <p:cNvSpPr/>
              <p:nvPr/>
            </p:nvSpPr>
            <p:spPr>
              <a:xfrm>
                <a:off x="464455" y="5028017"/>
                <a:ext cx="1161318" cy="3208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ca-ES" kern="1200" dirty="0"/>
                  <a:t>Full Text </a:t>
                </a:r>
                <a:r>
                  <a:rPr lang="ca-ES" kern="1200" dirty="0" err="1"/>
                  <a:t>Finder</a:t>
                </a:r>
                <a:endParaRPr lang="ca-ES" dirty="0"/>
              </a:p>
              <a:p>
                <a:pPr lvl="0" algn="ctr" defTabSz="889000">
                  <a:lnSpc>
                    <a:spcPct val="90000"/>
                  </a:lnSpc>
                  <a:spcBef>
                    <a:spcPct val="0"/>
                  </a:spcBef>
                  <a:spcAft>
                    <a:spcPct val="35000"/>
                  </a:spcAft>
                </a:pPr>
                <a:r>
                  <a:rPr lang="ca-ES" kern="1200" dirty="0"/>
                  <a:t>(Gestor d’enllaços)</a:t>
                </a:r>
              </a:p>
            </p:txBody>
          </p:sp>
        </p:grpSp>
        <p:cxnSp>
          <p:nvCxnSpPr>
            <p:cNvPr id="38" name="47 Conector recto de flecha"/>
            <p:cNvCxnSpPr/>
            <p:nvPr/>
          </p:nvCxnSpPr>
          <p:spPr>
            <a:xfrm>
              <a:off x="2724972" y="2948453"/>
              <a:ext cx="1955707" cy="2468967"/>
            </a:xfrm>
            <a:prstGeom prst="straightConnector1">
              <a:avLst/>
            </a:prstGeom>
            <a:ln w="25400">
              <a:headEnd type="arrow"/>
              <a:tailEnd type="arrow"/>
            </a:ln>
          </p:spPr>
          <p:style>
            <a:lnRef idx="1">
              <a:schemeClr val="accent1"/>
            </a:lnRef>
            <a:fillRef idx="0">
              <a:schemeClr val="accent1"/>
            </a:fillRef>
            <a:effectRef idx="0">
              <a:schemeClr val="accent1"/>
            </a:effectRef>
            <a:fontRef idx="minor">
              <a:schemeClr val="tx1"/>
            </a:fontRef>
          </p:style>
        </p:cxnSp>
        <p:grpSp>
          <p:nvGrpSpPr>
            <p:cNvPr id="64" name="Agrupa 63"/>
            <p:cNvGrpSpPr/>
            <p:nvPr/>
          </p:nvGrpSpPr>
          <p:grpSpPr>
            <a:xfrm>
              <a:off x="628207" y="4591984"/>
              <a:ext cx="2337082" cy="605954"/>
              <a:chOff x="741972" y="4913549"/>
              <a:chExt cx="2290157" cy="400112"/>
            </a:xfrm>
          </p:grpSpPr>
          <p:sp>
            <p:nvSpPr>
              <p:cNvPr id="30" name="72 Rectángulo redondeado"/>
              <p:cNvSpPr/>
              <p:nvPr/>
            </p:nvSpPr>
            <p:spPr>
              <a:xfrm>
                <a:off x="741972" y="4913549"/>
                <a:ext cx="2290157" cy="400112"/>
              </a:xfrm>
              <a:prstGeom prst="roundRect">
                <a:avLst>
                  <a:gd name="adj" fmla="val 10000"/>
                </a:avLst>
              </a:prstGeom>
              <a:solidFill>
                <a:schemeClr val="accent1">
                  <a:lumMod val="9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9" name="51 Rectángulo"/>
              <p:cNvSpPr/>
              <p:nvPr/>
            </p:nvSpPr>
            <p:spPr>
              <a:xfrm>
                <a:off x="786503" y="4962481"/>
                <a:ext cx="2148433" cy="3208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ca-ES" kern="1200" dirty="0" err="1"/>
                  <a:t>Publication</a:t>
                </a:r>
                <a:r>
                  <a:rPr lang="ca-ES" kern="1200" dirty="0"/>
                  <a:t> </a:t>
                </a:r>
                <a:r>
                  <a:rPr lang="ca-ES" kern="1200" dirty="0" err="1"/>
                  <a:t>Finder</a:t>
                </a:r>
                <a:endParaRPr lang="ca-ES" kern="1200" dirty="0"/>
              </a:p>
              <a:p>
                <a:pPr lvl="0" algn="ctr" defTabSz="889000">
                  <a:lnSpc>
                    <a:spcPct val="90000"/>
                  </a:lnSpc>
                  <a:spcBef>
                    <a:spcPct val="0"/>
                  </a:spcBef>
                  <a:spcAft>
                    <a:spcPct val="35000"/>
                  </a:spcAft>
                </a:pPr>
                <a:r>
                  <a:rPr lang="ca-ES" dirty="0"/>
                  <a:t>(Llista A-Z )</a:t>
                </a:r>
                <a:endParaRPr lang="ca-ES" kern="1200" dirty="0"/>
              </a:p>
            </p:txBody>
          </p:sp>
        </p:grpSp>
        <p:pic>
          <p:nvPicPr>
            <p:cNvPr id="53" name="Imatge 52"/>
            <p:cNvPicPr>
              <a:picLocks noChangeAspect="1"/>
            </p:cNvPicPr>
            <p:nvPr/>
          </p:nvPicPr>
          <p:blipFill rotWithShape="1">
            <a:blip r:embed="rId5"/>
            <a:srcRect t="9544" r="90646" b="85965"/>
            <a:stretch/>
          </p:blipFill>
          <p:spPr>
            <a:xfrm>
              <a:off x="1394808" y="2377956"/>
              <a:ext cx="801905" cy="308008"/>
            </a:xfrm>
            <a:prstGeom prst="rect">
              <a:avLst/>
            </a:prstGeom>
          </p:spPr>
        </p:pic>
        <p:sp>
          <p:nvSpPr>
            <p:cNvPr id="56" name="Suma 55"/>
            <p:cNvSpPr/>
            <p:nvPr/>
          </p:nvSpPr>
          <p:spPr>
            <a:xfrm>
              <a:off x="1544223" y="4246986"/>
              <a:ext cx="392166" cy="339023"/>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grpSp>
          <p:nvGrpSpPr>
            <p:cNvPr id="63" name="Agrupa 62"/>
            <p:cNvGrpSpPr/>
            <p:nvPr/>
          </p:nvGrpSpPr>
          <p:grpSpPr>
            <a:xfrm>
              <a:off x="627220" y="3547796"/>
              <a:ext cx="2337082" cy="693215"/>
              <a:chOff x="938804" y="3718289"/>
              <a:chExt cx="2301047" cy="656719"/>
            </a:xfrm>
          </p:grpSpPr>
          <p:sp>
            <p:nvSpPr>
              <p:cNvPr id="58" name="50 Rectángulo redondeado"/>
              <p:cNvSpPr/>
              <p:nvPr/>
            </p:nvSpPr>
            <p:spPr>
              <a:xfrm>
                <a:off x="938804" y="3718289"/>
                <a:ext cx="2301047" cy="601370"/>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7" name="51 Rectángulo"/>
              <p:cNvSpPr/>
              <p:nvPr/>
            </p:nvSpPr>
            <p:spPr>
              <a:xfrm>
                <a:off x="1022948" y="3808865"/>
                <a:ext cx="2132759" cy="56614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ca-ES" kern="1200" dirty="0"/>
                  <a:t>Holdings Manager</a:t>
                </a:r>
              </a:p>
              <a:p>
                <a:pPr lvl="0" algn="ctr" defTabSz="889000">
                  <a:lnSpc>
                    <a:spcPct val="90000"/>
                  </a:lnSpc>
                  <a:spcBef>
                    <a:spcPct val="0"/>
                  </a:spcBef>
                  <a:spcAft>
                    <a:spcPct val="35000"/>
                  </a:spcAft>
                </a:pPr>
                <a:r>
                  <a:rPr lang="ca-ES" dirty="0"/>
                  <a:t>(Biblioteca digital UB)</a:t>
                </a:r>
                <a:endParaRPr lang="ca-ES" kern="1200" dirty="0"/>
              </a:p>
            </p:txBody>
          </p:sp>
        </p:grpSp>
        <p:sp>
          <p:nvSpPr>
            <p:cNvPr id="65" name="Suma 64"/>
            <p:cNvSpPr/>
            <p:nvPr/>
          </p:nvSpPr>
          <p:spPr>
            <a:xfrm>
              <a:off x="1573794" y="5253621"/>
              <a:ext cx="392166" cy="339023"/>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66" name="70 Flecha arriba y abajo"/>
            <p:cNvSpPr/>
            <p:nvPr/>
          </p:nvSpPr>
          <p:spPr>
            <a:xfrm>
              <a:off x="1649373" y="3036011"/>
              <a:ext cx="232051" cy="523996"/>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grpSp>
      <p:grpSp>
        <p:nvGrpSpPr>
          <p:cNvPr id="73" name="Agrupa 72"/>
          <p:cNvGrpSpPr/>
          <p:nvPr/>
        </p:nvGrpSpPr>
        <p:grpSpPr>
          <a:xfrm>
            <a:off x="288757" y="96254"/>
            <a:ext cx="8681649" cy="885524"/>
            <a:chOff x="308873" y="31893"/>
            <a:chExt cx="8748161" cy="1016428"/>
          </a:xfrm>
        </p:grpSpPr>
        <p:pic>
          <p:nvPicPr>
            <p:cNvPr id="74" name="Imatge 73"/>
            <p:cNvPicPr>
              <a:picLocks noChangeAspect="1"/>
            </p:cNvPicPr>
            <p:nvPr/>
          </p:nvPicPr>
          <p:blipFill>
            <a:blip r:embed="rId6"/>
            <a:stretch>
              <a:fillRect/>
            </a:stretch>
          </p:blipFill>
          <p:spPr>
            <a:xfrm>
              <a:off x="5746619" y="31893"/>
              <a:ext cx="3310415" cy="1016428"/>
            </a:xfrm>
            <a:prstGeom prst="rect">
              <a:avLst/>
            </a:prstGeom>
          </p:spPr>
        </p:pic>
        <p:pic>
          <p:nvPicPr>
            <p:cNvPr id="75" name="Imatge 74"/>
            <p:cNvPicPr>
              <a:picLocks noChangeAspect="1"/>
            </p:cNvPicPr>
            <p:nvPr/>
          </p:nvPicPr>
          <p:blipFill rotWithShape="1">
            <a:blip r:embed="rId7"/>
            <a:srcRect b="34560"/>
            <a:stretch/>
          </p:blipFill>
          <p:spPr>
            <a:xfrm>
              <a:off x="308873" y="187354"/>
              <a:ext cx="2985763" cy="699341"/>
            </a:xfrm>
            <a:prstGeom prst="rect">
              <a:avLst/>
            </a:prstGeom>
          </p:spPr>
        </p:pic>
      </p:grpSp>
      <p:sp>
        <p:nvSpPr>
          <p:cNvPr id="50" name="62 Flecha arriba y abajo">
            <a:extLst>
              <a:ext uri="{FF2B5EF4-FFF2-40B4-BE49-F238E27FC236}">
                <a16:creationId xmlns:a16="http://schemas.microsoft.com/office/drawing/2014/main" id="{B41ED2E5-C753-4CA5-A161-E01F297356CE}"/>
              </a:ext>
            </a:extLst>
          </p:cNvPr>
          <p:cNvSpPr/>
          <p:nvPr/>
        </p:nvSpPr>
        <p:spPr>
          <a:xfrm>
            <a:off x="6560567" y="2035481"/>
            <a:ext cx="249298" cy="356619"/>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51" name="63 Rectángulo redondeado">
            <a:extLst>
              <a:ext uri="{FF2B5EF4-FFF2-40B4-BE49-F238E27FC236}">
                <a16:creationId xmlns:a16="http://schemas.microsoft.com/office/drawing/2014/main" id="{F3DBCE2F-EE65-425E-B41D-C70C26BFC279}"/>
              </a:ext>
            </a:extLst>
          </p:cNvPr>
          <p:cNvSpPr/>
          <p:nvPr/>
        </p:nvSpPr>
        <p:spPr>
          <a:xfrm>
            <a:off x="6182850" y="1613715"/>
            <a:ext cx="958520" cy="374769"/>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r>
              <a:rPr lang="ca-ES" dirty="0"/>
              <a:t>   CCUC</a:t>
            </a:r>
          </a:p>
        </p:txBody>
      </p:sp>
    </p:spTree>
    <p:extLst>
      <p:ext uri="{BB962C8B-B14F-4D97-AF65-F5344CB8AC3E}">
        <p14:creationId xmlns:p14="http://schemas.microsoft.com/office/powerpoint/2010/main" val="42845580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tge 14"/>
          <p:cNvPicPr>
            <a:picLocks noChangeAspect="1"/>
          </p:cNvPicPr>
          <p:nvPr/>
        </p:nvPicPr>
        <p:blipFill>
          <a:blip r:embed="rId3"/>
          <a:stretch>
            <a:fillRect/>
          </a:stretch>
        </p:blipFill>
        <p:spPr>
          <a:xfrm>
            <a:off x="451793" y="807930"/>
            <a:ext cx="1663759" cy="367709"/>
          </a:xfrm>
          <a:prstGeom prst="rect">
            <a:avLst/>
          </a:prstGeom>
        </p:spPr>
      </p:pic>
      <p:sp>
        <p:nvSpPr>
          <p:cNvPr id="21" name="Títol 9"/>
          <p:cNvSpPr txBox="1">
            <a:spLocks/>
          </p:cNvSpPr>
          <p:nvPr/>
        </p:nvSpPr>
        <p:spPr>
          <a:xfrm>
            <a:off x="1359872" y="586593"/>
            <a:ext cx="8000921" cy="8103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ca-ES" sz="2800" b="1" dirty="0" err="1">
                <a:solidFill>
                  <a:srgbClr val="002060"/>
                </a:solidFill>
              </a:rPr>
              <a:t>Cercabib</a:t>
            </a:r>
            <a:r>
              <a:rPr lang="ca-ES" sz="2800" b="1" dirty="0">
                <a:solidFill>
                  <a:srgbClr val="002060"/>
                </a:solidFill>
              </a:rPr>
              <a:t>: accés als recursos-e</a:t>
            </a:r>
          </a:p>
        </p:txBody>
      </p:sp>
      <p:pic>
        <p:nvPicPr>
          <p:cNvPr id="3" name="Imatge 2"/>
          <p:cNvPicPr>
            <a:picLocks noChangeAspect="1"/>
          </p:cNvPicPr>
          <p:nvPr/>
        </p:nvPicPr>
        <p:blipFill>
          <a:blip r:embed="rId4"/>
          <a:stretch>
            <a:fillRect/>
          </a:stretch>
        </p:blipFill>
        <p:spPr>
          <a:xfrm>
            <a:off x="736600" y="1306398"/>
            <a:ext cx="7986712" cy="4870564"/>
          </a:xfrm>
          <a:prstGeom prst="rect">
            <a:avLst/>
          </a:prstGeom>
        </p:spPr>
      </p:pic>
      <p:sp>
        <p:nvSpPr>
          <p:cNvPr id="4" name="Rectangle 3"/>
          <p:cNvSpPr/>
          <p:nvPr/>
        </p:nvSpPr>
        <p:spPr>
          <a:xfrm>
            <a:off x="3225800" y="2959100"/>
            <a:ext cx="2946400" cy="78258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Rectangle 6"/>
          <p:cNvSpPr/>
          <p:nvPr/>
        </p:nvSpPr>
        <p:spPr>
          <a:xfrm>
            <a:off x="5765800" y="1254537"/>
            <a:ext cx="1003300" cy="47266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QuadreDeText 4"/>
          <p:cNvSpPr txBox="1"/>
          <p:nvPr/>
        </p:nvSpPr>
        <p:spPr>
          <a:xfrm>
            <a:off x="546100" y="3140636"/>
            <a:ext cx="1808748" cy="369332"/>
          </a:xfrm>
          <a:prstGeom prst="rect">
            <a:avLst/>
          </a:prstGeom>
          <a:noFill/>
        </p:spPr>
        <p:txBody>
          <a:bodyPr wrap="square" rtlCol="0">
            <a:spAutoFit/>
          </a:bodyPr>
          <a:lstStyle/>
          <a:p>
            <a:r>
              <a:rPr lang="ca-ES" dirty="0">
                <a:solidFill>
                  <a:srgbClr val="FF0000"/>
                </a:solidFill>
              </a:rPr>
              <a:t>Cerca d’articles</a:t>
            </a:r>
          </a:p>
        </p:txBody>
      </p:sp>
      <p:cxnSp>
        <p:nvCxnSpPr>
          <p:cNvPr id="8" name="Connector de fletxa recta 7"/>
          <p:cNvCxnSpPr>
            <a:stCxn id="5" idx="3"/>
            <a:endCxn id="4" idx="1"/>
          </p:cNvCxnSpPr>
          <p:nvPr/>
        </p:nvCxnSpPr>
        <p:spPr>
          <a:xfrm>
            <a:off x="2354848" y="3325302"/>
            <a:ext cx="870952" cy="2508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QuadreDeText 11"/>
          <p:cNvSpPr txBox="1"/>
          <p:nvPr/>
        </p:nvSpPr>
        <p:spPr>
          <a:xfrm>
            <a:off x="7043152" y="2454524"/>
            <a:ext cx="1870660" cy="369332"/>
          </a:xfrm>
          <a:prstGeom prst="rect">
            <a:avLst/>
          </a:prstGeom>
          <a:noFill/>
        </p:spPr>
        <p:txBody>
          <a:bodyPr wrap="square" rtlCol="0">
            <a:spAutoFit/>
          </a:bodyPr>
          <a:lstStyle/>
          <a:p>
            <a:r>
              <a:rPr lang="ca-ES" dirty="0">
                <a:solidFill>
                  <a:srgbClr val="FF0000"/>
                </a:solidFill>
              </a:rPr>
              <a:t>Cerca de títols</a:t>
            </a:r>
          </a:p>
        </p:txBody>
      </p:sp>
      <p:cxnSp>
        <p:nvCxnSpPr>
          <p:cNvPr id="11" name="Connector de fletxa recta 10"/>
          <p:cNvCxnSpPr/>
          <p:nvPr/>
        </p:nvCxnSpPr>
        <p:spPr>
          <a:xfrm flipH="1" flipV="1">
            <a:off x="6769100" y="1727200"/>
            <a:ext cx="698500" cy="63500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50 Rectángulo redondeado"/>
          <p:cNvSpPr/>
          <p:nvPr/>
        </p:nvSpPr>
        <p:spPr>
          <a:xfrm>
            <a:off x="7063921" y="2879379"/>
            <a:ext cx="1663257" cy="471532"/>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algn="ctr"/>
            <a:r>
              <a:rPr lang="ca-ES" b="1" dirty="0"/>
              <a:t>HLM</a:t>
            </a:r>
            <a:endParaRPr lang="es-ES" b="1" dirty="0"/>
          </a:p>
        </p:txBody>
      </p:sp>
      <p:sp>
        <p:nvSpPr>
          <p:cNvPr id="16" name="Suma 15"/>
          <p:cNvSpPr/>
          <p:nvPr/>
        </p:nvSpPr>
        <p:spPr>
          <a:xfrm>
            <a:off x="7657902" y="3498335"/>
            <a:ext cx="399249" cy="339023"/>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7" name="50 Rectángulo redondeado"/>
          <p:cNvSpPr/>
          <p:nvPr/>
        </p:nvSpPr>
        <p:spPr>
          <a:xfrm>
            <a:off x="7070656" y="4060432"/>
            <a:ext cx="1663257" cy="471532"/>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algn="ctr"/>
            <a:r>
              <a:rPr lang="ca-ES" b="1" dirty="0"/>
              <a:t>PFI</a:t>
            </a:r>
            <a:endParaRPr lang="es-ES" b="1" dirty="0"/>
          </a:p>
        </p:txBody>
      </p:sp>
      <p:grpSp>
        <p:nvGrpSpPr>
          <p:cNvPr id="18" name="Group 2"/>
          <p:cNvGrpSpPr>
            <a:grpSpLocks/>
          </p:cNvGrpSpPr>
          <p:nvPr/>
        </p:nvGrpSpPr>
        <p:grpSpPr bwMode="auto">
          <a:xfrm>
            <a:off x="732734" y="3561829"/>
            <a:ext cx="1300903" cy="1409755"/>
            <a:chOff x="107766465" y="108990580"/>
            <a:chExt cx="1843548" cy="2197509"/>
          </a:xfrm>
        </p:grpSpPr>
        <p:sp>
          <p:nvSpPr>
            <p:cNvPr id="19" name="AutoShape 3"/>
            <p:cNvSpPr>
              <a:spLocks noChangeArrowheads="1"/>
            </p:cNvSpPr>
            <p:nvPr/>
          </p:nvSpPr>
          <p:spPr bwMode="auto">
            <a:xfrm>
              <a:off x="107766465" y="108990580"/>
              <a:ext cx="1843548" cy="2197509"/>
            </a:xfrm>
            <a:prstGeom prst="flowChartMagneticDisk">
              <a:avLst/>
            </a:prstGeom>
            <a:solidFill>
              <a:srgbClr val="5B9BD5"/>
            </a:solidFill>
            <a:ln w="25400">
              <a:solidFill>
                <a:srgbClr val="000000"/>
              </a:solidFill>
              <a:round/>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endParaRPr lang="es-ES"/>
            </a:p>
          </p:txBody>
        </p:sp>
        <p:sp>
          <p:nvSpPr>
            <p:cNvPr id="20" name="Text Box 4"/>
            <p:cNvSpPr txBox="1">
              <a:spLocks noChangeArrowheads="1"/>
            </p:cNvSpPr>
            <p:nvPr/>
          </p:nvSpPr>
          <p:spPr bwMode="auto">
            <a:xfrm>
              <a:off x="107866016" y="110358495"/>
              <a:ext cx="1640758" cy="368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ca-ES" altLang="es-ES" sz="1600" b="1" i="0" u="none" strike="noStrike" cap="none" normalizeH="0" baseline="0" dirty="0" err="1">
                  <a:ln>
                    <a:noFill/>
                  </a:ln>
                  <a:solidFill>
                    <a:srgbClr val="FFFFFF"/>
                  </a:solidFill>
                  <a:effectLst/>
                  <a:latin typeface="Calibri" panose="020F0502020204030204" pitchFamily="34" charset="0"/>
                </a:rPr>
                <a:t>Index</a:t>
              </a:r>
              <a:r>
                <a:rPr kumimoji="0" lang="ca-ES" altLang="es-ES" sz="1600" b="1" i="0" u="none" strike="noStrike" cap="none" normalizeH="0" baseline="0" dirty="0">
                  <a:ln>
                    <a:noFill/>
                  </a:ln>
                  <a:solidFill>
                    <a:srgbClr val="FFFFFF"/>
                  </a:solidFill>
                  <a:effectLst/>
                  <a:latin typeface="Calibri" panose="020F0502020204030204" pitchFamily="34" charset="0"/>
                </a:rPr>
                <a:t> EDS</a:t>
              </a:r>
              <a:endParaRPr kumimoji="0" lang="es-ES" altLang="es-ES" sz="1600" b="0" i="0" u="none" strike="noStrike" cap="none" normalizeH="0" baseline="0" dirty="0">
                <a:ln>
                  <a:noFill/>
                </a:ln>
                <a:solidFill>
                  <a:schemeClr val="tx1"/>
                </a:solidFill>
                <a:effectLst/>
                <a:latin typeface="Arial" panose="020B0604020202020204" pitchFamily="34" charset="0"/>
              </a:endParaRPr>
            </a:p>
          </p:txBody>
        </p:sp>
      </p:grpSp>
    </p:spTree>
    <p:extLst>
      <p:ext uri="{BB962C8B-B14F-4D97-AF65-F5344CB8AC3E}">
        <p14:creationId xmlns:p14="http://schemas.microsoft.com/office/powerpoint/2010/main" val="2883216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tge 13"/>
          <p:cNvPicPr>
            <a:picLocks noChangeAspect="1"/>
          </p:cNvPicPr>
          <p:nvPr/>
        </p:nvPicPr>
        <p:blipFill>
          <a:blip r:embed="rId3"/>
          <a:stretch>
            <a:fillRect/>
          </a:stretch>
        </p:blipFill>
        <p:spPr>
          <a:xfrm>
            <a:off x="2099451" y="1746974"/>
            <a:ext cx="4868947" cy="3617870"/>
          </a:xfrm>
          <a:prstGeom prst="rect">
            <a:avLst/>
          </a:prstGeom>
        </p:spPr>
      </p:pic>
      <p:grpSp>
        <p:nvGrpSpPr>
          <p:cNvPr id="2" name="Group 2"/>
          <p:cNvGrpSpPr>
            <a:grpSpLocks/>
          </p:cNvGrpSpPr>
          <p:nvPr/>
        </p:nvGrpSpPr>
        <p:grpSpPr bwMode="auto">
          <a:xfrm>
            <a:off x="293047" y="3685649"/>
            <a:ext cx="1300903" cy="1409755"/>
            <a:chOff x="107766465" y="108990580"/>
            <a:chExt cx="1843548" cy="2197509"/>
          </a:xfrm>
        </p:grpSpPr>
        <p:sp>
          <p:nvSpPr>
            <p:cNvPr id="3" name="AutoShape 3"/>
            <p:cNvSpPr>
              <a:spLocks noChangeArrowheads="1"/>
            </p:cNvSpPr>
            <p:nvPr/>
          </p:nvSpPr>
          <p:spPr bwMode="auto">
            <a:xfrm>
              <a:off x="107766465" y="108990580"/>
              <a:ext cx="1843548" cy="2197509"/>
            </a:xfrm>
            <a:prstGeom prst="flowChartMagneticDisk">
              <a:avLst/>
            </a:prstGeom>
            <a:solidFill>
              <a:srgbClr val="5B9BD5"/>
            </a:solidFill>
            <a:ln w="25400">
              <a:solidFill>
                <a:srgbClr val="000000"/>
              </a:solidFill>
              <a:round/>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endParaRPr lang="es-ES"/>
            </a:p>
          </p:txBody>
        </p:sp>
        <p:sp>
          <p:nvSpPr>
            <p:cNvPr id="4" name="Text Box 4"/>
            <p:cNvSpPr txBox="1">
              <a:spLocks noChangeArrowheads="1"/>
            </p:cNvSpPr>
            <p:nvPr/>
          </p:nvSpPr>
          <p:spPr bwMode="auto">
            <a:xfrm>
              <a:off x="107866016" y="110358495"/>
              <a:ext cx="1640758" cy="368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ca-ES" altLang="es-ES" sz="1600" b="1" i="0" u="none" strike="noStrike" cap="none" normalizeH="0" baseline="0" dirty="0" err="1">
                  <a:ln>
                    <a:noFill/>
                  </a:ln>
                  <a:solidFill>
                    <a:srgbClr val="FFFFFF"/>
                  </a:solidFill>
                  <a:effectLst/>
                  <a:latin typeface="Calibri" panose="020F0502020204030204" pitchFamily="34" charset="0"/>
                </a:rPr>
                <a:t>Index</a:t>
              </a:r>
              <a:r>
                <a:rPr kumimoji="0" lang="ca-ES" altLang="es-ES" sz="1600" b="1" i="0" u="none" strike="noStrike" cap="none" normalizeH="0" baseline="0" dirty="0">
                  <a:ln>
                    <a:noFill/>
                  </a:ln>
                  <a:solidFill>
                    <a:srgbClr val="FFFFFF"/>
                  </a:solidFill>
                  <a:effectLst/>
                  <a:latin typeface="Calibri" panose="020F0502020204030204" pitchFamily="34" charset="0"/>
                </a:rPr>
                <a:t> EDS</a:t>
              </a:r>
              <a:endParaRPr kumimoji="0" lang="es-ES" altLang="es-ES" sz="1600" b="0" i="0" u="none" strike="noStrike" cap="none" normalizeH="0" baseline="0" dirty="0">
                <a:ln>
                  <a:noFill/>
                </a:ln>
                <a:solidFill>
                  <a:schemeClr val="tx1"/>
                </a:solidFill>
                <a:effectLst/>
                <a:latin typeface="Arial" panose="020B0604020202020204" pitchFamily="34" charset="0"/>
              </a:endParaRPr>
            </a:p>
          </p:txBody>
        </p:sp>
      </p:grpSp>
      <p:sp>
        <p:nvSpPr>
          <p:cNvPr id="6" name="Text Box 6"/>
          <p:cNvSpPr txBox="1">
            <a:spLocks noChangeArrowheads="1"/>
          </p:cNvSpPr>
          <p:nvPr/>
        </p:nvSpPr>
        <p:spPr bwMode="auto">
          <a:xfrm>
            <a:off x="-43664" y="1746974"/>
            <a:ext cx="2115743" cy="978196"/>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ca-ES" altLang="es-ES" sz="2200" b="0" i="0" u="none" strike="noStrike" cap="none" normalizeH="0" baseline="0" dirty="0">
                <a:ln>
                  <a:noFill/>
                </a:ln>
                <a:solidFill>
                  <a:srgbClr val="000000"/>
                </a:solidFill>
                <a:effectLst/>
                <a:latin typeface="Calibri" panose="020F0502020204030204" pitchFamily="34" charset="0"/>
              </a:rPr>
              <a:t>Recuperació d’informació</a:t>
            </a: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pic>
        <p:nvPicPr>
          <p:cNvPr id="15" name="Imatge 14"/>
          <p:cNvPicPr>
            <a:picLocks noChangeAspect="1"/>
          </p:cNvPicPr>
          <p:nvPr/>
        </p:nvPicPr>
        <p:blipFill>
          <a:blip r:embed="rId4"/>
          <a:stretch>
            <a:fillRect/>
          </a:stretch>
        </p:blipFill>
        <p:spPr>
          <a:xfrm>
            <a:off x="702164" y="830873"/>
            <a:ext cx="1663759" cy="367709"/>
          </a:xfrm>
          <a:prstGeom prst="rect">
            <a:avLst/>
          </a:prstGeom>
        </p:spPr>
      </p:pic>
      <p:sp>
        <p:nvSpPr>
          <p:cNvPr id="21" name="Títol 9"/>
          <p:cNvSpPr txBox="1">
            <a:spLocks/>
          </p:cNvSpPr>
          <p:nvPr/>
        </p:nvSpPr>
        <p:spPr>
          <a:xfrm>
            <a:off x="1134524" y="586595"/>
            <a:ext cx="8000921" cy="8103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ca-ES" sz="2800" b="1" dirty="0">
                <a:solidFill>
                  <a:srgbClr val="002060"/>
                </a:solidFill>
              </a:rPr>
              <a:t>Cerca d’articles a </a:t>
            </a:r>
            <a:r>
              <a:rPr lang="ca-ES" sz="2800" b="1" dirty="0" err="1">
                <a:solidFill>
                  <a:srgbClr val="002060"/>
                </a:solidFill>
              </a:rPr>
              <a:t>Cercabib</a:t>
            </a:r>
            <a:r>
              <a:rPr lang="ca-ES" sz="2800" b="1" dirty="0">
                <a:solidFill>
                  <a:srgbClr val="002060"/>
                </a:solidFill>
              </a:rPr>
              <a:t> (I)</a:t>
            </a:r>
          </a:p>
        </p:txBody>
      </p:sp>
      <p:sp>
        <p:nvSpPr>
          <p:cNvPr id="17" name="Text Box 6"/>
          <p:cNvSpPr txBox="1">
            <a:spLocks noChangeArrowheads="1"/>
          </p:cNvSpPr>
          <p:nvPr/>
        </p:nvSpPr>
        <p:spPr bwMode="auto">
          <a:xfrm>
            <a:off x="7028257" y="1746974"/>
            <a:ext cx="2115743" cy="442912"/>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ca-ES" altLang="es-ES" sz="2200" b="0" i="0" u="none" strike="noStrike" cap="none" normalizeH="0" baseline="0" dirty="0">
                <a:ln>
                  <a:noFill/>
                </a:ln>
                <a:solidFill>
                  <a:srgbClr val="000000"/>
                </a:solidFill>
                <a:effectLst/>
                <a:latin typeface="Calibri" panose="020F0502020204030204" pitchFamily="34" charset="0"/>
              </a:rPr>
              <a:t>Accés al </a:t>
            </a:r>
          </a:p>
          <a:p>
            <a:pPr marL="0" marR="0" lvl="0" indent="0" algn="ctr" defTabSz="914400" rtl="0" eaLnBrk="0" fontAlgn="base" latinLnBrk="0" hangingPunct="0">
              <a:lnSpc>
                <a:spcPct val="100000"/>
              </a:lnSpc>
              <a:spcBef>
                <a:spcPct val="0"/>
              </a:spcBef>
              <a:spcAft>
                <a:spcPct val="0"/>
              </a:spcAft>
              <a:buClrTx/>
              <a:buSzTx/>
              <a:buFontTx/>
              <a:buNone/>
              <a:tabLst/>
            </a:pPr>
            <a:r>
              <a:rPr kumimoji="0" lang="ca-ES" altLang="es-ES" sz="2200" b="0" i="0" u="none" strike="noStrike" cap="none" normalizeH="0" baseline="0" dirty="0">
                <a:ln>
                  <a:noFill/>
                </a:ln>
                <a:solidFill>
                  <a:srgbClr val="000000"/>
                </a:solidFill>
                <a:effectLst/>
                <a:latin typeface="Calibri" panose="020F0502020204030204" pitchFamily="34" charset="0"/>
              </a:rPr>
              <a:t>contingut</a:t>
            </a: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22" name="AutoShape 5"/>
          <p:cNvSpPr>
            <a:spLocks noChangeArrowheads="1"/>
          </p:cNvSpPr>
          <p:nvPr/>
        </p:nvSpPr>
        <p:spPr bwMode="auto">
          <a:xfrm>
            <a:off x="801133" y="2596429"/>
            <a:ext cx="282127" cy="959480"/>
          </a:xfrm>
          <a:prstGeom prst="downArrow">
            <a:avLst>
              <a:gd name="adj1" fmla="val 50000"/>
              <a:gd name="adj2" fmla="val 86582"/>
            </a:avLst>
          </a:prstGeom>
          <a:solidFill>
            <a:srgbClr val="5B9BD5"/>
          </a:solidFill>
          <a:ln w="25400"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eaVert" wrap="square" lIns="36576" tIns="36576" rIns="36576" bIns="36576" numCol="1" anchor="t" anchorCtr="0" compatLnSpc="1">
            <a:prstTxWarp prst="textNoShape">
              <a:avLst/>
            </a:prstTxWarp>
          </a:bodyPr>
          <a:lstStyle/>
          <a:p>
            <a:endParaRPr lang="es-ES"/>
          </a:p>
        </p:txBody>
      </p:sp>
      <p:sp>
        <p:nvSpPr>
          <p:cNvPr id="23" name="AutoShape 8"/>
          <p:cNvSpPr>
            <a:spLocks noChangeArrowheads="1"/>
          </p:cNvSpPr>
          <p:nvPr/>
        </p:nvSpPr>
        <p:spPr bwMode="auto">
          <a:xfrm>
            <a:off x="1651497" y="4563199"/>
            <a:ext cx="458515" cy="236536"/>
          </a:xfrm>
          <a:prstGeom prst="rightArrow">
            <a:avLst>
              <a:gd name="adj1" fmla="val 50000"/>
              <a:gd name="adj2" fmla="val 100672"/>
            </a:avLst>
          </a:prstGeom>
          <a:solidFill>
            <a:srgbClr val="5B9BD5"/>
          </a:solidFill>
          <a:ln w="25400"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endParaRPr lang="es-ES"/>
          </a:p>
        </p:txBody>
      </p:sp>
      <p:sp>
        <p:nvSpPr>
          <p:cNvPr id="25" name="50 Rectángulo redondeado"/>
          <p:cNvSpPr/>
          <p:nvPr/>
        </p:nvSpPr>
        <p:spPr>
          <a:xfrm>
            <a:off x="7254894" y="3679196"/>
            <a:ext cx="1663257" cy="471532"/>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algn="ctr"/>
            <a:r>
              <a:rPr lang="ca-ES" b="1" dirty="0"/>
              <a:t>HLM</a:t>
            </a:r>
            <a:endParaRPr lang="es-ES" b="1" dirty="0"/>
          </a:p>
        </p:txBody>
      </p:sp>
      <p:sp>
        <p:nvSpPr>
          <p:cNvPr id="27" name="50 Rectángulo redondeado"/>
          <p:cNvSpPr/>
          <p:nvPr/>
        </p:nvSpPr>
        <p:spPr>
          <a:xfrm>
            <a:off x="7254894" y="4799735"/>
            <a:ext cx="1663257" cy="471532"/>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algn="ctr"/>
            <a:r>
              <a:rPr lang="ca-ES" b="1" dirty="0"/>
              <a:t>FTF</a:t>
            </a:r>
            <a:endParaRPr lang="es-ES" b="1" dirty="0"/>
          </a:p>
        </p:txBody>
      </p:sp>
      <p:sp>
        <p:nvSpPr>
          <p:cNvPr id="29" name="Suma 28"/>
          <p:cNvSpPr/>
          <p:nvPr/>
        </p:nvSpPr>
        <p:spPr>
          <a:xfrm>
            <a:off x="7886500" y="4328238"/>
            <a:ext cx="399249" cy="339023"/>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1" name="AutoShape 5"/>
          <p:cNvSpPr>
            <a:spLocks noChangeArrowheads="1"/>
          </p:cNvSpPr>
          <p:nvPr/>
        </p:nvSpPr>
        <p:spPr bwMode="auto">
          <a:xfrm>
            <a:off x="7945060" y="2564515"/>
            <a:ext cx="282127" cy="959480"/>
          </a:xfrm>
          <a:prstGeom prst="downArrow">
            <a:avLst>
              <a:gd name="adj1" fmla="val 50000"/>
              <a:gd name="adj2" fmla="val 86582"/>
            </a:avLst>
          </a:prstGeom>
          <a:solidFill>
            <a:srgbClr val="5B9BD5"/>
          </a:solidFill>
          <a:ln w="25400"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eaVert" wrap="square" lIns="36576" tIns="36576" rIns="36576" bIns="36576" numCol="1" anchor="t" anchorCtr="0" compatLnSpc="1">
            <a:prstTxWarp prst="textNoShape">
              <a:avLst/>
            </a:prstTxWarp>
          </a:bodyPr>
          <a:lstStyle/>
          <a:p>
            <a:endParaRPr lang="es-ES"/>
          </a:p>
        </p:txBody>
      </p:sp>
      <p:sp>
        <p:nvSpPr>
          <p:cNvPr id="32" name="AutoShape 8"/>
          <p:cNvSpPr>
            <a:spLocks noChangeArrowheads="1"/>
          </p:cNvSpPr>
          <p:nvPr/>
        </p:nvSpPr>
        <p:spPr bwMode="auto">
          <a:xfrm>
            <a:off x="6964373" y="1999536"/>
            <a:ext cx="494986" cy="236536"/>
          </a:xfrm>
          <a:prstGeom prst="rightArrow">
            <a:avLst>
              <a:gd name="adj1" fmla="val 50000"/>
              <a:gd name="adj2" fmla="val 100672"/>
            </a:avLst>
          </a:prstGeom>
          <a:solidFill>
            <a:srgbClr val="5B9BD5"/>
          </a:solidFill>
          <a:ln w="25400"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endParaRPr lang="es-ES"/>
          </a:p>
        </p:txBody>
      </p:sp>
    </p:spTree>
    <p:extLst>
      <p:ext uri="{BB962C8B-B14F-4D97-AF65-F5344CB8AC3E}">
        <p14:creationId xmlns:p14="http://schemas.microsoft.com/office/powerpoint/2010/main" val="14776750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tge 1"/>
          <p:cNvPicPr>
            <a:picLocks noChangeAspect="1"/>
          </p:cNvPicPr>
          <p:nvPr/>
        </p:nvPicPr>
        <p:blipFill>
          <a:blip r:embed="rId3"/>
          <a:stretch>
            <a:fillRect/>
          </a:stretch>
        </p:blipFill>
        <p:spPr>
          <a:xfrm>
            <a:off x="926318" y="1554252"/>
            <a:ext cx="7544582" cy="4948148"/>
          </a:xfrm>
          <a:prstGeom prst="rect">
            <a:avLst/>
          </a:prstGeom>
        </p:spPr>
      </p:pic>
      <p:pic>
        <p:nvPicPr>
          <p:cNvPr id="3" name="Imatge 2"/>
          <p:cNvPicPr>
            <a:picLocks noChangeAspect="1"/>
          </p:cNvPicPr>
          <p:nvPr/>
        </p:nvPicPr>
        <p:blipFill>
          <a:blip r:embed="rId4"/>
          <a:stretch>
            <a:fillRect/>
          </a:stretch>
        </p:blipFill>
        <p:spPr>
          <a:xfrm>
            <a:off x="702164" y="830873"/>
            <a:ext cx="1663759" cy="367709"/>
          </a:xfrm>
          <a:prstGeom prst="rect">
            <a:avLst/>
          </a:prstGeom>
        </p:spPr>
      </p:pic>
      <p:sp>
        <p:nvSpPr>
          <p:cNvPr id="4" name="Títol 9"/>
          <p:cNvSpPr txBox="1">
            <a:spLocks/>
          </p:cNvSpPr>
          <p:nvPr/>
        </p:nvSpPr>
        <p:spPr>
          <a:xfrm>
            <a:off x="1134524" y="586595"/>
            <a:ext cx="8000921" cy="8103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ca-ES" sz="2800" b="1" dirty="0">
                <a:solidFill>
                  <a:srgbClr val="002060"/>
                </a:solidFill>
              </a:rPr>
              <a:t>Cerca d’articles a </a:t>
            </a:r>
            <a:r>
              <a:rPr lang="ca-ES" sz="2800" b="1" dirty="0" err="1">
                <a:solidFill>
                  <a:srgbClr val="002060"/>
                </a:solidFill>
              </a:rPr>
              <a:t>Cercabib</a:t>
            </a:r>
            <a:r>
              <a:rPr lang="ca-ES" sz="2800" b="1" dirty="0">
                <a:solidFill>
                  <a:srgbClr val="002060"/>
                </a:solidFill>
              </a:rPr>
              <a:t> (II)</a:t>
            </a:r>
          </a:p>
        </p:txBody>
      </p:sp>
      <p:sp>
        <p:nvSpPr>
          <p:cNvPr id="5" name="Rectangle 4"/>
          <p:cNvSpPr/>
          <p:nvPr/>
        </p:nvSpPr>
        <p:spPr>
          <a:xfrm>
            <a:off x="2590800" y="4241800"/>
            <a:ext cx="3683000" cy="3302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QuadreDeText 5"/>
          <p:cNvSpPr txBox="1"/>
          <p:nvPr/>
        </p:nvSpPr>
        <p:spPr>
          <a:xfrm>
            <a:off x="5314950" y="1950110"/>
            <a:ext cx="1562100" cy="1200329"/>
          </a:xfrm>
          <a:prstGeom prst="rect">
            <a:avLst/>
          </a:prstGeom>
          <a:noFill/>
        </p:spPr>
        <p:txBody>
          <a:bodyPr wrap="square" rtlCol="0">
            <a:spAutoFit/>
          </a:bodyPr>
          <a:lstStyle/>
          <a:p>
            <a:r>
              <a:rPr lang="ca-ES" dirty="0">
                <a:solidFill>
                  <a:srgbClr val="FF0000"/>
                </a:solidFill>
              </a:rPr>
              <a:t>Accés al registre </a:t>
            </a:r>
          </a:p>
          <a:p>
            <a:r>
              <a:rPr lang="ca-ES" dirty="0">
                <a:solidFill>
                  <a:srgbClr val="FF0000"/>
                </a:solidFill>
              </a:rPr>
              <a:t>bibliogràfic</a:t>
            </a:r>
          </a:p>
          <a:p>
            <a:r>
              <a:rPr lang="ca-ES" dirty="0">
                <a:solidFill>
                  <a:srgbClr val="FF0000"/>
                </a:solidFill>
              </a:rPr>
              <a:t>(EDS)</a:t>
            </a:r>
            <a:endParaRPr lang="es-ES" dirty="0">
              <a:solidFill>
                <a:srgbClr val="FF0000"/>
              </a:solidFill>
            </a:endParaRPr>
          </a:p>
        </p:txBody>
      </p:sp>
      <p:sp>
        <p:nvSpPr>
          <p:cNvPr id="7" name="QuadreDeText 6"/>
          <p:cNvSpPr txBox="1"/>
          <p:nvPr/>
        </p:nvSpPr>
        <p:spPr>
          <a:xfrm>
            <a:off x="44450" y="3705160"/>
            <a:ext cx="1562100" cy="646331"/>
          </a:xfrm>
          <a:prstGeom prst="rect">
            <a:avLst/>
          </a:prstGeom>
          <a:noFill/>
        </p:spPr>
        <p:txBody>
          <a:bodyPr wrap="square" rtlCol="0">
            <a:spAutoFit/>
          </a:bodyPr>
          <a:lstStyle/>
          <a:p>
            <a:r>
              <a:rPr lang="ca-ES" dirty="0">
                <a:solidFill>
                  <a:srgbClr val="FF0000"/>
                </a:solidFill>
              </a:rPr>
              <a:t>Filtre per proveïdor</a:t>
            </a:r>
            <a:endParaRPr lang="es-ES" dirty="0">
              <a:solidFill>
                <a:srgbClr val="FF0000"/>
              </a:solidFill>
            </a:endParaRPr>
          </a:p>
        </p:txBody>
      </p:sp>
      <p:cxnSp>
        <p:nvCxnSpPr>
          <p:cNvPr id="9" name="Connector de fletxa recta 8"/>
          <p:cNvCxnSpPr/>
          <p:nvPr/>
        </p:nvCxnSpPr>
        <p:spPr>
          <a:xfrm>
            <a:off x="393700" y="4406900"/>
            <a:ext cx="532618" cy="93980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Connector de fletxa recta 10"/>
          <p:cNvCxnSpPr/>
          <p:nvPr/>
        </p:nvCxnSpPr>
        <p:spPr>
          <a:xfrm flipH="1">
            <a:off x="5676900" y="3359533"/>
            <a:ext cx="63500" cy="79336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6877050" y="4152900"/>
            <a:ext cx="806450" cy="4191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6" name="QuadreDeText 15"/>
          <p:cNvSpPr txBox="1"/>
          <p:nvPr/>
        </p:nvSpPr>
        <p:spPr>
          <a:xfrm>
            <a:off x="7841468" y="5023534"/>
            <a:ext cx="1562100" cy="923330"/>
          </a:xfrm>
          <a:prstGeom prst="rect">
            <a:avLst/>
          </a:prstGeom>
          <a:noFill/>
        </p:spPr>
        <p:txBody>
          <a:bodyPr wrap="square" rtlCol="0">
            <a:spAutoFit/>
          </a:bodyPr>
          <a:lstStyle/>
          <a:p>
            <a:r>
              <a:rPr lang="ca-ES" dirty="0">
                <a:solidFill>
                  <a:srgbClr val="FF0000"/>
                </a:solidFill>
              </a:rPr>
              <a:t>Accés al document</a:t>
            </a:r>
          </a:p>
          <a:p>
            <a:r>
              <a:rPr lang="ca-ES" dirty="0">
                <a:solidFill>
                  <a:srgbClr val="FF0000"/>
                </a:solidFill>
              </a:rPr>
              <a:t>(FTF)</a:t>
            </a:r>
            <a:endParaRPr lang="es-ES" dirty="0">
              <a:solidFill>
                <a:srgbClr val="FF0000"/>
              </a:solidFill>
            </a:endParaRPr>
          </a:p>
        </p:txBody>
      </p:sp>
      <p:cxnSp>
        <p:nvCxnSpPr>
          <p:cNvPr id="18" name="Connector de fletxa recta 17"/>
          <p:cNvCxnSpPr/>
          <p:nvPr/>
        </p:nvCxnSpPr>
        <p:spPr>
          <a:xfrm flipH="1" flipV="1">
            <a:off x="7696200" y="4561458"/>
            <a:ext cx="519918" cy="462076"/>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49641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tge 4"/>
          <p:cNvPicPr>
            <a:picLocks noChangeAspect="1"/>
          </p:cNvPicPr>
          <p:nvPr/>
        </p:nvPicPr>
        <p:blipFill>
          <a:blip r:embed="rId3"/>
          <a:stretch>
            <a:fillRect/>
          </a:stretch>
        </p:blipFill>
        <p:spPr>
          <a:xfrm>
            <a:off x="451793" y="1396974"/>
            <a:ext cx="7703080" cy="5143571"/>
          </a:xfrm>
          <a:prstGeom prst="rect">
            <a:avLst/>
          </a:prstGeom>
        </p:spPr>
      </p:pic>
      <p:pic>
        <p:nvPicPr>
          <p:cNvPr id="15" name="Imatge 14"/>
          <p:cNvPicPr>
            <a:picLocks noChangeAspect="1"/>
          </p:cNvPicPr>
          <p:nvPr/>
        </p:nvPicPr>
        <p:blipFill>
          <a:blip r:embed="rId4"/>
          <a:stretch>
            <a:fillRect/>
          </a:stretch>
        </p:blipFill>
        <p:spPr>
          <a:xfrm>
            <a:off x="451793" y="807930"/>
            <a:ext cx="1663759" cy="367709"/>
          </a:xfrm>
          <a:prstGeom prst="rect">
            <a:avLst/>
          </a:prstGeom>
        </p:spPr>
      </p:pic>
      <p:sp>
        <p:nvSpPr>
          <p:cNvPr id="21" name="Títol 9"/>
          <p:cNvSpPr txBox="1">
            <a:spLocks/>
          </p:cNvSpPr>
          <p:nvPr/>
        </p:nvSpPr>
        <p:spPr>
          <a:xfrm>
            <a:off x="1359872" y="586593"/>
            <a:ext cx="8000921" cy="8103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ca-ES" sz="2800" b="1" dirty="0">
                <a:solidFill>
                  <a:srgbClr val="002060"/>
                </a:solidFill>
              </a:rPr>
              <a:t>Registre bibliogràfic EDS</a:t>
            </a:r>
          </a:p>
        </p:txBody>
      </p:sp>
      <p:sp>
        <p:nvSpPr>
          <p:cNvPr id="3" name="Rectangle 2"/>
          <p:cNvSpPr/>
          <p:nvPr/>
        </p:nvSpPr>
        <p:spPr>
          <a:xfrm>
            <a:off x="1359872" y="6328048"/>
            <a:ext cx="1638300" cy="32316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QuadreDeText 3"/>
          <p:cNvSpPr txBox="1"/>
          <p:nvPr/>
        </p:nvSpPr>
        <p:spPr>
          <a:xfrm>
            <a:off x="5690783" y="6004882"/>
            <a:ext cx="2044700" cy="646331"/>
          </a:xfrm>
          <a:prstGeom prst="rect">
            <a:avLst/>
          </a:prstGeom>
          <a:noFill/>
        </p:spPr>
        <p:txBody>
          <a:bodyPr wrap="square" rtlCol="0">
            <a:spAutoFit/>
          </a:bodyPr>
          <a:lstStyle/>
          <a:p>
            <a:r>
              <a:rPr lang="ca-ES" dirty="0">
                <a:solidFill>
                  <a:srgbClr val="FF0000"/>
                </a:solidFill>
              </a:rPr>
              <a:t>Proveïdor de contingut</a:t>
            </a:r>
            <a:endParaRPr lang="es-ES" dirty="0">
              <a:solidFill>
                <a:srgbClr val="FF0000"/>
              </a:solidFill>
            </a:endParaRPr>
          </a:p>
        </p:txBody>
      </p:sp>
      <p:cxnSp>
        <p:nvCxnSpPr>
          <p:cNvPr id="6" name="Connector de fletxa recta 5"/>
          <p:cNvCxnSpPr/>
          <p:nvPr/>
        </p:nvCxnSpPr>
        <p:spPr>
          <a:xfrm flipH="1">
            <a:off x="3263900" y="6508795"/>
            <a:ext cx="2311400"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QuadreDeText 6"/>
          <p:cNvSpPr txBox="1"/>
          <p:nvPr/>
        </p:nvSpPr>
        <p:spPr>
          <a:xfrm>
            <a:off x="160665" y="3049249"/>
            <a:ext cx="1199207" cy="646331"/>
          </a:xfrm>
          <a:prstGeom prst="rect">
            <a:avLst/>
          </a:prstGeom>
          <a:noFill/>
        </p:spPr>
        <p:txBody>
          <a:bodyPr wrap="square" rtlCol="0">
            <a:spAutoFit/>
          </a:bodyPr>
          <a:lstStyle/>
          <a:p>
            <a:r>
              <a:rPr lang="ca-ES" dirty="0">
                <a:solidFill>
                  <a:srgbClr val="FF0000"/>
                </a:solidFill>
              </a:rPr>
              <a:t>Accés al document</a:t>
            </a:r>
            <a:endParaRPr lang="es-ES" dirty="0">
              <a:solidFill>
                <a:srgbClr val="FF0000"/>
              </a:solidFill>
            </a:endParaRPr>
          </a:p>
        </p:txBody>
      </p:sp>
      <p:cxnSp>
        <p:nvCxnSpPr>
          <p:cNvPr id="9" name="Connector de fletxa recta 8"/>
          <p:cNvCxnSpPr/>
          <p:nvPr/>
        </p:nvCxnSpPr>
        <p:spPr>
          <a:xfrm flipV="1">
            <a:off x="711200" y="1907155"/>
            <a:ext cx="38100" cy="99060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219334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tge 1"/>
          <p:cNvPicPr>
            <a:picLocks noChangeAspect="1"/>
          </p:cNvPicPr>
          <p:nvPr/>
        </p:nvPicPr>
        <p:blipFill>
          <a:blip r:embed="rId3"/>
          <a:stretch>
            <a:fillRect/>
          </a:stretch>
        </p:blipFill>
        <p:spPr>
          <a:xfrm>
            <a:off x="469899" y="1392899"/>
            <a:ext cx="8435975" cy="4815813"/>
          </a:xfrm>
          <a:prstGeom prst="rect">
            <a:avLst/>
          </a:prstGeom>
        </p:spPr>
      </p:pic>
      <p:pic>
        <p:nvPicPr>
          <p:cNvPr id="5" name="Imatge 4"/>
          <p:cNvPicPr>
            <a:picLocks noChangeAspect="1"/>
          </p:cNvPicPr>
          <p:nvPr/>
        </p:nvPicPr>
        <p:blipFill>
          <a:blip r:embed="rId4"/>
          <a:stretch>
            <a:fillRect/>
          </a:stretch>
        </p:blipFill>
        <p:spPr>
          <a:xfrm>
            <a:off x="451793" y="807930"/>
            <a:ext cx="1663759" cy="367709"/>
          </a:xfrm>
          <a:prstGeom prst="rect">
            <a:avLst/>
          </a:prstGeom>
        </p:spPr>
      </p:pic>
      <p:sp>
        <p:nvSpPr>
          <p:cNvPr id="6" name="Títol 9"/>
          <p:cNvSpPr txBox="1">
            <a:spLocks/>
          </p:cNvSpPr>
          <p:nvPr/>
        </p:nvSpPr>
        <p:spPr>
          <a:xfrm>
            <a:off x="1359872" y="586593"/>
            <a:ext cx="8000921" cy="8103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ca-ES" sz="2800" b="1" dirty="0">
                <a:solidFill>
                  <a:srgbClr val="002060"/>
                </a:solidFill>
              </a:rPr>
              <a:t>Accés al document (FTF)</a:t>
            </a:r>
          </a:p>
        </p:txBody>
      </p:sp>
      <p:sp>
        <p:nvSpPr>
          <p:cNvPr id="7" name="Rectangle 6"/>
          <p:cNvSpPr/>
          <p:nvPr/>
        </p:nvSpPr>
        <p:spPr>
          <a:xfrm>
            <a:off x="660400" y="2540000"/>
            <a:ext cx="2273300" cy="4318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QuadreDeText 7"/>
          <p:cNvSpPr txBox="1"/>
          <p:nvPr/>
        </p:nvSpPr>
        <p:spPr>
          <a:xfrm>
            <a:off x="5803900" y="3962400"/>
            <a:ext cx="2603500" cy="369332"/>
          </a:xfrm>
          <a:prstGeom prst="rect">
            <a:avLst/>
          </a:prstGeom>
          <a:noFill/>
        </p:spPr>
        <p:txBody>
          <a:bodyPr wrap="square" rtlCol="0">
            <a:spAutoFit/>
          </a:bodyPr>
          <a:lstStyle/>
          <a:p>
            <a:r>
              <a:rPr lang="ca-ES" dirty="0">
                <a:solidFill>
                  <a:srgbClr val="FF0000"/>
                </a:solidFill>
              </a:rPr>
              <a:t>Accés a través de JSTOR</a:t>
            </a:r>
            <a:endParaRPr lang="es-ES" dirty="0">
              <a:solidFill>
                <a:srgbClr val="FF0000"/>
              </a:solidFill>
            </a:endParaRPr>
          </a:p>
        </p:txBody>
      </p:sp>
      <p:cxnSp>
        <p:nvCxnSpPr>
          <p:cNvPr id="10" name="Connector de fletxa recta 9"/>
          <p:cNvCxnSpPr/>
          <p:nvPr/>
        </p:nvCxnSpPr>
        <p:spPr>
          <a:xfrm flipH="1" flipV="1">
            <a:off x="3022600" y="2667000"/>
            <a:ext cx="2692400" cy="129540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1676400" y="1614234"/>
            <a:ext cx="4787900" cy="45586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13" name="Connector de fletxa recta 12"/>
          <p:cNvCxnSpPr/>
          <p:nvPr/>
        </p:nvCxnSpPr>
        <p:spPr>
          <a:xfrm flipH="1" flipV="1">
            <a:off x="5100067" y="2143880"/>
            <a:ext cx="1229866" cy="58158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QuadreDeText 14"/>
          <p:cNvSpPr txBox="1"/>
          <p:nvPr/>
        </p:nvSpPr>
        <p:spPr>
          <a:xfrm>
            <a:off x="6464300" y="2434670"/>
            <a:ext cx="2441574" cy="923330"/>
          </a:xfrm>
          <a:prstGeom prst="rect">
            <a:avLst/>
          </a:prstGeom>
          <a:noFill/>
        </p:spPr>
        <p:txBody>
          <a:bodyPr wrap="square" rtlCol="0">
            <a:spAutoFit/>
          </a:bodyPr>
          <a:lstStyle/>
          <a:p>
            <a:r>
              <a:rPr lang="ca-ES" dirty="0">
                <a:solidFill>
                  <a:srgbClr val="FF0000"/>
                </a:solidFill>
              </a:rPr>
              <a:t>Informació del registre recuperat al proveïdor JSTOR d’EDS</a:t>
            </a:r>
            <a:endParaRPr lang="es-ES" dirty="0">
              <a:solidFill>
                <a:srgbClr val="FF0000"/>
              </a:solidFill>
            </a:endParaRPr>
          </a:p>
        </p:txBody>
      </p:sp>
    </p:spTree>
    <p:extLst>
      <p:ext uri="{BB962C8B-B14F-4D97-AF65-F5344CB8AC3E}">
        <p14:creationId xmlns:p14="http://schemas.microsoft.com/office/powerpoint/2010/main" val="141818751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tge 14"/>
          <p:cNvPicPr>
            <a:picLocks noChangeAspect="1"/>
          </p:cNvPicPr>
          <p:nvPr/>
        </p:nvPicPr>
        <p:blipFill>
          <a:blip r:embed="rId3"/>
          <a:stretch>
            <a:fillRect/>
          </a:stretch>
        </p:blipFill>
        <p:spPr>
          <a:xfrm>
            <a:off x="451793" y="807930"/>
            <a:ext cx="1663759" cy="367709"/>
          </a:xfrm>
          <a:prstGeom prst="rect">
            <a:avLst/>
          </a:prstGeom>
        </p:spPr>
      </p:pic>
      <p:sp>
        <p:nvSpPr>
          <p:cNvPr id="21" name="Títol 9"/>
          <p:cNvSpPr txBox="1">
            <a:spLocks/>
          </p:cNvSpPr>
          <p:nvPr/>
        </p:nvSpPr>
        <p:spPr>
          <a:xfrm>
            <a:off x="1359872" y="586593"/>
            <a:ext cx="8000921" cy="8103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ca-ES" sz="2800" b="1" dirty="0">
                <a:solidFill>
                  <a:srgbClr val="002060"/>
                </a:solidFill>
              </a:rPr>
              <a:t>Botons d’accés al document</a:t>
            </a:r>
          </a:p>
        </p:txBody>
      </p:sp>
      <p:grpSp>
        <p:nvGrpSpPr>
          <p:cNvPr id="5" name="Agrupa 4"/>
          <p:cNvGrpSpPr/>
          <p:nvPr/>
        </p:nvGrpSpPr>
        <p:grpSpPr>
          <a:xfrm>
            <a:off x="692862" y="1365835"/>
            <a:ext cx="7865350" cy="5288961"/>
            <a:chOff x="683337" y="835610"/>
            <a:chExt cx="7865350" cy="5063453"/>
          </a:xfrm>
        </p:grpSpPr>
        <p:sp>
          <p:nvSpPr>
            <p:cNvPr id="6" name="Títol 1"/>
            <p:cNvSpPr txBox="1">
              <a:spLocks/>
            </p:cNvSpPr>
            <p:nvPr/>
          </p:nvSpPr>
          <p:spPr>
            <a:xfrm>
              <a:off x="700087" y="835610"/>
              <a:ext cx="7848600" cy="702407"/>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a-ES" sz="2400" dirty="0"/>
                <a:t>Botons bàsics d’accés:</a:t>
              </a:r>
            </a:p>
          </p:txBody>
        </p:sp>
        <p:sp>
          <p:nvSpPr>
            <p:cNvPr id="7" name="QuadreDeText 6"/>
            <p:cNvSpPr txBox="1"/>
            <p:nvPr/>
          </p:nvSpPr>
          <p:spPr>
            <a:xfrm>
              <a:off x="1995189" y="1298674"/>
              <a:ext cx="6206268" cy="287287"/>
            </a:xfrm>
            <a:prstGeom prst="rect">
              <a:avLst/>
            </a:prstGeom>
            <a:noFill/>
          </p:spPr>
          <p:txBody>
            <a:bodyPr wrap="square" rtlCol="0">
              <a:spAutoFit/>
            </a:bodyPr>
            <a:lstStyle/>
            <a:p>
              <a:r>
                <a:rPr lang="ca-ES" sz="1350" dirty="0"/>
                <a:t>Accés al menú de serveis Full Text </a:t>
              </a:r>
              <a:r>
                <a:rPr lang="ca-ES" sz="1350" dirty="0" err="1"/>
                <a:t>Finder</a:t>
              </a:r>
              <a:r>
                <a:rPr lang="ca-ES" sz="1350" dirty="0"/>
                <a:t> (FTF): </a:t>
              </a:r>
              <a:r>
                <a:rPr lang="ca-ES" sz="1350" b="1" dirty="0"/>
                <a:t>Recursos activats a HLM</a:t>
              </a:r>
            </a:p>
          </p:txBody>
        </p:sp>
        <p:pic>
          <p:nvPicPr>
            <p:cNvPr id="8" name="Imatge 7"/>
            <p:cNvPicPr>
              <a:picLocks noChangeAspect="1"/>
            </p:cNvPicPr>
            <p:nvPr/>
          </p:nvPicPr>
          <p:blipFill>
            <a:blip r:embed="rId4"/>
            <a:stretch>
              <a:fillRect/>
            </a:stretch>
          </p:blipFill>
          <p:spPr>
            <a:xfrm>
              <a:off x="730044" y="1351526"/>
              <a:ext cx="917916" cy="374660"/>
            </a:xfrm>
            <a:prstGeom prst="rect">
              <a:avLst/>
            </a:prstGeom>
          </p:spPr>
        </p:pic>
        <p:pic>
          <p:nvPicPr>
            <p:cNvPr id="9" name="Imatge 8"/>
            <p:cNvPicPr>
              <a:picLocks noChangeAspect="1"/>
            </p:cNvPicPr>
            <p:nvPr/>
          </p:nvPicPr>
          <p:blipFill>
            <a:blip r:embed="rId5"/>
            <a:stretch>
              <a:fillRect/>
            </a:stretch>
          </p:blipFill>
          <p:spPr>
            <a:xfrm>
              <a:off x="683337" y="2824215"/>
              <a:ext cx="1323245" cy="527447"/>
            </a:xfrm>
            <a:prstGeom prst="rect">
              <a:avLst/>
            </a:prstGeom>
          </p:spPr>
        </p:pic>
        <p:pic>
          <p:nvPicPr>
            <p:cNvPr id="11" name="Imatge 10"/>
            <p:cNvPicPr>
              <a:picLocks noChangeAspect="1"/>
            </p:cNvPicPr>
            <p:nvPr/>
          </p:nvPicPr>
          <p:blipFill>
            <a:blip r:embed="rId6"/>
            <a:stretch>
              <a:fillRect/>
            </a:stretch>
          </p:blipFill>
          <p:spPr>
            <a:xfrm>
              <a:off x="683337" y="3804288"/>
              <a:ext cx="667010" cy="365485"/>
            </a:xfrm>
            <a:prstGeom prst="rect">
              <a:avLst/>
            </a:prstGeom>
          </p:spPr>
        </p:pic>
        <p:sp>
          <p:nvSpPr>
            <p:cNvPr id="12" name="Títol 1"/>
            <p:cNvSpPr txBox="1">
              <a:spLocks/>
            </p:cNvSpPr>
            <p:nvPr/>
          </p:nvSpPr>
          <p:spPr>
            <a:xfrm>
              <a:off x="683337" y="3264288"/>
              <a:ext cx="4100513" cy="628201"/>
            </a:xfrm>
            <a:prstGeom prst="rect">
              <a:avLst/>
            </a:prstGeom>
          </p:spPr>
          <p:txBody>
            <a:bodyPr vert="horz" lIns="68580" tIns="34290" rIns="68580" bIns="34290" rtlCol="0" anchor="ctr">
              <a:normAutofit/>
            </a:bodyPr>
            <a:lstStyle>
              <a:lvl1pPr>
                <a:lnSpc>
                  <a:spcPct val="90000"/>
                </a:lnSpc>
                <a:spcBef>
                  <a:spcPct val="0"/>
                </a:spcBef>
                <a:buNone/>
                <a:defRPr sz="3200">
                  <a:latin typeface="+mj-lt"/>
                  <a:ea typeface="+mj-ea"/>
                  <a:cs typeface="+mj-cs"/>
                </a:defRPr>
              </a:lvl1pPr>
            </a:lstStyle>
            <a:p>
              <a:r>
                <a:rPr lang="ca-ES" sz="2400" dirty="0"/>
                <a:t>Botons d’informació addicional:</a:t>
              </a:r>
            </a:p>
          </p:txBody>
        </p:sp>
        <p:pic>
          <p:nvPicPr>
            <p:cNvPr id="13" name="Imatge 12"/>
            <p:cNvPicPr>
              <a:picLocks noChangeAspect="1"/>
            </p:cNvPicPr>
            <p:nvPr/>
          </p:nvPicPr>
          <p:blipFill>
            <a:blip r:embed="rId7"/>
            <a:stretch>
              <a:fillRect/>
            </a:stretch>
          </p:blipFill>
          <p:spPr>
            <a:xfrm>
              <a:off x="700087" y="4786561"/>
              <a:ext cx="1118267" cy="527183"/>
            </a:xfrm>
            <a:prstGeom prst="rect">
              <a:avLst/>
            </a:prstGeom>
          </p:spPr>
        </p:pic>
        <p:pic>
          <p:nvPicPr>
            <p:cNvPr id="14" name="Imatge 13"/>
            <p:cNvPicPr>
              <a:picLocks noChangeAspect="1"/>
            </p:cNvPicPr>
            <p:nvPr/>
          </p:nvPicPr>
          <p:blipFill>
            <a:blip r:embed="rId8"/>
            <a:stretch>
              <a:fillRect/>
            </a:stretch>
          </p:blipFill>
          <p:spPr>
            <a:xfrm>
              <a:off x="700087" y="5478722"/>
              <a:ext cx="1118267" cy="420341"/>
            </a:xfrm>
            <a:prstGeom prst="rect">
              <a:avLst/>
            </a:prstGeom>
          </p:spPr>
        </p:pic>
        <p:sp>
          <p:nvSpPr>
            <p:cNvPr id="16" name="QuadreDeText 15"/>
            <p:cNvSpPr txBox="1"/>
            <p:nvPr/>
          </p:nvSpPr>
          <p:spPr>
            <a:xfrm>
              <a:off x="2044939" y="2079388"/>
              <a:ext cx="6206268" cy="287287"/>
            </a:xfrm>
            <a:prstGeom prst="rect">
              <a:avLst/>
            </a:prstGeom>
            <a:noFill/>
          </p:spPr>
          <p:txBody>
            <a:bodyPr wrap="square" rtlCol="0">
              <a:spAutoFit/>
            </a:bodyPr>
            <a:lstStyle/>
            <a:p>
              <a:r>
                <a:rPr lang="ca-ES" sz="1350" dirty="0"/>
                <a:t>Accés al formulari de Préstec Interbibliotecari: </a:t>
              </a:r>
              <a:r>
                <a:rPr lang="ca-ES" sz="1350" b="1" dirty="0"/>
                <a:t>Recursos no activats a HLM</a:t>
              </a:r>
            </a:p>
          </p:txBody>
        </p:sp>
        <p:sp>
          <p:nvSpPr>
            <p:cNvPr id="17" name="QuadreDeText 16"/>
            <p:cNvSpPr txBox="1"/>
            <p:nvPr/>
          </p:nvSpPr>
          <p:spPr>
            <a:xfrm>
              <a:off x="2074222" y="2931037"/>
              <a:ext cx="6206268" cy="287287"/>
            </a:xfrm>
            <a:prstGeom prst="rect">
              <a:avLst/>
            </a:prstGeom>
            <a:noFill/>
          </p:spPr>
          <p:txBody>
            <a:bodyPr wrap="square" rtlCol="0">
              <a:spAutoFit/>
            </a:bodyPr>
            <a:lstStyle/>
            <a:p>
              <a:r>
                <a:rPr lang="ca-ES" sz="1350" dirty="0"/>
                <a:t> Accés directe als recursos electrònics d’accés lliure: </a:t>
              </a:r>
              <a:r>
                <a:rPr lang="ca-ES" sz="1350" b="1" dirty="0"/>
                <a:t>no intervé HLM </a:t>
              </a:r>
            </a:p>
          </p:txBody>
        </p:sp>
        <p:pic>
          <p:nvPicPr>
            <p:cNvPr id="18" name="Imatge 17"/>
            <p:cNvPicPr>
              <a:picLocks noChangeAspect="1"/>
            </p:cNvPicPr>
            <p:nvPr/>
          </p:nvPicPr>
          <p:blipFill>
            <a:blip r:embed="rId9"/>
            <a:stretch>
              <a:fillRect/>
            </a:stretch>
          </p:blipFill>
          <p:spPr>
            <a:xfrm>
              <a:off x="700087" y="4270851"/>
              <a:ext cx="742950" cy="362188"/>
            </a:xfrm>
            <a:prstGeom prst="rect">
              <a:avLst/>
            </a:prstGeom>
          </p:spPr>
        </p:pic>
        <p:sp>
          <p:nvSpPr>
            <p:cNvPr id="19" name="QuadreDeText 18"/>
            <p:cNvSpPr txBox="1"/>
            <p:nvPr/>
          </p:nvSpPr>
          <p:spPr>
            <a:xfrm>
              <a:off x="2074222" y="3916192"/>
              <a:ext cx="6206268" cy="300082"/>
            </a:xfrm>
            <a:prstGeom prst="rect">
              <a:avLst/>
            </a:prstGeom>
            <a:noFill/>
          </p:spPr>
          <p:txBody>
            <a:bodyPr wrap="square" rtlCol="0">
              <a:spAutoFit/>
            </a:bodyPr>
            <a:lstStyle/>
            <a:p>
              <a:r>
                <a:rPr lang="ca-ES" sz="1350" dirty="0"/>
                <a:t>Accés a text complet recuperat de bases de dades </a:t>
              </a:r>
              <a:r>
                <a:rPr lang="ca-ES" sz="1350" dirty="0" err="1"/>
                <a:t>EBSCOhost</a:t>
              </a:r>
              <a:endParaRPr lang="ca-ES" sz="1350" dirty="0"/>
            </a:p>
          </p:txBody>
        </p:sp>
        <p:sp>
          <p:nvSpPr>
            <p:cNvPr id="20" name="QuadreDeText 19"/>
            <p:cNvSpPr txBox="1"/>
            <p:nvPr/>
          </p:nvSpPr>
          <p:spPr>
            <a:xfrm>
              <a:off x="2074222" y="4345115"/>
              <a:ext cx="6206268" cy="287287"/>
            </a:xfrm>
            <a:prstGeom prst="rect">
              <a:avLst/>
            </a:prstGeom>
            <a:noFill/>
          </p:spPr>
          <p:txBody>
            <a:bodyPr wrap="square" rtlCol="0">
              <a:spAutoFit/>
            </a:bodyPr>
            <a:lstStyle/>
            <a:p>
              <a:r>
                <a:rPr lang="ca-ES" sz="1350" dirty="0"/>
                <a:t>Accés a </a:t>
              </a:r>
              <a:r>
                <a:rPr lang="ca-ES" sz="1350" dirty="0" err="1"/>
                <a:t>l’eBook</a:t>
              </a:r>
              <a:r>
                <a:rPr lang="ca-ES" sz="1350" dirty="0"/>
                <a:t> </a:t>
              </a:r>
              <a:r>
                <a:rPr lang="ca-ES" sz="1350" dirty="0" err="1"/>
                <a:t>Collection</a:t>
              </a:r>
              <a:r>
                <a:rPr lang="ca-ES" sz="1350" dirty="0"/>
                <a:t> </a:t>
              </a:r>
              <a:r>
                <a:rPr lang="ca-ES" sz="1350" dirty="0" err="1"/>
                <a:t>d’EBSCOhost</a:t>
              </a:r>
              <a:endParaRPr lang="ca-ES" sz="1350" dirty="0"/>
            </a:p>
          </p:txBody>
        </p:sp>
        <p:sp>
          <p:nvSpPr>
            <p:cNvPr id="22" name="QuadreDeText 21"/>
            <p:cNvSpPr txBox="1"/>
            <p:nvPr/>
          </p:nvSpPr>
          <p:spPr>
            <a:xfrm>
              <a:off x="2099532" y="5538236"/>
              <a:ext cx="6206268" cy="300082"/>
            </a:xfrm>
            <a:prstGeom prst="rect">
              <a:avLst/>
            </a:prstGeom>
            <a:noFill/>
          </p:spPr>
          <p:txBody>
            <a:bodyPr wrap="square" rtlCol="0">
              <a:spAutoFit/>
            </a:bodyPr>
            <a:lstStyle/>
            <a:p>
              <a:r>
                <a:rPr lang="ca-ES" sz="1350" dirty="0"/>
                <a:t>Informació addicional sobre l’article a </a:t>
              </a:r>
              <a:r>
                <a:rPr lang="ca-ES" sz="1350" dirty="0" err="1"/>
                <a:t>Scopus</a:t>
              </a:r>
              <a:endParaRPr lang="ca-ES" sz="1350" dirty="0"/>
            </a:p>
          </p:txBody>
        </p:sp>
        <p:sp>
          <p:nvSpPr>
            <p:cNvPr id="23" name="QuadreDeText 22"/>
            <p:cNvSpPr txBox="1"/>
            <p:nvPr/>
          </p:nvSpPr>
          <p:spPr>
            <a:xfrm>
              <a:off x="2099532" y="4924223"/>
              <a:ext cx="6206268" cy="300082"/>
            </a:xfrm>
            <a:prstGeom prst="rect">
              <a:avLst/>
            </a:prstGeom>
            <a:noFill/>
          </p:spPr>
          <p:txBody>
            <a:bodyPr wrap="square" rtlCol="0">
              <a:spAutoFit/>
            </a:bodyPr>
            <a:lstStyle/>
            <a:p>
              <a:r>
                <a:rPr lang="ca-ES" sz="1350" dirty="0"/>
                <a:t>Informació addicional sobre l’article a Web of </a:t>
              </a:r>
              <a:r>
                <a:rPr lang="ca-ES" sz="1350" dirty="0" err="1"/>
                <a:t>Science</a:t>
              </a:r>
              <a:endParaRPr lang="ca-ES" sz="1350" dirty="0"/>
            </a:p>
          </p:txBody>
        </p:sp>
      </p:grpSp>
      <p:pic>
        <p:nvPicPr>
          <p:cNvPr id="2" name="Imatge 1"/>
          <p:cNvPicPr>
            <a:picLocks noChangeAspect="1"/>
          </p:cNvPicPr>
          <p:nvPr/>
        </p:nvPicPr>
        <p:blipFill>
          <a:blip r:embed="rId10"/>
          <a:stretch>
            <a:fillRect/>
          </a:stretch>
        </p:blipFill>
        <p:spPr>
          <a:xfrm>
            <a:off x="739569" y="2498733"/>
            <a:ext cx="1333500" cy="638175"/>
          </a:xfrm>
          <a:prstGeom prst="rect">
            <a:avLst/>
          </a:prstGeom>
        </p:spPr>
      </p:pic>
      <p:pic>
        <p:nvPicPr>
          <p:cNvPr id="3" name="Imatge 2"/>
          <p:cNvPicPr>
            <a:picLocks noChangeAspect="1"/>
          </p:cNvPicPr>
          <p:nvPr/>
        </p:nvPicPr>
        <p:blipFill>
          <a:blip r:embed="rId11"/>
          <a:stretch>
            <a:fillRect/>
          </a:stretch>
        </p:blipFill>
        <p:spPr>
          <a:xfrm>
            <a:off x="1348789" y="4505020"/>
            <a:ext cx="684068" cy="320386"/>
          </a:xfrm>
          <a:prstGeom prst="rect">
            <a:avLst/>
          </a:prstGeom>
        </p:spPr>
      </p:pic>
      <p:sp>
        <p:nvSpPr>
          <p:cNvPr id="4" name="Rectangle 3"/>
          <p:cNvSpPr/>
          <p:nvPr/>
        </p:nvSpPr>
        <p:spPr>
          <a:xfrm>
            <a:off x="654762" y="1824122"/>
            <a:ext cx="1416195" cy="138897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QuadreDeText 9"/>
          <p:cNvSpPr txBox="1"/>
          <p:nvPr/>
        </p:nvSpPr>
        <p:spPr>
          <a:xfrm>
            <a:off x="3251200" y="3071874"/>
            <a:ext cx="4826000" cy="369332"/>
          </a:xfrm>
          <a:prstGeom prst="rect">
            <a:avLst/>
          </a:prstGeom>
          <a:noFill/>
        </p:spPr>
        <p:txBody>
          <a:bodyPr wrap="square" rtlCol="0">
            <a:spAutoFit/>
          </a:bodyPr>
          <a:lstStyle/>
          <a:p>
            <a:r>
              <a:rPr lang="ca-ES" dirty="0">
                <a:solidFill>
                  <a:srgbClr val="FF0000"/>
                </a:solidFill>
              </a:rPr>
              <a:t>Botons excloents: només </a:t>
            </a:r>
            <a:r>
              <a:rPr lang="ca-ES" dirty="0">
                <a:solidFill>
                  <a:srgbClr val="FF0000"/>
                </a:solidFill>
                <a:highlight>
                  <a:srgbClr val="FFFF00"/>
                </a:highlight>
              </a:rPr>
              <a:t>n’apareixerà</a:t>
            </a:r>
            <a:r>
              <a:rPr lang="ca-ES" dirty="0">
                <a:solidFill>
                  <a:srgbClr val="FF0000"/>
                </a:solidFill>
              </a:rPr>
              <a:t> un dels </a:t>
            </a:r>
            <a:r>
              <a:rPr lang="ca-ES" dirty="0">
                <a:solidFill>
                  <a:srgbClr val="FF0000"/>
                </a:solidFill>
                <a:highlight>
                  <a:srgbClr val="FFFF00"/>
                </a:highlight>
              </a:rPr>
              <a:t>dos</a:t>
            </a:r>
            <a:endParaRPr lang="es-ES" dirty="0">
              <a:solidFill>
                <a:srgbClr val="FF0000"/>
              </a:solidFill>
              <a:highlight>
                <a:srgbClr val="FFFF00"/>
              </a:highlight>
            </a:endParaRPr>
          </a:p>
        </p:txBody>
      </p:sp>
      <p:cxnSp>
        <p:nvCxnSpPr>
          <p:cNvPr id="25" name="Connector de fletxa recta 24"/>
          <p:cNvCxnSpPr/>
          <p:nvPr/>
        </p:nvCxnSpPr>
        <p:spPr>
          <a:xfrm flipH="1" flipV="1">
            <a:off x="2159000" y="3037115"/>
            <a:ext cx="1041400" cy="21942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505417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tge 1"/>
          <p:cNvPicPr>
            <a:picLocks noChangeAspect="1"/>
          </p:cNvPicPr>
          <p:nvPr/>
        </p:nvPicPr>
        <p:blipFill>
          <a:blip r:embed="rId3"/>
          <a:stretch>
            <a:fillRect/>
          </a:stretch>
        </p:blipFill>
        <p:spPr>
          <a:xfrm>
            <a:off x="525780" y="1882856"/>
            <a:ext cx="8156257" cy="4267436"/>
          </a:xfrm>
          <a:prstGeom prst="rect">
            <a:avLst/>
          </a:prstGeom>
        </p:spPr>
      </p:pic>
      <p:sp>
        <p:nvSpPr>
          <p:cNvPr id="3" name="Títol 9"/>
          <p:cNvSpPr txBox="1">
            <a:spLocks/>
          </p:cNvSpPr>
          <p:nvPr/>
        </p:nvSpPr>
        <p:spPr>
          <a:xfrm>
            <a:off x="1359872" y="586593"/>
            <a:ext cx="8000921" cy="8103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ca-ES" sz="2800" b="1" dirty="0">
                <a:solidFill>
                  <a:srgbClr val="002060"/>
                </a:solidFill>
              </a:rPr>
              <a:t>Full Text </a:t>
            </a:r>
            <a:r>
              <a:rPr lang="ca-ES" sz="2800" b="1" dirty="0" err="1">
                <a:solidFill>
                  <a:srgbClr val="002060"/>
                </a:solidFill>
              </a:rPr>
              <a:t>Finder</a:t>
            </a:r>
            <a:r>
              <a:rPr lang="ca-ES" sz="2800" b="1" dirty="0">
                <a:solidFill>
                  <a:srgbClr val="002060"/>
                </a:solidFill>
              </a:rPr>
              <a:t> (amb formulari PI)</a:t>
            </a:r>
          </a:p>
        </p:txBody>
      </p:sp>
      <p:pic>
        <p:nvPicPr>
          <p:cNvPr id="4" name="Imatge 3"/>
          <p:cNvPicPr>
            <a:picLocks noChangeAspect="1"/>
          </p:cNvPicPr>
          <p:nvPr/>
        </p:nvPicPr>
        <p:blipFill>
          <a:blip r:embed="rId4"/>
          <a:stretch>
            <a:fillRect/>
          </a:stretch>
        </p:blipFill>
        <p:spPr>
          <a:xfrm>
            <a:off x="451793" y="807930"/>
            <a:ext cx="1663759" cy="367709"/>
          </a:xfrm>
          <a:prstGeom prst="rect">
            <a:avLst/>
          </a:prstGeom>
        </p:spPr>
      </p:pic>
    </p:spTree>
    <p:extLst>
      <p:ext uri="{BB962C8B-B14F-4D97-AF65-F5344CB8AC3E}">
        <p14:creationId xmlns:p14="http://schemas.microsoft.com/office/powerpoint/2010/main" val="32277222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tge 14"/>
          <p:cNvPicPr>
            <a:picLocks noChangeAspect="1"/>
          </p:cNvPicPr>
          <p:nvPr/>
        </p:nvPicPr>
        <p:blipFill>
          <a:blip r:embed="rId3"/>
          <a:stretch>
            <a:fillRect/>
          </a:stretch>
        </p:blipFill>
        <p:spPr>
          <a:xfrm>
            <a:off x="451793" y="807930"/>
            <a:ext cx="1663759" cy="367709"/>
          </a:xfrm>
          <a:prstGeom prst="rect">
            <a:avLst/>
          </a:prstGeom>
        </p:spPr>
      </p:pic>
      <p:sp>
        <p:nvSpPr>
          <p:cNvPr id="21" name="Títol 9"/>
          <p:cNvSpPr txBox="1">
            <a:spLocks/>
          </p:cNvSpPr>
          <p:nvPr/>
        </p:nvSpPr>
        <p:spPr>
          <a:xfrm>
            <a:off x="1359873" y="586593"/>
            <a:ext cx="6920528" cy="8103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ca-ES" sz="2800" b="1" dirty="0">
                <a:solidFill>
                  <a:srgbClr val="002060"/>
                </a:solidFill>
              </a:rPr>
              <a:t>Proveïdors de contingut EDS (I)</a:t>
            </a:r>
          </a:p>
        </p:txBody>
      </p:sp>
      <p:pic>
        <p:nvPicPr>
          <p:cNvPr id="2" name="Imatge 1"/>
          <p:cNvPicPr>
            <a:picLocks noChangeAspect="1"/>
          </p:cNvPicPr>
          <p:nvPr/>
        </p:nvPicPr>
        <p:blipFill>
          <a:blip r:embed="rId4"/>
          <a:stretch>
            <a:fillRect/>
          </a:stretch>
        </p:blipFill>
        <p:spPr>
          <a:xfrm>
            <a:off x="1125659" y="1276105"/>
            <a:ext cx="6900741" cy="5307341"/>
          </a:xfrm>
          <a:prstGeom prst="rect">
            <a:avLst/>
          </a:prstGeom>
        </p:spPr>
      </p:pic>
      <p:pic>
        <p:nvPicPr>
          <p:cNvPr id="6" name="Imatge 5"/>
          <p:cNvPicPr>
            <a:picLocks noChangeAspect="1"/>
          </p:cNvPicPr>
          <p:nvPr/>
        </p:nvPicPr>
        <p:blipFill>
          <a:blip r:embed="rId5"/>
          <a:stretch>
            <a:fillRect/>
          </a:stretch>
        </p:blipFill>
        <p:spPr>
          <a:xfrm>
            <a:off x="946862" y="2433529"/>
            <a:ext cx="667011" cy="277713"/>
          </a:xfrm>
          <a:prstGeom prst="rect">
            <a:avLst/>
          </a:prstGeom>
        </p:spPr>
      </p:pic>
      <p:pic>
        <p:nvPicPr>
          <p:cNvPr id="7" name="Imatge 6"/>
          <p:cNvPicPr>
            <a:picLocks noChangeAspect="1"/>
          </p:cNvPicPr>
          <p:nvPr/>
        </p:nvPicPr>
        <p:blipFill>
          <a:blip r:embed="rId5"/>
          <a:stretch>
            <a:fillRect/>
          </a:stretch>
        </p:blipFill>
        <p:spPr>
          <a:xfrm>
            <a:off x="946862" y="2585929"/>
            <a:ext cx="667011" cy="277713"/>
          </a:xfrm>
          <a:prstGeom prst="rect">
            <a:avLst/>
          </a:prstGeom>
        </p:spPr>
      </p:pic>
      <p:pic>
        <p:nvPicPr>
          <p:cNvPr id="8" name="Imatge 7"/>
          <p:cNvPicPr>
            <a:picLocks noChangeAspect="1"/>
          </p:cNvPicPr>
          <p:nvPr/>
        </p:nvPicPr>
        <p:blipFill>
          <a:blip r:embed="rId5"/>
          <a:stretch>
            <a:fillRect/>
          </a:stretch>
        </p:blipFill>
        <p:spPr>
          <a:xfrm>
            <a:off x="946862" y="3398729"/>
            <a:ext cx="667011" cy="277713"/>
          </a:xfrm>
          <a:prstGeom prst="rect">
            <a:avLst/>
          </a:prstGeom>
        </p:spPr>
      </p:pic>
      <p:pic>
        <p:nvPicPr>
          <p:cNvPr id="9" name="Imatge 8"/>
          <p:cNvPicPr>
            <a:picLocks noChangeAspect="1"/>
          </p:cNvPicPr>
          <p:nvPr/>
        </p:nvPicPr>
        <p:blipFill>
          <a:blip r:embed="rId5"/>
          <a:stretch>
            <a:fillRect/>
          </a:stretch>
        </p:blipFill>
        <p:spPr>
          <a:xfrm>
            <a:off x="946862" y="4376629"/>
            <a:ext cx="667011" cy="277713"/>
          </a:xfrm>
          <a:prstGeom prst="rect">
            <a:avLst/>
          </a:prstGeom>
        </p:spPr>
      </p:pic>
      <p:pic>
        <p:nvPicPr>
          <p:cNvPr id="16" name="Imatge 15"/>
          <p:cNvPicPr>
            <a:picLocks noChangeAspect="1"/>
          </p:cNvPicPr>
          <p:nvPr/>
        </p:nvPicPr>
        <p:blipFill>
          <a:blip r:embed="rId6"/>
          <a:stretch>
            <a:fillRect/>
          </a:stretch>
        </p:blipFill>
        <p:spPr>
          <a:xfrm>
            <a:off x="1082469" y="2971628"/>
            <a:ext cx="530431" cy="226145"/>
          </a:xfrm>
          <a:prstGeom prst="rect">
            <a:avLst/>
          </a:prstGeom>
        </p:spPr>
      </p:pic>
      <p:pic>
        <p:nvPicPr>
          <p:cNvPr id="17" name="Imatge 16"/>
          <p:cNvPicPr>
            <a:picLocks noChangeAspect="1"/>
          </p:cNvPicPr>
          <p:nvPr/>
        </p:nvPicPr>
        <p:blipFill>
          <a:blip r:embed="rId7"/>
          <a:stretch>
            <a:fillRect/>
          </a:stretch>
        </p:blipFill>
        <p:spPr>
          <a:xfrm>
            <a:off x="6834657" y="3613174"/>
            <a:ext cx="447271" cy="227756"/>
          </a:xfrm>
          <a:prstGeom prst="rect">
            <a:avLst/>
          </a:prstGeom>
        </p:spPr>
      </p:pic>
      <p:pic>
        <p:nvPicPr>
          <p:cNvPr id="18" name="Imatge 17"/>
          <p:cNvPicPr>
            <a:picLocks noChangeAspect="1"/>
          </p:cNvPicPr>
          <p:nvPr/>
        </p:nvPicPr>
        <p:blipFill>
          <a:blip r:embed="rId6"/>
          <a:stretch>
            <a:fillRect/>
          </a:stretch>
        </p:blipFill>
        <p:spPr>
          <a:xfrm>
            <a:off x="1072885" y="3773158"/>
            <a:ext cx="530431" cy="226145"/>
          </a:xfrm>
          <a:prstGeom prst="rect">
            <a:avLst/>
          </a:prstGeom>
        </p:spPr>
      </p:pic>
      <p:pic>
        <p:nvPicPr>
          <p:cNvPr id="22" name="Imatge 21"/>
          <p:cNvPicPr>
            <a:picLocks noChangeAspect="1"/>
          </p:cNvPicPr>
          <p:nvPr/>
        </p:nvPicPr>
        <p:blipFill>
          <a:blip r:embed="rId6"/>
          <a:stretch>
            <a:fillRect/>
          </a:stretch>
        </p:blipFill>
        <p:spPr>
          <a:xfrm>
            <a:off x="1072885" y="5241456"/>
            <a:ext cx="530431" cy="226145"/>
          </a:xfrm>
          <a:prstGeom prst="rect">
            <a:avLst/>
          </a:prstGeom>
        </p:spPr>
      </p:pic>
      <p:grpSp>
        <p:nvGrpSpPr>
          <p:cNvPr id="3" name="Agrupa 2"/>
          <p:cNvGrpSpPr/>
          <p:nvPr/>
        </p:nvGrpSpPr>
        <p:grpSpPr>
          <a:xfrm>
            <a:off x="6583116" y="2808710"/>
            <a:ext cx="708337" cy="188582"/>
            <a:chOff x="6583116" y="2808710"/>
            <a:chExt cx="708337" cy="188582"/>
          </a:xfrm>
        </p:grpSpPr>
        <p:pic>
          <p:nvPicPr>
            <p:cNvPr id="14" name="Imatge 13"/>
            <p:cNvPicPr>
              <a:picLocks noChangeAspect="1"/>
            </p:cNvPicPr>
            <p:nvPr/>
          </p:nvPicPr>
          <p:blipFill>
            <a:blip r:embed="rId8"/>
            <a:stretch>
              <a:fillRect/>
            </a:stretch>
          </p:blipFill>
          <p:spPr>
            <a:xfrm>
              <a:off x="6961965" y="2808710"/>
              <a:ext cx="329488" cy="188582"/>
            </a:xfrm>
            <a:prstGeom prst="rect">
              <a:avLst/>
            </a:prstGeom>
          </p:spPr>
        </p:pic>
        <p:pic>
          <p:nvPicPr>
            <p:cNvPr id="26" name="Imatge 25"/>
            <p:cNvPicPr>
              <a:picLocks noChangeAspect="1"/>
            </p:cNvPicPr>
            <p:nvPr/>
          </p:nvPicPr>
          <p:blipFill>
            <a:blip r:embed="rId9"/>
            <a:stretch>
              <a:fillRect/>
            </a:stretch>
          </p:blipFill>
          <p:spPr>
            <a:xfrm>
              <a:off x="6583116" y="2818565"/>
              <a:ext cx="381608" cy="178727"/>
            </a:xfrm>
            <a:prstGeom prst="rect">
              <a:avLst/>
            </a:prstGeom>
          </p:spPr>
        </p:pic>
      </p:grpSp>
      <p:grpSp>
        <p:nvGrpSpPr>
          <p:cNvPr id="28" name="Agrupa 27"/>
          <p:cNvGrpSpPr/>
          <p:nvPr/>
        </p:nvGrpSpPr>
        <p:grpSpPr>
          <a:xfrm>
            <a:off x="6573591" y="2161873"/>
            <a:ext cx="708337" cy="188582"/>
            <a:chOff x="6583116" y="2808710"/>
            <a:chExt cx="708337" cy="188582"/>
          </a:xfrm>
        </p:grpSpPr>
        <p:pic>
          <p:nvPicPr>
            <p:cNvPr id="29" name="Imatge 28"/>
            <p:cNvPicPr>
              <a:picLocks noChangeAspect="1"/>
            </p:cNvPicPr>
            <p:nvPr/>
          </p:nvPicPr>
          <p:blipFill>
            <a:blip r:embed="rId8"/>
            <a:stretch>
              <a:fillRect/>
            </a:stretch>
          </p:blipFill>
          <p:spPr>
            <a:xfrm>
              <a:off x="6961965" y="2808710"/>
              <a:ext cx="329488" cy="188582"/>
            </a:xfrm>
            <a:prstGeom prst="rect">
              <a:avLst/>
            </a:prstGeom>
          </p:spPr>
        </p:pic>
        <p:pic>
          <p:nvPicPr>
            <p:cNvPr id="30" name="Imatge 29"/>
            <p:cNvPicPr>
              <a:picLocks noChangeAspect="1"/>
            </p:cNvPicPr>
            <p:nvPr/>
          </p:nvPicPr>
          <p:blipFill>
            <a:blip r:embed="rId9"/>
            <a:stretch>
              <a:fillRect/>
            </a:stretch>
          </p:blipFill>
          <p:spPr>
            <a:xfrm>
              <a:off x="6583116" y="2818565"/>
              <a:ext cx="381608" cy="178727"/>
            </a:xfrm>
            <a:prstGeom prst="rect">
              <a:avLst/>
            </a:prstGeom>
          </p:spPr>
        </p:pic>
      </p:grpSp>
      <p:pic>
        <p:nvPicPr>
          <p:cNvPr id="13" name="Imatge 12"/>
          <p:cNvPicPr>
            <a:picLocks noChangeAspect="1"/>
          </p:cNvPicPr>
          <p:nvPr/>
        </p:nvPicPr>
        <p:blipFill>
          <a:blip r:embed="rId10"/>
          <a:stretch>
            <a:fillRect/>
          </a:stretch>
        </p:blipFill>
        <p:spPr>
          <a:xfrm>
            <a:off x="6833157" y="2321514"/>
            <a:ext cx="431243" cy="212354"/>
          </a:xfrm>
          <a:prstGeom prst="rect">
            <a:avLst/>
          </a:prstGeom>
        </p:spPr>
      </p:pic>
      <p:grpSp>
        <p:nvGrpSpPr>
          <p:cNvPr id="32" name="Agrupa 31"/>
          <p:cNvGrpSpPr/>
          <p:nvPr/>
        </p:nvGrpSpPr>
        <p:grpSpPr>
          <a:xfrm>
            <a:off x="6573591" y="4586838"/>
            <a:ext cx="708337" cy="188582"/>
            <a:chOff x="6583116" y="2808710"/>
            <a:chExt cx="708337" cy="188582"/>
          </a:xfrm>
        </p:grpSpPr>
        <p:pic>
          <p:nvPicPr>
            <p:cNvPr id="33" name="Imatge 32"/>
            <p:cNvPicPr>
              <a:picLocks noChangeAspect="1"/>
            </p:cNvPicPr>
            <p:nvPr/>
          </p:nvPicPr>
          <p:blipFill>
            <a:blip r:embed="rId8"/>
            <a:stretch>
              <a:fillRect/>
            </a:stretch>
          </p:blipFill>
          <p:spPr>
            <a:xfrm>
              <a:off x="6961965" y="2808710"/>
              <a:ext cx="329488" cy="188582"/>
            </a:xfrm>
            <a:prstGeom prst="rect">
              <a:avLst/>
            </a:prstGeom>
          </p:spPr>
        </p:pic>
        <p:pic>
          <p:nvPicPr>
            <p:cNvPr id="34" name="Imatge 33"/>
            <p:cNvPicPr>
              <a:picLocks noChangeAspect="1"/>
            </p:cNvPicPr>
            <p:nvPr/>
          </p:nvPicPr>
          <p:blipFill>
            <a:blip r:embed="rId9"/>
            <a:stretch>
              <a:fillRect/>
            </a:stretch>
          </p:blipFill>
          <p:spPr>
            <a:xfrm>
              <a:off x="6583116" y="2818565"/>
              <a:ext cx="381608" cy="178727"/>
            </a:xfrm>
            <a:prstGeom prst="rect">
              <a:avLst/>
            </a:prstGeom>
          </p:spPr>
        </p:pic>
      </p:grpSp>
      <p:grpSp>
        <p:nvGrpSpPr>
          <p:cNvPr id="35" name="Agrupa 34"/>
          <p:cNvGrpSpPr/>
          <p:nvPr/>
        </p:nvGrpSpPr>
        <p:grpSpPr>
          <a:xfrm>
            <a:off x="6579941" y="4915750"/>
            <a:ext cx="708337" cy="188582"/>
            <a:chOff x="6583116" y="2808710"/>
            <a:chExt cx="708337" cy="188582"/>
          </a:xfrm>
        </p:grpSpPr>
        <p:pic>
          <p:nvPicPr>
            <p:cNvPr id="36" name="Imatge 35"/>
            <p:cNvPicPr>
              <a:picLocks noChangeAspect="1"/>
            </p:cNvPicPr>
            <p:nvPr/>
          </p:nvPicPr>
          <p:blipFill>
            <a:blip r:embed="rId8"/>
            <a:stretch>
              <a:fillRect/>
            </a:stretch>
          </p:blipFill>
          <p:spPr>
            <a:xfrm>
              <a:off x="6961965" y="2808710"/>
              <a:ext cx="329488" cy="188582"/>
            </a:xfrm>
            <a:prstGeom prst="rect">
              <a:avLst/>
            </a:prstGeom>
          </p:spPr>
        </p:pic>
        <p:pic>
          <p:nvPicPr>
            <p:cNvPr id="37" name="Imatge 36"/>
            <p:cNvPicPr>
              <a:picLocks noChangeAspect="1"/>
            </p:cNvPicPr>
            <p:nvPr/>
          </p:nvPicPr>
          <p:blipFill>
            <a:blip r:embed="rId9"/>
            <a:stretch>
              <a:fillRect/>
            </a:stretch>
          </p:blipFill>
          <p:spPr>
            <a:xfrm>
              <a:off x="6583116" y="2818565"/>
              <a:ext cx="381608" cy="178727"/>
            </a:xfrm>
            <a:prstGeom prst="rect">
              <a:avLst/>
            </a:prstGeom>
          </p:spPr>
        </p:pic>
      </p:grpSp>
      <p:grpSp>
        <p:nvGrpSpPr>
          <p:cNvPr id="38" name="Agrupa 37"/>
          <p:cNvGrpSpPr/>
          <p:nvPr/>
        </p:nvGrpSpPr>
        <p:grpSpPr>
          <a:xfrm>
            <a:off x="6579941" y="6202071"/>
            <a:ext cx="708337" cy="188582"/>
            <a:chOff x="6583116" y="2808710"/>
            <a:chExt cx="708337" cy="188582"/>
          </a:xfrm>
        </p:grpSpPr>
        <p:pic>
          <p:nvPicPr>
            <p:cNvPr id="39" name="Imatge 38"/>
            <p:cNvPicPr>
              <a:picLocks noChangeAspect="1"/>
            </p:cNvPicPr>
            <p:nvPr/>
          </p:nvPicPr>
          <p:blipFill>
            <a:blip r:embed="rId8"/>
            <a:stretch>
              <a:fillRect/>
            </a:stretch>
          </p:blipFill>
          <p:spPr>
            <a:xfrm>
              <a:off x="6961965" y="2808710"/>
              <a:ext cx="329488" cy="188582"/>
            </a:xfrm>
            <a:prstGeom prst="rect">
              <a:avLst/>
            </a:prstGeom>
          </p:spPr>
        </p:pic>
        <p:pic>
          <p:nvPicPr>
            <p:cNvPr id="40" name="Imatge 39"/>
            <p:cNvPicPr>
              <a:picLocks noChangeAspect="1"/>
            </p:cNvPicPr>
            <p:nvPr/>
          </p:nvPicPr>
          <p:blipFill>
            <a:blip r:embed="rId9"/>
            <a:stretch>
              <a:fillRect/>
            </a:stretch>
          </p:blipFill>
          <p:spPr>
            <a:xfrm>
              <a:off x="6583116" y="2818565"/>
              <a:ext cx="381608" cy="178727"/>
            </a:xfrm>
            <a:prstGeom prst="rect">
              <a:avLst/>
            </a:prstGeom>
          </p:spPr>
        </p:pic>
      </p:grpSp>
    </p:spTree>
    <p:extLst>
      <p:ext uri="{BB962C8B-B14F-4D97-AF65-F5344CB8AC3E}">
        <p14:creationId xmlns:p14="http://schemas.microsoft.com/office/powerpoint/2010/main" val="59947477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tge 1"/>
          <p:cNvPicPr>
            <a:picLocks noChangeAspect="1"/>
          </p:cNvPicPr>
          <p:nvPr/>
        </p:nvPicPr>
        <p:blipFill>
          <a:blip r:embed="rId3"/>
          <a:stretch>
            <a:fillRect/>
          </a:stretch>
        </p:blipFill>
        <p:spPr>
          <a:xfrm>
            <a:off x="753884" y="1396974"/>
            <a:ext cx="7867827" cy="5156200"/>
          </a:xfrm>
          <a:prstGeom prst="rect">
            <a:avLst/>
          </a:prstGeom>
        </p:spPr>
      </p:pic>
      <p:sp>
        <p:nvSpPr>
          <p:cNvPr id="3" name="Títol 9"/>
          <p:cNvSpPr txBox="1">
            <a:spLocks/>
          </p:cNvSpPr>
          <p:nvPr/>
        </p:nvSpPr>
        <p:spPr>
          <a:xfrm>
            <a:off x="1359873" y="586593"/>
            <a:ext cx="6920528" cy="8103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ca-ES" sz="2800" b="1" dirty="0">
                <a:solidFill>
                  <a:srgbClr val="002060"/>
                </a:solidFill>
              </a:rPr>
              <a:t>Proveïdors de contingut EDS (II)</a:t>
            </a:r>
          </a:p>
        </p:txBody>
      </p:sp>
      <p:pic>
        <p:nvPicPr>
          <p:cNvPr id="4" name="Imatge 3"/>
          <p:cNvPicPr>
            <a:picLocks noChangeAspect="1"/>
          </p:cNvPicPr>
          <p:nvPr/>
        </p:nvPicPr>
        <p:blipFill>
          <a:blip r:embed="rId4"/>
          <a:stretch>
            <a:fillRect/>
          </a:stretch>
        </p:blipFill>
        <p:spPr>
          <a:xfrm>
            <a:off x="451793" y="807930"/>
            <a:ext cx="1663759" cy="367709"/>
          </a:xfrm>
          <a:prstGeom prst="rect">
            <a:avLst/>
          </a:prstGeom>
        </p:spPr>
      </p:pic>
      <p:pic>
        <p:nvPicPr>
          <p:cNvPr id="5" name="Imatge 4"/>
          <p:cNvPicPr>
            <a:picLocks noChangeAspect="1"/>
          </p:cNvPicPr>
          <p:nvPr/>
        </p:nvPicPr>
        <p:blipFill>
          <a:blip r:embed="rId5"/>
          <a:stretch>
            <a:fillRect/>
          </a:stretch>
        </p:blipFill>
        <p:spPr>
          <a:xfrm>
            <a:off x="616661" y="1936063"/>
            <a:ext cx="667011" cy="277713"/>
          </a:xfrm>
          <a:prstGeom prst="rect">
            <a:avLst/>
          </a:prstGeom>
        </p:spPr>
      </p:pic>
      <p:pic>
        <p:nvPicPr>
          <p:cNvPr id="6" name="Imatge 5"/>
          <p:cNvPicPr>
            <a:picLocks noChangeAspect="1"/>
          </p:cNvPicPr>
          <p:nvPr/>
        </p:nvPicPr>
        <p:blipFill>
          <a:blip r:embed="rId5"/>
          <a:stretch>
            <a:fillRect/>
          </a:stretch>
        </p:blipFill>
        <p:spPr>
          <a:xfrm>
            <a:off x="616661" y="2101163"/>
            <a:ext cx="667011" cy="277713"/>
          </a:xfrm>
          <a:prstGeom prst="rect">
            <a:avLst/>
          </a:prstGeom>
        </p:spPr>
      </p:pic>
      <p:pic>
        <p:nvPicPr>
          <p:cNvPr id="7" name="Imatge 6"/>
          <p:cNvPicPr>
            <a:picLocks noChangeAspect="1"/>
          </p:cNvPicPr>
          <p:nvPr/>
        </p:nvPicPr>
        <p:blipFill>
          <a:blip r:embed="rId5"/>
          <a:stretch>
            <a:fillRect/>
          </a:stretch>
        </p:blipFill>
        <p:spPr>
          <a:xfrm>
            <a:off x="616661" y="2291663"/>
            <a:ext cx="667011" cy="277713"/>
          </a:xfrm>
          <a:prstGeom prst="rect">
            <a:avLst/>
          </a:prstGeom>
        </p:spPr>
      </p:pic>
      <p:pic>
        <p:nvPicPr>
          <p:cNvPr id="9" name="Imatge 8"/>
          <p:cNvPicPr>
            <a:picLocks noChangeAspect="1"/>
          </p:cNvPicPr>
          <p:nvPr/>
        </p:nvPicPr>
        <p:blipFill>
          <a:blip r:embed="rId5"/>
          <a:stretch>
            <a:fillRect/>
          </a:stretch>
        </p:blipFill>
        <p:spPr>
          <a:xfrm>
            <a:off x="642061" y="2647263"/>
            <a:ext cx="667011" cy="277713"/>
          </a:xfrm>
          <a:prstGeom prst="rect">
            <a:avLst/>
          </a:prstGeom>
        </p:spPr>
      </p:pic>
      <p:pic>
        <p:nvPicPr>
          <p:cNvPr id="10" name="Imatge 9"/>
          <p:cNvPicPr>
            <a:picLocks noChangeAspect="1"/>
          </p:cNvPicPr>
          <p:nvPr/>
        </p:nvPicPr>
        <p:blipFill>
          <a:blip r:embed="rId5"/>
          <a:stretch>
            <a:fillRect/>
          </a:stretch>
        </p:blipFill>
        <p:spPr>
          <a:xfrm>
            <a:off x="654761" y="3421963"/>
            <a:ext cx="667011" cy="277713"/>
          </a:xfrm>
          <a:prstGeom prst="rect">
            <a:avLst/>
          </a:prstGeom>
        </p:spPr>
      </p:pic>
      <p:pic>
        <p:nvPicPr>
          <p:cNvPr id="11" name="Imatge 10"/>
          <p:cNvPicPr>
            <a:picLocks noChangeAspect="1"/>
          </p:cNvPicPr>
          <p:nvPr/>
        </p:nvPicPr>
        <p:blipFill>
          <a:blip r:embed="rId5"/>
          <a:stretch>
            <a:fillRect/>
          </a:stretch>
        </p:blipFill>
        <p:spPr>
          <a:xfrm>
            <a:off x="654761" y="3599763"/>
            <a:ext cx="667011" cy="277713"/>
          </a:xfrm>
          <a:prstGeom prst="rect">
            <a:avLst/>
          </a:prstGeom>
        </p:spPr>
      </p:pic>
      <p:pic>
        <p:nvPicPr>
          <p:cNvPr id="12" name="Imatge 11"/>
          <p:cNvPicPr>
            <a:picLocks noChangeAspect="1"/>
          </p:cNvPicPr>
          <p:nvPr/>
        </p:nvPicPr>
        <p:blipFill>
          <a:blip r:embed="rId5"/>
          <a:stretch>
            <a:fillRect/>
          </a:stretch>
        </p:blipFill>
        <p:spPr>
          <a:xfrm>
            <a:off x="654761" y="3815663"/>
            <a:ext cx="667011" cy="277713"/>
          </a:xfrm>
          <a:prstGeom prst="rect">
            <a:avLst/>
          </a:prstGeom>
        </p:spPr>
      </p:pic>
      <p:pic>
        <p:nvPicPr>
          <p:cNvPr id="13" name="Imatge 12"/>
          <p:cNvPicPr>
            <a:picLocks noChangeAspect="1"/>
          </p:cNvPicPr>
          <p:nvPr/>
        </p:nvPicPr>
        <p:blipFill>
          <a:blip r:embed="rId5"/>
          <a:stretch>
            <a:fillRect/>
          </a:stretch>
        </p:blipFill>
        <p:spPr>
          <a:xfrm>
            <a:off x="654761" y="4171263"/>
            <a:ext cx="667011" cy="277713"/>
          </a:xfrm>
          <a:prstGeom prst="rect">
            <a:avLst/>
          </a:prstGeom>
        </p:spPr>
      </p:pic>
      <p:pic>
        <p:nvPicPr>
          <p:cNvPr id="14" name="Imatge 13"/>
          <p:cNvPicPr>
            <a:picLocks noChangeAspect="1"/>
          </p:cNvPicPr>
          <p:nvPr/>
        </p:nvPicPr>
        <p:blipFill>
          <a:blip r:embed="rId5"/>
          <a:stretch>
            <a:fillRect/>
          </a:stretch>
        </p:blipFill>
        <p:spPr>
          <a:xfrm>
            <a:off x="642061" y="5644463"/>
            <a:ext cx="667011" cy="277713"/>
          </a:xfrm>
          <a:prstGeom prst="rect">
            <a:avLst/>
          </a:prstGeom>
        </p:spPr>
      </p:pic>
      <p:grpSp>
        <p:nvGrpSpPr>
          <p:cNvPr id="16" name="Agrupa 15"/>
          <p:cNvGrpSpPr/>
          <p:nvPr/>
        </p:nvGrpSpPr>
        <p:grpSpPr>
          <a:xfrm>
            <a:off x="7060044" y="1597379"/>
            <a:ext cx="708337" cy="188582"/>
            <a:chOff x="6583116" y="2808710"/>
            <a:chExt cx="708337" cy="188582"/>
          </a:xfrm>
        </p:grpSpPr>
        <p:pic>
          <p:nvPicPr>
            <p:cNvPr id="17" name="Imatge 16"/>
            <p:cNvPicPr>
              <a:picLocks noChangeAspect="1"/>
            </p:cNvPicPr>
            <p:nvPr/>
          </p:nvPicPr>
          <p:blipFill>
            <a:blip r:embed="rId6"/>
            <a:stretch>
              <a:fillRect/>
            </a:stretch>
          </p:blipFill>
          <p:spPr>
            <a:xfrm>
              <a:off x="6961965" y="2808710"/>
              <a:ext cx="329488" cy="188582"/>
            </a:xfrm>
            <a:prstGeom prst="rect">
              <a:avLst/>
            </a:prstGeom>
          </p:spPr>
        </p:pic>
        <p:pic>
          <p:nvPicPr>
            <p:cNvPr id="18" name="Imatge 17"/>
            <p:cNvPicPr>
              <a:picLocks noChangeAspect="1"/>
            </p:cNvPicPr>
            <p:nvPr/>
          </p:nvPicPr>
          <p:blipFill>
            <a:blip r:embed="rId7"/>
            <a:stretch>
              <a:fillRect/>
            </a:stretch>
          </p:blipFill>
          <p:spPr>
            <a:xfrm>
              <a:off x="6583116" y="2818565"/>
              <a:ext cx="381608" cy="178727"/>
            </a:xfrm>
            <a:prstGeom prst="rect">
              <a:avLst/>
            </a:prstGeom>
          </p:spPr>
        </p:pic>
      </p:grpSp>
      <p:pic>
        <p:nvPicPr>
          <p:cNvPr id="19" name="Imatge 18"/>
          <p:cNvPicPr>
            <a:picLocks noChangeAspect="1"/>
          </p:cNvPicPr>
          <p:nvPr/>
        </p:nvPicPr>
        <p:blipFill>
          <a:blip r:embed="rId7"/>
          <a:stretch>
            <a:fillRect/>
          </a:stretch>
        </p:blipFill>
        <p:spPr>
          <a:xfrm>
            <a:off x="7394393" y="4004012"/>
            <a:ext cx="381608" cy="178727"/>
          </a:xfrm>
          <a:prstGeom prst="rect">
            <a:avLst/>
          </a:prstGeom>
        </p:spPr>
      </p:pic>
      <p:pic>
        <p:nvPicPr>
          <p:cNvPr id="20" name="Imatge 19"/>
          <p:cNvPicPr>
            <a:picLocks noChangeAspect="1"/>
          </p:cNvPicPr>
          <p:nvPr/>
        </p:nvPicPr>
        <p:blipFill>
          <a:blip r:embed="rId8"/>
          <a:stretch>
            <a:fillRect/>
          </a:stretch>
        </p:blipFill>
        <p:spPr>
          <a:xfrm>
            <a:off x="7369575" y="4562909"/>
            <a:ext cx="431243" cy="212354"/>
          </a:xfrm>
          <a:prstGeom prst="rect">
            <a:avLst/>
          </a:prstGeom>
        </p:spPr>
      </p:pic>
      <p:pic>
        <p:nvPicPr>
          <p:cNvPr id="22" name="Imatge 21"/>
          <p:cNvPicPr>
            <a:picLocks noChangeAspect="1"/>
          </p:cNvPicPr>
          <p:nvPr/>
        </p:nvPicPr>
        <p:blipFill>
          <a:blip r:embed="rId8"/>
          <a:stretch>
            <a:fillRect/>
          </a:stretch>
        </p:blipFill>
        <p:spPr>
          <a:xfrm>
            <a:off x="7359893" y="5096433"/>
            <a:ext cx="431243" cy="212354"/>
          </a:xfrm>
          <a:prstGeom prst="rect">
            <a:avLst/>
          </a:prstGeom>
        </p:spPr>
      </p:pic>
      <p:pic>
        <p:nvPicPr>
          <p:cNvPr id="21" name="Imatge 20"/>
          <p:cNvPicPr>
            <a:picLocks noChangeAspect="1"/>
          </p:cNvPicPr>
          <p:nvPr/>
        </p:nvPicPr>
        <p:blipFill>
          <a:blip r:embed="rId9"/>
          <a:stretch>
            <a:fillRect/>
          </a:stretch>
        </p:blipFill>
        <p:spPr>
          <a:xfrm>
            <a:off x="7203237" y="4919800"/>
            <a:ext cx="600146" cy="235633"/>
          </a:xfrm>
          <a:prstGeom prst="rect">
            <a:avLst/>
          </a:prstGeom>
        </p:spPr>
      </p:pic>
      <p:pic>
        <p:nvPicPr>
          <p:cNvPr id="23" name="Imatge 22"/>
          <p:cNvPicPr>
            <a:picLocks noChangeAspect="1"/>
          </p:cNvPicPr>
          <p:nvPr/>
        </p:nvPicPr>
        <p:blipFill>
          <a:blip r:embed="rId10"/>
          <a:stretch>
            <a:fillRect/>
          </a:stretch>
        </p:blipFill>
        <p:spPr>
          <a:xfrm>
            <a:off x="7359893" y="5296083"/>
            <a:ext cx="447271" cy="227756"/>
          </a:xfrm>
          <a:prstGeom prst="rect">
            <a:avLst/>
          </a:prstGeom>
        </p:spPr>
      </p:pic>
      <p:pic>
        <p:nvPicPr>
          <p:cNvPr id="24" name="Imatge 23"/>
          <p:cNvPicPr>
            <a:picLocks noChangeAspect="1"/>
          </p:cNvPicPr>
          <p:nvPr/>
        </p:nvPicPr>
        <p:blipFill>
          <a:blip r:embed="rId10"/>
          <a:stretch>
            <a:fillRect/>
          </a:stretch>
        </p:blipFill>
        <p:spPr>
          <a:xfrm>
            <a:off x="7359892" y="4359565"/>
            <a:ext cx="447271" cy="227756"/>
          </a:xfrm>
          <a:prstGeom prst="rect">
            <a:avLst/>
          </a:prstGeom>
        </p:spPr>
      </p:pic>
      <p:pic>
        <p:nvPicPr>
          <p:cNvPr id="25" name="Imatge 24"/>
          <p:cNvPicPr>
            <a:picLocks noChangeAspect="1"/>
          </p:cNvPicPr>
          <p:nvPr/>
        </p:nvPicPr>
        <p:blipFill>
          <a:blip r:embed="rId10"/>
          <a:stretch>
            <a:fillRect/>
          </a:stretch>
        </p:blipFill>
        <p:spPr>
          <a:xfrm>
            <a:off x="7343865" y="5471766"/>
            <a:ext cx="447271" cy="227756"/>
          </a:xfrm>
          <a:prstGeom prst="rect">
            <a:avLst/>
          </a:prstGeom>
        </p:spPr>
      </p:pic>
      <p:pic>
        <p:nvPicPr>
          <p:cNvPr id="26" name="Imatge 25"/>
          <p:cNvPicPr>
            <a:picLocks noChangeAspect="1"/>
          </p:cNvPicPr>
          <p:nvPr/>
        </p:nvPicPr>
        <p:blipFill>
          <a:blip r:embed="rId5"/>
          <a:stretch>
            <a:fillRect/>
          </a:stretch>
        </p:blipFill>
        <p:spPr>
          <a:xfrm>
            <a:off x="654760" y="6038163"/>
            <a:ext cx="667011" cy="277713"/>
          </a:xfrm>
          <a:prstGeom prst="rect">
            <a:avLst/>
          </a:prstGeom>
        </p:spPr>
      </p:pic>
    </p:spTree>
    <p:extLst>
      <p:ext uri="{BB962C8B-B14F-4D97-AF65-F5344CB8AC3E}">
        <p14:creationId xmlns:p14="http://schemas.microsoft.com/office/powerpoint/2010/main" val="115088720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tge 6"/>
          <p:cNvPicPr>
            <a:picLocks noChangeAspect="1"/>
          </p:cNvPicPr>
          <p:nvPr/>
        </p:nvPicPr>
        <p:blipFill>
          <a:blip r:embed="rId3"/>
          <a:stretch>
            <a:fillRect/>
          </a:stretch>
        </p:blipFill>
        <p:spPr>
          <a:xfrm>
            <a:off x="451793" y="807930"/>
            <a:ext cx="1663759" cy="367709"/>
          </a:xfrm>
          <a:prstGeom prst="rect">
            <a:avLst/>
          </a:prstGeom>
        </p:spPr>
      </p:pic>
      <p:sp>
        <p:nvSpPr>
          <p:cNvPr id="8" name="Títol 9"/>
          <p:cNvSpPr txBox="1">
            <a:spLocks/>
          </p:cNvSpPr>
          <p:nvPr/>
        </p:nvSpPr>
        <p:spPr>
          <a:xfrm>
            <a:off x="1359873" y="586593"/>
            <a:ext cx="6920528" cy="8103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ca-ES" sz="2800" b="1" dirty="0">
                <a:solidFill>
                  <a:srgbClr val="002060"/>
                </a:solidFill>
              </a:rPr>
              <a:t>Exemple de cerca (I)</a:t>
            </a:r>
          </a:p>
        </p:txBody>
      </p:sp>
      <p:pic>
        <p:nvPicPr>
          <p:cNvPr id="2" name="Imatge 1"/>
          <p:cNvPicPr>
            <a:picLocks noChangeAspect="1"/>
          </p:cNvPicPr>
          <p:nvPr/>
        </p:nvPicPr>
        <p:blipFill>
          <a:blip r:embed="rId4"/>
          <a:stretch>
            <a:fillRect/>
          </a:stretch>
        </p:blipFill>
        <p:spPr>
          <a:xfrm>
            <a:off x="255860" y="1618311"/>
            <a:ext cx="6437719" cy="4285044"/>
          </a:xfrm>
          <a:prstGeom prst="rect">
            <a:avLst/>
          </a:prstGeom>
        </p:spPr>
      </p:pic>
      <p:pic>
        <p:nvPicPr>
          <p:cNvPr id="3" name="Imatge 2"/>
          <p:cNvPicPr>
            <a:picLocks noChangeAspect="1"/>
          </p:cNvPicPr>
          <p:nvPr/>
        </p:nvPicPr>
        <p:blipFill>
          <a:blip r:embed="rId5"/>
          <a:stretch>
            <a:fillRect/>
          </a:stretch>
        </p:blipFill>
        <p:spPr>
          <a:xfrm>
            <a:off x="2857500" y="3042729"/>
            <a:ext cx="6056947" cy="3643821"/>
          </a:xfrm>
          <a:prstGeom prst="rect">
            <a:avLst/>
          </a:prstGeom>
        </p:spPr>
      </p:pic>
      <p:sp>
        <p:nvSpPr>
          <p:cNvPr id="11" name="QuadreDeText 10"/>
          <p:cNvSpPr txBox="1"/>
          <p:nvPr/>
        </p:nvSpPr>
        <p:spPr>
          <a:xfrm>
            <a:off x="2375209" y="2267395"/>
            <a:ext cx="3791415" cy="369332"/>
          </a:xfrm>
          <a:prstGeom prst="rect">
            <a:avLst/>
          </a:prstGeom>
          <a:noFill/>
        </p:spPr>
        <p:txBody>
          <a:bodyPr wrap="square" rtlCol="0">
            <a:spAutoFit/>
          </a:bodyPr>
          <a:lstStyle/>
          <a:p>
            <a:r>
              <a:rPr lang="ca-ES" dirty="0" err="1">
                <a:solidFill>
                  <a:srgbClr val="FF0000"/>
                </a:solidFill>
              </a:rPr>
              <a:t>Acid</a:t>
            </a:r>
            <a:r>
              <a:rPr lang="ca-ES" dirty="0">
                <a:solidFill>
                  <a:srgbClr val="FF0000"/>
                </a:solidFill>
              </a:rPr>
              <a:t> </a:t>
            </a:r>
            <a:r>
              <a:rPr lang="ca-ES" dirty="0" err="1">
                <a:solidFill>
                  <a:srgbClr val="FF0000"/>
                </a:solidFill>
              </a:rPr>
              <a:t>Rain</a:t>
            </a:r>
            <a:r>
              <a:rPr lang="ca-ES" dirty="0">
                <a:solidFill>
                  <a:srgbClr val="FF0000"/>
                </a:solidFill>
              </a:rPr>
              <a:t> </a:t>
            </a:r>
            <a:r>
              <a:rPr lang="ca-ES" dirty="0" err="1">
                <a:solidFill>
                  <a:srgbClr val="FF0000"/>
                </a:solidFill>
              </a:rPr>
              <a:t>Pollution</a:t>
            </a:r>
            <a:r>
              <a:rPr lang="ca-ES" dirty="0">
                <a:solidFill>
                  <a:srgbClr val="FF0000"/>
                </a:solidFill>
              </a:rPr>
              <a:t>: 93.647 resultats</a:t>
            </a:r>
            <a:endParaRPr lang="es-ES" dirty="0">
              <a:solidFill>
                <a:srgbClr val="FF0000"/>
              </a:solidFill>
            </a:endParaRPr>
          </a:p>
        </p:txBody>
      </p:sp>
      <p:sp>
        <p:nvSpPr>
          <p:cNvPr id="12" name="QuadreDeText 11"/>
          <p:cNvSpPr txBox="1"/>
          <p:nvPr/>
        </p:nvSpPr>
        <p:spPr>
          <a:xfrm>
            <a:off x="4797871" y="3691813"/>
            <a:ext cx="3791415" cy="369332"/>
          </a:xfrm>
          <a:prstGeom prst="rect">
            <a:avLst/>
          </a:prstGeom>
          <a:noFill/>
        </p:spPr>
        <p:txBody>
          <a:bodyPr wrap="square" rtlCol="0">
            <a:spAutoFit/>
          </a:bodyPr>
          <a:lstStyle/>
          <a:p>
            <a:r>
              <a:rPr lang="ca-ES" dirty="0">
                <a:solidFill>
                  <a:srgbClr val="FF0000"/>
                </a:solidFill>
              </a:rPr>
              <a:t>“</a:t>
            </a:r>
            <a:r>
              <a:rPr lang="ca-ES" dirty="0" err="1">
                <a:solidFill>
                  <a:srgbClr val="FF0000"/>
                </a:solidFill>
              </a:rPr>
              <a:t>Acid</a:t>
            </a:r>
            <a:r>
              <a:rPr lang="ca-ES" dirty="0">
                <a:solidFill>
                  <a:srgbClr val="FF0000"/>
                </a:solidFill>
              </a:rPr>
              <a:t> </a:t>
            </a:r>
            <a:r>
              <a:rPr lang="ca-ES" dirty="0" err="1">
                <a:solidFill>
                  <a:srgbClr val="FF0000"/>
                </a:solidFill>
              </a:rPr>
              <a:t>Rain</a:t>
            </a:r>
            <a:r>
              <a:rPr lang="ca-ES" dirty="0">
                <a:solidFill>
                  <a:srgbClr val="FF0000"/>
                </a:solidFill>
              </a:rPr>
              <a:t> </a:t>
            </a:r>
            <a:r>
              <a:rPr lang="ca-ES" dirty="0" err="1">
                <a:solidFill>
                  <a:srgbClr val="FF0000"/>
                </a:solidFill>
              </a:rPr>
              <a:t>Pollution</a:t>
            </a:r>
            <a:r>
              <a:rPr lang="ca-ES" dirty="0">
                <a:solidFill>
                  <a:srgbClr val="FF0000"/>
                </a:solidFill>
              </a:rPr>
              <a:t>”: 636 resultats</a:t>
            </a:r>
            <a:endParaRPr lang="es-ES" dirty="0">
              <a:solidFill>
                <a:srgbClr val="FF0000"/>
              </a:solidFill>
            </a:endParaRPr>
          </a:p>
        </p:txBody>
      </p:sp>
      <p:sp>
        <p:nvSpPr>
          <p:cNvPr id="13" name="Rectangle 12"/>
          <p:cNvSpPr/>
          <p:nvPr/>
        </p:nvSpPr>
        <p:spPr>
          <a:xfrm>
            <a:off x="2921620" y="4061145"/>
            <a:ext cx="2230243" cy="26552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Rectangle 13"/>
          <p:cNvSpPr/>
          <p:nvPr/>
        </p:nvSpPr>
        <p:spPr>
          <a:xfrm>
            <a:off x="341971" y="2705688"/>
            <a:ext cx="2230243" cy="26552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8373857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627219" y="1521549"/>
            <a:ext cx="7814405" cy="48566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0" name="Títol 9"/>
          <p:cNvSpPr>
            <a:spLocks noGrp="1"/>
          </p:cNvSpPr>
          <p:nvPr>
            <p:ph type="title"/>
          </p:nvPr>
        </p:nvSpPr>
        <p:spPr>
          <a:xfrm>
            <a:off x="628650" y="849950"/>
            <a:ext cx="8050329" cy="1026728"/>
          </a:xfrm>
        </p:spPr>
        <p:txBody>
          <a:bodyPr>
            <a:normAutofit/>
          </a:bodyPr>
          <a:lstStyle/>
          <a:p>
            <a:r>
              <a:rPr lang="ca-ES" dirty="0"/>
              <a:t>			</a:t>
            </a:r>
            <a:endParaRPr lang="ca-ES" sz="2800" dirty="0">
              <a:solidFill>
                <a:srgbClr val="002060"/>
              </a:solidFill>
            </a:endParaRPr>
          </a:p>
        </p:txBody>
      </p:sp>
      <p:sp>
        <p:nvSpPr>
          <p:cNvPr id="5" name="Contenidor de text 4"/>
          <p:cNvSpPr>
            <a:spLocks noGrp="1"/>
          </p:cNvSpPr>
          <p:nvPr>
            <p:ph idx="1"/>
          </p:nvPr>
        </p:nvSpPr>
        <p:spPr>
          <a:xfrm>
            <a:off x="627218" y="1565106"/>
            <a:ext cx="7479550" cy="4792081"/>
          </a:xfrm>
        </p:spPr>
        <p:txBody>
          <a:bodyPr wrap="square">
            <a:spAutoFit/>
          </a:bodyPr>
          <a:lstStyle/>
          <a:p>
            <a:r>
              <a:rPr lang="ca-ES" sz="1600" dirty="0">
                <a:solidFill>
                  <a:schemeClr val="bg1"/>
                </a:solidFill>
              </a:rPr>
              <a:t>Són dues eines tecnològiques diferents</a:t>
            </a:r>
          </a:p>
          <a:p>
            <a:r>
              <a:rPr lang="ca-ES" sz="1600" dirty="0">
                <a:solidFill>
                  <a:schemeClr val="bg1"/>
                </a:solidFill>
              </a:rPr>
              <a:t>No permet una gestió única dels recursos-e</a:t>
            </a:r>
          </a:p>
          <a:p>
            <a:r>
              <a:rPr lang="ca-ES" sz="1600" dirty="0">
                <a:solidFill>
                  <a:schemeClr val="bg1"/>
                </a:solidFill>
              </a:rPr>
              <a:t>La interrogació </a:t>
            </a:r>
            <a:r>
              <a:rPr lang="ca-ES" sz="1600" dirty="0">
                <a:solidFill>
                  <a:schemeClr val="bg1"/>
                </a:solidFill>
                <a:highlight>
                  <a:srgbClr val="800000"/>
                </a:highlight>
              </a:rPr>
              <a:t>d’EDS</a:t>
            </a:r>
            <a:r>
              <a:rPr lang="ca-ES" sz="1600" dirty="0">
                <a:solidFill>
                  <a:schemeClr val="bg1"/>
                </a:solidFill>
              </a:rPr>
              <a:t> s’integra en </a:t>
            </a:r>
            <a:r>
              <a:rPr lang="ca-ES" sz="1600" dirty="0" err="1">
                <a:solidFill>
                  <a:schemeClr val="bg1"/>
                </a:solidFill>
              </a:rPr>
              <a:t>Encore</a:t>
            </a:r>
            <a:r>
              <a:rPr lang="ca-ES" sz="1600" dirty="0">
                <a:solidFill>
                  <a:schemeClr val="bg1"/>
                </a:solidFill>
              </a:rPr>
              <a:t> a partir d’una API (tecnologia molt fràgil)</a:t>
            </a:r>
          </a:p>
          <a:p>
            <a:r>
              <a:rPr lang="ca-ES" sz="1600" dirty="0">
                <a:solidFill>
                  <a:schemeClr val="bg1"/>
                </a:solidFill>
              </a:rPr>
              <a:t>L’índex de rellevància dels resultats obtinguts no és </a:t>
            </a:r>
            <a:r>
              <a:rPr lang="ca-ES" sz="1600" dirty="0" err="1">
                <a:solidFill>
                  <a:schemeClr val="bg1"/>
                </a:solidFill>
              </a:rPr>
              <a:t>configurable</a:t>
            </a:r>
            <a:r>
              <a:rPr lang="ca-ES" sz="1600" dirty="0">
                <a:solidFill>
                  <a:schemeClr val="bg1"/>
                </a:solidFill>
              </a:rPr>
              <a:t> </a:t>
            </a:r>
          </a:p>
          <a:p>
            <a:r>
              <a:rPr lang="ca-ES" sz="1600" dirty="0">
                <a:solidFill>
                  <a:schemeClr val="bg1"/>
                </a:solidFill>
              </a:rPr>
              <a:t>Les metadades provenen de contextos diferents en la llista de resultats </a:t>
            </a:r>
          </a:p>
          <a:p>
            <a:r>
              <a:rPr lang="ca-ES" sz="1600" dirty="0">
                <a:solidFill>
                  <a:schemeClr val="bg1"/>
                </a:solidFill>
              </a:rPr>
              <a:t>Les diferents vistes de les metadades dels recursos </a:t>
            </a:r>
            <a:r>
              <a:rPr lang="ca-ES" sz="1600" dirty="0">
                <a:solidFill>
                  <a:schemeClr val="bg1"/>
                </a:solidFill>
                <a:highlight>
                  <a:srgbClr val="800000"/>
                </a:highlight>
              </a:rPr>
              <a:t>d’EDS</a:t>
            </a:r>
            <a:r>
              <a:rPr lang="ca-ES" sz="1600" dirty="0">
                <a:solidFill>
                  <a:schemeClr val="bg1"/>
                </a:solidFill>
              </a:rPr>
              <a:t> es mostren en diferents eines (no traduïdes al català íntegrament)       </a:t>
            </a:r>
          </a:p>
          <a:p>
            <a:r>
              <a:rPr lang="ca-ES" sz="1600" dirty="0" err="1">
                <a:solidFill>
                  <a:schemeClr val="bg1"/>
                </a:solidFill>
              </a:rPr>
              <a:t>Encore</a:t>
            </a:r>
            <a:r>
              <a:rPr lang="ca-ES" sz="1600" dirty="0">
                <a:solidFill>
                  <a:schemeClr val="bg1"/>
                </a:solidFill>
              </a:rPr>
              <a:t> necessita de l’OPAC per sota i el mostra en algunes accions  (Materials </a:t>
            </a:r>
            <a:r>
              <a:rPr lang="ca-ES" sz="1600" dirty="0" err="1">
                <a:solidFill>
                  <a:schemeClr val="bg1"/>
                </a:solidFill>
              </a:rPr>
              <a:t>Booking</a:t>
            </a:r>
            <a:r>
              <a:rPr lang="ca-ES" sz="1600" dirty="0">
                <a:solidFill>
                  <a:schemeClr val="bg1"/>
                </a:solidFill>
              </a:rPr>
              <a:t>, </a:t>
            </a:r>
            <a:r>
              <a:rPr lang="ca-ES" sz="1600" dirty="0">
                <a:solidFill>
                  <a:schemeClr val="bg1"/>
                </a:solidFill>
                <a:highlight>
                  <a:srgbClr val="800000"/>
                </a:highlight>
              </a:rPr>
              <a:t>algunes</a:t>
            </a:r>
            <a:r>
              <a:rPr lang="ca-ES" sz="1600" dirty="0">
                <a:solidFill>
                  <a:schemeClr val="bg1"/>
                </a:solidFill>
              </a:rPr>
              <a:t> accions </a:t>
            </a:r>
            <a:r>
              <a:rPr lang="ca-ES" sz="1600" dirty="0">
                <a:solidFill>
                  <a:schemeClr val="bg1"/>
                </a:solidFill>
                <a:highlight>
                  <a:srgbClr val="800000"/>
                </a:highlight>
              </a:rPr>
              <a:t>d’El</a:t>
            </a:r>
            <a:r>
              <a:rPr lang="ca-ES" sz="1600" dirty="0">
                <a:solidFill>
                  <a:schemeClr val="bg1"/>
                </a:solidFill>
              </a:rPr>
              <a:t> meu compte, etc.) </a:t>
            </a:r>
          </a:p>
          <a:p>
            <a:r>
              <a:rPr lang="ca-ES" sz="1600" dirty="0">
                <a:solidFill>
                  <a:schemeClr val="bg1"/>
                </a:solidFill>
              </a:rPr>
              <a:t>Alguns comptadors de faceta i de la vista </a:t>
            </a:r>
            <a:r>
              <a:rPr lang="ca-ES" sz="1600" dirty="0">
                <a:solidFill>
                  <a:schemeClr val="bg1"/>
                </a:solidFill>
                <a:highlight>
                  <a:srgbClr val="800000"/>
                </a:highlight>
              </a:rPr>
              <a:t>d’El meu </a:t>
            </a:r>
            <a:r>
              <a:rPr lang="ca-ES" sz="1600" dirty="0">
                <a:solidFill>
                  <a:schemeClr val="bg1"/>
                </a:solidFill>
              </a:rPr>
              <a:t>compte no funcionen correctament i estem a l’espera de solució en properes versions. De moment</a:t>
            </a:r>
            <a:r>
              <a:rPr lang="ca-ES" sz="1600" dirty="0">
                <a:solidFill>
                  <a:schemeClr val="bg1"/>
                </a:solidFill>
                <a:highlight>
                  <a:srgbClr val="800000"/>
                </a:highlight>
              </a:rPr>
              <a:t>, alguns </a:t>
            </a:r>
            <a:r>
              <a:rPr lang="ca-ES" sz="1600" dirty="0">
                <a:solidFill>
                  <a:schemeClr val="bg1"/>
                </a:solidFill>
              </a:rPr>
              <a:t>els hem amagat i altres surten a 0              </a:t>
            </a:r>
          </a:p>
          <a:p>
            <a:r>
              <a:rPr lang="ca-ES" sz="1600" dirty="0">
                <a:solidFill>
                  <a:schemeClr val="bg1"/>
                </a:solidFill>
              </a:rPr>
              <a:t>Les facetes actuals ens han fet replantejar algunes localitzacions i </a:t>
            </a:r>
            <a:r>
              <a:rPr lang="ca-ES" sz="1600" dirty="0" err="1">
                <a:solidFill>
                  <a:schemeClr val="bg1"/>
                </a:solidFill>
              </a:rPr>
              <a:t>scopes</a:t>
            </a:r>
            <a:r>
              <a:rPr lang="ca-ES" sz="1600" dirty="0">
                <a:solidFill>
                  <a:schemeClr val="bg1"/>
                </a:solidFill>
              </a:rPr>
              <a:t>. Ara només tenim actiu </a:t>
            </a:r>
            <a:r>
              <a:rPr lang="ca-ES" sz="1600" dirty="0" err="1">
                <a:solidFill>
                  <a:schemeClr val="bg1"/>
                </a:solidFill>
                <a:highlight>
                  <a:srgbClr val="800000"/>
                </a:highlight>
              </a:rPr>
              <a:t>l’scope</a:t>
            </a:r>
            <a:r>
              <a:rPr lang="ca-ES" sz="1600" dirty="0">
                <a:solidFill>
                  <a:schemeClr val="bg1"/>
                </a:solidFill>
                <a:highlight>
                  <a:srgbClr val="800000"/>
                </a:highlight>
              </a:rPr>
              <a:t> </a:t>
            </a:r>
            <a:r>
              <a:rPr lang="ca-ES" sz="1600" dirty="0">
                <a:solidFill>
                  <a:schemeClr val="bg1"/>
                </a:solidFill>
              </a:rPr>
              <a:t>de Fons Antic com a tal </a:t>
            </a:r>
          </a:p>
          <a:p>
            <a:r>
              <a:rPr lang="ca-ES" sz="1600" dirty="0">
                <a:solidFill>
                  <a:schemeClr val="bg1"/>
                </a:solidFill>
              </a:rPr>
              <a:t>Estem treballant per adaptar </a:t>
            </a:r>
            <a:r>
              <a:rPr lang="ca-ES" sz="1600" dirty="0">
                <a:solidFill>
                  <a:schemeClr val="bg1"/>
                </a:solidFill>
                <a:highlight>
                  <a:srgbClr val="800000"/>
                </a:highlight>
              </a:rPr>
              <a:t>l’OPAC</a:t>
            </a:r>
            <a:r>
              <a:rPr lang="ca-ES" sz="1600" dirty="0">
                <a:solidFill>
                  <a:schemeClr val="bg1"/>
                </a:solidFill>
              </a:rPr>
              <a:t> a una versió més simplificada tenint en compte </a:t>
            </a:r>
            <a:r>
              <a:rPr lang="ca-ES" sz="1600" dirty="0" err="1">
                <a:solidFill>
                  <a:schemeClr val="bg1"/>
                </a:solidFill>
              </a:rPr>
              <a:t>Cercabib</a:t>
            </a:r>
            <a:r>
              <a:rPr lang="ca-ES" sz="1600" dirty="0">
                <a:solidFill>
                  <a:schemeClr val="bg1"/>
                </a:solidFill>
              </a:rPr>
              <a:t> i </a:t>
            </a:r>
            <a:r>
              <a:rPr lang="ca-ES" sz="1600" dirty="0" err="1">
                <a:solidFill>
                  <a:schemeClr val="bg1"/>
                </a:solidFill>
                <a:highlight>
                  <a:srgbClr val="800000"/>
                </a:highlight>
              </a:rPr>
              <a:t>l’scope</a:t>
            </a:r>
            <a:r>
              <a:rPr lang="ca-ES" sz="1600" dirty="0">
                <a:solidFill>
                  <a:schemeClr val="bg1"/>
                </a:solidFill>
              </a:rPr>
              <a:t> de Fons Antic           </a:t>
            </a:r>
          </a:p>
        </p:txBody>
      </p:sp>
      <p:sp>
        <p:nvSpPr>
          <p:cNvPr id="2" name="Contenidor de data 1"/>
          <p:cNvSpPr>
            <a:spLocks noGrp="1"/>
          </p:cNvSpPr>
          <p:nvPr>
            <p:ph type="dt" sz="half" idx="10"/>
          </p:nvPr>
        </p:nvSpPr>
        <p:spPr/>
        <p:txBody>
          <a:bodyPr/>
          <a:lstStyle/>
          <a:p>
            <a:r>
              <a:rPr lang="ca-ES"/>
              <a:t>Sessió Webex 27/06/2018</a:t>
            </a:r>
          </a:p>
        </p:txBody>
      </p:sp>
      <p:sp>
        <p:nvSpPr>
          <p:cNvPr id="3" name="Contenidor de peu de pàgina 2"/>
          <p:cNvSpPr>
            <a:spLocks noGrp="1"/>
          </p:cNvSpPr>
          <p:nvPr>
            <p:ph type="ftr" sz="quarter" idx="11"/>
          </p:nvPr>
        </p:nvSpPr>
        <p:spPr/>
        <p:txBody>
          <a:bodyPr/>
          <a:lstStyle/>
          <a:p>
            <a:r>
              <a:rPr lang="pt-BR"/>
              <a:t>Cercabib . L’eina de descobriment del CRAI</a:t>
            </a:r>
            <a:endParaRPr lang="ca-ES"/>
          </a:p>
        </p:txBody>
      </p:sp>
      <p:sp>
        <p:nvSpPr>
          <p:cNvPr id="4" name="Contenidor de número de diapositiva 3"/>
          <p:cNvSpPr>
            <a:spLocks noGrp="1"/>
          </p:cNvSpPr>
          <p:nvPr>
            <p:ph type="sldNum" sz="quarter" idx="12"/>
          </p:nvPr>
        </p:nvSpPr>
        <p:spPr/>
        <p:txBody>
          <a:bodyPr/>
          <a:lstStyle/>
          <a:p>
            <a:fld id="{54286CFF-1C09-47F9-BC16-15694136A0C7}" type="slidenum">
              <a:rPr lang="ca-ES" smtClean="0"/>
              <a:t>4</a:t>
            </a:fld>
            <a:endParaRPr lang="ca-ES"/>
          </a:p>
        </p:txBody>
      </p:sp>
      <p:sp>
        <p:nvSpPr>
          <p:cNvPr id="36" name="Títol 9"/>
          <p:cNvSpPr txBox="1">
            <a:spLocks/>
          </p:cNvSpPr>
          <p:nvPr/>
        </p:nvSpPr>
        <p:spPr>
          <a:xfrm>
            <a:off x="627220" y="880637"/>
            <a:ext cx="8000921" cy="8103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a-ES" sz="2800" b="1" dirty="0">
                <a:solidFill>
                  <a:srgbClr val="002060"/>
                </a:solidFill>
              </a:rPr>
              <a:t>		Problemes  i decisions</a:t>
            </a:r>
          </a:p>
        </p:txBody>
      </p:sp>
      <p:pic>
        <p:nvPicPr>
          <p:cNvPr id="37" name="Imatge 36"/>
          <p:cNvPicPr>
            <a:picLocks noChangeAspect="1"/>
          </p:cNvPicPr>
          <p:nvPr/>
        </p:nvPicPr>
        <p:blipFill>
          <a:blip r:embed="rId3"/>
          <a:stretch>
            <a:fillRect/>
          </a:stretch>
        </p:blipFill>
        <p:spPr>
          <a:xfrm>
            <a:off x="658621" y="1104004"/>
            <a:ext cx="1663759" cy="367709"/>
          </a:xfrm>
          <a:prstGeom prst="rect">
            <a:avLst/>
          </a:prstGeom>
        </p:spPr>
      </p:pic>
      <p:grpSp>
        <p:nvGrpSpPr>
          <p:cNvPr id="16" name="Agrupa 15"/>
          <p:cNvGrpSpPr/>
          <p:nvPr/>
        </p:nvGrpSpPr>
        <p:grpSpPr>
          <a:xfrm>
            <a:off x="288757" y="96254"/>
            <a:ext cx="8681649" cy="885524"/>
            <a:chOff x="308873" y="31893"/>
            <a:chExt cx="8748161" cy="1016428"/>
          </a:xfrm>
        </p:grpSpPr>
        <p:pic>
          <p:nvPicPr>
            <p:cNvPr id="17" name="Imatge 16"/>
            <p:cNvPicPr>
              <a:picLocks noChangeAspect="1"/>
            </p:cNvPicPr>
            <p:nvPr/>
          </p:nvPicPr>
          <p:blipFill>
            <a:blip r:embed="rId4"/>
            <a:stretch>
              <a:fillRect/>
            </a:stretch>
          </p:blipFill>
          <p:spPr>
            <a:xfrm>
              <a:off x="5746619" y="31893"/>
              <a:ext cx="3310415" cy="1016428"/>
            </a:xfrm>
            <a:prstGeom prst="rect">
              <a:avLst/>
            </a:prstGeom>
          </p:spPr>
        </p:pic>
        <p:pic>
          <p:nvPicPr>
            <p:cNvPr id="18" name="Imatge 17"/>
            <p:cNvPicPr>
              <a:picLocks noChangeAspect="1"/>
            </p:cNvPicPr>
            <p:nvPr/>
          </p:nvPicPr>
          <p:blipFill rotWithShape="1">
            <a:blip r:embed="rId5"/>
            <a:srcRect b="34560"/>
            <a:stretch/>
          </p:blipFill>
          <p:spPr>
            <a:xfrm>
              <a:off x="308873" y="187354"/>
              <a:ext cx="2985763" cy="699341"/>
            </a:xfrm>
            <a:prstGeom prst="rect">
              <a:avLst/>
            </a:prstGeom>
          </p:spPr>
        </p:pic>
      </p:grpSp>
    </p:spTree>
    <p:extLst>
      <p:ext uri="{BB962C8B-B14F-4D97-AF65-F5344CB8AC3E}">
        <p14:creationId xmlns:p14="http://schemas.microsoft.com/office/powerpoint/2010/main" val="14182136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tge 9"/>
          <p:cNvPicPr>
            <a:picLocks noChangeAspect="1"/>
          </p:cNvPicPr>
          <p:nvPr/>
        </p:nvPicPr>
        <p:blipFill>
          <a:blip r:embed="rId3"/>
          <a:stretch>
            <a:fillRect/>
          </a:stretch>
        </p:blipFill>
        <p:spPr>
          <a:xfrm>
            <a:off x="2346127" y="2313235"/>
            <a:ext cx="6809024" cy="3535226"/>
          </a:xfrm>
          <a:prstGeom prst="rect">
            <a:avLst/>
          </a:prstGeom>
        </p:spPr>
      </p:pic>
      <p:pic>
        <p:nvPicPr>
          <p:cNvPr id="7" name="Imatge 6"/>
          <p:cNvPicPr>
            <a:picLocks noChangeAspect="1"/>
          </p:cNvPicPr>
          <p:nvPr/>
        </p:nvPicPr>
        <p:blipFill>
          <a:blip r:embed="rId4"/>
          <a:stretch>
            <a:fillRect/>
          </a:stretch>
        </p:blipFill>
        <p:spPr>
          <a:xfrm>
            <a:off x="451793" y="807930"/>
            <a:ext cx="1663759" cy="367709"/>
          </a:xfrm>
          <a:prstGeom prst="rect">
            <a:avLst/>
          </a:prstGeom>
        </p:spPr>
      </p:pic>
      <p:sp>
        <p:nvSpPr>
          <p:cNvPr id="8" name="Títol 9"/>
          <p:cNvSpPr txBox="1">
            <a:spLocks/>
          </p:cNvSpPr>
          <p:nvPr/>
        </p:nvSpPr>
        <p:spPr>
          <a:xfrm>
            <a:off x="1359873" y="586593"/>
            <a:ext cx="6920528" cy="8103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ca-ES" sz="2800" b="1" dirty="0">
                <a:solidFill>
                  <a:srgbClr val="002060"/>
                </a:solidFill>
              </a:rPr>
              <a:t>Resultats d’una cerca (II)</a:t>
            </a:r>
          </a:p>
        </p:txBody>
      </p:sp>
      <p:graphicFrame>
        <p:nvGraphicFramePr>
          <p:cNvPr id="9" name="Taula 8"/>
          <p:cNvGraphicFramePr>
            <a:graphicFrameLocks noGrp="1"/>
          </p:cNvGraphicFramePr>
          <p:nvPr>
            <p:extLst>
              <p:ext uri="{D42A27DB-BD31-4B8C-83A1-F6EECF244321}">
                <p14:modId xmlns:p14="http://schemas.microsoft.com/office/powerpoint/2010/main" val="2624234387"/>
              </p:ext>
            </p:extLst>
          </p:nvPr>
        </p:nvGraphicFramePr>
        <p:xfrm>
          <a:off x="97471" y="2020738"/>
          <a:ext cx="3058327" cy="4655908"/>
        </p:xfrm>
        <a:graphic>
          <a:graphicData uri="http://schemas.openxmlformats.org/drawingml/2006/table">
            <a:tbl>
              <a:tblPr firstRow="1" bandRow="1">
                <a:tableStyleId>{5C22544A-7EE6-4342-B048-85BDC9FD1C3A}</a:tableStyleId>
              </a:tblPr>
              <a:tblGrid>
                <a:gridCol w="2010112">
                  <a:extLst>
                    <a:ext uri="{9D8B030D-6E8A-4147-A177-3AD203B41FA5}">
                      <a16:colId xmlns:a16="http://schemas.microsoft.com/office/drawing/2014/main" val="193899535"/>
                    </a:ext>
                  </a:extLst>
                </a:gridCol>
                <a:gridCol w="1048215">
                  <a:extLst>
                    <a:ext uri="{9D8B030D-6E8A-4147-A177-3AD203B41FA5}">
                      <a16:colId xmlns:a16="http://schemas.microsoft.com/office/drawing/2014/main" val="410553315"/>
                    </a:ext>
                  </a:extLst>
                </a:gridCol>
              </a:tblGrid>
              <a:tr h="575354">
                <a:tc>
                  <a:txBody>
                    <a:bodyPr/>
                    <a:lstStyle/>
                    <a:p>
                      <a:r>
                        <a:rPr lang="ca-ES" sz="1600" dirty="0"/>
                        <a:t>Proveïdor de contingut</a:t>
                      </a:r>
                      <a:endParaRPr lang="es-ES" sz="1600" dirty="0"/>
                    </a:p>
                  </a:txBody>
                  <a:tcPr/>
                </a:tc>
                <a:tc>
                  <a:txBody>
                    <a:bodyPr/>
                    <a:lstStyle/>
                    <a:p>
                      <a:r>
                        <a:rPr lang="ca-ES" sz="1600" dirty="0"/>
                        <a:t>Resultats</a:t>
                      </a:r>
                    </a:p>
                  </a:txBody>
                  <a:tcPr/>
                </a:tc>
                <a:extLst>
                  <a:ext uri="{0D108BD9-81ED-4DB2-BD59-A6C34878D82A}">
                    <a16:rowId xmlns:a16="http://schemas.microsoft.com/office/drawing/2014/main" val="867139184"/>
                  </a:ext>
                </a:extLst>
              </a:tr>
              <a:tr h="575354">
                <a:tc>
                  <a:txBody>
                    <a:bodyPr/>
                    <a:lstStyle/>
                    <a:p>
                      <a:r>
                        <a:rPr lang="ca-ES" sz="1600" dirty="0" err="1"/>
                        <a:t>Complementary</a:t>
                      </a:r>
                      <a:r>
                        <a:rPr lang="ca-ES" sz="1600" dirty="0"/>
                        <a:t> </a:t>
                      </a:r>
                      <a:r>
                        <a:rPr lang="ca-ES" sz="1600" dirty="0" err="1"/>
                        <a:t>Index</a:t>
                      </a:r>
                      <a:endParaRPr lang="es-ES" sz="1600" dirty="0"/>
                    </a:p>
                  </a:txBody>
                  <a:tcPr/>
                </a:tc>
                <a:tc>
                  <a:txBody>
                    <a:bodyPr/>
                    <a:lstStyle/>
                    <a:p>
                      <a:r>
                        <a:rPr lang="ca-ES" sz="1600" dirty="0"/>
                        <a:t>317</a:t>
                      </a:r>
                      <a:endParaRPr lang="es-ES" sz="1600" dirty="0"/>
                    </a:p>
                  </a:txBody>
                  <a:tcPr/>
                </a:tc>
                <a:extLst>
                  <a:ext uri="{0D108BD9-81ED-4DB2-BD59-A6C34878D82A}">
                    <a16:rowId xmlns:a16="http://schemas.microsoft.com/office/drawing/2014/main" val="1632326836"/>
                  </a:ext>
                </a:extLst>
              </a:tr>
              <a:tr h="333100">
                <a:tc>
                  <a:txBody>
                    <a:bodyPr/>
                    <a:lstStyle/>
                    <a:p>
                      <a:r>
                        <a:rPr lang="ca-ES" sz="1600" dirty="0" err="1"/>
                        <a:t>ScienceDirect</a:t>
                      </a:r>
                      <a:endParaRPr lang="es-ES" sz="1600" dirty="0"/>
                    </a:p>
                  </a:txBody>
                  <a:tcPr/>
                </a:tc>
                <a:tc>
                  <a:txBody>
                    <a:bodyPr/>
                    <a:lstStyle/>
                    <a:p>
                      <a:r>
                        <a:rPr lang="ca-ES" sz="1600" dirty="0"/>
                        <a:t>175</a:t>
                      </a:r>
                      <a:endParaRPr lang="es-ES" sz="1600" dirty="0"/>
                    </a:p>
                  </a:txBody>
                  <a:tcPr/>
                </a:tc>
                <a:extLst>
                  <a:ext uri="{0D108BD9-81ED-4DB2-BD59-A6C34878D82A}">
                    <a16:rowId xmlns:a16="http://schemas.microsoft.com/office/drawing/2014/main" val="2986821109"/>
                  </a:ext>
                </a:extLst>
              </a:tr>
              <a:tr h="333100">
                <a:tc>
                  <a:txBody>
                    <a:bodyPr/>
                    <a:lstStyle/>
                    <a:p>
                      <a:r>
                        <a:rPr lang="ca-ES" sz="1600" dirty="0"/>
                        <a:t>AGRIS</a:t>
                      </a:r>
                      <a:endParaRPr lang="es-ES" sz="1600" dirty="0"/>
                    </a:p>
                  </a:txBody>
                  <a:tcPr/>
                </a:tc>
                <a:tc>
                  <a:txBody>
                    <a:bodyPr/>
                    <a:lstStyle/>
                    <a:p>
                      <a:r>
                        <a:rPr lang="ca-ES" sz="1600" dirty="0"/>
                        <a:t>26</a:t>
                      </a:r>
                      <a:endParaRPr lang="es-ES" sz="1600" dirty="0"/>
                    </a:p>
                  </a:txBody>
                  <a:tcPr/>
                </a:tc>
                <a:extLst>
                  <a:ext uri="{0D108BD9-81ED-4DB2-BD59-A6C34878D82A}">
                    <a16:rowId xmlns:a16="http://schemas.microsoft.com/office/drawing/2014/main" val="378248871"/>
                  </a:ext>
                </a:extLst>
              </a:tr>
              <a:tr h="575354">
                <a:tc>
                  <a:txBody>
                    <a:bodyPr/>
                    <a:lstStyle/>
                    <a:p>
                      <a:r>
                        <a:rPr lang="ca-ES" sz="1600" dirty="0" err="1"/>
                        <a:t>Science</a:t>
                      </a:r>
                      <a:r>
                        <a:rPr lang="ca-ES" sz="1600" dirty="0"/>
                        <a:t> </a:t>
                      </a:r>
                      <a:r>
                        <a:rPr lang="ca-ES" sz="1600" dirty="0" err="1"/>
                        <a:t>Citation</a:t>
                      </a:r>
                      <a:r>
                        <a:rPr lang="ca-ES" sz="1600" dirty="0"/>
                        <a:t> </a:t>
                      </a:r>
                      <a:r>
                        <a:rPr lang="ca-ES" sz="1600" dirty="0" err="1"/>
                        <a:t>Index</a:t>
                      </a:r>
                      <a:endParaRPr lang="es-ES" sz="1600" dirty="0"/>
                    </a:p>
                  </a:txBody>
                  <a:tcPr/>
                </a:tc>
                <a:tc>
                  <a:txBody>
                    <a:bodyPr/>
                    <a:lstStyle/>
                    <a:p>
                      <a:r>
                        <a:rPr lang="ca-ES" sz="1600" dirty="0"/>
                        <a:t>22</a:t>
                      </a:r>
                      <a:endParaRPr lang="es-ES" sz="1600" dirty="0"/>
                    </a:p>
                  </a:txBody>
                  <a:tcPr/>
                </a:tc>
                <a:extLst>
                  <a:ext uri="{0D108BD9-81ED-4DB2-BD59-A6C34878D82A}">
                    <a16:rowId xmlns:a16="http://schemas.microsoft.com/office/drawing/2014/main" val="2211672938"/>
                  </a:ext>
                </a:extLst>
              </a:tr>
              <a:tr h="333100">
                <a:tc>
                  <a:txBody>
                    <a:bodyPr/>
                    <a:lstStyle/>
                    <a:p>
                      <a:r>
                        <a:rPr lang="ca-ES" sz="1600" dirty="0" err="1"/>
                        <a:t>GreenFILE</a:t>
                      </a:r>
                      <a:endParaRPr lang="es-ES" sz="1600" dirty="0"/>
                    </a:p>
                  </a:txBody>
                  <a:tcPr/>
                </a:tc>
                <a:tc>
                  <a:txBody>
                    <a:bodyPr/>
                    <a:lstStyle/>
                    <a:p>
                      <a:r>
                        <a:rPr lang="ca-ES" sz="1600" dirty="0"/>
                        <a:t>18</a:t>
                      </a:r>
                      <a:endParaRPr lang="es-ES" sz="1600" dirty="0"/>
                    </a:p>
                  </a:txBody>
                  <a:tcPr/>
                </a:tc>
                <a:extLst>
                  <a:ext uri="{0D108BD9-81ED-4DB2-BD59-A6C34878D82A}">
                    <a16:rowId xmlns:a16="http://schemas.microsoft.com/office/drawing/2014/main" val="980321830"/>
                  </a:ext>
                </a:extLst>
              </a:tr>
              <a:tr h="333100">
                <a:tc>
                  <a:txBody>
                    <a:bodyPr/>
                    <a:lstStyle/>
                    <a:p>
                      <a:r>
                        <a:rPr lang="ca-ES" sz="1600" dirty="0"/>
                        <a:t>MEDLINE</a:t>
                      </a:r>
                      <a:endParaRPr lang="es-ES" sz="1600" dirty="0"/>
                    </a:p>
                  </a:txBody>
                  <a:tcPr/>
                </a:tc>
                <a:tc>
                  <a:txBody>
                    <a:bodyPr/>
                    <a:lstStyle/>
                    <a:p>
                      <a:r>
                        <a:rPr lang="ca-ES" sz="1600" dirty="0"/>
                        <a:t>11</a:t>
                      </a:r>
                      <a:endParaRPr lang="es-ES" sz="1600" dirty="0"/>
                    </a:p>
                  </a:txBody>
                  <a:tcPr/>
                </a:tc>
                <a:extLst>
                  <a:ext uri="{0D108BD9-81ED-4DB2-BD59-A6C34878D82A}">
                    <a16:rowId xmlns:a16="http://schemas.microsoft.com/office/drawing/2014/main" val="3034520081"/>
                  </a:ext>
                </a:extLst>
              </a:tr>
              <a:tr h="333100">
                <a:tc>
                  <a:txBody>
                    <a:bodyPr/>
                    <a:lstStyle/>
                    <a:p>
                      <a:r>
                        <a:rPr lang="ca-ES" sz="1600" dirty="0" err="1"/>
                        <a:t>Scopus</a:t>
                      </a:r>
                      <a:endParaRPr lang="es-ES" sz="1600" dirty="0"/>
                    </a:p>
                  </a:txBody>
                  <a:tcPr/>
                </a:tc>
                <a:tc>
                  <a:txBody>
                    <a:bodyPr/>
                    <a:lstStyle/>
                    <a:p>
                      <a:r>
                        <a:rPr lang="ca-ES" sz="1600" dirty="0"/>
                        <a:t>10</a:t>
                      </a:r>
                      <a:endParaRPr lang="es-ES" sz="1600" dirty="0"/>
                    </a:p>
                  </a:txBody>
                  <a:tcPr/>
                </a:tc>
                <a:extLst>
                  <a:ext uri="{0D108BD9-81ED-4DB2-BD59-A6C34878D82A}">
                    <a16:rowId xmlns:a16="http://schemas.microsoft.com/office/drawing/2014/main" val="918154269"/>
                  </a:ext>
                </a:extLst>
              </a:tr>
              <a:tr h="575354">
                <a:tc>
                  <a:txBody>
                    <a:bodyPr/>
                    <a:lstStyle/>
                    <a:p>
                      <a:r>
                        <a:rPr lang="ca-ES" sz="1600" dirty="0"/>
                        <a:t>USPTO Patent Applications</a:t>
                      </a:r>
                      <a:endParaRPr lang="es-ES" sz="1600" dirty="0"/>
                    </a:p>
                  </a:txBody>
                  <a:tcPr/>
                </a:tc>
                <a:tc>
                  <a:txBody>
                    <a:bodyPr/>
                    <a:lstStyle/>
                    <a:p>
                      <a:r>
                        <a:rPr lang="ca-ES" sz="1600" dirty="0"/>
                        <a:t>10</a:t>
                      </a:r>
                      <a:endParaRPr lang="es-ES" sz="1600" dirty="0"/>
                    </a:p>
                  </a:txBody>
                  <a:tcPr/>
                </a:tc>
                <a:extLst>
                  <a:ext uri="{0D108BD9-81ED-4DB2-BD59-A6C34878D82A}">
                    <a16:rowId xmlns:a16="http://schemas.microsoft.com/office/drawing/2014/main" val="691842451"/>
                  </a:ext>
                </a:extLst>
              </a:tr>
              <a:tr h="333100">
                <a:tc>
                  <a:txBody>
                    <a:bodyPr/>
                    <a:lstStyle/>
                    <a:p>
                      <a:r>
                        <a:rPr lang="ca-ES" sz="1600" dirty="0"/>
                        <a:t>Resta de proveïdors</a:t>
                      </a:r>
                      <a:endParaRPr lang="es-ES" sz="1600" dirty="0"/>
                    </a:p>
                  </a:txBody>
                  <a:tcPr/>
                </a:tc>
                <a:tc>
                  <a:txBody>
                    <a:bodyPr/>
                    <a:lstStyle/>
                    <a:p>
                      <a:r>
                        <a:rPr lang="ca-ES" sz="1600" dirty="0"/>
                        <a:t>47</a:t>
                      </a:r>
                      <a:endParaRPr lang="es-ES" sz="1600" dirty="0"/>
                    </a:p>
                  </a:txBody>
                  <a:tcPr/>
                </a:tc>
                <a:extLst>
                  <a:ext uri="{0D108BD9-81ED-4DB2-BD59-A6C34878D82A}">
                    <a16:rowId xmlns:a16="http://schemas.microsoft.com/office/drawing/2014/main" val="4163074795"/>
                  </a:ext>
                </a:extLst>
              </a:tr>
              <a:tr h="333100">
                <a:tc>
                  <a:txBody>
                    <a:bodyPr/>
                    <a:lstStyle/>
                    <a:p>
                      <a:r>
                        <a:rPr lang="ca-ES" sz="1600" b="1" dirty="0"/>
                        <a:t>Total resultats</a:t>
                      </a:r>
                      <a:endParaRPr lang="es-ES" sz="1600" b="1" dirty="0"/>
                    </a:p>
                  </a:txBody>
                  <a:tcPr/>
                </a:tc>
                <a:tc>
                  <a:txBody>
                    <a:bodyPr/>
                    <a:lstStyle/>
                    <a:p>
                      <a:r>
                        <a:rPr lang="ca-ES" sz="1600" b="1" dirty="0"/>
                        <a:t>636</a:t>
                      </a:r>
                      <a:endParaRPr lang="es-ES" sz="1600" b="1" dirty="0"/>
                    </a:p>
                  </a:txBody>
                  <a:tcPr/>
                </a:tc>
                <a:extLst>
                  <a:ext uri="{0D108BD9-81ED-4DB2-BD59-A6C34878D82A}">
                    <a16:rowId xmlns:a16="http://schemas.microsoft.com/office/drawing/2014/main" val="2984857233"/>
                  </a:ext>
                </a:extLst>
              </a:tr>
            </a:tbl>
          </a:graphicData>
        </a:graphic>
      </p:graphicFrame>
      <p:sp>
        <p:nvSpPr>
          <p:cNvPr id="13" name="QuadreDeText 12"/>
          <p:cNvSpPr txBox="1"/>
          <p:nvPr/>
        </p:nvSpPr>
        <p:spPr>
          <a:xfrm>
            <a:off x="356839" y="1559771"/>
            <a:ext cx="2698595" cy="369332"/>
          </a:xfrm>
          <a:prstGeom prst="rect">
            <a:avLst/>
          </a:prstGeom>
          <a:noFill/>
        </p:spPr>
        <p:txBody>
          <a:bodyPr wrap="square" rtlCol="0">
            <a:spAutoFit/>
          </a:bodyPr>
          <a:lstStyle/>
          <a:p>
            <a:r>
              <a:rPr lang="ca-ES" b="1" dirty="0"/>
              <a:t>“</a:t>
            </a:r>
            <a:r>
              <a:rPr lang="ca-ES" b="1" dirty="0" err="1"/>
              <a:t>Acid</a:t>
            </a:r>
            <a:r>
              <a:rPr lang="ca-ES" b="1" dirty="0"/>
              <a:t> </a:t>
            </a:r>
            <a:r>
              <a:rPr lang="ca-ES" b="1" dirty="0" err="1"/>
              <a:t>Rain</a:t>
            </a:r>
            <a:r>
              <a:rPr lang="ca-ES" b="1" dirty="0"/>
              <a:t> </a:t>
            </a:r>
            <a:r>
              <a:rPr lang="ca-ES" b="1" dirty="0" err="1"/>
              <a:t>Pollution</a:t>
            </a:r>
            <a:r>
              <a:rPr lang="ca-ES" b="1" dirty="0"/>
              <a:t>”</a:t>
            </a:r>
            <a:endParaRPr lang="es-ES" b="1" dirty="0"/>
          </a:p>
        </p:txBody>
      </p:sp>
    </p:spTree>
    <p:extLst>
      <p:ext uri="{BB962C8B-B14F-4D97-AF65-F5344CB8AC3E}">
        <p14:creationId xmlns:p14="http://schemas.microsoft.com/office/powerpoint/2010/main" val="144282841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tge 7"/>
          <p:cNvPicPr>
            <a:picLocks noChangeAspect="1"/>
          </p:cNvPicPr>
          <p:nvPr/>
        </p:nvPicPr>
        <p:blipFill>
          <a:blip r:embed="rId3"/>
          <a:stretch>
            <a:fillRect/>
          </a:stretch>
        </p:blipFill>
        <p:spPr>
          <a:xfrm>
            <a:off x="497805" y="1865240"/>
            <a:ext cx="8138865" cy="3127519"/>
          </a:xfrm>
          <a:prstGeom prst="rect">
            <a:avLst/>
          </a:prstGeom>
        </p:spPr>
      </p:pic>
      <p:sp>
        <p:nvSpPr>
          <p:cNvPr id="5" name="Contenidor de text 4"/>
          <p:cNvSpPr>
            <a:spLocks noGrp="1"/>
          </p:cNvSpPr>
          <p:nvPr>
            <p:ph type="body" idx="1"/>
          </p:nvPr>
        </p:nvSpPr>
        <p:spPr>
          <a:xfrm>
            <a:off x="497805" y="5340690"/>
            <a:ext cx="8177213" cy="1318310"/>
          </a:xfrm>
        </p:spPr>
        <p:txBody>
          <a:bodyPr wrap="square">
            <a:spAutoFit/>
          </a:bodyPr>
          <a:lstStyle/>
          <a:p>
            <a:pPr algn="ctr"/>
            <a:r>
              <a:rPr lang="ca-ES" dirty="0"/>
              <a:t>Moltes gràcies !!</a:t>
            </a:r>
          </a:p>
          <a:p>
            <a:pPr algn="ctr"/>
            <a:r>
              <a:rPr lang="ca-ES" sz="1400" dirty="0">
                <a:solidFill>
                  <a:srgbClr val="002060"/>
                </a:solidFill>
              </a:rPr>
              <a:t>Rosa Fabeiro (</a:t>
            </a:r>
            <a:r>
              <a:rPr lang="ca-ES" sz="1400" dirty="0">
                <a:solidFill>
                  <a:srgbClr val="002060"/>
                </a:solidFill>
                <a:hlinkClick r:id="rId4"/>
              </a:rPr>
              <a:t>rfabeiro@ub.edu</a:t>
            </a:r>
            <a:r>
              <a:rPr lang="ca-ES" sz="1400" dirty="0">
                <a:solidFill>
                  <a:srgbClr val="002060"/>
                </a:solidFill>
              </a:rPr>
              <a:t>) ; Carlos Palacio (</a:t>
            </a:r>
            <a:r>
              <a:rPr lang="ca-ES" sz="1400" dirty="0">
                <a:solidFill>
                  <a:srgbClr val="002060"/>
                </a:solidFill>
                <a:hlinkClick r:id="rId5"/>
              </a:rPr>
              <a:t>cpalacio@ub.edu</a:t>
            </a:r>
            <a:r>
              <a:rPr lang="ca-ES" sz="1400" dirty="0">
                <a:solidFill>
                  <a:srgbClr val="002060"/>
                </a:solidFill>
              </a:rPr>
              <a:t>); Carme Caballé (</a:t>
            </a:r>
            <a:r>
              <a:rPr lang="ca-ES" sz="1400" dirty="0">
                <a:solidFill>
                  <a:srgbClr val="002060"/>
                </a:solidFill>
                <a:hlinkClick r:id="rId6"/>
              </a:rPr>
              <a:t>carme.caballe@ub.edu</a:t>
            </a:r>
            <a:r>
              <a:rPr lang="ca-ES" sz="1400" dirty="0">
                <a:solidFill>
                  <a:srgbClr val="002060"/>
                </a:solidFill>
              </a:rPr>
              <a:t>)</a:t>
            </a:r>
          </a:p>
          <a:p>
            <a:pPr algn="ctr"/>
            <a:endParaRPr lang="ca-ES" sz="3200" dirty="0">
              <a:solidFill>
                <a:srgbClr val="002060"/>
              </a:solidFill>
            </a:endParaRPr>
          </a:p>
        </p:txBody>
      </p:sp>
      <p:sp>
        <p:nvSpPr>
          <p:cNvPr id="2" name="Contenidor de data 1"/>
          <p:cNvSpPr>
            <a:spLocks noGrp="1"/>
          </p:cNvSpPr>
          <p:nvPr>
            <p:ph type="dt" sz="half" idx="10"/>
          </p:nvPr>
        </p:nvSpPr>
        <p:spPr/>
        <p:txBody>
          <a:bodyPr/>
          <a:lstStyle/>
          <a:p>
            <a:r>
              <a:rPr lang="ca-ES"/>
              <a:t>Sessió Webex 27/06/2018</a:t>
            </a:r>
          </a:p>
        </p:txBody>
      </p:sp>
      <p:sp>
        <p:nvSpPr>
          <p:cNvPr id="3" name="Contenidor de peu de pàgina 2"/>
          <p:cNvSpPr>
            <a:spLocks noGrp="1"/>
          </p:cNvSpPr>
          <p:nvPr>
            <p:ph type="ftr" sz="quarter" idx="11"/>
          </p:nvPr>
        </p:nvSpPr>
        <p:spPr/>
        <p:txBody>
          <a:bodyPr/>
          <a:lstStyle/>
          <a:p>
            <a:r>
              <a:rPr lang="pt-BR"/>
              <a:t>Cercabib . L’eina de descobriment del CRAI</a:t>
            </a:r>
            <a:endParaRPr lang="ca-ES"/>
          </a:p>
        </p:txBody>
      </p:sp>
      <p:sp>
        <p:nvSpPr>
          <p:cNvPr id="4" name="Contenidor de número de diapositiva 3"/>
          <p:cNvSpPr>
            <a:spLocks noGrp="1"/>
          </p:cNvSpPr>
          <p:nvPr>
            <p:ph type="sldNum" sz="quarter" idx="12"/>
          </p:nvPr>
        </p:nvSpPr>
        <p:spPr/>
        <p:txBody>
          <a:bodyPr/>
          <a:lstStyle/>
          <a:p>
            <a:fld id="{54286CFF-1C09-47F9-BC16-15694136A0C7}" type="slidenum">
              <a:rPr lang="ca-ES" smtClean="0"/>
              <a:t>41</a:t>
            </a:fld>
            <a:endParaRPr lang="ca-ES"/>
          </a:p>
        </p:txBody>
      </p:sp>
      <p:grpSp>
        <p:nvGrpSpPr>
          <p:cNvPr id="13" name="Agrupa 12"/>
          <p:cNvGrpSpPr/>
          <p:nvPr/>
        </p:nvGrpSpPr>
        <p:grpSpPr>
          <a:xfrm>
            <a:off x="288757" y="96254"/>
            <a:ext cx="8681649" cy="885524"/>
            <a:chOff x="308873" y="31893"/>
            <a:chExt cx="8748161" cy="1016428"/>
          </a:xfrm>
        </p:grpSpPr>
        <p:pic>
          <p:nvPicPr>
            <p:cNvPr id="14" name="Imatge 13"/>
            <p:cNvPicPr>
              <a:picLocks noChangeAspect="1"/>
            </p:cNvPicPr>
            <p:nvPr/>
          </p:nvPicPr>
          <p:blipFill>
            <a:blip r:embed="rId7"/>
            <a:stretch>
              <a:fillRect/>
            </a:stretch>
          </p:blipFill>
          <p:spPr>
            <a:xfrm>
              <a:off x="5746619" y="31893"/>
              <a:ext cx="3310415" cy="1016428"/>
            </a:xfrm>
            <a:prstGeom prst="rect">
              <a:avLst/>
            </a:prstGeom>
          </p:spPr>
        </p:pic>
        <p:pic>
          <p:nvPicPr>
            <p:cNvPr id="15" name="Imatge 14"/>
            <p:cNvPicPr>
              <a:picLocks noChangeAspect="1"/>
            </p:cNvPicPr>
            <p:nvPr/>
          </p:nvPicPr>
          <p:blipFill rotWithShape="1">
            <a:blip r:embed="rId8"/>
            <a:srcRect b="34560"/>
            <a:stretch/>
          </p:blipFill>
          <p:spPr>
            <a:xfrm>
              <a:off x="308873" y="187354"/>
              <a:ext cx="2985763" cy="699341"/>
            </a:xfrm>
            <a:prstGeom prst="rect">
              <a:avLst/>
            </a:prstGeom>
          </p:spPr>
        </p:pic>
      </p:grpSp>
    </p:spTree>
    <p:extLst>
      <p:ext uri="{BB962C8B-B14F-4D97-AF65-F5344CB8AC3E}">
        <p14:creationId xmlns:p14="http://schemas.microsoft.com/office/powerpoint/2010/main" val="1294107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n 10">
            <a:extLst>
              <a:ext uri="{FF2B5EF4-FFF2-40B4-BE49-F238E27FC236}">
                <a16:creationId xmlns:a16="http://schemas.microsoft.com/office/drawing/2014/main" id="{A5A91F1F-A738-41E7-A0EC-21D0FADFB373}"/>
              </a:ext>
            </a:extLst>
          </p:cNvPr>
          <p:cNvPicPr>
            <a:picLocks noChangeAspect="1"/>
          </p:cNvPicPr>
          <p:nvPr/>
        </p:nvPicPr>
        <p:blipFill rotWithShape="1">
          <a:blip r:embed="rId3"/>
          <a:srcRect l="24021" t="10168" r="8181" b="6142"/>
          <a:stretch/>
        </p:blipFill>
        <p:spPr>
          <a:xfrm>
            <a:off x="656927" y="1471713"/>
            <a:ext cx="8147658" cy="4946340"/>
          </a:xfrm>
          <a:prstGeom prst="rect">
            <a:avLst/>
          </a:prstGeom>
        </p:spPr>
      </p:pic>
      <p:sp>
        <p:nvSpPr>
          <p:cNvPr id="10" name="Títol 9"/>
          <p:cNvSpPr>
            <a:spLocks noGrp="1"/>
          </p:cNvSpPr>
          <p:nvPr>
            <p:ph type="title"/>
          </p:nvPr>
        </p:nvSpPr>
        <p:spPr>
          <a:xfrm>
            <a:off x="628650" y="849950"/>
            <a:ext cx="8050329" cy="1026728"/>
          </a:xfrm>
        </p:spPr>
        <p:txBody>
          <a:bodyPr>
            <a:normAutofit/>
          </a:bodyPr>
          <a:lstStyle/>
          <a:p>
            <a:r>
              <a:rPr lang="ca-ES" dirty="0"/>
              <a:t>				</a:t>
            </a:r>
            <a:endParaRPr lang="ca-ES" sz="2800" dirty="0">
              <a:solidFill>
                <a:srgbClr val="002060"/>
              </a:solidFill>
            </a:endParaRPr>
          </a:p>
        </p:txBody>
      </p:sp>
      <p:sp>
        <p:nvSpPr>
          <p:cNvPr id="2" name="Contenidor de data 1"/>
          <p:cNvSpPr>
            <a:spLocks noGrp="1"/>
          </p:cNvSpPr>
          <p:nvPr>
            <p:ph type="dt" sz="half" idx="10"/>
          </p:nvPr>
        </p:nvSpPr>
        <p:spPr/>
        <p:txBody>
          <a:bodyPr/>
          <a:lstStyle/>
          <a:p>
            <a:r>
              <a:rPr lang="ca-ES"/>
              <a:t>Sessió Webex 27/06/2018</a:t>
            </a:r>
          </a:p>
        </p:txBody>
      </p:sp>
      <p:sp>
        <p:nvSpPr>
          <p:cNvPr id="3" name="Contenidor de peu de pàgina 2"/>
          <p:cNvSpPr>
            <a:spLocks noGrp="1"/>
          </p:cNvSpPr>
          <p:nvPr>
            <p:ph type="ftr" sz="quarter" idx="11"/>
          </p:nvPr>
        </p:nvSpPr>
        <p:spPr/>
        <p:txBody>
          <a:bodyPr/>
          <a:lstStyle/>
          <a:p>
            <a:r>
              <a:rPr lang="pt-BR"/>
              <a:t>Cercabib . L’eina de descobriment del CRAI</a:t>
            </a:r>
            <a:endParaRPr lang="ca-ES"/>
          </a:p>
        </p:txBody>
      </p:sp>
      <p:sp>
        <p:nvSpPr>
          <p:cNvPr id="4" name="Contenidor de número de diapositiva 3"/>
          <p:cNvSpPr>
            <a:spLocks noGrp="1"/>
          </p:cNvSpPr>
          <p:nvPr>
            <p:ph type="sldNum" sz="quarter" idx="12"/>
          </p:nvPr>
        </p:nvSpPr>
        <p:spPr/>
        <p:txBody>
          <a:bodyPr/>
          <a:lstStyle/>
          <a:p>
            <a:fld id="{54286CFF-1C09-47F9-BC16-15694136A0C7}" type="slidenum">
              <a:rPr lang="ca-ES" smtClean="0"/>
              <a:t>5</a:t>
            </a:fld>
            <a:endParaRPr lang="ca-ES"/>
          </a:p>
        </p:txBody>
      </p:sp>
      <p:sp>
        <p:nvSpPr>
          <p:cNvPr id="36" name="Títol 9"/>
          <p:cNvSpPr txBox="1">
            <a:spLocks/>
          </p:cNvSpPr>
          <p:nvPr/>
        </p:nvSpPr>
        <p:spPr>
          <a:xfrm>
            <a:off x="627220" y="880637"/>
            <a:ext cx="8000921" cy="8103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a-ES" sz="2800" b="1" dirty="0">
                <a:solidFill>
                  <a:srgbClr val="002060"/>
                </a:solidFill>
              </a:rPr>
              <a:t>		     Configuració</a:t>
            </a:r>
          </a:p>
        </p:txBody>
      </p:sp>
      <p:pic>
        <p:nvPicPr>
          <p:cNvPr id="37" name="Imatge 36"/>
          <p:cNvPicPr>
            <a:picLocks noChangeAspect="1"/>
          </p:cNvPicPr>
          <p:nvPr/>
        </p:nvPicPr>
        <p:blipFill>
          <a:blip r:embed="rId4"/>
          <a:stretch>
            <a:fillRect/>
          </a:stretch>
        </p:blipFill>
        <p:spPr>
          <a:xfrm>
            <a:off x="658621" y="1104004"/>
            <a:ext cx="1663759" cy="367709"/>
          </a:xfrm>
          <a:prstGeom prst="rect">
            <a:avLst/>
          </a:prstGeom>
        </p:spPr>
      </p:pic>
      <p:sp>
        <p:nvSpPr>
          <p:cNvPr id="38" name="Rectangle 37"/>
          <p:cNvSpPr/>
          <p:nvPr/>
        </p:nvSpPr>
        <p:spPr>
          <a:xfrm>
            <a:off x="202487" y="1992749"/>
            <a:ext cx="1567801" cy="369332"/>
          </a:xfrm>
          <a:prstGeom prst="rect">
            <a:avLst/>
          </a:prstGeom>
        </p:spPr>
        <p:txBody>
          <a:bodyPr wrap="none">
            <a:spAutoFit/>
          </a:bodyPr>
          <a:lstStyle/>
          <a:p>
            <a:pPr algn="ctr"/>
            <a:r>
              <a:rPr lang="ca-ES" dirty="0">
                <a:solidFill>
                  <a:srgbClr val="FF0000"/>
                </a:solidFill>
              </a:rPr>
              <a:t>Enllaços ràpids</a:t>
            </a:r>
          </a:p>
        </p:txBody>
      </p:sp>
      <p:sp>
        <p:nvSpPr>
          <p:cNvPr id="39" name="Rectangle 38"/>
          <p:cNvSpPr/>
          <p:nvPr/>
        </p:nvSpPr>
        <p:spPr>
          <a:xfrm>
            <a:off x="0" y="2545935"/>
            <a:ext cx="1717602" cy="646331"/>
          </a:xfrm>
          <a:prstGeom prst="rect">
            <a:avLst/>
          </a:prstGeom>
        </p:spPr>
        <p:txBody>
          <a:bodyPr wrap="square">
            <a:spAutoFit/>
          </a:bodyPr>
          <a:lstStyle/>
          <a:p>
            <a:pPr algn="ctr"/>
            <a:r>
              <a:rPr lang="ca-ES" dirty="0">
                <a:solidFill>
                  <a:srgbClr val="FF0000"/>
                </a:solidFill>
              </a:rPr>
              <a:t>Caixa de cerca única</a:t>
            </a:r>
          </a:p>
        </p:txBody>
      </p:sp>
      <p:sp>
        <p:nvSpPr>
          <p:cNvPr id="40" name="Oval 39"/>
          <p:cNvSpPr/>
          <p:nvPr/>
        </p:nvSpPr>
        <p:spPr>
          <a:xfrm>
            <a:off x="2452540" y="2620926"/>
            <a:ext cx="4534856" cy="1144631"/>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solidFill>
                <a:srgbClr val="FF0000"/>
              </a:solidFill>
            </a:endParaRPr>
          </a:p>
        </p:txBody>
      </p:sp>
      <p:cxnSp>
        <p:nvCxnSpPr>
          <p:cNvPr id="42" name="Connector de fletxa recta 41"/>
          <p:cNvCxnSpPr>
            <a:cxnSpLocks/>
          </p:cNvCxnSpPr>
          <p:nvPr/>
        </p:nvCxnSpPr>
        <p:spPr>
          <a:xfrm flipH="1">
            <a:off x="1818555" y="1885661"/>
            <a:ext cx="2875040" cy="31602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Connector de fletxa recta 43"/>
          <p:cNvCxnSpPr>
            <a:cxnSpLocks/>
          </p:cNvCxnSpPr>
          <p:nvPr/>
        </p:nvCxnSpPr>
        <p:spPr>
          <a:xfrm>
            <a:off x="1230703" y="2889667"/>
            <a:ext cx="1143826" cy="20380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46" name="Agrupa 45"/>
          <p:cNvGrpSpPr/>
          <p:nvPr/>
        </p:nvGrpSpPr>
        <p:grpSpPr>
          <a:xfrm>
            <a:off x="288757" y="96254"/>
            <a:ext cx="8681649" cy="885524"/>
            <a:chOff x="308873" y="31893"/>
            <a:chExt cx="8748161" cy="1016428"/>
          </a:xfrm>
        </p:grpSpPr>
        <p:pic>
          <p:nvPicPr>
            <p:cNvPr id="47" name="Imatge 46"/>
            <p:cNvPicPr>
              <a:picLocks noChangeAspect="1"/>
            </p:cNvPicPr>
            <p:nvPr/>
          </p:nvPicPr>
          <p:blipFill>
            <a:blip r:embed="rId5"/>
            <a:stretch>
              <a:fillRect/>
            </a:stretch>
          </p:blipFill>
          <p:spPr>
            <a:xfrm>
              <a:off x="5746619" y="31893"/>
              <a:ext cx="3310415" cy="1016428"/>
            </a:xfrm>
            <a:prstGeom prst="rect">
              <a:avLst/>
            </a:prstGeom>
          </p:spPr>
        </p:pic>
        <p:pic>
          <p:nvPicPr>
            <p:cNvPr id="48" name="Imatge 47"/>
            <p:cNvPicPr>
              <a:picLocks noChangeAspect="1"/>
            </p:cNvPicPr>
            <p:nvPr/>
          </p:nvPicPr>
          <p:blipFill rotWithShape="1">
            <a:blip r:embed="rId6"/>
            <a:srcRect b="34560"/>
            <a:stretch/>
          </p:blipFill>
          <p:spPr>
            <a:xfrm>
              <a:off x="308873" y="187354"/>
              <a:ext cx="2985763" cy="699341"/>
            </a:xfrm>
            <a:prstGeom prst="rect">
              <a:avLst/>
            </a:prstGeom>
          </p:spPr>
        </p:pic>
      </p:grpSp>
      <p:sp>
        <p:nvSpPr>
          <p:cNvPr id="24" name="Rectangle 38">
            <a:extLst>
              <a:ext uri="{FF2B5EF4-FFF2-40B4-BE49-F238E27FC236}">
                <a16:creationId xmlns:a16="http://schemas.microsoft.com/office/drawing/2014/main" id="{1CA3F2DB-F52E-424E-8FEA-4C79A9EED91C}"/>
              </a:ext>
            </a:extLst>
          </p:cNvPr>
          <p:cNvSpPr/>
          <p:nvPr/>
        </p:nvSpPr>
        <p:spPr>
          <a:xfrm>
            <a:off x="6082587" y="4033467"/>
            <a:ext cx="2490392" cy="646331"/>
          </a:xfrm>
          <a:prstGeom prst="rect">
            <a:avLst/>
          </a:prstGeom>
        </p:spPr>
        <p:txBody>
          <a:bodyPr wrap="square">
            <a:spAutoFit/>
          </a:bodyPr>
          <a:lstStyle/>
          <a:p>
            <a:pPr algn="ctr"/>
            <a:r>
              <a:rPr lang="ca-ES" dirty="0">
                <a:solidFill>
                  <a:srgbClr val="FF0000"/>
                </a:solidFill>
              </a:rPr>
              <a:t>Idiomes de la interfície i altres enllaços</a:t>
            </a:r>
          </a:p>
        </p:txBody>
      </p:sp>
      <p:cxnSp>
        <p:nvCxnSpPr>
          <p:cNvPr id="25" name="Connector de fletxa recta 43">
            <a:extLst>
              <a:ext uri="{FF2B5EF4-FFF2-40B4-BE49-F238E27FC236}">
                <a16:creationId xmlns:a16="http://schemas.microsoft.com/office/drawing/2014/main" id="{7ECA52D7-2385-44AB-B6ED-35978940F247}"/>
              </a:ext>
            </a:extLst>
          </p:cNvPr>
          <p:cNvCxnSpPr>
            <a:cxnSpLocks/>
          </p:cNvCxnSpPr>
          <p:nvPr/>
        </p:nvCxnSpPr>
        <p:spPr>
          <a:xfrm flipH="1">
            <a:off x="2686051" y="5915871"/>
            <a:ext cx="738636"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9" name="Oval 39">
            <a:extLst>
              <a:ext uri="{FF2B5EF4-FFF2-40B4-BE49-F238E27FC236}">
                <a16:creationId xmlns:a16="http://schemas.microsoft.com/office/drawing/2014/main" id="{88DDD6AC-4C8F-4844-93D4-316788FE4988}"/>
              </a:ext>
            </a:extLst>
          </p:cNvPr>
          <p:cNvSpPr/>
          <p:nvPr/>
        </p:nvSpPr>
        <p:spPr>
          <a:xfrm>
            <a:off x="5995358" y="4676722"/>
            <a:ext cx="2683621" cy="87869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solidFill>
                <a:srgbClr val="FF0000"/>
              </a:solidFill>
            </a:endParaRPr>
          </a:p>
        </p:txBody>
      </p:sp>
      <p:sp>
        <p:nvSpPr>
          <p:cNvPr id="30" name="Rectangle 38">
            <a:extLst>
              <a:ext uri="{FF2B5EF4-FFF2-40B4-BE49-F238E27FC236}">
                <a16:creationId xmlns:a16="http://schemas.microsoft.com/office/drawing/2014/main" id="{D313D49B-16A2-4453-AB32-BF21CE61C6CA}"/>
              </a:ext>
            </a:extLst>
          </p:cNvPr>
          <p:cNvSpPr/>
          <p:nvPr/>
        </p:nvSpPr>
        <p:spPr>
          <a:xfrm>
            <a:off x="3424686" y="5592706"/>
            <a:ext cx="2570671" cy="646331"/>
          </a:xfrm>
          <a:prstGeom prst="rect">
            <a:avLst/>
          </a:prstGeom>
        </p:spPr>
        <p:txBody>
          <a:bodyPr wrap="square">
            <a:spAutoFit/>
          </a:bodyPr>
          <a:lstStyle/>
          <a:p>
            <a:pPr algn="ctr"/>
            <a:r>
              <a:rPr lang="ca-ES" dirty="0">
                <a:solidFill>
                  <a:srgbClr val="FF0000"/>
                </a:solidFill>
              </a:rPr>
              <a:t>Cerques anteriors (depèn de la memòria cau)</a:t>
            </a:r>
          </a:p>
        </p:txBody>
      </p:sp>
      <p:sp>
        <p:nvSpPr>
          <p:cNvPr id="23" name="Rectangle 22"/>
          <p:cNvSpPr/>
          <p:nvPr/>
        </p:nvSpPr>
        <p:spPr>
          <a:xfrm>
            <a:off x="147521" y="4201479"/>
            <a:ext cx="2857423" cy="369332"/>
          </a:xfrm>
          <a:prstGeom prst="rect">
            <a:avLst/>
          </a:prstGeom>
        </p:spPr>
        <p:txBody>
          <a:bodyPr wrap="square">
            <a:spAutoFit/>
          </a:bodyPr>
          <a:lstStyle/>
          <a:p>
            <a:pPr algn="ctr"/>
            <a:r>
              <a:rPr lang="ca-ES" dirty="0">
                <a:solidFill>
                  <a:srgbClr val="FF0000"/>
                </a:solidFill>
              </a:rPr>
              <a:t>Cerca sensible a diacrítics</a:t>
            </a:r>
          </a:p>
        </p:txBody>
      </p:sp>
      <p:sp>
        <p:nvSpPr>
          <p:cNvPr id="26" name="QuadreDeText 25">
            <a:hlinkClick r:id="rId7"/>
          </p:cNvPr>
          <p:cNvSpPr txBox="1"/>
          <p:nvPr/>
        </p:nvSpPr>
        <p:spPr>
          <a:xfrm>
            <a:off x="3514350" y="4300556"/>
            <a:ext cx="1888459" cy="307777"/>
          </a:xfrm>
          <a:prstGeom prst="rect">
            <a:avLst/>
          </a:prstGeom>
          <a:noFill/>
        </p:spPr>
        <p:txBody>
          <a:bodyPr wrap="square" rtlCol="0">
            <a:spAutoFit/>
          </a:bodyPr>
          <a:lstStyle/>
          <a:p>
            <a:r>
              <a:rPr lang="ca-ES" sz="1400" b="1" dirty="0">
                <a:solidFill>
                  <a:schemeClr val="accent1">
                    <a:lumMod val="50000"/>
                  </a:schemeClr>
                </a:solidFill>
              </a:rPr>
              <a:t>http://cercabib.ub.edu</a:t>
            </a:r>
          </a:p>
        </p:txBody>
      </p:sp>
      <p:pic>
        <p:nvPicPr>
          <p:cNvPr id="5" name="Imatge 4"/>
          <p:cNvPicPr>
            <a:picLocks noChangeAspect="1"/>
          </p:cNvPicPr>
          <p:nvPr/>
        </p:nvPicPr>
        <p:blipFill rotWithShape="1">
          <a:blip r:embed="rId8"/>
          <a:srcRect t="5663" b="-2697"/>
          <a:stretch/>
        </p:blipFill>
        <p:spPr>
          <a:xfrm>
            <a:off x="6831156" y="1542198"/>
            <a:ext cx="1012024" cy="1473010"/>
          </a:xfrm>
          <a:prstGeom prst="rect">
            <a:avLst/>
          </a:prstGeom>
        </p:spPr>
      </p:pic>
      <p:pic>
        <p:nvPicPr>
          <p:cNvPr id="6" name="Imatge 5"/>
          <p:cNvPicPr>
            <a:picLocks noChangeAspect="1"/>
          </p:cNvPicPr>
          <p:nvPr/>
        </p:nvPicPr>
        <p:blipFill rotWithShape="1">
          <a:blip r:embed="rId9"/>
          <a:srcRect l="88050" t="9154" r="1283" b="74328"/>
          <a:stretch/>
        </p:blipFill>
        <p:spPr>
          <a:xfrm>
            <a:off x="7868608" y="1517843"/>
            <a:ext cx="914401" cy="1132765"/>
          </a:xfrm>
          <a:prstGeom prst="rect">
            <a:avLst/>
          </a:prstGeom>
        </p:spPr>
      </p:pic>
      <p:sp>
        <p:nvSpPr>
          <p:cNvPr id="9" name="Oval 8"/>
          <p:cNvSpPr/>
          <p:nvPr/>
        </p:nvSpPr>
        <p:spPr>
          <a:xfrm>
            <a:off x="4693595" y="1285827"/>
            <a:ext cx="4238919" cy="8001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solidFill>
                <a:srgbClr val="FF0000"/>
              </a:solidFill>
            </a:endParaRPr>
          </a:p>
        </p:txBody>
      </p:sp>
    </p:spTree>
    <p:extLst>
      <p:ext uri="{BB962C8B-B14F-4D97-AF65-F5344CB8AC3E}">
        <p14:creationId xmlns:p14="http://schemas.microsoft.com/office/powerpoint/2010/main" val="2979026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ol 9"/>
          <p:cNvSpPr>
            <a:spLocks noGrp="1"/>
          </p:cNvSpPr>
          <p:nvPr>
            <p:ph type="title"/>
          </p:nvPr>
        </p:nvSpPr>
        <p:spPr>
          <a:xfrm>
            <a:off x="628650" y="849950"/>
            <a:ext cx="8050329" cy="1026728"/>
          </a:xfrm>
        </p:spPr>
        <p:txBody>
          <a:bodyPr>
            <a:normAutofit/>
          </a:bodyPr>
          <a:lstStyle/>
          <a:p>
            <a:r>
              <a:rPr lang="ca-ES" dirty="0"/>
              <a:t>			</a:t>
            </a:r>
            <a:endParaRPr lang="ca-ES" sz="2800" dirty="0">
              <a:solidFill>
                <a:srgbClr val="002060"/>
              </a:solidFill>
            </a:endParaRPr>
          </a:p>
        </p:txBody>
      </p:sp>
      <p:sp>
        <p:nvSpPr>
          <p:cNvPr id="2" name="Contenidor de data 1"/>
          <p:cNvSpPr>
            <a:spLocks noGrp="1"/>
          </p:cNvSpPr>
          <p:nvPr>
            <p:ph type="dt" sz="half" idx="10"/>
          </p:nvPr>
        </p:nvSpPr>
        <p:spPr/>
        <p:txBody>
          <a:bodyPr/>
          <a:lstStyle/>
          <a:p>
            <a:r>
              <a:rPr lang="ca-ES"/>
              <a:t>Sessió Webex 27/06/2018</a:t>
            </a:r>
          </a:p>
        </p:txBody>
      </p:sp>
      <p:sp>
        <p:nvSpPr>
          <p:cNvPr id="3" name="Contenidor de peu de pàgina 2"/>
          <p:cNvSpPr>
            <a:spLocks noGrp="1"/>
          </p:cNvSpPr>
          <p:nvPr>
            <p:ph type="ftr" sz="quarter" idx="11"/>
          </p:nvPr>
        </p:nvSpPr>
        <p:spPr/>
        <p:txBody>
          <a:bodyPr/>
          <a:lstStyle/>
          <a:p>
            <a:r>
              <a:rPr lang="pt-BR"/>
              <a:t>Cercabib . L’eina de descobriment del CRAI</a:t>
            </a:r>
            <a:endParaRPr lang="ca-ES"/>
          </a:p>
        </p:txBody>
      </p:sp>
      <p:sp>
        <p:nvSpPr>
          <p:cNvPr id="4" name="Contenidor de número de diapositiva 3"/>
          <p:cNvSpPr>
            <a:spLocks noGrp="1"/>
          </p:cNvSpPr>
          <p:nvPr>
            <p:ph type="sldNum" sz="quarter" idx="12"/>
          </p:nvPr>
        </p:nvSpPr>
        <p:spPr/>
        <p:txBody>
          <a:bodyPr/>
          <a:lstStyle/>
          <a:p>
            <a:fld id="{54286CFF-1C09-47F9-BC16-15694136A0C7}" type="slidenum">
              <a:rPr lang="ca-ES" smtClean="0"/>
              <a:t>6</a:t>
            </a:fld>
            <a:endParaRPr lang="ca-ES"/>
          </a:p>
        </p:txBody>
      </p:sp>
      <p:sp>
        <p:nvSpPr>
          <p:cNvPr id="36" name="Títol 9"/>
          <p:cNvSpPr txBox="1">
            <a:spLocks/>
          </p:cNvSpPr>
          <p:nvPr/>
        </p:nvSpPr>
        <p:spPr>
          <a:xfrm>
            <a:off x="627220" y="880637"/>
            <a:ext cx="8000921" cy="8103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a-ES" sz="2800" b="1" dirty="0">
                <a:solidFill>
                  <a:srgbClr val="002060"/>
                </a:solidFill>
              </a:rPr>
              <a:t>		Llistat de bases de dades en línia</a:t>
            </a:r>
          </a:p>
        </p:txBody>
      </p:sp>
      <p:pic>
        <p:nvPicPr>
          <p:cNvPr id="37" name="Imatge 36"/>
          <p:cNvPicPr>
            <a:picLocks noChangeAspect="1"/>
          </p:cNvPicPr>
          <p:nvPr/>
        </p:nvPicPr>
        <p:blipFill>
          <a:blip r:embed="rId3"/>
          <a:stretch>
            <a:fillRect/>
          </a:stretch>
        </p:blipFill>
        <p:spPr>
          <a:xfrm>
            <a:off x="658621" y="1104004"/>
            <a:ext cx="1663759" cy="367709"/>
          </a:xfrm>
          <a:prstGeom prst="rect">
            <a:avLst/>
          </a:prstGeom>
        </p:spPr>
      </p:pic>
      <p:grpSp>
        <p:nvGrpSpPr>
          <p:cNvPr id="16" name="Agrupa 15"/>
          <p:cNvGrpSpPr/>
          <p:nvPr/>
        </p:nvGrpSpPr>
        <p:grpSpPr>
          <a:xfrm>
            <a:off x="288757" y="96254"/>
            <a:ext cx="8681649" cy="885524"/>
            <a:chOff x="308873" y="31893"/>
            <a:chExt cx="8748161" cy="1016428"/>
          </a:xfrm>
        </p:grpSpPr>
        <p:pic>
          <p:nvPicPr>
            <p:cNvPr id="17" name="Imatge 16"/>
            <p:cNvPicPr>
              <a:picLocks noChangeAspect="1"/>
            </p:cNvPicPr>
            <p:nvPr/>
          </p:nvPicPr>
          <p:blipFill>
            <a:blip r:embed="rId4"/>
            <a:stretch>
              <a:fillRect/>
            </a:stretch>
          </p:blipFill>
          <p:spPr>
            <a:xfrm>
              <a:off x="5746619" y="31893"/>
              <a:ext cx="3310415" cy="1016428"/>
            </a:xfrm>
            <a:prstGeom prst="rect">
              <a:avLst/>
            </a:prstGeom>
          </p:spPr>
        </p:pic>
        <p:pic>
          <p:nvPicPr>
            <p:cNvPr id="18" name="Imatge 17"/>
            <p:cNvPicPr>
              <a:picLocks noChangeAspect="1"/>
            </p:cNvPicPr>
            <p:nvPr/>
          </p:nvPicPr>
          <p:blipFill rotWithShape="1">
            <a:blip r:embed="rId5"/>
            <a:srcRect b="34560"/>
            <a:stretch/>
          </p:blipFill>
          <p:spPr>
            <a:xfrm>
              <a:off x="308873" y="187354"/>
              <a:ext cx="2985763" cy="699341"/>
            </a:xfrm>
            <a:prstGeom prst="rect">
              <a:avLst/>
            </a:prstGeom>
          </p:spPr>
        </p:pic>
      </p:grpSp>
      <p:pic>
        <p:nvPicPr>
          <p:cNvPr id="7" name="Contenidor de contingut 6"/>
          <p:cNvPicPr>
            <a:picLocks noGrp="1" noChangeAspect="1"/>
          </p:cNvPicPr>
          <p:nvPr>
            <p:ph idx="1"/>
          </p:nvPr>
        </p:nvPicPr>
        <p:blipFill rotWithShape="1">
          <a:blip r:embed="rId6"/>
          <a:srcRect t="9169" r="23152" b="22143"/>
          <a:stretch/>
        </p:blipFill>
        <p:spPr>
          <a:xfrm>
            <a:off x="250369" y="1586373"/>
            <a:ext cx="5044962" cy="3734267"/>
          </a:xfrm>
          <a:prstGeom prst="rect">
            <a:avLst/>
          </a:prstGeom>
        </p:spPr>
      </p:pic>
      <p:grpSp>
        <p:nvGrpSpPr>
          <p:cNvPr id="13" name="Agrupa 12"/>
          <p:cNvGrpSpPr/>
          <p:nvPr/>
        </p:nvGrpSpPr>
        <p:grpSpPr>
          <a:xfrm>
            <a:off x="3251819" y="1629022"/>
            <a:ext cx="5391330" cy="4611309"/>
            <a:chOff x="3251819" y="1629022"/>
            <a:chExt cx="5391330" cy="4611309"/>
          </a:xfrm>
        </p:grpSpPr>
        <p:pic>
          <p:nvPicPr>
            <p:cNvPr id="9" name="Imatge 8"/>
            <p:cNvPicPr>
              <a:picLocks noChangeAspect="1"/>
            </p:cNvPicPr>
            <p:nvPr/>
          </p:nvPicPr>
          <p:blipFill rotWithShape="1">
            <a:blip r:embed="rId7"/>
            <a:srcRect l="331" t="13929" r="23991" b="6070"/>
            <a:stretch/>
          </p:blipFill>
          <p:spPr>
            <a:xfrm>
              <a:off x="3251819" y="1629022"/>
              <a:ext cx="5391330" cy="4611309"/>
            </a:xfrm>
            <a:prstGeom prst="rect">
              <a:avLst/>
            </a:prstGeom>
          </p:spPr>
        </p:pic>
        <p:sp>
          <p:nvSpPr>
            <p:cNvPr id="12" name="Oval 11"/>
            <p:cNvSpPr/>
            <p:nvPr/>
          </p:nvSpPr>
          <p:spPr>
            <a:xfrm>
              <a:off x="3848669" y="5783528"/>
              <a:ext cx="928048" cy="184356"/>
            </a:xfrm>
            <a:prstGeom prst="ellipse">
              <a:avLst/>
            </a:pr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grpSp>
      <p:pic>
        <p:nvPicPr>
          <p:cNvPr id="11" name="Imatge 10"/>
          <p:cNvPicPr>
            <a:picLocks noChangeAspect="1"/>
          </p:cNvPicPr>
          <p:nvPr/>
        </p:nvPicPr>
        <p:blipFill rotWithShape="1">
          <a:blip r:embed="rId8"/>
          <a:srcRect t="8955" r="22458" b="7463"/>
          <a:stretch/>
        </p:blipFill>
        <p:spPr>
          <a:xfrm>
            <a:off x="4395488" y="1097798"/>
            <a:ext cx="4795562" cy="4135272"/>
          </a:xfrm>
          <a:prstGeom prst="rect">
            <a:avLst/>
          </a:prstGeom>
        </p:spPr>
      </p:pic>
    </p:spTree>
    <p:extLst>
      <p:ext uri="{BB962C8B-B14F-4D97-AF65-F5344CB8AC3E}">
        <p14:creationId xmlns:p14="http://schemas.microsoft.com/office/powerpoint/2010/main" val="3967951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Imatge 16"/>
          <p:cNvPicPr>
            <a:picLocks noChangeAspect="1"/>
          </p:cNvPicPr>
          <p:nvPr/>
        </p:nvPicPr>
        <p:blipFill>
          <a:blip r:embed="rId3"/>
          <a:stretch>
            <a:fillRect/>
          </a:stretch>
        </p:blipFill>
        <p:spPr>
          <a:xfrm>
            <a:off x="627220" y="1566812"/>
            <a:ext cx="8231030" cy="5128642"/>
          </a:xfrm>
          <a:prstGeom prst="rect">
            <a:avLst/>
          </a:prstGeom>
        </p:spPr>
      </p:pic>
      <p:sp>
        <p:nvSpPr>
          <p:cNvPr id="10" name="Títol 9"/>
          <p:cNvSpPr>
            <a:spLocks noGrp="1"/>
          </p:cNvSpPr>
          <p:nvPr>
            <p:ph type="title"/>
          </p:nvPr>
        </p:nvSpPr>
        <p:spPr>
          <a:xfrm>
            <a:off x="628650" y="849950"/>
            <a:ext cx="8050329" cy="1026728"/>
          </a:xfrm>
        </p:spPr>
        <p:txBody>
          <a:bodyPr>
            <a:normAutofit/>
          </a:bodyPr>
          <a:lstStyle/>
          <a:p>
            <a:r>
              <a:rPr lang="ca-ES" dirty="0"/>
              <a:t>			</a:t>
            </a:r>
            <a:endParaRPr lang="ca-ES" sz="2800" dirty="0">
              <a:solidFill>
                <a:srgbClr val="002060"/>
              </a:solidFill>
            </a:endParaRPr>
          </a:p>
        </p:txBody>
      </p:sp>
      <p:sp>
        <p:nvSpPr>
          <p:cNvPr id="5" name="Contenidor de text 4"/>
          <p:cNvSpPr>
            <a:spLocks noGrp="1"/>
          </p:cNvSpPr>
          <p:nvPr>
            <p:ph idx="1"/>
          </p:nvPr>
        </p:nvSpPr>
        <p:spPr/>
        <p:txBody>
          <a:bodyPr wrap="square">
            <a:spAutoFit/>
          </a:bodyPr>
          <a:lstStyle/>
          <a:p>
            <a:r>
              <a:rPr lang="ca-ES" dirty="0"/>
              <a:t>                                                </a:t>
            </a:r>
            <a:endParaRPr lang="ca-ES" sz="3200" dirty="0">
              <a:solidFill>
                <a:srgbClr val="002060"/>
              </a:solidFill>
            </a:endParaRPr>
          </a:p>
        </p:txBody>
      </p:sp>
      <p:sp>
        <p:nvSpPr>
          <p:cNvPr id="2" name="Contenidor de data 1"/>
          <p:cNvSpPr>
            <a:spLocks noGrp="1"/>
          </p:cNvSpPr>
          <p:nvPr>
            <p:ph type="dt" sz="half" idx="10"/>
          </p:nvPr>
        </p:nvSpPr>
        <p:spPr/>
        <p:txBody>
          <a:bodyPr/>
          <a:lstStyle/>
          <a:p>
            <a:r>
              <a:rPr lang="ca-ES"/>
              <a:t>Sessió Webex 27/06/2018</a:t>
            </a:r>
          </a:p>
        </p:txBody>
      </p:sp>
      <p:sp>
        <p:nvSpPr>
          <p:cNvPr id="3" name="Contenidor de peu de pàgina 2"/>
          <p:cNvSpPr>
            <a:spLocks noGrp="1"/>
          </p:cNvSpPr>
          <p:nvPr>
            <p:ph type="ftr" sz="quarter" idx="11"/>
          </p:nvPr>
        </p:nvSpPr>
        <p:spPr/>
        <p:txBody>
          <a:bodyPr/>
          <a:lstStyle/>
          <a:p>
            <a:r>
              <a:rPr lang="pt-BR"/>
              <a:t>Cercabib . L’eina de descobriment del CRAI</a:t>
            </a:r>
            <a:endParaRPr lang="ca-ES"/>
          </a:p>
        </p:txBody>
      </p:sp>
      <p:sp>
        <p:nvSpPr>
          <p:cNvPr id="4" name="Contenidor de número de diapositiva 3"/>
          <p:cNvSpPr>
            <a:spLocks noGrp="1"/>
          </p:cNvSpPr>
          <p:nvPr>
            <p:ph type="sldNum" sz="quarter" idx="12"/>
          </p:nvPr>
        </p:nvSpPr>
        <p:spPr/>
        <p:txBody>
          <a:bodyPr/>
          <a:lstStyle/>
          <a:p>
            <a:fld id="{54286CFF-1C09-47F9-BC16-15694136A0C7}" type="slidenum">
              <a:rPr lang="ca-ES" smtClean="0"/>
              <a:t>7</a:t>
            </a:fld>
            <a:endParaRPr lang="ca-ES"/>
          </a:p>
        </p:txBody>
      </p:sp>
      <p:sp>
        <p:nvSpPr>
          <p:cNvPr id="36" name="Títol 9"/>
          <p:cNvSpPr txBox="1">
            <a:spLocks/>
          </p:cNvSpPr>
          <p:nvPr/>
        </p:nvSpPr>
        <p:spPr>
          <a:xfrm>
            <a:off x="627220" y="880637"/>
            <a:ext cx="8000921" cy="8103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a-ES" sz="2800" b="1" dirty="0">
                <a:solidFill>
                  <a:srgbClr val="002060"/>
                </a:solidFill>
              </a:rPr>
              <a:t>		  Elements dels resultats</a:t>
            </a:r>
          </a:p>
        </p:txBody>
      </p:sp>
      <p:pic>
        <p:nvPicPr>
          <p:cNvPr id="37" name="Imatge 36"/>
          <p:cNvPicPr>
            <a:picLocks noChangeAspect="1"/>
          </p:cNvPicPr>
          <p:nvPr/>
        </p:nvPicPr>
        <p:blipFill>
          <a:blip r:embed="rId4"/>
          <a:stretch>
            <a:fillRect/>
          </a:stretch>
        </p:blipFill>
        <p:spPr>
          <a:xfrm>
            <a:off x="658621" y="1104004"/>
            <a:ext cx="1663759" cy="367709"/>
          </a:xfrm>
          <a:prstGeom prst="rect">
            <a:avLst/>
          </a:prstGeom>
        </p:spPr>
      </p:pic>
      <p:sp>
        <p:nvSpPr>
          <p:cNvPr id="12" name="Oval 11"/>
          <p:cNvSpPr/>
          <p:nvPr/>
        </p:nvSpPr>
        <p:spPr>
          <a:xfrm>
            <a:off x="465021" y="2895599"/>
            <a:ext cx="1262179" cy="533401"/>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solidFill>
                <a:srgbClr val="FF0000"/>
              </a:solidFill>
            </a:endParaRPr>
          </a:p>
        </p:txBody>
      </p:sp>
      <p:sp>
        <p:nvSpPr>
          <p:cNvPr id="13" name="Rectangle 12"/>
          <p:cNvSpPr/>
          <p:nvPr/>
        </p:nvSpPr>
        <p:spPr>
          <a:xfrm>
            <a:off x="4734441" y="2385295"/>
            <a:ext cx="1640514" cy="369332"/>
          </a:xfrm>
          <a:prstGeom prst="rect">
            <a:avLst/>
          </a:prstGeom>
        </p:spPr>
        <p:txBody>
          <a:bodyPr wrap="none">
            <a:spAutoFit/>
          </a:bodyPr>
          <a:lstStyle/>
          <a:p>
            <a:pPr algn="ctr"/>
            <a:r>
              <a:rPr lang="ca-ES" dirty="0">
                <a:solidFill>
                  <a:srgbClr val="FF0000"/>
                </a:solidFill>
                <a:highlight>
                  <a:srgbClr val="FFFF00"/>
                </a:highlight>
              </a:rPr>
              <a:t>Dues</a:t>
            </a:r>
            <a:r>
              <a:rPr lang="ca-ES" dirty="0">
                <a:solidFill>
                  <a:srgbClr val="FF0000"/>
                </a:solidFill>
              </a:rPr>
              <a:t> pestanyes</a:t>
            </a:r>
          </a:p>
        </p:txBody>
      </p:sp>
      <p:sp>
        <p:nvSpPr>
          <p:cNvPr id="9" name="Rectangle 8"/>
          <p:cNvSpPr/>
          <p:nvPr/>
        </p:nvSpPr>
        <p:spPr>
          <a:xfrm>
            <a:off x="658621" y="3538296"/>
            <a:ext cx="1563879" cy="3117742"/>
          </a:xfrm>
          <a:prstGeom prst="rect">
            <a:avLst/>
          </a:pr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5" name="Rectangle 14"/>
          <p:cNvSpPr/>
          <p:nvPr/>
        </p:nvSpPr>
        <p:spPr>
          <a:xfrm>
            <a:off x="4581222" y="4927628"/>
            <a:ext cx="1580754" cy="369332"/>
          </a:xfrm>
          <a:prstGeom prst="rect">
            <a:avLst/>
          </a:prstGeom>
        </p:spPr>
        <p:txBody>
          <a:bodyPr wrap="none">
            <a:spAutoFit/>
          </a:bodyPr>
          <a:lstStyle/>
          <a:p>
            <a:pPr algn="ctr"/>
            <a:r>
              <a:rPr lang="ca-ES" dirty="0">
                <a:solidFill>
                  <a:srgbClr val="FF0000"/>
                </a:solidFill>
              </a:rPr>
              <a:t>Facetes i filtres</a:t>
            </a:r>
          </a:p>
        </p:txBody>
      </p:sp>
      <p:cxnSp>
        <p:nvCxnSpPr>
          <p:cNvPr id="16" name="Connector de fletxa recta 15"/>
          <p:cNvCxnSpPr/>
          <p:nvPr/>
        </p:nvCxnSpPr>
        <p:spPr>
          <a:xfrm flipH="1">
            <a:off x="1757171" y="2569961"/>
            <a:ext cx="3034978" cy="46894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nector de fletxa recta 18"/>
          <p:cNvCxnSpPr/>
          <p:nvPr/>
        </p:nvCxnSpPr>
        <p:spPr>
          <a:xfrm flipH="1">
            <a:off x="2322381" y="5341485"/>
            <a:ext cx="1960892" cy="41483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Oval 21"/>
          <p:cNvSpPr/>
          <p:nvPr/>
        </p:nvSpPr>
        <p:spPr>
          <a:xfrm rot="16200000">
            <a:off x="6383344" y="4448970"/>
            <a:ext cx="2601180" cy="1376926"/>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solidFill>
                <a:srgbClr val="FF0000"/>
              </a:solidFill>
            </a:endParaRPr>
          </a:p>
        </p:txBody>
      </p:sp>
      <p:sp>
        <p:nvSpPr>
          <p:cNvPr id="24" name="Rectangle 23"/>
          <p:cNvSpPr/>
          <p:nvPr/>
        </p:nvSpPr>
        <p:spPr>
          <a:xfrm>
            <a:off x="6034731" y="3353630"/>
            <a:ext cx="1890069" cy="369332"/>
          </a:xfrm>
          <a:prstGeom prst="rect">
            <a:avLst/>
          </a:prstGeom>
        </p:spPr>
        <p:txBody>
          <a:bodyPr wrap="none">
            <a:spAutoFit/>
          </a:bodyPr>
          <a:lstStyle/>
          <a:p>
            <a:pPr algn="ctr"/>
            <a:r>
              <a:rPr lang="ca-ES" dirty="0">
                <a:solidFill>
                  <a:srgbClr val="FF0000"/>
                </a:solidFill>
              </a:rPr>
              <a:t>Resultats conjunts</a:t>
            </a:r>
          </a:p>
        </p:txBody>
      </p:sp>
      <p:cxnSp>
        <p:nvCxnSpPr>
          <p:cNvPr id="25" name="Connector de fletxa recta 24"/>
          <p:cNvCxnSpPr/>
          <p:nvPr/>
        </p:nvCxnSpPr>
        <p:spPr>
          <a:xfrm>
            <a:off x="6830879" y="3668509"/>
            <a:ext cx="255721" cy="57294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rot="16200000">
            <a:off x="3326689" y="2531428"/>
            <a:ext cx="768866" cy="2590994"/>
          </a:xfrm>
          <a:prstGeom prst="rect">
            <a:avLst/>
          </a:pr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1" name="Rectangle 30"/>
          <p:cNvSpPr/>
          <p:nvPr/>
        </p:nvSpPr>
        <p:spPr>
          <a:xfrm>
            <a:off x="3772858" y="2739335"/>
            <a:ext cx="2739468" cy="369332"/>
          </a:xfrm>
          <a:prstGeom prst="rect">
            <a:avLst/>
          </a:prstGeom>
        </p:spPr>
        <p:txBody>
          <a:bodyPr wrap="none">
            <a:spAutoFit/>
          </a:bodyPr>
          <a:lstStyle/>
          <a:p>
            <a:pPr algn="ctr"/>
            <a:r>
              <a:rPr lang="ca-ES" dirty="0" err="1">
                <a:solidFill>
                  <a:srgbClr val="FF0000"/>
                </a:solidFill>
                <a:hlinkClick r:id="rId5"/>
              </a:rPr>
              <a:t>Research</a:t>
            </a:r>
            <a:r>
              <a:rPr lang="ca-ES" dirty="0">
                <a:solidFill>
                  <a:srgbClr val="FF0000"/>
                </a:solidFill>
                <a:hlinkClick r:id="rId5"/>
              </a:rPr>
              <a:t> </a:t>
            </a:r>
            <a:r>
              <a:rPr lang="ca-ES" dirty="0" err="1">
                <a:solidFill>
                  <a:srgbClr val="FF0000"/>
                </a:solidFill>
                <a:hlinkClick r:id="rId5"/>
              </a:rPr>
              <a:t>Starter</a:t>
            </a:r>
            <a:r>
              <a:rPr lang="ca-ES" dirty="0">
                <a:solidFill>
                  <a:srgbClr val="FF0000"/>
                </a:solidFill>
                <a:hlinkClick r:id="rId5"/>
              </a:rPr>
              <a:t> de EBSCO </a:t>
            </a:r>
            <a:endParaRPr lang="ca-ES" dirty="0">
              <a:solidFill>
                <a:srgbClr val="FF0000"/>
              </a:solidFill>
            </a:endParaRPr>
          </a:p>
        </p:txBody>
      </p:sp>
      <p:cxnSp>
        <p:nvCxnSpPr>
          <p:cNvPr id="32" name="Connector de fletxa recta 31"/>
          <p:cNvCxnSpPr>
            <a:endCxn id="30" idx="3"/>
          </p:cNvCxnSpPr>
          <p:nvPr/>
        </p:nvCxnSpPr>
        <p:spPr>
          <a:xfrm flipH="1">
            <a:off x="3711122" y="3108667"/>
            <a:ext cx="885947" cy="33382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8" name="Rectangle 37"/>
          <p:cNvSpPr/>
          <p:nvPr/>
        </p:nvSpPr>
        <p:spPr>
          <a:xfrm>
            <a:off x="6393285" y="2539274"/>
            <a:ext cx="1739066" cy="369332"/>
          </a:xfrm>
          <a:prstGeom prst="rect">
            <a:avLst/>
          </a:prstGeom>
        </p:spPr>
        <p:txBody>
          <a:bodyPr wrap="none">
            <a:spAutoFit/>
          </a:bodyPr>
          <a:lstStyle/>
          <a:p>
            <a:pPr algn="ctr"/>
            <a:r>
              <a:rPr lang="ca-ES" dirty="0">
                <a:solidFill>
                  <a:srgbClr val="FF0000"/>
                </a:solidFill>
              </a:rPr>
              <a:t>Ampliar la cerca </a:t>
            </a:r>
          </a:p>
        </p:txBody>
      </p:sp>
      <p:sp>
        <p:nvSpPr>
          <p:cNvPr id="39" name="Oval 38"/>
          <p:cNvSpPr/>
          <p:nvPr/>
        </p:nvSpPr>
        <p:spPr>
          <a:xfrm>
            <a:off x="7540438" y="2959444"/>
            <a:ext cx="1262179" cy="533401"/>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solidFill>
                <a:srgbClr val="FF0000"/>
              </a:solidFill>
            </a:endParaRPr>
          </a:p>
        </p:txBody>
      </p:sp>
      <p:cxnSp>
        <p:nvCxnSpPr>
          <p:cNvPr id="40" name="Connector de fletxa recta 39"/>
          <p:cNvCxnSpPr/>
          <p:nvPr/>
        </p:nvCxnSpPr>
        <p:spPr>
          <a:xfrm>
            <a:off x="7086600" y="2835139"/>
            <a:ext cx="398205" cy="39100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41" name="Agrupa 40"/>
          <p:cNvGrpSpPr/>
          <p:nvPr/>
        </p:nvGrpSpPr>
        <p:grpSpPr>
          <a:xfrm>
            <a:off x="288757" y="96254"/>
            <a:ext cx="8681649" cy="885524"/>
            <a:chOff x="308873" y="31893"/>
            <a:chExt cx="8748161" cy="1016428"/>
          </a:xfrm>
        </p:grpSpPr>
        <p:pic>
          <p:nvPicPr>
            <p:cNvPr id="42" name="Imatge 41"/>
            <p:cNvPicPr>
              <a:picLocks noChangeAspect="1"/>
            </p:cNvPicPr>
            <p:nvPr/>
          </p:nvPicPr>
          <p:blipFill>
            <a:blip r:embed="rId6"/>
            <a:stretch>
              <a:fillRect/>
            </a:stretch>
          </p:blipFill>
          <p:spPr>
            <a:xfrm>
              <a:off x="5746619" y="31893"/>
              <a:ext cx="3310415" cy="1016428"/>
            </a:xfrm>
            <a:prstGeom prst="rect">
              <a:avLst/>
            </a:prstGeom>
          </p:spPr>
        </p:pic>
        <p:pic>
          <p:nvPicPr>
            <p:cNvPr id="43" name="Imatge 42"/>
            <p:cNvPicPr>
              <a:picLocks noChangeAspect="1"/>
            </p:cNvPicPr>
            <p:nvPr/>
          </p:nvPicPr>
          <p:blipFill rotWithShape="1">
            <a:blip r:embed="rId7"/>
            <a:srcRect b="34560"/>
            <a:stretch/>
          </p:blipFill>
          <p:spPr>
            <a:xfrm>
              <a:off x="308873" y="187354"/>
              <a:ext cx="2985763" cy="699341"/>
            </a:xfrm>
            <a:prstGeom prst="rect">
              <a:avLst/>
            </a:prstGeom>
          </p:spPr>
        </p:pic>
      </p:grpSp>
    </p:spTree>
    <p:extLst>
      <p:ext uri="{BB962C8B-B14F-4D97-AF65-F5344CB8AC3E}">
        <p14:creationId xmlns:p14="http://schemas.microsoft.com/office/powerpoint/2010/main" val="1949151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tge 5"/>
          <p:cNvPicPr>
            <a:picLocks noChangeAspect="1"/>
          </p:cNvPicPr>
          <p:nvPr/>
        </p:nvPicPr>
        <p:blipFill rotWithShape="1">
          <a:blip r:embed="rId3"/>
          <a:srcRect t="15125" b="3681"/>
          <a:stretch/>
        </p:blipFill>
        <p:spPr>
          <a:xfrm>
            <a:off x="285750" y="1179822"/>
            <a:ext cx="8572500" cy="5568288"/>
          </a:xfrm>
          <a:prstGeom prst="rect">
            <a:avLst/>
          </a:prstGeom>
        </p:spPr>
      </p:pic>
      <p:sp>
        <p:nvSpPr>
          <p:cNvPr id="10" name="Títol 9"/>
          <p:cNvSpPr>
            <a:spLocks noGrp="1"/>
          </p:cNvSpPr>
          <p:nvPr>
            <p:ph type="title"/>
          </p:nvPr>
        </p:nvSpPr>
        <p:spPr>
          <a:xfrm>
            <a:off x="628650" y="849950"/>
            <a:ext cx="8050329" cy="1026728"/>
          </a:xfrm>
        </p:spPr>
        <p:txBody>
          <a:bodyPr>
            <a:normAutofit/>
          </a:bodyPr>
          <a:lstStyle/>
          <a:p>
            <a:r>
              <a:rPr lang="ca-ES" dirty="0"/>
              <a:t>				</a:t>
            </a:r>
            <a:endParaRPr lang="ca-ES" sz="2800" dirty="0">
              <a:solidFill>
                <a:srgbClr val="002060"/>
              </a:solidFill>
            </a:endParaRPr>
          </a:p>
        </p:txBody>
      </p:sp>
      <p:sp>
        <p:nvSpPr>
          <p:cNvPr id="2" name="Contenidor de data 1"/>
          <p:cNvSpPr>
            <a:spLocks noGrp="1"/>
          </p:cNvSpPr>
          <p:nvPr>
            <p:ph type="dt" sz="half" idx="10"/>
          </p:nvPr>
        </p:nvSpPr>
        <p:spPr/>
        <p:txBody>
          <a:bodyPr/>
          <a:lstStyle/>
          <a:p>
            <a:r>
              <a:rPr lang="ca-ES"/>
              <a:t>Sessió Webex 27/06/2018</a:t>
            </a:r>
          </a:p>
        </p:txBody>
      </p:sp>
      <p:sp>
        <p:nvSpPr>
          <p:cNvPr id="3" name="Contenidor de peu de pàgina 2"/>
          <p:cNvSpPr>
            <a:spLocks noGrp="1"/>
          </p:cNvSpPr>
          <p:nvPr>
            <p:ph type="ftr" sz="quarter" idx="11"/>
          </p:nvPr>
        </p:nvSpPr>
        <p:spPr/>
        <p:txBody>
          <a:bodyPr/>
          <a:lstStyle/>
          <a:p>
            <a:r>
              <a:rPr lang="pt-BR"/>
              <a:t>Cercabib . L’eina de descobriment del CRAI</a:t>
            </a:r>
            <a:endParaRPr lang="ca-ES"/>
          </a:p>
        </p:txBody>
      </p:sp>
      <p:sp>
        <p:nvSpPr>
          <p:cNvPr id="4" name="Contenidor de número de diapositiva 3"/>
          <p:cNvSpPr>
            <a:spLocks noGrp="1"/>
          </p:cNvSpPr>
          <p:nvPr>
            <p:ph type="sldNum" sz="quarter" idx="12"/>
          </p:nvPr>
        </p:nvSpPr>
        <p:spPr/>
        <p:txBody>
          <a:bodyPr/>
          <a:lstStyle/>
          <a:p>
            <a:fld id="{54286CFF-1C09-47F9-BC16-15694136A0C7}" type="slidenum">
              <a:rPr lang="ca-ES" smtClean="0"/>
              <a:t>8</a:t>
            </a:fld>
            <a:endParaRPr lang="ca-ES"/>
          </a:p>
        </p:txBody>
      </p:sp>
      <p:sp>
        <p:nvSpPr>
          <p:cNvPr id="36" name="Títol 9"/>
          <p:cNvSpPr txBox="1">
            <a:spLocks/>
          </p:cNvSpPr>
          <p:nvPr/>
        </p:nvSpPr>
        <p:spPr>
          <a:xfrm>
            <a:off x="628650" y="730440"/>
            <a:ext cx="8000921" cy="8103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a-ES" sz="2800" b="1" dirty="0">
                <a:solidFill>
                  <a:srgbClr val="002060"/>
                </a:solidFill>
              </a:rPr>
              <a:t>		     Funcionament facetes (1)</a:t>
            </a:r>
          </a:p>
        </p:txBody>
      </p:sp>
      <p:pic>
        <p:nvPicPr>
          <p:cNvPr id="37" name="Imatge 36"/>
          <p:cNvPicPr>
            <a:picLocks noChangeAspect="1"/>
          </p:cNvPicPr>
          <p:nvPr/>
        </p:nvPicPr>
        <p:blipFill>
          <a:blip r:embed="rId4"/>
          <a:stretch>
            <a:fillRect/>
          </a:stretch>
        </p:blipFill>
        <p:spPr>
          <a:xfrm>
            <a:off x="661267" y="897481"/>
            <a:ext cx="1663759" cy="367709"/>
          </a:xfrm>
          <a:prstGeom prst="rect">
            <a:avLst/>
          </a:prstGeom>
        </p:spPr>
      </p:pic>
      <p:sp>
        <p:nvSpPr>
          <p:cNvPr id="38" name="Rectangle 37"/>
          <p:cNvSpPr/>
          <p:nvPr/>
        </p:nvSpPr>
        <p:spPr>
          <a:xfrm>
            <a:off x="6500165" y="1195483"/>
            <a:ext cx="1907446" cy="369332"/>
          </a:xfrm>
          <a:prstGeom prst="rect">
            <a:avLst/>
          </a:prstGeom>
        </p:spPr>
        <p:txBody>
          <a:bodyPr wrap="none">
            <a:spAutoFit/>
          </a:bodyPr>
          <a:lstStyle/>
          <a:p>
            <a:pPr algn="ctr"/>
            <a:r>
              <a:rPr lang="ca-ES" dirty="0">
                <a:solidFill>
                  <a:srgbClr val="FF0000"/>
                </a:solidFill>
              </a:rPr>
              <a:t>Facetes conjuntes </a:t>
            </a:r>
          </a:p>
        </p:txBody>
      </p:sp>
      <p:sp>
        <p:nvSpPr>
          <p:cNvPr id="39" name="Rectangle 38"/>
          <p:cNvSpPr/>
          <p:nvPr/>
        </p:nvSpPr>
        <p:spPr>
          <a:xfrm>
            <a:off x="5792684" y="3354174"/>
            <a:ext cx="2642657" cy="369332"/>
          </a:xfrm>
          <a:prstGeom prst="rect">
            <a:avLst/>
          </a:prstGeom>
        </p:spPr>
        <p:txBody>
          <a:bodyPr wrap="square">
            <a:spAutoFit/>
          </a:bodyPr>
          <a:lstStyle/>
          <a:p>
            <a:pPr algn="ctr"/>
            <a:r>
              <a:rPr lang="ca-ES" dirty="0">
                <a:solidFill>
                  <a:schemeClr val="accent6">
                    <a:lumMod val="75000"/>
                  </a:schemeClr>
                </a:solidFill>
              </a:rPr>
              <a:t>Facetes només Catàleg</a:t>
            </a:r>
          </a:p>
        </p:txBody>
      </p:sp>
      <p:cxnSp>
        <p:nvCxnSpPr>
          <p:cNvPr id="42" name="Connector de fletxa recta 41"/>
          <p:cNvCxnSpPr>
            <a:cxnSpLocks/>
          </p:cNvCxnSpPr>
          <p:nvPr/>
        </p:nvCxnSpPr>
        <p:spPr>
          <a:xfrm flipH="1">
            <a:off x="2169821" y="1540821"/>
            <a:ext cx="4330343" cy="88077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Connector de fletxa recta 43"/>
          <p:cNvCxnSpPr>
            <a:cxnSpLocks/>
          </p:cNvCxnSpPr>
          <p:nvPr/>
        </p:nvCxnSpPr>
        <p:spPr>
          <a:xfrm flipH="1">
            <a:off x="2169820" y="3750140"/>
            <a:ext cx="3782406" cy="278946"/>
          </a:xfrm>
          <a:prstGeom prst="straightConnector1">
            <a:avLst/>
          </a:prstGeom>
          <a:ln>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382077" y="1299351"/>
            <a:ext cx="1645132" cy="1422744"/>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1" name="Rectangle 20"/>
          <p:cNvSpPr/>
          <p:nvPr/>
        </p:nvSpPr>
        <p:spPr>
          <a:xfrm>
            <a:off x="407099" y="2781762"/>
            <a:ext cx="1620110" cy="2213319"/>
          </a:xfrm>
          <a:prstGeom prst="rect">
            <a:avLst/>
          </a:prstGeom>
          <a:noFill/>
          <a:ln w="444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grpSp>
        <p:nvGrpSpPr>
          <p:cNvPr id="24" name="Agrupa 23"/>
          <p:cNvGrpSpPr/>
          <p:nvPr/>
        </p:nvGrpSpPr>
        <p:grpSpPr>
          <a:xfrm>
            <a:off x="288757" y="96254"/>
            <a:ext cx="8681649" cy="885524"/>
            <a:chOff x="308873" y="31893"/>
            <a:chExt cx="8748161" cy="1016428"/>
          </a:xfrm>
        </p:grpSpPr>
        <p:pic>
          <p:nvPicPr>
            <p:cNvPr id="25" name="Imatge 24"/>
            <p:cNvPicPr>
              <a:picLocks noChangeAspect="1"/>
            </p:cNvPicPr>
            <p:nvPr/>
          </p:nvPicPr>
          <p:blipFill>
            <a:blip r:embed="rId5"/>
            <a:stretch>
              <a:fillRect/>
            </a:stretch>
          </p:blipFill>
          <p:spPr>
            <a:xfrm>
              <a:off x="5746619" y="31893"/>
              <a:ext cx="3310415" cy="1016428"/>
            </a:xfrm>
            <a:prstGeom prst="rect">
              <a:avLst/>
            </a:prstGeom>
          </p:spPr>
        </p:pic>
        <p:pic>
          <p:nvPicPr>
            <p:cNvPr id="26" name="Imatge 25"/>
            <p:cNvPicPr>
              <a:picLocks noChangeAspect="1"/>
            </p:cNvPicPr>
            <p:nvPr/>
          </p:nvPicPr>
          <p:blipFill rotWithShape="1">
            <a:blip r:embed="rId6"/>
            <a:srcRect b="34560"/>
            <a:stretch/>
          </p:blipFill>
          <p:spPr>
            <a:xfrm>
              <a:off x="308873" y="187354"/>
              <a:ext cx="2985763" cy="699341"/>
            </a:xfrm>
            <a:prstGeom prst="rect">
              <a:avLst/>
            </a:prstGeom>
          </p:spPr>
        </p:pic>
      </p:grpSp>
      <p:sp>
        <p:nvSpPr>
          <p:cNvPr id="20" name="Rectangle 19"/>
          <p:cNvSpPr/>
          <p:nvPr/>
        </p:nvSpPr>
        <p:spPr>
          <a:xfrm>
            <a:off x="423612" y="5059746"/>
            <a:ext cx="1562061" cy="1625726"/>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cxnSp>
        <p:nvCxnSpPr>
          <p:cNvPr id="22" name="Connector de fletxa recta 21"/>
          <p:cNvCxnSpPr>
            <a:cxnSpLocks/>
          </p:cNvCxnSpPr>
          <p:nvPr/>
        </p:nvCxnSpPr>
        <p:spPr>
          <a:xfrm flipH="1">
            <a:off x="2169820" y="1641033"/>
            <a:ext cx="4825962" cy="421821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3" name="Rectangle 38">
            <a:extLst>
              <a:ext uri="{FF2B5EF4-FFF2-40B4-BE49-F238E27FC236}">
                <a16:creationId xmlns:a16="http://schemas.microsoft.com/office/drawing/2014/main" id="{BC122A09-72E4-412B-A5AE-4FF4CEDA6A96}"/>
              </a:ext>
            </a:extLst>
          </p:cNvPr>
          <p:cNvSpPr/>
          <p:nvPr/>
        </p:nvSpPr>
        <p:spPr>
          <a:xfrm>
            <a:off x="5255319" y="4092825"/>
            <a:ext cx="3260031" cy="369332"/>
          </a:xfrm>
          <a:prstGeom prst="rect">
            <a:avLst/>
          </a:prstGeom>
        </p:spPr>
        <p:txBody>
          <a:bodyPr wrap="square">
            <a:spAutoFit/>
          </a:bodyPr>
          <a:lstStyle/>
          <a:p>
            <a:pPr algn="ctr"/>
            <a:r>
              <a:rPr lang="ca-ES" dirty="0">
                <a:solidFill>
                  <a:schemeClr val="accent6">
                    <a:lumMod val="75000"/>
                  </a:schemeClr>
                </a:solidFill>
              </a:rPr>
              <a:t>Col·lecció =</a:t>
            </a:r>
            <a:r>
              <a:rPr lang="ca-ES" dirty="0" err="1">
                <a:solidFill>
                  <a:schemeClr val="accent6">
                    <a:lumMod val="75000"/>
                  </a:schemeClr>
                </a:solidFill>
              </a:rPr>
              <a:t>Repositoris</a:t>
            </a:r>
            <a:r>
              <a:rPr lang="ca-ES" dirty="0">
                <a:solidFill>
                  <a:schemeClr val="accent6">
                    <a:lumMod val="75000"/>
                  </a:schemeClr>
                </a:solidFill>
              </a:rPr>
              <a:t> + </a:t>
            </a:r>
            <a:r>
              <a:rPr lang="ca-ES" dirty="0" err="1">
                <a:solidFill>
                  <a:schemeClr val="accent6">
                    <a:lumMod val="75000"/>
                  </a:schemeClr>
                </a:solidFill>
              </a:rPr>
              <a:t>Scopes</a:t>
            </a:r>
            <a:endParaRPr lang="ca-ES" dirty="0">
              <a:solidFill>
                <a:schemeClr val="accent6">
                  <a:lumMod val="75000"/>
                </a:schemeClr>
              </a:solidFill>
            </a:endParaRPr>
          </a:p>
        </p:txBody>
      </p:sp>
      <p:cxnSp>
        <p:nvCxnSpPr>
          <p:cNvPr id="27" name="Connector de fletxa recta 43">
            <a:extLst>
              <a:ext uri="{FF2B5EF4-FFF2-40B4-BE49-F238E27FC236}">
                <a16:creationId xmlns:a16="http://schemas.microsoft.com/office/drawing/2014/main" id="{7E77F9C4-30A2-4ED7-998A-BB915A84599F}"/>
              </a:ext>
            </a:extLst>
          </p:cNvPr>
          <p:cNvCxnSpPr>
            <a:cxnSpLocks/>
          </p:cNvCxnSpPr>
          <p:nvPr/>
        </p:nvCxnSpPr>
        <p:spPr>
          <a:xfrm flipH="1">
            <a:off x="1846053" y="4277491"/>
            <a:ext cx="3409267" cy="184666"/>
          </a:xfrm>
          <a:prstGeom prst="straightConnector1">
            <a:avLst/>
          </a:prstGeom>
          <a:ln>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262906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tge 7"/>
          <p:cNvPicPr>
            <a:picLocks noChangeAspect="1"/>
          </p:cNvPicPr>
          <p:nvPr/>
        </p:nvPicPr>
        <p:blipFill rotWithShape="1">
          <a:blip r:embed="rId3"/>
          <a:srcRect l="1" t="22081" r="19897" b="5292"/>
          <a:stretch/>
        </p:blipFill>
        <p:spPr>
          <a:xfrm>
            <a:off x="465021" y="1589215"/>
            <a:ext cx="6902450" cy="5054600"/>
          </a:xfrm>
          <a:prstGeom prst="rect">
            <a:avLst/>
          </a:prstGeom>
        </p:spPr>
      </p:pic>
      <p:sp>
        <p:nvSpPr>
          <p:cNvPr id="10" name="Títol 9"/>
          <p:cNvSpPr>
            <a:spLocks noGrp="1"/>
          </p:cNvSpPr>
          <p:nvPr>
            <p:ph type="title"/>
          </p:nvPr>
        </p:nvSpPr>
        <p:spPr>
          <a:xfrm>
            <a:off x="628650" y="849950"/>
            <a:ext cx="8050329" cy="1026728"/>
          </a:xfrm>
        </p:spPr>
        <p:txBody>
          <a:bodyPr>
            <a:normAutofit/>
          </a:bodyPr>
          <a:lstStyle/>
          <a:p>
            <a:r>
              <a:rPr lang="ca-ES" dirty="0"/>
              <a:t>				</a:t>
            </a:r>
            <a:endParaRPr lang="ca-ES" sz="2800" dirty="0">
              <a:solidFill>
                <a:srgbClr val="002060"/>
              </a:solidFill>
            </a:endParaRPr>
          </a:p>
        </p:txBody>
      </p:sp>
      <p:sp>
        <p:nvSpPr>
          <p:cNvPr id="5" name="Contenidor de text 4"/>
          <p:cNvSpPr>
            <a:spLocks noGrp="1"/>
          </p:cNvSpPr>
          <p:nvPr>
            <p:ph idx="1"/>
          </p:nvPr>
        </p:nvSpPr>
        <p:spPr/>
        <p:txBody>
          <a:bodyPr wrap="square">
            <a:spAutoFit/>
          </a:bodyPr>
          <a:lstStyle/>
          <a:p>
            <a:r>
              <a:rPr lang="ca-ES" dirty="0"/>
              <a:t>                                                </a:t>
            </a:r>
            <a:endParaRPr lang="ca-ES" sz="3200" dirty="0">
              <a:solidFill>
                <a:srgbClr val="002060"/>
              </a:solidFill>
            </a:endParaRPr>
          </a:p>
        </p:txBody>
      </p:sp>
      <p:sp>
        <p:nvSpPr>
          <p:cNvPr id="2" name="Contenidor de data 1"/>
          <p:cNvSpPr>
            <a:spLocks noGrp="1"/>
          </p:cNvSpPr>
          <p:nvPr>
            <p:ph type="dt" sz="half" idx="10"/>
          </p:nvPr>
        </p:nvSpPr>
        <p:spPr/>
        <p:txBody>
          <a:bodyPr/>
          <a:lstStyle/>
          <a:p>
            <a:r>
              <a:rPr lang="ca-ES"/>
              <a:t>Sessió Webex 27/06/2018</a:t>
            </a:r>
          </a:p>
        </p:txBody>
      </p:sp>
      <p:sp>
        <p:nvSpPr>
          <p:cNvPr id="3" name="Contenidor de peu de pàgina 2"/>
          <p:cNvSpPr>
            <a:spLocks noGrp="1"/>
          </p:cNvSpPr>
          <p:nvPr>
            <p:ph type="ftr" sz="quarter" idx="11"/>
          </p:nvPr>
        </p:nvSpPr>
        <p:spPr/>
        <p:txBody>
          <a:bodyPr/>
          <a:lstStyle/>
          <a:p>
            <a:r>
              <a:rPr lang="pt-BR"/>
              <a:t>Cercabib . L’eina de descobriment del CRAI</a:t>
            </a:r>
            <a:endParaRPr lang="ca-ES"/>
          </a:p>
        </p:txBody>
      </p:sp>
      <p:sp>
        <p:nvSpPr>
          <p:cNvPr id="4" name="Contenidor de número de diapositiva 3"/>
          <p:cNvSpPr>
            <a:spLocks noGrp="1"/>
          </p:cNvSpPr>
          <p:nvPr>
            <p:ph type="sldNum" sz="quarter" idx="12"/>
          </p:nvPr>
        </p:nvSpPr>
        <p:spPr/>
        <p:txBody>
          <a:bodyPr/>
          <a:lstStyle/>
          <a:p>
            <a:fld id="{54286CFF-1C09-47F9-BC16-15694136A0C7}" type="slidenum">
              <a:rPr lang="ca-ES" smtClean="0"/>
              <a:t>9</a:t>
            </a:fld>
            <a:endParaRPr lang="ca-ES"/>
          </a:p>
        </p:txBody>
      </p:sp>
      <p:sp>
        <p:nvSpPr>
          <p:cNvPr id="36" name="Títol 9"/>
          <p:cNvSpPr txBox="1">
            <a:spLocks/>
          </p:cNvSpPr>
          <p:nvPr/>
        </p:nvSpPr>
        <p:spPr>
          <a:xfrm>
            <a:off x="627220" y="880637"/>
            <a:ext cx="8000921" cy="8103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a-ES" sz="2800" b="1" dirty="0">
                <a:solidFill>
                  <a:srgbClr val="002060"/>
                </a:solidFill>
              </a:rPr>
              <a:t>		     Funcionament facetes  (2)</a:t>
            </a:r>
          </a:p>
        </p:txBody>
      </p:sp>
      <p:pic>
        <p:nvPicPr>
          <p:cNvPr id="37" name="Imatge 36"/>
          <p:cNvPicPr>
            <a:picLocks noChangeAspect="1"/>
          </p:cNvPicPr>
          <p:nvPr/>
        </p:nvPicPr>
        <p:blipFill>
          <a:blip r:embed="rId4"/>
          <a:stretch>
            <a:fillRect/>
          </a:stretch>
        </p:blipFill>
        <p:spPr>
          <a:xfrm>
            <a:off x="658621" y="1104004"/>
            <a:ext cx="1663759" cy="367709"/>
          </a:xfrm>
          <a:prstGeom prst="rect">
            <a:avLst/>
          </a:prstGeom>
        </p:spPr>
      </p:pic>
      <p:sp>
        <p:nvSpPr>
          <p:cNvPr id="39" name="Rectangle 38"/>
          <p:cNvSpPr/>
          <p:nvPr/>
        </p:nvSpPr>
        <p:spPr>
          <a:xfrm>
            <a:off x="5764954" y="3540220"/>
            <a:ext cx="2642657" cy="369332"/>
          </a:xfrm>
          <a:prstGeom prst="rect">
            <a:avLst/>
          </a:prstGeom>
        </p:spPr>
        <p:txBody>
          <a:bodyPr wrap="square">
            <a:spAutoFit/>
          </a:bodyPr>
          <a:lstStyle/>
          <a:p>
            <a:pPr algn="ctr"/>
            <a:r>
              <a:rPr lang="ca-ES" dirty="0">
                <a:solidFill>
                  <a:srgbClr val="FF0000"/>
                </a:solidFill>
              </a:rPr>
              <a:t>Facetes només EDS</a:t>
            </a:r>
          </a:p>
        </p:txBody>
      </p:sp>
      <p:cxnSp>
        <p:nvCxnSpPr>
          <p:cNvPr id="44" name="Connector de fletxa recta 43"/>
          <p:cNvCxnSpPr/>
          <p:nvPr/>
        </p:nvCxnSpPr>
        <p:spPr>
          <a:xfrm flipH="1">
            <a:off x="2486009" y="3801193"/>
            <a:ext cx="3629042" cy="52950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465021" y="2180291"/>
            <a:ext cx="1857359" cy="4388918"/>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grpSp>
        <p:nvGrpSpPr>
          <p:cNvPr id="22" name="Agrupa 21"/>
          <p:cNvGrpSpPr/>
          <p:nvPr/>
        </p:nvGrpSpPr>
        <p:grpSpPr>
          <a:xfrm>
            <a:off x="288757" y="96254"/>
            <a:ext cx="8681649" cy="885524"/>
            <a:chOff x="308873" y="31893"/>
            <a:chExt cx="8748161" cy="1016428"/>
          </a:xfrm>
        </p:grpSpPr>
        <p:pic>
          <p:nvPicPr>
            <p:cNvPr id="23" name="Imatge 22"/>
            <p:cNvPicPr>
              <a:picLocks noChangeAspect="1"/>
            </p:cNvPicPr>
            <p:nvPr/>
          </p:nvPicPr>
          <p:blipFill>
            <a:blip r:embed="rId5"/>
            <a:stretch>
              <a:fillRect/>
            </a:stretch>
          </p:blipFill>
          <p:spPr>
            <a:xfrm>
              <a:off x="5746619" y="31893"/>
              <a:ext cx="3310415" cy="1016428"/>
            </a:xfrm>
            <a:prstGeom prst="rect">
              <a:avLst/>
            </a:prstGeom>
          </p:spPr>
        </p:pic>
        <p:pic>
          <p:nvPicPr>
            <p:cNvPr id="24" name="Imatge 23"/>
            <p:cNvPicPr>
              <a:picLocks noChangeAspect="1"/>
            </p:cNvPicPr>
            <p:nvPr/>
          </p:nvPicPr>
          <p:blipFill rotWithShape="1">
            <a:blip r:embed="rId6"/>
            <a:srcRect b="34560"/>
            <a:stretch/>
          </p:blipFill>
          <p:spPr>
            <a:xfrm>
              <a:off x="308873" y="187354"/>
              <a:ext cx="2985763" cy="699341"/>
            </a:xfrm>
            <a:prstGeom prst="rect">
              <a:avLst/>
            </a:prstGeom>
          </p:spPr>
        </p:pic>
      </p:grpSp>
    </p:spTree>
    <p:extLst>
      <p:ext uri="{BB962C8B-B14F-4D97-AF65-F5344CB8AC3E}">
        <p14:creationId xmlns:p14="http://schemas.microsoft.com/office/powerpoint/2010/main" val="2566214958"/>
      </p:ext>
    </p:extLst>
  </p:cSld>
  <p:clrMapOvr>
    <a:masterClrMapping/>
  </p:clrMapOvr>
</p:sld>
</file>

<file path=ppt/theme/theme1.xml><?xml version="1.0" encoding="utf-8"?>
<a:theme xmlns:a="http://schemas.openxmlformats.org/drawingml/2006/main" name="Tema de l'Office">
  <a:themeElements>
    <a:clrScheme name="Tema de l'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l'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l'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l'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l'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2983</TotalTime>
  <Words>4441</Words>
  <Application>Microsoft Office PowerPoint</Application>
  <PresentationFormat>Presentació en pantalla (4:3)</PresentationFormat>
  <Paragraphs>521</Paragraphs>
  <Slides>41</Slides>
  <Notes>41</Notes>
  <HiddenSlides>0</HiddenSlides>
  <MMClips>0</MMClips>
  <ScaleCrop>false</ScaleCrop>
  <HeadingPairs>
    <vt:vector size="6" baseType="variant">
      <vt:variant>
        <vt:lpstr>Tipus de lletra utilitzats</vt:lpstr>
      </vt:variant>
      <vt:variant>
        <vt:i4>3</vt:i4>
      </vt:variant>
      <vt:variant>
        <vt:lpstr>Tema</vt:lpstr>
      </vt:variant>
      <vt:variant>
        <vt:i4>1</vt:i4>
      </vt:variant>
      <vt:variant>
        <vt:lpstr>Títols de les diapositives</vt:lpstr>
      </vt:variant>
      <vt:variant>
        <vt:i4>41</vt:i4>
      </vt:variant>
    </vt:vector>
  </HeadingPairs>
  <TitlesOfParts>
    <vt:vector size="45" baseType="lpstr">
      <vt:lpstr>Arial</vt:lpstr>
      <vt:lpstr>Calibri</vt:lpstr>
      <vt:lpstr>Calibri Light</vt:lpstr>
      <vt:lpstr>Tema de l'Office</vt:lpstr>
      <vt:lpstr>Presentació del PowerPoint</vt:lpstr>
      <vt:lpstr>  Què és ?</vt:lpstr>
      <vt:lpstr>  Components de l’eina</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Recursos-e: Components d’EDS</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vector>
  </TitlesOfParts>
  <Company>Universitatde Barcelona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 del PowerPoint</dc:title>
  <dc:creator>ROSA MARIA FABEIRO GARCIA</dc:creator>
  <cp:lastModifiedBy>Nuria Callarisa Ferre</cp:lastModifiedBy>
  <cp:revision>177</cp:revision>
  <cp:lastPrinted>2018-06-26T14:40:31Z</cp:lastPrinted>
  <dcterms:created xsi:type="dcterms:W3CDTF">2018-01-19T11:23:37Z</dcterms:created>
  <dcterms:modified xsi:type="dcterms:W3CDTF">2018-06-29T11:27:57Z</dcterms:modified>
</cp:coreProperties>
</file>