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6"/>
  </p:notesMasterIdLst>
  <p:sldIdLst>
    <p:sldId id="370" r:id="rId2"/>
    <p:sldId id="265" r:id="rId3"/>
    <p:sldId id="266" r:id="rId4"/>
    <p:sldId id="407" r:id="rId5"/>
    <p:sldId id="267" r:id="rId6"/>
    <p:sldId id="268" r:id="rId7"/>
    <p:sldId id="269" r:id="rId8"/>
    <p:sldId id="389" r:id="rId9"/>
    <p:sldId id="270" r:id="rId10"/>
    <p:sldId id="271" r:id="rId11"/>
    <p:sldId id="390" r:id="rId12"/>
    <p:sldId id="408" r:id="rId13"/>
    <p:sldId id="272" r:id="rId14"/>
    <p:sldId id="273" r:id="rId15"/>
    <p:sldId id="274" r:id="rId16"/>
    <p:sldId id="275" r:id="rId17"/>
    <p:sldId id="276" r:id="rId18"/>
    <p:sldId id="404" r:id="rId19"/>
    <p:sldId id="278" r:id="rId20"/>
    <p:sldId id="279" r:id="rId21"/>
    <p:sldId id="280" r:id="rId22"/>
    <p:sldId id="281" r:id="rId23"/>
    <p:sldId id="371" r:id="rId24"/>
    <p:sldId id="372" r:id="rId25"/>
    <p:sldId id="373" r:id="rId26"/>
    <p:sldId id="283" r:id="rId27"/>
    <p:sldId id="405" r:id="rId28"/>
    <p:sldId id="285" r:id="rId29"/>
    <p:sldId id="286" r:id="rId30"/>
    <p:sldId id="287" r:id="rId31"/>
    <p:sldId id="406" r:id="rId32"/>
    <p:sldId id="375" r:id="rId33"/>
    <p:sldId id="376" r:id="rId34"/>
    <p:sldId id="289" r:id="rId35"/>
    <p:sldId id="402" r:id="rId36"/>
    <p:sldId id="403" r:id="rId37"/>
    <p:sldId id="291" r:id="rId38"/>
    <p:sldId id="297" r:id="rId39"/>
    <p:sldId id="400" r:id="rId40"/>
    <p:sldId id="298" r:id="rId41"/>
    <p:sldId id="396" r:id="rId42"/>
    <p:sldId id="397" r:id="rId43"/>
    <p:sldId id="398" r:id="rId44"/>
    <p:sldId id="399" r:id="rId45"/>
    <p:sldId id="299" r:id="rId46"/>
    <p:sldId id="300" r:id="rId47"/>
    <p:sldId id="301" r:id="rId48"/>
    <p:sldId id="378" r:id="rId49"/>
    <p:sldId id="307" r:id="rId50"/>
    <p:sldId id="382" r:id="rId51"/>
    <p:sldId id="383" r:id="rId52"/>
    <p:sldId id="310" r:id="rId53"/>
    <p:sldId id="311" r:id="rId54"/>
    <p:sldId id="384" r:id="rId55"/>
    <p:sldId id="385" r:id="rId56"/>
    <p:sldId id="313" r:id="rId57"/>
    <p:sldId id="314" r:id="rId58"/>
    <p:sldId id="358" r:id="rId59"/>
    <p:sldId id="359" r:id="rId60"/>
    <p:sldId id="360" r:id="rId61"/>
    <p:sldId id="316" r:id="rId62"/>
    <p:sldId id="317" r:id="rId63"/>
    <p:sldId id="361" r:id="rId64"/>
    <p:sldId id="362" r:id="rId65"/>
    <p:sldId id="363" r:id="rId66"/>
    <p:sldId id="319" r:id="rId67"/>
    <p:sldId id="320" r:id="rId68"/>
    <p:sldId id="364" r:id="rId69"/>
    <p:sldId id="365" r:id="rId70"/>
    <p:sldId id="321" r:id="rId71"/>
    <p:sldId id="322" r:id="rId72"/>
    <p:sldId id="323" r:id="rId73"/>
    <p:sldId id="326" r:id="rId74"/>
    <p:sldId id="327" r:id="rId75"/>
    <p:sldId id="328" r:id="rId76"/>
    <p:sldId id="329" r:id="rId77"/>
    <p:sldId id="330" r:id="rId78"/>
    <p:sldId id="386" r:id="rId79"/>
    <p:sldId id="369" r:id="rId80"/>
    <p:sldId id="387" r:id="rId81"/>
    <p:sldId id="333" r:id="rId82"/>
    <p:sldId id="334" r:id="rId83"/>
    <p:sldId id="336" r:id="rId84"/>
    <p:sldId id="367" r:id="rId85"/>
    <p:sldId id="368" r:id="rId86"/>
    <p:sldId id="391" r:id="rId87"/>
    <p:sldId id="392" r:id="rId88"/>
    <p:sldId id="393" r:id="rId89"/>
    <p:sldId id="394" r:id="rId90"/>
    <p:sldId id="395" r:id="rId91"/>
    <p:sldId id="401" r:id="rId92"/>
    <p:sldId id="388" r:id="rId93"/>
    <p:sldId id="353" r:id="rId94"/>
    <p:sldId id="264" r:id="rId95"/>
  </p:sldIdLst>
  <p:sldSz cx="9144000" cy="6858000" type="screen4x3"/>
  <p:notesSz cx="6797675" cy="9931400"/>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0F98"/>
    <a:srgbClr val="336699"/>
    <a:srgbClr val="FB920F"/>
    <a:srgbClr val="505050"/>
    <a:srgbClr val="AB76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5" autoAdjust="0"/>
    <p:restoredTop sz="76199" autoAdjust="0"/>
  </p:normalViewPr>
  <p:slideViewPr>
    <p:cSldViewPr snapToGrid="0">
      <p:cViewPr varScale="1">
        <p:scale>
          <a:sx n="107" d="100"/>
          <a:sy n="107" d="100"/>
        </p:scale>
        <p:origin x="120" y="102"/>
      </p:cViewPr>
      <p:guideLst/>
    </p:cSldViewPr>
  </p:slideViewPr>
  <p:notesTextViewPr>
    <p:cViewPr>
      <p:scale>
        <a:sx n="1" d="1"/>
        <a:sy n="1" d="1"/>
      </p:scale>
      <p:origin x="0" y="0"/>
    </p:cViewPr>
  </p:notesTextViewPr>
  <p:notesViewPr>
    <p:cSldViewPr snapToGrid="0">
      <p:cViewPr varScale="1">
        <p:scale>
          <a:sx n="75" d="100"/>
          <a:sy n="75" d="100"/>
        </p:scale>
        <p:origin x="1134" y="6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10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8295"/>
          </a:xfrm>
          <a:prstGeom prst="rect">
            <a:avLst/>
          </a:prstGeom>
        </p:spPr>
        <p:txBody>
          <a:bodyPr vert="horz" lIns="91440" tIns="45720" rIns="91440" bIns="45720" rtlCol="0"/>
          <a:lstStyle>
            <a:lvl1pPr algn="l">
              <a:defRPr sz="1200"/>
            </a:lvl1pPr>
          </a:lstStyle>
          <a:p>
            <a:endParaRPr lang="ca-ES" dirty="0"/>
          </a:p>
        </p:txBody>
      </p:sp>
      <p:sp>
        <p:nvSpPr>
          <p:cNvPr id="3" name="Marcador de fecha 2"/>
          <p:cNvSpPr>
            <a:spLocks noGrp="1"/>
          </p:cNvSpPr>
          <p:nvPr>
            <p:ph type="dt" idx="1"/>
          </p:nvPr>
        </p:nvSpPr>
        <p:spPr>
          <a:xfrm>
            <a:off x="3850443" y="0"/>
            <a:ext cx="2945659" cy="498295"/>
          </a:xfrm>
          <a:prstGeom prst="rect">
            <a:avLst/>
          </a:prstGeom>
        </p:spPr>
        <p:txBody>
          <a:bodyPr vert="horz" lIns="91440" tIns="45720" rIns="91440" bIns="45720" rtlCol="0"/>
          <a:lstStyle>
            <a:lvl1pPr algn="r">
              <a:defRPr sz="1200"/>
            </a:lvl1pPr>
          </a:lstStyle>
          <a:p>
            <a:fld id="{93B50D86-583C-4469-912D-DDAC3905339F}" type="datetimeFigureOut">
              <a:rPr lang="ca-ES" smtClean="0"/>
              <a:t>30/05/2018</a:t>
            </a:fld>
            <a:endParaRPr lang="ca-ES" dirty="0"/>
          </a:p>
        </p:txBody>
      </p:sp>
      <p:sp>
        <p:nvSpPr>
          <p:cNvPr id="4" name="Marcador de imagen de diapositiva 3"/>
          <p:cNvSpPr>
            <a:spLocks noGrp="1" noRot="1" noChangeAspect="1"/>
          </p:cNvSpPr>
          <p:nvPr>
            <p:ph type="sldImg" idx="2"/>
          </p:nvPr>
        </p:nvSpPr>
        <p:spPr>
          <a:xfrm>
            <a:off x="1165225" y="1241425"/>
            <a:ext cx="4467225" cy="3351213"/>
          </a:xfrm>
          <a:prstGeom prst="rect">
            <a:avLst/>
          </a:prstGeom>
          <a:noFill/>
          <a:ln w="12700">
            <a:solidFill>
              <a:prstClr val="black"/>
            </a:solidFill>
          </a:ln>
        </p:spPr>
        <p:txBody>
          <a:bodyPr vert="horz" lIns="91440" tIns="45720" rIns="91440" bIns="45720" rtlCol="0" anchor="ctr"/>
          <a:lstStyle/>
          <a:p>
            <a:endParaRPr lang="ca-ES" dirty="0"/>
          </a:p>
        </p:txBody>
      </p:sp>
      <p:sp>
        <p:nvSpPr>
          <p:cNvPr id="5" name="Marcador de notas 4"/>
          <p:cNvSpPr>
            <a:spLocks noGrp="1"/>
          </p:cNvSpPr>
          <p:nvPr>
            <p:ph type="body" sz="quarter" idx="3"/>
          </p:nvPr>
        </p:nvSpPr>
        <p:spPr>
          <a:xfrm>
            <a:off x="679768" y="4779486"/>
            <a:ext cx="5438140" cy="3910489"/>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6" name="Marcador de pie de página 5"/>
          <p:cNvSpPr>
            <a:spLocks noGrp="1"/>
          </p:cNvSpPr>
          <p:nvPr>
            <p:ph type="ftr" sz="quarter" idx="4"/>
          </p:nvPr>
        </p:nvSpPr>
        <p:spPr>
          <a:xfrm>
            <a:off x="0" y="9433107"/>
            <a:ext cx="2945659" cy="498294"/>
          </a:xfrm>
          <a:prstGeom prst="rect">
            <a:avLst/>
          </a:prstGeom>
        </p:spPr>
        <p:txBody>
          <a:bodyPr vert="horz" lIns="91440" tIns="45720" rIns="91440" bIns="45720" rtlCol="0" anchor="b"/>
          <a:lstStyle>
            <a:lvl1pPr algn="l">
              <a:defRPr sz="1200"/>
            </a:lvl1pPr>
          </a:lstStyle>
          <a:p>
            <a:endParaRPr lang="ca-ES" dirty="0"/>
          </a:p>
        </p:txBody>
      </p:sp>
      <p:sp>
        <p:nvSpPr>
          <p:cNvPr id="7" name="Marcador de número de diapositiva 6"/>
          <p:cNvSpPr>
            <a:spLocks noGrp="1"/>
          </p:cNvSpPr>
          <p:nvPr>
            <p:ph type="sldNum" sz="quarter" idx="5"/>
          </p:nvPr>
        </p:nvSpPr>
        <p:spPr>
          <a:xfrm>
            <a:off x="3850443" y="9433107"/>
            <a:ext cx="2945659" cy="498294"/>
          </a:xfrm>
          <a:prstGeom prst="rect">
            <a:avLst/>
          </a:prstGeom>
        </p:spPr>
        <p:txBody>
          <a:bodyPr vert="horz" lIns="91440" tIns="45720" rIns="91440" bIns="45720" rtlCol="0" anchor="b"/>
          <a:lstStyle>
            <a:lvl1pPr algn="r">
              <a:defRPr sz="1200"/>
            </a:lvl1pPr>
          </a:lstStyle>
          <a:p>
            <a:fld id="{9D48AF53-E2AF-41DF-8365-9E0E95A6A932}" type="slidenum">
              <a:rPr lang="ca-ES" smtClean="0"/>
              <a:t>‹Nº›</a:t>
            </a:fld>
            <a:endParaRPr lang="ca-ES" dirty="0"/>
          </a:p>
        </p:txBody>
      </p:sp>
    </p:spTree>
    <p:extLst>
      <p:ext uri="{BB962C8B-B14F-4D97-AF65-F5344CB8AC3E}">
        <p14:creationId xmlns:p14="http://schemas.microsoft.com/office/powerpoint/2010/main" val="3924593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a:t>
            </a:fld>
            <a:endParaRPr lang="ca-ES" dirty="0"/>
          </a:p>
        </p:txBody>
      </p:sp>
    </p:spTree>
    <p:extLst>
      <p:ext uri="{BB962C8B-B14F-4D97-AF65-F5344CB8AC3E}">
        <p14:creationId xmlns:p14="http://schemas.microsoft.com/office/powerpoint/2010/main" val="35056082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10</a:t>
            </a:fld>
            <a:endParaRPr lang="ca-ES" dirty="0"/>
          </a:p>
        </p:txBody>
      </p:sp>
    </p:spTree>
    <p:extLst>
      <p:ext uri="{BB962C8B-B14F-4D97-AF65-F5344CB8AC3E}">
        <p14:creationId xmlns:p14="http://schemas.microsoft.com/office/powerpoint/2010/main" val="37643022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11</a:t>
            </a:fld>
            <a:endParaRPr lang="ca-ES" dirty="0"/>
          </a:p>
        </p:txBody>
      </p:sp>
    </p:spTree>
    <p:extLst>
      <p:ext uri="{BB962C8B-B14F-4D97-AF65-F5344CB8AC3E}">
        <p14:creationId xmlns:p14="http://schemas.microsoft.com/office/powerpoint/2010/main" val="20657801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ca-ES" dirty="0"/>
          </a:p>
          <a:p>
            <a:pPr marL="171450" indent="-171450">
              <a:buFontTx/>
              <a:buChar char="-"/>
            </a:pPr>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13</a:t>
            </a:fld>
            <a:endParaRPr lang="ca-ES" dirty="0"/>
          </a:p>
        </p:txBody>
      </p:sp>
    </p:spTree>
    <p:extLst>
      <p:ext uri="{BB962C8B-B14F-4D97-AF65-F5344CB8AC3E}">
        <p14:creationId xmlns:p14="http://schemas.microsoft.com/office/powerpoint/2010/main" val="20598215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14</a:t>
            </a:fld>
            <a:endParaRPr lang="ca-ES" dirty="0"/>
          </a:p>
        </p:txBody>
      </p:sp>
    </p:spTree>
    <p:extLst>
      <p:ext uri="{BB962C8B-B14F-4D97-AF65-F5344CB8AC3E}">
        <p14:creationId xmlns:p14="http://schemas.microsoft.com/office/powerpoint/2010/main" val="16469442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15</a:t>
            </a:fld>
            <a:endParaRPr lang="ca-ES" dirty="0"/>
          </a:p>
        </p:txBody>
      </p:sp>
    </p:spTree>
    <p:extLst>
      <p:ext uri="{BB962C8B-B14F-4D97-AF65-F5344CB8AC3E}">
        <p14:creationId xmlns:p14="http://schemas.microsoft.com/office/powerpoint/2010/main" val="32565744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16</a:t>
            </a:fld>
            <a:endParaRPr lang="ca-ES" dirty="0"/>
          </a:p>
        </p:txBody>
      </p:sp>
    </p:spTree>
    <p:extLst>
      <p:ext uri="{BB962C8B-B14F-4D97-AF65-F5344CB8AC3E}">
        <p14:creationId xmlns:p14="http://schemas.microsoft.com/office/powerpoint/2010/main" val="10856453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Marcador de imagen de diapositiva 1">
            <a:extLst>
              <a:ext uri="{FF2B5EF4-FFF2-40B4-BE49-F238E27FC236}">
                <a16:creationId xmlns:a16="http://schemas.microsoft.com/office/drawing/2014/main" id="{424EAEEF-3C9C-4433-BC88-27091DB5B5A4}"/>
              </a:ext>
            </a:extLst>
          </p:cNvPr>
          <p:cNvSpPr>
            <a:spLocks noGrp="1" noRot="1" noChangeAspect="1" noChangeArrowheads="1" noTextEdit="1"/>
          </p:cNvSpPr>
          <p:nvPr>
            <p:ph type="sldImg"/>
          </p:nvPr>
        </p:nvSpPr>
        <p:spPr>
          <a:ln/>
        </p:spPr>
      </p:sp>
      <p:sp>
        <p:nvSpPr>
          <p:cNvPr id="21507" name="Marcador de notas 2">
            <a:extLst>
              <a:ext uri="{FF2B5EF4-FFF2-40B4-BE49-F238E27FC236}">
                <a16:creationId xmlns:a16="http://schemas.microsoft.com/office/drawing/2014/main" id="{0F797C82-727C-4E11-8EE4-F99157C2B625}"/>
              </a:ext>
            </a:extLst>
          </p:cNvPr>
          <p:cNvSpPr>
            <a:spLocks noGrp="1" noChangeArrowheads="1"/>
          </p:cNvSpPr>
          <p:nvPr>
            <p:ph type="body" idx="1"/>
          </p:nvPr>
        </p:nvSpPr>
        <p:spPr>
          <a:noFill/>
        </p:spPr>
        <p:txBody>
          <a:bodyPr/>
          <a:lstStyle/>
          <a:p>
            <a:endParaRPr lang="ca-ES" altLang="ca-ES" noProof="0" dirty="0"/>
          </a:p>
          <a:p>
            <a:endParaRPr lang="ca-ES" altLang="ca-ES" dirty="0"/>
          </a:p>
        </p:txBody>
      </p:sp>
      <p:sp>
        <p:nvSpPr>
          <p:cNvPr id="4" name="Marcador de pie de página 3">
            <a:extLst>
              <a:ext uri="{FF2B5EF4-FFF2-40B4-BE49-F238E27FC236}">
                <a16:creationId xmlns:a16="http://schemas.microsoft.com/office/drawing/2014/main" id="{32CAEA95-FCE1-4B17-91A3-566828DA4A2D}"/>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41113904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Marcador de imagen de diapositiva 1">
            <a:extLst>
              <a:ext uri="{FF2B5EF4-FFF2-40B4-BE49-F238E27FC236}">
                <a16:creationId xmlns:a16="http://schemas.microsoft.com/office/drawing/2014/main" id="{424EAEEF-3C9C-4433-BC88-27091DB5B5A4}"/>
              </a:ext>
            </a:extLst>
          </p:cNvPr>
          <p:cNvSpPr>
            <a:spLocks noGrp="1" noRot="1" noChangeAspect="1" noChangeArrowheads="1" noTextEdit="1"/>
          </p:cNvSpPr>
          <p:nvPr>
            <p:ph type="sldImg"/>
          </p:nvPr>
        </p:nvSpPr>
        <p:spPr>
          <a:ln/>
        </p:spPr>
      </p:sp>
      <p:sp>
        <p:nvSpPr>
          <p:cNvPr id="21507" name="Marcador de notas 2">
            <a:extLst>
              <a:ext uri="{FF2B5EF4-FFF2-40B4-BE49-F238E27FC236}">
                <a16:creationId xmlns:a16="http://schemas.microsoft.com/office/drawing/2014/main" id="{0F797C82-727C-4E11-8EE4-F99157C2B625}"/>
              </a:ext>
            </a:extLst>
          </p:cNvPr>
          <p:cNvSpPr>
            <a:spLocks noGrp="1" noChangeArrowheads="1"/>
          </p:cNvSpPr>
          <p:nvPr>
            <p:ph type="body" idx="1"/>
          </p:nvPr>
        </p:nvSpPr>
        <p:spPr>
          <a:noFill/>
        </p:spPr>
        <p:txBody>
          <a:bodyPr/>
          <a:lstStyle/>
          <a:p>
            <a:endParaRPr lang="ca-ES" altLang="ca-ES" noProof="0" dirty="0"/>
          </a:p>
          <a:p>
            <a:endParaRPr lang="ca-ES" altLang="ca-ES" dirty="0"/>
          </a:p>
        </p:txBody>
      </p:sp>
      <p:sp>
        <p:nvSpPr>
          <p:cNvPr id="4" name="Marcador de pie de página 3">
            <a:extLst>
              <a:ext uri="{FF2B5EF4-FFF2-40B4-BE49-F238E27FC236}">
                <a16:creationId xmlns:a16="http://schemas.microsoft.com/office/drawing/2014/main" id="{32CAEA95-FCE1-4B17-91A3-566828DA4A2D}"/>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27371630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Marcador de imagen de diapositiva 1">
            <a:extLst>
              <a:ext uri="{FF2B5EF4-FFF2-40B4-BE49-F238E27FC236}">
                <a16:creationId xmlns:a16="http://schemas.microsoft.com/office/drawing/2014/main" id="{C93844AA-0999-4742-818D-10BEDC6DD41F}"/>
              </a:ext>
            </a:extLst>
          </p:cNvPr>
          <p:cNvSpPr>
            <a:spLocks noGrp="1" noRot="1" noChangeAspect="1" noChangeArrowheads="1" noTextEdit="1"/>
          </p:cNvSpPr>
          <p:nvPr>
            <p:ph type="sldImg"/>
          </p:nvPr>
        </p:nvSpPr>
        <p:spPr>
          <a:ln/>
        </p:spPr>
      </p:sp>
      <p:sp>
        <p:nvSpPr>
          <p:cNvPr id="25603" name="Marcador de notas 2">
            <a:extLst>
              <a:ext uri="{FF2B5EF4-FFF2-40B4-BE49-F238E27FC236}">
                <a16:creationId xmlns:a16="http://schemas.microsoft.com/office/drawing/2014/main" id="{01444DDA-ED35-466C-8A7D-38336854B960}"/>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0B548272-2030-4DBF-837F-DB449156D681}"/>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4782274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20</a:t>
            </a:fld>
            <a:endParaRPr lang="ca-ES" dirty="0"/>
          </a:p>
        </p:txBody>
      </p:sp>
    </p:spTree>
    <p:extLst>
      <p:ext uri="{BB962C8B-B14F-4D97-AF65-F5344CB8AC3E}">
        <p14:creationId xmlns:p14="http://schemas.microsoft.com/office/powerpoint/2010/main" val="119150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2</a:t>
            </a:fld>
            <a:endParaRPr lang="ca-ES" dirty="0"/>
          </a:p>
        </p:txBody>
      </p:sp>
    </p:spTree>
    <p:extLst>
      <p:ext uri="{BB962C8B-B14F-4D97-AF65-F5344CB8AC3E}">
        <p14:creationId xmlns:p14="http://schemas.microsoft.com/office/powerpoint/2010/main" val="37206756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Marcador de imagen de diapositiva 1">
            <a:extLst>
              <a:ext uri="{FF2B5EF4-FFF2-40B4-BE49-F238E27FC236}">
                <a16:creationId xmlns:a16="http://schemas.microsoft.com/office/drawing/2014/main" id="{607318E4-78D5-4B8C-BEEC-048D96019EC4}"/>
              </a:ext>
            </a:extLst>
          </p:cNvPr>
          <p:cNvSpPr>
            <a:spLocks noGrp="1" noRot="1" noChangeAspect="1" noChangeArrowheads="1" noTextEdit="1"/>
          </p:cNvSpPr>
          <p:nvPr>
            <p:ph type="sldImg"/>
          </p:nvPr>
        </p:nvSpPr>
        <p:spPr>
          <a:ln/>
        </p:spPr>
      </p:sp>
      <p:sp>
        <p:nvSpPr>
          <p:cNvPr id="28675" name="Marcador de notas 2">
            <a:extLst>
              <a:ext uri="{FF2B5EF4-FFF2-40B4-BE49-F238E27FC236}">
                <a16:creationId xmlns:a16="http://schemas.microsoft.com/office/drawing/2014/main" id="{602E58A1-7576-4BEC-AA63-0B0AC0FB4782}"/>
              </a:ext>
            </a:extLst>
          </p:cNvPr>
          <p:cNvSpPr>
            <a:spLocks noGrp="1" noChangeArrowheads="1"/>
          </p:cNvSpPr>
          <p:nvPr>
            <p:ph type="body" idx="1"/>
          </p:nvPr>
        </p:nvSpPr>
        <p:spPr>
          <a:noFill/>
        </p:spPr>
        <p:txBody>
          <a:bodyPr/>
          <a:lstStyle/>
          <a:p>
            <a:r>
              <a:rPr lang="ca-ES" altLang="ca-ES" dirty="0"/>
              <a:t>-</a:t>
            </a:r>
          </a:p>
        </p:txBody>
      </p:sp>
      <p:sp>
        <p:nvSpPr>
          <p:cNvPr id="4" name="Marcador de pie de página 3">
            <a:extLst>
              <a:ext uri="{FF2B5EF4-FFF2-40B4-BE49-F238E27FC236}">
                <a16:creationId xmlns:a16="http://schemas.microsoft.com/office/drawing/2014/main" id="{1B048468-1565-459C-8FA5-6A7012071CA7}"/>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28439139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Marcador de imagen de diapositiva 1">
            <a:extLst>
              <a:ext uri="{FF2B5EF4-FFF2-40B4-BE49-F238E27FC236}">
                <a16:creationId xmlns:a16="http://schemas.microsoft.com/office/drawing/2014/main" id="{B749DDA3-2C74-41B1-B28D-7C3009BA5B4E}"/>
              </a:ext>
            </a:extLst>
          </p:cNvPr>
          <p:cNvSpPr>
            <a:spLocks noGrp="1" noRot="1" noChangeAspect="1" noChangeArrowheads="1" noTextEdit="1"/>
          </p:cNvSpPr>
          <p:nvPr>
            <p:ph type="sldImg"/>
          </p:nvPr>
        </p:nvSpPr>
        <p:spPr>
          <a:ln/>
        </p:spPr>
      </p:sp>
      <p:sp>
        <p:nvSpPr>
          <p:cNvPr id="30723" name="Marcador de notas 2">
            <a:extLst>
              <a:ext uri="{FF2B5EF4-FFF2-40B4-BE49-F238E27FC236}">
                <a16:creationId xmlns:a16="http://schemas.microsoft.com/office/drawing/2014/main" id="{F6725B84-F5EC-428F-B153-A2BD510AF7E0}"/>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C2DA27C0-0E17-4DAA-83E7-D002AF7764A5}"/>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18944430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23</a:t>
            </a:fld>
            <a:endParaRPr lang="ca-ES" dirty="0"/>
          </a:p>
        </p:txBody>
      </p:sp>
    </p:spTree>
    <p:extLst>
      <p:ext uri="{BB962C8B-B14F-4D97-AF65-F5344CB8AC3E}">
        <p14:creationId xmlns:p14="http://schemas.microsoft.com/office/powerpoint/2010/main" val="1107105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24</a:t>
            </a:fld>
            <a:endParaRPr lang="ca-ES" dirty="0"/>
          </a:p>
        </p:txBody>
      </p:sp>
    </p:spTree>
    <p:extLst>
      <p:ext uri="{BB962C8B-B14F-4D97-AF65-F5344CB8AC3E}">
        <p14:creationId xmlns:p14="http://schemas.microsoft.com/office/powerpoint/2010/main" val="1483894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25</a:t>
            </a:fld>
            <a:endParaRPr lang="ca-ES" dirty="0"/>
          </a:p>
        </p:txBody>
      </p:sp>
    </p:spTree>
    <p:extLst>
      <p:ext uri="{BB962C8B-B14F-4D97-AF65-F5344CB8AC3E}">
        <p14:creationId xmlns:p14="http://schemas.microsoft.com/office/powerpoint/2010/main" val="27631754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26</a:t>
            </a:fld>
            <a:endParaRPr lang="ca-ES" dirty="0"/>
          </a:p>
        </p:txBody>
      </p:sp>
    </p:spTree>
    <p:extLst>
      <p:ext uri="{BB962C8B-B14F-4D97-AF65-F5344CB8AC3E}">
        <p14:creationId xmlns:p14="http://schemas.microsoft.com/office/powerpoint/2010/main" val="41750257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Marcador de imagen de diapositiva 1">
            <a:extLst>
              <a:ext uri="{FF2B5EF4-FFF2-40B4-BE49-F238E27FC236}">
                <a16:creationId xmlns:a16="http://schemas.microsoft.com/office/drawing/2014/main" id="{424EAEEF-3C9C-4433-BC88-27091DB5B5A4}"/>
              </a:ext>
            </a:extLst>
          </p:cNvPr>
          <p:cNvSpPr>
            <a:spLocks noGrp="1" noRot="1" noChangeAspect="1" noChangeArrowheads="1" noTextEdit="1"/>
          </p:cNvSpPr>
          <p:nvPr>
            <p:ph type="sldImg"/>
          </p:nvPr>
        </p:nvSpPr>
        <p:spPr>
          <a:ln/>
        </p:spPr>
      </p:sp>
      <p:sp>
        <p:nvSpPr>
          <p:cNvPr id="21507" name="Marcador de notas 2">
            <a:extLst>
              <a:ext uri="{FF2B5EF4-FFF2-40B4-BE49-F238E27FC236}">
                <a16:creationId xmlns:a16="http://schemas.microsoft.com/office/drawing/2014/main" id="{0F797C82-727C-4E11-8EE4-F99157C2B625}"/>
              </a:ext>
            </a:extLst>
          </p:cNvPr>
          <p:cNvSpPr>
            <a:spLocks noGrp="1" noChangeArrowheads="1"/>
          </p:cNvSpPr>
          <p:nvPr>
            <p:ph type="body" idx="1"/>
          </p:nvPr>
        </p:nvSpPr>
        <p:spPr>
          <a:noFill/>
        </p:spPr>
        <p:txBody>
          <a:bodyPr/>
          <a:lstStyle/>
          <a:p>
            <a:endParaRPr lang="ca-ES" altLang="ca-ES" noProof="0" dirty="0"/>
          </a:p>
          <a:p>
            <a:endParaRPr lang="ca-ES" altLang="ca-ES" dirty="0"/>
          </a:p>
        </p:txBody>
      </p:sp>
      <p:sp>
        <p:nvSpPr>
          <p:cNvPr id="4" name="Marcador de pie de página 3">
            <a:extLst>
              <a:ext uri="{FF2B5EF4-FFF2-40B4-BE49-F238E27FC236}">
                <a16:creationId xmlns:a16="http://schemas.microsoft.com/office/drawing/2014/main" id="{32CAEA95-FCE1-4B17-91A3-566828DA4A2D}"/>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24525667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Marcador de imagen de diapositiva 1">
            <a:extLst>
              <a:ext uri="{FF2B5EF4-FFF2-40B4-BE49-F238E27FC236}">
                <a16:creationId xmlns:a16="http://schemas.microsoft.com/office/drawing/2014/main" id="{DDD2CA48-AE86-46AC-BE96-F2CE034BB1CB}"/>
              </a:ext>
            </a:extLst>
          </p:cNvPr>
          <p:cNvSpPr>
            <a:spLocks noGrp="1" noRot="1" noChangeAspect="1" noChangeArrowheads="1" noTextEdit="1"/>
          </p:cNvSpPr>
          <p:nvPr>
            <p:ph type="sldImg"/>
          </p:nvPr>
        </p:nvSpPr>
        <p:spPr>
          <a:ln/>
        </p:spPr>
      </p:sp>
      <p:sp>
        <p:nvSpPr>
          <p:cNvPr id="37891" name="Marcador de notas 2">
            <a:extLst>
              <a:ext uri="{FF2B5EF4-FFF2-40B4-BE49-F238E27FC236}">
                <a16:creationId xmlns:a16="http://schemas.microsoft.com/office/drawing/2014/main" id="{EEB6B473-1B21-4863-B4BD-6D2A39D1ECC4}"/>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749E878D-EAFD-4AAA-8C23-F69353ED7D89}"/>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22117143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Marcador de imagen de diapositiva 1">
            <a:extLst>
              <a:ext uri="{FF2B5EF4-FFF2-40B4-BE49-F238E27FC236}">
                <a16:creationId xmlns:a16="http://schemas.microsoft.com/office/drawing/2014/main" id="{F9B4BA65-C0E9-4987-91F1-9338E7043E36}"/>
              </a:ext>
            </a:extLst>
          </p:cNvPr>
          <p:cNvSpPr>
            <a:spLocks noGrp="1" noRot="1" noChangeAspect="1" noChangeArrowheads="1" noTextEdit="1"/>
          </p:cNvSpPr>
          <p:nvPr>
            <p:ph type="sldImg"/>
          </p:nvPr>
        </p:nvSpPr>
        <p:spPr>
          <a:ln/>
        </p:spPr>
      </p:sp>
      <p:sp>
        <p:nvSpPr>
          <p:cNvPr id="39939" name="Marcador de notas 2">
            <a:extLst>
              <a:ext uri="{FF2B5EF4-FFF2-40B4-BE49-F238E27FC236}">
                <a16:creationId xmlns:a16="http://schemas.microsoft.com/office/drawing/2014/main" id="{FCE6023B-14B3-44AC-B367-AA2B3086E996}"/>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E8A90D69-80CD-4B68-A35B-C1AAC8F96ED2}"/>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29615527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Marcador de imagen de diapositiva 1">
            <a:extLst>
              <a:ext uri="{FF2B5EF4-FFF2-40B4-BE49-F238E27FC236}">
                <a16:creationId xmlns:a16="http://schemas.microsoft.com/office/drawing/2014/main" id="{D5E1D712-2232-48CA-81DB-E4F87EB33C4F}"/>
              </a:ext>
            </a:extLst>
          </p:cNvPr>
          <p:cNvSpPr>
            <a:spLocks noGrp="1" noRot="1" noChangeAspect="1" noChangeArrowheads="1" noTextEdit="1"/>
          </p:cNvSpPr>
          <p:nvPr>
            <p:ph type="sldImg"/>
          </p:nvPr>
        </p:nvSpPr>
        <p:spPr>
          <a:ln/>
        </p:spPr>
      </p:sp>
      <p:sp>
        <p:nvSpPr>
          <p:cNvPr id="41987" name="Marcador de notas 2">
            <a:extLst>
              <a:ext uri="{FF2B5EF4-FFF2-40B4-BE49-F238E27FC236}">
                <a16:creationId xmlns:a16="http://schemas.microsoft.com/office/drawing/2014/main" id="{D9BE4183-DBC8-40D6-A010-313EE286720B}"/>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8CEA1EE4-5FBA-4944-965D-DE43158F4BE2}"/>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3789729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ca-ES" sz="1000" kern="1200" dirty="0">
              <a:solidFill>
                <a:schemeClr val="tx1">
                  <a:lumMod val="50000"/>
                  <a:lumOff val="50000"/>
                </a:schemeClr>
              </a:solidFill>
              <a:latin typeface="+mn-lt"/>
              <a:ea typeface="+mn-ea"/>
              <a:cs typeface="+mn-cs"/>
            </a:endParaRPr>
          </a:p>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3</a:t>
            </a:fld>
            <a:endParaRPr lang="ca-ES" dirty="0"/>
          </a:p>
        </p:txBody>
      </p:sp>
    </p:spTree>
    <p:extLst>
      <p:ext uri="{BB962C8B-B14F-4D97-AF65-F5344CB8AC3E}">
        <p14:creationId xmlns:p14="http://schemas.microsoft.com/office/powerpoint/2010/main" val="2859887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Marcador de imagen de diapositiva 1">
            <a:extLst>
              <a:ext uri="{FF2B5EF4-FFF2-40B4-BE49-F238E27FC236}">
                <a16:creationId xmlns:a16="http://schemas.microsoft.com/office/drawing/2014/main" id="{424EAEEF-3C9C-4433-BC88-27091DB5B5A4}"/>
              </a:ext>
            </a:extLst>
          </p:cNvPr>
          <p:cNvSpPr>
            <a:spLocks noGrp="1" noRot="1" noChangeAspect="1" noChangeArrowheads="1" noTextEdit="1"/>
          </p:cNvSpPr>
          <p:nvPr>
            <p:ph type="sldImg"/>
          </p:nvPr>
        </p:nvSpPr>
        <p:spPr>
          <a:ln/>
        </p:spPr>
      </p:sp>
      <p:sp>
        <p:nvSpPr>
          <p:cNvPr id="21507" name="Marcador de notas 2">
            <a:extLst>
              <a:ext uri="{FF2B5EF4-FFF2-40B4-BE49-F238E27FC236}">
                <a16:creationId xmlns:a16="http://schemas.microsoft.com/office/drawing/2014/main" id="{0F797C82-727C-4E11-8EE4-F99157C2B625}"/>
              </a:ext>
            </a:extLst>
          </p:cNvPr>
          <p:cNvSpPr>
            <a:spLocks noGrp="1" noChangeArrowheads="1"/>
          </p:cNvSpPr>
          <p:nvPr>
            <p:ph type="body" idx="1"/>
          </p:nvPr>
        </p:nvSpPr>
        <p:spPr>
          <a:noFill/>
        </p:spPr>
        <p:txBody>
          <a:bodyPr/>
          <a:lstStyle/>
          <a:p>
            <a:endParaRPr lang="ca-ES" altLang="ca-ES" noProof="0" dirty="0"/>
          </a:p>
          <a:p>
            <a:endParaRPr lang="ca-ES" altLang="ca-ES" dirty="0"/>
          </a:p>
        </p:txBody>
      </p:sp>
      <p:sp>
        <p:nvSpPr>
          <p:cNvPr id="4" name="Marcador de pie de página 3">
            <a:extLst>
              <a:ext uri="{FF2B5EF4-FFF2-40B4-BE49-F238E27FC236}">
                <a16:creationId xmlns:a16="http://schemas.microsoft.com/office/drawing/2014/main" id="{32CAEA95-FCE1-4B17-91A3-566828DA4A2D}"/>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9455745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32</a:t>
            </a:fld>
            <a:endParaRPr lang="ca-ES" dirty="0"/>
          </a:p>
        </p:txBody>
      </p:sp>
    </p:spTree>
    <p:extLst>
      <p:ext uri="{BB962C8B-B14F-4D97-AF65-F5344CB8AC3E}">
        <p14:creationId xmlns:p14="http://schemas.microsoft.com/office/powerpoint/2010/main" val="21653947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33</a:t>
            </a:fld>
            <a:endParaRPr lang="ca-ES" dirty="0"/>
          </a:p>
        </p:txBody>
      </p:sp>
    </p:spTree>
    <p:extLst>
      <p:ext uri="{BB962C8B-B14F-4D97-AF65-F5344CB8AC3E}">
        <p14:creationId xmlns:p14="http://schemas.microsoft.com/office/powerpoint/2010/main" val="50454061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Marcador de imagen de diapositiva 1">
            <a:extLst>
              <a:ext uri="{FF2B5EF4-FFF2-40B4-BE49-F238E27FC236}">
                <a16:creationId xmlns:a16="http://schemas.microsoft.com/office/drawing/2014/main" id="{89AAD6F9-C9ED-44DA-A6F1-3EA35A8D255E}"/>
              </a:ext>
            </a:extLst>
          </p:cNvPr>
          <p:cNvSpPr>
            <a:spLocks noGrp="1" noRot="1" noChangeAspect="1" noChangeArrowheads="1" noTextEdit="1"/>
          </p:cNvSpPr>
          <p:nvPr>
            <p:ph type="sldImg"/>
          </p:nvPr>
        </p:nvSpPr>
        <p:spPr>
          <a:ln/>
        </p:spPr>
      </p:sp>
      <p:sp>
        <p:nvSpPr>
          <p:cNvPr id="46083" name="Marcador de notas 2">
            <a:extLst>
              <a:ext uri="{FF2B5EF4-FFF2-40B4-BE49-F238E27FC236}">
                <a16:creationId xmlns:a16="http://schemas.microsoft.com/office/drawing/2014/main" id="{61BA57C9-9057-44AA-AA51-C1E9276E94C8}"/>
              </a:ext>
            </a:extLst>
          </p:cNvPr>
          <p:cNvSpPr>
            <a:spLocks noGrp="1" noChangeArrowheads="1"/>
          </p:cNvSpPr>
          <p:nvPr>
            <p:ph type="body" idx="1"/>
          </p:nvPr>
        </p:nvSpPr>
        <p:spPr>
          <a:noFill/>
        </p:spPr>
        <p:txBody>
          <a:bodyPr/>
          <a:lstStyle/>
          <a:p>
            <a:endParaRPr lang="ca-ES" altLang="ca-ES" sz="1000" dirty="0">
              <a:solidFill>
                <a:srgbClr val="646464"/>
              </a:solidFill>
            </a:endParaRPr>
          </a:p>
        </p:txBody>
      </p:sp>
      <p:sp>
        <p:nvSpPr>
          <p:cNvPr id="4" name="Marcador de pie de página 3">
            <a:extLst>
              <a:ext uri="{FF2B5EF4-FFF2-40B4-BE49-F238E27FC236}">
                <a16:creationId xmlns:a16="http://schemas.microsoft.com/office/drawing/2014/main" id="{677ED71C-D283-45CE-B65D-F60E2EEA1BF0}"/>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31069146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35</a:t>
            </a:fld>
            <a:endParaRPr lang="ca-ES" dirty="0"/>
          </a:p>
        </p:txBody>
      </p:sp>
    </p:spTree>
    <p:extLst>
      <p:ext uri="{BB962C8B-B14F-4D97-AF65-F5344CB8AC3E}">
        <p14:creationId xmlns:p14="http://schemas.microsoft.com/office/powerpoint/2010/main" val="2659862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36</a:t>
            </a:fld>
            <a:endParaRPr lang="ca-ES" dirty="0"/>
          </a:p>
        </p:txBody>
      </p:sp>
    </p:spTree>
    <p:extLst>
      <p:ext uri="{BB962C8B-B14F-4D97-AF65-F5344CB8AC3E}">
        <p14:creationId xmlns:p14="http://schemas.microsoft.com/office/powerpoint/2010/main" val="162260165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Marcador de imagen de diapositiva 1">
            <a:extLst>
              <a:ext uri="{FF2B5EF4-FFF2-40B4-BE49-F238E27FC236}">
                <a16:creationId xmlns:a16="http://schemas.microsoft.com/office/drawing/2014/main" id="{F1DEA4FD-2E89-4F9F-A444-80F63BAB80BD}"/>
              </a:ext>
            </a:extLst>
          </p:cNvPr>
          <p:cNvSpPr>
            <a:spLocks noGrp="1" noRot="1" noChangeAspect="1" noChangeArrowheads="1" noTextEdit="1"/>
          </p:cNvSpPr>
          <p:nvPr>
            <p:ph type="sldImg"/>
          </p:nvPr>
        </p:nvSpPr>
        <p:spPr>
          <a:ln/>
        </p:spPr>
      </p:sp>
      <p:sp>
        <p:nvSpPr>
          <p:cNvPr id="50179" name="Marcador de notas 2">
            <a:extLst>
              <a:ext uri="{FF2B5EF4-FFF2-40B4-BE49-F238E27FC236}">
                <a16:creationId xmlns:a16="http://schemas.microsoft.com/office/drawing/2014/main" id="{38C42A4D-6D6F-448D-9AF0-0A3A1440EB81}"/>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32CAEA95-FCE1-4B17-91A3-566828DA4A2D}"/>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32737894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Marcador de imagen de diapositiva 1">
            <a:extLst>
              <a:ext uri="{FF2B5EF4-FFF2-40B4-BE49-F238E27FC236}">
                <a16:creationId xmlns:a16="http://schemas.microsoft.com/office/drawing/2014/main" id="{5F2B46F1-B7D6-47CE-81DA-CAA6577B4A1E}"/>
              </a:ext>
            </a:extLst>
          </p:cNvPr>
          <p:cNvSpPr>
            <a:spLocks noGrp="1" noRot="1" noChangeAspect="1" noChangeArrowheads="1" noTextEdit="1"/>
          </p:cNvSpPr>
          <p:nvPr>
            <p:ph type="sldImg"/>
          </p:nvPr>
        </p:nvSpPr>
        <p:spPr>
          <a:ln/>
        </p:spPr>
      </p:sp>
      <p:sp>
        <p:nvSpPr>
          <p:cNvPr id="62467" name="Marcador de notas 2">
            <a:extLst>
              <a:ext uri="{FF2B5EF4-FFF2-40B4-BE49-F238E27FC236}">
                <a16:creationId xmlns:a16="http://schemas.microsoft.com/office/drawing/2014/main" id="{58A884B3-D526-4961-8243-3D33F37C37E7}"/>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A08DD4D9-5249-44F4-ACD6-08D9F65B4653}"/>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41223773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Marcador de imagen de diapositiva 1">
            <a:extLst>
              <a:ext uri="{FF2B5EF4-FFF2-40B4-BE49-F238E27FC236}">
                <a16:creationId xmlns:a16="http://schemas.microsoft.com/office/drawing/2014/main" id="{5F2B46F1-B7D6-47CE-81DA-CAA6577B4A1E}"/>
              </a:ext>
            </a:extLst>
          </p:cNvPr>
          <p:cNvSpPr>
            <a:spLocks noGrp="1" noRot="1" noChangeAspect="1" noChangeArrowheads="1" noTextEdit="1"/>
          </p:cNvSpPr>
          <p:nvPr>
            <p:ph type="sldImg"/>
          </p:nvPr>
        </p:nvSpPr>
        <p:spPr>
          <a:ln/>
        </p:spPr>
      </p:sp>
      <p:sp>
        <p:nvSpPr>
          <p:cNvPr id="62467" name="Marcador de notas 2">
            <a:extLst>
              <a:ext uri="{FF2B5EF4-FFF2-40B4-BE49-F238E27FC236}">
                <a16:creationId xmlns:a16="http://schemas.microsoft.com/office/drawing/2014/main" id="{58A884B3-D526-4961-8243-3D33F37C37E7}"/>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A08DD4D9-5249-44F4-ACD6-08D9F65B4653}"/>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272840846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40</a:t>
            </a:fld>
            <a:endParaRPr lang="ca-ES" dirty="0"/>
          </a:p>
        </p:txBody>
      </p:sp>
    </p:spTree>
    <p:extLst>
      <p:ext uri="{BB962C8B-B14F-4D97-AF65-F5344CB8AC3E}">
        <p14:creationId xmlns:p14="http://schemas.microsoft.com/office/powerpoint/2010/main" val="3864094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4</a:t>
            </a:fld>
            <a:endParaRPr lang="ca-ES" dirty="0"/>
          </a:p>
        </p:txBody>
      </p:sp>
    </p:spTree>
    <p:extLst>
      <p:ext uri="{BB962C8B-B14F-4D97-AF65-F5344CB8AC3E}">
        <p14:creationId xmlns:p14="http://schemas.microsoft.com/office/powerpoint/2010/main" val="12421393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41</a:t>
            </a:fld>
            <a:endParaRPr lang="ca-ES" dirty="0"/>
          </a:p>
        </p:txBody>
      </p:sp>
    </p:spTree>
    <p:extLst>
      <p:ext uri="{BB962C8B-B14F-4D97-AF65-F5344CB8AC3E}">
        <p14:creationId xmlns:p14="http://schemas.microsoft.com/office/powerpoint/2010/main" val="33672021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42</a:t>
            </a:fld>
            <a:endParaRPr lang="ca-ES" dirty="0"/>
          </a:p>
        </p:txBody>
      </p:sp>
    </p:spTree>
    <p:extLst>
      <p:ext uri="{BB962C8B-B14F-4D97-AF65-F5344CB8AC3E}">
        <p14:creationId xmlns:p14="http://schemas.microsoft.com/office/powerpoint/2010/main" val="187596813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43</a:t>
            </a:fld>
            <a:endParaRPr lang="ca-ES" dirty="0"/>
          </a:p>
        </p:txBody>
      </p:sp>
    </p:spTree>
    <p:extLst>
      <p:ext uri="{BB962C8B-B14F-4D97-AF65-F5344CB8AC3E}">
        <p14:creationId xmlns:p14="http://schemas.microsoft.com/office/powerpoint/2010/main" val="308795655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44</a:t>
            </a:fld>
            <a:endParaRPr lang="ca-ES" dirty="0"/>
          </a:p>
        </p:txBody>
      </p:sp>
    </p:spTree>
    <p:extLst>
      <p:ext uri="{BB962C8B-B14F-4D97-AF65-F5344CB8AC3E}">
        <p14:creationId xmlns:p14="http://schemas.microsoft.com/office/powerpoint/2010/main" val="423469990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Marcador de imagen de diapositiva 1">
            <a:extLst>
              <a:ext uri="{FF2B5EF4-FFF2-40B4-BE49-F238E27FC236}">
                <a16:creationId xmlns:a16="http://schemas.microsoft.com/office/drawing/2014/main" id="{908469D8-3524-44A7-9D1A-B4EFA2C5F50A}"/>
              </a:ext>
            </a:extLst>
          </p:cNvPr>
          <p:cNvSpPr>
            <a:spLocks noGrp="1" noRot="1" noChangeAspect="1" noChangeArrowheads="1" noTextEdit="1"/>
          </p:cNvSpPr>
          <p:nvPr>
            <p:ph type="sldImg"/>
          </p:nvPr>
        </p:nvSpPr>
        <p:spPr>
          <a:ln/>
        </p:spPr>
      </p:sp>
      <p:sp>
        <p:nvSpPr>
          <p:cNvPr id="65539" name="Marcador de notas 2">
            <a:extLst>
              <a:ext uri="{FF2B5EF4-FFF2-40B4-BE49-F238E27FC236}">
                <a16:creationId xmlns:a16="http://schemas.microsoft.com/office/drawing/2014/main" id="{A4A6B914-79E5-4747-93C2-9DCE7724EA6A}"/>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9018664D-BB54-4ECA-84EF-D9A3AFB8B4EC}"/>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380851054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46</a:t>
            </a:fld>
            <a:endParaRPr lang="ca-ES" dirty="0"/>
          </a:p>
        </p:txBody>
      </p:sp>
    </p:spTree>
    <p:extLst>
      <p:ext uri="{BB962C8B-B14F-4D97-AF65-F5344CB8AC3E}">
        <p14:creationId xmlns:p14="http://schemas.microsoft.com/office/powerpoint/2010/main" val="41844202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Marcador de imagen de diapositiva 1">
            <a:extLst>
              <a:ext uri="{FF2B5EF4-FFF2-40B4-BE49-F238E27FC236}">
                <a16:creationId xmlns:a16="http://schemas.microsoft.com/office/drawing/2014/main" id="{CD8664D5-C3A1-4AA2-9E06-C4BEC3AC287C}"/>
              </a:ext>
            </a:extLst>
          </p:cNvPr>
          <p:cNvSpPr>
            <a:spLocks noGrp="1" noRot="1" noChangeAspect="1" noChangeArrowheads="1" noTextEdit="1"/>
          </p:cNvSpPr>
          <p:nvPr>
            <p:ph type="sldImg"/>
          </p:nvPr>
        </p:nvSpPr>
        <p:spPr>
          <a:ln/>
        </p:spPr>
      </p:sp>
      <p:sp>
        <p:nvSpPr>
          <p:cNvPr id="68611" name="Marcador de notas 2">
            <a:extLst>
              <a:ext uri="{FF2B5EF4-FFF2-40B4-BE49-F238E27FC236}">
                <a16:creationId xmlns:a16="http://schemas.microsoft.com/office/drawing/2014/main" id="{F1A92A08-A976-4122-B0C8-F4EED42068C8}"/>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9233B251-A047-4874-B331-F39DED6D4D46}"/>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101295422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48</a:t>
            </a:fld>
            <a:endParaRPr lang="ca-ES" dirty="0"/>
          </a:p>
        </p:txBody>
      </p:sp>
    </p:spTree>
    <p:extLst>
      <p:ext uri="{BB962C8B-B14F-4D97-AF65-F5344CB8AC3E}">
        <p14:creationId xmlns:p14="http://schemas.microsoft.com/office/powerpoint/2010/main" val="339647978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a:extLst>
              <a:ext uri="{FF2B5EF4-FFF2-40B4-BE49-F238E27FC236}">
                <a16:creationId xmlns:a16="http://schemas.microsoft.com/office/drawing/2014/main" id="{D10DBC66-7167-4BC7-B09D-6E90ABD87A4D}"/>
              </a:ext>
            </a:extLst>
          </p:cNvPr>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79875" name="Rectangle 2">
            <a:extLst>
              <a:ext uri="{FF2B5EF4-FFF2-40B4-BE49-F238E27FC236}">
                <a16:creationId xmlns:a16="http://schemas.microsoft.com/office/drawing/2014/main" id="{DF2756DF-0FF3-4F07-BF6D-8479FBAA0EC6}"/>
              </a:ext>
            </a:extLst>
          </p:cNvPr>
          <p:cNvSpPr>
            <a:spLocks noGrp="1" noRot="1" noChangeAspect="1" noChangeArrowheads="1" noTextEdit="1"/>
          </p:cNvSpPr>
          <p:nvPr>
            <p:ph type="sldImg"/>
          </p:nvPr>
        </p:nvSpPr>
        <p:spPr>
          <a:ln/>
        </p:spPr>
      </p:sp>
      <p:sp>
        <p:nvSpPr>
          <p:cNvPr id="79876" name="Rectangle 3">
            <a:extLst>
              <a:ext uri="{FF2B5EF4-FFF2-40B4-BE49-F238E27FC236}">
                <a16:creationId xmlns:a16="http://schemas.microsoft.com/office/drawing/2014/main" id="{1AA02699-538E-488F-9B3E-D6CFC848BBAC}"/>
              </a:ext>
            </a:extLst>
          </p:cNvPr>
          <p:cNvSpPr>
            <a:spLocks noGrp="1" noChangeArrowheads="1"/>
          </p:cNvSpPr>
          <p:nvPr>
            <p:ph type="body" idx="1"/>
          </p:nvPr>
        </p:nvSpPr>
        <p:spPr>
          <a:noFill/>
        </p:spPr>
        <p:txBody>
          <a:bodyPr/>
          <a:lstStyle/>
          <a:p>
            <a:pPr eaLnBrk="1" hangingPunct="1"/>
            <a:endParaRPr lang="es-ES" altLang="ca-ES" dirty="0"/>
          </a:p>
        </p:txBody>
      </p:sp>
    </p:spTree>
    <p:extLst>
      <p:ext uri="{BB962C8B-B14F-4D97-AF65-F5344CB8AC3E}">
        <p14:creationId xmlns:p14="http://schemas.microsoft.com/office/powerpoint/2010/main" val="236829338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50</a:t>
            </a:fld>
            <a:endParaRPr lang="ca-ES" dirty="0"/>
          </a:p>
        </p:txBody>
      </p:sp>
    </p:spTree>
    <p:extLst>
      <p:ext uri="{BB962C8B-B14F-4D97-AF65-F5344CB8AC3E}">
        <p14:creationId xmlns:p14="http://schemas.microsoft.com/office/powerpoint/2010/main" val="368307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l"/>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a:t>
            </a:fld>
            <a:endParaRPr lang="ca-ES" dirty="0"/>
          </a:p>
        </p:txBody>
      </p:sp>
    </p:spTree>
    <p:extLst>
      <p:ext uri="{BB962C8B-B14F-4D97-AF65-F5344CB8AC3E}">
        <p14:creationId xmlns:p14="http://schemas.microsoft.com/office/powerpoint/2010/main" val="92466794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51</a:t>
            </a:fld>
            <a:endParaRPr lang="ca-ES" dirty="0"/>
          </a:p>
        </p:txBody>
      </p:sp>
    </p:spTree>
    <p:extLst>
      <p:ext uri="{BB962C8B-B14F-4D97-AF65-F5344CB8AC3E}">
        <p14:creationId xmlns:p14="http://schemas.microsoft.com/office/powerpoint/2010/main" val="237354002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52</a:t>
            </a:fld>
            <a:endParaRPr lang="ca-ES" dirty="0"/>
          </a:p>
        </p:txBody>
      </p:sp>
    </p:spTree>
    <p:extLst>
      <p:ext uri="{BB962C8B-B14F-4D97-AF65-F5344CB8AC3E}">
        <p14:creationId xmlns:p14="http://schemas.microsoft.com/office/powerpoint/2010/main" val="394625187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53</a:t>
            </a:fld>
            <a:endParaRPr lang="ca-ES" dirty="0"/>
          </a:p>
        </p:txBody>
      </p:sp>
    </p:spTree>
    <p:extLst>
      <p:ext uri="{BB962C8B-B14F-4D97-AF65-F5344CB8AC3E}">
        <p14:creationId xmlns:p14="http://schemas.microsoft.com/office/powerpoint/2010/main" val="49813694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54</a:t>
            </a:fld>
            <a:endParaRPr lang="ca-ES" dirty="0"/>
          </a:p>
        </p:txBody>
      </p:sp>
    </p:spTree>
    <p:extLst>
      <p:ext uri="{BB962C8B-B14F-4D97-AF65-F5344CB8AC3E}">
        <p14:creationId xmlns:p14="http://schemas.microsoft.com/office/powerpoint/2010/main" val="114731273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55</a:t>
            </a:fld>
            <a:endParaRPr lang="ca-ES" dirty="0"/>
          </a:p>
        </p:txBody>
      </p:sp>
    </p:spTree>
    <p:extLst>
      <p:ext uri="{BB962C8B-B14F-4D97-AF65-F5344CB8AC3E}">
        <p14:creationId xmlns:p14="http://schemas.microsoft.com/office/powerpoint/2010/main" val="222126376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56</a:t>
            </a:fld>
            <a:endParaRPr lang="ca-ES" dirty="0"/>
          </a:p>
        </p:txBody>
      </p:sp>
    </p:spTree>
    <p:extLst>
      <p:ext uri="{BB962C8B-B14F-4D97-AF65-F5344CB8AC3E}">
        <p14:creationId xmlns:p14="http://schemas.microsoft.com/office/powerpoint/2010/main" val="323362221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57</a:t>
            </a:fld>
            <a:endParaRPr lang="ca-ES" dirty="0"/>
          </a:p>
        </p:txBody>
      </p:sp>
    </p:spTree>
    <p:extLst>
      <p:ext uri="{BB962C8B-B14F-4D97-AF65-F5344CB8AC3E}">
        <p14:creationId xmlns:p14="http://schemas.microsoft.com/office/powerpoint/2010/main" val="379747529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58</a:t>
            </a:fld>
            <a:endParaRPr lang="ca-ES" dirty="0"/>
          </a:p>
        </p:txBody>
      </p:sp>
    </p:spTree>
    <p:extLst>
      <p:ext uri="{BB962C8B-B14F-4D97-AF65-F5344CB8AC3E}">
        <p14:creationId xmlns:p14="http://schemas.microsoft.com/office/powerpoint/2010/main" val="357821368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59</a:t>
            </a:fld>
            <a:endParaRPr lang="ca-ES" dirty="0"/>
          </a:p>
        </p:txBody>
      </p:sp>
    </p:spTree>
    <p:extLst>
      <p:ext uri="{BB962C8B-B14F-4D97-AF65-F5344CB8AC3E}">
        <p14:creationId xmlns:p14="http://schemas.microsoft.com/office/powerpoint/2010/main" val="138789978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60</a:t>
            </a:fld>
            <a:endParaRPr lang="ca-ES" dirty="0"/>
          </a:p>
        </p:txBody>
      </p:sp>
    </p:spTree>
    <p:extLst>
      <p:ext uri="{BB962C8B-B14F-4D97-AF65-F5344CB8AC3E}">
        <p14:creationId xmlns:p14="http://schemas.microsoft.com/office/powerpoint/2010/main" val="3176435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a:t>
            </a:fld>
            <a:endParaRPr lang="ca-ES" dirty="0"/>
          </a:p>
        </p:txBody>
      </p:sp>
    </p:spTree>
    <p:extLst>
      <p:ext uri="{BB962C8B-B14F-4D97-AF65-F5344CB8AC3E}">
        <p14:creationId xmlns:p14="http://schemas.microsoft.com/office/powerpoint/2010/main" val="63636650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61</a:t>
            </a:fld>
            <a:endParaRPr lang="ca-ES" dirty="0"/>
          </a:p>
        </p:txBody>
      </p:sp>
    </p:spTree>
    <p:extLst>
      <p:ext uri="{BB962C8B-B14F-4D97-AF65-F5344CB8AC3E}">
        <p14:creationId xmlns:p14="http://schemas.microsoft.com/office/powerpoint/2010/main" val="92882080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62</a:t>
            </a:fld>
            <a:endParaRPr lang="ca-ES" dirty="0"/>
          </a:p>
        </p:txBody>
      </p:sp>
    </p:spTree>
    <p:extLst>
      <p:ext uri="{BB962C8B-B14F-4D97-AF65-F5344CB8AC3E}">
        <p14:creationId xmlns:p14="http://schemas.microsoft.com/office/powerpoint/2010/main" val="79824779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63</a:t>
            </a:fld>
            <a:endParaRPr lang="ca-ES" dirty="0"/>
          </a:p>
        </p:txBody>
      </p:sp>
    </p:spTree>
    <p:extLst>
      <p:ext uri="{BB962C8B-B14F-4D97-AF65-F5344CB8AC3E}">
        <p14:creationId xmlns:p14="http://schemas.microsoft.com/office/powerpoint/2010/main" val="157529933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64</a:t>
            </a:fld>
            <a:endParaRPr lang="ca-ES" dirty="0"/>
          </a:p>
        </p:txBody>
      </p:sp>
    </p:spTree>
    <p:extLst>
      <p:ext uri="{BB962C8B-B14F-4D97-AF65-F5344CB8AC3E}">
        <p14:creationId xmlns:p14="http://schemas.microsoft.com/office/powerpoint/2010/main" val="210873315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65</a:t>
            </a:fld>
            <a:endParaRPr lang="ca-ES" dirty="0"/>
          </a:p>
        </p:txBody>
      </p:sp>
    </p:spTree>
    <p:extLst>
      <p:ext uri="{BB962C8B-B14F-4D97-AF65-F5344CB8AC3E}">
        <p14:creationId xmlns:p14="http://schemas.microsoft.com/office/powerpoint/2010/main" val="135376748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66</a:t>
            </a:fld>
            <a:endParaRPr lang="ca-ES" dirty="0"/>
          </a:p>
        </p:txBody>
      </p:sp>
    </p:spTree>
    <p:extLst>
      <p:ext uri="{BB962C8B-B14F-4D97-AF65-F5344CB8AC3E}">
        <p14:creationId xmlns:p14="http://schemas.microsoft.com/office/powerpoint/2010/main" val="146531554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67</a:t>
            </a:fld>
            <a:endParaRPr lang="ca-ES" dirty="0"/>
          </a:p>
        </p:txBody>
      </p:sp>
    </p:spTree>
    <p:extLst>
      <p:ext uri="{BB962C8B-B14F-4D97-AF65-F5344CB8AC3E}">
        <p14:creationId xmlns:p14="http://schemas.microsoft.com/office/powerpoint/2010/main" val="276582706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68</a:t>
            </a:fld>
            <a:endParaRPr lang="ca-ES" dirty="0"/>
          </a:p>
        </p:txBody>
      </p:sp>
    </p:spTree>
    <p:extLst>
      <p:ext uri="{BB962C8B-B14F-4D97-AF65-F5344CB8AC3E}">
        <p14:creationId xmlns:p14="http://schemas.microsoft.com/office/powerpoint/2010/main" val="221956487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69</a:t>
            </a:fld>
            <a:endParaRPr lang="ca-ES" dirty="0"/>
          </a:p>
        </p:txBody>
      </p:sp>
    </p:spTree>
    <p:extLst>
      <p:ext uri="{BB962C8B-B14F-4D97-AF65-F5344CB8AC3E}">
        <p14:creationId xmlns:p14="http://schemas.microsoft.com/office/powerpoint/2010/main" val="423880982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70</a:t>
            </a:fld>
            <a:endParaRPr lang="ca-ES" dirty="0"/>
          </a:p>
        </p:txBody>
      </p:sp>
    </p:spTree>
    <p:extLst>
      <p:ext uri="{BB962C8B-B14F-4D97-AF65-F5344CB8AC3E}">
        <p14:creationId xmlns:p14="http://schemas.microsoft.com/office/powerpoint/2010/main" val="11371039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a:t>
            </a:fld>
            <a:endParaRPr lang="ca-ES" dirty="0"/>
          </a:p>
        </p:txBody>
      </p:sp>
    </p:spTree>
    <p:extLst>
      <p:ext uri="{BB962C8B-B14F-4D97-AF65-F5344CB8AC3E}">
        <p14:creationId xmlns:p14="http://schemas.microsoft.com/office/powerpoint/2010/main" val="364470851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71</a:t>
            </a:fld>
            <a:endParaRPr lang="ca-ES" dirty="0"/>
          </a:p>
        </p:txBody>
      </p:sp>
    </p:spTree>
    <p:extLst>
      <p:ext uri="{BB962C8B-B14F-4D97-AF65-F5344CB8AC3E}">
        <p14:creationId xmlns:p14="http://schemas.microsoft.com/office/powerpoint/2010/main" val="225214337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72</a:t>
            </a:fld>
            <a:endParaRPr lang="ca-ES" dirty="0"/>
          </a:p>
        </p:txBody>
      </p:sp>
    </p:spTree>
    <p:extLst>
      <p:ext uri="{BB962C8B-B14F-4D97-AF65-F5344CB8AC3E}">
        <p14:creationId xmlns:p14="http://schemas.microsoft.com/office/powerpoint/2010/main" val="162839494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73</a:t>
            </a:fld>
            <a:endParaRPr lang="ca-ES" dirty="0"/>
          </a:p>
        </p:txBody>
      </p:sp>
    </p:spTree>
    <p:extLst>
      <p:ext uri="{BB962C8B-B14F-4D97-AF65-F5344CB8AC3E}">
        <p14:creationId xmlns:p14="http://schemas.microsoft.com/office/powerpoint/2010/main" val="920116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74</a:t>
            </a:fld>
            <a:endParaRPr lang="ca-ES" dirty="0"/>
          </a:p>
        </p:txBody>
      </p:sp>
    </p:spTree>
    <p:extLst>
      <p:ext uri="{BB962C8B-B14F-4D97-AF65-F5344CB8AC3E}">
        <p14:creationId xmlns:p14="http://schemas.microsoft.com/office/powerpoint/2010/main" val="409296033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75</a:t>
            </a:fld>
            <a:endParaRPr lang="ca-ES" dirty="0"/>
          </a:p>
        </p:txBody>
      </p:sp>
    </p:spTree>
    <p:extLst>
      <p:ext uri="{BB962C8B-B14F-4D97-AF65-F5344CB8AC3E}">
        <p14:creationId xmlns:p14="http://schemas.microsoft.com/office/powerpoint/2010/main" val="86725792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76</a:t>
            </a:fld>
            <a:endParaRPr lang="ca-ES" dirty="0"/>
          </a:p>
        </p:txBody>
      </p:sp>
    </p:spTree>
    <p:extLst>
      <p:ext uri="{BB962C8B-B14F-4D97-AF65-F5344CB8AC3E}">
        <p14:creationId xmlns:p14="http://schemas.microsoft.com/office/powerpoint/2010/main" val="3105585252"/>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77</a:t>
            </a:fld>
            <a:endParaRPr lang="ca-ES" dirty="0"/>
          </a:p>
        </p:txBody>
      </p:sp>
    </p:spTree>
    <p:extLst>
      <p:ext uri="{BB962C8B-B14F-4D97-AF65-F5344CB8AC3E}">
        <p14:creationId xmlns:p14="http://schemas.microsoft.com/office/powerpoint/2010/main" val="46524900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78</a:t>
            </a:fld>
            <a:endParaRPr lang="ca-ES" dirty="0"/>
          </a:p>
        </p:txBody>
      </p:sp>
    </p:spTree>
    <p:extLst>
      <p:ext uri="{BB962C8B-B14F-4D97-AF65-F5344CB8AC3E}">
        <p14:creationId xmlns:p14="http://schemas.microsoft.com/office/powerpoint/2010/main" val="96502648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79</a:t>
            </a:fld>
            <a:endParaRPr lang="ca-ES" dirty="0"/>
          </a:p>
        </p:txBody>
      </p:sp>
    </p:spTree>
    <p:extLst>
      <p:ext uri="{BB962C8B-B14F-4D97-AF65-F5344CB8AC3E}">
        <p14:creationId xmlns:p14="http://schemas.microsoft.com/office/powerpoint/2010/main" val="922103519"/>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80</a:t>
            </a:fld>
            <a:endParaRPr lang="ca-ES" dirty="0"/>
          </a:p>
        </p:txBody>
      </p:sp>
    </p:spTree>
    <p:extLst>
      <p:ext uri="{BB962C8B-B14F-4D97-AF65-F5344CB8AC3E}">
        <p14:creationId xmlns:p14="http://schemas.microsoft.com/office/powerpoint/2010/main" val="4237303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a:t>
            </a:fld>
            <a:endParaRPr lang="ca-ES" dirty="0"/>
          </a:p>
        </p:txBody>
      </p:sp>
    </p:spTree>
    <p:extLst>
      <p:ext uri="{BB962C8B-B14F-4D97-AF65-F5344CB8AC3E}">
        <p14:creationId xmlns:p14="http://schemas.microsoft.com/office/powerpoint/2010/main" val="359218850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81</a:t>
            </a:fld>
            <a:endParaRPr lang="ca-ES" dirty="0"/>
          </a:p>
        </p:txBody>
      </p:sp>
    </p:spTree>
    <p:extLst>
      <p:ext uri="{BB962C8B-B14F-4D97-AF65-F5344CB8AC3E}">
        <p14:creationId xmlns:p14="http://schemas.microsoft.com/office/powerpoint/2010/main" val="349973995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82</a:t>
            </a:fld>
            <a:endParaRPr lang="ca-ES" dirty="0"/>
          </a:p>
        </p:txBody>
      </p:sp>
    </p:spTree>
    <p:extLst>
      <p:ext uri="{BB962C8B-B14F-4D97-AF65-F5344CB8AC3E}">
        <p14:creationId xmlns:p14="http://schemas.microsoft.com/office/powerpoint/2010/main" val="64964475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83</a:t>
            </a:fld>
            <a:endParaRPr lang="ca-ES" dirty="0"/>
          </a:p>
        </p:txBody>
      </p:sp>
    </p:spTree>
    <p:extLst>
      <p:ext uri="{BB962C8B-B14F-4D97-AF65-F5344CB8AC3E}">
        <p14:creationId xmlns:p14="http://schemas.microsoft.com/office/powerpoint/2010/main" val="48883201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84</a:t>
            </a:fld>
            <a:endParaRPr lang="ca-ES" dirty="0"/>
          </a:p>
        </p:txBody>
      </p:sp>
    </p:spTree>
    <p:extLst>
      <p:ext uri="{BB962C8B-B14F-4D97-AF65-F5344CB8AC3E}">
        <p14:creationId xmlns:p14="http://schemas.microsoft.com/office/powerpoint/2010/main" val="147355534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85</a:t>
            </a:fld>
            <a:endParaRPr lang="ca-ES" dirty="0"/>
          </a:p>
        </p:txBody>
      </p:sp>
    </p:spTree>
    <p:extLst>
      <p:ext uri="{BB962C8B-B14F-4D97-AF65-F5344CB8AC3E}">
        <p14:creationId xmlns:p14="http://schemas.microsoft.com/office/powerpoint/2010/main" val="328359231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86</a:t>
            </a:fld>
            <a:endParaRPr lang="ca-ES" dirty="0"/>
          </a:p>
        </p:txBody>
      </p:sp>
    </p:spTree>
    <p:extLst>
      <p:ext uri="{BB962C8B-B14F-4D97-AF65-F5344CB8AC3E}">
        <p14:creationId xmlns:p14="http://schemas.microsoft.com/office/powerpoint/2010/main" val="343090408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87</a:t>
            </a:fld>
            <a:endParaRPr lang="ca-ES" dirty="0"/>
          </a:p>
        </p:txBody>
      </p:sp>
    </p:spTree>
    <p:extLst>
      <p:ext uri="{BB962C8B-B14F-4D97-AF65-F5344CB8AC3E}">
        <p14:creationId xmlns:p14="http://schemas.microsoft.com/office/powerpoint/2010/main" val="428401375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88</a:t>
            </a:fld>
            <a:endParaRPr lang="ca-ES" dirty="0"/>
          </a:p>
        </p:txBody>
      </p:sp>
    </p:spTree>
    <p:extLst>
      <p:ext uri="{BB962C8B-B14F-4D97-AF65-F5344CB8AC3E}">
        <p14:creationId xmlns:p14="http://schemas.microsoft.com/office/powerpoint/2010/main" val="380317064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89</a:t>
            </a:fld>
            <a:endParaRPr lang="ca-ES" dirty="0"/>
          </a:p>
        </p:txBody>
      </p:sp>
    </p:spTree>
    <p:extLst>
      <p:ext uri="{BB962C8B-B14F-4D97-AF65-F5344CB8AC3E}">
        <p14:creationId xmlns:p14="http://schemas.microsoft.com/office/powerpoint/2010/main" val="251213582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90</a:t>
            </a:fld>
            <a:endParaRPr lang="ca-ES" dirty="0"/>
          </a:p>
        </p:txBody>
      </p:sp>
    </p:spTree>
    <p:extLst>
      <p:ext uri="{BB962C8B-B14F-4D97-AF65-F5344CB8AC3E}">
        <p14:creationId xmlns:p14="http://schemas.microsoft.com/office/powerpoint/2010/main" val="27423395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9</a:t>
            </a:fld>
            <a:endParaRPr lang="ca-ES" dirty="0"/>
          </a:p>
        </p:txBody>
      </p:sp>
    </p:spTree>
    <p:extLst>
      <p:ext uri="{BB962C8B-B14F-4D97-AF65-F5344CB8AC3E}">
        <p14:creationId xmlns:p14="http://schemas.microsoft.com/office/powerpoint/2010/main" val="2848495359"/>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91</a:t>
            </a:fld>
            <a:endParaRPr lang="ca-ES" dirty="0"/>
          </a:p>
        </p:txBody>
      </p:sp>
    </p:spTree>
    <p:extLst>
      <p:ext uri="{BB962C8B-B14F-4D97-AF65-F5344CB8AC3E}">
        <p14:creationId xmlns:p14="http://schemas.microsoft.com/office/powerpoint/2010/main" val="1051203608"/>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Tx/>
              <a:buChar char="-"/>
            </a:pPr>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92</a:t>
            </a:fld>
            <a:endParaRPr lang="ca-ES" dirty="0"/>
          </a:p>
        </p:txBody>
      </p:sp>
    </p:spTree>
    <p:extLst>
      <p:ext uri="{BB962C8B-B14F-4D97-AF65-F5344CB8AC3E}">
        <p14:creationId xmlns:p14="http://schemas.microsoft.com/office/powerpoint/2010/main" val="88986238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a:extLst>
              <a:ext uri="{FF2B5EF4-FFF2-40B4-BE49-F238E27FC236}">
                <a16:creationId xmlns:a16="http://schemas.microsoft.com/office/drawing/2014/main" id="{0EFA9DB9-C0F0-4187-B3FB-EDCAC9F1A75A}"/>
              </a:ext>
            </a:extLst>
          </p:cNvPr>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128003" name="Rectangle 2">
            <a:extLst>
              <a:ext uri="{FF2B5EF4-FFF2-40B4-BE49-F238E27FC236}">
                <a16:creationId xmlns:a16="http://schemas.microsoft.com/office/drawing/2014/main" id="{E11DDB0E-AF47-438F-832B-9C920C7C0A23}"/>
              </a:ext>
            </a:extLst>
          </p:cNvPr>
          <p:cNvSpPr>
            <a:spLocks noGrp="1" noRot="1" noChangeAspect="1" noChangeArrowheads="1" noTextEdit="1"/>
          </p:cNvSpPr>
          <p:nvPr>
            <p:ph type="sldImg"/>
          </p:nvPr>
        </p:nvSpPr>
        <p:spPr>
          <a:ln/>
        </p:spPr>
      </p:sp>
      <p:sp>
        <p:nvSpPr>
          <p:cNvPr id="128004" name="Rectangle 3">
            <a:extLst>
              <a:ext uri="{FF2B5EF4-FFF2-40B4-BE49-F238E27FC236}">
                <a16:creationId xmlns:a16="http://schemas.microsoft.com/office/drawing/2014/main" id="{6242C8DF-318E-4E1D-A817-798BD7AD834E}"/>
              </a:ext>
            </a:extLst>
          </p:cNvPr>
          <p:cNvSpPr>
            <a:spLocks noGrp="1" noChangeArrowheads="1"/>
          </p:cNvSpPr>
          <p:nvPr>
            <p:ph type="body" idx="1"/>
          </p:nvPr>
        </p:nvSpPr>
        <p:spPr>
          <a:noFill/>
        </p:spPr>
        <p:txBody>
          <a:bodyPr/>
          <a:lstStyle/>
          <a:p>
            <a:pPr eaLnBrk="1" hangingPunct="1"/>
            <a:endParaRPr lang="es-ES" altLang="ca-ES" dirty="0"/>
          </a:p>
        </p:txBody>
      </p:sp>
    </p:spTree>
    <p:extLst>
      <p:ext uri="{BB962C8B-B14F-4D97-AF65-F5344CB8AC3E}">
        <p14:creationId xmlns:p14="http://schemas.microsoft.com/office/powerpoint/2010/main" val="550987777"/>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94</a:t>
            </a:fld>
            <a:endParaRPr lang="ca-ES" dirty="0"/>
          </a:p>
        </p:txBody>
      </p:sp>
    </p:spTree>
    <p:extLst>
      <p:ext uri="{BB962C8B-B14F-4D97-AF65-F5344CB8AC3E}">
        <p14:creationId xmlns:p14="http://schemas.microsoft.com/office/powerpoint/2010/main" val="18371456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ca-E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dirty="0"/>
          </a:p>
        </p:txBody>
      </p:sp>
    </p:spTree>
    <p:extLst>
      <p:ext uri="{BB962C8B-B14F-4D97-AF65-F5344CB8AC3E}">
        <p14:creationId xmlns:p14="http://schemas.microsoft.com/office/powerpoint/2010/main" val="1998061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ca-E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dirty="0"/>
          </a:p>
        </p:txBody>
      </p:sp>
    </p:spTree>
    <p:extLst>
      <p:ext uri="{BB962C8B-B14F-4D97-AF65-F5344CB8AC3E}">
        <p14:creationId xmlns:p14="http://schemas.microsoft.com/office/powerpoint/2010/main" val="4129912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ca-E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dirty="0"/>
          </a:p>
        </p:txBody>
      </p:sp>
    </p:spTree>
    <p:extLst>
      <p:ext uri="{BB962C8B-B14F-4D97-AF65-F5344CB8AC3E}">
        <p14:creationId xmlns:p14="http://schemas.microsoft.com/office/powerpoint/2010/main" val="1423246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ítol i objectes">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AD332E0-BF78-46C5-86BD-85C2CE0E6EA5}"/>
              </a:ext>
            </a:extLst>
          </p:cNvPr>
          <p:cNvSpPr>
            <a:spLocks noGrp="1" noChangeArrowheads="1"/>
          </p:cNvSpPr>
          <p:nvPr>
            <p:ph type="dt" sz="half" idx="10"/>
          </p:nvPr>
        </p:nvSpPr>
        <p:spPr/>
        <p:txBody>
          <a:bodyPr/>
          <a:lstStyle>
            <a:lvl1pPr>
              <a:defRPr/>
            </a:lvl1pPr>
          </a:lstStyle>
          <a:p>
            <a:pPr>
              <a:defRPr/>
            </a:pPr>
            <a:endParaRPr lang="es-ES" dirty="0"/>
          </a:p>
        </p:txBody>
      </p:sp>
      <p:sp>
        <p:nvSpPr>
          <p:cNvPr id="3" name="Rectangle 5">
            <a:extLst>
              <a:ext uri="{FF2B5EF4-FFF2-40B4-BE49-F238E27FC236}">
                <a16:creationId xmlns:a16="http://schemas.microsoft.com/office/drawing/2014/main" id="{F0FA33F6-BC72-4A76-80C1-91CD49344EA5}"/>
              </a:ext>
            </a:extLst>
          </p:cNvPr>
          <p:cNvSpPr>
            <a:spLocks noGrp="1" noChangeArrowheads="1"/>
          </p:cNvSpPr>
          <p:nvPr>
            <p:ph type="ftr" sz="quarter" idx="11"/>
          </p:nvPr>
        </p:nvSpPr>
        <p:spPr/>
        <p:txBody>
          <a:bodyPr/>
          <a:lstStyle>
            <a:lvl1pPr>
              <a:defRPr/>
            </a:lvl1pPr>
          </a:lstStyle>
          <a:p>
            <a:pPr>
              <a:defRPr/>
            </a:pPr>
            <a:endParaRPr lang="es-ES" altLang="es-ES" dirty="0"/>
          </a:p>
        </p:txBody>
      </p:sp>
      <p:sp>
        <p:nvSpPr>
          <p:cNvPr id="4" name="Rectangle 6">
            <a:extLst>
              <a:ext uri="{FF2B5EF4-FFF2-40B4-BE49-F238E27FC236}">
                <a16:creationId xmlns:a16="http://schemas.microsoft.com/office/drawing/2014/main" id="{05C3EEDC-E596-40C5-9274-FA515FC72A68}"/>
              </a:ext>
            </a:extLst>
          </p:cNvPr>
          <p:cNvSpPr>
            <a:spLocks noGrp="1" noChangeArrowheads="1"/>
          </p:cNvSpPr>
          <p:nvPr>
            <p:ph type="sldNum" sz="quarter" idx="12"/>
          </p:nvPr>
        </p:nvSpPr>
        <p:spPr/>
        <p:txBody>
          <a:bodyPr/>
          <a:lstStyle>
            <a:lvl1pPr>
              <a:defRPr/>
            </a:lvl1pPr>
          </a:lstStyle>
          <a:p>
            <a:pPr>
              <a:defRPr/>
            </a:pPr>
            <a:fld id="{8C854BCF-B408-4D17-B518-8F56D09F22C0}" type="slidenum">
              <a:rPr lang="es-ES" altLang="en-US"/>
              <a:pPr>
                <a:defRPr/>
              </a:pPr>
              <a:t>‹Nº›</a:t>
            </a:fld>
            <a:endParaRPr lang="es-ES" altLang="en-US" dirty="0"/>
          </a:p>
        </p:txBody>
      </p:sp>
    </p:spTree>
    <p:extLst>
      <p:ext uri="{BB962C8B-B14F-4D97-AF65-F5344CB8AC3E}">
        <p14:creationId xmlns:p14="http://schemas.microsoft.com/office/powerpoint/2010/main" val="4049925295"/>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ca-E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dirty="0"/>
          </a:p>
        </p:txBody>
      </p:sp>
    </p:spTree>
    <p:extLst>
      <p:ext uri="{BB962C8B-B14F-4D97-AF65-F5344CB8AC3E}">
        <p14:creationId xmlns:p14="http://schemas.microsoft.com/office/powerpoint/2010/main" val="1548980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ca-E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dirty="0"/>
          </a:p>
        </p:txBody>
      </p:sp>
    </p:spTree>
    <p:extLst>
      <p:ext uri="{BB962C8B-B14F-4D97-AF65-F5344CB8AC3E}">
        <p14:creationId xmlns:p14="http://schemas.microsoft.com/office/powerpoint/2010/main" val="1928352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ca-E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dirty="0"/>
          </a:p>
        </p:txBody>
      </p:sp>
    </p:spTree>
    <p:extLst>
      <p:ext uri="{BB962C8B-B14F-4D97-AF65-F5344CB8AC3E}">
        <p14:creationId xmlns:p14="http://schemas.microsoft.com/office/powerpoint/2010/main" val="232176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endParaRPr lang="ca-E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dirty="0"/>
          </a:p>
        </p:txBody>
      </p:sp>
    </p:spTree>
    <p:extLst>
      <p:ext uri="{BB962C8B-B14F-4D97-AF65-F5344CB8AC3E}">
        <p14:creationId xmlns:p14="http://schemas.microsoft.com/office/powerpoint/2010/main" val="1162657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endParaRPr lang="ca-E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dirty="0"/>
          </a:p>
        </p:txBody>
      </p:sp>
    </p:spTree>
    <p:extLst>
      <p:ext uri="{BB962C8B-B14F-4D97-AF65-F5344CB8AC3E}">
        <p14:creationId xmlns:p14="http://schemas.microsoft.com/office/powerpoint/2010/main" val="2021111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0547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ca-E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dirty="0"/>
          </a:p>
        </p:txBody>
      </p:sp>
    </p:spTree>
    <p:extLst>
      <p:ext uri="{BB962C8B-B14F-4D97-AF65-F5344CB8AC3E}">
        <p14:creationId xmlns:p14="http://schemas.microsoft.com/office/powerpoint/2010/main" val="4248067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ca-E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dirty="0"/>
          </a:p>
        </p:txBody>
      </p:sp>
    </p:spTree>
    <p:extLst>
      <p:ext uri="{BB962C8B-B14F-4D97-AF65-F5344CB8AC3E}">
        <p14:creationId xmlns:p14="http://schemas.microsoft.com/office/powerpoint/2010/main" val="1705066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11083"/>
            <a:ext cx="9144000" cy="1259769"/>
          </a:xfrm>
          <a:prstGeom prst="rect">
            <a:avLst/>
          </a:prstGeom>
        </p:spPr>
      </p:pic>
    </p:spTree>
    <p:extLst>
      <p:ext uri="{BB962C8B-B14F-4D97-AF65-F5344CB8AC3E}">
        <p14:creationId xmlns:p14="http://schemas.microsoft.com/office/powerpoint/2010/main" val="13376978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www.boe.es/diario_boe/txt.php?id=BOE-A-2017-14085"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hyperlink" Target="http://portaldogc.gencat.cat/utilsEADOP/PDF/7379/1614756.pdf" TargetMode="External"/><Relationship Id="rId2" Type="http://schemas.openxmlformats.org/officeDocument/2006/relationships/image" Target="../media/image11.emf"/><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10" Type="http://schemas.openxmlformats.org/officeDocument/2006/relationships/image" Target="../media/image20.png"/><Relationship Id="rId4" Type="http://schemas.openxmlformats.org/officeDocument/2006/relationships/image" Target="../media/image14.jpeg"/><Relationship Id="rId9" Type="http://schemas.openxmlformats.org/officeDocument/2006/relationships/image" Target="../media/image19.emf"/></Relationships>
</file>

<file path=ppt/slides/_rels/slide1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28.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32.xml.rels><?xml version="1.0" encoding="UTF-8" standalone="yes"?>
<Relationships xmlns="http://schemas.openxmlformats.org/package/2006/relationships"><Relationship Id="rId3" Type="http://schemas.openxmlformats.org/officeDocument/2006/relationships/hyperlink" Target="http://bit.ly/2jzmAQb" TargetMode="External"/><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33.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bit.ly/2KdNiKg" TargetMode="External"/><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35.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3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hyperlink" Target="http://www.ascb.org/dora" TargetMode="External"/><Relationship Id="rId4" Type="http://schemas.openxmlformats.org/officeDocument/2006/relationships/image" Target="../media/image43.png"/></Relationships>
</file>

<file path=ppt/slides/_rels/slide39.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hyperlink" Target="http://www.leidenmanifesto.or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13.jpeg"/><Relationship Id="rId7" Type="http://schemas.openxmlformats.org/officeDocument/2006/relationships/image" Target="../media/image45.jpe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16.jpeg"/><Relationship Id="rId11" Type="http://schemas.openxmlformats.org/officeDocument/2006/relationships/image" Target="../media/image20.png"/><Relationship Id="rId5" Type="http://schemas.openxmlformats.org/officeDocument/2006/relationships/image" Target="../media/image15.jpeg"/><Relationship Id="rId10" Type="http://schemas.openxmlformats.org/officeDocument/2006/relationships/image" Target="../media/image19.emf"/><Relationship Id="rId4" Type="http://schemas.openxmlformats.org/officeDocument/2006/relationships/image" Target="../media/image14.jpeg"/><Relationship Id="rId9" Type="http://schemas.openxmlformats.org/officeDocument/2006/relationships/image" Target="../media/image18.jpeg"/></Relationships>
</file>

<file path=ppt/slides/_rels/slide4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hyperlink" Target="https://journalmetrics.scopus.com/"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43.xml"/><Relationship Id="rId1" Type="http://schemas.openxmlformats.org/officeDocument/2006/relationships/slideLayout" Target="../slideLayouts/slideLayout12.xml"/><Relationship Id="rId6" Type="http://schemas.openxmlformats.org/officeDocument/2006/relationships/hyperlink" Target="http://bit.ly/2k7LeYJ" TargetMode="External"/><Relationship Id="rId5" Type="http://schemas.openxmlformats.org/officeDocument/2006/relationships/image" Target="../media/image52.png"/><Relationship Id="rId4" Type="http://schemas.openxmlformats.org/officeDocument/2006/relationships/image" Target="../media/image51.png"/></Relationships>
</file>

<file path=ppt/slides/_rels/slide4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56.png"/></Relationships>
</file>

<file path=ppt/slides/_rels/slide4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60.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63.xm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64.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5.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notesSlide" Target="../notesSlides/notesSlide66.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notesSlide" Target="../notesSlides/notesSlide67.xml"/><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notesSlide" Target="../notesSlides/notesSlide68.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hyperlink" Target="http://www.aqu.cat/doc/doc_33191760_1.pdf" TargetMode="External"/></Relationships>
</file>

<file path=ppt/slides/_rels/slide7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9.xml"/><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70.xml"/><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71.xml"/><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72.xml"/><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73.xml"/><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3" Type="http://schemas.openxmlformats.org/officeDocument/2006/relationships/hyperlink" Target="https://calidadrevistas.fecyt.es/sites/default/files/informes/2016listadosellofecyt.pdf" TargetMode="External"/><Relationship Id="rId2" Type="http://schemas.openxmlformats.org/officeDocument/2006/relationships/notesSlide" Target="../notesSlides/notesSlide74.xml"/><Relationship Id="rId1" Type="http://schemas.openxmlformats.org/officeDocument/2006/relationships/slideLayout" Target="../slideLayouts/slideLayout12.xml"/><Relationship Id="rId5" Type="http://schemas.openxmlformats.org/officeDocument/2006/relationships/hyperlink" Target="http://bit.ly/2JXLFiR" TargetMode="External"/><Relationship Id="rId4" Type="http://schemas.openxmlformats.org/officeDocument/2006/relationships/image" Target="../media/image77.emf"/></Relationships>
</file>

<file path=ppt/slides/_rels/slide7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5.xml"/><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notesSlide" Target="../notesSlides/notesSlide76.xml"/><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notesSlide" Target="../notesSlides/notesSlide77.xml"/><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notesSlide" Target="../notesSlides/notesSlide78.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79.xml"/><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80.xml"/><Relationship Id="rId1" Type="http://schemas.openxmlformats.org/officeDocument/2006/relationships/slideLayout" Target="../slideLayouts/slideLayout12.xml"/><Relationship Id="rId4" Type="http://schemas.openxmlformats.org/officeDocument/2006/relationships/hyperlink" Target="https://scholar.google.com/intl/en/scholar/metrics.html" TargetMode="External"/></Relationships>
</file>

<file path=ppt/slides/_rels/slide8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81.xml"/><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notesSlide" Target="../notesSlides/notesSlide82.xml"/><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83.xml"/><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3" Type="http://schemas.openxmlformats.org/officeDocument/2006/relationships/hyperlink" Target="https://beallslist.weebly.com/" TargetMode="External"/><Relationship Id="rId2" Type="http://schemas.openxmlformats.org/officeDocument/2006/relationships/notesSlide" Target="../notesSlides/notesSlide84.xml"/><Relationship Id="rId1" Type="http://schemas.openxmlformats.org/officeDocument/2006/relationships/slideLayout" Target="../slideLayouts/slideLayout12.xml"/><Relationship Id="rId4" Type="http://schemas.openxmlformats.org/officeDocument/2006/relationships/image" Target="../media/image86.emf"/></Relationships>
</file>

<file path=ppt/slides/_rels/slide8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85.xml"/><Relationship Id="rId1" Type="http://schemas.openxmlformats.org/officeDocument/2006/relationships/slideLayout" Target="../slideLayouts/slideLayout12.xml"/></Relationships>
</file>

<file path=ppt/slides/_rels/slide87.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notesSlide" Target="../notesSlides/notesSlide86.xml"/><Relationship Id="rId1" Type="http://schemas.openxmlformats.org/officeDocument/2006/relationships/slideLayout" Target="../slideLayouts/slideLayout12.xml"/><Relationship Id="rId5" Type="http://schemas.openxmlformats.org/officeDocument/2006/relationships/hyperlink" Target="http://www.aqu.cat/doc/doc_33191760_1.pdf" TargetMode="External"/><Relationship Id="rId4" Type="http://schemas.openxmlformats.org/officeDocument/2006/relationships/image" Target="../media/image6.jpeg"/></Relationships>
</file>

<file path=ppt/slides/_rels/slide88.xml.rels><?xml version="1.0" encoding="UTF-8" standalone="yes"?>
<Relationships xmlns="http://schemas.openxmlformats.org/package/2006/relationships"><Relationship Id="rId3" Type="http://schemas.openxmlformats.org/officeDocument/2006/relationships/image" Target="../media/image89.emf"/><Relationship Id="rId2" Type="http://schemas.openxmlformats.org/officeDocument/2006/relationships/notesSlide" Target="../notesSlides/notesSlide87.xml"/><Relationship Id="rId1" Type="http://schemas.openxmlformats.org/officeDocument/2006/relationships/slideLayout" Target="../slideLayouts/slideLayout12.xml"/></Relationships>
</file>

<file path=ppt/slides/_rels/slide89.xml.rels><?xml version="1.0" encoding="UTF-8" standalone="yes"?>
<Relationships xmlns="http://schemas.openxmlformats.org/package/2006/relationships"><Relationship Id="rId3" Type="http://schemas.openxmlformats.org/officeDocument/2006/relationships/image" Target="../media/image89.emf"/><Relationship Id="rId2" Type="http://schemas.openxmlformats.org/officeDocument/2006/relationships/notesSlide" Target="../notesSlides/notesSlide88.xml"/><Relationship Id="rId1" Type="http://schemas.openxmlformats.org/officeDocument/2006/relationships/slideLayout" Target="../slideLayouts/slideLayout12.xml"/><Relationship Id="rId4" Type="http://schemas.openxmlformats.org/officeDocument/2006/relationships/image" Target="../media/image90.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hyperlink" Target="http://www.aneca.es/Programas/PEP/Documentos-de-ayuda" TargetMode="External"/></Relationships>
</file>

<file path=ppt/slides/_rels/slide90.xml.rels><?xml version="1.0" encoding="UTF-8" standalone="yes"?>
<Relationships xmlns="http://schemas.openxmlformats.org/package/2006/relationships"><Relationship Id="rId3" Type="http://schemas.openxmlformats.org/officeDocument/2006/relationships/image" Target="../media/image89.emf"/><Relationship Id="rId2" Type="http://schemas.openxmlformats.org/officeDocument/2006/relationships/notesSlide" Target="../notesSlides/notesSlide89.xml"/><Relationship Id="rId1" Type="http://schemas.openxmlformats.org/officeDocument/2006/relationships/slideLayout" Target="../slideLayouts/slideLayout12.xml"/><Relationship Id="rId4" Type="http://schemas.openxmlformats.org/officeDocument/2006/relationships/image" Target="../media/image91.emf"/></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3" Type="http://schemas.openxmlformats.org/officeDocument/2006/relationships/hyperlink" Target="http://bit.ly/2KND4AT" TargetMode="External"/><Relationship Id="rId2" Type="http://schemas.openxmlformats.org/officeDocument/2006/relationships/notesSlide" Target="../notesSlides/notesSlide91.xml"/><Relationship Id="rId1" Type="http://schemas.openxmlformats.org/officeDocument/2006/relationships/slideLayout" Target="../slideLayouts/slideLayout12.xml"/><Relationship Id="rId4" Type="http://schemas.openxmlformats.org/officeDocument/2006/relationships/image" Target="../media/image92.png"/></Relationships>
</file>

<file path=ppt/slides/_rels/slide93.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93.png"/><Relationship Id="rId7" Type="http://schemas.openxmlformats.org/officeDocument/2006/relationships/image" Target="../media/image97.png"/><Relationship Id="rId12" Type="http://schemas.openxmlformats.org/officeDocument/2006/relationships/image" Target="../media/image102.png"/><Relationship Id="rId2" Type="http://schemas.openxmlformats.org/officeDocument/2006/relationships/notesSlide" Target="../notesSlides/notesSlide92.xml"/><Relationship Id="rId1" Type="http://schemas.openxmlformats.org/officeDocument/2006/relationships/slideLayout" Target="../slideLayouts/slideLayout12.xml"/><Relationship Id="rId6" Type="http://schemas.openxmlformats.org/officeDocument/2006/relationships/image" Target="../media/image96.png"/><Relationship Id="rId11" Type="http://schemas.openxmlformats.org/officeDocument/2006/relationships/image" Target="../media/image101.png"/><Relationship Id="rId5" Type="http://schemas.openxmlformats.org/officeDocument/2006/relationships/image" Target="../media/image95.jpeg"/><Relationship Id="rId10" Type="http://schemas.openxmlformats.org/officeDocument/2006/relationships/image" Target="../media/image100.jpeg"/><Relationship Id="rId4" Type="http://schemas.openxmlformats.org/officeDocument/2006/relationships/image" Target="../media/image94.jpeg"/><Relationship Id="rId9" Type="http://schemas.openxmlformats.org/officeDocument/2006/relationships/image" Target="../media/image99.png"/></Relationships>
</file>

<file path=ppt/slides/_rels/slide9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3.xml"/><Relationship Id="rId1" Type="http://schemas.openxmlformats.org/officeDocument/2006/relationships/slideLayout" Target="../slideLayouts/slideLayout7.xml"/><Relationship Id="rId4" Type="http://schemas.openxmlformats.org/officeDocument/2006/relationships/image" Target="../media/image10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75" y="-32788"/>
            <a:ext cx="9217776" cy="6913332"/>
          </a:xfrm>
          <a:prstGeom prst="rect">
            <a:avLst/>
          </a:prstGeom>
        </p:spPr>
      </p:pic>
      <p:sp>
        <p:nvSpPr>
          <p:cNvPr id="5" name="Rectángulo 4"/>
          <p:cNvSpPr/>
          <p:nvPr/>
        </p:nvSpPr>
        <p:spPr>
          <a:xfrm>
            <a:off x="1327146" y="2828925"/>
            <a:ext cx="6599884" cy="1384995"/>
          </a:xfrm>
          <a:prstGeom prst="rect">
            <a:avLst/>
          </a:prstGeom>
        </p:spPr>
        <p:txBody>
          <a:bodyPr wrap="none">
            <a:spAutoFit/>
          </a:bodyPr>
          <a:lstStyle/>
          <a:p>
            <a:pPr algn="ctr"/>
            <a:r>
              <a:rPr lang="ca-ES" sz="2400" b="1" dirty="0">
                <a:solidFill>
                  <a:schemeClr val="bg1"/>
                </a:solidFill>
                <a:latin typeface="Verdana" panose="020B0604030504040204" pitchFamily="34" charset="0"/>
                <a:ea typeface="Verdana" panose="020B0604030504040204" pitchFamily="34" charset="0"/>
                <a:cs typeface="Verdana" panose="020B0604030504040204" pitchFamily="34" charset="0"/>
              </a:rPr>
              <a:t>Bones pràctiques per a investigadors</a:t>
            </a:r>
          </a:p>
          <a:p>
            <a:pPr algn="ctr"/>
            <a:endParaRPr lang="ca-ES" sz="20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ca-ES" sz="2000" dirty="0">
                <a:solidFill>
                  <a:schemeClr val="bg1"/>
                </a:solidFill>
                <a:latin typeface="Verdana" panose="020B0604030504040204" pitchFamily="34" charset="0"/>
                <a:ea typeface="Verdana" panose="020B0604030504040204" pitchFamily="34" charset="0"/>
                <a:cs typeface="Verdana" panose="020B0604030504040204" pitchFamily="34" charset="0"/>
              </a:rPr>
              <a:t>Índex de qualitat de les publicacions periòdiques </a:t>
            </a:r>
          </a:p>
          <a:p>
            <a:pPr algn="ctr"/>
            <a:r>
              <a:rPr lang="ca-ES" sz="2000" dirty="0">
                <a:solidFill>
                  <a:schemeClr val="bg1"/>
                </a:solidFill>
                <a:latin typeface="Verdana" panose="020B0604030504040204" pitchFamily="34" charset="0"/>
                <a:ea typeface="Verdana" panose="020B0604030504040204" pitchFamily="34" charset="0"/>
                <a:cs typeface="Verdana" panose="020B0604030504040204" pitchFamily="34" charset="0"/>
              </a:rPr>
              <a:t>On publicar els nostres treballs?</a:t>
            </a:r>
            <a:endParaRPr lang="ca-ES" sz="20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Rectángulo 3">
            <a:extLst>
              <a:ext uri="{FF2B5EF4-FFF2-40B4-BE49-F238E27FC236}">
                <a16:creationId xmlns:a16="http://schemas.microsoft.com/office/drawing/2014/main" id="{8DEFA3D9-80FB-4A44-A902-78D8D2284C69}"/>
              </a:ext>
            </a:extLst>
          </p:cNvPr>
          <p:cNvSpPr/>
          <p:nvPr/>
        </p:nvSpPr>
        <p:spPr>
          <a:xfrm>
            <a:off x="5720716" y="5525233"/>
            <a:ext cx="2410853" cy="338554"/>
          </a:xfrm>
          <a:prstGeom prst="rect">
            <a:avLst/>
          </a:prstGeom>
        </p:spPr>
        <p:txBody>
          <a:bodyPr wrap="none">
            <a:spAutoFit/>
          </a:bodyPr>
          <a:lstStyle/>
          <a:p>
            <a:pPr algn="ctr"/>
            <a:r>
              <a:rPr lang="fr-FR" sz="1600" dirty="0">
                <a:solidFill>
                  <a:schemeClr val="bg1"/>
                </a:solidFill>
                <a:latin typeface="Verdana" panose="020B0604030504040204" pitchFamily="34" charset="0"/>
                <a:ea typeface="Verdana" panose="020B0604030504040204" pitchFamily="34" charset="0"/>
                <a:cs typeface="Verdana" panose="020B0604030504040204" pitchFamily="34" charset="0"/>
              </a:rPr>
              <a:t>Maricarmen Barragán</a:t>
            </a:r>
            <a:endParaRPr lang="ca-ES" sz="160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8815201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QuadreDeText 2">
            <a:extLst>
              <a:ext uri="{FF2B5EF4-FFF2-40B4-BE49-F238E27FC236}">
                <a16:creationId xmlns:a16="http://schemas.microsoft.com/office/drawing/2014/main" id="{C53F3E88-6D50-47B9-A0FD-BB5A6C5808F0}"/>
              </a:ext>
            </a:extLst>
          </p:cNvPr>
          <p:cNvSpPr txBox="1">
            <a:spLocks noChangeArrowheads="1"/>
          </p:cNvSpPr>
          <p:nvPr/>
        </p:nvSpPr>
        <p:spPr bwMode="auto">
          <a:xfrm>
            <a:off x="415751" y="1055566"/>
            <a:ext cx="6840538"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Qui avalua l’activitat científica?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CNEAI</a:t>
            </a:r>
          </a:p>
          <a:p>
            <a:pPr>
              <a:defRPr/>
            </a:pPr>
            <a:endParaRPr lang="es-ES" altLang="es-ES" dirty="0"/>
          </a:p>
        </p:txBody>
      </p:sp>
      <p:pic>
        <p:nvPicPr>
          <p:cNvPr id="6" name="Imagen 5">
            <a:extLst>
              <a:ext uri="{FF2B5EF4-FFF2-40B4-BE49-F238E27FC236}">
                <a16:creationId xmlns:a16="http://schemas.microsoft.com/office/drawing/2014/main" id="{B977A0F4-A97A-413A-A909-736C1788F758}"/>
              </a:ext>
            </a:extLst>
          </p:cNvPr>
          <p:cNvPicPr>
            <a:picLocks noChangeAspect="1"/>
          </p:cNvPicPr>
          <p:nvPr/>
        </p:nvPicPr>
        <p:blipFill>
          <a:blip r:embed="rId3"/>
          <a:stretch>
            <a:fillRect/>
          </a:stretch>
        </p:blipFill>
        <p:spPr>
          <a:xfrm>
            <a:off x="1154305" y="1617784"/>
            <a:ext cx="6950766" cy="5086852"/>
          </a:xfrm>
          <a:prstGeom prst="rect">
            <a:avLst/>
          </a:prstGeom>
        </p:spPr>
      </p:pic>
    </p:spTree>
    <p:extLst>
      <p:ext uri="{BB962C8B-B14F-4D97-AF65-F5344CB8AC3E}">
        <p14:creationId xmlns:p14="http://schemas.microsoft.com/office/powerpoint/2010/main" val="143410886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QuadreDeText 2">
            <a:extLst>
              <a:ext uri="{FF2B5EF4-FFF2-40B4-BE49-F238E27FC236}">
                <a16:creationId xmlns:a16="http://schemas.microsoft.com/office/drawing/2014/main" id="{C53F3E88-6D50-47B9-A0FD-BB5A6C5808F0}"/>
              </a:ext>
            </a:extLst>
          </p:cNvPr>
          <p:cNvSpPr txBox="1">
            <a:spLocks noChangeArrowheads="1"/>
          </p:cNvSpPr>
          <p:nvPr/>
        </p:nvSpPr>
        <p:spPr bwMode="auto">
          <a:xfrm>
            <a:off x="415751" y="1149350"/>
            <a:ext cx="6840538"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Qui avalua l’activitat científica?</a:t>
            </a:r>
          </a:p>
          <a:p>
            <a:pPr>
              <a:defRPr/>
            </a:pPr>
            <a:endParaRPr lang="es-ES" altLang="es-ES" dirty="0"/>
          </a:p>
        </p:txBody>
      </p:sp>
      <p:sp>
        <p:nvSpPr>
          <p:cNvPr id="15365" name="Text Box 9">
            <a:extLst>
              <a:ext uri="{FF2B5EF4-FFF2-40B4-BE49-F238E27FC236}">
                <a16:creationId xmlns:a16="http://schemas.microsoft.com/office/drawing/2014/main" id="{01B9F5B2-B0C9-44D6-BD75-07E0A59ADF0C}"/>
              </a:ext>
            </a:extLst>
          </p:cNvPr>
          <p:cNvSpPr txBox="1">
            <a:spLocks noChangeArrowheads="1"/>
          </p:cNvSpPr>
          <p:nvPr/>
        </p:nvSpPr>
        <p:spPr bwMode="auto">
          <a:xfrm>
            <a:off x="527538" y="2916238"/>
            <a:ext cx="8335108" cy="3302827"/>
          </a:xfrm>
          <a:prstGeom prst="rect">
            <a:avLst/>
          </a:prstGeom>
          <a:noFill/>
          <a:ln w="3175">
            <a:noFill/>
            <a:miter lim="800000"/>
            <a:headEnd/>
            <a:tailEnd/>
          </a:ln>
          <a:effectLs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lnSpc>
                <a:spcPct val="135000"/>
              </a:lnSpc>
              <a:defRPr/>
            </a:pPr>
            <a:r>
              <a:rPr lang="es-ES" altLang="es-ES" sz="1200" dirty="0">
                <a:solidFill>
                  <a:srgbClr val="333333"/>
                </a:solidFill>
                <a:latin typeface="Verdana" panose="020B0604030504040204" pitchFamily="34" charset="0"/>
                <a:ea typeface="Verdana" panose="020B0604030504040204" pitchFamily="34" charset="0"/>
                <a:cs typeface="Verdana" panose="020B0604030504040204" pitchFamily="34" charset="0"/>
              </a:rPr>
              <a:t>“</a:t>
            </a:r>
            <a:r>
              <a:rPr lang="es-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En la valoración de los artículos se atenderá al medio de difusión empleado, aceptándose como indicio de calidad la publicación en revistas de reconocida valía. La inclusión de las revistas en bases de datos internacionales se considerará como una referencia de calidad; específicamente las indexadas en las bases de datos de la Web of Science (</a:t>
            </a:r>
            <a:r>
              <a:rPr lang="es-ES" altLang="es-ES" sz="1200" dirty="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rPr>
              <a:t>Arts and Humanities Citation Index, Social Science Citation Index, Science Citation Index, Journal Citation Reports</a:t>
            </a:r>
            <a:r>
              <a:rPr lang="es-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y Emerging Sources Citation Index) o las que ocupen posiciones relevantes en Scimago Journal Rank, También se tendrán en cuenta como referencia de calidad las revistas incluidas en la International Medieval Bibliography, RILMS Abstracts of Music Literature, etc. Igualmente se podrán considerar otras revistas nacionales e internacionales que pudiendo estar incluidas en diferentes bases de datos presenten a juicio del comité asesor indicios de calidad equiparables y satisfagan los criterios especificados en el apéndice de esta Resolución. Las revistas electrónicas estarán sujetas a los mismos criterios que las demás. La mera indización o indexación de una publicación en un repertorio o una base de datos sin que incluya índices de gradación no es en sí misma un indicio de calidad.”</a:t>
            </a:r>
            <a:endParaRPr lang="es-ES" altLang="es-ES" sz="1200" dirty="0">
              <a:solidFill>
                <a:srgbClr val="333333"/>
              </a:solidFill>
              <a:latin typeface="Verdana" panose="020B0604030504040204" pitchFamily="34" charset="0"/>
              <a:ea typeface="Verdana" panose="020B0604030504040204" pitchFamily="34" charset="0"/>
              <a:cs typeface="Verdana" panose="020B0604030504040204" pitchFamily="34" charset="0"/>
            </a:endParaRPr>
          </a:p>
        </p:txBody>
      </p:sp>
      <p:sp>
        <p:nvSpPr>
          <p:cNvPr id="2" name="QuadreDeText 1">
            <a:extLst>
              <a:ext uri="{FF2B5EF4-FFF2-40B4-BE49-F238E27FC236}">
                <a16:creationId xmlns:a16="http://schemas.microsoft.com/office/drawing/2014/main" id="{3518E600-E206-4860-B1AA-7D3E7870737F}"/>
              </a:ext>
            </a:extLst>
          </p:cNvPr>
          <p:cNvSpPr txBox="1"/>
          <p:nvPr/>
        </p:nvSpPr>
        <p:spPr>
          <a:xfrm>
            <a:off x="2255838" y="1892300"/>
            <a:ext cx="6132512" cy="646331"/>
          </a:xfrm>
          <a:prstGeom prst="rect">
            <a:avLst/>
          </a:prstGeom>
          <a:noFill/>
        </p:spPr>
        <p:txBody>
          <a:bodyPr>
            <a:spAutoFit/>
          </a:bodyPr>
          <a:lstStyle/>
          <a:p>
            <a:pPr>
              <a:defRPr/>
            </a:pPr>
            <a:r>
              <a:rPr lang="es-ES" sz="1200" dirty="0">
                <a:latin typeface="Verdana" panose="020B0604030504040204" pitchFamily="34" charset="0"/>
                <a:ea typeface="Verdana" panose="020B0604030504040204" pitchFamily="34" charset="0"/>
                <a:cs typeface="Verdana" panose="020B0604030504040204" pitchFamily="34" charset="0"/>
                <a:hlinkClick r:id="rId3"/>
              </a:rPr>
              <a:t>Resolución de 23 de noviembre de 2017, de la Comisión Nacional Evaluadora de la Actividad Investigadora, por la que se publican los criterios específicos aprobados para cada uno de los campos de evaluación.</a:t>
            </a:r>
            <a:endParaRPr lang="es-ES" sz="1200" dirty="0">
              <a:latin typeface="Verdana" panose="020B0604030504040204" pitchFamily="34" charset="0"/>
              <a:ea typeface="Verdana" panose="020B0604030504040204" pitchFamily="34" charset="0"/>
              <a:cs typeface="Verdana" panose="020B0604030504040204" pitchFamily="34" charset="0"/>
            </a:endParaRPr>
          </a:p>
        </p:txBody>
      </p:sp>
      <p:pic>
        <p:nvPicPr>
          <p:cNvPr id="7" name="Imagen 6">
            <a:extLst>
              <a:ext uri="{FF2B5EF4-FFF2-40B4-BE49-F238E27FC236}">
                <a16:creationId xmlns:a16="http://schemas.microsoft.com/office/drawing/2014/main" id="{5600312A-5DD9-4C80-A65D-AF931B90DF23}"/>
              </a:ext>
            </a:extLst>
          </p:cNvPr>
          <p:cNvPicPr/>
          <p:nvPr/>
        </p:nvPicPr>
        <p:blipFill rotWithShape="1">
          <a:blip r:embed="rId4"/>
          <a:srcRect l="27056" t="37532" r="56457" b="52030"/>
          <a:stretch/>
        </p:blipFill>
        <p:spPr bwMode="auto">
          <a:xfrm>
            <a:off x="841409" y="1874941"/>
            <a:ext cx="889635" cy="45021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13664716"/>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uadreDeText 2">
            <a:extLst>
              <a:ext uri="{FF2B5EF4-FFF2-40B4-BE49-F238E27FC236}">
                <a16:creationId xmlns:a16="http://schemas.microsoft.com/office/drawing/2014/main" id="{08B3C823-202E-45B9-B542-867F8313F377}"/>
              </a:ext>
            </a:extLst>
          </p:cNvPr>
          <p:cNvSpPr txBox="1">
            <a:spLocks noChangeArrowheads="1"/>
          </p:cNvSpPr>
          <p:nvPr/>
        </p:nvSpPr>
        <p:spPr bwMode="auto">
          <a:xfrm>
            <a:off x="381000" y="1113913"/>
            <a:ext cx="858202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Ajuts a la recerca </a:t>
            </a:r>
          </a:p>
          <a:p>
            <a:pPr>
              <a:defRPr/>
            </a:pPr>
            <a:endParaRPr lang="ca-ES" altLang="es-ES" sz="3200" b="1" dirty="0">
              <a:solidFill>
                <a:srgbClr val="FF0000"/>
              </a:solidFill>
              <a:latin typeface="+mj-lt"/>
            </a:endParaRPr>
          </a:p>
          <a:p>
            <a:pPr>
              <a:defRPr/>
            </a:pPr>
            <a:endParaRPr lang="ca-ES" altLang="es-ES" sz="2400" dirty="0">
              <a:solidFill>
                <a:srgbClr val="FF0000"/>
              </a:solidFill>
              <a:latin typeface="+mj-lt"/>
            </a:endParaRPr>
          </a:p>
          <a:p>
            <a:pPr>
              <a:defRPr/>
            </a:pPr>
            <a:endParaRPr lang="es-ES" altLang="es-ES" dirty="0"/>
          </a:p>
        </p:txBody>
      </p:sp>
      <p:pic>
        <p:nvPicPr>
          <p:cNvPr id="6" name="Imagen 5">
            <a:extLst>
              <a:ext uri="{FF2B5EF4-FFF2-40B4-BE49-F238E27FC236}">
                <a16:creationId xmlns:a16="http://schemas.microsoft.com/office/drawing/2014/main" id="{955280A8-85B1-4563-BCBA-7D6A0BF9DAAC}"/>
              </a:ext>
            </a:extLst>
          </p:cNvPr>
          <p:cNvPicPr>
            <a:picLocks noChangeAspect="1"/>
          </p:cNvPicPr>
          <p:nvPr/>
        </p:nvPicPr>
        <p:blipFill rotWithShape="1">
          <a:blip r:embed="rId2"/>
          <a:srcRect r="46339"/>
          <a:stretch/>
        </p:blipFill>
        <p:spPr>
          <a:xfrm>
            <a:off x="381000" y="1635776"/>
            <a:ext cx="1429871" cy="1165094"/>
          </a:xfrm>
          <a:prstGeom prst="rect">
            <a:avLst/>
          </a:prstGeom>
        </p:spPr>
      </p:pic>
      <p:sp>
        <p:nvSpPr>
          <p:cNvPr id="3" name="Rectángulo 2">
            <a:extLst>
              <a:ext uri="{FF2B5EF4-FFF2-40B4-BE49-F238E27FC236}">
                <a16:creationId xmlns:a16="http://schemas.microsoft.com/office/drawing/2014/main" id="{DF66CD57-3501-4C84-AF06-45AA0B2396B8}"/>
              </a:ext>
            </a:extLst>
          </p:cNvPr>
          <p:cNvSpPr/>
          <p:nvPr/>
        </p:nvSpPr>
        <p:spPr>
          <a:xfrm>
            <a:off x="1992817" y="1780616"/>
            <a:ext cx="6034902" cy="487569"/>
          </a:xfrm>
          <a:prstGeom prst="rect">
            <a:avLst/>
          </a:prstGeom>
        </p:spPr>
        <p:txBody>
          <a:bodyPr wrap="square">
            <a:spAutoFit/>
          </a:bodyPr>
          <a:lstStyle/>
          <a:p>
            <a:pPr>
              <a:lnSpc>
                <a:spcPct val="107000"/>
              </a:lnSpc>
              <a:spcAft>
                <a:spcPts val="800"/>
              </a:spcAft>
            </a:pPr>
            <a:r>
              <a:rPr lang="ca-ES" sz="1200" dirty="0">
                <a:latin typeface="Verdana" panose="020B0604030504040204" pitchFamily="34" charset="0"/>
                <a:ea typeface="Verdana" panose="020B0604030504040204" pitchFamily="34" charset="0"/>
                <a:cs typeface="Verdana" panose="020B0604030504040204" pitchFamily="34" charset="0"/>
                <a:hlinkClick r:id="rId3"/>
              </a:rPr>
              <a:t>Convocatòries per donar ajuts a la Recerca convocatòria per donar suport als grups de recerca de Catalunya (SGR 2017- 2019) de l’AGAUR</a:t>
            </a:r>
            <a:endParaRPr lang="ca-ES" sz="1200" dirty="0">
              <a:latin typeface="Verdana" panose="020B0604030504040204" pitchFamily="34" charset="0"/>
              <a:ea typeface="Verdana" panose="020B0604030504040204" pitchFamily="34" charset="0"/>
              <a:cs typeface="Verdana" panose="020B0604030504040204" pitchFamily="34" charset="0"/>
            </a:endParaRPr>
          </a:p>
        </p:txBody>
      </p:sp>
      <p:pic>
        <p:nvPicPr>
          <p:cNvPr id="5" name="Imagen 4">
            <a:extLst>
              <a:ext uri="{FF2B5EF4-FFF2-40B4-BE49-F238E27FC236}">
                <a16:creationId xmlns:a16="http://schemas.microsoft.com/office/drawing/2014/main" id="{6660D287-9CC3-4A68-8BC4-9536743F2C76}"/>
              </a:ext>
            </a:extLst>
          </p:cNvPr>
          <p:cNvPicPr>
            <a:picLocks noChangeAspect="1"/>
          </p:cNvPicPr>
          <p:nvPr/>
        </p:nvPicPr>
        <p:blipFill rotWithShape="1">
          <a:blip r:embed="rId4"/>
          <a:srcRect l="18942" t="19869" r="23019" b="27320"/>
          <a:stretch/>
        </p:blipFill>
        <p:spPr>
          <a:xfrm>
            <a:off x="1992816" y="2662519"/>
            <a:ext cx="5504971" cy="4007222"/>
          </a:xfrm>
          <a:prstGeom prst="rect">
            <a:avLst/>
          </a:prstGeom>
        </p:spPr>
      </p:pic>
    </p:spTree>
    <p:extLst>
      <p:ext uri="{BB962C8B-B14F-4D97-AF65-F5344CB8AC3E}">
        <p14:creationId xmlns:p14="http://schemas.microsoft.com/office/powerpoint/2010/main" val="27042108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A1287CB6-5563-4AD4-A077-38ADC3D8547D}"/>
              </a:ext>
            </a:extLst>
          </p:cNvPr>
          <p:cNvSpPr txBox="1">
            <a:spLocks noChangeArrowheads="1"/>
          </p:cNvSpPr>
          <p:nvPr/>
        </p:nvSpPr>
        <p:spPr bwMode="auto">
          <a:xfrm>
            <a:off x="395288" y="1501775"/>
            <a:ext cx="847558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El factor d’impacte i altres mesures de qualitat de les revistes</a:t>
            </a:r>
          </a:p>
          <a:p>
            <a:pPr>
              <a:defRPr/>
            </a:pPr>
            <a:endParaRPr lang="es-ES" altLang="es-ES" dirty="0"/>
          </a:p>
        </p:txBody>
      </p:sp>
      <p:sp>
        <p:nvSpPr>
          <p:cNvPr id="4" name="QuadreDeText 3">
            <a:extLst>
              <a:ext uri="{FF2B5EF4-FFF2-40B4-BE49-F238E27FC236}">
                <a16:creationId xmlns:a16="http://schemas.microsoft.com/office/drawing/2014/main" id="{66333F49-07DC-46F0-AACD-B3C9DFEE3F38}"/>
              </a:ext>
            </a:extLst>
          </p:cNvPr>
          <p:cNvSpPr txBox="1"/>
          <p:nvPr/>
        </p:nvSpPr>
        <p:spPr>
          <a:xfrm>
            <a:off x="460375" y="2749550"/>
            <a:ext cx="3240088" cy="646331"/>
          </a:xfrm>
          <a:prstGeom prst="rect">
            <a:avLst/>
          </a:prstGeom>
          <a:noFill/>
        </p:spPr>
        <p:txBody>
          <a:bodyPr>
            <a:spAutoFit/>
          </a:bodyPr>
          <a:lstStyle/>
          <a:p>
            <a:pPr algn="ctr">
              <a:defRPr/>
            </a:pPr>
            <a:r>
              <a:rPr lang="ca-ES"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Factor d’impacte</a:t>
            </a:r>
          </a:p>
          <a:p>
            <a:pPr algn="ctr">
              <a:defRPr/>
            </a:pPr>
            <a:endParaRPr lang="ca-ES" dirty="0">
              <a:solidFill>
                <a:schemeClr val="tx1">
                  <a:lumMod val="50000"/>
                  <a:lumOff val="50000"/>
                </a:schemeClr>
              </a:solidFill>
              <a:latin typeface="+mn-lt"/>
            </a:endParaRPr>
          </a:p>
        </p:txBody>
      </p:sp>
      <p:sp>
        <p:nvSpPr>
          <p:cNvPr id="5" name="QuadreDeText 4">
            <a:extLst>
              <a:ext uri="{FF2B5EF4-FFF2-40B4-BE49-F238E27FC236}">
                <a16:creationId xmlns:a16="http://schemas.microsoft.com/office/drawing/2014/main" id="{FCBC4252-9D64-4045-A9C0-AB6B4DB4FAC2}"/>
              </a:ext>
            </a:extLst>
          </p:cNvPr>
          <p:cNvSpPr txBox="1"/>
          <p:nvPr/>
        </p:nvSpPr>
        <p:spPr>
          <a:xfrm>
            <a:off x="4211638" y="2781300"/>
            <a:ext cx="3854450" cy="1261884"/>
          </a:xfrm>
          <a:prstGeom prst="rect">
            <a:avLst/>
          </a:prstGeom>
          <a:noFill/>
        </p:spPr>
        <p:txBody>
          <a:bodyPr>
            <a:spAutoFit/>
          </a:bodyPr>
          <a:lstStyle/>
          <a:p>
            <a:pPr algn="ctr">
              <a:defRPr/>
            </a:pPr>
            <a:r>
              <a:rPr lang="ca-ES"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Altres mesures de qualitat</a:t>
            </a:r>
          </a:p>
          <a:p>
            <a:pPr algn="ctr">
              <a:defRPr/>
            </a:pPr>
            <a:endParaRPr lang="ca-ES" sz="2000" b="1" dirty="0">
              <a:solidFill>
                <a:schemeClr val="tx1">
                  <a:lumMod val="50000"/>
                  <a:lumOff val="50000"/>
                </a:schemeClr>
              </a:solidFill>
              <a:latin typeface="+mn-lt"/>
            </a:endParaRPr>
          </a:p>
          <a:p>
            <a:pPr>
              <a:defRPr/>
            </a:pPr>
            <a:endParaRPr lang="ca-ES" sz="2000" b="1" dirty="0">
              <a:solidFill>
                <a:schemeClr val="tx1">
                  <a:lumMod val="50000"/>
                  <a:lumOff val="50000"/>
                </a:schemeClr>
              </a:solidFill>
              <a:latin typeface="+mn-lt"/>
            </a:endParaRPr>
          </a:p>
          <a:p>
            <a:pPr>
              <a:defRPr/>
            </a:pPr>
            <a:endParaRPr lang="es-ES" dirty="0"/>
          </a:p>
        </p:txBody>
      </p:sp>
      <p:sp>
        <p:nvSpPr>
          <p:cNvPr id="16390" name="AutoShape 7" descr="Select to go to the Scopus main search page">
            <a:extLst>
              <a:ext uri="{FF2B5EF4-FFF2-40B4-BE49-F238E27FC236}">
                <a16:creationId xmlns:a16="http://schemas.microsoft.com/office/drawing/2014/main" id="{7C089332-5D25-4EAC-85AB-A8C7E4F55A4F}"/>
              </a:ext>
            </a:extLst>
          </p:cNvPr>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s-ES" altLang="es-ES" dirty="0"/>
          </a:p>
        </p:txBody>
      </p:sp>
      <p:pic>
        <p:nvPicPr>
          <p:cNvPr id="16391" name="Imatge 5">
            <a:extLst>
              <a:ext uri="{FF2B5EF4-FFF2-40B4-BE49-F238E27FC236}">
                <a16:creationId xmlns:a16="http://schemas.microsoft.com/office/drawing/2014/main" id="{1D5DDFDA-16F5-4145-AF5F-22FF16CCF21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502400" y="4903788"/>
            <a:ext cx="14732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Imatge 6">
            <a:extLst>
              <a:ext uri="{FF2B5EF4-FFF2-40B4-BE49-F238E27FC236}">
                <a16:creationId xmlns:a16="http://schemas.microsoft.com/office/drawing/2014/main" id="{FDC96702-F0F7-4032-A7D3-0D1D7B9230A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03800" y="3500438"/>
            <a:ext cx="877888"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5" name="Imatge 11">
            <a:extLst>
              <a:ext uri="{FF2B5EF4-FFF2-40B4-BE49-F238E27FC236}">
                <a16:creationId xmlns:a16="http://schemas.microsoft.com/office/drawing/2014/main" id="{C9CD5D10-25B3-4849-81AF-422E8DE683D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03800" y="5001419"/>
            <a:ext cx="96202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6" name="Imatge 12">
            <a:extLst>
              <a:ext uri="{FF2B5EF4-FFF2-40B4-BE49-F238E27FC236}">
                <a16:creationId xmlns:a16="http://schemas.microsoft.com/office/drawing/2014/main" id="{2E328AC8-0852-40DF-A902-9ACE324E9D08}"/>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300788" y="4246563"/>
            <a:ext cx="1533525"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7" name="Imatge 4">
            <a:extLst>
              <a:ext uri="{FF2B5EF4-FFF2-40B4-BE49-F238E27FC236}">
                <a16:creationId xmlns:a16="http://schemas.microsoft.com/office/drawing/2014/main" id="{E11AA54D-7597-4499-B6B4-F20A9B827318}"/>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60375" y="3609975"/>
            <a:ext cx="3751263"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8" name="Imatge 14">
            <a:extLst>
              <a:ext uri="{FF2B5EF4-FFF2-40B4-BE49-F238E27FC236}">
                <a16:creationId xmlns:a16="http://schemas.microsoft.com/office/drawing/2014/main" id="{D1DBC69D-37F9-43AE-8B94-D5344A76DDBC}"/>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250531" y="3534569"/>
            <a:ext cx="1474788"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Imagen 14">
            <a:extLst>
              <a:ext uri="{FF2B5EF4-FFF2-40B4-BE49-F238E27FC236}">
                <a16:creationId xmlns:a16="http://schemas.microsoft.com/office/drawing/2014/main" id="{9198ADDE-CD39-40B7-82B1-279115B7A228}"/>
              </a:ext>
            </a:extLst>
          </p:cNvPr>
          <p:cNvPicPr>
            <a:picLocks noChangeAspect="1"/>
          </p:cNvPicPr>
          <p:nvPr/>
        </p:nvPicPr>
        <p:blipFill>
          <a:blip r:embed="rId9"/>
          <a:stretch>
            <a:fillRect/>
          </a:stretch>
        </p:blipFill>
        <p:spPr>
          <a:xfrm>
            <a:off x="5003800" y="4445770"/>
            <a:ext cx="1050884" cy="346893"/>
          </a:xfrm>
          <a:prstGeom prst="rect">
            <a:avLst/>
          </a:prstGeom>
        </p:spPr>
      </p:pic>
      <p:pic>
        <p:nvPicPr>
          <p:cNvPr id="16" name="Imagen 15">
            <a:extLst>
              <a:ext uri="{FF2B5EF4-FFF2-40B4-BE49-F238E27FC236}">
                <a16:creationId xmlns:a16="http://schemas.microsoft.com/office/drawing/2014/main" id="{A1F1711B-564D-4894-B88E-784CCEC4457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28643" y="5675313"/>
            <a:ext cx="1126041" cy="337180"/>
          </a:xfrm>
          <a:prstGeom prst="rect">
            <a:avLst/>
          </a:prstGeom>
        </p:spPr>
      </p:pic>
    </p:spTree>
    <p:extLst>
      <p:ext uri="{BB962C8B-B14F-4D97-AF65-F5344CB8AC3E}">
        <p14:creationId xmlns:p14="http://schemas.microsoft.com/office/powerpoint/2010/main" val="198254411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FF84423F-D7DF-4D46-9740-85A370C6C277}"/>
              </a:ext>
            </a:extLst>
          </p:cNvPr>
          <p:cNvPicPr>
            <a:picLocks noChangeAspect="1"/>
          </p:cNvPicPr>
          <p:nvPr/>
        </p:nvPicPr>
        <p:blipFill>
          <a:blip r:embed="rId3"/>
          <a:stretch>
            <a:fillRect/>
          </a:stretch>
        </p:blipFill>
        <p:spPr>
          <a:xfrm>
            <a:off x="1996913" y="1626918"/>
            <a:ext cx="5128282" cy="4629737"/>
          </a:xfrm>
          <a:prstGeom prst="rect">
            <a:avLst/>
          </a:prstGeom>
        </p:spPr>
      </p:pic>
      <p:sp>
        <p:nvSpPr>
          <p:cNvPr id="17411" name="Rectangle 2">
            <a:extLst>
              <a:ext uri="{FF2B5EF4-FFF2-40B4-BE49-F238E27FC236}">
                <a16:creationId xmlns:a16="http://schemas.microsoft.com/office/drawing/2014/main" id="{DA1DDDB2-C9DD-4763-AE36-68B2E6387691}"/>
              </a:ext>
            </a:extLst>
          </p:cNvPr>
          <p:cNvSpPr>
            <a:spLocks noChangeArrowheads="1"/>
          </p:cNvSpPr>
          <p:nvPr/>
        </p:nvSpPr>
        <p:spPr bwMode="auto">
          <a:xfrm>
            <a:off x="217793" y="1052513"/>
            <a:ext cx="74168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b="1" dirty="0">
                <a:solidFill>
                  <a:schemeClr val="accent1"/>
                </a:solidFill>
              </a:rPr>
              <a:t> </a:t>
            </a: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On puc consultar aquests índexs</a:t>
            </a:r>
          </a:p>
          <a:p>
            <a:pPr>
              <a:defRPr/>
            </a:pPr>
            <a:endParaRPr lang="es-ES" altLang="es-ES" dirty="0"/>
          </a:p>
        </p:txBody>
      </p:sp>
      <p:sp>
        <p:nvSpPr>
          <p:cNvPr id="5" name="Rectangle 4">
            <a:extLst>
              <a:ext uri="{FF2B5EF4-FFF2-40B4-BE49-F238E27FC236}">
                <a16:creationId xmlns:a16="http://schemas.microsoft.com/office/drawing/2014/main" id="{452FFD5E-A89D-4750-8BCB-A720F4430BBE}"/>
              </a:ext>
            </a:extLst>
          </p:cNvPr>
          <p:cNvSpPr/>
          <p:nvPr/>
        </p:nvSpPr>
        <p:spPr>
          <a:xfrm>
            <a:off x="2921331" y="5735782"/>
            <a:ext cx="985652" cy="190005"/>
          </a:xfrm>
          <a:prstGeom prst="rect">
            <a:avLst/>
          </a:prstGeom>
          <a:noFill/>
          <a:ln>
            <a:solidFill>
              <a:srgbClr val="E53B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148757599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a:extLst>
              <a:ext uri="{FF2B5EF4-FFF2-40B4-BE49-F238E27FC236}">
                <a16:creationId xmlns:a16="http://schemas.microsoft.com/office/drawing/2014/main" id="{22915DBE-A168-4AAC-AB26-C15D6C4958DA}"/>
              </a:ext>
            </a:extLst>
          </p:cNvPr>
          <p:cNvSpPr>
            <a:spLocks noChangeArrowheads="1"/>
          </p:cNvSpPr>
          <p:nvPr/>
        </p:nvSpPr>
        <p:spPr bwMode="auto">
          <a:xfrm>
            <a:off x="468313" y="1052513"/>
            <a:ext cx="74168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b="1" dirty="0">
                <a:solidFill>
                  <a:srgbClr val="336699"/>
                </a:solidFill>
              </a:rPr>
              <a:t> </a:t>
            </a: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On puc consultar aquests índexs</a:t>
            </a:r>
          </a:p>
          <a:p>
            <a:pPr>
              <a:defRPr/>
            </a:pPr>
            <a:endParaRPr lang="es-ES" altLang="es-ES" dirty="0"/>
          </a:p>
        </p:txBody>
      </p:sp>
      <p:pic>
        <p:nvPicPr>
          <p:cNvPr id="2" name="Imagen 1">
            <a:extLst>
              <a:ext uri="{FF2B5EF4-FFF2-40B4-BE49-F238E27FC236}">
                <a16:creationId xmlns:a16="http://schemas.microsoft.com/office/drawing/2014/main" id="{3B24313F-5BBE-433B-BEA5-31E9EECDF982}"/>
              </a:ext>
            </a:extLst>
          </p:cNvPr>
          <p:cNvPicPr>
            <a:picLocks noChangeAspect="1"/>
          </p:cNvPicPr>
          <p:nvPr/>
        </p:nvPicPr>
        <p:blipFill rotWithShape="1">
          <a:blip r:embed="rId3"/>
          <a:srcRect l="9134" t="14718" r="9273" b="14805"/>
          <a:stretch/>
        </p:blipFill>
        <p:spPr>
          <a:xfrm>
            <a:off x="1033152" y="1599736"/>
            <a:ext cx="6994567" cy="4833257"/>
          </a:xfrm>
          <a:prstGeom prst="rect">
            <a:avLst/>
          </a:prstGeom>
        </p:spPr>
      </p:pic>
      <p:sp>
        <p:nvSpPr>
          <p:cNvPr id="3" name="Rectángulo 2">
            <a:extLst>
              <a:ext uri="{FF2B5EF4-FFF2-40B4-BE49-F238E27FC236}">
                <a16:creationId xmlns:a16="http://schemas.microsoft.com/office/drawing/2014/main" id="{0B84DBDB-4D35-417D-A665-B156CFA50E8E}"/>
              </a:ext>
            </a:extLst>
          </p:cNvPr>
          <p:cNvSpPr/>
          <p:nvPr/>
        </p:nvSpPr>
        <p:spPr>
          <a:xfrm>
            <a:off x="2826327" y="4524499"/>
            <a:ext cx="3396343" cy="890649"/>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2811944000"/>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2">
            <a:extLst>
              <a:ext uri="{FF2B5EF4-FFF2-40B4-BE49-F238E27FC236}">
                <a16:creationId xmlns:a16="http://schemas.microsoft.com/office/drawing/2014/main" id="{2389F41B-AC80-44E2-9BBC-5BBA3DE34EB2}"/>
              </a:ext>
            </a:extLst>
          </p:cNvPr>
          <p:cNvSpPr>
            <a:spLocks noChangeArrowheads="1"/>
          </p:cNvSpPr>
          <p:nvPr/>
        </p:nvSpPr>
        <p:spPr bwMode="auto">
          <a:xfrm>
            <a:off x="468313" y="1052513"/>
            <a:ext cx="74168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b="1" dirty="0">
                <a:solidFill>
                  <a:schemeClr val="accent1"/>
                </a:solidFill>
              </a:rPr>
              <a:t> </a:t>
            </a: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On puc consultar aquests índexs</a:t>
            </a:r>
          </a:p>
          <a:p>
            <a:pPr>
              <a:defRPr/>
            </a:pPr>
            <a:endParaRPr lang="es-ES" altLang="es-ES" dirty="0"/>
          </a:p>
        </p:txBody>
      </p:sp>
      <p:pic>
        <p:nvPicPr>
          <p:cNvPr id="2" name="Imagen 2">
            <a:extLst>
              <a:ext uri="{FF2B5EF4-FFF2-40B4-BE49-F238E27FC236}">
                <a16:creationId xmlns:a16="http://schemas.microsoft.com/office/drawing/2014/main" id="{5BC9266A-3EBF-42E8-A265-D124B2A161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1546225"/>
            <a:ext cx="6553200" cy="481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533812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uadreDeText 3">
            <a:extLst>
              <a:ext uri="{FF2B5EF4-FFF2-40B4-BE49-F238E27FC236}">
                <a16:creationId xmlns:a16="http://schemas.microsoft.com/office/drawing/2014/main" id="{EBD3D7AE-11B3-4C5E-B647-67C66DCE93FE}"/>
              </a:ext>
            </a:extLst>
          </p:cNvPr>
          <p:cNvSpPr txBox="1">
            <a:spLocks noChangeArrowheads="1"/>
          </p:cNvSpPr>
          <p:nvPr/>
        </p:nvSpPr>
        <p:spPr bwMode="auto">
          <a:xfrm>
            <a:off x="395288" y="1397000"/>
            <a:ext cx="8042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Web of Science – WOS </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tángulo 4">
            <a:extLst>
              <a:ext uri="{FF2B5EF4-FFF2-40B4-BE49-F238E27FC236}">
                <a16:creationId xmlns:a16="http://schemas.microsoft.com/office/drawing/2014/main" id="{FED04D6E-6278-429C-A716-B306568960D5}"/>
              </a:ext>
            </a:extLst>
          </p:cNvPr>
          <p:cNvSpPr/>
          <p:nvPr/>
        </p:nvSpPr>
        <p:spPr>
          <a:xfrm>
            <a:off x="900113" y="2852738"/>
            <a:ext cx="7993062" cy="29225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Arial" panose="020B0604020202020204" pitchFamily="34" charset="0"/>
              <a:buChar char="•"/>
              <a:defRPr/>
            </a:pPr>
            <a:r>
              <a:rPr lang="ca-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Journal Citation Report</a:t>
            </a:r>
          </a:p>
          <a:p>
            <a:pPr marL="742950" lvl="1" indent="-285750">
              <a:buFont typeface="Courier New" panose="02070309020205020404" pitchFamily="49" charset="0"/>
              <a:buChar char="o"/>
              <a:defRPr/>
            </a:pPr>
            <a:r>
              <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Factor d’impacte </a:t>
            </a:r>
          </a:p>
          <a:p>
            <a:pPr marL="742950" lvl="1" indent="-285750">
              <a:buFont typeface="Courier New" panose="02070309020205020404" pitchFamily="49" charset="0"/>
              <a:buChar char="o"/>
              <a:defRPr/>
            </a:pPr>
            <a:r>
              <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Quartil</a:t>
            </a:r>
          </a:p>
          <a:p>
            <a:pPr lvl="1">
              <a:defRPr/>
            </a:pPr>
            <a:endPar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Courier New" panose="02070309020205020404" pitchFamily="49" charset="0"/>
              <a:buChar char="o"/>
              <a:defRPr/>
            </a:pPr>
            <a:endPar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ca-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Emerging Source Citation Index</a:t>
            </a:r>
          </a:p>
          <a:p>
            <a:pPr marL="285750" indent="-285750">
              <a:buFont typeface="Arial" panose="020B0604020202020204" pitchFamily="34" charset="0"/>
              <a:buChar char="•"/>
              <a:defRPr/>
            </a:pPr>
            <a:r>
              <a:rPr lang="ca-ES" altLang="es-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Arts and Humanities Citation Index</a:t>
            </a:r>
            <a:endParaRPr lang="es-ES" altLang="es-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a:defRPr/>
            </a:pPr>
            <a:endParaRPr lang="ca-ES" sz="2800" b="1" dirty="0">
              <a:solidFill>
                <a:schemeClr val="bg1">
                  <a:lumMod val="50000"/>
                </a:schemeClr>
              </a:solidFill>
              <a:cs typeface="Aharoni" panose="02010803020104030203" pitchFamily="2" charset="-79"/>
            </a:endParaRPr>
          </a:p>
        </p:txBody>
      </p:sp>
      <p:pic>
        <p:nvPicPr>
          <p:cNvPr id="20485" name="Imagen 5">
            <a:extLst>
              <a:ext uri="{FF2B5EF4-FFF2-40B4-BE49-F238E27FC236}">
                <a16:creationId xmlns:a16="http://schemas.microsoft.com/office/drawing/2014/main" id="{2F3B7519-98FC-4702-AEC2-A8A2E32849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1081" t="12201" r="4907" b="78349"/>
          <a:stretch>
            <a:fillRect/>
          </a:stretch>
        </p:blipFill>
        <p:spPr bwMode="auto">
          <a:xfrm>
            <a:off x="7191788" y="4022240"/>
            <a:ext cx="1489075"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Imagen 4">
            <a:extLst>
              <a:ext uri="{FF2B5EF4-FFF2-40B4-BE49-F238E27FC236}">
                <a16:creationId xmlns:a16="http://schemas.microsoft.com/office/drawing/2014/main" id="{6D14D475-4205-46D2-831F-134606D843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889" y="2535680"/>
            <a:ext cx="2595974" cy="801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925832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uadreDeText 3">
            <a:extLst>
              <a:ext uri="{FF2B5EF4-FFF2-40B4-BE49-F238E27FC236}">
                <a16:creationId xmlns:a16="http://schemas.microsoft.com/office/drawing/2014/main" id="{EBD3D7AE-11B3-4C5E-B647-67C66DCE93FE}"/>
              </a:ext>
            </a:extLst>
          </p:cNvPr>
          <p:cNvSpPr txBox="1">
            <a:spLocks noChangeArrowheads="1"/>
          </p:cNvSpPr>
          <p:nvPr/>
        </p:nvSpPr>
        <p:spPr bwMode="auto">
          <a:xfrm>
            <a:off x="395288" y="1397000"/>
            <a:ext cx="8042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Web of Science – WOS </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tángulo 4">
            <a:extLst>
              <a:ext uri="{FF2B5EF4-FFF2-40B4-BE49-F238E27FC236}">
                <a16:creationId xmlns:a16="http://schemas.microsoft.com/office/drawing/2014/main" id="{FED04D6E-6278-429C-A716-B306568960D5}"/>
              </a:ext>
            </a:extLst>
          </p:cNvPr>
          <p:cNvSpPr/>
          <p:nvPr/>
        </p:nvSpPr>
        <p:spPr>
          <a:xfrm>
            <a:off x="900113" y="2852738"/>
            <a:ext cx="7993062" cy="29225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Arial" panose="020B0604020202020204" pitchFamily="34" charset="0"/>
              <a:buChar char="•"/>
              <a:defRPr/>
            </a:pPr>
            <a:r>
              <a:rPr lang="ca-ES" sz="2000" b="1" dirty="0">
                <a:solidFill>
                  <a:srgbClr val="CF0F98"/>
                </a:solidFill>
                <a:latin typeface="Verdana" panose="020B0604030504040204" pitchFamily="34" charset="0"/>
                <a:ea typeface="Verdana" panose="020B0604030504040204" pitchFamily="34" charset="0"/>
                <a:cs typeface="Verdana" panose="020B0604030504040204" pitchFamily="34" charset="0"/>
              </a:rPr>
              <a:t>Journal Citation Report</a:t>
            </a:r>
          </a:p>
          <a:p>
            <a:pPr marL="742950" lvl="1" indent="-285750">
              <a:buFont typeface="Courier New" panose="02070309020205020404" pitchFamily="49" charset="0"/>
              <a:buChar char="o"/>
              <a:defRPr/>
            </a:pPr>
            <a:r>
              <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Factor d’impacte </a:t>
            </a:r>
          </a:p>
          <a:p>
            <a:pPr marL="742950" lvl="1" indent="-285750">
              <a:buFont typeface="Courier New" panose="02070309020205020404" pitchFamily="49" charset="0"/>
              <a:buChar char="o"/>
              <a:defRPr/>
            </a:pPr>
            <a:r>
              <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Quartil</a:t>
            </a:r>
          </a:p>
          <a:p>
            <a:pPr lvl="1">
              <a:defRPr/>
            </a:pPr>
            <a:endPar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Courier New" panose="02070309020205020404" pitchFamily="49" charset="0"/>
              <a:buChar char="o"/>
              <a:defRPr/>
            </a:pPr>
            <a:endPar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ca-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Emerging Source Citation Index</a:t>
            </a:r>
          </a:p>
          <a:p>
            <a:pPr marL="285750" indent="-285750">
              <a:buFont typeface="Arial" panose="020B0604020202020204" pitchFamily="34" charset="0"/>
              <a:buChar char="•"/>
              <a:defRPr/>
            </a:pPr>
            <a:r>
              <a:rPr lang="ca-ES" altLang="es-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Arts and Humanities Citation Index</a:t>
            </a:r>
            <a:endParaRPr lang="es-ES" altLang="es-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a:defRPr/>
            </a:pPr>
            <a:endParaRPr lang="ca-ES" sz="2800" b="1" dirty="0">
              <a:solidFill>
                <a:schemeClr val="bg1">
                  <a:lumMod val="50000"/>
                </a:schemeClr>
              </a:solidFill>
              <a:cs typeface="Aharoni" panose="02010803020104030203" pitchFamily="2" charset="-79"/>
            </a:endParaRPr>
          </a:p>
        </p:txBody>
      </p:sp>
      <p:pic>
        <p:nvPicPr>
          <p:cNvPr id="20485" name="Imagen 5">
            <a:extLst>
              <a:ext uri="{FF2B5EF4-FFF2-40B4-BE49-F238E27FC236}">
                <a16:creationId xmlns:a16="http://schemas.microsoft.com/office/drawing/2014/main" id="{2F3B7519-98FC-4702-AEC2-A8A2E32849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1081" t="12201" r="4907" b="78349"/>
          <a:stretch>
            <a:fillRect/>
          </a:stretch>
        </p:blipFill>
        <p:spPr bwMode="auto">
          <a:xfrm>
            <a:off x="7191788" y="4022240"/>
            <a:ext cx="1489075"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Imagen 4">
            <a:extLst>
              <a:ext uri="{FF2B5EF4-FFF2-40B4-BE49-F238E27FC236}">
                <a16:creationId xmlns:a16="http://schemas.microsoft.com/office/drawing/2014/main" id="{6D14D475-4205-46D2-831F-134606D843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889" y="2535680"/>
            <a:ext cx="2595974" cy="801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791666"/>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7400413C-4354-4751-9ED2-259BA5F49E1E}"/>
              </a:ext>
            </a:extLst>
          </p:cNvPr>
          <p:cNvSpPr txBox="1">
            <a:spLocks noChangeArrowheads="1"/>
          </p:cNvSpPr>
          <p:nvPr/>
        </p:nvSpPr>
        <p:spPr bwMode="auto">
          <a:xfrm>
            <a:off x="395288" y="1184275"/>
            <a:ext cx="80422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El Factor d’Impacte.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On es consulta?</a:t>
            </a:r>
            <a:endParaRPr lang="es-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tangle 9">
            <a:extLst>
              <a:ext uri="{FF2B5EF4-FFF2-40B4-BE49-F238E27FC236}">
                <a16:creationId xmlns:a16="http://schemas.microsoft.com/office/drawing/2014/main" id="{FA5E351E-EACF-4669-A565-EDA9FBD603A7}"/>
              </a:ext>
            </a:extLst>
          </p:cNvPr>
          <p:cNvSpPr>
            <a:spLocks noChangeArrowheads="1"/>
          </p:cNvSpPr>
          <p:nvPr/>
        </p:nvSpPr>
        <p:spPr bwMode="auto">
          <a:xfrm>
            <a:off x="395288" y="3286125"/>
            <a:ext cx="72009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defRPr/>
            </a:pPr>
            <a:endParaRPr lang="ca-ES" sz="2000" dirty="0">
              <a:latin typeface="+mn-lt"/>
            </a:endParaRPr>
          </a:p>
          <a:p>
            <a:pPr>
              <a:buFontTx/>
              <a:buNone/>
              <a:defRPr/>
            </a:pPr>
            <a:r>
              <a:rPr lang="ca-ES" sz="2000" dirty="0">
                <a:solidFill>
                  <a:schemeClr val="tx1">
                    <a:lumMod val="50000"/>
                    <a:lumOff val="50000"/>
                  </a:schemeClr>
                </a:solidFill>
                <a:latin typeface="+mn-lt"/>
              </a:rPr>
              <a:t>        </a:t>
            </a:r>
            <a:endParaRPr lang="ca-ES" sz="2000" dirty="0">
              <a:latin typeface="+mn-lt"/>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p:txBody>
      </p:sp>
      <p:sp>
        <p:nvSpPr>
          <p:cNvPr id="4" name="QuadreDeText 3">
            <a:extLst>
              <a:ext uri="{FF2B5EF4-FFF2-40B4-BE49-F238E27FC236}">
                <a16:creationId xmlns:a16="http://schemas.microsoft.com/office/drawing/2014/main" id="{3AF82518-12AA-4135-A23C-E9D734BE0C78}"/>
              </a:ext>
            </a:extLst>
          </p:cNvPr>
          <p:cNvSpPr txBox="1"/>
          <p:nvPr/>
        </p:nvSpPr>
        <p:spPr>
          <a:xfrm>
            <a:off x="1331913" y="3803650"/>
            <a:ext cx="5940425" cy="3138488"/>
          </a:xfrm>
          <a:prstGeom prst="rect">
            <a:avLst/>
          </a:prstGeom>
          <a:noFill/>
        </p:spPr>
        <p:txBody>
          <a:bodyPr>
            <a:spAutoFit/>
          </a:bodyPr>
          <a:lstStyle/>
          <a:p>
            <a:pPr>
              <a:defRPr/>
            </a:pPr>
            <a:endParaRPr lang="ca-ES" b="1" dirty="0">
              <a:solidFill>
                <a:schemeClr val="tx1">
                  <a:lumMod val="50000"/>
                  <a:lumOff val="50000"/>
                </a:schemeClr>
              </a:solidFill>
              <a:latin typeface="+mn-lt"/>
            </a:endParaRPr>
          </a:p>
          <a:p>
            <a:pPr>
              <a:defRPr/>
            </a:pPr>
            <a:endParaRPr lang="ca-ES" b="1" dirty="0">
              <a:solidFill>
                <a:schemeClr val="tx1">
                  <a:lumMod val="50000"/>
                  <a:lumOff val="50000"/>
                </a:schemeClr>
              </a:solidFill>
              <a:latin typeface="+mn-lt"/>
            </a:endParaRPr>
          </a:p>
          <a:p>
            <a:pPr>
              <a:defRPr/>
            </a:pPr>
            <a:endParaRPr lang="ca-ES" dirty="0">
              <a:solidFill>
                <a:schemeClr val="tx1">
                  <a:lumMod val="50000"/>
                  <a:lumOff val="50000"/>
                </a:schemeClr>
              </a:solidFill>
              <a:latin typeface="+mn-lt"/>
            </a:endParaRPr>
          </a:p>
          <a:p>
            <a:pPr>
              <a:defRPr/>
            </a:pPr>
            <a:endParaRPr lang="ca-ES" dirty="0">
              <a:solidFill>
                <a:schemeClr val="tx1">
                  <a:lumMod val="50000"/>
                  <a:lumOff val="50000"/>
                </a:schemeClr>
              </a:solidFill>
              <a:latin typeface="+mn-lt"/>
            </a:endParaRPr>
          </a:p>
          <a:p>
            <a:pPr lvl="1" algn="ctr">
              <a:defRPr/>
            </a:pPr>
            <a:endParaRPr lang="ca-ES" dirty="0">
              <a:solidFill>
                <a:schemeClr val="tx1">
                  <a:lumMod val="50000"/>
                  <a:lumOff val="50000"/>
                </a:schemeClr>
              </a:solidFill>
              <a:latin typeface="+mn-lt"/>
            </a:endParaRPr>
          </a:p>
          <a:p>
            <a:pPr lvl="1" algn="ctr">
              <a:defRPr/>
            </a:pPr>
            <a:r>
              <a:rPr lang="ca-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Science Citation Index Expanded </a:t>
            </a:r>
            <a:r>
              <a:rPr lang="ca-ES" sz="1600" i="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(SCIE)</a:t>
            </a:r>
            <a:endParaRPr lang="es-ES" sz="1600" i="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lvl="1" algn="ctr">
              <a:defRPr/>
            </a:pPr>
            <a:r>
              <a:rPr lang="ca-ES" sz="1600" b="1" dirty="0">
                <a:solidFill>
                  <a:srgbClr val="DE8C15"/>
                </a:solidFill>
                <a:latin typeface="Verdana" panose="020B0604030504040204" pitchFamily="34" charset="0"/>
                <a:ea typeface="Verdana" panose="020B0604030504040204" pitchFamily="34" charset="0"/>
                <a:cs typeface="Verdana" panose="020B0604030504040204" pitchFamily="34" charset="0"/>
              </a:rPr>
              <a:t>Social Science Citation Index (SSCI)</a:t>
            </a:r>
          </a:p>
          <a:p>
            <a:pPr lvl="1" algn="ctr">
              <a:defRPr/>
            </a:pPr>
            <a:endParaRPr lang="ca-ES" b="1" dirty="0">
              <a:solidFill>
                <a:srgbClr val="E53BA8"/>
              </a:solidFill>
              <a:latin typeface="+mn-lt"/>
            </a:endParaRPr>
          </a:p>
          <a:p>
            <a:pPr lvl="1">
              <a:defRPr/>
            </a:pPr>
            <a:endParaRPr lang="ca-ES" b="1" i="1" dirty="0">
              <a:solidFill>
                <a:srgbClr val="E53BA8"/>
              </a:solidFill>
              <a:latin typeface="+mn-lt"/>
            </a:endParaRPr>
          </a:p>
          <a:p>
            <a:pPr lvl="1">
              <a:defRPr/>
            </a:pPr>
            <a:endParaRPr lang="es-ES" dirty="0">
              <a:solidFill>
                <a:srgbClr val="E53BA8"/>
              </a:solidFill>
              <a:latin typeface="+mn-lt"/>
            </a:endParaRPr>
          </a:p>
          <a:p>
            <a:pPr>
              <a:defRPr/>
            </a:pPr>
            <a:endParaRPr lang="es-ES" b="1" dirty="0">
              <a:solidFill>
                <a:schemeClr val="tx1">
                  <a:lumMod val="50000"/>
                  <a:lumOff val="50000"/>
                </a:schemeClr>
              </a:solidFill>
              <a:latin typeface="+mn-lt"/>
            </a:endParaRPr>
          </a:p>
        </p:txBody>
      </p:sp>
      <p:pic>
        <p:nvPicPr>
          <p:cNvPr id="24582" name="Imatge 4">
            <a:extLst>
              <a:ext uri="{FF2B5EF4-FFF2-40B4-BE49-F238E27FC236}">
                <a16:creationId xmlns:a16="http://schemas.microsoft.com/office/drawing/2014/main" id="{8647E7E7-0138-45AD-9BCC-005C09B5AC1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47900" y="3784600"/>
            <a:ext cx="4465638"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3" name="Imatge 9">
            <a:extLst>
              <a:ext uri="{FF2B5EF4-FFF2-40B4-BE49-F238E27FC236}">
                <a16:creationId xmlns:a16="http://schemas.microsoft.com/office/drawing/2014/main" id="{73C3FE5A-575D-4EEB-ACB3-42E75ADD7A58}"/>
              </a:ext>
            </a:extLst>
          </p:cNvPr>
          <p:cNvPicPr>
            <a:picLocks noChangeAspect="1"/>
          </p:cNvPicPr>
          <p:nvPr/>
        </p:nvPicPr>
        <p:blipFill>
          <a:blip r:embed="rId4">
            <a:extLst>
              <a:ext uri="{28A0092B-C50C-407E-A947-70E740481C1C}">
                <a14:useLocalDpi xmlns:a14="http://schemas.microsoft.com/office/drawing/2010/main" val="0"/>
              </a:ext>
            </a:extLst>
          </a:blip>
          <a:srcRect t="9943" r="20831"/>
          <a:stretch>
            <a:fillRect/>
          </a:stretch>
        </p:blipFill>
        <p:spPr bwMode="auto">
          <a:xfrm>
            <a:off x="736600" y="5430838"/>
            <a:ext cx="15113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4" name="Imagen 4">
            <a:extLst>
              <a:ext uri="{FF2B5EF4-FFF2-40B4-BE49-F238E27FC236}">
                <a16:creationId xmlns:a16="http://schemas.microsoft.com/office/drawing/2014/main" id="{FB104002-946D-45DB-A6BC-C92BD7AA25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11488" y="2328863"/>
            <a:ext cx="2809875"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ector recto de flecha 7">
            <a:extLst>
              <a:ext uri="{FF2B5EF4-FFF2-40B4-BE49-F238E27FC236}">
                <a16:creationId xmlns:a16="http://schemas.microsoft.com/office/drawing/2014/main" id="{F7198198-AED2-4527-9582-9573B94A449F}"/>
              </a:ext>
            </a:extLst>
          </p:cNvPr>
          <p:cNvCxnSpPr>
            <a:cxnSpLocks/>
          </p:cNvCxnSpPr>
          <p:nvPr/>
        </p:nvCxnSpPr>
        <p:spPr>
          <a:xfrm>
            <a:off x="4421188" y="3286125"/>
            <a:ext cx="0" cy="407988"/>
          </a:xfrm>
          <a:prstGeom prst="straightConnector1">
            <a:avLst/>
          </a:prstGeom>
          <a:ln>
            <a:solidFill>
              <a:srgbClr val="DE8C15"/>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FBB4F884-988F-473C-A6FB-F8668067B883}"/>
              </a:ext>
            </a:extLst>
          </p:cNvPr>
          <p:cNvCxnSpPr>
            <a:cxnSpLocks/>
          </p:cNvCxnSpPr>
          <p:nvPr/>
        </p:nvCxnSpPr>
        <p:spPr>
          <a:xfrm>
            <a:off x="4421188" y="4724400"/>
            <a:ext cx="0" cy="409575"/>
          </a:xfrm>
          <a:prstGeom prst="straightConnector1">
            <a:avLst/>
          </a:prstGeom>
          <a:ln>
            <a:solidFill>
              <a:srgbClr val="DE8C15"/>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282817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D55103D-50C4-4286-8081-1E4B55C7C0D6}"/>
              </a:ext>
            </a:extLst>
          </p:cNvPr>
          <p:cNvSpPr/>
          <p:nvPr/>
        </p:nvSpPr>
        <p:spPr>
          <a:xfrm>
            <a:off x="682625" y="2137752"/>
            <a:ext cx="8280400" cy="3995966"/>
          </a:xfrm>
          <a:prstGeom prst="rect">
            <a:avLst/>
          </a:prstGeom>
        </p:spPr>
        <p:txBody>
          <a:bodyPr>
            <a:spAutoFit/>
          </a:bodyPr>
          <a:lstStyle/>
          <a:p>
            <a:pPr>
              <a:spcAft>
                <a:spcPts val="800"/>
              </a:spcAft>
              <a:defRPr/>
            </a:pPr>
            <a:r>
              <a:rPr lang="ca-ES"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Qui avalua la producció científica?</a:t>
            </a:r>
          </a:p>
          <a:p>
            <a:pPr lvl="1">
              <a:spcAft>
                <a:spcPts val="800"/>
              </a:spcAft>
              <a:defRPr/>
            </a:pP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AQU</a:t>
            </a:r>
          </a:p>
          <a:p>
            <a:pPr lvl="1">
              <a:spcAft>
                <a:spcPts val="800"/>
              </a:spcAft>
              <a:defRPr/>
            </a:pP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ANECA</a:t>
            </a:r>
          </a:p>
          <a:p>
            <a:pPr lvl="1">
              <a:spcAft>
                <a:spcPts val="800"/>
              </a:spcAft>
              <a:defRPr/>
            </a:pP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CNEAI</a:t>
            </a:r>
          </a:p>
          <a:p>
            <a:pPr lvl="1">
              <a:spcAft>
                <a:spcPts val="800"/>
              </a:spcAft>
              <a:defRPr/>
            </a:pPr>
            <a:endPar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a:spcAft>
                <a:spcPts val="800"/>
              </a:spcAft>
              <a:defRPr/>
            </a:pPr>
            <a:r>
              <a:rPr lang="ca-ES"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Índexs de qualitat de revistes</a:t>
            </a:r>
          </a:p>
          <a:p>
            <a:pPr lvl="1">
              <a:lnSpc>
                <a:spcPct val="150000"/>
              </a:lnSpc>
              <a:spcAft>
                <a:spcPts val="800"/>
              </a:spcAft>
              <a:defRPr/>
            </a:pP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Journal Citation Reports, </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Scimago Journal &amp; Country Rank</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Scopus</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Carhus Plus</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ERIH Plus</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Latindex</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MIAR</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Resh</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CIRC</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FECYT</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DICE</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en-U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Google Scholar Metric</a:t>
            </a:r>
          </a:p>
          <a:p>
            <a:pPr>
              <a:spcAft>
                <a:spcPts val="800"/>
              </a:spcAft>
              <a:defRPr/>
            </a:pPr>
            <a:endParaRPr lang="en-US"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4" name="QuadreDeText 2">
            <a:extLst>
              <a:ext uri="{FF2B5EF4-FFF2-40B4-BE49-F238E27FC236}">
                <a16:creationId xmlns:a16="http://schemas.microsoft.com/office/drawing/2014/main" id="{A3EC3287-DE92-48D2-9A2F-479F5360EB1D}"/>
              </a:ext>
            </a:extLst>
          </p:cNvPr>
          <p:cNvSpPr txBox="1">
            <a:spLocks noChangeArrowheads="1"/>
          </p:cNvSpPr>
          <p:nvPr/>
        </p:nvSpPr>
        <p:spPr bwMode="auto">
          <a:xfrm>
            <a:off x="381000" y="1337652"/>
            <a:ext cx="858202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Sumari</a:t>
            </a:r>
          </a:p>
          <a:p>
            <a:pPr>
              <a:defRPr/>
            </a:pPr>
            <a:endParaRPr lang="ca-ES" altLang="es-ES" sz="3200" b="1" dirty="0">
              <a:solidFill>
                <a:srgbClr val="FF0000"/>
              </a:solidFill>
              <a:latin typeface="+mj-lt"/>
            </a:endParaRPr>
          </a:p>
          <a:p>
            <a:pPr>
              <a:defRPr/>
            </a:pPr>
            <a:endParaRPr lang="ca-ES" altLang="es-ES" sz="2400" dirty="0">
              <a:solidFill>
                <a:srgbClr val="FF0000"/>
              </a:solidFill>
              <a:latin typeface="+mj-lt"/>
            </a:endParaRPr>
          </a:p>
          <a:p>
            <a:pPr>
              <a:defRPr/>
            </a:pPr>
            <a:endParaRPr lang="es-ES" altLang="es-ES" dirty="0"/>
          </a:p>
        </p:txBody>
      </p:sp>
    </p:spTree>
    <p:extLst>
      <p:ext uri="{BB962C8B-B14F-4D97-AF65-F5344CB8AC3E}">
        <p14:creationId xmlns:p14="http://schemas.microsoft.com/office/powerpoint/2010/main" val="3920290460"/>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DE0A307F-DA29-40FA-9238-75E7A6E5F406}"/>
              </a:ext>
            </a:extLst>
          </p:cNvPr>
          <p:cNvSpPr txBox="1">
            <a:spLocks noChangeArrowheads="1"/>
          </p:cNvSpPr>
          <p:nvPr/>
        </p:nvSpPr>
        <p:spPr bwMode="auto">
          <a:xfrm>
            <a:off x="395288" y="1084264"/>
            <a:ext cx="80422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El Factor d’Impacte (FI)</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6" name="Rectangle 9">
            <a:extLst>
              <a:ext uri="{FF2B5EF4-FFF2-40B4-BE49-F238E27FC236}">
                <a16:creationId xmlns:a16="http://schemas.microsoft.com/office/drawing/2014/main" id="{124A1955-3124-4F84-A24F-88277E0CAA9C}"/>
              </a:ext>
            </a:extLst>
          </p:cNvPr>
          <p:cNvSpPr>
            <a:spLocks noChangeArrowheads="1"/>
          </p:cNvSpPr>
          <p:nvPr/>
        </p:nvSpPr>
        <p:spPr bwMode="auto">
          <a:xfrm>
            <a:off x="480188" y="1600710"/>
            <a:ext cx="8135937" cy="1519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lnSpc>
                <a:spcPct val="150000"/>
              </a:lnSpc>
              <a:spcBef>
                <a:spcPct val="0"/>
              </a:spcBef>
              <a:buFontTx/>
              <a:buNone/>
              <a:defRPr/>
            </a:pPr>
            <a:r>
              <a:rPr lang="ca-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El FI mesura la repercussió que ha obtingut una revista en la comunitat científica. Es tracta d’un instrument per comparar revistes i avaluar la importància relativa d'una revista dins d'un camp científic basant-se en les citacions que es fan dels seus articles.</a:t>
            </a:r>
          </a:p>
        </p:txBody>
      </p:sp>
      <p:sp>
        <p:nvSpPr>
          <p:cNvPr id="7" name="Rectangle 9">
            <a:extLst>
              <a:ext uri="{FF2B5EF4-FFF2-40B4-BE49-F238E27FC236}">
                <a16:creationId xmlns:a16="http://schemas.microsoft.com/office/drawing/2014/main" id="{166CAEF3-F5F1-49F3-9AA8-34E42D612430}"/>
              </a:ext>
            </a:extLst>
          </p:cNvPr>
          <p:cNvSpPr>
            <a:spLocks noChangeArrowheads="1"/>
          </p:cNvSpPr>
          <p:nvPr/>
        </p:nvSpPr>
        <p:spPr bwMode="auto">
          <a:xfrm>
            <a:off x="395288" y="3286125"/>
            <a:ext cx="7200900" cy="175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defRPr/>
            </a:pPr>
            <a:endParaRPr lang="ca-ES" sz="2000" dirty="0">
              <a:latin typeface="+mn-lt"/>
            </a:endParaRPr>
          </a:p>
          <a:p>
            <a:pPr>
              <a:buFontTx/>
              <a:buNone/>
              <a:defRPr/>
            </a:pPr>
            <a:r>
              <a:rPr lang="ca-ES" sz="2000" dirty="0">
                <a:solidFill>
                  <a:schemeClr val="tx1">
                    <a:lumMod val="50000"/>
                    <a:lumOff val="50000"/>
                  </a:schemeClr>
                </a:solidFill>
                <a:latin typeface="+mn-lt"/>
              </a:rPr>
              <a:t>             </a:t>
            </a: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FI 2014  </a:t>
            </a:r>
            <a:r>
              <a:rPr lang="ca-ES" sz="2000" dirty="0">
                <a:solidFill>
                  <a:schemeClr val="tx1">
                    <a:lumMod val="50000"/>
                    <a:lumOff val="50000"/>
                  </a:schemeClr>
                </a:solidFill>
                <a:latin typeface="+mn-lt"/>
              </a:rPr>
              <a:t>=   </a:t>
            </a:r>
          </a:p>
          <a:p>
            <a:pPr>
              <a:defRPr/>
            </a:pPr>
            <a:endParaRPr lang="ca-ES" sz="2000" dirty="0">
              <a:latin typeface="+mn-lt"/>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p:txBody>
      </p:sp>
      <p:sp>
        <p:nvSpPr>
          <p:cNvPr id="8" name="Rectangle 7">
            <a:extLst>
              <a:ext uri="{FF2B5EF4-FFF2-40B4-BE49-F238E27FC236}">
                <a16:creationId xmlns:a16="http://schemas.microsoft.com/office/drawing/2014/main" id="{EAAF14B7-63E8-4CBB-8350-28EEC8EC3152}"/>
              </a:ext>
            </a:extLst>
          </p:cNvPr>
          <p:cNvSpPr/>
          <p:nvPr/>
        </p:nvSpPr>
        <p:spPr>
          <a:xfrm>
            <a:off x="2016125" y="3563938"/>
            <a:ext cx="4895850" cy="2873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Cites fetes al 2014 dels articles del 2013 i 2012</a:t>
            </a:r>
            <a:endParaRPr lang="es-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a:extLst>
              <a:ext uri="{FF2B5EF4-FFF2-40B4-BE49-F238E27FC236}">
                <a16:creationId xmlns:a16="http://schemas.microsoft.com/office/drawing/2014/main" id="{FE11CFBB-B71B-42BE-9F4A-98C9556AABF1}"/>
              </a:ext>
            </a:extLst>
          </p:cNvPr>
          <p:cNvSpPr/>
          <p:nvPr/>
        </p:nvSpPr>
        <p:spPr>
          <a:xfrm>
            <a:off x="2016125" y="3860800"/>
            <a:ext cx="4895850" cy="288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Número d’articles publicats en 2013 i 2012</a:t>
            </a:r>
            <a:endParaRPr lang="es-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p:txBody>
      </p:sp>
      <p:cxnSp>
        <p:nvCxnSpPr>
          <p:cNvPr id="11" name="Connector recte 10">
            <a:extLst>
              <a:ext uri="{FF2B5EF4-FFF2-40B4-BE49-F238E27FC236}">
                <a16:creationId xmlns:a16="http://schemas.microsoft.com/office/drawing/2014/main" id="{103DE812-62DD-49F5-8A9D-9BCC9543EF57}"/>
              </a:ext>
            </a:extLst>
          </p:cNvPr>
          <p:cNvCxnSpPr/>
          <p:nvPr/>
        </p:nvCxnSpPr>
        <p:spPr>
          <a:xfrm flipH="1">
            <a:off x="2195513" y="3851275"/>
            <a:ext cx="4537075" cy="9525"/>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26633" name="Imatge 10">
            <a:extLst>
              <a:ext uri="{FF2B5EF4-FFF2-40B4-BE49-F238E27FC236}">
                <a16:creationId xmlns:a16="http://schemas.microsoft.com/office/drawing/2014/main" id="{BB9CC546-1210-4834-9736-686BB341AE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42" t="10033" r="50565" b="75117"/>
          <a:stretch>
            <a:fillRect/>
          </a:stretch>
        </p:blipFill>
        <p:spPr bwMode="auto">
          <a:xfrm>
            <a:off x="1979613" y="4724400"/>
            <a:ext cx="5399087" cy="191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256123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AA8293B8-99B6-4096-84A0-84604899C4B7}"/>
              </a:ext>
            </a:extLst>
          </p:cNvPr>
          <p:cNvSpPr txBox="1">
            <a:spLocks noChangeArrowheads="1"/>
          </p:cNvSpPr>
          <p:nvPr/>
        </p:nvSpPr>
        <p:spPr bwMode="auto">
          <a:xfrm>
            <a:off x="583426" y="1154966"/>
            <a:ext cx="80422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El Factor d’Impacte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Categoria: History</a:t>
            </a:r>
            <a:endParaRPr lang="es-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grpSp>
        <p:nvGrpSpPr>
          <p:cNvPr id="27652" name="Grupo 7">
            <a:extLst>
              <a:ext uri="{FF2B5EF4-FFF2-40B4-BE49-F238E27FC236}">
                <a16:creationId xmlns:a16="http://schemas.microsoft.com/office/drawing/2014/main" id="{016062A3-8015-4D3D-806C-1FE23BF9ACBE}"/>
              </a:ext>
            </a:extLst>
          </p:cNvPr>
          <p:cNvGrpSpPr>
            <a:grpSpLocks/>
          </p:cNvGrpSpPr>
          <p:nvPr/>
        </p:nvGrpSpPr>
        <p:grpSpPr bwMode="auto">
          <a:xfrm>
            <a:off x="1331913" y="2049463"/>
            <a:ext cx="5616575" cy="4672012"/>
            <a:chOff x="1331640" y="2050083"/>
            <a:chExt cx="5479809" cy="4536504"/>
          </a:xfrm>
        </p:grpSpPr>
        <p:pic>
          <p:nvPicPr>
            <p:cNvPr id="27653" name="Imagen 5">
              <a:extLst>
                <a:ext uri="{FF2B5EF4-FFF2-40B4-BE49-F238E27FC236}">
                  <a16:creationId xmlns:a16="http://schemas.microsoft.com/office/drawing/2014/main" id="{624655BB-E602-465B-85A6-D786F80CDC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2573" t="6950" r="16400" b="19550"/>
            <a:stretch>
              <a:fillRect/>
            </a:stretch>
          </p:blipFill>
          <p:spPr bwMode="auto">
            <a:xfrm>
              <a:off x="1331640" y="2050083"/>
              <a:ext cx="5479809" cy="4536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ángulo 6">
              <a:extLst>
                <a:ext uri="{FF2B5EF4-FFF2-40B4-BE49-F238E27FC236}">
                  <a16:creationId xmlns:a16="http://schemas.microsoft.com/office/drawing/2014/main" id="{D6BE6004-09EF-43FD-9371-E7CEF6353C0C}"/>
                </a:ext>
              </a:extLst>
            </p:cNvPr>
            <p:cNvSpPr/>
            <p:nvPr/>
          </p:nvSpPr>
          <p:spPr>
            <a:xfrm>
              <a:off x="1331640" y="4292901"/>
              <a:ext cx="1152340" cy="504057"/>
            </a:xfrm>
            <a:prstGeom prst="rect">
              <a:avLst/>
            </a:prstGeom>
            <a:noFill/>
            <a:ln>
              <a:solidFill>
                <a:srgbClr val="E53B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dirty="0"/>
            </a:p>
          </p:txBody>
        </p:sp>
        <p:sp>
          <p:nvSpPr>
            <p:cNvPr id="15" name="Rectángulo 14">
              <a:extLst>
                <a:ext uri="{FF2B5EF4-FFF2-40B4-BE49-F238E27FC236}">
                  <a16:creationId xmlns:a16="http://schemas.microsoft.com/office/drawing/2014/main" id="{F030AA49-D1AF-475B-BC0B-616FE78AA944}"/>
                </a:ext>
              </a:extLst>
            </p:cNvPr>
            <p:cNvSpPr/>
            <p:nvPr/>
          </p:nvSpPr>
          <p:spPr>
            <a:xfrm>
              <a:off x="1763767" y="6356911"/>
              <a:ext cx="503375" cy="168018"/>
            </a:xfrm>
            <a:prstGeom prst="rect">
              <a:avLst/>
            </a:prstGeom>
            <a:noFill/>
            <a:ln>
              <a:solidFill>
                <a:srgbClr val="E53B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dirty="0"/>
            </a:p>
          </p:txBody>
        </p:sp>
      </p:grpSp>
    </p:spTree>
    <p:extLst>
      <p:ext uri="{BB962C8B-B14F-4D97-AF65-F5344CB8AC3E}">
        <p14:creationId xmlns:p14="http://schemas.microsoft.com/office/powerpoint/2010/main" val="1424490076"/>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700" name="Grupo 4">
            <a:extLst>
              <a:ext uri="{FF2B5EF4-FFF2-40B4-BE49-F238E27FC236}">
                <a16:creationId xmlns:a16="http://schemas.microsoft.com/office/drawing/2014/main" id="{76E43262-B29B-40D4-BC7D-972DABBD6FF3}"/>
              </a:ext>
            </a:extLst>
          </p:cNvPr>
          <p:cNvGrpSpPr>
            <a:grpSpLocks/>
          </p:cNvGrpSpPr>
          <p:nvPr/>
        </p:nvGrpSpPr>
        <p:grpSpPr bwMode="auto">
          <a:xfrm>
            <a:off x="684213" y="2168525"/>
            <a:ext cx="6335712" cy="4356100"/>
            <a:chOff x="539552" y="2053407"/>
            <a:chExt cx="6336704" cy="4356174"/>
          </a:xfrm>
        </p:grpSpPr>
        <p:pic>
          <p:nvPicPr>
            <p:cNvPr id="29701" name="Imagen 2">
              <a:extLst>
                <a:ext uri="{FF2B5EF4-FFF2-40B4-BE49-F238E27FC236}">
                  <a16:creationId xmlns:a16="http://schemas.microsoft.com/office/drawing/2014/main" id="{BBE6EDF4-3AE9-4423-837D-8FAEB34E19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2202" t="23714" r="13879" b="7867"/>
            <a:stretch>
              <a:fillRect/>
            </a:stretch>
          </p:blipFill>
          <p:spPr bwMode="auto">
            <a:xfrm>
              <a:off x="539552" y="2053407"/>
              <a:ext cx="6336704" cy="4320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ángulo 3">
              <a:extLst>
                <a:ext uri="{FF2B5EF4-FFF2-40B4-BE49-F238E27FC236}">
                  <a16:creationId xmlns:a16="http://schemas.microsoft.com/office/drawing/2014/main" id="{7779916A-9347-4697-B92A-A8DE4D0DF93F}"/>
                </a:ext>
              </a:extLst>
            </p:cNvPr>
            <p:cNvSpPr/>
            <p:nvPr/>
          </p:nvSpPr>
          <p:spPr>
            <a:xfrm>
              <a:off x="5004301" y="3137688"/>
              <a:ext cx="612871" cy="3271893"/>
            </a:xfrm>
            <a:prstGeom prst="rect">
              <a:avLst/>
            </a:prstGeom>
            <a:noFill/>
            <a:ln>
              <a:solidFill>
                <a:srgbClr val="E53B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dirty="0"/>
            </a:p>
          </p:txBody>
        </p:sp>
      </p:grpSp>
      <p:sp>
        <p:nvSpPr>
          <p:cNvPr id="6" name="QuadreDeText 2">
            <a:extLst>
              <a:ext uri="{FF2B5EF4-FFF2-40B4-BE49-F238E27FC236}">
                <a16:creationId xmlns:a16="http://schemas.microsoft.com/office/drawing/2014/main" id="{E3C75B0F-8E99-4E91-97AB-B924B75E3E9A}"/>
              </a:ext>
            </a:extLst>
          </p:cNvPr>
          <p:cNvSpPr txBox="1">
            <a:spLocks noChangeArrowheads="1"/>
          </p:cNvSpPr>
          <p:nvPr/>
        </p:nvSpPr>
        <p:spPr bwMode="auto">
          <a:xfrm>
            <a:off x="583426" y="1154966"/>
            <a:ext cx="80422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El Factor d’Impacte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Categoria: History</a:t>
            </a:r>
            <a:endParaRPr lang="es-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3376894"/>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BF45DFB1-DC30-4128-BD88-26E8626B1808}"/>
              </a:ext>
            </a:extLst>
          </p:cNvPr>
          <p:cNvSpPr txBox="1">
            <a:spLocks noChangeArrowheads="1"/>
          </p:cNvSpPr>
          <p:nvPr/>
        </p:nvSpPr>
        <p:spPr bwMode="auto">
          <a:xfrm>
            <a:off x="684213" y="1052513"/>
            <a:ext cx="80422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El Factor d’Impacte </a:t>
            </a:r>
          </a:p>
          <a:p>
            <a:pPr>
              <a:defRPr/>
            </a:pP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revista: Ayer </a:t>
            </a:r>
            <a:endParaRPr lang="es-ES" altLang="es-ES"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pic>
        <p:nvPicPr>
          <p:cNvPr id="24580" name="Imatge 3">
            <a:extLst>
              <a:ext uri="{FF2B5EF4-FFF2-40B4-BE49-F238E27FC236}">
                <a16:creationId xmlns:a16="http://schemas.microsoft.com/office/drawing/2014/main" id="{F00BB411-871E-47FE-A2FF-9AECE296D3D8}"/>
              </a:ext>
            </a:extLst>
          </p:cNvPr>
          <p:cNvPicPr>
            <a:picLocks noChangeAspect="1"/>
          </p:cNvPicPr>
          <p:nvPr/>
        </p:nvPicPr>
        <p:blipFill>
          <a:blip r:embed="rId3">
            <a:extLst>
              <a:ext uri="{28A0092B-C50C-407E-A947-70E740481C1C}">
                <a14:useLocalDpi xmlns:a14="http://schemas.microsoft.com/office/drawing/2010/main" val="0"/>
              </a:ext>
            </a:extLst>
          </a:blip>
          <a:srcRect l="3516" t="22015" r="9760" b="8142"/>
          <a:stretch>
            <a:fillRect/>
          </a:stretch>
        </p:blipFill>
        <p:spPr bwMode="auto">
          <a:xfrm>
            <a:off x="684213" y="2100263"/>
            <a:ext cx="7297737" cy="453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4">
            <a:extLst>
              <a:ext uri="{FF2B5EF4-FFF2-40B4-BE49-F238E27FC236}">
                <a16:creationId xmlns:a16="http://schemas.microsoft.com/office/drawing/2014/main" id="{22FA810A-C5DE-4777-A1C5-7D5C31103351}"/>
              </a:ext>
            </a:extLst>
          </p:cNvPr>
          <p:cNvSpPr/>
          <p:nvPr/>
        </p:nvSpPr>
        <p:spPr>
          <a:xfrm>
            <a:off x="1835150" y="4508500"/>
            <a:ext cx="576263" cy="433388"/>
          </a:xfrm>
          <a:prstGeom prst="ellipse">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320262370"/>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Imatge 2">
            <a:extLst>
              <a:ext uri="{FF2B5EF4-FFF2-40B4-BE49-F238E27FC236}">
                <a16:creationId xmlns:a16="http://schemas.microsoft.com/office/drawing/2014/main" id="{82A03190-F103-4BA8-B44A-431784CA303F}"/>
              </a:ext>
            </a:extLst>
          </p:cNvPr>
          <p:cNvPicPr>
            <a:picLocks noChangeAspect="1"/>
          </p:cNvPicPr>
          <p:nvPr/>
        </p:nvPicPr>
        <p:blipFill>
          <a:blip r:embed="rId3">
            <a:extLst>
              <a:ext uri="{28A0092B-C50C-407E-A947-70E740481C1C}">
                <a14:useLocalDpi xmlns:a14="http://schemas.microsoft.com/office/drawing/2010/main" val="0"/>
              </a:ext>
            </a:extLst>
          </a:blip>
          <a:srcRect l="2364" t="26578" r="4221" b="6978"/>
          <a:stretch>
            <a:fillRect/>
          </a:stretch>
        </p:blipFill>
        <p:spPr bwMode="auto">
          <a:xfrm>
            <a:off x="250825" y="2132013"/>
            <a:ext cx="8064500" cy="458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val 3">
            <a:extLst>
              <a:ext uri="{FF2B5EF4-FFF2-40B4-BE49-F238E27FC236}">
                <a16:creationId xmlns:a16="http://schemas.microsoft.com/office/drawing/2014/main" id="{66CDE796-4636-4158-8981-61E69F9618D3}"/>
              </a:ext>
            </a:extLst>
          </p:cNvPr>
          <p:cNvSpPr/>
          <p:nvPr/>
        </p:nvSpPr>
        <p:spPr>
          <a:xfrm>
            <a:off x="3419475" y="3716338"/>
            <a:ext cx="720725" cy="504825"/>
          </a:xfrm>
          <a:prstGeom prst="ellipse">
            <a:avLst/>
          </a:prstGeom>
          <a:noFill/>
          <a:ln>
            <a:solidFill>
              <a:srgbClr val="E53B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7" name="QuadreDeText 6">
            <a:extLst>
              <a:ext uri="{FF2B5EF4-FFF2-40B4-BE49-F238E27FC236}">
                <a16:creationId xmlns:a16="http://schemas.microsoft.com/office/drawing/2014/main" id="{90952BD3-D912-4A90-96EE-CA79F379C65D}"/>
              </a:ext>
            </a:extLst>
          </p:cNvPr>
          <p:cNvSpPr txBox="1">
            <a:spLocks noChangeArrowheads="1"/>
          </p:cNvSpPr>
          <p:nvPr/>
        </p:nvSpPr>
        <p:spPr bwMode="auto">
          <a:xfrm>
            <a:off x="395288" y="1052513"/>
            <a:ext cx="80422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El Factor d’Impacte </a:t>
            </a:r>
          </a:p>
          <a:p>
            <a:pPr>
              <a:defRPr/>
            </a:pP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revista: Ayer </a:t>
            </a:r>
            <a:endParaRPr lang="es-ES" altLang="es-ES"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45532801"/>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Imatge 1">
            <a:extLst>
              <a:ext uri="{FF2B5EF4-FFF2-40B4-BE49-F238E27FC236}">
                <a16:creationId xmlns:a16="http://schemas.microsoft.com/office/drawing/2014/main" id="{78A6EEFA-B896-4178-B9E3-9902241450B9}"/>
              </a:ext>
            </a:extLst>
          </p:cNvPr>
          <p:cNvPicPr>
            <a:picLocks noChangeAspect="1"/>
          </p:cNvPicPr>
          <p:nvPr/>
        </p:nvPicPr>
        <p:blipFill>
          <a:blip r:embed="rId3">
            <a:extLst>
              <a:ext uri="{28A0092B-C50C-407E-A947-70E740481C1C}">
                <a14:useLocalDpi xmlns:a14="http://schemas.microsoft.com/office/drawing/2010/main" val="0"/>
              </a:ext>
            </a:extLst>
          </a:blip>
          <a:srcRect l="7474" t="5704" r="13382" b="26376"/>
          <a:stretch>
            <a:fillRect/>
          </a:stretch>
        </p:blipFill>
        <p:spPr bwMode="auto">
          <a:xfrm>
            <a:off x="995363" y="2522538"/>
            <a:ext cx="6097587" cy="418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36E5B30E-EC55-428D-A36C-18C7DA45494B}"/>
              </a:ext>
            </a:extLst>
          </p:cNvPr>
          <p:cNvSpPr/>
          <p:nvPr/>
        </p:nvSpPr>
        <p:spPr>
          <a:xfrm>
            <a:off x="1476375" y="3068638"/>
            <a:ext cx="4824413" cy="1722437"/>
          </a:xfrm>
          <a:prstGeom prst="rect">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26629" name="QuadreDeText 4">
            <a:extLst>
              <a:ext uri="{FF2B5EF4-FFF2-40B4-BE49-F238E27FC236}">
                <a16:creationId xmlns:a16="http://schemas.microsoft.com/office/drawing/2014/main" id="{52F0A281-B4F9-4790-95D2-F37FD1F0C9CA}"/>
              </a:ext>
            </a:extLst>
          </p:cNvPr>
          <p:cNvSpPr txBox="1">
            <a:spLocks noChangeArrowheads="1"/>
          </p:cNvSpPr>
          <p:nvPr/>
        </p:nvSpPr>
        <p:spPr bwMode="auto">
          <a:xfrm>
            <a:off x="6300788" y="3500438"/>
            <a:ext cx="2843212"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ca-ES" altLang="es-ES" sz="1400" dirty="0">
                <a:solidFill>
                  <a:srgbClr val="E53BA8"/>
                </a:solidFill>
                <a:latin typeface="Verdana" panose="020B0604030504040204" pitchFamily="34" charset="0"/>
                <a:ea typeface="Verdana" panose="020B0604030504040204" pitchFamily="34" charset="0"/>
                <a:cs typeface="Verdana" panose="020B0604030504040204" pitchFamily="34" charset="0"/>
              </a:rPr>
              <a:t>Informació de la publicació i categories</a:t>
            </a:r>
            <a:endParaRPr lang="es-ES" altLang="es-ES" sz="1400" dirty="0">
              <a:solidFill>
                <a:srgbClr val="E53BA8"/>
              </a:solidFill>
              <a:latin typeface="Verdana" panose="020B0604030504040204" pitchFamily="34" charset="0"/>
              <a:ea typeface="Verdana" panose="020B0604030504040204" pitchFamily="34" charset="0"/>
              <a:cs typeface="Verdana" panose="020B0604030504040204" pitchFamily="34" charset="0"/>
            </a:endParaRPr>
          </a:p>
          <a:p>
            <a:endParaRPr lang="es-ES" altLang="es-ES" dirty="0"/>
          </a:p>
        </p:txBody>
      </p:sp>
      <p:cxnSp>
        <p:nvCxnSpPr>
          <p:cNvPr id="7" name="Connector de fletxa recta 6">
            <a:extLst>
              <a:ext uri="{FF2B5EF4-FFF2-40B4-BE49-F238E27FC236}">
                <a16:creationId xmlns:a16="http://schemas.microsoft.com/office/drawing/2014/main" id="{C4830740-9DDC-496A-B5C5-FE5C93D1BD1C}"/>
              </a:ext>
            </a:extLst>
          </p:cNvPr>
          <p:cNvCxnSpPr/>
          <p:nvPr/>
        </p:nvCxnSpPr>
        <p:spPr>
          <a:xfrm flipH="1">
            <a:off x="6332538" y="3840163"/>
            <a:ext cx="684212" cy="431800"/>
          </a:xfrm>
          <a:prstGeom prst="straightConnector1">
            <a:avLst/>
          </a:prstGeom>
          <a:ln w="19050">
            <a:solidFill>
              <a:srgbClr val="D21C91"/>
            </a:solidFill>
            <a:tailEnd type="triangle"/>
          </a:ln>
        </p:spPr>
        <p:style>
          <a:lnRef idx="1">
            <a:schemeClr val="accent1"/>
          </a:lnRef>
          <a:fillRef idx="0">
            <a:schemeClr val="accent1"/>
          </a:fillRef>
          <a:effectRef idx="0">
            <a:schemeClr val="accent1"/>
          </a:effectRef>
          <a:fontRef idx="minor">
            <a:schemeClr val="tx1"/>
          </a:fontRef>
        </p:style>
      </p:cxnSp>
      <p:sp>
        <p:nvSpPr>
          <p:cNvPr id="2" name="Oval 1">
            <a:extLst>
              <a:ext uri="{FF2B5EF4-FFF2-40B4-BE49-F238E27FC236}">
                <a16:creationId xmlns:a16="http://schemas.microsoft.com/office/drawing/2014/main" id="{585B3D0D-9C95-4CA5-A662-E7976B15D68B}"/>
              </a:ext>
            </a:extLst>
          </p:cNvPr>
          <p:cNvSpPr/>
          <p:nvPr/>
        </p:nvSpPr>
        <p:spPr>
          <a:xfrm>
            <a:off x="5435600" y="3840163"/>
            <a:ext cx="865188" cy="431800"/>
          </a:xfrm>
          <a:prstGeom prst="ellipse">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9" name="QuadreDeText 8">
            <a:extLst>
              <a:ext uri="{FF2B5EF4-FFF2-40B4-BE49-F238E27FC236}">
                <a16:creationId xmlns:a16="http://schemas.microsoft.com/office/drawing/2014/main" id="{5BF775F1-6212-4738-9835-84B22224D352}"/>
              </a:ext>
            </a:extLst>
          </p:cNvPr>
          <p:cNvSpPr txBox="1">
            <a:spLocks noChangeArrowheads="1"/>
          </p:cNvSpPr>
          <p:nvPr/>
        </p:nvSpPr>
        <p:spPr bwMode="auto">
          <a:xfrm>
            <a:off x="684213" y="1052513"/>
            <a:ext cx="80422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El Factor d’Impacte </a:t>
            </a:r>
          </a:p>
          <a:p>
            <a:pPr>
              <a:defRPr/>
            </a:pP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revista: Ayer </a:t>
            </a:r>
            <a:endParaRPr lang="es-ES" altLang="es-ES"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851973857"/>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Imatge 2">
            <a:extLst>
              <a:ext uri="{FF2B5EF4-FFF2-40B4-BE49-F238E27FC236}">
                <a16:creationId xmlns:a16="http://schemas.microsoft.com/office/drawing/2014/main" id="{F8426385-3E8E-4347-83F3-A1ACE0AB11D7}"/>
              </a:ext>
            </a:extLst>
          </p:cNvPr>
          <p:cNvPicPr>
            <a:picLocks noChangeAspect="1"/>
          </p:cNvPicPr>
          <p:nvPr/>
        </p:nvPicPr>
        <p:blipFill>
          <a:blip r:embed="rId3">
            <a:extLst>
              <a:ext uri="{28A0092B-C50C-407E-A947-70E740481C1C}">
                <a14:useLocalDpi xmlns:a14="http://schemas.microsoft.com/office/drawing/2010/main" val="0"/>
              </a:ext>
            </a:extLst>
          </a:blip>
          <a:srcRect l="6885" t="67719" r="31100" b="4965"/>
          <a:stretch>
            <a:fillRect/>
          </a:stretch>
        </p:blipFill>
        <p:spPr bwMode="auto">
          <a:xfrm>
            <a:off x="1331913" y="4149725"/>
            <a:ext cx="5521325" cy="245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QuadreDeText 3">
            <a:extLst>
              <a:ext uri="{FF2B5EF4-FFF2-40B4-BE49-F238E27FC236}">
                <a16:creationId xmlns:a16="http://schemas.microsoft.com/office/drawing/2014/main" id="{EBD3D7AE-11B3-4C5E-B647-67C66DCE93FE}"/>
              </a:ext>
            </a:extLst>
          </p:cNvPr>
          <p:cNvSpPr txBox="1">
            <a:spLocks noChangeArrowheads="1"/>
          </p:cNvSpPr>
          <p:nvPr/>
        </p:nvSpPr>
        <p:spPr bwMode="auto">
          <a:xfrm>
            <a:off x="395288" y="1125538"/>
            <a:ext cx="8042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El quartil</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24581" name="Rectangle 8">
            <a:extLst>
              <a:ext uri="{FF2B5EF4-FFF2-40B4-BE49-F238E27FC236}">
                <a16:creationId xmlns:a16="http://schemas.microsoft.com/office/drawing/2014/main" id="{36FE9F31-7029-4A85-A87F-8AA50772CAA2}"/>
              </a:ext>
            </a:extLst>
          </p:cNvPr>
          <p:cNvSpPr>
            <a:spLocks noChangeArrowheads="1"/>
          </p:cNvSpPr>
          <p:nvPr/>
        </p:nvSpPr>
        <p:spPr bwMode="auto">
          <a:xfrm>
            <a:off x="395288" y="1416050"/>
            <a:ext cx="7921625" cy="2277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defRPr/>
            </a:pPr>
            <a:endParaRPr lang="ca-ES" altLang="es-ES" sz="2000" dirty="0">
              <a:solidFill>
                <a:srgbClr val="003399"/>
              </a:solidFill>
              <a:latin typeface="Calibri" panose="020F0502020204030204" pitchFamily="34" charset="0"/>
            </a:endParaRPr>
          </a:p>
          <a:p>
            <a:pPr algn="just" eaLnBrk="1" hangingPunct="1">
              <a:defRPr/>
            </a:pPr>
            <a:r>
              <a:rPr lang="ca-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És un indicador que serveix per avaluar la importància relativa d'una revista dins del total de revistes de la seva àrea. </a:t>
            </a:r>
          </a:p>
          <a:p>
            <a:pPr algn="just" eaLnBrk="1" hangingPunct="1">
              <a:defRPr/>
            </a:pPr>
            <a:endParaRPr lang="ca-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eaLnBrk="1" hangingPunct="1">
              <a:defRPr/>
            </a:pPr>
            <a:r>
              <a:rPr lang="ca-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Si una llista de revistes ordenades de major a menor factor d'impacte es divideix en 4 parts iguals, cadascuna és un quartil. Les revistes amb el factor d'impacte més alt es troben al primer quartil, els quartils de la part central seran el segon i el tercer, i l'últim quartil el quart. </a:t>
            </a:r>
          </a:p>
          <a:p>
            <a:pPr algn="just" eaLnBrk="1" hangingPunct="1">
              <a:defRPr/>
            </a:pPr>
            <a:endParaRPr lang="ca-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eaLnBrk="1" hangingPunct="1">
              <a:defRPr/>
            </a:pPr>
            <a:r>
              <a:rPr lang="ca-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Per exemple, en una llista de 20 títols el primer quartil contindrà els 5 primers títols, amb la qual cosa aquests seran els més valorats pels investigadors. </a:t>
            </a:r>
          </a:p>
          <a:p>
            <a:pPr algn="just" eaLnBrk="1" hangingPunct="1">
              <a:defRPr/>
            </a:pPr>
            <a:endParaRPr lang="ca-ES" altLang="es-ES" sz="1400" dirty="0">
              <a:solidFill>
                <a:srgbClr val="333333"/>
              </a:solidFill>
              <a:latin typeface="Calibri" panose="020F0502020204030204" pitchFamily="34" charset="0"/>
            </a:endParaRPr>
          </a:p>
        </p:txBody>
      </p:sp>
      <p:sp>
        <p:nvSpPr>
          <p:cNvPr id="6" name="Rectangle 5">
            <a:extLst>
              <a:ext uri="{FF2B5EF4-FFF2-40B4-BE49-F238E27FC236}">
                <a16:creationId xmlns:a16="http://schemas.microsoft.com/office/drawing/2014/main" id="{A0641CAF-61D6-440E-B6EC-AD4507E71A54}"/>
              </a:ext>
            </a:extLst>
          </p:cNvPr>
          <p:cNvSpPr/>
          <p:nvPr/>
        </p:nvSpPr>
        <p:spPr>
          <a:xfrm>
            <a:off x="4787900" y="5300663"/>
            <a:ext cx="504825" cy="865187"/>
          </a:xfrm>
          <a:prstGeom prst="rect">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1912295769"/>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uadreDeText 3">
            <a:extLst>
              <a:ext uri="{FF2B5EF4-FFF2-40B4-BE49-F238E27FC236}">
                <a16:creationId xmlns:a16="http://schemas.microsoft.com/office/drawing/2014/main" id="{EBD3D7AE-11B3-4C5E-B647-67C66DCE93FE}"/>
              </a:ext>
            </a:extLst>
          </p:cNvPr>
          <p:cNvSpPr txBox="1">
            <a:spLocks noChangeArrowheads="1"/>
          </p:cNvSpPr>
          <p:nvPr/>
        </p:nvSpPr>
        <p:spPr bwMode="auto">
          <a:xfrm>
            <a:off x="395288" y="1397000"/>
            <a:ext cx="8042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Web of Science – WOS </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tángulo 4">
            <a:extLst>
              <a:ext uri="{FF2B5EF4-FFF2-40B4-BE49-F238E27FC236}">
                <a16:creationId xmlns:a16="http://schemas.microsoft.com/office/drawing/2014/main" id="{FED04D6E-6278-429C-A716-B306568960D5}"/>
              </a:ext>
            </a:extLst>
          </p:cNvPr>
          <p:cNvSpPr/>
          <p:nvPr/>
        </p:nvSpPr>
        <p:spPr>
          <a:xfrm>
            <a:off x="900113" y="2852738"/>
            <a:ext cx="7993062" cy="29225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Arial" panose="020B0604020202020204" pitchFamily="34" charset="0"/>
              <a:buChar char="•"/>
              <a:defRPr/>
            </a:pPr>
            <a:r>
              <a:rPr lang="ca-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Journal Citation Report</a:t>
            </a:r>
          </a:p>
          <a:p>
            <a:pPr marL="742950" lvl="1" indent="-285750">
              <a:buFont typeface="Courier New" panose="02070309020205020404" pitchFamily="49" charset="0"/>
              <a:buChar char="o"/>
              <a:defRPr/>
            </a:pPr>
            <a:r>
              <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Factor d’impacte </a:t>
            </a:r>
          </a:p>
          <a:p>
            <a:pPr marL="742950" lvl="1" indent="-285750">
              <a:buFont typeface="Courier New" panose="02070309020205020404" pitchFamily="49" charset="0"/>
              <a:buChar char="o"/>
              <a:defRPr/>
            </a:pPr>
            <a:r>
              <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Quartil</a:t>
            </a:r>
          </a:p>
          <a:p>
            <a:pPr lvl="1">
              <a:defRPr/>
            </a:pPr>
            <a:endPar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Courier New" panose="02070309020205020404" pitchFamily="49" charset="0"/>
              <a:buChar char="o"/>
              <a:defRPr/>
            </a:pPr>
            <a:endPar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ca-ES" sz="2000" b="1" dirty="0">
                <a:solidFill>
                  <a:srgbClr val="CF0F98"/>
                </a:solidFill>
                <a:latin typeface="Verdana" panose="020B0604030504040204" pitchFamily="34" charset="0"/>
                <a:ea typeface="Verdana" panose="020B0604030504040204" pitchFamily="34" charset="0"/>
                <a:cs typeface="Verdana" panose="020B0604030504040204" pitchFamily="34" charset="0"/>
              </a:rPr>
              <a:t>Emerging Source Citation Index</a:t>
            </a:r>
          </a:p>
          <a:p>
            <a:pPr marL="285750" indent="-285750">
              <a:buFont typeface="Arial" panose="020B0604020202020204" pitchFamily="34" charset="0"/>
              <a:buChar char="•"/>
              <a:defRPr/>
            </a:pPr>
            <a:r>
              <a:rPr lang="ca-ES" altLang="es-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Arts and Humanities Citation Index</a:t>
            </a:r>
            <a:endParaRPr lang="es-ES" altLang="es-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a:defRPr/>
            </a:pPr>
            <a:endParaRPr lang="ca-ES" sz="2800" b="1" dirty="0">
              <a:solidFill>
                <a:schemeClr val="bg1">
                  <a:lumMod val="50000"/>
                </a:schemeClr>
              </a:solidFill>
              <a:cs typeface="Aharoni" panose="02010803020104030203" pitchFamily="2" charset="-79"/>
            </a:endParaRPr>
          </a:p>
        </p:txBody>
      </p:sp>
      <p:pic>
        <p:nvPicPr>
          <p:cNvPr id="20485" name="Imagen 5">
            <a:extLst>
              <a:ext uri="{FF2B5EF4-FFF2-40B4-BE49-F238E27FC236}">
                <a16:creationId xmlns:a16="http://schemas.microsoft.com/office/drawing/2014/main" id="{2F3B7519-98FC-4702-AEC2-A8A2E32849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1081" t="12201" r="4907" b="78349"/>
          <a:stretch>
            <a:fillRect/>
          </a:stretch>
        </p:blipFill>
        <p:spPr bwMode="auto">
          <a:xfrm>
            <a:off x="7191788" y="4022240"/>
            <a:ext cx="1489075"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Imagen 4">
            <a:extLst>
              <a:ext uri="{FF2B5EF4-FFF2-40B4-BE49-F238E27FC236}">
                <a16:creationId xmlns:a16="http://schemas.microsoft.com/office/drawing/2014/main" id="{6D14D475-4205-46D2-831F-134606D843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889" y="2535680"/>
            <a:ext cx="2595974" cy="801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9397808"/>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7400413C-4354-4751-9ED2-259BA5F49E1E}"/>
              </a:ext>
            </a:extLst>
          </p:cNvPr>
          <p:cNvSpPr txBox="1">
            <a:spLocks noChangeArrowheads="1"/>
          </p:cNvSpPr>
          <p:nvPr/>
        </p:nvSpPr>
        <p:spPr bwMode="auto">
          <a:xfrm>
            <a:off x="395288" y="1184275"/>
            <a:ext cx="80422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Web of Science. </a:t>
            </a:r>
            <a:r>
              <a:rPr 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Emerging Sources Citation Index</a:t>
            </a:r>
          </a:p>
          <a:p>
            <a:pPr>
              <a:defRPr/>
            </a:pPr>
            <a:endParaRPr lang="ca-ES" altLang="es-ES" sz="2400" b="1" dirty="0">
              <a:solidFill>
                <a:srgbClr val="FF0000"/>
              </a:solidFill>
              <a:highlight>
                <a:srgbClr val="FFFF00"/>
              </a:highlight>
              <a:latin typeface="+mj-lt"/>
            </a:endParaRPr>
          </a:p>
        </p:txBody>
      </p:sp>
      <p:sp>
        <p:nvSpPr>
          <p:cNvPr id="7" name="Rectangle 9">
            <a:extLst>
              <a:ext uri="{FF2B5EF4-FFF2-40B4-BE49-F238E27FC236}">
                <a16:creationId xmlns:a16="http://schemas.microsoft.com/office/drawing/2014/main" id="{FA5E351E-EACF-4669-A565-EDA9FBD603A7}"/>
              </a:ext>
            </a:extLst>
          </p:cNvPr>
          <p:cNvSpPr>
            <a:spLocks noChangeArrowheads="1"/>
          </p:cNvSpPr>
          <p:nvPr/>
        </p:nvSpPr>
        <p:spPr bwMode="auto">
          <a:xfrm>
            <a:off x="395288" y="3286125"/>
            <a:ext cx="72009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defRPr/>
            </a:pPr>
            <a:endParaRPr lang="ca-ES" sz="2000" dirty="0">
              <a:latin typeface="+mn-lt"/>
            </a:endParaRPr>
          </a:p>
          <a:p>
            <a:pPr>
              <a:buFontTx/>
              <a:buNone/>
              <a:defRPr/>
            </a:pPr>
            <a:r>
              <a:rPr lang="ca-ES" sz="2000" dirty="0">
                <a:solidFill>
                  <a:schemeClr val="tx1">
                    <a:lumMod val="50000"/>
                    <a:lumOff val="50000"/>
                  </a:schemeClr>
                </a:solidFill>
                <a:latin typeface="+mn-lt"/>
              </a:rPr>
              <a:t>        </a:t>
            </a:r>
            <a:endParaRPr lang="ca-ES" sz="2000" dirty="0">
              <a:latin typeface="+mn-lt"/>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p:txBody>
      </p:sp>
      <p:pic>
        <p:nvPicPr>
          <p:cNvPr id="36869" name="Imagen 3">
            <a:extLst>
              <a:ext uri="{FF2B5EF4-FFF2-40B4-BE49-F238E27FC236}">
                <a16:creationId xmlns:a16="http://schemas.microsoft.com/office/drawing/2014/main" id="{3FF09B72-2A0A-48C2-A70B-12D48502C1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0400" y="1609725"/>
            <a:ext cx="4972050" cy="496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ángulo 8">
            <a:extLst>
              <a:ext uri="{FF2B5EF4-FFF2-40B4-BE49-F238E27FC236}">
                <a16:creationId xmlns:a16="http://schemas.microsoft.com/office/drawing/2014/main" id="{09DA5B5C-BE70-487E-A192-D433840612C5}"/>
              </a:ext>
            </a:extLst>
          </p:cNvPr>
          <p:cNvSpPr/>
          <p:nvPr/>
        </p:nvSpPr>
        <p:spPr>
          <a:xfrm>
            <a:off x="5076825" y="5229225"/>
            <a:ext cx="1655763" cy="503238"/>
          </a:xfrm>
          <a:prstGeom prst="rect">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dirty="0"/>
          </a:p>
        </p:txBody>
      </p:sp>
    </p:spTree>
    <p:extLst>
      <p:ext uri="{BB962C8B-B14F-4D97-AF65-F5344CB8AC3E}">
        <p14:creationId xmlns:p14="http://schemas.microsoft.com/office/powerpoint/2010/main" val="855555807"/>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7400413C-4354-4751-9ED2-259BA5F49E1E}"/>
              </a:ext>
            </a:extLst>
          </p:cNvPr>
          <p:cNvSpPr txBox="1">
            <a:spLocks noChangeArrowheads="1"/>
          </p:cNvSpPr>
          <p:nvPr/>
        </p:nvSpPr>
        <p:spPr bwMode="auto">
          <a:xfrm>
            <a:off x="395288" y="1052736"/>
            <a:ext cx="80422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Web of Science</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 </a:t>
            </a:r>
            <a:r>
              <a:rPr 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Emerging Sources Citation Index</a:t>
            </a:r>
          </a:p>
          <a:p>
            <a:pPr>
              <a:defRPr/>
            </a:pPr>
            <a:endParaRPr lang="ca-ES" altLang="es-ES" sz="2400" b="1" dirty="0">
              <a:solidFill>
                <a:srgbClr val="FF0000"/>
              </a:solidFill>
              <a:highlight>
                <a:srgbClr val="FFFF00"/>
              </a:highlight>
              <a:latin typeface="+mj-lt"/>
            </a:endParaRPr>
          </a:p>
        </p:txBody>
      </p:sp>
      <p:sp>
        <p:nvSpPr>
          <p:cNvPr id="7" name="Rectangle 9">
            <a:extLst>
              <a:ext uri="{FF2B5EF4-FFF2-40B4-BE49-F238E27FC236}">
                <a16:creationId xmlns:a16="http://schemas.microsoft.com/office/drawing/2014/main" id="{FA5E351E-EACF-4669-A565-EDA9FBD603A7}"/>
              </a:ext>
            </a:extLst>
          </p:cNvPr>
          <p:cNvSpPr>
            <a:spLocks noChangeArrowheads="1"/>
          </p:cNvSpPr>
          <p:nvPr/>
        </p:nvSpPr>
        <p:spPr bwMode="auto">
          <a:xfrm>
            <a:off x="395288" y="3286125"/>
            <a:ext cx="72009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defRPr/>
            </a:pPr>
            <a:endParaRPr lang="ca-ES" sz="2000" dirty="0">
              <a:latin typeface="+mn-lt"/>
            </a:endParaRPr>
          </a:p>
          <a:p>
            <a:pPr>
              <a:buFontTx/>
              <a:buNone/>
              <a:defRPr/>
            </a:pPr>
            <a:r>
              <a:rPr lang="ca-ES" sz="2000" dirty="0">
                <a:solidFill>
                  <a:schemeClr val="tx1">
                    <a:lumMod val="50000"/>
                    <a:lumOff val="50000"/>
                  </a:schemeClr>
                </a:solidFill>
                <a:latin typeface="+mn-lt"/>
              </a:rPr>
              <a:t>        </a:t>
            </a:r>
            <a:endParaRPr lang="ca-ES" sz="2000" dirty="0">
              <a:latin typeface="+mn-lt"/>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p:txBody>
      </p:sp>
      <p:pic>
        <p:nvPicPr>
          <p:cNvPr id="4" name="Imagen 3">
            <a:extLst>
              <a:ext uri="{FF2B5EF4-FFF2-40B4-BE49-F238E27FC236}">
                <a16:creationId xmlns:a16="http://schemas.microsoft.com/office/drawing/2014/main" id="{7E928CAE-7BD9-410E-A34D-4A09C6CED948}"/>
              </a:ext>
            </a:extLst>
          </p:cNvPr>
          <p:cNvPicPr>
            <a:picLocks noChangeAspect="1"/>
          </p:cNvPicPr>
          <p:nvPr/>
        </p:nvPicPr>
        <p:blipFill>
          <a:blip r:embed="rId3"/>
          <a:stretch>
            <a:fillRect/>
          </a:stretch>
        </p:blipFill>
        <p:spPr>
          <a:xfrm>
            <a:off x="2352729" y="1587016"/>
            <a:ext cx="4141856" cy="5105151"/>
          </a:xfrm>
          <a:prstGeom prst="rect">
            <a:avLst/>
          </a:prstGeom>
        </p:spPr>
      </p:pic>
    </p:spTree>
    <p:extLst>
      <p:ext uri="{BB962C8B-B14F-4D97-AF65-F5344CB8AC3E}">
        <p14:creationId xmlns:p14="http://schemas.microsoft.com/office/powerpoint/2010/main" val="332765343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QuadreDeText 2">
            <a:extLst>
              <a:ext uri="{FF2B5EF4-FFF2-40B4-BE49-F238E27FC236}">
                <a16:creationId xmlns:a16="http://schemas.microsoft.com/office/drawing/2014/main" id="{ED27378D-6D21-4561-85CF-A49E5CA53275}"/>
              </a:ext>
            </a:extLst>
          </p:cNvPr>
          <p:cNvSpPr txBox="1">
            <a:spLocks noChangeArrowheads="1"/>
          </p:cNvSpPr>
          <p:nvPr/>
        </p:nvSpPr>
        <p:spPr bwMode="auto">
          <a:xfrm>
            <a:off x="395288" y="1227138"/>
            <a:ext cx="68405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L’avaluació de la producció científica</a:t>
            </a:r>
          </a:p>
          <a:p>
            <a:pPr>
              <a:defRPr/>
            </a:pPr>
            <a:endParaRPr lang="es-ES" altLang="es-ES" sz="2000" dirty="0"/>
          </a:p>
        </p:txBody>
      </p:sp>
      <p:pic>
        <p:nvPicPr>
          <p:cNvPr id="10244" name="Imatge 5">
            <a:extLst>
              <a:ext uri="{FF2B5EF4-FFF2-40B4-BE49-F238E27FC236}">
                <a16:creationId xmlns:a16="http://schemas.microsoft.com/office/drawing/2014/main" id="{5B442CFF-7FF4-45EF-8B10-202E2A11DF2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25625" y="3070225"/>
            <a:ext cx="5775325"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QuadreDeText 11">
            <a:extLst>
              <a:ext uri="{FF2B5EF4-FFF2-40B4-BE49-F238E27FC236}">
                <a16:creationId xmlns:a16="http://schemas.microsoft.com/office/drawing/2014/main" id="{F76ECE10-96E4-495B-87C5-F2B69375E2D5}"/>
              </a:ext>
            </a:extLst>
          </p:cNvPr>
          <p:cNvSpPr txBox="1"/>
          <p:nvPr/>
        </p:nvSpPr>
        <p:spPr>
          <a:xfrm>
            <a:off x="414338" y="5784850"/>
            <a:ext cx="3941762" cy="461665"/>
          </a:xfrm>
          <a:prstGeom prst="rect">
            <a:avLst/>
          </a:prstGeom>
          <a:noFill/>
        </p:spPr>
        <p:txBody>
          <a:bodyPr>
            <a:spAutoFit/>
          </a:bodyPr>
          <a:lstStyle/>
          <a:p>
            <a:pPr algn="ctr">
              <a:defRPr/>
            </a:pPr>
            <a:r>
              <a:rPr lang="ca-ES" sz="1200" b="1"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Número d’articles publicats en revistes indexades </a:t>
            </a:r>
          </a:p>
        </p:txBody>
      </p:sp>
      <p:sp>
        <p:nvSpPr>
          <p:cNvPr id="13" name="QuadreDeText 12">
            <a:extLst>
              <a:ext uri="{FF2B5EF4-FFF2-40B4-BE49-F238E27FC236}">
                <a16:creationId xmlns:a16="http://schemas.microsoft.com/office/drawing/2014/main" id="{ABDA06A1-AE73-473C-93AB-6F54793FBC4E}"/>
              </a:ext>
            </a:extLst>
          </p:cNvPr>
          <p:cNvSpPr txBox="1"/>
          <p:nvPr/>
        </p:nvSpPr>
        <p:spPr>
          <a:xfrm>
            <a:off x="5219700" y="5784850"/>
            <a:ext cx="3744913" cy="276999"/>
          </a:xfrm>
          <a:prstGeom prst="rect">
            <a:avLst/>
          </a:prstGeom>
          <a:noFill/>
        </p:spPr>
        <p:txBody>
          <a:bodyPr>
            <a:spAutoFit/>
          </a:bodyPr>
          <a:lstStyle/>
          <a:p>
            <a:pPr algn="ctr">
              <a:defRPr/>
            </a:pPr>
            <a:r>
              <a:rPr lang="ca-ES" sz="1200" b="1"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Número de professors altament citats</a:t>
            </a:r>
          </a:p>
        </p:txBody>
      </p:sp>
      <p:sp>
        <p:nvSpPr>
          <p:cNvPr id="14" name="QuadreDeText 13">
            <a:extLst>
              <a:ext uri="{FF2B5EF4-FFF2-40B4-BE49-F238E27FC236}">
                <a16:creationId xmlns:a16="http://schemas.microsoft.com/office/drawing/2014/main" id="{7CDFBDE5-F511-47BD-BCBC-7110A49E55FB}"/>
              </a:ext>
            </a:extLst>
          </p:cNvPr>
          <p:cNvSpPr txBox="1"/>
          <p:nvPr/>
        </p:nvSpPr>
        <p:spPr>
          <a:xfrm rot="10800000" flipV="1">
            <a:off x="1979613" y="5277565"/>
            <a:ext cx="5559425" cy="246221"/>
          </a:xfrm>
          <a:prstGeom prst="rect">
            <a:avLst/>
          </a:prstGeom>
          <a:noFill/>
        </p:spPr>
        <p:txBody>
          <a:bodyPr>
            <a:spAutoFit/>
          </a:bodyPr>
          <a:lstStyle/>
          <a:p>
            <a:pPr algn="ctr">
              <a:defRPr/>
            </a:pPr>
            <a:r>
              <a:rPr lang="ca-ES" sz="1000" dirty="0">
                <a:solidFill>
                  <a:schemeClr val="bg2">
                    <a:lumMod val="50000"/>
                  </a:schemeClr>
                </a:solidFill>
                <a:ea typeface="Verdana" panose="020B0604030504040204" pitchFamily="34" charset="0"/>
                <a:cs typeface="Verdana" panose="020B0604030504040204" pitchFamily="34" charset="0"/>
              </a:rPr>
              <a:t>Academic Ranking of World Universities (ARWU) - Rànquing de Shanghai</a:t>
            </a:r>
          </a:p>
        </p:txBody>
      </p:sp>
      <p:sp>
        <p:nvSpPr>
          <p:cNvPr id="2" name="Rectangle 1">
            <a:extLst>
              <a:ext uri="{FF2B5EF4-FFF2-40B4-BE49-F238E27FC236}">
                <a16:creationId xmlns:a16="http://schemas.microsoft.com/office/drawing/2014/main" id="{D4B72FEF-F438-4ABB-A18C-2C0879289CAE}"/>
              </a:ext>
            </a:extLst>
          </p:cNvPr>
          <p:cNvSpPr/>
          <p:nvPr/>
        </p:nvSpPr>
        <p:spPr>
          <a:xfrm>
            <a:off x="395288" y="1997075"/>
            <a:ext cx="8291512" cy="716606"/>
          </a:xfrm>
          <a:prstGeom prst="rect">
            <a:avLst/>
          </a:prstGeom>
        </p:spPr>
        <p:txBody>
          <a:bodyPr>
            <a:spAutoFit/>
          </a:bodyPr>
          <a:lstStyle/>
          <a:p>
            <a:pPr algn="just" eaLnBrk="1" hangingPunct="1">
              <a:lnSpc>
                <a:spcPct val="135000"/>
              </a:lnSpc>
              <a:defRPr/>
            </a:pPr>
            <a:r>
              <a:rPr lang="ca-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L’activitat científica s’ha convertit en una eina indispensable per avaluar la recerca de docents, grups de recerca i institucions.</a:t>
            </a:r>
          </a:p>
        </p:txBody>
      </p:sp>
    </p:spTree>
    <p:extLst>
      <p:ext uri="{BB962C8B-B14F-4D97-AF65-F5344CB8AC3E}">
        <p14:creationId xmlns:p14="http://schemas.microsoft.com/office/powerpoint/2010/main" val="2457964636"/>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7400413C-4354-4751-9ED2-259BA5F49E1E}"/>
              </a:ext>
            </a:extLst>
          </p:cNvPr>
          <p:cNvSpPr txBox="1">
            <a:spLocks noChangeArrowheads="1"/>
          </p:cNvSpPr>
          <p:nvPr/>
        </p:nvSpPr>
        <p:spPr bwMode="auto">
          <a:xfrm>
            <a:off x="395288" y="1052736"/>
            <a:ext cx="80422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Web of Science. </a:t>
            </a:r>
            <a:r>
              <a:rPr 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Emerging Sources Citation Index</a:t>
            </a:r>
          </a:p>
          <a:p>
            <a:pPr>
              <a:defRPr/>
            </a:pPr>
            <a:endParaRPr lang="ca-ES" altLang="es-ES" sz="2400" b="1" dirty="0">
              <a:solidFill>
                <a:srgbClr val="FF0000"/>
              </a:solidFill>
              <a:highlight>
                <a:srgbClr val="FFFF00"/>
              </a:highlight>
              <a:latin typeface="+mj-lt"/>
            </a:endParaRPr>
          </a:p>
        </p:txBody>
      </p:sp>
      <p:sp>
        <p:nvSpPr>
          <p:cNvPr id="7" name="Rectangle 9">
            <a:extLst>
              <a:ext uri="{FF2B5EF4-FFF2-40B4-BE49-F238E27FC236}">
                <a16:creationId xmlns:a16="http://schemas.microsoft.com/office/drawing/2014/main" id="{FA5E351E-EACF-4669-A565-EDA9FBD603A7}"/>
              </a:ext>
            </a:extLst>
          </p:cNvPr>
          <p:cNvSpPr>
            <a:spLocks noChangeArrowheads="1"/>
          </p:cNvSpPr>
          <p:nvPr/>
        </p:nvSpPr>
        <p:spPr bwMode="auto">
          <a:xfrm>
            <a:off x="395288" y="3286125"/>
            <a:ext cx="72009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defRPr/>
            </a:pPr>
            <a:endParaRPr lang="ca-ES" sz="2000" dirty="0">
              <a:latin typeface="+mn-lt"/>
            </a:endParaRPr>
          </a:p>
          <a:p>
            <a:pPr>
              <a:buFontTx/>
              <a:buNone/>
              <a:defRPr/>
            </a:pPr>
            <a:r>
              <a:rPr lang="ca-ES" sz="2000" dirty="0">
                <a:solidFill>
                  <a:schemeClr val="tx1">
                    <a:lumMod val="50000"/>
                    <a:lumOff val="50000"/>
                  </a:schemeClr>
                </a:solidFill>
                <a:latin typeface="+mn-lt"/>
              </a:rPr>
              <a:t>        </a:t>
            </a:r>
            <a:endParaRPr lang="ca-ES" sz="2000" dirty="0">
              <a:latin typeface="+mn-lt"/>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p:txBody>
      </p:sp>
      <p:pic>
        <p:nvPicPr>
          <p:cNvPr id="4" name="Imagen 3">
            <a:extLst>
              <a:ext uri="{FF2B5EF4-FFF2-40B4-BE49-F238E27FC236}">
                <a16:creationId xmlns:a16="http://schemas.microsoft.com/office/drawing/2014/main" id="{14195B71-9FB1-43E8-AA46-E4FB1A042392}"/>
              </a:ext>
            </a:extLst>
          </p:cNvPr>
          <p:cNvPicPr>
            <a:picLocks noChangeAspect="1"/>
          </p:cNvPicPr>
          <p:nvPr/>
        </p:nvPicPr>
        <p:blipFill>
          <a:blip r:embed="rId3"/>
          <a:stretch>
            <a:fillRect/>
          </a:stretch>
        </p:blipFill>
        <p:spPr>
          <a:xfrm>
            <a:off x="2288209" y="1883733"/>
            <a:ext cx="3971913" cy="4420601"/>
          </a:xfrm>
          <a:prstGeom prst="rect">
            <a:avLst/>
          </a:prstGeom>
        </p:spPr>
      </p:pic>
    </p:spTree>
    <p:extLst>
      <p:ext uri="{BB962C8B-B14F-4D97-AF65-F5344CB8AC3E}">
        <p14:creationId xmlns:p14="http://schemas.microsoft.com/office/powerpoint/2010/main" val="2372717835"/>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uadreDeText 3">
            <a:extLst>
              <a:ext uri="{FF2B5EF4-FFF2-40B4-BE49-F238E27FC236}">
                <a16:creationId xmlns:a16="http://schemas.microsoft.com/office/drawing/2014/main" id="{EBD3D7AE-11B3-4C5E-B647-67C66DCE93FE}"/>
              </a:ext>
            </a:extLst>
          </p:cNvPr>
          <p:cNvSpPr txBox="1">
            <a:spLocks noChangeArrowheads="1"/>
          </p:cNvSpPr>
          <p:nvPr/>
        </p:nvSpPr>
        <p:spPr bwMode="auto">
          <a:xfrm>
            <a:off x="395288" y="1397000"/>
            <a:ext cx="8042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Web of Science – WOS </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tángulo 4">
            <a:extLst>
              <a:ext uri="{FF2B5EF4-FFF2-40B4-BE49-F238E27FC236}">
                <a16:creationId xmlns:a16="http://schemas.microsoft.com/office/drawing/2014/main" id="{FED04D6E-6278-429C-A716-B306568960D5}"/>
              </a:ext>
            </a:extLst>
          </p:cNvPr>
          <p:cNvSpPr/>
          <p:nvPr/>
        </p:nvSpPr>
        <p:spPr>
          <a:xfrm>
            <a:off x="900113" y="2852738"/>
            <a:ext cx="7993062" cy="29225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Arial" panose="020B0604020202020204" pitchFamily="34" charset="0"/>
              <a:buChar char="•"/>
              <a:defRPr/>
            </a:pPr>
            <a:r>
              <a:rPr lang="ca-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Journal Citation Report</a:t>
            </a:r>
          </a:p>
          <a:p>
            <a:pPr marL="742950" lvl="1" indent="-285750">
              <a:buFont typeface="Courier New" panose="02070309020205020404" pitchFamily="49" charset="0"/>
              <a:buChar char="o"/>
              <a:defRPr/>
            </a:pPr>
            <a:r>
              <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Factor d’impacte </a:t>
            </a:r>
          </a:p>
          <a:p>
            <a:pPr marL="742950" lvl="1" indent="-285750">
              <a:buFont typeface="Courier New" panose="02070309020205020404" pitchFamily="49" charset="0"/>
              <a:buChar char="o"/>
              <a:defRPr/>
            </a:pPr>
            <a:r>
              <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Quartil</a:t>
            </a:r>
          </a:p>
          <a:p>
            <a:pPr lvl="1">
              <a:defRPr/>
            </a:pPr>
            <a:endPar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Courier New" panose="02070309020205020404" pitchFamily="49" charset="0"/>
              <a:buChar char="o"/>
              <a:defRPr/>
            </a:pPr>
            <a:endPar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ca-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Emerging Source Citation Index</a:t>
            </a:r>
          </a:p>
          <a:p>
            <a:pPr marL="285750" indent="-285750">
              <a:buFont typeface="Arial" panose="020B0604020202020204" pitchFamily="34" charset="0"/>
              <a:buChar char="•"/>
              <a:defRPr/>
            </a:pPr>
            <a:r>
              <a:rPr lang="ca-ES" altLang="es-ES" sz="2000" b="1" dirty="0">
                <a:solidFill>
                  <a:srgbClr val="CF0F98"/>
                </a:solidFill>
                <a:latin typeface="Verdana" panose="020B0604030504040204" pitchFamily="34" charset="0"/>
                <a:ea typeface="Verdana" panose="020B0604030504040204" pitchFamily="34" charset="0"/>
                <a:cs typeface="Verdana" panose="020B0604030504040204" pitchFamily="34" charset="0"/>
              </a:rPr>
              <a:t>Arts and Humanities Citation Index</a:t>
            </a:r>
            <a:endParaRPr lang="es-ES" altLang="es-ES" sz="2000" b="1" dirty="0">
              <a:solidFill>
                <a:srgbClr val="CF0F98"/>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a:defRPr/>
            </a:pPr>
            <a:endParaRPr lang="ca-ES" sz="2800" b="1" dirty="0">
              <a:solidFill>
                <a:schemeClr val="bg1">
                  <a:lumMod val="50000"/>
                </a:schemeClr>
              </a:solidFill>
              <a:cs typeface="Aharoni" panose="02010803020104030203" pitchFamily="2" charset="-79"/>
            </a:endParaRPr>
          </a:p>
        </p:txBody>
      </p:sp>
      <p:pic>
        <p:nvPicPr>
          <p:cNvPr id="20485" name="Imagen 5">
            <a:extLst>
              <a:ext uri="{FF2B5EF4-FFF2-40B4-BE49-F238E27FC236}">
                <a16:creationId xmlns:a16="http://schemas.microsoft.com/office/drawing/2014/main" id="{2F3B7519-98FC-4702-AEC2-A8A2E32849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1081" t="12201" r="4907" b="78349"/>
          <a:stretch>
            <a:fillRect/>
          </a:stretch>
        </p:blipFill>
        <p:spPr bwMode="auto">
          <a:xfrm>
            <a:off x="7191788" y="4022240"/>
            <a:ext cx="1489075"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Imagen 4">
            <a:extLst>
              <a:ext uri="{FF2B5EF4-FFF2-40B4-BE49-F238E27FC236}">
                <a16:creationId xmlns:a16="http://schemas.microsoft.com/office/drawing/2014/main" id="{6D14D475-4205-46D2-831F-134606D843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889" y="2535680"/>
            <a:ext cx="2595974" cy="801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6553857"/>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hlinkClick r:id="rId3"/>
            <a:extLst>
              <a:ext uri="{FF2B5EF4-FFF2-40B4-BE49-F238E27FC236}">
                <a16:creationId xmlns:a16="http://schemas.microsoft.com/office/drawing/2014/main" id="{9385460C-C430-4204-A5BD-77A2E8FD40BE}"/>
              </a:ext>
            </a:extLst>
          </p:cNvPr>
          <p:cNvPicPr>
            <a:picLocks noChangeAspect="1"/>
          </p:cNvPicPr>
          <p:nvPr/>
        </p:nvPicPr>
        <p:blipFill rotWithShape="1">
          <a:blip r:embed="rId4"/>
          <a:srcRect l="8154" t="10256" r="37008" b="26838"/>
          <a:stretch/>
        </p:blipFill>
        <p:spPr>
          <a:xfrm>
            <a:off x="1946028" y="1754746"/>
            <a:ext cx="4513387" cy="4141962"/>
          </a:xfrm>
          <a:prstGeom prst="rect">
            <a:avLst/>
          </a:prstGeom>
        </p:spPr>
      </p:pic>
      <p:sp>
        <p:nvSpPr>
          <p:cNvPr id="3" name="Rectángulo 2">
            <a:extLst>
              <a:ext uri="{FF2B5EF4-FFF2-40B4-BE49-F238E27FC236}">
                <a16:creationId xmlns:a16="http://schemas.microsoft.com/office/drawing/2014/main" id="{32528976-808C-4AA4-AF82-3C0AFA74A95A}"/>
              </a:ext>
            </a:extLst>
          </p:cNvPr>
          <p:cNvSpPr/>
          <p:nvPr/>
        </p:nvSpPr>
        <p:spPr>
          <a:xfrm>
            <a:off x="3324544" y="6233718"/>
            <a:ext cx="1996957" cy="338554"/>
          </a:xfrm>
          <a:prstGeom prst="rect">
            <a:avLst/>
          </a:prstGeom>
        </p:spPr>
        <p:txBody>
          <a:bodyPr wrap="none">
            <a:spAutoFit/>
          </a:bodyPr>
          <a:lstStyle/>
          <a:p>
            <a:r>
              <a:rPr lang="ca-ES" sz="1600" dirty="0">
                <a:hlinkClick r:id="rId3"/>
              </a:rPr>
              <a:t>http://bit.ly/2jzmAQb</a:t>
            </a:r>
            <a:endParaRPr lang="ca-ES" sz="1600" dirty="0"/>
          </a:p>
        </p:txBody>
      </p:sp>
      <p:sp>
        <p:nvSpPr>
          <p:cNvPr id="4" name="QuadreDeText 3">
            <a:extLst>
              <a:ext uri="{FF2B5EF4-FFF2-40B4-BE49-F238E27FC236}">
                <a16:creationId xmlns:a16="http://schemas.microsoft.com/office/drawing/2014/main" id="{BB7D633E-0B30-4991-A440-C6938B617517}"/>
              </a:ext>
            </a:extLst>
          </p:cNvPr>
          <p:cNvSpPr txBox="1">
            <a:spLocks noChangeArrowheads="1"/>
          </p:cNvSpPr>
          <p:nvPr/>
        </p:nvSpPr>
        <p:spPr bwMode="auto">
          <a:xfrm>
            <a:off x="301886" y="1004253"/>
            <a:ext cx="8042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Arts and Humanities Citation Index</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tángulo 4">
            <a:extLst>
              <a:ext uri="{FF2B5EF4-FFF2-40B4-BE49-F238E27FC236}">
                <a16:creationId xmlns:a16="http://schemas.microsoft.com/office/drawing/2014/main" id="{50B85C5B-DBDB-471F-BB66-0426172B6BF2}"/>
              </a:ext>
            </a:extLst>
          </p:cNvPr>
          <p:cNvSpPr/>
          <p:nvPr/>
        </p:nvSpPr>
        <p:spPr>
          <a:xfrm>
            <a:off x="4947138" y="4642338"/>
            <a:ext cx="1289539" cy="480647"/>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39070931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uadreDeText 3">
            <a:extLst>
              <a:ext uri="{FF2B5EF4-FFF2-40B4-BE49-F238E27FC236}">
                <a16:creationId xmlns:a16="http://schemas.microsoft.com/office/drawing/2014/main" id="{BB7D633E-0B30-4991-A440-C6938B617517}"/>
              </a:ext>
            </a:extLst>
          </p:cNvPr>
          <p:cNvSpPr txBox="1">
            <a:spLocks noChangeArrowheads="1"/>
          </p:cNvSpPr>
          <p:nvPr/>
        </p:nvSpPr>
        <p:spPr bwMode="auto">
          <a:xfrm>
            <a:off x="301886" y="1016128"/>
            <a:ext cx="8042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Arts and Humanities Citation Index</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pic>
        <p:nvPicPr>
          <p:cNvPr id="7" name="Imagen 6">
            <a:extLst>
              <a:ext uri="{FF2B5EF4-FFF2-40B4-BE49-F238E27FC236}">
                <a16:creationId xmlns:a16="http://schemas.microsoft.com/office/drawing/2014/main" id="{22B31B5D-0F1E-4C61-9FCF-24E23A79EA0B}"/>
              </a:ext>
            </a:extLst>
          </p:cNvPr>
          <p:cNvPicPr>
            <a:picLocks noChangeAspect="1"/>
          </p:cNvPicPr>
          <p:nvPr/>
        </p:nvPicPr>
        <p:blipFill rotWithShape="1">
          <a:blip r:embed="rId3"/>
          <a:srcRect b="9617"/>
          <a:stretch/>
        </p:blipFill>
        <p:spPr>
          <a:xfrm>
            <a:off x="2187031" y="1674421"/>
            <a:ext cx="4599000" cy="4892634"/>
          </a:xfrm>
          <a:prstGeom prst="rect">
            <a:avLst/>
          </a:prstGeom>
        </p:spPr>
      </p:pic>
    </p:spTree>
    <p:extLst>
      <p:ext uri="{BB962C8B-B14F-4D97-AF65-F5344CB8AC3E}">
        <p14:creationId xmlns:p14="http://schemas.microsoft.com/office/powerpoint/2010/main" val="24001174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uadreDeText 3">
            <a:extLst>
              <a:ext uri="{FF2B5EF4-FFF2-40B4-BE49-F238E27FC236}">
                <a16:creationId xmlns:a16="http://schemas.microsoft.com/office/drawing/2014/main" id="{EBD3D7AE-11B3-4C5E-B647-67C66DCE93FE}"/>
              </a:ext>
            </a:extLst>
          </p:cNvPr>
          <p:cNvSpPr txBox="1">
            <a:spLocks noChangeArrowheads="1"/>
          </p:cNvSpPr>
          <p:nvPr/>
        </p:nvSpPr>
        <p:spPr bwMode="auto">
          <a:xfrm>
            <a:off x="323850" y="1143000"/>
            <a:ext cx="8042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Arts and Humanities Citation Index</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45060" name="Rectángulo 1">
            <a:extLst>
              <a:ext uri="{FF2B5EF4-FFF2-40B4-BE49-F238E27FC236}">
                <a16:creationId xmlns:a16="http://schemas.microsoft.com/office/drawing/2014/main" id="{F0ED60A9-F333-485F-940C-702D1459066C}"/>
              </a:ext>
            </a:extLst>
          </p:cNvPr>
          <p:cNvSpPr>
            <a:spLocks noChangeArrowheads="1"/>
          </p:cNvSpPr>
          <p:nvPr/>
        </p:nvSpPr>
        <p:spPr bwMode="auto">
          <a:xfrm>
            <a:off x="3237645" y="6376683"/>
            <a:ext cx="22336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ca-ES" altLang="ca-ES" sz="1400" dirty="0">
                <a:hlinkClick r:id="rId3"/>
              </a:rPr>
              <a:t>http://bit.ly/2KdNiKg</a:t>
            </a:r>
            <a:endParaRPr lang="ca-ES" altLang="ca-ES" sz="1400" dirty="0"/>
          </a:p>
        </p:txBody>
      </p:sp>
      <p:pic>
        <p:nvPicPr>
          <p:cNvPr id="2" name="Imagen 1">
            <a:extLst>
              <a:ext uri="{FF2B5EF4-FFF2-40B4-BE49-F238E27FC236}">
                <a16:creationId xmlns:a16="http://schemas.microsoft.com/office/drawing/2014/main" id="{2DB6FC4C-2694-4DD3-8B12-901DA5883BF3}"/>
              </a:ext>
            </a:extLst>
          </p:cNvPr>
          <p:cNvPicPr>
            <a:picLocks noChangeAspect="1"/>
          </p:cNvPicPr>
          <p:nvPr/>
        </p:nvPicPr>
        <p:blipFill rotWithShape="1">
          <a:blip r:embed="rId4"/>
          <a:srcRect l="7607" t="10256" r="38240" b="9060"/>
          <a:stretch/>
        </p:blipFill>
        <p:spPr>
          <a:xfrm>
            <a:off x="2356338" y="1778550"/>
            <a:ext cx="3710787" cy="4422958"/>
          </a:xfrm>
          <a:prstGeom prst="rect">
            <a:avLst/>
          </a:prstGeom>
        </p:spPr>
      </p:pic>
    </p:spTree>
    <p:extLst>
      <p:ext uri="{BB962C8B-B14F-4D97-AF65-F5344CB8AC3E}">
        <p14:creationId xmlns:p14="http://schemas.microsoft.com/office/powerpoint/2010/main" val="1067023674"/>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uadreDeText 3">
            <a:extLst>
              <a:ext uri="{FF2B5EF4-FFF2-40B4-BE49-F238E27FC236}">
                <a16:creationId xmlns:a16="http://schemas.microsoft.com/office/drawing/2014/main" id="{81313560-B4C1-4EA0-96FD-13256AF7EA80}"/>
              </a:ext>
            </a:extLst>
          </p:cNvPr>
          <p:cNvSpPr txBox="1">
            <a:spLocks noChangeArrowheads="1"/>
          </p:cNvSpPr>
          <p:nvPr/>
        </p:nvSpPr>
        <p:spPr bwMode="auto">
          <a:xfrm>
            <a:off x="466354" y="1190504"/>
            <a:ext cx="80422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Arts and Humanities Citation Index</a:t>
            </a:r>
          </a:p>
          <a:p>
            <a:pPr>
              <a:defRPr/>
            </a:pPr>
            <a:r>
              <a:rPr lang="es-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Buscar al JCR: American Historical Review</a:t>
            </a:r>
          </a:p>
        </p:txBody>
      </p:sp>
      <p:pic>
        <p:nvPicPr>
          <p:cNvPr id="4" name="Imagen 3">
            <a:extLst>
              <a:ext uri="{FF2B5EF4-FFF2-40B4-BE49-F238E27FC236}">
                <a16:creationId xmlns:a16="http://schemas.microsoft.com/office/drawing/2014/main" id="{3BB6A18D-2DF4-4900-981C-A84EEB936094}"/>
              </a:ext>
            </a:extLst>
          </p:cNvPr>
          <p:cNvPicPr>
            <a:picLocks noChangeAspect="1"/>
          </p:cNvPicPr>
          <p:nvPr/>
        </p:nvPicPr>
        <p:blipFill>
          <a:blip r:embed="rId3"/>
          <a:stretch>
            <a:fillRect/>
          </a:stretch>
        </p:blipFill>
        <p:spPr>
          <a:xfrm>
            <a:off x="351449" y="2425914"/>
            <a:ext cx="8441101" cy="3312457"/>
          </a:xfrm>
          <a:prstGeom prst="rect">
            <a:avLst/>
          </a:prstGeom>
        </p:spPr>
      </p:pic>
      <p:sp>
        <p:nvSpPr>
          <p:cNvPr id="5" name="Rectángulo 4">
            <a:extLst>
              <a:ext uri="{FF2B5EF4-FFF2-40B4-BE49-F238E27FC236}">
                <a16:creationId xmlns:a16="http://schemas.microsoft.com/office/drawing/2014/main" id="{874AD51F-43B3-4156-971E-982A53982725}"/>
              </a:ext>
            </a:extLst>
          </p:cNvPr>
          <p:cNvSpPr/>
          <p:nvPr/>
        </p:nvSpPr>
        <p:spPr>
          <a:xfrm>
            <a:off x="351449" y="4405745"/>
            <a:ext cx="1976115" cy="1294411"/>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Rectángulo 5">
            <a:extLst>
              <a:ext uri="{FF2B5EF4-FFF2-40B4-BE49-F238E27FC236}">
                <a16:creationId xmlns:a16="http://schemas.microsoft.com/office/drawing/2014/main" id="{2CA6F5EF-75E1-4FBE-812F-03247AD4DCC5}"/>
              </a:ext>
            </a:extLst>
          </p:cNvPr>
          <p:cNvSpPr/>
          <p:nvPr/>
        </p:nvSpPr>
        <p:spPr>
          <a:xfrm>
            <a:off x="2432461" y="4000004"/>
            <a:ext cx="6360089" cy="405741"/>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9330924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uadreDeText 3">
            <a:extLst>
              <a:ext uri="{FF2B5EF4-FFF2-40B4-BE49-F238E27FC236}">
                <a16:creationId xmlns:a16="http://schemas.microsoft.com/office/drawing/2014/main" id="{81313560-B4C1-4EA0-96FD-13256AF7EA80}"/>
              </a:ext>
            </a:extLst>
          </p:cNvPr>
          <p:cNvSpPr txBox="1">
            <a:spLocks noChangeArrowheads="1"/>
          </p:cNvSpPr>
          <p:nvPr/>
        </p:nvSpPr>
        <p:spPr bwMode="auto">
          <a:xfrm>
            <a:off x="466354" y="1297379"/>
            <a:ext cx="80422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Arts and Humanities Citation Index</a:t>
            </a:r>
          </a:p>
          <a:p>
            <a:pPr>
              <a:defRPr/>
            </a:pPr>
            <a:r>
              <a:rPr lang="es-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Buscar al JCR: American Historical Review</a:t>
            </a:r>
          </a:p>
        </p:txBody>
      </p:sp>
      <p:pic>
        <p:nvPicPr>
          <p:cNvPr id="3" name="Imagen 2">
            <a:extLst>
              <a:ext uri="{FF2B5EF4-FFF2-40B4-BE49-F238E27FC236}">
                <a16:creationId xmlns:a16="http://schemas.microsoft.com/office/drawing/2014/main" id="{AABDC38C-C741-4A0C-AAC7-E195F21CE0D7}"/>
              </a:ext>
            </a:extLst>
          </p:cNvPr>
          <p:cNvPicPr>
            <a:picLocks noChangeAspect="1"/>
          </p:cNvPicPr>
          <p:nvPr/>
        </p:nvPicPr>
        <p:blipFill rotWithShape="1">
          <a:blip r:embed="rId3"/>
          <a:srcRect l="2106" t="35151" r="47230" b="32814"/>
          <a:stretch/>
        </p:blipFill>
        <p:spPr>
          <a:xfrm>
            <a:off x="795645" y="2702069"/>
            <a:ext cx="7205571" cy="3644858"/>
          </a:xfrm>
          <a:prstGeom prst="rect">
            <a:avLst/>
          </a:prstGeom>
        </p:spPr>
      </p:pic>
      <p:sp>
        <p:nvSpPr>
          <p:cNvPr id="5" name="Rectángulo 4">
            <a:extLst>
              <a:ext uri="{FF2B5EF4-FFF2-40B4-BE49-F238E27FC236}">
                <a16:creationId xmlns:a16="http://schemas.microsoft.com/office/drawing/2014/main" id="{874AD51F-43B3-4156-971E-982A53982725}"/>
              </a:ext>
            </a:extLst>
          </p:cNvPr>
          <p:cNvSpPr/>
          <p:nvPr/>
        </p:nvSpPr>
        <p:spPr>
          <a:xfrm>
            <a:off x="7160820" y="4025735"/>
            <a:ext cx="427512" cy="261257"/>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37805296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uadreDeText 3">
            <a:extLst>
              <a:ext uri="{FF2B5EF4-FFF2-40B4-BE49-F238E27FC236}">
                <a16:creationId xmlns:a16="http://schemas.microsoft.com/office/drawing/2014/main" id="{EBD3D7AE-11B3-4C5E-B647-67C66DCE93FE}"/>
              </a:ext>
            </a:extLst>
          </p:cNvPr>
          <p:cNvSpPr txBox="1">
            <a:spLocks noChangeArrowheads="1"/>
          </p:cNvSpPr>
          <p:nvPr/>
        </p:nvSpPr>
        <p:spPr bwMode="auto">
          <a:xfrm>
            <a:off x="422275" y="1209110"/>
            <a:ext cx="8042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Web of Science – WOS </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tángulo 4">
            <a:extLst>
              <a:ext uri="{FF2B5EF4-FFF2-40B4-BE49-F238E27FC236}">
                <a16:creationId xmlns:a16="http://schemas.microsoft.com/office/drawing/2014/main" id="{FED04D6E-6278-429C-A716-B306568960D5}"/>
              </a:ext>
            </a:extLst>
          </p:cNvPr>
          <p:cNvSpPr/>
          <p:nvPr/>
        </p:nvSpPr>
        <p:spPr>
          <a:xfrm>
            <a:off x="900113" y="2852738"/>
            <a:ext cx="7993062" cy="29225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Arial" panose="020B0604020202020204" pitchFamily="34" charset="0"/>
              <a:buChar char="•"/>
              <a:defRPr/>
            </a:pPr>
            <a:r>
              <a:rPr lang="ca-ES" sz="2800" b="1" dirty="0">
                <a:solidFill>
                  <a:schemeClr val="bg1">
                    <a:lumMod val="50000"/>
                  </a:schemeClr>
                </a:solidFill>
                <a:cs typeface="Aharoni" panose="02010803020104030203" pitchFamily="2" charset="-79"/>
              </a:rPr>
              <a:t>Journal Citation Report</a:t>
            </a:r>
          </a:p>
          <a:p>
            <a:pPr marL="742950" lvl="1" indent="-285750">
              <a:buFont typeface="Courier New" panose="02070309020205020404" pitchFamily="49" charset="0"/>
              <a:buChar char="o"/>
              <a:defRPr/>
            </a:pPr>
            <a:r>
              <a:rPr lang="ca-ES" sz="2800" dirty="0">
                <a:solidFill>
                  <a:schemeClr val="bg1">
                    <a:lumMod val="50000"/>
                  </a:schemeClr>
                </a:solidFill>
                <a:cs typeface="Aharoni" panose="02010803020104030203" pitchFamily="2" charset="-79"/>
              </a:rPr>
              <a:t>Factor d’impacte </a:t>
            </a:r>
          </a:p>
          <a:p>
            <a:pPr marL="742950" lvl="1" indent="-285750">
              <a:buFont typeface="Courier New" panose="02070309020205020404" pitchFamily="49" charset="0"/>
              <a:buChar char="o"/>
              <a:defRPr/>
            </a:pPr>
            <a:r>
              <a:rPr lang="ca-ES" sz="2800" dirty="0">
                <a:solidFill>
                  <a:schemeClr val="bg1">
                    <a:lumMod val="50000"/>
                  </a:schemeClr>
                </a:solidFill>
                <a:cs typeface="Aharoni" panose="02010803020104030203" pitchFamily="2" charset="-79"/>
              </a:rPr>
              <a:t>Quartil</a:t>
            </a:r>
          </a:p>
          <a:p>
            <a:pPr marL="742950" lvl="1" indent="-285750">
              <a:buFont typeface="Courier New" panose="02070309020205020404" pitchFamily="49" charset="0"/>
              <a:buChar char="o"/>
              <a:defRPr/>
            </a:pPr>
            <a:endParaRPr lang="ca-ES" sz="2800" dirty="0">
              <a:solidFill>
                <a:schemeClr val="bg1">
                  <a:lumMod val="50000"/>
                </a:schemeClr>
              </a:solidFill>
              <a:cs typeface="Aharoni" panose="02010803020104030203" pitchFamily="2" charset="-79"/>
            </a:endParaRPr>
          </a:p>
          <a:p>
            <a:pPr marL="285750" indent="-285750">
              <a:buFont typeface="Arial" panose="020B0604020202020204" pitchFamily="34" charset="0"/>
              <a:buChar char="•"/>
              <a:defRPr/>
            </a:pPr>
            <a:r>
              <a:rPr lang="ca-ES" sz="2800" b="1" dirty="0">
                <a:solidFill>
                  <a:schemeClr val="bg1">
                    <a:lumMod val="50000"/>
                  </a:schemeClr>
                </a:solidFill>
                <a:cs typeface="Aharoni" panose="02010803020104030203" pitchFamily="2" charset="-79"/>
              </a:rPr>
              <a:t>Emerging Source Citation Index</a:t>
            </a:r>
          </a:p>
          <a:p>
            <a:pPr marL="285750" indent="-285750">
              <a:buFont typeface="Arial" panose="020B0604020202020204" pitchFamily="34" charset="0"/>
              <a:buChar char="•"/>
              <a:defRPr/>
            </a:pPr>
            <a:r>
              <a:rPr lang="ca-ES" altLang="es-ES" sz="2800" b="1" dirty="0">
                <a:solidFill>
                  <a:schemeClr val="bg1">
                    <a:lumMod val="50000"/>
                  </a:schemeClr>
                </a:solidFill>
                <a:cs typeface="Aharoni" panose="02010803020104030203" pitchFamily="2" charset="-79"/>
              </a:rPr>
              <a:t>Arts and Humanities Citation Index</a:t>
            </a:r>
            <a:endParaRPr lang="es-ES" altLang="es-ES" sz="2800" b="1" dirty="0">
              <a:solidFill>
                <a:schemeClr val="bg1">
                  <a:lumMod val="50000"/>
                </a:schemeClr>
              </a:solidFill>
              <a:cs typeface="Aharoni" panose="02010803020104030203" pitchFamily="2" charset="-79"/>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a:defRPr/>
            </a:pPr>
            <a:endParaRPr lang="ca-ES" sz="2800" b="1" dirty="0">
              <a:solidFill>
                <a:schemeClr val="bg1">
                  <a:lumMod val="50000"/>
                </a:schemeClr>
              </a:solidFill>
              <a:cs typeface="Aharoni" panose="02010803020104030203" pitchFamily="2" charset="-79"/>
            </a:endParaRPr>
          </a:p>
        </p:txBody>
      </p:sp>
      <p:pic>
        <p:nvPicPr>
          <p:cNvPr id="49157" name="Imagen 5">
            <a:extLst>
              <a:ext uri="{FF2B5EF4-FFF2-40B4-BE49-F238E27FC236}">
                <a16:creationId xmlns:a16="http://schemas.microsoft.com/office/drawing/2014/main" id="{FE161FDD-5B62-4B1C-926F-26212D6B9E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1081" t="12201" r="4907" b="78349"/>
          <a:stretch>
            <a:fillRect/>
          </a:stretch>
        </p:blipFill>
        <p:spPr bwMode="auto">
          <a:xfrm>
            <a:off x="6975475" y="4028917"/>
            <a:ext cx="1489075"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4">
            <a:extLst>
              <a:ext uri="{FF2B5EF4-FFF2-40B4-BE49-F238E27FC236}">
                <a16:creationId xmlns:a16="http://schemas.microsoft.com/office/drawing/2014/main" id="{304ED9CE-44C6-4781-9E5D-F32EEE8487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888" y="2383979"/>
            <a:ext cx="2808287"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9219327"/>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65B4AD09-D329-4437-9815-271D66C07BCA}"/>
              </a:ext>
            </a:extLst>
          </p:cNvPr>
          <p:cNvSpPr txBox="1">
            <a:spLocks noChangeArrowheads="1"/>
          </p:cNvSpPr>
          <p:nvPr/>
        </p:nvSpPr>
        <p:spPr bwMode="auto">
          <a:xfrm>
            <a:off x="468313" y="1092200"/>
            <a:ext cx="8675687"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300" b="1" dirty="0">
                <a:solidFill>
                  <a:srgbClr val="336699"/>
                </a:solidFill>
                <a:latin typeface="Verdana" panose="020B0604030504040204" pitchFamily="34" charset="0"/>
                <a:ea typeface="Verdana" panose="020B0604030504040204" pitchFamily="34" charset="0"/>
                <a:cs typeface="Verdana" panose="020B0604030504040204" pitchFamily="34" charset="0"/>
              </a:rPr>
              <a:t>“Impactitis”- Declaració de Sant Francisco (2012)</a:t>
            </a:r>
            <a:endParaRPr lang="es-ES" altLang="es-ES" sz="23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pic>
        <p:nvPicPr>
          <p:cNvPr id="61445" name="Picture 2" descr="http://metabolomics.se/sites/default/files/styles/blog-header/public/HavingAnImpact.jpg?itok=L2n9929W">
            <a:extLst>
              <a:ext uri="{FF2B5EF4-FFF2-40B4-BE49-F238E27FC236}">
                <a16:creationId xmlns:a16="http://schemas.microsoft.com/office/drawing/2014/main" id="{1AB8B57D-7DD8-4E2A-ABF3-8C6230E969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6006" t="6241" r="17831" b="8466"/>
          <a:stretch>
            <a:fillRect/>
          </a:stretch>
        </p:blipFill>
        <p:spPr bwMode="auto">
          <a:xfrm>
            <a:off x="379413" y="2463800"/>
            <a:ext cx="3671887" cy="3432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6" name="Imatge 7">
            <a:extLst>
              <a:ext uri="{FF2B5EF4-FFF2-40B4-BE49-F238E27FC236}">
                <a16:creationId xmlns:a16="http://schemas.microsoft.com/office/drawing/2014/main" id="{31596152-549A-44A1-A010-87F90941B97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80050" y="1773238"/>
            <a:ext cx="2160588"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1" name="QuadreDeText 8">
            <a:extLst>
              <a:ext uri="{FF2B5EF4-FFF2-40B4-BE49-F238E27FC236}">
                <a16:creationId xmlns:a16="http://schemas.microsoft.com/office/drawing/2014/main" id="{A58929C0-8F33-4653-BB91-7CD4E27B8E6C}"/>
              </a:ext>
            </a:extLst>
          </p:cNvPr>
          <p:cNvSpPr txBox="1">
            <a:spLocks noChangeArrowheads="1"/>
          </p:cNvSpPr>
          <p:nvPr/>
        </p:nvSpPr>
        <p:spPr bwMode="auto">
          <a:xfrm>
            <a:off x="4870838" y="3141663"/>
            <a:ext cx="3794125" cy="2908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El 16 de desembre de 2012 l'Associació Nord-americana de Biologia Cel·lular fa una declaració en contra de l'ús del Factor d'Impacte a l’hora d’avaluar la recerca científica.</a:t>
            </a:r>
            <a:endParaRPr lang="es-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r>
              <a:rPr lang="es-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p>
          <a:p>
            <a:pPr>
              <a:defRPr/>
            </a:pP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La </a:t>
            </a: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hlinkClick r:id="rId5"/>
              </a:rPr>
              <a:t>Declaració de Sant Francisco  </a:t>
            </a: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recomana no fer servir el FI en:</a:t>
            </a:r>
          </a:p>
          <a:p>
            <a:pPr marL="1028700" lvl="1">
              <a:buFont typeface="Arial" panose="020B0604020202020204" pitchFamily="34" charset="0"/>
              <a:buChar char="•"/>
              <a:defRPr/>
            </a:pP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avaluacions relatives al finançament</a:t>
            </a:r>
          </a:p>
          <a:p>
            <a:pPr marL="1028700" lvl="1">
              <a:buFont typeface="Arial" panose="020B0604020202020204" pitchFamily="34" charset="0"/>
              <a:buChar char="•"/>
              <a:defRPr/>
            </a:pP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promocions professionals </a:t>
            </a:r>
          </a:p>
          <a:p>
            <a:pPr marL="1028700" lvl="1">
              <a:buFont typeface="Arial" panose="020B0604020202020204" pitchFamily="34" charset="0"/>
              <a:buChar char="•"/>
              <a:defRPr/>
            </a:pP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la contractació d'acadèmics</a:t>
            </a:r>
            <a:endParaRPr lang="es-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r>
              <a:rPr lang="es-ES" sz="1500" dirty="0">
                <a:solidFill>
                  <a:schemeClr val="tx1">
                    <a:lumMod val="50000"/>
                    <a:lumOff val="50000"/>
                  </a:schemeClr>
                </a:solidFill>
                <a:latin typeface="+mn-lt"/>
              </a:rPr>
              <a:t> </a:t>
            </a:r>
          </a:p>
        </p:txBody>
      </p:sp>
    </p:spTree>
    <p:extLst>
      <p:ext uri="{BB962C8B-B14F-4D97-AF65-F5344CB8AC3E}">
        <p14:creationId xmlns:p14="http://schemas.microsoft.com/office/powerpoint/2010/main" val="1561698388"/>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A9796304-F19C-47A4-A995-59C445EE3A64}"/>
              </a:ext>
            </a:extLst>
          </p:cNvPr>
          <p:cNvPicPr>
            <a:picLocks noChangeAspect="1"/>
          </p:cNvPicPr>
          <p:nvPr/>
        </p:nvPicPr>
        <p:blipFill rotWithShape="1">
          <a:blip r:embed="rId3">
            <a:extLst>
              <a:ext uri="{28A0092B-C50C-407E-A947-70E740481C1C}">
                <a14:useLocalDpi xmlns:a14="http://schemas.microsoft.com/office/drawing/2010/main" val="0"/>
              </a:ext>
            </a:extLst>
          </a:blip>
          <a:srcRect r="14391"/>
          <a:stretch/>
        </p:blipFill>
        <p:spPr>
          <a:xfrm>
            <a:off x="558800" y="2473250"/>
            <a:ext cx="3222880" cy="2912988"/>
          </a:xfrm>
          <a:prstGeom prst="rect">
            <a:avLst/>
          </a:prstGeom>
          <a:ln>
            <a:solidFill>
              <a:schemeClr val="bg2">
                <a:lumMod val="75000"/>
              </a:schemeClr>
            </a:solidFill>
          </a:ln>
        </p:spPr>
      </p:pic>
      <p:sp>
        <p:nvSpPr>
          <p:cNvPr id="3" name="QuadreDeText 2">
            <a:extLst>
              <a:ext uri="{FF2B5EF4-FFF2-40B4-BE49-F238E27FC236}">
                <a16:creationId xmlns:a16="http://schemas.microsoft.com/office/drawing/2014/main" id="{65B4AD09-D329-4437-9815-271D66C07BCA}"/>
              </a:ext>
            </a:extLst>
          </p:cNvPr>
          <p:cNvSpPr txBox="1">
            <a:spLocks noChangeArrowheads="1"/>
          </p:cNvSpPr>
          <p:nvPr/>
        </p:nvSpPr>
        <p:spPr bwMode="auto">
          <a:xfrm>
            <a:off x="468313" y="1219200"/>
            <a:ext cx="80422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“Impactitis” Manifest de Leiden (2015)</a:t>
            </a:r>
            <a:endParaRPr lang="es-ES" altLang="es-ES"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31751" name="QuadreDeText 8">
            <a:extLst>
              <a:ext uri="{FF2B5EF4-FFF2-40B4-BE49-F238E27FC236}">
                <a16:creationId xmlns:a16="http://schemas.microsoft.com/office/drawing/2014/main" id="{A58929C0-8F33-4653-BB91-7CD4E27B8E6C}"/>
              </a:ext>
            </a:extLst>
          </p:cNvPr>
          <p:cNvSpPr txBox="1">
            <a:spLocks noChangeArrowheads="1"/>
          </p:cNvSpPr>
          <p:nvPr/>
        </p:nvSpPr>
        <p:spPr bwMode="auto">
          <a:xfrm>
            <a:off x="0" y="5063073"/>
            <a:ext cx="227488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1">
              <a:defRPr/>
            </a:pPr>
            <a:r>
              <a:rPr lang="es-ES" sz="1500" dirty="0">
                <a:solidFill>
                  <a:schemeClr val="tx1">
                    <a:lumMod val="50000"/>
                    <a:lumOff val="50000"/>
                  </a:schemeClr>
                </a:solidFill>
                <a:latin typeface="+mn-lt"/>
              </a:rPr>
              <a:t> </a:t>
            </a:r>
            <a:r>
              <a:rPr lang="es-ES" sz="900" i="1" dirty="0">
                <a:solidFill>
                  <a:schemeClr val="bg2">
                    <a:lumMod val="25000"/>
                  </a:schemeClr>
                </a:solidFill>
                <a:latin typeface="+mn-lt"/>
              </a:rPr>
              <a:t>Illustration by David Parkins</a:t>
            </a:r>
            <a:endParaRPr lang="es-ES" sz="1500" dirty="0">
              <a:solidFill>
                <a:schemeClr val="bg2">
                  <a:lumMod val="25000"/>
                </a:schemeClr>
              </a:solidFill>
              <a:latin typeface="+mn-lt"/>
            </a:endParaRPr>
          </a:p>
        </p:txBody>
      </p:sp>
      <p:sp>
        <p:nvSpPr>
          <p:cNvPr id="10" name="QuadreDeText 8">
            <a:extLst>
              <a:ext uri="{FF2B5EF4-FFF2-40B4-BE49-F238E27FC236}">
                <a16:creationId xmlns:a16="http://schemas.microsoft.com/office/drawing/2014/main" id="{F3DA5BBE-C1F3-4AA6-B8E1-CEBBB797C20A}"/>
              </a:ext>
            </a:extLst>
          </p:cNvPr>
          <p:cNvSpPr txBox="1">
            <a:spLocks noChangeArrowheads="1"/>
          </p:cNvSpPr>
          <p:nvPr/>
        </p:nvSpPr>
        <p:spPr bwMode="auto">
          <a:xfrm>
            <a:off x="4210050" y="2473250"/>
            <a:ext cx="4565650"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85750" indent="-285750" algn="just">
              <a:buFont typeface="Arial" panose="020B0604020202020204" pitchFamily="34" charset="0"/>
              <a:buChar char="•"/>
              <a:defRPr/>
            </a:pPr>
            <a:r>
              <a:rPr lang="ca-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L’avaluació ha passat d’estar basada en valoracions d’experts a dependre de mètriques</a:t>
            </a:r>
          </a:p>
          <a:p>
            <a:pPr marL="285750" indent="-285750" algn="just">
              <a:buFont typeface="Arial" panose="020B0604020202020204" pitchFamily="34" charset="0"/>
              <a:buChar char="•"/>
              <a:defRPr/>
            </a:pPr>
            <a:endParaRPr lang="ca-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Arial" panose="020B0604020202020204" pitchFamily="34" charset="0"/>
              <a:buChar char="•"/>
              <a:defRPr/>
            </a:pPr>
            <a:r>
              <a:rPr lang="ca-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Institucionalització per part de les oficines d’avaluació de l’ ús d’indicadors</a:t>
            </a:r>
          </a:p>
          <a:p>
            <a:pPr marL="285750" indent="-285750" algn="just">
              <a:buFont typeface="Arial" panose="020B0604020202020204" pitchFamily="34" charset="0"/>
              <a:buChar char="•"/>
              <a:defRPr/>
            </a:pPr>
            <a:endParaRPr lang="ca-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Arial" panose="020B0604020202020204" pitchFamily="34" charset="0"/>
              <a:buChar char="•"/>
              <a:defRPr/>
            </a:pPr>
            <a:r>
              <a:rPr lang="ca-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Decàleg de principis a tenir presents a l’hora d’aplicar els indicador bibliomètrics en l’avaluació de la producció científica</a:t>
            </a:r>
          </a:p>
          <a:p>
            <a:pPr>
              <a:defRPr/>
            </a:pPr>
            <a:endParaRPr lang="es-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endParaRPr lang="es-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r>
              <a:rPr lang="es-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es-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hlinkClick r:id="rId4"/>
              </a:rPr>
              <a:t>www.leidenmanifesto.org</a:t>
            </a:r>
            <a:r>
              <a:rPr lang="es-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p>
        </p:txBody>
      </p:sp>
    </p:spTree>
    <p:extLst>
      <p:ext uri="{BB962C8B-B14F-4D97-AF65-F5344CB8AC3E}">
        <p14:creationId xmlns:p14="http://schemas.microsoft.com/office/powerpoint/2010/main" val="3075817749"/>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0E505CED-41E9-4F87-8FA7-BD9C57CEC3E3}"/>
              </a:ext>
            </a:extLst>
          </p:cNvPr>
          <p:cNvPicPr>
            <a:picLocks noChangeAspect="1"/>
          </p:cNvPicPr>
          <p:nvPr/>
        </p:nvPicPr>
        <p:blipFill rotWithShape="1">
          <a:blip r:embed="rId3"/>
          <a:srcRect l="12808" t="43405" r="18565" b="7059"/>
          <a:stretch/>
        </p:blipFill>
        <p:spPr>
          <a:xfrm>
            <a:off x="504183" y="1847272"/>
            <a:ext cx="5828417" cy="3397082"/>
          </a:xfrm>
          <a:prstGeom prst="rect">
            <a:avLst/>
          </a:prstGeom>
        </p:spPr>
      </p:pic>
      <p:sp>
        <p:nvSpPr>
          <p:cNvPr id="4" name="QuadreDeText 2">
            <a:extLst>
              <a:ext uri="{FF2B5EF4-FFF2-40B4-BE49-F238E27FC236}">
                <a16:creationId xmlns:a16="http://schemas.microsoft.com/office/drawing/2014/main" id="{721CB84B-363F-4F39-8E10-5159C20D9865}"/>
              </a:ext>
            </a:extLst>
          </p:cNvPr>
          <p:cNvSpPr txBox="1">
            <a:spLocks noChangeArrowheads="1"/>
          </p:cNvSpPr>
          <p:nvPr/>
        </p:nvSpPr>
        <p:spPr bwMode="auto">
          <a:xfrm>
            <a:off x="395288" y="1227138"/>
            <a:ext cx="68405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L’ avaluació de la producció científica</a:t>
            </a:r>
          </a:p>
          <a:p>
            <a:pPr>
              <a:defRPr/>
            </a:pPr>
            <a:endParaRPr lang="es-ES" altLang="es-ES" sz="2000" dirty="0"/>
          </a:p>
        </p:txBody>
      </p:sp>
      <p:pic>
        <p:nvPicPr>
          <p:cNvPr id="5" name="Imagen 4">
            <a:extLst>
              <a:ext uri="{FF2B5EF4-FFF2-40B4-BE49-F238E27FC236}">
                <a16:creationId xmlns:a16="http://schemas.microsoft.com/office/drawing/2014/main" id="{468058F9-A2A6-48B6-A6BC-808DE35B9592}"/>
              </a:ext>
            </a:extLst>
          </p:cNvPr>
          <p:cNvPicPr>
            <a:picLocks noChangeAspect="1"/>
          </p:cNvPicPr>
          <p:nvPr/>
        </p:nvPicPr>
        <p:blipFill rotWithShape="1">
          <a:blip r:embed="rId4"/>
          <a:srcRect l="10780" t="30439" r="39658" b="33063"/>
          <a:stretch/>
        </p:blipFill>
        <p:spPr>
          <a:xfrm>
            <a:off x="2994213" y="2965958"/>
            <a:ext cx="5830359" cy="3434842"/>
          </a:xfrm>
          <a:prstGeom prst="rect">
            <a:avLst/>
          </a:prstGeom>
          <a:ln>
            <a:solidFill>
              <a:schemeClr val="bg2"/>
            </a:solidFill>
          </a:ln>
        </p:spPr>
      </p:pic>
      <p:sp>
        <p:nvSpPr>
          <p:cNvPr id="6" name="Rectángulo 5">
            <a:extLst>
              <a:ext uri="{FF2B5EF4-FFF2-40B4-BE49-F238E27FC236}">
                <a16:creationId xmlns:a16="http://schemas.microsoft.com/office/drawing/2014/main" id="{A5D6A661-18E5-4DEE-AF9A-C4AE0DC8E48E}"/>
              </a:ext>
            </a:extLst>
          </p:cNvPr>
          <p:cNvSpPr/>
          <p:nvPr/>
        </p:nvSpPr>
        <p:spPr>
          <a:xfrm>
            <a:off x="3397624" y="4706471"/>
            <a:ext cx="5316070" cy="1066800"/>
          </a:xfrm>
          <a:prstGeom prst="rect">
            <a:avLst/>
          </a:prstGeom>
          <a:solidFill>
            <a:srgbClr val="CF0F98">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39668197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BC258EC8-2E4D-4481-A9A3-A2383F6205CE}"/>
              </a:ext>
            </a:extLst>
          </p:cNvPr>
          <p:cNvSpPr txBox="1">
            <a:spLocks noChangeArrowheads="1"/>
          </p:cNvSpPr>
          <p:nvPr/>
        </p:nvSpPr>
        <p:spPr bwMode="auto">
          <a:xfrm>
            <a:off x="407988" y="1395413"/>
            <a:ext cx="804227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Altres mesures de qualitat de les revistes</a:t>
            </a:r>
          </a:p>
          <a:p>
            <a:pPr>
              <a:defRPr/>
            </a:pPr>
            <a:endParaRPr lang="es-ES" altLang="es-ES" dirty="0"/>
          </a:p>
        </p:txBody>
      </p:sp>
      <p:sp>
        <p:nvSpPr>
          <p:cNvPr id="63492" name="AutoShape 7" descr="Select to go to the Scopus main search page">
            <a:extLst>
              <a:ext uri="{FF2B5EF4-FFF2-40B4-BE49-F238E27FC236}">
                <a16:creationId xmlns:a16="http://schemas.microsoft.com/office/drawing/2014/main" id="{756982A1-4B6B-4616-9B78-B556D3E6F159}"/>
              </a:ext>
            </a:extLst>
          </p:cNvPr>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s-ES" altLang="es-ES" dirty="0"/>
          </a:p>
        </p:txBody>
      </p:sp>
      <p:pic>
        <p:nvPicPr>
          <p:cNvPr id="63493" name="Imatge 5">
            <a:extLst>
              <a:ext uri="{FF2B5EF4-FFF2-40B4-BE49-F238E27FC236}">
                <a16:creationId xmlns:a16="http://schemas.microsoft.com/office/drawing/2014/main" id="{2277C552-AD3B-4760-BADE-DBC1E773027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59563" y="4027488"/>
            <a:ext cx="1778000"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4" name="Imatge 6">
            <a:extLst>
              <a:ext uri="{FF2B5EF4-FFF2-40B4-BE49-F238E27FC236}">
                <a16:creationId xmlns:a16="http://schemas.microsoft.com/office/drawing/2014/main" id="{75137189-BD40-4362-BA11-F30A71B3D56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95738" y="2341563"/>
            <a:ext cx="13811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7" name="Imatge 11">
            <a:extLst>
              <a:ext uri="{FF2B5EF4-FFF2-40B4-BE49-F238E27FC236}">
                <a16:creationId xmlns:a16="http://schemas.microsoft.com/office/drawing/2014/main" id="{84A2F482-5483-4763-AB90-4A1A1EB487D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95738" y="5876925"/>
            <a:ext cx="1393825"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8" name="Imatge 12">
            <a:extLst>
              <a:ext uri="{FF2B5EF4-FFF2-40B4-BE49-F238E27FC236}">
                <a16:creationId xmlns:a16="http://schemas.microsoft.com/office/drawing/2014/main" id="{4AD4D34B-3046-4448-8521-7B6B0737BD5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419475" y="4071938"/>
            <a:ext cx="2178050" cy="111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9" name="Imatge 11">
            <a:extLst>
              <a:ext uri="{FF2B5EF4-FFF2-40B4-BE49-F238E27FC236}">
                <a16:creationId xmlns:a16="http://schemas.microsoft.com/office/drawing/2014/main" id="{31E67223-398B-432B-98F5-17AF8D2796F1}"/>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156325" y="5326063"/>
            <a:ext cx="2376488"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500" name="Picture 2" descr="DICE. Difusion y Calidad Editorial de las Revistas Españolas de Humanidades y Ciencias Sociales">
            <a:extLst>
              <a:ext uri="{FF2B5EF4-FFF2-40B4-BE49-F238E27FC236}">
                <a16:creationId xmlns:a16="http://schemas.microsoft.com/office/drawing/2014/main" id="{11318E39-9557-4992-B2DE-2BF243837B2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81075" y="3635375"/>
            <a:ext cx="2133600"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501" name="Imatge 13">
            <a:extLst>
              <a:ext uri="{FF2B5EF4-FFF2-40B4-BE49-F238E27FC236}">
                <a16:creationId xmlns:a16="http://schemas.microsoft.com/office/drawing/2014/main" id="{BD1A2F18-3AA9-4148-A94A-DC22086D52D8}"/>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011863" y="2511425"/>
            <a:ext cx="2033587"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n 13">
            <a:extLst>
              <a:ext uri="{FF2B5EF4-FFF2-40B4-BE49-F238E27FC236}">
                <a16:creationId xmlns:a16="http://schemas.microsoft.com/office/drawing/2014/main" id="{7050346F-0B85-40FB-B5A1-26626BA7741C}"/>
              </a:ext>
            </a:extLst>
          </p:cNvPr>
          <p:cNvPicPr>
            <a:picLocks noChangeAspect="1"/>
          </p:cNvPicPr>
          <p:nvPr/>
        </p:nvPicPr>
        <p:blipFill>
          <a:blip r:embed="rId10"/>
          <a:stretch>
            <a:fillRect/>
          </a:stretch>
        </p:blipFill>
        <p:spPr>
          <a:xfrm>
            <a:off x="815026" y="5187950"/>
            <a:ext cx="2465698" cy="813918"/>
          </a:xfrm>
          <a:prstGeom prst="rect">
            <a:avLst/>
          </a:prstGeom>
        </p:spPr>
      </p:pic>
      <p:pic>
        <p:nvPicPr>
          <p:cNvPr id="15" name="Imagen 14">
            <a:extLst>
              <a:ext uri="{FF2B5EF4-FFF2-40B4-BE49-F238E27FC236}">
                <a16:creationId xmlns:a16="http://schemas.microsoft.com/office/drawing/2014/main" id="{A38DAD2B-B66B-4B60-9B1F-F95C248E5BC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54100" y="2270045"/>
            <a:ext cx="2260575" cy="579635"/>
          </a:xfrm>
          <a:prstGeom prst="rect">
            <a:avLst/>
          </a:prstGeom>
        </p:spPr>
      </p:pic>
    </p:spTree>
    <p:extLst>
      <p:ext uri="{BB962C8B-B14F-4D97-AF65-F5344CB8AC3E}">
        <p14:creationId xmlns:p14="http://schemas.microsoft.com/office/powerpoint/2010/main" val="2046601"/>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uadreDeText 2">
            <a:extLst>
              <a:ext uri="{FF2B5EF4-FFF2-40B4-BE49-F238E27FC236}">
                <a16:creationId xmlns:a16="http://schemas.microsoft.com/office/drawing/2014/main" id="{1E9DA820-4CE7-4B52-B4F6-AD4581865B58}"/>
              </a:ext>
            </a:extLst>
          </p:cNvPr>
          <p:cNvSpPr txBox="1">
            <a:spLocks noChangeArrowheads="1"/>
          </p:cNvSpPr>
          <p:nvPr/>
        </p:nvSpPr>
        <p:spPr bwMode="auto">
          <a:xfrm>
            <a:off x="468313" y="1092200"/>
            <a:ext cx="80422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SCOPUS</a:t>
            </a:r>
            <a:endParaRPr lang="es-ES" altLang="es-ES"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4" name="QuadreDeText 2">
            <a:extLst>
              <a:ext uri="{FF2B5EF4-FFF2-40B4-BE49-F238E27FC236}">
                <a16:creationId xmlns:a16="http://schemas.microsoft.com/office/drawing/2014/main" id="{769412EA-CB13-4B82-9221-0061E38B6960}"/>
              </a:ext>
            </a:extLst>
          </p:cNvPr>
          <p:cNvSpPr txBox="1">
            <a:spLocks noChangeArrowheads="1"/>
          </p:cNvSpPr>
          <p:nvPr/>
        </p:nvSpPr>
        <p:spPr bwMode="auto">
          <a:xfrm>
            <a:off x="664239" y="1866785"/>
            <a:ext cx="8042275" cy="5663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342900" indent="-342900">
              <a:lnSpc>
                <a:spcPct val="200000"/>
              </a:lnSpc>
              <a:buFont typeface="Arial" panose="020B0604020202020204" pitchFamily="34" charset="0"/>
              <a:buChar char="•"/>
              <a:defRPr/>
            </a:pPr>
            <a:r>
              <a:rPr lang="ca-ES" altLang="es-ES" sz="2000" dirty="0">
                <a:solidFill>
                  <a:schemeClr val="bg2">
                    <a:lumMod val="50000"/>
                  </a:schemeClr>
                </a:solidFill>
                <a:latin typeface="+mn-lt"/>
              </a:rPr>
              <a:t>Index de citacions creat per l’editorial Elsevier</a:t>
            </a:r>
          </a:p>
          <a:p>
            <a:pPr marL="342900" indent="-342900">
              <a:lnSpc>
                <a:spcPct val="200000"/>
              </a:lnSpc>
              <a:buFont typeface="Arial" panose="020B0604020202020204" pitchFamily="34" charset="0"/>
              <a:buChar char="•"/>
              <a:defRPr/>
            </a:pPr>
            <a:r>
              <a:rPr lang="ca-ES" altLang="es-ES" sz="2000" dirty="0">
                <a:solidFill>
                  <a:schemeClr val="bg2">
                    <a:lumMod val="50000"/>
                  </a:schemeClr>
                </a:solidFill>
                <a:latin typeface="+mn-lt"/>
              </a:rPr>
              <a:t>Alternativa al Web of Science </a:t>
            </a:r>
          </a:p>
          <a:p>
            <a:pPr marL="342900" indent="-342900">
              <a:lnSpc>
                <a:spcPct val="200000"/>
              </a:lnSpc>
              <a:buFont typeface="Arial" panose="020B0604020202020204" pitchFamily="34" charset="0"/>
              <a:buChar char="•"/>
              <a:defRPr/>
            </a:pPr>
            <a:r>
              <a:rPr lang="ca-ES" altLang="es-ES" sz="2000" dirty="0">
                <a:solidFill>
                  <a:schemeClr val="bg2">
                    <a:lumMod val="50000"/>
                  </a:schemeClr>
                </a:solidFill>
                <a:latin typeface="+mn-lt"/>
              </a:rPr>
              <a:t>Millor cobertura en ciències socials i humanitats que el WOS</a:t>
            </a:r>
          </a:p>
          <a:p>
            <a:pPr marL="342900" indent="-342900">
              <a:lnSpc>
                <a:spcPct val="200000"/>
              </a:lnSpc>
              <a:buFont typeface="Arial" panose="020B0604020202020204" pitchFamily="34" charset="0"/>
              <a:buChar char="•"/>
              <a:defRPr/>
            </a:pPr>
            <a:r>
              <a:rPr lang="ca-ES" altLang="es-ES" sz="2000" dirty="0">
                <a:solidFill>
                  <a:schemeClr val="bg2">
                    <a:lumMod val="50000"/>
                  </a:schemeClr>
                </a:solidFill>
                <a:latin typeface="+mn-lt"/>
              </a:rPr>
              <a:t>Incorpora més revistes que no són del món anglosaxó.</a:t>
            </a:r>
          </a:p>
          <a:p>
            <a:pPr marL="342900" indent="-342900">
              <a:lnSpc>
                <a:spcPct val="200000"/>
              </a:lnSpc>
              <a:buFont typeface="Arial" panose="020B0604020202020204" pitchFamily="34" charset="0"/>
              <a:buChar char="•"/>
              <a:defRPr/>
            </a:pPr>
            <a:r>
              <a:rPr lang="ca-ES" altLang="es-ES" sz="2000" dirty="0">
                <a:solidFill>
                  <a:schemeClr val="bg2">
                    <a:lumMod val="50000"/>
                  </a:schemeClr>
                </a:solidFill>
                <a:latin typeface="+mn-lt"/>
              </a:rPr>
              <a:t>A partir de les dades disponibles a la seva base de dades elabora el Journal Metrics  (consulta lliure)</a:t>
            </a:r>
          </a:p>
          <a:p>
            <a:pPr marL="342900" indent="-342900">
              <a:lnSpc>
                <a:spcPct val="200000"/>
              </a:lnSpc>
              <a:buFont typeface="Arial" panose="020B0604020202020204" pitchFamily="34" charset="0"/>
              <a:buChar char="•"/>
              <a:defRPr/>
            </a:pPr>
            <a:r>
              <a:rPr lang="ca-ES" altLang="es-ES" sz="2000" dirty="0">
                <a:solidFill>
                  <a:schemeClr val="bg2">
                    <a:lumMod val="50000"/>
                  </a:schemeClr>
                </a:solidFill>
                <a:latin typeface="+mn-lt"/>
              </a:rPr>
              <a:t>Indicadors de la revista: </a:t>
            </a:r>
            <a:r>
              <a:rPr lang="ca-ES" altLang="es-ES" sz="2000" b="1" dirty="0">
                <a:solidFill>
                  <a:schemeClr val="bg2">
                    <a:lumMod val="50000"/>
                  </a:schemeClr>
                </a:solidFill>
                <a:latin typeface="+mn-lt"/>
              </a:rPr>
              <a:t>SJR</a:t>
            </a:r>
            <a:r>
              <a:rPr lang="ca-ES" altLang="es-ES" sz="2000" dirty="0">
                <a:solidFill>
                  <a:schemeClr val="bg2">
                    <a:lumMod val="50000"/>
                  </a:schemeClr>
                </a:solidFill>
                <a:latin typeface="+mn-lt"/>
              </a:rPr>
              <a:t>, </a:t>
            </a:r>
            <a:r>
              <a:rPr lang="ca-ES" altLang="es-ES" sz="2000" b="1" dirty="0">
                <a:solidFill>
                  <a:schemeClr val="bg2">
                    <a:lumMod val="50000"/>
                  </a:schemeClr>
                </a:solidFill>
                <a:latin typeface="+mn-lt"/>
              </a:rPr>
              <a:t>SNIP</a:t>
            </a:r>
          </a:p>
          <a:p>
            <a:pPr marL="342900" indent="-342900">
              <a:lnSpc>
                <a:spcPct val="200000"/>
              </a:lnSpc>
              <a:buFont typeface="Arial" panose="020B0604020202020204" pitchFamily="34" charset="0"/>
              <a:buChar char="•"/>
              <a:defRPr/>
            </a:pPr>
            <a:endParaRPr lang="ca-ES" altLang="es-ES" sz="2000" dirty="0">
              <a:solidFill>
                <a:schemeClr val="bg2">
                  <a:lumMod val="50000"/>
                </a:schemeClr>
              </a:solidFill>
              <a:latin typeface="+mn-lt"/>
            </a:endParaRPr>
          </a:p>
          <a:p>
            <a:pPr>
              <a:defRPr/>
            </a:pPr>
            <a:endParaRPr lang="ca-ES" altLang="es-ES" sz="2400" dirty="0">
              <a:solidFill>
                <a:schemeClr val="bg2">
                  <a:lumMod val="50000"/>
                </a:schemeClr>
              </a:solidFill>
              <a:latin typeface="+mn-lt"/>
            </a:endParaRPr>
          </a:p>
          <a:p>
            <a:pPr>
              <a:defRPr/>
            </a:pPr>
            <a:endParaRPr lang="es-ES" altLang="es-ES" dirty="0">
              <a:solidFill>
                <a:schemeClr val="bg2">
                  <a:lumMod val="50000"/>
                </a:schemeClr>
              </a:solidFill>
              <a:latin typeface="+mn-lt"/>
            </a:endParaRPr>
          </a:p>
        </p:txBody>
      </p:sp>
      <p:pic>
        <p:nvPicPr>
          <p:cNvPr id="5" name="Imagen 4">
            <a:extLst>
              <a:ext uri="{FF2B5EF4-FFF2-40B4-BE49-F238E27FC236}">
                <a16:creationId xmlns:a16="http://schemas.microsoft.com/office/drawing/2014/main" id="{9FF5B20D-C7A3-4AB3-8924-93AAC2654C38}"/>
              </a:ext>
            </a:extLst>
          </p:cNvPr>
          <p:cNvPicPr>
            <a:picLocks noChangeAspect="1"/>
          </p:cNvPicPr>
          <p:nvPr/>
        </p:nvPicPr>
        <p:blipFill rotWithShape="1">
          <a:blip r:embed="rId3"/>
          <a:srcRect l="3092" t="7683" r="86580" b="84866"/>
          <a:stretch/>
        </p:blipFill>
        <p:spPr>
          <a:xfrm>
            <a:off x="3787677" y="1225792"/>
            <a:ext cx="1136858" cy="656145"/>
          </a:xfrm>
          <a:prstGeom prst="rect">
            <a:avLst/>
          </a:prstGeom>
        </p:spPr>
      </p:pic>
    </p:spTree>
    <p:extLst>
      <p:ext uri="{BB962C8B-B14F-4D97-AF65-F5344CB8AC3E}">
        <p14:creationId xmlns:p14="http://schemas.microsoft.com/office/powerpoint/2010/main" val="19661097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a:extLst>
              <a:ext uri="{FF2B5EF4-FFF2-40B4-BE49-F238E27FC236}">
                <a16:creationId xmlns:a16="http://schemas.microsoft.com/office/drawing/2014/main" id="{79D9C2C7-F6FA-4A55-801C-D8C7B6A3F867}"/>
              </a:ext>
            </a:extLst>
          </p:cNvPr>
          <p:cNvGrpSpPr/>
          <p:nvPr/>
        </p:nvGrpSpPr>
        <p:grpSpPr>
          <a:xfrm>
            <a:off x="1547905" y="1935547"/>
            <a:ext cx="5437095" cy="3975100"/>
            <a:chOff x="735105" y="1193800"/>
            <a:chExt cx="7342095" cy="5396987"/>
          </a:xfrm>
        </p:grpSpPr>
        <p:pic>
          <p:nvPicPr>
            <p:cNvPr id="3" name="Imagen 2">
              <a:extLst>
                <a:ext uri="{FF2B5EF4-FFF2-40B4-BE49-F238E27FC236}">
                  <a16:creationId xmlns:a16="http://schemas.microsoft.com/office/drawing/2014/main" id="{44BDDD31-4B80-43A4-90CF-728EF1A481D3}"/>
                </a:ext>
              </a:extLst>
            </p:cNvPr>
            <p:cNvPicPr>
              <a:picLocks noChangeAspect="1"/>
            </p:cNvPicPr>
            <p:nvPr/>
          </p:nvPicPr>
          <p:blipFill>
            <a:blip r:embed="rId3"/>
            <a:stretch>
              <a:fillRect/>
            </a:stretch>
          </p:blipFill>
          <p:spPr>
            <a:xfrm>
              <a:off x="735105" y="1193800"/>
              <a:ext cx="7326367" cy="5396987"/>
            </a:xfrm>
            <a:prstGeom prst="rect">
              <a:avLst/>
            </a:prstGeom>
          </p:spPr>
        </p:pic>
        <p:sp>
          <p:nvSpPr>
            <p:cNvPr id="4" name="Rectángulo 3">
              <a:extLst>
                <a:ext uri="{FF2B5EF4-FFF2-40B4-BE49-F238E27FC236}">
                  <a16:creationId xmlns:a16="http://schemas.microsoft.com/office/drawing/2014/main" id="{7277600D-0621-4599-9AFF-5C17B24B99F7}"/>
                </a:ext>
              </a:extLst>
            </p:cNvPr>
            <p:cNvSpPr/>
            <p:nvPr/>
          </p:nvSpPr>
          <p:spPr>
            <a:xfrm>
              <a:off x="7440707" y="2716306"/>
              <a:ext cx="636493" cy="3874481"/>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Rectángulo 5">
              <a:extLst>
                <a:ext uri="{FF2B5EF4-FFF2-40B4-BE49-F238E27FC236}">
                  <a16:creationId xmlns:a16="http://schemas.microsoft.com/office/drawing/2014/main" id="{2896A08E-31FF-42F2-9131-D8A8FDD2CD70}"/>
                </a:ext>
              </a:extLst>
            </p:cNvPr>
            <p:cNvSpPr/>
            <p:nvPr/>
          </p:nvSpPr>
          <p:spPr>
            <a:xfrm>
              <a:off x="926274" y="1995054"/>
              <a:ext cx="973777" cy="261257"/>
            </a:xfrm>
            <a:prstGeom prst="rect">
              <a:avLst/>
            </a:prstGeom>
            <a:noFill/>
            <a:ln w="15875">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grpSp>
      <p:sp>
        <p:nvSpPr>
          <p:cNvPr id="7" name="Rectangle 13">
            <a:extLst>
              <a:ext uri="{FF2B5EF4-FFF2-40B4-BE49-F238E27FC236}">
                <a16:creationId xmlns:a16="http://schemas.microsoft.com/office/drawing/2014/main" id="{1EF2BAF7-666A-4F1F-A0D3-223C0C935313}"/>
              </a:ext>
            </a:extLst>
          </p:cNvPr>
          <p:cNvSpPr txBox="1">
            <a:spLocks noChangeArrowheads="1"/>
          </p:cNvSpPr>
          <p:nvPr/>
        </p:nvSpPr>
        <p:spPr bwMode="auto">
          <a:xfrm>
            <a:off x="379411" y="1196883"/>
            <a:ext cx="81534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Scopus: Journal Metrics</a:t>
            </a:r>
          </a:p>
          <a:p>
            <a:pPr eaLnBrk="1" hangingPunct="1">
              <a:defRPr/>
            </a:pPr>
            <a:endParaRPr lang="ca-ES" altLang="ca-ES" b="1" dirty="0">
              <a:solidFill>
                <a:srgbClr val="336699"/>
              </a:solidFill>
              <a:latin typeface="Verdana" panose="020B0604030504040204" pitchFamily="34" charset="0"/>
            </a:endParaRPr>
          </a:p>
        </p:txBody>
      </p:sp>
      <p:sp>
        <p:nvSpPr>
          <p:cNvPr id="10" name="Rectángulo 9">
            <a:extLst>
              <a:ext uri="{FF2B5EF4-FFF2-40B4-BE49-F238E27FC236}">
                <a16:creationId xmlns:a16="http://schemas.microsoft.com/office/drawing/2014/main" id="{5982F263-31EE-400D-873D-32FDF5163074}"/>
              </a:ext>
            </a:extLst>
          </p:cNvPr>
          <p:cNvSpPr/>
          <p:nvPr/>
        </p:nvSpPr>
        <p:spPr>
          <a:xfrm>
            <a:off x="2502968" y="6124327"/>
            <a:ext cx="2957861" cy="615553"/>
          </a:xfrm>
          <a:prstGeom prst="rect">
            <a:avLst/>
          </a:prstGeom>
        </p:spPr>
        <p:txBody>
          <a:bodyPr wrap="none">
            <a:spAutoFit/>
          </a:bodyPr>
          <a:lstStyle/>
          <a:p>
            <a:r>
              <a:rPr lang="es-ES" sz="1600" dirty="0">
                <a:latin typeface="Verdana" panose="020B0604030504040204" pitchFamily="34" charset="0"/>
                <a:ea typeface="Verdana" panose="020B0604030504040204" pitchFamily="34" charset="0"/>
                <a:cs typeface="Verdana" panose="020B0604030504040204" pitchFamily="34" charset="0"/>
                <a:hlinkClick r:id="rId4"/>
              </a:rPr>
              <a:t>journalmetrics.scopus.com</a:t>
            </a:r>
            <a:endParaRPr lang="es-ES" sz="1600" dirty="0">
              <a:latin typeface="Verdana" panose="020B0604030504040204" pitchFamily="34" charset="0"/>
              <a:ea typeface="Verdana" panose="020B0604030504040204" pitchFamily="34" charset="0"/>
              <a:cs typeface="Verdana" panose="020B0604030504040204" pitchFamily="34" charset="0"/>
            </a:endParaRPr>
          </a:p>
          <a:p>
            <a:endParaRPr lang="es-ES" dirty="0"/>
          </a:p>
        </p:txBody>
      </p:sp>
    </p:spTree>
    <p:extLst>
      <p:ext uri="{BB962C8B-B14F-4D97-AF65-F5344CB8AC3E}">
        <p14:creationId xmlns:p14="http://schemas.microsoft.com/office/powerpoint/2010/main" val="3191369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E9932955-D462-41D0-96FF-4FBE71B32AB7}"/>
              </a:ext>
            </a:extLst>
          </p:cNvPr>
          <p:cNvPicPr>
            <a:picLocks noChangeAspect="1"/>
          </p:cNvPicPr>
          <p:nvPr/>
        </p:nvPicPr>
        <p:blipFill rotWithShape="1">
          <a:blip r:embed="rId3"/>
          <a:srcRect l="1392" t="7791" r="2746" b="14632"/>
          <a:stretch/>
        </p:blipFill>
        <p:spPr>
          <a:xfrm>
            <a:off x="1009404" y="1967923"/>
            <a:ext cx="7232072" cy="4682035"/>
          </a:xfrm>
          <a:prstGeom prst="rect">
            <a:avLst/>
          </a:prstGeom>
        </p:spPr>
      </p:pic>
      <p:sp>
        <p:nvSpPr>
          <p:cNvPr id="37891" name="Rectangle 13">
            <a:extLst>
              <a:ext uri="{FF2B5EF4-FFF2-40B4-BE49-F238E27FC236}">
                <a16:creationId xmlns:a16="http://schemas.microsoft.com/office/drawing/2014/main" id="{C2793682-F4DA-4B53-A44D-58D6EA6BBA3D}"/>
              </a:ext>
            </a:extLst>
          </p:cNvPr>
          <p:cNvSpPr txBox="1">
            <a:spLocks noChangeArrowheads="1"/>
          </p:cNvSpPr>
          <p:nvPr/>
        </p:nvSpPr>
        <p:spPr bwMode="auto">
          <a:xfrm>
            <a:off x="379411" y="1049122"/>
            <a:ext cx="81534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Scopus</a:t>
            </a:r>
          </a:p>
          <a:p>
            <a:pPr>
              <a:defRPr/>
            </a:pPr>
            <a:r>
              <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Revista: </a:t>
            </a:r>
            <a:r>
              <a:rPr lang="es-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Social History </a:t>
            </a:r>
          </a:p>
          <a:p>
            <a:pPr eaLnBrk="1" hangingPunct="1">
              <a:defRPr/>
            </a:pPr>
            <a:endParaRPr lang="ca-ES" altLang="ca-ES" b="1" dirty="0">
              <a:solidFill>
                <a:srgbClr val="336699"/>
              </a:solidFill>
              <a:latin typeface="Verdana" panose="020B0604030504040204" pitchFamily="34" charset="0"/>
            </a:endParaRPr>
          </a:p>
        </p:txBody>
      </p:sp>
      <p:sp>
        <p:nvSpPr>
          <p:cNvPr id="3" name="Rectángulo 2">
            <a:extLst>
              <a:ext uri="{FF2B5EF4-FFF2-40B4-BE49-F238E27FC236}">
                <a16:creationId xmlns:a16="http://schemas.microsoft.com/office/drawing/2014/main" id="{06DC3E05-874F-4B52-93FD-64DD8502311E}"/>
              </a:ext>
            </a:extLst>
          </p:cNvPr>
          <p:cNvSpPr/>
          <p:nvPr/>
        </p:nvSpPr>
        <p:spPr>
          <a:xfrm>
            <a:off x="6365174" y="3788228"/>
            <a:ext cx="890649" cy="520711"/>
          </a:xfrm>
          <a:prstGeom prst="rect">
            <a:avLst/>
          </a:prstGeom>
          <a:noFill/>
          <a:ln w="15875">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9" name="Rectángulo 8">
            <a:extLst>
              <a:ext uri="{FF2B5EF4-FFF2-40B4-BE49-F238E27FC236}">
                <a16:creationId xmlns:a16="http://schemas.microsoft.com/office/drawing/2014/main" id="{2286AC25-0832-4346-8CC2-A970CE47FCF7}"/>
              </a:ext>
            </a:extLst>
          </p:cNvPr>
          <p:cNvSpPr/>
          <p:nvPr/>
        </p:nvSpPr>
        <p:spPr>
          <a:xfrm>
            <a:off x="6365173" y="4427516"/>
            <a:ext cx="890649" cy="520711"/>
          </a:xfrm>
          <a:prstGeom prst="rect">
            <a:avLst/>
          </a:prstGeom>
          <a:noFill/>
          <a:ln w="15875">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3947297651"/>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18D169FF-22FB-46C0-8992-B83E84DB9EB8}"/>
              </a:ext>
            </a:extLst>
          </p:cNvPr>
          <p:cNvPicPr>
            <a:picLocks noChangeAspect="1"/>
          </p:cNvPicPr>
          <p:nvPr/>
        </p:nvPicPr>
        <p:blipFill rotWithShape="1">
          <a:blip r:embed="rId3"/>
          <a:srcRect l="1373"/>
          <a:stretch/>
        </p:blipFill>
        <p:spPr>
          <a:xfrm>
            <a:off x="303602" y="1116281"/>
            <a:ext cx="5119827" cy="5350785"/>
          </a:xfrm>
          <a:prstGeom prst="rect">
            <a:avLst/>
          </a:prstGeom>
        </p:spPr>
      </p:pic>
      <p:pic>
        <p:nvPicPr>
          <p:cNvPr id="5" name="Imagen 4">
            <a:extLst>
              <a:ext uri="{FF2B5EF4-FFF2-40B4-BE49-F238E27FC236}">
                <a16:creationId xmlns:a16="http://schemas.microsoft.com/office/drawing/2014/main" id="{32766A07-CF66-4B1A-B8FD-706ECB1DE07B}"/>
              </a:ext>
            </a:extLst>
          </p:cNvPr>
          <p:cNvPicPr>
            <a:picLocks noChangeAspect="1"/>
          </p:cNvPicPr>
          <p:nvPr/>
        </p:nvPicPr>
        <p:blipFill rotWithShape="1">
          <a:blip r:embed="rId4"/>
          <a:srcRect l="3462" t="36110" r="32404" b="24842"/>
          <a:stretch/>
        </p:blipFill>
        <p:spPr>
          <a:xfrm>
            <a:off x="3413374" y="4250764"/>
            <a:ext cx="5428586" cy="2346932"/>
          </a:xfrm>
          <a:prstGeom prst="rect">
            <a:avLst/>
          </a:prstGeom>
          <a:ln>
            <a:solidFill>
              <a:schemeClr val="bg1">
                <a:lumMod val="50000"/>
              </a:schemeClr>
            </a:solidFill>
          </a:ln>
        </p:spPr>
      </p:pic>
      <p:pic>
        <p:nvPicPr>
          <p:cNvPr id="6" name="Imagen 5">
            <a:extLst>
              <a:ext uri="{FF2B5EF4-FFF2-40B4-BE49-F238E27FC236}">
                <a16:creationId xmlns:a16="http://schemas.microsoft.com/office/drawing/2014/main" id="{55F231F4-8618-47AE-99AB-938B55AA78D1}"/>
              </a:ext>
            </a:extLst>
          </p:cNvPr>
          <p:cNvPicPr>
            <a:picLocks noChangeAspect="1"/>
          </p:cNvPicPr>
          <p:nvPr/>
        </p:nvPicPr>
        <p:blipFill rotWithShape="1">
          <a:blip r:embed="rId5"/>
          <a:srcRect l="3870" t="51428" r="33377" b="31602"/>
          <a:stretch/>
        </p:blipFill>
        <p:spPr>
          <a:xfrm>
            <a:off x="3046802" y="2847164"/>
            <a:ext cx="5795158" cy="1253700"/>
          </a:xfrm>
          <a:prstGeom prst="rect">
            <a:avLst/>
          </a:prstGeom>
          <a:ln>
            <a:solidFill>
              <a:schemeClr val="bg1">
                <a:lumMod val="50000"/>
              </a:schemeClr>
            </a:solidFill>
          </a:ln>
        </p:spPr>
      </p:pic>
      <p:sp>
        <p:nvSpPr>
          <p:cNvPr id="7" name="Rectángulo 6">
            <a:extLst>
              <a:ext uri="{FF2B5EF4-FFF2-40B4-BE49-F238E27FC236}">
                <a16:creationId xmlns:a16="http://schemas.microsoft.com/office/drawing/2014/main" id="{B1F2FD78-C8D4-4366-B80B-D3B43DDE4F48}"/>
              </a:ext>
            </a:extLst>
          </p:cNvPr>
          <p:cNvSpPr/>
          <p:nvPr/>
        </p:nvSpPr>
        <p:spPr>
          <a:xfrm>
            <a:off x="1040122" y="6587890"/>
            <a:ext cx="1458284" cy="276999"/>
          </a:xfrm>
          <a:prstGeom prst="rect">
            <a:avLst/>
          </a:prstGeom>
        </p:spPr>
        <p:txBody>
          <a:bodyPr wrap="none">
            <a:spAutoFit/>
          </a:bodyPr>
          <a:lstStyle/>
          <a:p>
            <a:r>
              <a:rPr lang="ca-ES" sz="1200" dirty="0">
                <a:hlinkClick r:id="rId6"/>
              </a:rPr>
              <a:t>http://bit.ly/2k7LeYJ</a:t>
            </a:r>
            <a:endParaRPr lang="ca-ES" sz="1200" dirty="0"/>
          </a:p>
        </p:txBody>
      </p:sp>
    </p:spTree>
    <p:extLst>
      <p:ext uri="{BB962C8B-B14F-4D97-AF65-F5344CB8AC3E}">
        <p14:creationId xmlns:p14="http://schemas.microsoft.com/office/powerpoint/2010/main" val="2527469295"/>
      </p:ext>
    </p:extLst>
  </p:cSld>
  <p:clrMapOvr>
    <a:masterClrMapping/>
  </p:clrMapOvr>
  <p:transition>
    <p:fade thruBlk="1"/>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13">
            <a:extLst>
              <a:ext uri="{FF2B5EF4-FFF2-40B4-BE49-F238E27FC236}">
                <a16:creationId xmlns:a16="http://schemas.microsoft.com/office/drawing/2014/main" id="{9C375EE9-A72A-4A6E-87F7-67BFDA9EF55C}"/>
              </a:ext>
            </a:extLst>
          </p:cNvPr>
          <p:cNvSpPr txBox="1">
            <a:spLocks noChangeArrowheads="1"/>
          </p:cNvSpPr>
          <p:nvPr/>
        </p:nvSpPr>
        <p:spPr bwMode="auto">
          <a:xfrm>
            <a:off x="468313" y="1116013"/>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b="1" dirty="0">
                <a:solidFill>
                  <a:srgbClr val="336699"/>
                </a:solidFill>
                <a:latin typeface="Verdana" panose="020B0604030504040204" pitchFamily="34" charset="0"/>
              </a:rPr>
              <a:t> </a:t>
            </a: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Scimago Journal &amp; Country Rank</a:t>
            </a:r>
          </a:p>
        </p:txBody>
      </p:sp>
      <p:sp>
        <p:nvSpPr>
          <p:cNvPr id="2" name="Rectangle 1">
            <a:extLst>
              <a:ext uri="{FF2B5EF4-FFF2-40B4-BE49-F238E27FC236}">
                <a16:creationId xmlns:a16="http://schemas.microsoft.com/office/drawing/2014/main" id="{6D023932-A2FE-4B42-80AA-4F9FCA7AD651}"/>
              </a:ext>
            </a:extLst>
          </p:cNvPr>
          <p:cNvSpPr/>
          <p:nvPr/>
        </p:nvSpPr>
        <p:spPr>
          <a:xfrm>
            <a:off x="611188" y="3284538"/>
            <a:ext cx="8208962" cy="2554287"/>
          </a:xfrm>
          <a:prstGeom prst="rect">
            <a:avLst/>
          </a:prstGeom>
        </p:spPr>
        <p:txBody>
          <a:bodyPr>
            <a:spAutoFit/>
          </a:bodyPr>
          <a:lstStyle/>
          <a:p>
            <a:pPr algn="just" eaLnBrk="1" hangingPunct="1">
              <a:defRPr/>
            </a:pPr>
            <a:r>
              <a:rPr lang="ca-ES" sz="2000" dirty="0">
                <a:solidFill>
                  <a:schemeClr val="tx1">
                    <a:lumMod val="50000"/>
                    <a:lumOff val="50000"/>
                  </a:schemeClr>
                </a:solidFill>
                <a:latin typeface="Calibri" panose="020F0502020204030204" pitchFamily="34" charset="0"/>
              </a:rPr>
              <a:t>Portal que recull els indicadors científics sobre revistes i païssos extret de la base de dades Scopus (d’Elsevier). </a:t>
            </a:r>
          </a:p>
          <a:p>
            <a:pPr algn="just" eaLnBrk="1" hangingPunct="1">
              <a:defRPr/>
            </a:pPr>
            <a:endParaRPr lang="es-ES" sz="2000" dirty="0">
              <a:solidFill>
                <a:schemeClr val="tx1">
                  <a:lumMod val="50000"/>
                  <a:lumOff val="50000"/>
                </a:schemeClr>
              </a:solidFill>
              <a:latin typeface="Calibri" panose="020F0502020204030204" pitchFamily="34" charset="0"/>
            </a:endParaRPr>
          </a:p>
          <a:p>
            <a:pPr algn="just" eaLnBrk="1" hangingPunct="1">
              <a:defRPr/>
            </a:pPr>
            <a:r>
              <a:rPr lang="ca-ES" sz="2000" dirty="0">
                <a:solidFill>
                  <a:schemeClr val="tx1">
                    <a:lumMod val="50000"/>
                    <a:lumOff val="50000"/>
                  </a:schemeClr>
                </a:solidFill>
                <a:latin typeface="Calibri" panose="020F0502020204030204" pitchFamily="34" charset="0"/>
              </a:rPr>
              <a:t>Scimago és un grup de recerca del Consell Superior d'Investigacions Científiques (CSIC), Universidad de Granada, de Extremadura, Carlos III (Madrid) i Alcalá de Henares.</a:t>
            </a:r>
          </a:p>
          <a:p>
            <a:pPr algn="just" eaLnBrk="1" hangingPunct="1">
              <a:defRPr/>
            </a:pPr>
            <a:endParaRPr lang="ca-ES" sz="2000" dirty="0">
              <a:solidFill>
                <a:schemeClr val="tx1">
                  <a:lumMod val="50000"/>
                  <a:lumOff val="50000"/>
                </a:schemeClr>
              </a:solidFill>
              <a:latin typeface="Calibri" panose="020F0502020204030204" pitchFamily="34" charset="0"/>
            </a:endParaRPr>
          </a:p>
          <a:p>
            <a:pPr algn="just" eaLnBrk="1" hangingPunct="1">
              <a:defRPr/>
            </a:pPr>
            <a:r>
              <a:rPr lang="ca-ES" sz="2000" dirty="0">
                <a:solidFill>
                  <a:schemeClr val="tx1">
                    <a:lumMod val="50000"/>
                    <a:lumOff val="50000"/>
                  </a:schemeClr>
                </a:solidFill>
                <a:latin typeface="Calibri" panose="020F0502020204030204" pitchFamily="34" charset="0"/>
              </a:rPr>
              <a:t>Indicadors de qualitat: </a:t>
            </a:r>
            <a:r>
              <a:rPr lang="ca-ES" sz="2000" b="1" dirty="0">
                <a:solidFill>
                  <a:schemeClr val="tx1">
                    <a:lumMod val="50000"/>
                    <a:lumOff val="50000"/>
                  </a:schemeClr>
                </a:solidFill>
                <a:latin typeface="Calibri" panose="020F0502020204030204" pitchFamily="34" charset="0"/>
              </a:rPr>
              <a:t>Quartil</a:t>
            </a:r>
            <a:r>
              <a:rPr lang="ca-ES" sz="2000" dirty="0">
                <a:solidFill>
                  <a:schemeClr val="tx1">
                    <a:lumMod val="50000"/>
                    <a:lumOff val="50000"/>
                  </a:schemeClr>
                </a:solidFill>
                <a:latin typeface="Calibri" panose="020F0502020204030204" pitchFamily="34" charset="0"/>
              </a:rPr>
              <a:t> , </a:t>
            </a:r>
            <a:r>
              <a:rPr lang="en-US" sz="2000" b="1" dirty="0">
                <a:solidFill>
                  <a:schemeClr val="tx1">
                    <a:lumMod val="50000"/>
                    <a:lumOff val="50000"/>
                  </a:schemeClr>
                </a:solidFill>
                <a:latin typeface="Calibri" panose="020F0502020204030204" pitchFamily="34" charset="0"/>
              </a:rPr>
              <a:t>SJR</a:t>
            </a:r>
            <a:r>
              <a:rPr lang="en-US" sz="2000" dirty="0">
                <a:solidFill>
                  <a:schemeClr val="tx1">
                    <a:lumMod val="50000"/>
                    <a:lumOff val="50000"/>
                  </a:schemeClr>
                </a:solidFill>
                <a:latin typeface="Calibri" panose="020F0502020204030204" pitchFamily="34" charset="0"/>
              </a:rPr>
              <a:t> (Scimago Journal &amp; Country Rank)</a:t>
            </a:r>
            <a:endParaRPr lang="es-ES" sz="2000" dirty="0">
              <a:solidFill>
                <a:schemeClr val="tx1">
                  <a:lumMod val="50000"/>
                  <a:lumOff val="50000"/>
                </a:schemeClr>
              </a:solidFill>
              <a:latin typeface="Calibri" panose="020F0502020204030204" pitchFamily="34" charset="0"/>
            </a:endParaRPr>
          </a:p>
        </p:txBody>
      </p:sp>
      <p:pic>
        <p:nvPicPr>
          <p:cNvPr id="64517" name="Imatge 2">
            <a:extLst>
              <a:ext uri="{FF2B5EF4-FFF2-40B4-BE49-F238E27FC236}">
                <a16:creationId xmlns:a16="http://schemas.microsoft.com/office/drawing/2014/main" id="{6C1C3612-FFFE-4696-BDCB-73BBABE44DD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43213" y="1844675"/>
            <a:ext cx="3165475"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7971622"/>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13">
            <a:extLst>
              <a:ext uri="{FF2B5EF4-FFF2-40B4-BE49-F238E27FC236}">
                <a16:creationId xmlns:a16="http://schemas.microsoft.com/office/drawing/2014/main" id="{2D2A727D-79B8-468C-9F93-9D448F54079E}"/>
              </a:ext>
            </a:extLst>
          </p:cNvPr>
          <p:cNvSpPr txBox="1">
            <a:spLocks noChangeArrowheads="1"/>
          </p:cNvSpPr>
          <p:nvPr/>
        </p:nvSpPr>
        <p:spPr bwMode="auto">
          <a:xfrm>
            <a:off x="468313" y="1092263"/>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b="1" dirty="0">
                <a:solidFill>
                  <a:srgbClr val="336699"/>
                </a:solidFill>
                <a:latin typeface="Verdana" panose="020B0604030504040204" pitchFamily="34" charset="0"/>
              </a:rPr>
              <a:t> </a:t>
            </a: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Scimago Journal &amp; Country Rank</a:t>
            </a:r>
          </a:p>
        </p:txBody>
      </p:sp>
      <p:pic>
        <p:nvPicPr>
          <p:cNvPr id="66564" name="Imatge 4">
            <a:extLst>
              <a:ext uri="{FF2B5EF4-FFF2-40B4-BE49-F238E27FC236}">
                <a16:creationId xmlns:a16="http://schemas.microsoft.com/office/drawing/2014/main" id="{74D54253-5122-4382-BF53-8AC2C703CF42}"/>
              </a:ext>
            </a:extLst>
          </p:cNvPr>
          <p:cNvPicPr>
            <a:picLocks noChangeAspect="1"/>
          </p:cNvPicPr>
          <p:nvPr/>
        </p:nvPicPr>
        <p:blipFill>
          <a:blip r:embed="rId3">
            <a:extLst>
              <a:ext uri="{28A0092B-C50C-407E-A947-70E740481C1C}">
                <a14:useLocalDpi xmlns:a14="http://schemas.microsoft.com/office/drawing/2010/main" val="0"/>
              </a:ext>
            </a:extLst>
          </a:blip>
          <a:srcRect l="16273" t="537" r="12738" b="23785"/>
          <a:stretch>
            <a:fillRect/>
          </a:stretch>
        </p:blipFill>
        <p:spPr bwMode="auto">
          <a:xfrm>
            <a:off x="1547813" y="1684338"/>
            <a:ext cx="5734050" cy="489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lipse 1">
            <a:extLst>
              <a:ext uri="{FF2B5EF4-FFF2-40B4-BE49-F238E27FC236}">
                <a16:creationId xmlns:a16="http://schemas.microsoft.com/office/drawing/2014/main" id="{968E817E-25F6-4494-A6D8-475E55B9E3CA}"/>
              </a:ext>
            </a:extLst>
          </p:cNvPr>
          <p:cNvSpPr/>
          <p:nvPr/>
        </p:nvSpPr>
        <p:spPr>
          <a:xfrm>
            <a:off x="1979613" y="1538288"/>
            <a:ext cx="1584325" cy="522287"/>
          </a:xfrm>
          <a:prstGeom prst="ellipse">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3802542646"/>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B95DB849-67FA-45DC-BECA-850D284DA5CA}"/>
              </a:ext>
            </a:extLst>
          </p:cNvPr>
          <p:cNvPicPr>
            <a:picLocks noChangeAspect="1"/>
          </p:cNvPicPr>
          <p:nvPr/>
        </p:nvPicPr>
        <p:blipFill>
          <a:blip r:embed="rId3"/>
          <a:stretch>
            <a:fillRect/>
          </a:stretch>
        </p:blipFill>
        <p:spPr>
          <a:xfrm>
            <a:off x="734132" y="1719202"/>
            <a:ext cx="6980042" cy="4808317"/>
          </a:xfrm>
          <a:prstGeom prst="rect">
            <a:avLst/>
          </a:prstGeom>
        </p:spPr>
      </p:pic>
      <p:sp>
        <p:nvSpPr>
          <p:cNvPr id="67588" name="Rectangle 13">
            <a:extLst>
              <a:ext uri="{FF2B5EF4-FFF2-40B4-BE49-F238E27FC236}">
                <a16:creationId xmlns:a16="http://schemas.microsoft.com/office/drawing/2014/main" id="{3A445490-2B53-4E88-B8B3-5B936DE6CA3B}"/>
              </a:ext>
            </a:extLst>
          </p:cNvPr>
          <p:cNvSpPr txBox="1">
            <a:spLocks noChangeArrowheads="1"/>
          </p:cNvSpPr>
          <p:nvPr/>
        </p:nvSpPr>
        <p:spPr bwMode="auto">
          <a:xfrm>
            <a:off x="395288" y="1116013"/>
            <a:ext cx="81534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200" b="1" dirty="0">
                <a:solidFill>
                  <a:srgbClr val="336699"/>
                </a:solidFill>
                <a:latin typeface="Verdana" panose="020B0604030504040204" pitchFamily="34" charset="0"/>
                <a:ea typeface="Verdana" panose="020B0604030504040204" pitchFamily="34" charset="0"/>
                <a:cs typeface="Verdana" panose="020B0604030504040204" pitchFamily="34" charset="0"/>
              </a:rPr>
              <a:t>Scimago Journal &amp; Country Rank. </a:t>
            </a:r>
            <a:r>
              <a:rPr lang="ca-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Àrees</a:t>
            </a:r>
          </a:p>
        </p:txBody>
      </p:sp>
      <p:sp>
        <p:nvSpPr>
          <p:cNvPr id="7" name="Rectangle 6">
            <a:extLst>
              <a:ext uri="{FF2B5EF4-FFF2-40B4-BE49-F238E27FC236}">
                <a16:creationId xmlns:a16="http://schemas.microsoft.com/office/drawing/2014/main" id="{8CD8D0D6-9859-4CF8-8754-F2075DDA0DD1}"/>
              </a:ext>
            </a:extLst>
          </p:cNvPr>
          <p:cNvSpPr/>
          <p:nvPr/>
        </p:nvSpPr>
        <p:spPr>
          <a:xfrm>
            <a:off x="4224153" y="3995739"/>
            <a:ext cx="237470" cy="2522538"/>
          </a:xfrm>
          <a:prstGeom prst="rect">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67590" name="QuadreDeText 13">
            <a:extLst>
              <a:ext uri="{FF2B5EF4-FFF2-40B4-BE49-F238E27FC236}">
                <a16:creationId xmlns:a16="http://schemas.microsoft.com/office/drawing/2014/main" id="{7C58EAEE-F558-4C2F-8811-C47C72B8C4DA}"/>
              </a:ext>
            </a:extLst>
          </p:cNvPr>
          <p:cNvSpPr txBox="1">
            <a:spLocks noChangeArrowheads="1"/>
          </p:cNvSpPr>
          <p:nvPr/>
        </p:nvSpPr>
        <p:spPr bwMode="auto">
          <a:xfrm>
            <a:off x="2949621" y="3661453"/>
            <a:ext cx="8098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ca-ES" altLang="es-ES" sz="800" b="1" dirty="0">
                <a:solidFill>
                  <a:srgbClr val="E53BA8"/>
                </a:solidFill>
                <a:latin typeface="Verdana" panose="020B0604030504040204" pitchFamily="34" charset="0"/>
                <a:ea typeface="Verdana" panose="020B0604030504040204" pitchFamily="34" charset="0"/>
                <a:cs typeface="Verdana" panose="020B0604030504040204" pitchFamily="34" charset="0"/>
              </a:rPr>
              <a:t>SJR / Quartil</a:t>
            </a:r>
            <a:endParaRPr lang="es-ES" altLang="es-ES" sz="800" b="1" dirty="0">
              <a:solidFill>
                <a:srgbClr val="E53BA8"/>
              </a:solidFill>
              <a:latin typeface="Verdana" panose="020B0604030504040204" pitchFamily="34" charset="0"/>
              <a:ea typeface="Verdana" panose="020B0604030504040204" pitchFamily="34" charset="0"/>
              <a:cs typeface="Verdana" panose="020B0604030504040204" pitchFamily="34" charset="0"/>
            </a:endParaRPr>
          </a:p>
        </p:txBody>
      </p:sp>
      <p:cxnSp>
        <p:nvCxnSpPr>
          <p:cNvPr id="17" name="Connector de fletxa recta 16">
            <a:extLst>
              <a:ext uri="{FF2B5EF4-FFF2-40B4-BE49-F238E27FC236}">
                <a16:creationId xmlns:a16="http://schemas.microsoft.com/office/drawing/2014/main" id="{FF6734E0-329B-41FD-B967-76F178288AD4}"/>
              </a:ext>
            </a:extLst>
          </p:cNvPr>
          <p:cNvCxnSpPr>
            <a:cxnSpLocks/>
          </p:cNvCxnSpPr>
          <p:nvPr/>
        </p:nvCxnSpPr>
        <p:spPr>
          <a:xfrm>
            <a:off x="3602971" y="3811355"/>
            <a:ext cx="242888" cy="163513"/>
          </a:xfrm>
          <a:prstGeom prst="straightConnector1">
            <a:avLst/>
          </a:prstGeom>
          <a:ln>
            <a:solidFill>
              <a:srgbClr val="D21C91"/>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A6DDBF74-7717-4DB1-9836-D61DF118FF96}"/>
              </a:ext>
            </a:extLst>
          </p:cNvPr>
          <p:cNvSpPr/>
          <p:nvPr/>
        </p:nvSpPr>
        <p:spPr>
          <a:xfrm>
            <a:off x="3845859" y="3995738"/>
            <a:ext cx="324503" cy="2522537"/>
          </a:xfrm>
          <a:prstGeom prst="rect">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67593" name="QuadreDeText 13">
            <a:extLst>
              <a:ext uri="{FF2B5EF4-FFF2-40B4-BE49-F238E27FC236}">
                <a16:creationId xmlns:a16="http://schemas.microsoft.com/office/drawing/2014/main" id="{BD48C403-E118-4098-93A9-690BB056F2A7}"/>
              </a:ext>
            </a:extLst>
          </p:cNvPr>
          <p:cNvSpPr txBox="1">
            <a:spLocks noChangeArrowheads="1"/>
          </p:cNvSpPr>
          <p:nvPr/>
        </p:nvSpPr>
        <p:spPr bwMode="auto">
          <a:xfrm>
            <a:off x="4566596" y="3779838"/>
            <a:ext cx="12239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ca-ES" altLang="es-ES" sz="800" b="1" dirty="0">
                <a:solidFill>
                  <a:srgbClr val="E53BA8"/>
                </a:solidFill>
                <a:latin typeface="Verdana" panose="020B0604030504040204" pitchFamily="34" charset="0"/>
                <a:ea typeface="Verdana" panose="020B0604030504040204" pitchFamily="34" charset="0"/>
                <a:cs typeface="Verdana" panose="020B0604030504040204" pitchFamily="34" charset="0"/>
              </a:rPr>
              <a:t>Índex H </a:t>
            </a:r>
            <a:endParaRPr lang="es-ES" altLang="es-ES" sz="800" b="1" dirty="0">
              <a:solidFill>
                <a:srgbClr val="E53BA8"/>
              </a:solidFill>
              <a:latin typeface="Verdana" panose="020B0604030504040204" pitchFamily="34" charset="0"/>
              <a:ea typeface="Verdana" panose="020B0604030504040204" pitchFamily="34" charset="0"/>
              <a:cs typeface="Verdana" panose="020B0604030504040204" pitchFamily="34" charset="0"/>
            </a:endParaRPr>
          </a:p>
        </p:txBody>
      </p:sp>
      <p:cxnSp>
        <p:nvCxnSpPr>
          <p:cNvPr id="14" name="Connector de fletxa recta 13">
            <a:extLst>
              <a:ext uri="{FF2B5EF4-FFF2-40B4-BE49-F238E27FC236}">
                <a16:creationId xmlns:a16="http://schemas.microsoft.com/office/drawing/2014/main" id="{920C21AE-241B-47A8-8C33-B3A35BA0203F}"/>
              </a:ext>
            </a:extLst>
          </p:cNvPr>
          <p:cNvCxnSpPr>
            <a:cxnSpLocks/>
          </p:cNvCxnSpPr>
          <p:nvPr/>
        </p:nvCxnSpPr>
        <p:spPr>
          <a:xfrm flipH="1">
            <a:off x="4461623" y="3878077"/>
            <a:ext cx="191820" cy="137365"/>
          </a:xfrm>
          <a:prstGeom prst="straightConnector1">
            <a:avLst/>
          </a:prstGeom>
          <a:ln>
            <a:solidFill>
              <a:srgbClr val="D21C91"/>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1">
            <a:extLst>
              <a:ext uri="{FF2B5EF4-FFF2-40B4-BE49-F238E27FC236}">
                <a16:creationId xmlns:a16="http://schemas.microsoft.com/office/drawing/2014/main" id="{880A70D9-4FA3-4D15-A452-295CB1A0F48C}"/>
              </a:ext>
            </a:extLst>
          </p:cNvPr>
          <p:cNvSpPr/>
          <p:nvPr/>
        </p:nvSpPr>
        <p:spPr>
          <a:xfrm rot="16200000">
            <a:off x="1281066" y="1831629"/>
            <a:ext cx="324503" cy="1093694"/>
          </a:xfrm>
          <a:prstGeom prst="rect">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18" name="Rectangle 11">
            <a:extLst>
              <a:ext uri="{FF2B5EF4-FFF2-40B4-BE49-F238E27FC236}">
                <a16:creationId xmlns:a16="http://schemas.microsoft.com/office/drawing/2014/main" id="{6BF82416-D7D3-4A94-B6F2-A2030B70A216}"/>
              </a:ext>
            </a:extLst>
          </p:cNvPr>
          <p:cNvSpPr/>
          <p:nvPr/>
        </p:nvSpPr>
        <p:spPr>
          <a:xfrm rot="16200000">
            <a:off x="2327801" y="2040928"/>
            <a:ext cx="258033" cy="608628"/>
          </a:xfrm>
          <a:prstGeom prst="rect">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3908685749"/>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13">
            <a:extLst>
              <a:ext uri="{FF2B5EF4-FFF2-40B4-BE49-F238E27FC236}">
                <a16:creationId xmlns:a16="http://schemas.microsoft.com/office/drawing/2014/main" id="{B97FCAC1-8813-4835-BF00-F2658BCB5D5A}"/>
              </a:ext>
            </a:extLst>
          </p:cNvPr>
          <p:cNvSpPr txBox="1">
            <a:spLocks noChangeArrowheads="1"/>
          </p:cNvSpPr>
          <p:nvPr/>
        </p:nvSpPr>
        <p:spPr bwMode="auto">
          <a:xfrm>
            <a:off x="377825" y="1092200"/>
            <a:ext cx="8153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rPr>
              <a:t>Scimago Journal &amp; Country Rank</a:t>
            </a:r>
          </a:p>
          <a:p>
            <a:pPr eaLnBrk="1" hangingPunct="1"/>
            <a:r>
              <a:rPr lang="ca-ES" altLang="ca-ES" sz="2400" dirty="0">
                <a:solidFill>
                  <a:srgbClr val="336699"/>
                </a:solidFill>
                <a:latin typeface="Verdana" panose="020B0604030504040204" pitchFamily="34" charset="0"/>
              </a:rPr>
              <a:t>Cerca per revista: Journal of Social History</a:t>
            </a:r>
          </a:p>
        </p:txBody>
      </p:sp>
      <p:grpSp>
        <p:nvGrpSpPr>
          <p:cNvPr id="34820" name="Agrupa 5">
            <a:extLst>
              <a:ext uri="{FF2B5EF4-FFF2-40B4-BE49-F238E27FC236}">
                <a16:creationId xmlns:a16="http://schemas.microsoft.com/office/drawing/2014/main" id="{AB45225A-3687-4208-984C-207936889F4F}"/>
              </a:ext>
            </a:extLst>
          </p:cNvPr>
          <p:cNvGrpSpPr>
            <a:grpSpLocks/>
          </p:cNvGrpSpPr>
          <p:nvPr/>
        </p:nvGrpSpPr>
        <p:grpSpPr bwMode="auto">
          <a:xfrm>
            <a:off x="550863" y="2060575"/>
            <a:ext cx="7808912" cy="4200525"/>
            <a:chOff x="725645" y="1762344"/>
            <a:chExt cx="7808265" cy="4199900"/>
          </a:xfrm>
        </p:grpSpPr>
        <p:pic>
          <p:nvPicPr>
            <p:cNvPr id="34823" name="Imatge 3">
              <a:extLst>
                <a:ext uri="{FF2B5EF4-FFF2-40B4-BE49-F238E27FC236}">
                  <a16:creationId xmlns:a16="http://schemas.microsoft.com/office/drawing/2014/main" id="{CD7C523C-7E01-4910-BD47-4C6A75DFBE49}"/>
                </a:ext>
              </a:extLst>
            </p:cNvPr>
            <p:cNvPicPr>
              <a:picLocks noChangeAspect="1"/>
            </p:cNvPicPr>
            <p:nvPr/>
          </p:nvPicPr>
          <p:blipFill>
            <a:blip r:embed="rId3">
              <a:extLst>
                <a:ext uri="{28A0092B-C50C-407E-A947-70E740481C1C}">
                  <a14:useLocalDpi xmlns:a14="http://schemas.microsoft.com/office/drawing/2010/main" val="0"/>
                </a:ext>
              </a:extLst>
            </a:blip>
            <a:srcRect l="10429" t="8656" r="11610" b="38927"/>
            <a:stretch>
              <a:fillRect/>
            </a:stretch>
          </p:blipFill>
          <p:spPr bwMode="auto">
            <a:xfrm>
              <a:off x="725645" y="1762344"/>
              <a:ext cx="7808265" cy="419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4" name="Imatge 4">
              <a:extLst>
                <a:ext uri="{FF2B5EF4-FFF2-40B4-BE49-F238E27FC236}">
                  <a16:creationId xmlns:a16="http://schemas.microsoft.com/office/drawing/2014/main" id="{BF0C7574-8378-4251-8583-AFC7834A79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9618" t="45213" r="38069" b="38361"/>
            <a:stretch>
              <a:fillRect/>
            </a:stretch>
          </p:blipFill>
          <p:spPr bwMode="auto">
            <a:xfrm>
              <a:off x="725645" y="4725144"/>
              <a:ext cx="5142499" cy="12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Oval 6">
            <a:extLst>
              <a:ext uri="{FF2B5EF4-FFF2-40B4-BE49-F238E27FC236}">
                <a16:creationId xmlns:a16="http://schemas.microsoft.com/office/drawing/2014/main" id="{65571F5A-E23D-4E20-A5E0-5D02B841888A}"/>
              </a:ext>
            </a:extLst>
          </p:cNvPr>
          <p:cNvSpPr/>
          <p:nvPr/>
        </p:nvSpPr>
        <p:spPr>
          <a:xfrm>
            <a:off x="5148263" y="4987925"/>
            <a:ext cx="544512" cy="528638"/>
          </a:xfrm>
          <a:prstGeom prst="ellipse">
            <a:avLst/>
          </a:prstGeom>
          <a:noFill/>
          <a:ln>
            <a:solidFill>
              <a:srgbClr val="E53B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8" name="Oval 7">
            <a:extLst>
              <a:ext uri="{FF2B5EF4-FFF2-40B4-BE49-F238E27FC236}">
                <a16:creationId xmlns:a16="http://schemas.microsoft.com/office/drawing/2014/main" id="{D10C189D-A9A5-405F-ACC5-481976D5E0BB}"/>
              </a:ext>
            </a:extLst>
          </p:cNvPr>
          <p:cNvSpPr/>
          <p:nvPr/>
        </p:nvSpPr>
        <p:spPr>
          <a:xfrm>
            <a:off x="7451725" y="4987925"/>
            <a:ext cx="908050" cy="720725"/>
          </a:xfrm>
          <a:prstGeom prst="ellipse">
            <a:avLst/>
          </a:prstGeom>
          <a:noFill/>
          <a:ln>
            <a:solidFill>
              <a:srgbClr val="E53B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1135467816"/>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1" name="Rectangle 13">
            <a:extLst>
              <a:ext uri="{FF2B5EF4-FFF2-40B4-BE49-F238E27FC236}">
                <a16:creationId xmlns:a16="http://schemas.microsoft.com/office/drawing/2014/main" id="{B351E94E-A610-4ACF-8386-4ACDE9A7763A}"/>
              </a:ext>
            </a:extLst>
          </p:cNvPr>
          <p:cNvSpPr txBox="1">
            <a:spLocks noChangeArrowheads="1"/>
          </p:cNvSpPr>
          <p:nvPr/>
        </p:nvSpPr>
        <p:spPr bwMode="auto">
          <a:xfrm>
            <a:off x="531019" y="1152525"/>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Carhus plus</a:t>
            </a:r>
          </a:p>
        </p:txBody>
      </p:sp>
      <p:pic>
        <p:nvPicPr>
          <p:cNvPr id="78852" name="Imatge 5">
            <a:extLst>
              <a:ext uri="{FF2B5EF4-FFF2-40B4-BE49-F238E27FC236}">
                <a16:creationId xmlns:a16="http://schemas.microsoft.com/office/drawing/2014/main" id="{6D840052-DDC9-422D-A51E-665A9FBB2FC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41675" y="1566145"/>
            <a:ext cx="25717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QuadreDeText 1">
            <a:extLst>
              <a:ext uri="{FF2B5EF4-FFF2-40B4-BE49-F238E27FC236}">
                <a16:creationId xmlns:a16="http://schemas.microsoft.com/office/drawing/2014/main" id="{CE0737B8-64C1-484F-A6A3-A063D52A60C1}"/>
              </a:ext>
            </a:extLst>
          </p:cNvPr>
          <p:cNvSpPr txBox="1"/>
          <p:nvPr/>
        </p:nvSpPr>
        <p:spPr>
          <a:xfrm>
            <a:off x="675481" y="2718670"/>
            <a:ext cx="7704138" cy="3477875"/>
          </a:xfrm>
          <a:prstGeom prst="rect">
            <a:avLst/>
          </a:prstGeom>
          <a:noFill/>
        </p:spPr>
        <p:txBody>
          <a:bodyPr>
            <a:spAutoFit/>
          </a:bodyPr>
          <a:lstStyle/>
          <a:p>
            <a:pPr>
              <a:defRPr/>
            </a:pPr>
            <a:r>
              <a:rPr lang="ca-ES" sz="2000" dirty="0">
                <a:solidFill>
                  <a:schemeClr val="tx1">
                    <a:lumMod val="50000"/>
                    <a:lumOff val="50000"/>
                  </a:schemeClr>
                </a:solidFill>
                <a:latin typeface="+mn-lt"/>
              </a:rPr>
              <a:t>És un sistema de classificació de revistes científiques de ciències socials i humanitats que es publiquen en els àmbits, local, nacional i internacional.</a:t>
            </a:r>
          </a:p>
          <a:p>
            <a:pPr>
              <a:defRPr/>
            </a:pPr>
            <a:endParaRPr lang="ca-ES" sz="2000" dirty="0">
              <a:solidFill>
                <a:schemeClr val="tx1">
                  <a:lumMod val="50000"/>
                  <a:lumOff val="50000"/>
                </a:schemeClr>
              </a:solidFill>
              <a:latin typeface="+mn-lt"/>
            </a:endParaRPr>
          </a:p>
          <a:p>
            <a:pPr>
              <a:defRPr/>
            </a:pPr>
            <a:r>
              <a:rPr lang="ca-ES" sz="2000" dirty="0">
                <a:solidFill>
                  <a:schemeClr val="tx1">
                    <a:lumMod val="50000"/>
                    <a:lumOff val="50000"/>
                  </a:schemeClr>
                </a:solidFill>
                <a:latin typeface="+mn-lt"/>
              </a:rPr>
              <a:t>Aquest projecte, desenvolupat per l’AGAUR </a:t>
            </a:r>
            <a:r>
              <a:rPr lang="ca-ES" sz="2000" dirty="0">
                <a:solidFill>
                  <a:schemeClr val="tx1">
                    <a:lumMod val="50000"/>
                    <a:lumOff val="50000"/>
                  </a:schemeClr>
                </a:solidFill>
              </a:rPr>
              <a:t>(Agència de Gestió d'Ajuts Universitaris i de Recerca) a </a:t>
            </a:r>
            <a:r>
              <a:rPr lang="ca-ES" sz="2000" dirty="0">
                <a:solidFill>
                  <a:schemeClr val="tx1">
                    <a:lumMod val="50000"/>
                    <a:lumOff val="50000"/>
                  </a:schemeClr>
                </a:solidFill>
                <a:latin typeface="+mn-lt"/>
              </a:rPr>
              <a:t>proposta de la Direcció </a:t>
            </a:r>
          </a:p>
          <a:p>
            <a:pPr>
              <a:defRPr/>
            </a:pPr>
            <a:r>
              <a:rPr lang="ca-ES" sz="2000" dirty="0">
                <a:solidFill>
                  <a:schemeClr val="tx1">
                    <a:lumMod val="50000"/>
                    <a:lumOff val="50000"/>
                  </a:schemeClr>
                </a:solidFill>
                <a:latin typeface="+mn-lt"/>
              </a:rPr>
              <a:t>General de Recerca, es presenta amb la finalitat de contribuir a l’avaluació de la recerca que es duu a terme en el sistema científic i universitari català.</a:t>
            </a:r>
          </a:p>
          <a:p>
            <a:pPr>
              <a:defRPr/>
            </a:pPr>
            <a:endParaRPr lang="es-ES" sz="2000" dirty="0">
              <a:solidFill>
                <a:schemeClr val="tx1">
                  <a:lumMod val="50000"/>
                  <a:lumOff val="50000"/>
                </a:schemeClr>
              </a:solidFill>
              <a:latin typeface="+mn-lt"/>
            </a:endParaRPr>
          </a:p>
          <a:p>
            <a:pPr>
              <a:defRPr/>
            </a:pPr>
            <a:r>
              <a:rPr lang="es-ES" sz="2000" dirty="0">
                <a:solidFill>
                  <a:schemeClr val="tx1">
                    <a:lumMod val="50000"/>
                    <a:lumOff val="50000"/>
                  </a:schemeClr>
                </a:solidFill>
                <a:latin typeface="+mn-lt"/>
              </a:rPr>
              <a:t>Indicador de la revista: </a:t>
            </a:r>
            <a:r>
              <a:rPr lang="es-ES" sz="2000" b="1" dirty="0">
                <a:solidFill>
                  <a:schemeClr val="tx1">
                    <a:lumMod val="50000"/>
                    <a:lumOff val="50000"/>
                  </a:schemeClr>
                </a:solidFill>
                <a:latin typeface="+mn-lt"/>
              </a:rPr>
              <a:t>A,B,C,D</a:t>
            </a:r>
          </a:p>
        </p:txBody>
      </p:sp>
    </p:spTree>
    <p:extLst>
      <p:ext uri="{BB962C8B-B14F-4D97-AF65-F5344CB8AC3E}">
        <p14:creationId xmlns:p14="http://schemas.microsoft.com/office/powerpoint/2010/main" val="4189879971"/>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QuadreDeText 2">
            <a:extLst>
              <a:ext uri="{FF2B5EF4-FFF2-40B4-BE49-F238E27FC236}">
                <a16:creationId xmlns:a16="http://schemas.microsoft.com/office/drawing/2014/main" id="{6011E91C-F94F-42C6-A76D-0B0BE1E7FB2E}"/>
              </a:ext>
            </a:extLst>
          </p:cNvPr>
          <p:cNvSpPr txBox="1">
            <a:spLocks noChangeArrowheads="1"/>
          </p:cNvSpPr>
          <p:nvPr/>
        </p:nvSpPr>
        <p:spPr bwMode="auto">
          <a:xfrm>
            <a:off x="381000" y="1220788"/>
            <a:ext cx="858202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Qui avalua l’activitat científica?</a:t>
            </a:r>
          </a:p>
          <a:p>
            <a:pPr>
              <a:defRPr/>
            </a:pPr>
            <a:endParaRPr lang="ca-ES" altLang="es-ES" sz="24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defRPr/>
            </a:pPr>
            <a:endParaRPr lang="ca-ES" altLang="es-ES" sz="2400" dirty="0">
              <a:solidFill>
                <a:srgbClr val="FF0000"/>
              </a:solidFill>
              <a:latin typeface="+mj-lt"/>
            </a:endParaRPr>
          </a:p>
          <a:p>
            <a:pPr>
              <a:defRPr/>
            </a:pPr>
            <a:endParaRPr lang="es-ES" altLang="es-ES" dirty="0"/>
          </a:p>
        </p:txBody>
      </p:sp>
      <p:pic>
        <p:nvPicPr>
          <p:cNvPr id="11268" name="Imatge 3">
            <a:extLst>
              <a:ext uri="{FF2B5EF4-FFF2-40B4-BE49-F238E27FC236}">
                <a16:creationId xmlns:a16="http://schemas.microsoft.com/office/drawing/2014/main" id="{4EB8711D-F580-4A6E-A508-61642375925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2198688"/>
            <a:ext cx="25923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Imatge 4">
            <a:extLst>
              <a:ext uri="{FF2B5EF4-FFF2-40B4-BE49-F238E27FC236}">
                <a16:creationId xmlns:a16="http://schemas.microsoft.com/office/drawing/2014/main" id="{BC74AAC8-C863-4FF0-87C5-04D72883EC6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3850" y="3467100"/>
            <a:ext cx="305752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QuadreDeText 8">
            <a:extLst>
              <a:ext uri="{FF2B5EF4-FFF2-40B4-BE49-F238E27FC236}">
                <a16:creationId xmlns:a16="http://schemas.microsoft.com/office/drawing/2014/main" id="{46DCA16A-D2D0-40A0-BC39-6342B5F2390A}"/>
              </a:ext>
            </a:extLst>
          </p:cNvPr>
          <p:cNvSpPr txBox="1">
            <a:spLocks noChangeArrowheads="1"/>
          </p:cNvSpPr>
          <p:nvPr/>
        </p:nvSpPr>
        <p:spPr bwMode="auto">
          <a:xfrm>
            <a:off x="3563938" y="3805238"/>
            <a:ext cx="5435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defRPr/>
            </a:pPr>
            <a:r>
              <a:rPr lang="ca-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Agència d'àmbit estatal que dóna suport a les universitats en tots els processos relacionats amb l'assegurament de la qualitat i la millora de competitivitat del sistema universitari</a:t>
            </a:r>
            <a:r>
              <a:rPr lang="ca-ES" altLang="es-ES" sz="1200" dirty="0">
                <a:latin typeface="Verdana" panose="020B0604030504040204" pitchFamily="34" charset="0"/>
                <a:ea typeface="Verdana" panose="020B0604030504040204" pitchFamily="34" charset="0"/>
                <a:cs typeface="Verdana" panose="020B0604030504040204" pitchFamily="34" charset="0"/>
              </a:rPr>
              <a:t>.</a:t>
            </a:r>
          </a:p>
        </p:txBody>
      </p:sp>
      <p:sp>
        <p:nvSpPr>
          <p:cNvPr id="12296" name="QuadreDeText 14">
            <a:extLst>
              <a:ext uri="{FF2B5EF4-FFF2-40B4-BE49-F238E27FC236}">
                <a16:creationId xmlns:a16="http://schemas.microsoft.com/office/drawing/2014/main" id="{A820DEBE-8EDE-44A6-BDCA-94027B341209}"/>
              </a:ext>
            </a:extLst>
          </p:cNvPr>
          <p:cNvSpPr txBox="1">
            <a:spLocks noChangeArrowheads="1"/>
          </p:cNvSpPr>
          <p:nvPr/>
        </p:nvSpPr>
        <p:spPr bwMode="auto">
          <a:xfrm>
            <a:off x="3492500" y="2205038"/>
            <a:ext cx="54705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defRPr/>
            </a:pPr>
            <a:r>
              <a:rPr lang="ca-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L‘ AQU, és el principal instrument per a la promoció i l'avaluació de la qualitat en el sistema universitari català. Té com a objectiu l'avaluació, l'acreditació i la certificació de la qualitat en l'àmbit de les universitats i dels centres d'ensenyament superior.</a:t>
            </a:r>
          </a:p>
        </p:txBody>
      </p:sp>
      <p:sp>
        <p:nvSpPr>
          <p:cNvPr id="12297" name="QuadreDeText 15">
            <a:extLst>
              <a:ext uri="{FF2B5EF4-FFF2-40B4-BE49-F238E27FC236}">
                <a16:creationId xmlns:a16="http://schemas.microsoft.com/office/drawing/2014/main" id="{364A027C-DC86-4CFC-8876-EBF13CDCE68B}"/>
              </a:ext>
            </a:extLst>
          </p:cNvPr>
          <p:cNvSpPr txBox="1">
            <a:spLocks noChangeArrowheads="1"/>
          </p:cNvSpPr>
          <p:nvPr/>
        </p:nvSpPr>
        <p:spPr bwMode="auto">
          <a:xfrm>
            <a:off x="3625849" y="4985945"/>
            <a:ext cx="52038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defRPr/>
            </a:pPr>
            <a:r>
              <a:rPr lang="ca-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La CNEAI duu a terme l'avaluació de l'activitat investigadora del professorat universitari i del personal de les escales científiques del CSIC amb l'objectiu que els siguin reconeguts els complements de productivitat.</a:t>
            </a:r>
          </a:p>
        </p:txBody>
      </p:sp>
      <p:pic>
        <p:nvPicPr>
          <p:cNvPr id="9" name="Imagen 8">
            <a:extLst>
              <a:ext uri="{FF2B5EF4-FFF2-40B4-BE49-F238E27FC236}">
                <a16:creationId xmlns:a16="http://schemas.microsoft.com/office/drawing/2014/main" id="{89DC026D-A445-480F-877B-678B8230C0B8}"/>
              </a:ext>
            </a:extLst>
          </p:cNvPr>
          <p:cNvPicPr/>
          <p:nvPr/>
        </p:nvPicPr>
        <p:blipFill rotWithShape="1">
          <a:blip r:embed="rId5"/>
          <a:srcRect l="27056" t="37532" r="56457" b="52030"/>
          <a:stretch/>
        </p:blipFill>
        <p:spPr bwMode="auto">
          <a:xfrm>
            <a:off x="323850" y="5140641"/>
            <a:ext cx="1047750" cy="52160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46067504"/>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13">
            <a:extLst>
              <a:ext uri="{FF2B5EF4-FFF2-40B4-BE49-F238E27FC236}">
                <a16:creationId xmlns:a16="http://schemas.microsoft.com/office/drawing/2014/main" id="{6D4AE4D3-4481-4E1E-8C73-92D98D773E3B}"/>
              </a:ext>
            </a:extLst>
          </p:cNvPr>
          <p:cNvSpPr txBox="1">
            <a:spLocks noChangeArrowheads="1"/>
          </p:cNvSpPr>
          <p:nvPr/>
        </p:nvSpPr>
        <p:spPr bwMode="auto">
          <a:xfrm>
            <a:off x="468313" y="1116013"/>
            <a:ext cx="81534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Carhus plus</a:t>
            </a:r>
          </a:p>
          <a:p>
            <a:pPr eaLnBrk="1" hangingPunct="1"/>
            <a:r>
              <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àmbit: Història</a:t>
            </a:r>
          </a:p>
        </p:txBody>
      </p:sp>
      <p:grpSp>
        <p:nvGrpSpPr>
          <p:cNvPr id="43012" name="Agrupa 1">
            <a:extLst>
              <a:ext uri="{FF2B5EF4-FFF2-40B4-BE49-F238E27FC236}">
                <a16:creationId xmlns:a16="http://schemas.microsoft.com/office/drawing/2014/main" id="{9323621F-F557-4557-B149-6BE3C4D0DA4F}"/>
              </a:ext>
            </a:extLst>
          </p:cNvPr>
          <p:cNvGrpSpPr>
            <a:grpSpLocks/>
          </p:cNvGrpSpPr>
          <p:nvPr/>
        </p:nvGrpSpPr>
        <p:grpSpPr bwMode="auto">
          <a:xfrm>
            <a:off x="436563" y="2184400"/>
            <a:ext cx="8375650" cy="4537075"/>
            <a:chOff x="436737" y="2184400"/>
            <a:chExt cx="8375476" cy="4537075"/>
          </a:xfrm>
        </p:grpSpPr>
        <p:pic>
          <p:nvPicPr>
            <p:cNvPr id="43013" name="Imatge 2">
              <a:extLst>
                <a:ext uri="{FF2B5EF4-FFF2-40B4-BE49-F238E27FC236}">
                  <a16:creationId xmlns:a16="http://schemas.microsoft.com/office/drawing/2014/main" id="{5378417B-B8EB-4074-A922-943AE2D0BBFD}"/>
                </a:ext>
              </a:extLst>
            </p:cNvPr>
            <p:cNvPicPr>
              <a:picLocks noChangeAspect="1"/>
            </p:cNvPicPr>
            <p:nvPr/>
          </p:nvPicPr>
          <p:blipFill>
            <a:blip r:embed="rId3">
              <a:extLst>
                <a:ext uri="{28A0092B-C50C-407E-A947-70E740481C1C}">
                  <a14:useLocalDpi xmlns:a14="http://schemas.microsoft.com/office/drawing/2010/main" val="0"/>
                </a:ext>
              </a:extLst>
            </a:blip>
            <a:srcRect l="19490" r="19676" b="58656"/>
            <a:stretch>
              <a:fillRect/>
            </a:stretch>
          </p:blipFill>
          <p:spPr bwMode="auto">
            <a:xfrm>
              <a:off x="468313" y="2184400"/>
              <a:ext cx="8343900"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val 3">
              <a:extLst>
                <a:ext uri="{FF2B5EF4-FFF2-40B4-BE49-F238E27FC236}">
                  <a16:creationId xmlns:a16="http://schemas.microsoft.com/office/drawing/2014/main" id="{45E2E0E9-45F3-4020-806A-E80BE77B06E9}"/>
                </a:ext>
              </a:extLst>
            </p:cNvPr>
            <p:cNvSpPr/>
            <p:nvPr/>
          </p:nvSpPr>
          <p:spPr>
            <a:xfrm>
              <a:off x="7035837" y="3068638"/>
              <a:ext cx="1776376" cy="576262"/>
            </a:xfrm>
            <a:prstGeom prst="ellipse">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5" name="Oval 4">
              <a:extLst>
                <a:ext uri="{FF2B5EF4-FFF2-40B4-BE49-F238E27FC236}">
                  <a16:creationId xmlns:a16="http://schemas.microsoft.com/office/drawing/2014/main" id="{80BA2F93-4F4E-4EBB-97D3-7A484BAE4D38}"/>
                </a:ext>
              </a:extLst>
            </p:cNvPr>
            <p:cNvSpPr/>
            <p:nvPr/>
          </p:nvSpPr>
          <p:spPr>
            <a:xfrm>
              <a:off x="436737" y="4149725"/>
              <a:ext cx="865169" cy="215900"/>
            </a:xfrm>
            <a:prstGeom prst="ellipse">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7" name="Oval 6">
              <a:extLst>
                <a:ext uri="{FF2B5EF4-FFF2-40B4-BE49-F238E27FC236}">
                  <a16:creationId xmlns:a16="http://schemas.microsoft.com/office/drawing/2014/main" id="{0826F49B-7F1F-49B7-B68B-F6039D77EA06}"/>
                </a:ext>
              </a:extLst>
            </p:cNvPr>
            <p:cNvSpPr/>
            <p:nvPr/>
          </p:nvSpPr>
          <p:spPr>
            <a:xfrm>
              <a:off x="2195650" y="5949950"/>
              <a:ext cx="865169" cy="215900"/>
            </a:xfrm>
            <a:prstGeom prst="ellipse">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grpSp>
    </p:spTree>
    <p:extLst>
      <p:ext uri="{BB962C8B-B14F-4D97-AF65-F5344CB8AC3E}">
        <p14:creationId xmlns:p14="http://schemas.microsoft.com/office/powerpoint/2010/main" val="3033735713"/>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5" name="Imatge 2">
            <a:extLst>
              <a:ext uri="{FF2B5EF4-FFF2-40B4-BE49-F238E27FC236}">
                <a16:creationId xmlns:a16="http://schemas.microsoft.com/office/drawing/2014/main" id="{21CAA1D4-1EC1-43AF-98FA-77A462C1E442}"/>
              </a:ext>
            </a:extLst>
          </p:cNvPr>
          <p:cNvPicPr>
            <a:picLocks noChangeAspect="1"/>
          </p:cNvPicPr>
          <p:nvPr/>
        </p:nvPicPr>
        <p:blipFill>
          <a:blip r:embed="rId3">
            <a:extLst>
              <a:ext uri="{28A0092B-C50C-407E-A947-70E740481C1C}">
                <a14:useLocalDpi xmlns:a14="http://schemas.microsoft.com/office/drawing/2010/main" val="0"/>
              </a:ext>
            </a:extLst>
          </a:blip>
          <a:srcRect l="17130" t="8859" r="18495" b="45367"/>
          <a:stretch>
            <a:fillRect/>
          </a:stretch>
        </p:blipFill>
        <p:spPr bwMode="auto">
          <a:xfrm>
            <a:off x="611188" y="2205038"/>
            <a:ext cx="762000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13">
            <a:extLst>
              <a:ext uri="{FF2B5EF4-FFF2-40B4-BE49-F238E27FC236}">
                <a16:creationId xmlns:a16="http://schemas.microsoft.com/office/drawing/2014/main" id="{719E85B9-C14B-4DD1-9B2A-AD63BA4730EC}"/>
              </a:ext>
            </a:extLst>
          </p:cNvPr>
          <p:cNvSpPr txBox="1">
            <a:spLocks noChangeArrowheads="1"/>
          </p:cNvSpPr>
          <p:nvPr/>
        </p:nvSpPr>
        <p:spPr bwMode="auto">
          <a:xfrm>
            <a:off x="468313" y="1116013"/>
            <a:ext cx="81534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Carhus plus</a:t>
            </a:r>
          </a:p>
          <a:p>
            <a:pPr eaLnBrk="1" hangingPunct="1"/>
            <a:r>
              <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àmbit: Història</a:t>
            </a:r>
          </a:p>
        </p:txBody>
      </p:sp>
      <p:sp>
        <p:nvSpPr>
          <p:cNvPr id="5" name="Rectangle 4">
            <a:extLst>
              <a:ext uri="{FF2B5EF4-FFF2-40B4-BE49-F238E27FC236}">
                <a16:creationId xmlns:a16="http://schemas.microsoft.com/office/drawing/2014/main" id="{259334BA-F86F-481B-853A-41CEBE4F52F0}"/>
              </a:ext>
            </a:extLst>
          </p:cNvPr>
          <p:cNvSpPr/>
          <p:nvPr/>
        </p:nvSpPr>
        <p:spPr>
          <a:xfrm>
            <a:off x="5795963" y="3284538"/>
            <a:ext cx="685800" cy="3436937"/>
          </a:xfrm>
          <a:prstGeom prst="rect">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2713040391"/>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13">
            <a:extLst>
              <a:ext uri="{FF2B5EF4-FFF2-40B4-BE49-F238E27FC236}">
                <a16:creationId xmlns:a16="http://schemas.microsoft.com/office/drawing/2014/main" id="{59C1872C-D812-4FB4-AEF3-540722935AA5}"/>
              </a:ext>
            </a:extLst>
          </p:cNvPr>
          <p:cNvSpPr txBox="1">
            <a:spLocks noChangeArrowheads="1"/>
          </p:cNvSpPr>
          <p:nvPr/>
        </p:nvSpPr>
        <p:spPr bwMode="auto">
          <a:xfrm>
            <a:off x="395288" y="1125538"/>
            <a:ext cx="81534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ERIH Plus</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endParaRPr lang="ca-ES" altLang="ca-ES" dirty="0">
              <a:solidFill>
                <a:srgbClr val="336699"/>
              </a:solidFill>
              <a:latin typeface="Verdana" panose="020B0604030504040204" pitchFamily="34" charset="0"/>
            </a:endParaRPr>
          </a:p>
        </p:txBody>
      </p:sp>
      <p:sp>
        <p:nvSpPr>
          <p:cNvPr id="5" name="QuadreDeText 4">
            <a:extLst>
              <a:ext uri="{FF2B5EF4-FFF2-40B4-BE49-F238E27FC236}">
                <a16:creationId xmlns:a16="http://schemas.microsoft.com/office/drawing/2014/main" id="{02E7A4C5-AE1D-4368-B785-56632B146CDA}"/>
              </a:ext>
            </a:extLst>
          </p:cNvPr>
          <p:cNvSpPr txBox="1"/>
          <p:nvPr/>
        </p:nvSpPr>
        <p:spPr>
          <a:xfrm>
            <a:off x="528027" y="2887682"/>
            <a:ext cx="8280400" cy="3970318"/>
          </a:xfrm>
          <a:prstGeom prst="rect">
            <a:avLst/>
          </a:prstGeom>
          <a:noFill/>
        </p:spPr>
        <p:txBody>
          <a:bodyPr>
            <a:spAutoFit/>
          </a:bodyPr>
          <a:lstStyle/>
          <a:p>
            <a:pPr>
              <a:defRPr/>
            </a:pPr>
            <a:endParaRPr lang="ca-ES" dirty="0">
              <a:solidFill>
                <a:schemeClr val="tx1">
                  <a:lumMod val="50000"/>
                  <a:lumOff val="50000"/>
                </a:schemeClr>
              </a:solidFill>
              <a:latin typeface="+mn-lt"/>
            </a:endParaRPr>
          </a:p>
          <a:p>
            <a:pPr marL="285750" indent="-285750">
              <a:buFont typeface="Arial" panose="020B0604020202020204" pitchFamily="34" charset="0"/>
              <a:buChar char="•"/>
              <a:defRPr/>
            </a:pPr>
            <a:r>
              <a:rPr lang="ca-ES" dirty="0">
                <a:solidFill>
                  <a:schemeClr val="tx1">
                    <a:lumMod val="50000"/>
                    <a:lumOff val="50000"/>
                  </a:schemeClr>
                </a:solidFill>
              </a:rPr>
              <a:t>ERIH plus (European Reference Index for the Humanities) està vinculat al European Science Foundation i depèn del Ministeri Noruec d’ Educació i Investigació, a través de l’organisme públic NSD (la Norwegian Social Science Data Services ), que el gestiona des del 2014.</a:t>
            </a:r>
          </a:p>
          <a:p>
            <a:pPr marL="285750" indent="-285750">
              <a:buFont typeface="Arial" panose="020B0604020202020204" pitchFamily="34" charset="0"/>
              <a:buChar char="•"/>
              <a:defRPr/>
            </a:pPr>
            <a:endParaRPr lang="ca-ES" dirty="0">
              <a:solidFill>
                <a:schemeClr val="tx1">
                  <a:lumMod val="50000"/>
                  <a:lumOff val="50000"/>
                </a:schemeClr>
              </a:solidFill>
            </a:endParaRPr>
          </a:p>
          <a:p>
            <a:pPr marL="285750" indent="-285750">
              <a:buFont typeface="Arial" panose="020B0604020202020204" pitchFamily="34" charset="0"/>
              <a:buChar char="•"/>
              <a:defRPr/>
            </a:pPr>
            <a:r>
              <a:rPr lang="ca-ES" dirty="0">
                <a:solidFill>
                  <a:schemeClr val="tx1">
                    <a:lumMod val="50000"/>
                    <a:lumOff val="50000"/>
                  </a:schemeClr>
                </a:solidFill>
              </a:rPr>
              <a:t>És un sistema de classificació de </a:t>
            </a:r>
            <a:r>
              <a:rPr lang="ca-ES" b="1" dirty="0">
                <a:solidFill>
                  <a:schemeClr val="tx1">
                    <a:lumMod val="50000"/>
                    <a:lumOff val="50000"/>
                  </a:schemeClr>
                </a:solidFill>
              </a:rPr>
              <a:t>revistes europees de Ciències Socials i Humanitats.</a:t>
            </a:r>
          </a:p>
          <a:p>
            <a:pPr marL="285750" indent="-285750">
              <a:buFont typeface="Arial" panose="020B0604020202020204" pitchFamily="34" charset="0"/>
              <a:buChar char="•"/>
              <a:defRPr/>
            </a:pPr>
            <a:endParaRPr lang="ca-ES" dirty="0">
              <a:solidFill>
                <a:schemeClr val="tx1">
                  <a:lumMod val="50000"/>
                  <a:lumOff val="50000"/>
                </a:schemeClr>
              </a:solidFill>
            </a:endParaRPr>
          </a:p>
          <a:p>
            <a:pPr marL="285750" indent="-285750">
              <a:buFont typeface="Arial" panose="020B0604020202020204" pitchFamily="34" charset="0"/>
              <a:buChar char="•"/>
              <a:defRPr/>
            </a:pPr>
            <a:r>
              <a:rPr lang="ca-ES" dirty="0">
                <a:solidFill>
                  <a:schemeClr val="tx1">
                    <a:lumMod val="50000"/>
                    <a:lumOff val="50000"/>
                  </a:schemeClr>
                </a:solidFill>
              </a:rPr>
              <a:t>L’</a:t>
            </a:r>
            <a:r>
              <a:rPr lang="ca-ES" b="1" dirty="0">
                <a:solidFill>
                  <a:schemeClr val="tx1">
                    <a:lumMod val="50000"/>
                    <a:lumOff val="50000"/>
                  </a:schemeClr>
                </a:solidFill>
              </a:rPr>
              <a:t>indicador de qualitat </a:t>
            </a:r>
            <a:r>
              <a:rPr lang="ca-ES" dirty="0">
                <a:solidFill>
                  <a:schemeClr val="tx1">
                    <a:lumMod val="50000"/>
                    <a:lumOff val="50000"/>
                  </a:schemeClr>
                </a:solidFill>
              </a:rPr>
              <a:t>que ofereix en aquest moment és la </a:t>
            </a:r>
            <a:r>
              <a:rPr lang="ca-ES" b="1" dirty="0">
                <a:solidFill>
                  <a:schemeClr val="tx1">
                    <a:lumMod val="50000"/>
                    <a:lumOff val="50000"/>
                  </a:schemeClr>
                </a:solidFill>
              </a:rPr>
              <a:t>inclusió de la revista en ERIH PLUS</a:t>
            </a:r>
            <a:r>
              <a:rPr lang="ca-ES" dirty="0">
                <a:solidFill>
                  <a:schemeClr val="tx1">
                    <a:lumMod val="50000"/>
                    <a:lumOff val="50000"/>
                  </a:schemeClr>
                </a:solidFill>
              </a:rPr>
              <a:t>.</a:t>
            </a:r>
          </a:p>
          <a:p>
            <a:pPr>
              <a:defRPr/>
            </a:pPr>
            <a:r>
              <a:rPr lang="ca-ES" dirty="0">
                <a:solidFill>
                  <a:schemeClr val="tx1">
                    <a:lumMod val="50000"/>
                    <a:lumOff val="50000"/>
                  </a:schemeClr>
                </a:solidFill>
              </a:rPr>
              <a:t> </a:t>
            </a:r>
          </a:p>
          <a:p>
            <a:pPr>
              <a:defRPr/>
            </a:pPr>
            <a:endParaRPr lang="ca-ES" dirty="0"/>
          </a:p>
          <a:p>
            <a:pPr>
              <a:defRPr/>
            </a:pPr>
            <a:endParaRPr lang="ca-ES" dirty="0"/>
          </a:p>
          <a:p>
            <a:pPr>
              <a:defRPr/>
            </a:pPr>
            <a:endParaRPr lang="es-ES" dirty="0"/>
          </a:p>
        </p:txBody>
      </p:sp>
      <p:pic>
        <p:nvPicPr>
          <p:cNvPr id="2" name="Imagen 1">
            <a:extLst>
              <a:ext uri="{FF2B5EF4-FFF2-40B4-BE49-F238E27FC236}">
                <a16:creationId xmlns:a16="http://schemas.microsoft.com/office/drawing/2014/main" id="{1A518A7C-3994-4928-B839-46F26B3441F9}"/>
              </a:ext>
            </a:extLst>
          </p:cNvPr>
          <p:cNvPicPr>
            <a:picLocks noChangeAspect="1"/>
          </p:cNvPicPr>
          <p:nvPr/>
        </p:nvPicPr>
        <p:blipFill>
          <a:blip r:embed="rId3"/>
          <a:stretch>
            <a:fillRect/>
          </a:stretch>
        </p:blipFill>
        <p:spPr>
          <a:xfrm>
            <a:off x="3032424" y="1863725"/>
            <a:ext cx="2465698" cy="813918"/>
          </a:xfrm>
          <a:prstGeom prst="rect">
            <a:avLst/>
          </a:prstGeom>
        </p:spPr>
      </p:pic>
    </p:spTree>
    <p:extLst>
      <p:ext uri="{BB962C8B-B14F-4D97-AF65-F5344CB8AC3E}">
        <p14:creationId xmlns:p14="http://schemas.microsoft.com/office/powerpoint/2010/main" val="4003727530"/>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0879C39B-E19A-43C4-84B0-747008F81303}"/>
              </a:ext>
            </a:extLst>
          </p:cNvPr>
          <p:cNvPicPr>
            <a:picLocks noChangeAspect="1"/>
          </p:cNvPicPr>
          <p:nvPr/>
        </p:nvPicPr>
        <p:blipFill rotWithShape="1">
          <a:blip r:embed="rId3"/>
          <a:srcRect l="13351" t="6495" r="24838" b="37778"/>
          <a:stretch/>
        </p:blipFill>
        <p:spPr>
          <a:xfrm>
            <a:off x="996460" y="1549625"/>
            <a:ext cx="6693877" cy="4827885"/>
          </a:xfrm>
          <a:prstGeom prst="rect">
            <a:avLst/>
          </a:prstGeom>
        </p:spPr>
      </p:pic>
      <p:sp>
        <p:nvSpPr>
          <p:cNvPr id="50179" name="Rectangle 13">
            <a:extLst>
              <a:ext uri="{FF2B5EF4-FFF2-40B4-BE49-F238E27FC236}">
                <a16:creationId xmlns:a16="http://schemas.microsoft.com/office/drawing/2014/main" id="{B5E6A906-60F1-412E-B433-BBF3B5301620}"/>
              </a:ext>
            </a:extLst>
          </p:cNvPr>
          <p:cNvSpPr txBox="1">
            <a:spLocks noChangeArrowheads="1"/>
          </p:cNvSpPr>
          <p:nvPr/>
        </p:nvSpPr>
        <p:spPr bwMode="auto">
          <a:xfrm>
            <a:off x="395288" y="1040460"/>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ERIH Plus</a:t>
            </a:r>
          </a:p>
        </p:txBody>
      </p:sp>
      <p:sp>
        <p:nvSpPr>
          <p:cNvPr id="9" name="Oval 8">
            <a:extLst>
              <a:ext uri="{FF2B5EF4-FFF2-40B4-BE49-F238E27FC236}">
                <a16:creationId xmlns:a16="http://schemas.microsoft.com/office/drawing/2014/main" id="{A113E566-B74B-4A37-B490-DEE45D910314}"/>
              </a:ext>
            </a:extLst>
          </p:cNvPr>
          <p:cNvSpPr/>
          <p:nvPr/>
        </p:nvSpPr>
        <p:spPr>
          <a:xfrm>
            <a:off x="912935" y="3963567"/>
            <a:ext cx="1366838" cy="431800"/>
          </a:xfrm>
          <a:prstGeom prst="ellipse">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7" name="Oval 8">
            <a:extLst>
              <a:ext uri="{FF2B5EF4-FFF2-40B4-BE49-F238E27FC236}">
                <a16:creationId xmlns:a16="http://schemas.microsoft.com/office/drawing/2014/main" id="{FF5ED755-764B-46AE-B353-AC945626CB58}"/>
              </a:ext>
            </a:extLst>
          </p:cNvPr>
          <p:cNvSpPr/>
          <p:nvPr/>
        </p:nvSpPr>
        <p:spPr>
          <a:xfrm>
            <a:off x="1698381" y="5311215"/>
            <a:ext cx="1366838" cy="431800"/>
          </a:xfrm>
          <a:prstGeom prst="ellipse">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3891002583"/>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3">
            <a:extLst>
              <a:ext uri="{FF2B5EF4-FFF2-40B4-BE49-F238E27FC236}">
                <a16:creationId xmlns:a16="http://schemas.microsoft.com/office/drawing/2014/main" id="{715BA7A6-4127-4972-A329-BB05FD98BF5B}"/>
              </a:ext>
            </a:extLst>
          </p:cNvPr>
          <p:cNvSpPr txBox="1">
            <a:spLocks noChangeArrowheads="1"/>
          </p:cNvSpPr>
          <p:nvPr/>
        </p:nvSpPr>
        <p:spPr bwMode="auto">
          <a:xfrm>
            <a:off x="407164" y="1016707"/>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ERIH Plus</a:t>
            </a:r>
          </a:p>
        </p:txBody>
      </p:sp>
      <p:pic>
        <p:nvPicPr>
          <p:cNvPr id="5" name="Imagen 4">
            <a:extLst>
              <a:ext uri="{FF2B5EF4-FFF2-40B4-BE49-F238E27FC236}">
                <a16:creationId xmlns:a16="http://schemas.microsoft.com/office/drawing/2014/main" id="{B8DA8619-2310-4F00-8876-FB8523C3B0A4}"/>
              </a:ext>
            </a:extLst>
          </p:cNvPr>
          <p:cNvPicPr>
            <a:picLocks noChangeAspect="1"/>
          </p:cNvPicPr>
          <p:nvPr/>
        </p:nvPicPr>
        <p:blipFill>
          <a:blip r:embed="rId3"/>
          <a:stretch>
            <a:fillRect/>
          </a:stretch>
        </p:blipFill>
        <p:spPr>
          <a:xfrm>
            <a:off x="2081360" y="1522566"/>
            <a:ext cx="4471840" cy="5160707"/>
          </a:xfrm>
          <a:prstGeom prst="rect">
            <a:avLst/>
          </a:prstGeom>
        </p:spPr>
      </p:pic>
      <p:sp>
        <p:nvSpPr>
          <p:cNvPr id="6" name="Rectángulo 5">
            <a:extLst>
              <a:ext uri="{FF2B5EF4-FFF2-40B4-BE49-F238E27FC236}">
                <a16:creationId xmlns:a16="http://schemas.microsoft.com/office/drawing/2014/main" id="{50A3F41D-7D3C-4889-90EB-142E938CA76F}"/>
              </a:ext>
            </a:extLst>
          </p:cNvPr>
          <p:cNvSpPr/>
          <p:nvPr/>
        </p:nvSpPr>
        <p:spPr>
          <a:xfrm>
            <a:off x="2971719" y="3048000"/>
            <a:ext cx="463144" cy="246186"/>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3188820395"/>
      </p:ext>
    </p:extLst>
  </p:cSld>
  <p:clrMapOvr>
    <a:masterClrMapping/>
  </p:clrMapOvr>
  <p:transition>
    <p:fade thruBlk="1"/>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760099BB-0C51-470C-8C91-756BCC697AE7}"/>
              </a:ext>
            </a:extLst>
          </p:cNvPr>
          <p:cNvPicPr>
            <a:picLocks noChangeAspect="1"/>
          </p:cNvPicPr>
          <p:nvPr/>
        </p:nvPicPr>
        <p:blipFill rotWithShape="1">
          <a:blip r:embed="rId3"/>
          <a:srcRect t="6666" r="25795" b="34019"/>
          <a:stretch/>
        </p:blipFill>
        <p:spPr>
          <a:xfrm>
            <a:off x="953965" y="1655935"/>
            <a:ext cx="7713147" cy="4932434"/>
          </a:xfrm>
          <a:prstGeom prst="rect">
            <a:avLst/>
          </a:prstGeom>
        </p:spPr>
      </p:pic>
      <p:sp>
        <p:nvSpPr>
          <p:cNvPr id="4" name="Rectangle 13">
            <a:extLst>
              <a:ext uri="{FF2B5EF4-FFF2-40B4-BE49-F238E27FC236}">
                <a16:creationId xmlns:a16="http://schemas.microsoft.com/office/drawing/2014/main" id="{37380935-6411-4BFB-819E-4C4A242975C1}"/>
              </a:ext>
            </a:extLst>
          </p:cNvPr>
          <p:cNvSpPr txBox="1">
            <a:spLocks noChangeArrowheads="1"/>
          </p:cNvSpPr>
          <p:nvPr/>
        </p:nvSpPr>
        <p:spPr bwMode="auto">
          <a:xfrm>
            <a:off x="395288" y="1100486"/>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ERIH Plus</a:t>
            </a:r>
          </a:p>
        </p:txBody>
      </p:sp>
      <p:sp>
        <p:nvSpPr>
          <p:cNvPr id="5" name="Rectángulo 4">
            <a:extLst>
              <a:ext uri="{FF2B5EF4-FFF2-40B4-BE49-F238E27FC236}">
                <a16:creationId xmlns:a16="http://schemas.microsoft.com/office/drawing/2014/main" id="{D79F1893-10DA-46C0-B359-8C52D5277F0F}"/>
              </a:ext>
            </a:extLst>
          </p:cNvPr>
          <p:cNvSpPr/>
          <p:nvPr/>
        </p:nvSpPr>
        <p:spPr>
          <a:xfrm>
            <a:off x="7080738" y="3130062"/>
            <a:ext cx="1467950" cy="738553"/>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103444970"/>
      </p:ext>
    </p:extLst>
  </p:cSld>
  <p:clrMapOvr>
    <a:masterClrMapping/>
  </p:clrMapOvr>
  <p:transition>
    <p:fade thruBlk="1"/>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13">
            <a:extLst>
              <a:ext uri="{FF2B5EF4-FFF2-40B4-BE49-F238E27FC236}">
                <a16:creationId xmlns:a16="http://schemas.microsoft.com/office/drawing/2014/main" id="{683B4C36-7894-4DFE-BA47-E7714150BFBB}"/>
              </a:ext>
            </a:extLst>
          </p:cNvPr>
          <p:cNvSpPr txBox="1">
            <a:spLocks noChangeArrowheads="1"/>
          </p:cNvSpPr>
          <p:nvPr/>
        </p:nvSpPr>
        <p:spPr bwMode="auto">
          <a:xfrm>
            <a:off x="395288" y="1125538"/>
            <a:ext cx="81534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Latindex</a:t>
            </a:r>
          </a:p>
          <a:p>
            <a:pPr eaLnBrk="1" hangingPunct="1"/>
            <a:r>
              <a:rPr lang="es-ES" altLang="es-ES" sz="2400" dirty="0">
                <a:latin typeface="+mj-lt"/>
              </a:rPr>
              <a:t> </a:t>
            </a:r>
            <a:endParaRPr lang="ca-ES" altLang="ca-ES" sz="2400" dirty="0">
              <a:solidFill>
                <a:srgbClr val="336699"/>
              </a:solidFill>
              <a:latin typeface="+mj-lt"/>
            </a:endParaRPr>
          </a:p>
          <a:p>
            <a:pPr eaLnBrk="1" hangingPunct="1"/>
            <a:endParaRPr lang="ca-ES" altLang="ca-ES" dirty="0">
              <a:solidFill>
                <a:srgbClr val="336699"/>
              </a:solidFill>
              <a:latin typeface="Verdana" panose="020B0604030504040204" pitchFamily="34" charset="0"/>
            </a:endParaRPr>
          </a:p>
        </p:txBody>
      </p:sp>
      <p:pic>
        <p:nvPicPr>
          <p:cNvPr id="86020" name="Imatge 7">
            <a:extLst>
              <a:ext uri="{FF2B5EF4-FFF2-40B4-BE49-F238E27FC236}">
                <a16:creationId xmlns:a16="http://schemas.microsoft.com/office/drawing/2014/main" id="{5DCA3B11-F1CA-4E65-B330-0ACA9970577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62288" y="1585913"/>
            <a:ext cx="28194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9" name="Rectangle 8">
            <a:extLst>
              <a:ext uri="{FF2B5EF4-FFF2-40B4-BE49-F238E27FC236}">
                <a16:creationId xmlns:a16="http://schemas.microsoft.com/office/drawing/2014/main" id="{B67EA98F-5AA9-421B-9E91-C42C239C11E9}"/>
              </a:ext>
            </a:extLst>
          </p:cNvPr>
          <p:cNvSpPr>
            <a:spLocks noChangeArrowheads="1"/>
          </p:cNvSpPr>
          <p:nvPr/>
        </p:nvSpPr>
        <p:spPr bwMode="auto">
          <a:xfrm>
            <a:off x="650701" y="2827338"/>
            <a:ext cx="7897987"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br>
              <a:rPr lang="ca-ES" altLang="es-ES" dirty="0"/>
            </a:br>
            <a:r>
              <a:rPr lang="ca-ES" alt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És un producte resultant que té l'objectiu de reunir i difondre informació bibliogràfica sobre les publicacions científiques produïdes a l'Amèrica Llatina, el Carib, Espanya i Portugal per tal de fer-les accessibles i elevarne la qualitat.</a:t>
            </a:r>
          </a:p>
          <a:p>
            <a:pPr>
              <a:defRPr/>
            </a:pPr>
            <a:endParaRPr lang="ca-ES" alt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r>
              <a:rPr lang="ca-ES" alt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Mesura la qualitat en funció d’una sèrie de criteris:</a:t>
            </a:r>
          </a:p>
          <a:p>
            <a:pPr lvl="1">
              <a:defRPr/>
            </a:pPr>
            <a:r>
              <a:rPr lang="ca-ES" alt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33 per a revistes impreses</a:t>
            </a:r>
          </a:p>
          <a:p>
            <a:pPr lvl="1">
              <a:defRPr/>
            </a:pPr>
            <a:r>
              <a:rPr lang="ca-ES" alt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36 per a revistes electròniques</a:t>
            </a:r>
          </a:p>
          <a:p>
            <a:pPr>
              <a:defRPr/>
            </a:pPr>
            <a:endParaRPr lang="es-ES" altLang="es-ES" sz="2000" dirty="0">
              <a:solidFill>
                <a:schemeClr val="tx1">
                  <a:lumMod val="50000"/>
                  <a:lumOff val="50000"/>
                </a:schemeClr>
              </a:solidFill>
              <a:latin typeface="+mn-lt"/>
            </a:endParaRPr>
          </a:p>
        </p:txBody>
      </p:sp>
    </p:spTree>
    <p:extLst>
      <p:ext uri="{BB962C8B-B14F-4D97-AF65-F5344CB8AC3E}">
        <p14:creationId xmlns:p14="http://schemas.microsoft.com/office/powerpoint/2010/main" val="1146897505"/>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13">
            <a:extLst>
              <a:ext uri="{FF2B5EF4-FFF2-40B4-BE49-F238E27FC236}">
                <a16:creationId xmlns:a16="http://schemas.microsoft.com/office/drawing/2014/main" id="{7B683DA3-BD9D-4A33-B241-55EE5658CAC1}"/>
              </a:ext>
            </a:extLst>
          </p:cNvPr>
          <p:cNvSpPr txBox="1">
            <a:spLocks noChangeArrowheads="1"/>
          </p:cNvSpPr>
          <p:nvPr/>
        </p:nvSpPr>
        <p:spPr bwMode="auto">
          <a:xfrm>
            <a:off x="508023" y="1157417"/>
            <a:ext cx="81534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Latindex. </a:t>
            </a:r>
            <a:r>
              <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tema</a:t>
            </a:r>
            <a:r>
              <a:rPr lang="es-ES" altLang="es-ES" sz="2400" dirty="0"/>
              <a:t> </a:t>
            </a:r>
            <a:endParaRPr lang="ca-ES" altLang="ca-ES" sz="2400"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3" name="Imagen 2">
            <a:extLst>
              <a:ext uri="{FF2B5EF4-FFF2-40B4-BE49-F238E27FC236}">
                <a16:creationId xmlns:a16="http://schemas.microsoft.com/office/drawing/2014/main" id="{20741FBA-10AB-4353-941E-5EB2EC884DA7}"/>
              </a:ext>
            </a:extLst>
          </p:cNvPr>
          <p:cNvPicPr>
            <a:picLocks noChangeAspect="1"/>
          </p:cNvPicPr>
          <p:nvPr/>
        </p:nvPicPr>
        <p:blipFill rotWithShape="1">
          <a:blip r:embed="rId3"/>
          <a:srcRect t="1164"/>
          <a:stretch/>
        </p:blipFill>
        <p:spPr>
          <a:xfrm>
            <a:off x="1378584" y="1803748"/>
            <a:ext cx="5895712" cy="4634630"/>
          </a:xfrm>
          <a:prstGeom prst="rect">
            <a:avLst/>
          </a:prstGeom>
        </p:spPr>
      </p:pic>
      <p:sp>
        <p:nvSpPr>
          <p:cNvPr id="7" name="Rectángulo 6">
            <a:extLst>
              <a:ext uri="{FF2B5EF4-FFF2-40B4-BE49-F238E27FC236}">
                <a16:creationId xmlns:a16="http://schemas.microsoft.com/office/drawing/2014/main" id="{59F94D98-7F02-47BB-B579-FE0E2E8E38FB}"/>
              </a:ext>
            </a:extLst>
          </p:cNvPr>
          <p:cNvSpPr/>
          <p:nvPr/>
        </p:nvSpPr>
        <p:spPr>
          <a:xfrm>
            <a:off x="3382026" y="5611659"/>
            <a:ext cx="588725" cy="225469"/>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4043230411"/>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492C5002-D19F-4ADA-AD95-388AA6826522}"/>
              </a:ext>
            </a:extLst>
          </p:cNvPr>
          <p:cNvPicPr>
            <a:picLocks noChangeAspect="1"/>
          </p:cNvPicPr>
          <p:nvPr/>
        </p:nvPicPr>
        <p:blipFill>
          <a:blip r:embed="rId3"/>
          <a:stretch>
            <a:fillRect/>
          </a:stretch>
        </p:blipFill>
        <p:spPr>
          <a:xfrm>
            <a:off x="782845" y="2507053"/>
            <a:ext cx="8096690" cy="2966821"/>
          </a:xfrm>
          <a:prstGeom prst="rect">
            <a:avLst/>
          </a:prstGeom>
        </p:spPr>
      </p:pic>
      <p:sp>
        <p:nvSpPr>
          <p:cNvPr id="87043" name="Rectangle 13">
            <a:extLst>
              <a:ext uri="{FF2B5EF4-FFF2-40B4-BE49-F238E27FC236}">
                <a16:creationId xmlns:a16="http://schemas.microsoft.com/office/drawing/2014/main" id="{7B683DA3-BD9D-4A33-B241-55EE5658CAC1}"/>
              </a:ext>
            </a:extLst>
          </p:cNvPr>
          <p:cNvSpPr txBox="1">
            <a:spLocks noChangeArrowheads="1"/>
          </p:cNvSpPr>
          <p:nvPr/>
        </p:nvSpPr>
        <p:spPr bwMode="auto">
          <a:xfrm>
            <a:off x="508023" y="1157417"/>
            <a:ext cx="81534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Latindex. </a:t>
            </a:r>
            <a:r>
              <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tema</a:t>
            </a:r>
            <a:r>
              <a:rPr lang="es-ES" altLang="es-ES" sz="2400" dirty="0"/>
              <a:t> </a:t>
            </a:r>
            <a:endParaRPr lang="ca-ES" altLang="ca-ES" sz="2400"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sp>
        <p:nvSpPr>
          <p:cNvPr id="7" name="Rectángulo 6">
            <a:extLst>
              <a:ext uri="{FF2B5EF4-FFF2-40B4-BE49-F238E27FC236}">
                <a16:creationId xmlns:a16="http://schemas.microsoft.com/office/drawing/2014/main" id="{59F94D98-7F02-47BB-B579-FE0E2E8E38FB}"/>
              </a:ext>
            </a:extLst>
          </p:cNvPr>
          <p:cNvSpPr/>
          <p:nvPr/>
        </p:nvSpPr>
        <p:spPr>
          <a:xfrm>
            <a:off x="2542782" y="3675148"/>
            <a:ext cx="2104374" cy="258025"/>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4195331274"/>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13">
            <a:extLst>
              <a:ext uri="{FF2B5EF4-FFF2-40B4-BE49-F238E27FC236}">
                <a16:creationId xmlns:a16="http://schemas.microsoft.com/office/drawing/2014/main" id="{7B683DA3-BD9D-4A33-B241-55EE5658CAC1}"/>
              </a:ext>
            </a:extLst>
          </p:cNvPr>
          <p:cNvSpPr txBox="1">
            <a:spLocks noChangeArrowheads="1"/>
          </p:cNvSpPr>
          <p:nvPr/>
        </p:nvSpPr>
        <p:spPr bwMode="auto">
          <a:xfrm>
            <a:off x="508023" y="1035369"/>
            <a:ext cx="81534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Latindex. </a:t>
            </a:r>
            <a:r>
              <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tema</a:t>
            </a:r>
            <a:r>
              <a:rPr lang="es-ES" altLang="es-ES" sz="2400" dirty="0">
                <a:latin typeface="Verdana" panose="020B0604030504040204" pitchFamily="34" charset="0"/>
                <a:ea typeface="Verdana" panose="020B0604030504040204" pitchFamily="34" charset="0"/>
                <a:cs typeface="Verdana" panose="020B0604030504040204" pitchFamily="34" charset="0"/>
              </a:rPr>
              <a:t>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4" name="Imagen 3">
            <a:extLst>
              <a:ext uri="{FF2B5EF4-FFF2-40B4-BE49-F238E27FC236}">
                <a16:creationId xmlns:a16="http://schemas.microsoft.com/office/drawing/2014/main" id="{74D4B6FD-6714-4466-BA29-B344CAD0F476}"/>
              </a:ext>
            </a:extLst>
          </p:cNvPr>
          <p:cNvPicPr>
            <a:picLocks noChangeAspect="1"/>
          </p:cNvPicPr>
          <p:nvPr/>
        </p:nvPicPr>
        <p:blipFill>
          <a:blip r:embed="rId3"/>
          <a:stretch>
            <a:fillRect/>
          </a:stretch>
        </p:blipFill>
        <p:spPr>
          <a:xfrm>
            <a:off x="1481424" y="1622057"/>
            <a:ext cx="5564145" cy="5019260"/>
          </a:xfrm>
          <a:prstGeom prst="rect">
            <a:avLst/>
          </a:prstGeom>
        </p:spPr>
      </p:pic>
    </p:spTree>
    <p:extLst>
      <p:ext uri="{BB962C8B-B14F-4D97-AF65-F5344CB8AC3E}">
        <p14:creationId xmlns:p14="http://schemas.microsoft.com/office/powerpoint/2010/main" val="339939828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QuadreDeText 2">
            <a:extLst>
              <a:ext uri="{FF2B5EF4-FFF2-40B4-BE49-F238E27FC236}">
                <a16:creationId xmlns:a16="http://schemas.microsoft.com/office/drawing/2014/main" id="{3ABEF168-12E1-4181-9F1A-43B761E8D03A}"/>
              </a:ext>
            </a:extLst>
          </p:cNvPr>
          <p:cNvSpPr txBox="1">
            <a:spLocks noChangeArrowheads="1"/>
          </p:cNvSpPr>
          <p:nvPr/>
        </p:nvSpPr>
        <p:spPr bwMode="auto">
          <a:xfrm>
            <a:off x="381000" y="1220788"/>
            <a:ext cx="858202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Qui avalua l’activitat científica?</a:t>
            </a:r>
          </a:p>
          <a:p>
            <a:pPr>
              <a:defRPr/>
            </a:pPr>
            <a:endParaRPr lang="ca-ES" altLang="es-ES" sz="3200" b="1" dirty="0">
              <a:solidFill>
                <a:srgbClr val="FF0000"/>
              </a:solidFill>
              <a:latin typeface="+mj-lt"/>
            </a:endParaRPr>
          </a:p>
          <a:p>
            <a:pPr>
              <a:defRPr/>
            </a:pPr>
            <a:endParaRPr lang="ca-ES" altLang="es-ES" sz="2400" dirty="0">
              <a:solidFill>
                <a:srgbClr val="FF0000"/>
              </a:solidFill>
              <a:latin typeface="+mj-lt"/>
            </a:endParaRPr>
          </a:p>
          <a:p>
            <a:pPr>
              <a:defRPr/>
            </a:pPr>
            <a:endParaRPr lang="es-ES" altLang="es-ES" dirty="0"/>
          </a:p>
        </p:txBody>
      </p:sp>
      <p:pic>
        <p:nvPicPr>
          <p:cNvPr id="12292" name="Imatge 3">
            <a:extLst>
              <a:ext uri="{FF2B5EF4-FFF2-40B4-BE49-F238E27FC236}">
                <a16:creationId xmlns:a16="http://schemas.microsoft.com/office/drawing/2014/main" id="{C7F63292-AA01-44FE-AFB0-E63468ACC0A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3225" y="2235200"/>
            <a:ext cx="1439863"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Imatge 4">
            <a:extLst>
              <a:ext uri="{FF2B5EF4-FFF2-40B4-BE49-F238E27FC236}">
                <a16:creationId xmlns:a16="http://schemas.microsoft.com/office/drawing/2014/main" id="{70CEF55D-E1FB-46F7-85E4-614D8142F75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492500" y="2303463"/>
            <a:ext cx="183832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QuadreDeText 8">
            <a:extLst>
              <a:ext uri="{FF2B5EF4-FFF2-40B4-BE49-F238E27FC236}">
                <a16:creationId xmlns:a16="http://schemas.microsoft.com/office/drawing/2014/main" id="{34828F64-9C30-4F1D-B9F8-D13FC7CEC46D}"/>
              </a:ext>
            </a:extLst>
          </p:cNvPr>
          <p:cNvSpPr txBox="1">
            <a:spLocks noChangeArrowheads="1"/>
          </p:cNvSpPr>
          <p:nvPr/>
        </p:nvSpPr>
        <p:spPr bwMode="auto">
          <a:xfrm>
            <a:off x="1641475" y="3924300"/>
            <a:ext cx="5435600" cy="523220"/>
          </a:xfrm>
          <a:prstGeom prst="rect">
            <a:avLst/>
          </a:prstGeom>
          <a:noFill/>
          <a:ln w="9525">
            <a:solidFill>
              <a:schemeClr val="bg1">
                <a:lumMod val="65000"/>
              </a:schemeClr>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r>
              <a:rPr lang="ca-ES" altLang="es-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Utilitzen indicadors de qualitat (factor d’impacte, quartil…) per avaluar l’activitat investigadora</a:t>
            </a:r>
          </a:p>
        </p:txBody>
      </p:sp>
      <p:sp>
        <p:nvSpPr>
          <p:cNvPr id="12297" name="QuadreDeText 15">
            <a:extLst>
              <a:ext uri="{FF2B5EF4-FFF2-40B4-BE49-F238E27FC236}">
                <a16:creationId xmlns:a16="http://schemas.microsoft.com/office/drawing/2014/main" id="{F1849FE9-DC71-4EF5-8189-1281B069F2F3}"/>
              </a:ext>
            </a:extLst>
          </p:cNvPr>
          <p:cNvSpPr txBox="1">
            <a:spLocks noChangeArrowheads="1"/>
          </p:cNvSpPr>
          <p:nvPr/>
        </p:nvSpPr>
        <p:spPr bwMode="auto">
          <a:xfrm>
            <a:off x="1668463" y="5545138"/>
            <a:ext cx="5430837" cy="307777"/>
          </a:xfrm>
          <a:prstGeom prst="rect">
            <a:avLst/>
          </a:prstGeom>
          <a:noFill/>
          <a:ln w="9525">
            <a:solidFill>
              <a:schemeClr val="bg1">
                <a:lumMod val="65000"/>
              </a:schemeClr>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r>
              <a:rPr lang="ca-ES" altLang="es-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Els investigadors han de conèixer les revistes on publicar</a:t>
            </a:r>
          </a:p>
        </p:txBody>
      </p:sp>
      <p:cxnSp>
        <p:nvCxnSpPr>
          <p:cNvPr id="9" name="Connector de fletxa recta 8">
            <a:extLst>
              <a:ext uri="{FF2B5EF4-FFF2-40B4-BE49-F238E27FC236}">
                <a16:creationId xmlns:a16="http://schemas.microsoft.com/office/drawing/2014/main" id="{7986E714-38D4-4193-B012-18463401B24F}"/>
              </a:ext>
            </a:extLst>
          </p:cNvPr>
          <p:cNvCxnSpPr/>
          <p:nvPr/>
        </p:nvCxnSpPr>
        <p:spPr>
          <a:xfrm>
            <a:off x="4244975" y="3100388"/>
            <a:ext cx="0" cy="473075"/>
          </a:xfrm>
          <a:prstGeom prst="straightConnector1">
            <a:avLst/>
          </a:prstGeom>
          <a:ln w="3175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or de fletxa recta 18">
            <a:extLst>
              <a:ext uri="{FF2B5EF4-FFF2-40B4-BE49-F238E27FC236}">
                <a16:creationId xmlns:a16="http://schemas.microsoft.com/office/drawing/2014/main" id="{9B742D19-B630-437B-862F-626730A16431}"/>
              </a:ext>
            </a:extLst>
          </p:cNvPr>
          <p:cNvCxnSpPr/>
          <p:nvPr/>
        </p:nvCxnSpPr>
        <p:spPr>
          <a:xfrm flipV="1">
            <a:off x="4244975" y="4676775"/>
            <a:ext cx="0" cy="481013"/>
          </a:xfrm>
          <a:prstGeom prst="straightConnector1">
            <a:avLst/>
          </a:prstGeom>
          <a:ln w="3175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1" name="Imagen 10">
            <a:extLst>
              <a:ext uri="{FF2B5EF4-FFF2-40B4-BE49-F238E27FC236}">
                <a16:creationId xmlns:a16="http://schemas.microsoft.com/office/drawing/2014/main" id="{B7CD22F0-3276-4454-A0F6-BB28155CB5FA}"/>
              </a:ext>
            </a:extLst>
          </p:cNvPr>
          <p:cNvPicPr/>
          <p:nvPr/>
        </p:nvPicPr>
        <p:blipFill rotWithShape="1">
          <a:blip r:embed="rId5"/>
          <a:srcRect l="27056" t="37532" r="56457" b="52030"/>
          <a:stretch/>
        </p:blipFill>
        <p:spPr bwMode="auto">
          <a:xfrm>
            <a:off x="5709322" y="2303463"/>
            <a:ext cx="1054893" cy="58419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075483101"/>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13">
            <a:extLst>
              <a:ext uri="{FF2B5EF4-FFF2-40B4-BE49-F238E27FC236}">
                <a16:creationId xmlns:a16="http://schemas.microsoft.com/office/drawing/2014/main" id="{7B683DA3-BD9D-4A33-B241-55EE5658CAC1}"/>
              </a:ext>
            </a:extLst>
          </p:cNvPr>
          <p:cNvSpPr txBox="1">
            <a:spLocks noChangeArrowheads="1"/>
          </p:cNvSpPr>
          <p:nvPr/>
        </p:nvSpPr>
        <p:spPr bwMode="auto">
          <a:xfrm>
            <a:off x="508023" y="1044683"/>
            <a:ext cx="81534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Latindex. </a:t>
            </a:r>
            <a:r>
              <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tema</a:t>
            </a:r>
            <a:r>
              <a:rPr lang="es-ES" altLang="es-ES" sz="2400" dirty="0">
                <a:latin typeface="Verdana" panose="020B0604030504040204" pitchFamily="34" charset="0"/>
                <a:ea typeface="Verdana" panose="020B0604030504040204" pitchFamily="34" charset="0"/>
                <a:cs typeface="Verdana" panose="020B0604030504040204" pitchFamily="34" charset="0"/>
              </a:rPr>
              <a:t>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5" name="Imagen 4">
            <a:extLst>
              <a:ext uri="{FF2B5EF4-FFF2-40B4-BE49-F238E27FC236}">
                <a16:creationId xmlns:a16="http://schemas.microsoft.com/office/drawing/2014/main" id="{A5F2AD00-7CB7-4EAC-87DA-926A2768D0CF}"/>
              </a:ext>
            </a:extLst>
          </p:cNvPr>
          <p:cNvPicPr>
            <a:picLocks noChangeAspect="1"/>
          </p:cNvPicPr>
          <p:nvPr/>
        </p:nvPicPr>
        <p:blipFill>
          <a:blip r:embed="rId3"/>
          <a:stretch>
            <a:fillRect/>
          </a:stretch>
        </p:blipFill>
        <p:spPr>
          <a:xfrm>
            <a:off x="2009960" y="1703294"/>
            <a:ext cx="4833929" cy="4816664"/>
          </a:xfrm>
          <a:prstGeom prst="rect">
            <a:avLst/>
          </a:prstGeom>
        </p:spPr>
      </p:pic>
    </p:spTree>
    <p:extLst>
      <p:ext uri="{BB962C8B-B14F-4D97-AF65-F5344CB8AC3E}">
        <p14:creationId xmlns:p14="http://schemas.microsoft.com/office/powerpoint/2010/main" val="325973710"/>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13">
            <a:extLst>
              <a:ext uri="{FF2B5EF4-FFF2-40B4-BE49-F238E27FC236}">
                <a16:creationId xmlns:a16="http://schemas.microsoft.com/office/drawing/2014/main" id="{D211041D-F18C-4172-97E2-1F9503A79B7F}"/>
              </a:ext>
            </a:extLst>
          </p:cNvPr>
          <p:cNvSpPr txBox="1">
            <a:spLocks noChangeArrowheads="1"/>
          </p:cNvSpPr>
          <p:nvPr/>
        </p:nvSpPr>
        <p:spPr bwMode="auto">
          <a:xfrm>
            <a:off x="645809" y="1125537"/>
            <a:ext cx="81534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MIAR</a:t>
            </a:r>
          </a:p>
          <a:p>
            <a:pPr eaLnBrk="1" hangingPunct="1"/>
            <a:r>
              <a:rPr lang="es-ES" altLang="es-ES" dirty="0"/>
              <a:t> </a:t>
            </a:r>
            <a:endParaRPr lang="ca-ES" altLang="ca-ES"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sp>
        <p:nvSpPr>
          <p:cNvPr id="5" name="Rectangle 4">
            <a:extLst>
              <a:ext uri="{FF2B5EF4-FFF2-40B4-BE49-F238E27FC236}">
                <a16:creationId xmlns:a16="http://schemas.microsoft.com/office/drawing/2014/main" id="{C8ACE252-4827-45F6-9150-5A0854AB739A}"/>
              </a:ext>
            </a:extLst>
          </p:cNvPr>
          <p:cNvSpPr/>
          <p:nvPr/>
        </p:nvSpPr>
        <p:spPr>
          <a:xfrm>
            <a:off x="736600" y="3141663"/>
            <a:ext cx="7651750" cy="2585323"/>
          </a:xfrm>
          <a:prstGeom prst="rect">
            <a:avLst/>
          </a:prstGeom>
        </p:spPr>
        <p:txBody>
          <a:bodyPr>
            <a:spAutoFit/>
          </a:bodyPr>
          <a:lstStyle/>
          <a:p>
            <a:pPr>
              <a:defRPr/>
            </a:pPr>
            <a:r>
              <a:rPr lang="ca-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Elaborat pel Departament de Biblioteconomia i Documentació de la Universitat de Barcelona, és un sistema per mesurar quantitativament la visibilitat de les publicacions periòdiques en funció de la seva presència en diferents tipus de bases de dades. </a:t>
            </a:r>
          </a:p>
          <a:p>
            <a:pPr>
              <a:defRPr/>
            </a:pPr>
            <a:endParaRPr lang="ca-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endParaRPr lang="ca-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r>
              <a:rPr lang="ca-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Fa un rànquing basat en l’índex l’ICDS  (Índex compost de difusió secundària)</a:t>
            </a:r>
          </a:p>
        </p:txBody>
      </p:sp>
      <p:pic>
        <p:nvPicPr>
          <p:cNvPr id="3" name="Imagen 2">
            <a:extLst>
              <a:ext uri="{FF2B5EF4-FFF2-40B4-BE49-F238E27FC236}">
                <a16:creationId xmlns:a16="http://schemas.microsoft.com/office/drawing/2014/main" id="{BCD9188A-E101-404B-92DD-5D1EEC9C00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6274" y="1704500"/>
            <a:ext cx="2971428" cy="761905"/>
          </a:xfrm>
          <a:prstGeom prst="rect">
            <a:avLst/>
          </a:prstGeom>
        </p:spPr>
      </p:pic>
    </p:spTree>
    <p:extLst>
      <p:ext uri="{BB962C8B-B14F-4D97-AF65-F5344CB8AC3E}">
        <p14:creationId xmlns:p14="http://schemas.microsoft.com/office/powerpoint/2010/main" val="651189725"/>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3">
            <a:extLst>
              <a:ext uri="{FF2B5EF4-FFF2-40B4-BE49-F238E27FC236}">
                <a16:creationId xmlns:a16="http://schemas.microsoft.com/office/drawing/2014/main" id="{6BE272CA-2FD9-4AA9-B3FD-F855383CA070}"/>
              </a:ext>
            </a:extLst>
          </p:cNvPr>
          <p:cNvSpPr>
            <a:spLocks noChangeArrowheads="1"/>
          </p:cNvSpPr>
          <p:nvPr/>
        </p:nvSpPr>
        <p:spPr bwMode="auto">
          <a:xfrm>
            <a:off x="611188" y="1100138"/>
            <a:ext cx="79930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MIAR</a:t>
            </a:r>
            <a:r>
              <a:rPr lang="es-ES" altLang="es-ES" dirty="0"/>
              <a:t> </a:t>
            </a:r>
            <a:endParaRPr lang="ca-ES" altLang="ca-ES"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3" name="Imagen 2">
            <a:extLst>
              <a:ext uri="{FF2B5EF4-FFF2-40B4-BE49-F238E27FC236}">
                <a16:creationId xmlns:a16="http://schemas.microsoft.com/office/drawing/2014/main" id="{C94246AA-5E6D-4CA1-8B66-07856621DA9B}"/>
              </a:ext>
            </a:extLst>
          </p:cNvPr>
          <p:cNvPicPr>
            <a:picLocks noChangeAspect="1"/>
          </p:cNvPicPr>
          <p:nvPr/>
        </p:nvPicPr>
        <p:blipFill>
          <a:blip r:embed="rId3"/>
          <a:stretch>
            <a:fillRect/>
          </a:stretch>
        </p:blipFill>
        <p:spPr>
          <a:xfrm>
            <a:off x="1954060" y="1598152"/>
            <a:ext cx="5008644" cy="5009328"/>
          </a:xfrm>
          <a:prstGeom prst="rect">
            <a:avLst/>
          </a:prstGeom>
        </p:spPr>
      </p:pic>
    </p:spTree>
    <p:extLst>
      <p:ext uri="{BB962C8B-B14F-4D97-AF65-F5344CB8AC3E}">
        <p14:creationId xmlns:p14="http://schemas.microsoft.com/office/powerpoint/2010/main" val="1613041880"/>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3">
            <a:extLst>
              <a:ext uri="{FF2B5EF4-FFF2-40B4-BE49-F238E27FC236}">
                <a16:creationId xmlns:a16="http://schemas.microsoft.com/office/drawing/2014/main" id="{6BE272CA-2FD9-4AA9-B3FD-F855383CA070}"/>
              </a:ext>
            </a:extLst>
          </p:cNvPr>
          <p:cNvSpPr>
            <a:spLocks noChangeArrowheads="1"/>
          </p:cNvSpPr>
          <p:nvPr/>
        </p:nvSpPr>
        <p:spPr bwMode="auto">
          <a:xfrm>
            <a:off x="611188" y="1100138"/>
            <a:ext cx="79930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MIAR</a:t>
            </a:r>
            <a:r>
              <a:rPr lang="es-ES" altLang="es-ES" dirty="0"/>
              <a:t> </a:t>
            </a:r>
            <a:endParaRPr lang="ca-ES" altLang="ca-ES"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4" name="Imagen 3">
            <a:extLst>
              <a:ext uri="{FF2B5EF4-FFF2-40B4-BE49-F238E27FC236}">
                <a16:creationId xmlns:a16="http://schemas.microsoft.com/office/drawing/2014/main" id="{B3A397B7-4B71-4DC6-B6FB-6FB01A262F47}"/>
              </a:ext>
            </a:extLst>
          </p:cNvPr>
          <p:cNvPicPr>
            <a:picLocks noChangeAspect="1"/>
          </p:cNvPicPr>
          <p:nvPr/>
        </p:nvPicPr>
        <p:blipFill>
          <a:blip r:embed="rId3"/>
          <a:stretch>
            <a:fillRect/>
          </a:stretch>
        </p:blipFill>
        <p:spPr>
          <a:xfrm>
            <a:off x="611188" y="1838802"/>
            <a:ext cx="7814827" cy="4549472"/>
          </a:xfrm>
          <a:prstGeom prst="rect">
            <a:avLst/>
          </a:prstGeom>
        </p:spPr>
      </p:pic>
      <p:sp>
        <p:nvSpPr>
          <p:cNvPr id="5" name="Rectángulo 4">
            <a:extLst>
              <a:ext uri="{FF2B5EF4-FFF2-40B4-BE49-F238E27FC236}">
                <a16:creationId xmlns:a16="http://schemas.microsoft.com/office/drawing/2014/main" id="{76D8E7EF-E7E5-47B0-8471-62E45246D2C9}"/>
              </a:ext>
            </a:extLst>
          </p:cNvPr>
          <p:cNvSpPr/>
          <p:nvPr/>
        </p:nvSpPr>
        <p:spPr>
          <a:xfrm>
            <a:off x="2083004" y="4069975"/>
            <a:ext cx="1323584" cy="179295"/>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206717158"/>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9B9FAA92-E075-4BA4-9B8F-A35F1E769E79}"/>
              </a:ext>
            </a:extLst>
          </p:cNvPr>
          <p:cNvPicPr>
            <a:picLocks noChangeAspect="1"/>
          </p:cNvPicPr>
          <p:nvPr/>
        </p:nvPicPr>
        <p:blipFill>
          <a:blip r:embed="rId3"/>
          <a:stretch>
            <a:fillRect/>
          </a:stretch>
        </p:blipFill>
        <p:spPr>
          <a:xfrm>
            <a:off x="826342" y="1685061"/>
            <a:ext cx="6426106" cy="4929550"/>
          </a:xfrm>
          <a:prstGeom prst="rect">
            <a:avLst/>
          </a:prstGeom>
        </p:spPr>
      </p:pic>
      <p:sp>
        <p:nvSpPr>
          <p:cNvPr id="90116" name="Rectangle 3">
            <a:extLst>
              <a:ext uri="{FF2B5EF4-FFF2-40B4-BE49-F238E27FC236}">
                <a16:creationId xmlns:a16="http://schemas.microsoft.com/office/drawing/2014/main" id="{6BE272CA-2FD9-4AA9-B3FD-F855383CA070}"/>
              </a:ext>
            </a:extLst>
          </p:cNvPr>
          <p:cNvSpPr>
            <a:spLocks noChangeArrowheads="1"/>
          </p:cNvSpPr>
          <p:nvPr/>
        </p:nvSpPr>
        <p:spPr bwMode="auto">
          <a:xfrm>
            <a:off x="611188" y="1100138"/>
            <a:ext cx="79930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MIAR</a:t>
            </a:r>
            <a:r>
              <a:rPr lang="es-ES" altLang="es-ES" dirty="0"/>
              <a:t> </a:t>
            </a:r>
            <a:endParaRPr lang="ca-ES" altLang="ca-ES"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sp>
        <p:nvSpPr>
          <p:cNvPr id="8" name="Rectángulo 7">
            <a:extLst>
              <a:ext uri="{FF2B5EF4-FFF2-40B4-BE49-F238E27FC236}">
                <a16:creationId xmlns:a16="http://schemas.microsoft.com/office/drawing/2014/main" id="{37935D9E-C7CC-4F77-8778-677925DDD953}"/>
              </a:ext>
            </a:extLst>
          </p:cNvPr>
          <p:cNvSpPr/>
          <p:nvPr/>
        </p:nvSpPr>
        <p:spPr>
          <a:xfrm rot="5400000">
            <a:off x="5536231" y="4793697"/>
            <a:ext cx="3031602" cy="400832"/>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0" name="Rectángulo 9">
            <a:extLst>
              <a:ext uri="{FF2B5EF4-FFF2-40B4-BE49-F238E27FC236}">
                <a16:creationId xmlns:a16="http://schemas.microsoft.com/office/drawing/2014/main" id="{A6AB3BEF-19BA-4462-905D-95F787925219}"/>
              </a:ext>
            </a:extLst>
          </p:cNvPr>
          <p:cNvSpPr/>
          <p:nvPr/>
        </p:nvSpPr>
        <p:spPr>
          <a:xfrm>
            <a:off x="3026113" y="4354427"/>
            <a:ext cx="4226336" cy="226538"/>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2316894277"/>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8D6D755F-1478-4449-B859-8389027FC6B1}"/>
              </a:ext>
            </a:extLst>
          </p:cNvPr>
          <p:cNvPicPr>
            <a:picLocks noChangeAspect="1"/>
          </p:cNvPicPr>
          <p:nvPr/>
        </p:nvPicPr>
        <p:blipFill rotWithShape="1">
          <a:blip r:embed="rId3"/>
          <a:srcRect l="-269" t="6869" r="13727" b="10168"/>
          <a:stretch/>
        </p:blipFill>
        <p:spPr>
          <a:xfrm>
            <a:off x="1070030" y="1549295"/>
            <a:ext cx="6319712" cy="4846720"/>
          </a:xfrm>
          <a:prstGeom prst="rect">
            <a:avLst/>
          </a:prstGeom>
        </p:spPr>
      </p:pic>
      <p:sp>
        <p:nvSpPr>
          <p:cNvPr id="90116" name="Rectangle 3">
            <a:extLst>
              <a:ext uri="{FF2B5EF4-FFF2-40B4-BE49-F238E27FC236}">
                <a16:creationId xmlns:a16="http://schemas.microsoft.com/office/drawing/2014/main" id="{6BE272CA-2FD9-4AA9-B3FD-F855383CA070}"/>
              </a:ext>
            </a:extLst>
          </p:cNvPr>
          <p:cNvSpPr>
            <a:spLocks noChangeArrowheads="1"/>
          </p:cNvSpPr>
          <p:nvPr/>
        </p:nvSpPr>
        <p:spPr bwMode="auto">
          <a:xfrm>
            <a:off x="611188" y="1100138"/>
            <a:ext cx="79930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MIAR</a:t>
            </a:r>
            <a:r>
              <a:rPr lang="es-ES" altLang="es-ES" dirty="0">
                <a:latin typeface="Verdana" panose="020B0604030504040204" pitchFamily="34" charset="0"/>
                <a:ea typeface="Verdana" panose="020B0604030504040204" pitchFamily="34" charset="0"/>
                <a:cs typeface="Verdana" panose="020B0604030504040204" pitchFamily="34" charset="0"/>
              </a:rPr>
              <a:t> </a:t>
            </a:r>
            <a:endParaRPr lang="ca-ES" altLang="ca-ES"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sp>
        <p:nvSpPr>
          <p:cNvPr id="5" name="Rectángulo 4">
            <a:extLst>
              <a:ext uri="{FF2B5EF4-FFF2-40B4-BE49-F238E27FC236}">
                <a16:creationId xmlns:a16="http://schemas.microsoft.com/office/drawing/2014/main" id="{76D8E7EF-E7E5-47B0-8471-62E45246D2C9}"/>
              </a:ext>
            </a:extLst>
          </p:cNvPr>
          <p:cNvSpPr/>
          <p:nvPr/>
        </p:nvSpPr>
        <p:spPr>
          <a:xfrm>
            <a:off x="2040871" y="4269981"/>
            <a:ext cx="3970750" cy="708419"/>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9" name="Rectángulo 8">
            <a:extLst>
              <a:ext uri="{FF2B5EF4-FFF2-40B4-BE49-F238E27FC236}">
                <a16:creationId xmlns:a16="http://schemas.microsoft.com/office/drawing/2014/main" id="{467396BD-B47A-4396-A48C-340CF99468E8}"/>
              </a:ext>
            </a:extLst>
          </p:cNvPr>
          <p:cNvSpPr/>
          <p:nvPr/>
        </p:nvSpPr>
        <p:spPr>
          <a:xfrm flipH="1" flipV="1">
            <a:off x="2706255" y="6197599"/>
            <a:ext cx="785090" cy="198415"/>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2" name="Rectángulo 11">
            <a:extLst>
              <a:ext uri="{FF2B5EF4-FFF2-40B4-BE49-F238E27FC236}">
                <a16:creationId xmlns:a16="http://schemas.microsoft.com/office/drawing/2014/main" id="{CF94D32D-2BEC-46D3-8C2B-415472F2975F}"/>
              </a:ext>
            </a:extLst>
          </p:cNvPr>
          <p:cNvSpPr/>
          <p:nvPr/>
        </p:nvSpPr>
        <p:spPr>
          <a:xfrm flipV="1">
            <a:off x="6271490" y="3842324"/>
            <a:ext cx="858983" cy="1256148"/>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1996740599"/>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3">
            <a:extLst>
              <a:ext uri="{FF2B5EF4-FFF2-40B4-BE49-F238E27FC236}">
                <a16:creationId xmlns:a16="http://schemas.microsoft.com/office/drawing/2014/main" id="{97EC59C2-EAC5-4933-B2E8-F30A985F8951}"/>
              </a:ext>
            </a:extLst>
          </p:cNvPr>
          <p:cNvSpPr>
            <a:spLocks noChangeArrowheads="1"/>
          </p:cNvSpPr>
          <p:nvPr/>
        </p:nvSpPr>
        <p:spPr bwMode="auto">
          <a:xfrm>
            <a:off x="611188" y="1100138"/>
            <a:ext cx="799306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300" b="1" dirty="0">
                <a:solidFill>
                  <a:srgbClr val="336699"/>
                </a:solidFill>
                <a:latin typeface="Verdana" panose="020B0604030504040204" pitchFamily="34" charset="0"/>
                <a:ea typeface="Verdana" panose="020B0604030504040204" pitchFamily="34" charset="0"/>
                <a:cs typeface="Verdana" panose="020B0604030504040204" pitchFamily="34" charset="0"/>
              </a:rPr>
              <a:t>Resh </a:t>
            </a:r>
            <a:r>
              <a:rPr lang="ca-ES" altLang="ca-ES" sz="2300" dirty="0">
                <a:solidFill>
                  <a:srgbClr val="336699"/>
                </a:solidFill>
                <a:latin typeface="Verdana" panose="020B0604030504040204" pitchFamily="34" charset="0"/>
                <a:ea typeface="Verdana" panose="020B0604030504040204" pitchFamily="34" charset="0"/>
                <a:cs typeface="Verdana" panose="020B0604030504040204" pitchFamily="34" charset="0"/>
              </a:rPr>
              <a:t>(</a:t>
            </a:r>
            <a:r>
              <a:rPr lang="es-ES" altLang="ca-ES" sz="2300" dirty="0">
                <a:solidFill>
                  <a:srgbClr val="336699"/>
                </a:solidFill>
                <a:latin typeface="Verdana" panose="020B0604030504040204" pitchFamily="34" charset="0"/>
                <a:ea typeface="Verdana" panose="020B0604030504040204" pitchFamily="34" charset="0"/>
                <a:cs typeface="Verdana" panose="020B0604030504040204" pitchFamily="34" charset="0"/>
              </a:rPr>
              <a:t>Revistas Españolas de Ciencias Sociales y Humanidades) </a:t>
            </a:r>
            <a:endParaRPr lang="ca-ES" altLang="ca-ES" sz="23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r>
              <a:rPr lang="es-ES" altLang="es-ES" dirty="0"/>
              <a:t> </a:t>
            </a:r>
            <a:endParaRPr lang="ca-ES" altLang="ca-ES"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sp>
        <p:nvSpPr>
          <p:cNvPr id="7" name="Rectangle 6">
            <a:extLst>
              <a:ext uri="{FF2B5EF4-FFF2-40B4-BE49-F238E27FC236}">
                <a16:creationId xmlns:a16="http://schemas.microsoft.com/office/drawing/2014/main" id="{D8C91004-96D8-49A7-B64D-38E1E09A5141}"/>
              </a:ext>
            </a:extLst>
          </p:cNvPr>
          <p:cNvSpPr/>
          <p:nvPr/>
        </p:nvSpPr>
        <p:spPr>
          <a:xfrm>
            <a:off x="755650" y="2997200"/>
            <a:ext cx="8064500" cy="2308225"/>
          </a:xfrm>
          <a:prstGeom prst="rect">
            <a:avLst/>
          </a:prstGeom>
        </p:spPr>
        <p:txBody>
          <a:bodyPr>
            <a:spAutoFit/>
          </a:bodyPr>
          <a:lstStyle/>
          <a:p>
            <a:pPr>
              <a:defRPr/>
            </a:pPr>
            <a:r>
              <a:rPr lang="ca-ES" dirty="0">
                <a:solidFill>
                  <a:schemeClr val="tx1">
                    <a:lumMod val="50000"/>
                    <a:lumOff val="50000"/>
                  </a:schemeClr>
                </a:solidFill>
                <a:latin typeface="+mn-lt"/>
              </a:rPr>
              <a:t>Sistema d'informació que integra els indicadors de qualitat per a les revistes científiques espanyoles en ciències socials i humanitats.</a:t>
            </a:r>
          </a:p>
          <a:p>
            <a:pPr>
              <a:defRPr/>
            </a:pPr>
            <a:endParaRPr lang="es-ES" dirty="0">
              <a:solidFill>
                <a:schemeClr val="tx1">
                  <a:lumMod val="50000"/>
                  <a:lumOff val="50000"/>
                </a:schemeClr>
              </a:solidFill>
              <a:latin typeface="+mn-lt"/>
            </a:endParaRPr>
          </a:p>
          <a:p>
            <a:pPr>
              <a:defRPr/>
            </a:pPr>
            <a:r>
              <a:rPr lang="ca-ES" dirty="0">
                <a:solidFill>
                  <a:schemeClr val="tx1">
                    <a:lumMod val="50000"/>
                    <a:lumOff val="50000"/>
                  </a:schemeClr>
                </a:solidFill>
                <a:latin typeface="+mn-lt"/>
              </a:rPr>
              <a:t>Aglutina els projectes desenvolupats per l'EPUC (Grupo de Investigación de Evaluación de Publicaciones Científicas) del CCHS-CSIC i per l'EC3 (Grupo de Evaluación de la Ciencia y de la Comunicación Científica) de la Universidad de Granada, reunint indicadors que han estat desenvolupats, aplicats i actualitzats per ambdós grups.</a:t>
            </a:r>
          </a:p>
        </p:txBody>
      </p:sp>
      <p:pic>
        <p:nvPicPr>
          <p:cNvPr id="92165" name="Imatge 7">
            <a:extLst>
              <a:ext uri="{FF2B5EF4-FFF2-40B4-BE49-F238E27FC236}">
                <a16:creationId xmlns:a16="http://schemas.microsoft.com/office/drawing/2014/main" id="{D4E398EF-918B-4F2E-BA6E-60665298CA2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6340" y="1967108"/>
            <a:ext cx="1473200"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1214187"/>
      </p:ext>
    </p:extLst>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14">
            <a:extLst>
              <a:ext uri="{FF2B5EF4-FFF2-40B4-BE49-F238E27FC236}">
                <a16:creationId xmlns:a16="http://schemas.microsoft.com/office/drawing/2014/main" id="{163E3305-E8B5-4D9D-BA27-8E3194AF6168}"/>
              </a:ext>
            </a:extLst>
          </p:cNvPr>
          <p:cNvSpPr>
            <a:spLocks noChangeArrowheads="1"/>
          </p:cNvSpPr>
          <p:nvPr/>
        </p:nvSpPr>
        <p:spPr bwMode="auto">
          <a:xfrm>
            <a:off x="463139" y="1100138"/>
            <a:ext cx="8597734"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200" b="1" dirty="0">
                <a:solidFill>
                  <a:srgbClr val="336699"/>
                </a:solidFill>
                <a:latin typeface="Verdana" panose="020B0604030504040204" pitchFamily="34" charset="0"/>
              </a:rPr>
              <a:t>Resh </a:t>
            </a:r>
            <a:r>
              <a:rPr lang="ca-ES" altLang="ca-ES" sz="2200" dirty="0">
                <a:solidFill>
                  <a:srgbClr val="336699"/>
                </a:solidFill>
                <a:latin typeface="Verdana" panose="020B0604030504040204" pitchFamily="34" charset="0"/>
              </a:rPr>
              <a:t>(</a:t>
            </a:r>
            <a:r>
              <a:rPr lang="es-ES" altLang="ca-ES" sz="2200" dirty="0">
                <a:solidFill>
                  <a:srgbClr val="336699"/>
                </a:solidFill>
                <a:latin typeface="Verdana" panose="020B0604030504040204" pitchFamily="34" charset="0"/>
              </a:rPr>
              <a:t>Revistas Españolas de Ciencias Sociales y Humanidades)</a:t>
            </a:r>
          </a:p>
          <a:p>
            <a:pPr eaLnBrk="1" hangingPunct="1"/>
            <a:r>
              <a:rPr lang="es-ES" altLang="ca-ES" sz="2200" dirty="0">
                <a:solidFill>
                  <a:srgbClr val="336699"/>
                </a:solidFill>
                <a:latin typeface="Verdana" panose="020B0604030504040204" pitchFamily="34" charset="0"/>
              </a:rPr>
              <a:t>Cerca: Història Moderna i </a:t>
            </a:r>
            <a:r>
              <a:rPr lang="ca-ES" altLang="ca-ES" sz="2200" dirty="0">
                <a:solidFill>
                  <a:srgbClr val="336699"/>
                </a:solidFill>
                <a:latin typeface="Verdana" panose="020B0604030504040204" pitchFamily="34" charset="0"/>
              </a:rPr>
              <a:t>Contemporània</a:t>
            </a:r>
            <a:r>
              <a:rPr lang="es-ES" altLang="ca-ES" sz="2200" dirty="0">
                <a:solidFill>
                  <a:srgbClr val="336699"/>
                </a:solidFill>
                <a:latin typeface="Verdana" panose="020B0604030504040204" pitchFamily="34" charset="0"/>
              </a:rPr>
              <a:t> </a:t>
            </a:r>
            <a:endParaRPr lang="ca-ES" altLang="ca-ES" sz="2200" dirty="0">
              <a:solidFill>
                <a:srgbClr val="336699"/>
              </a:solidFill>
              <a:latin typeface="Verdana" panose="020B0604030504040204" pitchFamily="34" charset="0"/>
            </a:endParaRPr>
          </a:p>
          <a:p>
            <a:pPr eaLnBrk="1" hangingPunct="1"/>
            <a:r>
              <a:rPr lang="es-ES" altLang="es-ES" sz="2300" dirty="0"/>
              <a:t> </a:t>
            </a:r>
            <a:endParaRPr lang="ca-ES" altLang="ca-ES" sz="2300"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3" name="Imagen 2">
            <a:extLst>
              <a:ext uri="{FF2B5EF4-FFF2-40B4-BE49-F238E27FC236}">
                <a16:creationId xmlns:a16="http://schemas.microsoft.com/office/drawing/2014/main" id="{D2351CDB-390E-4B35-924D-235071A5D775}"/>
              </a:ext>
            </a:extLst>
          </p:cNvPr>
          <p:cNvPicPr>
            <a:picLocks noChangeAspect="1"/>
          </p:cNvPicPr>
          <p:nvPr/>
        </p:nvPicPr>
        <p:blipFill>
          <a:blip r:embed="rId3"/>
          <a:stretch>
            <a:fillRect/>
          </a:stretch>
        </p:blipFill>
        <p:spPr>
          <a:xfrm>
            <a:off x="658689" y="2474827"/>
            <a:ext cx="7479877" cy="4116164"/>
          </a:xfrm>
          <a:prstGeom prst="rect">
            <a:avLst/>
          </a:prstGeom>
        </p:spPr>
      </p:pic>
      <p:sp>
        <p:nvSpPr>
          <p:cNvPr id="4" name="Rectángulo 3">
            <a:extLst>
              <a:ext uri="{FF2B5EF4-FFF2-40B4-BE49-F238E27FC236}">
                <a16:creationId xmlns:a16="http://schemas.microsoft.com/office/drawing/2014/main" id="{6A04FB75-8E1A-49A8-A49C-312D68360C1F}"/>
              </a:ext>
            </a:extLst>
          </p:cNvPr>
          <p:cNvSpPr/>
          <p:nvPr/>
        </p:nvSpPr>
        <p:spPr>
          <a:xfrm>
            <a:off x="2502601" y="5728213"/>
            <a:ext cx="1477496" cy="107577"/>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1831997687"/>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14">
            <a:extLst>
              <a:ext uri="{FF2B5EF4-FFF2-40B4-BE49-F238E27FC236}">
                <a16:creationId xmlns:a16="http://schemas.microsoft.com/office/drawing/2014/main" id="{163E3305-E8B5-4D9D-BA27-8E3194AF6168}"/>
              </a:ext>
            </a:extLst>
          </p:cNvPr>
          <p:cNvSpPr>
            <a:spLocks noChangeArrowheads="1"/>
          </p:cNvSpPr>
          <p:nvPr/>
        </p:nvSpPr>
        <p:spPr bwMode="auto">
          <a:xfrm>
            <a:off x="290555" y="1100136"/>
            <a:ext cx="9245331"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100" b="1" dirty="0">
                <a:solidFill>
                  <a:srgbClr val="336699"/>
                </a:solidFill>
                <a:latin typeface="Verdana" panose="020B0604030504040204" pitchFamily="34" charset="0"/>
                <a:ea typeface="Verdana" panose="020B0604030504040204" pitchFamily="34" charset="0"/>
                <a:cs typeface="Verdana" panose="020B0604030504040204" pitchFamily="34" charset="0"/>
              </a:rPr>
              <a:t>Resh</a:t>
            </a:r>
            <a:r>
              <a:rPr lang="ca-ES" altLang="ca-ES" sz="2100" dirty="0">
                <a:solidFill>
                  <a:srgbClr val="336699"/>
                </a:solidFill>
                <a:latin typeface="Verdana" panose="020B0604030504040204" pitchFamily="34" charset="0"/>
                <a:ea typeface="Verdana" panose="020B0604030504040204" pitchFamily="34" charset="0"/>
                <a:cs typeface="Verdana" panose="020B0604030504040204" pitchFamily="34" charset="0"/>
              </a:rPr>
              <a:t> (</a:t>
            </a:r>
            <a:r>
              <a:rPr lang="es-ES" altLang="ca-ES" sz="2100" dirty="0">
                <a:solidFill>
                  <a:srgbClr val="336699"/>
                </a:solidFill>
                <a:latin typeface="Verdana" panose="020B0604030504040204" pitchFamily="34" charset="0"/>
                <a:ea typeface="Verdana" panose="020B0604030504040204" pitchFamily="34" charset="0"/>
                <a:cs typeface="Verdana" panose="020B0604030504040204" pitchFamily="34" charset="0"/>
              </a:rPr>
              <a:t>Revistas Españolas de Ciencias Sociales y Humanidades)</a:t>
            </a:r>
          </a:p>
          <a:p>
            <a:pPr eaLnBrk="1" hangingPunct="1"/>
            <a:r>
              <a:rPr lang="es-ES" altLang="es-ES" dirty="0"/>
              <a:t> </a:t>
            </a:r>
            <a:endParaRPr lang="ca-ES" altLang="ca-ES"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3" name="Imagen 2">
            <a:extLst>
              <a:ext uri="{FF2B5EF4-FFF2-40B4-BE49-F238E27FC236}">
                <a16:creationId xmlns:a16="http://schemas.microsoft.com/office/drawing/2014/main" id="{AFEC3550-B3CA-46AF-9A79-386855EDA25C}"/>
              </a:ext>
            </a:extLst>
          </p:cNvPr>
          <p:cNvPicPr>
            <a:picLocks noChangeAspect="1"/>
          </p:cNvPicPr>
          <p:nvPr/>
        </p:nvPicPr>
        <p:blipFill>
          <a:blip r:embed="rId3"/>
          <a:stretch>
            <a:fillRect/>
          </a:stretch>
        </p:blipFill>
        <p:spPr>
          <a:xfrm>
            <a:off x="1230923" y="1607968"/>
            <a:ext cx="6021905" cy="5022401"/>
          </a:xfrm>
          <a:prstGeom prst="rect">
            <a:avLst/>
          </a:prstGeom>
        </p:spPr>
      </p:pic>
      <p:sp>
        <p:nvSpPr>
          <p:cNvPr id="9" name="Rectángulo 8">
            <a:extLst>
              <a:ext uri="{FF2B5EF4-FFF2-40B4-BE49-F238E27FC236}">
                <a16:creationId xmlns:a16="http://schemas.microsoft.com/office/drawing/2014/main" id="{4738A093-AE25-4D49-AF7D-02327C5F7D50}"/>
              </a:ext>
            </a:extLst>
          </p:cNvPr>
          <p:cNvSpPr/>
          <p:nvPr/>
        </p:nvSpPr>
        <p:spPr>
          <a:xfrm>
            <a:off x="1359877" y="3716215"/>
            <a:ext cx="5756032" cy="211017"/>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631937974"/>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14">
            <a:extLst>
              <a:ext uri="{FF2B5EF4-FFF2-40B4-BE49-F238E27FC236}">
                <a16:creationId xmlns:a16="http://schemas.microsoft.com/office/drawing/2014/main" id="{163E3305-E8B5-4D9D-BA27-8E3194AF6168}"/>
              </a:ext>
            </a:extLst>
          </p:cNvPr>
          <p:cNvSpPr>
            <a:spLocks noChangeArrowheads="1"/>
          </p:cNvSpPr>
          <p:nvPr/>
        </p:nvSpPr>
        <p:spPr bwMode="auto">
          <a:xfrm>
            <a:off x="95003" y="1115526"/>
            <a:ext cx="9357755"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100" b="1" dirty="0">
                <a:solidFill>
                  <a:srgbClr val="336699"/>
                </a:solidFill>
                <a:latin typeface="Verdana" panose="020B0604030504040204" pitchFamily="34" charset="0"/>
                <a:ea typeface="Verdana" panose="020B0604030504040204" pitchFamily="34" charset="0"/>
                <a:cs typeface="Verdana" panose="020B0604030504040204" pitchFamily="34" charset="0"/>
              </a:rPr>
              <a:t>Resh</a:t>
            </a:r>
            <a:r>
              <a:rPr lang="ca-ES" altLang="ca-ES" sz="2100" dirty="0">
                <a:solidFill>
                  <a:srgbClr val="336699"/>
                </a:solidFill>
                <a:latin typeface="Verdana" panose="020B0604030504040204" pitchFamily="34" charset="0"/>
                <a:ea typeface="Verdana" panose="020B0604030504040204" pitchFamily="34" charset="0"/>
                <a:cs typeface="Verdana" panose="020B0604030504040204" pitchFamily="34" charset="0"/>
              </a:rPr>
              <a:t> (</a:t>
            </a:r>
            <a:r>
              <a:rPr lang="es-ES" altLang="ca-ES" sz="2100" dirty="0">
                <a:solidFill>
                  <a:srgbClr val="336699"/>
                </a:solidFill>
                <a:latin typeface="Verdana" panose="020B0604030504040204" pitchFamily="34" charset="0"/>
                <a:ea typeface="Verdana" panose="020B0604030504040204" pitchFamily="34" charset="0"/>
                <a:cs typeface="Verdana" panose="020B0604030504040204" pitchFamily="34" charset="0"/>
              </a:rPr>
              <a:t>Revistas Españolas de Ciencias Sociales y Humanidades)</a:t>
            </a:r>
          </a:p>
          <a:p>
            <a:pPr eaLnBrk="1" hangingPunct="1"/>
            <a:r>
              <a:rPr lang="es-ES" altLang="es-ES" dirty="0"/>
              <a:t> </a:t>
            </a:r>
            <a:endParaRPr lang="ca-ES" altLang="ca-ES"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6" name="Imagen 5">
            <a:extLst>
              <a:ext uri="{FF2B5EF4-FFF2-40B4-BE49-F238E27FC236}">
                <a16:creationId xmlns:a16="http://schemas.microsoft.com/office/drawing/2014/main" id="{D558B527-7519-49DF-9218-B38B5EC53D3A}"/>
              </a:ext>
            </a:extLst>
          </p:cNvPr>
          <p:cNvPicPr>
            <a:picLocks noChangeAspect="1"/>
          </p:cNvPicPr>
          <p:nvPr/>
        </p:nvPicPr>
        <p:blipFill>
          <a:blip r:embed="rId3"/>
          <a:stretch>
            <a:fillRect/>
          </a:stretch>
        </p:blipFill>
        <p:spPr>
          <a:xfrm>
            <a:off x="1559612" y="1607969"/>
            <a:ext cx="6096213" cy="4745271"/>
          </a:xfrm>
          <a:prstGeom prst="rect">
            <a:avLst/>
          </a:prstGeom>
        </p:spPr>
      </p:pic>
      <p:sp>
        <p:nvSpPr>
          <p:cNvPr id="9" name="Rectángulo 8">
            <a:extLst>
              <a:ext uri="{FF2B5EF4-FFF2-40B4-BE49-F238E27FC236}">
                <a16:creationId xmlns:a16="http://schemas.microsoft.com/office/drawing/2014/main" id="{54C20387-DF82-4298-AF07-9F983AB6452D}"/>
              </a:ext>
            </a:extLst>
          </p:cNvPr>
          <p:cNvSpPr/>
          <p:nvPr/>
        </p:nvSpPr>
        <p:spPr>
          <a:xfrm>
            <a:off x="1559612" y="3200400"/>
            <a:ext cx="445034" cy="222738"/>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42536865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Imatge 3">
            <a:extLst>
              <a:ext uri="{FF2B5EF4-FFF2-40B4-BE49-F238E27FC236}">
                <a16:creationId xmlns:a16="http://schemas.microsoft.com/office/drawing/2014/main" id="{AED95635-23EA-4FCB-9A8E-D0EE4479738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4650" y="1773238"/>
            <a:ext cx="1749425"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11">
            <a:extLst>
              <a:ext uri="{FF2B5EF4-FFF2-40B4-BE49-F238E27FC236}">
                <a16:creationId xmlns:a16="http://schemas.microsoft.com/office/drawing/2014/main" id="{83E33DCF-1132-40C7-9C56-9F29A92FE77B}"/>
              </a:ext>
            </a:extLst>
          </p:cNvPr>
          <p:cNvSpPr txBox="1">
            <a:spLocks noChangeArrowheads="1"/>
          </p:cNvSpPr>
          <p:nvPr/>
        </p:nvSpPr>
        <p:spPr bwMode="auto">
          <a:xfrm>
            <a:off x="510624" y="2704124"/>
            <a:ext cx="8394700" cy="2851165"/>
          </a:xfrm>
          <a:prstGeom prst="rect">
            <a:avLst/>
          </a:prstGeom>
          <a:noFill/>
          <a:ln w="3175">
            <a:noFill/>
            <a:miter lim="800000"/>
            <a:headEnd/>
            <a:tailEnd/>
          </a:ln>
          <a:effectLs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Pel que fa als camps de la història i l'art, en la valoració dels articles hom tindrà en consideració el mitjà de</a:t>
            </a:r>
          </a:p>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difusió utilitzat, i s'acceptarà com a indici de qualitat la publicació en revistes de vàlua reconeguda. La inclusió</a:t>
            </a:r>
          </a:p>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de les revistes en bases de dades internacionals (com l'Arts and Humanities Citation Index o el Social Sciences</a:t>
            </a:r>
          </a:p>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Citation Index, Science Citation Index, Journal Citation Reports, Emerging Sources Citation Index; Scimago</a:t>
            </a:r>
          </a:p>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Journal Rank o en les llistes de l'European Reference Index for the Humanities —ERIH Plus— de la European</a:t>
            </a:r>
          </a:p>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Science Foundation) es considerarà una referència de qualitat.</a:t>
            </a:r>
          </a:p>
          <a:p>
            <a:pPr algn="just">
              <a:lnSpc>
                <a:spcPct val="150000"/>
              </a:lnSpc>
              <a:spcBef>
                <a:spcPct val="0"/>
              </a:spcBef>
              <a:buNone/>
              <a:defRPr/>
            </a:pPr>
            <a:endPar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Es consideraran també els articles publicats en revistes llistades en altres bases de dades nacionals o</a:t>
            </a:r>
          </a:p>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internacionals (per exemple, Francis, International Bibliography of the Social Sciences, Bibliography of the</a:t>
            </a:r>
          </a:p>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History of Arts-RLG, Historical Abstracts, International Medieval Bibliography, Index Islamicus, RILMS Abstracts</a:t>
            </a:r>
          </a:p>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of Music Literature, SCOPUS, DICE-CINDOC, i altres) o en les revistes acreditades per la FECYT.</a:t>
            </a:r>
            <a:endParaRPr lang="ca-ES" altLang="es-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6" name="QuadreDeText 2">
            <a:extLst>
              <a:ext uri="{FF2B5EF4-FFF2-40B4-BE49-F238E27FC236}">
                <a16:creationId xmlns:a16="http://schemas.microsoft.com/office/drawing/2014/main" id="{C61BEF2C-41FE-48A1-BA82-9F0701D687B6}"/>
              </a:ext>
            </a:extLst>
          </p:cNvPr>
          <p:cNvSpPr txBox="1">
            <a:spLocks noChangeArrowheads="1"/>
          </p:cNvSpPr>
          <p:nvPr/>
        </p:nvSpPr>
        <p:spPr bwMode="auto">
          <a:xfrm>
            <a:off x="374650" y="1124744"/>
            <a:ext cx="68405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Qui avalua l’activitat científica?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AQU</a:t>
            </a:r>
          </a:p>
          <a:p>
            <a:pPr>
              <a:defRPr/>
            </a:pPr>
            <a:endParaRPr lang="es-ES" altLang="es-ES" dirty="0"/>
          </a:p>
        </p:txBody>
      </p:sp>
      <p:sp>
        <p:nvSpPr>
          <p:cNvPr id="7" name="QuadreDeText 2">
            <a:extLst>
              <a:ext uri="{FF2B5EF4-FFF2-40B4-BE49-F238E27FC236}">
                <a16:creationId xmlns:a16="http://schemas.microsoft.com/office/drawing/2014/main" id="{AF58F907-8F09-4674-BE30-BF4342DD47D6}"/>
              </a:ext>
            </a:extLst>
          </p:cNvPr>
          <p:cNvSpPr txBox="1">
            <a:spLocks noChangeArrowheads="1"/>
          </p:cNvSpPr>
          <p:nvPr/>
        </p:nvSpPr>
        <p:spPr bwMode="auto">
          <a:xfrm>
            <a:off x="2124075" y="1612706"/>
            <a:ext cx="6840537" cy="69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lnSpc>
                <a:spcPct val="135000"/>
              </a:lnSpc>
              <a:defRPr/>
            </a:pPr>
            <a:r>
              <a:rPr lang="ca-ES" sz="1000" dirty="0">
                <a:latin typeface="Verdana" panose="020B0604030504040204" pitchFamily="34" charset="0"/>
                <a:ea typeface="Verdana" panose="020B0604030504040204" pitchFamily="34" charset="0"/>
                <a:cs typeface="Verdana" panose="020B0604030504040204" pitchFamily="34" charset="0"/>
                <a:hlinkClick r:id="rId4"/>
              </a:rPr>
              <a:t>RESOLUCIÓ EMC/2978/2017, de 27 de desembre, per la qual es dona publicitat als criteris específics per a l'avaluació de l'activitat de recerca del personal docent i investigador de les universitats públiques de Catalunya per a l'assignació dels complements addicionals per mèrits de recerca.</a:t>
            </a:r>
            <a:endParaRPr lang="ca-ES" altLang="es-ES" sz="1000"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46526629"/>
      </p:ext>
    </p:extLst>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1" name="Rectangle 14">
            <a:extLst>
              <a:ext uri="{FF2B5EF4-FFF2-40B4-BE49-F238E27FC236}">
                <a16:creationId xmlns:a16="http://schemas.microsoft.com/office/drawing/2014/main" id="{210EF849-E0C1-4F91-907B-3B93155E3252}"/>
              </a:ext>
            </a:extLst>
          </p:cNvPr>
          <p:cNvSpPr>
            <a:spLocks noChangeArrowheads="1"/>
          </p:cNvSpPr>
          <p:nvPr/>
        </p:nvSpPr>
        <p:spPr bwMode="auto">
          <a:xfrm>
            <a:off x="360363" y="1100138"/>
            <a:ext cx="853281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CIRC </a:t>
            </a:r>
            <a:r>
              <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a:t>
            </a:r>
            <a:r>
              <a:rPr lang="es-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Clasificación integrada de revistes </a:t>
            </a:r>
            <a:r>
              <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científiques</a:t>
            </a:r>
            <a:r>
              <a:rPr lang="es-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r>
              <a:rPr lang="es-ES" altLang="es-ES" dirty="0"/>
              <a:t> </a:t>
            </a:r>
            <a:endParaRPr lang="ca-ES" altLang="ca-ES"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94212" name="Imatge 2">
            <a:extLst>
              <a:ext uri="{FF2B5EF4-FFF2-40B4-BE49-F238E27FC236}">
                <a16:creationId xmlns:a16="http://schemas.microsoft.com/office/drawing/2014/main" id="{ACAA9652-744D-4874-AA2A-C0C319E2F30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35375" y="1700213"/>
            <a:ext cx="1043503" cy="85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7522A1DF-29B0-47DE-A065-56C065DADA28}"/>
              </a:ext>
            </a:extLst>
          </p:cNvPr>
          <p:cNvSpPr/>
          <p:nvPr/>
        </p:nvSpPr>
        <p:spPr>
          <a:xfrm>
            <a:off x="360363" y="2715876"/>
            <a:ext cx="8642350" cy="3735895"/>
          </a:xfrm>
          <a:prstGeom prst="rect">
            <a:avLst/>
          </a:prstGeom>
        </p:spPr>
        <p:txBody>
          <a:bodyPr>
            <a:spAutoFit/>
          </a:bodyPr>
          <a:lstStyle/>
          <a:p>
            <a:pPr>
              <a:lnSpc>
                <a:spcPct val="150000"/>
              </a:lnSpc>
              <a:defRPr/>
            </a:pPr>
            <a:r>
              <a:rPr lang="ca-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Té l'objectiu de crear una classificació de revistes de ciències socials i humanitats en funció de la qualitat i visibilitat de les revistes. Per fer-ho és basa en la informació procedent de diferents productes d'avaluació considerats per les diferents agències d'avaluació nacionals com ara CNEAI i ANECA.</a:t>
            </a:r>
          </a:p>
          <a:p>
            <a:pPr>
              <a:lnSpc>
                <a:spcPct val="150000"/>
              </a:lnSpc>
              <a:defRPr/>
            </a:pPr>
            <a:endParaRPr lang="ca-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nSpc>
                <a:spcPct val="150000"/>
              </a:lnSpc>
              <a:defRPr/>
            </a:pPr>
            <a:r>
              <a:rPr lang="ca-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La versió CIRC 2.0 (vigent des del 2016) és responsabilitat del grup EC3metrics (de la Universidad de Granada) ha incorporat millores i canvis considerables</a:t>
            </a:r>
            <a:r>
              <a:rPr 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t>
            </a:r>
          </a:p>
          <a:p>
            <a:pPr>
              <a:lnSpc>
                <a:spcPct val="150000"/>
              </a:lnSpc>
              <a:defRPr/>
            </a:pPr>
            <a:endParaRPr lang="ca-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nSpc>
                <a:spcPct val="150000"/>
              </a:lnSpc>
              <a:defRPr/>
            </a:pPr>
            <a:r>
              <a:rPr lang="ca-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Classificació: A+, A, B ,C ,D</a:t>
            </a:r>
            <a:endParaRPr 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04087407"/>
      </p:ext>
    </p:extLst>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14">
            <a:extLst>
              <a:ext uri="{FF2B5EF4-FFF2-40B4-BE49-F238E27FC236}">
                <a16:creationId xmlns:a16="http://schemas.microsoft.com/office/drawing/2014/main" id="{42CF8206-0569-411E-8ACE-72447609AE99}"/>
              </a:ext>
            </a:extLst>
          </p:cNvPr>
          <p:cNvSpPr>
            <a:spLocks noChangeArrowheads="1"/>
          </p:cNvSpPr>
          <p:nvPr/>
        </p:nvSpPr>
        <p:spPr bwMode="auto">
          <a:xfrm>
            <a:off x="611188" y="1100138"/>
            <a:ext cx="79930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200" b="1" dirty="0">
                <a:solidFill>
                  <a:srgbClr val="336699"/>
                </a:solidFill>
                <a:latin typeface="Verdana" panose="020B0604030504040204" pitchFamily="34" charset="0"/>
                <a:ea typeface="Verdana" panose="020B0604030504040204" pitchFamily="34" charset="0"/>
                <a:cs typeface="Verdana" panose="020B0604030504040204" pitchFamily="34" charset="0"/>
              </a:rPr>
              <a:t>CIRC </a:t>
            </a:r>
            <a:r>
              <a:rPr lang="ca-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a:t>
            </a:r>
            <a:r>
              <a:rPr lang="es-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Clasificación Integrada de Revistas C</a:t>
            </a:r>
            <a:r>
              <a:rPr lang="ca-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ientíficas</a:t>
            </a:r>
            <a:r>
              <a:rPr lang="es-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a:t>
            </a:r>
          </a:p>
          <a:p>
            <a:r>
              <a:rPr lang="es-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Exemple: Revista d’Etnologia de Catalunya</a:t>
            </a:r>
            <a:endParaRPr lang="ca-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95236" name="Imatge 3">
            <a:extLst>
              <a:ext uri="{FF2B5EF4-FFF2-40B4-BE49-F238E27FC236}">
                <a16:creationId xmlns:a16="http://schemas.microsoft.com/office/drawing/2014/main" id="{0454EC6C-CF8F-4C17-A6C1-A7EA2DB38240}"/>
              </a:ext>
            </a:extLst>
          </p:cNvPr>
          <p:cNvPicPr>
            <a:picLocks noChangeAspect="1"/>
          </p:cNvPicPr>
          <p:nvPr/>
        </p:nvPicPr>
        <p:blipFill>
          <a:blip r:embed="rId3">
            <a:extLst>
              <a:ext uri="{28A0092B-C50C-407E-A947-70E740481C1C}">
                <a14:useLocalDpi xmlns:a14="http://schemas.microsoft.com/office/drawing/2010/main" val="0"/>
              </a:ext>
            </a:extLst>
          </a:blip>
          <a:srcRect l="4134" t="8121" r="13181" b="48454"/>
          <a:stretch>
            <a:fillRect/>
          </a:stretch>
        </p:blipFill>
        <p:spPr bwMode="auto">
          <a:xfrm>
            <a:off x="611188" y="2115801"/>
            <a:ext cx="8234362" cy="3459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237" name="QuadreDeText 5">
            <a:extLst>
              <a:ext uri="{FF2B5EF4-FFF2-40B4-BE49-F238E27FC236}">
                <a16:creationId xmlns:a16="http://schemas.microsoft.com/office/drawing/2014/main" id="{C93B9190-5216-4A02-B4A9-CAD1C4D0A73A}"/>
              </a:ext>
            </a:extLst>
          </p:cNvPr>
          <p:cNvSpPr txBox="1">
            <a:spLocks noChangeArrowheads="1"/>
          </p:cNvSpPr>
          <p:nvPr/>
        </p:nvSpPr>
        <p:spPr bwMode="auto">
          <a:xfrm>
            <a:off x="2250343" y="4604971"/>
            <a:ext cx="3673475"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s-ES" altLang="es-ES" dirty="0">
                <a:solidFill>
                  <a:srgbClr val="E53BA8"/>
                </a:solidFill>
              </a:rPr>
              <a:t>1132-6581</a:t>
            </a:r>
          </a:p>
        </p:txBody>
      </p:sp>
    </p:spTree>
    <p:extLst>
      <p:ext uri="{BB962C8B-B14F-4D97-AF65-F5344CB8AC3E}">
        <p14:creationId xmlns:p14="http://schemas.microsoft.com/office/powerpoint/2010/main" val="513798118"/>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9" name="Rectangle 14">
            <a:extLst>
              <a:ext uri="{FF2B5EF4-FFF2-40B4-BE49-F238E27FC236}">
                <a16:creationId xmlns:a16="http://schemas.microsoft.com/office/drawing/2014/main" id="{89B04A04-15AD-4615-AD70-E3E8F5B20E07}"/>
              </a:ext>
            </a:extLst>
          </p:cNvPr>
          <p:cNvSpPr>
            <a:spLocks noChangeArrowheads="1"/>
          </p:cNvSpPr>
          <p:nvPr/>
        </p:nvSpPr>
        <p:spPr bwMode="auto">
          <a:xfrm>
            <a:off x="611188" y="1100138"/>
            <a:ext cx="799306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200" b="1" dirty="0">
                <a:solidFill>
                  <a:srgbClr val="336699"/>
                </a:solidFill>
                <a:latin typeface="Verdana" panose="020B0604030504040204" pitchFamily="34" charset="0"/>
                <a:ea typeface="Verdana" panose="020B0604030504040204" pitchFamily="34" charset="0"/>
                <a:cs typeface="Verdana" panose="020B0604030504040204" pitchFamily="34" charset="0"/>
              </a:rPr>
              <a:t>CIRC </a:t>
            </a:r>
            <a:r>
              <a:rPr lang="ca-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a:t>
            </a:r>
            <a:r>
              <a:rPr lang="es-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Clasificación Integrada de Revistas C</a:t>
            </a:r>
            <a:r>
              <a:rPr lang="ca-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ientíficas</a:t>
            </a:r>
            <a:r>
              <a:rPr lang="es-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a:t>
            </a:r>
          </a:p>
          <a:p>
            <a:pPr eaLnBrk="1" hangingPunct="1"/>
            <a:r>
              <a:rPr lang="es-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Exemple: Revista d’Etnologia de Catalunya</a:t>
            </a:r>
            <a:endParaRPr lang="ca-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r>
              <a:rPr lang="es-ES" altLang="es-ES" dirty="0"/>
              <a:t> </a:t>
            </a:r>
            <a:endParaRPr lang="ca-ES" altLang="ca-ES"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3" name="Imagen 2">
            <a:extLst>
              <a:ext uri="{FF2B5EF4-FFF2-40B4-BE49-F238E27FC236}">
                <a16:creationId xmlns:a16="http://schemas.microsoft.com/office/drawing/2014/main" id="{288E8520-D345-4828-AE3B-961D7D6E7C24}"/>
              </a:ext>
            </a:extLst>
          </p:cNvPr>
          <p:cNvPicPr>
            <a:picLocks noChangeAspect="1"/>
          </p:cNvPicPr>
          <p:nvPr/>
        </p:nvPicPr>
        <p:blipFill rotWithShape="1">
          <a:blip r:embed="rId3"/>
          <a:srcRect l="3797" t="7351" r="5418" b="22051"/>
          <a:stretch/>
        </p:blipFill>
        <p:spPr>
          <a:xfrm>
            <a:off x="611188" y="2120824"/>
            <a:ext cx="7254997" cy="4513442"/>
          </a:xfrm>
          <a:prstGeom prst="rect">
            <a:avLst/>
          </a:prstGeom>
        </p:spPr>
      </p:pic>
    </p:spTree>
    <p:extLst>
      <p:ext uri="{BB962C8B-B14F-4D97-AF65-F5344CB8AC3E}">
        <p14:creationId xmlns:p14="http://schemas.microsoft.com/office/powerpoint/2010/main" val="2035431172"/>
      </p:ext>
    </p:extLst>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14">
            <a:extLst>
              <a:ext uri="{FF2B5EF4-FFF2-40B4-BE49-F238E27FC236}">
                <a16:creationId xmlns:a16="http://schemas.microsoft.com/office/drawing/2014/main" id="{6FD2DCAD-C96D-47F0-AA3C-6A82DBA611AD}"/>
              </a:ext>
            </a:extLst>
          </p:cNvPr>
          <p:cNvSpPr>
            <a:spLocks noChangeArrowheads="1"/>
          </p:cNvSpPr>
          <p:nvPr/>
        </p:nvSpPr>
        <p:spPr bwMode="auto">
          <a:xfrm>
            <a:off x="349931" y="1183265"/>
            <a:ext cx="799306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Segell de qualitat FECYT </a:t>
            </a:r>
          </a:p>
          <a:p>
            <a:pPr eaLnBrk="1" hangingPunct="1"/>
            <a:r>
              <a:rPr lang="es-ES" altLang="es-ES" dirty="0">
                <a:latin typeface="+mj-lt"/>
              </a:rPr>
              <a:t> </a:t>
            </a:r>
            <a:endParaRPr lang="ca-ES" altLang="ca-ES" dirty="0">
              <a:solidFill>
                <a:srgbClr val="336699"/>
              </a:solidFill>
              <a:latin typeface="+mj-lt"/>
            </a:endParaRPr>
          </a:p>
          <a:p>
            <a:pPr eaLnBrk="1" hangingPunct="1"/>
            <a:endParaRPr lang="ca-ES" altLang="ca-ES" dirty="0">
              <a:solidFill>
                <a:srgbClr val="336699"/>
              </a:solidFill>
              <a:latin typeface="Verdana" panose="020B0604030504040204" pitchFamily="34" charset="0"/>
            </a:endParaRPr>
          </a:p>
        </p:txBody>
      </p:sp>
      <p:sp>
        <p:nvSpPr>
          <p:cNvPr id="2" name="Rectangle 1">
            <a:extLst>
              <a:ext uri="{FF2B5EF4-FFF2-40B4-BE49-F238E27FC236}">
                <a16:creationId xmlns:a16="http://schemas.microsoft.com/office/drawing/2014/main" id="{D9CCBF68-45B4-4C51-85B5-E184D232A056}"/>
              </a:ext>
            </a:extLst>
          </p:cNvPr>
          <p:cNvSpPr/>
          <p:nvPr/>
        </p:nvSpPr>
        <p:spPr>
          <a:xfrm>
            <a:off x="854756" y="3328658"/>
            <a:ext cx="8101354" cy="2477601"/>
          </a:xfrm>
          <a:prstGeom prst="rect">
            <a:avLst/>
          </a:prstGeom>
        </p:spPr>
        <p:txBody>
          <a:bodyPr wrap="square">
            <a:spAutoFit/>
          </a:bodyPr>
          <a:lstStyle/>
          <a:p>
            <a:pPr>
              <a:lnSpc>
                <a:spcPct val="150000"/>
              </a:lnSpc>
              <a:defRPr/>
            </a:pPr>
            <a:r>
              <a:rPr lang="ca-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Segell que acredita la Fundació Espanyola per a la Ciència i la Tecnologia (FECYT) i que identifica les publicacions científiques espanyoles que compleixen uns requisits de professionalització reconeguts internacionalment (el reconeixement és per a </a:t>
            </a:r>
            <a:r>
              <a:rPr lang="ca-ES"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tres anys </a:t>
            </a:r>
            <a:r>
              <a:rPr lang="ca-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des de la resolució definitiva de la convocatòria corresponent).</a:t>
            </a:r>
          </a:p>
          <a:p>
            <a:pPr>
              <a:defRPr/>
            </a:pPr>
            <a:endParaRPr lang="ca-ES" sz="2000" dirty="0">
              <a:solidFill>
                <a:schemeClr val="tx1">
                  <a:lumMod val="50000"/>
                  <a:lumOff val="50000"/>
                </a:schemeClr>
              </a:solidFill>
              <a:latin typeface="+mn-lt"/>
            </a:endParaRPr>
          </a:p>
        </p:txBody>
      </p:sp>
      <p:pic>
        <p:nvPicPr>
          <p:cNvPr id="99333" name="Picture 2" descr="http://crai.ub.edu/sites/default/files/imatges/fecyt.png">
            <a:extLst>
              <a:ext uri="{FF2B5EF4-FFF2-40B4-BE49-F238E27FC236}">
                <a16:creationId xmlns:a16="http://schemas.microsoft.com/office/drawing/2014/main" id="{AEF2E4EF-ED24-4D63-A7E0-C3DB284291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9174" y="1989093"/>
            <a:ext cx="2314575"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3502720"/>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5" name="Imatge 2">
            <a:extLst>
              <a:ext uri="{FF2B5EF4-FFF2-40B4-BE49-F238E27FC236}">
                <a16:creationId xmlns:a16="http://schemas.microsoft.com/office/drawing/2014/main" id="{BD948A2D-1494-4756-BCF8-4CFDC414CCC8}"/>
              </a:ext>
            </a:extLst>
          </p:cNvPr>
          <p:cNvPicPr>
            <a:picLocks noChangeAspect="1"/>
          </p:cNvPicPr>
          <p:nvPr/>
        </p:nvPicPr>
        <p:blipFill>
          <a:blip r:embed="rId3">
            <a:extLst>
              <a:ext uri="{28A0092B-C50C-407E-A947-70E740481C1C}">
                <a14:useLocalDpi xmlns:a14="http://schemas.microsoft.com/office/drawing/2010/main" val="0"/>
              </a:ext>
            </a:extLst>
          </a:blip>
          <a:srcRect l="3931" t="10872" r="5704" b="25636"/>
          <a:stretch>
            <a:fillRect/>
          </a:stretch>
        </p:blipFill>
        <p:spPr bwMode="auto">
          <a:xfrm>
            <a:off x="369888" y="1762125"/>
            <a:ext cx="8223250" cy="4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4">
            <a:extLst>
              <a:ext uri="{FF2B5EF4-FFF2-40B4-BE49-F238E27FC236}">
                <a16:creationId xmlns:a16="http://schemas.microsoft.com/office/drawing/2014/main" id="{0CB14C12-F3FF-46E2-B333-CE1597F29B28}"/>
              </a:ext>
            </a:extLst>
          </p:cNvPr>
          <p:cNvSpPr/>
          <p:nvPr/>
        </p:nvSpPr>
        <p:spPr>
          <a:xfrm>
            <a:off x="2403756" y="4491599"/>
            <a:ext cx="1439862" cy="360362"/>
          </a:xfrm>
          <a:prstGeom prst="ellipse">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7" name="Rectangle 14">
            <a:extLst>
              <a:ext uri="{FF2B5EF4-FFF2-40B4-BE49-F238E27FC236}">
                <a16:creationId xmlns:a16="http://schemas.microsoft.com/office/drawing/2014/main" id="{344D7B92-EC19-4BC8-A907-55973BD3474F}"/>
              </a:ext>
            </a:extLst>
          </p:cNvPr>
          <p:cNvSpPr>
            <a:spLocks noChangeArrowheads="1"/>
          </p:cNvSpPr>
          <p:nvPr/>
        </p:nvSpPr>
        <p:spPr bwMode="auto">
          <a:xfrm>
            <a:off x="528063" y="1100138"/>
            <a:ext cx="799306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Segell de qualitat FECYT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r>
              <a:rPr lang="es-ES" altLang="es-ES" sz="2400" dirty="0">
                <a:latin typeface="+mj-lt"/>
              </a:rPr>
              <a:t> </a:t>
            </a:r>
            <a:endParaRPr lang="ca-ES" altLang="ca-ES" sz="2400" dirty="0">
              <a:solidFill>
                <a:srgbClr val="336699"/>
              </a:solidFill>
              <a:latin typeface="+mj-lt"/>
            </a:endParaRPr>
          </a:p>
          <a:p>
            <a:pPr eaLnBrk="1" hangingPunct="1">
              <a:defRPr/>
            </a:pPr>
            <a:endParaRPr lang="ca-ES" altLang="ca-ES" dirty="0">
              <a:solidFill>
                <a:srgbClr val="336699"/>
              </a:solidFill>
              <a:latin typeface="Verdana" panose="020B0604030504040204" pitchFamily="34" charset="0"/>
            </a:endParaRPr>
          </a:p>
        </p:txBody>
      </p:sp>
    </p:spTree>
    <p:extLst>
      <p:ext uri="{BB962C8B-B14F-4D97-AF65-F5344CB8AC3E}">
        <p14:creationId xmlns:p14="http://schemas.microsoft.com/office/powerpoint/2010/main" val="3286845520"/>
      </p:ext>
    </p:extLst>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12581624-15A6-4D8B-BE50-B842E61A1135}"/>
              </a:ext>
            </a:extLst>
          </p:cNvPr>
          <p:cNvSpPr>
            <a:spLocks noChangeArrowheads="1"/>
          </p:cNvSpPr>
          <p:nvPr/>
        </p:nvSpPr>
        <p:spPr bwMode="auto">
          <a:xfrm>
            <a:off x="398502" y="1029800"/>
            <a:ext cx="799306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Segell de qualitat FECYT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r>
              <a:rPr lang="es-ES" altLang="es-ES" dirty="0"/>
              <a:t> </a:t>
            </a:r>
            <a:endParaRPr lang="ca-ES" altLang="ca-ES" dirty="0">
              <a:solidFill>
                <a:srgbClr val="336699"/>
              </a:solidFill>
              <a:latin typeface="Verdana" panose="020B0604030504040204" pitchFamily="34" charset="0"/>
            </a:endParaRPr>
          </a:p>
          <a:p>
            <a:pPr eaLnBrk="1" hangingPunct="1">
              <a:defRPr/>
            </a:pPr>
            <a:endParaRPr lang="ca-ES" altLang="ca-ES" dirty="0">
              <a:solidFill>
                <a:srgbClr val="336699"/>
              </a:solidFill>
              <a:latin typeface="Verdana" panose="020B0604030504040204" pitchFamily="34" charset="0"/>
            </a:endParaRPr>
          </a:p>
        </p:txBody>
      </p:sp>
      <p:pic>
        <p:nvPicPr>
          <p:cNvPr id="3" name="Imagen 2">
            <a:hlinkClick r:id="rId3"/>
            <a:extLst>
              <a:ext uri="{FF2B5EF4-FFF2-40B4-BE49-F238E27FC236}">
                <a16:creationId xmlns:a16="http://schemas.microsoft.com/office/drawing/2014/main" id="{03651471-15EE-4EF3-AEC3-1104C4208D58}"/>
              </a:ext>
            </a:extLst>
          </p:cNvPr>
          <p:cNvPicPr>
            <a:picLocks noChangeAspect="1"/>
          </p:cNvPicPr>
          <p:nvPr/>
        </p:nvPicPr>
        <p:blipFill>
          <a:blip r:embed="rId4"/>
          <a:stretch>
            <a:fillRect/>
          </a:stretch>
        </p:blipFill>
        <p:spPr>
          <a:xfrm>
            <a:off x="2310322" y="1549523"/>
            <a:ext cx="4430672" cy="4669060"/>
          </a:xfrm>
          <a:prstGeom prst="rect">
            <a:avLst/>
          </a:prstGeom>
        </p:spPr>
      </p:pic>
      <p:sp>
        <p:nvSpPr>
          <p:cNvPr id="6" name="Rectángulo 5">
            <a:extLst>
              <a:ext uri="{FF2B5EF4-FFF2-40B4-BE49-F238E27FC236}">
                <a16:creationId xmlns:a16="http://schemas.microsoft.com/office/drawing/2014/main" id="{B18E8087-89FA-479C-85CE-143298D7B891}"/>
              </a:ext>
            </a:extLst>
          </p:cNvPr>
          <p:cNvSpPr/>
          <p:nvPr/>
        </p:nvSpPr>
        <p:spPr>
          <a:xfrm>
            <a:off x="3701330" y="6430529"/>
            <a:ext cx="1648656" cy="307777"/>
          </a:xfrm>
          <a:prstGeom prst="rect">
            <a:avLst/>
          </a:prstGeom>
        </p:spPr>
        <p:txBody>
          <a:bodyPr wrap="none">
            <a:spAutoFit/>
          </a:bodyPr>
          <a:lstStyle/>
          <a:p>
            <a:r>
              <a:rPr lang="ca-ES" sz="1400" dirty="0">
                <a:hlinkClick r:id="rId5"/>
              </a:rPr>
              <a:t>http://bit.ly/2JXLFiR</a:t>
            </a:r>
            <a:endParaRPr lang="ca-ES" sz="1400" dirty="0"/>
          </a:p>
        </p:txBody>
      </p:sp>
    </p:spTree>
    <p:extLst>
      <p:ext uri="{BB962C8B-B14F-4D97-AF65-F5344CB8AC3E}">
        <p14:creationId xmlns:p14="http://schemas.microsoft.com/office/powerpoint/2010/main" val="508507498"/>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13">
            <a:extLst>
              <a:ext uri="{FF2B5EF4-FFF2-40B4-BE49-F238E27FC236}">
                <a16:creationId xmlns:a16="http://schemas.microsoft.com/office/drawing/2014/main" id="{210D9D68-6FA3-4DA5-9FE0-DD555C1686B6}"/>
              </a:ext>
            </a:extLst>
          </p:cNvPr>
          <p:cNvSpPr txBox="1">
            <a:spLocks noChangeArrowheads="1"/>
          </p:cNvSpPr>
          <p:nvPr/>
        </p:nvSpPr>
        <p:spPr bwMode="auto">
          <a:xfrm>
            <a:off x="350838" y="1203325"/>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DICE</a:t>
            </a:r>
          </a:p>
        </p:txBody>
      </p:sp>
      <p:pic>
        <p:nvPicPr>
          <p:cNvPr id="102404" name="Picture 2" descr="DICE. Difusion y Calidad Editorial de las Revistas Españolas de Humanidades y Ciencias Sociales">
            <a:extLst>
              <a:ext uri="{FF2B5EF4-FFF2-40B4-BE49-F238E27FC236}">
                <a16:creationId xmlns:a16="http://schemas.microsoft.com/office/drawing/2014/main" id="{C58C9714-6933-416B-9F58-31CABBF3F08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7675" y="1732571"/>
            <a:ext cx="23050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5" name="QuadreDeText 5">
            <a:extLst>
              <a:ext uri="{FF2B5EF4-FFF2-40B4-BE49-F238E27FC236}">
                <a16:creationId xmlns:a16="http://schemas.microsoft.com/office/drawing/2014/main" id="{60885A1A-1AE9-45DC-8D76-38943C065540}"/>
              </a:ext>
            </a:extLst>
          </p:cNvPr>
          <p:cNvSpPr txBox="1">
            <a:spLocks noChangeArrowheads="1"/>
          </p:cNvSpPr>
          <p:nvPr/>
        </p:nvSpPr>
        <p:spPr bwMode="auto">
          <a:xfrm>
            <a:off x="545275" y="2641461"/>
            <a:ext cx="8153400"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es-ES" altLang="es-ES" sz="1600" dirty="0"/>
              <a:t>	</a:t>
            </a:r>
            <a:endParaRPr lang="ca-ES" altLang="es-ES" sz="1600" dirty="0"/>
          </a:p>
          <a:p>
            <a:pPr>
              <a:defRPr/>
            </a:pPr>
            <a:r>
              <a:rPr lang="ca-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Valora la qualitat de les revistes espanyoles d'humanitats i ciències socials.</a:t>
            </a:r>
          </a:p>
          <a:p>
            <a:pPr>
              <a:defRPr/>
            </a:pPr>
            <a:endParaRPr lang="es-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r>
              <a:rPr lang="ca-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És fruit de la col·laboració entre el Consejo Superior de Investigaciones Científicas (CSIC) y la Agencia Nacional </a:t>
            </a:r>
            <a:r>
              <a:rPr lang="es-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de Evaluación de la Calidad y Acreditación (ANECA).</a:t>
            </a:r>
          </a:p>
          <a:p>
            <a:pPr>
              <a:defRPr/>
            </a:pPr>
            <a:endParaRPr lang="es-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r>
              <a:rPr lang="es-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Última </a:t>
            </a:r>
            <a:r>
              <a:rPr lang="ca-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actualització (gener 2013), tot i això ANECA encara utilitza aquest recurs en les seves actualitzacions.</a:t>
            </a:r>
          </a:p>
          <a:p>
            <a:pPr>
              <a:defRPr/>
            </a:pPr>
            <a:endParaRPr lang="ca-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r>
              <a:rPr lang="ca-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Informa dels criteris Latindex que compleixen i a vegades també ens indica ERIH, CARHUS Plus</a:t>
            </a:r>
            <a:r>
              <a:rPr lang="pt-BR"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t>
            </a:r>
            <a:endParaRPr lang="es-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endParaRPr lang="ca-ES" altLang="es-ES" dirty="0">
              <a:solidFill>
                <a:schemeClr val="tx1">
                  <a:lumMod val="50000"/>
                  <a:lumOff val="50000"/>
                </a:schemeClr>
              </a:solidFill>
              <a:latin typeface="+mn-lt"/>
            </a:endParaRPr>
          </a:p>
          <a:p>
            <a:pPr>
              <a:defRPr/>
            </a:pPr>
            <a:endParaRPr lang="es-ES" altLang="es-ES" dirty="0">
              <a:solidFill>
                <a:schemeClr val="tx1">
                  <a:lumMod val="50000"/>
                  <a:lumOff val="50000"/>
                </a:schemeClr>
              </a:solidFill>
              <a:latin typeface="+mn-lt"/>
            </a:endParaRPr>
          </a:p>
        </p:txBody>
      </p:sp>
    </p:spTree>
    <p:extLst>
      <p:ext uri="{BB962C8B-B14F-4D97-AF65-F5344CB8AC3E}">
        <p14:creationId xmlns:p14="http://schemas.microsoft.com/office/powerpoint/2010/main" val="849430047"/>
      </p:ext>
    </p:extLst>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75363445-DB51-4C0F-BA7F-28871ACC7C89}"/>
              </a:ext>
            </a:extLst>
          </p:cNvPr>
          <p:cNvPicPr>
            <a:picLocks noChangeAspect="1"/>
          </p:cNvPicPr>
          <p:nvPr/>
        </p:nvPicPr>
        <p:blipFill>
          <a:blip r:embed="rId3"/>
          <a:stretch>
            <a:fillRect/>
          </a:stretch>
        </p:blipFill>
        <p:spPr>
          <a:xfrm>
            <a:off x="243429" y="2117970"/>
            <a:ext cx="8121343" cy="3540368"/>
          </a:xfrm>
          <a:prstGeom prst="rect">
            <a:avLst/>
          </a:prstGeom>
        </p:spPr>
      </p:pic>
      <p:sp>
        <p:nvSpPr>
          <p:cNvPr id="8" name="Rectangle 13">
            <a:extLst>
              <a:ext uri="{FF2B5EF4-FFF2-40B4-BE49-F238E27FC236}">
                <a16:creationId xmlns:a16="http://schemas.microsoft.com/office/drawing/2014/main" id="{EE7DC492-2DFA-46BB-9E3A-CF873F7CC83E}"/>
              </a:ext>
            </a:extLst>
          </p:cNvPr>
          <p:cNvSpPr txBox="1">
            <a:spLocks noChangeArrowheads="1"/>
          </p:cNvSpPr>
          <p:nvPr/>
        </p:nvSpPr>
        <p:spPr bwMode="auto">
          <a:xfrm>
            <a:off x="401759" y="1098566"/>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DICE</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Rectángulo 13">
            <a:extLst>
              <a:ext uri="{FF2B5EF4-FFF2-40B4-BE49-F238E27FC236}">
                <a16:creationId xmlns:a16="http://schemas.microsoft.com/office/drawing/2014/main" id="{90A573A8-AFBD-4ADF-9783-70E33B1F6499}"/>
              </a:ext>
            </a:extLst>
          </p:cNvPr>
          <p:cNvSpPr/>
          <p:nvPr/>
        </p:nvSpPr>
        <p:spPr>
          <a:xfrm>
            <a:off x="2883267" y="3199791"/>
            <a:ext cx="524951" cy="172802"/>
          </a:xfrm>
          <a:prstGeom prst="rect">
            <a:avLst/>
          </a:prstGeom>
          <a:noFill/>
          <a:ln w="19050">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2576871195"/>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8FCC5B54-E0DB-4F7B-9D15-0F50CA32EE68}"/>
              </a:ext>
            </a:extLst>
          </p:cNvPr>
          <p:cNvPicPr>
            <a:picLocks noChangeAspect="1"/>
          </p:cNvPicPr>
          <p:nvPr/>
        </p:nvPicPr>
        <p:blipFill>
          <a:blip r:embed="rId3"/>
          <a:stretch>
            <a:fillRect/>
          </a:stretch>
        </p:blipFill>
        <p:spPr>
          <a:xfrm>
            <a:off x="387409" y="1707464"/>
            <a:ext cx="8293453" cy="4173117"/>
          </a:xfrm>
          <a:prstGeom prst="rect">
            <a:avLst/>
          </a:prstGeom>
        </p:spPr>
      </p:pic>
      <p:sp>
        <p:nvSpPr>
          <p:cNvPr id="8" name="Rectangle 13">
            <a:extLst>
              <a:ext uri="{FF2B5EF4-FFF2-40B4-BE49-F238E27FC236}">
                <a16:creationId xmlns:a16="http://schemas.microsoft.com/office/drawing/2014/main" id="{EE7DC492-2DFA-46BB-9E3A-CF873F7CC83E}"/>
              </a:ext>
            </a:extLst>
          </p:cNvPr>
          <p:cNvSpPr txBox="1">
            <a:spLocks noChangeArrowheads="1"/>
          </p:cNvSpPr>
          <p:nvPr/>
        </p:nvSpPr>
        <p:spPr bwMode="auto">
          <a:xfrm>
            <a:off x="401759" y="1098566"/>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DICE</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Rectángulo 13">
            <a:extLst>
              <a:ext uri="{FF2B5EF4-FFF2-40B4-BE49-F238E27FC236}">
                <a16:creationId xmlns:a16="http://schemas.microsoft.com/office/drawing/2014/main" id="{90A573A8-AFBD-4ADF-9783-70E33B1F6499}"/>
              </a:ext>
            </a:extLst>
          </p:cNvPr>
          <p:cNvSpPr/>
          <p:nvPr/>
        </p:nvSpPr>
        <p:spPr>
          <a:xfrm>
            <a:off x="5130140" y="2956956"/>
            <a:ext cx="1401289" cy="308758"/>
          </a:xfrm>
          <a:prstGeom prst="rect">
            <a:avLst/>
          </a:prstGeom>
          <a:noFill/>
          <a:ln w="19050">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2903544586"/>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3">
            <a:extLst>
              <a:ext uri="{FF2B5EF4-FFF2-40B4-BE49-F238E27FC236}">
                <a16:creationId xmlns:a16="http://schemas.microsoft.com/office/drawing/2014/main" id="{38A34CDE-3F5E-494F-B80F-BB2807A67DED}"/>
              </a:ext>
            </a:extLst>
          </p:cNvPr>
          <p:cNvSpPr txBox="1">
            <a:spLocks noChangeArrowheads="1"/>
          </p:cNvSpPr>
          <p:nvPr/>
        </p:nvSpPr>
        <p:spPr bwMode="auto">
          <a:xfrm>
            <a:off x="301718" y="1057183"/>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DICE</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pic>
        <p:nvPicPr>
          <p:cNvPr id="6" name="Imagen 5">
            <a:extLst>
              <a:ext uri="{FF2B5EF4-FFF2-40B4-BE49-F238E27FC236}">
                <a16:creationId xmlns:a16="http://schemas.microsoft.com/office/drawing/2014/main" id="{36C09FF5-518F-44B9-AD29-97B15B64A15D}"/>
              </a:ext>
            </a:extLst>
          </p:cNvPr>
          <p:cNvPicPr>
            <a:picLocks noChangeAspect="1"/>
          </p:cNvPicPr>
          <p:nvPr/>
        </p:nvPicPr>
        <p:blipFill>
          <a:blip r:embed="rId3"/>
          <a:stretch>
            <a:fillRect/>
          </a:stretch>
        </p:blipFill>
        <p:spPr>
          <a:xfrm>
            <a:off x="827696" y="1518848"/>
            <a:ext cx="7401904" cy="4808434"/>
          </a:xfrm>
          <a:prstGeom prst="rect">
            <a:avLst/>
          </a:prstGeom>
        </p:spPr>
      </p:pic>
    </p:spTree>
    <p:extLst>
      <p:ext uri="{BB962C8B-B14F-4D97-AF65-F5344CB8AC3E}">
        <p14:creationId xmlns:p14="http://schemas.microsoft.com/office/powerpoint/2010/main" val="2695881683"/>
      </p:ext>
    </p:extLst>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25F82174-FD12-4006-9944-EDC6710DDD9E}"/>
              </a:ext>
            </a:extLst>
          </p:cNvPr>
          <p:cNvPicPr>
            <a:picLocks noChangeAspect="1"/>
          </p:cNvPicPr>
          <p:nvPr/>
        </p:nvPicPr>
        <p:blipFill>
          <a:blip r:embed="rId3"/>
          <a:stretch>
            <a:fillRect/>
          </a:stretch>
        </p:blipFill>
        <p:spPr>
          <a:xfrm>
            <a:off x="1374493" y="1680411"/>
            <a:ext cx="6225715" cy="5036456"/>
          </a:xfrm>
          <a:prstGeom prst="rect">
            <a:avLst/>
          </a:prstGeom>
        </p:spPr>
      </p:pic>
      <p:sp>
        <p:nvSpPr>
          <p:cNvPr id="5" name="Rectángulo 4">
            <a:extLst>
              <a:ext uri="{FF2B5EF4-FFF2-40B4-BE49-F238E27FC236}">
                <a16:creationId xmlns:a16="http://schemas.microsoft.com/office/drawing/2014/main" id="{76648CA3-3D81-4A38-A4DB-2CF69B2A0C84}"/>
              </a:ext>
            </a:extLst>
          </p:cNvPr>
          <p:cNvSpPr/>
          <p:nvPr/>
        </p:nvSpPr>
        <p:spPr>
          <a:xfrm>
            <a:off x="2555170" y="4650563"/>
            <a:ext cx="5080660" cy="1995054"/>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QuadreDeText 2">
            <a:extLst>
              <a:ext uri="{FF2B5EF4-FFF2-40B4-BE49-F238E27FC236}">
                <a16:creationId xmlns:a16="http://schemas.microsoft.com/office/drawing/2014/main" id="{0F142171-6916-41C2-8B1E-5670798188F9}"/>
              </a:ext>
            </a:extLst>
          </p:cNvPr>
          <p:cNvSpPr txBox="1">
            <a:spLocks noChangeArrowheads="1"/>
          </p:cNvSpPr>
          <p:nvPr/>
        </p:nvSpPr>
        <p:spPr bwMode="auto">
          <a:xfrm>
            <a:off x="374650" y="1124744"/>
            <a:ext cx="68405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Qui avalua l’activitat científica?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AQU</a:t>
            </a:r>
          </a:p>
          <a:p>
            <a:pPr>
              <a:defRPr/>
            </a:pPr>
            <a:endParaRPr lang="es-ES" altLang="es-ES" dirty="0"/>
          </a:p>
        </p:txBody>
      </p:sp>
      <p:sp>
        <p:nvSpPr>
          <p:cNvPr id="7" name="Rectángulo 6">
            <a:extLst>
              <a:ext uri="{FF2B5EF4-FFF2-40B4-BE49-F238E27FC236}">
                <a16:creationId xmlns:a16="http://schemas.microsoft.com/office/drawing/2014/main" id="{F12B4478-C366-45B1-B71E-76D4A965E338}"/>
              </a:ext>
            </a:extLst>
          </p:cNvPr>
          <p:cNvSpPr/>
          <p:nvPr/>
        </p:nvSpPr>
        <p:spPr>
          <a:xfrm>
            <a:off x="1386368" y="4498163"/>
            <a:ext cx="1000572" cy="152400"/>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8" name="Rectángulo 7">
            <a:extLst>
              <a:ext uri="{FF2B5EF4-FFF2-40B4-BE49-F238E27FC236}">
                <a16:creationId xmlns:a16="http://schemas.microsoft.com/office/drawing/2014/main" id="{EE0D2604-5140-4664-9591-7A65412C0557}"/>
              </a:ext>
            </a:extLst>
          </p:cNvPr>
          <p:cNvSpPr/>
          <p:nvPr/>
        </p:nvSpPr>
        <p:spPr>
          <a:xfrm>
            <a:off x="3783041" y="2125683"/>
            <a:ext cx="1062091" cy="292915"/>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231422152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309C20AD-1674-4272-94C2-A18C5ACE7E2E}"/>
              </a:ext>
            </a:extLst>
          </p:cNvPr>
          <p:cNvPicPr>
            <a:picLocks noChangeAspect="1"/>
          </p:cNvPicPr>
          <p:nvPr/>
        </p:nvPicPr>
        <p:blipFill>
          <a:blip r:embed="rId3"/>
          <a:stretch>
            <a:fillRect/>
          </a:stretch>
        </p:blipFill>
        <p:spPr>
          <a:xfrm>
            <a:off x="219685" y="1746077"/>
            <a:ext cx="8342423" cy="4583472"/>
          </a:xfrm>
          <a:prstGeom prst="rect">
            <a:avLst/>
          </a:prstGeom>
        </p:spPr>
      </p:pic>
      <p:sp>
        <p:nvSpPr>
          <p:cNvPr id="5" name="Rectangle 13">
            <a:extLst>
              <a:ext uri="{FF2B5EF4-FFF2-40B4-BE49-F238E27FC236}">
                <a16:creationId xmlns:a16="http://schemas.microsoft.com/office/drawing/2014/main" id="{BAEF79BF-2BB4-4486-8B7D-A63C9AD15599}"/>
              </a:ext>
            </a:extLst>
          </p:cNvPr>
          <p:cNvSpPr txBox="1">
            <a:spLocks noChangeArrowheads="1"/>
          </p:cNvSpPr>
          <p:nvPr/>
        </p:nvSpPr>
        <p:spPr bwMode="auto">
          <a:xfrm>
            <a:off x="314196" y="1017266"/>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DICE</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25736279"/>
      </p:ext>
    </p:extLst>
  </p:cSld>
  <p:clrMapOvr>
    <a:masterClrMapping/>
  </p:clrMapOvr>
  <p:transition>
    <p:fade thruBlk="1"/>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9" name="Imatge 2">
            <a:extLst>
              <a:ext uri="{FF2B5EF4-FFF2-40B4-BE49-F238E27FC236}">
                <a16:creationId xmlns:a16="http://schemas.microsoft.com/office/drawing/2014/main" id="{20EE9F2D-1E17-42DD-9419-63FEE5363E07}"/>
              </a:ext>
            </a:extLst>
          </p:cNvPr>
          <p:cNvPicPr>
            <a:picLocks noChangeAspect="1"/>
          </p:cNvPicPr>
          <p:nvPr/>
        </p:nvPicPr>
        <p:blipFill>
          <a:blip r:embed="rId3">
            <a:extLst>
              <a:ext uri="{28A0092B-C50C-407E-A947-70E740481C1C}">
                <a14:useLocalDpi xmlns:a14="http://schemas.microsoft.com/office/drawing/2010/main" val="0"/>
              </a:ext>
            </a:extLst>
          </a:blip>
          <a:srcRect l="33850" t="18503" r="36298" b="61951"/>
          <a:stretch>
            <a:fillRect/>
          </a:stretch>
        </p:blipFill>
        <p:spPr bwMode="auto">
          <a:xfrm>
            <a:off x="5779666" y="5636193"/>
            <a:ext cx="2144794" cy="112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3FFA9FE1-C85E-4815-A98D-0FC760FAD951}"/>
              </a:ext>
            </a:extLst>
          </p:cNvPr>
          <p:cNvSpPr/>
          <p:nvPr/>
        </p:nvSpPr>
        <p:spPr>
          <a:xfrm>
            <a:off x="252661" y="1726007"/>
            <a:ext cx="8182100" cy="3693319"/>
          </a:xfrm>
          <a:prstGeom prst="rect">
            <a:avLst/>
          </a:prstGeom>
        </p:spPr>
        <p:txBody>
          <a:bodyPr wrap="square">
            <a:spAutoFit/>
          </a:bodyPr>
          <a:lstStyle/>
          <a:p>
            <a:pPr marL="342900" indent="-342900">
              <a:buFont typeface="Arial" panose="020B0604020202020204" pitchFamily="34" charset="0"/>
              <a:buChar char="•"/>
              <a:defRPr/>
            </a:pPr>
            <a:r>
              <a:rPr lang="ca-ES" dirty="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rPr>
              <a:t>Google Scholar Metrics és una eina de Google que permet establir l’índex d’impacte de les revistes científiques a partir de les cites localitzades en Google Scholar.</a:t>
            </a:r>
          </a:p>
          <a:p>
            <a:pPr>
              <a:defRPr/>
            </a:pPr>
            <a:endParaRPr lang="es-ES" dirty="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defRPr/>
            </a:pPr>
            <a:r>
              <a:rPr lang="ca-ES" dirty="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rPr>
              <a:t>Fa servir l’indicador h5: relació entre el número d’articles publicats per les revistes en els últims 5 anys i el número de cites rebudes. </a:t>
            </a:r>
          </a:p>
          <a:p>
            <a:pPr>
              <a:defRPr/>
            </a:pPr>
            <a:endParaRPr lang="es-ES" dirty="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defRPr/>
            </a:pPr>
            <a:r>
              <a:rPr lang="ca-ES" dirty="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rPr>
              <a:t>Mitjà h5: És el nombre mitjà de citacions per als articles que formen el seu índex H5.</a:t>
            </a:r>
          </a:p>
          <a:p>
            <a:pPr marL="342900" indent="-342900">
              <a:buFont typeface="Arial" panose="020B0604020202020204" pitchFamily="34" charset="0"/>
              <a:buChar char="•"/>
              <a:defRPr/>
            </a:pPr>
            <a:endParaRPr lang="ca-ES" dirty="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defRPr/>
            </a:pPr>
            <a:r>
              <a:rPr lang="ca-ES" dirty="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rPr>
              <a:t>Ofereix un rànquing general per llengües de les revistes que tenen un major índex d’impacte.</a:t>
            </a:r>
          </a:p>
        </p:txBody>
      </p:sp>
      <p:sp>
        <p:nvSpPr>
          <p:cNvPr id="73733" name="Rectangle 14">
            <a:extLst>
              <a:ext uri="{FF2B5EF4-FFF2-40B4-BE49-F238E27FC236}">
                <a16:creationId xmlns:a16="http://schemas.microsoft.com/office/drawing/2014/main" id="{EF7E9C56-A62F-47F2-9BA9-D756F4AF6870}"/>
              </a:ext>
            </a:extLst>
          </p:cNvPr>
          <p:cNvSpPr>
            <a:spLocks noChangeArrowheads="1"/>
          </p:cNvSpPr>
          <p:nvPr/>
        </p:nvSpPr>
        <p:spPr bwMode="auto">
          <a:xfrm>
            <a:off x="374384" y="1086066"/>
            <a:ext cx="79386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Google Scholar. </a:t>
            </a:r>
            <a:r>
              <a:rPr lang="es-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Google Scholar Metric</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endParaRPr lang="ca-ES" altLang="ca-ES" sz="2400" dirty="0">
              <a:solidFill>
                <a:srgbClr val="336699"/>
              </a:solidFill>
              <a:latin typeface="+mn-lt"/>
            </a:endParaRPr>
          </a:p>
        </p:txBody>
      </p:sp>
      <p:sp>
        <p:nvSpPr>
          <p:cNvPr id="2" name="Rectángulo 1">
            <a:extLst>
              <a:ext uri="{FF2B5EF4-FFF2-40B4-BE49-F238E27FC236}">
                <a16:creationId xmlns:a16="http://schemas.microsoft.com/office/drawing/2014/main" id="{E0EA0E59-3211-427F-B8DA-DC0822BF6E73}"/>
              </a:ext>
            </a:extLst>
          </p:cNvPr>
          <p:cNvSpPr/>
          <p:nvPr/>
        </p:nvSpPr>
        <p:spPr>
          <a:xfrm>
            <a:off x="783770" y="6044116"/>
            <a:ext cx="4809507" cy="276999"/>
          </a:xfrm>
          <a:prstGeom prst="rect">
            <a:avLst/>
          </a:prstGeom>
        </p:spPr>
        <p:txBody>
          <a:bodyPr wrap="square">
            <a:spAutoFit/>
          </a:bodyPr>
          <a:lstStyle/>
          <a:p>
            <a:r>
              <a:rPr lang="ca-ES" sz="1200" dirty="0">
                <a:latin typeface="Verdana" panose="020B0604030504040204" pitchFamily="34" charset="0"/>
                <a:ea typeface="Verdana" panose="020B0604030504040204" pitchFamily="34" charset="0"/>
                <a:cs typeface="Verdana" panose="020B0604030504040204" pitchFamily="34" charset="0"/>
                <a:hlinkClick r:id="rId4"/>
              </a:rPr>
              <a:t>https://scholar.google.com/intl/en/scholar/metrics.html</a:t>
            </a:r>
            <a:endParaRPr lang="ca-ES" sz="1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99955104"/>
      </p:ext>
    </p:extLst>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2B3806D-E8EE-4E04-9CDA-A4A6379D53F6}"/>
              </a:ext>
            </a:extLst>
          </p:cNvPr>
          <p:cNvPicPr>
            <a:picLocks noChangeAspect="1"/>
          </p:cNvPicPr>
          <p:nvPr/>
        </p:nvPicPr>
        <p:blipFill rotWithShape="1">
          <a:blip r:embed="rId3"/>
          <a:srcRect l="-285" t="6927" r="9411" b="5628"/>
          <a:stretch/>
        </p:blipFill>
        <p:spPr>
          <a:xfrm>
            <a:off x="1014372" y="1729482"/>
            <a:ext cx="6383956" cy="4914479"/>
          </a:xfrm>
          <a:prstGeom prst="rect">
            <a:avLst/>
          </a:prstGeom>
        </p:spPr>
      </p:pic>
      <p:sp>
        <p:nvSpPr>
          <p:cNvPr id="74756" name="Rectangle 14">
            <a:extLst>
              <a:ext uri="{FF2B5EF4-FFF2-40B4-BE49-F238E27FC236}">
                <a16:creationId xmlns:a16="http://schemas.microsoft.com/office/drawing/2014/main" id="{FE7DD0EB-D850-4C27-9CBB-C87A2FD776ED}"/>
              </a:ext>
            </a:extLst>
          </p:cNvPr>
          <p:cNvSpPr>
            <a:spLocks noChangeArrowheads="1"/>
          </p:cNvSpPr>
          <p:nvPr/>
        </p:nvSpPr>
        <p:spPr bwMode="auto">
          <a:xfrm>
            <a:off x="693738" y="1095375"/>
            <a:ext cx="79930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Google Scholar . </a:t>
            </a:r>
            <a:r>
              <a:rPr lang="es-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Google Scholar Metric</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endParaRPr lang="ca-ES" altLang="ca-ES" dirty="0">
              <a:solidFill>
                <a:srgbClr val="336699"/>
              </a:solidFill>
              <a:latin typeface="Verdana" panose="020B0604030504040204" pitchFamily="34" charset="0"/>
            </a:endParaRPr>
          </a:p>
        </p:txBody>
      </p:sp>
      <p:sp>
        <p:nvSpPr>
          <p:cNvPr id="3" name="Rectángulo 2">
            <a:extLst>
              <a:ext uri="{FF2B5EF4-FFF2-40B4-BE49-F238E27FC236}">
                <a16:creationId xmlns:a16="http://schemas.microsoft.com/office/drawing/2014/main" id="{4487E993-8DBA-4A1C-9CCC-C261957E96B3}"/>
              </a:ext>
            </a:extLst>
          </p:cNvPr>
          <p:cNvSpPr/>
          <p:nvPr/>
        </p:nvSpPr>
        <p:spPr>
          <a:xfrm>
            <a:off x="2315689" y="2363589"/>
            <a:ext cx="2921330" cy="209113"/>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709342001"/>
      </p:ext>
    </p:extLst>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4">
            <a:extLst>
              <a:ext uri="{FF2B5EF4-FFF2-40B4-BE49-F238E27FC236}">
                <a16:creationId xmlns:a16="http://schemas.microsoft.com/office/drawing/2014/main" id="{50507A50-B889-4871-8200-769A6CD0216C}"/>
              </a:ext>
            </a:extLst>
          </p:cNvPr>
          <p:cNvSpPr>
            <a:spLocks noChangeArrowheads="1"/>
          </p:cNvSpPr>
          <p:nvPr/>
        </p:nvSpPr>
        <p:spPr bwMode="auto">
          <a:xfrm>
            <a:off x="610362" y="981980"/>
            <a:ext cx="7993062"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Google Scholar </a:t>
            </a:r>
          </a:p>
          <a:p>
            <a:pPr eaLnBrk="1" hangingPunct="1">
              <a:defRPr/>
            </a:pPr>
            <a:r>
              <a:rPr lang="es-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Google Scholar Metric</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endParaRPr lang="ca-ES" altLang="ca-ES" dirty="0">
              <a:solidFill>
                <a:srgbClr val="336699"/>
              </a:solidFill>
              <a:latin typeface="Verdana" panose="020B0604030504040204" pitchFamily="34" charset="0"/>
            </a:endParaRPr>
          </a:p>
        </p:txBody>
      </p:sp>
      <p:pic>
        <p:nvPicPr>
          <p:cNvPr id="3" name="Imagen 2">
            <a:extLst>
              <a:ext uri="{FF2B5EF4-FFF2-40B4-BE49-F238E27FC236}">
                <a16:creationId xmlns:a16="http://schemas.microsoft.com/office/drawing/2014/main" id="{AAD3A985-A1EC-4EEB-9129-5332AFECA931}"/>
              </a:ext>
            </a:extLst>
          </p:cNvPr>
          <p:cNvPicPr>
            <a:picLocks noChangeAspect="1"/>
          </p:cNvPicPr>
          <p:nvPr/>
        </p:nvPicPr>
        <p:blipFill>
          <a:blip r:embed="rId3"/>
          <a:stretch>
            <a:fillRect/>
          </a:stretch>
        </p:blipFill>
        <p:spPr>
          <a:xfrm>
            <a:off x="1554202" y="2090055"/>
            <a:ext cx="6105382" cy="4601465"/>
          </a:xfrm>
          <a:prstGeom prst="rect">
            <a:avLst/>
          </a:prstGeom>
        </p:spPr>
      </p:pic>
    </p:spTree>
    <p:extLst>
      <p:ext uri="{BB962C8B-B14F-4D97-AF65-F5344CB8AC3E}">
        <p14:creationId xmlns:p14="http://schemas.microsoft.com/office/powerpoint/2010/main" val="1143408846"/>
      </p:ext>
    </p:extLst>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14">
            <a:extLst>
              <a:ext uri="{FF2B5EF4-FFF2-40B4-BE49-F238E27FC236}">
                <a16:creationId xmlns:a16="http://schemas.microsoft.com/office/drawing/2014/main" id="{314A5C09-F209-477A-AC64-113700239C38}"/>
              </a:ext>
            </a:extLst>
          </p:cNvPr>
          <p:cNvSpPr>
            <a:spLocks noChangeArrowheads="1"/>
          </p:cNvSpPr>
          <p:nvPr/>
        </p:nvSpPr>
        <p:spPr bwMode="auto">
          <a:xfrm>
            <a:off x="384980" y="1083500"/>
            <a:ext cx="799306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s-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Revistes depredadores </a:t>
            </a:r>
            <a:endPar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r>
              <a:rPr lang="es-ES" altLang="es-ES" b="1" dirty="0"/>
              <a:t> </a:t>
            </a:r>
            <a:endParaRPr lang="ca-ES" altLang="ca-ES" b="1"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sp>
        <p:nvSpPr>
          <p:cNvPr id="3" name="QuadreDeText 2">
            <a:extLst>
              <a:ext uri="{FF2B5EF4-FFF2-40B4-BE49-F238E27FC236}">
                <a16:creationId xmlns:a16="http://schemas.microsoft.com/office/drawing/2014/main" id="{6EBD09A6-0116-4F5F-AB40-CA1CF2F90797}"/>
              </a:ext>
            </a:extLst>
          </p:cNvPr>
          <p:cNvSpPr txBox="1"/>
          <p:nvPr/>
        </p:nvSpPr>
        <p:spPr>
          <a:xfrm>
            <a:off x="2746425" y="2552641"/>
            <a:ext cx="6856413" cy="4062651"/>
          </a:xfrm>
          <a:prstGeom prst="rect">
            <a:avLst/>
          </a:prstGeom>
          <a:noFill/>
        </p:spPr>
        <p:txBody>
          <a:bodyPr>
            <a:spAutoFit/>
          </a:bodyPr>
          <a:lstStyle/>
          <a:p>
            <a:pPr marL="285750" indent="-285750">
              <a:lnSpc>
                <a:spcPct val="150000"/>
              </a:lnSpc>
              <a:buFont typeface="Arial" panose="020B0604020202020204" pitchFamily="34" charset="0"/>
              <a:buChar char="•"/>
              <a:defRPr/>
            </a:pPr>
            <a:r>
              <a:rPr lang="ca-ES" sz="2000" dirty="0">
                <a:solidFill>
                  <a:schemeClr val="tx1">
                    <a:lumMod val="50000"/>
                    <a:lumOff val="50000"/>
                  </a:schemeClr>
                </a:solidFill>
                <a:latin typeface="+mn-lt"/>
              </a:rPr>
              <a:t>No realitzen cap mena d’avaluació científica</a:t>
            </a:r>
          </a:p>
          <a:p>
            <a:pPr marL="285750" indent="-285750">
              <a:lnSpc>
                <a:spcPct val="150000"/>
              </a:lnSpc>
              <a:buFont typeface="Arial" panose="020B0604020202020204" pitchFamily="34" charset="0"/>
              <a:buChar char="•"/>
              <a:defRPr/>
            </a:pPr>
            <a:r>
              <a:rPr lang="ca-ES" sz="2000" dirty="0">
                <a:solidFill>
                  <a:schemeClr val="tx1">
                    <a:lumMod val="50000"/>
                    <a:lumOff val="50000"/>
                  </a:schemeClr>
                </a:solidFill>
                <a:latin typeface="+mn-lt"/>
              </a:rPr>
              <a:t>Dubtós procés editorial</a:t>
            </a:r>
          </a:p>
          <a:p>
            <a:pPr marL="285750" indent="-285750">
              <a:lnSpc>
                <a:spcPct val="150000"/>
              </a:lnSpc>
              <a:buFont typeface="Arial" panose="020B0604020202020204" pitchFamily="34" charset="0"/>
              <a:buChar char="•"/>
              <a:defRPr/>
            </a:pPr>
            <a:r>
              <a:rPr lang="ca-ES" sz="2000" dirty="0">
                <a:solidFill>
                  <a:schemeClr val="tx1">
                    <a:lumMod val="50000"/>
                    <a:lumOff val="50000"/>
                  </a:schemeClr>
                </a:solidFill>
                <a:latin typeface="+mn-lt"/>
              </a:rPr>
              <a:t>Gran quantitat d’articles anuals</a:t>
            </a:r>
          </a:p>
          <a:p>
            <a:pPr marL="285750" indent="-285750">
              <a:lnSpc>
                <a:spcPct val="150000"/>
              </a:lnSpc>
              <a:buFont typeface="Arial" panose="020B0604020202020204" pitchFamily="34" charset="0"/>
              <a:buChar char="•"/>
              <a:defRPr/>
            </a:pPr>
            <a:r>
              <a:rPr lang="ca-ES" sz="2000" dirty="0">
                <a:solidFill>
                  <a:schemeClr val="tx1">
                    <a:lumMod val="50000"/>
                    <a:lumOff val="50000"/>
                  </a:schemeClr>
                </a:solidFill>
                <a:latin typeface="+mn-lt"/>
              </a:rPr>
              <a:t>Sovint fan servir títols que poden recordar a revistes de prestigi</a:t>
            </a:r>
          </a:p>
          <a:p>
            <a:pPr marL="285750" indent="-285750">
              <a:lnSpc>
                <a:spcPct val="150000"/>
              </a:lnSpc>
              <a:buFont typeface="Arial" panose="020B0604020202020204" pitchFamily="34" charset="0"/>
              <a:buChar char="•"/>
              <a:defRPr/>
            </a:pPr>
            <a:endParaRPr lang="ca-ES" sz="2400" dirty="0">
              <a:solidFill>
                <a:schemeClr val="tx1">
                  <a:lumMod val="50000"/>
                  <a:lumOff val="50000"/>
                </a:schemeClr>
              </a:solidFill>
            </a:endParaRPr>
          </a:p>
          <a:p>
            <a:pPr marL="285750" indent="-285750">
              <a:lnSpc>
                <a:spcPct val="150000"/>
              </a:lnSpc>
              <a:buFont typeface="Arial" panose="020B0604020202020204" pitchFamily="34" charset="0"/>
              <a:buChar char="•"/>
              <a:defRPr/>
            </a:pPr>
            <a:endParaRPr lang="ca-ES" sz="2400" dirty="0">
              <a:solidFill>
                <a:schemeClr val="tx1">
                  <a:lumMod val="50000"/>
                  <a:lumOff val="50000"/>
                </a:schemeClr>
              </a:solidFill>
              <a:latin typeface="+mn-lt"/>
            </a:endParaRPr>
          </a:p>
          <a:p>
            <a:pPr marL="285750" indent="-285750">
              <a:lnSpc>
                <a:spcPct val="150000"/>
              </a:lnSpc>
              <a:buFont typeface="Arial" panose="020B0604020202020204" pitchFamily="34" charset="0"/>
              <a:buChar char="•"/>
              <a:defRPr/>
            </a:pPr>
            <a:endParaRPr lang="ca-ES" sz="2400" dirty="0">
              <a:solidFill>
                <a:schemeClr val="tx1">
                  <a:lumMod val="50000"/>
                  <a:lumOff val="50000"/>
                </a:schemeClr>
              </a:solidFill>
              <a:latin typeface="+mn-lt"/>
            </a:endParaRPr>
          </a:p>
        </p:txBody>
      </p:sp>
      <p:pic>
        <p:nvPicPr>
          <p:cNvPr id="98309" name="Imagen 1">
            <a:extLst>
              <a:ext uri="{FF2B5EF4-FFF2-40B4-BE49-F238E27FC236}">
                <a16:creationId xmlns:a16="http://schemas.microsoft.com/office/drawing/2014/main" id="{706D2499-5DB0-4286-8166-B6B538C06A1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3940" y="2245174"/>
            <a:ext cx="2099775" cy="3423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0471618"/>
      </p:ext>
    </p:extLst>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CF3C879E-7830-49E6-8062-6308EA9CC5C3}"/>
              </a:ext>
            </a:extLst>
          </p:cNvPr>
          <p:cNvSpPr/>
          <p:nvPr/>
        </p:nvSpPr>
        <p:spPr>
          <a:xfrm>
            <a:off x="2975878" y="6289724"/>
            <a:ext cx="2045816" cy="276999"/>
          </a:xfrm>
          <a:prstGeom prst="rect">
            <a:avLst/>
          </a:prstGeom>
        </p:spPr>
        <p:txBody>
          <a:bodyPr wrap="none">
            <a:spAutoFit/>
          </a:bodyPr>
          <a:lstStyle/>
          <a:p>
            <a:r>
              <a:rPr lang="ca-ES" sz="1200" dirty="0">
                <a:hlinkClick r:id="rId3"/>
              </a:rPr>
              <a:t>https://beallslist.weebly.com/</a:t>
            </a:r>
            <a:endParaRPr lang="ca-ES" sz="1200" dirty="0"/>
          </a:p>
        </p:txBody>
      </p:sp>
      <p:pic>
        <p:nvPicPr>
          <p:cNvPr id="5" name="Imagen 4">
            <a:hlinkClick r:id="rId3"/>
            <a:extLst>
              <a:ext uri="{FF2B5EF4-FFF2-40B4-BE49-F238E27FC236}">
                <a16:creationId xmlns:a16="http://schemas.microsoft.com/office/drawing/2014/main" id="{ACDF3B13-6B9C-4BF9-9A4D-082213A2DFF5}"/>
              </a:ext>
            </a:extLst>
          </p:cNvPr>
          <p:cNvPicPr>
            <a:picLocks noChangeAspect="1"/>
          </p:cNvPicPr>
          <p:nvPr/>
        </p:nvPicPr>
        <p:blipFill>
          <a:blip r:embed="rId4"/>
          <a:stretch>
            <a:fillRect/>
          </a:stretch>
        </p:blipFill>
        <p:spPr>
          <a:xfrm>
            <a:off x="1638487" y="1247283"/>
            <a:ext cx="5486213" cy="4846899"/>
          </a:xfrm>
          <a:prstGeom prst="rect">
            <a:avLst/>
          </a:prstGeom>
        </p:spPr>
      </p:pic>
      <p:sp>
        <p:nvSpPr>
          <p:cNvPr id="6" name="Rectángulo 5">
            <a:extLst>
              <a:ext uri="{FF2B5EF4-FFF2-40B4-BE49-F238E27FC236}">
                <a16:creationId xmlns:a16="http://schemas.microsoft.com/office/drawing/2014/main" id="{FCE04EA7-A7FB-4222-8FC4-93FE82F55546}"/>
              </a:ext>
            </a:extLst>
          </p:cNvPr>
          <p:cNvSpPr/>
          <p:nvPr/>
        </p:nvSpPr>
        <p:spPr>
          <a:xfrm>
            <a:off x="1793173" y="4096987"/>
            <a:ext cx="2018805" cy="2090058"/>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2815969542"/>
      </p:ext>
    </p:extLst>
  </p:cSld>
  <p:clrMapOvr>
    <a:masterClrMapping/>
  </p:clrMapOvr>
  <p:transition>
    <p:fade thruBlk="1"/>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4">
            <a:extLst>
              <a:ext uri="{FF2B5EF4-FFF2-40B4-BE49-F238E27FC236}">
                <a16:creationId xmlns:a16="http://schemas.microsoft.com/office/drawing/2014/main" id="{281D85B7-2C38-4BE9-BBFF-94D64E80C2AB}"/>
              </a:ext>
            </a:extLst>
          </p:cNvPr>
          <p:cNvSpPr>
            <a:spLocks noChangeArrowheads="1"/>
          </p:cNvSpPr>
          <p:nvPr/>
        </p:nvSpPr>
        <p:spPr bwMode="auto">
          <a:xfrm>
            <a:off x="517892" y="1036760"/>
            <a:ext cx="7993062"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Avaluació de llibres</a:t>
            </a:r>
          </a:p>
          <a:p>
            <a:pPr eaLnBrk="1" hangingPunct="1">
              <a:defRPr/>
            </a:pPr>
            <a:r>
              <a:rPr lang="es-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SPI Scholarly Publishers Indicators</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endParaRPr lang="ca-ES" altLang="ca-ES" dirty="0">
              <a:solidFill>
                <a:srgbClr val="336699"/>
              </a:solidFill>
              <a:latin typeface="Verdana" panose="020B0604030504040204" pitchFamily="34" charset="0"/>
            </a:endParaRPr>
          </a:p>
        </p:txBody>
      </p:sp>
      <p:sp>
        <p:nvSpPr>
          <p:cNvPr id="3" name="Rectángulo 2">
            <a:extLst>
              <a:ext uri="{FF2B5EF4-FFF2-40B4-BE49-F238E27FC236}">
                <a16:creationId xmlns:a16="http://schemas.microsoft.com/office/drawing/2014/main" id="{D3DCA0C0-82EC-4AE8-A339-C75188843DE4}"/>
              </a:ext>
            </a:extLst>
          </p:cNvPr>
          <p:cNvSpPr/>
          <p:nvPr/>
        </p:nvSpPr>
        <p:spPr>
          <a:xfrm>
            <a:off x="517892" y="3223846"/>
            <a:ext cx="8344754" cy="2554545"/>
          </a:xfrm>
          <a:prstGeom prst="rect">
            <a:avLst/>
          </a:prstGeom>
        </p:spPr>
        <p:txBody>
          <a:bodyPr wrap="square">
            <a:spAutoFit/>
          </a:bodyPr>
          <a:lstStyle/>
          <a:p>
            <a:pPr marL="285750" indent="-285750">
              <a:buFont typeface="Arial" panose="020B0604020202020204" pitchFamily="34" charset="0"/>
              <a:buChar char="•"/>
            </a:pPr>
            <a:r>
              <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Rànquing que avalua la qualitat de les editorials de llibres científics i editorials espanyoles i estrangeres de les humanitats i ciències socials.</a:t>
            </a:r>
          </a:p>
          <a:p>
            <a:pPr marL="285750" indent="-285750">
              <a:buFont typeface="Arial" panose="020B0604020202020204" pitchFamily="34" charset="0"/>
              <a:buChar char="•"/>
            </a:pPr>
            <a:endPar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És una eina està finançada pel CSIC. </a:t>
            </a:r>
          </a:p>
          <a:p>
            <a:pPr marL="285750" indent="-285750">
              <a:buFont typeface="Arial" panose="020B0604020202020204" pitchFamily="34" charset="0"/>
              <a:buChar char="•"/>
            </a:pPr>
            <a:endPar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Conté un rànquing general i un altre per disciplines d'editorials espanyoles i estrangeres.</a:t>
            </a:r>
          </a:p>
        </p:txBody>
      </p:sp>
      <p:pic>
        <p:nvPicPr>
          <p:cNvPr id="9" name="Imagen 8">
            <a:extLst>
              <a:ext uri="{FF2B5EF4-FFF2-40B4-BE49-F238E27FC236}">
                <a16:creationId xmlns:a16="http://schemas.microsoft.com/office/drawing/2014/main" id="{7090C503-A569-471C-9751-7C37C7363868}"/>
              </a:ext>
            </a:extLst>
          </p:cNvPr>
          <p:cNvPicPr>
            <a:picLocks noChangeAspect="1"/>
          </p:cNvPicPr>
          <p:nvPr/>
        </p:nvPicPr>
        <p:blipFill rotWithShape="1">
          <a:blip r:embed="rId3"/>
          <a:srcRect l="4760" t="7351" r="30171" b="78462"/>
          <a:stretch/>
        </p:blipFill>
        <p:spPr>
          <a:xfrm>
            <a:off x="2639769" y="2093057"/>
            <a:ext cx="3389708" cy="591283"/>
          </a:xfrm>
          <a:prstGeom prst="rect">
            <a:avLst/>
          </a:prstGeom>
        </p:spPr>
      </p:pic>
    </p:spTree>
    <p:extLst>
      <p:ext uri="{BB962C8B-B14F-4D97-AF65-F5344CB8AC3E}">
        <p14:creationId xmlns:p14="http://schemas.microsoft.com/office/powerpoint/2010/main" val="3235642893"/>
      </p:ext>
    </p:extLst>
  </p:cSld>
  <p:clrMapOvr>
    <a:masterClrMapping/>
  </p:clrMapOvr>
  <p:transition>
    <p:fade thruBlk="1"/>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064F38D5-451C-41E9-AA5C-8BD8B0C3D8C9}"/>
              </a:ext>
            </a:extLst>
          </p:cNvPr>
          <p:cNvPicPr>
            <a:picLocks noChangeAspect="1"/>
          </p:cNvPicPr>
          <p:nvPr/>
        </p:nvPicPr>
        <p:blipFill>
          <a:blip r:embed="rId3"/>
          <a:stretch>
            <a:fillRect/>
          </a:stretch>
        </p:blipFill>
        <p:spPr>
          <a:xfrm>
            <a:off x="424108" y="3422650"/>
            <a:ext cx="8277209" cy="2919534"/>
          </a:xfrm>
          <a:prstGeom prst="rect">
            <a:avLst/>
          </a:prstGeom>
        </p:spPr>
      </p:pic>
      <p:sp>
        <p:nvSpPr>
          <p:cNvPr id="5" name="Rectangle 14">
            <a:extLst>
              <a:ext uri="{FF2B5EF4-FFF2-40B4-BE49-F238E27FC236}">
                <a16:creationId xmlns:a16="http://schemas.microsoft.com/office/drawing/2014/main" id="{31F2B26D-A891-4594-AF05-84B81A9947AF}"/>
              </a:ext>
            </a:extLst>
          </p:cNvPr>
          <p:cNvSpPr>
            <a:spLocks noChangeArrowheads="1"/>
          </p:cNvSpPr>
          <p:nvPr/>
        </p:nvSpPr>
        <p:spPr bwMode="auto">
          <a:xfrm>
            <a:off x="424108" y="1036760"/>
            <a:ext cx="7993062"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Avaluació de llibres</a:t>
            </a:r>
          </a:p>
          <a:p>
            <a:pPr eaLnBrk="1" hangingPunct="1">
              <a:defRPr/>
            </a:pPr>
            <a:r>
              <a:rPr lang="es-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SPI Scholarly Publishers Indicators</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endParaRPr lang="ca-ES" altLang="ca-ES" dirty="0">
              <a:solidFill>
                <a:srgbClr val="336699"/>
              </a:solidFill>
              <a:latin typeface="Verdana" panose="020B0604030504040204" pitchFamily="34" charset="0"/>
            </a:endParaRPr>
          </a:p>
        </p:txBody>
      </p:sp>
      <p:pic>
        <p:nvPicPr>
          <p:cNvPr id="6" name="Imatge 3">
            <a:extLst>
              <a:ext uri="{FF2B5EF4-FFF2-40B4-BE49-F238E27FC236}">
                <a16:creationId xmlns:a16="http://schemas.microsoft.com/office/drawing/2014/main" id="{7B976F4C-0080-4217-B664-E412D5ED8BF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24108" y="2324222"/>
            <a:ext cx="1749425"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QuadreDeText 2">
            <a:extLst>
              <a:ext uri="{FF2B5EF4-FFF2-40B4-BE49-F238E27FC236}">
                <a16:creationId xmlns:a16="http://schemas.microsoft.com/office/drawing/2014/main" id="{01FEAFFD-B18F-44B6-8887-B1CAAD08609E}"/>
              </a:ext>
            </a:extLst>
          </p:cNvPr>
          <p:cNvSpPr txBox="1">
            <a:spLocks noChangeArrowheads="1"/>
          </p:cNvSpPr>
          <p:nvPr/>
        </p:nvSpPr>
        <p:spPr bwMode="auto">
          <a:xfrm>
            <a:off x="2173533" y="2324222"/>
            <a:ext cx="6840537" cy="69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lnSpc>
                <a:spcPct val="135000"/>
              </a:lnSpc>
              <a:defRPr/>
            </a:pPr>
            <a:r>
              <a:rPr lang="ca-ES" sz="1000" dirty="0">
                <a:latin typeface="Verdana" panose="020B0604030504040204" pitchFamily="34" charset="0"/>
                <a:ea typeface="Verdana" panose="020B0604030504040204" pitchFamily="34" charset="0"/>
                <a:cs typeface="Verdana" panose="020B0604030504040204" pitchFamily="34" charset="0"/>
                <a:hlinkClick r:id="rId5"/>
              </a:rPr>
              <a:t>RESOLUCIÓ EMC/2978/2017, de 27 de desembre, per la qual es dona publicitat als criteris específics per a l'avaluació de l'activitat de recerca del personal docent i investigador de les universitats públiques de Catalunya per a l'assignació dels complements addicionals per mèrits de recerca.</a:t>
            </a:r>
            <a:endParaRPr lang="ca-ES" altLang="es-ES" sz="1000"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 name="Rectángulo 2">
            <a:extLst>
              <a:ext uri="{FF2B5EF4-FFF2-40B4-BE49-F238E27FC236}">
                <a16:creationId xmlns:a16="http://schemas.microsoft.com/office/drawing/2014/main" id="{BFCBA56B-AFC4-40B4-BC62-E60996A37697}"/>
              </a:ext>
            </a:extLst>
          </p:cNvPr>
          <p:cNvSpPr/>
          <p:nvPr/>
        </p:nvSpPr>
        <p:spPr>
          <a:xfrm>
            <a:off x="5509846" y="3950677"/>
            <a:ext cx="468923" cy="328246"/>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8" name="Rectángulo 7">
            <a:extLst>
              <a:ext uri="{FF2B5EF4-FFF2-40B4-BE49-F238E27FC236}">
                <a16:creationId xmlns:a16="http://schemas.microsoft.com/office/drawing/2014/main" id="{6C4EF770-90D8-4EAE-9DC0-00697BC848B4}"/>
              </a:ext>
            </a:extLst>
          </p:cNvPr>
          <p:cNvSpPr/>
          <p:nvPr/>
        </p:nvSpPr>
        <p:spPr>
          <a:xfrm>
            <a:off x="5509845" y="5872500"/>
            <a:ext cx="368441" cy="290794"/>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949719662"/>
      </p:ext>
    </p:extLst>
  </p:cSld>
  <p:clrMapOvr>
    <a:masterClrMapping/>
  </p:clrMapOvr>
  <p:transition>
    <p:fade thruBlk="1"/>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4">
            <a:extLst>
              <a:ext uri="{FF2B5EF4-FFF2-40B4-BE49-F238E27FC236}">
                <a16:creationId xmlns:a16="http://schemas.microsoft.com/office/drawing/2014/main" id="{31F2B26D-A891-4594-AF05-84B81A9947AF}"/>
              </a:ext>
            </a:extLst>
          </p:cNvPr>
          <p:cNvSpPr>
            <a:spLocks noChangeArrowheads="1"/>
          </p:cNvSpPr>
          <p:nvPr/>
        </p:nvSpPr>
        <p:spPr bwMode="auto">
          <a:xfrm>
            <a:off x="424108" y="1036760"/>
            <a:ext cx="7993062"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Avaluació de llibres</a:t>
            </a:r>
          </a:p>
          <a:p>
            <a:pPr eaLnBrk="1" hangingPunct="1">
              <a:defRPr/>
            </a:pPr>
            <a:r>
              <a:rPr lang="es-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SPI Scholarly Publishers Indicators</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endParaRPr lang="ca-ES" altLang="ca-ES" dirty="0">
              <a:solidFill>
                <a:srgbClr val="336699"/>
              </a:solidFill>
              <a:latin typeface="Verdana" panose="020B0604030504040204" pitchFamily="34" charset="0"/>
            </a:endParaRPr>
          </a:p>
        </p:txBody>
      </p:sp>
      <p:pic>
        <p:nvPicPr>
          <p:cNvPr id="6" name="Imagen 5">
            <a:extLst>
              <a:ext uri="{FF2B5EF4-FFF2-40B4-BE49-F238E27FC236}">
                <a16:creationId xmlns:a16="http://schemas.microsoft.com/office/drawing/2014/main" id="{B7CCFDCD-674B-439E-8CF0-0523608F8493}"/>
              </a:ext>
            </a:extLst>
          </p:cNvPr>
          <p:cNvPicPr>
            <a:picLocks noChangeAspect="1"/>
          </p:cNvPicPr>
          <p:nvPr/>
        </p:nvPicPr>
        <p:blipFill>
          <a:blip r:embed="rId3"/>
          <a:stretch>
            <a:fillRect/>
          </a:stretch>
        </p:blipFill>
        <p:spPr>
          <a:xfrm>
            <a:off x="738554" y="2317020"/>
            <a:ext cx="7866185" cy="3215165"/>
          </a:xfrm>
          <a:prstGeom prst="rect">
            <a:avLst/>
          </a:prstGeom>
        </p:spPr>
      </p:pic>
      <p:sp>
        <p:nvSpPr>
          <p:cNvPr id="7" name="Rectángulo 6">
            <a:extLst>
              <a:ext uri="{FF2B5EF4-FFF2-40B4-BE49-F238E27FC236}">
                <a16:creationId xmlns:a16="http://schemas.microsoft.com/office/drawing/2014/main" id="{F4423F6D-DF04-4822-83C8-088A06DC65F0}"/>
              </a:ext>
            </a:extLst>
          </p:cNvPr>
          <p:cNvSpPr/>
          <p:nvPr/>
        </p:nvSpPr>
        <p:spPr>
          <a:xfrm>
            <a:off x="1472540" y="3833447"/>
            <a:ext cx="1223159" cy="287292"/>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8" name="Rectángulo 7">
            <a:extLst>
              <a:ext uri="{FF2B5EF4-FFF2-40B4-BE49-F238E27FC236}">
                <a16:creationId xmlns:a16="http://schemas.microsoft.com/office/drawing/2014/main" id="{35A2986D-44A1-49F0-9A39-822D115ECDDA}"/>
              </a:ext>
            </a:extLst>
          </p:cNvPr>
          <p:cNvSpPr/>
          <p:nvPr/>
        </p:nvSpPr>
        <p:spPr>
          <a:xfrm>
            <a:off x="2814451" y="3833447"/>
            <a:ext cx="1686297" cy="287292"/>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487011709"/>
      </p:ext>
    </p:extLst>
  </p:cSld>
  <p:clrMapOvr>
    <a:masterClrMapping/>
  </p:clrMapOvr>
  <p:transition>
    <p:fade thruBlk="1"/>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4">
            <a:extLst>
              <a:ext uri="{FF2B5EF4-FFF2-40B4-BE49-F238E27FC236}">
                <a16:creationId xmlns:a16="http://schemas.microsoft.com/office/drawing/2014/main" id="{31F2B26D-A891-4594-AF05-84B81A9947AF}"/>
              </a:ext>
            </a:extLst>
          </p:cNvPr>
          <p:cNvSpPr>
            <a:spLocks noChangeArrowheads="1"/>
          </p:cNvSpPr>
          <p:nvPr/>
        </p:nvSpPr>
        <p:spPr bwMode="auto">
          <a:xfrm>
            <a:off x="424108" y="1036760"/>
            <a:ext cx="7993062"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Avaluació de llibres</a:t>
            </a:r>
          </a:p>
          <a:p>
            <a:pPr eaLnBrk="1" hangingPunct="1">
              <a:defRPr/>
            </a:pPr>
            <a:r>
              <a:rPr lang="es-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SPI Scholarly Publishers Indicators</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endParaRPr lang="ca-ES" altLang="ca-ES" dirty="0">
              <a:solidFill>
                <a:srgbClr val="336699"/>
              </a:solidFill>
              <a:latin typeface="Verdana" panose="020B0604030504040204" pitchFamily="34" charset="0"/>
            </a:endParaRPr>
          </a:p>
        </p:txBody>
      </p:sp>
      <p:pic>
        <p:nvPicPr>
          <p:cNvPr id="9" name="Imagen 8">
            <a:extLst>
              <a:ext uri="{FF2B5EF4-FFF2-40B4-BE49-F238E27FC236}">
                <a16:creationId xmlns:a16="http://schemas.microsoft.com/office/drawing/2014/main" id="{903717D4-2D77-432E-9782-A3EA14D87EC0}"/>
              </a:ext>
            </a:extLst>
          </p:cNvPr>
          <p:cNvPicPr>
            <a:picLocks noChangeAspect="1"/>
          </p:cNvPicPr>
          <p:nvPr/>
        </p:nvPicPr>
        <p:blipFill rotWithShape="1">
          <a:blip r:embed="rId3"/>
          <a:srcRect t="42207" r="5524" b="42792"/>
          <a:stretch/>
        </p:blipFill>
        <p:spPr>
          <a:xfrm>
            <a:off x="197820" y="2047548"/>
            <a:ext cx="7431669" cy="482290"/>
          </a:xfrm>
          <a:prstGeom prst="rect">
            <a:avLst/>
          </a:prstGeom>
        </p:spPr>
      </p:pic>
      <p:sp>
        <p:nvSpPr>
          <p:cNvPr id="10" name="Rectángulo 9">
            <a:extLst>
              <a:ext uri="{FF2B5EF4-FFF2-40B4-BE49-F238E27FC236}">
                <a16:creationId xmlns:a16="http://schemas.microsoft.com/office/drawing/2014/main" id="{13786D93-B926-4E99-8FA0-F878D5FE058B}"/>
              </a:ext>
            </a:extLst>
          </p:cNvPr>
          <p:cNvSpPr/>
          <p:nvPr/>
        </p:nvSpPr>
        <p:spPr>
          <a:xfrm>
            <a:off x="937107" y="2187858"/>
            <a:ext cx="1223159" cy="287292"/>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3" name="Imagen 2">
            <a:extLst>
              <a:ext uri="{FF2B5EF4-FFF2-40B4-BE49-F238E27FC236}">
                <a16:creationId xmlns:a16="http://schemas.microsoft.com/office/drawing/2014/main" id="{E04A30B2-279F-4F73-89F9-F923F3BBFE6A}"/>
              </a:ext>
            </a:extLst>
          </p:cNvPr>
          <p:cNvPicPr>
            <a:picLocks noChangeAspect="1"/>
          </p:cNvPicPr>
          <p:nvPr/>
        </p:nvPicPr>
        <p:blipFill rotWithShape="1">
          <a:blip r:embed="rId4"/>
          <a:srcRect l="1613" t="6753" r="10104" b="17230"/>
          <a:stretch/>
        </p:blipFill>
        <p:spPr>
          <a:xfrm>
            <a:off x="1548687" y="2590266"/>
            <a:ext cx="5743904" cy="3956733"/>
          </a:xfrm>
          <a:prstGeom prst="rect">
            <a:avLst/>
          </a:prstGeom>
        </p:spPr>
      </p:pic>
    </p:spTree>
    <p:extLst>
      <p:ext uri="{BB962C8B-B14F-4D97-AF65-F5344CB8AC3E}">
        <p14:creationId xmlns:p14="http://schemas.microsoft.com/office/powerpoint/2010/main" val="3258204857"/>
      </p:ext>
    </p:extLst>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Imatge 4">
            <a:extLst>
              <a:ext uri="{FF2B5EF4-FFF2-40B4-BE49-F238E27FC236}">
                <a16:creationId xmlns:a16="http://schemas.microsoft.com/office/drawing/2014/main" id="{A8EB1AD4-CA53-483B-BE3C-0533DA8F83C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4213" y="1646238"/>
            <a:ext cx="2232025"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9">
            <a:extLst>
              <a:ext uri="{FF2B5EF4-FFF2-40B4-BE49-F238E27FC236}">
                <a16:creationId xmlns:a16="http://schemas.microsoft.com/office/drawing/2014/main" id="{2F8C70BA-50C8-440E-9006-C989221AF16A}"/>
              </a:ext>
            </a:extLst>
          </p:cNvPr>
          <p:cNvSpPr txBox="1">
            <a:spLocks noChangeArrowheads="1"/>
          </p:cNvSpPr>
          <p:nvPr/>
        </p:nvSpPr>
        <p:spPr bwMode="auto">
          <a:xfrm>
            <a:off x="453291" y="2833688"/>
            <a:ext cx="8459788" cy="3520194"/>
          </a:xfrm>
          <a:prstGeom prst="rect">
            <a:avLst/>
          </a:prstGeom>
          <a:noFill/>
          <a:ln w="3175">
            <a:noFill/>
            <a:miter lim="800000"/>
            <a:headEnd/>
            <a:tailEnd/>
          </a:ln>
          <a:effectLs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lnSpc>
                <a:spcPct val="135000"/>
              </a:lnSpc>
              <a:spcBef>
                <a:spcPct val="0"/>
              </a:spcBef>
              <a:buFontTx/>
              <a:buNone/>
              <a:defRPr/>
            </a:pPr>
            <a:r>
              <a:rPr lang="es-ES" sz="1400" dirty="0">
                <a:solidFill>
                  <a:schemeClr val="tx1">
                    <a:lumMod val="50000"/>
                    <a:lumOff val="50000"/>
                  </a:schemeClr>
                </a:solidFill>
                <a:latin typeface="+mn-lt"/>
              </a:rPr>
              <a:t>“</a:t>
            </a:r>
            <a:r>
              <a:rPr 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Se valoran preferentemente los artículos publicados en revistas de carácter internacional, cuya inclusión en las siguientes bases de datos se considera como una referencia de calidad: por ejemplo, FRANCIS, International Bibliography of the Social Sciences, Arts and </a:t>
            </a:r>
            <a:r>
              <a:rPr lang="es-ES" sz="1200" dirty="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rPr>
              <a:t>Humanities Citation Index, Social Science Citation Index</a:t>
            </a:r>
            <a:r>
              <a:rPr 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Bibliography of the History of Arts (RLG), Historical Abstracts, International Medieval Bibliography, Index Islamicus, RILMS Abstracts of Music Literature, Philosopher’s, Répertoire Bibliographique, International Bibliography of Periodical Literature in Humanities and Social Sciences (IBZ), Bibliographie Linguistique/Linguistic Bibliography (BL), Library and Information Science Abstracts”. </a:t>
            </a:r>
          </a:p>
          <a:p>
            <a:pPr algn="just" eaLnBrk="1" hangingPunct="1">
              <a:lnSpc>
                <a:spcPct val="135000"/>
              </a:lnSpc>
              <a:spcBef>
                <a:spcPct val="0"/>
              </a:spcBef>
              <a:buFontTx/>
              <a:buNone/>
              <a:defRPr/>
            </a:pPr>
            <a:endParaRPr lang="ca-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eaLnBrk="1" hangingPunct="1">
              <a:lnSpc>
                <a:spcPct val="135000"/>
              </a:lnSpc>
              <a:spcBef>
                <a:spcPct val="0"/>
              </a:spcBef>
              <a:buFontTx/>
              <a:buNone/>
              <a:defRPr/>
            </a:pPr>
            <a:r>
              <a:rPr lang="ca-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t>
            </a:r>
            <a:r>
              <a:rPr 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En este campo también se utiliza como referencia de calidad para las publicaciones españolas la base de datos DICE</a:t>
            </a:r>
            <a:r>
              <a:rPr lang="es-ES" sz="1200"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t>
            </a:r>
            <a:endParaRPr 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eaLnBrk="1" hangingPunct="1">
              <a:lnSpc>
                <a:spcPct val="135000"/>
              </a:lnSpc>
              <a:spcBef>
                <a:spcPct val="0"/>
              </a:spcBef>
              <a:buFontTx/>
              <a:buNone/>
              <a:defRPr/>
            </a:pPr>
            <a:endParaRPr lang="ca-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eaLnBrk="1" hangingPunct="1">
              <a:lnSpc>
                <a:spcPct val="135000"/>
              </a:lnSpc>
              <a:spcBef>
                <a:spcPct val="0"/>
              </a:spcBef>
              <a:buFontTx/>
              <a:buNone/>
              <a:defRPr/>
            </a:pPr>
            <a:r>
              <a:rPr 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En el caso de revistas no incluidas en estas bases de datos, se consideran como indicios de calidad: la existencia de evaluación externa por pares; disponer de un comité científico internacional…</a:t>
            </a:r>
          </a:p>
          <a:p>
            <a:pPr algn="just" eaLnBrk="1" hangingPunct="1">
              <a:lnSpc>
                <a:spcPct val="135000"/>
              </a:lnSpc>
              <a:spcBef>
                <a:spcPct val="0"/>
              </a:spcBef>
              <a:buFontTx/>
              <a:buNone/>
              <a:defRPr/>
            </a:pPr>
            <a:r>
              <a:rPr lang="es-ES_tradnl" altLang="es-ES" sz="7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p>
        </p:txBody>
      </p:sp>
      <p:sp>
        <p:nvSpPr>
          <p:cNvPr id="6" name="QuadreDeText 2">
            <a:extLst>
              <a:ext uri="{FF2B5EF4-FFF2-40B4-BE49-F238E27FC236}">
                <a16:creationId xmlns:a16="http://schemas.microsoft.com/office/drawing/2014/main" id="{9105CA38-7D45-40E4-83B3-55F997E4850F}"/>
              </a:ext>
            </a:extLst>
          </p:cNvPr>
          <p:cNvSpPr txBox="1">
            <a:spLocks noChangeArrowheads="1"/>
          </p:cNvSpPr>
          <p:nvPr/>
        </p:nvSpPr>
        <p:spPr bwMode="auto">
          <a:xfrm>
            <a:off x="417513" y="1080294"/>
            <a:ext cx="68405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Qui avalua l’activitat científica?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ANECA</a:t>
            </a:r>
          </a:p>
          <a:p>
            <a:pPr>
              <a:defRPr/>
            </a:pPr>
            <a:endParaRPr lang="es-ES" altLang="es-ES" dirty="0"/>
          </a:p>
        </p:txBody>
      </p:sp>
      <p:sp>
        <p:nvSpPr>
          <p:cNvPr id="2" name="QuadreDeText 1">
            <a:extLst>
              <a:ext uri="{FF2B5EF4-FFF2-40B4-BE49-F238E27FC236}">
                <a16:creationId xmlns:a16="http://schemas.microsoft.com/office/drawing/2014/main" id="{264455EC-9ABC-4FE8-9AB4-66046C8619BE}"/>
              </a:ext>
            </a:extLst>
          </p:cNvPr>
          <p:cNvSpPr txBox="1"/>
          <p:nvPr/>
        </p:nvSpPr>
        <p:spPr>
          <a:xfrm>
            <a:off x="565645" y="2428082"/>
            <a:ext cx="6987061" cy="320857"/>
          </a:xfrm>
          <a:prstGeom prst="rect">
            <a:avLst/>
          </a:prstGeom>
          <a:noFill/>
        </p:spPr>
        <p:txBody>
          <a:bodyPr wrap="square">
            <a:spAutoFit/>
          </a:bodyPr>
          <a:lstStyle/>
          <a:p>
            <a:pPr algn="just" eaLnBrk="1" hangingPunct="1">
              <a:lnSpc>
                <a:spcPct val="135000"/>
              </a:lnSpc>
              <a:defRPr/>
            </a:pPr>
            <a:r>
              <a:rPr lang="es-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hlinkClick r:id="rId4" tooltip="Principios y orientaciones para la aplicación de los criterios de evaluación"/>
              </a:rPr>
              <a:t>Principios y orientaciones para la aplicación de los criterios de evaluación</a:t>
            </a:r>
            <a:r>
              <a:rPr lang="es-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p>
        </p:txBody>
      </p:sp>
    </p:spTree>
    <p:extLst>
      <p:ext uri="{BB962C8B-B14F-4D97-AF65-F5344CB8AC3E}">
        <p14:creationId xmlns:p14="http://schemas.microsoft.com/office/powerpoint/2010/main" val="594520417"/>
      </p:ext>
    </p:extLst>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4">
            <a:extLst>
              <a:ext uri="{FF2B5EF4-FFF2-40B4-BE49-F238E27FC236}">
                <a16:creationId xmlns:a16="http://schemas.microsoft.com/office/drawing/2014/main" id="{31F2B26D-A891-4594-AF05-84B81A9947AF}"/>
              </a:ext>
            </a:extLst>
          </p:cNvPr>
          <p:cNvSpPr>
            <a:spLocks noChangeArrowheads="1"/>
          </p:cNvSpPr>
          <p:nvPr/>
        </p:nvSpPr>
        <p:spPr bwMode="auto">
          <a:xfrm>
            <a:off x="424108" y="1036760"/>
            <a:ext cx="79930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Avaluació de llibres</a:t>
            </a:r>
          </a:p>
          <a:p>
            <a:pPr>
              <a:defRPr/>
            </a:pPr>
            <a:r>
              <a:rPr lang="es-ES" altLang="ca-ES" dirty="0">
                <a:solidFill>
                  <a:srgbClr val="336699"/>
                </a:solidFill>
                <a:latin typeface="Verdana" panose="020B0604030504040204" pitchFamily="34" charset="0"/>
                <a:ea typeface="Verdana" panose="020B0604030504040204" pitchFamily="34" charset="0"/>
                <a:cs typeface="Verdana" panose="020B0604030504040204" pitchFamily="34" charset="0"/>
              </a:rPr>
              <a:t>SPI. DILVE</a:t>
            </a:r>
            <a:endParaRPr lang="ca-ES" altLang="ca-ES" dirty="0">
              <a:solidFill>
                <a:srgbClr val="336699"/>
              </a:solidFill>
              <a:latin typeface="Verdana" panose="020B0604030504040204" pitchFamily="34" charset="0"/>
            </a:endParaRPr>
          </a:p>
        </p:txBody>
      </p:sp>
      <p:pic>
        <p:nvPicPr>
          <p:cNvPr id="9" name="Imagen 8">
            <a:extLst>
              <a:ext uri="{FF2B5EF4-FFF2-40B4-BE49-F238E27FC236}">
                <a16:creationId xmlns:a16="http://schemas.microsoft.com/office/drawing/2014/main" id="{903717D4-2D77-432E-9782-A3EA14D87EC0}"/>
              </a:ext>
            </a:extLst>
          </p:cNvPr>
          <p:cNvPicPr>
            <a:picLocks noChangeAspect="1"/>
          </p:cNvPicPr>
          <p:nvPr/>
        </p:nvPicPr>
        <p:blipFill rotWithShape="1">
          <a:blip r:embed="rId3"/>
          <a:srcRect t="42207" r="5524" b="42792"/>
          <a:stretch/>
        </p:blipFill>
        <p:spPr>
          <a:xfrm>
            <a:off x="7815" y="1783401"/>
            <a:ext cx="7431669" cy="482290"/>
          </a:xfrm>
          <a:prstGeom prst="rect">
            <a:avLst/>
          </a:prstGeom>
        </p:spPr>
      </p:pic>
      <p:sp>
        <p:nvSpPr>
          <p:cNvPr id="10" name="Rectángulo 9">
            <a:extLst>
              <a:ext uri="{FF2B5EF4-FFF2-40B4-BE49-F238E27FC236}">
                <a16:creationId xmlns:a16="http://schemas.microsoft.com/office/drawing/2014/main" id="{13786D93-B926-4E99-8FA0-F878D5FE058B}"/>
              </a:ext>
            </a:extLst>
          </p:cNvPr>
          <p:cNvSpPr/>
          <p:nvPr/>
        </p:nvSpPr>
        <p:spPr>
          <a:xfrm>
            <a:off x="2078181" y="1917971"/>
            <a:ext cx="1733798" cy="287292"/>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6" name="Imagen 5">
            <a:extLst>
              <a:ext uri="{FF2B5EF4-FFF2-40B4-BE49-F238E27FC236}">
                <a16:creationId xmlns:a16="http://schemas.microsoft.com/office/drawing/2014/main" id="{9C732AAD-0773-4939-95E0-407F4BD7B8D3}"/>
              </a:ext>
            </a:extLst>
          </p:cNvPr>
          <p:cNvPicPr>
            <a:picLocks noChangeAspect="1"/>
          </p:cNvPicPr>
          <p:nvPr/>
        </p:nvPicPr>
        <p:blipFill>
          <a:blip r:embed="rId4"/>
          <a:stretch>
            <a:fillRect/>
          </a:stretch>
        </p:blipFill>
        <p:spPr>
          <a:xfrm>
            <a:off x="915717" y="2265691"/>
            <a:ext cx="6910122" cy="4367386"/>
          </a:xfrm>
          <a:prstGeom prst="rect">
            <a:avLst/>
          </a:prstGeom>
        </p:spPr>
      </p:pic>
    </p:spTree>
    <p:extLst>
      <p:ext uri="{BB962C8B-B14F-4D97-AF65-F5344CB8AC3E}">
        <p14:creationId xmlns:p14="http://schemas.microsoft.com/office/powerpoint/2010/main" val="4284193273"/>
      </p:ext>
    </p:extLst>
  </p:cSld>
  <p:clrMapOvr>
    <a:masterClrMapping/>
  </p:clrMapOvr>
  <p:transition>
    <p:fade thruBlk="1"/>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A4B6E510-835E-4A28-A1A4-384F7339FA3D}"/>
              </a:ext>
            </a:extLst>
          </p:cNvPr>
          <p:cNvSpPr/>
          <p:nvPr/>
        </p:nvSpPr>
        <p:spPr>
          <a:xfrm>
            <a:off x="281353" y="1936155"/>
            <a:ext cx="8739555" cy="4001095"/>
          </a:xfrm>
          <a:prstGeom prst="rect">
            <a:avLst/>
          </a:prstGeom>
        </p:spPr>
        <p:txBody>
          <a:bodyPr wrap="square">
            <a:spAutoFit/>
          </a:bodyPr>
          <a:lstStyle/>
          <a:p>
            <a:endParaRPr lang="ca-ES" sz="2000" dirty="0"/>
          </a:p>
          <a:p>
            <a:pPr marL="342900" indent="-342900">
              <a:buFont typeface="Arial" panose="020B0604020202020204" pitchFamily="34" charset="0"/>
              <a:buChar char="•"/>
            </a:pPr>
            <a:r>
              <a:rPr lang="ca-ES" dirty="0">
                <a:latin typeface="Verdana" panose="020B0604030504040204" pitchFamily="34" charset="0"/>
                <a:ea typeface="Verdana" panose="020B0604030504040204" pitchFamily="34" charset="0"/>
                <a:cs typeface="Verdana" panose="020B0604030504040204" pitchFamily="34" charset="0"/>
              </a:rPr>
              <a:t>No hi ha un únic portal on consultar els índex de qualitat de les revistes.</a:t>
            </a:r>
          </a:p>
          <a:p>
            <a:endParaRPr lang="ca-ES"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ca-ES" dirty="0">
                <a:latin typeface="Verdana" panose="020B0604030504040204" pitchFamily="34" charset="0"/>
                <a:ea typeface="Verdana" panose="020B0604030504040204" pitchFamily="34" charset="0"/>
                <a:cs typeface="Verdana" panose="020B0604030504040204" pitchFamily="34" charset="0"/>
              </a:rPr>
              <a:t>Cada portal fa servir els seus propis indicadors.</a:t>
            </a:r>
          </a:p>
          <a:p>
            <a:endParaRPr lang="ca-ES"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ca-ES" dirty="0">
                <a:latin typeface="Verdana" panose="020B0604030504040204" pitchFamily="34" charset="0"/>
                <a:ea typeface="Verdana" panose="020B0604030504040204" pitchFamily="34" charset="0"/>
                <a:cs typeface="Verdana" panose="020B0604030504040204" pitchFamily="34" charset="0"/>
              </a:rPr>
              <a:t> A nivell internacional hi ha dues grans plataformes que són les més conegudes WOS/ SCOPUS.</a:t>
            </a:r>
          </a:p>
          <a:p>
            <a:pPr marL="342900" indent="-342900">
              <a:buFont typeface="Arial" panose="020B0604020202020204" pitchFamily="34" charset="0"/>
              <a:buChar char="•"/>
            </a:pPr>
            <a:endParaRPr lang="ca-ES"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ca-ES" dirty="0">
                <a:latin typeface="Verdana" panose="020B0604030504040204" pitchFamily="34" charset="0"/>
                <a:ea typeface="Verdana" panose="020B0604030504040204" pitchFamily="34" charset="0"/>
                <a:cs typeface="Verdana" panose="020B0604030504040204" pitchFamily="34" charset="0"/>
              </a:rPr>
              <a:t>Hi ha altres plataformes que podem consultar i que trobem més revistes d’Humanitats.</a:t>
            </a:r>
          </a:p>
          <a:p>
            <a:pPr marL="342900" indent="-342900">
              <a:buFont typeface="Arial" panose="020B0604020202020204" pitchFamily="34" charset="0"/>
              <a:buChar char="•"/>
            </a:pPr>
            <a:endParaRPr lang="ca-ES"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ca-ES" dirty="0">
                <a:latin typeface="Verdana" panose="020B0604030504040204" pitchFamily="34" charset="0"/>
                <a:ea typeface="Verdana" panose="020B0604030504040204" pitchFamily="34" charset="0"/>
                <a:cs typeface="Verdana" panose="020B0604030504040204" pitchFamily="34" charset="0"/>
              </a:rPr>
              <a:t>Totes aquests portals es poden consultar des del la pàgina web del CRAI.</a:t>
            </a:r>
          </a:p>
        </p:txBody>
      </p:sp>
      <p:sp>
        <p:nvSpPr>
          <p:cNvPr id="4" name="Rectangle 14">
            <a:extLst>
              <a:ext uri="{FF2B5EF4-FFF2-40B4-BE49-F238E27FC236}">
                <a16:creationId xmlns:a16="http://schemas.microsoft.com/office/drawing/2014/main" id="{0491168F-8DBE-4B2C-A265-6B39639CA8A2}"/>
              </a:ext>
            </a:extLst>
          </p:cNvPr>
          <p:cNvSpPr>
            <a:spLocks noChangeArrowheads="1"/>
          </p:cNvSpPr>
          <p:nvPr/>
        </p:nvSpPr>
        <p:spPr bwMode="auto">
          <a:xfrm>
            <a:off x="281353" y="1197491"/>
            <a:ext cx="79930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Abans</a:t>
            </a:r>
            <a:r>
              <a:rPr lang="es-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 d’ acabar recordar que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endParaRPr lang="ca-ES" altLang="ca-ES" dirty="0">
              <a:solidFill>
                <a:srgbClr val="336699"/>
              </a:solidFill>
              <a:latin typeface="Verdana" panose="020B0604030504040204" pitchFamily="34" charset="0"/>
            </a:endParaRPr>
          </a:p>
        </p:txBody>
      </p:sp>
    </p:spTree>
    <p:extLst>
      <p:ext uri="{BB962C8B-B14F-4D97-AF65-F5344CB8AC3E}">
        <p14:creationId xmlns:p14="http://schemas.microsoft.com/office/powerpoint/2010/main" val="1760660862"/>
      </p:ext>
    </p:extLst>
  </p:cSld>
  <p:clrMapOvr>
    <a:masterClrMapping/>
  </p:clrMapOvr>
  <p:transition>
    <p:fade thruBlk="1"/>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2C23A1F3-7A37-4A3E-A6D6-F544E72D2578}"/>
              </a:ext>
            </a:extLst>
          </p:cNvPr>
          <p:cNvSpPr/>
          <p:nvPr/>
        </p:nvSpPr>
        <p:spPr>
          <a:xfrm>
            <a:off x="3136572" y="6241974"/>
            <a:ext cx="2181110" cy="307777"/>
          </a:xfrm>
          <a:prstGeom prst="rect">
            <a:avLst/>
          </a:prstGeom>
        </p:spPr>
        <p:txBody>
          <a:bodyPr wrap="none">
            <a:spAutoFit/>
          </a:bodyPr>
          <a:lstStyle/>
          <a:p>
            <a:r>
              <a:rPr lang="ca-ES" sz="1400" dirty="0">
                <a:solidFill>
                  <a:srgbClr val="336699"/>
                </a:solidFill>
                <a:latin typeface="Verdana" panose="020B0604030504040204" pitchFamily="34" charset="0"/>
                <a:ea typeface="Verdana" panose="020B0604030504040204" pitchFamily="34" charset="0"/>
                <a:cs typeface="Verdana" panose="020B0604030504040204" pitchFamily="34" charset="0"/>
              </a:rPr>
              <a:t>http://bit.ly/2KND4AT</a:t>
            </a:r>
          </a:p>
        </p:txBody>
      </p:sp>
      <p:sp>
        <p:nvSpPr>
          <p:cNvPr id="8" name="Rectángulo 7">
            <a:extLst>
              <a:ext uri="{FF2B5EF4-FFF2-40B4-BE49-F238E27FC236}">
                <a16:creationId xmlns:a16="http://schemas.microsoft.com/office/drawing/2014/main" id="{385853D6-69F6-49DF-9386-3FE04B074A31}"/>
              </a:ext>
            </a:extLst>
          </p:cNvPr>
          <p:cNvSpPr/>
          <p:nvPr/>
        </p:nvSpPr>
        <p:spPr>
          <a:xfrm>
            <a:off x="383952" y="1046030"/>
            <a:ext cx="7686351" cy="984885"/>
          </a:xfrm>
          <a:prstGeom prst="rect">
            <a:avLst/>
          </a:prstGeom>
        </p:spPr>
        <p:txBody>
          <a:bodyPr wrap="square">
            <a:spAutoFit/>
          </a:bodyPr>
          <a:lstStyle/>
          <a:p>
            <a:r>
              <a:rPr lang="en-US" sz="2000" b="1" dirty="0">
                <a:solidFill>
                  <a:srgbClr val="336699"/>
                </a:solidFill>
                <a:latin typeface="Verdana" panose="020B0604030504040204" pitchFamily="34" charset="0"/>
                <a:ea typeface="Verdana" panose="020B0604030504040204" pitchFamily="34" charset="0"/>
                <a:cs typeface="Verdana" panose="020B0604030504040204" pitchFamily="34" charset="0"/>
              </a:rPr>
              <a:t>Choose a trustworthy journal for your research. Think. Check. Submit.</a:t>
            </a:r>
          </a:p>
          <a:p>
            <a:endParaRPr lang="ca-ES" b="1" dirty="0">
              <a:solidFill>
                <a:srgbClr val="336699"/>
              </a:solidFill>
              <a:latin typeface="+mj-lt"/>
            </a:endParaRPr>
          </a:p>
        </p:txBody>
      </p:sp>
      <p:pic>
        <p:nvPicPr>
          <p:cNvPr id="4" name="Imagen 3">
            <a:hlinkClick r:id="rId3"/>
            <a:extLst>
              <a:ext uri="{FF2B5EF4-FFF2-40B4-BE49-F238E27FC236}">
                <a16:creationId xmlns:a16="http://schemas.microsoft.com/office/drawing/2014/main" id="{339B0484-1F93-4045-A6A4-23E5DFDF19B3}"/>
              </a:ext>
            </a:extLst>
          </p:cNvPr>
          <p:cNvPicPr>
            <a:picLocks noChangeAspect="1"/>
          </p:cNvPicPr>
          <p:nvPr/>
        </p:nvPicPr>
        <p:blipFill rotWithShape="1">
          <a:blip r:embed="rId4"/>
          <a:srcRect l="9412" t="30108" r="15091" b="18290"/>
          <a:stretch/>
        </p:blipFill>
        <p:spPr>
          <a:xfrm>
            <a:off x="620931" y="1911928"/>
            <a:ext cx="7449372" cy="4073236"/>
          </a:xfrm>
          <a:prstGeom prst="rect">
            <a:avLst/>
          </a:prstGeom>
        </p:spPr>
      </p:pic>
    </p:spTree>
    <p:extLst>
      <p:ext uri="{BB962C8B-B14F-4D97-AF65-F5344CB8AC3E}">
        <p14:creationId xmlns:p14="http://schemas.microsoft.com/office/powerpoint/2010/main" val="1708786870"/>
      </p:ext>
    </p:extLst>
  </p:cSld>
  <p:clrMapOvr>
    <a:masterClrMapping/>
  </p:clrMapOvr>
  <p:transition>
    <p:fade thruBlk="1"/>
  </p:transition>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1" name="Rectangle 14">
            <a:extLst>
              <a:ext uri="{FF2B5EF4-FFF2-40B4-BE49-F238E27FC236}">
                <a16:creationId xmlns:a16="http://schemas.microsoft.com/office/drawing/2014/main" id="{ACD32EAD-36D9-42F1-A20F-B5A818C92DD0}"/>
              </a:ext>
            </a:extLst>
          </p:cNvPr>
          <p:cNvSpPr>
            <a:spLocks noChangeArrowheads="1"/>
          </p:cNvSpPr>
          <p:nvPr/>
        </p:nvSpPr>
        <p:spPr bwMode="auto">
          <a:xfrm>
            <a:off x="323850" y="1079500"/>
            <a:ext cx="79930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000" b="1" dirty="0">
                <a:solidFill>
                  <a:srgbClr val="336699"/>
                </a:solidFill>
                <a:latin typeface="Verdana" panose="020B0604030504040204" pitchFamily="34" charset="0"/>
                <a:ea typeface="Verdana" panose="020B0604030504040204" pitchFamily="34" charset="0"/>
                <a:cs typeface="Verdana" panose="020B0604030504040204" pitchFamily="34" charset="0"/>
              </a:rPr>
              <a:t>Difusió de la publicació</a:t>
            </a:r>
            <a:endParaRPr lang="ca-ES" altLang="ca-ES" sz="20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pic>
        <p:nvPicPr>
          <p:cNvPr id="126980" name="Imatge 1">
            <a:extLst>
              <a:ext uri="{FF2B5EF4-FFF2-40B4-BE49-F238E27FC236}">
                <a16:creationId xmlns:a16="http://schemas.microsoft.com/office/drawing/2014/main" id="{D6B03F6F-F3A7-4406-9FC8-F3429E662009}"/>
              </a:ext>
            </a:extLst>
          </p:cNvPr>
          <p:cNvPicPr>
            <a:picLocks noChangeAspect="1"/>
          </p:cNvPicPr>
          <p:nvPr/>
        </p:nvPicPr>
        <p:blipFill>
          <a:blip r:embed="rId3">
            <a:extLst>
              <a:ext uri="{28A0092B-C50C-407E-A947-70E740481C1C}">
                <a14:useLocalDpi xmlns:a14="http://schemas.microsoft.com/office/drawing/2010/main" val="0"/>
              </a:ext>
            </a:extLst>
          </a:blip>
          <a:srcRect l="23997"/>
          <a:stretch>
            <a:fillRect/>
          </a:stretch>
        </p:blipFill>
        <p:spPr bwMode="auto">
          <a:xfrm>
            <a:off x="539750" y="3355975"/>
            <a:ext cx="600075"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1" name="Imatge 3">
            <a:extLst>
              <a:ext uri="{FF2B5EF4-FFF2-40B4-BE49-F238E27FC236}">
                <a16:creationId xmlns:a16="http://schemas.microsoft.com/office/drawing/2014/main" id="{20AE87F8-8647-4448-A5D2-90943409F84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19250" y="3003550"/>
            <a:ext cx="1289050"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2" name="Imatge 4">
            <a:extLst>
              <a:ext uri="{FF2B5EF4-FFF2-40B4-BE49-F238E27FC236}">
                <a16:creationId xmlns:a16="http://schemas.microsoft.com/office/drawing/2014/main" id="{3A5FD3A3-5846-4FD3-A313-E57D103D0B9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95738" y="1628775"/>
            <a:ext cx="1384300" cy="52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3" name="Imatge 5">
            <a:extLst>
              <a:ext uri="{FF2B5EF4-FFF2-40B4-BE49-F238E27FC236}">
                <a16:creationId xmlns:a16="http://schemas.microsoft.com/office/drawing/2014/main" id="{A01BE125-E543-48DB-89D8-FF9C5F7B35DB}"/>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995738" y="2786063"/>
            <a:ext cx="1417637"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4" name="Imatge 6">
            <a:extLst>
              <a:ext uri="{FF2B5EF4-FFF2-40B4-BE49-F238E27FC236}">
                <a16:creationId xmlns:a16="http://schemas.microsoft.com/office/drawing/2014/main" id="{FF3475A0-D392-4F43-92BF-2F9CB77DC635}"/>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651500" y="2781300"/>
            <a:ext cx="16541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5" name="Imatge 7">
            <a:extLst>
              <a:ext uri="{FF2B5EF4-FFF2-40B4-BE49-F238E27FC236}">
                <a16:creationId xmlns:a16="http://schemas.microsoft.com/office/drawing/2014/main" id="{F937C85B-461E-4E8F-BED7-0A071D58B88D}"/>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867400" y="3489325"/>
            <a:ext cx="1333500"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6" name="Imatge 8">
            <a:extLst>
              <a:ext uri="{FF2B5EF4-FFF2-40B4-BE49-F238E27FC236}">
                <a16:creationId xmlns:a16="http://schemas.microsoft.com/office/drawing/2014/main" id="{249F1511-BFFF-40F8-B732-B69E1153518B}"/>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995738" y="3541713"/>
            <a:ext cx="1476375"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7" name="Imatge 10">
            <a:extLst>
              <a:ext uri="{FF2B5EF4-FFF2-40B4-BE49-F238E27FC236}">
                <a16:creationId xmlns:a16="http://schemas.microsoft.com/office/drawing/2014/main" id="{022B176B-EF58-479E-8153-65341E561877}"/>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4140200" y="4437063"/>
            <a:ext cx="1336675"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8" name="Imatge 16">
            <a:extLst>
              <a:ext uri="{FF2B5EF4-FFF2-40B4-BE49-F238E27FC236}">
                <a16:creationId xmlns:a16="http://schemas.microsoft.com/office/drawing/2014/main" id="{30957369-E4E0-44B6-90DC-2560C091E049}"/>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4211638" y="5661025"/>
            <a:ext cx="711200" cy="70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QuadreDeText 17">
            <a:extLst>
              <a:ext uri="{FF2B5EF4-FFF2-40B4-BE49-F238E27FC236}">
                <a16:creationId xmlns:a16="http://schemas.microsoft.com/office/drawing/2014/main" id="{F6FA3FB8-4FBF-4C4D-8537-637B1C91DAD1}"/>
              </a:ext>
            </a:extLst>
          </p:cNvPr>
          <p:cNvSpPr txBox="1"/>
          <p:nvPr/>
        </p:nvSpPr>
        <p:spPr>
          <a:xfrm>
            <a:off x="5303838" y="5805488"/>
            <a:ext cx="3516312" cy="261610"/>
          </a:xfrm>
          <a:prstGeom prst="rect">
            <a:avLst/>
          </a:prstGeom>
          <a:noFill/>
        </p:spPr>
        <p:txBody>
          <a:bodyPr>
            <a:spAutoFit/>
          </a:bodyPr>
          <a:lstStyle/>
          <a:p>
            <a:pPr eaLnBrk="1" hangingPunct="1">
              <a:defRPr/>
            </a:pPr>
            <a:r>
              <a:rPr lang="ca-ES" altLang="ca-ES" sz="1100" dirty="0">
                <a:solidFill>
                  <a:srgbClr val="336699"/>
                </a:solidFill>
                <a:latin typeface="Verdana" panose="020B0604030504040204" pitchFamily="34" charset="0"/>
                <a:ea typeface="Verdana" panose="020B0604030504040204" pitchFamily="34" charset="0"/>
                <a:cs typeface="Verdana" panose="020B0604030504040204" pitchFamily="34" charset="0"/>
              </a:rPr>
              <a:t>Enviar el pdf als autors citats a la bibliografia</a:t>
            </a:r>
          </a:p>
        </p:txBody>
      </p:sp>
      <p:sp>
        <p:nvSpPr>
          <p:cNvPr id="24" name="Claudàtor d'obertura 23">
            <a:extLst>
              <a:ext uri="{FF2B5EF4-FFF2-40B4-BE49-F238E27FC236}">
                <a16:creationId xmlns:a16="http://schemas.microsoft.com/office/drawing/2014/main" id="{98EA27E5-8743-4698-AECB-D524DFB3381A}"/>
              </a:ext>
            </a:extLst>
          </p:cNvPr>
          <p:cNvSpPr/>
          <p:nvPr/>
        </p:nvSpPr>
        <p:spPr>
          <a:xfrm>
            <a:off x="3348038" y="1498600"/>
            <a:ext cx="255587" cy="5089525"/>
          </a:xfrm>
          <a:prstGeom prst="leftBracket">
            <a:avLst/>
          </a:prstGeom>
          <a:ln w="4127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dirty="0"/>
          </a:p>
        </p:txBody>
      </p:sp>
      <p:pic>
        <p:nvPicPr>
          <p:cNvPr id="126991" name="Imatge 1">
            <a:extLst>
              <a:ext uri="{FF2B5EF4-FFF2-40B4-BE49-F238E27FC236}">
                <a16:creationId xmlns:a16="http://schemas.microsoft.com/office/drawing/2014/main" id="{6CEBB6EC-F76F-4CA1-9A51-C3FE07D15FCD}"/>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7596188" y="3111500"/>
            <a:ext cx="12366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2960714"/>
      </p:ext>
    </p:extLst>
  </p:cSld>
  <p:clrMapOvr>
    <a:masterClrMapping/>
  </p:clrMapOv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ángulo 4"/>
          <p:cNvSpPr/>
          <p:nvPr/>
        </p:nvSpPr>
        <p:spPr>
          <a:xfrm>
            <a:off x="3168499" y="3545528"/>
            <a:ext cx="2797561" cy="461665"/>
          </a:xfrm>
          <a:prstGeom prst="rect">
            <a:avLst/>
          </a:prstGeom>
        </p:spPr>
        <p:txBody>
          <a:bodyPr wrap="none">
            <a:spAutoFit/>
          </a:bodyPr>
          <a:lstStyle/>
          <a:p>
            <a:r>
              <a:rPr lang="ca-ES" sz="2400" b="1" dirty="0">
                <a:solidFill>
                  <a:schemeClr val="bg1"/>
                </a:solidFill>
                <a:latin typeface="Verdana" panose="020B0604030504040204" pitchFamily="34" charset="0"/>
                <a:ea typeface="Verdana" panose="020B0604030504040204" pitchFamily="34" charset="0"/>
                <a:cs typeface="Verdana" panose="020B0604030504040204" pitchFamily="34" charset="0"/>
              </a:rPr>
              <a:t>Moltes gràcies!</a:t>
            </a:r>
          </a:p>
        </p:txBody>
      </p:sp>
      <p:sp>
        <p:nvSpPr>
          <p:cNvPr id="6" name="Rectángulo 5"/>
          <p:cNvSpPr/>
          <p:nvPr/>
        </p:nvSpPr>
        <p:spPr>
          <a:xfrm>
            <a:off x="3393811" y="2552355"/>
            <a:ext cx="184731" cy="646331"/>
          </a:xfrm>
          <a:prstGeom prst="rect">
            <a:avLst/>
          </a:prstGeom>
        </p:spPr>
        <p:txBody>
          <a:bodyPr wrap="none">
            <a:spAutoFit/>
          </a:bodyPr>
          <a:lstStyle/>
          <a:p>
            <a:endParaRPr lang="ca-ES" sz="3600" dirty="0">
              <a:solidFill>
                <a:schemeClr val="bg1"/>
              </a:solidFill>
            </a:endParaRPr>
          </a:p>
        </p:txBody>
      </p:sp>
      <p:sp>
        <p:nvSpPr>
          <p:cNvPr id="7" name="Rectángulo 6"/>
          <p:cNvSpPr/>
          <p:nvPr/>
        </p:nvSpPr>
        <p:spPr>
          <a:xfrm>
            <a:off x="1869751" y="6301184"/>
            <a:ext cx="4572000" cy="276999"/>
          </a:xfrm>
          <a:prstGeom prst="rect">
            <a:avLst/>
          </a:prstGeom>
        </p:spPr>
        <p:txBody>
          <a:bodyPr>
            <a:spAutoFit/>
          </a:bodyPr>
          <a:lstStyle/>
          <a:p>
            <a:pPr>
              <a:spcBef>
                <a:spcPct val="50000"/>
              </a:spcBef>
            </a:pPr>
            <a:r>
              <a:rPr lang="ca-ES" altLang="ca-ES" sz="1200" b="1" dirty="0">
                <a:solidFill>
                  <a:schemeClr val="bg1"/>
                </a:solidFill>
                <a:latin typeface="Verdana" panose="020B0604030504040204" pitchFamily="34" charset="0"/>
              </a:rPr>
              <a:t>© CRAI Universitat de Barcelona, maig 2018</a:t>
            </a:r>
          </a:p>
        </p:txBody>
      </p:sp>
      <p:pic>
        <p:nvPicPr>
          <p:cNvPr id="8" name="Imagen 7"/>
          <p:cNvPicPr>
            <a:picLocks noChangeAspect="1"/>
          </p:cNvPicPr>
          <p:nvPr/>
        </p:nvPicPr>
        <p:blipFill>
          <a:blip r:embed="rId4"/>
          <a:stretch>
            <a:fillRect/>
          </a:stretch>
        </p:blipFill>
        <p:spPr>
          <a:xfrm>
            <a:off x="975325" y="6291482"/>
            <a:ext cx="792549" cy="274344"/>
          </a:xfrm>
          <a:prstGeom prst="rect">
            <a:avLst/>
          </a:prstGeom>
        </p:spPr>
      </p:pic>
    </p:spTree>
    <p:extLst>
      <p:ext uri="{BB962C8B-B14F-4D97-AF65-F5344CB8AC3E}">
        <p14:creationId xmlns:p14="http://schemas.microsoft.com/office/powerpoint/2010/main" val="2836833058"/>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 id="{13B262E4-2759-49D9-9D38-F5F936F71736}" vid="{2D9FA543-144A-470E-88C1-E4214A51516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presentacio_general_filosofia (1)</Template>
  <TotalTime>2974</TotalTime>
  <Words>2778</Words>
  <Application>Microsoft Office PowerPoint</Application>
  <PresentationFormat>Presentación en pantalla (4:3)</PresentationFormat>
  <Paragraphs>443</Paragraphs>
  <Slides>94</Slides>
  <Notes>93</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94</vt:i4>
      </vt:variant>
    </vt:vector>
  </HeadingPairs>
  <TitlesOfParts>
    <vt:vector size="102" baseType="lpstr">
      <vt:lpstr>Aharoni</vt:lpstr>
      <vt:lpstr>Arial</vt:lpstr>
      <vt:lpstr>Calibri</vt:lpstr>
      <vt:lpstr>Calibri Light</vt:lpstr>
      <vt:lpstr>Courier New</vt:lpstr>
      <vt:lpstr>Times New Roman</vt:lpstr>
      <vt:lpstr>Verdana</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Universitatde Barcelona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Maria Del Carmen Barragan Fernan</dc:creator>
  <cp:lastModifiedBy>Maria Del Carmen Barragan Fernan</cp:lastModifiedBy>
  <cp:revision>374</cp:revision>
  <cp:lastPrinted>2018-05-22T11:19:16Z</cp:lastPrinted>
  <dcterms:created xsi:type="dcterms:W3CDTF">2018-05-03T08:27:58Z</dcterms:created>
  <dcterms:modified xsi:type="dcterms:W3CDTF">2018-05-30T08:25:23Z</dcterms:modified>
</cp:coreProperties>
</file>