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60" r:id="rId1"/>
  </p:sldMasterIdLst>
  <p:notesMasterIdLst>
    <p:notesMasterId r:id="rId5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  <p:sldId id="301" r:id="rId47"/>
    <p:sldId id="302" r:id="rId48"/>
    <p:sldId id="303" r:id="rId49"/>
    <p:sldId id="304" r:id="rId50"/>
  </p:sldIdLst>
  <p:sldSz cx="9144000" cy="6858000" type="screen4x3"/>
  <p:notesSz cx="6797675" cy="9926638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3" d="100"/>
          <a:sy n="103" d="100"/>
        </p:scale>
        <p:origin x="23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notesMaster" Target="notesMasters/notesMaster1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46400" cy="4968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49687" y="0"/>
            <a:ext cx="2946400" cy="4968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915987" y="744537"/>
            <a:ext cx="4965700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miter lim="8000"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79450" y="4714875"/>
            <a:ext cx="5438775" cy="44672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9428162"/>
            <a:ext cx="2946400" cy="4968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49687" y="9428162"/>
            <a:ext cx="2946400" cy="4968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754041677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3:notes"/>
          <p:cNvSpPr txBox="1">
            <a:spLocks noGrp="1"/>
          </p:cNvSpPr>
          <p:nvPr>
            <p:ph type="body" idx="1"/>
          </p:nvPr>
        </p:nvSpPr>
        <p:spPr>
          <a:xfrm>
            <a:off x="679450" y="4714875"/>
            <a:ext cx="5438775" cy="44672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2" name="Google Shape;92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miter lim="8000"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58450243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p10:notes"/>
          <p:cNvSpPr txBox="1">
            <a:spLocks noGrp="1"/>
          </p:cNvSpPr>
          <p:nvPr>
            <p:ph type="body" idx="1"/>
          </p:nvPr>
        </p:nvSpPr>
        <p:spPr>
          <a:xfrm>
            <a:off x="679450" y="4714875"/>
            <a:ext cx="5438775" cy="44672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5" name="Google Shape;165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miter lim="8000"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112599126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p11:notes"/>
          <p:cNvSpPr txBox="1">
            <a:spLocks noGrp="1"/>
          </p:cNvSpPr>
          <p:nvPr>
            <p:ph type="body" idx="1"/>
          </p:nvPr>
        </p:nvSpPr>
        <p:spPr>
          <a:xfrm>
            <a:off x="679450" y="4714875"/>
            <a:ext cx="5438775" cy="44672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6" name="Google Shape;176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miter lim="8000"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300864735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p12:notes"/>
          <p:cNvSpPr txBox="1">
            <a:spLocks noGrp="1"/>
          </p:cNvSpPr>
          <p:nvPr>
            <p:ph type="body" idx="1"/>
          </p:nvPr>
        </p:nvSpPr>
        <p:spPr>
          <a:xfrm>
            <a:off x="679450" y="4714875"/>
            <a:ext cx="5438775" cy="44672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7" name="Google Shape;187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miter lim="8000"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109492695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p13:notes"/>
          <p:cNvSpPr txBox="1">
            <a:spLocks noGrp="1"/>
          </p:cNvSpPr>
          <p:nvPr>
            <p:ph type="body" idx="1"/>
          </p:nvPr>
        </p:nvSpPr>
        <p:spPr>
          <a:xfrm>
            <a:off x="679450" y="4714875"/>
            <a:ext cx="5438775" cy="44672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4" name="Google Shape;194;p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miter lim="8000"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428709692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Google Shape;204;p14:notes"/>
          <p:cNvSpPr txBox="1">
            <a:spLocks noGrp="1"/>
          </p:cNvSpPr>
          <p:nvPr>
            <p:ph type="body" idx="1"/>
          </p:nvPr>
        </p:nvSpPr>
        <p:spPr>
          <a:xfrm>
            <a:off x="679450" y="4714875"/>
            <a:ext cx="5438775" cy="44672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5" name="Google Shape;205;p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miter lim="8000"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30624385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Google Shape;215;p15:notes"/>
          <p:cNvSpPr txBox="1">
            <a:spLocks noGrp="1"/>
          </p:cNvSpPr>
          <p:nvPr>
            <p:ph type="body" idx="1"/>
          </p:nvPr>
        </p:nvSpPr>
        <p:spPr>
          <a:xfrm>
            <a:off x="679450" y="4714875"/>
            <a:ext cx="5438775" cy="44672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6" name="Google Shape;216;p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miter lim="8000"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215862295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Google Shape;226;p16:notes"/>
          <p:cNvSpPr txBox="1">
            <a:spLocks noGrp="1"/>
          </p:cNvSpPr>
          <p:nvPr>
            <p:ph type="body" idx="1"/>
          </p:nvPr>
        </p:nvSpPr>
        <p:spPr>
          <a:xfrm>
            <a:off x="679450" y="4714875"/>
            <a:ext cx="5438775" cy="44672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7" name="Google Shape;227;p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miter lim="8000"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363311184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Google Shape;233;p17:notes"/>
          <p:cNvSpPr txBox="1">
            <a:spLocks noGrp="1"/>
          </p:cNvSpPr>
          <p:nvPr>
            <p:ph type="body" idx="1"/>
          </p:nvPr>
        </p:nvSpPr>
        <p:spPr>
          <a:xfrm>
            <a:off x="679450" y="4714875"/>
            <a:ext cx="5438775" cy="44672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4" name="Google Shape;234;p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miter lim="8000"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233967665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Google Shape;248;p18:notes"/>
          <p:cNvSpPr txBox="1">
            <a:spLocks noGrp="1"/>
          </p:cNvSpPr>
          <p:nvPr>
            <p:ph type="body" idx="1"/>
          </p:nvPr>
        </p:nvSpPr>
        <p:spPr>
          <a:xfrm>
            <a:off x="679450" y="4714875"/>
            <a:ext cx="5438775" cy="44672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9" name="Google Shape;249;p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miter lim="8000"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416135592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Google Shape;255;p19:notes"/>
          <p:cNvSpPr txBox="1">
            <a:spLocks noGrp="1"/>
          </p:cNvSpPr>
          <p:nvPr>
            <p:ph type="body" idx="1"/>
          </p:nvPr>
        </p:nvSpPr>
        <p:spPr>
          <a:xfrm>
            <a:off x="679450" y="4714875"/>
            <a:ext cx="5438775" cy="44672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6" name="Google Shape;256;p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miter lim="8000"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41903557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5:notes"/>
          <p:cNvSpPr txBox="1">
            <a:spLocks noGrp="1"/>
          </p:cNvSpPr>
          <p:nvPr>
            <p:ph type="body" idx="1"/>
          </p:nvPr>
        </p:nvSpPr>
        <p:spPr>
          <a:xfrm>
            <a:off x="679450" y="4714875"/>
            <a:ext cx="5438775" cy="4467225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9" name="Google Shape;99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78625582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" name="Google Shape;270;p20:notes"/>
          <p:cNvSpPr txBox="1">
            <a:spLocks noGrp="1"/>
          </p:cNvSpPr>
          <p:nvPr>
            <p:ph type="body" idx="1"/>
          </p:nvPr>
        </p:nvSpPr>
        <p:spPr>
          <a:xfrm>
            <a:off x="679450" y="4714875"/>
            <a:ext cx="5438775" cy="44672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1" name="Google Shape;271;p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miter lim="8000"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202358679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" name="Google Shape;277;p21:notes"/>
          <p:cNvSpPr txBox="1">
            <a:spLocks noGrp="1"/>
          </p:cNvSpPr>
          <p:nvPr>
            <p:ph type="body" idx="1"/>
          </p:nvPr>
        </p:nvSpPr>
        <p:spPr>
          <a:xfrm>
            <a:off x="679450" y="4714875"/>
            <a:ext cx="5438775" cy="44672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8" name="Google Shape;278;p21:notes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miter lim="8000"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3264338255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" name="Google Shape;284;p22:notes"/>
          <p:cNvSpPr txBox="1">
            <a:spLocks noGrp="1"/>
          </p:cNvSpPr>
          <p:nvPr>
            <p:ph type="body" idx="1"/>
          </p:nvPr>
        </p:nvSpPr>
        <p:spPr>
          <a:xfrm>
            <a:off x="679450" y="4714875"/>
            <a:ext cx="5438775" cy="44672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5" name="Google Shape;285;p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miter lim="8000"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3088640839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Google Shape;291;p23:notes"/>
          <p:cNvSpPr txBox="1">
            <a:spLocks noGrp="1"/>
          </p:cNvSpPr>
          <p:nvPr>
            <p:ph type="body" idx="1"/>
          </p:nvPr>
        </p:nvSpPr>
        <p:spPr>
          <a:xfrm>
            <a:off x="679450" y="4714875"/>
            <a:ext cx="5438775" cy="44672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2" name="Google Shape;292;p23:notes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miter lim="8000"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2005226153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8" name="Google Shape;298;p24:notes"/>
          <p:cNvSpPr txBox="1">
            <a:spLocks noGrp="1"/>
          </p:cNvSpPr>
          <p:nvPr>
            <p:ph type="body" idx="1"/>
          </p:nvPr>
        </p:nvSpPr>
        <p:spPr>
          <a:xfrm>
            <a:off x="679450" y="4714875"/>
            <a:ext cx="5438775" cy="44672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9" name="Google Shape;299;p24:notes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miter lim="8000"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869803094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5" name="Google Shape;305;p25:notes"/>
          <p:cNvSpPr txBox="1">
            <a:spLocks noGrp="1"/>
          </p:cNvSpPr>
          <p:nvPr>
            <p:ph type="body" idx="1"/>
          </p:nvPr>
        </p:nvSpPr>
        <p:spPr>
          <a:xfrm>
            <a:off x="679450" y="4714875"/>
            <a:ext cx="5438775" cy="44672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6" name="Google Shape;306;p25:notes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miter lim="8000"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3849497048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2" name="Google Shape;312;p26:notes"/>
          <p:cNvSpPr txBox="1">
            <a:spLocks noGrp="1"/>
          </p:cNvSpPr>
          <p:nvPr>
            <p:ph type="body" idx="1"/>
          </p:nvPr>
        </p:nvSpPr>
        <p:spPr>
          <a:xfrm>
            <a:off x="679450" y="4714875"/>
            <a:ext cx="5438775" cy="44672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3" name="Google Shape;313;p26:notes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miter lim="8000"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1114383538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9" name="Google Shape;319;p27:notes"/>
          <p:cNvSpPr txBox="1">
            <a:spLocks noGrp="1"/>
          </p:cNvSpPr>
          <p:nvPr>
            <p:ph type="body" idx="1"/>
          </p:nvPr>
        </p:nvSpPr>
        <p:spPr>
          <a:xfrm>
            <a:off x="679450" y="4714875"/>
            <a:ext cx="5438775" cy="44672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0" name="Google Shape;320;p27:notes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miter lim="8000"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1668926140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6" name="Google Shape;326;p29:notes"/>
          <p:cNvSpPr txBox="1">
            <a:spLocks noGrp="1"/>
          </p:cNvSpPr>
          <p:nvPr>
            <p:ph type="body" idx="1"/>
          </p:nvPr>
        </p:nvSpPr>
        <p:spPr>
          <a:xfrm>
            <a:off x="679450" y="4714875"/>
            <a:ext cx="5438775" cy="44672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7" name="Google Shape;327;p29:notes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miter lim="8000"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2684298073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Google Shape;332;p30:notes"/>
          <p:cNvSpPr txBox="1">
            <a:spLocks noGrp="1"/>
          </p:cNvSpPr>
          <p:nvPr>
            <p:ph type="body" idx="1"/>
          </p:nvPr>
        </p:nvSpPr>
        <p:spPr>
          <a:xfrm>
            <a:off x="679450" y="4714875"/>
            <a:ext cx="5438775" cy="44672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33" name="Google Shape;333;p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miter lim="8000"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19395001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g322bc0fd19_0_7:notes"/>
          <p:cNvSpPr txBox="1">
            <a:spLocks noGrp="1"/>
          </p:cNvSpPr>
          <p:nvPr>
            <p:ph type="body" idx="1"/>
          </p:nvPr>
        </p:nvSpPr>
        <p:spPr>
          <a:xfrm>
            <a:off x="679450" y="4714875"/>
            <a:ext cx="5438700" cy="446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6" name="Google Shape;106;g322bc0fd19_0_7:notes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miter lim="8000"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2754586267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9" name="Google Shape;339;p31:notes"/>
          <p:cNvSpPr txBox="1">
            <a:spLocks noGrp="1"/>
          </p:cNvSpPr>
          <p:nvPr>
            <p:ph type="body" idx="1"/>
          </p:nvPr>
        </p:nvSpPr>
        <p:spPr>
          <a:xfrm>
            <a:off x="679450" y="4714875"/>
            <a:ext cx="5438775" cy="44672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0" name="Google Shape;340;p31:notes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miter lim="8000"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3856798430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5" name="Google Shape;345;p32:notes"/>
          <p:cNvSpPr txBox="1">
            <a:spLocks noGrp="1"/>
          </p:cNvSpPr>
          <p:nvPr>
            <p:ph type="body" idx="1"/>
          </p:nvPr>
        </p:nvSpPr>
        <p:spPr>
          <a:xfrm>
            <a:off x="679450" y="4714875"/>
            <a:ext cx="5438775" cy="44672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6" name="Google Shape;346;p32:notes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miter lim="8000"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142359297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1" name="Google Shape;351;p33:notes"/>
          <p:cNvSpPr txBox="1">
            <a:spLocks noGrp="1"/>
          </p:cNvSpPr>
          <p:nvPr>
            <p:ph type="body" idx="1"/>
          </p:nvPr>
        </p:nvSpPr>
        <p:spPr>
          <a:xfrm>
            <a:off x="679450" y="4714875"/>
            <a:ext cx="5438775" cy="44672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2" name="Google Shape;352;p33:notes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miter lim="8000"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1134075327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7" name="Google Shape;357;p34:notes"/>
          <p:cNvSpPr txBox="1">
            <a:spLocks noGrp="1"/>
          </p:cNvSpPr>
          <p:nvPr>
            <p:ph type="body" idx="1"/>
          </p:nvPr>
        </p:nvSpPr>
        <p:spPr>
          <a:xfrm>
            <a:off x="679450" y="4714875"/>
            <a:ext cx="5438775" cy="44672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8" name="Google Shape;358;p34:notes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miter lim="8000"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1229198658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4" name="Google Shape;364;p35:notes"/>
          <p:cNvSpPr txBox="1">
            <a:spLocks noGrp="1"/>
          </p:cNvSpPr>
          <p:nvPr>
            <p:ph type="body" idx="1"/>
          </p:nvPr>
        </p:nvSpPr>
        <p:spPr>
          <a:xfrm>
            <a:off x="679450" y="4714875"/>
            <a:ext cx="5438775" cy="44672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5" name="Google Shape;365;p35:notes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miter lim="8000"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1338107516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1" name="Google Shape;371;p36:notes"/>
          <p:cNvSpPr txBox="1">
            <a:spLocks noGrp="1"/>
          </p:cNvSpPr>
          <p:nvPr>
            <p:ph type="body" idx="1"/>
          </p:nvPr>
        </p:nvSpPr>
        <p:spPr>
          <a:xfrm>
            <a:off x="679450" y="4714875"/>
            <a:ext cx="5438775" cy="44672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2" name="Google Shape;372;p36:notes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miter lim="8000"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1311455069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" name="Google Shape;378;p37:notes"/>
          <p:cNvSpPr txBox="1">
            <a:spLocks noGrp="1"/>
          </p:cNvSpPr>
          <p:nvPr>
            <p:ph type="body" idx="1"/>
          </p:nvPr>
        </p:nvSpPr>
        <p:spPr>
          <a:xfrm>
            <a:off x="679450" y="4714875"/>
            <a:ext cx="5438775" cy="44672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9" name="Google Shape;379;p37:notes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miter lim="8000"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981139943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5" name="Google Shape;385;p38:notes"/>
          <p:cNvSpPr txBox="1">
            <a:spLocks noGrp="1"/>
          </p:cNvSpPr>
          <p:nvPr>
            <p:ph type="body" idx="1"/>
          </p:nvPr>
        </p:nvSpPr>
        <p:spPr>
          <a:xfrm>
            <a:off x="679450" y="4714875"/>
            <a:ext cx="5438775" cy="44672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86" name="Google Shape;386;p38:notes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miter lim="8000"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4198618975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2" name="Google Shape;392;p39:notes"/>
          <p:cNvSpPr txBox="1">
            <a:spLocks noGrp="1"/>
          </p:cNvSpPr>
          <p:nvPr>
            <p:ph type="body" idx="1"/>
          </p:nvPr>
        </p:nvSpPr>
        <p:spPr>
          <a:xfrm>
            <a:off x="679450" y="4714875"/>
            <a:ext cx="5438775" cy="44672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93" name="Google Shape;393;p39:notes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miter lim="8000"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1566790769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" name="Google Shape;399;p40:notes"/>
          <p:cNvSpPr txBox="1">
            <a:spLocks noGrp="1"/>
          </p:cNvSpPr>
          <p:nvPr>
            <p:ph type="body" idx="1"/>
          </p:nvPr>
        </p:nvSpPr>
        <p:spPr>
          <a:xfrm>
            <a:off x="679450" y="4714875"/>
            <a:ext cx="5438775" cy="44672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00" name="Google Shape;400;p40:notes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miter lim="8000"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22531288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6:notes"/>
          <p:cNvSpPr txBox="1">
            <a:spLocks noGrp="1"/>
          </p:cNvSpPr>
          <p:nvPr>
            <p:ph type="body" idx="1"/>
          </p:nvPr>
        </p:nvSpPr>
        <p:spPr>
          <a:xfrm>
            <a:off x="679450" y="4714875"/>
            <a:ext cx="5438775" cy="44672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6" name="Google Shape;116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miter lim="8000"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1181950685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6" name="Google Shape;406;p41:notes"/>
          <p:cNvSpPr txBox="1">
            <a:spLocks noGrp="1"/>
          </p:cNvSpPr>
          <p:nvPr>
            <p:ph type="body" idx="1"/>
          </p:nvPr>
        </p:nvSpPr>
        <p:spPr>
          <a:xfrm>
            <a:off x="679450" y="4714875"/>
            <a:ext cx="5438775" cy="44672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07" name="Google Shape;407;p41:notes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miter lim="8000"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2676399905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3" name="Google Shape;413;p42:notes"/>
          <p:cNvSpPr txBox="1">
            <a:spLocks noGrp="1"/>
          </p:cNvSpPr>
          <p:nvPr>
            <p:ph type="body" idx="1"/>
          </p:nvPr>
        </p:nvSpPr>
        <p:spPr>
          <a:xfrm>
            <a:off x="679450" y="4714875"/>
            <a:ext cx="5438775" cy="44672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14" name="Google Shape;414;p42:notes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miter lim="8000"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3770351441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0" name="Google Shape;420;p43:notes"/>
          <p:cNvSpPr txBox="1">
            <a:spLocks noGrp="1"/>
          </p:cNvSpPr>
          <p:nvPr>
            <p:ph type="body" idx="1"/>
          </p:nvPr>
        </p:nvSpPr>
        <p:spPr>
          <a:xfrm>
            <a:off x="679450" y="4714875"/>
            <a:ext cx="5438775" cy="44672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21" name="Google Shape;421;p43:notes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miter lim="8000"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1606274695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7" name="Google Shape;427;p44:notes"/>
          <p:cNvSpPr txBox="1">
            <a:spLocks noGrp="1"/>
          </p:cNvSpPr>
          <p:nvPr>
            <p:ph type="body" idx="1"/>
          </p:nvPr>
        </p:nvSpPr>
        <p:spPr>
          <a:xfrm>
            <a:off x="679450" y="4714875"/>
            <a:ext cx="5438775" cy="44672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28" name="Google Shape;428;p44:notes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miter lim="8000"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1761581244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4" name="Google Shape;434;p45:notes"/>
          <p:cNvSpPr txBox="1">
            <a:spLocks noGrp="1"/>
          </p:cNvSpPr>
          <p:nvPr>
            <p:ph type="body" idx="1"/>
          </p:nvPr>
        </p:nvSpPr>
        <p:spPr>
          <a:xfrm>
            <a:off x="679450" y="4714875"/>
            <a:ext cx="5438775" cy="44672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35" name="Google Shape;435;p45:notes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miter lim="8000"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921392700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1" name="Google Shape;441;p4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42" name="Google Shape;442;p4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miter lim="8000"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316265252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8" name="Google Shape;448;p4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49" name="Google Shape;449;p4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miter lim="8000"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1504678547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5" name="Google Shape;455;p4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56" name="Google Shape;456;p4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miter lim="8000"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708706263"/>
      </p:ext>
    </p:extLst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2" name="Google Shape;462;p4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63" name="Google Shape;463;p4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miter lim="8000"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3742750489"/>
      </p:ext>
    </p:extLst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9" name="Google Shape;469;p5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70" name="Google Shape;470;p5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miter lim="8000"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215733530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7:notes"/>
          <p:cNvSpPr txBox="1">
            <a:spLocks noGrp="1"/>
          </p:cNvSpPr>
          <p:nvPr>
            <p:ph type="body" idx="1"/>
          </p:nvPr>
        </p:nvSpPr>
        <p:spPr>
          <a:xfrm>
            <a:off x="679450" y="4714875"/>
            <a:ext cx="5438775" cy="44672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0" name="Google Shape;130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miter lim="8000"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422525238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g335c915d4f_0_13:notes"/>
          <p:cNvSpPr txBox="1">
            <a:spLocks noGrp="1"/>
          </p:cNvSpPr>
          <p:nvPr>
            <p:ph type="body" idx="1"/>
          </p:nvPr>
        </p:nvSpPr>
        <p:spPr>
          <a:xfrm>
            <a:off x="679450" y="4714875"/>
            <a:ext cx="5438700" cy="446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7" name="Google Shape;137;g335c915d4f_0_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miter lim="8000"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233625417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g335c915d4f_0_7:notes"/>
          <p:cNvSpPr txBox="1">
            <a:spLocks noGrp="1"/>
          </p:cNvSpPr>
          <p:nvPr>
            <p:ph type="body" idx="1"/>
          </p:nvPr>
        </p:nvSpPr>
        <p:spPr>
          <a:xfrm>
            <a:off x="679450" y="4714875"/>
            <a:ext cx="5438700" cy="446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4" name="Google Shape;144;g335c915d4f_0_7:notes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miter lim="8000"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181072132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8:notes"/>
          <p:cNvSpPr txBox="1">
            <a:spLocks noGrp="1"/>
          </p:cNvSpPr>
          <p:nvPr>
            <p:ph type="body" idx="1"/>
          </p:nvPr>
        </p:nvSpPr>
        <p:spPr>
          <a:xfrm>
            <a:off x="679450" y="4714875"/>
            <a:ext cx="5438775" cy="44672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1" name="Google Shape;151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miter lim="8000"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355463198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p9:notes"/>
          <p:cNvSpPr txBox="1">
            <a:spLocks noGrp="1"/>
          </p:cNvSpPr>
          <p:nvPr>
            <p:ph type="body" idx="1"/>
          </p:nvPr>
        </p:nvSpPr>
        <p:spPr>
          <a:xfrm>
            <a:off x="679450" y="4714875"/>
            <a:ext cx="5438775" cy="44672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8" name="Google Shape;158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miter lim="8000"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27237065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iapositiva de título" type="title">
  <p:cSld name="TITLE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2"/>
          <p:cNvSpPr txBox="1"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7" name="Google Shape;17;p2"/>
          <p:cNvSpPr txBox="1"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ctr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Font typeface="Arial"/>
              <a:buNone/>
              <a:defRPr sz="3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ctr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ctr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8" name="Google Shape;18;p2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4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9" name="Google Shape;19;p2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4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0" name="Google Shape;20;p2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ación" type="twoTxTwoObj">
  <p:cSld name="TWO_OBJECTS_WITH_TEXT"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1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0" name="Google Shape;70;p11"/>
          <p:cNvSpPr txBox="1"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L="457200" marR="0" lvl="0" indent="-2286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2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0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1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1" name="Google Shape;71;p11"/>
          <p:cNvSpPr txBox="1">
            <a:spLocks noGrp="1"/>
          </p:cNvSpPr>
          <p:nvPr>
            <p:ph type="body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3810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302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302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302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302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302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302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2" name="Google Shape;72;p11"/>
          <p:cNvSpPr txBox="1">
            <a:spLocks noGrp="1"/>
          </p:cNvSpPr>
          <p:nvPr>
            <p:ph type="body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L="457200" marR="0" lvl="0" indent="-2286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2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0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1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3" name="Google Shape;73;p11"/>
          <p:cNvSpPr txBox="1">
            <a:spLocks noGrp="1"/>
          </p:cNvSpPr>
          <p:nvPr>
            <p:ph type="body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3810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302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302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302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302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302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302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4" name="Google Shape;74;p11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4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5" name="Google Shape;75;p11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4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6" name="Google Shape;76;p11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os objetos" type="twoObj">
  <p:cSld name="TWO_OBJECTS"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2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9" name="Google Shape;79;p12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4064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–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–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0" name="Google Shape;80;p12"/>
          <p:cNvSpPr txBox="1">
            <a:spLocks noGrp="1"/>
          </p:cNvSpPr>
          <p:nvPr>
            <p:ph type="body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4064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–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–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1" name="Google Shape;81;p12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4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2" name="Google Shape;82;p12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4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3" name="Google Shape;83;p12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Encabezado de sección" type="secHead">
  <p:cSld name="SECTION_HEADER"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3"/>
          <p:cNvSpPr txBox="1"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0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6" name="Google Shape;86;p13"/>
          <p:cNvSpPr txBox="1"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L="457200" marR="0" lvl="0" indent="-228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32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2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24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7" name="Google Shape;87;p13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4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8" name="Google Shape;88;p13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4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9" name="Google Shape;89;p13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ítulo y objetos" type="obj">
  <p:cSld name="OBJECT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3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3" name="Google Shape;23;p3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4318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064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10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4" name="Google Shape;24;p3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4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5" name="Google Shape;25;p3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4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6" name="Google Shape;26;p3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ext" type="tx">
  <p:cSld name="TITLE_AND_BODY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4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9" name="Google Shape;29;p4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4318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064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10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0" name="Google Shape;30;p4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4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1" name="Google Shape;31;p4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4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2" name="Google Shape;32;p4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ítulo vertical y texto" type="vertTitleAndTx">
  <p:cSld name="VERTICAL_TITLE_AND_VERTICAL_TEXT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5"/>
          <p:cNvSpPr txBox="1">
            <a:spLocks noGrp="1"/>
          </p:cNvSpPr>
          <p:nvPr>
            <p:ph type="title"/>
          </p:nvPr>
        </p:nvSpPr>
        <p:spPr>
          <a:xfrm rot="5400000">
            <a:off x="4732337" y="2171700"/>
            <a:ext cx="5851525" cy="20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5" name="Google Shape;35;p5"/>
          <p:cNvSpPr txBox="1">
            <a:spLocks noGrp="1"/>
          </p:cNvSpPr>
          <p:nvPr>
            <p:ph type="body" idx="1"/>
          </p:nvPr>
        </p:nvSpPr>
        <p:spPr>
          <a:xfrm rot="5400000">
            <a:off x="541338" y="190501"/>
            <a:ext cx="5851525" cy="601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4318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064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10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6" name="Google Shape;36;p5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4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7" name="Google Shape;37;p5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4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8" name="Google Shape;38;p5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ítulo y texto vertical" type="vertTx">
  <p:cSld name="VERTICAL_TEXT">
    <p:spTree>
      <p:nvGrpSpPr>
        <p:cNvPr id="1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6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1" name="Google Shape;41;p6"/>
          <p:cNvSpPr txBox="1">
            <a:spLocks noGrp="1"/>
          </p:cNvSpPr>
          <p:nvPr>
            <p:ph type="body" idx="1"/>
          </p:nvPr>
        </p:nvSpPr>
        <p:spPr>
          <a:xfrm rot="5400000">
            <a:off x="2309019" y="-251619"/>
            <a:ext cx="4525962" cy="822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4318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064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10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2" name="Google Shape;42;p6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4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3" name="Google Shape;43;p6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4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4" name="Google Shape;44;p6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magen con título" type="picTx">
  <p:cSld name="PICTURE_WITH_CAPTION_TEXT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7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20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7" name="Google Shape;47;p7"/>
          <p:cNvSpPr>
            <a:spLocks noGrp="1"/>
          </p:cNvSpPr>
          <p:nvPr>
            <p:ph type="pic" idx="2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8" name="Google Shape;48;p7"/>
          <p:cNvSpPr txBox="1">
            <a:spLocks noGrp="1"/>
          </p:cNvSpPr>
          <p:nvPr>
            <p:ph type="body" idx="1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 rtl="0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9" name="Google Shape;49;p7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4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0" name="Google Shape;50;p7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4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1" name="Google Shape;51;p7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ido con título" type="objTx">
  <p:cSld name="OBJECT_WITH_CAPTION_TEXT">
    <p:spTree>
      <p:nvGrpSpPr>
        <p:cNvPr id="1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8"/>
          <p:cNvSpPr txBox="1"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20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4" name="Google Shape;54;p8"/>
          <p:cNvSpPr txBox="1">
            <a:spLocks noGrp="1"/>
          </p:cNvSpPr>
          <p:nvPr>
            <p:ph type="body"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4318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064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10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5" name="Google Shape;55;p8"/>
          <p:cNvSpPr txBox="1">
            <a:spLocks noGrp="1"/>
          </p:cNvSpPr>
          <p:nvPr>
            <p:ph type="body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 rtl="0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6" name="Google Shape;56;p8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4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7" name="Google Shape;57;p8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4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8" name="Google Shape;58;p8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En blanco" type="blank">
  <p:cSld name="BLANK"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9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4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1" name="Google Shape;61;p9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4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2" name="Google Shape;62;p9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ólo el título" type="titleOnly">
  <p:cSld name="TITLE_ONLY"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10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5" name="Google Shape;65;p10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4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6" name="Google Shape;66;p10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4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7" name="Google Shape;67;p10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1" name="Google Shape;11;p1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4318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064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10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Google Shape;12;p1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4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3" name="Google Shape;13;p1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4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" name="Google Shape;14;p1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 sz="14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1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1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1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1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14"/>
          <p:cNvSpPr txBox="1">
            <a:spLocks noGrp="1"/>
          </p:cNvSpPr>
          <p:nvPr>
            <p:ph type="ctrTitle"/>
          </p:nvPr>
        </p:nvSpPr>
        <p:spPr>
          <a:xfrm>
            <a:off x="277837" y="214312"/>
            <a:ext cx="8180363" cy="12858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rPr lang="en-US"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TEMA 5. LA INSTRUMENTACIÓ FORMAL COMPTABLE.</a:t>
            </a:r>
            <a:endParaRPr sz="4400" b="1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5" name="Google Shape;95;p14"/>
          <p:cNvSpPr txBox="1">
            <a:spLocks noGrp="1"/>
          </p:cNvSpPr>
          <p:nvPr>
            <p:ph type="subTitle" idx="1"/>
          </p:nvPr>
        </p:nvSpPr>
        <p:spPr>
          <a:xfrm>
            <a:off x="506437" y="1571625"/>
            <a:ext cx="8180363" cy="46434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n-US" sz="32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5.1. EL COMPTE COM A INSTRUMENT DE REPRESENTACIÓ I MESURA: CONCEPTE I FUNCIONS</a:t>
            </a:r>
            <a:endParaRPr/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 sz="3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n-U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EL COMPTE ÉS UN INSTRUMENT QUE SERVEIX PER REPRESENTAR ELS ELEMENTS DE L’EMPRESA PER TAL DE PODER FER UN SEGUIMENT DE LA SEVA EVOLUCIÓ.</a:t>
            </a:r>
            <a:endParaRPr sz="3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6" name="Google Shape;96;p14"/>
          <p:cNvSpPr txBox="1"/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rPr>
              <a:t>1</a:t>
            </a:fld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p23"/>
          <p:cNvSpPr txBox="1">
            <a:spLocks noGrp="1"/>
          </p:cNvSpPr>
          <p:nvPr>
            <p:ph type="ctrTitle"/>
          </p:nvPr>
        </p:nvSpPr>
        <p:spPr>
          <a:xfrm>
            <a:off x="685800" y="214312"/>
            <a:ext cx="7772400" cy="12858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rPr lang="en-US"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TEMA 5. LA INSTRUMENTACIÓ FORMAL COMPTABLE.</a:t>
            </a:r>
            <a:endParaRPr sz="44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8" name="Google Shape;168;p23"/>
          <p:cNvSpPr txBox="1">
            <a:spLocks noGrp="1"/>
          </p:cNvSpPr>
          <p:nvPr>
            <p:ph type="subTitle" idx="1"/>
          </p:nvPr>
        </p:nvSpPr>
        <p:spPr>
          <a:xfrm>
            <a:off x="1371600" y="1571625"/>
            <a:ext cx="6400800" cy="46434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n-U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EXEMPLES: COBREM DINERS, COMPREM UN ORDINADOR, COMPREM UN VEHICLE, FEM UNA FACTURA DE VENDA A UN CLIENT, </a:t>
            </a:r>
            <a:endParaRPr sz="3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9" name="Google Shape;169;p23"/>
          <p:cNvSpPr txBox="1"/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rPr>
              <a:t>10</a:t>
            </a:fld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70" name="Google Shape;170;p23"/>
          <p:cNvCxnSpPr/>
          <p:nvPr/>
        </p:nvCxnSpPr>
        <p:spPr>
          <a:xfrm>
            <a:off x="2643187" y="4286250"/>
            <a:ext cx="3929062" cy="1587"/>
          </a:xfrm>
          <a:prstGeom prst="straightConnector1">
            <a:avLst/>
          </a:prstGeom>
          <a:noFill/>
          <a:ln w="9525" cap="flat" cmpd="sng">
            <a:solidFill>
              <a:srgbClr val="4A7EBB"/>
            </a:solidFill>
            <a:prstDash val="solid"/>
            <a:miter lim="8000"/>
            <a:headEnd type="none" w="sm" len="sm"/>
            <a:tailEnd type="none" w="sm" len="sm"/>
          </a:ln>
        </p:spPr>
      </p:cxnSp>
      <p:cxnSp>
        <p:nvCxnSpPr>
          <p:cNvPr id="171" name="Google Shape;171;p23"/>
          <p:cNvCxnSpPr/>
          <p:nvPr/>
        </p:nvCxnSpPr>
        <p:spPr>
          <a:xfrm rot="5400000">
            <a:off x="3713956" y="5072856"/>
            <a:ext cx="1571625" cy="1587"/>
          </a:xfrm>
          <a:prstGeom prst="straightConnector1">
            <a:avLst/>
          </a:prstGeom>
          <a:noFill/>
          <a:ln w="9525" cap="flat" cmpd="sng">
            <a:solidFill>
              <a:srgbClr val="4A7EBB"/>
            </a:solidFill>
            <a:prstDash val="solid"/>
            <a:miter lim="8000"/>
            <a:headEnd type="none" w="sm" len="sm"/>
            <a:tailEnd type="none" w="sm" len="sm"/>
          </a:ln>
        </p:spPr>
      </p:cxnSp>
      <p:sp>
        <p:nvSpPr>
          <p:cNvPr id="172" name="Google Shape;172;p23"/>
          <p:cNvSpPr txBox="1"/>
          <p:nvPr/>
        </p:nvSpPr>
        <p:spPr>
          <a:xfrm>
            <a:off x="2714625" y="4500562"/>
            <a:ext cx="1643062" cy="3698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rPr lang="en-US"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IMPORT €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3" name="Google Shape;173;p23"/>
          <p:cNvSpPr txBox="1"/>
          <p:nvPr/>
        </p:nvSpPr>
        <p:spPr>
          <a:xfrm>
            <a:off x="3429000" y="3857625"/>
            <a:ext cx="2643187" cy="3698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rPr lang="en-US"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NOM DEL COMPTE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p24"/>
          <p:cNvSpPr txBox="1">
            <a:spLocks noGrp="1"/>
          </p:cNvSpPr>
          <p:nvPr>
            <p:ph type="title"/>
          </p:nvPr>
        </p:nvSpPr>
        <p:spPr>
          <a:xfrm>
            <a:off x="357187" y="35718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rPr lang="en-US"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TEMA 5. LA INSTRUMENTACIÓ FORMAL COMPTABLE.</a:t>
            </a:r>
            <a:endParaRPr sz="44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9" name="Google Shape;179;p24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lang="en-U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EXEMPLES: PAGUEM DINERS, COBREM A UN CLIENT, VENEM UN ORDINADOR, </a:t>
            </a:r>
            <a:endParaRPr sz="3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0" name="Google Shape;180;p24"/>
          <p:cNvSpPr txBox="1"/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rPr>
              <a:t>11</a:t>
            </a:fld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81" name="Google Shape;181;p24"/>
          <p:cNvCxnSpPr/>
          <p:nvPr/>
        </p:nvCxnSpPr>
        <p:spPr>
          <a:xfrm>
            <a:off x="2143125" y="3286125"/>
            <a:ext cx="3857625" cy="1587"/>
          </a:xfrm>
          <a:prstGeom prst="straightConnector1">
            <a:avLst/>
          </a:prstGeom>
          <a:noFill/>
          <a:ln w="9525" cap="flat" cmpd="sng">
            <a:solidFill>
              <a:srgbClr val="4A7EBB"/>
            </a:solidFill>
            <a:prstDash val="solid"/>
            <a:miter lim="8000"/>
            <a:headEnd type="none" w="sm" len="sm"/>
            <a:tailEnd type="none" w="sm" len="sm"/>
          </a:ln>
        </p:spPr>
      </p:cxnSp>
      <p:cxnSp>
        <p:nvCxnSpPr>
          <p:cNvPr id="182" name="Google Shape;182;p24"/>
          <p:cNvCxnSpPr/>
          <p:nvPr/>
        </p:nvCxnSpPr>
        <p:spPr>
          <a:xfrm rot="5400000">
            <a:off x="3355975" y="3929062"/>
            <a:ext cx="1287462" cy="1587"/>
          </a:xfrm>
          <a:prstGeom prst="straightConnector1">
            <a:avLst/>
          </a:prstGeom>
          <a:noFill/>
          <a:ln w="9525" cap="flat" cmpd="sng">
            <a:solidFill>
              <a:srgbClr val="4A7EBB"/>
            </a:solidFill>
            <a:prstDash val="solid"/>
            <a:miter lim="8000"/>
            <a:headEnd type="none" w="sm" len="sm"/>
            <a:tailEnd type="none" w="sm" len="sm"/>
          </a:ln>
        </p:spPr>
      </p:cxnSp>
      <p:sp>
        <p:nvSpPr>
          <p:cNvPr id="183" name="Google Shape;183;p24"/>
          <p:cNvSpPr txBox="1"/>
          <p:nvPr/>
        </p:nvSpPr>
        <p:spPr>
          <a:xfrm>
            <a:off x="2857500" y="2786062"/>
            <a:ext cx="2428875" cy="3698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rPr lang="en-US"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NOM DEL COMPTE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4" name="Google Shape;184;p24"/>
          <p:cNvSpPr txBox="1"/>
          <p:nvPr/>
        </p:nvSpPr>
        <p:spPr>
          <a:xfrm>
            <a:off x="4214812" y="3643312"/>
            <a:ext cx="1500187" cy="3698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rPr lang="en-US"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IMPORT €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p25"/>
          <p:cNvSpPr txBox="1">
            <a:spLocks noGrp="1"/>
          </p:cNvSpPr>
          <p:nvPr>
            <p:ph type="ctrTitle"/>
          </p:nvPr>
        </p:nvSpPr>
        <p:spPr>
          <a:xfrm>
            <a:off x="685800" y="214312"/>
            <a:ext cx="7772400" cy="12858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rPr lang="en-US"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TEMA 5. LA INSTRUMENTACIÓ FORMAL COMPTABLE.</a:t>
            </a:r>
            <a:endParaRPr sz="44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0" name="Google Shape;190;p25"/>
          <p:cNvSpPr txBox="1">
            <a:spLocks noGrp="1"/>
          </p:cNvSpPr>
          <p:nvPr>
            <p:ph type="subTitle" idx="1"/>
          </p:nvPr>
        </p:nvSpPr>
        <p:spPr>
          <a:xfrm>
            <a:off x="324850" y="1606550"/>
            <a:ext cx="8590500" cy="464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n-US" sz="3200" b="1" i="0" u="none" strike="noStrike" cap="none">
                <a:solidFill>
                  <a:schemeClr val="dk1"/>
                </a:solidFill>
              </a:rPr>
              <a:t>2) DE PASSIU: </a:t>
            </a:r>
            <a:endParaRPr sz="3200" b="1" i="0" u="none" strike="noStrike" cap="none">
              <a:solidFill>
                <a:schemeClr val="dk1"/>
              </a:solidFill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>
              <a:solidFill>
                <a:schemeClr val="dk1"/>
              </a:solidFill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n-U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DEUTES O OBLIGACIONS DE L’EMPRESA. A L’HAVER EL VALOR INICIAL AL PRINCIPI DE L’EXERCICI MÉS ELS INCREMENTS DE LES OBLIGACIONS. AL DEURE LES CANCEL.LACIONS O DISMINUCIONS DELS DEUTES.</a:t>
            </a:r>
            <a:endParaRPr sz="3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1" name="Google Shape;191;p25"/>
          <p:cNvSpPr txBox="1"/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rPr>
              <a:t>12</a:t>
            </a:fld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Google Shape;196;p26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rPr lang="en-US"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TEMA 5. LA INSTRUMENTACIÓ FORMAL COMPTABLE.</a:t>
            </a:r>
            <a:endParaRPr sz="44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7" name="Google Shape;197;p26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lang="en-U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EXEMPLES: ENS PASSA FACTURA UN PROVEÏDOR, ENS CONCEDEIXEN UN PRÉSTEC, SE LI DEUEN DINERS A HISENDA,  </a:t>
            </a:r>
            <a:endParaRPr sz="3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8" name="Google Shape;198;p26"/>
          <p:cNvSpPr txBox="1"/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rPr>
              <a:t>13</a:t>
            </a:fld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99" name="Google Shape;199;p26"/>
          <p:cNvCxnSpPr/>
          <p:nvPr/>
        </p:nvCxnSpPr>
        <p:spPr>
          <a:xfrm>
            <a:off x="2643187" y="3786187"/>
            <a:ext cx="3714750" cy="1587"/>
          </a:xfrm>
          <a:prstGeom prst="straightConnector1">
            <a:avLst/>
          </a:prstGeom>
          <a:noFill/>
          <a:ln w="9525" cap="flat" cmpd="sng">
            <a:solidFill>
              <a:srgbClr val="4A7EBB"/>
            </a:solidFill>
            <a:prstDash val="solid"/>
            <a:miter lim="8000"/>
            <a:headEnd type="none" w="sm" len="sm"/>
            <a:tailEnd type="none" w="sm" len="sm"/>
          </a:ln>
        </p:spPr>
      </p:cxnSp>
      <p:cxnSp>
        <p:nvCxnSpPr>
          <p:cNvPr id="200" name="Google Shape;200;p26"/>
          <p:cNvCxnSpPr/>
          <p:nvPr/>
        </p:nvCxnSpPr>
        <p:spPr>
          <a:xfrm rot="5400000">
            <a:off x="3784600" y="4500562"/>
            <a:ext cx="1430337" cy="1587"/>
          </a:xfrm>
          <a:prstGeom prst="straightConnector1">
            <a:avLst/>
          </a:prstGeom>
          <a:noFill/>
          <a:ln w="9525" cap="flat" cmpd="sng">
            <a:solidFill>
              <a:srgbClr val="4A7EBB"/>
            </a:solidFill>
            <a:prstDash val="solid"/>
            <a:miter lim="8000"/>
            <a:headEnd type="none" w="sm" len="sm"/>
            <a:tailEnd type="none" w="sm" len="sm"/>
          </a:ln>
        </p:spPr>
      </p:cxnSp>
      <p:sp>
        <p:nvSpPr>
          <p:cNvPr id="201" name="Google Shape;201;p26"/>
          <p:cNvSpPr txBox="1"/>
          <p:nvPr/>
        </p:nvSpPr>
        <p:spPr>
          <a:xfrm>
            <a:off x="3071812" y="3357562"/>
            <a:ext cx="2857500" cy="3698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rPr lang="en-US"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NOM DEL COMPTE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2" name="Google Shape;202;p26"/>
          <p:cNvSpPr txBox="1"/>
          <p:nvPr/>
        </p:nvSpPr>
        <p:spPr>
          <a:xfrm>
            <a:off x="4714875" y="4000500"/>
            <a:ext cx="1428750" cy="3698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rPr lang="en-US"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IMPORT €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Google Shape;207;p27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rPr lang="en-US"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TEMA 5. LA INSTRUMENTACIÓ FORMAL COMPTABLE.</a:t>
            </a:r>
            <a:endParaRPr sz="44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8" name="Google Shape;208;p27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lang="en-U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EXEMPLES: PAGUEM ALS PROVEÏDORS, TORNEM UN PRÉSTEC, CANCEL.LEM EL DEUTE  AMB HISENDA,  </a:t>
            </a:r>
            <a:endParaRPr sz="3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9" name="Google Shape;209;p27"/>
          <p:cNvSpPr txBox="1"/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rPr>
              <a:t>14</a:t>
            </a:fld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10" name="Google Shape;210;p27"/>
          <p:cNvCxnSpPr/>
          <p:nvPr/>
        </p:nvCxnSpPr>
        <p:spPr>
          <a:xfrm>
            <a:off x="2643187" y="3786187"/>
            <a:ext cx="3714750" cy="1587"/>
          </a:xfrm>
          <a:prstGeom prst="straightConnector1">
            <a:avLst/>
          </a:prstGeom>
          <a:noFill/>
          <a:ln w="9525" cap="flat" cmpd="sng">
            <a:solidFill>
              <a:srgbClr val="4A7EBB"/>
            </a:solidFill>
            <a:prstDash val="solid"/>
            <a:miter lim="8000"/>
            <a:headEnd type="none" w="sm" len="sm"/>
            <a:tailEnd type="none" w="sm" len="sm"/>
          </a:ln>
        </p:spPr>
      </p:cxnSp>
      <p:cxnSp>
        <p:nvCxnSpPr>
          <p:cNvPr id="211" name="Google Shape;211;p27"/>
          <p:cNvCxnSpPr/>
          <p:nvPr/>
        </p:nvCxnSpPr>
        <p:spPr>
          <a:xfrm rot="5400000">
            <a:off x="3784600" y="4500562"/>
            <a:ext cx="1430337" cy="1587"/>
          </a:xfrm>
          <a:prstGeom prst="straightConnector1">
            <a:avLst/>
          </a:prstGeom>
          <a:noFill/>
          <a:ln w="9525" cap="flat" cmpd="sng">
            <a:solidFill>
              <a:srgbClr val="4A7EBB"/>
            </a:solidFill>
            <a:prstDash val="solid"/>
            <a:miter lim="8000"/>
            <a:headEnd type="none" w="sm" len="sm"/>
            <a:tailEnd type="none" w="sm" len="sm"/>
          </a:ln>
        </p:spPr>
      </p:cxnSp>
      <p:sp>
        <p:nvSpPr>
          <p:cNvPr id="212" name="Google Shape;212;p27"/>
          <p:cNvSpPr txBox="1"/>
          <p:nvPr/>
        </p:nvSpPr>
        <p:spPr>
          <a:xfrm>
            <a:off x="3071812" y="3357562"/>
            <a:ext cx="2857500" cy="3698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rPr lang="en-US"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NOM DEL COMPTE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3" name="Google Shape;213;p27"/>
          <p:cNvSpPr txBox="1"/>
          <p:nvPr/>
        </p:nvSpPr>
        <p:spPr>
          <a:xfrm>
            <a:off x="2928937" y="3929062"/>
            <a:ext cx="1428750" cy="3698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rPr lang="en-US"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IMPORT €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p28"/>
          <p:cNvSpPr txBox="1">
            <a:spLocks noGrp="1"/>
          </p:cNvSpPr>
          <p:nvPr>
            <p:ph type="ctrTitle"/>
          </p:nvPr>
        </p:nvSpPr>
        <p:spPr>
          <a:xfrm>
            <a:off x="685800" y="214312"/>
            <a:ext cx="7772400" cy="12858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rPr lang="en-US"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TEMA 5. LA INSTRUMENTACIÓ FORMAL COMPTABLE.</a:t>
            </a:r>
            <a:endParaRPr sz="44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9" name="Google Shape;219;p28"/>
          <p:cNvSpPr txBox="1">
            <a:spLocks noGrp="1"/>
          </p:cNvSpPr>
          <p:nvPr>
            <p:ph type="subTitle" idx="1"/>
          </p:nvPr>
        </p:nvSpPr>
        <p:spPr>
          <a:xfrm>
            <a:off x="433125" y="1571625"/>
            <a:ext cx="8253600" cy="464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n-U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3) </a:t>
            </a:r>
            <a:r>
              <a:rPr lang="en-US" sz="3200" b="1" i="0" u="none" strike="noStrike" cap="none">
                <a:solidFill>
                  <a:schemeClr val="dk1"/>
                </a:solidFill>
              </a:rPr>
              <a:t>COMPTES DE PATRIMONI NET: FUNCIONEN IGUAL QUE </a:t>
            </a:r>
            <a:r>
              <a:rPr lang="en-US" b="1">
                <a:solidFill>
                  <a:schemeClr val="dk1"/>
                </a:solidFill>
              </a:rPr>
              <a:t>ELS</a:t>
            </a:r>
            <a:r>
              <a:rPr lang="en-US" sz="3200" b="1" i="0" u="none" strike="noStrike" cap="none">
                <a:solidFill>
                  <a:schemeClr val="dk1"/>
                </a:solidFill>
              </a:rPr>
              <a:t> DE PASSIU.</a:t>
            </a:r>
            <a:endParaRPr sz="3200" b="1" i="0" u="none" strike="noStrike" cap="none">
              <a:solidFill>
                <a:schemeClr val="dk1"/>
              </a:solidFill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>
              <a:solidFill>
                <a:schemeClr val="dk1"/>
              </a:solidFill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n-U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EXEMPLES: ES CONSTITUEIX UNA EMPRESA AMB UNA APORTACIÓ DELS SOCIS, </a:t>
            </a:r>
            <a:endParaRPr sz="3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0" name="Google Shape;220;p28"/>
          <p:cNvSpPr txBox="1"/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rPr>
              <a:t>15</a:t>
            </a:fld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21" name="Google Shape;221;p28"/>
          <p:cNvCxnSpPr/>
          <p:nvPr/>
        </p:nvCxnSpPr>
        <p:spPr>
          <a:xfrm>
            <a:off x="2786062" y="5072062"/>
            <a:ext cx="3429000" cy="1587"/>
          </a:xfrm>
          <a:prstGeom prst="straightConnector1">
            <a:avLst/>
          </a:prstGeom>
          <a:noFill/>
          <a:ln w="9525" cap="flat" cmpd="sng">
            <a:solidFill>
              <a:srgbClr val="4A7EBB"/>
            </a:solidFill>
            <a:prstDash val="solid"/>
            <a:miter lim="8000"/>
            <a:headEnd type="none" w="sm" len="sm"/>
            <a:tailEnd type="none" w="sm" len="sm"/>
          </a:ln>
        </p:spPr>
      </p:cxnSp>
      <p:cxnSp>
        <p:nvCxnSpPr>
          <p:cNvPr id="222" name="Google Shape;222;p28"/>
          <p:cNvCxnSpPr/>
          <p:nvPr/>
        </p:nvCxnSpPr>
        <p:spPr>
          <a:xfrm rot="5400000">
            <a:off x="3928268" y="5501481"/>
            <a:ext cx="857250" cy="1587"/>
          </a:xfrm>
          <a:prstGeom prst="straightConnector1">
            <a:avLst/>
          </a:prstGeom>
          <a:noFill/>
          <a:ln w="9525" cap="flat" cmpd="sng">
            <a:solidFill>
              <a:srgbClr val="4A7EBB"/>
            </a:solidFill>
            <a:prstDash val="solid"/>
            <a:miter lim="8000"/>
            <a:headEnd type="none" w="sm" len="sm"/>
            <a:tailEnd type="none" w="sm" len="sm"/>
          </a:ln>
        </p:spPr>
      </p:cxnSp>
      <p:sp>
        <p:nvSpPr>
          <p:cNvPr id="223" name="Google Shape;223;p28"/>
          <p:cNvSpPr txBox="1"/>
          <p:nvPr/>
        </p:nvSpPr>
        <p:spPr>
          <a:xfrm>
            <a:off x="3429000" y="4714875"/>
            <a:ext cx="2143125" cy="3698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rPr lang="en-US"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     CAPITAL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4" name="Google Shape;224;p28"/>
          <p:cNvSpPr txBox="1"/>
          <p:nvPr/>
        </p:nvSpPr>
        <p:spPr>
          <a:xfrm>
            <a:off x="4643437" y="5286375"/>
            <a:ext cx="1785937" cy="6461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rPr lang="en-US"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IMPORT € APORTACIÓ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Google Shape;229;p29"/>
          <p:cNvSpPr txBox="1">
            <a:spLocks noGrp="1"/>
          </p:cNvSpPr>
          <p:nvPr>
            <p:ph type="ctrTitle"/>
          </p:nvPr>
        </p:nvSpPr>
        <p:spPr>
          <a:xfrm>
            <a:off x="685800" y="214312"/>
            <a:ext cx="7772400" cy="12858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rPr lang="en-US"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TEMA 5. LA INSTRUMENTACIÓ FORMAL COMPTABLE.</a:t>
            </a:r>
            <a:endParaRPr sz="44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0" name="Google Shape;230;p29"/>
          <p:cNvSpPr txBox="1">
            <a:spLocks noGrp="1"/>
          </p:cNvSpPr>
          <p:nvPr>
            <p:ph type="subTitle" idx="1"/>
          </p:nvPr>
        </p:nvSpPr>
        <p:spPr>
          <a:xfrm>
            <a:off x="216575" y="1606575"/>
            <a:ext cx="8656800" cy="464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n-US" sz="3200" b="1" i="0" u="none" strike="noStrike" cap="none">
                <a:solidFill>
                  <a:schemeClr val="dk1"/>
                </a:solidFill>
              </a:rPr>
              <a:t>4) COMPTES DE DESPESA: </a:t>
            </a:r>
            <a:endParaRPr sz="3200" b="1" i="0" u="none" strike="noStrike" cap="none">
              <a:solidFill>
                <a:schemeClr val="dk1"/>
              </a:solidFill>
            </a:endParaRPr>
          </a:p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>
              <a:solidFill>
                <a:schemeClr val="dk1"/>
              </a:solidFill>
            </a:endParaRPr>
          </a:p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n-U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PER REGISTRAR QUAN L’EMPRESA ADQUIREIX UN FACTOR PRODUCTIU DE CONSUM RÀPID: PM, LLUM, AIGUA, TELÈFON, PERSONAL, ETC. NO TENEN VALOR INICIAL AL COMENÇAR L’ANY. EL PRIMER MOVIMENT AL DEURE I ELS SEGÜENTS TAMBÉ. GAIREBÉ MAI TENEN MOVIMENTS A L’HAVER.</a:t>
            </a:r>
            <a:endParaRPr sz="3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1" name="Google Shape;231;p29"/>
          <p:cNvSpPr txBox="1"/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rPr>
              <a:t>16</a:t>
            </a:fld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Google Shape;236;p30"/>
          <p:cNvSpPr txBox="1">
            <a:spLocks noGrp="1"/>
          </p:cNvSpPr>
          <p:nvPr>
            <p:ph type="ctrTitle"/>
          </p:nvPr>
        </p:nvSpPr>
        <p:spPr>
          <a:xfrm>
            <a:off x="685800" y="214312"/>
            <a:ext cx="7772400" cy="12858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rPr lang="en-US"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TEMA 5. LA INSTRUMENTACIÓ FORMAL COMPTABLE.</a:t>
            </a:r>
            <a:endParaRPr sz="44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7" name="Google Shape;237;p30"/>
          <p:cNvSpPr txBox="1">
            <a:spLocks noGrp="1"/>
          </p:cNvSpPr>
          <p:nvPr>
            <p:ph type="subTitle" idx="1"/>
          </p:nvPr>
        </p:nvSpPr>
        <p:spPr>
          <a:xfrm>
            <a:off x="216575" y="1571625"/>
            <a:ext cx="8590500" cy="464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n-U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EXEMPLES:</a:t>
            </a:r>
            <a:endParaRPr sz="3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n-U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ENS ARRIBA LA FACTURA DEL TELÈFON, LLOGUEM UN LOCAL, PAGUEM SALARIS, FACTURA D’UN ADVOCAT, LLUM,  COMPREM FUSTA, </a:t>
            </a:r>
            <a:endParaRPr sz="3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Font typeface="Arial"/>
              <a:buNone/>
            </a:pPr>
            <a:endParaRPr sz="3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8" name="Google Shape;238;p30"/>
          <p:cNvSpPr txBox="1"/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rPr>
              <a:t>17</a:t>
            </a:fld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39" name="Google Shape;239;p30"/>
          <p:cNvCxnSpPr/>
          <p:nvPr/>
        </p:nvCxnSpPr>
        <p:spPr>
          <a:xfrm rot="10800000">
            <a:off x="1714500" y="4214812"/>
            <a:ext cx="2500312" cy="1587"/>
          </a:xfrm>
          <a:prstGeom prst="straightConnector1">
            <a:avLst/>
          </a:prstGeom>
          <a:noFill/>
          <a:ln w="9525" cap="flat" cmpd="sng">
            <a:solidFill>
              <a:srgbClr val="4A7EBB"/>
            </a:solidFill>
            <a:prstDash val="solid"/>
            <a:miter lim="8000"/>
            <a:headEnd type="none" w="sm" len="sm"/>
            <a:tailEnd type="none" w="sm" len="sm"/>
          </a:ln>
        </p:spPr>
      </p:cxnSp>
      <p:cxnSp>
        <p:nvCxnSpPr>
          <p:cNvPr id="240" name="Google Shape;240;p30"/>
          <p:cNvCxnSpPr/>
          <p:nvPr/>
        </p:nvCxnSpPr>
        <p:spPr>
          <a:xfrm>
            <a:off x="5143500" y="4214812"/>
            <a:ext cx="2857500" cy="1587"/>
          </a:xfrm>
          <a:prstGeom prst="straightConnector1">
            <a:avLst/>
          </a:prstGeom>
          <a:noFill/>
          <a:ln w="9525" cap="flat" cmpd="sng">
            <a:solidFill>
              <a:srgbClr val="4A7EBB"/>
            </a:solidFill>
            <a:prstDash val="solid"/>
            <a:miter lim="8000"/>
            <a:headEnd type="none" w="sm" len="sm"/>
            <a:tailEnd type="none" w="sm" len="sm"/>
          </a:ln>
        </p:spPr>
      </p:cxnSp>
      <p:cxnSp>
        <p:nvCxnSpPr>
          <p:cNvPr id="241" name="Google Shape;241;p30"/>
          <p:cNvCxnSpPr/>
          <p:nvPr/>
        </p:nvCxnSpPr>
        <p:spPr>
          <a:xfrm rot="5400000">
            <a:off x="2213768" y="4787106"/>
            <a:ext cx="1143000" cy="1587"/>
          </a:xfrm>
          <a:prstGeom prst="straightConnector1">
            <a:avLst/>
          </a:prstGeom>
          <a:noFill/>
          <a:ln w="9525" cap="flat" cmpd="sng">
            <a:solidFill>
              <a:srgbClr val="4A7EBB"/>
            </a:solidFill>
            <a:prstDash val="solid"/>
            <a:miter lim="8000"/>
            <a:headEnd type="none" w="sm" len="sm"/>
            <a:tailEnd type="none" w="sm" len="sm"/>
          </a:ln>
        </p:spPr>
      </p:cxnSp>
      <p:cxnSp>
        <p:nvCxnSpPr>
          <p:cNvPr id="242" name="Google Shape;242;p30"/>
          <p:cNvCxnSpPr/>
          <p:nvPr/>
        </p:nvCxnSpPr>
        <p:spPr>
          <a:xfrm rot="5400000">
            <a:off x="5930106" y="4787106"/>
            <a:ext cx="1143000" cy="1587"/>
          </a:xfrm>
          <a:prstGeom prst="straightConnector1">
            <a:avLst/>
          </a:prstGeom>
          <a:noFill/>
          <a:ln w="9525" cap="flat" cmpd="sng">
            <a:solidFill>
              <a:srgbClr val="4A7EBB"/>
            </a:solidFill>
            <a:prstDash val="solid"/>
            <a:miter lim="8000"/>
            <a:headEnd type="none" w="sm" len="sm"/>
            <a:tailEnd type="none" w="sm" len="sm"/>
          </a:ln>
        </p:spPr>
      </p:cxnSp>
      <p:sp>
        <p:nvSpPr>
          <p:cNvPr id="243" name="Google Shape;243;p30"/>
          <p:cNvSpPr txBox="1"/>
          <p:nvPr/>
        </p:nvSpPr>
        <p:spPr>
          <a:xfrm>
            <a:off x="1785937" y="3786187"/>
            <a:ext cx="2286000" cy="3698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rPr lang="en-US"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DESPESES PER ...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4" name="Google Shape;244;p30"/>
          <p:cNvSpPr txBox="1"/>
          <p:nvPr/>
        </p:nvSpPr>
        <p:spPr>
          <a:xfrm>
            <a:off x="5357812" y="3857625"/>
            <a:ext cx="2357437" cy="3698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rPr lang="en-US"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COMPRES DE PM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5" name="Google Shape;245;p30"/>
          <p:cNvSpPr txBox="1"/>
          <p:nvPr/>
        </p:nvSpPr>
        <p:spPr>
          <a:xfrm>
            <a:off x="1214437" y="4429125"/>
            <a:ext cx="1357312" cy="3698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rPr lang="en-US"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IMPORT €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6" name="Google Shape;246;p30"/>
          <p:cNvSpPr txBox="1"/>
          <p:nvPr/>
        </p:nvSpPr>
        <p:spPr>
          <a:xfrm>
            <a:off x="5072062" y="4429125"/>
            <a:ext cx="1357312" cy="3698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rPr lang="en-US"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IMPORT €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" name="Google Shape;251;p31"/>
          <p:cNvSpPr txBox="1">
            <a:spLocks noGrp="1"/>
          </p:cNvSpPr>
          <p:nvPr>
            <p:ph type="ctrTitle"/>
          </p:nvPr>
        </p:nvSpPr>
        <p:spPr>
          <a:xfrm>
            <a:off x="685800" y="214312"/>
            <a:ext cx="7772400" cy="12858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rPr lang="en-US"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TEMA 5. LA INSTRUMENTACIÓ FORMAL COMPTABLE.</a:t>
            </a:r>
            <a:endParaRPr sz="44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2" name="Google Shape;252;p31"/>
          <p:cNvSpPr txBox="1">
            <a:spLocks noGrp="1"/>
          </p:cNvSpPr>
          <p:nvPr>
            <p:ph type="subTitle" idx="1"/>
          </p:nvPr>
        </p:nvSpPr>
        <p:spPr>
          <a:xfrm>
            <a:off x="306800" y="1571625"/>
            <a:ext cx="8518500" cy="464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n-U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5) </a:t>
            </a:r>
            <a:r>
              <a:rPr lang="en-US" sz="3200" b="1" i="0" u="none" strike="noStrike" cap="none">
                <a:solidFill>
                  <a:schemeClr val="dk1"/>
                </a:solidFill>
              </a:rPr>
              <a:t>COMPTES D’INGRÉS:</a:t>
            </a:r>
            <a:endParaRPr sz="3200" b="1" i="0" u="none" strike="noStrike" cap="none">
              <a:solidFill>
                <a:schemeClr val="dk1"/>
              </a:solidFill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>
              <a:solidFill>
                <a:schemeClr val="dk1"/>
              </a:solidFill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n-U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SERVEIXEN PER REGISTRAR QUAN DE L’EMPRESA SURTEN BÉNS I SERVEIS FABRICATS. NO TENEN VALOR INICIAL AL COMENÇAR L’ANY. EL PRIMER MOVIMENT DE SORTIDA A L’HAVER I ELS SEGÜENTS TAMBÉ. AL DEURE GAIREBÉ MAI NO TENEN IMPORTS.</a:t>
            </a:r>
            <a:endParaRPr sz="3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3" name="Google Shape;253;p31"/>
          <p:cNvSpPr txBox="1"/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rPr>
              <a:t>18</a:t>
            </a:fld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" name="Google Shape;258;p32"/>
          <p:cNvSpPr txBox="1">
            <a:spLocks noGrp="1"/>
          </p:cNvSpPr>
          <p:nvPr>
            <p:ph type="ctrTitle"/>
          </p:nvPr>
        </p:nvSpPr>
        <p:spPr>
          <a:xfrm>
            <a:off x="685800" y="214312"/>
            <a:ext cx="7772400" cy="12858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rPr lang="en-US"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TEMA 5. LA INSTRUMENTACIÓ FORMAL COMPTABLE.</a:t>
            </a:r>
            <a:endParaRPr sz="44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9" name="Google Shape;259;p32"/>
          <p:cNvSpPr txBox="1">
            <a:spLocks noGrp="1"/>
          </p:cNvSpPr>
          <p:nvPr>
            <p:ph type="subTitle" idx="1"/>
          </p:nvPr>
        </p:nvSpPr>
        <p:spPr>
          <a:xfrm>
            <a:off x="162425" y="1571625"/>
            <a:ext cx="8698800" cy="464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n-U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EXEMPLES:</a:t>
            </a:r>
            <a:endParaRPr sz="3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n-U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VENEM PRODUCTES ACABATS, LLOGUEM UN LOCAL DE LA NOSTRA PROPIETAT, ENS ABONEN INTERESSOS BANCARIS, </a:t>
            </a:r>
            <a:endParaRPr sz="3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0" name="Google Shape;260;p32"/>
          <p:cNvSpPr txBox="1"/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rPr>
              <a:t>19</a:t>
            </a:fld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61" name="Google Shape;261;p32"/>
          <p:cNvCxnSpPr/>
          <p:nvPr/>
        </p:nvCxnSpPr>
        <p:spPr>
          <a:xfrm>
            <a:off x="1500187" y="4143375"/>
            <a:ext cx="2643187" cy="1587"/>
          </a:xfrm>
          <a:prstGeom prst="straightConnector1">
            <a:avLst/>
          </a:prstGeom>
          <a:noFill/>
          <a:ln w="9525" cap="flat" cmpd="sng">
            <a:solidFill>
              <a:srgbClr val="4A7EBB"/>
            </a:solidFill>
            <a:prstDash val="solid"/>
            <a:miter lim="8000"/>
            <a:headEnd type="none" w="sm" len="sm"/>
            <a:tailEnd type="none" w="sm" len="sm"/>
          </a:ln>
        </p:spPr>
      </p:cxnSp>
      <p:cxnSp>
        <p:nvCxnSpPr>
          <p:cNvPr id="262" name="Google Shape;262;p32"/>
          <p:cNvCxnSpPr/>
          <p:nvPr/>
        </p:nvCxnSpPr>
        <p:spPr>
          <a:xfrm>
            <a:off x="4929187" y="4214812"/>
            <a:ext cx="2643187" cy="1587"/>
          </a:xfrm>
          <a:prstGeom prst="straightConnector1">
            <a:avLst/>
          </a:prstGeom>
          <a:noFill/>
          <a:ln w="9525" cap="flat" cmpd="sng">
            <a:solidFill>
              <a:srgbClr val="4A7EBB"/>
            </a:solidFill>
            <a:prstDash val="solid"/>
            <a:miter lim="8000"/>
            <a:headEnd type="none" w="sm" len="sm"/>
            <a:tailEnd type="none" w="sm" len="sm"/>
          </a:ln>
        </p:spPr>
      </p:cxnSp>
      <p:cxnSp>
        <p:nvCxnSpPr>
          <p:cNvPr id="263" name="Google Shape;263;p32"/>
          <p:cNvCxnSpPr/>
          <p:nvPr/>
        </p:nvCxnSpPr>
        <p:spPr>
          <a:xfrm rot="5400000">
            <a:off x="5608637" y="4751387"/>
            <a:ext cx="1071562" cy="1587"/>
          </a:xfrm>
          <a:prstGeom prst="straightConnector1">
            <a:avLst/>
          </a:prstGeom>
          <a:noFill/>
          <a:ln w="9525" cap="flat" cmpd="sng">
            <a:solidFill>
              <a:srgbClr val="4A7EBB"/>
            </a:solidFill>
            <a:prstDash val="solid"/>
            <a:miter lim="8000"/>
            <a:headEnd type="none" w="sm" len="sm"/>
            <a:tailEnd type="none" w="sm" len="sm"/>
          </a:ln>
        </p:spPr>
      </p:cxnSp>
      <p:cxnSp>
        <p:nvCxnSpPr>
          <p:cNvPr id="264" name="Google Shape;264;p32"/>
          <p:cNvCxnSpPr/>
          <p:nvPr/>
        </p:nvCxnSpPr>
        <p:spPr>
          <a:xfrm rot="5400000">
            <a:off x="2070893" y="4715668"/>
            <a:ext cx="1143000" cy="1587"/>
          </a:xfrm>
          <a:prstGeom prst="straightConnector1">
            <a:avLst/>
          </a:prstGeom>
          <a:noFill/>
          <a:ln w="9525" cap="flat" cmpd="sng">
            <a:solidFill>
              <a:srgbClr val="4A7EBB"/>
            </a:solidFill>
            <a:prstDash val="solid"/>
            <a:miter lim="8000"/>
            <a:headEnd type="none" w="sm" len="sm"/>
            <a:tailEnd type="none" w="sm" len="sm"/>
          </a:ln>
        </p:spPr>
      </p:cxnSp>
      <p:sp>
        <p:nvSpPr>
          <p:cNvPr id="265" name="Google Shape;265;p32"/>
          <p:cNvSpPr txBox="1"/>
          <p:nvPr/>
        </p:nvSpPr>
        <p:spPr>
          <a:xfrm>
            <a:off x="1571625" y="3714750"/>
            <a:ext cx="2286000" cy="3698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rPr lang="en-US"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VENDES DE PA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6" name="Google Shape;266;p32"/>
          <p:cNvSpPr txBox="1"/>
          <p:nvPr/>
        </p:nvSpPr>
        <p:spPr>
          <a:xfrm>
            <a:off x="5143500" y="3857625"/>
            <a:ext cx="2571750" cy="3698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rPr lang="en-US"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INGRESSOS PER ...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7" name="Google Shape;267;p32"/>
          <p:cNvSpPr txBox="1"/>
          <p:nvPr/>
        </p:nvSpPr>
        <p:spPr>
          <a:xfrm>
            <a:off x="2857500" y="4357687"/>
            <a:ext cx="1285875" cy="3698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rPr lang="en-US"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IMPORT €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8" name="Google Shape;268;p32"/>
          <p:cNvSpPr txBox="1"/>
          <p:nvPr/>
        </p:nvSpPr>
        <p:spPr>
          <a:xfrm>
            <a:off x="6357937" y="4429125"/>
            <a:ext cx="1428750" cy="3698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rPr lang="en-US"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IMPORT €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15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rPr lang="en-US"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TEMA 5. LA INSTRUMENTACIÓ FORMAL COMPTABLE.</a:t>
            </a:r>
            <a:endParaRPr sz="36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2" name="Google Shape;102;p15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marR="0" lvl="0" indent="-4318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lang="en-U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ELS COMPTES INDIQUEN EL VALOR INICIAL, ELS AUGMENTS I DISMINUCIONS I EL VALOR FINAL DE CADA ELEMENT.</a:t>
            </a:r>
            <a:endParaRPr/>
          </a:p>
          <a:p>
            <a:pPr marL="457200" marR="0" lvl="0" indent="-2286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 sz="3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3" name="Google Shape;103;p15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rPr>
              <a:t>2</a:t>
            </a:fld>
            <a:endParaRPr sz="1200" b="0" i="0" u="none" strike="noStrike" cap="none">
              <a:solidFill>
                <a:srgbClr val="898989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" name="Google Shape;273;p33"/>
          <p:cNvSpPr txBox="1">
            <a:spLocks noGrp="1"/>
          </p:cNvSpPr>
          <p:nvPr>
            <p:ph type="ctrTitle"/>
          </p:nvPr>
        </p:nvSpPr>
        <p:spPr>
          <a:xfrm>
            <a:off x="685800" y="214312"/>
            <a:ext cx="7772400" cy="12858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rPr lang="en-US"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TEMA 5. LA INSTRUMENTACIÓ FORMAL COMPTABLE.</a:t>
            </a:r>
            <a:endParaRPr sz="44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4" name="Google Shape;274;p33"/>
          <p:cNvSpPr txBox="1">
            <a:spLocks noGrp="1"/>
          </p:cNvSpPr>
          <p:nvPr>
            <p:ph type="subTitle" idx="1"/>
          </p:nvPr>
        </p:nvSpPr>
        <p:spPr>
          <a:xfrm>
            <a:off x="252675" y="1571625"/>
            <a:ext cx="8734800" cy="464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n-U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PER COMPTABILITZAR S’UTILITZA EL MÈTODE LA </a:t>
            </a:r>
            <a:r>
              <a:rPr lang="en-US" sz="32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PARTIDA DOBLE</a:t>
            </a:r>
            <a:r>
              <a:rPr lang="en-U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BASAT EN EL PRINCIPI DE DUALITAT.</a:t>
            </a:r>
            <a:endParaRPr sz="3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>
              <a:solidFill>
                <a:schemeClr val="dk1"/>
              </a:solidFill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n-U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QUAN HI HAGI UN FET ECONÒMIC A COMPTABILITZAR  UTILIZAREM COMPTES QUE ES CARREGUEN (ANOTACIONS AL DEURE) I COMPTES QUE S’ABONEN (ANOTACIONS A L’HAVER).</a:t>
            </a:r>
            <a:endParaRPr sz="3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5" name="Google Shape;275;p33"/>
          <p:cNvSpPr txBox="1"/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rPr>
              <a:t>20</a:t>
            </a:fld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0" name="Google Shape;280;p34"/>
          <p:cNvSpPr txBox="1">
            <a:spLocks noGrp="1"/>
          </p:cNvSpPr>
          <p:nvPr>
            <p:ph type="ctrTitle"/>
          </p:nvPr>
        </p:nvSpPr>
        <p:spPr>
          <a:xfrm>
            <a:off x="685800" y="214312"/>
            <a:ext cx="7772400" cy="12858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rPr lang="en-US"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TEMA 5. LA INSTRUMENTACIÓ FORMAL COMPTABLE.</a:t>
            </a:r>
            <a:endParaRPr sz="44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1" name="Google Shape;281;p34"/>
          <p:cNvSpPr txBox="1">
            <a:spLocks noGrp="1"/>
          </p:cNvSpPr>
          <p:nvPr>
            <p:ph type="subTitle" idx="1"/>
          </p:nvPr>
        </p:nvSpPr>
        <p:spPr>
          <a:xfrm>
            <a:off x="198525" y="1571625"/>
            <a:ext cx="8716800" cy="464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n-U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LA SUMA DELS IMPORTS DEL DEURE ÉS IGUAL A LA SUMA DELS IMPORTS DE L’HAVER.</a:t>
            </a:r>
            <a:endParaRPr sz="3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>
              <a:solidFill>
                <a:schemeClr val="dk1"/>
              </a:solidFill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n-U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COM A MÍNIM SEMPRE UTILITZAREM DOS COMPTES PERÒ EN PODEM UTILITZAR MÉS, SEMPRE I QUAN ES COMPLEIXI L’EQUILIBRI DE SUMES DEURE = SUMES HAVER.</a:t>
            </a:r>
            <a:endParaRPr sz="3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2" name="Google Shape;282;p34"/>
          <p:cNvSpPr txBox="1"/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rPr>
              <a:t>21</a:t>
            </a:fld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" name="Google Shape;287;p35"/>
          <p:cNvSpPr txBox="1">
            <a:spLocks noGrp="1"/>
          </p:cNvSpPr>
          <p:nvPr>
            <p:ph type="ctrTitle"/>
          </p:nvPr>
        </p:nvSpPr>
        <p:spPr>
          <a:xfrm>
            <a:off x="685800" y="214312"/>
            <a:ext cx="7772400" cy="12858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rPr lang="en-US"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TEMA 5. LA INSTRUMENTACIÓ FORMAL COMPTABLE.</a:t>
            </a:r>
            <a:endParaRPr sz="44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8" name="Google Shape;288;p35"/>
          <p:cNvSpPr txBox="1">
            <a:spLocks noGrp="1"/>
          </p:cNvSpPr>
          <p:nvPr>
            <p:ph type="subTitle" idx="1"/>
          </p:nvPr>
        </p:nvSpPr>
        <p:spPr>
          <a:xfrm>
            <a:off x="642937" y="1571625"/>
            <a:ext cx="7929562" cy="46434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n-U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EXEMPLES:</a:t>
            </a:r>
            <a:endParaRPr sz="3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AutoNum type="arabicParenR"/>
            </a:pPr>
            <a:r>
              <a:rPr lang="en-U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ES CREA UNA EMPRESA I ELS SOCIS APORTEN 60.000 €.</a:t>
            </a:r>
            <a:endParaRPr sz="3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n-US" sz="3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60.000 Bancs (A)	a	Capital (PN) 60.000</a:t>
            </a:r>
            <a:endParaRPr sz="3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n-US" sz="3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___________________________________</a:t>
            </a:r>
            <a:endParaRPr sz="3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n-U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2) ES LLOGA UN LOCAL I PAGUEM 1.200  €.</a:t>
            </a:r>
            <a:endParaRPr sz="3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n-U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1.200 Arrendaments (D) a	Bancs (A) 1.200</a:t>
            </a:r>
            <a:endParaRPr sz="3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9" name="Google Shape;289;p35"/>
          <p:cNvSpPr txBox="1"/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rPr>
              <a:t>22</a:t>
            </a:fld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" name="Google Shape;294;p36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alibri"/>
              <a:buNone/>
            </a:pPr>
            <a:r>
              <a:rPr lang="en-US"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TEMA 5. LA INSTRUMENTACIÓ FORMAL COMPTABLE.</a:t>
            </a:r>
            <a:endParaRPr sz="44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5" name="Google Shape;295;p36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lang="en-US"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3) ES CONTRACTA PERSONAL PER 800 I NO ES PAGA ENCARA.</a:t>
            </a:r>
            <a:endParaRPr sz="3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52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lang="en-US" sz="26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800 Sous i Salaris (D) a Remuneracions pendents de 			                    pagament (P)                             800</a:t>
            </a:r>
            <a:endParaRPr sz="3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52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lang="en-US" sz="26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______________________________________________</a:t>
            </a:r>
            <a:endParaRPr sz="3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lang="en-US"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4) ES COMPREN PM A CRÈDIT PER 12.500.</a:t>
            </a:r>
            <a:endParaRPr sz="3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52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lang="en-US" sz="26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12.500 Compres de p.m. (D) a Proveïdors (P) 12.500</a:t>
            </a:r>
            <a:endParaRPr sz="3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6" name="Google Shape;296;p36"/>
          <p:cNvSpPr txBox="1"/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rPr>
              <a:t>23</a:t>
            </a:fld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3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1" name="Google Shape;301;p37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alibri"/>
              <a:buNone/>
            </a:pPr>
            <a:r>
              <a:rPr lang="en-US"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TEMA 5. LA INSTRUMENTACIÓ FORMAL COMPTABLE.</a:t>
            </a:r>
            <a:endParaRPr sz="44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2" name="Google Shape;302;p37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lang="en-US"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5) ES PAGA LA FACTURA DE LLUM PER 790</a:t>
            </a:r>
            <a:endParaRPr sz="3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lang="en-US"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790 Subministraments (D) a Bancs (A) 790</a:t>
            </a:r>
            <a:endParaRPr sz="3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lang="en-US"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__________________________________</a:t>
            </a:r>
            <a:endParaRPr sz="3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lang="en-US"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6) ES COMPRA UN ORDINADOR PER 1.250 I NO ES PAGA.</a:t>
            </a:r>
            <a:endParaRPr sz="3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52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lang="en-US" sz="26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1.250 Ordinadors   a   Proveïdors d’immobilitzat (P) 1.250</a:t>
            </a:r>
            <a:endParaRPr sz="3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 sz="32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-3429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 sz="32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3" name="Google Shape;303;p37"/>
          <p:cNvSpPr txBox="1"/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rPr>
              <a:t>24</a:t>
            </a:fld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3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" name="Google Shape;308;p38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alibri"/>
              <a:buNone/>
            </a:pPr>
            <a:r>
              <a:rPr lang="en-US"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TEMA 5. LA INSTRUMENTACIÓ FORMAL COMPTABLE.</a:t>
            </a:r>
            <a:endParaRPr sz="44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9" name="Google Shape;309;p38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lang="en-US"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7) ES COMPREN PM PER 8.100, ½ A CRÈDIT, ½ AL COMPTAT.</a:t>
            </a:r>
            <a:endParaRPr sz="3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lang="en-US" sz="30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8.100 Compres de p.m. (D) a Proveïdors (P) 4.050</a:t>
            </a:r>
            <a:endParaRPr sz="3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lang="en-US" sz="30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			        	       a Bancs (A)         4.050</a:t>
            </a:r>
            <a:r>
              <a:rPr lang="en-US"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	</a:t>
            </a:r>
            <a:endParaRPr sz="3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lang="en-US"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8) ES VENEN PRODUCTES ACABATS AL COMPTAT PER 18.900.</a:t>
            </a:r>
            <a:endParaRPr sz="3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lang="en-US"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18.900 Bancs (A) a Vendes de p.a. (I) 18.900</a:t>
            </a:r>
            <a:endParaRPr sz="3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-3429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 sz="32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0" name="Google Shape;310;p38"/>
          <p:cNvSpPr txBox="1"/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rPr>
              <a:t>25</a:t>
            </a:fld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3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5" name="Google Shape;315;p39"/>
          <p:cNvSpPr txBox="1">
            <a:spLocks noGrp="1"/>
          </p:cNvSpPr>
          <p:nvPr>
            <p:ph type="ctrTitle"/>
          </p:nvPr>
        </p:nvSpPr>
        <p:spPr>
          <a:xfrm>
            <a:off x="685800" y="214312"/>
            <a:ext cx="7772400" cy="12858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rPr lang="en-US"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TEMA 5. LA INSTRUMENTACIÓ FORMAL COMPTABLE.</a:t>
            </a:r>
            <a:endParaRPr sz="44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6" name="Google Shape;316;p39"/>
          <p:cNvSpPr txBox="1">
            <a:spLocks noGrp="1"/>
          </p:cNvSpPr>
          <p:nvPr>
            <p:ph type="subTitle" idx="1"/>
          </p:nvPr>
        </p:nvSpPr>
        <p:spPr>
          <a:xfrm>
            <a:off x="571500" y="1643062"/>
            <a:ext cx="8143875" cy="47863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n-U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9) ES PAGA AL PROVEÏDOR DE LA OPERACIÓ 4).</a:t>
            </a:r>
            <a:endParaRPr sz="3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n-U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12.500 Proveïdors (P) a Bancs (A) 12.500</a:t>
            </a:r>
            <a:endParaRPr sz="3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n-U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_________________________________</a:t>
            </a:r>
            <a:endParaRPr sz="3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n-U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10) ES VENEN PRODUCTES ACABATS A CRÈDIT PER 15.500.</a:t>
            </a:r>
            <a:endParaRPr sz="3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n-U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15.500 Clients (A) a Vendes de p.a. (I) 15.500</a:t>
            </a:r>
            <a:endParaRPr sz="3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Font typeface="Arial"/>
              <a:buNone/>
            </a:pPr>
            <a:endParaRPr sz="3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Font typeface="Arial"/>
              <a:buNone/>
            </a:pPr>
            <a:endParaRPr sz="3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7" name="Google Shape;317;p39"/>
          <p:cNvSpPr txBox="1"/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rPr>
              <a:t>26</a:t>
            </a:fld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3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2" name="Google Shape;322;p40"/>
          <p:cNvSpPr txBox="1">
            <a:spLocks noGrp="1"/>
          </p:cNvSpPr>
          <p:nvPr>
            <p:ph type="ctrTitle"/>
          </p:nvPr>
        </p:nvSpPr>
        <p:spPr>
          <a:xfrm>
            <a:off x="685800" y="214312"/>
            <a:ext cx="7772400" cy="12858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rPr lang="en-US"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TEMA 5. LA INSTRUMENTACIÓ FORMAL COMPTABLE.</a:t>
            </a:r>
            <a:endParaRPr sz="44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23" name="Google Shape;323;p40"/>
          <p:cNvSpPr txBox="1">
            <a:spLocks noGrp="1"/>
          </p:cNvSpPr>
          <p:nvPr>
            <p:ph type="subTitle" idx="1"/>
          </p:nvPr>
        </p:nvSpPr>
        <p:spPr>
          <a:xfrm>
            <a:off x="342900" y="1571625"/>
            <a:ext cx="8536500" cy="464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n-US"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11) ES COBRA DEL CLIENT ANTERIOR PER 8.000, 6.000 a Caixa</a:t>
            </a:r>
            <a:endParaRPr sz="3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n-US"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2.000 Bancs (A) a Clients (A) 8.000</a:t>
            </a:r>
            <a:endParaRPr sz="3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n-US"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6.000 Caixa (A)                  			_________________________</a:t>
            </a:r>
            <a:endParaRPr sz="3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n-US"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12) ES PORTEN DINERS AL COMPTE CORRENT DEL BANC, DELS QUE TENIEM GUARDATS A LA CAIXA FORT PER 2.000.</a:t>
            </a:r>
            <a:endParaRPr sz="3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n-US"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2.000 Bancs (A) a Caixa (A) 2.000</a:t>
            </a:r>
            <a:endParaRPr sz="3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24" name="Google Shape;324;p40"/>
          <p:cNvSpPr txBox="1"/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rPr>
              <a:t>27</a:t>
            </a:fld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3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9" name="Google Shape;329;p41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rPr lang="en-US"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TEMA 5. LA INSTRUMENTACIÓ FORMAL COMPTABLE.</a:t>
            </a:r>
            <a:endParaRPr sz="44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30" name="Google Shape;330;p41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lang="en-U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13) Un client ens accepta (signa) una lletra de canvi per 3.200</a:t>
            </a:r>
            <a:endParaRPr sz="3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-3429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lang="en-U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3.200 Efectes a cobrar (A) a    Clients (A) 3.200</a:t>
            </a:r>
            <a:endParaRPr sz="3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-3429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lang="en-U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___________________________________</a:t>
            </a:r>
            <a:endParaRPr sz="3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-3429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lang="en-U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14) Un proveïdor ens demana acceptar (signar) un pagaré per 1.800</a:t>
            </a:r>
            <a:endParaRPr sz="3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-3429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Char char="•"/>
            </a:pPr>
            <a:r>
              <a:rPr lang="en-US" sz="3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1.800 Proveïdors (P) a Efectes a pagar (P) 1.800</a:t>
            </a:r>
            <a:endParaRPr sz="3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3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5" name="Google Shape;335;p42"/>
          <p:cNvSpPr txBox="1">
            <a:spLocks noGrp="1"/>
          </p:cNvSpPr>
          <p:nvPr>
            <p:ph type="ctrTitle"/>
          </p:nvPr>
        </p:nvSpPr>
        <p:spPr>
          <a:xfrm>
            <a:off x="685800" y="214312"/>
            <a:ext cx="7772400" cy="12858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rPr lang="en-US"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TEMA 5. LA INSTRUMENTACIÓ FORMAL COMPTABLE.</a:t>
            </a:r>
            <a:endParaRPr sz="44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36" name="Google Shape;336;p42"/>
          <p:cNvSpPr txBox="1">
            <a:spLocks noGrp="1"/>
          </p:cNvSpPr>
          <p:nvPr>
            <p:ph type="subTitle" idx="1"/>
          </p:nvPr>
        </p:nvSpPr>
        <p:spPr>
          <a:xfrm>
            <a:off x="234625" y="1571625"/>
            <a:ext cx="8662800" cy="464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n-U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CADASCUNA DE LES ANOTACIONS ANTERIORS S’ANOMENA </a:t>
            </a:r>
            <a:r>
              <a:rPr lang="en-US" sz="32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ASSENTAMENT DE DIARI</a:t>
            </a:r>
            <a:r>
              <a:rPr lang="en-U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</a:t>
            </a:r>
            <a:endParaRPr sz="3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n-U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CADA ASSENTAMENT DE DIARI S’HA DE TRASPASSAR AL MAJOR I FER </a:t>
            </a:r>
            <a:r>
              <a:rPr lang="en-US" sz="32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L’ASSENTAMENT DE MAJOR.</a:t>
            </a:r>
            <a:endParaRPr sz="3200" b="1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 b="1">
              <a:solidFill>
                <a:schemeClr val="dk1"/>
              </a:solidFill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n-US" sz="32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COM? </a:t>
            </a:r>
            <a:r>
              <a:rPr lang="en-U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DEURE DEL DIARI AMB DEURE DEL MAJOR I HAVER DEL DIARI AMB HAVER DEL MAJOR.</a:t>
            </a:r>
            <a:endParaRPr sz="3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37" name="Google Shape;337;p42"/>
          <p:cNvSpPr txBox="1"/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rPr>
              <a:t>29</a:t>
            </a:fld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16"/>
          <p:cNvSpPr txBox="1">
            <a:spLocks noGrp="1"/>
          </p:cNvSpPr>
          <p:nvPr>
            <p:ph type="ctrTitle"/>
          </p:nvPr>
        </p:nvSpPr>
        <p:spPr>
          <a:xfrm>
            <a:off x="685800" y="214312"/>
            <a:ext cx="7772400" cy="128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rPr lang="en-US"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TEMA 5. LA INSTRUMENTACIÓ FORMAL COMPTABLE.</a:t>
            </a:r>
            <a:endParaRPr sz="44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9" name="Google Shape;109;p16"/>
          <p:cNvSpPr txBox="1">
            <a:spLocks noGrp="1"/>
          </p:cNvSpPr>
          <p:nvPr>
            <p:ph type="subTitle" idx="1"/>
          </p:nvPr>
        </p:nvSpPr>
        <p:spPr>
          <a:xfrm>
            <a:off x="231475" y="1606525"/>
            <a:ext cx="8611800" cy="464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n-US" b="1">
                <a:solidFill>
                  <a:schemeClr val="dk1"/>
                </a:solidFill>
              </a:rPr>
              <a:t>5.2. TECNICISMES I ESTRUCTURA DEL COMPTE</a:t>
            </a:r>
            <a:endParaRPr>
              <a:solidFill>
                <a:schemeClr val="dk1"/>
              </a:solidFill>
            </a:endParaRPr>
          </a:p>
          <a:p>
            <a:pPr marL="457200" lvl="0" indent="4572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n-US">
                <a:solidFill>
                  <a:schemeClr val="dk1"/>
                </a:solidFill>
              </a:rPr>
              <a:t>SI ES FA COMPTABILLITAT MANUAL, </a:t>
            </a:r>
            <a:endParaRPr>
              <a:solidFill>
                <a:schemeClr val="dk1"/>
              </a:solidFill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n-US">
                <a:solidFill>
                  <a:schemeClr val="dk1"/>
                </a:solidFill>
              </a:rPr>
              <a:t>LA FORMA DE REPRESENTAR EL COMPTE ÉS:</a:t>
            </a:r>
            <a:endParaRPr/>
          </a:p>
          <a:p>
            <a:pPr marL="0" lvl="0" indent="0" algn="ctr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>
                <a:solidFill>
                  <a:schemeClr val="dk1"/>
                </a:solidFill>
              </a:rPr>
              <a:t>Nom del compte</a:t>
            </a:r>
            <a:endParaRPr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>
                <a:solidFill>
                  <a:schemeClr val="dk1"/>
                </a:solidFill>
              </a:rPr>
              <a:t>Número Data    Concepte	Debe    Haber       Saldo</a:t>
            </a:r>
            <a:endParaRPr>
              <a:solidFill>
                <a:schemeClr val="dk1"/>
              </a:solidFill>
            </a:endParaRPr>
          </a:p>
          <a:p>
            <a:pPr marL="0" lvl="0" indent="0" algn="ctr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>
                <a:solidFill>
                  <a:schemeClr val="dk1"/>
                </a:solidFill>
              </a:rPr>
              <a:t> </a:t>
            </a:r>
            <a:endParaRPr>
              <a:solidFill>
                <a:schemeClr val="dk1"/>
              </a:solidFill>
            </a:endParaRPr>
          </a:p>
          <a:p>
            <a:pPr marL="0" lvl="0" indent="0" algn="ctr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>
                <a:solidFill>
                  <a:schemeClr val="dk1"/>
                </a:solidFill>
              </a:rPr>
              <a:t> </a:t>
            </a:r>
            <a:endParaRPr>
              <a:solidFill>
                <a:schemeClr val="dk1"/>
              </a:solidFill>
            </a:endParaRPr>
          </a:p>
          <a:p>
            <a:pPr marL="0" lvl="0" indent="0" algn="ctr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>
                <a:solidFill>
                  <a:schemeClr val="dk1"/>
                </a:solidFill>
              </a:rPr>
              <a:t> </a:t>
            </a:r>
            <a:endParaRPr>
              <a:solidFill>
                <a:schemeClr val="dk1"/>
              </a:solidFill>
            </a:endParaRPr>
          </a:p>
          <a:p>
            <a:pPr marL="0" lvl="0" indent="0" algn="ctr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>
                <a:solidFill>
                  <a:schemeClr val="dk1"/>
                </a:solidFill>
              </a:rPr>
              <a:t> </a:t>
            </a:r>
            <a:endParaRPr>
              <a:solidFill>
                <a:schemeClr val="dk1"/>
              </a:solidFill>
            </a:endParaRPr>
          </a:p>
          <a:p>
            <a:pPr marL="0" lvl="0" indent="0" algn="ctr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>
                <a:solidFill>
                  <a:schemeClr val="dk1"/>
                </a:solidFill>
              </a:rPr>
              <a:t> </a:t>
            </a:r>
            <a:endParaRPr>
              <a:solidFill>
                <a:schemeClr val="dk1"/>
              </a:solidFill>
            </a:endParaRPr>
          </a:p>
          <a:p>
            <a:pPr marL="0" lvl="0" indent="0" algn="ctr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>
                <a:solidFill>
                  <a:schemeClr val="dk1"/>
                </a:solidFill>
              </a:rPr>
              <a:t> </a:t>
            </a:r>
            <a:endParaRPr>
              <a:solidFill>
                <a:schemeClr val="dk1"/>
              </a:solidFill>
            </a:endParaRPr>
          </a:p>
          <a:p>
            <a:pPr marL="0" lvl="0" indent="0" algn="ctr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>
              <a:solidFill>
                <a:schemeClr val="dk1"/>
              </a:solidFill>
            </a:endParaRPr>
          </a:p>
          <a:p>
            <a:pPr marL="0" lvl="0" indent="0" algn="ctr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>
              <a:solidFill>
                <a:schemeClr val="dk1"/>
              </a:solidFill>
            </a:endParaRPr>
          </a:p>
          <a:p>
            <a:pPr marL="0" lvl="0" indent="0" algn="ctr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>
              <a:solidFill>
                <a:schemeClr val="dk1"/>
              </a:solidFill>
            </a:endParaRPr>
          </a:p>
          <a:p>
            <a:pPr marL="0" lvl="0" indent="0" algn="ctr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>
                <a:solidFill>
                  <a:schemeClr val="dk1"/>
                </a:solidFill>
              </a:rPr>
              <a:t> </a:t>
            </a:r>
            <a:endParaRPr>
              <a:solidFill>
                <a:schemeClr val="dk1"/>
              </a:solidFill>
            </a:endParaRPr>
          </a:p>
          <a:p>
            <a:pPr marL="0" lvl="0" indent="0" algn="ctr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>
              <a:solidFill>
                <a:schemeClr val="dk1"/>
              </a:solidFill>
            </a:endParaRPr>
          </a:p>
          <a:p>
            <a:pPr marL="0" lvl="0" indent="0" algn="ctr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>
              <a:solidFill>
                <a:schemeClr val="dk1"/>
              </a:solidFill>
            </a:endParaRPr>
          </a:p>
          <a:p>
            <a:pPr marL="0" lvl="0" indent="0" algn="ctr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>
              <a:solidFill>
                <a:schemeClr val="dk1"/>
              </a:solidFill>
            </a:endParaRPr>
          </a:p>
          <a:p>
            <a:pPr marL="0" lvl="0" indent="0" algn="ctr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>
              <a:solidFill>
                <a:schemeClr val="dk1"/>
              </a:solidFill>
            </a:endParaRPr>
          </a:p>
          <a:p>
            <a:pPr marL="0" lvl="0" indent="0" algn="ctr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>
              <a:solidFill>
                <a:schemeClr val="dk1"/>
              </a:solidFill>
            </a:endParaRPr>
          </a:p>
          <a:p>
            <a:pPr marL="0" lvl="0" indent="0" algn="ctr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>
                <a:solidFill>
                  <a:schemeClr val="dk1"/>
                </a:solidFill>
              </a:rPr>
              <a:t> </a:t>
            </a:r>
            <a:endParaRPr>
              <a:solidFill>
                <a:schemeClr val="dk1"/>
              </a:solidFill>
            </a:endParaRPr>
          </a:p>
          <a:p>
            <a:pPr marL="0" lvl="0" indent="0" algn="ctr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>
              <a:solidFill>
                <a:schemeClr val="dk1"/>
              </a:solidFill>
            </a:endParaRPr>
          </a:p>
          <a:p>
            <a:pPr marL="0" lvl="0" indent="0" algn="ctr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>
              <a:solidFill>
                <a:schemeClr val="dk1"/>
              </a:solidFill>
            </a:endParaRPr>
          </a:p>
          <a:p>
            <a:pPr marL="0" lvl="0" indent="0" algn="ctr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>
              <a:solidFill>
                <a:schemeClr val="dk1"/>
              </a:solidFill>
            </a:endParaRPr>
          </a:p>
          <a:p>
            <a:pPr marL="0" lvl="0" indent="0" algn="ctr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>
              <a:solidFill>
                <a:schemeClr val="dk1"/>
              </a:solidFill>
            </a:endParaRPr>
          </a:p>
          <a:p>
            <a:pPr marL="0" lvl="0" indent="0" algn="ctr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>
              <a:solidFill>
                <a:schemeClr val="dk1"/>
              </a:solidFill>
            </a:endParaRPr>
          </a:p>
          <a:p>
            <a:pPr marL="0" lvl="0" indent="0" algn="ctr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>
                <a:solidFill>
                  <a:schemeClr val="dk1"/>
                </a:solidFill>
              </a:rPr>
              <a:t> </a:t>
            </a:r>
            <a:endParaRPr>
              <a:solidFill>
                <a:schemeClr val="dk1"/>
              </a:solidFill>
            </a:endParaRPr>
          </a:p>
          <a:p>
            <a:pPr marL="0" lvl="0" indent="0" algn="ctr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>
              <a:solidFill>
                <a:schemeClr val="dk1"/>
              </a:solidFill>
            </a:endParaRPr>
          </a:p>
          <a:p>
            <a:pPr marL="0" lvl="0" indent="0" algn="ctr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>
              <a:solidFill>
                <a:schemeClr val="dk1"/>
              </a:solidFill>
            </a:endParaRPr>
          </a:p>
          <a:p>
            <a:pPr marL="0" lvl="0" indent="0" algn="ctr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>
              <a:solidFill>
                <a:schemeClr val="dk1"/>
              </a:solidFill>
            </a:endParaRPr>
          </a:p>
          <a:p>
            <a:pPr marL="0" lvl="0" indent="0" algn="ctr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>
              <a:solidFill>
                <a:schemeClr val="dk1"/>
              </a:solidFill>
            </a:endParaRPr>
          </a:p>
          <a:p>
            <a:pPr marL="0" lvl="0" indent="0" algn="ctr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>
              <a:solidFill>
                <a:schemeClr val="dk1"/>
              </a:solidFill>
            </a:endParaRPr>
          </a:p>
          <a:p>
            <a:pPr marL="0" lvl="0" indent="0" algn="ctr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>
                <a:solidFill>
                  <a:schemeClr val="dk1"/>
                </a:solidFill>
              </a:rPr>
              <a:t> </a:t>
            </a:r>
            <a:endParaRPr>
              <a:solidFill>
                <a:schemeClr val="dk1"/>
              </a:solidFill>
            </a:endParaRPr>
          </a:p>
          <a:p>
            <a:pPr marL="0" lvl="0" indent="0" algn="ctr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>
              <a:solidFill>
                <a:schemeClr val="dk1"/>
              </a:solidFill>
            </a:endParaRPr>
          </a:p>
          <a:p>
            <a:pPr marL="0" lvl="0" indent="0" algn="ctr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>
              <a:solidFill>
                <a:schemeClr val="dk1"/>
              </a:solidFill>
            </a:endParaRPr>
          </a:p>
          <a:p>
            <a:pPr marL="0" lvl="0" indent="0" algn="ctr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>
              <a:solidFill>
                <a:schemeClr val="dk1"/>
              </a:solidFill>
            </a:endParaRPr>
          </a:p>
          <a:p>
            <a:pPr marL="0" lvl="0" indent="0" algn="ctr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>
              <a:solidFill>
                <a:schemeClr val="dk1"/>
              </a:solidFill>
            </a:endParaRPr>
          </a:p>
          <a:p>
            <a:pPr marL="0" lvl="0" indent="0" algn="ctr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>
              <a:solidFill>
                <a:schemeClr val="dk1"/>
              </a:solidFill>
            </a:endParaRPr>
          </a:p>
          <a:p>
            <a:pPr marL="0" lvl="0" indent="0" algn="ctr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>
                <a:solidFill>
                  <a:schemeClr val="dk1"/>
                </a:solidFill>
              </a:rPr>
              <a:t> </a:t>
            </a:r>
            <a:endParaRPr>
              <a:solidFill>
                <a:schemeClr val="dk1"/>
              </a:solidFill>
            </a:endParaRPr>
          </a:p>
          <a:p>
            <a:pPr marL="0" lvl="0" indent="0" algn="ctr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>
              <a:solidFill>
                <a:schemeClr val="dk1"/>
              </a:solidFill>
            </a:endParaRPr>
          </a:p>
          <a:p>
            <a:pPr marL="0" lvl="0" indent="0" algn="ctr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>
              <a:solidFill>
                <a:schemeClr val="dk1"/>
              </a:solidFill>
            </a:endParaRPr>
          </a:p>
          <a:p>
            <a:pPr marL="0" lvl="0" indent="0" algn="ctr" rtl="0"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Font typeface="Arial"/>
              <a:buNone/>
            </a:pPr>
            <a:endParaRPr>
              <a:solidFill>
                <a:schemeClr val="dk1"/>
              </a:solidFill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Font typeface="Arial"/>
              <a:buNone/>
            </a:pPr>
            <a:endParaRPr>
              <a:solidFill>
                <a:schemeClr val="dk1"/>
              </a:solidFill>
            </a:endParaRPr>
          </a:p>
        </p:txBody>
      </p:sp>
      <p:sp>
        <p:nvSpPr>
          <p:cNvPr id="110" name="Google Shape;110;p16"/>
          <p:cNvSpPr txBox="1"/>
          <p:nvPr/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rPr>
              <a:t>3</a:t>
            </a:fld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11" name="Google Shape;111;p16"/>
          <p:cNvCxnSpPr/>
          <p:nvPr/>
        </p:nvCxnSpPr>
        <p:spPr>
          <a:xfrm rot="10800000" flipH="1">
            <a:off x="342950" y="4403550"/>
            <a:ext cx="8229600" cy="540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12" name="Google Shape;112;p16"/>
          <p:cNvCxnSpPr/>
          <p:nvPr/>
        </p:nvCxnSpPr>
        <p:spPr>
          <a:xfrm>
            <a:off x="5558600" y="4403550"/>
            <a:ext cx="18000" cy="180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13" name="Google Shape;113;p16"/>
          <p:cNvCxnSpPr/>
          <p:nvPr/>
        </p:nvCxnSpPr>
        <p:spPr>
          <a:xfrm>
            <a:off x="6009775" y="4439650"/>
            <a:ext cx="0" cy="16965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3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2" name="Google Shape;342;p43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rPr lang="en-US"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TEMA 5. LA INSTRUMENTACIÓ FORMAL COMPTABLE.</a:t>
            </a:r>
            <a:endParaRPr sz="44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43" name="Google Shape;343;p43"/>
          <p:cNvPicPr preferRelativeResize="0">
            <a:picLocks noGrp="1"/>
          </p:cNvPicPr>
          <p:nvPr>
            <p:ph type="body" idx="1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1428750" y="1600200"/>
            <a:ext cx="6284912" cy="452596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3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" name="Google Shape;348;p44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rPr lang="en-US"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TEMA 5. LA INSTRUMENTACIÓ FORMAL COMPTABLE.</a:t>
            </a:r>
            <a:endParaRPr sz="44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49" name="Google Shape;349;p44"/>
          <p:cNvPicPr preferRelativeResize="0">
            <a:picLocks noGrp="1"/>
          </p:cNvPicPr>
          <p:nvPr>
            <p:ph type="body" idx="1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1384300" y="1600200"/>
            <a:ext cx="6372225" cy="452596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3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4" name="Google Shape;354;p45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rPr lang="en-US"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TEMA 5. LA INSTRUMENTACIÓ FORMAL COMPTABLE.</a:t>
            </a:r>
            <a:endParaRPr sz="44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55" name="Google Shape;355;p45"/>
          <p:cNvPicPr preferRelativeResize="0">
            <a:picLocks noGrp="1"/>
          </p:cNvPicPr>
          <p:nvPr>
            <p:ph type="body" idx="1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787400" y="2574925"/>
            <a:ext cx="7567612" cy="25749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3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0" name="Google Shape;360;p46"/>
          <p:cNvSpPr txBox="1">
            <a:spLocks noGrp="1"/>
          </p:cNvSpPr>
          <p:nvPr>
            <p:ph type="ctrTitle"/>
          </p:nvPr>
        </p:nvSpPr>
        <p:spPr>
          <a:xfrm>
            <a:off x="685800" y="214312"/>
            <a:ext cx="7772400" cy="12858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rPr lang="en-US"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TEMA 5. LA INSTRUMENTACIÓ FORMAL COMPTABLE.</a:t>
            </a:r>
            <a:endParaRPr sz="44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61" name="Google Shape;361;p46"/>
          <p:cNvSpPr txBox="1">
            <a:spLocks noGrp="1"/>
          </p:cNvSpPr>
          <p:nvPr>
            <p:ph type="subTitle" idx="1"/>
          </p:nvPr>
        </p:nvSpPr>
        <p:spPr>
          <a:xfrm>
            <a:off x="216575" y="1571625"/>
            <a:ext cx="8698800" cy="464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n-US" sz="3200" b="1" i="0" u="none" strike="noStrike" cap="none">
                <a:solidFill>
                  <a:schemeClr val="dk1"/>
                </a:solidFill>
              </a:rPr>
              <a:t>CICLE COMPTABLE:</a:t>
            </a:r>
            <a:endParaRPr sz="3200" b="1" i="0" u="none" strike="noStrike" cap="none">
              <a:solidFill>
                <a:schemeClr val="dk1"/>
              </a:solidFill>
            </a:endParaRPr>
          </a:p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n-U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PERIÒDICAMENT S’HAN DE DONAR RESULTATS DEL QUE FA L’EMPRESA I VEURE COM ESTÀ. PER AIXÒ, CADA ANY ES TANCA LA COMPTABILITAT, ES CALCULEN RESULTATS I ES TORNA A OBRIR.</a:t>
            </a:r>
            <a:endParaRPr sz="3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n-U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ANY = ANY NATURAL ENCARA QUE NO OBLIGATORI. RESULTATS = RESULTATS ANUALS O EN PERIODES DIFERENTS. </a:t>
            </a:r>
            <a:endParaRPr sz="3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62" name="Google Shape;362;p46"/>
          <p:cNvSpPr txBox="1"/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rPr>
              <a:t>33</a:t>
            </a:fld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3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7" name="Google Shape;367;p47"/>
          <p:cNvSpPr txBox="1">
            <a:spLocks noGrp="1"/>
          </p:cNvSpPr>
          <p:nvPr>
            <p:ph type="ctrTitle"/>
          </p:nvPr>
        </p:nvSpPr>
        <p:spPr>
          <a:xfrm>
            <a:off x="685800" y="214312"/>
            <a:ext cx="7772400" cy="12858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rPr lang="en-US"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TEMA 5. LA INSTRUMENTACIÓ FORMAL COMPTABLE.</a:t>
            </a:r>
            <a:endParaRPr sz="44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68" name="Google Shape;368;p47"/>
          <p:cNvSpPr txBox="1">
            <a:spLocks noGrp="1"/>
          </p:cNvSpPr>
          <p:nvPr>
            <p:ph type="subTitle" idx="1"/>
          </p:nvPr>
        </p:nvSpPr>
        <p:spPr>
          <a:xfrm>
            <a:off x="198525" y="1571625"/>
            <a:ext cx="8716800" cy="464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n-U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ETAPES DEL CICLE COMPTABLE:</a:t>
            </a:r>
            <a:endParaRPr sz="3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>
              <a:solidFill>
                <a:schemeClr val="dk1"/>
              </a:solidFill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AutoNum type="arabicParenR"/>
            </a:pPr>
            <a:r>
              <a:rPr lang="en-U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APERTURA DE LA COMPTABILITAT. ES FA QUAN L’EMPRESA INICIA LA SEVA ACTIVITAT I EN COMENÇAR CADA EXERCICI ECONÒMIC.</a:t>
            </a:r>
            <a:endParaRPr sz="3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n-U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S’HA DE FER UNA RELACIÓ DE TOTS ELS BÉNS, DRETS I OBLIGACIONS I VALORAR-LA.</a:t>
            </a:r>
            <a:endParaRPr sz="3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69" name="Google Shape;369;p47"/>
          <p:cNvSpPr txBox="1"/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rPr>
              <a:t>34</a:t>
            </a:fld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3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4" name="Google Shape;374;p48"/>
          <p:cNvSpPr txBox="1">
            <a:spLocks noGrp="1"/>
          </p:cNvSpPr>
          <p:nvPr>
            <p:ph type="ctrTitle"/>
          </p:nvPr>
        </p:nvSpPr>
        <p:spPr>
          <a:xfrm>
            <a:off x="685800" y="214312"/>
            <a:ext cx="7772400" cy="12858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rPr lang="en-US"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TEMA 5. LA INSTRUMENTACIÓ FORMAL COMPTABLE.</a:t>
            </a:r>
            <a:endParaRPr sz="44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75" name="Google Shape;375;p48"/>
          <p:cNvSpPr txBox="1">
            <a:spLocks noGrp="1"/>
          </p:cNvSpPr>
          <p:nvPr>
            <p:ph type="subTitle" idx="1"/>
          </p:nvPr>
        </p:nvSpPr>
        <p:spPr>
          <a:xfrm>
            <a:off x="270700" y="1571625"/>
            <a:ext cx="8771100" cy="464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n-US"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S’HA DE FER </a:t>
            </a:r>
            <a:r>
              <a:rPr lang="en-US" sz="2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UN INVENTARI</a:t>
            </a:r>
            <a:r>
              <a:rPr lang="en-US"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: UNA RELACIÓ DE TOTS ELS BÉNS, DRETS I OBLIGACIONS I VALORAR-LA.</a:t>
            </a:r>
            <a:endParaRPr sz="2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 sz="2800">
              <a:solidFill>
                <a:schemeClr val="dk1"/>
              </a:solidFill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n-US"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TOT SEGUIT (01/01/ANY) ES FA UN ASSENTAMENT ANOMENAT </a:t>
            </a:r>
            <a:r>
              <a:rPr lang="en-US" sz="2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D’APERTURA:</a:t>
            </a:r>
            <a:r>
              <a:rPr lang="en-US"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 AL DEURE TOTS ELS COMPTES DE SALDO DEUTOR (NORMALMENT ACTIU) I A L’HAVER TOTS ELS DE SALDO CREDITOR (NORMALMENT PASSIU I PATRIMONI NET)</a:t>
            </a:r>
            <a:endParaRPr sz="3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3200"/>
              <a:buFont typeface="Arial"/>
              <a:buNone/>
            </a:pPr>
            <a:endParaRPr sz="2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76" name="Google Shape;376;p48"/>
          <p:cNvSpPr txBox="1"/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rPr>
              <a:t>35</a:t>
            </a:fld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3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1" name="Google Shape;381;p49"/>
          <p:cNvSpPr txBox="1">
            <a:spLocks noGrp="1"/>
          </p:cNvSpPr>
          <p:nvPr>
            <p:ph type="ctrTitle"/>
          </p:nvPr>
        </p:nvSpPr>
        <p:spPr>
          <a:xfrm>
            <a:off x="685800" y="214312"/>
            <a:ext cx="7772400" cy="12858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rPr lang="en-US"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TEMA 5. LA INSTRUMENTACIÓ FORMAL COMPTABLE.</a:t>
            </a:r>
            <a:endParaRPr sz="44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82" name="Google Shape;382;p49"/>
          <p:cNvSpPr txBox="1">
            <a:spLocks noGrp="1"/>
          </p:cNvSpPr>
          <p:nvPr>
            <p:ph type="subTitle" idx="1"/>
          </p:nvPr>
        </p:nvSpPr>
        <p:spPr>
          <a:xfrm>
            <a:off x="324850" y="1571625"/>
            <a:ext cx="8482200" cy="464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n-U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AQUEST ASSENTAMENT DE DIARI ES PASSA AL MAJOR I JA TENIM ELS SALDOS INICIALS EN ELS COMPTES.</a:t>
            </a:r>
            <a:endParaRPr sz="3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n-U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AL LLARG DE L’ANY ES REGISTREN LES OPERACIONS DE L’EMPRESA. ES FA DIARI I MAJOR.</a:t>
            </a:r>
            <a:endParaRPr sz="3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n-U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PERIODICAMENT ES COMPROVA QUE ELS COMPTES DE MAJOR ESTIGUIN BEN ANOTATS.</a:t>
            </a:r>
            <a:endParaRPr sz="3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83" name="Google Shape;383;p49"/>
          <p:cNvSpPr txBox="1"/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rPr>
              <a:t>36</a:t>
            </a:fld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3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8" name="Google Shape;388;p50"/>
          <p:cNvSpPr txBox="1">
            <a:spLocks noGrp="1"/>
          </p:cNvSpPr>
          <p:nvPr>
            <p:ph type="ctrTitle"/>
          </p:nvPr>
        </p:nvSpPr>
        <p:spPr>
          <a:xfrm>
            <a:off x="685800" y="214312"/>
            <a:ext cx="7772400" cy="12858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rPr lang="en-US"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TEMA 5. LA INSTRUMENTACIÓ FORMAL COMPTABLE.</a:t>
            </a:r>
            <a:endParaRPr sz="44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89" name="Google Shape;389;p50"/>
          <p:cNvSpPr txBox="1">
            <a:spLocks noGrp="1"/>
          </p:cNvSpPr>
          <p:nvPr>
            <p:ph type="subTitle" idx="1"/>
          </p:nvPr>
        </p:nvSpPr>
        <p:spPr>
          <a:xfrm>
            <a:off x="270700" y="1571625"/>
            <a:ext cx="8644800" cy="464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n-US"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PER AIXÒ ES FA EL BALANÇ DE SUMES I SALDOS. </a:t>
            </a:r>
            <a:endParaRPr sz="2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 sz="2800">
              <a:solidFill>
                <a:schemeClr val="dk1"/>
              </a:solidFill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n-US"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ES COMPROVA QUE LES SUMES DELS DEURES DE TOTS ELS COMPTES COINCIDEIXIN AMB LES SUMES DEL DEURE DE TOTS ELS ASSENTAMENTS DE DIARI. </a:t>
            </a:r>
            <a:endParaRPr sz="2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 sz="2800">
              <a:solidFill>
                <a:schemeClr val="dk1"/>
              </a:solidFill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n-US"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TAMBÉ AMB L’HAVER. TAMBÉ ES MIRA QUE LA SUMA DE TOTS ELS SALDOS DEUTORS SIGUI IGUAL A LA SUMA DE TOTS ELS SALDOS CREDITORS.</a:t>
            </a:r>
            <a:endParaRPr sz="3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90" name="Google Shape;390;p50"/>
          <p:cNvSpPr txBox="1"/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rPr>
              <a:t>37</a:t>
            </a:fld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3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5" name="Google Shape;395;p51"/>
          <p:cNvSpPr txBox="1">
            <a:spLocks noGrp="1"/>
          </p:cNvSpPr>
          <p:nvPr>
            <p:ph type="ctrTitle"/>
          </p:nvPr>
        </p:nvSpPr>
        <p:spPr>
          <a:xfrm>
            <a:off x="685800" y="214312"/>
            <a:ext cx="7772400" cy="12858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rPr lang="en-US"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TEMA 5. LA INSTRUMENTACIÓ FORMAL COMPTABLE.</a:t>
            </a:r>
            <a:endParaRPr sz="44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96" name="Google Shape;396;p51"/>
          <p:cNvSpPr txBox="1">
            <a:spLocks noGrp="1"/>
          </p:cNvSpPr>
          <p:nvPr>
            <p:ph type="subTitle" idx="1"/>
          </p:nvPr>
        </p:nvSpPr>
        <p:spPr>
          <a:xfrm>
            <a:off x="379000" y="1571625"/>
            <a:ext cx="8446200" cy="464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n-US"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AL FINAL DE L’EXERCICI  (31/12/ANY) ES VA PER TANCAR LA COMPTABILITAT I ENCARA S’HAN DE FER UNES OPERACIONS PRÈVIES AL TANCAMENT:</a:t>
            </a:r>
            <a:endParaRPr sz="2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 sz="2800">
              <a:solidFill>
                <a:schemeClr val="dk1"/>
              </a:solidFill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AutoNum type="arabicParenR"/>
            </a:pPr>
            <a:r>
              <a:rPr lang="en-US"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REGULARITZACIÓ COMPTABLE</a:t>
            </a:r>
            <a:endParaRPr sz="3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AutoNum type="arabicParenR"/>
            </a:pPr>
            <a:r>
              <a:rPr lang="en-US"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CÀLCUL DEL RESULTAT</a:t>
            </a:r>
            <a:endParaRPr sz="3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AutoNum type="arabicParenR"/>
            </a:pPr>
            <a:r>
              <a:rPr lang="en-US"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TANCAMENT</a:t>
            </a:r>
            <a:endParaRPr sz="3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AutoNum type="arabicParenR"/>
            </a:pPr>
            <a:r>
              <a:rPr lang="en-US"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PRESENTACIÓ D’ESTATS FINANCERS.</a:t>
            </a:r>
            <a:endParaRPr sz="3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97" name="Google Shape;397;p51"/>
          <p:cNvSpPr txBox="1"/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rPr>
              <a:t>38</a:t>
            </a:fld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4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2" name="Google Shape;402;p52"/>
          <p:cNvSpPr txBox="1">
            <a:spLocks noGrp="1"/>
          </p:cNvSpPr>
          <p:nvPr>
            <p:ph type="ctrTitle"/>
          </p:nvPr>
        </p:nvSpPr>
        <p:spPr>
          <a:xfrm>
            <a:off x="685800" y="214312"/>
            <a:ext cx="7772400" cy="12858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rPr lang="en-US"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TEMA 5. LA INSTRUMENTACIÓ FORMAL COMPTABLE.</a:t>
            </a:r>
            <a:endParaRPr sz="44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03" name="Google Shape;403;p52"/>
          <p:cNvSpPr txBox="1">
            <a:spLocks noGrp="1"/>
          </p:cNvSpPr>
          <p:nvPr>
            <p:ph type="subTitle" idx="1"/>
          </p:nvPr>
        </p:nvSpPr>
        <p:spPr>
          <a:xfrm>
            <a:off x="252675" y="1571625"/>
            <a:ext cx="8716800" cy="464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n-U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LA </a:t>
            </a:r>
            <a:r>
              <a:rPr lang="en-US" sz="32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REGULARITZACIÓ COMPTABLE</a:t>
            </a:r>
            <a:r>
              <a:rPr lang="en-U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: </a:t>
            </a:r>
            <a:endParaRPr sz="3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n-U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CONSISTEIX EN:</a:t>
            </a:r>
            <a:endParaRPr sz="3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>
              <a:solidFill>
                <a:schemeClr val="dk1"/>
              </a:solidFill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n-U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1) PERIODIFICAR ELS INGRESSOS I LES DESPESES. ÉS A DIR, COMPROVAR I AJUSTAR QUE TOTS ELS INGRESSOS DE L’EXERCICI ESTIGUIN VERITABLEMENT COMPTABILIZATS DINTRE DE L’EXERCICI I TAMBÉ EL MATEIX AMB LES DESPESES.</a:t>
            </a:r>
            <a:endParaRPr sz="3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04" name="Google Shape;404;p52"/>
          <p:cNvSpPr txBox="1"/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rPr>
              <a:t>39</a:t>
            </a:fld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17"/>
          <p:cNvSpPr txBox="1">
            <a:spLocks noGrp="1"/>
          </p:cNvSpPr>
          <p:nvPr>
            <p:ph type="ctrTitle"/>
          </p:nvPr>
        </p:nvSpPr>
        <p:spPr>
          <a:xfrm>
            <a:off x="685800" y="214312"/>
            <a:ext cx="7772400" cy="12858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rPr lang="en-US"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TEMA 5. LA INSTRUMENTACIÓ FORMAL COMPTABLE.</a:t>
            </a:r>
            <a:endParaRPr sz="44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9" name="Google Shape;119;p17"/>
          <p:cNvSpPr txBox="1">
            <a:spLocks noGrp="1"/>
          </p:cNvSpPr>
          <p:nvPr>
            <p:ph type="subTitle" idx="1"/>
          </p:nvPr>
        </p:nvSpPr>
        <p:spPr>
          <a:xfrm>
            <a:off x="396919" y="1500175"/>
            <a:ext cx="8064300" cy="464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Font typeface="Arial"/>
              <a:buNone/>
            </a:pPr>
            <a:r>
              <a:rPr lang="en-US">
                <a:solidFill>
                  <a:schemeClr val="dk1"/>
                </a:solidFill>
              </a:rPr>
              <a:t>DE VEGADES EN ELS LLIBRES SE SON ABREUJAR COM:</a:t>
            </a:r>
            <a:endParaRPr sz="3200" i="0" u="none" strike="noStrike" cap="none">
              <a:solidFill>
                <a:schemeClr val="dk1"/>
              </a:solidFill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Font typeface="Arial"/>
              <a:buNone/>
            </a:pPr>
            <a:endParaRPr sz="3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120" name="Google Shape;120;p17"/>
          <p:cNvCxnSpPr/>
          <p:nvPr/>
        </p:nvCxnSpPr>
        <p:spPr>
          <a:xfrm>
            <a:off x="1285875" y="3927475"/>
            <a:ext cx="6286500" cy="1500"/>
          </a:xfrm>
          <a:prstGeom prst="straightConnector1">
            <a:avLst/>
          </a:prstGeom>
          <a:noFill/>
          <a:ln w="9525" cap="flat" cmpd="sng">
            <a:solidFill>
              <a:srgbClr val="4A7EBB"/>
            </a:solidFill>
            <a:prstDash val="solid"/>
            <a:miter lim="8000"/>
            <a:headEnd type="none" w="sm" len="sm"/>
            <a:tailEnd type="none" w="sm" len="sm"/>
          </a:ln>
        </p:spPr>
      </p:cxnSp>
      <p:cxnSp>
        <p:nvCxnSpPr>
          <p:cNvPr id="121" name="Google Shape;121;p17"/>
          <p:cNvCxnSpPr/>
          <p:nvPr/>
        </p:nvCxnSpPr>
        <p:spPr>
          <a:xfrm rot="5400000">
            <a:off x="3321862" y="5034013"/>
            <a:ext cx="2214600" cy="1500"/>
          </a:xfrm>
          <a:prstGeom prst="straightConnector1">
            <a:avLst/>
          </a:prstGeom>
          <a:noFill/>
          <a:ln w="9525" cap="flat" cmpd="sng">
            <a:solidFill>
              <a:srgbClr val="4A7EBB"/>
            </a:solidFill>
            <a:prstDash val="solid"/>
            <a:miter lim="8000"/>
            <a:headEnd type="none" w="sm" len="sm"/>
            <a:tailEnd type="none" w="sm" len="sm"/>
          </a:ln>
        </p:spPr>
      </p:cxnSp>
      <p:sp>
        <p:nvSpPr>
          <p:cNvPr id="122" name="Google Shape;122;p17"/>
          <p:cNvSpPr txBox="1"/>
          <p:nvPr/>
        </p:nvSpPr>
        <p:spPr>
          <a:xfrm>
            <a:off x="1214425" y="3557505"/>
            <a:ext cx="1143000" cy="36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rPr lang="en-US"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DEURE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3" name="Google Shape;123;p17"/>
          <p:cNvSpPr txBox="1"/>
          <p:nvPr/>
        </p:nvSpPr>
        <p:spPr>
          <a:xfrm>
            <a:off x="6643675" y="3562325"/>
            <a:ext cx="928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rPr lang="en-US"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HAVER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4" name="Google Shape;124;p17"/>
          <p:cNvSpPr txBox="1"/>
          <p:nvPr/>
        </p:nvSpPr>
        <p:spPr>
          <a:xfrm>
            <a:off x="2357425" y="3384075"/>
            <a:ext cx="4143300" cy="36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rPr lang="en-US"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NOM DE L’ELEMENT A CONTROLAR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5" name="Google Shape;125;p17"/>
          <p:cNvSpPr txBox="1"/>
          <p:nvPr/>
        </p:nvSpPr>
        <p:spPr>
          <a:xfrm>
            <a:off x="1785937" y="4000500"/>
            <a:ext cx="2214562" cy="6461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rPr lang="en-US"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ANOTACIONS AL DEURE. EN EUROS.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6" name="Google Shape;126;p17"/>
          <p:cNvSpPr txBox="1"/>
          <p:nvPr/>
        </p:nvSpPr>
        <p:spPr>
          <a:xfrm>
            <a:off x="4714875" y="4000500"/>
            <a:ext cx="2428875" cy="6461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rPr lang="en-US"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ANOTACIONS A L’HAVER. EN EUROS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7" name="Google Shape;127;p17"/>
          <p:cNvSpPr txBox="1"/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rPr>
              <a:t>4</a:t>
            </a:fld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4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" name="Google Shape;409;p53"/>
          <p:cNvSpPr txBox="1">
            <a:spLocks noGrp="1"/>
          </p:cNvSpPr>
          <p:nvPr>
            <p:ph type="ctrTitle"/>
          </p:nvPr>
        </p:nvSpPr>
        <p:spPr>
          <a:xfrm>
            <a:off x="685800" y="214312"/>
            <a:ext cx="7772400" cy="12858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rPr lang="en-US"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TEMA 5. LA INSTRUMENTACIÓ FORMAL COMPTABLE.</a:t>
            </a:r>
            <a:endParaRPr sz="44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10" name="Google Shape;410;p53"/>
          <p:cNvSpPr txBox="1">
            <a:spLocks noGrp="1"/>
          </p:cNvSpPr>
          <p:nvPr>
            <p:ph type="subTitle" idx="1"/>
          </p:nvPr>
        </p:nvSpPr>
        <p:spPr>
          <a:xfrm>
            <a:off x="288750" y="1571625"/>
            <a:ext cx="8572500" cy="464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n-U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2) FER LES CORRECCIONS VALORATIVES PERTINENTS.</a:t>
            </a:r>
            <a:endParaRPr sz="3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>
              <a:solidFill>
                <a:schemeClr val="dk1"/>
              </a:solidFill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n-U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3) RECLASSIFICAR ELS COMPTES D’ACORD AMB ELS PERIODES REALS DE VENCIMENT (LL/T O C/T)</a:t>
            </a:r>
            <a:endParaRPr sz="3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>
              <a:solidFill>
                <a:schemeClr val="dk1"/>
              </a:solidFill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n-U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4) REGULARITZAR EXISTÈNCIES. FER L’INVENTARI I VALORACIÓ.</a:t>
            </a:r>
            <a:endParaRPr sz="3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11" name="Google Shape;411;p53"/>
          <p:cNvSpPr txBox="1"/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rPr>
              <a:t>40</a:t>
            </a:fld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4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6" name="Google Shape;416;p54"/>
          <p:cNvSpPr txBox="1">
            <a:spLocks noGrp="1"/>
          </p:cNvSpPr>
          <p:nvPr>
            <p:ph type="ctrTitle"/>
          </p:nvPr>
        </p:nvSpPr>
        <p:spPr>
          <a:xfrm>
            <a:off x="685800" y="214312"/>
            <a:ext cx="7772400" cy="12858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rPr lang="en-US"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TEMA 5. LA INSTRUMENTACIÓ FORMAL COMPTABLE.</a:t>
            </a:r>
            <a:endParaRPr sz="44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17" name="Google Shape;417;p54"/>
          <p:cNvSpPr txBox="1">
            <a:spLocks noGrp="1"/>
          </p:cNvSpPr>
          <p:nvPr>
            <p:ph type="subTitle" idx="1"/>
          </p:nvPr>
        </p:nvSpPr>
        <p:spPr>
          <a:xfrm>
            <a:off x="288750" y="1571625"/>
            <a:ext cx="8644800" cy="464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n-U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EL </a:t>
            </a:r>
            <a:r>
              <a:rPr lang="en-US" sz="32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CÀLCUL DEL RESULTAT </a:t>
            </a:r>
            <a:r>
              <a:rPr lang="en-U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CONSISTEIX EN:</a:t>
            </a:r>
            <a:endParaRPr sz="3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>
              <a:solidFill>
                <a:schemeClr val="dk1"/>
              </a:solidFill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AutoNum type="arabicParenR"/>
            </a:pPr>
            <a:r>
              <a:rPr lang="en-U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SALDAR ELS COMPTES DE DESPESA I ELS COMPTES D’INGRÉS CONTRA UN COMPTE ANOMENAT RESULTAT DE L’EXERCICI.</a:t>
            </a:r>
            <a:endParaRPr sz="3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Font typeface="Arial"/>
              <a:buNone/>
            </a:pPr>
            <a:endParaRPr sz="3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18" name="Google Shape;418;p54"/>
          <p:cNvSpPr txBox="1"/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rPr>
              <a:t>41</a:t>
            </a:fld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4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3" name="Google Shape;423;p55"/>
          <p:cNvSpPr txBox="1">
            <a:spLocks noGrp="1"/>
          </p:cNvSpPr>
          <p:nvPr>
            <p:ph type="ctrTitle"/>
          </p:nvPr>
        </p:nvSpPr>
        <p:spPr>
          <a:xfrm>
            <a:off x="685800" y="214312"/>
            <a:ext cx="7772400" cy="12858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rPr lang="en-US"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TEMA 5. LA INSTRUMENTACIÓ FORMAL COMPTABLE.</a:t>
            </a:r>
            <a:endParaRPr sz="44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24" name="Google Shape;424;p55"/>
          <p:cNvSpPr txBox="1">
            <a:spLocks noGrp="1"/>
          </p:cNvSpPr>
          <p:nvPr>
            <p:ph type="subTitle" idx="1"/>
          </p:nvPr>
        </p:nvSpPr>
        <p:spPr>
          <a:xfrm>
            <a:off x="234625" y="1571625"/>
            <a:ext cx="8644800" cy="464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514350" marR="0" lvl="0" indent="-5143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n-U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EL </a:t>
            </a:r>
            <a:r>
              <a:rPr lang="en-US" sz="32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TANCAMENT </a:t>
            </a:r>
            <a:r>
              <a:rPr lang="en-U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 LA COMPTABILITAT CONSISTEIX EN:</a:t>
            </a:r>
            <a:endParaRPr sz="3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514350" marR="0" lvl="0" indent="-5143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>
              <a:solidFill>
                <a:schemeClr val="dk1"/>
              </a:solidFill>
            </a:endParaRPr>
          </a:p>
          <a:p>
            <a:pPr marL="514350" marR="0" lvl="0" indent="-514350" algn="ctr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n-U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FER L’ASSENTAMENT DE TANCAMENT ON TOTS ELS COMPTES DE SALDO CREDITOR ES CANCEL.LEN CONTRA TOTS ELS COMPTES DE SALDO DEUTOR.</a:t>
            </a:r>
            <a:endParaRPr sz="3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Font typeface="Arial"/>
              <a:buNone/>
            </a:pPr>
            <a:endParaRPr sz="3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25" name="Google Shape;425;p55"/>
          <p:cNvSpPr txBox="1"/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rPr>
              <a:t>42</a:t>
            </a:fld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4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" name="Google Shape;430;p56"/>
          <p:cNvSpPr txBox="1">
            <a:spLocks noGrp="1"/>
          </p:cNvSpPr>
          <p:nvPr>
            <p:ph type="ctrTitle"/>
          </p:nvPr>
        </p:nvSpPr>
        <p:spPr>
          <a:xfrm>
            <a:off x="685800" y="214312"/>
            <a:ext cx="7772400" cy="12858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rPr lang="en-US"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TEMA 5. LA INSTRUMENTACIÓ FORMAL COMPTABLE.</a:t>
            </a:r>
            <a:endParaRPr sz="44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31" name="Google Shape;431;p56"/>
          <p:cNvSpPr txBox="1">
            <a:spLocks noGrp="1"/>
          </p:cNvSpPr>
          <p:nvPr>
            <p:ph type="subTitle" idx="1"/>
          </p:nvPr>
        </p:nvSpPr>
        <p:spPr>
          <a:xfrm>
            <a:off x="324850" y="1571625"/>
            <a:ext cx="8698800" cy="464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n-U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LA </a:t>
            </a:r>
            <a:r>
              <a:rPr lang="en-US" sz="32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PRESENTACIÓ D’ESTATS FINANCERS </a:t>
            </a:r>
            <a:r>
              <a:rPr lang="en-U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CONSTITUEIX LA ULTIMA FASE DEL CICLE COMPTABLE I ES PRODUEIX LA ELABORACIÓ DE LA INFORMACIÓ QUE ES PRESENTA ALS USUARIS:</a:t>
            </a:r>
            <a:endParaRPr sz="3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>
              <a:solidFill>
                <a:schemeClr val="dk1"/>
              </a:solidFill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AutoNum type="arabicParenR"/>
            </a:pPr>
            <a:r>
              <a:rPr lang="en-U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COMPTE DE P I G</a:t>
            </a:r>
            <a:endParaRPr sz="3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AutoNum type="arabicParenR"/>
            </a:pPr>
            <a:r>
              <a:rPr lang="en-U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BALANÇ DE SITUACIÓ</a:t>
            </a:r>
            <a:endParaRPr sz="3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AutoNum type="arabicParenR"/>
            </a:pPr>
            <a:r>
              <a:rPr lang="en-U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MEMÒRIA</a:t>
            </a:r>
            <a:endParaRPr sz="3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32" name="Google Shape;432;p56"/>
          <p:cNvSpPr txBox="1"/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rPr>
              <a:t>43</a:t>
            </a:fld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4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7" name="Google Shape;437;p57"/>
          <p:cNvSpPr txBox="1">
            <a:spLocks noGrp="1"/>
          </p:cNvSpPr>
          <p:nvPr>
            <p:ph type="ctrTitle"/>
          </p:nvPr>
        </p:nvSpPr>
        <p:spPr>
          <a:xfrm>
            <a:off x="685800" y="214312"/>
            <a:ext cx="7772400" cy="12858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rPr lang="en-US"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TEMA 5. LA INSTRUMENTACIÓ FORMAL COMPTABLE.</a:t>
            </a:r>
            <a:endParaRPr sz="44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38" name="Google Shape;438;p57"/>
          <p:cNvSpPr txBox="1">
            <a:spLocks noGrp="1"/>
          </p:cNvSpPr>
          <p:nvPr>
            <p:ph type="subTitle" idx="1"/>
          </p:nvPr>
        </p:nvSpPr>
        <p:spPr>
          <a:xfrm>
            <a:off x="1371600" y="1571625"/>
            <a:ext cx="6400800" cy="46434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n-U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4) ESTAT DE CANVIS EN ELPATRIMONI NET</a:t>
            </a:r>
            <a:endParaRPr sz="3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n-U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5) ESTAT DE FLUXES D’EFECTIU.</a:t>
            </a:r>
            <a:endParaRPr sz="3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39" name="Google Shape;439;p57"/>
          <p:cNvSpPr txBox="1"/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rPr>
              <a:t>44</a:t>
            </a:fld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4" name="Google Shape;444;p58"/>
          <p:cNvSpPr txBox="1">
            <a:spLocks noGrp="1"/>
          </p:cNvSpPr>
          <p:nvPr>
            <p:ph type="ctrTitle"/>
          </p:nvPr>
        </p:nvSpPr>
        <p:spPr>
          <a:xfrm>
            <a:off x="685800" y="142875"/>
            <a:ext cx="7772400" cy="12144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rPr lang="en-US"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TEMA 5. LA INSTRUMENTACIÓ FORMAL COMPTABLE.</a:t>
            </a:r>
            <a:endParaRPr sz="44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45" name="Google Shape;445;p58"/>
          <p:cNvSpPr txBox="1">
            <a:spLocks noGrp="1"/>
          </p:cNvSpPr>
          <p:nvPr>
            <p:ph type="subTitle" idx="1"/>
          </p:nvPr>
        </p:nvSpPr>
        <p:spPr>
          <a:xfrm>
            <a:off x="857250" y="1500187"/>
            <a:ext cx="7572375" cy="50720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n-US" sz="32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5.4. EL REGISTRE COMPTABLE: ELS LLIBRES DE COMPTABILITAT</a:t>
            </a:r>
            <a:endParaRPr/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 sz="3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n-U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ELS LLIBRES DE COMPTABILITAT SÓN AQUELLS INSTRUMENTS DE REGISTRE DE LES OPERACIONS COMPTABILITZADES PRÈVIAMENT. S’ENTÈN PER LLIBRES ELS DE PAPER I ELS DE SUPORT DIGITAL QUE ES PUGUIN IMPRIMIR.</a:t>
            </a:r>
            <a:endParaRPr sz="3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Font typeface="Arial"/>
              <a:buNone/>
            </a:pPr>
            <a:endParaRPr sz="3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46" name="Google Shape;446;p58"/>
          <p:cNvSpPr txBox="1"/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rPr>
              <a:t>45</a:t>
            </a:fld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1" name="Google Shape;451;p59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rPr lang="en-US"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TEMA 5. LA INSTRUMENTACIÓ FORMAL COMPTABLE.</a:t>
            </a:r>
            <a:endParaRPr sz="44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52" name="Google Shape;452;p59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lang="en-US" sz="32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OBLIGATORIS </a:t>
            </a:r>
            <a:r>
              <a:rPr lang="en-U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SÓN TRES: </a:t>
            </a:r>
            <a:endParaRPr sz="3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-3429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lang="en-U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EL LLIBRE DIARI, </a:t>
            </a:r>
            <a:endParaRPr sz="3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-3429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lang="en-U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EL LLIBRE D’INVENTARIS I COMPTES ANUALS</a:t>
            </a:r>
            <a:endParaRPr sz="3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-3429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lang="en-U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EL LLIBRE D’ACTAS. </a:t>
            </a:r>
            <a:endParaRPr sz="3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-3429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lang="en-US" sz="32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VOLUNTARIS </a:t>
            </a:r>
            <a:r>
              <a:rPr lang="en-U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SÓN:</a:t>
            </a:r>
            <a:endParaRPr sz="3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-3429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lang="en-U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EL LLIBRE MAJOR (VOLUNTARI PERÒ NECESSARI)</a:t>
            </a:r>
            <a:endParaRPr sz="3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-3429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lang="en-U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ELS LLIBRES AUXILIARS.</a:t>
            </a:r>
            <a:endParaRPr sz="3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53" name="Google Shape;453;p59"/>
          <p:cNvSpPr txBox="1"/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rPr>
              <a:t>46</a:t>
            </a:fld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8" name="Google Shape;458;p60"/>
          <p:cNvSpPr txBox="1">
            <a:spLocks noGrp="1"/>
          </p:cNvSpPr>
          <p:nvPr>
            <p:ph type="ctrTitle"/>
          </p:nvPr>
        </p:nvSpPr>
        <p:spPr>
          <a:xfrm>
            <a:off x="685800" y="142875"/>
            <a:ext cx="7772400" cy="12144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rPr lang="en-US"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TEMA 5. LA INSTRUMENTACIÓ FORMAL COMPTABLE.</a:t>
            </a:r>
            <a:endParaRPr sz="44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59" name="Google Shape;459;p60"/>
          <p:cNvSpPr txBox="1">
            <a:spLocks noGrp="1"/>
          </p:cNvSpPr>
          <p:nvPr>
            <p:ph type="subTitle" idx="1"/>
          </p:nvPr>
        </p:nvSpPr>
        <p:spPr>
          <a:xfrm>
            <a:off x="857250" y="1500187"/>
            <a:ext cx="7572375" cy="50720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n-US" sz="30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LLIBRE DIARI</a:t>
            </a:r>
            <a:r>
              <a:rPr lang="en-US" sz="3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: ES REGISTREN DIA A DIA TOTES LES OPERACIONS. PER ORDRE CRONOLÒGIC.</a:t>
            </a:r>
            <a:endParaRPr sz="3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n-US" sz="30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LLIBRE MAJOR</a:t>
            </a:r>
            <a:r>
              <a:rPr lang="en-US" sz="3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: ES UN REGISTRE PER CONCEPTES: BÉNS, DRETS, OBLIGACIONS, DESPESES, INGRESSOS. TOT EL QUE S’HA FET AL DIARI S’HA DE PASSAR AL MAJOR.</a:t>
            </a:r>
            <a:endParaRPr sz="3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n-US" sz="30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LLIBRE D’INVENTARIS I COMPTES ANUALS</a:t>
            </a:r>
            <a:r>
              <a:rPr lang="en-US" sz="3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: HI VA EL BALANÇ INICIAL DE L’ANY, ELS BALANÇOS DE SUMES I SALDOS TRIMESTRALS, L’INVENTARI DE FINAL D’ANY I ELS INFORMES ELABORATS O COMPTES ANUALS.</a:t>
            </a:r>
            <a:endParaRPr sz="3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60" name="Google Shape;460;p60"/>
          <p:cNvSpPr txBox="1"/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rPr>
              <a:t>47</a:t>
            </a:fld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5" name="Google Shape;465;p61"/>
          <p:cNvSpPr txBox="1">
            <a:spLocks noGrp="1"/>
          </p:cNvSpPr>
          <p:nvPr>
            <p:ph type="ctrTitle"/>
          </p:nvPr>
        </p:nvSpPr>
        <p:spPr>
          <a:xfrm>
            <a:off x="685800" y="142875"/>
            <a:ext cx="7772400" cy="12144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rPr lang="en-US"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TEMA 5. LA INSTRUMENTACIÓ FORMAL COMPTABLE.</a:t>
            </a:r>
            <a:endParaRPr sz="44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66" name="Google Shape;466;p61"/>
          <p:cNvSpPr txBox="1">
            <a:spLocks noGrp="1"/>
          </p:cNvSpPr>
          <p:nvPr>
            <p:ph type="subTitle" idx="1"/>
          </p:nvPr>
        </p:nvSpPr>
        <p:spPr>
          <a:xfrm>
            <a:off x="857250" y="1500187"/>
            <a:ext cx="7572375" cy="50720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n-US" sz="32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LLIBRES AUXILIARS</a:t>
            </a:r>
            <a:r>
              <a:rPr lang="en-U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: TOTS AQUELLS REGISTRES QUE L’EMPRESA PUGUI PORTAR DE FORMA VOLUNTÀRIA PER AJUDAR AL CONEIXEMENT DE LES OPERACIONS: DE VENDES, DE QUANTITATS A COBRAR CLIENTS, D’IMPAGATS, ETC.</a:t>
            </a:r>
            <a:endParaRPr sz="3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n-US" sz="32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ALTRES LLIBRES IMPOSATS PER LA NORMA TRIBUTÀRIA</a:t>
            </a:r>
            <a:r>
              <a:rPr lang="en-U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:  PER EXEMPLE, LA NORMATIVA DE L’IVA (de factures emeses i de factures rebudes).</a:t>
            </a:r>
            <a:endParaRPr sz="3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67" name="Google Shape;467;p61"/>
          <p:cNvSpPr txBox="1"/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rPr>
              <a:t>48</a:t>
            </a:fld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2" name="Google Shape;472;p62"/>
          <p:cNvSpPr txBox="1">
            <a:spLocks noGrp="1"/>
          </p:cNvSpPr>
          <p:nvPr>
            <p:ph type="ctrTitle"/>
          </p:nvPr>
        </p:nvSpPr>
        <p:spPr>
          <a:xfrm>
            <a:off x="685800" y="142875"/>
            <a:ext cx="7772400" cy="12144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rPr lang="en-US"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TEMA 5. LA INSTRUMENTACIÓ FORMAL COMPTABLE.</a:t>
            </a:r>
            <a:endParaRPr sz="44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73" name="Google Shape;473;p62"/>
          <p:cNvSpPr txBox="1">
            <a:spLocks noGrp="1"/>
          </p:cNvSpPr>
          <p:nvPr>
            <p:ph type="subTitle" idx="1"/>
          </p:nvPr>
        </p:nvSpPr>
        <p:spPr>
          <a:xfrm>
            <a:off x="857250" y="1500187"/>
            <a:ext cx="7572375" cy="50720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n-U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ELS COMPTES ANUALS O INFORMES ELABORATS S’HAN DE PRESENTAR UN COP APROVATS I ABANS D’UN MES, EN UN REGISTRE PÚBLIC ANOMENAT REGISTRE MERCANTIL, ON QUEDEN DIPOSITATS PER PODER SER CONSULTATS PER TOTHOM.</a:t>
            </a:r>
            <a:endParaRPr sz="3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74" name="Google Shape;474;p62"/>
          <p:cNvSpPr txBox="1"/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rPr>
              <a:t>49</a:t>
            </a:fld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18"/>
          <p:cNvSpPr txBox="1">
            <a:spLocks noGrp="1"/>
          </p:cNvSpPr>
          <p:nvPr>
            <p:ph type="ctrTitle"/>
          </p:nvPr>
        </p:nvSpPr>
        <p:spPr>
          <a:xfrm>
            <a:off x="685800" y="214312"/>
            <a:ext cx="7772400" cy="12858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rPr lang="en-US"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TEMA 5. LA INSTRUMENTACIÓ FORMAL COMPTABLE.</a:t>
            </a:r>
            <a:endParaRPr sz="44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3" name="Google Shape;133;p18"/>
          <p:cNvSpPr txBox="1">
            <a:spLocks noGrp="1"/>
          </p:cNvSpPr>
          <p:nvPr>
            <p:ph type="subTitle" idx="1"/>
          </p:nvPr>
        </p:nvSpPr>
        <p:spPr>
          <a:xfrm>
            <a:off x="306800" y="1571625"/>
            <a:ext cx="8500200" cy="464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None/>
            </a:pPr>
            <a:r>
              <a:rPr lang="en-US">
                <a:solidFill>
                  <a:srgbClr val="000000"/>
                </a:solidFill>
              </a:rPr>
              <a:t>LA QÜESTIÓ ÉS QUE S’HA DE CONTROLAR EL QUE LI PASSA A CADA COSA I S’HA DE PRENDRE NOTA SI S’AFEGEIXEN IMPORTS O ES DISMINUEXEN.</a:t>
            </a:r>
            <a:endParaRPr>
              <a:solidFill>
                <a:srgbClr val="000000"/>
              </a:solidFill>
            </a:endParaRPr>
          </a:p>
          <a:p>
            <a:pPr marL="0" marR="0" lvl="0" indent="0" algn="l" rtl="0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None/>
            </a:pPr>
            <a:r>
              <a:rPr lang="en-US">
                <a:solidFill>
                  <a:srgbClr val="000000"/>
                </a:solidFill>
              </a:rPr>
              <a:t>ES FA UN CONVENI QUE ÉS:</a:t>
            </a:r>
            <a:endParaRPr>
              <a:solidFill>
                <a:srgbClr val="000000"/>
              </a:solidFill>
            </a:endParaRPr>
          </a:p>
          <a:p>
            <a:pPr marL="457200" marR="0" lvl="0" indent="-431800" algn="l" rtl="0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Clr>
                <a:srgbClr val="000000"/>
              </a:buClr>
              <a:buSzPts val="3200"/>
              <a:buAutoNum type="arabicParenR"/>
            </a:pPr>
            <a:r>
              <a:rPr lang="en-US">
                <a:solidFill>
                  <a:srgbClr val="000000"/>
                </a:solidFill>
              </a:rPr>
              <a:t>ELS COMPTES DE ACTIU I DESPESA S’INCREMENTEN PER L’ESQUERRA O DEURE I ES DECREMENTEN PER LA DRETA O HAVER.</a:t>
            </a:r>
            <a:endParaRPr>
              <a:solidFill>
                <a:srgbClr val="000000"/>
              </a:solidFill>
            </a:endParaRPr>
          </a:p>
          <a:p>
            <a:pPr marL="0" marR="0" lvl="0" indent="0" algn="l" rtl="0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None/>
            </a:pPr>
            <a:endParaRPr>
              <a:solidFill>
                <a:srgbClr val="000000"/>
              </a:solidFill>
            </a:endParaRPr>
          </a:p>
        </p:txBody>
      </p:sp>
      <p:sp>
        <p:nvSpPr>
          <p:cNvPr id="134" name="Google Shape;134;p18"/>
          <p:cNvSpPr txBox="1"/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rPr>
              <a:t>5</a:t>
            </a:fld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19"/>
          <p:cNvSpPr txBox="1">
            <a:spLocks noGrp="1"/>
          </p:cNvSpPr>
          <p:nvPr>
            <p:ph type="ctrTitle"/>
          </p:nvPr>
        </p:nvSpPr>
        <p:spPr>
          <a:xfrm>
            <a:off x="685800" y="214312"/>
            <a:ext cx="7772400" cy="128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rPr lang="en-US"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TEMA 5. LA INSTRUMENTACIÓ FORMAL COMPTABLE.</a:t>
            </a:r>
            <a:endParaRPr sz="44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0" name="Google Shape;140;p19"/>
          <p:cNvSpPr txBox="1">
            <a:spLocks noGrp="1"/>
          </p:cNvSpPr>
          <p:nvPr>
            <p:ph type="subTitle" idx="1"/>
          </p:nvPr>
        </p:nvSpPr>
        <p:spPr>
          <a:xfrm>
            <a:off x="306800" y="1571625"/>
            <a:ext cx="8500200" cy="464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None/>
            </a:pPr>
            <a:r>
              <a:rPr lang="en-US">
                <a:solidFill>
                  <a:srgbClr val="000000"/>
                </a:solidFill>
              </a:rPr>
              <a:t>2) ELS COMPTES DE PASSIU, PATRIMONI NET I INGRÉS S’INCREMENTEN PER LA DRETA O HAVER I ES DECREMENTEN PER L’ESQUERRA O DEURE.</a:t>
            </a:r>
            <a:endParaRPr>
              <a:solidFill>
                <a:srgbClr val="000000"/>
              </a:solidFill>
            </a:endParaRPr>
          </a:p>
          <a:p>
            <a:pPr marL="0" marR="0" lvl="0" indent="0" algn="l" rtl="0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None/>
            </a:pPr>
            <a:r>
              <a:rPr lang="en-US">
                <a:solidFill>
                  <a:srgbClr val="000000"/>
                </a:solidFill>
              </a:rPr>
              <a:t>JUST AL CONTRARI.</a:t>
            </a:r>
            <a:endParaRPr>
              <a:solidFill>
                <a:srgbClr val="000000"/>
              </a:solidFill>
            </a:endParaRPr>
          </a:p>
          <a:p>
            <a:pPr marL="0" marR="0" lvl="0" indent="0" algn="l" rtl="0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None/>
            </a:pPr>
            <a:endParaRPr>
              <a:solidFill>
                <a:srgbClr val="000000"/>
              </a:solidFill>
            </a:endParaRPr>
          </a:p>
          <a:p>
            <a:pPr marL="0" marR="0" lvl="0" indent="0" algn="l" rtl="0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None/>
            </a:pPr>
            <a:endParaRPr>
              <a:solidFill>
                <a:srgbClr val="000000"/>
              </a:solidFill>
            </a:endParaRPr>
          </a:p>
        </p:txBody>
      </p:sp>
      <p:sp>
        <p:nvSpPr>
          <p:cNvPr id="141" name="Google Shape;141;p19"/>
          <p:cNvSpPr txBox="1"/>
          <p:nvPr/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rPr>
              <a:t>6</a:t>
            </a:fld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p20"/>
          <p:cNvSpPr txBox="1">
            <a:spLocks noGrp="1"/>
          </p:cNvSpPr>
          <p:nvPr>
            <p:ph type="ctrTitle"/>
          </p:nvPr>
        </p:nvSpPr>
        <p:spPr>
          <a:xfrm>
            <a:off x="685800" y="214312"/>
            <a:ext cx="7772400" cy="128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rPr lang="en-US"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TEMA 5. LA INSTRUMENTACIÓ FORMAL COMPTABLE.</a:t>
            </a:r>
            <a:endParaRPr sz="44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7" name="Google Shape;147;p20"/>
          <p:cNvSpPr txBox="1">
            <a:spLocks noGrp="1"/>
          </p:cNvSpPr>
          <p:nvPr>
            <p:ph type="subTitle" idx="1"/>
          </p:nvPr>
        </p:nvSpPr>
        <p:spPr>
          <a:xfrm>
            <a:off x="1371600" y="1571625"/>
            <a:ext cx="6400800" cy="464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n-U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VOCABULARI ESPECÍFIC:</a:t>
            </a:r>
            <a:endParaRPr sz="3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AutoNum type="arabicParenR"/>
            </a:pPr>
            <a:r>
              <a:rPr lang="en-U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OBRIR UN COMPTE VOL DIR DONAR-LI UN NOM I UN VALOR INICIAL.</a:t>
            </a:r>
            <a:endParaRPr sz="3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AutoNum type="arabicParenR"/>
            </a:pPr>
            <a:r>
              <a:rPr lang="en-U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CARREGAR (ADEUDAR O DEBITAR) UN COMPTE: ANOTAR EN EL DEURE DEL COMPTE</a:t>
            </a:r>
            <a:endParaRPr sz="3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AutoNum type="arabicParenR"/>
            </a:pPr>
            <a:r>
              <a:rPr lang="en-U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ABONAR (ACREDITAR) UN COMPTE: ANOTAR A L’HAVER</a:t>
            </a:r>
            <a:endParaRPr sz="3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8" name="Google Shape;148;p20"/>
          <p:cNvSpPr txBox="1"/>
          <p:nvPr/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rPr>
              <a:t>7</a:t>
            </a:fld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p21"/>
          <p:cNvSpPr txBox="1">
            <a:spLocks noGrp="1"/>
          </p:cNvSpPr>
          <p:nvPr>
            <p:ph type="ctrTitle"/>
          </p:nvPr>
        </p:nvSpPr>
        <p:spPr>
          <a:xfrm>
            <a:off x="685800" y="214312"/>
            <a:ext cx="7772400" cy="12858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rPr lang="en-US"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TEMA 5. LA INSTRUMENTACIÓ FORMAL COMPTABLE.</a:t>
            </a:r>
            <a:endParaRPr sz="44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4" name="Google Shape;154;p21"/>
          <p:cNvSpPr txBox="1">
            <a:spLocks noGrp="1"/>
          </p:cNvSpPr>
          <p:nvPr>
            <p:ph type="subTitle" idx="1"/>
          </p:nvPr>
        </p:nvSpPr>
        <p:spPr>
          <a:xfrm>
            <a:off x="520505" y="1571625"/>
            <a:ext cx="8166295" cy="46434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n-U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4) LIQUIDAR UN COMPTE: FER LES OPERACIONS NECESSÀRIES PER OBTENIR EL SALDO DEL COMPTE. EL SALDO ÉS LA DIFERÈNCIA ENTRE LA SUMA DEL DEURE I LA SUMA DE L’HAVER. EL SALDO ÉS DEUTOR SI LA SUMA DEL DEURE ÉS &gt; A LA SUMA DE L’HAVER. EL SALDO ÉS CREDITOR SI LA SUMA DE L’HAVER ÉS &gt; A LA SUMA DEL DEURE. </a:t>
            </a:r>
            <a:endParaRPr sz="3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5" name="Google Shape;155;p21"/>
          <p:cNvSpPr txBox="1"/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rPr>
              <a:t>8</a:t>
            </a:fld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p22"/>
          <p:cNvSpPr txBox="1">
            <a:spLocks noGrp="1"/>
          </p:cNvSpPr>
          <p:nvPr>
            <p:ph type="ctrTitle"/>
          </p:nvPr>
        </p:nvSpPr>
        <p:spPr>
          <a:xfrm>
            <a:off x="685800" y="214312"/>
            <a:ext cx="7772400" cy="12858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rPr lang="en-US"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TEMA 5. LA INSTRUMENTACIÓ FORMAL COMPTABLE.</a:t>
            </a:r>
            <a:endParaRPr sz="44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1" name="Google Shape;161;p22"/>
          <p:cNvSpPr txBox="1">
            <a:spLocks noGrp="1"/>
          </p:cNvSpPr>
          <p:nvPr>
            <p:ph type="subTitle" idx="1"/>
          </p:nvPr>
        </p:nvSpPr>
        <p:spPr>
          <a:xfrm>
            <a:off x="211015" y="1571625"/>
            <a:ext cx="8595360" cy="46434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n-US" sz="32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5.3. CLASSIFICACIÓ I FUNCIONAMENT DELS COMPTES</a:t>
            </a:r>
            <a:endParaRPr/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 sz="3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n-U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TIPUS DE COMPTES:</a:t>
            </a:r>
            <a:endParaRPr sz="3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AutoNum type="arabicParenR"/>
            </a:pPr>
            <a:r>
              <a:rPr lang="en-US" sz="3200" b="1" i="0" u="none" strike="noStrike" cap="none">
                <a:solidFill>
                  <a:schemeClr val="dk1"/>
                </a:solidFill>
              </a:rPr>
              <a:t>D’ACTIU: BÉNS I DRETS DE L’EMPRESA.</a:t>
            </a:r>
            <a:endParaRPr sz="3200" b="1" i="0" u="none" strike="noStrike" cap="none">
              <a:solidFill>
                <a:srgbClr val="888888"/>
              </a:solidFill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n-U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AL DEURE VA EL VALOR INICIAL I ELS AUGMENTS DE VALOR O ENTRADES. A L’HAVER LES DISMINUCIONS DE VALOR O SORTIDES.</a:t>
            </a:r>
            <a:endParaRPr sz="3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2" name="Google Shape;162;p22"/>
          <p:cNvSpPr txBox="1"/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rPr>
              <a:t>9</a:t>
            </a:fld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2213</Words>
  <Application>Microsoft Office PowerPoint</Application>
  <PresentationFormat>Presentació en pantalla (4:3)</PresentationFormat>
  <Paragraphs>306</Paragraphs>
  <Slides>49</Slides>
  <Notes>49</Notes>
  <HiddenSlides>0</HiddenSlides>
  <MMClips>0</MMClips>
  <ScaleCrop>false</ScaleCrop>
  <HeadingPairs>
    <vt:vector size="6" baseType="variant">
      <vt:variant>
        <vt:lpstr>Tipus de lletra utilitzats</vt:lpstr>
      </vt:variant>
      <vt:variant>
        <vt:i4>2</vt:i4>
      </vt:variant>
      <vt:variant>
        <vt:lpstr>Tema</vt:lpstr>
      </vt:variant>
      <vt:variant>
        <vt:i4>1</vt:i4>
      </vt:variant>
      <vt:variant>
        <vt:lpstr>Títols de les diapositives</vt:lpstr>
      </vt:variant>
      <vt:variant>
        <vt:i4>49</vt:i4>
      </vt:variant>
    </vt:vector>
  </HeadingPairs>
  <TitlesOfParts>
    <vt:vector size="52" baseType="lpstr">
      <vt:lpstr>Arial</vt:lpstr>
      <vt:lpstr>Calibri</vt:lpstr>
      <vt:lpstr>Tema de Office</vt:lpstr>
      <vt:lpstr>TEMA 5. LA INSTRUMENTACIÓ FORMAL COMPTABLE.</vt:lpstr>
      <vt:lpstr>TEMA 5. LA INSTRUMENTACIÓ FORMAL COMPTABLE.</vt:lpstr>
      <vt:lpstr>TEMA 5. LA INSTRUMENTACIÓ FORMAL COMPTABLE.</vt:lpstr>
      <vt:lpstr>TEMA 5. LA INSTRUMENTACIÓ FORMAL COMPTABLE.</vt:lpstr>
      <vt:lpstr>TEMA 5. LA INSTRUMENTACIÓ FORMAL COMPTABLE.</vt:lpstr>
      <vt:lpstr>TEMA 5. LA INSTRUMENTACIÓ FORMAL COMPTABLE.</vt:lpstr>
      <vt:lpstr>TEMA 5. LA INSTRUMENTACIÓ FORMAL COMPTABLE.</vt:lpstr>
      <vt:lpstr>TEMA 5. LA INSTRUMENTACIÓ FORMAL COMPTABLE.</vt:lpstr>
      <vt:lpstr>TEMA 5. LA INSTRUMENTACIÓ FORMAL COMPTABLE.</vt:lpstr>
      <vt:lpstr>TEMA 5. LA INSTRUMENTACIÓ FORMAL COMPTABLE.</vt:lpstr>
      <vt:lpstr>TEMA 5. LA INSTRUMENTACIÓ FORMAL COMPTABLE.</vt:lpstr>
      <vt:lpstr>TEMA 5. LA INSTRUMENTACIÓ FORMAL COMPTABLE.</vt:lpstr>
      <vt:lpstr>TEMA 5. LA INSTRUMENTACIÓ FORMAL COMPTABLE.</vt:lpstr>
      <vt:lpstr>TEMA 5. LA INSTRUMENTACIÓ FORMAL COMPTABLE.</vt:lpstr>
      <vt:lpstr>TEMA 5. LA INSTRUMENTACIÓ FORMAL COMPTABLE.</vt:lpstr>
      <vt:lpstr>TEMA 5. LA INSTRUMENTACIÓ FORMAL COMPTABLE.</vt:lpstr>
      <vt:lpstr>TEMA 5. LA INSTRUMENTACIÓ FORMAL COMPTABLE.</vt:lpstr>
      <vt:lpstr>TEMA 5. LA INSTRUMENTACIÓ FORMAL COMPTABLE.</vt:lpstr>
      <vt:lpstr>TEMA 5. LA INSTRUMENTACIÓ FORMAL COMPTABLE.</vt:lpstr>
      <vt:lpstr>TEMA 5. LA INSTRUMENTACIÓ FORMAL COMPTABLE.</vt:lpstr>
      <vt:lpstr>TEMA 5. LA INSTRUMENTACIÓ FORMAL COMPTABLE.</vt:lpstr>
      <vt:lpstr>TEMA 5. LA INSTRUMENTACIÓ FORMAL COMPTABLE.</vt:lpstr>
      <vt:lpstr>TEMA 5. LA INSTRUMENTACIÓ FORMAL COMPTABLE.</vt:lpstr>
      <vt:lpstr>TEMA 5. LA INSTRUMENTACIÓ FORMAL COMPTABLE.</vt:lpstr>
      <vt:lpstr>TEMA 5. LA INSTRUMENTACIÓ FORMAL COMPTABLE.</vt:lpstr>
      <vt:lpstr>TEMA 5. LA INSTRUMENTACIÓ FORMAL COMPTABLE.</vt:lpstr>
      <vt:lpstr>TEMA 5. LA INSTRUMENTACIÓ FORMAL COMPTABLE.</vt:lpstr>
      <vt:lpstr>TEMA 5. LA INSTRUMENTACIÓ FORMAL COMPTABLE.</vt:lpstr>
      <vt:lpstr>TEMA 5. LA INSTRUMENTACIÓ FORMAL COMPTABLE.</vt:lpstr>
      <vt:lpstr>TEMA 5. LA INSTRUMENTACIÓ FORMAL COMPTABLE.</vt:lpstr>
      <vt:lpstr>TEMA 5. LA INSTRUMENTACIÓ FORMAL COMPTABLE.</vt:lpstr>
      <vt:lpstr>TEMA 5. LA INSTRUMENTACIÓ FORMAL COMPTABLE.</vt:lpstr>
      <vt:lpstr>TEMA 5. LA INSTRUMENTACIÓ FORMAL COMPTABLE.</vt:lpstr>
      <vt:lpstr>TEMA 5. LA INSTRUMENTACIÓ FORMAL COMPTABLE.</vt:lpstr>
      <vt:lpstr>TEMA 5. LA INSTRUMENTACIÓ FORMAL COMPTABLE.</vt:lpstr>
      <vt:lpstr>TEMA 5. LA INSTRUMENTACIÓ FORMAL COMPTABLE.</vt:lpstr>
      <vt:lpstr>TEMA 5. LA INSTRUMENTACIÓ FORMAL COMPTABLE.</vt:lpstr>
      <vt:lpstr>TEMA 5. LA INSTRUMENTACIÓ FORMAL COMPTABLE.</vt:lpstr>
      <vt:lpstr>TEMA 5. LA INSTRUMENTACIÓ FORMAL COMPTABLE.</vt:lpstr>
      <vt:lpstr>TEMA 5. LA INSTRUMENTACIÓ FORMAL COMPTABLE.</vt:lpstr>
      <vt:lpstr>TEMA 5. LA INSTRUMENTACIÓ FORMAL COMPTABLE.</vt:lpstr>
      <vt:lpstr>TEMA 5. LA INSTRUMENTACIÓ FORMAL COMPTABLE.</vt:lpstr>
      <vt:lpstr>TEMA 5. LA INSTRUMENTACIÓ FORMAL COMPTABLE.</vt:lpstr>
      <vt:lpstr>TEMA 5. LA INSTRUMENTACIÓ FORMAL COMPTABLE.</vt:lpstr>
      <vt:lpstr>TEMA 5. LA INSTRUMENTACIÓ FORMAL COMPTABLE.</vt:lpstr>
      <vt:lpstr>TEMA 5. LA INSTRUMENTACIÓ FORMAL COMPTABLE.</vt:lpstr>
      <vt:lpstr>TEMA 5. LA INSTRUMENTACIÓ FORMAL COMPTABLE.</vt:lpstr>
      <vt:lpstr>TEMA 5. LA INSTRUMENTACIÓ FORMAL COMPTABLE.</vt:lpstr>
      <vt:lpstr>TEMA 5. LA INSTRUMENTACIÓ FORMAL COMPTABLE.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TEMA 5. LA INSTRUMENTACIÓ FORMAL COMPTABLE.</dc:title>
  <dc:creator>Alfred Salvador</dc:creator>
  <cp:lastModifiedBy>ALFRED SALVADOR PITARCH</cp:lastModifiedBy>
  <cp:revision>1</cp:revision>
  <dcterms:modified xsi:type="dcterms:W3CDTF">2018-12-11T13:03:40Z</dcterms:modified>
</cp:coreProperties>
</file>