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77" r:id="rId3"/>
    <p:sldId id="279" r:id="rId4"/>
    <p:sldId id="291" r:id="rId5"/>
    <p:sldId id="292" r:id="rId6"/>
    <p:sldId id="281" r:id="rId7"/>
    <p:sldId id="282" r:id="rId8"/>
    <p:sldId id="293" r:id="rId9"/>
    <p:sldId id="294" r:id="rId10"/>
    <p:sldId id="286" r:id="rId11"/>
    <p:sldId id="287" r:id="rId12"/>
    <p:sldId id="288" r:id="rId13"/>
    <p:sldId id="289" r:id="rId14"/>
    <p:sldId id="290" r:id="rId15"/>
    <p:sldId id="276" r:id="rId1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 per defecte" id="{F475735D-E21F-4AEC-8260-6F1345D75EF4}">
          <p14:sldIdLst>
            <p14:sldId id="266"/>
            <p14:sldId id="277"/>
            <p14:sldId id="279"/>
            <p14:sldId id="291"/>
            <p14:sldId id="292"/>
            <p14:sldId id="281"/>
            <p14:sldId id="282"/>
            <p14:sldId id="293"/>
            <p14:sldId id="294"/>
            <p14:sldId id="286"/>
            <p14:sldId id="287"/>
            <p14:sldId id="288"/>
            <p14:sldId id="289"/>
            <p14:sldId id="290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7ABE"/>
    <a:srgbClr val="327DC1"/>
    <a:srgbClr val="5B9BD5"/>
    <a:srgbClr val="F6C57F"/>
    <a:srgbClr val="FBC981"/>
    <a:srgbClr val="FDFDFD"/>
    <a:srgbClr val="0D5485"/>
    <a:srgbClr val="203864"/>
    <a:srgbClr val="F7C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58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78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5AB159-C6AD-43EC-B11B-E0C45B32B1B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A849DC2-2A25-43E7-8394-99D008013F3D}">
      <dgm:prSet phldrT="[Texto]" custT="1"/>
      <dgm:spPr>
        <a:ln>
          <a:noFill/>
        </a:ln>
      </dgm:spPr>
      <dgm:t>
        <a:bodyPr/>
        <a:lstStyle/>
        <a:p>
          <a:pPr algn="l"/>
          <a:r>
            <a:rPr lang="ca-ES" sz="2200" i="0" dirty="0" smtClean="0">
              <a:latin typeface="Articulate Narrow" panose="02000506040000020004" pitchFamily="2" charset="0"/>
            </a:rPr>
            <a:t>Des de la pàgina principal de l’assignatura, cal clicar a Activa edició.</a:t>
          </a:r>
          <a:endParaRPr lang="es-ES" sz="2200" i="0" dirty="0">
            <a:latin typeface="Articulate Narrow" panose="02000506040000020004" pitchFamily="2" charset="0"/>
          </a:endParaRPr>
        </a:p>
      </dgm:t>
    </dgm:pt>
    <dgm:pt modelId="{45CF92D2-569E-4574-B093-5C593DDA0BB9}" type="parTrans" cxnId="{93D80395-3259-4CC5-A998-63E50E12D326}">
      <dgm:prSet/>
      <dgm:spPr/>
      <dgm:t>
        <a:bodyPr/>
        <a:lstStyle/>
        <a:p>
          <a:endParaRPr lang="es-ES"/>
        </a:p>
      </dgm:t>
    </dgm:pt>
    <dgm:pt modelId="{8021B9D1-1F37-4F5F-BD7A-3F2A8DB67343}" type="sibTrans" cxnId="{93D80395-3259-4CC5-A998-63E50E12D326}">
      <dgm:prSet/>
      <dgm:spPr/>
      <dgm:t>
        <a:bodyPr/>
        <a:lstStyle/>
        <a:p>
          <a:endParaRPr lang="es-ES"/>
        </a:p>
      </dgm:t>
    </dgm:pt>
    <dgm:pt modelId="{7B5BCDC0-34C1-4281-9113-CFB7A75B3129}">
      <dgm:prSet phldrT="[Texto]" custT="1"/>
      <dgm:spPr>
        <a:ln>
          <a:noFill/>
        </a:ln>
      </dgm:spPr>
      <dgm:t>
        <a:bodyPr/>
        <a:lstStyle/>
        <a:p>
          <a:pPr algn="l"/>
          <a:r>
            <a:rPr lang="ca-ES" sz="2200" i="0" dirty="0" smtClean="0">
              <a:latin typeface="Articulate Narrow" panose="02000506040000020004" pitchFamily="2" charset="0"/>
            </a:rPr>
            <a:t>En el tema en què es vulgui afegir la consulta, es clica a Afegeix una activitat o un recurs i se selecciona Consulta.</a:t>
          </a:r>
          <a:endParaRPr lang="es-ES" sz="2200" i="0" dirty="0">
            <a:latin typeface="Articulate Narrow" panose="02000506040000020004" pitchFamily="2" charset="0"/>
          </a:endParaRPr>
        </a:p>
      </dgm:t>
    </dgm:pt>
    <dgm:pt modelId="{68AC2172-3595-48A5-920E-FA6B13FBC9C7}" type="parTrans" cxnId="{A11C771E-07B8-410E-A2BA-4AE0BC5C0EF5}">
      <dgm:prSet/>
      <dgm:spPr/>
      <dgm:t>
        <a:bodyPr/>
        <a:lstStyle/>
        <a:p>
          <a:endParaRPr lang="es-ES"/>
        </a:p>
      </dgm:t>
    </dgm:pt>
    <dgm:pt modelId="{EEE993D2-9274-4E14-AA24-0730D921773B}" type="sibTrans" cxnId="{A11C771E-07B8-410E-A2BA-4AE0BC5C0EF5}">
      <dgm:prSet/>
      <dgm:spPr/>
      <dgm:t>
        <a:bodyPr/>
        <a:lstStyle/>
        <a:p>
          <a:endParaRPr lang="es-ES"/>
        </a:p>
      </dgm:t>
    </dgm:pt>
    <dgm:pt modelId="{3377C789-144C-4B83-B497-BE5E7A619B6A}">
      <dgm:prSet phldrT="[Texto]" custT="1"/>
      <dgm:spPr>
        <a:ln>
          <a:noFill/>
        </a:ln>
      </dgm:spPr>
      <dgm:t>
        <a:bodyPr/>
        <a:lstStyle/>
        <a:p>
          <a:pPr algn="l"/>
          <a:r>
            <a:rPr lang="ca-ES" sz="2400" i="0" dirty="0" smtClean="0">
              <a:latin typeface="Articulate Narrow" panose="02000506040000020004" pitchFamily="2" charset="0"/>
            </a:rPr>
            <a:t>Es clica a Afegeix</a:t>
          </a:r>
          <a:r>
            <a:rPr lang="ca-ES" sz="2400" dirty="0" smtClean="0">
              <a:latin typeface="Articulate Narrow" panose="02000506040000020004" pitchFamily="2" charset="0"/>
            </a:rPr>
            <a:t>.</a:t>
          </a:r>
          <a:endParaRPr lang="es-ES" sz="2400" dirty="0">
            <a:latin typeface="Articulate Narrow" panose="02000506040000020004" pitchFamily="2" charset="0"/>
          </a:endParaRPr>
        </a:p>
      </dgm:t>
    </dgm:pt>
    <dgm:pt modelId="{49EAFD81-6344-4817-99D3-FBC12824474D}" type="parTrans" cxnId="{C0A1C1AC-A680-4F3F-B0DB-D53B7BA016F6}">
      <dgm:prSet/>
      <dgm:spPr/>
      <dgm:t>
        <a:bodyPr/>
        <a:lstStyle/>
        <a:p>
          <a:endParaRPr lang="es-ES"/>
        </a:p>
      </dgm:t>
    </dgm:pt>
    <dgm:pt modelId="{49BDC0BB-E925-474E-9843-74A32CD64999}" type="sibTrans" cxnId="{C0A1C1AC-A680-4F3F-B0DB-D53B7BA016F6}">
      <dgm:prSet/>
      <dgm:spPr/>
      <dgm:t>
        <a:bodyPr/>
        <a:lstStyle/>
        <a:p>
          <a:endParaRPr lang="es-ES"/>
        </a:p>
      </dgm:t>
    </dgm:pt>
    <dgm:pt modelId="{039EE516-D696-429B-BDF2-1A8AF1AAEE51}" type="pres">
      <dgm:prSet presAssocID="{C55AB159-C6AD-43EC-B11B-E0C45B32B1B3}" presName="CompostProcess" presStyleCnt="0">
        <dgm:presLayoutVars>
          <dgm:dir/>
          <dgm:resizeHandles val="exact"/>
        </dgm:presLayoutVars>
      </dgm:prSet>
      <dgm:spPr/>
    </dgm:pt>
    <dgm:pt modelId="{9636F992-81AD-43D0-8713-04DCD9AD9EAD}" type="pres">
      <dgm:prSet presAssocID="{C55AB159-C6AD-43EC-B11B-E0C45B32B1B3}" presName="arrow" presStyleLbl="bgShp" presStyleIdx="0" presStyleCnt="1"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endParaRPr lang="es-ES"/>
        </a:p>
      </dgm:t>
    </dgm:pt>
    <dgm:pt modelId="{63D5F68C-7C76-45B0-829D-D67D02F27C91}" type="pres">
      <dgm:prSet presAssocID="{C55AB159-C6AD-43EC-B11B-E0C45B32B1B3}" presName="linearProcess" presStyleCnt="0"/>
      <dgm:spPr/>
    </dgm:pt>
    <dgm:pt modelId="{D4C3DE93-743D-4B81-8D14-80F8BDFD0D40}" type="pres">
      <dgm:prSet presAssocID="{AA849DC2-2A25-43E7-8394-99D008013F3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A89FD4-5AD9-4699-BBF1-08829F1EF557}" type="pres">
      <dgm:prSet presAssocID="{8021B9D1-1F37-4F5F-BD7A-3F2A8DB67343}" presName="sibTrans" presStyleCnt="0"/>
      <dgm:spPr/>
    </dgm:pt>
    <dgm:pt modelId="{87DAADFA-FF03-42E6-80A4-BAA103EC46DD}" type="pres">
      <dgm:prSet presAssocID="{7B5BCDC0-34C1-4281-9113-CFB7A75B312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96049A-61F0-4347-A55C-FB8E39BCCFD1}" type="pres">
      <dgm:prSet presAssocID="{EEE993D2-9274-4E14-AA24-0730D921773B}" presName="sibTrans" presStyleCnt="0"/>
      <dgm:spPr/>
    </dgm:pt>
    <dgm:pt modelId="{D0923C94-0F0D-4C66-9AD4-4F5238432EB3}" type="pres">
      <dgm:prSet presAssocID="{3377C789-144C-4B83-B497-BE5E7A619B6A}" presName="textNode" presStyleLbl="node1" presStyleIdx="2" presStyleCnt="3" custScaleY="554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3D80395-3259-4CC5-A998-63E50E12D326}" srcId="{C55AB159-C6AD-43EC-B11B-E0C45B32B1B3}" destId="{AA849DC2-2A25-43E7-8394-99D008013F3D}" srcOrd="0" destOrd="0" parTransId="{45CF92D2-569E-4574-B093-5C593DDA0BB9}" sibTransId="{8021B9D1-1F37-4F5F-BD7A-3F2A8DB67343}"/>
    <dgm:cxn modelId="{9F057C72-0050-43E1-94AD-CDDC18395A1F}" type="presOf" srcId="{3377C789-144C-4B83-B497-BE5E7A619B6A}" destId="{D0923C94-0F0D-4C66-9AD4-4F5238432EB3}" srcOrd="0" destOrd="0" presId="urn:microsoft.com/office/officeart/2005/8/layout/hProcess9"/>
    <dgm:cxn modelId="{B83D7169-6461-400D-A6BB-B74035945F3A}" type="presOf" srcId="{7B5BCDC0-34C1-4281-9113-CFB7A75B3129}" destId="{87DAADFA-FF03-42E6-80A4-BAA103EC46DD}" srcOrd="0" destOrd="0" presId="urn:microsoft.com/office/officeart/2005/8/layout/hProcess9"/>
    <dgm:cxn modelId="{768AF480-E535-4D1F-B10C-40B8668DA637}" type="presOf" srcId="{C55AB159-C6AD-43EC-B11B-E0C45B32B1B3}" destId="{039EE516-D696-429B-BDF2-1A8AF1AAEE51}" srcOrd="0" destOrd="0" presId="urn:microsoft.com/office/officeart/2005/8/layout/hProcess9"/>
    <dgm:cxn modelId="{A11C771E-07B8-410E-A2BA-4AE0BC5C0EF5}" srcId="{C55AB159-C6AD-43EC-B11B-E0C45B32B1B3}" destId="{7B5BCDC0-34C1-4281-9113-CFB7A75B3129}" srcOrd="1" destOrd="0" parTransId="{68AC2172-3595-48A5-920E-FA6B13FBC9C7}" sibTransId="{EEE993D2-9274-4E14-AA24-0730D921773B}"/>
    <dgm:cxn modelId="{C0825D44-F19F-47FF-8CF7-343045C79BB8}" type="presOf" srcId="{AA849DC2-2A25-43E7-8394-99D008013F3D}" destId="{D4C3DE93-743D-4B81-8D14-80F8BDFD0D40}" srcOrd="0" destOrd="0" presId="urn:microsoft.com/office/officeart/2005/8/layout/hProcess9"/>
    <dgm:cxn modelId="{C0A1C1AC-A680-4F3F-B0DB-D53B7BA016F6}" srcId="{C55AB159-C6AD-43EC-B11B-E0C45B32B1B3}" destId="{3377C789-144C-4B83-B497-BE5E7A619B6A}" srcOrd="2" destOrd="0" parTransId="{49EAFD81-6344-4817-99D3-FBC12824474D}" sibTransId="{49BDC0BB-E925-474E-9843-74A32CD64999}"/>
    <dgm:cxn modelId="{64D9FA1E-378D-4A2C-992C-ED60BDD4E078}" type="presParOf" srcId="{039EE516-D696-429B-BDF2-1A8AF1AAEE51}" destId="{9636F992-81AD-43D0-8713-04DCD9AD9EAD}" srcOrd="0" destOrd="0" presId="urn:microsoft.com/office/officeart/2005/8/layout/hProcess9"/>
    <dgm:cxn modelId="{27D89D2C-6BD7-448D-AC7E-274EEEE2F767}" type="presParOf" srcId="{039EE516-D696-429B-BDF2-1A8AF1AAEE51}" destId="{63D5F68C-7C76-45B0-829D-D67D02F27C91}" srcOrd="1" destOrd="0" presId="urn:microsoft.com/office/officeart/2005/8/layout/hProcess9"/>
    <dgm:cxn modelId="{D2186190-2DB5-4889-A494-A1878617F845}" type="presParOf" srcId="{63D5F68C-7C76-45B0-829D-D67D02F27C91}" destId="{D4C3DE93-743D-4B81-8D14-80F8BDFD0D40}" srcOrd="0" destOrd="0" presId="urn:microsoft.com/office/officeart/2005/8/layout/hProcess9"/>
    <dgm:cxn modelId="{01E75CD5-E148-47DA-9533-C098F7B896CA}" type="presParOf" srcId="{63D5F68C-7C76-45B0-829D-D67D02F27C91}" destId="{D3A89FD4-5AD9-4699-BBF1-08829F1EF557}" srcOrd="1" destOrd="0" presId="urn:microsoft.com/office/officeart/2005/8/layout/hProcess9"/>
    <dgm:cxn modelId="{5EAE0953-810B-4040-88ED-A2391E580416}" type="presParOf" srcId="{63D5F68C-7C76-45B0-829D-D67D02F27C91}" destId="{87DAADFA-FF03-42E6-80A4-BAA103EC46DD}" srcOrd="2" destOrd="0" presId="urn:microsoft.com/office/officeart/2005/8/layout/hProcess9"/>
    <dgm:cxn modelId="{BB5DCA96-151C-4807-A31A-ADB6E1EFC949}" type="presParOf" srcId="{63D5F68C-7C76-45B0-829D-D67D02F27C91}" destId="{2696049A-61F0-4347-A55C-FB8E39BCCFD1}" srcOrd="3" destOrd="0" presId="urn:microsoft.com/office/officeart/2005/8/layout/hProcess9"/>
    <dgm:cxn modelId="{A36DCBE3-EC1C-4376-8940-5C77C4D486BA}" type="presParOf" srcId="{63D5F68C-7C76-45B0-829D-D67D02F27C91}" destId="{D0923C94-0F0D-4C66-9AD4-4F5238432EB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36F992-81AD-43D0-8713-04DCD9AD9EAD}">
      <dsp:nvSpPr>
        <dsp:cNvPr id="0" name=""/>
        <dsp:cNvSpPr/>
      </dsp:nvSpPr>
      <dsp:spPr>
        <a:xfrm>
          <a:off x="699770" y="0"/>
          <a:ext cx="7930726" cy="5359400"/>
        </a:xfrm>
        <a:prstGeom prst="rightArrow">
          <a:avLst/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C3DE93-743D-4B81-8D14-80F8BDFD0D40}">
      <dsp:nvSpPr>
        <dsp:cNvPr id="0" name=""/>
        <dsp:cNvSpPr/>
      </dsp:nvSpPr>
      <dsp:spPr>
        <a:xfrm>
          <a:off x="4555" y="1607820"/>
          <a:ext cx="2815480" cy="214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200" i="0" kern="1200" dirty="0" smtClean="0">
              <a:latin typeface="Articulate Narrow" panose="02000506040000020004" pitchFamily="2" charset="0"/>
            </a:rPr>
            <a:t>Des de la pàgina principal de l’assignatura, cal clicar a Activa edició.</a:t>
          </a:r>
          <a:endParaRPr lang="es-ES" sz="2200" i="0" kern="1200" dirty="0">
            <a:latin typeface="Articulate Narrow" panose="02000506040000020004" pitchFamily="2" charset="0"/>
          </a:endParaRPr>
        </a:p>
      </dsp:txBody>
      <dsp:txXfrm>
        <a:off x="109205" y="1712470"/>
        <a:ext cx="2606180" cy="1934460"/>
      </dsp:txXfrm>
    </dsp:sp>
    <dsp:sp modelId="{87DAADFA-FF03-42E6-80A4-BAA103EC46DD}">
      <dsp:nvSpPr>
        <dsp:cNvPr id="0" name=""/>
        <dsp:cNvSpPr/>
      </dsp:nvSpPr>
      <dsp:spPr>
        <a:xfrm>
          <a:off x="3257393" y="1607820"/>
          <a:ext cx="2815480" cy="214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200" i="0" kern="1200" dirty="0" smtClean="0">
              <a:latin typeface="Articulate Narrow" panose="02000506040000020004" pitchFamily="2" charset="0"/>
            </a:rPr>
            <a:t>En el tema en què es vulgui afegir la consulta, es clica a Afegeix una activitat o un recurs i se selecciona Consulta.</a:t>
          </a:r>
          <a:endParaRPr lang="es-ES" sz="2200" i="0" kern="1200" dirty="0">
            <a:latin typeface="Articulate Narrow" panose="02000506040000020004" pitchFamily="2" charset="0"/>
          </a:endParaRPr>
        </a:p>
      </dsp:txBody>
      <dsp:txXfrm>
        <a:off x="3362043" y="1712470"/>
        <a:ext cx="2606180" cy="1934460"/>
      </dsp:txXfrm>
    </dsp:sp>
    <dsp:sp modelId="{D0923C94-0F0D-4C66-9AD4-4F5238432EB3}">
      <dsp:nvSpPr>
        <dsp:cNvPr id="0" name=""/>
        <dsp:cNvSpPr/>
      </dsp:nvSpPr>
      <dsp:spPr>
        <a:xfrm>
          <a:off x="6510230" y="2085224"/>
          <a:ext cx="2815480" cy="11889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400" i="0" kern="1200" dirty="0" smtClean="0">
              <a:latin typeface="Articulate Narrow" panose="02000506040000020004" pitchFamily="2" charset="0"/>
            </a:rPr>
            <a:t>Es clica a Afegeix</a:t>
          </a:r>
          <a:r>
            <a:rPr lang="ca-ES" sz="2400" kern="1200" dirty="0" smtClean="0">
              <a:latin typeface="Articulate Narrow" panose="02000506040000020004" pitchFamily="2" charset="0"/>
            </a:rPr>
            <a:t>.</a:t>
          </a:r>
          <a:endParaRPr lang="es-ES" sz="2400" kern="1200" dirty="0">
            <a:latin typeface="Articulate Narrow" panose="02000506040000020004" pitchFamily="2" charset="0"/>
          </a:endParaRPr>
        </a:p>
      </dsp:txBody>
      <dsp:txXfrm>
        <a:off x="6568270" y="2143264"/>
        <a:ext cx="2699400" cy="1072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5E8CF-E70B-41D7-BD64-47255026C2FF}" type="datetimeFigureOut">
              <a:rPr lang="es-ES" smtClean="0"/>
              <a:t>22/01/2018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8C83D-9AF8-47CD-877A-074DC2DCB8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19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hyperlink" Target="http://bit.ly/2sO5WCQ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15910"/>
            <a:ext cx="122809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7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4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"/>
            <a:ext cx="12230100" cy="711431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" y="6351062"/>
            <a:ext cx="1080000" cy="37525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1701800" y="6264651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2400" b="1" dirty="0">
                <a:solidFill>
                  <a:srgbClr val="2038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CRAi,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universitat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de Barcelona,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curs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2017-18 </a:t>
            </a:r>
          </a:p>
        </p:txBody>
      </p:sp>
      <p:pic>
        <p:nvPicPr>
          <p:cNvPr id="11" name="Imagen 1">
            <a:hlinkClick r:id="rId4"/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225" y="4602823"/>
            <a:ext cx="2817776" cy="762592"/>
          </a:xfrm>
          <a:prstGeom prst="rect">
            <a:avLst/>
          </a:prstGeom>
        </p:spPr>
      </p:pic>
      <p:sp>
        <p:nvSpPr>
          <p:cNvPr id="12" name="QuadreDeText 8"/>
          <p:cNvSpPr txBox="1"/>
          <p:nvPr userDrawn="1"/>
        </p:nvSpPr>
        <p:spPr>
          <a:xfrm>
            <a:off x="3554071" y="1987497"/>
            <a:ext cx="4540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6600" dirty="0">
                <a:solidFill>
                  <a:srgbClr val="25477B"/>
                </a:solidFill>
                <a:latin typeface="Bebas Neue Regular" panose="00000500000000000000" pitchFamily="50" charset="0"/>
              </a:rPr>
              <a:t>Moltes gràcies</a:t>
            </a:r>
            <a:r>
              <a:rPr lang="ca-ES" sz="9600" dirty="0">
                <a:solidFill>
                  <a:schemeClr val="bg1"/>
                </a:solidFill>
                <a:latin typeface="Bebas Neue Regular" panose="00000500000000000000" pitchFamily="50" charset="0"/>
              </a:rPr>
              <a:t>!</a:t>
            </a:r>
            <a:endParaRPr lang="es-ES" sz="23900" dirty="0">
              <a:solidFill>
                <a:schemeClr val="bg1"/>
              </a:solidFill>
              <a:latin typeface="Bebas Neue Regular" panose="00000500000000000000" pitchFamily="50" charset="0"/>
            </a:endParaRPr>
          </a:p>
        </p:txBody>
      </p:sp>
      <p:pic>
        <p:nvPicPr>
          <p:cNvPr id="13" name="Imatg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4" name="Imatg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64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2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6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47"/>
            <a:ext cx="121920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0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68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-142017"/>
            <a:ext cx="12280900" cy="7114317"/>
          </a:xfrm>
          <a:prstGeom prst="rect">
            <a:avLst/>
          </a:prstGeom>
        </p:spPr>
      </p:pic>
      <p:pic>
        <p:nvPicPr>
          <p:cNvPr id="8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2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7108" y="-21635"/>
            <a:ext cx="12266215" cy="69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8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B6BE-4A2C-4940-AE64-50381964F637}" type="datetimeFigureOut">
              <a:rPr lang="es-ES" smtClean="0"/>
              <a:t>22/01/2018</a:t>
            </a:fld>
            <a:endParaRPr lang="es-ES" dirty="0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7AE9F-56A0-420A-AAC4-4BB0BB33088A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92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  <p:sldLayoutId id="2147483651" r:id="rId5"/>
    <p:sldLayoutId id="2147483652" r:id="rId6"/>
    <p:sldLayoutId id="2147483660" r:id="rId7"/>
    <p:sldLayoutId id="2147483654" r:id="rId8"/>
    <p:sldLayoutId id="2147483662" r:id="rId9"/>
    <p:sldLayoutId id="2147483663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650454" y="2136338"/>
            <a:ext cx="4891092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54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Campus Virtual UB</a:t>
            </a:r>
          </a:p>
          <a:p>
            <a:pPr algn="ctr">
              <a:spcBef>
                <a:spcPct val="0"/>
              </a:spcBef>
              <a:buNone/>
            </a:pPr>
            <a:endParaRPr lang="ca-ES" altLang="ca-ES" sz="5400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  <a:p>
            <a:pPr algn="ctr">
              <a:spcBef>
                <a:spcPct val="0"/>
              </a:spcBef>
              <a:buNone/>
            </a:pPr>
            <a:r>
              <a:rPr lang="ca-ES" altLang="ca-ES" sz="5400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ACTIVITAT  consulta </a:t>
            </a:r>
          </a:p>
        </p:txBody>
      </p:sp>
    </p:spTree>
    <p:extLst>
      <p:ext uri="{BB962C8B-B14F-4D97-AF65-F5344CB8AC3E}">
        <p14:creationId xmlns:p14="http://schemas.microsoft.com/office/powerpoint/2010/main" val="26528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525452" y="1108808"/>
            <a:ext cx="3035329" cy="22583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600"/>
              </a:spcBef>
              <a:spcAft>
                <a:spcPts val="600"/>
              </a:spcAft>
              <a:buSzPts val="1100"/>
            </a:pPr>
            <a:r>
              <a:rPr lang="ca-ES" sz="2400" spc="-5" dirty="0" smtClean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 </a:t>
            </a:r>
            <a:r>
              <a:rPr lang="ca-ES" sz="2400" spc="-5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acabar, es clica a </a:t>
            </a:r>
            <a:r>
              <a:rPr lang="ca-ES" sz="2400" spc="-5" dirty="0">
                <a:solidFill>
                  <a:schemeClr val="tx1">
                    <a:lumMod val="65000"/>
                    <a:lumOff val="35000"/>
                  </a:schemeClr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Desa els canvis i torna al curs.</a:t>
            </a:r>
            <a:endParaRPr lang="es-ES" sz="2400" spc="-5" dirty="0">
              <a:solidFill>
                <a:schemeClr val="tx1">
                  <a:lumMod val="65000"/>
                  <a:lumOff val="35000"/>
                </a:schemeClr>
              </a:solidFill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077149" y="1315487"/>
            <a:ext cx="73949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En aquesta activitat el mode de grups es comporta de la manera següent:</a:t>
            </a:r>
            <a:endParaRPr lang="es-ES" sz="2000" dirty="0">
              <a:latin typeface="Articulate Narrow" panose="02000506040000020004" pitchFamily="2" charset="0"/>
            </a:endParaRPr>
          </a:p>
          <a:p>
            <a:pPr marL="342900" lvl="0" indent="-342900" algn="just">
              <a:buClr>
                <a:srgbClr val="F7C053"/>
              </a:buClr>
              <a:buSzPct val="150000"/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327DC1"/>
                </a:solidFill>
                <a:latin typeface="Articulate Narrow" panose="02000506040000020004" pitchFamily="2" charset="0"/>
              </a:rPr>
              <a:t>Sense grups</a:t>
            </a:r>
            <a:r>
              <a:rPr lang="ca-ES" sz="2000" dirty="0">
                <a:latin typeface="Articulate Narrow" panose="02000506040000020004" pitchFamily="2" charset="0"/>
              </a:rPr>
              <a:t>. El límit d’alumnes per resposta s’aplica en tots els </a:t>
            </a:r>
            <a:r>
              <a:rPr lang="ca-ES" sz="2000" dirty="0" smtClean="0">
                <a:latin typeface="Articulate Narrow" panose="02000506040000020004" pitchFamily="2" charset="0"/>
              </a:rPr>
              <a:t>casos.</a:t>
            </a:r>
            <a:endParaRPr lang="es-ES" sz="2000" dirty="0" smtClean="0">
              <a:latin typeface="Articulate Narrow" panose="02000506040000020004" pitchFamily="2" charset="0"/>
            </a:endParaRPr>
          </a:p>
          <a:p>
            <a:pPr marL="342900" lvl="0" indent="-342900" algn="just">
              <a:buClr>
                <a:srgbClr val="F7C053"/>
              </a:buClr>
              <a:buSzPct val="150000"/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27DC1"/>
                </a:solidFill>
                <a:latin typeface="Articulate Narrow" panose="02000506040000020004" pitchFamily="2" charset="0"/>
              </a:rPr>
              <a:t>Grups </a:t>
            </a:r>
            <a:r>
              <a:rPr lang="ca-ES" sz="2000" dirty="0">
                <a:solidFill>
                  <a:srgbClr val="327DC1"/>
                </a:solidFill>
                <a:latin typeface="Articulate Narrow" panose="02000506040000020004" pitchFamily="2" charset="0"/>
              </a:rPr>
              <a:t>separats. </a:t>
            </a:r>
            <a:r>
              <a:rPr lang="ca-ES" sz="2000" dirty="0">
                <a:latin typeface="Articulate Narrow" panose="02000506040000020004" pitchFamily="2" charset="0"/>
              </a:rPr>
              <a:t>El límit d’alumnes per resposta s’aplica només als membres de cada grup. Després de respondre, cada estudiant pot veure només les respostes del seu </a:t>
            </a:r>
            <a:r>
              <a:rPr lang="ca-ES" sz="2000" dirty="0" smtClean="0">
                <a:latin typeface="Articulate Narrow" panose="02000506040000020004" pitchFamily="2" charset="0"/>
              </a:rPr>
              <a:t>grup.*</a:t>
            </a:r>
            <a:endParaRPr lang="es-ES" sz="2000" dirty="0">
              <a:latin typeface="Articulate Narrow" panose="02000506040000020004" pitchFamily="2" charset="0"/>
            </a:endParaRPr>
          </a:p>
          <a:p>
            <a:pPr marL="342900" lvl="0" indent="-342900" algn="just">
              <a:buClr>
                <a:srgbClr val="F7C053"/>
              </a:buClr>
              <a:buSzPct val="150000"/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27DC1"/>
                </a:solidFill>
                <a:latin typeface="Articulate Narrow" panose="02000506040000020004" pitchFamily="2" charset="0"/>
              </a:rPr>
              <a:t>Grups visibles</a:t>
            </a:r>
            <a:r>
              <a:rPr lang="ca-ES" sz="2000" dirty="0" smtClean="0">
                <a:latin typeface="Articulate Narrow" panose="02000506040000020004" pitchFamily="2" charset="0"/>
              </a:rPr>
              <a:t>. Funciona igual que </a:t>
            </a:r>
            <a:r>
              <a:rPr lang="ca-ES" sz="2000" dirty="0" smtClean="0">
                <a:solidFill>
                  <a:srgbClr val="327DC1"/>
                </a:solidFill>
                <a:latin typeface="Articulate Narrow" panose="02000506040000020004" pitchFamily="2" charset="0"/>
              </a:rPr>
              <a:t>Grups separats</a:t>
            </a:r>
            <a:r>
              <a:rPr lang="ca-ES" sz="2000" dirty="0" smtClean="0">
                <a:latin typeface="Articulate Narrow" panose="02000506040000020004" pitchFamily="2" charset="0"/>
              </a:rPr>
              <a:t>, però a més cada estudiant pot veure, després de respondre, les respostes de cada grup.*</a:t>
            </a:r>
          </a:p>
          <a:p>
            <a:pPr lvl="0" algn="just">
              <a:buClr>
                <a:srgbClr val="317ABE"/>
              </a:buClr>
              <a:buSzPct val="85000"/>
            </a:pPr>
            <a:r>
              <a:rPr lang="ca-ES" dirty="0" smtClean="0">
                <a:latin typeface="Articulate Narrow" panose="02000506040000020004" pitchFamily="2" charset="0"/>
              </a:rPr>
              <a:t>	</a:t>
            </a:r>
            <a:endParaRPr lang="es-ES" dirty="0" smtClean="0">
              <a:latin typeface="Articulate Narrow" panose="02000506040000020004" pitchFamily="2" charset="0"/>
            </a:endParaRPr>
          </a:p>
          <a:p>
            <a:pPr algn="just"/>
            <a:r>
              <a:rPr lang="ca-ES" sz="1600" dirty="0" smtClean="0">
                <a:latin typeface="Articulate Narrow" panose="02000506040000020004" pitchFamily="2" charset="0"/>
              </a:rPr>
              <a:t>* </a:t>
            </a:r>
            <a:r>
              <a:rPr lang="ca-ES" sz="1600" dirty="0">
                <a:latin typeface="Articulate Narrow" panose="02000506040000020004" pitchFamily="2" charset="0"/>
              </a:rPr>
              <a:t>En cas que el professorat permeti veure els resultats en crear la consulta.</a:t>
            </a:r>
            <a:endParaRPr lang="es-ES" sz="1600" dirty="0">
              <a:latin typeface="Articulate Narrow" panose="02000506040000020004" pitchFamily="2" charset="0"/>
            </a:endParaRPr>
          </a:p>
          <a:p>
            <a:endParaRPr lang="es-ES" dirty="0">
              <a:latin typeface="Articulate Narrow" panose="02000506040000020004" pitchFamily="2" charset="0"/>
            </a:endParaRPr>
          </a:p>
        </p:txBody>
      </p:sp>
      <p:grpSp>
        <p:nvGrpSpPr>
          <p:cNvPr id="4" name="Agrupa 3"/>
          <p:cNvGrpSpPr/>
          <p:nvPr/>
        </p:nvGrpSpPr>
        <p:grpSpPr>
          <a:xfrm>
            <a:off x="1204856" y="4561242"/>
            <a:ext cx="10004612" cy="1241574"/>
            <a:chOff x="1204856" y="4561242"/>
            <a:chExt cx="10004612" cy="1241574"/>
          </a:xfrm>
        </p:grpSpPr>
        <p:sp>
          <p:nvSpPr>
            <p:cNvPr id="2" name="Rectángulo 1"/>
            <p:cNvSpPr/>
            <p:nvPr/>
          </p:nvSpPr>
          <p:spPr>
            <a:xfrm>
              <a:off x="1204856" y="4561242"/>
              <a:ext cx="10004612" cy="1241574"/>
            </a:xfrm>
            <a:prstGeom prst="rect">
              <a:avLst/>
            </a:prstGeom>
            <a:solidFill>
              <a:srgbClr val="5B9BD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1204856" y="4682649"/>
              <a:ext cx="100046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ca-ES" sz="2000" dirty="0">
                  <a:solidFill>
                    <a:schemeClr val="bg1"/>
                  </a:solidFill>
                  <a:latin typeface="Articulate Narrow" panose="02000506040000020004" pitchFamily="2" charset="0"/>
                </a:rPr>
                <a:t>Si se selecciona Grups separats o Grups visibles en aquesta activitat, el límit de respostes acceptades en cada opció de la consulta s’aplica a tots els grups. Per tant, si el límit establert en una opció és de deu respostes i hi ha dos grups, els alumnes que poden seleccionar aquesta opció són vint.</a:t>
              </a:r>
              <a:endParaRPr lang="es-ES" sz="2000" dirty="0">
                <a:solidFill>
                  <a:schemeClr val="bg1"/>
                </a:solidFill>
                <a:latin typeface="Articulate Narrow" panose="0200050604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759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25025" y="1004320"/>
            <a:ext cx="27318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a-ES" sz="3200" b="1" dirty="0">
                <a:solidFill>
                  <a:srgbClr val="5193C2"/>
                </a:solidFill>
                <a:latin typeface="Articulate Narrow" panose="0200050604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 funciona?</a:t>
            </a:r>
            <a:endParaRPr lang="es-ES" sz="3200" dirty="0">
              <a:solidFill>
                <a:prstClr val="black"/>
              </a:solidFill>
              <a:latin typeface="Articulate Narrow" panose="02000506040000020004" pitchFamily="2" charset="0"/>
              <a:ea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26258" y="1650651"/>
            <a:ext cx="48601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a-ES" sz="2000" kern="16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Durant el període de temps indicat, si s’ha configurat així, l’estudiant pot accedir a la consulta i escollir l’opció o les opcions que consideri correctes en la pregunta formulada.</a:t>
            </a:r>
            <a:endParaRPr lang="es-ES" sz="2000" kern="1600" dirty="0">
              <a:latin typeface="Articulate Narrow" panose="02000506040000020004" pitchFamily="2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662822" y="1804538"/>
            <a:ext cx="46040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latin typeface="Articulate Narrow" panose="02000506040000020004" pitchFamily="2" charset="0"/>
              </a:rPr>
              <a:t>L’estudiant pot veure que la segona opció ja </a:t>
            </a:r>
            <a:r>
              <a:rPr lang="ca-ES" sz="2000" dirty="0" smtClean="0">
                <a:latin typeface="Articulate Narrow" panose="02000506040000020004" pitchFamily="2" charset="0"/>
              </a:rPr>
              <a:t>està completa perquè </a:t>
            </a:r>
            <a:r>
              <a:rPr lang="ca-ES" sz="2000" dirty="0">
                <a:latin typeface="Articulate Narrow" panose="02000506040000020004" pitchFamily="2" charset="0"/>
              </a:rPr>
              <a:t>ha arribat al nombre màxim de </a:t>
            </a:r>
            <a:r>
              <a:rPr lang="ca-ES" sz="2000" dirty="0" smtClean="0">
                <a:latin typeface="Articulate Narrow" panose="02000506040000020004" pitchFamily="2" charset="0"/>
              </a:rPr>
              <a:t>respostes: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pic>
        <p:nvPicPr>
          <p:cNvPr id="7" name="Imatge 194"/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" r="45178" b="4112"/>
          <a:stretch/>
        </p:blipFill>
        <p:spPr bwMode="auto">
          <a:xfrm>
            <a:off x="6662822" y="3102383"/>
            <a:ext cx="3725066" cy="284121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ángulo 17"/>
          <p:cNvSpPr/>
          <p:nvPr/>
        </p:nvSpPr>
        <p:spPr>
          <a:xfrm>
            <a:off x="625025" y="3429000"/>
            <a:ext cx="2956375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a-ES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En funció de com hagi configurat la consulta el professorat, l’estudiant pot veure la seva elecció i el nombre de companys que han escollit cada opció.</a:t>
            </a:r>
            <a:endParaRPr lang="es-ES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47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45432" y="1933303"/>
            <a:ext cx="2839452" cy="1756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000" dirty="0" smtClean="0">
                <a:latin typeface="Articulate Narrow" panose="02000506040000020004" pitchFamily="2" charset="0"/>
              </a:rPr>
              <a:t>També es </a:t>
            </a:r>
            <a:r>
              <a:rPr lang="ca-ES" sz="2000" dirty="0">
                <a:latin typeface="Articulate Narrow" panose="02000506040000020004" pitchFamily="2" charset="0"/>
              </a:rPr>
              <a:t>poden veure </a:t>
            </a:r>
            <a:r>
              <a:rPr lang="ca-ES" sz="2000" dirty="0" smtClean="0">
                <a:latin typeface="Articulate Narrow" panose="02000506040000020004" pitchFamily="2" charset="0"/>
              </a:rPr>
              <a:t>les </a:t>
            </a:r>
            <a:r>
              <a:rPr lang="ca-ES" sz="2000" dirty="0">
                <a:latin typeface="Articulate Narrow" panose="02000506040000020004" pitchFamily="2" charset="0"/>
              </a:rPr>
              <a:t>dades del gràfic clicant a l’opció que hi ha a la part inferior esquerra del gràfic. 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pic>
        <p:nvPicPr>
          <p:cNvPr id="4" name="Imatge 19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1489166"/>
            <a:ext cx="6932749" cy="508409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" name="Conector recto de flecha 4"/>
          <p:cNvCxnSpPr/>
          <p:nvPr/>
        </p:nvCxnSpPr>
        <p:spPr>
          <a:xfrm>
            <a:off x="3256547" y="3691690"/>
            <a:ext cx="1518653" cy="26075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058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90600" y="755272"/>
            <a:ext cx="101854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3200" b="1" dirty="0">
                <a:solidFill>
                  <a:srgbClr val="0070C0"/>
                </a:solidFill>
                <a:latin typeface="Articulate Narrow" panose="02000506040000020004" pitchFamily="2" charset="0"/>
              </a:rPr>
              <a:t>Seguiment de l’activitat</a:t>
            </a:r>
          </a:p>
          <a:p>
            <a:endParaRPr lang="es-ES" b="1" dirty="0">
              <a:latin typeface="Articulate Narrow" panose="02000506040000020004" pitchFamily="2" charset="0"/>
            </a:endParaRPr>
          </a:p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Per veure les eleccions de l’alumnat i el resultat de la consulta, cal accedir a la consulta. Una vegada dins, cal clicar a </a:t>
            </a:r>
            <a:r>
              <a:rPr lang="ca-ES" sz="2000" dirty="0">
                <a:solidFill>
                  <a:srgbClr val="327DC1"/>
                </a:solidFill>
                <a:latin typeface="Articulate Narrow" panose="02000506040000020004" pitchFamily="2" charset="0"/>
              </a:rPr>
              <a:t>Visualitza respostes</a:t>
            </a:r>
            <a:r>
              <a:rPr lang="ca-ES" sz="2000" dirty="0">
                <a:latin typeface="Articulate Narrow" panose="02000506040000020004" pitchFamily="2" charset="0"/>
              </a:rPr>
              <a:t>, a la part superior dreta.</a:t>
            </a:r>
            <a:endParaRPr lang="es-ES" sz="2000" dirty="0">
              <a:latin typeface="Articulate Narrow" panose="02000506040000020004" pitchFamily="2" charset="0"/>
            </a:endParaRPr>
          </a:p>
          <a:p>
            <a:pPr algn="just"/>
            <a:r>
              <a:rPr lang="ca-ES" sz="2000" dirty="0">
                <a:latin typeface="Articulate Narrow" panose="02000506040000020004" pitchFamily="2" charset="0"/>
              </a:rPr>
              <a:t>Des d’aquesta mateixa pàgina, mitjançant el menú desplegable </a:t>
            </a:r>
            <a:r>
              <a:rPr lang="ca-ES" sz="2000" dirty="0">
                <a:solidFill>
                  <a:srgbClr val="327DC1"/>
                </a:solidFill>
                <a:latin typeface="Articulate Narrow" panose="02000506040000020004" pitchFamily="2" charset="0"/>
              </a:rPr>
              <a:t>Trieu una acció… </a:t>
            </a:r>
            <a:r>
              <a:rPr lang="ca-ES" sz="2000" dirty="0">
                <a:latin typeface="Articulate Narrow" panose="02000506040000020004" pitchFamily="2" charset="0"/>
              </a:rPr>
              <a:t>es poden esborrar les respostes d’alumnes concrets activant les caselles respectives, en cas que sigui necessari. 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pic>
        <p:nvPicPr>
          <p:cNvPr id="3" name="Imatge 19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305" y="3230518"/>
            <a:ext cx="5861958" cy="3183345"/>
          </a:xfrm>
          <a:prstGeom prst="rect">
            <a:avLst/>
          </a:prstGeom>
          <a:noFill/>
        </p:spPr>
      </p:pic>
      <p:sp>
        <p:nvSpPr>
          <p:cNvPr id="6" name="Rectángulo 5"/>
          <p:cNvSpPr/>
          <p:nvPr/>
        </p:nvSpPr>
        <p:spPr>
          <a:xfrm>
            <a:off x="8775700" y="3749041"/>
            <a:ext cx="2400300" cy="2495005"/>
          </a:xfrm>
          <a:prstGeom prst="rect">
            <a:avLst/>
          </a:prstGeom>
          <a:solidFill>
            <a:srgbClr val="4E7E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2000" dirty="0">
                <a:latin typeface="Articulate Narrow" panose="02000506040000020004" pitchFamily="2" charset="0"/>
              </a:rPr>
              <a:t>Les respostes poden descarregar-se en un fitxer d’Excel, </a:t>
            </a:r>
            <a:r>
              <a:rPr lang="ca-ES" sz="2000" dirty="0" smtClean="0">
                <a:latin typeface="Articulate Narrow" panose="02000506040000020004" pitchFamily="2" charset="0"/>
              </a:rPr>
              <a:t>Open </a:t>
            </a:r>
            <a:r>
              <a:rPr lang="ca-ES" sz="2000" dirty="0">
                <a:latin typeface="Articulate Narrow" panose="02000506040000020004" pitchFamily="2" charset="0"/>
              </a:rPr>
              <a:t>Office o de text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4388758" y="5434149"/>
            <a:ext cx="4386942" cy="57306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837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8195" y="1364801"/>
            <a:ext cx="5463540" cy="1652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latin typeface="Articulate Narrow" panose="02000506040000020004" pitchFamily="2" charset="0"/>
              </a:rPr>
              <a:t>El professorat pot fer la tria en nom dels estudiants o suprimir les respostes des del desplegable </a:t>
            </a:r>
            <a:r>
              <a:rPr lang="ca-ES" sz="2400" b="1" dirty="0" smtClean="0">
                <a:latin typeface="Articulate Narrow" panose="02000506040000020004" pitchFamily="2" charset="0"/>
              </a:rPr>
              <a:t>Amb la selecció:</a:t>
            </a:r>
            <a:endParaRPr lang="ca-ES" sz="2400" dirty="0">
              <a:latin typeface="Articulate Narrow" panose="02000506040000020004" pitchFamily="2" charset="0"/>
            </a:endParaRPr>
          </a:p>
        </p:txBody>
      </p:sp>
      <p:pic>
        <p:nvPicPr>
          <p:cNvPr id="4" name="Imatge 15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85" y="3700915"/>
            <a:ext cx="3905793" cy="2778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Conector recto de flecha 5"/>
          <p:cNvCxnSpPr/>
          <p:nvPr/>
        </p:nvCxnSpPr>
        <p:spPr>
          <a:xfrm>
            <a:off x="3971109" y="2895285"/>
            <a:ext cx="577487" cy="1050299"/>
          </a:xfrm>
          <a:prstGeom prst="straightConnector1">
            <a:avLst/>
          </a:prstGeom>
          <a:ln w="57150" cmpd="sng">
            <a:solidFill>
              <a:schemeClr val="accent1"/>
            </a:solidFill>
            <a:headEnd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5176646" y="5155798"/>
            <a:ext cx="1642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latin typeface="Articulate Narrow" panose="02000506040000020004" pitchFamily="2" charset="0"/>
              </a:rPr>
              <a:t>Desplegable amb les opcions de la consulta</a:t>
            </a:r>
            <a:endParaRPr lang="es-ES" dirty="0">
              <a:latin typeface="Articulate Narrow" panose="02000506040000020004" pitchFamily="2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771882" y="2177421"/>
            <a:ext cx="54723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En cas que algun alumne encara </a:t>
            </a:r>
            <a:r>
              <a:rPr lang="ca-ES" sz="2400" dirty="0" smtClean="0">
                <a:latin typeface="Articulate Narrow" panose="02000506040000020004" pitchFamily="2" charset="0"/>
              </a:rPr>
              <a:t>no</a:t>
            </a:r>
          </a:p>
          <a:p>
            <a:r>
              <a:rPr lang="ca-ES" sz="2400" dirty="0">
                <a:latin typeface="Articulate Narrow" panose="02000506040000020004" pitchFamily="2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</a:rPr>
              <a:t>  hagi </a:t>
            </a:r>
            <a:r>
              <a:rPr lang="ca-ES" sz="2400" dirty="0">
                <a:latin typeface="Articulate Narrow" panose="02000506040000020004" pitchFamily="2" charset="0"/>
              </a:rPr>
              <a:t>respost la consulta, el </a:t>
            </a:r>
            <a:r>
              <a:rPr lang="ca-ES" sz="2400" dirty="0" smtClean="0">
                <a:latin typeface="Articulate Narrow" panose="02000506040000020004" pitchFamily="2" charset="0"/>
              </a:rPr>
              <a:t>professorat </a:t>
            </a:r>
            <a:r>
              <a:rPr lang="ca-ES" sz="2400" dirty="0">
                <a:latin typeface="Articulate Narrow" panose="02000506040000020004" pitchFamily="2" charset="0"/>
              </a:rPr>
              <a:t>pot </a:t>
            </a:r>
            <a:endParaRPr lang="ca-ES" sz="2400" dirty="0" smtClean="0">
              <a:latin typeface="Articulate Narrow" panose="02000506040000020004" pitchFamily="2" charset="0"/>
            </a:endParaRPr>
          </a:p>
          <a:p>
            <a:r>
              <a:rPr lang="ca-ES" sz="2400" dirty="0">
                <a:latin typeface="Articulate Narrow" panose="02000506040000020004" pitchFamily="2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</a:rPr>
              <a:t>     seleccionar l’opció </a:t>
            </a:r>
            <a:r>
              <a:rPr lang="ca-ES" sz="2400" dirty="0">
                <a:latin typeface="Articulate Narrow" panose="02000506040000020004" pitchFamily="2" charset="0"/>
              </a:rPr>
              <a:t>des del </a:t>
            </a:r>
            <a:r>
              <a:rPr lang="ca-ES" sz="2400" dirty="0" smtClean="0">
                <a:latin typeface="Articulate Narrow" panose="02000506040000020004" pitchFamily="2" charset="0"/>
              </a:rPr>
              <a:t>menú </a:t>
            </a:r>
          </a:p>
          <a:p>
            <a:r>
              <a:rPr lang="ca-ES" sz="2400" dirty="0">
                <a:latin typeface="Articulate Narrow" panose="02000506040000020004" pitchFamily="2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</a:rPr>
              <a:t>         desplegable pot triar </a:t>
            </a:r>
            <a:r>
              <a:rPr lang="ca-ES" sz="2400" dirty="0">
                <a:latin typeface="Articulate Narrow" panose="02000506040000020004" pitchFamily="2" charset="0"/>
              </a:rPr>
              <a:t>la mateixa </a:t>
            </a:r>
            <a:endParaRPr lang="ca-ES" sz="2400" dirty="0" smtClean="0">
              <a:latin typeface="Articulate Narrow" panose="02000506040000020004" pitchFamily="2" charset="0"/>
            </a:endParaRPr>
          </a:p>
          <a:p>
            <a:r>
              <a:rPr lang="ca-ES" sz="2400" dirty="0" smtClean="0">
                <a:latin typeface="Articulate Narrow" panose="02000506040000020004" pitchFamily="2" charset="0"/>
              </a:rPr>
              <a:t>              resposta </a:t>
            </a:r>
            <a:r>
              <a:rPr lang="ca-ES" sz="2400" dirty="0">
                <a:latin typeface="Articulate Narrow" panose="02000506040000020004" pitchFamily="2" charset="0"/>
              </a:rPr>
              <a:t>per a </a:t>
            </a:r>
            <a:r>
              <a:rPr lang="ca-ES" sz="2400" dirty="0" smtClean="0">
                <a:latin typeface="Articulate Narrow" panose="02000506040000020004" pitchFamily="2" charset="0"/>
              </a:rPr>
              <a:t>diversos estudiants </a:t>
            </a:r>
            <a:r>
              <a:rPr lang="ca-ES" sz="2400" dirty="0">
                <a:latin typeface="Articulate Narrow" panose="02000506040000020004" pitchFamily="2" charset="0"/>
              </a:rPr>
              <a:t>o </a:t>
            </a:r>
            <a:r>
              <a:rPr lang="ca-ES" sz="2400" dirty="0" smtClean="0">
                <a:latin typeface="Articulate Narrow" panose="02000506040000020004" pitchFamily="2" charset="0"/>
              </a:rPr>
              <a:t> </a:t>
            </a:r>
          </a:p>
          <a:p>
            <a:r>
              <a:rPr lang="ca-ES" sz="2400" dirty="0">
                <a:latin typeface="Articulate Narrow" panose="02000506040000020004" pitchFamily="2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</a:rPr>
              <a:t>                escollir-ne una de diferent </a:t>
            </a:r>
            <a:r>
              <a:rPr lang="ca-ES" sz="2400" dirty="0">
                <a:latin typeface="Articulate Narrow" panose="02000506040000020004" pitchFamily="2" charset="0"/>
              </a:rPr>
              <a:t>per a </a:t>
            </a:r>
            <a:endParaRPr lang="ca-ES" sz="2400" dirty="0" smtClean="0">
              <a:latin typeface="Articulate Narrow" panose="02000506040000020004" pitchFamily="2" charset="0"/>
            </a:endParaRPr>
          </a:p>
          <a:p>
            <a:r>
              <a:rPr lang="ca-ES" sz="2400" dirty="0">
                <a:latin typeface="Articulate Narrow" panose="02000506040000020004" pitchFamily="2" charset="0"/>
              </a:rPr>
              <a:t> </a:t>
            </a:r>
            <a:r>
              <a:rPr lang="ca-ES" sz="2400" dirty="0" smtClean="0">
                <a:latin typeface="Articulate Narrow" panose="02000506040000020004" pitchFamily="2" charset="0"/>
              </a:rPr>
              <a:t>                    cada </a:t>
            </a:r>
            <a:r>
              <a:rPr lang="ca-ES" sz="2400" dirty="0">
                <a:latin typeface="Articulate Narrow" panose="02000506040000020004" pitchFamily="2" charset="0"/>
              </a:rPr>
              <a:t>un.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83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4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C9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55938" y="1470224"/>
            <a:ext cx="485208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sz="2800" b="1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a què serveix?</a:t>
            </a:r>
          </a:p>
          <a:p>
            <a:pPr lvl="0" algn="just"/>
            <a:endParaRPr lang="es-ES" sz="2400" dirty="0" smtClean="0">
              <a:solidFill>
                <a:prstClr val="black"/>
              </a:solidFill>
              <a:latin typeface="Articulate Narrow" panose="02000506040000020004" pitchFamily="2" charset="0"/>
            </a:endParaRPr>
          </a:p>
          <a:p>
            <a:pPr lvl="0" algn="just"/>
            <a:r>
              <a:rPr lang="es-ES" sz="2400" dirty="0" smtClean="0">
                <a:solidFill>
                  <a:prstClr val="black"/>
                </a:solidFill>
                <a:latin typeface="Articulate Narrow" panose="02000506040000020004" pitchFamily="2" charset="0"/>
              </a:rPr>
              <a:t>La </a:t>
            </a:r>
            <a:r>
              <a:rPr lang="ca-ES" sz="2800" b="1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Consulta</a:t>
            </a:r>
            <a:r>
              <a:rPr lang="ca-ES" sz="2000" dirty="0" smtClean="0">
                <a:solidFill>
                  <a:prstClr val="black"/>
                </a:solidFill>
                <a:latin typeface="Articulate Narrow" panose="02000506040000020004" pitchFamily="2" charset="0"/>
              </a:rPr>
              <a:t> </a:t>
            </a:r>
            <a:r>
              <a:rPr lang="ca-ES" sz="2400" dirty="0" smtClean="0">
                <a:solidFill>
                  <a:prstClr val="black"/>
                </a:solidFill>
                <a:latin typeface="Articulate Narrow" panose="02000506040000020004" pitchFamily="2" charset="0"/>
              </a:rPr>
              <a:t>permet formular preguntes acompanyades d’una llista d’opcions o respostes, de les quals l’estudiant pot escollir una o més d’una en funció de com s’hagi configurat cada pregunta.</a:t>
            </a:r>
            <a:endParaRPr lang="ca-ES" sz="2400" dirty="0">
              <a:solidFill>
                <a:prstClr val="black"/>
              </a:solidFill>
              <a:latin typeface="Articulate Narrow" panose="02000506040000020004" pitchFamily="2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55937" y="4535708"/>
            <a:ext cx="447479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800" b="1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Exemples d’ús</a:t>
            </a:r>
            <a:endParaRPr lang="en-US" sz="2800" b="1" dirty="0">
              <a:solidFill>
                <a:srgbClr val="317ABE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ca-ES" sz="2400" dirty="0">
                <a:latin typeface="Articulate Narrow" panose="02000506040000020004" pitchFamily="2" charset="0"/>
              </a:rPr>
              <a:t>Enquesta ràpida, elecció del torn de laboratori, apuntar-se a una revisió, </a:t>
            </a:r>
            <a:r>
              <a:rPr lang="ca-ES" sz="2400" dirty="0" smtClean="0">
                <a:latin typeface="Articulate Narrow" panose="02000506040000020004" pitchFamily="2" charset="0"/>
              </a:rPr>
              <a:t>votació sobre algun aspecte del curs, etc</a:t>
            </a:r>
            <a:r>
              <a:rPr lang="ca-ES" sz="2400" dirty="0">
                <a:latin typeface="Articulate Narrow" panose="02000506040000020004" pitchFamily="2" charset="0"/>
              </a:rPr>
              <a:t>.</a:t>
            </a:r>
            <a:endParaRPr lang="en-US" sz="2400" dirty="0">
              <a:latin typeface="Articulate Narrow" panose="02000506040000020004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39315" y="639227"/>
            <a:ext cx="3151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altLang="ca-ES" sz="4800" dirty="0">
                <a:solidFill>
                  <a:srgbClr val="317ABE"/>
                </a:solidFill>
                <a:latin typeface="Bebas Neue Regular"/>
              </a:rPr>
              <a:t>consulta</a:t>
            </a:r>
            <a:endParaRPr lang="es-ES" sz="4800" dirty="0">
              <a:solidFill>
                <a:srgbClr val="317ABE"/>
              </a:solidFill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829" y="763675"/>
            <a:ext cx="342900" cy="504825"/>
          </a:xfrm>
          <a:prstGeom prst="rect">
            <a:avLst/>
          </a:prstGeom>
        </p:spPr>
      </p:pic>
      <p:sp>
        <p:nvSpPr>
          <p:cNvPr id="8" name="Rectángulo 3"/>
          <p:cNvSpPr/>
          <p:nvPr/>
        </p:nvSpPr>
        <p:spPr>
          <a:xfrm>
            <a:off x="7821422" y="3117015"/>
            <a:ext cx="35502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800" b="1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Resultats</a:t>
            </a:r>
            <a:endParaRPr lang="en-US" sz="2800" b="1" dirty="0">
              <a:solidFill>
                <a:srgbClr val="317ABE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2400" dirty="0" smtClean="0">
                <a:latin typeface="Articulate Narrow" panose="02000506040000020004" pitchFamily="2" charset="0"/>
              </a:rPr>
              <a:t>Poden </a:t>
            </a:r>
            <a:r>
              <a:rPr lang="ca-ES" sz="2400" dirty="0">
                <a:latin typeface="Articulate Narrow" panose="02000506040000020004" pitchFamily="2" charset="0"/>
              </a:rPr>
              <a:t>fer-se públics una vegada que l'estudiant ha respost, després d'una certa data, o mai. Els resultats poden publicar-se amb els noms dels estudiants o bé anònimament.</a:t>
            </a:r>
            <a:endParaRPr lang="en-US" sz="24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100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3104" y="1343773"/>
            <a:ext cx="27562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es crea?</a:t>
            </a:r>
            <a:endParaRPr lang="es-ES" sz="3200" b="1" dirty="0">
              <a:solidFill>
                <a:srgbClr val="317ABE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714723870"/>
              </p:ext>
            </p:extLst>
          </p:nvPr>
        </p:nvGraphicFramePr>
        <p:xfrm>
          <a:off x="1811865" y="1343773"/>
          <a:ext cx="9330267" cy="535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42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 8"/>
          <p:cNvGrpSpPr/>
          <p:nvPr/>
        </p:nvGrpSpPr>
        <p:grpSpPr>
          <a:xfrm>
            <a:off x="2471125" y="678885"/>
            <a:ext cx="6618262" cy="2261058"/>
            <a:chOff x="1979806" y="1146413"/>
            <a:chExt cx="6618262" cy="2261058"/>
          </a:xfrm>
        </p:grpSpPr>
        <p:pic>
          <p:nvPicPr>
            <p:cNvPr id="2" name="Imatg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806" y="1475910"/>
              <a:ext cx="6618262" cy="193156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901112" y="2015332"/>
              <a:ext cx="37061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ca-ES" sz="2800" b="1" dirty="0" smtClean="0">
                  <a:solidFill>
                    <a:schemeClr val="accent2"/>
                  </a:solidFill>
                  <a:latin typeface="Articulate Narrow" panose="02000506040000020004" pitchFamily="2" charset="0"/>
                </a:rPr>
                <a:t>2</a:t>
              </a:r>
              <a:endParaRPr lang="es-ES" sz="2800" dirty="0">
                <a:solidFill>
                  <a:schemeClr val="accent2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864827" y="1146413"/>
              <a:ext cx="44318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ca-ES" sz="2800" b="1" dirty="0" smtClean="0">
                  <a:solidFill>
                    <a:schemeClr val="accent2"/>
                  </a:solidFill>
                  <a:latin typeface="Articulate Narrow" panose="02000506040000020004" pitchFamily="2" charset="0"/>
                </a:rPr>
                <a:t>1</a:t>
              </a:r>
              <a:endParaRPr lang="es-ES" sz="28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0" name="Agrupa 9"/>
          <p:cNvGrpSpPr/>
          <p:nvPr/>
        </p:nvGrpSpPr>
        <p:grpSpPr>
          <a:xfrm>
            <a:off x="1144095" y="3415664"/>
            <a:ext cx="3876675" cy="1966246"/>
            <a:chOff x="1459600" y="3890580"/>
            <a:chExt cx="3876675" cy="1966246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9600" y="3890580"/>
              <a:ext cx="3876675" cy="18288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2764099" y="5333606"/>
              <a:ext cx="37061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ca-ES" sz="2800" b="1" dirty="0" smtClean="0">
                  <a:solidFill>
                    <a:schemeClr val="accent2"/>
                  </a:solidFill>
                  <a:latin typeface="Articulate Narrow" panose="02000506040000020004" pitchFamily="2" charset="0"/>
                </a:rPr>
                <a:t>3</a:t>
              </a:r>
              <a:endParaRPr lang="es-ES" sz="28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1" name="Agrupa 10"/>
          <p:cNvGrpSpPr/>
          <p:nvPr/>
        </p:nvGrpSpPr>
        <p:grpSpPr>
          <a:xfrm>
            <a:off x="5009432" y="4000672"/>
            <a:ext cx="3400192" cy="2239256"/>
            <a:chOff x="7451753" y="4025806"/>
            <a:chExt cx="3400192" cy="2239256"/>
          </a:xfrm>
        </p:grpSpPr>
        <p:pic>
          <p:nvPicPr>
            <p:cNvPr id="4" name="Imatg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15702" y="4025806"/>
              <a:ext cx="2936243" cy="2239256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7451753" y="5196160"/>
              <a:ext cx="37061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ca-ES" sz="2800" b="1" dirty="0" smtClean="0">
                  <a:solidFill>
                    <a:schemeClr val="accent2"/>
                  </a:solidFill>
                  <a:latin typeface="Articulate Narrow" panose="02000506040000020004" pitchFamily="2" charset="0"/>
                </a:rPr>
                <a:t>4</a:t>
              </a:r>
              <a:endParaRPr lang="es-ES" sz="28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4" name="Agrupa 13"/>
          <p:cNvGrpSpPr/>
          <p:nvPr/>
        </p:nvGrpSpPr>
        <p:grpSpPr>
          <a:xfrm>
            <a:off x="8752426" y="5432636"/>
            <a:ext cx="1653409" cy="865266"/>
            <a:chOff x="9366575" y="5661547"/>
            <a:chExt cx="1653409" cy="865266"/>
          </a:xfrm>
        </p:grpSpPr>
        <p:pic>
          <p:nvPicPr>
            <p:cNvPr id="12" name="Imatg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02355" y="6008540"/>
              <a:ext cx="1417629" cy="518273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9366575" y="5661547"/>
              <a:ext cx="37061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ca-ES" sz="2800" b="1" dirty="0" smtClean="0">
                  <a:solidFill>
                    <a:schemeClr val="accent2"/>
                  </a:solidFill>
                  <a:latin typeface="Articulate Narrow" panose="02000506040000020004" pitchFamily="2" charset="0"/>
                </a:rPr>
                <a:t>5</a:t>
              </a:r>
              <a:endParaRPr lang="es-ES" sz="28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725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74755" y="2789439"/>
            <a:ext cx="49985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800" dirty="0">
                <a:solidFill>
                  <a:prstClr val="black"/>
                </a:solidFill>
                <a:latin typeface="Articulate Narrow" panose="02000506040000020004" pitchFamily="2" charset="0"/>
              </a:rPr>
              <a:t>A continuació es </a:t>
            </a:r>
            <a:endParaRPr lang="ca-ES" sz="2800" dirty="0" smtClean="0">
              <a:solidFill>
                <a:prstClr val="black"/>
              </a:solidFill>
              <a:latin typeface="Articulate Narrow" panose="02000506040000020004" pitchFamily="2" charset="0"/>
            </a:endParaRPr>
          </a:p>
          <a:p>
            <a:r>
              <a:rPr lang="ca-ES" sz="2800" dirty="0" smtClean="0">
                <a:solidFill>
                  <a:prstClr val="black"/>
                </a:solidFill>
                <a:latin typeface="Articulate Narrow" panose="02000506040000020004" pitchFamily="2" charset="0"/>
              </a:rPr>
              <a:t>configuren </a:t>
            </a:r>
            <a:r>
              <a:rPr lang="ca-ES" sz="2800" dirty="0">
                <a:solidFill>
                  <a:prstClr val="black"/>
                </a:solidFill>
                <a:latin typeface="Articulate Narrow" panose="02000506040000020004" pitchFamily="2" charset="0"/>
              </a:rPr>
              <a:t>els </a:t>
            </a:r>
            <a:r>
              <a:rPr lang="ca-ES" sz="2800" dirty="0" smtClean="0">
                <a:solidFill>
                  <a:prstClr val="black"/>
                </a:solidFill>
                <a:latin typeface="Articulate Narrow" panose="02000506040000020004" pitchFamily="2" charset="0"/>
              </a:rPr>
              <a:t>paràmetres</a:t>
            </a:r>
          </a:p>
          <a:p>
            <a:r>
              <a:rPr lang="ca-ES" sz="2800" dirty="0" smtClean="0">
                <a:solidFill>
                  <a:prstClr val="black"/>
                </a:solidFill>
                <a:latin typeface="Articulate Narrow" panose="02000506040000020004" pitchFamily="2" charset="0"/>
              </a:rPr>
              <a:t>que </a:t>
            </a:r>
            <a:r>
              <a:rPr lang="ca-ES" sz="2800" dirty="0">
                <a:solidFill>
                  <a:prstClr val="black"/>
                </a:solidFill>
                <a:latin typeface="Articulate Narrow" panose="02000506040000020004" pitchFamily="2" charset="0"/>
              </a:rPr>
              <a:t>hi ha en els apartats </a:t>
            </a:r>
            <a:r>
              <a:rPr lang="ca-ES" sz="2800" dirty="0" smtClean="0">
                <a:solidFill>
                  <a:prstClr val="black"/>
                </a:solidFill>
                <a:latin typeface="Articulate Narrow" panose="02000506040000020004" pitchFamily="2" charset="0"/>
              </a:rPr>
              <a:t>següents:</a:t>
            </a:r>
            <a:endParaRPr lang="es-ES" sz="2800" dirty="0"/>
          </a:p>
        </p:txBody>
      </p:sp>
      <p:sp>
        <p:nvSpPr>
          <p:cNvPr id="27" name="Rectangle arrodonit 26"/>
          <p:cNvSpPr/>
          <p:nvPr/>
        </p:nvSpPr>
        <p:spPr>
          <a:xfrm>
            <a:off x="4246407" y="1398747"/>
            <a:ext cx="3000554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>
                <a:solidFill>
                  <a:schemeClr val="tx1"/>
                </a:solidFill>
                <a:latin typeface="Articulate Narrow" panose="02000506040000020004" pitchFamily="2" charset="0"/>
              </a:rPr>
              <a:t>Paràmetres generals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28" name="Rectangle arrodonit 27"/>
          <p:cNvSpPr/>
          <p:nvPr/>
        </p:nvSpPr>
        <p:spPr>
          <a:xfrm>
            <a:off x="5203741" y="2440342"/>
            <a:ext cx="2807495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Opcions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29" name="Rectangle arrodonit 28"/>
          <p:cNvSpPr/>
          <p:nvPr/>
        </p:nvSpPr>
        <p:spPr>
          <a:xfrm>
            <a:off x="6096000" y="3380011"/>
            <a:ext cx="2583976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Disponibilitat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30" name="Rectangle arrodonit 29"/>
          <p:cNvSpPr/>
          <p:nvPr/>
        </p:nvSpPr>
        <p:spPr>
          <a:xfrm>
            <a:off x="7146495" y="4407913"/>
            <a:ext cx="2734484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Resultats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31" name="Rectangle arrodonit 30"/>
          <p:cNvSpPr/>
          <p:nvPr/>
        </p:nvSpPr>
        <p:spPr>
          <a:xfrm>
            <a:off x="7562769" y="5605242"/>
            <a:ext cx="3150723" cy="593813"/>
          </a:xfrm>
          <a:prstGeom prst="round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Altres paràmetres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761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Agrupa 13"/>
          <p:cNvGrpSpPr/>
          <p:nvPr/>
        </p:nvGrpSpPr>
        <p:grpSpPr>
          <a:xfrm>
            <a:off x="716508" y="3243637"/>
            <a:ext cx="11061681" cy="1719485"/>
            <a:chOff x="716508" y="2615844"/>
            <a:chExt cx="11061681" cy="1719485"/>
          </a:xfrm>
        </p:grpSpPr>
        <p:sp>
          <p:nvSpPr>
            <p:cNvPr id="8" name="QuadreDeText 7"/>
            <p:cNvSpPr txBox="1"/>
            <p:nvPr/>
          </p:nvSpPr>
          <p:spPr>
            <a:xfrm>
              <a:off x="716508" y="2642558"/>
              <a:ext cx="3157394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ca-ES" sz="20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A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2000" dirty="0">
                  <a:solidFill>
                    <a:srgbClr val="317ABE"/>
                  </a:solidFill>
                  <a:latin typeface="Bebas Neue Bold" panose="020B0606020202050201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Títol de la </a:t>
              </a:r>
              <a:r>
                <a:rPr lang="ca-ES" sz="2000" dirty="0" smtClean="0">
                  <a:solidFill>
                    <a:srgbClr val="317ABE"/>
                  </a:solidFill>
                  <a:latin typeface="Bebas Neue Bold" panose="020B0606020202050201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consulta</a:t>
              </a:r>
              <a:r>
                <a:rPr lang="ca-ES" sz="2000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 cal posar el nom de la consulta i a Descripció, l’enunciat de la 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pregunta.</a:t>
              </a:r>
              <a:endPara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9" name="QuadreDeText 8"/>
            <p:cNvSpPr txBox="1"/>
            <p:nvPr/>
          </p:nvSpPr>
          <p:spPr>
            <a:xfrm>
              <a:off x="7940285" y="2981111"/>
              <a:ext cx="383790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2000" dirty="0">
                  <a:solidFill>
                    <a:srgbClr val="317ABE"/>
                  </a:solidFill>
                  <a:latin typeface="Bebas Neue Bold" panose="020B0606020202050201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r>
                <a:rPr lang="ca-ES" sz="2000" dirty="0" smtClean="0">
                  <a:solidFill>
                    <a:srgbClr val="317ABE"/>
                  </a:solidFill>
                  <a:latin typeface="Bebas Neue Bold" panose="020B0606020202050201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ode de visualització</a:t>
              </a:r>
              <a:r>
                <a:rPr lang="ca-ES" sz="2000" dirty="0" smtClean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: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2000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pot decidir-se si les respostes han d’aparèixer de manera horitzontal o 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vertical.</a:t>
              </a:r>
              <a:endPara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13220" y="2615844"/>
              <a:ext cx="327122" cy="263341"/>
            </a:xfrm>
            <a:prstGeom prst="rect">
              <a:avLst/>
            </a:prstGeom>
            <a:solidFill>
              <a:srgbClr val="F6C5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011460" y="2642558"/>
              <a:ext cx="327122" cy="263341"/>
            </a:xfrm>
            <a:prstGeom prst="rect">
              <a:avLst/>
            </a:prstGeom>
            <a:solidFill>
              <a:srgbClr val="F6C5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12" name="QuadreDeText 11"/>
            <p:cNvSpPr txBox="1"/>
            <p:nvPr/>
          </p:nvSpPr>
          <p:spPr>
            <a:xfrm>
              <a:off x="4452873" y="2642558"/>
              <a:ext cx="30324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ca-ES" sz="20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A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2000" dirty="0" smtClean="0">
                  <a:solidFill>
                    <a:srgbClr val="317ABE"/>
                  </a:solidFill>
                  <a:latin typeface="Bebas Neue Bold" panose="020B0606020202050201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descripció 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2000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cal 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posar, </a:t>
              </a:r>
              <a:r>
                <a:rPr lang="ca-ES" sz="2000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l’enunciat de la 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pregunta.</a:t>
              </a:r>
              <a:endPara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49585" y="2615844"/>
              <a:ext cx="327122" cy="263341"/>
            </a:xfrm>
            <a:prstGeom prst="rect">
              <a:avLst/>
            </a:prstGeom>
            <a:solidFill>
              <a:srgbClr val="F6C5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16508" y="1920846"/>
            <a:ext cx="3173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Paràmetres </a:t>
            </a:r>
            <a:r>
              <a:rPr lang="ca-ES" sz="3200" b="1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generals</a:t>
            </a:r>
            <a:endParaRPr lang="es-ES" sz="3200" b="1" dirty="0">
              <a:solidFill>
                <a:srgbClr val="317ABE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28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20344" y="1257373"/>
            <a:ext cx="3173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Opcions</a:t>
            </a:r>
            <a:endParaRPr lang="es-ES" sz="3200" b="1" dirty="0">
              <a:solidFill>
                <a:srgbClr val="317ABE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Agrupa 5"/>
          <p:cNvGrpSpPr/>
          <p:nvPr/>
        </p:nvGrpSpPr>
        <p:grpSpPr>
          <a:xfrm>
            <a:off x="496471" y="2042690"/>
            <a:ext cx="11061681" cy="1719485"/>
            <a:chOff x="716508" y="2615844"/>
            <a:chExt cx="11061681" cy="1719485"/>
          </a:xfrm>
        </p:grpSpPr>
        <p:sp>
          <p:nvSpPr>
            <p:cNvPr id="7" name="QuadreDeText 6"/>
            <p:cNvSpPr txBox="1"/>
            <p:nvPr/>
          </p:nvSpPr>
          <p:spPr>
            <a:xfrm>
              <a:off x="716508" y="2642558"/>
              <a:ext cx="315739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ca-ES" sz="2000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Si s’habilita </a:t>
              </a:r>
              <a:r>
                <a:rPr lang="ca-ES" sz="2000" dirty="0">
                  <a:solidFill>
                    <a:srgbClr val="317ABE"/>
                  </a:solidFill>
                  <a:latin typeface="Bebas Neue Bold" panose="020B0606020202050201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Permet canviar la resposta</a:t>
              </a:r>
              <a:r>
                <a:rPr lang="ca-ES" sz="2000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 es pot canviar d’opció una vegada s’ha respost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.</a:t>
              </a:r>
              <a:endPara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" name="QuadreDeText 7"/>
            <p:cNvSpPr txBox="1"/>
            <p:nvPr/>
          </p:nvSpPr>
          <p:spPr>
            <a:xfrm>
              <a:off x="7940285" y="2981111"/>
              <a:ext cx="383790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2000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En cas de voler limitar el nombre d’alumnes que poden escollir cada opció, en el menú desplegable corresponent cal triar </a:t>
              </a:r>
              <a:r>
                <a:rPr lang="ca-ES" sz="2000" dirty="0">
                  <a:solidFill>
                    <a:srgbClr val="317ABE"/>
                  </a:solidFill>
                  <a:latin typeface="Bebas Neue Bold" panose="020B0606020202050201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Sí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.</a:t>
              </a:r>
              <a:endPara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813220" y="2615844"/>
              <a:ext cx="327122" cy="263341"/>
            </a:xfrm>
            <a:prstGeom prst="rect">
              <a:avLst/>
            </a:prstGeom>
            <a:solidFill>
              <a:srgbClr val="F6C5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011460" y="2642558"/>
              <a:ext cx="327122" cy="263341"/>
            </a:xfrm>
            <a:prstGeom prst="rect">
              <a:avLst/>
            </a:prstGeom>
            <a:solidFill>
              <a:srgbClr val="F6C5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11" name="QuadreDeText 10"/>
            <p:cNvSpPr txBox="1"/>
            <p:nvPr/>
          </p:nvSpPr>
          <p:spPr>
            <a:xfrm>
              <a:off x="4452873" y="2642558"/>
              <a:ext cx="3032448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ca-ES" sz="2000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Si s’habilita </a:t>
              </a:r>
              <a:r>
                <a:rPr lang="ca-ES" sz="2000" dirty="0">
                  <a:solidFill>
                    <a:srgbClr val="317ABE"/>
                  </a:solidFill>
                  <a:latin typeface="Bebas Neue Bold" panose="020B0606020202050201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Permet seleccionar més d’una resposta</a:t>
              </a:r>
              <a:r>
                <a:rPr lang="ca-ES" sz="2000" i="1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 </a:t>
              </a:r>
              <a:r>
                <a:rPr lang="ca-ES" sz="2000" dirty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es pot escollir més d’una opció en la consulta</a:t>
              </a:r>
              <a:r>
                <a:rPr lang="ca-ES" sz="2000" dirty="0" smtClean="0">
                  <a:ln w="0"/>
                  <a:latin typeface="Articulate Narrow" panose="02000506040000020004" pitchFamily="2" charset="0"/>
                  <a:ea typeface="Trebuchet MS" panose="020B0603020202020204" pitchFamily="34" charset="0"/>
                  <a:cs typeface="Arial" panose="020B0604020202020204" pitchFamily="34" charset="0"/>
                </a:rPr>
                <a:t>.</a:t>
              </a:r>
              <a:endParaRPr lang="ca-ES" sz="20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49585" y="2615844"/>
              <a:ext cx="327122" cy="263341"/>
            </a:xfrm>
            <a:prstGeom prst="rect">
              <a:avLst/>
            </a:prstGeom>
            <a:solidFill>
              <a:srgbClr val="F6C5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593183" y="4405439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4" name="QuadreDeText 13"/>
          <p:cNvSpPr txBox="1"/>
          <p:nvPr/>
        </p:nvSpPr>
        <p:spPr>
          <a:xfrm>
            <a:off x="520344" y="4713215"/>
            <a:ext cx="11037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Les respostes s’introdueixen en els diferents camps anomenats </a:t>
            </a:r>
            <a:r>
              <a:rPr lang="ca-ES" sz="20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Opció</a:t>
            </a:r>
            <a:r>
              <a:rPr lang="ca-ES" sz="2000" i="1" dirty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ca-ES" sz="2000" dirty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i, si s’ha habilitat el límit d’estudiants, aquesta quantitat es pot definir en els camps </a:t>
            </a:r>
            <a:r>
              <a:rPr lang="ca-ES" sz="20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Límit</a:t>
            </a:r>
            <a:r>
              <a:rPr lang="ca-ES" sz="2000" i="1" dirty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ca-ES" sz="2000" dirty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de cada opció. Si fan falta més de cinc opcions o respostes, es pot clicar a </a:t>
            </a:r>
            <a:r>
              <a:rPr lang="ca-ES" sz="20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Afegeix 3</a:t>
            </a:r>
            <a:r>
              <a:rPr lang="ca-ES" sz="2000" dirty="0" smtClean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camps </a:t>
            </a:r>
            <a:r>
              <a:rPr lang="ca-ES" sz="2000" dirty="0">
                <a:solidFill>
                  <a:srgbClr val="317ABE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 formulari</a:t>
            </a:r>
            <a:r>
              <a:rPr lang="ca-ES" sz="2000" i="1" dirty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.</a:t>
            </a:r>
            <a:endParaRPr lang="es-ES" sz="2000" dirty="0">
              <a:ln w="0"/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r>
              <a:rPr lang="ca-ES" sz="2000" dirty="0" smtClean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.</a:t>
            </a:r>
            <a:endParaRPr lang="ca-ES" sz="2000" dirty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74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3183" y="1801109"/>
            <a:ext cx="3173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ln w="0"/>
                <a:solidFill>
                  <a:srgbClr val="317ABE"/>
                </a:solidFill>
                <a:latin typeface="Bebas Neue Bold" panose="020B0606020202050201"/>
                <a:ea typeface="Trebuchet MS" panose="020B0603020202020204" pitchFamily="34" charset="0"/>
                <a:cs typeface="Arial" panose="020B0604020202020204" pitchFamily="34" charset="0"/>
              </a:rPr>
              <a:t>Disponibilitat</a:t>
            </a:r>
            <a:endParaRPr lang="es-ES" sz="3200" b="1" dirty="0">
              <a:ln w="0"/>
              <a:solidFill>
                <a:srgbClr val="317ABE"/>
              </a:solidFill>
              <a:latin typeface="Bebas Neue Bold" panose="020B0606020202050201"/>
              <a:ea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56393" y="2912612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756744" y="3254215"/>
            <a:ext cx="3173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 limitar el període de temps en què es pot contestar.</a:t>
            </a:r>
            <a:endParaRPr lang="es-ES" sz="2000" dirty="0">
              <a:ln w="0"/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ticulate Narrow" panose="02000506040000020004" pitchFamily="2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640255" y="3181398"/>
            <a:ext cx="35399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ln w="0"/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Mostra la vista prèvia </a:t>
            </a:r>
            <a:r>
              <a:rPr lang="ca-ES" sz="2000" dirty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 que l’alumnat vegi les opcions abans que la consulta s’activi i es pugui emplenar</a:t>
            </a:r>
            <a:r>
              <a:rPr lang="ca-ES" sz="2000" dirty="0" smtClean="0">
                <a:ln w="0"/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.</a:t>
            </a:r>
            <a:endParaRPr lang="es-ES" sz="2000" dirty="0">
              <a:ln w="0"/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9"/>
          <p:cNvSpPr/>
          <p:nvPr/>
        </p:nvSpPr>
        <p:spPr>
          <a:xfrm>
            <a:off x="840609" y="2918057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5543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22502" y="1026557"/>
            <a:ext cx="17842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ln w="0"/>
                <a:solidFill>
                  <a:srgbClr val="317AB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bas Neue Bold" panose="020B0606020202050201"/>
              </a:rPr>
              <a:t>Resultats</a:t>
            </a:r>
            <a:endParaRPr lang="es-ES" sz="3200" b="1" dirty="0">
              <a:ln w="0"/>
              <a:solidFill>
                <a:srgbClr val="317AB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ebas Neue Bold" panose="020B0606020202050201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13199" y="1970422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5" name="Rectangle 9"/>
          <p:cNvSpPr/>
          <p:nvPr/>
        </p:nvSpPr>
        <p:spPr>
          <a:xfrm>
            <a:off x="614699" y="1829994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614698" y="2174727"/>
            <a:ext cx="350918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latin typeface="Articulate Narrow" panose="02000506040000020004" pitchFamily="2" charset="0"/>
              </a:rPr>
              <a:t>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Publica els resultats </a:t>
            </a:r>
            <a:r>
              <a:rPr lang="ca-ES" sz="2000" dirty="0">
                <a:latin typeface="Articulate Narrow" panose="02000506040000020004" pitchFamily="2" charset="0"/>
              </a:rPr>
              <a:t>es poden triar diverses </a:t>
            </a:r>
            <a:r>
              <a:rPr lang="ca-ES" sz="2000" dirty="0" smtClean="0">
                <a:latin typeface="Articulate Narrow" panose="02000506040000020004" pitchFamily="2" charset="0"/>
              </a:rPr>
              <a:t>opcions:</a:t>
            </a:r>
            <a:endParaRPr lang="es-ES" sz="2000" dirty="0" smtClean="0">
              <a:latin typeface="Articulate Narrow" panose="02000506040000020004" pitchFamily="2" charset="0"/>
            </a:endParaRPr>
          </a:p>
          <a:p>
            <a:pPr marL="342900" indent="-342900">
              <a:buClr>
                <a:srgbClr val="327DC1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No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publiquis els </a:t>
            </a: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resultats</a:t>
            </a:r>
            <a:endParaRPr lang="es-ES" sz="2000" dirty="0" smtClean="0">
              <a:solidFill>
                <a:srgbClr val="317ABE"/>
              </a:solidFill>
              <a:latin typeface="Articulate Narrow" panose="02000506040000020004" pitchFamily="2" charset="0"/>
            </a:endParaRPr>
          </a:p>
          <a:p>
            <a:pPr marL="342900" indent="-342900">
              <a:buClr>
                <a:srgbClr val="327DC1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Mostra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els resultats als estudiants després que </a:t>
            </a: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contestin</a:t>
            </a:r>
            <a:endParaRPr lang="es-ES" sz="2000" dirty="0" smtClean="0">
              <a:solidFill>
                <a:srgbClr val="317ABE"/>
              </a:solidFill>
              <a:latin typeface="Articulate Narrow" panose="02000506040000020004" pitchFamily="2" charset="0"/>
            </a:endParaRPr>
          </a:p>
          <a:p>
            <a:pPr marL="342900" indent="-342900">
              <a:buClr>
                <a:srgbClr val="327DC1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Mostra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els resultats als estudiants només després que s’hagi tancat la </a:t>
            </a: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consulta</a:t>
            </a:r>
            <a:endParaRPr lang="es-ES" sz="2000" dirty="0" smtClean="0">
              <a:solidFill>
                <a:srgbClr val="317ABE"/>
              </a:solidFill>
              <a:latin typeface="Articulate Narrow" panose="02000506040000020004" pitchFamily="2" charset="0"/>
            </a:endParaRPr>
          </a:p>
          <a:p>
            <a:pPr marL="342900" indent="-342900">
              <a:buClr>
                <a:srgbClr val="327DC1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Mostra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sempre els resultats als </a:t>
            </a: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estudiants</a:t>
            </a:r>
            <a:endParaRPr lang="ca-ES" sz="2000" dirty="0">
              <a:solidFill>
                <a:srgbClr val="317ABE"/>
              </a:solidFill>
              <a:latin typeface="Articulate Narrow" panose="02000506040000020004" pitchFamily="2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39040" y="2258119"/>
            <a:ext cx="3449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Confidencialitat dels resultats </a:t>
            </a:r>
            <a:r>
              <a:rPr lang="ca-ES" sz="2000" dirty="0">
                <a:latin typeface="Articulate Narrow" panose="02000506040000020004" pitchFamily="2" charset="0"/>
              </a:rPr>
              <a:t>permet triar si els resultats de la consulta es veuen de manera anònima o si es mostra la informació de tots els alumnes i les respostes escollides. </a:t>
            </a:r>
          </a:p>
        </p:txBody>
      </p:sp>
      <p:sp>
        <p:nvSpPr>
          <p:cNvPr id="9" name="Rectangle 12"/>
          <p:cNvSpPr/>
          <p:nvPr/>
        </p:nvSpPr>
        <p:spPr>
          <a:xfrm>
            <a:off x="8003689" y="1994778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7928384" y="2258119"/>
            <a:ext cx="328108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latin typeface="Articulate Narrow" panose="02000506040000020004" pitchFamily="2" charset="0"/>
              </a:rPr>
              <a:t>Es pot habilitar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Mostra columna de no contestades </a:t>
            </a:r>
            <a:r>
              <a:rPr lang="ca-ES" sz="2000" dirty="0">
                <a:latin typeface="Articulate Narrow" panose="02000506040000020004" pitchFamily="2" charset="0"/>
              </a:rPr>
              <a:t>perquè aparegui una relació dels estudiants que encara no han respost.</a:t>
            </a:r>
          </a:p>
          <a:p>
            <a:endParaRPr lang="es-ES" dirty="0"/>
          </a:p>
        </p:txBody>
      </p:sp>
      <p:sp>
        <p:nvSpPr>
          <p:cNvPr id="11" name="Rectangle 12"/>
          <p:cNvSpPr/>
          <p:nvPr/>
        </p:nvSpPr>
        <p:spPr>
          <a:xfrm>
            <a:off x="4413199" y="4446473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4339040" y="4851700"/>
            <a:ext cx="620459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a-ES" sz="2000" dirty="0">
                <a:latin typeface="Articulate Narrow" panose="02000506040000020004" pitchFamily="2" charset="0"/>
              </a:rPr>
              <a:t>També hi ha l’opció d’incloure les respostes dels usuaris inactius o suspesos. </a:t>
            </a:r>
            <a:endParaRPr lang="es-ES" sz="20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862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889</Words>
  <Application>Microsoft Office PowerPoint</Application>
  <PresentationFormat>Pantalla panoràmica</PresentationFormat>
  <Paragraphs>81</Paragraphs>
  <Slides>15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10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15</vt:i4>
      </vt:variant>
    </vt:vector>
  </HeadingPairs>
  <TitlesOfParts>
    <vt:vector size="26" baseType="lpstr">
      <vt:lpstr>Arial</vt:lpstr>
      <vt:lpstr>Articulate Narrow</vt:lpstr>
      <vt:lpstr>Bebas Neue Bold</vt:lpstr>
      <vt:lpstr>Bebas Neue Regular</vt:lpstr>
      <vt:lpstr>Calibri</vt:lpstr>
      <vt:lpstr>Calibri Light</vt:lpstr>
      <vt:lpstr>Times New Roman</vt:lpstr>
      <vt:lpstr>Trebuchet MS</vt:lpstr>
      <vt:lpstr>Verdana</vt:lpstr>
      <vt:lpstr>Wingdings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Maria Dolores Yañez Agustiño</dc:creator>
  <cp:lastModifiedBy>Maria Dolores Yañez Agustiño</cp:lastModifiedBy>
  <cp:revision>95</cp:revision>
  <dcterms:created xsi:type="dcterms:W3CDTF">2017-07-07T12:15:00Z</dcterms:created>
  <dcterms:modified xsi:type="dcterms:W3CDTF">2018-01-22T17:43:47Z</dcterms:modified>
</cp:coreProperties>
</file>