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  <p:sldMasterId id="2147483680" r:id="rId5"/>
  </p:sldMasterIdLst>
  <p:notesMasterIdLst>
    <p:notesMasterId r:id="rId46"/>
  </p:notesMasterIdLst>
  <p:handoutMasterIdLst>
    <p:handoutMasterId r:id="rId47"/>
  </p:handoutMasterIdLst>
  <p:sldIdLst>
    <p:sldId id="337" r:id="rId6"/>
    <p:sldId id="317" r:id="rId7"/>
    <p:sldId id="288" r:id="rId8"/>
    <p:sldId id="326" r:id="rId9"/>
    <p:sldId id="289" r:id="rId10"/>
    <p:sldId id="333" r:id="rId11"/>
    <p:sldId id="292" r:id="rId12"/>
    <p:sldId id="291" r:id="rId13"/>
    <p:sldId id="293" r:id="rId14"/>
    <p:sldId id="327" r:id="rId15"/>
    <p:sldId id="294" r:id="rId16"/>
    <p:sldId id="296" r:id="rId17"/>
    <p:sldId id="334" r:id="rId18"/>
    <p:sldId id="324" r:id="rId19"/>
    <p:sldId id="328" r:id="rId20"/>
    <p:sldId id="329" r:id="rId21"/>
    <p:sldId id="330" r:id="rId22"/>
    <p:sldId id="299" r:id="rId23"/>
    <p:sldId id="300" r:id="rId24"/>
    <p:sldId id="301" r:id="rId25"/>
    <p:sldId id="331" r:id="rId26"/>
    <p:sldId id="303" r:id="rId27"/>
    <p:sldId id="304" r:id="rId28"/>
    <p:sldId id="305" r:id="rId29"/>
    <p:sldId id="340" r:id="rId30"/>
    <p:sldId id="325" r:id="rId31"/>
    <p:sldId id="306" r:id="rId32"/>
    <p:sldId id="307" r:id="rId33"/>
    <p:sldId id="309" r:id="rId34"/>
    <p:sldId id="308" r:id="rId35"/>
    <p:sldId id="310" r:id="rId36"/>
    <p:sldId id="311" r:id="rId37"/>
    <p:sldId id="312" r:id="rId38"/>
    <p:sldId id="313" r:id="rId39"/>
    <p:sldId id="314" r:id="rId40"/>
    <p:sldId id="315" r:id="rId41"/>
    <p:sldId id="316" r:id="rId42"/>
    <p:sldId id="341" r:id="rId43"/>
    <p:sldId id="339" r:id="rId44"/>
    <p:sldId id="338" r:id="rId45"/>
  </p:sldIdLst>
  <p:sldSz cx="12192000" cy="6858000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A4"/>
    <a:srgbClr val="4D4D4D"/>
    <a:srgbClr val="004F8A"/>
    <a:srgbClr val="88AD13"/>
    <a:srgbClr val="BFBD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70" autoAdjust="0"/>
  </p:normalViewPr>
  <p:slideViewPr>
    <p:cSldViewPr showGuides="1">
      <p:cViewPr varScale="1">
        <p:scale>
          <a:sx n="81" d="100"/>
          <a:sy n="81" d="100"/>
        </p:scale>
        <p:origin x="120" y="91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8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ònia Armora Morata" userId="742b80d6-e2ab-47f0-b594-48693f46b559" providerId="ADAL" clId="{D4EE610F-4E10-4A42-8317-554E28A7D4D3}"/>
  </pc:docChgLst>
  <pc:docChgLst>
    <pc:chgData name="Sònia Armora Morata" userId="742b80d6-e2ab-47f0-b594-48693f46b559" providerId="ADAL" clId="{E56E4201-399E-4725-932C-2DAD23B0060F}"/>
  </pc:docChgLst>
  <pc:docChgLst>
    <pc:chgData name="Sònia Armora Morata" userId="742b80d6-e2ab-47f0-b594-48693f46b559" providerId="ADAL" clId="{E4F16E28-53F3-4A44-B833-A4E02B65D334}"/>
  </pc:docChgLst>
  <pc:docChgLst>
    <pc:chgData name="Sònia Armora Morata" userId="742b80d6-e2ab-47f0-b594-48693f46b559" providerId="ADAL" clId="{FF75C5CB-C467-4287-B27C-03B616A6CC20}"/>
    <pc:docChg chg="modSld">
      <pc:chgData name="Sònia Armora Morata" userId="742b80d6-e2ab-47f0-b594-48693f46b559" providerId="ADAL" clId="{FF75C5CB-C467-4287-B27C-03B616A6CC20}" dt="2025-10-13T17:21:26.900" v="17" actId="1076"/>
      <pc:docMkLst>
        <pc:docMk/>
      </pc:docMkLst>
      <pc:sldChg chg="modSp">
        <pc:chgData name="Sònia Armora Morata" userId="742b80d6-e2ab-47f0-b594-48693f46b559" providerId="ADAL" clId="{FF75C5CB-C467-4287-B27C-03B616A6CC20}" dt="2025-10-13T17:17:31.042" v="8" actId="20577"/>
        <pc:sldMkLst>
          <pc:docMk/>
          <pc:sldMk cId="0" sldId="296"/>
        </pc:sldMkLst>
        <pc:spChg chg="mod">
          <ac:chgData name="Sònia Armora Morata" userId="742b80d6-e2ab-47f0-b594-48693f46b559" providerId="ADAL" clId="{FF75C5CB-C467-4287-B27C-03B616A6CC20}" dt="2025-10-13T17:17:31.042" v="8" actId="20577"/>
          <ac:spMkLst>
            <pc:docMk/>
            <pc:sldMk cId="0" sldId="296"/>
            <ac:spMk id="10" creationId="{00000000-0000-0000-0000-000000000000}"/>
          </ac:spMkLst>
        </pc:spChg>
      </pc:sldChg>
      <pc:sldChg chg="modSp">
        <pc:chgData name="Sònia Armora Morata" userId="742b80d6-e2ab-47f0-b594-48693f46b559" providerId="ADAL" clId="{FF75C5CB-C467-4287-B27C-03B616A6CC20}" dt="2025-10-13T17:21:26.900" v="17" actId="1076"/>
        <pc:sldMkLst>
          <pc:docMk/>
          <pc:sldMk cId="0" sldId="316"/>
        </pc:sldMkLst>
        <pc:spChg chg="mod">
          <ac:chgData name="Sònia Armora Morata" userId="742b80d6-e2ab-47f0-b594-48693f46b559" providerId="ADAL" clId="{FF75C5CB-C467-4287-B27C-03B616A6CC20}" dt="2025-10-13T17:21:26.900" v="17" actId="1076"/>
          <ac:spMkLst>
            <pc:docMk/>
            <pc:sldMk cId="0" sldId="316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8A0C6-8072-4BE0-9601-C3724444C84E}" type="datetimeFigureOut">
              <a:rPr lang="es-ES" smtClean="0"/>
              <a:t>14/10/2025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72D07-D7E6-40DF-B9A2-3861AE54B34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228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a-ES" noProof="0"/>
              <a:t>Feu clic aquí per editar els estils de text del patró</a:t>
            </a:r>
          </a:p>
          <a:p>
            <a:pPr lvl="1"/>
            <a:r>
              <a:rPr lang="ca-ES" noProof="0"/>
              <a:t>Segon nivell</a:t>
            </a:r>
          </a:p>
          <a:p>
            <a:pPr lvl="2"/>
            <a:r>
              <a:rPr lang="ca-ES" noProof="0"/>
              <a:t>Tercer nivell</a:t>
            </a:r>
          </a:p>
          <a:p>
            <a:pPr lvl="3"/>
            <a:r>
              <a:rPr lang="ca-ES" noProof="0"/>
              <a:t>Quart nivell</a:t>
            </a:r>
          </a:p>
          <a:p>
            <a:pPr lvl="4"/>
            <a:r>
              <a:rPr lang="ca-ES" noProof="0"/>
              <a:t>Cinquè nivell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smtClean="0"/>
            </a:lvl1pPr>
          </a:lstStyle>
          <a:p>
            <a:pPr>
              <a:defRPr/>
            </a:pPr>
            <a:fld id="{772349B8-A37F-491B-AB89-A1487E017625}" type="slidenum">
              <a:rPr lang="ca-ES" altLang="es-ES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5437809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6147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dirty="0">
              <a:latin typeface="Arial" panose="020B0604020202020204" pitchFamily="34" charset="0"/>
            </a:endParaRPr>
          </a:p>
        </p:txBody>
      </p:sp>
      <p:sp>
        <p:nvSpPr>
          <p:cNvPr id="6148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166C5D0-05A8-4039-B588-C732CC2FF783}" type="slidenum">
              <a:rPr lang="ca-ES" altLang="es-ES"/>
              <a:pPr/>
              <a:t>3</a:t>
            </a:fld>
            <a:endParaRPr lang="ca-ES" altLang="es-ES" dirty="0"/>
          </a:p>
        </p:txBody>
      </p:sp>
    </p:spTree>
    <p:extLst>
      <p:ext uri="{BB962C8B-B14F-4D97-AF65-F5344CB8AC3E}">
        <p14:creationId xmlns:p14="http://schemas.microsoft.com/office/powerpoint/2010/main" val="1976380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12291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dirty="0">
              <a:latin typeface="Arial" panose="020B0604020202020204" pitchFamily="34" charset="0"/>
            </a:endParaRPr>
          </a:p>
        </p:txBody>
      </p:sp>
      <p:sp>
        <p:nvSpPr>
          <p:cNvPr id="12292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EA3AC74-0486-4649-AED7-8CC5B4EA843C}" type="slidenum">
              <a:rPr lang="ca-ES" altLang="es-ES"/>
              <a:pPr/>
              <a:t>7</a:t>
            </a:fld>
            <a:endParaRPr lang="ca-ES" altLang="es-ES" dirty="0"/>
          </a:p>
        </p:txBody>
      </p:sp>
    </p:spTree>
    <p:extLst>
      <p:ext uri="{BB962C8B-B14F-4D97-AF65-F5344CB8AC3E}">
        <p14:creationId xmlns:p14="http://schemas.microsoft.com/office/powerpoint/2010/main" val="1916689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1024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 dirty="0">
              <a:latin typeface="Arial" panose="020B0604020202020204" pitchFamily="34" charset="0"/>
            </a:endParaRPr>
          </a:p>
        </p:txBody>
      </p:sp>
      <p:sp>
        <p:nvSpPr>
          <p:cNvPr id="1024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0EAEE3C-DCC5-4DB0-9F2A-10BEF5E0BDB8}" type="slidenum">
              <a:rPr lang="ca-ES" altLang="es-ES"/>
              <a:pPr/>
              <a:t>8</a:t>
            </a:fld>
            <a:endParaRPr lang="ca-ES" altLang="es-ES" dirty="0"/>
          </a:p>
        </p:txBody>
      </p:sp>
    </p:spTree>
    <p:extLst>
      <p:ext uri="{BB962C8B-B14F-4D97-AF65-F5344CB8AC3E}">
        <p14:creationId xmlns:p14="http://schemas.microsoft.com/office/powerpoint/2010/main" val="115703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0723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30724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B2355AE-047E-494C-9D44-0F9641D33218}" type="slidenum">
              <a:rPr lang="ca-ES" altLang="es-ES"/>
              <a:pPr/>
              <a:t>29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705950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3795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33796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3AA2B85-52D4-4EE1-AA3A-1359483669E9}" type="slidenum">
              <a:rPr lang="ca-ES" altLang="es-ES"/>
              <a:pPr/>
              <a:t>32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2412533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3795" name="Contenidor de not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33796" name="Conteni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3AA2B85-52D4-4EE1-AA3A-1359483669E9}" type="slidenum">
              <a:rPr lang="ca-ES" altLang="es-ES"/>
              <a:pPr/>
              <a:t>38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682520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F6FBFA-444C-49E6-8D4E-E0CB303806D8}" type="slidenum">
              <a:rPr lang="ca-ES" altLang="es-ES" smtClean="0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73230324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A67D34-1FA1-419A-8572-1DB4EDD5A374}" type="slidenum">
              <a:rPr lang="ca-ES" altLang="es-ES" smtClean="0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48759031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C090F-2AEB-4DF9-82FC-C8437A9FC6A7}" type="slidenum">
              <a:rPr lang="ca-ES" altLang="es-ES" smtClean="0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63838692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8237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  <p:pic>
        <p:nvPicPr>
          <p:cNvPr id="7" name="Imagen 5">
            <a:extLst>
              <a:ext uri="{FF2B5EF4-FFF2-40B4-BE49-F238E27FC236}">
                <a16:creationId xmlns:a16="http://schemas.microsoft.com/office/drawing/2014/main" id="{D60F7E5E-8FFA-43FD-829A-8DCCF6EEAD18}"/>
              </a:ext>
            </a:extLst>
          </p:cNvPr>
          <p:cNvPicPr/>
          <p:nvPr userDrawn="1"/>
        </p:nvPicPr>
        <p:blipFill>
          <a:blip r:embed="rId2"/>
          <a:stretch/>
        </p:blipFill>
        <p:spPr>
          <a:xfrm>
            <a:off x="407368" y="188640"/>
            <a:ext cx="11449272" cy="18002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8340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535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498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16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72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423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07768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670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480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F6FBFA-444C-49E6-8D4E-E0CB303806D8}" type="slidenum">
              <a:rPr lang="ca-ES" altLang="es-ES" smtClean="0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792616926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94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26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 dirty="0"/>
              <a:t>Editeu els estils de text del patró</a:t>
            </a:r>
          </a:p>
          <a:p>
            <a:pPr lvl="1"/>
            <a:r>
              <a:rPr lang="ca-ES" dirty="0"/>
              <a:t>Segon nivell</a:t>
            </a:r>
          </a:p>
          <a:p>
            <a:pPr lvl="2"/>
            <a:r>
              <a:rPr lang="ca-ES" dirty="0"/>
              <a:t>Tercer nivell</a:t>
            </a:r>
          </a:p>
          <a:p>
            <a:pPr lvl="3"/>
            <a:r>
              <a:rPr lang="ca-ES" dirty="0"/>
              <a:t>Quart nivell</a:t>
            </a:r>
          </a:p>
          <a:p>
            <a:pPr lvl="4"/>
            <a:r>
              <a:rPr lang="ca-ES" dirty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63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F6FBFA-444C-49E6-8D4E-E0CB303806D8}" type="slidenum">
              <a:rPr lang="ca-ES" altLang="es-ES" smtClean="0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64942787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F6FBFA-444C-49E6-8D4E-E0CB303806D8}" type="slidenum">
              <a:rPr lang="ca-ES" altLang="es-ES" smtClean="0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64034600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F6FBFA-444C-49E6-8D4E-E0CB303806D8}" type="slidenum">
              <a:rPr lang="ca-ES" altLang="es-ES" smtClean="0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337625737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Feu clic aquí per editar l'estil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12991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F6FBFA-444C-49E6-8D4E-E0CB303806D8}" type="slidenum">
              <a:rPr lang="ca-ES" altLang="es-ES" smtClean="0"/>
              <a:pPr>
                <a:defRPr/>
              </a:pPr>
              <a:t>‹#›</a:t>
            </a:fld>
            <a:endParaRPr lang="ca-ES" altLang="es-ES"/>
          </a:p>
        </p:txBody>
      </p:sp>
      <p:sp>
        <p:nvSpPr>
          <p:cNvPr id="6" name="Text Box 12">
            <a:extLst>
              <a:ext uri="{FF2B5EF4-FFF2-40B4-BE49-F238E27FC236}">
                <a16:creationId xmlns:a16="http://schemas.microsoft.com/office/drawing/2014/main" id="{D4F07B71-6067-4574-B013-E327F130B84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344472" y="6495147"/>
            <a:ext cx="13147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ca-E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ca-E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Volver al sumario</a:t>
            </a:r>
            <a:endParaRPr lang="es-ES" altLang="ca-ES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671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10EAE5-203A-4C91-A6EE-66C269D96006}" type="slidenum">
              <a:rPr lang="ca-ES" altLang="es-ES" smtClean="0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109215008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1C28E2-2957-443C-998B-5CB90A8D3358}" type="slidenum">
              <a:rPr lang="ca-ES" altLang="es-ES" smtClean="0"/>
              <a:pPr>
                <a:defRPr/>
              </a:pPr>
              <a:t>‹#›</a:t>
            </a:fld>
            <a:endParaRPr lang="ca-ES" altLang="es-ES"/>
          </a:p>
        </p:txBody>
      </p:sp>
    </p:spTree>
    <p:extLst>
      <p:ext uri="{BB962C8B-B14F-4D97-AF65-F5344CB8AC3E}">
        <p14:creationId xmlns:p14="http://schemas.microsoft.com/office/powerpoint/2010/main" val="255198618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dirty="0"/>
              <a:t>Editeu els estils de text del patró</a:t>
            </a:r>
          </a:p>
          <a:p>
            <a:pPr lvl="1"/>
            <a:r>
              <a:rPr lang="ca-ES" dirty="0"/>
              <a:t>Segon nivell</a:t>
            </a:r>
          </a:p>
          <a:p>
            <a:pPr lvl="2"/>
            <a:r>
              <a:rPr lang="ca-ES" dirty="0"/>
              <a:t>Tercer nivell</a:t>
            </a:r>
          </a:p>
          <a:p>
            <a:pPr lvl="3"/>
            <a:r>
              <a:rPr lang="ca-ES" dirty="0"/>
              <a:t>Quart nivell</a:t>
            </a:r>
          </a:p>
          <a:p>
            <a:pPr lvl="4"/>
            <a:r>
              <a:rPr lang="ca-ES" dirty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7F6FBFA-444C-49E6-8D4E-E0CB303806D8}" type="slidenum">
              <a:rPr lang="ca-ES" altLang="es-ES" smtClean="0"/>
              <a:pPr>
                <a:defRPr/>
              </a:pPr>
              <a:t>‹#›</a:t>
            </a:fld>
            <a:endParaRPr lang="ca-ES" altLang="es-ES"/>
          </a:p>
        </p:txBody>
      </p:sp>
      <p:pic>
        <p:nvPicPr>
          <p:cNvPr id="7" name="Imagen 5">
            <a:extLst>
              <a:ext uri="{FF2B5EF4-FFF2-40B4-BE49-F238E27FC236}">
                <a16:creationId xmlns:a16="http://schemas.microsoft.com/office/drawing/2014/main" id="{92D70627-8B45-463D-B708-0686E84FF84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20" y="163829"/>
            <a:ext cx="11700959" cy="1511106"/>
          </a:xfrm>
          <a:prstGeom prst="rect">
            <a:avLst/>
          </a:prstGeom>
        </p:spPr>
      </p:pic>
      <p:sp>
        <p:nvSpPr>
          <p:cNvPr id="8" name="Contenidor de peu de pàgina 2">
            <a:extLst>
              <a:ext uri="{FF2B5EF4-FFF2-40B4-BE49-F238E27FC236}">
                <a16:creationId xmlns:a16="http://schemas.microsoft.com/office/drawing/2014/main" id="{8C424940-BFB1-47BB-B499-0827A2A3ECD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453058" y="6446927"/>
            <a:ext cx="7273925" cy="247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ca-E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s-ES" sz="10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y herramientas para la elaboración del TFM - Curso 2025-26</a:t>
            </a:r>
            <a:endParaRPr lang="ca-ES" sz="10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94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dirty="0"/>
              <a:t>Editeu els estils de text del patró</a:t>
            </a:r>
          </a:p>
          <a:p>
            <a:pPr lvl="1"/>
            <a:r>
              <a:rPr lang="ca-ES" dirty="0"/>
              <a:t>Segon nivell</a:t>
            </a:r>
          </a:p>
          <a:p>
            <a:pPr lvl="2"/>
            <a:r>
              <a:rPr lang="ca-ES" dirty="0"/>
              <a:t>Tercer nivell</a:t>
            </a:r>
          </a:p>
          <a:p>
            <a:pPr lvl="3"/>
            <a:r>
              <a:rPr lang="ca-ES" dirty="0"/>
              <a:t>Quart nivell</a:t>
            </a:r>
          </a:p>
          <a:p>
            <a:pPr lvl="4"/>
            <a:r>
              <a:rPr lang="ca-ES" dirty="0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10/14/2025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  <p:pic>
        <p:nvPicPr>
          <p:cNvPr id="11" name="Imagen 5">
            <a:extLst>
              <a:ext uri="{FF2B5EF4-FFF2-40B4-BE49-F238E27FC236}">
                <a16:creationId xmlns:a16="http://schemas.microsoft.com/office/drawing/2014/main" id="{71394268-E508-4760-9240-0ECF25FF65CC}"/>
              </a:ext>
            </a:extLst>
          </p:cNvPr>
          <p:cNvPicPr/>
          <p:nvPr userDrawn="1"/>
        </p:nvPicPr>
        <p:blipFill>
          <a:blip r:embed="rId13"/>
          <a:stretch/>
        </p:blipFill>
        <p:spPr>
          <a:xfrm>
            <a:off x="335120" y="188640"/>
            <a:ext cx="11521280" cy="1656184"/>
          </a:xfrm>
          <a:prstGeom prst="rect">
            <a:avLst/>
          </a:prstGeom>
          <a:ln>
            <a:noFill/>
          </a:ln>
        </p:spPr>
      </p:pic>
      <p:sp>
        <p:nvSpPr>
          <p:cNvPr id="9" name="Contenidor de peu de pàgina 2">
            <a:extLst>
              <a:ext uri="{FF2B5EF4-FFF2-40B4-BE49-F238E27FC236}">
                <a16:creationId xmlns:a16="http://schemas.microsoft.com/office/drawing/2014/main" id="{E663D1E3-34EA-40F9-9E08-A696C3BEE27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453058" y="6446927"/>
            <a:ext cx="7273925" cy="247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ca-E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s-ES" sz="10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y herramientas para la elaboración del TFM - Curso 2025-26</a:t>
            </a:r>
            <a:endParaRPr lang="ca-ES" sz="10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 Box 12">
            <a:extLst>
              <a:ext uri="{FF2B5EF4-FFF2-40B4-BE49-F238E27FC236}">
                <a16:creationId xmlns:a16="http://schemas.microsoft.com/office/drawing/2014/main" id="{865123E9-1813-4398-834F-75A8D98CB4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344472" y="6495147"/>
            <a:ext cx="13147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ca-E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ca-ES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14" action="ppaction://hlinksldjump"/>
              </a:rPr>
              <a:t>Volver al sumario</a:t>
            </a:r>
            <a:endParaRPr lang="es-ES" altLang="ca-ES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79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ercabib.ub.edu/discovery/search?vid=34CSUC_UB:VU1&amp;lang=es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vocabularis.crai.ub.edu/es/thub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ercabib.ub.edu/discovery/search?vid=34CSUC_UB:VU1&amp;lang=es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ercabib.ub.edu/iii/encore/record/C__Rb1680784?lang=spi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cercabib.ub.edu/iii/encore/record/C__Rb1900118?lang=spi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jpeg"/><Relationship Id="rId7" Type="http://schemas.openxmlformats.org/officeDocument/2006/relationships/image" Target="../media/image14.png"/><Relationship Id="rId2" Type="http://schemas.openxmlformats.org/officeDocument/2006/relationships/hyperlink" Target="https://cercabib.ub.edu/iii/encore/record/C__Rb1714420?lang=spi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ercabib.ub.edu/iii/encore/record/C__Rb1629108?lang=spi" TargetMode="External"/><Relationship Id="rId5" Type="http://schemas.openxmlformats.org/officeDocument/2006/relationships/image" Target="../media/image13.jpeg"/><Relationship Id="rId10" Type="http://schemas.openxmlformats.org/officeDocument/2006/relationships/image" Target="../media/image17.png"/><Relationship Id="rId4" Type="http://schemas.openxmlformats.org/officeDocument/2006/relationships/hyperlink" Target="https://cercabib.ub.edu/iii/encore/record/C__Rb1828195?lang=spi" TargetMode="External"/><Relationship Id="rId9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bit.ly/3SGUO36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bit.ly/430zmhH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bit.ly/3kd4xiP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dapestopenaccessinitiative.org/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creativecommons.org/licenses/?lang=es_ES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29.xml"/><Relationship Id="rId7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9.xml"/><Relationship Id="rId11" Type="http://schemas.openxmlformats.org/officeDocument/2006/relationships/slide" Target="slide38.xml"/><Relationship Id="rId5" Type="http://schemas.openxmlformats.org/officeDocument/2006/relationships/slide" Target="slide8.xml"/><Relationship Id="rId10" Type="http://schemas.openxmlformats.org/officeDocument/2006/relationships/slide" Target="slide32.xml"/><Relationship Id="rId4" Type="http://schemas.openxmlformats.org/officeDocument/2006/relationships/slide" Target="slide7.xml"/><Relationship Id="rId9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diposit.ub.edu/dspace/?locale=es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www.tdx.cat/?locale-attribute=es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doaj.org/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scholar.google.es/schhp?hl=es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core.ac.uk/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www.redib.org/?lng=es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repec.org/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cercabib.ub.edu/permalink/34CSUC_UB/13d0big/alma991000980759706708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es.csic.es/" TargetMode="External"/><Relationship Id="rId2" Type="http://schemas.openxmlformats.org/officeDocument/2006/relationships/hyperlink" Target="https://bit.ly/3fKwWx6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crai.ub.edu/es/que-ofrece-el-crai/elaboracion-trabajos-academicos/plagio#alumnes" TargetMode="Externa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apastyle.apa.org/beginners" TargetMode="Externa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apastyle.apa.org/beginners" TargetMode="Externa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apastyle.apa.org/beginners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apastyle.apa.org/beginners" TargetMode="External"/><Relationship Id="rId2" Type="http://schemas.openxmlformats.org/officeDocument/2006/relationships/hyperlink" Target="http://www.mla.org/" TargetMode="Externa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crai.ub.edu/es/servicios-y-recursos/apoyo-herramientas-gestion-bibliograficas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laticon.es/" TargetMode="External"/><Relationship Id="rId3" Type="http://schemas.openxmlformats.org/officeDocument/2006/relationships/image" Target="../media/image35.png"/><Relationship Id="rId7" Type="http://schemas.openxmlformats.org/officeDocument/2006/relationships/hyperlink" Target="https://unsplash.com/es" TargetMode="External"/><Relationship Id="rId12" Type="http://schemas.openxmlformats.org/officeDocument/2006/relationships/hyperlink" Target="https://www.jamendo.com/?language=es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8.png"/><Relationship Id="rId11" Type="http://schemas.openxmlformats.org/officeDocument/2006/relationships/hyperlink" Target="https://www.fiftysounds.com/es/" TargetMode="External"/><Relationship Id="rId5" Type="http://schemas.openxmlformats.org/officeDocument/2006/relationships/image" Target="../media/image37.png"/><Relationship Id="rId10" Type="http://schemas.openxmlformats.org/officeDocument/2006/relationships/hyperlink" Target="https://pixabay.com/es/" TargetMode="External"/><Relationship Id="rId4" Type="http://schemas.openxmlformats.org/officeDocument/2006/relationships/image" Target="../media/image36.png"/><Relationship Id="rId9" Type="http://schemas.openxmlformats.org/officeDocument/2006/relationships/hyperlink" Target="https://www.freepik.es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035666" y="2982431"/>
            <a:ext cx="6120679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altLang="es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Recursos y herramientas para la elaboración del TFM</a:t>
            </a:r>
          </a:p>
          <a:p>
            <a:pPr algn="ctr">
              <a:spcBef>
                <a:spcPct val="50000"/>
              </a:spcBef>
            </a:pPr>
            <a:r>
              <a:rPr lang="es-ES" altLang="es-ES" b="1" dirty="0">
                <a:solidFill>
                  <a:schemeClr val="bg1"/>
                </a:solidFill>
                <a:latin typeface="Verdana" panose="020B0604030504040204" pitchFamily="34" charset="0"/>
              </a:rPr>
              <a:t>Estudios de la Facultad de Economía y Empresa</a:t>
            </a:r>
          </a:p>
        </p:txBody>
      </p:sp>
      <p:pic>
        <p:nvPicPr>
          <p:cNvPr id="6" name="Imatge 5">
            <a:extLst>
              <a:ext uri="{FF2B5EF4-FFF2-40B4-BE49-F238E27FC236}">
                <a16:creationId xmlns:a16="http://schemas.microsoft.com/office/drawing/2014/main" id="{EC995CC5-774A-362F-CDFC-39B085D133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70" y="-4395"/>
            <a:ext cx="12199815" cy="686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526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del CRAI</a:t>
            </a:r>
            <a:endParaRPr lang="ca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1 CuadroTexto"/>
          <p:cNvSpPr txBox="1"/>
          <p:nvPr/>
        </p:nvSpPr>
        <p:spPr>
          <a:xfrm>
            <a:off x="4931396" y="6145416"/>
            <a:ext cx="232922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https://cercabib.ub.edu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QuadreDeText 6"/>
          <p:cNvSpPr txBox="1"/>
          <p:nvPr/>
        </p:nvSpPr>
        <p:spPr>
          <a:xfrm>
            <a:off x="4331494" y="1936750"/>
            <a:ext cx="3529012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CERCABIB</a:t>
            </a: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3534" y="3140973"/>
            <a:ext cx="8024943" cy="190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80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del CRAI</a:t>
            </a:r>
            <a:endParaRPr lang="ca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4246915" y="6165309"/>
            <a:ext cx="384105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https://vocabularis.crai.ub.edu/es/thub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QuadreDeText 9"/>
          <p:cNvSpPr txBox="1"/>
          <p:nvPr/>
        </p:nvSpPr>
        <p:spPr>
          <a:xfrm>
            <a:off x="4331494" y="1948770"/>
            <a:ext cx="3529012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TESAURUS</a:t>
            </a:r>
          </a:p>
        </p:txBody>
      </p:sp>
      <p:pic>
        <p:nvPicPr>
          <p:cNvPr id="11" name="Imat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9762" y="2876861"/>
            <a:ext cx="8038800" cy="211624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del CRAI</a:t>
            </a:r>
            <a:endParaRPr lang="ca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QuadreDeText 9"/>
          <p:cNvSpPr txBox="1"/>
          <p:nvPr/>
        </p:nvSpPr>
        <p:spPr>
          <a:xfrm>
            <a:off x="4331494" y="1947416"/>
            <a:ext cx="3529012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CCUC / </a:t>
            </a:r>
            <a:r>
              <a:rPr lang="ca-ES" sz="2000" b="1" dirty="0" err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Cercabib</a:t>
            </a: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ca-ES" sz="2000" b="1" dirty="0" err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</a:t>
            </a:r>
            <a:endParaRPr lang="ca-ES" sz="20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1 CuadroTexto">
            <a:extLst>
              <a:ext uri="{FF2B5EF4-FFF2-40B4-BE49-F238E27FC236}">
                <a16:creationId xmlns:a16="http://schemas.microsoft.com/office/drawing/2014/main" id="{AEF80856-1BE3-47FC-958D-9EDAE59904F0}"/>
              </a:ext>
            </a:extLst>
          </p:cNvPr>
          <p:cNvSpPr txBox="1"/>
          <p:nvPr/>
        </p:nvSpPr>
        <p:spPr>
          <a:xfrm>
            <a:off x="4931396" y="6145416"/>
            <a:ext cx="232922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https://cercabib.ub.edu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tge 2">
            <a:extLst>
              <a:ext uri="{FF2B5EF4-FFF2-40B4-BE49-F238E27FC236}">
                <a16:creationId xmlns:a16="http://schemas.microsoft.com/office/drawing/2014/main" id="{1EF143B0-5AC2-41F2-AFE1-296704D26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3476" y="2931960"/>
            <a:ext cx="8725048" cy="256576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QuadreDeText 7">
            <a:extLst>
              <a:ext uri="{FF2B5EF4-FFF2-40B4-BE49-F238E27FC236}">
                <a16:creationId xmlns:a16="http://schemas.microsoft.com/office/drawing/2014/main" id="{A255D61C-17D6-446C-9C88-E0583CAE1AEA}"/>
              </a:ext>
            </a:extLst>
          </p:cNvPr>
          <p:cNvSpPr txBox="1"/>
          <p:nvPr/>
        </p:nvSpPr>
        <p:spPr>
          <a:xfrm>
            <a:off x="4028241" y="1936750"/>
            <a:ext cx="4135529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MULTIDISCIPLINARIAS</a:t>
            </a:r>
          </a:p>
        </p:txBody>
      </p:sp>
      <p:pic>
        <p:nvPicPr>
          <p:cNvPr id="16" name="Imatge 15">
            <a:hlinkClick r:id="rId2"/>
            <a:extLst>
              <a:ext uri="{FF2B5EF4-FFF2-40B4-BE49-F238E27FC236}">
                <a16:creationId xmlns:a16="http://schemas.microsoft.com/office/drawing/2014/main" id="{E75E1760-87A8-42F9-83B4-B8484C797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264" y="3384675"/>
            <a:ext cx="1541471" cy="1541471"/>
          </a:xfrm>
          <a:prstGeom prst="rect">
            <a:avLst/>
          </a:prstGeom>
        </p:spPr>
      </p:pic>
      <p:pic>
        <p:nvPicPr>
          <p:cNvPr id="17" name="Imatge 16">
            <a:hlinkClick r:id="rId4"/>
            <a:extLst>
              <a:ext uri="{FF2B5EF4-FFF2-40B4-BE49-F238E27FC236}">
                <a16:creationId xmlns:a16="http://schemas.microsoft.com/office/drawing/2014/main" id="{250D77CC-B7CF-4D21-B44E-2E0CA89E19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4" y="3780207"/>
            <a:ext cx="2964653" cy="851389"/>
          </a:xfrm>
          <a:prstGeom prst="rect">
            <a:avLst/>
          </a:prstGeom>
        </p:spPr>
      </p:pic>
      <p:sp>
        <p:nvSpPr>
          <p:cNvPr id="18" name="QuadreDeText 17">
            <a:extLst>
              <a:ext uri="{FF2B5EF4-FFF2-40B4-BE49-F238E27FC236}">
                <a16:creationId xmlns:a16="http://schemas.microsoft.com/office/drawing/2014/main" id="{CBAAFDB5-AEFE-4D07-BDB9-CB2990DCD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del CRAI: Bases de datos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tge 2">
            <a:extLst>
              <a:ext uri="{FF2B5EF4-FFF2-40B4-BE49-F238E27FC236}">
                <a16:creationId xmlns:a16="http://schemas.microsoft.com/office/drawing/2014/main" id="{C2DEE060-124A-47E2-BE0F-7699E3A395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929485"/>
            <a:ext cx="2552834" cy="255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312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del CRAI: Bases de datos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QuadreDeText 5"/>
          <p:cNvSpPr txBox="1"/>
          <p:nvPr/>
        </p:nvSpPr>
        <p:spPr>
          <a:xfrm>
            <a:off x="4028241" y="1936750"/>
            <a:ext cx="4135529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ESPECIALIZADAS</a:t>
            </a:r>
            <a:endParaRPr lang="es-ES" sz="20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Imatge 10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806" y="3789952"/>
            <a:ext cx="3028339" cy="600060"/>
          </a:xfrm>
          <a:prstGeom prst="rect">
            <a:avLst/>
          </a:prstGeom>
        </p:spPr>
      </p:pic>
      <p:pic>
        <p:nvPicPr>
          <p:cNvPr id="18" name="Imatge 17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570" y="3165596"/>
            <a:ext cx="2376264" cy="455355"/>
          </a:xfrm>
          <a:prstGeom prst="rect">
            <a:avLst/>
          </a:prstGeom>
        </p:spPr>
      </p:pic>
      <p:pic>
        <p:nvPicPr>
          <p:cNvPr id="21" name="Imatge 20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425" y="4740237"/>
            <a:ext cx="1224136" cy="751831"/>
          </a:xfrm>
          <a:prstGeom prst="rect">
            <a:avLst/>
          </a:prstGeom>
        </p:spPr>
      </p:pic>
      <p:pic>
        <p:nvPicPr>
          <p:cNvPr id="2" name="Imatg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992" y="2795670"/>
            <a:ext cx="2771800" cy="673119"/>
          </a:xfrm>
          <a:prstGeom prst="rect">
            <a:avLst/>
          </a:prstGeom>
        </p:spPr>
      </p:pic>
      <p:pic>
        <p:nvPicPr>
          <p:cNvPr id="4" name="Imatge 3">
            <a:extLst>
              <a:ext uri="{FF2B5EF4-FFF2-40B4-BE49-F238E27FC236}">
                <a16:creationId xmlns:a16="http://schemas.microsoft.com/office/drawing/2014/main" id="{B1012E2A-32CD-7614-5689-99624042C3C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75938" y="4463208"/>
            <a:ext cx="3290276" cy="342182"/>
          </a:xfrm>
          <a:prstGeom prst="rect">
            <a:avLst/>
          </a:prstGeom>
        </p:spPr>
      </p:pic>
      <p:pic>
        <p:nvPicPr>
          <p:cNvPr id="5" name="Imatge 4" descr="Imatge que conté Font, logotip, Gràfics, text&#10;&#10;Descripció generada automàticament">
            <a:extLst>
              <a:ext uri="{FF2B5EF4-FFF2-40B4-BE49-F238E27FC236}">
                <a16:creationId xmlns:a16="http://schemas.microsoft.com/office/drawing/2014/main" id="{CD1411D7-FB43-12FE-9579-54CB3EC164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61989" y="5182720"/>
            <a:ext cx="2758098" cy="62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251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del CRAI: Bases de datos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QuadreDeText 5"/>
          <p:cNvSpPr txBox="1"/>
          <p:nvPr/>
        </p:nvSpPr>
        <p:spPr>
          <a:xfrm>
            <a:off x="4028241" y="1936750"/>
            <a:ext cx="4135529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SCOPUS</a:t>
            </a:r>
          </a:p>
        </p:txBody>
      </p:sp>
      <p:sp>
        <p:nvSpPr>
          <p:cNvPr id="13" name="1 CuadroTexto"/>
          <p:cNvSpPr txBox="1"/>
          <p:nvPr/>
        </p:nvSpPr>
        <p:spPr>
          <a:xfrm>
            <a:off x="4944884" y="6145416"/>
            <a:ext cx="230223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https://bit.ly/3SGUO36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Imatge 6">
            <a:extLst>
              <a:ext uri="{FF2B5EF4-FFF2-40B4-BE49-F238E27FC236}">
                <a16:creationId xmlns:a16="http://schemas.microsoft.com/office/drawing/2014/main" id="{0D99BEFE-F2FF-4C98-9FAF-5BE1B19837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960" y="2573661"/>
            <a:ext cx="7945717" cy="301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542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del CRAI: Bases de datos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QuadreDeText 5"/>
          <p:cNvSpPr txBox="1"/>
          <p:nvPr/>
        </p:nvSpPr>
        <p:spPr>
          <a:xfrm>
            <a:off x="4028241" y="1936750"/>
            <a:ext cx="4135529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 OF SCIENCE</a:t>
            </a:r>
          </a:p>
        </p:txBody>
      </p:sp>
      <p:sp>
        <p:nvSpPr>
          <p:cNvPr id="13" name="1 CuadroTexto"/>
          <p:cNvSpPr txBox="1"/>
          <p:nvPr/>
        </p:nvSpPr>
        <p:spPr>
          <a:xfrm>
            <a:off x="4963311" y="6145416"/>
            <a:ext cx="226536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https://bit.ly/430zmhH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Imatge 6">
            <a:extLst>
              <a:ext uri="{FF2B5EF4-FFF2-40B4-BE49-F238E27FC236}">
                <a16:creationId xmlns:a16="http://schemas.microsoft.com/office/drawing/2014/main" id="{022EF532-687E-460A-90FC-06F34C6789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904" y="2685379"/>
            <a:ext cx="7842191" cy="310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726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del CRAI: Bases de </a:t>
            </a:r>
            <a:r>
              <a:rPr lang="ca-ES" altLang="es-ES" sz="2400" b="1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datos</a:t>
            </a:r>
            <a:endParaRPr lang="ca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QuadreDeText 5"/>
          <p:cNvSpPr txBox="1"/>
          <p:nvPr/>
        </p:nvSpPr>
        <p:spPr>
          <a:xfrm>
            <a:off x="4028241" y="1936750"/>
            <a:ext cx="4135529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FACTIVA</a:t>
            </a:r>
          </a:p>
        </p:txBody>
      </p:sp>
      <p:sp>
        <p:nvSpPr>
          <p:cNvPr id="7" name="1 CuadroTexto">
            <a:extLst>
              <a:ext uri="{FF2B5EF4-FFF2-40B4-BE49-F238E27FC236}">
                <a16:creationId xmlns:a16="http://schemas.microsoft.com/office/drawing/2014/main" id="{E3D7BBC5-8622-4A18-A088-0473E060019C}"/>
              </a:ext>
            </a:extLst>
          </p:cNvPr>
          <p:cNvSpPr txBox="1"/>
          <p:nvPr/>
        </p:nvSpPr>
        <p:spPr>
          <a:xfrm>
            <a:off x="5028240" y="6145416"/>
            <a:ext cx="213552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https://bit.ly/3kd4xiP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Imatge 7">
            <a:extLst>
              <a:ext uri="{FF2B5EF4-FFF2-40B4-BE49-F238E27FC236}">
                <a16:creationId xmlns:a16="http://schemas.microsoft.com/office/drawing/2014/main" id="{87CF7F03-3F71-448A-A8E5-089D1A19C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366" y="2960999"/>
            <a:ext cx="8461268" cy="217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077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Acceso abierto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9459" name="Picture 2" descr="http://www.ub.edu/web/ub/galeries/imatges/noticies/2012/03/logo-acces-obe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2276475"/>
            <a:ext cx="36004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456363" y="2276475"/>
            <a:ext cx="3600450" cy="360045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dirty="0"/>
          </a:p>
        </p:txBody>
      </p:sp>
      <p:sp>
        <p:nvSpPr>
          <p:cNvPr id="19461" name="QuadreDeText 3"/>
          <p:cNvSpPr txBox="1">
            <a:spLocks noChangeArrowheads="1"/>
          </p:cNvSpPr>
          <p:nvPr/>
        </p:nvSpPr>
        <p:spPr bwMode="auto">
          <a:xfrm>
            <a:off x="6600830" y="2676525"/>
            <a:ext cx="33115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1600" dirty="0">
                <a:solidFill>
                  <a:srgbClr val="4D4D4D"/>
                </a:solidFill>
                <a:latin typeface="Calibri" panose="020F0502020204030204" pitchFamily="34" charset="0"/>
              </a:rPr>
              <a:t>... </a:t>
            </a:r>
            <a:r>
              <a:rPr lang="es-ES" altLang="es-ES" sz="1600" dirty="0">
                <a:solidFill>
                  <a:srgbClr val="4D4D4D"/>
                </a:solidFill>
                <a:latin typeface="Calibri" panose="020F0502020204030204" pitchFamily="34" charset="0"/>
              </a:rPr>
              <a:t>disponibilidad gratuita en Internet público, permitiendo a cualquier usuario leer, descargar, copiar, distribuir, imprimir, buscar o usarlos con cualquier propósito legal, </a:t>
            </a:r>
          </a:p>
          <a:p>
            <a:r>
              <a:rPr lang="es-ES" altLang="es-ES" sz="1600" dirty="0">
                <a:solidFill>
                  <a:srgbClr val="4D4D4D"/>
                </a:solidFill>
                <a:latin typeface="Calibri" panose="020F0502020204030204" pitchFamily="34" charset="0"/>
              </a:rPr>
              <a:t>sin ninguna barrera financiera, legal</a:t>
            </a:r>
          </a:p>
          <a:p>
            <a:r>
              <a:rPr lang="es-ES" altLang="es-ES" sz="1600" dirty="0">
                <a:solidFill>
                  <a:srgbClr val="4D4D4D"/>
                </a:solidFill>
                <a:latin typeface="Calibri" panose="020F0502020204030204" pitchFamily="34" charset="0"/>
              </a:rPr>
              <a:t>o técnica, fuera de las que son inseparables de las que implica acceder a Internet mismo</a:t>
            </a:r>
            <a:r>
              <a:rPr lang="ca-ES" altLang="es-ES" sz="1600" dirty="0">
                <a:solidFill>
                  <a:srgbClr val="4D4D4D"/>
                </a:solidFill>
                <a:latin typeface="Calibri" panose="020F0502020204030204" pitchFamily="34" charset="0"/>
              </a:rPr>
              <a:t>...</a:t>
            </a:r>
          </a:p>
          <a:p>
            <a:endParaRPr lang="ca-ES" altLang="es-ES" sz="1600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endParaRPr lang="ca-ES" altLang="es-ES" sz="1600" dirty="0">
              <a:solidFill>
                <a:srgbClr val="4D4D4D"/>
              </a:solidFill>
              <a:latin typeface="Calibri" panose="020F0502020204030204" pitchFamily="34" charset="0"/>
            </a:endParaRPr>
          </a:p>
          <a:p>
            <a:pPr algn="r"/>
            <a:r>
              <a:rPr lang="ca-ES" altLang="es-ES" sz="1600" i="1" dirty="0">
                <a:solidFill>
                  <a:srgbClr val="4D4D4D"/>
                </a:solidFill>
                <a:latin typeface="Calibri" panose="020F0502020204030204" pitchFamily="34" charset="0"/>
              </a:rPr>
              <a:t>Iniciativa de Budapest, </a:t>
            </a:r>
            <a:r>
              <a:rPr lang="es-ES" altLang="es-ES" sz="1600" i="1" dirty="0">
                <a:solidFill>
                  <a:srgbClr val="4D4D4D"/>
                </a:solidFill>
                <a:latin typeface="Calibri" panose="020F0502020204030204" pitchFamily="34" charset="0"/>
              </a:rPr>
              <a:t>febrero</a:t>
            </a:r>
            <a:r>
              <a:rPr lang="ca-ES" altLang="es-ES" sz="1600" i="1" dirty="0">
                <a:solidFill>
                  <a:srgbClr val="4D4D4D"/>
                </a:solidFill>
                <a:latin typeface="Calibri" panose="020F0502020204030204" pitchFamily="34" charset="0"/>
              </a:rPr>
              <a:t> 2002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979851" y="6145416"/>
            <a:ext cx="437517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http://www.budapestopenaccessinitiative.org/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Acceso abierto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4332293" y="1936750"/>
            <a:ext cx="3527425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CREATIVE COMMONS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652066" y="6097069"/>
            <a:ext cx="488787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https://creativecommons.org/licenses/?lang=es_ES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Imatge 14">
            <a:extLst>
              <a:ext uri="{FF2B5EF4-FFF2-40B4-BE49-F238E27FC236}">
                <a16:creationId xmlns:a16="http://schemas.microsoft.com/office/drawing/2014/main" id="{0508D0A8-420B-4A2D-8205-C6B1571D3F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2743178"/>
            <a:ext cx="7200000" cy="320610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QuadreDeText 1"/>
          <p:cNvSpPr txBox="1">
            <a:spLocks noChangeArrowheads="1"/>
          </p:cNvSpPr>
          <p:nvPr/>
        </p:nvSpPr>
        <p:spPr bwMode="auto">
          <a:xfrm>
            <a:off x="2207568" y="1209247"/>
            <a:ext cx="77768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sz="20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y herramientas para la elaboración del TFM</a:t>
            </a:r>
            <a:endParaRPr lang="es-ES" sz="20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QuadreDeText 1"/>
          <p:cNvSpPr txBox="1"/>
          <p:nvPr/>
        </p:nvSpPr>
        <p:spPr>
          <a:xfrm>
            <a:off x="2063552" y="1874734"/>
            <a:ext cx="8064896" cy="4051018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360000" tIns="360000" rIns="360000" bIns="360000" anchor="t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es-ES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Planificación, elección del tema y fundamentación teórica</a:t>
            </a:r>
            <a:endParaRPr lang="es-ES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hlinkClick r:id="rId3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S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Búsqueda de información: herramientas y estrategias</a:t>
            </a:r>
            <a:endParaRPr lang="es-ES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s-ES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Operadores booleanos</a:t>
            </a:r>
            <a:endParaRPr lang="es-ES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s-ES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Estrategia de búsqueda</a:t>
            </a:r>
            <a:endParaRPr lang="es-ES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s-ES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Recursos del CRAI</a:t>
            </a:r>
            <a:endParaRPr lang="es-ES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s-ES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Acceso abierto. Concepto y recursos </a:t>
            </a:r>
            <a:endParaRPr lang="es-ES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s-ES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Otros recursos</a:t>
            </a:r>
            <a:endParaRPr lang="es-ES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S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Pautas de utilización de obras ajenas: evaluación, derechos de autor, el plagio</a:t>
            </a:r>
            <a:endParaRPr lang="es-ES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S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Cómo citar y gestionar bibliografía</a:t>
            </a:r>
            <a:endParaRPr lang="es-ES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s-ES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Defensa oral</a:t>
            </a:r>
            <a:endParaRPr lang="es-ES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9650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4170028" y="1971820"/>
            <a:ext cx="3851944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REPOSITORIO DIGITAL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054758" y="6145416"/>
            <a:ext cx="208249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http://diposit.ub.edu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QuadreDeText 2">
            <a:extLst>
              <a:ext uri="{FF2B5EF4-FFF2-40B4-BE49-F238E27FC236}">
                <a16:creationId xmlns:a16="http://schemas.microsoft.com/office/drawing/2014/main" id="{8F0934CB-863B-484A-AF00-CA4516A324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acceso abierto en la UB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96000" y="2835311"/>
            <a:ext cx="7200000" cy="280824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 CuadroTexto"/>
          <p:cNvSpPr txBox="1"/>
          <p:nvPr/>
        </p:nvSpPr>
        <p:spPr>
          <a:xfrm>
            <a:off x="5046546" y="6145416"/>
            <a:ext cx="209890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https://www.tdx.cat/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QuadreDeText 10"/>
          <p:cNvSpPr txBox="1"/>
          <p:nvPr/>
        </p:nvSpPr>
        <p:spPr>
          <a:xfrm>
            <a:off x="4332293" y="1936750"/>
            <a:ext cx="3527425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TDX</a:t>
            </a:r>
          </a:p>
        </p:txBody>
      </p:sp>
      <p:sp>
        <p:nvSpPr>
          <p:cNvPr id="10" name="QuadreDeText 2">
            <a:extLst>
              <a:ext uri="{FF2B5EF4-FFF2-40B4-BE49-F238E27FC236}">
                <a16:creationId xmlns:a16="http://schemas.microsoft.com/office/drawing/2014/main" id="{6D0A4F75-66EE-40BE-89AD-801F73F11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acceso abierto en la UB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tge 2">
            <a:extLst>
              <a:ext uri="{FF2B5EF4-FFF2-40B4-BE49-F238E27FC236}">
                <a16:creationId xmlns:a16="http://schemas.microsoft.com/office/drawing/2014/main" id="{39940AAF-B10F-4EC0-A518-0FDB2F0ED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2843" y="2551566"/>
            <a:ext cx="6386314" cy="351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2816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Otros recursos Open Access (OA)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4332293" y="1916832"/>
            <a:ext cx="3527425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DOAJ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304064" y="6145416"/>
            <a:ext cx="172675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https://doaj.org/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5199023-D7C7-F68E-2AAC-07AF5D6F6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1366" y="2503690"/>
            <a:ext cx="7927462" cy="351759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Otros recursos OA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4332293" y="1936750"/>
            <a:ext cx="3527425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GOOGLE ACADÉMICO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4907188" y="6145416"/>
            <a:ext cx="252049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https://scholar.google.es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6000" y="2536760"/>
            <a:ext cx="7560000" cy="340875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Otros recursos OA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4332293" y="1936750"/>
            <a:ext cx="3527425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CORE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020264" y="6145416"/>
            <a:ext cx="197201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https://core.ac.uk/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C99D4B6-4604-518F-4D8C-6242B78E7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377" y="2420888"/>
            <a:ext cx="7176120" cy="3415557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Otros recursos OA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4332293" y="1936750"/>
            <a:ext cx="3527425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REDIB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020264" y="6145416"/>
            <a:ext cx="229434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https://www.redib.org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Imatge 4">
            <a:extLst>
              <a:ext uri="{FF2B5EF4-FFF2-40B4-BE49-F238E27FC236}">
                <a16:creationId xmlns:a16="http://schemas.microsoft.com/office/drawing/2014/main" id="{6B8C59A3-8024-4955-A426-2EC2201B0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146" y="2782544"/>
            <a:ext cx="7859707" cy="280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6219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uadreDeText 2"/>
          <p:cNvSpPr txBox="1"/>
          <p:nvPr/>
        </p:nvSpPr>
        <p:spPr>
          <a:xfrm>
            <a:off x="4332293" y="1936750"/>
            <a:ext cx="3527425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000" b="1" dirty="0" err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RePEc</a:t>
            </a:r>
            <a:endParaRPr lang="es-ES" sz="20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Otros recursos OA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a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438" y="2550023"/>
            <a:ext cx="6480000" cy="3355714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5226215" y="6145416"/>
            <a:ext cx="173957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http://repec.org/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4779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Otros recursos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4332293" y="1936750"/>
            <a:ext cx="3527425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DIALNET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915331" y="6145416"/>
            <a:ext cx="259718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https://dialnet.unirioja.es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6000" y="2646580"/>
            <a:ext cx="5760000" cy="318911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Otros recursos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4332293" y="1936750"/>
            <a:ext cx="3527425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 err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ÍnDICEs</a:t>
            </a: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CSIC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3378205" y="5314950"/>
            <a:ext cx="5578475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Texto completo Cercabib: 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https://bit.ly/3fKwWx6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Consulta gratuita sumarios: </a:t>
            </a:r>
            <a:r>
              <a:rPr 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https://indices.csic.es/</a:t>
            </a:r>
            <a:endParaRPr 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Imat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6000" y="2780928"/>
            <a:ext cx="6480000" cy="2208638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QuadreDeText 4"/>
          <p:cNvSpPr txBox="1">
            <a:spLocks noChangeArrowheads="1"/>
          </p:cNvSpPr>
          <p:nvPr/>
        </p:nvSpPr>
        <p:spPr bwMode="auto">
          <a:xfrm>
            <a:off x="2387600" y="2492380"/>
            <a:ext cx="74168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" altLang="es-ES" sz="28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Pautas de utilización </a:t>
            </a:r>
          </a:p>
          <a:p>
            <a:pPr algn="ctr"/>
            <a:r>
              <a:rPr lang="es-ES" altLang="es-ES" sz="28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obras ajenas</a:t>
            </a:r>
          </a:p>
          <a:p>
            <a:pPr algn="ctr"/>
            <a:endParaRPr lang="ca-ES" altLang="es-ES" sz="28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altLang="es-ES" sz="28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QuadreDeText 4"/>
          <p:cNvSpPr txBox="1">
            <a:spLocks noChangeArrowheads="1"/>
          </p:cNvSpPr>
          <p:nvPr/>
        </p:nvSpPr>
        <p:spPr bwMode="auto">
          <a:xfrm>
            <a:off x="2387600" y="2492380"/>
            <a:ext cx="74168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514350" indent="-514350" algn="ctr">
              <a:buAutoNum type="arabicPeriod"/>
            </a:pPr>
            <a:r>
              <a:rPr lang="es-ES" altLang="es-ES" sz="28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Planificación, elección del tema </a:t>
            </a:r>
          </a:p>
          <a:p>
            <a:pPr algn="ctr"/>
            <a:r>
              <a:rPr lang="es-ES" altLang="es-ES" sz="28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fundamentación teórica</a:t>
            </a:r>
          </a:p>
          <a:p>
            <a:pPr algn="ctr"/>
            <a:endParaRPr lang="ca-ES" alt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Criterios para evaluar la información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1666454" y="2312807"/>
            <a:ext cx="2300400" cy="48960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40" tIns="90000" rIns="91440" bIns="90000" anchor="t">
            <a:no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bg1">
                    <a:lumMod val="95000"/>
                  </a:schemeClr>
                </a:solidFill>
                <a:latin typeface="Verdana"/>
                <a:ea typeface="Verdana"/>
                <a:cs typeface="Verdana" panose="020B0604030504040204" pitchFamily="34" charset="0"/>
              </a:rPr>
              <a:t>AUTORÍA</a:t>
            </a:r>
            <a:endParaRPr lang="es-ES" sz="20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QuadreDeText 5"/>
          <p:cNvSpPr txBox="1"/>
          <p:nvPr/>
        </p:nvSpPr>
        <p:spPr>
          <a:xfrm>
            <a:off x="1666454" y="3368803"/>
            <a:ext cx="2300400" cy="48960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90000" bIns="90000">
            <a:no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ACTUALIDAD</a:t>
            </a:r>
            <a:endParaRPr lang="ca-ES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QuadreDeText 6"/>
          <p:cNvSpPr txBox="1"/>
          <p:nvPr/>
        </p:nvSpPr>
        <p:spPr>
          <a:xfrm>
            <a:off x="1666454" y="4424799"/>
            <a:ext cx="2300400" cy="48960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90000" bIns="90000">
            <a:no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CONTENIDO</a:t>
            </a:r>
            <a:endParaRPr lang="ca-ES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QuadreDeText 7"/>
          <p:cNvSpPr txBox="1"/>
          <p:nvPr/>
        </p:nvSpPr>
        <p:spPr>
          <a:xfrm>
            <a:off x="1671511" y="5480795"/>
            <a:ext cx="2301534" cy="489534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90000" bIns="90000"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OBJETIVIDAD</a:t>
            </a:r>
          </a:p>
        </p:txBody>
      </p:sp>
      <p:sp>
        <p:nvSpPr>
          <p:cNvPr id="28679" name="QuadreDeText 9"/>
          <p:cNvSpPr txBox="1">
            <a:spLocks noChangeArrowheads="1"/>
          </p:cNvSpPr>
          <p:nvPr/>
        </p:nvSpPr>
        <p:spPr bwMode="auto">
          <a:xfrm>
            <a:off x="4323485" y="2270185"/>
            <a:ext cx="53292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16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¿Quién es el autor? ¿Experto en su campo?</a:t>
            </a:r>
          </a:p>
          <a:p>
            <a:r>
              <a:rPr lang="es-ES" altLang="es-ES" sz="16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¿Cita las fuentes? ¿Incluye datos de contacto?</a:t>
            </a:r>
          </a:p>
        </p:txBody>
      </p:sp>
      <p:sp>
        <p:nvSpPr>
          <p:cNvPr id="28680" name="QuadreDeText 11"/>
          <p:cNvSpPr txBox="1">
            <a:spLocks noChangeArrowheads="1"/>
          </p:cNvSpPr>
          <p:nvPr/>
        </p:nvSpPr>
        <p:spPr bwMode="auto">
          <a:xfrm>
            <a:off x="4324755" y="3326678"/>
            <a:ext cx="53292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16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¿Es fácil localizar los datos de publicación </a:t>
            </a:r>
          </a:p>
          <a:p>
            <a:r>
              <a:rPr lang="es-ES" altLang="es-ES" sz="16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actualización?</a:t>
            </a:r>
          </a:p>
        </p:txBody>
      </p:sp>
      <p:sp>
        <p:nvSpPr>
          <p:cNvPr id="28681" name="QuadreDeText 12"/>
          <p:cNvSpPr txBox="1">
            <a:spLocks noChangeArrowheads="1"/>
          </p:cNvSpPr>
          <p:nvPr/>
        </p:nvSpPr>
        <p:spPr bwMode="auto">
          <a:xfrm>
            <a:off x="4323479" y="4377216"/>
            <a:ext cx="53292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16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¿Es pertinente, útil y relevante para tu trabajo? ¿Tiene bibliografía? ¿Contiene errores?</a:t>
            </a:r>
          </a:p>
        </p:txBody>
      </p:sp>
      <p:sp>
        <p:nvSpPr>
          <p:cNvPr id="28682" name="QuadreDeText 13"/>
          <p:cNvSpPr txBox="1">
            <a:spLocks noChangeArrowheads="1"/>
          </p:cNvSpPr>
          <p:nvPr/>
        </p:nvSpPr>
        <p:spPr bwMode="auto">
          <a:xfrm>
            <a:off x="4325737" y="5433174"/>
            <a:ext cx="68108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16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¿Es imparcial y exacta? ¿Contiene opiniones, están razonadas? ¿La información está verificada con citaciones?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Pautas de utilización de obras ajenas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Agrupa 2"/>
          <p:cNvGrpSpPr/>
          <p:nvPr/>
        </p:nvGrpSpPr>
        <p:grpSpPr>
          <a:xfrm>
            <a:off x="2279650" y="2293938"/>
            <a:ext cx="7632700" cy="2498571"/>
            <a:chOff x="827088" y="2293938"/>
            <a:chExt cx="7632700" cy="2498571"/>
          </a:xfrm>
        </p:grpSpPr>
        <p:sp>
          <p:nvSpPr>
            <p:cNvPr id="4" name="QuadreDeText 3"/>
            <p:cNvSpPr txBox="1"/>
            <p:nvPr/>
          </p:nvSpPr>
          <p:spPr>
            <a:xfrm>
              <a:off x="827088" y="2293938"/>
              <a:ext cx="3527425" cy="400110"/>
            </a:xfrm>
            <a:prstGeom prst="rect">
              <a:avLst/>
            </a:prstGeom>
            <a:solidFill>
              <a:srgbClr val="005E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ca-ES" sz="2000" b="1" dirty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DERECHOS DE AUTOR</a:t>
              </a:r>
            </a:p>
          </p:txBody>
        </p:sp>
        <p:sp>
          <p:nvSpPr>
            <p:cNvPr id="5" name="QuadreDeText 4"/>
            <p:cNvSpPr txBox="1"/>
            <p:nvPr/>
          </p:nvSpPr>
          <p:spPr>
            <a:xfrm>
              <a:off x="4932363" y="2293938"/>
              <a:ext cx="3527425" cy="400110"/>
            </a:xfrm>
            <a:prstGeom prst="rect">
              <a:avLst/>
            </a:prstGeom>
            <a:solidFill>
              <a:srgbClr val="005E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ca-ES" sz="2000" b="1" dirty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EL PLAGIO</a:t>
              </a:r>
            </a:p>
          </p:txBody>
        </p:sp>
        <p:sp>
          <p:nvSpPr>
            <p:cNvPr id="31749" name="QuadreDeText 1"/>
            <p:cNvSpPr txBox="1">
              <a:spLocks noChangeArrowheads="1"/>
            </p:cNvSpPr>
            <p:nvPr/>
          </p:nvSpPr>
          <p:spPr bwMode="auto">
            <a:xfrm>
              <a:off x="827088" y="3068960"/>
              <a:ext cx="3527425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s-ES" altLang="es-ES" sz="1600" dirty="0">
                  <a:solidFill>
                    <a:srgbClr val="4D4D4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Respetar los derechos de autor. No se puede utilizar una obra sin autorización expresa del autor o titular de los derechos, a no ser que se indique lo contrario</a:t>
              </a:r>
            </a:p>
          </p:txBody>
        </p:sp>
        <p:sp>
          <p:nvSpPr>
            <p:cNvPr id="31750" name="QuadreDeText 6"/>
            <p:cNvSpPr txBox="1">
              <a:spLocks noChangeArrowheads="1"/>
            </p:cNvSpPr>
            <p:nvPr/>
          </p:nvSpPr>
          <p:spPr bwMode="auto">
            <a:xfrm>
              <a:off x="4932363" y="3068960"/>
              <a:ext cx="3527425" cy="1723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s-ES" altLang="es-ES" sz="1600" dirty="0">
                  <a:solidFill>
                    <a:srgbClr val="4D4D4D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El plagio es “el acto de presentar el trabajo de otro o sus ideas como propias” </a:t>
              </a:r>
            </a:p>
            <a:p>
              <a:pPr algn="ctr"/>
              <a:r>
                <a:rPr lang="es-ES" altLang="es-ES" sz="1600" dirty="0">
                  <a:solidFill>
                    <a:srgbClr val="4D4D4D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(CRAI UB, 2007)</a:t>
              </a:r>
            </a:p>
            <a:p>
              <a:pPr algn="ctr"/>
              <a:endParaRPr lang="ca-ES" altLang="es-ES" sz="16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lvl="0" algn="ctr"/>
              <a:r>
                <a:rPr lang="ca-ES" altLang="es-ES" sz="1000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hlinkClick r:id="rId2"/>
                </a:rPr>
                <a:t>-&gt; Recursos sobre el plagio en el CRAI</a:t>
              </a:r>
              <a:endParaRPr lang="ca-ES" altLang="es-ES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endParaRPr lang="es-ES" altLang="es-ES" sz="16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" name="Agrupa 1"/>
          <p:cNvGrpSpPr/>
          <p:nvPr/>
        </p:nvGrpSpPr>
        <p:grpSpPr>
          <a:xfrm>
            <a:off x="2279650" y="4884738"/>
            <a:ext cx="7632700" cy="1439862"/>
            <a:chOff x="827088" y="4884738"/>
            <a:chExt cx="7632700" cy="1439862"/>
          </a:xfrm>
        </p:grpSpPr>
        <p:sp>
          <p:nvSpPr>
            <p:cNvPr id="8" name="Rectangle 7"/>
            <p:cNvSpPr/>
            <p:nvPr/>
          </p:nvSpPr>
          <p:spPr>
            <a:xfrm>
              <a:off x="827088" y="4884738"/>
              <a:ext cx="7632700" cy="1439862"/>
            </a:xfrm>
            <a:prstGeom prst="rect">
              <a:avLst/>
            </a:prstGeom>
            <a:noFill/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1752" name="QuadreDeText 2"/>
            <p:cNvSpPr txBox="1">
              <a:spLocks noChangeArrowheads="1"/>
            </p:cNvSpPr>
            <p:nvPr/>
          </p:nvSpPr>
          <p:spPr bwMode="auto">
            <a:xfrm>
              <a:off x="935037" y="5019893"/>
              <a:ext cx="7416800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t">
              <a:spAutoFit/>
            </a:bodyPr>
            <a:lstStyle>
              <a:lvl1pPr marL="2857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buFont typeface="Wingdings" panose="05000000000000000000" pitchFamily="2" charset="2"/>
                <a:buChar char="q"/>
              </a:pPr>
              <a:r>
                <a:rPr lang="es-ES" altLang="es-ES" sz="1400" dirty="0">
                  <a:solidFill>
                    <a:srgbClr val="4D4D4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Utilizaremos</a:t>
              </a:r>
              <a:r>
                <a:rPr lang="ca-ES" altLang="es-ES" sz="1400" dirty="0">
                  <a:solidFill>
                    <a:srgbClr val="4D4D4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s-ES" altLang="es-ES" sz="1400" dirty="0">
                  <a:solidFill>
                    <a:srgbClr val="4D4D4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nuestras</a:t>
              </a:r>
              <a:r>
                <a:rPr lang="ca-ES" altLang="es-ES" sz="1400" dirty="0">
                  <a:solidFill>
                    <a:srgbClr val="4D4D4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s-ES" altLang="es-ES" sz="1400" dirty="0">
                  <a:solidFill>
                    <a:srgbClr val="4D4D4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propias palabras para expresar ideas de otros, pero incluyendo siempre las referencias bibliográficas de las fuentes.</a:t>
              </a:r>
            </a:p>
            <a:p>
              <a:pPr>
                <a:buFont typeface="Wingdings" panose="05000000000000000000" pitchFamily="2" charset="2"/>
                <a:buChar char="q"/>
              </a:pPr>
              <a:r>
                <a:rPr lang="es-ES" altLang="es-ES" sz="1400" dirty="0">
                  <a:solidFill>
                    <a:srgbClr val="4D4D4D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Si citamos literalmente un fragmento de un libro, artículo de revista, contenido de Internet... lo escribiremos entre comillas y haremos constar</a:t>
              </a:r>
            </a:p>
            <a:p>
              <a:pPr marL="0" indent="0"/>
              <a:r>
                <a:rPr lang="es-ES" altLang="es-ES" sz="1400" dirty="0">
                  <a:solidFill>
                    <a:srgbClr val="4D4D4D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     los datos del autor.</a:t>
              </a: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QuadreDeText 4"/>
          <p:cNvSpPr txBox="1">
            <a:spLocks noChangeArrowheads="1"/>
          </p:cNvSpPr>
          <p:nvPr/>
        </p:nvSpPr>
        <p:spPr bwMode="auto">
          <a:xfrm>
            <a:off x="2387600" y="2492380"/>
            <a:ext cx="74168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" altLang="es-ES" sz="28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Cómo citar y gestionar bibliografía</a:t>
            </a:r>
          </a:p>
          <a:p>
            <a:pPr algn="ctr"/>
            <a:endParaRPr lang="ca-ES" altLang="es-ES" sz="28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altLang="es-ES" sz="28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Cómo citar y gestionar bibliografía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4819" name="Agrupa 5"/>
          <p:cNvGrpSpPr>
            <a:grpSpLocks/>
          </p:cNvGrpSpPr>
          <p:nvPr/>
        </p:nvGrpSpPr>
        <p:grpSpPr bwMode="auto">
          <a:xfrm>
            <a:off x="2279650" y="2998786"/>
            <a:ext cx="7632700" cy="2065336"/>
            <a:chOff x="827089" y="2946822"/>
            <a:chExt cx="7632699" cy="2066354"/>
          </a:xfrm>
        </p:grpSpPr>
        <p:sp>
          <p:nvSpPr>
            <p:cNvPr id="5" name="Rectangle 4"/>
            <p:cNvSpPr/>
            <p:nvPr/>
          </p:nvSpPr>
          <p:spPr>
            <a:xfrm>
              <a:off x="827089" y="2946822"/>
              <a:ext cx="7632699" cy="2066354"/>
            </a:xfrm>
            <a:prstGeom prst="rect">
              <a:avLst/>
            </a:prstGeom>
            <a:noFill/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4825" name="QuadreDeText 2"/>
            <p:cNvSpPr txBox="1">
              <a:spLocks noChangeArrowheads="1"/>
            </p:cNvSpPr>
            <p:nvPr/>
          </p:nvSpPr>
          <p:spPr bwMode="auto">
            <a:xfrm>
              <a:off x="899592" y="3258850"/>
              <a:ext cx="7344816" cy="1170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s-ES" altLang="es-ES" sz="1400" b="1" dirty="0">
                  <a:solidFill>
                    <a:srgbClr val="005EA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Citaciones en el texto</a:t>
              </a:r>
            </a:p>
            <a:p>
              <a:endParaRPr lang="es-ES" altLang="es-E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es-ES" altLang="es-ES" sz="1400" dirty="0">
                  <a:solidFill>
                    <a:srgbClr val="4D4D4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 autor: (Marina, 2011)</a:t>
              </a:r>
            </a:p>
            <a:p>
              <a:r>
                <a:rPr lang="es-ES" altLang="es-ES" sz="1400" dirty="0">
                  <a:solidFill>
                    <a:srgbClr val="4D4D4D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Dos autores: (García, &amp; </a:t>
              </a:r>
              <a:r>
                <a:rPr lang="es-ES" altLang="es-ES" sz="1400" dirty="0" err="1">
                  <a:solidFill>
                    <a:srgbClr val="4D4D4D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Magaz</a:t>
              </a:r>
              <a:r>
                <a:rPr lang="es-ES" altLang="es-ES" sz="1400" dirty="0">
                  <a:solidFill>
                    <a:srgbClr val="4D4D4D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, 2009)</a:t>
              </a:r>
            </a:p>
            <a:p>
              <a:r>
                <a:rPr lang="es-ES" altLang="es-ES" sz="1400" dirty="0">
                  <a:solidFill>
                    <a:srgbClr val="4D4D4D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Tres o más autores: (</a:t>
              </a:r>
              <a:r>
                <a:rPr lang="es-ES" altLang="es-ES" sz="1400" dirty="0" err="1">
                  <a:solidFill>
                    <a:srgbClr val="4D4D4D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Corbillon</a:t>
              </a:r>
              <a:r>
                <a:rPr lang="es-ES" altLang="es-ES" sz="1400" dirty="0">
                  <a:solidFill>
                    <a:srgbClr val="4D4D4D"/>
                  </a:solidFill>
                  <a:latin typeface="Verdana"/>
                  <a:ea typeface="Verdana"/>
                  <a:cs typeface="Verdana" panose="020B0604030504040204" pitchFamily="34" charset="0"/>
                </a:rPr>
                <a:t> et al., 2008)</a:t>
              </a:r>
            </a:p>
          </p:txBody>
        </p:sp>
      </p:grpSp>
      <p:sp>
        <p:nvSpPr>
          <p:cNvPr id="13" name="QuadreDeText 12"/>
          <p:cNvSpPr txBox="1"/>
          <p:nvPr/>
        </p:nvSpPr>
        <p:spPr>
          <a:xfrm>
            <a:off x="4332293" y="2163763"/>
            <a:ext cx="3527425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FORMATO APA</a:t>
            </a:r>
          </a:p>
        </p:txBody>
      </p:sp>
      <p:sp>
        <p:nvSpPr>
          <p:cNvPr id="8" name="CustomShape 5">
            <a:extLst>
              <a:ext uri="{FF2B5EF4-FFF2-40B4-BE49-F238E27FC236}">
                <a16:creationId xmlns:a16="http://schemas.microsoft.com/office/drawing/2014/main" id="{34533D31-BED2-49CF-96E9-64389650BE5C}"/>
              </a:ext>
            </a:extLst>
          </p:cNvPr>
          <p:cNvSpPr/>
          <p:nvPr/>
        </p:nvSpPr>
        <p:spPr>
          <a:xfrm>
            <a:off x="5659680" y="6024960"/>
            <a:ext cx="10148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APA </a:t>
            </a:r>
            <a:r>
              <a:rPr lang="ca-ES" sz="1400" u="sng" spc="-1" dirty="0" err="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style</a:t>
            </a:r>
            <a:endParaRPr lang="ca-ES" sz="1400" spc="-1" dirty="0">
              <a:latin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4332293" y="2163763"/>
            <a:ext cx="3527425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FORMATO APA</a:t>
            </a:r>
          </a:p>
        </p:txBody>
      </p:sp>
      <p:sp>
        <p:nvSpPr>
          <p:cNvPr id="5" name="Rectangle 4"/>
          <p:cNvSpPr/>
          <p:nvPr/>
        </p:nvSpPr>
        <p:spPr>
          <a:xfrm>
            <a:off x="2279650" y="2998788"/>
            <a:ext cx="7632700" cy="264160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845" name="QuadreDeText 2"/>
          <p:cNvSpPr txBox="1">
            <a:spLocks noChangeArrowheads="1"/>
          </p:cNvSpPr>
          <p:nvPr/>
        </p:nvSpPr>
        <p:spPr bwMode="auto">
          <a:xfrm>
            <a:off x="2424118" y="3308350"/>
            <a:ext cx="734377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14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Libros</a:t>
            </a:r>
          </a:p>
          <a:p>
            <a:endParaRPr lang="ca-ES" altLang="es-ES" sz="14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ES" altLang="es-ES" sz="1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Apellido, Inicial nombre. (año). </a:t>
            </a:r>
            <a:r>
              <a:rPr lang="es-ES" altLang="es-ES" sz="1400" b="1" i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Título en cursiva: Subtítulo</a:t>
            </a:r>
            <a:r>
              <a:rPr lang="es-ES" altLang="es-ES" sz="1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(# edición). Ciudad: Editorial.</a:t>
            </a:r>
          </a:p>
          <a:p>
            <a:endParaRPr lang="ca-ES" altLang="es-ES" sz="1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ES" altLang="es-ES" sz="1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Codina, L. (1996). </a:t>
            </a:r>
            <a:r>
              <a:rPr lang="es-ES" altLang="es-ES" sz="1400" i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</a:t>
            </a:r>
            <a:r>
              <a:rPr lang="es-ES" altLang="es-ES" sz="1400" i="1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llibre</a:t>
            </a:r>
            <a:r>
              <a:rPr lang="es-ES" altLang="es-ES" sz="1400" i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digital: Una </a:t>
            </a:r>
            <a:r>
              <a:rPr lang="es-ES" altLang="es-ES" sz="1400" i="1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exploració</a:t>
            </a:r>
            <a:r>
              <a:rPr lang="es-ES" altLang="es-ES" sz="1400" i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sobre la </a:t>
            </a:r>
            <a:r>
              <a:rPr lang="es-ES" altLang="es-ES" sz="1400" i="1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informació</a:t>
            </a:r>
            <a:r>
              <a:rPr lang="es-ES" altLang="es-ES" sz="1400" i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400" i="1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electrònica</a:t>
            </a:r>
            <a:r>
              <a:rPr lang="es-ES" altLang="es-ES" sz="1400" i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el </a:t>
            </a:r>
            <a:r>
              <a:rPr lang="es-ES" altLang="es-ES" sz="1400" i="1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futur</a:t>
            </a:r>
            <a:r>
              <a:rPr lang="es-ES" altLang="es-ES" sz="1400" i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ES" altLang="es-ES" sz="1400" i="1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l’edició</a:t>
            </a:r>
            <a:r>
              <a:rPr lang="es-ES" altLang="es-ES" sz="1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(2a ed.). Barcelona: Generalitat de Catalunya, Centre </a:t>
            </a:r>
            <a:r>
              <a:rPr lang="es-ES" altLang="es-ES" sz="1400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d’Investigació</a:t>
            </a:r>
            <a:r>
              <a:rPr lang="es-ES" altLang="es-ES" sz="1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la </a:t>
            </a:r>
            <a:r>
              <a:rPr lang="es-ES" altLang="es-ES" sz="1400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Comunicació</a:t>
            </a:r>
            <a:r>
              <a:rPr lang="es-ES" altLang="es-ES" sz="1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ca-ES" altLang="es-ES" sz="1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QuadreDeText 2">
            <a:extLst>
              <a:ext uri="{FF2B5EF4-FFF2-40B4-BE49-F238E27FC236}">
                <a16:creationId xmlns:a16="http://schemas.microsoft.com/office/drawing/2014/main" id="{D6A92BAA-8232-4493-A17C-2BB9F33920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Cómo citar y gestionar bibliografía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CustomShape 5">
            <a:extLst>
              <a:ext uri="{FF2B5EF4-FFF2-40B4-BE49-F238E27FC236}">
                <a16:creationId xmlns:a16="http://schemas.microsoft.com/office/drawing/2014/main" id="{D3F9BE96-F4B9-457B-835A-BBFCA9C5F726}"/>
              </a:ext>
            </a:extLst>
          </p:cNvPr>
          <p:cNvSpPr/>
          <p:nvPr/>
        </p:nvSpPr>
        <p:spPr>
          <a:xfrm>
            <a:off x="5659680" y="6024960"/>
            <a:ext cx="10148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APA </a:t>
            </a:r>
            <a:r>
              <a:rPr lang="ca-ES" sz="1400" u="sng" spc="-1" dirty="0" err="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style</a:t>
            </a:r>
            <a:endParaRPr lang="ca-ES" sz="1400" spc="-1" dirty="0">
              <a:latin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79650" y="2998793"/>
            <a:ext cx="7632700" cy="2808287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868" name="QuadreDeText 2"/>
          <p:cNvSpPr txBox="1">
            <a:spLocks noChangeArrowheads="1"/>
          </p:cNvSpPr>
          <p:nvPr/>
        </p:nvSpPr>
        <p:spPr bwMode="auto">
          <a:xfrm>
            <a:off x="2424118" y="3390900"/>
            <a:ext cx="734377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14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Artículos de revista</a:t>
            </a:r>
          </a:p>
          <a:p>
            <a:endParaRPr lang="es-ES" altLang="es-ES" sz="14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ES" altLang="es-ES" sz="1400" b="1" dirty="0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Apellido, N. (fecha). Título del artículo: Subtítulo del artículo. </a:t>
            </a:r>
            <a:r>
              <a:rPr lang="es-ES" altLang="es-ES" sz="1400" b="1" i="1" dirty="0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Título de la revista en cursiva: Subtítulo, # volumen</a:t>
            </a:r>
            <a:r>
              <a:rPr lang="es-ES" altLang="es-ES" sz="1400" b="1" dirty="0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es-ES" altLang="es-ES" sz="1400" b="1" i="1" dirty="0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en cursiva</a:t>
            </a:r>
            <a:r>
              <a:rPr lang="es-ES" altLang="es-ES" sz="1400" b="1" dirty="0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(# del número), # primera página </a:t>
            </a:r>
            <a:r>
              <a:rPr lang="es-ES" altLang="es-ES" sz="1400" b="1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del artículo-</a:t>
            </a:r>
            <a:r>
              <a:rPr lang="es-ES" altLang="es-ES" sz="1400" b="1" dirty="0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# última página del artículo.</a:t>
            </a:r>
          </a:p>
          <a:p>
            <a:endParaRPr lang="es-ES" altLang="es-ES" sz="1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ES" altLang="es-ES" sz="1400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Heery</a:t>
            </a:r>
            <a:r>
              <a:rPr lang="es-ES" altLang="es-ES" sz="1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M. (1998). </a:t>
            </a:r>
            <a:r>
              <a:rPr lang="es-ES" altLang="es-ES" sz="1400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Organització</a:t>
            </a:r>
            <a:r>
              <a:rPr lang="es-ES" altLang="es-ES" sz="1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la biblioteca: </a:t>
            </a:r>
            <a:r>
              <a:rPr lang="es-ES" altLang="es-ES" sz="1400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Repàs</a:t>
            </a:r>
            <a:r>
              <a:rPr lang="es-ES" altLang="es-ES" sz="1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400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d’estructures</a:t>
            </a:r>
            <a:r>
              <a:rPr lang="es-ES" altLang="es-ES" sz="1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s-ES" altLang="es-ES" sz="1400" i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Ítem: Revista de </a:t>
            </a:r>
            <a:r>
              <a:rPr lang="es-ES" altLang="es-ES" sz="1400" i="1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biblioteconomia</a:t>
            </a:r>
            <a:r>
              <a:rPr lang="es-ES" altLang="es-ES" sz="1400" i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</a:t>
            </a:r>
            <a:r>
              <a:rPr lang="es-ES" altLang="es-ES" sz="1400" i="1" dirty="0" err="1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documentació</a:t>
            </a:r>
            <a:r>
              <a:rPr lang="es-ES" altLang="es-ES" sz="1400" i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23</a:t>
            </a:r>
            <a:r>
              <a:rPr lang="es-ES" altLang="es-ES" sz="14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8-15.</a:t>
            </a:r>
          </a:p>
        </p:txBody>
      </p:sp>
      <p:sp>
        <p:nvSpPr>
          <p:cNvPr id="12" name="QuadreDeText 2">
            <a:extLst>
              <a:ext uri="{FF2B5EF4-FFF2-40B4-BE49-F238E27FC236}">
                <a16:creationId xmlns:a16="http://schemas.microsoft.com/office/drawing/2014/main" id="{DB75DCF0-09D2-47C5-8FD4-3768BCE75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Cómo citar y gestionar bibliografía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QuadreDeText 9"/>
          <p:cNvSpPr txBox="1"/>
          <p:nvPr/>
        </p:nvSpPr>
        <p:spPr>
          <a:xfrm>
            <a:off x="4332293" y="2163763"/>
            <a:ext cx="3527425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FORMATO APA</a:t>
            </a:r>
          </a:p>
        </p:txBody>
      </p:sp>
      <p:sp>
        <p:nvSpPr>
          <p:cNvPr id="7" name="CustomShape 5">
            <a:extLst>
              <a:ext uri="{FF2B5EF4-FFF2-40B4-BE49-F238E27FC236}">
                <a16:creationId xmlns:a16="http://schemas.microsoft.com/office/drawing/2014/main" id="{BD7CE839-5374-4851-8336-11F378F84D37}"/>
              </a:ext>
            </a:extLst>
          </p:cNvPr>
          <p:cNvSpPr/>
          <p:nvPr/>
        </p:nvSpPr>
        <p:spPr>
          <a:xfrm>
            <a:off x="5659680" y="6024960"/>
            <a:ext cx="10148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APA </a:t>
            </a:r>
            <a:r>
              <a:rPr lang="ca-ES" sz="1400" u="sng" spc="-1" dirty="0" err="1">
                <a:solidFill>
                  <a:srgbClr val="0563C1"/>
                </a:solidFill>
                <a:latin typeface="Verdana"/>
                <a:ea typeface="Verdana"/>
                <a:hlinkClick r:id="rId2"/>
              </a:rPr>
              <a:t>style</a:t>
            </a:r>
            <a:endParaRPr lang="ca-ES" sz="1400" spc="-1" dirty="0">
              <a:latin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79650" y="2998788"/>
            <a:ext cx="7632700" cy="2374900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892" name="QuadreDeText 2"/>
          <p:cNvSpPr txBox="1">
            <a:spLocks noChangeArrowheads="1"/>
          </p:cNvSpPr>
          <p:nvPr/>
        </p:nvSpPr>
        <p:spPr bwMode="auto">
          <a:xfrm>
            <a:off x="2424118" y="3451230"/>
            <a:ext cx="734377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14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Páginas web</a:t>
            </a:r>
          </a:p>
          <a:p>
            <a:endParaRPr lang="es-ES" altLang="es-ES" sz="14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ES" altLang="es-ES" sz="1400" b="1" dirty="0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Autor. (año). </a:t>
            </a:r>
            <a:r>
              <a:rPr lang="es-ES" altLang="es-ES" sz="1400" b="1" i="1" dirty="0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Título en cursiva</a:t>
            </a:r>
            <a:r>
              <a:rPr lang="es-ES" altLang="es-ES" sz="1400" b="1" dirty="0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. </a:t>
            </a:r>
            <a:r>
              <a:rPr lang="es-ES" altLang="es-ES" sz="1400" b="1" dirty="0">
                <a:solidFill>
                  <a:srgbClr val="005EA4"/>
                </a:solidFill>
                <a:latin typeface="Verdana"/>
                <a:ea typeface="Verdana"/>
                <a:cs typeface="Verdana" panose="020B0604030504040204" pitchFamily="34" charset="0"/>
              </a:rPr>
              <a:t>http://dirección URL</a:t>
            </a:r>
            <a:endParaRPr lang="es-ES" altLang="es-ES" sz="14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a-ES" altLang="es-ES" sz="1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FR" altLang="es-ES" sz="1400" dirty="0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Modern </a:t>
            </a:r>
            <a:r>
              <a:rPr lang="fr-FR" altLang="es-ES" sz="1400" err="1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Language</a:t>
            </a:r>
            <a:r>
              <a:rPr lang="fr-FR" altLang="es-ES" sz="1400" dirty="0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 Association. (2003). </a:t>
            </a:r>
            <a:r>
              <a:rPr lang="fr-FR" altLang="es-ES" sz="1400" i="1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MLA Style.</a:t>
            </a:r>
            <a:r>
              <a:rPr lang="fr-FR" altLang="es-ES" sz="1400" dirty="0">
                <a:solidFill>
                  <a:srgbClr val="4D4D4D"/>
                </a:solidFill>
                <a:latin typeface="Verdana"/>
                <a:ea typeface="Verdana"/>
                <a:cs typeface="Verdana" panose="020B0604030504040204" pitchFamily="34" charset="0"/>
              </a:rPr>
              <a:t> </a:t>
            </a:r>
            <a:r>
              <a:rPr lang="fr-FR" altLang="es-ES" sz="1400" dirty="0">
                <a:latin typeface="Verdana"/>
                <a:ea typeface="Verdana"/>
                <a:cs typeface="Verdana" panose="020B0604030504040204" pitchFamily="34" charset="0"/>
                <a:hlinkClick r:id="rId2"/>
              </a:rPr>
              <a:t>http://www.mla.org</a:t>
            </a:r>
            <a:endParaRPr lang="ca-ES" altLang="es-ES" sz="1400" dirty="0">
              <a:latin typeface="Verdana"/>
              <a:ea typeface="Verdana"/>
              <a:cs typeface="Verdana" panose="020B0604030504040204" pitchFamily="34" charset="0"/>
            </a:endParaRPr>
          </a:p>
        </p:txBody>
      </p:sp>
      <p:sp>
        <p:nvSpPr>
          <p:cNvPr id="12" name="QuadreDeText 2">
            <a:extLst>
              <a:ext uri="{FF2B5EF4-FFF2-40B4-BE49-F238E27FC236}">
                <a16:creationId xmlns:a16="http://schemas.microsoft.com/office/drawing/2014/main" id="{F6CC44A9-DB28-42F6-880D-0C4B87866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Cómo citar y gestionar bibliografía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QuadreDeText 10"/>
          <p:cNvSpPr txBox="1"/>
          <p:nvPr/>
        </p:nvSpPr>
        <p:spPr>
          <a:xfrm>
            <a:off x="4332293" y="2163763"/>
            <a:ext cx="3527425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FORMATO APA</a:t>
            </a:r>
          </a:p>
        </p:txBody>
      </p:sp>
      <p:sp>
        <p:nvSpPr>
          <p:cNvPr id="7" name="CustomShape 5">
            <a:extLst>
              <a:ext uri="{FF2B5EF4-FFF2-40B4-BE49-F238E27FC236}">
                <a16:creationId xmlns:a16="http://schemas.microsoft.com/office/drawing/2014/main" id="{EE738C75-7AB3-4939-A708-846DAFC31B6D}"/>
              </a:ext>
            </a:extLst>
          </p:cNvPr>
          <p:cNvSpPr/>
          <p:nvPr/>
        </p:nvSpPr>
        <p:spPr>
          <a:xfrm>
            <a:off x="5659680" y="6024960"/>
            <a:ext cx="1014840" cy="3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s-ES" sz="1400" u="sng" spc="-1" dirty="0">
                <a:solidFill>
                  <a:srgbClr val="0563C1"/>
                </a:solidFill>
                <a:latin typeface="Verdana"/>
                <a:ea typeface="Verdana"/>
                <a:hlinkClick r:id="rId3"/>
              </a:rPr>
              <a:t>APA </a:t>
            </a:r>
            <a:r>
              <a:rPr lang="ca-ES" sz="1400" u="sng" spc="-1" dirty="0" err="1">
                <a:solidFill>
                  <a:srgbClr val="0563C1"/>
                </a:solidFill>
                <a:latin typeface="Verdana"/>
                <a:ea typeface="Verdana"/>
                <a:hlinkClick r:id="rId3"/>
              </a:rPr>
              <a:t>style</a:t>
            </a:r>
            <a:endParaRPr lang="ca-ES" sz="1400" spc="-1" dirty="0">
              <a:latin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3"/>
          <p:cNvSpPr txBox="1"/>
          <p:nvPr/>
        </p:nvSpPr>
        <p:spPr>
          <a:xfrm>
            <a:off x="3836875" y="1936750"/>
            <a:ext cx="4518261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ca-ES"/>
            </a:defPPr>
            <a:lvl1pPr algn="ctr">
              <a:defRPr sz="2000" b="1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ca-ES" dirty="0"/>
              <a:t>GESTORES BIBLIOGRÁFICOS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110934" y="6070158"/>
            <a:ext cx="797013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ca-ES" sz="1400" dirty="0"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https://crai.ub.edu/es/servicios-y-recursos/apoyo-herramientas-gestion-bibliograficas</a:t>
            </a:r>
            <a:endParaRPr lang="ca-ES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QuadreDeText 2">
            <a:extLst>
              <a:ext uri="{FF2B5EF4-FFF2-40B4-BE49-F238E27FC236}">
                <a16:creationId xmlns:a16="http://schemas.microsoft.com/office/drawing/2014/main" id="{AA132F45-4AE4-4137-96E1-BFDFE6EC9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Cómo citar y gestionar bibliografía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27800" y="3103099"/>
            <a:ext cx="3888680" cy="1910077"/>
          </a:xfrm>
          <a:prstGeom prst="rect">
            <a:avLst/>
          </a:prstGeom>
          <a:noFill/>
          <a:ln>
            <a:solidFill>
              <a:srgbClr val="005E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6698394" y="3319769"/>
            <a:ext cx="3646078" cy="1469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Crear una biblioteca personal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Importar </a:t>
            </a:r>
            <a:r>
              <a:rPr lang="es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documentos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Organizar en carpetas</a:t>
            </a:r>
          </a:p>
          <a:p>
            <a:pPr>
              <a:lnSpc>
                <a:spcPts val="1500"/>
              </a:lnSpc>
              <a:buClr>
                <a:srgbClr val="005EA4"/>
              </a:buClr>
              <a:buSzPct val="80000"/>
              <a:buFont typeface="Wingdings" panose="05000000000000000000" pitchFamily="2" charset="2"/>
              <a:buChar char="ü"/>
            </a:pPr>
            <a:r>
              <a:rPr lang="es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Incluir citaciones</a:t>
            </a:r>
          </a:p>
          <a:p>
            <a:pPr marL="0" indent="0">
              <a:lnSpc>
                <a:spcPts val="1500"/>
              </a:lnSpc>
              <a:buClr>
                <a:srgbClr val="005EA4"/>
              </a:buClr>
              <a:buSzPct val="80000"/>
            </a:pPr>
            <a:r>
              <a:rPr lang="es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en procesadores de texto</a:t>
            </a:r>
          </a:p>
          <a:p>
            <a:pPr marL="0" indent="0">
              <a:lnSpc>
                <a:spcPts val="1500"/>
              </a:lnSpc>
              <a:buClr>
                <a:srgbClr val="005EA4"/>
              </a:buClr>
              <a:buSzPct val="80000"/>
            </a:pPr>
            <a:r>
              <a:rPr lang="es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y generar bibliografías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a-ES" altLang="es-ES" sz="13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Crear un perfil personal</a:t>
            </a:r>
          </a:p>
        </p:txBody>
      </p:sp>
      <p:grpSp>
        <p:nvGrpSpPr>
          <p:cNvPr id="8" name="Agrupa 7">
            <a:extLst>
              <a:ext uri="{FF2B5EF4-FFF2-40B4-BE49-F238E27FC236}">
                <a16:creationId xmlns:a16="http://schemas.microsoft.com/office/drawing/2014/main" id="{4E4CD4A4-3B70-44DA-BFA8-1744A1B0DB87}"/>
              </a:ext>
            </a:extLst>
          </p:cNvPr>
          <p:cNvGrpSpPr/>
          <p:nvPr/>
        </p:nvGrpSpPr>
        <p:grpSpPr>
          <a:xfrm>
            <a:off x="2381873" y="2728077"/>
            <a:ext cx="2448381" cy="2921058"/>
            <a:chOff x="2329027" y="2718769"/>
            <a:chExt cx="2448381" cy="2921058"/>
          </a:xfrm>
        </p:grpSpPr>
        <p:pic>
          <p:nvPicPr>
            <p:cNvPr id="9" name="Imatge 8">
              <a:extLst>
                <a:ext uri="{FF2B5EF4-FFF2-40B4-BE49-F238E27FC236}">
                  <a16:creationId xmlns:a16="http://schemas.microsoft.com/office/drawing/2014/main" id="{8A1F8199-DB47-4E98-BC4F-972E8EAE6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9027" y="2718769"/>
              <a:ext cx="2448381" cy="2448381"/>
            </a:xfrm>
            <a:prstGeom prst="rect">
              <a:avLst/>
            </a:prstGeom>
          </p:spPr>
        </p:pic>
        <p:pic>
          <p:nvPicPr>
            <p:cNvPr id="10" name="Imatge 9">
              <a:extLst>
                <a:ext uri="{FF2B5EF4-FFF2-40B4-BE49-F238E27FC236}">
                  <a16:creationId xmlns:a16="http://schemas.microsoft.com/office/drawing/2014/main" id="{3C52AA37-0EB7-43E8-B132-BF2470F66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7409" y="5229201"/>
              <a:ext cx="1831615" cy="41062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QuadreDeText 4"/>
          <p:cNvSpPr txBox="1">
            <a:spLocks noChangeArrowheads="1"/>
          </p:cNvSpPr>
          <p:nvPr/>
        </p:nvSpPr>
        <p:spPr bwMode="auto">
          <a:xfrm>
            <a:off x="2387600" y="2492380"/>
            <a:ext cx="741680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" altLang="es-ES" sz="28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 Defensa oral</a:t>
            </a:r>
          </a:p>
          <a:p>
            <a:pPr algn="ctr"/>
            <a:endParaRPr lang="ca-ES" altLang="es-ES" sz="28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altLang="es-ES" sz="28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a-ES" altLang="es-E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9924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uadreDeText 4">
            <a:extLst>
              <a:ext uri="{FF2B5EF4-FFF2-40B4-BE49-F238E27FC236}">
                <a16:creationId xmlns:a16="http://schemas.microsoft.com/office/drawing/2014/main" id="{F3CCDCDB-74AE-9279-47A2-5BDC687641E8}"/>
              </a:ext>
            </a:extLst>
          </p:cNvPr>
          <p:cNvSpPr txBox="1"/>
          <p:nvPr/>
        </p:nvSpPr>
        <p:spPr>
          <a:xfrm>
            <a:off x="1464356" y="1916832"/>
            <a:ext cx="4017473" cy="76853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b="1" dirty="0"/>
              <a:t>HERRAMIENTAS PARA PREPARAR </a:t>
            </a:r>
          </a:p>
          <a:p>
            <a:r>
              <a:rPr lang="es-ES" b="1" dirty="0"/>
              <a:t>EL MATERIAL DE SOPORTE</a:t>
            </a:r>
          </a:p>
        </p:txBody>
      </p:sp>
      <p:sp>
        <p:nvSpPr>
          <p:cNvPr id="11" name="QuadreDeText 10">
            <a:extLst>
              <a:ext uri="{FF2B5EF4-FFF2-40B4-BE49-F238E27FC236}">
                <a16:creationId xmlns:a16="http://schemas.microsoft.com/office/drawing/2014/main" id="{5122BFF1-E72F-491C-2C9D-60B5737A7E86}"/>
              </a:ext>
            </a:extLst>
          </p:cNvPr>
          <p:cNvSpPr txBox="1"/>
          <p:nvPr/>
        </p:nvSpPr>
        <p:spPr>
          <a:xfrm>
            <a:off x="6710172" y="1916832"/>
            <a:ext cx="3978647" cy="768530"/>
          </a:xfrm>
          <a:prstGeom prst="rect">
            <a:avLst/>
          </a:prstGeom>
          <a:solidFill>
            <a:srgbClr val="005EA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b="1" dirty="0"/>
              <a:t>RECURSOS DE IMAGEN, </a:t>
            </a:r>
          </a:p>
          <a:p>
            <a:r>
              <a:rPr lang="es-ES" b="1" dirty="0"/>
              <a:t>VÍDEO Y SONIDO</a:t>
            </a:r>
          </a:p>
        </p:txBody>
      </p:sp>
      <p:sp>
        <p:nvSpPr>
          <p:cNvPr id="23" name="QuadreDeText 2">
            <a:extLst>
              <a:ext uri="{FF2B5EF4-FFF2-40B4-BE49-F238E27FC236}">
                <a16:creationId xmlns:a16="http://schemas.microsoft.com/office/drawing/2014/main" id="{17C903DB-42CB-4FD3-8B16-65083DC78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8919" y="1242324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Defensa</a:t>
            </a:r>
            <a:r>
              <a:rPr lang="ca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oral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QuadreDeText 23">
            <a:extLst>
              <a:ext uri="{FF2B5EF4-FFF2-40B4-BE49-F238E27FC236}">
                <a16:creationId xmlns:a16="http://schemas.microsoft.com/office/drawing/2014/main" id="{4557DBD0-20B5-4B3C-BED6-2026250C06A8}"/>
              </a:ext>
            </a:extLst>
          </p:cNvPr>
          <p:cNvSpPr txBox="1"/>
          <p:nvPr/>
        </p:nvSpPr>
        <p:spPr>
          <a:xfrm>
            <a:off x="1616427" y="2301097"/>
            <a:ext cx="3529012" cy="37548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endParaRPr lang="ca-ES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PowerPoint</a:t>
            </a: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Google</a:t>
            </a:r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Slides</a:t>
            </a:r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Canva</a:t>
            </a:r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Prezi</a:t>
            </a:r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ca-ES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  <a:p>
            <a:r>
              <a:rPr lang="ca-ES" sz="20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          </a:t>
            </a:r>
            <a:r>
              <a:rPr lang="ca-ES" sz="20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Genially</a:t>
            </a:r>
            <a:endParaRPr lang="ca-ES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5" name="Imatge 8">
            <a:extLst>
              <a:ext uri="{FF2B5EF4-FFF2-40B4-BE49-F238E27FC236}">
                <a16:creationId xmlns:a16="http://schemas.microsoft.com/office/drawing/2014/main" id="{0AB04379-CA99-47A5-9F5F-728016C73D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623" y="3789441"/>
            <a:ext cx="363761" cy="443972"/>
          </a:xfrm>
          <a:prstGeom prst="rect">
            <a:avLst/>
          </a:prstGeom>
        </p:spPr>
      </p:pic>
      <p:pic>
        <p:nvPicPr>
          <p:cNvPr id="26" name="Imatge 25">
            <a:extLst>
              <a:ext uri="{FF2B5EF4-FFF2-40B4-BE49-F238E27FC236}">
                <a16:creationId xmlns:a16="http://schemas.microsoft.com/office/drawing/2014/main" id="{B5F8FCB8-D8D7-497A-8263-B2433E1769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508" y="3165023"/>
            <a:ext cx="407993" cy="407993"/>
          </a:xfrm>
          <a:prstGeom prst="rect">
            <a:avLst/>
          </a:prstGeom>
        </p:spPr>
      </p:pic>
      <p:pic>
        <p:nvPicPr>
          <p:cNvPr id="28" name="Imatge 27">
            <a:extLst>
              <a:ext uri="{FF2B5EF4-FFF2-40B4-BE49-F238E27FC236}">
                <a16:creationId xmlns:a16="http://schemas.microsoft.com/office/drawing/2014/main" id="{B6DCF161-4AD9-4ACB-8067-F7C187E0DA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382" y="5028325"/>
            <a:ext cx="417679" cy="423298"/>
          </a:xfrm>
          <a:prstGeom prst="rect">
            <a:avLst/>
          </a:prstGeom>
        </p:spPr>
      </p:pic>
      <p:pic>
        <p:nvPicPr>
          <p:cNvPr id="31" name="Imatge 30">
            <a:extLst>
              <a:ext uri="{FF2B5EF4-FFF2-40B4-BE49-F238E27FC236}">
                <a16:creationId xmlns:a16="http://schemas.microsoft.com/office/drawing/2014/main" id="{5A16C4A7-FF9B-4738-9A09-0D08248DA0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617" y="5596965"/>
            <a:ext cx="460839" cy="459006"/>
          </a:xfrm>
          <a:prstGeom prst="rect">
            <a:avLst/>
          </a:prstGeom>
        </p:spPr>
      </p:pic>
      <p:pic>
        <p:nvPicPr>
          <p:cNvPr id="32" name="Imatge 31">
            <a:extLst>
              <a:ext uri="{FF2B5EF4-FFF2-40B4-BE49-F238E27FC236}">
                <a16:creationId xmlns:a16="http://schemas.microsoft.com/office/drawing/2014/main" id="{E7C6EEDD-5ED5-4C82-8A6B-0CFC8D88E0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3013" y="4394105"/>
            <a:ext cx="444048" cy="446132"/>
          </a:xfrm>
          <a:prstGeom prst="rect">
            <a:avLst/>
          </a:prstGeom>
        </p:spPr>
      </p:pic>
      <p:sp>
        <p:nvSpPr>
          <p:cNvPr id="33" name="QuadreDeText 32">
            <a:extLst>
              <a:ext uri="{FF2B5EF4-FFF2-40B4-BE49-F238E27FC236}">
                <a16:creationId xmlns:a16="http://schemas.microsoft.com/office/drawing/2014/main" id="{B6A5647C-D54A-4FE4-95A4-AC1E2324162F}"/>
              </a:ext>
            </a:extLst>
          </p:cNvPr>
          <p:cNvSpPr txBox="1"/>
          <p:nvPr/>
        </p:nvSpPr>
        <p:spPr>
          <a:xfrm>
            <a:off x="6537341" y="4193978"/>
            <a:ext cx="127820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7"/>
              </a:rPr>
              <a:t>Unsplash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QuadreDeText 33">
            <a:extLst>
              <a:ext uri="{FF2B5EF4-FFF2-40B4-BE49-F238E27FC236}">
                <a16:creationId xmlns:a16="http://schemas.microsoft.com/office/drawing/2014/main" id="{AB97960E-127E-4558-9B82-AB7EE640BC84}"/>
              </a:ext>
            </a:extLst>
          </p:cNvPr>
          <p:cNvSpPr txBox="1"/>
          <p:nvPr/>
        </p:nvSpPr>
        <p:spPr>
          <a:xfrm>
            <a:off x="9129281" y="5026559"/>
            <a:ext cx="1266423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8"/>
              </a:rPr>
              <a:t>Flaticon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QuadreDeText 34">
            <a:extLst>
              <a:ext uri="{FF2B5EF4-FFF2-40B4-BE49-F238E27FC236}">
                <a16:creationId xmlns:a16="http://schemas.microsoft.com/office/drawing/2014/main" id="{2E468021-4DAE-48AD-BD0B-0F25EE59BB8A}"/>
              </a:ext>
            </a:extLst>
          </p:cNvPr>
          <p:cNvSpPr txBox="1"/>
          <p:nvPr/>
        </p:nvSpPr>
        <p:spPr>
          <a:xfrm>
            <a:off x="7310140" y="5026559"/>
            <a:ext cx="1117788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9"/>
              </a:rPr>
              <a:t>Freepik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36" name="QuadreDeText 35">
            <a:extLst>
              <a:ext uri="{FF2B5EF4-FFF2-40B4-BE49-F238E27FC236}">
                <a16:creationId xmlns:a16="http://schemas.microsoft.com/office/drawing/2014/main" id="{19891825-4B65-440C-8519-9BC8DC8B34F3}"/>
              </a:ext>
            </a:extLst>
          </p:cNvPr>
          <p:cNvSpPr txBox="1"/>
          <p:nvPr/>
        </p:nvSpPr>
        <p:spPr>
          <a:xfrm>
            <a:off x="6456040" y="3447105"/>
            <a:ext cx="132008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10"/>
              </a:rPr>
              <a:t>Pixabay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QuadreDeText 36">
            <a:extLst>
              <a:ext uri="{FF2B5EF4-FFF2-40B4-BE49-F238E27FC236}">
                <a16:creationId xmlns:a16="http://schemas.microsoft.com/office/drawing/2014/main" id="{CBD8DEF3-3BED-43B4-89A3-7308901B67C2}"/>
              </a:ext>
            </a:extLst>
          </p:cNvPr>
          <p:cNvSpPr txBox="1"/>
          <p:nvPr/>
        </p:nvSpPr>
        <p:spPr>
          <a:xfrm>
            <a:off x="10028513" y="3437307"/>
            <a:ext cx="163132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11"/>
              </a:rPr>
              <a:t>FiftySounds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QuadreDeText 37">
            <a:extLst>
              <a:ext uri="{FF2B5EF4-FFF2-40B4-BE49-F238E27FC236}">
                <a16:creationId xmlns:a16="http://schemas.microsoft.com/office/drawing/2014/main" id="{734B9D1A-2856-46BE-BDDD-C4521E74C96E}"/>
              </a:ext>
            </a:extLst>
          </p:cNvPr>
          <p:cNvSpPr txBox="1"/>
          <p:nvPr/>
        </p:nvSpPr>
        <p:spPr>
          <a:xfrm>
            <a:off x="9916845" y="4221531"/>
            <a:ext cx="137337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sz="16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  <a:hlinkClick r:id="rId12"/>
              </a:rPr>
              <a:t>Jamendo</a:t>
            </a:r>
            <a:endParaRPr lang="ca-ES" sz="16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9" name="Connector de fletxa recta 38">
            <a:extLst>
              <a:ext uri="{FF2B5EF4-FFF2-40B4-BE49-F238E27FC236}">
                <a16:creationId xmlns:a16="http://schemas.microsoft.com/office/drawing/2014/main" id="{C3ED3821-76CB-462E-83A4-25F9BB4869F6}"/>
              </a:ext>
            </a:extLst>
          </p:cNvPr>
          <p:cNvCxnSpPr>
            <a:cxnSpLocks/>
          </p:cNvCxnSpPr>
          <p:nvPr/>
        </p:nvCxnSpPr>
        <p:spPr>
          <a:xfrm>
            <a:off x="8811934" y="3218539"/>
            <a:ext cx="627399" cy="175162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 de fletxa recta 39">
            <a:extLst>
              <a:ext uri="{FF2B5EF4-FFF2-40B4-BE49-F238E27FC236}">
                <a16:creationId xmlns:a16="http://schemas.microsoft.com/office/drawing/2014/main" id="{9DB5FFC2-B994-4461-BF0C-51401A3CC357}"/>
              </a:ext>
            </a:extLst>
          </p:cNvPr>
          <p:cNvCxnSpPr>
            <a:cxnSpLocks/>
          </p:cNvCxnSpPr>
          <p:nvPr/>
        </p:nvCxnSpPr>
        <p:spPr>
          <a:xfrm flipH="1">
            <a:off x="8075754" y="3218539"/>
            <a:ext cx="736180" cy="173825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 de fletxa recta 40">
            <a:extLst>
              <a:ext uri="{FF2B5EF4-FFF2-40B4-BE49-F238E27FC236}">
                <a16:creationId xmlns:a16="http://schemas.microsoft.com/office/drawing/2014/main" id="{DE891E6F-5D07-437A-BF36-C7C8B66222EF}"/>
              </a:ext>
            </a:extLst>
          </p:cNvPr>
          <p:cNvCxnSpPr>
            <a:cxnSpLocks/>
          </p:cNvCxnSpPr>
          <p:nvPr/>
        </p:nvCxnSpPr>
        <p:spPr>
          <a:xfrm flipH="1">
            <a:off x="7728175" y="3218539"/>
            <a:ext cx="1083759" cy="100299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 de fletxa recta 41">
            <a:extLst>
              <a:ext uri="{FF2B5EF4-FFF2-40B4-BE49-F238E27FC236}">
                <a16:creationId xmlns:a16="http://schemas.microsoft.com/office/drawing/2014/main" id="{AEDBE98D-3557-4B09-B4D9-482B21225989}"/>
              </a:ext>
            </a:extLst>
          </p:cNvPr>
          <p:cNvCxnSpPr>
            <a:cxnSpLocks/>
          </p:cNvCxnSpPr>
          <p:nvPr/>
        </p:nvCxnSpPr>
        <p:spPr>
          <a:xfrm>
            <a:off x="8817035" y="3212976"/>
            <a:ext cx="983243" cy="100855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 de fletxa recta 42">
            <a:extLst>
              <a:ext uri="{FF2B5EF4-FFF2-40B4-BE49-F238E27FC236}">
                <a16:creationId xmlns:a16="http://schemas.microsoft.com/office/drawing/2014/main" id="{468C342F-6F94-4CAA-B50E-F132B66773B9}"/>
              </a:ext>
            </a:extLst>
          </p:cNvPr>
          <p:cNvCxnSpPr>
            <a:cxnSpLocks/>
          </p:cNvCxnSpPr>
          <p:nvPr/>
        </p:nvCxnSpPr>
        <p:spPr>
          <a:xfrm flipH="1">
            <a:off x="7554388" y="3212976"/>
            <a:ext cx="1257546" cy="3936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 de fletxa recta 43">
            <a:extLst>
              <a:ext uri="{FF2B5EF4-FFF2-40B4-BE49-F238E27FC236}">
                <a16:creationId xmlns:a16="http://schemas.microsoft.com/office/drawing/2014/main" id="{9C0AE0CC-78E9-4B32-BC38-149FBCCB942C}"/>
              </a:ext>
            </a:extLst>
          </p:cNvPr>
          <p:cNvCxnSpPr>
            <a:cxnSpLocks/>
          </p:cNvCxnSpPr>
          <p:nvPr/>
        </p:nvCxnSpPr>
        <p:spPr>
          <a:xfrm>
            <a:off x="8811934" y="3212976"/>
            <a:ext cx="1211478" cy="3936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205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reDeText 1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Planificación</a:t>
            </a:r>
          </a:p>
        </p:txBody>
      </p:sp>
      <p:graphicFrame>
        <p:nvGraphicFramePr>
          <p:cNvPr id="5" name="Tau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891206"/>
              </p:ext>
            </p:extLst>
          </p:nvPr>
        </p:nvGraphicFramePr>
        <p:xfrm>
          <a:off x="5159896" y="2132857"/>
          <a:ext cx="5535613" cy="3384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6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9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3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6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97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6875"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ACTIVIDADES</a:t>
                      </a:r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5EA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</a:t>
                      </a:r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5EA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</a:t>
                      </a:r>
                    </a:p>
                  </a:txBody>
                  <a:tcPr anchor="ctr">
                    <a:solidFill>
                      <a:srgbClr val="005EA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</a:t>
                      </a:r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5EA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MY</a:t>
                      </a:r>
                    </a:p>
                  </a:txBody>
                  <a:tcPr anchor="ctr">
                    <a:solidFill>
                      <a:srgbClr val="005E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 algn="l"/>
                      <a:r>
                        <a:rPr lang="es-ES" b="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Elección d</a:t>
                      </a:r>
                      <a:r>
                        <a:rPr lang="ca-ES" b="0" baseline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 tema</a:t>
                      </a:r>
                      <a:endParaRPr lang="es-ES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 algn="l"/>
                      <a:r>
                        <a:rPr lang="es-ES" b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Búsqueda</a:t>
                      </a:r>
                      <a:r>
                        <a:rPr lang="ca-ES" b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</a:t>
                      </a:r>
                      <a:r>
                        <a:rPr lang="es-ES" b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información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 algn="l"/>
                      <a:r>
                        <a:rPr lang="es-ES" b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Redacción</a:t>
                      </a:r>
                      <a:r>
                        <a:rPr lang="es-ES" b="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del trabajo</a:t>
                      </a:r>
                      <a:endParaRPr lang="es-ES" b="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 algn="l"/>
                      <a:r>
                        <a:rPr lang="es-ES" b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Revisión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" name="Imat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2745045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3144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4917816" y="2552360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pic>
        <p:nvPicPr>
          <p:cNvPr id="4" name="Imatge 3">
            <a:extLst>
              <a:ext uri="{FF2B5EF4-FFF2-40B4-BE49-F238E27FC236}">
                <a16:creationId xmlns:a16="http://schemas.microsoft.com/office/drawing/2014/main" id="{DA036766-A2C6-4729-B835-161CF590F1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57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QuadreDeText 1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Elección del tema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Agrupa 1">
            <a:extLst>
              <a:ext uri="{FF2B5EF4-FFF2-40B4-BE49-F238E27FC236}">
                <a16:creationId xmlns:a16="http://schemas.microsoft.com/office/drawing/2014/main" id="{F4F36692-C2CF-4A35-958C-7FF2B907A437}"/>
              </a:ext>
            </a:extLst>
          </p:cNvPr>
          <p:cNvGrpSpPr/>
          <p:nvPr/>
        </p:nvGrpSpPr>
        <p:grpSpPr>
          <a:xfrm>
            <a:off x="6528126" y="2224622"/>
            <a:ext cx="3888354" cy="3745004"/>
            <a:chOff x="6189678" y="2186171"/>
            <a:chExt cx="3888354" cy="3745004"/>
          </a:xfrm>
        </p:grpSpPr>
        <p:sp>
          <p:nvSpPr>
            <p:cNvPr id="7181" name="QuadreDeText 25"/>
            <p:cNvSpPr txBox="1">
              <a:spLocks noChangeArrowheads="1"/>
            </p:cNvSpPr>
            <p:nvPr/>
          </p:nvSpPr>
          <p:spPr bwMode="auto">
            <a:xfrm>
              <a:off x="6189681" y="2186171"/>
              <a:ext cx="3888342" cy="400110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s-ES" altLang="es-ES" sz="2000" b="1" dirty="0">
                  <a:solidFill>
                    <a:srgbClr val="005EA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Lluvia de ideas</a:t>
              </a:r>
            </a:p>
          </p:txBody>
        </p:sp>
        <p:sp>
          <p:nvSpPr>
            <p:cNvPr id="4" name="Fletxa cap avall 3"/>
            <p:cNvSpPr/>
            <p:nvPr/>
          </p:nvSpPr>
          <p:spPr bwMode="auto">
            <a:xfrm>
              <a:off x="8014842" y="2721161"/>
              <a:ext cx="310680" cy="223837"/>
            </a:xfrm>
            <a:prstGeom prst="downArrow">
              <a:avLst/>
            </a:prstGeom>
            <a:solidFill>
              <a:srgbClr val="005EA4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/>
            </a:p>
          </p:txBody>
        </p:sp>
        <p:sp>
          <p:nvSpPr>
            <p:cNvPr id="7183" name="QuadreDeText 27"/>
            <p:cNvSpPr txBox="1">
              <a:spLocks noChangeArrowheads="1"/>
            </p:cNvSpPr>
            <p:nvPr/>
          </p:nvSpPr>
          <p:spPr bwMode="auto">
            <a:xfrm>
              <a:off x="6189681" y="3023439"/>
              <a:ext cx="3888342" cy="400107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ca-ES" altLang="es-ES" sz="2000" b="1" dirty="0">
                  <a:solidFill>
                    <a:srgbClr val="005EA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Mapa conceptual</a:t>
              </a:r>
            </a:p>
          </p:txBody>
        </p:sp>
        <p:sp>
          <p:nvSpPr>
            <p:cNvPr id="7184" name="QuadreDeText 28"/>
            <p:cNvSpPr txBox="1">
              <a:spLocks noChangeArrowheads="1"/>
            </p:cNvSpPr>
            <p:nvPr/>
          </p:nvSpPr>
          <p:spPr bwMode="auto">
            <a:xfrm>
              <a:off x="6190244" y="3863770"/>
              <a:ext cx="3887788" cy="400110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s-ES" altLang="es-ES" sz="2000" b="1" dirty="0">
                  <a:solidFill>
                    <a:srgbClr val="005EA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Puntos fuertes y débiles</a:t>
              </a:r>
            </a:p>
          </p:txBody>
        </p:sp>
        <p:sp>
          <p:nvSpPr>
            <p:cNvPr id="7185" name="QuadreDeText 30"/>
            <p:cNvSpPr txBox="1">
              <a:spLocks noChangeArrowheads="1"/>
            </p:cNvSpPr>
            <p:nvPr/>
          </p:nvSpPr>
          <p:spPr bwMode="auto">
            <a:xfrm>
              <a:off x="6189681" y="4704111"/>
              <a:ext cx="3888342" cy="400107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s-ES" altLang="es-ES" sz="2000" b="1" dirty="0">
                  <a:solidFill>
                    <a:srgbClr val="005EA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Revisión bibliográfica</a:t>
              </a:r>
            </a:p>
          </p:txBody>
        </p:sp>
        <p:sp>
          <p:nvSpPr>
            <p:cNvPr id="7186" name="QuadreDeText 35"/>
            <p:cNvSpPr txBox="1">
              <a:spLocks noChangeArrowheads="1"/>
            </p:cNvSpPr>
            <p:nvPr/>
          </p:nvSpPr>
          <p:spPr bwMode="auto">
            <a:xfrm>
              <a:off x="6189678" y="5531065"/>
              <a:ext cx="3888344" cy="400110"/>
            </a:xfrm>
            <a:prstGeom prst="rect">
              <a:avLst/>
            </a:prstGeom>
            <a:noFill/>
            <a:ln w="9525">
              <a:solidFill>
                <a:srgbClr val="1B6FA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s-ES" altLang="es-ES" sz="2000" b="1" dirty="0">
                  <a:solidFill>
                    <a:srgbClr val="005EA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Acotación</a:t>
              </a:r>
            </a:p>
          </p:txBody>
        </p:sp>
        <p:sp>
          <p:nvSpPr>
            <p:cNvPr id="38" name="Fletxa cap avall 37"/>
            <p:cNvSpPr/>
            <p:nvPr/>
          </p:nvSpPr>
          <p:spPr bwMode="auto">
            <a:xfrm>
              <a:off x="8014842" y="3556183"/>
              <a:ext cx="310680" cy="223837"/>
            </a:xfrm>
            <a:prstGeom prst="downArrow">
              <a:avLst/>
            </a:prstGeom>
            <a:solidFill>
              <a:srgbClr val="005EA4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/>
            </a:p>
          </p:txBody>
        </p:sp>
        <p:sp>
          <p:nvSpPr>
            <p:cNvPr id="39" name="Fletxa cap avall 38"/>
            <p:cNvSpPr/>
            <p:nvPr/>
          </p:nvSpPr>
          <p:spPr bwMode="auto">
            <a:xfrm>
              <a:off x="8014841" y="4394395"/>
              <a:ext cx="310680" cy="225425"/>
            </a:xfrm>
            <a:prstGeom prst="downArrow">
              <a:avLst/>
            </a:prstGeom>
            <a:solidFill>
              <a:srgbClr val="005EA4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/>
            </a:p>
          </p:txBody>
        </p:sp>
        <p:sp>
          <p:nvSpPr>
            <p:cNvPr id="40" name="Fletxa cap avall 39"/>
            <p:cNvSpPr/>
            <p:nvPr/>
          </p:nvSpPr>
          <p:spPr bwMode="auto">
            <a:xfrm>
              <a:off x="8014835" y="5240520"/>
              <a:ext cx="310680" cy="223838"/>
            </a:xfrm>
            <a:prstGeom prst="downArrow">
              <a:avLst/>
            </a:prstGeom>
            <a:solidFill>
              <a:srgbClr val="005EA4"/>
            </a:solidFill>
            <a:ln>
              <a:solidFill>
                <a:srgbClr val="1B6F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/>
            </a:p>
          </p:txBody>
        </p:sp>
      </p:grpSp>
      <p:grpSp>
        <p:nvGrpSpPr>
          <p:cNvPr id="3" name="Agrupa 2">
            <a:extLst>
              <a:ext uri="{FF2B5EF4-FFF2-40B4-BE49-F238E27FC236}">
                <a16:creationId xmlns:a16="http://schemas.microsoft.com/office/drawing/2014/main" id="{79B683D6-DD51-447A-BDC5-DA2C9D51D1E2}"/>
              </a:ext>
            </a:extLst>
          </p:cNvPr>
          <p:cNvGrpSpPr/>
          <p:nvPr/>
        </p:nvGrpSpPr>
        <p:grpSpPr>
          <a:xfrm>
            <a:off x="1775520" y="2698140"/>
            <a:ext cx="3502025" cy="2429247"/>
            <a:chOff x="2113968" y="2760082"/>
            <a:chExt cx="3502025" cy="2429247"/>
          </a:xfrm>
        </p:grpSpPr>
        <p:grpSp>
          <p:nvGrpSpPr>
            <p:cNvPr id="7174" name="Agrupa 42"/>
            <p:cNvGrpSpPr>
              <a:grpSpLocks/>
            </p:cNvGrpSpPr>
            <p:nvPr/>
          </p:nvGrpSpPr>
          <p:grpSpPr bwMode="auto">
            <a:xfrm>
              <a:off x="2113968" y="2760082"/>
              <a:ext cx="3502025" cy="2429247"/>
              <a:chOff x="827088" y="2135355"/>
              <a:chExt cx="3501660" cy="2742977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827088" y="2135355"/>
                <a:ext cx="3501660" cy="2742977"/>
              </a:xfrm>
              <a:prstGeom prst="rect">
                <a:avLst/>
              </a:prstGeom>
              <a:solidFill>
                <a:srgbClr val="005EA4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7" name="QuadreDeText 6"/>
              <p:cNvSpPr txBox="1"/>
              <p:nvPr/>
            </p:nvSpPr>
            <p:spPr>
              <a:xfrm>
                <a:off x="1907758" y="4383005"/>
                <a:ext cx="1641304" cy="347525"/>
              </a:xfrm>
              <a:prstGeom prst="rect">
                <a:avLst/>
              </a:prstGeom>
              <a:noFill/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ca-ES" sz="1400" dirty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Preciso</a:t>
                </a:r>
              </a:p>
            </p:txBody>
          </p:sp>
          <p:sp>
            <p:nvSpPr>
              <p:cNvPr id="51" name="QuadreDeText 50"/>
              <p:cNvSpPr txBox="1"/>
              <p:nvPr/>
            </p:nvSpPr>
            <p:spPr>
              <a:xfrm>
                <a:off x="2183296" y="4044250"/>
                <a:ext cx="1690197" cy="5212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ca-ES" sz="2400" dirty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Original</a:t>
                </a:r>
                <a:endParaRPr lang="ca-ES" sz="20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52" name="QuadreDeText 51"/>
              <p:cNvSpPr txBox="1"/>
              <p:nvPr/>
            </p:nvSpPr>
            <p:spPr>
              <a:xfrm>
                <a:off x="1712056" y="3154086"/>
                <a:ext cx="2346082" cy="7993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ca-ES" sz="4000" dirty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Viable</a:t>
                </a:r>
                <a:endParaRPr lang="ca-ES" sz="32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53" name="QuadreDeText 52"/>
              <p:cNvSpPr txBox="1"/>
              <p:nvPr/>
            </p:nvSpPr>
            <p:spPr>
              <a:xfrm>
                <a:off x="1650547" y="2456128"/>
                <a:ext cx="1657177" cy="45178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s-ES" sz="2000" dirty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Relevante</a:t>
                </a:r>
                <a:endParaRPr lang="es-ES" sz="24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54" name="QuadreDeText 53"/>
              <p:cNvSpPr txBox="1"/>
              <p:nvPr/>
            </p:nvSpPr>
            <p:spPr>
              <a:xfrm>
                <a:off x="1829239" y="3707061"/>
                <a:ext cx="2499509" cy="5212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s-ES" sz="2400" dirty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Contrastado</a:t>
                </a:r>
              </a:p>
            </p:txBody>
          </p:sp>
        </p:grpSp>
        <p:sp>
          <p:nvSpPr>
            <p:cNvPr id="23" name="QuadreDeText 22"/>
            <p:cNvSpPr txBox="1"/>
            <p:nvPr/>
          </p:nvSpPr>
          <p:spPr bwMode="auto">
            <a:xfrm>
              <a:off x="3252490" y="2836427"/>
              <a:ext cx="1611461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s-ES" sz="16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Significativo</a:t>
              </a:r>
            </a:p>
          </p:txBody>
        </p:sp>
        <p:sp>
          <p:nvSpPr>
            <p:cNvPr id="24" name="QuadreDeText 23"/>
            <p:cNvSpPr txBox="1"/>
            <p:nvPr/>
          </p:nvSpPr>
          <p:spPr bwMode="auto">
            <a:xfrm>
              <a:off x="2525141" y="3251331"/>
              <a:ext cx="2756461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ca-ES" sz="40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Motivador</a:t>
              </a:r>
              <a:endParaRPr lang="ca-E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QuadreDeText 9">
            <a:extLst>
              <a:ext uri="{FF2B5EF4-FFF2-40B4-BE49-F238E27FC236}">
                <a16:creationId xmlns:a16="http://schemas.microsoft.com/office/drawing/2014/main" id="{CACA2FE8-9D04-48F5-8A4F-5B24090117E6}"/>
              </a:ext>
            </a:extLst>
          </p:cNvPr>
          <p:cNvSpPr txBox="1"/>
          <p:nvPr/>
        </p:nvSpPr>
        <p:spPr>
          <a:xfrm>
            <a:off x="2351088" y="2848436"/>
            <a:ext cx="3529012" cy="1620000"/>
          </a:xfrm>
          <a:prstGeom prst="rect">
            <a:avLst/>
          </a:prstGeom>
          <a:ln>
            <a:solidFill>
              <a:srgbClr val="005EA4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spcAft>
                <a:spcPts val="1800"/>
              </a:spcAft>
              <a:defRPr/>
            </a:pPr>
            <a:r>
              <a:rPr lang="ca-ES" sz="20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BUSCAR</a:t>
            </a:r>
            <a:endParaRPr lang="ca-ES" sz="2400" b="1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defRPr/>
            </a:pPr>
            <a:r>
              <a:rPr lang="es-ES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fuentes primarias</a:t>
            </a:r>
          </a:p>
          <a:p>
            <a:pPr algn="ctr">
              <a:defRPr/>
            </a:pPr>
            <a:r>
              <a:rPr lang="es-ES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secundarias, criterios</a:t>
            </a:r>
          </a:p>
          <a:p>
            <a:pPr algn="ctr">
              <a:defRPr/>
            </a:pPr>
            <a:r>
              <a:rPr lang="es-ES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búsqueda, palabras clave</a:t>
            </a:r>
            <a:endParaRPr lang="es-ES" dirty="0">
              <a:solidFill>
                <a:srgbClr val="005EA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QuadreDeText 10">
            <a:extLst>
              <a:ext uri="{FF2B5EF4-FFF2-40B4-BE49-F238E27FC236}">
                <a16:creationId xmlns:a16="http://schemas.microsoft.com/office/drawing/2014/main" id="{CBA12F1B-AFFC-436B-8536-A9D201115846}"/>
              </a:ext>
            </a:extLst>
          </p:cNvPr>
          <p:cNvSpPr txBox="1"/>
          <p:nvPr/>
        </p:nvSpPr>
        <p:spPr>
          <a:xfrm>
            <a:off x="6311404" y="2844364"/>
            <a:ext cx="3529012" cy="1620000"/>
          </a:xfrm>
          <a:prstGeom prst="rect">
            <a:avLst/>
          </a:prstGeom>
          <a:ln>
            <a:solidFill>
              <a:srgbClr val="005EA4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defPPr>
              <a:defRPr lang="ca-ES"/>
            </a:defPPr>
            <a:lvl1pPr algn="ctr">
              <a:defRPr sz="2000" b="1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2400"/>
              </a:spcAft>
            </a:pPr>
            <a:r>
              <a:rPr lang="ca-ES" dirty="0"/>
              <a:t>REVISAR</a:t>
            </a:r>
            <a:endParaRPr lang="ca-ES" sz="2400" dirty="0"/>
          </a:p>
          <a:p>
            <a:pPr>
              <a:defRPr/>
            </a:pPr>
            <a:r>
              <a:rPr lang="es-ES" sz="1800" b="0" dirty="0">
                <a:solidFill>
                  <a:srgbClr val="4D4D4D"/>
                </a:solidFill>
              </a:rPr>
              <a:t>exhaustivamente, empezar con criterios amplios</a:t>
            </a:r>
          </a:p>
        </p:txBody>
      </p:sp>
      <p:sp>
        <p:nvSpPr>
          <p:cNvPr id="13" name="QuadreDeText 12">
            <a:extLst>
              <a:ext uri="{FF2B5EF4-FFF2-40B4-BE49-F238E27FC236}">
                <a16:creationId xmlns:a16="http://schemas.microsoft.com/office/drawing/2014/main" id="{23899A62-1E65-41D7-B795-678CC248C2D9}"/>
              </a:ext>
            </a:extLst>
          </p:cNvPr>
          <p:cNvSpPr txBox="1"/>
          <p:nvPr/>
        </p:nvSpPr>
        <p:spPr>
          <a:xfrm>
            <a:off x="2351584" y="4689320"/>
            <a:ext cx="3529012" cy="1620000"/>
          </a:xfrm>
          <a:prstGeom prst="rect">
            <a:avLst/>
          </a:prstGeom>
          <a:ln>
            <a:solidFill>
              <a:srgbClr val="005EA4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defPPr>
              <a:defRPr lang="ca-ES"/>
            </a:defPPr>
            <a:lvl1pPr algn="ctr">
              <a:defRPr sz="2000" b="1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1800"/>
              </a:spcAft>
            </a:pPr>
            <a:r>
              <a:rPr lang="ca-ES" dirty="0"/>
              <a:t>ANALIZAR</a:t>
            </a:r>
            <a:endParaRPr lang="ca-ES" sz="2400" dirty="0"/>
          </a:p>
          <a:p>
            <a:r>
              <a:rPr lang="es-ES" sz="1800" b="0" dirty="0">
                <a:solidFill>
                  <a:srgbClr val="4D4D4D"/>
                </a:solidFill>
              </a:rPr>
              <a:t>organizar la información, mostrar relaciones entre conceptos y teorías</a:t>
            </a:r>
          </a:p>
        </p:txBody>
      </p:sp>
      <p:sp>
        <p:nvSpPr>
          <p:cNvPr id="14" name="QuadreDeText 13">
            <a:extLst>
              <a:ext uri="{FF2B5EF4-FFF2-40B4-BE49-F238E27FC236}">
                <a16:creationId xmlns:a16="http://schemas.microsoft.com/office/drawing/2014/main" id="{65B272F9-6144-4D3D-BB4B-6B49187686BB}"/>
              </a:ext>
            </a:extLst>
          </p:cNvPr>
          <p:cNvSpPr txBox="1"/>
          <p:nvPr/>
        </p:nvSpPr>
        <p:spPr>
          <a:xfrm>
            <a:off x="6311404" y="4689320"/>
            <a:ext cx="3529012" cy="1620000"/>
          </a:xfrm>
          <a:prstGeom prst="rect">
            <a:avLst/>
          </a:prstGeom>
          <a:ln>
            <a:solidFill>
              <a:srgbClr val="005EA4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defPPr>
              <a:defRPr lang="ca-ES"/>
            </a:defPPr>
            <a:lvl1pPr algn="ctr">
              <a:defRPr sz="2000" b="1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spcAft>
                <a:spcPts val="2400"/>
              </a:spcAft>
            </a:pPr>
            <a:r>
              <a:rPr lang="ca-ES" dirty="0"/>
              <a:t>INTERPRETAR</a:t>
            </a:r>
            <a:endParaRPr lang="ca-ES" sz="2400" dirty="0"/>
          </a:p>
          <a:p>
            <a:r>
              <a:rPr lang="es-ES" sz="1800" b="0" dirty="0">
                <a:solidFill>
                  <a:srgbClr val="4D4D4D"/>
                </a:solidFill>
              </a:rPr>
              <a:t>principales ideas, juicios</a:t>
            </a:r>
          </a:p>
          <a:p>
            <a:r>
              <a:rPr lang="es-ES" sz="1800" b="0" dirty="0">
                <a:solidFill>
                  <a:srgbClr val="4D4D4D"/>
                </a:solidFill>
              </a:rPr>
              <a:t>de valor fundamentados</a:t>
            </a:r>
          </a:p>
        </p:txBody>
      </p:sp>
      <p:sp>
        <p:nvSpPr>
          <p:cNvPr id="15" name="QuadreDeText 14">
            <a:extLst>
              <a:ext uri="{FF2B5EF4-FFF2-40B4-BE49-F238E27FC236}">
                <a16:creationId xmlns:a16="http://schemas.microsoft.com/office/drawing/2014/main" id="{10768F2D-54C3-4745-AC50-542B8047A8CA}"/>
              </a:ext>
            </a:extLst>
          </p:cNvPr>
          <p:cNvSpPr txBox="1"/>
          <p:nvPr/>
        </p:nvSpPr>
        <p:spPr>
          <a:xfrm>
            <a:off x="2349839" y="1992803"/>
            <a:ext cx="7489328" cy="584775"/>
          </a:xfrm>
          <a:prstGeom prst="rect">
            <a:avLst/>
          </a:prstGeom>
          <a:solidFill>
            <a:srgbClr val="005EA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Mostrar razonadamente las bases teóricas que sostienen el diseño </a:t>
            </a:r>
          </a:p>
          <a:p>
            <a:pPr algn="ctr"/>
            <a:r>
              <a:rPr lang="es-ES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elaboración del trabajo</a:t>
            </a:r>
          </a:p>
        </p:txBody>
      </p:sp>
      <p:sp>
        <p:nvSpPr>
          <p:cNvPr id="16" name="QuadreDeText 1">
            <a:extLst>
              <a:ext uri="{FF2B5EF4-FFF2-40B4-BE49-F238E27FC236}">
                <a16:creationId xmlns:a16="http://schemas.microsoft.com/office/drawing/2014/main" id="{8004316B-7C2A-4AF6-B52A-20F66A04FA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Fundamentación teórica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884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QuadreDeText 4"/>
          <p:cNvSpPr txBox="1">
            <a:spLocks noChangeArrowheads="1"/>
          </p:cNvSpPr>
          <p:nvPr/>
        </p:nvSpPr>
        <p:spPr bwMode="auto">
          <a:xfrm>
            <a:off x="2387600" y="2492375"/>
            <a:ext cx="7416800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" altLang="es-ES" sz="2800" b="1" dirty="0">
                <a:solidFill>
                  <a:srgbClr val="005EA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Búsqueda de información: herramientas y estrategias</a:t>
            </a:r>
          </a:p>
          <a:p>
            <a:pPr algn="ctr"/>
            <a:endParaRPr lang="ca-ES" altLang="es-ES" sz="3600" b="1" dirty="0">
              <a:solidFill>
                <a:srgbClr val="005EA4"/>
              </a:solidFill>
              <a:latin typeface="Calibri" panose="020F0502020204030204" pitchFamily="34" charset="0"/>
            </a:endParaRPr>
          </a:p>
          <a:p>
            <a:pPr algn="ctr"/>
            <a:endParaRPr lang="ca-ES" alt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Operadores </a:t>
            </a:r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booleanos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QuadreDeText 3"/>
          <p:cNvSpPr txBox="1"/>
          <p:nvPr/>
        </p:nvSpPr>
        <p:spPr>
          <a:xfrm>
            <a:off x="2329449" y="2298700"/>
            <a:ext cx="1728787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endParaRPr lang="ca-ES" sz="2400" b="1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5282199" y="2301875"/>
            <a:ext cx="1728787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</a:t>
            </a:r>
          </a:p>
        </p:txBody>
      </p:sp>
      <p:sp>
        <p:nvSpPr>
          <p:cNvPr id="6" name="QuadreDeText 5"/>
          <p:cNvSpPr txBox="1"/>
          <p:nvPr/>
        </p:nvSpPr>
        <p:spPr>
          <a:xfrm>
            <a:off x="8234944" y="2298700"/>
            <a:ext cx="1727200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</a:p>
        </p:txBody>
      </p:sp>
      <p:grpSp>
        <p:nvGrpSpPr>
          <p:cNvPr id="16" name="Agrupa 15"/>
          <p:cNvGrpSpPr/>
          <p:nvPr/>
        </p:nvGrpSpPr>
        <p:grpSpPr>
          <a:xfrm>
            <a:off x="5110444" y="3732050"/>
            <a:ext cx="2268252" cy="1382180"/>
            <a:chOff x="3599892" y="3717032"/>
            <a:chExt cx="2268252" cy="1382180"/>
          </a:xfrm>
          <a:solidFill>
            <a:srgbClr val="004F8A"/>
          </a:solidFill>
        </p:grpSpPr>
        <p:sp>
          <p:nvSpPr>
            <p:cNvPr id="9" name="Oval 8"/>
            <p:cNvSpPr/>
            <p:nvPr/>
          </p:nvSpPr>
          <p:spPr>
            <a:xfrm>
              <a:off x="3599892" y="3731060"/>
              <a:ext cx="1512168" cy="1368152"/>
            </a:xfrm>
            <a:prstGeom prst="ellipse">
              <a:avLst/>
            </a:prstGeom>
            <a:solidFill>
              <a:srgbClr val="005EA4"/>
            </a:solidFill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4355976" y="3717032"/>
              <a:ext cx="1512168" cy="1368152"/>
            </a:xfrm>
            <a:prstGeom prst="ellipse">
              <a:avLst/>
            </a:prstGeom>
            <a:solidFill>
              <a:srgbClr val="005EA4"/>
            </a:solidFill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 dirty="0"/>
            </a:p>
          </p:txBody>
        </p:sp>
      </p:grpSp>
      <p:pic>
        <p:nvPicPr>
          <p:cNvPr id="9223" name="Imatg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93" y="3716343"/>
            <a:ext cx="22637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Imatg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069" y="3721105"/>
            <a:ext cx="226695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Oval 24"/>
          <p:cNvSpPr>
            <a:spLocks noChangeAspect="1"/>
          </p:cNvSpPr>
          <p:nvPr/>
        </p:nvSpPr>
        <p:spPr>
          <a:xfrm>
            <a:off x="5889630" y="3713163"/>
            <a:ext cx="1584325" cy="143351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dirty="0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5084768" y="3716343"/>
            <a:ext cx="1584325" cy="143192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dirty="0"/>
          </a:p>
        </p:txBody>
      </p:sp>
      <p:sp>
        <p:nvSpPr>
          <p:cNvPr id="2" name="1 CuadroTexto"/>
          <p:cNvSpPr txBox="1"/>
          <p:nvPr/>
        </p:nvSpPr>
        <p:spPr>
          <a:xfrm>
            <a:off x="2606675" y="5461005"/>
            <a:ext cx="144943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Intersección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5776918" y="5467355"/>
            <a:ext cx="77136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Unión</a:t>
            </a:r>
            <a:endParaRPr lang="es-ES" sz="1600" b="1" dirty="0">
              <a:solidFill>
                <a:srgbClr val="004F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8647118" y="5468943"/>
            <a:ext cx="111921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Negación</a:t>
            </a:r>
            <a:endParaRPr lang="es-ES" sz="1600" b="1" dirty="0">
              <a:solidFill>
                <a:srgbClr val="004F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QuadreDeText 2"/>
          <p:cNvSpPr txBox="1">
            <a:spLocks noChangeArrowheads="1"/>
          </p:cNvSpPr>
          <p:nvPr/>
        </p:nvSpPr>
        <p:spPr bwMode="auto">
          <a:xfrm>
            <a:off x="2351088" y="1268418"/>
            <a:ext cx="7632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4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Estrategia de búsqueda</a:t>
            </a:r>
            <a:endParaRPr lang="es-ES" altLang="es-ES" sz="24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QuadreDeText 4"/>
          <p:cNvSpPr txBox="1"/>
          <p:nvPr/>
        </p:nvSpPr>
        <p:spPr>
          <a:xfrm>
            <a:off x="4331494" y="1931019"/>
            <a:ext cx="3529012" cy="400110"/>
          </a:xfrm>
          <a:prstGeom prst="rect">
            <a:avLst/>
          </a:prstGeom>
          <a:solidFill>
            <a:srgbClr val="005E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ca-ES" sz="2000" b="1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IDENTIFICAR</a:t>
            </a:r>
          </a:p>
        </p:txBody>
      </p:sp>
      <p:sp>
        <p:nvSpPr>
          <p:cNvPr id="13316" name="QuadreDeText 5"/>
          <p:cNvSpPr txBox="1">
            <a:spLocks noChangeArrowheads="1"/>
          </p:cNvSpPr>
          <p:nvPr/>
        </p:nvSpPr>
        <p:spPr bwMode="auto">
          <a:xfrm>
            <a:off x="2170117" y="3019423"/>
            <a:ext cx="24479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" altLang="es-ES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Conceptos clave</a:t>
            </a:r>
          </a:p>
        </p:txBody>
      </p:sp>
      <p:sp>
        <p:nvSpPr>
          <p:cNvPr id="13317" name="QuadreDeText 7"/>
          <p:cNvSpPr txBox="1">
            <a:spLocks noChangeArrowheads="1"/>
          </p:cNvSpPr>
          <p:nvPr/>
        </p:nvSpPr>
        <p:spPr bwMode="auto">
          <a:xfrm>
            <a:off x="4795658" y="2880930"/>
            <a:ext cx="26479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" altLang="es-ES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Tipo de información</a:t>
            </a:r>
          </a:p>
        </p:txBody>
      </p:sp>
      <p:sp>
        <p:nvSpPr>
          <p:cNvPr id="13318" name="QuadreDeText 8"/>
          <p:cNvSpPr txBox="1">
            <a:spLocks noChangeArrowheads="1"/>
          </p:cNvSpPr>
          <p:nvPr/>
        </p:nvSpPr>
        <p:spPr bwMode="auto">
          <a:xfrm>
            <a:off x="7585080" y="2880929"/>
            <a:ext cx="2663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" altLang="es-ES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Fuentes de información</a:t>
            </a:r>
          </a:p>
        </p:txBody>
      </p:sp>
      <p:sp>
        <p:nvSpPr>
          <p:cNvPr id="13319" name="QuadreDeText 9"/>
          <p:cNvSpPr txBox="1">
            <a:spLocks noChangeArrowheads="1"/>
          </p:cNvSpPr>
          <p:nvPr/>
        </p:nvSpPr>
        <p:spPr bwMode="auto">
          <a:xfrm>
            <a:off x="2170117" y="4306893"/>
            <a:ext cx="244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Palabras clave</a:t>
            </a:r>
          </a:p>
          <a:p>
            <a:pPr algn="ctr"/>
            <a:r>
              <a:rPr lang="es-ES" altLang="es-ES" sz="1600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Sinónimos</a:t>
            </a:r>
          </a:p>
          <a:p>
            <a:pPr algn="ctr"/>
            <a:r>
              <a:rPr lang="es-ES" altLang="es-ES" sz="1600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Términos alternativos</a:t>
            </a:r>
          </a:p>
        </p:txBody>
      </p:sp>
      <p:sp>
        <p:nvSpPr>
          <p:cNvPr id="13320" name="QuadreDeText 11"/>
          <p:cNvSpPr txBox="1">
            <a:spLocks noChangeArrowheads="1"/>
          </p:cNvSpPr>
          <p:nvPr/>
        </p:nvSpPr>
        <p:spPr bwMode="auto">
          <a:xfrm>
            <a:off x="4794250" y="4002093"/>
            <a:ext cx="264795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Nivel de contenido</a:t>
            </a:r>
          </a:p>
          <a:p>
            <a:pPr algn="ctr"/>
            <a:r>
              <a:rPr lang="es-ES" altLang="es-ES" sz="1600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Tipología de datos</a:t>
            </a:r>
          </a:p>
          <a:p>
            <a:pPr algn="ctr"/>
            <a:r>
              <a:rPr lang="es-ES" altLang="es-ES" sz="1600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Alcance cronológico</a:t>
            </a:r>
          </a:p>
          <a:p>
            <a:pPr algn="ctr"/>
            <a:r>
              <a:rPr lang="es-ES" altLang="es-ES" sz="1600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Alcance social</a:t>
            </a:r>
          </a:p>
          <a:p>
            <a:pPr algn="ctr"/>
            <a:r>
              <a:rPr lang="es-ES" altLang="es-ES" sz="1600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Alcance geográfico</a:t>
            </a:r>
          </a:p>
        </p:txBody>
      </p:sp>
      <p:sp>
        <p:nvSpPr>
          <p:cNvPr id="13321" name="QuadreDeText 12"/>
          <p:cNvSpPr txBox="1">
            <a:spLocks noChangeArrowheads="1"/>
          </p:cNvSpPr>
          <p:nvPr/>
        </p:nvSpPr>
        <p:spPr bwMode="auto">
          <a:xfrm>
            <a:off x="7678738" y="4306888"/>
            <a:ext cx="24765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Catálogos</a:t>
            </a:r>
          </a:p>
          <a:p>
            <a:pPr algn="ctr"/>
            <a:r>
              <a:rPr lang="es-ES" altLang="es-ES" sz="1600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Bases de datos</a:t>
            </a:r>
          </a:p>
          <a:p>
            <a:pPr algn="ctr"/>
            <a:r>
              <a:rPr lang="es-ES" altLang="es-ES" sz="1600" dirty="0">
                <a:solidFill>
                  <a:srgbClr val="004F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Internet</a:t>
            </a:r>
          </a:p>
        </p:txBody>
      </p:sp>
      <p:grpSp>
        <p:nvGrpSpPr>
          <p:cNvPr id="3" name="Agrupa 2"/>
          <p:cNvGrpSpPr/>
          <p:nvPr/>
        </p:nvGrpSpPr>
        <p:grpSpPr>
          <a:xfrm>
            <a:off x="1974850" y="2768600"/>
            <a:ext cx="8242300" cy="3384550"/>
            <a:chOff x="515938" y="2768600"/>
            <a:chExt cx="8242300" cy="3384550"/>
          </a:xfrm>
        </p:grpSpPr>
        <p:sp>
          <p:nvSpPr>
            <p:cNvPr id="2" name="Rectangle 1"/>
            <p:cNvSpPr/>
            <p:nvPr/>
          </p:nvSpPr>
          <p:spPr>
            <a:xfrm>
              <a:off x="515938" y="2768600"/>
              <a:ext cx="2708275" cy="3384550"/>
            </a:xfrm>
            <a:prstGeom prst="rect">
              <a:avLst/>
            </a:prstGeom>
            <a:noFill/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276600" y="2768600"/>
              <a:ext cx="2708275" cy="3384550"/>
            </a:xfrm>
            <a:prstGeom prst="rect">
              <a:avLst/>
            </a:prstGeom>
            <a:noFill/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49963" y="2768600"/>
              <a:ext cx="2708275" cy="3384550"/>
            </a:xfrm>
            <a:prstGeom prst="rect">
              <a:avLst/>
            </a:prstGeom>
            <a:noFill/>
            <a:ln>
              <a:solidFill>
                <a:srgbClr val="005E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Tema de l'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l'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l'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isseny personalitzat">
  <a:themeElements>
    <a:clrScheme name="Tema de l'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l'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l'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F0ECE763B3AF4CAACDA30FB74FC6F9" ma:contentTypeVersion="18" ma:contentTypeDescription="Crea un document nou" ma:contentTypeScope="" ma:versionID="c2770ec546dd0d567232a5c2c5adcc15">
  <xsd:schema xmlns:xsd="http://www.w3.org/2001/XMLSchema" xmlns:xs="http://www.w3.org/2001/XMLSchema" xmlns:p="http://schemas.microsoft.com/office/2006/metadata/properties" xmlns:ns2="37c54e43-3712-4322-b504-4484c899634b" xmlns:ns3="02438a32-e18b-4eac-be57-1917724db1f8" targetNamespace="http://schemas.microsoft.com/office/2006/metadata/properties" ma:root="true" ma:fieldsID="75d255ae77a4202b0573bd41933dd4ef" ns2:_="" ns3:_="">
    <xsd:import namespace="37c54e43-3712-4322-b504-4484c899634b"/>
    <xsd:import namespace="02438a32-e18b-4eac-be57-1917724db1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c54e43-3712-4322-b504-4484c89963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Etiquetes de la imatge" ma:readOnly="false" ma:fieldId="{5cf76f15-5ced-4ddc-b409-7134ff3c332f}" ma:taxonomyMulti="true" ma:sspId="87c5a2b0-51b2-40d4-af1d-8383668458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38a32-e18b-4eac-be57-1917724db1f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mpartit amb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'ha compartit amb detal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ab6d60-f751-4e9b-bd7b-cce21d042906}" ma:internalName="TaxCatchAll" ma:showField="CatchAllData" ma:web="02438a32-e18b-4eac-be57-1917724db1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438a32-e18b-4eac-be57-1917724db1f8" xsi:nil="true"/>
    <lcf76f155ced4ddcb4097134ff3c332f xmlns="37c54e43-3712-4322-b504-4484c899634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F43999A-A4AD-40A6-9FB8-DB81DADF9C6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C4BD23-878A-431E-AA34-491BD4425F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7c54e43-3712-4322-b504-4484c899634b"/>
    <ds:schemaRef ds:uri="02438a32-e18b-4eac-be57-1917724db1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32D31AF-D000-4E5A-BAE6-AE086E4B888A}">
  <ds:schemaRefs>
    <ds:schemaRef ds:uri="http://purl.org/dc/elements/1.1/"/>
    <ds:schemaRef ds:uri="02438a32-e18b-4eac-be57-1917724db1f8"/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37c54e43-3712-4322-b504-4484c899634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3137</TotalTime>
  <Words>1137</Words>
  <Application>Microsoft Office PowerPoint</Application>
  <PresentationFormat>Pantalla panoràmica</PresentationFormat>
  <Paragraphs>237</Paragraphs>
  <Slides>40</Slides>
  <Notes>6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2</vt:i4>
      </vt:variant>
      <vt:variant>
        <vt:lpstr>Títols de les diapositives</vt:lpstr>
      </vt:variant>
      <vt:variant>
        <vt:i4>40</vt:i4>
      </vt:variant>
    </vt:vector>
  </HeadingPairs>
  <TitlesOfParts>
    <vt:vector size="47" baseType="lpstr">
      <vt:lpstr>Arial</vt:lpstr>
      <vt:lpstr>Calibri</vt:lpstr>
      <vt:lpstr>Calibri Light</vt:lpstr>
      <vt:lpstr>Verdana</vt:lpstr>
      <vt:lpstr>Wingdings</vt:lpstr>
      <vt:lpstr>Tema de l'Office</vt:lpstr>
      <vt:lpstr>1_Disseny personalitzat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>Universidad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Recursos y herramientas para la elaboración del TFM: estudios de la Facultad de Economía y Empresa. Curso 2025-2026</dc:title>
  <dc:creator>CRAI Biblioteca de Economía y Empresa</dc:creator>
  <cp:keywords>CRAI, Biblioteca, Economía, Empresa, formación de usuarios, Universidad de Barcelona, UB, TFM. trabajos académicos, servicios, recursos de información</cp:keywords>
  <cp:lastModifiedBy>Rosa M. Manresa Novell</cp:lastModifiedBy>
  <cp:revision>318</cp:revision>
  <dcterms:created xsi:type="dcterms:W3CDTF">2011-04-27T09:10:14Z</dcterms:created>
  <dcterms:modified xsi:type="dcterms:W3CDTF">2025-10-14T09:39:13Z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0x010100B8F0ECE763B3AF4CAACDA30FB74FC6F9</vt:lpwstr>
  </property>
  <property fmtid="{D5CDD505-2E9C-101B-9397-08002B2CF9AE}" pid="3" name="MediaServiceImageTags">
    <vt:lpwstr/>
  </property>
</Properties>
</file>