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66" r:id="rId2"/>
    <p:sldId id="277" r:id="rId3"/>
    <p:sldId id="278" r:id="rId4"/>
    <p:sldId id="279" r:id="rId5"/>
    <p:sldId id="280" r:id="rId6"/>
    <p:sldId id="281" r:id="rId7"/>
    <p:sldId id="282" r:id="rId8"/>
    <p:sldId id="283" r:id="rId9"/>
    <p:sldId id="284" r:id="rId10"/>
    <p:sldId id="287" r:id="rId11"/>
    <p:sldId id="288" r:id="rId12"/>
    <p:sldId id="286" r:id="rId13"/>
    <p:sldId id="289" r:id="rId14"/>
    <p:sldId id="290" r:id="rId15"/>
    <p:sldId id="291" r:id="rId16"/>
    <p:sldId id="292" r:id="rId17"/>
    <p:sldId id="293" r:id="rId18"/>
    <p:sldId id="298" r:id="rId19"/>
    <p:sldId id="296" r:id="rId20"/>
    <p:sldId id="297" r:id="rId21"/>
    <p:sldId id="276" r:id="rId2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7ABE"/>
    <a:srgbClr val="1F4E79"/>
    <a:srgbClr val="FDFDFD"/>
    <a:srgbClr val="327DC1"/>
    <a:srgbClr val="0D5485"/>
    <a:srgbClr val="203864"/>
    <a:srgbClr val="F7C0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4" d="100"/>
          <a:sy n="74" d="100"/>
        </p:scale>
        <p:origin x="84" y="762"/>
      </p:cViewPr>
      <p:guideLst>
        <p:guide orient="horz" pos="216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5AB159-C6AD-43EC-B11B-E0C45B32B1B3}" type="doc">
      <dgm:prSet loTypeId="urn:microsoft.com/office/officeart/2005/8/layout/hProcess9" loCatId="process" qsTypeId="urn:microsoft.com/office/officeart/2005/8/quickstyle/simple1" qsCatId="simple" csTypeId="urn:microsoft.com/office/officeart/2005/8/colors/accent1_2" csCatId="accent1" phldr="1"/>
      <dgm:spPr/>
    </dgm:pt>
    <dgm:pt modelId="{AA849DC2-2A25-43E7-8394-99D008013F3D}">
      <dgm:prSet phldrT="[Texto]" custT="1"/>
      <dgm:spPr>
        <a:ln>
          <a:noFill/>
        </a:ln>
      </dgm:spPr>
      <dgm:t>
        <a:bodyPr/>
        <a:lstStyle/>
        <a:p>
          <a:pPr algn="l"/>
          <a:r>
            <a:rPr lang="ca-ES" sz="2800" b="1" dirty="0" smtClean="0">
              <a:latin typeface="Articulate Narrow" panose="02000506040000020004" pitchFamily="2" charset="0"/>
            </a:rPr>
            <a:t>1</a:t>
          </a:r>
          <a:r>
            <a:rPr lang="ca-ES" sz="2000" dirty="0" smtClean="0">
              <a:latin typeface="Articulate Narrow" panose="02000506040000020004" pitchFamily="2" charset="0"/>
            </a:rPr>
            <a:t>. Des de la pàgina principal del curs, cal clicar a </a:t>
          </a:r>
          <a:r>
            <a:rPr lang="ca-ES" sz="2000" i="0" dirty="0" smtClean="0">
              <a:solidFill>
                <a:schemeClr val="tx1"/>
              </a:solidFill>
              <a:latin typeface="Articulate Narrow" panose="02000506040000020004" pitchFamily="2" charset="0"/>
            </a:rPr>
            <a:t>Activa edició </a:t>
          </a:r>
          <a:endParaRPr lang="es-ES" sz="2000" i="0" dirty="0">
            <a:solidFill>
              <a:schemeClr val="tx1"/>
            </a:solidFill>
            <a:latin typeface="Articulate Narrow" panose="02000506040000020004" pitchFamily="2" charset="0"/>
          </a:endParaRPr>
        </a:p>
      </dgm:t>
    </dgm:pt>
    <dgm:pt modelId="{45CF92D2-569E-4574-B093-5C593DDA0BB9}" type="parTrans" cxnId="{93D80395-3259-4CC5-A998-63E50E12D326}">
      <dgm:prSet/>
      <dgm:spPr/>
      <dgm:t>
        <a:bodyPr/>
        <a:lstStyle/>
        <a:p>
          <a:endParaRPr lang="es-ES"/>
        </a:p>
      </dgm:t>
    </dgm:pt>
    <dgm:pt modelId="{8021B9D1-1F37-4F5F-BD7A-3F2A8DB67343}" type="sibTrans" cxnId="{93D80395-3259-4CC5-A998-63E50E12D326}">
      <dgm:prSet/>
      <dgm:spPr/>
      <dgm:t>
        <a:bodyPr/>
        <a:lstStyle/>
        <a:p>
          <a:endParaRPr lang="es-ES"/>
        </a:p>
      </dgm:t>
    </dgm:pt>
    <dgm:pt modelId="{7B5BCDC0-34C1-4281-9113-CFB7A75B3129}">
      <dgm:prSet phldrT="[Texto]" custT="1"/>
      <dgm:spPr>
        <a:ln>
          <a:noFill/>
        </a:ln>
      </dgm:spPr>
      <dgm:t>
        <a:bodyPr/>
        <a:lstStyle/>
        <a:p>
          <a:pPr algn="l"/>
          <a:r>
            <a:rPr lang="ca-ES" sz="2800" dirty="0" smtClean="0">
              <a:latin typeface="Articulate Narrow" panose="02000506040000020004" pitchFamily="2" charset="0"/>
            </a:rPr>
            <a:t>2</a:t>
          </a:r>
          <a:r>
            <a:rPr lang="ca-ES" sz="2000" dirty="0" smtClean="0">
              <a:latin typeface="Articulate Narrow" panose="02000506040000020004" pitchFamily="2" charset="0"/>
            </a:rPr>
            <a:t>. En el tema en què es vulgui afegir la base de dades, es clica a </a:t>
          </a:r>
          <a:r>
            <a:rPr lang="ca-ES" sz="2000" i="0" dirty="0" smtClean="0">
              <a:solidFill>
                <a:schemeClr val="tx1"/>
              </a:solidFill>
              <a:latin typeface="Articulate Narrow" panose="02000506040000020004" pitchFamily="2" charset="0"/>
            </a:rPr>
            <a:t>Afegeix una activitat o un recurs </a:t>
          </a:r>
          <a:r>
            <a:rPr lang="ca-ES" sz="2000" dirty="0" smtClean="0">
              <a:latin typeface="Articulate Narrow" panose="02000506040000020004" pitchFamily="2" charset="0"/>
            </a:rPr>
            <a:t>i se selecciona </a:t>
          </a:r>
          <a:r>
            <a:rPr lang="ca-ES" sz="2000" i="0" dirty="0" smtClean="0">
              <a:solidFill>
                <a:schemeClr val="tx1"/>
              </a:solidFill>
              <a:latin typeface="Articulate Narrow" panose="02000506040000020004" pitchFamily="2" charset="0"/>
            </a:rPr>
            <a:t>Base de dades.</a:t>
          </a:r>
          <a:endParaRPr lang="es-ES" sz="2000" i="0" dirty="0">
            <a:solidFill>
              <a:schemeClr val="tx1"/>
            </a:solidFill>
            <a:latin typeface="Articulate Narrow" panose="02000506040000020004" pitchFamily="2" charset="0"/>
          </a:endParaRPr>
        </a:p>
      </dgm:t>
    </dgm:pt>
    <dgm:pt modelId="{68AC2172-3595-48A5-920E-FA6B13FBC9C7}" type="parTrans" cxnId="{A11C771E-07B8-410E-A2BA-4AE0BC5C0EF5}">
      <dgm:prSet/>
      <dgm:spPr/>
      <dgm:t>
        <a:bodyPr/>
        <a:lstStyle/>
        <a:p>
          <a:endParaRPr lang="es-ES"/>
        </a:p>
      </dgm:t>
    </dgm:pt>
    <dgm:pt modelId="{EEE993D2-9274-4E14-AA24-0730D921773B}" type="sibTrans" cxnId="{A11C771E-07B8-410E-A2BA-4AE0BC5C0EF5}">
      <dgm:prSet/>
      <dgm:spPr/>
      <dgm:t>
        <a:bodyPr/>
        <a:lstStyle/>
        <a:p>
          <a:endParaRPr lang="es-ES"/>
        </a:p>
      </dgm:t>
    </dgm:pt>
    <dgm:pt modelId="{3377C789-144C-4B83-B497-BE5E7A619B6A}">
      <dgm:prSet phldrT="[Texto]" custT="1"/>
      <dgm:spPr>
        <a:ln>
          <a:noFill/>
        </a:ln>
      </dgm:spPr>
      <dgm:t>
        <a:bodyPr/>
        <a:lstStyle/>
        <a:p>
          <a:pPr algn="l"/>
          <a:r>
            <a:rPr lang="ca-ES" sz="2800" dirty="0" smtClean="0">
              <a:latin typeface="Articulate Narrow" panose="02000506040000020004" pitchFamily="2" charset="0"/>
            </a:rPr>
            <a:t>3</a:t>
          </a:r>
          <a:r>
            <a:rPr lang="ca-ES" sz="2000" dirty="0" smtClean="0">
              <a:latin typeface="Articulate Narrow" panose="02000506040000020004" pitchFamily="2" charset="0"/>
            </a:rPr>
            <a:t>. Es clica a </a:t>
          </a:r>
          <a:r>
            <a:rPr lang="ca-ES" sz="2000" i="0" dirty="0" smtClean="0">
              <a:solidFill>
                <a:schemeClr val="tx1"/>
              </a:solidFill>
              <a:latin typeface="Articulate Narrow" panose="02000506040000020004" pitchFamily="2" charset="0"/>
            </a:rPr>
            <a:t>Afegeix.</a:t>
          </a:r>
          <a:endParaRPr lang="es-ES" sz="2000" i="0" dirty="0">
            <a:solidFill>
              <a:schemeClr val="tx1"/>
            </a:solidFill>
            <a:latin typeface="Articulate Narrow" panose="02000506040000020004" pitchFamily="2" charset="0"/>
          </a:endParaRPr>
        </a:p>
      </dgm:t>
    </dgm:pt>
    <dgm:pt modelId="{49EAFD81-6344-4817-99D3-FBC12824474D}" type="parTrans" cxnId="{C0A1C1AC-A680-4F3F-B0DB-D53B7BA016F6}">
      <dgm:prSet/>
      <dgm:spPr/>
      <dgm:t>
        <a:bodyPr/>
        <a:lstStyle/>
        <a:p>
          <a:endParaRPr lang="es-ES"/>
        </a:p>
      </dgm:t>
    </dgm:pt>
    <dgm:pt modelId="{49BDC0BB-E925-474E-9843-74A32CD64999}" type="sibTrans" cxnId="{C0A1C1AC-A680-4F3F-B0DB-D53B7BA016F6}">
      <dgm:prSet/>
      <dgm:spPr/>
      <dgm:t>
        <a:bodyPr/>
        <a:lstStyle/>
        <a:p>
          <a:endParaRPr lang="es-ES"/>
        </a:p>
      </dgm:t>
    </dgm:pt>
    <dgm:pt modelId="{039EE516-D696-429B-BDF2-1A8AF1AAEE51}" type="pres">
      <dgm:prSet presAssocID="{C55AB159-C6AD-43EC-B11B-E0C45B32B1B3}" presName="CompostProcess" presStyleCnt="0">
        <dgm:presLayoutVars>
          <dgm:dir/>
          <dgm:resizeHandles val="exact"/>
        </dgm:presLayoutVars>
      </dgm:prSet>
      <dgm:spPr/>
    </dgm:pt>
    <dgm:pt modelId="{9636F992-81AD-43D0-8713-04DCD9AD9EAD}" type="pres">
      <dgm:prSet presAssocID="{C55AB159-C6AD-43EC-B11B-E0C45B32B1B3}" presName="arrow" presStyleLbl="bgShp" presStyleIdx="0" presStyleCnt="1"/>
      <dgm:spPr>
        <a:solidFill>
          <a:schemeClr val="bg1">
            <a:lumMod val="85000"/>
          </a:schemeClr>
        </a:solidFill>
        <a:ln>
          <a:noFill/>
        </a:ln>
      </dgm:spPr>
      <dgm:t>
        <a:bodyPr/>
        <a:lstStyle/>
        <a:p>
          <a:endParaRPr lang="es-ES"/>
        </a:p>
      </dgm:t>
    </dgm:pt>
    <dgm:pt modelId="{63D5F68C-7C76-45B0-829D-D67D02F27C91}" type="pres">
      <dgm:prSet presAssocID="{C55AB159-C6AD-43EC-B11B-E0C45B32B1B3}" presName="linearProcess" presStyleCnt="0"/>
      <dgm:spPr/>
    </dgm:pt>
    <dgm:pt modelId="{D4C3DE93-743D-4B81-8D14-80F8BDFD0D40}" type="pres">
      <dgm:prSet presAssocID="{AA849DC2-2A25-43E7-8394-99D008013F3D}" presName="textNode" presStyleLbl="node1" presStyleIdx="0" presStyleCnt="3">
        <dgm:presLayoutVars>
          <dgm:bulletEnabled val="1"/>
        </dgm:presLayoutVars>
      </dgm:prSet>
      <dgm:spPr/>
      <dgm:t>
        <a:bodyPr/>
        <a:lstStyle/>
        <a:p>
          <a:endParaRPr lang="es-ES"/>
        </a:p>
      </dgm:t>
    </dgm:pt>
    <dgm:pt modelId="{D3A89FD4-5AD9-4699-BBF1-08829F1EF557}" type="pres">
      <dgm:prSet presAssocID="{8021B9D1-1F37-4F5F-BD7A-3F2A8DB67343}" presName="sibTrans" presStyleCnt="0"/>
      <dgm:spPr/>
    </dgm:pt>
    <dgm:pt modelId="{87DAADFA-FF03-42E6-80A4-BAA103EC46DD}" type="pres">
      <dgm:prSet presAssocID="{7B5BCDC0-34C1-4281-9113-CFB7A75B3129}" presName="textNode" presStyleLbl="node1" presStyleIdx="1" presStyleCnt="3">
        <dgm:presLayoutVars>
          <dgm:bulletEnabled val="1"/>
        </dgm:presLayoutVars>
      </dgm:prSet>
      <dgm:spPr/>
      <dgm:t>
        <a:bodyPr/>
        <a:lstStyle/>
        <a:p>
          <a:endParaRPr lang="es-ES"/>
        </a:p>
      </dgm:t>
    </dgm:pt>
    <dgm:pt modelId="{2696049A-61F0-4347-A55C-FB8E39BCCFD1}" type="pres">
      <dgm:prSet presAssocID="{EEE993D2-9274-4E14-AA24-0730D921773B}" presName="sibTrans" presStyleCnt="0"/>
      <dgm:spPr/>
    </dgm:pt>
    <dgm:pt modelId="{D0923C94-0F0D-4C66-9AD4-4F5238432EB3}" type="pres">
      <dgm:prSet presAssocID="{3377C789-144C-4B83-B497-BE5E7A619B6A}" presName="textNode" presStyleLbl="node1" presStyleIdx="2" presStyleCnt="3" custScaleY="55461">
        <dgm:presLayoutVars>
          <dgm:bulletEnabled val="1"/>
        </dgm:presLayoutVars>
      </dgm:prSet>
      <dgm:spPr/>
      <dgm:t>
        <a:bodyPr/>
        <a:lstStyle/>
        <a:p>
          <a:endParaRPr lang="es-ES"/>
        </a:p>
      </dgm:t>
    </dgm:pt>
  </dgm:ptLst>
  <dgm:cxnLst>
    <dgm:cxn modelId="{93D80395-3259-4CC5-A998-63E50E12D326}" srcId="{C55AB159-C6AD-43EC-B11B-E0C45B32B1B3}" destId="{AA849DC2-2A25-43E7-8394-99D008013F3D}" srcOrd="0" destOrd="0" parTransId="{45CF92D2-569E-4574-B093-5C593DDA0BB9}" sibTransId="{8021B9D1-1F37-4F5F-BD7A-3F2A8DB67343}"/>
    <dgm:cxn modelId="{9F057C72-0050-43E1-94AD-CDDC18395A1F}" type="presOf" srcId="{3377C789-144C-4B83-B497-BE5E7A619B6A}" destId="{D0923C94-0F0D-4C66-9AD4-4F5238432EB3}" srcOrd="0" destOrd="0" presId="urn:microsoft.com/office/officeart/2005/8/layout/hProcess9"/>
    <dgm:cxn modelId="{B83D7169-6461-400D-A6BB-B74035945F3A}" type="presOf" srcId="{7B5BCDC0-34C1-4281-9113-CFB7A75B3129}" destId="{87DAADFA-FF03-42E6-80A4-BAA103EC46DD}" srcOrd="0" destOrd="0" presId="urn:microsoft.com/office/officeart/2005/8/layout/hProcess9"/>
    <dgm:cxn modelId="{768AF480-E535-4D1F-B10C-40B8668DA637}" type="presOf" srcId="{C55AB159-C6AD-43EC-B11B-E0C45B32B1B3}" destId="{039EE516-D696-429B-BDF2-1A8AF1AAEE51}" srcOrd="0" destOrd="0" presId="urn:microsoft.com/office/officeart/2005/8/layout/hProcess9"/>
    <dgm:cxn modelId="{A11C771E-07B8-410E-A2BA-4AE0BC5C0EF5}" srcId="{C55AB159-C6AD-43EC-B11B-E0C45B32B1B3}" destId="{7B5BCDC0-34C1-4281-9113-CFB7A75B3129}" srcOrd="1" destOrd="0" parTransId="{68AC2172-3595-48A5-920E-FA6B13FBC9C7}" sibTransId="{EEE993D2-9274-4E14-AA24-0730D921773B}"/>
    <dgm:cxn modelId="{C0825D44-F19F-47FF-8CF7-343045C79BB8}" type="presOf" srcId="{AA849DC2-2A25-43E7-8394-99D008013F3D}" destId="{D4C3DE93-743D-4B81-8D14-80F8BDFD0D40}" srcOrd="0" destOrd="0" presId="urn:microsoft.com/office/officeart/2005/8/layout/hProcess9"/>
    <dgm:cxn modelId="{C0A1C1AC-A680-4F3F-B0DB-D53B7BA016F6}" srcId="{C55AB159-C6AD-43EC-B11B-E0C45B32B1B3}" destId="{3377C789-144C-4B83-B497-BE5E7A619B6A}" srcOrd="2" destOrd="0" parTransId="{49EAFD81-6344-4817-99D3-FBC12824474D}" sibTransId="{49BDC0BB-E925-474E-9843-74A32CD64999}"/>
    <dgm:cxn modelId="{64D9FA1E-378D-4A2C-992C-ED60BDD4E078}" type="presParOf" srcId="{039EE516-D696-429B-BDF2-1A8AF1AAEE51}" destId="{9636F992-81AD-43D0-8713-04DCD9AD9EAD}" srcOrd="0" destOrd="0" presId="urn:microsoft.com/office/officeart/2005/8/layout/hProcess9"/>
    <dgm:cxn modelId="{27D89D2C-6BD7-448D-AC7E-274EEEE2F767}" type="presParOf" srcId="{039EE516-D696-429B-BDF2-1A8AF1AAEE51}" destId="{63D5F68C-7C76-45B0-829D-D67D02F27C91}" srcOrd="1" destOrd="0" presId="urn:microsoft.com/office/officeart/2005/8/layout/hProcess9"/>
    <dgm:cxn modelId="{D2186190-2DB5-4889-A494-A1878617F845}" type="presParOf" srcId="{63D5F68C-7C76-45B0-829D-D67D02F27C91}" destId="{D4C3DE93-743D-4B81-8D14-80F8BDFD0D40}" srcOrd="0" destOrd="0" presId="urn:microsoft.com/office/officeart/2005/8/layout/hProcess9"/>
    <dgm:cxn modelId="{01E75CD5-E148-47DA-9533-C098F7B896CA}" type="presParOf" srcId="{63D5F68C-7C76-45B0-829D-D67D02F27C91}" destId="{D3A89FD4-5AD9-4699-BBF1-08829F1EF557}" srcOrd="1" destOrd="0" presId="urn:microsoft.com/office/officeart/2005/8/layout/hProcess9"/>
    <dgm:cxn modelId="{5EAE0953-810B-4040-88ED-A2391E580416}" type="presParOf" srcId="{63D5F68C-7C76-45B0-829D-D67D02F27C91}" destId="{87DAADFA-FF03-42E6-80A4-BAA103EC46DD}" srcOrd="2" destOrd="0" presId="urn:microsoft.com/office/officeart/2005/8/layout/hProcess9"/>
    <dgm:cxn modelId="{BB5DCA96-151C-4807-A31A-ADB6E1EFC949}" type="presParOf" srcId="{63D5F68C-7C76-45B0-829D-D67D02F27C91}" destId="{2696049A-61F0-4347-A55C-FB8E39BCCFD1}" srcOrd="3" destOrd="0" presId="urn:microsoft.com/office/officeart/2005/8/layout/hProcess9"/>
    <dgm:cxn modelId="{A36DCBE3-EC1C-4376-8940-5C77C4D486BA}" type="presParOf" srcId="{63D5F68C-7C76-45B0-829D-D67D02F27C91}" destId="{D0923C94-0F0D-4C66-9AD4-4F5238432EB3}"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36F992-81AD-43D0-8713-04DCD9AD9EAD}">
      <dsp:nvSpPr>
        <dsp:cNvPr id="0" name=""/>
        <dsp:cNvSpPr/>
      </dsp:nvSpPr>
      <dsp:spPr>
        <a:xfrm>
          <a:off x="699770" y="0"/>
          <a:ext cx="7930726" cy="5359400"/>
        </a:xfrm>
        <a:prstGeom prst="rightArrow">
          <a:avLst/>
        </a:prstGeom>
        <a:solidFill>
          <a:schemeClr val="bg1">
            <a:lumMod val="85000"/>
          </a:schemeClr>
        </a:solidFill>
        <a:ln>
          <a:noFill/>
        </a:ln>
        <a:effectLst/>
      </dsp:spPr>
      <dsp:style>
        <a:lnRef idx="0">
          <a:scrgbClr r="0" g="0" b="0"/>
        </a:lnRef>
        <a:fillRef idx="1">
          <a:scrgbClr r="0" g="0" b="0"/>
        </a:fillRef>
        <a:effectRef idx="0">
          <a:scrgbClr r="0" g="0" b="0"/>
        </a:effectRef>
        <a:fontRef idx="minor"/>
      </dsp:style>
    </dsp:sp>
    <dsp:sp modelId="{D4C3DE93-743D-4B81-8D14-80F8BDFD0D40}">
      <dsp:nvSpPr>
        <dsp:cNvPr id="0" name=""/>
        <dsp:cNvSpPr/>
      </dsp:nvSpPr>
      <dsp:spPr>
        <a:xfrm>
          <a:off x="996" y="1607820"/>
          <a:ext cx="2834558" cy="2143760"/>
        </a:xfrm>
        <a:prstGeom prst="roundRect">
          <a:avLst/>
        </a:prstGeom>
        <a:solidFill>
          <a:schemeClr val="accen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ca-ES" sz="2800" b="1" kern="1200" dirty="0" smtClean="0">
              <a:latin typeface="Articulate Narrow" panose="02000506040000020004" pitchFamily="2" charset="0"/>
            </a:rPr>
            <a:t>1</a:t>
          </a:r>
          <a:r>
            <a:rPr lang="ca-ES" sz="2000" kern="1200" dirty="0" smtClean="0">
              <a:latin typeface="Articulate Narrow" panose="02000506040000020004" pitchFamily="2" charset="0"/>
            </a:rPr>
            <a:t>. Des de la pàgina principal del curs, cal clicar a </a:t>
          </a:r>
          <a:r>
            <a:rPr lang="ca-ES" sz="2000" i="0" kern="1200" dirty="0" smtClean="0">
              <a:solidFill>
                <a:schemeClr val="tx1"/>
              </a:solidFill>
              <a:latin typeface="Articulate Narrow" panose="02000506040000020004" pitchFamily="2" charset="0"/>
            </a:rPr>
            <a:t>Activa edició </a:t>
          </a:r>
          <a:endParaRPr lang="es-ES" sz="2000" i="0" kern="1200" dirty="0">
            <a:solidFill>
              <a:schemeClr val="tx1"/>
            </a:solidFill>
            <a:latin typeface="Articulate Narrow" panose="02000506040000020004" pitchFamily="2" charset="0"/>
          </a:endParaRPr>
        </a:p>
      </dsp:txBody>
      <dsp:txXfrm>
        <a:off x="105646" y="1712470"/>
        <a:ext cx="2625258" cy="1934460"/>
      </dsp:txXfrm>
    </dsp:sp>
    <dsp:sp modelId="{87DAADFA-FF03-42E6-80A4-BAA103EC46DD}">
      <dsp:nvSpPr>
        <dsp:cNvPr id="0" name=""/>
        <dsp:cNvSpPr/>
      </dsp:nvSpPr>
      <dsp:spPr>
        <a:xfrm>
          <a:off x="3247854" y="1607820"/>
          <a:ext cx="2834558" cy="2143760"/>
        </a:xfrm>
        <a:prstGeom prst="roundRect">
          <a:avLst/>
        </a:prstGeom>
        <a:solidFill>
          <a:schemeClr val="accen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ca-ES" sz="2800" kern="1200" dirty="0" smtClean="0">
              <a:latin typeface="Articulate Narrow" panose="02000506040000020004" pitchFamily="2" charset="0"/>
            </a:rPr>
            <a:t>2</a:t>
          </a:r>
          <a:r>
            <a:rPr lang="ca-ES" sz="2000" kern="1200" dirty="0" smtClean="0">
              <a:latin typeface="Articulate Narrow" panose="02000506040000020004" pitchFamily="2" charset="0"/>
            </a:rPr>
            <a:t>. En el tema en què es vulgui afegir la base de dades, es clica a </a:t>
          </a:r>
          <a:r>
            <a:rPr lang="ca-ES" sz="2000" i="0" kern="1200" dirty="0" smtClean="0">
              <a:solidFill>
                <a:schemeClr val="tx1"/>
              </a:solidFill>
              <a:latin typeface="Articulate Narrow" panose="02000506040000020004" pitchFamily="2" charset="0"/>
            </a:rPr>
            <a:t>Afegeix una activitat o un recurs </a:t>
          </a:r>
          <a:r>
            <a:rPr lang="ca-ES" sz="2000" kern="1200" dirty="0" smtClean="0">
              <a:latin typeface="Articulate Narrow" panose="02000506040000020004" pitchFamily="2" charset="0"/>
            </a:rPr>
            <a:t>i se selecciona </a:t>
          </a:r>
          <a:r>
            <a:rPr lang="ca-ES" sz="2000" i="0" kern="1200" dirty="0" smtClean="0">
              <a:solidFill>
                <a:schemeClr val="tx1"/>
              </a:solidFill>
              <a:latin typeface="Articulate Narrow" panose="02000506040000020004" pitchFamily="2" charset="0"/>
            </a:rPr>
            <a:t>Base de dades.</a:t>
          </a:r>
          <a:endParaRPr lang="es-ES" sz="2000" i="0" kern="1200" dirty="0">
            <a:solidFill>
              <a:schemeClr val="tx1"/>
            </a:solidFill>
            <a:latin typeface="Articulate Narrow" panose="02000506040000020004" pitchFamily="2" charset="0"/>
          </a:endParaRPr>
        </a:p>
      </dsp:txBody>
      <dsp:txXfrm>
        <a:off x="3352504" y="1712470"/>
        <a:ext cx="2625258" cy="1934460"/>
      </dsp:txXfrm>
    </dsp:sp>
    <dsp:sp modelId="{D0923C94-0F0D-4C66-9AD4-4F5238432EB3}">
      <dsp:nvSpPr>
        <dsp:cNvPr id="0" name=""/>
        <dsp:cNvSpPr/>
      </dsp:nvSpPr>
      <dsp:spPr>
        <a:xfrm>
          <a:off x="6494712" y="2085224"/>
          <a:ext cx="2834558" cy="1188950"/>
        </a:xfrm>
        <a:prstGeom prst="roundRect">
          <a:avLst/>
        </a:prstGeom>
        <a:solidFill>
          <a:schemeClr val="accen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ca-ES" sz="2800" kern="1200" dirty="0" smtClean="0">
              <a:latin typeface="Articulate Narrow" panose="02000506040000020004" pitchFamily="2" charset="0"/>
            </a:rPr>
            <a:t>3</a:t>
          </a:r>
          <a:r>
            <a:rPr lang="ca-ES" sz="2000" kern="1200" dirty="0" smtClean="0">
              <a:latin typeface="Articulate Narrow" panose="02000506040000020004" pitchFamily="2" charset="0"/>
            </a:rPr>
            <a:t>. Es clica a </a:t>
          </a:r>
          <a:r>
            <a:rPr lang="ca-ES" sz="2000" i="0" kern="1200" dirty="0" smtClean="0">
              <a:solidFill>
                <a:schemeClr val="tx1"/>
              </a:solidFill>
              <a:latin typeface="Articulate Narrow" panose="02000506040000020004" pitchFamily="2" charset="0"/>
            </a:rPr>
            <a:t>Afegeix.</a:t>
          </a:r>
          <a:endParaRPr lang="es-ES" sz="2000" i="0" kern="1200" dirty="0">
            <a:solidFill>
              <a:schemeClr val="tx1"/>
            </a:solidFill>
            <a:latin typeface="Articulate Narrow" panose="02000506040000020004" pitchFamily="2" charset="0"/>
          </a:endParaRPr>
        </a:p>
      </dsp:txBody>
      <dsp:txXfrm>
        <a:off x="6552752" y="2143264"/>
        <a:ext cx="2718478" cy="107287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Contenidor de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A5E8CF-E70B-41D7-BD64-47255026C2FF}" type="datetimeFigureOut">
              <a:rPr lang="es-ES" smtClean="0"/>
              <a:t>07/05/2018</a:t>
            </a:fld>
            <a:endParaRPr lang="es-ES"/>
          </a:p>
        </p:txBody>
      </p:sp>
      <p:sp>
        <p:nvSpPr>
          <p:cNvPr id="4" name="Contenidor d'imatge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Contenidor de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6" name="Contenidor de peu de pà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Conteni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8C83D-9AF8-47CD-877A-074DC2DCB811}" type="slidenum">
              <a:rPr lang="es-ES" smtClean="0"/>
              <a:t>‹#›</a:t>
            </a:fld>
            <a:endParaRPr lang="es-ES"/>
          </a:p>
        </p:txBody>
      </p:sp>
    </p:spTree>
    <p:extLst>
      <p:ext uri="{BB962C8B-B14F-4D97-AF65-F5344CB8AC3E}">
        <p14:creationId xmlns:p14="http://schemas.microsoft.com/office/powerpoint/2010/main" val="67019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hyperlink" Target="http://bit.ly/2sO5WCQ"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ol">
    <p:spTree>
      <p:nvGrpSpPr>
        <p:cNvPr id="1" name=""/>
        <p:cNvGrpSpPr/>
        <p:nvPr/>
      </p:nvGrpSpPr>
      <p:grpSpPr>
        <a:xfrm>
          <a:off x="0" y="0"/>
          <a:ext cx="0" cy="0"/>
          <a:chOff x="0" y="0"/>
          <a:chExt cx="0" cy="0"/>
        </a:xfrm>
      </p:grpSpPr>
      <p:pic>
        <p:nvPicPr>
          <p:cNvPr id="7" name="Imatg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15910"/>
            <a:ext cx="122809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9039739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3" name="Imatge 2"/>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472641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
            <a:ext cx="12230100" cy="7114317"/>
          </a:xfrm>
          <a:prstGeom prst="rect">
            <a:avLst/>
          </a:prstGeom>
        </p:spPr>
      </p:pic>
      <p:pic>
        <p:nvPicPr>
          <p:cNvPr id="9" name="Imagen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0703" y="6351062"/>
            <a:ext cx="1080000" cy="375254"/>
          </a:xfrm>
          <a:prstGeom prst="rect">
            <a:avLst/>
          </a:prstGeom>
        </p:spPr>
      </p:pic>
      <p:sp>
        <p:nvSpPr>
          <p:cNvPr id="10" name="CuadroTexto 9"/>
          <p:cNvSpPr txBox="1"/>
          <p:nvPr userDrawn="1"/>
        </p:nvSpPr>
        <p:spPr>
          <a:xfrm>
            <a:off x="1701800" y="6264651"/>
            <a:ext cx="8001000" cy="461665"/>
          </a:xfrm>
          <a:prstGeom prst="rect">
            <a:avLst/>
          </a:prstGeom>
          <a:noFill/>
        </p:spPr>
        <p:txBody>
          <a:bodyPr wrap="square" rtlCol="0">
            <a:spAutoFit/>
          </a:bodyPr>
          <a:lstStyle/>
          <a:p>
            <a:r>
              <a:rPr lang="ca-ES" altLang="ca-ES" sz="2400" b="1" dirty="0">
                <a:solidFill>
                  <a:srgbClr val="203864"/>
                </a:solidFill>
                <a:latin typeface="Verdana" panose="020B0604030504040204" pitchFamily="34" charset="0"/>
                <a:cs typeface="Arial" panose="020B0604020202020204" pitchFamily="34" charset="0"/>
              </a:rPr>
              <a:t>© </a:t>
            </a:r>
            <a:r>
              <a:rPr lang="es-ES" sz="2400" dirty="0" err="1">
                <a:solidFill>
                  <a:schemeClr val="accent5">
                    <a:lumMod val="50000"/>
                  </a:schemeClr>
                </a:solidFill>
                <a:latin typeface="Bebas Neue Bold" panose="020B0606020202050201" pitchFamily="34" charset="0"/>
              </a:rPr>
              <a:t>CRAi</a:t>
            </a:r>
            <a:r>
              <a:rPr lang="es-ES" sz="2400" dirty="0">
                <a:solidFill>
                  <a:schemeClr val="accent5">
                    <a:lumMod val="50000"/>
                  </a:schemeClr>
                </a:solidFill>
                <a:latin typeface="Bebas Neue Bold" panose="020B0606020202050201" pitchFamily="34" charset="0"/>
              </a:rPr>
              <a:t>, </a:t>
            </a:r>
            <a:r>
              <a:rPr lang="es-ES" sz="2400" dirty="0" err="1">
                <a:solidFill>
                  <a:schemeClr val="accent5">
                    <a:lumMod val="50000"/>
                  </a:schemeClr>
                </a:solidFill>
                <a:latin typeface="Bebas Neue Bold" panose="020B0606020202050201" pitchFamily="34" charset="0"/>
              </a:rPr>
              <a:t>universitat</a:t>
            </a:r>
            <a:r>
              <a:rPr lang="es-ES" sz="2400" dirty="0">
                <a:solidFill>
                  <a:schemeClr val="accent5">
                    <a:lumMod val="50000"/>
                  </a:schemeClr>
                </a:solidFill>
                <a:latin typeface="Bebas Neue Bold" panose="020B0606020202050201" pitchFamily="34" charset="0"/>
              </a:rPr>
              <a:t> de Barcelona, </a:t>
            </a:r>
            <a:r>
              <a:rPr lang="es-ES" sz="2400" dirty="0" err="1">
                <a:solidFill>
                  <a:schemeClr val="accent5">
                    <a:lumMod val="50000"/>
                  </a:schemeClr>
                </a:solidFill>
                <a:latin typeface="Bebas Neue Bold" panose="020B0606020202050201" pitchFamily="34" charset="0"/>
              </a:rPr>
              <a:t>curs</a:t>
            </a:r>
            <a:r>
              <a:rPr lang="es-ES" sz="2400" dirty="0">
                <a:solidFill>
                  <a:schemeClr val="accent5">
                    <a:lumMod val="50000"/>
                  </a:schemeClr>
                </a:solidFill>
                <a:latin typeface="Bebas Neue Bold" panose="020B0606020202050201" pitchFamily="34" charset="0"/>
              </a:rPr>
              <a:t> 2017-18 </a:t>
            </a:r>
          </a:p>
        </p:txBody>
      </p:sp>
      <p:pic>
        <p:nvPicPr>
          <p:cNvPr id="11" name="Imagen 1">
            <a:hlinkClick r:id="rId4"/>
          </p:cNvPr>
          <p:cNvPicPr>
            <a:picLocks noChangeAspect="1"/>
          </p:cNvPicPr>
          <p:nvPr userDrawn="1"/>
        </p:nvPicPr>
        <p:blipFill>
          <a:blip r:embed="rId5"/>
          <a:stretch>
            <a:fillRect/>
          </a:stretch>
        </p:blipFill>
        <p:spPr>
          <a:xfrm>
            <a:off x="4294225" y="4602823"/>
            <a:ext cx="2817776" cy="762592"/>
          </a:xfrm>
          <a:prstGeom prst="rect">
            <a:avLst/>
          </a:prstGeom>
        </p:spPr>
      </p:pic>
      <p:sp>
        <p:nvSpPr>
          <p:cNvPr id="12" name="QuadreDeText 8"/>
          <p:cNvSpPr txBox="1"/>
          <p:nvPr userDrawn="1"/>
        </p:nvSpPr>
        <p:spPr>
          <a:xfrm>
            <a:off x="3554071" y="1987497"/>
            <a:ext cx="4540776" cy="1569660"/>
          </a:xfrm>
          <a:prstGeom prst="rect">
            <a:avLst/>
          </a:prstGeom>
          <a:noFill/>
        </p:spPr>
        <p:txBody>
          <a:bodyPr wrap="square" rtlCol="0">
            <a:spAutoFit/>
          </a:bodyPr>
          <a:lstStyle/>
          <a:p>
            <a:r>
              <a:rPr lang="ca-ES" sz="6600" dirty="0">
                <a:solidFill>
                  <a:srgbClr val="25477B"/>
                </a:solidFill>
                <a:latin typeface="Bebas Neue Regular" panose="00000500000000000000" pitchFamily="50" charset="0"/>
              </a:rPr>
              <a:t>Moltes gràcies</a:t>
            </a:r>
            <a:r>
              <a:rPr lang="ca-ES" sz="9600" dirty="0">
                <a:solidFill>
                  <a:schemeClr val="bg1"/>
                </a:solidFill>
                <a:latin typeface="Bebas Neue Regular" panose="00000500000000000000" pitchFamily="50" charset="0"/>
              </a:rPr>
              <a:t>!</a:t>
            </a:r>
            <a:endParaRPr lang="es-ES" sz="23900" dirty="0">
              <a:solidFill>
                <a:schemeClr val="bg1"/>
              </a:solidFill>
              <a:latin typeface="Bebas Neue Regular" panose="00000500000000000000" pitchFamily="50" charset="0"/>
            </a:endParaRPr>
          </a:p>
        </p:txBody>
      </p:sp>
      <p:pic>
        <p:nvPicPr>
          <p:cNvPr id="13" name="Imatg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14" name="Imatg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47876429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Diapositiva de títol">
    <p:spTree>
      <p:nvGrpSpPr>
        <p:cNvPr id="1" name=""/>
        <p:cNvGrpSpPr/>
        <p:nvPr/>
      </p:nvGrpSpPr>
      <p:grpSpPr>
        <a:xfrm>
          <a:off x="0" y="0"/>
          <a:ext cx="0" cy="0"/>
          <a:chOff x="0" y="0"/>
          <a:chExt cx="0" cy="0"/>
        </a:xfrm>
      </p:grpSpPr>
      <p:sp>
        <p:nvSpPr>
          <p:cNvPr id="2" name="Títol 1"/>
          <p:cNvSpPr>
            <a:spLocks noGrp="1"/>
          </p:cNvSpPr>
          <p:nvPr>
            <p:ph type="ctrTitle"/>
          </p:nvPr>
        </p:nvSpPr>
        <p:spPr>
          <a:xfrm>
            <a:off x="1524000" y="1122363"/>
            <a:ext cx="9144000" cy="2387600"/>
          </a:xfrm>
        </p:spPr>
        <p:txBody>
          <a:bodyPr anchor="b"/>
          <a:lstStyle>
            <a:lvl1pPr algn="ctr">
              <a:defRPr sz="6000"/>
            </a:lvl1pPr>
          </a:lstStyle>
          <a:p>
            <a:r>
              <a:rPr lang="ca-ES" smtClean="0"/>
              <a:t>Feu clic aquí per editar l'estil</a:t>
            </a:r>
            <a:endParaRPr lang="es-ES"/>
          </a:p>
        </p:txBody>
      </p:sp>
      <p:sp>
        <p:nvSpPr>
          <p:cNvPr id="3" name="Subtíto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a-ES" smtClean="0"/>
              <a:t>Feu clic aquí per editar l'estil de subtítols del patró.</a:t>
            </a:r>
            <a:endParaRPr lang="es-ES"/>
          </a:p>
        </p:txBody>
      </p:sp>
      <p:sp>
        <p:nvSpPr>
          <p:cNvPr id="4" name="Contenidor de data 3"/>
          <p:cNvSpPr>
            <a:spLocks noGrp="1"/>
          </p:cNvSpPr>
          <p:nvPr>
            <p:ph type="dt" sz="half" idx="10"/>
          </p:nvPr>
        </p:nvSpPr>
        <p:spPr/>
        <p:txBody>
          <a:bodyPr/>
          <a:lstStyle/>
          <a:p>
            <a:fld id="{EB38B6BE-4A2C-4940-AE64-50381964F637}" type="datetimeFigureOut">
              <a:rPr lang="es-ES" smtClean="0"/>
              <a:t>07/05/2018</a:t>
            </a:fld>
            <a:endParaRPr lang="es-ES"/>
          </a:p>
        </p:txBody>
      </p:sp>
      <p:sp>
        <p:nvSpPr>
          <p:cNvPr id="5" name="Contenidor de peu de pàgina 4"/>
          <p:cNvSpPr>
            <a:spLocks noGrp="1"/>
          </p:cNvSpPr>
          <p:nvPr>
            <p:ph type="ftr" sz="quarter" idx="11"/>
          </p:nvPr>
        </p:nvSpPr>
        <p:spPr/>
        <p:txBody>
          <a:bodyPr/>
          <a:lstStyle/>
          <a:p>
            <a:endParaRPr lang="es-ES"/>
          </a:p>
        </p:txBody>
      </p:sp>
      <p:sp>
        <p:nvSpPr>
          <p:cNvPr id="6" name="Contenidor de número de diapositiva 5"/>
          <p:cNvSpPr>
            <a:spLocks noGrp="1"/>
          </p:cNvSpPr>
          <p:nvPr>
            <p:ph type="sldNum" sz="quarter" idx="12"/>
          </p:nvPr>
        </p:nvSpPr>
        <p:spPr/>
        <p:txBody>
          <a:bodyPr/>
          <a:lstStyle/>
          <a:p>
            <a:fld id="{0157AE9F-56A0-420A-AAC4-4BB0BB33088A}" type="slidenum">
              <a:rPr lang="es-ES" smtClean="0"/>
              <a:t>‹#›</a:t>
            </a:fld>
            <a:endParaRPr lang="es-ES"/>
          </a:p>
        </p:txBody>
      </p:sp>
    </p:spTree>
    <p:extLst>
      <p:ext uri="{BB962C8B-B14F-4D97-AF65-F5344CB8AC3E}">
        <p14:creationId xmlns:p14="http://schemas.microsoft.com/office/powerpoint/2010/main" val="3005836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ol i objectes">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15863765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34468209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24591611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çalera de la secció">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4547"/>
            <a:ext cx="121920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6363062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os objectes">
    <p:spTree>
      <p:nvGrpSpPr>
        <p:cNvPr id="1" name=""/>
        <p:cNvGrpSpPr/>
        <p:nvPr/>
      </p:nvGrpSpPr>
      <p:grpSpPr>
        <a:xfrm>
          <a:off x="0" y="0"/>
          <a:ext cx="0" cy="0"/>
          <a:chOff x="0" y="0"/>
          <a:chExt cx="0" cy="0"/>
        </a:xfrm>
      </p:grpSpPr>
      <p:pic>
        <p:nvPicPr>
          <p:cNvPr id="8" name="Imat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8704077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os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11717689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més títol">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900" y="-142017"/>
            <a:ext cx="12280900" cy="7114317"/>
          </a:xfrm>
          <a:prstGeom prst="rect">
            <a:avLst/>
          </a:prstGeom>
        </p:spPr>
      </p:pic>
      <p:pic>
        <p:nvPicPr>
          <p:cNvPr id="8"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5639290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37108" y="-21635"/>
            <a:ext cx="12266215" cy="6901270"/>
          </a:xfrm>
          <a:prstGeom prst="rect">
            <a:avLst/>
          </a:prstGeom>
        </p:spPr>
      </p:pic>
    </p:spTree>
    <p:extLst>
      <p:ext uri="{BB962C8B-B14F-4D97-AF65-F5344CB8AC3E}">
        <p14:creationId xmlns:p14="http://schemas.microsoft.com/office/powerpoint/2010/main" val="17094839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endParaRPr lang="es-ES"/>
          </a:p>
        </p:txBody>
      </p:sp>
      <p:sp>
        <p:nvSpPr>
          <p:cNvPr id="3" name="Contenidor d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8B6BE-4A2C-4940-AE64-50381964F637}" type="datetimeFigureOut">
              <a:rPr lang="es-ES" smtClean="0"/>
              <a:t>07/05/2018</a:t>
            </a:fld>
            <a:endParaRPr lang="es-ES"/>
          </a:p>
        </p:txBody>
      </p:sp>
      <p:sp>
        <p:nvSpPr>
          <p:cNvPr id="5" name="Contenidor de peu de pà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Conteni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57AE9F-56A0-420A-AAC4-4BB0BB33088A}" type="slidenum">
              <a:rPr lang="es-ES" smtClean="0"/>
              <a:t>‹#›</a:t>
            </a:fld>
            <a:endParaRPr lang="es-ES"/>
          </a:p>
        </p:txBody>
      </p:sp>
    </p:spTree>
    <p:extLst>
      <p:ext uri="{BB962C8B-B14F-4D97-AF65-F5344CB8AC3E}">
        <p14:creationId xmlns:p14="http://schemas.microsoft.com/office/powerpoint/2010/main" val="1029246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1" r:id="rId4"/>
    <p:sldLayoutId id="2147483651" r:id="rId5"/>
    <p:sldLayoutId id="2147483652" r:id="rId6"/>
    <p:sldLayoutId id="2147483660" r:id="rId7"/>
    <p:sldLayoutId id="2147483654" r:id="rId8"/>
    <p:sldLayoutId id="2147483662" r:id="rId9"/>
    <p:sldLayoutId id="2147483663" r:id="rId10"/>
    <p:sldLayoutId id="2147483658" r:id="rId11"/>
    <p:sldLayoutId id="2147483664"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5.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939085" y="2136338"/>
            <a:ext cx="5904289"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s-ES" altLang="ca-ES" sz="5400" b="1" dirty="0" smtClean="0">
                <a:solidFill>
                  <a:schemeClr val="accent1">
                    <a:lumMod val="50000"/>
                  </a:schemeClr>
                </a:solidFill>
                <a:latin typeface="Bebas Neue Regular"/>
              </a:rPr>
              <a:t>Campus Virtual UB</a:t>
            </a:r>
          </a:p>
          <a:p>
            <a:pPr algn="ctr">
              <a:spcBef>
                <a:spcPct val="0"/>
              </a:spcBef>
              <a:buFontTx/>
              <a:buNone/>
            </a:pPr>
            <a:endParaRPr lang="es-ES" altLang="ca-ES" sz="5400" b="1" dirty="0" smtClean="0">
              <a:solidFill>
                <a:schemeClr val="accent1">
                  <a:lumMod val="50000"/>
                </a:schemeClr>
              </a:solidFill>
              <a:latin typeface="Bebas Neue Regular"/>
            </a:endParaRPr>
          </a:p>
          <a:p>
            <a:pPr algn="ctr">
              <a:spcBef>
                <a:spcPct val="0"/>
              </a:spcBef>
              <a:buNone/>
            </a:pPr>
            <a:r>
              <a:rPr lang="ca-ES" sz="5400" dirty="0" smtClean="0">
                <a:solidFill>
                  <a:srgbClr val="1F4E79"/>
                </a:solidFill>
                <a:latin typeface="Bebas Neue Regular" panose="00000500000000000000" pitchFamily="50" charset="0"/>
              </a:rPr>
              <a:t>L’activitat Base </a:t>
            </a:r>
            <a:r>
              <a:rPr lang="ca-ES" sz="5400" dirty="0">
                <a:solidFill>
                  <a:srgbClr val="1F4E79"/>
                </a:solidFill>
                <a:latin typeface="Bebas Neue Regular" panose="00000500000000000000" pitchFamily="50" charset="0"/>
              </a:rPr>
              <a:t>de dades</a:t>
            </a:r>
            <a:r>
              <a:rPr lang="ca-ES" altLang="ca-ES" sz="5400" dirty="0" smtClean="0">
                <a:solidFill>
                  <a:srgbClr val="1F4E79"/>
                </a:solidFill>
                <a:latin typeface="Bebas Neue Regular" panose="00000500000000000000" pitchFamily="50" charset="0"/>
              </a:rPr>
              <a:t> </a:t>
            </a:r>
          </a:p>
        </p:txBody>
      </p:sp>
    </p:spTree>
    <p:extLst>
      <p:ext uri="{BB962C8B-B14F-4D97-AF65-F5344CB8AC3E}">
        <p14:creationId xmlns:p14="http://schemas.microsoft.com/office/powerpoint/2010/main" val="26528612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56821" y="2687046"/>
            <a:ext cx="4378641" cy="1508105"/>
          </a:xfrm>
          <a:prstGeom prst="rect">
            <a:avLst/>
          </a:prstGeom>
          <a:noFill/>
        </p:spPr>
        <p:txBody>
          <a:bodyPr wrap="square" rtlCol="0">
            <a:spAutoFit/>
          </a:bodyPr>
          <a:lstStyle/>
          <a:p>
            <a:pPr marL="457200" lvl="0" indent="-457200">
              <a:buClr>
                <a:srgbClr val="317ABE"/>
              </a:buClr>
              <a:buFont typeface="+mj-lt"/>
              <a:buAutoNum type="arabicPeriod" startAt="5"/>
            </a:pPr>
            <a:r>
              <a:rPr lang="ca-ES" sz="2800" dirty="0">
                <a:latin typeface="Articulate Narrow" panose="02000506040000020004" pitchFamily="2" charset="0"/>
              </a:rPr>
              <a:t>Per finalitzar, es clica a </a:t>
            </a:r>
            <a:r>
              <a:rPr lang="ca-ES" sz="2800" dirty="0">
                <a:solidFill>
                  <a:srgbClr val="317ABE"/>
                </a:solidFill>
                <a:latin typeface="Articulate Narrow" panose="02000506040000020004" pitchFamily="2" charset="0"/>
              </a:rPr>
              <a:t>Desa els canvis i visualitza.</a:t>
            </a:r>
            <a:endParaRPr lang="es-ES" sz="2800" dirty="0">
              <a:solidFill>
                <a:srgbClr val="317ABE"/>
              </a:solidFill>
              <a:latin typeface="Articulate Narrow" panose="02000506040000020004" pitchFamily="2" charset="0"/>
            </a:endParaRPr>
          </a:p>
          <a:p>
            <a:r>
              <a:rPr lang="ca-ES" dirty="0"/>
              <a:t> </a:t>
            </a:r>
            <a:endParaRPr lang="es-ES" dirty="0"/>
          </a:p>
          <a:p>
            <a:endParaRPr lang="ca-ES" dirty="0"/>
          </a:p>
        </p:txBody>
      </p:sp>
      <p:grpSp>
        <p:nvGrpSpPr>
          <p:cNvPr id="5" name="Grupo 4"/>
          <p:cNvGrpSpPr/>
          <p:nvPr/>
        </p:nvGrpSpPr>
        <p:grpSpPr>
          <a:xfrm>
            <a:off x="4546243" y="1339403"/>
            <a:ext cx="7495504" cy="4180167"/>
            <a:chOff x="4546243" y="1339403"/>
            <a:chExt cx="7495504" cy="4180167"/>
          </a:xfrm>
        </p:grpSpPr>
        <p:sp>
          <p:nvSpPr>
            <p:cNvPr id="3" name="CuadroTexto 2"/>
            <p:cNvSpPr txBox="1"/>
            <p:nvPr/>
          </p:nvSpPr>
          <p:spPr>
            <a:xfrm>
              <a:off x="6722772" y="2103250"/>
              <a:ext cx="5318975" cy="3416320"/>
            </a:xfrm>
            <a:prstGeom prst="rect">
              <a:avLst/>
            </a:prstGeom>
            <a:noFill/>
          </p:spPr>
          <p:txBody>
            <a:bodyPr wrap="square" rtlCol="0">
              <a:spAutoFit/>
            </a:bodyPr>
            <a:lstStyle/>
            <a:p>
              <a:pPr lvl="0"/>
              <a:r>
                <a:rPr lang="ca-ES" sz="2400" dirty="0" smtClean="0">
                  <a:solidFill>
                    <a:srgbClr val="317ABE"/>
                  </a:solidFill>
                  <a:latin typeface="Articulate Narrow" panose="02000506040000020004" pitchFamily="2" charset="0"/>
                </a:rPr>
                <a:t>Sense </a:t>
              </a:r>
              <a:r>
                <a:rPr lang="ca-ES" sz="2400" dirty="0">
                  <a:solidFill>
                    <a:srgbClr val="317ABE"/>
                  </a:solidFill>
                  <a:latin typeface="Articulate Narrow" panose="02000506040000020004" pitchFamily="2" charset="0"/>
                </a:rPr>
                <a:t>grups</a:t>
              </a:r>
              <a:r>
                <a:rPr lang="ca-ES" sz="2400" dirty="0">
                  <a:latin typeface="Articulate Narrow" panose="02000506040000020004" pitchFamily="2" charset="0"/>
                </a:rPr>
                <a:t>. Cada estudiant treballa individualment i pot veure els lliuraments dels seus companys.</a:t>
              </a:r>
              <a:endParaRPr lang="es-ES" sz="2400" dirty="0">
                <a:latin typeface="Articulate Narrow" panose="02000506040000020004" pitchFamily="2" charset="0"/>
              </a:endParaRPr>
            </a:p>
            <a:p>
              <a:pPr lvl="0"/>
              <a:r>
                <a:rPr lang="ca-ES" sz="2400" dirty="0">
                  <a:solidFill>
                    <a:srgbClr val="317ABE"/>
                  </a:solidFill>
                  <a:latin typeface="Articulate Narrow" panose="02000506040000020004" pitchFamily="2" charset="0"/>
                </a:rPr>
                <a:t>Grups separats</a:t>
              </a:r>
              <a:r>
                <a:rPr lang="ca-ES" sz="2400" dirty="0">
                  <a:latin typeface="Articulate Narrow" panose="02000506040000020004" pitchFamily="2" charset="0"/>
                </a:rPr>
                <a:t>. Cada estudiant només pot veure els lliuraments del seu grup; els dels altres són invisibles.</a:t>
              </a:r>
              <a:endParaRPr lang="es-ES" sz="2400" dirty="0">
                <a:latin typeface="Articulate Narrow" panose="02000506040000020004" pitchFamily="2" charset="0"/>
              </a:endParaRPr>
            </a:p>
            <a:p>
              <a:r>
                <a:rPr lang="ca-ES" sz="2400" dirty="0">
                  <a:solidFill>
                    <a:srgbClr val="317ABE"/>
                  </a:solidFill>
                  <a:latin typeface="Articulate Narrow" panose="02000506040000020004" pitchFamily="2" charset="0"/>
                </a:rPr>
                <a:t>Grups visibles</a:t>
              </a:r>
              <a:r>
                <a:rPr lang="ca-ES" sz="2400" dirty="0">
                  <a:latin typeface="Articulate Narrow" panose="02000506040000020004" pitchFamily="2" charset="0"/>
                </a:rPr>
                <a:t>. Cada estudiant treballa amb el seu grup però també pot veure els lliuraments dels altres grups.</a:t>
              </a:r>
            </a:p>
          </p:txBody>
        </p:sp>
        <p:sp>
          <p:nvSpPr>
            <p:cNvPr id="4" name="CuadroTexto 3"/>
            <p:cNvSpPr txBox="1"/>
            <p:nvPr/>
          </p:nvSpPr>
          <p:spPr>
            <a:xfrm>
              <a:off x="4546243" y="1339403"/>
              <a:ext cx="7263684" cy="1200329"/>
            </a:xfrm>
            <a:prstGeom prst="rect">
              <a:avLst/>
            </a:prstGeom>
            <a:noFill/>
          </p:spPr>
          <p:txBody>
            <a:bodyPr wrap="square" rtlCol="0">
              <a:spAutoFit/>
            </a:bodyPr>
            <a:lstStyle/>
            <a:p>
              <a:r>
                <a:rPr lang="ca-ES" sz="2400" dirty="0">
                  <a:latin typeface="Articulate Narrow" panose="02000506040000020004" pitchFamily="2" charset="0"/>
                </a:rPr>
                <a:t>En aquesta activitat el mode de grups es comporta de la manera següent:</a:t>
              </a:r>
              <a:endParaRPr lang="es-ES" sz="2400" dirty="0">
                <a:latin typeface="Articulate Narrow" panose="02000506040000020004" pitchFamily="2" charset="0"/>
              </a:endParaRPr>
            </a:p>
            <a:p>
              <a:endParaRPr lang="ca-ES" sz="2400" dirty="0"/>
            </a:p>
          </p:txBody>
        </p:sp>
      </p:grpSp>
      <p:sp>
        <p:nvSpPr>
          <p:cNvPr id="6" name="Rectangle 9"/>
          <p:cNvSpPr/>
          <p:nvPr/>
        </p:nvSpPr>
        <p:spPr>
          <a:xfrm>
            <a:off x="6327391" y="221656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 name="Rectangle 9"/>
          <p:cNvSpPr/>
          <p:nvPr/>
        </p:nvSpPr>
        <p:spPr>
          <a:xfrm>
            <a:off x="6327391" y="328522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Rectangle 9"/>
          <p:cNvSpPr/>
          <p:nvPr/>
        </p:nvSpPr>
        <p:spPr>
          <a:xfrm>
            <a:off x="6327391" y="442849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3335895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787" y="2056981"/>
            <a:ext cx="7757024" cy="1477328"/>
          </a:xfrm>
          <a:prstGeom prst="rect">
            <a:avLst/>
          </a:prstGeom>
          <a:noFill/>
        </p:spPr>
        <p:txBody>
          <a:bodyPr wrap="square" rtlCol="0">
            <a:spAutoFit/>
          </a:bodyPr>
          <a:lstStyle/>
          <a:p>
            <a:r>
              <a:rPr lang="ca-ES" sz="2400" dirty="0">
                <a:latin typeface="Articulate Narrow" panose="02000506040000020004" pitchFamily="2" charset="0"/>
              </a:rPr>
              <a:t>Un cop configurada la base de dades, el professorat ha de definir els camps que formen les entrades. Els tipus de camp disponibles es mostren al desplegable </a:t>
            </a:r>
            <a:r>
              <a:rPr lang="ca-ES" sz="2400" dirty="0">
                <a:solidFill>
                  <a:srgbClr val="317ABE"/>
                </a:solidFill>
                <a:latin typeface="Articulate Narrow" panose="02000506040000020004" pitchFamily="2" charset="0"/>
              </a:rPr>
              <a:t>Crea un nou camp</a:t>
            </a:r>
            <a:r>
              <a:rPr lang="ca-ES" sz="2400" dirty="0">
                <a:latin typeface="Articulate Narrow" panose="02000506040000020004" pitchFamily="2" charset="0"/>
              </a:rPr>
              <a:t>:</a:t>
            </a:r>
            <a:endParaRPr lang="es-ES" sz="2400" dirty="0">
              <a:latin typeface="Articulate Narrow" panose="02000506040000020004" pitchFamily="2" charset="0"/>
            </a:endParaRPr>
          </a:p>
          <a:p>
            <a:endParaRPr lang="ca-ES" dirty="0"/>
          </a:p>
        </p:txBody>
      </p:sp>
      <p:pic>
        <p:nvPicPr>
          <p:cNvPr id="3" name="Imatge 3"/>
          <p:cNvPicPr/>
          <p:nvPr/>
        </p:nvPicPr>
        <p:blipFill>
          <a:blip r:embed="rId2">
            <a:extLst>
              <a:ext uri="{28A0092B-C50C-407E-A947-70E740481C1C}">
                <a14:useLocalDpi xmlns:a14="http://schemas.microsoft.com/office/drawing/2010/main" val="0"/>
              </a:ext>
            </a:extLst>
          </a:blip>
          <a:stretch>
            <a:fillRect/>
          </a:stretch>
        </p:blipFill>
        <p:spPr>
          <a:xfrm>
            <a:off x="8190963" y="2056980"/>
            <a:ext cx="3155325" cy="3203508"/>
          </a:xfrm>
          <a:prstGeom prst="rect">
            <a:avLst/>
          </a:prstGeom>
          <a:ln>
            <a:solidFill>
              <a:schemeClr val="bg1">
                <a:lumMod val="85000"/>
              </a:schemeClr>
            </a:solidFill>
          </a:ln>
        </p:spPr>
      </p:pic>
      <p:sp>
        <p:nvSpPr>
          <p:cNvPr id="4" name="Rectángulo 3"/>
          <p:cNvSpPr/>
          <p:nvPr/>
        </p:nvSpPr>
        <p:spPr>
          <a:xfrm>
            <a:off x="8190963" y="5260488"/>
            <a:ext cx="3155325" cy="1477328"/>
          </a:xfrm>
          <a:prstGeom prst="rect">
            <a:avLst/>
          </a:prstGeom>
        </p:spPr>
        <p:txBody>
          <a:bodyPr wrap="square">
            <a:spAutoFit/>
          </a:bodyPr>
          <a:lstStyle/>
          <a:p>
            <a:pPr algn="ctr">
              <a:spcBef>
                <a:spcPts val="1200"/>
              </a:spcBef>
              <a:spcAft>
                <a:spcPts val="1800"/>
              </a:spcAft>
            </a:pPr>
            <a:r>
              <a:rPr lang="ca-ES" dirty="0" smtClean="0">
                <a:latin typeface="Articulate Narrow" panose="02000506040000020004" pitchFamily="2" charset="0"/>
              </a:rPr>
              <a:t>Llistat de camps </a:t>
            </a:r>
            <a:r>
              <a:rPr lang="ca-ES" dirty="0">
                <a:latin typeface="Articulate Narrow" panose="02000506040000020004" pitchFamily="2" charset="0"/>
              </a:rPr>
              <a:t>que es poden </a:t>
            </a:r>
            <a:r>
              <a:rPr lang="ca-ES" dirty="0" smtClean="0">
                <a:latin typeface="Articulate Narrow" panose="02000506040000020004" pitchFamily="2" charset="0"/>
              </a:rPr>
              <a:t>afegir de forma il·limitada, que es poden repetir i poden ser obligatoris (no es poden deixar en blanc).</a:t>
            </a:r>
            <a:endParaRPr lang="es-ES" dirty="0">
              <a:latin typeface="Articulate Narrow" panose="02000506040000020004" pitchFamily="2" charset="0"/>
            </a:endParaRPr>
          </a:p>
        </p:txBody>
      </p:sp>
      <p:pic>
        <p:nvPicPr>
          <p:cNvPr id="5" name="Imat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787" y="1285451"/>
            <a:ext cx="11507318" cy="546756"/>
          </a:xfrm>
          <a:prstGeom prst="rect">
            <a:avLst/>
          </a:prstGeom>
        </p:spPr>
      </p:pic>
      <p:grpSp>
        <p:nvGrpSpPr>
          <p:cNvPr id="6" name="Agrupa 5"/>
          <p:cNvGrpSpPr/>
          <p:nvPr/>
        </p:nvGrpSpPr>
        <p:grpSpPr>
          <a:xfrm>
            <a:off x="472577" y="4628954"/>
            <a:ext cx="7332359" cy="1911754"/>
            <a:chOff x="344943" y="4959868"/>
            <a:chExt cx="5706271" cy="1425471"/>
          </a:xfrm>
        </p:grpSpPr>
        <p:pic>
          <p:nvPicPr>
            <p:cNvPr id="7" name="Imat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943" y="4994495"/>
              <a:ext cx="3734321" cy="1390844"/>
            </a:xfrm>
            <a:prstGeom prst="rect">
              <a:avLst/>
            </a:prstGeom>
          </p:spPr>
        </p:pic>
        <p:pic>
          <p:nvPicPr>
            <p:cNvPr id="8" name="Imatg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79264" y="4959868"/>
              <a:ext cx="1971950" cy="895475"/>
            </a:xfrm>
            <a:prstGeom prst="rect">
              <a:avLst/>
            </a:prstGeom>
          </p:spPr>
        </p:pic>
      </p:grpSp>
      <p:sp>
        <p:nvSpPr>
          <p:cNvPr id="9" name="Rectangle 8"/>
          <p:cNvSpPr/>
          <p:nvPr/>
        </p:nvSpPr>
        <p:spPr>
          <a:xfrm>
            <a:off x="343787" y="3488638"/>
            <a:ext cx="7757024" cy="1200329"/>
          </a:xfrm>
          <a:prstGeom prst="rect">
            <a:avLst/>
          </a:prstGeom>
        </p:spPr>
        <p:txBody>
          <a:bodyPr wrap="square">
            <a:spAutoFit/>
          </a:bodyPr>
          <a:lstStyle/>
          <a:p>
            <a:pPr algn="just"/>
            <a:r>
              <a:rPr lang="ca-ES" sz="2400" dirty="0">
                <a:latin typeface="Articulate Narrow" panose="02000506040000020004" pitchFamily="2" charset="0"/>
              </a:rPr>
              <a:t>També es pot indicar el </a:t>
            </a:r>
            <a:r>
              <a:rPr lang="ca-ES" sz="2400" dirty="0">
                <a:solidFill>
                  <a:srgbClr val="317ABE"/>
                </a:solidFill>
                <a:latin typeface="Articulate Narrow" panose="02000506040000020004" pitchFamily="2" charset="0"/>
              </a:rPr>
              <a:t>Camp d’ordenació per defecte </a:t>
            </a:r>
            <a:r>
              <a:rPr lang="ca-ES" sz="2400" dirty="0">
                <a:latin typeface="Articulate Narrow" panose="02000506040000020004" pitchFamily="2" charset="0"/>
              </a:rPr>
              <a:t>de les entrades de la base de dades, o deixar-lo segons l’ordre de </a:t>
            </a:r>
            <a:r>
              <a:rPr lang="ca-ES" sz="2400" dirty="0" smtClean="0">
                <a:latin typeface="Articulate Narrow" panose="02000506040000020004" pitchFamily="2" charset="0"/>
              </a:rPr>
              <a:t>creació:</a:t>
            </a:r>
            <a:endParaRPr lang="ca-ES" sz="2400" dirty="0">
              <a:latin typeface="Articulate Narrow" panose="02000506040000020004" pitchFamily="2" charset="0"/>
            </a:endParaRPr>
          </a:p>
        </p:txBody>
      </p:sp>
      <p:sp>
        <p:nvSpPr>
          <p:cNvPr id="10" name="Rectángulo 1"/>
          <p:cNvSpPr/>
          <p:nvPr/>
        </p:nvSpPr>
        <p:spPr>
          <a:xfrm>
            <a:off x="5485259" y="371109"/>
            <a:ext cx="1042273" cy="769441"/>
          </a:xfrm>
          <a:prstGeom prst="rect">
            <a:avLst/>
          </a:prstGeom>
        </p:spPr>
        <p:txBody>
          <a:bodyPr wrap="none">
            <a:spAutoFit/>
          </a:bodyPr>
          <a:lstStyle/>
          <a:p>
            <a:pPr>
              <a:lnSpc>
                <a:spcPct val="150000"/>
              </a:lnSpc>
              <a:spcBef>
                <a:spcPts val="1200"/>
              </a:spcBef>
              <a:spcAft>
                <a:spcPts val="600"/>
              </a:spcAft>
            </a:pPr>
            <a:r>
              <a:rPr lang="ca-ES" sz="3200" b="1" dirty="0" smtClean="0">
                <a:solidFill>
                  <a:srgbClr val="317ABE"/>
                </a:solidFill>
                <a:latin typeface="Bebas Neue Bold"/>
                <a:ea typeface="Trebuchet MS" panose="020B0603020202020204" pitchFamily="34" charset="0"/>
                <a:cs typeface="Arial" panose="020B0604020202020204" pitchFamily="34" charset="0"/>
              </a:rPr>
              <a:t>CAMPS</a:t>
            </a:r>
            <a:endParaRPr lang="es-ES" sz="3200" b="1" dirty="0">
              <a:solidFill>
                <a:srgbClr val="317ABE"/>
              </a:solidFill>
              <a:latin typeface="Bebas Neue Bold"/>
              <a:ea typeface="Trebuchet MS" panose="020B0603020202020204" pitchFamily="34" charset="0"/>
              <a:cs typeface="Arial" panose="020B0604020202020204" pitchFamily="34" charset="0"/>
            </a:endParaRPr>
          </a:p>
        </p:txBody>
      </p:sp>
    </p:spTree>
    <p:extLst>
      <p:ext uri="{BB962C8B-B14F-4D97-AF65-F5344CB8AC3E}">
        <p14:creationId xmlns:p14="http://schemas.microsoft.com/office/powerpoint/2010/main" val="2540885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940157" y="3387143"/>
            <a:ext cx="10019764" cy="2215991"/>
          </a:xfrm>
          <a:prstGeom prst="rect">
            <a:avLst/>
          </a:prstGeom>
          <a:noFill/>
        </p:spPr>
        <p:txBody>
          <a:bodyPr wrap="square" rtlCol="0">
            <a:spAutoFit/>
          </a:bodyPr>
          <a:lstStyle/>
          <a:p>
            <a:pPr algn="just"/>
            <a:r>
              <a:rPr lang="ca-ES" sz="2400" dirty="0">
                <a:latin typeface="Articulate Narrow" panose="02000506040000020004" pitchFamily="2" charset="0"/>
              </a:rPr>
              <a:t>Permeten decidir com mostrar la informació, com recollir-la, o com fer cerques. Per definir les plantilles es compta amb dos recursos principals, l’editor d’</a:t>
            </a:r>
            <a:r>
              <a:rPr lang="ca-ES" sz="2400" dirty="0">
                <a:solidFill>
                  <a:srgbClr val="317ABE"/>
                </a:solidFill>
                <a:latin typeface="Articulate Narrow" panose="02000506040000020004" pitchFamily="2" charset="0"/>
              </a:rPr>
              <a:t>HTML</a:t>
            </a:r>
            <a:r>
              <a:rPr lang="ca-ES" sz="2400" dirty="0">
                <a:latin typeface="Articulate Narrow" panose="02000506040000020004" pitchFamily="2" charset="0"/>
              </a:rPr>
              <a:t> i les </a:t>
            </a:r>
            <a:r>
              <a:rPr lang="ca-ES" sz="2400" dirty="0">
                <a:solidFill>
                  <a:srgbClr val="317ABE"/>
                </a:solidFill>
                <a:latin typeface="Articulate Narrow" panose="02000506040000020004" pitchFamily="2" charset="0"/>
              </a:rPr>
              <a:t>etiquetes</a:t>
            </a:r>
            <a:r>
              <a:rPr lang="ca-ES" sz="2400" dirty="0" smtClean="0">
                <a:latin typeface="Articulate Narrow" panose="02000506040000020004" pitchFamily="2" charset="0"/>
              </a:rPr>
              <a:t>.</a:t>
            </a:r>
          </a:p>
          <a:p>
            <a:r>
              <a:rPr lang="ca-ES" sz="2400" dirty="0" smtClean="0">
                <a:latin typeface="Articulate Narrow" panose="02000506040000020004" pitchFamily="2" charset="0"/>
              </a:rPr>
              <a:t>Mitjançant </a:t>
            </a:r>
            <a:r>
              <a:rPr lang="ca-ES" sz="2400" dirty="0">
                <a:latin typeface="Articulate Narrow" panose="02000506040000020004" pitchFamily="2" charset="0"/>
              </a:rPr>
              <a:t>les marques de la llista </a:t>
            </a:r>
            <a:r>
              <a:rPr lang="ca-ES" sz="2400" dirty="0">
                <a:solidFill>
                  <a:srgbClr val="317ABE"/>
                </a:solidFill>
                <a:latin typeface="Articulate Narrow" panose="02000506040000020004" pitchFamily="2" charset="0"/>
              </a:rPr>
              <a:t>Etiquetes disponibles </a:t>
            </a:r>
            <a:r>
              <a:rPr lang="ca-ES" sz="2400" dirty="0" smtClean="0">
                <a:latin typeface="Articulate Narrow" panose="02000506040000020004" pitchFamily="2" charset="0"/>
              </a:rPr>
              <a:t>s’indica </a:t>
            </a:r>
            <a:r>
              <a:rPr lang="ca-ES" sz="2400" dirty="0">
                <a:latin typeface="Articulate Narrow" panose="02000506040000020004" pitchFamily="2" charset="0"/>
              </a:rPr>
              <a:t>la posició en la plantilla de camps o botons. </a:t>
            </a:r>
            <a:r>
              <a:rPr lang="ca-ES" sz="2000" b="1" dirty="0">
                <a:solidFill>
                  <a:schemeClr val="accent1">
                    <a:lumMod val="75000"/>
                  </a:schemeClr>
                </a:solidFill>
                <a:latin typeface="Articulate Narrow" panose="02000506040000020004" pitchFamily="2" charset="0"/>
              </a:rPr>
              <a:t/>
            </a:r>
            <a:br>
              <a:rPr lang="ca-ES" sz="2000" b="1" dirty="0">
                <a:solidFill>
                  <a:schemeClr val="accent1">
                    <a:lumMod val="75000"/>
                  </a:schemeClr>
                </a:solidFill>
                <a:latin typeface="Articulate Narrow" panose="02000506040000020004" pitchFamily="2" charset="0"/>
              </a:rPr>
            </a:br>
            <a:endParaRPr lang="ca-ES" dirty="0"/>
          </a:p>
        </p:txBody>
      </p:sp>
      <p:pic>
        <p:nvPicPr>
          <p:cNvPr id="3" name="Imat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391" y="2537137"/>
            <a:ext cx="11517499" cy="545718"/>
          </a:xfrm>
          <a:prstGeom prst="rect">
            <a:avLst/>
          </a:prstGeom>
        </p:spPr>
      </p:pic>
      <p:sp>
        <p:nvSpPr>
          <p:cNvPr id="4" name="Rectángulo 1"/>
          <p:cNvSpPr/>
          <p:nvPr/>
        </p:nvSpPr>
        <p:spPr>
          <a:xfrm>
            <a:off x="940157" y="1463408"/>
            <a:ext cx="1630575" cy="769441"/>
          </a:xfrm>
          <a:prstGeom prst="rect">
            <a:avLst/>
          </a:prstGeom>
        </p:spPr>
        <p:txBody>
          <a:bodyPr wrap="none">
            <a:spAutoFit/>
          </a:bodyPr>
          <a:lstStyle/>
          <a:p>
            <a:pPr>
              <a:lnSpc>
                <a:spcPct val="150000"/>
              </a:lnSpc>
              <a:spcBef>
                <a:spcPts val="1200"/>
              </a:spcBef>
              <a:spcAft>
                <a:spcPts val="600"/>
              </a:spcAft>
            </a:pPr>
            <a:r>
              <a:rPr lang="ca-ES" sz="3200" b="1" dirty="0" smtClean="0">
                <a:solidFill>
                  <a:srgbClr val="317ABE"/>
                </a:solidFill>
                <a:latin typeface="Bebas Neue Bold"/>
                <a:ea typeface="Trebuchet MS" panose="020B0603020202020204" pitchFamily="34" charset="0"/>
                <a:cs typeface="Arial" panose="020B0604020202020204" pitchFamily="34" charset="0"/>
              </a:rPr>
              <a:t>PLANTILLES</a:t>
            </a:r>
            <a:endParaRPr lang="es-ES" sz="3200" b="1" dirty="0">
              <a:solidFill>
                <a:srgbClr val="317ABE"/>
              </a:solidFill>
              <a:latin typeface="Bebas Neue Bold"/>
              <a:ea typeface="Trebuchet MS" panose="020B0603020202020204" pitchFamily="34" charset="0"/>
              <a:cs typeface="Arial" panose="020B0604020202020204" pitchFamily="34" charset="0"/>
            </a:endParaRPr>
          </a:p>
        </p:txBody>
      </p:sp>
    </p:spTree>
    <p:extLst>
      <p:ext uri="{BB962C8B-B14F-4D97-AF65-F5344CB8AC3E}">
        <p14:creationId xmlns:p14="http://schemas.microsoft.com/office/powerpoint/2010/main" val="1186424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4"/>
          <p:cNvPicPr/>
          <p:nvPr/>
        </p:nvPicPr>
        <p:blipFill>
          <a:blip r:embed="rId2">
            <a:extLst>
              <a:ext uri="{28A0092B-C50C-407E-A947-70E740481C1C}">
                <a14:useLocalDpi xmlns:a14="http://schemas.microsoft.com/office/drawing/2010/main" val="0"/>
              </a:ext>
            </a:extLst>
          </a:blip>
          <a:stretch>
            <a:fillRect/>
          </a:stretch>
        </p:blipFill>
        <p:spPr>
          <a:xfrm>
            <a:off x="1571223" y="1178560"/>
            <a:ext cx="9105363" cy="4804104"/>
          </a:xfrm>
          <a:prstGeom prst="rect">
            <a:avLst/>
          </a:prstGeom>
          <a:ln>
            <a:solidFill>
              <a:schemeClr val="bg1">
                <a:lumMod val="75000"/>
              </a:schemeClr>
            </a:solidFill>
          </a:ln>
        </p:spPr>
      </p:pic>
      <p:sp>
        <p:nvSpPr>
          <p:cNvPr id="3" name="Rectángulo 2"/>
          <p:cNvSpPr/>
          <p:nvPr/>
        </p:nvSpPr>
        <p:spPr>
          <a:xfrm>
            <a:off x="3986336" y="5982664"/>
            <a:ext cx="3991798" cy="461665"/>
          </a:xfrm>
          <a:prstGeom prst="rect">
            <a:avLst/>
          </a:prstGeom>
        </p:spPr>
        <p:txBody>
          <a:bodyPr wrap="none">
            <a:spAutoFit/>
          </a:bodyPr>
          <a:lstStyle/>
          <a:p>
            <a:pPr algn="ctr">
              <a:spcBef>
                <a:spcPts val="1200"/>
              </a:spcBef>
              <a:spcAft>
                <a:spcPts val="1800"/>
              </a:spcAft>
            </a:pPr>
            <a:r>
              <a:rPr lang="ca-ES" sz="2400" dirty="0">
                <a:latin typeface="Articulate Narrow" panose="02000506040000020004" pitchFamily="2" charset="0"/>
              </a:rPr>
              <a:t>Aspecte dels camps a la plantilla</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1962934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5"/>
          <p:cNvPicPr/>
          <p:nvPr/>
        </p:nvPicPr>
        <p:blipFill>
          <a:blip r:embed="rId2">
            <a:extLst>
              <a:ext uri="{28A0092B-C50C-407E-A947-70E740481C1C}">
                <a14:useLocalDpi xmlns:a14="http://schemas.microsoft.com/office/drawing/2010/main" val="0"/>
              </a:ext>
            </a:extLst>
          </a:blip>
          <a:stretch>
            <a:fillRect/>
          </a:stretch>
        </p:blipFill>
        <p:spPr>
          <a:xfrm>
            <a:off x="3284112" y="811368"/>
            <a:ext cx="5331854" cy="4997003"/>
          </a:xfrm>
          <a:prstGeom prst="rect">
            <a:avLst/>
          </a:prstGeom>
          <a:ln>
            <a:solidFill>
              <a:schemeClr val="bg1">
                <a:lumMod val="85000"/>
              </a:schemeClr>
            </a:solidFill>
          </a:ln>
        </p:spPr>
      </p:pic>
      <p:sp>
        <p:nvSpPr>
          <p:cNvPr id="3" name="Rectángulo 2"/>
          <p:cNvSpPr/>
          <p:nvPr/>
        </p:nvSpPr>
        <p:spPr>
          <a:xfrm>
            <a:off x="3294840" y="5948899"/>
            <a:ext cx="5321126" cy="461665"/>
          </a:xfrm>
          <a:prstGeom prst="rect">
            <a:avLst/>
          </a:prstGeom>
        </p:spPr>
        <p:txBody>
          <a:bodyPr wrap="square">
            <a:spAutoFit/>
          </a:bodyPr>
          <a:lstStyle/>
          <a:p>
            <a:pPr algn="ctr">
              <a:spcBef>
                <a:spcPts val="1200"/>
              </a:spcBef>
              <a:spcAft>
                <a:spcPts val="1800"/>
              </a:spcAft>
            </a:pPr>
            <a:r>
              <a:rPr lang="ca-ES" sz="2400" dirty="0">
                <a:latin typeface="Articulate Narrow" panose="02000506040000020004" pitchFamily="2" charset="0"/>
              </a:rPr>
              <a:t>Aspecte dels camps al formulari d’entrada</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26109752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32586" y="1867438"/>
            <a:ext cx="9144000" cy="3693319"/>
          </a:xfrm>
          <a:prstGeom prst="rect">
            <a:avLst/>
          </a:prstGeom>
          <a:noFill/>
        </p:spPr>
        <p:txBody>
          <a:bodyPr wrap="square" rtlCol="0">
            <a:spAutoFit/>
          </a:bodyPr>
          <a:lstStyle/>
          <a:p>
            <a:pPr algn="just"/>
            <a:r>
              <a:rPr lang="ca-ES" sz="2400" dirty="0">
                <a:latin typeface="Articulate Narrow" panose="02000506040000020004" pitchFamily="2" charset="0"/>
              </a:rPr>
              <a:t>El contingut dels camps creats a la base de dades i algunes marques especials es poden inserir a la plantilla. </a:t>
            </a:r>
            <a:endParaRPr lang="ca-ES" sz="2400" dirty="0" smtClean="0">
              <a:latin typeface="Articulate Narrow" panose="02000506040000020004" pitchFamily="2" charset="0"/>
            </a:endParaRPr>
          </a:p>
          <a:p>
            <a:pPr algn="just"/>
            <a:r>
              <a:rPr lang="ca-ES" sz="2400" dirty="0" smtClean="0">
                <a:latin typeface="Articulate Narrow" panose="02000506040000020004" pitchFamily="2" charset="0"/>
              </a:rPr>
              <a:t>Per </a:t>
            </a:r>
            <a:r>
              <a:rPr lang="ca-ES" sz="2400" dirty="0">
                <a:latin typeface="Articulate Narrow" panose="02000506040000020004" pitchFamily="2" charset="0"/>
              </a:rPr>
              <a:t>utilitzar les marques que apareixen a la part esquerra cal utilitzar l’editor de text del </a:t>
            </a:r>
            <a:r>
              <a:rPr lang="ca-ES" sz="2400" dirty="0" err="1">
                <a:latin typeface="Articulate Narrow" panose="02000506040000020004" pitchFamily="2" charset="0"/>
              </a:rPr>
              <a:t>Moodle</a:t>
            </a:r>
            <a:r>
              <a:rPr lang="ca-ES" sz="2400" dirty="0">
                <a:latin typeface="Articulate Narrow" panose="02000506040000020004" pitchFamily="2" charset="0"/>
              </a:rPr>
              <a:t>, situar el cursor a l’àrea de text on ha d’aparèixer la marca i clicar-hi. Una altra manera de fer-ho és escriure directament el nom del camp entre els símbols corresponents</a:t>
            </a:r>
            <a:r>
              <a:rPr lang="ca-ES" sz="2400" dirty="0" smtClean="0">
                <a:latin typeface="Articulate Narrow" panose="02000506040000020004" pitchFamily="2" charset="0"/>
              </a:rPr>
              <a:t>.</a:t>
            </a:r>
          </a:p>
          <a:p>
            <a:pPr algn="just"/>
            <a:endParaRPr lang="es-ES" sz="2400" dirty="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400" dirty="0">
                <a:latin typeface="Articulate Narrow" panose="02000506040000020004" pitchFamily="2" charset="0"/>
              </a:rPr>
              <a:t>La informació del camp es defineix amb </a:t>
            </a:r>
            <a:r>
              <a:rPr lang="ca-ES" sz="2400" dirty="0">
                <a:solidFill>
                  <a:srgbClr val="317ABE"/>
                </a:solidFill>
                <a:latin typeface="Articulate Narrow" panose="02000506040000020004" pitchFamily="2" charset="0"/>
              </a:rPr>
              <a:t>[[Nom del camp</a:t>
            </a:r>
            <a:r>
              <a:rPr lang="ca-ES" sz="2400" dirty="0" smtClean="0">
                <a:solidFill>
                  <a:srgbClr val="317ABE"/>
                </a:solidFill>
                <a:latin typeface="Articulate Narrow" panose="02000506040000020004" pitchFamily="2" charset="0"/>
              </a:rPr>
              <a:t>]]</a:t>
            </a:r>
            <a:r>
              <a:rPr lang="ca-ES" sz="2400" dirty="0">
                <a:latin typeface="Articulate Narrow" panose="02000506040000020004" pitchFamily="2" charset="0"/>
              </a:rPr>
              <a:t>.</a:t>
            </a:r>
          </a:p>
          <a:p>
            <a:pPr marL="342900" indent="-342900" algn="just">
              <a:buClr>
                <a:srgbClr val="F7C053"/>
              </a:buClr>
              <a:buSzPct val="200000"/>
              <a:buFont typeface="Wingdings" panose="05000000000000000000" pitchFamily="2" charset="2"/>
              <a:buChar char="§"/>
            </a:pPr>
            <a:r>
              <a:rPr lang="ca-ES" sz="2400" dirty="0" smtClean="0">
                <a:latin typeface="Articulate Narrow" panose="02000506040000020004" pitchFamily="2" charset="0"/>
              </a:rPr>
              <a:t>Els </a:t>
            </a:r>
            <a:r>
              <a:rPr lang="ca-ES" sz="2400" dirty="0">
                <a:latin typeface="Articulate Narrow" panose="02000506040000020004" pitchFamily="2" charset="0"/>
              </a:rPr>
              <a:t>botons es defineixen amb </a:t>
            </a:r>
            <a:r>
              <a:rPr lang="ca-ES" sz="2400" dirty="0">
                <a:solidFill>
                  <a:srgbClr val="317ABE"/>
                </a:solidFill>
                <a:latin typeface="Articulate Narrow" panose="02000506040000020004" pitchFamily="2" charset="0"/>
              </a:rPr>
              <a:t>##Nom del botó##</a:t>
            </a:r>
            <a:r>
              <a:rPr lang="ca-ES" sz="2400" dirty="0">
                <a:latin typeface="Articulate Narrow" panose="02000506040000020004" pitchFamily="2" charset="0"/>
              </a:rPr>
              <a:t>.</a:t>
            </a:r>
            <a:endParaRPr lang="es-ES" sz="24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3853466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03800" y="2093259"/>
            <a:ext cx="1830307" cy="1140120"/>
          </a:xfrm>
          <a:prstGeom prst="rect">
            <a:avLst/>
          </a:prstGeom>
        </p:spPr>
        <p:txBody>
          <a:bodyPr wrap="square">
            <a:spAutoFit/>
          </a:bodyPr>
          <a:lstStyle/>
          <a:p>
            <a:pPr>
              <a:lnSpc>
                <a:spcPct val="150000"/>
              </a:lnSpc>
              <a:spcBef>
                <a:spcPts val="600"/>
              </a:spcBef>
              <a:spcAft>
                <a:spcPts val="600"/>
              </a:spcAft>
            </a:pPr>
            <a:r>
              <a:rPr lang="ca-ES" sz="2400" dirty="0" smtClean="0">
                <a:latin typeface="Articulate Narrow" panose="02000506040000020004" pitchFamily="2" charset="0"/>
                <a:ea typeface="Trebuchet MS" panose="020B0603020202020204" pitchFamily="34" charset="0"/>
                <a:cs typeface="Arial" panose="020B0604020202020204" pitchFamily="34" charset="0"/>
              </a:rPr>
              <a:t>Les etiquetes especials són:</a:t>
            </a:r>
            <a:endParaRPr lang="es-ES" sz="2400" dirty="0">
              <a:latin typeface="Articulate Narrow" panose="02000506040000020004" pitchFamily="2" charset="0"/>
              <a:ea typeface="Trebuchet MS" panose="020B0603020202020204" pitchFamily="34" charset="0"/>
              <a:cs typeface="Arial" panose="020B0604020202020204" pitchFamily="34" charset="0"/>
            </a:endParaRPr>
          </a:p>
        </p:txBody>
      </p:sp>
      <p:pic>
        <p:nvPicPr>
          <p:cNvPr id="12" name="Imagen 11"/>
          <p:cNvPicPr/>
          <p:nvPr/>
        </p:nvPicPr>
        <p:blipFill rotWithShape="1">
          <a:blip r:embed="rId2">
            <a:extLst>
              <a:ext uri="{28A0092B-C50C-407E-A947-70E740481C1C}">
                <a14:useLocalDpi xmlns:a14="http://schemas.microsoft.com/office/drawing/2010/main" val="0"/>
              </a:ext>
            </a:extLst>
          </a:blip>
          <a:srcRect l="20420" t="20122" r="21743" b="6983"/>
          <a:stretch/>
        </p:blipFill>
        <p:spPr bwMode="auto">
          <a:xfrm>
            <a:off x="2715246" y="811369"/>
            <a:ext cx="7137092" cy="574397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88219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49144" y="1720840"/>
            <a:ext cx="10766738" cy="3416320"/>
          </a:xfrm>
          <a:prstGeom prst="rect">
            <a:avLst/>
          </a:prstGeom>
          <a:noFill/>
        </p:spPr>
        <p:txBody>
          <a:bodyPr wrap="square" rtlCol="0">
            <a:spAutoFit/>
          </a:bodyPr>
          <a:lstStyle/>
          <a:p>
            <a:pPr algn="just"/>
            <a:r>
              <a:rPr lang="ca-ES" sz="2400" dirty="0">
                <a:latin typeface="Articulate Narrow" panose="02000506040000020004" pitchFamily="2" charset="0"/>
              </a:rPr>
              <a:t>Amb el botó </a:t>
            </a:r>
            <a:r>
              <a:rPr lang="ca-ES" sz="2400" dirty="0">
                <a:solidFill>
                  <a:srgbClr val="317ABE"/>
                </a:solidFill>
                <a:latin typeface="Articulate Narrow" panose="02000506040000020004" pitchFamily="2" charset="0"/>
              </a:rPr>
              <a:t>Reinicia la plantilla </a:t>
            </a:r>
            <a:r>
              <a:rPr lang="ca-ES" sz="2400" dirty="0">
                <a:latin typeface="Articulate Narrow" panose="02000506040000020004" pitchFamily="2" charset="0"/>
              </a:rPr>
              <a:t>es pot crear una plantilla per defecte quan es crea una base de dades per primer cop. </a:t>
            </a:r>
            <a:endParaRPr lang="ca-ES" sz="2400" dirty="0" smtClean="0">
              <a:latin typeface="Articulate Narrow" panose="02000506040000020004" pitchFamily="2" charset="0"/>
            </a:endParaRPr>
          </a:p>
          <a:p>
            <a:pPr algn="just"/>
            <a:endParaRPr lang="ca-ES" sz="2400" dirty="0">
              <a:latin typeface="Articulate Narrow" panose="02000506040000020004" pitchFamily="2" charset="0"/>
            </a:endParaRPr>
          </a:p>
          <a:p>
            <a:pPr algn="just"/>
            <a:r>
              <a:rPr lang="ca-ES" sz="2400" dirty="0" smtClean="0">
                <a:latin typeface="Articulate Narrow" panose="02000506040000020004" pitchFamily="2" charset="0"/>
              </a:rPr>
              <a:t>Si </a:t>
            </a:r>
            <a:r>
              <a:rPr lang="ca-ES" sz="2400" dirty="0">
                <a:latin typeface="Articulate Narrow" panose="02000506040000020004" pitchFamily="2" charset="0"/>
              </a:rPr>
              <a:t>posteriorment es creen més camps, quan es </a:t>
            </a:r>
            <a:r>
              <a:rPr lang="ca-ES" sz="2400" dirty="0">
                <a:solidFill>
                  <a:srgbClr val="317ABE"/>
                </a:solidFill>
                <a:latin typeface="Articulate Narrow" panose="02000506040000020004" pitchFamily="2" charset="0"/>
              </a:rPr>
              <a:t>reinicialitza la plantilla</a:t>
            </a:r>
            <a:r>
              <a:rPr lang="ca-ES" sz="2400" dirty="0">
                <a:latin typeface="Articulate Narrow" panose="02000506040000020004" pitchFamily="2" charset="0"/>
              </a:rPr>
              <a:t> es poden afegir de manera similar. En aquest cas, cal tenir en compte que si s’han editat les plantilles els canvis que s’hagin fet no es conservaran. </a:t>
            </a:r>
            <a:endParaRPr lang="ca-ES" sz="2400" dirty="0" smtClean="0">
              <a:latin typeface="Articulate Narrow" panose="02000506040000020004" pitchFamily="2" charset="0"/>
            </a:endParaRPr>
          </a:p>
          <a:p>
            <a:pPr algn="just"/>
            <a:endParaRPr lang="ca-ES" sz="2400" dirty="0">
              <a:latin typeface="Articulate Narrow" panose="02000506040000020004" pitchFamily="2" charset="0"/>
            </a:endParaRPr>
          </a:p>
          <a:p>
            <a:pPr algn="just"/>
            <a:r>
              <a:rPr lang="ca-ES" sz="2400" dirty="0" smtClean="0">
                <a:latin typeface="Articulate Narrow" panose="02000506040000020004" pitchFamily="2" charset="0"/>
              </a:rPr>
              <a:t>Per </a:t>
            </a:r>
            <a:r>
              <a:rPr lang="ca-ES" sz="2400" dirty="0">
                <a:latin typeface="Articulate Narrow" panose="02000506040000020004" pitchFamily="2" charset="0"/>
              </a:rPr>
              <a:t>això, és recomanable completar la selecció i edició dels camps que formaran la base de dades abans de modificar la plantilla</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pic>
        <p:nvPicPr>
          <p:cNvPr id="3" name="Imat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65" y="1720840"/>
            <a:ext cx="241119" cy="1174760"/>
          </a:xfrm>
          <a:prstGeom prst="rect">
            <a:avLst/>
          </a:prstGeom>
        </p:spPr>
      </p:pic>
    </p:spTree>
    <p:extLst>
      <p:ext uri="{BB962C8B-B14F-4D97-AF65-F5344CB8AC3E}">
        <p14:creationId xmlns:p14="http://schemas.microsoft.com/office/powerpoint/2010/main" val="11580310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39" y="11248"/>
            <a:ext cx="12192000" cy="6858000"/>
          </a:xfrm>
          <a:prstGeom prst="rect">
            <a:avLst/>
          </a:prstGeom>
        </p:spPr>
      </p:pic>
      <p:cxnSp>
        <p:nvCxnSpPr>
          <p:cNvPr id="3" name="Connector de fletxa recta 2"/>
          <p:cNvCxnSpPr/>
          <p:nvPr/>
        </p:nvCxnSpPr>
        <p:spPr>
          <a:xfrm>
            <a:off x="10420835" y="1871742"/>
            <a:ext cx="0" cy="1218746"/>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 name="Connector de fletxa recta 3"/>
          <p:cNvCxnSpPr/>
          <p:nvPr/>
        </p:nvCxnSpPr>
        <p:spPr>
          <a:xfrm>
            <a:off x="9025050" y="1699882"/>
            <a:ext cx="0" cy="3309623"/>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 name="Connector de fletxa recta 4"/>
          <p:cNvCxnSpPr/>
          <p:nvPr/>
        </p:nvCxnSpPr>
        <p:spPr>
          <a:xfrm>
            <a:off x="7894958" y="2010507"/>
            <a:ext cx="0" cy="514334"/>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 name="Connector de fletxa recta 5"/>
          <p:cNvCxnSpPr/>
          <p:nvPr/>
        </p:nvCxnSpPr>
        <p:spPr>
          <a:xfrm>
            <a:off x="6308316" y="2019848"/>
            <a:ext cx="0" cy="2431555"/>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or de fletxa recta 6"/>
          <p:cNvCxnSpPr/>
          <p:nvPr/>
        </p:nvCxnSpPr>
        <p:spPr>
          <a:xfrm>
            <a:off x="4235833" y="1917932"/>
            <a:ext cx="0" cy="603782"/>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or de fletxa recta 7"/>
          <p:cNvCxnSpPr/>
          <p:nvPr/>
        </p:nvCxnSpPr>
        <p:spPr>
          <a:xfrm>
            <a:off x="1117467" y="1964738"/>
            <a:ext cx="0" cy="1720556"/>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or de fletxa recta 8"/>
          <p:cNvCxnSpPr/>
          <p:nvPr/>
        </p:nvCxnSpPr>
        <p:spPr>
          <a:xfrm flipH="1">
            <a:off x="2490536" y="1721057"/>
            <a:ext cx="22691" cy="3147218"/>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1" name="Imatg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932" y="1659716"/>
            <a:ext cx="11541509" cy="604795"/>
          </a:xfrm>
          <a:prstGeom prst="rect">
            <a:avLst/>
          </a:prstGeom>
        </p:spPr>
      </p:pic>
      <p:grpSp>
        <p:nvGrpSpPr>
          <p:cNvPr id="12" name="Agrupa 11"/>
          <p:cNvGrpSpPr/>
          <p:nvPr/>
        </p:nvGrpSpPr>
        <p:grpSpPr>
          <a:xfrm>
            <a:off x="86582" y="2492980"/>
            <a:ext cx="2262159" cy="2187085"/>
            <a:chOff x="794084" y="5715002"/>
            <a:chExt cx="5301916" cy="923925"/>
          </a:xfrm>
          <a:solidFill>
            <a:schemeClr val="accent1">
              <a:lumMod val="40000"/>
              <a:lumOff val="60000"/>
            </a:schemeClr>
          </a:solidFill>
        </p:grpSpPr>
        <p:sp>
          <p:nvSpPr>
            <p:cNvPr id="13" name="Rectangle 8"/>
            <p:cNvSpPr/>
            <p:nvPr/>
          </p:nvSpPr>
          <p:spPr>
            <a:xfrm>
              <a:off x="794084" y="5715002"/>
              <a:ext cx="5301916" cy="923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4" name="QuadreDeText 13"/>
            <p:cNvSpPr txBox="1"/>
            <p:nvPr/>
          </p:nvSpPr>
          <p:spPr>
            <a:xfrm>
              <a:off x="1203943" y="6055781"/>
              <a:ext cx="4808947" cy="242367"/>
            </a:xfrm>
            <a:prstGeom prst="ellipse">
              <a:avLst/>
            </a:prstGeom>
            <a:grpFill/>
            <a:ln>
              <a:noFill/>
            </a:ln>
          </p:spPr>
          <p:txBody>
            <a:bodyPr wrap="square" rtlCol="0" anchor="ctr">
              <a:spAutoFit/>
            </a:bodyPr>
            <a:lstStyle/>
            <a:p>
              <a:endParaRPr lang="ca-ES" sz="1600" dirty="0"/>
            </a:p>
          </p:txBody>
        </p:sp>
      </p:grpSp>
      <p:sp>
        <p:nvSpPr>
          <p:cNvPr id="15" name="Rectangle 14"/>
          <p:cNvSpPr/>
          <p:nvPr/>
        </p:nvSpPr>
        <p:spPr>
          <a:xfrm>
            <a:off x="327424" y="2922775"/>
            <a:ext cx="1829805" cy="1508105"/>
          </a:xfrm>
          <a:prstGeom prst="rect">
            <a:avLst/>
          </a:prstGeom>
        </p:spPr>
        <p:txBody>
          <a:bodyPr wrap="square">
            <a:spAutoFit/>
          </a:bodyPr>
          <a:lstStyle/>
          <a:p>
            <a:pPr algn="just"/>
            <a:r>
              <a:rPr lang="ca-ES" sz="2300" baseline="30000" dirty="0" smtClean="0">
                <a:solidFill>
                  <a:srgbClr val="001111"/>
                </a:solidFill>
                <a:latin typeface="Articulate Narrow" panose="02000506040000020004" pitchFamily="2" charset="0"/>
              </a:rPr>
              <a:t>Es pot controlar els camps que s’utilitzen la seva disposició quan es visualitzen múltiples entrades a la vegada.</a:t>
            </a:r>
            <a:endParaRPr lang="ca-ES" sz="2300" baseline="30000" dirty="0">
              <a:solidFill>
                <a:srgbClr val="001111"/>
              </a:solidFill>
              <a:latin typeface="Articulate Narrow" panose="02000506040000020004" pitchFamily="2" charset="0"/>
            </a:endParaRPr>
          </a:p>
        </p:txBody>
      </p:sp>
      <p:grpSp>
        <p:nvGrpSpPr>
          <p:cNvPr id="16" name="Agrupa 15"/>
          <p:cNvGrpSpPr/>
          <p:nvPr/>
        </p:nvGrpSpPr>
        <p:grpSpPr>
          <a:xfrm>
            <a:off x="1416124" y="4573688"/>
            <a:ext cx="2180793" cy="2139203"/>
            <a:chOff x="794084" y="5715002"/>
            <a:chExt cx="5301916" cy="923925"/>
          </a:xfrm>
          <a:solidFill>
            <a:schemeClr val="accent1">
              <a:lumMod val="40000"/>
              <a:lumOff val="60000"/>
            </a:schemeClr>
          </a:solidFill>
        </p:grpSpPr>
        <p:sp>
          <p:nvSpPr>
            <p:cNvPr id="17" name="Rectangle 31"/>
            <p:cNvSpPr/>
            <p:nvPr/>
          </p:nvSpPr>
          <p:spPr>
            <a:xfrm>
              <a:off x="794084" y="5715002"/>
              <a:ext cx="5301916" cy="923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8" name="QuadreDeText 17"/>
            <p:cNvSpPr txBox="1"/>
            <p:nvPr/>
          </p:nvSpPr>
          <p:spPr>
            <a:xfrm>
              <a:off x="1203944" y="6033721"/>
              <a:ext cx="4808949" cy="286487"/>
            </a:xfrm>
            <a:prstGeom prst="ellipse">
              <a:avLst/>
            </a:prstGeom>
            <a:grpFill/>
            <a:ln>
              <a:noFill/>
            </a:ln>
          </p:spPr>
          <p:txBody>
            <a:bodyPr wrap="square" rtlCol="0" anchor="ctr">
              <a:spAutoFit/>
            </a:bodyPr>
            <a:lstStyle/>
            <a:p>
              <a:endParaRPr lang="ca-ES" sz="1600" dirty="0"/>
            </a:p>
          </p:txBody>
        </p:sp>
      </p:grpSp>
      <p:grpSp>
        <p:nvGrpSpPr>
          <p:cNvPr id="19" name="Agrupa 18"/>
          <p:cNvGrpSpPr/>
          <p:nvPr/>
        </p:nvGrpSpPr>
        <p:grpSpPr>
          <a:xfrm>
            <a:off x="8025962" y="4599035"/>
            <a:ext cx="2063491" cy="1961913"/>
            <a:chOff x="794084" y="5715002"/>
            <a:chExt cx="5301916" cy="923925"/>
          </a:xfrm>
          <a:solidFill>
            <a:schemeClr val="accent1">
              <a:lumMod val="40000"/>
              <a:lumOff val="60000"/>
            </a:schemeClr>
          </a:solidFill>
        </p:grpSpPr>
        <p:sp>
          <p:nvSpPr>
            <p:cNvPr id="20" name="Rectangle 34"/>
            <p:cNvSpPr/>
            <p:nvPr/>
          </p:nvSpPr>
          <p:spPr>
            <a:xfrm>
              <a:off x="794084" y="5715002"/>
              <a:ext cx="5301916" cy="923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QuadreDeText 20"/>
            <p:cNvSpPr txBox="1"/>
            <p:nvPr/>
          </p:nvSpPr>
          <p:spPr>
            <a:xfrm>
              <a:off x="1203943" y="6008715"/>
              <a:ext cx="4808948" cy="336497"/>
            </a:xfrm>
            <a:prstGeom prst="ellipse">
              <a:avLst/>
            </a:prstGeom>
            <a:grpFill/>
            <a:ln>
              <a:noFill/>
            </a:ln>
          </p:spPr>
          <p:txBody>
            <a:bodyPr wrap="square" rtlCol="0" anchor="ctr">
              <a:spAutoFit/>
            </a:bodyPr>
            <a:lstStyle/>
            <a:p>
              <a:endParaRPr lang="ca-ES" sz="1600" dirty="0"/>
            </a:p>
          </p:txBody>
        </p:sp>
      </p:grpSp>
      <p:grpSp>
        <p:nvGrpSpPr>
          <p:cNvPr id="22" name="Agrupa 21"/>
          <p:cNvGrpSpPr/>
          <p:nvPr/>
        </p:nvGrpSpPr>
        <p:grpSpPr>
          <a:xfrm>
            <a:off x="5096354" y="3875843"/>
            <a:ext cx="2389389" cy="2365873"/>
            <a:chOff x="794084" y="5715002"/>
            <a:chExt cx="5301916" cy="923925"/>
          </a:xfrm>
          <a:solidFill>
            <a:schemeClr val="accent1">
              <a:lumMod val="40000"/>
              <a:lumOff val="60000"/>
            </a:schemeClr>
          </a:solidFill>
        </p:grpSpPr>
        <p:sp>
          <p:nvSpPr>
            <p:cNvPr id="23" name="Rectangle 37"/>
            <p:cNvSpPr/>
            <p:nvPr/>
          </p:nvSpPr>
          <p:spPr>
            <a:xfrm>
              <a:off x="794084" y="5715002"/>
              <a:ext cx="5301916" cy="923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4" name="QuadreDeText 23"/>
            <p:cNvSpPr txBox="1"/>
            <p:nvPr/>
          </p:nvSpPr>
          <p:spPr>
            <a:xfrm>
              <a:off x="1203942" y="6052467"/>
              <a:ext cx="4808948" cy="248995"/>
            </a:xfrm>
            <a:prstGeom prst="ellipse">
              <a:avLst/>
            </a:prstGeom>
            <a:grpFill/>
            <a:ln>
              <a:noFill/>
            </a:ln>
          </p:spPr>
          <p:txBody>
            <a:bodyPr wrap="square" rtlCol="0" anchor="ctr">
              <a:spAutoFit/>
            </a:bodyPr>
            <a:lstStyle/>
            <a:p>
              <a:endParaRPr lang="ca-ES" sz="1600" dirty="0"/>
            </a:p>
          </p:txBody>
        </p:sp>
      </p:grpSp>
      <p:grpSp>
        <p:nvGrpSpPr>
          <p:cNvPr id="25" name="Agrupa 24"/>
          <p:cNvGrpSpPr/>
          <p:nvPr/>
        </p:nvGrpSpPr>
        <p:grpSpPr>
          <a:xfrm>
            <a:off x="6937968" y="2400406"/>
            <a:ext cx="1989426" cy="1901577"/>
            <a:chOff x="794084" y="5715002"/>
            <a:chExt cx="5301916" cy="923925"/>
          </a:xfrm>
          <a:solidFill>
            <a:schemeClr val="accent1">
              <a:lumMod val="40000"/>
              <a:lumOff val="60000"/>
            </a:schemeClr>
          </a:solidFill>
        </p:grpSpPr>
        <p:sp>
          <p:nvSpPr>
            <p:cNvPr id="26" name="Rectangle 40"/>
            <p:cNvSpPr/>
            <p:nvPr/>
          </p:nvSpPr>
          <p:spPr>
            <a:xfrm>
              <a:off x="794084" y="5715002"/>
              <a:ext cx="5301916" cy="923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7" name="QuadreDeText 26"/>
            <p:cNvSpPr txBox="1"/>
            <p:nvPr/>
          </p:nvSpPr>
          <p:spPr>
            <a:xfrm>
              <a:off x="1203944" y="6014634"/>
              <a:ext cx="4808949" cy="324660"/>
            </a:xfrm>
            <a:prstGeom prst="ellipse">
              <a:avLst/>
            </a:prstGeom>
            <a:grpFill/>
            <a:ln>
              <a:noFill/>
            </a:ln>
          </p:spPr>
          <p:txBody>
            <a:bodyPr wrap="square" rtlCol="0" anchor="ctr">
              <a:spAutoFit/>
            </a:bodyPr>
            <a:lstStyle/>
            <a:p>
              <a:endParaRPr lang="ca-ES" sz="1600" dirty="0"/>
            </a:p>
          </p:txBody>
        </p:sp>
      </p:grpSp>
      <p:grpSp>
        <p:nvGrpSpPr>
          <p:cNvPr id="28" name="Agrupa 27"/>
          <p:cNvGrpSpPr/>
          <p:nvPr/>
        </p:nvGrpSpPr>
        <p:grpSpPr>
          <a:xfrm>
            <a:off x="3226445" y="2332265"/>
            <a:ext cx="2120021" cy="1973239"/>
            <a:chOff x="794084" y="5715002"/>
            <a:chExt cx="5301916" cy="923925"/>
          </a:xfrm>
          <a:solidFill>
            <a:schemeClr val="accent1">
              <a:lumMod val="40000"/>
              <a:lumOff val="60000"/>
            </a:schemeClr>
          </a:solidFill>
        </p:grpSpPr>
        <p:sp>
          <p:nvSpPr>
            <p:cNvPr id="29" name="Rectangle 43"/>
            <p:cNvSpPr/>
            <p:nvPr/>
          </p:nvSpPr>
          <p:spPr>
            <a:xfrm>
              <a:off x="794084" y="5715002"/>
              <a:ext cx="5301916" cy="923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QuadreDeText 29"/>
            <p:cNvSpPr txBox="1"/>
            <p:nvPr/>
          </p:nvSpPr>
          <p:spPr>
            <a:xfrm>
              <a:off x="1203942" y="6038395"/>
              <a:ext cx="4808948" cy="277138"/>
            </a:xfrm>
            <a:prstGeom prst="ellipse">
              <a:avLst/>
            </a:prstGeom>
            <a:grpFill/>
            <a:ln>
              <a:noFill/>
            </a:ln>
          </p:spPr>
          <p:txBody>
            <a:bodyPr wrap="square" rtlCol="0" anchor="ctr">
              <a:spAutoFit/>
            </a:bodyPr>
            <a:lstStyle/>
            <a:p>
              <a:endParaRPr lang="ca-ES" sz="1600" dirty="0"/>
            </a:p>
          </p:txBody>
        </p:sp>
      </p:grpSp>
      <p:grpSp>
        <p:nvGrpSpPr>
          <p:cNvPr id="31" name="Agrupa 30"/>
          <p:cNvGrpSpPr/>
          <p:nvPr/>
        </p:nvGrpSpPr>
        <p:grpSpPr>
          <a:xfrm>
            <a:off x="9612743" y="2837064"/>
            <a:ext cx="1843230" cy="1708432"/>
            <a:chOff x="794084" y="5715002"/>
            <a:chExt cx="5301916" cy="923925"/>
          </a:xfrm>
          <a:solidFill>
            <a:schemeClr val="accent1">
              <a:lumMod val="40000"/>
              <a:lumOff val="60000"/>
            </a:schemeClr>
          </a:solidFill>
        </p:grpSpPr>
        <p:sp>
          <p:nvSpPr>
            <p:cNvPr id="32" name="Rectangle 46"/>
            <p:cNvSpPr/>
            <p:nvPr/>
          </p:nvSpPr>
          <p:spPr>
            <a:xfrm>
              <a:off x="794084" y="5715002"/>
              <a:ext cx="5301916" cy="923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QuadreDeText 32"/>
            <p:cNvSpPr txBox="1"/>
            <p:nvPr/>
          </p:nvSpPr>
          <p:spPr>
            <a:xfrm>
              <a:off x="1203943" y="6022824"/>
              <a:ext cx="4808947" cy="308281"/>
            </a:xfrm>
            <a:prstGeom prst="ellipse">
              <a:avLst/>
            </a:prstGeom>
            <a:grpFill/>
            <a:ln>
              <a:noFill/>
            </a:ln>
          </p:spPr>
          <p:txBody>
            <a:bodyPr wrap="square" rtlCol="0" anchor="ctr">
              <a:spAutoFit/>
            </a:bodyPr>
            <a:lstStyle/>
            <a:p>
              <a:endParaRPr lang="ca-ES" sz="1600" dirty="0"/>
            </a:p>
          </p:txBody>
        </p:sp>
      </p:grpSp>
      <p:sp>
        <p:nvSpPr>
          <p:cNvPr id="34" name="Rectangle 33"/>
          <p:cNvSpPr/>
          <p:nvPr/>
        </p:nvSpPr>
        <p:spPr>
          <a:xfrm>
            <a:off x="1604400" y="4919431"/>
            <a:ext cx="2045394" cy="1569660"/>
          </a:xfrm>
          <a:prstGeom prst="rect">
            <a:avLst/>
          </a:prstGeom>
        </p:spPr>
        <p:txBody>
          <a:bodyPr wrap="square">
            <a:spAutoFit/>
          </a:bodyPr>
          <a:lstStyle/>
          <a:p>
            <a:r>
              <a:rPr lang="ca-ES" sz="2400" baseline="30000" dirty="0" smtClean="0">
                <a:latin typeface="Articulate Narrow" panose="02000506040000020004" pitchFamily="2" charset="0"/>
              </a:rPr>
              <a:t>Mostra una entrada cada vegada, de manera que hi ha més espai disponible </a:t>
            </a:r>
            <a:r>
              <a:rPr lang="es-ES" sz="2400" baseline="30000" dirty="0" smtClean="0">
                <a:latin typeface="Articulate Narrow" panose="02000506040000020004" pitchFamily="2" charset="0"/>
              </a:rPr>
              <a:t>a </a:t>
            </a:r>
            <a:r>
              <a:rPr lang="es-ES" sz="2400" baseline="30000" dirty="0">
                <a:latin typeface="Articulate Narrow" panose="02000506040000020004" pitchFamily="2" charset="0"/>
              </a:rPr>
              <a:t>la </a:t>
            </a:r>
            <a:r>
              <a:rPr lang="es-ES" sz="2400" baseline="30000" dirty="0" smtClean="0">
                <a:latin typeface="Articulate Narrow" panose="02000506040000020004" pitchFamily="2" charset="0"/>
              </a:rPr>
              <a:t>pantalla per mostrar  </a:t>
            </a:r>
            <a:r>
              <a:rPr lang="ca-ES" sz="2400" baseline="30000" dirty="0" smtClean="0">
                <a:latin typeface="Articulate Narrow" panose="02000506040000020004" pitchFamily="2" charset="0"/>
              </a:rPr>
              <a:t>imatges, per exemple.</a:t>
            </a:r>
            <a:endParaRPr lang="ca-ES" sz="2400" baseline="30000" dirty="0">
              <a:latin typeface="Articulate Narrow" panose="02000506040000020004" pitchFamily="2" charset="0"/>
            </a:endParaRPr>
          </a:p>
        </p:txBody>
      </p:sp>
      <p:sp>
        <p:nvSpPr>
          <p:cNvPr id="35" name="Rectangle 34"/>
          <p:cNvSpPr/>
          <p:nvPr/>
        </p:nvSpPr>
        <p:spPr>
          <a:xfrm>
            <a:off x="3384919" y="2750068"/>
            <a:ext cx="2045394" cy="1323439"/>
          </a:xfrm>
          <a:prstGeom prst="rect">
            <a:avLst/>
          </a:prstGeom>
        </p:spPr>
        <p:txBody>
          <a:bodyPr wrap="square">
            <a:spAutoFit/>
          </a:bodyPr>
          <a:lstStyle/>
          <a:p>
            <a:r>
              <a:rPr lang="ca-ES" sz="2400" baseline="30000" dirty="0">
                <a:solidFill>
                  <a:srgbClr val="001111"/>
                </a:solidFill>
                <a:latin typeface="Articulate Narrow" panose="02000506040000020004" pitchFamily="2" charset="0"/>
              </a:rPr>
              <a:t>Crea la disposició dels camps </a:t>
            </a:r>
            <a:r>
              <a:rPr lang="es-ES" sz="2400" baseline="30000" dirty="0">
                <a:solidFill>
                  <a:srgbClr val="001111"/>
                </a:solidFill>
                <a:latin typeface="Articulate Narrow" panose="02000506040000020004" pitchFamily="2" charset="0"/>
              </a:rPr>
              <a:t>i les </a:t>
            </a:r>
            <a:r>
              <a:rPr lang="ca-ES" sz="2400" baseline="30000" dirty="0">
                <a:solidFill>
                  <a:srgbClr val="001111"/>
                </a:solidFill>
                <a:latin typeface="Articulate Narrow" panose="02000506040000020004" pitchFamily="2" charset="0"/>
              </a:rPr>
              <a:t>etiquetes</a:t>
            </a:r>
            <a:r>
              <a:rPr lang="es-ES" sz="2400" baseline="30000" dirty="0">
                <a:solidFill>
                  <a:srgbClr val="001111"/>
                </a:solidFill>
                <a:latin typeface="Articulate Narrow" panose="02000506040000020004" pitchFamily="2" charset="0"/>
              </a:rPr>
              <a:t> que es fan </a:t>
            </a:r>
            <a:r>
              <a:rPr lang="ca-ES" sz="2400" baseline="30000" dirty="0">
                <a:solidFill>
                  <a:srgbClr val="001111"/>
                </a:solidFill>
                <a:latin typeface="Articulate Narrow" panose="02000506040000020004" pitchFamily="2" charset="0"/>
              </a:rPr>
              <a:t>servir</a:t>
            </a:r>
            <a:r>
              <a:rPr lang="es-ES" sz="2400" baseline="30000" dirty="0">
                <a:solidFill>
                  <a:srgbClr val="001111"/>
                </a:solidFill>
                <a:latin typeface="Articulate Narrow" panose="02000506040000020004" pitchFamily="2" charset="0"/>
              </a:rPr>
              <a:t> </a:t>
            </a:r>
            <a:r>
              <a:rPr lang="ca-ES" sz="2400" baseline="30000" dirty="0">
                <a:solidFill>
                  <a:srgbClr val="001111"/>
                </a:solidFill>
                <a:latin typeface="Articulate Narrow" panose="02000506040000020004" pitchFamily="2" charset="0"/>
              </a:rPr>
              <a:t>quan</a:t>
            </a:r>
            <a:r>
              <a:rPr lang="es-ES" sz="2400" baseline="30000" dirty="0">
                <a:solidFill>
                  <a:srgbClr val="001111"/>
                </a:solidFill>
                <a:latin typeface="Articulate Narrow" panose="02000506040000020004" pitchFamily="2" charset="0"/>
              </a:rPr>
              <a:t> es fan </a:t>
            </a:r>
            <a:r>
              <a:rPr lang="es-ES" sz="2400" b="1" baseline="30000" dirty="0">
                <a:solidFill>
                  <a:srgbClr val="001111"/>
                </a:solidFill>
                <a:latin typeface="Articulate Narrow" panose="02000506040000020004" pitchFamily="2" charset="0"/>
              </a:rPr>
              <a:t>cerques</a:t>
            </a:r>
            <a:r>
              <a:rPr lang="es-ES" sz="2400" baseline="30000" dirty="0">
                <a:solidFill>
                  <a:srgbClr val="001111"/>
                </a:solidFill>
                <a:latin typeface="Articulate Narrow" panose="02000506040000020004" pitchFamily="2" charset="0"/>
              </a:rPr>
              <a:t> a la base de </a:t>
            </a:r>
            <a:r>
              <a:rPr lang="ca-ES" sz="2400" baseline="30000" dirty="0">
                <a:solidFill>
                  <a:srgbClr val="001111"/>
                </a:solidFill>
                <a:latin typeface="Articulate Narrow" panose="02000506040000020004" pitchFamily="2" charset="0"/>
              </a:rPr>
              <a:t>dades</a:t>
            </a:r>
            <a:r>
              <a:rPr lang="es-ES" sz="2400" baseline="30000" dirty="0">
                <a:solidFill>
                  <a:srgbClr val="001111"/>
                </a:solidFill>
                <a:latin typeface="Articulate Narrow" panose="02000506040000020004" pitchFamily="2" charset="0"/>
              </a:rPr>
              <a:t>.</a:t>
            </a:r>
          </a:p>
        </p:txBody>
      </p:sp>
      <p:sp>
        <p:nvSpPr>
          <p:cNvPr id="36" name="Rectangle 35"/>
          <p:cNvSpPr/>
          <p:nvPr/>
        </p:nvSpPr>
        <p:spPr>
          <a:xfrm>
            <a:off x="5340955" y="4367960"/>
            <a:ext cx="2174788" cy="1569660"/>
          </a:xfrm>
          <a:prstGeom prst="rect">
            <a:avLst/>
          </a:prstGeom>
        </p:spPr>
        <p:txBody>
          <a:bodyPr wrap="square">
            <a:spAutoFit/>
          </a:bodyPr>
          <a:lstStyle/>
          <a:p>
            <a:r>
              <a:rPr lang="ca-ES" sz="2400" baseline="30000" dirty="0">
                <a:solidFill>
                  <a:srgbClr val="001111"/>
                </a:solidFill>
                <a:latin typeface="Articulate Narrow" panose="02000506040000020004" pitchFamily="2" charset="0"/>
              </a:rPr>
              <a:t>Crea la disposició dels camps i les etiquetes que es fan servir quan s’</a:t>
            </a:r>
            <a:r>
              <a:rPr lang="ca-ES" sz="2400" b="1" baseline="30000" dirty="0">
                <a:solidFill>
                  <a:srgbClr val="001111"/>
                </a:solidFill>
                <a:latin typeface="Articulate Narrow" panose="02000506040000020004" pitchFamily="2" charset="0"/>
              </a:rPr>
              <a:t>afegeixen</a:t>
            </a:r>
            <a:r>
              <a:rPr lang="ca-ES" sz="2400" baseline="30000" dirty="0">
                <a:solidFill>
                  <a:srgbClr val="001111"/>
                </a:solidFill>
                <a:latin typeface="Articulate Narrow" panose="02000506040000020004" pitchFamily="2" charset="0"/>
              </a:rPr>
              <a:t> o </a:t>
            </a:r>
            <a:r>
              <a:rPr lang="ca-ES" sz="2400" b="1" baseline="30000" dirty="0">
                <a:solidFill>
                  <a:srgbClr val="001111"/>
                </a:solidFill>
                <a:latin typeface="Articulate Narrow" panose="02000506040000020004" pitchFamily="2" charset="0"/>
              </a:rPr>
              <a:t>editen</a:t>
            </a:r>
            <a:r>
              <a:rPr lang="ca-ES" sz="2400" baseline="30000" dirty="0">
                <a:solidFill>
                  <a:srgbClr val="001111"/>
                </a:solidFill>
                <a:latin typeface="Articulate Narrow" panose="02000506040000020004" pitchFamily="2" charset="0"/>
              </a:rPr>
              <a:t> entrades a la base de dades.</a:t>
            </a:r>
          </a:p>
        </p:txBody>
      </p:sp>
      <p:sp>
        <p:nvSpPr>
          <p:cNvPr id="37" name="Rectangle 36"/>
          <p:cNvSpPr/>
          <p:nvPr/>
        </p:nvSpPr>
        <p:spPr>
          <a:xfrm>
            <a:off x="7170285" y="2782875"/>
            <a:ext cx="1752150" cy="1323439"/>
          </a:xfrm>
          <a:prstGeom prst="rect">
            <a:avLst/>
          </a:prstGeom>
        </p:spPr>
        <p:txBody>
          <a:bodyPr wrap="square">
            <a:spAutoFit/>
          </a:bodyPr>
          <a:lstStyle/>
          <a:p>
            <a:r>
              <a:rPr lang="ca-ES" sz="2400" baseline="30000" dirty="0">
                <a:solidFill>
                  <a:srgbClr val="001111"/>
                </a:solidFill>
                <a:latin typeface="Articulate Narrow" panose="02000506040000020004" pitchFamily="2" charset="0"/>
              </a:rPr>
              <a:t>Permet controlar el contingut de les fonts RSS de les entrades de la base de dades</a:t>
            </a:r>
            <a:r>
              <a:rPr lang="fr-FR" sz="2400" baseline="30000" dirty="0">
                <a:solidFill>
                  <a:srgbClr val="001111"/>
                </a:solidFill>
                <a:latin typeface="Articulate Narrow" panose="02000506040000020004" pitchFamily="2" charset="0"/>
              </a:rPr>
              <a:t>.</a:t>
            </a:r>
          </a:p>
        </p:txBody>
      </p:sp>
      <p:sp>
        <p:nvSpPr>
          <p:cNvPr id="38" name="Rectangle 37"/>
          <p:cNvSpPr/>
          <p:nvPr/>
        </p:nvSpPr>
        <p:spPr>
          <a:xfrm>
            <a:off x="8303475" y="4900529"/>
            <a:ext cx="1693039" cy="1323439"/>
          </a:xfrm>
          <a:prstGeom prst="rect">
            <a:avLst/>
          </a:prstGeom>
        </p:spPr>
        <p:txBody>
          <a:bodyPr wrap="square">
            <a:spAutoFit/>
          </a:bodyPr>
          <a:lstStyle/>
          <a:p>
            <a:r>
              <a:rPr lang="ca-ES" sz="2400" baseline="30000" dirty="0">
                <a:solidFill>
                  <a:srgbClr val="001111"/>
                </a:solidFill>
                <a:latin typeface="Articulate Narrow" panose="02000506040000020004" pitchFamily="2" charset="0"/>
              </a:rPr>
              <a:t>Si alguna plantilla que contingui HTML requereix estils CSS, es poden definir aquí.</a:t>
            </a:r>
          </a:p>
        </p:txBody>
      </p:sp>
      <p:sp>
        <p:nvSpPr>
          <p:cNvPr id="39" name="Rectangle 38"/>
          <p:cNvSpPr/>
          <p:nvPr/>
        </p:nvSpPr>
        <p:spPr>
          <a:xfrm>
            <a:off x="9895153" y="3147055"/>
            <a:ext cx="1660481" cy="1323439"/>
          </a:xfrm>
          <a:prstGeom prst="rect">
            <a:avLst/>
          </a:prstGeom>
        </p:spPr>
        <p:txBody>
          <a:bodyPr wrap="square">
            <a:spAutoFit/>
          </a:bodyPr>
          <a:lstStyle/>
          <a:p>
            <a:r>
              <a:rPr lang="ca-ES" sz="2400" baseline="30000" dirty="0">
                <a:solidFill>
                  <a:srgbClr val="001111"/>
                </a:solidFill>
                <a:latin typeface="Articulate Narrow" panose="02000506040000020004" pitchFamily="2" charset="0"/>
              </a:rPr>
              <a:t>Si </a:t>
            </a:r>
            <a:r>
              <a:rPr lang="ca-ES" sz="2400" baseline="30000" dirty="0" smtClean="0">
                <a:solidFill>
                  <a:srgbClr val="001111"/>
                </a:solidFill>
                <a:latin typeface="Articulate Narrow" panose="02000506040000020004" pitchFamily="2" charset="0"/>
              </a:rPr>
              <a:t>hi ha cap plantilla que </a:t>
            </a:r>
            <a:r>
              <a:rPr lang="ca-ES" sz="2400" baseline="30000" dirty="0">
                <a:solidFill>
                  <a:srgbClr val="001111"/>
                </a:solidFill>
                <a:latin typeface="Articulate Narrow" panose="02000506040000020004" pitchFamily="2" charset="0"/>
              </a:rPr>
              <a:t>requereix codi  </a:t>
            </a:r>
            <a:r>
              <a:rPr lang="ca-ES" sz="2400" baseline="30000" dirty="0" err="1">
                <a:solidFill>
                  <a:srgbClr val="001111"/>
                </a:solidFill>
                <a:latin typeface="Articulate Narrow" panose="02000506040000020004" pitchFamily="2" charset="0"/>
              </a:rPr>
              <a:t>J</a:t>
            </a:r>
            <a:r>
              <a:rPr lang="ca-ES" sz="2400" i="1" baseline="30000" dirty="0" err="1">
                <a:solidFill>
                  <a:srgbClr val="001111"/>
                </a:solidFill>
                <a:latin typeface="Articulate Narrow" panose="02000506040000020004" pitchFamily="2" charset="0"/>
              </a:rPr>
              <a:t>avascript</a:t>
            </a:r>
            <a:r>
              <a:rPr lang="ca-ES" sz="2400" baseline="30000" dirty="0">
                <a:solidFill>
                  <a:srgbClr val="001111"/>
                </a:solidFill>
                <a:latin typeface="Articulate Narrow" panose="02000506040000020004" pitchFamily="2" charset="0"/>
              </a:rPr>
              <a:t>, es pot escriure aquí.</a:t>
            </a:r>
          </a:p>
        </p:txBody>
      </p:sp>
      <p:sp>
        <p:nvSpPr>
          <p:cNvPr id="40" name="Rectángulo 1"/>
          <p:cNvSpPr/>
          <p:nvPr/>
        </p:nvSpPr>
        <p:spPr>
          <a:xfrm>
            <a:off x="4742227" y="606901"/>
            <a:ext cx="2773516" cy="830997"/>
          </a:xfrm>
          <a:prstGeom prst="rect">
            <a:avLst/>
          </a:prstGeom>
        </p:spPr>
        <p:txBody>
          <a:bodyPr wrap="none">
            <a:spAutoFit/>
          </a:bodyPr>
          <a:lstStyle/>
          <a:p>
            <a:pPr>
              <a:lnSpc>
                <a:spcPct val="150000"/>
              </a:lnSpc>
              <a:spcBef>
                <a:spcPts val="1200"/>
              </a:spcBef>
              <a:spcAft>
                <a:spcPts val="600"/>
              </a:spcAft>
            </a:pPr>
            <a:r>
              <a:rPr lang="ca-ES" sz="3200" b="1" dirty="0" smtClean="0">
                <a:solidFill>
                  <a:srgbClr val="317ABE"/>
                </a:solidFill>
                <a:latin typeface="Bebas Neue Bold"/>
                <a:ea typeface="Trebuchet MS" panose="020B0603020202020204" pitchFamily="34" charset="0"/>
                <a:cs typeface="Arial" panose="020B0604020202020204" pitchFamily="34" charset="0"/>
              </a:rPr>
              <a:t>Tipus de PLANTILLES</a:t>
            </a:r>
            <a:endParaRPr lang="es-ES" sz="3200" b="1" dirty="0">
              <a:solidFill>
                <a:srgbClr val="317ABE"/>
              </a:solidFill>
              <a:latin typeface="Bebas Neue Bold"/>
              <a:ea typeface="Trebuchet MS" panose="020B0603020202020204" pitchFamily="34" charset="0"/>
              <a:cs typeface="Arial" panose="020B0604020202020204" pitchFamily="34" charset="0"/>
            </a:endParaRPr>
          </a:p>
        </p:txBody>
      </p:sp>
    </p:spTree>
    <p:extLst>
      <p:ext uri="{BB962C8B-B14F-4D97-AF65-F5344CB8AC3E}">
        <p14:creationId xmlns:p14="http://schemas.microsoft.com/office/powerpoint/2010/main" val="1896410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87404" y="1207452"/>
            <a:ext cx="4727192" cy="584775"/>
          </a:xfrm>
          <a:prstGeom prst="rect">
            <a:avLst/>
          </a:prstGeom>
        </p:spPr>
        <p:txBody>
          <a:bodyPr wrap="none">
            <a:spAutoFit/>
          </a:bodyPr>
          <a:lstStyle/>
          <a:p>
            <a:pPr marL="244475">
              <a:spcBef>
                <a:spcPts val="360"/>
              </a:spcBef>
              <a:spcAft>
                <a:spcPts val="0"/>
              </a:spcAft>
            </a:pPr>
            <a:r>
              <a:rPr lang="ca-ES" sz="3200" b="1" dirty="0" smtClean="0">
                <a:solidFill>
                  <a:srgbClr val="317ABE"/>
                </a:solidFill>
                <a:latin typeface="Bebas Neue Bold"/>
                <a:ea typeface="Trebuchet MS" panose="020B0603020202020204" pitchFamily="34" charset="0"/>
              </a:rPr>
              <a:t>Com funciona la base de dades?</a:t>
            </a:r>
            <a:endParaRPr lang="es-ES" sz="3200" b="1" dirty="0">
              <a:solidFill>
                <a:srgbClr val="317ABE"/>
              </a:solidFill>
              <a:latin typeface="Bebas Neue Bold"/>
              <a:ea typeface="Trebuchet MS" panose="020B0603020202020204" pitchFamily="34" charset="0"/>
            </a:endParaRPr>
          </a:p>
        </p:txBody>
      </p:sp>
      <p:sp>
        <p:nvSpPr>
          <p:cNvPr id="5" name="CuadroTexto 4"/>
          <p:cNvSpPr txBox="1"/>
          <p:nvPr/>
        </p:nvSpPr>
        <p:spPr>
          <a:xfrm>
            <a:off x="476518" y="1912335"/>
            <a:ext cx="5619481" cy="1200329"/>
          </a:xfrm>
          <a:prstGeom prst="rect">
            <a:avLst/>
          </a:prstGeom>
          <a:noFill/>
        </p:spPr>
        <p:txBody>
          <a:bodyPr wrap="square" rtlCol="0">
            <a:spAutoFit/>
          </a:bodyPr>
          <a:lstStyle/>
          <a:p>
            <a:r>
              <a:rPr lang="ca-ES" sz="2400" dirty="0">
                <a:latin typeface="Articulate Narrow" panose="02000506040000020004" pitchFamily="2" charset="0"/>
              </a:rPr>
              <a:t>Per afegir un </a:t>
            </a:r>
            <a:r>
              <a:rPr lang="ca-ES" sz="2400" dirty="0" smtClean="0">
                <a:latin typeface="Articulate Narrow" panose="02000506040000020004" pitchFamily="2" charset="0"/>
              </a:rPr>
              <a:t>registre, </a:t>
            </a:r>
            <a:r>
              <a:rPr lang="ca-ES" sz="2400" dirty="0">
                <a:latin typeface="Articulate Narrow" panose="02000506040000020004" pitchFamily="2" charset="0"/>
              </a:rPr>
              <a:t>cal clicar a la p</a:t>
            </a:r>
            <a:r>
              <a:rPr lang="ca-ES" sz="2400" dirty="0" smtClean="0">
                <a:latin typeface="Articulate Narrow" panose="02000506040000020004" pitchFamily="2" charset="0"/>
              </a:rPr>
              <a:t>estanya </a:t>
            </a:r>
            <a:r>
              <a:rPr lang="ca-ES" sz="2400" dirty="0">
                <a:solidFill>
                  <a:srgbClr val="317ABE"/>
                </a:solidFill>
                <a:latin typeface="Articulate Narrow" panose="02000506040000020004" pitchFamily="2" charset="0"/>
              </a:rPr>
              <a:t>Afegeix una entrada,</a:t>
            </a:r>
            <a:r>
              <a:rPr lang="ca-ES" sz="2400" dirty="0">
                <a:latin typeface="Articulate Narrow" panose="02000506040000020004" pitchFamily="2" charset="0"/>
              </a:rPr>
              <a:t> emplenar les dades que es demanen i clicar a </a:t>
            </a:r>
            <a:r>
              <a:rPr lang="ca-ES" sz="2400" dirty="0">
                <a:solidFill>
                  <a:srgbClr val="317ABE"/>
                </a:solidFill>
                <a:latin typeface="Articulate Narrow" panose="02000506040000020004" pitchFamily="2" charset="0"/>
              </a:rPr>
              <a:t>Desa i visualitza</a:t>
            </a:r>
            <a:r>
              <a:rPr lang="ca-ES" sz="2400" dirty="0" smtClean="0">
                <a:solidFill>
                  <a:srgbClr val="317ABE"/>
                </a:solidFill>
                <a:latin typeface="Articulate Narrow" panose="02000506040000020004" pitchFamily="2" charset="0"/>
              </a:rPr>
              <a:t>.</a:t>
            </a:r>
            <a:endParaRPr lang="es-ES" sz="2400" dirty="0">
              <a:solidFill>
                <a:srgbClr val="317ABE"/>
              </a:solidFill>
              <a:latin typeface="Articulate Narrow" panose="02000506040000020004" pitchFamily="2" charset="0"/>
            </a:endParaRPr>
          </a:p>
        </p:txBody>
      </p:sp>
      <p:pic>
        <p:nvPicPr>
          <p:cNvPr id="4" name="Imat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9433" y="1499840"/>
            <a:ext cx="4000337" cy="3225647"/>
          </a:xfrm>
          <a:prstGeom prst="rect">
            <a:avLst/>
          </a:prstGeom>
        </p:spPr>
      </p:pic>
      <p:sp>
        <p:nvSpPr>
          <p:cNvPr id="3" name="Rectangle 2"/>
          <p:cNvSpPr/>
          <p:nvPr/>
        </p:nvSpPr>
        <p:spPr>
          <a:xfrm>
            <a:off x="4022277" y="4845595"/>
            <a:ext cx="7993712" cy="1754326"/>
          </a:xfrm>
          <a:prstGeom prst="rect">
            <a:avLst/>
          </a:prstGeom>
        </p:spPr>
        <p:txBody>
          <a:bodyPr wrap="square">
            <a:spAutoFit/>
          </a:bodyPr>
          <a:lstStyle/>
          <a:p>
            <a:pPr algn="just"/>
            <a:r>
              <a:rPr lang="ca-ES" dirty="0" smtClean="0">
                <a:latin typeface="Articulate Narrow" panose="02000506040000020004" pitchFamily="2" charset="0"/>
              </a:rPr>
              <a:t>Per </a:t>
            </a:r>
            <a:r>
              <a:rPr lang="ca-ES" dirty="0">
                <a:latin typeface="Articulate Narrow" panose="02000506040000020004" pitchFamily="2" charset="0"/>
              </a:rPr>
              <a:t>consultar les entrades que ja hi ha a la base de dades, es poden fer servir les pestanyes </a:t>
            </a:r>
            <a:r>
              <a:rPr lang="ca-ES" dirty="0">
                <a:solidFill>
                  <a:srgbClr val="317ABE"/>
                </a:solidFill>
                <a:latin typeface="Articulate Narrow" panose="02000506040000020004" pitchFamily="2" charset="0"/>
              </a:rPr>
              <a:t>Visualitza llista </a:t>
            </a:r>
            <a:r>
              <a:rPr lang="ca-ES" dirty="0">
                <a:latin typeface="Articulate Narrow" panose="02000506040000020004" pitchFamily="2" charset="0"/>
              </a:rPr>
              <a:t>per veure-les en forma de llista o </a:t>
            </a:r>
            <a:r>
              <a:rPr lang="ca-ES" dirty="0">
                <a:solidFill>
                  <a:srgbClr val="317ABE"/>
                </a:solidFill>
                <a:latin typeface="Articulate Narrow" panose="02000506040000020004" pitchFamily="2" charset="0"/>
              </a:rPr>
              <a:t>Veure una entrada</a:t>
            </a:r>
            <a:r>
              <a:rPr lang="ca-ES" i="1" dirty="0">
                <a:latin typeface="Articulate Narrow" panose="02000506040000020004" pitchFamily="2" charset="0"/>
              </a:rPr>
              <a:t> </a:t>
            </a:r>
            <a:r>
              <a:rPr lang="ca-ES" dirty="0">
                <a:latin typeface="Articulate Narrow" panose="02000506040000020004" pitchFamily="2" charset="0"/>
              </a:rPr>
              <a:t>per veure-les d’una en una</a:t>
            </a:r>
            <a:r>
              <a:rPr lang="ca-ES" dirty="0" smtClean="0">
                <a:latin typeface="Articulate Narrow" panose="02000506040000020004" pitchFamily="2" charset="0"/>
              </a:rPr>
              <a:t>.</a:t>
            </a:r>
          </a:p>
          <a:p>
            <a:pPr algn="just"/>
            <a:endParaRPr lang="es-ES" dirty="0">
              <a:latin typeface="Articulate Narrow" panose="02000506040000020004" pitchFamily="2" charset="0"/>
            </a:endParaRPr>
          </a:p>
          <a:p>
            <a:pPr algn="just"/>
            <a:r>
              <a:rPr lang="ca-ES" dirty="0">
                <a:latin typeface="Articulate Narrow" panose="02000506040000020004" pitchFamily="2" charset="0"/>
              </a:rPr>
              <a:t>També es poden cercar per camp, nom, cognom, etc., indicant el nombre d’entrades per pàgina a la pestanya </a:t>
            </a:r>
            <a:r>
              <a:rPr lang="ca-ES" dirty="0">
                <a:solidFill>
                  <a:srgbClr val="317ABE"/>
                </a:solidFill>
                <a:latin typeface="Articulate Narrow" panose="02000506040000020004" pitchFamily="2" charset="0"/>
              </a:rPr>
              <a:t>Cerca.</a:t>
            </a:r>
            <a:endParaRPr lang="es-ES" dirty="0">
              <a:solidFill>
                <a:srgbClr val="317ABE"/>
              </a:solidFill>
              <a:latin typeface="Articulate Narrow" panose="02000506040000020004" pitchFamily="2" charset="0"/>
            </a:endParaRPr>
          </a:p>
        </p:txBody>
      </p:sp>
    </p:spTree>
    <p:extLst>
      <p:ext uri="{BB962C8B-B14F-4D97-AF65-F5344CB8AC3E}">
        <p14:creationId xmlns:p14="http://schemas.microsoft.com/office/powerpoint/2010/main" val="29577820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5110" y="1147911"/>
            <a:ext cx="2926570" cy="584775"/>
          </a:xfrm>
          <a:prstGeom prst="rect">
            <a:avLst/>
          </a:prstGeom>
        </p:spPr>
        <p:txBody>
          <a:bodyPr wrap="none">
            <a:spAutoFit/>
          </a:bodyPr>
          <a:lstStyle/>
          <a:p>
            <a:pPr marL="244475" lvl="0">
              <a:spcBef>
                <a:spcPts val="360"/>
              </a:spcBef>
            </a:pPr>
            <a:r>
              <a:rPr lang="ca-ES" sz="3200" b="1" dirty="0">
                <a:solidFill>
                  <a:srgbClr val="317ABE"/>
                </a:solidFill>
                <a:latin typeface="Bebas Neue Bold" panose="020B0606020202050201" pitchFamily="34" charset="0"/>
                <a:ea typeface="Verdana" panose="020B0604030504040204" pitchFamily="34" charset="0"/>
                <a:cs typeface="Verdana" panose="020B0604030504040204" pitchFamily="34" charset="0"/>
              </a:rPr>
              <a:t>Per a què serveix?</a:t>
            </a:r>
            <a:endParaRPr lang="es-ES" sz="3200" b="1" dirty="0">
              <a:solidFill>
                <a:srgbClr val="317ABE"/>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3" name="CuadroTexto 2"/>
          <p:cNvSpPr txBox="1"/>
          <p:nvPr/>
        </p:nvSpPr>
        <p:spPr>
          <a:xfrm>
            <a:off x="407282" y="1799410"/>
            <a:ext cx="4268454" cy="4278094"/>
          </a:xfrm>
          <a:prstGeom prst="rect">
            <a:avLst/>
          </a:prstGeom>
          <a:noFill/>
        </p:spPr>
        <p:txBody>
          <a:bodyPr wrap="square" rtlCol="0">
            <a:spAutoFit/>
          </a:bodyPr>
          <a:lstStyle/>
          <a:p>
            <a:r>
              <a:rPr lang="ca-ES" sz="2400" dirty="0" smtClean="0">
                <a:solidFill>
                  <a:srgbClr val="317ABE"/>
                </a:solidFill>
                <a:latin typeface="Articulate Narrow" panose="02000506040000020004" pitchFamily="2" charset="0"/>
              </a:rPr>
              <a:t>Base de dades </a:t>
            </a:r>
            <a:r>
              <a:rPr lang="ca-ES" sz="2400" dirty="0" smtClean="0">
                <a:latin typeface="Articulate Narrow" panose="02000506040000020004" pitchFamily="2" charset="0"/>
              </a:rPr>
              <a:t>permet </a:t>
            </a:r>
            <a:r>
              <a:rPr lang="ca-ES" sz="2400" dirty="0">
                <a:latin typeface="Articulate Narrow" panose="02000506040000020004" pitchFamily="2" charset="0"/>
              </a:rPr>
              <a:t>crear, mantenir, cercar i compartir col·leccions de registres. L’estructura d’aquestes entrades la defineix el professorat establint uns camps determinats, que poden ser caselles de selecció, botons d’opció, menús desplegables, quadres de text, URL, </a:t>
            </a:r>
            <a:r>
              <a:rPr lang="ca-ES" sz="2400" dirty="0" smtClean="0">
                <a:latin typeface="Articulate Narrow" panose="02000506040000020004" pitchFamily="2" charset="0"/>
              </a:rPr>
              <a:t>imatges</a:t>
            </a:r>
          </a:p>
          <a:p>
            <a:r>
              <a:rPr lang="ca-ES" sz="2400" dirty="0" smtClean="0">
                <a:latin typeface="Articulate Narrow" panose="02000506040000020004" pitchFamily="2" charset="0"/>
              </a:rPr>
              <a:t>i </a:t>
            </a:r>
            <a:r>
              <a:rPr lang="ca-ES" sz="2400" dirty="0">
                <a:latin typeface="Articulate Narrow" panose="02000506040000020004" pitchFamily="2" charset="0"/>
              </a:rPr>
              <a:t>fitxers carregats.</a:t>
            </a:r>
            <a:endParaRPr lang="es-ES" sz="2400" dirty="0">
              <a:latin typeface="Articulate Narrow" panose="02000506040000020004" pitchFamily="2" charset="0"/>
            </a:endParaRPr>
          </a:p>
          <a:p>
            <a:endParaRPr lang="es-ES" sz="3200" dirty="0">
              <a:latin typeface="Articulate Narrow" panose="02000506040000020004" pitchFamily="2" charset="0"/>
            </a:endParaRPr>
          </a:p>
        </p:txBody>
      </p:sp>
      <p:sp>
        <p:nvSpPr>
          <p:cNvPr id="4" name="CuadroTexto 3"/>
          <p:cNvSpPr txBox="1"/>
          <p:nvPr/>
        </p:nvSpPr>
        <p:spPr>
          <a:xfrm>
            <a:off x="5269576" y="3429000"/>
            <a:ext cx="6426558" cy="2523768"/>
          </a:xfrm>
          <a:prstGeom prst="rect">
            <a:avLst/>
          </a:prstGeom>
          <a:noFill/>
        </p:spPr>
        <p:txBody>
          <a:bodyPr wrap="square" rtlCol="0">
            <a:spAutoFit/>
          </a:bodyPr>
          <a:lstStyle/>
          <a:p>
            <a:pPr algn="ctr"/>
            <a:r>
              <a:rPr lang="ca-ES" sz="2800" b="1" dirty="0">
                <a:solidFill>
                  <a:srgbClr val="317ABE"/>
                </a:solidFill>
                <a:latin typeface="Bebas Neue Bold" panose="020B0606020202050201"/>
              </a:rPr>
              <a:t>Exemples d’ús</a:t>
            </a:r>
            <a:endParaRPr lang="es-ES" sz="2800" dirty="0">
              <a:solidFill>
                <a:srgbClr val="317ABE"/>
              </a:solidFill>
              <a:latin typeface="Bebas Neue Bold" panose="020B0606020202050201"/>
            </a:endParaRPr>
          </a:p>
          <a:p>
            <a:pPr algn="just"/>
            <a:r>
              <a:rPr lang="ca-ES" sz="2800" dirty="0">
                <a:latin typeface="Bebas Neue Bold" panose="020B0606020202050201"/>
              </a:rPr>
              <a:t>Crear una col·lecció </a:t>
            </a:r>
            <a:r>
              <a:rPr lang="ca-ES" sz="2800" dirty="0" err="1">
                <a:latin typeface="Bebas Neue Bold" panose="020B0606020202050201"/>
              </a:rPr>
              <a:t>col·laborativa</a:t>
            </a:r>
            <a:r>
              <a:rPr lang="ca-ES" sz="2800" dirty="0">
                <a:latin typeface="Bebas Neue Bold" panose="020B0606020202050201"/>
              </a:rPr>
              <a:t> d’enllaços web, llibres, ressenyes de llibres, referències de revistes, etc., o visualitzar fotos, pòsters, llocs web o poemes creats pels alumnes.</a:t>
            </a:r>
            <a:endParaRPr lang="es-ES" sz="2800" dirty="0">
              <a:latin typeface="Bebas Neue Bold" panose="020B0606020202050201"/>
            </a:endParaRPr>
          </a:p>
          <a:p>
            <a:endParaRPr lang="ca-ES" dirty="0"/>
          </a:p>
        </p:txBody>
      </p:sp>
    </p:spTree>
    <p:extLst>
      <p:ext uri="{BB962C8B-B14F-4D97-AF65-F5344CB8AC3E}">
        <p14:creationId xmlns:p14="http://schemas.microsoft.com/office/powerpoint/2010/main" val="23510669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774847" y="782317"/>
            <a:ext cx="3704860" cy="523220"/>
          </a:xfrm>
          <a:prstGeom prst="rect">
            <a:avLst/>
          </a:prstGeom>
        </p:spPr>
        <p:txBody>
          <a:bodyPr wrap="none">
            <a:spAutoFit/>
          </a:bodyPr>
          <a:lstStyle/>
          <a:p>
            <a:pPr marL="244475" lvl="0">
              <a:spcBef>
                <a:spcPts val="360"/>
              </a:spcBef>
            </a:pPr>
            <a:r>
              <a:rPr lang="ca-ES" sz="2800" b="1" dirty="0">
                <a:solidFill>
                  <a:srgbClr val="317ABE"/>
                </a:solidFill>
                <a:latin typeface="Bebas Neue Bold"/>
                <a:ea typeface="Trebuchet MS" panose="020B0603020202020204" pitchFamily="34" charset="0"/>
              </a:rPr>
              <a:t>Seguiment de l'activitat</a:t>
            </a:r>
            <a:endParaRPr lang="es-ES" sz="2800" b="1" dirty="0">
              <a:solidFill>
                <a:srgbClr val="317ABE"/>
              </a:solidFill>
              <a:latin typeface="Bebas Neue Bold"/>
              <a:ea typeface="Trebuchet MS" panose="020B0603020202020204" pitchFamily="34" charset="0"/>
            </a:endParaRPr>
          </a:p>
        </p:txBody>
      </p:sp>
      <p:pic>
        <p:nvPicPr>
          <p:cNvPr id="17" name="Imatge 132"/>
          <p:cNvPicPr/>
          <p:nvPr/>
        </p:nvPicPr>
        <p:blipFill>
          <a:blip r:embed="rId2">
            <a:extLst>
              <a:ext uri="{28A0092B-C50C-407E-A947-70E740481C1C}">
                <a14:useLocalDpi xmlns:a14="http://schemas.microsoft.com/office/drawing/2010/main" val="0"/>
              </a:ext>
            </a:extLst>
          </a:blip>
          <a:stretch>
            <a:fillRect/>
          </a:stretch>
        </p:blipFill>
        <p:spPr bwMode="auto">
          <a:xfrm rot="11131151" flipH="1" flipV="1">
            <a:off x="10291898" y="1359004"/>
            <a:ext cx="302400" cy="302400"/>
          </a:xfrm>
          <a:prstGeom prst="rect">
            <a:avLst/>
          </a:prstGeom>
          <a:noFill/>
          <a:ln>
            <a:solidFill>
              <a:schemeClr val="bg1">
                <a:lumMod val="85000"/>
              </a:schemeClr>
            </a:solidFill>
          </a:ln>
        </p:spPr>
      </p:pic>
      <p:grpSp>
        <p:nvGrpSpPr>
          <p:cNvPr id="14" name="Grupo 13"/>
          <p:cNvGrpSpPr/>
          <p:nvPr/>
        </p:nvGrpSpPr>
        <p:grpSpPr>
          <a:xfrm>
            <a:off x="693310" y="1375941"/>
            <a:ext cx="10779617" cy="707886"/>
            <a:chOff x="693310" y="1144119"/>
            <a:chExt cx="10779617" cy="707886"/>
          </a:xfrm>
        </p:grpSpPr>
        <p:sp>
          <p:nvSpPr>
            <p:cNvPr id="3" name="CuadroTexto 2"/>
            <p:cNvSpPr txBox="1"/>
            <p:nvPr/>
          </p:nvSpPr>
          <p:spPr>
            <a:xfrm>
              <a:off x="693310" y="1144119"/>
              <a:ext cx="10779617" cy="707886"/>
            </a:xfrm>
            <a:prstGeom prst="rect">
              <a:avLst/>
            </a:prstGeom>
            <a:noFill/>
          </p:spPr>
          <p:txBody>
            <a:bodyPr wrap="square" rtlCol="0">
              <a:spAutoFit/>
            </a:bodyPr>
            <a:lstStyle/>
            <a:p>
              <a:pPr algn="just"/>
              <a:r>
                <a:rPr lang="ca-ES" sz="2000" dirty="0">
                  <a:latin typeface="Articulate Narrow" panose="02000506040000020004" pitchFamily="2" charset="0"/>
                </a:rPr>
                <a:t>Un cop que l’alumnat ha fet els lliuraments, el professorat pot veure tota la informació i validar-la </a:t>
              </a:r>
              <a:r>
                <a:rPr lang="ca-ES" sz="2000" dirty="0" smtClean="0">
                  <a:latin typeface="Articulate Narrow" panose="02000506040000020004" pitchFamily="2" charset="0"/>
                </a:rPr>
                <a:t>        perquè </a:t>
              </a:r>
              <a:r>
                <a:rPr lang="ca-ES" sz="2000" dirty="0">
                  <a:latin typeface="Articulate Narrow" panose="02000506040000020004" pitchFamily="2" charset="0"/>
                </a:rPr>
                <a:t>posteriorment puguin consultar-la la resta de participants, així com suprimir </a:t>
              </a:r>
              <a:r>
                <a:rPr lang="ca-ES" sz="2000" dirty="0" smtClean="0">
                  <a:latin typeface="Articulate Narrow" panose="02000506040000020004" pitchFamily="2" charset="0"/>
                </a:rPr>
                <a:t>      una </a:t>
              </a:r>
              <a:r>
                <a:rPr lang="ca-ES" sz="2000" dirty="0">
                  <a:latin typeface="Articulate Narrow" panose="02000506040000020004" pitchFamily="2" charset="0"/>
                </a:rPr>
                <a:t>entrega o qualificar-la</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pic>
          <p:nvPicPr>
            <p:cNvPr id="18" name="Imatge 133"/>
            <p:cNvPicPr/>
            <p:nvPr/>
          </p:nvPicPr>
          <p:blipFill>
            <a:blip r:embed="rId3">
              <a:extLst>
                <a:ext uri="{28A0092B-C50C-407E-A947-70E740481C1C}">
                  <a14:useLocalDpi xmlns:a14="http://schemas.microsoft.com/office/drawing/2010/main" val="0"/>
                </a:ext>
              </a:extLst>
            </a:blip>
            <a:stretch>
              <a:fillRect/>
            </a:stretch>
          </p:blipFill>
          <p:spPr bwMode="auto">
            <a:xfrm>
              <a:off x="8122455" y="1465164"/>
              <a:ext cx="302400" cy="302400"/>
            </a:xfrm>
            <a:prstGeom prst="rect">
              <a:avLst/>
            </a:prstGeom>
            <a:noFill/>
            <a:ln>
              <a:solidFill>
                <a:schemeClr val="bg1">
                  <a:lumMod val="85000"/>
                </a:schemeClr>
              </a:solidFill>
            </a:ln>
          </p:spPr>
        </p:pic>
      </p:grpSp>
      <p:pic>
        <p:nvPicPr>
          <p:cNvPr id="19" name="Imatge 2"/>
          <p:cNvPicPr/>
          <p:nvPr/>
        </p:nvPicPr>
        <p:blipFill>
          <a:blip r:embed="rId4">
            <a:extLst>
              <a:ext uri="{28A0092B-C50C-407E-A947-70E740481C1C}">
                <a14:useLocalDpi xmlns:a14="http://schemas.microsoft.com/office/drawing/2010/main" val="0"/>
              </a:ext>
            </a:extLst>
          </a:blip>
          <a:stretch>
            <a:fillRect/>
          </a:stretch>
        </p:blipFill>
        <p:spPr>
          <a:xfrm>
            <a:off x="2852373" y="2348601"/>
            <a:ext cx="5860184" cy="2918042"/>
          </a:xfrm>
          <a:prstGeom prst="rect">
            <a:avLst/>
          </a:prstGeom>
          <a:ln>
            <a:solidFill>
              <a:schemeClr val="bg1">
                <a:lumMod val="85000"/>
              </a:schemeClr>
            </a:solidFill>
          </a:ln>
        </p:spPr>
      </p:pic>
      <p:grpSp>
        <p:nvGrpSpPr>
          <p:cNvPr id="10" name="Agrupa 9"/>
          <p:cNvGrpSpPr/>
          <p:nvPr/>
        </p:nvGrpSpPr>
        <p:grpSpPr>
          <a:xfrm>
            <a:off x="7778143" y="2320431"/>
            <a:ext cx="4006741" cy="2843305"/>
            <a:chOff x="2653379" y="4612237"/>
            <a:chExt cx="3225694" cy="2180055"/>
          </a:xfrm>
        </p:grpSpPr>
        <p:grpSp>
          <p:nvGrpSpPr>
            <p:cNvPr id="11" name="Agrupa 10"/>
            <p:cNvGrpSpPr/>
            <p:nvPr/>
          </p:nvGrpSpPr>
          <p:grpSpPr>
            <a:xfrm>
              <a:off x="2653379" y="4612237"/>
              <a:ext cx="3225694" cy="2180055"/>
              <a:chOff x="1319441" y="3567976"/>
              <a:chExt cx="4233032" cy="2989557"/>
            </a:xfrm>
          </p:grpSpPr>
          <p:sp>
            <p:nvSpPr>
              <p:cNvPr id="16" name="Oval 15"/>
              <p:cNvSpPr/>
              <p:nvPr/>
            </p:nvSpPr>
            <p:spPr>
              <a:xfrm>
                <a:off x="2545669" y="3567976"/>
                <a:ext cx="3006804" cy="2989557"/>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QuadreDeText 19"/>
              <p:cNvSpPr txBox="1"/>
              <p:nvPr/>
            </p:nvSpPr>
            <p:spPr>
              <a:xfrm>
                <a:off x="1319441" y="4108372"/>
                <a:ext cx="2243327" cy="506473"/>
              </a:xfrm>
              <a:prstGeom prst="rect">
                <a:avLst/>
              </a:prstGeom>
              <a:noFill/>
            </p:spPr>
            <p:txBody>
              <a:bodyPr wrap="square" rtlCol="0">
                <a:spAutoFit/>
              </a:bodyPr>
              <a:lstStyle/>
              <a:p>
                <a:endParaRPr lang="ca-ES" b="1" i="1" dirty="0">
                  <a:latin typeface="Articulate Narrow" panose="02000506040000020004" pitchFamily="2" charset="0"/>
                </a:endParaRPr>
              </a:p>
            </p:txBody>
          </p:sp>
        </p:grpSp>
        <p:sp>
          <p:nvSpPr>
            <p:cNvPr id="15" name="Rectangle 14"/>
            <p:cNvSpPr/>
            <p:nvPr/>
          </p:nvSpPr>
          <p:spPr>
            <a:xfrm>
              <a:off x="3898611" y="5075559"/>
              <a:ext cx="1800469" cy="1345099"/>
            </a:xfrm>
            <a:prstGeom prst="rect">
              <a:avLst/>
            </a:prstGeom>
          </p:spPr>
          <p:txBody>
            <a:bodyPr wrap="square">
              <a:spAutoFit/>
            </a:bodyPr>
            <a:lstStyle/>
            <a:p>
              <a:r>
                <a:rPr lang="es-ES_tradnl" dirty="0" err="1">
                  <a:latin typeface="Articulate Narrow" panose="02000506040000020004" pitchFamily="2" charset="0"/>
                </a:rPr>
                <a:t>Permet</a:t>
              </a:r>
              <a:r>
                <a:rPr lang="es-ES_tradnl" dirty="0">
                  <a:latin typeface="Articulate Narrow" panose="02000506040000020004" pitchFamily="2" charset="0"/>
                </a:rPr>
                <a:t> </a:t>
              </a:r>
              <a:r>
                <a:rPr lang="es-ES_tradnl" b="1" dirty="0">
                  <a:latin typeface="Articulate Narrow" panose="02000506040000020004" pitchFamily="2" charset="0"/>
                </a:rPr>
                <a:t>exportar</a:t>
              </a:r>
              <a:r>
                <a:rPr lang="es-ES_tradnl" dirty="0">
                  <a:latin typeface="Articulate Narrow" panose="02000506040000020004" pitchFamily="2" charset="0"/>
                </a:rPr>
                <a:t> una entrada per </a:t>
              </a:r>
              <a:r>
                <a:rPr lang="es-ES_tradnl" dirty="0" err="1">
                  <a:latin typeface="Articulate Narrow" panose="02000506040000020004" pitchFamily="2" charset="0"/>
                </a:rPr>
                <a:t>fer</a:t>
              </a:r>
              <a:r>
                <a:rPr lang="es-ES_tradnl" dirty="0">
                  <a:latin typeface="Articulate Narrow" panose="02000506040000020004" pitchFamily="2" charset="0"/>
                </a:rPr>
                <a:t>-la servir en un </a:t>
              </a:r>
              <a:r>
                <a:rPr lang="es-ES_tradnl" dirty="0" err="1">
                  <a:latin typeface="Articulate Narrow" panose="02000506040000020004" pitchFamily="2" charset="0"/>
                </a:rPr>
                <a:t>altre</a:t>
              </a:r>
              <a:r>
                <a:rPr lang="es-ES_tradnl" dirty="0">
                  <a:latin typeface="Articulate Narrow" panose="02000506040000020004" pitchFamily="2" charset="0"/>
                </a:rPr>
                <a:t> </a:t>
              </a:r>
              <a:r>
                <a:rPr lang="es-ES_tradnl" dirty="0" err="1">
                  <a:latin typeface="Articulate Narrow" panose="02000506040000020004" pitchFamily="2" charset="0"/>
                </a:rPr>
                <a:t>curs</a:t>
              </a:r>
              <a:r>
                <a:rPr lang="es-ES_tradnl" dirty="0">
                  <a:latin typeface="Articulate Narrow" panose="02000506040000020004" pitchFamily="2" charset="0"/>
                </a:rPr>
                <a:t> o exportar (en un </a:t>
              </a:r>
              <a:r>
                <a:rPr lang="es-ES_tradnl" dirty="0" err="1">
                  <a:latin typeface="Articulate Narrow" panose="02000506040000020004" pitchFamily="2" charset="0"/>
                </a:rPr>
                <a:t>arxiu</a:t>
              </a:r>
              <a:r>
                <a:rPr lang="es-ES_tradnl" dirty="0">
                  <a:latin typeface="Articulate Narrow" panose="02000506040000020004" pitchFamily="2" charset="0"/>
                </a:rPr>
                <a:t>) les </a:t>
              </a:r>
              <a:r>
                <a:rPr lang="es-ES_tradnl" dirty="0" err="1">
                  <a:latin typeface="Articulate Narrow" panose="02000506040000020004" pitchFamily="2" charset="0"/>
                </a:rPr>
                <a:t>entrades</a:t>
              </a:r>
              <a:r>
                <a:rPr lang="es-ES_tradnl" dirty="0">
                  <a:latin typeface="Articulate Narrow" panose="02000506040000020004" pitchFamily="2" charset="0"/>
                </a:rPr>
                <a:t> que </a:t>
              </a:r>
              <a:r>
                <a:rPr lang="es-ES_tradnl" dirty="0" err="1">
                  <a:latin typeface="Articulate Narrow" panose="02000506040000020004" pitchFamily="2" charset="0"/>
                </a:rPr>
                <a:t>més</a:t>
              </a:r>
              <a:r>
                <a:rPr lang="es-ES_tradnl" dirty="0">
                  <a:latin typeface="Articulate Narrow" panose="02000506040000020004" pitchFamily="2" charset="0"/>
                </a:rPr>
                <a:t> li </a:t>
              </a:r>
              <a:r>
                <a:rPr lang="es-ES_tradnl" dirty="0" err="1">
                  <a:latin typeface="Articulate Narrow" panose="02000506040000020004" pitchFamily="2" charset="0"/>
                </a:rPr>
                <a:t>interessin</a:t>
              </a:r>
              <a:r>
                <a:rPr lang="es-ES_tradnl" dirty="0">
                  <a:latin typeface="Articulate Narrow" panose="02000506040000020004" pitchFamily="2" charset="0"/>
                </a:rPr>
                <a:t>.</a:t>
              </a:r>
            </a:p>
          </p:txBody>
        </p:sp>
      </p:grpSp>
      <p:cxnSp>
        <p:nvCxnSpPr>
          <p:cNvPr id="21" name="Connector recte 20"/>
          <p:cNvCxnSpPr/>
          <p:nvPr/>
        </p:nvCxnSpPr>
        <p:spPr>
          <a:xfrm flipH="1" flipV="1">
            <a:off x="7389784" y="2630907"/>
            <a:ext cx="1708841" cy="589912"/>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2" name="Connector recte 21"/>
          <p:cNvCxnSpPr/>
          <p:nvPr/>
        </p:nvCxnSpPr>
        <p:spPr>
          <a:xfrm flipH="1">
            <a:off x="2256364" y="5294578"/>
            <a:ext cx="713423" cy="539552"/>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997057" y="5300958"/>
            <a:ext cx="1318014" cy="1270013"/>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4" name="Rectangle 23"/>
          <p:cNvSpPr/>
          <p:nvPr/>
        </p:nvSpPr>
        <p:spPr>
          <a:xfrm>
            <a:off x="1192824" y="5582021"/>
            <a:ext cx="1122247" cy="707886"/>
          </a:xfrm>
          <a:prstGeom prst="rect">
            <a:avLst/>
          </a:prstGeom>
        </p:spPr>
        <p:txBody>
          <a:bodyPr wrap="square">
            <a:spAutoFit/>
          </a:bodyPr>
          <a:lstStyle/>
          <a:p>
            <a:r>
              <a:rPr lang="ca-ES" sz="2000" b="1" dirty="0" smtClean="0">
                <a:latin typeface="Articulate Narrow" panose="02000506040000020004" pitchFamily="2" charset="0"/>
              </a:rPr>
              <a:t>Puntua </a:t>
            </a:r>
            <a:r>
              <a:rPr lang="ca-ES" sz="2000" dirty="0" smtClean="0">
                <a:latin typeface="Articulate Narrow" panose="02000506040000020004" pitchFamily="2" charset="0"/>
              </a:rPr>
              <a:t>l’entrada</a:t>
            </a:r>
            <a:endParaRPr lang="ca-ES" sz="2000" b="1" dirty="0">
              <a:latin typeface="Articulate Narrow" panose="02000506040000020004" pitchFamily="2" charset="0"/>
            </a:endParaRPr>
          </a:p>
        </p:txBody>
      </p:sp>
    </p:spTree>
    <p:extLst>
      <p:ext uri="{BB962C8B-B14F-4D97-AF65-F5344CB8AC3E}">
        <p14:creationId xmlns:p14="http://schemas.microsoft.com/office/powerpoint/2010/main" val="42142039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94361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p:nvPr/>
        </p:nvSpPr>
        <p:spPr>
          <a:xfrm>
            <a:off x="993104" y="1343773"/>
            <a:ext cx="2756258" cy="584775"/>
          </a:xfrm>
          <a:prstGeom prst="rect">
            <a:avLst/>
          </a:prstGeom>
        </p:spPr>
        <p:txBody>
          <a:bodyPr wrap="square">
            <a:spAutoFit/>
          </a:bodyPr>
          <a:lstStyle/>
          <a:p>
            <a:r>
              <a:rPr lang="ca-ES" sz="3200" b="1" dirty="0">
                <a:solidFill>
                  <a:srgbClr val="317ABE"/>
                </a:solidFill>
                <a:latin typeface="Bebas Neue Bold" panose="020B0606020202050201" pitchFamily="34" charset="0"/>
                <a:ea typeface="Verdana" panose="020B0604030504040204" pitchFamily="34" charset="0"/>
                <a:cs typeface="Verdana" panose="020B0604030504040204" pitchFamily="34" charset="0"/>
              </a:rPr>
              <a:t>Com es crea?</a:t>
            </a:r>
            <a:endParaRPr lang="es-ES" sz="3200" b="1" dirty="0">
              <a:solidFill>
                <a:srgbClr val="317ABE"/>
              </a:solidFill>
              <a:latin typeface="Bebas Neue Bold" panose="020B0606020202050201" pitchFamily="34" charset="0"/>
              <a:ea typeface="Verdana" panose="020B0604030504040204" pitchFamily="34" charset="0"/>
              <a:cs typeface="Verdana" panose="020B0604030504040204" pitchFamily="34" charset="0"/>
            </a:endParaRPr>
          </a:p>
        </p:txBody>
      </p:sp>
      <p:graphicFrame>
        <p:nvGraphicFramePr>
          <p:cNvPr id="3" name="Diagrama 2"/>
          <p:cNvGraphicFramePr/>
          <p:nvPr>
            <p:extLst>
              <p:ext uri="{D42A27DB-BD31-4B8C-83A1-F6EECF244321}">
                <p14:modId xmlns:p14="http://schemas.microsoft.com/office/powerpoint/2010/main" val="3315917266"/>
              </p:ext>
            </p:extLst>
          </p:nvPr>
        </p:nvGraphicFramePr>
        <p:xfrm>
          <a:off x="1811865" y="1343773"/>
          <a:ext cx="9330267" cy="535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tg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94637" y="4148205"/>
            <a:ext cx="404364" cy="325464"/>
          </a:xfrm>
          <a:prstGeom prst="rect">
            <a:avLst/>
          </a:prstGeom>
        </p:spPr>
      </p:pic>
    </p:spTree>
    <p:extLst>
      <p:ext uri="{BB962C8B-B14F-4D97-AF65-F5344CB8AC3E}">
        <p14:creationId xmlns:p14="http://schemas.microsoft.com/office/powerpoint/2010/main" val="3183329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516342" y="2958545"/>
            <a:ext cx="4017021" cy="1384995"/>
          </a:xfrm>
          <a:prstGeom prst="rect">
            <a:avLst/>
          </a:prstGeom>
        </p:spPr>
        <p:txBody>
          <a:bodyPr wrap="square">
            <a:spAutoFit/>
          </a:bodyPr>
          <a:lstStyle/>
          <a:p>
            <a:pPr marL="457200" lvl="0" indent="-457200">
              <a:buClr>
                <a:srgbClr val="317ABE"/>
              </a:buClr>
              <a:buFont typeface="+mj-lt"/>
              <a:buAutoNum type="arabicPeriod" startAt="4"/>
            </a:pPr>
            <a:r>
              <a:rPr lang="ca-ES" sz="2800" dirty="0">
                <a:latin typeface="Articulate Narrow" panose="02000506040000020004" pitchFamily="2" charset="0"/>
              </a:rPr>
              <a:t>Es configuren els paràmetres que hi ha en els apartats següents: </a:t>
            </a:r>
            <a:endParaRPr lang="es-ES" sz="2800" dirty="0">
              <a:latin typeface="Articulate Narrow" panose="02000506040000020004" pitchFamily="2" charset="0"/>
            </a:endParaRPr>
          </a:p>
        </p:txBody>
      </p:sp>
      <p:sp>
        <p:nvSpPr>
          <p:cNvPr id="27" name="Rectangle arrodonit 26"/>
          <p:cNvSpPr/>
          <p:nvPr/>
        </p:nvSpPr>
        <p:spPr>
          <a:xfrm>
            <a:off x="4806403" y="1843782"/>
            <a:ext cx="3000554"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Paràmetres generals</a:t>
            </a:r>
            <a:endParaRPr lang="es-ES" sz="2400" dirty="0">
              <a:solidFill>
                <a:schemeClr val="tx1"/>
              </a:solidFill>
              <a:latin typeface="Articulate Narrow" panose="02000506040000020004" pitchFamily="2" charset="0"/>
            </a:endParaRPr>
          </a:p>
        </p:txBody>
      </p:sp>
      <p:sp>
        <p:nvSpPr>
          <p:cNvPr id="28" name="Rectangle arrodonit 27"/>
          <p:cNvSpPr/>
          <p:nvPr/>
        </p:nvSpPr>
        <p:spPr>
          <a:xfrm>
            <a:off x="5364468" y="2584368"/>
            <a:ext cx="2807495"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Entrades</a:t>
            </a:r>
            <a:endParaRPr lang="es-ES" sz="2400" dirty="0">
              <a:solidFill>
                <a:schemeClr val="tx1"/>
              </a:solidFill>
              <a:latin typeface="Articulate Narrow" panose="02000506040000020004" pitchFamily="2" charset="0"/>
            </a:endParaRPr>
          </a:p>
        </p:txBody>
      </p:sp>
      <p:sp>
        <p:nvSpPr>
          <p:cNvPr id="29" name="Rectangle arrodonit 28"/>
          <p:cNvSpPr/>
          <p:nvPr/>
        </p:nvSpPr>
        <p:spPr>
          <a:xfrm>
            <a:off x="5825543" y="3324954"/>
            <a:ext cx="2583976"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smtClean="0">
                <a:solidFill>
                  <a:schemeClr val="tx1"/>
                </a:solidFill>
                <a:latin typeface="Articulate Narrow" panose="02000506040000020004" pitchFamily="2" charset="0"/>
              </a:rPr>
              <a:t>Disponibilitat</a:t>
            </a:r>
            <a:endParaRPr lang="es-ES" sz="2400" dirty="0">
              <a:solidFill>
                <a:schemeClr val="tx1"/>
              </a:solidFill>
              <a:latin typeface="Articulate Narrow" panose="02000506040000020004" pitchFamily="2" charset="0"/>
            </a:endParaRPr>
          </a:p>
        </p:txBody>
      </p:sp>
      <p:sp>
        <p:nvSpPr>
          <p:cNvPr id="30" name="Rectangle arrodonit 29"/>
          <p:cNvSpPr/>
          <p:nvPr/>
        </p:nvSpPr>
        <p:spPr>
          <a:xfrm>
            <a:off x="6306680" y="4065540"/>
            <a:ext cx="2734484"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Qualificació</a:t>
            </a:r>
            <a:endParaRPr lang="es-ES" sz="2400" dirty="0">
              <a:solidFill>
                <a:schemeClr val="tx1"/>
              </a:solidFill>
              <a:latin typeface="Articulate Narrow" panose="02000506040000020004" pitchFamily="2" charset="0"/>
            </a:endParaRPr>
          </a:p>
        </p:txBody>
      </p:sp>
      <p:sp>
        <p:nvSpPr>
          <p:cNvPr id="31" name="Rectangle arrodonit 30"/>
          <p:cNvSpPr/>
          <p:nvPr/>
        </p:nvSpPr>
        <p:spPr>
          <a:xfrm>
            <a:off x="7465803" y="5546712"/>
            <a:ext cx="3150723"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smtClean="0">
                <a:solidFill>
                  <a:schemeClr val="tx1"/>
                </a:solidFill>
                <a:latin typeface="Articulate Narrow" panose="02000506040000020004" pitchFamily="2" charset="0"/>
              </a:rPr>
              <a:t>Altres paràmetres</a:t>
            </a:r>
            <a:endParaRPr lang="es-ES" sz="2400" dirty="0">
              <a:solidFill>
                <a:schemeClr val="tx1"/>
              </a:solidFill>
              <a:latin typeface="Articulate Narrow" panose="02000506040000020004" pitchFamily="2" charset="0"/>
            </a:endParaRPr>
          </a:p>
        </p:txBody>
      </p:sp>
      <p:sp>
        <p:nvSpPr>
          <p:cNvPr id="9" name="Rectangle arrodonit 26"/>
          <p:cNvSpPr/>
          <p:nvPr/>
        </p:nvSpPr>
        <p:spPr>
          <a:xfrm>
            <a:off x="6958835" y="4806126"/>
            <a:ext cx="3000554"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340" algn="just">
              <a:lnSpc>
                <a:spcPct val="150000"/>
              </a:lnSpc>
              <a:spcBef>
                <a:spcPts val="1200"/>
              </a:spcBef>
              <a:spcAft>
                <a:spcPts val="600"/>
              </a:spcAft>
            </a:pPr>
            <a:r>
              <a:rPr lang="ca-ES" sz="2400" dirty="0">
                <a:solidFill>
                  <a:schemeClr val="tx1"/>
                </a:solidFill>
                <a:latin typeface="Articulate Narrow" panose="02000506040000020004" pitchFamily="2" charset="0"/>
                <a:ea typeface="Trebuchet MS" panose="020B0603020202020204" pitchFamily="34" charset="0"/>
                <a:cs typeface="Arial" panose="020B0604020202020204" pitchFamily="34" charset="0"/>
              </a:rPr>
              <a:t>Puntuacions</a:t>
            </a:r>
            <a:endParaRPr lang="es-ES" sz="2400" dirty="0">
              <a:solidFill>
                <a:schemeClr val="tx1"/>
              </a:solidFill>
              <a:latin typeface="Articulate Narrow" panose="02000506040000020004" pitchFamily="2" charset="0"/>
              <a:ea typeface="Trebuchet MS" panose="020B0603020202020204" pitchFamily="34" charset="0"/>
              <a:cs typeface="Arial" panose="020B0604020202020204" pitchFamily="34" charset="0"/>
            </a:endParaRPr>
          </a:p>
        </p:txBody>
      </p:sp>
    </p:spTree>
    <p:extLst>
      <p:ext uri="{BB962C8B-B14F-4D97-AF65-F5344CB8AC3E}">
        <p14:creationId xmlns:p14="http://schemas.microsoft.com/office/powerpoint/2010/main" val="4078432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QuadreDeText 7"/>
          <p:cNvSpPr txBox="1"/>
          <p:nvPr/>
        </p:nvSpPr>
        <p:spPr>
          <a:xfrm>
            <a:off x="716508" y="3270351"/>
            <a:ext cx="3157394" cy="1200329"/>
          </a:xfrm>
          <a:prstGeom prst="rect">
            <a:avLst/>
          </a:prstGeom>
          <a:noFill/>
        </p:spPr>
        <p:txBody>
          <a:bodyPr wrap="square" rtlCol="0">
            <a:spAutoFit/>
          </a:bodyPr>
          <a:lstStyle/>
          <a:p>
            <a:endParaRPr lang="ca-ES" sz="2400" dirty="0" smtClean="0">
              <a:solidFill>
                <a:srgbClr val="000000"/>
              </a:solidFill>
              <a:latin typeface="Articulate Narrow" panose="02000506040000020004" pitchFamily="2" charset="0"/>
              <a:ea typeface="Verdana" panose="020B0604030504040204" pitchFamily="34" charset="0"/>
              <a:cs typeface="Verdana" panose="020B0604030504040204" pitchFamily="34" charset="0"/>
            </a:endParaRPr>
          </a:p>
          <a:p>
            <a:pPr lvl="0"/>
            <a:r>
              <a:rPr lang="ca-ES" sz="2400" dirty="0">
                <a:latin typeface="Articulate Narrow" panose="02000506040000020004" pitchFamily="2" charset="0"/>
              </a:rPr>
              <a:t>A </a:t>
            </a:r>
            <a:r>
              <a:rPr lang="ca-ES" sz="2400" dirty="0">
                <a:solidFill>
                  <a:srgbClr val="317ABE"/>
                </a:solidFill>
                <a:latin typeface="Articulate Narrow" panose="02000506040000020004" pitchFamily="2" charset="0"/>
              </a:rPr>
              <a:t>Nom </a:t>
            </a:r>
            <a:r>
              <a:rPr lang="ca-ES" sz="2400" dirty="0">
                <a:latin typeface="Articulate Narrow" panose="02000506040000020004" pitchFamily="2" charset="0"/>
              </a:rPr>
              <a:t>cal posar-hi un títol a l’activitat.</a:t>
            </a:r>
            <a:endParaRPr lang="es-ES" sz="2400" dirty="0">
              <a:latin typeface="Articulate Narrow" panose="02000506040000020004" pitchFamily="2" charset="0"/>
            </a:endParaRPr>
          </a:p>
        </p:txBody>
      </p:sp>
      <p:sp>
        <p:nvSpPr>
          <p:cNvPr id="10" name="Rectangle 9"/>
          <p:cNvSpPr/>
          <p:nvPr/>
        </p:nvSpPr>
        <p:spPr>
          <a:xfrm>
            <a:off x="813220" y="324363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QuadreDeText 11"/>
          <p:cNvSpPr txBox="1"/>
          <p:nvPr/>
        </p:nvSpPr>
        <p:spPr>
          <a:xfrm>
            <a:off x="5969097" y="3270351"/>
            <a:ext cx="3032448" cy="1200329"/>
          </a:xfrm>
          <a:prstGeom prst="rect">
            <a:avLst/>
          </a:prstGeom>
          <a:noFill/>
        </p:spPr>
        <p:txBody>
          <a:bodyPr wrap="square" rtlCol="0">
            <a:spAutoFit/>
          </a:bodyPr>
          <a:lstStyle/>
          <a:p>
            <a:endParaRPr lang="ca-ES" sz="2400" dirty="0" smtClean="0">
              <a:solidFill>
                <a:srgbClr val="000000"/>
              </a:solidFill>
              <a:latin typeface="Articulate Narrow" panose="02000506040000020004" pitchFamily="2" charset="0"/>
              <a:ea typeface="Verdana" panose="020B0604030504040204" pitchFamily="34" charset="0"/>
              <a:cs typeface="Verdana" panose="020B0604030504040204" pitchFamily="34" charset="0"/>
            </a:endParaRPr>
          </a:p>
          <a:p>
            <a:pPr lvl="0"/>
            <a:r>
              <a:rPr lang="ca-ES" sz="2400" dirty="0">
                <a:latin typeface="Articulate Narrow" panose="02000506040000020004" pitchFamily="2" charset="0"/>
              </a:rPr>
              <a:t>A </a:t>
            </a:r>
            <a:r>
              <a:rPr lang="ca-ES" sz="2400" dirty="0">
                <a:solidFill>
                  <a:srgbClr val="317ABE"/>
                </a:solidFill>
                <a:latin typeface="Articulate Narrow" panose="02000506040000020004" pitchFamily="2" charset="0"/>
              </a:rPr>
              <a:t>Descripció </a:t>
            </a:r>
            <a:r>
              <a:rPr lang="ca-ES" sz="2400" dirty="0">
                <a:latin typeface="Articulate Narrow" panose="02000506040000020004" pitchFamily="2" charset="0"/>
              </a:rPr>
              <a:t>s’hi poden afegir instruccions.</a:t>
            </a:r>
            <a:endParaRPr lang="es-ES" sz="2400" dirty="0">
              <a:latin typeface="Articulate Narrow" panose="02000506040000020004" pitchFamily="2" charset="0"/>
            </a:endParaRPr>
          </a:p>
        </p:txBody>
      </p:sp>
      <p:sp>
        <p:nvSpPr>
          <p:cNvPr id="13" name="Rectangle 12"/>
          <p:cNvSpPr/>
          <p:nvPr/>
        </p:nvSpPr>
        <p:spPr>
          <a:xfrm>
            <a:off x="5969097" y="324363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Rectangle 14"/>
          <p:cNvSpPr/>
          <p:nvPr/>
        </p:nvSpPr>
        <p:spPr>
          <a:xfrm>
            <a:off x="716508" y="1920846"/>
            <a:ext cx="3173392" cy="584775"/>
          </a:xfrm>
          <a:prstGeom prst="rect">
            <a:avLst/>
          </a:prstGeom>
        </p:spPr>
        <p:txBody>
          <a:bodyPr wrap="square">
            <a:spAutoFit/>
          </a:bodyPr>
          <a:lstStyle/>
          <a:p>
            <a:r>
              <a:rPr lang="ca-ES" sz="3200" b="1" dirty="0">
                <a:solidFill>
                  <a:srgbClr val="317ABE"/>
                </a:solidFill>
                <a:latin typeface="Bebas Neue Bold" panose="020B0606020202050201" pitchFamily="34" charset="0"/>
                <a:ea typeface="Verdana" panose="020B0604030504040204" pitchFamily="34" charset="0"/>
                <a:cs typeface="Verdana" panose="020B0604030504040204" pitchFamily="34" charset="0"/>
              </a:rPr>
              <a:t>Paràmetres </a:t>
            </a:r>
            <a:r>
              <a:rPr lang="ca-ES" sz="3200" b="1" dirty="0" smtClean="0">
                <a:solidFill>
                  <a:srgbClr val="317ABE"/>
                </a:solidFill>
                <a:latin typeface="Bebas Neue Bold" panose="020B0606020202050201" pitchFamily="34" charset="0"/>
                <a:ea typeface="Verdana" panose="020B0604030504040204" pitchFamily="34" charset="0"/>
                <a:cs typeface="Verdana" panose="020B0604030504040204" pitchFamily="34" charset="0"/>
              </a:rPr>
              <a:t>generals</a:t>
            </a:r>
            <a:endParaRPr lang="es-ES" sz="3200" b="1" dirty="0">
              <a:solidFill>
                <a:srgbClr val="317ABE"/>
              </a:solidFill>
              <a:latin typeface="Bebas Neue Bold" panose="020B0606020202050201"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200160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77820" y="1729686"/>
            <a:ext cx="1938351" cy="584775"/>
          </a:xfrm>
          <a:prstGeom prst="rect">
            <a:avLst/>
          </a:prstGeom>
        </p:spPr>
        <p:txBody>
          <a:bodyPr wrap="none">
            <a:spAutoFit/>
          </a:bodyPr>
          <a:lstStyle/>
          <a:p>
            <a:r>
              <a:rPr lang="ca-ES" sz="3200" b="1" dirty="0">
                <a:solidFill>
                  <a:srgbClr val="317ABE"/>
                </a:solidFill>
                <a:latin typeface="Bebas Neue Bold" panose="020B0606020202050201"/>
              </a:rPr>
              <a:t>Entrades</a:t>
            </a:r>
            <a:endParaRPr lang="es-ES" sz="3200" b="1" dirty="0">
              <a:solidFill>
                <a:srgbClr val="317ABE"/>
              </a:solidFill>
              <a:latin typeface="Bebas Neue Bold" panose="020B0606020202050201"/>
            </a:endParaRPr>
          </a:p>
        </p:txBody>
      </p:sp>
      <p:sp>
        <p:nvSpPr>
          <p:cNvPr id="3" name="Rectangle 9"/>
          <p:cNvSpPr/>
          <p:nvPr/>
        </p:nvSpPr>
        <p:spPr>
          <a:xfrm>
            <a:off x="4363585" y="193074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 name="Rectangle 9"/>
          <p:cNvSpPr/>
          <p:nvPr/>
        </p:nvSpPr>
        <p:spPr>
          <a:xfrm>
            <a:off x="577820" y="459131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 name="Rectangle 9"/>
          <p:cNvSpPr/>
          <p:nvPr/>
        </p:nvSpPr>
        <p:spPr>
          <a:xfrm>
            <a:off x="8152326" y="189040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CuadroTexto 7"/>
          <p:cNvSpPr txBox="1"/>
          <p:nvPr/>
        </p:nvSpPr>
        <p:spPr>
          <a:xfrm>
            <a:off x="4676095" y="1890404"/>
            <a:ext cx="3328627" cy="2831544"/>
          </a:xfrm>
          <a:prstGeom prst="rect">
            <a:avLst/>
          </a:prstGeom>
          <a:noFill/>
        </p:spPr>
        <p:txBody>
          <a:bodyPr wrap="square" rtlCol="0">
            <a:spAutoFit/>
          </a:bodyPr>
          <a:lstStyle/>
          <a:p>
            <a:r>
              <a:rPr lang="ca-ES" sz="2000" dirty="0">
                <a:latin typeface="Articulate Narrow" panose="02000506040000020004" pitchFamily="2" charset="0"/>
              </a:rPr>
              <a:t>Amb </a:t>
            </a:r>
            <a:r>
              <a:rPr lang="ca-ES" sz="2000" dirty="0">
                <a:solidFill>
                  <a:srgbClr val="317ABE"/>
                </a:solidFill>
                <a:latin typeface="Articulate Narrow" panose="02000506040000020004" pitchFamily="2" charset="0"/>
              </a:rPr>
              <a:t>Requereix aprovació </a:t>
            </a:r>
            <a:r>
              <a:rPr lang="ca-ES" sz="2000" dirty="0">
                <a:latin typeface="Articulate Narrow" panose="02000506040000020004" pitchFamily="2" charset="0"/>
              </a:rPr>
              <a:t>el professorat pot decidir si cal que aprovi les entrades abans que les puguin veure els alumnes. Si s’habilita aquesta opció, cal indicar si es permet que l’autor de l’entrada pugui editar-la un cop aprovada.</a:t>
            </a:r>
            <a:endParaRPr lang="es-ES" sz="2000" dirty="0">
              <a:latin typeface="Articulate Narrow" panose="02000506040000020004" pitchFamily="2" charset="0"/>
            </a:endParaRPr>
          </a:p>
          <a:p>
            <a:endParaRPr lang="ca-ES" dirty="0"/>
          </a:p>
        </p:txBody>
      </p:sp>
      <p:sp>
        <p:nvSpPr>
          <p:cNvPr id="9" name="CuadroTexto 8"/>
          <p:cNvSpPr txBox="1"/>
          <p:nvPr/>
        </p:nvSpPr>
        <p:spPr>
          <a:xfrm>
            <a:off x="8479448" y="1859360"/>
            <a:ext cx="2691684" cy="1600438"/>
          </a:xfrm>
          <a:prstGeom prst="rect">
            <a:avLst/>
          </a:prstGeom>
          <a:noFill/>
        </p:spPr>
        <p:txBody>
          <a:bodyPr wrap="square" rtlCol="0">
            <a:spAutoFit/>
          </a:bodyPr>
          <a:lstStyle/>
          <a:p>
            <a:r>
              <a:rPr lang="ca-ES" sz="2000" dirty="0">
                <a:latin typeface="Articulate Narrow" panose="02000506040000020004" pitchFamily="2" charset="0"/>
              </a:rPr>
              <a:t>A</a:t>
            </a:r>
            <a:r>
              <a:rPr lang="ca-ES" sz="2000" i="1" dirty="0">
                <a:latin typeface="Articulate Narrow" panose="02000506040000020004" pitchFamily="2" charset="0"/>
              </a:rPr>
              <a:t> </a:t>
            </a:r>
            <a:r>
              <a:rPr lang="ca-ES" sz="2000" dirty="0">
                <a:solidFill>
                  <a:srgbClr val="317ABE"/>
                </a:solidFill>
                <a:latin typeface="Articulate Narrow" panose="02000506040000020004" pitchFamily="2" charset="0"/>
              </a:rPr>
              <a:t>Permet comentaris en les entrades </a:t>
            </a:r>
            <a:r>
              <a:rPr lang="ca-ES" sz="2000" dirty="0">
                <a:latin typeface="Articulate Narrow" panose="02000506040000020004" pitchFamily="2" charset="0"/>
              </a:rPr>
              <a:t>es poden habilitar els comentaris d’altres estudiants.</a:t>
            </a:r>
            <a:endParaRPr lang="es-ES" sz="2000" dirty="0">
              <a:latin typeface="Articulate Narrow" panose="02000506040000020004" pitchFamily="2" charset="0"/>
            </a:endParaRPr>
          </a:p>
          <a:p>
            <a:endParaRPr lang="ca-ES" dirty="0"/>
          </a:p>
        </p:txBody>
      </p:sp>
      <p:sp>
        <p:nvSpPr>
          <p:cNvPr id="10" name="CuadroTexto 9"/>
          <p:cNvSpPr txBox="1"/>
          <p:nvPr/>
        </p:nvSpPr>
        <p:spPr>
          <a:xfrm>
            <a:off x="904942" y="4556759"/>
            <a:ext cx="3026535" cy="1908215"/>
          </a:xfrm>
          <a:prstGeom prst="rect">
            <a:avLst/>
          </a:prstGeom>
          <a:noFill/>
        </p:spPr>
        <p:txBody>
          <a:bodyPr wrap="square" rtlCol="0">
            <a:spAutoFit/>
          </a:bodyPr>
          <a:lstStyle/>
          <a:p>
            <a:r>
              <a:rPr lang="ca-ES" sz="2000" dirty="0">
                <a:latin typeface="Articulate Narrow" panose="02000506040000020004" pitchFamily="2" charset="0"/>
              </a:rPr>
              <a:t>A </a:t>
            </a:r>
            <a:r>
              <a:rPr lang="ca-ES" sz="2000" dirty="0">
                <a:solidFill>
                  <a:srgbClr val="317ABE"/>
                </a:solidFill>
                <a:latin typeface="Articulate Narrow" panose="02000506040000020004" pitchFamily="2" charset="0"/>
              </a:rPr>
              <a:t>Entrades requerides per a la compleció </a:t>
            </a:r>
            <a:r>
              <a:rPr lang="ca-ES" sz="2000" dirty="0">
                <a:latin typeface="Articulate Narrow" panose="02000506040000020004" pitchFamily="2" charset="0"/>
              </a:rPr>
              <a:t>s’estableix la quantitat d’entrades que cal enviar per completar l’activitat.</a:t>
            </a:r>
            <a:endParaRPr lang="es-ES" sz="2000" dirty="0">
              <a:latin typeface="Articulate Narrow" panose="02000506040000020004" pitchFamily="2" charset="0"/>
            </a:endParaRPr>
          </a:p>
          <a:p>
            <a:endParaRPr lang="ca-ES" dirty="0"/>
          </a:p>
        </p:txBody>
      </p:sp>
      <p:sp>
        <p:nvSpPr>
          <p:cNvPr id="11" name="CuadroTexto 10"/>
          <p:cNvSpPr txBox="1"/>
          <p:nvPr/>
        </p:nvSpPr>
        <p:spPr>
          <a:xfrm>
            <a:off x="4714229" y="4541518"/>
            <a:ext cx="2852109" cy="2215991"/>
          </a:xfrm>
          <a:prstGeom prst="rect">
            <a:avLst/>
          </a:prstGeom>
          <a:noFill/>
        </p:spPr>
        <p:txBody>
          <a:bodyPr wrap="square" rtlCol="0">
            <a:spAutoFit/>
          </a:bodyPr>
          <a:lstStyle/>
          <a:p>
            <a:r>
              <a:rPr lang="ca-ES" sz="2000" dirty="0">
                <a:latin typeface="Articulate Narrow" panose="02000506040000020004" pitchFamily="2" charset="0"/>
              </a:rPr>
              <a:t>A</a:t>
            </a:r>
            <a:r>
              <a:rPr lang="ca-ES" sz="2000" dirty="0">
                <a:solidFill>
                  <a:srgbClr val="317ABE"/>
                </a:solidFill>
                <a:latin typeface="Articulate Narrow" panose="02000506040000020004" pitchFamily="2" charset="0"/>
              </a:rPr>
              <a:t> Entrades requerides per visualitzar </a:t>
            </a:r>
            <a:r>
              <a:rPr lang="ca-ES" sz="2000" dirty="0">
                <a:latin typeface="Articulate Narrow" panose="02000506040000020004" pitchFamily="2" charset="0"/>
              </a:rPr>
              <a:t>s’estableix la quantitat d’entrades que cal introduir abans de poder veure les entrades dels altres.</a:t>
            </a:r>
            <a:endParaRPr lang="es-ES" sz="2000" dirty="0">
              <a:latin typeface="Articulate Narrow" panose="02000506040000020004" pitchFamily="2" charset="0"/>
            </a:endParaRPr>
          </a:p>
          <a:p>
            <a:endParaRPr lang="ca-ES" dirty="0"/>
          </a:p>
        </p:txBody>
      </p:sp>
      <p:sp>
        <p:nvSpPr>
          <p:cNvPr id="12" name="CuadroTexto 11"/>
          <p:cNvSpPr txBox="1"/>
          <p:nvPr/>
        </p:nvSpPr>
        <p:spPr>
          <a:xfrm>
            <a:off x="8479448" y="4541518"/>
            <a:ext cx="2499062" cy="1938992"/>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Nombre màxim d’entrades </a:t>
            </a:r>
            <a:r>
              <a:rPr lang="ca-ES" sz="2000" dirty="0">
                <a:latin typeface="Articulate Narrow" panose="02000506040000020004" pitchFamily="2" charset="0"/>
              </a:rPr>
              <a:t>són les entrades que pot enviar un estudiant com a màxim.</a:t>
            </a:r>
            <a:endParaRPr lang="es-ES" sz="2000" dirty="0">
              <a:latin typeface="Articulate Narrow" panose="02000506040000020004" pitchFamily="2" charset="0"/>
            </a:endParaRPr>
          </a:p>
          <a:p>
            <a:endParaRPr lang="ca-ES" sz="2000" dirty="0">
              <a:latin typeface="Articulate Narrow" panose="02000506040000020004" pitchFamily="2" charset="0"/>
            </a:endParaRPr>
          </a:p>
        </p:txBody>
      </p:sp>
      <p:sp>
        <p:nvSpPr>
          <p:cNvPr id="13" name="Rectangle 9"/>
          <p:cNvSpPr/>
          <p:nvPr/>
        </p:nvSpPr>
        <p:spPr>
          <a:xfrm>
            <a:off x="4388958" y="455675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4" name="Rectangle 9"/>
          <p:cNvSpPr/>
          <p:nvPr/>
        </p:nvSpPr>
        <p:spPr>
          <a:xfrm>
            <a:off x="8154177" y="455675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2663289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94548" y="1526593"/>
            <a:ext cx="2960426" cy="739754"/>
          </a:xfrm>
          <a:prstGeom prst="rect">
            <a:avLst/>
          </a:prstGeom>
        </p:spPr>
        <p:txBody>
          <a:bodyPr wrap="none">
            <a:spAutoFit/>
          </a:bodyPr>
          <a:lstStyle/>
          <a:p>
            <a:pPr marL="180340" algn="just">
              <a:lnSpc>
                <a:spcPct val="150000"/>
              </a:lnSpc>
              <a:spcBef>
                <a:spcPts val="1200"/>
              </a:spcBef>
              <a:spcAft>
                <a:spcPts val="600"/>
              </a:spcAft>
            </a:pPr>
            <a:r>
              <a:rPr lang="ca-ES" sz="3200" b="1" dirty="0">
                <a:solidFill>
                  <a:srgbClr val="317ABE"/>
                </a:solidFill>
                <a:latin typeface="Bebas Neue Bold" panose="020B0606020202050201"/>
                <a:ea typeface="Trebuchet MS" panose="020B0603020202020204" pitchFamily="34" charset="0"/>
                <a:cs typeface="Arial" panose="020B0604020202020204" pitchFamily="34" charset="0"/>
              </a:rPr>
              <a:t>Disponibilitat</a:t>
            </a:r>
            <a:endParaRPr lang="es-ES" sz="3200" b="1" dirty="0">
              <a:solidFill>
                <a:srgbClr val="317ABE"/>
              </a:solidFill>
              <a:latin typeface="Bebas Neue Bold" panose="020B0606020202050201"/>
              <a:ea typeface="Trebuchet MS" panose="020B0603020202020204" pitchFamily="34" charset="0"/>
              <a:cs typeface="Arial" panose="020B0604020202020204" pitchFamily="34" charset="0"/>
            </a:endParaRPr>
          </a:p>
        </p:txBody>
      </p:sp>
      <p:sp>
        <p:nvSpPr>
          <p:cNvPr id="3" name="Rectangle 9"/>
          <p:cNvSpPr/>
          <p:nvPr/>
        </p:nvSpPr>
        <p:spPr>
          <a:xfrm>
            <a:off x="813220" y="261257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Rectangle 12"/>
          <p:cNvSpPr/>
          <p:nvPr/>
        </p:nvSpPr>
        <p:spPr>
          <a:xfrm>
            <a:off x="5969097" y="261257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CuadroTexto 4"/>
          <p:cNvSpPr txBox="1"/>
          <p:nvPr/>
        </p:nvSpPr>
        <p:spPr>
          <a:xfrm>
            <a:off x="710189" y="2875915"/>
            <a:ext cx="4183783" cy="2215991"/>
          </a:xfrm>
          <a:prstGeom prst="rect">
            <a:avLst/>
          </a:prstGeom>
          <a:noFill/>
        </p:spPr>
        <p:txBody>
          <a:bodyPr wrap="square" rtlCol="0">
            <a:spAutoFit/>
          </a:bodyPr>
          <a:lstStyle/>
          <a:p>
            <a:r>
              <a:rPr lang="ca-ES" sz="2400" dirty="0">
                <a:latin typeface="Articulate Narrow" panose="02000506040000020004" pitchFamily="2" charset="0"/>
              </a:rPr>
              <a:t>Amb les opcions </a:t>
            </a:r>
            <a:r>
              <a:rPr lang="ca-ES" sz="2400" dirty="0">
                <a:solidFill>
                  <a:srgbClr val="317ABE"/>
                </a:solidFill>
                <a:latin typeface="Articulate Narrow" panose="02000506040000020004" pitchFamily="2" charset="0"/>
              </a:rPr>
              <a:t>Disponible des de i Disponible fins a</a:t>
            </a:r>
            <a:r>
              <a:rPr lang="ca-ES" sz="2400" dirty="0">
                <a:latin typeface="Articulate Narrow" panose="02000506040000020004" pitchFamily="2" charset="0"/>
              </a:rPr>
              <a:t> es pot controlar el període de temps durant el qual l’alumnat pot accedir a la base de dades per lliurar la informació.</a:t>
            </a:r>
            <a:endParaRPr lang="es-ES" sz="2400" dirty="0">
              <a:latin typeface="Articulate Narrow" panose="02000506040000020004" pitchFamily="2" charset="0"/>
            </a:endParaRPr>
          </a:p>
          <a:p>
            <a:endParaRPr lang="ca-ES" dirty="0"/>
          </a:p>
        </p:txBody>
      </p:sp>
      <p:sp>
        <p:nvSpPr>
          <p:cNvPr id="6" name="CuadroTexto 5"/>
          <p:cNvSpPr txBox="1"/>
          <p:nvPr/>
        </p:nvSpPr>
        <p:spPr>
          <a:xfrm>
            <a:off x="5878945" y="2875915"/>
            <a:ext cx="4565821" cy="1938992"/>
          </a:xfrm>
          <a:prstGeom prst="rect">
            <a:avLst/>
          </a:prstGeom>
          <a:noFill/>
        </p:spPr>
        <p:txBody>
          <a:bodyPr wrap="square" rtlCol="0">
            <a:spAutoFit/>
          </a:bodyPr>
          <a:lstStyle/>
          <a:p>
            <a:pPr lvl="0"/>
            <a:r>
              <a:rPr lang="ca-ES" sz="2400" dirty="0">
                <a:latin typeface="Articulate Narrow" panose="02000506040000020004" pitchFamily="2" charset="0"/>
              </a:rPr>
              <a:t>Es pot decidir els períodes en què els estudiants poden veure els lliuraments dels seus companys amb les opcions </a:t>
            </a:r>
            <a:r>
              <a:rPr lang="ca-ES" sz="2400" dirty="0">
                <a:solidFill>
                  <a:srgbClr val="317ABE"/>
                </a:solidFill>
                <a:latin typeface="Articulate Narrow" panose="02000506040000020004" pitchFamily="2" charset="0"/>
              </a:rPr>
              <a:t>Només lectura des de i Només lectura fins.</a:t>
            </a:r>
            <a:endParaRPr lang="es-ES" sz="2400" dirty="0">
              <a:solidFill>
                <a:srgbClr val="317ABE"/>
              </a:solidFill>
              <a:latin typeface="Articulate Narrow" panose="02000506040000020004" pitchFamily="2" charset="0"/>
            </a:endParaRPr>
          </a:p>
        </p:txBody>
      </p:sp>
    </p:spTree>
    <p:extLst>
      <p:ext uri="{BB962C8B-B14F-4D97-AF65-F5344CB8AC3E}">
        <p14:creationId xmlns:p14="http://schemas.microsoft.com/office/powerpoint/2010/main" val="3127859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37620" y="1451427"/>
            <a:ext cx="2687915" cy="739754"/>
          </a:xfrm>
          <a:prstGeom prst="rect">
            <a:avLst/>
          </a:prstGeom>
        </p:spPr>
        <p:txBody>
          <a:bodyPr wrap="none">
            <a:spAutoFit/>
          </a:bodyPr>
          <a:lstStyle/>
          <a:p>
            <a:pPr marL="180340" algn="just">
              <a:lnSpc>
                <a:spcPct val="150000"/>
              </a:lnSpc>
              <a:spcBef>
                <a:spcPts val="1200"/>
              </a:spcBef>
              <a:spcAft>
                <a:spcPts val="600"/>
              </a:spcAft>
            </a:pPr>
            <a:r>
              <a:rPr lang="ca-ES" sz="3200" b="1" dirty="0">
                <a:solidFill>
                  <a:srgbClr val="317ABE"/>
                </a:solidFill>
                <a:latin typeface="Bebas Neue Bold"/>
                <a:ea typeface="Trebuchet MS" panose="020B0603020202020204" pitchFamily="34" charset="0"/>
                <a:cs typeface="Arial" panose="020B0604020202020204" pitchFamily="34" charset="0"/>
              </a:rPr>
              <a:t>Qualificació</a:t>
            </a:r>
            <a:endParaRPr lang="es-ES" sz="3200" b="1" dirty="0">
              <a:solidFill>
                <a:srgbClr val="317ABE"/>
              </a:solidFill>
              <a:latin typeface="Bebas Neue Bold"/>
              <a:ea typeface="Trebuchet MS" panose="020B0603020202020204" pitchFamily="34" charset="0"/>
              <a:cs typeface="Arial" panose="020B0604020202020204" pitchFamily="34" charset="0"/>
            </a:endParaRPr>
          </a:p>
        </p:txBody>
      </p:sp>
      <p:sp>
        <p:nvSpPr>
          <p:cNvPr id="3" name="Rectangle 9"/>
          <p:cNvSpPr/>
          <p:nvPr/>
        </p:nvSpPr>
        <p:spPr>
          <a:xfrm>
            <a:off x="813220" y="257393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Rectangle 12"/>
          <p:cNvSpPr/>
          <p:nvPr/>
        </p:nvSpPr>
        <p:spPr>
          <a:xfrm>
            <a:off x="5969097" y="257393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CuadroTexto 4"/>
          <p:cNvSpPr txBox="1"/>
          <p:nvPr/>
        </p:nvSpPr>
        <p:spPr>
          <a:xfrm>
            <a:off x="723068" y="2863033"/>
            <a:ext cx="4029236" cy="1846659"/>
          </a:xfrm>
          <a:prstGeom prst="rect">
            <a:avLst/>
          </a:prstGeom>
          <a:noFill/>
        </p:spPr>
        <p:txBody>
          <a:bodyPr wrap="square" rtlCol="0">
            <a:spAutoFit/>
          </a:bodyPr>
          <a:lstStyle/>
          <a:p>
            <a:r>
              <a:rPr lang="ca-ES" sz="2400" dirty="0">
                <a:latin typeface="Articulate Narrow" panose="02000506040000020004" pitchFamily="2" charset="0"/>
              </a:rPr>
              <a:t>Es pot triar la categoria en la qual s’ubicarà la nota d’aquesta activitat dins el llibre de qualificacions.</a:t>
            </a:r>
            <a:endParaRPr lang="es-ES" sz="2400" dirty="0">
              <a:latin typeface="Articulate Narrow" panose="02000506040000020004" pitchFamily="2" charset="0"/>
            </a:endParaRPr>
          </a:p>
          <a:p>
            <a:endParaRPr lang="ca-ES" dirty="0"/>
          </a:p>
        </p:txBody>
      </p:sp>
      <p:sp>
        <p:nvSpPr>
          <p:cNvPr id="6" name="CuadroTexto 5"/>
          <p:cNvSpPr txBox="1"/>
          <p:nvPr/>
        </p:nvSpPr>
        <p:spPr>
          <a:xfrm>
            <a:off x="5862201" y="2863033"/>
            <a:ext cx="4659838" cy="1938992"/>
          </a:xfrm>
          <a:prstGeom prst="rect">
            <a:avLst/>
          </a:prstGeom>
          <a:noFill/>
        </p:spPr>
        <p:txBody>
          <a:bodyPr wrap="square" rtlCol="0">
            <a:spAutoFit/>
          </a:bodyPr>
          <a:lstStyle/>
          <a:p>
            <a:r>
              <a:rPr lang="ca-ES" sz="2400" dirty="0">
                <a:solidFill>
                  <a:srgbClr val="317ABE"/>
                </a:solidFill>
                <a:latin typeface="Articulate Narrow" panose="02000506040000020004" pitchFamily="2" charset="0"/>
              </a:rPr>
              <a:t>Qualificació per aprovar</a:t>
            </a:r>
            <a:r>
              <a:rPr lang="ca-ES" sz="2400" dirty="0">
                <a:latin typeface="Articulate Narrow" panose="02000506040000020004" pitchFamily="2" charset="0"/>
              </a:rPr>
              <a:t> s’activarà si a </a:t>
            </a:r>
            <a:r>
              <a:rPr lang="ca-ES" sz="2400" i="1" dirty="0">
                <a:latin typeface="Articulate Narrow" panose="02000506040000020004" pitchFamily="2" charset="0"/>
              </a:rPr>
              <a:t>Tipus </a:t>
            </a:r>
            <a:r>
              <a:rPr lang="ca-ES" sz="2400" dirty="0">
                <a:solidFill>
                  <a:srgbClr val="317ABE"/>
                </a:solidFill>
                <a:latin typeface="Articulate Narrow" panose="02000506040000020004" pitchFamily="2" charset="0"/>
              </a:rPr>
              <a:t>d’agregació</a:t>
            </a:r>
            <a:r>
              <a:rPr lang="ca-ES" sz="2400" dirty="0">
                <a:latin typeface="Articulate Narrow" panose="02000506040000020004" pitchFamily="2" charset="0"/>
              </a:rPr>
              <a:t>, en l’apartat següent, es tria el mètode amb el qual s’avaluarà aquesta activitat.</a:t>
            </a:r>
            <a:endParaRPr lang="es-ES" sz="2400" dirty="0">
              <a:latin typeface="Articulate Narrow" panose="02000506040000020004" pitchFamily="2" charset="0"/>
            </a:endParaRPr>
          </a:p>
          <a:p>
            <a:endParaRPr lang="ca-ES" sz="2400" dirty="0">
              <a:latin typeface="Articulate Narrow" panose="02000506040000020004" pitchFamily="2" charset="0"/>
            </a:endParaRPr>
          </a:p>
        </p:txBody>
      </p:sp>
    </p:spTree>
    <p:extLst>
      <p:ext uri="{BB962C8B-B14F-4D97-AF65-F5344CB8AC3E}">
        <p14:creationId xmlns:p14="http://schemas.microsoft.com/office/powerpoint/2010/main" val="3460233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98282" y="1256134"/>
            <a:ext cx="2824171" cy="739754"/>
          </a:xfrm>
          <a:prstGeom prst="rect">
            <a:avLst/>
          </a:prstGeom>
        </p:spPr>
        <p:txBody>
          <a:bodyPr wrap="none">
            <a:spAutoFit/>
          </a:bodyPr>
          <a:lstStyle/>
          <a:p>
            <a:pPr marL="180340" algn="just">
              <a:lnSpc>
                <a:spcPct val="150000"/>
              </a:lnSpc>
              <a:spcBef>
                <a:spcPts val="1200"/>
              </a:spcBef>
              <a:spcAft>
                <a:spcPts val="600"/>
              </a:spcAft>
            </a:pPr>
            <a:r>
              <a:rPr lang="ca-ES" sz="3200" b="1" dirty="0">
                <a:solidFill>
                  <a:srgbClr val="317ABE"/>
                </a:solidFill>
                <a:latin typeface="Bebas Neue Bold"/>
                <a:ea typeface="Trebuchet MS" panose="020B0603020202020204" pitchFamily="34" charset="0"/>
                <a:cs typeface="Arial" panose="020B0604020202020204" pitchFamily="34" charset="0"/>
              </a:rPr>
              <a:t>Puntuacions</a:t>
            </a:r>
            <a:endParaRPr lang="es-ES" sz="3200" b="1" dirty="0">
              <a:solidFill>
                <a:srgbClr val="317ABE"/>
              </a:solidFill>
              <a:latin typeface="Bebas Neue Bold"/>
              <a:ea typeface="Trebuchet MS" panose="020B0603020202020204" pitchFamily="34" charset="0"/>
              <a:cs typeface="Arial" panose="020B0604020202020204" pitchFamily="34" charset="0"/>
            </a:endParaRPr>
          </a:p>
        </p:txBody>
      </p:sp>
      <p:sp>
        <p:nvSpPr>
          <p:cNvPr id="3" name="Rectangle 9"/>
          <p:cNvSpPr/>
          <p:nvPr/>
        </p:nvSpPr>
        <p:spPr>
          <a:xfrm>
            <a:off x="813220" y="245802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Rectangle 12"/>
          <p:cNvSpPr/>
          <p:nvPr/>
        </p:nvSpPr>
        <p:spPr>
          <a:xfrm>
            <a:off x="8271615" y="242331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 name="Rectangle 12"/>
          <p:cNvSpPr/>
          <p:nvPr/>
        </p:nvSpPr>
        <p:spPr>
          <a:xfrm>
            <a:off x="4717700" y="242331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 name="CuadroTexto 6"/>
          <p:cNvSpPr txBox="1"/>
          <p:nvPr/>
        </p:nvSpPr>
        <p:spPr>
          <a:xfrm>
            <a:off x="1140342" y="2423312"/>
            <a:ext cx="3475445" cy="2831544"/>
          </a:xfrm>
          <a:prstGeom prst="rect">
            <a:avLst/>
          </a:prstGeom>
          <a:noFill/>
        </p:spPr>
        <p:txBody>
          <a:bodyPr wrap="square" rtlCol="0">
            <a:spAutoFit/>
          </a:bodyPr>
          <a:lstStyle/>
          <a:p>
            <a:r>
              <a:rPr lang="ca-ES" sz="2000" dirty="0">
                <a:latin typeface="Articulate Narrow" panose="02000506040000020004" pitchFamily="2" charset="0"/>
              </a:rPr>
              <a:t>A </a:t>
            </a:r>
            <a:r>
              <a:rPr lang="ca-ES" sz="2000" dirty="0">
                <a:solidFill>
                  <a:srgbClr val="317ABE"/>
                </a:solidFill>
                <a:latin typeface="Articulate Narrow" panose="02000506040000020004" pitchFamily="2" charset="0"/>
              </a:rPr>
              <a:t>Tipus d’agregació </a:t>
            </a:r>
            <a:r>
              <a:rPr lang="ca-ES" sz="2000" dirty="0">
                <a:latin typeface="Articulate Narrow" panose="02000506040000020004" pitchFamily="2" charset="0"/>
              </a:rPr>
              <a:t>se selecciona el mètode d’avaluació de l’alumnat. Es pot triar que la nota emmagatzemada sigui la mitjana de qualificacions, el nombre de qualificacions, la qualificació màxima, la qualificació mínima o la suma de les qualificacions.</a:t>
            </a:r>
            <a:endParaRPr lang="es-ES" sz="2000" dirty="0">
              <a:latin typeface="Articulate Narrow" panose="02000506040000020004" pitchFamily="2" charset="0"/>
            </a:endParaRPr>
          </a:p>
          <a:p>
            <a:endParaRPr lang="ca-ES" dirty="0"/>
          </a:p>
        </p:txBody>
      </p:sp>
      <p:sp>
        <p:nvSpPr>
          <p:cNvPr id="8" name="CuadroTexto 7"/>
          <p:cNvSpPr txBox="1"/>
          <p:nvPr/>
        </p:nvSpPr>
        <p:spPr>
          <a:xfrm>
            <a:off x="5044822" y="2356629"/>
            <a:ext cx="3245308" cy="2862322"/>
          </a:xfrm>
          <a:prstGeom prst="rect">
            <a:avLst/>
          </a:prstGeom>
          <a:noFill/>
        </p:spPr>
        <p:txBody>
          <a:bodyPr wrap="square" rtlCol="0">
            <a:spAutoFit/>
          </a:bodyPr>
          <a:lstStyle/>
          <a:p>
            <a:r>
              <a:rPr lang="ca-ES" sz="2000" dirty="0">
                <a:latin typeface="Articulate Narrow" panose="02000506040000020004" pitchFamily="2" charset="0"/>
              </a:rPr>
              <a:t>A </a:t>
            </a:r>
            <a:r>
              <a:rPr lang="ca-ES" sz="2000" dirty="0">
                <a:solidFill>
                  <a:srgbClr val="317ABE"/>
                </a:solidFill>
                <a:latin typeface="Articulate Narrow" panose="02000506040000020004" pitchFamily="2" charset="0"/>
              </a:rPr>
              <a:t>Escala</a:t>
            </a:r>
            <a:r>
              <a:rPr lang="ca-ES" sz="2000" i="1" dirty="0">
                <a:latin typeface="Articulate Narrow" panose="02000506040000020004" pitchFamily="2" charset="0"/>
              </a:rPr>
              <a:t> </a:t>
            </a:r>
            <a:r>
              <a:rPr lang="ca-ES" sz="2000" dirty="0">
                <a:latin typeface="Articulate Narrow" panose="02000506040000020004" pitchFamily="2" charset="0"/>
              </a:rPr>
              <a:t>es pot triar el tipus d’escala de qualificació que es farà servir per a l’avaluació. Si a </a:t>
            </a:r>
            <a:r>
              <a:rPr lang="ca-ES" sz="2000" dirty="0">
                <a:solidFill>
                  <a:srgbClr val="317ABE"/>
                </a:solidFill>
                <a:latin typeface="Articulate Narrow" panose="02000506040000020004" pitchFamily="2" charset="0"/>
              </a:rPr>
              <a:t>Tipus</a:t>
            </a:r>
            <a:r>
              <a:rPr lang="ca-ES" sz="2000" i="1" dirty="0">
                <a:latin typeface="Articulate Narrow" panose="02000506040000020004" pitchFamily="2" charset="0"/>
              </a:rPr>
              <a:t> </a:t>
            </a:r>
            <a:r>
              <a:rPr lang="ca-ES" sz="2000" dirty="0">
                <a:latin typeface="Articulate Narrow" panose="02000506040000020004" pitchFamily="2" charset="0"/>
              </a:rPr>
              <a:t>s’escull </a:t>
            </a:r>
            <a:r>
              <a:rPr lang="ca-ES" sz="2000" dirty="0">
                <a:solidFill>
                  <a:srgbClr val="317ABE"/>
                </a:solidFill>
                <a:latin typeface="Articulate Narrow" panose="02000506040000020004" pitchFamily="2" charset="0"/>
              </a:rPr>
              <a:t>Puntuació </a:t>
            </a:r>
            <a:r>
              <a:rPr lang="ca-ES" sz="2000" dirty="0">
                <a:latin typeface="Articulate Narrow" panose="02000506040000020004" pitchFamily="2" charset="0"/>
              </a:rPr>
              <a:t>s’indica el valor màxim, i si s’escull </a:t>
            </a:r>
            <a:r>
              <a:rPr lang="ca-ES" sz="2000" dirty="0">
                <a:solidFill>
                  <a:srgbClr val="317ABE"/>
                </a:solidFill>
                <a:latin typeface="Articulate Narrow" panose="02000506040000020004" pitchFamily="2" charset="0"/>
              </a:rPr>
              <a:t>Escala </a:t>
            </a:r>
            <a:r>
              <a:rPr lang="ca-ES" sz="2000" dirty="0">
                <a:latin typeface="Articulate Narrow" panose="02000506040000020004" pitchFamily="2" charset="0"/>
              </a:rPr>
              <a:t>se n’ha de seleccionar una de les que hi ha disponibles.</a:t>
            </a:r>
            <a:endParaRPr lang="es-ES" sz="2000" dirty="0">
              <a:latin typeface="Articulate Narrow" panose="02000506040000020004" pitchFamily="2" charset="0"/>
            </a:endParaRPr>
          </a:p>
          <a:p>
            <a:endParaRPr lang="ca-ES" sz="2000" dirty="0">
              <a:latin typeface="Articulate Narrow" panose="02000506040000020004" pitchFamily="2" charset="0"/>
            </a:endParaRPr>
          </a:p>
        </p:txBody>
      </p:sp>
      <p:sp>
        <p:nvSpPr>
          <p:cNvPr id="9" name="CuadroTexto 8"/>
          <p:cNvSpPr txBox="1"/>
          <p:nvPr/>
        </p:nvSpPr>
        <p:spPr>
          <a:xfrm>
            <a:off x="8617252" y="2356629"/>
            <a:ext cx="3063886" cy="1292662"/>
          </a:xfrm>
          <a:prstGeom prst="rect">
            <a:avLst/>
          </a:prstGeom>
          <a:noFill/>
        </p:spPr>
        <p:txBody>
          <a:bodyPr wrap="square" rtlCol="0">
            <a:spAutoFit/>
          </a:bodyPr>
          <a:lstStyle/>
          <a:p>
            <a:r>
              <a:rPr lang="ca-ES" sz="2000" dirty="0">
                <a:latin typeface="Articulate Narrow" panose="02000506040000020004" pitchFamily="2" charset="0"/>
              </a:rPr>
              <a:t>Es poden limitar les qualificacions de les entrades a un rang de dates específic.</a:t>
            </a:r>
            <a:endParaRPr lang="es-ES" sz="20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3540456462"/>
      </p:ext>
    </p:extLst>
  </p:cSld>
  <p:clrMapOvr>
    <a:masterClrMapping/>
  </p:clrMapOvr>
</p:sld>
</file>

<file path=ppt/theme/theme1.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480</TotalTime>
  <Words>1232</Words>
  <Application>Microsoft Office PowerPoint</Application>
  <PresentationFormat>Pantalla panoràmica</PresentationFormat>
  <Paragraphs>83</Paragraphs>
  <Slides>21</Slides>
  <Notes>0</Notes>
  <HiddenSlides>0</HiddenSlides>
  <MMClips>0</MMClips>
  <ScaleCrop>false</ScaleCrop>
  <HeadingPairs>
    <vt:vector size="6" baseType="variant">
      <vt:variant>
        <vt:lpstr>Tipus de lletra utilitzats</vt:lpstr>
      </vt:variant>
      <vt:variant>
        <vt:i4>9</vt:i4>
      </vt:variant>
      <vt:variant>
        <vt:lpstr>Tema</vt:lpstr>
      </vt:variant>
      <vt:variant>
        <vt:i4>1</vt:i4>
      </vt:variant>
      <vt:variant>
        <vt:lpstr>Títols de les diapositives</vt:lpstr>
      </vt:variant>
      <vt:variant>
        <vt:i4>21</vt:i4>
      </vt:variant>
    </vt:vector>
  </HeadingPairs>
  <TitlesOfParts>
    <vt:vector size="31" baseType="lpstr">
      <vt:lpstr>Arial</vt:lpstr>
      <vt:lpstr>Articulate Narrow</vt:lpstr>
      <vt:lpstr>Bebas Neue Bold</vt:lpstr>
      <vt:lpstr>Bebas Neue Regular</vt:lpstr>
      <vt:lpstr>Calibri</vt:lpstr>
      <vt:lpstr>Calibri Light</vt:lpstr>
      <vt:lpstr>Trebuchet MS</vt:lpstr>
      <vt:lpstr>Verdana</vt:lpstr>
      <vt:lpstr>Wingdings</vt:lpstr>
      <vt:lpstr>Tema de l'Office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Maria Dolores Yañez Agustiño</dc:creator>
  <cp:lastModifiedBy>Maria Dolores Yañez Agustiño</cp:lastModifiedBy>
  <cp:revision>82</cp:revision>
  <dcterms:created xsi:type="dcterms:W3CDTF">2017-07-07T12:15:00Z</dcterms:created>
  <dcterms:modified xsi:type="dcterms:W3CDTF">2018-05-07T17:38:23Z</dcterms:modified>
</cp:coreProperties>
</file>