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sldIdLst>
    <p:sldId id="281" r:id="rId2"/>
    <p:sldId id="282" r:id="rId3"/>
    <p:sldId id="258" r:id="rId4"/>
    <p:sldId id="283" r:id="rId5"/>
    <p:sldId id="259" r:id="rId6"/>
    <p:sldId id="260" r:id="rId7"/>
    <p:sldId id="262" r:id="rId8"/>
    <p:sldId id="263" r:id="rId9"/>
    <p:sldId id="261" r:id="rId10"/>
    <p:sldId id="256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4" r:id="rId26"/>
  </p:sldIdLst>
  <p:sldSz cx="18288000" cy="10287000"/>
  <p:notesSz cx="6858000" cy="9144000"/>
  <p:embeddedFontLst>
    <p:embeddedFont>
      <p:font typeface="Arimo Bold" panose="020B0604020202020204" charset="0"/>
      <p:regular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Glacial Indifference" panose="020B0604020202020204" charset="0"/>
      <p:regular r:id="rId33"/>
    </p:embeddedFont>
    <p:embeddedFont>
      <p:font typeface="Glacial Indifference Bold" panose="020B0604020202020204" charset="0"/>
      <p:regular r:id="rId34"/>
    </p:embeddedFont>
    <p:embeddedFont>
      <p:font typeface="Glacial Indifference Italics" panose="020B0604020202020204" charset="0"/>
      <p:regular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3" d="100"/>
          <a:sy n="73" d="100"/>
        </p:scale>
        <p:origin x="59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1ED35-D30E-487D-9B36-9EE35904880B}" type="datetimeFigureOut">
              <a:rPr lang="es-ES" smtClean="0"/>
              <a:t>15/12/2022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AA314C-13DA-4584-9A86-EB2F46A8E9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1221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AA314C-13DA-4584-9A86-EB2F46A8E9A0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823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AA314C-13DA-4584-9A86-EB2F46A8E9A0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1338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recursos-d-informacio/patrimoni-bibliografic/manuscrits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bipadi.ub.edu/digital/collection/manuscrits" TargetMode="External"/><Relationship Id="rId5" Type="http://schemas.openxmlformats.org/officeDocument/2006/relationships/hyperlink" Target="https://cercabib.ub.edu/" TargetMode="External"/><Relationship Id="rId4" Type="http://schemas.openxmlformats.org/officeDocument/2006/relationships/hyperlink" Target="http://diposit.ub.edu/dspace/handle/2445/18347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recursos-d-informacio/patrimoni-bibliografic/incunables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ercabib.ub.edu/discovery/search?query=genre,contains,incunables,AND&amp;tab=UB_Fons_antic&amp;search_scope=UB_FONS_ANTIC&amp;vid=34CSUC_UB:FA&amp;lang=ca&amp;mode=advanced&amp;offset=0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recursos-d-informacio/patrimoni-bibliografic/impresos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ercabib.ub.edu/discovery/search?vid=34CSUC_UB:FA&amp;lang=ca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recursos-d-informacio/patrimoni-bibliografic/gravats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mdc1.csuc.cat/" TargetMode="External"/><Relationship Id="rId4" Type="http://schemas.openxmlformats.org/officeDocument/2006/relationships/hyperlink" Target="https://cercabib.ub.edu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bipadi.ub.edu/digital/collection/p21046coll6/search/searchterm/alguaire/field/subjec/mode/all/conn/and/order/title/ad/asc" TargetMode="External"/><Relationship Id="rId4" Type="http://schemas.openxmlformats.org/officeDocument/2006/relationships/hyperlink" Target="https://crai.ub.edu/ca/recursos-d-informacio/patrimoni-bibliografic/pergamins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coneix-el-crai/biblioteques/biblioteca-reserva/la-vida-privada-dels-llibres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coneix-el-crai/biblioteques/biblioteca-reserva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rai.ub.edu/ca/coneix-el-crai/biblioteques/biblioteca-lletres" TargetMode="External"/><Relationship Id="rId5" Type="http://schemas.openxmlformats.org/officeDocument/2006/relationships/hyperlink" Target="https://www.ub.edu/web/portal/ca/" TargetMode="External"/><Relationship Id="rId4" Type="http://schemas.openxmlformats.org/officeDocument/2006/relationships/hyperlink" Target="https://crai.ub.edu/ca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" TargetMode="External"/><Relationship Id="rId7" Type="http://schemas.openxmlformats.org/officeDocument/2006/relationships/image" Target="../media/image2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hyperlink" Target="https://marques.crai.ub.edu/ca/impressors" TargetMode="External"/><Relationship Id="rId4" Type="http://schemas.openxmlformats.org/officeDocument/2006/relationships/hyperlink" Target="https://marques.crai.ub.edu/ca/posseidors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mdc.csuc.cat/digital/collection/fonsgrewe" TargetMode="External"/><Relationship Id="rId3" Type="http://schemas.openxmlformats.org/officeDocument/2006/relationships/hyperlink" Target="https://bipadi.ub.edu/digital/" TargetMode="External"/><Relationship Id="rId7" Type="http://schemas.openxmlformats.org/officeDocument/2006/relationships/hyperlink" Target="https://mdc.csuc.cat/digital/collection/juntasliter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dc.csuc.cat/digital/collection/gravatsBRUB" TargetMode="External"/><Relationship Id="rId5" Type="http://schemas.openxmlformats.org/officeDocument/2006/relationships/hyperlink" Target="https://mdc.csuc.cat/digital/collection/mapesantics" TargetMode="External"/><Relationship Id="rId4" Type="http://schemas.openxmlformats.org/officeDocument/2006/relationships/hyperlink" Target="https://mdc1.csuc.cat/" TargetMode="External"/><Relationship Id="rId9" Type="http://schemas.openxmlformats.org/officeDocument/2006/relationships/hyperlink" Target="https://crai.ub.edu/ca/coneix-el-crai/biblioteques/biblioteca-reserva/projectes-externs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coneix-el-crai/crai-unitats/unitat-gestio-colleccio/taller-restauracio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mecenes.ub.edu/apadrinaunllibre" TargetMode="External"/><Relationship Id="rId4" Type="http://schemas.openxmlformats.org/officeDocument/2006/relationships/hyperlink" Target="https://crai.ub.edu/coneix-el-crai/difusio-marqueting/apadrina-document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CRAIBibliotecadeFonsAntic" TargetMode="External"/><Relationship Id="rId13" Type="http://schemas.openxmlformats.org/officeDocument/2006/relationships/image" Target="../media/image33.png"/><Relationship Id="rId3" Type="http://schemas.openxmlformats.org/officeDocument/2006/relationships/image" Target="../media/image2.png"/><Relationship Id="rId7" Type="http://schemas.openxmlformats.org/officeDocument/2006/relationships/image" Target="../media/image30.png"/><Relationship Id="rId12" Type="http://schemas.openxmlformats.org/officeDocument/2006/relationships/hyperlink" Target="https://www.youtube.com/channel/UClOXIFx_pfuowOtBdOekmDw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blocbibreserva.ub.edu/" TargetMode="External"/><Relationship Id="rId11" Type="http://schemas.openxmlformats.org/officeDocument/2006/relationships/image" Target="../media/image32.png"/><Relationship Id="rId5" Type="http://schemas.openxmlformats.org/officeDocument/2006/relationships/hyperlink" Target="https://crai.ub.edu/ca/coneix-el-crai/biblioteques/biblioteca-reserva" TargetMode="External"/><Relationship Id="rId10" Type="http://schemas.openxmlformats.org/officeDocument/2006/relationships/hyperlink" Target="https://www.instagram.com/craifonsantic/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31.png"/><Relationship Id="rId1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9923" t="51622" r="40021" b="183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0"/>
            <a:ext cx="18288000" cy="10287000"/>
            <a:chOff x="0" y="0"/>
            <a:chExt cx="4390285" cy="246953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90285" cy="2469536"/>
            </a:xfrm>
            <a:custGeom>
              <a:avLst/>
              <a:gdLst/>
              <a:ahLst/>
              <a:cxnLst/>
              <a:rect l="l" t="t" r="r" b="b"/>
              <a:pathLst>
                <a:path w="4390285" h="2469536">
                  <a:moveTo>
                    <a:pt x="0" y="0"/>
                  </a:moveTo>
                  <a:lnTo>
                    <a:pt x="4390285" y="0"/>
                  </a:lnTo>
                  <a:lnTo>
                    <a:pt x="4390285" y="2469536"/>
                  </a:lnTo>
                  <a:lnTo>
                    <a:pt x="0" y="2469536"/>
                  </a:lnTo>
                  <a:close/>
                </a:path>
              </a:pathLst>
            </a:custGeom>
            <a:solidFill>
              <a:srgbClr val="FFD395">
                <a:alpha val="23922"/>
              </a:srgbClr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1CD60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rcRect t="4661" r="16252" b="4661"/>
          <a:stretch>
            <a:fillRect/>
          </a:stretch>
        </p:blipFill>
        <p:spPr>
          <a:xfrm>
            <a:off x="13137797" y="7791290"/>
            <a:ext cx="3530953" cy="127595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28700" y="7791290"/>
            <a:ext cx="4773129" cy="2169785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360784" y="1296466"/>
            <a:ext cx="16072114" cy="1371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500" spc="900">
                <a:solidFill>
                  <a:srgbClr val="000000"/>
                </a:solidFill>
                <a:latin typeface="Glacial Indifference Bold"/>
              </a:rPr>
              <a:t>EL CRAI </a:t>
            </a:r>
            <a:r>
              <a:rPr lang="en-US" sz="4500" spc="899">
                <a:solidFill>
                  <a:srgbClr val="000000"/>
                </a:solidFill>
                <a:latin typeface="Glacial Indifference Bold"/>
              </a:rPr>
              <a:t>BIBLIOTECA DE FONS ANTIC </a:t>
            </a:r>
          </a:p>
          <a:p>
            <a:pPr>
              <a:lnSpc>
                <a:spcPts val="5399"/>
              </a:lnSpc>
            </a:pPr>
            <a:r>
              <a:rPr lang="en-US" sz="4499" spc="900">
                <a:solidFill>
                  <a:srgbClr val="FFFFFF"/>
                </a:solidFill>
                <a:latin typeface="Glacial Indifference Bold"/>
              </a:rPr>
              <a:t>VISITA VIRTUAL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1084694" y="2230869"/>
            <a:ext cx="5348204" cy="438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80"/>
              </a:lnSpc>
              <a:spcBef>
                <a:spcPct val="0"/>
              </a:spcBef>
            </a:pPr>
            <a:r>
              <a:rPr lang="en-US" sz="2900" spc="580" dirty="0">
                <a:solidFill>
                  <a:srgbClr val="000000"/>
                </a:solidFill>
                <a:latin typeface="Glacial Indifference Bold"/>
              </a:rPr>
              <a:t>Curs 2022 </a:t>
            </a:r>
            <a:r>
              <a:rPr lang="en-US" sz="2900" spc="580">
                <a:solidFill>
                  <a:srgbClr val="000000"/>
                </a:solidFill>
                <a:latin typeface="Glacial Indifference Bold"/>
              </a:rPr>
              <a:t>- 2023</a:t>
            </a:r>
            <a:endParaRPr lang="en-US" sz="2900" spc="580" dirty="0">
              <a:solidFill>
                <a:srgbClr val="000000"/>
              </a:solidFill>
              <a:latin typeface="Glacial Indifference Bo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66204" r="58634" b="16818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2262935" y="4010025"/>
            <a:ext cx="16025065" cy="1945724"/>
            <a:chOff x="0" y="0"/>
            <a:chExt cx="5916756" cy="71839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916756" cy="718398"/>
            </a:xfrm>
            <a:custGeom>
              <a:avLst/>
              <a:gdLst/>
              <a:ahLst/>
              <a:cxnLst/>
              <a:rect l="l" t="t" r="r" b="b"/>
              <a:pathLst>
                <a:path w="5916756" h="718398">
                  <a:moveTo>
                    <a:pt x="0" y="0"/>
                  </a:moveTo>
                  <a:lnTo>
                    <a:pt x="5916756" y="0"/>
                  </a:lnTo>
                  <a:lnTo>
                    <a:pt x="5916756" y="718398"/>
                  </a:lnTo>
                  <a:lnTo>
                    <a:pt x="0" y="718398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322684" y="1353616"/>
            <a:ext cx="18301472" cy="1257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0" i="0" u="none" strike="noStrike" kern="1200" cap="none" spc="899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lacial Indifference Bold"/>
                <a:ea typeface="+mn-ea"/>
                <a:cs typeface="+mn-cs"/>
              </a:rPr>
              <a:t>FONS </a:t>
            </a:r>
          </a:p>
          <a:p>
            <a:pPr marL="0" marR="0" lvl="0" indent="0" algn="l" defTabSz="914400" rtl="0" eaLnBrk="1" fontAlgn="auto" latinLnBrk="0" hangingPunct="1">
              <a:lnSpc>
                <a:spcPts val="4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700" b="0" i="0" u="none" strike="noStrike" kern="1200" cap="none" spc="74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 Bold"/>
                <a:ea typeface="+mn-ea"/>
                <a:cs typeface="+mn-cs"/>
              </a:rPr>
              <a:t>LES COL·LECCIONS CONVENTUALS DESAMORTITZADES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710610" y="4358054"/>
            <a:ext cx="15129715" cy="1327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48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Els </a:t>
            </a:r>
            <a:r>
              <a:rPr kumimoji="0" lang="en-US" sz="2904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llibres</a:t>
            </a: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de les </a:t>
            </a:r>
            <a:r>
              <a:rPr kumimoji="0" lang="en-US" sz="2904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biblioteques</a:t>
            </a: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dels</a:t>
            </a: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convents de Barcelona </a:t>
            </a:r>
            <a:r>
              <a:rPr kumimoji="0" lang="en-US" sz="2904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desamortitzats</a:t>
            </a: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constitueixen</a:t>
            </a: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el</a:t>
            </a: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nucli</a:t>
            </a: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principal del </a:t>
            </a:r>
            <a:r>
              <a:rPr kumimoji="0" lang="en-US" sz="2904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Fons</a:t>
            </a: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Antic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.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Algunes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d'aquestes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col·leccions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eren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molt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riques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,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s'havien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nodrit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de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biblioteques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privades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i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havien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obert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les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seves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portes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al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públic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cultivat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rcRect t="18174" b="1817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262935" y="4165535"/>
            <a:ext cx="16025065" cy="4257298"/>
            <a:chOff x="0" y="0"/>
            <a:chExt cx="5916756" cy="157187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916756" cy="1571875"/>
            </a:xfrm>
            <a:custGeom>
              <a:avLst/>
              <a:gdLst/>
              <a:ahLst/>
              <a:cxnLst/>
              <a:rect l="l" t="t" r="r" b="b"/>
              <a:pathLst>
                <a:path w="5916756" h="1571875">
                  <a:moveTo>
                    <a:pt x="0" y="0"/>
                  </a:moveTo>
                  <a:lnTo>
                    <a:pt x="5916756" y="0"/>
                  </a:lnTo>
                  <a:lnTo>
                    <a:pt x="5916756" y="1571875"/>
                  </a:lnTo>
                  <a:lnTo>
                    <a:pt x="0" y="1571875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2262935" y="4366489"/>
            <a:ext cx="15636848" cy="39240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26112" lvl="1" indent="-313056">
              <a:lnSpc>
                <a:spcPts val="2639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Fons de la Biblioteca de la Universitat de Cervera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– 1.600 documents.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Fons Marià Aguiló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– 54 còdexs.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Fons Ducs d’Osuna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(</a:t>
            </a:r>
            <a:r>
              <a:rPr lang="es-ES" sz="2900" dirty="0" err="1">
                <a:latin typeface="Glacial Indifference" panose="020B0604020202020204" charset="0"/>
              </a:rPr>
              <a:t>donatiu</a:t>
            </a:r>
            <a:r>
              <a:rPr lang="es-ES" sz="2900" dirty="0">
                <a:latin typeface="Glacial Indifference" panose="020B0604020202020204" charset="0"/>
              </a:rPr>
              <a:t> del Ministerio de Fomento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) – 1.200 edicions.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Gravats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(donatiu de la BNE) – més de 5.600 làmines.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Fons Medicina de l’antiga Reial Acadèmia de Cirurgia i Medicina de Barcelona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, antecessors de la Facultat de Medicina de la UB.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Fons de l’antic Col·legi de Sant Victorià, 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antecessors de la Facultat de Farmàcia de la UB.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Fons </a:t>
            </a:r>
            <a:r>
              <a:rPr lang="ca-ES" sz="2900" dirty="0" err="1">
                <a:solidFill>
                  <a:srgbClr val="000000"/>
                </a:solidFill>
                <a:latin typeface="Glacial Indifference Bold"/>
              </a:rPr>
              <a:t>Grewe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– 129 llibres antics.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Altres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donatius de personal acadèmic de la Universitat de Barcelona.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303068" y="1411833"/>
            <a:ext cx="16668750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  <a:spcBef>
                <a:spcPct val="0"/>
              </a:spcBef>
            </a:pPr>
            <a:r>
              <a:rPr lang="ca-ES" sz="4500" spc="900">
                <a:solidFill>
                  <a:srgbClr val="FFFFFF"/>
                </a:solidFill>
                <a:latin typeface="Glacial Indifference Bold"/>
              </a:rPr>
              <a:t>FONS </a:t>
            </a:r>
          </a:p>
          <a:p>
            <a:pPr>
              <a:lnSpc>
                <a:spcPts val="5400"/>
              </a:lnSpc>
              <a:spcBef>
                <a:spcPct val="0"/>
              </a:spcBef>
            </a:pPr>
            <a:r>
              <a:rPr lang="ca-ES" sz="4500" spc="900">
                <a:solidFill>
                  <a:srgbClr val="000000"/>
                </a:solidFill>
                <a:latin typeface="Glacial Indifference Bold"/>
              </a:rPr>
              <a:t>ALTRES COL·LECCIONS NO CONVENTUALS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3814" t="7125" r="29845" b="6770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184974"/>
            <a:ext cx="16025065" cy="2648481"/>
            <a:chOff x="0" y="0"/>
            <a:chExt cx="5916756" cy="977869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977869"/>
            </a:xfrm>
            <a:custGeom>
              <a:avLst/>
              <a:gdLst/>
              <a:ahLst/>
              <a:cxnLst/>
              <a:rect l="l" t="t" r="r" b="b"/>
              <a:pathLst>
                <a:path w="5916756" h="977869">
                  <a:moveTo>
                    <a:pt x="0" y="0"/>
                  </a:moveTo>
                  <a:lnTo>
                    <a:pt x="5916756" y="0"/>
                  </a:lnTo>
                  <a:lnTo>
                    <a:pt x="5916756" y="977869"/>
                  </a:lnTo>
                  <a:lnTo>
                    <a:pt x="0" y="977869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485068" y="4311735"/>
            <a:ext cx="15580798" cy="22480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80"/>
              </a:lnSpc>
            </a:pPr>
            <a:r>
              <a:rPr lang="ca-ES" sz="2900" u="sng" dirty="0">
                <a:solidFill>
                  <a:srgbClr val="000000"/>
                </a:solidFill>
                <a:latin typeface="Glacial Indifference Bold"/>
                <a:hlinkClick r:id="rId3"/>
              </a:rPr>
              <a:t>Pàgina web de manuscrits</a:t>
            </a:r>
            <a:r>
              <a:rPr lang="ca-ES" sz="2900" dirty="0">
                <a:solidFill>
                  <a:srgbClr val="000000"/>
                </a:solidFill>
                <a:latin typeface="Glacial Indifference"/>
                <a:hlinkClick r:id="rId3"/>
              </a:rPr>
              <a:t> </a:t>
            </a:r>
            <a:endParaRPr lang="ca-ES" sz="2900" dirty="0">
              <a:solidFill>
                <a:srgbClr val="000000"/>
              </a:solidFill>
              <a:latin typeface="Glacial Indifference"/>
            </a:endParaRPr>
          </a:p>
          <a:p>
            <a:pPr marL="626258" lvl="1" indent="-313129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2.180 manuscrits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de diferents èpoques i temes.</a:t>
            </a:r>
          </a:p>
          <a:p>
            <a:pPr marL="626258" lvl="1" indent="-313129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Inventari de Francesc Miquel Rosell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+ 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suplement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(</a:t>
            </a:r>
            <a:r>
              <a:rPr lang="ca-ES" sz="2900" u="sng" dirty="0">
                <a:solidFill>
                  <a:srgbClr val="000000"/>
                </a:solidFill>
                <a:latin typeface="Glacial Indifference"/>
                <a:hlinkClick r:id="rId4"/>
              </a:rPr>
              <a:t>disponible en PDF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).</a:t>
            </a:r>
          </a:p>
          <a:p>
            <a:pPr marL="626258" lvl="1" indent="-313129">
              <a:lnSpc>
                <a:spcPts val="3480"/>
              </a:lnSpc>
              <a:buFont typeface="Arial"/>
              <a:buChar char="•"/>
            </a:pPr>
            <a:r>
              <a:rPr lang="ca-ES" sz="2900" u="sng" dirty="0">
                <a:solidFill>
                  <a:srgbClr val="000000"/>
                </a:solidFill>
                <a:latin typeface="Glacial Indifference Bold"/>
                <a:hlinkClick r:id="rId5"/>
              </a:rPr>
              <a:t>Catàleg en línia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: actualment 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uns 700 manuscrits descrits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258" lvl="1" indent="-313129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Portal</a:t>
            </a:r>
            <a:r>
              <a:rPr lang="ca-ES" sz="2900" u="sng" dirty="0">
                <a:solidFill>
                  <a:srgbClr val="000000"/>
                </a:solidFill>
                <a:latin typeface="Glacial Indifference Bold"/>
                <a:hlinkClick r:id="rId6"/>
              </a:rPr>
              <a:t> </a:t>
            </a:r>
            <a:r>
              <a:rPr lang="ca-ES" sz="2900" u="sng" dirty="0" err="1">
                <a:solidFill>
                  <a:srgbClr val="000000"/>
                </a:solidFill>
                <a:latin typeface="Glacial Indifference Bold"/>
                <a:hlinkClick r:id="rId6"/>
              </a:rPr>
              <a:t>BiPaDi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: actualment còpies digitals de 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197 manuscrits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accessibles a text complet.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60784" y="1016545"/>
            <a:ext cx="14537482" cy="1181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FONS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 MANUSCRITS</a:t>
            </a:r>
          </a:p>
          <a:p>
            <a:pPr>
              <a:lnSpc>
                <a:spcPts val="3840"/>
              </a:lnSpc>
            </a:pPr>
            <a:r>
              <a:rPr lang="ca-ES" sz="3200" spc="640">
                <a:solidFill>
                  <a:srgbClr val="000000"/>
                </a:solidFill>
                <a:latin typeface="Glacial Indifference Bold"/>
              </a:rPr>
              <a:t>LLIBRES ELABORATS A MÀ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34210" t="30368" r="11657" b="4888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262935" y="4010025"/>
            <a:ext cx="16025065" cy="3267464"/>
            <a:chOff x="0" y="0"/>
            <a:chExt cx="5916756" cy="12064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916756" cy="1206409"/>
            </a:xfrm>
            <a:custGeom>
              <a:avLst/>
              <a:gdLst/>
              <a:ahLst/>
              <a:cxnLst/>
              <a:rect l="l" t="t" r="r" b="b"/>
              <a:pathLst>
                <a:path w="5916756" h="1206409">
                  <a:moveTo>
                    <a:pt x="0" y="0"/>
                  </a:moveTo>
                  <a:lnTo>
                    <a:pt x="5916756" y="0"/>
                  </a:lnTo>
                  <a:lnTo>
                    <a:pt x="5916756" y="1206409"/>
                  </a:lnTo>
                  <a:lnTo>
                    <a:pt x="0" y="1206409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2554899" y="4294064"/>
            <a:ext cx="13859577" cy="26993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0"/>
              </a:lnSpc>
            </a:pPr>
            <a:r>
              <a:rPr lang="ca-ES" sz="2900" u="sng" dirty="0">
                <a:solidFill>
                  <a:srgbClr val="000000"/>
                </a:solidFill>
                <a:latin typeface="Glacial Indifference Bold"/>
                <a:hlinkClick r:id="rId3"/>
              </a:rPr>
              <a:t>Pàgina web d'incunables</a:t>
            </a:r>
            <a:endParaRPr lang="ca-ES" sz="2900" u="sng" dirty="0">
              <a:solidFill>
                <a:srgbClr val="000000"/>
              </a:solidFill>
              <a:latin typeface="Glacial Indifference Bold"/>
            </a:endParaRP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812 edicions 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 1.185 exemplars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93 edicions úniques a l’Estat espanyol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6 edicions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úniques al món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u="sng" dirty="0">
                <a:solidFill>
                  <a:srgbClr val="000000"/>
                </a:solidFill>
                <a:latin typeface="Glacial Indifference Bold"/>
                <a:hlinkClick r:id="rId4"/>
              </a:rPr>
              <a:t>Catàleg en línia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: totes les 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edicions descrites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. 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3a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biblioteca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en nombre d’incunables i 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1a universitària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, 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a l'Estat espanyol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. 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291582" y="1019175"/>
            <a:ext cx="16668750" cy="1183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  <a:spcBef>
                <a:spcPct val="0"/>
              </a:spcBef>
            </a:pPr>
            <a:r>
              <a:rPr lang="ca-ES" sz="4500" spc="900">
                <a:solidFill>
                  <a:srgbClr val="FFFFFF"/>
                </a:solidFill>
                <a:latin typeface="Glacial Indifference Bold"/>
              </a:rPr>
              <a:t>FONS </a:t>
            </a:r>
            <a:r>
              <a:rPr lang="ca-ES" sz="4500" spc="900">
                <a:solidFill>
                  <a:srgbClr val="000000"/>
                </a:solidFill>
                <a:latin typeface="Glacial Indifference Bold"/>
              </a:rPr>
              <a:t>INCUNABLES </a:t>
            </a:r>
          </a:p>
          <a:p>
            <a:pPr>
              <a:lnSpc>
                <a:spcPts val="3840"/>
              </a:lnSpc>
              <a:spcBef>
                <a:spcPct val="0"/>
              </a:spcBef>
            </a:pPr>
            <a:r>
              <a:rPr lang="ca-ES" sz="3200" spc="640">
                <a:solidFill>
                  <a:srgbClr val="000000"/>
                </a:solidFill>
                <a:latin typeface="Glacial Indifference Bold"/>
              </a:rPr>
              <a:t>LLIBRES IMPRESOS DEL 1450-1500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77000"/>
          </a:blip>
          <a:srcRect l="54383" t="44907" r="3278" b="2333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4862513"/>
            <a:chOff x="0" y="0"/>
            <a:chExt cx="5916756" cy="1795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795331"/>
            </a:xfrm>
            <a:custGeom>
              <a:avLst/>
              <a:gdLst/>
              <a:ahLst/>
              <a:cxnLst/>
              <a:rect l="l" t="t" r="r" b="b"/>
              <a:pathLst>
                <a:path w="5916756" h="1795331">
                  <a:moveTo>
                    <a:pt x="0" y="0"/>
                  </a:moveTo>
                  <a:lnTo>
                    <a:pt x="5916756" y="0"/>
                  </a:lnTo>
                  <a:lnTo>
                    <a:pt x="5916756" y="1795331"/>
                  </a:lnTo>
                  <a:lnTo>
                    <a:pt x="0" y="1795331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438400" y="4187825"/>
            <a:ext cx="15849600" cy="4526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481"/>
              </a:lnSpc>
            </a:pP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3"/>
              </a:rPr>
              <a:t>Pàgina web d'impresos</a:t>
            </a:r>
            <a:endParaRPr lang="ca-ES" sz="2901" u="sng" dirty="0">
              <a:solidFill>
                <a:srgbClr val="000000"/>
              </a:solidFill>
              <a:latin typeface="Glacial Indifference Bold"/>
            </a:endParaRP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Segle XVI: 11.327 edicions i 17.350 exemplars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–la més nombrosa de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 l'Estat espanyol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Segle XVII: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aproximadament 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22.000 edicions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Segle XVIII: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aproximadament 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31.000 edicions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Anys 1801-1820: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aproximadament 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3.500 edicions i el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doble d’exemplars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  <a:endParaRPr lang="ca-ES" sz="2901" dirty="0">
              <a:solidFill>
                <a:srgbClr val="000000"/>
              </a:solidFill>
              <a:latin typeface="Glacial Indifference"/>
            </a:endParaRPr>
          </a:p>
          <a:p>
            <a:pPr>
              <a:lnSpc>
                <a:spcPts val="1922"/>
              </a:lnSpc>
            </a:pPr>
            <a:endParaRPr lang="ca-ES" sz="2901" dirty="0">
              <a:solidFill>
                <a:srgbClr val="000000"/>
              </a:solidFill>
              <a:latin typeface="Glacial Indifference"/>
            </a:endParaRPr>
          </a:p>
          <a:p>
            <a:pPr>
              <a:lnSpc>
                <a:spcPts val="3481"/>
              </a:lnSpc>
            </a:pP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Som la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 2a biblioteca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amb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 més nombre d'impresos dels segles XVII-XVIII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després de la BNE.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Disposem aproximadament de més de 120.000 exemplars.</a:t>
            </a:r>
          </a:p>
          <a:p>
            <a:pPr>
              <a:lnSpc>
                <a:spcPts val="1922"/>
              </a:lnSpc>
            </a:pPr>
            <a:endParaRPr lang="ca-ES" sz="2901" dirty="0">
              <a:solidFill>
                <a:srgbClr val="000000"/>
              </a:solidFill>
              <a:latin typeface="Glacial Indifference"/>
            </a:endParaRPr>
          </a:p>
          <a:p>
            <a:pPr>
              <a:lnSpc>
                <a:spcPts val="3481"/>
              </a:lnSpc>
            </a:pP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4"/>
              </a:rPr>
              <a:t>Catàleg en línia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: tot el segle XVI catalogat. Pels segles XVII i XVIII cal consultar també els catàlegs manuals.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60784" y="1016545"/>
            <a:ext cx="14537482" cy="1181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FONS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 IMPRESOS</a:t>
            </a:r>
          </a:p>
          <a:p>
            <a:pPr>
              <a:lnSpc>
                <a:spcPts val="3840"/>
              </a:lnSpc>
            </a:pPr>
            <a:r>
              <a:rPr lang="ca-ES" sz="3200" spc="640">
                <a:solidFill>
                  <a:srgbClr val="000000"/>
                </a:solidFill>
                <a:latin typeface="Glacial Indifference Bold"/>
              </a:rPr>
              <a:t>LLIBRES DEL S.XVI AL 1820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1110" t="6628" r="25592" b="2085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107219"/>
            <a:ext cx="16025065" cy="4284342"/>
            <a:chOff x="0" y="0"/>
            <a:chExt cx="5916756" cy="158186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581860"/>
            </a:xfrm>
            <a:custGeom>
              <a:avLst/>
              <a:gdLst/>
              <a:ahLst/>
              <a:cxnLst/>
              <a:rect l="l" t="t" r="r" b="b"/>
              <a:pathLst>
                <a:path w="5916756" h="1581860">
                  <a:moveTo>
                    <a:pt x="0" y="0"/>
                  </a:moveTo>
                  <a:lnTo>
                    <a:pt x="5916756" y="0"/>
                  </a:lnTo>
                  <a:lnTo>
                    <a:pt x="5916756" y="1581860"/>
                  </a:lnTo>
                  <a:lnTo>
                    <a:pt x="0" y="1581860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306853" y="4226597"/>
            <a:ext cx="15937230" cy="40455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Cedularis de llibres impresos</a:t>
            </a:r>
          </a:p>
          <a:p>
            <a:pPr>
              <a:lnSpc>
                <a:spcPts val="3481"/>
              </a:lnSpc>
            </a:pPr>
            <a:r>
              <a:rPr lang="ca-ES" sz="2901">
                <a:solidFill>
                  <a:srgbClr val="000000"/>
                </a:solidFill>
                <a:latin typeface="Glacial Indifference"/>
              </a:rPr>
              <a:t>  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64 cedularis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, entre 100 i 200 fitxes cadascun.</a:t>
            </a:r>
          </a:p>
          <a:p>
            <a:pPr>
              <a:lnSpc>
                <a:spcPts val="3481"/>
              </a:lnSpc>
            </a:pPr>
            <a:r>
              <a:rPr lang="ca-ES" sz="2901">
                <a:solidFill>
                  <a:srgbClr val="000000"/>
                </a:solidFill>
                <a:latin typeface="Glacial Indifference"/>
              </a:rPr>
              <a:t>   Ordenació per nom d’autor i obres anònimes.</a:t>
            </a:r>
          </a:p>
          <a:p>
            <a:pPr>
              <a:lnSpc>
                <a:spcPts val="1922"/>
              </a:lnSpc>
            </a:pPr>
            <a:endParaRPr lang="ca-ES" sz="2901">
              <a:solidFill>
                <a:srgbClr val="000000"/>
              </a:solidFill>
              <a:latin typeface="Glacial Indifference"/>
            </a:endParaRP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Fotografies de portades</a:t>
            </a:r>
          </a:p>
          <a:p>
            <a:pPr>
              <a:lnSpc>
                <a:spcPts val="3481"/>
              </a:lnSpc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   48 calaixos de fotografies,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entre 100 i 150 fitxes cadascun.</a:t>
            </a:r>
          </a:p>
          <a:p>
            <a:pPr>
              <a:lnSpc>
                <a:spcPts val="3481"/>
              </a:lnSpc>
            </a:pPr>
            <a:r>
              <a:rPr lang="ca-ES" sz="2901">
                <a:solidFill>
                  <a:srgbClr val="000000"/>
                </a:solidFill>
                <a:latin typeface="Glacial Indifference"/>
              </a:rPr>
              <a:t>   Ordenació per nom d’autor i obres anònimes.</a:t>
            </a:r>
          </a:p>
          <a:p>
            <a:pPr>
              <a:lnSpc>
                <a:spcPts val="1922"/>
              </a:lnSpc>
            </a:pPr>
            <a:endParaRPr lang="ca-ES" sz="2901">
              <a:solidFill>
                <a:srgbClr val="000000"/>
              </a:solidFill>
              <a:latin typeface="Glacial Indifference"/>
            </a:endParaRPr>
          </a:p>
          <a:p>
            <a:pPr>
              <a:lnSpc>
                <a:spcPts val="3481"/>
              </a:lnSpc>
            </a:pPr>
            <a:r>
              <a:rPr lang="ca-ES" sz="1601">
                <a:solidFill>
                  <a:srgbClr val="000000"/>
                </a:solidFill>
                <a:latin typeface="Glacial Indifference"/>
              </a:rPr>
              <a:t>  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En procés d'incorporació al catàleg en línia. Les fitxes amb el segell </a:t>
            </a:r>
            <a:r>
              <a:rPr lang="ca-ES" sz="2901">
                <a:solidFill>
                  <a:srgbClr val="000000"/>
                </a:solidFill>
                <a:latin typeface="Glacial Indifference Italics"/>
              </a:rPr>
              <a:t>RESOLT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 ja han estat        </a:t>
            </a:r>
          </a:p>
          <a:p>
            <a:pPr>
              <a:lnSpc>
                <a:spcPts val="3481"/>
              </a:lnSpc>
            </a:pPr>
            <a:r>
              <a:rPr lang="ca-ES" sz="2901">
                <a:solidFill>
                  <a:srgbClr val="000000"/>
                </a:solidFill>
                <a:latin typeface="Glacial Indifference"/>
              </a:rPr>
              <a:t>  traspassades.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60784" y="1015593"/>
            <a:ext cx="15070882" cy="1183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FONS 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CATÀLEGS MANUALS: </a:t>
            </a:r>
          </a:p>
          <a:p>
            <a:pPr>
              <a:lnSpc>
                <a:spcPts val="3840"/>
              </a:lnSpc>
            </a:pPr>
            <a:r>
              <a:rPr lang="ca-ES" sz="3200" spc="640">
                <a:solidFill>
                  <a:srgbClr val="000000"/>
                </a:solidFill>
                <a:latin typeface="Glacial Indifference Bold"/>
              </a:rPr>
              <a:t>CEDULARIS I FOTOGRAFIES DE PORTADES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265" t="8618" r="21272" b="2611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3427860"/>
            <a:chOff x="0" y="0"/>
            <a:chExt cx="5916756" cy="126563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265630"/>
            </a:xfrm>
            <a:custGeom>
              <a:avLst/>
              <a:gdLst/>
              <a:ahLst/>
              <a:cxnLst/>
              <a:rect l="l" t="t" r="r" b="b"/>
              <a:pathLst>
                <a:path w="5916756" h="1265630">
                  <a:moveTo>
                    <a:pt x="0" y="0"/>
                  </a:moveTo>
                  <a:lnTo>
                    <a:pt x="5916756" y="0"/>
                  </a:lnTo>
                  <a:lnTo>
                    <a:pt x="5916756" y="1265630"/>
                  </a:lnTo>
                  <a:lnTo>
                    <a:pt x="0" y="1265630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558172" y="4397122"/>
            <a:ext cx="15437509" cy="2653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1"/>
              </a:lnSpc>
            </a:pPr>
            <a:r>
              <a:rPr lang="ca-ES" sz="2901" u="sng">
                <a:solidFill>
                  <a:srgbClr val="000000"/>
                </a:solidFill>
                <a:latin typeface="Glacial Indifference Bold"/>
                <a:hlinkClick r:id="rId3"/>
              </a:rPr>
              <a:t>Pàgina web de gravats</a:t>
            </a:r>
            <a:endParaRPr lang="ca-ES" sz="2901" u="sng">
              <a:solidFill>
                <a:srgbClr val="000000"/>
              </a:solidFill>
              <a:latin typeface="Glacial Indifference Bold"/>
            </a:endParaRPr>
          </a:p>
          <a:p>
            <a:pPr>
              <a:lnSpc>
                <a:spcPts val="3481"/>
              </a:lnSpc>
            </a:pPr>
            <a:r>
              <a:rPr lang="ca-ES" sz="2901">
                <a:solidFill>
                  <a:srgbClr val="000000"/>
                </a:solidFill>
                <a:latin typeface="Glacial Indifference"/>
              </a:rPr>
              <a:t>Més de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 8.000 làmines soltes (segles XVI-XIX)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>
              <a:lnSpc>
                <a:spcPts val="3481"/>
              </a:lnSpc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Tècniques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més representades: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xilogràfica, calcogràfica i litogràfica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>
              <a:lnSpc>
                <a:spcPts val="3481"/>
              </a:lnSpc>
            </a:pPr>
            <a:r>
              <a:rPr lang="ca-ES" sz="2901" u="sng">
                <a:solidFill>
                  <a:srgbClr val="000000"/>
                </a:solidFill>
                <a:latin typeface="Glacial Indifference Bold"/>
                <a:hlinkClick r:id="rId4"/>
              </a:rPr>
              <a:t>Catàleg en línia</a:t>
            </a:r>
            <a:endParaRPr lang="ca-ES" sz="2901" u="sng">
              <a:solidFill>
                <a:srgbClr val="000000"/>
              </a:solidFill>
              <a:latin typeface="Glacial Indifference Bold"/>
            </a:endParaRPr>
          </a:p>
          <a:p>
            <a:pPr>
              <a:lnSpc>
                <a:spcPts val="3481"/>
              </a:lnSpc>
            </a:pPr>
            <a:r>
              <a:rPr lang="ca-ES" sz="2901">
                <a:solidFill>
                  <a:srgbClr val="000000"/>
                </a:solidFill>
                <a:latin typeface="Glacial Indifference"/>
              </a:rPr>
              <a:t>Més de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1.500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làmines catalogades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, la gran majoria amb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versió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digital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a la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Memòria Digital de Catalunya (</a:t>
            </a:r>
            <a:r>
              <a:rPr lang="ca-ES" sz="2901" u="sng">
                <a:solidFill>
                  <a:srgbClr val="000000"/>
                </a:solidFill>
                <a:latin typeface="Glacial Indifference Bold"/>
                <a:hlinkClick r:id="rId5"/>
              </a:rPr>
              <a:t>MDC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)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60784" y="916533"/>
            <a:ext cx="15070882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FONS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 GRAVATS EN LÀMINES SOLTES</a:t>
            </a:r>
          </a:p>
          <a:p>
            <a:pPr>
              <a:lnSpc>
                <a:spcPts val="5399"/>
              </a:lnSpc>
            </a:pPr>
            <a:endParaRPr lang="ca-ES" sz="4499" spc="899">
              <a:solidFill>
                <a:srgbClr val="000000"/>
              </a:solidFill>
              <a:latin typeface="Glacial Indifference Bol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rcRect l="4532" t="66932" r="59276" b="442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73725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4182775"/>
            <a:chOff x="0" y="0"/>
            <a:chExt cx="5916756" cy="1544359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544359"/>
            </a:xfrm>
            <a:custGeom>
              <a:avLst/>
              <a:gdLst/>
              <a:ahLst/>
              <a:cxnLst/>
              <a:rect l="l" t="t" r="r" b="b"/>
              <a:pathLst>
                <a:path w="5916756" h="1544359">
                  <a:moveTo>
                    <a:pt x="0" y="0"/>
                  </a:moveTo>
                  <a:lnTo>
                    <a:pt x="5916756" y="0"/>
                  </a:lnTo>
                  <a:lnTo>
                    <a:pt x="5916756" y="1544359"/>
                  </a:lnTo>
                  <a:lnTo>
                    <a:pt x="0" y="1544359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880989" y="4287549"/>
            <a:ext cx="15240440" cy="40203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l">
              <a:lnSpc>
                <a:spcPts val="3481"/>
              </a:lnSpc>
              <a:spcBef>
                <a:spcPct val="0"/>
              </a:spcBef>
            </a:pPr>
            <a:r>
              <a:rPr lang="ca-ES" sz="2901" u="sng">
                <a:solidFill>
                  <a:srgbClr val="000000"/>
                </a:solidFill>
                <a:latin typeface="Glacial Indifference Bold"/>
                <a:hlinkClick r:id="rId4"/>
              </a:rPr>
              <a:t>Pàgina web de pergamins</a:t>
            </a:r>
            <a:endParaRPr lang="ca-ES" sz="2901" u="sng">
              <a:solidFill>
                <a:srgbClr val="000000"/>
              </a:solidFill>
              <a:latin typeface="Glacial Indifference Bold"/>
            </a:endParaRPr>
          </a:p>
          <a:p>
            <a:pPr marL="0" lvl="1" indent="0" algn="l">
              <a:lnSpc>
                <a:spcPts val="3481"/>
              </a:lnSpc>
              <a:spcBef>
                <a:spcPct val="0"/>
              </a:spcBef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890 pergamins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de procedències diverses,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 els més antics del segle XI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0" lvl="1" indent="0" algn="l">
              <a:lnSpc>
                <a:spcPts val="3481"/>
              </a:lnSpc>
              <a:spcBef>
                <a:spcPct val="0"/>
              </a:spcBef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• Monestir d’Alguaire –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 disponibles al</a:t>
            </a:r>
            <a:r>
              <a:rPr lang="ca-ES" sz="2901">
                <a:solidFill>
                  <a:srgbClr val="000000"/>
                </a:solidFill>
                <a:latin typeface="Glacial Indifference"/>
                <a:hlinkClick r:id="rId5"/>
              </a:rPr>
              <a:t> </a:t>
            </a:r>
            <a:r>
              <a:rPr lang="ca-ES" sz="2901" u="sng">
                <a:solidFill>
                  <a:srgbClr val="000000"/>
                </a:solidFill>
                <a:latin typeface="Glacial Indifference Bold"/>
                <a:hlinkClick r:id="rId5"/>
              </a:rPr>
              <a:t>BiPaDi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0" lvl="1" indent="0" algn="l">
              <a:lnSpc>
                <a:spcPts val="3481"/>
              </a:lnSpc>
              <a:spcBef>
                <a:spcPct val="0"/>
              </a:spcBef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• Monestirs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benedictins de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 Sant Benet de Bages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 i de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 Sant Pere de Casserres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0" lvl="1" indent="0" algn="l">
              <a:lnSpc>
                <a:spcPts val="3481"/>
              </a:lnSpc>
              <a:spcBef>
                <a:spcPct val="0"/>
              </a:spcBef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• Col·legi de l'Assumpció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de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l'antic Estudi General de Lleida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algn="l">
              <a:lnSpc>
                <a:spcPts val="3481"/>
              </a:lnSpc>
              <a:spcBef>
                <a:spcPct val="0"/>
              </a:spcBef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• Títols de batxiller en Filosofia, Medicina, Dret i Teologia de la Universitat de Cervera i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d'altres universitats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 (València, Osca i Saragossa,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i també alguna d'estrangera).</a:t>
            </a:r>
          </a:p>
          <a:p>
            <a:pPr marL="0" lvl="1" indent="0" algn="l">
              <a:lnSpc>
                <a:spcPts val="3481"/>
              </a:lnSpc>
              <a:spcBef>
                <a:spcPct val="0"/>
              </a:spcBef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•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Un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lot de documentació de diverses localitats catalanes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0" lvl="1" indent="0" algn="l">
              <a:lnSpc>
                <a:spcPts val="3481"/>
              </a:lnSpc>
              <a:spcBef>
                <a:spcPct val="0"/>
              </a:spcBef>
            </a:pPr>
            <a:endParaRPr lang="ca-ES" sz="2901">
              <a:solidFill>
                <a:srgbClr val="000000"/>
              </a:solidFill>
              <a:latin typeface="Glacial Indifference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60784" y="916533"/>
            <a:ext cx="15070882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FONS 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PERGAMINS</a:t>
            </a:r>
          </a:p>
          <a:p>
            <a:pPr>
              <a:lnSpc>
                <a:spcPts val="5399"/>
              </a:lnSpc>
            </a:pPr>
            <a:endParaRPr lang="ca-ES" sz="4499" spc="899">
              <a:solidFill>
                <a:srgbClr val="000000"/>
              </a:solidFill>
              <a:latin typeface="Glacial Indifference Bol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t="12500" b="1250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73725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2795834"/>
            <a:chOff x="0" y="0"/>
            <a:chExt cx="5916756" cy="103227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032274"/>
            </a:xfrm>
            <a:custGeom>
              <a:avLst/>
              <a:gdLst/>
              <a:ahLst/>
              <a:cxnLst/>
              <a:rect l="l" t="t" r="r" b="b"/>
              <a:pathLst>
                <a:path w="5916756" h="1032274">
                  <a:moveTo>
                    <a:pt x="0" y="0"/>
                  </a:moveTo>
                  <a:lnTo>
                    <a:pt x="5916756" y="0"/>
                  </a:lnTo>
                  <a:lnTo>
                    <a:pt x="5916756" y="1032274"/>
                  </a:lnTo>
                  <a:lnTo>
                    <a:pt x="0" y="1032274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507167" y="4245239"/>
            <a:ext cx="15146215" cy="24865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60"/>
              </a:lnSpc>
            </a:pP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198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capses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de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portades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soltes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,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corresponents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a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uns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67.000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llibres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dels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segles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XVI-XIX,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ordenades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per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ciutats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d’impressió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. </a:t>
            </a:r>
          </a:p>
          <a:p>
            <a:pPr>
              <a:lnSpc>
                <a:spcPts val="1910"/>
              </a:lnSpc>
            </a:pPr>
            <a:endParaRPr lang="en-US" sz="2883" dirty="0">
              <a:solidFill>
                <a:srgbClr val="000000"/>
              </a:solidFill>
              <a:latin typeface="Glacial Indifference"/>
            </a:endParaRPr>
          </a:p>
          <a:p>
            <a:pPr marL="0" lvl="1" indent="0" algn="l">
              <a:lnSpc>
                <a:spcPts val="3460"/>
              </a:lnSpc>
              <a:spcBef>
                <a:spcPct val="0"/>
              </a:spcBef>
            </a:pP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Portades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, en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ocasions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també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quaderns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preliminars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, que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varen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ser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arrencats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del documents originals arran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d’una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esporgada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massiva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efectuada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el 1937, tot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seguint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dubtosos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criteris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d’estat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de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conservació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60784" y="916533"/>
            <a:ext cx="15070882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499" spc="899">
                <a:solidFill>
                  <a:srgbClr val="FFFFFF"/>
                </a:solidFill>
                <a:latin typeface="Glacial Indifference Bold"/>
              </a:rPr>
              <a:t>FONS </a:t>
            </a:r>
            <a:r>
              <a:rPr lang="en-US" sz="4499" spc="899">
                <a:solidFill>
                  <a:srgbClr val="000000"/>
                </a:solidFill>
                <a:latin typeface="Glacial Indifference Bold"/>
              </a:rPr>
              <a:t>PORTADES SOLTES</a:t>
            </a:r>
          </a:p>
          <a:p>
            <a:pPr>
              <a:lnSpc>
                <a:spcPts val="5399"/>
              </a:lnSpc>
            </a:pPr>
            <a:endParaRPr lang="en-US" sz="4499" spc="899">
              <a:solidFill>
                <a:srgbClr val="000000"/>
              </a:solidFill>
              <a:latin typeface="Glacial Indifference Bol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3145" t="2222" r="10685" b="3315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73725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2528545"/>
            <a:chOff x="0" y="0"/>
            <a:chExt cx="5916756" cy="93358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933586"/>
            </a:xfrm>
            <a:custGeom>
              <a:avLst/>
              <a:gdLst/>
              <a:ahLst/>
              <a:cxnLst/>
              <a:rect l="l" t="t" r="r" b="b"/>
              <a:pathLst>
                <a:path w="5916756" h="933586">
                  <a:moveTo>
                    <a:pt x="0" y="0"/>
                  </a:moveTo>
                  <a:lnTo>
                    <a:pt x="5916756" y="0"/>
                  </a:lnTo>
                  <a:lnTo>
                    <a:pt x="5916756" y="933586"/>
                  </a:lnTo>
                  <a:lnTo>
                    <a:pt x="0" y="933586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507167" y="4347820"/>
            <a:ext cx="15240440" cy="2019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81"/>
              </a:lnSpc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Més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de 250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peces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controlades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de material annex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: documents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petits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objectes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localitzats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dins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dels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volums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Sovint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efímers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o d’un sol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ús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,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han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arribat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als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nostres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dies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després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de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romandre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ocults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entre les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pàgines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>
              <a:lnSpc>
                <a:spcPts val="1922"/>
              </a:lnSpc>
            </a:pPr>
            <a:endParaRPr lang="ca-ES" sz="2901" dirty="0">
              <a:solidFill>
                <a:srgbClr val="000000"/>
              </a:solidFill>
              <a:latin typeface="Glacial Indifference"/>
            </a:endParaRPr>
          </a:p>
          <a:p>
            <a:pPr marL="0" lvl="1" indent="0" algn="l">
              <a:lnSpc>
                <a:spcPts val="3481"/>
              </a:lnSpc>
              <a:spcBef>
                <a:spcPct val="0"/>
              </a:spcBef>
            </a:pP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Exposició relacionada: 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  <a:hlinkClick r:id="rId3"/>
              </a:rPr>
              <a:t>La vida privada dels llibres del CRAI Biblioteca de Reserva</a:t>
            </a:r>
            <a:endParaRPr lang="ca-ES" sz="2901" dirty="0">
              <a:solidFill>
                <a:srgbClr val="000000"/>
              </a:solidFill>
              <a:latin typeface="Glacial Indifference Bold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60784" y="916533"/>
            <a:ext cx="15070882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FONS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 MATERIAL ANNEX</a:t>
            </a:r>
          </a:p>
          <a:p>
            <a:pPr>
              <a:lnSpc>
                <a:spcPts val="5399"/>
              </a:lnSpc>
            </a:pPr>
            <a:endParaRPr lang="ca-ES" sz="4499" spc="899">
              <a:solidFill>
                <a:srgbClr val="000000"/>
              </a:solidFill>
              <a:latin typeface="Glacial Indifference 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9536" t="6923" b="16460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1CD60">
                <a:alpha val="85882"/>
              </a:srgbClr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2262935" y="4010025"/>
            <a:ext cx="16025065" cy="3810000"/>
            <a:chOff x="0" y="0"/>
            <a:chExt cx="5916756" cy="140672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916756" cy="1406724"/>
            </a:xfrm>
            <a:custGeom>
              <a:avLst/>
              <a:gdLst/>
              <a:ahLst/>
              <a:cxnLst/>
              <a:rect l="l" t="t" r="r" b="b"/>
              <a:pathLst>
                <a:path w="5916756" h="1406724">
                  <a:moveTo>
                    <a:pt x="0" y="0"/>
                  </a:moveTo>
                  <a:lnTo>
                    <a:pt x="5916756" y="0"/>
                  </a:lnTo>
                  <a:lnTo>
                    <a:pt x="5916756" y="1406724"/>
                  </a:lnTo>
                  <a:lnTo>
                    <a:pt x="0" y="1406724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2634176" y="4345305"/>
            <a:ext cx="14935200" cy="3161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0"/>
              </a:lnSpc>
            </a:pP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El </a:t>
            </a:r>
            <a:r>
              <a:rPr lang="en-US" sz="2900" u="sng" dirty="0">
                <a:solidFill>
                  <a:srgbClr val="000000"/>
                </a:solidFill>
                <a:latin typeface="Glacial Indifference Bold"/>
                <a:hlinkClick r:id="rId3"/>
              </a:rPr>
              <a:t>CRAI </a:t>
            </a:r>
            <a:r>
              <a:rPr lang="en-US" sz="2900" u="sng" dirty="0" err="1">
                <a:solidFill>
                  <a:srgbClr val="000000"/>
                </a:solidFill>
                <a:latin typeface="Glacial Indifference Bold"/>
                <a:hlinkClick r:id="rId3"/>
              </a:rPr>
              <a:t>Biblioteca</a:t>
            </a:r>
            <a:r>
              <a:rPr lang="en-US" sz="2900" u="sng" dirty="0">
                <a:solidFill>
                  <a:srgbClr val="000000"/>
                </a:solidFill>
                <a:latin typeface="Glacial Indifference Bold"/>
                <a:hlinkClick r:id="rId3"/>
              </a:rPr>
              <a:t> de </a:t>
            </a:r>
            <a:r>
              <a:rPr lang="en-US" sz="2900" u="sng" dirty="0" err="1">
                <a:solidFill>
                  <a:srgbClr val="000000"/>
                </a:solidFill>
                <a:latin typeface="Glacial Indifference Bold"/>
                <a:hlinkClick r:id="rId3"/>
              </a:rPr>
              <a:t>Fons</a:t>
            </a:r>
            <a:r>
              <a:rPr lang="en-US" sz="2900" u="sng" dirty="0">
                <a:solidFill>
                  <a:srgbClr val="000000"/>
                </a:solidFill>
                <a:latin typeface="Glacial Indifference Bold"/>
                <a:hlinkClick r:id="rId3"/>
              </a:rPr>
              <a:t> Antic 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forma part del </a:t>
            </a:r>
            <a:r>
              <a:rPr lang="en-US" sz="2900" u="sng" dirty="0">
                <a:solidFill>
                  <a:srgbClr val="000000"/>
                </a:solidFill>
                <a:latin typeface="Glacial Indifference Bold"/>
                <a:hlinkClick r:id="rId4"/>
              </a:rPr>
              <a:t>CRAI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(Centre de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Recursos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per a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l’Aprenentatge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la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Investigació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) de la</a:t>
            </a:r>
            <a:r>
              <a:rPr lang="en-US" sz="2900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0" u="sng" dirty="0" err="1">
                <a:solidFill>
                  <a:srgbClr val="000000"/>
                </a:solidFill>
                <a:latin typeface="Glacial Indifference Bold"/>
                <a:hlinkClick r:id="rId5"/>
              </a:rPr>
              <a:t>Universitat</a:t>
            </a:r>
            <a:r>
              <a:rPr lang="en-US" sz="2900" u="sng" dirty="0">
                <a:solidFill>
                  <a:srgbClr val="000000"/>
                </a:solidFill>
                <a:latin typeface="Glacial Indifference Bold"/>
                <a:hlinkClick r:id="rId5"/>
              </a:rPr>
              <a:t> de Barcelona</a:t>
            </a:r>
            <a:r>
              <a:rPr lang="en-US" sz="2900" u="sng" dirty="0">
                <a:solidFill>
                  <a:srgbClr val="000000"/>
                </a:solidFill>
                <a:latin typeface="Glacial Indifference"/>
              </a:rPr>
              <a:t>,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que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actualment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consta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de 16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biblioteques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. </a:t>
            </a:r>
          </a:p>
          <a:p>
            <a:pPr>
              <a:lnSpc>
                <a:spcPts val="1920"/>
              </a:lnSpc>
            </a:pPr>
            <a:endParaRPr lang="en-US" sz="2900" dirty="0">
              <a:solidFill>
                <a:srgbClr val="000000"/>
              </a:solidFill>
              <a:latin typeface="Glacial Indifference"/>
            </a:endParaRPr>
          </a:p>
          <a:p>
            <a:pPr>
              <a:lnSpc>
                <a:spcPts val="3480"/>
              </a:lnSpc>
            </a:pP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Comparteix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espais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amb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el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u="sng" dirty="0">
                <a:solidFill>
                  <a:srgbClr val="000000"/>
                </a:solidFill>
                <a:latin typeface="Glacial Indifference Bold"/>
                <a:hlinkClick r:id="rId6"/>
              </a:rPr>
              <a:t>CRAI </a:t>
            </a:r>
            <a:r>
              <a:rPr lang="en-US" sz="2900" u="sng" dirty="0" err="1">
                <a:solidFill>
                  <a:srgbClr val="000000"/>
                </a:solidFill>
                <a:latin typeface="Glacial Indifference Bold"/>
                <a:hlinkClick r:id="rId6"/>
              </a:rPr>
              <a:t>Biblioteca</a:t>
            </a:r>
            <a:r>
              <a:rPr lang="en-US" sz="2900" u="sng" dirty="0">
                <a:solidFill>
                  <a:srgbClr val="000000"/>
                </a:solidFill>
                <a:latin typeface="Glacial Indifference Bold"/>
                <a:hlinkClick r:id="rId6"/>
              </a:rPr>
              <a:t> de </a:t>
            </a:r>
            <a:r>
              <a:rPr lang="en-US" sz="2900" u="sng" dirty="0" err="1">
                <a:solidFill>
                  <a:srgbClr val="000000"/>
                </a:solidFill>
                <a:latin typeface="Glacial Indifference Bold"/>
                <a:hlinkClick r:id="rId6"/>
              </a:rPr>
              <a:t>Lletres</a:t>
            </a:r>
            <a:r>
              <a:rPr lang="en-US" sz="2900" dirty="0">
                <a:solidFill>
                  <a:srgbClr val="000000"/>
                </a:solidFill>
                <a:latin typeface="Glacial Indifference"/>
                <a:hlinkClick r:id="rId6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lligat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a la Facultat de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Filologia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Comunicació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, al primer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pis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de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l’Edifici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Històric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de la UB, tot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no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estar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vinculats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a cap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facultat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>
              <a:lnSpc>
                <a:spcPts val="1920"/>
              </a:lnSpc>
            </a:pPr>
            <a:endParaRPr lang="en-US" sz="2900" dirty="0">
              <a:solidFill>
                <a:srgbClr val="000000"/>
              </a:solidFill>
              <a:latin typeface="Glacial Indifference"/>
            </a:endParaRPr>
          </a:p>
          <a:p>
            <a:pPr>
              <a:lnSpc>
                <a:spcPts val="3479"/>
              </a:lnSpc>
            </a:pP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Som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responsables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dels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fons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antics fins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l’any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1820,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fons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considerats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patrimonials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.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60784" y="1296466"/>
            <a:ext cx="15451882" cy="1371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500" spc="900">
                <a:solidFill>
                  <a:srgbClr val="FFFFFF"/>
                </a:solidFill>
                <a:latin typeface="Glacial Indifference Bold"/>
              </a:rPr>
              <a:t>INTRODUCCIÓ  </a:t>
            </a:r>
          </a:p>
          <a:p>
            <a:pPr>
              <a:lnSpc>
                <a:spcPts val="5399"/>
              </a:lnSpc>
            </a:pPr>
            <a:r>
              <a:rPr lang="en-US" sz="4499" spc="900">
                <a:solidFill>
                  <a:srgbClr val="000000"/>
                </a:solidFill>
                <a:latin typeface="Glacial Indifference Bold"/>
              </a:rPr>
              <a:t>CRAI BIBLIOTECA DE FONS ANTIC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t="24800" r="19653" b="1493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73725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92137"/>
            <a:ext cx="16025065" cy="3784238"/>
            <a:chOff x="0" y="0"/>
            <a:chExt cx="5916756" cy="139721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397212"/>
            </a:xfrm>
            <a:custGeom>
              <a:avLst/>
              <a:gdLst/>
              <a:ahLst/>
              <a:cxnLst/>
              <a:rect l="l" t="t" r="r" b="b"/>
              <a:pathLst>
                <a:path w="5916756" h="1397212">
                  <a:moveTo>
                    <a:pt x="0" y="0"/>
                  </a:moveTo>
                  <a:lnTo>
                    <a:pt x="5916756" y="0"/>
                  </a:lnTo>
                  <a:lnTo>
                    <a:pt x="5916756" y="1397212"/>
                  </a:lnTo>
                  <a:lnTo>
                    <a:pt x="0" y="1397212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479578" y="4375248"/>
            <a:ext cx="15065491" cy="3378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Introducció de registres al </a:t>
            </a: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3"/>
              </a:rPr>
              <a:t>catàleg en línia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  <a:hlinkClick r:id="rId3"/>
              </a:rPr>
              <a:t>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, descripció de l’edició i de l’exemplar.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Creació i manteniment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de les 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bases de dades pròpies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:</a:t>
            </a:r>
          </a:p>
          <a:p>
            <a:pPr>
              <a:lnSpc>
                <a:spcPts val="3481"/>
              </a:lnSpc>
            </a:pPr>
            <a:endParaRPr lang="ca-ES" sz="2901" dirty="0">
              <a:solidFill>
                <a:srgbClr val="000000"/>
              </a:solidFill>
              <a:latin typeface="Glacial Indifference"/>
            </a:endParaRPr>
          </a:p>
          <a:p>
            <a:pPr>
              <a:lnSpc>
                <a:spcPts val="3481"/>
              </a:lnSpc>
            </a:pP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                       </a:t>
            </a:r>
            <a:r>
              <a:rPr lang="ca-ES" sz="2901" u="sng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4"/>
              </a:rPr>
              <a:t>Antics posseïdors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                            </a:t>
            </a: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5"/>
              </a:rPr>
              <a:t>Marques d'impressors</a:t>
            </a:r>
            <a:endParaRPr lang="ca-ES" sz="2901" u="sng" dirty="0">
              <a:solidFill>
                <a:srgbClr val="000000"/>
              </a:solidFill>
              <a:latin typeface="Glacial Indifference Bold"/>
            </a:endParaRPr>
          </a:p>
          <a:p>
            <a:pPr>
              <a:lnSpc>
                <a:spcPts val="3481"/>
              </a:lnSpc>
            </a:pPr>
            <a:endParaRPr lang="ca-ES" sz="2901" u="sng" dirty="0">
              <a:solidFill>
                <a:srgbClr val="000000"/>
              </a:solidFill>
              <a:latin typeface="Glacial Indifference Bold"/>
            </a:endParaRPr>
          </a:p>
          <a:p>
            <a:pPr>
              <a:lnSpc>
                <a:spcPts val="1922"/>
              </a:lnSpc>
            </a:pPr>
            <a:endParaRPr lang="ca-ES" sz="2901" u="sng" dirty="0">
              <a:solidFill>
                <a:srgbClr val="000000"/>
              </a:solidFill>
              <a:latin typeface="Glacial Indifference Bold"/>
            </a:endParaRP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Gestió de les col·leccions especials.</a:t>
            </a:r>
          </a:p>
          <a:p>
            <a:pPr marL="626467" lvl="1" indent="-313233" algn="l">
              <a:lnSpc>
                <a:spcPts val="3481"/>
              </a:lnSpc>
              <a:spcBef>
                <a:spcPct val="0"/>
              </a:spcBef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Gestió de noves adquisicions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: donatius i compres de fons antic i modern.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3166595" y="5442608"/>
            <a:ext cx="1243480" cy="124348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8883144" y="5442608"/>
            <a:ext cx="1243480" cy="1243480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360784" y="926058"/>
            <a:ext cx="14270782" cy="1371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399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TASQUES 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CATALOGACIÓ I GESTIÓ DE LA COL·LECCIÓ(1)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3298" t="22168" b="289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73725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4232740"/>
            <a:chOff x="0" y="0"/>
            <a:chExt cx="5916756" cy="156280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562807"/>
            </a:xfrm>
            <a:custGeom>
              <a:avLst/>
              <a:gdLst/>
              <a:ahLst/>
              <a:cxnLst/>
              <a:rect l="l" t="t" r="r" b="b"/>
              <a:pathLst>
                <a:path w="5916756" h="1562807">
                  <a:moveTo>
                    <a:pt x="0" y="0"/>
                  </a:moveTo>
                  <a:lnTo>
                    <a:pt x="5916756" y="0"/>
                  </a:lnTo>
                  <a:lnTo>
                    <a:pt x="5916756" y="1562807"/>
                  </a:lnTo>
                  <a:lnTo>
                    <a:pt x="0" y="1562807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655248" y="4208939"/>
            <a:ext cx="14837781" cy="38014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1"/>
              </a:lnSpc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Creació i participació en recursos digitals propis: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u="sng" dirty="0" err="1">
                <a:solidFill>
                  <a:srgbClr val="000000"/>
                </a:solidFill>
                <a:latin typeface="Glacial Indifference Bold"/>
                <a:hlinkClick r:id="rId3"/>
              </a:rPr>
              <a:t>BiPaDi</a:t>
            </a:r>
            <a:r>
              <a:rPr lang="ca-ES" sz="2901" dirty="0" err="1">
                <a:solidFill>
                  <a:srgbClr val="000000"/>
                </a:solidFill>
                <a:latin typeface="Glacial Indifference Bold"/>
              </a:rPr>
              <a:t>_Biblioteca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 Patrimonial Digital: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portal del fons patrimonial de la Universitat de Barcelona en format digital. Actualment, conté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més de 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4.000 llibres del fons antic.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S'organitza per col·leccions temàtiques.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u="sng" dirty="0" err="1">
                <a:solidFill>
                  <a:srgbClr val="000000"/>
                </a:solidFill>
                <a:latin typeface="Glacial Indifference Bold"/>
                <a:hlinkClick r:id="rId4"/>
              </a:rPr>
              <a:t>MDC</a:t>
            </a:r>
            <a:r>
              <a:rPr lang="ca-ES" sz="2901" dirty="0" err="1">
                <a:solidFill>
                  <a:srgbClr val="000000"/>
                </a:solidFill>
                <a:latin typeface="Glacial Indifference Bold"/>
              </a:rPr>
              <a:t>_Memòria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 Digital de Catalunya: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repositori cooperatiu patrimonial de Catalunya. 4 col·leccions: </a:t>
            </a:r>
            <a:r>
              <a:rPr lang="ca-ES" sz="2901" u="sng" dirty="0">
                <a:solidFill>
                  <a:srgbClr val="000000"/>
                </a:solidFill>
                <a:latin typeface="Glacial Indifference"/>
                <a:hlinkClick r:id="rId5"/>
              </a:rPr>
              <a:t>material cartogràfic antic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, </a:t>
            </a:r>
            <a:r>
              <a:rPr lang="ca-ES" sz="2901" u="sng" dirty="0">
                <a:solidFill>
                  <a:srgbClr val="000000"/>
                </a:solidFill>
                <a:latin typeface="Glacial Indifference"/>
                <a:hlinkClick r:id="rId6"/>
              </a:rPr>
              <a:t>gravats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, </a:t>
            </a:r>
            <a:r>
              <a:rPr lang="ca-ES" sz="2901" u="sng" dirty="0" err="1">
                <a:solidFill>
                  <a:srgbClr val="000000"/>
                </a:solidFill>
                <a:latin typeface="Glacial Indifference"/>
                <a:hlinkClick r:id="rId7"/>
              </a:rPr>
              <a:t>Juntas</a:t>
            </a:r>
            <a:r>
              <a:rPr lang="ca-ES" sz="2901" u="sng" dirty="0">
                <a:solidFill>
                  <a:srgbClr val="000000"/>
                </a:solidFill>
                <a:latin typeface="Glacial Indifference"/>
                <a:hlinkClick r:id="rId7"/>
              </a:rPr>
              <a:t> </a:t>
            </a:r>
            <a:r>
              <a:rPr lang="ca-ES" sz="2901" u="sng" dirty="0" err="1">
                <a:solidFill>
                  <a:srgbClr val="000000"/>
                </a:solidFill>
                <a:latin typeface="Glacial Indifference"/>
                <a:hlinkClick r:id="rId7"/>
              </a:rPr>
              <a:t>Literarias</a:t>
            </a:r>
            <a:r>
              <a:rPr lang="ca-ES" sz="2901" u="sng" dirty="0">
                <a:solidFill>
                  <a:srgbClr val="000000"/>
                </a:solidFill>
                <a:latin typeface="Glacial Indifference"/>
                <a:hlinkClick r:id="rId7"/>
              </a:rPr>
              <a:t> del Reial Col·legi de Cirurgia Barcelona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, i </a:t>
            </a:r>
            <a:r>
              <a:rPr lang="ca-ES" sz="2901" u="sng" dirty="0">
                <a:solidFill>
                  <a:srgbClr val="000000"/>
                </a:solidFill>
                <a:latin typeface="Glacial Indifference"/>
                <a:hlinkClick r:id="rId8"/>
              </a:rPr>
              <a:t>fons </a:t>
            </a:r>
            <a:r>
              <a:rPr lang="ca-ES" sz="2901" u="sng" dirty="0" err="1">
                <a:solidFill>
                  <a:srgbClr val="000000"/>
                </a:solidFill>
                <a:latin typeface="Glacial Indifference"/>
                <a:hlinkClick r:id="rId8"/>
              </a:rPr>
              <a:t>Grewe</a:t>
            </a:r>
            <a:r>
              <a:rPr lang="ca-ES" sz="2901" u="sng" dirty="0">
                <a:solidFill>
                  <a:srgbClr val="000000"/>
                </a:solidFill>
                <a:latin typeface="Glacial Indifference"/>
                <a:hlinkClick r:id="rId8"/>
              </a:rPr>
              <a:t> d'alimentació i gastronomia</a:t>
            </a:r>
            <a:r>
              <a:rPr lang="ca-ES" sz="2901" dirty="0">
                <a:solidFill>
                  <a:srgbClr val="000000"/>
                </a:solidFill>
                <a:latin typeface="Glacial Indifference"/>
                <a:hlinkClick r:id="rId8"/>
              </a:rPr>
              <a:t>.</a:t>
            </a:r>
            <a:endParaRPr lang="ca-ES" sz="2901" dirty="0">
              <a:solidFill>
                <a:srgbClr val="000000"/>
              </a:solidFill>
              <a:latin typeface="Glacial Indifference"/>
            </a:endParaRPr>
          </a:p>
          <a:p>
            <a:pPr>
              <a:lnSpc>
                <a:spcPts val="1922"/>
              </a:lnSpc>
            </a:pPr>
            <a:endParaRPr lang="ca-ES" sz="2901" dirty="0">
              <a:solidFill>
                <a:srgbClr val="000000"/>
              </a:solidFill>
              <a:latin typeface="Glacial Indifference"/>
            </a:endParaRPr>
          </a:p>
          <a:p>
            <a:pPr algn="l">
              <a:lnSpc>
                <a:spcPts val="3481"/>
              </a:lnSpc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Participació en </a:t>
            </a: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9"/>
              </a:rPr>
              <a:t>projectes externs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: Relaciones de </a:t>
            </a:r>
            <a:r>
              <a:rPr lang="ca-ES" sz="2901" dirty="0" err="1">
                <a:solidFill>
                  <a:srgbClr val="000000"/>
                </a:solidFill>
                <a:latin typeface="Glacial Indifference"/>
              </a:rPr>
              <a:t>Sucesos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, MEI, CERL Thesaurus, etc.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60784" y="926058"/>
            <a:ext cx="14346089" cy="1371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399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TASQUES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 CATALOGACIÓ I GESTIÓ DE LA COL·LECCIÓ(2)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t="12500" b="1250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73725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4780297"/>
            <a:chOff x="0" y="0"/>
            <a:chExt cx="5916756" cy="176497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764976"/>
            </a:xfrm>
            <a:custGeom>
              <a:avLst/>
              <a:gdLst/>
              <a:ahLst/>
              <a:cxnLst/>
              <a:rect l="l" t="t" r="r" b="b"/>
              <a:pathLst>
                <a:path w="5916756" h="1764976">
                  <a:moveTo>
                    <a:pt x="0" y="0"/>
                  </a:moveTo>
                  <a:lnTo>
                    <a:pt x="5916756" y="0"/>
                  </a:lnTo>
                  <a:lnTo>
                    <a:pt x="5916756" y="1764976"/>
                  </a:lnTo>
                  <a:lnTo>
                    <a:pt x="0" y="1764976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437638" y="4077670"/>
            <a:ext cx="15240440" cy="4508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Sala de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consulta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Assessorament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en la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localització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del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fons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maneig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dels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catàlegs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Servei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de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digitalització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Suport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en la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publicació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difusió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dels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resultats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de la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recerca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en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revistes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,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llibres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,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exposicions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repositoris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digitals.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Sessions de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formació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virtuals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presencials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Pràctiques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curriculars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no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curriculars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Propostes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de TFG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TFM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basats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en el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nostre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fons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Aprenentatge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basat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en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projectes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 algn="l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Suport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en el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disseny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d’activitats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curriculars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amb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fonts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històriques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60784" y="916533"/>
            <a:ext cx="16136789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499" spc="899">
                <a:solidFill>
                  <a:srgbClr val="FFFFFF"/>
                </a:solidFill>
                <a:latin typeface="Glacial Indifference Bold"/>
              </a:rPr>
              <a:t>TASQUES </a:t>
            </a:r>
            <a:r>
              <a:rPr lang="en-US" sz="4499" spc="899">
                <a:solidFill>
                  <a:srgbClr val="000000"/>
                </a:solidFill>
                <a:latin typeface="Glacial Indifference Bold"/>
              </a:rPr>
              <a:t>SUPORT A LA RECERCA I A LA</a:t>
            </a:r>
          </a:p>
          <a:p>
            <a:pPr>
              <a:lnSpc>
                <a:spcPts val="5399"/>
              </a:lnSpc>
            </a:pPr>
            <a:r>
              <a:rPr lang="en-US" sz="4500" spc="900">
                <a:solidFill>
                  <a:srgbClr val="000000"/>
                </a:solidFill>
                <a:latin typeface="Glacial Indifference Bold"/>
              </a:rPr>
              <a:t>DOCÈNCIA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2611" t="12566" b="1439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73725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4808660"/>
            <a:chOff x="0" y="0"/>
            <a:chExt cx="5916756" cy="1775448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775448"/>
            </a:xfrm>
            <a:custGeom>
              <a:avLst/>
              <a:gdLst/>
              <a:ahLst/>
              <a:cxnLst/>
              <a:rect l="l" t="t" r="r" b="b"/>
              <a:pathLst>
                <a:path w="5916756" h="1775448">
                  <a:moveTo>
                    <a:pt x="0" y="0"/>
                  </a:moveTo>
                  <a:lnTo>
                    <a:pt x="5916756" y="0"/>
                  </a:lnTo>
                  <a:lnTo>
                    <a:pt x="5916756" y="1775448"/>
                  </a:lnTo>
                  <a:lnTo>
                    <a:pt x="0" y="1775448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435440" y="4151411"/>
            <a:ext cx="15240440" cy="449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Exposicions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virtuals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presencials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Visites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virtuals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presencials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Xarxes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socials:</a:t>
            </a:r>
          </a:p>
          <a:p>
            <a:pPr marL="1252934" lvl="2" indent="-417645">
              <a:lnSpc>
                <a:spcPts val="3481"/>
              </a:lnSpc>
              <a:buFont typeface="Arial"/>
              <a:buChar char="⚬"/>
            </a:pP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Blog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: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espai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per a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difondre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notícies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pròpies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per a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promoure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la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participació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dels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usuaris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dels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col·laboradors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1252934" lvl="2" indent="-417645">
              <a:lnSpc>
                <a:spcPts val="3481"/>
              </a:lnSpc>
              <a:buFont typeface="Arial"/>
              <a:buChar char="⚬"/>
            </a:pP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Facebook: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enfocat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a la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difusió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del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món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del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llibre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antic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de la nostra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Biblioteca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1252934" lvl="2" indent="-417645">
              <a:lnSpc>
                <a:spcPts val="3481"/>
              </a:lnSpc>
              <a:buFont typeface="Arial"/>
              <a:buChar char="⚬"/>
            </a:pP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Canal YouTube: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canal de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recursos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propis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recomanacions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externes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1252934" lvl="2" indent="-417645">
              <a:lnSpc>
                <a:spcPts val="3481"/>
              </a:lnSpc>
              <a:buFont typeface="Arial"/>
              <a:buChar char="⚬"/>
            </a:pP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Instagram: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eina per a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donar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la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màxima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visibilitat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al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fons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,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espais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,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usuaris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serveis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del CRAI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Biblioteca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de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Fons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Antic.</a:t>
            </a:r>
          </a:p>
          <a:p>
            <a:pPr marL="626467" lvl="1" indent="-313233" algn="l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Participació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en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jornades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congressos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del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món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del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llibre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antic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65980" y="962562"/>
            <a:ext cx="16136789" cy="68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399"/>
              </a:lnSpc>
            </a:pPr>
            <a:r>
              <a:rPr lang="en-US" sz="4499" spc="899">
                <a:solidFill>
                  <a:srgbClr val="FFFFFF"/>
                </a:solidFill>
                <a:latin typeface="Glacial Indifference Bold"/>
              </a:rPr>
              <a:t>TASQUES</a:t>
            </a:r>
            <a:r>
              <a:rPr lang="en-US" sz="4499" spc="899">
                <a:solidFill>
                  <a:srgbClr val="000000"/>
                </a:solidFill>
                <a:latin typeface="Glacial Indifference Bold"/>
              </a:rPr>
              <a:t> DIFUSIÓ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6630" t="16451" r="346" b="1378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73725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2716240"/>
            <a:chOff x="0" y="0"/>
            <a:chExt cx="5916756" cy="100288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002887"/>
            </a:xfrm>
            <a:custGeom>
              <a:avLst/>
              <a:gdLst/>
              <a:ahLst/>
              <a:cxnLst/>
              <a:rect l="l" t="t" r="r" b="b"/>
              <a:pathLst>
                <a:path w="5916756" h="1002887">
                  <a:moveTo>
                    <a:pt x="0" y="0"/>
                  </a:moveTo>
                  <a:lnTo>
                    <a:pt x="5916756" y="0"/>
                  </a:lnTo>
                  <a:lnTo>
                    <a:pt x="5916756" y="1002887"/>
                  </a:lnTo>
                  <a:lnTo>
                    <a:pt x="0" y="1002887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262935" y="4206363"/>
            <a:ext cx="15240440" cy="22399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Gestió del fons per a la seva conservació: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neteja, control ambiental i protecció dels documents.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Gestió dels exemplars per restaurar al </a:t>
            </a: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3"/>
              </a:rPr>
              <a:t>Taller de Restauració</a:t>
            </a:r>
            <a:r>
              <a:rPr lang="ca-ES" sz="2901" dirty="0">
                <a:solidFill>
                  <a:srgbClr val="000000"/>
                </a:solidFill>
                <a:latin typeface="Glacial Indifference"/>
                <a:hlinkClick r:id="rId3"/>
              </a:rPr>
              <a:t>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del CRAI.</a:t>
            </a:r>
          </a:p>
          <a:p>
            <a:pPr marL="626467" lvl="1" indent="-313233" algn="l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Suport en projectes de mecenatge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 per a la restauració del fons antic: </a:t>
            </a: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4"/>
              </a:rPr>
              <a:t>Apadrina un document</a:t>
            </a:r>
            <a:r>
              <a:rPr lang="ca-ES" sz="2901" u="sng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i </a:t>
            </a: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5"/>
              </a:rPr>
              <a:t>Apadrina un llibre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65980" y="1024467"/>
            <a:ext cx="16136789" cy="68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399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TASQUES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 CONSERVACIÓ I RESTAURACIÓ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29550" t="38843" r="21558" b="40531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1CD60">
                <a:alpha val="94902"/>
              </a:srgbClr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rcRect t="4661" r="305" b="4661"/>
          <a:stretch>
            <a:fillRect/>
          </a:stretch>
        </p:blipFill>
        <p:spPr>
          <a:xfrm>
            <a:off x="14658022" y="8293671"/>
            <a:ext cx="3177731" cy="964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190602" y="8293671"/>
            <a:ext cx="4773129" cy="2169785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504674" y="1390764"/>
            <a:ext cx="17067164" cy="1183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639"/>
              </a:lnSpc>
            </a:pPr>
            <a:r>
              <a:rPr lang="en-US" sz="4699" spc="939" dirty="0">
                <a:solidFill>
                  <a:srgbClr val="000000"/>
                </a:solidFill>
                <a:latin typeface="Glacial Indifference Bold"/>
              </a:rPr>
              <a:t>SEGUIU-NOS!</a:t>
            </a:r>
            <a:r>
              <a:rPr lang="en-US" sz="4699" spc="279" dirty="0">
                <a:solidFill>
                  <a:srgbClr val="000000"/>
                </a:solidFill>
                <a:latin typeface="Arimo Bold"/>
              </a:rPr>
              <a:t> </a:t>
            </a:r>
          </a:p>
          <a:p>
            <a:pPr>
              <a:lnSpc>
                <a:spcPts val="3599"/>
              </a:lnSpc>
            </a:pPr>
            <a:r>
              <a:rPr lang="en-US" sz="2999" spc="599" dirty="0">
                <a:solidFill>
                  <a:srgbClr val="FFFFFF"/>
                </a:solidFill>
                <a:latin typeface="Glacial Indifference Bold"/>
                <a:hlinkClick r:id="rId5"/>
              </a:rPr>
              <a:t>crai.ub.edu/ca/</a:t>
            </a:r>
            <a:r>
              <a:rPr lang="en-US" sz="2999" spc="599" dirty="0" err="1">
                <a:solidFill>
                  <a:srgbClr val="FFFFFF"/>
                </a:solidFill>
                <a:latin typeface="Glacial Indifference Bold"/>
                <a:hlinkClick r:id="rId5"/>
              </a:rPr>
              <a:t>coneix-el-crai</a:t>
            </a:r>
            <a:r>
              <a:rPr lang="en-US" sz="2999" spc="599" dirty="0">
                <a:solidFill>
                  <a:srgbClr val="FFFFFF"/>
                </a:solidFill>
                <a:latin typeface="Glacial Indifference Bold"/>
                <a:hlinkClick r:id="rId5"/>
              </a:rPr>
              <a:t>/</a:t>
            </a:r>
            <a:r>
              <a:rPr lang="en-US" sz="2999" spc="599" dirty="0" err="1">
                <a:solidFill>
                  <a:srgbClr val="FFFFFF"/>
                </a:solidFill>
                <a:latin typeface="Glacial Indifference Bold"/>
                <a:hlinkClick r:id="rId5"/>
              </a:rPr>
              <a:t>biblioteques</a:t>
            </a:r>
            <a:r>
              <a:rPr lang="en-US" sz="2999" spc="599" dirty="0">
                <a:solidFill>
                  <a:srgbClr val="FFFFFF"/>
                </a:solidFill>
                <a:latin typeface="Glacial Indifference Bold"/>
                <a:hlinkClick r:id="rId5"/>
              </a:rPr>
              <a:t>/</a:t>
            </a:r>
            <a:r>
              <a:rPr lang="en-US" sz="2999" spc="599" dirty="0" err="1">
                <a:solidFill>
                  <a:srgbClr val="FFFFFF"/>
                </a:solidFill>
                <a:latin typeface="Glacial Indifference Bold"/>
                <a:hlinkClick r:id="rId5"/>
              </a:rPr>
              <a:t>biblioteca-reserva</a:t>
            </a:r>
            <a:endParaRPr lang="en-US" sz="2999" spc="599" dirty="0">
              <a:solidFill>
                <a:srgbClr val="FFFFFF"/>
              </a:solidFill>
              <a:latin typeface="Glacial Indifference Bold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676400" y="3467100"/>
            <a:ext cx="4674552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sz="2500" spc="500" dirty="0">
                <a:solidFill>
                  <a:srgbClr val="000000"/>
                </a:solidFill>
                <a:latin typeface="Glacial Indifference Bold"/>
              </a:rPr>
              <a:t>blocbibreserva.ub.edu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524000" y="5829300"/>
            <a:ext cx="5607100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sz="2500" spc="500" dirty="0" err="1">
                <a:solidFill>
                  <a:srgbClr val="000000"/>
                </a:solidFill>
                <a:latin typeface="Glacial Indifference Bold"/>
              </a:rPr>
              <a:t>CRAIBibliotecadeFonsAntic</a:t>
            </a:r>
            <a:endParaRPr lang="en-US" sz="2500" spc="500" dirty="0">
              <a:solidFill>
                <a:srgbClr val="000000"/>
              </a:solidFill>
              <a:latin typeface="Glacial Indifference Bold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3845277" y="3340615"/>
            <a:ext cx="3018681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sz="2500" spc="500">
                <a:solidFill>
                  <a:srgbClr val="000000"/>
                </a:solidFill>
                <a:latin typeface="Glacial Indifference Bold"/>
              </a:rPr>
              <a:t>@craifonsantic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1854473" y="5426248"/>
            <a:ext cx="5607100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sz="2500" spc="500" dirty="0" err="1">
                <a:solidFill>
                  <a:srgbClr val="000000"/>
                </a:solidFill>
                <a:latin typeface="Glacial Indifference Bold"/>
              </a:rPr>
              <a:t>CRAIBibliotecadeFonsAntic</a:t>
            </a:r>
            <a:endParaRPr lang="en-US" sz="2500" spc="500" dirty="0">
              <a:solidFill>
                <a:srgbClr val="000000"/>
              </a:solidFill>
              <a:latin typeface="Glacial Indifference Bold"/>
            </a:endParaRPr>
          </a:p>
        </p:txBody>
      </p:sp>
      <p:pic>
        <p:nvPicPr>
          <p:cNvPr id="16" name="Imatge 22">
            <a:hlinkClick r:id="rId6"/>
            <a:extLst>
              <a:ext uri="{FF2B5EF4-FFF2-40B4-BE49-F238E27FC236}">
                <a16:creationId xmlns:a16="http://schemas.microsoft.com/office/drawing/2014/main" id="{D9178BBB-1F10-4461-B942-37C2921FEFB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000500"/>
            <a:ext cx="1109479" cy="1106387"/>
          </a:xfrm>
          <a:prstGeom prst="rect">
            <a:avLst/>
          </a:prstGeom>
        </p:spPr>
      </p:pic>
      <p:pic>
        <p:nvPicPr>
          <p:cNvPr id="17" name="Imatge 21">
            <a:hlinkClick r:id="rId8"/>
            <a:extLst>
              <a:ext uri="{FF2B5EF4-FFF2-40B4-BE49-F238E27FC236}">
                <a16:creationId xmlns:a16="http://schemas.microsoft.com/office/drawing/2014/main" id="{06985F07-7578-4EDD-93E9-016B157B206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6438900"/>
            <a:ext cx="1020981" cy="1020981"/>
          </a:xfrm>
          <a:prstGeom prst="rect">
            <a:avLst/>
          </a:prstGeom>
        </p:spPr>
      </p:pic>
      <p:pic>
        <p:nvPicPr>
          <p:cNvPr id="18" name="Imatge 20">
            <a:hlinkClick r:id="rId10"/>
            <a:extLst>
              <a:ext uri="{FF2B5EF4-FFF2-40B4-BE49-F238E27FC236}">
                <a16:creationId xmlns:a16="http://schemas.microsoft.com/office/drawing/2014/main" id="{B60B3BEA-B144-4721-B0E5-E1F5B6C0077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3848100"/>
            <a:ext cx="1022444" cy="1009279"/>
          </a:xfrm>
          <a:prstGeom prst="rect">
            <a:avLst/>
          </a:prstGeom>
        </p:spPr>
      </p:pic>
      <p:pic>
        <p:nvPicPr>
          <p:cNvPr id="19" name="Imatge 23">
            <a:hlinkClick r:id="rId12"/>
            <a:extLst>
              <a:ext uri="{FF2B5EF4-FFF2-40B4-BE49-F238E27FC236}">
                <a16:creationId xmlns:a16="http://schemas.microsoft.com/office/drawing/2014/main" id="{9E6AD07D-ABF6-4CBA-A8A3-5A82B0D7100F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6200" y="6057900"/>
            <a:ext cx="1039178" cy="1039178"/>
          </a:xfrm>
          <a:prstGeom prst="rect">
            <a:avLst/>
          </a:prstGeom>
        </p:spPr>
      </p:pic>
      <p:pic>
        <p:nvPicPr>
          <p:cNvPr id="20" name="Picture 5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14658022" y="9387610"/>
            <a:ext cx="1076784" cy="37273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t="7706" b="770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360784" y="1291704"/>
            <a:ext cx="14537482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499" spc="899">
                <a:solidFill>
                  <a:srgbClr val="FFFFFF"/>
                </a:solidFill>
                <a:latin typeface="Glacial Indifference Bold"/>
              </a:rPr>
              <a:t>ESPAIS </a:t>
            </a:r>
            <a:r>
              <a:rPr lang="en-US" sz="4499" spc="899">
                <a:solidFill>
                  <a:srgbClr val="000000"/>
                </a:solidFill>
                <a:latin typeface="Glacial Indifference Bold"/>
              </a:rPr>
              <a:t>SALA D'ENTRADA</a:t>
            </a:r>
          </a:p>
          <a:p>
            <a:pPr>
              <a:lnSpc>
                <a:spcPts val="5399"/>
              </a:lnSpc>
            </a:pPr>
            <a:r>
              <a:rPr lang="en-US" sz="4499" spc="899">
                <a:solidFill>
                  <a:srgbClr val="000000"/>
                </a:solidFill>
                <a:latin typeface="Glacial Indifference Bold"/>
              </a:rPr>
              <a:t>CRAI BIBLIOTECA DE LLETRES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2624" b="2375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360784" y="1296466"/>
            <a:ext cx="14537482" cy="1371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500" spc="899">
                <a:solidFill>
                  <a:srgbClr val="FFFFFF"/>
                </a:solidFill>
                <a:latin typeface="Glacial Indifference Bold"/>
              </a:rPr>
              <a:t>ESPAIS</a:t>
            </a:r>
            <a:r>
              <a:rPr lang="en-US" sz="4500" spc="899">
                <a:solidFill>
                  <a:srgbClr val="000000"/>
                </a:solidFill>
                <a:latin typeface="Glacial Indifference Bold"/>
              </a:rPr>
              <a:t> SALA DE CONSULTA</a:t>
            </a:r>
          </a:p>
          <a:p>
            <a:pPr>
              <a:lnSpc>
                <a:spcPts val="5399"/>
              </a:lnSpc>
            </a:pPr>
            <a:r>
              <a:rPr lang="en-US" sz="4499" spc="899">
                <a:solidFill>
                  <a:srgbClr val="000000"/>
                </a:solidFill>
                <a:latin typeface="Glacial Indifference Bold"/>
              </a:rPr>
              <a:t>CRAI BIBLIOTECA DE FONS ANTIC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b="6703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360784" y="1296466"/>
            <a:ext cx="14537482" cy="1371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500" spc="899">
                <a:solidFill>
                  <a:srgbClr val="FFFFFF"/>
                </a:solidFill>
                <a:latin typeface="Glacial Indifference Bold"/>
              </a:rPr>
              <a:t>ESPAIS</a:t>
            </a:r>
            <a:r>
              <a:rPr lang="en-US" sz="4500" spc="899">
                <a:solidFill>
                  <a:srgbClr val="000000"/>
                </a:solidFill>
                <a:latin typeface="Glacial Indifference Bold"/>
              </a:rPr>
              <a:t> SALA DE MANUSCRITS</a:t>
            </a:r>
          </a:p>
          <a:p>
            <a:pPr>
              <a:lnSpc>
                <a:spcPts val="5399"/>
              </a:lnSpc>
            </a:pPr>
            <a:r>
              <a:rPr lang="en-US" sz="4499" spc="899">
                <a:solidFill>
                  <a:srgbClr val="000000"/>
                </a:solidFill>
                <a:latin typeface="Glacial Indifference Bold"/>
              </a:rPr>
              <a:t>CRAI BIBLIOTECA DE FONS ANTIC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319" b="3319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360784" y="1401241"/>
            <a:ext cx="16307966" cy="1162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500" spc="899">
                <a:solidFill>
                  <a:srgbClr val="FFFFFF"/>
                </a:solidFill>
                <a:latin typeface="Glacial Indifference Bold"/>
              </a:rPr>
              <a:t>ESPAIS</a:t>
            </a:r>
            <a:r>
              <a:rPr lang="en-US" sz="4500" spc="899">
                <a:solidFill>
                  <a:srgbClr val="000000"/>
                </a:solidFill>
                <a:latin typeface="Glacial Indifference Bold"/>
              </a:rPr>
              <a:t> SALA TORRES AMAT</a:t>
            </a:r>
          </a:p>
          <a:p>
            <a:pPr>
              <a:lnSpc>
                <a:spcPts val="3719"/>
              </a:lnSpc>
            </a:pPr>
            <a:r>
              <a:rPr lang="en-US" sz="3099" spc="619">
                <a:solidFill>
                  <a:srgbClr val="000000"/>
                </a:solidFill>
                <a:latin typeface="Glacial Indifference Bold"/>
              </a:rPr>
              <a:t>CRAI BIBLIOTECA DE LLETRES I CRAI BIBLIOTECA DE FONS ANTIC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b="1573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360784" y="1291704"/>
            <a:ext cx="14537482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499" spc="899" dirty="0">
                <a:solidFill>
                  <a:srgbClr val="FFFFFF"/>
                </a:solidFill>
                <a:latin typeface="Glacial Indifference Bold"/>
              </a:rPr>
              <a:t>ESPAIS</a:t>
            </a:r>
            <a:r>
              <a:rPr lang="en-US" sz="4499" spc="899" dirty="0">
                <a:solidFill>
                  <a:srgbClr val="000000"/>
                </a:solidFill>
                <a:latin typeface="Glacial Indifference Bold"/>
              </a:rPr>
              <a:t> COMPACTUS </a:t>
            </a:r>
          </a:p>
          <a:p>
            <a:pPr>
              <a:lnSpc>
                <a:spcPts val="5399"/>
              </a:lnSpc>
            </a:pPr>
            <a:r>
              <a:rPr lang="en-US" sz="4499" spc="899" dirty="0">
                <a:solidFill>
                  <a:srgbClr val="000000"/>
                </a:solidFill>
                <a:latin typeface="Glacial Indifference Bold"/>
              </a:rPr>
              <a:t>CRAI BIBLIOTECA DE FONS ANTIC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t="12500" b="1250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360784" y="1291704"/>
            <a:ext cx="14537482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499" spc="899" dirty="0">
                <a:solidFill>
                  <a:srgbClr val="FFFFFF"/>
                </a:solidFill>
                <a:latin typeface="Glacial Indifference Bold"/>
              </a:rPr>
              <a:t>ESPAIS</a:t>
            </a:r>
            <a:r>
              <a:rPr lang="en-US" sz="4499" spc="899" dirty="0">
                <a:solidFill>
                  <a:srgbClr val="000000"/>
                </a:solidFill>
                <a:latin typeface="Glacial Indifference Bold"/>
              </a:rPr>
              <a:t> DIPÒSITS</a:t>
            </a:r>
          </a:p>
          <a:p>
            <a:pPr>
              <a:lnSpc>
                <a:spcPts val="5399"/>
              </a:lnSpc>
            </a:pPr>
            <a:r>
              <a:rPr lang="en-US" sz="4499" spc="899" dirty="0">
                <a:solidFill>
                  <a:srgbClr val="000000"/>
                </a:solidFill>
                <a:latin typeface="Glacial Indifference Bold"/>
              </a:rPr>
              <a:t>CRAI BIBLIOTECA DE FONS ANTIC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82000"/>
          </a:blip>
          <a:srcRect b="25000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322684" y="1291704"/>
            <a:ext cx="16230820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500" spc="899">
                <a:solidFill>
                  <a:srgbClr val="FFFFFF"/>
                </a:solidFill>
                <a:latin typeface="Glacial Indifference Bold"/>
              </a:rPr>
              <a:t>FONS </a:t>
            </a:r>
          </a:p>
          <a:p>
            <a:pPr>
              <a:lnSpc>
                <a:spcPts val="5399"/>
              </a:lnSpc>
            </a:pPr>
            <a:r>
              <a:rPr lang="en-US" sz="4499" spc="899">
                <a:solidFill>
                  <a:srgbClr val="000000"/>
                </a:solidFill>
                <a:latin typeface="Glacial Indifference Bold"/>
              </a:rPr>
              <a:t>ORÍGENS I HISTÒRIA DE LA COL·LECCIÓ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2262935" y="4010025"/>
            <a:ext cx="16025065" cy="3209618"/>
            <a:chOff x="0" y="0"/>
            <a:chExt cx="5916756" cy="1185051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5916756" cy="1185051"/>
            </a:xfrm>
            <a:custGeom>
              <a:avLst/>
              <a:gdLst/>
              <a:ahLst/>
              <a:cxnLst/>
              <a:rect l="l" t="t" r="r" b="b"/>
              <a:pathLst>
                <a:path w="5916756" h="1185051">
                  <a:moveTo>
                    <a:pt x="0" y="0"/>
                  </a:moveTo>
                  <a:lnTo>
                    <a:pt x="5916756" y="0"/>
                  </a:lnTo>
                  <a:lnTo>
                    <a:pt x="5916756" y="1185051"/>
                  </a:lnTo>
                  <a:lnTo>
                    <a:pt x="0" y="1185051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2262935" y="4313084"/>
            <a:ext cx="15129715" cy="2628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26996" lvl="1" indent="-313498">
              <a:lnSpc>
                <a:spcPts val="3484"/>
              </a:lnSpc>
              <a:buFont typeface="Arial"/>
              <a:buChar char="•"/>
            </a:pPr>
            <a:r>
              <a:rPr lang="en-US" sz="2904">
                <a:solidFill>
                  <a:srgbClr val="000000"/>
                </a:solidFill>
                <a:latin typeface="Glacial Indifference Bold"/>
              </a:rPr>
              <a:t>1714</a:t>
            </a:r>
            <a:r>
              <a:rPr lang="en-US" sz="2904">
                <a:solidFill>
                  <a:srgbClr val="000000"/>
                </a:solidFill>
                <a:latin typeface="Glacial Indifference"/>
              </a:rPr>
              <a:t> Supressió de la Universitat de Barcelona i fundació de la Universitat de Cervera.</a:t>
            </a:r>
          </a:p>
          <a:p>
            <a:pPr marL="626996" lvl="1" indent="-313498">
              <a:lnSpc>
                <a:spcPts val="3484"/>
              </a:lnSpc>
              <a:buFont typeface="Arial"/>
              <a:buChar char="•"/>
            </a:pPr>
            <a:r>
              <a:rPr lang="en-US" sz="2904">
                <a:solidFill>
                  <a:srgbClr val="000000"/>
                </a:solidFill>
                <a:latin typeface="Glacial Indifference Bold"/>
              </a:rPr>
              <a:t>1836</a:t>
            </a:r>
            <a:r>
              <a:rPr lang="en-US" sz="2904">
                <a:solidFill>
                  <a:srgbClr val="000000"/>
                </a:solidFill>
                <a:latin typeface="Glacial Indifference"/>
              </a:rPr>
              <a:t> Desamortització de Mendizábal.</a:t>
            </a:r>
          </a:p>
          <a:p>
            <a:pPr marL="626996" lvl="1" indent="-313498">
              <a:lnSpc>
                <a:spcPts val="3484"/>
              </a:lnSpc>
              <a:buFont typeface="Arial"/>
              <a:buChar char="•"/>
            </a:pPr>
            <a:r>
              <a:rPr lang="en-US" sz="2904">
                <a:solidFill>
                  <a:srgbClr val="000000"/>
                </a:solidFill>
                <a:latin typeface="Glacial Indifference Bold"/>
              </a:rPr>
              <a:t>1836-1880</a:t>
            </a:r>
            <a:r>
              <a:rPr lang="en-US" sz="2904">
                <a:solidFill>
                  <a:srgbClr val="000000"/>
                </a:solidFill>
                <a:latin typeface="Glacial Indifference"/>
              </a:rPr>
              <a:t> Custòdia dels llibres al convent de Sant Joan de Jerusalem.</a:t>
            </a:r>
          </a:p>
          <a:p>
            <a:pPr marL="626996" lvl="1" indent="-313498">
              <a:lnSpc>
                <a:spcPts val="3484"/>
              </a:lnSpc>
              <a:buFont typeface="Arial"/>
              <a:buChar char="•"/>
            </a:pPr>
            <a:r>
              <a:rPr lang="en-US" sz="2904">
                <a:solidFill>
                  <a:srgbClr val="000000"/>
                </a:solidFill>
                <a:latin typeface="Glacial Indifference Bold"/>
              </a:rPr>
              <a:t>1842</a:t>
            </a:r>
            <a:r>
              <a:rPr lang="en-US" sz="2904">
                <a:solidFill>
                  <a:srgbClr val="000000"/>
                </a:solidFill>
                <a:latin typeface="Glacial Indifference"/>
              </a:rPr>
              <a:t> Restabliment definitiu de la Universitat a Barcelona. </a:t>
            </a:r>
          </a:p>
          <a:p>
            <a:pPr marL="626996" lvl="1" indent="-313498">
              <a:lnSpc>
                <a:spcPts val="3484"/>
              </a:lnSpc>
              <a:buFont typeface="Arial"/>
              <a:buChar char="•"/>
            </a:pPr>
            <a:r>
              <a:rPr lang="en-US" sz="2904">
                <a:solidFill>
                  <a:srgbClr val="000000"/>
                </a:solidFill>
                <a:latin typeface="Glacial Indifference Bold"/>
              </a:rPr>
              <a:t>1863-1893</a:t>
            </a:r>
            <a:r>
              <a:rPr lang="en-US" sz="2904">
                <a:solidFill>
                  <a:srgbClr val="000000"/>
                </a:solidFill>
                <a:latin typeface="Glacial Indifference"/>
              </a:rPr>
              <a:t> Obres del nou edifici a la plaça de la Universitat. </a:t>
            </a:r>
          </a:p>
          <a:p>
            <a:pPr marL="626996" lvl="1" indent="-313498">
              <a:lnSpc>
                <a:spcPts val="3484"/>
              </a:lnSpc>
              <a:buFont typeface="Arial"/>
              <a:buChar char="•"/>
            </a:pPr>
            <a:r>
              <a:rPr lang="en-US" sz="2904">
                <a:solidFill>
                  <a:srgbClr val="000000"/>
                </a:solidFill>
                <a:latin typeface="Glacial Indifference Bold"/>
              </a:rPr>
              <a:t>1881</a:t>
            </a:r>
            <a:r>
              <a:rPr lang="en-US" sz="2904">
                <a:solidFill>
                  <a:srgbClr val="000000"/>
                </a:solidFill>
                <a:latin typeface="Glacial Indifference"/>
              </a:rPr>
              <a:t> Obertura de la biblioteca al nou edifici.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1324</Words>
  <Application>Microsoft Office PowerPoint</Application>
  <PresentationFormat>Personalitzat</PresentationFormat>
  <Paragraphs>150</Paragraphs>
  <Slides>25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25</vt:i4>
      </vt:variant>
    </vt:vector>
  </HeadingPairs>
  <TitlesOfParts>
    <vt:vector size="26" baseType="lpstr">
      <vt:lpstr>Office Theme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CRAI Biblioteca de Fons Antic: visita virtual. Curs 2021-22</dc:title>
  <dc:creator>CRAI Biblioteca de Fons Antic</dc:creator>
  <cp:keywords>CRAI, biblioteca, Reserva, Fons Antic, Universitat de Barcelona, formació d'usuaris</cp:keywords>
  <cp:lastModifiedBy>Neus Anna Verger Arce</cp:lastModifiedBy>
  <cp:revision>38</cp:revision>
  <dcterms:created xsi:type="dcterms:W3CDTF">2006-08-16T00:00:00Z</dcterms:created>
  <dcterms:modified xsi:type="dcterms:W3CDTF">2022-12-15T09:31:49Z</dcterms:modified>
  <dc:identifier>DAEiwNDfmL0</dc:identifier>
</cp:coreProperties>
</file>