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12192000" cy="6858000"/>
  <p:notesSz cx="6858000" cy="9144000"/>
  <p:defaultTextStyle>
    <a:defPPr>
      <a:defRPr lang="ca-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 mitjà 2 - èmfasi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6" d="100"/>
          <a:sy n="86" d="100"/>
        </p:scale>
        <p:origin x="5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rta Bombi De Llanza" userId="889e0e85-407e-4fbd-9107-6158bddb61f3" providerId="ADAL" clId="{D5445F9A-C86F-46A9-80A7-4F2171A03590}"/>
    <pc:docChg chg="custSel modSld">
      <pc:chgData name="Berta Bombi De Llanza" userId="889e0e85-407e-4fbd-9107-6158bddb61f3" providerId="ADAL" clId="{D5445F9A-C86F-46A9-80A7-4F2171A03590}" dt="2026-06-04T15:16:12.233" v="108" actId="20577"/>
      <pc:docMkLst>
        <pc:docMk/>
      </pc:docMkLst>
      <pc:sldChg chg="modSp">
        <pc:chgData name="Berta Bombi De Llanza" userId="889e0e85-407e-4fbd-9107-6158bddb61f3" providerId="ADAL" clId="{D5445F9A-C86F-46A9-80A7-4F2171A03590}" dt="2026-06-04T15:16:12.233" v="108" actId="20577"/>
        <pc:sldMkLst>
          <pc:docMk/>
          <pc:sldMk cId="2190506039" sldId="256"/>
        </pc:sldMkLst>
        <pc:spChg chg="mod">
          <ac:chgData name="Berta Bombi De Llanza" userId="889e0e85-407e-4fbd-9107-6158bddb61f3" providerId="ADAL" clId="{D5445F9A-C86F-46A9-80A7-4F2171A03590}" dt="2026-06-04T15:15:45.074" v="97" actId="20577"/>
          <ac:spMkLst>
            <pc:docMk/>
            <pc:sldMk cId="2190506039" sldId="256"/>
            <ac:spMk id="2" creationId="{00000000-0000-0000-0000-000000000000}"/>
          </ac:spMkLst>
        </pc:spChg>
        <pc:spChg chg="mod">
          <ac:chgData name="Berta Bombi De Llanza" userId="889e0e85-407e-4fbd-9107-6158bddb61f3" providerId="ADAL" clId="{D5445F9A-C86F-46A9-80A7-4F2171A03590}" dt="2026-06-04T15:16:12.233" v="108" actId="20577"/>
          <ac:spMkLst>
            <pc:docMk/>
            <pc:sldMk cId="2190506039" sldId="256"/>
            <ac:spMk id="3" creationId="{00000000-0000-0000-0000-000000000000}"/>
          </ac:spMkLst>
        </pc:spChg>
      </pc:sldChg>
      <pc:sldChg chg="modSp">
        <pc:chgData name="Berta Bombi De Llanza" userId="889e0e85-407e-4fbd-9107-6158bddb61f3" providerId="ADAL" clId="{D5445F9A-C86F-46A9-80A7-4F2171A03590}" dt="2026-06-04T15:08:46.746" v="18" actId="115"/>
        <pc:sldMkLst>
          <pc:docMk/>
          <pc:sldMk cId="1543333034" sldId="278"/>
        </pc:sldMkLst>
        <pc:spChg chg="mod">
          <ac:chgData name="Berta Bombi De Llanza" userId="889e0e85-407e-4fbd-9107-6158bddb61f3" providerId="ADAL" clId="{D5445F9A-C86F-46A9-80A7-4F2171A03590}" dt="2026-06-04T15:08:06.289" v="14" actId="20577"/>
          <ac:spMkLst>
            <pc:docMk/>
            <pc:sldMk cId="1543333034" sldId="278"/>
            <ac:spMk id="2" creationId="{00000000-0000-0000-0000-000000000000}"/>
          </ac:spMkLst>
        </pc:spChg>
        <pc:spChg chg="mod">
          <ac:chgData name="Berta Bombi De Llanza" userId="889e0e85-407e-4fbd-9107-6158bddb61f3" providerId="ADAL" clId="{D5445F9A-C86F-46A9-80A7-4F2171A03590}" dt="2026-06-04T15:08:46.746" v="18" actId="115"/>
          <ac:spMkLst>
            <pc:docMk/>
            <pc:sldMk cId="1543333034" sldId="278"/>
            <ac:spMk id="3"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ol">
    <p:spTree>
      <p:nvGrpSpPr>
        <p:cNvPr id="1" name=""/>
        <p:cNvGrpSpPr/>
        <p:nvPr/>
      </p:nvGrpSpPr>
      <p:grpSpPr>
        <a:xfrm>
          <a:off x="0" y="0"/>
          <a:ext cx="0" cy="0"/>
          <a:chOff x="0" y="0"/>
          <a:chExt cx="0" cy="0"/>
        </a:xfrm>
      </p:grpSpPr>
      <p:sp>
        <p:nvSpPr>
          <p:cNvPr id="2" name="Títol 1"/>
          <p:cNvSpPr>
            <a:spLocks noGrp="1"/>
          </p:cNvSpPr>
          <p:nvPr>
            <p:ph type="ctrTitle"/>
          </p:nvPr>
        </p:nvSpPr>
        <p:spPr>
          <a:xfrm>
            <a:off x="1524000" y="1122363"/>
            <a:ext cx="9144000" cy="2387600"/>
          </a:xfrm>
        </p:spPr>
        <p:txBody>
          <a:bodyPr anchor="b"/>
          <a:lstStyle>
            <a:lvl1pPr algn="ctr">
              <a:defRPr sz="6000"/>
            </a:lvl1pPr>
          </a:lstStyle>
          <a:p>
            <a:r>
              <a:rPr lang="ca-ES"/>
              <a:t>Feu clic aquí per editar l'estil</a:t>
            </a:r>
          </a:p>
        </p:txBody>
      </p:sp>
      <p:sp>
        <p:nvSpPr>
          <p:cNvPr id="3" name="Subtíto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a-ES"/>
              <a:t>Feu clic aquí per editar l'estil de subtítols del patró</a:t>
            </a:r>
          </a:p>
        </p:txBody>
      </p:sp>
      <p:sp>
        <p:nvSpPr>
          <p:cNvPr id="4" name="Contenidor de data 3"/>
          <p:cNvSpPr>
            <a:spLocks noGrp="1"/>
          </p:cNvSpPr>
          <p:nvPr>
            <p:ph type="dt" sz="half" idx="10"/>
          </p:nvPr>
        </p:nvSpPr>
        <p:spPr/>
        <p:txBody>
          <a:bodyPr/>
          <a:lstStyle/>
          <a:p>
            <a:fld id="{DAA3C2B6-41D6-4FAE-BB5D-2737081A14C4}" type="datetimeFigureOut">
              <a:rPr lang="ca-ES" smtClean="0"/>
              <a:t>4/6/2026</a:t>
            </a:fld>
            <a:endParaRPr lang="ca-ES"/>
          </a:p>
        </p:txBody>
      </p:sp>
      <p:sp>
        <p:nvSpPr>
          <p:cNvPr id="5" name="Contenidor de peu de pàgina 4"/>
          <p:cNvSpPr>
            <a:spLocks noGrp="1"/>
          </p:cNvSpPr>
          <p:nvPr>
            <p:ph type="ftr" sz="quarter" idx="11"/>
          </p:nvPr>
        </p:nvSpPr>
        <p:spPr/>
        <p:txBody>
          <a:bodyPr/>
          <a:lstStyle/>
          <a:p>
            <a:endParaRPr lang="ca-ES"/>
          </a:p>
        </p:txBody>
      </p:sp>
      <p:sp>
        <p:nvSpPr>
          <p:cNvPr id="6" name="Contenidor de número de diapositiva 5"/>
          <p:cNvSpPr>
            <a:spLocks noGrp="1"/>
          </p:cNvSpPr>
          <p:nvPr>
            <p:ph type="sldNum" sz="quarter" idx="12"/>
          </p:nvPr>
        </p:nvSpPr>
        <p:spPr/>
        <p:txBody>
          <a:bodyPr/>
          <a:lstStyle/>
          <a:p>
            <a:fld id="{B270BC15-9475-4AA4-93C3-CB18B0D48E86}" type="slidenum">
              <a:rPr lang="ca-ES" smtClean="0"/>
              <a:t>‹#›</a:t>
            </a:fld>
            <a:endParaRPr lang="ca-ES"/>
          </a:p>
        </p:txBody>
      </p:sp>
    </p:spTree>
    <p:extLst>
      <p:ext uri="{BB962C8B-B14F-4D97-AF65-F5344CB8AC3E}">
        <p14:creationId xmlns:p14="http://schemas.microsoft.com/office/powerpoint/2010/main" val="6891612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ol i text vertical">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a:t>Feu clic aquí per editar l'estil</a:t>
            </a:r>
          </a:p>
        </p:txBody>
      </p:sp>
      <p:sp>
        <p:nvSpPr>
          <p:cNvPr id="3" name="Contenidor de text vertical 2"/>
          <p:cNvSpPr>
            <a:spLocks noGrp="1"/>
          </p:cNvSpPr>
          <p:nvPr>
            <p:ph type="body" orient="vert" idx="1"/>
          </p:nvPr>
        </p:nvSpPr>
        <p:spPr/>
        <p:txBody>
          <a:bodyPr vert="eaVert"/>
          <a:lstStyle/>
          <a:p>
            <a:pPr lvl="0"/>
            <a:r>
              <a:rPr lang="ca-ES"/>
              <a:t>Editeu els estils de text del patró</a:t>
            </a:r>
          </a:p>
          <a:p>
            <a:pPr lvl="1"/>
            <a:r>
              <a:rPr lang="ca-ES"/>
              <a:t>Segon nivell</a:t>
            </a:r>
          </a:p>
          <a:p>
            <a:pPr lvl="2"/>
            <a:r>
              <a:rPr lang="ca-ES"/>
              <a:t>Tercer nivell</a:t>
            </a:r>
          </a:p>
          <a:p>
            <a:pPr lvl="3"/>
            <a:r>
              <a:rPr lang="ca-ES"/>
              <a:t>Quart nivell</a:t>
            </a:r>
          </a:p>
          <a:p>
            <a:pPr lvl="4"/>
            <a:r>
              <a:rPr lang="ca-ES"/>
              <a:t>Cinquè nivell</a:t>
            </a:r>
          </a:p>
        </p:txBody>
      </p:sp>
      <p:sp>
        <p:nvSpPr>
          <p:cNvPr id="4" name="Contenidor de data 3"/>
          <p:cNvSpPr>
            <a:spLocks noGrp="1"/>
          </p:cNvSpPr>
          <p:nvPr>
            <p:ph type="dt" sz="half" idx="10"/>
          </p:nvPr>
        </p:nvSpPr>
        <p:spPr/>
        <p:txBody>
          <a:bodyPr/>
          <a:lstStyle/>
          <a:p>
            <a:fld id="{DAA3C2B6-41D6-4FAE-BB5D-2737081A14C4}" type="datetimeFigureOut">
              <a:rPr lang="ca-ES" smtClean="0"/>
              <a:t>4/6/2026</a:t>
            </a:fld>
            <a:endParaRPr lang="ca-ES"/>
          </a:p>
        </p:txBody>
      </p:sp>
      <p:sp>
        <p:nvSpPr>
          <p:cNvPr id="5" name="Contenidor de peu de pàgina 4"/>
          <p:cNvSpPr>
            <a:spLocks noGrp="1"/>
          </p:cNvSpPr>
          <p:nvPr>
            <p:ph type="ftr" sz="quarter" idx="11"/>
          </p:nvPr>
        </p:nvSpPr>
        <p:spPr/>
        <p:txBody>
          <a:bodyPr/>
          <a:lstStyle/>
          <a:p>
            <a:endParaRPr lang="ca-ES"/>
          </a:p>
        </p:txBody>
      </p:sp>
      <p:sp>
        <p:nvSpPr>
          <p:cNvPr id="6" name="Contenidor de número de diapositiva 5"/>
          <p:cNvSpPr>
            <a:spLocks noGrp="1"/>
          </p:cNvSpPr>
          <p:nvPr>
            <p:ph type="sldNum" sz="quarter" idx="12"/>
          </p:nvPr>
        </p:nvSpPr>
        <p:spPr/>
        <p:txBody>
          <a:bodyPr/>
          <a:lstStyle/>
          <a:p>
            <a:fld id="{B270BC15-9475-4AA4-93C3-CB18B0D48E86}" type="slidenum">
              <a:rPr lang="ca-ES" smtClean="0"/>
              <a:t>‹#›</a:t>
            </a:fld>
            <a:endParaRPr lang="ca-ES"/>
          </a:p>
        </p:txBody>
      </p:sp>
    </p:spTree>
    <p:extLst>
      <p:ext uri="{BB962C8B-B14F-4D97-AF65-F5344CB8AC3E}">
        <p14:creationId xmlns:p14="http://schemas.microsoft.com/office/powerpoint/2010/main" val="30229154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ol vertical i text">
    <p:spTree>
      <p:nvGrpSpPr>
        <p:cNvPr id="1" name=""/>
        <p:cNvGrpSpPr/>
        <p:nvPr/>
      </p:nvGrpSpPr>
      <p:grpSpPr>
        <a:xfrm>
          <a:off x="0" y="0"/>
          <a:ext cx="0" cy="0"/>
          <a:chOff x="0" y="0"/>
          <a:chExt cx="0" cy="0"/>
        </a:xfrm>
      </p:grpSpPr>
      <p:sp>
        <p:nvSpPr>
          <p:cNvPr id="2" name="Títol vertical 1"/>
          <p:cNvSpPr>
            <a:spLocks noGrp="1"/>
          </p:cNvSpPr>
          <p:nvPr>
            <p:ph type="title" orient="vert"/>
          </p:nvPr>
        </p:nvSpPr>
        <p:spPr>
          <a:xfrm>
            <a:off x="8724900" y="365125"/>
            <a:ext cx="2628900" cy="5811838"/>
          </a:xfrm>
        </p:spPr>
        <p:txBody>
          <a:bodyPr vert="eaVert"/>
          <a:lstStyle/>
          <a:p>
            <a:r>
              <a:rPr lang="ca-ES"/>
              <a:t>Feu clic aquí per editar l'estil</a:t>
            </a:r>
          </a:p>
        </p:txBody>
      </p:sp>
      <p:sp>
        <p:nvSpPr>
          <p:cNvPr id="3" name="Contenidor de text vertical 2"/>
          <p:cNvSpPr>
            <a:spLocks noGrp="1"/>
          </p:cNvSpPr>
          <p:nvPr>
            <p:ph type="body" orient="vert" idx="1"/>
          </p:nvPr>
        </p:nvSpPr>
        <p:spPr>
          <a:xfrm>
            <a:off x="838200" y="365125"/>
            <a:ext cx="7734300" cy="5811838"/>
          </a:xfrm>
        </p:spPr>
        <p:txBody>
          <a:bodyPr vert="eaVert"/>
          <a:lstStyle/>
          <a:p>
            <a:pPr lvl="0"/>
            <a:r>
              <a:rPr lang="ca-ES"/>
              <a:t>Editeu els estils de text del patró</a:t>
            </a:r>
          </a:p>
          <a:p>
            <a:pPr lvl="1"/>
            <a:r>
              <a:rPr lang="ca-ES"/>
              <a:t>Segon nivell</a:t>
            </a:r>
          </a:p>
          <a:p>
            <a:pPr lvl="2"/>
            <a:r>
              <a:rPr lang="ca-ES"/>
              <a:t>Tercer nivell</a:t>
            </a:r>
          </a:p>
          <a:p>
            <a:pPr lvl="3"/>
            <a:r>
              <a:rPr lang="ca-ES"/>
              <a:t>Quart nivell</a:t>
            </a:r>
          </a:p>
          <a:p>
            <a:pPr lvl="4"/>
            <a:r>
              <a:rPr lang="ca-ES"/>
              <a:t>Cinquè nivell</a:t>
            </a:r>
          </a:p>
        </p:txBody>
      </p:sp>
      <p:sp>
        <p:nvSpPr>
          <p:cNvPr id="4" name="Contenidor de data 3"/>
          <p:cNvSpPr>
            <a:spLocks noGrp="1"/>
          </p:cNvSpPr>
          <p:nvPr>
            <p:ph type="dt" sz="half" idx="10"/>
          </p:nvPr>
        </p:nvSpPr>
        <p:spPr/>
        <p:txBody>
          <a:bodyPr/>
          <a:lstStyle/>
          <a:p>
            <a:fld id="{DAA3C2B6-41D6-4FAE-BB5D-2737081A14C4}" type="datetimeFigureOut">
              <a:rPr lang="ca-ES" smtClean="0"/>
              <a:t>4/6/2026</a:t>
            </a:fld>
            <a:endParaRPr lang="ca-ES"/>
          </a:p>
        </p:txBody>
      </p:sp>
      <p:sp>
        <p:nvSpPr>
          <p:cNvPr id="5" name="Contenidor de peu de pàgina 4"/>
          <p:cNvSpPr>
            <a:spLocks noGrp="1"/>
          </p:cNvSpPr>
          <p:nvPr>
            <p:ph type="ftr" sz="quarter" idx="11"/>
          </p:nvPr>
        </p:nvSpPr>
        <p:spPr/>
        <p:txBody>
          <a:bodyPr/>
          <a:lstStyle/>
          <a:p>
            <a:endParaRPr lang="ca-ES"/>
          </a:p>
        </p:txBody>
      </p:sp>
      <p:sp>
        <p:nvSpPr>
          <p:cNvPr id="6" name="Contenidor de número de diapositiva 5"/>
          <p:cNvSpPr>
            <a:spLocks noGrp="1"/>
          </p:cNvSpPr>
          <p:nvPr>
            <p:ph type="sldNum" sz="quarter" idx="12"/>
          </p:nvPr>
        </p:nvSpPr>
        <p:spPr/>
        <p:txBody>
          <a:bodyPr/>
          <a:lstStyle/>
          <a:p>
            <a:fld id="{B270BC15-9475-4AA4-93C3-CB18B0D48E86}" type="slidenum">
              <a:rPr lang="ca-ES" smtClean="0"/>
              <a:t>‹#›</a:t>
            </a:fld>
            <a:endParaRPr lang="ca-ES"/>
          </a:p>
        </p:txBody>
      </p:sp>
    </p:spTree>
    <p:extLst>
      <p:ext uri="{BB962C8B-B14F-4D97-AF65-F5344CB8AC3E}">
        <p14:creationId xmlns:p14="http://schemas.microsoft.com/office/powerpoint/2010/main" val="1401241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ol i objectes">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a:t>Feu clic aquí per editar l'estil</a:t>
            </a:r>
          </a:p>
        </p:txBody>
      </p:sp>
      <p:sp>
        <p:nvSpPr>
          <p:cNvPr id="3" name="Contenidor de contingut 2"/>
          <p:cNvSpPr>
            <a:spLocks noGrp="1"/>
          </p:cNvSpPr>
          <p:nvPr>
            <p:ph idx="1"/>
          </p:nvPr>
        </p:nvSpPr>
        <p:spPr/>
        <p:txBody>
          <a:bodyPr/>
          <a:lstStyle/>
          <a:p>
            <a:pPr lvl="0"/>
            <a:r>
              <a:rPr lang="ca-ES"/>
              <a:t>Editeu els estils de text del patró</a:t>
            </a:r>
          </a:p>
          <a:p>
            <a:pPr lvl="1"/>
            <a:r>
              <a:rPr lang="ca-ES"/>
              <a:t>Segon nivell</a:t>
            </a:r>
          </a:p>
          <a:p>
            <a:pPr lvl="2"/>
            <a:r>
              <a:rPr lang="ca-ES"/>
              <a:t>Tercer nivell</a:t>
            </a:r>
          </a:p>
          <a:p>
            <a:pPr lvl="3"/>
            <a:r>
              <a:rPr lang="ca-ES"/>
              <a:t>Quart nivell</a:t>
            </a:r>
          </a:p>
          <a:p>
            <a:pPr lvl="4"/>
            <a:r>
              <a:rPr lang="ca-ES"/>
              <a:t>Cinquè nivell</a:t>
            </a:r>
          </a:p>
        </p:txBody>
      </p:sp>
      <p:sp>
        <p:nvSpPr>
          <p:cNvPr id="4" name="Contenidor de data 3"/>
          <p:cNvSpPr>
            <a:spLocks noGrp="1"/>
          </p:cNvSpPr>
          <p:nvPr>
            <p:ph type="dt" sz="half" idx="10"/>
          </p:nvPr>
        </p:nvSpPr>
        <p:spPr/>
        <p:txBody>
          <a:bodyPr/>
          <a:lstStyle/>
          <a:p>
            <a:fld id="{DAA3C2B6-41D6-4FAE-BB5D-2737081A14C4}" type="datetimeFigureOut">
              <a:rPr lang="ca-ES" smtClean="0"/>
              <a:t>4/6/2026</a:t>
            </a:fld>
            <a:endParaRPr lang="ca-ES"/>
          </a:p>
        </p:txBody>
      </p:sp>
      <p:sp>
        <p:nvSpPr>
          <p:cNvPr id="5" name="Contenidor de peu de pàgina 4"/>
          <p:cNvSpPr>
            <a:spLocks noGrp="1"/>
          </p:cNvSpPr>
          <p:nvPr>
            <p:ph type="ftr" sz="quarter" idx="11"/>
          </p:nvPr>
        </p:nvSpPr>
        <p:spPr/>
        <p:txBody>
          <a:bodyPr/>
          <a:lstStyle/>
          <a:p>
            <a:endParaRPr lang="ca-ES"/>
          </a:p>
        </p:txBody>
      </p:sp>
      <p:sp>
        <p:nvSpPr>
          <p:cNvPr id="6" name="Contenidor de número de diapositiva 5"/>
          <p:cNvSpPr>
            <a:spLocks noGrp="1"/>
          </p:cNvSpPr>
          <p:nvPr>
            <p:ph type="sldNum" sz="quarter" idx="12"/>
          </p:nvPr>
        </p:nvSpPr>
        <p:spPr/>
        <p:txBody>
          <a:bodyPr/>
          <a:lstStyle/>
          <a:p>
            <a:fld id="{B270BC15-9475-4AA4-93C3-CB18B0D48E86}" type="slidenum">
              <a:rPr lang="ca-ES" smtClean="0"/>
              <a:t>‹#›</a:t>
            </a:fld>
            <a:endParaRPr lang="ca-ES"/>
          </a:p>
        </p:txBody>
      </p:sp>
    </p:spTree>
    <p:extLst>
      <p:ext uri="{BB962C8B-B14F-4D97-AF65-F5344CB8AC3E}">
        <p14:creationId xmlns:p14="http://schemas.microsoft.com/office/powerpoint/2010/main" val="3288913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pçalera de la secció">
    <p:spTree>
      <p:nvGrpSpPr>
        <p:cNvPr id="1" name=""/>
        <p:cNvGrpSpPr/>
        <p:nvPr/>
      </p:nvGrpSpPr>
      <p:grpSpPr>
        <a:xfrm>
          <a:off x="0" y="0"/>
          <a:ext cx="0" cy="0"/>
          <a:chOff x="0" y="0"/>
          <a:chExt cx="0" cy="0"/>
        </a:xfrm>
      </p:grpSpPr>
      <p:sp>
        <p:nvSpPr>
          <p:cNvPr id="2" name="Títol 1"/>
          <p:cNvSpPr>
            <a:spLocks noGrp="1"/>
          </p:cNvSpPr>
          <p:nvPr>
            <p:ph type="title"/>
          </p:nvPr>
        </p:nvSpPr>
        <p:spPr>
          <a:xfrm>
            <a:off x="831850" y="1709738"/>
            <a:ext cx="10515600" cy="2852737"/>
          </a:xfrm>
        </p:spPr>
        <p:txBody>
          <a:bodyPr anchor="b"/>
          <a:lstStyle>
            <a:lvl1pPr>
              <a:defRPr sz="6000"/>
            </a:lvl1pPr>
          </a:lstStyle>
          <a:p>
            <a:r>
              <a:rPr lang="ca-ES"/>
              <a:t>Feu clic aquí per editar l'estil</a:t>
            </a:r>
          </a:p>
        </p:txBody>
      </p:sp>
      <p:sp>
        <p:nvSpPr>
          <p:cNvPr id="3" name="Contenidor de tex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a-ES"/>
              <a:t>Editeu els estils de text del patró</a:t>
            </a:r>
          </a:p>
        </p:txBody>
      </p:sp>
      <p:sp>
        <p:nvSpPr>
          <p:cNvPr id="4" name="Contenidor de data 3"/>
          <p:cNvSpPr>
            <a:spLocks noGrp="1"/>
          </p:cNvSpPr>
          <p:nvPr>
            <p:ph type="dt" sz="half" idx="10"/>
          </p:nvPr>
        </p:nvSpPr>
        <p:spPr/>
        <p:txBody>
          <a:bodyPr/>
          <a:lstStyle/>
          <a:p>
            <a:fld id="{DAA3C2B6-41D6-4FAE-BB5D-2737081A14C4}" type="datetimeFigureOut">
              <a:rPr lang="ca-ES" smtClean="0"/>
              <a:t>4/6/2026</a:t>
            </a:fld>
            <a:endParaRPr lang="ca-ES"/>
          </a:p>
        </p:txBody>
      </p:sp>
      <p:sp>
        <p:nvSpPr>
          <p:cNvPr id="5" name="Contenidor de peu de pàgina 4"/>
          <p:cNvSpPr>
            <a:spLocks noGrp="1"/>
          </p:cNvSpPr>
          <p:nvPr>
            <p:ph type="ftr" sz="quarter" idx="11"/>
          </p:nvPr>
        </p:nvSpPr>
        <p:spPr/>
        <p:txBody>
          <a:bodyPr/>
          <a:lstStyle/>
          <a:p>
            <a:endParaRPr lang="ca-ES"/>
          </a:p>
        </p:txBody>
      </p:sp>
      <p:sp>
        <p:nvSpPr>
          <p:cNvPr id="6" name="Contenidor de número de diapositiva 5"/>
          <p:cNvSpPr>
            <a:spLocks noGrp="1"/>
          </p:cNvSpPr>
          <p:nvPr>
            <p:ph type="sldNum" sz="quarter" idx="12"/>
          </p:nvPr>
        </p:nvSpPr>
        <p:spPr/>
        <p:txBody>
          <a:bodyPr/>
          <a:lstStyle/>
          <a:p>
            <a:fld id="{B270BC15-9475-4AA4-93C3-CB18B0D48E86}" type="slidenum">
              <a:rPr lang="ca-ES" smtClean="0"/>
              <a:t>‹#›</a:t>
            </a:fld>
            <a:endParaRPr lang="ca-ES"/>
          </a:p>
        </p:txBody>
      </p:sp>
    </p:spTree>
    <p:extLst>
      <p:ext uri="{BB962C8B-B14F-4D97-AF65-F5344CB8AC3E}">
        <p14:creationId xmlns:p14="http://schemas.microsoft.com/office/powerpoint/2010/main" val="20301944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ctes">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a:t>Feu clic aquí per editar l'estil</a:t>
            </a:r>
          </a:p>
        </p:txBody>
      </p:sp>
      <p:sp>
        <p:nvSpPr>
          <p:cNvPr id="3" name="Contenidor de contingut 2"/>
          <p:cNvSpPr>
            <a:spLocks noGrp="1"/>
          </p:cNvSpPr>
          <p:nvPr>
            <p:ph sz="half" idx="1"/>
          </p:nvPr>
        </p:nvSpPr>
        <p:spPr>
          <a:xfrm>
            <a:off x="838200" y="1825625"/>
            <a:ext cx="5181600" cy="4351338"/>
          </a:xfrm>
        </p:spPr>
        <p:txBody>
          <a:bodyPr/>
          <a:lstStyle/>
          <a:p>
            <a:pPr lvl="0"/>
            <a:r>
              <a:rPr lang="ca-ES"/>
              <a:t>Editeu els estils de text del patró</a:t>
            </a:r>
          </a:p>
          <a:p>
            <a:pPr lvl="1"/>
            <a:r>
              <a:rPr lang="ca-ES"/>
              <a:t>Segon nivell</a:t>
            </a:r>
          </a:p>
          <a:p>
            <a:pPr lvl="2"/>
            <a:r>
              <a:rPr lang="ca-ES"/>
              <a:t>Tercer nivell</a:t>
            </a:r>
          </a:p>
          <a:p>
            <a:pPr lvl="3"/>
            <a:r>
              <a:rPr lang="ca-ES"/>
              <a:t>Quart nivell</a:t>
            </a:r>
          </a:p>
          <a:p>
            <a:pPr lvl="4"/>
            <a:r>
              <a:rPr lang="ca-ES"/>
              <a:t>Cinquè nivell</a:t>
            </a:r>
          </a:p>
        </p:txBody>
      </p:sp>
      <p:sp>
        <p:nvSpPr>
          <p:cNvPr id="4" name="Contenidor de contingut 3"/>
          <p:cNvSpPr>
            <a:spLocks noGrp="1"/>
          </p:cNvSpPr>
          <p:nvPr>
            <p:ph sz="half" idx="2"/>
          </p:nvPr>
        </p:nvSpPr>
        <p:spPr>
          <a:xfrm>
            <a:off x="6172200" y="1825625"/>
            <a:ext cx="5181600" cy="4351338"/>
          </a:xfrm>
        </p:spPr>
        <p:txBody>
          <a:bodyPr/>
          <a:lstStyle/>
          <a:p>
            <a:pPr lvl="0"/>
            <a:r>
              <a:rPr lang="ca-ES"/>
              <a:t>Editeu els estils de text del patró</a:t>
            </a:r>
          </a:p>
          <a:p>
            <a:pPr lvl="1"/>
            <a:r>
              <a:rPr lang="ca-ES"/>
              <a:t>Segon nivell</a:t>
            </a:r>
          </a:p>
          <a:p>
            <a:pPr lvl="2"/>
            <a:r>
              <a:rPr lang="ca-ES"/>
              <a:t>Tercer nivell</a:t>
            </a:r>
          </a:p>
          <a:p>
            <a:pPr lvl="3"/>
            <a:r>
              <a:rPr lang="ca-ES"/>
              <a:t>Quart nivell</a:t>
            </a:r>
          </a:p>
          <a:p>
            <a:pPr lvl="4"/>
            <a:r>
              <a:rPr lang="ca-ES"/>
              <a:t>Cinquè nivell</a:t>
            </a:r>
          </a:p>
        </p:txBody>
      </p:sp>
      <p:sp>
        <p:nvSpPr>
          <p:cNvPr id="5" name="Contenidor de data 4"/>
          <p:cNvSpPr>
            <a:spLocks noGrp="1"/>
          </p:cNvSpPr>
          <p:nvPr>
            <p:ph type="dt" sz="half" idx="10"/>
          </p:nvPr>
        </p:nvSpPr>
        <p:spPr/>
        <p:txBody>
          <a:bodyPr/>
          <a:lstStyle/>
          <a:p>
            <a:fld id="{DAA3C2B6-41D6-4FAE-BB5D-2737081A14C4}" type="datetimeFigureOut">
              <a:rPr lang="ca-ES" smtClean="0"/>
              <a:t>4/6/2026</a:t>
            </a:fld>
            <a:endParaRPr lang="ca-ES"/>
          </a:p>
        </p:txBody>
      </p:sp>
      <p:sp>
        <p:nvSpPr>
          <p:cNvPr id="6" name="Contenidor de peu de pàgina 5"/>
          <p:cNvSpPr>
            <a:spLocks noGrp="1"/>
          </p:cNvSpPr>
          <p:nvPr>
            <p:ph type="ftr" sz="quarter" idx="11"/>
          </p:nvPr>
        </p:nvSpPr>
        <p:spPr/>
        <p:txBody>
          <a:bodyPr/>
          <a:lstStyle/>
          <a:p>
            <a:endParaRPr lang="ca-ES"/>
          </a:p>
        </p:txBody>
      </p:sp>
      <p:sp>
        <p:nvSpPr>
          <p:cNvPr id="7" name="Contenidor de número de diapositiva 6"/>
          <p:cNvSpPr>
            <a:spLocks noGrp="1"/>
          </p:cNvSpPr>
          <p:nvPr>
            <p:ph type="sldNum" sz="quarter" idx="12"/>
          </p:nvPr>
        </p:nvSpPr>
        <p:spPr/>
        <p:txBody>
          <a:bodyPr/>
          <a:lstStyle/>
          <a:p>
            <a:fld id="{B270BC15-9475-4AA4-93C3-CB18B0D48E86}" type="slidenum">
              <a:rPr lang="ca-ES" smtClean="0"/>
              <a:t>‹#›</a:t>
            </a:fld>
            <a:endParaRPr lang="ca-ES"/>
          </a:p>
        </p:txBody>
      </p:sp>
    </p:spTree>
    <p:extLst>
      <p:ext uri="{BB962C8B-B14F-4D97-AF65-F5344CB8AC3E}">
        <p14:creationId xmlns:p14="http://schemas.microsoft.com/office/powerpoint/2010/main" val="15306551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
    <p:spTree>
      <p:nvGrpSpPr>
        <p:cNvPr id="1" name=""/>
        <p:cNvGrpSpPr/>
        <p:nvPr/>
      </p:nvGrpSpPr>
      <p:grpSpPr>
        <a:xfrm>
          <a:off x="0" y="0"/>
          <a:ext cx="0" cy="0"/>
          <a:chOff x="0" y="0"/>
          <a:chExt cx="0" cy="0"/>
        </a:xfrm>
      </p:grpSpPr>
      <p:sp>
        <p:nvSpPr>
          <p:cNvPr id="2" name="Títol 1"/>
          <p:cNvSpPr>
            <a:spLocks noGrp="1"/>
          </p:cNvSpPr>
          <p:nvPr>
            <p:ph type="title"/>
          </p:nvPr>
        </p:nvSpPr>
        <p:spPr>
          <a:xfrm>
            <a:off x="839788" y="365125"/>
            <a:ext cx="10515600" cy="1325563"/>
          </a:xfrm>
        </p:spPr>
        <p:txBody>
          <a:bodyPr/>
          <a:lstStyle/>
          <a:p>
            <a:r>
              <a:rPr lang="ca-ES"/>
              <a:t>Feu clic aquí per editar l'estil</a:t>
            </a:r>
          </a:p>
        </p:txBody>
      </p:sp>
      <p:sp>
        <p:nvSpPr>
          <p:cNvPr id="3" name="Contenidor de tex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a-ES"/>
              <a:t>Editeu els estils de text del patró</a:t>
            </a:r>
          </a:p>
        </p:txBody>
      </p:sp>
      <p:sp>
        <p:nvSpPr>
          <p:cNvPr id="4" name="Contenidor de contingut 3"/>
          <p:cNvSpPr>
            <a:spLocks noGrp="1"/>
          </p:cNvSpPr>
          <p:nvPr>
            <p:ph sz="half" idx="2"/>
          </p:nvPr>
        </p:nvSpPr>
        <p:spPr>
          <a:xfrm>
            <a:off x="839788" y="2505075"/>
            <a:ext cx="5157787" cy="3684588"/>
          </a:xfrm>
        </p:spPr>
        <p:txBody>
          <a:bodyPr/>
          <a:lstStyle/>
          <a:p>
            <a:pPr lvl="0"/>
            <a:r>
              <a:rPr lang="ca-ES"/>
              <a:t>Editeu els estils de text del patró</a:t>
            </a:r>
          </a:p>
          <a:p>
            <a:pPr lvl="1"/>
            <a:r>
              <a:rPr lang="ca-ES"/>
              <a:t>Segon nivell</a:t>
            </a:r>
          </a:p>
          <a:p>
            <a:pPr lvl="2"/>
            <a:r>
              <a:rPr lang="ca-ES"/>
              <a:t>Tercer nivell</a:t>
            </a:r>
          </a:p>
          <a:p>
            <a:pPr lvl="3"/>
            <a:r>
              <a:rPr lang="ca-ES"/>
              <a:t>Quart nivell</a:t>
            </a:r>
          </a:p>
          <a:p>
            <a:pPr lvl="4"/>
            <a:r>
              <a:rPr lang="ca-ES"/>
              <a:t>Cinquè nivell</a:t>
            </a:r>
          </a:p>
        </p:txBody>
      </p:sp>
      <p:sp>
        <p:nvSpPr>
          <p:cNvPr id="5" name="Contenidor de tex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a-ES"/>
              <a:t>Editeu els estils de text del patró</a:t>
            </a:r>
          </a:p>
        </p:txBody>
      </p:sp>
      <p:sp>
        <p:nvSpPr>
          <p:cNvPr id="6" name="Contenidor de contingut 5"/>
          <p:cNvSpPr>
            <a:spLocks noGrp="1"/>
          </p:cNvSpPr>
          <p:nvPr>
            <p:ph sz="quarter" idx="4"/>
          </p:nvPr>
        </p:nvSpPr>
        <p:spPr>
          <a:xfrm>
            <a:off x="6172200" y="2505075"/>
            <a:ext cx="5183188" cy="3684588"/>
          </a:xfrm>
        </p:spPr>
        <p:txBody>
          <a:bodyPr/>
          <a:lstStyle/>
          <a:p>
            <a:pPr lvl="0"/>
            <a:r>
              <a:rPr lang="ca-ES"/>
              <a:t>Editeu els estils de text del patró</a:t>
            </a:r>
          </a:p>
          <a:p>
            <a:pPr lvl="1"/>
            <a:r>
              <a:rPr lang="ca-ES"/>
              <a:t>Segon nivell</a:t>
            </a:r>
          </a:p>
          <a:p>
            <a:pPr lvl="2"/>
            <a:r>
              <a:rPr lang="ca-ES"/>
              <a:t>Tercer nivell</a:t>
            </a:r>
          </a:p>
          <a:p>
            <a:pPr lvl="3"/>
            <a:r>
              <a:rPr lang="ca-ES"/>
              <a:t>Quart nivell</a:t>
            </a:r>
          </a:p>
          <a:p>
            <a:pPr lvl="4"/>
            <a:r>
              <a:rPr lang="ca-ES"/>
              <a:t>Cinquè nivell</a:t>
            </a:r>
          </a:p>
        </p:txBody>
      </p:sp>
      <p:sp>
        <p:nvSpPr>
          <p:cNvPr id="7" name="Contenidor de data 6"/>
          <p:cNvSpPr>
            <a:spLocks noGrp="1"/>
          </p:cNvSpPr>
          <p:nvPr>
            <p:ph type="dt" sz="half" idx="10"/>
          </p:nvPr>
        </p:nvSpPr>
        <p:spPr/>
        <p:txBody>
          <a:bodyPr/>
          <a:lstStyle/>
          <a:p>
            <a:fld id="{DAA3C2B6-41D6-4FAE-BB5D-2737081A14C4}" type="datetimeFigureOut">
              <a:rPr lang="ca-ES" smtClean="0"/>
              <a:t>4/6/2026</a:t>
            </a:fld>
            <a:endParaRPr lang="ca-ES"/>
          </a:p>
        </p:txBody>
      </p:sp>
      <p:sp>
        <p:nvSpPr>
          <p:cNvPr id="8" name="Contenidor de peu de pàgina 7"/>
          <p:cNvSpPr>
            <a:spLocks noGrp="1"/>
          </p:cNvSpPr>
          <p:nvPr>
            <p:ph type="ftr" sz="quarter" idx="11"/>
          </p:nvPr>
        </p:nvSpPr>
        <p:spPr/>
        <p:txBody>
          <a:bodyPr/>
          <a:lstStyle/>
          <a:p>
            <a:endParaRPr lang="ca-ES"/>
          </a:p>
        </p:txBody>
      </p:sp>
      <p:sp>
        <p:nvSpPr>
          <p:cNvPr id="9" name="Contenidor de número de diapositiva 8"/>
          <p:cNvSpPr>
            <a:spLocks noGrp="1"/>
          </p:cNvSpPr>
          <p:nvPr>
            <p:ph type="sldNum" sz="quarter" idx="12"/>
          </p:nvPr>
        </p:nvSpPr>
        <p:spPr/>
        <p:txBody>
          <a:bodyPr/>
          <a:lstStyle/>
          <a:p>
            <a:fld id="{B270BC15-9475-4AA4-93C3-CB18B0D48E86}" type="slidenum">
              <a:rPr lang="ca-ES" smtClean="0"/>
              <a:t>‹#›</a:t>
            </a:fld>
            <a:endParaRPr lang="ca-ES"/>
          </a:p>
        </p:txBody>
      </p:sp>
    </p:spTree>
    <p:extLst>
      <p:ext uri="{BB962C8B-B14F-4D97-AF65-F5344CB8AC3E}">
        <p14:creationId xmlns:p14="http://schemas.microsoft.com/office/powerpoint/2010/main" val="24203205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omés títol">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a:t>Feu clic aquí per editar l'estil</a:t>
            </a:r>
          </a:p>
        </p:txBody>
      </p:sp>
      <p:sp>
        <p:nvSpPr>
          <p:cNvPr id="3" name="Contenidor de data 2"/>
          <p:cNvSpPr>
            <a:spLocks noGrp="1"/>
          </p:cNvSpPr>
          <p:nvPr>
            <p:ph type="dt" sz="half" idx="10"/>
          </p:nvPr>
        </p:nvSpPr>
        <p:spPr/>
        <p:txBody>
          <a:bodyPr/>
          <a:lstStyle/>
          <a:p>
            <a:fld id="{DAA3C2B6-41D6-4FAE-BB5D-2737081A14C4}" type="datetimeFigureOut">
              <a:rPr lang="ca-ES" smtClean="0"/>
              <a:t>4/6/2026</a:t>
            </a:fld>
            <a:endParaRPr lang="ca-ES"/>
          </a:p>
        </p:txBody>
      </p:sp>
      <p:sp>
        <p:nvSpPr>
          <p:cNvPr id="4" name="Contenidor de peu de pàgina 3"/>
          <p:cNvSpPr>
            <a:spLocks noGrp="1"/>
          </p:cNvSpPr>
          <p:nvPr>
            <p:ph type="ftr" sz="quarter" idx="11"/>
          </p:nvPr>
        </p:nvSpPr>
        <p:spPr/>
        <p:txBody>
          <a:bodyPr/>
          <a:lstStyle/>
          <a:p>
            <a:endParaRPr lang="ca-ES"/>
          </a:p>
        </p:txBody>
      </p:sp>
      <p:sp>
        <p:nvSpPr>
          <p:cNvPr id="5" name="Contenidor de número de diapositiva 4"/>
          <p:cNvSpPr>
            <a:spLocks noGrp="1"/>
          </p:cNvSpPr>
          <p:nvPr>
            <p:ph type="sldNum" sz="quarter" idx="12"/>
          </p:nvPr>
        </p:nvSpPr>
        <p:spPr/>
        <p:txBody>
          <a:bodyPr/>
          <a:lstStyle/>
          <a:p>
            <a:fld id="{B270BC15-9475-4AA4-93C3-CB18B0D48E86}" type="slidenum">
              <a:rPr lang="ca-ES" smtClean="0"/>
              <a:t>‹#›</a:t>
            </a:fld>
            <a:endParaRPr lang="ca-ES"/>
          </a:p>
        </p:txBody>
      </p:sp>
    </p:spTree>
    <p:extLst>
      <p:ext uri="{BB962C8B-B14F-4D97-AF65-F5344CB8AC3E}">
        <p14:creationId xmlns:p14="http://schemas.microsoft.com/office/powerpoint/2010/main" val="9887269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
    <p:spTree>
      <p:nvGrpSpPr>
        <p:cNvPr id="1" name=""/>
        <p:cNvGrpSpPr/>
        <p:nvPr/>
      </p:nvGrpSpPr>
      <p:grpSpPr>
        <a:xfrm>
          <a:off x="0" y="0"/>
          <a:ext cx="0" cy="0"/>
          <a:chOff x="0" y="0"/>
          <a:chExt cx="0" cy="0"/>
        </a:xfrm>
      </p:grpSpPr>
      <p:sp>
        <p:nvSpPr>
          <p:cNvPr id="2" name="Contenidor de data 1"/>
          <p:cNvSpPr>
            <a:spLocks noGrp="1"/>
          </p:cNvSpPr>
          <p:nvPr>
            <p:ph type="dt" sz="half" idx="10"/>
          </p:nvPr>
        </p:nvSpPr>
        <p:spPr/>
        <p:txBody>
          <a:bodyPr/>
          <a:lstStyle/>
          <a:p>
            <a:fld id="{DAA3C2B6-41D6-4FAE-BB5D-2737081A14C4}" type="datetimeFigureOut">
              <a:rPr lang="ca-ES" smtClean="0"/>
              <a:t>4/6/2026</a:t>
            </a:fld>
            <a:endParaRPr lang="ca-ES"/>
          </a:p>
        </p:txBody>
      </p:sp>
      <p:sp>
        <p:nvSpPr>
          <p:cNvPr id="3" name="Contenidor de peu de pàgina 2"/>
          <p:cNvSpPr>
            <a:spLocks noGrp="1"/>
          </p:cNvSpPr>
          <p:nvPr>
            <p:ph type="ftr" sz="quarter" idx="11"/>
          </p:nvPr>
        </p:nvSpPr>
        <p:spPr/>
        <p:txBody>
          <a:bodyPr/>
          <a:lstStyle/>
          <a:p>
            <a:endParaRPr lang="ca-ES"/>
          </a:p>
        </p:txBody>
      </p:sp>
      <p:sp>
        <p:nvSpPr>
          <p:cNvPr id="4" name="Contenidor de número de diapositiva 3"/>
          <p:cNvSpPr>
            <a:spLocks noGrp="1"/>
          </p:cNvSpPr>
          <p:nvPr>
            <p:ph type="sldNum" sz="quarter" idx="12"/>
          </p:nvPr>
        </p:nvSpPr>
        <p:spPr/>
        <p:txBody>
          <a:bodyPr/>
          <a:lstStyle/>
          <a:p>
            <a:fld id="{B270BC15-9475-4AA4-93C3-CB18B0D48E86}" type="slidenum">
              <a:rPr lang="ca-ES" smtClean="0"/>
              <a:t>‹#›</a:t>
            </a:fld>
            <a:endParaRPr lang="ca-ES"/>
          </a:p>
        </p:txBody>
      </p:sp>
    </p:spTree>
    <p:extLst>
      <p:ext uri="{BB962C8B-B14F-4D97-AF65-F5344CB8AC3E}">
        <p14:creationId xmlns:p14="http://schemas.microsoft.com/office/powerpoint/2010/main" val="19854758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ingut amb llegenda">
    <p:spTree>
      <p:nvGrpSpPr>
        <p:cNvPr id="1" name=""/>
        <p:cNvGrpSpPr/>
        <p:nvPr/>
      </p:nvGrpSpPr>
      <p:grpSpPr>
        <a:xfrm>
          <a:off x="0" y="0"/>
          <a:ext cx="0" cy="0"/>
          <a:chOff x="0" y="0"/>
          <a:chExt cx="0" cy="0"/>
        </a:xfrm>
      </p:grpSpPr>
      <p:sp>
        <p:nvSpPr>
          <p:cNvPr id="2" name="Títol 1"/>
          <p:cNvSpPr>
            <a:spLocks noGrp="1"/>
          </p:cNvSpPr>
          <p:nvPr>
            <p:ph type="title"/>
          </p:nvPr>
        </p:nvSpPr>
        <p:spPr>
          <a:xfrm>
            <a:off x="839788" y="457200"/>
            <a:ext cx="3932237" cy="1600200"/>
          </a:xfrm>
        </p:spPr>
        <p:txBody>
          <a:bodyPr anchor="b"/>
          <a:lstStyle>
            <a:lvl1pPr>
              <a:defRPr sz="3200"/>
            </a:lvl1pPr>
          </a:lstStyle>
          <a:p>
            <a:r>
              <a:rPr lang="ca-ES"/>
              <a:t>Feu clic aquí per editar l'estil</a:t>
            </a:r>
          </a:p>
        </p:txBody>
      </p:sp>
      <p:sp>
        <p:nvSpPr>
          <p:cNvPr id="3" name="Contenidor de contingut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a-ES"/>
              <a:t>Editeu els estils de text del patró</a:t>
            </a:r>
          </a:p>
          <a:p>
            <a:pPr lvl="1"/>
            <a:r>
              <a:rPr lang="ca-ES"/>
              <a:t>Segon nivell</a:t>
            </a:r>
          </a:p>
          <a:p>
            <a:pPr lvl="2"/>
            <a:r>
              <a:rPr lang="ca-ES"/>
              <a:t>Tercer nivell</a:t>
            </a:r>
          </a:p>
          <a:p>
            <a:pPr lvl="3"/>
            <a:r>
              <a:rPr lang="ca-ES"/>
              <a:t>Quart nivell</a:t>
            </a:r>
          </a:p>
          <a:p>
            <a:pPr lvl="4"/>
            <a:r>
              <a:rPr lang="ca-ES"/>
              <a:t>Cinquè nivell</a:t>
            </a:r>
          </a:p>
        </p:txBody>
      </p:sp>
      <p:sp>
        <p:nvSpPr>
          <p:cNvPr id="4" name="Contenidor de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a-ES"/>
              <a:t>Editeu els estils de text del patró</a:t>
            </a:r>
          </a:p>
        </p:txBody>
      </p:sp>
      <p:sp>
        <p:nvSpPr>
          <p:cNvPr id="5" name="Contenidor de data 4"/>
          <p:cNvSpPr>
            <a:spLocks noGrp="1"/>
          </p:cNvSpPr>
          <p:nvPr>
            <p:ph type="dt" sz="half" idx="10"/>
          </p:nvPr>
        </p:nvSpPr>
        <p:spPr/>
        <p:txBody>
          <a:bodyPr/>
          <a:lstStyle/>
          <a:p>
            <a:fld id="{DAA3C2B6-41D6-4FAE-BB5D-2737081A14C4}" type="datetimeFigureOut">
              <a:rPr lang="ca-ES" smtClean="0"/>
              <a:t>4/6/2026</a:t>
            </a:fld>
            <a:endParaRPr lang="ca-ES"/>
          </a:p>
        </p:txBody>
      </p:sp>
      <p:sp>
        <p:nvSpPr>
          <p:cNvPr id="6" name="Contenidor de peu de pàgina 5"/>
          <p:cNvSpPr>
            <a:spLocks noGrp="1"/>
          </p:cNvSpPr>
          <p:nvPr>
            <p:ph type="ftr" sz="quarter" idx="11"/>
          </p:nvPr>
        </p:nvSpPr>
        <p:spPr/>
        <p:txBody>
          <a:bodyPr/>
          <a:lstStyle/>
          <a:p>
            <a:endParaRPr lang="ca-ES"/>
          </a:p>
        </p:txBody>
      </p:sp>
      <p:sp>
        <p:nvSpPr>
          <p:cNvPr id="7" name="Contenidor de número de diapositiva 6"/>
          <p:cNvSpPr>
            <a:spLocks noGrp="1"/>
          </p:cNvSpPr>
          <p:nvPr>
            <p:ph type="sldNum" sz="quarter" idx="12"/>
          </p:nvPr>
        </p:nvSpPr>
        <p:spPr/>
        <p:txBody>
          <a:bodyPr/>
          <a:lstStyle/>
          <a:p>
            <a:fld id="{B270BC15-9475-4AA4-93C3-CB18B0D48E86}" type="slidenum">
              <a:rPr lang="ca-ES" smtClean="0"/>
              <a:t>‹#›</a:t>
            </a:fld>
            <a:endParaRPr lang="ca-ES"/>
          </a:p>
        </p:txBody>
      </p:sp>
    </p:spTree>
    <p:extLst>
      <p:ext uri="{BB962C8B-B14F-4D97-AF65-F5344CB8AC3E}">
        <p14:creationId xmlns:p14="http://schemas.microsoft.com/office/powerpoint/2010/main" val="1144393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tge amb llegenda">
    <p:spTree>
      <p:nvGrpSpPr>
        <p:cNvPr id="1" name=""/>
        <p:cNvGrpSpPr/>
        <p:nvPr/>
      </p:nvGrpSpPr>
      <p:grpSpPr>
        <a:xfrm>
          <a:off x="0" y="0"/>
          <a:ext cx="0" cy="0"/>
          <a:chOff x="0" y="0"/>
          <a:chExt cx="0" cy="0"/>
        </a:xfrm>
      </p:grpSpPr>
      <p:sp>
        <p:nvSpPr>
          <p:cNvPr id="2" name="Títol 1"/>
          <p:cNvSpPr>
            <a:spLocks noGrp="1"/>
          </p:cNvSpPr>
          <p:nvPr>
            <p:ph type="title"/>
          </p:nvPr>
        </p:nvSpPr>
        <p:spPr>
          <a:xfrm>
            <a:off x="839788" y="457200"/>
            <a:ext cx="3932237" cy="1600200"/>
          </a:xfrm>
        </p:spPr>
        <p:txBody>
          <a:bodyPr anchor="b"/>
          <a:lstStyle>
            <a:lvl1pPr>
              <a:defRPr sz="3200"/>
            </a:lvl1pPr>
          </a:lstStyle>
          <a:p>
            <a:r>
              <a:rPr lang="ca-ES"/>
              <a:t>Feu clic aquí per editar l'estil</a:t>
            </a:r>
          </a:p>
        </p:txBody>
      </p:sp>
      <p:sp>
        <p:nvSpPr>
          <p:cNvPr id="3" name="Contenidor d'imat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a-ES"/>
          </a:p>
        </p:txBody>
      </p:sp>
      <p:sp>
        <p:nvSpPr>
          <p:cNvPr id="4" name="Contenidor de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a-ES"/>
              <a:t>Editeu els estils de text del patró</a:t>
            </a:r>
          </a:p>
        </p:txBody>
      </p:sp>
      <p:sp>
        <p:nvSpPr>
          <p:cNvPr id="5" name="Contenidor de data 4"/>
          <p:cNvSpPr>
            <a:spLocks noGrp="1"/>
          </p:cNvSpPr>
          <p:nvPr>
            <p:ph type="dt" sz="half" idx="10"/>
          </p:nvPr>
        </p:nvSpPr>
        <p:spPr/>
        <p:txBody>
          <a:bodyPr/>
          <a:lstStyle/>
          <a:p>
            <a:fld id="{DAA3C2B6-41D6-4FAE-BB5D-2737081A14C4}" type="datetimeFigureOut">
              <a:rPr lang="ca-ES" smtClean="0"/>
              <a:t>4/6/2026</a:t>
            </a:fld>
            <a:endParaRPr lang="ca-ES"/>
          </a:p>
        </p:txBody>
      </p:sp>
      <p:sp>
        <p:nvSpPr>
          <p:cNvPr id="6" name="Contenidor de peu de pàgina 5"/>
          <p:cNvSpPr>
            <a:spLocks noGrp="1"/>
          </p:cNvSpPr>
          <p:nvPr>
            <p:ph type="ftr" sz="quarter" idx="11"/>
          </p:nvPr>
        </p:nvSpPr>
        <p:spPr/>
        <p:txBody>
          <a:bodyPr/>
          <a:lstStyle/>
          <a:p>
            <a:endParaRPr lang="ca-ES"/>
          </a:p>
        </p:txBody>
      </p:sp>
      <p:sp>
        <p:nvSpPr>
          <p:cNvPr id="7" name="Contenidor de número de diapositiva 6"/>
          <p:cNvSpPr>
            <a:spLocks noGrp="1"/>
          </p:cNvSpPr>
          <p:nvPr>
            <p:ph type="sldNum" sz="quarter" idx="12"/>
          </p:nvPr>
        </p:nvSpPr>
        <p:spPr/>
        <p:txBody>
          <a:bodyPr/>
          <a:lstStyle/>
          <a:p>
            <a:fld id="{B270BC15-9475-4AA4-93C3-CB18B0D48E86}" type="slidenum">
              <a:rPr lang="ca-ES" smtClean="0"/>
              <a:t>‹#›</a:t>
            </a:fld>
            <a:endParaRPr lang="ca-ES"/>
          </a:p>
        </p:txBody>
      </p:sp>
    </p:spTree>
    <p:extLst>
      <p:ext uri="{BB962C8B-B14F-4D97-AF65-F5344CB8AC3E}">
        <p14:creationId xmlns:p14="http://schemas.microsoft.com/office/powerpoint/2010/main" val="16593242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ntenidor de títo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a-ES"/>
              <a:t>Feu clic aquí per editar l'estil</a:t>
            </a:r>
          </a:p>
        </p:txBody>
      </p:sp>
      <p:sp>
        <p:nvSpPr>
          <p:cNvPr id="3" name="Contenidor de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a-ES"/>
              <a:t>Editeu els estils de text del patró</a:t>
            </a:r>
          </a:p>
          <a:p>
            <a:pPr lvl="1"/>
            <a:r>
              <a:rPr lang="ca-ES"/>
              <a:t>Segon nivell</a:t>
            </a:r>
          </a:p>
          <a:p>
            <a:pPr lvl="2"/>
            <a:r>
              <a:rPr lang="ca-ES"/>
              <a:t>Tercer nivell</a:t>
            </a:r>
          </a:p>
          <a:p>
            <a:pPr lvl="3"/>
            <a:r>
              <a:rPr lang="ca-ES"/>
              <a:t>Quart nivell</a:t>
            </a:r>
          </a:p>
          <a:p>
            <a:pPr lvl="4"/>
            <a:r>
              <a:rPr lang="ca-ES"/>
              <a:t>Cinquè nivell</a:t>
            </a:r>
          </a:p>
        </p:txBody>
      </p:sp>
      <p:sp>
        <p:nvSpPr>
          <p:cNvPr id="4" name="Contenidor de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A3C2B6-41D6-4FAE-BB5D-2737081A14C4}" type="datetimeFigureOut">
              <a:rPr lang="ca-ES" smtClean="0"/>
              <a:t>4/6/2026</a:t>
            </a:fld>
            <a:endParaRPr lang="ca-ES"/>
          </a:p>
        </p:txBody>
      </p:sp>
      <p:sp>
        <p:nvSpPr>
          <p:cNvPr id="5" name="Contenidor de peu de pà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a-ES"/>
          </a:p>
        </p:txBody>
      </p:sp>
      <p:sp>
        <p:nvSpPr>
          <p:cNvPr id="6" name="Conteni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70BC15-9475-4AA4-93C3-CB18B0D48E86}" type="slidenum">
              <a:rPr lang="ca-ES" smtClean="0"/>
              <a:t>‹#›</a:t>
            </a:fld>
            <a:endParaRPr lang="ca-ES"/>
          </a:p>
        </p:txBody>
      </p:sp>
    </p:spTree>
    <p:extLst>
      <p:ext uri="{BB962C8B-B14F-4D97-AF65-F5344CB8AC3E}">
        <p14:creationId xmlns:p14="http://schemas.microsoft.com/office/powerpoint/2010/main" val="23430232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a-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ctrTitle"/>
          </p:nvPr>
        </p:nvSpPr>
        <p:spPr/>
        <p:txBody>
          <a:bodyPr>
            <a:normAutofit fontScale="90000"/>
          </a:bodyPr>
          <a:lstStyle/>
          <a:p>
            <a:r>
              <a:rPr lang="ca-ES" dirty="0"/>
              <a:t>PRAXIS JUDICIAL: </a:t>
            </a:r>
            <a:r>
              <a:rPr lang="ca-ES" dirty="0" err="1"/>
              <a:t>Cláusulas</a:t>
            </a:r>
            <a:r>
              <a:rPr lang="ca-ES" dirty="0"/>
              <a:t> </a:t>
            </a:r>
            <a:r>
              <a:rPr lang="ca-ES" dirty="0" err="1"/>
              <a:t>abusivas</a:t>
            </a:r>
            <a:r>
              <a:rPr lang="ca-ES" dirty="0"/>
              <a:t>, usura y </a:t>
            </a:r>
            <a:r>
              <a:rPr lang="ca-ES" dirty="0" err="1"/>
              <a:t>transparencia</a:t>
            </a:r>
            <a:endParaRPr lang="ca-ES" dirty="0"/>
          </a:p>
        </p:txBody>
      </p:sp>
      <p:sp>
        <p:nvSpPr>
          <p:cNvPr id="3" name="Subtítol 2"/>
          <p:cNvSpPr>
            <a:spLocks noGrp="1"/>
          </p:cNvSpPr>
          <p:nvPr>
            <p:ph type="subTitle" idx="1"/>
          </p:nvPr>
        </p:nvSpPr>
        <p:spPr/>
        <p:txBody>
          <a:bodyPr/>
          <a:lstStyle/>
          <a:p>
            <a:r>
              <a:rPr lang="ca-ES" dirty="0"/>
              <a:t>Prof. Berta Bombí de Llanza</a:t>
            </a:r>
          </a:p>
          <a:p>
            <a:r>
              <a:rPr lang="ca-ES" dirty="0"/>
              <a:t>Abril 2026</a:t>
            </a:r>
          </a:p>
        </p:txBody>
      </p:sp>
    </p:spTree>
    <p:extLst>
      <p:ext uri="{BB962C8B-B14F-4D97-AF65-F5344CB8AC3E}">
        <p14:creationId xmlns:p14="http://schemas.microsoft.com/office/powerpoint/2010/main" val="21905060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dirty="0" err="1"/>
              <a:t>Abusividad</a:t>
            </a:r>
            <a:r>
              <a:rPr lang="ca-ES" dirty="0"/>
              <a:t>. </a:t>
            </a:r>
            <a:r>
              <a:rPr lang="ca-ES" dirty="0" err="1"/>
              <a:t>Ejemplo</a:t>
            </a:r>
            <a:r>
              <a:rPr lang="ca-ES" dirty="0"/>
              <a:t> 2</a:t>
            </a:r>
          </a:p>
        </p:txBody>
      </p:sp>
      <p:sp>
        <p:nvSpPr>
          <p:cNvPr id="3" name="Contenidor de contingut 2"/>
          <p:cNvSpPr>
            <a:spLocks noGrp="1"/>
          </p:cNvSpPr>
          <p:nvPr>
            <p:ph idx="1"/>
          </p:nvPr>
        </p:nvSpPr>
        <p:spPr/>
        <p:txBody>
          <a:bodyPr/>
          <a:lstStyle/>
          <a:p>
            <a:r>
              <a:rPr lang="ca-ES" b="1" dirty="0" err="1"/>
              <a:t>Cláusula</a:t>
            </a:r>
            <a:r>
              <a:rPr lang="ca-ES" b="1" dirty="0"/>
              <a:t> de </a:t>
            </a:r>
            <a:r>
              <a:rPr lang="ca-ES" b="1" dirty="0" err="1"/>
              <a:t>comisión</a:t>
            </a:r>
            <a:r>
              <a:rPr lang="ca-ES" b="1" dirty="0"/>
              <a:t> por </a:t>
            </a:r>
            <a:r>
              <a:rPr lang="ca-ES" b="1" dirty="0" err="1"/>
              <a:t>reclamación</a:t>
            </a:r>
            <a:r>
              <a:rPr lang="ca-ES" b="1" dirty="0"/>
              <a:t> de posiciones </a:t>
            </a:r>
            <a:r>
              <a:rPr lang="ca-ES" b="1" dirty="0" err="1"/>
              <a:t>deudoras</a:t>
            </a:r>
            <a:endParaRPr lang="ca-ES" b="1" dirty="0"/>
          </a:p>
          <a:p>
            <a:pPr lvl="1"/>
            <a:r>
              <a:rPr lang="ca-ES" dirty="0"/>
              <a:t>SAP Castellón (</a:t>
            </a:r>
            <a:r>
              <a:rPr lang="ca-ES" dirty="0" err="1"/>
              <a:t>Sección</a:t>
            </a:r>
            <a:r>
              <a:rPr lang="ca-ES" dirty="0"/>
              <a:t> 3ª) 167/2024, de 26 de </a:t>
            </a:r>
            <a:r>
              <a:rPr lang="ca-ES" dirty="0" err="1"/>
              <a:t>marzo</a:t>
            </a:r>
            <a:r>
              <a:rPr lang="ca-ES" dirty="0"/>
              <a:t>.</a:t>
            </a:r>
          </a:p>
          <a:p>
            <a:pPr marL="457200" lvl="1" indent="0">
              <a:buNone/>
            </a:pPr>
            <a:endParaRPr lang="ca-ES" i="1" dirty="0"/>
          </a:p>
          <a:p>
            <a:pPr marL="457200" lvl="1" indent="0">
              <a:buNone/>
            </a:pPr>
            <a:r>
              <a:rPr lang="ca-ES" i="1" dirty="0"/>
              <a:t>“En el caso de que el PRESTATARIO no </a:t>
            </a:r>
            <a:r>
              <a:rPr lang="ca-ES" i="1" dirty="0" err="1"/>
              <a:t>atendiera</a:t>
            </a:r>
            <a:r>
              <a:rPr lang="ca-ES" i="1" dirty="0"/>
              <a:t> las </a:t>
            </a:r>
            <a:r>
              <a:rPr lang="ca-ES" i="1" dirty="0" err="1"/>
              <a:t>cuotas</a:t>
            </a:r>
            <a:r>
              <a:rPr lang="ca-ES" i="1" dirty="0"/>
              <a:t> de </a:t>
            </a:r>
            <a:r>
              <a:rPr lang="ca-ES" i="1" dirty="0" err="1"/>
              <a:t>intereses</a:t>
            </a:r>
            <a:r>
              <a:rPr lang="ca-ES" i="1" dirty="0"/>
              <a:t> y </a:t>
            </a:r>
            <a:r>
              <a:rPr lang="ca-ES" i="1" dirty="0" err="1"/>
              <a:t>amortización</a:t>
            </a:r>
            <a:r>
              <a:rPr lang="ca-ES" i="1" dirty="0"/>
              <a:t> de capital a que se ha </a:t>
            </a:r>
            <a:r>
              <a:rPr lang="ca-ES" i="1" dirty="0" err="1"/>
              <a:t>hecho</a:t>
            </a:r>
            <a:r>
              <a:rPr lang="ca-ES" i="1" dirty="0"/>
              <a:t> referencia con </a:t>
            </a:r>
            <a:r>
              <a:rPr lang="ca-ES" i="1" dirty="0" err="1"/>
              <a:t>anterioridad</a:t>
            </a:r>
            <a:r>
              <a:rPr lang="ca-ES" i="1" dirty="0"/>
              <a:t>, se </a:t>
            </a:r>
            <a:r>
              <a:rPr lang="ca-ES" i="1" dirty="0" err="1"/>
              <a:t>devengará</a:t>
            </a:r>
            <a:r>
              <a:rPr lang="ca-ES" i="1" dirty="0"/>
              <a:t> a favor de LA ENTIDAD una </a:t>
            </a:r>
            <a:r>
              <a:rPr lang="ca-ES" i="1" dirty="0" err="1"/>
              <a:t>comisión</a:t>
            </a:r>
            <a:r>
              <a:rPr lang="ca-ES" i="1" dirty="0"/>
              <a:t> de </a:t>
            </a:r>
            <a:r>
              <a:rPr lang="ca-ES" i="1" dirty="0" err="1"/>
              <a:t>recuperación</a:t>
            </a:r>
            <a:r>
              <a:rPr lang="ca-ES" i="1" dirty="0"/>
              <a:t>, por los </a:t>
            </a:r>
            <a:r>
              <a:rPr lang="ca-ES" i="1" dirty="0" err="1"/>
              <a:t>gastos</a:t>
            </a:r>
            <a:r>
              <a:rPr lang="ca-ES" i="1" dirty="0"/>
              <a:t> </a:t>
            </a:r>
            <a:r>
              <a:rPr lang="ca-ES" i="1" dirty="0" err="1"/>
              <a:t>habidos</a:t>
            </a:r>
            <a:r>
              <a:rPr lang="ca-ES" i="1" dirty="0"/>
              <a:t> por la </a:t>
            </a:r>
            <a:r>
              <a:rPr lang="ca-ES" i="1" dirty="0" err="1"/>
              <a:t>reclamación</a:t>
            </a:r>
            <a:r>
              <a:rPr lang="ca-ES" i="1" dirty="0"/>
              <a:t> extrajudicial de </a:t>
            </a:r>
            <a:r>
              <a:rPr lang="ca-ES" i="1" dirty="0" err="1"/>
              <a:t>cuotas</a:t>
            </a:r>
            <a:r>
              <a:rPr lang="ca-ES" i="1" dirty="0"/>
              <a:t> </a:t>
            </a:r>
            <a:r>
              <a:rPr lang="ca-ES" i="1" dirty="0" err="1"/>
              <a:t>impagadas</a:t>
            </a:r>
            <a:r>
              <a:rPr lang="ca-ES" i="1" dirty="0"/>
              <a:t>, de TREINTA Y CINCO EUROS (35,00€) por cada </a:t>
            </a:r>
            <a:r>
              <a:rPr lang="ca-ES" i="1" dirty="0" err="1"/>
              <a:t>cuota</a:t>
            </a:r>
            <a:r>
              <a:rPr lang="ca-ES" i="1" dirty="0"/>
              <a:t> impagada, a </a:t>
            </a:r>
            <a:r>
              <a:rPr lang="ca-ES" i="1" dirty="0" err="1"/>
              <a:t>satisfacer</a:t>
            </a:r>
            <a:r>
              <a:rPr lang="ca-ES" i="1" dirty="0"/>
              <a:t> en el </a:t>
            </a:r>
            <a:r>
              <a:rPr lang="ca-ES" i="1" dirty="0" err="1"/>
              <a:t>momento</a:t>
            </a:r>
            <a:r>
              <a:rPr lang="ca-ES" i="1" dirty="0"/>
              <a:t> en que se </a:t>
            </a:r>
            <a:r>
              <a:rPr lang="ca-ES" i="1" dirty="0" err="1"/>
              <a:t>efectúe</a:t>
            </a:r>
            <a:r>
              <a:rPr lang="ca-ES" i="1" dirty="0"/>
              <a:t> la </a:t>
            </a:r>
            <a:r>
              <a:rPr lang="ca-ES" i="1" dirty="0" err="1"/>
              <a:t>reclamación</a:t>
            </a:r>
            <a:r>
              <a:rPr lang="ca-ES" i="1" dirty="0"/>
              <a:t>”</a:t>
            </a:r>
            <a:endParaRPr lang="ca-ES" dirty="0"/>
          </a:p>
        </p:txBody>
      </p:sp>
    </p:spTree>
    <p:extLst>
      <p:ext uri="{BB962C8B-B14F-4D97-AF65-F5344CB8AC3E}">
        <p14:creationId xmlns:p14="http://schemas.microsoft.com/office/powerpoint/2010/main" val="29124366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dirty="0" err="1"/>
              <a:t>Abusividad</a:t>
            </a:r>
            <a:r>
              <a:rPr lang="ca-ES" dirty="0"/>
              <a:t>. </a:t>
            </a:r>
            <a:r>
              <a:rPr lang="ca-ES" dirty="0" err="1"/>
              <a:t>Ejemplo</a:t>
            </a:r>
            <a:r>
              <a:rPr lang="ca-ES" dirty="0"/>
              <a:t> 3</a:t>
            </a:r>
          </a:p>
        </p:txBody>
      </p:sp>
      <p:sp>
        <p:nvSpPr>
          <p:cNvPr id="3" name="Contenidor de contingut 2"/>
          <p:cNvSpPr>
            <a:spLocks noGrp="1"/>
          </p:cNvSpPr>
          <p:nvPr>
            <p:ph idx="1"/>
          </p:nvPr>
        </p:nvSpPr>
        <p:spPr/>
        <p:txBody>
          <a:bodyPr>
            <a:normAutofit fontScale="62500" lnSpcReduction="20000"/>
          </a:bodyPr>
          <a:lstStyle/>
          <a:p>
            <a:r>
              <a:rPr lang="ca-ES" b="1" dirty="0" err="1"/>
              <a:t>Comunidades</a:t>
            </a:r>
            <a:r>
              <a:rPr lang="ca-ES" b="1" dirty="0"/>
              <a:t> de </a:t>
            </a:r>
            <a:r>
              <a:rPr lang="ca-ES" b="1" dirty="0" err="1"/>
              <a:t>propietarios</a:t>
            </a:r>
            <a:r>
              <a:rPr lang="ca-ES" b="1" dirty="0"/>
              <a:t>: </a:t>
            </a:r>
            <a:r>
              <a:rPr lang="ca-ES" b="1" dirty="0" err="1"/>
              <a:t>Cláusula</a:t>
            </a:r>
            <a:r>
              <a:rPr lang="ca-ES" b="1" dirty="0"/>
              <a:t> de </a:t>
            </a:r>
            <a:r>
              <a:rPr lang="ca-ES" b="1" dirty="0" err="1"/>
              <a:t>renovación</a:t>
            </a:r>
            <a:r>
              <a:rPr lang="ca-ES" b="1" dirty="0"/>
              <a:t> </a:t>
            </a:r>
            <a:r>
              <a:rPr lang="ca-ES" b="1" dirty="0" err="1"/>
              <a:t>automática</a:t>
            </a:r>
            <a:r>
              <a:rPr lang="ca-ES" b="1" dirty="0"/>
              <a:t> en </a:t>
            </a:r>
            <a:r>
              <a:rPr lang="ca-ES" b="1" dirty="0" err="1"/>
              <a:t>contrato</a:t>
            </a:r>
            <a:r>
              <a:rPr lang="ca-ES" b="1" dirty="0"/>
              <a:t> de </a:t>
            </a:r>
            <a:r>
              <a:rPr lang="ca-ES" b="1" dirty="0" err="1"/>
              <a:t>mantenimiento</a:t>
            </a:r>
            <a:r>
              <a:rPr lang="ca-ES" b="1" dirty="0"/>
              <a:t> de </a:t>
            </a:r>
            <a:r>
              <a:rPr lang="ca-ES" b="1" dirty="0" err="1"/>
              <a:t>ascensores</a:t>
            </a:r>
            <a:r>
              <a:rPr lang="ca-ES" b="1" dirty="0"/>
              <a:t>.</a:t>
            </a:r>
          </a:p>
          <a:p>
            <a:pPr marL="0" indent="0">
              <a:buNone/>
            </a:pPr>
            <a:r>
              <a:rPr lang="ca-ES" dirty="0"/>
              <a:t>SAP Córdoba (</a:t>
            </a:r>
            <a:r>
              <a:rPr lang="ca-ES" dirty="0" err="1"/>
              <a:t>Sección</a:t>
            </a:r>
            <a:r>
              <a:rPr lang="ca-ES" dirty="0"/>
              <a:t> 1ª) 986/2023, de 18 de octubre:</a:t>
            </a:r>
          </a:p>
          <a:p>
            <a:pPr marL="0" indent="0">
              <a:buNone/>
            </a:pPr>
            <a:r>
              <a:rPr lang="ca-ES" i="1" dirty="0"/>
              <a:t>“</a:t>
            </a:r>
            <a:r>
              <a:rPr lang="es-ES" dirty="0"/>
              <a:t>se establece un plazo de duración de tres o cinco años, con la previsión de prórrogas de iguales periodos si ninguna de las partes comunica a la otra su intención de no renovar con un plazo de preaviso de 30 días, incluyéndose en el condicionado general de los contratos (en sus Anexos II o III de los mismos) una cláusula relativa a la terminación del contrato del siguiente tenor ("cualquiera de las partes podrá cancelar el presente acuerdo en cualquier momento sin motivo legal alguno. Sin embargo, en caso de que una de las partes decida finalizar el presente acuerdo antes de la fecha de su terminación, se acuerda que la parte que lo de por finalizado abonará a la otra parte una indemnización por daños del 50 % de la cantidad pendiente de facturar por el tiempo de mantenimiento restante hasta la fecha de finalización..."), y conteniéndose además en el contrato suscrito el 1.09.20 (doc. 2 de la demanda), una cláusula adicional relativa a la "bonificación por duración" con un descuento del 100% del precio de contrato durante 9 meses por un valor total de 92394 € IVA excluido, más un descuento del 6780 € IVA excluido en el siguiente mes a facturar, que supone la cantidad de 1.200 en total -"descuento/bonificación contenido en consideración a la contratación del servicio de mantenimiento con Schindler por el plazo de 3 años y el cumplimiento íntegro de dicho plazo, viniendo el cliente obligado al reintegro del importe bonificado /descontado íntegro en caso de terminar el presente contrato sin causa que lo justifique antes del transcurso de plazo indicado"- </a:t>
            </a:r>
            <a:r>
              <a:rPr lang="ca-ES" i="1" dirty="0"/>
              <a:t>".</a:t>
            </a:r>
            <a:endParaRPr lang="ca-ES" dirty="0"/>
          </a:p>
        </p:txBody>
      </p:sp>
    </p:spTree>
    <p:extLst>
      <p:ext uri="{BB962C8B-B14F-4D97-AF65-F5344CB8AC3E}">
        <p14:creationId xmlns:p14="http://schemas.microsoft.com/office/powerpoint/2010/main" val="35816578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dirty="0"/>
              <a:t>Usura. </a:t>
            </a:r>
            <a:r>
              <a:rPr lang="ca-ES" dirty="0" err="1"/>
              <a:t>Concepto</a:t>
            </a:r>
            <a:endParaRPr lang="ca-ES" dirty="0"/>
          </a:p>
        </p:txBody>
      </p:sp>
      <p:sp>
        <p:nvSpPr>
          <p:cNvPr id="3" name="Contenidor de contingut 2"/>
          <p:cNvSpPr>
            <a:spLocks noGrp="1"/>
          </p:cNvSpPr>
          <p:nvPr>
            <p:ph idx="1"/>
          </p:nvPr>
        </p:nvSpPr>
        <p:spPr/>
        <p:txBody>
          <a:bodyPr>
            <a:normAutofit fontScale="85000" lnSpcReduction="20000"/>
          </a:bodyPr>
          <a:lstStyle/>
          <a:p>
            <a:r>
              <a:rPr lang="ca-ES" dirty="0"/>
              <a:t>Art. 1 </a:t>
            </a:r>
            <a:r>
              <a:rPr lang="ca-ES" dirty="0" err="1"/>
              <a:t>Ley</a:t>
            </a:r>
            <a:r>
              <a:rPr lang="ca-ES" dirty="0"/>
              <a:t> de </a:t>
            </a:r>
            <a:r>
              <a:rPr lang="ca-ES" dirty="0" err="1"/>
              <a:t>Represión</a:t>
            </a:r>
            <a:r>
              <a:rPr lang="ca-ES" dirty="0"/>
              <a:t> de la Usura de 23 de </a:t>
            </a:r>
            <a:r>
              <a:rPr lang="ca-ES" dirty="0" err="1"/>
              <a:t>julio</a:t>
            </a:r>
            <a:r>
              <a:rPr lang="ca-ES" dirty="0"/>
              <a:t> de 1908 (o </a:t>
            </a:r>
            <a:r>
              <a:rPr lang="ca-ES" dirty="0" err="1"/>
              <a:t>Ley</a:t>
            </a:r>
            <a:r>
              <a:rPr lang="ca-ES" dirty="0"/>
              <a:t> </a:t>
            </a:r>
            <a:r>
              <a:rPr lang="ca-ES" dirty="0" err="1"/>
              <a:t>Azcárate</a:t>
            </a:r>
            <a:r>
              <a:rPr lang="ca-ES" dirty="0"/>
              <a:t>) </a:t>
            </a:r>
            <a:r>
              <a:rPr lang="ca-ES" dirty="0" err="1"/>
              <a:t>establece</a:t>
            </a:r>
            <a:r>
              <a:rPr lang="ca-ES" dirty="0"/>
              <a:t> que, para la </a:t>
            </a:r>
            <a:r>
              <a:rPr lang="ca-ES" dirty="0" err="1"/>
              <a:t>declaración</a:t>
            </a:r>
            <a:r>
              <a:rPr lang="ca-ES" dirty="0"/>
              <a:t> de un </a:t>
            </a:r>
            <a:r>
              <a:rPr lang="ca-ES" dirty="0" err="1"/>
              <a:t>préstamo</a:t>
            </a:r>
            <a:r>
              <a:rPr lang="ca-ES" dirty="0"/>
              <a:t> como </a:t>
            </a:r>
            <a:r>
              <a:rPr lang="ca-ES" dirty="0" err="1"/>
              <a:t>usurario</a:t>
            </a:r>
            <a:r>
              <a:rPr lang="ca-ES" dirty="0"/>
              <a:t>, basta que se </a:t>
            </a:r>
            <a:r>
              <a:rPr lang="ca-ES" dirty="0" err="1"/>
              <a:t>estipule</a:t>
            </a:r>
            <a:r>
              <a:rPr lang="ca-ES" dirty="0"/>
              <a:t> un </a:t>
            </a:r>
            <a:r>
              <a:rPr lang="ca-ES" dirty="0" err="1"/>
              <a:t>interés</a:t>
            </a:r>
            <a:r>
              <a:rPr lang="ca-ES" dirty="0"/>
              <a:t> </a:t>
            </a:r>
            <a:r>
              <a:rPr lang="ca-ES" dirty="0" err="1"/>
              <a:t>notablemente</a:t>
            </a:r>
            <a:r>
              <a:rPr lang="ca-ES" dirty="0"/>
              <a:t> superior al normal del </a:t>
            </a:r>
            <a:r>
              <a:rPr lang="ca-ES" dirty="0" err="1"/>
              <a:t>dinero</a:t>
            </a:r>
            <a:r>
              <a:rPr lang="ca-ES" dirty="0"/>
              <a:t> y </a:t>
            </a:r>
            <a:r>
              <a:rPr lang="ca-ES" dirty="0" err="1"/>
              <a:t>manifiestamente</a:t>
            </a:r>
            <a:r>
              <a:rPr lang="ca-ES" dirty="0"/>
              <a:t> </a:t>
            </a:r>
            <a:r>
              <a:rPr lang="ca-ES" dirty="0" err="1"/>
              <a:t>desproporcionado</a:t>
            </a:r>
            <a:r>
              <a:rPr lang="ca-ES" dirty="0"/>
              <a:t> con las </a:t>
            </a:r>
            <a:r>
              <a:rPr lang="ca-ES" dirty="0" err="1"/>
              <a:t>circunstancias</a:t>
            </a:r>
            <a:r>
              <a:rPr lang="ca-ES" dirty="0"/>
              <a:t> del caso. STS 628/2015, de 25 de </a:t>
            </a:r>
            <a:r>
              <a:rPr lang="ca-ES" dirty="0" err="1"/>
              <a:t>noviembre</a:t>
            </a:r>
            <a:r>
              <a:rPr lang="ca-ES" dirty="0"/>
              <a:t> precisa “</a:t>
            </a:r>
            <a:r>
              <a:rPr lang="ca-ES" dirty="0" err="1"/>
              <a:t>sin</a:t>
            </a:r>
            <a:r>
              <a:rPr lang="ca-ES" dirty="0"/>
              <a:t> que </a:t>
            </a:r>
            <a:r>
              <a:rPr lang="ca-ES" dirty="0" err="1"/>
              <a:t>sea</a:t>
            </a:r>
            <a:r>
              <a:rPr lang="ca-ES" dirty="0"/>
              <a:t> exigible que, </a:t>
            </a:r>
            <a:r>
              <a:rPr lang="ca-ES" dirty="0" err="1"/>
              <a:t>acumulativamente,haya</a:t>
            </a:r>
            <a:r>
              <a:rPr lang="ca-ES" dirty="0"/>
              <a:t> </a:t>
            </a:r>
            <a:r>
              <a:rPr lang="ca-ES" dirty="0" err="1"/>
              <a:t>sido</a:t>
            </a:r>
            <a:r>
              <a:rPr lang="ca-ES" dirty="0"/>
              <a:t> </a:t>
            </a:r>
            <a:r>
              <a:rPr lang="ca-ES" dirty="0" err="1"/>
              <a:t>aceptado</a:t>
            </a:r>
            <a:r>
              <a:rPr lang="ca-ES" dirty="0"/>
              <a:t> por el </a:t>
            </a:r>
            <a:r>
              <a:rPr lang="ca-ES" dirty="0" err="1"/>
              <a:t>prestatario</a:t>
            </a:r>
            <a:r>
              <a:rPr lang="ca-ES" dirty="0"/>
              <a:t> a causa de </a:t>
            </a:r>
            <a:r>
              <a:rPr lang="ca-ES" dirty="0" err="1"/>
              <a:t>su</a:t>
            </a:r>
            <a:r>
              <a:rPr lang="ca-ES" dirty="0"/>
              <a:t> </a:t>
            </a:r>
            <a:r>
              <a:rPr lang="ca-ES" dirty="0" err="1"/>
              <a:t>situación</a:t>
            </a:r>
            <a:r>
              <a:rPr lang="ca-ES" dirty="0"/>
              <a:t> </a:t>
            </a:r>
            <a:r>
              <a:rPr lang="ca-ES" dirty="0" err="1"/>
              <a:t>angustiosa</a:t>
            </a:r>
            <a:r>
              <a:rPr lang="ca-ES" dirty="0"/>
              <a:t>, de </a:t>
            </a:r>
            <a:r>
              <a:rPr lang="ca-ES" dirty="0" err="1"/>
              <a:t>su</a:t>
            </a:r>
            <a:r>
              <a:rPr lang="ca-ES" dirty="0"/>
              <a:t> </a:t>
            </a:r>
            <a:r>
              <a:rPr lang="ca-ES" dirty="0" err="1"/>
              <a:t>inexperiencia</a:t>
            </a:r>
            <a:r>
              <a:rPr lang="ca-ES" dirty="0"/>
              <a:t> o de lo </a:t>
            </a:r>
            <a:r>
              <a:rPr lang="ca-ES" dirty="0" err="1"/>
              <a:t>limitado</a:t>
            </a:r>
            <a:r>
              <a:rPr lang="ca-ES" dirty="0"/>
              <a:t> de </a:t>
            </a:r>
            <a:r>
              <a:rPr lang="ca-ES" dirty="0" err="1"/>
              <a:t>sus</a:t>
            </a:r>
            <a:r>
              <a:rPr lang="ca-ES" dirty="0"/>
              <a:t> facultades </a:t>
            </a:r>
            <a:r>
              <a:rPr lang="ca-ES" dirty="0" err="1"/>
              <a:t>mentales</a:t>
            </a:r>
            <a:r>
              <a:rPr lang="ca-ES" dirty="0"/>
              <a:t>.”</a:t>
            </a:r>
          </a:p>
          <a:p>
            <a:endParaRPr lang="ca-ES" dirty="0"/>
          </a:p>
          <a:p>
            <a:r>
              <a:rPr lang="ca-ES" dirty="0"/>
              <a:t>STS 628/2015, de 25 de </a:t>
            </a:r>
            <a:r>
              <a:rPr lang="ca-ES" dirty="0" err="1"/>
              <a:t>noviembre</a:t>
            </a:r>
            <a:r>
              <a:rPr lang="ca-ES" dirty="0"/>
              <a:t>: “La </a:t>
            </a:r>
            <a:r>
              <a:rPr lang="ca-ES" b="1" dirty="0"/>
              <a:t>usura </a:t>
            </a:r>
            <a:r>
              <a:rPr lang="ca-ES" dirty="0"/>
              <a:t>se </a:t>
            </a:r>
            <a:r>
              <a:rPr lang="ca-ES" dirty="0" err="1"/>
              <a:t>erige</a:t>
            </a:r>
            <a:r>
              <a:rPr lang="ca-ES" dirty="0"/>
              <a:t> como un </a:t>
            </a:r>
            <a:r>
              <a:rPr lang="ca-ES" b="1" dirty="0" err="1"/>
              <a:t>límite</a:t>
            </a:r>
            <a:r>
              <a:rPr lang="ca-ES" b="1" dirty="0"/>
              <a:t> </a:t>
            </a:r>
            <a:r>
              <a:rPr lang="ca-ES" dirty="0"/>
              <a:t>a la autonomia </a:t>
            </a:r>
            <a:r>
              <a:rPr lang="ca-ES" b="1" dirty="0" err="1"/>
              <a:t>negocial</a:t>
            </a:r>
            <a:r>
              <a:rPr lang="ca-ES" b="1" dirty="0"/>
              <a:t> </a:t>
            </a:r>
            <a:r>
              <a:rPr lang="ca-ES" dirty="0"/>
              <a:t>del art. 1255 del </a:t>
            </a:r>
            <a:r>
              <a:rPr lang="ca-ES" dirty="0" err="1"/>
              <a:t>Código</a:t>
            </a:r>
            <a:r>
              <a:rPr lang="ca-ES" dirty="0"/>
              <a:t> Civil, aplicable a </a:t>
            </a:r>
            <a:r>
              <a:rPr lang="ca-ES" dirty="0" err="1"/>
              <a:t>cualquier</a:t>
            </a:r>
            <a:r>
              <a:rPr lang="ca-ES" dirty="0"/>
              <a:t> </a:t>
            </a:r>
            <a:r>
              <a:rPr lang="ca-ES" dirty="0" err="1"/>
              <a:t>operación</a:t>
            </a:r>
            <a:r>
              <a:rPr lang="ca-ES" dirty="0"/>
              <a:t> de </a:t>
            </a:r>
            <a:r>
              <a:rPr lang="ca-ES" dirty="0" err="1"/>
              <a:t>crédito</a:t>
            </a:r>
            <a:r>
              <a:rPr lang="ca-ES" dirty="0"/>
              <a:t> </a:t>
            </a:r>
            <a:r>
              <a:rPr lang="ca-ES" dirty="0" err="1"/>
              <a:t>sustancialmente</a:t>
            </a:r>
            <a:r>
              <a:rPr lang="ca-ES" dirty="0"/>
              <a:t> </a:t>
            </a:r>
            <a:r>
              <a:rPr lang="ca-ES" dirty="0" err="1"/>
              <a:t>equivalente</a:t>
            </a:r>
            <a:r>
              <a:rPr lang="ca-ES" dirty="0"/>
              <a:t> al </a:t>
            </a:r>
            <a:r>
              <a:rPr lang="ca-ES" dirty="0" err="1"/>
              <a:t>préstamo</a:t>
            </a:r>
            <a:r>
              <a:rPr lang="ca-ES" dirty="0"/>
              <a:t>, y al </a:t>
            </a:r>
            <a:r>
              <a:rPr lang="ca-ES" dirty="0" err="1"/>
              <a:t>margen</a:t>
            </a:r>
            <a:r>
              <a:rPr lang="ca-ES" dirty="0"/>
              <a:t> del sistema de </a:t>
            </a:r>
            <a:r>
              <a:rPr lang="ca-ES" dirty="0" err="1"/>
              <a:t>protección</a:t>
            </a:r>
            <a:r>
              <a:rPr lang="ca-ES" dirty="0"/>
              <a:t> de consumidores y </a:t>
            </a:r>
            <a:r>
              <a:rPr lang="ca-ES" dirty="0" err="1"/>
              <a:t>usuarios</a:t>
            </a:r>
            <a:r>
              <a:rPr lang="ca-ES" dirty="0"/>
              <a:t> </a:t>
            </a:r>
            <a:r>
              <a:rPr lang="ca-ES" dirty="0" err="1"/>
              <a:t>compuesto</a:t>
            </a:r>
            <a:r>
              <a:rPr lang="ca-ES" dirty="0"/>
              <a:t> por el Real Decreto </a:t>
            </a:r>
            <a:r>
              <a:rPr lang="ca-ES" dirty="0" err="1"/>
              <a:t>Legislativo</a:t>
            </a:r>
            <a:r>
              <a:rPr lang="ca-ES" dirty="0"/>
              <a:t> 1/2007, de 16 de </a:t>
            </a:r>
            <a:r>
              <a:rPr lang="ca-ES" dirty="0" err="1"/>
              <a:t>noviembre</a:t>
            </a:r>
            <a:r>
              <a:rPr lang="ca-ES" dirty="0"/>
              <a:t>, por el que se </a:t>
            </a:r>
            <a:r>
              <a:rPr lang="ca-ES" dirty="0" err="1"/>
              <a:t>aprueba</a:t>
            </a:r>
            <a:r>
              <a:rPr lang="ca-ES" dirty="0"/>
              <a:t> el </a:t>
            </a:r>
            <a:r>
              <a:rPr lang="ca-ES" dirty="0" err="1"/>
              <a:t>Texto</a:t>
            </a:r>
            <a:r>
              <a:rPr lang="ca-ES" dirty="0"/>
              <a:t> </a:t>
            </a:r>
            <a:r>
              <a:rPr lang="ca-ES" dirty="0" err="1"/>
              <a:t>Refundido</a:t>
            </a:r>
            <a:r>
              <a:rPr lang="ca-ES" dirty="0"/>
              <a:t> de la </a:t>
            </a:r>
            <a:r>
              <a:rPr lang="ca-ES" dirty="0" err="1"/>
              <a:t>Ley</a:t>
            </a:r>
            <a:r>
              <a:rPr lang="ca-ES" dirty="0"/>
              <a:t> General de Defensa de los Consumidores y </a:t>
            </a:r>
            <a:r>
              <a:rPr lang="ca-ES" dirty="0" err="1"/>
              <a:t>Usuarios</a:t>
            </a:r>
            <a:r>
              <a:rPr lang="ca-ES" dirty="0"/>
              <a:t>(TRLGDCU), </a:t>
            </a:r>
            <a:r>
              <a:rPr lang="ca-ES" dirty="0" err="1"/>
              <a:t>ya</a:t>
            </a:r>
            <a:r>
              <a:rPr lang="ca-ES" dirty="0"/>
              <a:t> que resulta aplicable a </a:t>
            </a:r>
            <a:r>
              <a:rPr lang="ca-ES" dirty="0" err="1"/>
              <a:t>todo</a:t>
            </a:r>
            <a:r>
              <a:rPr lang="ca-ES" dirty="0"/>
              <a:t> </a:t>
            </a:r>
            <a:r>
              <a:rPr lang="ca-ES" dirty="0" err="1"/>
              <a:t>prestatario</a:t>
            </a:r>
            <a:r>
              <a:rPr lang="ca-ES" dirty="0"/>
              <a:t>, consumidor o no. </a:t>
            </a:r>
          </a:p>
        </p:txBody>
      </p:sp>
    </p:spTree>
    <p:extLst>
      <p:ext uri="{BB962C8B-B14F-4D97-AF65-F5344CB8AC3E}">
        <p14:creationId xmlns:p14="http://schemas.microsoft.com/office/powerpoint/2010/main" val="21162670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dirty="0"/>
              <a:t>Usura. </a:t>
            </a:r>
            <a:r>
              <a:rPr lang="ca-ES" dirty="0" err="1"/>
              <a:t>Elementos</a:t>
            </a:r>
            <a:r>
              <a:rPr lang="ca-ES" dirty="0"/>
              <a:t> </a:t>
            </a:r>
            <a:r>
              <a:rPr lang="ca-ES" dirty="0" err="1"/>
              <a:t>esenciales</a:t>
            </a:r>
            <a:endParaRPr lang="ca-ES" dirty="0"/>
          </a:p>
        </p:txBody>
      </p:sp>
      <p:sp>
        <p:nvSpPr>
          <p:cNvPr id="3" name="Contenidor de contingut 2"/>
          <p:cNvSpPr>
            <a:spLocks noGrp="1"/>
          </p:cNvSpPr>
          <p:nvPr>
            <p:ph idx="1"/>
          </p:nvPr>
        </p:nvSpPr>
        <p:spPr/>
        <p:txBody>
          <a:bodyPr/>
          <a:lstStyle/>
          <a:p>
            <a:r>
              <a:rPr lang="ca-ES" dirty="0"/>
              <a:t>Aplicable a los </a:t>
            </a:r>
            <a:r>
              <a:rPr lang="ca-ES" dirty="0" err="1"/>
              <a:t>contratos</a:t>
            </a:r>
            <a:r>
              <a:rPr lang="ca-ES" dirty="0"/>
              <a:t> de Crédito o </a:t>
            </a:r>
            <a:r>
              <a:rPr lang="ca-ES" dirty="0" err="1"/>
              <a:t>préstamo</a:t>
            </a:r>
            <a:endParaRPr lang="ca-ES" dirty="0"/>
          </a:p>
          <a:p>
            <a:r>
              <a:rPr lang="ca-ES" dirty="0" err="1"/>
              <a:t>Sea</a:t>
            </a:r>
            <a:r>
              <a:rPr lang="ca-ES" dirty="0"/>
              <a:t> el </a:t>
            </a:r>
            <a:r>
              <a:rPr lang="ca-ES" dirty="0" err="1"/>
              <a:t>prestatario</a:t>
            </a:r>
            <a:r>
              <a:rPr lang="ca-ES" dirty="0"/>
              <a:t> consumidor o no (</a:t>
            </a:r>
            <a:r>
              <a:rPr lang="ca-ES" dirty="0" err="1"/>
              <a:t>Ley</a:t>
            </a:r>
            <a:r>
              <a:rPr lang="ca-ES" dirty="0"/>
              <a:t> </a:t>
            </a:r>
            <a:r>
              <a:rPr lang="ca-ES" dirty="0" err="1"/>
              <a:t>Azcárate</a:t>
            </a:r>
            <a:r>
              <a:rPr lang="ca-ES" dirty="0"/>
              <a:t> no TRLGCU)</a:t>
            </a:r>
          </a:p>
          <a:p>
            <a:r>
              <a:rPr lang="ca-ES" dirty="0"/>
              <a:t>Aplicable al </a:t>
            </a:r>
            <a:r>
              <a:rPr lang="ca-ES" dirty="0" err="1"/>
              <a:t>objeto</a:t>
            </a:r>
            <a:r>
              <a:rPr lang="ca-ES" dirty="0"/>
              <a:t> del </a:t>
            </a:r>
            <a:r>
              <a:rPr lang="ca-ES" dirty="0" err="1"/>
              <a:t>contrato</a:t>
            </a:r>
            <a:r>
              <a:rPr lang="ca-ES" dirty="0"/>
              <a:t> (</a:t>
            </a:r>
            <a:r>
              <a:rPr lang="ca-ES" dirty="0" err="1"/>
              <a:t>interés</a:t>
            </a:r>
            <a:r>
              <a:rPr lang="ca-ES" dirty="0"/>
              <a:t> </a:t>
            </a:r>
            <a:r>
              <a:rPr lang="ca-ES" dirty="0" err="1"/>
              <a:t>remuneratorio</a:t>
            </a:r>
            <a:r>
              <a:rPr lang="ca-ES" dirty="0"/>
              <a:t>)</a:t>
            </a:r>
          </a:p>
          <a:p>
            <a:endParaRPr lang="ca-ES" dirty="0"/>
          </a:p>
        </p:txBody>
      </p:sp>
    </p:spTree>
    <p:extLst>
      <p:ext uri="{BB962C8B-B14F-4D97-AF65-F5344CB8AC3E}">
        <p14:creationId xmlns:p14="http://schemas.microsoft.com/office/powerpoint/2010/main" val="22287240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dirty="0"/>
              <a:t>Usura. </a:t>
            </a:r>
            <a:r>
              <a:rPr lang="ca-ES" dirty="0" err="1"/>
              <a:t>Término</a:t>
            </a:r>
            <a:r>
              <a:rPr lang="ca-ES" dirty="0"/>
              <a:t> </a:t>
            </a:r>
            <a:r>
              <a:rPr lang="ca-ES" dirty="0" err="1"/>
              <a:t>comparativo</a:t>
            </a:r>
            <a:r>
              <a:rPr lang="ca-ES" dirty="0"/>
              <a:t>. </a:t>
            </a:r>
            <a:r>
              <a:rPr lang="ca-ES" dirty="0" err="1"/>
              <a:t>Consecuencias</a:t>
            </a:r>
            <a:endParaRPr lang="ca-ES" dirty="0"/>
          </a:p>
        </p:txBody>
      </p:sp>
      <p:sp>
        <p:nvSpPr>
          <p:cNvPr id="3" name="Contenidor de contingut 2"/>
          <p:cNvSpPr>
            <a:spLocks noGrp="1"/>
          </p:cNvSpPr>
          <p:nvPr>
            <p:ph idx="1"/>
          </p:nvPr>
        </p:nvSpPr>
        <p:spPr/>
        <p:txBody>
          <a:bodyPr>
            <a:normAutofit fontScale="92500" lnSpcReduction="20000"/>
          </a:bodyPr>
          <a:lstStyle/>
          <a:p>
            <a:r>
              <a:rPr lang="ca-ES" dirty="0" err="1"/>
              <a:t>Interés</a:t>
            </a:r>
            <a:r>
              <a:rPr lang="ca-ES" dirty="0"/>
              <a:t> </a:t>
            </a:r>
            <a:r>
              <a:rPr lang="ca-ES" dirty="0" err="1"/>
              <a:t>remuneratorio</a:t>
            </a:r>
            <a:r>
              <a:rPr lang="ca-ES" dirty="0"/>
              <a:t> </a:t>
            </a:r>
            <a:r>
              <a:rPr lang="ca-ES" dirty="0" err="1"/>
              <a:t>Vs</a:t>
            </a:r>
            <a:r>
              <a:rPr lang="ca-ES" dirty="0"/>
              <a:t> </a:t>
            </a:r>
            <a:r>
              <a:rPr lang="ca-ES" dirty="0" err="1"/>
              <a:t>interés</a:t>
            </a:r>
            <a:r>
              <a:rPr lang="ca-ES" dirty="0"/>
              <a:t> </a:t>
            </a:r>
            <a:r>
              <a:rPr lang="ca-ES" dirty="0" err="1"/>
              <a:t>moratorio</a:t>
            </a:r>
            <a:endParaRPr lang="ca-ES" dirty="0"/>
          </a:p>
          <a:p>
            <a:r>
              <a:rPr lang="ca-ES" dirty="0"/>
              <a:t>¿</a:t>
            </a:r>
            <a:r>
              <a:rPr lang="ca-ES" dirty="0" err="1"/>
              <a:t>Cuál</a:t>
            </a:r>
            <a:r>
              <a:rPr lang="ca-ES" dirty="0"/>
              <a:t> es el interès “normal” del </a:t>
            </a:r>
            <a:r>
              <a:rPr lang="ca-ES" dirty="0" err="1"/>
              <a:t>dinero</a:t>
            </a:r>
            <a:r>
              <a:rPr lang="ca-ES" dirty="0"/>
              <a:t>?</a:t>
            </a:r>
            <a:r>
              <a:rPr lang="ca-ES" dirty="0">
                <a:sym typeface="Wingdings" panose="05000000000000000000" pitchFamily="2" charset="2"/>
              </a:rPr>
              <a:t> STS 149/2020, de 14 de </a:t>
            </a:r>
            <a:r>
              <a:rPr lang="ca-ES" dirty="0" err="1">
                <a:sym typeface="Wingdings" panose="05000000000000000000" pitchFamily="2" charset="2"/>
              </a:rPr>
              <a:t>marzo</a:t>
            </a:r>
            <a:r>
              <a:rPr lang="ca-ES" dirty="0">
                <a:sym typeface="Wingdings" panose="05000000000000000000" pitchFamily="2" charset="2"/>
              </a:rPr>
              <a:t>: las </a:t>
            </a:r>
            <a:r>
              <a:rPr lang="ca-ES" dirty="0" err="1">
                <a:sym typeface="Wingdings" panose="05000000000000000000" pitchFamily="2" charset="2"/>
              </a:rPr>
              <a:t>tablas</a:t>
            </a:r>
            <a:r>
              <a:rPr lang="ca-ES" dirty="0">
                <a:sym typeface="Wingdings" panose="05000000000000000000" pitchFamily="2" charset="2"/>
              </a:rPr>
              <a:t> publicades por el Banco de España. </a:t>
            </a:r>
            <a:r>
              <a:rPr lang="es-ES" dirty="0">
                <a:sym typeface="Wingdings" panose="05000000000000000000" pitchFamily="2" charset="2"/>
              </a:rPr>
              <a:t>https :://www </a:t>
            </a:r>
            <a:r>
              <a:rPr lang="es-ES" dirty="0" err="1">
                <a:sym typeface="Wingdings" panose="05000000000000000000" pitchFamily="2" charset="2"/>
              </a:rPr>
              <a:t>bde</a:t>
            </a:r>
            <a:r>
              <a:rPr lang="es-ES" dirty="0">
                <a:sym typeface="Wingdings" panose="05000000000000000000" pitchFamily="2" charset="2"/>
              </a:rPr>
              <a:t> es/</a:t>
            </a:r>
            <a:r>
              <a:rPr lang="es-ES" dirty="0" err="1">
                <a:sym typeface="Wingdings" panose="05000000000000000000" pitchFamily="2" charset="2"/>
              </a:rPr>
              <a:t>webbde</a:t>
            </a:r>
            <a:r>
              <a:rPr lang="es-ES" dirty="0">
                <a:sym typeface="Wingdings" panose="05000000000000000000" pitchFamily="2" charset="2"/>
              </a:rPr>
              <a:t>/es/</a:t>
            </a:r>
            <a:r>
              <a:rPr lang="es-ES" dirty="0" err="1">
                <a:sym typeface="Wingdings" panose="05000000000000000000" pitchFamily="2" charset="2"/>
              </a:rPr>
              <a:t>estadis</a:t>
            </a:r>
            <a:r>
              <a:rPr lang="es-ES" dirty="0">
                <a:sym typeface="Wingdings" panose="05000000000000000000" pitchFamily="2" charset="2"/>
              </a:rPr>
              <a:t>/</a:t>
            </a:r>
            <a:r>
              <a:rPr lang="es-ES" dirty="0" err="1">
                <a:sym typeface="Wingdings" panose="05000000000000000000" pitchFamily="2" charset="2"/>
              </a:rPr>
              <a:t>info</a:t>
            </a:r>
            <a:r>
              <a:rPr lang="es-ES" dirty="0">
                <a:sym typeface="Wingdings" panose="05000000000000000000" pitchFamily="2" charset="2"/>
              </a:rPr>
              <a:t> </a:t>
            </a:r>
            <a:r>
              <a:rPr lang="es-ES" dirty="0" err="1">
                <a:sym typeface="Wingdings" panose="05000000000000000000" pitchFamily="2" charset="2"/>
              </a:rPr>
              <a:t>est</a:t>
            </a:r>
            <a:r>
              <a:rPr lang="es-ES" dirty="0">
                <a:sym typeface="Wingdings" panose="05000000000000000000" pitchFamily="2" charset="2"/>
              </a:rPr>
              <a:t>/</a:t>
            </a:r>
            <a:r>
              <a:rPr lang="es-ES" dirty="0" err="1">
                <a:sym typeface="Wingdings" panose="05000000000000000000" pitchFamily="2" charset="2"/>
              </a:rPr>
              <a:t>bolest</a:t>
            </a:r>
            <a:r>
              <a:rPr lang="es-ES" dirty="0">
                <a:sym typeface="Wingdings" panose="05000000000000000000" pitchFamily="2" charset="2"/>
              </a:rPr>
              <a:t> 19 </a:t>
            </a:r>
            <a:r>
              <a:rPr lang="es-ES" dirty="0" err="1">
                <a:sym typeface="Wingdings" panose="05000000000000000000" pitchFamily="2" charset="2"/>
              </a:rPr>
              <a:t>html</a:t>
            </a:r>
            <a:endParaRPr lang="es-ES" dirty="0">
              <a:sym typeface="Wingdings" panose="05000000000000000000" pitchFamily="2" charset="2"/>
            </a:endParaRPr>
          </a:p>
          <a:p>
            <a:r>
              <a:rPr lang="es-ES" dirty="0">
                <a:sym typeface="Wingdings" panose="05000000000000000000" pitchFamily="2" charset="2"/>
              </a:rPr>
              <a:t>Efectos Art. 3 LRU: </a:t>
            </a:r>
            <a:r>
              <a:rPr lang="ca-ES" dirty="0"/>
              <a:t>Declarada con arreglo a esta </a:t>
            </a:r>
            <a:r>
              <a:rPr lang="ca-ES" dirty="0" err="1"/>
              <a:t>ley</a:t>
            </a:r>
            <a:r>
              <a:rPr lang="ca-ES" dirty="0"/>
              <a:t> la </a:t>
            </a:r>
            <a:r>
              <a:rPr lang="ca-ES" dirty="0" err="1"/>
              <a:t>nulidad</a:t>
            </a:r>
            <a:r>
              <a:rPr lang="ca-ES" dirty="0"/>
              <a:t> de un </a:t>
            </a:r>
            <a:r>
              <a:rPr lang="ca-ES" dirty="0" err="1"/>
              <a:t>contrato</a:t>
            </a:r>
            <a:r>
              <a:rPr lang="ca-ES" dirty="0"/>
              <a:t>, el </a:t>
            </a:r>
            <a:r>
              <a:rPr lang="ca-ES" dirty="0" err="1"/>
              <a:t>prestatario</a:t>
            </a:r>
            <a:r>
              <a:rPr lang="ca-ES" dirty="0"/>
              <a:t> estarà </a:t>
            </a:r>
            <a:r>
              <a:rPr lang="ca-ES" dirty="0" err="1"/>
              <a:t>obligado</a:t>
            </a:r>
            <a:r>
              <a:rPr lang="ca-ES" dirty="0"/>
              <a:t> a entregar tan solo la suma </a:t>
            </a:r>
            <a:r>
              <a:rPr lang="ca-ES" dirty="0" err="1"/>
              <a:t>recibida</a:t>
            </a:r>
            <a:r>
              <a:rPr lang="ca-ES" dirty="0"/>
              <a:t>; y si </a:t>
            </a:r>
            <a:r>
              <a:rPr lang="ca-ES" dirty="0" err="1"/>
              <a:t>hubiera</a:t>
            </a:r>
            <a:r>
              <a:rPr lang="ca-ES" dirty="0"/>
              <a:t> </a:t>
            </a:r>
            <a:r>
              <a:rPr lang="ca-ES" dirty="0" err="1"/>
              <a:t>satisfecho</a:t>
            </a:r>
            <a:r>
              <a:rPr lang="ca-ES" dirty="0"/>
              <a:t> </a:t>
            </a:r>
            <a:r>
              <a:rPr lang="ca-ES" dirty="0" err="1"/>
              <a:t>parte</a:t>
            </a:r>
            <a:r>
              <a:rPr lang="ca-ES" dirty="0"/>
              <a:t> de aquella y los </a:t>
            </a:r>
            <a:r>
              <a:rPr lang="ca-ES" dirty="0" err="1"/>
              <a:t>intereses</a:t>
            </a:r>
            <a:r>
              <a:rPr lang="ca-ES" dirty="0"/>
              <a:t> </a:t>
            </a:r>
            <a:r>
              <a:rPr lang="ca-ES" dirty="0" err="1"/>
              <a:t>vencidos</a:t>
            </a:r>
            <a:r>
              <a:rPr lang="ca-ES" dirty="0"/>
              <a:t>, el </a:t>
            </a:r>
            <a:r>
              <a:rPr lang="ca-ES" dirty="0" err="1"/>
              <a:t>prestamista</a:t>
            </a:r>
            <a:r>
              <a:rPr lang="ca-ES" dirty="0"/>
              <a:t> </a:t>
            </a:r>
            <a:r>
              <a:rPr lang="ca-ES" dirty="0" err="1"/>
              <a:t>devolverá</a:t>
            </a:r>
            <a:r>
              <a:rPr lang="ca-ES" dirty="0"/>
              <a:t> al </a:t>
            </a:r>
            <a:r>
              <a:rPr lang="ca-ES" dirty="0" err="1"/>
              <a:t>prestatario</a:t>
            </a:r>
            <a:r>
              <a:rPr lang="ca-ES" dirty="0"/>
              <a:t> lo que, </a:t>
            </a:r>
            <a:r>
              <a:rPr lang="ca-ES" dirty="0" err="1"/>
              <a:t>tomando</a:t>
            </a:r>
            <a:r>
              <a:rPr lang="ca-ES" dirty="0"/>
              <a:t> en </a:t>
            </a:r>
            <a:r>
              <a:rPr lang="ca-ES" dirty="0" err="1"/>
              <a:t>cuenta</a:t>
            </a:r>
            <a:r>
              <a:rPr lang="ca-ES" dirty="0"/>
              <a:t> el total de lo </a:t>
            </a:r>
            <a:r>
              <a:rPr lang="ca-ES" dirty="0" err="1"/>
              <a:t>percibido</a:t>
            </a:r>
            <a:r>
              <a:rPr lang="ca-ES" dirty="0"/>
              <a:t>, </a:t>
            </a:r>
            <a:r>
              <a:rPr lang="ca-ES" dirty="0" err="1"/>
              <a:t>exceda</a:t>
            </a:r>
            <a:r>
              <a:rPr lang="ca-ES" dirty="0"/>
              <a:t> del capital </a:t>
            </a:r>
            <a:r>
              <a:rPr lang="ca-ES" dirty="0" err="1"/>
              <a:t>prestado</a:t>
            </a:r>
            <a:r>
              <a:rPr lang="ca-ES" dirty="0"/>
              <a:t>.</a:t>
            </a:r>
          </a:p>
          <a:p>
            <a:endParaRPr lang="ca-ES" dirty="0"/>
          </a:p>
          <a:p>
            <a:endParaRPr lang="ca-ES" dirty="0"/>
          </a:p>
          <a:p>
            <a:pPr marL="0" indent="0">
              <a:buNone/>
            </a:pPr>
            <a:r>
              <a:rPr lang="es-ES" dirty="0">
                <a:sym typeface="Wingdings" panose="05000000000000000000" pitchFamily="2" charset="2"/>
              </a:rPr>
              <a:t> </a:t>
            </a:r>
            <a:endParaRPr lang="ca-ES" dirty="0"/>
          </a:p>
        </p:txBody>
      </p:sp>
    </p:spTree>
    <p:extLst>
      <p:ext uri="{BB962C8B-B14F-4D97-AF65-F5344CB8AC3E}">
        <p14:creationId xmlns:p14="http://schemas.microsoft.com/office/powerpoint/2010/main" val="15715866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dirty="0"/>
              <a:t>Usura. </a:t>
            </a:r>
            <a:r>
              <a:rPr lang="ca-ES" dirty="0" err="1"/>
              <a:t>Aspectos</a:t>
            </a:r>
            <a:r>
              <a:rPr lang="ca-ES" dirty="0"/>
              <a:t> </a:t>
            </a:r>
            <a:r>
              <a:rPr lang="ca-ES" dirty="0" err="1"/>
              <a:t>procesales</a:t>
            </a:r>
            <a:endParaRPr lang="ca-ES" dirty="0"/>
          </a:p>
        </p:txBody>
      </p:sp>
      <p:graphicFrame>
        <p:nvGraphicFramePr>
          <p:cNvPr id="4" name="Contenidor de contingut 3"/>
          <p:cNvGraphicFramePr>
            <a:graphicFrameLocks noGrp="1"/>
          </p:cNvGraphicFramePr>
          <p:nvPr>
            <p:ph idx="1"/>
            <p:extLst>
              <p:ext uri="{D42A27DB-BD31-4B8C-83A1-F6EECF244321}">
                <p14:modId xmlns:p14="http://schemas.microsoft.com/office/powerpoint/2010/main" val="2246843018"/>
              </p:ext>
            </p:extLst>
          </p:nvPr>
        </p:nvGraphicFramePr>
        <p:xfrm>
          <a:off x="838200" y="1825624"/>
          <a:ext cx="10269772" cy="4368441"/>
        </p:xfrm>
        <a:graphic>
          <a:graphicData uri="http://schemas.openxmlformats.org/drawingml/2006/table">
            <a:tbl>
              <a:tblPr firstRow="1" bandRow="1">
                <a:tableStyleId>{5C22544A-7EE6-4342-B048-85BDC9FD1C3A}</a:tableStyleId>
              </a:tblPr>
              <a:tblGrid>
                <a:gridCol w="5134886">
                  <a:extLst>
                    <a:ext uri="{9D8B030D-6E8A-4147-A177-3AD203B41FA5}">
                      <a16:colId xmlns:a16="http://schemas.microsoft.com/office/drawing/2014/main" val="2711726014"/>
                    </a:ext>
                  </a:extLst>
                </a:gridCol>
                <a:gridCol w="5134886">
                  <a:extLst>
                    <a:ext uri="{9D8B030D-6E8A-4147-A177-3AD203B41FA5}">
                      <a16:colId xmlns:a16="http://schemas.microsoft.com/office/drawing/2014/main" val="670456943"/>
                    </a:ext>
                  </a:extLst>
                </a:gridCol>
              </a:tblGrid>
              <a:tr h="4368441">
                <a:tc>
                  <a:txBody>
                    <a:bodyPr/>
                    <a:lstStyle/>
                    <a:p>
                      <a:r>
                        <a:rPr lang="ca-ES" u="sng" dirty="0"/>
                        <a:t>Tesis </a:t>
                      </a:r>
                      <a:r>
                        <a:rPr lang="ca-ES" u="sng" dirty="0" err="1"/>
                        <a:t>mayoritaria</a:t>
                      </a:r>
                      <a:r>
                        <a:rPr lang="ca-ES" dirty="0">
                          <a:sym typeface="Wingdings" panose="05000000000000000000" pitchFamily="2" charset="2"/>
                        </a:rPr>
                        <a:t>:</a:t>
                      </a:r>
                      <a:r>
                        <a:rPr lang="ca-ES" baseline="0" dirty="0">
                          <a:sym typeface="Wingdings" panose="05000000000000000000" pitchFamily="2" charset="2"/>
                        </a:rPr>
                        <a:t> No se </a:t>
                      </a:r>
                      <a:r>
                        <a:rPr lang="ca-ES" baseline="0" dirty="0" err="1">
                          <a:sym typeface="Wingdings" panose="05000000000000000000" pitchFamily="2" charset="2"/>
                        </a:rPr>
                        <a:t>puede</a:t>
                      </a:r>
                      <a:r>
                        <a:rPr lang="ca-ES" baseline="0" dirty="0">
                          <a:sym typeface="Wingdings" panose="05000000000000000000" pitchFamily="2" charset="2"/>
                        </a:rPr>
                        <a:t> apreciar de </a:t>
                      </a:r>
                      <a:r>
                        <a:rPr lang="ca-ES" baseline="0" dirty="0" err="1">
                          <a:sym typeface="Wingdings" panose="05000000000000000000" pitchFamily="2" charset="2"/>
                        </a:rPr>
                        <a:t>oficiola</a:t>
                      </a:r>
                      <a:r>
                        <a:rPr lang="ca-ES" baseline="0" dirty="0">
                          <a:sym typeface="Wingdings" panose="05000000000000000000" pitchFamily="2" charset="2"/>
                        </a:rPr>
                        <a:t> usura (ni en </a:t>
                      </a:r>
                      <a:r>
                        <a:rPr lang="ca-ES" baseline="0" dirty="0" err="1">
                          <a:sym typeface="Wingdings" panose="05000000000000000000" pitchFamily="2" charset="2"/>
                        </a:rPr>
                        <a:t>juicio</a:t>
                      </a:r>
                      <a:r>
                        <a:rPr lang="ca-ES" baseline="0" dirty="0">
                          <a:sym typeface="Wingdings" panose="05000000000000000000" pitchFamily="2" charset="2"/>
                        </a:rPr>
                        <a:t> </a:t>
                      </a:r>
                      <a:r>
                        <a:rPr lang="ca-ES" baseline="0" dirty="0" err="1">
                          <a:sym typeface="Wingdings" panose="05000000000000000000" pitchFamily="2" charset="2"/>
                        </a:rPr>
                        <a:t>monitorio</a:t>
                      </a:r>
                      <a:r>
                        <a:rPr lang="ca-ES" baseline="0" dirty="0">
                          <a:sym typeface="Wingdings" panose="05000000000000000000" pitchFamily="2" charset="2"/>
                        </a:rPr>
                        <a:t>, ni en </a:t>
                      </a:r>
                      <a:r>
                        <a:rPr lang="ca-ES" baseline="0" dirty="0" err="1">
                          <a:sym typeface="Wingdings" panose="05000000000000000000" pitchFamily="2" charset="2"/>
                        </a:rPr>
                        <a:t>ejecución</a:t>
                      </a:r>
                      <a:r>
                        <a:rPr lang="ca-ES" baseline="0" dirty="0">
                          <a:sym typeface="Wingdings" panose="05000000000000000000" pitchFamily="2" charset="2"/>
                        </a:rPr>
                        <a:t>, ni en </a:t>
                      </a:r>
                      <a:r>
                        <a:rPr lang="ca-ES" baseline="0" dirty="0" err="1">
                          <a:sym typeface="Wingdings" panose="05000000000000000000" pitchFamily="2" charset="2"/>
                        </a:rPr>
                        <a:t>proceso</a:t>
                      </a:r>
                      <a:r>
                        <a:rPr lang="ca-ES" baseline="0" dirty="0">
                          <a:sym typeface="Wingdings" panose="05000000000000000000" pitchFamily="2" charset="2"/>
                        </a:rPr>
                        <a:t> </a:t>
                      </a:r>
                      <a:r>
                        <a:rPr lang="ca-ES" baseline="0" dirty="0" err="1">
                          <a:sym typeface="Wingdings" panose="05000000000000000000" pitchFamily="2" charset="2"/>
                        </a:rPr>
                        <a:t>declarativo</a:t>
                      </a:r>
                      <a:r>
                        <a:rPr lang="ca-ES" baseline="0" dirty="0">
                          <a:sym typeface="Wingdings" panose="05000000000000000000" pitchFamily="2" charset="2"/>
                        </a:rPr>
                        <a:t>). </a:t>
                      </a:r>
                      <a:r>
                        <a:rPr lang="ca-ES" baseline="0" dirty="0" err="1">
                          <a:sym typeface="Wingdings" panose="05000000000000000000" pitchFamily="2" charset="2"/>
                        </a:rPr>
                        <a:t>Ejemplo</a:t>
                      </a:r>
                      <a:r>
                        <a:rPr lang="ca-ES" baseline="0" dirty="0">
                          <a:sym typeface="Wingdings" panose="05000000000000000000" pitchFamily="2" charset="2"/>
                        </a:rPr>
                        <a:t>, </a:t>
                      </a:r>
                      <a:r>
                        <a:rPr lang="ca-ES" baseline="0" dirty="0" err="1">
                          <a:sym typeface="Wingdings" panose="05000000000000000000" pitchFamily="2" charset="2"/>
                        </a:rPr>
                        <a:t>todas</a:t>
                      </a:r>
                      <a:r>
                        <a:rPr lang="ca-ES" baseline="0" dirty="0">
                          <a:sym typeface="Wingdings" panose="05000000000000000000" pitchFamily="2" charset="2"/>
                        </a:rPr>
                        <a:t> las secciones de la </a:t>
                      </a:r>
                      <a:r>
                        <a:rPr lang="ca-ES" baseline="0" dirty="0" err="1">
                          <a:sym typeface="Wingdings" panose="05000000000000000000" pitchFamily="2" charset="2"/>
                        </a:rPr>
                        <a:t>Audiencia</a:t>
                      </a:r>
                      <a:r>
                        <a:rPr lang="ca-ES" baseline="0" dirty="0">
                          <a:sym typeface="Wingdings" panose="05000000000000000000" pitchFamily="2" charset="2"/>
                        </a:rPr>
                        <a:t> Provincial de Barcelona</a:t>
                      </a:r>
                    </a:p>
                    <a:p>
                      <a:endParaRPr lang="ca-ES" baseline="0" dirty="0">
                        <a:sym typeface="Wingdings" panose="05000000000000000000" pitchFamily="2" charset="2"/>
                      </a:endParaRPr>
                    </a:p>
                    <a:p>
                      <a:endParaRPr lang="ca-ES" baseline="0" dirty="0">
                        <a:sym typeface="Wingdings" panose="05000000000000000000" pitchFamily="2" charset="2"/>
                      </a:endParaRPr>
                    </a:p>
                    <a:p>
                      <a:endParaRPr lang="ca-ES" baseline="0" dirty="0">
                        <a:sym typeface="Wingdings" panose="05000000000000000000" pitchFamily="2" charset="2"/>
                      </a:endParaRPr>
                    </a:p>
                    <a:p>
                      <a:r>
                        <a:rPr lang="ca-ES" u="sng" baseline="0" dirty="0">
                          <a:sym typeface="Wingdings" panose="05000000000000000000" pitchFamily="2" charset="2"/>
                        </a:rPr>
                        <a:t>Tesis </a:t>
                      </a:r>
                      <a:r>
                        <a:rPr lang="ca-ES" u="sng" baseline="0" dirty="0" err="1">
                          <a:sym typeface="Wingdings" panose="05000000000000000000" pitchFamily="2" charset="2"/>
                        </a:rPr>
                        <a:t>minoritaria</a:t>
                      </a:r>
                      <a:r>
                        <a:rPr lang="ca-ES" baseline="0" dirty="0">
                          <a:sym typeface="Wingdings" panose="05000000000000000000" pitchFamily="2" charset="2"/>
                        </a:rPr>
                        <a:t>: Se </a:t>
                      </a:r>
                      <a:r>
                        <a:rPr lang="ca-ES" baseline="0" dirty="0" err="1">
                          <a:sym typeface="Wingdings" panose="05000000000000000000" pitchFamily="2" charset="2"/>
                        </a:rPr>
                        <a:t>puede</a:t>
                      </a:r>
                      <a:r>
                        <a:rPr lang="ca-ES" baseline="0" dirty="0">
                          <a:sym typeface="Wingdings" panose="05000000000000000000" pitchFamily="2" charset="2"/>
                        </a:rPr>
                        <a:t> apreciar de oficio la usura </a:t>
                      </a:r>
                      <a:r>
                        <a:rPr lang="ca-ES" baseline="0" dirty="0" err="1">
                          <a:sym typeface="Wingdings" panose="05000000000000000000" pitchFamily="2" charset="2"/>
                        </a:rPr>
                        <a:t>bajo</a:t>
                      </a:r>
                      <a:r>
                        <a:rPr lang="ca-ES" baseline="0" dirty="0">
                          <a:sym typeface="Wingdings" panose="05000000000000000000" pitchFamily="2" charset="2"/>
                        </a:rPr>
                        <a:t> </a:t>
                      </a:r>
                      <a:r>
                        <a:rPr lang="ca-ES" baseline="0" dirty="0" err="1">
                          <a:sym typeface="Wingdings" panose="05000000000000000000" pitchFamily="2" charset="2"/>
                        </a:rPr>
                        <a:t>determinados</a:t>
                      </a:r>
                      <a:r>
                        <a:rPr lang="ca-ES" baseline="0" dirty="0">
                          <a:sym typeface="Wingdings" panose="05000000000000000000" pitchFamily="2" charset="2"/>
                        </a:rPr>
                        <a:t> </a:t>
                      </a:r>
                      <a:r>
                        <a:rPr lang="ca-ES" baseline="0" dirty="0" err="1">
                          <a:sym typeface="Wingdings" panose="05000000000000000000" pitchFamily="2" charset="2"/>
                        </a:rPr>
                        <a:t>parámetros</a:t>
                      </a:r>
                      <a:r>
                        <a:rPr lang="ca-ES" baseline="0" dirty="0">
                          <a:sym typeface="Wingdings" panose="05000000000000000000" pitchFamily="2" charset="2"/>
                        </a:rPr>
                        <a:t>. </a:t>
                      </a:r>
                      <a:r>
                        <a:rPr lang="ca-ES" baseline="0" dirty="0" err="1">
                          <a:sym typeface="Wingdings" panose="05000000000000000000" pitchFamily="2" charset="2"/>
                        </a:rPr>
                        <a:t>Ej</a:t>
                      </a:r>
                      <a:r>
                        <a:rPr lang="ca-ES" baseline="0" dirty="0">
                          <a:sym typeface="Wingdings" panose="05000000000000000000" pitchFamily="2" charset="2"/>
                        </a:rPr>
                        <a:t>. </a:t>
                      </a:r>
                      <a:r>
                        <a:rPr lang="ca-ES" baseline="0" dirty="0" err="1">
                          <a:sym typeface="Wingdings" panose="05000000000000000000" pitchFamily="2" charset="2"/>
                        </a:rPr>
                        <a:t>Audiencia</a:t>
                      </a:r>
                      <a:r>
                        <a:rPr lang="ca-ES" baseline="0" dirty="0">
                          <a:sym typeface="Wingdings" panose="05000000000000000000" pitchFamily="2" charset="2"/>
                        </a:rPr>
                        <a:t> Provincial de Girona.</a:t>
                      </a:r>
                      <a:endParaRPr lang="ca-ES" dirty="0"/>
                    </a:p>
                  </a:txBody>
                  <a:tcPr/>
                </a:tc>
                <a:tc>
                  <a:txBody>
                    <a:bodyPr/>
                    <a:lstStyle/>
                    <a:p>
                      <a:r>
                        <a:rPr lang="ca-ES" dirty="0" err="1"/>
                        <a:t>Juicio</a:t>
                      </a:r>
                      <a:r>
                        <a:rPr lang="ca-ES" dirty="0"/>
                        <a:t> </a:t>
                      </a:r>
                      <a:r>
                        <a:rPr lang="ca-ES" dirty="0" err="1"/>
                        <a:t>Ordinario</a:t>
                      </a:r>
                      <a:r>
                        <a:rPr lang="ca-ES" dirty="0">
                          <a:sym typeface="Wingdings" panose="05000000000000000000" pitchFamily="2" charset="2"/>
                        </a:rPr>
                        <a:t> </a:t>
                      </a:r>
                      <a:r>
                        <a:rPr lang="ca-ES" dirty="0"/>
                        <a:t>Se </a:t>
                      </a:r>
                      <a:r>
                        <a:rPr lang="ca-ES" dirty="0" err="1"/>
                        <a:t>trata</a:t>
                      </a:r>
                      <a:r>
                        <a:rPr lang="ca-ES" dirty="0"/>
                        <a:t> de una </a:t>
                      </a:r>
                      <a:r>
                        <a:rPr lang="ca-ES" dirty="0" err="1"/>
                        <a:t>acción</a:t>
                      </a:r>
                      <a:r>
                        <a:rPr lang="ca-ES" dirty="0"/>
                        <a:t> declarativa.</a:t>
                      </a:r>
                    </a:p>
                    <a:p>
                      <a:endParaRPr lang="ca-ES" dirty="0"/>
                    </a:p>
                    <a:p>
                      <a:r>
                        <a:rPr lang="ca-ES" dirty="0" err="1"/>
                        <a:t>cuantía</a:t>
                      </a:r>
                      <a:r>
                        <a:rPr lang="ca-ES" dirty="0"/>
                        <a:t> indeterminada </a:t>
                      </a:r>
                      <a:r>
                        <a:rPr lang="ca-ES" dirty="0" err="1"/>
                        <a:t>Vs</a:t>
                      </a:r>
                      <a:r>
                        <a:rPr lang="ca-ES" dirty="0"/>
                        <a:t> </a:t>
                      </a:r>
                      <a:r>
                        <a:rPr lang="ca-ES" dirty="0" err="1"/>
                        <a:t>cuantía</a:t>
                      </a:r>
                      <a:r>
                        <a:rPr lang="ca-ES" baseline="0" dirty="0"/>
                        <a:t> determinable</a:t>
                      </a:r>
                    </a:p>
                    <a:p>
                      <a:endParaRPr lang="ca-ES" baseline="0" dirty="0"/>
                    </a:p>
                    <a:p>
                      <a:r>
                        <a:rPr lang="ca-ES" baseline="0" dirty="0" err="1"/>
                        <a:t>Juicio</a:t>
                      </a:r>
                      <a:r>
                        <a:rPr lang="ca-ES" baseline="0" dirty="0"/>
                        <a:t> verbal</a:t>
                      </a:r>
                      <a:r>
                        <a:rPr lang="ca-ES" baseline="0" dirty="0">
                          <a:sym typeface="Wingdings" panose="05000000000000000000" pitchFamily="2" charset="2"/>
                        </a:rPr>
                        <a:t> En caso de que se acumulen la </a:t>
                      </a:r>
                      <a:r>
                        <a:rPr lang="ca-ES" baseline="0" dirty="0" err="1">
                          <a:sym typeface="Wingdings" panose="05000000000000000000" pitchFamily="2" charset="2"/>
                        </a:rPr>
                        <a:t>acción</a:t>
                      </a:r>
                      <a:r>
                        <a:rPr lang="ca-ES" baseline="0" dirty="0">
                          <a:sym typeface="Wingdings" panose="05000000000000000000" pitchFamily="2" charset="2"/>
                        </a:rPr>
                        <a:t> de usura con 2 o </a:t>
                      </a:r>
                      <a:r>
                        <a:rPr lang="ca-ES" baseline="0" dirty="0" err="1">
                          <a:sym typeface="Wingdings" panose="05000000000000000000" pitchFamily="2" charset="2"/>
                        </a:rPr>
                        <a:t>más</a:t>
                      </a:r>
                      <a:r>
                        <a:rPr lang="ca-ES" baseline="0" dirty="0">
                          <a:sym typeface="Wingdings" panose="05000000000000000000" pitchFamily="2" charset="2"/>
                        </a:rPr>
                        <a:t> acciones por abusives</a:t>
                      </a:r>
                    </a:p>
                    <a:p>
                      <a:r>
                        <a:rPr lang="ca-ES" baseline="0" dirty="0">
                          <a:sym typeface="Wingdings" panose="05000000000000000000" pitchFamily="2" charset="2"/>
                        </a:rPr>
                        <a:t>ATS 10 de </a:t>
                      </a:r>
                      <a:r>
                        <a:rPr lang="ca-ES" baseline="0" dirty="0" err="1">
                          <a:sym typeface="Wingdings" panose="05000000000000000000" pitchFamily="2" charset="2"/>
                        </a:rPr>
                        <a:t>diciembre</a:t>
                      </a:r>
                      <a:r>
                        <a:rPr lang="ca-ES" baseline="0" dirty="0">
                          <a:sym typeface="Wingdings" panose="05000000000000000000" pitchFamily="2" charset="2"/>
                        </a:rPr>
                        <a:t> de 2024</a:t>
                      </a:r>
                      <a:endParaRPr lang="ca-ES" dirty="0"/>
                    </a:p>
                  </a:txBody>
                  <a:tcPr/>
                </a:tc>
                <a:extLst>
                  <a:ext uri="{0D108BD9-81ED-4DB2-BD59-A6C34878D82A}">
                    <a16:rowId xmlns:a16="http://schemas.microsoft.com/office/drawing/2014/main" val="3336721779"/>
                  </a:ext>
                </a:extLst>
              </a:tr>
            </a:tbl>
          </a:graphicData>
        </a:graphic>
      </p:graphicFrame>
    </p:spTree>
    <p:extLst>
      <p:ext uri="{BB962C8B-B14F-4D97-AF65-F5344CB8AC3E}">
        <p14:creationId xmlns:p14="http://schemas.microsoft.com/office/powerpoint/2010/main" val="40629205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dirty="0" err="1"/>
              <a:t>Ejemplos</a:t>
            </a:r>
            <a:r>
              <a:rPr lang="ca-ES" dirty="0"/>
              <a:t> usura</a:t>
            </a:r>
          </a:p>
        </p:txBody>
      </p:sp>
      <p:sp>
        <p:nvSpPr>
          <p:cNvPr id="3" name="Contenidor de contingut 2"/>
          <p:cNvSpPr>
            <a:spLocks noGrp="1"/>
          </p:cNvSpPr>
          <p:nvPr>
            <p:ph sz="half" idx="1"/>
          </p:nvPr>
        </p:nvSpPr>
        <p:spPr/>
        <p:txBody>
          <a:bodyPr>
            <a:normAutofit fontScale="55000" lnSpcReduction="20000"/>
          </a:bodyPr>
          <a:lstStyle/>
          <a:p>
            <a:r>
              <a:rPr lang="ca-ES" dirty="0" err="1"/>
              <a:t>Targetas</a:t>
            </a:r>
            <a:r>
              <a:rPr lang="ca-ES" dirty="0"/>
              <a:t> </a:t>
            </a:r>
            <a:r>
              <a:rPr lang="ca-ES" dirty="0" err="1"/>
              <a:t>Revolving</a:t>
            </a:r>
            <a:endParaRPr lang="ca-ES" dirty="0"/>
          </a:p>
          <a:p>
            <a:r>
              <a:rPr lang="ca-ES" dirty="0"/>
              <a:t>STS 237/2024, de 22 de </a:t>
            </a:r>
            <a:r>
              <a:rPr lang="ca-ES" dirty="0" err="1"/>
              <a:t>febrero</a:t>
            </a:r>
            <a:endParaRPr lang="ca-ES" dirty="0"/>
          </a:p>
          <a:p>
            <a:r>
              <a:rPr lang="ca-ES" dirty="0"/>
              <a:t>STS 258/2023, de 15 de </a:t>
            </a:r>
            <a:r>
              <a:rPr lang="ca-ES" dirty="0" err="1"/>
              <a:t>febrero</a:t>
            </a:r>
            <a:endParaRPr lang="ca-ES" dirty="0"/>
          </a:p>
        </p:txBody>
      </p:sp>
      <p:sp>
        <p:nvSpPr>
          <p:cNvPr id="4" name="Contenidor de contingut 3"/>
          <p:cNvSpPr>
            <a:spLocks noGrp="1"/>
          </p:cNvSpPr>
          <p:nvPr>
            <p:ph sz="half" idx="2"/>
          </p:nvPr>
        </p:nvSpPr>
        <p:spPr/>
        <p:txBody>
          <a:bodyPr>
            <a:normAutofit fontScale="55000" lnSpcReduction="20000"/>
          </a:bodyPr>
          <a:lstStyle/>
          <a:p>
            <a:r>
              <a:rPr lang="ca-ES" dirty="0" err="1"/>
              <a:t>Microcréditos</a:t>
            </a:r>
            <a:endParaRPr lang="ca-ES" dirty="0"/>
          </a:p>
          <a:p>
            <a:r>
              <a:rPr lang="ca-ES" dirty="0"/>
              <a:t>SAP Barcelona (</a:t>
            </a:r>
            <a:r>
              <a:rPr lang="ca-ES" dirty="0" err="1"/>
              <a:t>Sección</a:t>
            </a:r>
            <a:r>
              <a:rPr lang="ca-ES" dirty="0"/>
              <a:t> 17ª) 903/2024, de 13 de </a:t>
            </a:r>
            <a:r>
              <a:rPr lang="ca-ES" dirty="0" err="1"/>
              <a:t>diciembre</a:t>
            </a:r>
            <a:r>
              <a:rPr lang="ca-ES" dirty="0"/>
              <a:t> </a:t>
            </a:r>
          </a:p>
          <a:p>
            <a:pPr marL="0" indent="0">
              <a:buNone/>
            </a:pPr>
            <a:r>
              <a:rPr lang="ca-ES" dirty="0"/>
              <a:t>“</a:t>
            </a:r>
            <a:r>
              <a:rPr lang="es-ES" dirty="0"/>
              <a:t>En particular, nuestro micro préstamo fue suscrito el 05.01.2021 el importe de 1000€y la devolución debe hacerse, en principio de una sola vez o en una sola cuota, y un plazo de devolución muy breve, no más allá de 90 días por un importe total de 1.687,95€ euros, lo que implica un TAE de 2573,68% Entendemos, por ello, tomando como referencia los tipos medios oficiales (año 2021) publicados por el Banco de España referidos a créditos al consumo para créditos de hasta un año, 6,10%, créditos al consumo de entre 1 y 5 años, 7,03%, y a tarjetas de crédito y tarjetas </a:t>
            </a:r>
            <a:r>
              <a:rPr lang="es-ES" dirty="0" err="1"/>
              <a:t>revolving</a:t>
            </a:r>
            <a:r>
              <a:rPr lang="es-ES" dirty="0"/>
              <a:t>, 18,42 %, que el interés pactado en el contrato debe considerase notablemente superior al normal del dinero y manifiestamente desproporcionado a las circunstancias del caso sin que se haya acreditado que en el caso de autos concurrían circunstancias especiales que justificaban dicho porcentaje”</a:t>
            </a:r>
            <a:endParaRPr lang="ca-ES" dirty="0"/>
          </a:p>
        </p:txBody>
      </p:sp>
    </p:spTree>
    <p:extLst>
      <p:ext uri="{BB962C8B-B14F-4D97-AF65-F5344CB8AC3E}">
        <p14:creationId xmlns:p14="http://schemas.microsoft.com/office/powerpoint/2010/main" val="30069181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dirty="0" err="1"/>
              <a:t>Transparencia</a:t>
            </a:r>
            <a:r>
              <a:rPr lang="ca-ES" dirty="0"/>
              <a:t>. </a:t>
            </a:r>
            <a:r>
              <a:rPr lang="ca-ES" dirty="0" err="1"/>
              <a:t>Concepto</a:t>
            </a:r>
            <a:r>
              <a:rPr lang="ca-ES" dirty="0"/>
              <a:t>. </a:t>
            </a:r>
            <a:r>
              <a:rPr lang="ca-ES" dirty="0" err="1"/>
              <a:t>Elementos</a:t>
            </a:r>
            <a:r>
              <a:rPr lang="ca-ES" dirty="0"/>
              <a:t> </a:t>
            </a:r>
            <a:r>
              <a:rPr lang="ca-ES" dirty="0" err="1"/>
              <a:t>esenciales</a:t>
            </a:r>
            <a:endParaRPr lang="ca-ES" dirty="0"/>
          </a:p>
        </p:txBody>
      </p:sp>
      <p:sp>
        <p:nvSpPr>
          <p:cNvPr id="3" name="Contenidor de contingut 2"/>
          <p:cNvSpPr>
            <a:spLocks noGrp="1"/>
          </p:cNvSpPr>
          <p:nvPr>
            <p:ph sz="half" idx="1"/>
          </p:nvPr>
        </p:nvSpPr>
        <p:spPr/>
        <p:txBody>
          <a:bodyPr>
            <a:normAutofit fontScale="70000" lnSpcReduction="20000"/>
          </a:bodyPr>
          <a:lstStyle/>
          <a:p>
            <a:pPr algn="just"/>
            <a:r>
              <a:rPr lang="ca-ES" dirty="0"/>
              <a:t>Control de </a:t>
            </a:r>
            <a:r>
              <a:rPr lang="ca-ES" dirty="0" err="1"/>
              <a:t>legalidad</a:t>
            </a:r>
            <a:r>
              <a:rPr lang="ca-ES" dirty="0"/>
              <a:t> en </a:t>
            </a:r>
            <a:r>
              <a:rPr lang="ca-ES" dirty="0" err="1"/>
              <a:t>orden</a:t>
            </a:r>
            <a:r>
              <a:rPr lang="ca-ES" dirty="0"/>
              <a:t> a </a:t>
            </a:r>
            <a:r>
              <a:rPr lang="ca-ES" dirty="0" err="1"/>
              <a:t>comprobar</a:t>
            </a:r>
            <a:r>
              <a:rPr lang="ca-ES" dirty="0"/>
              <a:t>, </a:t>
            </a:r>
            <a:r>
              <a:rPr lang="ca-ES" dirty="0" err="1"/>
              <a:t>primordialmente</a:t>
            </a:r>
            <a:r>
              <a:rPr lang="ca-ES" dirty="0"/>
              <a:t>, que la </a:t>
            </a:r>
            <a:r>
              <a:rPr lang="ca-ES" dirty="0" err="1"/>
              <a:t>cláusula</a:t>
            </a:r>
            <a:r>
              <a:rPr lang="ca-ES" dirty="0"/>
              <a:t> contractual </a:t>
            </a:r>
            <a:r>
              <a:rPr lang="ca-ES" dirty="0" err="1"/>
              <a:t>predispuesta</a:t>
            </a:r>
            <a:r>
              <a:rPr lang="ca-ES" dirty="0"/>
              <a:t> </a:t>
            </a:r>
            <a:r>
              <a:rPr lang="ca-ES" dirty="0" err="1"/>
              <a:t>refiera</a:t>
            </a:r>
            <a:r>
              <a:rPr lang="ca-ES" dirty="0"/>
              <a:t> </a:t>
            </a:r>
            <a:r>
              <a:rPr lang="ca-ES" dirty="0" err="1"/>
              <a:t>directamente</a:t>
            </a:r>
            <a:r>
              <a:rPr lang="ca-ES" dirty="0"/>
              <a:t> la </a:t>
            </a:r>
            <a:r>
              <a:rPr lang="ca-ES" dirty="0" err="1"/>
              <a:t>comprensibilidad</a:t>
            </a:r>
            <a:r>
              <a:rPr lang="ca-ES" dirty="0"/>
              <a:t> real, que no solo formal, de los </a:t>
            </a:r>
            <a:r>
              <a:rPr lang="ca-ES" dirty="0" err="1"/>
              <a:t>aspectos</a:t>
            </a:r>
            <a:r>
              <a:rPr lang="ca-ES" dirty="0"/>
              <a:t> </a:t>
            </a:r>
            <a:r>
              <a:rPr lang="ca-ES" dirty="0" err="1"/>
              <a:t>básicos</a:t>
            </a:r>
            <a:r>
              <a:rPr lang="ca-ES" dirty="0"/>
              <a:t> del </a:t>
            </a:r>
            <a:r>
              <a:rPr lang="ca-ES" dirty="0" err="1"/>
              <a:t>contrato</a:t>
            </a:r>
            <a:r>
              <a:rPr lang="ca-ES" dirty="0"/>
              <a:t> en el marco de la </a:t>
            </a:r>
            <a:r>
              <a:rPr lang="ca-ES" dirty="0" err="1"/>
              <a:t>reglamentación</a:t>
            </a:r>
            <a:r>
              <a:rPr lang="ca-ES" dirty="0"/>
              <a:t> </a:t>
            </a:r>
            <a:r>
              <a:rPr lang="ca-ES" dirty="0" err="1"/>
              <a:t>predispuesta</a:t>
            </a:r>
            <a:r>
              <a:rPr lang="ca-ES" dirty="0"/>
              <a:t>, de forma </a:t>
            </a:r>
            <a:r>
              <a:rPr lang="ca-ES" u="sng" dirty="0"/>
              <a:t>que el consumidor y </a:t>
            </a:r>
            <a:r>
              <a:rPr lang="ca-ES" u="sng" dirty="0" err="1"/>
              <a:t>usuario</a:t>
            </a:r>
            <a:r>
              <a:rPr lang="ca-ES" u="sng" dirty="0"/>
              <a:t> </a:t>
            </a:r>
            <a:r>
              <a:rPr lang="ca-ES" u="sng" dirty="0" err="1"/>
              <a:t>conozca</a:t>
            </a:r>
            <a:r>
              <a:rPr lang="ca-ES" u="sng" dirty="0"/>
              <a:t> y </a:t>
            </a:r>
            <a:r>
              <a:rPr lang="ca-ES" u="sng" dirty="0" err="1"/>
              <a:t>comprenda</a:t>
            </a:r>
            <a:r>
              <a:rPr lang="ca-ES" u="sng" dirty="0"/>
              <a:t> las </a:t>
            </a:r>
            <a:r>
              <a:rPr lang="ca-ES" u="sng" dirty="0" err="1"/>
              <a:t>consecuencias</a:t>
            </a:r>
            <a:r>
              <a:rPr lang="ca-ES" u="sng" dirty="0"/>
              <a:t> </a:t>
            </a:r>
            <a:r>
              <a:rPr lang="ca-ES" u="sng" dirty="0" err="1"/>
              <a:t>jurídicas</a:t>
            </a:r>
            <a:r>
              <a:rPr lang="ca-ES" u="sng" dirty="0"/>
              <a:t> </a:t>
            </a:r>
            <a:r>
              <a:rPr lang="ca-ES" dirty="0"/>
              <a:t>que, de </a:t>
            </a:r>
            <a:r>
              <a:rPr lang="ca-ES" dirty="0" err="1"/>
              <a:t>acuerdo</a:t>
            </a:r>
            <a:r>
              <a:rPr lang="ca-ES" dirty="0"/>
              <a:t> con el </a:t>
            </a:r>
            <a:r>
              <a:rPr lang="ca-ES" dirty="0" err="1"/>
              <a:t>producto</a:t>
            </a:r>
            <a:r>
              <a:rPr lang="ca-ES" dirty="0"/>
              <a:t> o Servicio </a:t>
            </a:r>
            <a:r>
              <a:rPr lang="ca-ES" dirty="0" err="1"/>
              <a:t>ofertado</a:t>
            </a:r>
            <a:r>
              <a:rPr lang="ca-ES" dirty="0"/>
              <a:t>, resulten a </a:t>
            </a:r>
            <a:r>
              <a:rPr lang="ca-ES" dirty="0" err="1"/>
              <a:t>su</a:t>
            </a:r>
            <a:r>
              <a:rPr lang="ca-ES" dirty="0"/>
              <a:t> </a:t>
            </a:r>
            <a:r>
              <a:rPr lang="ca-ES" dirty="0" err="1"/>
              <a:t>cargo</a:t>
            </a:r>
            <a:r>
              <a:rPr lang="ca-ES" dirty="0"/>
              <a:t>, </a:t>
            </a:r>
            <a:r>
              <a:rPr lang="ca-ES" u="sng" dirty="0" err="1"/>
              <a:t>tanto</a:t>
            </a:r>
            <a:r>
              <a:rPr lang="ca-ES" u="sng" dirty="0"/>
              <a:t> respecto de la </a:t>
            </a:r>
            <a:r>
              <a:rPr lang="ca-ES" u="sng" dirty="0" err="1"/>
              <a:t>onerosidad</a:t>
            </a:r>
            <a:r>
              <a:rPr lang="ca-ES" u="sng" dirty="0"/>
              <a:t> o </a:t>
            </a:r>
            <a:r>
              <a:rPr lang="ca-ES" u="sng" dirty="0" err="1"/>
              <a:t>sacrificio</a:t>
            </a:r>
            <a:r>
              <a:rPr lang="ca-ES" u="sng" dirty="0"/>
              <a:t> patrimonial que </a:t>
            </a:r>
            <a:r>
              <a:rPr lang="ca-ES" u="sng" dirty="0" err="1"/>
              <a:t>realmente</a:t>
            </a:r>
            <a:r>
              <a:rPr lang="ca-ES" u="sng" dirty="0"/>
              <a:t> </a:t>
            </a:r>
            <a:r>
              <a:rPr lang="ca-ES" u="sng" dirty="0" err="1"/>
              <a:t>supone</a:t>
            </a:r>
            <a:r>
              <a:rPr lang="ca-ES" u="sng" dirty="0"/>
              <a:t> para el consumidor el </a:t>
            </a:r>
            <a:r>
              <a:rPr lang="ca-ES" u="sng" dirty="0" err="1"/>
              <a:t>contrato</a:t>
            </a:r>
            <a:r>
              <a:rPr lang="ca-ES" u="sng" dirty="0"/>
              <a:t> </a:t>
            </a:r>
            <a:r>
              <a:rPr lang="ca-ES" u="sng" dirty="0" err="1"/>
              <a:t>celebrado</a:t>
            </a:r>
            <a:r>
              <a:rPr lang="ca-ES" u="sng" dirty="0"/>
              <a:t>, como de la </a:t>
            </a:r>
            <a:r>
              <a:rPr lang="ca-ES" u="sng" dirty="0" err="1"/>
              <a:t>posición</a:t>
            </a:r>
            <a:r>
              <a:rPr lang="ca-ES" u="sng" dirty="0"/>
              <a:t> jurídica que </a:t>
            </a:r>
            <a:r>
              <a:rPr lang="ca-ES" u="sng" dirty="0" err="1"/>
              <a:t>realmente</a:t>
            </a:r>
            <a:r>
              <a:rPr lang="ca-ES" u="sng" dirty="0"/>
              <a:t> </a:t>
            </a:r>
            <a:r>
              <a:rPr lang="ca-ES" u="sng" dirty="0" err="1"/>
              <a:t>asume</a:t>
            </a:r>
            <a:r>
              <a:rPr lang="ca-ES" u="sng" dirty="0"/>
              <a:t> </a:t>
            </a:r>
            <a:r>
              <a:rPr lang="ca-ES" dirty="0"/>
              <a:t>en los </a:t>
            </a:r>
            <a:r>
              <a:rPr lang="ca-ES" dirty="0" err="1"/>
              <a:t>aspectos</a:t>
            </a:r>
            <a:r>
              <a:rPr lang="ca-ES" dirty="0"/>
              <a:t> </a:t>
            </a:r>
            <a:r>
              <a:rPr lang="ca-ES" dirty="0" err="1"/>
              <a:t>básicos</a:t>
            </a:r>
            <a:r>
              <a:rPr lang="ca-ES" dirty="0"/>
              <a:t> que se deriven del </a:t>
            </a:r>
            <a:r>
              <a:rPr lang="ca-ES" dirty="0" err="1"/>
              <a:t>objeto</a:t>
            </a:r>
            <a:r>
              <a:rPr lang="ca-ES" dirty="0"/>
              <a:t> y de la </a:t>
            </a:r>
            <a:r>
              <a:rPr lang="ca-ES" dirty="0" err="1"/>
              <a:t>ejecución</a:t>
            </a:r>
            <a:r>
              <a:rPr lang="ca-ES" dirty="0"/>
              <a:t> del </a:t>
            </a:r>
            <a:r>
              <a:rPr lang="ca-ES" dirty="0" err="1"/>
              <a:t>contrato</a:t>
            </a:r>
            <a:r>
              <a:rPr lang="ca-ES" dirty="0"/>
              <a:t>.</a:t>
            </a:r>
          </a:p>
          <a:p>
            <a:pPr marL="0" indent="0" algn="just">
              <a:buNone/>
            </a:pPr>
            <a:r>
              <a:rPr lang="ca-ES" dirty="0"/>
              <a:t>(STS 44/2014, de 8 de </a:t>
            </a:r>
            <a:r>
              <a:rPr lang="ca-ES" dirty="0" err="1"/>
              <a:t>septiembre</a:t>
            </a:r>
            <a:r>
              <a:rPr lang="ca-ES" dirty="0"/>
              <a:t>)</a:t>
            </a:r>
          </a:p>
        </p:txBody>
      </p:sp>
      <p:sp>
        <p:nvSpPr>
          <p:cNvPr id="4" name="Contenidor de contingut 3"/>
          <p:cNvSpPr>
            <a:spLocks noGrp="1"/>
          </p:cNvSpPr>
          <p:nvPr>
            <p:ph sz="half" idx="2"/>
          </p:nvPr>
        </p:nvSpPr>
        <p:spPr/>
        <p:txBody>
          <a:bodyPr>
            <a:normAutofit fontScale="70000" lnSpcReduction="20000"/>
          </a:bodyPr>
          <a:lstStyle/>
          <a:p>
            <a:r>
              <a:rPr lang="ca-ES" dirty="0"/>
              <a:t>Base normativa: 1) art.4.2 de la Directiva93/13/CE; 2) </a:t>
            </a:r>
            <a:r>
              <a:rPr lang="ca-ES" dirty="0" err="1"/>
              <a:t>Ley</a:t>
            </a:r>
            <a:r>
              <a:rPr lang="ca-ES" dirty="0"/>
              <a:t> 7/1998 de Condiciones Generales de la </a:t>
            </a:r>
            <a:r>
              <a:rPr lang="ca-ES" dirty="0" err="1"/>
              <a:t>Contratación</a:t>
            </a:r>
            <a:r>
              <a:rPr lang="ca-ES" dirty="0"/>
              <a:t>; 3) en </a:t>
            </a:r>
            <a:r>
              <a:rPr lang="ca-ES" dirty="0" err="1"/>
              <a:t>parte</a:t>
            </a:r>
            <a:r>
              <a:rPr lang="ca-ES" dirty="0"/>
              <a:t> es una figura de </a:t>
            </a:r>
            <a:r>
              <a:rPr lang="ca-ES" dirty="0" err="1"/>
              <a:t>creación</a:t>
            </a:r>
            <a:r>
              <a:rPr lang="ca-ES" dirty="0"/>
              <a:t> jurisprudencial (</a:t>
            </a:r>
            <a:r>
              <a:rPr lang="ca-ES" dirty="0" err="1"/>
              <a:t>desde</a:t>
            </a:r>
            <a:r>
              <a:rPr lang="ca-ES" dirty="0"/>
              <a:t> la STS de 9 de </a:t>
            </a:r>
            <a:r>
              <a:rPr lang="ca-ES" dirty="0" err="1"/>
              <a:t>mayo</a:t>
            </a:r>
            <a:r>
              <a:rPr lang="ca-ES" dirty="0"/>
              <a:t> de 2013, relativa a las </a:t>
            </a:r>
            <a:r>
              <a:rPr lang="ca-ES" dirty="0" err="1"/>
              <a:t>cláusulas</a:t>
            </a:r>
            <a:r>
              <a:rPr lang="ca-ES" dirty="0"/>
              <a:t> </a:t>
            </a:r>
            <a:r>
              <a:rPr lang="ca-ES" dirty="0" err="1"/>
              <a:t>suelo</a:t>
            </a:r>
            <a:r>
              <a:rPr lang="ca-ES" dirty="0"/>
              <a:t>.</a:t>
            </a:r>
          </a:p>
          <a:p>
            <a:r>
              <a:rPr lang="ca-ES" dirty="0"/>
              <a:t>Solo se aplica a consumidores y </a:t>
            </a:r>
            <a:r>
              <a:rPr lang="ca-ES" dirty="0" err="1"/>
              <a:t>usuarios</a:t>
            </a:r>
            <a:endParaRPr lang="ca-ES" dirty="0"/>
          </a:p>
          <a:p>
            <a:r>
              <a:rPr lang="ca-ES" dirty="0"/>
              <a:t>Afecta al </a:t>
            </a:r>
            <a:r>
              <a:rPr lang="ca-ES" dirty="0" err="1"/>
              <a:t>objeto</a:t>
            </a:r>
            <a:r>
              <a:rPr lang="ca-ES" dirty="0"/>
              <a:t> del </a:t>
            </a:r>
            <a:r>
              <a:rPr lang="ca-ES" dirty="0" err="1"/>
              <a:t>contrato</a:t>
            </a:r>
            <a:endParaRPr lang="ca-ES" dirty="0"/>
          </a:p>
        </p:txBody>
      </p:sp>
    </p:spTree>
    <p:extLst>
      <p:ext uri="{BB962C8B-B14F-4D97-AF65-F5344CB8AC3E}">
        <p14:creationId xmlns:p14="http://schemas.microsoft.com/office/powerpoint/2010/main" val="4781831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dirty="0" err="1"/>
              <a:t>Clases</a:t>
            </a:r>
            <a:r>
              <a:rPr lang="ca-ES" dirty="0"/>
              <a:t> de </a:t>
            </a:r>
            <a:r>
              <a:rPr lang="ca-ES" dirty="0" err="1"/>
              <a:t>Transparencia</a:t>
            </a:r>
            <a:r>
              <a:rPr lang="ca-ES" dirty="0"/>
              <a:t>. “doble filtro”.</a:t>
            </a:r>
          </a:p>
        </p:txBody>
      </p:sp>
      <p:sp>
        <p:nvSpPr>
          <p:cNvPr id="3" name="Contenidor de contingut 2"/>
          <p:cNvSpPr>
            <a:spLocks noGrp="1"/>
          </p:cNvSpPr>
          <p:nvPr>
            <p:ph sz="half" idx="1"/>
          </p:nvPr>
        </p:nvSpPr>
        <p:spPr/>
        <p:txBody>
          <a:bodyPr/>
          <a:lstStyle/>
          <a:p>
            <a:r>
              <a:rPr lang="ca-ES" b="1" dirty="0"/>
              <a:t>Formal</a:t>
            </a:r>
          </a:p>
          <a:p>
            <a:r>
              <a:rPr lang="ca-ES" dirty="0"/>
              <a:t>Control gramatical o de </a:t>
            </a:r>
            <a:r>
              <a:rPr lang="ca-ES" dirty="0" err="1"/>
              <a:t>inclusión</a:t>
            </a:r>
            <a:r>
              <a:rPr lang="ca-ES" dirty="0"/>
              <a:t> (</a:t>
            </a:r>
            <a:r>
              <a:rPr lang="ca-ES" dirty="0" err="1"/>
              <a:t>Ej</a:t>
            </a:r>
            <a:r>
              <a:rPr lang="ca-ES" dirty="0"/>
              <a:t>. </a:t>
            </a:r>
            <a:r>
              <a:rPr lang="ca-ES" dirty="0" err="1"/>
              <a:t>tamaño</a:t>
            </a:r>
            <a:r>
              <a:rPr lang="ca-ES" dirty="0"/>
              <a:t> de la </a:t>
            </a:r>
            <a:r>
              <a:rPr lang="ca-ES" dirty="0" err="1"/>
              <a:t>letra</a:t>
            </a:r>
            <a:r>
              <a:rPr lang="ca-ES" dirty="0"/>
              <a:t> en el </a:t>
            </a:r>
            <a:r>
              <a:rPr lang="ca-ES" dirty="0" err="1"/>
              <a:t>contrato</a:t>
            </a:r>
            <a:r>
              <a:rPr lang="ca-ES" dirty="0"/>
              <a:t>)</a:t>
            </a:r>
          </a:p>
          <a:p>
            <a:endParaRPr lang="ca-ES" dirty="0"/>
          </a:p>
        </p:txBody>
      </p:sp>
      <p:sp>
        <p:nvSpPr>
          <p:cNvPr id="4" name="Contenidor de contingut 3"/>
          <p:cNvSpPr>
            <a:spLocks noGrp="1"/>
          </p:cNvSpPr>
          <p:nvPr>
            <p:ph sz="half" idx="2"/>
          </p:nvPr>
        </p:nvSpPr>
        <p:spPr/>
        <p:txBody>
          <a:bodyPr/>
          <a:lstStyle/>
          <a:p>
            <a:r>
              <a:rPr lang="ca-ES" b="1" dirty="0"/>
              <a:t>Material</a:t>
            </a:r>
          </a:p>
          <a:p>
            <a:r>
              <a:rPr lang="ca-ES" dirty="0"/>
              <a:t>Control material o de </a:t>
            </a:r>
            <a:r>
              <a:rPr lang="ca-ES" dirty="0" err="1"/>
              <a:t>contenido</a:t>
            </a:r>
            <a:r>
              <a:rPr lang="ca-ES" dirty="0"/>
              <a:t>. </a:t>
            </a:r>
            <a:r>
              <a:rPr lang="ca-ES" dirty="0" err="1"/>
              <a:t>Comprensibilidad</a:t>
            </a:r>
            <a:r>
              <a:rPr lang="ca-ES" dirty="0"/>
              <a:t> real. </a:t>
            </a:r>
            <a:r>
              <a:rPr lang="ca-ES" dirty="0" err="1"/>
              <a:t>Conocimiento</a:t>
            </a:r>
            <a:r>
              <a:rPr lang="ca-ES" dirty="0"/>
              <a:t> de la carga jurídica y </a:t>
            </a:r>
            <a:r>
              <a:rPr lang="ca-ES" dirty="0" err="1"/>
              <a:t>económica</a:t>
            </a:r>
            <a:r>
              <a:rPr lang="ca-ES" dirty="0"/>
              <a:t> del </a:t>
            </a:r>
            <a:r>
              <a:rPr lang="ca-ES" dirty="0" err="1"/>
              <a:t>contrato</a:t>
            </a:r>
            <a:r>
              <a:rPr lang="ca-ES" dirty="0"/>
              <a:t>.</a:t>
            </a:r>
          </a:p>
        </p:txBody>
      </p:sp>
    </p:spTree>
    <p:extLst>
      <p:ext uri="{BB962C8B-B14F-4D97-AF65-F5344CB8AC3E}">
        <p14:creationId xmlns:p14="http://schemas.microsoft.com/office/powerpoint/2010/main" val="29401070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dirty="0" err="1"/>
              <a:t>Transparencia</a:t>
            </a:r>
            <a:r>
              <a:rPr lang="ca-ES" dirty="0"/>
              <a:t>. </a:t>
            </a:r>
            <a:r>
              <a:rPr lang="ca-ES" dirty="0" err="1"/>
              <a:t>Consecuencias</a:t>
            </a:r>
            <a:r>
              <a:rPr lang="ca-ES" dirty="0"/>
              <a:t>.</a:t>
            </a:r>
          </a:p>
        </p:txBody>
      </p:sp>
      <p:sp>
        <p:nvSpPr>
          <p:cNvPr id="3" name="Contenidor de contingut 2"/>
          <p:cNvSpPr>
            <a:spLocks noGrp="1"/>
          </p:cNvSpPr>
          <p:nvPr>
            <p:ph idx="1"/>
          </p:nvPr>
        </p:nvSpPr>
        <p:spPr/>
        <p:txBody>
          <a:bodyPr>
            <a:normAutofit fontScale="92500" lnSpcReduction="10000"/>
          </a:bodyPr>
          <a:lstStyle/>
          <a:p>
            <a:endParaRPr lang="ca-ES" dirty="0"/>
          </a:p>
          <a:p>
            <a:pPr marL="0" indent="0">
              <a:buNone/>
            </a:pPr>
            <a:r>
              <a:rPr lang="ca-ES" dirty="0"/>
              <a:t>•</a:t>
            </a:r>
            <a:r>
              <a:rPr lang="ca-ES" u="sng" dirty="0"/>
              <a:t>La falta de </a:t>
            </a:r>
            <a:r>
              <a:rPr lang="ca-ES" u="sng" dirty="0" err="1"/>
              <a:t>transparencia</a:t>
            </a:r>
            <a:r>
              <a:rPr lang="ca-ES" u="sng" dirty="0"/>
              <a:t> es </a:t>
            </a:r>
            <a:r>
              <a:rPr lang="ca-ES" u="sng" dirty="0" err="1"/>
              <a:t>condición</a:t>
            </a:r>
            <a:r>
              <a:rPr lang="ca-ES" u="sng" dirty="0"/>
              <a:t> </a:t>
            </a:r>
            <a:r>
              <a:rPr lang="ca-ES" u="sng" dirty="0" err="1"/>
              <a:t>necesaria</a:t>
            </a:r>
            <a:r>
              <a:rPr lang="ca-ES" u="sng" dirty="0"/>
              <a:t> </a:t>
            </a:r>
            <a:r>
              <a:rPr lang="ca-ES" u="sng" dirty="0" err="1"/>
              <a:t>pero</a:t>
            </a:r>
            <a:r>
              <a:rPr lang="ca-ES" u="sng" dirty="0"/>
              <a:t> no </a:t>
            </a:r>
            <a:r>
              <a:rPr lang="ca-ES" u="sng" dirty="0" err="1"/>
              <a:t>suficiente</a:t>
            </a:r>
            <a:r>
              <a:rPr lang="ca-ES" u="sng" dirty="0"/>
              <a:t> para declarar </a:t>
            </a:r>
            <a:r>
              <a:rPr lang="ca-ES" u="sng" dirty="0" err="1"/>
              <a:t>nula</a:t>
            </a:r>
            <a:r>
              <a:rPr lang="ca-ES" u="sng" dirty="0"/>
              <a:t> la </a:t>
            </a:r>
            <a:r>
              <a:rPr lang="ca-ES" u="sng" dirty="0" err="1"/>
              <a:t>cláusula</a:t>
            </a:r>
            <a:r>
              <a:rPr lang="ca-ES" dirty="0"/>
              <a:t>. </a:t>
            </a:r>
            <a:r>
              <a:rPr lang="ca-ES" dirty="0" err="1"/>
              <a:t>Abre</a:t>
            </a:r>
            <a:r>
              <a:rPr lang="ca-ES" dirty="0"/>
              <a:t> la </a:t>
            </a:r>
            <a:r>
              <a:rPr lang="ca-ES" dirty="0" err="1"/>
              <a:t>posibilidad</a:t>
            </a:r>
            <a:r>
              <a:rPr lang="ca-ES" dirty="0"/>
              <a:t> del control de </a:t>
            </a:r>
            <a:r>
              <a:rPr lang="ca-ES" dirty="0" err="1"/>
              <a:t>contenido</a:t>
            </a:r>
            <a:r>
              <a:rPr lang="ca-ES" dirty="0"/>
              <a:t>, </a:t>
            </a:r>
            <a:r>
              <a:rPr lang="ca-ES" u="sng" dirty="0" err="1"/>
              <a:t>pero</a:t>
            </a:r>
            <a:r>
              <a:rPr lang="ca-ES" u="sng" dirty="0"/>
              <a:t> la </a:t>
            </a:r>
            <a:r>
              <a:rPr lang="ca-ES" u="sng" dirty="0" err="1"/>
              <a:t>cláusula</a:t>
            </a:r>
            <a:r>
              <a:rPr lang="ca-ES" u="sng" dirty="0"/>
              <a:t>, </a:t>
            </a:r>
            <a:r>
              <a:rPr lang="ca-ES" u="sng" dirty="0" err="1"/>
              <a:t>además</a:t>
            </a:r>
            <a:r>
              <a:rPr lang="ca-ES" u="sng" dirty="0"/>
              <a:t> de no </a:t>
            </a:r>
            <a:r>
              <a:rPr lang="ca-ES" u="sng" dirty="0" err="1"/>
              <a:t>transparente</a:t>
            </a:r>
            <a:r>
              <a:rPr lang="ca-ES" u="sng" dirty="0"/>
              <a:t>, </a:t>
            </a:r>
            <a:r>
              <a:rPr lang="ca-ES" u="sng" dirty="0" err="1"/>
              <a:t>debe</a:t>
            </a:r>
            <a:r>
              <a:rPr lang="ca-ES" u="sng" dirty="0"/>
              <a:t> ser abusiva</a:t>
            </a:r>
            <a:r>
              <a:rPr lang="ca-ES" dirty="0"/>
              <a:t>, es </a:t>
            </a:r>
            <a:r>
              <a:rPr lang="ca-ES" dirty="0" err="1"/>
              <a:t>decir</a:t>
            </a:r>
            <a:r>
              <a:rPr lang="ca-ES" dirty="0"/>
              <a:t>, </a:t>
            </a:r>
            <a:r>
              <a:rPr lang="ca-ES" dirty="0" err="1"/>
              <a:t>ir</a:t>
            </a:r>
            <a:r>
              <a:rPr lang="ca-ES" dirty="0"/>
              <a:t> en contra de las </a:t>
            </a:r>
            <a:r>
              <a:rPr lang="ca-ES" dirty="0" err="1"/>
              <a:t>exigencias</a:t>
            </a:r>
            <a:r>
              <a:rPr lang="ca-ES" dirty="0"/>
              <a:t> de la </a:t>
            </a:r>
            <a:r>
              <a:rPr lang="ca-ES" dirty="0" err="1"/>
              <a:t>buena</a:t>
            </a:r>
            <a:r>
              <a:rPr lang="ca-ES" dirty="0"/>
              <a:t> fe y causar </a:t>
            </a:r>
            <a:r>
              <a:rPr lang="ca-ES" dirty="0" err="1"/>
              <a:t>desequilibrio</a:t>
            </a:r>
            <a:r>
              <a:rPr lang="ca-ES" dirty="0"/>
              <a:t> en las </a:t>
            </a:r>
            <a:r>
              <a:rPr lang="ca-ES" dirty="0" err="1"/>
              <a:t>prestaciones</a:t>
            </a:r>
            <a:r>
              <a:rPr lang="ca-ES" dirty="0"/>
              <a:t>.</a:t>
            </a:r>
          </a:p>
          <a:p>
            <a:pPr marL="0" indent="0">
              <a:buNone/>
            </a:pPr>
            <a:r>
              <a:rPr lang="ca-ES" dirty="0"/>
              <a:t>•Arts. 9. 2 LCGC y 1303 CC: en </a:t>
            </a:r>
            <a:r>
              <a:rPr lang="ca-ES" dirty="0" err="1"/>
              <a:t>contratos</a:t>
            </a:r>
            <a:r>
              <a:rPr lang="ca-ES" dirty="0"/>
              <a:t> de </a:t>
            </a:r>
            <a:r>
              <a:rPr lang="ca-ES" dirty="0" err="1"/>
              <a:t>préstamo</a:t>
            </a:r>
            <a:r>
              <a:rPr lang="ca-ES" dirty="0"/>
              <a:t> o </a:t>
            </a:r>
            <a:r>
              <a:rPr lang="ca-ES" dirty="0" err="1"/>
              <a:t>crédito</a:t>
            </a:r>
            <a:r>
              <a:rPr lang="ca-ES" dirty="0"/>
              <a:t>, el </a:t>
            </a:r>
            <a:r>
              <a:rPr lang="ca-ES" dirty="0" err="1"/>
              <a:t>perjudicado</a:t>
            </a:r>
            <a:r>
              <a:rPr lang="ca-ES" dirty="0"/>
              <a:t> por la falta de </a:t>
            </a:r>
            <a:r>
              <a:rPr lang="ca-ES" dirty="0" err="1"/>
              <a:t>transparencia</a:t>
            </a:r>
            <a:r>
              <a:rPr lang="ca-ES" dirty="0"/>
              <a:t> solo </a:t>
            </a:r>
            <a:r>
              <a:rPr lang="ca-ES" dirty="0" err="1"/>
              <a:t>tiene</a:t>
            </a:r>
            <a:r>
              <a:rPr lang="ca-ES" dirty="0"/>
              <a:t> </a:t>
            </a:r>
            <a:r>
              <a:rPr lang="ca-ES" dirty="0" err="1"/>
              <a:t>obligación</a:t>
            </a:r>
            <a:r>
              <a:rPr lang="ca-ES" dirty="0"/>
              <a:t> de entregar o </a:t>
            </a:r>
            <a:r>
              <a:rPr lang="ca-ES" dirty="0" err="1"/>
              <a:t>devolver</a:t>
            </a:r>
            <a:r>
              <a:rPr lang="ca-ES" dirty="0"/>
              <a:t> la suma </a:t>
            </a:r>
            <a:r>
              <a:rPr lang="ca-ES" dirty="0" err="1"/>
              <a:t>recibida</a:t>
            </a:r>
            <a:r>
              <a:rPr lang="ca-ES" dirty="0"/>
              <a:t> (</a:t>
            </a:r>
            <a:r>
              <a:rPr lang="ca-ES" dirty="0" err="1"/>
              <a:t>cantidad</a:t>
            </a:r>
            <a:r>
              <a:rPr lang="ca-ES" dirty="0"/>
              <a:t> entregada o </a:t>
            </a:r>
            <a:r>
              <a:rPr lang="ca-ES" dirty="0" err="1"/>
              <a:t>dispuesta</a:t>
            </a:r>
            <a:r>
              <a:rPr lang="ca-ES" dirty="0"/>
              <a:t>), con el </a:t>
            </a:r>
            <a:r>
              <a:rPr lang="ca-ES" dirty="0" err="1"/>
              <a:t>interés</a:t>
            </a:r>
            <a:r>
              <a:rPr lang="ca-ES" dirty="0"/>
              <a:t> legal </a:t>
            </a:r>
            <a:r>
              <a:rPr lang="ca-ES" dirty="0" err="1"/>
              <a:t>desde</a:t>
            </a:r>
            <a:r>
              <a:rPr lang="ca-ES" dirty="0"/>
              <a:t> cada </a:t>
            </a:r>
            <a:r>
              <a:rPr lang="ca-ES" dirty="0" err="1"/>
              <a:t>disposición</a:t>
            </a:r>
            <a:r>
              <a:rPr lang="ca-ES" dirty="0"/>
              <a:t> (</a:t>
            </a:r>
            <a:r>
              <a:rPr lang="ca-ES" dirty="0" err="1"/>
              <a:t>sin</a:t>
            </a:r>
            <a:r>
              <a:rPr lang="ca-ES" dirty="0"/>
              <a:t> </a:t>
            </a:r>
            <a:r>
              <a:rPr lang="ca-ES" dirty="0" err="1"/>
              <a:t>aplicación</a:t>
            </a:r>
            <a:r>
              <a:rPr lang="ca-ES" dirty="0"/>
              <a:t> de </a:t>
            </a:r>
            <a:r>
              <a:rPr lang="ca-ES" dirty="0" err="1"/>
              <a:t>otro</a:t>
            </a:r>
            <a:r>
              <a:rPr lang="ca-ES" dirty="0"/>
              <a:t> </a:t>
            </a:r>
            <a:r>
              <a:rPr lang="ca-ES" dirty="0" err="1"/>
              <a:t>interés</a:t>
            </a:r>
            <a:r>
              <a:rPr lang="ca-ES" dirty="0"/>
              <a:t> </a:t>
            </a:r>
            <a:r>
              <a:rPr lang="ca-ES" dirty="0" err="1"/>
              <a:t>remuneratorio</a:t>
            </a:r>
            <a:r>
              <a:rPr lang="ca-ES" dirty="0"/>
              <a:t> o </a:t>
            </a:r>
            <a:r>
              <a:rPr lang="ca-ES" dirty="0" err="1"/>
              <a:t>moratorio</a:t>
            </a:r>
            <a:r>
              <a:rPr lang="ca-ES" dirty="0"/>
              <a:t>) y </a:t>
            </a:r>
            <a:r>
              <a:rPr lang="ca-ES" dirty="0" err="1"/>
              <a:t>sin</a:t>
            </a:r>
            <a:r>
              <a:rPr lang="ca-ES" dirty="0"/>
              <a:t> </a:t>
            </a:r>
            <a:r>
              <a:rPr lang="ca-ES" dirty="0" err="1"/>
              <a:t>aplicación</a:t>
            </a:r>
            <a:r>
              <a:rPr lang="ca-ES" dirty="0"/>
              <a:t> de </a:t>
            </a:r>
            <a:r>
              <a:rPr lang="ca-ES" dirty="0" err="1"/>
              <a:t>comisión</a:t>
            </a:r>
            <a:r>
              <a:rPr lang="ca-ES" dirty="0"/>
              <a:t> o gasto de </a:t>
            </a:r>
            <a:r>
              <a:rPr lang="ca-ES" dirty="0" err="1"/>
              <a:t>clase</a:t>
            </a:r>
            <a:r>
              <a:rPr lang="ca-ES" dirty="0"/>
              <a:t> alguna, con </a:t>
            </a:r>
            <a:r>
              <a:rPr lang="ca-ES" dirty="0" err="1"/>
              <a:t>deducción</a:t>
            </a:r>
            <a:r>
              <a:rPr lang="ca-ES" dirty="0"/>
              <a:t> de </a:t>
            </a:r>
            <a:r>
              <a:rPr lang="ca-ES" dirty="0" err="1"/>
              <a:t>todas</a:t>
            </a:r>
            <a:r>
              <a:rPr lang="ca-ES" dirty="0"/>
              <a:t> las </a:t>
            </a:r>
            <a:r>
              <a:rPr lang="ca-ES" dirty="0" err="1"/>
              <a:t>cantidades</a:t>
            </a:r>
            <a:r>
              <a:rPr lang="ca-ES" dirty="0"/>
              <a:t> </a:t>
            </a:r>
            <a:r>
              <a:rPr lang="ca-ES" dirty="0" err="1"/>
              <a:t>abonadas</a:t>
            </a:r>
            <a:r>
              <a:rPr lang="ca-ES" dirty="0"/>
              <a:t> por ella y </a:t>
            </a:r>
            <a:r>
              <a:rPr lang="ca-ES" dirty="0" err="1"/>
              <a:t>aplicación</a:t>
            </a:r>
            <a:r>
              <a:rPr lang="ca-ES" dirty="0"/>
              <a:t> respecto de </a:t>
            </a:r>
            <a:r>
              <a:rPr lang="ca-ES" dirty="0" err="1"/>
              <a:t>éstas</a:t>
            </a:r>
            <a:r>
              <a:rPr lang="ca-ES" dirty="0"/>
              <a:t> del </a:t>
            </a:r>
            <a:r>
              <a:rPr lang="ca-ES" dirty="0" err="1"/>
              <a:t>interés</a:t>
            </a:r>
            <a:r>
              <a:rPr lang="ca-ES" dirty="0"/>
              <a:t> legal </a:t>
            </a:r>
            <a:r>
              <a:rPr lang="ca-ES" dirty="0" err="1"/>
              <a:t>desde</a:t>
            </a:r>
            <a:r>
              <a:rPr lang="ca-ES" dirty="0"/>
              <a:t> que se </a:t>
            </a:r>
            <a:r>
              <a:rPr lang="ca-ES" dirty="0" err="1"/>
              <a:t>hicieron</a:t>
            </a:r>
            <a:r>
              <a:rPr lang="ca-ES" dirty="0"/>
              <a:t>.</a:t>
            </a:r>
          </a:p>
          <a:p>
            <a:endParaRPr lang="ca-ES" dirty="0"/>
          </a:p>
          <a:p>
            <a:endParaRPr lang="ca-ES" dirty="0"/>
          </a:p>
          <a:p>
            <a:endParaRPr lang="ca-ES" dirty="0"/>
          </a:p>
        </p:txBody>
      </p:sp>
    </p:spTree>
    <p:extLst>
      <p:ext uri="{BB962C8B-B14F-4D97-AF65-F5344CB8AC3E}">
        <p14:creationId xmlns:p14="http://schemas.microsoft.com/office/powerpoint/2010/main" val="1513544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dirty="0" err="1"/>
              <a:t>Objeto</a:t>
            </a:r>
            <a:r>
              <a:rPr lang="ca-ES" dirty="0"/>
              <a:t> de la </a:t>
            </a:r>
            <a:r>
              <a:rPr lang="ca-ES" dirty="0" err="1"/>
              <a:t>exposición</a:t>
            </a:r>
            <a:r>
              <a:rPr lang="ca-ES" dirty="0"/>
              <a:t>:</a:t>
            </a:r>
          </a:p>
        </p:txBody>
      </p:sp>
      <p:sp>
        <p:nvSpPr>
          <p:cNvPr id="3" name="Contenidor de contingut 2"/>
          <p:cNvSpPr>
            <a:spLocks noGrp="1"/>
          </p:cNvSpPr>
          <p:nvPr>
            <p:ph idx="1"/>
          </p:nvPr>
        </p:nvSpPr>
        <p:spPr/>
        <p:txBody>
          <a:bodyPr>
            <a:normAutofit fontScale="47500" lnSpcReduction="20000"/>
          </a:bodyPr>
          <a:lstStyle/>
          <a:p>
            <a:r>
              <a:rPr lang="ca-ES" dirty="0" err="1"/>
              <a:t>Introducción</a:t>
            </a:r>
            <a:endParaRPr lang="ca-ES" dirty="0"/>
          </a:p>
          <a:p>
            <a:r>
              <a:rPr lang="ca-ES" dirty="0" err="1"/>
              <a:t>Abusividad</a:t>
            </a:r>
            <a:endParaRPr lang="ca-ES" dirty="0"/>
          </a:p>
          <a:p>
            <a:pPr lvl="1"/>
            <a:r>
              <a:rPr lang="ca-ES" dirty="0" err="1"/>
              <a:t>Concepto</a:t>
            </a:r>
            <a:r>
              <a:rPr lang="ca-ES" dirty="0"/>
              <a:t> y </a:t>
            </a:r>
            <a:r>
              <a:rPr lang="ca-ES" dirty="0" err="1"/>
              <a:t>elementos</a:t>
            </a:r>
            <a:r>
              <a:rPr lang="ca-ES" dirty="0"/>
              <a:t> </a:t>
            </a:r>
            <a:r>
              <a:rPr lang="ca-ES" dirty="0" err="1"/>
              <a:t>esenciales</a:t>
            </a:r>
            <a:endParaRPr lang="ca-ES" dirty="0"/>
          </a:p>
          <a:p>
            <a:pPr lvl="1"/>
            <a:r>
              <a:rPr lang="ca-ES" dirty="0" err="1"/>
              <a:t>Consecuencias</a:t>
            </a:r>
            <a:endParaRPr lang="ca-ES" dirty="0"/>
          </a:p>
          <a:p>
            <a:pPr lvl="1"/>
            <a:r>
              <a:rPr lang="ca-ES" dirty="0" err="1"/>
              <a:t>Aspectos</a:t>
            </a:r>
            <a:r>
              <a:rPr lang="ca-ES" dirty="0"/>
              <a:t> </a:t>
            </a:r>
            <a:r>
              <a:rPr lang="ca-ES" dirty="0" err="1"/>
              <a:t>procesales</a:t>
            </a:r>
            <a:endParaRPr lang="ca-ES" dirty="0"/>
          </a:p>
          <a:p>
            <a:pPr lvl="1"/>
            <a:r>
              <a:rPr lang="ca-ES" dirty="0" err="1"/>
              <a:t>Ejemplos</a:t>
            </a:r>
            <a:endParaRPr lang="ca-ES" dirty="0"/>
          </a:p>
          <a:p>
            <a:r>
              <a:rPr lang="ca-ES" dirty="0"/>
              <a:t>Usura</a:t>
            </a:r>
          </a:p>
          <a:p>
            <a:pPr lvl="1"/>
            <a:r>
              <a:rPr lang="ca-ES" dirty="0" err="1"/>
              <a:t>Concepto</a:t>
            </a:r>
            <a:r>
              <a:rPr lang="ca-ES" dirty="0"/>
              <a:t> y </a:t>
            </a:r>
            <a:r>
              <a:rPr lang="ca-ES" dirty="0" err="1"/>
              <a:t>elementos</a:t>
            </a:r>
            <a:r>
              <a:rPr lang="ca-ES" dirty="0"/>
              <a:t> </a:t>
            </a:r>
            <a:r>
              <a:rPr lang="ca-ES" dirty="0" err="1"/>
              <a:t>esenciales</a:t>
            </a:r>
            <a:endParaRPr lang="ca-ES" dirty="0"/>
          </a:p>
          <a:p>
            <a:pPr lvl="1"/>
            <a:r>
              <a:rPr lang="ca-ES" dirty="0" err="1"/>
              <a:t>Término</a:t>
            </a:r>
            <a:r>
              <a:rPr lang="ca-ES" dirty="0"/>
              <a:t> </a:t>
            </a:r>
            <a:r>
              <a:rPr lang="ca-ES" dirty="0" err="1"/>
              <a:t>comparativo</a:t>
            </a:r>
            <a:r>
              <a:rPr lang="ca-ES" dirty="0"/>
              <a:t> y </a:t>
            </a:r>
            <a:r>
              <a:rPr lang="ca-ES" dirty="0" err="1"/>
              <a:t>consecuencias</a:t>
            </a:r>
            <a:endParaRPr lang="ca-ES" dirty="0"/>
          </a:p>
          <a:p>
            <a:pPr lvl="1"/>
            <a:r>
              <a:rPr lang="ca-ES" dirty="0" err="1"/>
              <a:t>Aspectos</a:t>
            </a:r>
            <a:r>
              <a:rPr lang="ca-ES" dirty="0"/>
              <a:t> </a:t>
            </a:r>
            <a:r>
              <a:rPr lang="ca-ES" dirty="0" err="1"/>
              <a:t>procesales</a:t>
            </a:r>
            <a:endParaRPr lang="ca-ES" dirty="0"/>
          </a:p>
          <a:p>
            <a:pPr lvl="1"/>
            <a:r>
              <a:rPr lang="ca-ES" dirty="0" err="1"/>
              <a:t>Ejemplos</a:t>
            </a:r>
            <a:endParaRPr lang="ca-ES" dirty="0"/>
          </a:p>
          <a:p>
            <a:r>
              <a:rPr lang="ca-ES" dirty="0" err="1"/>
              <a:t>Transparencia</a:t>
            </a:r>
            <a:endParaRPr lang="ca-ES" dirty="0"/>
          </a:p>
          <a:p>
            <a:pPr lvl="1"/>
            <a:r>
              <a:rPr lang="ca-ES" dirty="0" err="1"/>
              <a:t>Concepto</a:t>
            </a:r>
            <a:r>
              <a:rPr lang="ca-ES" dirty="0"/>
              <a:t> y </a:t>
            </a:r>
            <a:r>
              <a:rPr lang="ca-ES" dirty="0" err="1"/>
              <a:t>elementos</a:t>
            </a:r>
            <a:r>
              <a:rPr lang="ca-ES" dirty="0"/>
              <a:t> </a:t>
            </a:r>
            <a:r>
              <a:rPr lang="ca-ES" dirty="0" err="1"/>
              <a:t>esenciales</a:t>
            </a:r>
            <a:endParaRPr lang="ca-ES" dirty="0"/>
          </a:p>
          <a:p>
            <a:pPr lvl="1"/>
            <a:r>
              <a:rPr lang="ca-ES" dirty="0" err="1"/>
              <a:t>Clases</a:t>
            </a:r>
            <a:r>
              <a:rPr lang="ca-ES" dirty="0"/>
              <a:t> y </a:t>
            </a:r>
            <a:r>
              <a:rPr lang="ca-ES" dirty="0" err="1"/>
              <a:t>consecuencias</a:t>
            </a:r>
            <a:endParaRPr lang="ca-ES" dirty="0"/>
          </a:p>
          <a:p>
            <a:pPr lvl="1"/>
            <a:r>
              <a:rPr lang="ca-ES" dirty="0" err="1"/>
              <a:t>Aspectos</a:t>
            </a:r>
            <a:r>
              <a:rPr lang="ca-ES" dirty="0"/>
              <a:t> </a:t>
            </a:r>
            <a:r>
              <a:rPr lang="ca-ES" dirty="0" err="1"/>
              <a:t>procesales</a:t>
            </a:r>
            <a:endParaRPr lang="ca-ES" dirty="0"/>
          </a:p>
          <a:p>
            <a:pPr lvl="1"/>
            <a:r>
              <a:rPr lang="ca-ES" dirty="0" err="1"/>
              <a:t>Ejemplos</a:t>
            </a:r>
            <a:endParaRPr lang="ca-ES" dirty="0"/>
          </a:p>
          <a:p>
            <a:r>
              <a:rPr lang="ca-ES" dirty="0" err="1"/>
              <a:t>Supuestos</a:t>
            </a:r>
            <a:r>
              <a:rPr lang="ca-ES" dirty="0"/>
              <a:t> </a:t>
            </a:r>
            <a:r>
              <a:rPr lang="ca-ES" dirty="0" err="1"/>
              <a:t>controvertidos</a:t>
            </a:r>
            <a:r>
              <a:rPr lang="ca-ES" dirty="0"/>
              <a:t> en la </a:t>
            </a:r>
            <a:r>
              <a:rPr lang="ca-ES" dirty="0" err="1"/>
              <a:t>actualidad</a:t>
            </a:r>
            <a:endParaRPr lang="ca-ES" dirty="0"/>
          </a:p>
          <a:p>
            <a:pPr lvl="1"/>
            <a:r>
              <a:rPr lang="ca-ES" dirty="0"/>
              <a:t>IRPH</a:t>
            </a:r>
          </a:p>
          <a:p>
            <a:pPr lvl="1"/>
            <a:r>
              <a:rPr lang="ca-ES" dirty="0" err="1"/>
              <a:t>Comisión</a:t>
            </a:r>
            <a:r>
              <a:rPr lang="ca-ES" dirty="0"/>
              <a:t> de apertura</a:t>
            </a:r>
          </a:p>
          <a:p>
            <a:pPr lvl="1"/>
            <a:r>
              <a:rPr lang="ca-ES" dirty="0" err="1"/>
              <a:t>Microcréditos</a:t>
            </a:r>
            <a:endParaRPr lang="ca-ES" dirty="0"/>
          </a:p>
        </p:txBody>
      </p:sp>
    </p:spTree>
    <p:extLst>
      <p:ext uri="{BB962C8B-B14F-4D97-AF65-F5344CB8AC3E}">
        <p14:creationId xmlns:p14="http://schemas.microsoft.com/office/powerpoint/2010/main" val="5911299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dirty="0" err="1"/>
              <a:t>Transparencia</a:t>
            </a:r>
            <a:r>
              <a:rPr lang="ca-ES" dirty="0"/>
              <a:t>. </a:t>
            </a:r>
            <a:r>
              <a:rPr lang="ca-ES" dirty="0" err="1"/>
              <a:t>Ejemplos</a:t>
            </a:r>
            <a:endParaRPr lang="ca-ES" dirty="0"/>
          </a:p>
        </p:txBody>
      </p:sp>
      <p:sp>
        <p:nvSpPr>
          <p:cNvPr id="3" name="Contenidor de contingut 2"/>
          <p:cNvSpPr>
            <a:spLocks noGrp="1"/>
          </p:cNvSpPr>
          <p:nvPr>
            <p:ph idx="1"/>
          </p:nvPr>
        </p:nvSpPr>
        <p:spPr/>
        <p:txBody>
          <a:bodyPr>
            <a:normAutofit fontScale="40000" lnSpcReduction="20000"/>
          </a:bodyPr>
          <a:lstStyle/>
          <a:p>
            <a:r>
              <a:rPr lang="ca-ES" b="1" dirty="0" err="1"/>
              <a:t>Cláusulas</a:t>
            </a:r>
            <a:r>
              <a:rPr lang="ca-ES" b="1" dirty="0"/>
              <a:t> </a:t>
            </a:r>
            <a:r>
              <a:rPr lang="ca-ES" b="1" dirty="0" err="1"/>
              <a:t>suelo</a:t>
            </a:r>
            <a:endParaRPr lang="ca-ES" b="1" dirty="0"/>
          </a:p>
          <a:p>
            <a:r>
              <a:rPr lang="ca-ES" dirty="0"/>
              <a:t>SAP Barcelona (</a:t>
            </a:r>
            <a:r>
              <a:rPr lang="ca-ES" dirty="0" err="1"/>
              <a:t>Sección</a:t>
            </a:r>
            <a:r>
              <a:rPr lang="ca-ES" dirty="0"/>
              <a:t> 15ª) 1466/2024, de 23 de </a:t>
            </a:r>
            <a:r>
              <a:rPr lang="ca-ES" dirty="0" err="1"/>
              <a:t>diciembre</a:t>
            </a:r>
            <a:r>
              <a:rPr lang="ca-ES" dirty="0"/>
              <a:t> de 2024</a:t>
            </a:r>
          </a:p>
          <a:p>
            <a:pPr algn="just"/>
            <a:r>
              <a:rPr lang="ca-ES" dirty="0"/>
              <a:t>“</a:t>
            </a:r>
            <a:r>
              <a:rPr lang="es-ES" dirty="0"/>
              <a:t>«La ratio de la sentencia 241/2013, de 9 de mayo , era básicamente que la ausencia de una información suficiente por parte del banco de la existencia de la cláusula suelo y de sus consecuencias en el caso en que bajara el tipo de referencia más allá de aquel límite, y la inclusión de tal cláusula en el contrato de forma sorpresiva, oculta entre una profusión de cláusulas financieras, provoca una alteración subrepticia del precio del crédito, sobre el que los prestatarios creían haber dado su consentimiento a partir de la información proporcionada por el banco en la fase precontractual. De tal forma que un consumidor, con la información suministrada, entendería que el precio del crédito estaría constituido por el tipo de referencia variable más el diferencial pactados.”</a:t>
            </a:r>
          </a:p>
          <a:p>
            <a:pPr algn="just"/>
            <a:r>
              <a:rPr lang="es-ES" dirty="0"/>
              <a:t>En este caso, había una cláusula suelo en el contrato y, posteriormente, la entidad bancaria efectuó una novación a la baja de dicha cláusula sin comunicárselo al consumidor.</a:t>
            </a:r>
          </a:p>
          <a:p>
            <a:r>
              <a:rPr lang="ca-ES" dirty="0" err="1"/>
              <a:t>Parámetos</a:t>
            </a:r>
            <a:r>
              <a:rPr lang="ca-ES" dirty="0"/>
              <a:t> para valorar la </a:t>
            </a:r>
            <a:r>
              <a:rPr lang="ca-ES" dirty="0" err="1"/>
              <a:t>abusividad</a:t>
            </a:r>
            <a:r>
              <a:rPr lang="ca-ES" dirty="0"/>
              <a:t>: STS 241/2013, de 9 de </a:t>
            </a:r>
            <a:r>
              <a:rPr lang="ca-ES" dirty="0" err="1"/>
              <a:t>mayo</a:t>
            </a:r>
            <a:r>
              <a:rPr lang="ca-ES" dirty="0"/>
              <a:t>:</a:t>
            </a:r>
          </a:p>
          <a:p>
            <a:endParaRPr lang="ca-ES" dirty="0"/>
          </a:p>
          <a:p>
            <a:r>
              <a:rPr lang="ca-ES" dirty="0"/>
              <a:t>a) Crea la </a:t>
            </a:r>
            <a:r>
              <a:rPr lang="ca-ES" dirty="0" err="1"/>
              <a:t>apariencia</a:t>
            </a:r>
            <a:r>
              <a:rPr lang="ca-ES" dirty="0"/>
              <a:t> de un </a:t>
            </a:r>
            <a:r>
              <a:rPr lang="ca-ES" dirty="0" err="1"/>
              <a:t>contrato</a:t>
            </a:r>
            <a:r>
              <a:rPr lang="ca-ES" dirty="0"/>
              <a:t> de </a:t>
            </a:r>
            <a:r>
              <a:rPr lang="ca-ES" dirty="0" err="1"/>
              <a:t>préstamo</a:t>
            </a:r>
            <a:r>
              <a:rPr lang="ca-ES" dirty="0"/>
              <a:t> a interès variable en el que las </a:t>
            </a:r>
            <a:r>
              <a:rPr lang="ca-ES" dirty="0" err="1"/>
              <a:t>oscilaciones</a:t>
            </a:r>
            <a:r>
              <a:rPr lang="ca-ES" dirty="0"/>
              <a:t> a la </a:t>
            </a:r>
            <a:r>
              <a:rPr lang="ca-ES" dirty="0" err="1"/>
              <a:t>baja</a:t>
            </a:r>
            <a:r>
              <a:rPr lang="ca-ES" dirty="0"/>
              <a:t> del </a:t>
            </a:r>
            <a:r>
              <a:rPr lang="ca-ES" dirty="0" err="1"/>
              <a:t>índice</a:t>
            </a:r>
            <a:r>
              <a:rPr lang="ca-ES" dirty="0"/>
              <a:t> de referencia repercutiran en una </a:t>
            </a:r>
            <a:r>
              <a:rPr lang="ca-ES" dirty="0" err="1"/>
              <a:t>disminución</a:t>
            </a:r>
            <a:r>
              <a:rPr lang="ca-ES" dirty="0"/>
              <a:t> del </a:t>
            </a:r>
            <a:r>
              <a:rPr lang="ca-ES" dirty="0" err="1"/>
              <a:t>precio</a:t>
            </a:r>
            <a:r>
              <a:rPr lang="ca-ES" dirty="0"/>
              <a:t> del </a:t>
            </a:r>
            <a:r>
              <a:rPr lang="ca-ES" dirty="0" err="1"/>
              <a:t>dinero</a:t>
            </a:r>
            <a:r>
              <a:rPr lang="ca-ES" dirty="0"/>
              <a:t>.</a:t>
            </a:r>
          </a:p>
          <a:p>
            <a:r>
              <a:rPr lang="ca-ES" dirty="0"/>
              <a:t>b) </a:t>
            </a:r>
            <a:r>
              <a:rPr lang="ca-ES" dirty="0" err="1"/>
              <a:t>Carece</a:t>
            </a:r>
            <a:r>
              <a:rPr lang="ca-ES" dirty="0"/>
              <a:t> de </a:t>
            </a:r>
            <a:r>
              <a:rPr lang="ca-ES" dirty="0" err="1"/>
              <a:t>información</a:t>
            </a:r>
            <a:r>
              <a:rPr lang="ca-ES" dirty="0"/>
              <a:t> </a:t>
            </a:r>
            <a:r>
              <a:rPr lang="ca-ES" dirty="0" err="1"/>
              <a:t>suficientemente</a:t>
            </a:r>
            <a:r>
              <a:rPr lang="ca-ES" dirty="0"/>
              <a:t> clara de que se </a:t>
            </a:r>
            <a:r>
              <a:rPr lang="ca-ES" dirty="0" err="1"/>
              <a:t>trata</a:t>
            </a:r>
            <a:r>
              <a:rPr lang="ca-ES" dirty="0"/>
              <a:t> de un </a:t>
            </a:r>
            <a:r>
              <a:rPr lang="ca-ES" dirty="0" err="1"/>
              <a:t>elemento</a:t>
            </a:r>
            <a:r>
              <a:rPr lang="ca-ES" dirty="0"/>
              <a:t> </a:t>
            </a:r>
            <a:r>
              <a:rPr lang="ca-ES" dirty="0" err="1"/>
              <a:t>definitorio</a:t>
            </a:r>
            <a:r>
              <a:rPr lang="ca-ES" dirty="0"/>
              <a:t> del </a:t>
            </a:r>
            <a:r>
              <a:rPr lang="ca-ES" dirty="0" err="1"/>
              <a:t>objeto</a:t>
            </a:r>
            <a:r>
              <a:rPr lang="ca-ES" dirty="0"/>
              <a:t> principal del </a:t>
            </a:r>
            <a:r>
              <a:rPr lang="ca-ES" dirty="0" err="1"/>
              <a:t>contrato</a:t>
            </a:r>
            <a:r>
              <a:rPr lang="ca-ES" dirty="0"/>
              <a:t>.</a:t>
            </a:r>
          </a:p>
          <a:p>
            <a:r>
              <a:rPr lang="ca-ES" dirty="0"/>
              <a:t>c) Se inserta de forma conjunta con las </a:t>
            </a:r>
            <a:r>
              <a:rPr lang="ca-ES" dirty="0" err="1"/>
              <a:t>cláusulas</a:t>
            </a:r>
            <a:r>
              <a:rPr lang="ca-ES" dirty="0"/>
              <a:t> </a:t>
            </a:r>
            <a:r>
              <a:rPr lang="ca-ES" dirty="0" err="1"/>
              <a:t>techo</a:t>
            </a:r>
            <a:r>
              <a:rPr lang="ca-ES" dirty="0"/>
              <a:t> y como </a:t>
            </a:r>
            <a:r>
              <a:rPr lang="ca-ES" dirty="0" err="1"/>
              <a:t>aparente</a:t>
            </a:r>
            <a:r>
              <a:rPr lang="ca-ES" dirty="0"/>
              <a:t> </a:t>
            </a:r>
            <a:r>
              <a:rPr lang="ca-ES" dirty="0" err="1"/>
              <a:t>contraprestación</a:t>
            </a:r>
            <a:r>
              <a:rPr lang="ca-ES" dirty="0"/>
              <a:t> de las </a:t>
            </a:r>
            <a:r>
              <a:rPr lang="ca-ES" dirty="0" err="1"/>
              <a:t>mismas</a:t>
            </a:r>
            <a:r>
              <a:rPr lang="ca-ES" dirty="0"/>
              <a:t>.</a:t>
            </a:r>
          </a:p>
          <a:p>
            <a:r>
              <a:rPr lang="ca-ES" dirty="0"/>
              <a:t>d) No </a:t>
            </a:r>
            <a:r>
              <a:rPr lang="ca-ES" dirty="0" err="1"/>
              <a:t>existen</a:t>
            </a:r>
            <a:r>
              <a:rPr lang="ca-ES" dirty="0"/>
              <a:t> </a:t>
            </a:r>
            <a:r>
              <a:rPr lang="ca-ES" dirty="0" err="1"/>
              <a:t>simulaciones</a:t>
            </a:r>
            <a:r>
              <a:rPr lang="ca-ES" dirty="0"/>
              <a:t> de </a:t>
            </a:r>
            <a:r>
              <a:rPr lang="ca-ES" dirty="0" err="1"/>
              <a:t>escenarios</a:t>
            </a:r>
            <a:r>
              <a:rPr lang="ca-ES" dirty="0"/>
              <a:t> diversos </a:t>
            </a:r>
            <a:r>
              <a:rPr lang="ca-ES" dirty="0" err="1"/>
              <a:t>relacionados</a:t>
            </a:r>
            <a:r>
              <a:rPr lang="ca-ES" dirty="0"/>
              <a:t> con el </a:t>
            </a:r>
            <a:r>
              <a:rPr lang="ca-ES" dirty="0" err="1"/>
              <a:t>comportamiento</a:t>
            </a:r>
            <a:r>
              <a:rPr lang="ca-ES" dirty="0"/>
              <a:t> </a:t>
            </a:r>
            <a:r>
              <a:rPr lang="ca-ES" dirty="0" err="1"/>
              <a:t>razonablemente</a:t>
            </a:r>
            <a:r>
              <a:rPr lang="ca-ES" dirty="0"/>
              <a:t> previsible del tipo de interès en el </a:t>
            </a:r>
            <a:r>
              <a:rPr lang="ca-ES" dirty="0" err="1"/>
              <a:t>momento</a:t>
            </a:r>
            <a:r>
              <a:rPr lang="ca-ES" dirty="0"/>
              <a:t> de </a:t>
            </a:r>
            <a:r>
              <a:rPr lang="ca-ES" dirty="0" err="1"/>
              <a:t>contratar</a:t>
            </a:r>
            <a:r>
              <a:rPr lang="ca-ES" dirty="0"/>
              <a:t>.</a:t>
            </a:r>
          </a:p>
          <a:p>
            <a:r>
              <a:rPr lang="ca-ES" dirty="0"/>
              <a:t>e) No </a:t>
            </a:r>
            <a:r>
              <a:rPr lang="ca-ES" dirty="0" err="1"/>
              <a:t>hay</a:t>
            </a:r>
            <a:r>
              <a:rPr lang="ca-ES" dirty="0"/>
              <a:t> </a:t>
            </a:r>
            <a:r>
              <a:rPr lang="ca-ES" dirty="0" err="1"/>
              <a:t>información</a:t>
            </a:r>
            <a:r>
              <a:rPr lang="ca-ES" dirty="0"/>
              <a:t> </a:t>
            </a:r>
            <a:r>
              <a:rPr lang="ca-ES" dirty="0" err="1"/>
              <a:t>previa</a:t>
            </a:r>
            <a:r>
              <a:rPr lang="ca-ES" dirty="0"/>
              <a:t> clara y comprensible sobre el </a:t>
            </a:r>
            <a:r>
              <a:rPr lang="ca-ES" dirty="0" err="1"/>
              <a:t>coste</a:t>
            </a:r>
            <a:r>
              <a:rPr lang="ca-ES" dirty="0"/>
              <a:t> </a:t>
            </a:r>
            <a:r>
              <a:rPr lang="ca-ES" dirty="0" err="1"/>
              <a:t>comparativo</a:t>
            </a:r>
            <a:r>
              <a:rPr lang="ca-ES" dirty="0"/>
              <a:t> con </a:t>
            </a:r>
            <a:r>
              <a:rPr lang="ca-ES" dirty="0" err="1"/>
              <a:t>otras</a:t>
            </a:r>
            <a:r>
              <a:rPr lang="ca-ES" dirty="0"/>
              <a:t> </a:t>
            </a:r>
            <a:r>
              <a:rPr lang="ca-ES" dirty="0" err="1"/>
              <a:t>modalidades</a:t>
            </a:r>
            <a:r>
              <a:rPr lang="ca-ES" dirty="0"/>
              <a:t> de </a:t>
            </a:r>
            <a:r>
              <a:rPr lang="ca-ES" dirty="0" err="1"/>
              <a:t>préstamo</a:t>
            </a:r>
            <a:r>
              <a:rPr lang="ca-ES" dirty="0"/>
              <a:t> de la </a:t>
            </a:r>
            <a:r>
              <a:rPr lang="ca-ES" dirty="0" err="1"/>
              <a:t>propia</a:t>
            </a:r>
            <a:r>
              <a:rPr lang="ca-ES" dirty="0"/>
              <a:t> </a:t>
            </a:r>
            <a:r>
              <a:rPr lang="ca-ES" dirty="0" err="1"/>
              <a:t>entidad</a:t>
            </a:r>
            <a:r>
              <a:rPr lang="ca-ES" dirty="0"/>
              <a:t>-caso de existir- o advertència de que al concreto perfil de </a:t>
            </a:r>
            <a:r>
              <a:rPr lang="ca-ES" dirty="0" err="1"/>
              <a:t>cliente</a:t>
            </a:r>
            <a:r>
              <a:rPr lang="ca-ES" dirty="0"/>
              <a:t> no se </a:t>
            </a:r>
            <a:r>
              <a:rPr lang="ca-ES" dirty="0" err="1"/>
              <a:t>le</a:t>
            </a:r>
            <a:r>
              <a:rPr lang="ca-ES" dirty="0"/>
              <a:t> </a:t>
            </a:r>
            <a:r>
              <a:rPr lang="ca-ES" dirty="0" err="1"/>
              <a:t>ofertan</a:t>
            </a:r>
            <a:r>
              <a:rPr lang="ca-ES" dirty="0"/>
              <a:t> las </a:t>
            </a:r>
            <a:r>
              <a:rPr lang="ca-ES" dirty="0" err="1"/>
              <a:t>mismas</a:t>
            </a:r>
            <a:r>
              <a:rPr lang="ca-ES" dirty="0"/>
              <a:t>.</a:t>
            </a:r>
          </a:p>
          <a:p>
            <a:r>
              <a:rPr lang="ca-ES" dirty="0"/>
              <a:t>f) Se ubica entre una </a:t>
            </a:r>
            <a:r>
              <a:rPr lang="ca-ES" dirty="0" err="1"/>
              <a:t>abrumadora</a:t>
            </a:r>
            <a:r>
              <a:rPr lang="ca-ES" dirty="0"/>
              <a:t> </a:t>
            </a:r>
            <a:r>
              <a:rPr lang="ca-ES" dirty="0" err="1"/>
              <a:t>cantidad</a:t>
            </a:r>
            <a:r>
              <a:rPr lang="ca-ES" dirty="0"/>
              <a:t> de </a:t>
            </a:r>
            <a:r>
              <a:rPr lang="ca-ES" dirty="0" err="1"/>
              <a:t>datos</a:t>
            </a:r>
            <a:r>
              <a:rPr lang="ca-ES" dirty="0"/>
              <a:t> entre los que queda </a:t>
            </a:r>
            <a:r>
              <a:rPr lang="ca-ES" dirty="0" err="1"/>
              <a:t>enmascarada</a:t>
            </a:r>
            <a:r>
              <a:rPr lang="ca-ES" dirty="0"/>
              <a:t>, y </a:t>
            </a:r>
            <a:r>
              <a:rPr lang="ca-ES" dirty="0" err="1"/>
              <a:t>diluyen</a:t>
            </a:r>
            <a:r>
              <a:rPr lang="ca-ES" dirty="0"/>
              <a:t> la </a:t>
            </a:r>
            <a:r>
              <a:rPr lang="ca-ES" dirty="0" err="1"/>
              <a:t>atención</a:t>
            </a:r>
            <a:r>
              <a:rPr lang="ca-ES" dirty="0"/>
              <a:t> del consumidor.</a:t>
            </a:r>
          </a:p>
          <a:p>
            <a:endParaRPr lang="ca-ES" dirty="0"/>
          </a:p>
        </p:txBody>
      </p:sp>
    </p:spTree>
    <p:extLst>
      <p:ext uri="{BB962C8B-B14F-4D97-AF65-F5344CB8AC3E}">
        <p14:creationId xmlns:p14="http://schemas.microsoft.com/office/powerpoint/2010/main" val="32260881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dirty="0" err="1"/>
              <a:t>Transparencia</a:t>
            </a:r>
            <a:r>
              <a:rPr lang="ca-ES" dirty="0"/>
              <a:t>. </a:t>
            </a:r>
            <a:r>
              <a:rPr lang="ca-ES" dirty="0" err="1"/>
              <a:t>Ejemplo</a:t>
            </a:r>
            <a:r>
              <a:rPr lang="ca-ES" dirty="0"/>
              <a:t> 2</a:t>
            </a:r>
          </a:p>
        </p:txBody>
      </p:sp>
      <p:sp>
        <p:nvSpPr>
          <p:cNvPr id="3" name="Contenidor de contingut 2"/>
          <p:cNvSpPr>
            <a:spLocks noGrp="1"/>
          </p:cNvSpPr>
          <p:nvPr>
            <p:ph idx="1"/>
          </p:nvPr>
        </p:nvSpPr>
        <p:spPr/>
        <p:txBody>
          <a:bodyPr>
            <a:normAutofit fontScale="55000" lnSpcReduction="20000"/>
          </a:bodyPr>
          <a:lstStyle/>
          <a:p>
            <a:r>
              <a:rPr lang="ca-ES" b="1" dirty="0"/>
              <a:t>Hipoteca </a:t>
            </a:r>
            <a:r>
              <a:rPr lang="ca-ES" b="1" dirty="0" err="1"/>
              <a:t>multidivisa</a:t>
            </a:r>
            <a:endParaRPr lang="ca-ES" b="1" dirty="0"/>
          </a:p>
          <a:p>
            <a:r>
              <a:rPr lang="ca-ES" dirty="0"/>
              <a:t>SAP Madrid 18138/2024, de 23 de </a:t>
            </a:r>
            <a:r>
              <a:rPr lang="ca-ES" dirty="0" err="1"/>
              <a:t>diciembre</a:t>
            </a:r>
            <a:r>
              <a:rPr lang="ca-ES" dirty="0"/>
              <a:t> de 2024</a:t>
            </a:r>
          </a:p>
          <a:p>
            <a:r>
              <a:rPr lang="ca-ES" dirty="0"/>
              <a:t>“</a:t>
            </a:r>
            <a:r>
              <a:rPr lang="es-ES" dirty="0"/>
              <a:t>Resume la STS, 965/2024 Civil sección 1 del 09 de julio de 2024: </a:t>
            </a:r>
          </a:p>
          <a:p>
            <a:r>
              <a:rPr lang="es-ES" dirty="0"/>
              <a:t>"1.- Como resumimos en las sentencias 69/2021, de 9 de febrero, 553/2021, de 20 de julio y 394/2022, de 10 de mayo, "para que la cláusula </a:t>
            </a:r>
            <a:r>
              <a:rPr lang="es-ES" dirty="0" err="1"/>
              <a:t>multidivisa</a:t>
            </a:r>
            <a:r>
              <a:rPr lang="es-ES" dirty="0"/>
              <a:t> supere el control de transparencia debe acreditarse que el prestatario pudiera ser consciente de que: (i) el riesgo de fluctuación de la moneda en que se referencia el préstamo puede influir en el importe de las cuotas periódicas de amortización; y (ii) que también puede influir en la cantidad que haya que amortizar en total, lo que supone que puede acabar pagándose más capital del recibido". (...) </a:t>
            </a:r>
          </a:p>
          <a:p>
            <a:r>
              <a:rPr lang="es-ES" dirty="0"/>
              <a:t>3.- El hecho de tomar el prestatario la iniciativa de interesarse por este tipo de préstamo o la voluntad de contratarlo no significa a que las cláusulas impugnadas superen el control de transparencia, y no excluye que la falta de información adecuada sobre los graves riesgos inherentes a estos préstamos sea determinante de la falta de transparencia de las cláusulas cuestionadas, ni permite presuponer que incluso aunque hubieran sido informados de los riesgos, los prestatarios habrían contratado el préstamo. Así lo hemos declarado en las sentencias 29/2022, de 18 de enero y 395/2022, de 11 de mayo.</a:t>
            </a:r>
          </a:p>
          <a:p>
            <a:r>
              <a:rPr lang="es-ES" dirty="0"/>
              <a:t> 4.- Por otra parte, el hecho de aparecer el préstamo en divisas como más favorable para los intereses del prestatario, en la fecha de su concertación, por su experiencia anterior en hipoteca de las mismas características, sin reflejarse que la información facilitada con ocasión del primer préstamo, no significa que conociese los riesgos de la contratación (…)</a:t>
            </a:r>
          </a:p>
          <a:p>
            <a:r>
              <a:rPr lang="es-ES" dirty="0"/>
              <a:t>5.- (…) Como señalamos en la sentencia 391/2021 de 8 de junio "Esta conclusión no puede ser alterada por el conocimiento que el prestatario pueda haber adquirido con posterioridad a la contratación sobre el funcionamiento del préstamo </a:t>
            </a:r>
            <a:r>
              <a:rPr lang="es-ES" dirty="0" err="1"/>
              <a:t>multidivisa</a:t>
            </a:r>
            <a:r>
              <a:rPr lang="es-ES" dirty="0"/>
              <a:t> (que la Audiencia deduce del hecho de que los demandantes solicitaran en dos ocasiones el cambio de la divisa), pues, como se ha indicado supra, lo verdaderamente relevante desde el punto de vista del control de transparencia es la información precontractual sobre la naturaleza, características y riesgos del producto que se pretende contratar." </a:t>
            </a:r>
            <a:endParaRPr lang="ca-ES" dirty="0"/>
          </a:p>
        </p:txBody>
      </p:sp>
    </p:spTree>
    <p:extLst>
      <p:ext uri="{BB962C8B-B14F-4D97-AF65-F5344CB8AC3E}">
        <p14:creationId xmlns:p14="http://schemas.microsoft.com/office/powerpoint/2010/main" val="30178086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dirty="0" err="1"/>
              <a:t>Transparencia</a:t>
            </a:r>
            <a:r>
              <a:rPr lang="ca-ES" dirty="0"/>
              <a:t>. </a:t>
            </a:r>
            <a:r>
              <a:rPr lang="ca-ES" dirty="0" err="1"/>
              <a:t>Ejemplo</a:t>
            </a:r>
            <a:r>
              <a:rPr lang="ca-ES" dirty="0"/>
              <a:t> 3</a:t>
            </a:r>
          </a:p>
        </p:txBody>
      </p:sp>
      <p:sp>
        <p:nvSpPr>
          <p:cNvPr id="3" name="Contenidor de contingut 2"/>
          <p:cNvSpPr>
            <a:spLocks noGrp="1"/>
          </p:cNvSpPr>
          <p:nvPr>
            <p:ph idx="1"/>
          </p:nvPr>
        </p:nvSpPr>
        <p:spPr/>
        <p:txBody>
          <a:bodyPr>
            <a:normAutofit fontScale="70000" lnSpcReduction="20000"/>
          </a:bodyPr>
          <a:lstStyle/>
          <a:p>
            <a:r>
              <a:rPr lang="ca-ES" b="1" dirty="0"/>
              <a:t>Targeta de Crédito </a:t>
            </a:r>
            <a:r>
              <a:rPr lang="ca-ES" b="1" dirty="0" err="1"/>
              <a:t>revolving</a:t>
            </a:r>
            <a:endParaRPr lang="ca-ES" b="1" dirty="0"/>
          </a:p>
          <a:p>
            <a:endParaRPr lang="ca-ES" dirty="0"/>
          </a:p>
          <a:p>
            <a:r>
              <a:rPr lang="ca-ES" dirty="0"/>
              <a:t>El </a:t>
            </a:r>
            <a:r>
              <a:rPr lang="ca-ES" dirty="0" err="1"/>
              <a:t>límite</a:t>
            </a:r>
            <a:r>
              <a:rPr lang="ca-ES" dirty="0"/>
              <a:t> del Crédito se va </a:t>
            </a:r>
            <a:r>
              <a:rPr lang="ca-ES" dirty="0" err="1"/>
              <a:t>recomponiendo</a:t>
            </a:r>
            <a:r>
              <a:rPr lang="ca-ES" dirty="0"/>
              <a:t> </a:t>
            </a:r>
            <a:r>
              <a:rPr lang="ca-ES" dirty="0" err="1"/>
              <a:t>constantemente</a:t>
            </a:r>
            <a:r>
              <a:rPr lang="ca-ES" dirty="0"/>
              <a:t>, los </a:t>
            </a:r>
            <a:r>
              <a:rPr lang="ca-ES" dirty="0" err="1"/>
              <a:t>intereses</a:t>
            </a:r>
            <a:r>
              <a:rPr lang="ca-ES" dirty="0"/>
              <a:t> y </a:t>
            </a:r>
            <a:r>
              <a:rPr lang="ca-ES" dirty="0" err="1"/>
              <a:t>comisiones</a:t>
            </a:r>
            <a:r>
              <a:rPr lang="ca-ES" dirty="0"/>
              <a:t> </a:t>
            </a:r>
            <a:r>
              <a:rPr lang="ca-ES" dirty="0" err="1"/>
              <a:t>devengados</a:t>
            </a:r>
            <a:r>
              <a:rPr lang="ca-ES" dirty="0"/>
              <a:t> se </a:t>
            </a:r>
            <a:r>
              <a:rPr lang="ca-ES" dirty="0" err="1"/>
              <a:t>capitalizan</a:t>
            </a:r>
            <a:r>
              <a:rPr lang="ca-ES" dirty="0"/>
              <a:t> para </a:t>
            </a:r>
            <a:r>
              <a:rPr lang="ca-ES" dirty="0" err="1"/>
              <a:t>devengar</a:t>
            </a:r>
            <a:r>
              <a:rPr lang="ca-ES" dirty="0"/>
              <a:t> el interès </a:t>
            </a:r>
            <a:r>
              <a:rPr lang="ca-ES" dirty="0" err="1"/>
              <a:t>remuneratorio</a:t>
            </a:r>
            <a:r>
              <a:rPr lang="ca-ES" dirty="0"/>
              <a:t> y las </a:t>
            </a:r>
            <a:r>
              <a:rPr lang="ca-ES" dirty="0" err="1"/>
              <a:t>cuantías</a:t>
            </a:r>
            <a:r>
              <a:rPr lang="ca-ES" dirty="0"/>
              <a:t> de las </a:t>
            </a:r>
            <a:r>
              <a:rPr lang="ca-ES" dirty="0" err="1"/>
              <a:t>cuotas</a:t>
            </a:r>
            <a:r>
              <a:rPr lang="ca-ES" dirty="0"/>
              <a:t> no </a:t>
            </a:r>
            <a:r>
              <a:rPr lang="ca-ES" dirty="0" err="1"/>
              <a:t>suelen</a:t>
            </a:r>
            <a:r>
              <a:rPr lang="ca-ES" dirty="0"/>
              <a:t> ser </a:t>
            </a:r>
            <a:r>
              <a:rPr lang="ca-ES" dirty="0" err="1"/>
              <a:t>muy</a:t>
            </a:r>
            <a:r>
              <a:rPr lang="ca-ES" dirty="0"/>
              <a:t> </a:t>
            </a:r>
            <a:r>
              <a:rPr lang="ca-ES" dirty="0" err="1"/>
              <a:t>elevadas</a:t>
            </a:r>
            <a:r>
              <a:rPr lang="ca-ES" dirty="0"/>
              <a:t>, en </a:t>
            </a:r>
            <a:r>
              <a:rPr lang="ca-ES" dirty="0" err="1"/>
              <a:t>comparación</a:t>
            </a:r>
            <a:r>
              <a:rPr lang="ca-ES" dirty="0"/>
              <a:t> con la </a:t>
            </a:r>
            <a:r>
              <a:rPr lang="ca-ES" dirty="0" err="1"/>
              <a:t>deuda</a:t>
            </a:r>
            <a:r>
              <a:rPr lang="ca-ES" dirty="0"/>
              <a:t> </a:t>
            </a:r>
            <a:r>
              <a:rPr lang="ca-ES" dirty="0" err="1"/>
              <a:t>pendiente</a:t>
            </a:r>
            <a:r>
              <a:rPr lang="ca-ES" dirty="0"/>
              <a:t>, </a:t>
            </a:r>
            <a:r>
              <a:rPr lang="ca-ES" dirty="0" err="1"/>
              <a:t>pero</a:t>
            </a:r>
            <a:r>
              <a:rPr lang="ca-ES" dirty="0"/>
              <a:t> </a:t>
            </a:r>
            <a:r>
              <a:rPr lang="ca-ES" dirty="0" err="1"/>
              <a:t>alargan</a:t>
            </a:r>
            <a:r>
              <a:rPr lang="ca-ES" dirty="0"/>
              <a:t> </a:t>
            </a:r>
            <a:r>
              <a:rPr lang="ca-ES" dirty="0" err="1"/>
              <a:t>muy</a:t>
            </a:r>
            <a:r>
              <a:rPr lang="ca-ES" dirty="0"/>
              <a:t> </a:t>
            </a:r>
            <a:r>
              <a:rPr lang="ca-ES" dirty="0" err="1"/>
              <a:t>considerablemente</a:t>
            </a:r>
            <a:r>
              <a:rPr lang="ca-ES" dirty="0"/>
              <a:t> el </a:t>
            </a:r>
            <a:r>
              <a:rPr lang="ca-ES" dirty="0" err="1"/>
              <a:t>tiempo</a:t>
            </a:r>
            <a:r>
              <a:rPr lang="ca-ES" dirty="0"/>
              <a:t> </a:t>
            </a:r>
            <a:r>
              <a:rPr lang="ca-ES" dirty="0" err="1"/>
              <a:t>durante</a:t>
            </a:r>
            <a:r>
              <a:rPr lang="ca-ES" dirty="0"/>
              <a:t> el que el </a:t>
            </a:r>
            <a:r>
              <a:rPr lang="ca-ES" dirty="0" err="1"/>
              <a:t>prestatario</a:t>
            </a:r>
            <a:r>
              <a:rPr lang="ca-ES" dirty="0"/>
              <a:t> </a:t>
            </a:r>
            <a:r>
              <a:rPr lang="ca-ES" dirty="0" err="1"/>
              <a:t>sigue</a:t>
            </a:r>
            <a:r>
              <a:rPr lang="ca-ES" dirty="0"/>
              <a:t> </a:t>
            </a:r>
            <a:r>
              <a:rPr lang="ca-ES" dirty="0" err="1"/>
              <a:t>pagando</a:t>
            </a:r>
            <a:r>
              <a:rPr lang="ca-ES" dirty="0"/>
              <a:t> las </a:t>
            </a:r>
            <a:r>
              <a:rPr lang="ca-ES" dirty="0" err="1"/>
              <a:t>cuotas</a:t>
            </a:r>
            <a:r>
              <a:rPr lang="ca-ES" dirty="0"/>
              <a:t>, </a:t>
            </a:r>
            <a:r>
              <a:rPr lang="ca-ES" dirty="0" err="1"/>
              <a:t>hasta</a:t>
            </a:r>
            <a:r>
              <a:rPr lang="ca-ES" dirty="0"/>
              <a:t> el punto de que </a:t>
            </a:r>
            <a:r>
              <a:rPr lang="ca-ES" dirty="0" err="1"/>
              <a:t>puede</a:t>
            </a:r>
            <a:r>
              <a:rPr lang="ca-ES" dirty="0"/>
              <a:t> </a:t>
            </a:r>
            <a:r>
              <a:rPr lang="ca-ES" dirty="0" err="1"/>
              <a:t>convertirles</a:t>
            </a:r>
            <a:r>
              <a:rPr lang="ca-ES" dirty="0"/>
              <a:t> en un </a:t>
            </a:r>
            <a:r>
              <a:rPr lang="ca-ES" dirty="0" err="1"/>
              <a:t>deudor</a:t>
            </a:r>
            <a:r>
              <a:rPr lang="ca-ES" dirty="0"/>
              <a:t> "</a:t>
            </a:r>
            <a:r>
              <a:rPr lang="ca-ES" dirty="0" err="1"/>
              <a:t>cautivo</a:t>
            </a:r>
            <a:r>
              <a:rPr lang="ca-ES" dirty="0"/>
              <a:t>", </a:t>
            </a:r>
            <a:r>
              <a:rPr lang="ca-ES" dirty="0" err="1"/>
              <a:t>determinan</a:t>
            </a:r>
            <a:r>
              <a:rPr lang="ca-ES" dirty="0"/>
              <a:t> la falta de </a:t>
            </a:r>
            <a:r>
              <a:rPr lang="ca-ES" dirty="0" err="1"/>
              <a:t>transparencia</a:t>
            </a:r>
            <a:r>
              <a:rPr lang="ca-ES" dirty="0"/>
              <a:t>, pues a la </a:t>
            </a:r>
            <a:r>
              <a:rPr lang="ca-ES" dirty="0" err="1"/>
              <a:t>aplicación</a:t>
            </a:r>
            <a:r>
              <a:rPr lang="ca-ES" dirty="0"/>
              <a:t> de tipus TAE </a:t>
            </a:r>
            <a:r>
              <a:rPr lang="ca-ES" dirty="0" err="1"/>
              <a:t>ya</a:t>
            </a:r>
            <a:r>
              <a:rPr lang="ca-ES" dirty="0"/>
              <a:t> de por sí </a:t>
            </a:r>
            <a:r>
              <a:rPr lang="ca-ES" dirty="0" err="1"/>
              <a:t>elevados</a:t>
            </a:r>
            <a:r>
              <a:rPr lang="ca-ES" dirty="0"/>
              <a:t>, se </a:t>
            </a:r>
            <a:r>
              <a:rPr lang="ca-ES" dirty="0" err="1"/>
              <a:t>une</a:t>
            </a:r>
            <a:r>
              <a:rPr lang="ca-ES" dirty="0"/>
              <a:t> la </a:t>
            </a:r>
            <a:r>
              <a:rPr lang="ca-ES" dirty="0" err="1"/>
              <a:t>propia</a:t>
            </a:r>
            <a:r>
              <a:rPr lang="ca-ES" dirty="0"/>
              <a:t> </a:t>
            </a:r>
            <a:r>
              <a:rPr lang="ca-ES" dirty="0" err="1"/>
              <a:t>naturaleza</a:t>
            </a:r>
            <a:r>
              <a:rPr lang="ca-ES" dirty="0"/>
              <a:t> del </a:t>
            </a:r>
            <a:r>
              <a:rPr lang="ca-ES" dirty="0" err="1"/>
              <a:t>contrato</a:t>
            </a:r>
            <a:r>
              <a:rPr lang="ca-ES" dirty="0"/>
              <a:t>.</a:t>
            </a:r>
          </a:p>
          <a:p>
            <a:r>
              <a:rPr lang="ca-ES" dirty="0" err="1"/>
              <a:t>Existen</a:t>
            </a:r>
            <a:r>
              <a:rPr lang="ca-ES" dirty="0"/>
              <a:t> </a:t>
            </a:r>
            <a:r>
              <a:rPr lang="ca-ES" dirty="0" err="1"/>
              <a:t>diversas</a:t>
            </a:r>
            <a:r>
              <a:rPr lang="ca-ES" dirty="0"/>
              <a:t> </a:t>
            </a:r>
            <a:r>
              <a:rPr lang="ca-ES" dirty="0" err="1"/>
              <a:t>modalidades</a:t>
            </a:r>
            <a:r>
              <a:rPr lang="ca-ES" dirty="0"/>
              <a:t> e </a:t>
            </a:r>
            <a:r>
              <a:rPr lang="ca-ES" dirty="0" err="1"/>
              <a:t>incluso</a:t>
            </a:r>
            <a:r>
              <a:rPr lang="ca-ES" dirty="0"/>
              <a:t> </a:t>
            </a:r>
            <a:r>
              <a:rPr lang="ca-ES" dirty="0" err="1"/>
              <a:t>contratos</a:t>
            </a:r>
            <a:r>
              <a:rPr lang="ca-ES" dirty="0"/>
              <a:t> mixtos.</a:t>
            </a:r>
          </a:p>
          <a:p>
            <a:r>
              <a:rPr lang="ca-ES" dirty="0" err="1"/>
              <a:t>Normalmente</a:t>
            </a:r>
            <a:r>
              <a:rPr lang="ca-ES" dirty="0"/>
              <a:t> se </a:t>
            </a:r>
            <a:r>
              <a:rPr lang="ca-ES" dirty="0" err="1"/>
              <a:t>ejercitaba</a:t>
            </a:r>
            <a:r>
              <a:rPr lang="ca-ES" dirty="0"/>
              <a:t> </a:t>
            </a:r>
            <a:r>
              <a:rPr lang="ca-ES" dirty="0" err="1"/>
              <a:t>acumuladamente</a:t>
            </a:r>
            <a:r>
              <a:rPr lang="ca-ES" dirty="0"/>
              <a:t> la </a:t>
            </a:r>
            <a:r>
              <a:rPr lang="ca-ES" dirty="0" err="1"/>
              <a:t>acción</a:t>
            </a:r>
            <a:r>
              <a:rPr lang="ca-ES" dirty="0"/>
              <a:t> de </a:t>
            </a:r>
            <a:r>
              <a:rPr lang="ca-ES" dirty="0" err="1"/>
              <a:t>nulidad</a:t>
            </a:r>
            <a:r>
              <a:rPr lang="ca-ES" dirty="0"/>
              <a:t> por usura y por falta de </a:t>
            </a:r>
            <a:r>
              <a:rPr lang="ca-ES" dirty="0" err="1"/>
              <a:t>transparencia</a:t>
            </a:r>
            <a:r>
              <a:rPr lang="ca-ES" dirty="0"/>
              <a:t> y </a:t>
            </a:r>
            <a:r>
              <a:rPr lang="ca-ES" dirty="0" err="1"/>
              <a:t>abusividad</a:t>
            </a:r>
            <a:r>
              <a:rPr lang="ca-ES" dirty="0"/>
              <a:t>.</a:t>
            </a:r>
          </a:p>
          <a:p>
            <a:r>
              <a:rPr lang="ca-ES" dirty="0"/>
              <a:t>Se </a:t>
            </a:r>
            <a:r>
              <a:rPr lang="ca-ES" dirty="0" err="1"/>
              <a:t>empezó</a:t>
            </a:r>
            <a:r>
              <a:rPr lang="ca-ES" dirty="0"/>
              <a:t> </a:t>
            </a:r>
            <a:r>
              <a:rPr lang="ca-ES" dirty="0" err="1"/>
              <a:t>declarándose</a:t>
            </a:r>
            <a:r>
              <a:rPr lang="ca-ES" dirty="0"/>
              <a:t> </a:t>
            </a:r>
            <a:r>
              <a:rPr lang="ca-ES" dirty="0" err="1"/>
              <a:t>usurarias</a:t>
            </a:r>
            <a:r>
              <a:rPr lang="ca-ES" dirty="0"/>
              <a:t> </a:t>
            </a:r>
            <a:r>
              <a:rPr lang="ca-ES" dirty="0" err="1"/>
              <a:t>hasta</a:t>
            </a:r>
            <a:r>
              <a:rPr lang="ca-ES" dirty="0"/>
              <a:t> que el TS </a:t>
            </a:r>
            <a:r>
              <a:rPr lang="ca-ES" dirty="0" err="1"/>
              <a:t>fijo</a:t>
            </a:r>
            <a:r>
              <a:rPr lang="ca-ES" dirty="0"/>
              <a:t> el </a:t>
            </a:r>
            <a:r>
              <a:rPr lang="ca-ES" dirty="0" err="1"/>
              <a:t>criterio</a:t>
            </a:r>
            <a:r>
              <a:rPr lang="ca-ES" dirty="0"/>
              <a:t> de + 6 </a:t>
            </a:r>
            <a:r>
              <a:rPr lang="ca-ES" dirty="0" err="1"/>
              <a:t>puntos</a:t>
            </a:r>
            <a:r>
              <a:rPr lang="ca-ES" dirty="0"/>
              <a:t> </a:t>
            </a:r>
            <a:r>
              <a:rPr lang="ca-ES" dirty="0" err="1"/>
              <a:t>porcentuales</a:t>
            </a:r>
            <a:r>
              <a:rPr lang="ca-ES" dirty="0"/>
              <a:t>.</a:t>
            </a:r>
          </a:p>
          <a:p>
            <a:r>
              <a:rPr lang="ca-ES" dirty="0"/>
              <a:t>STS 154/2025 y 155/2025 (</a:t>
            </a:r>
            <a:r>
              <a:rPr lang="ca-ES" dirty="0" err="1"/>
              <a:t>Pleno</a:t>
            </a:r>
            <a:r>
              <a:rPr lang="ca-ES" dirty="0"/>
              <a:t>), de 30 de </a:t>
            </a:r>
            <a:r>
              <a:rPr lang="ca-ES" dirty="0" err="1"/>
              <a:t>enero</a:t>
            </a:r>
            <a:r>
              <a:rPr lang="ca-ES" dirty="0"/>
              <a:t>, </a:t>
            </a:r>
            <a:r>
              <a:rPr lang="ca-ES" dirty="0" err="1"/>
              <a:t>abren</a:t>
            </a:r>
            <a:r>
              <a:rPr lang="ca-ES" dirty="0"/>
              <a:t> la </a:t>
            </a:r>
            <a:r>
              <a:rPr lang="ca-ES" dirty="0" err="1"/>
              <a:t>puerta</a:t>
            </a:r>
            <a:r>
              <a:rPr lang="ca-ES" dirty="0"/>
              <a:t> a declarar no </a:t>
            </a:r>
            <a:r>
              <a:rPr lang="ca-ES" dirty="0" err="1"/>
              <a:t>transparente</a:t>
            </a:r>
            <a:r>
              <a:rPr lang="ca-ES" dirty="0"/>
              <a:t> el </a:t>
            </a:r>
            <a:r>
              <a:rPr lang="ca-ES" dirty="0" err="1"/>
              <a:t>credito</a:t>
            </a:r>
            <a:r>
              <a:rPr lang="ca-ES" dirty="0"/>
              <a:t> </a:t>
            </a:r>
            <a:r>
              <a:rPr lang="ca-ES" dirty="0" err="1"/>
              <a:t>revolving</a:t>
            </a:r>
            <a:r>
              <a:rPr lang="ca-ES" dirty="0"/>
              <a:t>.</a:t>
            </a:r>
          </a:p>
          <a:p>
            <a:endParaRPr lang="ca-ES" dirty="0"/>
          </a:p>
        </p:txBody>
      </p:sp>
    </p:spTree>
    <p:extLst>
      <p:ext uri="{BB962C8B-B14F-4D97-AF65-F5344CB8AC3E}">
        <p14:creationId xmlns:p14="http://schemas.microsoft.com/office/powerpoint/2010/main" val="16735184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dirty="0" err="1"/>
              <a:t>Transparencia</a:t>
            </a:r>
            <a:r>
              <a:rPr lang="ca-ES" dirty="0"/>
              <a:t>. </a:t>
            </a:r>
            <a:r>
              <a:rPr lang="ca-ES" dirty="0" err="1"/>
              <a:t>Ejemplos</a:t>
            </a:r>
            <a:r>
              <a:rPr lang="ca-ES" dirty="0"/>
              <a:t> </a:t>
            </a:r>
            <a:r>
              <a:rPr lang="ca-ES" dirty="0" err="1"/>
              <a:t>discutidos</a:t>
            </a:r>
            <a:r>
              <a:rPr lang="ca-ES" dirty="0"/>
              <a:t> </a:t>
            </a:r>
          </a:p>
        </p:txBody>
      </p:sp>
      <p:sp>
        <p:nvSpPr>
          <p:cNvPr id="3" name="Contenidor de contingut 2"/>
          <p:cNvSpPr>
            <a:spLocks noGrp="1"/>
          </p:cNvSpPr>
          <p:nvPr>
            <p:ph idx="1"/>
          </p:nvPr>
        </p:nvSpPr>
        <p:spPr/>
        <p:txBody>
          <a:bodyPr>
            <a:normAutofit fontScale="85000" lnSpcReduction="20000"/>
          </a:bodyPr>
          <a:lstStyle/>
          <a:p>
            <a:r>
              <a:rPr lang="ca-ES" dirty="0" err="1"/>
              <a:t>Contrato</a:t>
            </a:r>
            <a:r>
              <a:rPr lang="ca-ES" dirty="0"/>
              <a:t> de </a:t>
            </a:r>
            <a:r>
              <a:rPr lang="ca-ES" dirty="0" err="1"/>
              <a:t>comisión</a:t>
            </a:r>
            <a:r>
              <a:rPr lang="ca-ES" dirty="0"/>
              <a:t> de apertura*</a:t>
            </a:r>
            <a:r>
              <a:rPr lang="ca-ES" dirty="0">
                <a:sym typeface="Wingdings" panose="05000000000000000000" pitchFamily="2" charset="2"/>
              </a:rPr>
              <a:t> Confirma STJUE 30 de abril de 2025 y 5 de </a:t>
            </a:r>
            <a:r>
              <a:rPr lang="ca-ES" dirty="0" err="1">
                <a:sym typeface="Wingdings" panose="05000000000000000000" pitchFamily="2" charset="2"/>
              </a:rPr>
              <a:t>junio</a:t>
            </a:r>
            <a:r>
              <a:rPr lang="ca-ES" dirty="0">
                <a:sym typeface="Wingdings" panose="05000000000000000000" pitchFamily="2" charset="2"/>
              </a:rPr>
              <a:t> de 2025 lo </a:t>
            </a:r>
            <a:r>
              <a:rPr lang="ca-ES" dirty="0" err="1">
                <a:sym typeface="Wingdings" panose="05000000000000000000" pitchFamily="2" charset="2"/>
              </a:rPr>
              <a:t>dispuesto</a:t>
            </a:r>
            <a:r>
              <a:rPr lang="ca-ES" dirty="0">
                <a:sym typeface="Wingdings" panose="05000000000000000000" pitchFamily="2" charset="2"/>
              </a:rPr>
              <a:t> por el TS en </a:t>
            </a:r>
            <a:r>
              <a:rPr lang="ca-ES" dirty="0" err="1">
                <a:sym typeface="Wingdings" panose="05000000000000000000" pitchFamily="2" charset="2"/>
              </a:rPr>
              <a:t>su</a:t>
            </a:r>
            <a:r>
              <a:rPr lang="ca-ES" dirty="0">
                <a:sym typeface="Wingdings" panose="05000000000000000000" pitchFamily="2" charset="2"/>
              </a:rPr>
              <a:t> </a:t>
            </a:r>
            <a:r>
              <a:rPr lang="ca-ES" dirty="0"/>
              <a:t>STS de 29 de </a:t>
            </a:r>
            <a:r>
              <a:rPr lang="ca-ES" dirty="0" err="1"/>
              <a:t>mayo</a:t>
            </a:r>
            <a:r>
              <a:rPr lang="ca-ES" dirty="0"/>
              <a:t> de 2023. “</a:t>
            </a:r>
            <a:r>
              <a:rPr lang="ca-ES" dirty="0" err="1"/>
              <a:t>debe</a:t>
            </a:r>
            <a:r>
              <a:rPr lang="ca-ES" dirty="0"/>
              <a:t> </a:t>
            </a:r>
            <a:r>
              <a:rPr lang="ca-ES" dirty="0" err="1"/>
              <a:t>analizarse</a:t>
            </a:r>
            <a:r>
              <a:rPr lang="ca-ES" dirty="0"/>
              <a:t> esta </a:t>
            </a:r>
            <a:r>
              <a:rPr lang="ca-ES" dirty="0" err="1"/>
              <a:t>comisión</a:t>
            </a:r>
            <a:r>
              <a:rPr lang="ca-ES" dirty="0"/>
              <a:t> </a:t>
            </a:r>
            <a:r>
              <a:rPr lang="ca-ES" u="sng" dirty="0"/>
              <a:t>caso por caso</a:t>
            </a:r>
            <a:r>
              <a:rPr lang="ca-ES" dirty="0"/>
              <a:t>, </a:t>
            </a:r>
            <a:r>
              <a:rPr lang="ca-ES" dirty="0" err="1"/>
              <a:t>debiendo</a:t>
            </a:r>
            <a:r>
              <a:rPr lang="ca-ES" dirty="0"/>
              <a:t> </a:t>
            </a:r>
            <a:r>
              <a:rPr lang="ca-ES" dirty="0" err="1"/>
              <a:t>comprobarse</a:t>
            </a:r>
            <a:r>
              <a:rPr lang="ca-ES" dirty="0"/>
              <a:t> que: (i) no </a:t>
            </a:r>
            <a:r>
              <a:rPr lang="ca-ES" dirty="0" err="1"/>
              <a:t>pueda</a:t>
            </a:r>
            <a:r>
              <a:rPr lang="ca-ES" dirty="0"/>
              <a:t> </a:t>
            </a:r>
            <a:r>
              <a:rPr lang="ca-ES" dirty="0" err="1"/>
              <a:t>considerarse</a:t>
            </a:r>
            <a:r>
              <a:rPr lang="ca-ES" dirty="0"/>
              <a:t> </a:t>
            </a:r>
            <a:r>
              <a:rPr lang="ca-ES" dirty="0" err="1"/>
              <a:t>razonablemente</a:t>
            </a:r>
            <a:r>
              <a:rPr lang="ca-ES" dirty="0"/>
              <a:t> que los Servicios </a:t>
            </a:r>
            <a:r>
              <a:rPr lang="ca-ES" dirty="0" err="1"/>
              <a:t>proporcionados</a:t>
            </a:r>
            <a:r>
              <a:rPr lang="ca-ES" dirty="0"/>
              <a:t> como contrapartida se </a:t>
            </a:r>
            <a:r>
              <a:rPr lang="ca-ES" dirty="0" err="1"/>
              <a:t>prestan</a:t>
            </a:r>
            <a:r>
              <a:rPr lang="ca-ES" dirty="0"/>
              <a:t> en el </a:t>
            </a:r>
            <a:r>
              <a:rPr lang="ca-ES" dirty="0" err="1"/>
              <a:t>ámbito</a:t>
            </a:r>
            <a:r>
              <a:rPr lang="ca-ES" dirty="0"/>
              <a:t> de las prestacions antes </a:t>
            </a:r>
            <a:r>
              <a:rPr lang="ca-ES" dirty="0" err="1"/>
              <a:t>descritas</a:t>
            </a:r>
            <a:r>
              <a:rPr lang="ca-ES" dirty="0"/>
              <a:t>; o (ii) que el </a:t>
            </a:r>
            <a:r>
              <a:rPr lang="ca-ES" dirty="0" err="1"/>
              <a:t>importe</a:t>
            </a:r>
            <a:r>
              <a:rPr lang="ca-ES" dirty="0"/>
              <a:t> que </a:t>
            </a:r>
            <a:r>
              <a:rPr lang="ca-ES" dirty="0" err="1"/>
              <a:t>debe</a:t>
            </a:r>
            <a:r>
              <a:rPr lang="ca-ES" dirty="0"/>
              <a:t> abonar el consumidor en </a:t>
            </a:r>
            <a:r>
              <a:rPr lang="ca-ES" dirty="0" err="1"/>
              <a:t>concepto</a:t>
            </a:r>
            <a:r>
              <a:rPr lang="ca-ES" dirty="0"/>
              <a:t> de </a:t>
            </a:r>
            <a:r>
              <a:rPr lang="ca-ES" dirty="0" err="1"/>
              <a:t>dicha</a:t>
            </a:r>
            <a:r>
              <a:rPr lang="ca-ES" dirty="0"/>
              <a:t> </a:t>
            </a:r>
            <a:r>
              <a:rPr lang="ca-ES" dirty="0" err="1"/>
              <a:t>comisión</a:t>
            </a:r>
            <a:r>
              <a:rPr lang="ca-ES" dirty="0"/>
              <a:t> </a:t>
            </a:r>
            <a:r>
              <a:rPr lang="ca-ES" dirty="0" err="1"/>
              <a:t>sea</a:t>
            </a:r>
            <a:r>
              <a:rPr lang="ca-ES" dirty="0"/>
              <a:t> </a:t>
            </a:r>
            <a:r>
              <a:rPr lang="ca-ES" dirty="0" err="1"/>
              <a:t>desproporcionado</a:t>
            </a:r>
            <a:r>
              <a:rPr lang="ca-ES" dirty="0"/>
              <a:t> en </a:t>
            </a:r>
            <a:r>
              <a:rPr lang="ca-ES" dirty="0" err="1"/>
              <a:t>relación</a:t>
            </a:r>
            <a:r>
              <a:rPr lang="ca-ES" dirty="0"/>
              <a:t> con el </a:t>
            </a:r>
            <a:r>
              <a:rPr lang="ca-ES" dirty="0" err="1"/>
              <a:t>importe</a:t>
            </a:r>
            <a:r>
              <a:rPr lang="ca-ES" dirty="0"/>
              <a:t> del </a:t>
            </a:r>
            <a:r>
              <a:rPr lang="ca-ES" dirty="0" err="1"/>
              <a:t>préstamo</a:t>
            </a:r>
            <a:r>
              <a:rPr lang="ca-ES" dirty="0"/>
              <a:t>, </a:t>
            </a:r>
            <a:r>
              <a:rPr lang="ca-ES" dirty="0" err="1"/>
              <a:t>esto</a:t>
            </a:r>
            <a:r>
              <a:rPr lang="ca-ES" dirty="0"/>
              <a:t> es, </a:t>
            </a:r>
            <a:r>
              <a:rPr lang="ca-ES" dirty="0" err="1"/>
              <a:t>cuando</a:t>
            </a:r>
            <a:r>
              <a:rPr lang="ca-ES" dirty="0"/>
              <a:t> </a:t>
            </a:r>
            <a:r>
              <a:rPr lang="ca-ES" dirty="0" err="1"/>
              <a:t>sea</a:t>
            </a:r>
            <a:r>
              <a:rPr lang="ca-ES" dirty="0"/>
              <a:t> superior al 1,5% del </a:t>
            </a:r>
            <a:r>
              <a:rPr lang="ca-ES" dirty="0" err="1"/>
              <a:t>préstamo</a:t>
            </a:r>
            <a:r>
              <a:rPr lang="ca-ES" dirty="0"/>
              <a:t>.</a:t>
            </a:r>
          </a:p>
          <a:p>
            <a:endParaRPr lang="ca-ES" dirty="0"/>
          </a:p>
          <a:p>
            <a:r>
              <a:rPr lang="ca-ES" dirty="0"/>
              <a:t>IRPH</a:t>
            </a:r>
            <a:r>
              <a:rPr lang="ca-ES" dirty="0">
                <a:sym typeface="Wingdings" panose="05000000000000000000" pitchFamily="2" charset="2"/>
              </a:rPr>
              <a:t> STJUE, 15 de </a:t>
            </a:r>
            <a:r>
              <a:rPr lang="ca-ES" dirty="0" err="1">
                <a:sym typeface="Wingdings" panose="05000000000000000000" pitchFamily="2" charset="2"/>
              </a:rPr>
              <a:t>marzo</a:t>
            </a:r>
            <a:r>
              <a:rPr lang="ca-ES" dirty="0">
                <a:sym typeface="Wingdings" panose="05000000000000000000" pitchFamily="2" charset="2"/>
              </a:rPr>
              <a:t> de 2025 y STS 1591/2025, de 11 de novembre, </a:t>
            </a:r>
            <a:r>
              <a:rPr lang="ca-ES" dirty="0" err="1">
                <a:sym typeface="Wingdings" panose="05000000000000000000" pitchFamily="2" charset="2"/>
              </a:rPr>
              <a:t>consideran</a:t>
            </a:r>
            <a:r>
              <a:rPr lang="ca-ES" dirty="0">
                <a:sym typeface="Wingdings" panose="05000000000000000000" pitchFamily="2" charset="2"/>
              </a:rPr>
              <a:t> no </a:t>
            </a:r>
            <a:r>
              <a:rPr lang="ca-ES" dirty="0" err="1">
                <a:sym typeface="Wingdings" panose="05000000000000000000" pitchFamily="2" charset="2"/>
              </a:rPr>
              <a:t>transparente</a:t>
            </a:r>
            <a:r>
              <a:rPr lang="ca-ES" dirty="0">
                <a:sym typeface="Wingdings" panose="05000000000000000000" pitchFamily="2" charset="2"/>
              </a:rPr>
              <a:t> </a:t>
            </a:r>
            <a:r>
              <a:rPr lang="ca-ES" dirty="0" err="1">
                <a:sym typeface="Wingdings" panose="05000000000000000000" pitchFamily="2" charset="2"/>
              </a:rPr>
              <a:t>pero</a:t>
            </a:r>
            <a:r>
              <a:rPr lang="ca-ES" dirty="0">
                <a:sym typeface="Wingdings" panose="05000000000000000000" pitchFamily="2" charset="2"/>
              </a:rPr>
              <a:t> </a:t>
            </a:r>
            <a:r>
              <a:rPr lang="ca-ES" u="sng" dirty="0">
                <a:sym typeface="Wingdings" panose="05000000000000000000" pitchFamily="2" charset="2"/>
              </a:rPr>
              <a:t>no abusiva</a:t>
            </a:r>
            <a:r>
              <a:rPr lang="ca-ES" dirty="0">
                <a:sym typeface="Wingdings" panose="05000000000000000000" pitchFamily="2" charset="2"/>
              </a:rPr>
              <a:t>. </a:t>
            </a:r>
          </a:p>
          <a:p>
            <a:r>
              <a:rPr lang="ca-ES" dirty="0" err="1">
                <a:sym typeface="Wingdings" panose="05000000000000000000" pitchFamily="2" charset="2"/>
              </a:rPr>
              <a:t>Contratos</a:t>
            </a:r>
            <a:r>
              <a:rPr lang="ca-ES" dirty="0">
                <a:sym typeface="Wingdings" panose="05000000000000000000" pitchFamily="2" charset="2"/>
              </a:rPr>
              <a:t> de </a:t>
            </a:r>
            <a:r>
              <a:rPr lang="ca-ES" dirty="0" err="1">
                <a:sym typeface="Wingdings" panose="05000000000000000000" pitchFamily="2" charset="2"/>
              </a:rPr>
              <a:t>arrendamiento</a:t>
            </a:r>
            <a:r>
              <a:rPr lang="ca-ES" dirty="0">
                <a:sym typeface="Wingdings" panose="05000000000000000000" pitchFamily="2" charset="2"/>
              </a:rPr>
              <a:t> de </a:t>
            </a:r>
            <a:r>
              <a:rPr lang="ca-ES" dirty="0" err="1">
                <a:sym typeface="Wingdings" panose="05000000000000000000" pitchFamily="2" charset="2"/>
              </a:rPr>
              <a:t>vivienda</a:t>
            </a:r>
            <a:r>
              <a:rPr lang="ca-ES" dirty="0">
                <a:sym typeface="Wingdings" panose="05000000000000000000" pitchFamily="2" charset="2"/>
              </a:rPr>
              <a:t> habitual</a:t>
            </a:r>
          </a:p>
          <a:p>
            <a:r>
              <a:rPr lang="ca-ES" dirty="0" err="1">
                <a:sym typeface="Wingdings" panose="05000000000000000000" pitchFamily="2" charset="2"/>
              </a:rPr>
              <a:t>Apuestas</a:t>
            </a:r>
            <a:r>
              <a:rPr lang="ca-ES" dirty="0">
                <a:sym typeface="Wingdings" panose="05000000000000000000" pitchFamily="2" charset="2"/>
              </a:rPr>
              <a:t> online</a:t>
            </a:r>
            <a:endParaRPr lang="ca-ES" dirty="0"/>
          </a:p>
        </p:txBody>
      </p:sp>
    </p:spTree>
    <p:extLst>
      <p:ext uri="{BB962C8B-B14F-4D97-AF65-F5344CB8AC3E}">
        <p14:creationId xmlns:p14="http://schemas.microsoft.com/office/powerpoint/2010/main" val="15433330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dirty="0" err="1"/>
              <a:t>Introducción</a:t>
            </a:r>
            <a:endParaRPr lang="ca-ES" dirty="0"/>
          </a:p>
        </p:txBody>
      </p:sp>
      <p:graphicFrame>
        <p:nvGraphicFramePr>
          <p:cNvPr id="5" name="Contenidor de contingut 4"/>
          <p:cNvGraphicFramePr>
            <a:graphicFrameLocks noGrp="1"/>
          </p:cNvGraphicFramePr>
          <p:nvPr>
            <p:ph idx="1"/>
            <p:extLst>
              <p:ext uri="{D42A27DB-BD31-4B8C-83A1-F6EECF244321}">
                <p14:modId xmlns:p14="http://schemas.microsoft.com/office/powerpoint/2010/main" val="467814991"/>
              </p:ext>
            </p:extLst>
          </p:nvPr>
        </p:nvGraphicFramePr>
        <p:xfrm>
          <a:off x="612249" y="1825625"/>
          <a:ext cx="10741551" cy="2929256"/>
        </p:xfrm>
        <a:graphic>
          <a:graphicData uri="http://schemas.openxmlformats.org/drawingml/2006/table">
            <a:tbl>
              <a:tblPr firstRow="1" bandRow="1">
                <a:tableStyleId>{5C22544A-7EE6-4342-B048-85BDC9FD1C3A}</a:tableStyleId>
              </a:tblPr>
              <a:tblGrid>
                <a:gridCol w="3580517">
                  <a:extLst>
                    <a:ext uri="{9D8B030D-6E8A-4147-A177-3AD203B41FA5}">
                      <a16:colId xmlns:a16="http://schemas.microsoft.com/office/drawing/2014/main" val="1726510010"/>
                    </a:ext>
                  </a:extLst>
                </a:gridCol>
                <a:gridCol w="3580517">
                  <a:extLst>
                    <a:ext uri="{9D8B030D-6E8A-4147-A177-3AD203B41FA5}">
                      <a16:colId xmlns:a16="http://schemas.microsoft.com/office/drawing/2014/main" val="128086250"/>
                    </a:ext>
                  </a:extLst>
                </a:gridCol>
                <a:gridCol w="3580517">
                  <a:extLst>
                    <a:ext uri="{9D8B030D-6E8A-4147-A177-3AD203B41FA5}">
                      <a16:colId xmlns:a16="http://schemas.microsoft.com/office/drawing/2014/main" val="3545334447"/>
                    </a:ext>
                  </a:extLst>
                </a:gridCol>
              </a:tblGrid>
              <a:tr h="2929256">
                <a:tc>
                  <a:txBody>
                    <a:bodyPr/>
                    <a:lstStyle/>
                    <a:p>
                      <a:pPr algn="ctr"/>
                      <a:r>
                        <a:rPr lang="ca-ES" dirty="0"/>
                        <a:t>ABUSIVIDAD</a:t>
                      </a:r>
                    </a:p>
                    <a:p>
                      <a:pPr algn="ctr"/>
                      <a:endParaRPr lang="ca-ES" dirty="0"/>
                    </a:p>
                    <a:p>
                      <a:pPr marL="285750" indent="-285750" algn="just">
                        <a:buFont typeface="Arial" panose="020B0604020202020204" pitchFamily="34" charset="0"/>
                        <a:buChar char="•"/>
                      </a:pPr>
                      <a:r>
                        <a:rPr lang="ca-ES" dirty="0"/>
                        <a:t>Solo Consumidores</a:t>
                      </a:r>
                    </a:p>
                    <a:p>
                      <a:pPr marL="285750" indent="-285750" algn="just">
                        <a:buFont typeface="Arial" panose="020B0604020202020204" pitchFamily="34" charset="0"/>
                        <a:buChar char="•"/>
                      </a:pPr>
                      <a:r>
                        <a:rPr lang="ca-ES" dirty="0" err="1"/>
                        <a:t>Todo</a:t>
                      </a:r>
                      <a:r>
                        <a:rPr lang="ca-ES" dirty="0"/>
                        <a:t> tipo de </a:t>
                      </a:r>
                      <a:r>
                        <a:rPr lang="ca-ES" dirty="0" err="1"/>
                        <a:t>contratos</a:t>
                      </a:r>
                      <a:endParaRPr lang="ca-ES" dirty="0"/>
                    </a:p>
                    <a:p>
                      <a:pPr marL="285750" indent="-285750" algn="just">
                        <a:buFont typeface="Arial" panose="020B0604020202020204" pitchFamily="34" charset="0"/>
                        <a:buChar char="•"/>
                      </a:pPr>
                      <a:r>
                        <a:rPr lang="ca-ES" dirty="0"/>
                        <a:t>Solo se </a:t>
                      </a:r>
                      <a:r>
                        <a:rPr lang="ca-ES" dirty="0" err="1"/>
                        <a:t>extiende</a:t>
                      </a:r>
                      <a:r>
                        <a:rPr lang="ca-ES" dirty="0"/>
                        <a:t> a </a:t>
                      </a:r>
                      <a:r>
                        <a:rPr lang="ca-ES" dirty="0" err="1"/>
                        <a:t>cláusulas</a:t>
                      </a:r>
                      <a:r>
                        <a:rPr lang="ca-ES" dirty="0"/>
                        <a:t> que no </a:t>
                      </a:r>
                      <a:r>
                        <a:rPr lang="ca-ES" dirty="0" err="1"/>
                        <a:t>constituyan</a:t>
                      </a:r>
                      <a:r>
                        <a:rPr lang="ca-ES" dirty="0"/>
                        <a:t> el </a:t>
                      </a:r>
                      <a:r>
                        <a:rPr lang="ca-ES" dirty="0" err="1"/>
                        <a:t>objeto</a:t>
                      </a:r>
                      <a:r>
                        <a:rPr lang="ca-ES" dirty="0"/>
                        <a:t> del </a:t>
                      </a:r>
                      <a:r>
                        <a:rPr lang="ca-ES" dirty="0" err="1"/>
                        <a:t>contrato</a:t>
                      </a:r>
                      <a:r>
                        <a:rPr lang="ca-ES" dirty="0"/>
                        <a:t> </a:t>
                      </a:r>
                    </a:p>
                  </a:txBody>
                  <a:tcPr/>
                </a:tc>
                <a:tc>
                  <a:txBody>
                    <a:bodyPr/>
                    <a:lstStyle/>
                    <a:p>
                      <a:pPr algn="ctr"/>
                      <a:r>
                        <a:rPr lang="ca-ES" dirty="0"/>
                        <a:t>USURA</a:t>
                      </a:r>
                    </a:p>
                    <a:p>
                      <a:pPr algn="ctr"/>
                      <a:endParaRPr lang="ca-ES" dirty="0"/>
                    </a:p>
                    <a:p>
                      <a:pPr marL="285750" indent="-285750" algn="just">
                        <a:buFont typeface="Arial" panose="020B0604020202020204" pitchFamily="34" charset="0"/>
                        <a:buChar char="•"/>
                      </a:pPr>
                      <a:r>
                        <a:rPr lang="ca-ES" dirty="0"/>
                        <a:t>Consumidores y no consumidores</a:t>
                      </a:r>
                    </a:p>
                    <a:p>
                      <a:pPr marL="285750" indent="-285750" algn="just">
                        <a:buFont typeface="Arial" panose="020B0604020202020204" pitchFamily="34" charset="0"/>
                        <a:buChar char="•"/>
                      </a:pPr>
                      <a:r>
                        <a:rPr lang="ca-ES" dirty="0" err="1"/>
                        <a:t>Contratos</a:t>
                      </a:r>
                      <a:r>
                        <a:rPr lang="ca-ES" dirty="0"/>
                        <a:t> de </a:t>
                      </a:r>
                      <a:r>
                        <a:rPr lang="ca-ES" dirty="0" err="1"/>
                        <a:t>préstamo</a:t>
                      </a:r>
                      <a:r>
                        <a:rPr lang="ca-ES" dirty="0"/>
                        <a:t> y Crédito</a:t>
                      </a:r>
                    </a:p>
                    <a:p>
                      <a:pPr marL="285750" indent="-285750" algn="just">
                        <a:buFont typeface="Arial" panose="020B0604020202020204" pitchFamily="34" charset="0"/>
                        <a:buChar char="•"/>
                      </a:pPr>
                      <a:r>
                        <a:rPr lang="ca-ES" dirty="0" err="1"/>
                        <a:t>Objeto</a:t>
                      </a:r>
                      <a:r>
                        <a:rPr lang="ca-ES" dirty="0"/>
                        <a:t> del </a:t>
                      </a:r>
                      <a:r>
                        <a:rPr lang="ca-ES" dirty="0" err="1"/>
                        <a:t>contrato</a:t>
                      </a:r>
                      <a:endParaRPr lang="ca-ES" dirty="0"/>
                    </a:p>
                  </a:txBody>
                  <a:tcPr/>
                </a:tc>
                <a:tc>
                  <a:txBody>
                    <a:bodyPr/>
                    <a:lstStyle/>
                    <a:p>
                      <a:pPr algn="ctr"/>
                      <a:r>
                        <a:rPr lang="ca-ES" dirty="0"/>
                        <a:t>TRANSPARENCIA</a:t>
                      </a:r>
                    </a:p>
                    <a:p>
                      <a:pPr algn="ctr"/>
                      <a:endParaRPr lang="ca-ES" dirty="0"/>
                    </a:p>
                    <a:p>
                      <a:pPr marL="285750" indent="-285750" algn="just">
                        <a:buFont typeface="Arial" panose="020B0604020202020204" pitchFamily="34" charset="0"/>
                        <a:buChar char="•"/>
                      </a:pPr>
                      <a:r>
                        <a:rPr lang="ca-ES" dirty="0"/>
                        <a:t>Solo</a:t>
                      </a:r>
                      <a:r>
                        <a:rPr lang="ca-ES" baseline="0" dirty="0"/>
                        <a:t> Consumidores</a:t>
                      </a:r>
                    </a:p>
                    <a:p>
                      <a:pPr marL="285750" indent="-285750" algn="just">
                        <a:buFont typeface="Arial" panose="020B0604020202020204" pitchFamily="34" charset="0"/>
                        <a:buChar char="•"/>
                      </a:pPr>
                      <a:r>
                        <a:rPr lang="ca-ES" baseline="0" dirty="0" err="1"/>
                        <a:t>Todo</a:t>
                      </a:r>
                      <a:r>
                        <a:rPr lang="ca-ES" baseline="0" dirty="0"/>
                        <a:t> tipo de </a:t>
                      </a:r>
                      <a:r>
                        <a:rPr lang="ca-ES" baseline="0" dirty="0" err="1"/>
                        <a:t>contrato</a:t>
                      </a:r>
                      <a:endParaRPr lang="ca-ES" baseline="0" dirty="0"/>
                    </a:p>
                    <a:p>
                      <a:pPr marL="285750" indent="-285750" algn="just">
                        <a:buFont typeface="Arial" panose="020B0604020202020204" pitchFamily="34" charset="0"/>
                        <a:buChar char="•"/>
                      </a:pPr>
                      <a:r>
                        <a:rPr lang="ca-ES" baseline="0" dirty="0"/>
                        <a:t>Se </a:t>
                      </a:r>
                      <a:r>
                        <a:rPr lang="ca-ES" baseline="0" dirty="0" err="1"/>
                        <a:t>extiende</a:t>
                      </a:r>
                      <a:r>
                        <a:rPr lang="ca-ES" baseline="0" dirty="0"/>
                        <a:t> a </a:t>
                      </a:r>
                      <a:r>
                        <a:rPr lang="ca-ES" baseline="0" dirty="0" err="1"/>
                        <a:t>todo</a:t>
                      </a:r>
                      <a:r>
                        <a:rPr lang="ca-ES" baseline="0" dirty="0"/>
                        <a:t> tipo de </a:t>
                      </a:r>
                      <a:r>
                        <a:rPr lang="ca-ES" baseline="0" dirty="0" err="1"/>
                        <a:t>cláusulas</a:t>
                      </a:r>
                      <a:endParaRPr lang="ca-ES" dirty="0"/>
                    </a:p>
                  </a:txBody>
                  <a:tcPr/>
                </a:tc>
                <a:extLst>
                  <a:ext uri="{0D108BD9-81ED-4DB2-BD59-A6C34878D82A}">
                    <a16:rowId xmlns:a16="http://schemas.microsoft.com/office/drawing/2014/main" val="4186340215"/>
                  </a:ext>
                </a:extLst>
              </a:tr>
            </a:tbl>
          </a:graphicData>
        </a:graphic>
      </p:graphicFrame>
    </p:spTree>
    <p:extLst>
      <p:ext uri="{BB962C8B-B14F-4D97-AF65-F5344CB8AC3E}">
        <p14:creationId xmlns:p14="http://schemas.microsoft.com/office/powerpoint/2010/main" val="7604769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dirty="0" err="1"/>
              <a:t>Abusividad</a:t>
            </a:r>
            <a:r>
              <a:rPr lang="ca-ES" dirty="0"/>
              <a:t>. </a:t>
            </a:r>
            <a:r>
              <a:rPr lang="ca-ES" dirty="0" err="1"/>
              <a:t>Concepto</a:t>
            </a:r>
            <a:r>
              <a:rPr lang="ca-ES" dirty="0"/>
              <a:t>.</a:t>
            </a:r>
          </a:p>
        </p:txBody>
      </p:sp>
      <p:sp>
        <p:nvSpPr>
          <p:cNvPr id="3" name="Contenidor de contingut 2"/>
          <p:cNvSpPr>
            <a:spLocks noGrp="1"/>
          </p:cNvSpPr>
          <p:nvPr>
            <p:ph idx="1"/>
          </p:nvPr>
        </p:nvSpPr>
        <p:spPr/>
        <p:txBody>
          <a:bodyPr/>
          <a:lstStyle/>
          <a:p>
            <a:r>
              <a:rPr lang="ca-ES" dirty="0"/>
              <a:t>Art. 82.1 TRLGCU: “</a:t>
            </a:r>
            <a:r>
              <a:rPr lang="es-ES" i="1" dirty="0"/>
              <a:t>Se considerarán cláusulas abusivas todas aquellas estipulaciones no negociadas individualmente y todas aquéllas prácticas no consentidas expresamente que, en contra de las exigencias de la buena fe causen, </a:t>
            </a:r>
            <a:r>
              <a:rPr lang="es-ES" i="1" u="sng" dirty="0"/>
              <a:t>en perjuicio del consumidor </a:t>
            </a:r>
            <a:r>
              <a:rPr lang="es-ES" i="1" dirty="0"/>
              <a:t>y usuario, </a:t>
            </a:r>
            <a:r>
              <a:rPr lang="es-ES" i="1" u="sng" dirty="0"/>
              <a:t>un desequilibrio importante </a:t>
            </a:r>
            <a:r>
              <a:rPr lang="es-ES" i="1" dirty="0"/>
              <a:t>de los derechos y obligaciones de las partes que se deriven del contrato</a:t>
            </a:r>
            <a:r>
              <a:rPr lang="es-ES" dirty="0"/>
              <a:t>”</a:t>
            </a:r>
          </a:p>
        </p:txBody>
      </p:sp>
    </p:spTree>
    <p:extLst>
      <p:ext uri="{BB962C8B-B14F-4D97-AF65-F5344CB8AC3E}">
        <p14:creationId xmlns:p14="http://schemas.microsoft.com/office/powerpoint/2010/main" val="25227842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dirty="0" err="1"/>
              <a:t>Abusividad</a:t>
            </a:r>
            <a:r>
              <a:rPr lang="ca-ES" dirty="0"/>
              <a:t>. </a:t>
            </a:r>
            <a:r>
              <a:rPr lang="ca-ES" dirty="0" err="1"/>
              <a:t>Concepto</a:t>
            </a:r>
            <a:r>
              <a:rPr lang="ca-ES" dirty="0"/>
              <a:t> (2)</a:t>
            </a:r>
          </a:p>
        </p:txBody>
      </p:sp>
      <p:sp>
        <p:nvSpPr>
          <p:cNvPr id="3" name="Contenidor de contingut 2"/>
          <p:cNvSpPr>
            <a:spLocks noGrp="1"/>
          </p:cNvSpPr>
          <p:nvPr>
            <p:ph idx="1"/>
          </p:nvPr>
        </p:nvSpPr>
        <p:spPr/>
        <p:txBody>
          <a:bodyPr>
            <a:normAutofit fontScale="92500" lnSpcReduction="10000"/>
          </a:bodyPr>
          <a:lstStyle/>
          <a:p>
            <a:r>
              <a:rPr lang="es-ES" dirty="0"/>
              <a:t>Art. 82.4 TRLGCU: “No obstante lo previsto en los apartados precedentes, en todo caso son abusivas las cláusulas que, conforme a lo dispuesto en los artículos 85 a 90, ambos inclusive:</a:t>
            </a:r>
          </a:p>
          <a:p>
            <a:pPr marL="0" indent="0">
              <a:buNone/>
            </a:pPr>
            <a:r>
              <a:rPr lang="es-ES" dirty="0"/>
              <a:t>	a) vinculen el contrato a la voluntad del empresario,</a:t>
            </a:r>
          </a:p>
          <a:p>
            <a:pPr marL="0" indent="0">
              <a:buNone/>
            </a:pPr>
            <a:r>
              <a:rPr lang="es-ES" dirty="0"/>
              <a:t>	b) limiten los derechos del consumidor y usuario,</a:t>
            </a:r>
          </a:p>
          <a:p>
            <a:pPr marL="0" indent="0">
              <a:buNone/>
            </a:pPr>
            <a:r>
              <a:rPr lang="es-ES" dirty="0"/>
              <a:t>	c) determinen la falta de reciprocidad en el contrato,</a:t>
            </a:r>
          </a:p>
          <a:p>
            <a:pPr marL="0" indent="0">
              <a:buNone/>
            </a:pPr>
            <a:r>
              <a:rPr lang="es-ES" dirty="0"/>
              <a:t>	d) impongan al consumidor y usuario garantías desproporcionadas o 	le impongan indebidamente la carga de la prueba,</a:t>
            </a:r>
          </a:p>
          <a:p>
            <a:pPr marL="0" indent="0">
              <a:buNone/>
            </a:pPr>
            <a:r>
              <a:rPr lang="es-ES" dirty="0"/>
              <a:t>	e) resulten desproporcionadas en relación con el perfeccionamiento y 	ejecución del contrato, o</a:t>
            </a:r>
          </a:p>
          <a:p>
            <a:pPr marL="0" indent="0">
              <a:buNone/>
            </a:pPr>
            <a:r>
              <a:rPr lang="es-ES" dirty="0"/>
              <a:t>	f) contravengan las reglas sobre competencia y derecho aplicable.</a:t>
            </a:r>
          </a:p>
          <a:p>
            <a:endParaRPr lang="ca-ES" dirty="0"/>
          </a:p>
        </p:txBody>
      </p:sp>
    </p:spTree>
    <p:extLst>
      <p:ext uri="{BB962C8B-B14F-4D97-AF65-F5344CB8AC3E}">
        <p14:creationId xmlns:p14="http://schemas.microsoft.com/office/powerpoint/2010/main" val="15632373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dirty="0" err="1"/>
              <a:t>Abusividad</a:t>
            </a:r>
            <a:r>
              <a:rPr lang="ca-ES" dirty="0"/>
              <a:t>. </a:t>
            </a:r>
            <a:r>
              <a:rPr lang="ca-ES" dirty="0" err="1"/>
              <a:t>Elementos</a:t>
            </a:r>
            <a:r>
              <a:rPr lang="ca-ES" dirty="0"/>
              <a:t> </a:t>
            </a:r>
            <a:r>
              <a:rPr lang="ca-ES" dirty="0" err="1"/>
              <a:t>esenciales</a:t>
            </a:r>
            <a:endParaRPr lang="ca-ES" dirty="0"/>
          </a:p>
        </p:txBody>
      </p:sp>
      <p:sp>
        <p:nvSpPr>
          <p:cNvPr id="3" name="Contenidor de contingut 2"/>
          <p:cNvSpPr>
            <a:spLocks noGrp="1"/>
          </p:cNvSpPr>
          <p:nvPr>
            <p:ph idx="1"/>
          </p:nvPr>
        </p:nvSpPr>
        <p:spPr/>
        <p:txBody>
          <a:bodyPr>
            <a:normAutofit fontScale="92500" lnSpcReduction="10000"/>
          </a:bodyPr>
          <a:lstStyle/>
          <a:p>
            <a:r>
              <a:rPr lang="ca-ES" dirty="0"/>
              <a:t>Lo que se </a:t>
            </a:r>
            <a:r>
              <a:rPr lang="ca-ES" dirty="0" err="1"/>
              <a:t>pretende</a:t>
            </a:r>
            <a:r>
              <a:rPr lang="ca-ES" dirty="0"/>
              <a:t> con el control de la </a:t>
            </a:r>
            <a:r>
              <a:rPr lang="ca-ES" dirty="0" err="1"/>
              <a:t>abusividad</a:t>
            </a:r>
            <a:r>
              <a:rPr lang="ca-ES" dirty="0"/>
              <a:t> es controlar el </a:t>
            </a:r>
            <a:r>
              <a:rPr lang="ca-ES" dirty="0" err="1"/>
              <a:t>contenido</a:t>
            </a:r>
            <a:r>
              <a:rPr lang="ca-ES" dirty="0"/>
              <a:t> (del </a:t>
            </a:r>
            <a:r>
              <a:rPr lang="ca-ES" dirty="0" err="1"/>
              <a:t>contrato</a:t>
            </a:r>
            <a:r>
              <a:rPr lang="ca-ES" dirty="0"/>
              <a:t>) </a:t>
            </a:r>
            <a:r>
              <a:rPr lang="ca-ES" dirty="0" err="1"/>
              <a:t>cuando</a:t>
            </a:r>
            <a:r>
              <a:rPr lang="ca-ES" dirty="0"/>
              <a:t> </a:t>
            </a:r>
            <a:r>
              <a:rPr lang="ca-ES" dirty="0" err="1"/>
              <a:t>existe</a:t>
            </a:r>
            <a:r>
              <a:rPr lang="ca-ES" dirty="0"/>
              <a:t> un </a:t>
            </a:r>
            <a:r>
              <a:rPr lang="ca-ES" dirty="0" err="1"/>
              <a:t>desequilibrio</a:t>
            </a:r>
            <a:r>
              <a:rPr lang="ca-ES" dirty="0"/>
              <a:t> entre las partes.</a:t>
            </a:r>
          </a:p>
          <a:p>
            <a:r>
              <a:rPr lang="es-ES" dirty="0"/>
              <a:t>Art. 4.2 de la Directiva 93/13/CE, de 5 de abril: </a:t>
            </a:r>
            <a:r>
              <a:rPr lang="es-ES" i="1" dirty="0"/>
              <a:t>2. La apreciación del carácter abusivo de las cláusulas no se referirá a la definición del objeto principal del contrato ni a la adecuación entre precio y retribución, por una parte, ni a los servicios o bienes que hayan de proporcionarse como contrapartida, por otra, siempre que dichas cláusulas se redacten de manera clara y comprensible.</a:t>
            </a:r>
          </a:p>
          <a:p>
            <a:r>
              <a:rPr lang="es-ES" dirty="0"/>
              <a:t>STS 596/2020, de 12 de noviembre: el control de contenido no puede derivar en un control de precios</a:t>
            </a:r>
          </a:p>
          <a:p>
            <a:r>
              <a:rPr lang="es-ES" dirty="0"/>
              <a:t>Por lo tanto</a:t>
            </a:r>
            <a:r>
              <a:rPr lang="es-ES" dirty="0">
                <a:sym typeface="Wingdings" panose="05000000000000000000" pitchFamily="2" charset="2"/>
              </a:rPr>
              <a:t> Cláusulas que no constituyan el objeto del contrato</a:t>
            </a:r>
            <a:endParaRPr lang="ca-ES" dirty="0"/>
          </a:p>
        </p:txBody>
      </p:sp>
    </p:spTree>
    <p:extLst>
      <p:ext uri="{BB962C8B-B14F-4D97-AF65-F5344CB8AC3E}">
        <p14:creationId xmlns:p14="http://schemas.microsoft.com/office/powerpoint/2010/main" val="14436088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dirty="0" err="1"/>
              <a:t>Abusividad</a:t>
            </a:r>
            <a:r>
              <a:rPr lang="ca-ES" dirty="0"/>
              <a:t>. </a:t>
            </a:r>
            <a:r>
              <a:rPr lang="ca-ES" dirty="0" err="1"/>
              <a:t>Consecuencias</a:t>
            </a:r>
            <a:endParaRPr lang="ca-ES" dirty="0"/>
          </a:p>
        </p:txBody>
      </p:sp>
      <p:sp>
        <p:nvSpPr>
          <p:cNvPr id="3" name="Contenidor de contingut 2"/>
          <p:cNvSpPr>
            <a:spLocks noGrp="1"/>
          </p:cNvSpPr>
          <p:nvPr>
            <p:ph idx="1"/>
          </p:nvPr>
        </p:nvSpPr>
        <p:spPr/>
        <p:txBody>
          <a:bodyPr/>
          <a:lstStyle/>
          <a:p>
            <a:r>
              <a:rPr lang="ca-ES" dirty="0"/>
              <a:t>Art. 83 TRLGCU: “</a:t>
            </a:r>
            <a:r>
              <a:rPr lang="es-ES" dirty="0"/>
              <a:t>Las cláusulas abusivas serán nulas de pleno derecho y se tendrán por no puestas. A estos efectos, el Juez, previa audiencia de las partes, declarará la nulidad de las cláusulas abusivas incluidas en el contrato, el cual, no obstante, seguirá siendo obligatorio para las partes en los mismos términos, siempre que pueda subsistir sin dichas cláusulas”</a:t>
            </a:r>
            <a:endParaRPr lang="ca-ES" dirty="0"/>
          </a:p>
        </p:txBody>
      </p:sp>
    </p:spTree>
    <p:extLst>
      <p:ext uri="{BB962C8B-B14F-4D97-AF65-F5344CB8AC3E}">
        <p14:creationId xmlns:p14="http://schemas.microsoft.com/office/powerpoint/2010/main" val="37817759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dirty="0" err="1"/>
              <a:t>Abusividad</a:t>
            </a:r>
            <a:r>
              <a:rPr lang="ca-ES" dirty="0"/>
              <a:t>. </a:t>
            </a:r>
            <a:r>
              <a:rPr lang="ca-ES" dirty="0" err="1"/>
              <a:t>Aspectos</a:t>
            </a:r>
            <a:r>
              <a:rPr lang="ca-ES" dirty="0"/>
              <a:t> </a:t>
            </a:r>
            <a:r>
              <a:rPr lang="ca-ES" dirty="0" err="1"/>
              <a:t>procesales</a:t>
            </a:r>
            <a:endParaRPr lang="ca-ES" dirty="0"/>
          </a:p>
        </p:txBody>
      </p:sp>
      <p:sp>
        <p:nvSpPr>
          <p:cNvPr id="3" name="Contenidor de text 2"/>
          <p:cNvSpPr>
            <a:spLocks noGrp="1"/>
          </p:cNvSpPr>
          <p:nvPr>
            <p:ph type="body" idx="1"/>
          </p:nvPr>
        </p:nvSpPr>
        <p:spPr/>
        <p:txBody>
          <a:bodyPr/>
          <a:lstStyle/>
          <a:p>
            <a:pPr algn="ctr"/>
            <a:r>
              <a:rPr lang="ca-ES" dirty="0"/>
              <a:t>Control de oficio</a:t>
            </a:r>
          </a:p>
        </p:txBody>
      </p:sp>
      <p:sp>
        <p:nvSpPr>
          <p:cNvPr id="4" name="Contenidor de contingut 3"/>
          <p:cNvSpPr>
            <a:spLocks noGrp="1"/>
          </p:cNvSpPr>
          <p:nvPr>
            <p:ph sz="half" idx="2"/>
          </p:nvPr>
        </p:nvSpPr>
        <p:spPr/>
        <p:txBody>
          <a:bodyPr/>
          <a:lstStyle/>
          <a:p>
            <a:r>
              <a:rPr lang="ca-ES" dirty="0" err="1"/>
              <a:t>Juicio</a:t>
            </a:r>
            <a:r>
              <a:rPr lang="ca-ES" dirty="0"/>
              <a:t> </a:t>
            </a:r>
            <a:r>
              <a:rPr lang="ca-ES" dirty="0" err="1"/>
              <a:t>monitorio</a:t>
            </a:r>
            <a:r>
              <a:rPr lang="ca-ES" dirty="0"/>
              <a:t> ( Art. 85 LEC)</a:t>
            </a:r>
          </a:p>
          <a:p>
            <a:r>
              <a:rPr lang="ca-ES" dirty="0" err="1"/>
              <a:t>Ejecución</a:t>
            </a:r>
            <a:r>
              <a:rPr lang="ca-ES" dirty="0"/>
              <a:t> hipotecaria y de titulo no judicial (Art. 552 LEC)</a:t>
            </a:r>
          </a:p>
          <a:p>
            <a:r>
              <a:rPr lang="ca-ES" dirty="0"/>
              <a:t>Jura de </a:t>
            </a:r>
            <a:r>
              <a:rPr lang="ca-ES" dirty="0" err="1"/>
              <a:t>cuentas</a:t>
            </a:r>
            <a:r>
              <a:rPr lang="ca-ES" dirty="0"/>
              <a:t> (Arts. 34 y 35 LEC)</a:t>
            </a:r>
          </a:p>
        </p:txBody>
      </p:sp>
      <p:sp>
        <p:nvSpPr>
          <p:cNvPr id="5" name="Contenidor de text 4"/>
          <p:cNvSpPr>
            <a:spLocks noGrp="1"/>
          </p:cNvSpPr>
          <p:nvPr>
            <p:ph type="body" sz="quarter" idx="3"/>
          </p:nvPr>
        </p:nvSpPr>
        <p:spPr/>
        <p:txBody>
          <a:bodyPr/>
          <a:lstStyle/>
          <a:p>
            <a:pPr algn="ctr"/>
            <a:r>
              <a:rPr lang="ca-ES" dirty="0"/>
              <a:t>Control a instancia de </a:t>
            </a:r>
            <a:r>
              <a:rPr lang="ca-ES" dirty="0" err="1"/>
              <a:t>parte</a:t>
            </a:r>
            <a:endParaRPr lang="ca-ES" dirty="0"/>
          </a:p>
        </p:txBody>
      </p:sp>
      <p:sp>
        <p:nvSpPr>
          <p:cNvPr id="6" name="Contenidor de contingut 5"/>
          <p:cNvSpPr>
            <a:spLocks noGrp="1"/>
          </p:cNvSpPr>
          <p:nvPr>
            <p:ph sz="quarter" idx="4"/>
          </p:nvPr>
        </p:nvSpPr>
        <p:spPr/>
        <p:txBody>
          <a:bodyPr/>
          <a:lstStyle/>
          <a:p>
            <a:r>
              <a:rPr lang="ca-ES" dirty="0" err="1"/>
              <a:t>Procesos</a:t>
            </a:r>
            <a:r>
              <a:rPr lang="ca-ES" dirty="0"/>
              <a:t> </a:t>
            </a:r>
            <a:r>
              <a:rPr lang="ca-ES" dirty="0" err="1"/>
              <a:t>declarativos</a:t>
            </a:r>
            <a:endParaRPr lang="ca-ES" dirty="0"/>
          </a:p>
          <a:p>
            <a:r>
              <a:rPr lang="ca-ES" dirty="0" err="1"/>
              <a:t>Límites</a:t>
            </a:r>
            <a:r>
              <a:rPr lang="ca-ES" dirty="0"/>
              <a:t>: STJUE de 17 de </a:t>
            </a:r>
            <a:r>
              <a:rPr lang="ca-ES" dirty="0" err="1"/>
              <a:t>mayo</a:t>
            </a:r>
            <a:r>
              <a:rPr lang="ca-ES" dirty="0"/>
              <a:t> de 2022 (</a:t>
            </a:r>
            <a:r>
              <a:rPr lang="ca-ES" dirty="0" err="1"/>
              <a:t>Asunto</a:t>
            </a:r>
            <a:r>
              <a:rPr lang="ca-ES" dirty="0"/>
              <a:t> 869/19)</a:t>
            </a:r>
          </a:p>
          <a:p>
            <a:r>
              <a:rPr lang="ca-ES" dirty="0"/>
              <a:t>En </a:t>
            </a:r>
            <a:r>
              <a:rPr lang="ca-ES" dirty="0" err="1"/>
              <a:t>todo</a:t>
            </a:r>
            <a:r>
              <a:rPr lang="ca-ES" dirty="0"/>
              <a:t> caso, </a:t>
            </a:r>
            <a:r>
              <a:rPr lang="ca-ES" dirty="0" err="1"/>
              <a:t>deberían</a:t>
            </a:r>
            <a:r>
              <a:rPr lang="ca-ES" dirty="0"/>
              <a:t> determinar la </a:t>
            </a:r>
            <a:r>
              <a:rPr lang="ca-ES" dirty="0" err="1"/>
              <a:t>cuantía</a:t>
            </a:r>
            <a:r>
              <a:rPr lang="ca-ES" dirty="0"/>
              <a:t> exigible</a:t>
            </a:r>
          </a:p>
        </p:txBody>
      </p:sp>
    </p:spTree>
    <p:extLst>
      <p:ext uri="{BB962C8B-B14F-4D97-AF65-F5344CB8AC3E}">
        <p14:creationId xmlns:p14="http://schemas.microsoft.com/office/powerpoint/2010/main" val="26935217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dirty="0" err="1"/>
              <a:t>Abusividad</a:t>
            </a:r>
            <a:r>
              <a:rPr lang="ca-ES" dirty="0"/>
              <a:t>. </a:t>
            </a:r>
            <a:r>
              <a:rPr lang="ca-ES" dirty="0" err="1"/>
              <a:t>Ejemplo</a:t>
            </a:r>
            <a:r>
              <a:rPr lang="ca-ES" dirty="0"/>
              <a:t> 1</a:t>
            </a:r>
          </a:p>
        </p:txBody>
      </p:sp>
      <p:sp>
        <p:nvSpPr>
          <p:cNvPr id="3" name="Contenidor de contingut 2"/>
          <p:cNvSpPr>
            <a:spLocks noGrp="1"/>
          </p:cNvSpPr>
          <p:nvPr>
            <p:ph idx="1"/>
          </p:nvPr>
        </p:nvSpPr>
        <p:spPr/>
        <p:txBody>
          <a:bodyPr>
            <a:noAutofit/>
          </a:bodyPr>
          <a:lstStyle/>
          <a:p>
            <a:r>
              <a:rPr lang="ca-ES" sz="1800" b="1" dirty="0" err="1"/>
              <a:t>Cláusula</a:t>
            </a:r>
            <a:r>
              <a:rPr lang="ca-ES" sz="1800" b="1" dirty="0"/>
              <a:t> de </a:t>
            </a:r>
            <a:r>
              <a:rPr lang="ca-ES" sz="1800" b="1" dirty="0" err="1"/>
              <a:t>gastos</a:t>
            </a:r>
            <a:r>
              <a:rPr lang="ca-ES" sz="1800" b="1" dirty="0"/>
              <a:t> en los </a:t>
            </a:r>
            <a:r>
              <a:rPr lang="ca-ES" sz="1800" b="1" dirty="0" err="1"/>
              <a:t>préstamos</a:t>
            </a:r>
            <a:r>
              <a:rPr lang="ca-ES" sz="1800" b="1" dirty="0"/>
              <a:t> </a:t>
            </a:r>
            <a:r>
              <a:rPr lang="ca-ES" sz="1800" b="1" dirty="0" err="1"/>
              <a:t>hipotecarios</a:t>
            </a:r>
            <a:r>
              <a:rPr lang="ca-ES" sz="1800" b="1" dirty="0"/>
              <a:t>: </a:t>
            </a:r>
          </a:p>
          <a:p>
            <a:pPr lvl="1"/>
            <a:r>
              <a:rPr lang="ca-ES" sz="1800" dirty="0"/>
              <a:t>SAP Navarra (</a:t>
            </a:r>
            <a:r>
              <a:rPr lang="ca-ES" sz="1800" dirty="0" err="1"/>
              <a:t>Sección</a:t>
            </a:r>
            <a:r>
              <a:rPr lang="ca-ES" sz="1800" dirty="0"/>
              <a:t> 3ª 389/2025, de 17 de </a:t>
            </a:r>
            <a:r>
              <a:rPr lang="ca-ES" sz="1800" dirty="0" err="1"/>
              <a:t>marzo</a:t>
            </a:r>
            <a:r>
              <a:rPr lang="ca-ES" sz="1800" dirty="0"/>
              <a:t>).</a:t>
            </a:r>
          </a:p>
          <a:p>
            <a:pPr marL="457200" lvl="1" indent="0">
              <a:buNone/>
            </a:pPr>
            <a:endParaRPr lang="ca-ES" sz="1100" dirty="0"/>
          </a:p>
          <a:p>
            <a:pPr marL="0" indent="0">
              <a:buNone/>
            </a:pPr>
            <a:r>
              <a:rPr lang="ca-ES" sz="1100" i="1" dirty="0"/>
              <a:t>	“</a:t>
            </a:r>
            <a:r>
              <a:rPr lang="ca-ES" sz="1100" i="1" dirty="0" err="1"/>
              <a:t>Serán</a:t>
            </a:r>
            <a:r>
              <a:rPr lang="ca-ES" sz="1100" i="1" dirty="0"/>
              <a:t> de </a:t>
            </a:r>
            <a:r>
              <a:rPr lang="ca-ES" sz="1100" i="1" dirty="0" err="1"/>
              <a:t>cuenta</a:t>
            </a:r>
            <a:r>
              <a:rPr lang="ca-ES" sz="1100" i="1" dirty="0"/>
              <a:t> de la </a:t>
            </a:r>
            <a:r>
              <a:rPr lang="ca-ES" sz="1100" i="1" dirty="0" err="1"/>
              <a:t>parte</a:t>
            </a:r>
            <a:r>
              <a:rPr lang="ca-ES" sz="1100" i="1" dirty="0"/>
              <a:t> </a:t>
            </a:r>
            <a:r>
              <a:rPr lang="ca-ES" sz="1100" i="1" dirty="0" err="1"/>
              <a:t>prestataria</a:t>
            </a:r>
            <a:r>
              <a:rPr lang="ca-ES" sz="1100" i="1" dirty="0"/>
              <a:t> los </a:t>
            </a:r>
            <a:r>
              <a:rPr lang="ca-ES" sz="1100" i="1" dirty="0" err="1"/>
              <a:t>siguientes</a:t>
            </a:r>
            <a:r>
              <a:rPr lang="ca-ES" sz="1100" i="1" dirty="0"/>
              <a:t> </a:t>
            </a:r>
            <a:r>
              <a:rPr lang="ca-ES" sz="1100" i="1" dirty="0" err="1"/>
              <a:t>gastos</a:t>
            </a:r>
            <a:r>
              <a:rPr lang="ca-ES" sz="1100" i="1" dirty="0"/>
              <a:t>:</a:t>
            </a:r>
            <a:endParaRPr lang="ca-ES" sz="1100" dirty="0"/>
          </a:p>
          <a:p>
            <a:pPr marL="0" indent="0">
              <a:buNone/>
            </a:pPr>
            <a:r>
              <a:rPr lang="ca-ES" sz="1100" i="1" dirty="0"/>
              <a:t>	a)</a:t>
            </a:r>
            <a:r>
              <a:rPr lang="ca-ES" sz="1100" i="1" dirty="0" err="1"/>
              <a:t>Tasación</a:t>
            </a:r>
            <a:r>
              <a:rPr lang="ca-ES" sz="1100" i="1" dirty="0"/>
              <a:t>: </a:t>
            </a:r>
            <a:r>
              <a:rPr lang="ca-ES" sz="1100" i="1" dirty="0" err="1"/>
              <a:t>gastos</a:t>
            </a:r>
            <a:r>
              <a:rPr lang="ca-ES" sz="1100" i="1" dirty="0"/>
              <a:t> de </a:t>
            </a:r>
            <a:r>
              <a:rPr lang="ca-ES" sz="1100" i="1" dirty="0" err="1"/>
              <a:t>tasación</a:t>
            </a:r>
            <a:r>
              <a:rPr lang="ca-ES" sz="1100" i="1" dirty="0"/>
              <a:t> del </a:t>
            </a:r>
            <a:r>
              <a:rPr lang="ca-ES" sz="1100" i="1" dirty="0" err="1"/>
              <a:t>inmueble</a:t>
            </a:r>
            <a:r>
              <a:rPr lang="ca-ES" sz="1100" i="1" dirty="0"/>
              <a:t> </a:t>
            </a:r>
            <a:r>
              <a:rPr lang="ca-ES" sz="1100" i="1" dirty="0" err="1"/>
              <a:t>hipotecado</a:t>
            </a:r>
            <a:r>
              <a:rPr lang="ca-ES" sz="1100" i="1" dirty="0"/>
              <a:t>.</a:t>
            </a:r>
            <a:endParaRPr lang="ca-ES" sz="1100" dirty="0"/>
          </a:p>
          <a:p>
            <a:pPr marL="0" indent="0">
              <a:buNone/>
            </a:pPr>
            <a:r>
              <a:rPr lang="ca-ES" sz="1100" i="1" dirty="0"/>
              <a:t>	b)</a:t>
            </a:r>
            <a:r>
              <a:rPr lang="ca-ES" sz="1100" i="1" dirty="0" err="1"/>
              <a:t>Notaría</a:t>
            </a:r>
            <a:r>
              <a:rPr lang="ca-ES" sz="1100" i="1" dirty="0"/>
              <a:t> :</a:t>
            </a:r>
            <a:r>
              <a:rPr lang="ca-ES" sz="1100" i="1" dirty="0" err="1"/>
              <a:t>aranceles</a:t>
            </a:r>
            <a:r>
              <a:rPr lang="ca-ES" sz="1100" i="1" dirty="0"/>
              <a:t> </a:t>
            </a:r>
            <a:r>
              <a:rPr lang="ca-ES" sz="1100" i="1" dirty="0" err="1"/>
              <a:t>notariales</a:t>
            </a:r>
            <a:r>
              <a:rPr lang="ca-ES" sz="1100" i="1" dirty="0"/>
              <a:t> (salvo los </a:t>
            </a:r>
            <a:r>
              <a:rPr lang="ca-ES" sz="1100" i="1" dirty="0" err="1"/>
              <a:t>gastos</a:t>
            </a:r>
            <a:r>
              <a:rPr lang="ca-ES" sz="1100" i="1" dirty="0"/>
              <a:t> </a:t>
            </a:r>
            <a:r>
              <a:rPr lang="ca-ES" sz="1100" i="1" dirty="0" err="1"/>
              <a:t>derivados</a:t>
            </a:r>
            <a:r>
              <a:rPr lang="ca-ES" sz="1100" i="1" dirty="0"/>
              <a:t> de la </a:t>
            </a:r>
            <a:r>
              <a:rPr lang="ca-ES" sz="1100" i="1" dirty="0" err="1"/>
              <a:t>expedición</a:t>
            </a:r>
            <a:r>
              <a:rPr lang="ca-ES" sz="1100" i="1" dirty="0"/>
              <a:t> de las </a:t>
            </a:r>
            <a:r>
              <a:rPr lang="ca-ES" sz="1100" i="1" dirty="0" err="1"/>
              <a:t>copias</a:t>
            </a:r>
            <a:r>
              <a:rPr lang="ca-ES" sz="1100" i="1" dirty="0"/>
              <a:t> </a:t>
            </a:r>
            <a:r>
              <a:rPr lang="ca-ES" sz="1100" i="1" dirty="0" err="1"/>
              <a:t>notariales</a:t>
            </a:r>
            <a:r>
              <a:rPr lang="ca-ES" sz="1100" i="1" dirty="0"/>
              <a:t> en interès de </a:t>
            </a:r>
            <a:r>
              <a:rPr lang="ca-ES" sz="1100" i="1" dirty="0" err="1"/>
              <a:t>Caixabank</a:t>
            </a:r>
            <a:r>
              <a:rPr lang="ca-ES" sz="1100" i="1" dirty="0"/>
              <a:t>, que seran </a:t>
            </a:r>
            <a:r>
              <a:rPr lang="ca-ES" sz="1100" i="1" dirty="0" err="1"/>
              <a:t>asumidos</a:t>
            </a:r>
            <a:r>
              <a:rPr lang="ca-ES" sz="1100" i="1" dirty="0"/>
              <a:t> por esta	última).</a:t>
            </a:r>
            <a:endParaRPr lang="ca-ES" sz="1100" dirty="0"/>
          </a:p>
          <a:p>
            <a:pPr marL="0" indent="0">
              <a:buNone/>
            </a:pPr>
            <a:r>
              <a:rPr lang="ca-ES" sz="1100" i="1" dirty="0"/>
              <a:t>	c)</a:t>
            </a:r>
            <a:r>
              <a:rPr lang="ca-ES" sz="1100" i="1" dirty="0" err="1"/>
              <a:t>Impuestos</a:t>
            </a:r>
            <a:r>
              <a:rPr lang="ca-ES" sz="1100" i="1" dirty="0"/>
              <a:t>: </a:t>
            </a:r>
            <a:r>
              <a:rPr lang="ca-ES" sz="1100" i="1" dirty="0" err="1"/>
              <a:t>Actos</a:t>
            </a:r>
            <a:r>
              <a:rPr lang="ca-ES" sz="1100" i="1" dirty="0"/>
              <a:t> </a:t>
            </a:r>
            <a:r>
              <a:rPr lang="ca-ES" sz="1100" i="1" dirty="0" err="1"/>
              <a:t>Jurídicos</a:t>
            </a:r>
            <a:r>
              <a:rPr lang="ca-ES" sz="1100" i="1" dirty="0"/>
              <a:t> </a:t>
            </a:r>
            <a:r>
              <a:rPr lang="ca-ES" sz="1100" i="1" dirty="0" err="1"/>
              <a:t>Documentados</a:t>
            </a:r>
            <a:r>
              <a:rPr lang="ca-ES" sz="1100" i="1" dirty="0"/>
              <a:t> u </a:t>
            </a:r>
            <a:r>
              <a:rPr lang="ca-ES" sz="1100" i="1" dirty="0" err="1"/>
              <a:t>otros</a:t>
            </a:r>
            <a:r>
              <a:rPr lang="ca-ES" sz="1100" i="1" dirty="0"/>
              <a:t> </a:t>
            </a:r>
            <a:r>
              <a:rPr lang="ca-ES" sz="1100" i="1" dirty="0" err="1"/>
              <a:t>tributos</a:t>
            </a:r>
            <a:r>
              <a:rPr lang="ca-ES" sz="1100" i="1" dirty="0"/>
              <a:t> </a:t>
            </a:r>
            <a:r>
              <a:rPr lang="ca-ES" sz="1100" i="1" dirty="0" err="1"/>
              <a:t>derivados</a:t>
            </a:r>
            <a:r>
              <a:rPr lang="ca-ES" sz="1100" i="1" dirty="0"/>
              <a:t> de esta </a:t>
            </a:r>
            <a:r>
              <a:rPr lang="ca-ES" sz="1100" i="1" dirty="0" err="1"/>
              <a:t>operación</a:t>
            </a:r>
            <a:r>
              <a:rPr lang="ca-ES" sz="1100" i="1" dirty="0"/>
              <a:t> que a la </a:t>
            </a:r>
            <a:r>
              <a:rPr lang="ca-ES" sz="1100" i="1" dirty="0" err="1"/>
              <a:t>parte</a:t>
            </a:r>
            <a:r>
              <a:rPr lang="ca-ES" sz="1100" i="1" dirty="0"/>
              <a:t> </a:t>
            </a:r>
            <a:r>
              <a:rPr lang="ca-ES" sz="1100" i="1" dirty="0" err="1"/>
              <a:t>deudora</a:t>
            </a:r>
            <a:r>
              <a:rPr lang="ca-ES" sz="1100" i="1" dirty="0"/>
              <a:t> </a:t>
            </a:r>
            <a:r>
              <a:rPr lang="ca-ES" sz="1100" i="1" dirty="0" err="1"/>
              <a:t>le</a:t>
            </a:r>
            <a:r>
              <a:rPr lang="ca-ES" sz="1100" i="1" dirty="0"/>
              <a:t> </a:t>
            </a:r>
            <a:r>
              <a:rPr lang="ca-ES" sz="1100" i="1" dirty="0" err="1"/>
              <a:t>corresponda</a:t>
            </a:r>
            <a:r>
              <a:rPr lang="ca-ES" sz="1100" i="1" dirty="0"/>
              <a:t> abonar por </a:t>
            </a:r>
            <a:r>
              <a:rPr lang="ca-ES" sz="1100" i="1" dirty="0" err="1"/>
              <a:t>su</a:t>
            </a:r>
            <a:r>
              <a:rPr lang="ca-ES" sz="1100" i="1" dirty="0"/>
              <a:t> </a:t>
            </a:r>
            <a:r>
              <a:rPr lang="ca-ES" sz="1100" i="1" dirty="0" err="1"/>
              <a:t>condición</a:t>
            </a:r>
            <a:r>
              <a:rPr lang="ca-ES" sz="1100" i="1" dirty="0"/>
              <a:t> de </a:t>
            </a:r>
            <a:r>
              <a:rPr lang="ca-ES" sz="1100" i="1" dirty="0" err="1"/>
              <a:t>sujeto</a:t>
            </a:r>
            <a:r>
              <a:rPr lang="ca-ES" sz="1100" i="1" dirty="0"/>
              <a:t> 	</a:t>
            </a:r>
            <a:r>
              <a:rPr lang="ca-ES" sz="1100" i="1" dirty="0" err="1"/>
              <a:t>pasivo</a:t>
            </a:r>
            <a:r>
              <a:rPr lang="ca-ES" sz="1100" i="1" dirty="0"/>
              <a:t>.</a:t>
            </a:r>
            <a:endParaRPr lang="ca-ES" sz="1100" dirty="0"/>
          </a:p>
          <a:p>
            <a:pPr marL="0" indent="0">
              <a:buNone/>
            </a:pPr>
            <a:r>
              <a:rPr lang="ca-ES" sz="1100" i="1" dirty="0"/>
              <a:t>	d) </a:t>
            </a:r>
            <a:r>
              <a:rPr lang="ca-ES" sz="1100" i="1" dirty="0" err="1"/>
              <a:t>Gastos</a:t>
            </a:r>
            <a:r>
              <a:rPr lang="ca-ES" sz="1100" i="1" dirty="0"/>
              <a:t> de </a:t>
            </a:r>
            <a:r>
              <a:rPr lang="ca-ES" sz="1100" i="1" dirty="0" err="1"/>
              <a:t>Gestoría</a:t>
            </a:r>
            <a:r>
              <a:rPr lang="ca-ES" sz="1100" i="1" dirty="0"/>
              <a:t> y </a:t>
            </a:r>
            <a:r>
              <a:rPr lang="ca-ES" sz="1100" i="1" dirty="0" err="1"/>
              <a:t>Tramitación</a:t>
            </a:r>
            <a:r>
              <a:rPr lang="ca-ES" sz="1100" i="1" dirty="0"/>
              <a:t>: </a:t>
            </a:r>
            <a:r>
              <a:rPr lang="ca-ES" sz="1100" i="1" dirty="0" err="1"/>
              <a:t>gastos</a:t>
            </a:r>
            <a:r>
              <a:rPr lang="ca-ES" sz="1100" i="1" dirty="0"/>
              <a:t> de </a:t>
            </a:r>
            <a:r>
              <a:rPr lang="ca-ES" sz="1100" i="1" dirty="0" err="1"/>
              <a:t>tramitación</a:t>
            </a:r>
            <a:r>
              <a:rPr lang="ca-ES" sz="1100" i="1" dirty="0"/>
              <a:t> </a:t>
            </a:r>
            <a:r>
              <a:rPr lang="ca-ES" sz="1100" i="1" dirty="0" err="1"/>
              <a:t>frente</a:t>
            </a:r>
            <a:r>
              <a:rPr lang="ca-ES" sz="1100" i="1" dirty="0"/>
              <a:t> a la oficina liquidadora de </a:t>
            </a:r>
            <a:r>
              <a:rPr lang="ca-ES" sz="1100" i="1" dirty="0" err="1"/>
              <a:t>impuestos</a:t>
            </a:r>
            <a:r>
              <a:rPr lang="ca-ES" sz="1100" i="1" dirty="0"/>
              <a:t> </a:t>
            </a:r>
            <a:r>
              <a:rPr lang="ca-ES" sz="1100" i="1" dirty="0" err="1"/>
              <a:t>derivados</a:t>
            </a:r>
            <a:r>
              <a:rPr lang="ca-ES" sz="1100" i="1" dirty="0"/>
              <a:t> de esta </a:t>
            </a:r>
            <a:r>
              <a:rPr lang="ca-ES" sz="1100" i="1" dirty="0" err="1"/>
              <a:t>escritura</a:t>
            </a:r>
            <a:r>
              <a:rPr lang="ca-ES" sz="1100" i="1" dirty="0"/>
              <a:t>.</a:t>
            </a:r>
            <a:endParaRPr lang="ca-ES" sz="1100" dirty="0"/>
          </a:p>
          <a:p>
            <a:pPr marL="0" indent="0">
              <a:buNone/>
            </a:pPr>
            <a:r>
              <a:rPr lang="ca-ES" sz="1100" i="1" dirty="0"/>
              <a:t>	e) </a:t>
            </a:r>
            <a:r>
              <a:rPr lang="ca-ES" sz="1100" i="1" dirty="0" err="1"/>
              <a:t>Seguro</a:t>
            </a:r>
            <a:r>
              <a:rPr lang="ca-ES" sz="1100" i="1" dirty="0"/>
              <a:t> de </a:t>
            </a:r>
            <a:r>
              <a:rPr lang="ca-ES" sz="1100" i="1" dirty="0" err="1"/>
              <a:t>Daños</a:t>
            </a:r>
            <a:r>
              <a:rPr lang="ca-ES" sz="1100" i="1" dirty="0"/>
              <a:t> del </a:t>
            </a:r>
            <a:r>
              <a:rPr lang="ca-ES" sz="1100" i="1" dirty="0" err="1"/>
              <a:t>inmueble</a:t>
            </a:r>
            <a:r>
              <a:rPr lang="ca-ES" sz="1100" i="1" dirty="0"/>
              <a:t> </a:t>
            </a:r>
            <a:r>
              <a:rPr lang="ca-ES" sz="1100" i="1" dirty="0" err="1"/>
              <a:t>hipotecado</a:t>
            </a:r>
            <a:r>
              <a:rPr lang="ca-ES" sz="1100" i="1" dirty="0"/>
              <a:t>.</a:t>
            </a:r>
            <a:endParaRPr lang="ca-ES" sz="1100" dirty="0"/>
          </a:p>
          <a:p>
            <a:pPr marL="0" indent="0">
              <a:buNone/>
            </a:pPr>
            <a:r>
              <a:rPr lang="ca-ES" sz="1100" i="1" dirty="0"/>
              <a:t>	f) </a:t>
            </a:r>
            <a:r>
              <a:rPr lang="ca-ES" sz="1100" i="1" dirty="0" err="1"/>
              <a:t>Depósito</a:t>
            </a:r>
            <a:r>
              <a:rPr lang="ca-ES" sz="1100" i="1" dirty="0"/>
              <a:t> </a:t>
            </a:r>
            <a:r>
              <a:rPr lang="ca-ES" sz="1100" i="1" dirty="0" err="1"/>
              <a:t>Asociado</a:t>
            </a:r>
            <a:r>
              <a:rPr lang="ca-ES" sz="1100" i="1" dirty="0"/>
              <a:t>: </a:t>
            </a:r>
            <a:r>
              <a:rPr lang="ca-ES" sz="1100" i="1" dirty="0" err="1"/>
              <a:t>gastos</a:t>
            </a:r>
            <a:r>
              <a:rPr lang="ca-ES" sz="1100" i="1" dirty="0"/>
              <a:t> </a:t>
            </a:r>
            <a:r>
              <a:rPr lang="ca-ES" sz="1100" i="1" dirty="0" err="1"/>
              <a:t>derivados</a:t>
            </a:r>
            <a:r>
              <a:rPr lang="ca-ES" sz="1100" i="1" dirty="0"/>
              <a:t> del </a:t>
            </a:r>
            <a:r>
              <a:rPr lang="ca-ES" sz="1100" i="1" dirty="0" err="1"/>
              <a:t>mantenimiento</a:t>
            </a:r>
            <a:r>
              <a:rPr lang="ca-ES" sz="1100" i="1" dirty="0"/>
              <a:t> del </a:t>
            </a:r>
            <a:r>
              <a:rPr lang="ca-ES" sz="1100" i="1" dirty="0" err="1"/>
              <a:t>depósito</a:t>
            </a:r>
            <a:r>
              <a:rPr lang="ca-ES" sz="1100" i="1" dirty="0"/>
              <a:t> </a:t>
            </a:r>
            <a:r>
              <a:rPr lang="ca-ES" sz="1100" i="1" dirty="0" err="1"/>
              <a:t>asociado</a:t>
            </a:r>
            <a:r>
              <a:rPr lang="ca-ES" sz="1100" i="1" dirty="0"/>
              <a:t>, </a:t>
            </a:r>
            <a:r>
              <a:rPr lang="ca-ES" sz="1100" i="1" dirty="0" err="1"/>
              <a:t>cuyo</a:t>
            </a:r>
            <a:r>
              <a:rPr lang="ca-ES" sz="1100" i="1" dirty="0"/>
              <a:t> </a:t>
            </a:r>
            <a:r>
              <a:rPr lang="ca-ES" sz="1100" i="1" dirty="0" err="1"/>
              <a:t>importe</a:t>
            </a:r>
            <a:r>
              <a:rPr lang="ca-ES" sz="1100" i="1" dirty="0"/>
              <a:t> se indican en el </a:t>
            </a:r>
            <a:r>
              <a:rPr lang="ca-ES" sz="1100" i="1" dirty="0" err="1"/>
              <a:t>contrato</a:t>
            </a:r>
            <a:r>
              <a:rPr lang="ca-ES" sz="1100" i="1" dirty="0"/>
              <a:t> de apertura de </a:t>
            </a:r>
            <a:r>
              <a:rPr lang="ca-ES" sz="1100" i="1" dirty="0" err="1"/>
              <a:t>depósito</a:t>
            </a:r>
            <a:r>
              <a:rPr lang="ca-ES" sz="1100" i="1" dirty="0"/>
              <a:t>.</a:t>
            </a:r>
            <a:endParaRPr lang="ca-ES" sz="1100" dirty="0"/>
          </a:p>
          <a:p>
            <a:pPr marL="0" indent="0">
              <a:buNone/>
            </a:pPr>
            <a:r>
              <a:rPr lang="ca-ES" sz="1100" i="1" dirty="0"/>
              <a:t>	g) </a:t>
            </a:r>
            <a:r>
              <a:rPr lang="ca-ES" sz="1100" i="1" dirty="0" err="1"/>
              <a:t>Conservación</a:t>
            </a:r>
            <a:r>
              <a:rPr lang="ca-ES" sz="1100" i="1" dirty="0"/>
              <a:t>: </a:t>
            </a:r>
            <a:r>
              <a:rPr lang="ca-ES" sz="1100" i="1" dirty="0" err="1"/>
              <a:t>gastos</a:t>
            </a:r>
            <a:r>
              <a:rPr lang="ca-ES" sz="1100" i="1" dirty="0"/>
              <a:t> </a:t>
            </a:r>
            <a:r>
              <a:rPr lang="ca-ES" sz="1100" i="1" dirty="0" err="1"/>
              <a:t>derivados</a:t>
            </a:r>
            <a:r>
              <a:rPr lang="ca-ES" sz="1100" i="1" dirty="0"/>
              <a:t> de la </a:t>
            </a:r>
            <a:r>
              <a:rPr lang="ca-ES" sz="1100" i="1" dirty="0" err="1"/>
              <a:t>conservación</a:t>
            </a:r>
            <a:r>
              <a:rPr lang="ca-ES" sz="1100" i="1" dirty="0"/>
              <a:t> del </a:t>
            </a:r>
            <a:r>
              <a:rPr lang="ca-ES" sz="1100" i="1" dirty="0" err="1"/>
              <a:t>inmueble</a:t>
            </a:r>
            <a:r>
              <a:rPr lang="ca-ES" sz="1100" i="1" dirty="0"/>
              <a:t> </a:t>
            </a:r>
            <a:r>
              <a:rPr lang="ca-ES" sz="1100" i="1" dirty="0" err="1"/>
              <a:t>hipotecado</a:t>
            </a:r>
            <a:endParaRPr lang="ca-ES" sz="1100" dirty="0"/>
          </a:p>
          <a:p>
            <a:pPr marL="0" indent="0">
              <a:buNone/>
            </a:pPr>
            <a:r>
              <a:rPr lang="ca-ES" sz="1100" i="1" dirty="0"/>
              <a:t>	h)Los </a:t>
            </a:r>
            <a:r>
              <a:rPr lang="ca-ES" sz="1100" i="1" dirty="0" err="1"/>
              <a:t>gastos</a:t>
            </a:r>
            <a:r>
              <a:rPr lang="ca-ES" sz="1100" i="1" dirty="0"/>
              <a:t> </a:t>
            </a:r>
            <a:r>
              <a:rPr lang="ca-ES" sz="1100" i="1" dirty="0" err="1"/>
              <a:t>necesarios</a:t>
            </a:r>
            <a:r>
              <a:rPr lang="ca-ES" sz="1100" i="1" dirty="0"/>
              <a:t> en los que </a:t>
            </a:r>
            <a:r>
              <a:rPr lang="ca-ES" sz="1100" i="1" dirty="0" err="1"/>
              <a:t>incurra</a:t>
            </a:r>
            <a:r>
              <a:rPr lang="ca-ES" sz="1100" i="1" dirty="0"/>
              <a:t> </a:t>
            </a:r>
            <a:r>
              <a:rPr lang="ca-ES" sz="1100" i="1" dirty="0" err="1"/>
              <a:t>Caixabank</a:t>
            </a:r>
            <a:r>
              <a:rPr lang="ca-ES" sz="1100" i="1" dirty="0"/>
              <a:t> para exigir a la </a:t>
            </a:r>
            <a:r>
              <a:rPr lang="ca-ES" sz="1100" i="1" dirty="0" err="1"/>
              <a:t>parte</a:t>
            </a:r>
            <a:r>
              <a:rPr lang="ca-ES" sz="1100" i="1" dirty="0"/>
              <a:t> </a:t>
            </a:r>
            <a:r>
              <a:rPr lang="ca-ES" sz="1100" i="1" dirty="0" err="1"/>
              <a:t>deudora</a:t>
            </a:r>
            <a:r>
              <a:rPr lang="ca-ES" sz="1100" i="1" dirty="0"/>
              <a:t> el pago de </a:t>
            </a:r>
            <a:r>
              <a:rPr lang="ca-ES" sz="1100" i="1" dirty="0" err="1"/>
              <a:t>sus</a:t>
            </a:r>
            <a:r>
              <a:rPr lang="ca-ES" sz="1100" i="1" dirty="0"/>
              <a:t> </a:t>
            </a:r>
            <a:r>
              <a:rPr lang="ca-ES" sz="1100" i="1" dirty="0" err="1"/>
              <a:t>obligaciones</a:t>
            </a:r>
            <a:r>
              <a:rPr lang="ca-ES" sz="1100" i="1" dirty="0"/>
              <a:t>, en caso de </a:t>
            </a:r>
            <a:r>
              <a:rPr lang="ca-ES" sz="1100" i="1" dirty="0" err="1"/>
              <a:t>incumplimiento</a:t>
            </a:r>
            <a:r>
              <a:rPr lang="ca-ES" sz="1100" i="1" dirty="0"/>
              <a:t> y, en particular, los 	</a:t>
            </a:r>
            <a:r>
              <a:rPr lang="ca-ES" sz="1100" i="1" dirty="0" err="1"/>
              <a:t>honorarios</a:t>
            </a:r>
            <a:r>
              <a:rPr lang="ca-ES" sz="1100" i="1" dirty="0"/>
              <a:t> de </a:t>
            </a:r>
            <a:r>
              <a:rPr lang="ca-ES" sz="1100" i="1" dirty="0" err="1"/>
              <a:t>letrado</a:t>
            </a:r>
            <a:r>
              <a:rPr lang="ca-ES" sz="1100" i="1" dirty="0"/>
              <a:t> y </a:t>
            </a:r>
            <a:r>
              <a:rPr lang="ca-ES" sz="1100" i="1" dirty="0" err="1"/>
              <a:t>derecho</a:t>
            </a:r>
            <a:r>
              <a:rPr lang="ca-ES" sz="1100" i="1" dirty="0"/>
              <a:t> de procurador, en caso de </a:t>
            </a:r>
            <a:r>
              <a:rPr lang="ca-ES" sz="1100" i="1" dirty="0" err="1"/>
              <a:t>reclamación</a:t>
            </a:r>
            <a:r>
              <a:rPr lang="ca-ES" sz="1100" i="1" dirty="0"/>
              <a:t> judicial con </a:t>
            </a:r>
            <a:r>
              <a:rPr lang="ca-ES" sz="1100" i="1" dirty="0" err="1"/>
              <a:t>imposición</a:t>
            </a:r>
            <a:r>
              <a:rPr lang="ca-ES" sz="1100" i="1" dirty="0"/>
              <a:t> de costes al </a:t>
            </a:r>
            <a:r>
              <a:rPr lang="ca-ES" sz="1100" i="1" dirty="0" err="1"/>
              <a:t>deudor</a:t>
            </a:r>
            <a:r>
              <a:rPr lang="ca-ES" sz="1100" i="1" dirty="0"/>
              <a:t>, </a:t>
            </a:r>
            <a:r>
              <a:rPr lang="ca-ES" sz="1100" i="1" dirty="0" err="1"/>
              <a:t>cuando</a:t>
            </a:r>
            <a:r>
              <a:rPr lang="ca-ES" sz="1100" i="1" dirty="0"/>
              <a:t> la </a:t>
            </a:r>
            <a:r>
              <a:rPr lang="ca-ES" sz="1100" i="1" dirty="0" err="1"/>
              <a:t>intervención</a:t>
            </a:r>
            <a:r>
              <a:rPr lang="ca-ES" sz="1100" i="1" dirty="0"/>
              <a:t> de </a:t>
            </a:r>
            <a:r>
              <a:rPr lang="ca-ES" sz="1100" i="1" dirty="0" err="1"/>
              <a:t>aquellos</a:t>
            </a:r>
            <a:r>
              <a:rPr lang="ca-ES" sz="1100" i="1" dirty="0"/>
              <a:t> </a:t>
            </a:r>
            <a:r>
              <a:rPr lang="ca-ES" sz="1100" i="1" dirty="0" err="1"/>
              <a:t>resulte</a:t>
            </a:r>
            <a:r>
              <a:rPr lang="ca-ES" sz="1100" i="1" dirty="0"/>
              <a:t> 	preceptiva.</a:t>
            </a:r>
            <a:endParaRPr lang="ca-ES" sz="1100" dirty="0"/>
          </a:p>
          <a:p>
            <a:pPr marL="0" indent="0">
              <a:buNone/>
            </a:pPr>
            <a:r>
              <a:rPr lang="ca-ES" sz="1100" i="1" dirty="0"/>
              <a:t>	</a:t>
            </a:r>
            <a:r>
              <a:rPr lang="ca-ES" sz="1100" i="1" dirty="0" err="1"/>
              <a:t>Caixabank</a:t>
            </a:r>
            <a:r>
              <a:rPr lang="ca-ES" sz="1100" i="1" dirty="0"/>
              <a:t> </a:t>
            </a:r>
            <a:r>
              <a:rPr lang="ca-ES" sz="1100" i="1" dirty="0" err="1"/>
              <a:t>asume</a:t>
            </a:r>
            <a:r>
              <a:rPr lang="ca-ES" sz="1100" i="1" dirty="0"/>
              <a:t> los </a:t>
            </a:r>
            <a:r>
              <a:rPr lang="ca-ES" sz="1100" i="1" dirty="0" err="1"/>
              <a:t>gastos</a:t>
            </a:r>
            <a:r>
              <a:rPr lang="ca-ES" sz="1100" i="1" dirty="0"/>
              <a:t> de </a:t>
            </a:r>
            <a:r>
              <a:rPr lang="ca-ES" sz="1100" i="1" dirty="0" err="1"/>
              <a:t>inscripción</a:t>
            </a:r>
            <a:r>
              <a:rPr lang="ca-ES" sz="1100" i="1" dirty="0"/>
              <a:t> de la hipoteca en el Registro de la </a:t>
            </a:r>
            <a:r>
              <a:rPr lang="ca-ES" sz="1100" i="1" dirty="0" err="1"/>
              <a:t>Propiedad</a:t>
            </a:r>
            <a:r>
              <a:rPr lang="ca-ES" sz="1100" i="1" dirty="0"/>
              <a:t>, </a:t>
            </a:r>
            <a:r>
              <a:rPr lang="ca-ES" sz="1100" i="1" dirty="0" err="1"/>
              <a:t>así</a:t>
            </a:r>
            <a:r>
              <a:rPr lang="ca-ES" sz="1100" i="1" dirty="0"/>
              <a:t> como los </a:t>
            </a:r>
            <a:r>
              <a:rPr lang="ca-ES" sz="1100" i="1" dirty="0" err="1"/>
              <a:t>gastos</a:t>
            </a:r>
            <a:r>
              <a:rPr lang="ca-ES" sz="1100" i="1" dirty="0"/>
              <a:t> de </a:t>
            </a:r>
            <a:r>
              <a:rPr lang="ca-ES" sz="1100" i="1" dirty="0" err="1"/>
              <a:t>Gestoría</a:t>
            </a:r>
            <a:r>
              <a:rPr lang="ca-ES" sz="1100" i="1" dirty="0"/>
              <a:t> </a:t>
            </a:r>
            <a:r>
              <a:rPr lang="ca-ES" sz="1100" i="1" dirty="0" err="1"/>
              <a:t>derivados</a:t>
            </a:r>
            <a:r>
              <a:rPr lang="ca-ES" sz="1100" i="1" dirty="0"/>
              <a:t> de la </a:t>
            </a:r>
            <a:r>
              <a:rPr lang="ca-ES" sz="1100" i="1" dirty="0" err="1"/>
              <a:t>gestión</a:t>
            </a:r>
            <a:r>
              <a:rPr lang="ca-ES" sz="1100" i="1" dirty="0"/>
              <a:t> y </a:t>
            </a:r>
            <a:r>
              <a:rPr lang="ca-ES" sz="1100" i="1" dirty="0" err="1"/>
              <a:t>tramitación</a:t>
            </a:r>
            <a:r>
              <a:rPr lang="ca-ES" sz="1100" i="1" dirty="0"/>
              <a:t> de esta 	</a:t>
            </a:r>
            <a:r>
              <a:rPr lang="ca-ES" sz="1100" i="1" dirty="0" err="1"/>
              <a:t>inscripción</a:t>
            </a:r>
            <a:r>
              <a:rPr lang="ca-ES" sz="1100" i="1" dirty="0"/>
              <a:t> en el Registro de la </a:t>
            </a:r>
            <a:r>
              <a:rPr lang="ca-ES" sz="1100" i="1" dirty="0" err="1"/>
              <a:t>Propiedad</a:t>
            </a:r>
            <a:r>
              <a:rPr lang="ca-ES" sz="1100" i="1" dirty="0"/>
              <a:t>”.</a:t>
            </a:r>
            <a:endParaRPr lang="ca-ES" sz="1100" dirty="0"/>
          </a:p>
        </p:txBody>
      </p:sp>
    </p:spTree>
    <p:extLst>
      <p:ext uri="{BB962C8B-B14F-4D97-AF65-F5344CB8AC3E}">
        <p14:creationId xmlns:p14="http://schemas.microsoft.com/office/powerpoint/2010/main" val="2151173266"/>
      </p:ext>
    </p:extLst>
  </p:cSld>
  <p:clrMapOvr>
    <a:masterClrMapping/>
  </p:clrMapOvr>
</p:sld>
</file>

<file path=ppt/theme/theme1.xml><?xml version="1.0" encoding="utf-8"?>
<a:theme xmlns:a="http://schemas.openxmlformats.org/drawingml/2006/main" name="Tema de l'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7058</TotalTime>
  <Words>3432</Words>
  <Application>Microsoft Office PowerPoint</Application>
  <PresentationFormat>Pantalla panoràmica</PresentationFormat>
  <Paragraphs>174</Paragraphs>
  <Slides>23</Slides>
  <Notes>0</Notes>
  <HiddenSlides>0</HiddenSlides>
  <MMClips>0</MMClips>
  <ScaleCrop>false</ScaleCrop>
  <HeadingPairs>
    <vt:vector size="6" baseType="variant">
      <vt:variant>
        <vt:lpstr>Tipus de lletra utilitzats</vt:lpstr>
      </vt:variant>
      <vt:variant>
        <vt:i4>4</vt:i4>
      </vt:variant>
      <vt:variant>
        <vt:lpstr>Tema</vt:lpstr>
      </vt:variant>
      <vt:variant>
        <vt:i4>1</vt:i4>
      </vt:variant>
      <vt:variant>
        <vt:lpstr>Títols de les diapositives</vt:lpstr>
      </vt:variant>
      <vt:variant>
        <vt:i4>23</vt:i4>
      </vt:variant>
    </vt:vector>
  </HeadingPairs>
  <TitlesOfParts>
    <vt:vector size="28" baseType="lpstr">
      <vt:lpstr>Arial</vt:lpstr>
      <vt:lpstr>Calibri</vt:lpstr>
      <vt:lpstr>Calibri Light</vt:lpstr>
      <vt:lpstr>Wingdings</vt:lpstr>
      <vt:lpstr>Tema de l'Office</vt:lpstr>
      <vt:lpstr>PRAXIS JUDICIAL: Cláusulas abusivas, usura y transparencia</vt:lpstr>
      <vt:lpstr>Objeto de la exposición:</vt:lpstr>
      <vt:lpstr>Introducción</vt:lpstr>
      <vt:lpstr>Abusividad. Concepto.</vt:lpstr>
      <vt:lpstr>Abusividad. Concepto (2)</vt:lpstr>
      <vt:lpstr>Abusividad. Elementos esenciales</vt:lpstr>
      <vt:lpstr>Abusividad. Consecuencias</vt:lpstr>
      <vt:lpstr>Abusividad. Aspectos procesales</vt:lpstr>
      <vt:lpstr>Abusividad. Ejemplo 1</vt:lpstr>
      <vt:lpstr>Abusividad. Ejemplo 2</vt:lpstr>
      <vt:lpstr>Abusividad. Ejemplo 3</vt:lpstr>
      <vt:lpstr>Usura. Concepto</vt:lpstr>
      <vt:lpstr>Usura. Elementos esenciales</vt:lpstr>
      <vt:lpstr>Usura. Término comparativo. Consecuencias</vt:lpstr>
      <vt:lpstr>Usura. Aspectos procesales</vt:lpstr>
      <vt:lpstr>Ejemplos usura</vt:lpstr>
      <vt:lpstr>Transparencia. Concepto. Elementos esenciales</vt:lpstr>
      <vt:lpstr>Clases de Transparencia. “doble filtro”.</vt:lpstr>
      <vt:lpstr>Transparencia. Consecuencias.</vt:lpstr>
      <vt:lpstr>Transparencia. Ejemplos</vt:lpstr>
      <vt:lpstr>Transparencia. Ejemplo 2</vt:lpstr>
      <vt:lpstr>Transparencia. Ejemplo 3</vt:lpstr>
      <vt:lpstr>Transparencia. Ejemplos discutidos </vt:lpstr>
    </vt:vector>
  </TitlesOfParts>
  <Company>Generalitat de Catalunya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CLÁUSULAS ABUSIVAS. PRAXIS JUDICIAL</dc:title>
  <dc:creator>Bombi de Llanza, Berta</dc:creator>
  <cp:lastModifiedBy>Berta Bombi De Llanza</cp:lastModifiedBy>
  <cp:revision>50</cp:revision>
  <dcterms:created xsi:type="dcterms:W3CDTF">2026-04-10T10:16:03Z</dcterms:created>
  <dcterms:modified xsi:type="dcterms:W3CDTF">2026-06-04T15:17:41Z</dcterms:modified>
</cp:coreProperties>
</file>