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61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64" r:id="rId33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ASUNCION CASALS CASANOVAS" initials="MACC" lastIdx="1" clrIdx="0">
    <p:extLst>
      <p:ext uri="{19B8F6BF-5375-455C-9EA6-DF929625EA0E}">
        <p15:presenceInfo xmlns:p15="http://schemas.microsoft.com/office/powerpoint/2012/main" userId="S-1-5-21-2417710379-2167436481-1749082152-103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70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4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06/11/2019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730450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333728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541005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9414915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902033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638114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dirty="0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2231498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7471243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6860933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8954610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133067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0744341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1406251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1523737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1696218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7435250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0143249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4234258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213373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9921782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8633351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150586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460636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284047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122814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339161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88126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2688898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B268BE-D3F2-47CC-8085-3D33A2DE31F8}" type="slidenum">
              <a:rPr lang="es-ES" alt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27805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 smtClean="0"/>
              <a:t>Feu clic aquí per editar l'estil de subtítols del patró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304EAC1-E807-46CC-BC95-F1726FDF775C}" type="datetime1">
              <a:rPr lang="ca-ES" smtClean="0"/>
              <a:t>06/11/2019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703FAC2-643E-4B51-A9A9-0BF21F39A75F}" type="datetime1">
              <a:rPr lang="ca-ES" smtClean="0"/>
              <a:t>06/11/2019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3A4A95A-7CFF-4E6D-BE05-B062D97F539F}" type="datetime1">
              <a:rPr lang="ca-ES" smtClean="0"/>
              <a:t>06/11/2019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0495083-2BEF-4AB5-8468-FDA7A5D50F8C}" type="datetime1">
              <a:rPr lang="ca-ES" smtClean="0"/>
              <a:t>06/11/2019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AC336F0D-4877-4CB1-9F16-B70BDF6D6CBE}" type="datetime1">
              <a:rPr lang="ca-ES" smtClean="0"/>
              <a:t>06/11/2019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06560D6-806C-40E2-AC58-C9E511C887CA}" type="datetime1">
              <a:rPr lang="ca-ES" smtClean="0"/>
              <a:t>06/11/2019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4167577-0E50-4682-8E68-0C962A97F9BF}" type="datetime1">
              <a:rPr lang="ca-ES" smtClean="0"/>
              <a:t>06/11/2019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B079C83-22BD-4A95-B5A4-E663EC5FE71C}" type="datetime1">
              <a:rPr lang="ca-ES" smtClean="0"/>
              <a:t>06/11/2019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57F88B1-DFC1-45F9-A8C9-C292CD8F3857}" type="datetime1">
              <a:rPr lang="ca-ES" smtClean="0"/>
              <a:t>06/11/2019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BC8B5E0-7BD1-4A61-B63B-F1873C86CA6B}" type="datetime1">
              <a:rPr lang="ca-ES" smtClean="0"/>
              <a:t>06/11/2019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 smtClean="0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3F2CBC3-EBA3-4983-BBFB-F9326D6CDAED}" type="datetime1">
              <a:rPr lang="ca-ES" smtClean="0"/>
              <a:t>06/11/2019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75"/>
            <a:ext cx="12192000" cy="12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recursos-d-informacio/thub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hyperlink" Target="https://eric.ed.gov/?ti=al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g"/><Relationship Id="rId4" Type="http://schemas.openxmlformats.org/officeDocument/2006/relationships/hyperlink" Target="https://crai.ub.edu/ca/recursos-d-informacio/thub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vocabularies.unesco.org/browser/thesaurus/es/search?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rmcat.cat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ermcat.cat/ca/Diccionaris_En_Linia/118/" TargetMode="External"/><Relationship Id="rId3" Type="http://schemas.openxmlformats.org/officeDocument/2006/relationships/hyperlink" Target="http://www.medic.cat/" TargetMode="External"/><Relationship Id="rId7" Type="http://schemas.openxmlformats.org/officeDocument/2006/relationships/hyperlink" Target="http://www.termcat.cat/ca/Diccionaris_En_Linia/132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ermcat.cat/es/Diccionaris_En_Linia/140/Fitxes/catal%C3%A0/D/60/" TargetMode="External"/><Relationship Id="rId11" Type="http://schemas.openxmlformats.org/officeDocument/2006/relationships/image" Target="../media/image25.jpg"/><Relationship Id="rId5" Type="http://schemas.openxmlformats.org/officeDocument/2006/relationships/hyperlink" Target="http://www.termcat.cat/ca/Diccionaris_En_Linia/" TargetMode="External"/><Relationship Id="rId10" Type="http://schemas.openxmlformats.org/officeDocument/2006/relationships/image" Target="../media/image24.jpg"/><Relationship Id="rId4" Type="http://schemas.openxmlformats.org/officeDocument/2006/relationships/hyperlink" Target="https://dicciomed.usal.es/" TargetMode="External"/><Relationship Id="rId9" Type="http://schemas.openxmlformats.org/officeDocument/2006/relationships/image" Target="../media/image23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9.xml"/><Relationship Id="rId18" Type="http://schemas.openxmlformats.org/officeDocument/2006/relationships/slide" Target="slide28.xml"/><Relationship Id="rId3" Type="http://schemas.openxmlformats.org/officeDocument/2006/relationships/slide" Target="slide4.xml"/><Relationship Id="rId7" Type="http://schemas.openxmlformats.org/officeDocument/2006/relationships/slide" Target="slide10.xml"/><Relationship Id="rId12" Type="http://schemas.openxmlformats.org/officeDocument/2006/relationships/slide" Target="slide18.xml"/><Relationship Id="rId17" Type="http://schemas.openxmlformats.org/officeDocument/2006/relationships/slide" Target="slide25.xml"/><Relationship Id="rId2" Type="http://schemas.openxmlformats.org/officeDocument/2006/relationships/slide" Target="slide3.xml"/><Relationship Id="rId16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7.xml"/><Relationship Id="rId5" Type="http://schemas.openxmlformats.org/officeDocument/2006/relationships/slide" Target="slide8.xml"/><Relationship Id="rId15" Type="http://schemas.openxmlformats.org/officeDocument/2006/relationships/slide" Target="slide23.xml"/><Relationship Id="rId10" Type="http://schemas.openxmlformats.org/officeDocument/2006/relationships/slide" Target="slide16.xml"/><Relationship Id="rId19" Type="http://schemas.openxmlformats.org/officeDocument/2006/relationships/slide" Target="slide30.xml"/><Relationship Id="rId4" Type="http://schemas.openxmlformats.org/officeDocument/2006/relationships/slide" Target="slide5.xml"/><Relationship Id="rId9" Type="http://schemas.openxmlformats.org/officeDocument/2006/relationships/slide" Target="slide15.xml"/><Relationship Id="rId14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bib_mundet@ub.edu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g"/><Relationship Id="rId4" Type="http://schemas.openxmlformats.org/officeDocument/2006/relationships/hyperlink" Target="http://bit.ly/2sO5WCQ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bitstream/2445/56275/21/Fonts_informacio_072018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1480225" y="3265981"/>
            <a:ext cx="9847262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ca-ES" altLang="es-ES" sz="3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L’Estratègia de cerca d’informació</a:t>
            </a:r>
            <a:endParaRPr lang="es-ES" altLang="es-ES" sz="3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78501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1.4.1 Seleccionar els termes de cerca: els tesaurus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612000" y="1764949"/>
            <a:ext cx="11223625" cy="189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Els t</a:t>
            </a:r>
            <a:r>
              <a:rPr lang="ca-ES" altLang="ca-ES" sz="1800" dirty="0" smtClean="0">
                <a:latin typeface="Verdana" panose="020B0604030504040204" pitchFamily="34" charset="0"/>
              </a:rPr>
              <a:t>esaurus </a:t>
            </a:r>
            <a:r>
              <a:rPr lang="ca-ES" altLang="ca-ES" sz="1800" dirty="0">
                <a:latin typeface="Verdana" panose="020B0604030504040204" pitchFamily="34" charset="0"/>
              </a:rPr>
              <a:t>són vocabularis controlats que indiquen quins són els termes acceptats per </a:t>
            </a:r>
            <a:r>
              <a:rPr lang="ca-ES" altLang="ca-ES" sz="1800" dirty="0" smtClean="0">
                <a:latin typeface="Verdana" panose="020B0604030504040204" pitchFamily="34" charset="0"/>
              </a:rPr>
              <a:t>cercar </a:t>
            </a:r>
            <a:r>
              <a:rPr lang="ca-ES" altLang="ca-ES" sz="1800" dirty="0">
                <a:latin typeface="Verdana" panose="020B0604030504040204" pitchFamily="34" charset="0"/>
              </a:rPr>
              <a:t>certs conceptes. </a:t>
            </a:r>
            <a:r>
              <a:rPr lang="ca-ES" altLang="ca-ES" sz="1800" dirty="0" smtClean="0">
                <a:latin typeface="Verdana" panose="020B0604030504040204" pitchFamily="34" charset="0"/>
              </a:rPr>
              <a:t>La Universitat de Barcelona disposa del seu propi </a:t>
            </a:r>
            <a:r>
              <a:rPr lang="ca-ES" altLang="ca-ES" sz="1800" dirty="0" smtClean="0">
                <a:latin typeface="Verdana" panose="020B0604030504040204" pitchFamily="34" charset="0"/>
                <a:hlinkClick r:id="rId3"/>
              </a:rPr>
              <a:t>tesaurus</a:t>
            </a:r>
            <a:r>
              <a:rPr lang="ca-ES" altLang="ca-ES" sz="1800" dirty="0" smtClean="0">
                <a:latin typeface="Verdana" panose="020B0604030504040204" pitchFamily="34" charset="0"/>
              </a:rPr>
              <a:t>, i </a:t>
            </a:r>
            <a:r>
              <a:rPr lang="ca-ES" altLang="ca-ES" sz="1800" dirty="0">
                <a:latin typeface="Verdana" panose="020B0604030504040204" pitchFamily="34" charset="0"/>
              </a:rPr>
              <a:t>algunes bases de </a:t>
            </a:r>
            <a:r>
              <a:rPr lang="ca-ES" altLang="ca-ES" sz="1800" dirty="0" smtClean="0">
                <a:latin typeface="Verdana" panose="020B0604030504040204" pitchFamily="34" charset="0"/>
              </a:rPr>
              <a:t>dades, com per exemple </a:t>
            </a:r>
            <a:r>
              <a:rPr lang="ca-ES" altLang="ca-ES" sz="1800" dirty="0" smtClean="0">
                <a:latin typeface="Verdana" panose="020B0604030504040204" pitchFamily="34" charset="0"/>
                <a:hlinkClick r:id="rId4"/>
              </a:rPr>
              <a:t>ERIC</a:t>
            </a:r>
            <a:r>
              <a:rPr lang="ca-ES" altLang="ca-ES" sz="1800" dirty="0" smtClean="0">
                <a:latin typeface="Verdana" panose="020B0604030504040204" pitchFamily="34" charset="0"/>
              </a:rPr>
              <a:t>, també.</a:t>
            </a: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Per exemple, si busquem al t</a:t>
            </a:r>
            <a:r>
              <a:rPr lang="ca-ES" altLang="ca-ES" sz="1800" dirty="0" smtClean="0">
                <a:latin typeface="Verdana" panose="020B0604030504040204" pitchFamily="34" charset="0"/>
              </a:rPr>
              <a:t>esaurus de la base de dades ERIC, </a:t>
            </a:r>
            <a:r>
              <a:rPr lang="ca-ES" altLang="ca-ES" sz="1800" dirty="0">
                <a:latin typeface="Verdana" panose="020B0604030504040204" pitchFamily="34" charset="0"/>
              </a:rPr>
              <a:t>veurem els termes relacionats amb </a:t>
            </a:r>
            <a:r>
              <a:rPr lang="ca-ES" altLang="ca-ES" sz="1800" dirty="0" smtClean="0">
                <a:latin typeface="Verdana" panose="020B0604030504040204" pitchFamily="34" charset="0"/>
              </a:rPr>
              <a:t>“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school relationship</a:t>
            </a:r>
            <a:r>
              <a:rPr lang="ca-ES" altLang="ca-ES" sz="1800" dirty="0" smtClean="0">
                <a:latin typeface="Verdana" panose="020B0604030504040204" pitchFamily="34" charset="0"/>
              </a:rPr>
              <a:t>” (relació amb l’escola):</a:t>
            </a: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698" y="3411210"/>
            <a:ext cx="10226352" cy="3193128"/>
          </a:xfrm>
          <a:prstGeom prst="rect">
            <a:avLst/>
          </a:prstGeom>
        </p:spPr>
      </p:pic>
      <p:sp>
        <p:nvSpPr>
          <p:cNvPr id="15" name="Rectangle arrodonit 3"/>
          <p:cNvSpPr/>
          <p:nvPr/>
        </p:nvSpPr>
        <p:spPr>
          <a:xfrm>
            <a:off x="4617055" y="4939069"/>
            <a:ext cx="2346061" cy="69696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6" name="QuadreDeText 27"/>
          <p:cNvSpPr txBox="1">
            <a:spLocks noChangeArrowheads="1"/>
          </p:cNvSpPr>
          <p:nvPr/>
        </p:nvSpPr>
        <p:spPr bwMode="auto">
          <a:xfrm>
            <a:off x="6474162" y="4522380"/>
            <a:ext cx="2194712" cy="367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800" dirty="0" smtClean="0">
                <a:solidFill>
                  <a:srgbClr val="FF0000"/>
                </a:solidFill>
              </a:rPr>
              <a:t>Termes acceptats</a:t>
            </a:r>
            <a:endParaRPr lang="es-ES" altLang="es-ES" sz="1800" dirty="0">
              <a:solidFill>
                <a:srgbClr val="FF0000"/>
              </a:solidFill>
            </a:endParaRPr>
          </a:p>
        </p:txBody>
      </p:sp>
      <p:cxnSp>
        <p:nvCxnSpPr>
          <p:cNvPr id="17" name="Connector de fletxa recta 9"/>
          <p:cNvCxnSpPr>
            <a:endCxn id="16" idx="1"/>
          </p:cNvCxnSpPr>
          <p:nvPr/>
        </p:nvCxnSpPr>
        <p:spPr>
          <a:xfrm flipV="1">
            <a:off x="5869324" y="4694238"/>
            <a:ext cx="604838" cy="2208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QuadreDeText 27"/>
          <p:cNvSpPr txBox="1">
            <a:spLocks noChangeArrowheads="1"/>
          </p:cNvSpPr>
          <p:nvPr/>
        </p:nvSpPr>
        <p:spPr bwMode="auto">
          <a:xfrm>
            <a:off x="6815768" y="6386228"/>
            <a:ext cx="3706956" cy="367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800" dirty="0" smtClean="0">
                <a:solidFill>
                  <a:srgbClr val="FF0000"/>
                </a:solidFill>
              </a:rPr>
              <a:t>Termes no acceptats (</a:t>
            </a:r>
            <a:r>
              <a:rPr lang="ca-ES" altLang="es-ES" sz="1800" i="1" dirty="0" smtClean="0">
                <a:solidFill>
                  <a:srgbClr val="FF0000"/>
                </a:solidFill>
              </a:rPr>
              <a:t>en cursiva</a:t>
            </a:r>
            <a:r>
              <a:rPr lang="ca-ES" altLang="es-ES" sz="1800" dirty="0" smtClean="0">
                <a:solidFill>
                  <a:srgbClr val="FF0000"/>
                </a:solidFill>
              </a:rPr>
              <a:t>)</a:t>
            </a:r>
            <a:endParaRPr lang="es-ES" altLang="es-ES" sz="1800" dirty="0">
              <a:solidFill>
                <a:srgbClr val="FF0000"/>
              </a:solidFill>
            </a:endParaRPr>
          </a:p>
        </p:txBody>
      </p:sp>
      <p:sp>
        <p:nvSpPr>
          <p:cNvPr id="21" name="Rectangle arrodonit 3"/>
          <p:cNvSpPr/>
          <p:nvPr/>
        </p:nvSpPr>
        <p:spPr>
          <a:xfrm>
            <a:off x="8367679" y="4889119"/>
            <a:ext cx="2866752" cy="100816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22" name="Connector de fletxa recta 9"/>
          <p:cNvCxnSpPr/>
          <p:nvPr/>
        </p:nvCxnSpPr>
        <p:spPr>
          <a:xfrm flipH="1">
            <a:off x="7773193" y="5263978"/>
            <a:ext cx="594489" cy="11019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97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t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117" y="2232838"/>
            <a:ext cx="4885092" cy="3802640"/>
          </a:xfrm>
          <a:prstGeom prst="rect">
            <a:avLst/>
          </a:prstGeom>
        </p:spPr>
      </p:pic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78501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1.4.1.1 Seleccionar els termes de cerca: els tesaurus (2)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12000" y="1722298"/>
            <a:ext cx="113459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A continuació podeu veure una cerca per “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fills d’immigrants</a:t>
            </a:r>
            <a:r>
              <a:rPr lang="ca-ES" altLang="ca-ES" sz="1800" dirty="0" smtClean="0">
                <a:latin typeface="Verdana" panose="020B0604030504040204" pitchFamily="34" charset="0"/>
              </a:rPr>
              <a:t>” al </a:t>
            </a:r>
            <a:r>
              <a:rPr lang="ca-ES" altLang="ca-ES" sz="1800" dirty="0" smtClean="0">
                <a:latin typeface="Verdana" panose="020B0604030504040204" pitchFamily="34" charset="0"/>
                <a:hlinkClick r:id="rId4"/>
              </a:rPr>
              <a:t>tesaurus</a:t>
            </a:r>
            <a:r>
              <a:rPr lang="ca-ES" altLang="ca-ES" sz="1800" dirty="0" smtClean="0">
                <a:latin typeface="Verdana" panose="020B0604030504040204" pitchFamily="34" charset="0"/>
              </a:rPr>
              <a:t> de la UB:</a:t>
            </a: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8" name="Rectangle arrodonit 3"/>
          <p:cNvSpPr/>
          <p:nvPr/>
        </p:nvSpPr>
        <p:spPr>
          <a:xfrm>
            <a:off x="6582931" y="2634223"/>
            <a:ext cx="3347686" cy="34569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20" name="Connector de fletxa recta 9"/>
          <p:cNvCxnSpPr/>
          <p:nvPr/>
        </p:nvCxnSpPr>
        <p:spPr>
          <a:xfrm flipV="1">
            <a:off x="4923148" y="2908698"/>
            <a:ext cx="1509774" cy="8321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arrodonit 24"/>
          <p:cNvSpPr/>
          <p:nvPr/>
        </p:nvSpPr>
        <p:spPr>
          <a:xfrm>
            <a:off x="6705117" y="5079076"/>
            <a:ext cx="3652541" cy="94988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22" name="Connector de fletxa recta 25"/>
          <p:cNvCxnSpPr>
            <a:stCxn id="28" idx="3"/>
          </p:cNvCxnSpPr>
          <p:nvPr/>
        </p:nvCxnSpPr>
        <p:spPr>
          <a:xfrm>
            <a:off x="4923148" y="4039335"/>
            <a:ext cx="1687747" cy="126483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QuadreDeText 27"/>
          <p:cNvSpPr txBox="1">
            <a:spLocks noChangeArrowheads="1"/>
          </p:cNvSpPr>
          <p:nvPr/>
        </p:nvSpPr>
        <p:spPr bwMode="auto">
          <a:xfrm>
            <a:off x="4413795" y="2632763"/>
            <a:ext cx="2197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800" dirty="0">
                <a:solidFill>
                  <a:srgbClr val="FF0000"/>
                </a:solidFill>
              </a:rPr>
              <a:t>Terme acceptat</a:t>
            </a:r>
            <a:endParaRPr lang="es-ES" altLang="es-ES" sz="1800" dirty="0">
              <a:solidFill>
                <a:srgbClr val="FF0000"/>
              </a:solidFill>
            </a:endParaRPr>
          </a:p>
        </p:txBody>
      </p:sp>
      <p:sp>
        <p:nvSpPr>
          <p:cNvPr id="24" name="QuadreDeText 29"/>
          <p:cNvSpPr txBox="1">
            <a:spLocks noChangeArrowheads="1"/>
          </p:cNvSpPr>
          <p:nvPr/>
        </p:nvSpPr>
        <p:spPr bwMode="auto">
          <a:xfrm>
            <a:off x="3141180" y="5250695"/>
            <a:ext cx="35639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800" dirty="0">
                <a:solidFill>
                  <a:srgbClr val="FF0000"/>
                </a:solidFill>
              </a:rPr>
              <a:t>Traduccions del terme acceptat.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ca-ES" altLang="es-ES" sz="1800" dirty="0">
                <a:solidFill>
                  <a:srgbClr val="FF0000"/>
                </a:solidFill>
              </a:rPr>
              <a:t>Ens serà útil per buscar en altres llengües.</a:t>
            </a:r>
            <a:endParaRPr lang="es-ES" altLang="es-ES" sz="1800" dirty="0">
              <a:solidFill>
                <a:srgbClr val="FF0000"/>
              </a:solidFill>
            </a:endParaRPr>
          </a:p>
        </p:txBody>
      </p:sp>
      <p:sp>
        <p:nvSpPr>
          <p:cNvPr id="28" name="Rectangle arrodonit 10"/>
          <p:cNvSpPr/>
          <p:nvPr/>
        </p:nvSpPr>
        <p:spPr>
          <a:xfrm>
            <a:off x="1443677" y="3224687"/>
            <a:ext cx="3479471" cy="162929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756" y="3379841"/>
            <a:ext cx="3245705" cy="131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5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78501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1.4.1.2 Seleccionar els termes de cerca: els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t</a:t>
            </a: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esaurus (3)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12000" y="1722298"/>
            <a:ext cx="113459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Un altre </a:t>
            </a:r>
            <a:r>
              <a:rPr lang="ca-ES" altLang="ca-ES" sz="1800" dirty="0">
                <a:latin typeface="Verdana" panose="020B0604030504040204" pitchFamily="34" charset="0"/>
              </a:rPr>
              <a:t>t</a:t>
            </a:r>
            <a:r>
              <a:rPr lang="ca-ES" altLang="ca-ES" sz="1800" dirty="0" smtClean="0">
                <a:latin typeface="Verdana" panose="020B0604030504040204" pitchFamily="34" charset="0"/>
              </a:rPr>
              <a:t>esaurus en línia que pot resultar útil és el </a:t>
            </a:r>
            <a:r>
              <a:rPr lang="ca-ES" altLang="ca-ES" sz="1800" dirty="0" smtClean="0">
                <a:latin typeface="Verdana" panose="020B0604030504040204" pitchFamily="34" charset="0"/>
                <a:hlinkClick r:id="rId3"/>
              </a:rPr>
              <a:t>tesaurus de la UNESCO</a:t>
            </a:r>
            <a:r>
              <a:rPr lang="ca-ES" altLang="ca-ES" sz="1800" dirty="0" smtClean="0">
                <a:latin typeface="Verdana" panose="020B0604030504040204" pitchFamily="34" charset="0"/>
              </a:rPr>
              <a:t>:</a:t>
            </a:r>
            <a:endParaRPr lang="ca-ES" altLang="ca-ES" sz="1800" dirty="0">
              <a:latin typeface="Verdana" panose="020B060403050404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2310" y="2265544"/>
            <a:ext cx="8805993" cy="447762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5"/>
          <a:srcRect t="6162"/>
          <a:stretch/>
        </p:blipFill>
        <p:spPr>
          <a:xfrm>
            <a:off x="2999810" y="2811278"/>
            <a:ext cx="5089832" cy="386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75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101549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1.4.2 Seleccionar els termes de cerca: els diccionaris terminològics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612000" y="1755936"/>
            <a:ext cx="1122362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Una eina útil per localitzar els termes són els diccionaris terminològics especialitzats, que permeten cercar els termes més adients emprats en certes disciplines.</a:t>
            </a: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Un exemple de diccionari terminològic és el </a:t>
            </a:r>
            <a:r>
              <a:rPr lang="ca-ES" altLang="ca-ES" sz="1800" dirty="0" smtClean="0">
                <a:latin typeface="Verdana" panose="020B0604030504040204" pitchFamily="34" charset="0"/>
                <a:hlinkClick r:id="rId3"/>
              </a:rPr>
              <a:t>Termcat</a:t>
            </a:r>
            <a:r>
              <a:rPr lang="ca-ES" altLang="ca-ES" sz="1800" dirty="0" smtClean="0">
                <a:latin typeface="Verdana" panose="020B0604030504040204" pitchFamily="34" charset="0"/>
              </a:rPr>
              <a:t>: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 smtClean="0">
              <a:latin typeface="Verdana" panose="020B0604030504040204" pitchFamily="34" charset="0"/>
            </a:endParaRPr>
          </a:p>
        </p:txBody>
      </p:sp>
      <p:pic>
        <p:nvPicPr>
          <p:cNvPr id="12" name="Imat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33" y="2845324"/>
            <a:ext cx="5509779" cy="1227664"/>
          </a:xfrm>
          <a:prstGeom prst="rect">
            <a:avLst/>
          </a:prstGeom>
        </p:spPr>
      </p:pic>
      <p:sp>
        <p:nvSpPr>
          <p:cNvPr id="13" name="Rectangle arrodonit 3"/>
          <p:cNvSpPr/>
          <p:nvPr/>
        </p:nvSpPr>
        <p:spPr>
          <a:xfrm>
            <a:off x="822960" y="3602613"/>
            <a:ext cx="914400" cy="26600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14" name="Imatg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74" y="4484841"/>
            <a:ext cx="3554580" cy="2373159"/>
          </a:xfrm>
          <a:prstGeom prst="rect">
            <a:avLst/>
          </a:prstGeom>
        </p:spPr>
      </p:pic>
      <p:sp>
        <p:nvSpPr>
          <p:cNvPr id="15" name="Rectangle arrodonit 3"/>
          <p:cNvSpPr/>
          <p:nvPr/>
        </p:nvSpPr>
        <p:spPr>
          <a:xfrm>
            <a:off x="822960" y="4693824"/>
            <a:ext cx="3511694" cy="34569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19" name="Imatg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739" y="3084595"/>
            <a:ext cx="5757949" cy="3590843"/>
          </a:xfrm>
          <a:prstGeom prst="rect">
            <a:avLst/>
          </a:prstGeom>
        </p:spPr>
      </p:pic>
      <p:cxnSp>
        <p:nvCxnSpPr>
          <p:cNvPr id="21" name="Connector de fletxa recta 9"/>
          <p:cNvCxnSpPr/>
          <p:nvPr/>
        </p:nvCxnSpPr>
        <p:spPr>
          <a:xfrm flipH="1">
            <a:off x="1487978" y="3882630"/>
            <a:ext cx="61307" cy="81119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19"/>
          <p:cNvSpPr/>
          <p:nvPr/>
        </p:nvSpPr>
        <p:spPr>
          <a:xfrm>
            <a:off x="6409113" y="3017520"/>
            <a:ext cx="5673313" cy="36579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nector de fletxa recta 9"/>
          <p:cNvCxnSpPr/>
          <p:nvPr/>
        </p:nvCxnSpPr>
        <p:spPr>
          <a:xfrm flipV="1">
            <a:off x="4334654" y="4583515"/>
            <a:ext cx="2074459" cy="2831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71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1.4.2.1 Seleccionar els termes de cerca: els diccionaris terminològics (2)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612000" y="1466988"/>
            <a:ext cx="11223625" cy="693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Altres exemples de diccionaris terminològics en línia són:</a:t>
            </a:r>
            <a:endParaRPr lang="ca-ES" altLang="ca-ES" sz="1800" dirty="0">
              <a:latin typeface="Verdana" panose="020B0604030504040204" pitchFamily="34" charset="0"/>
            </a:endParaRP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ca-ES" altLang="ca-ES" sz="1800" dirty="0" smtClean="0">
                <a:latin typeface="Verdana" panose="020B0604030504040204" pitchFamily="34" charset="0"/>
                <a:hlinkClick r:id="rId3"/>
              </a:rPr>
              <a:t>Diccionari enciclopèdic de medicina </a:t>
            </a:r>
            <a:r>
              <a:rPr lang="ca-ES" altLang="ca-ES" sz="1800" dirty="0" smtClean="0">
                <a:latin typeface="Verdana" panose="020B0604030504040204" pitchFamily="34" charset="0"/>
              </a:rPr>
              <a:t>(Enciclopèdia Catalana)</a:t>
            </a: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es-ES" altLang="ca-ES" sz="1800" dirty="0">
                <a:latin typeface="Verdana" panose="020B0604030504040204" pitchFamily="34" charset="0"/>
                <a:hlinkClick r:id="rId4"/>
              </a:rPr>
              <a:t>Diccionario médico-biológico, histórico y </a:t>
            </a:r>
            <a:r>
              <a:rPr lang="es-ES" altLang="ca-ES" sz="1800" dirty="0" smtClean="0">
                <a:latin typeface="Verdana" panose="020B0604030504040204" pitchFamily="34" charset="0"/>
                <a:hlinkClick r:id="rId4"/>
              </a:rPr>
              <a:t>etimológico </a:t>
            </a:r>
            <a:r>
              <a:rPr lang="es-ES" altLang="ca-ES" sz="1800" dirty="0" smtClean="0">
                <a:latin typeface="Verdana" panose="020B0604030504040204" pitchFamily="34" charset="0"/>
              </a:rPr>
              <a:t>(</a:t>
            </a:r>
            <a:r>
              <a:rPr lang="es-ES" altLang="ca-ES" sz="1800" dirty="0" err="1" smtClean="0">
                <a:latin typeface="Verdana" panose="020B0604030504040204" pitchFamily="34" charset="0"/>
              </a:rPr>
              <a:t>Universitat</a:t>
            </a:r>
            <a:r>
              <a:rPr lang="es-ES" altLang="ca-ES" sz="1800" dirty="0" smtClean="0">
                <a:latin typeface="Verdana" panose="020B0604030504040204" pitchFamily="34" charset="0"/>
              </a:rPr>
              <a:t> de Salamanca)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es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ca-ES" sz="1800" dirty="0" smtClean="0">
                <a:latin typeface="Verdana" panose="020B0604030504040204" pitchFamily="34" charset="0"/>
              </a:rPr>
              <a:t>El </a:t>
            </a:r>
            <a:r>
              <a:rPr lang="es-ES" altLang="ca-ES" sz="1800" dirty="0" err="1" smtClean="0">
                <a:latin typeface="Verdana" panose="020B0604030504040204" pitchFamily="34" charset="0"/>
              </a:rPr>
              <a:t>Termcat</a:t>
            </a:r>
            <a:r>
              <a:rPr lang="es-ES" altLang="ca-ES" sz="1800" dirty="0" smtClean="0">
                <a:latin typeface="Verdana" panose="020B0604030504040204" pitchFamily="34" charset="0"/>
              </a:rPr>
              <a:t> </a:t>
            </a:r>
            <a:r>
              <a:rPr lang="es-ES" altLang="ca-ES" sz="1800" dirty="0" err="1" smtClean="0">
                <a:latin typeface="Verdana" panose="020B0604030504040204" pitchFamily="34" charset="0"/>
              </a:rPr>
              <a:t>inclou</a:t>
            </a:r>
            <a:r>
              <a:rPr lang="es-ES" altLang="ca-ES" sz="1800" dirty="0" smtClean="0">
                <a:latin typeface="Verdana" panose="020B0604030504040204" pitchFamily="34" charset="0"/>
              </a:rPr>
              <a:t> també </a:t>
            </a:r>
            <a:r>
              <a:rPr lang="es-ES" altLang="ca-ES" sz="1800" dirty="0" smtClean="0">
                <a:latin typeface="Verdana" panose="020B0604030504040204" pitchFamily="34" charset="0"/>
                <a:hlinkClick r:id="rId5"/>
              </a:rPr>
              <a:t>diccionaris especialitzats per disciplina</a:t>
            </a:r>
            <a:r>
              <a:rPr lang="es-ES" altLang="ca-ES" sz="1800" dirty="0" smtClean="0">
                <a:latin typeface="Verdana" panose="020B0604030504040204" pitchFamily="34" charset="0"/>
              </a:rPr>
              <a:t>, per exemple: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es-ES" altLang="ca-ES" sz="1800" dirty="0" smtClean="0">
              <a:latin typeface="Verdana" panose="020B0604030504040204" pitchFamily="34" charset="0"/>
            </a:endParaRP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es-ES" altLang="ca-ES" sz="1800" dirty="0" smtClean="0">
                <a:latin typeface="Verdana" panose="020B0604030504040204" pitchFamily="34" charset="0"/>
                <a:hlinkClick r:id="rId6"/>
              </a:rPr>
              <a:t>Diccionari de </a:t>
            </a:r>
            <a:r>
              <a:rPr lang="es-ES" altLang="ca-ES" sz="1800" dirty="0" err="1" smtClean="0">
                <a:latin typeface="Verdana" panose="020B0604030504040204" pitchFamily="34" charset="0"/>
                <a:hlinkClick r:id="rId6"/>
              </a:rPr>
              <a:t>neurociència</a:t>
            </a:r>
            <a:r>
              <a:rPr lang="es-ES" altLang="ca-ES" sz="1800" dirty="0" smtClean="0">
                <a:latin typeface="Verdana" panose="020B0604030504040204" pitchFamily="34" charset="0"/>
              </a:rPr>
              <a:t> </a:t>
            </a:r>
          </a:p>
          <a:p>
            <a:pPr algn="just" eaLnBrk="1" hangingPunct="1">
              <a:spcBef>
                <a:spcPct val="50000"/>
              </a:spcBef>
              <a:buNone/>
            </a:pPr>
            <a:endParaRPr lang="es-ES" altLang="ca-ES" sz="1800" dirty="0" smtClean="0">
              <a:latin typeface="Verdana" panose="020B0604030504040204" pitchFamily="34" charset="0"/>
            </a:endParaRP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es-ES" altLang="ca-ES" sz="1800" dirty="0" smtClean="0">
                <a:latin typeface="Verdana" panose="020B0604030504040204" pitchFamily="34" charset="0"/>
                <a:hlinkClick r:id="rId7"/>
              </a:rPr>
              <a:t>Diccionari d’educació</a:t>
            </a:r>
            <a:endParaRPr lang="es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None/>
            </a:pPr>
            <a:endParaRPr lang="es-ES" altLang="ca-ES" sz="1800" dirty="0" smtClean="0">
              <a:latin typeface="Verdana" panose="020B0604030504040204" pitchFamily="34" charset="0"/>
            </a:endParaRP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es-ES" altLang="ca-ES" sz="1800" dirty="0" smtClean="0">
                <a:latin typeface="Verdana" panose="020B0604030504040204" pitchFamily="34" charset="0"/>
                <a:hlinkClick r:id="rId8"/>
              </a:rPr>
              <a:t>Diccionari de serveis socials</a:t>
            </a:r>
            <a:endParaRPr lang="es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es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es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 smtClean="0">
              <a:latin typeface="Verdana" panose="020B0604030504040204" pitchFamily="34" charset="0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215" y="3970712"/>
            <a:ext cx="5101243" cy="483921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215" y="4765439"/>
            <a:ext cx="3804458" cy="510129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216" y="5589223"/>
            <a:ext cx="4951613" cy="51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86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1.5 Elaborar i executar la cerca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612000" y="1893830"/>
            <a:ext cx="11223625" cy="3804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Un cop ja </a:t>
            </a:r>
            <a:r>
              <a:rPr lang="ca-ES" altLang="ca-ES" sz="1800" dirty="0">
                <a:latin typeface="Verdana" panose="020B0604030504040204" pitchFamily="34" charset="0"/>
              </a:rPr>
              <a:t>tenim els termes que utilitzarem, ara construirem la cerca que farem servir a la base de dades o recurs que hem triat</a:t>
            </a:r>
            <a:r>
              <a:rPr lang="ca-ES" altLang="ca-ES" sz="1800" dirty="0" smtClean="0">
                <a:latin typeface="Verdana" panose="020B0604030504040204" pitchFamily="34" charset="0"/>
              </a:rPr>
              <a:t>. </a:t>
            </a: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Per </a:t>
            </a:r>
            <a:r>
              <a:rPr lang="ca-ES" altLang="ca-ES" sz="1800" dirty="0">
                <a:latin typeface="Verdana" panose="020B0604030504040204" pitchFamily="34" charset="0"/>
              </a:rPr>
              <a:t>tal que Google, els catàlegs, les bases de dades, etc. ens entenguin i ens donin la informació que necessitem, cal elaborar les preguntes (cerques) amb certa estructura</a:t>
            </a:r>
            <a:r>
              <a:rPr lang="ca-ES" altLang="ca-ES" sz="1800" dirty="0" smtClean="0">
                <a:latin typeface="Verdana" panose="020B0604030504040204" pitchFamily="34" charset="0"/>
              </a:rPr>
              <a:t>. Per </a:t>
            </a:r>
            <a:r>
              <a:rPr lang="ca-ES" altLang="ca-ES" sz="1800" dirty="0">
                <a:latin typeface="Verdana" panose="020B0604030504040204" pitchFamily="34" charset="0"/>
              </a:rPr>
              <a:t>fer-ho, utilitzarem certs operadors i sintaxi de </a:t>
            </a:r>
            <a:r>
              <a:rPr lang="ca-ES" altLang="ca-ES" sz="1800" dirty="0" smtClean="0">
                <a:latin typeface="Verdana" panose="020B0604030504040204" pitchFamily="34" charset="0"/>
              </a:rPr>
              <a:t>cerca.</a:t>
            </a: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Els més habituals són:  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 smtClean="0">
              <a:latin typeface="Verdana" panose="020B0604030504040204" pitchFamily="34" charset="0"/>
            </a:endParaRPr>
          </a:p>
        </p:txBody>
      </p:sp>
      <p:sp>
        <p:nvSpPr>
          <p:cNvPr id="9" name="CuadroTexto 1"/>
          <p:cNvSpPr txBox="1">
            <a:spLocks noChangeArrowheads="1"/>
          </p:cNvSpPr>
          <p:nvPr/>
        </p:nvSpPr>
        <p:spPr bwMode="auto">
          <a:xfrm>
            <a:off x="1326016" y="4310340"/>
            <a:ext cx="445106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4800" b="1" dirty="0">
                <a:solidFill>
                  <a:srgbClr val="62B1F6"/>
                </a:solidFill>
                <a:latin typeface="GungsuhChe" panose="02030609000101010101" pitchFamily="49" charset="-127"/>
                <a:ea typeface="GungsuhChe" panose="02030609000101010101" pitchFamily="49" charset="-127"/>
                <a:cs typeface="Iskoola Pota" panose="020B0502040204020203" pitchFamily="34" charset="0"/>
              </a:rPr>
              <a:t>-AND-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ES" sz="4800" b="1" dirty="0">
                <a:solidFill>
                  <a:srgbClr val="62B1F6"/>
                </a:solidFill>
                <a:latin typeface="GungsuhChe" panose="02030609000101010101" pitchFamily="49" charset="-127"/>
                <a:ea typeface="GungsuhChe" panose="02030609000101010101" pitchFamily="49" charset="-127"/>
                <a:cs typeface="Iskoola Pota" panose="020B0502040204020203" pitchFamily="34" charset="0"/>
              </a:rPr>
              <a:t>  -OR-   </a:t>
            </a:r>
          </a:p>
        </p:txBody>
      </p:sp>
      <p:sp>
        <p:nvSpPr>
          <p:cNvPr id="10" name="CuadroTexto 2"/>
          <p:cNvSpPr txBox="1">
            <a:spLocks noChangeArrowheads="1"/>
          </p:cNvSpPr>
          <p:nvPr/>
        </p:nvSpPr>
        <p:spPr bwMode="auto">
          <a:xfrm>
            <a:off x="1164294" y="6000613"/>
            <a:ext cx="54877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Operadors 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booleans</a:t>
            </a:r>
            <a:endParaRPr lang="es-ES" altLang="es-ES" sz="1800" dirty="0"/>
          </a:p>
        </p:txBody>
      </p:sp>
      <p:sp>
        <p:nvSpPr>
          <p:cNvPr id="11" name="CuadroTexto 7"/>
          <p:cNvSpPr txBox="1">
            <a:spLocks noChangeArrowheads="1"/>
          </p:cNvSpPr>
          <p:nvPr/>
        </p:nvSpPr>
        <p:spPr bwMode="auto">
          <a:xfrm>
            <a:off x="5599803" y="4305876"/>
            <a:ext cx="170062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8000" b="1" dirty="0">
                <a:solidFill>
                  <a:srgbClr val="62B1F6"/>
                </a:solidFill>
                <a:latin typeface="GungsuhChe" panose="02030609000101010101" pitchFamily="49" charset="-127"/>
                <a:ea typeface="GungsuhChe" panose="02030609000101010101" pitchFamily="49" charset="-127"/>
                <a:cs typeface="Iskoola Pota" panose="020B0502040204020203" pitchFamily="34" charset="0"/>
              </a:rPr>
              <a:t>* </a:t>
            </a:r>
            <a:r>
              <a:rPr lang="es-ES" altLang="es-ES" sz="4800" b="1" dirty="0">
                <a:solidFill>
                  <a:srgbClr val="62B1F6"/>
                </a:solidFill>
                <a:latin typeface="GungsuhChe" panose="02030609000101010101" pitchFamily="49" charset="-127"/>
                <a:ea typeface="GungsuhChe" panose="02030609000101010101" pitchFamily="49" charset="-127"/>
                <a:cs typeface="Iskoola Pota" panose="020B0502040204020203" pitchFamily="34" charset="0"/>
              </a:rPr>
              <a:t>  </a:t>
            </a:r>
          </a:p>
        </p:txBody>
      </p:sp>
      <p:sp>
        <p:nvSpPr>
          <p:cNvPr id="12" name="CuadroTexto 8"/>
          <p:cNvSpPr txBox="1">
            <a:spLocks noChangeArrowheads="1"/>
          </p:cNvSpPr>
          <p:nvPr/>
        </p:nvSpPr>
        <p:spPr bwMode="auto">
          <a:xfrm>
            <a:off x="2377711" y="6000613"/>
            <a:ext cx="72882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Operadors 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de truncament</a:t>
            </a:r>
            <a:endParaRPr lang="es-ES" altLang="es-ES" sz="1800" dirty="0"/>
          </a:p>
        </p:txBody>
      </p:sp>
      <p:sp>
        <p:nvSpPr>
          <p:cNvPr id="13" name="CuadroTexto 9"/>
          <p:cNvSpPr txBox="1">
            <a:spLocks noChangeArrowheads="1"/>
          </p:cNvSpPr>
          <p:nvPr/>
        </p:nvSpPr>
        <p:spPr bwMode="auto">
          <a:xfrm>
            <a:off x="9013863" y="4564285"/>
            <a:ext cx="296955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4800" b="1" dirty="0">
                <a:solidFill>
                  <a:srgbClr val="62B1F6"/>
                </a:solidFill>
                <a:latin typeface="GungsuhChe" panose="02030609000101010101" pitchFamily="49" charset="-127"/>
                <a:ea typeface="GungsuhChe" panose="02030609000101010101" pitchFamily="49" charset="-127"/>
                <a:cs typeface="Iskoola Pota" panose="020B0502040204020203" pitchFamily="34" charset="0"/>
              </a:rPr>
              <a:t>(</a:t>
            </a:r>
            <a:r>
              <a:rPr lang="es-ES" altLang="es-ES" b="1" dirty="0">
                <a:solidFill>
                  <a:srgbClr val="62B1F6"/>
                </a:solidFill>
                <a:latin typeface="GungsuhChe" panose="02030609000101010101" pitchFamily="49" charset="-127"/>
                <a:ea typeface="GungsuhChe" panose="02030609000101010101" pitchFamily="49" charset="-127"/>
                <a:cs typeface="Iskoola Pota" panose="020B0502040204020203" pitchFamily="34" charset="0"/>
              </a:rPr>
              <a:t>ABC</a:t>
            </a:r>
            <a:r>
              <a:rPr lang="es-ES" altLang="es-ES" sz="4800" b="1" dirty="0">
                <a:solidFill>
                  <a:srgbClr val="62B1F6"/>
                </a:solidFill>
                <a:latin typeface="GungsuhChe" panose="02030609000101010101" pitchFamily="49" charset="-127"/>
                <a:ea typeface="GungsuhChe" panose="02030609000101010101" pitchFamily="49" charset="-127"/>
                <a:cs typeface="Iskoola Pota" panose="020B0502040204020203" pitchFamily="34" charset="0"/>
              </a:rPr>
              <a:t>)   </a:t>
            </a:r>
          </a:p>
        </p:txBody>
      </p:sp>
      <p:sp>
        <p:nvSpPr>
          <p:cNvPr id="14" name="CuadroTexto 11"/>
          <p:cNvSpPr txBox="1">
            <a:spLocks noChangeArrowheads="1"/>
          </p:cNvSpPr>
          <p:nvPr/>
        </p:nvSpPr>
        <p:spPr bwMode="auto">
          <a:xfrm>
            <a:off x="7790723" y="6000613"/>
            <a:ext cx="41926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Altres elements de sintaxi</a:t>
            </a:r>
          </a:p>
        </p:txBody>
      </p:sp>
    </p:spTree>
    <p:extLst>
      <p:ext uri="{BB962C8B-B14F-4D97-AF65-F5344CB8AC3E}">
        <p14:creationId xmlns:p14="http://schemas.microsoft.com/office/powerpoint/2010/main" val="4425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1.5.1 Operadors booleans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12000" y="1896798"/>
            <a:ext cx="102772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Els operadors booleans ens permeten establir relacions entre termes o expressions. 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2646277" y="2572622"/>
            <a:ext cx="583033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algn="just" eaLnBrk="1" hangingPunct="1">
              <a:spcBef>
                <a:spcPct val="50000"/>
              </a:spcBef>
            </a:pPr>
            <a:r>
              <a:rPr lang="ca-ES" altLang="ca-ES" sz="1800" dirty="0">
                <a:latin typeface="Verdana" panose="020B0604030504040204" pitchFamily="34" charset="0"/>
              </a:rPr>
              <a:t>L’utilitzem per localitzar diversos termes. </a:t>
            </a: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ca-ES" altLang="ca-ES" sz="1800" dirty="0" smtClean="0">
                <a:latin typeface="Verdana" panose="020B0604030504040204" pitchFamily="34" charset="0"/>
              </a:rPr>
              <a:t>Els termes han d’aparèixer </a:t>
            </a:r>
            <a:r>
              <a:rPr lang="ca-ES" altLang="ca-ES" sz="1800" u="sng" dirty="0">
                <a:latin typeface="Verdana" panose="020B0604030504040204" pitchFamily="34" charset="0"/>
              </a:rPr>
              <a:t>alhora</a:t>
            </a:r>
            <a:r>
              <a:rPr lang="ca-ES" altLang="ca-ES" sz="1800" dirty="0">
                <a:latin typeface="Verdana" panose="020B0604030504040204" pitchFamily="34" charset="0"/>
              </a:rPr>
              <a:t> al resultat. </a:t>
            </a:r>
            <a:endParaRPr lang="ca-ES" altLang="ca-ES" sz="1800" dirty="0" smtClean="0">
              <a:latin typeface="Verdana" panose="020B0604030504040204" pitchFamily="34" charset="0"/>
            </a:endParaRP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ca-ES" altLang="ca-ES" sz="1800" dirty="0" smtClean="0">
                <a:latin typeface="Verdana" panose="020B0604030504040204" pitchFamily="34" charset="0"/>
              </a:rPr>
              <a:t>S’utilitza per restringir la cerca.</a:t>
            </a: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2646276" y="4168042"/>
            <a:ext cx="806289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algn="just" eaLnBrk="1" hangingPunct="1">
              <a:spcBef>
                <a:spcPct val="50000"/>
              </a:spcBef>
            </a:pPr>
            <a:r>
              <a:rPr lang="ca-ES" altLang="ca-ES" sz="1800" dirty="0">
                <a:latin typeface="Verdana" panose="020B0604030504040204" pitchFamily="34" charset="0"/>
              </a:rPr>
              <a:t>L’utilitzem per localitzar diversos termes. </a:t>
            </a: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ca-ES" altLang="ca-ES" sz="1800" dirty="0">
                <a:latin typeface="Verdana" panose="020B0604030504040204" pitchFamily="34" charset="0"/>
              </a:rPr>
              <a:t>No és imprescindible que </a:t>
            </a:r>
            <a:r>
              <a:rPr lang="ca-ES" altLang="ca-ES" sz="1800" dirty="0" smtClean="0">
                <a:latin typeface="Verdana" panose="020B0604030504040204" pitchFamily="34" charset="0"/>
              </a:rPr>
              <a:t>els termes apareguin </a:t>
            </a:r>
            <a:r>
              <a:rPr lang="ca-ES" altLang="ca-ES" sz="1800" dirty="0">
                <a:latin typeface="Verdana" panose="020B0604030504040204" pitchFamily="34" charset="0"/>
              </a:rPr>
              <a:t>alhora al resultat</a:t>
            </a:r>
            <a:r>
              <a:rPr lang="ca-ES" altLang="ca-ES" sz="1800" dirty="0" smtClean="0">
                <a:latin typeface="Verdana" panose="020B0604030504040204" pitchFamily="34" charset="0"/>
              </a:rPr>
              <a:t>.</a:t>
            </a: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ca-ES" altLang="ca-ES" sz="1800" dirty="0" smtClean="0">
                <a:latin typeface="Verdana" panose="020B0604030504040204" pitchFamily="34" charset="0"/>
              </a:rPr>
              <a:t>S’utilitza per fer més àmplia la cerca.</a:t>
            </a: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526964" y="5796171"/>
            <a:ext cx="11172618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Hi ha altres </a:t>
            </a:r>
            <a:r>
              <a:rPr lang="ca-ES" altLang="ca-ES" sz="1800" dirty="0">
                <a:latin typeface="Verdana" panose="020B0604030504040204" pitchFamily="34" charset="0"/>
              </a:rPr>
              <a:t>operadors: NOT, NEAR, SAME, etc. que permeten fer cerques més complexes. De moment ens centrarem només en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AND</a:t>
            </a:r>
            <a:r>
              <a:rPr lang="ca-ES" altLang="ca-ES" sz="1800" dirty="0">
                <a:latin typeface="Verdana" panose="020B0604030504040204" pitchFamily="34" charset="0"/>
              </a:rPr>
              <a:t> i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OR.</a:t>
            </a:r>
            <a:r>
              <a:rPr lang="ca-ES" altLang="ca-ES" sz="1800" dirty="0">
                <a:latin typeface="Verdana" panose="020B0604030504040204" pitchFamily="34" charset="0"/>
              </a:rPr>
              <a:t>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19" name="CuadroTexto 6"/>
          <p:cNvSpPr txBox="1">
            <a:spLocks noChangeArrowheads="1"/>
          </p:cNvSpPr>
          <p:nvPr/>
        </p:nvSpPr>
        <p:spPr bwMode="auto">
          <a:xfrm>
            <a:off x="1350877" y="2704615"/>
            <a:ext cx="1295399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4800" b="1" dirty="0">
                <a:solidFill>
                  <a:srgbClr val="62B1F6"/>
                </a:solidFill>
                <a:latin typeface="GungsuhChe" panose="02030609000101010101" pitchFamily="49" charset="-127"/>
                <a:ea typeface="GungsuhChe" panose="02030609000101010101" pitchFamily="49" charset="-127"/>
                <a:cs typeface="Iskoola Pota" panose="020B0502040204020203" pitchFamily="34" charset="0"/>
              </a:rPr>
              <a:t>AND    </a:t>
            </a:r>
          </a:p>
        </p:txBody>
      </p:sp>
      <p:sp>
        <p:nvSpPr>
          <p:cNvPr id="20" name="CuadroTexto 7"/>
          <p:cNvSpPr txBox="1">
            <a:spLocks noChangeArrowheads="1"/>
          </p:cNvSpPr>
          <p:nvPr/>
        </p:nvSpPr>
        <p:spPr bwMode="auto">
          <a:xfrm>
            <a:off x="1423108" y="4263062"/>
            <a:ext cx="10080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4800" b="1" dirty="0">
                <a:solidFill>
                  <a:srgbClr val="62B1F6"/>
                </a:solidFill>
                <a:latin typeface="GungsuhChe" panose="02030609000101010101" pitchFamily="49" charset="-127"/>
                <a:ea typeface="GungsuhChe" panose="02030609000101010101" pitchFamily="49" charset="-127"/>
                <a:cs typeface="Iskoola Pota" panose="020B0502040204020203" pitchFamily="34" charset="0"/>
              </a:rPr>
              <a:t>OR    </a:t>
            </a:r>
          </a:p>
        </p:txBody>
      </p:sp>
    </p:spTree>
    <p:extLst>
      <p:ext uri="{BB962C8B-B14F-4D97-AF65-F5344CB8AC3E}">
        <p14:creationId xmlns:p14="http://schemas.microsoft.com/office/powerpoint/2010/main" val="267523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726" y="1294845"/>
            <a:ext cx="4867954" cy="3324689"/>
          </a:xfrm>
          <a:prstGeom prst="rect">
            <a:avLst/>
          </a:prstGeom>
        </p:spPr>
      </p:pic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1.5.1.1 Operador booleà: AND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2" name="Rectángulo 2"/>
          <p:cNvSpPr>
            <a:spLocks noChangeArrowheads="1"/>
          </p:cNvSpPr>
          <p:nvPr/>
        </p:nvSpPr>
        <p:spPr bwMode="auto">
          <a:xfrm>
            <a:off x="1513552" y="2917015"/>
            <a:ext cx="4572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educació AND família</a:t>
            </a:r>
          </a:p>
        </p:txBody>
      </p:sp>
      <p:sp>
        <p:nvSpPr>
          <p:cNvPr id="13" name="Rectángulo 8"/>
          <p:cNvSpPr>
            <a:spLocks noChangeArrowheads="1"/>
          </p:cNvSpPr>
          <p:nvPr/>
        </p:nvSpPr>
        <p:spPr bwMode="auto">
          <a:xfrm>
            <a:off x="6708121" y="2780516"/>
            <a:ext cx="15571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educació</a:t>
            </a:r>
          </a:p>
        </p:txBody>
      </p:sp>
      <p:sp>
        <p:nvSpPr>
          <p:cNvPr id="14" name="Rectángulo 10"/>
          <p:cNvSpPr>
            <a:spLocks noChangeArrowheads="1"/>
          </p:cNvSpPr>
          <p:nvPr/>
        </p:nvSpPr>
        <p:spPr bwMode="auto">
          <a:xfrm>
            <a:off x="9867225" y="2782237"/>
            <a:ext cx="13510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família</a:t>
            </a:r>
          </a:p>
        </p:txBody>
      </p:sp>
      <p:sp>
        <p:nvSpPr>
          <p:cNvPr id="21" name="Rectángulo 24"/>
          <p:cNvSpPr>
            <a:spLocks noChangeArrowheads="1"/>
          </p:cNvSpPr>
          <p:nvPr/>
        </p:nvSpPr>
        <p:spPr bwMode="auto">
          <a:xfrm>
            <a:off x="1176164" y="4970980"/>
            <a:ext cx="8864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Recuperem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resultats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contenen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el termes </a:t>
            </a:r>
            <a:r>
              <a:rPr lang="es-ES" altLang="es-ES" sz="1800" b="1" dirty="0">
                <a:solidFill>
                  <a:srgbClr val="3462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educació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</a:t>
            </a:r>
            <a:r>
              <a:rPr lang="es-ES" altLang="es-ES" sz="1800" b="1" dirty="0">
                <a:solidFill>
                  <a:srgbClr val="3462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família </a:t>
            </a:r>
            <a:r>
              <a:rPr lang="es-ES" altLang="es-ES" sz="18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alhora</a:t>
            </a:r>
            <a:r>
              <a:rPr lang="es-ES" altLang="es-ES" sz="1800" dirty="0">
                <a:latin typeface="Verdana" panose="020B0604030504040204" pitchFamily="34" charset="0"/>
              </a:rPr>
              <a:t>:</a:t>
            </a:r>
            <a:r>
              <a:rPr lang="es-ES" altLang="es-ES" sz="1800" b="1" dirty="0"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22" name="Rectángulo 25"/>
          <p:cNvSpPr>
            <a:spLocks noChangeArrowheads="1"/>
          </p:cNvSpPr>
          <p:nvPr/>
        </p:nvSpPr>
        <p:spPr bwMode="auto">
          <a:xfrm>
            <a:off x="8312069" y="2181270"/>
            <a:ext cx="15551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educació</a:t>
            </a:r>
          </a:p>
        </p:txBody>
      </p:sp>
      <p:sp>
        <p:nvSpPr>
          <p:cNvPr id="23" name="Rectángulo 26"/>
          <p:cNvSpPr>
            <a:spLocks noChangeArrowheads="1"/>
          </p:cNvSpPr>
          <p:nvPr/>
        </p:nvSpPr>
        <p:spPr bwMode="auto">
          <a:xfrm>
            <a:off x="8441560" y="3439303"/>
            <a:ext cx="12108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família</a:t>
            </a:r>
          </a:p>
        </p:txBody>
      </p:sp>
      <p:sp>
        <p:nvSpPr>
          <p:cNvPr id="24" name="Rectángulo 27"/>
          <p:cNvSpPr>
            <a:spLocks noChangeArrowheads="1"/>
          </p:cNvSpPr>
          <p:nvPr/>
        </p:nvSpPr>
        <p:spPr bwMode="auto">
          <a:xfrm>
            <a:off x="2327556" y="5608809"/>
            <a:ext cx="86407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s-ES" sz="1800" i="1" dirty="0">
                <a:latin typeface="Verdana" panose="020B0604030504040204" pitchFamily="34" charset="0"/>
              </a:rPr>
              <a:t> </a:t>
            </a:r>
            <a:r>
              <a:rPr lang="es-ES" altLang="es-ES" sz="1800" i="1" dirty="0" err="1">
                <a:latin typeface="Verdana" panose="020B0604030504040204" pitchFamily="34" charset="0"/>
              </a:rPr>
              <a:t>L’</a:t>
            </a:r>
            <a:r>
              <a:rPr lang="es-ES" altLang="es-ES" sz="1800" i="1" dirty="0" err="1">
                <a:solidFill>
                  <a:srgbClr val="00B050"/>
                </a:solidFill>
                <a:latin typeface="Verdana" panose="020B0604030504040204" pitchFamily="34" charset="0"/>
              </a:rPr>
              <a:t>educació</a:t>
            </a:r>
            <a:r>
              <a:rPr lang="es-ES" altLang="es-ES" sz="1800" i="1" dirty="0">
                <a:latin typeface="Verdana" panose="020B0604030504040204" pitchFamily="34" charset="0"/>
              </a:rPr>
              <a:t> </a:t>
            </a:r>
            <a:r>
              <a:rPr lang="es-ES" altLang="es-ES" sz="1800" i="1" dirty="0" smtClean="0">
                <a:latin typeface="Verdana" panose="020B0604030504040204" pitchFamily="34" charset="0"/>
              </a:rPr>
              <a:t>i </a:t>
            </a:r>
            <a:r>
              <a:rPr lang="es-ES" altLang="es-ES" sz="1800" i="1" dirty="0">
                <a:latin typeface="Verdana" panose="020B0604030504040204" pitchFamily="34" charset="0"/>
              </a:rPr>
              <a:t>la </a:t>
            </a:r>
            <a:r>
              <a:rPr lang="es-ES" altLang="es-ES" sz="1800" i="1" dirty="0">
                <a:solidFill>
                  <a:srgbClr val="00B050"/>
                </a:solidFill>
                <a:latin typeface="Verdana" panose="020B0604030504040204" pitchFamily="34" charset="0"/>
              </a:rPr>
              <a:t>família</a:t>
            </a:r>
            <a:r>
              <a:rPr lang="es-ES" altLang="es-ES" sz="1800" i="1" dirty="0">
                <a:latin typeface="Verdana" panose="020B0604030504040204" pitchFamily="34" charset="0"/>
              </a:rPr>
              <a:t>: un </a:t>
            </a:r>
            <a:r>
              <a:rPr lang="es-ES" altLang="es-ES" sz="1800" i="1" dirty="0" err="1">
                <a:latin typeface="Verdana" panose="020B0604030504040204" pitchFamily="34" charset="0"/>
              </a:rPr>
              <a:t>binomi</a:t>
            </a:r>
            <a:r>
              <a:rPr lang="es-ES" altLang="es-ES" sz="1800" i="1" dirty="0">
                <a:latin typeface="Verdana" panose="020B0604030504040204" pitchFamily="34" charset="0"/>
              </a:rPr>
              <a:t> inseparable</a:t>
            </a:r>
          </a:p>
          <a:p>
            <a:pPr>
              <a:spcBef>
                <a:spcPct val="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s-ES" altLang="es-ES" sz="1800" i="1" dirty="0"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s-ES" sz="1800" i="1" dirty="0">
                <a:latin typeface="Verdana" panose="020B0604030504040204" pitchFamily="34" charset="0"/>
              </a:rPr>
              <a:t> La </a:t>
            </a:r>
            <a:r>
              <a:rPr lang="es-ES" altLang="es-ES" sz="1800" i="1" dirty="0">
                <a:solidFill>
                  <a:srgbClr val="00B050"/>
                </a:solidFill>
                <a:latin typeface="Verdana" panose="020B0604030504040204" pitchFamily="34" charset="0"/>
              </a:rPr>
              <a:t>família</a:t>
            </a:r>
            <a:r>
              <a:rPr lang="es-ES" altLang="es-ES" sz="1800" i="1" dirty="0">
                <a:latin typeface="Verdana" panose="020B0604030504040204" pitchFamily="34" charset="0"/>
              </a:rPr>
              <a:t> </a:t>
            </a:r>
            <a:r>
              <a:rPr lang="es-ES" altLang="es-ES" sz="1800" i="1" dirty="0" err="1">
                <a:latin typeface="Verdana" panose="020B0604030504040204" pitchFamily="34" charset="0"/>
              </a:rPr>
              <a:t>com</a:t>
            </a:r>
            <a:r>
              <a:rPr lang="es-ES" altLang="es-ES" sz="1800" i="1" dirty="0">
                <a:latin typeface="Verdana" panose="020B0604030504040204" pitchFamily="34" charset="0"/>
              </a:rPr>
              <a:t> a pilar de </a:t>
            </a:r>
            <a:r>
              <a:rPr lang="es-ES" altLang="es-ES" sz="1800" i="1" dirty="0" err="1">
                <a:latin typeface="Verdana" panose="020B0604030504040204" pitchFamily="34" charset="0"/>
              </a:rPr>
              <a:t>suport</a:t>
            </a:r>
            <a:r>
              <a:rPr lang="es-ES" altLang="es-ES" sz="1800" i="1" dirty="0">
                <a:latin typeface="Verdana" panose="020B0604030504040204" pitchFamily="34" charset="0"/>
              </a:rPr>
              <a:t> a </a:t>
            </a:r>
            <a:r>
              <a:rPr lang="es-ES" altLang="es-ES" sz="1800" i="1" dirty="0" err="1">
                <a:latin typeface="Verdana" panose="020B0604030504040204" pitchFamily="34" charset="0"/>
              </a:rPr>
              <a:t>l’</a:t>
            </a:r>
            <a:r>
              <a:rPr lang="es-ES" altLang="es-ES" sz="1800" i="1" dirty="0" err="1">
                <a:solidFill>
                  <a:srgbClr val="00B050"/>
                </a:solidFill>
                <a:latin typeface="Verdana" panose="020B0604030504040204" pitchFamily="34" charset="0"/>
              </a:rPr>
              <a:t>educació</a:t>
            </a:r>
            <a:endParaRPr lang="es-ES" altLang="es-ES" sz="1800" i="1" dirty="0">
              <a:solidFill>
                <a:srgbClr val="00B050"/>
              </a:solidFill>
              <a:latin typeface="Verdana" panose="020B0604030504040204" pitchFamily="34" charset="0"/>
            </a:endParaRPr>
          </a:p>
        </p:txBody>
      </p:sp>
      <p:sp>
        <p:nvSpPr>
          <p:cNvPr id="25" name="CuadroTexto 23"/>
          <p:cNvSpPr txBox="1">
            <a:spLocks noChangeArrowheads="1"/>
          </p:cNvSpPr>
          <p:nvPr/>
        </p:nvSpPr>
        <p:spPr bwMode="auto">
          <a:xfrm>
            <a:off x="8415540" y="2677844"/>
            <a:ext cx="12369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</a:p>
        </p:txBody>
      </p:sp>
    </p:spTree>
    <p:extLst>
      <p:ext uri="{BB962C8B-B14F-4D97-AF65-F5344CB8AC3E}">
        <p14:creationId xmlns:p14="http://schemas.microsoft.com/office/powerpoint/2010/main" val="127223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952" y="1313473"/>
            <a:ext cx="4906060" cy="3372321"/>
          </a:xfrm>
          <a:prstGeom prst="rect">
            <a:avLst/>
          </a:prstGeom>
        </p:spPr>
      </p:pic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1.5.1.2 Operador booleà: OR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6" name="Rectángulo 2"/>
          <p:cNvSpPr>
            <a:spLocks noChangeArrowheads="1"/>
          </p:cNvSpPr>
          <p:nvPr/>
        </p:nvSpPr>
        <p:spPr bwMode="auto">
          <a:xfrm>
            <a:off x="1237429" y="2731336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assetjament OR bullying</a:t>
            </a:r>
          </a:p>
        </p:txBody>
      </p:sp>
      <p:sp>
        <p:nvSpPr>
          <p:cNvPr id="17" name="Rectángulo 8"/>
          <p:cNvSpPr>
            <a:spLocks noChangeArrowheads="1"/>
          </p:cNvSpPr>
          <p:nvPr/>
        </p:nvSpPr>
        <p:spPr bwMode="auto">
          <a:xfrm>
            <a:off x="7330436" y="2021206"/>
            <a:ext cx="26763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assetjament</a:t>
            </a:r>
          </a:p>
        </p:txBody>
      </p:sp>
      <p:sp>
        <p:nvSpPr>
          <p:cNvPr id="18" name="Rectángulo 10"/>
          <p:cNvSpPr>
            <a:spLocks noChangeArrowheads="1"/>
          </p:cNvSpPr>
          <p:nvPr/>
        </p:nvSpPr>
        <p:spPr bwMode="auto">
          <a:xfrm>
            <a:off x="8955124" y="3386190"/>
            <a:ext cx="18530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bullying</a:t>
            </a:r>
          </a:p>
        </p:txBody>
      </p:sp>
      <p:sp>
        <p:nvSpPr>
          <p:cNvPr id="19" name="Rectángulo 24"/>
          <p:cNvSpPr>
            <a:spLocks noChangeArrowheads="1"/>
          </p:cNvSpPr>
          <p:nvPr/>
        </p:nvSpPr>
        <p:spPr bwMode="auto">
          <a:xfrm>
            <a:off x="612000" y="4846857"/>
            <a:ext cx="8642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 err="1">
                <a:latin typeface="Verdana" panose="020B0604030504040204" pitchFamily="34" charset="0"/>
              </a:rPr>
              <a:t>Recuperem</a:t>
            </a:r>
            <a:r>
              <a:rPr lang="es-ES" altLang="es-ES" sz="1800" dirty="0">
                <a:latin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</a:rPr>
              <a:t>resultats</a:t>
            </a:r>
            <a:r>
              <a:rPr lang="es-ES" altLang="es-ES" sz="1800" dirty="0">
                <a:latin typeface="Verdana" panose="020B0604030504040204" pitchFamily="34" charset="0"/>
              </a:rPr>
              <a:t> que </a:t>
            </a:r>
            <a:r>
              <a:rPr lang="es-ES" altLang="es-ES" sz="1800" dirty="0" err="1">
                <a:latin typeface="Verdana" panose="020B0604030504040204" pitchFamily="34" charset="0"/>
              </a:rPr>
              <a:t>contenen</a:t>
            </a:r>
            <a:r>
              <a:rPr lang="es-ES" altLang="es-ES" sz="1800" dirty="0">
                <a:latin typeface="Verdana" panose="020B0604030504040204" pitchFamily="34" charset="0"/>
              </a:rPr>
              <a:t> el termes </a:t>
            </a:r>
            <a:r>
              <a:rPr lang="es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assetjament</a:t>
            </a:r>
            <a:r>
              <a:rPr lang="es-ES" altLang="es-ES" sz="1800" dirty="0">
                <a:latin typeface="Verdana" panose="020B0604030504040204" pitchFamily="34" charset="0"/>
              </a:rPr>
              <a:t> o </a:t>
            </a:r>
            <a:r>
              <a:rPr lang="es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bullying</a:t>
            </a:r>
            <a:r>
              <a:rPr lang="es-ES" altLang="es-ES" sz="1800" b="1" dirty="0">
                <a:latin typeface="Verdana" panose="020B0604030504040204" pitchFamily="34" charset="0"/>
              </a:rPr>
              <a:t>: </a:t>
            </a:r>
          </a:p>
        </p:txBody>
      </p:sp>
      <p:sp>
        <p:nvSpPr>
          <p:cNvPr id="20" name="Rectángulo 27"/>
          <p:cNvSpPr>
            <a:spLocks noChangeArrowheads="1"/>
          </p:cNvSpPr>
          <p:nvPr/>
        </p:nvSpPr>
        <p:spPr bwMode="auto">
          <a:xfrm>
            <a:off x="2007571" y="5423290"/>
            <a:ext cx="8640762" cy="12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s-ES" sz="1800" i="1" dirty="0">
                <a:latin typeface="Verdana" panose="020B0604030504040204" pitchFamily="34" charset="0"/>
              </a:rPr>
              <a:t> </a:t>
            </a:r>
            <a:r>
              <a:rPr lang="es-ES" altLang="es-ES" sz="1800" i="1" dirty="0" err="1">
                <a:latin typeface="Verdana" panose="020B0604030504040204" pitchFamily="34" charset="0"/>
              </a:rPr>
              <a:t>L’</a:t>
            </a:r>
            <a:r>
              <a:rPr lang="es-ES" altLang="es-ES" sz="1800" i="1" dirty="0" err="1">
                <a:solidFill>
                  <a:srgbClr val="00B050"/>
                </a:solidFill>
                <a:latin typeface="Verdana" panose="020B0604030504040204" pitchFamily="34" charset="0"/>
              </a:rPr>
              <a:t>assetjament</a:t>
            </a:r>
            <a:r>
              <a:rPr lang="es-ES" altLang="es-ES" sz="1800" i="1" dirty="0">
                <a:latin typeface="Verdana" panose="020B0604030504040204" pitchFamily="34" charset="0"/>
              </a:rPr>
              <a:t> a </a:t>
            </a:r>
            <a:r>
              <a:rPr lang="es-ES" altLang="es-ES" sz="1800" i="1" dirty="0" err="1">
                <a:latin typeface="Verdana" panose="020B0604030504040204" pitchFamily="34" charset="0"/>
              </a:rPr>
              <a:t>l’escola</a:t>
            </a:r>
            <a:r>
              <a:rPr lang="es-ES" altLang="es-ES" sz="1800" i="1" dirty="0">
                <a:latin typeface="Verdana" panose="020B0604030504040204" pitchFamily="34" charset="0"/>
              </a:rPr>
              <a:t>: el problema del </a:t>
            </a:r>
            <a:r>
              <a:rPr lang="es-ES" altLang="es-ES" sz="1800" i="1" dirty="0">
                <a:solidFill>
                  <a:srgbClr val="00B050"/>
                </a:solidFill>
                <a:latin typeface="Verdana" panose="020B0604030504040204" pitchFamily="34" charset="0"/>
              </a:rPr>
              <a:t>bullying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s-ES" sz="1800" i="1" dirty="0">
                <a:latin typeface="Verdana" panose="020B0604030504040204" pitchFamily="34" charset="0"/>
              </a:rPr>
              <a:t> El </a:t>
            </a:r>
            <a:r>
              <a:rPr lang="es-ES" altLang="es-ES" sz="1800" i="1" dirty="0">
                <a:solidFill>
                  <a:srgbClr val="00B050"/>
                </a:solidFill>
                <a:latin typeface="Verdana" panose="020B0604030504040204" pitchFamily="34" charset="0"/>
              </a:rPr>
              <a:t>bullying</a:t>
            </a:r>
            <a:r>
              <a:rPr lang="es-ES" altLang="es-ES" sz="1800" i="1" dirty="0">
                <a:latin typeface="Verdana" panose="020B0604030504040204" pitchFamily="34" charset="0"/>
              </a:rPr>
              <a:t> </a:t>
            </a:r>
            <a:r>
              <a:rPr lang="es-ES" altLang="es-ES" sz="1800" i="1" dirty="0" err="1">
                <a:latin typeface="Verdana" panose="020B0604030504040204" pitchFamily="34" charset="0"/>
              </a:rPr>
              <a:t>als</a:t>
            </a:r>
            <a:r>
              <a:rPr lang="es-ES" altLang="es-ES" sz="1800" i="1" dirty="0">
                <a:latin typeface="Verdana" panose="020B0604030504040204" pitchFamily="34" charset="0"/>
              </a:rPr>
              <a:t> centres </a:t>
            </a:r>
            <a:r>
              <a:rPr lang="es-ES" altLang="es-ES" sz="1800" i="1" dirty="0" err="1">
                <a:latin typeface="Verdana" panose="020B0604030504040204" pitchFamily="34" charset="0"/>
              </a:rPr>
              <a:t>amb</a:t>
            </a:r>
            <a:r>
              <a:rPr lang="es-ES" altLang="es-ES" sz="1800" i="1" dirty="0">
                <a:latin typeface="Verdana" panose="020B0604030504040204" pitchFamily="34" charset="0"/>
              </a:rPr>
              <a:t> </a:t>
            </a:r>
            <a:r>
              <a:rPr lang="es-ES" altLang="es-ES" sz="1800" i="1" dirty="0" err="1">
                <a:latin typeface="Verdana" panose="020B0604030504040204" pitchFamily="34" charset="0"/>
              </a:rPr>
              <a:t>alt</a:t>
            </a:r>
            <a:r>
              <a:rPr lang="es-ES" altLang="es-ES" sz="1800" i="1" dirty="0">
                <a:latin typeface="Verdana" panose="020B0604030504040204" pitchFamily="34" charset="0"/>
              </a:rPr>
              <a:t> índex de </a:t>
            </a:r>
            <a:r>
              <a:rPr lang="es-ES" altLang="es-ES" sz="1800" i="1" dirty="0" err="1">
                <a:latin typeface="Verdana" panose="020B0604030504040204" pitchFamily="34" charset="0"/>
              </a:rPr>
              <a:t>fracàs</a:t>
            </a:r>
            <a:r>
              <a:rPr lang="es-ES" altLang="es-ES" sz="1800" i="1" dirty="0">
                <a:latin typeface="Verdana" panose="020B0604030504040204" pitchFamily="34" charset="0"/>
              </a:rPr>
              <a:t> escolar</a:t>
            </a:r>
            <a:endParaRPr lang="es-ES" altLang="es-ES" sz="1800" i="1" dirty="0">
              <a:solidFill>
                <a:srgbClr val="00B050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s-ES" sz="1800" i="1" dirty="0">
                <a:latin typeface="Verdana" panose="020B0604030504040204" pitchFamily="34" charset="0"/>
              </a:rPr>
              <a:t> </a:t>
            </a:r>
            <a:r>
              <a:rPr lang="es-ES" altLang="es-ES" sz="1800" i="1" dirty="0" err="1">
                <a:latin typeface="Verdana" panose="020B0604030504040204" pitchFamily="34" charset="0"/>
              </a:rPr>
              <a:t>Protocols</a:t>
            </a:r>
            <a:r>
              <a:rPr lang="es-ES" altLang="es-ES" sz="1800" i="1" dirty="0">
                <a:latin typeface="Verdana" panose="020B0604030504040204" pitchFamily="34" charset="0"/>
              </a:rPr>
              <a:t> </a:t>
            </a:r>
            <a:r>
              <a:rPr lang="es-ES" altLang="es-ES" sz="1800" i="1" dirty="0" err="1">
                <a:latin typeface="Verdana" panose="020B0604030504040204" pitchFamily="34" charset="0"/>
              </a:rPr>
              <a:t>d’actuació</a:t>
            </a:r>
            <a:r>
              <a:rPr lang="es-ES" altLang="es-ES" sz="1800" i="1" dirty="0">
                <a:latin typeface="Verdana" panose="020B0604030504040204" pitchFamily="34" charset="0"/>
              </a:rPr>
              <a:t> en casos </a:t>
            </a:r>
            <a:r>
              <a:rPr lang="es-ES" altLang="es-ES" sz="1800" i="1" dirty="0" err="1">
                <a:latin typeface="Verdana" panose="020B0604030504040204" pitchFamily="34" charset="0"/>
              </a:rPr>
              <a:t>d’</a:t>
            </a:r>
            <a:r>
              <a:rPr lang="es-ES" altLang="es-ES" sz="1800" i="1" dirty="0" err="1">
                <a:solidFill>
                  <a:srgbClr val="00B050"/>
                </a:solidFill>
                <a:latin typeface="Verdana" panose="020B0604030504040204" pitchFamily="34" charset="0"/>
              </a:rPr>
              <a:t>assetjament</a:t>
            </a:r>
            <a:r>
              <a:rPr lang="es-ES" altLang="es-ES" sz="1800" i="1" dirty="0">
                <a:latin typeface="Verdana" panose="020B0604030504040204" pitchFamily="34" charset="0"/>
              </a:rPr>
              <a:t> i </a:t>
            </a:r>
            <a:r>
              <a:rPr lang="es-ES" altLang="es-ES" sz="1800" i="1" dirty="0" err="1">
                <a:latin typeface="Verdana" panose="020B0604030504040204" pitchFamily="34" charset="0"/>
              </a:rPr>
              <a:t>discriminació</a:t>
            </a:r>
            <a:endParaRPr lang="es-ES" altLang="es-ES" sz="1800" i="1" dirty="0">
              <a:solidFill>
                <a:srgbClr val="00B050"/>
              </a:solidFill>
              <a:latin typeface="Verdana" panose="020B0604030504040204" pitchFamily="34" charset="0"/>
            </a:endParaRPr>
          </a:p>
        </p:txBody>
      </p:sp>
      <p:sp>
        <p:nvSpPr>
          <p:cNvPr id="26" name="CuadroTexto 11"/>
          <p:cNvSpPr txBox="1">
            <a:spLocks noChangeArrowheads="1"/>
          </p:cNvSpPr>
          <p:nvPr/>
        </p:nvSpPr>
        <p:spPr bwMode="auto">
          <a:xfrm>
            <a:off x="8383623" y="2701907"/>
            <a:ext cx="9358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800" dirty="0">
                <a:latin typeface="Verdana" panose="020B0604030504040204" pitchFamily="34" charset="0"/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362413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1.5.2 Operador de truncament: * (asterisc)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12000" y="1895558"/>
            <a:ext cx="1120183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L’operador de truncament asterisc (*) ens permet cercar termes que tinguin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una mateixa arrel</a:t>
            </a:r>
            <a:r>
              <a:rPr lang="ca-ES" altLang="ca-ES" sz="1800" dirty="0">
                <a:latin typeface="Verdana" panose="020B0604030504040204" pitchFamily="34" charset="0"/>
              </a:rPr>
              <a:t>. Podem situar el truncament allí on desitgem: 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110364" y="2747962"/>
            <a:ext cx="3429641" cy="41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educa*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educa</a:t>
            </a:r>
            <a:r>
              <a:rPr lang="ca-ES" altLang="ca-ES" sz="1800" dirty="0" smtClean="0">
                <a:latin typeface="Verdana" panose="020B0604030504040204" pitchFamily="34" charset="0"/>
              </a:rPr>
              <a:t>ció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educa</a:t>
            </a:r>
            <a:r>
              <a:rPr lang="ca-ES" altLang="ca-ES" sz="1800" dirty="0" smtClean="0">
                <a:latin typeface="Verdana" panose="020B0604030504040204" pitchFamily="34" charset="0"/>
              </a:rPr>
              <a:t>tiva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educa</a:t>
            </a:r>
            <a:r>
              <a:rPr lang="ca-ES" altLang="ca-ES" sz="1800" dirty="0" smtClean="0">
                <a:latin typeface="Verdana" panose="020B0604030504040204" pitchFamily="34" charset="0"/>
              </a:rPr>
              <a:t>tiu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educa</a:t>
            </a:r>
            <a:r>
              <a:rPr lang="ca-ES" altLang="ca-ES" sz="1800" dirty="0" smtClean="0">
                <a:latin typeface="Verdana" panose="020B0604030504040204" pitchFamily="34" charset="0"/>
              </a:rPr>
              <a:t>tives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educa</a:t>
            </a:r>
            <a:r>
              <a:rPr lang="ca-ES" altLang="ca-ES" sz="1800" dirty="0" smtClean="0">
                <a:latin typeface="Verdana" panose="020B0604030504040204" pitchFamily="34" charset="0"/>
              </a:rPr>
              <a:t>cional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educa</a:t>
            </a:r>
            <a:r>
              <a:rPr lang="ca-ES" altLang="ca-ES" sz="1800" dirty="0" smtClean="0">
                <a:latin typeface="Verdana" panose="020B0604030504040204" pitchFamily="34" charset="0"/>
              </a:rPr>
              <a:t>dors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4623377" y="2747962"/>
            <a:ext cx="3429641" cy="41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famíl*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famíl</a:t>
            </a:r>
            <a:r>
              <a:rPr lang="ca-ES" altLang="ca-ES" sz="1800" dirty="0" smtClean="0">
                <a:latin typeface="Verdana" panose="020B0604030504040204" pitchFamily="34" charset="0"/>
              </a:rPr>
              <a:t>ia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famíl</a:t>
            </a:r>
            <a:r>
              <a:rPr lang="ca-ES" altLang="ca-ES" sz="1800" dirty="0" smtClean="0">
                <a:latin typeface="Verdana" panose="020B0604030504040204" pitchFamily="34" charset="0"/>
              </a:rPr>
              <a:t>ies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famil</a:t>
            </a:r>
            <a:r>
              <a:rPr lang="ca-ES" altLang="ca-ES" sz="1800" dirty="0" smtClean="0">
                <a:latin typeface="Verdana" panose="020B0604030504040204" pitchFamily="34" charset="0"/>
              </a:rPr>
              <a:t>iar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famil</a:t>
            </a:r>
            <a:r>
              <a:rPr lang="ca-ES" altLang="ca-ES" sz="1800" dirty="0" smtClean="0">
                <a:latin typeface="Verdana" panose="020B0604030504040204" pitchFamily="34" charset="0"/>
              </a:rPr>
              <a:t>iars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famil</a:t>
            </a:r>
            <a:r>
              <a:rPr lang="ca-ES" altLang="ca-ES" sz="1800" dirty="0" smtClean="0">
                <a:latin typeface="Verdana" panose="020B0604030504040204" pitchFamily="34" charset="0"/>
              </a:rPr>
              <a:t>iaritat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famil</a:t>
            </a:r>
            <a:r>
              <a:rPr lang="ca-ES" altLang="ca-ES" sz="1800" dirty="0" smtClean="0">
                <a:latin typeface="Verdana" panose="020B0604030504040204" pitchFamily="34" charset="0"/>
              </a:rPr>
              <a:t>iaritzar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7098289" y="2747962"/>
            <a:ext cx="3429641" cy="41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relaci*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relac</a:t>
            </a:r>
            <a:r>
              <a:rPr lang="ca-ES" altLang="ca-ES" sz="1800" dirty="0" smtClean="0">
                <a:latin typeface="Verdana" panose="020B0604030504040204" pitchFamily="34" charset="0"/>
              </a:rPr>
              <a:t>ió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relac</a:t>
            </a:r>
            <a:r>
              <a:rPr lang="ca-ES" altLang="ca-ES" sz="1800" dirty="0" smtClean="0">
                <a:latin typeface="Verdana" panose="020B0604030504040204" pitchFamily="34" charset="0"/>
              </a:rPr>
              <a:t>ions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relac</a:t>
            </a:r>
            <a:r>
              <a:rPr lang="ca-ES" altLang="ca-ES" sz="1800" dirty="0" smtClean="0">
                <a:latin typeface="Verdana" panose="020B0604030504040204" pitchFamily="34" charset="0"/>
              </a:rPr>
              <a:t>ionar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dirty="0" smtClean="0">
                <a:solidFill>
                  <a:srgbClr val="00B050"/>
                </a:solidFill>
                <a:latin typeface="Verdana" panose="020B0604030504040204" pitchFamily="34" charset="0"/>
              </a:rPr>
              <a:t>relac</a:t>
            </a:r>
            <a:r>
              <a:rPr lang="ca-ES" altLang="ca-ES" sz="1800" dirty="0" smtClean="0">
                <a:latin typeface="Verdana" panose="020B0604030504040204" pitchFamily="34" charset="0"/>
              </a:rPr>
              <a:t>ionats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Tx/>
              <a:buNone/>
              <a:defRPr/>
            </a:pPr>
            <a:r>
              <a:rPr lang="ca-ES" altLang="ca-ES" sz="18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X relat</a:t>
            </a:r>
            <a:r>
              <a:rPr lang="ca-ES" altLang="ca-ES" sz="1800" dirty="0" smtClean="0">
                <a:latin typeface="Verdana" panose="020B0604030504040204" pitchFamily="34" charset="0"/>
              </a:rPr>
              <a:t>iu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Tx/>
              <a:buNone/>
              <a:defRPr/>
            </a:pPr>
            <a:r>
              <a:rPr lang="ca-ES" altLang="ca-ES" sz="18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X</a:t>
            </a:r>
            <a:r>
              <a:rPr lang="ca-ES" altLang="ca-ES" sz="1800" dirty="0" smtClean="0">
                <a:latin typeface="Verdana" panose="020B0604030504040204" pitchFamily="34" charset="0"/>
              </a:rPr>
              <a:t> </a:t>
            </a:r>
            <a:r>
              <a:rPr lang="ca-ES" altLang="ca-ES" sz="18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relat</a:t>
            </a:r>
            <a:r>
              <a:rPr lang="ca-ES" altLang="ca-ES" sz="1800" dirty="0" smtClean="0">
                <a:latin typeface="Verdana" panose="020B0604030504040204" pitchFamily="34" charset="0"/>
              </a:rPr>
              <a:t>ivitat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</p:txBody>
      </p:sp>
      <p:sp>
        <p:nvSpPr>
          <p:cNvPr id="22" name="CuadroTexto 1"/>
          <p:cNvSpPr txBox="1">
            <a:spLocks noChangeArrowheads="1"/>
          </p:cNvSpPr>
          <p:nvPr/>
        </p:nvSpPr>
        <p:spPr bwMode="auto">
          <a:xfrm>
            <a:off x="612000" y="5819202"/>
            <a:ext cx="11429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majoria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bases de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dades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no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permeten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truncar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paraules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amb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tres o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menys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lletres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 exemple </a:t>
            </a:r>
            <a:r>
              <a:rPr lang="es-ES" altLang="es-ES" sz="1800" b="1" dirty="0" err="1">
                <a:solidFill>
                  <a:srgbClr val="3462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edu</a:t>
            </a:r>
            <a:r>
              <a:rPr lang="es-ES" altLang="es-ES" sz="1800" b="1" dirty="0">
                <a:solidFill>
                  <a:srgbClr val="3462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24339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2"/>
          <p:cNvSpPr txBox="1">
            <a:spLocks noChangeArrowheads="1"/>
          </p:cNvSpPr>
          <p:nvPr/>
        </p:nvSpPr>
        <p:spPr bwMode="auto">
          <a:xfrm>
            <a:off x="612429" y="1306800"/>
            <a:ext cx="127476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Sumari</a:t>
            </a: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5363" name="Text Box 12"/>
          <p:cNvSpPr txBox="1">
            <a:spLocks noChangeArrowheads="1"/>
          </p:cNvSpPr>
          <p:nvPr/>
        </p:nvSpPr>
        <p:spPr bwMode="auto">
          <a:xfrm>
            <a:off x="612429" y="1676687"/>
            <a:ext cx="8923457" cy="5032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numCol="1"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ca-ES" altLang="ca-ES" sz="1300" dirty="0" smtClean="0">
                <a:latin typeface="Verdana" panose="020B0604030504040204" pitchFamily="34" charset="0"/>
                <a:hlinkClick r:id="rId2" action="ppaction://hlinksldjump"/>
              </a:rPr>
              <a:t>Què és l’estratègia de cerca?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1.1 </a:t>
            </a:r>
            <a:r>
              <a:rPr lang="ca-ES" altLang="ca-ES" sz="1300" dirty="0" smtClean="0">
                <a:latin typeface="Verdana" panose="020B0604030504040204" pitchFamily="34" charset="0"/>
                <a:hlinkClick r:id="rId3" action="ppaction://hlinksldjump"/>
              </a:rPr>
              <a:t>Què és l’estratègia de cerca? (gràfic)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1.2 </a:t>
            </a:r>
            <a:r>
              <a:rPr lang="ca-ES" altLang="ca-ES" sz="1300" dirty="0" smtClean="0">
                <a:latin typeface="Verdana" panose="020B0604030504040204" pitchFamily="34" charset="0"/>
                <a:hlinkClick r:id="rId4" action="ppaction://hlinksldjump"/>
              </a:rPr>
              <a:t>Definir la necessitat d’informació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1.3 </a:t>
            </a:r>
            <a:r>
              <a:rPr lang="ca-ES" altLang="ca-ES" sz="1300" dirty="0" smtClean="0">
                <a:latin typeface="Verdana" panose="020B0604030504040204" pitchFamily="34" charset="0"/>
                <a:hlinkClick r:id="rId5" action="ppaction://hlinksldjump"/>
              </a:rPr>
              <a:t>Seleccionar la font d’informació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1.4 </a:t>
            </a:r>
            <a:r>
              <a:rPr lang="ca-ES" altLang="ca-ES" sz="1300" dirty="0" smtClean="0">
                <a:latin typeface="Verdana" panose="020B0604030504040204" pitchFamily="34" charset="0"/>
                <a:hlinkClick r:id="rId6" action="ppaction://hlinksldjump"/>
              </a:rPr>
              <a:t>Seleccionar els termes de cerca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	1.4.1 </a:t>
            </a:r>
            <a:r>
              <a:rPr lang="ca-ES" altLang="ca-ES" sz="1300" dirty="0" smtClean="0">
                <a:latin typeface="Verdana" panose="020B0604030504040204" pitchFamily="34" charset="0"/>
                <a:hlinkClick r:id="rId7" action="ppaction://hlinksldjump"/>
              </a:rPr>
              <a:t>Seleccionar els termes de cerca: els tesaurus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	1.4.2 </a:t>
            </a:r>
            <a:r>
              <a:rPr lang="ca-ES" altLang="ca-ES" sz="1300" dirty="0" smtClean="0">
                <a:latin typeface="Verdana" panose="020B0604030504040204" pitchFamily="34" charset="0"/>
                <a:hlinkClick r:id="rId8" action="ppaction://hlinksldjump"/>
              </a:rPr>
              <a:t>Seleccionar els termes de cerca: els diccionaris terminològics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1.5 </a:t>
            </a:r>
            <a:r>
              <a:rPr lang="ca-ES" altLang="ca-ES" sz="1300" dirty="0" smtClean="0">
                <a:latin typeface="Verdana" panose="020B0604030504040204" pitchFamily="34" charset="0"/>
                <a:hlinkClick r:id="rId9" action="ppaction://hlinksldjump"/>
              </a:rPr>
              <a:t>Elaborar i executar la cerca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	1.5.1 </a:t>
            </a:r>
            <a:r>
              <a:rPr lang="ca-ES" altLang="ca-ES" sz="1300" dirty="0" smtClean="0">
                <a:latin typeface="Verdana" panose="020B0604030504040204" pitchFamily="34" charset="0"/>
                <a:hlinkClick r:id="rId10" action="ppaction://hlinksldjump"/>
              </a:rPr>
              <a:t>Operadors booleans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		1.5.1.1 </a:t>
            </a:r>
            <a:r>
              <a:rPr lang="ca-ES" altLang="ca-ES" sz="1300" dirty="0" smtClean="0">
                <a:latin typeface="Verdana" panose="020B0604030504040204" pitchFamily="34" charset="0"/>
                <a:hlinkClick r:id="rId11" action="ppaction://hlinksldjump"/>
              </a:rPr>
              <a:t>Operador booleà: AND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		1.5.1.2 </a:t>
            </a:r>
            <a:r>
              <a:rPr lang="ca-ES" altLang="ca-ES" sz="1300" dirty="0" smtClean="0">
                <a:latin typeface="Verdana" panose="020B0604030504040204" pitchFamily="34" charset="0"/>
                <a:hlinkClick r:id="rId12" action="ppaction://hlinksldjump"/>
              </a:rPr>
              <a:t>Operador booleà: OR 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	1.5.2 </a:t>
            </a:r>
            <a:r>
              <a:rPr lang="ca-ES" altLang="ca-ES" sz="1300" dirty="0" smtClean="0">
                <a:latin typeface="Verdana" panose="020B0604030504040204" pitchFamily="34" charset="0"/>
                <a:hlinkClick r:id="rId13" action="ppaction://hlinksldjump"/>
              </a:rPr>
              <a:t>Operador de truncament: * (asterisc)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	1.5.3 </a:t>
            </a:r>
            <a:r>
              <a:rPr lang="ca-ES" altLang="ca-ES" sz="1300" dirty="0" smtClean="0">
                <a:latin typeface="Verdana" panose="020B0604030504040204" pitchFamily="34" charset="0"/>
                <a:hlinkClick r:id="rId14" action="ppaction://hlinksldjump"/>
              </a:rPr>
              <a:t>Operador de posició o proximitat: “ ” (cometes)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	1.5.4 </a:t>
            </a:r>
            <a:r>
              <a:rPr lang="ca-ES" altLang="ca-ES" sz="1300" dirty="0" smtClean="0">
                <a:latin typeface="Verdana" panose="020B0604030504040204" pitchFamily="34" charset="0"/>
                <a:hlinkClick r:id="rId15" action="ppaction://hlinksldjump"/>
              </a:rPr>
              <a:t>Altres elements de sintaxi: () parèntesis 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	1.5.5 </a:t>
            </a:r>
            <a:r>
              <a:rPr lang="ca-ES" altLang="ca-ES" sz="1300" dirty="0" smtClean="0">
                <a:latin typeface="Verdana" panose="020B0604030504040204" pitchFamily="34" charset="0"/>
                <a:hlinkClick r:id="rId16" action="ppaction://hlinksldjump"/>
              </a:rPr>
              <a:t>Combinar operadors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1.6 </a:t>
            </a:r>
            <a:r>
              <a:rPr lang="ca-ES" altLang="ca-ES" sz="1300" dirty="0" smtClean="0">
                <a:latin typeface="Verdana" panose="020B0604030504040204" pitchFamily="34" charset="0"/>
                <a:hlinkClick r:id="rId17" action="ppaction://hlinksldjump"/>
              </a:rPr>
              <a:t>Refinar resultats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1.7 </a:t>
            </a:r>
            <a:r>
              <a:rPr lang="ca-ES" altLang="ca-ES" sz="1300" dirty="0" smtClean="0">
                <a:latin typeface="Verdana" panose="020B0604030504040204" pitchFamily="34" charset="0"/>
                <a:hlinkClick r:id="rId18" action="ppaction://hlinksldjump"/>
              </a:rPr>
              <a:t>Modificar la cerca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300" dirty="0" smtClean="0">
                <a:latin typeface="Verdana" panose="020B0604030504040204" pitchFamily="34" charset="0"/>
              </a:rPr>
              <a:t>	1.8 </a:t>
            </a:r>
            <a:r>
              <a:rPr lang="ca-ES" altLang="ca-ES" sz="1300" dirty="0" smtClean="0">
                <a:latin typeface="Verdana" panose="020B0604030504040204" pitchFamily="34" charset="0"/>
                <a:hlinkClick r:id="rId19" action="ppaction://hlinksldjump"/>
              </a:rPr>
              <a:t>Per acabar, algunes notes</a:t>
            </a:r>
            <a:endParaRPr lang="ca-ES" altLang="ca-ES" sz="1300" dirty="0" smtClean="0">
              <a:latin typeface="Verdana" panose="020B0604030504040204" pitchFamily="34" charset="0"/>
            </a:endParaRP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ca-ES" altLang="ca-ES" sz="1400" dirty="0" smtClean="0">
                <a:latin typeface="Verdana" panose="020B0604030504040204" pitchFamily="34" charset="0"/>
              </a:rPr>
              <a:t>	</a:t>
            </a:r>
          </a:p>
          <a:p>
            <a:pPr marL="0" indent="0" algn="just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ca-ES" altLang="ca-ES" dirty="0">
              <a:latin typeface="Verdana" panose="020B0604030504040204" pitchFamily="34" charset="0"/>
            </a:endParaRPr>
          </a:p>
          <a:p>
            <a:pPr algn="just" eaLnBrk="1" fontAlgn="auto" hangingPunct="1">
              <a:spcBef>
                <a:spcPct val="50000"/>
              </a:spcBef>
              <a:spcAft>
                <a:spcPts val="0"/>
              </a:spcAft>
              <a:buFontTx/>
              <a:buAutoNum type="arabicPeriod"/>
              <a:defRPr/>
            </a:pPr>
            <a:endParaRPr lang="ca-ES" altLang="ca-ES" dirty="0">
              <a:latin typeface="Verdana" panose="020B0604030504040204" pitchFamily="34" charset="0"/>
            </a:endParaRPr>
          </a:p>
          <a:p>
            <a:pPr algn="just" eaLnBrk="1" fontAlgn="auto" hangingPunct="1">
              <a:spcBef>
                <a:spcPct val="50000"/>
              </a:spcBef>
              <a:spcAft>
                <a:spcPts val="0"/>
              </a:spcAft>
              <a:buFontTx/>
              <a:buAutoNum type="arabicPeriod"/>
              <a:defRPr/>
            </a:pPr>
            <a:endParaRPr lang="ca-ES" altLang="ca-ES" dirty="0">
              <a:latin typeface="Verdana" panose="020B0604030504040204" pitchFamily="34" charset="0"/>
            </a:endParaRPr>
          </a:p>
          <a:p>
            <a:pPr algn="just" eaLnBrk="1" fontAlgn="auto" hangingPunct="1">
              <a:spcBef>
                <a:spcPct val="50000"/>
              </a:spcBef>
              <a:spcAft>
                <a:spcPts val="0"/>
              </a:spcAft>
              <a:buFontTx/>
              <a:buAutoNum type="arabicPeriod"/>
              <a:defRPr/>
            </a:pPr>
            <a:endParaRPr lang="ca-ES" altLang="ca-ES" dirty="0">
              <a:latin typeface="Verdana" panose="020B0604030504040204" pitchFamily="34" charset="0"/>
            </a:endParaRPr>
          </a:p>
          <a:p>
            <a:pPr algn="just" eaLnBrk="1" fontAlgn="auto" hangingPunct="1">
              <a:spcBef>
                <a:spcPct val="50000"/>
              </a:spcBef>
              <a:spcAft>
                <a:spcPts val="0"/>
              </a:spcAft>
              <a:buFontTx/>
              <a:buAutoNum type="arabicPeriod"/>
              <a:defRPr/>
            </a:pPr>
            <a:endParaRPr lang="ca-ES" altLang="ca-ES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20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1.5.3 Operador de posició o proximitat: “ ” (cometes)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12000" y="1880988"/>
            <a:ext cx="11092942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Els operadors de posició </a:t>
            </a:r>
            <a:r>
              <a:rPr lang="ca-ES" altLang="ca-ES" sz="1800" dirty="0" smtClean="0">
                <a:latin typeface="Verdana" panose="020B0604030504040204" pitchFamily="34" charset="0"/>
              </a:rPr>
              <a:t>o proximitat ens </a:t>
            </a:r>
            <a:r>
              <a:rPr lang="ca-ES" altLang="ca-ES" sz="1800" dirty="0">
                <a:latin typeface="Verdana" panose="020B0604030504040204" pitchFamily="34" charset="0"/>
              </a:rPr>
              <a:t>permeten cercar documents que continguin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una expressió composta per més d’una paraula</a:t>
            </a:r>
            <a:r>
              <a:rPr lang="ca-ES" altLang="ca-ES" sz="1800" dirty="0">
                <a:latin typeface="Verdana" panose="020B0604030504040204" pitchFamily="34" charset="0"/>
              </a:rPr>
              <a:t>. Per fer-ho, hem de col·locar l’expressió exacta entre cometes (“”):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12000" y="3055682"/>
            <a:ext cx="10638167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“</a:t>
            </a: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currículum escolar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”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i="1" dirty="0" smtClean="0">
                <a:latin typeface="Verdana" panose="020B0604030504040204" pitchFamily="34" charset="0"/>
              </a:rPr>
              <a:t>Evolució del </a:t>
            </a:r>
            <a:r>
              <a:rPr lang="ca-ES" altLang="ca-ES" sz="1800" i="1" dirty="0" smtClean="0">
                <a:solidFill>
                  <a:srgbClr val="00B050"/>
                </a:solidFill>
                <a:latin typeface="Verdana" panose="020B0604030504040204" pitchFamily="34" charset="0"/>
              </a:rPr>
              <a:t>currículum escolar </a:t>
            </a:r>
            <a:r>
              <a:rPr lang="ca-ES" altLang="ca-ES" sz="1800" i="1" dirty="0" smtClean="0">
                <a:latin typeface="Verdana" panose="020B0604030504040204" pitchFamily="34" charset="0"/>
              </a:rPr>
              <a:t>als països nòrdics durant el segle XX 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Tx/>
              <a:buNone/>
              <a:defRPr/>
            </a:pPr>
            <a:r>
              <a:rPr lang="ca-ES" altLang="ca-ES" sz="1800" i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X</a:t>
            </a:r>
            <a:r>
              <a:rPr lang="ca-ES" altLang="ca-ES" sz="1800" i="1" dirty="0" smtClean="0">
                <a:latin typeface="Verdana" panose="020B0604030504040204" pitchFamily="34" charset="0"/>
              </a:rPr>
              <a:t> </a:t>
            </a:r>
            <a:r>
              <a:rPr lang="ca-ES" altLang="ca-ES" sz="1800" i="1" dirty="0" err="1" smtClean="0">
                <a:latin typeface="Verdana" panose="020B0604030504040204" pitchFamily="34" charset="0"/>
              </a:rPr>
              <a:t>Cómo</a:t>
            </a:r>
            <a:r>
              <a:rPr lang="ca-ES" altLang="ca-ES" sz="1800" i="1" dirty="0" smtClean="0">
                <a:latin typeface="Verdana" panose="020B0604030504040204" pitchFamily="34" charset="0"/>
              </a:rPr>
              <a:t> redactar tu </a:t>
            </a:r>
            <a:r>
              <a:rPr lang="ca-ES" altLang="ca-ES" sz="1800" i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currículum</a:t>
            </a:r>
            <a:r>
              <a:rPr lang="ca-ES" altLang="ca-ES" sz="1800" i="1" dirty="0" smtClean="0">
                <a:latin typeface="Verdana" panose="020B0604030504040204" pitchFamily="34" charset="0"/>
              </a:rPr>
              <a:t> para un centro </a:t>
            </a:r>
            <a:r>
              <a:rPr lang="ca-ES" altLang="ca-ES" sz="1800" i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escolar</a:t>
            </a:r>
            <a:r>
              <a:rPr lang="ca-ES" altLang="ca-ES" sz="1800" i="1" dirty="0" smtClean="0">
                <a:latin typeface="Verdana" panose="020B0604030504040204" pitchFamily="34" charset="0"/>
              </a:rPr>
              <a:t> privado</a:t>
            </a: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525921" y="4922278"/>
            <a:ext cx="11052421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“</a:t>
            </a: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mediació escolar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”</a:t>
            </a:r>
          </a:p>
          <a:p>
            <a:pPr marL="285750" indent="-285750"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sz="1800" i="1" dirty="0" smtClean="0">
                <a:latin typeface="Verdana" panose="020B0604030504040204" pitchFamily="34" charset="0"/>
              </a:rPr>
              <a:t>Guia pràctica de </a:t>
            </a:r>
            <a:r>
              <a:rPr lang="ca-ES" altLang="ca-ES" sz="1800" i="1" dirty="0" smtClean="0">
                <a:solidFill>
                  <a:srgbClr val="00B050"/>
                </a:solidFill>
                <a:latin typeface="Verdana" panose="020B0604030504040204" pitchFamily="34" charset="0"/>
              </a:rPr>
              <a:t>mediació escolar</a:t>
            </a:r>
            <a:r>
              <a:rPr lang="ca-ES" altLang="ca-ES" sz="1800" i="1" dirty="0" smtClean="0">
                <a:latin typeface="Verdana" panose="020B0604030504040204" pitchFamily="34" charset="0"/>
              </a:rPr>
              <a:t> i casos d’estudi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i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X</a:t>
            </a:r>
            <a:r>
              <a:rPr lang="ca-ES" altLang="ca-ES" sz="1800" i="1" dirty="0" smtClean="0">
                <a:latin typeface="Verdana" panose="020B0604030504040204" pitchFamily="34" charset="0"/>
              </a:rPr>
              <a:t> </a:t>
            </a:r>
            <a:r>
              <a:rPr lang="ca-ES" altLang="ca-ES" sz="1800" i="1" dirty="0">
                <a:latin typeface="Verdana" panose="020B0604030504040204" pitchFamily="34" charset="0"/>
              </a:rPr>
              <a:t>L</a:t>
            </a:r>
            <a:r>
              <a:rPr lang="ca-ES" altLang="ca-ES" sz="1800" i="1" dirty="0" smtClean="0">
                <a:latin typeface="Verdana" panose="020B0604030504040204" pitchFamily="34" charset="0"/>
              </a:rPr>
              <a:t>a </a:t>
            </a:r>
            <a:r>
              <a:rPr lang="ca-ES" altLang="ca-ES" sz="1800" i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mediació</a:t>
            </a:r>
            <a:r>
              <a:rPr lang="ca-ES" altLang="ca-ES" sz="1800" i="1" dirty="0" smtClean="0">
                <a:latin typeface="Verdana" panose="020B0604030504040204" pitchFamily="34" charset="0"/>
              </a:rPr>
              <a:t> com a alternativa </a:t>
            </a:r>
            <a:r>
              <a:rPr lang="ca-ES" altLang="ca-ES" sz="1800" i="1" dirty="0">
                <a:latin typeface="Verdana" panose="020B0604030504040204" pitchFamily="34" charset="0"/>
              </a:rPr>
              <a:t>a</a:t>
            </a:r>
            <a:r>
              <a:rPr lang="ca-ES" altLang="ca-ES" sz="1800" i="1" dirty="0" smtClean="0">
                <a:latin typeface="Verdana" panose="020B0604030504040204" pitchFamily="34" charset="0"/>
              </a:rPr>
              <a:t> processos judicials per la custòdia d’infants en edat </a:t>
            </a:r>
            <a:r>
              <a:rPr lang="ca-ES" altLang="ca-ES" sz="1800" i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escolar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dirty="0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4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1.5.3.1 Operador de posició o proximitat (2)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pic>
        <p:nvPicPr>
          <p:cNvPr id="8" name="Imatg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34" y="4626400"/>
            <a:ext cx="8404744" cy="194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t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174" y="2634458"/>
            <a:ext cx="8399420" cy="61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12000" y="1801956"/>
            <a:ext cx="112034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Els operadors de posició són útils per buscar termes que, per separat, poden retornar-nos resultats que no tenen res a veure amb la nostra necessitat d’informació.     </a:t>
            </a:r>
          </a:p>
        </p:txBody>
      </p:sp>
      <p:sp>
        <p:nvSpPr>
          <p:cNvPr id="13" name="Rectangle arrodonit 6"/>
          <p:cNvSpPr/>
          <p:nvPr/>
        </p:nvSpPr>
        <p:spPr>
          <a:xfrm>
            <a:off x="1836435" y="2704724"/>
            <a:ext cx="2090057" cy="48072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4" name="Rectangle arrodonit 7"/>
          <p:cNvSpPr/>
          <p:nvPr/>
        </p:nvSpPr>
        <p:spPr>
          <a:xfrm>
            <a:off x="5520247" y="4645479"/>
            <a:ext cx="1256323" cy="33809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16" name="Connector de fletxa recta 8"/>
          <p:cNvCxnSpPr/>
          <p:nvPr/>
        </p:nvCxnSpPr>
        <p:spPr>
          <a:xfrm>
            <a:off x="3679471" y="3185445"/>
            <a:ext cx="2479582" cy="14409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arrodonit 16"/>
          <p:cNvSpPr/>
          <p:nvPr/>
        </p:nvSpPr>
        <p:spPr>
          <a:xfrm>
            <a:off x="1703578" y="4887062"/>
            <a:ext cx="1071007" cy="30875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18" name="Connector de fletxa recta 18"/>
          <p:cNvCxnSpPr>
            <a:stCxn id="13" idx="2"/>
          </p:cNvCxnSpPr>
          <p:nvPr/>
        </p:nvCxnSpPr>
        <p:spPr>
          <a:xfrm flipH="1">
            <a:off x="2335199" y="3185445"/>
            <a:ext cx="546265" cy="16184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tg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213" y="3519670"/>
            <a:ext cx="1097432" cy="95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15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1.5.3.2 Operador de posició o proximitat (3)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pic>
        <p:nvPicPr>
          <p:cNvPr id="24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519" y="4445883"/>
            <a:ext cx="9842972" cy="153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uadroTexto 1"/>
          <p:cNvSpPr txBox="1">
            <a:spLocks noChangeArrowheads="1"/>
          </p:cNvSpPr>
          <p:nvPr/>
        </p:nvSpPr>
        <p:spPr bwMode="auto">
          <a:xfrm>
            <a:off x="612000" y="1803527"/>
            <a:ext cx="112509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s-ES" sz="1800" dirty="0">
                <a:latin typeface="Verdana" panose="020B0604030504040204" pitchFamily="34" charset="0"/>
              </a:rPr>
              <a:t>Si </a:t>
            </a:r>
            <a:r>
              <a:rPr lang="es-ES" altLang="es-ES" sz="1800" dirty="0" err="1">
                <a:latin typeface="Verdana" panose="020B0604030504040204" pitchFamily="34" charset="0"/>
              </a:rPr>
              <a:t>utilitzeu</a:t>
            </a:r>
            <a:r>
              <a:rPr lang="es-ES" altLang="es-ES" sz="1800" dirty="0">
                <a:latin typeface="Verdana" panose="020B0604030504040204" pitchFamily="34" charset="0"/>
              </a:rPr>
              <a:t> </a:t>
            </a:r>
            <a:r>
              <a:rPr lang="es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AND</a:t>
            </a:r>
            <a:r>
              <a:rPr lang="es-ES" altLang="es-ES" sz="1800" dirty="0">
                <a:latin typeface="Verdana" panose="020B0604030504040204" pitchFamily="34" charset="0"/>
              </a:rPr>
              <a:t> o </a:t>
            </a:r>
            <a:r>
              <a:rPr lang="es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OR</a:t>
            </a:r>
            <a:r>
              <a:rPr lang="es-ES" altLang="es-ES" sz="1800" dirty="0">
                <a:latin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</a:rPr>
              <a:t>dintre</a:t>
            </a:r>
            <a:r>
              <a:rPr lang="es-ES" altLang="es-ES" sz="1800" dirty="0">
                <a:latin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</a:rPr>
              <a:t>d’una</a:t>
            </a:r>
            <a:r>
              <a:rPr lang="es-ES" altLang="es-ES" sz="1800" dirty="0">
                <a:latin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</a:rPr>
              <a:t>expressió</a:t>
            </a:r>
            <a:r>
              <a:rPr lang="es-ES" altLang="es-ES" sz="1800" dirty="0">
                <a:latin typeface="Verdana" panose="020B0604030504040204" pitchFamily="34" charset="0"/>
              </a:rPr>
              <a:t> entre cometes, </a:t>
            </a:r>
            <a:r>
              <a:rPr lang="es-ES" altLang="es-ES" sz="1800" dirty="0" err="1">
                <a:latin typeface="Verdana" panose="020B0604030504040204" pitchFamily="34" charset="0"/>
              </a:rPr>
              <a:t>normalment</a:t>
            </a:r>
            <a:r>
              <a:rPr lang="es-ES" altLang="es-ES" sz="1800" dirty="0">
                <a:latin typeface="Verdana" panose="020B0604030504040204" pitchFamily="34" charset="0"/>
              </a:rPr>
              <a:t> la base de </a:t>
            </a:r>
            <a:r>
              <a:rPr lang="es-ES" altLang="es-ES" sz="1800" dirty="0" err="1">
                <a:latin typeface="Verdana" panose="020B0604030504040204" pitchFamily="34" charset="0"/>
              </a:rPr>
              <a:t>dades</a:t>
            </a:r>
            <a:r>
              <a:rPr lang="es-ES" altLang="es-ES" sz="1800" dirty="0">
                <a:latin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</a:rPr>
              <a:t>interpretarà</a:t>
            </a:r>
            <a:r>
              <a:rPr lang="es-ES" altLang="es-ES" sz="1800" dirty="0">
                <a:latin typeface="Verdana" panose="020B0604030504040204" pitchFamily="34" charset="0"/>
              </a:rPr>
              <a:t> AND o OR </a:t>
            </a:r>
            <a:r>
              <a:rPr lang="es-ES" altLang="es-ES" sz="1800" dirty="0" err="1">
                <a:latin typeface="Verdana" panose="020B0604030504040204" pitchFamily="34" charset="0"/>
              </a:rPr>
              <a:t>com</a:t>
            </a:r>
            <a:r>
              <a:rPr lang="es-ES" altLang="es-ES" sz="1800" dirty="0">
                <a:latin typeface="Verdana" panose="020B0604030504040204" pitchFamily="34" charset="0"/>
              </a:rPr>
              <a:t> una </a:t>
            </a:r>
            <a:r>
              <a:rPr lang="es-ES" altLang="es-ES" sz="1800" dirty="0" err="1">
                <a:latin typeface="Verdana" panose="020B0604030504040204" pitchFamily="34" charset="0"/>
              </a:rPr>
              <a:t>paraula</a:t>
            </a:r>
            <a:r>
              <a:rPr lang="es-ES" altLang="es-ES" sz="1800" dirty="0">
                <a:latin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</a:rPr>
              <a:t>més</a:t>
            </a:r>
            <a:r>
              <a:rPr lang="es-ES" altLang="es-ES" sz="1800" dirty="0">
                <a:latin typeface="Verdana" panose="020B0604030504040204" pitchFamily="34" charset="0"/>
              </a:rPr>
              <a:t> i no </a:t>
            </a:r>
            <a:r>
              <a:rPr lang="es-ES" altLang="es-ES" sz="1800" dirty="0" err="1">
                <a:latin typeface="Verdana" panose="020B0604030504040204" pitchFamily="34" charset="0"/>
              </a:rPr>
              <a:t>com</a:t>
            </a:r>
            <a:r>
              <a:rPr lang="es-ES" altLang="es-ES" sz="1800" dirty="0">
                <a:latin typeface="Verdana" panose="020B0604030504040204" pitchFamily="34" charset="0"/>
              </a:rPr>
              <a:t> </a:t>
            </a:r>
            <a:r>
              <a:rPr lang="es-ES" altLang="es-ES" sz="1800" dirty="0" smtClean="0">
                <a:latin typeface="Verdana" panose="020B0604030504040204" pitchFamily="34" charset="0"/>
              </a:rPr>
              <a:t>si </a:t>
            </a:r>
            <a:r>
              <a:rPr lang="es-ES" altLang="es-ES" sz="1800" dirty="0" err="1" smtClean="0">
                <a:latin typeface="Verdana" panose="020B0604030504040204" pitchFamily="34" charset="0"/>
              </a:rPr>
              <a:t>fos</a:t>
            </a:r>
            <a:r>
              <a:rPr lang="es-ES" altLang="es-ES" sz="1800" dirty="0" smtClean="0">
                <a:latin typeface="Verdana" panose="020B0604030504040204" pitchFamily="34" charset="0"/>
              </a:rPr>
              <a:t> un </a:t>
            </a:r>
            <a:r>
              <a:rPr lang="es-ES" altLang="es-ES" sz="1800" dirty="0">
                <a:latin typeface="Verdana" panose="020B0604030504040204" pitchFamily="34" charset="0"/>
              </a:rPr>
              <a:t>operador </a:t>
            </a:r>
            <a:r>
              <a:rPr lang="es-ES" altLang="es-ES" sz="1800" dirty="0" err="1">
                <a:latin typeface="Verdana" panose="020B0604030504040204" pitchFamily="34" charset="0"/>
              </a:rPr>
              <a:t>booleà</a:t>
            </a:r>
            <a:r>
              <a:rPr lang="es-ES" altLang="es-ES" sz="1800" dirty="0">
                <a:latin typeface="Verdana" panose="020B0604030504040204" pitchFamily="34" charset="0"/>
              </a:rPr>
              <a:t>. </a:t>
            </a:r>
          </a:p>
        </p:txBody>
      </p:sp>
      <p:pic>
        <p:nvPicPr>
          <p:cNvPr id="26" name="Imat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638" y="3188320"/>
            <a:ext cx="4394594" cy="701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arrodonit 6"/>
          <p:cNvSpPr/>
          <p:nvPr/>
        </p:nvSpPr>
        <p:spPr>
          <a:xfrm>
            <a:off x="3185638" y="3236376"/>
            <a:ext cx="3188480" cy="58295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8" name="Rectangle arrodonit 7"/>
          <p:cNvSpPr/>
          <p:nvPr/>
        </p:nvSpPr>
        <p:spPr>
          <a:xfrm>
            <a:off x="7414339" y="4491687"/>
            <a:ext cx="2756876" cy="32343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29" name="Connector de fletxa recta 8"/>
          <p:cNvCxnSpPr/>
          <p:nvPr/>
        </p:nvCxnSpPr>
        <p:spPr>
          <a:xfrm>
            <a:off x="4523739" y="3819327"/>
            <a:ext cx="3474293" cy="5564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52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1.5.4 Altres elements de sintaxi: () parèntesis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12000" y="1826607"/>
            <a:ext cx="11274734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Els parèntesis serveixen </a:t>
            </a:r>
            <a:r>
              <a:rPr lang="ca-ES" altLang="ca-ES" sz="1800" dirty="0">
                <a:latin typeface="Verdana" panose="020B0604030504040204" pitchFamily="34" charset="0"/>
              </a:rPr>
              <a:t>per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agrupar</a:t>
            </a:r>
            <a:r>
              <a:rPr lang="ca-ES" altLang="ca-ES" sz="1800" dirty="0">
                <a:latin typeface="Verdana" panose="020B0604030504040204" pitchFamily="34" charset="0"/>
              </a:rPr>
              <a:t> elements dintre de la frase de cerca. També </a:t>
            </a:r>
            <a:r>
              <a:rPr lang="ca-ES" altLang="ca-ES" sz="1800" dirty="0" smtClean="0">
                <a:latin typeface="Verdana" panose="020B0604030504040204" pitchFamily="34" charset="0"/>
              </a:rPr>
              <a:t>indiquen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quina part de la cerca es 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farà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primer</a:t>
            </a:r>
            <a:r>
              <a:rPr lang="ca-ES" altLang="ca-ES" sz="1800" dirty="0"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1759506" y="2751015"/>
            <a:ext cx="8772832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“relacions família-escola” AND (assetjament OR bullying)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b="1" i="1" dirty="0">
                <a:solidFill>
                  <a:srgbClr val="346283"/>
                </a:solidFill>
                <a:latin typeface="Verdana" panose="020B0604030504040204" pitchFamily="34" charset="0"/>
              </a:rPr>
              <a:t>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b="1" i="1" dirty="0">
              <a:solidFill>
                <a:srgbClr val="346283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b="1" i="1" dirty="0">
              <a:solidFill>
                <a:srgbClr val="346283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i="1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3" name="Oval 1"/>
          <p:cNvSpPr/>
          <p:nvPr/>
        </p:nvSpPr>
        <p:spPr>
          <a:xfrm>
            <a:off x="7261381" y="3516405"/>
            <a:ext cx="626876" cy="626876"/>
          </a:xfrm>
          <a:prstGeom prst="ellipse">
            <a:avLst/>
          </a:prstGeom>
          <a:solidFill>
            <a:srgbClr val="346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a-ES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lang="es-ES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Oval 5"/>
          <p:cNvSpPr/>
          <p:nvPr/>
        </p:nvSpPr>
        <p:spPr>
          <a:xfrm>
            <a:off x="3216756" y="3516405"/>
            <a:ext cx="626878" cy="626876"/>
          </a:xfrm>
          <a:prstGeom prst="ellipse">
            <a:avLst/>
          </a:prstGeom>
          <a:solidFill>
            <a:srgbClr val="346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a-ES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es-ES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Oval 6"/>
          <p:cNvSpPr/>
          <p:nvPr/>
        </p:nvSpPr>
        <p:spPr>
          <a:xfrm>
            <a:off x="5174923" y="3516405"/>
            <a:ext cx="626876" cy="626876"/>
          </a:xfrm>
          <a:prstGeom prst="ellipse">
            <a:avLst/>
          </a:prstGeom>
          <a:solidFill>
            <a:srgbClr val="346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a-ES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lang="es-ES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Rectangle 4"/>
          <p:cNvSpPr/>
          <p:nvPr/>
        </p:nvSpPr>
        <p:spPr>
          <a:xfrm>
            <a:off x="2016091" y="3233825"/>
            <a:ext cx="3028208" cy="1490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7" name="Rectangle 10"/>
          <p:cNvSpPr/>
          <p:nvPr/>
        </p:nvSpPr>
        <p:spPr>
          <a:xfrm>
            <a:off x="5932423" y="3229166"/>
            <a:ext cx="3284793" cy="1580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8" name="Rectangle 11"/>
          <p:cNvSpPr/>
          <p:nvPr/>
        </p:nvSpPr>
        <p:spPr>
          <a:xfrm>
            <a:off x="5198044" y="3229166"/>
            <a:ext cx="580634" cy="1536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9" name="QuadreDeText 8"/>
          <p:cNvSpPr txBox="1">
            <a:spLocks noChangeArrowheads="1"/>
          </p:cNvSpPr>
          <p:nvPr/>
        </p:nvSpPr>
        <p:spPr bwMode="auto">
          <a:xfrm>
            <a:off x="1564828" y="4302227"/>
            <a:ext cx="372821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Segon, els resultats que continguin “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relacions família-escola</a:t>
            </a:r>
            <a:r>
              <a:rPr lang="ca-ES" altLang="ca-ES" sz="1800" dirty="0">
                <a:latin typeface="Verdana" panose="020B0604030504040204" pitchFamily="34" charset="0"/>
              </a:rPr>
              <a:t>”.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ES" sz="1800" dirty="0"/>
          </a:p>
        </p:txBody>
      </p:sp>
      <p:sp>
        <p:nvSpPr>
          <p:cNvPr id="20" name="QuadreDeText 9"/>
          <p:cNvSpPr txBox="1">
            <a:spLocks noChangeArrowheads="1"/>
          </p:cNvSpPr>
          <p:nvPr/>
        </p:nvSpPr>
        <p:spPr bwMode="auto">
          <a:xfrm>
            <a:off x="2735435" y="5573695"/>
            <a:ext cx="710258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Finalment es mostraran els resultats que continguin </a:t>
            </a:r>
            <a:r>
              <a:rPr lang="ca-ES" altLang="ca-ES" sz="1800" dirty="0" smtClean="0">
                <a:latin typeface="Verdana" panose="020B0604030504040204" pitchFamily="34" charset="0"/>
              </a:rPr>
              <a:t>els termes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assetjament </a:t>
            </a:r>
            <a:r>
              <a:rPr lang="ca-ES" altLang="ca-ES" sz="1800" dirty="0">
                <a:latin typeface="Verdana" panose="020B0604030504040204" pitchFamily="34" charset="0"/>
              </a:rPr>
              <a:t>o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bullying</a:t>
            </a:r>
            <a:r>
              <a:rPr lang="ca-ES" altLang="ca-ES" sz="1800" dirty="0">
                <a:latin typeface="Verdana" panose="020B0604030504040204" pitchFamily="34" charset="0"/>
              </a:rPr>
              <a:t> i que, alhora, continguin l’expressió “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relacions família-escola</a:t>
            </a:r>
            <a:r>
              <a:rPr lang="ca-ES" altLang="ca-ES" sz="1800" dirty="0">
                <a:latin typeface="Verdana" panose="020B0604030504040204" pitchFamily="34" charset="0"/>
              </a:rPr>
              <a:t>”.</a:t>
            </a:r>
            <a:r>
              <a:rPr lang="ca-ES" altLang="ca-ES" sz="1800" b="1" dirty="0">
                <a:latin typeface="Verdana" panose="020B0604030504040204" pitchFamily="34" charset="0"/>
              </a:rPr>
              <a:t> </a:t>
            </a:r>
            <a:r>
              <a:rPr lang="ca-ES" altLang="ca-ES" sz="1800" dirty="0">
                <a:latin typeface="Verdana" panose="020B0604030504040204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ES" sz="1800" dirty="0"/>
          </a:p>
        </p:txBody>
      </p:sp>
      <p:sp>
        <p:nvSpPr>
          <p:cNvPr id="21" name="QuadreDeText 7"/>
          <p:cNvSpPr txBox="1">
            <a:spLocks noChangeArrowheads="1"/>
          </p:cNvSpPr>
          <p:nvPr/>
        </p:nvSpPr>
        <p:spPr bwMode="auto">
          <a:xfrm>
            <a:off x="6418370" y="4201314"/>
            <a:ext cx="399613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Primer, els resultats que continguin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assetjament </a:t>
            </a:r>
            <a:r>
              <a:rPr lang="ca-ES" altLang="ca-ES" sz="1800" dirty="0">
                <a:latin typeface="Verdana" panose="020B0604030504040204" pitchFamily="34" charset="0"/>
              </a:rPr>
              <a:t>o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bullying</a:t>
            </a:r>
            <a:r>
              <a:rPr lang="ca-ES" altLang="ca-ES" sz="1800" dirty="0">
                <a:latin typeface="Verdana" panose="020B0604030504040204" pitchFamily="34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ES" sz="1800" dirty="0"/>
          </a:p>
        </p:txBody>
      </p:sp>
    </p:spTree>
    <p:extLst>
      <p:ext uri="{BB962C8B-B14F-4D97-AF65-F5344CB8AC3E}">
        <p14:creationId xmlns:p14="http://schemas.microsoft.com/office/powerpoint/2010/main" val="11153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1.5.5 Combinar operadors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12000" y="1772233"/>
            <a:ext cx="11272384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És possible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combinar tots els operadors </a:t>
            </a:r>
            <a:r>
              <a:rPr lang="ca-ES" altLang="ca-ES" sz="1800" dirty="0">
                <a:latin typeface="Verdana" panose="020B0604030504040204" pitchFamily="34" charset="0"/>
              </a:rPr>
              <a:t>que hem explicat fins ara, per tal </a:t>
            </a:r>
            <a:r>
              <a:rPr lang="ca-ES" altLang="ca-ES" sz="1800" dirty="0" smtClean="0">
                <a:latin typeface="Verdana" panose="020B0604030504040204" pitchFamily="34" charset="0"/>
              </a:rPr>
              <a:t>de crear </a:t>
            </a:r>
            <a:r>
              <a:rPr lang="ca-ES" altLang="ca-ES" sz="1800" dirty="0">
                <a:latin typeface="Verdana" panose="020B0604030504040204" pitchFamily="34" charset="0"/>
              </a:rPr>
              <a:t>comandes de cerca complexes:</a:t>
            </a: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698595" y="2731107"/>
            <a:ext cx="8677275" cy="244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(educa* AND famil*) AND (“assetjament escolar” OR bullying)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b="1" i="1" dirty="0">
              <a:solidFill>
                <a:srgbClr val="346283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AutoNum type="arabicPeriod"/>
            </a:pPr>
            <a:endParaRPr lang="ca-ES" altLang="ca-ES" sz="1800" i="1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35" name="Rectangle 4"/>
          <p:cNvSpPr/>
          <p:nvPr/>
        </p:nvSpPr>
        <p:spPr>
          <a:xfrm>
            <a:off x="1843058" y="3097845"/>
            <a:ext cx="2520950" cy="1658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6" name="Rectangle 5"/>
          <p:cNvSpPr/>
          <p:nvPr/>
        </p:nvSpPr>
        <p:spPr>
          <a:xfrm>
            <a:off x="5227608" y="3099952"/>
            <a:ext cx="4608512" cy="1518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7" name="Rectangle 6"/>
          <p:cNvSpPr/>
          <p:nvPr/>
        </p:nvSpPr>
        <p:spPr>
          <a:xfrm>
            <a:off x="4554985" y="3097846"/>
            <a:ext cx="539750" cy="1598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8" name="Oval 7"/>
          <p:cNvSpPr/>
          <p:nvPr/>
        </p:nvSpPr>
        <p:spPr>
          <a:xfrm>
            <a:off x="2843183" y="3378807"/>
            <a:ext cx="574675" cy="576262"/>
          </a:xfrm>
          <a:prstGeom prst="ellipse">
            <a:avLst/>
          </a:prstGeom>
          <a:solidFill>
            <a:srgbClr val="346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a-ES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lang="es-ES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Oval 8"/>
          <p:cNvSpPr/>
          <p:nvPr/>
        </p:nvSpPr>
        <p:spPr>
          <a:xfrm>
            <a:off x="7175089" y="3350231"/>
            <a:ext cx="576262" cy="576263"/>
          </a:xfrm>
          <a:prstGeom prst="ellipse">
            <a:avLst/>
          </a:prstGeom>
          <a:solidFill>
            <a:srgbClr val="346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a-ES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es-ES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Oval 9"/>
          <p:cNvSpPr/>
          <p:nvPr/>
        </p:nvSpPr>
        <p:spPr>
          <a:xfrm>
            <a:off x="4550570" y="3399444"/>
            <a:ext cx="576263" cy="576263"/>
          </a:xfrm>
          <a:prstGeom prst="ellipse">
            <a:avLst/>
          </a:prstGeom>
          <a:solidFill>
            <a:srgbClr val="346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a-ES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lang="es-ES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QuadreDeText 1"/>
          <p:cNvSpPr txBox="1">
            <a:spLocks noChangeArrowheads="1"/>
          </p:cNvSpPr>
          <p:nvPr/>
        </p:nvSpPr>
        <p:spPr bwMode="auto">
          <a:xfrm>
            <a:off x="1169958" y="4106119"/>
            <a:ext cx="31083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Primer, els resultats que continguin termes amb les arrels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educa </a:t>
            </a:r>
            <a:r>
              <a:rPr lang="ca-ES" altLang="ca-ES" sz="1800" dirty="0">
                <a:latin typeface="Verdana" panose="020B0604030504040204" pitchFamily="34" charset="0"/>
              </a:rPr>
              <a:t>i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famil.</a:t>
            </a: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42" name="QuadreDeText 2"/>
          <p:cNvSpPr txBox="1">
            <a:spLocks noChangeArrowheads="1"/>
          </p:cNvSpPr>
          <p:nvPr/>
        </p:nvSpPr>
        <p:spPr bwMode="auto">
          <a:xfrm>
            <a:off x="5952735" y="4047194"/>
            <a:ext cx="445161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Segon, tots els resultats que continguin l’expressió “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assetjament escolar</a:t>
            </a:r>
            <a:r>
              <a:rPr lang="ca-ES" altLang="ca-ES" sz="1800" dirty="0">
                <a:latin typeface="Verdana" panose="020B0604030504040204" pitchFamily="34" charset="0"/>
              </a:rPr>
              <a:t>” o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bullying</a:t>
            </a:r>
            <a:r>
              <a:rPr lang="ca-ES" altLang="ca-ES" sz="1800" dirty="0">
                <a:latin typeface="Verdana" panose="020B0604030504040204" pitchFamily="34" charset="0"/>
              </a:rPr>
              <a:t>.  </a:t>
            </a:r>
          </a:p>
        </p:txBody>
      </p:sp>
      <p:sp>
        <p:nvSpPr>
          <p:cNvPr id="43" name="QuadreDeText 3"/>
          <p:cNvSpPr txBox="1">
            <a:spLocks noChangeArrowheads="1"/>
          </p:cNvSpPr>
          <p:nvPr/>
        </p:nvSpPr>
        <p:spPr bwMode="auto">
          <a:xfrm>
            <a:off x="1038361" y="5316647"/>
            <a:ext cx="98287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Finalment es mostraran els resultats que continguin termes amb les arrels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educa </a:t>
            </a:r>
            <a:r>
              <a:rPr lang="ca-ES" altLang="ca-ES" sz="1800" dirty="0">
                <a:latin typeface="Verdana" panose="020B0604030504040204" pitchFamily="34" charset="0"/>
              </a:rPr>
              <a:t>i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famil</a:t>
            </a:r>
            <a:r>
              <a:rPr lang="ca-ES" altLang="ca-ES" sz="1800" dirty="0">
                <a:latin typeface="Verdana" panose="020B0604030504040204" pitchFamily="34" charset="0"/>
              </a:rPr>
              <a:t> i que continguin l’expressió “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assetjament escolar”</a:t>
            </a:r>
            <a:r>
              <a:rPr lang="ca-ES" altLang="ca-ES" sz="1800" dirty="0">
                <a:latin typeface="Verdana" panose="020B0604030504040204" pitchFamily="34" charset="0"/>
              </a:rPr>
              <a:t> o la paraula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bullying</a:t>
            </a:r>
            <a:r>
              <a:rPr lang="ca-ES" altLang="ca-ES" sz="1800" b="1" dirty="0">
                <a:latin typeface="Verdana" panose="020B0604030504040204" pitchFamily="34" charset="0"/>
              </a:rPr>
              <a:t>. </a:t>
            </a:r>
            <a:r>
              <a:rPr lang="ca-ES" altLang="ca-ES" sz="1800" dirty="0">
                <a:latin typeface="Verdana" panose="020B0604030504040204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ES" sz="1800" dirty="0"/>
          </a:p>
        </p:txBody>
      </p:sp>
      <p:sp>
        <p:nvSpPr>
          <p:cNvPr id="44" name="QuadreDeText 10"/>
          <p:cNvSpPr txBox="1"/>
          <p:nvPr/>
        </p:nvSpPr>
        <p:spPr>
          <a:xfrm>
            <a:off x="1181833" y="6211888"/>
            <a:ext cx="92170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i="1" dirty="0">
                <a:latin typeface="Verdana" panose="020B0604030504040204" pitchFamily="34" charset="0"/>
              </a:rPr>
              <a:t>Comunicació entre </a:t>
            </a:r>
            <a:r>
              <a:rPr lang="ca-ES" altLang="ca-ES" i="1" dirty="0">
                <a:solidFill>
                  <a:srgbClr val="00B050"/>
                </a:solidFill>
                <a:latin typeface="Verdana" panose="020B0604030504040204" pitchFamily="34" charset="0"/>
              </a:rPr>
              <a:t>educa</a:t>
            </a:r>
            <a:r>
              <a:rPr lang="ca-ES" altLang="ca-ES" i="1" dirty="0">
                <a:latin typeface="Verdana" panose="020B0604030504040204" pitchFamily="34" charset="0"/>
              </a:rPr>
              <a:t>dors i </a:t>
            </a:r>
            <a:r>
              <a:rPr lang="ca-ES" altLang="ca-ES" i="1" dirty="0">
                <a:solidFill>
                  <a:srgbClr val="00B050"/>
                </a:solidFill>
                <a:latin typeface="Verdana" panose="020B0604030504040204" pitchFamily="34" charset="0"/>
              </a:rPr>
              <a:t>famíl</a:t>
            </a:r>
            <a:r>
              <a:rPr lang="ca-ES" altLang="ca-ES" i="1" dirty="0">
                <a:latin typeface="Verdana" panose="020B0604030504040204" pitchFamily="34" charset="0"/>
              </a:rPr>
              <a:t>ia per aturar l’</a:t>
            </a:r>
            <a:r>
              <a:rPr lang="ca-ES" altLang="ca-ES" i="1" dirty="0">
                <a:solidFill>
                  <a:srgbClr val="00B050"/>
                </a:solidFill>
                <a:latin typeface="Verdana" panose="020B0604030504040204" pitchFamily="34" charset="0"/>
              </a:rPr>
              <a:t>assetjament escolar</a:t>
            </a:r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7363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1.6 Refinar resultats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07086" y="1761298"/>
            <a:ext cx="10972326" cy="4570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Una vegada executada la cerca, és possible que el recurs </a:t>
            </a:r>
            <a:r>
              <a:rPr lang="ca-ES" altLang="ca-ES" sz="1800" dirty="0" smtClean="0">
                <a:latin typeface="Verdana" panose="020B0604030504040204" pitchFamily="34" charset="0"/>
              </a:rPr>
              <a:t>que hem triat ens </a:t>
            </a:r>
            <a:r>
              <a:rPr lang="ca-ES" altLang="ca-ES" sz="1800" dirty="0">
                <a:latin typeface="Verdana" panose="020B0604030504040204" pitchFamily="34" charset="0"/>
              </a:rPr>
              <a:t>permeti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refinar o filtrar els resultats </a:t>
            </a:r>
            <a:r>
              <a:rPr lang="ca-ES" altLang="ca-ES" sz="1800" dirty="0">
                <a:latin typeface="Verdana" panose="020B0604030504040204" pitchFamily="34" charset="0"/>
              </a:rPr>
              <a:t>sense haver de refer la cerca. Algunes de les opcions més habituals són: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</a:endParaRPr>
          </a:p>
        </p:txBody>
      </p:sp>
      <p:pic>
        <p:nvPicPr>
          <p:cNvPr id="18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299" y="2838452"/>
            <a:ext cx="1152525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724" y="2868614"/>
            <a:ext cx="64452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999" y="2868614"/>
            <a:ext cx="477838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187" y="2740027"/>
            <a:ext cx="181927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n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649" y="3517902"/>
            <a:ext cx="547688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uadroTexto 9"/>
          <p:cNvSpPr txBox="1">
            <a:spLocks noChangeArrowheads="1"/>
          </p:cNvSpPr>
          <p:nvPr/>
        </p:nvSpPr>
        <p:spPr bwMode="auto">
          <a:xfrm>
            <a:off x="2026074" y="4177414"/>
            <a:ext cx="1081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>
                <a:solidFill>
                  <a:srgbClr val="346283"/>
                </a:solidFill>
                <a:latin typeface="Verdana" panose="020B0604030504040204" pitchFamily="34" charset="0"/>
              </a:rPr>
              <a:t>Llengua</a:t>
            </a:r>
          </a:p>
        </p:txBody>
      </p:sp>
      <p:sp>
        <p:nvSpPr>
          <p:cNvPr id="24" name="CuadroTexto 13"/>
          <p:cNvSpPr txBox="1">
            <a:spLocks noChangeArrowheads="1"/>
          </p:cNvSpPr>
          <p:nvPr/>
        </p:nvSpPr>
        <p:spPr bwMode="auto">
          <a:xfrm>
            <a:off x="4165230" y="4203702"/>
            <a:ext cx="2714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>
                <a:solidFill>
                  <a:srgbClr val="346283"/>
                </a:solidFill>
                <a:latin typeface="Verdana" panose="020B0604030504040204" pitchFamily="34" charset="0"/>
              </a:rPr>
              <a:t>Data de publicació</a:t>
            </a:r>
          </a:p>
        </p:txBody>
      </p:sp>
      <p:sp>
        <p:nvSpPr>
          <p:cNvPr id="25" name="CuadroTexto 14"/>
          <p:cNvSpPr txBox="1">
            <a:spLocks noChangeArrowheads="1"/>
          </p:cNvSpPr>
          <p:nvPr/>
        </p:nvSpPr>
        <p:spPr bwMode="auto">
          <a:xfrm>
            <a:off x="6966374" y="4200311"/>
            <a:ext cx="2300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>
                <a:solidFill>
                  <a:srgbClr val="346283"/>
                </a:solidFill>
                <a:latin typeface="Verdana" panose="020B0604030504040204" pitchFamily="34" charset="0"/>
              </a:rPr>
              <a:t>Tipus de material</a:t>
            </a:r>
          </a:p>
        </p:txBody>
      </p:sp>
      <p:sp>
        <p:nvSpPr>
          <p:cNvPr id="27" name="CuadroTexto 9"/>
          <p:cNvSpPr txBox="1">
            <a:spLocks noChangeArrowheads="1"/>
          </p:cNvSpPr>
          <p:nvPr/>
        </p:nvSpPr>
        <p:spPr bwMode="auto">
          <a:xfrm>
            <a:off x="2211812" y="6120452"/>
            <a:ext cx="1081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800">
                <a:solidFill>
                  <a:srgbClr val="346283"/>
                </a:solidFill>
                <a:latin typeface="Verdana" panose="020B0604030504040204" pitchFamily="34" charset="0"/>
              </a:rPr>
              <a:t>País</a:t>
            </a:r>
            <a:endParaRPr lang="es-ES" altLang="es-ES" sz="1800">
              <a:solidFill>
                <a:srgbClr val="346283"/>
              </a:solidFill>
              <a:latin typeface="Verdana" panose="020B0604030504040204" pitchFamily="34" charset="0"/>
            </a:endParaRPr>
          </a:p>
        </p:txBody>
      </p:sp>
      <p:pic>
        <p:nvPicPr>
          <p:cNvPr id="28" name="Imatg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112" y="4702814"/>
            <a:ext cx="1354137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CuadroTexto 9"/>
          <p:cNvSpPr txBox="1">
            <a:spLocks noChangeArrowheads="1"/>
          </p:cNvSpPr>
          <p:nvPr/>
        </p:nvSpPr>
        <p:spPr bwMode="auto">
          <a:xfrm>
            <a:off x="4078712" y="6153789"/>
            <a:ext cx="28876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800">
                <a:solidFill>
                  <a:srgbClr val="346283"/>
                </a:solidFill>
                <a:latin typeface="Verdana" panose="020B0604030504040204" pitchFamily="34" charset="0"/>
              </a:rPr>
              <a:t>Revista on es publica</a:t>
            </a:r>
            <a:endParaRPr lang="es-ES" altLang="es-ES" sz="1800">
              <a:solidFill>
                <a:srgbClr val="346283"/>
              </a:solidFill>
              <a:latin typeface="Verdana" panose="020B0604030504040204" pitchFamily="34" charset="0"/>
            </a:endParaRPr>
          </a:p>
        </p:txBody>
      </p:sp>
      <p:pic>
        <p:nvPicPr>
          <p:cNvPr id="30" name="Imatg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249" y="4775839"/>
            <a:ext cx="13589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CuadroTexto 9"/>
          <p:cNvSpPr txBox="1">
            <a:spLocks noChangeArrowheads="1"/>
          </p:cNvSpPr>
          <p:nvPr/>
        </p:nvSpPr>
        <p:spPr bwMode="auto">
          <a:xfrm>
            <a:off x="7647412" y="6182364"/>
            <a:ext cx="28876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800">
                <a:solidFill>
                  <a:srgbClr val="346283"/>
                </a:solidFill>
                <a:latin typeface="Verdana" panose="020B0604030504040204" pitchFamily="34" charset="0"/>
              </a:rPr>
              <a:t>Autor</a:t>
            </a:r>
            <a:endParaRPr lang="es-ES" altLang="es-ES" sz="1800">
              <a:solidFill>
                <a:srgbClr val="346283"/>
              </a:solidFill>
              <a:latin typeface="Verdana" panose="020B0604030504040204" pitchFamily="34" charset="0"/>
            </a:endParaRP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8788" y="4761466"/>
            <a:ext cx="1314072" cy="127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19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1.6.1 Refinar resultats (2)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pic>
        <p:nvPicPr>
          <p:cNvPr id="34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472" y="3787932"/>
            <a:ext cx="2628144" cy="83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t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174" y="1778242"/>
            <a:ext cx="6035041" cy="4922151"/>
          </a:xfrm>
          <a:prstGeom prst="rect">
            <a:avLst/>
          </a:prstGeom>
        </p:spPr>
      </p:pic>
      <p:sp>
        <p:nvSpPr>
          <p:cNvPr id="33" name="Rectangle arrodonit 15"/>
          <p:cNvSpPr/>
          <p:nvPr/>
        </p:nvSpPr>
        <p:spPr>
          <a:xfrm>
            <a:off x="1812174" y="2477331"/>
            <a:ext cx="1717271" cy="400283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706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1.6.2 Refinar resultats (3)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pic>
        <p:nvPicPr>
          <p:cNvPr id="10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0637" y="3473868"/>
            <a:ext cx="1985282" cy="910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t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718" y="1945178"/>
            <a:ext cx="6666994" cy="4265722"/>
          </a:xfrm>
          <a:prstGeom prst="rect">
            <a:avLst/>
          </a:prstGeom>
        </p:spPr>
      </p:pic>
      <p:sp>
        <p:nvSpPr>
          <p:cNvPr id="9" name="Rectangle arrodonit 15"/>
          <p:cNvSpPr/>
          <p:nvPr/>
        </p:nvSpPr>
        <p:spPr>
          <a:xfrm>
            <a:off x="2108718" y="2211355"/>
            <a:ext cx="1698096" cy="414511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753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1.7 Modificar la cerca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12000" y="1766862"/>
            <a:ext cx="11286609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Una cop executada la cerca, és possible que no tinguem èxit.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Poden passar diverses coses: </a:t>
            </a:r>
          </a:p>
        </p:txBody>
      </p:sp>
      <p:pic>
        <p:nvPicPr>
          <p:cNvPr id="18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063" y="2706060"/>
            <a:ext cx="62325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QuadreDeText 3"/>
          <p:cNvSpPr txBox="1">
            <a:spLocks noChangeArrowheads="1"/>
          </p:cNvSpPr>
          <p:nvPr/>
        </p:nvSpPr>
        <p:spPr bwMode="auto">
          <a:xfrm>
            <a:off x="535276" y="3013050"/>
            <a:ext cx="40116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1) No trobem cap resultat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ES" sz="1800" dirty="0"/>
          </a:p>
        </p:txBody>
      </p:sp>
      <p:sp>
        <p:nvSpPr>
          <p:cNvPr id="20" name="QuadreDeText 4"/>
          <p:cNvSpPr txBox="1">
            <a:spLocks noChangeArrowheads="1"/>
          </p:cNvSpPr>
          <p:nvPr/>
        </p:nvSpPr>
        <p:spPr bwMode="auto">
          <a:xfrm>
            <a:off x="535276" y="4429692"/>
            <a:ext cx="38369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2) Trobem massa resultats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ES" sz="1800" dirty="0"/>
          </a:p>
        </p:txBody>
      </p:sp>
      <p:sp>
        <p:nvSpPr>
          <p:cNvPr id="21" name="QuadreDeText 5"/>
          <p:cNvSpPr txBox="1">
            <a:spLocks noChangeArrowheads="1"/>
          </p:cNvSpPr>
          <p:nvPr/>
        </p:nvSpPr>
        <p:spPr bwMode="auto">
          <a:xfrm>
            <a:off x="535276" y="5810478"/>
            <a:ext cx="6911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3) Els resultats no </a:t>
            </a: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responen a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la nostra necessitat</a:t>
            </a:r>
          </a:p>
        </p:txBody>
      </p:sp>
      <p:pic>
        <p:nvPicPr>
          <p:cNvPr id="22" name="Imat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513" y="5019766"/>
            <a:ext cx="1755775" cy="15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t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263" y="4215242"/>
            <a:ext cx="428625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53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1.7.1 Modificar la cerca (2)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12000" y="1808258"/>
            <a:ext cx="114617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Hem de tenir en compte alguns aspectes </a:t>
            </a:r>
            <a:r>
              <a:rPr lang="ca-ES" altLang="ca-ES" sz="1800" dirty="0" smtClean="0">
                <a:latin typeface="Verdana" panose="020B0604030504040204" pitchFamily="34" charset="0"/>
              </a:rPr>
              <a:t>per </a:t>
            </a:r>
            <a:r>
              <a:rPr lang="ca-ES" altLang="ca-ES" sz="1800" dirty="0">
                <a:latin typeface="Verdana" panose="020B0604030504040204" pitchFamily="34" charset="0"/>
              </a:rPr>
              <a:t>refer la nostra cerca: 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22272" y="2436940"/>
            <a:ext cx="11190283" cy="4662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Quan fem servir l’operador 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OR </a:t>
            </a: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ampliem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el nombre resultats</a:t>
            </a:r>
          </a:p>
          <a:p>
            <a:pPr algn="just" eaLnBrk="1" hangingPunct="1">
              <a:spcBef>
                <a:spcPct val="50000"/>
              </a:spcBef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Quan fem servir l’operador AND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restringim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 el nombre de resultats   </a:t>
            </a:r>
          </a:p>
          <a:p>
            <a:pPr algn="just" eaLnBrk="1" hangingPunct="1">
              <a:spcBef>
                <a:spcPct val="50000"/>
              </a:spcBef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Els 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truncaments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incrementen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 el nombre de resultats </a:t>
            </a:r>
          </a:p>
          <a:p>
            <a:pPr algn="just" eaLnBrk="1" hangingPunct="1">
              <a:spcBef>
                <a:spcPct val="50000"/>
              </a:spcBef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Una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expressió entre cometes molt llarga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 és menys probable que ens retorni resultats</a:t>
            </a:r>
          </a:p>
          <a:p>
            <a:pPr algn="just" eaLnBrk="1" hangingPunct="1"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Cal revisar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l’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ortografia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. Un error pot fer que no recuperem resultats</a:t>
            </a:r>
          </a:p>
          <a:p>
            <a:pPr algn="just" eaLnBrk="1" hangingPunct="1"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Cal revisar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la ubicació dels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elements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 i dels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operadors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 (parèntesis sense tancar, cometes sense tancar, operadors 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AND o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OR 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duplicats, etc.)</a:t>
            </a: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Podem descobrir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i utilitzar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nous termes o expressions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a partir dels resultats que hem recuperat en les cerques inicials</a:t>
            </a:r>
          </a:p>
          <a:p>
            <a:pPr algn="just" eaLnBrk="1" hangingPunct="1"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Podem retirar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o aplicar nous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límits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a la cerca</a:t>
            </a:r>
          </a:p>
          <a:p>
            <a:pPr algn="just" eaLnBrk="1" hangingPunct="1">
              <a:spcBef>
                <a:spcPct val="50000"/>
              </a:spcBef>
            </a:pP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58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5464"/>
            <a:ext cx="78501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1. </a:t>
            </a: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Què és l’estratègia de cerca?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612000" y="1850632"/>
            <a:ext cx="11223625" cy="1671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aquest material tractarem l'estratègia de cerca, que és el </a:t>
            </a:r>
            <a:r>
              <a:rPr lang="ca-ES" sz="1800" dirty="0" smtClean="0">
                <a:solidFill>
                  <a:srgbClr val="114B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procés orientat a resoldre una necessitat d'informació</a:t>
            </a:r>
            <a:r>
              <a:rPr lang="ca-E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localitzant recursos rellevants relacionats amb una matèria o temàtica. </a:t>
            </a:r>
            <a:endParaRPr lang="ca-ES" altLang="ca-E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tal que Google, els catàlegs, les bases de dades, etc. ens entenguin i ens donin la informació que necessitem, cal elaborar les preguntes (cerques) amb certa estructura.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L’estratègia de cerca inclou diverses fases:</a:t>
            </a:r>
            <a:endParaRPr lang="ca-ES" altLang="ca-E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992248" y="3790044"/>
            <a:ext cx="7850188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Definir la necessitat d’informació</a:t>
            </a:r>
          </a:p>
          <a:p>
            <a:pPr eaLnBrk="1" hangingPunct="1"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Seleccionar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la 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font o fonts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d’informació</a:t>
            </a:r>
          </a:p>
          <a:p>
            <a:pPr eaLnBrk="1" hangingPunct="1">
              <a:spcBef>
                <a:spcPct val="50000"/>
              </a:spcBef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Seleccionar els termes de cerca</a:t>
            </a:r>
          </a:p>
          <a:p>
            <a:pPr eaLnBrk="1" hangingPunct="1"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Construir 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i executar la cerca amb 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operadors i límits de cerca</a:t>
            </a: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Refinar els resultats</a:t>
            </a:r>
          </a:p>
          <a:p>
            <a:pPr eaLnBrk="1" hangingPunct="1">
              <a:spcBef>
                <a:spcPct val="50000"/>
              </a:spcBef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Modificar la 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cerca (si fos necessari)</a:t>
            </a: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29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1.8 Per acabar, algunes notes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612002" y="1865661"/>
            <a:ext cx="10584734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La majoria de bases de dades, motors de cerca (com Google) i recursos electrònics utilitzen els operadors que hem explicat i us poden ser útils en altres àmbits, més enllà de la recerca d’informació científica.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612001" y="3090739"/>
            <a:ext cx="10584736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Cada base de dades o recurs pot tenir les seves particularitats o </a:t>
            </a:r>
            <a:r>
              <a:rPr lang="ca-ES" altLang="ca-ES" sz="1800" dirty="0" smtClean="0">
                <a:latin typeface="Verdana" panose="020B0604030504040204" pitchFamily="34" charset="0"/>
              </a:rPr>
              <a:t>opcions, </a:t>
            </a:r>
            <a:r>
              <a:rPr lang="ca-ES" altLang="ca-ES" sz="1800" dirty="0">
                <a:latin typeface="Verdana" panose="020B0604030504040204" pitchFamily="34" charset="0"/>
              </a:rPr>
              <a:t>que l’experiència i </a:t>
            </a:r>
            <a:r>
              <a:rPr lang="ca-ES" altLang="ca-ES" sz="1800" dirty="0" smtClean="0">
                <a:latin typeface="Verdana" panose="020B0604030504040204" pitchFamily="34" charset="0"/>
              </a:rPr>
              <a:t>l’assaig-error </a:t>
            </a:r>
            <a:r>
              <a:rPr lang="ca-ES" altLang="ca-ES" sz="1800" dirty="0">
                <a:latin typeface="Verdana" panose="020B0604030504040204" pitchFamily="34" charset="0"/>
              </a:rPr>
              <a:t>us permetran descobrir.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Per exemple: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0" name="QuadreDeText 1"/>
          <p:cNvSpPr txBox="1"/>
          <p:nvPr/>
        </p:nvSpPr>
        <p:spPr>
          <a:xfrm>
            <a:off x="612000" y="4305401"/>
            <a:ext cx="10692844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eaLnBrk="1" hangingPunct="1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dirty="0" smtClean="0">
                <a:latin typeface="Verdana" panose="020B0604030504040204" pitchFamily="34" charset="0"/>
              </a:rPr>
              <a:t>Hi ha recursos que no permeten </a:t>
            </a:r>
            <a:r>
              <a:rPr lang="ca-ES" altLang="ca-ES" dirty="0">
                <a:latin typeface="Verdana" panose="020B0604030504040204" pitchFamily="34" charset="0"/>
              </a:rPr>
              <a:t>truncar les paraules dintre d’un terme compost</a:t>
            </a:r>
            <a:r>
              <a:rPr lang="ca-ES" altLang="ca-ES" dirty="0" smtClean="0">
                <a:latin typeface="Verdana" panose="020B0604030504040204" pitchFamily="34" charset="0"/>
              </a:rPr>
              <a:t>. Per exemple, en aquests recursos escriure “</a:t>
            </a:r>
            <a:r>
              <a:rPr lang="ca-ES" altLang="ca-ES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innova* docent</a:t>
            </a:r>
            <a:r>
              <a:rPr lang="ca-ES" altLang="ca-ES" dirty="0">
                <a:latin typeface="Verdana" panose="020B0604030504040204" pitchFamily="34" charset="0"/>
              </a:rPr>
              <a:t>” no </a:t>
            </a:r>
            <a:r>
              <a:rPr lang="ca-ES" altLang="ca-ES" dirty="0" smtClean="0">
                <a:latin typeface="Verdana" panose="020B0604030504040204" pitchFamily="34" charset="0"/>
              </a:rPr>
              <a:t>ens retornaria </a:t>
            </a:r>
            <a:r>
              <a:rPr lang="ca-ES" altLang="ca-ES" dirty="0">
                <a:latin typeface="Verdana" panose="020B0604030504040204" pitchFamily="34" charset="0"/>
              </a:rPr>
              <a:t>cap resultat</a:t>
            </a:r>
            <a:r>
              <a:rPr lang="ca-ES" altLang="ca-ES" dirty="0" smtClean="0">
                <a:latin typeface="Verdana" panose="020B0604030504040204" pitchFamily="34" charset="0"/>
              </a:rPr>
              <a:t>.</a:t>
            </a:r>
            <a:endParaRPr lang="ca-ES" altLang="ca-ES" dirty="0">
              <a:latin typeface="Verdana" panose="020B0604030504040204" pitchFamily="34" charset="0"/>
            </a:endParaRPr>
          </a:p>
          <a:p>
            <a:pPr marL="285750" indent="-285750" algn="just" eaLnBrk="1" hangingPunct="1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dirty="0">
                <a:solidFill>
                  <a:srgbClr val="346283"/>
                </a:solidFill>
                <a:latin typeface="Verdana" panose="020B0604030504040204" pitchFamily="34" charset="0"/>
              </a:rPr>
              <a:t>ERIC</a:t>
            </a:r>
            <a:r>
              <a:rPr lang="ca-ES" altLang="ca-ES" dirty="0">
                <a:latin typeface="Verdana" panose="020B0604030504040204" pitchFamily="34" charset="0"/>
              </a:rPr>
              <a:t> disposa de t</a:t>
            </a:r>
            <a:r>
              <a:rPr lang="ca-ES" altLang="ca-ES" dirty="0" smtClean="0">
                <a:latin typeface="Verdana" panose="020B0604030504040204" pitchFamily="34" charset="0"/>
              </a:rPr>
              <a:t>esaurus </a:t>
            </a:r>
            <a:r>
              <a:rPr lang="ca-ES" altLang="ca-ES" dirty="0">
                <a:latin typeface="Verdana" panose="020B0604030504040204" pitchFamily="34" charset="0"/>
              </a:rPr>
              <a:t>i, a més a més, permet limitar i filtrar els resultats de forma molt específica per nivell educatiu </a:t>
            </a:r>
            <a:r>
              <a:rPr lang="ca-ES" altLang="ca-ES" dirty="0" smtClean="0">
                <a:latin typeface="Verdana" panose="020B0604030504040204" pitchFamily="34" charset="0"/>
              </a:rPr>
              <a:t>(educació </a:t>
            </a:r>
            <a:r>
              <a:rPr lang="ca-ES" altLang="ca-ES" dirty="0">
                <a:latin typeface="Verdana" panose="020B0604030504040204" pitchFamily="34" charset="0"/>
              </a:rPr>
              <a:t>infantil, </a:t>
            </a:r>
            <a:r>
              <a:rPr lang="ca-ES" altLang="ca-ES" dirty="0" smtClean="0">
                <a:latin typeface="Verdana" panose="020B0604030504040204" pitchFamily="34" charset="0"/>
              </a:rPr>
              <a:t>secundària</a:t>
            </a:r>
            <a:r>
              <a:rPr lang="ca-ES" altLang="ca-ES" dirty="0">
                <a:latin typeface="Verdana" panose="020B0604030504040204" pitchFamily="34" charset="0"/>
              </a:rPr>
              <a:t>, etc.) i audiència (pares, professors, etc.)</a:t>
            </a:r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731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969531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Esperem que us hagi estat útil!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739689" y="2182417"/>
            <a:ext cx="9281133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1800" dirty="0">
                <a:latin typeface="Verdana" panose="020B0604030504040204" pitchFamily="34" charset="0"/>
              </a:rPr>
              <a:t>Si teniu dubtes o suggeriments no dubteu a </a:t>
            </a:r>
            <a:r>
              <a:rPr lang="ca-ES" altLang="es-ES" sz="1800" dirty="0" smtClean="0">
                <a:latin typeface="Verdana" panose="020B0604030504040204" pitchFamily="34" charset="0"/>
              </a:rPr>
              <a:t>contactar amb nosaltres:</a:t>
            </a:r>
            <a:endParaRPr lang="ca-ES" altLang="es-ES" sz="18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es-ES" altLang="es-ES" sz="18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s-ES" altLang="es-ES" sz="1800" dirty="0">
                <a:latin typeface="Verdana" panose="020B0604030504040204" pitchFamily="34" charset="0"/>
              </a:rPr>
              <a:t>CRAI Biblioteca del Campus de Mundet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1800" dirty="0">
                <a:latin typeface="Verdana" panose="020B0604030504040204" pitchFamily="34" charset="0"/>
              </a:rPr>
              <a:t>Passeig de la Vall d'Hebron, 171, Edifici de Llevant </a:t>
            </a:r>
            <a:endParaRPr lang="ca-ES" altLang="es-ES" sz="1800" dirty="0" smtClean="0">
              <a:latin typeface="Verdana" panose="020B060403050404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1800" dirty="0" smtClean="0">
                <a:latin typeface="Verdana" panose="020B0604030504040204" pitchFamily="34" charset="0"/>
              </a:rPr>
              <a:t>08035 </a:t>
            </a:r>
            <a:r>
              <a:rPr lang="ca-ES" altLang="es-ES" sz="1800" dirty="0">
                <a:latin typeface="Verdana" panose="020B0604030504040204" pitchFamily="34" charset="0"/>
              </a:rPr>
              <a:t>Barcelona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1800" dirty="0">
                <a:latin typeface="Verdana" panose="020B0604030504040204" pitchFamily="34" charset="0"/>
                <a:hlinkClick r:id="rId3"/>
              </a:rPr>
              <a:t>bib_mundet@ub.edu</a:t>
            </a:r>
            <a:endParaRPr lang="ca-ES" altLang="es-ES" sz="18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s-ES" altLang="es-ES" sz="1800" dirty="0">
                <a:latin typeface="Verdana" panose="020B0604030504040204" pitchFamily="34" charset="0"/>
              </a:rPr>
              <a:t>93 402 10 35</a:t>
            </a:r>
            <a:endParaRPr lang="ca-ES" altLang="es-ES" sz="18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87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917812" y="2552356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26" y="6291482"/>
            <a:ext cx="792549" cy="274344"/>
          </a:xfrm>
          <a:prstGeom prst="rect">
            <a:avLst/>
          </a:prstGeom>
        </p:spPr>
      </p:pic>
      <p:sp>
        <p:nvSpPr>
          <p:cNvPr id="11" name="Rectángulo 6"/>
          <p:cNvSpPr/>
          <p:nvPr/>
        </p:nvSpPr>
        <p:spPr>
          <a:xfrm>
            <a:off x="3540240" y="624019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</a:t>
            </a:r>
            <a:r>
              <a:rPr lang="ca-ES" altLang="ca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curs </a:t>
            </a:r>
            <a:r>
              <a:rPr lang="ca-ES" altLang="ca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2019-20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12" name="Rectángulo 4"/>
          <p:cNvSpPr/>
          <p:nvPr/>
        </p:nvSpPr>
        <p:spPr>
          <a:xfrm>
            <a:off x="4007042" y="3341713"/>
            <a:ext cx="32351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8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  <a:endParaRPr lang="ca-ES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Imagen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470" y="4352366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78501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1.1 Què és l’estratègia de cerca? (2)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38" name="Rectángulo redondeado 37"/>
          <p:cNvSpPr/>
          <p:nvPr/>
        </p:nvSpPr>
        <p:spPr>
          <a:xfrm>
            <a:off x="4608929" y="3389493"/>
            <a:ext cx="3642189" cy="71834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Seleccionar </a:t>
            </a:r>
            <a:r>
              <a:rPr lang="es-ES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s-ES" sz="16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ont</a:t>
            </a:r>
            <a:r>
              <a:rPr lang="es-ES" sz="16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/s </a:t>
            </a:r>
            <a:r>
              <a:rPr lang="es-E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d’informació</a:t>
            </a:r>
          </a:p>
        </p:txBody>
      </p:sp>
      <p:sp>
        <p:nvSpPr>
          <p:cNvPr id="39" name="Rectángulo redondeado 38"/>
          <p:cNvSpPr/>
          <p:nvPr/>
        </p:nvSpPr>
        <p:spPr>
          <a:xfrm>
            <a:off x="580699" y="3777984"/>
            <a:ext cx="3077441" cy="72072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Triar </a:t>
            </a:r>
            <a:r>
              <a:rPr lang="es-ES" sz="16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termes </a:t>
            </a:r>
            <a:r>
              <a:rPr lang="es-E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cerca</a:t>
            </a:r>
          </a:p>
        </p:txBody>
      </p:sp>
      <p:sp>
        <p:nvSpPr>
          <p:cNvPr id="41" name="Rectángulo redondeado 40"/>
          <p:cNvSpPr/>
          <p:nvPr/>
        </p:nvSpPr>
        <p:spPr>
          <a:xfrm>
            <a:off x="580700" y="5580124"/>
            <a:ext cx="3077441" cy="71913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Elaborar i </a:t>
            </a:r>
            <a:r>
              <a:rPr lang="es-ES" sz="16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executar</a:t>
            </a:r>
            <a:r>
              <a:rPr lang="es-ES" sz="16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cerca</a:t>
            </a:r>
            <a:endParaRPr lang="es-ES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Rectángulo redondeado 41"/>
          <p:cNvSpPr/>
          <p:nvPr/>
        </p:nvSpPr>
        <p:spPr>
          <a:xfrm>
            <a:off x="4600508" y="4420102"/>
            <a:ext cx="3633767" cy="71913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Modificar </a:t>
            </a:r>
            <a:r>
              <a:rPr lang="es-ES" sz="16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</a:t>
            </a:r>
            <a:endParaRPr lang="es-ES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Rectángulo redondeado 46"/>
          <p:cNvSpPr/>
          <p:nvPr/>
        </p:nvSpPr>
        <p:spPr>
          <a:xfrm>
            <a:off x="4608929" y="5599483"/>
            <a:ext cx="3625346" cy="71913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Refinar resultats</a:t>
            </a:r>
          </a:p>
        </p:txBody>
      </p:sp>
      <p:sp>
        <p:nvSpPr>
          <p:cNvPr id="52" name="Rectángulo redondeado 51"/>
          <p:cNvSpPr/>
          <p:nvPr/>
        </p:nvSpPr>
        <p:spPr>
          <a:xfrm>
            <a:off x="4608929" y="1831148"/>
            <a:ext cx="3650610" cy="72072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6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Definir </a:t>
            </a:r>
            <a:r>
              <a:rPr lang="es-ES" sz="16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necessitat</a:t>
            </a:r>
            <a:r>
              <a:rPr lang="es-ES" sz="16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d’informació</a:t>
            </a:r>
            <a:endParaRPr lang="es-ES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5" name="Flecha a la derecha con bandas 54"/>
          <p:cNvSpPr/>
          <p:nvPr/>
        </p:nvSpPr>
        <p:spPr>
          <a:xfrm rot="5400000">
            <a:off x="6106172" y="2771821"/>
            <a:ext cx="647700" cy="433387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6" name="Flecha a la derecha con bandas 55"/>
          <p:cNvSpPr/>
          <p:nvPr/>
        </p:nvSpPr>
        <p:spPr>
          <a:xfrm rot="9856349">
            <a:off x="3812801" y="3660913"/>
            <a:ext cx="647700" cy="433387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7" name="Flecha a la derecha con bandas 56"/>
          <p:cNvSpPr/>
          <p:nvPr/>
        </p:nvSpPr>
        <p:spPr>
          <a:xfrm rot="5400000">
            <a:off x="1762087" y="4822723"/>
            <a:ext cx="647700" cy="433387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8" name="Flecha a la derecha con bandas 57"/>
          <p:cNvSpPr/>
          <p:nvPr/>
        </p:nvSpPr>
        <p:spPr>
          <a:xfrm>
            <a:off x="3812801" y="5722998"/>
            <a:ext cx="647700" cy="433387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9" name="Rectángulo redondeado 58"/>
          <p:cNvSpPr/>
          <p:nvPr/>
        </p:nvSpPr>
        <p:spPr>
          <a:xfrm>
            <a:off x="9347060" y="5629137"/>
            <a:ext cx="2059474" cy="67396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È</a:t>
            </a:r>
            <a:r>
              <a:rPr lang="es-ES" sz="16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xit</a:t>
            </a:r>
            <a:endParaRPr lang="es-ES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0" name="Rectángulo redondeado 59"/>
          <p:cNvSpPr/>
          <p:nvPr/>
        </p:nvSpPr>
        <p:spPr>
          <a:xfrm>
            <a:off x="9347060" y="4426139"/>
            <a:ext cx="2118996" cy="742742"/>
          </a:xfrm>
          <a:prstGeom prst="roundRect">
            <a:avLst/>
          </a:prstGeom>
          <a:solidFill>
            <a:srgbClr val="FED3CC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6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Sense</a:t>
            </a:r>
            <a:r>
              <a:rPr lang="es-ES" sz="16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6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èxit</a:t>
            </a:r>
            <a:endParaRPr lang="es-ES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1" name="Flecha a la derecha con bandas 60"/>
          <p:cNvSpPr/>
          <p:nvPr/>
        </p:nvSpPr>
        <p:spPr>
          <a:xfrm>
            <a:off x="8496578" y="5742357"/>
            <a:ext cx="647700" cy="433387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2" name="Flecha a la derecha con bandas 61"/>
          <p:cNvSpPr/>
          <p:nvPr/>
        </p:nvSpPr>
        <p:spPr>
          <a:xfrm rot="19937135">
            <a:off x="8466818" y="5216141"/>
            <a:ext cx="647700" cy="433387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3" name="Flecha a la derecha con bandas 62"/>
          <p:cNvSpPr/>
          <p:nvPr/>
        </p:nvSpPr>
        <p:spPr>
          <a:xfrm rot="10800000">
            <a:off x="8466817" y="4562977"/>
            <a:ext cx="647700" cy="433387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4" name="Flecha a la derecha con bandas 63"/>
          <p:cNvSpPr/>
          <p:nvPr/>
        </p:nvSpPr>
        <p:spPr>
          <a:xfrm rot="8689717">
            <a:off x="3812801" y="4991721"/>
            <a:ext cx="647700" cy="433387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Flecha a la derecha con bandas 64"/>
          <p:cNvSpPr/>
          <p:nvPr/>
        </p:nvSpPr>
        <p:spPr>
          <a:xfrm rot="12599628">
            <a:off x="3730892" y="4338596"/>
            <a:ext cx="647700" cy="433387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22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78501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1.2 Definir la necessitat d’informació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612000" y="1892024"/>
            <a:ext cx="112236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Primer cal identificar a quina disciplina pertany la nostra </a:t>
            </a:r>
            <a:r>
              <a:rPr lang="ca-ES" altLang="ca-ES" sz="1800" dirty="0" smtClean="0">
                <a:solidFill>
                  <a:srgbClr val="346283"/>
                </a:solidFill>
                <a:latin typeface="Verdana" panose="020B0604030504040204" pitchFamily="34" charset="0"/>
              </a:rPr>
              <a:t>necessitat d’informació</a:t>
            </a:r>
            <a:r>
              <a:rPr lang="ca-ES" altLang="ca-ES" sz="1800" dirty="0" smtClean="0">
                <a:latin typeface="Verdana" panose="020B0604030504040204" pitchFamily="34" charset="0"/>
              </a:rPr>
              <a:t>. Després cal formular aquesta necessitat d’informació de forma específica. Això ens ajudarà a detectar les matèries o disciplines amb les quals es relaciona la nostra necessitat i més endavant ens ajudarà a triar les fonts d’informació més adequades.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612000" y="3224907"/>
            <a:ext cx="1104345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Per exemple: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es-ES" sz="1800" dirty="0">
                <a:solidFill>
                  <a:srgbClr val="3462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ca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Relació entre la família i l’escola en la integració escolar dels fills dels immigrants</a:t>
            </a:r>
            <a:r>
              <a:rPr lang="ca-ES" altLang="es-ES" sz="1800" dirty="0">
                <a:solidFill>
                  <a:srgbClr val="3462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</a:t>
            </a: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633864" y="4303897"/>
            <a:ext cx="140652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Educació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12000" y="5118463"/>
            <a:ext cx="78501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“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Teràpies familiars amb adolescents bipolars</a:t>
            </a: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” 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648151" y="5800115"/>
            <a:ext cx="131286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</a:rPr>
              <a:t>Psicologia</a:t>
            </a:r>
          </a:p>
        </p:txBody>
      </p:sp>
      <p:pic>
        <p:nvPicPr>
          <p:cNvPr id="13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639" y="4102284"/>
            <a:ext cx="758825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726" y="5671527"/>
            <a:ext cx="6286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82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78501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1.2.1 Definir la necessitat d’informació (2)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612000" y="1909744"/>
            <a:ext cx="112236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Opcionalment, podem fer encara més específica la nostra necessitat d’informació aportant detalls com ara: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968375" y="2665325"/>
            <a:ext cx="11223625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Domini lingüístic </a:t>
            </a:r>
            <a:r>
              <a:rPr lang="ca-ES" altLang="ca-ES" sz="1800" dirty="0" smtClean="0">
                <a:latin typeface="Verdana" panose="020B0604030504040204" pitchFamily="34" charset="0"/>
              </a:rPr>
              <a:t>(m’interessen recursos publicats en un o més idiomes?)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ca-ES" sz="1800" dirty="0">
                <a:solidFill>
                  <a:srgbClr val="114B71"/>
                </a:solidFill>
                <a:latin typeface="Verdana" panose="020B0604030504040204" pitchFamily="34" charset="0"/>
              </a:rPr>
              <a:t>À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mbit geogràfic </a:t>
            </a:r>
            <a:r>
              <a:rPr lang="ca-ES" altLang="ca-ES" sz="1800" dirty="0" smtClean="0">
                <a:latin typeface="Verdana" panose="020B0604030504040204" pitchFamily="34" charset="0"/>
              </a:rPr>
              <a:t>(m’interessen recursos publicats a certs països?)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Abast temporal </a:t>
            </a:r>
            <a:r>
              <a:rPr lang="ca-ES" altLang="ca-ES" sz="1800" dirty="0" smtClean="0">
                <a:latin typeface="Verdana" panose="020B0604030504040204" pitchFamily="34" charset="0"/>
              </a:rPr>
              <a:t>(m’interessen recursos publicats dintre cert marc temporal?)</a:t>
            </a:r>
            <a:endParaRPr lang="ca-ES" altLang="ca-ES" sz="1800" dirty="0">
              <a:latin typeface="Verdana" panose="020B0604030504040204" pitchFamily="34" charset="0"/>
            </a:endParaRPr>
          </a:p>
          <a:p>
            <a:pPr marL="285750" indent="-285750"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Autoria</a:t>
            </a:r>
            <a:r>
              <a:rPr lang="ca-ES" altLang="ca-ES" sz="1800" dirty="0" smtClean="0">
                <a:latin typeface="Verdana" panose="020B0604030504040204" pitchFamily="34" charset="0"/>
              </a:rPr>
              <a:t> (m’interessen recursos publicats per cert/s autor/s?)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Tipus de material </a:t>
            </a:r>
            <a:r>
              <a:rPr lang="ca-ES" altLang="ca-ES" sz="1800" dirty="0" smtClean="0">
                <a:latin typeface="Verdana" panose="020B0604030504040204" pitchFamily="34" charset="0"/>
              </a:rPr>
              <a:t>(m’interessen articles, llibres, estudis clínics...?)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ct val="50000"/>
              </a:spcBef>
            </a:pPr>
            <a:endParaRPr lang="ca-ES" altLang="ca-ES" sz="1800" dirty="0" smtClean="0">
              <a:latin typeface="Verdana" panose="020B0604030504040204" pitchFamily="34" charset="0"/>
            </a:endParaRPr>
          </a:p>
        </p:txBody>
      </p:sp>
      <p:pic>
        <p:nvPicPr>
          <p:cNvPr id="8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761" y="5112524"/>
            <a:ext cx="1391576" cy="142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7448" y="5440964"/>
            <a:ext cx="673048" cy="62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8558" y="5093302"/>
            <a:ext cx="550770" cy="69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50" y="5093302"/>
            <a:ext cx="1864738" cy="150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n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153" y="5975306"/>
            <a:ext cx="585580" cy="56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21457" y="5112149"/>
            <a:ext cx="1595982" cy="155230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43570" y="5197680"/>
            <a:ext cx="1414082" cy="139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33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78501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1.2.2 Definir la necessitat d’informació (3)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12000" y="2016063"/>
            <a:ext cx="11043454" cy="327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Un </a:t>
            </a:r>
            <a:r>
              <a:rPr lang="ca-ES" altLang="ca-ES" sz="1800" dirty="0">
                <a:latin typeface="Verdana" panose="020B0604030504040204" pitchFamily="34" charset="0"/>
              </a:rPr>
              <a:t>exemple: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es-ES" sz="1800" dirty="0">
                <a:solidFill>
                  <a:srgbClr val="3462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ca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Relació entre la família i l’escola en la integració escolar dels fills dels immigrants</a:t>
            </a:r>
            <a:r>
              <a:rPr lang="ca-ES" altLang="es-ES" sz="1800" dirty="0" smtClean="0">
                <a:solidFill>
                  <a:srgbClr val="3462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Domini lingüístic </a:t>
            </a:r>
            <a:r>
              <a:rPr lang="ca-ES" altLang="ca-ES" sz="1800" dirty="0" smtClean="0">
                <a:latin typeface="Verdana" panose="020B0604030504040204" pitchFamily="34" charset="0"/>
              </a:rPr>
              <a:t>(vull recursos en 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català</a:t>
            </a:r>
            <a:r>
              <a:rPr lang="ca-ES" altLang="ca-ES" sz="1800" dirty="0">
                <a:latin typeface="Verdana" panose="020B0604030504040204" pitchFamily="34" charset="0"/>
              </a:rPr>
              <a:t>,</a:t>
            </a:r>
            <a:r>
              <a:rPr lang="ca-ES" altLang="ca-ES" sz="1800" dirty="0" smtClean="0">
                <a:latin typeface="Verdana" panose="020B0604030504040204" pitchFamily="34" charset="0"/>
              </a:rPr>
              <a:t> </a:t>
            </a:r>
            <a:r>
              <a:rPr lang="ca-ES" altLang="ca-ES" sz="1800" dirty="0">
                <a:solidFill>
                  <a:srgbClr val="114B71"/>
                </a:solidFill>
                <a:latin typeface="Verdana" panose="020B0604030504040204" pitchFamily="34" charset="0"/>
              </a:rPr>
              <a:t>c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astellà</a:t>
            </a:r>
            <a:r>
              <a:rPr lang="ca-ES" altLang="ca-ES" sz="1800" dirty="0" smtClean="0">
                <a:latin typeface="Verdana" panose="020B0604030504040204" pitchFamily="34" charset="0"/>
              </a:rPr>
              <a:t> o 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anglès</a:t>
            </a:r>
            <a:r>
              <a:rPr lang="ca-ES" altLang="ca-ES" sz="1800" dirty="0" smtClean="0">
                <a:latin typeface="Verdana" panose="020B0604030504040204" pitchFamily="34" charset="0"/>
              </a:rPr>
              <a:t>)</a:t>
            </a: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Àmbit geogràfic </a:t>
            </a:r>
            <a:r>
              <a:rPr lang="ca-ES" altLang="ca-ES" sz="1800" dirty="0" smtClean="0">
                <a:latin typeface="Verdana" panose="020B0604030504040204" pitchFamily="34" charset="0"/>
              </a:rPr>
              <a:t>(vull recursos publicats a 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Catalunya</a:t>
            </a:r>
            <a:r>
              <a:rPr lang="ca-ES" altLang="ca-ES" sz="1800" dirty="0" smtClean="0">
                <a:latin typeface="Verdana" panose="020B0604030504040204" pitchFamily="34" charset="0"/>
              </a:rPr>
              <a:t>, 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Espanya</a:t>
            </a:r>
            <a:r>
              <a:rPr lang="ca-ES" altLang="ca-ES" sz="1800" dirty="0" smtClean="0">
                <a:latin typeface="Verdana" panose="020B0604030504040204" pitchFamily="34" charset="0"/>
              </a:rPr>
              <a:t> o 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Llatinoamèrica)</a:t>
            </a: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Abast temporal </a:t>
            </a:r>
            <a:r>
              <a:rPr lang="ca-ES" altLang="ca-ES" sz="1800" dirty="0" smtClean="0">
                <a:latin typeface="Verdana" panose="020B0604030504040204" pitchFamily="34" charset="0"/>
              </a:rPr>
              <a:t>(vull recursos publicats durant els 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últims cinc anys</a:t>
            </a:r>
            <a:r>
              <a:rPr lang="ca-ES" altLang="ca-ES" sz="1800" dirty="0" smtClean="0">
                <a:latin typeface="Verdana" panose="020B0604030504040204" pitchFamily="34" charset="0"/>
              </a:rPr>
              <a:t>)</a:t>
            </a:r>
          </a:p>
          <a:p>
            <a:pPr marL="285750" indent="-285750" algn="just" eaLnBrk="1" hangingPunct="1">
              <a:spcBef>
                <a:spcPct val="50000"/>
              </a:spcBef>
            </a:pP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Tipus de materials </a:t>
            </a:r>
            <a:r>
              <a:rPr lang="ca-ES" altLang="ca-ES" sz="1800" dirty="0" smtClean="0">
                <a:latin typeface="Verdana" panose="020B0604030504040204" pitchFamily="34" charset="0"/>
              </a:rPr>
              <a:t>(vull només 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articles de revistes</a:t>
            </a:r>
            <a:r>
              <a:rPr lang="ca-ES" altLang="ca-ES" sz="1800" dirty="0" smtClean="0">
                <a:latin typeface="Verdana" panose="020B0604030504040204" pitchFamily="34" charset="0"/>
              </a:rPr>
              <a:t>)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47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78501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1.3 Seleccionar la font d’informació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612000" y="1865137"/>
            <a:ext cx="1122362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Un cop definida la necessitat d’informació, és més senzill escollir una font d’informació adient. 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Conèixer les fonts d’informació existents és important. Ara que comenceu, no dubteu a preguntar als professors o al personal del CRAI quines són les fonts més adequades per a vosaltres.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Teniu a la vostra disposició un 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  <a:hlinkClick r:id="rId3"/>
              </a:rPr>
              <a:t>material que detalla els tipus de fonts d’informació </a:t>
            </a:r>
            <a:r>
              <a:rPr lang="ca-ES" altLang="ca-ES" sz="1800" dirty="0" smtClean="0">
                <a:latin typeface="Verdana" panose="020B0604030504040204" pitchFamily="34" charset="0"/>
              </a:rPr>
              <a:t>que teniu al vostre abast.</a:t>
            </a: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612000" y="3896462"/>
            <a:ext cx="1109270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es-E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Exemple: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es-ES" sz="1800" dirty="0" smtClean="0">
                <a:solidFill>
                  <a:srgbClr val="3462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ca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Relació entre la família i l’escola en la integració escolar dels fills dels immigrants</a:t>
            </a:r>
            <a:r>
              <a:rPr lang="ca-ES" altLang="es-ES" sz="1800" dirty="0">
                <a:solidFill>
                  <a:srgbClr val="3462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</a:t>
            </a:r>
            <a:endParaRPr lang="ca-ES" altLang="ca-ES" sz="1800" dirty="0">
              <a:solidFill>
                <a:srgbClr val="3462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4892169" y="5318969"/>
            <a:ext cx="13827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Educació</a:t>
            </a:r>
          </a:p>
        </p:txBody>
      </p:sp>
      <p:pic>
        <p:nvPicPr>
          <p:cNvPr id="10" name="Imat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492" y="5607753"/>
            <a:ext cx="1566882" cy="88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t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814" y="5450667"/>
            <a:ext cx="3289300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lecha a la derecha con bandas 11"/>
          <p:cNvSpPr/>
          <p:nvPr/>
        </p:nvSpPr>
        <p:spPr>
          <a:xfrm rot="5400000">
            <a:off x="5327937" y="4893519"/>
            <a:ext cx="511175" cy="339725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3" name="Flecha a la derecha con bandas 12"/>
          <p:cNvSpPr/>
          <p:nvPr/>
        </p:nvSpPr>
        <p:spPr>
          <a:xfrm rot="8291318">
            <a:off x="4336673" y="5736492"/>
            <a:ext cx="601662" cy="382587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4" name="Flecha a la derecha con bandas 13"/>
          <p:cNvSpPr/>
          <p:nvPr/>
        </p:nvSpPr>
        <p:spPr>
          <a:xfrm rot="2648860">
            <a:off x="6070889" y="5784836"/>
            <a:ext cx="628650" cy="419100"/>
          </a:xfrm>
          <a:prstGeom prst="stripedRightArrow">
            <a:avLst/>
          </a:prstGeom>
          <a:solidFill>
            <a:schemeClr val="bg1"/>
          </a:solidFill>
          <a:ln>
            <a:solidFill>
              <a:srgbClr val="34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262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612000" y="1306800"/>
            <a:ext cx="78501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1.4 Seleccionar els termes de cerca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612000" y="1865330"/>
            <a:ext cx="11223625" cy="189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A</a:t>
            </a:r>
            <a:r>
              <a:rPr lang="ca-ES" altLang="ca-ES" sz="1800" dirty="0" smtClean="0">
                <a:latin typeface="Verdana" panose="020B0604030504040204" pitchFamily="34" charset="0"/>
              </a:rPr>
              <a:t>ra hem d’analitzar quins termes i conceptes podem extreure de la nostra necessitat d’informació. Podeu extreure els termes 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a partir de la mateixa necessitat d’informació</a:t>
            </a:r>
            <a:r>
              <a:rPr lang="ca-ES" altLang="ca-ES" sz="1800" dirty="0" smtClean="0">
                <a:latin typeface="Verdana" panose="020B0604030504040204" pitchFamily="34" charset="0"/>
              </a:rPr>
              <a:t> o </a:t>
            </a:r>
            <a:r>
              <a:rPr lang="ca-ES" altLang="ca-ES" sz="1800" dirty="0" smtClean="0">
                <a:solidFill>
                  <a:srgbClr val="114B71"/>
                </a:solidFill>
                <a:latin typeface="Verdana" panose="020B0604030504040204" pitchFamily="34" charset="0"/>
              </a:rPr>
              <a:t>buscant termes relacionats en altres textos, articles o materials</a:t>
            </a:r>
            <a:r>
              <a:rPr lang="ca-ES" altLang="ca-ES" sz="1800" dirty="0" smtClean="0">
                <a:latin typeface="Verdana" panose="020B0604030504040204" pitchFamily="34" charset="0"/>
              </a:rPr>
              <a:t> dels quals disposeu.  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A mesura que adquiriu experiència en la vostra disciplina, identificareu ràpidament quins són els termes tècnics més adients.  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None/>
            </a:pPr>
            <a:endParaRPr lang="ca-ES" altLang="ca-ES" sz="1800" dirty="0">
              <a:latin typeface="Verdana" panose="020B0604030504040204" pitchFamily="34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612000" y="3432483"/>
            <a:ext cx="1122838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800" dirty="0" smtClean="0">
                <a:latin typeface="Verdana" panose="020B0604030504040204" pitchFamily="34" charset="0"/>
              </a:rPr>
              <a:t>Exemple:</a:t>
            </a:r>
          </a:p>
          <a:p>
            <a:pPr>
              <a:spcBef>
                <a:spcPct val="0"/>
              </a:spcBef>
              <a:buFontTx/>
              <a:buNone/>
            </a:pPr>
            <a:endParaRPr lang="ca-ES" altLang="es-ES" sz="1800" dirty="0" smtClean="0">
              <a:latin typeface="Verdana" panose="020B060403050404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ca-ES" altLang="es-ES" sz="1800" b="1" dirty="0" smtClean="0">
                <a:solidFill>
                  <a:srgbClr val="C00000"/>
                </a:solidFill>
                <a:latin typeface="Verdana" panose="020B0604030504040204" pitchFamily="34" charset="0"/>
              </a:rPr>
              <a:t>relació</a:t>
            </a:r>
            <a:r>
              <a:rPr lang="ca-ES" altLang="es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 </a:t>
            </a:r>
            <a:r>
              <a:rPr lang="ca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entre la </a:t>
            </a:r>
            <a:r>
              <a:rPr lang="ca-ES" altLang="es-ES" sz="1800" b="1" dirty="0">
                <a:solidFill>
                  <a:srgbClr val="C00000"/>
                </a:solidFill>
                <a:latin typeface="Verdana" panose="020B0604030504040204" pitchFamily="34" charset="0"/>
              </a:rPr>
              <a:t>família</a:t>
            </a:r>
            <a:r>
              <a:rPr lang="ca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 i l’</a:t>
            </a:r>
            <a:r>
              <a:rPr lang="ca-ES" altLang="es-ES" sz="1800" b="1" dirty="0">
                <a:solidFill>
                  <a:srgbClr val="C00000"/>
                </a:solidFill>
                <a:latin typeface="Verdana" panose="020B0604030504040204" pitchFamily="34" charset="0"/>
              </a:rPr>
              <a:t>escola</a:t>
            </a:r>
            <a:r>
              <a:rPr lang="ca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 en la </a:t>
            </a:r>
            <a:r>
              <a:rPr lang="ca-ES" altLang="es-ES" sz="1800" b="1" dirty="0">
                <a:solidFill>
                  <a:srgbClr val="C00000"/>
                </a:solidFill>
                <a:latin typeface="Verdana" panose="020B0604030504040204" pitchFamily="34" charset="0"/>
              </a:rPr>
              <a:t>integració escolar</a:t>
            </a:r>
            <a:r>
              <a:rPr lang="ca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 dels </a:t>
            </a:r>
            <a:r>
              <a:rPr lang="ca-ES" altLang="es-ES" sz="1800" b="1" dirty="0">
                <a:solidFill>
                  <a:srgbClr val="C00000"/>
                </a:solidFill>
                <a:latin typeface="Verdana" panose="020B0604030504040204" pitchFamily="34" charset="0"/>
              </a:rPr>
              <a:t>fills</a:t>
            </a:r>
            <a:r>
              <a:rPr lang="ca-ES" altLang="es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 dels </a:t>
            </a:r>
            <a:r>
              <a:rPr lang="ca-ES" altLang="es-ES" sz="1800" b="1" dirty="0">
                <a:solidFill>
                  <a:srgbClr val="C00000"/>
                </a:solidFill>
                <a:latin typeface="Verdana" panose="020B0604030504040204" pitchFamily="34" charset="0"/>
              </a:rPr>
              <a:t>immigrants</a:t>
            </a:r>
            <a:endParaRPr lang="es-ES" altLang="es-ES" sz="1800" b="1" dirty="0">
              <a:solidFill>
                <a:srgbClr val="C00000"/>
              </a:solidFill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12000" y="4485256"/>
            <a:ext cx="1082979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Verdana" panose="020B0604030504040204" pitchFamily="34" charset="0"/>
              </a:rPr>
              <a:t>En ocasions, hi ha conceptes que poden plantejar-vos dubtes</a:t>
            </a:r>
            <a:r>
              <a:rPr lang="ca-ES" altLang="ca-ES" sz="1800" dirty="0" smtClean="0">
                <a:latin typeface="Verdana" panose="020B0604030504040204" pitchFamily="34" charset="0"/>
              </a:rPr>
              <a:t>:</a:t>
            </a:r>
            <a:endParaRPr lang="ca-ES" altLang="ca-ES" sz="1800" dirty="0">
              <a:latin typeface="Verdana" panose="020B0604030504040204" pitchFamily="34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  <a:sym typeface="Wingdings" panose="05000000000000000000" pitchFamily="2" charset="2"/>
              </a:rPr>
              <a:t>  </a:t>
            </a:r>
            <a:r>
              <a:rPr lang="ca-ES" altLang="ca-ES" sz="1800" dirty="0">
                <a:latin typeface="Verdana" panose="020B0604030504040204" pitchFamily="34" charset="0"/>
              </a:rPr>
              <a:t>Faig servir “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immigrants</a:t>
            </a:r>
            <a:r>
              <a:rPr lang="ca-ES" altLang="ca-ES" sz="1800" dirty="0">
                <a:latin typeface="Verdana" panose="020B0604030504040204" pitchFamily="34" charset="0"/>
              </a:rPr>
              <a:t>” o “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fills dels immigrants</a:t>
            </a:r>
            <a:r>
              <a:rPr lang="ca-ES" altLang="ca-ES" sz="1800" dirty="0">
                <a:latin typeface="Verdana" panose="020B0604030504040204" pitchFamily="34" charset="0"/>
              </a:rPr>
              <a:t>”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 ?</a:t>
            </a:r>
            <a:r>
              <a:rPr lang="ca-ES" altLang="ca-ES" sz="1800" dirty="0">
                <a:latin typeface="Verdana" panose="020B0604030504040204" pitchFamily="34" charset="0"/>
              </a:rPr>
              <a:t>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solidFill>
                  <a:srgbClr val="346283"/>
                </a:solidFill>
                <a:latin typeface="Verdana" panose="020B0604030504040204" pitchFamily="34" charset="0"/>
                <a:sym typeface="Wingdings" panose="05000000000000000000" pitchFamily="2" charset="2"/>
              </a:rPr>
              <a:t>  </a:t>
            </a:r>
            <a:r>
              <a:rPr lang="ca-ES" altLang="ca-ES" sz="1800" dirty="0">
                <a:latin typeface="Verdana" panose="020B0604030504040204" pitchFamily="34" charset="0"/>
              </a:rPr>
              <a:t>Els termes “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relació</a:t>
            </a:r>
            <a:r>
              <a:rPr lang="ca-ES" altLang="ca-ES" sz="1800" dirty="0">
                <a:latin typeface="Verdana" panose="020B0604030504040204" pitchFamily="34" charset="0"/>
              </a:rPr>
              <a:t>” i “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família</a:t>
            </a:r>
            <a:r>
              <a:rPr lang="ca-ES" altLang="ca-ES" sz="1800" dirty="0">
                <a:latin typeface="Verdana" panose="020B0604030504040204" pitchFamily="34" charset="0"/>
              </a:rPr>
              <a:t>” són massa genèrics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?</a:t>
            </a:r>
            <a:r>
              <a:rPr lang="ca-ES" altLang="ca-ES" sz="1800" dirty="0"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473755" y="5922966"/>
            <a:ext cx="1110628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 smtClean="0">
                <a:latin typeface="Verdana" panose="020B0604030504040204" pitchFamily="34" charset="0"/>
              </a:rPr>
              <a:t>Unes eines </a:t>
            </a:r>
            <a:r>
              <a:rPr lang="ca-ES" altLang="ca-ES" sz="1800" dirty="0">
                <a:latin typeface="Verdana" panose="020B0604030504040204" pitchFamily="34" charset="0"/>
              </a:rPr>
              <a:t>que us </a:t>
            </a:r>
            <a:r>
              <a:rPr lang="ca-ES" altLang="ca-ES" sz="1800" dirty="0" smtClean="0">
                <a:latin typeface="Verdana" panose="020B0604030504040204" pitchFamily="34" charset="0"/>
              </a:rPr>
              <a:t>poden resultar útils per identificar els termes més adequats </a:t>
            </a:r>
            <a:r>
              <a:rPr lang="ca-ES" altLang="ca-ES" sz="1800" dirty="0">
                <a:latin typeface="Verdana" panose="020B0604030504040204" pitchFamily="34" charset="0"/>
              </a:rPr>
              <a:t>són els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t</a:t>
            </a: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esaurus </a:t>
            </a:r>
            <a:r>
              <a:rPr lang="ca-ES" altLang="ca-ES" sz="1800" dirty="0" smtClean="0">
                <a:latin typeface="Verdana" panose="020B0604030504040204" pitchFamily="34" charset="0"/>
              </a:rPr>
              <a:t>i els </a:t>
            </a:r>
            <a:r>
              <a:rPr lang="ca-ES" altLang="ca-ES" sz="1800" b="1" dirty="0">
                <a:solidFill>
                  <a:srgbClr val="346283"/>
                </a:solidFill>
                <a:latin typeface="Verdana" panose="020B0604030504040204" pitchFamily="34" charset="0"/>
              </a:rPr>
              <a:t>d</a:t>
            </a:r>
            <a:r>
              <a:rPr lang="ca-ES" altLang="ca-ES" sz="1800" b="1" dirty="0" smtClean="0">
                <a:solidFill>
                  <a:srgbClr val="346283"/>
                </a:solidFill>
                <a:latin typeface="Verdana" panose="020B0604030504040204" pitchFamily="34" charset="0"/>
              </a:rPr>
              <a:t>iccionaris terminològics especialitzats</a:t>
            </a:r>
            <a:r>
              <a:rPr lang="ca-ES" altLang="ca-ES" sz="1800" dirty="0" smtClean="0">
                <a:latin typeface="Verdana" panose="020B0604030504040204" pitchFamily="34" charset="0"/>
              </a:rPr>
              <a:t>.</a:t>
            </a:r>
            <a:endParaRPr lang="ca-ES" altLang="ca-ES" sz="1800" dirty="0">
              <a:latin typeface="Verdana" panose="020B0604030504040204" pitchFamily="34" charset="0"/>
            </a:endParaRPr>
          </a:p>
        </p:txBody>
      </p:sp>
      <p:pic>
        <p:nvPicPr>
          <p:cNvPr id="18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915" y="4485256"/>
            <a:ext cx="1115324" cy="1025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282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06247F5C-57F5-4786-B0E8-0DA0DEA75A2A}" vid="{FFA2BADE-9612-4956-9D86-7054DEDB773B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CRAI Mundet - Estratègia de Cerca v5.0 - 180919 2</Template>
  <TotalTime>260</TotalTime>
  <Words>2095</Words>
  <Application>Microsoft Office PowerPoint</Application>
  <PresentationFormat>Pantalla panoràmica</PresentationFormat>
  <Paragraphs>304</Paragraphs>
  <Slides>32</Slides>
  <Notes>29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7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32</vt:i4>
      </vt:variant>
    </vt:vector>
  </HeadingPairs>
  <TitlesOfParts>
    <vt:vector size="40" baseType="lpstr">
      <vt:lpstr>GungsuhChe</vt:lpstr>
      <vt:lpstr>Arial</vt:lpstr>
      <vt:lpstr>Calibri</vt:lpstr>
      <vt:lpstr>Calibri Light</vt:lpstr>
      <vt:lpstr>Iskoola Pota</vt:lpstr>
      <vt:lpstr>Verdana</vt:lpstr>
      <vt:lpstr>Wingdings</vt:lpstr>
      <vt:lpstr>Tema de 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L'estratègia de cerca d'informació. Curs 2019-20</dc:title>
  <dc:creator>CRAI Biblioteca Campus de Mundet. Joan Pons Vila</dc:creator>
  <cp:keywords>CRAI, biblioteca, com cercar, estratègia de cerca, Campus de Mundet, formació d'usuaris, Universitat de Barcelona</cp:keywords>
  <cp:lastModifiedBy>Nuria Hombrabella Teruel</cp:lastModifiedBy>
  <cp:revision>28</cp:revision>
  <dcterms:created xsi:type="dcterms:W3CDTF">2019-09-18T15:15:49Z</dcterms:created>
  <dcterms:modified xsi:type="dcterms:W3CDTF">2019-11-06T12:53:33Z</dcterms:modified>
</cp:coreProperties>
</file>