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323" r:id="rId10"/>
    <p:sldId id="324" r:id="rId11"/>
    <p:sldId id="274" r:id="rId12"/>
    <p:sldId id="275" r:id="rId13"/>
    <p:sldId id="276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337" r:id="rId27"/>
    <p:sldId id="338" r:id="rId28"/>
    <p:sldId id="339" r:id="rId29"/>
    <p:sldId id="340" r:id="rId30"/>
    <p:sldId id="341" r:id="rId31"/>
    <p:sldId id="342" r:id="rId32"/>
    <p:sldId id="343" r:id="rId33"/>
    <p:sldId id="317" r:id="rId34"/>
    <p:sldId id="344" r:id="rId35"/>
    <p:sldId id="299" r:id="rId36"/>
    <p:sldId id="320" r:id="rId37"/>
    <p:sldId id="321" r:id="rId38"/>
  </p:sldIdLst>
  <p:sldSz cx="9144000" cy="6858000" type="screen4x3"/>
  <p:notesSz cx="6797675" cy="9928225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92" autoAdjust="0"/>
  </p:normalViewPr>
  <p:slideViewPr>
    <p:cSldViewPr snapToGrid="0">
      <p:cViewPr varScale="1">
        <p:scale>
          <a:sx n="102" d="100"/>
          <a:sy n="102" d="100"/>
        </p:scale>
        <p:origin x="25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22/9/2021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10768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2850467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4140667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Conèixer la Biblioteca de ........ (2005-2006) 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E787B6-E779-4EBE-830B-FF77D8BC6B58}" type="slidenum">
              <a:rPr kumimoji="0" lang="en-GB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4009796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48AF53-E2AF-41DF-8365-9E0E95A6A932}" type="slidenum">
              <a:rPr kumimoji="0" lang="ca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970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78398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582910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359752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0527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dirty="0" smtClean="0"/>
          </a:p>
        </p:txBody>
      </p:sp>
    </p:spTree>
    <p:extLst>
      <p:ext uri="{BB962C8B-B14F-4D97-AF65-F5344CB8AC3E}">
        <p14:creationId xmlns:p14="http://schemas.microsoft.com/office/powerpoint/2010/main" val="8198173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Conèixer la Biblioteca de ........ (2005-2006) </a:t>
            </a:r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8B6FA5-00D1-4FAA-9934-717D48511E12}" type="slidenum">
              <a:rPr kumimoji="0" lang="en-GB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dirty="0" smtClean="0"/>
          </a:p>
        </p:txBody>
      </p:sp>
    </p:spTree>
    <p:extLst>
      <p:ext uri="{BB962C8B-B14F-4D97-AF65-F5344CB8AC3E}">
        <p14:creationId xmlns:p14="http://schemas.microsoft.com/office/powerpoint/2010/main" val="3794247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276840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 txBox="1">
            <a:spLocks noGrp="1" noChangeArrowheads="1"/>
          </p:cNvSpPr>
          <p:nvPr/>
        </p:nvSpPr>
        <p:spPr bwMode="auto">
          <a:xfrm>
            <a:off x="1" y="8222354"/>
            <a:ext cx="4190750" cy="41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3731" name="Rectangle 7"/>
          <p:cNvSpPr txBox="1">
            <a:spLocks noGrp="1" noChangeArrowheads="1"/>
          </p:cNvSpPr>
          <p:nvPr/>
        </p:nvSpPr>
        <p:spPr bwMode="auto">
          <a:xfrm>
            <a:off x="5477779" y="8222354"/>
            <a:ext cx="4190750" cy="41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C444F3-5E65-457C-811B-33F54F8F8F24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33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36894291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dirty="0" smtClean="0"/>
          </a:p>
        </p:txBody>
      </p:sp>
    </p:spTree>
    <p:extLst>
      <p:ext uri="{BB962C8B-B14F-4D97-AF65-F5344CB8AC3E}">
        <p14:creationId xmlns:p14="http://schemas.microsoft.com/office/powerpoint/2010/main" val="13706397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401359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Contenidor de not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altLang="ca-ES"/>
          </a:p>
        </p:txBody>
      </p:sp>
      <p:sp>
        <p:nvSpPr>
          <p:cNvPr id="59396" name="Contenidor de peu de pà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47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845445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dirty="0"/>
          </a:p>
        </p:txBody>
      </p:sp>
    </p:spTree>
    <p:extLst>
      <p:ext uri="{BB962C8B-B14F-4D97-AF65-F5344CB8AC3E}">
        <p14:creationId xmlns:p14="http://schemas.microsoft.com/office/powerpoint/2010/main" val="2964313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810753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ca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Conèixer el CRAI Biblioteca de XXXX. Curs 20xx-xx</a:t>
            </a:r>
            <a:endParaRPr kumimoji="0" lang="en-GB" altLang="ca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6753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15123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ca-ES">
                <a:solidFill>
                  <a:prstClr val="black"/>
                </a:solidFill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234385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8F61-3328-4F0A-89CE-1A81E7C94E72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427B-4520-4430-99B5-7C0D38C61095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9677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37AE-A3ED-4551-B28A-2060AC3876F8}" type="datetime1">
              <a:rPr lang="ca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22/9/2021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srgbClr val="000000">
                    <a:tint val="75000"/>
                  </a:srgb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EB99-730A-4785-AEA8-5C4E982C463B}" type="slidenum">
              <a:rPr lang="es-E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19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859DF-4FDC-4618-9CB1-11BB1B9D06EE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B9B43-F497-4D87-9501-B78B86356444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54349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199" y="98284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18DEF-5EF7-4859-B850-CC30D618ADB1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ca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40708-317D-4A96-BF86-362F3D53F49E}" type="slidenum">
              <a:rPr lang="ca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a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" y="108766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77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galeria d'imatges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ca-ES" noProof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6A128-C7C5-4697-9172-AB1863DDF8F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1B92-C2A6-491B-BA54-C30C4EDD6CF0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737771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2D621-ED4F-48CA-B1A8-867AF237B02D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69C7-FF1B-4868-A7D1-6EF043F9973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29409"/>
      </p:ext>
    </p:extLst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CD8ED-7B4E-48E1-89A1-373B45C4D21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89B5A-FFE9-4214-94A0-3D49F2CF88F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30047"/>
      </p:ext>
    </p:extLst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C7B6-928A-45CB-BE05-8263923B6BF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7F0A0-5320-469F-BF2A-F89E9452E50C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676413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BD143-0DB9-49BB-A339-CD7C4BDEFF9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E8353-AA2F-4777-A764-4107BD7ADFF1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72044"/>
      </p:ext>
    </p:extLst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CF356-53C1-47CA-A914-CA884ABC6790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EE760-6D00-4349-AD4C-E63837D80DD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60927"/>
      </p:ext>
    </p:extLst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52C51-A826-4399-9FDB-864057F230C8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4D3E-9893-42A1-A3B0-D5BA8AE8F3A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39799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22/9/2021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22/9/2021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22/9/2021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22/9/2021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22/9/2021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22/9/2021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7" r:id="rId20"/>
    <p:sldLayoutId id="2147483718" r:id="rId21"/>
    <p:sldLayoutId id="2147483719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ercabib.ub.ed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rnet/ca/alumnat.html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ub.edu/app-socub/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que-ofereix-el-crai/prestec/prestec-prestecUB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://hdl.handle.net/2445/127127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que-ofereix-el-crai/prestec/prestec-prestecUB" TargetMode="Externa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que-ofereix-el-crai/prestec/prestec-prestecUB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coneix-el-crai/biblioteques/biblioteca-farmaci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ai.ub.edu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prestec/prestec-equipament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posit.ub.edu/dspace/bitstream/2445/127127/8/reglamentprestec_2021.pdf#page=13" TargetMode="External"/><Relationship Id="rId5" Type="http://schemas.openxmlformats.org/officeDocument/2006/relationships/hyperlink" Target="https://crai.ub.edu/ca/que-ofereix-el-crai/prestec/prestec-equipaments/contracte" TargetMode="External"/><Relationship Id="rId4" Type="http://schemas.openxmlformats.org/officeDocument/2006/relationships/hyperlink" Target="http://diposit.ub.edu/dspace/bitstream/2445/127127/8/reglamentprestec_2021.pdf#page=18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login?vid=34CSUC_UB:VU1&amp;lang=ca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cuc.csuc.cat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ccuc.csuc.cat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prestec/prestec-puc" TargetMode="External"/><Relationship Id="rId2" Type="http://schemas.openxmlformats.org/officeDocument/2006/relationships/hyperlink" Target="https://crai.ub.edu/ca/que-ofereix-el-crai/prestec/prestec-pi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ai.ub.edu/coneix-el-crai/marc-normatiu/tarifes-modalitats-pagament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que-ofereix-el-crai/acces-recursos/acces-recursos-proxy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ampusvirtual2.ub.edu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hyperlink" Target="https://campusvirtual.ub.edu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22.xml"/><Relationship Id="rId18" Type="http://schemas.openxmlformats.org/officeDocument/2006/relationships/slide" Target="slide30.xml"/><Relationship Id="rId3" Type="http://schemas.openxmlformats.org/officeDocument/2006/relationships/slide" Target="slide4.xml"/><Relationship Id="rId21" Type="http://schemas.openxmlformats.org/officeDocument/2006/relationships/slide" Target="slide33.xml"/><Relationship Id="rId7" Type="http://schemas.openxmlformats.org/officeDocument/2006/relationships/slide" Target="slide8.xml"/><Relationship Id="rId12" Type="http://schemas.openxmlformats.org/officeDocument/2006/relationships/slide" Target="slide21.xml"/><Relationship Id="rId17" Type="http://schemas.openxmlformats.org/officeDocument/2006/relationships/slide" Target="slide29.xml"/><Relationship Id="rId2" Type="http://schemas.openxmlformats.org/officeDocument/2006/relationships/notesSlide" Target="../notesSlides/notesSlide2.xml"/><Relationship Id="rId16" Type="http://schemas.openxmlformats.org/officeDocument/2006/relationships/slide" Target="slide28.xml"/><Relationship Id="rId20" Type="http://schemas.openxmlformats.org/officeDocument/2006/relationships/slide" Target="slide32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7.xml"/><Relationship Id="rId11" Type="http://schemas.openxmlformats.org/officeDocument/2006/relationships/slide" Target="slide20.xml"/><Relationship Id="rId24" Type="http://schemas.openxmlformats.org/officeDocument/2006/relationships/slide" Target="slide36.xml"/><Relationship Id="rId5" Type="http://schemas.openxmlformats.org/officeDocument/2006/relationships/slide" Target="slide6.xml"/><Relationship Id="rId15" Type="http://schemas.openxmlformats.org/officeDocument/2006/relationships/slide" Target="slide27.xml"/><Relationship Id="rId23" Type="http://schemas.openxmlformats.org/officeDocument/2006/relationships/slide" Target="slide35.xml"/><Relationship Id="rId10" Type="http://schemas.openxmlformats.org/officeDocument/2006/relationships/slide" Target="slide16.xml"/><Relationship Id="rId19" Type="http://schemas.openxmlformats.org/officeDocument/2006/relationships/slide" Target="slide31.xml"/><Relationship Id="rId4" Type="http://schemas.openxmlformats.org/officeDocument/2006/relationships/slide" Target="slide5.xml"/><Relationship Id="rId9" Type="http://schemas.openxmlformats.org/officeDocument/2006/relationships/slide" Target="slide15.xml"/><Relationship Id="rId14" Type="http://schemas.openxmlformats.org/officeDocument/2006/relationships/slide" Target="slide26.xml"/><Relationship Id="rId22" Type="http://schemas.openxmlformats.org/officeDocument/2006/relationships/slide" Target="slide3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jarc7@alumnes.ub.edu" TargetMode="External"/><Relationship Id="rId2" Type="http://schemas.openxmlformats.org/officeDocument/2006/relationships/hyperlink" Target="http://diposit.ub.edu/dspace/handle/2445/6675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ub.edu/iub/idenLocal/idenLocal.jsp" TargetMode="External"/><Relationship Id="rId5" Type="http://schemas.openxmlformats.org/officeDocument/2006/relationships/hyperlink" Target="mailto:imas@alumni.ub.edu" TargetMode="External"/><Relationship Id="rId4" Type="http://schemas.openxmlformats.org/officeDocument/2006/relationships/hyperlink" Target="mailto:joan.garcia@ub.edu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que-ofereix-el-crai/sau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formacio-usuaris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ai.ub.edu/ca/que-ofereix-el-crai/formacio-usuaris/demana-curs-personalitzat" TargetMode="External"/><Relationship Id="rId4" Type="http://schemas.openxmlformats.org/officeDocument/2006/relationships/hyperlink" Target="https://crai.ub.edu/ca/que-ofereix-el-crai/formacio-usuaris/cursos-programats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coneix-el-crai/biblioteque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acces-recursos/acces-recursos-wifi-eduroam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ub.edu/portal/web/iub/credencials" TargetMode="External"/><Relationship Id="rId5" Type="http://schemas.openxmlformats.org/officeDocument/2006/relationships/hyperlink" Target="https://www.ub.edu/portal/web/iub/wifi-o-eduroam" TargetMode="External"/><Relationship Id="rId4" Type="http://schemas.openxmlformats.org/officeDocument/2006/relationships/hyperlink" Target="http://www.bib.ub.edu/serveis/zona-wi-fi-i-xarxa-eduroam/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craiubfcca" TargetMode="External"/><Relationship Id="rId3" Type="http://schemas.openxmlformats.org/officeDocument/2006/relationships/hyperlink" Target="http://crai.ub.edu/ca/coneix-el-crai/difusio-marqueting/blogs-i-xarxes-socials" TargetMode="External"/><Relationship Id="rId7" Type="http://schemas.openxmlformats.org/officeDocument/2006/relationships/hyperlink" Target="https://www.facebook.com/craiubfcca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instagram.com/craifcca" TargetMode="External"/><Relationship Id="rId5" Type="http://schemas.openxmlformats.org/officeDocument/2006/relationships/image" Target="../media/image38.png"/><Relationship Id="rId10" Type="http://schemas.openxmlformats.org/officeDocument/2006/relationships/image" Target="../media/image39.png"/><Relationship Id="rId4" Type="http://schemas.openxmlformats.org/officeDocument/2006/relationships/image" Target="../media/image37.png"/><Relationship Id="rId9" Type="http://schemas.openxmlformats.org/officeDocument/2006/relationships/hyperlink" Target="http://crai.ub.edu/ca/coneix-el-crai/difusio-marqueting/exposicions-virtuals?field_expo_virt_unitat_tid=105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que-ofereix-el-crai/sau" TargetMode="External"/><Relationship Id="rId2" Type="http://schemas.openxmlformats.org/officeDocument/2006/relationships/hyperlink" Target="https://crai.ub.edu/ca/pmf-general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g"/><Relationship Id="rId4" Type="http://schemas.openxmlformats.org/officeDocument/2006/relationships/hyperlink" Target="http://bit.ly/2sO5WCQ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mailto:bib.nhid@ub.edu" TargetMode="External"/><Relationship Id="rId7" Type="http://schemas.openxmlformats.org/officeDocument/2006/relationships/hyperlink" Target="http://crai.ub.edu/coneix-el-crai/estrategia-qualitat/carta-servei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crai.ub.edu/sites/default/files/reglaments/reg-crai-bib-2021.pdf" TargetMode="External"/><Relationship Id="rId5" Type="http://schemas.openxmlformats.org/officeDocument/2006/relationships/hyperlink" Target="https://crai.ub.edu/coneix-el-crai/horaris#festius" TargetMode="External"/><Relationship Id="rId4" Type="http://schemas.openxmlformats.org/officeDocument/2006/relationships/hyperlink" Target="http://crai.ub.edu/ca/coneix-el-crai/bibliotequ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recursos-d-informacio/patrimoni-bibliografic/colleccions-especials/grew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crai.ub.edu/sites/default/files/desiderates/desiderates.html" TargetMode="External"/><Relationship Id="rId5" Type="http://schemas.openxmlformats.org/officeDocument/2006/relationships/hyperlink" Target="https://crai.ub.edu/ca/recursos-d-informacio/patrimoni-bibliografic/fons-arxiu/fons-segon-congres-catala-cuina" TargetMode="External"/><Relationship Id="rId4" Type="http://schemas.openxmlformats.org/officeDocument/2006/relationships/hyperlink" Target="https://crai.ub.edu/ca/recursos-d-informacio/patrimoni-bibliografic/colleccions-especials/cartes-restauran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rai.ub.edu/ca/coneix-el-crai/inicieu-vos-en-el-crai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cabib.ub.edu/discovery/search?vid=34CSUC_UB:VU1&amp;lang=c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29004" y="3275045"/>
            <a:ext cx="70539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ca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Conèixer el CRAI Biblioteca de Farmàcia i Ciències de l’Alimentació. Campus Torribera</a:t>
            </a:r>
          </a:p>
          <a:p>
            <a:pPr algn="ctr">
              <a:spcBef>
                <a:spcPct val="0"/>
              </a:spcBef>
            </a:pP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Cu</a:t>
            </a:r>
            <a:r>
              <a:rPr lang="ca-ES" altLang="ca-ES" sz="2400" b="1" dirty="0" err="1">
                <a:solidFill>
                  <a:schemeClr val="bg1"/>
                </a:solidFill>
                <a:latin typeface="Verdana" panose="020B0604030504040204" pitchFamily="34" charset="0"/>
              </a:rPr>
              <a:t>rs</a:t>
            </a:r>
            <a:r>
              <a:rPr lang="en-GB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en-GB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2021-22</a:t>
            </a:r>
            <a:endParaRPr lang="en-GB" altLang="ca-ES" sz="24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28650" y="702906"/>
            <a:ext cx="7886700" cy="1325563"/>
          </a:xfrm>
        </p:spPr>
        <p:txBody>
          <a:bodyPr/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 dirty="0" smtClean="0">
                <a:solidFill>
                  <a:srgbClr val="336699"/>
                </a:solidFill>
                <a:latin typeface="Verdana" panose="020B0604030504040204" pitchFamily="34" charset="0"/>
              </a:rPr>
              <a:t>Accés </a:t>
            </a:r>
            <a:r>
              <a:rPr lang="ca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  <a:t>des de la pàgina </a:t>
            </a:r>
            <a:r>
              <a:rPr lang="ca-ES" altLang="ca-ES" sz="2000" dirty="0" smtClean="0">
                <a:solidFill>
                  <a:srgbClr val="336699"/>
                </a:solidFill>
                <a:latin typeface="Verdana" panose="020B0604030504040204" pitchFamily="34" charset="0"/>
              </a:rPr>
              <a:t>web del Cercabib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</a:t>
            </a:r>
            <a:r>
              <a:rPr lang="ca-ES" altLang="ca-ES" sz="2000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://cercabib.ub.edu</a:t>
            </a:r>
            <a:r>
              <a:rPr lang="ca-ES" altLang="ca-ES" sz="2000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/</a:t>
            </a:r>
            <a:r>
              <a:rPr lang="ca-ES" altLang="ca-ES" sz="2000" dirty="0" smtClean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endParaRPr lang="ca-ES" sz="2000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A7D8FF-E13C-4852-9C48-BBAC7A8E0B1D}" type="slidenum">
              <a:rPr kumimoji="0" lang="ca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a-E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Contenidor de contingut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222245"/>
            <a:ext cx="7886700" cy="4134106"/>
          </a:xfrm>
        </p:spPr>
      </p:pic>
      <p:sp>
        <p:nvSpPr>
          <p:cNvPr id="8" name="7 Flecha derecha"/>
          <p:cNvSpPr/>
          <p:nvPr/>
        </p:nvSpPr>
        <p:spPr>
          <a:xfrm rot="1883376">
            <a:off x="7022471" y="1811223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ctangle arrodonit 13"/>
          <p:cNvSpPr/>
          <p:nvPr/>
        </p:nvSpPr>
        <p:spPr>
          <a:xfrm>
            <a:off x="6251944" y="4029735"/>
            <a:ext cx="2263406" cy="1786274"/>
          </a:xfrm>
          <a:prstGeom prst="roundRect">
            <a:avLst/>
          </a:prstGeom>
          <a:solidFill>
            <a:srgbClr val="0563C1"/>
          </a:solidFill>
          <a:ln>
            <a:solidFill>
              <a:srgbClr val="056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6379535" y="4136065"/>
            <a:ext cx="21358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Cal identificar-se, primer, per </a:t>
            </a:r>
            <a:r>
              <a:rPr kumimoji="0" lang="ca-E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aconseguir els resultats complets i per demanar exemplars </a:t>
            </a:r>
          </a:p>
        </p:txBody>
      </p:sp>
    </p:spTree>
    <p:extLst>
      <p:ext uri="{BB962C8B-B14F-4D97-AF65-F5344CB8AC3E}">
        <p14:creationId xmlns:p14="http://schemas.microsoft.com/office/powerpoint/2010/main" val="115030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39" y="1417857"/>
            <a:ext cx="6707865" cy="4959887"/>
          </a:xfrm>
          <a:prstGeom prst="rect">
            <a:avLst/>
          </a:prstGeom>
        </p:spPr>
      </p:pic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052513"/>
            <a:ext cx="7772400" cy="590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: cerca ràpida</a:t>
            </a:r>
            <a:r>
              <a:rPr lang="ca-ES" altLang="ca-ES" sz="2000" b="1" dirty="0">
                <a:latin typeface="Verdana" panose="020B0604030504040204" pitchFamily="34" charset="0"/>
              </a:rPr>
              <a:t/>
            </a:r>
            <a:br>
              <a:rPr lang="ca-ES" altLang="ca-ES" sz="2000" b="1" dirty="0">
                <a:latin typeface="Verdana" panose="020B0604030504040204" pitchFamily="34" charset="0"/>
              </a:rPr>
            </a:br>
            <a:endParaRPr lang="ca-ES" altLang="ca-ES" sz="1600" dirty="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11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7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344104" y="3897800"/>
            <a:ext cx="682811" cy="384081"/>
          </a:xfrm>
          <a:prstGeom prst="rect">
            <a:avLst/>
          </a:prstGeom>
        </p:spPr>
      </p:pic>
      <p:sp>
        <p:nvSpPr>
          <p:cNvPr id="10" name="Rectangle arrodonit 10"/>
          <p:cNvSpPr/>
          <p:nvPr/>
        </p:nvSpPr>
        <p:spPr>
          <a:xfrm>
            <a:off x="5857202" y="2954231"/>
            <a:ext cx="1361111" cy="3219448"/>
          </a:xfrm>
          <a:prstGeom prst="roundRect">
            <a:avLst>
              <a:gd name="adj" fmla="val 3713"/>
            </a:avLst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4104" y="4762924"/>
            <a:ext cx="1713124" cy="1042506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7486650" y="4822512"/>
            <a:ext cx="1512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>
                <a:solidFill>
                  <a:schemeClr val="bg1"/>
                </a:solidFill>
                <a:latin typeface="Verdana" panose="020B0604030504040204" pitchFamily="34" charset="0"/>
              </a:rPr>
              <a:t>Podeu perfilar els resultats </a:t>
            </a:r>
            <a:endParaRPr lang="ca-ES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11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774070">
            <a:off x="4139913" y="2333446"/>
            <a:ext cx="682811" cy="384081"/>
          </a:xfrm>
          <a:prstGeom prst="rect">
            <a:avLst/>
          </a:prstGeom>
        </p:spPr>
      </p:pic>
      <p:sp>
        <p:nvSpPr>
          <p:cNvPr id="12" name="Rectangle arrodonit 10"/>
          <p:cNvSpPr/>
          <p:nvPr/>
        </p:nvSpPr>
        <p:spPr>
          <a:xfrm>
            <a:off x="4422530" y="2020922"/>
            <a:ext cx="733677" cy="247493"/>
          </a:xfrm>
          <a:prstGeom prst="roundRect">
            <a:avLst>
              <a:gd name="adj" fmla="val 3713"/>
            </a:avLst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46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92" y="1521068"/>
            <a:ext cx="6777328" cy="4991185"/>
          </a:xfrm>
          <a:prstGeom prst="rect">
            <a:avLst/>
          </a:prstGeom>
        </p:spPr>
      </p:pic>
      <p:sp>
        <p:nvSpPr>
          <p:cNvPr id="3584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3216766-CF07-4F45-9390-26596A532869}" type="slidenum">
              <a:rPr lang="ca-ES" altLang="en-US" smtClean="0">
                <a:solidFill>
                  <a:srgbClr val="898989"/>
                </a:solidFill>
              </a:rPr>
              <a:pPr/>
              <a:t>12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466725" y="1052513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On és el document? (I)</a:t>
            </a:r>
          </a:p>
        </p:txBody>
      </p:sp>
      <p:sp>
        <p:nvSpPr>
          <p:cNvPr id="8" name="CuadroTexto 2"/>
          <p:cNvSpPr txBox="1"/>
          <p:nvPr/>
        </p:nvSpPr>
        <p:spPr>
          <a:xfrm>
            <a:off x="5983164" y="3490545"/>
            <a:ext cx="721702" cy="20908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  <p:sp>
        <p:nvSpPr>
          <p:cNvPr id="9" name="CuadroTexto 3"/>
          <p:cNvSpPr txBox="1"/>
          <p:nvPr/>
        </p:nvSpPr>
        <p:spPr>
          <a:xfrm>
            <a:off x="4640546" y="1967497"/>
            <a:ext cx="1092038" cy="18216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935536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480254"/>
            <a:ext cx="8128904" cy="4457701"/>
          </a:xfrm>
          <a:prstGeom prst="rect">
            <a:avLst/>
          </a:prstGeom>
        </p:spPr>
      </p:pic>
      <p:sp>
        <p:nvSpPr>
          <p:cNvPr id="378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701E1D-A4F8-4E0E-A91F-C93ABFE0A4A7}" type="slidenum">
              <a:rPr lang="ca-ES" altLang="en-US" smtClean="0">
                <a:solidFill>
                  <a:srgbClr val="898989"/>
                </a:solidFill>
              </a:rPr>
              <a:pPr/>
              <a:t>13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68313" y="1052513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On és el document? (II)</a:t>
            </a: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5325740"/>
            <a:ext cx="2762250" cy="885825"/>
          </a:xfrm>
          <a:prstGeom prst="rect">
            <a:avLst/>
          </a:prstGeom>
        </p:spPr>
      </p:pic>
      <p:sp>
        <p:nvSpPr>
          <p:cNvPr id="9" name="Rectangle arrodonit 8"/>
          <p:cNvSpPr/>
          <p:nvPr/>
        </p:nvSpPr>
        <p:spPr>
          <a:xfrm>
            <a:off x="4864741" y="5846886"/>
            <a:ext cx="2307308" cy="235856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85493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0A5F8D-8DFD-46DB-B946-54BBA8B12903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915" name="Rectangle 6"/>
          <p:cNvSpPr>
            <a:spLocks noChangeArrowheads="1"/>
          </p:cNvSpPr>
          <p:nvPr/>
        </p:nvSpPr>
        <p:spPr bwMode="auto">
          <a:xfrm>
            <a:off x="496306" y="720727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Cercabib</a:t>
            </a:r>
            <a:r>
              <a:rPr kumimoji="0" lang="ca-ES" altLang="ca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cerca avançada</a:t>
            </a:r>
          </a:p>
        </p:txBody>
      </p:sp>
      <p:pic>
        <p:nvPicPr>
          <p:cNvPr id="3891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315" y="1950720"/>
            <a:ext cx="7376159" cy="422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7" name="1 CuadroTexto"/>
          <p:cNvSpPr txBox="1">
            <a:spLocks noChangeArrowheads="1"/>
          </p:cNvSpPr>
          <p:nvPr/>
        </p:nvSpPr>
        <p:spPr bwMode="auto">
          <a:xfrm>
            <a:off x="734431" y="1431925"/>
            <a:ext cx="5695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Permet combinar més d’un camp de cerca i </a:t>
            </a:r>
            <a:r>
              <a:rPr kumimoji="0" lang="ca-ES" altLang="ca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limitar-la</a:t>
            </a: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774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15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716768" y="1543793"/>
            <a:ext cx="6789818" cy="6463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 eaLnBrk="1" hangingPunct="1">
              <a:spcBef>
                <a:spcPct val="100000"/>
              </a:spcBef>
              <a:buClr>
                <a:schemeClr val="tx1"/>
              </a:buClr>
              <a:buSzPct val="75000"/>
              <a:buNone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Només necessiteu el 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carnet de la UB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</a:rPr>
              <a:t/>
            </a:r>
            <a:b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N’existeixen dos formats: </a:t>
            </a:r>
          </a:p>
        </p:txBody>
      </p:sp>
      <p:sp>
        <p:nvSpPr>
          <p:cNvPr id="3993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A99448-F44A-449F-A187-61DE68913ADF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s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940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3578" y="862817"/>
            <a:ext cx="8351837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Què heu de fer per endur-vos llibres en préstec?</a:t>
            </a:r>
          </a:p>
        </p:txBody>
      </p:sp>
      <p:pic>
        <p:nvPicPr>
          <p:cNvPr id="39941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6934" y="2411021"/>
            <a:ext cx="1843021" cy="116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1694" y="2377400"/>
            <a:ext cx="1932511" cy="12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AutoShape 18"/>
          <p:cNvSpPr>
            <a:spLocks noChangeArrowheads="1"/>
          </p:cNvSpPr>
          <p:nvPr/>
        </p:nvSpPr>
        <p:spPr bwMode="auto">
          <a:xfrm>
            <a:off x="5709684" y="3789000"/>
            <a:ext cx="2288713" cy="854993"/>
          </a:xfrm>
          <a:prstGeom prst="wedgeRoundRectCallout">
            <a:avLst>
              <a:gd name="adj1" fmla="val -46218"/>
              <a:gd name="adj2" fmla="val -87115"/>
              <a:gd name="adj3" fmla="val 16667"/>
            </a:avLst>
          </a:prstGeom>
          <a:solidFill>
            <a:srgbClr val="336699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Núm. d’usuari UB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(codi de barres del carnet)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1052623" y="2488019"/>
            <a:ext cx="28388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Targeta universitària </a:t>
            </a:r>
            <a:r>
              <a:rPr kumimoji="0" lang="ca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intel·ligent</a:t>
            </a:r>
            <a:endParaRPr kumimoji="0" lang="ca-ES" sz="20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1052623" y="4645195"/>
            <a:ext cx="4508205" cy="797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8942" y="3677212"/>
            <a:ext cx="40418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100000"/>
              </a:spcBef>
              <a:spcAft>
                <a:spcPts val="0"/>
              </a:spcAft>
              <a:buClr>
                <a:prstClr val="black"/>
              </a:buClr>
              <a:buSzPct val="75000"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I que heu de </a:t>
            </a:r>
            <a:r>
              <a:rPr kumimoji="0" lang="ca-ES" altLang="ca-ES" sz="18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validar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a qualsevol biblioteca.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1052623" y="4765529"/>
            <a:ext cx="26272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Carnet </a:t>
            </a:r>
            <a:r>
              <a:rPr kumimoji="0" lang="ca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digital disponible des de l’app </a:t>
            </a:r>
            <a:r>
              <a:rPr kumimoji="0" lang="ca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  <a:hlinkClick r:id="rId6"/>
              </a:rPr>
              <a:t>SocUB</a:t>
            </a:r>
            <a:endParaRPr kumimoji="0" lang="ca-ES" sz="20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a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651" y="4323543"/>
            <a:ext cx="1150304" cy="22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239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B35877-83D8-4E1C-8A52-9016EED56054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s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0098" y="841283"/>
            <a:ext cx="6253926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El servei de préstec de documents (I)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20098" y="1210615"/>
            <a:ext cx="69844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C0C0C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https://</a:t>
            </a:r>
            <a:r>
              <a:rPr kumimoji="0" lang="ca-ES" alt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C0C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crai.ub.edu/que-ofereix-el-crai/prestec/prestec-prestecUB</a:t>
            </a:r>
            <a:endParaRPr kumimoji="0" lang="ca-ES" alt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es-ES" sz="1600" b="0" i="0" u="none" strike="noStrike" kern="1200" cap="none" spc="0" normalizeH="0" baseline="0" noProof="0" dirty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557422" y="1579947"/>
            <a:ext cx="8351837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8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 préstec de documents facilita la consulta dels fons bibliogràfics del CRAI fora dels seus recintes per un període de temps determinat.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es-ES" sz="17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És imprescindible disposar del </a:t>
            </a:r>
            <a:r>
              <a:rPr kumimoji="0" lang="ca-ES" altLang="es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carnet de la UB </a:t>
            </a: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o d’un altre </a:t>
            </a:r>
            <a:r>
              <a:rPr kumimoji="0" lang="ca-ES" altLang="es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document identificador</a:t>
            </a: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que acrediti el dret a préstec</a:t>
            </a:r>
            <a:r>
              <a:rPr kumimoji="0" lang="es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4"/>
              </a:rPr>
              <a:t>Reglament del servei de préstec</a:t>
            </a:r>
            <a:endParaRPr kumimoji="0" lang="ca-ES" altLang="es-ES" sz="17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2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Documents exclosos de préstec: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―"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Revistes i obres de referència (enciclopèdies, diccionaris, etc.). Si estan en línia, es poden consultar des de fora de la Universitat.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―"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Fons antic.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―"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Llibres identificats amb </a:t>
            </a:r>
            <a:r>
              <a:rPr kumimoji="0" lang="ca-ES" altLang="es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 teixell de color vermell.</a:t>
            </a:r>
            <a:endParaRPr kumimoji="0" lang="ca-ES" altLang="es-ES" sz="17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Bibliografia recomanada: 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―"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Préstec de </a:t>
            </a:r>
            <a:r>
              <a:rPr kumimoji="0" lang="es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10</a:t>
            </a: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dies.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―"/>
              <a:tabLst/>
              <a:defRPr/>
            </a:pP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Reserva a través d’</a:t>
            </a:r>
            <a:r>
              <a:rPr kumimoji="0" lang="ca-ES" altLang="es-ES" sz="17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 meu </a:t>
            </a:r>
            <a:r>
              <a:rPr kumimoji="0" lang="ca-ES" altLang="es-ES" sz="1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compte,</a:t>
            </a:r>
            <a:r>
              <a:rPr kumimoji="0" lang="ca-ES" altLang="es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o bé als </a:t>
            </a:r>
            <a:r>
              <a:rPr kumimoji="0" lang="ca-ES" altLang="es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taulells de préstec dels CRAI </a:t>
            </a:r>
            <a:r>
              <a:rPr kumimoji="0" lang="ca-ES" altLang="es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Biblioteques. </a:t>
            </a:r>
          </a:p>
          <a:p>
            <a:pPr lvl="1" algn="just">
              <a:spcBef>
                <a:spcPct val="20000"/>
              </a:spcBef>
              <a:buFont typeface="Verdana" panose="020B0604030504040204" pitchFamily="34" charset="0"/>
              <a:buChar char="―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Llibres identificats amb el teixell de color verd.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―"/>
              <a:tabLst/>
              <a:defRPr/>
            </a:pPr>
            <a:endParaRPr kumimoji="0" lang="ca-ES" altLang="es-ES" sz="17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926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4D69C7-FF1B-4868-A7D1-6EF043F99738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s-E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 bwMode="auto">
          <a:xfrm>
            <a:off x="502068" y="627581"/>
            <a:ext cx="6456589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+mj-cs"/>
              </a:rPr>
              <a:t>El servei de préstec de documents  </a:t>
            </a:r>
            <a: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+mj-cs"/>
              </a:rPr>
              <a:t>(</a:t>
            </a:r>
            <a:r>
              <a:rPr kumimoji="0" lang="ca-ES" altLang="ca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+mj-cs"/>
              </a:rPr>
              <a:t>II)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02174" y="892852"/>
            <a:ext cx="69844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C0C0C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2"/>
              </a:rPr>
              <a:t>https://</a:t>
            </a:r>
            <a:r>
              <a:rPr kumimoji="0" lang="ca-ES" alt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C0C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2"/>
              </a:rPr>
              <a:t>crai.ub.edu/que-ofereix-el-crai/prestec/prestec-prestecUB</a:t>
            </a:r>
            <a:endParaRPr kumimoji="0" lang="ca-ES" alt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es-ES" sz="1600" b="0" i="0" u="none" strike="noStrike" kern="1200" cap="none" spc="0" normalizeH="0" baseline="0" noProof="0" dirty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5" name="Taula 4"/>
          <p:cNvGraphicFramePr>
            <a:graphicFrameLocks noGrp="1"/>
          </p:cNvGraphicFramePr>
          <p:nvPr>
            <p:extLst/>
          </p:nvPr>
        </p:nvGraphicFramePr>
        <p:xfrm>
          <a:off x="584165" y="1276015"/>
          <a:ext cx="8193445" cy="4597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4760">
                  <a:extLst>
                    <a:ext uri="{9D8B030D-6E8A-4147-A177-3AD203B41FA5}">
                      <a16:colId xmlns:a16="http://schemas.microsoft.com/office/drawing/2014/main" val="3236891594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2001202228"/>
                    </a:ext>
                  </a:extLst>
                </a:gridCol>
                <a:gridCol w="814710">
                  <a:extLst>
                    <a:ext uri="{9D8B030D-6E8A-4147-A177-3AD203B41FA5}">
                      <a16:colId xmlns:a16="http://schemas.microsoft.com/office/drawing/2014/main" val="4273385813"/>
                    </a:ext>
                  </a:extLst>
                </a:gridCol>
              </a:tblGrid>
              <a:tr h="502143">
                <a:tc>
                  <a:txBody>
                    <a:bodyPr/>
                    <a:lstStyle/>
                    <a:p>
                      <a:r>
                        <a:rPr lang="ca-ES" dirty="0" smtClean="0"/>
                        <a:t>Usuaris</a:t>
                      </a:r>
                      <a:endParaRPr lang="ca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 smtClean="0"/>
                        <a:t>Documents</a:t>
                      </a:r>
                      <a:endParaRPr lang="ca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 smtClean="0"/>
                        <a:t>Dies</a:t>
                      </a:r>
                      <a:endParaRPr lang="ca-E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0138437"/>
                  </a:ext>
                </a:extLst>
              </a:tr>
              <a:tr h="8793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altLang="ca-ES" sz="11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Professorat de la UB en actiu, jubilat o emèrit; professorat convidat o visitant; professorat de centres adscrits amb </a:t>
                      </a:r>
                      <a:r>
                        <a:rPr kumimoji="0" lang="ca-ES" altLang="ca-ES" sz="1100" b="0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venia docendi;</a:t>
                      </a:r>
                      <a:r>
                        <a:rPr kumimoji="0" lang="ca-ES" altLang="ca-ES" sz="11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 professorat de l’EIM, d’Estudis Hispànics, dels Serveis Lingüístics i de l’IDP-ICE; investigadors de departaments o grups de recerca de la UB; usuaris amb necessitats específiques </a:t>
                      </a:r>
                      <a:endParaRPr lang="ca-E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40</a:t>
                      </a:r>
                      <a:endParaRPr kumimoji="0" lang="ca-ES" altLang="ca-E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60</a:t>
                      </a:r>
                      <a:endParaRPr kumimoji="0" lang="ca-E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8193643"/>
                  </a:ext>
                </a:extLst>
              </a:tr>
              <a:tr h="397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altLang="ca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Alumnat de doctorat i de màsters oficials, propis i interuniversitaris; PAS de la UB en actiu o jubilat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20</a:t>
                      </a:r>
                      <a:endParaRPr kumimoji="0" lang="ca-E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30</a:t>
                      </a:r>
                      <a:endParaRPr kumimoji="0" lang="ca-E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6518166"/>
                  </a:ext>
                </a:extLst>
              </a:tr>
              <a:tr h="8621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altLang="ca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Alumnat de grau de la UB, de centres adscrits, interuniversitaris, d’homologació, de mobilitat nacional o internacional; alumnat de l’Institut de Formació Contínua (IL3) que facin cursos de la Universitat; alumnat de postgraus propis; alumnat d’extensió universitària; alumnat de la Universitat de l’Experiència; membres d’Alumni UB autoritzats</a:t>
                      </a:r>
                      <a:endParaRPr lang="ca-E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ca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10</a:t>
                      </a:r>
                      <a:endParaRPr kumimoji="0" lang="ca-E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0" lang="ca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21</a:t>
                      </a:r>
                      <a:endParaRPr kumimoji="0" lang="ca-E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337950277"/>
                  </a:ext>
                </a:extLst>
              </a:tr>
              <a:tr h="7326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altLang="ca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Personal d’hospitals docents (Clínic, Bellvitge i Sant Joan de Déu); professorat no UB de centres amb convenis, del Grup UB i de l’IDP-ICE; personal d’instituts de recerca participats, adscrits, vinculats, amb conveni o del Grup UB; investigadors i becaris de recerca de GEO3BCN-CSIC</a:t>
                      </a:r>
                      <a:endParaRPr lang="ca-E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ca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15</a:t>
                      </a:r>
                      <a:endParaRPr kumimoji="0" lang="ca-E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0" lang="ca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21</a:t>
                      </a:r>
                      <a:endParaRPr kumimoji="0" lang="ca-E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234053851"/>
                  </a:ext>
                </a:extLst>
              </a:tr>
              <a:tr h="785942">
                <a:tc>
                  <a:txBody>
                    <a:bodyPr/>
                    <a:lstStyle/>
                    <a:p>
                      <a:r>
                        <a:rPr kumimoji="0" lang="ca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Alumnat de centres amb conveni o del Grup UB; alumnat de l’EIM, d’Estudis Hispànics, dels Serveis Lingüístics i de l’IDP-ICE; PDI, PAS i alumnat de doctorat i màster de la Universitat d’Andorra i de la Universitat Jaume I; membres del Claustre de Doctors de la UB; professorat de primària i secundària; membres del COBDC; membres de fundacions de caràcter beneficodocent de la UB; usuaris autoritzats per PDI de la UB o pel CRAI</a:t>
                      </a:r>
                      <a:endParaRPr kumimoji="0" lang="ca-E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ca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5</a:t>
                      </a:r>
                      <a:endParaRPr kumimoji="0" lang="ca-E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0" lang="ca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10</a:t>
                      </a:r>
                      <a:endParaRPr kumimoji="0" lang="ca-E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242788529"/>
                  </a:ext>
                </a:extLst>
              </a:tr>
            </a:tbl>
          </a:graphicData>
        </a:graphic>
      </p:graphicFrame>
      <p:sp>
        <p:nvSpPr>
          <p:cNvPr id="6" name="Text Box 45"/>
          <p:cNvSpPr txBox="1">
            <a:spLocks noChangeArrowheads="1"/>
          </p:cNvSpPr>
          <p:nvPr/>
        </p:nvSpPr>
        <p:spPr bwMode="auto">
          <a:xfrm>
            <a:off x="594599" y="5902261"/>
            <a:ext cx="8163962" cy="274637"/>
          </a:xfrm>
          <a:prstGeom prst="rect">
            <a:avLst/>
          </a:prstGeom>
          <a:solidFill>
            <a:srgbClr val="EAEFF7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2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Préstec de material audiovisual: 21 dies</a:t>
            </a:r>
          </a:p>
        </p:txBody>
      </p:sp>
      <p:sp>
        <p:nvSpPr>
          <p:cNvPr id="7" name="Text Box 46"/>
          <p:cNvSpPr txBox="1">
            <a:spLocks noChangeArrowheads="1"/>
          </p:cNvSpPr>
          <p:nvPr/>
        </p:nvSpPr>
        <p:spPr bwMode="auto">
          <a:xfrm>
            <a:off x="594599" y="6219732"/>
            <a:ext cx="8163962" cy="498598"/>
          </a:xfrm>
          <a:prstGeom prst="rect">
            <a:avLst/>
          </a:prstGeom>
          <a:noFill/>
          <a:ln w="9525" algn="ctr">
            <a:solidFill>
              <a:srgbClr val="33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0C0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2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Bibliografia recomanada: 10 dies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2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Bibliografia recomanada de cap de setmana (de dv a dl): 3 dies</a:t>
            </a:r>
          </a:p>
        </p:txBody>
      </p:sp>
    </p:spTree>
    <p:extLst>
      <p:ext uri="{BB962C8B-B14F-4D97-AF65-F5344CB8AC3E}">
        <p14:creationId xmlns:p14="http://schemas.microsoft.com/office/powerpoint/2010/main" val="213645499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0DB78A-56C9-4AE1-B9CC-BD1577AA1795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6083" name="Rectangle 9"/>
          <p:cNvSpPr>
            <a:spLocks noChangeArrowheads="1"/>
          </p:cNvSpPr>
          <p:nvPr/>
        </p:nvSpPr>
        <p:spPr bwMode="auto">
          <a:xfrm>
            <a:off x="5090954" y="3919020"/>
            <a:ext cx="122237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Historial</a:t>
            </a:r>
          </a:p>
        </p:txBody>
      </p:sp>
      <p:sp>
        <p:nvSpPr>
          <p:cNvPr id="88094" name="Rectangle 6"/>
          <p:cNvSpPr>
            <a:spLocks noChangeArrowheads="1"/>
          </p:cNvSpPr>
          <p:nvPr/>
        </p:nvSpPr>
        <p:spPr bwMode="auto">
          <a:xfrm>
            <a:off x="5078448" y="4273032"/>
            <a:ext cx="3835400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Podeu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veure 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llista dels documents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us emporteu en préstec al llarg dels vostres estudis a la 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UB a la pestanya </a:t>
            </a:r>
            <a:r>
              <a:rPr kumimoji="0" lang="ca-ES" altLang="ca-ES" sz="1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Préstecs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dins d</a:t>
            </a:r>
            <a:r>
              <a:rPr kumimoji="0" lang="ca-ES" altLang="ca-ES" sz="1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’El meu compte.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ca-ES" altLang="ca-ES" sz="17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8095" name="Rectangle 10"/>
          <p:cNvSpPr>
            <a:spLocks noChangeArrowheads="1"/>
          </p:cNvSpPr>
          <p:nvPr/>
        </p:nvSpPr>
        <p:spPr bwMode="auto">
          <a:xfrm>
            <a:off x="5094514" y="1878722"/>
            <a:ext cx="3727224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permeten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fins a 8 reserves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simultànies, que es poden activar des d’</a:t>
            </a:r>
            <a:r>
              <a:rPr kumimoji="0" lang="ca-ES" altLang="ca-ES" sz="17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kumimoji="0" lang="ca-ES" altLang="ca-ES" sz="17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des dels taulells. </a:t>
            </a:r>
          </a:p>
        </p:txBody>
      </p:sp>
      <p:sp>
        <p:nvSpPr>
          <p:cNvPr id="46086" name="Rectangle 9"/>
          <p:cNvSpPr>
            <a:spLocks noChangeArrowheads="1"/>
          </p:cNvSpPr>
          <p:nvPr/>
        </p:nvSpPr>
        <p:spPr bwMode="auto">
          <a:xfrm>
            <a:off x="5118963" y="1507456"/>
            <a:ext cx="1296987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Reserves</a:t>
            </a:r>
          </a:p>
        </p:txBody>
      </p:sp>
      <p:sp>
        <p:nvSpPr>
          <p:cNvPr id="46087" name="Rectangle 8"/>
          <p:cNvSpPr>
            <a:spLocks noChangeArrowheads="1"/>
          </p:cNvSpPr>
          <p:nvPr/>
        </p:nvSpPr>
        <p:spPr bwMode="auto">
          <a:xfrm>
            <a:off x="688054" y="4273032"/>
            <a:ext cx="4249738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No tornar a temps els documents prestats comporta una suspensió del servei,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segons els dies de retard i el tipus de document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4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Préstec normal i material audiovisual:</a:t>
            </a:r>
            <a:r>
              <a:rPr kumimoji="0" lang="ca-ES" altLang="ca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a-ES" altLang="ca-ES" sz="1400" b="1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1 dia</a:t>
            </a:r>
            <a:r>
              <a:rPr kumimoji="0" lang="ca-ES" altLang="ca-E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4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Préstec de bibliografia recomanada:</a:t>
            </a:r>
            <a:r>
              <a:rPr kumimoji="0" lang="ca-ES" altLang="ca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a-ES" altLang="ca-ES" sz="1400" b="1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4 dies</a:t>
            </a:r>
            <a:r>
              <a:rPr kumimoji="0" lang="ca-ES" altLang="ca-E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4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Préstec de BR de cap de setmana:</a:t>
            </a:r>
            <a:r>
              <a:rPr kumimoji="0" lang="ca-ES" altLang="ca-ES" sz="14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a-ES" altLang="ca-ES" sz="1400" b="1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6 dies</a:t>
            </a:r>
          </a:p>
        </p:txBody>
      </p:sp>
      <p:sp>
        <p:nvSpPr>
          <p:cNvPr id="46088" name="Rectangle 7"/>
          <p:cNvSpPr>
            <a:spLocks noChangeArrowheads="1"/>
          </p:cNvSpPr>
          <p:nvPr/>
        </p:nvSpPr>
        <p:spPr bwMode="auto">
          <a:xfrm>
            <a:off x="681898" y="3890056"/>
            <a:ext cx="1277938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Sancions</a:t>
            </a:r>
          </a:p>
        </p:txBody>
      </p:sp>
      <p:sp>
        <p:nvSpPr>
          <p:cNvPr id="46089" name="Rectangle 5"/>
          <p:cNvSpPr>
            <a:spLocks noChangeArrowheads="1"/>
          </p:cNvSpPr>
          <p:nvPr/>
        </p:nvSpPr>
        <p:spPr bwMode="auto">
          <a:xfrm>
            <a:off x="641399" y="1488794"/>
            <a:ext cx="1727200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Renovacions</a:t>
            </a:r>
          </a:p>
        </p:txBody>
      </p:sp>
      <p:sp>
        <p:nvSpPr>
          <p:cNvPr id="88100" name="Rectangle 6"/>
          <p:cNvSpPr>
            <a:spLocks noChangeArrowheads="1"/>
          </p:cNvSpPr>
          <p:nvPr/>
        </p:nvSpPr>
        <p:spPr bwMode="auto">
          <a:xfrm>
            <a:off x="641399" y="1839319"/>
            <a:ext cx="4249738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Podeu renovar el préstec dels documents</a:t>
            </a:r>
            <a:r>
              <a:rPr kumimoji="0" lang="es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tantes vegades com vulgueu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sempre que el document no hagi estat reservat. Podeu demanar la renovació al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taulell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per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telèfon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bé via web, des de l’opció </a:t>
            </a:r>
            <a:r>
              <a:rPr kumimoji="0" lang="ca-ES" altLang="ca-ES" sz="17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ca-ES" altLang="ca-ES" sz="1700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502174" y="1054346"/>
            <a:ext cx="69844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C0C0C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https://</a:t>
            </a:r>
            <a:r>
              <a:rPr kumimoji="0" lang="ca-ES" alt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C0C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crai.ub.edu/que-ofereix-el-crai/prestec/prestec-prestecUB</a:t>
            </a:r>
            <a:endParaRPr kumimoji="0" lang="ca-ES" alt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es-ES" sz="1600" b="0" i="0" u="none" strike="noStrike" kern="1200" cap="none" spc="0" normalizeH="0" baseline="0" noProof="0" dirty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7"/>
          <p:cNvSpPr txBox="1">
            <a:spLocks noChangeArrowheads="1"/>
          </p:cNvSpPr>
          <p:nvPr/>
        </p:nvSpPr>
        <p:spPr bwMode="auto">
          <a:xfrm>
            <a:off x="483945" y="737728"/>
            <a:ext cx="5974005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+mj-cs"/>
              </a:rPr>
              <a:t>El servei de préstec de documents </a:t>
            </a:r>
            <a: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+mj-cs"/>
              </a:rPr>
              <a:t>(</a:t>
            </a:r>
            <a:r>
              <a:rPr kumimoji="0" lang="ca-ES" altLang="ca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+mj-cs"/>
              </a:rPr>
              <a:t>III)</a:t>
            </a:r>
          </a:p>
        </p:txBody>
      </p:sp>
    </p:spTree>
    <p:extLst>
      <p:ext uri="{BB962C8B-B14F-4D97-AF65-F5344CB8AC3E}">
        <p14:creationId xmlns:p14="http://schemas.microsoft.com/office/powerpoint/2010/main" val="1992654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178AE1-5024-4255-8A52-FE51B1EF48E7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s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8134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3075" y="874474"/>
            <a:ext cx="738019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Préstec amb altres biblioteques de la UB</a:t>
            </a:r>
          </a:p>
        </p:txBody>
      </p:sp>
      <p:sp>
        <p:nvSpPr>
          <p:cNvPr id="48131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8132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8133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625475" y="1744306"/>
            <a:ext cx="4824412" cy="447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necessiteu un document que és en una </a:t>
            </a:r>
            <a:r>
              <a:rPr kumimoji="0" lang="ca-ES" altLang="ca-E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altra biblioteca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UB podeu: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9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900" b="0" i="1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ca-ES" altLang="ca-E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anar a la biblioteca on es troba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formalitzar el préstec, o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9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900" b="0" i="1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sol·licitar al taulell de la vostra biblioteca </a:t>
            </a:r>
            <a:r>
              <a:rPr kumimoji="0" lang="ca-ES" altLang="ca-E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us el portin</a:t>
            </a:r>
            <a:r>
              <a:rPr kumimoji="0" lang="ca-ES" altLang="ca-ES" sz="19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El rebreu al cap de 2 o 3 dies</a:t>
            </a:r>
            <a:r>
              <a:rPr kumimoji="0" lang="ca-ES" altLang="ca-E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a-ES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defRPr/>
            </a:pPr>
            <a:r>
              <a:rPr lang="ca-ES" altLang="ca-ES" sz="1900" i="1" dirty="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ca-ES" altLang="ca-ES" sz="190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ca-ES" altLang="ca-ES" sz="1900" smtClean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demanar </a:t>
            </a:r>
            <a:r>
              <a:rPr lang="ca-ES" altLang="ca-ES" sz="1900" dirty="0" smtClean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llibres des </a:t>
            </a:r>
            <a:r>
              <a:rPr lang="ca-ES" altLang="ca-ES" sz="19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d’El meu compte</a:t>
            </a:r>
            <a:r>
              <a:rPr lang="ca-ES" altLang="ca-ES" sz="1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a-ES" altLang="ca-ES" sz="19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900" b="0" i="0" u="none" strike="noStrike" kern="1200" cap="none" spc="0" normalizeH="0" baseline="0" noProof="0" dirty="0" smtClean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9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565" y="1872344"/>
            <a:ext cx="1966738" cy="405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22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9527090-CCAC-45BD-AFEB-08E62F5731F6}" type="slidenum">
              <a:rPr lang="es-ES" altLang="en-US" smtClean="0">
                <a:solidFill>
                  <a:srgbClr val="898989"/>
                </a:solidFill>
              </a:rPr>
              <a:pPr/>
              <a:t>2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19459" name="Rectangle 1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052513"/>
            <a:ext cx="81534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Què volem amb aquesta sessió?</a:t>
            </a:r>
          </a:p>
        </p:txBody>
      </p:sp>
      <p:sp>
        <p:nvSpPr>
          <p:cNvPr id="19460" name="Rectangle 1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8313" y="2276475"/>
            <a:ext cx="8675687" cy="295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100000"/>
              </a:spcBef>
              <a:buClr>
                <a:schemeClr val="accent2"/>
              </a:buClr>
              <a:buSzPct val="75000"/>
              <a:buNone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Presentar-vos el </a:t>
            </a:r>
            <a:r>
              <a:rPr lang="ca-ES" altLang="ca-ES" sz="2000" b="1" dirty="0">
                <a:solidFill>
                  <a:srgbClr val="646464"/>
                </a:solidFill>
                <a:latin typeface="Verdana" panose="020B0604030504040204" pitchFamily="34" charset="0"/>
              </a:rPr>
              <a:t>CRAI </a:t>
            </a:r>
            <a:r>
              <a:rPr lang="ca-ES" altLang="ca-ES" sz="20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Biblioteca de Farmàcia i Ciències de l’Alimentació </a:t>
            </a:r>
            <a:r>
              <a:rPr lang="ca-ES" altLang="ca-ES" sz="2000" b="1" dirty="0">
                <a:solidFill>
                  <a:srgbClr val="646464"/>
                </a:solidFill>
                <a:latin typeface="Verdana" panose="020B0604030504040204" pitchFamily="34" charset="0"/>
              </a:rPr>
              <a:t>Campus Torribera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i els seus serveis:</a:t>
            </a:r>
          </a:p>
          <a:p>
            <a:pPr algn="ctr">
              <a:spcBef>
                <a:spcPts val="1200"/>
              </a:spcBef>
              <a:buClr>
                <a:schemeClr val="accent2"/>
              </a:buClr>
              <a:buSzPct val="75000"/>
              <a:buNone/>
            </a:pPr>
            <a:r>
              <a:rPr lang="ca-ES" altLang="ca-ES" sz="2000" dirty="0">
                <a:solidFill>
                  <a:srgbClr val="336699"/>
                </a:solidFill>
                <a:latin typeface="Verdana" pitchFamily="34" charset="0"/>
                <a:hlinkClick r:id="rId3"/>
              </a:rPr>
              <a:t>http://crai.ub.edu/ca/coneix-el-crai/biblioteques/biblioteca-farmacia</a:t>
            </a:r>
            <a:endParaRPr lang="ca-ES" altLang="ca-ES" sz="2000" dirty="0">
              <a:solidFill>
                <a:srgbClr val="336699"/>
              </a:solidFill>
              <a:latin typeface="Verdana" pitchFamily="34" charset="0"/>
            </a:endParaRPr>
          </a:p>
          <a:p>
            <a:pPr algn="ctr">
              <a:spcBef>
                <a:spcPct val="100000"/>
              </a:spcBef>
              <a:buClr>
                <a:srgbClr val="3366CC"/>
              </a:buClr>
              <a:buSzPct val="75000"/>
              <a:buNone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Parlar-vos dels recursos i serveis que ofereix el CRAI de la UB:</a:t>
            </a:r>
          </a:p>
          <a:p>
            <a:pPr algn="ctr">
              <a:spcBef>
                <a:spcPts val="1200"/>
              </a:spcBef>
              <a:buClr>
                <a:srgbClr val="3366CC"/>
              </a:buClr>
              <a:buSzPct val="75000"/>
              <a:buNone/>
            </a:pPr>
            <a:r>
              <a:rPr lang="ca-ES" altLang="ca-ES" sz="2000" dirty="0">
                <a:solidFill>
                  <a:srgbClr val="646464"/>
                </a:solidFill>
                <a:latin typeface="Verdana" pitchFamily="34" charset="0"/>
                <a:hlinkClick r:id="rId4"/>
              </a:rPr>
              <a:t>http://crai.ub.edu/</a:t>
            </a:r>
            <a:endParaRPr lang="ca-ES" altLang="ca-ES" sz="2000" dirty="0">
              <a:solidFill>
                <a:srgbClr val="646464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100000"/>
              </a:spcBef>
              <a:buClr>
                <a:srgbClr val="3366CC"/>
              </a:buClr>
              <a:buSzPct val="75000"/>
              <a:buFontTx/>
              <a:buNone/>
            </a:pPr>
            <a:endParaRPr lang="ca-ES" altLang="ca-ES" sz="2000" dirty="0">
              <a:solidFill>
                <a:srgbClr val="64646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34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510BE-FC2F-4A44-AB8E-6E41409CB194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9158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3075" y="809021"/>
            <a:ext cx="8677275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Ús de sales de treball</a:t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https://crai.ub.edu/ca/que-ofereix-el-crai/prestec/prestec-equipaments</a:t>
            </a:r>
            <a: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9155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9156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9157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9159" name="Rectangle 11"/>
          <p:cNvSpPr>
            <a:spLocks noChangeArrowheads="1"/>
          </p:cNvSpPr>
          <p:nvPr/>
        </p:nvSpPr>
        <p:spPr bwMode="auto">
          <a:xfrm>
            <a:off x="501068" y="1528871"/>
            <a:ext cx="82184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Aquest servei té per objecte facilitar l’ús de les sales de treball dels CRAI Biblioteques perquè pugueu gaudir d’un espai on elaborar treballs, individualment o en grup. Les reserves es fan des del </a:t>
            </a:r>
            <a:r>
              <a:rPr kumimoji="0" lang="ca-ES" altLang="ca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Cercabib i cal haver-se identificat prèviament.</a:t>
            </a: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4"/>
              </a:rPr>
              <a:t>Instruccions </a:t>
            </a: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4"/>
              </a:rPr>
              <a:t>d’ús de les sales de </a:t>
            </a:r>
            <a:r>
              <a:rPr kumimoji="0" lang="ca-ES" altLang="ca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4"/>
              </a:rPr>
              <a:t>treball</a:t>
            </a: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9160" name="Rectangle 7"/>
          <p:cNvSpPr>
            <a:spLocks noChangeArrowheads="1"/>
          </p:cNvSpPr>
          <p:nvPr/>
        </p:nvSpPr>
        <p:spPr bwMode="auto">
          <a:xfrm>
            <a:off x="501068" y="3252600"/>
            <a:ext cx="8677275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Préstec de portàtils</a:t>
            </a:r>
            <a:b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https://</a:t>
            </a:r>
            <a:r>
              <a:rPr kumimoji="0" lang="ca-ES" altLang="ca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crai.ub.edu/ca/que-ofereix-el-crai/prestec/prestec-equipaments</a:t>
            </a:r>
            <a:endParaRPr kumimoji="0" lang="ca-ES" altLang="ca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9161" name="Text Box 6"/>
          <p:cNvSpPr txBox="1">
            <a:spLocks noChangeArrowheads="1"/>
          </p:cNvSpPr>
          <p:nvPr/>
        </p:nvSpPr>
        <p:spPr bwMode="auto">
          <a:xfrm>
            <a:off x="583617" y="4064001"/>
            <a:ext cx="8135938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Els portàtils tenen instal·lats </a:t>
            </a:r>
            <a:r>
              <a:rPr kumimoji="0" lang="ca-ES" altLang="ca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Windows. </a:t>
            </a: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Els portàtils se sol·liciten i es tornen al taulell de préstec. 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És necessari llegir, signar i emplenar correctament </a:t>
            </a: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5"/>
              </a:rPr>
              <a:t>el formulari de contracte de préstec</a:t>
            </a: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Els usuaris sancionats no poden utilitzar aquest servei.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 període de préstec és de 4 hores com a màxim.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Els portàtils no es poden reservar.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L’ús dels portàtils es restringeix al recinte de la biblioteca.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6"/>
              </a:rPr>
              <a:t>Normativa</a:t>
            </a:r>
            <a:endParaRPr kumimoji="0" lang="es-ES" altLang="ca-ES" sz="16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879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6000" y="1972292"/>
            <a:ext cx="3543120" cy="3174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E9DDFE-0367-4966-BCF8-DC4692717881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0180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3179" y="800364"/>
            <a:ext cx="7231224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Què teniu en préstec? </a:t>
            </a:r>
            <a:r>
              <a:rPr lang="ca-ES" altLang="ca-ES" sz="2000" b="1" i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El meu compte  </a:t>
            </a:r>
            <a:r>
              <a:rPr lang="ca-ES" altLang="ca-ES" sz="2000" b="1" i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i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 b="1" i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600" dirty="0" smtClean="0">
                <a:solidFill>
                  <a:srgbClr val="C0C0C0"/>
                </a:solidFill>
                <a:latin typeface="Verdana" panose="020B0604030504040204" pitchFamily="34" charset="0"/>
              </a:rPr>
              <a:t/>
            </a:r>
            <a:br>
              <a:rPr lang="ca-ES" altLang="es-ES" sz="1600" dirty="0" smtClean="0">
                <a:solidFill>
                  <a:srgbClr val="C0C0C0"/>
                </a:solidFill>
                <a:latin typeface="Verdana" panose="020B0604030504040204" pitchFamily="34" charset="0"/>
              </a:rPr>
            </a:br>
            <a:r>
              <a:rPr lang="es-ES" altLang="es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/>
            </a:r>
            <a:br>
              <a:rPr lang="es-ES" altLang="es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</a:br>
            <a:endParaRPr lang="ca-ES" altLang="ca-ES" sz="2000" b="1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" name="7 Flecha derecha"/>
          <p:cNvSpPr/>
          <p:nvPr/>
        </p:nvSpPr>
        <p:spPr>
          <a:xfrm rot="1934992">
            <a:off x="2497009" y="3514194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519749" y="1820665"/>
            <a:ext cx="404154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10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Aquest servei us permet accedir al vostre </a:t>
            </a:r>
            <a:r>
              <a:rPr kumimoji="0" lang="ca-ES" alt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registre d’usuari</a:t>
            </a:r>
            <a:r>
              <a:rPr kumimoji="0" lang="ca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del CRAI.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10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Una vegada identificats, podeu veure i renovar els vostres préstecs, reservar documents o crear llistes de registres, entre altres serveis.</a:t>
            </a: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9062" y="3835498"/>
            <a:ext cx="2135924" cy="232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49261" y="3786774"/>
            <a:ext cx="2295525" cy="2419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3537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8883" y="908818"/>
            <a:ext cx="8281988" cy="590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Servei de préstec consorciat (PUC)</a:t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  <a:t>https://crai.ub.edu/que-ofereix-el-crai/prestec/prestec-puc</a:t>
            </a:r>
            <a:endParaRPr lang="ca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2229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CD85B-F6B6-4DDE-99B3-A5335D57E777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558" name="4 Subtítulo"/>
          <p:cNvSpPr>
            <a:spLocks/>
          </p:cNvSpPr>
          <p:nvPr/>
        </p:nvSpPr>
        <p:spPr bwMode="auto">
          <a:xfrm>
            <a:off x="535884" y="1631516"/>
            <a:ext cx="6337300" cy="443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PUC és un servei de préstec consorciat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gratuït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permet als usuaris sol·licitar i tenir en préstec documents d’una altra biblioteca del Consorci de Serveis Universitaris de Catalunya (CSUC).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7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</a:t>
            </a:r>
            <a:r>
              <a:rPr kumimoji="0" lang="ca-ES" altLang="ca-E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sol·liciten els documents?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Presencialment, a la biblioteca on estan dipositats: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in situ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Remotament, mitjançant la 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interfície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via web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ca-ES" altLang="ca-ES" sz="1700" b="1" i="0" u="none" strike="noStrike" kern="1200" cap="none" spc="0" normalizeH="0" baseline="0" noProof="0" dirty="0" smtClean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endParaRPr kumimoji="0" lang="ca-ES" altLang="ca-ES" sz="1700" b="1" i="0" u="none" strike="noStrike" kern="1200" cap="none" spc="0" normalizeH="0" baseline="0" noProof="0" dirty="0" smtClean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tornen els documents?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qualsevol de les biblioteques del CRAI de la UB.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qualsevol de les biblioteques de la institució            a la qual pertany el document.</a:t>
            </a:r>
            <a:endParaRPr kumimoji="0" lang="es-ES" altLang="ca-ES" sz="17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2228" name="Agrupa 7"/>
          <p:cNvGrpSpPr>
            <a:grpSpLocks/>
          </p:cNvGrpSpPr>
          <p:nvPr/>
        </p:nvGrpSpPr>
        <p:grpSpPr bwMode="auto">
          <a:xfrm>
            <a:off x="7137237" y="1587071"/>
            <a:ext cx="1462088" cy="4359275"/>
            <a:chOff x="6715125" y="1289050"/>
            <a:chExt cx="2012950" cy="5072063"/>
          </a:xfrm>
        </p:grpSpPr>
        <p:pic>
          <p:nvPicPr>
            <p:cNvPr id="52230" name="Picture 14" descr="Logo UA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1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2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3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4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5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6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7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8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9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59267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9013" y="950834"/>
            <a:ext cx="7346691" cy="590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PUC via web</a:t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  <a:t>https://crai.ub.edu/ca/que-ofereix-el-crai/prestec/prestec-puc</a:t>
            </a:r>
            <a:endParaRPr lang="ca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4276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BA77CE-B271-4371-AE57-BFE703285D58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275" name="4 Marcador de contenido"/>
          <p:cNvSpPr>
            <a:spLocks/>
          </p:cNvSpPr>
          <p:nvPr/>
        </p:nvSpPr>
        <p:spPr bwMode="auto">
          <a:xfrm>
            <a:off x="519013" y="1704588"/>
            <a:ext cx="8107729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95275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Requisits: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Tx/>
              <a:buFont typeface="Verdana" panose="020B0604030504040204" pitchFamily="34" charset="0"/>
              <a:buChar char="—"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Heu d’estar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donats d’alta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 la base de dades d’usuaris de la biblioteca de la vostra institució.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Tx/>
              <a:buFont typeface="Verdana" panose="020B0604030504040204" pitchFamily="34" charset="0"/>
              <a:buChar char="—"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No podeu tenir préstecs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vençuts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a la vostra institució.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Tx/>
              <a:buFont typeface="Verdana" panose="020B0604030504040204" pitchFamily="34" charset="0"/>
              <a:buChar char="—"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No podeu estar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bloquejats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a la vostra institució.</a:t>
            </a:r>
          </a:p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1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Connecteu-vos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al Catàleg Col·lectiu de les Universitats de Catalunya    (CCUC):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http://ccuc.csuc.cat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/#</a:t>
            </a:r>
            <a:endParaRPr kumimoji="0" lang="ca-ES" altLang="ca-ES" sz="1700" b="0" i="0" u="none" strike="noStrike" kern="1200" cap="none" spc="0" normalizeH="0" baseline="0" noProof="0" dirty="0" smtClean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2 Busqueu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si el document està disponible i seleccioneu-lo per </a:t>
            </a:r>
            <a:r>
              <a:rPr kumimoji="0" lang="ca-ES" altLang="ca-E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sol·licitar-lo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 Identifiqueu-vos i trieu on el voleu recollir.</a:t>
            </a:r>
          </a:p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3 Quan el document arribi a la biblioteca escollida, rebreu un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avís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per </a:t>
            </a:r>
            <a:r>
              <a:rPr kumimoji="0" lang="ca-ES" altLang="ca-E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correu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electrònic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4 Podeu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tornar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el document a qualsevol biblioteca de la vostra institució o de la institució a la qual pertanyi.</a:t>
            </a:r>
          </a:p>
        </p:txBody>
      </p:sp>
    </p:spTree>
    <p:extLst>
      <p:ext uri="{BB962C8B-B14F-4D97-AF65-F5344CB8AC3E}">
        <p14:creationId xmlns:p14="http://schemas.microsoft.com/office/powerpoint/2010/main" val="20567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68312" y="803751"/>
            <a:ext cx="8135937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ondicions de préstec del PUC</a:t>
            </a:r>
          </a:p>
        </p:txBody>
      </p:sp>
      <p:sp>
        <p:nvSpPr>
          <p:cNvPr id="5636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63E8E7-B058-4CEF-8238-F719ACEE8008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" name="Tau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469727"/>
              </p:ext>
            </p:extLst>
          </p:nvPr>
        </p:nvGraphicFramePr>
        <p:xfrm>
          <a:off x="581025" y="1654172"/>
          <a:ext cx="7667625" cy="4327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7803">
                  <a:extLst>
                    <a:ext uri="{9D8B030D-6E8A-4147-A177-3AD203B41FA5}">
                      <a16:colId xmlns:a16="http://schemas.microsoft.com/office/drawing/2014/main" val="14957583"/>
                    </a:ext>
                  </a:extLst>
                </a:gridCol>
                <a:gridCol w="1538222">
                  <a:extLst>
                    <a:ext uri="{9D8B030D-6E8A-4147-A177-3AD203B41FA5}">
                      <a16:colId xmlns:a16="http://schemas.microsoft.com/office/drawing/2014/main" val="257751439"/>
                    </a:ext>
                  </a:extLst>
                </a:gridCol>
                <a:gridCol w="1690870">
                  <a:extLst>
                    <a:ext uri="{9D8B030D-6E8A-4147-A177-3AD203B41FA5}">
                      <a16:colId xmlns:a16="http://schemas.microsoft.com/office/drawing/2014/main" val="2768964525"/>
                    </a:ext>
                  </a:extLst>
                </a:gridCol>
                <a:gridCol w="1150730">
                  <a:extLst>
                    <a:ext uri="{9D8B030D-6E8A-4147-A177-3AD203B41FA5}">
                      <a16:colId xmlns:a16="http://schemas.microsoft.com/office/drawing/2014/main" val="3304560716"/>
                    </a:ext>
                  </a:extLst>
                </a:gridCol>
              </a:tblGrid>
              <a:tr h="1110505">
                <a:tc>
                  <a:txBody>
                    <a:bodyPr/>
                    <a:lstStyle/>
                    <a:p>
                      <a:r>
                        <a:rPr lang="ca-E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Tipus d’usuaris</a:t>
                      </a:r>
                      <a:endParaRPr lang="ca-ES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a-E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Nombre de documents</a:t>
                      </a:r>
                      <a:endParaRPr lang="ca-ES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ca-E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Nombre de renovacions</a:t>
                      </a:r>
                      <a:endParaRPr lang="ca-ES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ca-E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Dies de préstec</a:t>
                      </a:r>
                      <a:endParaRPr lang="ca-ES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70359356"/>
                  </a:ext>
                </a:extLst>
              </a:tr>
              <a:tr h="3217022">
                <a:tc>
                  <a:txBody>
                    <a:bodyPr/>
                    <a:lstStyle/>
                    <a:p>
                      <a:endParaRPr lang="ca-ES" sz="160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6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Estudiants de grau</a:t>
                      </a:r>
                    </a:p>
                    <a:p>
                      <a:r>
                        <a:rPr lang="ca-ES" sz="16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 Alumni</a:t>
                      </a:r>
                      <a:r>
                        <a:rPr lang="ca-ES" sz="16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UB autoritzats</a:t>
                      </a:r>
                    </a:p>
                    <a:p>
                      <a:endParaRPr lang="ca-ES" sz="1600" baseline="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6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Estudiants de postgrau, màsters i doctorands</a:t>
                      </a:r>
                    </a:p>
                    <a:p>
                      <a:endParaRPr lang="ca-ES" sz="1600" baseline="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6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Personal docent</a:t>
                      </a:r>
                    </a:p>
                    <a:p>
                      <a:r>
                        <a:rPr lang="ca-ES" sz="16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 investigador</a:t>
                      </a:r>
                    </a:p>
                    <a:p>
                      <a:endParaRPr lang="ca-ES" sz="1600" baseline="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6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Personal d’administració</a:t>
                      </a:r>
                    </a:p>
                    <a:p>
                      <a:r>
                        <a:rPr lang="ca-ES" sz="16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 serveis</a:t>
                      </a:r>
                      <a:endParaRPr lang="ca-ES" sz="16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sz="1600" kern="12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  <a:endParaRPr lang="ca-ES" sz="1600" kern="12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ca-ES" sz="1600" kern="12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  <a:endParaRPr lang="ca-ES" sz="1600" kern="12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ca-ES" sz="1600" kern="12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21</a:t>
                      </a:r>
                      <a:endParaRPr lang="ca-ES" sz="1600" kern="12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03054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241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9013" y="950834"/>
            <a:ext cx="7346691" cy="590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PUC via web</a:t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  <a:t>https://crai.ub.edu/ca/que-ofereix-el-crai/prestec/prestec-puc</a:t>
            </a:r>
            <a:endParaRPr lang="ca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4276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BA77CE-B271-4371-AE57-BFE703285D58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275" name="4 Marcador de contenido"/>
          <p:cNvSpPr>
            <a:spLocks/>
          </p:cNvSpPr>
          <p:nvPr/>
        </p:nvSpPr>
        <p:spPr bwMode="auto">
          <a:xfrm>
            <a:off x="519013" y="1704588"/>
            <a:ext cx="8107729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95275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Requisits: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Tx/>
              <a:buFont typeface="Verdana" panose="020B0604030504040204" pitchFamily="34" charset="0"/>
              <a:buChar char="—"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Heu d’estar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donats d’alta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 la base de dades d’usuaris de la biblioteca de la vostra institució.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Tx/>
              <a:buFont typeface="Verdana" panose="020B0604030504040204" pitchFamily="34" charset="0"/>
              <a:buChar char="—"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No podeu tenir préstecs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vençuts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a la vostra institució.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Tx/>
              <a:buFont typeface="Verdana" panose="020B0604030504040204" pitchFamily="34" charset="0"/>
              <a:buChar char="—"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No podeu estar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bloquejats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a la vostra institució.</a:t>
            </a:r>
          </a:p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1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Connecteu-vos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al Catàleg Col·lectiu de les Universitats de Catalunya    (CCUC):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http://ccuc.csuc.cat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/#</a:t>
            </a:r>
            <a:endParaRPr kumimoji="0" lang="ca-ES" altLang="ca-ES" sz="1700" b="0" i="0" u="none" strike="noStrike" kern="1200" cap="none" spc="0" normalizeH="0" baseline="0" noProof="0" dirty="0" smtClean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2 Busqueu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si el document està disponible i seleccioneu-lo per </a:t>
            </a:r>
            <a:r>
              <a:rPr kumimoji="0" lang="ca-ES" altLang="ca-E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sol·licitar-lo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 Identifiqueu-vos i trieu on el voleu recollir.</a:t>
            </a:r>
          </a:p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3 Quan el document arribi a la biblioteca escollida, rebreu un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avís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per </a:t>
            </a:r>
            <a:r>
              <a:rPr kumimoji="0" lang="ca-ES" altLang="ca-E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correu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electrònic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295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4 Podeu </a:t>
            </a:r>
            <a:r>
              <a:rPr kumimoji="0" lang="ca-ES" altLang="ca-ES" sz="17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tornar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el document a qualsevol biblioteca de la vostra institució o de la institució a la qual pertanyi.</a:t>
            </a:r>
          </a:p>
        </p:txBody>
      </p:sp>
    </p:spTree>
    <p:extLst>
      <p:ext uri="{BB962C8B-B14F-4D97-AF65-F5344CB8AC3E}">
        <p14:creationId xmlns:p14="http://schemas.microsoft.com/office/powerpoint/2010/main" val="1423490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BB8590-CFFE-4032-B282-50D00CEFD67C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374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6725" y="783838"/>
            <a:ext cx="8677275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Préstec interbibliotecari</a:t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</a:t>
            </a:r>
            <a: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crai.ub.edu/ca/que-ofereix-el-crai/prestec/prestec-pi</a:t>
            </a:r>
            <a: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a-ES" altLang="ca-ES" sz="1600" dirty="0" smtClean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371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372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373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375" name="Rectangle 11"/>
          <p:cNvSpPr>
            <a:spLocks noChangeArrowheads="1"/>
          </p:cNvSpPr>
          <p:nvPr/>
        </p:nvSpPr>
        <p:spPr bwMode="auto">
          <a:xfrm>
            <a:off x="473075" y="1675503"/>
            <a:ext cx="789781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 servei de préstec interbibliotecari té com a objectiu localitzar i obtenir l’original o la còpia de qualsevol tipus de document que no es trobi al CRAI de la UB i que tampoc no estigui disponible en altres universitats catalanes a través del 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 tooltip="PUC"/>
              </a:rPr>
              <a:t>PUC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Així mateix, actua com a centre prestatari dels fons propis per a altres institucions. Aquest servei està subjecte a 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4" tooltip="Tarifes"/>
              </a:rPr>
              <a:t>tarifes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1216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2618C4-7A72-44EE-B45C-2647ECE67699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490424" y="796283"/>
            <a:ext cx="8567737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Accés als recursos electrònics</a:t>
            </a:r>
            <a:b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2"/>
              </a:rPr>
              <a:t>https://</a:t>
            </a:r>
            <a:r>
              <a:rPr kumimoji="0" lang="ca-ES" altLang="ca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2"/>
              </a:rPr>
              <a:t>crai.ub.edu/que-ofereix-el-crai/acces-recursos/acces-recursos-proxy</a:t>
            </a:r>
            <a:endParaRPr kumimoji="0" lang="ca-ES" altLang="ca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3492" name="2 CuadroTexto"/>
          <p:cNvSpPr txBox="1">
            <a:spLocks noChangeArrowheads="1"/>
          </p:cNvSpPr>
          <p:nvPr/>
        </p:nvSpPr>
        <p:spPr bwMode="auto">
          <a:xfrm>
            <a:off x="490424" y="1688835"/>
            <a:ext cx="822007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Mitjançant el Servei Intermediari d’Accés als Recursos Electrònics (SIRE), des d’un ordinador/dispositiu situat dins o fora de la xarxa de la UB podeu accedir als recursos electrònics d’informació contractats pel CRAI de la UB.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Per entrar-hi, heu de disposar de l’</a:t>
            </a:r>
            <a:r>
              <a:rPr kumimoji="0" lang="ca-ES" altLang="ca-ES" sz="18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identificador UB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i de la </a:t>
            </a:r>
            <a:r>
              <a:rPr kumimoji="0" lang="ca-ES" altLang="ca-ES" sz="1800" b="1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contrasenya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amb què accediu a la intranet de la UB (PDI, PAS o Món UB).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234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317" y="1904409"/>
            <a:ext cx="2668916" cy="2324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AD6CBE-C156-456A-AF15-24E1C8D3CC64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ca-E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4516" name="4 Título"/>
          <p:cNvSpPr>
            <a:spLocks/>
          </p:cNvSpPr>
          <p:nvPr/>
        </p:nvSpPr>
        <p:spPr bwMode="auto">
          <a:xfrm>
            <a:off x="423494" y="842538"/>
            <a:ext cx="8229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ca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Campus </a:t>
            </a:r>
            <a:r>
              <a:rPr kumimoji="0" lang="es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Virtual </a:t>
            </a:r>
            <a:br>
              <a:rPr kumimoji="0" lang="es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s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s-ES" altLang="ca-ES" sz="20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</a:br>
            <a:endParaRPr kumimoji="0" lang="ca-ES" altLang="ca-ES" sz="20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4517" name="QuadreDeText 1">
            <a:hlinkClick r:id="rId3"/>
          </p:cNvPr>
          <p:cNvSpPr txBox="1">
            <a:spLocks noChangeArrowheads="1"/>
          </p:cNvSpPr>
          <p:nvPr/>
        </p:nvSpPr>
        <p:spPr bwMode="auto">
          <a:xfrm>
            <a:off x="574675" y="1201538"/>
            <a:ext cx="6911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4"/>
              </a:rPr>
              <a:t>https://</a:t>
            </a:r>
            <a:r>
              <a:rPr kumimoji="0" lang="ca-ES" altLang="ca-E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4"/>
              </a:rPr>
              <a:t>campusvirtual.ub.edu</a:t>
            </a: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 rot="-2154584">
            <a:off x="1728587" y="3212268"/>
            <a:ext cx="1691864" cy="640009"/>
          </a:xfrm>
          <a:prstGeom prst="leftArrow">
            <a:avLst>
              <a:gd name="adj1" fmla="val 50000"/>
              <a:gd name="adj2" fmla="val 83344"/>
            </a:avLst>
          </a:prstGeom>
          <a:solidFill>
            <a:srgbClr val="3366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ca-E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s-ES" altLang="ca-E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ampus Virtual</a:t>
            </a:r>
            <a:endParaRPr kumimoji="0" lang="es-ES" altLang="ca-E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4519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0"/>
          <a:stretch>
            <a:fillRect/>
          </a:stretch>
        </p:blipFill>
        <p:spPr bwMode="auto">
          <a:xfrm>
            <a:off x="770094" y="4049479"/>
            <a:ext cx="10350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C033838-C672-4B13-A4E4-0674A00C66FF}"/>
              </a:ext>
            </a:extLst>
          </p:cNvPr>
          <p:cNvSpPr/>
          <p:nvPr/>
        </p:nvSpPr>
        <p:spPr>
          <a:xfrm>
            <a:off x="3665340" y="1890251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És l’eina de treball amb què accediu a les vostres assignatures i visualitzeu la bibliografia recomanada, els materials docents i les activitats. 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193" y="3177910"/>
            <a:ext cx="3987053" cy="268191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6936234" y="4325029"/>
            <a:ext cx="1716860" cy="562488"/>
          </a:xfrm>
          <a:prstGeom prst="wedgeRoundRectCallout">
            <a:avLst>
              <a:gd name="adj1" fmla="val 80"/>
              <a:gd name="adj2" fmla="val -216210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Identificador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i contrasenya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7405350" y="3118258"/>
            <a:ext cx="356283" cy="234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3262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7800" y="1942236"/>
            <a:ext cx="5934075" cy="4522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2"/>
          <p:cNvSpPr>
            <a:spLocks noChangeArrowheads="1"/>
          </p:cNvSpPr>
          <p:nvPr/>
        </p:nvSpPr>
        <p:spPr bwMode="auto">
          <a:xfrm>
            <a:off x="477644" y="792453"/>
            <a:ext cx="822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Recursos d’informació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6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https://crai.ub.edu/ca/recursos-d-informacio/</a:t>
            </a:r>
            <a:endParaRPr kumimoji="0" lang="ca-ES" altLang="ca-ES" sz="1600" b="0" i="0" u="none" strike="noStrike" kern="120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angle arrodonit 8"/>
          <p:cNvSpPr/>
          <p:nvPr/>
        </p:nvSpPr>
        <p:spPr>
          <a:xfrm>
            <a:off x="1257300" y="3051176"/>
            <a:ext cx="1376362" cy="244951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565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1CAB9-5205-4AFE-8B0B-181BCB13305A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857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497AD82-BA87-4C7D-A04B-8568B3F1B026}" type="slidenum">
              <a:rPr lang="es-ES" altLang="en-US" smtClean="0">
                <a:solidFill>
                  <a:srgbClr val="898989"/>
                </a:solidFill>
              </a:rPr>
              <a:pPr/>
              <a:t>3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1507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1016000"/>
            <a:ext cx="82296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De què parlarem?</a:t>
            </a:r>
          </a:p>
        </p:txBody>
      </p:sp>
      <p:sp>
        <p:nvSpPr>
          <p:cNvPr id="21508" name="Rectangle 18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1773238"/>
            <a:ext cx="3887788" cy="446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3" action="ppaction://hlinksldjump"/>
              </a:rPr>
              <a:t>On som i quan podeu venir?</a:t>
            </a:r>
            <a:endParaRPr lang="ca-ES" altLang="ca-ES" sz="1600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4" action="ppaction://hlinksldjump"/>
              </a:rPr>
              <a:t>Plànol de la biblioteca</a:t>
            </a:r>
            <a:endParaRPr lang="ca-ES" altLang="ca-ES" sz="1600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5" action="ppaction://hlinksldjump"/>
              </a:rPr>
              <a:t>Equipament</a:t>
            </a:r>
            <a:endParaRPr lang="ca-ES" altLang="ca-ES" sz="1600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6" action="ppaction://hlinksldjump"/>
              </a:rPr>
              <a:t>El fons: llibres, revistes, etc.</a:t>
            </a:r>
            <a:endParaRPr lang="ca-ES" altLang="ca-ES" sz="1600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7" action="ppaction://hlinksldjump"/>
              </a:rPr>
              <a:t>Inicieu-vos en el CRAI!</a:t>
            </a:r>
            <a:endParaRPr lang="ca-ES" altLang="ca-ES" sz="1600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 err="1">
                <a:latin typeface="Verdana" pitchFamily="34" charset="0"/>
                <a:hlinkClick r:id="rId8" action="ppaction://hlinksldjump"/>
              </a:rPr>
              <a:t>Cercabib</a:t>
            </a:r>
            <a:r>
              <a:rPr lang="ca-ES" altLang="ca-ES" sz="1600" dirty="0">
                <a:latin typeface="Verdana" pitchFamily="34" charset="0"/>
                <a:hlinkClick r:id="rId8" action="ppaction://hlinksldjump"/>
              </a:rPr>
              <a:t> </a:t>
            </a:r>
            <a:endParaRPr lang="ca-ES" altLang="ca-ES" sz="1600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9" action="ppaction://hlinksldjump"/>
              </a:rPr>
              <a:t>Què heu de fer per endur-vos llibres a casa?</a:t>
            </a:r>
            <a:endParaRPr lang="ca-ES" altLang="ca-ES" sz="1600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0" action="ppaction://hlinksldjump"/>
              </a:rPr>
              <a:t>El servei de préstec de documents</a:t>
            </a:r>
            <a:endParaRPr lang="ca-ES" altLang="ca-ES" sz="1600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1" action="ppaction://hlinksldjump"/>
              </a:rPr>
              <a:t>Ús de sales de treball i préstec de portàtils</a:t>
            </a:r>
            <a:endParaRPr lang="ca-ES" altLang="ca-ES" sz="1600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2" action="ppaction://hlinksldjump"/>
              </a:rPr>
              <a:t>Què teniu en préstec? </a:t>
            </a:r>
            <a:r>
              <a:rPr lang="ca-ES" altLang="ca-ES" sz="1600" i="1" dirty="0">
                <a:latin typeface="Verdana" pitchFamily="34" charset="0"/>
                <a:hlinkClick r:id="rId12" action="ppaction://hlinksldjump"/>
              </a:rPr>
              <a:t>El meu compte</a:t>
            </a:r>
            <a:endParaRPr lang="ca-ES" altLang="ca-ES" sz="1600" i="1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3" action="ppaction://hlinksldjump"/>
              </a:rPr>
              <a:t>Servei de préstec consorciat (PUC)</a:t>
            </a:r>
            <a:endParaRPr lang="ca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endParaRPr lang="ca-ES" altLang="ca-ES" sz="1600" i="1" dirty="0">
              <a:latin typeface="Verdana" panose="020B0604030504040204" pitchFamily="34" charset="0"/>
            </a:endParaRPr>
          </a:p>
        </p:txBody>
      </p:sp>
      <p:sp>
        <p:nvSpPr>
          <p:cNvPr id="21509" name="Rectangle 18"/>
          <p:cNvSpPr txBox="1">
            <a:spLocks noChangeArrowheads="1"/>
          </p:cNvSpPr>
          <p:nvPr/>
        </p:nvSpPr>
        <p:spPr bwMode="auto">
          <a:xfrm>
            <a:off x="4787900" y="1773238"/>
            <a:ext cx="3887788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4" action="ppaction://hlinksldjump"/>
              </a:rPr>
              <a:t>Préstec interbibliotecari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5" action="ppaction://hlinksldjump"/>
              </a:rPr>
              <a:t>Accés als recursos electrònics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6" action="ppaction://hlinksldjump"/>
              </a:rPr>
              <a:t>Campus Virtual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7" action="ppaction://hlinksldjump"/>
              </a:rPr>
              <a:t>Recursos d’informació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8" action="ppaction://hlinksldjump"/>
              </a:rPr>
              <a:t>Codis i contrasenyes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19" action="ppaction://hlinksldjump"/>
              </a:rPr>
              <a:t>Servei d’Atenció als Usuaris (S@U)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20" action="ppaction://hlinksldjump"/>
              </a:rPr>
              <a:t>Formació d’usuaris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21" action="ppaction://hlinksldjump"/>
              </a:rPr>
              <a:t>Fons i col·leccions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 err="1">
                <a:latin typeface="Verdana" pitchFamily="34" charset="0"/>
                <a:hlinkClick r:id="rId22" action="ppaction://hlinksldjump"/>
              </a:rPr>
              <a:t>Wi</a:t>
            </a:r>
            <a:r>
              <a:rPr lang="ca-ES" altLang="ca-ES" sz="1600" dirty="0">
                <a:latin typeface="Verdana" pitchFamily="34" charset="0"/>
                <a:hlinkClick r:id="rId22" action="ppaction://hlinksldjump"/>
              </a:rPr>
              <a:t>-Fi i accés als ordinadors de la Facultat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23" action="ppaction://hlinksldjump"/>
              </a:rPr>
              <a:t>Seguiu-nos a les xarxes i a les exposicions virtuals!</a:t>
            </a:r>
            <a:endParaRPr lang="ca-ES" altLang="ca-ES" sz="1600" dirty="0">
              <a:latin typeface="Verdana" pitchFamily="34" charset="0"/>
            </a:endParaRPr>
          </a:p>
          <a:p>
            <a:pPr marL="230400" indent="-230400">
              <a:lnSpc>
                <a:spcPct val="8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ca-ES" altLang="ca-ES" sz="1600" dirty="0">
                <a:latin typeface="Verdana" pitchFamily="34" charset="0"/>
                <a:hlinkClick r:id="rId24" action="ppaction://hlinksldjump"/>
              </a:rPr>
              <a:t>I si encara teniu dubtes... </a:t>
            </a:r>
            <a:endParaRPr lang="ca-ES" altLang="ca-ES" sz="1600" dirty="0">
              <a:latin typeface="Verdana" pitchFamily="34" charset="0"/>
            </a:endParaRPr>
          </a:p>
          <a:p>
            <a:pPr marL="0" indent="0">
              <a:lnSpc>
                <a:spcPct val="80000"/>
              </a:lnSpc>
              <a:spcBef>
                <a:spcPct val="20000"/>
              </a:spcBef>
            </a:pPr>
            <a:endParaRPr lang="ca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593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344FB4-25C9-49EC-BBF1-F255B60EF835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7587" name="Rectangle 2"/>
          <p:cNvSpPr>
            <a:spLocks noChangeArrowheads="1"/>
          </p:cNvSpPr>
          <p:nvPr/>
        </p:nvSpPr>
        <p:spPr bwMode="auto">
          <a:xfrm>
            <a:off x="549140" y="609937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20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Codis i contrasenyes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400" b="0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https://crai.ub.edu/ca/que-ofereix-el-crai/acces-recursos/acces-recursos-autenticacio</a:t>
            </a:r>
          </a:p>
        </p:txBody>
      </p:sp>
      <p:sp>
        <p:nvSpPr>
          <p:cNvPr id="67588" name="2 CuadroTexto"/>
          <p:cNvSpPr txBox="1">
            <a:spLocks noChangeArrowheads="1"/>
          </p:cNvSpPr>
          <p:nvPr/>
        </p:nvSpPr>
        <p:spPr bwMode="auto">
          <a:xfrm>
            <a:off x="549140" y="6400801"/>
            <a:ext cx="785018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5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Vegeu aquest </a:t>
            </a:r>
            <a:r>
              <a:rPr kumimoji="0" lang="ca-ES" altLang="ca-ES" sz="15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2"/>
              </a:rPr>
              <a:t>vídeo explicatiu </a:t>
            </a:r>
            <a:r>
              <a:rPr kumimoji="0" lang="ca-ES" altLang="ca-ES" sz="15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per generar els codis.</a:t>
            </a:r>
          </a:p>
        </p:txBody>
      </p:sp>
      <p:graphicFrame>
        <p:nvGraphicFramePr>
          <p:cNvPr id="2" name="Tau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178800"/>
              </p:ext>
            </p:extLst>
          </p:nvPr>
        </p:nvGraphicFramePr>
        <p:xfrm>
          <a:off x="618265" y="1229634"/>
          <a:ext cx="7781063" cy="5118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785">
                  <a:extLst>
                    <a:ext uri="{9D8B030D-6E8A-4147-A177-3AD203B41FA5}">
                      <a16:colId xmlns:a16="http://schemas.microsoft.com/office/drawing/2014/main" val="4175932874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1555762763"/>
                    </a:ext>
                  </a:extLst>
                </a:gridCol>
                <a:gridCol w="4132128">
                  <a:extLst>
                    <a:ext uri="{9D8B030D-6E8A-4147-A177-3AD203B41FA5}">
                      <a16:colId xmlns:a16="http://schemas.microsoft.com/office/drawing/2014/main" val="493655513"/>
                    </a:ext>
                  </a:extLst>
                </a:gridCol>
              </a:tblGrid>
              <a:tr h="231647">
                <a:tc>
                  <a:txBody>
                    <a:bodyPr/>
                    <a:lstStyle/>
                    <a:p>
                      <a:r>
                        <a:rPr lang="ca-ES" sz="1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</a:t>
                      </a:r>
                      <a:endParaRPr lang="ca-ES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sz="1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Serveis</a:t>
                      </a:r>
                      <a:endParaRPr lang="ca-ES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sz="1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Accés</a:t>
                      </a:r>
                      <a:endParaRPr lang="ca-ES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010594"/>
                  </a:ext>
                </a:extLst>
              </a:tr>
              <a:tr h="1245101">
                <a:tc>
                  <a:txBody>
                    <a:bodyPr/>
                    <a:lstStyle/>
                    <a:p>
                      <a:r>
                        <a:rPr lang="ca-ES" sz="1200" b="1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UB</a:t>
                      </a:r>
                      <a:endParaRPr lang="ca-ES" sz="1000" b="1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a-ES" sz="100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Campus virtual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accedir als recursos electrònics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Préstec interbibliotecari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baseline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Còpies digitals</a:t>
                      </a:r>
                      <a:endParaRPr lang="ca-ES" sz="1000" baseline="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sz="1000" b="1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Estudiants: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Codi alfanumèric </a:t>
                      </a:r>
                      <a:b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Contrasenya</a:t>
                      </a:r>
                    </a:p>
                    <a:p>
                      <a:endParaRPr lang="ca-ES" sz="100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b="1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PAS/PDI: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DNI</a:t>
                      </a:r>
                    </a:p>
                    <a:p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Contrasenya</a:t>
                      </a:r>
                    </a:p>
                    <a:p>
                      <a:endParaRPr lang="ca-ES" sz="100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b="1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 UB Premium: 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Codi Alumni</a:t>
                      </a:r>
                    </a:p>
                    <a:p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               Contrasenya Alumni</a:t>
                      </a:r>
                      <a:r>
                        <a:rPr lang="ca-ES" sz="10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       </a:t>
                      </a:r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002187"/>
                  </a:ext>
                </a:extLst>
              </a:tr>
              <a:tr h="1621526">
                <a:tc>
                  <a:txBody>
                    <a:bodyPr/>
                    <a:lstStyle/>
                    <a:p>
                      <a:r>
                        <a:rPr lang="ca-ES" sz="1200" b="1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Local</a:t>
                      </a:r>
                      <a:endParaRPr lang="ca-ES" sz="1000" b="1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Campus virtual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Com accedir als recursos electrònics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Còpies digitals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Ordinadors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Préstec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Préstec interbibliotecari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PUC o préstec consorciat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Cercabib «El meu compte»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Zona </a:t>
                      </a:r>
                      <a:r>
                        <a:rPr lang="ca-ES" sz="1000" kern="1200" dirty="0" err="1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Wifi</a:t>
                      </a: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UB</a:t>
                      </a:r>
                      <a:endParaRPr lang="ca-ES" sz="1000" kern="12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sz="1000" b="1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Estudiants: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 esquerra del correu </a:t>
                      </a:r>
                      <a:r>
                        <a:rPr lang="ca-ES" sz="1000" kern="12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UB +</a:t>
                      </a:r>
                      <a:r>
                        <a:rPr lang="ca-ES" sz="1000" b="1" kern="12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.alumnes 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/>
                      </a:r>
                      <a:b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Exemple: Correu: 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3"/>
                        </a:rPr>
                        <a:t>jarc7@alumnes.ub.edu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/>
                      </a:r>
                      <a:b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ca-ES" sz="1000" i="1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Identificador: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ca-ES" sz="1000" b="1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jarc7.alumnes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 la Contrasenya intranet UB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sz="800" b="1" baseline="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000" b="1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PAS/PDI: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 esquerra del correu de la UB</a:t>
                      </a:r>
                    </a:p>
                    <a:p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Exemple: 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4"/>
                        </a:rPr>
                        <a:t>joan.garcia@ub.edu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/>
                      </a:r>
                      <a:b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ca-ES" sz="1000" i="1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Identificador:</a:t>
                      </a:r>
                      <a:r>
                        <a:rPr lang="ca-ES" sz="1000" i="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ca-ES" sz="1000" b="1" i="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joan.garcia</a:t>
                      </a:r>
                      <a:r>
                        <a:rPr lang="ca-ES" sz="1000" i="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 la Contrasenya intranet UB</a:t>
                      </a:r>
                    </a:p>
                    <a:p>
                      <a:endParaRPr lang="ca-ES" sz="800" i="0" baseline="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b="1" i="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 UB Premium:</a:t>
                      </a:r>
                      <a:r>
                        <a:rPr lang="ca-ES" sz="1000" i="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 esquerra del correu UB +</a:t>
                      </a:r>
                      <a:r>
                        <a:rPr lang="ca-ES" sz="1000" b="1" i="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.a</a:t>
                      </a:r>
                      <a:endParaRPr lang="ca-ES" sz="1000" b="1" i="1" baseline="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Exemple: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Correu: </a:t>
                      </a:r>
                      <a:r>
                        <a:rPr lang="ca-ES" sz="10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5"/>
                        </a:rPr>
                        <a:t>imas@alumni.ub.edu</a:t>
                      </a:r>
                      <a:endParaRPr lang="ca-ES" sz="1000" baseline="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i="1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Identificador:</a:t>
                      </a:r>
                      <a:r>
                        <a:rPr lang="ca-ES" sz="1000" i="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ca-ES" sz="1000" b="1" i="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imas.a</a:t>
                      </a:r>
                      <a:r>
                        <a:rPr lang="ca-ES" sz="1000" i="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 la Contrasenya intranet UB</a:t>
                      </a:r>
                      <a:endParaRPr lang="ca-ES" sz="1000" i="1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865114"/>
                  </a:ext>
                </a:extLst>
              </a:tr>
              <a:tr h="1100322">
                <a:tc>
                  <a:txBody>
                    <a:bodyPr/>
                    <a:lstStyle/>
                    <a:p>
                      <a:r>
                        <a:rPr lang="ca-ES" sz="1200" b="1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CRAI</a:t>
                      </a:r>
                      <a:endParaRPr lang="ca-ES" sz="1200" b="1" kern="12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a-ES" sz="1000" kern="120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a-ES" sz="1000" kern="120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Préstec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Cercabib «El meu compte»</a:t>
                      </a:r>
                      <a:endParaRPr lang="ca-ES" sz="1000" kern="12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sz="10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Per a: </a:t>
                      </a: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Alumnat centre</a:t>
                      </a:r>
                      <a:r>
                        <a:rPr lang="ca-ES" sz="1000" kern="12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conveni/UNED; PDI/PAS/3r cicle Univ.</a:t>
                      </a:r>
                      <a:r>
                        <a:rPr lang="ca-ES" sz="1000" kern="12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d’</a:t>
                      </a: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Andorra, Univ.</a:t>
                      </a:r>
                      <a:r>
                        <a:rPr lang="ca-ES" sz="1000" kern="12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Jaume I; professorat centre adscrit/conveni UB; professorat primària/secundària; investigadors institut recerca/conveni UB; investigadors GEO3BCN-CSIC; Claustre de Doctors UB; membre COBDC; PDI i PAS Grup UB; personal Clínic/Bellvitge/Hospital</a:t>
                      </a:r>
                      <a:r>
                        <a:rPr lang="ca-ES" sz="1000" kern="1200" baseline="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Sant Joan de Déu; personal institut recerca/Conveni UB; usuaris autoritzats pel CRAI</a:t>
                      </a:r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235644"/>
                  </a:ext>
                </a:extLst>
              </a:tr>
              <a:tr h="698495">
                <a:tc>
                  <a:txBody>
                    <a:bodyPr/>
                    <a:lstStyle/>
                    <a:p>
                      <a:r>
                        <a:rPr lang="ca-ES" sz="1200" b="1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 partir del correu UB</a:t>
                      </a:r>
                      <a:endParaRPr lang="ca-ES" sz="1200" b="1" kern="12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a-ES" sz="1000" kern="1200" dirty="0" smtClean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 err="1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Wifi</a:t>
                      </a:r>
                      <a:r>
                        <a:rPr lang="ca-ES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ca-ES" sz="1000" kern="1200" dirty="0" err="1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Eduroam</a:t>
                      </a:r>
                      <a:endParaRPr lang="ca-ES" sz="1000" kern="12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PAS/PDI/</a:t>
                      </a:r>
                      <a:r>
                        <a:rPr lang="pt-BR" sz="1000" kern="1200" dirty="0" err="1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Externs</a:t>
                      </a:r>
                      <a:r>
                        <a:rPr lang="pt-BR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: </a:t>
                      </a:r>
                      <a:r>
                        <a:rPr lang="pt-BR" sz="1000" kern="1200" dirty="0" err="1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Adreça</a:t>
                      </a:r>
                      <a:r>
                        <a:rPr lang="pt-BR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de correu @ub.edu</a:t>
                      </a:r>
                    </a:p>
                    <a:p>
                      <a:r>
                        <a:rPr lang="pt-BR" sz="1000" kern="1200" dirty="0" err="1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Alumnes</a:t>
                      </a:r>
                      <a:r>
                        <a:rPr lang="pt-BR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: </a:t>
                      </a:r>
                      <a:r>
                        <a:rPr lang="pt-BR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  <a:hlinkClick r:id="rId6"/>
                        </a:rPr>
                        <a:t>identificador local </a:t>
                      </a:r>
                      <a:r>
                        <a:rPr lang="pt-BR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+ @ub.edu</a:t>
                      </a:r>
                    </a:p>
                    <a:p>
                      <a:r>
                        <a:rPr lang="pt-BR" sz="1000" kern="1200" dirty="0" err="1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Ex</a:t>
                      </a:r>
                      <a:r>
                        <a:rPr lang="pt-BR" sz="1000" kern="1200" dirty="0" smtClean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: jhergar6@alumnes.ub.edu     jhergar6.alumnes@ub.edu</a:t>
                      </a:r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369499"/>
                  </a:ext>
                </a:extLst>
              </a:tr>
            </a:tbl>
          </a:graphicData>
        </a:graphic>
      </p:graphicFrame>
      <p:sp>
        <p:nvSpPr>
          <p:cNvPr id="5" name="Fletxa dreta 4"/>
          <p:cNvSpPr/>
          <p:nvPr/>
        </p:nvSpPr>
        <p:spPr>
          <a:xfrm>
            <a:off x="6343650" y="6038639"/>
            <a:ext cx="152400" cy="984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0471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332F0A-F36F-4A83-B65A-7A2AB775E453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s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4856" y="881191"/>
            <a:ext cx="82296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Servei d’Atenció als Usuaris (S@U)</a:t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https://crai.ub.edu/que-ofereix-el-crai/sau</a:t>
            </a:r>
            <a:endParaRPr lang="ca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8612" name="Text Box 14"/>
          <p:cNvSpPr txBox="1">
            <a:spLocks noChangeArrowheads="1"/>
          </p:cNvSpPr>
          <p:nvPr/>
        </p:nvSpPr>
        <p:spPr bwMode="auto">
          <a:xfrm>
            <a:off x="673478" y="1804741"/>
            <a:ext cx="4608513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És un servei d’informació i referència virtual actiu les 24 hores del dia i els 7 dies de la setmana, i atès per bibliotecaris especialitzats.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Està pensat per resoldre qualsevol qüestió sobre els CRAI Biblioteques i sobre els seus serveis i recursos.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 través del S@U també ens podeu fer arribar queixes, suggeriments i agraïments.</a:t>
            </a:r>
          </a:p>
        </p:txBody>
      </p:sp>
      <p:pic>
        <p:nvPicPr>
          <p:cNvPr id="68613" name="Imat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985" y="2026591"/>
            <a:ext cx="2787107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84725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1761DD-7D1C-4C7D-B8E0-9005A9C14CDE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1412" y="767622"/>
            <a:ext cx="82296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Formació d’usuaris</a:t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</a:t>
            </a:r>
            <a: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crai.ub.edu/ca/que-ofereix-el-crai/formacio-usuaris</a:t>
            </a:r>
            <a: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1600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0660" name="Text Box 9"/>
          <p:cNvSpPr txBox="1">
            <a:spLocks noChangeArrowheads="1"/>
          </p:cNvSpPr>
          <p:nvPr/>
        </p:nvSpPr>
        <p:spPr bwMode="auto">
          <a:xfrm>
            <a:off x="491412" y="1580152"/>
            <a:ext cx="803360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Us oferim cursos avançats de formació perquè milloreu els vostres coneixements i habilitats de cerca, com ara cursos sobre bases de dades especialitzades o sobre el gestor bibliogràfic </a:t>
            </a:r>
            <a:r>
              <a:rPr kumimoji="0" lang="ca-ES" altLang="ca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Mendeley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Podeu consultar </a:t>
            </a:r>
            <a:r>
              <a:rPr kumimoji="0" lang="ca-ES" altLang="ca-E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 la pàgina del Servei de Formació d’usuaris del CRAI </a:t>
            </a:r>
            <a:r>
              <a:rPr kumimoji="0" lang="ca-ES" altLang="ca-E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4"/>
              </a:rPr>
              <a:t>els cursos 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4"/>
              </a:rPr>
              <a:t>de formació programats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, i podeu sol·licitar un curs a 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5"/>
              </a:rPr>
              <a:t>mida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que respongui a les vostres necessitats.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8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 la mateixa pàgina també trobareu el </a:t>
            </a:r>
            <a:r>
              <a:rPr kumimoji="0" lang="ca-ES" altLang="ca-ES" sz="18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material </a:t>
            </a:r>
            <a:r>
              <a:rPr kumimoji="0" lang="ca-ES" altLang="ca-E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d’autoaprenentatge dels diferents serveis i recursos.</a:t>
            </a:r>
            <a:endParaRPr kumimoji="0" lang="ca-ES" altLang="ca-ES" sz="18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247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3B7B22-B7F6-4D86-A28B-8B92C0BFEA53}" type="slidenum">
              <a:rPr lang="ca-ES" altLang="en-US" smtClean="0">
                <a:solidFill>
                  <a:srgbClr val="898989"/>
                </a:solidFill>
              </a:rPr>
              <a:pPr/>
              <a:t>33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34646" y="852995"/>
            <a:ext cx="82296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Fons i col·leccions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https://crai.ub.edu/ca/coneix-el-crai/biblioteques</a:t>
            </a: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9335" name="Rectangle 27"/>
          <p:cNvSpPr>
            <a:spLocks noChangeArrowheads="1"/>
          </p:cNvSpPr>
          <p:nvPr/>
        </p:nvSpPr>
        <p:spPr bwMode="auto">
          <a:xfrm>
            <a:off x="734646" y="1493361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 CRAI Biblioteca té aquest apartat en el seu web. Es tracta d’una </a:t>
            </a:r>
            <a:r>
              <a:rPr lang="ca-ES" altLang="es-ES" sz="1800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selecció de recursos</a:t>
            </a:r>
            <a:r>
              <a:rPr lang="ca-ES" altLang="es-ES" sz="1800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d’informació relacionats amb els àmbits temàtics de docència i recerca de la Universitat. Hi trobareu bases de dades, llibres i revistes electròniques, manuals, etc. </a:t>
            </a:r>
          </a:p>
        </p:txBody>
      </p:sp>
      <p:sp>
        <p:nvSpPr>
          <p:cNvPr id="7" name="7 Flecha derecha"/>
          <p:cNvSpPr/>
          <p:nvPr/>
        </p:nvSpPr>
        <p:spPr>
          <a:xfrm>
            <a:off x="2699238" y="2989384"/>
            <a:ext cx="711750" cy="283125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0988" y="2769577"/>
            <a:ext cx="3574107" cy="395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761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C89D9-17C6-40D8-8C89-372BDB03659C}" type="slidenum">
              <a:rPr kumimoji="0" lang="es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s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85043" y="886182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Wifi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i accés als ordinadors de la Facultat</a:t>
            </a:r>
          </a:p>
        </p:txBody>
      </p:sp>
      <p:sp>
        <p:nvSpPr>
          <p:cNvPr id="74756" name="Rectangle 12"/>
          <p:cNvSpPr>
            <a:spLocks noChangeArrowheads="1"/>
          </p:cNvSpPr>
          <p:nvPr/>
        </p:nvSpPr>
        <p:spPr bwMode="auto">
          <a:xfrm>
            <a:off x="540834" y="1253324"/>
            <a:ext cx="8603166" cy="697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49263" rtl="0" eaLnBrk="1" fontAlgn="auto" latinLnBrk="0" hangingPunct="1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ES" altLang="ca-E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https://</a:t>
            </a:r>
            <a:r>
              <a:rPr kumimoji="0" lang="es-ES" altLang="ca-E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3"/>
              </a:rPr>
              <a:t>crai.ub.edu/ca/que-ofereix-el-crai/acces-recursos/acces-recursos-wifi-eduroam</a:t>
            </a:r>
            <a:endParaRPr kumimoji="0" lang="es-ES" altLang="ca-ES" sz="1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49263" rtl="0" eaLnBrk="1" fontAlgn="auto" latinLnBrk="0" hangingPunct="1">
              <a:lnSpc>
                <a:spcPct val="100000"/>
              </a:lnSpc>
              <a:spcBef>
                <a:spcPts val="1125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kumimoji="0" lang="es-ES" altLang="ca-E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  <a:hlinkClick r:id="rId4"/>
            </a:endParaRPr>
          </a:p>
        </p:txBody>
      </p:sp>
      <p:sp>
        <p:nvSpPr>
          <p:cNvPr id="74757" name="Text Box 9"/>
          <p:cNvSpPr txBox="1">
            <a:spLocks noChangeArrowheads="1"/>
          </p:cNvSpPr>
          <p:nvPr/>
        </p:nvSpPr>
        <p:spPr bwMode="auto">
          <a:xfrm>
            <a:off x="570768" y="1704818"/>
            <a:ext cx="8058150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El servei de </a:t>
            </a:r>
            <a:r>
              <a:rPr kumimoji="0" lang="ca-ES" altLang="ca-ES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Wifi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de la Universitat ofereix connexió a Internet sense haver de disposar d’una connexió fixa a la xarxa. Per utilitzar-lo, cal que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5"/>
              </a:rPr>
              <a:t>configureu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 el vostre ordinador portàtil i us identifiqueu 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amb l’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6"/>
              </a:rPr>
              <a:t>identificador local</a:t>
            </a:r>
            <a:r>
              <a:rPr kumimoji="0" lang="ca-ES" altLang="ca-E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</a:t>
            </a:r>
            <a:endParaRPr kumimoji="0" lang="ca-ES" altLang="ca-ES" sz="17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altLang="ca-ES" sz="1700" b="0" i="0" u="none" strike="noStrike" kern="120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La Universitat de Barcelona participa en el projecte </a:t>
            </a:r>
            <a:r>
              <a:rPr kumimoji="0" lang="ca-ES" altLang="ca-E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Eduroam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, que té com a objectiu promoure un espai únic de mobilitat que permeti als usuaris, en arribar a una altra organització, disposar d’un entorn de treball virtual amb connexió a Internet. Podeu consultar la 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5"/>
              </a:rPr>
              <a:t>Guia de configuració </a:t>
            </a:r>
            <a:r>
              <a:rPr kumimoji="0" lang="ca-ES" altLang="ca-E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hlinkClick r:id="rId5"/>
              </a:rPr>
              <a:t>d’Eduroam</a:t>
            </a:r>
            <a:r>
              <a:rPr kumimoji="0" lang="ca-ES" altLang="ca-ES" sz="1700" b="0" i="0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51237" name="Group 37"/>
          <p:cNvGraphicFramePr>
            <a:graphicFrameLocks noGrp="1"/>
          </p:cNvGraphicFramePr>
          <p:nvPr>
            <p:extLst/>
          </p:nvPr>
        </p:nvGraphicFramePr>
        <p:xfrm>
          <a:off x="650143" y="4480800"/>
          <a:ext cx="8064500" cy="1631952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Col·lectiu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Terminació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Identificador local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PAS / PDI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joan.pere.garcia@ub.edu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cherrera@ub.edu </a:t>
                      </a:r>
                      <a:endParaRPr kumimoji="0" lang="ca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jherg07@alumnes.ub.edu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Alumni UB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pperez@alumni.ub.edu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pperez.a</a:t>
                      </a:r>
                      <a:endParaRPr kumimoji="0" lang="ca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318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6C280C0-3E3C-4023-9FF2-98EDB282C531}" type="slidenum">
              <a:rPr lang="es-ES" altLang="en-US" smtClean="0">
                <a:solidFill>
                  <a:srgbClr val="898989"/>
                </a:solidFill>
              </a:rPr>
              <a:pPr/>
              <a:t>35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4675" y="1027113"/>
            <a:ext cx="8569325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Seguiu-nos a les xarxes!</a:t>
            </a:r>
            <a:b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http://crai.ub.edu/ca/coneix-el-crai/difusio-marqueting/blogs-i-xarxes-socials</a:t>
            </a:r>
            <a:r>
              <a:rPr lang="ca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13" name="Picture 7" descr="facebook-logo-300x3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698" y="2804898"/>
            <a:ext cx="6096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698" y="3624598"/>
            <a:ext cx="609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419473" y="2037399"/>
            <a:ext cx="5040313" cy="2593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300" b="1" dirty="0">
                <a:solidFill>
                  <a:srgbClr val="336699"/>
                </a:solidFill>
                <a:latin typeface="Verdana" panose="020B0604030504040204" pitchFamily="34" charset="0"/>
              </a:rPr>
              <a:t>Instagram  </a:t>
            </a:r>
            <a:endParaRPr lang="ca-ES" altLang="ca-ES" sz="1300" dirty="0">
              <a:solidFill>
                <a:schemeClr val="bg2"/>
              </a:solidFill>
              <a:latin typeface="Verdana" pitchFamily="34" charset="0"/>
            </a:endParaRPr>
          </a:p>
          <a:p>
            <a:r>
              <a:rPr lang="es-ES" altLang="ca-ES" sz="1300" dirty="0">
                <a:latin typeface="Verdana" pitchFamily="34" charset="0"/>
                <a:hlinkClick r:id="rId6"/>
              </a:rPr>
              <a:t>https://www.instagram.com/craifcca</a:t>
            </a:r>
            <a:endParaRPr lang="es-ES" altLang="ca-ES" sz="1300" dirty="0">
              <a:latin typeface="Verdana" pitchFamily="34" charset="0"/>
            </a:endParaRPr>
          </a:p>
          <a:p>
            <a:endParaRPr lang="es-ES" altLang="ca-ES" sz="1300" dirty="0">
              <a:solidFill>
                <a:srgbClr val="646464"/>
              </a:solidFill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es-ES" altLang="ca-ES" sz="1300" b="1" dirty="0">
                <a:solidFill>
                  <a:srgbClr val="336699"/>
                </a:solidFill>
                <a:latin typeface="Verdana" pitchFamily="34" charset="0"/>
              </a:rPr>
              <a:t>Facebook</a:t>
            </a:r>
            <a:endParaRPr lang="es-ES" altLang="ca-ES" sz="1300" dirty="0">
              <a:latin typeface="Verdana" pitchFamily="34" charset="0"/>
            </a:endParaRPr>
          </a:p>
          <a:p>
            <a:r>
              <a:rPr lang="es-ES" altLang="ca-ES" sz="1300" dirty="0">
                <a:latin typeface="Verdana" pitchFamily="34" charset="0"/>
                <a:hlinkClick r:id="rId7"/>
              </a:rPr>
              <a:t>https://www.facebook.com/craiubfcca</a:t>
            </a:r>
            <a:endParaRPr lang="es-ES" altLang="ca-ES" sz="1300" dirty="0">
              <a:latin typeface="Verdana" pitchFamily="34" charset="0"/>
            </a:endParaRPr>
          </a:p>
          <a:p>
            <a:endParaRPr lang="es-ES" altLang="ca-ES" sz="1300" dirty="0">
              <a:latin typeface="Verdana" pitchFamily="34" charset="0"/>
            </a:endParaRPr>
          </a:p>
          <a:p>
            <a:endParaRPr lang="es-ES" altLang="ca-ES" sz="1300" b="1" dirty="0">
              <a:solidFill>
                <a:srgbClr val="336699"/>
              </a:solidFill>
              <a:latin typeface="Verdana" pitchFamily="34" charset="0"/>
            </a:endParaRPr>
          </a:p>
          <a:p>
            <a:r>
              <a:rPr lang="es-ES" altLang="ca-ES" sz="1300" b="1" dirty="0">
                <a:solidFill>
                  <a:srgbClr val="336699"/>
                </a:solidFill>
                <a:latin typeface="Verdana" pitchFamily="34" charset="0"/>
              </a:rPr>
              <a:t>Twitter</a:t>
            </a:r>
            <a:r>
              <a:rPr lang="es-ES" altLang="ca-ES" sz="1300" dirty="0">
                <a:solidFill>
                  <a:schemeClr val="bg2"/>
                </a:solidFill>
                <a:latin typeface="Verdana" pitchFamily="34" charset="0"/>
              </a:rPr>
              <a:t> </a:t>
            </a:r>
          </a:p>
          <a:p>
            <a:r>
              <a:rPr lang="es-ES" altLang="ca-ES" sz="1300" dirty="0">
                <a:latin typeface="Verdana" pitchFamily="34" charset="0"/>
                <a:hlinkClick r:id="rId8"/>
              </a:rPr>
              <a:t>https://twitter.com/craiubfcca</a:t>
            </a:r>
            <a:endParaRPr lang="es-ES" altLang="ca-ES" sz="1300" dirty="0">
              <a:latin typeface="Verdana" pitchFamily="34" charset="0"/>
            </a:endParaRPr>
          </a:p>
          <a:p>
            <a:endParaRPr lang="es-ES" altLang="ca-ES" sz="1300" dirty="0">
              <a:latin typeface="Verdana" pitchFamily="34" charset="0"/>
            </a:endParaRPr>
          </a:p>
          <a:p>
            <a:pPr eaLnBrk="1" hangingPunct="1"/>
            <a:endParaRPr lang="es-ES" altLang="ca-ES" sz="13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 b="1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95288" y="5250125"/>
            <a:ext cx="855074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I a les exposicions virtuals del </a:t>
            </a:r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  <a:hlinkClick r:id="rId9"/>
              </a:rPr>
              <a:t>CRAI Biblioteca de Farmàcia i Ciències de l’Alimentació.</a:t>
            </a:r>
            <a:endParaRPr lang="ca-ES" altLang="ca-ES" sz="17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 algn="just"/>
            <a:endParaRPr lang="ca-ES" altLang="ca-ES" sz="1600" dirty="0">
              <a:latin typeface="Verdana" panose="020B060403050404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32315" y="2033252"/>
            <a:ext cx="619983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62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708449" y="1005860"/>
            <a:ext cx="6553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I si encara teniu dubtes...</a:t>
            </a:r>
          </a:p>
        </p:txBody>
      </p:sp>
      <p:sp>
        <p:nvSpPr>
          <p:cNvPr id="78851" name="5 Subtítulo"/>
          <p:cNvSpPr>
            <a:spLocks/>
          </p:cNvSpPr>
          <p:nvPr/>
        </p:nvSpPr>
        <p:spPr bwMode="auto">
          <a:xfrm>
            <a:off x="539750" y="1773238"/>
            <a:ext cx="819626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Pregunteu al CRAI Biblioteca</a:t>
            </a:r>
          </a:p>
          <a:p>
            <a:pPr algn="ctr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El personal de la biblioteca resoldrà els vostres dubtes.</a:t>
            </a:r>
          </a:p>
          <a:p>
            <a:pPr algn="ctr"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Accediu al web inicial del CRAI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A la secció «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Preguntes més freqüents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»</a:t>
            </a:r>
          </a:p>
          <a:p>
            <a:pPr lvl="1" algn="ctr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trobareu les consultes més habituals ja respostes.</a:t>
            </a:r>
          </a:p>
          <a:p>
            <a:pPr lvl="1" algn="ctr"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Adreceu-vos al S@U</a:t>
            </a:r>
          </a:p>
          <a:p>
            <a:pPr lvl="1" algn="ctr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Servei d’informació virtual per a qualsevol consulta sobre els CRAI Biblioteques i els seus recursos i serveis. </a:t>
            </a:r>
          </a:p>
          <a:p>
            <a:pPr algn="ctr"/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/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O bé truqueu-nos! </a:t>
            </a:r>
          </a:p>
          <a:p>
            <a:pPr algn="ctr"/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934 031 950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78852" name="Picture 15" descr="Logo del Servei d'Atenció als Usuari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757613"/>
            <a:ext cx="126523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99CEB4F-6F47-414F-BAAC-CF48B0BC61B5}" type="slidenum">
              <a:rPr lang="ca-ES" altLang="en-US" smtClean="0">
                <a:solidFill>
                  <a:srgbClr val="898989"/>
                </a:solidFill>
              </a:rPr>
              <a:pPr/>
              <a:t>36</a:t>
            </a:fld>
            <a:endParaRPr lang="ca-ES" alt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35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54409" y="3429000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2021-22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725" y="4555133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6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3ED5737-C9E8-41C9-8699-CA70C9167784}" type="slidenum">
              <a:rPr lang="es-ES" altLang="en-US" smtClean="0">
                <a:solidFill>
                  <a:srgbClr val="898989"/>
                </a:solidFill>
              </a:rPr>
              <a:pPr/>
              <a:t>4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3555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016000"/>
            <a:ext cx="61722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On som i quan podeu venir?</a:t>
            </a:r>
          </a:p>
        </p:txBody>
      </p:sp>
      <p:sp>
        <p:nvSpPr>
          <p:cNvPr id="23556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35310" y="2166332"/>
            <a:ext cx="4321175" cy="456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Wingdings" panose="05000000000000000000" pitchFamily="2" charset="2"/>
              <a:buChar char="q"/>
            </a:pPr>
            <a:r>
              <a:rPr lang="ca-ES" altLang="ca-ES" sz="1500" b="1" dirty="0">
                <a:solidFill>
                  <a:srgbClr val="646464"/>
                </a:solidFill>
                <a:latin typeface="Verdana" panose="020B0604030504040204" pitchFamily="34" charset="0"/>
              </a:rPr>
              <a:t>Adreça:</a:t>
            </a:r>
          </a:p>
          <a:p>
            <a:pPr>
              <a:lnSpc>
                <a:spcPct val="80000"/>
              </a:lnSpc>
              <a:spcBef>
                <a:spcPct val="0"/>
              </a:spcBef>
              <a:buNone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Avinguda Prat de la Riba, 171</a:t>
            </a:r>
          </a:p>
          <a:p>
            <a:pPr>
              <a:lnSpc>
                <a:spcPct val="80000"/>
              </a:lnSpc>
              <a:spcBef>
                <a:spcPct val="0"/>
              </a:spcBef>
              <a:buNone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08921 Santa Coloma de Gramenet</a:t>
            </a:r>
            <a:b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934 031 950 </a:t>
            </a:r>
            <a:b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bibnhid@ub.edu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Adreces de les altres biblioteques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ca-ES" altLang="ca-ES" sz="1500" b="1" dirty="0">
                <a:solidFill>
                  <a:srgbClr val="646464"/>
                </a:solidFill>
                <a:latin typeface="Verdana" panose="020B0604030504040204" pitchFamily="34" charset="0"/>
              </a:rPr>
              <a:t>Horari: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Dl-Dv: de 8.30 a </a:t>
            </a: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20 h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Horaris especials en períodes d’exàmens i de cap de setmana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Reglament </a:t>
            </a: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del CRAI Biblioteques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7"/>
              </a:rPr>
              <a:t>Carta de serveis del CRAI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23557" name="Text Box 1028"/>
          <p:cNvSpPr txBox="1">
            <a:spLocks noChangeArrowheads="1"/>
          </p:cNvSpPr>
          <p:nvPr/>
        </p:nvSpPr>
        <p:spPr bwMode="auto">
          <a:xfrm>
            <a:off x="125506" y="1458446"/>
            <a:ext cx="853439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ca-ES" altLang="ca-ES" sz="2000" b="1" dirty="0">
                <a:solidFill>
                  <a:prstClr val="black"/>
                </a:solidFill>
                <a:latin typeface="Verdana" panose="020B0604030504040204" pitchFamily="34" charset="0"/>
              </a:rPr>
              <a:t>El CRAI Biblioteca de Farmàcia i Ciències de l’Alimentació. Campus Torribera</a:t>
            </a:r>
          </a:p>
        </p:txBody>
      </p:sp>
      <p:sp>
        <p:nvSpPr>
          <p:cNvPr id="23558" name="Text Box 12"/>
          <p:cNvSpPr txBox="1">
            <a:spLocks noChangeArrowheads="1"/>
          </p:cNvSpPr>
          <p:nvPr/>
        </p:nvSpPr>
        <p:spPr bwMode="auto">
          <a:xfrm>
            <a:off x="466725" y="2843213"/>
            <a:ext cx="345598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dirty="0">
                <a:solidFill>
                  <a:srgbClr val="646464"/>
                </a:solidFill>
              </a:rPr>
              <a:t>PLÀNOL D’UBICACIÓ </a:t>
            </a:r>
          </a:p>
          <a:p>
            <a:r>
              <a:rPr lang="ca-ES" altLang="ca-ES" dirty="0">
                <a:solidFill>
                  <a:srgbClr val="646464"/>
                </a:solidFill>
              </a:rPr>
              <a:t>DE L’EDIFICI</a:t>
            </a:r>
            <a:endParaRPr lang="es-ES" altLang="ca-ES" dirty="0">
              <a:solidFill>
                <a:srgbClr val="646464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447286"/>
            <a:ext cx="4049149" cy="378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6818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052513"/>
            <a:ext cx="8229600" cy="396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Plànol de la biblioteca</a:t>
            </a:r>
          </a:p>
        </p:txBody>
      </p:sp>
      <p:sp>
        <p:nvSpPr>
          <p:cNvPr id="2560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6431573" y="633361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AFF1255-B81C-4446-B66A-F47305DEE373}" type="slidenum">
              <a:rPr lang="ca-ES" altLang="en-US" smtClean="0">
                <a:solidFill>
                  <a:srgbClr val="898989"/>
                </a:solidFill>
              </a:rPr>
              <a:pPr/>
              <a:t>5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791" y="1832117"/>
            <a:ext cx="8128122" cy="368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31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7A131F2-18B2-4A5A-B054-06EC8A409A99}" type="slidenum">
              <a:rPr lang="es-ES" altLang="en-US" smtClean="0">
                <a:solidFill>
                  <a:srgbClr val="898989"/>
                </a:solidFill>
              </a:rPr>
              <a:pPr/>
              <a:t>6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7651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052513"/>
            <a:ext cx="6858000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Equipament</a:t>
            </a:r>
          </a:p>
        </p:txBody>
      </p:sp>
      <p:sp>
        <p:nvSpPr>
          <p:cNvPr id="27652" name="5 Subtítulo"/>
          <p:cNvSpPr>
            <a:spLocks/>
          </p:cNvSpPr>
          <p:nvPr/>
        </p:nvSpPr>
        <p:spPr bwMode="auto">
          <a:xfrm>
            <a:off x="395288" y="2133600"/>
            <a:ext cx="835342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Aula d’informàtica amb 35 ordinadors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2 ordinadors de consulta, un d’ells amb programari de suport a la lectura i l’escriptura (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ClaroRead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1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sala de treball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en grup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3 ordinadors portàtils per a préstec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Zona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Wi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-Fi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81 punts de consulta individual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1 escàner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ca-ES" altLang="ca-ES" sz="2000" dirty="0">
              <a:solidFill>
                <a:srgbClr val="646464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633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7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30823" y="890438"/>
            <a:ext cx="8713177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fons: llibres, revistes, etc.</a:t>
            </a:r>
          </a:p>
        </p:txBody>
      </p:sp>
      <p:sp>
        <p:nvSpPr>
          <p:cNvPr id="29700" name="5 Subtítulo"/>
          <p:cNvSpPr>
            <a:spLocks/>
          </p:cNvSpPr>
          <p:nvPr/>
        </p:nvSpPr>
        <p:spPr bwMode="auto">
          <a:xfrm>
            <a:off x="430823" y="1347650"/>
            <a:ext cx="8362950" cy="511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El CRAI Biblioteca de Farmàcia i Ciències de l’Alimentació Campus Torribera, combina els fons d’investigació i els fons especialitzats dels estudis següents: Nutrició Humana i Dietètica, Ciència i Tecnologia dels Aliments i Ciències Culinàries i Gastronòmiques.</a:t>
            </a:r>
            <a:r>
              <a:rPr lang="ca-ES" altLang="ca-ES" b="1" dirty="0">
                <a:solidFill>
                  <a:srgbClr val="646464"/>
                </a:solidFill>
                <a:latin typeface="Verdana" pitchFamily="34" charset="0"/>
              </a:rPr>
              <a:t> 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Els fons estan formats per monografies, revistes en paper, recursos electrònics, tesis doctorals i material audiovisual.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Els llibres, les tesis i el material audiovisual s’ordenen segons la Classificació Decimal Universal (CDU)</a:t>
            </a:r>
            <a:r>
              <a:rPr lang="ca-ES" altLang="ca-ES" i="1" dirty="0">
                <a:solidFill>
                  <a:srgbClr val="646464"/>
                </a:solidFill>
                <a:latin typeface="Verdana" pitchFamily="34" charset="0"/>
              </a:rPr>
              <a:t>. 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En canvi, les revistes s’ordenen alfabèticament.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A la biblioteca també hi ha </a:t>
            </a:r>
            <a:r>
              <a:rPr lang="ca-ES" altLang="ca-ES" b="1" dirty="0">
                <a:solidFill>
                  <a:srgbClr val="646464"/>
                </a:solidFill>
                <a:latin typeface="Verdana" pitchFamily="34" charset="0"/>
              </a:rPr>
              <a:t>col·leccions especials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: </a:t>
            </a:r>
            <a:endParaRPr lang="ca-ES" altLang="ca-ES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Grewe: alimentació i gastronomia</a:t>
            </a: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Cartes i menús de restaurants</a:t>
            </a:r>
            <a:endParaRPr lang="ca-ES" altLang="ca-ES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Fons del Segon Congrés Català de la Cuina</a:t>
            </a: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Podeu fer-nos arribar la vostra proposta de compra de llibres des d’aquest </a:t>
            </a:r>
            <a:r>
              <a:rPr lang="ca-ES" altLang="ca-ES" dirty="0">
                <a:solidFill>
                  <a:srgbClr val="646464"/>
                </a:solidFill>
                <a:latin typeface="Verdana" pitchFamily="34" charset="0"/>
                <a:hlinkClick r:id="rId6"/>
              </a:rPr>
              <a:t>formulari</a:t>
            </a:r>
            <a:r>
              <a:rPr lang="ca-ES" altLang="ca-ES" dirty="0">
                <a:solidFill>
                  <a:srgbClr val="646464"/>
                </a:solidFill>
                <a:latin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8798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CD40FCC-E1F1-41D4-A1D2-A76A73475A61}" type="slidenum">
              <a:rPr lang="ca-ES" altLang="en-US" smtClean="0">
                <a:solidFill>
                  <a:srgbClr val="898989"/>
                </a:solidFill>
              </a:rPr>
              <a:pPr/>
              <a:t>8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084072"/>
            <a:ext cx="65532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Inicieu-vos en el CRAI!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https://crai.ub.edu/ca/coneix-el-crai/inicieu-vos-en-el-crai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0668" y="1767254"/>
            <a:ext cx="3837282" cy="436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7022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6842" y="2225448"/>
            <a:ext cx="4788656" cy="361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5805" y="858920"/>
            <a:ext cx="7772400" cy="13665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Cercabib. Dues maneres d’accedir-hi.</a:t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 dirty="0" smtClean="0">
                <a:solidFill>
                  <a:srgbClr val="336699"/>
                </a:solidFill>
                <a:latin typeface="Verdana" panose="020B0604030504040204" pitchFamily="34" charset="0"/>
              </a:rPr>
              <a:t>Accés des de la pàgina web del CRAI</a:t>
            </a:r>
            <a:r>
              <a:rPr lang="ca-ES" altLang="ca-ES" sz="2000" b="1" dirty="0" smtClean="0">
                <a:latin typeface="Verdana" panose="020B0604030504040204" pitchFamily="34" charset="0"/>
              </a:rPr>
              <a:t/>
            </a:r>
            <a:br>
              <a:rPr lang="ca-ES" altLang="ca-ES" sz="2000" b="1" dirty="0" smtClean="0">
                <a:latin typeface="Verdana" panose="020B0604030504040204" pitchFamily="34" charset="0"/>
              </a:rPr>
            </a:br>
            <a:r>
              <a:rPr lang="ca-ES" altLang="ca-ES" sz="1600" dirty="0">
                <a:latin typeface="Verdana" panose="020B0604030504040204" pitchFamily="34" charset="0"/>
                <a:hlinkClick r:id="rId4"/>
              </a:rPr>
              <a:t>https://</a:t>
            </a:r>
            <a:r>
              <a:rPr lang="ca-ES" altLang="ca-ES" sz="1600" dirty="0" smtClean="0">
                <a:latin typeface="Verdana" panose="020B0604030504040204" pitchFamily="34" charset="0"/>
                <a:hlinkClick r:id="rId4"/>
              </a:rPr>
              <a:t>cercabib.ub.edu/discovery/search?vid=34CSUC_UB:VU1&amp;lang=ca</a:t>
            </a:r>
            <a:r>
              <a:rPr lang="ca-ES" altLang="ca-ES" sz="1600" dirty="0" smtClean="0">
                <a:latin typeface="Verdana" panose="020B0604030504040204" pitchFamily="34" charset="0"/>
              </a:rPr>
              <a:t> </a:t>
            </a:r>
            <a:br>
              <a:rPr lang="ca-ES" altLang="ca-ES" sz="1600" dirty="0" smtClean="0">
                <a:latin typeface="Verdana" panose="020B0604030504040204" pitchFamily="34" charset="0"/>
              </a:rPr>
            </a:br>
            <a:endParaRPr lang="ca-ES" altLang="ca-ES" sz="1600" dirty="0" smtClean="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E38D9D-416B-41CB-A04E-00C7D825B6CB}" type="slidenum">
              <a:rPr kumimoji="0" lang="ca-E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a-E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7 Flecha derecha"/>
          <p:cNvSpPr/>
          <p:nvPr/>
        </p:nvSpPr>
        <p:spPr>
          <a:xfrm rot="1883376">
            <a:off x="467481" y="4199461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QuadreDeText 16"/>
          <p:cNvSpPr txBox="1"/>
          <p:nvPr/>
        </p:nvSpPr>
        <p:spPr>
          <a:xfrm>
            <a:off x="6571073" y="3700954"/>
            <a:ext cx="1488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a-ES" sz="2800" b="1" i="0" u="none" strike="noStrike" kern="120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O bé...</a:t>
            </a:r>
          </a:p>
        </p:txBody>
      </p:sp>
    </p:spTree>
    <p:extLst>
      <p:ext uri="{BB962C8B-B14F-4D97-AF65-F5344CB8AC3E}">
        <p14:creationId xmlns:p14="http://schemas.microsoft.com/office/powerpoint/2010/main" val="1530972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3_Disseny personalitzat 2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9999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856</TotalTime>
  <Words>2998</Words>
  <Application>Microsoft Office PowerPoint</Application>
  <PresentationFormat>Presentació en pantalla (4:3)</PresentationFormat>
  <Paragraphs>396</Paragraphs>
  <Slides>37</Slides>
  <Notes>22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Verdana</vt:lpstr>
      <vt:lpstr>Wingdings</vt:lpstr>
      <vt:lpstr>Tema de Office</vt:lpstr>
      <vt:lpstr>Presentació del PowerPoint</vt:lpstr>
      <vt:lpstr>Què volem amb aquesta sessió?</vt:lpstr>
      <vt:lpstr>De què parlarem?</vt:lpstr>
      <vt:lpstr>On som i quan podeu venir?</vt:lpstr>
      <vt:lpstr>Plànol de la biblioteca</vt:lpstr>
      <vt:lpstr>Equipament</vt:lpstr>
      <vt:lpstr>El fons: llibres, revistes, etc.</vt:lpstr>
      <vt:lpstr>Inicieu-vos en el CRAI! https://crai.ub.edu/ca/coneix-el-crai/inicieu-vos-en-el-crai</vt:lpstr>
      <vt:lpstr>Cercabib. Dues maneres d’accedir-hi.  Accés des de la pàgina web del CRAI https://cercabib.ub.edu/discovery/search?vid=34CSUC_UB:VU1&amp;lang=ca  </vt:lpstr>
      <vt:lpstr>Cercabib  Accés des de la pàgina web del Cercabib https://cercabib.ub.edu/ </vt:lpstr>
      <vt:lpstr>Cercabib: cerca ràpida </vt:lpstr>
      <vt:lpstr>Presentació del PowerPoint</vt:lpstr>
      <vt:lpstr>Presentació del PowerPoint</vt:lpstr>
      <vt:lpstr>Presentació del PowerPoint</vt:lpstr>
      <vt:lpstr>Què heu de fer per endur-vos llibres en préstec?</vt:lpstr>
      <vt:lpstr>El servei de préstec de documents (I)</vt:lpstr>
      <vt:lpstr>Presentació del PowerPoint</vt:lpstr>
      <vt:lpstr>Presentació del PowerPoint</vt:lpstr>
      <vt:lpstr>Préstec amb altres biblioteques de la UB</vt:lpstr>
      <vt:lpstr>Ús de sales de treball https://crai.ub.edu/ca/que-ofereix-el-crai/prestec/prestec-equipaments </vt:lpstr>
      <vt:lpstr>Què teniu en préstec? El meu compte      </vt:lpstr>
      <vt:lpstr>Servei de préstec consorciat (PUC) https://crai.ub.edu/que-ofereix-el-crai/prestec/prestec-puc</vt:lpstr>
      <vt:lpstr>PUC via web https://crai.ub.edu/ca/que-ofereix-el-crai/prestec/prestec-puc</vt:lpstr>
      <vt:lpstr>Condicions de préstec del PUC</vt:lpstr>
      <vt:lpstr>PUC via web https://crai.ub.edu/ca/que-ofereix-el-crai/prestec/prestec-puc</vt:lpstr>
      <vt:lpstr>Préstec interbibliotecari https://crai.ub.edu/ca/que-ofereix-el-crai/prestec/prestec-pi </vt:lpstr>
      <vt:lpstr>Presentació del PowerPoint</vt:lpstr>
      <vt:lpstr>Presentació del PowerPoint</vt:lpstr>
      <vt:lpstr>Presentació del PowerPoint</vt:lpstr>
      <vt:lpstr>Presentació del PowerPoint</vt:lpstr>
      <vt:lpstr>Servei d’Atenció als Usuaris (S@U) https://crai.ub.edu/que-ofereix-el-crai/sau</vt:lpstr>
      <vt:lpstr>Formació d’usuaris https://crai.ub.edu/ca/que-ofereix-el-crai/formacio-usuaris </vt:lpstr>
      <vt:lpstr>Fons i col·leccions https://crai.ub.edu/ca/coneix-el-crai/biblioteques </vt:lpstr>
      <vt:lpstr>Wifi i accés als ordinadors de la Facultat</vt:lpstr>
      <vt:lpstr>Seguiu-nos a les xarxes! http://crai.ub.edu/ca/coneix-el-crai/difusio-marqueting/blogs-i-xarxes-socials </vt:lpstr>
      <vt:lpstr>Presentació del PowerPoint</vt:lpstr>
      <vt:lpstr>Presentació del PowerPoint</vt:lpstr>
    </vt:vector>
  </TitlesOfParts>
  <Company>Universitatde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Conèixer el CRAI Biblioteca de Farmàcia i Ciències de l'Alimentació. Campus Torribera. Curs 2021-22</dc:title>
  <dc:creator>CRAI Biblioteca de Farmàcia i Ciències de l'Alimentació. Campus Torribera</dc:creator>
  <cp:keywords>Conèixer, Formació d'usuaris, CRAI, Universitat de Barcelona, biblioteca, recursos d'informació, farmàcia, nutrició, ciències de l'alimentació, serveis</cp:keywords>
  <cp:lastModifiedBy>Laia Bonet Bagant</cp:lastModifiedBy>
  <cp:revision>85</cp:revision>
  <cp:lastPrinted>2019-09-10T08:22:52Z</cp:lastPrinted>
  <dcterms:created xsi:type="dcterms:W3CDTF">2018-05-24T13:23:12Z</dcterms:created>
  <dcterms:modified xsi:type="dcterms:W3CDTF">2021-09-22T09:10:27Z</dcterms:modified>
</cp:coreProperties>
</file>