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B42E2E-E0CF-402D-95FB-FD76386B7D36}">
  <a:tblStyle styleId="{21B42E2E-E0CF-402D-95FB-FD76386B7D3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05219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80090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71967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7780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1034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5981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05352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9616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6921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61254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35500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40317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1279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9933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569047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23489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25232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99386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42295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4249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56325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62225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9435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267286" y="285750"/>
            <a:ext cx="8419514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144406" y="1363663"/>
            <a:ext cx="8834511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7.1. COMPTES DE COMPRES I DEVOLUCIONS DE COMPRES.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COMPRES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1" name="Google Shape;91;p13"/>
          <p:cNvGraphicFramePr/>
          <p:nvPr/>
        </p:nvGraphicFramePr>
        <p:xfrm>
          <a:off x="407963" y="3429000"/>
          <a:ext cx="8652825" cy="173385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481475"/>
                <a:gridCol w="2840150"/>
                <a:gridCol w="355000"/>
                <a:gridCol w="2343150"/>
                <a:gridCol w="1633050"/>
              </a:tblGrid>
              <a:tr h="1733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E.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COMPRES DE PM (D) o COMPRES DE MERCADERIES (D)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>
            <a:spLocks noGrp="1"/>
          </p:cNvSpPr>
          <p:nvPr>
            <p:ph type="ctrTitle"/>
          </p:nvPr>
        </p:nvSpPr>
        <p:spPr>
          <a:xfrm>
            <a:off x="357187" y="243547"/>
            <a:ext cx="8632068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2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HEM DE COMPTABILIZAR LES SORTIDES PRODUCTE: UTILITZAREM ELS COMPTES DE </a:t>
            </a:r>
            <a:r>
              <a:rPr lang="en-US"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VENDES.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FEM UNA VENDA: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0" name="Google Shape;160;p22"/>
          <p:cNvGraphicFramePr/>
          <p:nvPr/>
        </p:nvGraphicFramePr>
        <p:xfrm>
          <a:off x="357187" y="441725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357300"/>
                <a:gridCol w="2714625"/>
                <a:gridCol w="285750"/>
                <a:gridCol w="2714625"/>
                <a:gridCol w="1357300"/>
              </a:tblGrid>
              <a:tr h="157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LA VENDA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VENDES DE PA (I) o de Mercaderies</a:t>
                      </a: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REPERCUTIT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LA VENDA EN €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LES VENDES, IGUAL QUE EN LES COMPRES, ES PODEN PRODUIR DESCOMPTES. PER COMPTABILITZAR-LOS CORRECTAMENT, TAMBÉ CALDRÀ DISTINGIR SI SÓN EN FACTURA O NO.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ctrTitle"/>
          </p:nvPr>
        </p:nvSpPr>
        <p:spPr>
          <a:xfrm>
            <a:off x="357188" y="285750"/>
            <a:ext cx="8329612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4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AQUESTA VEGADA, NOSALTRES SOM ELS QUE FEM EL DESCOMPTE ALS NOSTRES CLIENTS.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INCLUIM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DESCOMPTE EN LA FACTURA DE VENDA, HEM DE COMPTABILITZAR-LO COM 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MENYS VALOR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VENDA, SIGUI QUIN SIGUI EL MOTIU DEL DESCOMPTE.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FEM EL DESCOMPTE DESPRÉS D’HAVER FET LA FACTURA DE LA VENDA, L’HAUREM DE COMPTABILITZAR D’ACORD AMB EL MOTIU DEL DESCOMPTE.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>
            <a:spLocks noGrp="1"/>
          </p:cNvSpPr>
          <p:nvPr>
            <p:ph type="ctrTitle"/>
          </p:nvPr>
        </p:nvSpPr>
        <p:spPr>
          <a:xfrm>
            <a:off x="357187" y="285750"/>
            <a:ext cx="8501025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5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EL CONCEPTE DEL DESCOMPTE ÉS PER PREMIAR EL VOLUM DE VENDES AMB UN CLIENT, AIXÒ ÉS UN RÀPEL.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2" name="Google Shape;182;p25"/>
          <p:cNvGraphicFramePr/>
          <p:nvPr/>
        </p:nvGraphicFramePr>
        <p:xfrm>
          <a:off x="357187" y="407963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500175"/>
                <a:gridCol w="2571750"/>
                <a:gridCol w="357175"/>
                <a:gridCol w="2714625"/>
                <a:gridCol w="1357300"/>
              </a:tblGrid>
              <a:tr h="1913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DEL DESCOMPTE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RÀPEL SOBRE VENDES (-I)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REPERCUTIT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ctrTitle"/>
          </p:nvPr>
        </p:nvSpPr>
        <p:spPr>
          <a:xfrm>
            <a:off x="357187" y="285750"/>
            <a:ext cx="8501025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6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NO ENS HA TORNAT PRODUCTE, AIXÒ ÉS UNA DEVOLUCIÓ.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0" name="Google Shape;190;p26"/>
          <p:cNvGraphicFramePr/>
          <p:nvPr/>
        </p:nvGraphicFramePr>
        <p:xfrm>
          <a:off x="357187" y="364353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500175"/>
                <a:gridCol w="2571750"/>
                <a:gridCol w="357175"/>
                <a:gridCol w="2786050"/>
                <a:gridCol w="1285875"/>
              </a:tblGrid>
              <a:tr h="1519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DEL PRODUCTE TORNAT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DEVOLUCIONS DE VENDES (-I)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400" u="none" strike="noStrike" cap="none"/>
                        <a:t>H.P. IVA REPERCUTIT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>
            <a:spLocks noGrp="1"/>
          </p:cNvSpPr>
          <p:nvPr>
            <p:ph type="ctrTitle"/>
          </p:nvPr>
        </p:nvSpPr>
        <p:spPr>
          <a:xfrm>
            <a:off x="239151" y="285750"/>
            <a:ext cx="8547661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7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ENS DIU QUE PAGARÀ ABANS DEL TERMINI FIXAT, AIXÒ ÉS UN PAGAMENT AVANÇAT.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8" name="Google Shape;198;p27"/>
          <p:cNvGraphicFramePr/>
          <p:nvPr/>
        </p:nvGraphicFramePr>
        <p:xfrm>
          <a:off x="500062" y="393895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500175"/>
                <a:gridCol w="2643175"/>
                <a:gridCol w="357175"/>
                <a:gridCol w="2286000"/>
                <a:gridCol w="1285875"/>
              </a:tblGrid>
              <a:tr h="2053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DEL DESCOMPTE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DESCOMPTE SOBRE VENDES PER PAGAMENT AVANÇAT (-I)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REPERCUTIT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CLIENTS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>
            <a:spLocks noGrp="1"/>
          </p:cNvSpPr>
          <p:nvPr>
            <p:ph type="ctrTitle"/>
          </p:nvPr>
        </p:nvSpPr>
        <p:spPr>
          <a:xfrm>
            <a:off x="253218" y="285750"/>
            <a:ext cx="8433582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8"/>
          <p:cNvSpPr txBox="1">
            <a:spLocks noGrp="1"/>
          </p:cNvSpPr>
          <p:nvPr>
            <p:ph type="subTitle" idx="1"/>
          </p:nvPr>
        </p:nvSpPr>
        <p:spPr>
          <a:xfrm>
            <a:off x="253218" y="1214436"/>
            <a:ext cx="8433582" cy="514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COMPTES D’EXISTÈNCIES: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MÉS HABITUALS SÓN: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DE MERCADERIES O COMERCIALS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DE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PRIMERES MATÈRIES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DE PRODUCTES ACABATS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D’ENVASOS I EMBALATGES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>
            <a:spLocks noGrp="1"/>
          </p:cNvSpPr>
          <p:nvPr>
            <p:ph type="ctrTitle"/>
          </p:nvPr>
        </p:nvSpPr>
        <p:spPr>
          <a:xfrm>
            <a:off x="309489" y="285750"/>
            <a:ext cx="8553157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9"/>
          <p:cNvSpPr txBox="1">
            <a:spLocks noGrp="1"/>
          </p:cNvSpPr>
          <p:nvPr>
            <p:ph type="subTitle" idx="1"/>
          </p:nvPr>
        </p:nvSpPr>
        <p:spPr>
          <a:xfrm>
            <a:off x="309488" y="1500186"/>
            <a:ext cx="8553157" cy="4856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NORMES DE VALORACIÓ DE LES EXISTÈNCIES: ES VALOREN PEL SEU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PREU D’ADQUISICIÓ O PREU DE COST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ESTÀ FORMAT PER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L’IMPORT CARREGAT PEL PROVEÏDOR EN LA FACTURA + TOTES LES DESPESES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ES PRODUEIXIN FINS QUE ES PUGUIN UTILITZAR (TRANSPORTS + DUANES + ASSEGURANCES + TRIBUTS, ETC)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AQUESTS COMPTES D’EXISTÈNCIES NO TENEN MOVIMENT EN TOT L’EXERCICI.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COMENÇA L’ANY AMB LA QUANTITAT DE L’INVENTARI INICIAL A 01/01/2018.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AQUESTA QUANTITAT S’ANOTA AL DEURE DEL COMPTE.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>
            <a:spLocks noGrp="1"/>
          </p:cNvSpPr>
          <p:nvPr>
            <p:ph type="ctrTitle"/>
          </p:nvPr>
        </p:nvSpPr>
        <p:spPr>
          <a:xfrm>
            <a:off x="365759" y="285750"/>
            <a:ext cx="8454683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31"/>
          <p:cNvSpPr txBox="1">
            <a:spLocks noGrp="1"/>
          </p:cNvSpPr>
          <p:nvPr>
            <p:ph type="subTitle" idx="1"/>
          </p:nvPr>
        </p:nvSpPr>
        <p:spPr>
          <a:xfrm>
            <a:off x="714375" y="1500187"/>
            <a:ext cx="7715250" cy="413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S’HA DE PROCEDIR A FINAL DE L’EXERCICI?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FA UN RECOMPTE FÍSIC (INVENTARI) DELS PRODUCTES QUE TENIM AL MAGATZEM, SEPARATS PER CLASSES DE PRODUCTE (MP, PA, MERCADERIES, ETC)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ARA, S’HAURIA DE VALORAR LES UNITATS QUE TENIM, D’ACORD AL CRITERI ASSENYALAT DE PREU D’ADQUISICIÓ.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242925" y="243547"/>
            <a:ext cx="847245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UN COP COMPRAT UN PRODUCTE, ENS VEIEM OBLIGATS A TORNAR-LO PERQUÈ NO ENS HA ARRIBAT EL QUE ESPERAVEM, FAREM UNA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DEVOLUCIÓ DE COMPRES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9" name="Google Shape;99;p14"/>
          <p:cNvGraphicFramePr/>
          <p:nvPr/>
        </p:nvGraphicFramePr>
        <p:xfrm>
          <a:off x="428625" y="455793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071550"/>
                <a:gridCol w="2786050"/>
                <a:gridCol w="428625"/>
                <a:gridCol w="2786050"/>
                <a:gridCol w="1143000"/>
              </a:tblGrid>
              <a:tr h="143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DEVOLUCIONS DE COMPRES (-D)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E.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>
            <a:spLocks noGrp="1"/>
          </p:cNvSpPr>
          <p:nvPr>
            <p:ph type="ctrTitle"/>
          </p:nvPr>
        </p:nvSpPr>
        <p:spPr>
          <a:xfrm>
            <a:off x="165295" y="285750"/>
            <a:ext cx="8584811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32"/>
          <p:cNvSpPr txBox="1">
            <a:spLocks noGrp="1"/>
          </p:cNvSpPr>
          <p:nvPr>
            <p:ph type="subTitle" idx="1"/>
          </p:nvPr>
        </p:nvSpPr>
        <p:spPr>
          <a:xfrm>
            <a:off x="393894" y="1071562"/>
            <a:ext cx="8292905" cy="521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ASSENTAMENTS QUE S’HAN DE FER A FINAL DE CADA ANY.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31/12/2018 HEM DE FER ELS SEGÜENTS ASSENTAMENTS PER CADA TIPUS D’EXISTÈNCIA, ÉS A DIR, PER PM, PA, MERCADERIES, ETC.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HEM DE CONÈIXER EL VALOR DE LES EXISTÈNCIES AL COMENÇAR L’ANY I EL VALOR DE LES EXISTÈNCIES A L’ACABAR L’ANY. EL VALOR INICIAL EL TENIM EN EL DEURE DEL COMPTE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3"/>
          <p:cNvSpPr txBox="1">
            <a:spLocks noGrp="1"/>
          </p:cNvSpPr>
          <p:nvPr>
            <p:ph type="ctrTitle"/>
          </p:nvPr>
        </p:nvSpPr>
        <p:spPr>
          <a:xfrm>
            <a:off x="357187" y="285750"/>
            <a:ext cx="8429599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/>
          </a:p>
        </p:txBody>
      </p:sp>
      <p:sp>
        <p:nvSpPr>
          <p:cNvPr id="239" name="Google Shape;239;p33"/>
          <p:cNvSpPr txBox="1">
            <a:spLocks noGrp="1"/>
          </p:cNvSpPr>
          <p:nvPr>
            <p:ph type="subTitle" idx="1"/>
          </p:nvPr>
        </p:nvSpPr>
        <p:spPr>
          <a:xfrm>
            <a:off x="428625" y="928687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SUPOSEM QUE TENIM PM. EL SALDO INICIAL A 01/01/2018 SEGONS EL COMPTE D’EXISTÈNCIES DE PM ÉS 8.440 € I L’INVENTARI FINAL A 31/12/2018 VALORAT ÉS DE 12.510 €.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31/12/2018 HEM DE FER: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 VALOR DE LA EXISTÈNCIA INICIAL: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1" name="Google Shape;241;p33"/>
          <p:cNvGraphicFramePr/>
          <p:nvPr/>
        </p:nvGraphicFramePr>
        <p:xfrm>
          <a:off x="500062" y="469860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000125"/>
                <a:gridCol w="2714625"/>
                <a:gridCol w="357175"/>
                <a:gridCol w="3143250"/>
                <a:gridCol w="1071550"/>
              </a:tblGrid>
              <a:tr h="956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8.440</a:t>
                      </a:r>
                      <a:endParaRPr sz="1400" u="none" strike="noStrike" cap="none"/>
                    </a:p>
                  </a:txBody>
                  <a:tcPr marL="91450" marR="91450" marT="45625" marB="456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VARIACIÓ D’EXISTÈNCIES DE PM (D)</a:t>
                      </a:r>
                      <a:endParaRPr sz="1400" u="none" strike="noStrike" cap="none"/>
                    </a:p>
                  </a:txBody>
                  <a:tcPr marL="91450" marR="91450" marT="45625" marB="456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625" marB="456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EXISTÈNCIES DE PM (A)</a:t>
                      </a:r>
                      <a:endParaRPr sz="1400" u="none" strike="noStrike" cap="none"/>
                    </a:p>
                  </a:txBody>
                  <a:tcPr marL="91450" marR="91450" marT="45625" marB="456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8.440</a:t>
                      </a:r>
                      <a:endParaRPr sz="1400" u="none" strike="noStrike" cap="none"/>
                    </a:p>
                  </a:txBody>
                  <a:tcPr marL="91450" marR="91450" marT="45625" marB="456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4"/>
          <p:cNvSpPr txBox="1">
            <a:spLocks noGrp="1"/>
          </p:cNvSpPr>
          <p:nvPr>
            <p:ph type="ctrTitle"/>
          </p:nvPr>
        </p:nvSpPr>
        <p:spPr>
          <a:xfrm>
            <a:off x="357188" y="285750"/>
            <a:ext cx="8429624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4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PEL VALOR DE L’EXISTÈNCIA FINAL: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9" name="Google Shape;249;p34"/>
          <p:cNvGraphicFramePr/>
          <p:nvPr/>
        </p:nvGraphicFramePr>
        <p:xfrm>
          <a:off x="428625" y="23689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143000"/>
                <a:gridCol w="2786050"/>
                <a:gridCol w="357175"/>
                <a:gridCol w="2786050"/>
                <a:gridCol w="1214425"/>
              </a:tblGrid>
              <a:tr h="948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12.510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EXISTÈNCIES DE PM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VARIACIÓ D’EXISTÈNCIES DE PM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12.510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cxnSp>
        <p:nvCxnSpPr>
          <p:cNvPr id="250" name="Google Shape;250;p34"/>
          <p:cNvCxnSpPr/>
          <p:nvPr/>
        </p:nvCxnSpPr>
        <p:spPr>
          <a:xfrm>
            <a:off x="548640" y="4322761"/>
            <a:ext cx="3587262" cy="38224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51" name="Google Shape;251;p34"/>
          <p:cNvCxnSpPr/>
          <p:nvPr/>
        </p:nvCxnSpPr>
        <p:spPr>
          <a:xfrm>
            <a:off x="4643437" y="4294600"/>
            <a:ext cx="357187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52" name="Google Shape;252;p34"/>
          <p:cNvCxnSpPr/>
          <p:nvPr/>
        </p:nvCxnSpPr>
        <p:spPr>
          <a:xfrm>
            <a:off x="2212975" y="4403191"/>
            <a:ext cx="0" cy="1589646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53" name="Google Shape;253;p34"/>
          <p:cNvCxnSpPr/>
          <p:nvPr/>
        </p:nvCxnSpPr>
        <p:spPr>
          <a:xfrm rot="5400000">
            <a:off x="5480940" y="5271781"/>
            <a:ext cx="19304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54" name="Google Shape;254;p34"/>
          <p:cNvSpPr txBox="1"/>
          <p:nvPr/>
        </p:nvSpPr>
        <p:spPr>
          <a:xfrm>
            <a:off x="714375" y="3411123"/>
            <a:ext cx="31432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VARIACIÓ D’EXISTÈNCIES DE PM (D)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4"/>
          <p:cNvSpPr txBox="1"/>
          <p:nvPr/>
        </p:nvSpPr>
        <p:spPr>
          <a:xfrm>
            <a:off x="4929187" y="3538920"/>
            <a:ext cx="3214687" cy="586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EXISTÈNCIES DE PM (A)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4"/>
          <p:cNvSpPr txBox="1"/>
          <p:nvPr/>
        </p:nvSpPr>
        <p:spPr>
          <a:xfrm>
            <a:off x="786032" y="4741984"/>
            <a:ext cx="928687" cy="642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8.440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4"/>
          <p:cNvSpPr txBox="1"/>
          <p:nvPr/>
        </p:nvSpPr>
        <p:spPr>
          <a:xfrm>
            <a:off x="6715125" y="4489038"/>
            <a:ext cx="1500187" cy="578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8.440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4"/>
          <p:cNvSpPr txBox="1"/>
          <p:nvPr/>
        </p:nvSpPr>
        <p:spPr>
          <a:xfrm>
            <a:off x="5072062" y="4614614"/>
            <a:ext cx="1143000" cy="419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12.510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4"/>
          <p:cNvSpPr txBox="1"/>
          <p:nvPr/>
        </p:nvSpPr>
        <p:spPr>
          <a:xfrm>
            <a:off x="2428875" y="4741983"/>
            <a:ext cx="1071562" cy="419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12.510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5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AVANÇAMENTS DE DINERS A COMPTE D’UNA COMPRA.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S’ENTREGUEN DINERS A COMPTE (PAGA I SENYAL) S’HA DE COMPTABILITZAR: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7" name="Google Shape;107;p15"/>
          <p:cNvGraphicFramePr/>
          <p:nvPr/>
        </p:nvGraphicFramePr>
        <p:xfrm>
          <a:off x="500062" y="461420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714500"/>
                <a:gridCol w="2214550"/>
                <a:gridCol w="285750"/>
                <a:gridCol w="2300275"/>
                <a:gridCol w="1628775"/>
              </a:tblGrid>
              <a:tr h="174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 L’AVANÇAMENT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E.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ANTICIPS A PROVEïDORS (A)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CAIXA / BANCS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AVANÇAMENT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ARRIBI LA COMPRA, ÉS A DIR, QUAN ENS ENTREGUIN EL QUE HEM COMPRAT: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5" name="Google Shape;115;p16"/>
          <p:cNvGraphicFramePr/>
          <p:nvPr/>
        </p:nvGraphicFramePr>
        <p:xfrm>
          <a:off x="500062" y="2857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714500"/>
                <a:gridCol w="2214550"/>
                <a:gridCol w="285750"/>
                <a:gridCol w="2300275"/>
                <a:gridCol w="1628775"/>
              </a:tblGrid>
              <a:tr h="1447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TOTAL DE LA COMPRA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E.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COMPRES DE PM / MERCADERIES (D)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ANTICIPS A PROVEÏDORS (A)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ANTICIP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QUANTITAT PENDENT €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ctrTitle"/>
          </p:nvPr>
        </p:nvSpPr>
        <p:spPr>
          <a:xfrm>
            <a:off x="357187" y="285750"/>
            <a:ext cx="8561729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SOBRE LES COMPRES QUE HEM FET, SE’NS PODEN APLICAR UNS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DESCOMPTES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PER A COMPTABILITZAR-LOS, CAL TENIR PRESENT SI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ESTAN INCLOSOS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 FACTURA DE COMPRA O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ESTAN INCLOSOS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 FACTURA DE COMPRA.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ESTAN INCLOSOS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 FACTURA DE COMPRA, ES COMPTABILITZEN COM 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MENYS VALOR DE LA COMPRA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SIGUI QUIN SIGUI EL MOTIU DEL DESCOMPTE.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NO ESTAN INCLOSOS EN LA FACTURA DE COMPRA, ÉS A DIR, ENS FAN EL DESCOMPTE AMB POSTERIORITAT A LA COMPRA DEL PRODUCTE, CALDRÀ VEURE EL CONCEPTE DEL DESCOMPTE PER SABER EL COMPTE ON EL COMPTABILITZEM.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ctrTitle"/>
          </p:nvPr>
        </p:nvSpPr>
        <p:spPr>
          <a:xfrm>
            <a:off x="357187" y="285750"/>
            <a:ext cx="8358187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EL CONCEPTE ÉS PER EL NOSTRE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 DE COMPRA,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L’ASSENTAMENT ÉS: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7" name="Google Shape;137;p19"/>
          <p:cNvGraphicFramePr/>
          <p:nvPr/>
        </p:nvGraphicFramePr>
        <p:xfrm>
          <a:off x="285750" y="364353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357300"/>
                <a:gridCol w="2714625"/>
                <a:gridCol w="428625"/>
                <a:gridCol w="3000375"/>
                <a:gridCol w="1000125"/>
              </a:tblGrid>
              <a:tr h="1406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DEL DESCOMPTE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RÀPELS PER COMPRES </a:t>
                      </a: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(-D)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E.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ctrTitle"/>
          </p:nvPr>
        </p:nvSpPr>
        <p:spPr>
          <a:xfrm>
            <a:off x="171475" y="285750"/>
            <a:ext cx="8615337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0"/>
          <p:cNvSpPr txBox="1">
            <a:spLocks noGrp="1"/>
          </p:cNvSpPr>
          <p:nvPr>
            <p:ph type="subTitle" idx="1"/>
          </p:nvPr>
        </p:nvSpPr>
        <p:spPr>
          <a:xfrm>
            <a:off x="428625" y="1000125"/>
            <a:ext cx="8358187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EL CONCEPTE DEL DESCOMPTE ÉS PERQUE HEM PACTAT QUE PAGAREM LA COMPRA ABANS DEL TERMINI FIXAT, ÉS A DIR, FAREM UN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PAGAMENT ANTICIPAT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SOBRE EL TERMINI FIXAT: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5" name="Google Shape;145;p20"/>
          <p:cNvGraphicFramePr/>
          <p:nvPr/>
        </p:nvGraphicFramePr>
        <p:xfrm>
          <a:off x="428625" y="454386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{21B42E2E-E0CF-402D-95FB-FD76386B7D36}</a:tableStyleId>
              </a:tblPr>
              <a:tblGrid>
                <a:gridCol w="1428750"/>
                <a:gridCol w="1687675"/>
                <a:gridCol w="323550"/>
                <a:gridCol w="3703725"/>
                <a:gridCol w="1143000"/>
              </a:tblGrid>
              <a:tr h="144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DEL DESCOMPTE EN €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(P)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DESCOMPTES SOBRE COMPRES PER PAGAMENT AVANÇAT (</a:t>
                      </a: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-D)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EN €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e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7. COMPRES, VENDES I EXISTÈNCIES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FINALMENT, SI EL DESCOMPTE SE’NS FA PER EVITAR QUE TORNEM EL PRODUCTE NO CONFORME, ES COMPTABILITZA COM SI FOS UNA DEVOLUCIÓ DE PRODUCTE.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1251</Words>
  <Application>Microsoft Office PowerPoint</Application>
  <PresentationFormat>Presentació en pantalla (4:3)</PresentationFormat>
  <Paragraphs>214</Paragraphs>
  <Slides>22</Slides>
  <Notes>22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5" baseType="lpstr">
      <vt:lpstr>Arial</vt:lpstr>
      <vt:lpstr>Calibri</vt:lpstr>
      <vt:lpstr>Tema de Office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 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  <vt:lpstr>TEMA 7. COMPRES, VENDES I EXISTÈNCIES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7. COMPRES, VENDES I EXISTÈNCIES</dc:title>
  <dc:creator>Alfred Salvador</dc:creator>
  <cp:lastModifiedBy>ALFRED SALVADOR PITARCH</cp:lastModifiedBy>
  <cp:revision>1</cp:revision>
  <dcterms:modified xsi:type="dcterms:W3CDTF">2018-12-11T13:06:43Z</dcterms:modified>
</cp:coreProperties>
</file>