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77" r:id="rId2"/>
    <p:sldId id="322" r:id="rId3"/>
    <p:sldId id="323" r:id="rId4"/>
    <p:sldId id="324" r:id="rId5"/>
    <p:sldId id="325" r:id="rId6"/>
    <p:sldId id="326" r:id="rId7"/>
    <p:sldId id="292" r:id="rId8"/>
    <p:sldId id="328" r:id="rId9"/>
    <p:sldId id="329" r:id="rId10"/>
    <p:sldId id="330" r:id="rId11"/>
    <p:sldId id="331" r:id="rId12"/>
    <p:sldId id="332" r:id="rId13"/>
    <p:sldId id="333" r:id="rId14"/>
    <p:sldId id="291" r:id="rId15"/>
    <p:sldId id="335" r:id="rId16"/>
    <p:sldId id="336" r:id="rId17"/>
    <p:sldId id="296" r:id="rId18"/>
    <p:sldId id="341" r:id="rId19"/>
    <p:sldId id="301" r:id="rId20"/>
    <p:sldId id="302" r:id="rId21"/>
    <p:sldId id="304" r:id="rId22"/>
    <p:sldId id="337" r:id="rId23"/>
    <p:sldId id="306" r:id="rId24"/>
    <p:sldId id="307" r:id="rId25"/>
    <p:sldId id="309" r:id="rId26"/>
    <p:sldId id="303" r:id="rId27"/>
    <p:sldId id="338" r:id="rId28"/>
    <p:sldId id="339" r:id="rId29"/>
    <p:sldId id="312" r:id="rId30"/>
    <p:sldId id="313" r:id="rId31"/>
    <p:sldId id="308" r:id="rId32"/>
    <p:sldId id="342" r:id="rId33"/>
    <p:sldId id="315" r:id="rId34"/>
    <p:sldId id="317" r:id="rId35"/>
    <p:sldId id="316" r:id="rId36"/>
    <p:sldId id="340" r:id="rId37"/>
    <p:sldId id="319" r:id="rId38"/>
    <p:sldId id="321" r:id="rId39"/>
    <p:sldId id="320" r:id="rId40"/>
    <p:sldId id="276" r:id="rId4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TH ELENA ALVAREZ LONDOÑO" initials="REAL" lastIdx="1" clrIdx="0">
    <p:extLst>
      <p:ext uri="{19B8F6BF-5375-455C-9EA6-DF929625EA0E}">
        <p15:presenceInfo xmlns:p15="http://schemas.microsoft.com/office/powerpoint/2012/main" userId="S-1-5-21-2417710379-2167436481-1749082152-2203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7ABE"/>
    <a:srgbClr val="327DC1"/>
    <a:srgbClr val="FDFDFD"/>
    <a:srgbClr val="0D5485"/>
    <a:srgbClr val="203864"/>
    <a:srgbClr val="F7C0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4" d="100"/>
          <a:sy n="74" d="100"/>
        </p:scale>
        <p:origin x="84" y="7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3932F7-8023-4E1F-8EF1-8B485A611CD4}" type="doc">
      <dgm:prSet loTypeId="urn:microsoft.com/office/officeart/2005/8/layout/hProcess9" loCatId="process" qsTypeId="urn:microsoft.com/office/officeart/2005/8/quickstyle/simple1" qsCatId="simple" csTypeId="urn:microsoft.com/office/officeart/2005/8/colors/accent1_2" csCatId="accent1" phldr="1"/>
      <dgm:spPr/>
    </dgm:pt>
    <dgm:pt modelId="{20936D3C-DE10-4FDD-B25B-F6D77E3CFBCC}">
      <dgm:prSet phldrT="[Texto]" custT="1"/>
      <dgm:spPr/>
      <dgm:t>
        <a:bodyPr/>
        <a:lstStyle/>
        <a:p>
          <a:r>
            <a:rPr lang="ca-ES" sz="2200" dirty="0" smtClean="0">
              <a:latin typeface="Articulate Narrow" panose="02000506040000020004" pitchFamily="2" charset="0"/>
            </a:rPr>
            <a:t>1. Des de la pàgina principal del curs, cal clicar a </a:t>
          </a:r>
          <a:r>
            <a:rPr lang="ca-ES" sz="2200" i="0" dirty="0" smtClean="0">
              <a:solidFill>
                <a:schemeClr val="tx1"/>
              </a:solidFill>
              <a:latin typeface="Articulate Narrow" panose="02000506040000020004" pitchFamily="2" charset="0"/>
            </a:rPr>
            <a:t>Activa edició.</a:t>
          </a:r>
          <a:endParaRPr lang="es-ES" sz="2200" i="0" dirty="0">
            <a:solidFill>
              <a:schemeClr val="tx1"/>
            </a:solidFill>
            <a:latin typeface="Articulate Narrow" panose="02000506040000020004" pitchFamily="2" charset="0"/>
          </a:endParaRPr>
        </a:p>
      </dgm:t>
    </dgm:pt>
    <dgm:pt modelId="{D7836EFF-5D54-4ABA-B6F1-DE850FF6AE45}" type="sibTrans" cxnId="{F6E18390-CA82-458C-9729-F937BAB51E2D}">
      <dgm:prSet/>
      <dgm:spPr/>
      <dgm:t>
        <a:bodyPr/>
        <a:lstStyle/>
        <a:p>
          <a:endParaRPr lang="es-ES"/>
        </a:p>
      </dgm:t>
    </dgm:pt>
    <dgm:pt modelId="{BA5DEC03-0F3F-4E58-AF06-AAA539BB7EDF}" type="parTrans" cxnId="{F6E18390-CA82-458C-9729-F937BAB51E2D}">
      <dgm:prSet/>
      <dgm:spPr/>
      <dgm:t>
        <a:bodyPr/>
        <a:lstStyle/>
        <a:p>
          <a:endParaRPr lang="es-ES"/>
        </a:p>
      </dgm:t>
    </dgm:pt>
    <dgm:pt modelId="{BC456E99-E4CC-45DA-8BAD-2BF1D7A0DC7E}">
      <dgm:prSet phldrT="[Texto]"/>
      <dgm:spPr/>
      <dgm:t>
        <a:bodyPr/>
        <a:lstStyle/>
        <a:p>
          <a:pPr algn="l"/>
          <a:r>
            <a:rPr lang="ca-ES" dirty="0" smtClean="0">
              <a:latin typeface="Articulate Narrow" panose="02000506040000020004" pitchFamily="2" charset="0"/>
            </a:rPr>
            <a:t>2. En el tema en què es vulgui afegir la tasca, es clica a </a:t>
          </a:r>
          <a:r>
            <a:rPr lang="ca-ES" i="0" dirty="0" smtClean="0">
              <a:solidFill>
                <a:schemeClr val="tx1"/>
              </a:solidFill>
              <a:latin typeface="Articulate Narrow" panose="02000506040000020004" pitchFamily="2" charset="0"/>
            </a:rPr>
            <a:t>Afegeix </a:t>
          </a:r>
          <a:r>
            <a:rPr lang="ca-ES" dirty="0" smtClean="0">
              <a:latin typeface="Articulate Narrow" panose="02000506040000020004" pitchFamily="2" charset="0"/>
            </a:rPr>
            <a:t>una activitat o un recurs i se selecciona Tasca.</a:t>
          </a:r>
          <a:endParaRPr lang="es-ES" i="0" dirty="0">
            <a:solidFill>
              <a:schemeClr val="tx1"/>
            </a:solidFill>
            <a:latin typeface="Articulate Narrow" panose="02000506040000020004" pitchFamily="2" charset="0"/>
          </a:endParaRPr>
        </a:p>
      </dgm:t>
    </dgm:pt>
    <dgm:pt modelId="{A7FE3707-1266-4B9C-AD99-8E48E855ECFE}" type="sibTrans" cxnId="{9EFA4D77-61D4-4BBB-A23E-45AEF0020840}">
      <dgm:prSet/>
      <dgm:spPr/>
      <dgm:t>
        <a:bodyPr/>
        <a:lstStyle/>
        <a:p>
          <a:endParaRPr lang="es-ES"/>
        </a:p>
      </dgm:t>
    </dgm:pt>
    <dgm:pt modelId="{F593ACFC-C757-4774-B241-ADDFCDC74357}" type="parTrans" cxnId="{9EFA4D77-61D4-4BBB-A23E-45AEF0020840}">
      <dgm:prSet/>
      <dgm:spPr/>
      <dgm:t>
        <a:bodyPr/>
        <a:lstStyle/>
        <a:p>
          <a:endParaRPr lang="es-ES"/>
        </a:p>
      </dgm:t>
    </dgm:pt>
    <dgm:pt modelId="{672B1C4B-E077-48EF-9025-239B800D7737}">
      <dgm:prSet phldrT="[Texto]"/>
      <dgm:spPr/>
      <dgm:t>
        <a:bodyPr/>
        <a:lstStyle/>
        <a:p>
          <a:r>
            <a:rPr lang="ca-ES" dirty="0" smtClean="0">
              <a:latin typeface="Articulate Narrow" panose="02000506040000020004" pitchFamily="2" charset="0"/>
            </a:rPr>
            <a:t>3. Es clica a </a:t>
          </a:r>
          <a:r>
            <a:rPr lang="ca-ES" i="0" dirty="0" smtClean="0">
              <a:solidFill>
                <a:schemeClr val="tx1"/>
              </a:solidFill>
              <a:latin typeface="Articulate Narrow" panose="02000506040000020004" pitchFamily="2" charset="0"/>
            </a:rPr>
            <a:t>Afegeix</a:t>
          </a:r>
          <a:endParaRPr lang="es-ES" i="0" dirty="0">
            <a:solidFill>
              <a:schemeClr val="tx1"/>
            </a:solidFill>
            <a:latin typeface="Articulate Narrow" panose="02000506040000020004" pitchFamily="2" charset="0"/>
          </a:endParaRPr>
        </a:p>
      </dgm:t>
    </dgm:pt>
    <dgm:pt modelId="{8560C77B-9299-484A-9AE1-D88404F9FD68}" type="sibTrans" cxnId="{8FB95A95-7B58-4CEA-AA32-60688B3DCDFA}">
      <dgm:prSet/>
      <dgm:spPr/>
      <dgm:t>
        <a:bodyPr/>
        <a:lstStyle/>
        <a:p>
          <a:endParaRPr lang="es-ES"/>
        </a:p>
      </dgm:t>
    </dgm:pt>
    <dgm:pt modelId="{8F5A37DC-4943-400F-A9DC-8319FEFD6414}" type="parTrans" cxnId="{8FB95A95-7B58-4CEA-AA32-60688B3DCDFA}">
      <dgm:prSet/>
      <dgm:spPr/>
      <dgm:t>
        <a:bodyPr/>
        <a:lstStyle/>
        <a:p>
          <a:endParaRPr lang="es-ES"/>
        </a:p>
      </dgm:t>
    </dgm:pt>
    <dgm:pt modelId="{C7A54465-4B13-435A-8814-71B645C790FA}" type="pres">
      <dgm:prSet presAssocID="{5D3932F7-8023-4E1F-8EF1-8B485A611CD4}" presName="CompostProcess" presStyleCnt="0">
        <dgm:presLayoutVars>
          <dgm:dir/>
          <dgm:resizeHandles val="exact"/>
        </dgm:presLayoutVars>
      </dgm:prSet>
      <dgm:spPr/>
    </dgm:pt>
    <dgm:pt modelId="{2E27FE2B-5DBD-4B0E-9559-15417BA49E44}" type="pres">
      <dgm:prSet presAssocID="{5D3932F7-8023-4E1F-8EF1-8B485A611CD4}" presName="arrow" presStyleLbl="bgShp" presStyleIdx="0" presStyleCnt="1"/>
      <dgm:spPr>
        <a:solidFill>
          <a:schemeClr val="bg1">
            <a:lumMod val="85000"/>
          </a:schemeClr>
        </a:solidFill>
      </dgm:spPr>
      <dgm:t>
        <a:bodyPr/>
        <a:lstStyle/>
        <a:p>
          <a:endParaRPr lang="es-ES"/>
        </a:p>
      </dgm:t>
    </dgm:pt>
    <dgm:pt modelId="{1EAC1EB2-3487-4871-B37D-7A11B8739795}" type="pres">
      <dgm:prSet presAssocID="{5D3932F7-8023-4E1F-8EF1-8B485A611CD4}" presName="linearProcess" presStyleCnt="0"/>
      <dgm:spPr/>
    </dgm:pt>
    <dgm:pt modelId="{DA006B36-4273-44AB-89AA-6E23B358C1ED}" type="pres">
      <dgm:prSet presAssocID="{20936D3C-DE10-4FDD-B25B-F6D77E3CFBCC}" presName="textNode" presStyleLbl="node1" presStyleIdx="0" presStyleCnt="3">
        <dgm:presLayoutVars>
          <dgm:bulletEnabled val="1"/>
        </dgm:presLayoutVars>
      </dgm:prSet>
      <dgm:spPr/>
      <dgm:t>
        <a:bodyPr/>
        <a:lstStyle/>
        <a:p>
          <a:endParaRPr lang="es-ES"/>
        </a:p>
      </dgm:t>
    </dgm:pt>
    <dgm:pt modelId="{1CB0CD5F-CCD1-46AD-8CA8-9230BB27962C}" type="pres">
      <dgm:prSet presAssocID="{D7836EFF-5D54-4ABA-B6F1-DE850FF6AE45}" presName="sibTrans" presStyleCnt="0"/>
      <dgm:spPr/>
    </dgm:pt>
    <dgm:pt modelId="{AEB6B98A-8B22-44C4-8718-8E9488E3D156}" type="pres">
      <dgm:prSet presAssocID="{BC456E99-E4CC-45DA-8BAD-2BF1D7A0DC7E}" presName="textNode" presStyleLbl="node1" presStyleIdx="1" presStyleCnt="3">
        <dgm:presLayoutVars>
          <dgm:bulletEnabled val="1"/>
        </dgm:presLayoutVars>
      </dgm:prSet>
      <dgm:spPr/>
      <dgm:t>
        <a:bodyPr/>
        <a:lstStyle/>
        <a:p>
          <a:endParaRPr lang="es-ES"/>
        </a:p>
      </dgm:t>
    </dgm:pt>
    <dgm:pt modelId="{10FF4032-9994-4A5C-9207-19DF8C7D7A82}" type="pres">
      <dgm:prSet presAssocID="{A7FE3707-1266-4B9C-AD99-8E48E855ECFE}" presName="sibTrans" presStyleCnt="0"/>
      <dgm:spPr/>
    </dgm:pt>
    <dgm:pt modelId="{CDA69AB2-936B-431B-AFC6-732C6E0EA024}" type="pres">
      <dgm:prSet presAssocID="{672B1C4B-E077-48EF-9025-239B800D7737}" presName="textNode" presStyleLbl="node1" presStyleIdx="2" presStyleCnt="3">
        <dgm:presLayoutVars>
          <dgm:bulletEnabled val="1"/>
        </dgm:presLayoutVars>
      </dgm:prSet>
      <dgm:spPr/>
      <dgm:t>
        <a:bodyPr/>
        <a:lstStyle/>
        <a:p>
          <a:endParaRPr lang="es-ES"/>
        </a:p>
      </dgm:t>
    </dgm:pt>
  </dgm:ptLst>
  <dgm:cxnLst>
    <dgm:cxn modelId="{F6E18390-CA82-458C-9729-F937BAB51E2D}" srcId="{5D3932F7-8023-4E1F-8EF1-8B485A611CD4}" destId="{20936D3C-DE10-4FDD-B25B-F6D77E3CFBCC}" srcOrd="0" destOrd="0" parTransId="{BA5DEC03-0F3F-4E58-AF06-AAA539BB7EDF}" sibTransId="{D7836EFF-5D54-4ABA-B6F1-DE850FF6AE45}"/>
    <dgm:cxn modelId="{9EFA4D77-61D4-4BBB-A23E-45AEF0020840}" srcId="{5D3932F7-8023-4E1F-8EF1-8B485A611CD4}" destId="{BC456E99-E4CC-45DA-8BAD-2BF1D7A0DC7E}" srcOrd="1" destOrd="0" parTransId="{F593ACFC-C757-4774-B241-ADDFCDC74357}" sibTransId="{A7FE3707-1266-4B9C-AD99-8E48E855ECFE}"/>
    <dgm:cxn modelId="{BB27997A-B369-4BB4-9048-DC16DEEDE48C}" type="presOf" srcId="{672B1C4B-E077-48EF-9025-239B800D7737}" destId="{CDA69AB2-936B-431B-AFC6-732C6E0EA024}" srcOrd="0" destOrd="0" presId="urn:microsoft.com/office/officeart/2005/8/layout/hProcess9"/>
    <dgm:cxn modelId="{340E5D4A-0D32-4C21-8D44-A9159EF45C86}" type="presOf" srcId="{BC456E99-E4CC-45DA-8BAD-2BF1D7A0DC7E}" destId="{AEB6B98A-8B22-44C4-8718-8E9488E3D156}" srcOrd="0" destOrd="0" presId="urn:microsoft.com/office/officeart/2005/8/layout/hProcess9"/>
    <dgm:cxn modelId="{87CCDB44-2CF9-40C8-AC61-5A22FC31C762}" type="presOf" srcId="{5D3932F7-8023-4E1F-8EF1-8B485A611CD4}" destId="{C7A54465-4B13-435A-8814-71B645C790FA}" srcOrd="0" destOrd="0" presId="urn:microsoft.com/office/officeart/2005/8/layout/hProcess9"/>
    <dgm:cxn modelId="{8FB95A95-7B58-4CEA-AA32-60688B3DCDFA}" srcId="{5D3932F7-8023-4E1F-8EF1-8B485A611CD4}" destId="{672B1C4B-E077-48EF-9025-239B800D7737}" srcOrd="2" destOrd="0" parTransId="{8F5A37DC-4943-400F-A9DC-8319FEFD6414}" sibTransId="{8560C77B-9299-484A-9AE1-D88404F9FD68}"/>
    <dgm:cxn modelId="{B8FFA5FA-DFA7-46F9-B65B-8F02ADB77FD1}" type="presOf" srcId="{20936D3C-DE10-4FDD-B25B-F6D77E3CFBCC}" destId="{DA006B36-4273-44AB-89AA-6E23B358C1ED}" srcOrd="0" destOrd="0" presId="urn:microsoft.com/office/officeart/2005/8/layout/hProcess9"/>
    <dgm:cxn modelId="{EA445737-6E78-4C17-A425-E4CCDCE9AA40}" type="presParOf" srcId="{C7A54465-4B13-435A-8814-71B645C790FA}" destId="{2E27FE2B-5DBD-4B0E-9559-15417BA49E44}" srcOrd="0" destOrd="0" presId="urn:microsoft.com/office/officeart/2005/8/layout/hProcess9"/>
    <dgm:cxn modelId="{C4856510-8C8C-4B15-9D8C-333799C1FE69}" type="presParOf" srcId="{C7A54465-4B13-435A-8814-71B645C790FA}" destId="{1EAC1EB2-3487-4871-B37D-7A11B8739795}" srcOrd="1" destOrd="0" presId="urn:microsoft.com/office/officeart/2005/8/layout/hProcess9"/>
    <dgm:cxn modelId="{A2054CF0-2C3C-4AAE-B002-475EC1ACFB5E}" type="presParOf" srcId="{1EAC1EB2-3487-4871-B37D-7A11B8739795}" destId="{DA006B36-4273-44AB-89AA-6E23B358C1ED}" srcOrd="0" destOrd="0" presId="urn:microsoft.com/office/officeart/2005/8/layout/hProcess9"/>
    <dgm:cxn modelId="{D99F6000-DAFF-4966-A540-F404EE2CB254}" type="presParOf" srcId="{1EAC1EB2-3487-4871-B37D-7A11B8739795}" destId="{1CB0CD5F-CCD1-46AD-8CA8-9230BB27962C}" srcOrd="1" destOrd="0" presId="urn:microsoft.com/office/officeart/2005/8/layout/hProcess9"/>
    <dgm:cxn modelId="{E2C6EC9B-B75E-402F-837F-6BBA1BF33029}" type="presParOf" srcId="{1EAC1EB2-3487-4871-B37D-7A11B8739795}" destId="{AEB6B98A-8B22-44C4-8718-8E9488E3D156}" srcOrd="2" destOrd="0" presId="urn:microsoft.com/office/officeart/2005/8/layout/hProcess9"/>
    <dgm:cxn modelId="{B4E2ADE6-BD30-4A3F-B692-01CB2C1F2E7C}" type="presParOf" srcId="{1EAC1EB2-3487-4871-B37D-7A11B8739795}" destId="{10FF4032-9994-4A5C-9207-19DF8C7D7A82}" srcOrd="3" destOrd="0" presId="urn:microsoft.com/office/officeart/2005/8/layout/hProcess9"/>
    <dgm:cxn modelId="{95A3B90A-E081-4F70-B111-1ABA170CDD6F}" type="presParOf" srcId="{1EAC1EB2-3487-4871-B37D-7A11B8739795}" destId="{CDA69AB2-936B-431B-AFC6-732C6E0EA024}"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7FE2B-5DBD-4B0E-9559-15417BA49E44}">
      <dsp:nvSpPr>
        <dsp:cNvPr id="0" name=""/>
        <dsp:cNvSpPr/>
      </dsp:nvSpPr>
      <dsp:spPr>
        <a:xfrm>
          <a:off x="609599" y="0"/>
          <a:ext cx="6908800" cy="5418667"/>
        </a:xfrm>
        <a:prstGeom prst="rightArrow">
          <a:avLst/>
        </a:prstGeom>
        <a:solidFill>
          <a:schemeClr val="bg1">
            <a:lumMod val="85000"/>
          </a:schemeClr>
        </a:solidFill>
        <a:ln>
          <a:noFill/>
        </a:ln>
        <a:effectLst/>
      </dsp:spPr>
      <dsp:style>
        <a:lnRef idx="0">
          <a:scrgbClr r="0" g="0" b="0"/>
        </a:lnRef>
        <a:fillRef idx="1">
          <a:scrgbClr r="0" g="0" b="0"/>
        </a:fillRef>
        <a:effectRef idx="0">
          <a:scrgbClr r="0" g="0" b="0"/>
        </a:effectRef>
        <a:fontRef idx="minor"/>
      </dsp:style>
    </dsp:sp>
    <dsp:sp modelId="{DA006B36-4273-44AB-89AA-6E23B358C1ED}">
      <dsp:nvSpPr>
        <dsp:cNvPr id="0" name=""/>
        <dsp:cNvSpPr/>
      </dsp:nvSpPr>
      <dsp:spPr>
        <a:xfrm>
          <a:off x="8731" y="1625600"/>
          <a:ext cx="2616200" cy="21674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ca-ES" sz="2200" kern="1200" dirty="0" smtClean="0">
              <a:latin typeface="Articulate Narrow" panose="02000506040000020004" pitchFamily="2" charset="0"/>
            </a:rPr>
            <a:t>1. Des de la pàgina principal del curs, cal clicar a </a:t>
          </a:r>
          <a:r>
            <a:rPr lang="ca-ES" sz="2200" i="0" kern="1200" dirty="0" smtClean="0">
              <a:solidFill>
                <a:schemeClr val="tx1"/>
              </a:solidFill>
              <a:latin typeface="Articulate Narrow" panose="02000506040000020004" pitchFamily="2" charset="0"/>
            </a:rPr>
            <a:t>Activa edició.</a:t>
          </a:r>
          <a:endParaRPr lang="es-ES" sz="2200" i="0" kern="1200" dirty="0">
            <a:solidFill>
              <a:schemeClr val="tx1"/>
            </a:solidFill>
            <a:latin typeface="Articulate Narrow" panose="02000506040000020004" pitchFamily="2" charset="0"/>
          </a:endParaRPr>
        </a:p>
      </dsp:txBody>
      <dsp:txXfrm>
        <a:off x="114538" y="1731407"/>
        <a:ext cx="2404586" cy="1955852"/>
      </dsp:txXfrm>
    </dsp:sp>
    <dsp:sp modelId="{AEB6B98A-8B22-44C4-8718-8E9488E3D156}">
      <dsp:nvSpPr>
        <dsp:cNvPr id="0" name=""/>
        <dsp:cNvSpPr/>
      </dsp:nvSpPr>
      <dsp:spPr>
        <a:xfrm>
          <a:off x="2755899" y="1625600"/>
          <a:ext cx="2616200" cy="21674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ca-ES" sz="2200" kern="1200" dirty="0" smtClean="0">
              <a:latin typeface="Articulate Narrow" panose="02000506040000020004" pitchFamily="2" charset="0"/>
            </a:rPr>
            <a:t>2. En el tema en què es vulgui afegir la tasca, es clica a </a:t>
          </a:r>
          <a:r>
            <a:rPr lang="ca-ES" sz="2200" i="0" kern="1200" dirty="0" smtClean="0">
              <a:solidFill>
                <a:schemeClr val="tx1"/>
              </a:solidFill>
              <a:latin typeface="Articulate Narrow" panose="02000506040000020004" pitchFamily="2" charset="0"/>
            </a:rPr>
            <a:t>Afegeix </a:t>
          </a:r>
          <a:r>
            <a:rPr lang="ca-ES" sz="2200" kern="1200" dirty="0" smtClean="0">
              <a:latin typeface="Articulate Narrow" panose="02000506040000020004" pitchFamily="2" charset="0"/>
            </a:rPr>
            <a:t>una activitat o un recurs i se selecciona Tasca.</a:t>
          </a:r>
          <a:endParaRPr lang="es-ES" sz="2200" i="0" kern="1200" dirty="0">
            <a:solidFill>
              <a:schemeClr val="tx1"/>
            </a:solidFill>
            <a:latin typeface="Articulate Narrow" panose="02000506040000020004" pitchFamily="2" charset="0"/>
          </a:endParaRPr>
        </a:p>
      </dsp:txBody>
      <dsp:txXfrm>
        <a:off x="2861706" y="1731407"/>
        <a:ext cx="2404586" cy="1955852"/>
      </dsp:txXfrm>
    </dsp:sp>
    <dsp:sp modelId="{CDA69AB2-936B-431B-AFC6-732C6E0EA024}">
      <dsp:nvSpPr>
        <dsp:cNvPr id="0" name=""/>
        <dsp:cNvSpPr/>
      </dsp:nvSpPr>
      <dsp:spPr>
        <a:xfrm>
          <a:off x="5503068" y="1625600"/>
          <a:ext cx="2616200" cy="21674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ca-ES" sz="2200" kern="1200" dirty="0" smtClean="0">
              <a:latin typeface="Articulate Narrow" panose="02000506040000020004" pitchFamily="2" charset="0"/>
            </a:rPr>
            <a:t>3. Es clica a </a:t>
          </a:r>
          <a:r>
            <a:rPr lang="ca-ES" sz="2200" i="0" kern="1200" dirty="0" smtClean="0">
              <a:solidFill>
                <a:schemeClr val="tx1"/>
              </a:solidFill>
              <a:latin typeface="Articulate Narrow" panose="02000506040000020004" pitchFamily="2" charset="0"/>
            </a:rPr>
            <a:t>Afegeix</a:t>
          </a:r>
          <a:endParaRPr lang="es-ES" sz="2200" i="0" kern="1200" dirty="0">
            <a:solidFill>
              <a:schemeClr val="tx1"/>
            </a:solidFill>
            <a:latin typeface="Articulate Narrow" panose="02000506040000020004" pitchFamily="2" charset="0"/>
          </a:endParaRPr>
        </a:p>
      </dsp:txBody>
      <dsp:txXfrm>
        <a:off x="5608875" y="1731407"/>
        <a:ext cx="2404586" cy="195585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Contenidor de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A5E8CF-E70B-41D7-BD64-47255026C2FF}" type="datetimeFigureOut">
              <a:rPr lang="es-ES" smtClean="0"/>
              <a:t>22/01/2018</a:t>
            </a:fld>
            <a:endParaRPr lang="es-ES" dirty="0"/>
          </a:p>
        </p:txBody>
      </p:sp>
      <p:sp>
        <p:nvSpPr>
          <p:cNvPr id="4" name="Contenidor d'imatge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Contenidor de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Conteni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8C83D-9AF8-47CD-877A-074DC2DCB811}" type="slidenum">
              <a:rPr lang="es-ES" smtClean="0"/>
              <a:t>‹#›</a:t>
            </a:fld>
            <a:endParaRPr lang="es-ES" dirty="0"/>
          </a:p>
        </p:txBody>
      </p:sp>
    </p:spTree>
    <p:extLst>
      <p:ext uri="{BB962C8B-B14F-4D97-AF65-F5344CB8AC3E}">
        <p14:creationId xmlns:p14="http://schemas.microsoft.com/office/powerpoint/2010/main" val="67019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hyperlink" Target="http://bit.ly/2sO5WCQ"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pic>
        <p:nvPicPr>
          <p:cNvPr id="7" name="Imat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15910"/>
            <a:ext cx="122809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903973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3" name="Imatge 2"/>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472641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
            <a:ext cx="12230100" cy="7114317"/>
          </a:xfrm>
          <a:prstGeom prst="rect">
            <a:avLst/>
          </a:prstGeom>
        </p:spPr>
      </p:pic>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03" y="6351062"/>
            <a:ext cx="1080000" cy="375254"/>
          </a:xfrm>
          <a:prstGeom prst="rect">
            <a:avLst/>
          </a:prstGeom>
        </p:spPr>
      </p:pic>
      <p:sp>
        <p:nvSpPr>
          <p:cNvPr id="10" name="CuadroTexto 9"/>
          <p:cNvSpPr txBox="1"/>
          <p:nvPr userDrawn="1"/>
        </p:nvSpPr>
        <p:spPr>
          <a:xfrm>
            <a:off x="1701800" y="6264651"/>
            <a:ext cx="8001000" cy="461665"/>
          </a:xfrm>
          <a:prstGeom prst="rect">
            <a:avLst/>
          </a:prstGeom>
          <a:noFill/>
        </p:spPr>
        <p:txBody>
          <a:bodyPr wrap="square" rtlCol="0">
            <a:spAutoFit/>
          </a:bodyPr>
          <a:lstStyle/>
          <a:p>
            <a:r>
              <a:rPr lang="ca-ES" altLang="ca-ES" sz="2400" b="1" dirty="0">
                <a:solidFill>
                  <a:srgbClr val="203864"/>
                </a:solidFill>
                <a:latin typeface="Verdana" panose="020B0604030504040204" pitchFamily="34" charset="0"/>
                <a:cs typeface="Arial" panose="020B0604020202020204" pitchFamily="34" charset="0"/>
              </a:rPr>
              <a:t>© </a:t>
            </a:r>
            <a:r>
              <a:rPr lang="es-ES" sz="2400" dirty="0">
                <a:solidFill>
                  <a:schemeClr val="accent5">
                    <a:lumMod val="50000"/>
                  </a:schemeClr>
                </a:solidFill>
                <a:latin typeface="Bebas Neue Bold" panose="020B0606020202050201" pitchFamily="34" charset="0"/>
              </a:rPr>
              <a:t>CRAi, universitat de Barcelona, curs 2017-18 </a:t>
            </a:r>
          </a:p>
        </p:txBody>
      </p:sp>
      <p:pic>
        <p:nvPicPr>
          <p:cNvPr id="11" name="Imagen 1">
            <a:hlinkClick r:id="rId4"/>
          </p:cNvPr>
          <p:cNvPicPr>
            <a:picLocks noChangeAspect="1"/>
          </p:cNvPicPr>
          <p:nvPr userDrawn="1"/>
        </p:nvPicPr>
        <p:blipFill>
          <a:blip r:embed="rId5"/>
          <a:stretch>
            <a:fillRect/>
          </a:stretch>
        </p:blipFill>
        <p:spPr>
          <a:xfrm>
            <a:off x="4294225" y="4602823"/>
            <a:ext cx="2817776" cy="762592"/>
          </a:xfrm>
          <a:prstGeom prst="rect">
            <a:avLst/>
          </a:prstGeom>
        </p:spPr>
      </p:pic>
      <p:sp>
        <p:nvSpPr>
          <p:cNvPr id="12" name="QuadreDeText 8"/>
          <p:cNvSpPr txBox="1"/>
          <p:nvPr userDrawn="1"/>
        </p:nvSpPr>
        <p:spPr>
          <a:xfrm>
            <a:off x="3554071" y="1987497"/>
            <a:ext cx="4540776" cy="1569660"/>
          </a:xfrm>
          <a:prstGeom prst="rect">
            <a:avLst/>
          </a:prstGeom>
          <a:noFill/>
        </p:spPr>
        <p:txBody>
          <a:bodyPr wrap="square" rtlCol="0">
            <a:spAutoFit/>
          </a:bodyPr>
          <a:lstStyle/>
          <a:p>
            <a:r>
              <a:rPr lang="ca-ES" sz="6600" dirty="0">
                <a:solidFill>
                  <a:srgbClr val="25477B"/>
                </a:solidFill>
                <a:latin typeface="Bebas Neue Regular" panose="00000500000000000000" pitchFamily="50" charset="0"/>
              </a:rPr>
              <a:t>Moltes gràcies</a:t>
            </a:r>
            <a:r>
              <a:rPr lang="ca-ES" sz="9600" dirty="0">
                <a:solidFill>
                  <a:schemeClr val="bg1"/>
                </a:solidFill>
                <a:latin typeface="Bebas Neue Regular" panose="00000500000000000000" pitchFamily="50" charset="0"/>
              </a:rPr>
              <a:t>!</a:t>
            </a:r>
            <a:endParaRPr lang="es-ES" sz="23900" dirty="0">
              <a:solidFill>
                <a:schemeClr val="bg1"/>
              </a:solidFill>
              <a:latin typeface="Bebas Neue Regular" panose="00000500000000000000" pitchFamily="50" charset="0"/>
            </a:endParaRPr>
          </a:p>
        </p:txBody>
      </p:sp>
      <p:pic>
        <p:nvPicPr>
          <p:cNvPr id="13" name="Imatg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14" name="Imatg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4787642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ol i objectes">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1586376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34468209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2459161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çalera de la secció">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4547"/>
            <a:ext cx="121920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6363062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t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870407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1171768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més títol">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00" y="-142017"/>
            <a:ext cx="12280900" cy="7114317"/>
          </a:xfrm>
          <a:prstGeom prst="rect">
            <a:avLst/>
          </a:prstGeom>
        </p:spPr>
      </p:pic>
      <p:pic>
        <p:nvPicPr>
          <p:cNvPr id="8"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563929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37108" y="-21635"/>
            <a:ext cx="12266215" cy="6901270"/>
          </a:xfrm>
          <a:prstGeom prst="rect">
            <a:avLst/>
          </a:prstGeom>
        </p:spPr>
      </p:pic>
    </p:spTree>
    <p:extLst>
      <p:ext uri="{BB962C8B-B14F-4D97-AF65-F5344CB8AC3E}">
        <p14:creationId xmlns:p14="http://schemas.microsoft.com/office/powerpoint/2010/main" val="17094839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8B6BE-4A2C-4940-AE64-50381964F637}" type="datetimeFigureOut">
              <a:rPr lang="es-ES" smtClean="0"/>
              <a:t>22/01/2018</a:t>
            </a:fld>
            <a:endParaRPr lang="es-ES" dirty="0"/>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7AE9F-56A0-420A-AAC4-4BB0BB33088A}" type="slidenum">
              <a:rPr lang="es-ES" smtClean="0"/>
              <a:t>‹#›</a:t>
            </a:fld>
            <a:endParaRPr lang="es-ES" dirty="0"/>
          </a:p>
        </p:txBody>
      </p:sp>
    </p:spTree>
    <p:extLst>
      <p:ext uri="{BB962C8B-B14F-4D97-AF65-F5344CB8AC3E}">
        <p14:creationId xmlns:p14="http://schemas.microsoft.com/office/powerpoint/2010/main" val="1029246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1" r:id="rId4"/>
    <p:sldLayoutId id="2147483651" r:id="rId5"/>
    <p:sldLayoutId id="2147483652" r:id="rId6"/>
    <p:sldLayoutId id="2147483660" r:id="rId7"/>
    <p:sldLayoutId id="2147483654" r:id="rId8"/>
    <p:sldLayoutId id="2147483662" r:id="rId9"/>
    <p:sldLayoutId id="2147483663" r:id="rId10"/>
    <p:sldLayoutId id="2147483658"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tmp"/><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650454" y="2042810"/>
            <a:ext cx="4891092"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s-ES" altLang="ca-ES" sz="5400" b="1" dirty="0" smtClean="0">
                <a:solidFill>
                  <a:schemeClr val="accent1">
                    <a:lumMod val="50000"/>
                  </a:schemeClr>
                </a:solidFill>
                <a:latin typeface="Bebas Neue Regular"/>
              </a:rPr>
              <a:t>Campus Virtual UB</a:t>
            </a:r>
          </a:p>
          <a:p>
            <a:pPr algn="ctr">
              <a:spcBef>
                <a:spcPct val="0"/>
              </a:spcBef>
              <a:buNone/>
            </a:pPr>
            <a:endParaRPr lang="ca-ES" altLang="ca-ES" sz="5400" dirty="0" smtClean="0">
              <a:solidFill>
                <a:schemeClr val="accent1">
                  <a:lumMod val="50000"/>
                </a:schemeClr>
              </a:solidFill>
              <a:latin typeface="Bebas Neue Regular"/>
            </a:endParaRPr>
          </a:p>
          <a:p>
            <a:pPr algn="ctr">
              <a:spcBef>
                <a:spcPct val="0"/>
              </a:spcBef>
              <a:buNone/>
            </a:pPr>
            <a:r>
              <a:rPr lang="ca-ES" altLang="ca-ES" sz="5400" dirty="0" smtClean="0">
                <a:solidFill>
                  <a:schemeClr val="accent1">
                    <a:lumMod val="50000"/>
                  </a:schemeClr>
                </a:solidFill>
                <a:latin typeface="Bebas Neue Regular"/>
              </a:rPr>
              <a:t>Activitat TASCA </a:t>
            </a:r>
            <a:endParaRPr lang="ca-ES" altLang="ca-ES" sz="5400" dirty="0" smtClean="0">
              <a:solidFill>
                <a:schemeClr val="accent1">
                  <a:lumMod val="50000"/>
                </a:schemeClr>
              </a:solidFill>
              <a:latin typeface="Bebas Neue Regular"/>
            </a:endParaRPr>
          </a:p>
        </p:txBody>
      </p:sp>
    </p:spTree>
    <p:extLst>
      <p:ext uri="{BB962C8B-B14F-4D97-AF65-F5344CB8AC3E}">
        <p14:creationId xmlns:p14="http://schemas.microsoft.com/office/powerpoint/2010/main" val="35660426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9"/>
          <p:cNvSpPr/>
          <p:nvPr/>
        </p:nvSpPr>
        <p:spPr>
          <a:xfrm>
            <a:off x="6110066" y="124072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angle 9"/>
          <p:cNvSpPr/>
          <p:nvPr/>
        </p:nvSpPr>
        <p:spPr>
          <a:xfrm>
            <a:off x="6122945" y="458737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0" name="CuadroTexto 9"/>
          <p:cNvSpPr txBox="1"/>
          <p:nvPr/>
        </p:nvSpPr>
        <p:spPr>
          <a:xfrm>
            <a:off x="6450067" y="1189210"/>
            <a:ext cx="4468969" cy="1600438"/>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Cal formar part d’un grup per fer una tramesa </a:t>
            </a:r>
            <a:r>
              <a:rPr lang="ca-ES" sz="2000" dirty="0">
                <a:latin typeface="Articulate Narrow" panose="02000506040000020004" pitchFamily="2" charset="0"/>
              </a:rPr>
              <a:t>impedeix que els alumnes que no pertanyen a cap grup puguin fer una tramesa.</a:t>
            </a:r>
          </a:p>
          <a:p>
            <a:endParaRPr lang="es-ES" dirty="0"/>
          </a:p>
        </p:txBody>
      </p:sp>
      <p:sp>
        <p:nvSpPr>
          <p:cNvPr id="14" name="CuadroTexto 13"/>
          <p:cNvSpPr txBox="1"/>
          <p:nvPr/>
        </p:nvSpPr>
        <p:spPr>
          <a:xfrm>
            <a:off x="6488704" y="4460444"/>
            <a:ext cx="4056845" cy="1631216"/>
          </a:xfrm>
          <a:prstGeom prst="rect">
            <a:avLst/>
          </a:prstGeom>
          <a:noFill/>
        </p:spPr>
        <p:txBody>
          <a:bodyPr wrap="square" rtlCol="0">
            <a:spAutoFit/>
          </a:bodyPr>
          <a:lstStyle/>
          <a:p>
            <a:pPr lvl="0">
              <a:buClr>
                <a:schemeClr val="accent1">
                  <a:lumMod val="60000"/>
                  <a:lumOff val="40000"/>
                </a:schemeClr>
              </a:buClr>
            </a:pPr>
            <a:r>
              <a:rPr lang="ca-ES" sz="2000" dirty="0">
                <a:latin typeface="Articulate Narrow" panose="02000506040000020004" pitchFamily="2" charset="0"/>
              </a:rPr>
              <a:t>Amb </a:t>
            </a:r>
            <a:r>
              <a:rPr lang="ca-ES" sz="2000" dirty="0">
                <a:solidFill>
                  <a:srgbClr val="317ABE"/>
                </a:solidFill>
                <a:latin typeface="Articulate Narrow" panose="02000506040000020004" pitchFamily="2" charset="0"/>
              </a:rPr>
              <a:t>Agrupament per als grups d’estudiants </a:t>
            </a:r>
            <a:r>
              <a:rPr lang="ca-ES" sz="2000" dirty="0">
                <a:latin typeface="Articulate Narrow" panose="02000506040000020004" pitchFamily="2" charset="0"/>
              </a:rPr>
              <a:t>es poden formar els equips d’alumnes. Si no s’especifica agrupament, es fa servir la configuració de grups predeterminada</a:t>
            </a:r>
            <a:r>
              <a:rPr lang="ca-ES" sz="2000" dirty="0" smtClean="0">
                <a:latin typeface="Articulate Narrow" panose="02000506040000020004" pitchFamily="2" charset="0"/>
              </a:rPr>
              <a:t>.</a:t>
            </a:r>
            <a:endParaRPr lang="es-ES" dirty="0"/>
          </a:p>
        </p:txBody>
      </p:sp>
      <p:pic>
        <p:nvPicPr>
          <p:cNvPr id="7" name="Imagen 6"/>
          <p:cNvPicPr>
            <a:picLocks noChangeAspect="1"/>
          </p:cNvPicPr>
          <p:nvPr/>
        </p:nvPicPr>
        <p:blipFill>
          <a:blip r:embed="rId2"/>
          <a:stretch>
            <a:fillRect/>
          </a:stretch>
        </p:blipFill>
        <p:spPr>
          <a:xfrm>
            <a:off x="766654" y="1189210"/>
            <a:ext cx="4200327" cy="2520197"/>
          </a:xfrm>
          <a:prstGeom prst="rect">
            <a:avLst/>
          </a:prstGeom>
          <a:ln>
            <a:solidFill>
              <a:schemeClr val="bg1">
                <a:lumMod val="85000"/>
              </a:schemeClr>
            </a:solidFill>
          </a:ln>
        </p:spPr>
      </p:pic>
      <p:sp>
        <p:nvSpPr>
          <p:cNvPr id="15" name="Rectangle 9"/>
          <p:cNvSpPr/>
          <p:nvPr/>
        </p:nvSpPr>
        <p:spPr>
          <a:xfrm>
            <a:off x="439532" y="446044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6" name="Rectangle 9"/>
          <p:cNvSpPr/>
          <p:nvPr/>
        </p:nvSpPr>
        <p:spPr>
          <a:xfrm>
            <a:off x="6105712" y="287810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7" name="CuadroTexto 16"/>
          <p:cNvSpPr txBox="1"/>
          <p:nvPr/>
        </p:nvSpPr>
        <p:spPr>
          <a:xfrm>
            <a:off x="794226" y="4464796"/>
            <a:ext cx="4172755" cy="1600438"/>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Els estudiants trameten en grups</a:t>
            </a:r>
            <a:r>
              <a:rPr lang="ca-ES" sz="2000" dirty="0">
                <a:latin typeface="Articulate Narrow" panose="02000506040000020004" pitchFamily="2" charset="0"/>
              </a:rPr>
              <a:t> permet l’entrega conjunta d’una tasca, la qual és compartida, visible i editable per a tots els membres del grup.</a:t>
            </a:r>
          </a:p>
          <a:p>
            <a:endParaRPr lang="es-ES" dirty="0"/>
          </a:p>
        </p:txBody>
      </p:sp>
      <p:sp>
        <p:nvSpPr>
          <p:cNvPr id="18" name="CuadroTexto 17"/>
          <p:cNvSpPr txBox="1"/>
          <p:nvPr/>
        </p:nvSpPr>
        <p:spPr>
          <a:xfrm>
            <a:off x="6488704" y="2767280"/>
            <a:ext cx="4082602" cy="1323439"/>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Requereix la tramesa de tots els membres del grup</a:t>
            </a:r>
            <a:r>
              <a:rPr lang="ca-ES" sz="2000" i="1" dirty="0">
                <a:latin typeface="Articulate Narrow" panose="02000506040000020004" pitchFamily="2" charset="0"/>
              </a:rPr>
              <a:t> </a:t>
            </a:r>
            <a:r>
              <a:rPr lang="ca-ES" sz="2000" dirty="0">
                <a:latin typeface="Articulate Narrow" panose="02000506040000020004" pitchFamily="2" charset="0"/>
              </a:rPr>
              <a:t>determina la necessitat que cada membre confirmi l’enviament</a:t>
            </a:r>
            <a:r>
              <a:rPr lang="ca-ES" sz="2000" dirty="0" smtClean="0">
                <a:latin typeface="Articulate Narrow" panose="02000506040000020004" pitchFamily="2" charset="0"/>
              </a:rPr>
              <a:t>.</a:t>
            </a:r>
            <a:endParaRPr lang="es-ES" dirty="0"/>
          </a:p>
        </p:txBody>
      </p:sp>
    </p:spTree>
    <p:extLst>
      <p:ext uri="{BB962C8B-B14F-4D97-AF65-F5344CB8AC3E}">
        <p14:creationId xmlns:p14="http://schemas.microsoft.com/office/powerpoint/2010/main" val="766907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p:nvPr/>
        </p:nvSpPr>
        <p:spPr>
          <a:xfrm>
            <a:off x="709952" y="237694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3" name="Rectangle 9"/>
          <p:cNvSpPr/>
          <p:nvPr/>
        </p:nvSpPr>
        <p:spPr>
          <a:xfrm>
            <a:off x="698108" y="431691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angle 9"/>
          <p:cNvSpPr/>
          <p:nvPr/>
        </p:nvSpPr>
        <p:spPr>
          <a:xfrm>
            <a:off x="6019913" y="237694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ángulo 4"/>
          <p:cNvSpPr/>
          <p:nvPr/>
        </p:nvSpPr>
        <p:spPr>
          <a:xfrm>
            <a:off x="571470" y="1505689"/>
            <a:ext cx="2509020" cy="584775"/>
          </a:xfrm>
          <a:prstGeom prst="rect">
            <a:avLst/>
          </a:prstGeom>
        </p:spPr>
        <p:txBody>
          <a:bodyPr wrap="none">
            <a:spAutoFit/>
          </a:bodyPr>
          <a:lstStyle/>
          <a:p>
            <a:pPr lvl="0"/>
            <a:r>
              <a:rPr lang="ca-ES" sz="3200" dirty="0">
                <a:solidFill>
                  <a:srgbClr val="317ABE"/>
                </a:solidFill>
                <a:latin typeface="Bebas Neue Bold"/>
              </a:rPr>
              <a:t>Notificacions</a:t>
            </a:r>
            <a:endParaRPr lang="es-ES" sz="3200" dirty="0">
              <a:solidFill>
                <a:srgbClr val="317ABE"/>
              </a:solidFill>
              <a:latin typeface="Bebas Neue Bold"/>
            </a:endParaRPr>
          </a:p>
        </p:txBody>
      </p:sp>
      <p:sp>
        <p:nvSpPr>
          <p:cNvPr id="6" name="CuadroTexto 5"/>
          <p:cNvSpPr txBox="1"/>
          <p:nvPr/>
        </p:nvSpPr>
        <p:spPr>
          <a:xfrm>
            <a:off x="1037074" y="2351308"/>
            <a:ext cx="3940936" cy="1292662"/>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Notifica les trameses a qui qualifica </a:t>
            </a:r>
            <a:r>
              <a:rPr lang="ca-ES" sz="2000" dirty="0">
                <a:latin typeface="Articulate Narrow" panose="02000506040000020004" pitchFamily="2" charset="0"/>
              </a:rPr>
              <a:t>permet rebre un avís cada cop que s’envia una tasca.</a:t>
            </a:r>
          </a:p>
          <a:p>
            <a:endParaRPr lang="es-ES" dirty="0"/>
          </a:p>
        </p:txBody>
      </p:sp>
      <p:sp>
        <p:nvSpPr>
          <p:cNvPr id="7" name="CuadroTexto 6"/>
          <p:cNvSpPr txBox="1"/>
          <p:nvPr/>
        </p:nvSpPr>
        <p:spPr>
          <a:xfrm>
            <a:off x="6347035" y="2299793"/>
            <a:ext cx="3784774" cy="1600438"/>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Notifica el retard en les trameses a qui qualifica</a:t>
            </a:r>
            <a:r>
              <a:rPr lang="ca-ES" sz="2000" i="1" dirty="0">
                <a:latin typeface="Articulate Narrow" panose="02000506040000020004" pitchFamily="2" charset="0"/>
              </a:rPr>
              <a:t> </a:t>
            </a:r>
            <a:r>
              <a:rPr lang="ca-ES" sz="2000" dirty="0">
                <a:latin typeface="Articulate Narrow" panose="02000506040000020004" pitchFamily="2" charset="0"/>
              </a:rPr>
              <a:t>permet rebre un avís cada cop que s’envia una tasca fora de les dates establertes.</a:t>
            </a:r>
          </a:p>
          <a:p>
            <a:endParaRPr lang="es-ES" dirty="0"/>
          </a:p>
        </p:txBody>
      </p:sp>
      <p:sp>
        <p:nvSpPr>
          <p:cNvPr id="8" name="CuadroTexto 7"/>
          <p:cNvSpPr txBox="1"/>
          <p:nvPr/>
        </p:nvSpPr>
        <p:spPr>
          <a:xfrm>
            <a:off x="1037074" y="4243456"/>
            <a:ext cx="3659850" cy="1908215"/>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Paràmetre per defecte per a </a:t>
            </a:r>
            <a:r>
              <a:rPr lang="ca-ES" sz="2000" dirty="0" smtClean="0">
                <a:solidFill>
                  <a:srgbClr val="317ABE"/>
                </a:solidFill>
                <a:latin typeface="Articulate Narrow" panose="02000506040000020004" pitchFamily="2" charset="0"/>
              </a:rPr>
              <a:t>«Notifica </a:t>
            </a:r>
            <a:r>
              <a:rPr lang="ca-ES" sz="2000" dirty="0">
                <a:solidFill>
                  <a:srgbClr val="317ABE"/>
                </a:solidFill>
                <a:latin typeface="Articulate Narrow" panose="02000506040000020004" pitchFamily="2" charset="0"/>
              </a:rPr>
              <a:t>als </a:t>
            </a:r>
            <a:r>
              <a:rPr lang="ca-ES" sz="2000" dirty="0" smtClean="0">
                <a:solidFill>
                  <a:srgbClr val="317ABE"/>
                </a:solidFill>
                <a:latin typeface="Articulate Narrow" panose="02000506040000020004" pitchFamily="2" charset="0"/>
              </a:rPr>
              <a:t>estudiants» </a:t>
            </a:r>
            <a:r>
              <a:rPr lang="ca-ES" sz="2000" dirty="0">
                <a:latin typeface="Articulate Narrow" panose="02000506040000020004" pitchFamily="2" charset="0"/>
              </a:rPr>
              <a:t>permet habilitar l’enviament d’un avís a l’estudiant en qualificar-ne les tasques.</a:t>
            </a:r>
          </a:p>
          <a:p>
            <a:endParaRPr lang="es-ES" dirty="0"/>
          </a:p>
        </p:txBody>
      </p:sp>
      <p:pic>
        <p:nvPicPr>
          <p:cNvPr id="9" name="Imatge 1146"/>
          <p:cNvPicPr/>
          <p:nvPr/>
        </p:nvPicPr>
        <p:blipFill>
          <a:blip r:embed="rId2">
            <a:extLst>
              <a:ext uri="{28A0092B-C50C-407E-A947-70E740481C1C}">
                <a14:useLocalDpi xmlns:a14="http://schemas.microsoft.com/office/drawing/2010/main" val="0"/>
              </a:ext>
            </a:extLst>
          </a:blip>
          <a:stretch>
            <a:fillRect/>
          </a:stretch>
        </p:blipFill>
        <p:spPr>
          <a:xfrm>
            <a:off x="5890453" y="3977386"/>
            <a:ext cx="4241356" cy="2047741"/>
          </a:xfrm>
          <a:prstGeom prst="rect">
            <a:avLst/>
          </a:prstGeom>
          <a:ln>
            <a:solidFill>
              <a:schemeClr val="bg1">
                <a:lumMod val="75000"/>
              </a:schemeClr>
            </a:solidFill>
          </a:ln>
        </p:spPr>
      </p:pic>
    </p:spTree>
    <p:extLst>
      <p:ext uri="{BB962C8B-B14F-4D97-AF65-F5344CB8AC3E}">
        <p14:creationId xmlns:p14="http://schemas.microsoft.com/office/powerpoint/2010/main" val="3440262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5240" y="1389778"/>
            <a:ext cx="2303836" cy="584775"/>
          </a:xfrm>
          <a:prstGeom prst="rect">
            <a:avLst/>
          </a:prstGeom>
        </p:spPr>
        <p:txBody>
          <a:bodyPr wrap="none">
            <a:spAutoFit/>
          </a:bodyPr>
          <a:lstStyle/>
          <a:p>
            <a:pPr lvl="0"/>
            <a:r>
              <a:rPr lang="ca-ES" sz="3200" dirty="0">
                <a:solidFill>
                  <a:srgbClr val="317ABE"/>
                </a:solidFill>
                <a:latin typeface="Bebas Neue Bold"/>
              </a:rPr>
              <a:t>Qualificació</a:t>
            </a:r>
            <a:endParaRPr lang="es-ES" sz="3200" dirty="0">
              <a:solidFill>
                <a:srgbClr val="317ABE"/>
              </a:solidFill>
              <a:latin typeface="Bebas Neue Bold"/>
            </a:endParaRPr>
          </a:p>
        </p:txBody>
      </p:sp>
      <p:sp>
        <p:nvSpPr>
          <p:cNvPr id="3" name="Rectangle 9"/>
          <p:cNvSpPr/>
          <p:nvPr/>
        </p:nvSpPr>
        <p:spPr>
          <a:xfrm>
            <a:off x="709952" y="218376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angle 9"/>
          <p:cNvSpPr/>
          <p:nvPr/>
        </p:nvSpPr>
        <p:spPr>
          <a:xfrm>
            <a:off x="6019913" y="218376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CuadroTexto 4"/>
          <p:cNvSpPr txBox="1"/>
          <p:nvPr/>
        </p:nvSpPr>
        <p:spPr>
          <a:xfrm>
            <a:off x="1037074" y="2078637"/>
            <a:ext cx="4548129" cy="4062651"/>
          </a:xfrm>
          <a:prstGeom prst="rect">
            <a:avLst/>
          </a:prstGeom>
          <a:noFill/>
        </p:spPr>
        <p:txBody>
          <a:bodyPr wrap="square" rtlCol="0">
            <a:spAutoFit/>
          </a:bodyPr>
          <a:lstStyle/>
          <a:p>
            <a:r>
              <a:rPr lang="ca-ES" sz="2000" dirty="0">
                <a:latin typeface="Articulate Narrow" panose="02000506040000020004" pitchFamily="2" charset="0"/>
              </a:rPr>
              <a:t>A </a:t>
            </a:r>
            <a:r>
              <a:rPr lang="ca-ES" sz="2000" dirty="0">
                <a:solidFill>
                  <a:srgbClr val="317ABE"/>
                </a:solidFill>
                <a:latin typeface="Articulate Narrow" panose="02000506040000020004" pitchFamily="2" charset="0"/>
              </a:rPr>
              <a:t>Qualificació</a:t>
            </a:r>
            <a:r>
              <a:rPr lang="ca-ES" sz="2000" i="1" dirty="0">
                <a:latin typeface="Articulate Narrow" panose="02000506040000020004" pitchFamily="2" charset="0"/>
              </a:rPr>
              <a:t> </a:t>
            </a:r>
            <a:r>
              <a:rPr lang="ca-ES" sz="2000" dirty="0">
                <a:latin typeface="Articulate Narrow" panose="02000506040000020004" pitchFamily="2" charset="0"/>
              </a:rPr>
              <a:t>es pot triar el tipus de qualificació que es vol fer servir per a l’activitat. En triar </a:t>
            </a:r>
            <a:r>
              <a:rPr lang="ca-ES" sz="2000" dirty="0">
                <a:solidFill>
                  <a:srgbClr val="317ABE"/>
                </a:solidFill>
                <a:latin typeface="Articulate Narrow" panose="02000506040000020004" pitchFamily="2" charset="0"/>
              </a:rPr>
              <a:t>Escala,</a:t>
            </a:r>
            <a:r>
              <a:rPr lang="ca-ES" sz="2000" dirty="0">
                <a:latin typeface="Articulate Narrow" panose="02000506040000020004" pitchFamily="2" charset="0"/>
              </a:rPr>
              <a:t> a continuació es pot seleccionar el tipus d’escala usada d’una llista desplegable (per a la gestió de les escales, vegeu l’apartat 2.4, «Gestió de qualificacions»). Si se selecciona </a:t>
            </a:r>
            <a:r>
              <a:rPr lang="ca-ES" sz="2000" dirty="0">
                <a:solidFill>
                  <a:srgbClr val="317ABE"/>
                </a:solidFill>
                <a:latin typeface="Articulate Narrow" panose="02000506040000020004" pitchFamily="2" charset="0"/>
              </a:rPr>
              <a:t>Puntuació, </a:t>
            </a:r>
            <a:r>
              <a:rPr lang="ca-ES" sz="2000" dirty="0">
                <a:latin typeface="Articulate Narrow" panose="02000506040000020004" pitchFamily="2" charset="0"/>
              </a:rPr>
              <a:t>es pot triar la puntuació màxima de l’activitat a l’opció corresponent. Si se selecciona </a:t>
            </a:r>
            <a:r>
              <a:rPr lang="ca-ES" sz="2000" dirty="0">
                <a:solidFill>
                  <a:srgbClr val="317ABE"/>
                </a:solidFill>
                <a:latin typeface="Articulate Narrow" panose="02000506040000020004" pitchFamily="2" charset="0"/>
              </a:rPr>
              <a:t>Cap</a:t>
            </a:r>
            <a:r>
              <a:rPr lang="ca-ES" sz="2000" i="1" dirty="0">
                <a:latin typeface="Articulate Narrow" panose="02000506040000020004" pitchFamily="2" charset="0"/>
              </a:rPr>
              <a:t> </a:t>
            </a:r>
            <a:r>
              <a:rPr lang="ca-ES" sz="2000" dirty="0">
                <a:latin typeface="Articulate Narrow" panose="02000506040000020004" pitchFamily="2" charset="0"/>
              </a:rPr>
              <a:t>com a tipus de qualificació, l’activitat no es té en compte en la qualificació del curs.</a:t>
            </a:r>
          </a:p>
          <a:p>
            <a:endParaRPr lang="es-ES" dirty="0"/>
          </a:p>
        </p:txBody>
      </p:sp>
      <p:sp>
        <p:nvSpPr>
          <p:cNvPr id="6" name="CuadroTexto 5"/>
          <p:cNvSpPr txBox="1"/>
          <p:nvPr/>
        </p:nvSpPr>
        <p:spPr>
          <a:xfrm>
            <a:off x="6347035" y="2104513"/>
            <a:ext cx="5022760" cy="4093428"/>
          </a:xfrm>
          <a:prstGeom prst="rect">
            <a:avLst/>
          </a:prstGeom>
          <a:noFill/>
        </p:spPr>
        <p:txBody>
          <a:bodyPr wrap="square" rtlCol="0">
            <a:spAutoFit/>
          </a:bodyPr>
          <a:lstStyle/>
          <a:p>
            <a:pPr lvl="0">
              <a:buClr>
                <a:schemeClr val="accent1">
                  <a:lumMod val="60000"/>
                  <a:lumOff val="40000"/>
                </a:schemeClr>
              </a:buClr>
            </a:pPr>
            <a:r>
              <a:rPr lang="ca-ES" sz="2000" dirty="0">
                <a:solidFill>
                  <a:srgbClr val="317ABE"/>
                </a:solidFill>
                <a:latin typeface="Articulate Narrow" panose="02000506040000020004" pitchFamily="2" charset="0"/>
              </a:rPr>
              <a:t>Mètode de qualificació </a:t>
            </a:r>
            <a:r>
              <a:rPr lang="ca-ES" sz="2000" dirty="0">
                <a:latin typeface="Articulate Narrow" panose="02000506040000020004" pitchFamily="2" charset="0"/>
              </a:rPr>
              <a:t>permet triar el mètode de qualificació.</a:t>
            </a:r>
            <a:endParaRPr lang="es-ES" sz="2000" dirty="0">
              <a:latin typeface="Articulate Narrow" panose="02000506040000020004" pitchFamily="2" charset="0"/>
            </a:endParaRPr>
          </a:p>
          <a:p>
            <a:pPr marL="800100" lvl="1" indent="-342900">
              <a:buClr>
                <a:schemeClr val="accent1">
                  <a:lumMod val="75000"/>
                </a:schemeClr>
              </a:buClr>
              <a:buSzPct val="100000"/>
              <a:buFont typeface="Wingdings" panose="05000000000000000000" pitchFamily="2" charset="2"/>
              <a:buChar char="§"/>
            </a:pPr>
            <a:r>
              <a:rPr lang="ca-ES" sz="2000" dirty="0">
                <a:solidFill>
                  <a:srgbClr val="317ABE"/>
                </a:solidFill>
                <a:latin typeface="Articulate Narrow" panose="02000506040000020004" pitchFamily="2" charset="0"/>
              </a:rPr>
              <a:t>Qualificació senzilla</a:t>
            </a:r>
            <a:r>
              <a:rPr lang="ca-ES" sz="2000" dirty="0">
                <a:latin typeface="Articulate Narrow" panose="02000506040000020004" pitchFamily="2" charset="0"/>
              </a:rPr>
              <a:t>. Qualificació numèrica tradicional o amb una escala </a:t>
            </a:r>
            <a:r>
              <a:rPr lang="ca-ES" sz="2000" dirty="0" smtClean="0">
                <a:latin typeface="Articulate Narrow" panose="02000506040000020004" pitchFamily="2" charset="0"/>
              </a:rPr>
              <a:t>textual.</a:t>
            </a:r>
            <a:endParaRPr lang="es-ES" sz="2000" dirty="0" smtClean="0">
              <a:latin typeface="Articulate Narrow" panose="02000506040000020004" pitchFamily="2" charset="0"/>
            </a:endParaRPr>
          </a:p>
          <a:p>
            <a:pPr marL="800100" lvl="1" indent="-342900">
              <a:buClr>
                <a:schemeClr val="accent1">
                  <a:lumMod val="75000"/>
                </a:schemeClr>
              </a:buClr>
              <a:buSzPct val="100000"/>
              <a:buFont typeface="Wingdings" panose="05000000000000000000" pitchFamily="2" charset="2"/>
              <a:buChar char="§"/>
            </a:pPr>
            <a:r>
              <a:rPr lang="ca-ES" sz="2000" dirty="0" smtClean="0">
                <a:solidFill>
                  <a:srgbClr val="317ABE"/>
                </a:solidFill>
                <a:latin typeface="Articulate Narrow" panose="02000506040000020004" pitchFamily="2" charset="0"/>
              </a:rPr>
              <a:t>Guia </a:t>
            </a:r>
            <a:r>
              <a:rPr lang="ca-ES" sz="2000" dirty="0">
                <a:solidFill>
                  <a:srgbClr val="317ABE"/>
                </a:solidFill>
                <a:latin typeface="Articulate Narrow" panose="02000506040000020004" pitchFamily="2" charset="0"/>
              </a:rPr>
              <a:t>de qualificació</a:t>
            </a:r>
            <a:r>
              <a:rPr lang="ca-ES" sz="2000" dirty="0">
                <a:latin typeface="Articulate Narrow" panose="02000506040000020004" pitchFamily="2" charset="0"/>
              </a:rPr>
              <a:t>. Es compon d’un conjunt de criteris, avaluables sobre una puntuació </a:t>
            </a:r>
            <a:r>
              <a:rPr lang="ca-ES" sz="2000" dirty="0" smtClean="0">
                <a:latin typeface="Articulate Narrow" panose="02000506040000020004" pitchFamily="2" charset="0"/>
              </a:rPr>
              <a:t>màxima.</a:t>
            </a:r>
            <a:endParaRPr lang="es-ES" sz="2000" dirty="0" smtClean="0">
              <a:latin typeface="Articulate Narrow" panose="02000506040000020004" pitchFamily="2" charset="0"/>
            </a:endParaRPr>
          </a:p>
          <a:p>
            <a:pPr marL="800100" lvl="1" indent="-342900">
              <a:buClr>
                <a:schemeClr val="accent1">
                  <a:lumMod val="75000"/>
                </a:schemeClr>
              </a:buClr>
              <a:buSzPct val="100000"/>
              <a:buFont typeface="Wingdings" panose="05000000000000000000" pitchFamily="2" charset="2"/>
              <a:buChar char="§"/>
            </a:pPr>
            <a:r>
              <a:rPr lang="ca-ES" sz="2000" dirty="0" smtClean="0">
                <a:solidFill>
                  <a:srgbClr val="317ABE"/>
                </a:solidFill>
                <a:latin typeface="Articulate Narrow" panose="02000506040000020004" pitchFamily="2" charset="0"/>
              </a:rPr>
              <a:t>Rúbrica</a:t>
            </a:r>
            <a:r>
              <a:rPr lang="ca-ES" sz="2000" dirty="0">
                <a:solidFill>
                  <a:srgbClr val="317ABE"/>
                </a:solidFill>
                <a:latin typeface="Articulate Narrow" panose="02000506040000020004" pitchFamily="2" charset="0"/>
              </a:rPr>
              <a:t>.</a:t>
            </a:r>
            <a:r>
              <a:rPr lang="ca-ES" sz="2000" dirty="0">
                <a:latin typeface="Articulate Narrow" panose="02000506040000020004" pitchFamily="2" charset="0"/>
              </a:rPr>
              <a:t> Es compon d’un conjunt de criteris, cadascun amb diversos nivells. La qualificació es calcula segons la puntuació assignada als nivells seleccionats.</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4249672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p:nvPr/>
        </p:nvSpPr>
        <p:spPr>
          <a:xfrm>
            <a:off x="797529" y="197039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3" name="Rectangle 9"/>
          <p:cNvSpPr/>
          <p:nvPr/>
        </p:nvSpPr>
        <p:spPr>
          <a:xfrm>
            <a:off x="4876026" y="414025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angle 9"/>
          <p:cNvSpPr/>
          <p:nvPr/>
        </p:nvSpPr>
        <p:spPr>
          <a:xfrm>
            <a:off x="797529" y="406347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angle 9"/>
          <p:cNvSpPr/>
          <p:nvPr/>
        </p:nvSpPr>
        <p:spPr>
          <a:xfrm>
            <a:off x="4876026" y="196254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angle 9"/>
          <p:cNvSpPr/>
          <p:nvPr/>
        </p:nvSpPr>
        <p:spPr>
          <a:xfrm>
            <a:off x="8636257" y="196254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angle 9"/>
          <p:cNvSpPr/>
          <p:nvPr/>
        </p:nvSpPr>
        <p:spPr>
          <a:xfrm>
            <a:off x="8636257" y="407309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CuadroTexto 7"/>
          <p:cNvSpPr txBox="1"/>
          <p:nvPr/>
        </p:nvSpPr>
        <p:spPr>
          <a:xfrm>
            <a:off x="1124651" y="1962548"/>
            <a:ext cx="2846231" cy="1908215"/>
          </a:xfrm>
          <a:prstGeom prst="rect">
            <a:avLst/>
          </a:prstGeom>
          <a:noFill/>
        </p:spPr>
        <p:txBody>
          <a:bodyPr wrap="square" rtlCol="0">
            <a:spAutoFit/>
          </a:bodyPr>
          <a:lstStyle/>
          <a:p>
            <a:r>
              <a:rPr lang="ca-ES" sz="2000" dirty="0">
                <a:latin typeface="Articulate Narrow" panose="02000506040000020004" pitchFamily="2" charset="0"/>
              </a:rPr>
              <a:t>Amb </a:t>
            </a:r>
            <a:r>
              <a:rPr lang="ca-ES" sz="2000" dirty="0">
                <a:solidFill>
                  <a:srgbClr val="317ABE"/>
                </a:solidFill>
                <a:latin typeface="Articulate Narrow" panose="02000506040000020004" pitchFamily="2" charset="0"/>
              </a:rPr>
              <a:t>Categoria de qualificació </a:t>
            </a:r>
            <a:r>
              <a:rPr lang="ca-ES" sz="2000" dirty="0">
                <a:latin typeface="Articulate Narrow" panose="02000506040000020004" pitchFamily="2" charset="0"/>
              </a:rPr>
              <a:t>es controla la categoria en què s’ubiquen les qualificacions al llibre de qualificacions.</a:t>
            </a:r>
          </a:p>
          <a:p>
            <a:endParaRPr lang="es-ES" dirty="0"/>
          </a:p>
        </p:txBody>
      </p:sp>
      <p:sp>
        <p:nvSpPr>
          <p:cNvPr id="9" name="CuadroTexto 8"/>
          <p:cNvSpPr txBox="1"/>
          <p:nvPr/>
        </p:nvSpPr>
        <p:spPr>
          <a:xfrm>
            <a:off x="5203148" y="1949593"/>
            <a:ext cx="2730321" cy="1600438"/>
          </a:xfrm>
          <a:prstGeom prst="rect">
            <a:avLst/>
          </a:prstGeom>
          <a:noFill/>
        </p:spPr>
        <p:txBody>
          <a:bodyPr wrap="square" rtlCol="0">
            <a:spAutoFit/>
          </a:bodyPr>
          <a:lstStyle/>
          <a:p>
            <a:r>
              <a:rPr lang="ca-ES" sz="2000" dirty="0">
                <a:latin typeface="Articulate Narrow" panose="02000506040000020004" pitchFamily="2" charset="0"/>
              </a:rPr>
              <a:t>A </a:t>
            </a:r>
            <a:r>
              <a:rPr lang="ca-ES" sz="2000" dirty="0">
                <a:solidFill>
                  <a:srgbClr val="317ABE"/>
                </a:solidFill>
                <a:latin typeface="Articulate Narrow" panose="02000506040000020004" pitchFamily="2" charset="0"/>
              </a:rPr>
              <a:t>Qualificació per aprovar </a:t>
            </a:r>
            <a:r>
              <a:rPr lang="ca-ES" sz="2000" dirty="0">
                <a:latin typeface="Articulate Narrow" panose="02000506040000020004" pitchFamily="2" charset="0"/>
              </a:rPr>
              <a:t>es pot establir la nota a partir de la qual l’activitat es considera superada.</a:t>
            </a:r>
          </a:p>
          <a:p>
            <a:endParaRPr lang="es-ES" dirty="0"/>
          </a:p>
        </p:txBody>
      </p:sp>
      <p:sp>
        <p:nvSpPr>
          <p:cNvPr id="10" name="CuadroTexto 9"/>
          <p:cNvSpPr txBox="1"/>
          <p:nvPr/>
        </p:nvSpPr>
        <p:spPr>
          <a:xfrm>
            <a:off x="8988820" y="1949593"/>
            <a:ext cx="2511380" cy="1600438"/>
          </a:xfrm>
          <a:prstGeom prst="rect">
            <a:avLst/>
          </a:prstGeom>
          <a:noFill/>
        </p:spPr>
        <p:txBody>
          <a:bodyPr wrap="square" rtlCol="0">
            <a:spAutoFit/>
          </a:bodyPr>
          <a:lstStyle/>
          <a:p>
            <a:r>
              <a:rPr lang="ca-ES" sz="2000" dirty="0">
                <a:latin typeface="Articulate Narrow" panose="02000506040000020004" pitchFamily="2" charset="0"/>
              </a:rPr>
              <a:t>Amb </a:t>
            </a:r>
            <a:r>
              <a:rPr lang="ca-ES" sz="2000" dirty="0">
                <a:solidFill>
                  <a:srgbClr val="317ABE"/>
                </a:solidFill>
                <a:latin typeface="Articulate Narrow" panose="02000506040000020004" pitchFamily="2" charset="0"/>
              </a:rPr>
              <a:t>Qualificació a cegues </a:t>
            </a:r>
            <a:r>
              <a:rPr lang="ca-ES" sz="2000" dirty="0">
                <a:latin typeface="Articulate Narrow" panose="02000506040000020004" pitchFamily="2" charset="0"/>
              </a:rPr>
              <a:t>es pot ocultar la identitat dels estudiants als avaluadors.</a:t>
            </a:r>
          </a:p>
          <a:p>
            <a:endParaRPr lang="es-ES" dirty="0"/>
          </a:p>
        </p:txBody>
      </p:sp>
      <p:sp>
        <p:nvSpPr>
          <p:cNvPr id="11" name="CuadroTexto 10"/>
          <p:cNvSpPr txBox="1"/>
          <p:nvPr/>
        </p:nvSpPr>
        <p:spPr>
          <a:xfrm>
            <a:off x="1124651" y="4063470"/>
            <a:ext cx="2527882" cy="1908215"/>
          </a:xfrm>
          <a:prstGeom prst="rect">
            <a:avLst/>
          </a:prstGeom>
          <a:noFill/>
        </p:spPr>
        <p:txBody>
          <a:bodyPr wrap="square" rtlCol="0">
            <a:spAutoFit/>
          </a:bodyPr>
          <a:lstStyle/>
          <a:p>
            <a:r>
              <a:rPr lang="ca-ES" sz="2000" dirty="0">
                <a:latin typeface="Articulate Narrow" panose="02000506040000020004" pitchFamily="2" charset="0"/>
              </a:rPr>
              <a:t>Un cop configurada i iniciada la qualificació, aquesta opció es bloqueja i no es pot canviar.</a:t>
            </a:r>
          </a:p>
          <a:p>
            <a:endParaRPr lang="es-ES" dirty="0"/>
          </a:p>
        </p:txBody>
      </p:sp>
      <p:sp>
        <p:nvSpPr>
          <p:cNvPr id="12" name="CuadroTexto 11"/>
          <p:cNvSpPr txBox="1"/>
          <p:nvPr/>
        </p:nvSpPr>
        <p:spPr>
          <a:xfrm>
            <a:off x="5203148" y="4100145"/>
            <a:ext cx="2820390" cy="1908215"/>
          </a:xfrm>
          <a:prstGeom prst="rect">
            <a:avLst/>
          </a:prstGeom>
          <a:noFill/>
        </p:spPr>
        <p:txBody>
          <a:bodyPr wrap="square" rtlCol="0">
            <a:spAutoFit/>
          </a:bodyPr>
          <a:lstStyle/>
          <a:p>
            <a:r>
              <a:rPr lang="ca-ES" sz="2000" dirty="0">
                <a:latin typeface="Articulate Narrow" panose="02000506040000020004" pitchFamily="2" charset="0"/>
              </a:rPr>
              <a:t>Es pot controlar l’estat de cada enviament i la notificació de la qualificació activant </a:t>
            </a:r>
            <a:r>
              <a:rPr lang="ca-ES" sz="2000" dirty="0">
                <a:solidFill>
                  <a:srgbClr val="317ABE"/>
                </a:solidFill>
                <a:latin typeface="Articulate Narrow" panose="02000506040000020004" pitchFamily="2" charset="0"/>
              </a:rPr>
              <a:t>Utilitza el flux d’avaluació</a:t>
            </a:r>
            <a:r>
              <a:rPr lang="ca-ES" sz="2000" dirty="0">
                <a:solidFill>
                  <a:srgbClr val="317ABE"/>
                </a:solidFill>
                <a:latin typeface="Bebas Neue Bold" panose="020B0606020202050201"/>
              </a:rPr>
              <a:t>.</a:t>
            </a:r>
          </a:p>
          <a:p>
            <a:endParaRPr lang="es-ES" dirty="0"/>
          </a:p>
        </p:txBody>
      </p:sp>
      <p:sp>
        <p:nvSpPr>
          <p:cNvPr id="13" name="CuadroTexto 12"/>
          <p:cNvSpPr txBox="1"/>
          <p:nvPr/>
        </p:nvSpPr>
        <p:spPr>
          <a:xfrm>
            <a:off x="8963379" y="4088247"/>
            <a:ext cx="2511380" cy="2246769"/>
          </a:xfrm>
          <a:prstGeom prst="rect">
            <a:avLst/>
          </a:prstGeom>
          <a:noFill/>
        </p:spPr>
        <p:txBody>
          <a:bodyPr wrap="square" rtlCol="0">
            <a:spAutoFit/>
          </a:bodyPr>
          <a:lstStyle/>
          <a:p>
            <a:r>
              <a:rPr lang="ca-ES" sz="2000" dirty="0">
                <a:latin typeface="Articulate Narrow" panose="02000506040000020004" pitchFamily="2" charset="0"/>
              </a:rPr>
              <a:t>Es pot triar un avaluador concret per a cada entrega de la tasca activant </a:t>
            </a:r>
            <a:r>
              <a:rPr lang="ca-ES" sz="2000" dirty="0">
                <a:solidFill>
                  <a:srgbClr val="317ABE"/>
                </a:solidFill>
                <a:latin typeface="Articulate Narrow" panose="02000506040000020004" pitchFamily="2" charset="0"/>
              </a:rPr>
              <a:t>Utilitza l’assignació d’avaluadors.</a:t>
            </a:r>
            <a:endParaRPr lang="es-ES" sz="2000" dirty="0">
              <a:solidFill>
                <a:srgbClr val="317ABE"/>
              </a:solidFill>
              <a:latin typeface="Articulate Narrow" panose="02000506040000020004" pitchFamily="2" charset="0"/>
            </a:endParaRPr>
          </a:p>
          <a:p>
            <a:endParaRPr lang="es-ES" sz="2000" dirty="0"/>
          </a:p>
        </p:txBody>
      </p:sp>
    </p:spTree>
    <p:extLst>
      <p:ext uri="{BB962C8B-B14F-4D97-AF65-F5344CB8AC3E}">
        <p14:creationId xmlns:p14="http://schemas.microsoft.com/office/powerpoint/2010/main" val="3915848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320814" y="1363764"/>
            <a:ext cx="5101970" cy="4415562"/>
          </a:xfrm>
          <a:prstGeom prst="rect">
            <a:avLst/>
          </a:prstGeom>
          <a:ln>
            <a:solidFill>
              <a:schemeClr val="bg1">
                <a:lumMod val="75000"/>
              </a:schemeClr>
            </a:solidFill>
          </a:ln>
        </p:spPr>
      </p:pic>
      <p:sp>
        <p:nvSpPr>
          <p:cNvPr id="3" name="CuadroTexto 2"/>
          <p:cNvSpPr txBox="1"/>
          <p:nvPr/>
        </p:nvSpPr>
        <p:spPr>
          <a:xfrm>
            <a:off x="4288666" y="5869478"/>
            <a:ext cx="3155323" cy="400110"/>
          </a:xfrm>
          <a:prstGeom prst="rect">
            <a:avLst/>
          </a:prstGeom>
          <a:noFill/>
        </p:spPr>
        <p:txBody>
          <a:bodyPr wrap="square" rtlCol="0">
            <a:spAutoFit/>
          </a:bodyPr>
          <a:lstStyle/>
          <a:p>
            <a:r>
              <a:rPr lang="ca-ES" sz="2000" dirty="0">
                <a:latin typeface="Articulate Narrow" panose="02000506040000020004" pitchFamily="2" charset="0"/>
              </a:rPr>
              <a:t>Configuració de la </a:t>
            </a:r>
            <a:r>
              <a:rPr lang="ca-ES" sz="2000" dirty="0">
                <a:latin typeface="Articulate Narrow" panose="02000506040000020004" pitchFamily="2" charset="0"/>
              </a:rPr>
              <a:t>qualificació</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7397420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07583" y="1043189"/>
            <a:ext cx="9968248" cy="1477328"/>
          </a:xfrm>
          <a:prstGeom prst="rect">
            <a:avLst/>
          </a:prstGeom>
          <a:noFill/>
        </p:spPr>
        <p:txBody>
          <a:bodyPr wrap="square" rtlCol="0">
            <a:spAutoFit/>
          </a:bodyPr>
          <a:lstStyle/>
          <a:p>
            <a:r>
              <a:rPr lang="ca-ES" sz="2400" dirty="0">
                <a:latin typeface="Articulate Narrow" panose="02000506040000020004" pitchFamily="2" charset="0"/>
              </a:rPr>
              <a:t>Si se selecciona </a:t>
            </a:r>
            <a:r>
              <a:rPr lang="ca-ES" sz="2400" dirty="0">
                <a:solidFill>
                  <a:srgbClr val="317ABE"/>
                </a:solidFill>
                <a:latin typeface="Articulate Narrow" panose="02000506040000020004" pitchFamily="2" charset="0"/>
              </a:rPr>
              <a:t>Qualificació per rúbriques</a:t>
            </a:r>
            <a:r>
              <a:rPr lang="ca-ES" sz="2400" dirty="0">
                <a:latin typeface="Articulate Narrow" panose="02000506040000020004" pitchFamily="2" charset="0"/>
              </a:rPr>
              <a:t>, apareix una nova pantalla que permet canviar el mètode de qualificació a la qualificació numèrica tradicional, a guia de qualificació, o definir i editar la rúbrica de la tasca.</a:t>
            </a:r>
            <a:endParaRPr lang="es-ES" sz="2400" dirty="0">
              <a:latin typeface="Articulate Narrow" panose="02000506040000020004" pitchFamily="2" charset="0"/>
            </a:endParaRPr>
          </a:p>
          <a:p>
            <a:endParaRPr lang="es-ES" dirty="0"/>
          </a:p>
        </p:txBody>
      </p:sp>
      <p:pic>
        <p:nvPicPr>
          <p:cNvPr id="3" name="Imatge 1148"/>
          <p:cNvPicPr/>
          <p:nvPr/>
        </p:nvPicPr>
        <p:blipFill>
          <a:blip r:embed="rId2">
            <a:extLst>
              <a:ext uri="{28A0092B-C50C-407E-A947-70E740481C1C}">
                <a14:useLocalDpi xmlns:a14="http://schemas.microsoft.com/office/drawing/2010/main" val="0"/>
              </a:ext>
            </a:extLst>
          </a:blip>
          <a:stretch>
            <a:fillRect/>
          </a:stretch>
        </p:blipFill>
        <p:spPr>
          <a:xfrm>
            <a:off x="4283298" y="2520517"/>
            <a:ext cx="3625403" cy="3208356"/>
          </a:xfrm>
          <a:prstGeom prst="rect">
            <a:avLst/>
          </a:prstGeom>
          <a:ln>
            <a:solidFill>
              <a:schemeClr val="bg1">
                <a:lumMod val="85000"/>
              </a:schemeClr>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95500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10862" y="1192602"/>
            <a:ext cx="5400541" cy="4893647"/>
          </a:xfrm>
          <a:prstGeom prst="rect">
            <a:avLst/>
          </a:prstGeom>
        </p:spPr>
        <p:txBody>
          <a:bodyPr wrap="square">
            <a:spAutoFit/>
          </a:bodyPr>
          <a:lstStyle/>
          <a:p>
            <a:pPr lvl="0" algn="just"/>
            <a:r>
              <a:rPr lang="ca-ES" sz="2400" dirty="0">
                <a:solidFill>
                  <a:prstClr val="black"/>
                </a:solidFill>
                <a:latin typeface="Articulate Narrow" panose="02000506040000020004" pitchFamily="2" charset="0"/>
              </a:rPr>
              <a:t>Si no hi ha cap rúbrica definida, apareixen dues opcions:</a:t>
            </a:r>
          </a:p>
          <a:p>
            <a:pPr lvl="0" algn="just"/>
            <a:endParaRPr lang="es-ES" sz="2400" dirty="0">
              <a:solidFill>
                <a:prstClr val="black"/>
              </a:solidFill>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a:solidFill>
                  <a:srgbClr val="317ABE"/>
                </a:solidFill>
                <a:latin typeface="Articulate Narrow" panose="02000506040000020004" pitchFamily="2" charset="0"/>
              </a:rPr>
              <a:t>Defineix el formulari de qualificació des de zero. </a:t>
            </a:r>
            <a:r>
              <a:rPr lang="ca-ES" sz="2400" dirty="0">
                <a:solidFill>
                  <a:prstClr val="black"/>
                </a:solidFill>
                <a:latin typeface="Articulate Narrow" panose="02000506040000020004" pitchFamily="2" charset="0"/>
              </a:rPr>
              <a:t>Es crea una rúbrica (formulari de qualificació) en blanc i es defineix des de </a:t>
            </a:r>
            <a:r>
              <a:rPr lang="ca-ES" sz="2400" dirty="0" smtClean="0">
                <a:solidFill>
                  <a:prstClr val="black"/>
                </a:solidFill>
                <a:latin typeface="Articulate Narrow" panose="02000506040000020004" pitchFamily="2" charset="0"/>
              </a:rPr>
              <a:t>zero.</a:t>
            </a:r>
          </a:p>
          <a:p>
            <a:pPr marL="342900" lvl="0" indent="-342900" algn="just">
              <a:buClr>
                <a:srgbClr val="F7C053"/>
              </a:buClr>
              <a:buSzPct val="200000"/>
              <a:buFont typeface="Wingdings" panose="05000000000000000000" pitchFamily="2" charset="2"/>
              <a:buChar char="§"/>
            </a:pPr>
            <a:endParaRPr lang="ca-ES" sz="2400" dirty="0" smtClean="0">
              <a:solidFill>
                <a:prstClr val="black"/>
              </a:solidFill>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smtClean="0">
                <a:solidFill>
                  <a:srgbClr val="317ABE"/>
                </a:solidFill>
                <a:latin typeface="Articulate Narrow" panose="02000506040000020004" pitchFamily="2" charset="0"/>
              </a:rPr>
              <a:t>Crea un formulari de qualificació nou a partir d’una plantilla. </a:t>
            </a:r>
            <a:r>
              <a:rPr lang="ca-ES" sz="2400" dirty="0">
                <a:solidFill>
                  <a:prstClr val="black"/>
                </a:solidFill>
                <a:latin typeface="Articulate Narrow" panose="02000506040000020004" pitchFamily="2" charset="0"/>
              </a:rPr>
              <a:t>Permet tornar a utilitzar una rúbrica definida prèviament. Es pot copiar qualsevol de les rúbriques que s’han definit en altres tasques.</a:t>
            </a:r>
            <a:endParaRPr lang="es-ES" sz="2400" dirty="0">
              <a:solidFill>
                <a:prstClr val="black"/>
              </a:solidFill>
              <a:latin typeface="Articulate Narrow" panose="02000506040000020004" pitchFamily="2" charset="0"/>
            </a:endParaRPr>
          </a:p>
        </p:txBody>
      </p:sp>
      <p:sp>
        <p:nvSpPr>
          <p:cNvPr id="4" name="CuadroTexto 3"/>
          <p:cNvSpPr txBox="1"/>
          <p:nvPr/>
        </p:nvSpPr>
        <p:spPr>
          <a:xfrm>
            <a:off x="7534141" y="3245476"/>
            <a:ext cx="4031087" cy="2585323"/>
          </a:xfrm>
          <a:prstGeom prst="rect">
            <a:avLst/>
          </a:prstGeom>
          <a:noFill/>
        </p:spPr>
        <p:txBody>
          <a:bodyPr wrap="square" rtlCol="0">
            <a:spAutoFit/>
          </a:bodyPr>
          <a:lstStyle/>
          <a:p>
            <a:pPr algn="just"/>
            <a:r>
              <a:rPr lang="ca-ES" sz="2400" dirty="0">
                <a:latin typeface="Bebas Neue Bold"/>
              </a:rPr>
              <a:t>Es crea una nova còpia de la rúbrica per a cada tasca que la faci servir; així, un canvi en la definició de la rúbrica en una tasca no afecta altres tasques on s’utilitzi la mateixa rúbrica.</a:t>
            </a:r>
            <a:endParaRPr lang="es-ES" sz="2400" dirty="0">
              <a:latin typeface="Bebas Neue Bold"/>
            </a:endParaRPr>
          </a:p>
          <a:p>
            <a:endParaRPr lang="es-ES" dirty="0"/>
          </a:p>
        </p:txBody>
      </p:sp>
    </p:spTree>
    <p:extLst>
      <p:ext uri="{BB962C8B-B14F-4D97-AF65-F5344CB8AC3E}">
        <p14:creationId xmlns:p14="http://schemas.microsoft.com/office/powerpoint/2010/main" val="2855754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965915" y="1468192"/>
            <a:ext cx="9659155" cy="4431983"/>
          </a:xfrm>
          <a:prstGeom prst="rect">
            <a:avLst/>
          </a:prstGeom>
          <a:noFill/>
        </p:spPr>
        <p:txBody>
          <a:bodyPr wrap="square" rtlCol="0">
            <a:spAutoFit/>
          </a:bodyPr>
          <a:lstStyle/>
          <a:p>
            <a:pPr algn="just"/>
            <a:r>
              <a:rPr lang="ca-ES" sz="2400" dirty="0">
                <a:latin typeface="Articulate Narrow" panose="02000506040000020004" pitchFamily="2" charset="0"/>
              </a:rPr>
              <a:t>Si es crea una rúbrica des de zero, apareix una pantalla nova per detallar-ne el nom, una descripció breu i els diferents paràmetres que es qualifiquen i el valor de cadascun:</a:t>
            </a:r>
          </a:p>
          <a:p>
            <a:pPr algn="just"/>
            <a:endParaRPr lang="es-ES" sz="24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a:latin typeface="Articulate Narrow" panose="02000506040000020004" pitchFamily="2" charset="0"/>
              </a:rPr>
              <a:t>L’opció </a:t>
            </a:r>
            <a:r>
              <a:rPr lang="ca-ES" sz="2400" dirty="0">
                <a:solidFill>
                  <a:srgbClr val="317ABE"/>
                </a:solidFill>
                <a:latin typeface="Articulate Narrow" panose="02000506040000020004" pitchFamily="2" charset="0"/>
              </a:rPr>
              <a:t>Afegeix criteri </a:t>
            </a:r>
            <a:r>
              <a:rPr lang="ca-ES" sz="2400" dirty="0">
                <a:latin typeface="Articulate Narrow" panose="02000506040000020004" pitchFamily="2" charset="0"/>
              </a:rPr>
              <a:t>permet definir nous criteris de qualificació; per exemple: estructura del treball, qualitat del contingut, comprensió del tema tractat, presentació, temàtica, </a:t>
            </a:r>
            <a:r>
              <a:rPr lang="ca-ES" sz="2400" dirty="0" smtClean="0">
                <a:latin typeface="Articulate Narrow" panose="02000506040000020004" pitchFamily="2" charset="0"/>
              </a:rPr>
              <a:t>etc.</a:t>
            </a:r>
          </a:p>
          <a:p>
            <a:pPr marL="342900" lvl="0" indent="-342900" algn="just">
              <a:buClr>
                <a:srgbClr val="F7C053"/>
              </a:buClr>
              <a:buSzPct val="200000"/>
              <a:buFont typeface="Wingdings" panose="05000000000000000000" pitchFamily="2" charset="2"/>
              <a:buChar char="§"/>
            </a:pPr>
            <a:endParaRPr lang="ca-ES" sz="2400" dirty="0" smtClean="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smtClean="0">
                <a:latin typeface="Articulate Narrow" panose="02000506040000020004" pitchFamily="2" charset="0"/>
              </a:rPr>
              <a:t>Per </a:t>
            </a:r>
            <a:r>
              <a:rPr lang="ca-ES" sz="2400" dirty="0">
                <a:latin typeface="Articulate Narrow" panose="02000506040000020004" pitchFamily="2" charset="0"/>
              </a:rPr>
              <a:t>defecte, cada criteri de qualificació té tres nivells. Els nivells reflecteixen en quina proporció s’ha acomplert i la puntuació que s’atorga a aquest criteri. Es poden afegir tants nivells com es vulgui amb l’opció </a:t>
            </a:r>
            <a:r>
              <a:rPr lang="ca-ES" sz="2400" dirty="0">
                <a:solidFill>
                  <a:srgbClr val="317ABE"/>
                </a:solidFill>
                <a:latin typeface="Articulate Narrow" panose="02000506040000020004" pitchFamily="2" charset="0"/>
              </a:rPr>
              <a:t>Afegeix nivell.</a:t>
            </a:r>
            <a:endParaRPr lang="es-ES" sz="2400" dirty="0">
              <a:solidFill>
                <a:srgbClr val="317ABE"/>
              </a:solidFill>
              <a:latin typeface="Articulate Narrow" panose="02000506040000020004" pitchFamily="2" charset="0"/>
            </a:endParaRPr>
          </a:p>
          <a:p>
            <a:endParaRPr lang="es-ES" dirty="0"/>
          </a:p>
        </p:txBody>
      </p:sp>
    </p:spTree>
    <p:extLst>
      <p:ext uri="{BB962C8B-B14F-4D97-AF65-F5344CB8AC3E}">
        <p14:creationId xmlns:p14="http://schemas.microsoft.com/office/powerpoint/2010/main" val="10677861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149"/>
          <p:cNvPicPr/>
          <p:nvPr/>
        </p:nvPicPr>
        <p:blipFill>
          <a:blip r:embed="rId2"/>
          <a:stretch>
            <a:fillRect/>
          </a:stretch>
        </p:blipFill>
        <p:spPr>
          <a:xfrm>
            <a:off x="4353060" y="1339402"/>
            <a:ext cx="5293216" cy="5035640"/>
          </a:xfrm>
          <a:prstGeom prst="rect">
            <a:avLst/>
          </a:prstGeom>
          <a:ln>
            <a:solidFill>
              <a:schemeClr val="bg1">
                <a:lumMod val="85000"/>
              </a:schemeClr>
            </a:solidFill>
          </a:ln>
        </p:spPr>
      </p:pic>
      <p:sp>
        <p:nvSpPr>
          <p:cNvPr id="4" name="Rectángulo 3"/>
          <p:cNvSpPr/>
          <p:nvPr/>
        </p:nvSpPr>
        <p:spPr>
          <a:xfrm>
            <a:off x="1017300" y="1930689"/>
            <a:ext cx="2511511" cy="1200329"/>
          </a:xfrm>
          <a:prstGeom prst="rect">
            <a:avLst/>
          </a:prstGeom>
        </p:spPr>
        <p:txBody>
          <a:bodyPr wrap="square">
            <a:spAutoFit/>
          </a:bodyPr>
          <a:lstStyle/>
          <a:p>
            <a:r>
              <a:rPr lang="ca-ES" sz="2400" dirty="0" smtClean="0">
                <a:latin typeface="Articulate Narrow" panose="02000506040000020004" pitchFamily="2" charset="0"/>
              </a:rPr>
              <a:t>Formulari de creació </a:t>
            </a:r>
            <a:r>
              <a:rPr lang="ca-ES" sz="2400" dirty="0">
                <a:latin typeface="Articulate Narrow" panose="02000506040000020004" pitchFamily="2" charset="0"/>
              </a:rPr>
              <a:t>d’una </a:t>
            </a:r>
            <a:r>
              <a:rPr lang="ca-ES" sz="2400" dirty="0" smtClean="0">
                <a:latin typeface="Articulate Narrow" panose="02000506040000020004" pitchFamily="2" charset="0"/>
              </a:rPr>
              <a:t>rúbrica:</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808513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85610" y="1406534"/>
            <a:ext cx="10315977" cy="461665"/>
          </a:xfrm>
          <a:prstGeom prst="rect">
            <a:avLst/>
          </a:prstGeom>
          <a:noFill/>
        </p:spPr>
        <p:txBody>
          <a:bodyPr wrap="square" rtlCol="0">
            <a:spAutoFit/>
          </a:bodyPr>
          <a:lstStyle/>
          <a:p>
            <a:r>
              <a:rPr lang="ca-ES" sz="2400" dirty="0">
                <a:latin typeface="Articulate Narrow" panose="02000506040000020004" pitchFamily="2" charset="0"/>
              </a:rPr>
              <a:t>Per editar un criteri o un nivell, només cal clicar al quadre corresponent</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pic>
        <p:nvPicPr>
          <p:cNvPr id="3" name="Imatge 1150"/>
          <p:cNvPicPr/>
          <p:nvPr/>
        </p:nvPicPr>
        <p:blipFill>
          <a:blip r:embed="rId2">
            <a:extLst>
              <a:ext uri="{28A0092B-C50C-407E-A947-70E740481C1C}">
                <a14:useLocalDpi xmlns:a14="http://schemas.microsoft.com/office/drawing/2010/main" val="0"/>
              </a:ext>
            </a:extLst>
          </a:blip>
          <a:stretch>
            <a:fillRect/>
          </a:stretch>
        </p:blipFill>
        <p:spPr>
          <a:xfrm>
            <a:off x="2157210" y="1995566"/>
            <a:ext cx="7051183" cy="3348507"/>
          </a:xfrm>
          <a:prstGeom prst="rect">
            <a:avLst/>
          </a:prstGeom>
          <a:ln>
            <a:solidFill>
              <a:schemeClr val="bg1">
                <a:lumMod val="75000"/>
              </a:schemeClr>
            </a:solidFill>
          </a:ln>
        </p:spPr>
      </p:pic>
    </p:spTree>
    <p:extLst>
      <p:ext uri="{BB962C8B-B14F-4D97-AF65-F5344CB8AC3E}">
        <p14:creationId xmlns:p14="http://schemas.microsoft.com/office/powerpoint/2010/main" val="3182613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54239" y="934328"/>
            <a:ext cx="4050148" cy="584775"/>
          </a:xfrm>
          <a:prstGeom prst="rect">
            <a:avLst/>
          </a:prstGeom>
        </p:spPr>
        <p:txBody>
          <a:bodyPr wrap="none">
            <a:spAutoFit/>
          </a:bodyPr>
          <a:lstStyle/>
          <a:p>
            <a:pPr marL="244475" lvl="0">
              <a:spcBef>
                <a:spcPts val="360"/>
              </a:spcBef>
            </a:pPr>
            <a:r>
              <a:rPr lang="ca-ES" sz="3200" b="1" dirty="0">
                <a:solidFill>
                  <a:srgbClr val="317ABE"/>
                </a:solidFill>
                <a:latin typeface="Bebas Neue Bold"/>
                <a:ea typeface="Trebuchet MS" panose="020B0603020202020204" pitchFamily="34" charset="0"/>
              </a:rPr>
              <a:t>Pe</a:t>
            </a:r>
            <a:r>
              <a:rPr lang="ca-ES" sz="3200" b="1" spc="-5" dirty="0">
                <a:solidFill>
                  <a:srgbClr val="317ABE"/>
                </a:solidFill>
                <a:latin typeface="Bebas Neue Bold"/>
                <a:ea typeface="Trebuchet MS" panose="020B0603020202020204" pitchFamily="34" charset="0"/>
              </a:rPr>
              <a:t>r </a:t>
            </a:r>
            <a:r>
              <a:rPr lang="ca-ES" sz="3200" b="1" dirty="0">
                <a:solidFill>
                  <a:srgbClr val="317ABE"/>
                </a:solidFill>
                <a:latin typeface="Bebas Neue Bold"/>
                <a:ea typeface="Trebuchet MS" panose="020B0603020202020204" pitchFamily="34" charset="0"/>
              </a:rPr>
              <a:t>a </a:t>
            </a:r>
            <a:r>
              <a:rPr lang="ca-ES" sz="3200" b="1" spc="5" dirty="0">
                <a:solidFill>
                  <a:srgbClr val="317ABE"/>
                </a:solidFill>
                <a:latin typeface="Bebas Neue Bold"/>
                <a:ea typeface="Trebuchet MS" panose="020B0603020202020204" pitchFamily="34" charset="0"/>
              </a:rPr>
              <a:t>q</a:t>
            </a:r>
            <a:r>
              <a:rPr lang="ca-ES" sz="3200" b="1" spc="-5" dirty="0">
                <a:solidFill>
                  <a:srgbClr val="317ABE"/>
                </a:solidFill>
                <a:latin typeface="Bebas Neue Bold"/>
                <a:ea typeface="Trebuchet MS" panose="020B0603020202020204" pitchFamily="34" charset="0"/>
              </a:rPr>
              <a:t>u</a:t>
            </a:r>
            <a:r>
              <a:rPr lang="ca-ES" sz="3200" b="1" dirty="0">
                <a:solidFill>
                  <a:srgbClr val="317ABE"/>
                </a:solidFill>
                <a:latin typeface="Bebas Neue Bold"/>
                <a:ea typeface="Trebuchet MS" panose="020B0603020202020204" pitchFamily="34" charset="0"/>
              </a:rPr>
              <a:t>è</a:t>
            </a:r>
            <a:r>
              <a:rPr lang="ca-ES" sz="3200" b="1" spc="-10" dirty="0">
                <a:solidFill>
                  <a:srgbClr val="317ABE"/>
                </a:solidFill>
                <a:latin typeface="Bebas Neue Bold"/>
                <a:ea typeface="Trebuchet MS" panose="020B0603020202020204" pitchFamily="34" charset="0"/>
              </a:rPr>
              <a:t> </a:t>
            </a:r>
            <a:r>
              <a:rPr lang="ca-ES" sz="3200" b="1" dirty="0">
                <a:solidFill>
                  <a:srgbClr val="317ABE"/>
                </a:solidFill>
                <a:latin typeface="Bebas Neue Bold"/>
                <a:ea typeface="Trebuchet MS" panose="020B0603020202020204" pitchFamily="34" charset="0"/>
              </a:rPr>
              <a:t>serveix?</a:t>
            </a:r>
            <a:endParaRPr lang="es-ES" sz="3200" b="1" dirty="0">
              <a:solidFill>
                <a:srgbClr val="317ABE"/>
              </a:solidFill>
              <a:latin typeface="Bebas Neue Bold"/>
              <a:ea typeface="Trebuchet MS" panose="020B0603020202020204" pitchFamily="34" charset="0"/>
            </a:endParaRPr>
          </a:p>
        </p:txBody>
      </p:sp>
      <p:sp>
        <p:nvSpPr>
          <p:cNvPr id="3" name="CuadroTexto 2"/>
          <p:cNvSpPr txBox="1"/>
          <p:nvPr/>
        </p:nvSpPr>
        <p:spPr>
          <a:xfrm>
            <a:off x="238859" y="1609447"/>
            <a:ext cx="6149062" cy="4555093"/>
          </a:xfrm>
          <a:prstGeom prst="rect">
            <a:avLst/>
          </a:prstGeom>
          <a:noFill/>
        </p:spPr>
        <p:txBody>
          <a:bodyPr wrap="square" rtlCol="0">
            <a:spAutoFit/>
          </a:bodyPr>
          <a:lstStyle/>
          <a:p>
            <a:pPr algn="just">
              <a:spcAft>
                <a:spcPts val="1200"/>
              </a:spcAft>
            </a:pPr>
            <a:r>
              <a:rPr lang="ca-ES" sz="2000" dirty="0" smtClean="0">
                <a:solidFill>
                  <a:srgbClr val="317ABE"/>
                </a:solidFill>
                <a:latin typeface="Articulate Narrow" panose="02000506040000020004" pitchFamily="2" charset="0"/>
              </a:rPr>
              <a:t>Tasca         </a:t>
            </a:r>
            <a:r>
              <a:rPr lang="ca-ES" sz="2000" dirty="0" smtClean="0">
                <a:latin typeface="Articulate Narrow" panose="02000506040000020004" pitchFamily="2" charset="0"/>
              </a:rPr>
              <a:t>és </a:t>
            </a:r>
            <a:r>
              <a:rPr lang="ca-ES" sz="2000" dirty="0">
                <a:latin typeface="Articulate Narrow" panose="02000506040000020004" pitchFamily="2" charset="0"/>
              </a:rPr>
              <a:t>una eina que serveix per recollir els treballs de l’alumnat d’un curs. El professorat planteja els enunciats i l’estudiant hi treballa i, finalment, envia una solució mitjançant el Moodle. </a:t>
            </a:r>
            <a:endParaRPr lang="ca-ES" sz="2000" dirty="0" smtClean="0">
              <a:latin typeface="Articulate Narrow" panose="02000506040000020004" pitchFamily="2" charset="0"/>
            </a:endParaRPr>
          </a:p>
          <a:p>
            <a:pPr algn="just">
              <a:spcAft>
                <a:spcPts val="1200"/>
              </a:spcAft>
            </a:pPr>
            <a:r>
              <a:rPr lang="ca-ES" sz="2000" dirty="0" smtClean="0">
                <a:latin typeface="Articulate Narrow" panose="02000506040000020004" pitchFamily="2" charset="0"/>
              </a:rPr>
              <a:t>El </a:t>
            </a:r>
            <a:r>
              <a:rPr lang="ca-ES" sz="2000" dirty="0">
                <a:latin typeface="Articulate Narrow" panose="02000506040000020004" pitchFamily="2" charset="0"/>
              </a:rPr>
              <a:t>mòdul permet a l’estudiant carregar documents en pràcticament qualsevol format electrònic. </a:t>
            </a:r>
            <a:endParaRPr lang="ca-ES" sz="2000" dirty="0" smtClean="0">
              <a:latin typeface="Articulate Narrow" panose="02000506040000020004" pitchFamily="2" charset="0"/>
            </a:endParaRPr>
          </a:p>
          <a:p>
            <a:pPr algn="just">
              <a:spcAft>
                <a:spcPts val="1200"/>
              </a:spcAft>
            </a:pPr>
            <a:r>
              <a:rPr lang="ca-ES" sz="2000" dirty="0" smtClean="0">
                <a:latin typeface="Articulate Narrow" panose="02000506040000020004" pitchFamily="2" charset="0"/>
              </a:rPr>
              <a:t>Els </a:t>
            </a:r>
            <a:r>
              <a:rPr lang="ca-ES" sz="2000" dirty="0">
                <a:latin typeface="Articulate Narrow" panose="02000506040000020004" pitchFamily="2" charset="0"/>
              </a:rPr>
              <a:t>documents queden emmagatzemats i després es poden avaluar i afegir-hi una retroacció o comentari, que arriba a l’estudiant en forma de correu electrònic.</a:t>
            </a:r>
            <a:endParaRPr lang="es-ES" sz="2000" dirty="0">
              <a:latin typeface="Articulate Narrow" panose="02000506040000020004" pitchFamily="2" charset="0"/>
            </a:endParaRPr>
          </a:p>
          <a:p>
            <a:pPr algn="just"/>
            <a:r>
              <a:rPr lang="ca-ES" sz="2000" dirty="0">
                <a:latin typeface="Articulate Narrow" panose="02000506040000020004" pitchFamily="2" charset="0"/>
              </a:rPr>
              <a:t>La solució d’una tasca no ha de consistir </a:t>
            </a:r>
            <a:r>
              <a:rPr lang="ca-ES" sz="2000" dirty="0" smtClean="0">
                <a:latin typeface="Articulate Narrow" panose="02000506040000020004" pitchFamily="2" charset="0"/>
              </a:rPr>
              <a:t>necessàriament</a:t>
            </a:r>
          </a:p>
          <a:p>
            <a:pPr algn="just"/>
            <a:r>
              <a:rPr lang="ca-ES" sz="2000" dirty="0" smtClean="0">
                <a:latin typeface="Articulate Narrow" panose="02000506040000020004" pitchFamily="2" charset="0"/>
              </a:rPr>
              <a:t>a </a:t>
            </a:r>
            <a:r>
              <a:rPr lang="ca-ES" sz="2000" dirty="0">
                <a:latin typeface="Articulate Narrow" panose="02000506040000020004" pitchFamily="2" charset="0"/>
              </a:rPr>
              <a:t>carregar fitxers a la plataforma; hi ha tasques </a:t>
            </a:r>
            <a:r>
              <a:rPr lang="ca-ES" sz="2000" dirty="0" smtClean="0">
                <a:latin typeface="Articulate Narrow" panose="02000506040000020004" pitchFamily="2" charset="0"/>
              </a:rPr>
              <a:t>en què </a:t>
            </a:r>
          </a:p>
          <a:p>
            <a:pPr algn="just"/>
            <a:r>
              <a:rPr lang="ca-ES" sz="2000" dirty="0" smtClean="0">
                <a:latin typeface="Articulate Narrow" panose="02000506040000020004" pitchFamily="2" charset="0"/>
              </a:rPr>
              <a:t>l’estudiant </a:t>
            </a:r>
            <a:r>
              <a:rPr lang="ca-ES" sz="2000" dirty="0">
                <a:latin typeface="Articulate Narrow" panose="02000506040000020004" pitchFamily="2" charset="0"/>
              </a:rPr>
              <a:t>ha d’escriure directament la </a:t>
            </a:r>
            <a:r>
              <a:rPr lang="ca-ES" sz="2000" dirty="0" smtClean="0">
                <a:latin typeface="Articulate Narrow" panose="02000506040000020004" pitchFamily="2" charset="0"/>
              </a:rPr>
              <a:t>solució en una </a:t>
            </a:r>
          </a:p>
          <a:p>
            <a:pPr algn="just"/>
            <a:r>
              <a:rPr lang="ca-ES" sz="2000" dirty="0" smtClean="0">
                <a:latin typeface="Articulate Narrow" panose="02000506040000020004" pitchFamily="2" charset="0"/>
              </a:rPr>
              <a:t>caixa </a:t>
            </a:r>
            <a:r>
              <a:rPr lang="ca-ES" sz="2000" dirty="0">
                <a:latin typeface="Articulate Narrow" panose="02000506040000020004" pitchFamily="2" charset="0"/>
              </a:rPr>
              <a:t>de text del Moodle. </a:t>
            </a:r>
            <a:endParaRPr lang="es-ES" dirty="0"/>
          </a:p>
        </p:txBody>
      </p:sp>
      <p:sp>
        <p:nvSpPr>
          <p:cNvPr id="4" name="Rectángulo 3"/>
          <p:cNvSpPr/>
          <p:nvPr/>
        </p:nvSpPr>
        <p:spPr>
          <a:xfrm>
            <a:off x="7096259" y="4093139"/>
            <a:ext cx="4765184" cy="1200329"/>
          </a:xfrm>
          <a:prstGeom prst="rect">
            <a:avLst/>
          </a:prstGeom>
        </p:spPr>
        <p:txBody>
          <a:bodyPr wrap="square">
            <a:spAutoFit/>
          </a:bodyPr>
          <a:lstStyle/>
          <a:p>
            <a:pPr algn="ctr"/>
            <a:r>
              <a:rPr lang="ca-ES" sz="2400" b="1" dirty="0">
                <a:solidFill>
                  <a:srgbClr val="317ABE"/>
                </a:solidFill>
                <a:latin typeface="Bebas Neue Bold" panose="020B0606020202050201"/>
              </a:rPr>
              <a:t>Exemples d’ús</a:t>
            </a:r>
            <a:endParaRPr lang="es-ES" sz="2400" dirty="0">
              <a:solidFill>
                <a:srgbClr val="317ABE"/>
              </a:solidFill>
              <a:latin typeface="Bebas Neue Bold" panose="020B0606020202050201"/>
            </a:endParaRPr>
          </a:p>
          <a:p>
            <a:r>
              <a:rPr lang="ca-ES" sz="2400" dirty="0">
                <a:latin typeface="Bebas Neue Bold" panose="020B0606020202050201"/>
              </a:rPr>
              <a:t>Treballs, lliurament d’exercicis, memòries de pràctiques, etc.</a:t>
            </a:r>
            <a:endParaRPr lang="es-ES" sz="2400" dirty="0">
              <a:latin typeface="Bebas Neue Bold" panose="020B0606020202050201"/>
            </a:endParaRPr>
          </a:p>
        </p:txBody>
      </p:sp>
      <p:pic>
        <p:nvPicPr>
          <p:cNvPr id="5" name="Imatge 103"/>
          <p:cNvPicPr/>
          <p:nvPr/>
        </p:nvPicPr>
        <p:blipFill>
          <a:blip r:embed="rId2">
            <a:extLst>
              <a:ext uri="{28A0092B-C50C-407E-A947-70E740481C1C}">
                <a14:useLocalDpi xmlns:a14="http://schemas.microsoft.com/office/drawing/2010/main" val="0"/>
              </a:ext>
            </a:extLst>
          </a:blip>
          <a:stretch>
            <a:fillRect/>
          </a:stretch>
        </p:blipFill>
        <p:spPr bwMode="auto">
          <a:xfrm>
            <a:off x="948547" y="1522325"/>
            <a:ext cx="463935" cy="399944"/>
          </a:xfrm>
          <a:prstGeom prst="rect">
            <a:avLst/>
          </a:prstGeom>
          <a:noFill/>
          <a:ln>
            <a:noFill/>
          </a:ln>
        </p:spPr>
      </p:pic>
    </p:spTree>
    <p:extLst>
      <p:ext uri="{BB962C8B-B14F-4D97-AF65-F5344CB8AC3E}">
        <p14:creationId xmlns:p14="http://schemas.microsoft.com/office/powerpoint/2010/main" val="75185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20462" y="1558344"/>
            <a:ext cx="9646276" cy="4431983"/>
          </a:xfrm>
          <a:prstGeom prst="rect">
            <a:avLst/>
          </a:prstGeom>
          <a:noFill/>
        </p:spPr>
        <p:txBody>
          <a:bodyPr wrap="square" rtlCol="0">
            <a:spAutoFit/>
          </a:bodyPr>
          <a:lstStyle/>
          <a:p>
            <a:pPr algn="just"/>
            <a:r>
              <a:rPr lang="ca-ES" sz="2400" dirty="0">
                <a:latin typeface="Articulate Narrow" panose="02000506040000020004" pitchFamily="2" charset="0"/>
              </a:rPr>
              <a:t>A </a:t>
            </a:r>
            <a:r>
              <a:rPr lang="ca-ES" sz="2400" dirty="0">
                <a:solidFill>
                  <a:srgbClr val="317ABE"/>
                </a:solidFill>
                <a:latin typeface="Articulate Narrow" panose="02000506040000020004" pitchFamily="2" charset="0"/>
              </a:rPr>
              <a:t>Rúbrica </a:t>
            </a:r>
            <a:r>
              <a:rPr lang="ca-ES" sz="2400" dirty="0">
                <a:latin typeface="Articulate Narrow" panose="02000506040000020004" pitchFamily="2" charset="0"/>
              </a:rPr>
              <a:t>es poden configurar una sèrie d’opcions, com ara l’ordre dels nivells, si els punts de cada nivell s’han de mostrar durant l’avaluació o si els punts de cada nivell es mostren a l’estudiant, si es permet afegir comentaris per a cada criteri durant l’avaluació o si aquests comentaris són visibles</a:t>
            </a:r>
            <a:r>
              <a:rPr lang="ca-ES" sz="2400" dirty="0" smtClean="0">
                <a:latin typeface="Articulate Narrow" panose="02000506040000020004" pitchFamily="2" charset="0"/>
              </a:rPr>
              <a:t>.</a:t>
            </a:r>
          </a:p>
          <a:p>
            <a:pPr algn="just"/>
            <a:endParaRPr lang="es-ES" sz="2400" dirty="0">
              <a:latin typeface="Articulate Narrow" panose="02000506040000020004" pitchFamily="2" charset="0"/>
            </a:endParaRPr>
          </a:p>
          <a:p>
            <a:pPr algn="just"/>
            <a:r>
              <a:rPr lang="ca-ES" sz="2400" dirty="0">
                <a:latin typeface="Articulate Narrow" panose="02000506040000020004" pitchFamily="2" charset="0"/>
              </a:rPr>
              <a:t>A l’hora de desar la rúbrica hi ha dues opcions</a:t>
            </a:r>
            <a:r>
              <a:rPr lang="ca-ES" sz="2400" dirty="0" smtClean="0">
                <a:latin typeface="Articulate Narrow" panose="02000506040000020004" pitchFamily="2" charset="0"/>
              </a:rPr>
              <a:t>:</a:t>
            </a:r>
          </a:p>
          <a:p>
            <a:pPr algn="just"/>
            <a:endParaRPr lang="es-ES" sz="24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a:solidFill>
                  <a:srgbClr val="317ABE"/>
                </a:solidFill>
                <a:latin typeface="Articulate Narrow" panose="02000506040000020004" pitchFamily="2" charset="0"/>
              </a:rPr>
              <a:t>Desa com a esborrany</a:t>
            </a:r>
            <a:r>
              <a:rPr lang="ca-ES" sz="2400" dirty="0">
                <a:latin typeface="Articulate Narrow" panose="02000506040000020004" pitchFamily="2" charset="0"/>
              </a:rPr>
              <a:t>. La rúbrica es desa però, com que és un esborrany, no es pot fer sevir per </a:t>
            </a:r>
            <a:r>
              <a:rPr lang="ca-ES" sz="2400" dirty="0" smtClean="0">
                <a:latin typeface="Articulate Narrow" panose="02000506040000020004" pitchFamily="2" charset="0"/>
              </a:rPr>
              <a:t>avaluar.</a:t>
            </a:r>
          </a:p>
          <a:p>
            <a:pPr marL="342900" lvl="0" indent="-342900" algn="just">
              <a:buClr>
                <a:srgbClr val="F7C053"/>
              </a:buClr>
              <a:buSzPct val="200000"/>
              <a:buFont typeface="Wingdings" panose="05000000000000000000" pitchFamily="2" charset="2"/>
              <a:buChar char="§"/>
            </a:pPr>
            <a:endParaRPr lang="ca-ES" sz="2400" dirty="0" smtClean="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smtClean="0">
                <a:solidFill>
                  <a:srgbClr val="317ABE"/>
                </a:solidFill>
                <a:latin typeface="Articulate Narrow" panose="02000506040000020004" pitchFamily="2" charset="0"/>
              </a:rPr>
              <a:t>Desa </a:t>
            </a:r>
            <a:r>
              <a:rPr lang="ca-ES" sz="2400" dirty="0">
                <a:solidFill>
                  <a:srgbClr val="317ABE"/>
                </a:solidFill>
                <a:latin typeface="Articulate Narrow" panose="02000506040000020004" pitchFamily="2" charset="0"/>
              </a:rPr>
              <a:t>la rúbrica i fes-la efectiva</a:t>
            </a:r>
            <a:r>
              <a:rPr lang="ca-ES" sz="2400" dirty="0">
                <a:latin typeface="Articulate Narrow" panose="02000506040000020004" pitchFamily="2" charset="0"/>
              </a:rPr>
              <a:t>. La rúbrica es desa i es pot usar en l’avaluació.</a:t>
            </a:r>
            <a:endParaRPr lang="es-ES" sz="2400" dirty="0">
              <a:latin typeface="Articulate Narrow" panose="02000506040000020004" pitchFamily="2" charset="0"/>
            </a:endParaRPr>
          </a:p>
          <a:p>
            <a:endParaRPr lang="es-ES" dirty="0"/>
          </a:p>
        </p:txBody>
      </p:sp>
    </p:spTree>
    <p:extLst>
      <p:ext uri="{BB962C8B-B14F-4D97-AF65-F5344CB8AC3E}">
        <p14:creationId xmlns:p14="http://schemas.microsoft.com/office/powerpoint/2010/main" val="24416541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75763" y="1120462"/>
            <a:ext cx="10212947" cy="1200329"/>
          </a:xfrm>
          <a:prstGeom prst="rect">
            <a:avLst/>
          </a:prstGeom>
          <a:noFill/>
        </p:spPr>
        <p:txBody>
          <a:bodyPr wrap="square" rtlCol="0">
            <a:spAutoFit/>
          </a:bodyPr>
          <a:lstStyle/>
          <a:p>
            <a:pPr algn="just"/>
            <a:r>
              <a:rPr lang="ca-ES" sz="2400" dirty="0">
                <a:latin typeface="Articulate Narrow" panose="02000506040000020004" pitchFamily="2" charset="0"/>
              </a:rPr>
              <a:t>Si se selecciona </a:t>
            </a:r>
            <a:r>
              <a:rPr lang="ca-ES" sz="2400" dirty="0">
                <a:solidFill>
                  <a:srgbClr val="317ABE"/>
                </a:solidFill>
                <a:latin typeface="Articulate Narrow" panose="02000506040000020004" pitchFamily="2" charset="0"/>
              </a:rPr>
              <a:t>Qualificació per guia de qualificació</a:t>
            </a:r>
            <a:r>
              <a:rPr lang="ca-ES" sz="2400" dirty="0">
                <a:latin typeface="Articulate Narrow" panose="02000506040000020004" pitchFamily="2" charset="0"/>
              </a:rPr>
              <a:t>, apareix una pantalla que permet canviar el mètode de qualificació a la qualificació numèrica tradicional o a rúbrica, o definir i editar la guia de qualificació de la tasca</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pic>
        <p:nvPicPr>
          <p:cNvPr id="3" name="Imatge 1151"/>
          <p:cNvPicPr/>
          <p:nvPr/>
        </p:nvPicPr>
        <p:blipFill>
          <a:blip r:embed="rId2">
            <a:extLst>
              <a:ext uri="{28A0092B-C50C-407E-A947-70E740481C1C}">
                <a14:useLocalDpi xmlns:a14="http://schemas.microsoft.com/office/drawing/2010/main" val="0"/>
              </a:ext>
            </a:extLst>
          </a:blip>
          <a:stretch>
            <a:fillRect/>
          </a:stretch>
        </p:blipFill>
        <p:spPr>
          <a:xfrm>
            <a:off x="3889420" y="2653049"/>
            <a:ext cx="4378817" cy="3090928"/>
          </a:xfrm>
          <a:prstGeom prst="rect">
            <a:avLst/>
          </a:prstGeom>
          <a:ln>
            <a:solidFill>
              <a:schemeClr val="bg1">
                <a:lumMod val="75000"/>
              </a:schemeClr>
            </a:solidFill>
          </a:ln>
        </p:spPr>
      </p:pic>
    </p:spTree>
    <p:extLst>
      <p:ext uri="{BB962C8B-B14F-4D97-AF65-F5344CB8AC3E}">
        <p14:creationId xmlns:p14="http://schemas.microsoft.com/office/powerpoint/2010/main" val="38097184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73488" y="1197737"/>
            <a:ext cx="5383369" cy="5170646"/>
          </a:xfrm>
          <a:prstGeom prst="rect">
            <a:avLst/>
          </a:prstGeom>
          <a:noFill/>
        </p:spPr>
        <p:txBody>
          <a:bodyPr wrap="square" rtlCol="0">
            <a:spAutoFit/>
          </a:bodyPr>
          <a:lstStyle/>
          <a:p>
            <a:pPr algn="just"/>
            <a:r>
              <a:rPr lang="ca-ES" sz="2400" dirty="0">
                <a:latin typeface="Articulate Narrow" panose="02000506040000020004" pitchFamily="2" charset="0"/>
                <a:ea typeface="Trebuchet MS" panose="020B0603020202020204" pitchFamily="34" charset="0"/>
                <a:cs typeface="Arial" panose="020B0604020202020204" pitchFamily="34" charset="0"/>
              </a:rPr>
              <a:t>Si no hi ha cap guia de qualificació definida, apareixen dues opcions:</a:t>
            </a:r>
            <a:endParaRPr lang="es-ES" sz="2400" dirty="0">
              <a:latin typeface="Articulate Narrow" panose="02000506040000020004" pitchFamily="2" charset="0"/>
              <a:ea typeface="Trebuchet MS" panose="020B0603020202020204" pitchFamily="34" charset="0"/>
              <a:cs typeface="Arial" panose="020B0604020202020204" pitchFamily="34" charset="0"/>
            </a:endParaRPr>
          </a:p>
          <a:p>
            <a:pPr algn="just"/>
            <a:endParaRPr lang="es-ES" sz="2400" dirty="0">
              <a:latin typeface="Articulate Narrow" panose="02000506040000020004" pitchFamily="2" charset="0"/>
            </a:endParaRPr>
          </a:p>
          <a:p>
            <a:pPr marL="342900" indent="-342900" algn="just">
              <a:buClr>
                <a:srgbClr val="F7C053"/>
              </a:buClr>
              <a:buSzPct val="200000"/>
              <a:buFont typeface="Wingdings" panose="05000000000000000000" pitchFamily="2" charset="2"/>
              <a:buChar char="§"/>
            </a:pPr>
            <a:r>
              <a:rPr lang="ca-ES" sz="2400" dirty="0">
                <a:solidFill>
                  <a:srgbClr val="317ABE"/>
                </a:solidFill>
                <a:latin typeface="Articulate Narrow" panose="02000506040000020004" pitchFamily="2" charset="0"/>
              </a:rPr>
              <a:t>Defineix el formulari de qualificació des de zero.</a:t>
            </a:r>
            <a:r>
              <a:rPr lang="ca-ES" sz="2400" dirty="0">
                <a:latin typeface="Articulate Narrow" panose="02000506040000020004" pitchFamily="2" charset="0"/>
              </a:rPr>
              <a:t> Es crea una guia de qualificació (formulari de qualificació) en blanc i es defineix des de </a:t>
            </a:r>
            <a:r>
              <a:rPr lang="ca-ES" sz="2400" dirty="0" smtClean="0">
                <a:latin typeface="Articulate Narrow" panose="02000506040000020004" pitchFamily="2" charset="0"/>
              </a:rPr>
              <a:t>zero.</a:t>
            </a:r>
          </a:p>
          <a:p>
            <a:pPr marL="342900" indent="-342900" algn="just">
              <a:buClr>
                <a:srgbClr val="F7C053"/>
              </a:buClr>
              <a:buSzPct val="200000"/>
              <a:buFont typeface="Wingdings" panose="05000000000000000000" pitchFamily="2" charset="2"/>
              <a:buChar char="§"/>
            </a:pPr>
            <a:endParaRPr lang="ca-ES" sz="2400" dirty="0" smtClean="0">
              <a:latin typeface="Articulate Narrow" panose="02000506040000020004" pitchFamily="2" charset="0"/>
            </a:endParaRPr>
          </a:p>
          <a:p>
            <a:pPr marL="342900" indent="-342900" algn="just">
              <a:buClr>
                <a:srgbClr val="F7C053"/>
              </a:buClr>
              <a:buSzPct val="200000"/>
              <a:buFont typeface="Wingdings" panose="05000000000000000000" pitchFamily="2" charset="2"/>
              <a:buChar char="§"/>
            </a:pPr>
            <a:r>
              <a:rPr lang="ca-ES" sz="2400" dirty="0" smtClean="0">
                <a:solidFill>
                  <a:srgbClr val="317ABE"/>
                </a:solidFill>
                <a:latin typeface="Articulate Narrow" panose="02000506040000020004" pitchFamily="2" charset="0"/>
              </a:rPr>
              <a:t>Crea </a:t>
            </a:r>
            <a:r>
              <a:rPr lang="ca-ES" sz="2400" dirty="0">
                <a:solidFill>
                  <a:srgbClr val="317ABE"/>
                </a:solidFill>
                <a:latin typeface="Articulate Narrow" panose="02000506040000020004" pitchFamily="2" charset="0"/>
              </a:rPr>
              <a:t>un formulari de qualificació a partir d’una plantilla. </a:t>
            </a:r>
            <a:r>
              <a:rPr lang="ca-ES" sz="2400" dirty="0">
                <a:latin typeface="Articulate Narrow" panose="02000506040000020004" pitchFamily="2" charset="0"/>
              </a:rPr>
              <a:t>Permet tornar a utilitzar una guia de qualificació prèviament definida. Es pot copiar qualsevol de les guies que hàgiu definit en altres tasques.</a:t>
            </a:r>
            <a:endParaRPr lang="es-ES" sz="2400" dirty="0">
              <a:latin typeface="Articulate Narrow" panose="02000506040000020004" pitchFamily="2" charset="0"/>
            </a:endParaRPr>
          </a:p>
          <a:p>
            <a:endParaRPr lang="es-ES" dirty="0"/>
          </a:p>
        </p:txBody>
      </p:sp>
      <p:sp>
        <p:nvSpPr>
          <p:cNvPr id="3" name="CuadroTexto 2"/>
          <p:cNvSpPr txBox="1"/>
          <p:nvPr/>
        </p:nvSpPr>
        <p:spPr>
          <a:xfrm>
            <a:off x="7817479" y="2878161"/>
            <a:ext cx="3979572" cy="3785652"/>
          </a:xfrm>
          <a:prstGeom prst="rect">
            <a:avLst/>
          </a:prstGeom>
          <a:noFill/>
        </p:spPr>
        <p:txBody>
          <a:bodyPr wrap="square" rtlCol="0">
            <a:spAutoFit/>
          </a:bodyPr>
          <a:lstStyle/>
          <a:p>
            <a:pPr algn="just"/>
            <a:r>
              <a:rPr lang="ca-ES" sz="2400" dirty="0">
                <a:latin typeface="Articulate Narrow" panose="02000506040000020004" pitchFamily="2" charset="0"/>
              </a:rPr>
              <a:t>Es crea una nova còpia de la guia de qualificació per a cada tasca que la fa servir; així, un canvi en la definició de la guia en una tasca no afecta les altres tasques que utilitzen la mateixa guia de qualificació prèviament definida. </a:t>
            </a:r>
            <a:r>
              <a:rPr lang="ca-ES" sz="2400" dirty="0">
                <a:latin typeface="Articulate Narrow" panose="02000506040000020004" pitchFamily="2" charset="0"/>
              </a:rPr>
              <a:t>Es pot copiar qualsevol de les guies que s’han definit en altres tasques</a:t>
            </a:r>
            <a:r>
              <a:rPr lang="ca-ES" sz="2000" dirty="0" smtClean="0">
                <a:latin typeface="Bebas Neue Bold"/>
              </a:rPr>
              <a:t>.</a:t>
            </a:r>
            <a:endParaRPr lang="es-ES" dirty="0"/>
          </a:p>
        </p:txBody>
      </p:sp>
    </p:spTree>
    <p:extLst>
      <p:ext uri="{BB962C8B-B14F-4D97-AF65-F5344CB8AC3E}">
        <p14:creationId xmlns:p14="http://schemas.microsoft.com/office/powerpoint/2010/main" val="12174578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5305" y="2112134"/>
            <a:ext cx="5703867" cy="1938992"/>
          </a:xfrm>
          <a:prstGeom prst="rect">
            <a:avLst/>
          </a:prstGeom>
          <a:noFill/>
        </p:spPr>
        <p:txBody>
          <a:bodyPr wrap="square" rtlCol="0">
            <a:spAutoFit/>
          </a:bodyPr>
          <a:lstStyle/>
          <a:p>
            <a:r>
              <a:rPr lang="ca-ES" sz="2400" dirty="0">
                <a:latin typeface="Articulate Narrow" panose="02000506040000020004" pitchFamily="2" charset="0"/>
              </a:rPr>
              <a:t>Si es crea una guia de qualificació des de zero, apareix una pantalla nova per detallar-ne el nom, una descripció breu i els diferents paràmetres que es qualifiquen i el valor de cadascun</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pic>
        <p:nvPicPr>
          <p:cNvPr id="3" name="Imatge 1153"/>
          <p:cNvPicPr/>
          <p:nvPr/>
        </p:nvPicPr>
        <p:blipFill>
          <a:blip r:embed="rId2">
            <a:extLst>
              <a:ext uri="{28A0092B-C50C-407E-A947-70E740481C1C}">
                <a14:useLocalDpi xmlns:a14="http://schemas.microsoft.com/office/drawing/2010/main" val="0"/>
              </a:ext>
            </a:extLst>
          </a:blip>
          <a:stretch>
            <a:fillRect/>
          </a:stretch>
        </p:blipFill>
        <p:spPr>
          <a:xfrm>
            <a:off x="7094784" y="1068946"/>
            <a:ext cx="3749227" cy="4997005"/>
          </a:xfrm>
          <a:prstGeom prst="rect">
            <a:avLst/>
          </a:prstGeom>
          <a:ln>
            <a:solidFill>
              <a:schemeClr val="bg1">
                <a:lumMod val="75000"/>
              </a:schemeClr>
            </a:solidFill>
          </a:ln>
        </p:spPr>
      </p:pic>
      <p:sp>
        <p:nvSpPr>
          <p:cNvPr id="4" name="CuadroTexto 3"/>
          <p:cNvSpPr txBox="1"/>
          <p:nvPr/>
        </p:nvSpPr>
        <p:spPr>
          <a:xfrm>
            <a:off x="7094784" y="6194740"/>
            <a:ext cx="4456090" cy="400110"/>
          </a:xfrm>
          <a:prstGeom prst="rect">
            <a:avLst/>
          </a:prstGeom>
          <a:noFill/>
        </p:spPr>
        <p:txBody>
          <a:bodyPr wrap="square" rtlCol="0">
            <a:spAutoFit/>
          </a:bodyPr>
          <a:lstStyle/>
          <a:p>
            <a:r>
              <a:rPr lang="ca-ES" sz="2000" dirty="0">
                <a:latin typeface="Articulate Narrow" panose="02000506040000020004" pitchFamily="2" charset="0"/>
              </a:rPr>
              <a:t>Creació d’una guia de </a:t>
            </a:r>
            <a:r>
              <a:rPr lang="ca-ES" sz="2000" dirty="0">
                <a:latin typeface="Articulate Narrow" panose="02000506040000020004" pitchFamily="2" charset="0"/>
              </a:rPr>
              <a:t>qualificació</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7594977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46975" y="1905506"/>
            <a:ext cx="4224270" cy="3046988"/>
          </a:xfrm>
          <a:prstGeom prst="rect">
            <a:avLst/>
          </a:prstGeom>
          <a:noFill/>
        </p:spPr>
        <p:txBody>
          <a:bodyPr wrap="square" rtlCol="0">
            <a:spAutoFit/>
          </a:bodyPr>
          <a:lstStyle/>
          <a:p>
            <a:pPr marL="342900" indent="-342900">
              <a:buClr>
                <a:srgbClr val="F7C053"/>
              </a:buClr>
              <a:buSzPct val="200000"/>
              <a:buFont typeface="Wingdings" panose="05000000000000000000" pitchFamily="2" charset="2"/>
              <a:buChar char="§"/>
            </a:pPr>
            <a:r>
              <a:rPr lang="ca-ES" sz="2400" dirty="0">
                <a:solidFill>
                  <a:srgbClr val="317ABE"/>
                </a:solidFill>
                <a:latin typeface="Articulate Narrow" panose="02000506040000020004" pitchFamily="2" charset="0"/>
              </a:rPr>
              <a:t>Afegeix criteri </a:t>
            </a:r>
            <a:r>
              <a:rPr lang="ca-ES" sz="2400" dirty="0">
                <a:latin typeface="Articulate Narrow" panose="02000506040000020004" pitchFamily="2" charset="0"/>
              </a:rPr>
              <a:t>permet definir nous criteris de qualificació; per exemple</a:t>
            </a:r>
            <a:r>
              <a:rPr lang="ca-ES" sz="2400" dirty="0" smtClean="0">
                <a:latin typeface="Articulate Narrow" panose="02000506040000020004" pitchFamily="2" charset="0"/>
              </a:rPr>
              <a:t>:</a:t>
            </a:r>
          </a:p>
          <a:p>
            <a:pPr>
              <a:buClr>
                <a:schemeClr val="accent1">
                  <a:lumMod val="60000"/>
                  <a:lumOff val="40000"/>
                </a:schemeClr>
              </a:buClr>
            </a:pPr>
            <a:r>
              <a:rPr lang="ca-ES" sz="2400" dirty="0" smtClean="0">
                <a:latin typeface="Articulate Narrow" panose="02000506040000020004" pitchFamily="2" charset="0"/>
              </a:rPr>
              <a:t> </a:t>
            </a:r>
          </a:p>
          <a:p>
            <a:pPr lvl="1">
              <a:buClr>
                <a:schemeClr val="accent1">
                  <a:lumMod val="60000"/>
                  <a:lumOff val="40000"/>
                </a:schemeClr>
              </a:buClr>
            </a:pPr>
            <a:r>
              <a:rPr lang="ca-ES" sz="2400" dirty="0">
                <a:latin typeface="Articulate Narrow" panose="02000506040000020004" pitchFamily="2" charset="0"/>
              </a:rPr>
              <a:t>E</a:t>
            </a:r>
            <a:r>
              <a:rPr lang="ca-ES" sz="2400" dirty="0" smtClean="0">
                <a:latin typeface="Articulate Narrow" panose="02000506040000020004" pitchFamily="2" charset="0"/>
              </a:rPr>
              <a:t>structura </a:t>
            </a:r>
            <a:r>
              <a:rPr lang="ca-ES" sz="2400" dirty="0">
                <a:latin typeface="Articulate Narrow" panose="02000506040000020004" pitchFamily="2" charset="0"/>
              </a:rPr>
              <a:t>del treball, qualitat del contingut, comprensió del tema tractat, presentació, temàtica, etc</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pic>
        <p:nvPicPr>
          <p:cNvPr id="3" name="Imatge 1152"/>
          <p:cNvPicPr/>
          <p:nvPr/>
        </p:nvPicPr>
        <p:blipFill>
          <a:blip r:embed="rId2">
            <a:extLst>
              <a:ext uri="{28A0092B-C50C-407E-A947-70E740481C1C}">
                <a14:useLocalDpi xmlns:a14="http://schemas.microsoft.com/office/drawing/2010/main" val="0"/>
              </a:ext>
            </a:extLst>
          </a:blip>
          <a:stretch>
            <a:fillRect/>
          </a:stretch>
        </p:blipFill>
        <p:spPr>
          <a:xfrm>
            <a:off x="6096000" y="1223492"/>
            <a:ext cx="4811349" cy="5537915"/>
          </a:xfrm>
          <a:prstGeom prst="rect">
            <a:avLst/>
          </a:prstGeom>
          <a:ln>
            <a:solidFill>
              <a:schemeClr val="bg1">
                <a:lumMod val="75000"/>
              </a:schemeClr>
            </a:solidFill>
          </a:ln>
        </p:spPr>
      </p:pic>
    </p:spTree>
    <p:extLst>
      <p:ext uri="{BB962C8B-B14F-4D97-AF65-F5344CB8AC3E}">
        <p14:creationId xmlns:p14="http://schemas.microsoft.com/office/powerpoint/2010/main" val="2307426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82580" y="1326524"/>
            <a:ext cx="10509161" cy="1138773"/>
          </a:xfrm>
          <a:prstGeom prst="rect">
            <a:avLst/>
          </a:prstGeom>
          <a:noFill/>
        </p:spPr>
        <p:txBody>
          <a:bodyPr wrap="square" rtlCol="0">
            <a:spAutoFit/>
          </a:bodyPr>
          <a:lstStyle/>
          <a:p>
            <a:pPr marL="342900" indent="-342900">
              <a:buClr>
                <a:srgbClr val="F7C053"/>
              </a:buClr>
              <a:buSzPct val="200000"/>
              <a:buFont typeface="Wingdings" panose="05000000000000000000" pitchFamily="2" charset="2"/>
              <a:buChar char="§"/>
            </a:pPr>
            <a:r>
              <a:rPr lang="ca-ES" sz="2400" dirty="0" smtClean="0">
                <a:latin typeface="Articulate Narrow" panose="02000506040000020004" pitchFamily="2" charset="0"/>
              </a:rPr>
              <a:t>Amb </a:t>
            </a:r>
            <a:r>
              <a:rPr lang="ca-ES" sz="2400" dirty="0">
                <a:solidFill>
                  <a:srgbClr val="317ABE"/>
                </a:solidFill>
                <a:latin typeface="Articulate Narrow" panose="02000506040000020004" pitchFamily="2" charset="0"/>
              </a:rPr>
              <a:t>Afegeix un comentari utilitzat freqüentment </a:t>
            </a:r>
            <a:r>
              <a:rPr lang="ca-ES" sz="2400" dirty="0">
                <a:latin typeface="Articulate Narrow" panose="02000506040000020004" pitchFamily="2" charset="0"/>
              </a:rPr>
              <a:t>es pot incorporar un comentari freqüent clicant al quadre corresponent.</a:t>
            </a:r>
            <a:endParaRPr lang="es-ES" sz="2400" dirty="0">
              <a:latin typeface="Articulate Narrow" panose="02000506040000020004" pitchFamily="2" charset="0"/>
            </a:endParaRPr>
          </a:p>
          <a:p>
            <a:pPr lvl="1">
              <a:buClr>
                <a:schemeClr val="accent1">
                  <a:lumMod val="60000"/>
                  <a:lumOff val="40000"/>
                </a:schemeClr>
              </a:buClr>
            </a:pPr>
            <a:endParaRPr lang="es-ES" sz="2000" dirty="0">
              <a:latin typeface="Bebas Neue Bold" panose="020B0606020202050201"/>
            </a:endParaRPr>
          </a:p>
        </p:txBody>
      </p:sp>
      <p:pic>
        <p:nvPicPr>
          <p:cNvPr id="5" name="Imatge 15"/>
          <p:cNvPicPr/>
          <p:nvPr/>
        </p:nvPicPr>
        <p:blipFill>
          <a:blip r:embed="rId2">
            <a:extLst>
              <a:ext uri="{28A0092B-C50C-407E-A947-70E740481C1C}">
                <a14:useLocalDpi xmlns:a14="http://schemas.microsoft.com/office/drawing/2010/main" val="0"/>
              </a:ext>
            </a:extLst>
          </a:blip>
          <a:stretch>
            <a:fillRect/>
          </a:stretch>
        </p:blipFill>
        <p:spPr>
          <a:xfrm>
            <a:off x="3226122" y="2717441"/>
            <a:ext cx="5080752" cy="2743201"/>
          </a:xfrm>
          <a:prstGeom prst="rect">
            <a:avLst/>
          </a:prstGeom>
          <a:ln>
            <a:solidFill>
              <a:schemeClr val="bg1">
                <a:lumMod val="85000"/>
              </a:schemeClr>
            </a:solidFill>
          </a:ln>
        </p:spPr>
      </p:pic>
    </p:spTree>
    <p:extLst>
      <p:ext uri="{BB962C8B-B14F-4D97-AF65-F5344CB8AC3E}">
        <p14:creationId xmlns:p14="http://schemas.microsoft.com/office/powerpoint/2010/main" val="38177027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090661" y="1558343"/>
            <a:ext cx="9826580" cy="3693319"/>
          </a:xfrm>
          <a:prstGeom prst="rect">
            <a:avLst/>
          </a:prstGeom>
          <a:noFill/>
        </p:spPr>
        <p:txBody>
          <a:bodyPr wrap="square" rtlCol="0">
            <a:spAutoFit/>
          </a:bodyPr>
          <a:lstStyle/>
          <a:p>
            <a:pPr algn="just"/>
            <a:r>
              <a:rPr lang="ca-ES" sz="2400" dirty="0">
                <a:latin typeface="Articulate Narrow" panose="02000506040000020004" pitchFamily="2" charset="0"/>
              </a:rPr>
              <a:t>A la guia de qualificació també es pot mostrar als estudiants la definició de la guia durant l’avaluació o les puntuacions per criteri</a:t>
            </a:r>
            <a:r>
              <a:rPr lang="ca-ES" sz="2400" dirty="0" smtClean="0">
                <a:latin typeface="Articulate Narrow" panose="02000506040000020004" pitchFamily="2" charset="0"/>
              </a:rPr>
              <a:t>.</a:t>
            </a:r>
          </a:p>
          <a:p>
            <a:pPr algn="just"/>
            <a:endParaRPr lang="es-ES" sz="2400" dirty="0">
              <a:latin typeface="Articulate Narrow" panose="02000506040000020004" pitchFamily="2" charset="0"/>
            </a:endParaRPr>
          </a:p>
          <a:p>
            <a:pPr algn="just"/>
            <a:r>
              <a:rPr lang="ca-ES" sz="2400" dirty="0">
                <a:latin typeface="Articulate Narrow" panose="02000506040000020004" pitchFamily="2" charset="0"/>
              </a:rPr>
              <a:t>A l’hora de desar la nova guia de qualificació hi ha dues opcions: </a:t>
            </a:r>
            <a:endParaRPr lang="ca-ES" sz="2400" dirty="0" smtClean="0">
              <a:latin typeface="Articulate Narrow" panose="02000506040000020004" pitchFamily="2" charset="0"/>
            </a:endParaRPr>
          </a:p>
          <a:p>
            <a:pPr algn="just"/>
            <a:endParaRPr lang="es-ES" sz="24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a:solidFill>
                  <a:srgbClr val="317ABE"/>
                </a:solidFill>
                <a:latin typeface="Articulate Narrow" panose="02000506040000020004" pitchFamily="2" charset="0"/>
              </a:rPr>
              <a:t>Desa com a esborrany. </a:t>
            </a:r>
            <a:r>
              <a:rPr lang="ca-ES" sz="2400" dirty="0">
                <a:latin typeface="Articulate Narrow" panose="02000506040000020004" pitchFamily="2" charset="0"/>
              </a:rPr>
              <a:t>Es desa però, com que és un esborrany, no es pot utilitzar per </a:t>
            </a:r>
            <a:r>
              <a:rPr lang="ca-ES" sz="2400" dirty="0" smtClean="0">
                <a:latin typeface="Articulate Narrow" panose="02000506040000020004" pitchFamily="2" charset="0"/>
              </a:rPr>
              <a:t>avaluar.</a:t>
            </a:r>
          </a:p>
          <a:p>
            <a:pPr marL="342900" lvl="0" indent="-342900" algn="just">
              <a:buClr>
                <a:srgbClr val="F7C053"/>
              </a:buClr>
              <a:buSzPct val="200000"/>
              <a:buFont typeface="Wingdings" panose="05000000000000000000" pitchFamily="2" charset="2"/>
              <a:buChar char="§"/>
            </a:pPr>
            <a:endParaRPr lang="ca-ES" sz="2400" dirty="0" smtClean="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smtClean="0">
                <a:solidFill>
                  <a:srgbClr val="317ABE"/>
                </a:solidFill>
                <a:latin typeface="Articulate Narrow" panose="02000506040000020004" pitchFamily="2" charset="0"/>
              </a:rPr>
              <a:t>Desa </a:t>
            </a:r>
            <a:r>
              <a:rPr lang="ca-ES" sz="2400" dirty="0">
                <a:solidFill>
                  <a:srgbClr val="317ABE"/>
                </a:solidFill>
                <a:latin typeface="Articulate Narrow" panose="02000506040000020004" pitchFamily="2" charset="0"/>
              </a:rPr>
              <a:t>la guia de qualificació i fes-la efectiva. </a:t>
            </a:r>
            <a:r>
              <a:rPr lang="ca-ES" sz="2400" dirty="0">
                <a:latin typeface="Articulate Narrow" panose="02000506040000020004" pitchFamily="2" charset="0"/>
              </a:rPr>
              <a:t>Es desa i es pot usar en l’avaluació.</a:t>
            </a:r>
            <a:endParaRPr lang="es-ES" sz="2400" dirty="0">
              <a:latin typeface="Articulate Narrow" panose="02000506040000020004" pitchFamily="2" charset="0"/>
            </a:endParaRPr>
          </a:p>
          <a:p>
            <a:endParaRPr lang="es-ES" dirty="0"/>
          </a:p>
        </p:txBody>
      </p:sp>
    </p:spTree>
    <p:extLst>
      <p:ext uri="{BB962C8B-B14F-4D97-AF65-F5344CB8AC3E}">
        <p14:creationId xmlns:p14="http://schemas.microsoft.com/office/powerpoint/2010/main" val="14330844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7127" y="1608043"/>
            <a:ext cx="2279156" cy="584775"/>
          </a:xfrm>
          <a:prstGeom prst="rect">
            <a:avLst/>
          </a:prstGeom>
        </p:spPr>
        <p:txBody>
          <a:bodyPr wrap="square">
            <a:spAutoFit/>
          </a:bodyPr>
          <a:lstStyle/>
          <a:p>
            <a:pPr lvl="0"/>
            <a:r>
              <a:rPr lang="ca-ES" sz="3200" b="1" dirty="0">
                <a:solidFill>
                  <a:srgbClr val="5193C2"/>
                </a:solidFill>
                <a:latin typeface="Bebas Neue Bold"/>
                <a:ea typeface="Times New Roman" panose="02020603050405020304" pitchFamily="18" charset="0"/>
                <a:cs typeface="Times New Roman" panose="02020603050405020304" pitchFamily="18" charset="0"/>
              </a:rPr>
              <a:t>Com funciona?</a:t>
            </a:r>
            <a:endParaRPr lang="es-ES" sz="3200" dirty="0">
              <a:solidFill>
                <a:prstClr val="black"/>
              </a:solidFill>
              <a:latin typeface="Bebas Neue Bold"/>
              <a:ea typeface="Times New Roman" panose="02020603050405020304" pitchFamily="18" charset="0"/>
            </a:endParaRPr>
          </a:p>
        </p:txBody>
      </p:sp>
      <p:sp>
        <p:nvSpPr>
          <p:cNvPr id="4" name="CuadroTexto 3"/>
          <p:cNvSpPr txBox="1"/>
          <p:nvPr/>
        </p:nvSpPr>
        <p:spPr>
          <a:xfrm>
            <a:off x="837127" y="2388677"/>
            <a:ext cx="3889419" cy="3262432"/>
          </a:xfrm>
          <a:prstGeom prst="rect">
            <a:avLst/>
          </a:prstGeom>
          <a:noFill/>
        </p:spPr>
        <p:txBody>
          <a:bodyPr wrap="square" rtlCol="0">
            <a:spAutoFit/>
          </a:bodyPr>
          <a:lstStyle/>
          <a:p>
            <a:r>
              <a:rPr lang="ca-ES" sz="2400" dirty="0">
                <a:latin typeface="Articulate Narrow" panose="02000506040000020004" pitchFamily="2" charset="0"/>
              </a:rPr>
              <a:t>Un cop configurada la tasca, l’estudiant en pot llegir l’enunciat i enviar el treball. Depenent de la configuració de la tasca, s’ha d’escriure un text directament al Moodle o bé s’han de carregar fitxers.</a:t>
            </a:r>
            <a:endParaRPr lang="es-ES" sz="2400" dirty="0">
              <a:latin typeface="Articulate Narrow" panose="02000506040000020004" pitchFamily="2" charset="0"/>
            </a:endParaRPr>
          </a:p>
          <a:p>
            <a:pPr algn="just"/>
            <a:endParaRPr lang="es-ES" sz="2000" dirty="0">
              <a:latin typeface="Bebas Neue Bold" panose="020B0606020202050201"/>
            </a:endParaRPr>
          </a:p>
          <a:p>
            <a:endParaRPr lang="es-ES" dirty="0"/>
          </a:p>
        </p:txBody>
      </p:sp>
      <p:pic>
        <p:nvPicPr>
          <p:cNvPr id="5" name="Imatge 1154"/>
          <p:cNvPicPr/>
          <p:nvPr/>
        </p:nvPicPr>
        <p:blipFill>
          <a:blip r:embed="rId2">
            <a:extLst>
              <a:ext uri="{28A0092B-C50C-407E-A947-70E740481C1C}">
                <a14:useLocalDpi xmlns:a14="http://schemas.microsoft.com/office/drawing/2010/main" val="0"/>
              </a:ext>
            </a:extLst>
          </a:blip>
          <a:stretch>
            <a:fillRect/>
          </a:stretch>
        </p:blipFill>
        <p:spPr>
          <a:xfrm>
            <a:off x="6327819" y="1926188"/>
            <a:ext cx="5627123" cy="4302226"/>
          </a:xfrm>
          <a:prstGeom prst="rect">
            <a:avLst/>
          </a:prstGeom>
          <a:ln>
            <a:solidFill>
              <a:schemeClr val="bg1">
                <a:lumMod val="75000"/>
              </a:schemeClr>
            </a:solidFill>
          </a:ln>
          <a:effectLst>
            <a:outerShdw blurRad="292100" dist="139700" dir="2700000" algn="tl" rotWithShape="0">
              <a:srgbClr val="333333">
                <a:alpha val="65000"/>
              </a:srgbClr>
            </a:outerShdw>
          </a:effectLst>
        </p:spPr>
      </p:pic>
      <p:sp>
        <p:nvSpPr>
          <p:cNvPr id="3" name="Rectangle 2"/>
          <p:cNvSpPr/>
          <p:nvPr/>
        </p:nvSpPr>
        <p:spPr>
          <a:xfrm>
            <a:off x="7184473" y="6392463"/>
            <a:ext cx="3450175" cy="369332"/>
          </a:xfrm>
          <a:prstGeom prst="rect">
            <a:avLst/>
          </a:prstGeom>
        </p:spPr>
        <p:txBody>
          <a:bodyPr wrap="none">
            <a:spAutoFit/>
          </a:bodyPr>
          <a:lstStyle/>
          <a:p>
            <a:r>
              <a:rPr lang="ca-ES" dirty="0">
                <a:latin typeface="Articulate Narrow" panose="02000506040000020004" pitchFamily="2" charset="0"/>
              </a:rPr>
              <a:t>Vista de la tramesa que té l’estudiant</a:t>
            </a:r>
            <a:endParaRPr lang="es-ES" dirty="0">
              <a:latin typeface="Articulate Narrow" panose="02000506040000020004" pitchFamily="2" charset="0"/>
            </a:endParaRPr>
          </a:p>
        </p:txBody>
      </p:sp>
    </p:spTree>
    <p:extLst>
      <p:ext uri="{BB962C8B-B14F-4D97-AF65-F5344CB8AC3E}">
        <p14:creationId xmlns:p14="http://schemas.microsoft.com/office/powerpoint/2010/main" val="19719649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60325" y="1892719"/>
            <a:ext cx="4990469" cy="584775"/>
          </a:xfrm>
          <a:prstGeom prst="rect">
            <a:avLst/>
          </a:prstGeom>
        </p:spPr>
        <p:txBody>
          <a:bodyPr wrap="none">
            <a:spAutoFit/>
          </a:bodyPr>
          <a:lstStyle/>
          <a:p>
            <a:pPr marL="244475" lvl="0">
              <a:spcBef>
                <a:spcPts val="360"/>
              </a:spcBef>
            </a:pPr>
            <a:r>
              <a:rPr lang="ca-ES" sz="3200" b="1" dirty="0">
                <a:solidFill>
                  <a:srgbClr val="317ABE"/>
                </a:solidFill>
                <a:latin typeface="Bebas Neue Bold"/>
                <a:ea typeface="Trebuchet MS" panose="020B0603020202020204" pitchFamily="34" charset="0"/>
              </a:rPr>
              <a:t>Seguiment de l'activitat</a:t>
            </a:r>
            <a:endParaRPr lang="es-ES" sz="3200" b="1" dirty="0">
              <a:solidFill>
                <a:srgbClr val="317ABE"/>
              </a:solidFill>
              <a:latin typeface="Bebas Neue Bold"/>
              <a:ea typeface="Trebuchet MS" panose="020B0603020202020204" pitchFamily="34" charset="0"/>
            </a:endParaRPr>
          </a:p>
        </p:txBody>
      </p:sp>
      <p:sp>
        <p:nvSpPr>
          <p:cNvPr id="3" name="CuadroTexto 2"/>
          <p:cNvSpPr txBox="1"/>
          <p:nvPr/>
        </p:nvSpPr>
        <p:spPr>
          <a:xfrm>
            <a:off x="862885" y="2498502"/>
            <a:ext cx="4687909" cy="2954655"/>
          </a:xfrm>
          <a:prstGeom prst="rect">
            <a:avLst/>
          </a:prstGeom>
          <a:noFill/>
        </p:spPr>
        <p:txBody>
          <a:bodyPr wrap="square" rtlCol="0">
            <a:spAutoFit/>
          </a:bodyPr>
          <a:lstStyle/>
          <a:p>
            <a:r>
              <a:rPr lang="ca-ES" sz="2400" dirty="0">
                <a:latin typeface="Articulate Narrow" panose="02000506040000020004" pitchFamily="2" charset="0"/>
              </a:rPr>
              <a:t>Des de l’enllaç de la tasca a la pàgina principal del curs s’accedeix al resum de la tasca i l’enllaç </a:t>
            </a:r>
            <a:r>
              <a:rPr lang="ca-ES" sz="2400" dirty="0">
                <a:solidFill>
                  <a:srgbClr val="317ABE"/>
                </a:solidFill>
                <a:latin typeface="Articulate Narrow" panose="02000506040000020004" pitchFamily="2" charset="0"/>
              </a:rPr>
              <a:t>Visualitza/Qualifica totes les trameses </a:t>
            </a:r>
            <a:r>
              <a:rPr lang="ca-ES" sz="2400" dirty="0">
                <a:latin typeface="Articulate Narrow" panose="02000506040000020004" pitchFamily="2" charset="0"/>
              </a:rPr>
              <a:t>permet accedir als diferents treballs enviats per l’alumnat des d’on es poden baixar, revisar o avaluar.</a:t>
            </a:r>
            <a:endParaRPr lang="es-ES" sz="2400" dirty="0">
              <a:latin typeface="Articulate Narrow" panose="02000506040000020004" pitchFamily="2" charset="0"/>
            </a:endParaRPr>
          </a:p>
          <a:p>
            <a:endParaRPr lang="es-ES" dirty="0"/>
          </a:p>
        </p:txBody>
      </p:sp>
      <p:pic>
        <p:nvPicPr>
          <p:cNvPr id="6" name="Imatge 1155"/>
          <p:cNvPicPr/>
          <p:nvPr/>
        </p:nvPicPr>
        <p:blipFill>
          <a:blip r:embed="rId2">
            <a:extLst>
              <a:ext uri="{28A0092B-C50C-407E-A947-70E740481C1C}">
                <a14:useLocalDpi xmlns:a14="http://schemas.microsoft.com/office/drawing/2010/main" val="0"/>
              </a:ext>
            </a:extLst>
          </a:blip>
          <a:stretch>
            <a:fillRect/>
          </a:stretch>
        </p:blipFill>
        <p:spPr>
          <a:xfrm>
            <a:off x="6096000" y="1498018"/>
            <a:ext cx="5743977" cy="4955622"/>
          </a:xfrm>
          <a:prstGeom prst="rect">
            <a:avLst/>
          </a:prstGeom>
          <a:ln>
            <a:solidFill>
              <a:schemeClr val="bg1">
                <a:lumMod val="85000"/>
              </a:schemeClr>
            </a:solidFill>
          </a:ln>
        </p:spPr>
      </p:pic>
    </p:spTree>
    <p:extLst>
      <p:ext uri="{BB962C8B-B14F-4D97-AF65-F5344CB8AC3E}">
        <p14:creationId xmlns:p14="http://schemas.microsoft.com/office/powerpoint/2010/main" val="42592322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88136" y="887826"/>
            <a:ext cx="5696754" cy="5632311"/>
          </a:xfrm>
          <a:prstGeom prst="rect">
            <a:avLst/>
          </a:prstGeom>
          <a:noFill/>
        </p:spPr>
        <p:txBody>
          <a:bodyPr wrap="square" rtlCol="0">
            <a:spAutoFit/>
          </a:bodyPr>
          <a:lstStyle/>
          <a:p>
            <a:pPr algn="just"/>
            <a:r>
              <a:rPr lang="ca-ES" sz="2000" dirty="0">
                <a:latin typeface="Articulate Narrow" panose="02000506040000020004" pitchFamily="2" charset="0"/>
              </a:rPr>
              <a:t>A la part superior de la pantalla hi ha el desplegable </a:t>
            </a:r>
            <a:r>
              <a:rPr lang="ca-ES" sz="2000" dirty="0">
                <a:solidFill>
                  <a:srgbClr val="317ABE"/>
                </a:solidFill>
                <a:latin typeface="Articulate Narrow" panose="02000506040000020004" pitchFamily="2" charset="0"/>
              </a:rPr>
              <a:t>Acció de qualificar </a:t>
            </a:r>
            <a:r>
              <a:rPr lang="ca-ES" sz="2000" dirty="0">
                <a:latin typeface="Articulate Narrow" panose="02000506040000020004" pitchFamily="2" charset="0"/>
              </a:rPr>
              <a:t>amb les opcions següents</a:t>
            </a:r>
            <a:r>
              <a:rPr lang="ca-ES" sz="2000" dirty="0" smtClean="0">
                <a:latin typeface="Articulate Narrow" panose="02000506040000020004" pitchFamily="2" charset="0"/>
              </a:rPr>
              <a:t>:</a:t>
            </a:r>
          </a:p>
          <a:p>
            <a:pPr algn="just"/>
            <a:endParaRPr lang="es-ES" sz="2000" dirty="0" smtClean="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000" dirty="0" smtClean="0">
                <a:solidFill>
                  <a:srgbClr val="327DC1"/>
                </a:solidFill>
                <a:latin typeface="Articulate Narrow" panose="02000506040000020004" pitchFamily="2" charset="0"/>
              </a:rPr>
              <a:t>Descarrega </a:t>
            </a:r>
            <a:r>
              <a:rPr lang="ca-ES" sz="2000" dirty="0">
                <a:solidFill>
                  <a:srgbClr val="327DC1"/>
                </a:solidFill>
                <a:latin typeface="Articulate Narrow" panose="02000506040000020004" pitchFamily="2" charset="0"/>
              </a:rPr>
              <a:t>totes les trameses</a:t>
            </a:r>
            <a:r>
              <a:rPr lang="ca-ES" sz="2000" dirty="0">
                <a:latin typeface="Articulate Narrow" panose="02000506040000020004" pitchFamily="2" charset="0"/>
              </a:rPr>
              <a:t>, per obtenir tots els fitxers lliurats en un fitxer </a:t>
            </a:r>
            <a:r>
              <a:rPr lang="ca-ES" sz="2000" dirty="0" smtClean="0">
                <a:latin typeface="Articulate Narrow" panose="02000506040000020004" pitchFamily="2" charset="0"/>
              </a:rPr>
              <a:t>comprimit.</a:t>
            </a:r>
            <a:endParaRPr lang="es-ES" sz="20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000" dirty="0" smtClean="0">
                <a:solidFill>
                  <a:srgbClr val="327DC1"/>
                </a:solidFill>
                <a:latin typeface="Articulate Narrow" panose="02000506040000020004" pitchFamily="2" charset="0"/>
              </a:rPr>
              <a:t>Visualitza </a:t>
            </a:r>
            <a:r>
              <a:rPr lang="ca-ES" sz="2000" dirty="0">
                <a:solidFill>
                  <a:srgbClr val="327DC1"/>
                </a:solidFill>
                <a:latin typeface="Articulate Narrow" panose="02000506040000020004" pitchFamily="2" charset="0"/>
              </a:rPr>
              <a:t>el llibre de qualificacions</a:t>
            </a:r>
            <a:r>
              <a:rPr lang="ca-ES" sz="2000" dirty="0">
                <a:latin typeface="Articulate Narrow" panose="02000506040000020004" pitchFamily="2" charset="0"/>
              </a:rPr>
              <a:t>, per accedir a les qualificacions del curs</a:t>
            </a:r>
            <a:r>
              <a:rPr lang="ca-ES" sz="2000" dirty="0" smtClean="0">
                <a:latin typeface="Articulate Narrow" panose="02000506040000020004" pitchFamily="2" charset="0"/>
              </a:rPr>
              <a:t>.</a:t>
            </a:r>
            <a:endParaRPr lang="es-ES" sz="2000" dirty="0" smtClean="0">
              <a:latin typeface="Articulate Narrow" panose="02000506040000020004" pitchFamily="2" charset="0"/>
            </a:endParaRPr>
          </a:p>
          <a:p>
            <a:pPr algn="just"/>
            <a:endParaRPr lang="es-ES" sz="2000" dirty="0">
              <a:latin typeface="Articulate Narrow" panose="02000506040000020004" pitchFamily="2" charset="0"/>
            </a:endParaRPr>
          </a:p>
          <a:p>
            <a:pPr algn="just"/>
            <a:r>
              <a:rPr lang="ca-ES" sz="2000" dirty="0" smtClean="0">
                <a:latin typeface="Articulate Narrow" panose="02000506040000020004" pitchFamily="2" charset="0"/>
              </a:rPr>
              <a:t>En </a:t>
            </a:r>
            <a:r>
              <a:rPr lang="ca-ES" sz="2000" dirty="0">
                <a:latin typeface="Articulate Narrow" panose="02000506040000020004" pitchFamily="2" charset="0"/>
              </a:rPr>
              <a:t>cas d’haver-ho configurat prèviament a la tasca, apareixen tres opcions més: </a:t>
            </a:r>
            <a:endParaRPr lang="ca-ES" sz="2000" dirty="0" smtClean="0">
              <a:latin typeface="Articulate Narrow" panose="02000506040000020004" pitchFamily="2" charset="0"/>
            </a:endParaRPr>
          </a:p>
          <a:p>
            <a:pPr algn="just"/>
            <a:endParaRPr lang="es-ES" sz="20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000" dirty="0">
                <a:solidFill>
                  <a:srgbClr val="317ABE"/>
                </a:solidFill>
                <a:latin typeface="Articulate Narrow" panose="02000506040000020004" pitchFamily="2" charset="0"/>
              </a:rPr>
              <a:t>Puja el full de qualificacions</a:t>
            </a:r>
            <a:r>
              <a:rPr lang="ca-ES" sz="2000" dirty="0">
                <a:latin typeface="Articulate Narrow" panose="02000506040000020004" pitchFamily="2" charset="0"/>
              </a:rPr>
              <a:t>. Permet carregar qualificacions mitjançant un </a:t>
            </a:r>
            <a:r>
              <a:rPr lang="ca-ES" sz="2000" dirty="0" smtClean="0">
                <a:latin typeface="Articulate Narrow" panose="02000506040000020004" pitchFamily="2" charset="0"/>
              </a:rPr>
              <a:t>fitxer.</a:t>
            </a:r>
            <a:endParaRPr lang="es-ES" sz="20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000" dirty="0" smtClean="0">
                <a:solidFill>
                  <a:srgbClr val="317ABE"/>
                </a:solidFill>
                <a:latin typeface="Articulate Narrow" panose="02000506040000020004" pitchFamily="2" charset="0"/>
              </a:rPr>
              <a:t>Descarrega </a:t>
            </a:r>
            <a:r>
              <a:rPr lang="ca-ES" sz="2000" dirty="0">
                <a:solidFill>
                  <a:srgbClr val="317ABE"/>
                </a:solidFill>
                <a:latin typeface="Articulate Narrow" panose="02000506040000020004" pitchFamily="2" charset="0"/>
              </a:rPr>
              <a:t>el full de qualificacions</a:t>
            </a:r>
            <a:r>
              <a:rPr lang="ca-ES" sz="2000" dirty="0">
                <a:latin typeface="Articulate Narrow" panose="02000506040000020004" pitchFamily="2" charset="0"/>
              </a:rPr>
              <a:t>. Proporciona un full de càlcul amb les qualificacions obtingudes per cada </a:t>
            </a:r>
            <a:r>
              <a:rPr lang="ca-ES" sz="2000" dirty="0" smtClean="0">
                <a:latin typeface="Articulate Narrow" panose="02000506040000020004" pitchFamily="2" charset="0"/>
              </a:rPr>
              <a:t>estudiant.</a:t>
            </a:r>
            <a:endParaRPr lang="es-ES" sz="20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000" dirty="0" smtClean="0">
                <a:solidFill>
                  <a:srgbClr val="317ABE"/>
                </a:solidFill>
                <a:latin typeface="Articulate Narrow" panose="02000506040000020004" pitchFamily="2" charset="0"/>
              </a:rPr>
              <a:t>Puja </a:t>
            </a:r>
            <a:r>
              <a:rPr lang="ca-ES" sz="2000" dirty="0">
                <a:solidFill>
                  <a:srgbClr val="317ABE"/>
                </a:solidFill>
                <a:latin typeface="Articulate Narrow" panose="02000506040000020004" pitchFamily="2" charset="0"/>
              </a:rPr>
              <a:t>múltiples arxius de retroacció</a:t>
            </a:r>
            <a:r>
              <a:rPr lang="ca-ES" sz="2000" dirty="0">
                <a:latin typeface="Articulate Narrow" panose="02000506040000020004" pitchFamily="2" charset="0"/>
              </a:rPr>
              <a:t>. Permet carregar més d’un fitxer d’un sol cop</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pic>
        <p:nvPicPr>
          <p:cNvPr id="3" name="Imatge 1156"/>
          <p:cNvPicPr/>
          <p:nvPr/>
        </p:nvPicPr>
        <p:blipFill>
          <a:blip r:embed="rId2">
            <a:extLst>
              <a:ext uri="{28A0092B-C50C-407E-A947-70E740481C1C}">
                <a14:useLocalDpi xmlns:a14="http://schemas.microsoft.com/office/drawing/2010/main" val="0"/>
              </a:ext>
            </a:extLst>
          </a:blip>
          <a:stretch>
            <a:fillRect/>
          </a:stretch>
        </p:blipFill>
        <p:spPr bwMode="auto">
          <a:xfrm>
            <a:off x="6808631" y="1944708"/>
            <a:ext cx="4537656" cy="2523579"/>
          </a:xfrm>
          <a:prstGeom prst="rect">
            <a:avLst/>
          </a:prstGeom>
          <a:ln>
            <a:solidFill>
              <a:schemeClr val="bg1">
                <a:lumMod val="75000"/>
              </a:schemeClr>
            </a:solidFill>
          </a:ln>
          <a:effectLst>
            <a:outerShdw blurRad="292100" dist="139700" dir="2700000" algn="tl" rotWithShape="0">
              <a:srgbClr val="333333">
                <a:alpha val="65000"/>
              </a:srgbClr>
            </a:outerShdw>
          </a:effectLst>
        </p:spPr>
      </p:pic>
      <p:sp>
        <p:nvSpPr>
          <p:cNvPr id="4" name="CuadroTexto 3"/>
          <p:cNvSpPr txBox="1"/>
          <p:nvPr/>
        </p:nvSpPr>
        <p:spPr>
          <a:xfrm>
            <a:off x="6555346" y="4624150"/>
            <a:ext cx="5203065" cy="400110"/>
          </a:xfrm>
          <a:prstGeom prst="rect">
            <a:avLst/>
          </a:prstGeom>
          <a:noFill/>
        </p:spPr>
        <p:txBody>
          <a:bodyPr wrap="square" rtlCol="0">
            <a:spAutoFit/>
          </a:bodyPr>
          <a:lstStyle/>
          <a:p>
            <a:r>
              <a:rPr lang="ca-ES" sz="2000" dirty="0">
                <a:latin typeface="Articulate Narrow" panose="02000506040000020004" pitchFamily="2" charset="0"/>
              </a:rPr>
              <a:t>Desplegable amb accions sobre les </a:t>
            </a:r>
            <a:r>
              <a:rPr lang="ca-ES" sz="2000" dirty="0">
                <a:latin typeface="Articulate Narrow" panose="02000506040000020004" pitchFamily="2" charset="0"/>
              </a:rPr>
              <a:t>qualificacions</a:t>
            </a:r>
          </a:p>
        </p:txBody>
      </p:sp>
    </p:spTree>
    <p:extLst>
      <p:ext uri="{BB962C8B-B14F-4D97-AF65-F5344CB8AC3E}">
        <p14:creationId xmlns:p14="http://schemas.microsoft.com/office/powerpoint/2010/main" val="1808513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7433" y="1144527"/>
            <a:ext cx="3211135" cy="646331"/>
          </a:xfrm>
          <a:prstGeom prst="rect">
            <a:avLst/>
          </a:prstGeom>
        </p:spPr>
        <p:txBody>
          <a:bodyPr wrap="none">
            <a:spAutoFit/>
          </a:bodyPr>
          <a:lstStyle/>
          <a:p>
            <a:r>
              <a:rPr lang="ca-ES" sz="3600" b="1" dirty="0">
                <a:solidFill>
                  <a:srgbClr val="5193C2"/>
                </a:solidFill>
                <a:latin typeface="Bebas Neue Bold" panose="020B0606020202050201"/>
              </a:rPr>
              <a:t>Com es crea?</a:t>
            </a:r>
            <a:endParaRPr lang="es-ES" sz="3600" dirty="0">
              <a:solidFill>
                <a:srgbClr val="5193C2"/>
              </a:solidFill>
              <a:latin typeface="Bebas Neue Bold" panose="020B0606020202050201"/>
            </a:endParaRPr>
          </a:p>
        </p:txBody>
      </p:sp>
      <p:graphicFrame>
        <p:nvGraphicFramePr>
          <p:cNvPr id="3" name="Diagrama 2"/>
          <p:cNvGraphicFramePr/>
          <p:nvPr>
            <p:extLst>
              <p:ext uri="{D42A27DB-BD31-4B8C-83A1-F6EECF244321}">
                <p14:modId xmlns:p14="http://schemas.microsoft.com/office/powerpoint/2010/main" val="309687435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48719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592426" y="1183541"/>
            <a:ext cx="10522039" cy="1938992"/>
          </a:xfrm>
          <a:prstGeom prst="rect">
            <a:avLst/>
          </a:prstGeom>
          <a:noFill/>
        </p:spPr>
        <p:txBody>
          <a:bodyPr wrap="square" rtlCol="0">
            <a:spAutoFit/>
          </a:bodyPr>
          <a:lstStyle/>
          <a:p>
            <a:r>
              <a:rPr lang="ca-ES" sz="2000" dirty="0">
                <a:latin typeface="Articulate Narrow" panose="02000506040000020004" pitchFamily="2" charset="0"/>
              </a:rPr>
              <a:t>Al cos principal de la pantalla, al costat de la columna </a:t>
            </a:r>
            <a:r>
              <a:rPr lang="ca-ES" sz="2000" dirty="0">
                <a:solidFill>
                  <a:srgbClr val="317ABE"/>
                </a:solidFill>
                <a:latin typeface="Articulate Narrow" panose="02000506040000020004" pitchFamily="2" charset="0"/>
              </a:rPr>
              <a:t>Qualificació </a:t>
            </a:r>
            <a:r>
              <a:rPr lang="ca-ES" sz="2000" dirty="0">
                <a:latin typeface="Articulate Narrow" panose="02000506040000020004" pitchFamily="2" charset="0"/>
              </a:rPr>
              <a:t>hi ha la columna </a:t>
            </a:r>
            <a:r>
              <a:rPr lang="ca-ES" sz="2000" dirty="0">
                <a:solidFill>
                  <a:srgbClr val="317ABE"/>
                </a:solidFill>
                <a:latin typeface="Articulate Narrow" panose="02000506040000020004" pitchFamily="2" charset="0"/>
              </a:rPr>
              <a:t>Edita</a:t>
            </a:r>
            <a:r>
              <a:rPr lang="ca-ES" sz="2000" dirty="0">
                <a:latin typeface="Articulate Narrow" panose="02000506040000020004" pitchFamily="2" charset="0"/>
              </a:rPr>
              <a:t>, que permet</a:t>
            </a:r>
            <a:r>
              <a:rPr lang="ca-ES" sz="2000" dirty="0" smtClean="0">
                <a:latin typeface="Articulate Narrow" panose="02000506040000020004" pitchFamily="2" charset="0"/>
              </a:rPr>
              <a:t>:</a:t>
            </a:r>
          </a:p>
          <a:p>
            <a:pPr marL="342900" lvl="0" indent="-342900">
              <a:buClr>
                <a:srgbClr val="F7C053"/>
              </a:buClr>
              <a:buSzPct val="150000"/>
              <a:buFont typeface="Wingdings" panose="05000000000000000000" pitchFamily="2" charset="2"/>
              <a:buChar char="§"/>
            </a:pPr>
            <a:r>
              <a:rPr lang="ca-ES" sz="2000" dirty="0" smtClean="0">
                <a:latin typeface="Articulate Narrow" panose="02000506040000020004" pitchFamily="2" charset="0"/>
              </a:rPr>
              <a:t>Actualitzar </a:t>
            </a:r>
            <a:r>
              <a:rPr lang="ca-ES" sz="2000" dirty="0">
                <a:latin typeface="Articulate Narrow" panose="02000506040000020004" pitchFamily="2" charset="0"/>
              </a:rPr>
              <a:t>la qualificació assignada a un </a:t>
            </a:r>
            <a:r>
              <a:rPr lang="ca-ES" sz="2000" dirty="0" smtClean="0">
                <a:latin typeface="Articulate Narrow" panose="02000506040000020004" pitchFamily="2" charset="0"/>
              </a:rPr>
              <a:t>estudiant.</a:t>
            </a:r>
            <a:endParaRPr lang="es-ES" sz="2000" dirty="0">
              <a:latin typeface="Articulate Narrow" panose="02000506040000020004" pitchFamily="2" charset="0"/>
            </a:endParaRPr>
          </a:p>
          <a:p>
            <a:pPr marL="342900" lvl="0" indent="-342900">
              <a:buClr>
                <a:srgbClr val="F7C053"/>
              </a:buClr>
              <a:buSzPct val="150000"/>
              <a:buFont typeface="Wingdings" panose="05000000000000000000" pitchFamily="2" charset="2"/>
              <a:buChar char="§"/>
            </a:pPr>
            <a:r>
              <a:rPr lang="ca-ES" sz="2000" dirty="0" smtClean="0">
                <a:latin typeface="Articulate Narrow" panose="02000506040000020004" pitchFamily="2" charset="0"/>
              </a:rPr>
              <a:t>Fer </a:t>
            </a:r>
            <a:r>
              <a:rPr lang="ca-ES" sz="2000" dirty="0">
                <a:latin typeface="Articulate Narrow" panose="02000506040000020004" pitchFamily="2" charset="0"/>
              </a:rPr>
              <a:t>canvis en la tramesa o impedir que es facin canvis en la tramesa, intercanviant entre l’esborrany i l’enviament definitiu. </a:t>
            </a:r>
            <a:endParaRPr lang="es-ES" sz="2000" dirty="0">
              <a:latin typeface="Articulate Narrow" panose="02000506040000020004" pitchFamily="2" charset="0"/>
            </a:endParaRPr>
          </a:p>
          <a:p>
            <a:pPr marL="342900" lvl="0" indent="-342900">
              <a:buClr>
                <a:srgbClr val="F7C053"/>
              </a:buClr>
              <a:buSzPct val="150000"/>
              <a:buFont typeface="Wingdings" panose="05000000000000000000" pitchFamily="2" charset="2"/>
              <a:buChar char="§"/>
            </a:pPr>
            <a:r>
              <a:rPr lang="ca-ES" sz="2000" dirty="0" smtClean="0">
                <a:latin typeface="Articulate Narrow" panose="02000506040000020004" pitchFamily="2" charset="0"/>
              </a:rPr>
              <a:t>A </a:t>
            </a:r>
            <a:r>
              <a:rPr lang="ca-ES" sz="2000" dirty="0">
                <a:solidFill>
                  <a:srgbClr val="317ABE"/>
                </a:solidFill>
                <a:latin typeface="Articulate Narrow" panose="02000506040000020004" pitchFamily="2" charset="0"/>
              </a:rPr>
              <a:t>Concedeix una pròrroga </a:t>
            </a:r>
            <a:r>
              <a:rPr lang="ca-ES" sz="2000" dirty="0">
                <a:latin typeface="Articulate Narrow" panose="02000506040000020004" pitchFamily="2" charset="0"/>
              </a:rPr>
              <a:t>el professorat pot concedir una pròrroga a un estudiant concret en el lliurament de la tasca.</a:t>
            </a:r>
            <a:endParaRPr lang="es-ES" sz="2000" dirty="0">
              <a:latin typeface="Articulate Narrow" panose="02000506040000020004" pitchFamily="2" charset="0"/>
            </a:endParaRPr>
          </a:p>
        </p:txBody>
      </p:sp>
      <p:pic>
        <p:nvPicPr>
          <p:cNvPr id="6" name="Imatge 21"/>
          <p:cNvPicPr/>
          <p:nvPr/>
        </p:nvPicPr>
        <p:blipFill>
          <a:blip r:embed="rId2">
            <a:extLst>
              <a:ext uri="{28A0092B-C50C-407E-A947-70E740481C1C}">
                <a14:useLocalDpi xmlns:a14="http://schemas.microsoft.com/office/drawing/2010/main" val="0"/>
              </a:ext>
            </a:extLst>
          </a:blip>
          <a:stretch>
            <a:fillRect/>
          </a:stretch>
        </p:blipFill>
        <p:spPr>
          <a:xfrm>
            <a:off x="2328449" y="3122533"/>
            <a:ext cx="7049995" cy="3072205"/>
          </a:xfrm>
          <a:prstGeom prst="rect">
            <a:avLst/>
          </a:prstGeom>
          <a:ln>
            <a:solidFill>
              <a:schemeClr val="bg1">
                <a:lumMod val="65000"/>
              </a:schemeClr>
            </a:solidFill>
          </a:ln>
          <a:effectLst>
            <a:outerShdw blurRad="292100" dist="139700" dir="2700000" algn="tl" rotWithShape="0">
              <a:srgbClr val="333333">
                <a:alpha val="65000"/>
              </a:srgbClr>
            </a:outerShdw>
          </a:effectLst>
        </p:spPr>
      </p:pic>
      <p:sp>
        <p:nvSpPr>
          <p:cNvPr id="7" name="CuadroTexto 6"/>
          <p:cNvSpPr txBox="1"/>
          <p:nvPr/>
        </p:nvSpPr>
        <p:spPr>
          <a:xfrm>
            <a:off x="3774582" y="6266671"/>
            <a:ext cx="4642835" cy="400110"/>
          </a:xfrm>
          <a:prstGeom prst="rect">
            <a:avLst/>
          </a:prstGeom>
          <a:noFill/>
        </p:spPr>
        <p:txBody>
          <a:bodyPr wrap="square" rtlCol="0">
            <a:spAutoFit/>
          </a:bodyPr>
          <a:lstStyle/>
          <a:p>
            <a:r>
              <a:rPr lang="ca-ES" sz="2000" dirty="0">
                <a:latin typeface="Articulate Narrow" panose="02000506040000020004" pitchFamily="2" charset="0"/>
              </a:rPr>
              <a:t>Desplegable Edita a la pàgina de les </a:t>
            </a:r>
            <a:r>
              <a:rPr lang="ca-ES" sz="2000" dirty="0">
                <a:latin typeface="Articulate Narrow" panose="02000506040000020004" pitchFamily="2" charset="0"/>
              </a:rPr>
              <a:t>trameses</a:t>
            </a:r>
          </a:p>
        </p:txBody>
      </p:sp>
    </p:spTree>
    <p:extLst>
      <p:ext uri="{BB962C8B-B14F-4D97-AF65-F5344CB8AC3E}">
        <p14:creationId xmlns:p14="http://schemas.microsoft.com/office/powerpoint/2010/main" val="19226420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746976" y="1571223"/>
            <a:ext cx="10483404" cy="1200329"/>
          </a:xfrm>
          <a:prstGeom prst="rect">
            <a:avLst/>
          </a:prstGeom>
          <a:noFill/>
        </p:spPr>
        <p:txBody>
          <a:bodyPr wrap="square" rtlCol="0">
            <a:spAutoFit/>
          </a:bodyPr>
          <a:lstStyle/>
          <a:p>
            <a:pPr algn="just"/>
            <a:r>
              <a:rPr lang="ca-ES" sz="2400" dirty="0">
                <a:latin typeface="Articulate Narrow" panose="02000506040000020004" pitchFamily="2" charset="0"/>
              </a:rPr>
              <a:t>Sota el cos principal de la pantalla en què consten els noms dels estudiants i els seus lliuraments, hi ha un nou desplegable amb el qual, després d’haver marcat els lliuraments sobre els quals es vol actuar, el professorat pot executar l’opció triada.</a:t>
            </a:r>
            <a:endParaRPr lang="es-ES" sz="2400" dirty="0">
              <a:latin typeface="Articulate Narrow" panose="02000506040000020004" pitchFamily="2" charset="0"/>
            </a:endParaRPr>
          </a:p>
        </p:txBody>
      </p:sp>
      <p:pic>
        <p:nvPicPr>
          <p:cNvPr id="8" name="Imatge 1157"/>
          <p:cNvPicPr/>
          <p:nvPr/>
        </p:nvPicPr>
        <p:blipFill>
          <a:blip r:embed="rId2">
            <a:extLst>
              <a:ext uri="{28A0092B-C50C-407E-A947-70E740481C1C}">
                <a14:useLocalDpi xmlns:a14="http://schemas.microsoft.com/office/drawing/2010/main" val="0"/>
              </a:ext>
            </a:extLst>
          </a:blip>
          <a:stretch>
            <a:fillRect/>
          </a:stretch>
        </p:blipFill>
        <p:spPr bwMode="auto">
          <a:xfrm>
            <a:off x="2399342" y="3258355"/>
            <a:ext cx="7178671" cy="1751526"/>
          </a:xfrm>
          <a:prstGeom prst="rect">
            <a:avLst/>
          </a:prstGeom>
          <a:noFill/>
          <a:ln>
            <a:solidFill>
              <a:schemeClr val="bg1">
                <a:lumMod val="75000"/>
              </a:schemeClr>
            </a:solidFill>
          </a:ln>
        </p:spPr>
      </p:pic>
      <p:sp>
        <p:nvSpPr>
          <p:cNvPr id="9" name="CuadroTexto 8"/>
          <p:cNvSpPr txBox="1"/>
          <p:nvPr/>
        </p:nvSpPr>
        <p:spPr>
          <a:xfrm>
            <a:off x="4430332" y="5182923"/>
            <a:ext cx="3361386" cy="615553"/>
          </a:xfrm>
          <a:prstGeom prst="rect">
            <a:avLst/>
          </a:prstGeom>
          <a:noFill/>
        </p:spPr>
        <p:txBody>
          <a:bodyPr wrap="square" rtlCol="0">
            <a:spAutoFit/>
          </a:bodyPr>
          <a:lstStyle/>
          <a:p>
            <a:r>
              <a:rPr lang="ca-ES" sz="2000" dirty="0">
                <a:latin typeface="Articulate Narrow" panose="02000506040000020004" pitchFamily="2" charset="0"/>
              </a:rPr>
              <a:t>Desplegable Amb la selecció</a:t>
            </a:r>
            <a:r>
              <a:rPr lang="ca-ES" sz="2000" dirty="0">
                <a:latin typeface="Articulate Narrow" panose="02000506040000020004" pitchFamily="2" charset="0"/>
              </a:rPr>
              <a:t>…</a:t>
            </a:r>
          </a:p>
          <a:p>
            <a:endParaRPr lang="es-ES" sz="1400" i="1" dirty="0">
              <a:solidFill>
                <a:srgbClr val="317ABE"/>
              </a:solidFill>
              <a:latin typeface="Bebas Neue Bold" panose="020B0606020202050201"/>
            </a:endParaRPr>
          </a:p>
        </p:txBody>
      </p:sp>
    </p:spTree>
    <p:extLst>
      <p:ext uri="{BB962C8B-B14F-4D97-AF65-F5344CB8AC3E}">
        <p14:creationId xmlns:p14="http://schemas.microsoft.com/office/powerpoint/2010/main" val="4682061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1"/>
          <p:cNvSpPr txBox="1"/>
          <p:nvPr/>
        </p:nvSpPr>
        <p:spPr>
          <a:xfrm>
            <a:off x="940157" y="1146219"/>
            <a:ext cx="9401577" cy="5632311"/>
          </a:xfrm>
          <a:prstGeom prst="rect">
            <a:avLst/>
          </a:prstGeom>
          <a:noFill/>
        </p:spPr>
        <p:txBody>
          <a:bodyPr wrap="square" rtlCol="0">
            <a:spAutoFit/>
          </a:bodyPr>
          <a:lstStyle/>
          <a:p>
            <a:pPr algn="just"/>
            <a:r>
              <a:rPr lang="ca-ES" sz="2000" dirty="0">
                <a:latin typeface="Articulate Narrow" panose="02000506040000020004" pitchFamily="2" charset="0"/>
              </a:rPr>
              <a:t>A la part inferior de la pantalla es presenten diverses opcions</a:t>
            </a:r>
            <a:r>
              <a:rPr lang="ca-ES" sz="2000" dirty="0" smtClean="0">
                <a:latin typeface="Articulate Narrow" panose="02000506040000020004" pitchFamily="2" charset="0"/>
              </a:rPr>
              <a:t>:</a:t>
            </a:r>
          </a:p>
          <a:p>
            <a:pPr algn="just"/>
            <a:endParaRPr lang="es-ES" sz="2000" dirty="0">
              <a:latin typeface="Articulate Narrow" panose="02000506040000020004" pitchFamily="2" charset="0"/>
            </a:endParaRPr>
          </a:p>
          <a:p>
            <a:pPr marL="342900" lvl="0" indent="-342900" algn="just">
              <a:spcAft>
                <a:spcPts val="600"/>
              </a:spcAft>
              <a:buClr>
                <a:srgbClr val="F7C053"/>
              </a:buClr>
              <a:buSzPct val="200000"/>
              <a:buFont typeface="Wingdings" panose="05000000000000000000" pitchFamily="2" charset="2"/>
              <a:buChar char="§"/>
            </a:pPr>
            <a:r>
              <a:rPr lang="ca-ES" sz="2000" dirty="0">
                <a:solidFill>
                  <a:srgbClr val="317ABE"/>
                </a:solidFill>
                <a:latin typeface="Articulate Narrow" panose="02000506040000020004" pitchFamily="2" charset="0"/>
              </a:rPr>
              <a:t>Tasques per pàgina. </a:t>
            </a:r>
            <a:r>
              <a:rPr lang="ca-ES" sz="2000" dirty="0">
                <a:latin typeface="Articulate Narrow" panose="02000506040000020004" pitchFamily="2" charset="0"/>
              </a:rPr>
              <a:t>Permet definir el nombre d’alumnes que apareixen a la </a:t>
            </a:r>
            <a:r>
              <a:rPr lang="ca-ES" sz="2000" dirty="0" smtClean="0">
                <a:latin typeface="Articulate Narrow" panose="02000506040000020004" pitchFamily="2" charset="0"/>
              </a:rPr>
              <a:t>pàgina.</a:t>
            </a:r>
            <a:endParaRPr lang="es-ES" sz="2000" dirty="0">
              <a:latin typeface="Articulate Narrow" panose="02000506040000020004" pitchFamily="2" charset="0"/>
            </a:endParaRPr>
          </a:p>
          <a:p>
            <a:pPr marL="342900" lvl="0" indent="-342900" algn="just">
              <a:spcAft>
                <a:spcPts val="600"/>
              </a:spcAft>
              <a:buClr>
                <a:srgbClr val="F7C053"/>
              </a:buClr>
              <a:buSzPct val="200000"/>
              <a:buFont typeface="Wingdings" panose="05000000000000000000" pitchFamily="2" charset="2"/>
              <a:buChar char="§"/>
            </a:pPr>
            <a:r>
              <a:rPr lang="ca-ES" sz="2000" dirty="0" smtClean="0">
                <a:solidFill>
                  <a:srgbClr val="317ABE"/>
                </a:solidFill>
                <a:latin typeface="Articulate Narrow" panose="02000506040000020004" pitchFamily="2" charset="0"/>
              </a:rPr>
              <a:t>Filtre</a:t>
            </a:r>
            <a:r>
              <a:rPr lang="ca-ES" sz="2000" dirty="0">
                <a:solidFill>
                  <a:srgbClr val="317ABE"/>
                </a:solidFill>
                <a:latin typeface="Articulate Narrow" panose="02000506040000020004" pitchFamily="2" charset="0"/>
              </a:rPr>
              <a:t>.</a:t>
            </a:r>
            <a:r>
              <a:rPr lang="ca-ES" sz="2000" dirty="0">
                <a:latin typeface="Articulate Narrow" panose="02000506040000020004" pitchFamily="2" charset="0"/>
              </a:rPr>
              <a:t> Permet seleccionar les tasques segons </a:t>
            </a:r>
            <a:r>
              <a:rPr lang="ca-ES" sz="2000" dirty="0" smtClean="0">
                <a:latin typeface="Articulate Narrow" panose="02000506040000020004" pitchFamily="2" charset="0"/>
              </a:rPr>
              <a:t>l’estat.</a:t>
            </a:r>
            <a:endParaRPr lang="es-ES" sz="2000" dirty="0">
              <a:latin typeface="Articulate Narrow" panose="02000506040000020004" pitchFamily="2" charset="0"/>
            </a:endParaRPr>
          </a:p>
          <a:p>
            <a:pPr marL="342900" lvl="0" indent="-342900" algn="just">
              <a:spcAft>
                <a:spcPts val="600"/>
              </a:spcAft>
              <a:buClr>
                <a:srgbClr val="F7C053"/>
              </a:buClr>
              <a:buSzPct val="200000"/>
              <a:buFont typeface="Wingdings" panose="05000000000000000000" pitchFamily="2" charset="2"/>
              <a:buChar char="§"/>
            </a:pPr>
            <a:r>
              <a:rPr lang="ca-ES" sz="2000" dirty="0" smtClean="0">
                <a:solidFill>
                  <a:srgbClr val="327DC1"/>
                </a:solidFill>
                <a:latin typeface="Articulate Narrow" panose="02000506040000020004" pitchFamily="2" charset="0"/>
              </a:rPr>
              <a:t>Qualificació </a:t>
            </a:r>
            <a:r>
              <a:rPr lang="ca-ES" sz="2000" dirty="0">
                <a:solidFill>
                  <a:srgbClr val="327DC1"/>
                </a:solidFill>
                <a:latin typeface="Articulate Narrow" panose="02000506040000020004" pitchFamily="2" charset="0"/>
              </a:rPr>
              <a:t>ràpida</a:t>
            </a:r>
            <a:r>
              <a:rPr lang="ca-ES" sz="2000" dirty="0">
                <a:latin typeface="Articulate Narrow" panose="02000506040000020004" pitchFamily="2" charset="0"/>
              </a:rPr>
              <a:t>. Permet qualificar les tasques en aquesta mateixa </a:t>
            </a:r>
            <a:r>
              <a:rPr lang="ca-ES" sz="2000" dirty="0" smtClean="0">
                <a:latin typeface="Articulate Narrow" panose="02000506040000020004" pitchFamily="2" charset="0"/>
              </a:rPr>
              <a:t>pàgina.</a:t>
            </a:r>
            <a:endParaRPr lang="es-ES" sz="2000" dirty="0">
              <a:latin typeface="Articulate Narrow" panose="02000506040000020004" pitchFamily="2" charset="0"/>
            </a:endParaRPr>
          </a:p>
          <a:p>
            <a:pPr marL="342900" lvl="0" indent="-342900" algn="just">
              <a:spcAft>
                <a:spcPts val="600"/>
              </a:spcAft>
              <a:buClr>
                <a:srgbClr val="F7C053"/>
              </a:buClr>
              <a:buSzPct val="200000"/>
              <a:buFont typeface="Wingdings" panose="05000000000000000000" pitchFamily="2" charset="2"/>
              <a:buChar char="§"/>
            </a:pPr>
            <a:r>
              <a:rPr lang="ca-ES" sz="2000" dirty="0" smtClean="0">
                <a:solidFill>
                  <a:srgbClr val="317ABE"/>
                </a:solidFill>
                <a:latin typeface="Articulate Narrow" panose="02000506040000020004" pitchFamily="2" charset="0"/>
              </a:rPr>
              <a:t>Mostra </a:t>
            </a:r>
            <a:r>
              <a:rPr lang="ca-ES" sz="2000" dirty="0">
                <a:solidFill>
                  <a:srgbClr val="317ABE"/>
                </a:solidFill>
                <a:latin typeface="Articulate Narrow" panose="02000506040000020004" pitchFamily="2" charset="0"/>
              </a:rPr>
              <a:t>sols les inscripcions actives</a:t>
            </a:r>
            <a:r>
              <a:rPr lang="ca-ES" sz="2000" dirty="0">
                <a:latin typeface="Articulate Narrow" panose="02000506040000020004" pitchFamily="2" charset="0"/>
              </a:rPr>
              <a:t>. Mostra únicament els alumnes amb inscripció vigent al </a:t>
            </a:r>
            <a:r>
              <a:rPr lang="ca-ES" sz="2000" dirty="0" smtClean="0">
                <a:latin typeface="Articulate Narrow" panose="02000506040000020004" pitchFamily="2" charset="0"/>
              </a:rPr>
              <a:t>curs.</a:t>
            </a:r>
            <a:endParaRPr lang="es-ES" sz="2000" dirty="0">
              <a:latin typeface="Articulate Narrow" panose="02000506040000020004" pitchFamily="2" charset="0"/>
            </a:endParaRPr>
          </a:p>
          <a:p>
            <a:pPr marL="342900" lvl="0" indent="-342900" algn="just">
              <a:spcAft>
                <a:spcPts val="600"/>
              </a:spcAft>
              <a:buClr>
                <a:srgbClr val="F7C053"/>
              </a:buClr>
              <a:buSzPct val="200000"/>
              <a:buFont typeface="Wingdings" panose="05000000000000000000" pitchFamily="2" charset="2"/>
              <a:buChar char="§"/>
            </a:pPr>
            <a:r>
              <a:rPr lang="ca-ES" sz="2000" dirty="0" smtClean="0">
                <a:solidFill>
                  <a:srgbClr val="317ABE"/>
                </a:solidFill>
                <a:latin typeface="Articulate Narrow" panose="02000506040000020004" pitchFamily="2" charset="0"/>
              </a:rPr>
              <a:t>Descarrega </a:t>
            </a:r>
            <a:r>
              <a:rPr lang="ca-ES" sz="2000" dirty="0">
                <a:solidFill>
                  <a:srgbClr val="317ABE"/>
                </a:solidFill>
                <a:latin typeface="Articulate Narrow" panose="02000506040000020004" pitchFamily="2" charset="0"/>
              </a:rPr>
              <a:t>les trameses en carpetes</a:t>
            </a:r>
            <a:r>
              <a:rPr lang="ca-ES" sz="2000" dirty="0">
                <a:latin typeface="Articulate Narrow" panose="02000506040000020004" pitchFamily="2" charset="0"/>
              </a:rPr>
              <a:t>. Permet la descàrrega agrupada en carpetes de trameses formades per més d’un fitxer</a:t>
            </a:r>
            <a:r>
              <a:rPr lang="ca-ES" sz="2000" dirty="0" smtClean="0">
                <a:latin typeface="Articulate Narrow" panose="02000506040000020004" pitchFamily="2" charset="0"/>
              </a:rPr>
              <a:t>.</a:t>
            </a:r>
          </a:p>
          <a:p>
            <a:pPr lvl="0" algn="just">
              <a:buClr>
                <a:srgbClr val="F7C053"/>
              </a:buClr>
              <a:buSzPct val="200000"/>
            </a:pPr>
            <a:endParaRPr lang="ca-ES" sz="2000" dirty="0" smtClean="0">
              <a:latin typeface="Articulate Narrow" panose="02000506040000020004" pitchFamily="2" charset="0"/>
            </a:endParaRPr>
          </a:p>
          <a:p>
            <a:pPr algn="just">
              <a:spcAft>
                <a:spcPts val="600"/>
              </a:spcAft>
            </a:pPr>
            <a:r>
              <a:rPr lang="ca-ES" sz="2000" dirty="0" smtClean="0">
                <a:latin typeface="Articulate Narrow" panose="02000506040000020004" pitchFamily="2" charset="0"/>
              </a:rPr>
              <a:t>Per </a:t>
            </a:r>
            <a:r>
              <a:rPr lang="ca-ES" sz="2000" dirty="0">
                <a:latin typeface="Articulate Narrow" panose="02000506040000020004" pitchFamily="2" charset="0"/>
              </a:rPr>
              <a:t>qualificar les tasques hi ha dues </a:t>
            </a:r>
            <a:r>
              <a:rPr lang="ca-ES" sz="2000" dirty="0" smtClean="0">
                <a:latin typeface="Articulate Narrow" panose="02000506040000020004" pitchFamily="2" charset="0"/>
              </a:rPr>
              <a:t>opcions:</a:t>
            </a:r>
            <a:endParaRPr lang="es-ES" sz="2000" dirty="0">
              <a:latin typeface="Articulate Narrow" panose="02000506040000020004" pitchFamily="2" charset="0"/>
            </a:endParaRPr>
          </a:p>
          <a:p>
            <a:pPr marL="342900" indent="-342900" algn="just">
              <a:spcAft>
                <a:spcPts val="600"/>
              </a:spcAft>
              <a:buClr>
                <a:srgbClr val="F7C053"/>
              </a:buClr>
              <a:buSzPct val="200000"/>
              <a:buFont typeface="Wingdings" panose="05000000000000000000" pitchFamily="2" charset="2"/>
              <a:buChar char="§"/>
            </a:pPr>
            <a:r>
              <a:rPr lang="ca-ES" sz="2000" dirty="0" smtClean="0">
                <a:latin typeface="Articulate Narrow" panose="02000506040000020004" pitchFamily="2" charset="0"/>
              </a:rPr>
              <a:t>Utilitzar </a:t>
            </a:r>
            <a:r>
              <a:rPr lang="ca-ES" sz="2000" dirty="0">
                <a:latin typeface="Articulate Narrow" panose="02000506040000020004" pitchFamily="2" charset="0"/>
              </a:rPr>
              <a:t>les caselles de la columna </a:t>
            </a:r>
            <a:r>
              <a:rPr lang="ca-ES" sz="2000" dirty="0">
                <a:solidFill>
                  <a:srgbClr val="317ABE"/>
                </a:solidFill>
                <a:latin typeface="Articulate Narrow" panose="02000506040000020004" pitchFamily="2" charset="0"/>
              </a:rPr>
              <a:t>Qualificació</a:t>
            </a:r>
            <a:r>
              <a:rPr lang="ca-ES" sz="2000" dirty="0">
                <a:latin typeface="Articulate Narrow" panose="02000506040000020004" pitchFamily="2" charset="0"/>
              </a:rPr>
              <a:t>, si s’ha habilitat la qualificació ràpida (aquest mètode no està disponible si s’ha seleccionat la qualificació mitjançant rúbriques o guia de qualificació</a:t>
            </a:r>
            <a:r>
              <a:rPr lang="ca-ES" sz="2000" dirty="0" smtClean="0">
                <a:latin typeface="Articulate Narrow" panose="02000506040000020004" pitchFamily="2" charset="0"/>
              </a:rPr>
              <a:t>).</a:t>
            </a:r>
            <a:endParaRPr lang="es-ES" sz="2000" dirty="0">
              <a:latin typeface="Articulate Narrow" panose="02000506040000020004" pitchFamily="2" charset="0"/>
            </a:endParaRPr>
          </a:p>
          <a:p>
            <a:pPr marL="342900" indent="-342900" algn="just">
              <a:spcAft>
                <a:spcPts val="600"/>
              </a:spcAft>
              <a:buClr>
                <a:srgbClr val="F7C053"/>
              </a:buClr>
              <a:buSzPct val="200000"/>
              <a:buFont typeface="Wingdings" panose="05000000000000000000" pitchFamily="2" charset="2"/>
              <a:buChar char="§"/>
            </a:pPr>
            <a:r>
              <a:rPr lang="ca-ES" sz="2000" dirty="0" smtClean="0">
                <a:latin typeface="Articulate Narrow" panose="02000506040000020004" pitchFamily="2" charset="0"/>
              </a:rPr>
              <a:t>Clicar </a:t>
            </a:r>
            <a:r>
              <a:rPr lang="ca-ES" sz="2000" dirty="0">
                <a:latin typeface="Articulate Narrow" panose="02000506040000020004" pitchFamily="2" charset="0"/>
              </a:rPr>
              <a:t>al botó </a:t>
            </a:r>
            <a:r>
              <a:rPr lang="ca-ES" sz="2000" dirty="0">
                <a:solidFill>
                  <a:srgbClr val="317ABE"/>
                </a:solidFill>
                <a:latin typeface="Articulate Narrow" panose="02000506040000020004" pitchFamily="2" charset="0"/>
              </a:rPr>
              <a:t>Qualificació </a:t>
            </a:r>
            <a:r>
              <a:rPr lang="ca-ES" sz="2000" dirty="0">
                <a:latin typeface="Articulate Narrow" panose="02000506040000020004" pitchFamily="2" charset="0"/>
              </a:rPr>
              <a:t>que apareix a la columna de qualificació i que dona accés a la pantalla de qualificació. </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21839453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28034" y="1270665"/>
            <a:ext cx="4018207" cy="4708981"/>
          </a:xfrm>
          <a:prstGeom prst="rect">
            <a:avLst/>
          </a:prstGeom>
          <a:noFill/>
        </p:spPr>
        <p:txBody>
          <a:bodyPr wrap="square" rtlCol="0">
            <a:spAutoFit/>
          </a:bodyPr>
          <a:lstStyle/>
          <a:p>
            <a:pPr>
              <a:spcAft>
                <a:spcPts val="600"/>
              </a:spcAft>
            </a:pPr>
            <a:r>
              <a:rPr lang="ca-ES" sz="2000" dirty="0">
                <a:latin typeface="Articulate Narrow" panose="02000506040000020004" pitchFamily="2" charset="0"/>
              </a:rPr>
              <a:t>A la pantalla que apareix per defecte</a:t>
            </a:r>
            <a:r>
              <a:rPr lang="ca-ES" sz="2000" dirty="0" smtClean="0">
                <a:latin typeface="Articulate Narrow" panose="02000506040000020004" pitchFamily="2" charset="0"/>
              </a:rPr>
              <a:t>:</a:t>
            </a:r>
          </a:p>
          <a:p>
            <a:pPr>
              <a:spcAft>
                <a:spcPts val="600"/>
              </a:spcAft>
            </a:pPr>
            <a:endParaRPr lang="es-ES" sz="2000" dirty="0">
              <a:latin typeface="Articulate Narrow" panose="02000506040000020004" pitchFamily="2" charset="0"/>
            </a:endParaRPr>
          </a:p>
          <a:p>
            <a:pPr marL="342900" lvl="0" indent="-342900">
              <a:spcAft>
                <a:spcPts val="600"/>
              </a:spcAft>
              <a:buClr>
                <a:srgbClr val="F7C053"/>
              </a:buClr>
              <a:buSzPct val="200000"/>
              <a:buFont typeface="Wingdings" panose="05000000000000000000" pitchFamily="2" charset="2"/>
              <a:buChar char="§"/>
            </a:pPr>
            <a:r>
              <a:rPr lang="ca-ES" sz="2000" dirty="0">
                <a:latin typeface="Articulate Narrow" panose="02000506040000020004" pitchFamily="2" charset="0"/>
              </a:rPr>
              <a:t>A la banda dreta, el Moodle genera la visualització en format PDF de la tramesa de l’estudiant (si ha enviat un PDF), amb una barra d’edició per corregir-ne el </a:t>
            </a:r>
            <a:r>
              <a:rPr lang="ca-ES" sz="2000" dirty="0" smtClean="0">
                <a:latin typeface="Articulate Narrow" panose="02000506040000020004" pitchFamily="2" charset="0"/>
              </a:rPr>
              <a:t>contingut</a:t>
            </a:r>
            <a:r>
              <a:rPr lang="ca-ES" sz="2000" dirty="0" smtClean="0">
                <a:latin typeface="Articulate Narrow" panose="02000506040000020004" pitchFamily="2" charset="0"/>
              </a:rPr>
              <a:t>.</a:t>
            </a:r>
          </a:p>
          <a:p>
            <a:pPr lvl="0">
              <a:spcAft>
                <a:spcPts val="600"/>
              </a:spcAft>
              <a:buClr>
                <a:srgbClr val="F7C053"/>
              </a:buClr>
              <a:buSzPct val="200000"/>
            </a:pPr>
            <a:endParaRPr lang="es-ES" sz="2000" dirty="0">
              <a:latin typeface="Articulate Narrow" panose="02000506040000020004" pitchFamily="2" charset="0"/>
            </a:endParaRPr>
          </a:p>
          <a:p>
            <a:pPr marL="342900" lvl="0" indent="-342900">
              <a:spcAft>
                <a:spcPts val="600"/>
              </a:spcAft>
              <a:buClr>
                <a:srgbClr val="F7C053"/>
              </a:buClr>
              <a:buSzPct val="200000"/>
              <a:buFont typeface="Wingdings" panose="05000000000000000000" pitchFamily="2" charset="2"/>
              <a:buChar char="§"/>
            </a:pPr>
            <a:r>
              <a:rPr lang="ca-ES" sz="2000" dirty="0" smtClean="0">
                <a:latin typeface="Articulate Narrow" panose="02000506040000020004" pitchFamily="2" charset="0"/>
              </a:rPr>
              <a:t>A </a:t>
            </a:r>
            <a:r>
              <a:rPr lang="ca-ES" sz="2000" dirty="0">
                <a:latin typeface="Articulate Narrow" panose="02000506040000020004" pitchFamily="2" charset="0"/>
              </a:rPr>
              <a:t>la banda esquerra, apareixen les opcions de l’estat de la tramesa, el fitxer adjunt, comentaris de l’estudiant, les caixes per especificar la qualificació i comentaris de retroacció</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pic>
        <p:nvPicPr>
          <p:cNvPr id="3" name="Imatge 1158"/>
          <p:cNvPicPr/>
          <p:nvPr/>
        </p:nvPicPr>
        <p:blipFill>
          <a:blip r:embed="rId2"/>
          <a:stretch>
            <a:fillRect/>
          </a:stretch>
        </p:blipFill>
        <p:spPr>
          <a:xfrm>
            <a:off x="5087156" y="1053353"/>
            <a:ext cx="6194738" cy="4999717"/>
          </a:xfrm>
          <a:prstGeom prst="rect">
            <a:avLst/>
          </a:prstGeom>
          <a:ln>
            <a:solidFill>
              <a:schemeClr val="bg1">
                <a:lumMod val="75000"/>
              </a:schemeClr>
            </a:solidFill>
          </a:ln>
          <a:effectLst>
            <a:outerShdw blurRad="292100" dist="139700" dir="2700000" algn="tl" rotWithShape="0">
              <a:srgbClr val="333333">
                <a:alpha val="65000"/>
              </a:srgbClr>
            </a:outerShdw>
          </a:effectLst>
        </p:spPr>
      </p:pic>
      <p:sp>
        <p:nvSpPr>
          <p:cNvPr id="4" name="CuadroTexto 3"/>
          <p:cNvSpPr txBox="1"/>
          <p:nvPr/>
        </p:nvSpPr>
        <p:spPr>
          <a:xfrm>
            <a:off x="4765184" y="6143222"/>
            <a:ext cx="6516710" cy="707886"/>
          </a:xfrm>
          <a:prstGeom prst="rect">
            <a:avLst/>
          </a:prstGeom>
          <a:noFill/>
        </p:spPr>
        <p:txBody>
          <a:bodyPr wrap="square" rtlCol="0">
            <a:spAutoFit/>
          </a:bodyPr>
          <a:lstStyle/>
          <a:p>
            <a:pPr algn="ctr"/>
            <a:r>
              <a:rPr lang="ca-ES" sz="2000" dirty="0">
                <a:latin typeface="Articulate Narrow" panose="02000506040000020004" pitchFamily="2" charset="0"/>
              </a:rPr>
              <a:t>Visualització generada pel Moodle de la tramesa en PDF</a:t>
            </a:r>
            <a:br>
              <a:rPr lang="ca-ES" sz="2000" dirty="0">
                <a:latin typeface="Articulate Narrow" panose="02000506040000020004" pitchFamily="2" charset="0"/>
              </a:rPr>
            </a:br>
            <a:r>
              <a:rPr lang="ca-ES" sz="2000" dirty="0">
                <a:latin typeface="Articulate Narrow" panose="02000506040000020004" pitchFamily="2" charset="0"/>
              </a:rPr>
              <a:t>i opcions de qualificació </a:t>
            </a:r>
            <a:r>
              <a:rPr lang="ca-ES" sz="2000" dirty="0">
                <a:latin typeface="Articulate Narrow" panose="02000506040000020004" pitchFamily="2" charset="0"/>
              </a:rPr>
              <a:t>simple</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42763571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15153" y="1223494"/>
            <a:ext cx="4546243" cy="1631216"/>
          </a:xfrm>
          <a:prstGeom prst="rect">
            <a:avLst/>
          </a:prstGeom>
          <a:noFill/>
        </p:spPr>
        <p:txBody>
          <a:bodyPr wrap="square" rtlCol="0">
            <a:spAutoFit/>
          </a:bodyPr>
          <a:lstStyle/>
          <a:p>
            <a:pPr algn="just"/>
            <a:r>
              <a:rPr lang="ca-ES" sz="2000" dirty="0">
                <a:latin typeface="Articulate Narrow" panose="02000506040000020004" pitchFamily="2" charset="0"/>
              </a:rPr>
              <a:t>El professorat pot marcar, subratllar, fer anotacions, etc., en el document, i crear-ne un altre que l’estudiant pot descarregar. La taula següent descriu les icones que es poden fer servir a l’editor PDF</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pic>
        <p:nvPicPr>
          <p:cNvPr id="21" name="Imagen 20"/>
          <p:cNvPicPr/>
          <p:nvPr/>
        </p:nvPicPr>
        <p:blipFill rotWithShape="1">
          <a:blip r:embed="rId2">
            <a:extLst>
              <a:ext uri="{28A0092B-C50C-407E-A947-70E740481C1C}">
                <a14:useLocalDpi xmlns:a14="http://schemas.microsoft.com/office/drawing/2010/main" val="0"/>
              </a:ext>
            </a:extLst>
          </a:blip>
          <a:srcRect l="27369" t="22728" r="28467" b="16314"/>
          <a:stretch/>
        </p:blipFill>
        <p:spPr bwMode="auto">
          <a:xfrm>
            <a:off x="5352714" y="927278"/>
            <a:ext cx="5787511" cy="5525037"/>
          </a:xfrm>
          <a:prstGeom prst="rect">
            <a:avLst/>
          </a:prstGeom>
          <a:ln>
            <a:noFill/>
          </a:ln>
          <a:extLst>
            <a:ext uri="{53640926-AAD7-44D8-BBD7-CCE9431645EC}">
              <a14:shadowObscured xmlns:a14="http://schemas.microsoft.com/office/drawing/2010/main"/>
            </a:ext>
          </a:extLst>
        </p:spPr>
      </p:pic>
      <p:sp>
        <p:nvSpPr>
          <p:cNvPr id="4" name="CuadroTexto 3"/>
          <p:cNvSpPr txBox="1"/>
          <p:nvPr/>
        </p:nvSpPr>
        <p:spPr>
          <a:xfrm>
            <a:off x="515152" y="2949263"/>
            <a:ext cx="4546243" cy="2246769"/>
          </a:xfrm>
          <a:prstGeom prst="rect">
            <a:avLst/>
          </a:prstGeom>
          <a:noFill/>
        </p:spPr>
        <p:txBody>
          <a:bodyPr wrap="square" rtlCol="0">
            <a:spAutoFit/>
          </a:bodyPr>
          <a:lstStyle/>
          <a:p>
            <a:pPr algn="just"/>
            <a:r>
              <a:rPr lang="ca-ES" sz="2000" dirty="0">
                <a:latin typeface="Articulate Narrow" panose="02000506040000020004" pitchFamily="2" charset="0"/>
              </a:rPr>
              <a:t>Les opcions de visualització es poden canviar amb les diferents icones que figuren a la cantonada inferior esquerra. A part de la que es mostra en la imatge anterior, es pot triar mostrar només la tramesa en PDF per corregir-la i mostrar només les opcions de tramesa, qualificació i retroacció.</a:t>
            </a:r>
            <a:endParaRPr lang="es-ES" sz="2000" dirty="0">
              <a:latin typeface="Articulate Narrow" panose="02000506040000020004" pitchFamily="2" charset="0"/>
            </a:endParaRPr>
          </a:p>
        </p:txBody>
      </p:sp>
      <p:pic>
        <p:nvPicPr>
          <p:cNvPr id="7" name="Imatge 25"/>
          <p:cNvPicPr/>
          <p:nvPr/>
        </p:nvPicPr>
        <p:blipFill>
          <a:blip r:embed="rId3"/>
          <a:stretch>
            <a:fillRect/>
          </a:stretch>
        </p:blipFill>
        <p:spPr>
          <a:xfrm>
            <a:off x="1548211" y="5423505"/>
            <a:ext cx="2248304" cy="447756"/>
          </a:xfrm>
          <a:prstGeom prst="rect">
            <a:avLst/>
          </a:prstGeom>
        </p:spPr>
      </p:pic>
      <p:sp>
        <p:nvSpPr>
          <p:cNvPr id="6" name="CuadroTexto 5"/>
          <p:cNvSpPr txBox="1"/>
          <p:nvPr/>
        </p:nvSpPr>
        <p:spPr>
          <a:xfrm>
            <a:off x="201165" y="5933846"/>
            <a:ext cx="5151549" cy="400110"/>
          </a:xfrm>
          <a:prstGeom prst="rect">
            <a:avLst/>
          </a:prstGeom>
          <a:noFill/>
        </p:spPr>
        <p:txBody>
          <a:bodyPr wrap="square" rtlCol="0">
            <a:spAutoFit/>
          </a:bodyPr>
          <a:lstStyle/>
          <a:p>
            <a:r>
              <a:rPr lang="ca-ES" sz="2000" dirty="0">
                <a:latin typeface="Articulate Narrow" panose="02000506040000020004" pitchFamily="2" charset="0"/>
              </a:rPr>
              <a:t>Opcions de visualització de tramesa i </a:t>
            </a:r>
            <a:r>
              <a:rPr lang="ca-ES" sz="2000" dirty="0">
                <a:latin typeface="Articulate Narrow" panose="02000506040000020004" pitchFamily="2" charset="0"/>
              </a:rPr>
              <a:t>qualificació</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25560638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12123" y="1081825"/>
            <a:ext cx="11178863" cy="4893647"/>
          </a:xfrm>
          <a:prstGeom prst="rect">
            <a:avLst/>
          </a:prstGeom>
          <a:noFill/>
        </p:spPr>
        <p:txBody>
          <a:bodyPr wrap="square" rtlCol="0">
            <a:spAutoFit/>
          </a:bodyPr>
          <a:lstStyle/>
          <a:p>
            <a:pPr algn="just"/>
            <a:r>
              <a:rPr lang="ca-ES" sz="2400" dirty="0">
                <a:latin typeface="Articulate Narrow" panose="02000506040000020004" pitchFamily="2" charset="0"/>
              </a:rPr>
              <a:t>Depenent del mètode de qualificació configurat en crear la tasca, apareixen diferents opcions per qualificar</a:t>
            </a:r>
            <a:r>
              <a:rPr lang="ca-ES" sz="2400" dirty="0" smtClean="0">
                <a:latin typeface="Articulate Narrow" panose="02000506040000020004" pitchFamily="2" charset="0"/>
              </a:rPr>
              <a:t>:</a:t>
            </a:r>
          </a:p>
          <a:p>
            <a:pPr algn="just"/>
            <a:endParaRPr lang="es-ES" sz="24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a:latin typeface="Articulate Narrow" panose="02000506040000020004" pitchFamily="2" charset="0"/>
              </a:rPr>
              <a:t>Si a </a:t>
            </a:r>
            <a:r>
              <a:rPr lang="ca-ES" sz="2400" dirty="0">
                <a:solidFill>
                  <a:srgbClr val="317ABE"/>
                </a:solidFill>
                <a:latin typeface="Articulate Narrow" panose="02000506040000020004" pitchFamily="2" charset="0"/>
              </a:rPr>
              <a:t>Mètode de qualificació </a:t>
            </a:r>
            <a:r>
              <a:rPr lang="ca-ES" sz="2400" dirty="0">
                <a:latin typeface="Articulate Narrow" panose="02000506040000020004" pitchFamily="2" charset="0"/>
              </a:rPr>
              <a:t>se selecciona </a:t>
            </a:r>
            <a:r>
              <a:rPr lang="ca-ES" sz="2400" dirty="0">
                <a:solidFill>
                  <a:srgbClr val="317ABE"/>
                </a:solidFill>
                <a:latin typeface="Articulate Narrow" panose="02000506040000020004" pitchFamily="2" charset="0"/>
              </a:rPr>
              <a:t>Qualificació senzilla </a:t>
            </a:r>
            <a:r>
              <a:rPr lang="ca-ES" sz="2400" dirty="0">
                <a:latin typeface="Articulate Narrow" panose="02000506040000020004" pitchFamily="2" charset="0"/>
              </a:rPr>
              <a:t>(imatge anterior),</a:t>
            </a:r>
            <a:br>
              <a:rPr lang="ca-ES" sz="2400" dirty="0">
                <a:latin typeface="Articulate Narrow" panose="02000506040000020004" pitchFamily="2" charset="0"/>
              </a:rPr>
            </a:br>
            <a:r>
              <a:rPr lang="ca-ES" sz="2400" dirty="0">
                <a:latin typeface="Articulate Narrow" panose="02000506040000020004" pitchFamily="2" charset="0"/>
              </a:rPr>
              <a:t>el professorat ha de donar una qualificació numèrica o d’escala, pot seleccionar l’estat i l’avaluador de la tasca, disposa d’un editor de text en línia per posar un comentari a l’estudiant, permet carregar fitxers de retroacció i notificar a l’estudiant que se l’ha avaluat</a:t>
            </a:r>
            <a:r>
              <a:rPr lang="ca-ES" sz="2400" dirty="0" smtClean="0">
                <a:latin typeface="Articulate Narrow" panose="02000506040000020004" pitchFamily="2" charset="0"/>
              </a:rPr>
              <a:t>.</a:t>
            </a:r>
          </a:p>
          <a:p>
            <a:pPr marL="342900" lvl="0" indent="-342900" algn="just">
              <a:buClr>
                <a:schemeClr val="accent1">
                  <a:lumMod val="60000"/>
                  <a:lumOff val="40000"/>
                </a:schemeClr>
              </a:buClr>
              <a:buFont typeface="Wingdings" panose="05000000000000000000" pitchFamily="2" charset="2"/>
              <a:buChar char="§"/>
            </a:pPr>
            <a:endParaRPr lang="es-ES" sz="2400" dirty="0">
              <a:latin typeface="Articulate Narrow" panose="02000506040000020004" pitchFamily="2" charset="0"/>
            </a:endParaRPr>
          </a:p>
          <a:p>
            <a:pPr lvl="1" algn="just">
              <a:buClr>
                <a:schemeClr val="accent1">
                  <a:lumMod val="60000"/>
                  <a:lumOff val="40000"/>
                </a:schemeClr>
              </a:buClr>
            </a:pPr>
            <a:r>
              <a:rPr lang="ca-ES" sz="2400" dirty="0">
                <a:latin typeface="Articulate Narrow" panose="02000506040000020004" pitchFamily="2" charset="0"/>
              </a:rPr>
              <a:t>A la part superior d’aquesta finestra hi ha la informació de l’estudiant, l’estat de la tramesa, data en què es va fer el lliurament, en vermell si manca la qualificació, la data també en vermell si el lliurament és posterior a la data límit, i els fitxers que ha carregat.</a:t>
            </a:r>
            <a:endParaRPr lang="es-ES" sz="2400" dirty="0">
              <a:latin typeface="Articulate Narrow" panose="02000506040000020004" pitchFamily="2" charset="0"/>
            </a:endParaRPr>
          </a:p>
          <a:p>
            <a:pPr lvl="1" algn="just">
              <a:buClr>
                <a:schemeClr val="accent1">
                  <a:lumMod val="60000"/>
                  <a:lumOff val="40000"/>
                </a:schemeClr>
              </a:buClr>
            </a:pPr>
            <a:r>
              <a:rPr lang="ca-ES" sz="2400" dirty="0">
                <a:latin typeface="Articulate Narrow" panose="02000506040000020004" pitchFamily="2" charset="0"/>
              </a:rPr>
              <a:t>A la part intermèdia de la finestra s’estableix la nota obtinguda a la tasca i, a la part inferior, amb l’editor de text es pot escriure un comentari com a correcció a l’estudiant</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26974742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26"/>
          <p:cNvPicPr/>
          <p:nvPr/>
        </p:nvPicPr>
        <p:blipFill>
          <a:blip r:embed="rId2">
            <a:extLst>
              <a:ext uri="{28A0092B-C50C-407E-A947-70E740481C1C}">
                <a14:useLocalDpi xmlns:a14="http://schemas.microsoft.com/office/drawing/2010/main" val="0"/>
              </a:ext>
            </a:extLst>
          </a:blip>
          <a:stretch>
            <a:fillRect/>
          </a:stretch>
        </p:blipFill>
        <p:spPr>
          <a:xfrm>
            <a:off x="2951409" y="953038"/>
            <a:ext cx="5484253" cy="5138671"/>
          </a:xfrm>
          <a:prstGeom prst="rect">
            <a:avLst/>
          </a:prstGeom>
          <a:ln>
            <a:solidFill>
              <a:schemeClr val="bg1">
                <a:lumMod val="75000"/>
              </a:schemeClr>
            </a:solidFill>
          </a:ln>
        </p:spPr>
      </p:pic>
      <p:sp>
        <p:nvSpPr>
          <p:cNvPr id="4" name="Rectángulo 3"/>
          <p:cNvSpPr/>
          <p:nvPr/>
        </p:nvSpPr>
        <p:spPr>
          <a:xfrm>
            <a:off x="1596983" y="6259134"/>
            <a:ext cx="8615964" cy="400110"/>
          </a:xfrm>
          <a:prstGeom prst="rect">
            <a:avLst/>
          </a:prstGeom>
        </p:spPr>
        <p:txBody>
          <a:bodyPr wrap="square">
            <a:spAutoFit/>
          </a:bodyPr>
          <a:lstStyle/>
          <a:p>
            <a:r>
              <a:rPr lang="ca-ES" sz="2000" dirty="0">
                <a:latin typeface="Articulate Narrow" panose="02000506040000020004" pitchFamily="2" charset="0"/>
              </a:rPr>
              <a:t>Qualificació d’una tasca (enviament de fitxer) amb qualificació simple (vista sense PDF</a:t>
            </a:r>
            <a:r>
              <a:rPr lang="ca-ES" sz="2000" dirty="0">
                <a:latin typeface="Articulate Narrow" panose="02000506040000020004" pitchFamily="2" charset="0"/>
              </a:rPr>
              <a:t>)</a:t>
            </a:r>
          </a:p>
        </p:txBody>
      </p:sp>
    </p:spTree>
    <p:extLst>
      <p:ext uri="{BB962C8B-B14F-4D97-AF65-F5344CB8AC3E}">
        <p14:creationId xmlns:p14="http://schemas.microsoft.com/office/powerpoint/2010/main" val="40990295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50005" y="2086377"/>
            <a:ext cx="9942490" cy="1938992"/>
          </a:xfrm>
          <a:prstGeom prst="rect">
            <a:avLst/>
          </a:prstGeom>
          <a:noFill/>
        </p:spPr>
        <p:txBody>
          <a:bodyPr wrap="square" rtlCol="0">
            <a:spAutoFit/>
          </a:bodyPr>
          <a:lstStyle/>
          <a:p>
            <a:pPr algn="just"/>
            <a:r>
              <a:rPr lang="ca-ES" sz="2400" dirty="0">
                <a:latin typeface="Articulate Narrow" panose="02000506040000020004" pitchFamily="2" charset="0"/>
              </a:rPr>
              <a:t>Per acabar, cal clicar al botó </a:t>
            </a:r>
            <a:r>
              <a:rPr lang="ca-ES" sz="2400" dirty="0">
                <a:solidFill>
                  <a:srgbClr val="317ABE"/>
                </a:solidFill>
                <a:latin typeface="Articulate Narrow" panose="02000506040000020004" pitchFamily="2" charset="0"/>
              </a:rPr>
              <a:t>Desa els canvis.</a:t>
            </a:r>
            <a:endParaRPr lang="es-ES" sz="2400" dirty="0">
              <a:solidFill>
                <a:srgbClr val="317ABE"/>
              </a:solidFill>
              <a:latin typeface="Articulate Narrow" panose="02000506040000020004" pitchFamily="2" charset="0"/>
            </a:endParaRPr>
          </a:p>
          <a:p>
            <a:pPr algn="just"/>
            <a:r>
              <a:rPr lang="ca-ES" sz="2400" dirty="0">
                <a:latin typeface="Articulate Narrow" panose="02000506040000020004" pitchFamily="2" charset="0"/>
              </a:rPr>
              <a:t> </a:t>
            </a:r>
            <a:endParaRPr lang="es-ES" sz="2400" dirty="0">
              <a:latin typeface="Articulate Narrow" panose="02000506040000020004" pitchFamily="2" charset="0"/>
            </a:endParaRPr>
          </a:p>
          <a:p>
            <a:pPr marL="342900" lvl="0" indent="-342900" algn="just">
              <a:buClr>
                <a:srgbClr val="F7C053"/>
              </a:buClr>
              <a:buSzPct val="200000"/>
              <a:buFont typeface="Wingdings" panose="05000000000000000000" pitchFamily="2" charset="2"/>
              <a:buChar char="§"/>
            </a:pPr>
            <a:r>
              <a:rPr lang="ca-ES" sz="2400" dirty="0">
                <a:latin typeface="Articulate Narrow" panose="02000506040000020004" pitchFamily="2" charset="0"/>
              </a:rPr>
              <a:t>Si a </a:t>
            </a:r>
            <a:r>
              <a:rPr lang="ca-ES" sz="2400" dirty="0">
                <a:solidFill>
                  <a:srgbClr val="327DC1"/>
                </a:solidFill>
                <a:latin typeface="Articulate Narrow" panose="02000506040000020004" pitchFamily="2" charset="0"/>
              </a:rPr>
              <a:t>Mètode de qualificació </a:t>
            </a:r>
            <a:r>
              <a:rPr lang="ca-ES" sz="2400" dirty="0">
                <a:latin typeface="Articulate Narrow" panose="02000506040000020004" pitchFamily="2" charset="0"/>
              </a:rPr>
              <a:t>se selecciona </a:t>
            </a:r>
            <a:r>
              <a:rPr lang="ca-ES" sz="2400" dirty="0">
                <a:solidFill>
                  <a:srgbClr val="317ABE"/>
                </a:solidFill>
                <a:latin typeface="Articulate Narrow" panose="02000506040000020004" pitchFamily="2" charset="0"/>
              </a:rPr>
              <a:t>Rúbrica,</a:t>
            </a:r>
            <a:r>
              <a:rPr lang="ca-ES" sz="2400" dirty="0">
                <a:latin typeface="Articulate Narrow" panose="02000506040000020004" pitchFamily="2" charset="0"/>
              </a:rPr>
              <a:t> a la part superior de la pantalla apareix l’enviament de l’estudiant a la tasca. A </a:t>
            </a:r>
            <a:r>
              <a:rPr lang="ca-ES" sz="2400" dirty="0">
                <a:solidFill>
                  <a:srgbClr val="317ABE"/>
                </a:solidFill>
                <a:latin typeface="Articulate Narrow" panose="02000506040000020004" pitchFamily="2" charset="0"/>
              </a:rPr>
              <a:t>Qualificació </a:t>
            </a:r>
            <a:r>
              <a:rPr lang="ca-ES" sz="2400" dirty="0">
                <a:latin typeface="Articulate Narrow" panose="02000506040000020004" pitchFamily="2" charset="0"/>
              </a:rPr>
              <a:t>apareix la rúbrica de qualificació amb els diferents criteris d’avaluació i els nivells</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31789515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31"/>
          <p:cNvPicPr/>
          <p:nvPr/>
        </p:nvPicPr>
        <p:blipFill>
          <a:blip r:embed="rId2">
            <a:extLst>
              <a:ext uri="{28A0092B-C50C-407E-A947-70E740481C1C}">
                <a14:useLocalDpi xmlns:a14="http://schemas.microsoft.com/office/drawing/2010/main" val="0"/>
              </a:ext>
            </a:extLst>
          </a:blip>
          <a:stretch>
            <a:fillRect/>
          </a:stretch>
        </p:blipFill>
        <p:spPr>
          <a:xfrm>
            <a:off x="3793832" y="911307"/>
            <a:ext cx="4604336" cy="5485028"/>
          </a:xfrm>
          <a:prstGeom prst="rect">
            <a:avLst/>
          </a:prstGeom>
          <a:ln>
            <a:solidFill>
              <a:schemeClr val="bg1">
                <a:lumMod val="75000"/>
              </a:schemeClr>
            </a:solidFill>
          </a:ln>
        </p:spPr>
      </p:pic>
      <p:sp>
        <p:nvSpPr>
          <p:cNvPr id="3" name="CuadroTexto 2"/>
          <p:cNvSpPr txBox="1"/>
          <p:nvPr/>
        </p:nvSpPr>
        <p:spPr>
          <a:xfrm>
            <a:off x="515154" y="2777372"/>
            <a:ext cx="3567448" cy="461665"/>
          </a:xfrm>
          <a:prstGeom prst="rect">
            <a:avLst/>
          </a:prstGeom>
          <a:noFill/>
        </p:spPr>
        <p:txBody>
          <a:bodyPr wrap="square" rtlCol="0">
            <a:spAutoFit/>
          </a:bodyPr>
          <a:lstStyle/>
          <a:p>
            <a:r>
              <a:rPr lang="ca-ES" sz="2400" dirty="0">
                <a:latin typeface="Articulate Narrow" panose="02000506040000020004" pitchFamily="2" charset="0"/>
              </a:rPr>
              <a:t>Qualificació per </a:t>
            </a:r>
            <a:r>
              <a:rPr lang="ca-ES" sz="2400" dirty="0">
                <a:latin typeface="Articulate Narrow" panose="02000506040000020004" pitchFamily="2" charset="0"/>
              </a:rPr>
              <a:t>rúbrica</a:t>
            </a:r>
          </a:p>
        </p:txBody>
      </p:sp>
    </p:spTree>
    <p:extLst>
      <p:ext uri="{BB962C8B-B14F-4D97-AF65-F5344CB8AC3E}">
        <p14:creationId xmlns:p14="http://schemas.microsoft.com/office/powerpoint/2010/main" val="34830368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79548" y="978794"/>
            <a:ext cx="10419009" cy="5324535"/>
          </a:xfrm>
          <a:prstGeom prst="rect">
            <a:avLst/>
          </a:prstGeom>
          <a:noFill/>
        </p:spPr>
        <p:txBody>
          <a:bodyPr wrap="square" rtlCol="0">
            <a:spAutoFit/>
          </a:bodyPr>
          <a:lstStyle/>
          <a:p>
            <a:pPr lvl="1" algn="just"/>
            <a:r>
              <a:rPr lang="ca-ES" sz="2000" dirty="0">
                <a:latin typeface="Articulate Narrow" panose="02000506040000020004" pitchFamily="2" charset="0"/>
              </a:rPr>
              <a:t>El professorat ha de clicar als nivells per triar la qualificació més apropiada de cada criteri. Els nivells seleccionats es destaquen en verd.</a:t>
            </a:r>
            <a:endParaRPr lang="es-ES" sz="2000" dirty="0">
              <a:latin typeface="Articulate Narrow" panose="02000506040000020004" pitchFamily="2" charset="0"/>
            </a:endParaRPr>
          </a:p>
          <a:p>
            <a:pPr lvl="1" algn="just"/>
            <a:r>
              <a:rPr lang="ca-ES" sz="2000" dirty="0">
                <a:latin typeface="Articulate Narrow" panose="02000506040000020004" pitchFamily="2" charset="0"/>
              </a:rPr>
              <a:t>També és possible posar un comentari en l’avaluació de cada criteri. A </a:t>
            </a:r>
            <a:r>
              <a:rPr lang="ca-ES" sz="2000" dirty="0">
                <a:solidFill>
                  <a:srgbClr val="317ABE"/>
                </a:solidFill>
                <a:latin typeface="Articulate Narrow" panose="02000506040000020004" pitchFamily="2" charset="0"/>
              </a:rPr>
              <a:t>Comentaris de retroalimentació </a:t>
            </a:r>
            <a:r>
              <a:rPr lang="ca-ES" sz="2000" dirty="0">
                <a:latin typeface="Articulate Narrow" panose="02000506040000020004" pitchFamily="2" charset="0"/>
              </a:rPr>
              <a:t>es pot afegir un comentari general sobre l’avaluació total. També es pot carregar fitxers de retroacció, enviar de nou la tasca, visualitzar els lliuraments anteriors i utilitzar l’editor PDF. Per finalitzar, cal clicar al botó </a:t>
            </a:r>
            <a:r>
              <a:rPr lang="ca-ES" sz="2000" dirty="0">
                <a:solidFill>
                  <a:srgbClr val="317ABE"/>
                </a:solidFill>
                <a:latin typeface="Articulate Narrow" panose="02000506040000020004" pitchFamily="2" charset="0"/>
              </a:rPr>
              <a:t>Desa els canvis</a:t>
            </a:r>
            <a:r>
              <a:rPr lang="ca-ES" sz="2000" dirty="0" smtClean="0">
                <a:solidFill>
                  <a:srgbClr val="317ABE"/>
                </a:solidFill>
                <a:latin typeface="Articulate Narrow" panose="02000506040000020004" pitchFamily="2" charset="0"/>
              </a:rPr>
              <a:t>.</a:t>
            </a:r>
          </a:p>
          <a:p>
            <a:pPr lvl="1" algn="just"/>
            <a:endParaRPr lang="es-ES" sz="2000" dirty="0">
              <a:solidFill>
                <a:srgbClr val="317ABE"/>
              </a:solidFill>
              <a:latin typeface="Articulate Narrow" panose="02000506040000020004" pitchFamily="2" charset="0"/>
            </a:endParaRPr>
          </a:p>
          <a:p>
            <a:pPr marL="342900" lvl="0" indent="-342900" algn="just">
              <a:buClr>
                <a:srgbClr val="F7C053"/>
              </a:buClr>
              <a:buSzPct val="150000"/>
              <a:buFont typeface="Wingdings" panose="05000000000000000000" pitchFamily="2" charset="2"/>
              <a:buChar char="§"/>
            </a:pPr>
            <a:r>
              <a:rPr lang="ca-ES" sz="2000" dirty="0">
                <a:latin typeface="Articulate Narrow" panose="02000506040000020004" pitchFamily="2" charset="0"/>
              </a:rPr>
              <a:t>Si a </a:t>
            </a:r>
            <a:r>
              <a:rPr lang="ca-ES" sz="2000" dirty="0">
                <a:solidFill>
                  <a:srgbClr val="317ABE"/>
                </a:solidFill>
                <a:latin typeface="Articulate Narrow" panose="02000506040000020004" pitchFamily="2" charset="0"/>
              </a:rPr>
              <a:t>Mètode de qualificació</a:t>
            </a:r>
            <a:r>
              <a:rPr lang="ca-ES" sz="2000" dirty="0">
                <a:latin typeface="Articulate Narrow" panose="02000506040000020004" pitchFamily="2" charset="0"/>
              </a:rPr>
              <a:t> s’ha seleccionat </a:t>
            </a:r>
            <a:r>
              <a:rPr lang="ca-ES" sz="2000" dirty="0">
                <a:solidFill>
                  <a:srgbClr val="317ABE"/>
                </a:solidFill>
                <a:latin typeface="Articulate Narrow" panose="02000506040000020004" pitchFamily="2" charset="0"/>
              </a:rPr>
              <a:t>Guia de qualificació</a:t>
            </a:r>
            <a:r>
              <a:rPr lang="ca-ES" sz="2000" dirty="0">
                <a:latin typeface="Articulate Narrow" panose="02000506040000020004" pitchFamily="2" charset="0"/>
              </a:rPr>
              <a:t>, a la part superior de la pantalla apareix la resposta de l’estudiant a la tasca. A </a:t>
            </a:r>
            <a:r>
              <a:rPr lang="ca-ES" sz="2000" dirty="0">
                <a:solidFill>
                  <a:srgbClr val="317ABE"/>
                </a:solidFill>
                <a:latin typeface="Articulate Narrow" panose="02000506040000020004" pitchFamily="2" charset="0"/>
              </a:rPr>
              <a:t>Qualificació </a:t>
            </a:r>
            <a:r>
              <a:rPr lang="ca-ES" sz="2000" dirty="0">
                <a:latin typeface="Articulate Narrow" panose="02000506040000020004" pitchFamily="2" charset="0"/>
              </a:rPr>
              <a:t>apareix la guia de qualificació amb els diferents criteris de qualificació i les seves puntuacions</a:t>
            </a:r>
            <a:r>
              <a:rPr lang="ca-ES" sz="2000" dirty="0" smtClean="0">
                <a:latin typeface="Articulate Narrow" panose="02000506040000020004" pitchFamily="2" charset="0"/>
              </a:rPr>
              <a:t>.</a:t>
            </a:r>
          </a:p>
          <a:p>
            <a:pPr marL="342900" lvl="0" indent="-342900" algn="just">
              <a:buClr>
                <a:schemeClr val="accent1">
                  <a:lumMod val="60000"/>
                  <a:lumOff val="40000"/>
                </a:schemeClr>
              </a:buClr>
              <a:buFont typeface="Wingdings" panose="05000000000000000000" pitchFamily="2" charset="2"/>
              <a:buChar char="§"/>
            </a:pPr>
            <a:endParaRPr lang="es-ES" sz="2000" dirty="0">
              <a:latin typeface="Articulate Narrow" panose="02000506040000020004" pitchFamily="2" charset="0"/>
            </a:endParaRPr>
          </a:p>
          <a:p>
            <a:pPr lvl="1" algn="just"/>
            <a:r>
              <a:rPr lang="ca-ES" sz="2000" dirty="0" smtClean="0">
                <a:latin typeface="Articulate Narrow" panose="02000506040000020004" pitchFamily="2" charset="0"/>
              </a:rPr>
              <a:t>El </a:t>
            </a:r>
            <a:r>
              <a:rPr lang="ca-ES" sz="2000" dirty="0">
                <a:latin typeface="Articulate Narrow" panose="02000506040000020004" pitchFamily="2" charset="0"/>
              </a:rPr>
              <a:t>professorat puntua els aspectes de la tasca a les caselles respectives sobre el valor màxim que hi hauria atorgat.</a:t>
            </a:r>
            <a:endParaRPr lang="es-ES" sz="2000" dirty="0">
              <a:latin typeface="Articulate Narrow" panose="02000506040000020004" pitchFamily="2" charset="0"/>
            </a:endParaRPr>
          </a:p>
          <a:p>
            <a:pPr lvl="1" algn="just"/>
            <a:r>
              <a:rPr lang="ca-ES" sz="2000" dirty="0">
                <a:latin typeface="Articulate Narrow" panose="02000506040000020004" pitchFamily="2" charset="0"/>
              </a:rPr>
              <a:t>També és possible fer un comentari en l’avaluació de cada criteri. A </a:t>
            </a:r>
            <a:r>
              <a:rPr lang="ca-ES" sz="2000" dirty="0">
                <a:solidFill>
                  <a:srgbClr val="317ABE"/>
                </a:solidFill>
                <a:latin typeface="Articulate Narrow" panose="02000506040000020004" pitchFamily="2" charset="0"/>
              </a:rPr>
              <a:t>Comentaris de retroalimentació </a:t>
            </a:r>
            <a:r>
              <a:rPr lang="ca-ES" sz="2000" dirty="0">
                <a:latin typeface="Articulate Narrow" panose="02000506040000020004" pitchFamily="2" charset="0"/>
              </a:rPr>
              <a:t>es pot afegir un comentari general sobre l’avaluació total. També es pot carregar fitxers de retroacció, enviar de nou la tasca, visualitzar els lliuraments anteriors i utilitzar l’editor PDF. Per finalitzar, cal clicar al botó </a:t>
            </a:r>
            <a:r>
              <a:rPr lang="ca-ES" sz="2000" dirty="0">
                <a:solidFill>
                  <a:srgbClr val="317ABE"/>
                </a:solidFill>
                <a:latin typeface="Articulate Narrow" panose="02000506040000020004" pitchFamily="2" charset="0"/>
              </a:rPr>
              <a:t>Desa els canvis</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182904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arrodonit 26"/>
          <p:cNvSpPr/>
          <p:nvPr/>
        </p:nvSpPr>
        <p:spPr>
          <a:xfrm>
            <a:off x="4894648" y="2313341"/>
            <a:ext cx="3229504" cy="508581"/>
          </a:xfrm>
          <a:prstGeom prst="roundRect">
            <a:avLst/>
          </a:prstGeom>
          <a:solidFill>
            <a:srgbClr val="F6C57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Tipus de retroacció</a:t>
            </a:r>
            <a:endParaRPr lang="es-ES" sz="2400" dirty="0">
              <a:solidFill>
                <a:schemeClr val="tx1"/>
              </a:solidFill>
              <a:latin typeface="Articulate Narrow" panose="02000506040000020004" pitchFamily="2" charset="0"/>
            </a:endParaRPr>
          </a:p>
        </p:txBody>
      </p:sp>
      <p:sp>
        <p:nvSpPr>
          <p:cNvPr id="3" name="Rectangle arrodonit 27"/>
          <p:cNvSpPr/>
          <p:nvPr/>
        </p:nvSpPr>
        <p:spPr>
          <a:xfrm>
            <a:off x="3673619" y="890691"/>
            <a:ext cx="3525224" cy="524503"/>
          </a:xfrm>
          <a:prstGeom prst="roundRect">
            <a:avLst/>
          </a:prstGeom>
          <a:solidFill>
            <a:srgbClr val="F6C57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Disponibilitat</a:t>
            </a:r>
            <a:endParaRPr lang="es-ES" sz="2400" dirty="0">
              <a:solidFill>
                <a:schemeClr val="tx1"/>
              </a:solidFill>
              <a:latin typeface="Articulate Narrow" panose="02000506040000020004" pitchFamily="2" charset="0"/>
            </a:endParaRPr>
          </a:p>
        </p:txBody>
      </p:sp>
      <p:sp>
        <p:nvSpPr>
          <p:cNvPr id="4" name="Rectangle arrodonit 28"/>
          <p:cNvSpPr/>
          <p:nvPr/>
        </p:nvSpPr>
        <p:spPr>
          <a:xfrm>
            <a:off x="5396574" y="3129852"/>
            <a:ext cx="3604539" cy="492913"/>
          </a:xfrm>
          <a:prstGeom prst="roundRect">
            <a:avLst/>
          </a:prstGeom>
          <a:solidFill>
            <a:srgbClr val="F6C57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Paràmetres de la tramesa</a:t>
            </a:r>
            <a:endParaRPr lang="es-ES" sz="2400" dirty="0">
              <a:solidFill>
                <a:schemeClr val="tx1"/>
              </a:solidFill>
              <a:latin typeface="Articulate Narrow" panose="02000506040000020004" pitchFamily="2" charset="0"/>
            </a:endParaRPr>
          </a:p>
        </p:txBody>
      </p:sp>
      <p:sp>
        <p:nvSpPr>
          <p:cNvPr id="5" name="Rectangle arrodonit 30"/>
          <p:cNvSpPr/>
          <p:nvPr/>
        </p:nvSpPr>
        <p:spPr>
          <a:xfrm>
            <a:off x="7688687" y="6013135"/>
            <a:ext cx="3695801" cy="504769"/>
          </a:xfrm>
          <a:prstGeom prst="roundRect">
            <a:avLst/>
          </a:prstGeom>
          <a:solidFill>
            <a:srgbClr val="F6C57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smtClean="0">
                <a:solidFill>
                  <a:schemeClr val="tx1"/>
                </a:solidFill>
                <a:latin typeface="Articulate Narrow" panose="02000506040000020004" pitchFamily="2" charset="0"/>
              </a:rPr>
              <a:t>Altres paràmetres</a:t>
            </a:r>
            <a:endParaRPr lang="es-ES" sz="2400" dirty="0">
              <a:solidFill>
                <a:schemeClr val="tx1"/>
              </a:solidFill>
              <a:latin typeface="Articulate Narrow" panose="02000506040000020004" pitchFamily="2" charset="0"/>
            </a:endParaRPr>
          </a:p>
        </p:txBody>
      </p:sp>
      <p:sp>
        <p:nvSpPr>
          <p:cNvPr id="6" name="Rectangle arrodonit 27"/>
          <p:cNvSpPr/>
          <p:nvPr/>
        </p:nvSpPr>
        <p:spPr>
          <a:xfrm>
            <a:off x="4262250" y="1581160"/>
            <a:ext cx="3426437" cy="524502"/>
          </a:xfrm>
          <a:prstGeom prst="roundRect">
            <a:avLst/>
          </a:prstGeom>
          <a:solidFill>
            <a:srgbClr val="F6C57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Tipus de tramesa</a:t>
            </a:r>
            <a:endParaRPr lang="es-ES" sz="2400" dirty="0">
              <a:solidFill>
                <a:schemeClr val="tx1"/>
              </a:solidFill>
              <a:latin typeface="Articulate Narrow" panose="02000506040000020004" pitchFamily="2" charset="0"/>
            </a:endParaRPr>
          </a:p>
        </p:txBody>
      </p:sp>
      <p:sp>
        <p:nvSpPr>
          <p:cNvPr id="7" name="Rectangle arrodonit 26"/>
          <p:cNvSpPr/>
          <p:nvPr/>
        </p:nvSpPr>
        <p:spPr>
          <a:xfrm>
            <a:off x="2949921" y="195278"/>
            <a:ext cx="3193302" cy="529447"/>
          </a:xfrm>
          <a:prstGeom prst="roundRect">
            <a:avLst/>
          </a:prstGeom>
          <a:solidFill>
            <a:srgbClr val="F6C57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Paràmetres generals</a:t>
            </a:r>
            <a:endParaRPr lang="es-ES" sz="2400" dirty="0">
              <a:solidFill>
                <a:schemeClr val="tx1"/>
              </a:solidFill>
              <a:latin typeface="Articulate Narrow" panose="02000506040000020004" pitchFamily="2" charset="0"/>
            </a:endParaRPr>
          </a:p>
        </p:txBody>
      </p:sp>
      <p:sp>
        <p:nvSpPr>
          <p:cNvPr id="8" name="Rectangle arrodonit 26"/>
          <p:cNvSpPr/>
          <p:nvPr/>
        </p:nvSpPr>
        <p:spPr>
          <a:xfrm>
            <a:off x="6509400" y="4569377"/>
            <a:ext cx="3742184" cy="494940"/>
          </a:xfrm>
          <a:prstGeom prst="roundRect">
            <a:avLst/>
          </a:prstGeom>
          <a:solidFill>
            <a:srgbClr val="F6C57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Notificacions</a:t>
            </a:r>
            <a:endParaRPr lang="es-ES" sz="2400" dirty="0">
              <a:solidFill>
                <a:schemeClr val="tx1"/>
              </a:solidFill>
              <a:latin typeface="Articulate Narrow" panose="02000506040000020004" pitchFamily="2" charset="0"/>
            </a:endParaRPr>
          </a:p>
        </p:txBody>
      </p:sp>
      <p:sp>
        <p:nvSpPr>
          <p:cNvPr id="9" name="Rectangle arrodonit 26"/>
          <p:cNvSpPr/>
          <p:nvPr/>
        </p:nvSpPr>
        <p:spPr>
          <a:xfrm>
            <a:off x="5971354" y="3848161"/>
            <a:ext cx="4280230" cy="494277"/>
          </a:xfrm>
          <a:prstGeom prst="roundRect">
            <a:avLst/>
          </a:prstGeom>
          <a:solidFill>
            <a:srgbClr val="F6C57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Paràmetres de la tramesa en grup</a:t>
            </a:r>
            <a:endParaRPr lang="es-ES" sz="2400" dirty="0">
              <a:solidFill>
                <a:schemeClr val="tx1"/>
              </a:solidFill>
              <a:latin typeface="Articulate Narrow" panose="02000506040000020004" pitchFamily="2" charset="0"/>
            </a:endParaRPr>
          </a:p>
        </p:txBody>
      </p:sp>
      <p:sp>
        <p:nvSpPr>
          <p:cNvPr id="10" name="Rectangle arrodonit 27"/>
          <p:cNvSpPr/>
          <p:nvPr/>
        </p:nvSpPr>
        <p:spPr>
          <a:xfrm>
            <a:off x="7287894" y="5291256"/>
            <a:ext cx="3426437" cy="524502"/>
          </a:xfrm>
          <a:prstGeom prst="roundRect">
            <a:avLst/>
          </a:prstGeom>
          <a:solidFill>
            <a:srgbClr val="F6C57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400" dirty="0">
                <a:solidFill>
                  <a:schemeClr val="tx1"/>
                </a:solidFill>
                <a:latin typeface="Articulate Narrow" panose="02000506040000020004" pitchFamily="2" charset="0"/>
              </a:rPr>
              <a:t>Qualificació</a:t>
            </a:r>
            <a:endParaRPr lang="es-ES" sz="2400" dirty="0">
              <a:solidFill>
                <a:schemeClr val="tx1"/>
              </a:solidFill>
              <a:latin typeface="Articulate Narrow" panose="02000506040000020004" pitchFamily="2" charset="0"/>
            </a:endParaRPr>
          </a:p>
        </p:txBody>
      </p:sp>
      <p:sp>
        <p:nvSpPr>
          <p:cNvPr id="11" name="Rectángulo 10"/>
          <p:cNvSpPr/>
          <p:nvPr/>
        </p:nvSpPr>
        <p:spPr>
          <a:xfrm>
            <a:off x="422528" y="2704052"/>
            <a:ext cx="4124044" cy="1837426"/>
          </a:xfrm>
          <a:prstGeom prst="rect">
            <a:avLst/>
          </a:prstGeom>
        </p:spPr>
        <p:txBody>
          <a:bodyPr wrap="square">
            <a:spAutoFit/>
          </a:bodyPr>
          <a:lstStyle/>
          <a:p>
            <a:pPr marL="514350" marR="0" lvl="0" indent="-514350" defTabSz="1066800" eaLnBrk="1" fontAlgn="auto" latinLnBrk="0" hangingPunct="1">
              <a:lnSpc>
                <a:spcPct val="90000"/>
              </a:lnSpc>
              <a:spcBef>
                <a:spcPct val="0"/>
              </a:spcBef>
              <a:spcAft>
                <a:spcPct val="35000"/>
              </a:spcAft>
              <a:buClr>
                <a:srgbClr val="317ABE"/>
              </a:buClr>
              <a:buSzTx/>
              <a:buFont typeface="+mj-lt"/>
              <a:buAutoNum type="arabicPeriod" startAt="4"/>
              <a:tabLst/>
              <a:defRPr/>
            </a:pPr>
            <a:r>
              <a:rPr kumimoji="0" lang="ca-ES" sz="2800" b="0" i="0" u="none" strike="noStrike" kern="0" cap="none" spc="0" normalizeH="0" baseline="0" noProof="0" dirty="0" smtClean="0">
                <a:ln w="0"/>
                <a:solidFill>
                  <a:prstClr val="black"/>
                </a:solidFill>
                <a:effectLst>
                  <a:outerShdw blurRad="38100" dist="19050" dir="2700000" algn="tl" rotWithShape="0">
                    <a:prstClr val="black">
                      <a:alpha val="40000"/>
                    </a:prstClr>
                  </a:outerShdw>
                </a:effectLst>
                <a:uLnTx/>
                <a:uFillTx/>
                <a:latin typeface="Arial Narrow" panose="020B0606020202030204" pitchFamily="34" charset="0"/>
              </a:rPr>
              <a:t>Es configuren els paràmetres que hi ha en els apartats següents:</a:t>
            </a:r>
            <a:endParaRPr kumimoji="0" lang="es-ES" sz="2800" b="0" i="0" u="none" strike="noStrike" kern="0" cap="none" spc="0" normalizeH="0" baseline="0" noProof="0" dirty="0" smtClean="0">
              <a:ln w="0"/>
              <a:solidFill>
                <a:prstClr val="black"/>
              </a:solidFill>
              <a:effectLst>
                <a:outerShdw blurRad="38100" dist="19050" dir="2700000" algn="tl" rotWithShape="0">
                  <a:prstClr val="black">
                    <a:alpha val="40000"/>
                  </a:prstClr>
                </a:outerShdw>
              </a:effectLst>
              <a:uLnTx/>
              <a:uFillTx/>
              <a:latin typeface="Arial Narrow" panose="020B060602020203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2148965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94361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50967" y="1565391"/>
            <a:ext cx="3637698" cy="584775"/>
          </a:xfrm>
          <a:prstGeom prst="rect">
            <a:avLst/>
          </a:prstGeom>
        </p:spPr>
        <p:txBody>
          <a:bodyPr wrap="square">
            <a:spAutoFit/>
          </a:bodyPr>
          <a:lstStyle/>
          <a:p>
            <a:pPr lvl="0"/>
            <a:r>
              <a:rPr lang="ca-ES" sz="3200" dirty="0">
                <a:solidFill>
                  <a:srgbClr val="317ABE"/>
                </a:solidFill>
                <a:latin typeface="Bebas Neue Bold" panose="020B0606020202050201" pitchFamily="34" charset="0"/>
                <a:ea typeface="Verdana" panose="020B0604030504040204" pitchFamily="34" charset="0"/>
                <a:cs typeface="Verdana" panose="020B0604030504040204" pitchFamily="34" charset="0"/>
              </a:rPr>
              <a:t>Paràmetres generals</a:t>
            </a:r>
            <a:endParaRPr lang="es-ES" sz="3200" dirty="0">
              <a:solidFill>
                <a:srgbClr val="317ABE"/>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4" name="Rectangle 9"/>
          <p:cNvSpPr/>
          <p:nvPr/>
        </p:nvSpPr>
        <p:spPr>
          <a:xfrm>
            <a:off x="1605150" y="275744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CuadroTexto 4"/>
          <p:cNvSpPr txBox="1"/>
          <p:nvPr/>
        </p:nvSpPr>
        <p:spPr>
          <a:xfrm>
            <a:off x="1932272" y="2655094"/>
            <a:ext cx="978353" cy="461665"/>
          </a:xfrm>
          <a:prstGeom prst="rect">
            <a:avLst/>
          </a:prstGeom>
          <a:noFill/>
        </p:spPr>
        <p:txBody>
          <a:bodyPr wrap="square" rtlCol="0">
            <a:spAutoFit/>
          </a:bodyPr>
          <a:lstStyle/>
          <a:p>
            <a:pPr lvl="0">
              <a:buClr>
                <a:schemeClr val="accent1">
                  <a:lumMod val="60000"/>
                  <a:lumOff val="40000"/>
                </a:schemeClr>
              </a:buClr>
            </a:pPr>
            <a:r>
              <a:rPr lang="ca-ES" sz="2400" dirty="0">
                <a:solidFill>
                  <a:srgbClr val="317ABE"/>
                </a:solidFill>
                <a:latin typeface="Articulate Narrow" panose="02000506040000020004" pitchFamily="2" charset="0"/>
              </a:rPr>
              <a:t>Nom.</a:t>
            </a:r>
          </a:p>
        </p:txBody>
      </p:sp>
      <p:sp>
        <p:nvSpPr>
          <p:cNvPr id="6" name="Rectangle 9"/>
          <p:cNvSpPr/>
          <p:nvPr/>
        </p:nvSpPr>
        <p:spPr>
          <a:xfrm>
            <a:off x="5218102" y="285341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CuadroTexto 6"/>
          <p:cNvSpPr txBox="1"/>
          <p:nvPr/>
        </p:nvSpPr>
        <p:spPr>
          <a:xfrm>
            <a:off x="5545224" y="2751067"/>
            <a:ext cx="4812136" cy="1938992"/>
          </a:xfrm>
          <a:prstGeom prst="rect">
            <a:avLst/>
          </a:prstGeom>
          <a:noFill/>
        </p:spPr>
        <p:txBody>
          <a:bodyPr wrap="square" rtlCol="0">
            <a:spAutoFit/>
          </a:bodyPr>
          <a:lstStyle/>
          <a:p>
            <a:pPr lvl="0">
              <a:buClr>
                <a:schemeClr val="accent1">
                  <a:lumMod val="60000"/>
                  <a:lumOff val="40000"/>
                </a:schemeClr>
              </a:buClr>
            </a:pPr>
            <a:r>
              <a:rPr lang="ca-ES" sz="2400" dirty="0">
                <a:solidFill>
                  <a:srgbClr val="317ABE"/>
                </a:solidFill>
                <a:latin typeface="Articulate Narrow" panose="02000506040000020004" pitchFamily="2" charset="0"/>
              </a:rPr>
              <a:t>Descripció</a:t>
            </a:r>
            <a:r>
              <a:rPr lang="ca-ES" sz="2400" dirty="0">
                <a:latin typeface="Articulate Narrow" panose="02000506040000020004" pitchFamily="2" charset="0"/>
              </a:rPr>
              <a:t>, en què es planteja l’enunciat. Es poden afegir fitxers addicionals fent servir el selector de fitxers o arrossegant-los fins a la finestra. </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3290116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58646" y="1054926"/>
            <a:ext cx="2097049" cy="584775"/>
          </a:xfrm>
          <a:prstGeom prst="rect">
            <a:avLst/>
          </a:prstGeom>
        </p:spPr>
        <p:txBody>
          <a:bodyPr wrap="none">
            <a:spAutoFit/>
          </a:bodyPr>
          <a:lstStyle/>
          <a:p>
            <a:pPr lvl="0"/>
            <a:r>
              <a:rPr lang="ca-ES" sz="3200" dirty="0">
                <a:solidFill>
                  <a:srgbClr val="317ABE"/>
                </a:solidFill>
                <a:latin typeface="Bebas Neue Bold" panose="020B0606020202050201"/>
              </a:rPr>
              <a:t>Disponibilitat</a:t>
            </a:r>
            <a:endParaRPr lang="es-ES" sz="3200" dirty="0">
              <a:solidFill>
                <a:srgbClr val="317ABE"/>
              </a:solidFill>
              <a:latin typeface="Bebas Neue Bold" panose="020B0606020202050201"/>
            </a:endParaRPr>
          </a:p>
        </p:txBody>
      </p:sp>
      <p:sp>
        <p:nvSpPr>
          <p:cNvPr id="3" name="CuadroTexto 2"/>
          <p:cNvSpPr txBox="1"/>
          <p:nvPr/>
        </p:nvSpPr>
        <p:spPr>
          <a:xfrm>
            <a:off x="1094704" y="1703625"/>
            <a:ext cx="10212947" cy="984885"/>
          </a:xfrm>
          <a:prstGeom prst="rect">
            <a:avLst/>
          </a:prstGeom>
          <a:noFill/>
        </p:spPr>
        <p:txBody>
          <a:bodyPr wrap="square" rtlCol="0">
            <a:spAutoFit/>
          </a:bodyPr>
          <a:lstStyle/>
          <a:p>
            <a:r>
              <a:rPr lang="ca-ES" sz="2000" dirty="0">
                <a:latin typeface="Articulate Narrow" panose="02000506040000020004" pitchFamily="2" charset="0"/>
                <a:ea typeface="Trebuchet MS" panose="020B0603020202020204" pitchFamily="34" charset="0"/>
                <a:cs typeface="Arial" panose="020B0604020202020204" pitchFamily="34" charset="0"/>
              </a:rPr>
              <a:t>Permet configurar la data a partir de la qual es pot enviar la resposta, la data límit d’entrega (que és la que es mostra a l’estudiant) i la data límit per a trameses amb retard.</a:t>
            </a:r>
            <a:endParaRPr lang="es-ES" sz="2000" dirty="0">
              <a:latin typeface="Articulate Narrow" panose="02000506040000020004" pitchFamily="2" charset="0"/>
              <a:ea typeface="Trebuchet MS" panose="020B0603020202020204" pitchFamily="34" charset="0"/>
              <a:cs typeface="Arial" panose="020B0604020202020204" pitchFamily="34" charset="0"/>
            </a:endParaRPr>
          </a:p>
          <a:p>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1785624377"/>
              </p:ext>
            </p:extLst>
          </p:nvPr>
        </p:nvGraphicFramePr>
        <p:xfrm>
          <a:off x="2655695" y="2469569"/>
          <a:ext cx="6528515" cy="2746375"/>
        </p:xfrm>
        <a:graphic>
          <a:graphicData uri="http://schemas.openxmlformats.org/drawingml/2006/table">
            <a:tbl>
              <a:tblPr firstRow="1" firstCol="1" lastRow="1" lastCol="1" bandRow="1" bandCol="1"/>
              <a:tblGrid>
                <a:gridCol w="2015972">
                  <a:extLst>
                    <a:ext uri="{9D8B030D-6E8A-4147-A177-3AD203B41FA5}">
                      <a16:colId xmlns:a16="http://schemas.microsoft.com/office/drawing/2014/main" xmlns="" val="328676773"/>
                    </a:ext>
                  </a:extLst>
                </a:gridCol>
                <a:gridCol w="4512543">
                  <a:extLst>
                    <a:ext uri="{9D8B030D-6E8A-4147-A177-3AD203B41FA5}">
                      <a16:colId xmlns:a16="http://schemas.microsoft.com/office/drawing/2014/main" xmlns="" val="3401778750"/>
                    </a:ext>
                  </a:extLst>
                </a:gridCol>
              </a:tblGrid>
              <a:tr h="455132">
                <a:tc>
                  <a:txBody>
                    <a:bodyPr/>
                    <a:lstStyle/>
                    <a:p>
                      <a:pPr marL="90170" marR="68580" algn="l">
                        <a:lnSpc>
                          <a:spcPct val="107000"/>
                        </a:lnSpc>
                        <a:spcBef>
                          <a:spcPts val="600"/>
                        </a:spcBef>
                        <a:spcAft>
                          <a:spcPts val="600"/>
                        </a:spcAft>
                      </a:pPr>
                      <a:r>
                        <a:rPr lang="ca-ES" sz="1600" i="0" dirty="0">
                          <a:effectLst/>
                          <a:latin typeface="Articulate Narrow" panose="02000506040000020004" pitchFamily="2" charset="0"/>
                          <a:ea typeface="Calibri" panose="020F0502020204030204" pitchFamily="34" charset="0"/>
                          <a:cs typeface="Arial" panose="020B0604020202020204" pitchFamily="34" charset="0"/>
                        </a:rPr>
                        <a:t>Permet trameses des de </a:t>
                      </a:r>
                      <a:endParaRPr lang="es-ES" sz="1600" i="0" dirty="0">
                        <a:effectLst/>
                        <a:latin typeface="Articulate Narrow" panose="02000506040000020004" pitchFamily="2" charset="0"/>
                        <a:ea typeface="Trebuchet MS" panose="020B0603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68580" algn="just">
                        <a:lnSpc>
                          <a:spcPct val="107000"/>
                        </a:lnSpc>
                        <a:spcBef>
                          <a:spcPts val="600"/>
                        </a:spcBef>
                        <a:spcAft>
                          <a:spcPts val="600"/>
                        </a:spcAft>
                      </a:pPr>
                      <a:r>
                        <a:rPr lang="ca-ES" sz="1600" i="0" dirty="0">
                          <a:effectLst/>
                          <a:latin typeface="Articulate Narrow" panose="02000506040000020004" pitchFamily="2" charset="0"/>
                          <a:ea typeface="Calibri" panose="020F0502020204030204" pitchFamily="34" charset="0"/>
                          <a:cs typeface="Arial" panose="020B0604020202020204" pitchFamily="34" charset="0"/>
                        </a:rPr>
                        <a:t>Dia en què l’alumnat pot començar a enviar els treballs.</a:t>
                      </a:r>
                      <a:endParaRPr lang="es-ES" sz="1600" i="0" dirty="0">
                        <a:effectLst/>
                        <a:latin typeface="Articulate Narrow" panose="02000506040000020004" pitchFamily="2" charset="0"/>
                        <a:ea typeface="Trebuchet MS" panose="020B0603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70830455"/>
                  </a:ext>
                </a:extLst>
              </a:tr>
              <a:tr h="624885">
                <a:tc>
                  <a:txBody>
                    <a:bodyPr/>
                    <a:lstStyle/>
                    <a:p>
                      <a:pPr marL="90170" marR="68580" algn="l">
                        <a:lnSpc>
                          <a:spcPct val="107000"/>
                        </a:lnSpc>
                        <a:spcBef>
                          <a:spcPts val="600"/>
                        </a:spcBef>
                        <a:spcAft>
                          <a:spcPts val="600"/>
                        </a:spcAft>
                      </a:pPr>
                      <a:r>
                        <a:rPr lang="ca-ES" sz="1600" i="0" dirty="0">
                          <a:effectLst/>
                          <a:latin typeface="Articulate Narrow" panose="02000506040000020004" pitchFamily="2" charset="0"/>
                          <a:ea typeface="Calibri" panose="020F0502020204030204" pitchFamily="34" charset="0"/>
                          <a:cs typeface="Arial" panose="020B0604020202020204" pitchFamily="34" charset="0"/>
                        </a:rPr>
                        <a:t>Data de venciment </a:t>
                      </a:r>
                      <a:endParaRPr lang="es-ES" sz="1600" i="0" dirty="0">
                        <a:effectLst/>
                        <a:latin typeface="Articulate Narrow" panose="02000506040000020004" pitchFamily="2" charset="0"/>
                        <a:ea typeface="Trebuchet MS" panose="020B0603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68580" algn="just">
                        <a:lnSpc>
                          <a:spcPct val="107000"/>
                        </a:lnSpc>
                        <a:spcBef>
                          <a:spcPts val="600"/>
                        </a:spcBef>
                        <a:spcAft>
                          <a:spcPts val="600"/>
                        </a:spcAft>
                      </a:pPr>
                      <a:r>
                        <a:rPr lang="ca-ES" sz="1600" i="0" dirty="0">
                          <a:effectLst/>
                          <a:latin typeface="Articulate Narrow" panose="02000506040000020004" pitchFamily="2" charset="0"/>
                          <a:ea typeface="Calibri" panose="020F0502020204030204" pitchFamily="34" charset="0"/>
                          <a:cs typeface="Arial" panose="020B0604020202020204" pitchFamily="34" charset="0"/>
                        </a:rPr>
                        <a:t>Dia límit per a l’entrega que veu l’alumnat. Aquesta data és a títol informatiu.</a:t>
                      </a:r>
                      <a:endParaRPr lang="es-ES" sz="1600" i="0" dirty="0">
                        <a:effectLst/>
                        <a:latin typeface="Articulate Narrow" panose="02000506040000020004" pitchFamily="2" charset="0"/>
                        <a:ea typeface="Trebuchet MS" panose="020B0603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746482742"/>
                  </a:ext>
                </a:extLst>
              </a:tr>
              <a:tr h="1666358">
                <a:tc>
                  <a:txBody>
                    <a:bodyPr/>
                    <a:lstStyle/>
                    <a:p>
                      <a:pPr marL="90170" marR="68580" algn="l">
                        <a:lnSpc>
                          <a:spcPct val="107000"/>
                        </a:lnSpc>
                        <a:spcBef>
                          <a:spcPts val="600"/>
                        </a:spcBef>
                        <a:spcAft>
                          <a:spcPts val="600"/>
                        </a:spcAft>
                      </a:pPr>
                      <a:r>
                        <a:rPr lang="ca-ES" sz="1600" i="0" dirty="0">
                          <a:effectLst/>
                          <a:latin typeface="Articulate Narrow" panose="02000506040000020004" pitchFamily="2" charset="0"/>
                          <a:ea typeface="Calibri" panose="020F0502020204030204" pitchFamily="34" charset="0"/>
                          <a:cs typeface="Arial" panose="020B0604020202020204" pitchFamily="34" charset="0"/>
                        </a:rPr>
                        <a:t>Data límit </a:t>
                      </a:r>
                      <a:endParaRPr lang="es-ES" sz="1600" i="0" dirty="0">
                        <a:effectLst/>
                        <a:latin typeface="Articulate Narrow" panose="02000506040000020004" pitchFamily="2" charset="0"/>
                        <a:ea typeface="Trebuchet MS" panose="020B0603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68580" algn="just">
                        <a:lnSpc>
                          <a:spcPct val="107000"/>
                        </a:lnSpc>
                        <a:spcBef>
                          <a:spcPts val="600"/>
                        </a:spcBef>
                        <a:spcAft>
                          <a:spcPts val="600"/>
                        </a:spcAft>
                      </a:pPr>
                      <a:r>
                        <a:rPr lang="ca-ES" sz="1600" i="0" dirty="0">
                          <a:effectLst/>
                          <a:latin typeface="Articulate Narrow" panose="02000506040000020004" pitchFamily="2" charset="0"/>
                          <a:ea typeface="Calibri" panose="020F0502020204030204" pitchFamily="34" charset="0"/>
                          <a:cs typeface="Arial" panose="020B0604020202020204" pitchFamily="34" charset="0"/>
                        </a:rPr>
                        <a:t>Data real fins a la qual es poden fer enviaments. Si aquesta opció no està activada, l’alumnat pot fer els lliuraments en qualsevol moment. Els treballs lliurats entre la data de venciment, si s’ha habilitat, i la data límit es consideren lliuraments endarrerits i el professorat els veu en vermell.</a:t>
                      </a:r>
                      <a:endParaRPr lang="es-ES" sz="1600" i="0" dirty="0">
                        <a:effectLst/>
                        <a:latin typeface="Articulate Narrow" panose="02000506040000020004" pitchFamily="2" charset="0"/>
                        <a:ea typeface="Trebuchet MS" panose="020B060302020202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521026653"/>
                  </a:ext>
                </a:extLst>
              </a:tr>
            </a:tbl>
          </a:graphicData>
        </a:graphic>
      </p:graphicFrame>
      <p:sp>
        <p:nvSpPr>
          <p:cNvPr id="5" name="Rectangle 9"/>
          <p:cNvSpPr/>
          <p:nvPr/>
        </p:nvSpPr>
        <p:spPr>
          <a:xfrm>
            <a:off x="654518" y="181407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CuadroTexto 5"/>
          <p:cNvSpPr txBox="1"/>
          <p:nvPr/>
        </p:nvSpPr>
        <p:spPr>
          <a:xfrm>
            <a:off x="1094704" y="5335557"/>
            <a:ext cx="9800823" cy="1292662"/>
          </a:xfrm>
          <a:prstGeom prst="rect">
            <a:avLst/>
          </a:prstGeom>
          <a:noFill/>
        </p:spPr>
        <p:txBody>
          <a:bodyPr wrap="square" rtlCol="0">
            <a:spAutoFit/>
          </a:bodyPr>
          <a:lstStyle/>
          <a:p>
            <a:r>
              <a:rPr lang="ca-ES" sz="2000" dirty="0" smtClean="0">
                <a:latin typeface="Articulate Narrow" panose="02000506040000020004" pitchFamily="2" charset="0"/>
              </a:rPr>
              <a:t>Si se selecciona </a:t>
            </a:r>
            <a:r>
              <a:rPr lang="ca-ES" sz="2000" dirty="0" smtClean="0">
                <a:solidFill>
                  <a:srgbClr val="317ABE"/>
                </a:solidFill>
                <a:latin typeface="Articulate Narrow" panose="02000506040000020004" pitchFamily="2" charset="0"/>
              </a:rPr>
              <a:t>Mostra sempre la descripció</a:t>
            </a:r>
            <a:r>
              <a:rPr lang="ca-ES" sz="2000" dirty="0" smtClean="0">
                <a:latin typeface="Articulate Narrow" panose="02000506040000020004" pitchFamily="2" charset="0"/>
              </a:rPr>
              <a:t>, l’enunciat es veu sempre que l’activitat sigui visible per als estudiants. Si no se selecciona, l’enunciat es manté ocult fins al dia en què es poden fer trameses, encara que la tasca sigui visible per a l’estudiant.</a:t>
            </a:r>
            <a:endParaRPr lang="es-ES" sz="2000" dirty="0" smtClean="0">
              <a:latin typeface="Articulate Narrow" panose="02000506040000020004" pitchFamily="2" charset="0"/>
            </a:endParaRPr>
          </a:p>
          <a:p>
            <a:endParaRPr lang="es-ES" dirty="0"/>
          </a:p>
        </p:txBody>
      </p:sp>
      <p:sp>
        <p:nvSpPr>
          <p:cNvPr id="7" name="Rectangle 9"/>
          <p:cNvSpPr/>
          <p:nvPr/>
        </p:nvSpPr>
        <p:spPr>
          <a:xfrm>
            <a:off x="654518" y="533947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1862030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99472" y="1382153"/>
            <a:ext cx="5264549" cy="2550016"/>
          </a:xfrm>
          <a:prstGeom prst="rect">
            <a:avLst/>
          </a:prstGeom>
          <a:ln>
            <a:solidFill>
              <a:schemeClr val="accent3">
                <a:lumMod val="40000"/>
                <a:lumOff val="60000"/>
              </a:schemeClr>
            </a:solidFill>
          </a:ln>
        </p:spPr>
      </p:pic>
      <p:sp>
        <p:nvSpPr>
          <p:cNvPr id="5" name="Rectangle 9"/>
          <p:cNvSpPr/>
          <p:nvPr/>
        </p:nvSpPr>
        <p:spPr>
          <a:xfrm>
            <a:off x="6464233" y="158402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1600" dirty="0"/>
          </a:p>
        </p:txBody>
      </p:sp>
      <p:sp>
        <p:nvSpPr>
          <p:cNvPr id="6" name="Rectangle 9"/>
          <p:cNvSpPr/>
          <p:nvPr/>
        </p:nvSpPr>
        <p:spPr>
          <a:xfrm>
            <a:off x="4363644" y="476518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1600" dirty="0"/>
          </a:p>
        </p:txBody>
      </p:sp>
      <p:sp>
        <p:nvSpPr>
          <p:cNvPr id="7" name="Rectangle 9"/>
          <p:cNvSpPr/>
          <p:nvPr/>
        </p:nvSpPr>
        <p:spPr>
          <a:xfrm>
            <a:off x="359646" y="4765183"/>
            <a:ext cx="327122" cy="244204"/>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1600" dirty="0"/>
          </a:p>
        </p:txBody>
      </p:sp>
      <p:sp>
        <p:nvSpPr>
          <p:cNvPr id="8" name="Rectangle 9"/>
          <p:cNvSpPr/>
          <p:nvPr/>
        </p:nvSpPr>
        <p:spPr>
          <a:xfrm>
            <a:off x="6464233" y="367405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1600" dirty="0"/>
          </a:p>
        </p:txBody>
      </p:sp>
      <p:sp>
        <p:nvSpPr>
          <p:cNvPr id="9" name="Rectangle 9"/>
          <p:cNvSpPr/>
          <p:nvPr/>
        </p:nvSpPr>
        <p:spPr>
          <a:xfrm>
            <a:off x="6464233" y="2584577"/>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1600" dirty="0"/>
          </a:p>
        </p:txBody>
      </p:sp>
      <p:sp>
        <p:nvSpPr>
          <p:cNvPr id="10" name="Rectangle 9"/>
          <p:cNvSpPr/>
          <p:nvPr/>
        </p:nvSpPr>
        <p:spPr>
          <a:xfrm>
            <a:off x="8198374" y="475567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1600" dirty="0"/>
          </a:p>
        </p:txBody>
      </p:sp>
      <p:sp>
        <p:nvSpPr>
          <p:cNvPr id="11" name="CuadroTexto 10"/>
          <p:cNvSpPr txBox="1"/>
          <p:nvPr/>
        </p:nvSpPr>
        <p:spPr>
          <a:xfrm>
            <a:off x="6791355" y="1447170"/>
            <a:ext cx="3142445" cy="830997"/>
          </a:xfrm>
          <a:prstGeom prst="rect">
            <a:avLst/>
          </a:prstGeom>
          <a:noFill/>
        </p:spPr>
        <p:txBody>
          <a:bodyPr wrap="square" rtlCol="0">
            <a:spAutoFit/>
          </a:bodyPr>
          <a:lstStyle/>
          <a:p>
            <a:r>
              <a:rPr lang="ca-ES" sz="1600" dirty="0">
                <a:latin typeface="Articulate Narrow" panose="02000506040000020004" pitchFamily="2" charset="0"/>
              </a:rPr>
              <a:t>Si s’habilita </a:t>
            </a:r>
            <a:r>
              <a:rPr lang="ca-ES" sz="1600" dirty="0">
                <a:solidFill>
                  <a:srgbClr val="317ABE"/>
                </a:solidFill>
                <a:latin typeface="Articulate Narrow" panose="02000506040000020004" pitchFamily="2" charset="0"/>
              </a:rPr>
              <a:t>Text en línia, </a:t>
            </a:r>
            <a:r>
              <a:rPr lang="ca-ES" sz="1600" dirty="0">
                <a:latin typeface="Articulate Narrow" panose="02000506040000020004" pitchFamily="2" charset="0"/>
              </a:rPr>
              <a:t>l’estudiant pot escriure la tramesa directament en un quadre de text</a:t>
            </a:r>
            <a:r>
              <a:rPr lang="ca-ES" sz="1600" dirty="0" smtClean="0">
                <a:latin typeface="Articulate Narrow" panose="02000506040000020004" pitchFamily="2" charset="0"/>
              </a:rPr>
              <a:t>.</a:t>
            </a:r>
            <a:endParaRPr lang="es-ES" sz="1600" dirty="0"/>
          </a:p>
        </p:txBody>
      </p:sp>
      <p:sp>
        <p:nvSpPr>
          <p:cNvPr id="12" name="CuadroTexto 11"/>
          <p:cNvSpPr txBox="1"/>
          <p:nvPr/>
        </p:nvSpPr>
        <p:spPr>
          <a:xfrm>
            <a:off x="6791355" y="3606491"/>
            <a:ext cx="3151189" cy="584775"/>
          </a:xfrm>
          <a:prstGeom prst="rect">
            <a:avLst/>
          </a:prstGeom>
          <a:noFill/>
        </p:spPr>
        <p:txBody>
          <a:bodyPr wrap="square" rtlCol="0">
            <a:spAutoFit/>
          </a:bodyPr>
          <a:lstStyle/>
          <a:p>
            <a:r>
              <a:rPr lang="ca-ES" sz="1600" dirty="0">
                <a:latin typeface="Articulate Narrow" panose="02000506040000020004" pitchFamily="2" charset="0"/>
              </a:rPr>
              <a:t>Es pot limitar el nombre de paraules de la tramesa</a:t>
            </a:r>
            <a:r>
              <a:rPr lang="ca-ES" sz="1600" dirty="0" smtClean="0">
                <a:latin typeface="Articulate Narrow" panose="02000506040000020004" pitchFamily="2" charset="0"/>
              </a:rPr>
              <a:t>.</a:t>
            </a:r>
            <a:endParaRPr lang="es-ES" sz="1600" dirty="0"/>
          </a:p>
        </p:txBody>
      </p:sp>
      <p:sp>
        <p:nvSpPr>
          <p:cNvPr id="13" name="CuadroTexto 12"/>
          <p:cNvSpPr txBox="1"/>
          <p:nvPr/>
        </p:nvSpPr>
        <p:spPr>
          <a:xfrm>
            <a:off x="6791355" y="2517013"/>
            <a:ext cx="2713736" cy="830997"/>
          </a:xfrm>
          <a:prstGeom prst="rect">
            <a:avLst/>
          </a:prstGeom>
          <a:noFill/>
        </p:spPr>
        <p:txBody>
          <a:bodyPr wrap="square" rtlCol="0">
            <a:spAutoFit/>
          </a:bodyPr>
          <a:lstStyle/>
          <a:p>
            <a:r>
              <a:rPr lang="ca-ES" sz="1600" dirty="0">
                <a:latin typeface="Articulate Narrow" panose="02000506040000020004" pitchFamily="2" charset="0"/>
              </a:rPr>
              <a:t>Si s’habilita </a:t>
            </a:r>
            <a:r>
              <a:rPr lang="ca-ES" sz="1600" dirty="0">
                <a:solidFill>
                  <a:srgbClr val="317ABE"/>
                </a:solidFill>
                <a:latin typeface="Articulate Narrow" panose="02000506040000020004" pitchFamily="2" charset="0"/>
              </a:rPr>
              <a:t>Fitxers de la tramesa,</a:t>
            </a:r>
            <a:r>
              <a:rPr lang="ca-ES" sz="1600" dirty="0">
                <a:latin typeface="Articulate Narrow" panose="02000506040000020004" pitchFamily="2" charset="0"/>
              </a:rPr>
              <a:t> l’estudiant ha de carregar fitxers</a:t>
            </a:r>
            <a:r>
              <a:rPr lang="ca-ES" sz="1600" dirty="0" smtClean="0">
                <a:latin typeface="Articulate Narrow" panose="02000506040000020004" pitchFamily="2" charset="0"/>
              </a:rPr>
              <a:t>.</a:t>
            </a:r>
            <a:endParaRPr lang="es-ES" sz="1600" dirty="0"/>
          </a:p>
        </p:txBody>
      </p:sp>
      <p:sp>
        <p:nvSpPr>
          <p:cNvPr id="14" name="CuadroTexto 13"/>
          <p:cNvSpPr txBox="1"/>
          <p:nvPr/>
        </p:nvSpPr>
        <p:spPr>
          <a:xfrm>
            <a:off x="653627" y="4729422"/>
            <a:ext cx="2945127" cy="1077218"/>
          </a:xfrm>
          <a:prstGeom prst="rect">
            <a:avLst/>
          </a:prstGeom>
          <a:noFill/>
        </p:spPr>
        <p:txBody>
          <a:bodyPr wrap="square" rtlCol="0">
            <a:spAutoFit/>
          </a:bodyPr>
          <a:lstStyle/>
          <a:p>
            <a:r>
              <a:rPr lang="ca-ES" sz="1600" dirty="0">
                <a:solidFill>
                  <a:srgbClr val="317ABE"/>
                </a:solidFill>
                <a:latin typeface="Articulate Narrow" panose="02000506040000020004" pitchFamily="2" charset="0"/>
              </a:rPr>
              <a:t>Quantitat màxima de fitxers carregats, </a:t>
            </a:r>
            <a:r>
              <a:rPr lang="ca-ES" sz="1600" dirty="0">
                <a:latin typeface="Articulate Narrow" panose="02000506040000020004" pitchFamily="2" charset="0"/>
              </a:rPr>
              <a:t>si l’entrega de fitxers està habilitada, permet limitar el nombre de fitxers per tramesa</a:t>
            </a:r>
            <a:r>
              <a:rPr lang="ca-ES" sz="1600" dirty="0" smtClean="0">
                <a:latin typeface="Articulate Narrow" panose="02000506040000020004" pitchFamily="2" charset="0"/>
              </a:rPr>
              <a:t>.</a:t>
            </a:r>
            <a:endParaRPr lang="es-ES" sz="1600" dirty="0"/>
          </a:p>
        </p:txBody>
      </p:sp>
      <p:sp>
        <p:nvSpPr>
          <p:cNvPr id="15" name="CuadroTexto 14"/>
          <p:cNvSpPr txBox="1"/>
          <p:nvPr/>
        </p:nvSpPr>
        <p:spPr>
          <a:xfrm>
            <a:off x="4690766" y="4769563"/>
            <a:ext cx="2996642" cy="830997"/>
          </a:xfrm>
          <a:prstGeom prst="rect">
            <a:avLst/>
          </a:prstGeom>
          <a:noFill/>
        </p:spPr>
        <p:txBody>
          <a:bodyPr wrap="square" rtlCol="0">
            <a:spAutoFit/>
          </a:bodyPr>
          <a:lstStyle/>
          <a:p>
            <a:r>
              <a:rPr lang="ca-ES" sz="1600" dirty="0">
                <a:latin typeface="Articulate Narrow" panose="02000506040000020004" pitchFamily="2" charset="0"/>
              </a:rPr>
              <a:t>Amb </a:t>
            </a:r>
            <a:r>
              <a:rPr lang="ca-ES" sz="1600" dirty="0">
                <a:solidFill>
                  <a:srgbClr val="317ABE"/>
                </a:solidFill>
                <a:latin typeface="Articulate Narrow" panose="02000506040000020004" pitchFamily="2" charset="0"/>
              </a:rPr>
              <a:t>Mida màxima de cada fitxer de la tramesa es </a:t>
            </a:r>
            <a:r>
              <a:rPr lang="ca-ES" sz="1600" dirty="0">
                <a:latin typeface="Articulate Narrow" panose="02000506040000020004" pitchFamily="2" charset="0"/>
              </a:rPr>
              <a:t>controla la mida dels fitxers que es carreguen</a:t>
            </a:r>
            <a:endParaRPr lang="es-ES" sz="1600" dirty="0">
              <a:latin typeface="Articulate Narrow" panose="02000506040000020004" pitchFamily="2" charset="0"/>
            </a:endParaRPr>
          </a:p>
        </p:txBody>
      </p:sp>
      <p:sp>
        <p:nvSpPr>
          <p:cNvPr id="16" name="CuadroTexto 15"/>
          <p:cNvSpPr txBox="1"/>
          <p:nvPr/>
        </p:nvSpPr>
        <p:spPr>
          <a:xfrm>
            <a:off x="8525496" y="4729422"/>
            <a:ext cx="2988214" cy="1569660"/>
          </a:xfrm>
          <a:prstGeom prst="rect">
            <a:avLst/>
          </a:prstGeom>
          <a:noFill/>
        </p:spPr>
        <p:txBody>
          <a:bodyPr wrap="square" rtlCol="0">
            <a:spAutoFit/>
          </a:bodyPr>
          <a:lstStyle/>
          <a:p>
            <a:r>
              <a:rPr lang="ca-ES" sz="1600" dirty="0">
                <a:latin typeface="Articulate Narrow" panose="02000506040000020004" pitchFamily="2" charset="0"/>
              </a:rPr>
              <a:t>Amb </a:t>
            </a:r>
            <a:r>
              <a:rPr lang="ca-ES" sz="1600" dirty="0">
                <a:solidFill>
                  <a:srgbClr val="317ABE"/>
                </a:solidFill>
                <a:latin typeface="Articulate Narrow" panose="02000506040000020004" pitchFamily="2" charset="0"/>
              </a:rPr>
              <a:t>Tipus de fitxers admesos </a:t>
            </a:r>
            <a:r>
              <a:rPr lang="ca-ES" sz="1600" dirty="0">
                <a:latin typeface="Articulate Narrow" panose="02000506040000020004" pitchFamily="2" charset="0"/>
              </a:rPr>
              <a:t>es pot especificar quins fitxers pot carregar l’estudiant. Cal especificar-ne l’extensió i, si hi ha més d’un format, s’han de separar amb punt i coma </a:t>
            </a:r>
            <a:r>
              <a:rPr lang="ca-ES" sz="1600" dirty="0" smtClean="0">
                <a:latin typeface="Articulate Narrow" panose="02000506040000020004" pitchFamily="2" charset="0"/>
              </a:rPr>
              <a:t>(;).</a:t>
            </a:r>
            <a:endParaRPr lang="es-ES" sz="1600" dirty="0"/>
          </a:p>
        </p:txBody>
      </p:sp>
    </p:spTree>
    <p:extLst>
      <p:ext uri="{BB962C8B-B14F-4D97-AF65-F5344CB8AC3E}">
        <p14:creationId xmlns:p14="http://schemas.microsoft.com/office/powerpoint/2010/main" val="2342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54851" y="1124459"/>
            <a:ext cx="3811087" cy="584775"/>
          </a:xfrm>
          <a:prstGeom prst="rect">
            <a:avLst/>
          </a:prstGeom>
        </p:spPr>
        <p:txBody>
          <a:bodyPr wrap="square">
            <a:spAutoFit/>
          </a:bodyPr>
          <a:lstStyle/>
          <a:p>
            <a:r>
              <a:rPr lang="ca-ES" sz="3200" dirty="0">
                <a:solidFill>
                  <a:srgbClr val="317ABE"/>
                </a:solidFill>
                <a:latin typeface="Bebas Neue Bold" panose="020B0606020202050201"/>
              </a:rPr>
              <a:t>Tipus de retroacció</a:t>
            </a:r>
            <a:endParaRPr lang="es-ES" sz="3200" dirty="0">
              <a:solidFill>
                <a:srgbClr val="317ABE"/>
              </a:solidFill>
              <a:latin typeface="Bebas Neue Bold" panose="020B0606020202050201"/>
            </a:endParaRPr>
          </a:p>
        </p:txBody>
      </p:sp>
      <p:sp>
        <p:nvSpPr>
          <p:cNvPr id="3" name="Rectangle 9"/>
          <p:cNvSpPr/>
          <p:nvPr/>
        </p:nvSpPr>
        <p:spPr>
          <a:xfrm>
            <a:off x="661112" y="179502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angle 9"/>
          <p:cNvSpPr/>
          <p:nvPr/>
        </p:nvSpPr>
        <p:spPr>
          <a:xfrm>
            <a:off x="661112" y="3176615"/>
            <a:ext cx="327122" cy="275267"/>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angle 9"/>
          <p:cNvSpPr/>
          <p:nvPr/>
        </p:nvSpPr>
        <p:spPr>
          <a:xfrm>
            <a:off x="6421363" y="1745655"/>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CuadroTexto 5"/>
          <p:cNvSpPr txBox="1"/>
          <p:nvPr/>
        </p:nvSpPr>
        <p:spPr>
          <a:xfrm>
            <a:off x="1005736" y="1687224"/>
            <a:ext cx="4530134" cy="584775"/>
          </a:xfrm>
          <a:prstGeom prst="rect">
            <a:avLst/>
          </a:prstGeom>
          <a:noFill/>
        </p:spPr>
        <p:txBody>
          <a:bodyPr wrap="square" rtlCol="0">
            <a:spAutoFit/>
          </a:bodyPr>
          <a:lstStyle/>
          <a:p>
            <a:r>
              <a:rPr lang="ca-ES" sz="1600" dirty="0">
                <a:latin typeface="Articulate Narrow" panose="02000506040000020004" pitchFamily="2" charset="0"/>
              </a:rPr>
              <a:t>L’opció </a:t>
            </a:r>
            <a:r>
              <a:rPr lang="ca-ES" sz="1600" dirty="0">
                <a:solidFill>
                  <a:srgbClr val="317ABE"/>
                </a:solidFill>
                <a:latin typeface="Articulate Narrow" panose="02000506040000020004" pitchFamily="2" charset="0"/>
              </a:rPr>
              <a:t>Comentaris de la retroacció </a:t>
            </a:r>
            <a:r>
              <a:rPr lang="ca-ES" sz="1600" dirty="0">
                <a:latin typeface="Articulate Narrow" panose="02000506040000020004" pitchFamily="2" charset="0"/>
              </a:rPr>
              <a:t>permet fer comentaris personalitzats a les trameses de l’alumnat</a:t>
            </a:r>
            <a:r>
              <a:rPr lang="ca-ES" sz="1600" dirty="0" smtClean="0">
                <a:latin typeface="Articulate Narrow" panose="02000506040000020004" pitchFamily="2" charset="0"/>
              </a:rPr>
              <a:t>.</a:t>
            </a:r>
            <a:endParaRPr lang="ca-ES" sz="1600" dirty="0">
              <a:latin typeface="Articulate Narrow" panose="02000506040000020004" pitchFamily="2" charset="0"/>
            </a:endParaRPr>
          </a:p>
        </p:txBody>
      </p:sp>
      <p:sp>
        <p:nvSpPr>
          <p:cNvPr id="7" name="CuadroTexto 6"/>
          <p:cNvSpPr txBox="1"/>
          <p:nvPr/>
        </p:nvSpPr>
        <p:spPr>
          <a:xfrm>
            <a:off x="6748485" y="1663992"/>
            <a:ext cx="4546242" cy="584775"/>
          </a:xfrm>
          <a:prstGeom prst="rect">
            <a:avLst/>
          </a:prstGeom>
          <a:noFill/>
        </p:spPr>
        <p:txBody>
          <a:bodyPr wrap="square" rtlCol="0">
            <a:spAutoFit/>
          </a:bodyPr>
          <a:lstStyle/>
          <a:p>
            <a:r>
              <a:rPr lang="ca-ES" sz="1600" dirty="0">
                <a:latin typeface="Articulate Narrow" panose="02000506040000020004" pitchFamily="2" charset="0"/>
              </a:rPr>
              <a:t>Si s’ha activat </a:t>
            </a:r>
            <a:r>
              <a:rPr lang="ca-ES" sz="1600" dirty="0">
                <a:solidFill>
                  <a:srgbClr val="317ABE"/>
                </a:solidFill>
                <a:latin typeface="Articulate Narrow" panose="02000506040000020004" pitchFamily="2" charset="0"/>
              </a:rPr>
              <a:t>Fitxers de la retroacció, </a:t>
            </a:r>
            <a:r>
              <a:rPr lang="ca-ES" sz="1600" dirty="0">
                <a:latin typeface="Articulate Narrow" panose="02000506040000020004" pitchFamily="2" charset="0"/>
              </a:rPr>
              <a:t>es pot carregar un fitxer com a correcció en avaluar la tasca</a:t>
            </a:r>
            <a:r>
              <a:rPr lang="ca-ES" sz="1600" dirty="0" smtClean="0">
                <a:latin typeface="Articulate Narrow" panose="02000506040000020004" pitchFamily="2" charset="0"/>
              </a:rPr>
              <a:t>.</a:t>
            </a:r>
            <a:endParaRPr lang="ca-ES" sz="1600" dirty="0">
              <a:latin typeface="Articulate Narrow" panose="02000506040000020004" pitchFamily="2" charset="0"/>
            </a:endParaRPr>
          </a:p>
        </p:txBody>
      </p:sp>
      <p:sp>
        <p:nvSpPr>
          <p:cNvPr id="8" name="CuadroTexto 7"/>
          <p:cNvSpPr txBox="1"/>
          <p:nvPr/>
        </p:nvSpPr>
        <p:spPr>
          <a:xfrm>
            <a:off x="988234" y="3105621"/>
            <a:ext cx="4636395" cy="1107996"/>
          </a:xfrm>
          <a:prstGeom prst="rect">
            <a:avLst/>
          </a:prstGeom>
          <a:noFill/>
        </p:spPr>
        <p:txBody>
          <a:bodyPr wrap="square" rtlCol="0">
            <a:spAutoFit/>
          </a:bodyPr>
          <a:lstStyle/>
          <a:p>
            <a:r>
              <a:rPr lang="ca-ES" sz="1600" dirty="0">
                <a:latin typeface="Articulate Narrow" panose="02000506040000020004" pitchFamily="2" charset="0"/>
              </a:rPr>
              <a:t>Amb l’activació de </a:t>
            </a:r>
            <a:r>
              <a:rPr lang="ca-ES" sz="1600" dirty="0">
                <a:solidFill>
                  <a:srgbClr val="317ABE"/>
                </a:solidFill>
                <a:latin typeface="Articulate Narrow" panose="02000506040000020004" pitchFamily="2" charset="0"/>
              </a:rPr>
              <a:t>Full de qualificació fora de línia </a:t>
            </a:r>
            <a:r>
              <a:rPr lang="ca-ES" sz="1600" dirty="0">
                <a:latin typeface="Articulate Narrow" panose="02000506040000020004" pitchFamily="2" charset="0"/>
              </a:rPr>
              <a:t>es pot carregar i descarregar un full de càlcul per gestionar les notes.</a:t>
            </a:r>
          </a:p>
          <a:p>
            <a:endParaRPr lang="es-ES" dirty="0"/>
          </a:p>
        </p:txBody>
      </p:sp>
      <p:pic>
        <p:nvPicPr>
          <p:cNvPr id="9" name="Imagen 8"/>
          <p:cNvPicPr>
            <a:picLocks noChangeAspect="1"/>
          </p:cNvPicPr>
          <p:nvPr/>
        </p:nvPicPr>
        <p:blipFill>
          <a:blip r:embed="rId2"/>
          <a:stretch>
            <a:fillRect/>
          </a:stretch>
        </p:blipFill>
        <p:spPr>
          <a:xfrm>
            <a:off x="609596" y="4520200"/>
            <a:ext cx="6581775" cy="1257300"/>
          </a:xfrm>
          <a:prstGeom prst="rect">
            <a:avLst/>
          </a:prstGeom>
          <a:ln>
            <a:solidFill>
              <a:schemeClr val="bg1">
                <a:lumMod val="75000"/>
              </a:schemeClr>
            </a:solidFill>
          </a:ln>
        </p:spPr>
      </p:pic>
      <p:sp>
        <p:nvSpPr>
          <p:cNvPr id="10" name="Rectángulo 9"/>
          <p:cNvSpPr/>
          <p:nvPr/>
        </p:nvSpPr>
        <p:spPr>
          <a:xfrm>
            <a:off x="2950897" y="5849697"/>
            <a:ext cx="1704313" cy="307777"/>
          </a:xfrm>
          <a:prstGeom prst="rect">
            <a:avLst/>
          </a:prstGeom>
        </p:spPr>
        <p:txBody>
          <a:bodyPr wrap="none">
            <a:spAutoFit/>
          </a:bodyPr>
          <a:lstStyle/>
          <a:p>
            <a:r>
              <a:rPr lang="ca-ES" sz="1400" i="1" dirty="0">
                <a:solidFill>
                  <a:srgbClr val="317ABE"/>
                </a:solidFill>
                <a:latin typeface="Bebas Neue Bold"/>
              </a:rPr>
              <a:t>Tipus de retroacció</a:t>
            </a:r>
            <a:endParaRPr lang="es-ES" sz="1400" i="1" dirty="0">
              <a:solidFill>
                <a:srgbClr val="317ABE"/>
              </a:solidFill>
              <a:latin typeface="Bebas Neue Bold"/>
            </a:endParaRPr>
          </a:p>
        </p:txBody>
      </p:sp>
      <p:sp>
        <p:nvSpPr>
          <p:cNvPr id="11" name="Rectángulo 10"/>
          <p:cNvSpPr/>
          <p:nvPr/>
        </p:nvSpPr>
        <p:spPr>
          <a:xfrm>
            <a:off x="6838681" y="3015469"/>
            <a:ext cx="4868215" cy="1323439"/>
          </a:xfrm>
          <a:prstGeom prst="rect">
            <a:avLst/>
          </a:prstGeom>
        </p:spPr>
        <p:txBody>
          <a:bodyPr wrap="square">
            <a:spAutoFit/>
          </a:bodyPr>
          <a:lstStyle/>
          <a:p>
            <a:pPr algn="just">
              <a:buClr>
                <a:schemeClr val="accent1">
                  <a:lumMod val="60000"/>
                  <a:lumOff val="40000"/>
                </a:schemeClr>
              </a:buClr>
            </a:pPr>
            <a:r>
              <a:rPr lang="ca-ES" sz="1600" dirty="0">
                <a:latin typeface="Articulate Narrow" panose="02000506040000020004" pitchFamily="2" charset="0"/>
              </a:rPr>
              <a:t>En activar </a:t>
            </a:r>
            <a:r>
              <a:rPr lang="ca-ES" sz="1600" dirty="0">
                <a:solidFill>
                  <a:srgbClr val="317ABE"/>
                </a:solidFill>
                <a:latin typeface="Articulate Narrow" panose="02000506040000020004" pitchFamily="2" charset="0"/>
              </a:rPr>
              <a:t>Comentaris en línia</a:t>
            </a:r>
            <a:r>
              <a:rPr lang="ca-ES" sz="1600" dirty="0">
                <a:latin typeface="Articulate Narrow" panose="02000506040000020004" pitchFamily="2" charset="0"/>
              </a:rPr>
              <a:t>, si el contingut de la tramesa és de text en línia, quan es qualifica una tasca la retroacció es mostra en el camp de comentaris i així la correcció és més senzilla, ja que s’hi pot escriure d’un color diferent o editar directament el text original.</a:t>
            </a:r>
            <a:endParaRPr lang="es-ES" sz="1600" dirty="0">
              <a:latin typeface="Articulate Narrow" panose="02000506040000020004" pitchFamily="2" charset="0"/>
            </a:endParaRPr>
          </a:p>
        </p:txBody>
      </p:sp>
      <p:sp>
        <p:nvSpPr>
          <p:cNvPr id="12" name="Rectangle 9"/>
          <p:cNvSpPr/>
          <p:nvPr/>
        </p:nvSpPr>
        <p:spPr>
          <a:xfrm>
            <a:off x="6416907" y="310562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838583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28546" y="1285795"/>
            <a:ext cx="4897495" cy="584775"/>
          </a:xfrm>
          <a:prstGeom prst="rect">
            <a:avLst/>
          </a:prstGeom>
        </p:spPr>
        <p:txBody>
          <a:bodyPr wrap="none">
            <a:spAutoFit/>
          </a:bodyPr>
          <a:lstStyle/>
          <a:p>
            <a:r>
              <a:rPr lang="ca-ES" sz="3200" dirty="0">
                <a:solidFill>
                  <a:srgbClr val="317ABE"/>
                </a:solidFill>
                <a:latin typeface="Bebas Neue Bold" panose="020B0606020202050201"/>
              </a:rPr>
              <a:t>Paràmetres de la tramesa</a:t>
            </a:r>
            <a:endParaRPr lang="es-ES" sz="3200" dirty="0">
              <a:solidFill>
                <a:srgbClr val="317ABE"/>
              </a:solidFill>
              <a:latin typeface="Bebas Neue Bold" panose="020B0606020202050201"/>
            </a:endParaRPr>
          </a:p>
        </p:txBody>
      </p:sp>
      <p:sp>
        <p:nvSpPr>
          <p:cNvPr id="4" name="Rectangle 9"/>
          <p:cNvSpPr/>
          <p:nvPr/>
        </p:nvSpPr>
        <p:spPr>
          <a:xfrm>
            <a:off x="901424" y="202475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angle 9"/>
          <p:cNvSpPr/>
          <p:nvPr/>
        </p:nvSpPr>
        <p:spPr>
          <a:xfrm>
            <a:off x="901424" y="343262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angle 9"/>
          <p:cNvSpPr/>
          <p:nvPr/>
        </p:nvSpPr>
        <p:spPr>
          <a:xfrm>
            <a:off x="6380521" y="202475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CuadroTexto 6"/>
          <p:cNvSpPr txBox="1"/>
          <p:nvPr/>
        </p:nvSpPr>
        <p:spPr>
          <a:xfrm>
            <a:off x="1272074" y="1963856"/>
            <a:ext cx="4507606" cy="1323439"/>
          </a:xfrm>
          <a:prstGeom prst="rect">
            <a:avLst/>
          </a:prstGeom>
          <a:noFill/>
        </p:spPr>
        <p:txBody>
          <a:bodyPr wrap="square" rtlCol="0">
            <a:spAutoFit/>
          </a:bodyPr>
          <a:lstStyle/>
          <a:p>
            <a:r>
              <a:rPr lang="ca-ES" sz="1600" dirty="0">
                <a:latin typeface="Articulate Narrow" panose="02000506040000020004" pitchFamily="2" charset="0"/>
              </a:rPr>
              <a:t>Si s’activa </a:t>
            </a:r>
            <a:r>
              <a:rPr lang="ca-ES" sz="1600" dirty="0">
                <a:solidFill>
                  <a:srgbClr val="317ABE"/>
                </a:solidFill>
                <a:latin typeface="Articulate Narrow" panose="02000506040000020004" pitchFamily="2" charset="0"/>
              </a:rPr>
              <a:t>Requereix que els estudiants facin clic al botó Tramet</a:t>
            </a:r>
            <a:r>
              <a:rPr lang="ca-ES" sz="1600" dirty="0">
                <a:latin typeface="Articulate Narrow" panose="02000506040000020004" pitchFamily="2" charset="0"/>
              </a:rPr>
              <a:t>, l’estudiant ha de confirmar la tramesa com a definitiva, de manera que pot carregar fitxers com a esborranys i fer-hi tot tipus de canvis fins que es decideixi a fer la tramesa final</a:t>
            </a:r>
            <a:r>
              <a:rPr lang="ca-ES" sz="1600" dirty="0" smtClean="0">
                <a:latin typeface="Articulate Narrow" panose="02000506040000020004" pitchFamily="2" charset="0"/>
              </a:rPr>
              <a:t>.</a:t>
            </a:r>
            <a:endParaRPr lang="ca-ES" sz="1600" dirty="0">
              <a:latin typeface="Articulate Narrow" panose="02000506040000020004" pitchFamily="2" charset="0"/>
            </a:endParaRPr>
          </a:p>
        </p:txBody>
      </p:sp>
      <p:sp>
        <p:nvSpPr>
          <p:cNvPr id="8" name="CuadroTexto 7"/>
          <p:cNvSpPr txBox="1"/>
          <p:nvPr/>
        </p:nvSpPr>
        <p:spPr>
          <a:xfrm>
            <a:off x="6707643" y="2024752"/>
            <a:ext cx="4299499" cy="1354217"/>
          </a:xfrm>
          <a:prstGeom prst="rect">
            <a:avLst/>
          </a:prstGeom>
          <a:noFill/>
        </p:spPr>
        <p:txBody>
          <a:bodyPr wrap="square" rtlCol="0">
            <a:spAutoFit/>
          </a:bodyPr>
          <a:lstStyle/>
          <a:p>
            <a:r>
              <a:rPr lang="ca-ES" sz="1600" dirty="0">
                <a:latin typeface="Articulate Narrow" panose="02000506040000020004" pitchFamily="2" charset="0"/>
              </a:rPr>
              <a:t>Si s’activa </a:t>
            </a:r>
            <a:r>
              <a:rPr lang="ca-ES" sz="1600" dirty="0">
                <a:solidFill>
                  <a:srgbClr val="317ABE"/>
                </a:solidFill>
                <a:latin typeface="Articulate Narrow" panose="02000506040000020004" pitchFamily="2" charset="0"/>
              </a:rPr>
              <a:t>Requereix que els estudiants acceptin el compromís de tramesa, </a:t>
            </a:r>
            <a:r>
              <a:rPr lang="ca-ES" sz="1600" dirty="0">
                <a:latin typeface="Articulate Narrow" panose="02000506040000020004" pitchFamily="2" charset="0"/>
              </a:rPr>
              <a:t>l’estudiant ha d’assegurar que la tramesa que fa és seva, llevat de la bibliografia a la qual faci referència.</a:t>
            </a:r>
          </a:p>
          <a:p>
            <a:endParaRPr lang="es-ES" dirty="0"/>
          </a:p>
        </p:txBody>
      </p:sp>
      <p:sp>
        <p:nvSpPr>
          <p:cNvPr id="9" name="CuadroTexto 8"/>
          <p:cNvSpPr txBox="1"/>
          <p:nvPr/>
        </p:nvSpPr>
        <p:spPr>
          <a:xfrm>
            <a:off x="1272074" y="3432623"/>
            <a:ext cx="4526322" cy="2554545"/>
          </a:xfrm>
          <a:prstGeom prst="rect">
            <a:avLst/>
          </a:prstGeom>
          <a:noFill/>
        </p:spPr>
        <p:txBody>
          <a:bodyPr wrap="square" rtlCol="0">
            <a:spAutoFit/>
          </a:bodyPr>
          <a:lstStyle/>
          <a:p>
            <a:pPr lvl="0" algn="just">
              <a:buClr>
                <a:schemeClr val="accent1">
                  <a:lumMod val="60000"/>
                  <a:lumOff val="40000"/>
                </a:schemeClr>
              </a:buClr>
            </a:pPr>
            <a:r>
              <a:rPr lang="ca-ES" sz="1600" dirty="0">
                <a:latin typeface="Articulate Narrow" panose="02000506040000020004" pitchFamily="2" charset="0"/>
              </a:rPr>
              <a:t>Segons l’opció que es triï a </a:t>
            </a:r>
            <a:r>
              <a:rPr lang="ca-ES" sz="1600" dirty="0">
                <a:solidFill>
                  <a:srgbClr val="317ABE"/>
                </a:solidFill>
                <a:latin typeface="Articulate Narrow" panose="02000506040000020004" pitchFamily="2" charset="0"/>
              </a:rPr>
              <a:t>Intents reoberts</a:t>
            </a:r>
            <a:r>
              <a:rPr lang="ca-ES" sz="1600" dirty="0">
                <a:latin typeface="Articulate Narrow" panose="02000506040000020004" pitchFamily="2" charset="0"/>
              </a:rPr>
              <a:t>, es dona a l’alumnat diverses possibilitats:</a:t>
            </a:r>
          </a:p>
          <a:p>
            <a:pPr marL="342900" lvl="0" indent="-342900" algn="just">
              <a:buClr>
                <a:schemeClr val="accent1">
                  <a:lumMod val="60000"/>
                  <a:lumOff val="40000"/>
                </a:schemeClr>
              </a:buClr>
              <a:buFont typeface="Wingdings" panose="05000000000000000000" pitchFamily="2" charset="2"/>
              <a:buChar char="§"/>
            </a:pPr>
            <a:endParaRPr lang="es-ES" sz="1600" dirty="0">
              <a:latin typeface="Articulate Narrow" panose="02000506040000020004" pitchFamily="2" charset="0"/>
            </a:endParaRPr>
          </a:p>
          <a:p>
            <a:pPr marL="800100" lvl="1" indent="-342900" algn="just">
              <a:buClr>
                <a:schemeClr val="accent1">
                  <a:lumMod val="75000"/>
                </a:schemeClr>
              </a:buClr>
              <a:buSzPct val="100000"/>
              <a:buFont typeface="Wingdings" panose="05000000000000000000" pitchFamily="2" charset="2"/>
              <a:buChar char="§"/>
            </a:pPr>
            <a:r>
              <a:rPr lang="ca-ES" sz="1600" dirty="0">
                <a:latin typeface="Articulate Narrow" panose="02000506040000020004" pitchFamily="2" charset="0"/>
              </a:rPr>
              <a:t>Impossibilitat de fer </a:t>
            </a:r>
            <a:r>
              <a:rPr lang="ca-ES" sz="1600" dirty="0" smtClean="0">
                <a:latin typeface="Articulate Narrow" panose="02000506040000020004" pitchFamily="2" charset="0"/>
              </a:rPr>
              <a:t>reenviaments.</a:t>
            </a:r>
            <a:endParaRPr lang="es-ES" sz="1600" dirty="0" smtClean="0">
              <a:latin typeface="Articulate Narrow" panose="02000506040000020004" pitchFamily="2" charset="0"/>
            </a:endParaRPr>
          </a:p>
          <a:p>
            <a:pPr marL="800100" lvl="1" indent="-342900" algn="just">
              <a:buClr>
                <a:schemeClr val="accent1">
                  <a:lumMod val="75000"/>
                </a:schemeClr>
              </a:buClr>
              <a:buSzPct val="100000"/>
              <a:buFont typeface="Wingdings" panose="05000000000000000000" pitchFamily="2" charset="2"/>
              <a:buChar char="§"/>
            </a:pPr>
            <a:r>
              <a:rPr lang="ca-ES" sz="1600" dirty="0" smtClean="0">
                <a:latin typeface="Articulate Narrow" panose="02000506040000020004" pitchFamily="2" charset="0"/>
              </a:rPr>
              <a:t>Possibilitat </a:t>
            </a:r>
            <a:r>
              <a:rPr lang="ca-ES" sz="1600" dirty="0">
                <a:latin typeface="Articulate Narrow" panose="02000506040000020004" pitchFamily="2" charset="0"/>
              </a:rPr>
              <a:t>de permetre el reenviament de manera </a:t>
            </a:r>
            <a:r>
              <a:rPr lang="ca-ES" sz="1600" dirty="0" smtClean="0">
                <a:latin typeface="Articulate Narrow" panose="02000506040000020004" pitchFamily="2" charset="0"/>
              </a:rPr>
              <a:t>manual.</a:t>
            </a:r>
            <a:endParaRPr lang="es-ES" sz="1600" dirty="0" smtClean="0">
              <a:latin typeface="Articulate Narrow" panose="02000506040000020004" pitchFamily="2" charset="0"/>
            </a:endParaRPr>
          </a:p>
          <a:p>
            <a:pPr marL="800100" lvl="1" indent="-342900" algn="just">
              <a:buClr>
                <a:schemeClr val="accent1">
                  <a:lumMod val="75000"/>
                </a:schemeClr>
              </a:buClr>
              <a:buSzPct val="100000"/>
              <a:buFont typeface="Wingdings" panose="05000000000000000000" pitchFamily="2" charset="2"/>
              <a:buChar char="§"/>
            </a:pPr>
            <a:r>
              <a:rPr lang="ca-ES" sz="1600" dirty="0" smtClean="0">
                <a:latin typeface="Articulate Narrow" panose="02000506040000020004" pitchFamily="2" charset="0"/>
              </a:rPr>
              <a:t>Reenviament </a:t>
            </a:r>
            <a:r>
              <a:rPr lang="ca-ES" sz="1600" dirty="0">
                <a:latin typeface="Articulate Narrow" panose="02000506040000020004" pitchFamily="2" charset="0"/>
              </a:rPr>
              <a:t>automàtic fins que s’arribi a la qualificació per aprovar. Aquest valor s’estableix a l’opció </a:t>
            </a:r>
            <a:r>
              <a:rPr lang="ca-ES" sz="1600" dirty="0">
                <a:solidFill>
                  <a:srgbClr val="317ABE"/>
                </a:solidFill>
                <a:latin typeface="Articulate Narrow" panose="02000506040000020004" pitchFamily="2" charset="0"/>
              </a:rPr>
              <a:t>Qualificació per aprovar</a:t>
            </a:r>
            <a:r>
              <a:rPr lang="ca-ES" sz="1600" dirty="0">
                <a:latin typeface="Articulate Narrow" panose="02000506040000020004" pitchFamily="2" charset="0"/>
              </a:rPr>
              <a:t>, a la secció dels paràmetres de la tasca</a:t>
            </a:r>
            <a:r>
              <a:rPr lang="ca-ES" sz="1600" dirty="0" smtClean="0">
                <a:latin typeface="Articulate Narrow" panose="02000506040000020004" pitchFamily="2" charset="0"/>
              </a:rPr>
              <a:t>.</a:t>
            </a:r>
            <a:endParaRPr lang="es-ES" sz="1600" dirty="0">
              <a:latin typeface="Articulate Narrow" panose="02000506040000020004" pitchFamily="2" charset="0"/>
            </a:endParaRPr>
          </a:p>
        </p:txBody>
      </p:sp>
      <p:sp>
        <p:nvSpPr>
          <p:cNvPr id="12" name="CuadroTexto 11"/>
          <p:cNvSpPr txBox="1"/>
          <p:nvPr/>
        </p:nvSpPr>
        <p:spPr>
          <a:xfrm>
            <a:off x="6901444" y="3342021"/>
            <a:ext cx="4105697" cy="707886"/>
          </a:xfrm>
          <a:prstGeom prst="rect">
            <a:avLst/>
          </a:prstGeom>
          <a:noFill/>
        </p:spPr>
        <p:txBody>
          <a:bodyPr wrap="square" rtlCol="0">
            <a:spAutoFit/>
          </a:bodyPr>
          <a:lstStyle/>
          <a:p>
            <a:pPr>
              <a:buClr>
                <a:schemeClr val="accent1">
                  <a:lumMod val="60000"/>
                  <a:lumOff val="40000"/>
                </a:schemeClr>
              </a:buClr>
            </a:pPr>
            <a:r>
              <a:rPr lang="ca-ES" sz="1600" dirty="0">
                <a:solidFill>
                  <a:srgbClr val="317ABE"/>
                </a:solidFill>
                <a:latin typeface="Articulate Narrow" panose="02000506040000020004" pitchFamily="2" charset="0"/>
              </a:rPr>
              <a:t>Quantitat màxima d’intents </a:t>
            </a:r>
            <a:r>
              <a:rPr lang="ca-ES" sz="1600" dirty="0">
                <a:latin typeface="Articulate Narrow" panose="02000506040000020004" pitchFamily="2" charset="0"/>
              </a:rPr>
              <a:t>indica quantes vegades es pot reenviar la tasca</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pic>
        <p:nvPicPr>
          <p:cNvPr id="13" name="Imagen 12"/>
          <p:cNvPicPr>
            <a:picLocks noChangeAspect="1"/>
          </p:cNvPicPr>
          <p:nvPr/>
        </p:nvPicPr>
        <p:blipFill>
          <a:blip r:embed="rId2"/>
          <a:stretch>
            <a:fillRect/>
          </a:stretch>
        </p:blipFill>
        <p:spPr>
          <a:xfrm>
            <a:off x="6380521" y="3441777"/>
            <a:ext cx="329213" cy="262151"/>
          </a:xfrm>
          <a:prstGeom prst="rect">
            <a:avLst/>
          </a:prstGeom>
        </p:spPr>
      </p:pic>
      <p:pic>
        <p:nvPicPr>
          <p:cNvPr id="14" name="Imatge 1144"/>
          <p:cNvPicPr/>
          <p:nvPr/>
        </p:nvPicPr>
        <p:blipFill>
          <a:blip r:embed="rId3">
            <a:extLst>
              <a:ext uri="{28A0092B-C50C-407E-A947-70E740481C1C}">
                <a14:useLocalDpi xmlns:a14="http://schemas.microsoft.com/office/drawing/2010/main" val="0"/>
              </a:ext>
            </a:extLst>
          </a:blip>
          <a:stretch>
            <a:fillRect/>
          </a:stretch>
        </p:blipFill>
        <p:spPr>
          <a:xfrm>
            <a:off x="6410406" y="4298229"/>
            <a:ext cx="4893972" cy="2137893"/>
          </a:xfrm>
          <a:prstGeom prst="rect">
            <a:avLst/>
          </a:prstGeom>
          <a:ln>
            <a:solidFill>
              <a:schemeClr val="bg1">
                <a:lumMod val="75000"/>
              </a:schemeClr>
            </a:solidFill>
          </a:ln>
        </p:spPr>
      </p:pic>
    </p:spTree>
    <p:extLst>
      <p:ext uri="{BB962C8B-B14F-4D97-AF65-F5344CB8AC3E}">
        <p14:creationId xmlns:p14="http://schemas.microsoft.com/office/powerpoint/2010/main" val="4098760324"/>
      </p:ext>
    </p:extLst>
  </p:cSld>
  <p:clrMapOvr>
    <a:masterClrMapping/>
  </p:clrMapOvr>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1114</TotalTime>
  <Words>2931</Words>
  <Application>Microsoft Office PowerPoint</Application>
  <PresentationFormat>Pantalla panoràmica</PresentationFormat>
  <Paragraphs>183</Paragraphs>
  <Slides>40</Slides>
  <Notes>0</Notes>
  <HiddenSlides>0</HiddenSlides>
  <MMClips>0</MMClips>
  <ScaleCrop>false</ScaleCrop>
  <HeadingPairs>
    <vt:vector size="6" baseType="variant">
      <vt:variant>
        <vt:lpstr>Tipus de lletra utilitzats</vt:lpstr>
      </vt:variant>
      <vt:variant>
        <vt:i4>11</vt:i4>
      </vt:variant>
      <vt:variant>
        <vt:lpstr>Tema</vt:lpstr>
      </vt:variant>
      <vt:variant>
        <vt:i4>1</vt:i4>
      </vt:variant>
      <vt:variant>
        <vt:lpstr>Títols de les diapositives</vt:lpstr>
      </vt:variant>
      <vt:variant>
        <vt:i4>40</vt:i4>
      </vt:variant>
    </vt:vector>
  </HeadingPairs>
  <TitlesOfParts>
    <vt:vector size="52" baseType="lpstr">
      <vt:lpstr>Arial</vt:lpstr>
      <vt:lpstr>Arial Narrow</vt:lpstr>
      <vt:lpstr>Articulate Narrow</vt:lpstr>
      <vt:lpstr>Bebas Neue Bold</vt:lpstr>
      <vt:lpstr>Bebas Neue Regular</vt:lpstr>
      <vt:lpstr>Calibri</vt:lpstr>
      <vt:lpstr>Calibri Light</vt:lpstr>
      <vt:lpstr>Times New Roman</vt:lpstr>
      <vt:lpstr>Trebuchet MS</vt:lpstr>
      <vt:lpstr>Verdana</vt:lpstr>
      <vt:lpstr>Wingdings</vt:lpstr>
      <vt:lpstr>Tema de l'Office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Maria Dolores Yañez Agustiño</dc:creator>
  <cp:lastModifiedBy>Maria Dolores Yañez Agustiño</cp:lastModifiedBy>
  <cp:revision>145</cp:revision>
  <dcterms:created xsi:type="dcterms:W3CDTF">2017-07-07T12:15:00Z</dcterms:created>
  <dcterms:modified xsi:type="dcterms:W3CDTF">2018-01-22T17:57:22Z</dcterms:modified>
</cp:coreProperties>
</file>