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6" r:id="rId2"/>
    <p:sldId id="278" r:id="rId3"/>
    <p:sldId id="279" r:id="rId4"/>
    <p:sldId id="296" r:id="rId5"/>
    <p:sldId id="297" r:id="rId6"/>
    <p:sldId id="282" r:id="rId7"/>
    <p:sldId id="283" r:id="rId8"/>
    <p:sldId id="284" r:id="rId9"/>
    <p:sldId id="285" r:id="rId10"/>
    <p:sldId id="286" r:id="rId11"/>
    <p:sldId id="287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76" r:id="rId2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2E75B6"/>
    <a:srgbClr val="327DC1"/>
    <a:srgbClr val="317ABE"/>
    <a:srgbClr val="FDFDFD"/>
    <a:srgbClr val="0D5485"/>
    <a:srgbClr val="203864"/>
    <a:srgbClr val="F7C0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3932F7-8023-4E1F-8EF1-8B485A611CD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20936D3C-DE10-4FDD-B25B-F6D77E3CFBCC}">
      <dgm:prSet phldrT="[Texto]" custT="1"/>
      <dgm:spPr/>
      <dgm:t>
        <a:bodyPr/>
        <a:lstStyle/>
        <a:p>
          <a:r>
            <a:rPr lang="ca-ES" sz="2200" dirty="0" smtClean="0">
              <a:latin typeface="Articulate Narrow" panose="02000506040000020004" pitchFamily="2" charset="0"/>
            </a:rPr>
            <a:t>1. Des de la pàgina principal del curs, cal clicar a </a:t>
          </a:r>
          <a:r>
            <a:rPr lang="ca-ES" sz="2200" i="0" dirty="0" smtClean="0">
              <a:solidFill>
                <a:schemeClr val="tx1"/>
              </a:solidFill>
              <a:latin typeface="Articulate Narrow" panose="02000506040000020004" pitchFamily="2" charset="0"/>
            </a:rPr>
            <a:t>Activa edició</a:t>
          </a:r>
          <a:r>
            <a:rPr lang="ca-ES" sz="2200" dirty="0" smtClean="0">
              <a:latin typeface="Articulate Narrow" panose="02000506040000020004" pitchFamily="2" charset="0"/>
            </a:rPr>
            <a:t>.</a:t>
          </a:r>
          <a:endParaRPr lang="es-ES" sz="2200" dirty="0">
            <a:latin typeface="Articulate Narrow" panose="02000506040000020004" pitchFamily="2" charset="0"/>
          </a:endParaRPr>
        </a:p>
      </dgm:t>
    </dgm:pt>
    <dgm:pt modelId="{BA5DEC03-0F3F-4E58-AF06-AAA539BB7EDF}" type="parTrans" cxnId="{F6E18390-CA82-458C-9729-F937BAB51E2D}">
      <dgm:prSet/>
      <dgm:spPr/>
      <dgm:t>
        <a:bodyPr/>
        <a:lstStyle/>
        <a:p>
          <a:endParaRPr lang="es-ES"/>
        </a:p>
      </dgm:t>
    </dgm:pt>
    <dgm:pt modelId="{D7836EFF-5D54-4ABA-B6F1-DE850FF6AE45}" type="sibTrans" cxnId="{F6E18390-CA82-458C-9729-F937BAB51E2D}">
      <dgm:prSet/>
      <dgm:spPr/>
      <dgm:t>
        <a:bodyPr/>
        <a:lstStyle/>
        <a:p>
          <a:endParaRPr lang="es-ES"/>
        </a:p>
      </dgm:t>
    </dgm:pt>
    <dgm:pt modelId="{BC456E99-E4CC-45DA-8BAD-2BF1D7A0DC7E}">
      <dgm:prSet phldrT="[Texto]"/>
      <dgm:spPr/>
      <dgm:t>
        <a:bodyPr/>
        <a:lstStyle/>
        <a:p>
          <a:pPr algn="l"/>
          <a:r>
            <a:rPr lang="ca-ES" dirty="0" smtClean="0">
              <a:latin typeface="Articulate Narrow" panose="02000506040000020004" pitchFamily="2" charset="0"/>
            </a:rPr>
            <a:t>2. En el tema en què es vulgui afegir el glossari, es clica a </a:t>
          </a:r>
          <a:r>
            <a:rPr lang="ca-ES" i="0" dirty="0" smtClean="0">
              <a:solidFill>
                <a:schemeClr val="tx1"/>
              </a:solidFill>
              <a:latin typeface="Articulate Narrow" panose="02000506040000020004" pitchFamily="2" charset="0"/>
            </a:rPr>
            <a:t>Afegeix una activitat o un recurs</a:t>
          </a:r>
          <a:r>
            <a:rPr lang="ca-ES" dirty="0" smtClean="0">
              <a:latin typeface="Articulate Narrow" panose="02000506040000020004" pitchFamily="2" charset="0"/>
            </a:rPr>
            <a:t> i se selecciona </a:t>
          </a:r>
          <a:r>
            <a:rPr lang="ca-ES" i="0" dirty="0" smtClean="0">
              <a:solidFill>
                <a:schemeClr val="tx1"/>
              </a:solidFill>
              <a:latin typeface="Articulate Narrow" panose="02000506040000020004" pitchFamily="2" charset="0"/>
            </a:rPr>
            <a:t>Glossari.</a:t>
          </a:r>
          <a:endParaRPr lang="es-ES" i="0" dirty="0">
            <a:solidFill>
              <a:schemeClr val="tx1"/>
            </a:solidFill>
            <a:latin typeface="Articulate Narrow" panose="02000506040000020004" pitchFamily="2" charset="0"/>
          </a:endParaRPr>
        </a:p>
      </dgm:t>
    </dgm:pt>
    <dgm:pt modelId="{F593ACFC-C757-4774-B241-ADDFCDC74357}" type="parTrans" cxnId="{9EFA4D77-61D4-4BBB-A23E-45AEF0020840}">
      <dgm:prSet/>
      <dgm:spPr/>
      <dgm:t>
        <a:bodyPr/>
        <a:lstStyle/>
        <a:p>
          <a:endParaRPr lang="es-ES"/>
        </a:p>
      </dgm:t>
    </dgm:pt>
    <dgm:pt modelId="{A7FE3707-1266-4B9C-AD99-8E48E855ECFE}" type="sibTrans" cxnId="{9EFA4D77-61D4-4BBB-A23E-45AEF0020840}">
      <dgm:prSet/>
      <dgm:spPr/>
      <dgm:t>
        <a:bodyPr/>
        <a:lstStyle/>
        <a:p>
          <a:endParaRPr lang="es-ES"/>
        </a:p>
      </dgm:t>
    </dgm:pt>
    <dgm:pt modelId="{672B1C4B-E077-48EF-9025-239B800D7737}">
      <dgm:prSet phldrT="[Texto]"/>
      <dgm:spPr/>
      <dgm:t>
        <a:bodyPr/>
        <a:lstStyle/>
        <a:p>
          <a:r>
            <a:rPr lang="ca-ES" dirty="0" smtClean="0">
              <a:latin typeface="Articulate Narrow" panose="02000506040000020004" pitchFamily="2" charset="0"/>
            </a:rPr>
            <a:t>3. Es clica a </a:t>
          </a:r>
          <a:r>
            <a:rPr lang="ca-ES" i="0" dirty="0" smtClean="0">
              <a:solidFill>
                <a:schemeClr val="tx1"/>
              </a:solidFill>
              <a:latin typeface="Articulate Narrow" panose="02000506040000020004" pitchFamily="2" charset="0"/>
            </a:rPr>
            <a:t>Afegeix</a:t>
          </a:r>
          <a:endParaRPr lang="es-ES" i="0" dirty="0">
            <a:solidFill>
              <a:schemeClr val="tx1"/>
            </a:solidFill>
            <a:latin typeface="Articulate Narrow" panose="02000506040000020004" pitchFamily="2" charset="0"/>
          </a:endParaRPr>
        </a:p>
      </dgm:t>
    </dgm:pt>
    <dgm:pt modelId="{8F5A37DC-4943-400F-A9DC-8319FEFD6414}" type="parTrans" cxnId="{8FB95A95-7B58-4CEA-AA32-60688B3DCDFA}">
      <dgm:prSet/>
      <dgm:spPr/>
      <dgm:t>
        <a:bodyPr/>
        <a:lstStyle/>
        <a:p>
          <a:endParaRPr lang="es-ES"/>
        </a:p>
      </dgm:t>
    </dgm:pt>
    <dgm:pt modelId="{8560C77B-9299-484A-9AE1-D88404F9FD68}" type="sibTrans" cxnId="{8FB95A95-7B58-4CEA-AA32-60688B3DCDFA}">
      <dgm:prSet/>
      <dgm:spPr/>
      <dgm:t>
        <a:bodyPr/>
        <a:lstStyle/>
        <a:p>
          <a:endParaRPr lang="es-ES"/>
        </a:p>
      </dgm:t>
    </dgm:pt>
    <dgm:pt modelId="{C7A54465-4B13-435A-8814-71B645C790FA}" type="pres">
      <dgm:prSet presAssocID="{5D3932F7-8023-4E1F-8EF1-8B485A611CD4}" presName="CompostProcess" presStyleCnt="0">
        <dgm:presLayoutVars>
          <dgm:dir/>
          <dgm:resizeHandles val="exact"/>
        </dgm:presLayoutVars>
      </dgm:prSet>
      <dgm:spPr/>
    </dgm:pt>
    <dgm:pt modelId="{2E27FE2B-5DBD-4B0E-9559-15417BA49E44}" type="pres">
      <dgm:prSet presAssocID="{5D3932F7-8023-4E1F-8EF1-8B485A611CD4}" presName="arrow" presStyleLbl="bgShp" presStyleIdx="0" presStyleCnt="1" custLinFactNeighborY="238"/>
      <dgm:spPr>
        <a:solidFill>
          <a:schemeClr val="bg1">
            <a:lumMod val="85000"/>
          </a:schemeClr>
        </a:solidFill>
      </dgm:spPr>
    </dgm:pt>
    <dgm:pt modelId="{1EAC1EB2-3487-4871-B37D-7A11B8739795}" type="pres">
      <dgm:prSet presAssocID="{5D3932F7-8023-4E1F-8EF1-8B485A611CD4}" presName="linearProcess" presStyleCnt="0"/>
      <dgm:spPr/>
    </dgm:pt>
    <dgm:pt modelId="{DA006B36-4273-44AB-89AA-6E23B358C1ED}" type="pres">
      <dgm:prSet presAssocID="{20936D3C-DE10-4FDD-B25B-F6D77E3CFBCC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B0CD5F-CCD1-46AD-8CA8-9230BB27962C}" type="pres">
      <dgm:prSet presAssocID="{D7836EFF-5D54-4ABA-B6F1-DE850FF6AE45}" presName="sibTrans" presStyleCnt="0"/>
      <dgm:spPr/>
    </dgm:pt>
    <dgm:pt modelId="{AEB6B98A-8B22-44C4-8718-8E9488E3D156}" type="pres">
      <dgm:prSet presAssocID="{BC456E99-E4CC-45DA-8BAD-2BF1D7A0DC7E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0FF4032-9994-4A5C-9207-19DF8C7D7A82}" type="pres">
      <dgm:prSet presAssocID="{A7FE3707-1266-4B9C-AD99-8E48E855ECFE}" presName="sibTrans" presStyleCnt="0"/>
      <dgm:spPr/>
    </dgm:pt>
    <dgm:pt modelId="{CDA69AB2-936B-431B-AFC6-732C6E0EA024}" type="pres">
      <dgm:prSet presAssocID="{672B1C4B-E077-48EF-9025-239B800D7737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6E18390-CA82-458C-9729-F937BAB51E2D}" srcId="{5D3932F7-8023-4E1F-8EF1-8B485A611CD4}" destId="{20936D3C-DE10-4FDD-B25B-F6D77E3CFBCC}" srcOrd="0" destOrd="0" parTransId="{BA5DEC03-0F3F-4E58-AF06-AAA539BB7EDF}" sibTransId="{D7836EFF-5D54-4ABA-B6F1-DE850FF6AE45}"/>
    <dgm:cxn modelId="{9EFA4D77-61D4-4BBB-A23E-45AEF0020840}" srcId="{5D3932F7-8023-4E1F-8EF1-8B485A611CD4}" destId="{BC456E99-E4CC-45DA-8BAD-2BF1D7A0DC7E}" srcOrd="1" destOrd="0" parTransId="{F593ACFC-C757-4774-B241-ADDFCDC74357}" sibTransId="{A7FE3707-1266-4B9C-AD99-8E48E855ECFE}"/>
    <dgm:cxn modelId="{BB27997A-B369-4BB4-9048-DC16DEEDE48C}" type="presOf" srcId="{672B1C4B-E077-48EF-9025-239B800D7737}" destId="{CDA69AB2-936B-431B-AFC6-732C6E0EA024}" srcOrd="0" destOrd="0" presId="urn:microsoft.com/office/officeart/2005/8/layout/hProcess9"/>
    <dgm:cxn modelId="{340E5D4A-0D32-4C21-8D44-A9159EF45C86}" type="presOf" srcId="{BC456E99-E4CC-45DA-8BAD-2BF1D7A0DC7E}" destId="{AEB6B98A-8B22-44C4-8718-8E9488E3D156}" srcOrd="0" destOrd="0" presId="urn:microsoft.com/office/officeart/2005/8/layout/hProcess9"/>
    <dgm:cxn modelId="{87CCDB44-2CF9-40C8-AC61-5A22FC31C762}" type="presOf" srcId="{5D3932F7-8023-4E1F-8EF1-8B485A611CD4}" destId="{C7A54465-4B13-435A-8814-71B645C790FA}" srcOrd="0" destOrd="0" presId="urn:microsoft.com/office/officeart/2005/8/layout/hProcess9"/>
    <dgm:cxn modelId="{8FB95A95-7B58-4CEA-AA32-60688B3DCDFA}" srcId="{5D3932F7-8023-4E1F-8EF1-8B485A611CD4}" destId="{672B1C4B-E077-48EF-9025-239B800D7737}" srcOrd="2" destOrd="0" parTransId="{8F5A37DC-4943-400F-A9DC-8319FEFD6414}" sibTransId="{8560C77B-9299-484A-9AE1-D88404F9FD68}"/>
    <dgm:cxn modelId="{B8FFA5FA-DFA7-46F9-B65B-8F02ADB77FD1}" type="presOf" srcId="{20936D3C-DE10-4FDD-B25B-F6D77E3CFBCC}" destId="{DA006B36-4273-44AB-89AA-6E23B358C1ED}" srcOrd="0" destOrd="0" presId="urn:microsoft.com/office/officeart/2005/8/layout/hProcess9"/>
    <dgm:cxn modelId="{EA445737-6E78-4C17-A425-E4CCDCE9AA40}" type="presParOf" srcId="{C7A54465-4B13-435A-8814-71B645C790FA}" destId="{2E27FE2B-5DBD-4B0E-9559-15417BA49E44}" srcOrd="0" destOrd="0" presId="urn:microsoft.com/office/officeart/2005/8/layout/hProcess9"/>
    <dgm:cxn modelId="{C4856510-8C8C-4B15-9D8C-333799C1FE69}" type="presParOf" srcId="{C7A54465-4B13-435A-8814-71B645C790FA}" destId="{1EAC1EB2-3487-4871-B37D-7A11B8739795}" srcOrd="1" destOrd="0" presId="urn:microsoft.com/office/officeart/2005/8/layout/hProcess9"/>
    <dgm:cxn modelId="{A2054CF0-2C3C-4AAE-B002-475EC1ACFB5E}" type="presParOf" srcId="{1EAC1EB2-3487-4871-B37D-7A11B8739795}" destId="{DA006B36-4273-44AB-89AA-6E23B358C1ED}" srcOrd="0" destOrd="0" presId="urn:microsoft.com/office/officeart/2005/8/layout/hProcess9"/>
    <dgm:cxn modelId="{D99F6000-DAFF-4966-A540-F404EE2CB254}" type="presParOf" srcId="{1EAC1EB2-3487-4871-B37D-7A11B8739795}" destId="{1CB0CD5F-CCD1-46AD-8CA8-9230BB27962C}" srcOrd="1" destOrd="0" presId="urn:microsoft.com/office/officeart/2005/8/layout/hProcess9"/>
    <dgm:cxn modelId="{E2C6EC9B-B75E-402F-837F-6BBA1BF33029}" type="presParOf" srcId="{1EAC1EB2-3487-4871-B37D-7A11B8739795}" destId="{AEB6B98A-8B22-44C4-8718-8E9488E3D156}" srcOrd="2" destOrd="0" presId="urn:microsoft.com/office/officeart/2005/8/layout/hProcess9"/>
    <dgm:cxn modelId="{B4E2ADE6-BD30-4A3F-B692-01CB2C1F2E7C}" type="presParOf" srcId="{1EAC1EB2-3487-4871-B37D-7A11B8739795}" destId="{10FF4032-9994-4A5C-9207-19DF8C7D7A82}" srcOrd="3" destOrd="0" presId="urn:microsoft.com/office/officeart/2005/8/layout/hProcess9"/>
    <dgm:cxn modelId="{95A3B90A-E081-4F70-B111-1ABA170CDD6F}" type="presParOf" srcId="{1EAC1EB2-3487-4871-B37D-7A11B8739795}" destId="{CDA69AB2-936B-431B-AFC6-732C6E0EA02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176E4B-7A67-42CF-A5D3-D51E3069963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F887F170-D025-4F28-816C-E672845B2E5D}">
      <dgm:prSet phldrT="[Texto]" custT="1"/>
      <dgm:spPr>
        <a:solidFill>
          <a:srgbClr val="5B9BD5"/>
        </a:solidFill>
      </dgm:spPr>
      <dgm:t>
        <a:bodyPr/>
        <a:lstStyle/>
        <a:p>
          <a:pPr algn="l"/>
          <a:r>
            <a:rPr lang="ca-ES" sz="2400" dirty="0" smtClean="0">
              <a:latin typeface="Articulate Narrow" panose="02000506040000020004" pitchFamily="2" charset="0"/>
            </a:rPr>
            <a:t>5. Per acabar, es clica a </a:t>
          </a:r>
          <a:r>
            <a:rPr lang="ca-ES" sz="2400" b="0" i="0" dirty="0" smtClean="0">
              <a:solidFill>
                <a:schemeClr val="tx1"/>
              </a:solidFill>
              <a:latin typeface="Articulate Narrow" panose="02000506040000020004" pitchFamily="2" charset="0"/>
            </a:rPr>
            <a:t>Desa els canvis i torna al curs.</a:t>
          </a:r>
          <a:endParaRPr lang="es-ES" sz="2400" b="0" i="0" dirty="0">
            <a:solidFill>
              <a:schemeClr val="tx1"/>
            </a:solidFill>
            <a:latin typeface="Articulate Narrow" panose="02000506040000020004" pitchFamily="2" charset="0"/>
          </a:endParaRPr>
        </a:p>
      </dgm:t>
    </dgm:pt>
    <dgm:pt modelId="{37D7B223-D66F-4271-A9AE-2ADCA4C7B728}" type="parTrans" cxnId="{2A12B76B-56BC-4E30-91EA-97B58544AA20}">
      <dgm:prSet/>
      <dgm:spPr/>
      <dgm:t>
        <a:bodyPr/>
        <a:lstStyle/>
        <a:p>
          <a:endParaRPr lang="es-ES"/>
        </a:p>
      </dgm:t>
    </dgm:pt>
    <dgm:pt modelId="{1D7391DF-D74F-449E-95B6-CFB7D214B84E}" type="sibTrans" cxnId="{2A12B76B-56BC-4E30-91EA-97B58544AA20}">
      <dgm:prSet/>
      <dgm:spPr/>
      <dgm:t>
        <a:bodyPr/>
        <a:lstStyle/>
        <a:p>
          <a:endParaRPr lang="es-ES"/>
        </a:p>
      </dgm:t>
    </dgm:pt>
    <dgm:pt modelId="{C8C77E83-D3C3-47FD-BFC0-EC878368A48F}" type="pres">
      <dgm:prSet presAssocID="{40176E4B-7A67-42CF-A5D3-D51E30699638}" presName="CompostProcess" presStyleCnt="0">
        <dgm:presLayoutVars>
          <dgm:dir/>
          <dgm:resizeHandles val="exact"/>
        </dgm:presLayoutVars>
      </dgm:prSet>
      <dgm:spPr/>
    </dgm:pt>
    <dgm:pt modelId="{D27EE926-CCBC-45D6-88A9-1F33CC477460}" type="pres">
      <dgm:prSet presAssocID="{40176E4B-7A67-42CF-A5D3-D51E30699638}" presName="arrow" presStyleLbl="bgShp" presStyleIdx="0" presStyleCnt="1" custLinFactNeighborX="1678"/>
      <dgm:spPr>
        <a:solidFill>
          <a:schemeClr val="bg2">
            <a:lumMod val="90000"/>
          </a:schemeClr>
        </a:solidFill>
      </dgm:spPr>
    </dgm:pt>
    <dgm:pt modelId="{C261CB95-84D6-4274-919C-668110E8C068}" type="pres">
      <dgm:prSet presAssocID="{40176E4B-7A67-42CF-A5D3-D51E30699638}" presName="linearProcess" presStyleCnt="0"/>
      <dgm:spPr/>
    </dgm:pt>
    <dgm:pt modelId="{9F7436F5-A130-406A-97DD-E0D3947A7C58}" type="pres">
      <dgm:prSet presAssocID="{F887F170-D025-4F28-816C-E672845B2E5D}" presName="textNode" presStyleLbl="node1" presStyleIdx="0" presStyleCnt="1" custScaleX="12429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A12B76B-56BC-4E30-91EA-97B58544AA20}" srcId="{40176E4B-7A67-42CF-A5D3-D51E30699638}" destId="{F887F170-D025-4F28-816C-E672845B2E5D}" srcOrd="0" destOrd="0" parTransId="{37D7B223-D66F-4271-A9AE-2ADCA4C7B728}" sibTransId="{1D7391DF-D74F-449E-95B6-CFB7D214B84E}"/>
    <dgm:cxn modelId="{0C803B63-E7CD-4D29-8E9D-E282D5B3B562}" type="presOf" srcId="{F887F170-D025-4F28-816C-E672845B2E5D}" destId="{9F7436F5-A130-406A-97DD-E0D3947A7C58}" srcOrd="0" destOrd="0" presId="urn:microsoft.com/office/officeart/2005/8/layout/hProcess9"/>
    <dgm:cxn modelId="{C332E496-6EF6-45E3-BDB7-3489E8596370}" type="presOf" srcId="{40176E4B-7A67-42CF-A5D3-D51E30699638}" destId="{C8C77E83-D3C3-47FD-BFC0-EC878368A48F}" srcOrd="0" destOrd="0" presId="urn:microsoft.com/office/officeart/2005/8/layout/hProcess9"/>
    <dgm:cxn modelId="{A8D8CFF3-3DED-4DE1-B5AA-7E98CAFDE4B8}" type="presParOf" srcId="{C8C77E83-D3C3-47FD-BFC0-EC878368A48F}" destId="{D27EE926-CCBC-45D6-88A9-1F33CC477460}" srcOrd="0" destOrd="0" presId="urn:microsoft.com/office/officeart/2005/8/layout/hProcess9"/>
    <dgm:cxn modelId="{0C5C5C79-85F5-4582-8962-8E730D68D39F}" type="presParOf" srcId="{C8C77E83-D3C3-47FD-BFC0-EC878368A48F}" destId="{C261CB95-84D6-4274-919C-668110E8C068}" srcOrd="1" destOrd="0" presId="urn:microsoft.com/office/officeart/2005/8/layout/hProcess9"/>
    <dgm:cxn modelId="{FB198308-8F02-4C8C-9B92-FCE765FD4A90}" type="presParOf" srcId="{C261CB95-84D6-4274-919C-668110E8C068}" destId="{9F7436F5-A130-406A-97DD-E0D3947A7C58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27FE2B-5DBD-4B0E-9559-15417BA49E44}">
      <dsp:nvSpPr>
        <dsp:cNvPr id="0" name=""/>
        <dsp:cNvSpPr/>
      </dsp:nvSpPr>
      <dsp:spPr>
        <a:xfrm>
          <a:off x="609599" y="0"/>
          <a:ext cx="6908800" cy="5418667"/>
        </a:xfrm>
        <a:prstGeom prst="rightArrow">
          <a:avLst/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006B36-4273-44AB-89AA-6E23B358C1ED}">
      <dsp:nvSpPr>
        <dsp:cNvPr id="0" name=""/>
        <dsp:cNvSpPr/>
      </dsp:nvSpPr>
      <dsp:spPr>
        <a:xfrm>
          <a:off x="8731" y="1625600"/>
          <a:ext cx="2616200" cy="21674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200" kern="1200" dirty="0" smtClean="0">
              <a:latin typeface="Articulate Narrow" panose="02000506040000020004" pitchFamily="2" charset="0"/>
            </a:rPr>
            <a:t>1. Des de la pàgina principal del curs, cal clicar a </a:t>
          </a:r>
          <a:r>
            <a:rPr lang="ca-ES" sz="2200" i="0" kern="1200" dirty="0" smtClean="0">
              <a:solidFill>
                <a:schemeClr val="tx1"/>
              </a:solidFill>
              <a:latin typeface="Articulate Narrow" panose="02000506040000020004" pitchFamily="2" charset="0"/>
            </a:rPr>
            <a:t>Activa edició</a:t>
          </a:r>
          <a:r>
            <a:rPr lang="ca-ES" sz="2200" kern="1200" dirty="0" smtClean="0">
              <a:latin typeface="Articulate Narrow" panose="02000506040000020004" pitchFamily="2" charset="0"/>
            </a:rPr>
            <a:t>.</a:t>
          </a:r>
          <a:endParaRPr lang="es-ES" sz="2200" kern="1200" dirty="0">
            <a:latin typeface="Articulate Narrow" panose="02000506040000020004" pitchFamily="2" charset="0"/>
          </a:endParaRPr>
        </a:p>
      </dsp:txBody>
      <dsp:txXfrm>
        <a:off x="114538" y="1731407"/>
        <a:ext cx="2404586" cy="1955852"/>
      </dsp:txXfrm>
    </dsp:sp>
    <dsp:sp modelId="{AEB6B98A-8B22-44C4-8718-8E9488E3D156}">
      <dsp:nvSpPr>
        <dsp:cNvPr id="0" name=""/>
        <dsp:cNvSpPr/>
      </dsp:nvSpPr>
      <dsp:spPr>
        <a:xfrm>
          <a:off x="2755899" y="1625600"/>
          <a:ext cx="2616200" cy="21674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200" kern="1200" dirty="0" smtClean="0">
              <a:latin typeface="Articulate Narrow" panose="02000506040000020004" pitchFamily="2" charset="0"/>
            </a:rPr>
            <a:t>2. En el tema en què es vulgui afegir el glossari, es clica a </a:t>
          </a:r>
          <a:r>
            <a:rPr lang="ca-ES" sz="2200" i="0" kern="1200" dirty="0" smtClean="0">
              <a:solidFill>
                <a:schemeClr val="tx1"/>
              </a:solidFill>
              <a:latin typeface="Articulate Narrow" panose="02000506040000020004" pitchFamily="2" charset="0"/>
            </a:rPr>
            <a:t>Afegeix una activitat o un recurs</a:t>
          </a:r>
          <a:r>
            <a:rPr lang="ca-ES" sz="2200" kern="1200" dirty="0" smtClean="0">
              <a:latin typeface="Articulate Narrow" panose="02000506040000020004" pitchFamily="2" charset="0"/>
            </a:rPr>
            <a:t> i se selecciona </a:t>
          </a:r>
          <a:r>
            <a:rPr lang="ca-ES" sz="2200" i="0" kern="1200" dirty="0" smtClean="0">
              <a:solidFill>
                <a:schemeClr val="tx1"/>
              </a:solidFill>
              <a:latin typeface="Articulate Narrow" panose="02000506040000020004" pitchFamily="2" charset="0"/>
            </a:rPr>
            <a:t>Glossari.</a:t>
          </a:r>
          <a:endParaRPr lang="es-ES" sz="2200" i="0" kern="1200" dirty="0">
            <a:solidFill>
              <a:schemeClr val="tx1"/>
            </a:solidFill>
            <a:latin typeface="Articulate Narrow" panose="02000506040000020004" pitchFamily="2" charset="0"/>
          </a:endParaRPr>
        </a:p>
      </dsp:txBody>
      <dsp:txXfrm>
        <a:off x="2861706" y="1731407"/>
        <a:ext cx="2404586" cy="1955852"/>
      </dsp:txXfrm>
    </dsp:sp>
    <dsp:sp modelId="{CDA69AB2-936B-431B-AFC6-732C6E0EA024}">
      <dsp:nvSpPr>
        <dsp:cNvPr id="0" name=""/>
        <dsp:cNvSpPr/>
      </dsp:nvSpPr>
      <dsp:spPr>
        <a:xfrm>
          <a:off x="5503068" y="1625600"/>
          <a:ext cx="2616200" cy="21674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200" kern="1200" dirty="0" smtClean="0">
              <a:latin typeface="Articulate Narrow" panose="02000506040000020004" pitchFamily="2" charset="0"/>
            </a:rPr>
            <a:t>3. Es clica a </a:t>
          </a:r>
          <a:r>
            <a:rPr lang="ca-ES" sz="2200" i="0" kern="1200" dirty="0" smtClean="0">
              <a:solidFill>
                <a:schemeClr val="tx1"/>
              </a:solidFill>
              <a:latin typeface="Articulate Narrow" panose="02000506040000020004" pitchFamily="2" charset="0"/>
            </a:rPr>
            <a:t>Afegeix</a:t>
          </a:r>
          <a:endParaRPr lang="es-ES" sz="2200" i="0" kern="1200" dirty="0">
            <a:solidFill>
              <a:schemeClr val="tx1"/>
            </a:solidFill>
            <a:latin typeface="Articulate Narrow" panose="02000506040000020004" pitchFamily="2" charset="0"/>
          </a:endParaRPr>
        </a:p>
      </dsp:txBody>
      <dsp:txXfrm>
        <a:off x="5608875" y="1731407"/>
        <a:ext cx="2404586" cy="19558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7EE926-CCBC-45D6-88A9-1F33CC477460}">
      <dsp:nvSpPr>
        <dsp:cNvPr id="0" name=""/>
        <dsp:cNvSpPr/>
      </dsp:nvSpPr>
      <dsp:spPr>
        <a:xfrm>
          <a:off x="675074" y="0"/>
          <a:ext cx="6428346" cy="5095144"/>
        </a:xfrm>
        <a:prstGeom prst="rightArrow">
          <a:avLst/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7436F5-A130-406A-97DD-E0D3947A7C58}">
      <dsp:nvSpPr>
        <dsp:cNvPr id="0" name=""/>
        <dsp:cNvSpPr/>
      </dsp:nvSpPr>
      <dsp:spPr>
        <a:xfrm>
          <a:off x="2371349" y="1528543"/>
          <a:ext cx="2820062" cy="2038057"/>
        </a:xfrm>
        <a:prstGeom prst="roundRect">
          <a:avLst/>
        </a:prstGeom>
        <a:solidFill>
          <a:srgbClr val="5B9BD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400" kern="1200" dirty="0" smtClean="0">
              <a:latin typeface="Articulate Narrow" panose="02000506040000020004" pitchFamily="2" charset="0"/>
            </a:rPr>
            <a:t>5. Per acabar, es clica a </a:t>
          </a:r>
          <a:r>
            <a:rPr lang="ca-ES" sz="2400" b="0" i="0" kern="1200" dirty="0" smtClean="0">
              <a:solidFill>
                <a:schemeClr val="tx1"/>
              </a:solidFill>
              <a:latin typeface="Articulate Narrow" panose="02000506040000020004" pitchFamily="2" charset="0"/>
            </a:rPr>
            <a:t>Desa els canvis i torna al curs.</a:t>
          </a:r>
          <a:endParaRPr lang="es-ES" sz="2400" b="0" i="0" kern="1200" dirty="0">
            <a:solidFill>
              <a:schemeClr val="tx1"/>
            </a:solidFill>
            <a:latin typeface="Articulate Narrow" panose="02000506040000020004" pitchFamily="2" charset="0"/>
          </a:endParaRPr>
        </a:p>
      </dsp:txBody>
      <dsp:txXfrm>
        <a:off x="2470839" y="1628033"/>
        <a:ext cx="2621082" cy="18390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A5E8CF-E70B-41D7-BD64-47255026C2FF}" type="datetimeFigureOut">
              <a:rPr lang="es-ES" smtClean="0"/>
              <a:t>26/01/2018</a:t>
            </a:fld>
            <a:endParaRPr lang="es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8C83D-9AF8-47CD-877A-074DC2DCB81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0192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openxmlformats.org/officeDocument/2006/relationships/hyperlink" Target="http://bit.ly/2sO5WCQ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1"/>
          <a:stretch/>
        </p:blipFill>
        <p:spPr>
          <a:xfrm>
            <a:off x="0" y="-115910"/>
            <a:ext cx="12280900" cy="7114317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973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3" name="Imatge 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641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1"/>
          <a:stretch/>
        </p:blipFill>
        <p:spPr>
          <a:xfrm>
            <a:off x="0" y="-1"/>
            <a:ext cx="12230100" cy="711431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03" y="6351062"/>
            <a:ext cx="1080000" cy="375254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1701800" y="6264651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altLang="ca-ES" sz="2400" b="1" dirty="0">
                <a:solidFill>
                  <a:srgbClr val="2038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© </a:t>
            </a:r>
            <a:r>
              <a:rPr lang="ca-ES" sz="2400" noProof="0" dirty="0" err="1" smtClean="0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CRAi</a:t>
            </a:r>
            <a:r>
              <a:rPr lang="ca-ES" sz="2400" noProof="0" dirty="0" smtClean="0">
                <a:solidFill>
                  <a:schemeClr val="accent5">
                    <a:lumMod val="50000"/>
                  </a:schemeClr>
                </a:solidFill>
                <a:latin typeface="Bebas Neue Bold" panose="020B0606020202050201" pitchFamily="34" charset="0"/>
              </a:rPr>
              <a:t>, universitat de Barcelona, curs 2017-18 </a:t>
            </a:r>
            <a:endParaRPr lang="ca-ES" sz="2400" noProof="0" dirty="0">
              <a:solidFill>
                <a:schemeClr val="accent5">
                  <a:lumMod val="50000"/>
                </a:schemeClr>
              </a:solidFill>
              <a:latin typeface="Bebas Neue Bold" panose="020B0606020202050201" pitchFamily="34" charset="0"/>
            </a:endParaRPr>
          </a:p>
        </p:txBody>
      </p:sp>
      <p:pic>
        <p:nvPicPr>
          <p:cNvPr id="11" name="Imagen 1">
            <a:hlinkClick r:id="rId4"/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94225" y="4602823"/>
            <a:ext cx="2817776" cy="762592"/>
          </a:xfrm>
          <a:prstGeom prst="rect">
            <a:avLst/>
          </a:prstGeom>
        </p:spPr>
      </p:pic>
      <p:sp>
        <p:nvSpPr>
          <p:cNvPr id="12" name="QuadreDeText 8"/>
          <p:cNvSpPr txBox="1"/>
          <p:nvPr userDrawn="1"/>
        </p:nvSpPr>
        <p:spPr>
          <a:xfrm>
            <a:off x="3554071" y="1987497"/>
            <a:ext cx="4540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6600" dirty="0">
                <a:solidFill>
                  <a:srgbClr val="25477B"/>
                </a:solidFill>
                <a:latin typeface="Bebas Neue Regular" panose="00000500000000000000" pitchFamily="50" charset="0"/>
              </a:rPr>
              <a:t>Moltes gràcies</a:t>
            </a:r>
            <a:r>
              <a:rPr lang="ca-ES" sz="9600" dirty="0">
                <a:solidFill>
                  <a:schemeClr val="bg1"/>
                </a:solidFill>
                <a:latin typeface="Bebas Neue Regular" panose="00000500000000000000" pitchFamily="50" charset="0"/>
              </a:rPr>
              <a:t>!</a:t>
            </a:r>
            <a:endParaRPr lang="es-ES" sz="23900" dirty="0">
              <a:solidFill>
                <a:schemeClr val="bg1"/>
              </a:solidFill>
              <a:latin typeface="Bebas Neue Regular" panose="00000500000000000000" pitchFamily="50" charset="0"/>
            </a:endParaRPr>
          </a:p>
        </p:txBody>
      </p:sp>
      <p:pic>
        <p:nvPicPr>
          <p:cNvPr id="13" name="Imatge 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14" name="Imatg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764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376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820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161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4547"/>
            <a:ext cx="12192000" cy="7114317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306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407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768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900" y="-142017"/>
            <a:ext cx="12280900" cy="7114317"/>
          </a:xfrm>
          <a:prstGeom prst="rect">
            <a:avLst/>
          </a:prstGeom>
        </p:spPr>
      </p:pic>
      <p:pic>
        <p:nvPicPr>
          <p:cNvPr id="8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929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37108" y="-21635"/>
            <a:ext cx="12266215" cy="690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483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8B6BE-4A2C-4940-AE64-50381964F637}" type="datetimeFigureOut">
              <a:rPr lang="es-ES" smtClean="0"/>
              <a:t>26/01/2018</a:t>
            </a:fld>
            <a:endParaRPr lang="es-ES" dirty="0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7AE9F-56A0-420A-AAC4-4BB0BB33088A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29246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61" r:id="rId4"/>
    <p:sldLayoutId id="2147483651" r:id="rId5"/>
    <p:sldLayoutId id="2147483652" r:id="rId6"/>
    <p:sldLayoutId id="2147483660" r:id="rId7"/>
    <p:sldLayoutId id="2147483654" r:id="rId8"/>
    <p:sldLayoutId id="2147483662" r:id="rId9"/>
    <p:sldLayoutId id="2147483663" r:id="rId10"/>
    <p:sldLayoutId id="214748365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650454" y="1939780"/>
            <a:ext cx="4891092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ca-ES" sz="5400" b="1" dirty="0" smtClean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Campus Virtual </a:t>
            </a:r>
            <a:r>
              <a:rPr lang="es-ES" altLang="ca-ES" sz="5400" b="1" dirty="0" smtClean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UB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ca-ES" sz="5400" b="1" dirty="0" smtClean="0">
              <a:solidFill>
                <a:schemeClr val="accent1">
                  <a:lumMod val="50000"/>
                </a:schemeClr>
              </a:solidFill>
              <a:latin typeface="Bebas Neue Regular"/>
            </a:endParaRPr>
          </a:p>
          <a:p>
            <a:pPr algn="ctr">
              <a:spcBef>
                <a:spcPct val="0"/>
              </a:spcBef>
              <a:buNone/>
            </a:pPr>
            <a:r>
              <a:rPr lang="ca-ES" altLang="ca-ES" sz="5400" dirty="0" smtClean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Glossari</a:t>
            </a:r>
          </a:p>
        </p:txBody>
      </p:sp>
    </p:spTree>
    <p:extLst>
      <p:ext uri="{BB962C8B-B14F-4D97-AF65-F5344CB8AC3E}">
        <p14:creationId xmlns:p14="http://schemas.microsoft.com/office/powerpoint/2010/main" val="265286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6392903" y="2516623"/>
            <a:ext cx="43916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 smtClean="0">
                <a:solidFill>
                  <a:srgbClr val="317ABE"/>
                </a:solidFill>
                <a:latin typeface="Articulate Narrow" panose="02000506040000020004" pitchFamily="2" charset="0"/>
              </a:rPr>
              <a:t>Qualificació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per aprovar </a:t>
            </a:r>
            <a:r>
              <a:rPr lang="ca-ES" sz="2000" dirty="0">
                <a:latin typeface="Articulate Narrow" panose="02000506040000020004" pitchFamily="2" charset="0"/>
              </a:rPr>
              <a:t>permet determinar la qualificació mínima necessària per aprovar. El valor s’empra quan s’acaben l’activitat i el curs i queda registrat al llibre de qualificacions, en el qual les qualificacions aprovades es marquen en verd i les suspeses, en vermell</a:t>
            </a:r>
            <a:endParaRPr lang="es-ES" sz="2000" dirty="0">
              <a:latin typeface="Articulate Narrow" panose="02000506040000020004" pitchFamily="2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31481" y="1476061"/>
            <a:ext cx="2569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a-ES" sz="3600" dirty="0">
                <a:ln w="0"/>
                <a:solidFill>
                  <a:srgbClr val="317ABE"/>
                </a:solidFill>
                <a:latin typeface="Bebas Neue Bold" panose="020B0606020202050201"/>
              </a:rPr>
              <a:t>Qualificació</a:t>
            </a:r>
            <a:endParaRPr lang="es-ES" sz="3600" dirty="0">
              <a:ln w="0"/>
              <a:solidFill>
                <a:srgbClr val="317ABE"/>
              </a:solidFill>
              <a:latin typeface="Bebas Neue Bold" panose="020B0606020202050201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153674" y="2519245"/>
            <a:ext cx="409548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Categoria de qualificació </a:t>
            </a:r>
            <a:r>
              <a:rPr lang="ca-ES" sz="2000" dirty="0">
                <a:latin typeface="Articulate Narrow" panose="02000506040000020004" pitchFamily="2" charset="0"/>
              </a:rPr>
              <a:t>permet triar la categoria en què s’ubiquen les qualificacions d’aquesta activitat en el llibre de qualificacions. </a:t>
            </a:r>
          </a:p>
          <a:p>
            <a:endParaRPr lang="es-ES" dirty="0"/>
          </a:p>
        </p:txBody>
      </p:sp>
      <p:sp>
        <p:nvSpPr>
          <p:cNvPr id="8" name="Rectangle 9"/>
          <p:cNvSpPr/>
          <p:nvPr/>
        </p:nvSpPr>
        <p:spPr>
          <a:xfrm>
            <a:off x="773971" y="2578079"/>
            <a:ext cx="390108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9" name="Rectangle 9"/>
          <p:cNvSpPr/>
          <p:nvPr/>
        </p:nvSpPr>
        <p:spPr>
          <a:xfrm>
            <a:off x="6002795" y="2521752"/>
            <a:ext cx="390108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53625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720635" y="2601382"/>
            <a:ext cx="325893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Tipus d’agregació </a:t>
            </a:r>
            <a:r>
              <a:rPr lang="ca-ES" sz="2000" dirty="0">
                <a:latin typeface="Articulate Narrow" panose="02000506040000020004" pitchFamily="2" charset="0"/>
              </a:rPr>
              <a:t>permet decidir si les intervencions del fòrum es qualifiquen. Es pot triar el tipus de qualificació que cal aplicar (mitjana de qualificacions, nombre de qualificacions, qualificació màxima, qualificació mínima o suma de qualificacions</a:t>
            </a:r>
            <a:r>
              <a:rPr lang="ca-ES" sz="2000" dirty="0" smtClean="0">
                <a:latin typeface="Articulate Narrow" panose="02000506040000020004" pitchFamily="2" charset="0"/>
              </a:rPr>
              <a:t>).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720635" y="1389042"/>
            <a:ext cx="2723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a-ES" sz="3600" dirty="0">
                <a:ln w="0"/>
                <a:solidFill>
                  <a:srgbClr val="317ABE"/>
                </a:solidFill>
                <a:latin typeface="Bebas Neue Bold" panose="020B0606020202050201"/>
              </a:rPr>
              <a:t>Puntuacions</a:t>
            </a:r>
            <a:endParaRPr lang="es-ES" sz="3600" dirty="0">
              <a:solidFill>
                <a:srgbClr val="317ABE"/>
              </a:solidFill>
              <a:latin typeface="Bebas Neue Bold" panose="020B0606020202050201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8248918" y="2601382"/>
            <a:ext cx="34966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>
                <a:latin typeface="Articulate Narrow" panose="02000506040000020004" pitchFamily="2" charset="0"/>
              </a:rPr>
              <a:t>Es poden limitar les qualificacions de les entrades a un rang de dates específic.</a:t>
            </a:r>
            <a:endParaRPr lang="es-ES" sz="2000" dirty="0">
              <a:latin typeface="Articulate Narrow" panose="02000506040000020004" pitchFamily="2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497946" y="2601382"/>
            <a:ext cx="32325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a-ES" sz="2000" dirty="0">
                <a:latin typeface="Articulate Narrow" panose="02000506040000020004" pitchFamily="2" charset="0"/>
              </a:rPr>
              <a:t>Es pot seleccionar el tipus d’escala, de puntuació o de qualificació mitjançant la qual s’avalua l’estudiant.</a:t>
            </a:r>
          </a:p>
        </p:txBody>
      </p:sp>
      <p:sp>
        <p:nvSpPr>
          <p:cNvPr id="8" name="Rectangle 9"/>
          <p:cNvSpPr/>
          <p:nvPr/>
        </p:nvSpPr>
        <p:spPr>
          <a:xfrm>
            <a:off x="831479" y="2186707"/>
            <a:ext cx="390108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9" name="Rectangle 9"/>
          <p:cNvSpPr/>
          <p:nvPr/>
        </p:nvSpPr>
        <p:spPr>
          <a:xfrm>
            <a:off x="4610637" y="2186707"/>
            <a:ext cx="390108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10" name="Rectangle 9"/>
          <p:cNvSpPr/>
          <p:nvPr/>
        </p:nvSpPr>
        <p:spPr>
          <a:xfrm>
            <a:off x="8344718" y="2174008"/>
            <a:ext cx="390108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1067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035361346"/>
              </p:ext>
            </p:extLst>
          </p:nvPr>
        </p:nvGraphicFramePr>
        <p:xfrm>
          <a:off x="2032000" y="1043189"/>
          <a:ext cx="7562761" cy="509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920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318603" y="1909997"/>
            <a:ext cx="30132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a-ES" sz="3600" b="1" dirty="0">
                <a:solidFill>
                  <a:srgbClr val="327DC1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 funciona?</a:t>
            </a:r>
            <a:endParaRPr lang="es-ES" sz="3600" b="1" dirty="0">
              <a:solidFill>
                <a:srgbClr val="327DC1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253767" y="2440418"/>
            <a:ext cx="412660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800" dirty="0">
                <a:latin typeface="Articulate Narrow" panose="02000506040000020004" pitchFamily="2" charset="0"/>
              </a:rPr>
              <a:t>L’estudiant, en accedir al glossari, pot veure les entrades escrites pel professorat o pels seus companys.</a:t>
            </a:r>
            <a:endParaRPr lang="es-ES" sz="2800" dirty="0"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66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4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599" y="2008414"/>
            <a:ext cx="6368143" cy="4278086"/>
          </a:xfrm>
          <a:prstGeom prst="rect">
            <a:avLst/>
          </a:prstGeom>
          <a:noFill/>
        </p:spPr>
      </p:pic>
      <p:sp>
        <p:nvSpPr>
          <p:cNvPr id="3" name="CuadroTexto 2"/>
          <p:cNvSpPr txBox="1"/>
          <p:nvPr/>
        </p:nvSpPr>
        <p:spPr>
          <a:xfrm>
            <a:off x="3024799" y="6286500"/>
            <a:ext cx="4980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dirty="0" smtClean="0">
                <a:latin typeface="Articulate Narrow" panose="02000506040000020004" pitchFamily="2" charset="0"/>
              </a:rPr>
              <a:t>Vista de l’estudiant en accedir al glossari</a:t>
            </a:r>
            <a:endParaRPr lang="ca-ES" dirty="0">
              <a:latin typeface="Articulate Narrow" panose="02000506040000020004" pitchFamily="2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514599" y="1048897"/>
            <a:ext cx="67638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dirty="0">
                <a:latin typeface="Articulate Narrow" panose="02000506040000020004" pitchFamily="2" charset="0"/>
              </a:rPr>
              <a:t>Per afegir una definició, cal clicar a </a:t>
            </a:r>
            <a:r>
              <a:rPr lang="ca-ES" sz="2400" dirty="0">
                <a:solidFill>
                  <a:srgbClr val="317ABE"/>
                </a:solidFill>
                <a:latin typeface="Articulate Narrow" panose="02000506040000020004" pitchFamily="2" charset="0"/>
              </a:rPr>
              <a:t>Afegeix una entrada</a:t>
            </a:r>
            <a:r>
              <a:rPr lang="ca-ES" sz="2400" dirty="0">
                <a:latin typeface="Articulate Narrow" panose="02000506040000020004" pitchFamily="2" charset="0"/>
              </a:rPr>
              <a:t> i seguir els passos següents:</a:t>
            </a:r>
            <a:endParaRPr lang="es-ES" sz="2400" dirty="0">
              <a:latin typeface="Articulate Narrow" panose="02000506040000020004" pitchFamily="2" charset="0"/>
            </a:endParaRPr>
          </a:p>
          <a:p>
            <a:endParaRPr lang="es-ES" dirty="0"/>
          </a:p>
        </p:txBody>
      </p:sp>
      <p:grpSp>
        <p:nvGrpSpPr>
          <p:cNvPr id="8" name="Agrupa 7"/>
          <p:cNvGrpSpPr/>
          <p:nvPr/>
        </p:nvGrpSpPr>
        <p:grpSpPr>
          <a:xfrm>
            <a:off x="4042931" y="1435523"/>
            <a:ext cx="7148809" cy="1340882"/>
            <a:chOff x="3927022" y="1639082"/>
            <a:chExt cx="5694588" cy="1340882"/>
          </a:xfrm>
        </p:grpSpPr>
        <p:sp>
          <p:nvSpPr>
            <p:cNvPr id="4" name="Rectángulo 3"/>
            <p:cNvSpPr/>
            <p:nvPr/>
          </p:nvSpPr>
          <p:spPr>
            <a:xfrm>
              <a:off x="7262132" y="1639082"/>
              <a:ext cx="2359478" cy="134088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69875" indent="-269875"/>
              <a:r>
                <a:rPr lang="ca-ES" sz="2400" b="1" dirty="0">
                  <a:solidFill>
                    <a:srgbClr val="FFC000"/>
                  </a:solidFill>
                  <a:latin typeface="Articulate Narrow" panose="02000506040000020004" pitchFamily="2" charset="0"/>
                </a:rPr>
                <a:t>1</a:t>
              </a:r>
              <a:r>
                <a:rPr lang="ca-ES" sz="2000" dirty="0" smtClean="0">
                  <a:latin typeface="Articulate Narrow" panose="02000506040000020004" pitchFamily="2" charset="0"/>
                </a:rPr>
                <a:t>. Escriure </a:t>
              </a:r>
              <a:r>
                <a:rPr lang="ca-ES" sz="2000" dirty="0">
                  <a:latin typeface="Articulate Narrow" panose="02000506040000020004" pitchFamily="2" charset="0"/>
                </a:rPr>
                <a:t>el concepte i la definició corresponent.</a:t>
              </a:r>
              <a:endParaRPr lang="es-ES" sz="2000" dirty="0">
                <a:latin typeface="Articulate Narrow" panose="02000506040000020004" pitchFamily="2" charset="0"/>
              </a:endParaRPr>
            </a:p>
          </p:txBody>
        </p:sp>
        <p:cxnSp>
          <p:nvCxnSpPr>
            <p:cNvPr id="7" name="Conector recto de flecha 6"/>
            <p:cNvCxnSpPr/>
            <p:nvPr/>
          </p:nvCxnSpPr>
          <p:spPr>
            <a:xfrm flipH="1">
              <a:off x="3927022" y="2266682"/>
              <a:ext cx="3335110" cy="453729"/>
            </a:xfrm>
            <a:prstGeom prst="straightConnector1">
              <a:avLst/>
            </a:prstGeom>
            <a:ln w="57150">
              <a:solidFill>
                <a:srgbClr val="2E75B6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0" name="Rectángulo 9"/>
          <p:cNvSpPr/>
          <p:nvPr/>
        </p:nvSpPr>
        <p:spPr>
          <a:xfrm>
            <a:off x="8441871" y="3256163"/>
            <a:ext cx="3102429" cy="202474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9875" indent="-269875"/>
            <a:r>
              <a:rPr lang="ca-ES" sz="2400" b="1" dirty="0">
                <a:solidFill>
                  <a:srgbClr val="FFC000"/>
                </a:solidFill>
                <a:latin typeface="Articulate Narrow" panose="02000506040000020004" pitchFamily="2" charset="0"/>
              </a:rPr>
              <a:t>2</a:t>
            </a:r>
            <a:r>
              <a:rPr lang="ca-ES" sz="2000" dirty="0" smtClean="0">
                <a:latin typeface="Articulate Narrow" panose="02000506040000020004" pitchFamily="2" charset="0"/>
              </a:rPr>
              <a:t>. Seleccionar </a:t>
            </a:r>
            <a:r>
              <a:rPr lang="ca-ES" sz="2000" dirty="0">
                <a:latin typeface="Articulate Narrow" panose="02000506040000020004" pitchFamily="2" charset="0"/>
              </a:rPr>
              <a:t>a quines categories correspon el terme, en cas d’haver-ne creat alguna prèviament. </a:t>
            </a:r>
            <a:endParaRPr lang="es-ES" sz="2000" dirty="0"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69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4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370" y="955217"/>
            <a:ext cx="7633607" cy="5241473"/>
          </a:xfrm>
          <a:prstGeom prst="rect">
            <a:avLst/>
          </a:prstGeom>
          <a:noFill/>
        </p:spPr>
      </p:pic>
      <p:sp>
        <p:nvSpPr>
          <p:cNvPr id="9" name="Rectángulo 8"/>
          <p:cNvSpPr/>
          <p:nvPr/>
        </p:nvSpPr>
        <p:spPr>
          <a:xfrm>
            <a:off x="9470571" y="2253802"/>
            <a:ext cx="2334985" cy="216307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lvl="0" indent="-180975"/>
            <a:r>
              <a:rPr lang="ca-ES" sz="2400" b="1" dirty="0">
                <a:solidFill>
                  <a:srgbClr val="FFC000"/>
                </a:solidFill>
                <a:latin typeface="Articulate Narrow" panose="02000506040000020004" pitchFamily="2" charset="0"/>
              </a:rPr>
              <a:t>4</a:t>
            </a:r>
            <a:r>
              <a:rPr lang="ca-ES" dirty="0" smtClean="0">
                <a:solidFill>
                  <a:schemeClr val="bg1"/>
                </a:solidFill>
                <a:latin typeface="Articulate Narrow" panose="02000506040000020004" pitchFamily="2" charset="0"/>
              </a:rPr>
              <a:t>. Si </a:t>
            </a:r>
            <a:r>
              <a:rPr lang="ca-ES" dirty="0">
                <a:solidFill>
                  <a:schemeClr val="bg1"/>
                </a:solidFill>
                <a:latin typeface="Articulate Narrow" panose="02000506040000020004" pitchFamily="2" charset="0"/>
              </a:rPr>
              <a:t>és necessari, s’hi pot adjuntar un fitxer arrossegant-lo i deixant-lo anar a l’àrea titulada </a:t>
            </a:r>
            <a:r>
              <a:rPr lang="ca-ES" b="1" dirty="0">
                <a:solidFill>
                  <a:schemeClr val="bg1"/>
                </a:solidFill>
                <a:latin typeface="Articulate Narrow" panose="02000506040000020004" pitchFamily="2" charset="0"/>
              </a:rPr>
              <a:t>Fitxer adjunt </a:t>
            </a:r>
            <a:r>
              <a:rPr lang="ca-ES" dirty="0">
                <a:solidFill>
                  <a:schemeClr val="bg1"/>
                </a:solidFill>
                <a:latin typeface="Articulate Narrow" panose="02000506040000020004" pitchFamily="2" charset="0"/>
              </a:rPr>
              <a:t>o clicant a la icona </a:t>
            </a:r>
            <a:r>
              <a:rPr lang="ca-ES" b="1" dirty="0">
                <a:solidFill>
                  <a:schemeClr val="bg1"/>
                </a:solidFill>
                <a:latin typeface="Articulate Narrow" panose="02000506040000020004" pitchFamily="2" charset="0"/>
              </a:rPr>
              <a:t>Afegeix….</a:t>
            </a:r>
            <a:endParaRPr lang="es-ES" b="1" dirty="0">
              <a:solidFill>
                <a:schemeClr val="bg1"/>
              </a:solidFill>
              <a:latin typeface="Articulate Narrow" panose="02000506040000020004" pitchFamily="2" charset="0"/>
            </a:endParaRPr>
          </a:p>
        </p:txBody>
      </p:sp>
      <p:grpSp>
        <p:nvGrpSpPr>
          <p:cNvPr id="10" name="Agrupa 9"/>
          <p:cNvGrpSpPr/>
          <p:nvPr/>
        </p:nvGrpSpPr>
        <p:grpSpPr>
          <a:xfrm>
            <a:off x="269421" y="2670983"/>
            <a:ext cx="3362421" cy="2726871"/>
            <a:chOff x="269421" y="2670983"/>
            <a:chExt cx="3362421" cy="2726871"/>
          </a:xfrm>
        </p:grpSpPr>
        <p:sp>
          <p:nvSpPr>
            <p:cNvPr id="3" name="Rectángulo 2"/>
            <p:cNvSpPr/>
            <p:nvPr/>
          </p:nvSpPr>
          <p:spPr>
            <a:xfrm>
              <a:off x="269421" y="2670983"/>
              <a:ext cx="2808629" cy="272687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 lvl="0" indent="-180975"/>
              <a:r>
                <a:rPr lang="ca-ES" sz="2400" b="1" dirty="0">
                  <a:solidFill>
                    <a:srgbClr val="FFC000"/>
                  </a:solidFill>
                  <a:latin typeface="Articulate Narrow" panose="02000506040000020004" pitchFamily="2" charset="0"/>
                </a:rPr>
                <a:t>3</a:t>
              </a:r>
              <a:r>
                <a:rPr lang="ca-ES" dirty="0" smtClean="0">
                  <a:solidFill>
                    <a:schemeClr val="bg1"/>
                  </a:solidFill>
                  <a:latin typeface="Articulate Narrow" panose="02000506040000020004" pitchFamily="2" charset="0"/>
                </a:rPr>
                <a:t>. </a:t>
              </a:r>
              <a:r>
                <a:rPr lang="ca-ES" dirty="0" smtClean="0">
                  <a:solidFill>
                    <a:schemeClr val="bg1"/>
                  </a:solidFill>
                  <a:latin typeface="Articulate Narrow" panose="02000506040000020004" pitchFamily="2" charset="0"/>
                </a:rPr>
                <a:t>Paraula </a:t>
              </a:r>
              <a:r>
                <a:rPr lang="ca-ES" dirty="0">
                  <a:solidFill>
                    <a:schemeClr val="bg1"/>
                  </a:solidFill>
                  <a:latin typeface="Articulate Narrow" panose="02000506040000020004" pitchFamily="2" charset="0"/>
                </a:rPr>
                <a:t>o paraules clau fa referència a paraules o frases alternatives amb les quals es pot cercar la definició. </a:t>
              </a:r>
              <a:endParaRPr lang="ca-ES" dirty="0" smtClean="0">
                <a:solidFill>
                  <a:schemeClr val="bg1"/>
                </a:solidFill>
                <a:latin typeface="Articulate Narrow" panose="02000506040000020004" pitchFamily="2" charset="0"/>
              </a:endParaRPr>
            </a:p>
            <a:p>
              <a:pPr marL="180975" lvl="0"/>
              <a:r>
                <a:rPr lang="ca-ES" dirty="0" smtClean="0">
                  <a:solidFill>
                    <a:schemeClr val="bg1"/>
                  </a:solidFill>
                  <a:latin typeface="Articulate Narrow" panose="02000506040000020004" pitchFamily="2" charset="0"/>
                </a:rPr>
                <a:t>Cal </a:t>
              </a:r>
              <a:r>
                <a:rPr lang="ca-ES" dirty="0">
                  <a:solidFill>
                    <a:schemeClr val="bg1"/>
                  </a:solidFill>
                  <a:latin typeface="Articulate Narrow" panose="02000506040000020004" pitchFamily="2" charset="0"/>
                </a:rPr>
                <a:t>introduir cada paraula clau en una línia diferent</a:t>
              </a:r>
              <a:r>
                <a:rPr lang="ca-ES" dirty="0">
                  <a:latin typeface="Articulate Narrow" panose="02000506040000020004" pitchFamily="2" charset="0"/>
                </a:rPr>
                <a:t>.</a:t>
              </a:r>
              <a:endParaRPr lang="es-ES" dirty="0">
                <a:latin typeface="Articulate Narrow" panose="02000506040000020004" pitchFamily="2" charset="0"/>
              </a:endParaRPr>
            </a:p>
          </p:txBody>
        </p:sp>
        <p:cxnSp>
          <p:nvCxnSpPr>
            <p:cNvPr id="6" name="Conector recto de flecha 6"/>
            <p:cNvCxnSpPr/>
            <p:nvPr/>
          </p:nvCxnSpPr>
          <p:spPr>
            <a:xfrm>
              <a:off x="2424791" y="5384975"/>
              <a:ext cx="1207051" cy="0"/>
            </a:xfrm>
            <a:prstGeom prst="straightConnector1">
              <a:avLst/>
            </a:prstGeom>
            <a:ln w="57150">
              <a:solidFill>
                <a:srgbClr val="2E75B6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961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4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86" y="1820626"/>
            <a:ext cx="6264729" cy="4661812"/>
          </a:xfrm>
          <a:prstGeom prst="rect">
            <a:avLst/>
          </a:prstGeom>
          <a:noFill/>
        </p:spPr>
      </p:pic>
      <p:sp>
        <p:nvSpPr>
          <p:cNvPr id="3" name="Rectángulo 2"/>
          <p:cNvSpPr/>
          <p:nvPr/>
        </p:nvSpPr>
        <p:spPr>
          <a:xfrm>
            <a:off x="6837764" y="975339"/>
            <a:ext cx="4947558" cy="5747657"/>
          </a:xfrm>
          <a:prstGeom prst="rect">
            <a:avLst/>
          </a:prstGeom>
          <a:solidFill>
            <a:srgbClr val="327D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9875" lvl="0" indent="-269875"/>
            <a:r>
              <a:rPr lang="ca-ES" sz="2400" b="1" dirty="0" smtClean="0">
                <a:solidFill>
                  <a:srgbClr val="FFC000"/>
                </a:solidFill>
                <a:latin typeface="Articulate Narrow" panose="02000506040000020004" pitchFamily="2" charset="0"/>
              </a:rPr>
              <a:t>5</a:t>
            </a:r>
            <a:r>
              <a:rPr lang="ca-ES" sz="2000" dirty="0" smtClean="0">
                <a:latin typeface="Articulate Narrow" panose="02000506040000020004" pitchFamily="2" charset="0"/>
              </a:rPr>
              <a:t>. Si </a:t>
            </a:r>
            <a:r>
              <a:rPr lang="ca-ES" sz="2000" dirty="0">
                <a:latin typeface="Articulate Narrow" panose="02000506040000020004" pitchFamily="2" charset="0"/>
              </a:rPr>
              <a:t>s’activa l’opció </a:t>
            </a:r>
            <a:r>
              <a:rPr lang="ca-ES" sz="2000" b="1" dirty="0">
                <a:solidFill>
                  <a:schemeClr val="bg1"/>
                </a:solidFill>
                <a:latin typeface="Articulate Narrow" panose="02000506040000020004" pitchFamily="2" charset="0"/>
              </a:rPr>
              <a:t>Aquesta entrada s’ha d’enllaçar automàticament, </a:t>
            </a:r>
            <a:r>
              <a:rPr lang="ca-ES" sz="2000" dirty="0">
                <a:latin typeface="Articulate Narrow" panose="02000506040000020004" pitchFamily="2" charset="0"/>
              </a:rPr>
              <a:t>cada cop que en el curs aparegui el terme, aquest es converteix en un enllaç a la definició corresponent del glossari, sempre que s’hagi configurat prèviament. En habilitar aquesta opció també s’enllacen automàticament les paraules clau que s’han definit anteriorment i, a més, apareixen dues altres opcions que també es poden activar:</a:t>
            </a:r>
            <a:endParaRPr lang="es-ES" sz="2000" dirty="0">
              <a:latin typeface="Articulate Narrow" panose="02000506040000020004" pitchFamily="2" charset="0"/>
            </a:endParaRPr>
          </a:p>
          <a:p>
            <a:pPr marL="269875" lvl="0" indent="-88900">
              <a:buFont typeface="Wingdings" panose="05000000000000000000" pitchFamily="2" charset="2"/>
              <a:buChar char="Ø"/>
            </a:pPr>
            <a:r>
              <a:rPr lang="ca-ES" sz="2000" b="1" dirty="0">
                <a:solidFill>
                  <a:schemeClr val="bg1"/>
                </a:solidFill>
                <a:latin typeface="Articulate Narrow" panose="02000506040000020004" pitchFamily="2" charset="0"/>
              </a:rPr>
              <a:t>Distingeix majúscules i minúscules</a:t>
            </a:r>
            <a:r>
              <a:rPr lang="ca-ES" sz="2000" dirty="0">
                <a:latin typeface="Articulate Narrow" panose="02000506040000020004" pitchFamily="2" charset="0"/>
              </a:rPr>
              <a:t>. </a:t>
            </a:r>
            <a:endParaRPr lang="ca-ES" sz="2000" dirty="0" smtClean="0">
              <a:latin typeface="Articulate Narrow" panose="02000506040000020004" pitchFamily="2" charset="0"/>
            </a:endParaRPr>
          </a:p>
          <a:p>
            <a:pPr marL="269875" lvl="0"/>
            <a:r>
              <a:rPr lang="ca-ES" sz="2000" dirty="0" smtClean="0">
                <a:latin typeface="Articulate Narrow" panose="02000506040000020004" pitchFamily="2" charset="0"/>
              </a:rPr>
              <a:t>Si </a:t>
            </a:r>
            <a:r>
              <a:rPr lang="ca-ES" sz="2000" dirty="0">
                <a:latin typeface="Articulate Narrow" panose="02000506040000020004" pitchFamily="2" charset="0"/>
              </a:rPr>
              <a:t>s’habilita, només apareix l’enllaç en cas que coincideixin les majúscules i minúscules.</a:t>
            </a:r>
            <a:endParaRPr lang="es-ES" sz="2000" dirty="0">
              <a:latin typeface="Articulate Narrow" panose="02000506040000020004" pitchFamily="2" charset="0"/>
            </a:endParaRPr>
          </a:p>
          <a:p>
            <a:pPr marL="269875" indent="-88900">
              <a:buFont typeface="Wingdings" panose="05000000000000000000" pitchFamily="2" charset="2"/>
              <a:buChar char="Ø"/>
            </a:pPr>
            <a:r>
              <a:rPr lang="ca-ES" sz="2000" b="1" dirty="0">
                <a:solidFill>
                  <a:schemeClr val="bg1"/>
                </a:solidFill>
                <a:latin typeface="Articulate Narrow" panose="02000506040000020004" pitchFamily="2" charset="0"/>
              </a:rPr>
              <a:t>Enllaça només paraules completes</a:t>
            </a:r>
            <a:r>
              <a:rPr lang="ca-ES" sz="2000" i="1" dirty="0">
                <a:latin typeface="Articulate Narrow" panose="02000506040000020004" pitchFamily="2" charset="0"/>
              </a:rPr>
              <a:t>.</a:t>
            </a:r>
            <a:r>
              <a:rPr lang="ca-ES" sz="2000" dirty="0">
                <a:latin typeface="Articulate Narrow" panose="02000506040000020004" pitchFamily="2" charset="0"/>
              </a:rPr>
              <a:t> </a:t>
            </a:r>
            <a:endParaRPr lang="ca-ES" sz="2000" dirty="0" smtClean="0">
              <a:latin typeface="Articulate Narrow" panose="02000506040000020004" pitchFamily="2" charset="0"/>
            </a:endParaRPr>
          </a:p>
          <a:p>
            <a:pPr marL="269875"/>
            <a:r>
              <a:rPr lang="ca-ES" sz="2000" dirty="0" smtClean="0">
                <a:latin typeface="Articulate Narrow" panose="02000506040000020004" pitchFamily="2" charset="0"/>
              </a:rPr>
              <a:t>Si </a:t>
            </a:r>
            <a:r>
              <a:rPr lang="ca-ES" sz="2000" dirty="0">
                <a:latin typeface="Articulate Narrow" panose="02000506040000020004" pitchFamily="2" charset="0"/>
              </a:rPr>
              <a:t>s’habilita només apareix l’enllaç en la paraula completa. Per exemple, si l’entrada és </a:t>
            </a:r>
            <a:r>
              <a:rPr lang="ca-ES" sz="2000" i="1" dirty="0">
                <a:latin typeface="Articulate Narrow" panose="02000506040000020004" pitchFamily="2" charset="0"/>
              </a:rPr>
              <a:t>casa</a:t>
            </a:r>
            <a:r>
              <a:rPr lang="ca-ES" sz="2000" dirty="0">
                <a:latin typeface="Articulate Narrow" panose="02000506040000020004" pitchFamily="2" charset="0"/>
              </a:rPr>
              <a:t>, la paraula </a:t>
            </a:r>
            <a:r>
              <a:rPr lang="ca-ES" sz="2000" i="1" dirty="0">
                <a:latin typeface="Articulate Narrow" panose="02000506040000020004" pitchFamily="2" charset="0"/>
              </a:rPr>
              <a:t>casament </a:t>
            </a:r>
            <a:r>
              <a:rPr lang="ca-ES" sz="2000" dirty="0">
                <a:latin typeface="Articulate Narrow" panose="02000506040000020004" pitchFamily="2" charset="0"/>
              </a:rPr>
              <a:t>no aniria enllaçada.</a:t>
            </a:r>
            <a:endParaRPr lang="es-ES" sz="2000" dirty="0"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60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12124" y="1609860"/>
            <a:ext cx="33936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ca-ES" sz="2800" b="1" dirty="0">
                <a:solidFill>
                  <a:srgbClr val="0070C0"/>
                </a:solidFill>
                <a:latin typeface="Bebas Neue Bold" panose="020B0606020202050201"/>
              </a:rPr>
              <a:t>Seguiment de l’activitat</a:t>
            </a:r>
          </a:p>
        </p:txBody>
      </p:sp>
      <p:pic>
        <p:nvPicPr>
          <p:cNvPr id="4" name="Imatge 14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953"/>
          <a:stretch>
            <a:fillRect/>
          </a:stretch>
        </p:blipFill>
        <p:spPr bwMode="auto">
          <a:xfrm>
            <a:off x="4433773" y="1609860"/>
            <a:ext cx="7440548" cy="4704526"/>
          </a:xfrm>
          <a:prstGeom prst="rect">
            <a:avLst/>
          </a:prstGeom>
          <a:noFill/>
        </p:spPr>
      </p:pic>
      <p:sp>
        <p:nvSpPr>
          <p:cNvPr id="7" name="Rectángulo 6"/>
          <p:cNvSpPr/>
          <p:nvPr/>
        </p:nvSpPr>
        <p:spPr>
          <a:xfrm>
            <a:off x="10447746" y="4257845"/>
            <a:ext cx="14265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a-ES" dirty="0">
                <a:latin typeface="Articulate Narrow" panose="02000506040000020004" pitchFamily="2" charset="0"/>
              </a:rPr>
              <a:t>Aprovació de la consulta</a:t>
            </a:r>
            <a:endParaRPr lang="es-ES" dirty="0">
              <a:latin typeface="Articulate Narrow" panose="02000506040000020004" pitchFamily="2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627666" y="2807961"/>
            <a:ext cx="32969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a-ES" sz="2400" dirty="0">
                <a:latin typeface="Articulate Narrow" panose="02000506040000020004" pitchFamily="2" charset="0"/>
              </a:rPr>
              <a:t>A part de consultar les entrades existents i afegir-ne de noves, el professorat pot validar les entrades dels alumnes que estiguin pendents d’aprovació</a:t>
            </a:r>
            <a:endParaRPr lang="es-ES" sz="2400" dirty="0"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3598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08906" y="1461446"/>
            <a:ext cx="1089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ca-ES" sz="2400" dirty="0" smtClean="0">
                <a:solidFill>
                  <a:prstClr val="black"/>
                </a:solidFill>
                <a:latin typeface="Articulate Narrow" panose="02000506040000020004" pitchFamily="2" charset="0"/>
              </a:rPr>
              <a:t>Pot editar-les en qualsevol moment, modificant-ne el text o la imatge, qualificar-les (si s’ha habilitat la qualificació en crear el glossari) i esborrar o exportar-les al glossari principal del curs.</a:t>
            </a:r>
            <a:endParaRPr lang="ca-ES" sz="2400" dirty="0">
              <a:solidFill>
                <a:prstClr val="black"/>
              </a:solidFill>
              <a:latin typeface="Articulate Narrow" panose="02000506040000020004" pitchFamily="2" charset="0"/>
            </a:endParaRPr>
          </a:p>
        </p:txBody>
      </p:sp>
      <p:pic>
        <p:nvPicPr>
          <p:cNvPr id="3" name="Imatge 14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615" y="2531998"/>
            <a:ext cx="8253184" cy="3499757"/>
          </a:xfrm>
          <a:prstGeom prst="rect">
            <a:avLst/>
          </a:prstGeom>
          <a:noFill/>
        </p:spPr>
      </p:pic>
      <p:sp>
        <p:nvSpPr>
          <p:cNvPr id="4" name="Rectángulo 3"/>
          <p:cNvSpPr/>
          <p:nvPr/>
        </p:nvSpPr>
        <p:spPr>
          <a:xfrm>
            <a:off x="7444546" y="6185971"/>
            <a:ext cx="2494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a-ES" dirty="0">
                <a:latin typeface="Articulate Narrow" panose="02000506040000020004" pitchFamily="2" charset="0"/>
              </a:rPr>
              <a:t>Qualificació d’una entrada</a:t>
            </a:r>
            <a:endParaRPr lang="es-ES" dirty="0"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71943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943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769014" y="1281494"/>
            <a:ext cx="344692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a-ES" sz="3400" b="1" dirty="0">
                <a:solidFill>
                  <a:srgbClr val="5193C2"/>
                </a:solidFill>
                <a:latin typeface="Bebas Neue Bold" panose="020B0606020202050201"/>
              </a:rPr>
              <a:t>Per a què serveix?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91886" y="2090057"/>
            <a:ext cx="59436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a-ES" sz="2400" dirty="0">
                <a:latin typeface="Articulate Narrow" panose="02000506040000020004" pitchFamily="2" charset="0"/>
              </a:rPr>
              <a:t>El mòdul </a:t>
            </a:r>
            <a:r>
              <a:rPr lang="ca-ES" sz="2400" dirty="0">
                <a:solidFill>
                  <a:srgbClr val="327DC1"/>
                </a:solidFill>
                <a:latin typeface="Articulate Narrow" panose="02000506040000020004" pitchFamily="2" charset="0"/>
              </a:rPr>
              <a:t>Glossari </a:t>
            </a:r>
            <a:r>
              <a:rPr lang="ca-ES" sz="2400" dirty="0">
                <a:latin typeface="Articulate Narrow" panose="02000506040000020004" pitchFamily="2" charset="0"/>
              </a:rPr>
              <a:t>permet crear un diccionari de termes associats al curs, en el qual es pot avaluar l’alumnat a partir de les definicions o els comentaris que facin. A més, els mots que formen part del glossari es poden enllaçar a les definicions respectives cada cop que apareguin en el curs.</a:t>
            </a:r>
            <a:endParaRPr lang="es-ES" sz="2400" dirty="0">
              <a:latin typeface="Articulate Narrow" panose="02000506040000020004" pitchFamily="2" charset="0"/>
            </a:endParaRPr>
          </a:p>
          <a:p>
            <a:endParaRPr lang="es-ES" dirty="0"/>
          </a:p>
        </p:txBody>
      </p:sp>
      <p:sp>
        <p:nvSpPr>
          <p:cNvPr id="2" name="Rectángulo 1"/>
          <p:cNvSpPr/>
          <p:nvPr/>
        </p:nvSpPr>
        <p:spPr>
          <a:xfrm>
            <a:off x="6834567" y="3851132"/>
            <a:ext cx="50419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sz="2400" b="1" dirty="0">
                <a:solidFill>
                  <a:srgbClr val="327DC1"/>
                </a:solidFill>
                <a:latin typeface="Bebas Neue Bold" panose="020B0606020202050201"/>
              </a:rPr>
              <a:t>Exemples </a:t>
            </a:r>
            <a:r>
              <a:rPr lang="ca-ES" sz="2400" b="1" dirty="0" smtClean="0">
                <a:solidFill>
                  <a:srgbClr val="327DC1"/>
                </a:solidFill>
                <a:latin typeface="Bebas Neue Bold" panose="020B0606020202050201"/>
              </a:rPr>
              <a:t>d'ús</a:t>
            </a:r>
            <a:endParaRPr lang="es-ES" sz="2400" b="1" dirty="0">
              <a:solidFill>
                <a:srgbClr val="327DC1"/>
              </a:solidFill>
              <a:latin typeface="Bebas Neue Bold" panose="020B0606020202050201"/>
            </a:endParaRPr>
          </a:p>
          <a:p>
            <a:pPr algn="just"/>
            <a:r>
              <a:rPr lang="ca-ES" sz="2400" dirty="0">
                <a:latin typeface="Bebas Neue Bold" panose="020B0606020202050201"/>
              </a:rPr>
              <a:t>Glossari de termes, vocabulari monolingüe, glossari d'acrònims, preguntes més freqüents (PMF), llistat de fórmules matemàtiques, etc.</a:t>
            </a:r>
            <a:endParaRPr lang="es-ES" sz="2400" dirty="0">
              <a:latin typeface="Bebas Neue Bold" panose="020B0606020202050201"/>
            </a:endParaRPr>
          </a:p>
        </p:txBody>
      </p:sp>
    </p:spTree>
    <p:extLst>
      <p:ext uri="{BB962C8B-B14F-4D97-AF65-F5344CB8AC3E}">
        <p14:creationId xmlns:p14="http://schemas.microsoft.com/office/powerpoint/2010/main" val="180868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568797" y="1453620"/>
            <a:ext cx="19356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a-ES" sz="3200" b="1" dirty="0">
                <a:solidFill>
                  <a:srgbClr val="327DC1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 es crea?</a:t>
            </a:r>
            <a:endParaRPr lang="es-ES" sz="3200" b="1" dirty="0">
              <a:solidFill>
                <a:srgbClr val="327DC1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908382112"/>
              </p:ext>
            </p:extLst>
          </p:nvPr>
        </p:nvGraphicFramePr>
        <p:xfrm>
          <a:off x="2032000" y="110603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361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30222" y="2792760"/>
            <a:ext cx="423229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Clr>
                <a:srgbClr val="327DC1"/>
              </a:buClr>
              <a:buFont typeface="+mj-lt"/>
              <a:buAutoNum type="arabicPeriod" startAt="4"/>
            </a:pPr>
            <a:r>
              <a:rPr lang="ca-ES" sz="2800" dirty="0" smtClean="0">
                <a:latin typeface="Articulate Narrow" panose="02000506040000020004" pitchFamily="2" charset="0"/>
              </a:rPr>
              <a:t>Es </a:t>
            </a:r>
            <a:r>
              <a:rPr lang="ca-ES" sz="2800" dirty="0">
                <a:latin typeface="Articulate Narrow" panose="02000506040000020004" pitchFamily="2" charset="0"/>
              </a:rPr>
              <a:t>configuren els paràmetres que hi ha en els apartats següents:</a:t>
            </a:r>
            <a:endParaRPr lang="es-ES" sz="2800" dirty="0">
              <a:latin typeface="Articulate Narrow" panose="02000506040000020004" pitchFamily="2" charset="0"/>
            </a:endParaRPr>
          </a:p>
          <a:p>
            <a:endParaRPr lang="es-ES" sz="2800" dirty="0"/>
          </a:p>
        </p:txBody>
      </p:sp>
      <p:sp>
        <p:nvSpPr>
          <p:cNvPr id="27" name="Rectangle arrodonit 26"/>
          <p:cNvSpPr/>
          <p:nvPr/>
        </p:nvSpPr>
        <p:spPr>
          <a:xfrm>
            <a:off x="3993308" y="1325578"/>
            <a:ext cx="3000554" cy="593813"/>
          </a:xfrm>
          <a:prstGeom prst="roundRect">
            <a:avLst/>
          </a:prstGeom>
          <a:solidFill>
            <a:srgbClr val="F6C57F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2400" dirty="0">
                <a:solidFill>
                  <a:schemeClr val="tx1"/>
                </a:solidFill>
                <a:latin typeface="Articulate Narrow" panose="02000506040000020004" pitchFamily="2" charset="0"/>
              </a:rPr>
              <a:t>Paràmetres generals</a:t>
            </a:r>
            <a:endParaRPr lang="es-ES" sz="2400" dirty="0">
              <a:solidFill>
                <a:schemeClr val="tx1"/>
              </a:solidFill>
              <a:latin typeface="Articulate Narrow" panose="02000506040000020004" pitchFamily="2" charset="0"/>
            </a:endParaRPr>
          </a:p>
        </p:txBody>
      </p:sp>
      <p:sp>
        <p:nvSpPr>
          <p:cNvPr id="28" name="Rectangle arrodonit 27"/>
          <p:cNvSpPr/>
          <p:nvPr/>
        </p:nvSpPr>
        <p:spPr>
          <a:xfrm>
            <a:off x="5493585" y="2996614"/>
            <a:ext cx="2807495" cy="593813"/>
          </a:xfrm>
          <a:prstGeom prst="roundRect">
            <a:avLst/>
          </a:prstGeom>
          <a:solidFill>
            <a:srgbClr val="F6C57F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2400" dirty="0" smtClean="0">
                <a:solidFill>
                  <a:schemeClr val="tx1"/>
                </a:solidFill>
                <a:latin typeface="Articulate Narrow" panose="02000506040000020004" pitchFamily="2" charset="0"/>
              </a:rPr>
              <a:t>Aparença</a:t>
            </a:r>
            <a:endParaRPr lang="es-ES" sz="2400" dirty="0">
              <a:solidFill>
                <a:schemeClr val="tx1"/>
              </a:solidFill>
              <a:latin typeface="Articulate Narrow" panose="02000506040000020004" pitchFamily="2" charset="0"/>
            </a:endParaRPr>
          </a:p>
        </p:txBody>
      </p:sp>
      <p:sp>
        <p:nvSpPr>
          <p:cNvPr id="29" name="Rectangle arrodonit 28"/>
          <p:cNvSpPr/>
          <p:nvPr/>
        </p:nvSpPr>
        <p:spPr>
          <a:xfrm>
            <a:off x="6184561" y="3805030"/>
            <a:ext cx="2583976" cy="593813"/>
          </a:xfrm>
          <a:prstGeom prst="roundRect">
            <a:avLst/>
          </a:prstGeom>
          <a:solidFill>
            <a:srgbClr val="F6C57F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2400" dirty="0" smtClean="0">
                <a:solidFill>
                  <a:schemeClr val="tx1"/>
                </a:solidFill>
                <a:latin typeface="Articulate Narrow" panose="02000506040000020004" pitchFamily="2" charset="0"/>
              </a:rPr>
              <a:t>RSS</a:t>
            </a:r>
            <a:endParaRPr lang="es-ES" sz="2400" dirty="0">
              <a:solidFill>
                <a:schemeClr val="tx1"/>
              </a:solidFill>
              <a:latin typeface="Articulate Narrow" panose="02000506040000020004" pitchFamily="2" charset="0"/>
            </a:endParaRPr>
          </a:p>
        </p:txBody>
      </p:sp>
      <p:sp>
        <p:nvSpPr>
          <p:cNvPr id="30" name="Rectangle arrodonit 29"/>
          <p:cNvSpPr/>
          <p:nvPr/>
        </p:nvSpPr>
        <p:spPr>
          <a:xfrm>
            <a:off x="7476549" y="5421862"/>
            <a:ext cx="2734484" cy="593813"/>
          </a:xfrm>
          <a:prstGeom prst="roundRect">
            <a:avLst/>
          </a:prstGeom>
          <a:solidFill>
            <a:srgbClr val="F6C57F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2400" dirty="0" smtClean="0">
                <a:solidFill>
                  <a:schemeClr val="tx1"/>
                </a:solidFill>
                <a:latin typeface="Articulate Narrow" panose="02000506040000020004" pitchFamily="2" charset="0"/>
              </a:rPr>
              <a:t>Puntuacions</a:t>
            </a:r>
            <a:endParaRPr lang="es-ES" sz="2400" dirty="0">
              <a:solidFill>
                <a:schemeClr val="tx1"/>
              </a:solidFill>
              <a:latin typeface="Articulate Narrow" panose="02000506040000020004" pitchFamily="2" charset="0"/>
            </a:endParaRPr>
          </a:p>
        </p:txBody>
      </p:sp>
      <p:sp>
        <p:nvSpPr>
          <p:cNvPr id="8" name="Rectangle arrodonit 27"/>
          <p:cNvSpPr/>
          <p:nvPr/>
        </p:nvSpPr>
        <p:spPr>
          <a:xfrm>
            <a:off x="4856068" y="2158758"/>
            <a:ext cx="2807495" cy="593813"/>
          </a:xfrm>
          <a:prstGeom prst="roundRect">
            <a:avLst/>
          </a:prstGeom>
          <a:solidFill>
            <a:srgbClr val="F6C57F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2400" dirty="0" smtClean="0">
                <a:solidFill>
                  <a:schemeClr val="tx1"/>
                </a:solidFill>
                <a:latin typeface="Articulate Narrow" panose="02000506040000020004" pitchFamily="2" charset="0"/>
              </a:rPr>
              <a:t>Entrades</a:t>
            </a:r>
            <a:endParaRPr lang="es-ES" sz="2400" dirty="0">
              <a:solidFill>
                <a:schemeClr val="tx1"/>
              </a:solidFill>
              <a:latin typeface="Articulate Narrow" panose="02000506040000020004" pitchFamily="2" charset="0"/>
            </a:endParaRPr>
          </a:p>
        </p:txBody>
      </p:sp>
      <p:sp>
        <p:nvSpPr>
          <p:cNvPr id="9" name="Rectangle arrodonit 29"/>
          <p:cNvSpPr/>
          <p:nvPr/>
        </p:nvSpPr>
        <p:spPr>
          <a:xfrm>
            <a:off x="6800679" y="4613446"/>
            <a:ext cx="2734484" cy="593813"/>
          </a:xfrm>
          <a:prstGeom prst="roundRect">
            <a:avLst/>
          </a:prstGeom>
          <a:solidFill>
            <a:srgbClr val="F6C57F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2400" dirty="0" smtClean="0">
                <a:solidFill>
                  <a:schemeClr val="tx1"/>
                </a:solidFill>
                <a:latin typeface="Articulate Narrow" panose="02000506040000020004" pitchFamily="2" charset="0"/>
              </a:rPr>
              <a:t>Qualificació</a:t>
            </a:r>
            <a:endParaRPr lang="es-ES" sz="2400" dirty="0">
              <a:solidFill>
                <a:schemeClr val="tx1"/>
              </a:solidFill>
              <a:latin typeface="Articulate Narrow" panose="02000506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087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Agrupa 13"/>
          <p:cNvGrpSpPr/>
          <p:nvPr/>
        </p:nvGrpSpPr>
        <p:grpSpPr>
          <a:xfrm>
            <a:off x="831842" y="1737752"/>
            <a:ext cx="4170099" cy="1646605"/>
            <a:chOff x="813220" y="1586477"/>
            <a:chExt cx="3496801" cy="1646605"/>
          </a:xfrm>
        </p:grpSpPr>
        <p:sp>
          <p:nvSpPr>
            <p:cNvPr id="8" name="QuadreDeText 7"/>
            <p:cNvSpPr txBox="1"/>
            <p:nvPr/>
          </p:nvSpPr>
          <p:spPr>
            <a:xfrm>
              <a:off x="1152627" y="1586477"/>
              <a:ext cx="3157394" cy="16466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lnSpc>
                  <a:spcPct val="150000"/>
                </a:lnSpc>
                <a:spcBef>
                  <a:spcPts val="600"/>
                </a:spcBef>
                <a:spcAft>
                  <a:spcPts val="0"/>
                </a:spcAft>
                <a:buSzPts val="1100"/>
              </a:pPr>
              <a:endPara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lvl="0" algn="just">
                <a:spcBef>
                  <a:spcPts val="600"/>
                </a:spcBef>
                <a:spcAft>
                  <a:spcPts val="0"/>
                </a:spcAft>
                <a:buSzPts val="1100"/>
              </a:pPr>
              <a:r>
                <a:rPr lang="ca-ES" sz="2000" dirty="0" smtClean="0">
                  <a:latin typeface="Articulate Narrow" panose="02000506040000020004" pitchFamily="2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S’introdueix </a:t>
              </a:r>
              <a:r>
                <a:rPr lang="ca-ES" sz="2000" dirty="0">
                  <a:latin typeface="Articulate Narrow" panose="02000506040000020004" pitchFamily="2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el nom del glossari i la descripció de l’activitat.</a:t>
              </a:r>
              <a:endParaRPr lang="es-ES" sz="2000" dirty="0">
                <a:latin typeface="Articulate Narrow" panose="02000506040000020004" pitchFamily="2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813220" y="2278111"/>
              <a:ext cx="327122" cy="263341"/>
            </a:xfrm>
            <a:prstGeom prst="rect">
              <a:avLst/>
            </a:prstGeom>
            <a:solidFill>
              <a:srgbClr val="F6C5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dirty="0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716508" y="1445364"/>
            <a:ext cx="37653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3200" b="1" dirty="0">
                <a:solidFill>
                  <a:srgbClr val="327DC1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Paràmetres </a:t>
            </a:r>
            <a:r>
              <a:rPr lang="ca-ES" sz="3200" b="1" dirty="0">
                <a:solidFill>
                  <a:srgbClr val="327DC1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generals</a:t>
            </a:r>
            <a:endParaRPr lang="es-ES" sz="3200" b="1" dirty="0">
              <a:solidFill>
                <a:srgbClr val="327DC1"/>
              </a:solidFill>
              <a:latin typeface="Bebas Neue Bold" panose="020B0606020202050201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Rectangle 9"/>
          <p:cNvSpPr/>
          <p:nvPr/>
        </p:nvSpPr>
        <p:spPr>
          <a:xfrm>
            <a:off x="5522034" y="2414665"/>
            <a:ext cx="327122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2" name="CuadroTexto 1"/>
          <p:cNvSpPr txBox="1"/>
          <p:nvPr/>
        </p:nvSpPr>
        <p:spPr>
          <a:xfrm>
            <a:off x="5827960" y="2322121"/>
            <a:ext cx="52092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Aft>
                <a:spcPts val="0"/>
              </a:spcAft>
              <a:buSzPts val="1100"/>
            </a:pPr>
            <a:r>
              <a:rPr lang="ca-ES" sz="2000" dirty="0">
                <a:latin typeface="Articulate Narrow" panose="02000506040000020004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S’escull el tipus de glossari que es vol </a:t>
            </a:r>
            <a:r>
              <a:rPr lang="ca-ES" sz="2000" dirty="0" smtClean="0">
                <a:latin typeface="Articulate Narrow" panose="02000506040000020004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crear:</a:t>
            </a:r>
            <a:endParaRPr lang="es-ES" sz="2000" dirty="0" smtClean="0">
              <a:latin typeface="Articulate Narrow" panose="02000506040000020004" pitchFamily="2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lvl="0" indent="-342900" algn="just">
              <a:spcAft>
                <a:spcPts val="0"/>
              </a:spcAft>
              <a:buClr>
                <a:srgbClr val="327DC1"/>
              </a:buClr>
              <a:buSzPct val="100000"/>
              <a:buFont typeface="Wingdings" panose="05000000000000000000" pitchFamily="2" charset="2"/>
              <a:buChar char="§"/>
            </a:pPr>
            <a:r>
              <a:rPr lang="ca-ES" sz="2000" b="1" dirty="0" smtClean="0">
                <a:solidFill>
                  <a:srgbClr val="317ABE"/>
                </a:solidFill>
                <a:latin typeface="Articulate Narrow" panose="02000506040000020004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Glossari </a:t>
            </a:r>
            <a:r>
              <a:rPr lang="ca-ES" sz="2000" b="1" dirty="0">
                <a:solidFill>
                  <a:srgbClr val="317ABE"/>
                </a:solidFill>
                <a:latin typeface="Articulate Narrow" panose="02000506040000020004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principal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r>
              <a:rPr lang="ca-ES" sz="2000" dirty="0">
                <a:latin typeface="Articulate Narrow" panose="02000506040000020004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Està pensat per alimentar-se de les definicions més importants de la resta de glossaris secundaris de l’assignatura. Només pot haver-hi un glossari principal per </a:t>
            </a:r>
            <a:r>
              <a:rPr lang="ca-ES" sz="2000" dirty="0" smtClean="0">
                <a:latin typeface="Articulate Narrow" panose="02000506040000020004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curs.</a:t>
            </a:r>
            <a:endParaRPr lang="es-ES" sz="2000" dirty="0" smtClean="0">
              <a:latin typeface="Articulate Narrow" panose="02000506040000020004" pitchFamily="2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lvl="0" indent="-342900" algn="just">
              <a:spcAft>
                <a:spcPts val="0"/>
              </a:spcAft>
              <a:buClr>
                <a:srgbClr val="327DC1"/>
              </a:buClr>
              <a:buSzPct val="100000"/>
              <a:buFont typeface="Wingdings" panose="05000000000000000000" pitchFamily="2" charset="2"/>
              <a:buChar char="§"/>
            </a:pPr>
            <a:r>
              <a:rPr lang="ca-ES" sz="2000" b="1" dirty="0" smtClean="0">
                <a:solidFill>
                  <a:srgbClr val="317ABE"/>
                </a:solidFill>
                <a:latin typeface="Articulate Narrow" panose="02000506040000020004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Glossari </a:t>
            </a:r>
            <a:r>
              <a:rPr lang="ca-ES" sz="2000" b="1" dirty="0">
                <a:solidFill>
                  <a:srgbClr val="317ABE"/>
                </a:solidFill>
                <a:latin typeface="Articulate Narrow" panose="02000506040000020004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secundari.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ca-ES" sz="2000" dirty="0">
                <a:latin typeface="Articulate Narrow" panose="02000506040000020004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És útil en cas de voler tenir un glossari principal i, alhora, tenir diversos glossaris específics, com ara un glossari per a cada tema o secció de l’assignatura. </a:t>
            </a:r>
            <a:endParaRPr lang="es-ES" sz="2000" dirty="0">
              <a:latin typeface="Articulate Narrow" panose="02000506040000020004" pitchFamily="2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513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4301650" y="4584212"/>
            <a:ext cx="334388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600"/>
              </a:spcAft>
              <a:buSzPts val="1100"/>
            </a:pPr>
            <a:r>
              <a:rPr lang="ca-ES" sz="2000" dirty="0" smtClean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Enllaça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automàticament les entrades del glossari 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permet enllaçar automàticament el concepte definit cada cop que aparegui el terme en el curs.</a:t>
            </a:r>
            <a:endParaRPr lang="es-ES" sz="2000" dirty="0"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246248" y="788650"/>
            <a:ext cx="16995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a-ES" sz="3600" dirty="0">
                <a:ln w="0"/>
                <a:solidFill>
                  <a:srgbClr val="317ABE"/>
                </a:solidFill>
                <a:latin typeface="Bebas Neue Bold" panose="020B0606020202050201"/>
              </a:rPr>
              <a:t>Entrades</a:t>
            </a:r>
            <a:endParaRPr lang="es-ES" sz="3600" dirty="0">
              <a:solidFill>
                <a:srgbClr val="317ABE"/>
              </a:solidFill>
              <a:latin typeface="Bebas Neue Bold" panose="020B0606020202050201"/>
            </a:endParaRPr>
          </a:p>
        </p:txBody>
      </p:sp>
      <p:sp>
        <p:nvSpPr>
          <p:cNvPr id="6" name="Rectangle 9"/>
          <p:cNvSpPr/>
          <p:nvPr/>
        </p:nvSpPr>
        <p:spPr>
          <a:xfrm>
            <a:off x="831842" y="1761545"/>
            <a:ext cx="390108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708444" y="2024886"/>
            <a:ext cx="314060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Estat d’aprovació per defecte. 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En cas d’escollir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No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, les entrades de l’alumnat les ha d’aprovar el professorat abans que la resta de companys puguin veure-les.</a:t>
            </a:r>
            <a:endParaRPr lang="es-ES" sz="2000" dirty="0"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  <a:p>
            <a:endParaRPr lang="es-ES" dirty="0"/>
          </a:p>
        </p:txBody>
      </p:sp>
      <p:sp>
        <p:nvSpPr>
          <p:cNvPr id="8" name="Rectangle 9"/>
          <p:cNvSpPr/>
          <p:nvPr/>
        </p:nvSpPr>
        <p:spPr>
          <a:xfrm>
            <a:off x="4441284" y="1726994"/>
            <a:ext cx="390108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4301650" y="2047795"/>
            <a:ext cx="309123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Permet editar sempre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. Serveix per definir si l’estudiant pot editar sempre les seves entrades.</a:t>
            </a:r>
            <a:endParaRPr lang="es-ES" sz="2000" dirty="0"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  <a:p>
            <a:endParaRPr lang="es-ES" dirty="0"/>
          </a:p>
        </p:txBody>
      </p:sp>
      <p:sp>
        <p:nvSpPr>
          <p:cNvPr id="10" name="Rectangle 9"/>
          <p:cNvSpPr/>
          <p:nvPr/>
        </p:nvSpPr>
        <p:spPr>
          <a:xfrm>
            <a:off x="8203842" y="1726993"/>
            <a:ext cx="390108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11" name="CuadroTexto 10"/>
          <p:cNvSpPr txBox="1"/>
          <p:nvPr/>
        </p:nvSpPr>
        <p:spPr>
          <a:xfrm>
            <a:off x="7999211" y="2047795"/>
            <a:ext cx="3179651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Permeteu entrades duplicades?</a:t>
            </a:r>
            <a:r>
              <a:rPr lang="ca-ES" sz="2000" i="1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 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ofereix la possibilitat que diversos alumnes defineixin el mateix terme.</a:t>
            </a:r>
            <a:endParaRPr lang="es-ES" sz="2000" dirty="0"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  <a:p>
            <a:endParaRPr lang="es-ES" dirty="0"/>
          </a:p>
        </p:txBody>
      </p:sp>
      <p:sp>
        <p:nvSpPr>
          <p:cNvPr id="12" name="Rectangle 9"/>
          <p:cNvSpPr/>
          <p:nvPr/>
        </p:nvSpPr>
        <p:spPr>
          <a:xfrm>
            <a:off x="831842" y="4280874"/>
            <a:ext cx="390108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13" name="CuadroTexto 12"/>
          <p:cNvSpPr txBox="1"/>
          <p:nvPr/>
        </p:nvSpPr>
        <p:spPr>
          <a:xfrm>
            <a:off x="708444" y="4584212"/>
            <a:ext cx="31406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0"/>
              </a:spcAft>
              <a:buSzPts val="1100"/>
            </a:pP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Permeteu comentaris en les entrades? 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ofereix la possibilitat que l’estudiant afegeixi comentaris a les definicions dels seus companys.</a:t>
            </a:r>
            <a:endParaRPr lang="es-ES" sz="2000" dirty="0"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9"/>
          <p:cNvSpPr/>
          <p:nvPr/>
        </p:nvSpPr>
        <p:spPr>
          <a:xfrm>
            <a:off x="4517842" y="4280873"/>
            <a:ext cx="390108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63836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994266" y="1962558"/>
            <a:ext cx="1081940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0"/>
              </a:spcAft>
              <a:buSzPct val="72000"/>
            </a:pP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Format de visualització i Format de visualització d’aprovació 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defineixen la manera en què es mostra cada entrada del glossari a la pantalla inicial i a la pantalla d’aprovació del professorat, respectivament. Les opcions són:</a:t>
            </a:r>
            <a:endParaRPr lang="es-ES" sz="2000" dirty="0"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317ABE"/>
              </a:buClr>
              <a:buFont typeface="Wingdings" panose="05000000000000000000" pitchFamily="2" charset="2"/>
              <a:buChar char="§"/>
            </a:pP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Complet amb autor. 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És similar als fòrums i mostra la informació de l’autor de l’entrada. Els fitxers adjunts apareixen com a </a:t>
            </a:r>
            <a:r>
              <a:rPr lang="ca-ES" sz="2000" dirty="0" smtClean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enllaços.</a:t>
            </a:r>
            <a:endParaRPr lang="es-ES" sz="2000" dirty="0"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317ABE"/>
              </a:buClr>
              <a:buFont typeface="Wingdings" panose="05000000000000000000" pitchFamily="2" charset="2"/>
              <a:buChar char="§"/>
            </a:pPr>
            <a:r>
              <a:rPr lang="ca-ES" sz="2000" dirty="0" smtClean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Complet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sense autor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. És similar als fòrums i no mostra informació de l’autor. Els fitxers adjunts apareixen com a </a:t>
            </a:r>
            <a:r>
              <a:rPr lang="ca-ES" sz="2000" dirty="0" smtClean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enllaços.</a:t>
            </a:r>
            <a:endParaRPr lang="es-ES" sz="2000" dirty="0"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317ABE"/>
              </a:buClr>
              <a:buFont typeface="Wingdings" panose="05000000000000000000" pitchFamily="2" charset="2"/>
              <a:buChar char="§"/>
            </a:pPr>
            <a:r>
              <a:rPr lang="ca-ES" sz="2000" dirty="0" smtClean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Continu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sense autor. 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Les entrades apareixen una darrere </a:t>
            </a:r>
            <a:r>
              <a:rPr lang="ca-ES" sz="2000" dirty="0" smtClean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l’altra.</a:t>
            </a:r>
          </a:p>
          <a:p>
            <a:pPr marL="800100" lvl="1" indent="-342900">
              <a:spcAft>
                <a:spcPts val="0"/>
              </a:spcAft>
              <a:buClr>
                <a:srgbClr val="317ABE"/>
              </a:buClr>
              <a:buFont typeface="Wingdings" panose="05000000000000000000" pitchFamily="2" charset="2"/>
              <a:buChar char="§"/>
            </a:pPr>
            <a:r>
              <a:rPr lang="ca-ES" sz="2000" dirty="0" smtClean="0">
                <a:solidFill>
                  <a:srgbClr val="317ABE"/>
                </a:solidFill>
                <a:latin typeface="Articulate Narrow" panose="02000506040000020004" pitchFamily="2" charset="0"/>
              </a:rPr>
              <a:t>Enciclopèdia</a:t>
            </a:r>
            <a:r>
              <a:rPr lang="ca-ES" sz="2000" dirty="0">
                <a:latin typeface="Articulate Narrow" panose="02000506040000020004" pitchFamily="2" charset="0"/>
              </a:rPr>
              <a:t>. És similar a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Complet amb autor </a:t>
            </a:r>
            <a:r>
              <a:rPr lang="ca-ES" sz="2000" dirty="0">
                <a:latin typeface="Articulate Narrow" panose="02000506040000020004" pitchFamily="2" charset="0"/>
              </a:rPr>
              <a:t>però mostra les imatges adjuntes en la definició </a:t>
            </a:r>
            <a:r>
              <a:rPr lang="ca-ES" sz="2000" dirty="0" smtClean="0">
                <a:latin typeface="Articulate Narrow" panose="02000506040000020004" pitchFamily="2" charset="0"/>
              </a:rPr>
              <a:t>mateixa.</a:t>
            </a:r>
          </a:p>
          <a:p>
            <a:pPr marL="800100" lvl="1" indent="-342900">
              <a:spcAft>
                <a:spcPts val="0"/>
              </a:spcAft>
              <a:buClr>
                <a:srgbClr val="317ABE"/>
              </a:buClr>
              <a:buFont typeface="Wingdings" panose="05000000000000000000" pitchFamily="2" charset="2"/>
              <a:buChar char="§"/>
            </a:pPr>
            <a:r>
              <a:rPr lang="ca-ES" sz="2000" dirty="0" smtClean="0">
                <a:solidFill>
                  <a:srgbClr val="317ABE"/>
                </a:solidFill>
                <a:latin typeface="Articulate Narrow" panose="02000506040000020004" pitchFamily="2" charset="0"/>
              </a:rPr>
              <a:t>Llista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d’entrades</a:t>
            </a:r>
            <a:r>
              <a:rPr lang="ca-ES" sz="2000" i="1" dirty="0">
                <a:latin typeface="Articulate Narrow" panose="02000506040000020004" pitchFamily="2" charset="0"/>
              </a:rPr>
              <a:t>.</a:t>
            </a:r>
            <a:r>
              <a:rPr lang="ca-ES" sz="2000" dirty="0">
                <a:latin typeface="Articulate Narrow" panose="02000506040000020004" pitchFamily="2" charset="0"/>
              </a:rPr>
              <a:t> Es mostren únicament els títols de les entrades </a:t>
            </a:r>
            <a:r>
              <a:rPr lang="ca-ES" sz="2000" dirty="0" smtClean="0">
                <a:latin typeface="Articulate Narrow" panose="02000506040000020004" pitchFamily="2" charset="0"/>
              </a:rPr>
              <a:t>separades.</a:t>
            </a:r>
            <a:endParaRPr lang="es-ES" sz="2000" dirty="0">
              <a:latin typeface="Articulate Narrow" panose="02000506040000020004" pitchFamily="2" charset="0"/>
            </a:endParaRPr>
          </a:p>
          <a:p>
            <a:pPr marL="800100" lvl="1" indent="-342900">
              <a:spcAft>
                <a:spcPts val="0"/>
              </a:spcAft>
              <a:buClr>
                <a:srgbClr val="317ABE"/>
              </a:buClr>
              <a:buFont typeface="Wingdings" panose="05000000000000000000" pitchFamily="2" charset="2"/>
              <a:buChar char="§"/>
            </a:pPr>
            <a:r>
              <a:rPr lang="ca-ES" sz="2000" dirty="0" smtClean="0">
                <a:solidFill>
                  <a:srgbClr val="317ABE"/>
                </a:solidFill>
                <a:latin typeface="Articulate Narrow" panose="02000506040000020004" pitchFamily="2" charset="0"/>
              </a:rPr>
              <a:t>PMF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(FAQ).</a:t>
            </a:r>
            <a:r>
              <a:rPr lang="ca-ES" sz="2000" i="1" dirty="0">
                <a:latin typeface="Articulate Narrow" panose="02000506040000020004" pitchFamily="2" charset="0"/>
              </a:rPr>
              <a:t> </a:t>
            </a:r>
            <a:r>
              <a:rPr lang="ca-ES" sz="2000" dirty="0">
                <a:latin typeface="Articulate Narrow" panose="02000506040000020004" pitchFamily="2" charset="0"/>
              </a:rPr>
              <a:t>El terme es mostra com una pregunta i la definició, com una </a:t>
            </a:r>
            <a:r>
              <a:rPr lang="ca-ES" sz="2000" dirty="0" smtClean="0">
                <a:latin typeface="Articulate Narrow" panose="02000506040000020004" pitchFamily="2" charset="0"/>
              </a:rPr>
              <a:t>resposta.</a:t>
            </a:r>
            <a:endParaRPr lang="es-ES" sz="2000" dirty="0">
              <a:latin typeface="Articulate Narrow" panose="02000506040000020004" pitchFamily="2" charset="0"/>
            </a:endParaRPr>
          </a:p>
          <a:p>
            <a:pPr marL="800100" lvl="1" indent="-342900">
              <a:spcAft>
                <a:spcPts val="0"/>
              </a:spcAft>
              <a:buClr>
                <a:srgbClr val="317ABE"/>
              </a:buClr>
              <a:buFont typeface="Wingdings" panose="05000000000000000000" pitchFamily="2" charset="2"/>
              <a:buChar char="§"/>
            </a:pPr>
            <a:r>
              <a:rPr lang="ca-ES" sz="2000" dirty="0" smtClean="0">
                <a:solidFill>
                  <a:srgbClr val="317ABE"/>
                </a:solidFill>
                <a:latin typeface="Articulate Narrow" panose="02000506040000020004" pitchFamily="2" charset="0"/>
              </a:rPr>
              <a:t>Simple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</a:rPr>
              <a:t>, tipus diccionari</a:t>
            </a:r>
            <a:r>
              <a:rPr lang="ca-ES" sz="2000" i="1" dirty="0">
                <a:latin typeface="Articulate Narrow" panose="02000506040000020004" pitchFamily="2" charset="0"/>
              </a:rPr>
              <a:t>.</a:t>
            </a:r>
            <a:r>
              <a:rPr lang="ca-ES" sz="2000" dirty="0">
                <a:latin typeface="Articulate Narrow" panose="02000506040000020004" pitchFamily="2" charset="0"/>
              </a:rPr>
              <a:t> Com un diccionari convencional, es mostren les entrades separades, sense indicar-ne l’autor, i els fitxers adjunts apareixen com a enllaços</a:t>
            </a:r>
            <a:r>
              <a:rPr lang="ca-ES" sz="2000" dirty="0" smtClean="0">
                <a:latin typeface="Articulate Narrow" panose="02000506040000020004" pitchFamily="2" charset="0"/>
              </a:rPr>
              <a:t>.</a:t>
            </a:r>
            <a:endParaRPr lang="es-ES" sz="2000" dirty="0">
              <a:latin typeface="Articulate Narrow" panose="02000506040000020004" pitchFamily="2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604158" y="1267946"/>
            <a:ext cx="18036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ca-ES" sz="3600" dirty="0">
                <a:ln w="0"/>
                <a:solidFill>
                  <a:srgbClr val="317ABE"/>
                </a:solidFill>
                <a:latin typeface="Bebas Neue Bold" panose="020B0606020202050201"/>
              </a:rPr>
              <a:t>Aparença</a:t>
            </a:r>
            <a:endParaRPr lang="es-ES" sz="3600" dirty="0">
              <a:solidFill>
                <a:srgbClr val="317ABE"/>
              </a:solidFill>
              <a:latin typeface="Bebas Neue Bold" panose="020B0606020202050201"/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604158" y="2021588"/>
            <a:ext cx="390108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22872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4192363" y="4143892"/>
            <a:ext cx="312283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buSzPts val="1100"/>
            </a:pPr>
            <a:r>
              <a:rPr lang="ca-ES" sz="2000" dirty="0" smtClean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Permeteu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visualització per imprimir? 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defineix si l’estudiant pot tenir accés a aquesta vista.</a:t>
            </a:r>
            <a:endParaRPr lang="es-ES" sz="2000" dirty="0">
              <a:effectLst/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9"/>
          <p:cNvSpPr/>
          <p:nvPr/>
        </p:nvSpPr>
        <p:spPr>
          <a:xfrm>
            <a:off x="772031" y="1557232"/>
            <a:ext cx="390108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2" name="CuadroTexto 1"/>
          <p:cNvSpPr txBox="1"/>
          <p:nvPr/>
        </p:nvSpPr>
        <p:spPr>
          <a:xfrm>
            <a:off x="655675" y="1907741"/>
            <a:ext cx="316935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A </a:t>
            </a: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Nombre d’entrades per pàgina 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s’hi indiquen quantes definicions han d’aparèixer en cada pàgina.</a:t>
            </a:r>
            <a:endParaRPr lang="es-ES" sz="2000" dirty="0"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  <a:p>
            <a:endParaRPr lang="es-ES" dirty="0"/>
          </a:p>
        </p:txBody>
      </p:sp>
      <p:sp>
        <p:nvSpPr>
          <p:cNvPr id="6" name="Rectangle 9"/>
          <p:cNvSpPr/>
          <p:nvPr/>
        </p:nvSpPr>
        <p:spPr>
          <a:xfrm>
            <a:off x="4285239" y="1557230"/>
            <a:ext cx="390108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4192363" y="1907741"/>
            <a:ext cx="323874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Mostrar alfabet 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permet cercar termes fent servir les lletres de l’abecedari.</a:t>
            </a:r>
            <a:endParaRPr lang="es-ES" sz="2000" dirty="0"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  <a:p>
            <a:endParaRPr lang="es-ES" dirty="0"/>
          </a:p>
        </p:txBody>
      </p:sp>
      <p:sp>
        <p:nvSpPr>
          <p:cNvPr id="8" name="Rectangle 9"/>
          <p:cNvSpPr/>
          <p:nvPr/>
        </p:nvSpPr>
        <p:spPr>
          <a:xfrm>
            <a:off x="772031" y="3753669"/>
            <a:ext cx="390108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655675" y="4196606"/>
            <a:ext cx="30529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0"/>
              </a:spcAft>
              <a:buSzPts val="1100"/>
            </a:pP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Mostrar l’enllaç ‘Tot’ 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permet habilitar un enllaç per mostrar tot el diccionari a l’hora.</a:t>
            </a:r>
            <a:endParaRPr lang="es-ES" sz="2000" dirty="0"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7798448" y="1911008"/>
            <a:ext cx="309681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Mostrar l’enllaç ‘Especial’ 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permet fer cerques al glossari amb caràcters especials (</a:t>
            </a:r>
            <a:r>
              <a:rPr lang="ca-ES" sz="2000" i="1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@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, </a:t>
            </a:r>
            <a:r>
              <a:rPr lang="ca-ES" sz="2000" i="1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€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, #, etc.). </a:t>
            </a:r>
            <a:endParaRPr lang="es-ES" sz="2000" dirty="0"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  <a:p>
            <a:endParaRPr lang="es-ES" dirty="0"/>
          </a:p>
        </p:txBody>
      </p:sp>
      <p:sp>
        <p:nvSpPr>
          <p:cNvPr id="12" name="Rectangle 9"/>
          <p:cNvSpPr/>
          <p:nvPr/>
        </p:nvSpPr>
        <p:spPr>
          <a:xfrm>
            <a:off x="7888601" y="1557230"/>
            <a:ext cx="390108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14" name="Rectangle 9"/>
          <p:cNvSpPr/>
          <p:nvPr/>
        </p:nvSpPr>
        <p:spPr>
          <a:xfrm>
            <a:off x="4285239" y="3753669"/>
            <a:ext cx="390108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66153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138322" y="2271218"/>
            <a:ext cx="51791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0"/>
              </a:spcAft>
              <a:buSzPts val="1100"/>
            </a:pP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Canal RSS d’aquesta activitat 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permet habilitar el canal de continguts en aquest fòrum. Es poden triar tres modalitats: </a:t>
            </a:r>
            <a:endParaRPr lang="es-ES" sz="2000" dirty="0"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317ABE"/>
              </a:buClr>
              <a:buFont typeface="Wingdings" panose="05000000000000000000" pitchFamily="2" charset="2"/>
              <a:buChar char="§"/>
            </a:pP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Cap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.</a:t>
            </a:r>
            <a:r>
              <a:rPr lang="ca-ES" sz="2000" i="1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 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no es permet el canal de continguts.</a:t>
            </a:r>
            <a:endParaRPr lang="es-ES" sz="2000" dirty="0"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317ABE"/>
              </a:buClr>
              <a:buFont typeface="Wingdings" panose="05000000000000000000" pitchFamily="2" charset="2"/>
              <a:buChar char="§"/>
            </a:pP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Debats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. El canal de continguts inclou els nous debats que s’originin al fòrum, amb el missatge inicial.</a:t>
            </a:r>
            <a:endParaRPr lang="es-ES" sz="2000" dirty="0"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317ABE"/>
              </a:buClr>
              <a:buFont typeface="Wingdings" panose="05000000000000000000" pitchFamily="2" charset="2"/>
              <a:buChar char="§"/>
            </a:pPr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Missatges.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 El canal de continguts inclou tots els missatges nous que s’enviïn al fòrum. </a:t>
            </a:r>
            <a:endParaRPr lang="es-ES" sz="2000" dirty="0"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76445" y="1312026"/>
            <a:ext cx="11336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ca-ES" sz="3600" dirty="0">
                <a:ln w="0"/>
                <a:solidFill>
                  <a:srgbClr val="317ABE"/>
                </a:solidFill>
                <a:latin typeface="Bebas Neue Bold" panose="020B0606020202050201"/>
              </a:rPr>
              <a:t>RSS</a:t>
            </a:r>
            <a:endParaRPr lang="es-ES" sz="3600" dirty="0">
              <a:solidFill>
                <a:srgbClr val="317ABE"/>
              </a:solidFill>
              <a:latin typeface="Bebas Neue Bold" panose="020B0606020202050201"/>
            </a:endParaRPr>
          </a:p>
        </p:txBody>
      </p:sp>
      <p:sp>
        <p:nvSpPr>
          <p:cNvPr id="6" name="Rectangle 9"/>
          <p:cNvSpPr/>
          <p:nvPr/>
        </p:nvSpPr>
        <p:spPr>
          <a:xfrm>
            <a:off x="748214" y="2291826"/>
            <a:ext cx="390108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6945455" y="2181066"/>
            <a:ext cx="486821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>
                <a:solidFill>
                  <a:srgbClr val="317ABE"/>
                </a:solidFill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Nombre d’articles RSS recents </a:t>
            </a:r>
            <a:r>
              <a:rPr lang="ca-ES" sz="2000" dirty="0">
                <a:latin typeface="Articulate Narrow" panose="02000506040000020004" pitchFamily="2" charset="0"/>
                <a:ea typeface="Trebuchet MS" panose="020B0603020202020204" pitchFamily="34" charset="0"/>
                <a:cs typeface="Arial" panose="020B0604020202020204" pitchFamily="34" charset="0"/>
              </a:rPr>
              <a:t>permet triar el nombre d’articles que s’inclouen al canal de continguts. Un nombre entre cinc i vint seria adequat per a la majoria de fòrums. Si el fòrum té moltes intervencions, es pot incrementar aquesta quantitat. </a:t>
            </a:r>
            <a:endParaRPr lang="es-ES" sz="2000" dirty="0">
              <a:latin typeface="Articulate Narrow" panose="02000506040000020004" pitchFamily="2" charset="0"/>
              <a:ea typeface="Trebuchet MS" panose="020B0603020202020204" pitchFamily="34" charset="0"/>
              <a:cs typeface="Arial" panose="020B0604020202020204" pitchFamily="34" charset="0"/>
            </a:endParaRPr>
          </a:p>
          <a:p>
            <a:endParaRPr lang="es-ES" dirty="0"/>
          </a:p>
        </p:txBody>
      </p:sp>
      <p:sp>
        <p:nvSpPr>
          <p:cNvPr id="8" name="Rectangle 9"/>
          <p:cNvSpPr/>
          <p:nvPr/>
        </p:nvSpPr>
        <p:spPr>
          <a:xfrm>
            <a:off x="6555347" y="2291825"/>
            <a:ext cx="390108" cy="263341"/>
          </a:xfrm>
          <a:prstGeom prst="rect">
            <a:avLst/>
          </a:prstGeom>
          <a:solidFill>
            <a:srgbClr val="F6C5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94394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1194</Words>
  <Application>Microsoft Office PowerPoint</Application>
  <PresentationFormat>Pantalla panoràmica</PresentationFormat>
  <Paragraphs>77</Paragraphs>
  <Slides>19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10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19</vt:i4>
      </vt:variant>
    </vt:vector>
  </HeadingPairs>
  <TitlesOfParts>
    <vt:vector size="30" baseType="lpstr">
      <vt:lpstr>Arial Unicode MS</vt:lpstr>
      <vt:lpstr>Arial</vt:lpstr>
      <vt:lpstr>Articulate Narrow</vt:lpstr>
      <vt:lpstr>Bebas Neue Bold</vt:lpstr>
      <vt:lpstr>Bebas Neue Regular</vt:lpstr>
      <vt:lpstr>Calibri</vt:lpstr>
      <vt:lpstr>Calibri Light</vt:lpstr>
      <vt:lpstr>Trebuchet MS</vt:lpstr>
      <vt:lpstr>Verdana</vt:lpstr>
      <vt:lpstr>Wingdings</vt:lpstr>
      <vt:lpstr>Tema de l'Office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del PowerPoint</dc:title>
  <dc:creator>CRAI UB</dc:creator>
  <cp:lastModifiedBy>Maria Dolores Yañez Agustiño</cp:lastModifiedBy>
  <cp:revision>78</cp:revision>
  <dcterms:created xsi:type="dcterms:W3CDTF">2017-07-07T12:15:00Z</dcterms:created>
  <dcterms:modified xsi:type="dcterms:W3CDTF">2018-01-26T18:38:26Z</dcterms:modified>
</cp:coreProperties>
</file>