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35"/>
  </p:notesMasterIdLst>
  <p:sldIdLst>
    <p:sldId id="29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94" r:id="rId17"/>
    <p:sldId id="295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6" r:id="rId30"/>
    <p:sldId id="287" r:id="rId31"/>
    <p:sldId id="288" r:id="rId32"/>
    <p:sldId id="289" r:id="rId33"/>
    <p:sldId id="292" r:id="rId34"/>
  </p:sldIdLst>
  <p:sldSz cx="9144000" cy="6858000" type="screen4x3"/>
  <p:notesSz cx="9671050" cy="688975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Jesús" initials="MJ" lastIdx="3" clrIdx="0">
    <p:extLst>
      <p:ext uri="{19B8F6BF-5375-455C-9EA6-DF929625EA0E}">
        <p15:presenceInfo xmlns:p15="http://schemas.microsoft.com/office/powerpoint/2012/main" userId="Maria Jesú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7" autoAdjust="0"/>
    <p:restoredTop sz="69388" autoAdjust="0"/>
  </p:normalViewPr>
  <p:slideViewPr>
    <p:cSldViewPr>
      <p:cViewPr varScale="1">
        <p:scale>
          <a:sx n="50" d="100"/>
          <a:sy n="50" d="100"/>
        </p:scale>
        <p:origin x="1992" y="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90788" cy="346083"/>
          </a:xfrm>
          <a:prstGeom prst="rect">
            <a:avLst/>
          </a:prstGeom>
        </p:spPr>
        <p:txBody>
          <a:bodyPr vert="horz" lIns="94631" tIns="47316" rIns="94631" bIns="47316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478583" y="0"/>
            <a:ext cx="4190788" cy="346083"/>
          </a:xfrm>
          <a:prstGeom prst="rect">
            <a:avLst/>
          </a:prstGeom>
        </p:spPr>
        <p:txBody>
          <a:bodyPr vert="horz" lIns="94631" tIns="47316" rIns="94631" bIns="47316" rtlCol="0"/>
          <a:lstStyle>
            <a:lvl1pPr algn="r">
              <a:defRPr sz="1200"/>
            </a:lvl1pPr>
          </a:lstStyle>
          <a:p>
            <a:fld id="{75BC4EB6-825C-4E32-B99A-8244CBC0C359}" type="datetimeFigureOut">
              <a:rPr lang="ca-ES" smtClean="0"/>
              <a:t>7/5/2020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286125" y="862013"/>
            <a:ext cx="3098800" cy="2324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31" tIns="47316" rIns="94631" bIns="47316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67105" y="3315693"/>
            <a:ext cx="7736840" cy="2712839"/>
          </a:xfrm>
          <a:prstGeom prst="rect">
            <a:avLst/>
          </a:prstGeom>
        </p:spPr>
        <p:txBody>
          <a:bodyPr vert="horz" lIns="94631" tIns="47316" rIns="94631" bIns="47316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43669"/>
            <a:ext cx="4190788" cy="346082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478583" y="6543669"/>
            <a:ext cx="4190788" cy="346082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r">
              <a:defRPr sz="1200"/>
            </a:lvl1pPr>
          </a:lstStyle>
          <a:p>
            <a:fld id="{89561C56-66B2-4249-BFF9-AACB39A78B1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0562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61C56-66B2-4249-BFF9-AACB39A78B11}" type="slidenum">
              <a:rPr lang="ca-ES" smtClean="0"/>
              <a:t>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30497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61C56-66B2-4249-BFF9-AACB39A78B11}" type="slidenum">
              <a:rPr lang="ca-ES" smtClean="0"/>
              <a:t>17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24533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61C56-66B2-4249-BFF9-AACB39A78B11}" type="slidenum">
              <a:rPr lang="ca-ES" smtClean="0"/>
              <a:t>19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56016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61C56-66B2-4249-BFF9-AACB39A78B11}" type="slidenum">
              <a:rPr lang="ca-ES" smtClean="0"/>
              <a:t>27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58053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50"/>
              </a:lnSpc>
            </a:pPr>
            <a:fld id="{81D60167-4931-47E6-BA6A-407CBD079E47}" type="slidenum">
              <a:rPr dirty="0">
                <a:solidFill>
                  <a:srgbClr val="888888"/>
                </a:solidFill>
              </a:rPr>
              <a:t>‹Nº›</a:t>
            </a:fld>
            <a:endParaRPr dirty="0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2113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50"/>
              </a:lnSpc>
            </a:pPr>
            <a:fld id="{81D60167-4931-47E6-BA6A-407CBD079E47}" type="slidenum">
              <a:rPr dirty="0">
                <a:solidFill>
                  <a:srgbClr val="888888"/>
                </a:solidFill>
              </a:rPr>
              <a:t>‹Nº›</a:t>
            </a:fld>
            <a:endParaRPr dirty="0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50"/>
              </a:lnSpc>
            </a:pPr>
            <a:fld id="{81D60167-4931-47E6-BA6A-407CBD079E47}" type="slidenum">
              <a:rPr dirty="0">
                <a:solidFill>
                  <a:srgbClr val="888888"/>
                </a:solidFill>
              </a:rPr>
              <a:t>‹Nº›</a:t>
            </a:fld>
            <a:endParaRPr dirty="0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76377" y="275726"/>
            <a:ext cx="8515990" cy="6307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3716"/>
            <a:ext cx="9144000" cy="10789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50"/>
              </a:lnSpc>
            </a:pPr>
            <a:fld id="{81D60167-4931-47E6-BA6A-407CBD079E47}" type="slidenum">
              <a:rPr dirty="0">
                <a:solidFill>
                  <a:srgbClr val="888888"/>
                </a:solidFill>
              </a:rPr>
              <a:t>‹Nº›</a:t>
            </a:fld>
            <a:endParaRPr dirty="0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50"/>
              </a:lnSpc>
            </a:pPr>
            <a:fld id="{81D60167-4931-47E6-BA6A-407CBD079E47}" type="slidenum">
              <a:rPr dirty="0">
                <a:solidFill>
                  <a:srgbClr val="888888"/>
                </a:solidFill>
              </a:rPr>
              <a:t>‹Nº›</a:t>
            </a:fld>
            <a:endParaRPr dirty="0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6186" y="1287017"/>
            <a:ext cx="8091627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6698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3669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63636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4168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3669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8129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3669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4525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76377" y="275726"/>
            <a:ext cx="8515990" cy="6307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5777" y="1043432"/>
            <a:ext cx="1101090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2419" y="1728597"/>
            <a:ext cx="7539990" cy="4304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47709" y="6306844"/>
            <a:ext cx="274954" cy="224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50"/>
              </a:lnSpc>
            </a:pPr>
            <a:fld id="{81D60167-4931-47E6-BA6A-407CBD079E47}" type="slidenum">
              <a:rPr dirty="0">
                <a:solidFill>
                  <a:srgbClr val="888888"/>
                </a:solidFill>
              </a:rPr>
              <a:t>‹Nº›</a:t>
            </a:fld>
            <a:endParaRPr dirty="0">
              <a:solidFill>
                <a:srgbClr val="888888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0667"/>
            <a:ext cx="9144000" cy="11108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10077" y="1182446"/>
            <a:ext cx="3323844" cy="3917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33669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968" y="2098100"/>
            <a:ext cx="8278063" cy="2435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63636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6611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que-ofereix-el-crai/prestec/prestec-prestecUB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bitstream/2445/119371/15/CERCABIB_Formacio_usuaris_052019.pdf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hdl.handle.net/2445/65201" TargetMode="External"/><Relationship Id="rId4" Type="http://schemas.openxmlformats.org/officeDocument/2006/relationships/hyperlink" Target="http://hdl.handle.net/2445/65203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ercabib.ub.edu/iii/encore/?lang=cat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uc.cbuc.cat/" TargetMode="External"/><Relationship Id="rId2" Type="http://schemas.openxmlformats.org/officeDocument/2006/relationships/hyperlink" Target="http://crai.ub.edu/que-ofereix-el-crai/prestec/prestec-puc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" TargetMode="External"/><Relationship Id="rId2" Type="http://schemas.openxmlformats.org/officeDocument/2006/relationships/hyperlink" Target="http://crai.ub.edu/ca/coneix-el-crai/biblioteques/biblioteca-fisica-quimic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rai.ub.edu/ca/que-ofereix-el-crai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sites/default/files/reglaments/normativapi.pdf" TargetMode="External"/><Relationship Id="rId2" Type="http://schemas.openxmlformats.org/officeDocument/2006/relationships/hyperlink" Target="http://crai.ub.edu/que-ofereix-el-crai/prestec/prestec-p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ai.ub.edu/ca/que-ofereix-el-crai/reproduccio-impressio/reproduccio-fotocopies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roam.es/" TargetMode="External"/><Relationship Id="rId2" Type="http://schemas.openxmlformats.org/officeDocument/2006/relationships/hyperlink" Target="http://wifi.ub.ed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b.edu/iub/eduroam/inici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que-ofereix-el-crai/prestec/prestec-equipaments" TargetMode="External"/><Relationship Id="rId2" Type="http://schemas.openxmlformats.org/officeDocument/2006/relationships/hyperlink" Target="http://crai.ub.edu/que-ofereix-el-crai/acces-recursos/acces-recursos-wifi-eduroa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sites/default/files/biblioteques/instruccions_aules_ordinadors.pdf" TargetMode="Externa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5493" TargetMode="Externa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rai.ub.edu/que-ofereix-el-crai/prestec/prestec-equipaments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crai.ub.edu/que-ofereix-el-crai/formacio-usuaris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que-ofereix-el-crai/acces-recursos/acces-recursos-proxy" TargetMode="External"/><Relationship Id="rId2" Type="http://schemas.openxmlformats.org/officeDocument/2006/relationships/hyperlink" Target="http://crai.ub.ed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rai.ub.edu/ca/que-ofereix-el-crai/acces-recursos/acces-recursos-autenticacio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campusvirtual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hyperlink" Target="http://campusvirtual.ub.edu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hyperlink" Target="http://crai.ub.edu/que-ofereix-el-crai/citacions-bibliografiques/mendeley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hyperlink" Target="http://cercabib.ub.edu/iii/encore/search/C__Sbases%20de%20dades%20en%20linia__Ff%3Afacetmediatype%3Aw%3Aw%3ABASE%20DE%20DADES%20EN%20L%C3%8DNIA%3A%3A__Otitle__X0?lang=cat&amp;suite=def" TargetMode="External"/><Relationship Id="rId7" Type="http://schemas.openxmlformats.org/officeDocument/2006/relationships/image" Target="../media/image25.jpg"/><Relationship Id="rId2" Type="http://schemas.openxmlformats.org/officeDocument/2006/relationships/hyperlink" Target="https://crai.ub.edu/ca/recursos-d-informaci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ai.ub.edu/ca/recursos-d-informacio/patrimoni-bibliografic" TargetMode="External"/><Relationship Id="rId5" Type="http://schemas.openxmlformats.org/officeDocument/2006/relationships/hyperlink" Target="http://crai.ub.edu/ca/recursos-d-informacio/repositoris-digitals" TargetMode="External"/><Relationship Id="rId10" Type="http://schemas.openxmlformats.org/officeDocument/2006/relationships/image" Target="../media/image28.jpg"/><Relationship Id="rId4" Type="http://schemas.openxmlformats.org/officeDocument/2006/relationships/hyperlink" Target="https://crai.ub.edu/ca/coneix-el-crai/biblioteques/biblioteca-filosofia-geografia-historia/cartoteca" TargetMode="External"/><Relationship Id="rId9" Type="http://schemas.openxmlformats.org/officeDocument/2006/relationships/image" Target="../media/image2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stagram.com/craifisicaiquimica/" TargetMode="External"/><Relationship Id="rId3" Type="http://schemas.openxmlformats.org/officeDocument/2006/relationships/hyperlink" Target="http://twitter.com/bibfiq" TargetMode="External"/><Relationship Id="rId7" Type="http://schemas.openxmlformats.org/officeDocument/2006/relationships/image" Target="../media/image32.png"/><Relationship Id="rId2" Type="http://schemas.openxmlformats.org/officeDocument/2006/relationships/hyperlink" Target="http://blocfiq.ub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hyperlink" Target="http://www.pinterest.com/bibliofiq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pmf-generals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oneix-el-crai/horaris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crai.ub.edu/sites/default/files/ext/evirtuals/fonshistoric/index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carnet/ca/alumnat.htm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82698" y="3205352"/>
            <a:ext cx="4318000" cy="9355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00" b="1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Conèixer el </a:t>
            </a:r>
            <a:r>
              <a:rPr kumimoji="0" sz="2200" b="1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CRAI</a:t>
            </a:r>
            <a:r>
              <a:rPr kumimoji="0" sz="2200" b="1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Biblioteca</a:t>
            </a:r>
            <a:endParaRPr kumimoji="0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a-ES" sz="2200" b="1" spc="-5" dirty="0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kumimoji="0" lang="ca-ES" sz="2200" b="1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Física i Química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Curs</a:t>
            </a:r>
            <a:r>
              <a:rPr kumimoji="0" sz="1600" b="1" i="0" u="none" strike="noStrike" kern="1200" cap="none" spc="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2019-20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3716"/>
            <a:ext cx="9144000" cy="10789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360409" y="6289954"/>
            <a:ext cx="2235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888888"/>
                </a:solidFill>
                <a:latin typeface="Arial"/>
                <a:cs typeface="Arial"/>
              </a:rPr>
              <a:t>10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5777" y="927917"/>
            <a:ext cx="6737984" cy="70485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pc="-5" dirty="0"/>
              <a:t>El servei </a:t>
            </a:r>
            <a:r>
              <a:rPr dirty="0"/>
              <a:t>de </a:t>
            </a:r>
            <a:r>
              <a:rPr spc="-5" dirty="0"/>
              <a:t>préstec </a:t>
            </a:r>
            <a:r>
              <a:rPr dirty="0"/>
              <a:t>de</a:t>
            </a:r>
            <a:r>
              <a:rPr spc="-25" dirty="0"/>
              <a:t> </a:t>
            </a:r>
            <a:r>
              <a:rPr spc="-5" dirty="0"/>
              <a:t>documents</a:t>
            </a:r>
          </a:p>
          <a:p>
            <a:pPr marL="104139">
              <a:lnSpc>
                <a:spcPct val="100000"/>
              </a:lnSpc>
              <a:spcBef>
                <a:spcPts val="450"/>
              </a:spcBef>
            </a:pPr>
            <a:r>
              <a:rPr sz="1600" b="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http://crai.ub.edu/que-ofereix-el-crai/prestec/prestec-prestecUB</a:t>
            </a:r>
            <a:endParaRPr sz="16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7217" y="1908175"/>
            <a:ext cx="8194675" cy="41068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El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préstec de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documents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facilita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la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consulta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dels fons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bibliogràfics del CRAI  fora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dels seus recintes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per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un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període de temps</a:t>
            </a:r>
            <a:r>
              <a:rPr sz="1700" spc="-3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determinat.</a:t>
            </a:r>
            <a:endParaRPr sz="17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 dirty="0">
              <a:latin typeface="Times New Roman"/>
              <a:cs typeface="Times New Roman"/>
            </a:endParaRPr>
          </a:p>
          <a:p>
            <a:pPr marL="12700" marR="6350">
              <a:lnSpc>
                <a:spcPct val="100000"/>
              </a:lnSpc>
            </a:pP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És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imprescindible disposar del </a:t>
            </a:r>
            <a:r>
              <a:rPr sz="1700" b="1" spc="-5" dirty="0">
                <a:solidFill>
                  <a:srgbClr val="636363"/>
                </a:solidFill>
                <a:latin typeface="Verdana"/>
                <a:cs typeface="Verdana"/>
              </a:rPr>
              <a:t>carnet </a:t>
            </a:r>
            <a:r>
              <a:rPr sz="1700" b="1" spc="-10" dirty="0">
                <a:solidFill>
                  <a:srgbClr val="636363"/>
                </a:solidFill>
                <a:latin typeface="Verdana"/>
                <a:cs typeface="Verdana"/>
              </a:rPr>
              <a:t>de </a:t>
            </a:r>
            <a:r>
              <a:rPr sz="1700" b="1" spc="-5" dirty="0">
                <a:solidFill>
                  <a:srgbClr val="636363"/>
                </a:solidFill>
                <a:latin typeface="Verdana"/>
                <a:cs typeface="Verdana"/>
              </a:rPr>
              <a:t>la </a:t>
            </a:r>
            <a:r>
              <a:rPr sz="1700" b="1" dirty="0">
                <a:solidFill>
                  <a:srgbClr val="636363"/>
                </a:solidFill>
                <a:latin typeface="Verdana"/>
                <a:cs typeface="Verdana"/>
              </a:rPr>
              <a:t>UB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o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d’un altre </a:t>
            </a:r>
            <a:r>
              <a:rPr sz="1700" b="1" spc="-10" dirty="0">
                <a:solidFill>
                  <a:srgbClr val="636363"/>
                </a:solidFill>
                <a:latin typeface="Verdana"/>
                <a:cs typeface="Verdana"/>
              </a:rPr>
              <a:t>document  </a:t>
            </a:r>
            <a:r>
              <a:rPr sz="1700" b="1" spc="-5" dirty="0">
                <a:solidFill>
                  <a:srgbClr val="636363"/>
                </a:solidFill>
                <a:latin typeface="Verdana"/>
                <a:cs typeface="Verdana"/>
              </a:rPr>
              <a:t>identificador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que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acrediti el dret a</a:t>
            </a:r>
            <a:r>
              <a:rPr sz="1700" spc="-2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préstec.</a:t>
            </a:r>
            <a:endParaRPr sz="17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 dirty="0">
              <a:latin typeface="Times New Roman"/>
              <a:cs typeface="Times New Roman"/>
            </a:endParaRPr>
          </a:p>
          <a:p>
            <a:pPr marL="280670" indent="-267970">
              <a:lnSpc>
                <a:spcPct val="100000"/>
              </a:lnSpc>
              <a:spcBef>
                <a:spcPts val="5"/>
              </a:spcBef>
              <a:buFont typeface="Wingdings"/>
              <a:buChar char=""/>
              <a:tabLst>
                <a:tab pos="281305" algn="l"/>
              </a:tabLst>
            </a:pP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Documents exclosos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de</a:t>
            </a:r>
            <a:r>
              <a:rPr sz="1700" spc="-2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préstec:</a:t>
            </a:r>
            <a:endParaRPr sz="1700" dirty="0">
              <a:latin typeface="Verdana"/>
              <a:cs typeface="Verdana"/>
            </a:endParaRPr>
          </a:p>
          <a:p>
            <a:pPr marL="756285" lvl="1" indent="-286385">
              <a:lnSpc>
                <a:spcPct val="100000"/>
              </a:lnSpc>
              <a:buChar char="—"/>
              <a:tabLst>
                <a:tab pos="756920" algn="l"/>
              </a:tabLst>
            </a:pP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Revistes</a:t>
            </a:r>
            <a:r>
              <a:rPr sz="1700" spc="29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i</a:t>
            </a:r>
            <a:r>
              <a:rPr sz="1700" spc="28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obres</a:t>
            </a:r>
            <a:r>
              <a:rPr sz="1700" spc="29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de</a:t>
            </a:r>
            <a:r>
              <a:rPr sz="1700" spc="28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referència</a:t>
            </a:r>
            <a:r>
              <a:rPr sz="1700" spc="29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(enciclopèdies,</a:t>
            </a:r>
            <a:r>
              <a:rPr sz="1700" spc="32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diccionaris,</a:t>
            </a:r>
            <a:r>
              <a:rPr sz="1700" spc="29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etc.).</a:t>
            </a:r>
            <a:r>
              <a:rPr sz="1700" spc="28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spc="-15" dirty="0">
                <a:solidFill>
                  <a:srgbClr val="636363"/>
                </a:solidFill>
                <a:latin typeface="Verdana"/>
                <a:cs typeface="Verdana"/>
              </a:rPr>
              <a:t>Si</a:t>
            </a:r>
            <a:endParaRPr sz="1700" dirty="0">
              <a:latin typeface="Verdana"/>
              <a:cs typeface="Verdana"/>
            </a:endParaRPr>
          </a:p>
          <a:p>
            <a:pPr marL="756285">
              <a:lnSpc>
                <a:spcPct val="100000"/>
              </a:lnSpc>
            </a:pP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estan en línia, es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poden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consultar des de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fora de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la</a:t>
            </a:r>
            <a:r>
              <a:rPr sz="1700" spc="-2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Universitat.</a:t>
            </a:r>
            <a:endParaRPr sz="1700" dirty="0">
              <a:latin typeface="Verdana"/>
              <a:cs typeface="Verdana"/>
            </a:endParaRPr>
          </a:p>
          <a:p>
            <a:pPr marL="756285" lvl="1" indent="-286385">
              <a:lnSpc>
                <a:spcPct val="100000"/>
              </a:lnSpc>
              <a:buChar char="—"/>
              <a:tabLst>
                <a:tab pos="756920" algn="l"/>
              </a:tabLst>
            </a:pP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Fons</a:t>
            </a:r>
            <a:r>
              <a:rPr sz="1700" spc="-1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antic.</a:t>
            </a:r>
            <a:endParaRPr sz="1700" dirty="0">
              <a:latin typeface="Verdana"/>
              <a:cs typeface="Verdana"/>
            </a:endParaRPr>
          </a:p>
          <a:p>
            <a:pPr marL="756285" marR="6985" lvl="1" indent="-286385">
              <a:lnSpc>
                <a:spcPct val="100000"/>
              </a:lnSpc>
              <a:buChar char="—"/>
              <a:tabLst>
                <a:tab pos="756920" algn="l"/>
              </a:tabLst>
            </a:pP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Llibres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identificats amb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un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punt vermell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o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amb l’etiqueta </a:t>
            </a:r>
            <a:r>
              <a:rPr sz="1700" i="1" spc="-5" dirty="0">
                <a:solidFill>
                  <a:srgbClr val="636363"/>
                </a:solidFill>
                <a:latin typeface="Verdana"/>
                <a:cs typeface="Verdana"/>
              </a:rPr>
              <a:t>Exclòs </a:t>
            </a:r>
            <a:r>
              <a:rPr sz="1700" i="1" spc="-20" dirty="0">
                <a:solidFill>
                  <a:srgbClr val="636363"/>
                </a:solidFill>
                <a:latin typeface="Verdana"/>
                <a:cs typeface="Verdana"/>
              </a:rPr>
              <a:t>de  </a:t>
            </a:r>
            <a:r>
              <a:rPr sz="1700" i="1" dirty="0">
                <a:solidFill>
                  <a:srgbClr val="636363"/>
                </a:solidFill>
                <a:latin typeface="Verdana"/>
                <a:cs typeface="Verdana"/>
              </a:rPr>
              <a:t>préstec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.</a:t>
            </a:r>
            <a:endParaRPr sz="1700" dirty="0">
              <a:latin typeface="Verdana"/>
              <a:cs typeface="Verdana"/>
            </a:endParaRPr>
          </a:p>
          <a:p>
            <a:pPr marL="280670" indent="-267970">
              <a:lnSpc>
                <a:spcPct val="100000"/>
              </a:lnSpc>
              <a:spcBef>
                <a:spcPts val="409"/>
              </a:spcBef>
              <a:buFont typeface="Wingdings"/>
              <a:buChar char=""/>
              <a:tabLst>
                <a:tab pos="281305" algn="l"/>
              </a:tabLst>
            </a:pP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Bibliografia</a:t>
            </a:r>
            <a:r>
              <a:rPr sz="1700" spc="-2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recomanada:</a:t>
            </a:r>
            <a:endParaRPr sz="1700" dirty="0">
              <a:latin typeface="Verdana"/>
              <a:cs typeface="Verdana"/>
            </a:endParaRPr>
          </a:p>
          <a:p>
            <a:pPr marL="756285" lvl="1" indent="-286385">
              <a:lnSpc>
                <a:spcPct val="100000"/>
              </a:lnSpc>
              <a:spcBef>
                <a:spcPts val="405"/>
              </a:spcBef>
              <a:buChar char="—"/>
              <a:tabLst>
                <a:tab pos="756920" algn="l"/>
              </a:tabLst>
            </a:pP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Préstec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de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10</a:t>
            </a:r>
            <a:r>
              <a:rPr sz="1700" spc="-2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dies</a:t>
            </a:r>
            <a:endParaRPr lang="ca-ES" sz="1700" spc="-5" dirty="0">
              <a:solidFill>
                <a:srgbClr val="636363"/>
              </a:solidFill>
              <a:latin typeface="Verdana"/>
              <a:cs typeface="Verdana"/>
            </a:endParaRPr>
          </a:p>
          <a:p>
            <a:pPr marL="756285" lvl="1" indent="-286385">
              <a:lnSpc>
                <a:spcPct val="100000"/>
              </a:lnSpc>
              <a:spcBef>
                <a:spcPts val="405"/>
              </a:spcBef>
              <a:buChar char="—"/>
              <a:tabLst>
                <a:tab pos="756920" algn="l"/>
              </a:tabLst>
            </a:pPr>
            <a:r>
              <a:rPr lang="fr-FR" sz="1700" spc="-10" dirty="0" err="1">
                <a:solidFill>
                  <a:srgbClr val="636363"/>
                </a:solidFill>
                <a:latin typeface="Verdana"/>
                <a:cs typeface="Verdana"/>
              </a:rPr>
              <a:t>Reserva</a:t>
            </a:r>
            <a:r>
              <a:rPr lang="fr-FR" sz="1700" spc="-1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lang="fr-FR" sz="1700" dirty="0" err="1">
                <a:solidFill>
                  <a:srgbClr val="636363"/>
                </a:solidFill>
                <a:latin typeface="Verdana"/>
                <a:cs typeface="Verdana"/>
              </a:rPr>
              <a:t>als</a:t>
            </a:r>
            <a:r>
              <a:rPr lang="fr-FR" sz="170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lang="fr-FR" sz="1700" spc="-5" dirty="0" err="1">
                <a:solidFill>
                  <a:srgbClr val="636363"/>
                </a:solidFill>
                <a:latin typeface="Verdana"/>
                <a:cs typeface="Verdana"/>
              </a:rPr>
              <a:t>taulells</a:t>
            </a:r>
            <a:r>
              <a:rPr lang="fr-FR" sz="1700" spc="-5" dirty="0">
                <a:solidFill>
                  <a:srgbClr val="636363"/>
                </a:solidFill>
                <a:latin typeface="Verdana"/>
                <a:cs typeface="Verdana"/>
              </a:rPr>
              <a:t> de </a:t>
            </a:r>
            <a:r>
              <a:rPr lang="fr-FR" sz="1700" dirty="0" err="1">
                <a:solidFill>
                  <a:srgbClr val="636363"/>
                </a:solidFill>
                <a:latin typeface="Verdana"/>
                <a:cs typeface="Verdana"/>
              </a:rPr>
              <a:t>préstec</a:t>
            </a:r>
            <a:r>
              <a:rPr lang="fr-FR" sz="170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lang="fr-FR" sz="1700" dirty="0" err="1">
                <a:solidFill>
                  <a:srgbClr val="636363"/>
                </a:solidFill>
                <a:latin typeface="Verdana"/>
                <a:cs typeface="Verdana"/>
              </a:rPr>
              <a:t>dels</a:t>
            </a:r>
            <a:r>
              <a:rPr lang="fr-FR" sz="170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lang="fr-FR" sz="1700" spc="-5" dirty="0">
                <a:solidFill>
                  <a:srgbClr val="636363"/>
                </a:solidFill>
                <a:latin typeface="Verdana"/>
                <a:cs typeface="Verdana"/>
              </a:rPr>
              <a:t>CRAI</a:t>
            </a:r>
            <a:r>
              <a:rPr lang="fr-FR" sz="1700" spc="-9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lang="fr-FR" sz="1700" dirty="0" err="1">
                <a:solidFill>
                  <a:srgbClr val="636363"/>
                </a:solidFill>
                <a:latin typeface="Verdana"/>
                <a:cs typeface="Verdana"/>
              </a:rPr>
              <a:t>Biblioteques</a:t>
            </a:r>
            <a:endParaRPr sz="1700" dirty="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04417" y="6209791"/>
            <a:ext cx="621030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.</a:t>
            </a:r>
            <a:endParaRPr sz="17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3716"/>
            <a:ext cx="9144000" cy="10789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345103"/>
              </p:ext>
            </p:extLst>
          </p:nvPr>
        </p:nvGraphicFramePr>
        <p:xfrm>
          <a:off x="394715" y="1196476"/>
          <a:ext cx="8580754" cy="43179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37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8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4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Usuaris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Documents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2540" marB="0"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393700" marR="85725" indent="-29654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ca-ES"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 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Dies de</a:t>
                      </a:r>
                      <a:r>
                        <a:rPr lang="ca-ES" sz="1400" b="1" spc="-1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préstec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normal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93345" marB="0"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33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7407">
                <a:tc>
                  <a:txBody>
                    <a:bodyPr/>
                    <a:lstStyle/>
                    <a:p>
                      <a:pPr marL="90805" marR="48895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Personal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docent i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investigador (PDI)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la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Universitat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Barcelona: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professorat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en actiu, 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jubilats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o emèrits de la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Universitat,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centres adscrits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amb </a:t>
                      </a:r>
                      <a:r>
                        <a:rPr sz="1200" i="1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venia </a:t>
                      </a:r>
                      <a:r>
                        <a:rPr sz="1200" i="1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docendi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4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l’Escola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90805" marR="189230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d’Idiomes Moderns, d’Estudis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Hispànics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 dels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Serveis Lingüístics,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PDI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convidat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o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visitant, 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investigadors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departaments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o grups de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recerca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la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Universitat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investigadors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recerca 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l’Institut Jaume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Almera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del</a:t>
                      </a:r>
                      <a:r>
                        <a:rPr sz="1200" spc="-5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CSIC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40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582295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60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C1C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5301">
                <a:tc>
                  <a:txBody>
                    <a:bodyPr/>
                    <a:lstStyle/>
                    <a:p>
                      <a:pPr marL="90805" marR="377825">
                        <a:lnSpc>
                          <a:spcPct val="100000"/>
                        </a:lnSpc>
                        <a:spcBef>
                          <a:spcPts val="1015"/>
                        </a:spcBef>
                      </a:pP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Estudiants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tercer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cicle i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personal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d’administració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serveis </a:t>
                      </a:r>
                      <a:r>
                        <a:rPr sz="1200" spc="-2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(PAS)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la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Universitat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 Barcelona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(estudiants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doctorat,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tercer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cicle amb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beca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 tasques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docents,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màsters 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oficials,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propis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interuniversitaris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 </a:t>
                      </a:r>
                      <a:r>
                        <a:rPr sz="1200" spc="-3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PAS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la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Universitat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en actiu o</a:t>
                      </a:r>
                      <a:r>
                        <a:rPr sz="1200" spc="-2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jubilat)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128905" marB="0"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582295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30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C1C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226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Estudiants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grau, postgrau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extensió universitària: estudiants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grau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la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Universitat</a:t>
                      </a:r>
                      <a:r>
                        <a:rPr sz="1200" spc="-10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90805" marR="76835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centres adscrits,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interuniversitaris,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d’homologació,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mobilitat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nacional o internacional, d’IL3  que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fan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cursos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la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Universitat,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postgraus propis, </a:t>
                      </a:r>
                      <a:r>
                        <a:rPr sz="1200" spc="-1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d’extensió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universitària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 de la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Universitat 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l’Experiència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582295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21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C1C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9639">
                <a:tc>
                  <a:txBody>
                    <a:bodyPr/>
                    <a:lstStyle/>
                    <a:p>
                      <a:pPr marL="90805" marR="15748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Personal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d’hospitals docents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(Clínic, Bellvitge, Sant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Joan de Déu), PDI de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centres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amb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conveni 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amb la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Universitat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 del Grup UB —inclosos els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professors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l’ICE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que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siguin membres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la 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Universitat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becaris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recerca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l’Institut Jaume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Almera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del </a:t>
                      </a:r>
                      <a:r>
                        <a:rPr sz="1200" spc="-1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CSIC—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personal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d’un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institut 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recerca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participat, </a:t>
                      </a:r>
                      <a:r>
                        <a:rPr sz="1200" spc="-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adscrit,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vinculat, amb </a:t>
                      </a:r>
                      <a:r>
                        <a:rPr sz="1200" spc="-1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conveni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o del Grup</a:t>
                      </a:r>
                      <a:r>
                        <a:rPr sz="1200" spc="-85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UB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15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582295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200" dirty="0">
                          <a:solidFill>
                            <a:srgbClr val="3A3838"/>
                          </a:solidFill>
                          <a:latin typeface="Calibri"/>
                          <a:cs typeface="Calibri"/>
                        </a:rPr>
                        <a:t>21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C1C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50"/>
              </a:lnSpc>
            </a:pPr>
            <a:fld id="{81D60167-4931-47E6-BA6A-407CBD079E47}" type="slidenum">
              <a:rPr dirty="0">
                <a:solidFill>
                  <a:srgbClr val="888888"/>
                </a:solidFill>
              </a:rPr>
              <a:t>11</a:t>
            </a:fld>
            <a:endParaRPr dirty="0">
              <a:solidFill>
                <a:srgbClr val="888888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19298" y="5561171"/>
            <a:ext cx="3321685" cy="185420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r>
              <a:rPr sz="1200" b="1" spc="-5" dirty="0">
                <a:solidFill>
                  <a:srgbClr val="FFFFFF"/>
                </a:solidFill>
                <a:latin typeface="Verdana"/>
                <a:cs typeface="Verdana"/>
              </a:rPr>
              <a:t>Préstec de material audiovisual: </a:t>
            </a:r>
            <a:r>
              <a:rPr sz="1200" b="1" dirty="0">
                <a:solidFill>
                  <a:srgbClr val="FFFFFF"/>
                </a:solidFill>
                <a:latin typeface="Verdana"/>
                <a:cs typeface="Verdana"/>
              </a:rPr>
              <a:t>7</a:t>
            </a:r>
            <a:r>
              <a:rPr sz="1200" b="1" spc="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Verdana"/>
                <a:cs typeface="Verdana"/>
              </a:rPr>
              <a:t>dies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4715" y="5876544"/>
            <a:ext cx="8569960" cy="502920"/>
          </a:xfrm>
          <a:prstGeom prst="rect">
            <a:avLst/>
          </a:prstGeom>
          <a:ln w="9144">
            <a:solidFill>
              <a:srgbClr val="336699"/>
            </a:solidFill>
          </a:ln>
        </p:spPr>
        <p:txBody>
          <a:bodyPr vert="horz" wrap="square" lIns="0" tIns="45719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59"/>
              </a:spcBef>
            </a:pPr>
            <a:r>
              <a:rPr sz="1200" b="1" spc="-5" dirty="0">
                <a:solidFill>
                  <a:srgbClr val="336699"/>
                </a:solidFill>
                <a:latin typeface="Verdana"/>
                <a:cs typeface="Verdana"/>
              </a:rPr>
              <a:t>Bibliografia recomanada: </a:t>
            </a:r>
            <a:r>
              <a:rPr sz="1200" b="1" dirty="0">
                <a:solidFill>
                  <a:srgbClr val="336699"/>
                </a:solidFill>
                <a:latin typeface="Verdana"/>
                <a:cs typeface="Verdana"/>
              </a:rPr>
              <a:t>10</a:t>
            </a:r>
            <a:r>
              <a:rPr sz="1200" b="1" spc="-5" dirty="0">
                <a:solidFill>
                  <a:srgbClr val="336699"/>
                </a:solidFill>
                <a:latin typeface="Verdana"/>
                <a:cs typeface="Verdana"/>
              </a:rPr>
              <a:t> dies</a:t>
            </a:r>
            <a:endParaRPr sz="1200" dirty="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290"/>
              </a:spcBef>
            </a:pPr>
            <a:r>
              <a:rPr sz="1200" b="1" spc="-5" dirty="0">
                <a:solidFill>
                  <a:srgbClr val="336699"/>
                </a:solidFill>
                <a:latin typeface="Verdana"/>
                <a:cs typeface="Verdana"/>
              </a:rPr>
              <a:t>Bibliografia recomanada de cap de setmana (de dv </a:t>
            </a:r>
            <a:r>
              <a:rPr sz="1200" b="1" dirty="0">
                <a:solidFill>
                  <a:srgbClr val="336699"/>
                </a:solidFill>
                <a:latin typeface="Verdana"/>
                <a:cs typeface="Verdana"/>
              </a:rPr>
              <a:t>a </a:t>
            </a:r>
            <a:r>
              <a:rPr sz="1200" b="1" spc="-5" dirty="0">
                <a:solidFill>
                  <a:srgbClr val="336699"/>
                </a:solidFill>
                <a:latin typeface="Verdana"/>
                <a:cs typeface="Verdana"/>
              </a:rPr>
              <a:t>dl): </a:t>
            </a:r>
            <a:r>
              <a:rPr sz="1200" b="1" dirty="0">
                <a:solidFill>
                  <a:srgbClr val="336699"/>
                </a:solidFill>
                <a:latin typeface="Verdana"/>
                <a:cs typeface="Verdana"/>
              </a:rPr>
              <a:t>3</a:t>
            </a:r>
            <a:r>
              <a:rPr sz="1200" b="1" spc="15" dirty="0">
                <a:solidFill>
                  <a:srgbClr val="336699"/>
                </a:solidFill>
                <a:latin typeface="Verdana"/>
                <a:cs typeface="Verdana"/>
              </a:rPr>
              <a:t> </a:t>
            </a:r>
            <a:r>
              <a:rPr sz="1200" b="1" spc="-5" dirty="0">
                <a:solidFill>
                  <a:srgbClr val="336699"/>
                </a:solidFill>
                <a:latin typeface="Verdana"/>
                <a:cs typeface="Verdana"/>
              </a:rPr>
              <a:t>dies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4715" y="5558349"/>
            <a:ext cx="8569960" cy="274320"/>
          </a:xfrm>
          <a:prstGeom prst="rect">
            <a:avLst/>
          </a:prstGeom>
          <a:solidFill>
            <a:srgbClr val="AFC0ED"/>
          </a:solidFill>
        </p:spPr>
        <p:txBody>
          <a:bodyPr vert="horz" wrap="square" lIns="0" tIns="45085" rIns="0" bIns="0" rtlCol="0">
            <a:spAutoFit/>
          </a:bodyPr>
          <a:lstStyle/>
          <a:p>
            <a:pPr marL="2624455">
              <a:lnSpc>
                <a:spcPct val="100000"/>
              </a:lnSpc>
              <a:spcBef>
                <a:spcPts val="355"/>
              </a:spcBef>
            </a:pPr>
            <a:r>
              <a:rPr sz="1200" b="1" spc="-5" dirty="0">
                <a:solidFill>
                  <a:srgbClr val="FFFFFF"/>
                </a:solidFill>
                <a:latin typeface="Verdana"/>
                <a:cs typeface="Verdana"/>
              </a:rPr>
              <a:t>Préstec de material audiovisual: </a:t>
            </a:r>
            <a:r>
              <a:rPr sz="1200" b="1" dirty="0">
                <a:solidFill>
                  <a:srgbClr val="FFFFFF"/>
                </a:solidFill>
                <a:latin typeface="Verdana"/>
                <a:cs typeface="Verdana"/>
              </a:rPr>
              <a:t>7</a:t>
            </a:r>
            <a:r>
              <a:rPr sz="1200" b="1" spc="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Verdana"/>
                <a:cs typeface="Verdana"/>
              </a:rPr>
              <a:t>dies</a:t>
            </a:r>
            <a:endParaRPr sz="1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3716"/>
            <a:ext cx="9144000" cy="10789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083302" y="3793972"/>
            <a:ext cx="3678554" cy="1637030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700" b="1" dirty="0">
                <a:latin typeface="Verdana"/>
                <a:cs typeface="Verdana"/>
              </a:rPr>
              <a:t>Historial</a:t>
            </a:r>
            <a:endParaRPr sz="1700" dirty="0">
              <a:latin typeface="Verdana"/>
              <a:cs typeface="Verdana"/>
            </a:endParaRPr>
          </a:p>
          <a:p>
            <a:pPr marL="12700" marR="5080" algn="just">
              <a:lnSpc>
                <a:spcPct val="100000"/>
              </a:lnSpc>
              <a:spcBef>
                <a:spcPts val="225"/>
              </a:spcBef>
            </a:pP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Activant l’</a:t>
            </a:r>
            <a:r>
              <a:rPr sz="1700" b="1" spc="-5" dirty="0">
                <a:solidFill>
                  <a:srgbClr val="7E7E7E"/>
                </a:solidFill>
                <a:latin typeface="Verdana"/>
                <a:cs typeface="Verdana"/>
              </a:rPr>
              <a:t>historial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des de l’opció  </a:t>
            </a:r>
            <a:r>
              <a:rPr sz="1700" b="1" i="1" dirty="0">
                <a:solidFill>
                  <a:srgbClr val="7E7E7E"/>
                </a:solidFill>
                <a:latin typeface="Verdana"/>
                <a:cs typeface="Verdana"/>
              </a:rPr>
              <a:t>El </a:t>
            </a:r>
            <a:r>
              <a:rPr sz="1700" b="1" i="1" spc="-5" dirty="0">
                <a:solidFill>
                  <a:srgbClr val="7E7E7E"/>
                </a:solidFill>
                <a:latin typeface="Verdana"/>
                <a:cs typeface="Verdana"/>
              </a:rPr>
              <a:t>meu compte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podeu veure 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una </a:t>
            </a:r>
            <a:r>
              <a:rPr sz="1700" b="1" spc="-5" dirty="0">
                <a:solidFill>
                  <a:srgbClr val="7E7E7E"/>
                </a:solidFill>
                <a:latin typeface="Verdana"/>
                <a:cs typeface="Verdana"/>
              </a:rPr>
              <a:t>llista dels </a:t>
            </a:r>
            <a:r>
              <a:rPr sz="1700" b="1" spc="-10" dirty="0">
                <a:solidFill>
                  <a:srgbClr val="7E7E7E"/>
                </a:solidFill>
                <a:latin typeface="Verdana"/>
                <a:cs typeface="Verdana"/>
              </a:rPr>
              <a:t>documents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que 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us emporteu en préstec al llarg  dels vostres estudis a la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UB.</a:t>
            </a:r>
            <a:r>
              <a:rPr sz="1700" spc="-10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7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Guia</a:t>
            </a:r>
            <a:endParaRPr sz="1700" dirty="0">
              <a:latin typeface="Verdana"/>
              <a:cs typeface="Verdana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50"/>
              </a:lnSpc>
            </a:pPr>
            <a:fld id="{81D60167-4931-47E6-BA6A-407CBD079E47}" type="slidenum">
              <a:rPr dirty="0">
                <a:solidFill>
                  <a:srgbClr val="888888"/>
                </a:solidFill>
              </a:rPr>
              <a:t>12</a:t>
            </a:fld>
            <a:endParaRPr dirty="0">
              <a:solidFill>
                <a:srgbClr val="888888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11928" y="1127861"/>
            <a:ext cx="3734435" cy="1524000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sz="1700" b="1" spc="-5" dirty="0">
                <a:latin typeface="Verdana"/>
                <a:cs typeface="Verdana"/>
              </a:rPr>
              <a:t>Reserves</a:t>
            </a:r>
            <a:endParaRPr sz="1700">
              <a:latin typeface="Verdana"/>
              <a:cs typeface="Verdana"/>
            </a:endParaRPr>
          </a:p>
          <a:p>
            <a:pPr marL="12700" marR="5080" algn="just">
              <a:lnSpc>
                <a:spcPct val="100000"/>
              </a:lnSpc>
              <a:spcBef>
                <a:spcPts val="800"/>
              </a:spcBef>
            </a:pP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Es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permeten </a:t>
            </a:r>
            <a:r>
              <a:rPr sz="1700" b="1" spc="-5" dirty="0">
                <a:solidFill>
                  <a:srgbClr val="636363"/>
                </a:solidFill>
                <a:latin typeface="Verdana"/>
                <a:cs typeface="Verdana"/>
              </a:rPr>
              <a:t>fins </a:t>
            </a:r>
            <a:r>
              <a:rPr sz="1700" b="1" dirty="0">
                <a:solidFill>
                  <a:srgbClr val="636363"/>
                </a:solidFill>
                <a:latin typeface="Verdana"/>
                <a:cs typeface="Verdana"/>
              </a:rPr>
              <a:t>a 8 </a:t>
            </a:r>
            <a:r>
              <a:rPr sz="1700" b="1" spc="-5" dirty="0">
                <a:solidFill>
                  <a:srgbClr val="636363"/>
                </a:solidFill>
                <a:latin typeface="Verdana"/>
                <a:cs typeface="Verdana"/>
              </a:rPr>
              <a:t>reserves 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simultànies, que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es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poden activar  des d’</a:t>
            </a:r>
            <a:r>
              <a:rPr sz="1700" b="1" i="1" spc="-5" dirty="0">
                <a:solidFill>
                  <a:srgbClr val="7E7E7E"/>
                </a:solidFill>
                <a:latin typeface="Verdana"/>
                <a:cs typeface="Verdana"/>
              </a:rPr>
              <a:t>El meu compte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o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des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dels 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taulells. </a:t>
            </a:r>
            <a:r>
              <a:rPr sz="17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Vídeo</a:t>
            </a:r>
            <a:r>
              <a:rPr sz="1700" u="sng" spc="-3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 </a:t>
            </a:r>
            <a:r>
              <a:rPr sz="17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explicatiu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2742" y="4136263"/>
            <a:ext cx="4093210" cy="1779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No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tornar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a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temps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els documents  prestats comporta una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suspensió del  servei, </a:t>
            </a:r>
            <a:r>
              <a:rPr sz="1700" b="1" spc="-10" dirty="0">
                <a:solidFill>
                  <a:srgbClr val="7E7E7E"/>
                </a:solidFill>
                <a:latin typeface="Verdana"/>
                <a:cs typeface="Verdana"/>
              </a:rPr>
              <a:t>segons </a:t>
            </a:r>
            <a:r>
              <a:rPr sz="1700" b="1" spc="-5" dirty="0">
                <a:solidFill>
                  <a:srgbClr val="7E7E7E"/>
                </a:solidFill>
                <a:latin typeface="Verdana"/>
                <a:cs typeface="Verdana"/>
              </a:rPr>
              <a:t>els dies </a:t>
            </a:r>
            <a:r>
              <a:rPr sz="1700" b="1" dirty="0">
                <a:solidFill>
                  <a:srgbClr val="7E7E7E"/>
                </a:solidFill>
                <a:latin typeface="Verdana"/>
                <a:cs typeface="Verdana"/>
              </a:rPr>
              <a:t>de </a:t>
            </a:r>
            <a:r>
              <a:rPr sz="1700" b="1" spc="-5" dirty="0">
                <a:solidFill>
                  <a:srgbClr val="7E7E7E"/>
                </a:solidFill>
                <a:latin typeface="Verdana"/>
                <a:cs typeface="Verdana"/>
              </a:rPr>
              <a:t>retard </a:t>
            </a:r>
            <a:r>
              <a:rPr sz="1700" b="1" dirty="0">
                <a:solidFill>
                  <a:srgbClr val="7E7E7E"/>
                </a:solidFill>
                <a:latin typeface="Verdana"/>
                <a:cs typeface="Verdana"/>
              </a:rPr>
              <a:t>i  </a:t>
            </a:r>
            <a:r>
              <a:rPr sz="1700" b="1" spc="-5" dirty="0">
                <a:solidFill>
                  <a:srgbClr val="7E7E7E"/>
                </a:solidFill>
                <a:latin typeface="Verdana"/>
                <a:cs typeface="Verdana"/>
              </a:rPr>
              <a:t>el </a:t>
            </a:r>
            <a:r>
              <a:rPr sz="1700" b="1" dirty="0">
                <a:solidFill>
                  <a:srgbClr val="7E7E7E"/>
                </a:solidFill>
                <a:latin typeface="Verdana"/>
                <a:cs typeface="Verdana"/>
              </a:rPr>
              <a:t>tipus de</a:t>
            </a:r>
            <a:r>
              <a:rPr sz="1700" b="1" spc="-70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700" b="1" spc="-5" dirty="0">
                <a:solidFill>
                  <a:srgbClr val="7E7E7E"/>
                </a:solidFill>
                <a:latin typeface="Verdana"/>
                <a:cs typeface="Verdana"/>
              </a:rPr>
              <a:t>document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:</a:t>
            </a:r>
            <a:endParaRPr sz="1700">
              <a:latin typeface="Verdana"/>
              <a:cs typeface="Verdana"/>
            </a:endParaRPr>
          </a:p>
          <a:p>
            <a:pPr marL="12700" marR="127635">
              <a:lnSpc>
                <a:spcPct val="100000"/>
              </a:lnSpc>
              <a:spcBef>
                <a:spcPts val="605"/>
              </a:spcBef>
            </a:pPr>
            <a:r>
              <a:rPr sz="1400" dirty="0">
                <a:solidFill>
                  <a:srgbClr val="336699"/>
                </a:solidFill>
                <a:latin typeface="Verdana"/>
                <a:cs typeface="Verdana"/>
              </a:rPr>
              <a:t>Préstec normal i material audiovisual: </a:t>
            </a:r>
            <a:r>
              <a:rPr sz="1400" b="1" dirty="0">
                <a:solidFill>
                  <a:srgbClr val="7E7E7E"/>
                </a:solidFill>
                <a:latin typeface="Verdana"/>
                <a:cs typeface="Verdana"/>
              </a:rPr>
              <a:t>1</a:t>
            </a:r>
            <a:r>
              <a:rPr sz="1400" b="1" spc="-160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b="1" spc="-5" dirty="0">
                <a:solidFill>
                  <a:srgbClr val="7E7E7E"/>
                </a:solidFill>
                <a:latin typeface="Verdana"/>
                <a:cs typeface="Verdana"/>
              </a:rPr>
              <a:t>dia  </a:t>
            </a:r>
            <a:r>
              <a:rPr sz="1400" dirty="0">
                <a:solidFill>
                  <a:srgbClr val="336699"/>
                </a:solidFill>
                <a:latin typeface="Verdana"/>
                <a:cs typeface="Verdana"/>
              </a:rPr>
              <a:t>Préstec </a:t>
            </a:r>
            <a:r>
              <a:rPr sz="1400" spc="-5" dirty="0">
                <a:solidFill>
                  <a:srgbClr val="336699"/>
                </a:solidFill>
                <a:latin typeface="Verdana"/>
                <a:cs typeface="Verdana"/>
              </a:rPr>
              <a:t>de bibliografia </a:t>
            </a:r>
            <a:r>
              <a:rPr sz="1400" dirty="0">
                <a:solidFill>
                  <a:srgbClr val="336699"/>
                </a:solidFill>
                <a:latin typeface="Verdana"/>
                <a:cs typeface="Verdana"/>
              </a:rPr>
              <a:t>recomanada: </a:t>
            </a:r>
            <a:r>
              <a:rPr sz="1400" b="1" dirty="0">
                <a:solidFill>
                  <a:srgbClr val="7E7E7E"/>
                </a:solidFill>
                <a:latin typeface="Verdana"/>
                <a:cs typeface="Verdana"/>
              </a:rPr>
              <a:t>4 </a:t>
            </a:r>
            <a:r>
              <a:rPr sz="1400" b="1" spc="-5" dirty="0">
                <a:solidFill>
                  <a:srgbClr val="7E7E7E"/>
                </a:solidFill>
                <a:latin typeface="Verdana"/>
                <a:cs typeface="Verdana"/>
              </a:rPr>
              <a:t>dies  </a:t>
            </a:r>
            <a:r>
              <a:rPr sz="1400" dirty="0">
                <a:solidFill>
                  <a:srgbClr val="336699"/>
                </a:solidFill>
                <a:latin typeface="Verdana"/>
                <a:cs typeface="Verdana"/>
              </a:rPr>
              <a:t>Préstec </a:t>
            </a:r>
            <a:r>
              <a:rPr sz="1400" spc="-5" dirty="0">
                <a:solidFill>
                  <a:srgbClr val="336699"/>
                </a:solidFill>
                <a:latin typeface="Verdana"/>
                <a:cs typeface="Verdana"/>
              </a:rPr>
              <a:t>de </a:t>
            </a:r>
            <a:r>
              <a:rPr sz="1400" dirty="0">
                <a:solidFill>
                  <a:srgbClr val="336699"/>
                </a:solidFill>
                <a:latin typeface="Verdana"/>
                <a:cs typeface="Verdana"/>
              </a:rPr>
              <a:t>BR </a:t>
            </a:r>
            <a:r>
              <a:rPr sz="1400" spc="-5" dirty="0">
                <a:solidFill>
                  <a:srgbClr val="336699"/>
                </a:solidFill>
                <a:latin typeface="Verdana"/>
                <a:cs typeface="Verdana"/>
              </a:rPr>
              <a:t>de </a:t>
            </a:r>
            <a:r>
              <a:rPr sz="1400" dirty="0">
                <a:solidFill>
                  <a:srgbClr val="336699"/>
                </a:solidFill>
                <a:latin typeface="Verdana"/>
                <a:cs typeface="Verdana"/>
              </a:rPr>
              <a:t>cap </a:t>
            </a:r>
            <a:r>
              <a:rPr sz="1400" spc="-5" dirty="0">
                <a:solidFill>
                  <a:srgbClr val="336699"/>
                </a:solidFill>
                <a:latin typeface="Verdana"/>
                <a:cs typeface="Verdana"/>
              </a:rPr>
              <a:t>de </a:t>
            </a:r>
            <a:r>
              <a:rPr sz="1400" dirty="0">
                <a:solidFill>
                  <a:srgbClr val="336699"/>
                </a:solidFill>
                <a:latin typeface="Verdana"/>
                <a:cs typeface="Verdana"/>
              </a:rPr>
              <a:t>setmana: </a:t>
            </a:r>
            <a:r>
              <a:rPr sz="1400" b="1" dirty="0">
                <a:solidFill>
                  <a:srgbClr val="7E7E7E"/>
                </a:solidFill>
                <a:latin typeface="Verdana"/>
                <a:cs typeface="Verdana"/>
              </a:rPr>
              <a:t>6</a:t>
            </a:r>
            <a:r>
              <a:rPr sz="1400" b="1" spc="-114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b="1" dirty="0">
                <a:solidFill>
                  <a:srgbClr val="7E7E7E"/>
                </a:solidFill>
                <a:latin typeface="Verdana"/>
                <a:cs typeface="Verdana"/>
              </a:rPr>
              <a:t>dies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2742" y="3812285"/>
            <a:ext cx="1110615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Sancions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2742" y="1228725"/>
            <a:ext cx="1557655" cy="285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b="1" spc="-5" dirty="0">
                <a:latin typeface="Verdana"/>
                <a:cs typeface="Verdana"/>
              </a:rPr>
              <a:t>Renovacions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2742" y="1589277"/>
            <a:ext cx="3366135" cy="285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58850" algn="l"/>
                <a:tab pos="2080895" algn="l"/>
                <a:tab pos="2559050" algn="l"/>
              </a:tabLst>
            </a:pPr>
            <a:r>
              <a:rPr sz="1700" spc="-35" dirty="0">
                <a:solidFill>
                  <a:srgbClr val="636363"/>
                </a:solidFill>
                <a:latin typeface="Verdana"/>
                <a:cs typeface="Verdana"/>
              </a:rPr>
              <a:t>P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o</a:t>
            </a: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d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eu	ren</a:t>
            </a:r>
            <a:r>
              <a:rPr sz="1700" spc="-15" dirty="0">
                <a:solidFill>
                  <a:srgbClr val="636363"/>
                </a:solidFill>
                <a:latin typeface="Verdana"/>
                <a:cs typeface="Verdana"/>
              </a:rPr>
              <a:t>o</a:t>
            </a:r>
            <a:r>
              <a:rPr sz="1700" spc="-50" dirty="0">
                <a:solidFill>
                  <a:srgbClr val="636363"/>
                </a:solidFill>
                <a:latin typeface="Verdana"/>
                <a:cs typeface="Verdana"/>
              </a:rPr>
              <a:t>v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ar	el	</a:t>
            </a: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pr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és</a:t>
            </a: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t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ec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33520" y="1589277"/>
            <a:ext cx="461645" cy="285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d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e</a:t>
            </a:r>
            <a:r>
              <a:rPr sz="1700" spc="5" dirty="0">
                <a:solidFill>
                  <a:srgbClr val="636363"/>
                </a:solidFill>
                <a:latin typeface="Verdana"/>
                <a:cs typeface="Verdana"/>
              </a:rPr>
              <a:t>l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2742" y="1848357"/>
            <a:ext cx="4092575" cy="285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403985" algn="l"/>
                <a:tab pos="2373630" algn="l"/>
                <a:tab pos="3574415" algn="l"/>
              </a:tabLst>
            </a:pP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d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ocuments	</a:t>
            </a:r>
            <a:r>
              <a:rPr sz="1700" b="1" spc="-10" dirty="0">
                <a:solidFill>
                  <a:srgbClr val="7E7E7E"/>
                </a:solidFill>
                <a:latin typeface="Verdana"/>
                <a:cs typeface="Verdana"/>
              </a:rPr>
              <a:t>t</a:t>
            </a:r>
            <a:r>
              <a:rPr sz="1700" b="1" dirty="0">
                <a:solidFill>
                  <a:srgbClr val="7E7E7E"/>
                </a:solidFill>
                <a:latin typeface="Verdana"/>
                <a:cs typeface="Verdana"/>
              </a:rPr>
              <a:t>antes	v</a:t>
            </a:r>
            <a:r>
              <a:rPr sz="1700" b="1" spc="-10" dirty="0">
                <a:solidFill>
                  <a:srgbClr val="7E7E7E"/>
                </a:solidFill>
                <a:latin typeface="Verdana"/>
                <a:cs typeface="Verdana"/>
              </a:rPr>
              <a:t>e</a:t>
            </a:r>
            <a:r>
              <a:rPr sz="1700" b="1" spc="-20" dirty="0">
                <a:solidFill>
                  <a:srgbClr val="7E7E7E"/>
                </a:solidFill>
                <a:latin typeface="Verdana"/>
                <a:cs typeface="Verdana"/>
              </a:rPr>
              <a:t>g</a:t>
            </a:r>
            <a:r>
              <a:rPr sz="1700" b="1" spc="-15" dirty="0">
                <a:solidFill>
                  <a:srgbClr val="7E7E7E"/>
                </a:solidFill>
                <a:latin typeface="Verdana"/>
                <a:cs typeface="Verdana"/>
              </a:rPr>
              <a:t>a</a:t>
            </a:r>
            <a:r>
              <a:rPr sz="1700" b="1" spc="-5" dirty="0">
                <a:solidFill>
                  <a:srgbClr val="7E7E7E"/>
                </a:solidFill>
                <a:latin typeface="Verdana"/>
                <a:cs typeface="Verdana"/>
              </a:rPr>
              <a:t>d</a:t>
            </a:r>
            <a:r>
              <a:rPr sz="1700" b="1" spc="-10" dirty="0">
                <a:solidFill>
                  <a:srgbClr val="7E7E7E"/>
                </a:solidFill>
                <a:latin typeface="Verdana"/>
                <a:cs typeface="Verdana"/>
              </a:rPr>
              <a:t>e</a:t>
            </a:r>
            <a:r>
              <a:rPr sz="1700" b="1" dirty="0">
                <a:solidFill>
                  <a:srgbClr val="7E7E7E"/>
                </a:solidFill>
                <a:latin typeface="Verdana"/>
                <a:cs typeface="Verdana"/>
              </a:rPr>
              <a:t>s	c</a:t>
            </a:r>
            <a:r>
              <a:rPr sz="1700" b="1" spc="-10" dirty="0">
                <a:solidFill>
                  <a:srgbClr val="7E7E7E"/>
                </a:solidFill>
                <a:latin typeface="Verdana"/>
                <a:cs typeface="Verdana"/>
              </a:rPr>
              <a:t>o</a:t>
            </a:r>
            <a:r>
              <a:rPr sz="1700" b="1" dirty="0">
                <a:solidFill>
                  <a:srgbClr val="7E7E7E"/>
                </a:solidFill>
                <a:latin typeface="Verdana"/>
                <a:cs typeface="Verdana"/>
              </a:rPr>
              <a:t>m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2742" y="2107438"/>
            <a:ext cx="4091304" cy="285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96340" algn="l"/>
                <a:tab pos="2141855" algn="l"/>
                <a:tab pos="2678430" algn="l"/>
                <a:tab pos="3001010" algn="l"/>
              </a:tabLst>
            </a:pPr>
            <a:r>
              <a:rPr sz="1700" b="1" dirty="0">
                <a:solidFill>
                  <a:srgbClr val="7E7E7E"/>
                </a:solidFill>
                <a:latin typeface="Verdana"/>
                <a:cs typeface="Verdana"/>
              </a:rPr>
              <a:t>vulg</a:t>
            </a:r>
            <a:r>
              <a:rPr sz="1700" b="1" spc="-20" dirty="0">
                <a:solidFill>
                  <a:srgbClr val="7E7E7E"/>
                </a:solidFill>
                <a:latin typeface="Verdana"/>
                <a:cs typeface="Verdana"/>
              </a:rPr>
              <a:t>u</a:t>
            </a:r>
            <a:r>
              <a:rPr sz="1700" b="1" spc="-5" dirty="0">
                <a:solidFill>
                  <a:srgbClr val="7E7E7E"/>
                </a:solidFill>
                <a:latin typeface="Verdana"/>
                <a:cs typeface="Verdana"/>
              </a:rPr>
              <a:t>e</a:t>
            </a:r>
            <a:r>
              <a:rPr sz="1700" b="1" spc="-25" dirty="0">
                <a:solidFill>
                  <a:srgbClr val="7E7E7E"/>
                </a:solidFill>
                <a:latin typeface="Verdana"/>
                <a:cs typeface="Verdana"/>
              </a:rPr>
              <a:t>u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,	s</a:t>
            </a: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e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m</a:t>
            </a: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p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re	</a:t>
            </a: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qu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e	</a:t>
            </a: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e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l	</a:t>
            </a: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d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ocument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02742" y="2366518"/>
            <a:ext cx="4091940" cy="10629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no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hagi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estat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reservat. </a:t>
            </a: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Podeu 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demanar la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renovació al </a:t>
            </a:r>
            <a:r>
              <a:rPr sz="1700" b="1" spc="-5" dirty="0">
                <a:solidFill>
                  <a:srgbClr val="7E7E7E"/>
                </a:solidFill>
                <a:latin typeface="Verdana"/>
                <a:cs typeface="Verdana"/>
              </a:rPr>
              <a:t>taulell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, per  </a:t>
            </a:r>
            <a:r>
              <a:rPr sz="1700" b="1" spc="-5" dirty="0">
                <a:solidFill>
                  <a:srgbClr val="7E7E7E"/>
                </a:solidFill>
                <a:latin typeface="Verdana"/>
                <a:cs typeface="Verdana"/>
              </a:rPr>
              <a:t>telèfon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o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bé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via </a:t>
            </a:r>
            <a:r>
              <a:rPr sz="1700" spc="-10" dirty="0">
                <a:solidFill>
                  <a:srgbClr val="636363"/>
                </a:solidFill>
                <a:latin typeface="Verdana"/>
                <a:cs typeface="Verdana"/>
              </a:rPr>
              <a:t>web,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des 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de </a:t>
            </a:r>
            <a:r>
              <a:rPr sz="1700" dirty="0">
                <a:solidFill>
                  <a:srgbClr val="636363"/>
                </a:solidFill>
                <a:latin typeface="Verdana"/>
                <a:cs typeface="Verdana"/>
              </a:rPr>
              <a:t>l’opció  </a:t>
            </a:r>
            <a:r>
              <a:rPr sz="1700" b="1" i="1" dirty="0">
                <a:solidFill>
                  <a:srgbClr val="7E7E7E"/>
                </a:solidFill>
                <a:latin typeface="Verdana"/>
                <a:cs typeface="Verdana"/>
              </a:rPr>
              <a:t>El </a:t>
            </a:r>
            <a:r>
              <a:rPr sz="1700" b="1" i="1" spc="-5" dirty="0">
                <a:solidFill>
                  <a:srgbClr val="7E7E7E"/>
                </a:solidFill>
                <a:latin typeface="Verdana"/>
                <a:cs typeface="Verdana"/>
              </a:rPr>
              <a:t>meu compte</a:t>
            </a:r>
            <a:r>
              <a:rPr sz="1700" spc="-5" dirty="0">
                <a:solidFill>
                  <a:srgbClr val="636363"/>
                </a:solidFill>
                <a:latin typeface="Verdana"/>
                <a:cs typeface="Verdana"/>
              </a:rPr>
              <a:t>. </a:t>
            </a:r>
            <a:r>
              <a:rPr sz="17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5"/>
              </a:rPr>
              <a:t>Vídeo</a:t>
            </a:r>
            <a:r>
              <a:rPr sz="1700" u="sng" spc="-8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5"/>
              </a:rPr>
              <a:t> </a:t>
            </a:r>
            <a:r>
              <a:rPr sz="17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5"/>
              </a:rPr>
              <a:t>explicatiu</a:t>
            </a:r>
            <a:endParaRPr sz="1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3716"/>
            <a:ext cx="9144000" cy="10789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749" y="1303146"/>
            <a:ext cx="58134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Préstec amb altres biblioteques de la</a:t>
            </a:r>
            <a:r>
              <a:rPr spc="-45" dirty="0"/>
              <a:t> </a:t>
            </a:r>
            <a:r>
              <a:rPr dirty="0"/>
              <a:t>UB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35583" y="2622930"/>
            <a:ext cx="4668520" cy="26320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7620">
              <a:lnSpc>
                <a:spcPct val="100000"/>
              </a:lnSpc>
              <a:spcBef>
                <a:spcPts val="95"/>
              </a:spcBef>
            </a:pPr>
            <a:r>
              <a:rPr sz="1900" spc="-5" dirty="0">
                <a:solidFill>
                  <a:srgbClr val="636363"/>
                </a:solidFill>
                <a:latin typeface="Verdana"/>
                <a:cs typeface="Verdana"/>
              </a:rPr>
              <a:t>Si necessiteu un document que és </a:t>
            </a:r>
            <a:r>
              <a:rPr sz="1900" spc="-10" dirty="0">
                <a:solidFill>
                  <a:srgbClr val="636363"/>
                </a:solidFill>
                <a:latin typeface="Verdana"/>
                <a:cs typeface="Verdana"/>
              </a:rPr>
              <a:t>en  </a:t>
            </a:r>
            <a:r>
              <a:rPr sz="1900" spc="-5" dirty="0">
                <a:solidFill>
                  <a:srgbClr val="636363"/>
                </a:solidFill>
                <a:latin typeface="Verdana"/>
                <a:cs typeface="Verdana"/>
              </a:rPr>
              <a:t>una </a:t>
            </a:r>
            <a:r>
              <a:rPr sz="1900" b="1" spc="-5" dirty="0">
                <a:solidFill>
                  <a:srgbClr val="7E7E7E"/>
                </a:solidFill>
                <a:latin typeface="Verdana"/>
                <a:cs typeface="Verdana"/>
              </a:rPr>
              <a:t>altra </a:t>
            </a:r>
            <a:r>
              <a:rPr sz="1900" b="1" spc="-10" dirty="0">
                <a:solidFill>
                  <a:srgbClr val="7E7E7E"/>
                </a:solidFill>
                <a:latin typeface="Verdana"/>
                <a:cs typeface="Verdana"/>
              </a:rPr>
              <a:t>biblioteca </a:t>
            </a:r>
            <a:r>
              <a:rPr sz="1900" spc="-10" dirty="0">
                <a:solidFill>
                  <a:srgbClr val="636363"/>
                </a:solidFill>
                <a:latin typeface="Verdana"/>
                <a:cs typeface="Verdana"/>
              </a:rPr>
              <a:t>de </a:t>
            </a:r>
            <a:r>
              <a:rPr sz="1900" spc="-5" dirty="0">
                <a:solidFill>
                  <a:srgbClr val="636363"/>
                </a:solidFill>
                <a:latin typeface="Verdana"/>
                <a:cs typeface="Verdana"/>
              </a:rPr>
              <a:t>la UB</a:t>
            </a:r>
            <a:r>
              <a:rPr sz="1900" spc="8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900" spc="-10" dirty="0">
                <a:solidFill>
                  <a:srgbClr val="636363"/>
                </a:solidFill>
                <a:latin typeface="Verdana"/>
                <a:cs typeface="Verdana"/>
              </a:rPr>
              <a:t>podeu: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900" i="1" spc="-5" dirty="0">
                <a:solidFill>
                  <a:srgbClr val="336699"/>
                </a:solidFill>
                <a:latin typeface="Verdana"/>
                <a:cs typeface="Verdana"/>
              </a:rPr>
              <a:t>a</a:t>
            </a:r>
            <a:r>
              <a:rPr sz="1900" spc="-5" dirty="0">
                <a:solidFill>
                  <a:srgbClr val="336699"/>
                </a:solidFill>
                <a:latin typeface="Verdana"/>
                <a:cs typeface="Verdana"/>
              </a:rPr>
              <a:t>) </a:t>
            </a:r>
            <a:r>
              <a:rPr sz="1900" b="1" dirty="0">
                <a:solidFill>
                  <a:srgbClr val="7E7E7E"/>
                </a:solidFill>
                <a:latin typeface="Verdana"/>
                <a:cs typeface="Verdana"/>
              </a:rPr>
              <a:t>anar </a:t>
            </a:r>
            <a:r>
              <a:rPr sz="1900" b="1" spc="-5" dirty="0">
                <a:solidFill>
                  <a:srgbClr val="7E7E7E"/>
                </a:solidFill>
                <a:latin typeface="Verdana"/>
                <a:cs typeface="Verdana"/>
              </a:rPr>
              <a:t>a la biblioteca </a:t>
            </a:r>
            <a:r>
              <a:rPr sz="1900" b="1" spc="-10" dirty="0">
                <a:solidFill>
                  <a:srgbClr val="7E7E7E"/>
                </a:solidFill>
                <a:latin typeface="Verdana"/>
                <a:cs typeface="Verdana"/>
              </a:rPr>
              <a:t>on </a:t>
            </a:r>
            <a:r>
              <a:rPr sz="1900" b="1" spc="-5" dirty="0">
                <a:solidFill>
                  <a:srgbClr val="7E7E7E"/>
                </a:solidFill>
                <a:latin typeface="Verdana"/>
                <a:cs typeface="Verdana"/>
              </a:rPr>
              <a:t>es</a:t>
            </a:r>
            <a:r>
              <a:rPr sz="1900" b="1" spc="90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900" b="1" dirty="0">
                <a:solidFill>
                  <a:srgbClr val="7E7E7E"/>
                </a:solidFill>
                <a:latin typeface="Verdana"/>
                <a:cs typeface="Verdana"/>
              </a:rPr>
              <a:t>troba</a:t>
            </a:r>
            <a:endParaRPr sz="1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900" spc="-5" dirty="0">
                <a:solidFill>
                  <a:srgbClr val="636363"/>
                </a:solidFill>
                <a:latin typeface="Verdana"/>
                <a:cs typeface="Verdana"/>
              </a:rPr>
              <a:t>i formalitzar el </a:t>
            </a:r>
            <a:r>
              <a:rPr sz="1900" spc="-10" dirty="0">
                <a:solidFill>
                  <a:srgbClr val="636363"/>
                </a:solidFill>
                <a:latin typeface="Verdana"/>
                <a:cs typeface="Verdana"/>
              </a:rPr>
              <a:t>préstec,</a:t>
            </a:r>
            <a:r>
              <a:rPr sz="1900" spc="5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900" spc="-5" dirty="0">
                <a:solidFill>
                  <a:srgbClr val="636363"/>
                </a:solidFill>
                <a:latin typeface="Verdana"/>
                <a:cs typeface="Verdana"/>
              </a:rPr>
              <a:t>o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900" i="1" spc="-10" dirty="0">
                <a:solidFill>
                  <a:srgbClr val="336699"/>
                </a:solidFill>
                <a:latin typeface="Verdana"/>
                <a:cs typeface="Verdana"/>
              </a:rPr>
              <a:t>b</a:t>
            </a:r>
            <a:r>
              <a:rPr sz="1900" spc="-10" dirty="0">
                <a:solidFill>
                  <a:srgbClr val="336699"/>
                </a:solidFill>
                <a:latin typeface="Verdana"/>
                <a:cs typeface="Verdana"/>
              </a:rPr>
              <a:t>) </a:t>
            </a:r>
            <a:r>
              <a:rPr sz="1900" spc="-5" dirty="0">
                <a:solidFill>
                  <a:srgbClr val="636363"/>
                </a:solidFill>
                <a:latin typeface="Verdana"/>
                <a:cs typeface="Verdana"/>
              </a:rPr>
              <a:t>sol·licitar al taulell </a:t>
            </a:r>
            <a:r>
              <a:rPr sz="1900" dirty="0">
                <a:solidFill>
                  <a:srgbClr val="636363"/>
                </a:solidFill>
                <a:latin typeface="Verdana"/>
                <a:cs typeface="Verdana"/>
              </a:rPr>
              <a:t>de </a:t>
            </a:r>
            <a:r>
              <a:rPr sz="1900" spc="-5" dirty="0">
                <a:solidFill>
                  <a:srgbClr val="636363"/>
                </a:solidFill>
                <a:latin typeface="Verdana"/>
                <a:cs typeface="Verdana"/>
              </a:rPr>
              <a:t>la </a:t>
            </a:r>
            <a:r>
              <a:rPr sz="1900" spc="-15" dirty="0">
                <a:solidFill>
                  <a:srgbClr val="636363"/>
                </a:solidFill>
                <a:latin typeface="Verdana"/>
                <a:cs typeface="Verdana"/>
              </a:rPr>
              <a:t>vostra  </a:t>
            </a:r>
            <a:r>
              <a:rPr sz="1900" spc="-5" dirty="0">
                <a:solidFill>
                  <a:srgbClr val="636363"/>
                </a:solidFill>
                <a:latin typeface="Verdana"/>
                <a:cs typeface="Verdana"/>
              </a:rPr>
              <a:t>biblioteca </a:t>
            </a:r>
            <a:r>
              <a:rPr sz="1900" b="1" spc="-10" dirty="0">
                <a:solidFill>
                  <a:srgbClr val="7E7E7E"/>
                </a:solidFill>
                <a:latin typeface="Verdana"/>
                <a:cs typeface="Verdana"/>
              </a:rPr>
              <a:t>que </a:t>
            </a:r>
            <a:r>
              <a:rPr sz="1900" b="1" spc="-5" dirty="0">
                <a:solidFill>
                  <a:srgbClr val="7E7E7E"/>
                </a:solidFill>
                <a:latin typeface="Verdana"/>
                <a:cs typeface="Verdana"/>
              </a:rPr>
              <a:t>us el </a:t>
            </a:r>
            <a:r>
              <a:rPr sz="1900" b="1" spc="-10" dirty="0">
                <a:solidFill>
                  <a:srgbClr val="7E7E7E"/>
                </a:solidFill>
                <a:latin typeface="Verdana"/>
                <a:cs typeface="Verdana"/>
              </a:rPr>
              <a:t>portin</a:t>
            </a:r>
            <a:r>
              <a:rPr sz="1900" spc="-10" dirty="0">
                <a:solidFill>
                  <a:srgbClr val="636363"/>
                </a:solidFill>
                <a:latin typeface="Verdana"/>
                <a:cs typeface="Verdana"/>
              </a:rPr>
              <a:t>. </a:t>
            </a:r>
            <a:r>
              <a:rPr sz="1900" spc="-5" dirty="0">
                <a:solidFill>
                  <a:srgbClr val="636363"/>
                </a:solidFill>
                <a:latin typeface="Verdana"/>
                <a:cs typeface="Verdana"/>
              </a:rPr>
              <a:t>El rebreu  al cap </a:t>
            </a:r>
            <a:r>
              <a:rPr sz="1900" spc="-10" dirty="0">
                <a:solidFill>
                  <a:srgbClr val="636363"/>
                </a:solidFill>
                <a:latin typeface="Verdana"/>
                <a:cs typeface="Verdana"/>
              </a:rPr>
              <a:t>de </a:t>
            </a:r>
            <a:r>
              <a:rPr sz="1900" spc="-5" dirty="0">
                <a:solidFill>
                  <a:srgbClr val="636363"/>
                </a:solidFill>
                <a:latin typeface="Verdana"/>
                <a:cs typeface="Verdana"/>
              </a:rPr>
              <a:t>2 o 3</a:t>
            </a:r>
            <a:r>
              <a:rPr sz="1900" spc="1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900" spc="-10" dirty="0">
                <a:solidFill>
                  <a:srgbClr val="636363"/>
                </a:solidFill>
                <a:latin typeface="Verdana"/>
                <a:cs typeface="Verdana"/>
              </a:rPr>
              <a:t>dies.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706361" y="1845219"/>
            <a:ext cx="1600200" cy="39535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50"/>
              </a:lnSpc>
            </a:pPr>
            <a:fld id="{81D60167-4931-47E6-BA6A-407CBD079E47}" type="slidenum">
              <a:rPr dirty="0">
                <a:solidFill>
                  <a:srgbClr val="888888"/>
                </a:solidFill>
              </a:rPr>
              <a:t>13</a:t>
            </a:fld>
            <a:endParaRPr dirty="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3716"/>
            <a:ext cx="9144000" cy="10789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5776" y="1043432"/>
            <a:ext cx="1296823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ca-ES" dirty="0" err="1"/>
              <a:t>Cercabib</a:t>
            </a:r>
            <a:endParaRPr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50"/>
              </a:lnSpc>
            </a:pPr>
            <a:fld id="{81D60167-4931-47E6-BA6A-407CBD079E47}" type="slidenum">
              <a:rPr dirty="0">
                <a:solidFill>
                  <a:srgbClr val="888888"/>
                </a:solidFill>
              </a:rPr>
              <a:t>14</a:t>
            </a:fld>
            <a:endParaRPr dirty="0">
              <a:solidFill>
                <a:srgbClr val="888888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5777" y="1349755"/>
            <a:ext cx="7709534" cy="105605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http://</a:t>
            </a:r>
            <a:r>
              <a:rPr lang="ca-ES" sz="1600" b="1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cercabib.ub.edu</a:t>
            </a:r>
            <a:endParaRPr lang="ca-ES" sz="1600" b="1" u="heavy" spc="-10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sz="1500" dirty="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</a:pPr>
            <a:r>
              <a:rPr sz="1800" spc="-30" dirty="0">
                <a:solidFill>
                  <a:srgbClr val="4D4D4D"/>
                </a:solidFill>
                <a:latin typeface="Verdana"/>
                <a:cs typeface="Verdana"/>
              </a:rPr>
              <a:t>Permet </a:t>
            </a:r>
            <a:r>
              <a:rPr sz="1800" spc="-20" dirty="0">
                <a:solidFill>
                  <a:srgbClr val="4D4D4D"/>
                </a:solidFill>
                <a:latin typeface="Verdana"/>
                <a:cs typeface="Verdana"/>
              </a:rPr>
              <a:t>conèixer </a:t>
            </a:r>
            <a:r>
              <a:rPr sz="1800" spc="-5" dirty="0">
                <a:solidFill>
                  <a:srgbClr val="4D4D4D"/>
                </a:solidFill>
                <a:latin typeface="Verdana"/>
                <a:cs typeface="Verdana"/>
              </a:rPr>
              <a:t>el </a:t>
            </a:r>
            <a:r>
              <a:rPr sz="1800" spc="-10" dirty="0">
                <a:solidFill>
                  <a:srgbClr val="4D4D4D"/>
                </a:solidFill>
                <a:latin typeface="Verdana"/>
                <a:cs typeface="Verdana"/>
              </a:rPr>
              <a:t>fons </a:t>
            </a:r>
            <a:r>
              <a:rPr sz="1800" spc="-20" dirty="0">
                <a:solidFill>
                  <a:srgbClr val="4D4D4D"/>
                </a:solidFill>
                <a:latin typeface="Verdana"/>
                <a:cs typeface="Verdana"/>
              </a:rPr>
              <a:t>de </a:t>
            </a:r>
            <a:r>
              <a:rPr sz="1800" dirty="0">
                <a:solidFill>
                  <a:srgbClr val="4D4D4D"/>
                </a:solidFill>
                <a:latin typeface="Verdana"/>
                <a:cs typeface="Verdana"/>
              </a:rPr>
              <a:t>la </a:t>
            </a:r>
            <a:r>
              <a:rPr sz="1800" spc="-10" dirty="0">
                <a:solidFill>
                  <a:srgbClr val="4D4D4D"/>
                </a:solidFill>
                <a:latin typeface="Verdana"/>
                <a:cs typeface="Verdana"/>
              </a:rPr>
              <a:t>Biblioteca </a:t>
            </a:r>
            <a:r>
              <a:rPr sz="1800" dirty="0">
                <a:solidFill>
                  <a:srgbClr val="4D4D4D"/>
                </a:solidFill>
                <a:latin typeface="Verdana"/>
                <a:cs typeface="Verdana"/>
              </a:rPr>
              <a:t>i </a:t>
            </a:r>
            <a:r>
              <a:rPr sz="1800" spc="-5" dirty="0">
                <a:solidFill>
                  <a:srgbClr val="4D4D4D"/>
                </a:solidFill>
                <a:latin typeface="Verdana"/>
                <a:cs typeface="Verdana"/>
              </a:rPr>
              <a:t>localitzar els </a:t>
            </a:r>
            <a:r>
              <a:rPr sz="1800" spc="-15" dirty="0">
                <a:solidFill>
                  <a:srgbClr val="4D4D4D"/>
                </a:solidFill>
                <a:latin typeface="Verdana"/>
                <a:cs typeface="Verdana"/>
              </a:rPr>
              <a:t>documents</a:t>
            </a:r>
            <a:r>
              <a:rPr sz="1800" spc="-5" dirty="0">
                <a:solidFill>
                  <a:srgbClr val="4D4D4D"/>
                </a:solidFill>
                <a:latin typeface="Verdana"/>
                <a:cs typeface="Verdana"/>
              </a:rPr>
              <a:t> </a:t>
            </a:r>
            <a:r>
              <a:rPr sz="1800" dirty="0">
                <a:solidFill>
                  <a:srgbClr val="4D4D4D"/>
                </a:solidFill>
                <a:latin typeface="Verdana"/>
                <a:cs typeface="Verdana"/>
              </a:rPr>
              <a:t>a</a:t>
            </a:r>
            <a:endParaRPr sz="1800" dirty="0">
              <a:latin typeface="Verdana"/>
              <a:cs typeface="Verdana"/>
            </a:endParaRPr>
          </a:p>
          <a:p>
            <a:pPr marL="24765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4D4D4D"/>
                </a:solidFill>
                <a:latin typeface="Verdana"/>
                <a:cs typeface="Verdana"/>
              </a:rPr>
              <a:t>les </a:t>
            </a:r>
            <a:r>
              <a:rPr sz="1800" spc="-15" dirty="0">
                <a:solidFill>
                  <a:srgbClr val="4D4D4D"/>
                </a:solidFill>
                <a:latin typeface="Verdana"/>
                <a:cs typeface="Verdana"/>
              </a:rPr>
              <a:t>diferents</a:t>
            </a:r>
            <a:r>
              <a:rPr sz="1800" spc="35" dirty="0">
                <a:solidFill>
                  <a:srgbClr val="4D4D4D"/>
                </a:solidFill>
                <a:latin typeface="Verdana"/>
                <a:cs typeface="Verdana"/>
              </a:rPr>
              <a:t> </a:t>
            </a:r>
            <a:r>
              <a:rPr sz="1800" spc="-10" dirty="0">
                <a:solidFill>
                  <a:srgbClr val="4D4D4D"/>
                </a:solidFill>
                <a:latin typeface="Verdana"/>
                <a:cs typeface="Verdana"/>
              </a:rPr>
              <a:t>seccions.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83F3A04B-BB0B-4C1C-B316-0C0DAD6F07D3}"/>
              </a:ext>
            </a:extLst>
          </p:cNvPr>
          <p:cNvSpPr/>
          <p:nvPr/>
        </p:nvSpPr>
        <p:spPr>
          <a:xfrm>
            <a:off x="3180278" y="2286000"/>
            <a:ext cx="5018900" cy="39639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softEdge rad="12700"/>
          </a:effectLst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6CD3DDC0-91BD-4E0B-AC3C-5FC5EF2070C0}"/>
              </a:ext>
            </a:extLst>
          </p:cNvPr>
          <p:cNvSpPr/>
          <p:nvPr/>
        </p:nvSpPr>
        <p:spPr>
          <a:xfrm>
            <a:off x="1524000" y="4343400"/>
            <a:ext cx="1580080" cy="685800"/>
          </a:xfrm>
          <a:custGeom>
            <a:avLst/>
            <a:gdLst/>
            <a:ahLst/>
            <a:cxnLst/>
            <a:rect l="l" t="t" r="r" b="b"/>
            <a:pathLst>
              <a:path w="4476750" h="913764">
                <a:moveTo>
                  <a:pt x="3961891" y="0"/>
                </a:moveTo>
                <a:lnTo>
                  <a:pt x="2400045" y="0"/>
                </a:lnTo>
                <a:lnTo>
                  <a:pt x="138112" y="634"/>
                </a:lnTo>
                <a:lnTo>
                  <a:pt x="96596" y="10540"/>
                </a:lnTo>
                <a:lnTo>
                  <a:pt x="60363" y="30860"/>
                </a:lnTo>
                <a:lnTo>
                  <a:pt x="31153" y="59943"/>
                </a:lnTo>
                <a:lnTo>
                  <a:pt x="10680" y="96138"/>
                </a:lnTo>
                <a:lnTo>
                  <a:pt x="698" y="137540"/>
                </a:lnTo>
                <a:lnTo>
                  <a:pt x="0" y="152272"/>
                </a:lnTo>
                <a:lnTo>
                  <a:pt x="0" y="761491"/>
                </a:lnTo>
                <a:lnTo>
                  <a:pt x="5994" y="803909"/>
                </a:lnTo>
                <a:lnTo>
                  <a:pt x="23063" y="842009"/>
                </a:lnTo>
                <a:lnTo>
                  <a:pt x="49466" y="873759"/>
                </a:lnTo>
                <a:lnTo>
                  <a:pt x="83489" y="897381"/>
                </a:lnTo>
                <a:lnTo>
                  <a:pt x="123380" y="910970"/>
                </a:lnTo>
                <a:lnTo>
                  <a:pt x="152374" y="913764"/>
                </a:lnTo>
                <a:lnTo>
                  <a:pt x="3428618" y="913764"/>
                </a:lnTo>
                <a:lnTo>
                  <a:pt x="3976116" y="913129"/>
                </a:lnTo>
                <a:lnTo>
                  <a:pt x="4017644" y="903223"/>
                </a:lnTo>
                <a:lnTo>
                  <a:pt x="4053966" y="882903"/>
                </a:lnTo>
                <a:lnTo>
                  <a:pt x="4083177" y="853820"/>
                </a:lnTo>
                <a:lnTo>
                  <a:pt x="4103624" y="817625"/>
                </a:lnTo>
                <a:lnTo>
                  <a:pt x="4113529" y="776223"/>
                </a:lnTo>
                <a:lnTo>
                  <a:pt x="4114291" y="761491"/>
                </a:lnTo>
                <a:lnTo>
                  <a:pt x="4476623" y="761491"/>
                </a:lnTo>
                <a:lnTo>
                  <a:pt x="4114291" y="533018"/>
                </a:lnTo>
                <a:lnTo>
                  <a:pt x="4113656" y="152272"/>
                </a:lnTo>
                <a:lnTo>
                  <a:pt x="4113529" y="137540"/>
                </a:lnTo>
                <a:lnTo>
                  <a:pt x="4103751" y="96519"/>
                </a:lnTo>
                <a:lnTo>
                  <a:pt x="4083430" y="60324"/>
                </a:lnTo>
                <a:lnTo>
                  <a:pt x="4054220" y="31114"/>
                </a:lnTo>
                <a:lnTo>
                  <a:pt x="4018026" y="10667"/>
                </a:lnTo>
                <a:lnTo>
                  <a:pt x="3976624" y="634"/>
                </a:lnTo>
                <a:lnTo>
                  <a:pt x="3961891" y="0"/>
                </a:lnTo>
                <a:close/>
              </a:path>
            </a:pathLst>
          </a:custGeom>
          <a:solidFill>
            <a:srgbClr val="82AAF8"/>
          </a:solidFill>
        </p:spPr>
        <p:txBody>
          <a:bodyPr wrap="square" lIns="0" tIns="0" rIns="0" bIns="0" rtlCol="0"/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a-ES" b="1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a-ES" b="1" dirty="0">
                <a:solidFill>
                  <a:srgbClr val="FFFFFF"/>
                </a:solidFill>
                <a:latin typeface="Verdana"/>
                <a:cs typeface="Verdana"/>
              </a:rPr>
              <a:t>  </a:t>
            </a:r>
            <a:r>
              <a:rPr lang="ca-ES" b="1" dirty="0" err="1">
                <a:solidFill>
                  <a:srgbClr val="FFFFFF"/>
                </a:solidFill>
                <a:latin typeface="Verdana"/>
                <a:cs typeface="Verdana"/>
              </a:rPr>
              <a:t>Cercabib</a:t>
            </a:r>
            <a:r>
              <a:rPr lang="ca-ES" b="1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endParaRPr lang="ca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556B631-B098-4D47-8C76-3EA6FC2FDF9D}"/>
              </a:ext>
            </a:extLst>
          </p:cNvPr>
          <p:cNvSpPr/>
          <p:nvPr/>
        </p:nvSpPr>
        <p:spPr>
          <a:xfrm>
            <a:off x="3104080" y="2209800"/>
            <a:ext cx="5125520" cy="409704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8386318" y="6289954"/>
            <a:ext cx="22352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1</a:t>
            </a:r>
            <a:r>
              <a:rPr lang="ca-ES" sz="1400" spc="-5" dirty="0">
                <a:latin typeface="Arial"/>
                <a:cs typeface="Arial"/>
              </a:rPr>
              <a:t>5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F26C547-CC9C-435D-89FA-8E4EDAFF9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267" y="1752600"/>
            <a:ext cx="7751442" cy="436018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7C4B96F0-D074-4DD4-B12D-EB36084193D4}"/>
              </a:ext>
            </a:extLst>
          </p:cNvPr>
          <p:cNvSpPr txBox="1"/>
          <p:nvPr/>
        </p:nvSpPr>
        <p:spPr>
          <a:xfrm>
            <a:off x="821266" y="1123118"/>
            <a:ext cx="3903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b="1" dirty="0" err="1">
                <a:latin typeface="Verdana" panose="020B0604030504040204" pitchFamily="34" charset="0"/>
                <a:ea typeface="Verdana" panose="020B0604030504040204" pitchFamily="34" charset="0"/>
              </a:rPr>
              <a:t>Cercabib</a:t>
            </a:r>
            <a:r>
              <a:rPr lang="ca-ES" sz="2000" b="1" dirty="0">
                <a:latin typeface="Verdana" panose="020B0604030504040204" pitchFamily="34" charset="0"/>
                <a:ea typeface="Verdana" panose="020B0604030504040204" pitchFamily="34" charset="0"/>
              </a:rPr>
              <a:t> : cerca ràpida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70197758-7ED3-4DA4-9EF5-9C134A14FBF2}"/>
              </a:ext>
            </a:extLst>
          </p:cNvPr>
          <p:cNvSpPr/>
          <p:nvPr/>
        </p:nvSpPr>
        <p:spPr>
          <a:xfrm>
            <a:off x="821266" y="3429000"/>
            <a:ext cx="1540934" cy="2590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77264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7217" y="1083056"/>
            <a:ext cx="3662679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Cercabib: </a:t>
            </a:r>
            <a:r>
              <a:rPr spc="-5" dirty="0"/>
              <a:t>cerca</a:t>
            </a:r>
            <a:r>
              <a:rPr spc="-70" dirty="0"/>
              <a:t> </a:t>
            </a:r>
            <a:r>
              <a:rPr dirty="0"/>
              <a:t>avançada</a:t>
            </a:r>
          </a:p>
        </p:txBody>
      </p:sp>
      <p:sp>
        <p:nvSpPr>
          <p:cNvPr id="3" name="object 3"/>
          <p:cNvSpPr/>
          <p:nvPr/>
        </p:nvSpPr>
        <p:spPr>
          <a:xfrm>
            <a:off x="1188719" y="1988820"/>
            <a:ext cx="6623304" cy="45171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10616" y="1684400"/>
            <a:ext cx="55232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5" dirty="0">
                <a:solidFill>
                  <a:srgbClr val="636363"/>
                </a:solidFill>
                <a:latin typeface="Verdana"/>
                <a:cs typeface="Verdana"/>
              </a:rPr>
              <a:t>Permet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combinar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més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d’un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camp de cerca i</a:t>
            </a:r>
            <a:r>
              <a:rPr sz="1600" spc="20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limitar-la.</a:t>
            </a:r>
            <a:endParaRPr sz="1600">
              <a:latin typeface="Verdan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69107" y="2241804"/>
            <a:ext cx="431800" cy="719455"/>
          </a:xfrm>
          <a:custGeom>
            <a:avLst/>
            <a:gdLst/>
            <a:ahLst/>
            <a:cxnLst/>
            <a:rect l="l" t="t" r="r" b="b"/>
            <a:pathLst>
              <a:path w="431800" h="719455">
                <a:moveTo>
                  <a:pt x="431292" y="467868"/>
                </a:moveTo>
                <a:lnTo>
                  <a:pt x="0" y="467868"/>
                </a:lnTo>
                <a:lnTo>
                  <a:pt x="215646" y="719328"/>
                </a:lnTo>
                <a:lnTo>
                  <a:pt x="431292" y="467868"/>
                </a:lnTo>
                <a:close/>
              </a:path>
              <a:path w="431800" h="719455">
                <a:moveTo>
                  <a:pt x="323469" y="0"/>
                </a:moveTo>
                <a:lnTo>
                  <a:pt x="107823" y="0"/>
                </a:lnTo>
                <a:lnTo>
                  <a:pt x="107823" y="467868"/>
                </a:lnTo>
                <a:lnTo>
                  <a:pt x="323469" y="467868"/>
                </a:lnTo>
                <a:lnTo>
                  <a:pt x="323469" y="0"/>
                </a:lnTo>
                <a:close/>
              </a:path>
            </a:pathLst>
          </a:custGeom>
          <a:solidFill>
            <a:srgbClr val="336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69107" y="2241804"/>
            <a:ext cx="431800" cy="719455"/>
          </a:xfrm>
          <a:custGeom>
            <a:avLst/>
            <a:gdLst/>
            <a:ahLst/>
            <a:cxnLst/>
            <a:rect l="l" t="t" r="r" b="b"/>
            <a:pathLst>
              <a:path w="431800" h="719455">
                <a:moveTo>
                  <a:pt x="0" y="467868"/>
                </a:moveTo>
                <a:lnTo>
                  <a:pt x="107823" y="467868"/>
                </a:lnTo>
                <a:lnTo>
                  <a:pt x="107823" y="0"/>
                </a:lnTo>
                <a:lnTo>
                  <a:pt x="323469" y="0"/>
                </a:lnTo>
                <a:lnTo>
                  <a:pt x="323469" y="467868"/>
                </a:lnTo>
                <a:lnTo>
                  <a:pt x="431292" y="467868"/>
                </a:lnTo>
                <a:lnTo>
                  <a:pt x="215646" y="719328"/>
                </a:lnTo>
                <a:lnTo>
                  <a:pt x="0" y="467868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28800" y="3709415"/>
            <a:ext cx="668020" cy="358140"/>
          </a:xfrm>
          <a:custGeom>
            <a:avLst/>
            <a:gdLst/>
            <a:ahLst/>
            <a:cxnLst/>
            <a:rect l="l" t="t" r="r" b="b"/>
            <a:pathLst>
              <a:path w="668019" h="358139">
                <a:moveTo>
                  <a:pt x="397637" y="0"/>
                </a:moveTo>
                <a:lnTo>
                  <a:pt x="397637" y="89534"/>
                </a:lnTo>
                <a:lnTo>
                  <a:pt x="0" y="89534"/>
                </a:lnTo>
                <a:lnTo>
                  <a:pt x="0" y="268604"/>
                </a:lnTo>
                <a:lnTo>
                  <a:pt x="397637" y="268604"/>
                </a:lnTo>
                <a:lnTo>
                  <a:pt x="397637" y="358139"/>
                </a:lnTo>
                <a:lnTo>
                  <a:pt x="667512" y="179069"/>
                </a:lnTo>
                <a:lnTo>
                  <a:pt x="397637" y="0"/>
                </a:lnTo>
                <a:close/>
              </a:path>
            </a:pathLst>
          </a:custGeom>
          <a:solidFill>
            <a:srgbClr val="336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828800" y="3709415"/>
            <a:ext cx="668020" cy="358140"/>
          </a:xfrm>
          <a:custGeom>
            <a:avLst/>
            <a:gdLst/>
            <a:ahLst/>
            <a:cxnLst/>
            <a:rect l="l" t="t" r="r" b="b"/>
            <a:pathLst>
              <a:path w="668019" h="358139">
                <a:moveTo>
                  <a:pt x="0" y="89534"/>
                </a:moveTo>
                <a:lnTo>
                  <a:pt x="397637" y="89534"/>
                </a:lnTo>
                <a:lnTo>
                  <a:pt x="397637" y="0"/>
                </a:lnTo>
                <a:lnTo>
                  <a:pt x="667512" y="179069"/>
                </a:lnTo>
                <a:lnTo>
                  <a:pt x="397637" y="358139"/>
                </a:lnTo>
                <a:lnTo>
                  <a:pt x="397637" y="268604"/>
                </a:lnTo>
                <a:lnTo>
                  <a:pt x="0" y="268604"/>
                </a:lnTo>
                <a:lnTo>
                  <a:pt x="0" y="8953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833372" y="4680203"/>
            <a:ext cx="666115" cy="361315"/>
          </a:xfrm>
          <a:custGeom>
            <a:avLst/>
            <a:gdLst/>
            <a:ahLst/>
            <a:cxnLst/>
            <a:rect l="l" t="t" r="r" b="b"/>
            <a:pathLst>
              <a:path w="666114" h="361314">
                <a:moveTo>
                  <a:pt x="394969" y="0"/>
                </a:moveTo>
                <a:lnTo>
                  <a:pt x="394969" y="90297"/>
                </a:lnTo>
                <a:lnTo>
                  <a:pt x="0" y="90297"/>
                </a:lnTo>
                <a:lnTo>
                  <a:pt x="0" y="270891"/>
                </a:lnTo>
                <a:lnTo>
                  <a:pt x="394969" y="270891"/>
                </a:lnTo>
                <a:lnTo>
                  <a:pt x="394969" y="361188"/>
                </a:lnTo>
                <a:lnTo>
                  <a:pt x="665988" y="180594"/>
                </a:lnTo>
                <a:lnTo>
                  <a:pt x="394969" y="0"/>
                </a:lnTo>
                <a:close/>
              </a:path>
            </a:pathLst>
          </a:custGeom>
          <a:solidFill>
            <a:srgbClr val="336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33372" y="4680203"/>
            <a:ext cx="666115" cy="361315"/>
          </a:xfrm>
          <a:custGeom>
            <a:avLst/>
            <a:gdLst/>
            <a:ahLst/>
            <a:cxnLst/>
            <a:rect l="l" t="t" r="r" b="b"/>
            <a:pathLst>
              <a:path w="666114" h="361314">
                <a:moveTo>
                  <a:pt x="0" y="90297"/>
                </a:moveTo>
                <a:lnTo>
                  <a:pt x="394969" y="90297"/>
                </a:lnTo>
                <a:lnTo>
                  <a:pt x="394969" y="0"/>
                </a:lnTo>
                <a:lnTo>
                  <a:pt x="665988" y="180594"/>
                </a:lnTo>
                <a:lnTo>
                  <a:pt x="394969" y="361188"/>
                </a:lnTo>
                <a:lnTo>
                  <a:pt x="394969" y="270891"/>
                </a:lnTo>
                <a:lnTo>
                  <a:pt x="0" y="270891"/>
                </a:lnTo>
                <a:lnTo>
                  <a:pt x="0" y="90297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812035" y="5652515"/>
            <a:ext cx="684276" cy="3840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425"/>
              </a:lnSpc>
            </a:pPr>
            <a:fld id="{81D60167-4931-47E6-BA6A-407CBD079E47}" type="slidenum">
              <a:rPr spc="-5" dirty="0"/>
              <a:t>16</a:t>
            </a:fld>
            <a:endParaRPr spc="-5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FEC2B76-82F6-450A-AADF-499EB56BE8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25" y="1828800"/>
            <a:ext cx="7905750" cy="433387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E63A664-EA04-456A-B70E-9E7E0B4A0C2F}"/>
              </a:ext>
            </a:extLst>
          </p:cNvPr>
          <p:cNvSpPr txBox="1"/>
          <p:nvPr/>
        </p:nvSpPr>
        <p:spPr>
          <a:xfrm>
            <a:off x="619124" y="1143000"/>
            <a:ext cx="5705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b="1" dirty="0" err="1">
                <a:latin typeface="Verdana" panose="020B0604030504040204" pitchFamily="34" charset="0"/>
                <a:ea typeface="Verdana" panose="020B0604030504040204" pitchFamily="34" charset="0"/>
              </a:rPr>
              <a:t>Cercabib</a:t>
            </a:r>
            <a:r>
              <a:rPr lang="ca-ES" sz="2000" b="1" dirty="0">
                <a:latin typeface="Verdana" panose="020B0604030504040204" pitchFamily="34" charset="0"/>
                <a:ea typeface="Verdana" panose="020B0604030504040204" pitchFamily="34" charset="0"/>
              </a:rPr>
              <a:t>: localització dels documents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A83B6B7-7329-45F7-85DC-86ED54DD9046}"/>
              </a:ext>
            </a:extLst>
          </p:cNvPr>
          <p:cNvSpPr/>
          <p:nvPr/>
        </p:nvSpPr>
        <p:spPr>
          <a:xfrm>
            <a:off x="2595562" y="4495800"/>
            <a:ext cx="681038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5DA2C220-2C02-4B79-A7B1-F79323429F50}"/>
              </a:ext>
            </a:extLst>
          </p:cNvPr>
          <p:cNvCxnSpPr/>
          <p:nvPr/>
        </p:nvCxnSpPr>
        <p:spPr>
          <a:xfrm flipH="1" flipV="1">
            <a:off x="3733800" y="4800600"/>
            <a:ext cx="53340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C248E7FB-F01B-4C61-BB4B-9BE8308A11D7}"/>
              </a:ext>
            </a:extLst>
          </p:cNvPr>
          <p:cNvCxnSpPr/>
          <p:nvPr/>
        </p:nvCxnSpPr>
        <p:spPr>
          <a:xfrm flipV="1">
            <a:off x="5257800" y="4800600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2055" y="1292732"/>
            <a:ext cx="26727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Altres serveis:</a:t>
            </a:r>
            <a:r>
              <a:rPr spc="-130" dirty="0"/>
              <a:t> </a:t>
            </a:r>
            <a:r>
              <a:rPr sz="1800" spc="-10" dirty="0"/>
              <a:t>PUC</a:t>
            </a:r>
            <a:endParaRPr sz="1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18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02360" y="1917953"/>
            <a:ext cx="7621270" cy="4252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525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Verdana"/>
                <a:cs typeface="Verdana"/>
              </a:rPr>
              <a:t>El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PUC</a:t>
            </a:r>
            <a:r>
              <a:rPr sz="1800" spc="-5" dirty="0">
                <a:latin typeface="Verdana"/>
                <a:cs typeface="Verdana"/>
              </a:rPr>
              <a:t>, </a:t>
            </a:r>
            <a:r>
              <a:rPr sz="1800" spc="-20" dirty="0">
                <a:latin typeface="Verdana"/>
                <a:cs typeface="Verdana"/>
              </a:rPr>
              <a:t>préstec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-5" dirty="0">
                <a:latin typeface="Verdana"/>
                <a:cs typeface="Verdana"/>
              </a:rPr>
              <a:t>llibres </a:t>
            </a:r>
            <a:r>
              <a:rPr sz="1800" spc="-15" dirty="0">
                <a:latin typeface="Verdana"/>
                <a:cs typeface="Verdana"/>
              </a:rPr>
              <a:t>entre </a:t>
            </a:r>
            <a:r>
              <a:rPr sz="1800" dirty="0">
                <a:latin typeface="Verdana"/>
                <a:cs typeface="Verdana"/>
              </a:rPr>
              <a:t>les </a:t>
            </a:r>
            <a:r>
              <a:rPr sz="1800" spc="-5" dirty="0">
                <a:latin typeface="Verdana"/>
                <a:cs typeface="Verdana"/>
              </a:rPr>
              <a:t>biblioteques </a:t>
            </a:r>
            <a:r>
              <a:rPr sz="1800" dirty="0">
                <a:latin typeface="Verdana"/>
                <a:cs typeface="Verdana"/>
              </a:rPr>
              <a:t>del </a:t>
            </a:r>
            <a:r>
              <a:rPr sz="1800" spc="-10" dirty="0">
                <a:latin typeface="Verdana"/>
                <a:cs typeface="Verdana"/>
              </a:rPr>
              <a:t>Consorci </a:t>
            </a:r>
            <a:r>
              <a:rPr sz="1800" spc="-45" dirty="0">
                <a:latin typeface="Verdana"/>
                <a:cs typeface="Verdana"/>
              </a:rPr>
              <a:t>de  </a:t>
            </a:r>
            <a:r>
              <a:rPr sz="1800" spc="-15" dirty="0">
                <a:latin typeface="Verdana"/>
                <a:cs typeface="Verdana"/>
              </a:rPr>
              <a:t>Serveis Universitaris de </a:t>
            </a:r>
            <a:r>
              <a:rPr sz="1800" spc="-30" dirty="0">
                <a:latin typeface="Verdana"/>
                <a:cs typeface="Verdana"/>
              </a:rPr>
              <a:t>Catalunya </a:t>
            </a:r>
            <a:r>
              <a:rPr sz="1800" spc="-15" dirty="0">
                <a:latin typeface="Verdana"/>
                <a:cs typeface="Verdana"/>
              </a:rPr>
              <a:t>(CSUC), és </a:t>
            </a:r>
            <a:r>
              <a:rPr sz="1800" spc="-10" dirty="0">
                <a:latin typeface="Verdana"/>
                <a:cs typeface="Verdana"/>
              </a:rPr>
              <a:t>un </a:t>
            </a:r>
            <a:r>
              <a:rPr sz="1800" spc="-15" dirty="0">
                <a:latin typeface="Verdana"/>
                <a:cs typeface="Verdana"/>
              </a:rPr>
              <a:t>servei </a:t>
            </a:r>
            <a:r>
              <a:rPr sz="1800" b="1" spc="-10" dirty="0">
                <a:latin typeface="Verdana"/>
                <a:cs typeface="Verdana"/>
              </a:rPr>
              <a:t>gratuït  </a:t>
            </a:r>
            <a:r>
              <a:rPr sz="1800" spc="-15" dirty="0">
                <a:latin typeface="Verdana"/>
                <a:cs typeface="Verdana"/>
              </a:rPr>
              <a:t>que permet </a:t>
            </a:r>
            <a:r>
              <a:rPr sz="1800" dirty="0">
                <a:latin typeface="Verdana"/>
                <a:cs typeface="Verdana"/>
              </a:rPr>
              <a:t>als </a:t>
            </a:r>
            <a:r>
              <a:rPr sz="1800" spc="-15" dirty="0">
                <a:latin typeface="Verdana"/>
                <a:cs typeface="Verdana"/>
              </a:rPr>
              <a:t>usuaris </a:t>
            </a:r>
            <a:r>
              <a:rPr sz="1800" spc="-5" dirty="0">
                <a:latin typeface="Verdana"/>
                <a:cs typeface="Verdana"/>
              </a:rPr>
              <a:t>d’una </a:t>
            </a:r>
            <a:r>
              <a:rPr sz="1800" spc="-10" dirty="0">
                <a:latin typeface="Verdana"/>
                <a:cs typeface="Verdana"/>
              </a:rPr>
              <a:t>biblioteca del CSUC </a:t>
            </a:r>
            <a:r>
              <a:rPr sz="1800" spc="-5" dirty="0">
                <a:latin typeface="Verdana"/>
                <a:cs typeface="Verdana"/>
              </a:rPr>
              <a:t>sol·licitar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0" dirty="0">
                <a:latin typeface="Verdana"/>
                <a:cs typeface="Verdana"/>
              </a:rPr>
              <a:t>tenir  </a:t>
            </a:r>
            <a:r>
              <a:rPr sz="1800" spc="-15" dirty="0">
                <a:latin typeface="Verdana"/>
                <a:cs typeface="Verdana"/>
              </a:rPr>
              <a:t>en </a:t>
            </a:r>
            <a:r>
              <a:rPr sz="1800" spc="-20" dirty="0">
                <a:latin typeface="Verdana"/>
                <a:cs typeface="Verdana"/>
              </a:rPr>
              <a:t>préstec </a:t>
            </a:r>
            <a:r>
              <a:rPr sz="1800" spc="-15" dirty="0">
                <a:latin typeface="Verdana"/>
                <a:cs typeface="Verdana"/>
              </a:rPr>
              <a:t>documents </a:t>
            </a:r>
            <a:r>
              <a:rPr sz="1800" spc="-5" dirty="0">
                <a:latin typeface="Verdana"/>
                <a:cs typeface="Verdana"/>
              </a:rPr>
              <a:t>d’una </a:t>
            </a:r>
            <a:r>
              <a:rPr sz="1800" spc="-20" dirty="0">
                <a:latin typeface="Verdana"/>
                <a:cs typeface="Verdana"/>
              </a:rPr>
              <a:t>altra </a:t>
            </a:r>
            <a:r>
              <a:rPr sz="1800" spc="-10" dirty="0">
                <a:latin typeface="Verdana"/>
                <a:cs typeface="Verdana"/>
              </a:rPr>
              <a:t>biblioteca </a:t>
            </a:r>
            <a:r>
              <a:rPr sz="1800" spc="-15" dirty="0">
                <a:latin typeface="Verdana"/>
                <a:cs typeface="Verdana"/>
              </a:rPr>
              <a:t>del</a:t>
            </a:r>
            <a:r>
              <a:rPr sz="1800" spc="210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CSUC.</a:t>
            </a:r>
            <a:endParaRPr sz="1800">
              <a:latin typeface="Verdana"/>
              <a:cs typeface="Verdana"/>
            </a:endParaRPr>
          </a:p>
          <a:p>
            <a:pPr marL="12700" marR="5080" algn="just">
              <a:lnSpc>
                <a:spcPct val="100000"/>
              </a:lnSpc>
              <a:spcBef>
                <a:spcPts val="600"/>
              </a:spcBef>
              <a:buSzPct val="94444"/>
              <a:buFont typeface="Verdana"/>
              <a:buChar char="•"/>
              <a:tabLst>
                <a:tab pos="138430" algn="l"/>
              </a:tabLst>
            </a:pPr>
            <a:r>
              <a:rPr sz="1800" b="1" spc="-20" dirty="0">
                <a:latin typeface="Verdana"/>
                <a:cs typeface="Verdana"/>
              </a:rPr>
              <a:t>PUC </a:t>
            </a:r>
            <a:r>
              <a:rPr sz="1800" b="1" spc="-10" dirty="0">
                <a:latin typeface="Verdana"/>
                <a:cs typeface="Verdana"/>
              </a:rPr>
              <a:t>in </a:t>
            </a:r>
            <a:r>
              <a:rPr sz="1800" b="1" spc="-25" dirty="0">
                <a:latin typeface="Verdana"/>
                <a:cs typeface="Verdana"/>
              </a:rPr>
              <a:t>situ: </a:t>
            </a:r>
            <a:r>
              <a:rPr sz="1800" spc="-25" dirty="0">
                <a:latin typeface="Verdana"/>
                <a:cs typeface="Verdana"/>
              </a:rPr>
              <a:t>presencialment,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5" dirty="0">
                <a:latin typeface="Verdana"/>
                <a:cs typeface="Verdana"/>
              </a:rPr>
              <a:t>la </a:t>
            </a:r>
            <a:r>
              <a:rPr sz="1800" spc="-20" dirty="0">
                <a:latin typeface="Verdana"/>
                <a:cs typeface="Verdana"/>
              </a:rPr>
              <a:t>biblioteca </a:t>
            </a:r>
            <a:r>
              <a:rPr sz="1800" spc="-25" dirty="0">
                <a:latin typeface="Verdana"/>
                <a:cs typeface="Verdana"/>
              </a:rPr>
              <a:t>on es </a:t>
            </a:r>
            <a:r>
              <a:rPr sz="1800" spc="-35" dirty="0">
                <a:latin typeface="Verdana"/>
                <a:cs typeface="Verdana"/>
              </a:rPr>
              <a:t>troben </a:t>
            </a:r>
            <a:r>
              <a:rPr sz="1800" spc="-15" dirty="0">
                <a:latin typeface="Verdana"/>
                <a:cs typeface="Verdana"/>
              </a:rPr>
              <a:t>els </a:t>
            </a:r>
            <a:r>
              <a:rPr sz="1800" spc="600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documents.</a:t>
            </a:r>
            <a:endParaRPr sz="1800">
              <a:latin typeface="Verdana"/>
              <a:cs typeface="Verdana"/>
            </a:endParaRPr>
          </a:p>
          <a:p>
            <a:pPr marL="12700" marR="405130">
              <a:lnSpc>
                <a:spcPct val="80000"/>
              </a:lnSpc>
              <a:spcBef>
                <a:spcPts val="994"/>
              </a:spcBef>
              <a:buSzPct val="94444"/>
              <a:buFont typeface="Verdana"/>
              <a:buChar char="•"/>
              <a:tabLst>
                <a:tab pos="138430" algn="l"/>
              </a:tabLst>
            </a:pPr>
            <a:r>
              <a:rPr sz="1800" b="1" spc="-10" dirty="0">
                <a:latin typeface="Verdana"/>
                <a:cs typeface="Verdana"/>
              </a:rPr>
              <a:t>PUC </a:t>
            </a:r>
            <a:r>
              <a:rPr sz="1800" b="1" spc="-20" dirty="0">
                <a:latin typeface="Verdana"/>
                <a:cs typeface="Verdana"/>
              </a:rPr>
              <a:t>via </a:t>
            </a:r>
            <a:r>
              <a:rPr sz="1800" b="1" dirty="0">
                <a:latin typeface="Verdana"/>
                <a:cs typeface="Verdana"/>
              </a:rPr>
              <a:t>web: </a:t>
            </a:r>
            <a:r>
              <a:rPr sz="1800" spc="-20" dirty="0">
                <a:latin typeface="Verdana"/>
                <a:cs typeface="Verdana"/>
              </a:rPr>
              <a:t>remotament,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30" dirty="0">
                <a:latin typeface="Verdana"/>
                <a:cs typeface="Verdana"/>
              </a:rPr>
              <a:t>través </a:t>
            </a:r>
            <a:r>
              <a:rPr sz="1800" spc="-10" dirty="0">
                <a:latin typeface="Verdana"/>
                <a:cs typeface="Verdana"/>
              </a:rPr>
              <a:t>del </a:t>
            </a:r>
            <a:r>
              <a:rPr sz="1800" spc="-20" dirty="0">
                <a:latin typeface="Verdana"/>
                <a:cs typeface="Verdana"/>
              </a:rPr>
              <a:t>Catàleg </a:t>
            </a:r>
            <a:r>
              <a:rPr sz="1800" spc="-5" dirty="0">
                <a:latin typeface="Verdana"/>
                <a:cs typeface="Verdana"/>
              </a:rPr>
              <a:t>Col·lectiu </a:t>
            </a:r>
            <a:r>
              <a:rPr sz="1800" spc="-10" dirty="0">
                <a:latin typeface="Verdana"/>
                <a:cs typeface="Verdana"/>
              </a:rPr>
              <a:t>de  </a:t>
            </a:r>
            <a:r>
              <a:rPr sz="1800" spc="-5" dirty="0">
                <a:latin typeface="Verdana"/>
                <a:cs typeface="Verdana"/>
              </a:rPr>
              <a:t>les </a:t>
            </a:r>
            <a:r>
              <a:rPr sz="1800" spc="-15" dirty="0">
                <a:latin typeface="Verdana"/>
                <a:cs typeface="Verdana"/>
              </a:rPr>
              <a:t>Universitats </a:t>
            </a:r>
            <a:r>
              <a:rPr sz="1800" spc="-10" dirty="0">
                <a:latin typeface="Verdana"/>
                <a:cs typeface="Verdana"/>
              </a:rPr>
              <a:t>de </a:t>
            </a:r>
            <a:r>
              <a:rPr sz="1800" spc="-30" dirty="0">
                <a:latin typeface="Verdana"/>
                <a:cs typeface="Verdana"/>
              </a:rPr>
              <a:t>Catalunya</a:t>
            </a:r>
            <a:r>
              <a:rPr sz="1800" spc="-70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(CCUC).</a:t>
            </a:r>
            <a:endParaRPr sz="1800">
              <a:latin typeface="Verdana"/>
              <a:cs typeface="Verdana"/>
            </a:endParaRPr>
          </a:p>
          <a:p>
            <a:pPr marL="469900" marR="901065" lvl="1">
              <a:lnSpc>
                <a:spcPct val="80000"/>
              </a:lnSpc>
              <a:spcBef>
                <a:spcPts val="409"/>
              </a:spcBef>
              <a:buClr>
                <a:srgbClr val="000000"/>
              </a:buClr>
              <a:buSzPct val="94444"/>
              <a:buChar char="•"/>
              <a:tabLst>
                <a:tab pos="596900" algn="l"/>
              </a:tabLst>
            </a:pPr>
            <a:r>
              <a:rPr sz="1800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Connecta’t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al </a:t>
            </a:r>
            <a:r>
              <a:rPr sz="1800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Catàleg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Col·lectiu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de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les </a:t>
            </a: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Universitats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de  </a:t>
            </a:r>
            <a:r>
              <a:rPr sz="1800" u="heavy" spc="-3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Catalunya</a:t>
            </a:r>
            <a:r>
              <a:rPr sz="1800" u="heavy" spc="-5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(CCUC).</a:t>
            </a:r>
            <a:endParaRPr sz="1800">
              <a:latin typeface="Verdana"/>
              <a:cs typeface="Verdana"/>
            </a:endParaRPr>
          </a:p>
          <a:p>
            <a:pPr marL="675005" lvl="1" indent="-205104">
              <a:lnSpc>
                <a:spcPts val="1764"/>
              </a:lnSpc>
              <a:buSzPct val="94444"/>
              <a:buChar char="•"/>
              <a:tabLst>
                <a:tab pos="675640" algn="l"/>
              </a:tabLst>
            </a:pPr>
            <a:r>
              <a:rPr sz="1800" spc="-15" dirty="0">
                <a:latin typeface="Verdana"/>
                <a:cs typeface="Verdana"/>
              </a:rPr>
              <a:t>Busca </a:t>
            </a:r>
            <a:r>
              <a:rPr sz="1800" dirty="0">
                <a:latin typeface="Verdana"/>
                <a:cs typeface="Verdana"/>
              </a:rPr>
              <a:t>si el </a:t>
            </a:r>
            <a:r>
              <a:rPr sz="1800" spc="-15" dirty="0">
                <a:latin typeface="Verdana"/>
                <a:cs typeface="Verdana"/>
              </a:rPr>
              <a:t>document està </a:t>
            </a:r>
            <a:r>
              <a:rPr sz="1800" spc="-5" dirty="0">
                <a:latin typeface="Verdana"/>
                <a:cs typeface="Verdana"/>
              </a:rPr>
              <a:t>disponible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5" dirty="0">
                <a:latin typeface="Verdana"/>
                <a:cs typeface="Verdana"/>
              </a:rPr>
              <a:t>clica</a:t>
            </a:r>
            <a:r>
              <a:rPr sz="1800" spc="70" dirty="0">
                <a:latin typeface="Verdana"/>
                <a:cs typeface="Verdana"/>
              </a:rPr>
              <a:t> </a:t>
            </a:r>
            <a:r>
              <a:rPr sz="1800" b="1" spc="-10" dirty="0">
                <a:latin typeface="Verdana"/>
                <a:cs typeface="Verdana"/>
              </a:rPr>
              <a:t>demanar-lo.</a:t>
            </a:r>
            <a:endParaRPr sz="1800">
              <a:latin typeface="Verdana"/>
              <a:cs typeface="Verdana"/>
            </a:endParaRPr>
          </a:p>
          <a:p>
            <a:pPr marL="469900">
              <a:lnSpc>
                <a:spcPts val="2000"/>
              </a:lnSpc>
            </a:pPr>
            <a:r>
              <a:rPr sz="1800" dirty="0">
                <a:latin typeface="Verdana"/>
                <a:cs typeface="Verdana"/>
              </a:rPr>
              <a:t>Identifica’t i tria on el </a:t>
            </a:r>
            <a:r>
              <a:rPr sz="1800" spc="-5" dirty="0">
                <a:latin typeface="Verdana"/>
                <a:cs typeface="Verdana"/>
              </a:rPr>
              <a:t>vols</a:t>
            </a:r>
            <a:r>
              <a:rPr sz="1800" spc="35" dirty="0">
                <a:latin typeface="Verdana"/>
                <a:cs typeface="Verdana"/>
              </a:rPr>
              <a:t> </a:t>
            </a:r>
            <a:r>
              <a:rPr sz="1800" spc="-60" dirty="0">
                <a:latin typeface="Verdana"/>
                <a:cs typeface="Verdana"/>
              </a:rPr>
              <a:t>recollir.</a:t>
            </a:r>
            <a:endParaRPr sz="1800">
              <a:latin typeface="Verdana"/>
              <a:cs typeface="Verdana"/>
            </a:endParaRPr>
          </a:p>
          <a:p>
            <a:pPr marL="469900" marR="320040" lvl="1">
              <a:lnSpc>
                <a:spcPct val="78900"/>
              </a:lnSpc>
              <a:spcBef>
                <a:spcPts val="425"/>
              </a:spcBef>
              <a:buSzPct val="94444"/>
              <a:buChar char="•"/>
              <a:tabLst>
                <a:tab pos="596900" algn="l"/>
                <a:tab pos="1007744" algn="l"/>
              </a:tabLst>
            </a:pPr>
            <a:r>
              <a:rPr sz="1800" spc="-20" dirty="0">
                <a:latin typeface="Verdana"/>
                <a:cs typeface="Verdana"/>
              </a:rPr>
              <a:t>Quan </a:t>
            </a:r>
            <a:r>
              <a:rPr sz="1800" dirty="0">
                <a:latin typeface="Verdana"/>
                <a:cs typeface="Verdana"/>
              </a:rPr>
              <a:t>el llibre </a:t>
            </a:r>
            <a:r>
              <a:rPr sz="1800" spc="-15" dirty="0">
                <a:latin typeface="Verdana"/>
                <a:cs typeface="Verdana"/>
              </a:rPr>
              <a:t>arribi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5" dirty="0">
                <a:latin typeface="Verdana"/>
                <a:cs typeface="Verdana"/>
              </a:rPr>
              <a:t>la </a:t>
            </a:r>
            <a:r>
              <a:rPr sz="1800" spc="-10" dirty="0">
                <a:latin typeface="Verdana"/>
                <a:cs typeface="Verdana"/>
              </a:rPr>
              <a:t>biblioteca escollida, </a:t>
            </a:r>
            <a:r>
              <a:rPr sz="1800" spc="-15" dirty="0">
                <a:latin typeface="Verdana"/>
                <a:cs typeface="Verdana"/>
              </a:rPr>
              <a:t>rebràs </a:t>
            </a:r>
            <a:r>
              <a:rPr sz="1800" spc="-10" dirty="0">
                <a:latin typeface="Verdana"/>
                <a:cs typeface="Verdana"/>
              </a:rPr>
              <a:t>un avís  </a:t>
            </a:r>
            <a:r>
              <a:rPr sz="1800" spc="-15" dirty="0">
                <a:latin typeface="Verdana"/>
                <a:cs typeface="Verdana"/>
              </a:rPr>
              <a:t>per	correu</a:t>
            </a:r>
            <a:r>
              <a:rPr sz="1800" spc="-2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electrònic.</a:t>
            </a:r>
            <a:endParaRPr sz="1800">
              <a:latin typeface="Verdana"/>
              <a:cs typeface="Verdana"/>
            </a:endParaRPr>
          </a:p>
          <a:p>
            <a:pPr marL="469900" marR="166370" lvl="1">
              <a:lnSpc>
                <a:spcPct val="78900"/>
              </a:lnSpc>
              <a:spcBef>
                <a:spcPts val="395"/>
              </a:spcBef>
              <a:buSzPct val="94444"/>
              <a:buChar char="•"/>
              <a:tabLst>
                <a:tab pos="596900" algn="l"/>
              </a:tabLst>
            </a:pPr>
            <a:r>
              <a:rPr sz="1800" dirty="0">
                <a:latin typeface="Verdana"/>
                <a:cs typeface="Verdana"/>
              </a:rPr>
              <a:t>El </a:t>
            </a:r>
            <a:r>
              <a:rPr sz="1800" spc="-5" dirty="0">
                <a:latin typeface="Verdana"/>
                <a:cs typeface="Verdana"/>
              </a:rPr>
              <a:t>pots </a:t>
            </a:r>
            <a:r>
              <a:rPr sz="1800" spc="-15" dirty="0">
                <a:latin typeface="Verdana"/>
                <a:cs typeface="Verdana"/>
              </a:rPr>
              <a:t>retornar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20" dirty="0">
                <a:latin typeface="Verdana"/>
                <a:cs typeface="Verdana"/>
              </a:rPr>
              <a:t>qualsevol </a:t>
            </a:r>
            <a:r>
              <a:rPr sz="1800" spc="-10" dirty="0">
                <a:latin typeface="Verdana"/>
                <a:cs typeface="Verdana"/>
              </a:rPr>
              <a:t>biblioteca de </a:t>
            </a:r>
            <a:r>
              <a:rPr sz="1800" spc="5" dirty="0">
                <a:latin typeface="Verdana"/>
                <a:cs typeface="Verdana"/>
              </a:rPr>
              <a:t>la </a:t>
            </a:r>
            <a:r>
              <a:rPr sz="1800" spc="-35" dirty="0">
                <a:latin typeface="Verdana"/>
                <a:cs typeface="Verdana"/>
              </a:rPr>
              <a:t>teva </a:t>
            </a:r>
            <a:r>
              <a:rPr sz="1800" dirty="0">
                <a:latin typeface="Verdana"/>
                <a:cs typeface="Verdana"/>
              </a:rPr>
              <a:t>institució o  </a:t>
            </a:r>
            <a:r>
              <a:rPr sz="1800" spc="-10" dirty="0">
                <a:latin typeface="Verdana"/>
                <a:cs typeface="Verdana"/>
              </a:rPr>
              <a:t>de </a:t>
            </a:r>
            <a:r>
              <a:rPr sz="1800" spc="5" dirty="0">
                <a:latin typeface="Verdana"/>
                <a:cs typeface="Verdana"/>
              </a:rPr>
              <a:t>la </a:t>
            </a:r>
            <a:r>
              <a:rPr sz="1800" dirty="0">
                <a:latin typeface="Verdana"/>
                <a:cs typeface="Verdana"/>
              </a:rPr>
              <a:t>institució a </a:t>
            </a:r>
            <a:r>
              <a:rPr sz="1800" spc="5" dirty="0">
                <a:latin typeface="Verdana"/>
                <a:cs typeface="Verdana"/>
              </a:rPr>
              <a:t>la </a:t>
            </a:r>
            <a:r>
              <a:rPr sz="1800" spc="-15" dirty="0">
                <a:latin typeface="Verdana"/>
                <a:cs typeface="Verdana"/>
              </a:rPr>
              <a:t>qual </a:t>
            </a:r>
            <a:r>
              <a:rPr sz="1800" spc="-25" dirty="0">
                <a:latin typeface="Verdana"/>
                <a:cs typeface="Verdana"/>
              </a:rPr>
              <a:t>pertany </a:t>
            </a:r>
            <a:r>
              <a:rPr sz="1800" spc="-5" dirty="0">
                <a:latin typeface="Verdana"/>
                <a:cs typeface="Verdana"/>
              </a:rPr>
              <a:t>el</a:t>
            </a:r>
            <a:r>
              <a:rPr sz="1800" spc="-20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llibre.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8048" y="1292732"/>
            <a:ext cx="26727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Altres serveis:</a:t>
            </a:r>
            <a:r>
              <a:rPr spc="-130" dirty="0"/>
              <a:t> </a:t>
            </a:r>
            <a:r>
              <a:rPr sz="1800" spc="-10" dirty="0"/>
              <a:t>PUC</a:t>
            </a:r>
            <a:endParaRPr sz="1800"/>
          </a:p>
        </p:txBody>
      </p:sp>
      <p:sp>
        <p:nvSpPr>
          <p:cNvPr id="3" name="object 3"/>
          <p:cNvSpPr txBox="1"/>
          <p:nvPr/>
        </p:nvSpPr>
        <p:spPr>
          <a:xfrm>
            <a:off x="637743" y="1825243"/>
            <a:ext cx="7483475" cy="1701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latin typeface="Verdana"/>
                <a:cs typeface="Verdana"/>
              </a:rPr>
              <a:t>Què li </a:t>
            </a:r>
            <a:r>
              <a:rPr sz="1600" b="1" spc="-15" dirty="0">
                <a:latin typeface="Verdana"/>
                <a:cs typeface="Verdana"/>
              </a:rPr>
              <a:t>cal </a:t>
            </a:r>
            <a:r>
              <a:rPr sz="1600" b="1" spc="-5" dirty="0">
                <a:latin typeface="Verdana"/>
                <a:cs typeface="Verdana"/>
              </a:rPr>
              <a:t>a </a:t>
            </a:r>
            <a:r>
              <a:rPr sz="1600" b="1" spc="-10" dirty="0">
                <a:latin typeface="Verdana"/>
                <a:cs typeface="Verdana"/>
              </a:rPr>
              <a:t>un </a:t>
            </a:r>
            <a:r>
              <a:rPr sz="1600" b="1" spc="-20" dirty="0">
                <a:latin typeface="Verdana"/>
                <a:cs typeface="Verdana"/>
              </a:rPr>
              <a:t>usuari </a:t>
            </a:r>
            <a:r>
              <a:rPr sz="1600" b="1" spc="-25" dirty="0">
                <a:latin typeface="Verdana"/>
                <a:cs typeface="Verdana"/>
              </a:rPr>
              <a:t>per </a:t>
            </a:r>
            <a:r>
              <a:rPr sz="1600" b="1" spc="-15" dirty="0">
                <a:latin typeface="Verdana"/>
                <a:cs typeface="Verdana"/>
              </a:rPr>
              <a:t>fer </a:t>
            </a:r>
            <a:r>
              <a:rPr sz="1600" b="1" spc="-10" dirty="0">
                <a:latin typeface="Verdana"/>
                <a:cs typeface="Verdana"/>
              </a:rPr>
              <a:t>ús </a:t>
            </a:r>
            <a:r>
              <a:rPr sz="1600" b="1" spc="-25" dirty="0">
                <a:latin typeface="Verdana"/>
                <a:cs typeface="Verdana"/>
              </a:rPr>
              <a:t>del</a:t>
            </a:r>
            <a:r>
              <a:rPr sz="1600" b="1" spc="300" dirty="0">
                <a:latin typeface="Verdana"/>
                <a:cs typeface="Verdana"/>
              </a:rPr>
              <a:t> </a:t>
            </a:r>
            <a:r>
              <a:rPr sz="1600" b="1" spc="-25" dirty="0">
                <a:latin typeface="Verdana"/>
                <a:cs typeface="Verdana"/>
              </a:rPr>
              <a:t>servei?</a:t>
            </a:r>
            <a:endParaRPr sz="1600" dirty="0">
              <a:latin typeface="Verdana"/>
              <a:cs typeface="Verdana"/>
            </a:endParaRPr>
          </a:p>
          <a:p>
            <a:pPr marL="478790" marR="5080" indent="-457200">
              <a:lnSpc>
                <a:spcPct val="100000"/>
              </a:lnSpc>
              <a:spcBef>
                <a:spcPts val="1200"/>
              </a:spcBef>
              <a:buChar char="•"/>
              <a:tabLst>
                <a:tab pos="478790" algn="l"/>
                <a:tab pos="479425" algn="l"/>
              </a:tabLst>
            </a:pPr>
            <a:r>
              <a:rPr sz="1600" spc="-20" dirty="0" err="1">
                <a:latin typeface="Verdana"/>
                <a:cs typeface="Verdana"/>
              </a:rPr>
              <a:t>Estar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spc="-15" dirty="0" err="1">
                <a:latin typeface="Verdana"/>
                <a:cs typeface="Verdana"/>
              </a:rPr>
              <a:t>donat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20" dirty="0" err="1">
                <a:latin typeface="Verdana"/>
                <a:cs typeface="Verdana"/>
              </a:rPr>
              <a:t>d’alta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a </a:t>
            </a:r>
            <a:r>
              <a:rPr sz="1600" spc="-15" dirty="0">
                <a:latin typeface="Verdana"/>
                <a:cs typeface="Verdana"/>
              </a:rPr>
              <a:t>la base </a:t>
            </a:r>
            <a:r>
              <a:rPr sz="1600" spc="-10" dirty="0">
                <a:latin typeface="Verdana"/>
                <a:cs typeface="Verdana"/>
              </a:rPr>
              <a:t>de </a:t>
            </a:r>
            <a:r>
              <a:rPr sz="1600" spc="-15" dirty="0" err="1">
                <a:latin typeface="Verdana"/>
                <a:cs typeface="Verdana"/>
              </a:rPr>
              <a:t>dades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15" dirty="0" err="1">
                <a:latin typeface="Verdana"/>
                <a:cs typeface="Verdana"/>
              </a:rPr>
              <a:t>d’usuaris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10" dirty="0">
                <a:latin typeface="Verdana"/>
                <a:cs typeface="Verdana"/>
              </a:rPr>
              <a:t>de </a:t>
            </a:r>
            <a:r>
              <a:rPr sz="1600" spc="-15" dirty="0">
                <a:latin typeface="Verdana"/>
                <a:cs typeface="Verdana"/>
              </a:rPr>
              <a:t>la </a:t>
            </a:r>
            <a:r>
              <a:rPr sz="1600" spc="-15" dirty="0" err="1">
                <a:latin typeface="Verdana"/>
                <a:cs typeface="Verdana"/>
              </a:rPr>
              <a:t>biblioteca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de </a:t>
            </a:r>
            <a:r>
              <a:rPr sz="1600" spc="-20" dirty="0">
                <a:latin typeface="Verdana"/>
                <a:cs typeface="Verdana"/>
              </a:rPr>
              <a:t>la  </a:t>
            </a:r>
            <a:r>
              <a:rPr sz="1600" spc="-40" dirty="0" err="1">
                <a:latin typeface="Verdana"/>
                <a:cs typeface="Verdana"/>
              </a:rPr>
              <a:t>seva</a:t>
            </a:r>
            <a:r>
              <a:rPr sz="1600" spc="45" dirty="0">
                <a:latin typeface="Verdana"/>
                <a:cs typeface="Verdana"/>
              </a:rPr>
              <a:t> </a:t>
            </a:r>
            <a:r>
              <a:rPr sz="1600" spc="-20" dirty="0" err="1">
                <a:latin typeface="Verdana"/>
                <a:cs typeface="Verdana"/>
              </a:rPr>
              <a:t>institució</a:t>
            </a:r>
            <a:r>
              <a:rPr sz="1600" spc="-20" dirty="0">
                <a:latin typeface="Verdana"/>
                <a:cs typeface="Verdana"/>
              </a:rPr>
              <a:t>.</a:t>
            </a:r>
            <a:endParaRPr sz="1600" dirty="0">
              <a:latin typeface="Verdana"/>
              <a:cs typeface="Verdana"/>
            </a:endParaRPr>
          </a:p>
          <a:p>
            <a:pPr marL="478790" indent="-457200">
              <a:lnSpc>
                <a:spcPct val="100000"/>
              </a:lnSpc>
              <a:spcBef>
                <a:spcPts val="1200"/>
              </a:spcBef>
              <a:buChar char="•"/>
              <a:tabLst>
                <a:tab pos="478790" algn="l"/>
                <a:tab pos="479425" algn="l"/>
              </a:tabLst>
            </a:pPr>
            <a:r>
              <a:rPr sz="1600" spc="-20" dirty="0">
                <a:latin typeface="Verdana"/>
                <a:cs typeface="Verdana"/>
              </a:rPr>
              <a:t>NO </a:t>
            </a:r>
            <a:r>
              <a:rPr sz="1600" spc="-25" dirty="0">
                <a:latin typeface="Verdana"/>
                <a:cs typeface="Verdana"/>
              </a:rPr>
              <a:t>tenir </a:t>
            </a:r>
            <a:r>
              <a:rPr sz="1600" spc="-20" dirty="0">
                <a:latin typeface="Verdana"/>
                <a:cs typeface="Verdana"/>
              </a:rPr>
              <a:t>préstecs </a:t>
            </a:r>
            <a:r>
              <a:rPr sz="1600" spc="-30" dirty="0">
                <a:latin typeface="Verdana"/>
                <a:cs typeface="Verdana"/>
              </a:rPr>
              <a:t>vençuts </a:t>
            </a:r>
            <a:r>
              <a:rPr sz="1600" spc="-5" dirty="0">
                <a:latin typeface="Verdana"/>
                <a:cs typeface="Verdana"/>
              </a:rPr>
              <a:t>a </a:t>
            </a:r>
            <a:r>
              <a:rPr sz="1600" spc="-15" dirty="0">
                <a:latin typeface="Verdana"/>
                <a:cs typeface="Verdana"/>
              </a:rPr>
              <a:t>la </a:t>
            </a:r>
            <a:r>
              <a:rPr sz="1600" spc="-40" dirty="0">
                <a:latin typeface="Verdana"/>
                <a:cs typeface="Verdana"/>
              </a:rPr>
              <a:t>seva</a:t>
            </a:r>
            <a:r>
              <a:rPr sz="1600" spc="320" dirty="0">
                <a:latin typeface="Verdana"/>
                <a:cs typeface="Verdana"/>
              </a:rPr>
              <a:t> </a:t>
            </a:r>
            <a:r>
              <a:rPr sz="1600" spc="-25" dirty="0">
                <a:latin typeface="Verdana"/>
                <a:cs typeface="Verdana"/>
              </a:rPr>
              <a:t>institució.</a:t>
            </a:r>
            <a:endParaRPr sz="1600" dirty="0">
              <a:latin typeface="Verdana"/>
              <a:cs typeface="Verdana"/>
            </a:endParaRPr>
          </a:p>
          <a:p>
            <a:pPr marL="478790" indent="-457200">
              <a:lnSpc>
                <a:spcPct val="100000"/>
              </a:lnSpc>
              <a:spcBef>
                <a:spcPts val="1200"/>
              </a:spcBef>
              <a:buChar char="•"/>
              <a:tabLst>
                <a:tab pos="478790" algn="l"/>
                <a:tab pos="479425" algn="l"/>
              </a:tabLst>
            </a:pPr>
            <a:r>
              <a:rPr sz="1600" spc="-20" dirty="0">
                <a:latin typeface="Verdana"/>
                <a:cs typeface="Verdana"/>
              </a:rPr>
              <a:t>NO estar </a:t>
            </a:r>
            <a:r>
              <a:rPr sz="1600" spc="-15" dirty="0">
                <a:latin typeface="Verdana"/>
                <a:cs typeface="Verdana"/>
              </a:rPr>
              <a:t>bloquejat </a:t>
            </a:r>
            <a:r>
              <a:rPr sz="1600" spc="-5" dirty="0">
                <a:latin typeface="Verdana"/>
                <a:cs typeface="Verdana"/>
              </a:rPr>
              <a:t>a </a:t>
            </a:r>
            <a:r>
              <a:rPr sz="1600" spc="-15" dirty="0">
                <a:latin typeface="Verdana"/>
                <a:cs typeface="Verdana"/>
              </a:rPr>
              <a:t>la </a:t>
            </a:r>
            <a:r>
              <a:rPr sz="1600" spc="-40" dirty="0">
                <a:latin typeface="Verdana"/>
                <a:cs typeface="Verdana"/>
              </a:rPr>
              <a:t>seva</a:t>
            </a:r>
            <a:r>
              <a:rPr sz="1600" spc="185" dirty="0">
                <a:latin typeface="Verdana"/>
                <a:cs typeface="Verdana"/>
              </a:rPr>
              <a:t> </a:t>
            </a:r>
            <a:r>
              <a:rPr sz="1600" spc="-25" dirty="0">
                <a:latin typeface="Verdana"/>
                <a:cs typeface="Verdana"/>
              </a:rPr>
              <a:t>institució.</a:t>
            </a:r>
            <a:endParaRPr sz="16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1945AB7-DC8E-46CA-87AA-3CD0949319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3725882"/>
            <a:ext cx="5638800" cy="26791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95" y="3257803"/>
            <a:ext cx="8272780" cy="1412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54965">
              <a:lnSpc>
                <a:spcPct val="100000"/>
              </a:lnSpc>
              <a:spcBef>
                <a:spcPts val="100"/>
              </a:spcBef>
              <a:buClr>
                <a:srgbClr val="333399"/>
              </a:buClr>
              <a:buSzPct val="75000"/>
              <a:buChar char="•"/>
              <a:tabLst>
                <a:tab pos="354965" algn="l"/>
                <a:tab pos="355600" algn="l"/>
              </a:tabLst>
            </a:pPr>
            <a:r>
              <a:rPr sz="1800" spc="-25" dirty="0">
                <a:latin typeface="Verdana"/>
                <a:cs typeface="Verdana"/>
              </a:rPr>
              <a:t>Presentar-vos </a:t>
            </a:r>
            <a:r>
              <a:rPr sz="1800" spc="-5" dirty="0">
                <a:latin typeface="Verdana"/>
                <a:cs typeface="Verdana"/>
              </a:rPr>
              <a:t>el</a:t>
            </a:r>
            <a:r>
              <a:rPr sz="1800" spc="-5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CRAI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Biblioteca de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Física </a:t>
            </a:r>
            <a:r>
              <a:rPr sz="1800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i Química</a:t>
            </a:r>
            <a:r>
              <a:rPr sz="1800" dirty="0">
                <a:solidFill>
                  <a:srgbClr val="0000FF"/>
                </a:solidFill>
                <a:latin typeface="Verdana"/>
                <a:cs typeface="Verdana"/>
                <a:hlinkClick r:id="rId2"/>
              </a:rPr>
              <a:t> </a:t>
            </a:r>
            <a:r>
              <a:rPr sz="1800" dirty="0">
                <a:latin typeface="Verdana"/>
                <a:cs typeface="Verdana"/>
              </a:rPr>
              <a:t>i els </a:t>
            </a:r>
            <a:r>
              <a:rPr sz="1800" spc="-15" dirty="0">
                <a:latin typeface="Verdana"/>
                <a:cs typeface="Verdana"/>
              </a:rPr>
              <a:t>seus</a:t>
            </a:r>
            <a:r>
              <a:rPr sz="1800" spc="75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serveis</a:t>
            </a:r>
            <a:endParaRPr sz="1800" dirty="0">
              <a:latin typeface="Verdana"/>
              <a:cs typeface="Verdana"/>
            </a:endParaRPr>
          </a:p>
          <a:p>
            <a:pPr marL="354965" marR="610870" indent="-354965">
              <a:lnSpc>
                <a:spcPct val="202800"/>
              </a:lnSpc>
              <a:buClr>
                <a:srgbClr val="333399"/>
              </a:buClr>
              <a:buSzPct val="75000"/>
              <a:buChar char="•"/>
              <a:tabLst>
                <a:tab pos="354965" algn="l"/>
                <a:tab pos="355600" algn="l"/>
              </a:tabLst>
            </a:pPr>
            <a:r>
              <a:rPr sz="1800" spc="-15" dirty="0">
                <a:latin typeface="Verdana"/>
                <a:cs typeface="Verdana"/>
              </a:rPr>
              <a:t>Parlar-vos </a:t>
            </a:r>
            <a:r>
              <a:rPr sz="1800" spc="-5" dirty="0">
                <a:latin typeface="Verdana"/>
                <a:cs typeface="Verdana"/>
              </a:rPr>
              <a:t>dels recursos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0" dirty="0">
                <a:latin typeface="Verdana"/>
                <a:cs typeface="Verdana"/>
              </a:rPr>
              <a:t>serveis que ofereix </a:t>
            </a:r>
            <a:r>
              <a:rPr sz="1800" dirty="0">
                <a:latin typeface="Verdana"/>
                <a:cs typeface="Verdana"/>
              </a:rPr>
              <a:t>el</a:t>
            </a:r>
            <a:r>
              <a:rPr sz="1800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CRAI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de </a:t>
            </a:r>
            <a:r>
              <a:rPr sz="1800" u="heavy" spc="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la </a:t>
            </a:r>
            <a:r>
              <a:rPr sz="1800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UB</a:t>
            </a:r>
            <a:r>
              <a:rPr sz="1800" dirty="0">
                <a:solidFill>
                  <a:srgbClr val="0000FF"/>
                </a:solidFill>
                <a:latin typeface="Verdana"/>
                <a:cs typeface="Verdana"/>
                <a:hlinkClick r:id="rId3"/>
              </a:rPr>
              <a:t> </a:t>
            </a:r>
            <a:r>
              <a:rPr sz="1800" dirty="0">
                <a:latin typeface="Verdana"/>
                <a:cs typeface="Verdana"/>
              </a:rPr>
              <a:t>: </a:t>
            </a:r>
            <a:r>
              <a:rPr sz="1800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 </a:t>
            </a: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Serveis que ofereix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el CRAI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de </a:t>
            </a:r>
            <a:r>
              <a:rPr sz="1800" u="heavy" spc="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la</a:t>
            </a:r>
            <a:r>
              <a:rPr sz="1800" u="heavy" spc="-5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UB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72678" y="6306844"/>
            <a:ext cx="1504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50"/>
              </a:lnSpc>
            </a:pPr>
            <a:fld id="{81D60167-4931-47E6-BA6A-407CBD079E47}" type="slidenum">
              <a:rPr sz="1400" dirty="0">
                <a:latin typeface="Arial"/>
                <a:cs typeface="Arial"/>
              </a:rPr>
              <a:t>2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1108" y="1904238"/>
            <a:ext cx="458406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Què volem amb aquesta</a:t>
            </a:r>
            <a:r>
              <a:rPr spc="-180" dirty="0"/>
              <a:t> </a:t>
            </a:r>
            <a:r>
              <a:rPr spc="-5" dirty="0"/>
              <a:t>sessió?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0168" y="1225422"/>
            <a:ext cx="53613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Altres serveis: </a:t>
            </a:r>
            <a:r>
              <a:rPr sz="1800" spc="-10" dirty="0"/>
              <a:t>PI </a:t>
            </a:r>
            <a:r>
              <a:rPr sz="1800" dirty="0"/>
              <a:t>/ </a:t>
            </a:r>
            <a:r>
              <a:rPr sz="1800" spc="-15" dirty="0"/>
              <a:t>Fotocòpies</a:t>
            </a:r>
            <a:r>
              <a:rPr sz="1800" spc="-125" dirty="0"/>
              <a:t> </a:t>
            </a:r>
            <a:r>
              <a:rPr sz="1800" spc="-10" dirty="0"/>
              <a:t>gratuïtes</a:t>
            </a:r>
            <a:endParaRPr sz="1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20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690168" y="1974037"/>
            <a:ext cx="7708265" cy="38446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Verdana"/>
                <a:cs typeface="Verdana"/>
              </a:rPr>
              <a:t>El </a:t>
            </a:r>
            <a:r>
              <a:rPr sz="1800" b="1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Servei </a:t>
            </a:r>
            <a:r>
              <a:rPr sz="18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de </a:t>
            </a:r>
            <a:r>
              <a:rPr sz="1800" b="1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Préstec </a:t>
            </a:r>
            <a:r>
              <a:rPr sz="1800" b="1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Interbibliotecari </a:t>
            </a:r>
            <a:r>
              <a:rPr sz="1800" b="1" spc="-20" dirty="0">
                <a:latin typeface="Verdana"/>
                <a:cs typeface="Verdana"/>
              </a:rPr>
              <a:t>(PI) </a:t>
            </a:r>
            <a:r>
              <a:rPr sz="1800" spc="-15" dirty="0">
                <a:latin typeface="Verdana"/>
                <a:cs typeface="Verdana"/>
              </a:rPr>
              <a:t>té </a:t>
            </a:r>
            <a:r>
              <a:rPr sz="1800" spc="-25" dirty="0">
                <a:latin typeface="Verdana"/>
                <a:cs typeface="Verdana"/>
              </a:rPr>
              <a:t>com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30" dirty="0">
                <a:latin typeface="Verdana"/>
                <a:cs typeface="Verdana"/>
              </a:rPr>
              <a:t>objectiu 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10" dirty="0">
                <a:latin typeface="Verdana"/>
                <a:cs typeface="Verdana"/>
              </a:rPr>
              <a:t>localització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0" dirty="0">
                <a:latin typeface="Verdana"/>
                <a:cs typeface="Verdana"/>
              </a:rPr>
              <a:t>l'obtenció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-10" dirty="0">
                <a:latin typeface="Verdana"/>
                <a:cs typeface="Verdana"/>
              </a:rPr>
              <a:t>l'original </a:t>
            </a:r>
            <a:r>
              <a:rPr sz="1800" dirty="0">
                <a:latin typeface="Verdana"/>
                <a:cs typeface="Verdana"/>
              </a:rPr>
              <a:t>o còpia </a:t>
            </a:r>
            <a:r>
              <a:rPr sz="1800" spc="-15" dirty="0">
                <a:latin typeface="Verdana"/>
                <a:cs typeface="Verdana"/>
              </a:rPr>
              <a:t>de qualsevol </a:t>
            </a:r>
            <a:r>
              <a:rPr sz="1800" spc="-10" dirty="0">
                <a:latin typeface="Verdana"/>
                <a:cs typeface="Verdana"/>
              </a:rPr>
              <a:t>tipus  </a:t>
            </a:r>
            <a:r>
              <a:rPr sz="1800" spc="-25" dirty="0">
                <a:latin typeface="Verdana"/>
                <a:cs typeface="Verdana"/>
              </a:rPr>
              <a:t>de document en </a:t>
            </a:r>
            <a:r>
              <a:rPr sz="1800" spc="-35" dirty="0">
                <a:latin typeface="Verdana"/>
                <a:cs typeface="Verdana"/>
              </a:rPr>
              <a:t>qualsevol </a:t>
            </a:r>
            <a:r>
              <a:rPr sz="1800" spc="-40" dirty="0">
                <a:latin typeface="Verdana"/>
                <a:cs typeface="Verdana"/>
              </a:rPr>
              <a:t>suport  </a:t>
            </a:r>
            <a:r>
              <a:rPr sz="1800" spc="-30" dirty="0">
                <a:latin typeface="Verdana"/>
                <a:cs typeface="Verdana"/>
              </a:rPr>
              <a:t>que </a:t>
            </a:r>
            <a:r>
              <a:rPr sz="1800" spc="-20" dirty="0">
                <a:latin typeface="Verdana"/>
                <a:cs typeface="Verdana"/>
              </a:rPr>
              <a:t>no </a:t>
            </a:r>
            <a:r>
              <a:rPr sz="1800" spc="-25" dirty="0">
                <a:latin typeface="Verdana"/>
                <a:cs typeface="Verdana"/>
              </a:rPr>
              <a:t>es </a:t>
            </a:r>
            <a:r>
              <a:rPr sz="1800" spc="-35" dirty="0">
                <a:latin typeface="Verdana"/>
                <a:cs typeface="Verdana"/>
              </a:rPr>
              <a:t>trobin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35" dirty="0">
                <a:latin typeface="Verdana"/>
                <a:cs typeface="Verdana"/>
              </a:rPr>
              <a:t>les  </a:t>
            </a:r>
            <a:r>
              <a:rPr sz="1800" spc="-10" dirty="0">
                <a:latin typeface="Verdana"/>
                <a:cs typeface="Verdana"/>
              </a:rPr>
              <a:t>biblioteques del </a:t>
            </a:r>
            <a:r>
              <a:rPr sz="1800" spc="-5" dirty="0">
                <a:latin typeface="Verdana"/>
                <a:cs typeface="Verdana"/>
              </a:rPr>
              <a:t>CRAI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5" dirty="0">
                <a:latin typeface="Verdana"/>
                <a:cs typeface="Verdana"/>
              </a:rPr>
              <a:t>UB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30" dirty="0">
                <a:latin typeface="Verdana"/>
                <a:cs typeface="Verdana"/>
              </a:rPr>
              <a:t>actuar </a:t>
            </a:r>
            <a:r>
              <a:rPr sz="1800" spc="-20" dirty="0">
                <a:latin typeface="Verdana"/>
                <a:cs typeface="Verdana"/>
              </a:rPr>
              <a:t>com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30" dirty="0">
                <a:latin typeface="Verdana"/>
                <a:cs typeface="Verdana"/>
              </a:rPr>
              <a:t>centre </a:t>
            </a:r>
            <a:r>
              <a:rPr sz="1800" spc="-25" dirty="0">
                <a:latin typeface="Verdana"/>
                <a:cs typeface="Verdana"/>
              </a:rPr>
              <a:t>prestatari  </a:t>
            </a:r>
            <a:r>
              <a:rPr sz="1800" spc="-5" dirty="0">
                <a:latin typeface="Verdana"/>
                <a:cs typeface="Verdana"/>
              </a:rPr>
              <a:t>dels </a:t>
            </a:r>
            <a:r>
              <a:rPr sz="1800" spc="-10" dirty="0">
                <a:latin typeface="Verdana"/>
                <a:cs typeface="Verdana"/>
              </a:rPr>
              <a:t>fons </a:t>
            </a:r>
            <a:r>
              <a:rPr sz="1800" spc="-5" dirty="0">
                <a:latin typeface="Verdana"/>
                <a:cs typeface="Verdana"/>
              </a:rPr>
              <a:t>propis </a:t>
            </a:r>
            <a:r>
              <a:rPr sz="1800" spc="-10" dirty="0">
                <a:latin typeface="Verdana"/>
                <a:cs typeface="Verdana"/>
              </a:rPr>
              <a:t>per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10" dirty="0">
                <a:latin typeface="Verdana"/>
                <a:cs typeface="Verdana"/>
              </a:rPr>
              <a:t>d'altres </a:t>
            </a:r>
            <a:r>
              <a:rPr sz="1800" spc="-5" dirty="0">
                <a:latin typeface="Verdana"/>
                <a:cs typeface="Verdana"/>
              </a:rPr>
              <a:t>institucions. </a:t>
            </a:r>
            <a:r>
              <a:rPr sz="1800" dirty="0">
                <a:latin typeface="Verdana"/>
                <a:cs typeface="Verdana"/>
              </a:rPr>
              <a:t>És </a:t>
            </a:r>
            <a:r>
              <a:rPr sz="1800" spc="-10" dirty="0">
                <a:latin typeface="Verdana"/>
                <a:cs typeface="Verdana"/>
              </a:rPr>
              <a:t>un </a:t>
            </a:r>
            <a:r>
              <a:rPr sz="1800" spc="-20" dirty="0">
                <a:latin typeface="Verdana"/>
                <a:cs typeface="Verdana"/>
              </a:rPr>
              <a:t>servei </a:t>
            </a:r>
            <a:r>
              <a:rPr sz="1800" spc="-15" dirty="0">
                <a:latin typeface="Verdana"/>
                <a:cs typeface="Verdana"/>
              </a:rPr>
              <a:t>sotmès </a:t>
            </a:r>
            <a:r>
              <a:rPr sz="1800" dirty="0">
                <a:latin typeface="Verdana"/>
                <a:cs typeface="Verdana"/>
              </a:rPr>
              <a:t>a  </a:t>
            </a:r>
            <a:r>
              <a:rPr sz="1800" spc="-10" dirty="0">
                <a:latin typeface="Verdana"/>
                <a:cs typeface="Verdana"/>
              </a:rPr>
              <a:t>tarifes.</a:t>
            </a:r>
            <a:endParaRPr sz="180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Normativa del</a:t>
            </a:r>
            <a:r>
              <a:rPr sz="1800" u="heavy" spc="4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 </a:t>
            </a:r>
            <a:r>
              <a:rPr sz="1800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PI</a:t>
            </a:r>
            <a:endParaRPr sz="1800" dirty="0">
              <a:latin typeface="Verdana"/>
              <a:cs typeface="Verdana"/>
            </a:endParaRPr>
          </a:p>
          <a:p>
            <a:pPr marL="12700" marR="6350" algn="just">
              <a:lnSpc>
                <a:spcPct val="100000"/>
              </a:lnSpc>
              <a:spcBef>
                <a:spcPts val="1800"/>
              </a:spcBef>
            </a:pPr>
            <a:r>
              <a:rPr sz="1800" dirty="0">
                <a:latin typeface="Verdana"/>
                <a:cs typeface="Verdana"/>
              </a:rPr>
              <a:t>El </a:t>
            </a:r>
            <a:r>
              <a:rPr sz="1800" b="1" spc="-10" dirty="0">
                <a:latin typeface="Verdana"/>
                <a:cs typeface="Verdana"/>
              </a:rPr>
              <a:t>Servei </a:t>
            </a:r>
            <a:r>
              <a:rPr sz="1800" b="1" spc="5" dirty="0">
                <a:latin typeface="Verdana"/>
                <a:cs typeface="Verdana"/>
              </a:rPr>
              <a:t>de </a:t>
            </a:r>
            <a:r>
              <a:rPr sz="1800" b="1" spc="-10" dirty="0">
                <a:latin typeface="Verdana"/>
                <a:cs typeface="Verdana"/>
              </a:rPr>
              <a:t>Fotocòpies gratuïtes </a:t>
            </a:r>
            <a:r>
              <a:rPr sz="1800" spc="-15" dirty="0">
                <a:latin typeface="Verdana"/>
                <a:cs typeface="Verdana"/>
              </a:rPr>
              <a:t>permet </a:t>
            </a:r>
            <a:r>
              <a:rPr sz="1800" spc="-10" dirty="0">
                <a:latin typeface="Verdana"/>
                <a:cs typeface="Verdana"/>
              </a:rPr>
              <a:t>obtenir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-25" dirty="0">
                <a:latin typeface="Verdana"/>
                <a:cs typeface="Verdana"/>
              </a:rPr>
              <a:t>forma  </a:t>
            </a:r>
            <a:r>
              <a:rPr sz="1800" spc="-20" dirty="0">
                <a:latin typeface="Verdana"/>
                <a:cs typeface="Verdana"/>
              </a:rPr>
              <a:t>gratuïta </a:t>
            </a:r>
            <a:r>
              <a:rPr sz="1800" spc="-5" dirty="0">
                <a:latin typeface="Verdana"/>
                <a:cs typeface="Verdana"/>
              </a:rPr>
              <a:t>còpia </a:t>
            </a:r>
            <a:r>
              <a:rPr sz="1800" spc="-10" dirty="0">
                <a:latin typeface="Verdana"/>
                <a:cs typeface="Verdana"/>
              </a:rPr>
              <a:t>d'articles </a:t>
            </a:r>
            <a:r>
              <a:rPr sz="1800" spc="-15" dirty="0">
                <a:latin typeface="Verdana"/>
                <a:cs typeface="Verdana"/>
              </a:rPr>
              <a:t>(en versió paper </a:t>
            </a:r>
            <a:r>
              <a:rPr sz="1800" dirty="0">
                <a:latin typeface="Verdana"/>
                <a:cs typeface="Verdana"/>
              </a:rPr>
              <a:t>o </a:t>
            </a:r>
            <a:r>
              <a:rPr sz="1800" spc="-10" dirty="0">
                <a:latin typeface="Verdana"/>
                <a:cs typeface="Verdana"/>
              </a:rPr>
              <a:t>electrònica)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-5" dirty="0">
                <a:latin typeface="Verdana"/>
                <a:cs typeface="Verdana"/>
              </a:rPr>
              <a:t>revistes  </a:t>
            </a:r>
            <a:r>
              <a:rPr sz="1800" spc="-10" dirty="0">
                <a:latin typeface="Verdana"/>
                <a:cs typeface="Verdana"/>
              </a:rPr>
              <a:t>subscrites per </a:t>
            </a:r>
            <a:r>
              <a:rPr sz="1800" spc="5" dirty="0">
                <a:latin typeface="Verdana"/>
                <a:cs typeface="Verdana"/>
              </a:rPr>
              <a:t>la </a:t>
            </a:r>
            <a:r>
              <a:rPr sz="1800" spc="-5" dirty="0">
                <a:latin typeface="Verdana"/>
                <a:cs typeface="Verdana"/>
              </a:rPr>
              <a:t>UB </a:t>
            </a:r>
            <a:r>
              <a:rPr sz="1800" spc="-15" dirty="0">
                <a:latin typeface="Verdana"/>
                <a:cs typeface="Verdana"/>
              </a:rPr>
              <a:t>que </a:t>
            </a:r>
            <a:r>
              <a:rPr sz="1800" spc="-10" dirty="0">
                <a:latin typeface="Verdana"/>
                <a:cs typeface="Verdana"/>
              </a:rPr>
              <a:t>no </a:t>
            </a:r>
            <a:r>
              <a:rPr sz="1800" spc="-15" dirty="0">
                <a:latin typeface="Verdana"/>
                <a:cs typeface="Verdana"/>
              </a:rPr>
              <a:t>es </a:t>
            </a:r>
            <a:r>
              <a:rPr sz="1800" spc="-20" dirty="0">
                <a:latin typeface="Verdana"/>
                <a:cs typeface="Verdana"/>
              </a:rPr>
              <a:t>troben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5" dirty="0">
                <a:latin typeface="Verdana"/>
                <a:cs typeface="Verdana"/>
              </a:rPr>
              <a:t>la biblioteca </a:t>
            </a:r>
            <a:r>
              <a:rPr sz="1800" spc="-15" dirty="0">
                <a:latin typeface="Verdana"/>
                <a:cs typeface="Verdana"/>
              </a:rPr>
              <a:t>que </a:t>
            </a:r>
            <a:r>
              <a:rPr sz="1800" spc="-5" dirty="0">
                <a:latin typeface="Verdana"/>
                <a:cs typeface="Verdana"/>
              </a:rPr>
              <a:t>utilitzeu  </a:t>
            </a:r>
            <a:r>
              <a:rPr sz="1800" spc="-15" dirty="0">
                <a:latin typeface="Verdana"/>
                <a:cs typeface="Verdana"/>
              </a:rPr>
              <a:t>habitualment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5" dirty="0">
                <a:latin typeface="Verdana"/>
                <a:cs typeface="Verdana"/>
              </a:rPr>
              <a:t>que </a:t>
            </a:r>
            <a:r>
              <a:rPr sz="1800" spc="-10" dirty="0">
                <a:latin typeface="Verdana"/>
                <a:cs typeface="Verdana"/>
              </a:rPr>
              <a:t>no </a:t>
            </a:r>
            <a:r>
              <a:rPr sz="1800" spc="-15" dirty="0">
                <a:latin typeface="Verdana"/>
                <a:cs typeface="Verdana"/>
              </a:rPr>
              <a:t>són accessibles en format</a:t>
            </a:r>
            <a:r>
              <a:rPr sz="1800" spc="8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electrònic.</a:t>
            </a:r>
            <a:endParaRPr sz="1800" dirty="0">
              <a:latin typeface="Verdana"/>
              <a:cs typeface="Verdana"/>
            </a:endParaRPr>
          </a:p>
          <a:p>
            <a:pPr marL="12700" marR="105410">
              <a:lnSpc>
                <a:spcPct val="100000"/>
              </a:lnSpc>
              <a:spcBef>
                <a:spcPts val="5"/>
              </a:spcBef>
              <a:tabLst>
                <a:tab pos="2752725" algn="l"/>
                <a:tab pos="6022340" algn="l"/>
                <a:tab pos="7322820" algn="l"/>
              </a:tabLst>
            </a:pPr>
            <a:r>
              <a:rPr sz="1800" spc="-10" dirty="0">
                <a:latin typeface="Verdana"/>
                <a:cs typeface="Verdana"/>
              </a:rPr>
              <a:t>A</a:t>
            </a:r>
            <a:r>
              <a:rPr sz="1800" spc="-20" dirty="0">
                <a:latin typeface="Verdana"/>
                <a:cs typeface="Verdana"/>
              </a:rPr>
              <a:t>d</a:t>
            </a:r>
            <a:r>
              <a:rPr sz="1800" spc="-15" dirty="0">
                <a:latin typeface="Verdana"/>
                <a:cs typeface="Verdana"/>
              </a:rPr>
              <a:t>r</a:t>
            </a:r>
            <a:r>
              <a:rPr sz="1800" spc="-3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ça</a:t>
            </a:r>
            <a:r>
              <a:rPr sz="1800" dirty="0">
                <a:latin typeface="Verdana"/>
                <a:cs typeface="Verdana"/>
              </a:rPr>
              <a:t>t </a:t>
            </a:r>
            <a:r>
              <a:rPr sz="1800" spc="-295" dirty="0">
                <a:latin typeface="Verdana"/>
                <a:cs typeface="Verdana"/>
              </a:rPr>
              <a:t>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295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p</a:t>
            </a:r>
            <a:r>
              <a:rPr sz="1800" spc="-15" dirty="0">
                <a:latin typeface="Verdana"/>
                <a:cs typeface="Verdana"/>
              </a:rPr>
              <a:t>ro</a:t>
            </a:r>
            <a:r>
              <a:rPr sz="1800" spc="-10" dirty="0">
                <a:latin typeface="Verdana"/>
                <a:cs typeface="Verdana"/>
              </a:rPr>
              <a:t>f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s</a:t>
            </a:r>
            <a:r>
              <a:rPr sz="1800" spc="-30" dirty="0">
                <a:latin typeface="Verdana"/>
                <a:cs typeface="Verdana"/>
              </a:rPr>
              <a:t>s</a:t>
            </a:r>
            <a:r>
              <a:rPr sz="1800" spc="-15" dirty="0">
                <a:latin typeface="Verdana"/>
                <a:cs typeface="Verdana"/>
              </a:rPr>
              <a:t>or</a:t>
            </a:r>
            <a:r>
              <a:rPr sz="1800" dirty="0">
                <a:latin typeface="Verdana"/>
                <a:cs typeface="Verdana"/>
              </a:rPr>
              <a:t>s </a:t>
            </a:r>
            <a:r>
              <a:rPr sz="1800" spc="-275" dirty="0">
                <a:latin typeface="Verdana"/>
                <a:cs typeface="Verdana"/>
              </a:rPr>
              <a:t> </a:t>
            </a:r>
            <a:r>
              <a:rPr sz="1800" dirty="0">
                <a:latin typeface="Verdana"/>
                <a:cs typeface="Verdana"/>
              </a:rPr>
              <a:t>i	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spc="-40" dirty="0">
                <a:latin typeface="Verdana"/>
                <a:cs typeface="Verdana"/>
              </a:rPr>
              <a:t>n</a:t>
            </a:r>
            <a:r>
              <a:rPr sz="1800" spc="-35" dirty="0">
                <a:latin typeface="Verdana"/>
                <a:cs typeface="Verdana"/>
              </a:rPr>
              <a:t>v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spc="-25" dirty="0">
                <a:latin typeface="Verdana"/>
                <a:cs typeface="Verdana"/>
              </a:rPr>
              <a:t>s</a:t>
            </a:r>
            <a:r>
              <a:rPr sz="1800" spc="-5" dirty="0">
                <a:latin typeface="Verdana"/>
                <a:cs typeface="Verdana"/>
              </a:rPr>
              <a:t>t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spc="-20" dirty="0">
                <a:latin typeface="Verdana"/>
                <a:cs typeface="Verdana"/>
              </a:rPr>
              <a:t>g</a:t>
            </a:r>
            <a:r>
              <a:rPr sz="1800" spc="-15" dirty="0">
                <a:latin typeface="Verdana"/>
                <a:cs typeface="Verdana"/>
              </a:rPr>
              <a:t>a</a:t>
            </a:r>
            <a:r>
              <a:rPr sz="1800" spc="-30" dirty="0">
                <a:latin typeface="Verdana"/>
                <a:cs typeface="Verdana"/>
              </a:rPr>
              <a:t>d</a:t>
            </a:r>
            <a:r>
              <a:rPr sz="1800" spc="-15" dirty="0">
                <a:latin typeface="Verdana"/>
                <a:cs typeface="Verdana"/>
              </a:rPr>
              <a:t>ors</a:t>
            </a:r>
            <a:r>
              <a:rPr sz="1800" dirty="0">
                <a:latin typeface="Verdana"/>
                <a:cs typeface="Verdana"/>
              </a:rPr>
              <a:t>, </a:t>
            </a:r>
            <a:r>
              <a:rPr sz="1800" spc="-300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d</a:t>
            </a:r>
            <a:r>
              <a:rPr sz="1800" spc="-15" dirty="0">
                <a:latin typeface="Verdana"/>
                <a:cs typeface="Verdana"/>
              </a:rPr>
              <a:t>octo</a:t>
            </a:r>
            <a:r>
              <a:rPr sz="1800" spc="-95" dirty="0">
                <a:latin typeface="Verdana"/>
                <a:cs typeface="Verdana"/>
              </a:rPr>
              <a:t>r</a:t>
            </a:r>
            <a:r>
              <a:rPr sz="1800" spc="-15" dirty="0">
                <a:latin typeface="Verdana"/>
                <a:cs typeface="Verdana"/>
              </a:rPr>
              <a:t>an</a:t>
            </a:r>
            <a:r>
              <a:rPr sz="1800" spc="-30" dirty="0">
                <a:latin typeface="Verdana"/>
                <a:cs typeface="Verdana"/>
              </a:rPr>
              <a:t>d</a:t>
            </a:r>
            <a:r>
              <a:rPr sz="1800" dirty="0">
                <a:latin typeface="Verdana"/>
                <a:cs typeface="Verdana"/>
              </a:rPr>
              <a:t>s </a:t>
            </a:r>
            <a:r>
              <a:rPr sz="1800" spc="-275" dirty="0">
                <a:latin typeface="Verdana"/>
                <a:cs typeface="Verdana"/>
              </a:rPr>
              <a:t> </a:t>
            </a:r>
            <a:r>
              <a:rPr sz="1800" dirty="0">
                <a:latin typeface="Verdana"/>
                <a:cs typeface="Verdana"/>
              </a:rPr>
              <a:t>i	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spc="-30" dirty="0">
                <a:latin typeface="Verdana"/>
                <a:cs typeface="Verdana"/>
              </a:rPr>
              <a:t>s</a:t>
            </a:r>
            <a:r>
              <a:rPr sz="1800" spc="-15" dirty="0">
                <a:latin typeface="Verdana"/>
                <a:cs typeface="Verdana"/>
              </a:rPr>
              <a:t>tu</a:t>
            </a:r>
            <a:r>
              <a:rPr sz="1800" spc="-30" dirty="0">
                <a:latin typeface="Verdana"/>
                <a:cs typeface="Verdana"/>
              </a:rPr>
              <a:t>d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spc="-15" dirty="0">
                <a:latin typeface="Verdana"/>
                <a:cs typeface="Verdana"/>
              </a:rPr>
              <a:t>ant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30" dirty="0">
                <a:latin typeface="Verdana"/>
                <a:cs typeface="Verdana"/>
              </a:rPr>
              <a:t>de  </a:t>
            </a:r>
            <a:r>
              <a:rPr sz="1800" spc="-10" dirty="0">
                <a:latin typeface="Verdana"/>
                <a:cs typeface="Verdana"/>
              </a:rPr>
              <a:t>màster </a:t>
            </a:r>
            <a:r>
              <a:rPr sz="1800" dirty="0">
                <a:latin typeface="Verdana"/>
                <a:cs typeface="Verdana"/>
              </a:rPr>
              <a:t>Oficial </a:t>
            </a:r>
            <a:r>
              <a:rPr sz="1800" spc="-10" dirty="0">
                <a:latin typeface="Verdana"/>
                <a:cs typeface="Verdana"/>
              </a:rPr>
              <a:t>UB,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0" dirty="0">
                <a:latin typeface="Verdana"/>
                <a:cs typeface="Verdana"/>
              </a:rPr>
              <a:t>personal d'administració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0" dirty="0">
                <a:latin typeface="Verdana"/>
                <a:cs typeface="Verdana"/>
              </a:rPr>
              <a:t>serveis de </a:t>
            </a:r>
            <a:r>
              <a:rPr sz="1800" spc="5" dirty="0">
                <a:latin typeface="Verdana"/>
                <a:cs typeface="Verdana"/>
              </a:rPr>
              <a:t>la </a:t>
            </a:r>
            <a:r>
              <a:rPr sz="1800" spc="-10" dirty="0">
                <a:latin typeface="Verdana"/>
                <a:cs typeface="Verdana"/>
              </a:rPr>
              <a:t>UB.  </a:t>
            </a:r>
            <a:r>
              <a:rPr sz="1800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Més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informació</a:t>
            </a:r>
            <a:endParaRPr sz="18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9513" y="1229613"/>
            <a:ext cx="568960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Altres serveis: </a:t>
            </a:r>
            <a:r>
              <a:rPr sz="1800" spc="-10" dirty="0"/>
              <a:t>Zona </a:t>
            </a:r>
            <a:r>
              <a:rPr sz="1800" spc="-5" dirty="0"/>
              <a:t>Wi-Fi </a:t>
            </a:r>
            <a:r>
              <a:rPr sz="1800" dirty="0"/>
              <a:t>i </a:t>
            </a:r>
            <a:r>
              <a:rPr sz="1800" spc="-10" dirty="0"/>
              <a:t>xarxa</a:t>
            </a:r>
            <a:r>
              <a:rPr sz="1800" spc="-204" dirty="0"/>
              <a:t> </a:t>
            </a:r>
            <a:r>
              <a:rPr sz="1800" spc="-10" dirty="0"/>
              <a:t>Eduroam</a:t>
            </a:r>
            <a:endParaRPr sz="1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21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629513" y="1943557"/>
            <a:ext cx="7693025" cy="3837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469265" algn="l"/>
                <a:tab pos="510540" algn="l"/>
                <a:tab pos="1266825" algn="l"/>
                <a:tab pos="1466215" algn="l"/>
                <a:tab pos="2349500" algn="l"/>
                <a:tab pos="2423795" algn="l"/>
                <a:tab pos="2654300" algn="l"/>
                <a:tab pos="3260725" algn="l"/>
                <a:tab pos="3599179" algn="l"/>
                <a:tab pos="3749040" algn="l"/>
                <a:tab pos="4203700" algn="l"/>
                <a:tab pos="4886960" algn="l"/>
                <a:tab pos="5527040" algn="l"/>
                <a:tab pos="6083300" algn="l"/>
                <a:tab pos="6464935" algn="l"/>
                <a:tab pos="6564630" algn="l"/>
                <a:tab pos="7096125" algn="l"/>
              </a:tabLst>
            </a:pPr>
            <a:r>
              <a:rPr sz="1800" spc="-15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l		</a:t>
            </a:r>
            <a:r>
              <a:rPr sz="1800" spc="-30" dirty="0">
                <a:latin typeface="Verdana"/>
                <a:cs typeface="Verdana"/>
              </a:rPr>
              <a:t>s</a:t>
            </a:r>
            <a:r>
              <a:rPr sz="1800" spc="-45" dirty="0">
                <a:latin typeface="Verdana"/>
                <a:cs typeface="Verdana"/>
              </a:rPr>
              <a:t>e</a:t>
            </a:r>
            <a:r>
              <a:rPr sz="1800" spc="-30" dirty="0">
                <a:latin typeface="Verdana"/>
                <a:cs typeface="Verdana"/>
              </a:rPr>
              <a:t>r</a:t>
            </a:r>
            <a:r>
              <a:rPr sz="1800" spc="-60" dirty="0">
                <a:latin typeface="Verdana"/>
                <a:cs typeface="Verdana"/>
              </a:rPr>
              <a:t>v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i		</a:t>
            </a:r>
            <a:r>
              <a:rPr sz="1800" b="1" spc="-20" dirty="0">
                <a:latin typeface="Verdana"/>
                <a:cs typeface="Verdana"/>
              </a:rPr>
              <a:t>Wi</a:t>
            </a:r>
            <a:r>
              <a:rPr sz="1800" b="1" spc="-30" dirty="0">
                <a:latin typeface="Verdana"/>
                <a:cs typeface="Verdana"/>
              </a:rPr>
              <a:t>-</a:t>
            </a:r>
            <a:r>
              <a:rPr sz="1800" b="1" spc="-10" dirty="0">
                <a:latin typeface="Verdana"/>
                <a:cs typeface="Verdana"/>
              </a:rPr>
              <a:t>F</a:t>
            </a:r>
            <a:r>
              <a:rPr sz="1800" b="1" dirty="0">
                <a:latin typeface="Verdana"/>
                <a:cs typeface="Verdana"/>
              </a:rPr>
              <a:t>i		</a:t>
            </a:r>
            <a:r>
              <a:rPr sz="1800" spc="-35" dirty="0">
                <a:latin typeface="Verdana"/>
                <a:cs typeface="Verdana"/>
              </a:rPr>
              <a:t>pe</a:t>
            </a:r>
            <a:r>
              <a:rPr sz="1800" spc="-25" dirty="0">
                <a:latin typeface="Verdana"/>
                <a:cs typeface="Verdana"/>
              </a:rPr>
              <a:t>rm</a:t>
            </a:r>
            <a:r>
              <a:rPr sz="1800" spc="-35" dirty="0">
                <a:latin typeface="Verdana"/>
                <a:cs typeface="Verdana"/>
              </a:rPr>
              <a:t>e</a:t>
            </a:r>
            <a:r>
              <a:rPr sz="1800" spc="-40" dirty="0">
                <a:latin typeface="Verdana"/>
                <a:cs typeface="Verdana"/>
              </a:rPr>
              <a:t>t</a:t>
            </a:r>
            <a:r>
              <a:rPr sz="1800" dirty="0">
                <a:latin typeface="Verdana"/>
                <a:cs typeface="Verdana"/>
              </a:rPr>
              <a:t>,	</a:t>
            </a:r>
            <a:r>
              <a:rPr sz="1800" spc="-15" dirty="0">
                <a:latin typeface="Verdana"/>
                <a:cs typeface="Verdana"/>
              </a:rPr>
              <a:t>a</a:t>
            </a:r>
            <a:r>
              <a:rPr sz="1800" spc="-5" dirty="0">
                <a:latin typeface="Verdana"/>
                <a:cs typeface="Verdana"/>
              </a:rPr>
              <a:t>l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50" dirty="0">
                <a:latin typeface="Verdana"/>
                <a:cs typeface="Verdana"/>
              </a:rPr>
              <a:t>m</a:t>
            </a:r>
            <a:r>
              <a:rPr sz="1800" spc="-55" dirty="0">
                <a:latin typeface="Verdana"/>
                <a:cs typeface="Verdana"/>
              </a:rPr>
              <a:t>e</a:t>
            </a:r>
            <a:r>
              <a:rPr sz="1800" spc="-40" dirty="0">
                <a:latin typeface="Verdana"/>
                <a:cs typeface="Verdana"/>
              </a:rPr>
              <a:t>m</a:t>
            </a:r>
            <a:r>
              <a:rPr sz="1800" spc="-55" dirty="0">
                <a:latin typeface="Verdana"/>
                <a:cs typeface="Verdana"/>
              </a:rPr>
              <a:t>b</a:t>
            </a:r>
            <a:r>
              <a:rPr sz="1800" spc="-40" dirty="0">
                <a:latin typeface="Verdana"/>
                <a:cs typeface="Verdana"/>
              </a:rPr>
              <a:t>r</a:t>
            </a:r>
            <a:r>
              <a:rPr sz="1800" spc="-45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35" dirty="0">
                <a:latin typeface="Verdana"/>
                <a:cs typeface="Verdana"/>
              </a:rPr>
              <a:t>d</a:t>
            </a:r>
            <a:r>
              <a:rPr sz="1800" dirty="0">
                <a:latin typeface="Verdana"/>
                <a:cs typeface="Verdana"/>
              </a:rPr>
              <a:t>e	</a:t>
            </a:r>
            <a:r>
              <a:rPr sz="1800" spc="-5" dirty="0">
                <a:latin typeface="Verdana"/>
                <a:cs typeface="Verdana"/>
              </a:rPr>
              <a:t>l</a:t>
            </a:r>
            <a:r>
              <a:rPr sz="1800" dirty="0">
                <a:latin typeface="Verdana"/>
                <a:cs typeface="Verdana"/>
              </a:rPr>
              <a:t>a		</a:t>
            </a:r>
            <a:r>
              <a:rPr sz="1800" spc="-40" dirty="0">
                <a:latin typeface="Verdana"/>
                <a:cs typeface="Verdana"/>
              </a:rPr>
              <a:t>co</a:t>
            </a:r>
            <a:r>
              <a:rPr sz="1800" spc="-65" dirty="0">
                <a:latin typeface="Verdana"/>
                <a:cs typeface="Verdana"/>
              </a:rPr>
              <a:t>m</a:t>
            </a:r>
            <a:r>
              <a:rPr sz="1800" spc="-25" dirty="0">
                <a:latin typeface="Verdana"/>
                <a:cs typeface="Verdana"/>
              </a:rPr>
              <a:t>un</a:t>
            </a:r>
            <a:r>
              <a:rPr sz="1800" spc="-5" dirty="0">
                <a:latin typeface="Verdana"/>
                <a:cs typeface="Verdana"/>
              </a:rPr>
              <a:t>i</a:t>
            </a:r>
            <a:r>
              <a:rPr sz="1800" spc="-40" dirty="0">
                <a:latin typeface="Verdana"/>
                <a:cs typeface="Verdana"/>
              </a:rPr>
              <a:t>t</a:t>
            </a:r>
            <a:r>
              <a:rPr sz="1800" spc="-65" dirty="0">
                <a:latin typeface="Verdana"/>
                <a:cs typeface="Verdana"/>
              </a:rPr>
              <a:t>a</a:t>
            </a:r>
            <a:r>
              <a:rPr sz="1800" dirty="0">
                <a:latin typeface="Verdana"/>
                <a:cs typeface="Verdana"/>
              </a:rPr>
              <a:t>t  </a:t>
            </a:r>
            <a:r>
              <a:rPr sz="1800" spc="-15" dirty="0">
                <a:latin typeface="Verdana"/>
                <a:cs typeface="Verdana"/>
              </a:rPr>
              <a:t>universitària, </a:t>
            </a:r>
            <a:r>
              <a:rPr sz="1800" spc="-20" dirty="0">
                <a:latin typeface="Verdana"/>
                <a:cs typeface="Verdana"/>
              </a:rPr>
              <a:t>connectar-se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15" dirty="0">
                <a:latin typeface="Verdana"/>
                <a:cs typeface="Verdana"/>
              </a:rPr>
              <a:t>internet </a:t>
            </a:r>
            <a:r>
              <a:rPr sz="1800" dirty="0">
                <a:latin typeface="Verdana"/>
                <a:cs typeface="Verdana"/>
              </a:rPr>
              <a:t>i a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20" dirty="0">
                <a:latin typeface="Verdana"/>
                <a:cs typeface="Verdana"/>
              </a:rPr>
              <a:t>xarxa </a:t>
            </a:r>
            <a:r>
              <a:rPr sz="1800" spc="-25" dirty="0">
                <a:latin typeface="Verdana"/>
                <a:cs typeface="Verdana"/>
              </a:rPr>
              <a:t>de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5" dirty="0">
                <a:latin typeface="Verdana"/>
                <a:cs typeface="Verdana"/>
              </a:rPr>
              <a:t>UB </a:t>
            </a:r>
            <a:r>
              <a:rPr sz="1800" spc="-20" dirty="0">
                <a:latin typeface="Verdana"/>
                <a:cs typeface="Verdana"/>
              </a:rPr>
              <a:t>sense  </a:t>
            </a:r>
            <a:r>
              <a:rPr sz="1800" spc="-25" dirty="0">
                <a:latin typeface="Verdana"/>
                <a:cs typeface="Verdana"/>
              </a:rPr>
              <a:t>haver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-10" dirty="0">
                <a:latin typeface="Verdana"/>
                <a:cs typeface="Verdana"/>
              </a:rPr>
              <a:t>disposar </a:t>
            </a:r>
            <a:r>
              <a:rPr sz="1800" spc="-15" dirty="0">
                <a:latin typeface="Verdana"/>
                <a:cs typeface="Verdana"/>
              </a:rPr>
              <a:t>d'una </a:t>
            </a:r>
            <a:r>
              <a:rPr sz="1800" spc="-10" dirty="0">
                <a:latin typeface="Verdana"/>
                <a:cs typeface="Verdana"/>
              </a:rPr>
              <a:t>connexió </a:t>
            </a:r>
            <a:r>
              <a:rPr sz="1800" spc="-15" dirty="0">
                <a:latin typeface="Verdana"/>
                <a:cs typeface="Verdana"/>
              </a:rPr>
              <a:t>fixa. Aquesta </a:t>
            </a:r>
            <a:r>
              <a:rPr sz="1800" spc="-10" dirty="0">
                <a:latin typeface="Verdana"/>
                <a:cs typeface="Verdana"/>
              </a:rPr>
              <a:t>connexió ofereix  </a:t>
            </a:r>
            <a:r>
              <a:rPr sz="1800" spc="-15" dirty="0">
                <a:latin typeface="Verdana"/>
                <a:cs typeface="Verdana"/>
              </a:rPr>
              <a:t>u</a:t>
            </a:r>
            <a:r>
              <a:rPr sz="1800" dirty="0">
                <a:latin typeface="Verdana"/>
                <a:cs typeface="Verdana"/>
              </a:rPr>
              <a:t>n	</a:t>
            </a:r>
            <a:r>
              <a:rPr sz="1800" spc="-15" dirty="0">
                <a:latin typeface="Verdana"/>
                <a:cs typeface="Verdana"/>
              </a:rPr>
              <a:t>ac</a:t>
            </a:r>
            <a:r>
              <a:rPr sz="1800" spc="-30" dirty="0">
                <a:latin typeface="Verdana"/>
                <a:cs typeface="Verdana"/>
              </a:rPr>
              <a:t>c</a:t>
            </a:r>
            <a:r>
              <a:rPr sz="1800" spc="-20" dirty="0">
                <a:latin typeface="Verdana"/>
                <a:cs typeface="Verdana"/>
              </a:rPr>
              <a:t>é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15" dirty="0">
                <a:latin typeface="Verdana"/>
                <a:cs typeface="Verdana"/>
              </a:rPr>
              <a:t>co</a:t>
            </a:r>
            <a:r>
              <a:rPr sz="1800" dirty="0">
                <a:latin typeface="Verdana"/>
                <a:cs typeface="Verdana"/>
              </a:rPr>
              <a:t>mpl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t	a	</a:t>
            </a:r>
            <a:r>
              <a:rPr sz="1800" spc="-15" dirty="0">
                <a:latin typeface="Verdana"/>
                <a:cs typeface="Verdana"/>
              </a:rPr>
              <a:t>to</a:t>
            </a:r>
            <a:r>
              <a:rPr sz="1800" spc="-5" dirty="0">
                <a:latin typeface="Verdana"/>
                <a:cs typeface="Verdana"/>
              </a:rPr>
              <a:t>t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5" dirty="0">
                <a:latin typeface="Verdana"/>
                <a:cs typeface="Verdana"/>
              </a:rPr>
              <a:t>e</a:t>
            </a:r>
            <a:r>
              <a:rPr sz="1800" spc="5" dirty="0">
                <a:latin typeface="Verdana"/>
                <a:cs typeface="Verdana"/>
              </a:rPr>
              <a:t>l</a:t>
            </a:r>
            <a:r>
              <a:rPr sz="1800" dirty="0">
                <a:latin typeface="Verdana"/>
                <a:cs typeface="Verdana"/>
              </a:rPr>
              <a:t>s		</a:t>
            </a:r>
            <a:r>
              <a:rPr sz="1800" spc="-15" dirty="0">
                <a:latin typeface="Verdana"/>
                <a:cs typeface="Verdana"/>
              </a:rPr>
              <a:t>r</a:t>
            </a:r>
            <a:r>
              <a:rPr sz="1800" spc="-3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curso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10" dirty="0">
                <a:latin typeface="Verdana"/>
                <a:cs typeface="Verdana"/>
              </a:rPr>
              <a:t>d</a:t>
            </a:r>
            <a:r>
              <a:rPr sz="1800" spc="-20" dirty="0">
                <a:latin typeface="Verdana"/>
                <a:cs typeface="Verdana"/>
              </a:rPr>
              <a:t>'</a:t>
            </a:r>
            <a:r>
              <a:rPr sz="1800" spc="-5" dirty="0">
                <a:latin typeface="Verdana"/>
                <a:cs typeface="Verdana"/>
              </a:rPr>
              <a:t>i</a:t>
            </a:r>
            <a:r>
              <a:rPr sz="1800" spc="-15" dirty="0">
                <a:latin typeface="Verdana"/>
                <a:cs typeface="Verdana"/>
              </a:rPr>
              <a:t>n</a:t>
            </a:r>
            <a:r>
              <a:rPr sz="1800" spc="-10" dirty="0">
                <a:latin typeface="Verdana"/>
                <a:cs typeface="Verdana"/>
              </a:rPr>
              <a:t>f</a:t>
            </a:r>
            <a:r>
              <a:rPr sz="1800" spc="-15" dirty="0">
                <a:latin typeface="Verdana"/>
                <a:cs typeface="Verdana"/>
              </a:rPr>
              <a:t>or</a:t>
            </a:r>
            <a:r>
              <a:rPr sz="1800" spc="-5" dirty="0">
                <a:latin typeface="Verdana"/>
                <a:cs typeface="Verdana"/>
              </a:rPr>
              <a:t>m</a:t>
            </a:r>
            <a:r>
              <a:rPr sz="1800" spc="-30" dirty="0">
                <a:latin typeface="Verdana"/>
                <a:cs typeface="Verdana"/>
              </a:rPr>
              <a:t>a</a:t>
            </a:r>
            <a:r>
              <a:rPr sz="1800" spc="-5" dirty="0">
                <a:latin typeface="Verdana"/>
                <a:cs typeface="Verdana"/>
              </a:rPr>
              <a:t>c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dirty="0">
                <a:latin typeface="Verdana"/>
                <a:cs typeface="Verdana"/>
              </a:rPr>
              <a:t>ó	</a:t>
            </a:r>
            <a:r>
              <a:rPr sz="1800" spc="-20" dirty="0">
                <a:latin typeface="Verdana"/>
                <a:cs typeface="Verdana"/>
              </a:rPr>
              <a:t>d</a:t>
            </a:r>
            <a:r>
              <a:rPr sz="1800" spc="-5" dirty="0">
                <a:latin typeface="Verdana"/>
                <a:cs typeface="Verdana"/>
              </a:rPr>
              <a:t>e</a:t>
            </a:r>
            <a:r>
              <a:rPr sz="1800" spc="10" dirty="0">
                <a:latin typeface="Verdana"/>
                <a:cs typeface="Verdana"/>
              </a:rPr>
              <a:t>l</a:t>
            </a:r>
            <a:r>
              <a:rPr sz="1800" dirty="0">
                <a:latin typeface="Verdana"/>
                <a:cs typeface="Verdana"/>
              </a:rPr>
              <a:t>s	C</a:t>
            </a:r>
            <a:r>
              <a:rPr sz="1800" spc="5" dirty="0">
                <a:latin typeface="Verdana"/>
                <a:cs typeface="Verdana"/>
              </a:rPr>
              <a:t>R</a:t>
            </a:r>
            <a:r>
              <a:rPr sz="1800" spc="-10" dirty="0">
                <a:latin typeface="Verdana"/>
                <a:cs typeface="Verdana"/>
              </a:rPr>
              <a:t>AI  Biblioteques.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Més</a:t>
            </a:r>
            <a:r>
              <a:rPr sz="1800" u="heavy" spc="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 </a:t>
            </a:r>
            <a:r>
              <a:rPr sz="1800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informació</a:t>
            </a:r>
            <a:r>
              <a:rPr sz="1800" dirty="0">
                <a:latin typeface="Verdana"/>
                <a:cs typeface="Verdana"/>
              </a:rPr>
              <a:t>.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800" dirty="0">
                <a:latin typeface="Verdana"/>
                <a:cs typeface="Verdana"/>
              </a:rPr>
              <a:t>El </a:t>
            </a:r>
            <a:r>
              <a:rPr sz="1800" spc="-15" dirty="0">
                <a:latin typeface="Verdana"/>
                <a:cs typeface="Verdana"/>
              </a:rPr>
              <a:t>projecte </a:t>
            </a:r>
            <a:r>
              <a:rPr sz="1800" b="1" spc="-10" dirty="0">
                <a:latin typeface="Verdana"/>
                <a:cs typeface="Verdana"/>
              </a:rPr>
              <a:t>Eduroam </a:t>
            </a:r>
            <a:r>
              <a:rPr sz="1800" spc="-10" dirty="0">
                <a:latin typeface="Verdana"/>
                <a:cs typeface="Verdana"/>
              </a:rPr>
              <a:t>(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EDUcation </a:t>
            </a: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ROAMing</a:t>
            </a:r>
            <a:r>
              <a:rPr sz="1800" spc="-15" dirty="0">
                <a:latin typeface="Verdana"/>
                <a:cs typeface="Verdana"/>
              </a:rPr>
              <a:t>) </a:t>
            </a:r>
            <a:r>
              <a:rPr sz="1800" spc="-10" dirty="0">
                <a:latin typeface="Verdana"/>
                <a:cs typeface="Verdana"/>
              </a:rPr>
              <a:t>té </a:t>
            </a:r>
            <a:r>
              <a:rPr sz="1800" spc="-5" dirty="0">
                <a:latin typeface="Verdana"/>
                <a:cs typeface="Verdana"/>
              </a:rPr>
              <a:t>com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25" dirty="0">
                <a:latin typeface="Verdana"/>
                <a:cs typeface="Verdana"/>
              </a:rPr>
              <a:t>objectiu  </a:t>
            </a:r>
            <a:r>
              <a:rPr sz="1800" spc="-20" dirty="0">
                <a:latin typeface="Verdana"/>
                <a:cs typeface="Verdana"/>
              </a:rPr>
              <a:t>promoure </a:t>
            </a:r>
            <a:r>
              <a:rPr sz="1800" spc="-10" dirty="0">
                <a:latin typeface="Verdana"/>
                <a:cs typeface="Verdana"/>
              </a:rPr>
              <a:t>un </a:t>
            </a:r>
            <a:r>
              <a:rPr sz="1800" spc="-15" dirty="0">
                <a:latin typeface="Verdana"/>
                <a:cs typeface="Verdana"/>
              </a:rPr>
              <a:t>espai </a:t>
            </a:r>
            <a:r>
              <a:rPr sz="1800" spc="5" dirty="0">
                <a:latin typeface="Verdana"/>
                <a:cs typeface="Verdana"/>
              </a:rPr>
              <a:t>únic </a:t>
            </a:r>
            <a:r>
              <a:rPr sz="1800" spc="-5" dirty="0">
                <a:latin typeface="Verdana"/>
                <a:cs typeface="Verdana"/>
              </a:rPr>
              <a:t>de </a:t>
            </a:r>
            <a:r>
              <a:rPr sz="1800" spc="-10" dirty="0">
                <a:latin typeface="Verdana"/>
                <a:cs typeface="Verdana"/>
              </a:rPr>
              <a:t>mobilitat </a:t>
            </a:r>
            <a:r>
              <a:rPr sz="1800" spc="-5" dirty="0">
                <a:latin typeface="Verdana"/>
                <a:cs typeface="Verdana"/>
              </a:rPr>
              <a:t>que </a:t>
            </a:r>
            <a:r>
              <a:rPr sz="1800" spc="-15" dirty="0">
                <a:latin typeface="Verdana"/>
                <a:cs typeface="Verdana"/>
              </a:rPr>
              <a:t>permet </a:t>
            </a:r>
            <a:r>
              <a:rPr sz="1800" dirty="0">
                <a:latin typeface="Verdana"/>
                <a:cs typeface="Verdana"/>
              </a:rPr>
              <a:t>als </a:t>
            </a:r>
            <a:r>
              <a:rPr sz="1800" spc="-15" dirty="0">
                <a:latin typeface="Verdana"/>
                <a:cs typeface="Verdana"/>
              </a:rPr>
              <a:t>usuaris de </a:t>
            </a:r>
            <a:r>
              <a:rPr sz="1800" spc="-10" dirty="0">
                <a:latin typeface="Verdana"/>
                <a:cs typeface="Verdana"/>
              </a:rPr>
              <a:t>les  organitzacions </a:t>
            </a:r>
            <a:r>
              <a:rPr sz="1800" spc="-15" dirty="0">
                <a:latin typeface="Verdana"/>
                <a:cs typeface="Verdana"/>
              </a:rPr>
              <a:t>associades desplaçar-se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10" dirty="0">
                <a:latin typeface="Verdana"/>
                <a:cs typeface="Verdana"/>
              </a:rPr>
              <a:t>d'altres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20" dirty="0">
                <a:latin typeface="Verdana"/>
                <a:cs typeface="Verdana"/>
              </a:rPr>
              <a:t>disposar de  serveis </a:t>
            </a:r>
            <a:r>
              <a:rPr sz="1800" spc="-10" dirty="0">
                <a:latin typeface="Verdana"/>
                <a:cs typeface="Verdana"/>
              </a:rPr>
              <a:t>mòbils; </a:t>
            </a:r>
            <a:r>
              <a:rPr sz="1800" spc="-15" dirty="0">
                <a:latin typeface="Verdana"/>
                <a:cs typeface="Verdana"/>
              </a:rPr>
              <a:t>és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135" dirty="0">
                <a:latin typeface="Verdana"/>
                <a:cs typeface="Verdana"/>
              </a:rPr>
              <a:t>dir, </a:t>
            </a:r>
            <a:r>
              <a:rPr sz="1800" spc="-15" dirty="0">
                <a:latin typeface="Verdana"/>
                <a:cs typeface="Verdana"/>
              </a:rPr>
              <a:t>en arribar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15" dirty="0">
                <a:latin typeface="Verdana"/>
                <a:cs typeface="Verdana"/>
              </a:rPr>
              <a:t>una </a:t>
            </a:r>
            <a:r>
              <a:rPr sz="1800" spc="-30" dirty="0">
                <a:latin typeface="Verdana"/>
                <a:cs typeface="Verdana"/>
              </a:rPr>
              <a:t>altra </a:t>
            </a:r>
            <a:r>
              <a:rPr sz="1800" spc="-15" dirty="0">
                <a:latin typeface="Verdana"/>
                <a:cs typeface="Verdana"/>
              </a:rPr>
              <a:t>organització, </a:t>
            </a:r>
            <a:r>
              <a:rPr sz="1800" dirty="0">
                <a:latin typeface="Verdana"/>
                <a:cs typeface="Verdana"/>
              </a:rPr>
              <a:t>els  </a:t>
            </a:r>
            <a:r>
              <a:rPr sz="1800" spc="-20" dirty="0">
                <a:latin typeface="Verdana"/>
                <a:cs typeface="Verdana"/>
              </a:rPr>
              <a:t>usuaris </a:t>
            </a:r>
            <a:r>
              <a:rPr sz="1800" spc="-25" dirty="0">
                <a:latin typeface="Verdana"/>
                <a:cs typeface="Verdana"/>
              </a:rPr>
              <a:t>disposen </a:t>
            </a:r>
            <a:r>
              <a:rPr sz="1800" spc="-20" dirty="0">
                <a:latin typeface="Verdana"/>
                <a:cs typeface="Verdana"/>
              </a:rPr>
              <a:t>d'un </a:t>
            </a:r>
            <a:r>
              <a:rPr sz="1800" spc="-25" dirty="0">
                <a:latin typeface="Verdana"/>
                <a:cs typeface="Verdana"/>
              </a:rPr>
              <a:t>entorn de </a:t>
            </a:r>
            <a:r>
              <a:rPr sz="1800" spc="-20" dirty="0">
                <a:latin typeface="Verdana"/>
                <a:cs typeface="Verdana"/>
              </a:rPr>
              <a:t>treball virtual </a:t>
            </a:r>
            <a:r>
              <a:rPr sz="1800" spc="-25" dirty="0">
                <a:latin typeface="Verdana"/>
                <a:cs typeface="Verdana"/>
              </a:rPr>
              <a:t>amb connexió </a:t>
            </a:r>
            <a:r>
              <a:rPr sz="1800" dirty="0">
                <a:latin typeface="Verdana"/>
                <a:cs typeface="Verdana"/>
              </a:rPr>
              <a:t>a  </a:t>
            </a:r>
            <a:r>
              <a:rPr sz="1800" spc="-20" dirty="0">
                <a:latin typeface="Verdana"/>
                <a:cs typeface="Verdana"/>
              </a:rPr>
              <a:t>Internet.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ts val="2065"/>
              </a:lnSpc>
            </a:pP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4"/>
              </a:rPr>
              <a:t>Més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informació</a:t>
            </a:r>
            <a:r>
              <a:rPr sz="1800" spc="-10" dirty="0">
                <a:latin typeface="Verdana"/>
                <a:cs typeface="Verdana"/>
              </a:rPr>
              <a:t>.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3016" y="1292732"/>
            <a:ext cx="46513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Altres serveis: </a:t>
            </a:r>
            <a:r>
              <a:rPr sz="1800" spc="-10" dirty="0"/>
              <a:t>Préstec </a:t>
            </a:r>
            <a:r>
              <a:rPr sz="1800" dirty="0"/>
              <a:t>de</a:t>
            </a:r>
            <a:r>
              <a:rPr sz="1800" spc="-55" dirty="0"/>
              <a:t> </a:t>
            </a:r>
            <a:r>
              <a:rPr sz="1800" spc="-20" dirty="0"/>
              <a:t>portàtils</a:t>
            </a:r>
            <a:endParaRPr sz="1800"/>
          </a:p>
        </p:txBody>
      </p:sp>
      <p:sp>
        <p:nvSpPr>
          <p:cNvPr id="3" name="object 3"/>
          <p:cNvSpPr txBox="1"/>
          <p:nvPr/>
        </p:nvSpPr>
        <p:spPr>
          <a:xfrm>
            <a:off x="1959991" y="2046859"/>
            <a:ext cx="11245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Verdana"/>
                <a:cs typeface="Verdana"/>
              </a:rPr>
              <a:t>B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spc="-20" dirty="0">
                <a:latin typeface="Verdana"/>
                <a:cs typeface="Verdana"/>
              </a:rPr>
              <a:t>b</a:t>
            </a:r>
            <a:r>
              <a:rPr sz="1800" spc="10" dirty="0">
                <a:latin typeface="Verdana"/>
                <a:cs typeface="Verdana"/>
              </a:rPr>
              <a:t>li</a:t>
            </a:r>
            <a:r>
              <a:rPr sz="1800" spc="-15" dirty="0">
                <a:latin typeface="Verdana"/>
                <a:cs typeface="Verdana"/>
              </a:rPr>
              <a:t>ot</a:t>
            </a:r>
            <a:r>
              <a:rPr sz="1800" spc="-3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ca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81553" y="2046859"/>
            <a:ext cx="11461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01650" algn="l"/>
              </a:tabLst>
            </a:pPr>
            <a:r>
              <a:rPr sz="1800" spc="-30" dirty="0">
                <a:latin typeface="Verdana"/>
                <a:cs typeface="Verdana"/>
              </a:rPr>
              <a:t>d</a:t>
            </a:r>
            <a:r>
              <a:rPr sz="1800" dirty="0">
                <a:latin typeface="Verdana"/>
                <a:cs typeface="Verdana"/>
              </a:rPr>
              <a:t>e	F</a:t>
            </a:r>
            <a:r>
              <a:rPr sz="1800" spc="5" dirty="0">
                <a:latin typeface="Verdana"/>
                <a:cs typeface="Verdana"/>
              </a:rPr>
              <a:t>í</a:t>
            </a:r>
            <a:r>
              <a:rPr sz="1800" spc="-5" dirty="0">
                <a:latin typeface="Verdana"/>
                <a:cs typeface="Verdana"/>
              </a:rPr>
              <a:t>s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spc="-15" dirty="0">
                <a:latin typeface="Verdana"/>
                <a:cs typeface="Verdana"/>
              </a:rPr>
              <a:t>ca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13909" y="2046859"/>
            <a:ext cx="12255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3845" algn="l"/>
              </a:tabLst>
            </a:pPr>
            <a:r>
              <a:rPr sz="1800" dirty="0">
                <a:latin typeface="Verdana"/>
                <a:cs typeface="Verdana"/>
              </a:rPr>
              <a:t>i	</a:t>
            </a:r>
            <a:r>
              <a:rPr sz="1800" spc="-5" dirty="0">
                <a:latin typeface="Verdana"/>
                <a:cs typeface="Verdana"/>
              </a:rPr>
              <a:t>Q</a:t>
            </a:r>
            <a:r>
              <a:rPr sz="1800" dirty="0">
                <a:latin typeface="Verdana"/>
                <a:cs typeface="Verdana"/>
              </a:rPr>
              <a:t>u</a:t>
            </a:r>
            <a:r>
              <a:rPr sz="1800" spc="10" dirty="0">
                <a:latin typeface="Verdana"/>
                <a:cs typeface="Verdana"/>
              </a:rPr>
              <a:t>í</a:t>
            </a:r>
            <a:r>
              <a:rPr sz="1800" dirty="0">
                <a:latin typeface="Verdana"/>
                <a:cs typeface="Verdana"/>
              </a:rPr>
              <a:t>m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spc="-15" dirty="0">
                <a:latin typeface="Verdana"/>
                <a:cs typeface="Verdana"/>
              </a:rPr>
              <a:t>ca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2101" y="2046859"/>
            <a:ext cx="10147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9895" algn="l"/>
              </a:tabLst>
            </a:pPr>
            <a:r>
              <a:rPr sz="1800" dirty="0">
                <a:latin typeface="Verdana"/>
                <a:cs typeface="Verdana"/>
              </a:rPr>
              <a:t>El	</a:t>
            </a:r>
            <a:r>
              <a:rPr sz="1800" spc="-5" dirty="0">
                <a:latin typeface="Verdana"/>
                <a:cs typeface="Verdana"/>
              </a:rPr>
              <a:t>CR</a:t>
            </a:r>
            <a:r>
              <a:rPr sz="1800" spc="5" dirty="0">
                <a:latin typeface="Verdana"/>
                <a:cs typeface="Verdana"/>
              </a:rPr>
              <a:t>A</a:t>
            </a:r>
            <a:r>
              <a:rPr sz="1800" dirty="0">
                <a:latin typeface="Verdana"/>
                <a:cs typeface="Verdana"/>
              </a:rPr>
              <a:t>I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latin typeface="Verdana"/>
                <a:cs typeface="Verdana"/>
              </a:rPr>
              <a:t>disposa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91054" y="2321178"/>
            <a:ext cx="37477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05635" algn="l"/>
                <a:tab pos="3313429" algn="l"/>
              </a:tabLst>
            </a:pPr>
            <a:r>
              <a:rPr sz="1800" spc="-5" dirty="0">
                <a:latin typeface="Verdana"/>
                <a:cs typeface="Verdana"/>
              </a:rPr>
              <a:t>d’or</a:t>
            </a:r>
            <a:r>
              <a:rPr sz="1800" spc="-20" dirty="0">
                <a:latin typeface="Verdana"/>
                <a:cs typeface="Verdana"/>
              </a:rPr>
              <a:t>d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dirty="0">
                <a:latin typeface="Verdana"/>
                <a:cs typeface="Verdana"/>
              </a:rPr>
              <a:t>n</a:t>
            </a:r>
            <a:r>
              <a:rPr sz="1800" spc="-5" dirty="0">
                <a:latin typeface="Verdana"/>
                <a:cs typeface="Verdana"/>
              </a:rPr>
              <a:t>a</a:t>
            </a:r>
            <a:r>
              <a:rPr sz="1800" spc="-20" dirty="0">
                <a:latin typeface="Verdana"/>
                <a:cs typeface="Verdana"/>
              </a:rPr>
              <a:t>d</a:t>
            </a:r>
            <a:r>
              <a:rPr sz="1800" spc="-5" dirty="0">
                <a:latin typeface="Verdana"/>
                <a:cs typeface="Verdana"/>
              </a:rPr>
              <a:t>or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20" dirty="0">
                <a:latin typeface="Verdana"/>
                <a:cs typeface="Verdana"/>
              </a:rPr>
              <a:t>p</a:t>
            </a:r>
            <a:r>
              <a:rPr sz="1800" spc="-15" dirty="0">
                <a:latin typeface="Verdana"/>
                <a:cs typeface="Verdana"/>
              </a:rPr>
              <a:t>ortàt</a:t>
            </a:r>
            <a:r>
              <a:rPr sz="1800" spc="10" dirty="0">
                <a:latin typeface="Verdana"/>
                <a:cs typeface="Verdana"/>
              </a:rPr>
              <a:t>il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20" dirty="0">
                <a:latin typeface="Verdana"/>
                <a:cs typeface="Verdana"/>
              </a:rPr>
              <a:t>q</a:t>
            </a:r>
            <a:r>
              <a:rPr sz="1800" dirty="0">
                <a:latin typeface="Verdana"/>
                <a:cs typeface="Verdana"/>
              </a:rPr>
              <a:t>ue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2101" y="2595498"/>
            <a:ext cx="507873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591185" algn="l"/>
                <a:tab pos="1620520" algn="l"/>
                <a:tab pos="2035175" algn="l"/>
                <a:tab pos="3058795" algn="l"/>
                <a:tab pos="3583940" algn="l"/>
                <a:tab pos="4752975" algn="l"/>
              </a:tabLst>
            </a:pPr>
            <a:r>
              <a:rPr sz="1800" spc="-20" dirty="0">
                <a:latin typeface="Verdana"/>
                <a:cs typeface="Verdana"/>
              </a:rPr>
              <a:t>permeten </a:t>
            </a:r>
            <a:r>
              <a:rPr sz="1800" spc="-10" dirty="0">
                <a:latin typeface="Verdana"/>
                <a:cs typeface="Verdana"/>
              </a:rPr>
              <a:t>l’accés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xarxa </a:t>
            </a:r>
            <a:r>
              <a:rPr sz="1800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Wi-Fi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15" dirty="0">
                <a:latin typeface="Verdana"/>
                <a:cs typeface="Verdana"/>
              </a:rPr>
              <a:t>UB.  </a:t>
            </a:r>
            <a:r>
              <a:rPr sz="1800" spc="-105" dirty="0">
                <a:latin typeface="Verdana"/>
                <a:cs typeface="Verdana"/>
              </a:rPr>
              <a:t>P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r	</a:t>
            </a:r>
            <a:r>
              <a:rPr sz="1800" spc="-15" dirty="0">
                <a:latin typeface="Verdana"/>
                <a:cs typeface="Verdana"/>
              </a:rPr>
              <a:t>acc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spc="-10" dirty="0">
                <a:latin typeface="Verdana"/>
                <a:cs typeface="Verdana"/>
              </a:rPr>
              <a:t>d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dirty="0">
                <a:latin typeface="Verdana"/>
                <a:cs typeface="Verdana"/>
              </a:rPr>
              <a:t>r	</a:t>
            </a:r>
            <a:r>
              <a:rPr sz="1800" spc="-5" dirty="0">
                <a:latin typeface="Verdana"/>
                <a:cs typeface="Verdana"/>
              </a:rPr>
              <a:t>a</a:t>
            </a:r>
            <a:r>
              <a:rPr sz="1800" dirty="0">
                <a:latin typeface="Verdana"/>
                <a:cs typeface="Verdana"/>
              </a:rPr>
              <a:t>l	</a:t>
            </a:r>
            <a:r>
              <a:rPr sz="1800" b="1" spc="5" dirty="0">
                <a:latin typeface="Verdana"/>
                <a:cs typeface="Verdana"/>
              </a:rPr>
              <a:t>S</a:t>
            </a:r>
            <a:r>
              <a:rPr sz="1800" b="1" dirty="0">
                <a:latin typeface="Verdana"/>
                <a:cs typeface="Verdana"/>
              </a:rPr>
              <a:t>e</a:t>
            </a:r>
            <a:r>
              <a:rPr sz="1800" b="1" spc="5" dirty="0">
                <a:latin typeface="Verdana"/>
                <a:cs typeface="Verdana"/>
              </a:rPr>
              <a:t>r</a:t>
            </a:r>
            <a:r>
              <a:rPr sz="1800" b="1" spc="-30" dirty="0">
                <a:latin typeface="Verdana"/>
                <a:cs typeface="Verdana"/>
              </a:rPr>
              <a:t>v</a:t>
            </a:r>
            <a:r>
              <a:rPr sz="1800" b="1" spc="-20" dirty="0">
                <a:latin typeface="Verdana"/>
                <a:cs typeface="Verdana"/>
              </a:rPr>
              <a:t>e</a:t>
            </a:r>
            <a:r>
              <a:rPr sz="1800" b="1" dirty="0">
                <a:latin typeface="Verdana"/>
                <a:cs typeface="Verdana"/>
              </a:rPr>
              <a:t>i	</a:t>
            </a:r>
            <a:r>
              <a:rPr sz="1800" b="1" spc="-5" dirty="0">
                <a:latin typeface="Verdana"/>
                <a:cs typeface="Verdana"/>
              </a:rPr>
              <a:t>d</a:t>
            </a:r>
            <a:r>
              <a:rPr sz="1800" b="1" dirty="0">
                <a:latin typeface="Verdana"/>
                <a:cs typeface="Verdana"/>
              </a:rPr>
              <a:t>e	p</a:t>
            </a:r>
            <a:r>
              <a:rPr sz="1800" b="1" spc="5" dirty="0">
                <a:latin typeface="Verdana"/>
                <a:cs typeface="Verdana"/>
              </a:rPr>
              <a:t>r</a:t>
            </a:r>
            <a:r>
              <a:rPr sz="1800" b="1" dirty="0">
                <a:latin typeface="Verdana"/>
                <a:cs typeface="Verdana"/>
              </a:rPr>
              <a:t>é</a:t>
            </a:r>
            <a:r>
              <a:rPr sz="1800" b="1" spc="10" dirty="0">
                <a:latin typeface="Verdana"/>
                <a:cs typeface="Verdana"/>
              </a:rPr>
              <a:t>s</a:t>
            </a:r>
            <a:r>
              <a:rPr sz="1800" b="1" spc="-5" dirty="0">
                <a:latin typeface="Verdana"/>
                <a:cs typeface="Verdana"/>
              </a:rPr>
              <a:t>t</a:t>
            </a:r>
            <a:r>
              <a:rPr sz="1800" b="1" dirty="0">
                <a:latin typeface="Verdana"/>
                <a:cs typeface="Verdana"/>
              </a:rPr>
              <a:t>ec	de  </a:t>
            </a:r>
            <a:r>
              <a:rPr sz="1800" b="1" spc="-20" dirty="0">
                <a:latin typeface="Verdana"/>
                <a:cs typeface="Verdana"/>
              </a:rPr>
              <a:t>portàtils</a:t>
            </a:r>
            <a:r>
              <a:rPr sz="1800" b="1" spc="60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cal: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2101" y="3692728"/>
            <a:ext cx="4231640" cy="849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Verdana"/>
                <a:cs typeface="Verdana"/>
              </a:rPr>
              <a:t>Signar el </a:t>
            </a:r>
            <a:r>
              <a:rPr sz="1800" spc="-25" dirty="0">
                <a:latin typeface="Verdana"/>
                <a:cs typeface="Verdana"/>
              </a:rPr>
              <a:t>contracte </a:t>
            </a:r>
            <a:r>
              <a:rPr sz="1800" spc="-20" dirty="0">
                <a:latin typeface="Verdana"/>
                <a:cs typeface="Verdana"/>
              </a:rPr>
              <a:t>de</a:t>
            </a:r>
            <a:r>
              <a:rPr sz="1800" spc="2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portàtils.</a:t>
            </a:r>
            <a:endParaRPr sz="1800">
              <a:latin typeface="Verdana"/>
              <a:cs typeface="Verdana"/>
            </a:endParaRPr>
          </a:p>
          <a:p>
            <a:pPr marL="299085" indent="-28638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90" dirty="0">
                <a:latin typeface="Verdana"/>
                <a:cs typeface="Verdana"/>
              </a:rPr>
              <a:t>Tenir </a:t>
            </a:r>
            <a:r>
              <a:rPr sz="1800" spc="-5" dirty="0">
                <a:latin typeface="Verdana"/>
                <a:cs typeface="Verdana"/>
              </a:rPr>
              <a:t>el </a:t>
            </a:r>
            <a:r>
              <a:rPr sz="1800" spc="-15" dirty="0">
                <a:latin typeface="Verdana"/>
                <a:cs typeface="Verdana"/>
              </a:rPr>
              <a:t>carnet </a:t>
            </a:r>
            <a:r>
              <a:rPr sz="1800" spc="-5" dirty="0">
                <a:latin typeface="Verdana"/>
                <a:cs typeface="Verdana"/>
              </a:rPr>
              <a:t>UB</a:t>
            </a:r>
            <a:r>
              <a:rPr sz="1800" spc="105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actualitzat.</a:t>
            </a:r>
            <a:endParaRPr sz="1800">
              <a:latin typeface="Verdana"/>
              <a:cs typeface="Verdana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  <a:tab pos="786765" algn="l"/>
                <a:tab pos="1498600" algn="l"/>
                <a:tab pos="2073275" algn="l"/>
                <a:tab pos="2974975" algn="l"/>
                <a:tab pos="3528695" algn="l"/>
              </a:tabLst>
            </a:pPr>
            <a:r>
              <a:rPr sz="1800" spc="-30" dirty="0">
                <a:latin typeface="Verdana"/>
                <a:cs typeface="Verdana"/>
              </a:rPr>
              <a:t>N</a:t>
            </a:r>
            <a:r>
              <a:rPr sz="1800" dirty="0">
                <a:latin typeface="Verdana"/>
                <a:cs typeface="Verdana"/>
              </a:rPr>
              <a:t>o	</a:t>
            </a:r>
            <a:r>
              <a:rPr sz="1800" spc="-15" dirty="0">
                <a:latin typeface="Verdana"/>
                <a:cs typeface="Verdana"/>
              </a:rPr>
              <a:t>t</a:t>
            </a:r>
            <a:r>
              <a:rPr sz="1800" spc="-3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n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dirty="0">
                <a:latin typeface="Verdana"/>
                <a:cs typeface="Verdana"/>
              </a:rPr>
              <a:t>r	</a:t>
            </a:r>
            <a:r>
              <a:rPr sz="1800" spc="-15" dirty="0">
                <a:latin typeface="Verdana"/>
                <a:cs typeface="Verdana"/>
              </a:rPr>
              <a:t>ca</a:t>
            </a:r>
            <a:r>
              <a:rPr sz="1800" dirty="0">
                <a:latin typeface="Verdana"/>
                <a:cs typeface="Verdana"/>
              </a:rPr>
              <a:t>p	</a:t>
            </a:r>
            <a:r>
              <a:rPr sz="1800" spc="-15" dirty="0">
                <a:latin typeface="Verdana"/>
                <a:cs typeface="Verdana"/>
              </a:rPr>
              <a:t>sanc</a:t>
            </a:r>
            <a:r>
              <a:rPr sz="1800" spc="-5" dirty="0">
                <a:latin typeface="Verdana"/>
                <a:cs typeface="Verdana"/>
              </a:rPr>
              <a:t>i</a:t>
            </a:r>
            <a:r>
              <a:rPr sz="1800" dirty="0">
                <a:latin typeface="Verdana"/>
                <a:cs typeface="Verdana"/>
              </a:rPr>
              <a:t>ó	</a:t>
            </a:r>
            <a:r>
              <a:rPr sz="1800" spc="-20" dirty="0">
                <a:latin typeface="Verdana"/>
                <a:cs typeface="Verdana"/>
              </a:rPr>
              <a:t>pe</a:t>
            </a:r>
            <a:r>
              <a:rPr sz="1800" dirty="0">
                <a:latin typeface="Verdana"/>
                <a:cs typeface="Verdana"/>
              </a:rPr>
              <a:t>r	</a:t>
            </a:r>
            <a:r>
              <a:rPr sz="1800" spc="-15" dirty="0">
                <a:latin typeface="Verdana"/>
                <a:cs typeface="Verdana"/>
              </a:rPr>
              <a:t>r</a:t>
            </a:r>
            <a:r>
              <a:rPr sz="1800" spc="-3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tard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56961" y="4242054"/>
            <a:ext cx="6819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1170" algn="l"/>
              </a:tabLst>
            </a:pPr>
            <a:r>
              <a:rPr sz="1800" spc="-3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n	</a:t>
            </a:r>
            <a:r>
              <a:rPr sz="1800" spc="-5" dirty="0">
                <a:latin typeface="Verdana"/>
                <a:cs typeface="Verdana"/>
              </a:rPr>
              <a:t>el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62101" y="4516373"/>
            <a:ext cx="5038725" cy="1679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5080">
              <a:lnSpc>
                <a:spcPct val="100000"/>
              </a:lnSpc>
              <a:spcBef>
                <a:spcPts val="100"/>
              </a:spcBef>
              <a:tabLst>
                <a:tab pos="3616960" algn="l"/>
              </a:tabLst>
            </a:pPr>
            <a:r>
              <a:rPr sz="1800" spc="-15" dirty="0">
                <a:latin typeface="Verdana"/>
                <a:cs typeface="Verdana"/>
              </a:rPr>
              <a:t>retorn  de  </a:t>
            </a:r>
            <a:r>
              <a:rPr sz="1800" spc="-20" dirty="0">
                <a:latin typeface="Verdana"/>
                <a:cs typeface="Verdana"/>
              </a:rPr>
              <a:t>documents</a:t>
            </a:r>
            <a:r>
              <a:rPr sz="1800" spc="-12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en</a:t>
            </a:r>
            <a:r>
              <a:rPr sz="1800" spc="375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el	</a:t>
            </a:r>
            <a:r>
              <a:rPr sz="1800" spc="-15" dirty="0">
                <a:latin typeface="Verdana"/>
                <a:cs typeface="Verdana"/>
              </a:rPr>
              <a:t>moment </a:t>
            </a:r>
            <a:r>
              <a:rPr sz="1800" spc="-10" dirty="0">
                <a:latin typeface="Verdana"/>
                <a:cs typeface="Verdana"/>
              </a:rPr>
              <a:t>del  préstec.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 marR="15240">
              <a:lnSpc>
                <a:spcPct val="100000"/>
              </a:lnSpc>
            </a:pPr>
            <a:r>
              <a:rPr sz="1800" spc="-35" dirty="0">
                <a:latin typeface="Verdana"/>
                <a:cs typeface="Verdana"/>
              </a:rPr>
              <a:t>Podeu </a:t>
            </a:r>
            <a:r>
              <a:rPr sz="1800" spc="-15" dirty="0">
                <a:latin typeface="Verdana"/>
                <a:cs typeface="Verdana"/>
              </a:rPr>
              <a:t>demanar </a:t>
            </a:r>
            <a:r>
              <a:rPr sz="1800" spc="-20" dirty="0">
                <a:latin typeface="Verdana"/>
                <a:cs typeface="Verdana"/>
              </a:rPr>
              <a:t>aquest </a:t>
            </a:r>
            <a:r>
              <a:rPr sz="1800" spc="-15" dirty="0">
                <a:latin typeface="Verdana"/>
                <a:cs typeface="Verdana"/>
              </a:rPr>
              <a:t>servei </a:t>
            </a:r>
            <a:r>
              <a:rPr sz="1800" spc="-5" dirty="0">
                <a:latin typeface="Verdana"/>
                <a:cs typeface="Verdana"/>
              </a:rPr>
              <a:t>al </a:t>
            </a:r>
            <a:r>
              <a:rPr sz="1800" spc="-10" dirty="0">
                <a:latin typeface="Verdana"/>
                <a:cs typeface="Verdana"/>
              </a:rPr>
              <a:t>taulell de  </a:t>
            </a:r>
            <a:r>
              <a:rPr sz="1800" spc="-5" dirty="0">
                <a:latin typeface="Verdana"/>
                <a:cs typeface="Verdana"/>
              </a:rPr>
              <a:t>l’hemeroteca.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Més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informació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827776" y="1988820"/>
            <a:ext cx="2859024" cy="23347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22</a:t>
            </a:fld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3955" y="1292732"/>
            <a:ext cx="44329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Altres serveis: </a:t>
            </a:r>
            <a:r>
              <a:rPr sz="1800" spc="-10" dirty="0"/>
              <a:t>Aula</a:t>
            </a:r>
            <a:r>
              <a:rPr sz="1800" spc="-85" dirty="0"/>
              <a:t> </a:t>
            </a:r>
            <a:r>
              <a:rPr sz="1800" spc="-5" dirty="0"/>
              <a:t>d’ordinadors</a:t>
            </a:r>
            <a:endParaRPr sz="1800"/>
          </a:p>
        </p:txBody>
      </p:sp>
      <p:sp>
        <p:nvSpPr>
          <p:cNvPr id="3" name="object 3"/>
          <p:cNvSpPr/>
          <p:nvPr/>
        </p:nvSpPr>
        <p:spPr>
          <a:xfrm>
            <a:off x="755904" y="2154935"/>
            <a:ext cx="2423160" cy="10805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17880" y="2016709"/>
            <a:ext cx="7564755" cy="3806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6413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Verdana"/>
                <a:cs typeface="Verdana"/>
              </a:rPr>
              <a:t>El </a:t>
            </a:r>
            <a:r>
              <a:rPr sz="1800" spc="-5" dirty="0">
                <a:latin typeface="Verdana"/>
                <a:cs typeface="Verdana"/>
              </a:rPr>
              <a:t>CRAI Biblioteca </a:t>
            </a:r>
            <a:r>
              <a:rPr sz="1800" spc="-10" dirty="0">
                <a:latin typeface="Verdana"/>
                <a:cs typeface="Verdana"/>
              </a:rPr>
              <a:t>de </a:t>
            </a:r>
            <a:r>
              <a:rPr sz="1800" dirty="0">
                <a:latin typeface="Verdana"/>
                <a:cs typeface="Verdana"/>
              </a:rPr>
              <a:t>Física i </a:t>
            </a:r>
            <a:r>
              <a:rPr sz="1800" spc="-5" dirty="0">
                <a:latin typeface="Verdana"/>
                <a:cs typeface="Verdana"/>
              </a:rPr>
              <a:t>Química  </a:t>
            </a:r>
            <a:r>
              <a:rPr sz="1800" spc="-10" dirty="0">
                <a:latin typeface="Verdana"/>
                <a:cs typeface="Verdana"/>
              </a:rPr>
              <a:t>disposa </a:t>
            </a:r>
            <a:r>
              <a:rPr sz="1800" spc="-5" dirty="0">
                <a:latin typeface="Verdana"/>
                <a:cs typeface="Verdana"/>
              </a:rPr>
              <a:t>d’una </a:t>
            </a:r>
            <a:r>
              <a:rPr sz="1800" spc="-15" dirty="0">
                <a:latin typeface="Verdana"/>
                <a:cs typeface="Verdana"/>
              </a:rPr>
              <a:t>aula  equipada  </a:t>
            </a:r>
            <a:r>
              <a:rPr sz="1800" spc="-10" dirty="0">
                <a:latin typeface="Verdana"/>
                <a:cs typeface="Verdana"/>
              </a:rPr>
              <a:t>amb </a:t>
            </a:r>
            <a:r>
              <a:rPr sz="1800" spc="-20" dirty="0">
                <a:latin typeface="Verdana"/>
                <a:cs typeface="Verdana"/>
              </a:rPr>
              <a:t>20  ordinadors. </a:t>
            </a:r>
            <a:r>
              <a:rPr sz="1800" spc="-35" dirty="0">
                <a:latin typeface="Verdana"/>
                <a:cs typeface="Verdana"/>
              </a:rPr>
              <a:t>Poden </a:t>
            </a:r>
            <a:r>
              <a:rPr sz="1800" spc="-15" dirty="0">
                <a:latin typeface="Verdana"/>
                <a:cs typeface="Verdana"/>
              </a:rPr>
              <a:t>fer-ne </a:t>
            </a:r>
            <a:r>
              <a:rPr sz="1800" spc="-10" dirty="0">
                <a:latin typeface="Verdana"/>
                <a:cs typeface="Verdana"/>
              </a:rPr>
              <a:t>ús </a:t>
            </a:r>
            <a:r>
              <a:rPr sz="1800" spc="-20" dirty="0">
                <a:latin typeface="Verdana"/>
                <a:cs typeface="Verdana"/>
              </a:rPr>
              <a:t>professors,  investigadors, </a:t>
            </a:r>
            <a:r>
              <a:rPr sz="1800" spc="-15" dirty="0">
                <a:latin typeface="Verdana"/>
                <a:cs typeface="Verdana"/>
              </a:rPr>
              <a:t>estudiants,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5" dirty="0">
                <a:latin typeface="Verdana"/>
                <a:cs typeface="Verdana"/>
              </a:rPr>
              <a:t>personal  d'administració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20" dirty="0">
                <a:latin typeface="Verdana"/>
                <a:cs typeface="Verdana"/>
              </a:rPr>
              <a:t>serveis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10" dirty="0">
                <a:latin typeface="Verdana"/>
                <a:cs typeface="Verdana"/>
              </a:rPr>
              <a:t>la</a:t>
            </a:r>
            <a:r>
              <a:rPr sz="1800" spc="8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UB.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 marL="12700" marR="99060">
              <a:lnSpc>
                <a:spcPct val="100000"/>
              </a:lnSpc>
              <a:spcBef>
                <a:spcPts val="1380"/>
              </a:spcBef>
            </a:pPr>
            <a:r>
              <a:rPr sz="1800" spc="-5" dirty="0">
                <a:latin typeface="Verdana"/>
                <a:cs typeface="Verdana"/>
              </a:rPr>
              <a:t>Cal </a:t>
            </a:r>
            <a:r>
              <a:rPr sz="1800" spc="-15" dirty="0">
                <a:latin typeface="Verdana"/>
                <a:cs typeface="Verdana"/>
              </a:rPr>
              <a:t>identificar-se </a:t>
            </a:r>
            <a:r>
              <a:rPr sz="1800" spc="-10" dirty="0">
                <a:latin typeface="Verdana"/>
                <a:cs typeface="Verdana"/>
              </a:rPr>
              <a:t>amb </a:t>
            </a:r>
            <a:r>
              <a:rPr sz="1800" spc="-5" dirty="0">
                <a:latin typeface="Verdana"/>
                <a:cs typeface="Verdana"/>
              </a:rPr>
              <a:t>el </a:t>
            </a:r>
            <a:r>
              <a:rPr sz="1800" spc="-15" dirty="0">
                <a:latin typeface="Verdana"/>
                <a:cs typeface="Verdana"/>
              </a:rPr>
              <a:t>mateix identificador </a:t>
            </a:r>
            <a:r>
              <a:rPr sz="1800" spc="-10" dirty="0">
                <a:latin typeface="Verdana"/>
                <a:cs typeface="Verdana"/>
              </a:rPr>
              <a:t>local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35" dirty="0">
                <a:latin typeface="Verdana"/>
                <a:cs typeface="Verdana"/>
              </a:rPr>
              <a:t>contrasenya  </a:t>
            </a:r>
            <a:r>
              <a:rPr sz="1800" spc="-15" dirty="0">
                <a:latin typeface="Verdana"/>
                <a:cs typeface="Verdana"/>
              </a:rPr>
              <a:t>que en </a:t>
            </a:r>
            <a:r>
              <a:rPr sz="1800" spc="-5" dirty="0">
                <a:latin typeface="Verdana"/>
                <a:cs typeface="Verdana"/>
              </a:rPr>
              <a:t>el </a:t>
            </a:r>
            <a:r>
              <a:rPr sz="1800" spc="-10" dirty="0">
                <a:latin typeface="Verdana"/>
                <a:cs typeface="Verdana"/>
              </a:rPr>
              <a:t>cas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15" dirty="0">
                <a:latin typeface="Verdana"/>
                <a:cs typeface="Verdana"/>
              </a:rPr>
              <a:t>zona</a:t>
            </a:r>
            <a:r>
              <a:rPr sz="1800" spc="20" dirty="0">
                <a:latin typeface="Verdana"/>
                <a:cs typeface="Verdana"/>
              </a:rPr>
              <a:t> </a:t>
            </a:r>
            <a:r>
              <a:rPr sz="1800" spc="5" dirty="0">
                <a:latin typeface="Verdana"/>
                <a:cs typeface="Verdana"/>
              </a:rPr>
              <a:t>Wi-Fi.</a:t>
            </a:r>
            <a:endParaRPr sz="1800">
              <a:latin typeface="Verdana"/>
              <a:cs typeface="Verdana"/>
            </a:endParaRPr>
          </a:p>
          <a:p>
            <a:pPr marL="12700" marR="26034">
              <a:lnSpc>
                <a:spcPct val="100000"/>
              </a:lnSpc>
              <a:tabLst>
                <a:tab pos="547370" algn="l"/>
                <a:tab pos="1577975" algn="l"/>
                <a:tab pos="2644775" algn="l"/>
                <a:tab pos="3502660" algn="l"/>
                <a:tab pos="3912870" algn="l"/>
                <a:tab pos="5353050" algn="l"/>
                <a:tab pos="6578600" algn="l"/>
                <a:tab pos="7075805" algn="l"/>
              </a:tabLst>
            </a:pPr>
            <a:r>
              <a:rPr sz="1800" dirty="0">
                <a:latin typeface="Verdana"/>
                <a:cs typeface="Verdana"/>
              </a:rPr>
              <a:t>E</a:t>
            </a:r>
            <a:r>
              <a:rPr sz="1800" spc="20" dirty="0">
                <a:latin typeface="Verdana"/>
                <a:cs typeface="Verdana"/>
              </a:rPr>
              <a:t>l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15" dirty="0">
                <a:latin typeface="Verdana"/>
                <a:cs typeface="Verdana"/>
              </a:rPr>
              <a:t>usu</a:t>
            </a:r>
            <a:r>
              <a:rPr sz="1800" spc="-40" dirty="0">
                <a:latin typeface="Verdana"/>
                <a:cs typeface="Verdana"/>
              </a:rPr>
              <a:t>a</a:t>
            </a:r>
            <a:r>
              <a:rPr sz="1800" spc="-5" dirty="0">
                <a:latin typeface="Verdana"/>
                <a:cs typeface="Verdana"/>
              </a:rPr>
              <a:t>r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spc="-10" dirty="0">
                <a:latin typeface="Verdana"/>
                <a:cs typeface="Verdana"/>
              </a:rPr>
              <a:t>x</a:t>
            </a:r>
            <a:r>
              <a:rPr sz="1800" spc="-15" dirty="0">
                <a:latin typeface="Verdana"/>
                <a:cs typeface="Verdana"/>
              </a:rPr>
              <a:t>t</a:t>
            </a:r>
            <a:r>
              <a:rPr sz="1800" spc="-3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rn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15" dirty="0">
                <a:latin typeface="Verdana"/>
                <a:cs typeface="Verdana"/>
              </a:rPr>
              <a:t>t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n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n	</a:t>
            </a:r>
            <a:r>
              <a:rPr sz="1800" spc="20" dirty="0">
                <a:latin typeface="Verdana"/>
                <a:cs typeface="Verdana"/>
              </a:rPr>
              <a:t>l</a:t>
            </a:r>
            <a:r>
              <a:rPr sz="1800" dirty="0">
                <a:latin typeface="Verdana"/>
                <a:cs typeface="Verdana"/>
              </a:rPr>
              <a:t>a	</a:t>
            </a:r>
            <a:r>
              <a:rPr sz="1800" spc="-20" dirty="0">
                <a:latin typeface="Verdana"/>
                <a:cs typeface="Verdana"/>
              </a:rPr>
              <a:t>p</a:t>
            </a:r>
            <a:r>
              <a:rPr sz="1800" dirty="0">
                <a:latin typeface="Verdana"/>
                <a:cs typeface="Verdana"/>
              </a:rPr>
              <a:t>oss</a:t>
            </a:r>
            <a:r>
              <a:rPr sz="1800" spc="5" dirty="0">
                <a:latin typeface="Verdana"/>
                <a:cs typeface="Verdana"/>
              </a:rPr>
              <a:t>i</a:t>
            </a:r>
            <a:r>
              <a:rPr sz="1800" spc="-20" dirty="0">
                <a:latin typeface="Verdana"/>
                <a:cs typeface="Verdana"/>
              </a:rPr>
              <a:t>b</a:t>
            </a:r>
            <a:r>
              <a:rPr sz="1800" spc="10" dirty="0">
                <a:latin typeface="Verdana"/>
                <a:cs typeface="Verdana"/>
              </a:rPr>
              <a:t>ili</a:t>
            </a:r>
            <a:r>
              <a:rPr sz="1800" spc="-15" dirty="0">
                <a:latin typeface="Verdana"/>
                <a:cs typeface="Verdana"/>
              </a:rPr>
              <a:t>ta</a:t>
            </a:r>
            <a:r>
              <a:rPr sz="1800" dirty="0">
                <a:latin typeface="Verdana"/>
                <a:cs typeface="Verdana"/>
              </a:rPr>
              <a:t>t	</a:t>
            </a:r>
            <a:r>
              <a:rPr sz="1800" spc="-20" dirty="0">
                <a:latin typeface="Verdana"/>
                <a:cs typeface="Verdana"/>
              </a:rPr>
              <a:t>d'</a:t>
            </a:r>
            <a:r>
              <a:rPr sz="1800" spc="-15" dirty="0">
                <a:latin typeface="Verdana"/>
                <a:cs typeface="Verdana"/>
              </a:rPr>
              <a:t>o</a:t>
            </a:r>
            <a:r>
              <a:rPr sz="1800" spc="-20" dirty="0">
                <a:latin typeface="Verdana"/>
                <a:cs typeface="Verdana"/>
              </a:rPr>
              <a:t>b</a:t>
            </a:r>
            <a:r>
              <a:rPr sz="1800" spc="-5" dirty="0">
                <a:latin typeface="Verdana"/>
                <a:cs typeface="Verdana"/>
              </a:rPr>
              <a:t>t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n</a:t>
            </a:r>
            <a:r>
              <a:rPr sz="1800" spc="-5" dirty="0">
                <a:latin typeface="Verdana"/>
                <a:cs typeface="Verdana"/>
              </a:rPr>
              <a:t>i</a:t>
            </a:r>
            <a:r>
              <a:rPr sz="1800" dirty="0">
                <a:latin typeface="Verdana"/>
                <a:cs typeface="Verdana"/>
              </a:rPr>
              <a:t>r	</a:t>
            </a:r>
            <a:r>
              <a:rPr sz="1800" spc="-15" dirty="0">
                <a:latin typeface="Verdana"/>
                <a:cs typeface="Verdana"/>
              </a:rPr>
              <a:t>u</a:t>
            </a:r>
            <a:r>
              <a:rPr sz="1800" dirty="0">
                <a:latin typeface="Verdana"/>
                <a:cs typeface="Verdana"/>
              </a:rPr>
              <a:t>n	</a:t>
            </a:r>
            <a:r>
              <a:rPr sz="1800" spc="-30" dirty="0">
                <a:latin typeface="Verdana"/>
                <a:cs typeface="Verdana"/>
              </a:rPr>
              <a:t>c</a:t>
            </a:r>
            <a:r>
              <a:rPr sz="1800" spc="-15" dirty="0">
                <a:latin typeface="Verdana"/>
                <a:cs typeface="Verdana"/>
              </a:rPr>
              <a:t>o</a:t>
            </a:r>
            <a:r>
              <a:rPr sz="1800" spc="-30" dirty="0">
                <a:latin typeface="Verdana"/>
                <a:cs typeface="Verdana"/>
              </a:rPr>
              <a:t>d</a:t>
            </a:r>
            <a:r>
              <a:rPr sz="1800" dirty="0">
                <a:latin typeface="Verdana"/>
                <a:cs typeface="Verdana"/>
              </a:rPr>
              <a:t>i  </a:t>
            </a:r>
            <a:r>
              <a:rPr sz="1800" spc="-25" dirty="0">
                <a:latin typeface="Verdana"/>
                <a:cs typeface="Verdana"/>
              </a:rPr>
              <a:t>temporal </a:t>
            </a:r>
            <a:r>
              <a:rPr sz="1800" spc="-20" dirty="0">
                <a:latin typeface="Verdana"/>
                <a:cs typeface="Verdana"/>
              </a:rPr>
              <a:t>per </a:t>
            </a:r>
            <a:r>
              <a:rPr sz="1800" spc="-5" dirty="0">
                <a:latin typeface="Verdana"/>
                <a:cs typeface="Verdana"/>
              </a:rPr>
              <a:t>al </a:t>
            </a:r>
            <a:r>
              <a:rPr sz="1800" spc="-15" dirty="0">
                <a:latin typeface="Verdana"/>
                <a:cs typeface="Verdana"/>
              </a:rPr>
              <a:t>seu </a:t>
            </a:r>
            <a:r>
              <a:rPr sz="1800" spc="-10" dirty="0">
                <a:latin typeface="Verdana"/>
                <a:cs typeface="Verdana"/>
              </a:rPr>
              <a:t>ús. </a:t>
            </a:r>
            <a:r>
              <a:rPr sz="1800" spc="-5" dirty="0">
                <a:latin typeface="Verdana"/>
                <a:cs typeface="Verdana"/>
              </a:rPr>
              <a:t>Cal </a:t>
            </a:r>
            <a:r>
              <a:rPr sz="1800" spc="-20" dirty="0">
                <a:latin typeface="Verdana"/>
                <a:cs typeface="Verdana"/>
              </a:rPr>
              <a:t>adreçar-se </a:t>
            </a:r>
            <a:r>
              <a:rPr sz="1800" spc="-5" dirty="0">
                <a:latin typeface="Verdana"/>
                <a:cs typeface="Verdana"/>
              </a:rPr>
              <a:t>al taulell</a:t>
            </a:r>
            <a:r>
              <a:rPr sz="1800" spc="125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d’informació.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735"/>
              </a:spcBef>
            </a:pPr>
            <a:r>
              <a:rPr sz="1800" spc="-5" dirty="0">
                <a:latin typeface="Verdana"/>
                <a:cs typeface="Verdana"/>
              </a:rPr>
              <a:t>Consulteu </a:t>
            </a:r>
            <a:r>
              <a:rPr sz="1800" dirty="0">
                <a:latin typeface="Verdana"/>
                <a:cs typeface="Verdana"/>
              </a:rPr>
              <a:t>les </a:t>
            </a: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instruccions</a:t>
            </a:r>
            <a:r>
              <a:rPr sz="1800" u="heavy" spc="-7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 </a:t>
            </a:r>
            <a:r>
              <a:rPr sz="1800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d'ús</a:t>
            </a:r>
            <a:r>
              <a:rPr sz="1800" spc="-20" dirty="0">
                <a:latin typeface="Verdana"/>
                <a:cs typeface="Verdana"/>
              </a:rPr>
              <a:t>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23</a:t>
            </a:fld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4928" y="1334262"/>
            <a:ext cx="5268672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Altres serveis: </a:t>
            </a:r>
            <a:r>
              <a:rPr sz="1800" spc="-10" dirty="0"/>
              <a:t>Sal</a:t>
            </a:r>
            <a:r>
              <a:rPr lang="ca-ES" sz="1800" spc="-10" dirty="0"/>
              <a:t>es</a:t>
            </a:r>
            <a:r>
              <a:rPr sz="1800" spc="-10" dirty="0"/>
              <a:t> </a:t>
            </a:r>
            <a:r>
              <a:rPr sz="1800" dirty="0"/>
              <a:t>de </a:t>
            </a:r>
            <a:r>
              <a:rPr sz="1800" spc="-20" dirty="0"/>
              <a:t>treball </a:t>
            </a:r>
            <a:r>
              <a:rPr sz="1800" dirty="0"/>
              <a:t>en</a:t>
            </a:r>
            <a:r>
              <a:rPr sz="1800" spc="-90" dirty="0"/>
              <a:t> </a:t>
            </a:r>
            <a:r>
              <a:rPr sz="1800" dirty="0"/>
              <a:t>grup</a:t>
            </a:r>
          </a:p>
        </p:txBody>
      </p:sp>
      <p:sp>
        <p:nvSpPr>
          <p:cNvPr id="3" name="object 3"/>
          <p:cNvSpPr/>
          <p:nvPr/>
        </p:nvSpPr>
        <p:spPr>
          <a:xfrm>
            <a:off x="5256276" y="4229100"/>
            <a:ext cx="2557272" cy="19171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74928" y="1969770"/>
            <a:ext cx="7504430" cy="35522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latin typeface="Verdana"/>
                <a:cs typeface="Verdana"/>
              </a:rPr>
              <a:t>Aquest servei vol facilitar </a:t>
            </a:r>
            <a:r>
              <a:rPr sz="1800" spc="-10" dirty="0">
                <a:latin typeface="Verdana"/>
                <a:cs typeface="Verdana"/>
              </a:rPr>
              <a:t>als </a:t>
            </a:r>
            <a:r>
              <a:rPr sz="1800" spc="-25" dirty="0">
                <a:latin typeface="Verdana"/>
                <a:cs typeface="Verdana"/>
              </a:rPr>
              <a:t>usuaris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5" dirty="0">
                <a:latin typeface="Verdana"/>
                <a:cs typeface="Verdana"/>
              </a:rPr>
              <a:t>la </a:t>
            </a:r>
            <a:r>
              <a:rPr sz="1800" spc="-25" dirty="0">
                <a:latin typeface="Verdana"/>
                <a:cs typeface="Verdana"/>
              </a:rPr>
              <a:t>biblioteca l'ús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5" dirty="0">
                <a:latin typeface="Verdana"/>
                <a:cs typeface="Verdana"/>
              </a:rPr>
              <a:t>la  </a:t>
            </a:r>
            <a:r>
              <a:rPr sz="1800" spc="-30" dirty="0">
                <a:latin typeface="Verdana"/>
                <a:cs typeface="Verdana"/>
              </a:rPr>
              <a:t>reserva </a:t>
            </a:r>
            <a:r>
              <a:rPr sz="1800" spc="-5" dirty="0">
                <a:latin typeface="Verdana"/>
                <a:cs typeface="Verdana"/>
              </a:rPr>
              <a:t>d’un </a:t>
            </a:r>
            <a:r>
              <a:rPr sz="1800" spc="-15" dirty="0">
                <a:latin typeface="Verdana"/>
                <a:cs typeface="Verdana"/>
              </a:rPr>
              <a:t>espai </a:t>
            </a:r>
            <a:r>
              <a:rPr sz="1800" spc="-20" dirty="0">
                <a:latin typeface="Verdana"/>
                <a:cs typeface="Verdana"/>
              </a:rPr>
              <a:t>per </a:t>
            </a:r>
            <a:r>
              <a:rPr sz="1800" spc="-10" dirty="0">
                <a:latin typeface="Verdana"/>
                <a:cs typeface="Verdana"/>
              </a:rPr>
              <a:t>realitzar treballs </a:t>
            </a:r>
            <a:r>
              <a:rPr sz="1800" spc="-15" dirty="0">
                <a:latin typeface="Verdana"/>
                <a:cs typeface="Verdana"/>
              </a:rPr>
              <a:t>en</a:t>
            </a:r>
            <a:r>
              <a:rPr sz="1800" spc="155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grup.</a:t>
            </a:r>
            <a:endParaRPr sz="1800" dirty="0">
              <a:latin typeface="Verdana"/>
              <a:cs typeface="Verdana"/>
            </a:endParaRPr>
          </a:p>
          <a:p>
            <a:pPr marL="12700" marR="5080" algn="just">
              <a:lnSpc>
                <a:spcPct val="100000"/>
              </a:lnSpc>
            </a:pPr>
            <a:r>
              <a:rPr sz="1800" dirty="0">
                <a:latin typeface="Verdana"/>
                <a:cs typeface="Verdana"/>
              </a:rPr>
              <a:t>El </a:t>
            </a:r>
            <a:r>
              <a:rPr sz="1800" spc="-5" dirty="0">
                <a:latin typeface="Verdana"/>
                <a:cs typeface="Verdana"/>
              </a:rPr>
              <a:t>CRAI </a:t>
            </a:r>
            <a:r>
              <a:rPr sz="1800" dirty="0">
                <a:latin typeface="Verdana"/>
                <a:cs typeface="Verdana"/>
              </a:rPr>
              <a:t>Biblioteca </a:t>
            </a:r>
            <a:r>
              <a:rPr sz="1800" spc="-5" dirty="0">
                <a:latin typeface="Verdana"/>
                <a:cs typeface="Verdana"/>
              </a:rPr>
              <a:t>de </a:t>
            </a:r>
            <a:r>
              <a:rPr sz="1800" dirty="0">
                <a:latin typeface="Verdana"/>
                <a:cs typeface="Verdana"/>
              </a:rPr>
              <a:t>Física i </a:t>
            </a:r>
            <a:r>
              <a:rPr sz="1800" spc="-5" dirty="0">
                <a:latin typeface="Verdana"/>
                <a:cs typeface="Verdana"/>
              </a:rPr>
              <a:t>Química disposa de </a:t>
            </a:r>
            <a:r>
              <a:rPr lang="ca-ES" sz="1800" spc="-5" dirty="0">
                <a:latin typeface="Verdana"/>
                <a:cs typeface="Verdana"/>
              </a:rPr>
              <a:t>quatre</a:t>
            </a:r>
            <a:r>
              <a:rPr sz="1800" spc="-5" dirty="0">
                <a:latin typeface="Verdana"/>
                <a:cs typeface="Verdana"/>
              </a:rPr>
              <a:t> </a:t>
            </a:r>
            <a:r>
              <a:rPr sz="1800" dirty="0">
                <a:latin typeface="Verdana"/>
                <a:cs typeface="Verdana"/>
              </a:rPr>
              <a:t>sales  </a:t>
            </a:r>
            <a:r>
              <a:rPr sz="1800" spc="-10" dirty="0">
                <a:latin typeface="Verdana"/>
                <a:cs typeface="Verdana"/>
              </a:rPr>
              <a:t>per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15" dirty="0">
                <a:latin typeface="Verdana"/>
                <a:cs typeface="Verdana"/>
              </a:rPr>
              <a:t>grups de </a:t>
            </a:r>
            <a:r>
              <a:rPr lang="ca-ES" spc="-15" dirty="0">
                <a:latin typeface="Verdana"/>
                <a:cs typeface="Verdana"/>
              </a:rPr>
              <a:t>4</a:t>
            </a:r>
            <a:r>
              <a:rPr sz="1800" dirty="0">
                <a:latin typeface="Verdana"/>
                <a:cs typeface="Verdana"/>
              </a:rPr>
              <a:t> a </a:t>
            </a:r>
            <a:r>
              <a:rPr lang="ca-ES" sz="1800" dirty="0">
                <a:latin typeface="Verdana"/>
                <a:cs typeface="Verdana"/>
              </a:rPr>
              <a:t>8</a:t>
            </a:r>
            <a:r>
              <a:rPr sz="1800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persones, </a:t>
            </a:r>
            <a:r>
              <a:rPr sz="1800" spc="-5" dirty="0">
                <a:latin typeface="Verdana"/>
                <a:cs typeface="Verdana"/>
              </a:rPr>
              <a:t>d’ús </a:t>
            </a:r>
            <a:r>
              <a:rPr sz="1800" spc="-10" dirty="0">
                <a:latin typeface="Verdana"/>
                <a:cs typeface="Verdana"/>
              </a:rPr>
              <a:t>exclusiu </a:t>
            </a:r>
            <a:r>
              <a:rPr sz="1800" spc="-20" dirty="0">
                <a:latin typeface="Verdana"/>
                <a:cs typeface="Verdana"/>
              </a:rPr>
              <a:t>per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15" dirty="0">
                <a:latin typeface="Verdana"/>
                <a:cs typeface="Verdana"/>
              </a:rPr>
              <a:t>membres </a:t>
            </a:r>
            <a:r>
              <a:rPr sz="1800" spc="-10" dirty="0">
                <a:latin typeface="Verdana"/>
                <a:cs typeface="Verdana"/>
              </a:rPr>
              <a:t>de 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25" dirty="0">
                <a:latin typeface="Verdana"/>
                <a:cs typeface="Verdana"/>
              </a:rPr>
              <a:t>UB, </a:t>
            </a:r>
            <a:r>
              <a:rPr sz="1800" spc="-15" dirty="0">
                <a:latin typeface="Verdana"/>
                <a:cs typeface="Verdana"/>
              </a:rPr>
              <a:t>que es pot </a:t>
            </a:r>
            <a:r>
              <a:rPr sz="1800" spc="-25" dirty="0">
                <a:latin typeface="Verdana"/>
                <a:cs typeface="Verdana"/>
              </a:rPr>
              <a:t>reservar </a:t>
            </a:r>
            <a:r>
              <a:rPr sz="1800" spc="-15" dirty="0">
                <a:latin typeface="Verdana"/>
                <a:cs typeface="Verdana"/>
              </a:rPr>
              <a:t>dues hores </a:t>
            </a:r>
            <a:r>
              <a:rPr sz="1800" spc="-10" dirty="0">
                <a:latin typeface="Verdana"/>
                <a:cs typeface="Verdana"/>
              </a:rPr>
              <a:t>diàries amb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5" dirty="0">
                <a:latin typeface="Verdana"/>
                <a:cs typeface="Verdana"/>
              </a:rPr>
              <a:t>possibilitat  d’una </a:t>
            </a:r>
            <a:r>
              <a:rPr sz="1800" spc="-20" dirty="0">
                <a:latin typeface="Verdana"/>
                <a:cs typeface="Verdana"/>
              </a:rPr>
              <a:t>pròrroga </a:t>
            </a:r>
            <a:r>
              <a:rPr sz="1800" spc="-5" dirty="0">
                <a:latin typeface="Verdana"/>
                <a:cs typeface="Verdana"/>
              </a:rPr>
              <a:t>d’una </a:t>
            </a:r>
            <a:r>
              <a:rPr sz="1800" spc="-40" dirty="0">
                <a:latin typeface="Verdana"/>
                <a:cs typeface="Verdana"/>
              </a:rPr>
              <a:t>hora</a:t>
            </a:r>
            <a:r>
              <a:rPr sz="1800" spc="550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més, </a:t>
            </a:r>
            <a:r>
              <a:rPr sz="1800" spc="-10" dirty="0">
                <a:latin typeface="Verdana"/>
                <a:cs typeface="Verdana"/>
              </a:rPr>
              <a:t>en cas </a:t>
            </a:r>
            <a:r>
              <a:rPr sz="1800" spc="-15" dirty="0">
                <a:latin typeface="Verdana"/>
                <a:cs typeface="Verdana"/>
              </a:rPr>
              <a:t>que  </a:t>
            </a:r>
            <a:r>
              <a:rPr sz="1800" spc="-10" dirty="0">
                <a:latin typeface="Verdana"/>
                <a:cs typeface="Verdana"/>
              </a:rPr>
              <a:t>no estigui  </a:t>
            </a:r>
            <a:r>
              <a:rPr sz="1800" spc="-25" dirty="0">
                <a:latin typeface="Verdana"/>
                <a:cs typeface="Verdana"/>
              </a:rPr>
              <a:t>reservada </a:t>
            </a:r>
            <a:r>
              <a:rPr sz="1800" dirty="0">
                <a:latin typeface="Verdana"/>
                <a:cs typeface="Verdana"/>
              </a:rPr>
              <a:t>a</a:t>
            </a:r>
            <a:r>
              <a:rPr sz="1800" spc="-185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continuació.</a:t>
            </a:r>
            <a:endParaRPr sz="18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750" dirty="0">
              <a:latin typeface="Times New Roman"/>
              <a:cs typeface="Times New Roman"/>
            </a:endParaRPr>
          </a:p>
          <a:p>
            <a:pPr marL="99060">
              <a:lnSpc>
                <a:spcPct val="100000"/>
              </a:lnSpc>
              <a:spcBef>
                <a:spcPts val="5"/>
              </a:spcBef>
            </a:pP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Com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reservar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les sales de</a:t>
            </a:r>
            <a:r>
              <a:rPr sz="1800" u="heavy" spc="5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treball</a:t>
            </a:r>
            <a:endParaRPr sz="18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99060">
              <a:lnSpc>
                <a:spcPct val="100000"/>
              </a:lnSpc>
              <a:spcBef>
                <a:spcPts val="5"/>
              </a:spcBef>
            </a:pP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Més</a:t>
            </a:r>
            <a:r>
              <a:rPr sz="1800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informació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24</a:t>
            </a:fld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4448" y="1377188"/>
            <a:ext cx="459613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Altres serveis: </a:t>
            </a:r>
            <a:r>
              <a:rPr sz="1800" spc="-5" dirty="0"/>
              <a:t>Formació</a:t>
            </a:r>
            <a:r>
              <a:rPr sz="1800" spc="-85" dirty="0"/>
              <a:t> </a:t>
            </a:r>
            <a:r>
              <a:rPr sz="1800" spc="-5" dirty="0"/>
              <a:t>d’usuaris</a:t>
            </a:r>
            <a:endParaRPr sz="1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25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644448" y="2149602"/>
            <a:ext cx="7906384" cy="3839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Verdana"/>
                <a:cs typeface="Verdana"/>
              </a:rPr>
              <a:t>La </a:t>
            </a:r>
            <a:r>
              <a:rPr sz="1800" spc="-15" dirty="0">
                <a:latin typeface="Verdana"/>
                <a:cs typeface="Verdana"/>
              </a:rPr>
              <a:t>formació </a:t>
            </a:r>
            <a:r>
              <a:rPr sz="1800" spc="-5" dirty="0">
                <a:latin typeface="Verdana"/>
                <a:cs typeface="Verdana"/>
              </a:rPr>
              <a:t>d’usuaris </a:t>
            </a:r>
            <a:r>
              <a:rPr sz="1800" spc="-10" dirty="0">
                <a:latin typeface="Verdana"/>
                <a:cs typeface="Verdana"/>
              </a:rPr>
              <a:t>té com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10" dirty="0">
                <a:latin typeface="Verdana"/>
                <a:cs typeface="Verdana"/>
              </a:rPr>
              <a:t>finalitat facilitar </a:t>
            </a:r>
            <a:r>
              <a:rPr sz="1800" spc="-5" dirty="0">
                <a:latin typeface="Verdana"/>
                <a:cs typeface="Verdana"/>
              </a:rPr>
              <a:t>el </a:t>
            </a:r>
            <a:r>
              <a:rPr sz="1800" spc="-20" dirty="0">
                <a:latin typeface="Verdana"/>
                <a:cs typeface="Verdana"/>
              </a:rPr>
              <a:t>coneixement </a:t>
            </a:r>
            <a:r>
              <a:rPr sz="1800" spc="-10" dirty="0">
                <a:latin typeface="Verdana"/>
                <a:cs typeface="Verdana"/>
              </a:rPr>
              <a:t>del  </a:t>
            </a:r>
            <a:r>
              <a:rPr sz="1800" spc="-15" dirty="0">
                <a:latin typeface="Verdana"/>
                <a:cs typeface="Verdana"/>
              </a:rPr>
              <a:t>CRAI,</a:t>
            </a:r>
            <a:r>
              <a:rPr sz="1800" spc="600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de  </a:t>
            </a:r>
            <a:r>
              <a:rPr sz="1800" dirty="0">
                <a:latin typeface="Verdana"/>
                <a:cs typeface="Verdana"/>
              </a:rPr>
              <a:t>les </a:t>
            </a:r>
            <a:r>
              <a:rPr sz="1800" spc="-20" dirty="0">
                <a:latin typeface="Verdana"/>
                <a:cs typeface="Verdana"/>
              </a:rPr>
              <a:t>seves </a:t>
            </a:r>
            <a:r>
              <a:rPr sz="1800" spc="-5" dirty="0">
                <a:latin typeface="Verdana"/>
                <a:cs typeface="Verdana"/>
              </a:rPr>
              <a:t>Biblioteques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5" dirty="0">
                <a:latin typeface="Verdana"/>
                <a:cs typeface="Verdana"/>
              </a:rPr>
              <a:t>dels </a:t>
            </a:r>
            <a:r>
              <a:rPr sz="1800" spc="-10" dirty="0">
                <a:latin typeface="Verdana"/>
                <a:cs typeface="Verdana"/>
              </a:rPr>
              <a:t>serveis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5" dirty="0">
                <a:latin typeface="Verdana"/>
                <a:cs typeface="Verdana"/>
              </a:rPr>
              <a:t>recursos  </a:t>
            </a:r>
            <a:r>
              <a:rPr sz="1800" spc="-5" dirty="0">
                <a:latin typeface="Verdana"/>
                <a:cs typeface="Verdana"/>
              </a:rPr>
              <a:t>d’informació </a:t>
            </a:r>
            <a:r>
              <a:rPr sz="1800" spc="-15" dirty="0">
                <a:latin typeface="Verdana"/>
                <a:cs typeface="Verdana"/>
              </a:rPr>
              <a:t>que posa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5" dirty="0">
                <a:latin typeface="Verdana"/>
                <a:cs typeface="Verdana"/>
              </a:rPr>
              <a:t>l’abast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15" dirty="0">
                <a:latin typeface="Verdana"/>
                <a:cs typeface="Verdana"/>
              </a:rPr>
              <a:t>comunitat</a:t>
            </a:r>
            <a:r>
              <a:rPr sz="1800" spc="15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universitària.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 marL="12700" marR="401320">
              <a:lnSpc>
                <a:spcPct val="100000"/>
              </a:lnSpc>
              <a:spcBef>
                <a:spcPts val="1430"/>
              </a:spcBef>
            </a:pPr>
            <a:r>
              <a:rPr sz="1800" dirty="0">
                <a:latin typeface="Verdana"/>
                <a:cs typeface="Verdana"/>
              </a:rPr>
              <a:t>El </a:t>
            </a:r>
            <a:r>
              <a:rPr sz="1800" spc="-5" dirty="0">
                <a:latin typeface="Verdana"/>
                <a:cs typeface="Verdana"/>
              </a:rPr>
              <a:t>CRAI Biblioteca de </a:t>
            </a:r>
            <a:r>
              <a:rPr sz="1800" dirty="0">
                <a:latin typeface="Verdana"/>
                <a:cs typeface="Verdana"/>
              </a:rPr>
              <a:t>Física i </a:t>
            </a:r>
            <a:r>
              <a:rPr sz="1800" spc="-10" dirty="0">
                <a:latin typeface="Verdana"/>
                <a:cs typeface="Verdana"/>
              </a:rPr>
              <a:t>Química, </a:t>
            </a:r>
            <a:r>
              <a:rPr sz="1800" spc="-5" dirty="0">
                <a:latin typeface="Verdana"/>
                <a:cs typeface="Verdana"/>
              </a:rPr>
              <a:t>com altres biblioteques  </a:t>
            </a:r>
            <a:r>
              <a:rPr sz="1800" spc="-15" dirty="0">
                <a:latin typeface="Verdana"/>
                <a:cs typeface="Verdana"/>
              </a:rPr>
              <a:t>del </a:t>
            </a:r>
            <a:r>
              <a:rPr sz="1800" spc="-25" dirty="0">
                <a:latin typeface="Verdana"/>
                <a:cs typeface="Verdana"/>
              </a:rPr>
              <a:t>CRAI, </a:t>
            </a:r>
            <a:r>
              <a:rPr sz="1800" spc="-10" dirty="0">
                <a:latin typeface="Verdana"/>
                <a:cs typeface="Verdana"/>
              </a:rPr>
              <a:t>ofereix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30" dirty="0">
                <a:latin typeface="Verdana"/>
                <a:cs typeface="Verdana"/>
              </a:rPr>
              <a:t>través </a:t>
            </a:r>
            <a:r>
              <a:rPr sz="1800" spc="-15" dirty="0">
                <a:latin typeface="Verdana"/>
                <a:cs typeface="Verdana"/>
              </a:rPr>
              <a:t>del </a:t>
            </a:r>
            <a:r>
              <a:rPr sz="1800" spc="-25" dirty="0">
                <a:latin typeface="Verdana"/>
                <a:cs typeface="Verdana"/>
              </a:rPr>
              <a:t>Campus </a:t>
            </a:r>
            <a:r>
              <a:rPr sz="1800" spc="-5" dirty="0">
                <a:latin typeface="Verdana"/>
                <a:cs typeface="Verdana"/>
              </a:rPr>
              <a:t>Virtual </a:t>
            </a:r>
            <a:r>
              <a:rPr sz="1800" spc="-15" dirty="0">
                <a:latin typeface="Verdana"/>
                <a:cs typeface="Verdana"/>
              </a:rPr>
              <a:t>de</a:t>
            </a:r>
            <a:r>
              <a:rPr sz="1800" spc="195" dirty="0">
                <a:latin typeface="Verdana"/>
                <a:cs typeface="Verdana"/>
              </a:rPr>
              <a:t> </a:t>
            </a:r>
            <a:r>
              <a:rPr sz="1800" spc="-25" dirty="0">
                <a:latin typeface="Verdana"/>
                <a:cs typeface="Verdana"/>
              </a:rPr>
              <a:t>Formació: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Times New Roman"/>
              <a:cs typeface="Times New Roman"/>
            </a:endParaRPr>
          </a:p>
          <a:p>
            <a:pPr marL="812165" marR="744220" indent="-342265">
              <a:lnSpc>
                <a:spcPct val="100000"/>
              </a:lnSpc>
              <a:buFont typeface="Arial"/>
              <a:buChar char="•"/>
              <a:tabLst>
                <a:tab pos="812165" algn="l"/>
                <a:tab pos="812800" algn="l"/>
              </a:tabLst>
            </a:pPr>
            <a:r>
              <a:rPr sz="1800" spc="-25" dirty="0">
                <a:latin typeface="Verdana"/>
                <a:cs typeface="Verdana"/>
              </a:rPr>
              <a:t>Formació </a:t>
            </a:r>
            <a:r>
              <a:rPr sz="1800" spc="-10" dirty="0">
                <a:latin typeface="Verdana"/>
                <a:cs typeface="Verdana"/>
              </a:rPr>
              <a:t>presencial: sessions </a:t>
            </a:r>
            <a:r>
              <a:rPr sz="1800" spc="-25" dirty="0">
                <a:latin typeface="Verdana"/>
                <a:cs typeface="Verdana"/>
              </a:rPr>
              <a:t>programades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0" dirty="0">
                <a:latin typeface="Verdana"/>
                <a:cs typeface="Verdana"/>
              </a:rPr>
              <a:t>sessions </a:t>
            </a:r>
            <a:r>
              <a:rPr sz="1800" dirty="0">
                <a:latin typeface="Verdana"/>
                <a:cs typeface="Verdana"/>
              </a:rPr>
              <a:t>a  </a:t>
            </a:r>
            <a:r>
              <a:rPr sz="1800" spc="-5" dirty="0">
                <a:latin typeface="Verdana"/>
                <a:cs typeface="Verdana"/>
              </a:rPr>
              <a:t>mida.</a:t>
            </a:r>
            <a:endParaRPr sz="1800">
              <a:latin typeface="Verdana"/>
              <a:cs typeface="Verdana"/>
            </a:endParaRPr>
          </a:p>
          <a:p>
            <a:pPr marL="926465" indent="-456565">
              <a:lnSpc>
                <a:spcPct val="100000"/>
              </a:lnSpc>
              <a:spcBef>
                <a:spcPts val="1970"/>
              </a:spcBef>
              <a:buFont typeface="Arial"/>
              <a:buChar char="•"/>
              <a:tabLst>
                <a:tab pos="926465" algn="l"/>
                <a:tab pos="927100" algn="l"/>
              </a:tabLst>
            </a:pPr>
            <a:r>
              <a:rPr sz="1800" spc="-15" dirty="0">
                <a:latin typeface="Verdana"/>
                <a:cs typeface="Verdana"/>
              </a:rPr>
              <a:t>Autoformació: </a:t>
            </a:r>
            <a:r>
              <a:rPr sz="1800" spc="-5" dirty="0">
                <a:latin typeface="Verdana"/>
                <a:cs typeface="Verdana"/>
              </a:rPr>
              <a:t>tutorials, vídeos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5" dirty="0">
                <a:latin typeface="Verdana"/>
                <a:cs typeface="Verdana"/>
              </a:rPr>
              <a:t>guies </a:t>
            </a:r>
            <a:r>
              <a:rPr sz="1800" spc="-10" dirty="0">
                <a:latin typeface="Verdana"/>
                <a:cs typeface="Verdana"/>
              </a:rPr>
              <a:t>ràpides</a:t>
            </a:r>
            <a:r>
              <a:rPr sz="1800" spc="35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d’ús.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1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5"/>
              </a:spcBef>
            </a:pPr>
            <a:r>
              <a:rPr sz="1800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Més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informació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101" y="1456436"/>
            <a:ext cx="444246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Web del CRAI: </a:t>
            </a:r>
            <a:r>
              <a:rPr sz="1800" spc="-5" dirty="0"/>
              <a:t>Serveis </a:t>
            </a:r>
            <a:r>
              <a:rPr sz="1800" dirty="0"/>
              <a:t>i</a:t>
            </a:r>
            <a:r>
              <a:rPr sz="1800" spc="-170" dirty="0"/>
              <a:t> </a:t>
            </a:r>
            <a:r>
              <a:rPr sz="1800" spc="-5" dirty="0"/>
              <a:t>recursos</a:t>
            </a:r>
            <a:endParaRPr sz="1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26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62101" y="2406777"/>
            <a:ext cx="7449184" cy="2819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1800" dirty="0">
                <a:latin typeface="Verdana"/>
                <a:cs typeface="Verdana"/>
              </a:rPr>
              <a:t>El</a:t>
            </a:r>
            <a:r>
              <a:rPr sz="1800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web </a:t>
            </a:r>
            <a:r>
              <a:rPr sz="1800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del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CRAI</a:t>
            </a:r>
            <a:r>
              <a:rPr sz="1800" spc="-10" dirty="0">
                <a:solidFill>
                  <a:srgbClr val="0000FF"/>
                </a:solidFill>
                <a:latin typeface="Verdana"/>
                <a:cs typeface="Verdana"/>
                <a:hlinkClick r:id="rId2"/>
              </a:rPr>
              <a:t> </a:t>
            </a:r>
            <a:r>
              <a:rPr sz="1800" spc="-5" dirty="0">
                <a:latin typeface="Verdana"/>
                <a:cs typeface="Verdana"/>
              </a:rPr>
              <a:t>és </a:t>
            </a:r>
            <a:r>
              <a:rPr sz="1800" dirty="0">
                <a:latin typeface="Verdana"/>
                <a:cs typeface="Verdana"/>
              </a:rPr>
              <a:t>el </a:t>
            </a:r>
            <a:r>
              <a:rPr sz="1800" spc="-10" dirty="0">
                <a:latin typeface="Verdana"/>
                <a:cs typeface="Verdana"/>
              </a:rPr>
              <a:t>portal d’accés </a:t>
            </a:r>
            <a:r>
              <a:rPr sz="1800" dirty="0">
                <a:latin typeface="Verdana"/>
                <a:cs typeface="Verdana"/>
              </a:rPr>
              <a:t>als </a:t>
            </a:r>
            <a:r>
              <a:rPr sz="1800" spc="-5" dirty="0">
                <a:latin typeface="Verdana"/>
                <a:cs typeface="Verdana"/>
              </a:rPr>
              <a:t>serveis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5" dirty="0">
                <a:latin typeface="Verdana"/>
                <a:cs typeface="Verdana"/>
              </a:rPr>
              <a:t>recursos </a:t>
            </a:r>
            <a:r>
              <a:rPr sz="1800" spc="-10" dirty="0">
                <a:latin typeface="Verdana"/>
                <a:cs typeface="Verdana"/>
              </a:rPr>
              <a:t>que  s’ofereixen des de totes </a:t>
            </a:r>
            <a:r>
              <a:rPr sz="1800" dirty="0">
                <a:latin typeface="Verdana"/>
                <a:cs typeface="Verdana"/>
              </a:rPr>
              <a:t>les</a:t>
            </a:r>
            <a:r>
              <a:rPr sz="1800" spc="165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biblioteques.</a:t>
            </a:r>
            <a:endParaRPr sz="180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395"/>
              </a:spcBef>
              <a:buChar char="•"/>
              <a:tabLst>
                <a:tab pos="354965" algn="l"/>
                <a:tab pos="355600" algn="l"/>
              </a:tabLst>
            </a:pPr>
            <a:r>
              <a:rPr sz="1800" dirty="0">
                <a:latin typeface="Verdana"/>
                <a:cs typeface="Verdana"/>
              </a:rPr>
              <a:t>Alguns </a:t>
            </a:r>
            <a:r>
              <a:rPr sz="1800" spc="-5" dirty="0">
                <a:latin typeface="Verdana"/>
                <a:cs typeface="Verdana"/>
              </a:rPr>
              <a:t>recursos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0" dirty="0">
                <a:latin typeface="Verdana"/>
                <a:cs typeface="Verdana"/>
              </a:rPr>
              <a:t>serveis, </a:t>
            </a:r>
            <a:r>
              <a:rPr sz="1800" dirty="0">
                <a:latin typeface="Verdana"/>
                <a:cs typeface="Verdana"/>
              </a:rPr>
              <a:t>com el </a:t>
            </a:r>
            <a:r>
              <a:rPr sz="1800" spc="-10" dirty="0">
                <a:latin typeface="Verdana"/>
                <a:cs typeface="Verdana"/>
              </a:rPr>
              <a:t>catàleg, </a:t>
            </a:r>
            <a:r>
              <a:rPr sz="1800" dirty="0">
                <a:latin typeface="Verdana"/>
                <a:cs typeface="Verdana"/>
              </a:rPr>
              <a:t>són </a:t>
            </a:r>
            <a:r>
              <a:rPr sz="1800" spc="-15" dirty="0">
                <a:latin typeface="Verdana"/>
                <a:cs typeface="Verdana"/>
              </a:rPr>
              <a:t>d’accés</a:t>
            </a:r>
            <a:r>
              <a:rPr sz="1800" spc="30" dirty="0">
                <a:latin typeface="Verdana"/>
                <a:cs typeface="Verdana"/>
              </a:rPr>
              <a:t> </a:t>
            </a:r>
            <a:r>
              <a:rPr sz="1800" dirty="0">
                <a:latin typeface="Verdana"/>
                <a:cs typeface="Verdana"/>
              </a:rPr>
              <a:t>lliure.</a:t>
            </a:r>
            <a:endParaRPr sz="180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405"/>
              </a:spcBef>
              <a:buChar char="•"/>
              <a:tabLst>
                <a:tab pos="354965" algn="l"/>
                <a:tab pos="355600" algn="l"/>
              </a:tabLst>
            </a:pPr>
            <a:r>
              <a:rPr sz="1800" spc="-10" dirty="0">
                <a:latin typeface="Verdana"/>
                <a:cs typeface="Verdana"/>
              </a:rPr>
              <a:t>Altres, com </a:t>
            </a:r>
            <a:r>
              <a:rPr sz="1800" spc="-5" dirty="0">
                <a:latin typeface="Verdana"/>
                <a:cs typeface="Verdana"/>
              </a:rPr>
              <a:t>el </a:t>
            </a:r>
            <a:r>
              <a:rPr sz="1800" spc="-25" dirty="0">
                <a:latin typeface="Verdana"/>
                <a:cs typeface="Verdana"/>
              </a:rPr>
              <a:t>Campus </a:t>
            </a:r>
            <a:r>
              <a:rPr sz="1800" spc="-5" dirty="0">
                <a:latin typeface="Verdana"/>
                <a:cs typeface="Verdana"/>
              </a:rPr>
              <a:t>Virtual, </a:t>
            </a:r>
            <a:r>
              <a:rPr sz="1800" spc="-20" dirty="0">
                <a:latin typeface="Verdana"/>
                <a:cs typeface="Verdana"/>
              </a:rPr>
              <a:t>requereixen </a:t>
            </a:r>
            <a:r>
              <a:rPr sz="1800" spc="-10" dirty="0">
                <a:latin typeface="Verdana"/>
                <a:cs typeface="Verdana"/>
              </a:rPr>
              <a:t>una</a:t>
            </a:r>
            <a:r>
              <a:rPr sz="1800" spc="5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identificació.</a:t>
            </a:r>
            <a:endParaRPr sz="180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400"/>
              </a:spcBef>
              <a:buChar char="•"/>
              <a:tabLst>
                <a:tab pos="354965" algn="l"/>
                <a:tab pos="355600" algn="l"/>
                <a:tab pos="1179830" algn="l"/>
                <a:tab pos="2310765" algn="l"/>
                <a:tab pos="3487420" algn="l"/>
                <a:tab pos="4408170" algn="l"/>
                <a:tab pos="4850130" algn="l"/>
              </a:tabLst>
            </a:pPr>
            <a:r>
              <a:rPr sz="1800" spc="-10" dirty="0">
                <a:latin typeface="Verdana"/>
                <a:cs typeface="Verdana"/>
              </a:rPr>
              <a:t>Altres	</a:t>
            </a:r>
            <a:r>
              <a:rPr sz="1800" spc="-15" dirty="0">
                <a:latin typeface="Verdana"/>
                <a:cs typeface="Verdana"/>
              </a:rPr>
              <a:t>recursos	</a:t>
            </a:r>
            <a:r>
              <a:rPr sz="1800" spc="-10" dirty="0">
                <a:latin typeface="Verdana"/>
                <a:cs typeface="Verdana"/>
              </a:rPr>
              <a:t>subscrits	</a:t>
            </a:r>
            <a:r>
              <a:rPr sz="1800" spc="-15" dirty="0">
                <a:latin typeface="Verdana"/>
                <a:cs typeface="Verdana"/>
              </a:rPr>
              <a:t>(bases	</a:t>
            </a:r>
            <a:r>
              <a:rPr sz="1800" spc="-20" dirty="0">
                <a:latin typeface="Verdana"/>
                <a:cs typeface="Verdana"/>
              </a:rPr>
              <a:t>de	dades,</a:t>
            </a:r>
            <a:r>
              <a:rPr sz="1800" spc="10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revistes</a:t>
            </a:r>
            <a:endParaRPr sz="1800">
              <a:latin typeface="Verdana"/>
              <a:cs typeface="Verdana"/>
            </a:endParaRPr>
          </a:p>
          <a:p>
            <a:pPr marL="354965">
              <a:lnSpc>
                <a:spcPct val="100000"/>
              </a:lnSpc>
            </a:pPr>
            <a:r>
              <a:rPr sz="1800" spc="-15" dirty="0">
                <a:latin typeface="Verdana"/>
                <a:cs typeface="Verdana"/>
              </a:rPr>
              <a:t>electròniques, e-books) </a:t>
            </a:r>
            <a:r>
              <a:rPr sz="1800" spc="-20" dirty="0">
                <a:latin typeface="Verdana"/>
                <a:cs typeface="Verdana"/>
              </a:rPr>
              <a:t>requereixen </a:t>
            </a:r>
            <a:r>
              <a:rPr sz="1800" spc="-10" dirty="0">
                <a:latin typeface="Verdana"/>
                <a:cs typeface="Verdana"/>
              </a:rPr>
              <a:t>identificació</a:t>
            </a:r>
            <a:r>
              <a:rPr sz="1800" spc="8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prèvia.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700">
              <a:latin typeface="Times New Roman"/>
              <a:cs typeface="Times New Roman"/>
            </a:endParaRPr>
          </a:p>
          <a:p>
            <a:pPr marL="1155700" lvl="1" indent="-228600">
              <a:lnSpc>
                <a:spcPct val="100000"/>
              </a:lnSpc>
              <a:buClr>
                <a:srgbClr val="009999"/>
              </a:buClr>
              <a:buFont typeface="Verdana"/>
              <a:buChar char="•"/>
              <a:tabLst>
                <a:tab pos="1156335" algn="l"/>
              </a:tabLst>
            </a:pPr>
            <a:r>
              <a:rPr sz="1800" b="1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Accés </a:t>
            </a:r>
            <a:r>
              <a:rPr sz="1800" b="1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als </a:t>
            </a:r>
            <a:r>
              <a:rPr sz="18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recursos electrònics de </a:t>
            </a:r>
            <a:r>
              <a:rPr sz="1800" b="1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la</a:t>
            </a:r>
            <a:r>
              <a:rPr sz="1800" b="1" u="heavy" spc="-11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 </a:t>
            </a:r>
            <a:r>
              <a:rPr sz="18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UB</a:t>
            </a:r>
            <a:endParaRPr sz="1800">
              <a:latin typeface="Verdana"/>
              <a:cs typeface="Verdana"/>
            </a:endParaRPr>
          </a:p>
          <a:p>
            <a:pPr marL="1155700" lvl="1" indent="-228600">
              <a:lnSpc>
                <a:spcPct val="100000"/>
              </a:lnSpc>
              <a:spcBef>
                <a:spcPts val="400"/>
              </a:spcBef>
              <a:buClr>
                <a:srgbClr val="009999"/>
              </a:buClr>
              <a:buFont typeface="Verdana"/>
              <a:buChar char="•"/>
              <a:tabLst>
                <a:tab pos="1156335" algn="l"/>
              </a:tabLst>
            </a:pPr>
            <a:r>
              <a:rPr sz="1800" b="1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Autenticació als </a:t>
            </a:r>
            <a:r>
              <a:rPr sz="1800" b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serveis </a:t>
            </a:r>
            <a:r>
              <a:rPr sz="1800" b="1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en</a:t>
            </a:r>
            <a:r>
              <a:rPr sz="1800" b="1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 </a:t>
            </a:r>
            <a:r>
              <a:rPr sz="1800" b="1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línia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3016" y="1292732"/>
            <a:ext cx="41109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Web del CRAI: </a:t>
            </a:r>
            <a:r>
              <a:rPr sz="1800" spc="-10" dirty="0"/>
              <a:t>Campus</a:t>
            </a:r>
            <a:r>
              <a:rPr sz="1800" spc="-195" dirty="0"/>
              <a:t> </a:t>
            </a:r>
            <a:r>
              <a:rPr sz="1800" spc="-10" dirty="0"/>
              <a:t>Virtual</a:t>
            </a:r>
            <a:endParaRPr sz="1800"/>
          </a:p>
        </p:txBody>
      </p:sp>
      <p:sp>
        <p:nvSpPr>
          <p:cNvPr id="3" name="object 3"/>
          <p:cNvSpPr txBox="1"/>
          <p:nvPr/>
        </p:nvSpPr>
        <p:spPr>
          <a:xfrm>
            <a:off x="756615" y="2046859"/>
            <a:ext cx="7552690" cy="1173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032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Verdana"/>
                <a:cs typeface="Verdana"/>
              </a:rPr>
              <a:t>El </a:t>
            </a:r>
            <a:r>
              <a:rPr sz="1800" u="heavy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Campus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Virtua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l </a:t>
            </a:r>
            <a:r>
              <a:rPr sz="1800" spc="-15" dirty="0">
                <a:latin typeface="Verdana"/>
                <a:cs typeface="Verdana"/>
              </a:rPr>
              <a:t>és </a:t>
            </a:r>
            <a:r>
              <a:rPr sz="1800" spc="-10" dirty="0">
                <a:latin typeface="Verdana"/>
                <a:cs typeface="Verdana"/>
              </a:rPr>
              <a:t>un </a:t>
            </a:r>
            <a:r>
              <a:rPr sz="1800" spc="-15" dirty="0">
                <a:latin typeface="Verdana"/>
                <a:cs typeface="Verdana"/>
              </a:rPr>
              <a:t>entorn </a:t>
            </a:r>
            <a:r>
              <a:rPr sz="1800" spc="-10" dirty="0">
                <a:latin typeface="Verdana"/>
                <a:cs typeface="Verdana"/>
              </a:rPr>
              <a:t>d’aprenentatge </a:t>
            </a:r>
            <a:r>
              <a:rPr sz="1800" spc="-15" dirty="0">
                <a:latin typeface="Verdana"/>
                <a:cs typeface="Verdana"/>
              </a:rPr>
              <a:t>en </a:t>
            </a:r>
            <a:r>
              <a:rPr sz="1800" dirty="0">
                <a:latin typeface="Verdana"/>
                <a:cs typeface="Verdana"/>
              </a:rPr>
              <a:t>línia </a:t>
            </a:r>
            <a:r>
              <a:rPr sz="1800" spc="-20" dirty="0">
                <a:latin typeface="Verdana"/>
                <a:cs typeface="Verdana"/>
              </a:rPr>
              <a:t>des </a:t>
            </a:r>
            <a:r>
              <a:rPr sz="1800" spc="-5" dirty="0">
                <a:latin typeface="Verdana"/>
                <a:cs typeface="Verdana"/>
              </a:rPr>
              <a:t>d’on  </a:t>
            </a:r>
            <a:r>
              <a:rPr sz="1800" spc="-20" dirty="0">
                <a:latin typeface="Verdana"/>
                <a:cs typeface="Verdana"/>
              </a:rPr>
              <a:t>podeu accedir</a:t>
            </a:r>
            <a:r>
              <a:rPr sz="1800" spc="5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a:</a:t>
            </a:r>
            <a:endParaRPr sz="1800" dirty="0">
              <a:latin typeface="Verdana"/>
              <a:cs typeface="Verdana"/>
            </a:endParaRPr>
          </a:p>
          <a:p>
            <a:pPr marL="756285" marR="5080" indent="-287020">
              <a:lnSpc>
                <a:spcPct val="100000"/>
              </a:lnSpc>
              <a:spcBef>
                <a:spcPts val="395"/>
              </a:spcBef>
              <a:tabLst>
                <a:tab pos="756285" algn="l"/>
                <a:tab pos="2327275" algn="l"/>
                <a:tab pos="4020820" algn="l"/>
                <a:tab pos="4531360" algn="l"/>
                <a:tab pos="6075680" algn="l"/>
                <a:tab pos="7285990" algn="l"/>
              </a:tabLst>
            </a:pPr>
            <a:r>
              <a:rPr sz="1800" dirty="0">
                <a:latin typeface="Verdana"/>
                <a:cs typeface="Verdana"/>
              </a:rPr>
              <a:t>–	</a:t>
            </a:r>
            <a:r>
              <a:rPr sz="1800" spc="-10" dirty="0">
                <a:latin typeface="Verdana"/>
                <a:cs typeface="Verdana"/>
              </a:rPr>
              <a:t>B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spc="-20" dirty="0">
                <a:latin typeface="Verdana"/>
                <a:cs typeface="Verdana"/>
              </a:rPr>
              <a:t>b</a:t>
            </a:r>
            <a:r>
              <a:rPr sz="1800" spc="10" dirty="0">
                <a:latin typeface="Verdana"/>
                <a:cs typeface="Verdana"/>
              </a:rPr>
              <a:t>li</a:t>
            </a:r>
            <a:r>
              <a:rPr sz="1800" spc="-15" dirty="0">
                <a:latin typeface="Verdana"/>
                <a:cs typeface="Verdana"/>
              </a:rPr>
              <a:t>o</a:t>
            </a:r>
            <a:r>
              <a:rPr sz="1800" spc="-30" dirty="0">
                <a:latin typeface="Verdana"/>
                <a:cs typeface="Verdana"/>
              </a:rPr>
              <a:t>g</a:t>
            </a:r>
            <a:r>
              <a:rPr sz="1800" spc="-50" dirty="0">
                <a:latin typeface="Verdana"/>
                <a:cs typeface="Verdana"/>
              </a:rPr>
              <a:t>r</a:t>
            </a:r>
            <a:r>
              <a:rPr sz="1800" spc="-15" dirty="0">
                <a:latin typeface="Verdana"/>
                <a:cs typeface="Verdana"/>
              </a:rPr>
              <a:t>a</a:t>
            </a:r>
            <a:r>
              <a:rPr sz="1800" spc="-10" dirty="0">
                <a:latin typeface="Verdana"/>
                <a:cs typeface="Verdana"/>
              </a:rPr>
              <a:t>f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15" dirty="0">
                <a:latin typeface="Verdana"/>
                <a:cs typeface="Verdana"/>
              </a:rPr>
              <a:t>r</a:t>
            </a:r>
            <a:r>
              <a:rPr sz="1800" spc="-3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coma</a:t>
            </a:r>
            <a:r>
              <a:rPr sz="1800" spc="-35" dirty="0">
                <a:latin typeface="Verdana"/>
                <a:cs typeface="Verdana"/>
              </a:rPr>
              <a:t>n</a:t>
            </a:r>
            <a:r>
              <a:rPr sz="1800" spc="-15" dirty="0">
                <a:latin typeface="Verdana"/>
                <a:cs typeface="Verdana"/>
              </a:rPr>
              <a:t>a</a:t>
            </a:r>
            <a:r>
              <a:rPr sz="1800" spc="-30" dirty="0">
                <a:latin typeface="Verdana"/>
                <a:cs typeface="Verdana"/>
              </a:rPr>
              <a:t>d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10" dirty="0">
                <a:latin typeface="Verdana"/>
                <a:cs typeface="Verdana"/>
              </a:rPr>
              <a:t>p</a:t>
            </a:r>
            <a:r>
              <a:rPr sz="1800" spc="-5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l	</a:t>
            </a:r>
            <a:r>
              <a:rPr sz="1800" spc="-20" dirty="0">
                <a:latin typeface="Verdana"/>
                <a:cs typeface="Verdana"/>
              </a:rPr>
              <a:t>p</a:t>
            </a:r>
            <a:r>
              <a:rPr sz="1800" spc="-15" dirty="0">
                <a:latin typeface="Verdana"/>
                <a:cs typeface="Verdana"/>
              </a:rPr>
              <a:t>ro</a:t>
            </a:r>
            <a:r>
              <a:rPr sz="1800" spc="-10" dirty="0">
                <a:latin typeface="Verdana"/>
                <a:cs typeface="Verdana"/>
              </a:rPr>
              <a:t>f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sso</a:t>
            </a:r>
            <a:r>
              <a:rPr sz="1800" spc="-45" dirty="0">
                <a:latin typeface="Verdana"/>
                <a:cs typeface="Verdana"/>
              </a:rPr>
              <a:t>r</a:t>
            </a:r>
            <a:r>
              <a:rPr sz="1800" spc="-30" dirty="0">
                <a:latin typeface="Verdana"/>
                <a:cs typeface="Verdana"/>
              </a:rPr>
              <a:t>a</a:t>
            </a:r>
            <a:r>
              <a:rPr sz="1800" spc="-5" dirty="0">
                <a:latin typeface="Verdana"/>
                <a:cs typeface="Verdana"/>
              </a:rPr>
              <a:t>t</a:t>
            </a:r>
            <a:r>
              <a:rPr sz="1800" dirty="0">
                <a:latin typeface="Verdana"/>
                <a:cs typeface="Verdana"/>
              </a:rPr>
              <a:t>.	</a:t>
            </a:r>
            <a:r>
              <a:rPr sz="1800" spc="-10" dirty="0">
                <a:latin typeface="Verdana"/>
                <a:cs typeface="Verdana"/>
              </a:rPr>
              <a:t>A</a:t>
            </a:r>
            <a:r>
              <a:rPr sz="1800" spc="-20" dirty="0">
                <a:latin typeface="Verdana"/>
                <a:cs typeface="Verdana"/>
              </a:rPr>
              <a:t>q</a:t>
            </a:r>
            <a:r>
              <a:rPr sz="1800" spc="-15" dirty="0">
                <a:latin typeface="Verdana"/>
                <a:cs typeface="Verdana"/>
              </a:rPr>
              <a:t>u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spc="-30" dirty="0">
                <a:latin typeface="Verdana"/>
                <a:cs typeface="Verdana"/>
              </a:rPr>
              <a:t>s</a:t>
            </a:r>
            <a:r>
              <a:rPr sz="1800" spc="-15" dirty="0">
                <a:latin typeface="Verdana"/>
                <a:cs typeface="Verdana"/>
              </a:rPr>
              <a:t>t</a:t>
            </a:r>
            <a:r>
              <a:rPr sz="1800" spc="-3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s  </a:t>
            </a:r>
            <a:r>
              <a:rPr sz="1800" spc="-20" dirty="0">
                <a:latin typeface="Verdana"/>
                <a:cs typeface="Verdana"/>
              </a:rPr>
              <a:t>troben </a:t>
            </a:r>
            <a:r>
              <a:rPr sz="1800" spc="-15" dirty="0">
                <a:latin typeface="Verdana"/>
                <a:cs typeface="Verdana"/>
              </a:rPr>
              <a:t>enllaçades </a:t>
            </a:r>
            <a:r>
              <a:rPr sz="1800" spc="-10" dirty="0">
                <a:latin typeface="Verdana"/>
                <a:cs typeface="Verdana"/>
              </a:rPr>
              <a:t>amb </a:t>
            </a:r>
            <a:r>
              <a:rPr sz="1800" spc="-5" dirty="0">
                <a:latin typeface="Verdana"/>
                <a:cs typeface="Verdana"/>
              </a:rPr>
              <a:t>el </a:t>
            </a:r>
            <a:r>
              <a:rPr sz="1800" spc="-20" dirty="0">
                <a:latin typeface="Verdana"/>
                <a:cs typeface="Verdana"/>
              </a:rPr>
              <a:t>catàleg, </a:t>
            </a:r>
            <a:r>
              <a:rPr sz="1800" spc="-5" dirty="0">
                <a:latin typeface="Verdana"/>
                <a:cs typeface="Verdana"/>
              </a:rPr>
              <a:t>el </a:t>
            </a:r>
            <a:r>
              <a:rPr sz="1800" spc="-10" dirty="0">
                <a:latin typeface="Verdana"/>
                <a:cs typeface="Verdana"/>
              </a:rPr>
              <a:t>que </a:t>
            </a:r>
            <a:r>
              <a:rPr sz="1800" spc="-15" dirty="0">
                <a:latin typeface="Verdana"/>
                <a:cs typeface="Verdana"/>
              </a:rPr>
              <a:t>permet</a:t>
            </a:r>
            <a:r>
              <a:rPr sz="1800" spc="15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conèixer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13815" y="3198316"/>
            <a:ext cx="3869054" cy="1875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>
              <a:lnSpc>
                <a:spcPct val="100000"/>
              </a:lnSpc>
              <a:spcBef>
                <a:spcPts val="100"/>
              </a:spcBef>
              <a:tabLst>
                <a:tab pos="1902460" algn="l"/>
                <a:tab pos="2394585" algn="l"/>
              </a:tabLst>
            </a:pPr>
            <a:r>
              <a:rPr sz="1800" spc="-10" dirty="0">
                <a:latin typeface="Verdana"/>
                <a:cs typeface="Verdana"/>
              </a:rPr>
              <a:t>ràpidament	</a:t>
            </a:r>
            <a:r>
              <a:rPr sz="1800" dirty="0">
                <a:latin typeface="Verdana"/>
                <a:cs typeface="Verdana"/>
              </a:rPr>
              <a:t>la	</a:t>
            </a:r>
            <a:r>
              <a:rPr sz="1800" spc="-5" dirty="0">
                <a:latin typeface="Verdana"/>
                <a:cs typeface="Verdana"/>
              </a:rPr>
              <a:t>disponibilitat</a:t>
            </a:r>
            <a:endParaRPr sz="1800">
              <a:latin typeface="Verdana"/>
              <a:cs typeface="Verdana"/>
            </a:endParaRPr>
          </a:p>
          <a:p>
            <a:pPr marL="299085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latin typeface="Verdana"/>
                <a:cs typeface="Verdana"/>
              </a:rPr>
              <a:t>Biblioteca.</a:t>
            </a:r>
            <a:endParaRPr sz="1800">
              <a:latin typeface="Verdana"/>
              <a:cs typeface="Verdana"/>
            </a:endParaRPr>
          </a:p>
          <a:p>
            <a:pPr marL="254635" indent="-241935">
              <a:lnSpc>
                <a:spcPct val="100000"/>
              </a:lnSpc>
              <a:spcBef>
                <a:spcPts val="395"/>
              </a:spcBef>
              <a:buFont typeface="Verdana"/>
              <a:buChar char="–"/>
              <a:tabLst>
                <a:tab pos="299085" algn="l"/>
                <a:tab pos="299720" algn="l"/>
              </a:tabLst>
            </a:pPr>
            <a:r>
              <a:rPr dirty="0"/>
              <a:t>	</a:t>
            </a:r>
            <a:r>
              <a:rPr sz="1800" spc="-10" dirty="0">
                <a:latin typeface="Verdana"/>
                <a:cs typeface="Verdana"/>
              </a:rPr>
              <a:t>Materials</a:t>
            </a:r>
            <a:r>
              <a:rPr sz="1800" spc="-20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docents.</a:t>
            </a:r>
            <a:endParaRPr sz="1800">
              <a:latin typeface="Verdana"/>
              <a:cs typeface="Verdana"/>
            </a:endParaRPr>
          </a:p>
          <a:p>
            <a:pPr marL="254635" indent="-241935">
              <a:lnSpc>
                <a:spcPct val="100000"/>
              </a:lnSpc>
              <a:spcBef>
                <a:spcPts val="409"/>
              </a:spcBef>
              <a:buFont typeface="Verdana"/>
              <a:buChar char="–"/>
              <a:tabLst>
                <a:tab pos="299085" algn="l"/>
                <a:tab pos="299720" algn="l"/>
              </a:tabLst>
            </a:pPr>
            <a:r>
              <a:rPr dirty="0"/>
              <a:t>	</a:t>
            </a:r>
            <a:r>
              <a:rPr sz="1800" spc="-25" dirty="0">
                <a:latin typeface="Verdana"/>
                <a:cs typeface="Verdana"/>
              </a:rPr>
              <a:t>Cursos.</a:t>
            </a:r>
            <a:endParaRPr sz="1800">
              <a:latin typeface="Verdana"/>
              <a:cs typeface="Verdana"/>
            </a:endParaRPr>
          </a:p>
          <a:p>
            <a:pPr marL="254635" marR="1149350" indent="-241935">
              <a:lnSpc>
                <a:spcPts val="2560"/>
              </a:lnSpc>
              <a:spcBef>
                <a:spcPts val="145"/>
              </a:spcBef>
              <a:buFont typeface="Verdana"/>
              <a:buChar char="–"/>
              <a:tabLst>
                <a:tab pos="299085" algn="l"/>
                <a:tab pos="299720" algn="l"/>
              </a:tabLst>
            </a:pPr>
            <a:r>
              <a:rPr dirty="0"/>
              <a:t>	</a:t>
            </a:r>
            <a:r>
              <a:rPr sz="1800" spc="-10" dirty="0">
                <a:latin typeface="Verdana"/>
                <a:cs typeface="Verdana"/>
              </a:rPr>
              <a:t>Llistes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-5" dirty="0">
                <a:latin typeface="Verdana"/>
                <a:cs typeface="Verdana"/>
              </a:rPr>
              <a:t>distribució,  fòrums, xats,</a:t>
            </a:r>
            <a:r>
              <a:rPr sz="1800" spc="-55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etc.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4192" y="3198316"/>
            <a:ext cx="29597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5810" algn="l"/>
                <a:tab pos="2313940" algn="l"/>
                <a:tab pos="2743835" algn="l"/>
              </a:tabLst>
            </a:pPr>
            <a:r>
              <a:rPr sz="1800" spc="-20" dirty="0">
                <a:latin typeface="Verdana"/>
                <a:cs typeface="Verdana"/>
              </a:rPr>
              <a:t>d</a:t>
            </a:r>
            <a:r>
              <a:rPr sz="1800" spc="-10" dirty="0">
                <a:latin typeface="Verdana"/>
                <a:cs typeface="Verdana"/>
              </a:rPr>
              <a:t>e</a:t>
            </a:r>
            <a:r>
              <a:rPr sz="1800" spc="10" dirty="0">
                <a:latin typeface="Verdana"/>
                <a:cs typeface="Verdana"/>
              </a:rPr>
              <a:t>l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20" dirty="0">
                <a:latin typeface="Verdana"/>
                <a:cs typeface="Verdana"/>
              </a:rPr>
              <a:t>d</a:t>
            </a:r>
            <a:r>
              <a:rPr sz="1800" spc="-5" dirty="0">
                <a:latin typeface="Verdana"/>
                <a:cs typeface="Verdana"/>
              </a:rPr>
              <a:t>oc</a:t>
            </a:r>
            <a:r>
              <a:rPr sz="1800" spc="-15" dirty="0">
                <a:latin typeface="Verdana"/>
                <a:cs typeface="Verdana"/>
              </a:rPr>
              <a:t>u</a:t>
            </a:r>
            <a:r>
              <a:rPr sz="1800" spc="-5" dirty="0">
                <a:latin typeface="Verdana"/>
                <a:cs typeface="Verdana"/>
              </a:rPr>
              <a:t>m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nts	a	</a:t>
            </a:r>
            <a:r>
              <a:rPr sz="1800" spc="5" dirty="0">
                <a:latin typeface="Verdana"/>
                <a:cs typeface="Verdana"/>
              </a:rPr>
              <a:t>la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27</a:t>
            </a:fld>
            <a:endParaRPr dirty="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A7E62756-0531-4A51-93D8-989E8284E31C}"/>
              </a:ext>
            </a:extLst>
          </p:cNvPr>
          <p:cNvSpPr/>
          <p:nvPr/>
        </p:nvSpPr>
        <p:spPr>
          <a:xfrm>
            <a:off x="4267200" y="3607468"/>
            <a:ext cx="3372996" cy="24038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3508" y="1207770"/>
            <a:ext cx="33845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Web del CRAI:</a:t>
            </a:r>
            <a:r>
              <a:rPr spc="-175" dirty="0"/>
              <a:t> </a:t>
            </a:r>
            <a:r>
              <a:rPr sz="1800" spc="-5" dirty="0"/>
              <a:t>Mendeley</a:t>
            </a:r>
            <a:endParaRPr sz="1800"/>
          </a:p>
        </p:txBody>
      </p:sp>
      <p:sp>
        <p:nvSpPr>
          <p:cNvPr id="3" name="object 3"/>
          <p:cNvSpPr txBox="1"/>
          <p:nvPr/>
        </p:nvSpPr>
        <p:spPr>
          <a:xfrm>
            <a:off x="743508" y="1788668"/>
            <a:ext cx="7507605" cy="4359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301115" algn="just">
              <a:lnSpc>
                <a:spcPct val="100000"/>
              </a:lnSpc>
              <a:spcBef>
                <a:spcPts val="105"/>
              </a:spcBef>
            </a:pPr>
            <a:r>
              <a:rPr sz="1700" dirty="0">
                <a:latin typeface="Verdana"/>
                <a:cs typeface="Verdana"/>
              </a:rPr>
              <a:t>El </a:t>
            </a:r>
            <a:r>
              <a:rPr sz="1700" spc="-10" dirty="0">
                <a:latin typeface="Verdana"/>
                <a:cs typeface="Verdana"/>
              </a:rPr>
              <a:t>CRAI de </a:t>
            </a:r>
            <a:r>
              <a:rPr sz="1700" dirty="0">
                <a:latin typeface="Verdana"/>
                <a:cs typeface="Verdana"/>
              </a:rPr>
              <a:t>la UB i </a:t>
            </a:r>
            <a:r>
              <a:rPr sz="1700" spc="-5" dirty="0">
                <a:latin typeface="Verdana"/>
                <a:cs typeface="Verdana"/>
              </a:rPr>
              <a:t>les </a:t>
            </a:r>
            <a:r>
              <a:rPr sz="1700" spc="-15" dirty="0">
                <a:latin typeface="Verdana"/>
                <a:cs typeface="Verdana"/>
              </a:rPr>
              <a:t>seves </a:t>
            </a:r>
            <a:r>
              <a:rPr sz="1700" spc="-10" dirty="0">
                <a:latin typeface="Verdana"/>
                <a:cs typeface="Verdana"/>
              </a:rPr>
              <a:t>biblioteques, </a:t>
            </a:r>
            <a:r>
              <a:rPr sz="1700" dirty="0">
                <a:latin typeface="Verdana"/>
                <a:cs typeface="Verdana"/>
              </a:rPr>
              <a:t>mitjançant </a:t>
            </a:r>
            <a:r>
              <a:rPr sz="1700" spc="-10" dirty="0">
                <a:latin typeface="Verdana"/>
                <a:cs typeface="Verdana"/>
              </a:rPr>
              <a:t>una  </a:t>
            </a:r>
            <a:r>
              <a:rPr sz="1700" spc="-5" dirty="0">
                <a:latin typeface="Verdana"/>
                <a:cs typeface="Verdana"/>
              </a:rPr>
              <a:t>subscripció </a:t>
            </a:r>
            <a:r>
              <a:rPr sz="1700" spc="-15" dirty="0">
                <a:latin typeface="Verdana"/>
                <a:cs typeface="Verdana"/>
              </a:rPr>
              <a:t>institucional,  </a:t>
            </a:r>
            <a:r>
              <a:rPr sz="1700" spc="-5" dirty="0">
                <a:latin typeface="Verdana"/>
                <a:cs typeface="Verdana"/>
              </a:rPr>
              <a:t>us </a:t>
            </a:r>
            <a:r>
              <a:rPr sz="1700" spc="-15" dirty="0">
                <a:latin typeface="Verdana"/>
                <a:cs typeface="Verdana"/>
              </a:rPr>
              <a:t>ofereixen  </a:t>
            </a:r>
            <a:r>
              <a:rPr sz="1700" dirty="0">
                <a:latin typeface="Verdana"/>
                <a:cs typeface="Verdana"/>
              </a:rPr>
              <a:t>a </a:t>
            </a:r>
            <a:r>
              <a:rPr sz="1700" spc="-10" dirty="0">
                <a:latin typeface="Verdana"/>
                <a:cs typeface="Verdana"/>
              </a:rPr>
              <a:t>tots els  </a:t>
            </a:r>
            <a:r>
              <a:rPr sz="1700" spc="-5" dirty="0">
                <a:latin typeface="Verdana"/>
                <a:cs typeface="Verdana"/>
              </a:rPr>
              <a:t>membres </a:t>
            </a:r>
            <a:r>
              <a:rPr sz="1700" spc="-10" dirty="0">
                <a:latin typeface="Verdana"/>
                <a:cs typeface="Verdana"/>
              </a:rPr>
              <a:t>de </a:t>
            </a:r>
            <a:r>
              <a:rPr sz="1700" dirty="0">
                <a:latin typeface="Verdana"/>
                <a:cs typeface="Verdana"/>
              </a:rPr>
              <a:t>la </a:t>
            </a:r>
            <a:r>
              <a:rPr sz="1700" spc="-5" dirty="0">
                <a:latin typeface="Verdana"/>
                <a:cs typeface="Verdana"/>
              </a:rPr>
              <a:t>comunitat </a:t>
            </a:r>
            <a:r>
              <a:rPr sz="1700" spc="-15" dirty="0">
                <a:latin typeface="Verdana"/>
                <a:cs typeface="Verdana"/>
              </a:rPr>
              <a:t>universitària </a:t>
            </a:r>
            <a:r>
              <a:rPr sz="1700" spc="-25" dirty="0">
                <a:latin typeface="Verdana"/>
                <a:cs typeface="Verdana"/>
              </a:rPr>
              <a:t>UB, </a:t>
            </a:r>
            <a:r>
              <a:rPr sz="1700" spc="-15" dirty="0">
                <a:latin typeface="Verdana"/>
                <a:cs typeface="Verdana"/>
              </a:rPr>
              <a:t>l'accés </a:t>
            </a:r>
            <a:r>
              <a:rPr sz="1700" spc="-20" dirty="0">
                <a:latin typeface="Verdana"/>
                <a:cs typeface="Verdana"/>
              </a:rPr>
              <a:t>al  </a:t>
            </a:r>
            <a:r>
              <a:rPr sz="1700" spc="-5" dirty="0">
                <a:latin typeface="Verdana"/>
                <a:cs typeface="Verdana"/>
              </a:rPr>
              <a:t>gestor de </a:t>
            </a:r>
            <a:r>
              <a:rPr sz="1700" dirty="0">
                <a:latin typeface="Verdana"/>
                <a:cs typeface="Verdana"/>
              </a:rPr>
              <a:t>referències </a:t>
            </a:r>
            <a:r>
              <a:rPr sz="1700" spc="-5" dirty="0">
                <a:latin typeface="Verdana"/>
                <a:cs typeface="Verdana"/>
              </a:rPr>
              <a:t>bibliogràfiques</a:t>
            </a:r>
            <a:r>
              <a:rPr sz="1700" spc="-65" dirty="0">
                <a:latin typeface="Verdana"/>
                <a:cs typeface="Verdana"/>
              </a:rPr>
              <a:t> </a:t>
            </a:r>
            <a:r>
              <a:rPr sz="1700" u="sng" spc="-3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Mendeley</a:t>
            </a:r>
            <a:r>
              <a:rPr sz="1700" spc="-35" dirty="0">
                <a:latin typeface="Verdana"/>
                <a:cs typeface="Verdana"/>
              </a:rPr>
              <a:t>.</a:t>
            </a:r>
            <a:endParaRPr sz="17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 marR="5080" algn="just">
              <a:lnSpc>
                <a:spcPct val="90000"/>
              </a:lnSpc>
            </a:pPr>
            <a:r>
              <a:rPr sz="1700" b="1" spc="-10" dirty="0">
                <a:latin typeface="Verdana"/>
                <a:cs typeface="Verdana"/>
              </a:rPr>
              <a:t>Mendeley </a:t>
            </a:r>
            <a:r>
              <a:rPr sz="1700" spc="-10" dirty="0">
                <a:latin typeface="Verdana"/>
                <a:cs typeface="Verdana"/>
              </a:rPr>
              <a:t>és </a:t>
            </a:r>
            <a:r>
              <a:rPr sz="1700" dirty="0">
                <a:latin typeface="Verdana"/>
                <a:cs typeface="Verdana"/>
              </a:rPr>
              <a:t>un </a:t>
            </a:r>
            <a:r>
              <a:rPr sz="1700" spc="-5" dirty="0">
                <a:latin typeface="Verdana"/>
                <a:cs typeface="Verdana"/>
              </a:rPr>
              <a:t>gestor </a:t>
            </a:r>
            <a:r>
              <a:rPr sz="1700" spc="-10" dirty="0">
                <a:latin typeface="Verdana"/>
                <a:cs typeface="Verdana"/>
              </a:rPr>
              <a:t>de </a:t>
            </a:r>
            <a:r>
              <a:rPr sz="1700" spc="-5" dirty="0">
                <a:latin typeface="Verdana"/>
                <a:cs typeface="Verdana"/>
              </a:rPr>
              <a:t>referències </a:t>
            </a:r>
            <a:r>
              <a:rPr sz="1700" spc="-10" dirty="0">
                <a:latin typeface="Verdana"/>
                <a:cs typeface="Verdana"/>
              </a:rPr>
              <a:t>bibliogràfiques amb  característiques </a:t>
            </a:r>
            <a:r>
              <a:rPr sz="1700" spc="-20" dirty="0">
                <a:latin typeface="Verdana"/>
                <a:cs typeface="Verdana"/>
              </a:rPr>
              <a:t>avançades </a:t>
            </a:r>
            <a:r>
              <a:rPr sz="1700" spc="-10" dirty="0">
                <a:latin typeface="Verdana"/>
                <a:cs typeface="Verdana"/>
              </a:rPr>
              <a:t>de </a:t>
            </a:r>
            <a:r>
              <a:rPr sz="1700" dirty="0">
                <a:latin typeface="Verdana"/>
                <a:cs typeface="Verdana"/>
              </a:rPr>
              <a:t>xarxa </a:t>
            </a:r>
            <a:r>
              <a:rPr sz="1700" spc="-5" dirty="0">
                <a:latin typeface="Verdana"/>
                <a:cs typeface="Verdana"/>
              </a:rPr>
              <a:t>social. </a:t>
            </a:r>
            <a:r>
              <a:rPr sz="1700" dirty="0">
                <a:latin typeface="Verdana"/>
                <a:cs typeface="Verdana"/>
              </a:rPr>
              <a:t>Us </a:t>
            </a:r>
            <a:r>
              <a:rPr sz="1700" spc="-10" dirty="0">
                <a:latin typeface="Verdana"/>
                <a:cs typeface="Verdana"/>
              </a:rPr>
              <a:t>permet </a:t>
            </a:r>
            <a:r>
              <a:rPr sz="1700" spc="-5" dirty="0">
                <a:latin typeface="Verdana"/>
                <a:cs typeface="Verdana"/>
              </a:rPr>
              <a:t>organitzar </a:t>
            </a:r>
            <a:r>
              <a:rPr sz="1700" dirty="0">
                <a:latin typeface="Verdana"/>
                <a:cs typeface="Verdana"/>
              </a:rPr>
              <a:t>la  </a:t>
            </a:r>
            <a:r>
              <a:rPr sz="1700" spc="-15" dirty="0">
                <a:latin typeface="Verdana"/>
                <a:cs typeface="Verdana"/>
              </a:rPr>
              <a:t>vostra </a:t>
            </a:r>
            <a:r>
              <a:rPr sz="1700" spc="-5" dirty="0">
                <a:latin typeface="Verdana"/>
                <a:cs typeface="Verdana"/>
              </a:rPr>
              <a:t>recerca, </a:t>
            </a:r>
            <a:r>
              <a:rPr sz="1700" spc="-10" dirty="0">
                <a:latin typeface="Verdana"/>
                <a:cs typeface="Verdana"/>
              </a:rPr>
              <a:t>col·laborar </a:t>
            </a:r>
            <a:r>
              <a:rPr sz="1700" spc="-5" dirty="0">
                <a:latin typeface="Verdana"/>
                <a:cs typeface="Verdana"/>
              </a:rPr>
              <a:t>amb </a:t>
            </a:r>
            <a:r>
              <a:rPr sz="1700" dirty="0">
                <a:latin typeface="Verdana"/>
                <a:cs typeface="Verdana"/>
              </a:rPr>
              <a:t>altres usuaris en </a:t>
            </a:r>
            <a:r>
              <a:rPr sz="1700" spc="-10" dirty="0">
                <a:latin typeface="Verdana"/>
                <a:cs typeface="Verdana"/>
              </a:rPr>
              <a:t>línia </a:t>
            </a:r>
            <a:r>
              <a:rPr sz="1700" dirty="0">
                <a:latin typeface="Verdana"/>
                <a:cs typeface="Verdana"/>
              </a:rPr>
              <a:t>i </a:t>
            </a:r>
            <a:r>
              <a:rPr sz="1700" spc="-10" dirty="0">
                <a:latin typeface="Verdana"/>
                <a:cs typeface="Verdana"/>
              </a:rPr>
              <a:t>conèixer </a:t>
            </a:r>
            <a:r>
              <a:rPr sz="1700" dirty="0">
                <a:latin typeface="Verdana"/>
                <a:cs typeface="Verdana"/>
              </a:rPr>
              <a:t>els  </a:t>
            </a:r>
            <a:r>
              <a:rPr sz="1700" spc="-5" dirty="0">
                <a:latin typeface="Verdana"/>
                <a:cs typeface="Verdana"/>
              </a:rPr>
              <a:t>darrers </a:t>
            </a:r>
            <a:r>
              <a:rPr sz="1700" dirty="0">
                <a:latin typeface="Verdana"/>
                <a:cs typeface="Verdana"/>
              </a:rPr>
              <a:t>documents </a:t>
            </a:r>
            <a:r>
              <a:rPr sz="1700" spc="-5" dirty="0">
                <a:latin typeface="Verdana"/>
                <a:cs typeface="Verdana"/>
              </a:rPr>
              <a:t>publicats </a:t>
            </a:r>
            <a:r>
              <a:rPr sz="1700" spc="5" dirty="0">
                <a:latin typeface="Verdana"/>
                <a:cs typeface="Verdana"/>
              </a:rPr>
              <a:t>en </a:t>
            </a:r>
            <a:r>
              <a:rPr sz="1700" dirty="0">
                <a:latin typeface="Verdana"/>
                <a:cs typeface="Verdana"/>
              </a:rPr>
              <a:t>el </a:t>
            </a:r>
            <a:r>
              <a:rPr sz="1700" spc="-5" dirty="0">
                <a:latin typeface="Verdana"/>
                <a:cs typeface="Verdana"/>
              </a:rPr>
              <a:t>vostre àmbit</a:t>
            </a:r>
            <a:r>
              <a:rPr sz="1700" spc="-5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temàtic.</a:t>
            </a:r>
            <a:endParaRPr sz="1700">
              <a:latin typeface="Verdana"/>
              <a:cs typeface="Verdana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1700" spc="-5" dirty="0">
                <a:latin typeface="Verdana"/>
                <a:cs typeface="Verdana"/>
              </a:rPr>
              <a:t>Amb </a:t>
            </a:r>
            <a:r>
              <a:rPr sz="1700" b="1" spc="-5" dirty="0">
                <a:latin typeface="Verdana"/>
                <a:cs typeface="Verdana"/>
              </a:rPr>
              <a:t>Mendeley</a:t>
            </a:r>
            <a:r>
              <a:rPr sz="1700" b="1" spc="-114" dirty="0">
                <a:latin typeface="Verdana"/>
                <a:cs typeface="Verdana"/>
              </a:rPr>
              <a:t> </a:t>
            </a:r>
            <a:r>
              <a:rPr sz="1700" spc="-10" dirty="0">
                <a:latin typeface="Verdana"/>
                <a:cs typeface="Verdana"/>
              </a:rPr>
              <a:t>podeu:</a:t>
            </a:r>
            <a:endParaRPr sz="1700">
              <a:latin typeface="Verdana"/>
              <a:cs typeface="Verdana"/>
            </a:endParaRPr>
          </a:p>
          <a:p>
            <a:pPr marL="299085" indent="-286385" algn="just">
              <a:lnSpc>
                <a:spcPts val="1970"/>
              </a:lnSpc>
              <a:spcBef>
                <a:spcPts val="1535"/>
              </a:spcBef>
              <a:buFont typeface="Arial"/>
              <a:buChar char="•"/>
              <a:tabLst>
                <a:tab pos="299720" algn="l"/>
              </a:tabLst>
            </a:pPr>
            <a:r>
              <a:rPr sz="1700" dirty="0">
                <a:latin typeface="Verdana"/>
                <a:cs typeface="Verdana"/>
              </a:rPr>
              <a:t>Crear una </a:t>
            </a:r>
            <a:r>
              <a:rPr sz="1700" spc="-5" dirty="0">
                <a:latin typeface="Verdana"/>
                <a:cs typeface="Verdana"/>
              </a:rPr>
              <a:t>biblioteca</a:t>
            </a:r>
            <a:r>
              <a:rPr sz="1700" spc="-8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personal.</a:t>
            </a:r>
            <a:endParaRPr sz="1700">
              <a:latin typeface="Verdana"/>
              <a:cs typeface="Verdana"/>
            </a:endParaRPr>
          </a:p>
          <a:p>
            <a:pPr marL="299085" indent="-286385" algn="just">
              <a:lnSpc>
                <a:spcPts val="1850"/>
              </a:lnSpc>
              <a:buFont typeface="Arial"/>
              <a:buChar char="•"/>
              <a:tabLst>
                <a:tab pos="299720" algn="l"/>
              </a:tabLst>
            </a:pPr>
            <a:r>
              <a:rPr sz="1700" spc="-5" dirty="0">
                <a:latin typeface="Verdana"/>
                <a:cs typeface="Verdana"/>
              </a:rPr>
              <a:t>Importar documents </a:t>
            </a:r>
            <a:r>
              <a:rPr sz="1700" dirty="0">
                <a:latin typeface="Verdana"/>
                <a:cs typeface="Verdana"/>
              </a:rPr>
              <a:t>a la </a:t>
            </a:r>
            <a:r>
              <a:rPr sz="1700" spc="-5" dirty="0">
                <a:latin typeface="Verdana"/>
                <a:cs typeface="Verdana"/>
              </a:rPr>
              <a:t>biblioteca personal</a:t>
            </a:r>
            <a:r>
              <a:rPr sz="1700" spc="54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procedents d'altres</a:t>
            </a:r>
            <a:endParaRPr sz="1700">
              <a:latin typeface="Verdana"/>
              <a:cs typeface="Verdana"/>
            </a:endParaRPr>
          </a:p>
          <a:p>
            <a:pPr marL="299085">
              <a:lnSpc>
                <a:spcPts val="1755"/>
              </a:lnSpc>
            </a:pPr>
            <a:r>
              <a:rPr sz="1700" dirty="0">
                <a:latin typeface="Verdana"/>
                <a:cs typeface="Verdana"/>
              </a:rPr>
              <a:t>plataformes, i </a:t>
            </a:r>
            <a:r>
              <a:rPr sz="1700" spc="-5" dirty="0">
                <a:latin typeface="Verdana"/>
                <a:cs typeface="Verdana"/>
              </a:rPr>
              <a:t>organitzar-los </a:t>
            </a:r>
            <a:r>
              <a:rPr sz="1700" dirty="0">
                <a:latin typeface="Verdana"/>
                <a:cs typeface="Verdana"/>
              </a:rPr>
              <a:t>creant</a:t>
            </a:r>
            <a:r>
              <a:rPr sz="1700" spc="-75" dirty="0">
                <a:latin typeface="Verdana"/>
                <a:cs typeface="Verdana"/>
              </a:rPr>
              <a:t> </a:t>
            </a:r>
            <a:r>
              <a:rPr sz="1700" dirty="0">
                <a:latin typeface="Verdana"/>
                <a:cs typeface="Verdana"/>
              </a:rPr>
              <a:t>carpetes.</a:t>
            </a:r>
            <a:endParaRPr sz="1700">
              <a:latin typeface="Verdana"/>
              <a:cs typeface="Verdana"/>
            </a:endParaRPr>
          </a:p>
          <a:p>
            <a:pPr marL="299085" indent="-286385" algn="just">
              <a:lnSpc>
                <a:spcPts val="1750"/>
              </a:lnSpc>
              <a:buFont typeface="Arial"/>
              <a:buChar char="•"/>
              <a:tabLst>
                <a:tab pos="299720" algn="l"/>
              </a:tabLst>
            </a:pPr>
            <a:r>
              <a:rPr sz="1700" spc="-5" dirty="0">
                <a:latin typeface="Verdana"/>
                <a:cs typeface="Verdana"/>
              </a:rPr>
              <a:t>Compartir </a:t>
            </a:r>
            <a:r>
              <a:rPr sz="1700" dirty="0">
                <a:latin typeface="Verdana"/>
                <a:cs typeface="Verdana"/>
              </a:rPr>
              <a:t>la recerca: crear </a:t>
            </a:r>
            <a:r>
              <a:rPr sz="1700" spc="-10" dirty="0">
                <a:latin typeface="Verdana"/>
                <a:cs typeface="Verdana"/>
              </a:rPr>
              <a:t>grups </a:t>
            </a:r>
            <a:r>
              <a:rPr sz="1700" spc="-5" dirty="0">
                <a:latin typeface="Verdana"/>
                <a:cs typeface="Verdana"/>
              </a:rPr>
              <a:t>públics </a:t>
            </a:r>
            <a:r>
              <a:rPr sz="1700" dirty="0">
                <a:latin typeface="Verdana"/>
                <a:cs typeface="Verdana"/>
              </a:rPr>
              <a:t>i</a:t>
            </a:r>
            <a:r>
              <a:rPr sz="1700" spc="-85" dirty="0">
                <a:latin typeface="Verdana"/>
                <a:cs typeface="Verdana"/>
              </a:rPr>
              <a:t> </a:t>
            </a:r>
            <a:r>
              <a:rPr sz="1700" spc="-10" dirty="0">
                <a:latin typeface="Verdana"/>
                <a:cs typeface="Verdana"/>
              </a:rPr>
              <a:t>privats.</a:t>
            </a:r>
            <a:endParaRPr sz="1700">
              <a:latin typeface="Verdana"/>
              <a:cs typeface="Verdana"/>
            </a:endParaRPr>
          </a:p>
          <a:p>
            <a:pPr marL="299085" indent="-286385" algn="just">
              <a:lnSpc>
                <a:spcPts val="1850"/>
              </a:lnSpc>
              <a:buFont typeface="Arial"/>
              <a:buChar char="•"/>
              <a:tabLst>
                <a:tab pos="299720" algn="l"/>
              </a:tabLst>
            </a:pPr>
            <a:r>
              <a:rPr sz="1700" dirty="0">
                <a:latin typeface="Verdana"/>
                <a:cs typeface="Verdana"/>
              </a:rPr>
              <a:t>Incloure citacions a documents </a:t>
            </a:r>
            <a:r>
              <a:rPr sz="1700" spc="-45" dirty="0">
                <a:latin typeface="Verdana"/>
                <a:cs typeface="Verdana"/>
              </a:rPr>
              <a:t>Word </a:t>
            </a:r>
            <a:r>
              <a:rPr sz="1700" dirty="0">
                <a:latin typeface="Verdana"/>
                <a:cs typeface="Verdana"/>
              </a:rPr>
              <a:t>i </a:t>
            </a:r>
            <a:r>
              <a:rPr sz="1700" spc="-10" dirty="0">
                <a:latin typeface="Verdana"/>
                <a:cs typeface="Verdana"/>
              </a:rPr>
              <a:t>generar</a:t>
            </a:r>
            <a:r>
              <a:rPr sz="1700" spc="-65" dirty="0">
                <a:latin typeface="Verdana"/>
                <a:cs typeface="Verdana"/>
              </a:rPr>
              <a:t> </a:t>
            </a:r>
            <a:r>
              <a:rPr sz="1700" spc="-10" dirty="0">
                <a:latin typeface="Verdana"/>
                <a:cs typeface="Verdana"/>
              </a:rPr>
              <a:t>bibliografies.</a:t>
            </a:r>
            <a:endParaRPr sz="1700">
              <a:latin typeface="Verdana"/>
              <a:cs typeface="Verdana"/>
            </a:endParaRPr>
          </a:p>
          <a:p>
            <a:pPr marL="299085" indent="-286385" algn="just">
              <a:lnSpc>
                <a:spcPts val="1970"/>
              </a:lnSpc>
              <a:buFont typeface="Arial"/>
              <a:buChar char="•"/>
              <a:tabLst>
                <a:tab pos="299720" algn="l"/>
              </a:tabLst>
            </a:pPr>
            <a:r>
              <a:rPr sz="1700" dirty="0">
                <a:latin typeface="Verdana"/>
                <a:cs typeface="Verdana"/>
              </a:rPr>
              <a:t>Crear un </a:t>
            </a:r>
            <a:r>
              <a:rPr sz="1700" spc="-5" dirty="0">
                <a:latin typeface="Verdana"/>
                <a:cs typeface="Verdana"/>
              </a:rPr>
              <a:t>perfil personal amb </a:t>
            </a:r>
            <a:r>
              <a:rPr sz="1700" dirty="0">
                <a:latin typeface="Verdana"/>
                <a:cs typeface="Verdana"/>
              </a:rPr>
              <a:t>el currículum, </a:t>
            </a:r>
            <a:r>
              <a:rPr sz="1700" spc="-5" dirty="0">
                <a:latin typeface="Verdana"/>
                <a:cs typeface="Verdana"/>
              </a:rPr>
              <a:t>publicacions </a:t>
            </a:r>
            <a:r>
              <a:rPr sz="1700" dirty="0">
                <a:latin typeface="Verdana"/>
                <a:cs typeface="Verdana"/>
              </a:rPr>
              <a:t>i</a:t>
            </a:r>
            <a:r>
              <a:rPr sz="1700" spc="-15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filiació.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076464" y="1693164"/>
            <a:ext cx="1379270" cy="12603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28</a:t>
            </a:fld>
            <a:endParaRPr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0240" y="1292732"/>
            <a:ext cx="41960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Web del CRAI : </a:t>
            </a:r>
            <a:r>
              <a:rPr sz="1800" spc="-15" dirty="0"/>
              <a:t>Altres</a:t>
            </a:r>
            <a:r>
              <a:rPr sz="1800" spc="-95" dirty="0"/>
              <a:t> </a:t>
            </a:r>
            <a:r>
              <a:rPr sz="1800" spc="-5" dirty="0"/>
              <a:t>recursos</a:t>
            </a:r>
            <a:endParaRPr sz="1800"/>
          </a:p>
        </p:txBody>
      </p:sp>
      <p:sp>
        <p:nvSpPr>
          <p:cNvPr id="3" name="object 3"/>
          <p:cNvSpPr txBox="1"/>
          <p:nvPr/>
        </p:nvSpPr>
        <p:spPr>
          <a:xfrm>
            <a:off x="675233" y="2018538"/>
            <a:ext cx="7879080" cy="2256155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495"/>
              </a:spcBef>
              <a:buClr>
                <a:srgbClr val="009999"/>
              </a:buClr>
              <a:buChar char="•"/>
              <a:tabLst>
                <a:tab pos="354965" algn="l"/>
                <a:tab pos="355600" algn="l"/>
              </a:tabLst>
            </a:pP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Revistes electròniques</a:t>
            </a:r>
            <a:r>
              <a:rPr sz="1800" spc="-15" dirty="0">
                <a:solidFill>
                  <a:srgbClr val="0000FF"/>
                </a:solidFill>
                <a:latin typeface="Verdana"/>
                <a:cs typeface="Verdana"/>
                <a:hlinkClick r:id="rId2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Verdana"/>
                <a:cs typeface="Verdana"/>
              </a:rPr>
              <a:t>articles en </a:t>
            </a:r>
            <a:r>
              <a:rPr sz="1800" spc="-15" dirty="0">
                <a:latin typeface="Verdana"/>
                <a:cs typeface="Verdana"/>
              </a:rPr>
              <a:t>text</a:t>
            </a:r>
            <a:r>
              <a:rPr sz="1800" spc="-210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complet.</a:t>
            </a:r>
            <a:endParaRPr sz="1800" dirty="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400"/>
              </a:spcBef>
              <a:buClr>
                <a:srgbClr val="009999"/>
              </a:buClr>
              <a:buChar char="•"/>
              <a:tabLst>
                <a:tab pos="354965" algn="l"/>
                <a:tab pos="355600" algn="l"/>
              </a:tabLst>
            </a:pP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Bases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de </a:t>
            </a:r>
            <a:r>
              <a:rPr sz="1800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dades</a:t>
            </a:r>
            <a:r>
              <a:rPr sz="1800" spc="-20" dirty="0">
                <a:solidFill>
                  <a:srgbClr val="0000FF"/>
                </a:solidFill>
                <a:latin typeface="Verdana"/>
                <a:cs typeface="Verdana"/>
                <a:hlinkClick r:id="rId3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Verdana"/>
                <a:cs typeface="Verdana"/>
              </a:rPr>
              <a:t>referències bibliogràfiques d’articles</a:t>
            </a:r>
            <a:r>
              <a:rPr sz="1800" spc="-110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publicats.</a:t>
            </a:r>
            <a:endParaRPr sz="1800" dirty="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395"/>
              </a:spcBef>
              <a:buClr>
                <a:srgbClr val="009999"/>
              </a:buClr>
              <a:buChar char="•"/>
              <a:tabLst>
                <a:tab pos="354965" algn="l"/>
                <a:tab pos="355600" algn="l"/>
              </a:tabLst>
            </a:pP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Llibres electrònics</a:t>
            </a:r>
            <a:r>
              <a:rPr sz="1800" spc="-10" dirty="0">
                <a:solidFill>
                  <a:srgbClr val="0000FF"/>
                </a:solidFill>
                <a:latin typeface="Verdana"/>
                <a:cs typeface="Verdana"/>
                <a:hlinkClick r:id="rId2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Verdana"/>
                <a:cs typeface="Verdana"/>
              </a:rPr>
              <a:t>col·leccions</a:t>
            </a:r>
            <a:r>
              <a:rPr sz="1800" spc="-29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subscrites.</a:t>
            </a:r>
            <a:endParaRPr sz="1800" dirty="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409"/>
              </a:spcBef>
              <a:buChar char="•"/>
              <a:tabLst>
                <a:tab pos="354965" algn="l"/>
                <a:tab pos="355600" algn="l"/>
              </a:tabLst>
            </a:pPr>
            <a:r>
              <a:rPr sz="1800" u="heavy" spc="-1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Verdana"/>
                <a:cs typeface="Verdana"/>
                <a:hlinkClick r:id="rId4"/>
              </a:rPr>
              <a:t>Cartoteca</a:t>
            </a:r>
            <a:r>
              <a:rPr sz="1800" spc="-15" dirty="0">
                <a:solidFill>
                  <a:srgbClr val="009999"/>
                </a:solidFill>
                <a:latin typeface="Verdana"/>
                <a:cs typeface="Verdana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Verdana"/>
                <a:cs typeface="Verdana"/>
              </a:rPr>
              <a:t>mapes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5" dirty="0">
                <a:latin typeface="Verdana"/>
                <a:cs typeface="Verdana"/>
              </a:rPr>
              <a:t>documents</a:t>
            </a:r>
            <a:r>
              <a:rPr sz="1800" spc="-270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cartogràfics.</a:t>
            </a:r>
            <a:endParaRPr sz="1800" dirty="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395"/>
              </a:spcBef>
              <a:buClr>
                <a:srgbClr val="009999"/>
              </a:buClr>
              <a:buChar char="•"/>
              <a:tabLst>
                <a:tab pos="354965" algn="l"/>
                <a:tab pos="355600" algn="l"/>
              </a:tabLst>
            </a:pP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5"/>
              </a:rPr>
              <a:t>Repositoris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5"/>
              </a:rPr>
              <a:t>digitals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5"/>
              </a:rPr>
              <a:t>de </a:t>
            </a:r>
            <a:r>
              <a:rPr sz="1800" u="heavy" spc="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5"/>
              </a:rPr>
              <a:t>la </a:t>
            </a:r>
            <a:r>
              <a:rPr sz="1800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5"/>
              </a:rPr>
              <a:t>UB</a:t>
            </a:r>
            <a:r>
              <a:rPr sz="1800" spc="-5" dirty="0">
                <a:latin typeface="Wingdings"/>
                <a:cs typeface="Wingdings"/>
              </a:rPr>
              <a:t>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Verdana"/>
                <a:cs typeface="Verdana"/>
              </a:rPr>
              <a:t>dipòsits digitals </a:t>
            </a:r>
            <a:r>
              <a:rPr sz="1800" spc="-10" dirty="0">
                <a:latin typeface="Verdana"/>
                <a:cs typeface="Verdana"/>
              </a:rPr>
              <a:t>de </a:t>
            </a:r>
            <a:r>
              <a:rPr sz="1800" spc="5" dirty="0">
                <a:latin typeface="Verdana"/>
                <a:cs typeface="Verdana"/>
              </a:rPr>
              <a:t>la</a:t>
            </a:r>
            <a:r>
              <a:rPr sz="1800" spc="-210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UB.</a:t>
            </a:r>
            <a:endParaRPr sz="1800" dirty="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395"/>
              </a:spcBef>
              <a:buClr>
                <a:srgbClr val="009999"/>
              </a:buClr>
              <a:buChar char="•"/>
              <a:tabLst>
                <a:tab pos="354965" algn="l"/>
                <a:tab pos="355600" algn="l"/>
              </a:tabLst>
            </a:pPr>
            <a:r>
              <a:rPr sz="1800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6"/>
              </a:rPr>
              <a:t>Patrimoni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6"/>
              </a:rPr>
              <a:t>bibliogràfic UB</a:t>
            </a:r>
            <a:r>
              <a:rPr sz="1800" spc="-10" dirty="0">
                <a:solidFill>
                  <a:srgbClr val="0000FF"/>
                </a:solidFill>
                <a:latin typeface="Verdana"/>
                <a:cs typeface="Verdana"/>
                <a:hlinkClick r:id="rId6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Verdana"/>
                <a:cs typeface="Verdana"/>
              </a:rPr>
              <a:t>Fons </a:t>
            </a:r>
            <a:r>
              <a:rPr sz="1800" spc="-15" dirty="0">
                <a:latin typeface="Verdana"/>
                <a:cs typeface="Verdana"/>
              </a:rPr>
              <a:t>personals, </a:t>
            </a:r>
            <a:r>
              <a:rPr sz="1800" spc="-5" dirty="0">
                <a:latin typeface="Verdana"/>
                <a:cs typeface="Verdana"/>
              </a:rPr>
              <a:t>col·leccions</a:t>
            </a:r>
            <a:r>
              <a:rPr sz="1800" spc="-32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especials,</a:t>
            </a:r>
            <a:endParaRPr sz="1800" dirty="0">
              <a:latin typeface="Verdana"/>
              <a:cs typeface="Verdana"/>
            </a:endParaRPr>
          </a:p>
          <a:p>
            <a:pPr marL="3566795">
              <a:lnSpc>
                <a:spcPct val="100000"/>
              </a:lnSpc>
              <a:spcBef>
                <a:spcPts val="50"/>
              </a:spcBef>
            </a:pPr>
            <a:r>
              <a:rPr sz="1800" dirty="0">
                <a:latin typeface="Verdana"/>
                <a:cs typeface="Verdana"/>
              </a:rPr>
              <a:t>col·leccions </a:t>
            </a:r>
            <a:r>
              <a:rPr sz="1800" spc="-5" dirty="0">
                <a:latin typeface="Verdana"/>
                <a:cs typeface="Verdana"/>
              </a:rPr>
              <a:t>digitals, </a:t>
            </a:r>
            <a:r>
              <a:rPr sz="1800" spc="-20" dirty="0">
                <a:latin typeface="Verdana"/>
                <a:cs typeface="Verdana"/>
              </a:rPr>
              <a:t>Fons</a:t>
            </a:r>
            <a:r>
              <a:rPr sz="1800" spc="-15" dirty="0">
                <a:latin typeface="Verdana"/>
                <a:cs typeface="Verdana"/>
              </a:rPr>
              <a:t> </a:t>
            </a:r>
            <a:r>
              <a:rPr sz="1800" dirty="0">
                <a:latin typeface="Verdana"/>
                <a:cs typeface="Verdana"/>
              </a:rPr>
              <a:t>Antic.</a:t>
            </a:r>
          </a:p>
        </p:txBody>
      </p:sp>
      <p:sp>
        <p:nvSpPr>
          <p:cNvPr id="4" name="object 4"/>
          <p:cNvSpPr/>
          <p:nvPr/>
        </p:nvSpPr>
        <p:spPr>
          <a:xfrm>
            <a:off x="1161288" y="4718303"/>
            <a:ext cx="2225040" cy="4815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12492" y="5766815"/>
            <a:ext cx="1804416" cy="3657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03291" y="4712208"/>
            <a:ext cx="1952243" cy="3962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43015" y="5626608"/>
            <a:ext cx="2225040" cy="50596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29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40053" y="2085594"/>
            <a:ext cx="6635750" cy="3923029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72720" indent="-160020">
              <a:lnSpc>
                <a:spcPct val="100000"/>
              </a:lnSpc>
              <a:spcBef>
                <a:spcPts val="300"/>
              </a:spcBef>
              <a:buFont typeface="Arial"/>
              <a:buChar char="•"/>
              <a:tabLst>
                <a:tab pos="173355" algn="l"/>
              </a:tabLst>
            </a:pPr>
            <a:r>
              <a:rPr sz="1800" spc="-15" dirty="0">
                <a:latin typeface="Verdana"/>
                <a:cs typeface="Verdana"/>
              </a:rPr>
              <a:t>On </a:t>
            </a:r>
            <a:r>
              <a:rPr sz="1800" spc="-10" dirty="0">
                <a:latin typeface="Verdana"/>
                <a:cs typeface="Verdana"/>
              </a:rPr>
              <a:t>som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25" dirty="0">
                <a:latin typeface="Verdana"/>
                <a:cs typeface="Verdana"/>
              </a:rPr>
              <a:t>quan </a:t>
            </a:r>
            <a:r>
              <a:rPr sz="1800" spc="-15" dirty="0">
                <a:latin typeface="Verdana"/>
                <a:cs typeface="Verdana"/>
              </a:rPr>
              <a:t>pots</a:t>
            </a:r>
            <a:r>
              <a:rPr sz="1800" spc="20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venir?</a:t>
            </a:r>
            <a:endParaRPr sz="1800" dirty="0">
              <a:latin typeface="Verdana"/>
              <a:cs typeface="Verdana"/>
            </a:endParaRPr>
          </a:p>
          <a:p>
            <a:pPr marL="172720" indent="-160020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173355" algn="l"/>
              </a:tabLst>
            </a:pPr>
            <a:r>
              <a:rPr sz="1800" dirty="0">
                <a:latin typeface="Verdana"/>
                <a:cs typeface="Verdana"/>
              </a:rPr>
              <a:t>El </a:t>
            </a:r>
            <a:r>
              <a:rPr sz="1800" spc="-15" dirty="0">
                <a:latin typeface="Verdana"/>
                <a:cs typeface="Verdana"/>
              </a:rPr>
              <a:t>CRAI </a:t>
            </a:r>
            <a:r>
              <a:rPr sz="1800" spc="-10" dirty="0">
                <a:latin typeface="Verdana"/>
                <a:cs typeface="Verdana"/>
              </a:rPr>
              <a:t>Biblioteca de </a:t>
            </a:r>
            <a:r>
              <a:rPr sz="1800" spc="-5" dirty="0">
                <a:latin typeface="Verdana"/>
                <a:cs typeface="Verdana"/>
              </a:rPr>
              <a:t>Física </a:t>
            </a:r>
            <a:r>
              <a:rPr sz="1800" dirty="0">
                <a:latin typeface="Verdana"/>
                <a:cs typeface="Verdana"/>
              </a:rPr>
              <a:t>i</a:t>
            </a:r>
            <a:r>
              <a:rPr sz="1800" spc="60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Química</a:t>
            </a:r>
            <a:endParaRPr sz="1800" dirty="0">
              <a:latin typeface="Verdana"/>
              <a:cs typeface="Verdana"/>
            </a:endParaRPr>
          </a:p>
          <a:p>
            <a:pPr marL="172720" indent="-160020">
              <a:lnSpc>
                <a:spcPct val="100000"/>
              </a:lnSpc>
              <a:spcBef>
                <a:spcPts val="195"/>
              </a:spcBef>
              <a:buFont typeface="Arial"/>
              <a:buChar char="•"/>
              <a:tabLst>
                <a:tab pos="173355" algn="l"/>
              </a:tabLst>
            </a:pPr>
            <a:r>
              <a:rPr sz="1800" spc="-15" dirty="0">
                <a:latin typeface="Verdana"/>
                <a:cs typeface="Verdana"/>
              </a:rPr>
              <a:t>Ubicant-nos:</a:t>
            </a:r>
            <a:endParaRPr sz="1800" dirty="0">
              <a:latin typeface="Verdana"/>
              <a:cs typeface="Verdana"/>
            </a:endParaRPr>
          </a:p>
          <a:p>
            <a:pPr marL="626745" lvl="1" indent="-156845">
              <a:lnSpc>
                <a:spcPct val="100000"/>
              </a:lnSpc>
              <a:spcBef>
                <a:spcPts val="200"/>
              </a:spcBef>
              <a:buFont typeface="Arial"/>
              <a:buChar char="•"/>
              <a:tabLst>
                <a:tab pos="627380" algn="l"/>
              </a:tabLst>
            </a:pPr>
            <a:r>
              <a:rPr sz="1800" spc="-20" dirty="0">
                <a:latin typeface="Verdana"/>
                <a:cs typeface="Verdana"/>
              </a:rPr>
              <a:t>Espais </a:t>
            </a:r>
            <a:r>
              <a:rPr sz="1800" dirty="0">
                <a:latin typeface="Verdana"/>
                <a:cs typeface="Verdana"/>
              </a:rPr>
              <a:t>i</a:t>
            </a:r>
            <a:r>
              <a:rPr sz="1800" spc="3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equipaments</a:t>
            </a:r>
            <a:endParaRPr sz="1800" dirty="0">
              <a:latin typeface="Verdana"/>
              <a:cs typeface="Verdana"/>
            </a:endParaRPr>
          </a:p>
          <a:p>
            <a:pPr marL="629920" lvl="1" indent="-160020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30555" algn="l"/>
              </a:tabLst>
            </a:pPr>
            <a:r>
              <a:rPr sz="1800" spc="-25" dirty="0">
                <a:latin typeface="Verdana"/>
                <a:cs typeface="Verdana"/>
              </a:rPr>
              <a:t>Fons</a:t>
            </a:r>
            <a:endParaRPr sz="1800" dirty="0">
              <a:latin typeface="Verdana"/>
              <a:cs typeface="Verdana"/>
            </a:endParaRPr>
          </a:p>
          <a:p>
            <a:pPr marL="172720" indent="-160020">
              <a:lnSpc>
                <a:spcPct val="100000"/>
              </a:lnSpc>
              <a:spcBef>
                <a:spcPts val="195"/>
              </a:spcBef>
              <a:buFont typeface="Arial"/>
              <a:buChar char="•"/>
              <a:tabLst>
                <a:tab pos="173355" algn="l"/>
              </a:tabLst>
            </a:pPr>
            <a:r>
              <a:rPr sz="1800" spc="-20" dirty="0">
                <a:latin typeface="Verdana"/>
                <a:cs typeface="Verdana"/>
              </a:rPr>
              <a:t>Què </a:t>
            </a:r>
            <a:r>
              <a:rPr sz="1800" spc="-10" dirty="0">
                <a:latin typeface="Verdana"/>
                <a:cs typeface="Verdana"/>
              </a:rPr>
              <a:t>he de fer </a:t>
            </a:r>
            <a:r>
              <a:rPr sz="1800" spc="-15" dirty="0">
                <a:latin typeface="Verdana"/>
                <a:cs typeface="Verdana"/>
              </a:rPr>
              <a:t>per endur-me </a:t>
            </a:r>
            <a:r>
              <a:rPr sz="1800" spc="-10" dirty="0">
                <a:latin typeface="Verdana"/>
                <a:cs typeface="Verdana"/>
              </a:rPr>
              <a:t>llibres, vídeos, DVD </a:t>
            </a:r>
            <a:r>
              <a:rPr sz="1800" dirty="0">
                <a:latin typeface="Verdana"/>
                <a:cs typeface="Verdana"/>
              </a:rPr>
              <a:t>a</a:t>
            </a:r>
            <a:r>
              <a:rPr sz="1800" spc="-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casa?</a:t>
            </a:r>
            <a:endParaRPr sz="1800" dirty="0">
              <a:latin typeface="Verdana"/>
              <a:cs typeface="Verdana"/>
            </a:endParaRPr>
          </a:p>
          <a:p>
            <a:pPr marL="626745" lvl="1" indent="-156845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27380" algn="l"/>
              </a:tabLst>
            </a:pPr>
            <a:r>
              <a:rPr sz="1800" spc="-25" dirty="0">
                <a:latin typeface="Verdana"/>
                <a:cs typeface="Verdana"/>
              </a:rPr>
              <a:t>Carnet</a:t>
            </a:r>
            <a:r>
              <a:rPr sz="1800" spc="5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UB</a:t>
            </a:r>
            <a:endParaRPr sz="1800" dirty="0">
              <a:latin typeface="Verdana"/>
              <a:cs typeface="Verdana"/>
            </a:endParaRPr>
          </a:p>
          <a:p>
            <a:pPr marL="629920" lvl="1" indent="-160020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30555" algn="l"/>
              </a:tabLst>
            </a:pPr>
            <a:r>
              <a:rPr sz="1800" spc="-20" dirty="0">
                <a:latin typeface="Verdana"/>
                <a:cs typeface="Verdana"/>
              </a:rPr>
              <a:t>Préstec</a:t>
            </a:r>
            <a:endParaRPr sz="1800" dirty="0">
              <a:latin typeface="Verdana"/>
              <a:cs typeface="Verdana"/>
            </a:endParaRPr>
          </a:p>
          <a:p>
            <a:pPr marL="172720" indent="-160020">
              <a:lnSpc>
                <a:spcPct val="100000"/>
              </a:lnSpc>
              <a:spcBef>
                <a:spcPts val="190"/>
              </a:spcBef>
              <a:buFont typeface="Arial"/>
              <a:buChar char="•"/>
              <a:tabLst>
                <a:tab pos="173355" algn="l"/>
              </a:tabLst>
            </a:pPr>
            <a:r>
              <a:rPr sz="1800" spc="-20" dirty="0">
                <a:latin typeface="Verdana"/>
                <a:cs typeface="Verdana"/>
              </a:rPr>
              <a:t>Catàleg</a:t>
            </a:r>
            <a:endParaRPr sz="1800" dirty="0">
              <a:latin typeface="Verdana"/>
              <a:cs typeface="Verdana"/>
            </a:endParaRPr>
          </a:p>
          <a:p>
            <a:pPr marL="172720" indent="-160020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173355" algn="l"/>
              </a:tabLst>
            </a:pPr>
            <a:r>
              <a:rPr sz="1800" spc="-10" dirty="0">
                <a:latin typeface="Verdana"/>
                <a:cs typeface="Verdana"/>
              </a:rPr>
              <a:t>Altres</a:t>
            </a:r>
            <a:r>
              <a:rPr sz="1800" spc="-20" dirty="0">
                <a:latin typeface="Verdana"/>
                <a:cs typeface="Verdana"/>
              </a:rPr>
              <a:t> serveis</a:t>
            </a:r>
            <a:endParaRPr sz="1800" dirty="0">
              <a:latin typeface="Verdana"/>
              <a:cs typeface="Verdana"/>
            </a:endParaRPr>
          </a:p>
          <a:p>
            <a:pPr marL="172720" indent="-160020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173355" algn="l"/>
              </a:tabLst>
            </a:pPr>
            <a:r>
              <a:rPr sz="1800" spc="-50" dirty="0">
                <a:latin typeface="Verdana"/>
                <a:cs typeface="Verdana"/>
              </a:rPr>
              <a:t>Web </a:t>
            </a:r>
            <a:r>
              <a:rPr sz="1800" spc="-10" dirty="0">
                <a:latin typeface="Verdana"/>
                <a:cs typeface="Verdana"/>
              </a:rPr>
              <a:t>del </a:t>
            </a:r>
            <a:r>
              <a:rPr sz="1800" spc="-5" dirty="0">
                <a:latin typeface="Verdana"/>
                <a:cs typeface="Verdana"/>
              </a:rPr>
              <a:t>CRAI: </a:t>
            </a:r>
            <a:r>
              <a:rPr sz="1800" spc="-20" dirty="0">
                <a:latin typeface="Verdana"/>
                <a:cs typeface="Verdana"/>
              </a:rPr>
              <a:t>serveis </a:t>
            </a:r>
            <a:r>
              <a:rPr sz="1800" dirty="0">
                <a:latin typeface="Verdana"/>
                <a:cs typeface="Verdana"/>
              </a:rPr>
              <a:t>i</a:t>
            </a:r>
            <a:r>
              <a:rPr sz="1800" spc="150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recursos</a:t>
            </a:r>
            <a:endParaRPr sz="1800" dirty="0">
              <a:latin typeface="Verdana"/>
              <a:cs typeface="Verdana"/>
            </a:endParaRPr>
          </a:p>
          <a:p>
            <a:pPr marL="172720" indent="-160020">
              <a:lnSpc>
                <a:spcPct val="100000"/>
              </a:lnSpc>
              <a:spcBef>
                <a:spcPts val="195"/>
              </a:spcBef>
              <a:buFont typeface="Arial"/>
              <a:buChar char="•"/>
              <a:tabLst>
                <a:tab pos="173355" algn="l"/>
              </a:tabLst>
            </a:pPr>
            <a:r>
              <a:rPr sz="1800" spc="-20" dirty="0">
                <a:latin typeface="Verdana"/>
                <a:cs typeface="Verdana"/>
              </a:rPr>
              <a:t>Xarxes</a:t>
            </a:r>
            <a:r>
              <a:rPr sz="1800" spc="-15" dirty="0">
                <a:latin typeface="Verdana"/>
                <a:cs typeface="Verdana"/>
              </a:rPr>
              <a:t> </a:t>
            </a:r>
            <a:r>
              <a:rPr sz="1800" dirty="0">
                <a:latin typeface="Verdana"/>
                <a:cs typeface="Verdana"/>
              </a:rPr>
              <a:t>socials</a:t>
            </a:r>
          </a:p>
          <a:p>
            <a:pPr marL="172720" indent="-160020">
              <a:lnSpc>
                <a:spcPct val="100000"/>
              </a:lnSpc>
              <a:spcBef>
                <a:spcPts val="200"/>
              </a:spcBef>
              <a:buFont typeface="Arial"/>
              <a:buChar char="•"/>
              <a:tabLst>
                <a:tab pos="173355" algn="l"/>
              </a:tabLst>
            </a:pPr>
            <a:r>
              <a:rPr sz="1800" dirty="0">
                <a:latin typeface="Verdana"/>
                <a:cs typeface="Verdana"/>
              </a:rPr>
              <a:t>I </a:t>
            </a:r>
            <a:r>
              <a:rPr sz="1800" spc="-5" dirty="0">
                <a:latin typeface="Verdana"/>
                <a:cs typeface="Verdana"/>
              </a:rPr>
              <a:t>si </a:t>
            </a:r>
            <a:r>
              <a:rPr sz="1800" spc="-15" dirty="0">
                <a:latin typeface="Verdana"/>
                <a:cs typeface="Verdana"/>
              </a:rPr>
              <a:t>necessito </a:t>
            </a:r>
            <a:r>
              <a:rPr sz="1800" spc="-20" dirty="0">
                <a:latin typeface="Verdana"/>
                <a:cs typeface="Verdana"/>
              </a:rPr>
              <a:t>saber</a:t>
            </a:r>
            <a:r>
              <a:rPr sz="1800" spc="3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més?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72678" y="6306844"/>
            <a:ext cx="1504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50"/>
              </a:lnSpc>
            </a:pPr>
            <a:fld id="{81D60167-4931-47E6-BA6A-407CBD079E47}" type="slidenum">
              <a:rPr sz="1400" dirty="0">
                <a:latin typeface="Arial"/>
                <a:cs typeface="Arial"/>
              </a:rPr>
              <a:t>3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9863" y="1292732"/>
            <a:ext cx="255714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De què</a:t>
            </a:r>
            <a:r>
              <a:rPr spc="-130" dirty="0"/>
              <a:t> </a:t>
            </a:r>
            <a:r>
              <a:rPr dirty="0"/>
              <a:t>parlarem?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90168" y="1247013"/>
            <a:ext cx="20580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Xarxes</a:t>
            </a:r>
            <a:r>
              <a:rPr spc="-125" dirty="0"/>
              <a:t> </a:t>
            </a:r>
            <a:r>
              <a:rPr spc="-5" dirty="0"/>
              <a:t>socials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30</a:t>
            </a:fld>
            <a:endParaRPr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59EE189-B43D-4860-BEFC-6B5C4779366D}"/>
              </a:ext>
            </a:extLst>
          </p:cNvPr>
          <p:cNvSpPr txBox="1"/>
          <p:nvPr/>
        </p:nvSpPr>
        <p:spPr>
          <a:xfrm>
            <a:off x="690168" y="1828800"/>
            <a:ext cx="738703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lang="ca-ES" sz="1600" spc="-20" dirty="0">
                <a:latin typeface="Verdana"/>
                <a:cs typeface="Verdana"/>
              </a:rPr>
              <a:t>El CRAI Biblioteca </a:t>
            </a:r>
            <a:r>
              <a:rPr lang="ca-ES" sz="1600" spc="-10" dirty="0">
                <a:latin typeface="Verdana"/>
                <a:cs typeface="Verdana"/>
              </a:rPr>
              <a:t>de </a:t>
            </a:r>
            <a:r>
              <a:rPr lang="ca-ES" sz="1600" spc="-15" dirty="0">
                <a:latin typeface="Verdana"/>
                <a:cs typeface="Verdana"/>
              </a:rPr>
              <a:t>Física </a:t>
            </a:r>
            <a:r>
              <a:rPr lang="ca-ES" sz="1600" spc="-5" dirty="0">
                <a:latin typeface="Verdana"/>
                <a:cs typeface="Verdana"/>
              </a:rPr>
              <a:t>i </a:t>
            </a:r>
            <a:r>
              <a:rPr lang="ca-ES" sz="1600" spc="-20" dirty="0">
                <a:latin typeface="Verdana"/>
                <a:cs typeface="Verdana"/>
              </a:rPr>
              <a:t>Química </a:t>
            </a:r>
            <a:r>
              <a:rPr lang="ca-ES" sz="1600" spc="-5" dirty="0">
                <a:latin typeface="Verdana"/>
                <a:cs typeface="Verdana"/>
              </a:rPr>
              <a:t>és a </a:t>
            </a:r>
            <a:r>
              <a:rPr lang="ca-ES" sz="1600" spc="-20" dirty="0">
                <a:latin typeface="Verdana"/>
                <a:cs typeface="Verdana"/>
              </a:rPr>
              <a:t>diferents </a:t>
            </a:r>
            <a:r>
              <a:rPr lang="ca-ES" sz="1600" spc="-10" dirty="0">
                <a:latin typeface="Verdana"/>
                <a:cs typeface="Verdana"/>
              </a:rPr>
              <a:t>xarxes </a:t>
            </a:r>
            <a:r>
              <a:rPr lang="ca-ES" sz="1600" spc="-15" dirty="0">
                <a:latin typeface="Verdana"/>
                <a:cs typeface="Verdana"/>
              </a:rPr>
              <a:t>socials amb  </a:t>
            </a:r>
            <a:r>
              <a:rPr lang="ca-ES" sz="1600" spc="-20" dirty="0">
                <a:latin typeface="Verdana"/>
                <a:cs typeface="Verdana"/>
              </a:rPr>
              <a:t>l’objectiu</a:t>
            </a:r>
            <a:r>
              <a:rPr lang="ca-ES" sz="1600" spc="40" dirty="0">
                <a:latin typeface="Verdana"/>
                <a:cs typeface="Verdana"/>
              </a:rPr>
              <a:t> </a:t>
            </a:r>
            <a:r>
              <a:rPr lang="ca-ES" sz="1600" spc="-15" dirty="0">
                <a:latin typeface="Verdana"/>
                <a:cs typeface="Verdana"/>
              </a:rPr>
              <a:t>de:</a:t>
            </a:r>
            <a:endParaRPr lang="ca-ES" sz="1600" dirty="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409"/>
              </a:spcBef>
              <a:buChar char="•"/>
              <a:tabLst>
                <a:tab pos="354965" algn="l"/>
                <a:tab pos="355600" algn="l"/>
              </a:tabLst>
            </a:pPr>
            <a:r>
              <a:rPr lang="ca-ES" sz="1600" spc="-20" dirty="0">
                <a:latin typeface="Verdana"/>
                <a:cs typeface="Verdana"/>
              </a:rPr>
              <a:t>Difondre les activitats, </a:t>
            </a:r>
            <a:r>
              <a:rPr lang="ca-ES" sz="1600" spc="-15" dirty="0">
                <a:latin typeface="Verdana"/>
                <a:cs typeface="Verdana"/>
              </a:rPr>
              <a:t>fons </a:t>
            </a:r>
            <a:r>
              <a:rPr lang="ca-ES" sz="1600" spc="-5" dirty="0">
                <a:latin typeface="Verdana"/>
                <a:cs typeface="Verdana"/>
              </a:rPr>
              <a:t>i </a:t>
            </a:r>
            <a:r>
              <a:rPr lang="ca-ES" sz="1600" spc="-20" dirty="0">
                <a:latin typeface="Verdana"/>
                <a:cs typeface="Verdana"/>
              </a:rPr>
              <a:t>serveis </a:t>
            </a:r>
            <a:r>
              <a:rPr lang="ca-ES" sz="1600" spc="-10" dirty="0">
                <a:latin typeface="Verdana"/>
                <a:cs typeface="Verdana"/>
              </a:rPr>
              <a:t>de </a:t>
            </a:r>
            <a:r>
              <a:rPr lang="ca-ES" sz="1600" spc="-15" dirty="0">
                <a:latin typeface="Verdana"/>
                <a:cs typeface="Verdana"/>
              </a:rPr>
              <a:t>la</a:t>
            </a:r>
            <a:r>
              <a:rPr lang="ca-ES" sz="1600" spc="310" dirty="0">
                <a:latin typeface="Verdana"/>
                <a:cs typeface="Verdana"/>
              </a:rPr>
              <a:t> </a:t>
            </a:r>
            <a:r>
              <a:rPr lang="ca-ES" sz="1600" spc="-20" dirty="0">
                <a:latin typeface="Verdana"/>
                <a:cs typeface="Verdana"/>
              </a:rPr>
              <a:t>biblioteca.</a:t>
            </a:r>
            <a:endParaRPr lang="ca-ES" sz="1600" dirty="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395"/>
              </a:spcBef>
              <a:buChar char="•"/>
              <a:tabLst>
                <a:tab pos="354965" algn="l"/>
                <a:tab pos="355600" algn="l"/>
              </a:tabLst>
            </a:pPr>
            <a:r>
              <a:rPr lang="ca-ES" sz="1600" spc="-20" dirty="0">
                <a:latin typeface="Verdana"/>
                <a:cs typeface="Verdana"/>
              </a:rPr>
              <a:t>Mantenir informats </a:t>
            </a:r>
            <a:r>
              <a:rPr lang="ca-ES" sz="1600" spc="-15" dirty="0">
                <a:latin typeface="Verdana"/>
                <a:cs typeface="Verdana"/>
              </a:rPr>
              <a:t>als </a:t>
            </a:r>
            <a:r>
              <a:rPr lang="ca-ES" sz="1600" spc="-20" dirty="0">
                <a:latin typeface="Verdana"/>
                <a:cs typeface="Verdana"/>
              </a:rPr>
              <a:t>usuaris </a:t>
            </a:r>
            <a:r>
              <a:rPr lang="ca-ES" sz="1600" spc="-10" dirty="0">
                <a:latin typeface="Verdana"/>
                <a:cs typeface="Verdana"/>
              </a:rPr>
              <a:t>de </a:t>
            </a:r>
            <a:r>
              <a:rPr lang="ca-ES" sz="1600" spc="-15" dirty="0">
                <a:latin typeface="Verdana"/>
                <a:cs typeface="Verdana"/>
              </a:rPr>
              <a:t>les </a:t>
            </a:r>
            <a:r>
              <a:rPr lang="ca-ES" sz="1600" spc="-20" dirty="0">
                <a:latin typeface="Verdana"/>
                <a:cs typeface="Verdana"/>
              </a:rPr>
              <a:t>novetats </a:t>
            </a:r>
            <a:r>
              <a:rPr lang="ca-ES" sz="1600" spc="-10" dirty="0">
                <a:latin typeface="Verdana"/>
                <a:cs typeface="Verdana"/>
              </a:rPr>
              <a:t>de </a:t>
            </a:r>
            <a:r>
              <a:rPr lang="ca-ES" sz="1600" spc="-15" dirty="0">
                <a:latin typeface="Verdana"/>
                <a:cs typeface="Verdana"/>
              </a:rPr>
              <a:t>la</a:t>
            </a:r>
            <a:r>
              <a:rPr lang="ca-ES" sz="1600" spc="380" dirty="0">
                <a:latin typeface="Verdana"/>
                <a:cs typeface="Verdana"/>
              </a:rPr>
              <a:t> </a:t>
            </a:r>
            <a:r>
              <a:rPr lang="ca-ES" sz="1600" spc="-20" dirty="0">
                <a:latin typeface="Verdana"/>
                <a:cs typeface="Verdana"/>
              </a:rPr>
              <a:t>biblioteca.</a:t>
            </a:r>
            <a:endParaRPr lang="ca-ES" sz="1600" dirty="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395"/>
              </a:spcBef>
              <a:buChar char="•"/>
              <a:tabLst>
                <a:tab pos="354965" algn="l"/>
                <a:tab pos="355600" algn="l"/>
              </a:tabLst>
            </a:pPr>
            <a:r>
              <a:rPr lang="ca-ES" sz="1600" spc="-15" dirty="0">
                <a:latin typeface="Verdana"/>
                <a:cs typeface="Verdana"/>
              </a:rPr>
              <a:t>Establir</a:t>
            </a:r>
            <a:r>
              <a:rPr lang="ca-ES" sz="1600" spc="80" dirty="0">
                <a:latin typeface="Verdana"/>
                <a:cs typeface="Verdana"/>
              </a:rPr>
              <a:t> </a:t>
            </a:r>
            <a:r>
              <a:rPr lang="ca-ES" sz="1600" spc="-15" dirty="0">
                <a:latin typeface="Verdana"/>
                <a:cs typeface="Verdana"/>
              </a:rPr>
              <a:t>un</a:t>
            </a:r>
            <a:r>
              <a:rPr lang="ca-ES" sz="1600" spc="60" dirty="0">
                <a:latin typeface="Verdana"/>
                <a:cs typeface="Verdana"/>
              </a:rPr>
              <a:t> </a:t>
            </a:r>
            <a:r>
              <a:rPr lang="ca-ES" sz="1600" spc="-15" dirty="0">
                <a:latin typeface="Verdana"/>
                <a:cs typeface="Verdana"/>
              </a:rPr>
              <a:t>canal</a:t>
            </a:r>
            <a:r>
              <a:rPr lang="ca-ES" sz="1600" spc="60" dirty="0">
                <a:latin typeface="Verdana"/>
                <a:cs typeface="Verdana"/>
              </a:rPr>
              <a:t> </a:t>
            </a:r>
            <a:r>
              <a:rPr lang="ca-ES" sz="1600" spc="-10" dirty="0">
                <a:latin typeface="Verdana"/>
                <a:cs typeface="Verdana"/>
              </a:rPr>
              <a:t>de</a:t>
            </a:r>
            <a:r>
              <a:rPr lang="ca-ES" sz="1600" spc="45" dirty="0">
                <a:latin typeface="Verdana"/>
                <a:cs typeface="Verdana"/>
              </a:rPr>
              <a:t> </a:t>
            </a:r>
            <a:r>
              <a:rPr lang="ca-ES" sz="1600" spc="-15" dirty="0">
                <a:latin typeface="Verdana"/>
                <a:cs typeface="Verdana"/>
              </a:rPr>
              <a:t>comunicació</a:t>
            </a:r>
            <a:r>
              <a:rPr lang="ca-ES" sz="1600" spc="130" dirty="0">
                <a:latin typeface="Verdana"/>
                <a:cs typeface="Verdana"/>
              </a:rPr>
              <a:t> </a:t>
            </a:r>
            <a:r>
              <a:rPr lang="ca-ES" sz="1600" spc="-5" dirty="0">
                <a:latin typeface="Verdana"/>
                <a:cs typeface="Verdana"/>
              </a:rPr>
              <a:t>i</a:t>
            </a:r>
            <a:r>
              <a:rPr lang="ca-ES" sz="1600" spc="40" dirty="0">
                <a:latin typeface="Verdana"/>
                <a:cs typeface="Verdana"/>
              </a:rPr>
              <a:t> </a:t>
            </a:r>
            <a:r>
              <a:rPr lang="ca-ES" sz="1600" spc="-15" dirty="0">
                <a:latin typeface="Verdana"/>
                <a:cs typeface="Verdana"/>
              </a:rPr>
              <a:t>participació</a:t>
            </a:r>
            <a:r>
              <a:rPr lang="ca-ES" sz="1600" spc="120" dirty="0">
                <a:latin typeface="Verdana"/>
                <a:cs typeface="Verdana"/>
              </a:rPr>
              <a:t> </a:t>
            </a:r>
            <a:r>
              <a:rPr lang="ca-ES" sz="1600" spc="-15" dirty="0">
                <a:latin typeface="Verdana"/>
                <a:cs typeface="Verdana"/>
              </a:rPr>
              <a:t>més</a:t>
            </a:r>
            <a:r>
              <a:rPr lang="ca-ES" sz="1600" spc="65" dirty="0">
                <a:latin typeface="Verdana"/>
                <a:cs typeface="Verdana"/>
              </a:rPr>
              <a:t> </a:t>
            </a:r>
            <a:r>
              <a:rPr lang="ca-ES" sz="1600" spc="-15" dirty="0">
                <a:latin typeface="Verdana"/>
                <a:cs typeface="Verdana"/>
              </a:rPr>
              <a:t>directe</a:t>
            </a:r>
            <a:r>
              <a:rPr lang="ca-ES" sz="1600" spc="80" dirty="0">
                <a:latin typeface="Verdana"/>
                <a:cs typeface="Verdana"/>
              </a:rPr>
              <a:t> </a:t>
            </a:r>
            <a:r>
              <a:rPr lang="ca-ES" sz="1600" spc="-20" dirty="0">
                <a:latin typeface="Verdana"/>
                <a:cs typeface="Verdana"/>
              </a:rPr>
              <a:t>entre</a:t>
            </a:r>
            <a:r>
              <a:rPr lang="ca-ES" sz="1600" spc="65" dirty="0">
                <a:latin typeface="Verdana"/>
                <a:cs typeface="Verdana"/>
              </a:rPr>
              <a:t> </a:t>
            </a:r>
            <a:r>
              <a:rPr lang="ca-ES" sz="1600" spc="-15" dirty="0">
                <a:latin typeface="Verdana"/>
                <a:cs typeface="Verdana"/>
              </a:rPr>
              <a:t>l'usuari</a:t>
            </a:r>
            <a:endParaRPr lang="ca-ES" sz="1600" dirty="0">
              <a:latin typeface="Verdana"/>
              <a:cs typeface="Verdana"/>
            </a:endParaRPr>
          </a:p>
          <a:p>
            <a:pPr marL="354965">
              <a:lnSpc>
                <a:spcPct val="100000"/>
              </a:lnSpc>
            </a:pPr>
            <a:r>
              <a:rPr lang="ca-ES" sz="1600" spc="-5" dirty="0">
                <a:latin typeface="Verdana"/>
                <a:cs typeface="Verdana"/>
              </a:rPr>
              <a:t>i </a:t>
            </a:r>
            <a:r>
              <a:rPr lang="ca-ES" sz="1600" spc="-15" dirty="0">
                <a:latin typeface="Verdana"/>
                <a:cs typeface="Verdana"/>
              </a:rPr>
              <a:t>la</a:t>
            </a:r>
            <a:r>
              <a:rPr lang="ca-ES" sz="1600" spc="-20" dirty="0">
                <a:latin typeface="Verdana"/>
                <a:cs typeface="Verdana"/>
              </a:rPr>
              <a:t> biblioteca.</a:t>
            </a:r>
            <a:endParaRPr lang="ca-ES" sz="16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lang="ca-ES" sz="1900" dirty="0">
              <a:latin typeface="Times New Roman"/>
              <a:cs typeface="Times New Roman"/>
            </a:endParaRPr>
          </a:p>
          <a:p>
            <a:pPr marL="198120">
              <a:lnSpc>
                <a:spcPct val="100000"/>
              </a:lnSpc>
            </a:pPr>
            <a:r>
              <a:rPr lang="ca-ES" sz="1600" spc="-25" dirty="0">
                <a:latin typeface="Verdana"/>
                <a:cs typeface="Verdana"/>
              </a:rPr>
              <a:t>Podeu </a:t>
            </a:r>
            <a:r>
              <a:rPr lang="ca-ES" sz="1600" spc="-20" dirty="0">
                <a:latin typeface="Verdana"/>
                <a:cs typeface="Verdana"/>
              </a:rPr>
              <a:t>seguir-nos</a:t>
            </a:r>
            <a:r>
              <a:rPr lang="ca-ES" sz="1600" spc="110" dirty="0">
                <a:latin typeface="Verdana"/>
                <a:cs typeface="Verdana"/>
              </a:rPr>
              <a:t> </a:t>
            </a:r>
            <a:r>
              <a:rPr lang="ca-ES" sz="1600" spc="-20" dirty="0">
                <a:latin typeface="Verdana"/>
                <a:cs typeface="Verdana"/>
              </a:rPr>
              <a:t>a:</a:t>
            </a:r>
            <a:endParaRPr lang="ca-ES" sz="16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ca-ES" sz="1700" dirty="0">
              <a:latin typeface="Times New Roman"/>
              <a:cs typeface="Times New Roman"/>
            </a:endParaRPr>
          </a:p>
          <a:p>
            <a:pPr marL="1000125" lvl="1" indent="-344805">
              <a:lnSpc>
                <a:spcPct val="100000"/>
              </a:lnSpc>
              <a:buClr>
                <a:srgbClr val="009999"/>
              </a:buClr>
              <a:buFont typeface="Arial"/>
              <a:buChar char="•"/>
              <a:tabLst>
                <a:tab pos="1000125" algn="l"/>
                <a:tab pos="1000760" algn="l"/>
              </a:tabLst>
            </a:pPr>
            <a:r>
              <a:rPr lang="ca-ES" sz="1600" u="sng" spc="-20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Blog</a:t>
            </a:r>
            <a:endParaRPr lang="ca-ES" sz="1600" u="sng" spc="-20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Verdana"/>
              <a:cs typeface="Verdana"/>
            </a:endParaRPr>
          </a:p>
          <a:p>
            <a:pPr marL="1000125" lvl="1" indent="-344805">
              <a:lnSpc>
                <a:spcPct val="100000"/>
              </a:lnSpc>
              <a:buClr>
                <a:srgbClr val="009999"/>
              </a:buClr>
              <a:buFont typeface="Arial"/>
              <a:buChar char="•"/>
              <a:tabLst>
                <a:tab pos="1000125" algn="l"/>
                <a:tab pos="1000760" algn="l"/>
              </a:tabLst>
            </a:pPr>
            <a:endParaRPr lang="ca-ES" sz="1600" dirty="0">
              <a:latin typeface="Verdana"/>
              <a:cs typeface="Verdana"/>
            </a:endParaRPr>
          </a:p>
          <a:p>
            <a:pPr marL="1000125" lvl="1" indent="-344805">
              <a:lnSpc>
                <a:spcPct val="100000"/>
              </a:lnSpc>
              <a:buClr>
                <a:srgbClr val="009999"/>
              </a:buClr>
              <a:buFont typeface="Arial"/>
              <a:buChar char="•"/>
              <a:tabLst>
                <a:tab pos="1000125" algn="l"/>
                <a:tab pos="1000760" algn="l"/>
              </a:tabLst>
            </a:pPr>
            <a:r>
              <a:rPr lang="ca-ES" sz="1600" u="sng" spc="-45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Twitter</a:t>
            </a:r>
            <a:endParaRPr lang="ca-ES" sz="1600" u="sng" spc="-45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Verdana"/>
              <a:cs typeface="Verdana"/>
            </a:endParaRPr>
          </a:p>
          <a:p>
            <a:pPr marL="1000125" lvl="1" indent="-344805">
              <a:lnSpc>
                <a:spcPct val="100000"/>
              </a:lnSpc>
              <a:buClr>
                <a:srgbClr val="009999"/>
              </a:buClr>
              <a:buFont typeface="Arial"/>
              <a:buChar char="•"/>
              <a:tabLst>
                <a:tab pos="1000125" algn="l"/>
                <a:tab pos="1000760" algn="l"/>
              </a:tabLst>
            </a:pPr>
            <a:endParaRPr lang="ca-ES" sz="1600" u="sng" spc="-45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Verdana"/>
              <a:cs typeface="Verdana"/>
            </a:endParaRPr>
          </a:p>
          <a:p>
            <a:pPr marL="1000125" lvl="1" indent="-344805">
              <a:lnSpc>
                <a:spcPct val="100000"/>
              </a:lnSpc>
              <a:buClr>
                <a:srgbClr val="009999"/>
              </a:buClr>
              <a:buFont typeface="Arial"/>
              <a:buChar char="•"/>
              <a:tabLst>
                <a:tab pos="1000125" algn="l"/>
                <a:tab pos="1000760" algn="l"/>
              </a:tabLst>
            </a:pPr>
            <a:endParaRPr lang="ca-ES" sz="1600" u="sng" spc="-45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Verdana"/>
              <a:cs typeface="Verdana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BFFF5778-7AF5-49D7-BAB8-C530517E43B4}"/>
              </a:ext>
            </a:extLst>
          </p:cNvPr>
          <p:cNvSpPr/>
          <p:nvPr/>
        </p:nvSpPr>
        <p:spPr>
          <a:xfrm>
            <a:off x="2825491" y="5082727"/>
            <a:ext cx="580644" cy="5806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F258276-1360-46F3-AA09-38721672C3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3416" y="5094171"/>
            <a:ext cx="585267" cy="58526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A3104B8-AC0C-4DEC-8577-54E54ACED2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4644" y="4265794"/>
            <a:ext cx="634039" cy="64013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407FDE5A-BEEB-436D-99FE-B357322FBDF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203" y="4265794"/>
            <a:ext cx="657932" cy="656099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EEDC3635-3DC2-4851-A4CB-4339BE1EC65F}"/>
              </a:ext>
            </a:extLst>
          </p:cNvPr>
          <p:cNvSpPr txBox="1"/>
          <p:nvPr/>
        </p:nvSpPr>
        <p:spPr>
          <a:xfrm>
            <a:off x="4114800" y="2974622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F053908-04C4-4471-9CC1-0C1F5A7347A5}"/>
              </a:ext>
            </a:extLst>
          </p:cNvPr>
          <p:cNvSpPr txBox="1"/>
          <p:nvPr/>
        </p:nvSpPr>
        <p:spPr>
          <a:xfrm>
            <a:off x="4114800" y="2974622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66A7A9D-0941-4CDF-BC20-C74AD2524AC4}"/>
              </a:ext>
            </a:extLst>
          </p:cNvPr>
          <p:cNvSpPr txBox="1"/>
          <p:nvPr/>
        </p:nvSpPr>
        <p:spPr>
          <a:xfrm>
            <a:off x="3406135" y="4265794"/>
            <a:ext cx="2244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14525" lvl="3" indent="-344805">
              <a:buClr>
                <a:srgbClr val="009999"/>
              </a:buClr>
              <a:buFont typeface="Arial"/>
              <a:buChar char="•"/>
              <a:tabLst>
                <a:tab pos="1000125" algn="l"/>
                <a:tab pos="1000760" algn="l"/>
              </a:tabLst>
            </a:pPr>
            <a:endParaRPr lang="ca-ES" sz="1600" u="sng" spc="-45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Verdana"/>
              <a:cs typeface="Verdana"/>
            </a:endParaRPr>
          </a:p>
          <a:p>
            <a:pPr marL="1000125" lvl="1" indent="-344805">
              <a:lnSpc>
                <a:spcPct val="100000"/>
              </a:lnSpc>
              <a:buClr>
                <a:srgbClr val="009999"/>
              </a:buClr>
              <a:buFont typeface="Arial"/>
              <a:buChar char="•"/>
              <a:tabLst>
                <a:tab pos="1000125" algn="l"/>
                <a:tab pos="1000760" algn="l"/>
              </a:tabLst>
            </a:pPr>
            <a:r>
              <a:rPr lang="ca-ES" sz="1600" u="sng" spc="-4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8"/>
              </a:rPr>
              <a:t>Instagram</a:t>
            </a:r>
            <a:endParaRPr lang="ca-ES" sz="1600" u="sng" spc="-45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Verdana"/>
              <a:cs typeface="Verdana"/>
            </a:endParaRPr>
          </a:p>
          <a:p>
            <a:pPr marL="1000125" lvl="1" indent="-344805">
              <a:lnSpc>
                <a:spcPct val="100000"/>
              </a:lnSpc>
              <a:buClr>
                <a:srgbClr val="009999"/>
              </a:buClr>
              <a:buFont typeface="Arial"/>
              <a:buChar char="•"/>
              <a:tabLst>
                <a:tab pos="1000125" algn="l"/>
                <a:tab pos="1000760" algn="l"/>
              </a:tabLst>
            </a:pPr>
            <a:endParaRPr lang="ca-ES" sz="1600" dirty="0">
              <a:latin typeface="Verdana"/>
              <a:cs typeface="Verdana"/>
            </a:endParaRPr>
          </a:p>
          <a:p>
            <a:pPr marL="1000125" lvl="1" indent="-344805">
              <a:lnSpc>
                <a:spcPct val="100000"/>
              </a:lnSpc>
              <a:buClr>
                <a:srgbClr val="009999"/>
              </a:buClr>
              <a:buFont typeface="Arial"/>
              <a:buChar char="•"/>
              <a:tabLst>
                <a:tab pos="1000125" algn="l"/>
                <a:tab pos="1000760" algn="l"/>
              </a:tabLst>
            </a:pPr>
            <a:r>
              <a:rPr lang="ca-ES" sz="1600" u="sng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9"/>
              </a:rPr>
              <a:t>Pinterest</a:t>
            </a:r>
            <a:endParaRPr lang="ca-ES" sz="1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3716"/>
            <a:ext cx="9144000" cy="10789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7217" y="1084580"/>
            <a:ext cx="370014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I </a:t>
            </a:r>
            <a:r>
              <a:rPr spc="-5" dirty="0"/>
              <a:t>si encara </a:t>
            </a:r>
            <a:r>
              <a:rPr dirty="0"/>
              <a:t>teniu</a:t>
            </a:r>
            <a:r>
              <a:rPr spc="-60" dirty="0"/>
              <a:t> </a:t>
            </a:r>
            <a:r>
              <a:rPr dirty="0"/>
              <a:t>dubtes...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90371" y="1755800"/>
            <a:ext cx="7437120" cy="408622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792480">
              <a:lnSpc>
                <a:spcPct val="100000"/>
              </a:lnSpc>
              <a:spcBef>
                <a:spcPts val="484"/>
              </a:spcBef>
            </a:pPr>
            <a:r>
              <a:rPr sz="1600" b="1" spc="-10" dirty="0">
                <a:solidFill>
                  <a:srgbClr val="636363"/>
                </a:solidFill>
                <a:latin typeface="Verdana"/>
                <a:cs typeface="Verdana"/>
              </a:rPr>
              <a:t>Pregunteu </a:t>
            </a:r>
            <a:r>
              <a:rPr sz="1600" b="1" spc="-5" dirty="0">
                <a:solidFill>
                  <a:srgbClr val="636363"/>
                </a:solidFill>
                <a:latin typeface="Verdana"/>
                <a:cs typeface="Verdana"/>
              </a:rPr>
              <a:t>al </a:t>
            </a:r>
            <a:r>
              <a:rPr sz="1600" b="1" spc="-10" dirty="0">
                <a:solidFill>
                  <a:srgbClr val="636363"/>
                </a:solidFill>
                <a:latin typeface="Verdana"/>
                <a:cs typeface="Verdana"/>
              </a:rPr>
              <a:t>CRAI Biblioteca de Física </a:t>
            </a:r>
            <a:r>
              <a:rPr sz="1600" b="1" spc="-5" dirty="0">
                <a:solidFill>
                  <a:srgbClr val="636363"/>
                </a:solidFill>
                <a:latin typeface="Verdana"/>
                <a:cs typeface="Verdana"/>
              </a:rPr>
              <a:t>i</a:t>
            </a:r>
            <a:r>
              <a:rPr sz="1600" b="1" spc="22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600" b="1" spc="-10" dirty="0">
                <a:solidFill>
                  <a:srgbClr val="636363"/>
                </a:solidFill>
                <a:latin typeface="Verdana"/>
                <a:cs typeface="Verdana"/>
              </a:rPr>
              <a:t>Química</a:t>
            </a:r>
            <a:endParaRPr sz="1600">
              <a:latin typeface="Verdana"/>
              <a:cs typeface="Verdana"/>
            </a:endParaRPr>
          </a:p>
          <a:p>
            <a:pPr marL="762000">
              <a:lnSpc>
                <a:spcPct val="100000"/>
              </a:lnSpc>
              <a:spcBef>
                <a:spcPts val="380"/>
              </a:spcBef>
            </a:pP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El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personal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de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la biblioteca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resoldrà els vostres</a:t>
            </a:r>
            <a:r>
              <a:rPr sz="1600" spc="19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dubtes.</a:t>
            </a:r>
            <a:endParaRPr sz="16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800">
              <a:latin typeface="Times New Roman"/>
              <a:cs typeface="Times New Roman"/>
            </a:endParaRPr>
          </a:p>
          <a:p>
            <a:pPr marL="1788160">
              <a:lnSpc>
                <a:spcPct val="100000"/>
              </a:lnSpc>
            </a:pPr>
            <a:r>
              <a:rPr sz="1600" b="1" spc="-10" dirty="0">
                <a:solidFill>
                  <a:srgbClr val="636363"/>
                </a:solidFill>
                <a:latin typeface="Verdana"/>
                <a:cs typeface="Verdana"/>
              </a:rPr>
              <a:t>Accediu </a:t>
            </a:r>
            <a:r>
              <a:rPr sz="1600" b="1" spc="-5" dirty="0">
                <a:solidFill>
                  <a:srgbClr val="636363"/>
                </a:solidFill>
                <a:latin typeface="Verdana"/>
                <a:cs typeface="Verdana"/>
              </a:rPr>
              <a:t>al </a:t>
            </a:r>
            <a:r>
              <a:rPr sz="1600" b="1" spc="-10" dirty="0">
                <a:solidFill>
                  <a:srgbClr val="636363"/>
                </a:solidFill>
                <a:latin typeface="Verdana"/>
                <a:cs typeface="Verdana"/>
              </a:rPr>
              <a:t>web inicial del</a:t>
            </a:r>
            <a:r>
              <a:rPr sz="1600" b="1" spc="14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600" b="1" spc="-10" dirty="0">
                <a:solidFill>
                  <a:srgbClr val="636363"/>
                </a:solidFill>
                <a:latin typeface="Verdana"/>
                <a:cs typeface="Verdana"/>
              </a:rPr>
              <a:t>CRAI</a:t>
            </a:r>
            <a:endParaRPr sz="1600">
              <a:latin typeface="Verdana"/>
              <a:cs typeface="Verdana"/>
            </a:endParaRPr>
          </a:p>
          <a:p>
            <a:pPr marL="981710" marR="1315085" indent="580390">
              <a:lnSpc>
                <a:spcPct val="120000"/>
              </a:lnSpc>
            </a:pP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A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la secció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«</a:t>
            </a:r>
            <a:r>
              <a:rPr sz="16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Preguntes més freqüents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»  trobareu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les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consultes més habituals ja</a:t>
            </a:r>
            <a:r>
              <a:rPr sz="1600" spc="8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respostes.</a:t>
            </a:r>
            <a:endParaRPr sz="16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800">
              <a:latin typeface="Times New Roman"/>
              <a:cs typeface="Times New Roman"/>
            </a:endParaRPr>
          </a:p>
          <a:p>
            <a:pPr marL="2411730">
              <a:lnSpc>
                <a:spcPct val="100000"/>
              </a:lnSpc>
            </a:pPr>
            <a:r>
              <a:rPr sz="1600" b="1" spc="-10" dirty="0">
                <a:solidFill>
                  <a:srgbClr val="636363"/>
                </a:solidFill>
                <a:latin typeface="Verdana"/>
                <a:cs typeface="Verdana"/>
              </a:rPr>
              <a:t>Adreceu-vos </a:t>
            </a:r>
            <a:r>
              <a:rPr sz="1600" b="1" spc="-5" dirty="0">
                <a:solidFill>
                  <a:srgbClr val="636363"/>
                </a:solidFill>
                <a:latin typeface="Verdana"/>
                <a:cs typeface="Verdana"/>
              </a:rPr>
              <a:t>al</a:t>
            </a:r>
            <a:r>
              <a:rPr sz="1600" b="1" spc="5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600" b="1" spc="-10" dirty="0">
                <a:solidFill>
                  <a:srgbClr val="636363"/>
                </a:solidFill>
                <a:latin typeface="Verdana"/>
                <a:cs typeface="Verdana"/>
              </a:rPr>
              <a:t>S@U</a:t>
            </a:r>
            <a:endParaRPr sz="1600">
              <a:latin typeface="Verdana"/>
              <a:cs typeface="Verdana"/>
            </a:endParaRPr>
          </a:p>
          <a:p>
            <a:pPr marL="12700" marR="5080" algn="ctr">
              <a:lnSpc>
                <a:spcPct val="100000"/>
              </a:lnSpc>
              <a:spcBef>
                <a:spcPts val="385"/>
              </a:spcBef>
            </a:pP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És un servei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d’informació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virtual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per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a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qualsevol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consulta sobre els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CRAI  Biblioteques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i els seus recursos i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serveis, disponible durant les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24 hores 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dels set dies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de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la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setmana, i atès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per bibliotecaris</a:t>
            </a:r>
            <a:r>
              <a:rPr sz="1600" spc="24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600" spc="-10" dirty="0">
                <a:solidFill>
                  <a:srgbClr val="636363"/>
                </a:solidFill>
                <a:latin typeface="Verdana"/>
                <a:cs typeface="Verdana"/>
              </a:rPr>
              <a:t>especialitzats.</a:t>
            </a:r>
            <a:endParaRPr sz="16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R="333375" algn="ctr">
              <a:lnSpc>
                <a:spcPct val="100000"/>
              </a:lnSpc>
            </a:pPr>
            <a:r>
              <a:rPr sz="1600" b="1" spc="-5" dirty="0">
                <a:solidFill>
                  <a:srgbClr val="636363"/>
                </a:solidFill>
                <a:latin typeface="Verdana"/>
                <a:cs typeface="Verdana"/>
              </a:rPr>
              <a:t>O bé</a:t>
            </a:r>
            <a:r>
              <a:rPr sz="1600" b="1" spc="5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600" b="1" spc="-5" dirty="0">
                <a:solidFill>
                  <a:srgbClr val="636363"/>
                </a:solidFill>
                <a:latin typeface="Verdana"/>
                <a:cs typeface="Verdana"/>
              </a:rPr>
              <a:t>truqueu-nos!</a:t>
            </a:r>
            <a:endParaRPr sz="1600">
              <a:latin typeface="Verdana"/>
              <a:cs typeface="Verdana"/>
            </a:endParaRPr>
          </a:p>
          <a:p>
            <a:pPr marR="335280" algn="ctr">
              <a:lnSpc>
                <a:spcPct val="100000"/>
              </a:lnSpc>
              <a:spcBef>
                <a:spcPts val="5"/>
              </a:spcBef>
            </a:pP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934 021</a:t>
            </a:r>
            <a:r>
              <a:rPr sz="1600" spc="-40" dirty="0">
                <a:solidFill>
                  <a:srgbClr val="636363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636363"/>
                </a:solidFill>
                <a:latin typeface="Verdana"/>
                <a:cs typeface="Verdana"/>
              </a:rPr>
              <a:t>321</a:t>
            </a:r>
            <a:endParaRPr sz="1600">
              <a:latin typeface="Verdan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940552" y="3758184"/>
            <a:ext cx="1264920" cy="495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>
              <a:lnSpc>
                <a:spcPts val="1650"/>
              </a:lnSpc>
            </a:pPr>
            <a:fld id="{81D60167-4931-47E6-BA6A-407CBD079E47}" type="slidenum">
              <a:rPr dirty="0"/>
              <a:t>31</a:t>
            </a:fld>
            <a:endParaRPr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52596" y="3346830"/>
            <a:ext cx="26130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Moltes</a:t>
            </a:r>
            <a:r>
              <a:rPr spc="-5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pc="-5" dirty="0">
                <a:solidFill>
                  <a:srgbClr val="FFFFFF"/>
                </a:solidFill>
                <a:latin typeface="Verdana"/>
                <a:cs typeface="Verdana"/>
              </a:rPr>
              <a:t>gràcies!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803651" y="5733999"/>
            <a:ext cx="40633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© </a:t>
            </a:r>
            <a:r>
              <a:rPr kumimoji="0" sz="1200" b="1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CRAI Universitat de Barcelona, curs</a:t>
            </a:r>
            <a:r>
              <a:rPr kumimoji="0" sz="1200" b="1" i="0" u="none" strike="noStrike" kern="1200" cap="none" spc="-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2019-20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847088" y="5679947"/>
            <a:ext cx="792480" cy="2743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3016" y="1292732"/>
            <a:ext cx="37687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On som? Quan pots</a:t>
            </a:r>
            <a:r>
              <a:rPr spc="-145" dirty="0"/>
              <a:t> </a:t>
            </a:r>
            <a:r>
              <a:rPr spc="-5" dirty="0"/>
              <a:t>venir?</a:t>
            </a:r>
          </a:p>
        </p:txBody>
      </p:sp>
      <p:sp>
        <p:nvSpPr>
          <p:cNvPr id="3" name="object 3"/>
          <p:cNvSpPr/>
          <p:nvPr/>
        </p:nvSpPr>
        <p:spPr>
          <a:xfrm>
            <a:off x="5205984" y="2319527"/>
            <a:ext cx="3300984" cy="1714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78204" y="2359278"/>
            <a:ext cx="7618730" cy="32419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800" spc="-5" dirty="0">
                <a:latin typeface="Verdana"/>
                <a:cs typeface="Verdana"/>
              </a:rPr>
              <a:t>Adreça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5" dirty="0">
                <a:latin typeface="Verdana"/>
                <a:cs typeface="Verdana"/>
              </a:rPr>
              <a:t>telèfons</a:t>
            </a:r>
            <a:endParaRPr sz="1800" dirty="0">
              <a:latin typeface="Verdana"/>
              <a:cs typeface="Verdana"/>
            </a:endParaRPr>
          </a:p>
          <a:p>
            <a:pPr marL="792480" lvl="1" indent="-323215">
              <a:lnSpc>
                <a:spcPct val="100000"/>
              </a:lnSpc>
              <a:buFont typeface="Arial"/>
              <a:buChar char="•"/>
              <a:tabLst>
                <a:tab pos="792480" algn="l"/>
                <a:tab pos="793115" algn="l"/>
              </a:tabLst>
            </a:pPr>
            <a:r>
              <a:rPr sz="1800" spc="-75" dirty="0">
                <a:latin typeface="Verdana"/>
                <a:cs typeface="Verdana"/>
              </a:rPr>
              <a:t>Av. </a:t>
            </a:r>
            <a:r>
              <a:rPr sz="1800" spc="-10" dirty="0">
                <a:latin typeface="Verdana"/>
                <a:cs typeface="Verdana"/>
              </a:rPr>
              <a:t>Diagonal,</a:t>
            </a:r>
            <a:r>
              <a:rPr sz="1800" spc="-45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645</a:t>
            </a:r>
            <a:endParaRPr sz="1800" dirty="0">
              <a:latin typeface="Verdana"/>
              <a:cs typeface="Verdana"/>
            </a:endParaRPr>
          </a:p>
          <a:p>
            <a:pPr marL="792480">
              <a:lnSpc>
                <a:spcPct val="100000"/>
              </a:lnSpc>
              <a:spcBef>
                <a:spcPts val="215"/>
              </a:spcBef>
            </a:pPr>
            <a:r>
              <a:rPr sz="1800" spc="-20" dirty="0">
                <a:latin typeface="Verdana"/>
                <a:cs typeface="Verdana"/>
              </a:rPr>
              <a:t>08028</a:t>
            </a:r>
            <a:r>
              <a:rPr sz="1800" spc="75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Barcelona</a:t>
            </a:r>
            <a:endParaRPr sz="1800" dirty="0">
              <a:latin typeface="Verdana"/>
              <a:cs typeface="Verdana"/>
            </a:endParaRPr>
          </a:p>
          <a:p>
            <a:pPr marL="756285" lvl="1" indent="-28702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756285" algn="l"/>
                <a:tab pos="756920" algn="l"/>
              </a:tabLst>
            </a:pPr>
            <a:r>
              <a:rPr sz="1800" spc="-65" dirty="0">
                <a:latin typeface="Verdana"/>
                <a:cs typeface="Verdana"/>
              </a:rPr>
              <a:t>Tel. </a:t>
            </a:r>
            <a:r>
              <a:rPr sz="1800" spc="-10" dirty="0">
                <a:latin typeface="Verdana"/>
                <a:cs typeface="Verdana"/>
              </a:rPr>
              <a:t>93 </a:t>
            </a:r>
            <a:r>
              <a:rPr sz="1800" spc="-20" dirty="0">
                <a:latin typeface="Verdana"/>
                <a:cs typeface="Verdana"/>
              </a:rPr>
              <a:t>402 </a:t>
            </a:r>
            <a:r>
              <a:rPr sz="1800" spc="-10" dirty="0">
                <a:latin typeface="Verdana"/>
                <a:cs typeface="Verdana"/>
              </a:rPr>
              <a:t>13</a:t>
            </a:r>
            <a:r>
              <a:rPr sz="1800" spc="160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21/22</a:t>
            </a:r>
            <a:endParaRPr sz="1800" dirty="0">
              <a:latin typeface="Verdana"/>
              <a:cs typeface="Verdana"/>
            </a:endParaRPr>
          </a:p>
          <a:p>
            <a:pPr marL="810895">
              <a:lnSpc>
                <a:spcPct val="100000"/>
              </a:lnSpc>
              <a:spcBef>
                <a:spcPts val="229"/>
              </a:spcBef>
            </a:pPr>
            <a:r>
              <a:rPr sz="1800" spc="-35" dirty="0">
                <a:latin typeface="Verdana"/>
                <a:cs typeface="Verdana"/>
              </a:rPr>
              <a:t>Fax. </a:t>
            </a:r>
            <a:r>
              <a:rPr sz="1800" spc="-10" dirty="0">
                <a:latin typeface="Verdana"/>
                <a:cs typeface="Verdana"/>
              </a:rPr>
              <a:t>93 </a:t>
            </a:r>
            <a:r>
              <a:rPr sz="1800" spc="-20" dirty="0">
                <a:latin typeface="Verdana"/>
                <a:cs typeface="Verdana"/>
              </a:rPr>
              <a:t>402 </a:t>
            </a:r>
            <a:r>
              <a:rPr sz="1800" spc="-10" dirty="0">
                <a:latin typeface="Verdana"/>
                <a:cs typeface="Verdana"/>
              </a:rPr>
              <a:t>13</a:t>
            </a:r>
            <a:r>
              <a:rPr sz="1800" spc="105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23</a:t>
            </a:r>
            <a:endParaRPr sz="18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450" dirty="0">
              <a:latin typeface="Times New Roman"/>
              <a:cs typeface="Times New Roman"/>
            </a:endParaRPr>
          </a:p>
          <a:p>
            <a:pPr marL="299085" indent="-286385">
              <a:lnSpc>
                <a:spcPts val="203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Verdana"/>
                <a:cs typeface="Verdana"/>
              </a:rPr>
              <a:t>Horari:</a:t>
            </a:r>
            <a:endParaRPr sz="1800" dirty="0">
              <a:latin typeface="Verdana"/>
              <a:cs typeface="Verdana"/>
            </a:endParaRPr>
          </a:p>
          <a:p>
            <a:pPr marL="756285" lvl="1" indent="-287020">
              <a:lnSpc>
                <a:spcPts val="1905"/>
              </a:lnSpc>
              <a:buFont typeface="Arial"/>
              <a:buChar char="•"/>
              <a:tabLst>
                <a:tab pos="756285" algn="l"/>
                <a:tab pos="756920" algn="l"/>
              </a:tabLst>
            </a:pPr>
            <a:r>
              <a:rPr sz="1800" spc="-5" dirty="0">
                <a:latin typeface="Verdana"/>
                <a:cs typeface="Verdana"/>
              </a:rPr>
              <a:t>Dilluns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20" dirty="0">
                <a:latin typeface="Verdana"/>
                <a:cs typeface="Verdana"/>
              </a:rPr>
              <a:t>divendres </a:t>
            </a:r>
            <a:r>
              <a:rPr sz="1800" spc="-10" dirty="0">
                <a:latin typeface="Verdana"/>
                <a:cs typeface="Verdana"/>
              </a:rPr>
              <a:t>de </a:t>
            </a:r>
            <a:r>
              <a:rPr sz="1800" dirty="0">
                <a:latin typeface="Verdana"/>
                <a:cs typeface="Verdana"/>
              </a:rPr>
              <a:t>8 a</a:t>
            </a:r>
            <a:r>
              <a:rPr sz="1800" spc="-65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20h.</a:t>
            </a:r>
            <a:endParaRPr sz="1800" dirty="0">
              <a:latin typeface="Verdana"/>
              <a:cs typeface="Verdana"/>
            </a:endParaRPr>
          </a:p>
          <a:p>
            <a:pPr marL="756285" lvl="1" indent="-287020">
              <a:lnSpc>
                <a:spcPts val="2005"/>
              </a:lnSpc>
              <a:buFont typeface="Arial"/>
              <a:buChar char="•"/>
              <a:tabLst>
                <a:tab pos="756285" algn="l"/>
                <a:tab pos="756920" algn="l"/>
              </a:tabLst>
            </a:pPr>
            <a:r>
              <a:rPr sz="1800" spc="-5" dirty="0">
                <a:latin typeface="Verdana"/>
                <a:cs typeface="Verdana"/>
              </a:rPr>
              <a:t>Caps </a:t>
            </a:r>
            <a:r>
              <a:rPr sz="1800" spc="-10" dirty="0">
                <a:latin typeface="Verdana"/>
                <a:cs typeface="Verdana"/>
              </a:rPr>
              <a:t>de setmana en període </a:t>
            </a:r>
            <a:r>
              <a:rPr sz="1800" spc="-5" dirty="0">
                <a:latin typeface="Verdana"/>
                <a:cs typeface="Verdana"/>
              </a:rPr>
              <a:t>d’exàmens </a:t>
            </a:r>
            <a:r>
              <a:rPr sz="1800" spc="-10" dirty="0">
                <a:latin typeface="Verdana"/>
                <a:cs typeface="Verdana"/>
              </a:rPr>
              <a:t>de 10:00 </a:t>
            </a:r>
            <a:r>
              <a:rPr sz="1800" dirty="0">
                <a:latin typeface="Verdana"/>
                <a:cs typeface="Verdana"/>
              </a:rPr>
              <a:t>a</a:t>
            </a:r>
            <a:r>
              <a:rPr sz="1800" spc="220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21:00h</a:t>
            </a:r>
            <a:endParaRPr sz="1800" dirty="0">
              <a:latin typeface="Verdana"/>
              <a:cs typeface="Verdana"/>
            </a:endParaRPr>
          </a:p>
          <a:p>
            <a:pPr marL="756285" lvl="1" indent="-287020">
              <a:lnSpc>
                <a:spcPts val="2130"/>
              </a:lnSpc>
              <a:buFont typeface="Arial"/>
              <a:buChar char="•"/>
              <a:tabLst>
                <a:tab pos="756285" algn="l"/>
                <a:tab pos="756920" algn="l"/>
              </a:tabLst>
            </a:pPr>
            <a:r>
              <a:rPr sz="1800" spc="-20" dirty="0">
                <a:latin typeface="Verdana"/>
                <a:cs typeface="Verdana"/>
              </a:rPr>
              <a:t>Més </a:t>
            </a:r>
            <a:r>
              <a:rPr sz="1800" spc="-10" dirty="0">
                <a:latin typeface="Verdana"/>
                <a:cs typeface="Verdana"/>
              </a:rPr>
              <a:t>informació:</a:t>
            </a:r>
            <a:r>
              <a:rPr sz="1800" spc="-10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Horaris</a:t>
            </a:r>
            <a:r>
              <a:rPr sz="1800" u="heavy" spc="-10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 </a:t>
            </a: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especials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72678" y="6306844"/>
            <a:ext cx="1504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50"/>
              </a:lnSpc>
            </a:pPr>
            <a:fld id="{81D60167-4931-47E6-BA6A-407CBD079E47}" type="slidenum">
              <a:rPr sz="1400" dirty="0">
                <a:latin typeface="Arial"/>
                <a:cs typeface="Arial"/>
              </a:rPr>
              <a:t>4</a:t>
            </a:fld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49" y="2128850"/>
            <a:ext cx="151892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80059" algn="l"/>
                <a:tab pos="989330" algn="l"/>
              </a:tabLst>
            </a:pPr>
            <a:r>
              <a:rPr sz="1800" spc="-35" dirty="0">
                <a:latin typeface="Verdana"/>
                <a:cs typeface="Verdana"/>
              </a:rPr>
              <a:t>T</a:t>
            </a:r>
            <a:r>
              <a:rPr sz="1800" dirty="0">
                <a:latin typeface="Verdana"/>
                <a:cs typeface="Verdana"/>
              </a:rPr>
              <a:t>é	</a:t>
            </a:r>
            <a:r>
              <a:rPr sz="1800" spc="-10" dirty="0">
                <a:latin typeface="Verdana"/>
                <a:cs typeface="Verdana"/>
              </a:rPr>
              <a:t>e</a:t>
            </a:r>
            <a:r>
              <a:rPr sz="1800" spc="5" dirty="0">
                <a:latin typeface="Verdana"/>
                <a:cs typeface="Verdana"/>
              </a:rPr>
              <a:t>l</a:t>
            </a:r>
            <a:r>
              <a:rPr sz="1800" dirty="0">
                <a:latin typeface="Verdana"/>
                <a:cs typeface="Verdana"/>
              </a:rPr>
              <a:t>s	</a:t>
            </a:r>
            <a:r>
              <a:rPr sz="1800" spc="-5" dirty="0">
                <a:latin typeface="Verdana"/>
                <a:cs typeface="Verdana"/>
              </a:rPr>
              <a:t>s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u</a:t>
            </a:r>
            <a:r>
              <a:rPr sz="1800" dirty="0">
                <a:latin typeface="Verdana"/>
                <a:cs typeface="Verdana"/>
              </a:rPr>
              <a:t>s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40101" y="2128850"/>
            <a:ext cx="86296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Verdana"/>
                <a:cs typeface="Verdana"/>
              </a:rPr>
              <a:t>or</a:t>
            </a:r>
            <a:r>
              <a:rPr sz="1800" spc="5" dirty="0">
                <a:latin typeface="Verdana"/>
                <a:cs typeface="Verdana"/>
              </a:rPr>
              <a:t>í</a:t>
            </a:r>
            <a:r>
              <a:rPr sz="1800" spc="-20" dirty="0">
                <a:latin typeface="Verdana"/>
                <a:cs typeface="Verdana"/>
              </a:rPr>
              <a:t>ge</a:t>
            </a:r>
            <a:r>
              <a:rPr sz="1800" spc="-15" dirty="0">
                <a:latin typeface="Verdana"/>
                <a:cs typeface="Verdana"/>
              </a:rPr>
              <a:t>n</a:t>
            </a:r>
            <a:r>
              <a:rPr sz="1800" dirty="0">
                <a:latin typeface="Verdana"/>
                <a:cs typeface="Verdana"/>
              </a:rPr>
              <a:t>s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73373" y="2128850"/>
            <a:ext cx="69532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83234" algn="l"/>
              </a:tabLst>
            </a:pPr>
            <a:r>
              <a:rPr sz="1800" spc="-3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n	</a:t>
            </a:r>
            <a:r>
              <a:rPr sz="1800" spc="-10" dirty="0">
                <a:latin typeface="Verdana"/>
                <a:cs typeface="Verdana"/>
              </a:rPr>
              <a:t>e</a:t>
            </a:r>
            <a:r>
              <a:rPr sz="1800" dirty="0">
                <a:latin typeface="Verdana"/>
                <a:cs typeface="Verdana"/>
              </a:rPr>
              <a:t>l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34688" y="2128850"/>
            <a:ext cx="15087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23645" algn="l"/>
              </a:tabLst>
            </a:pPr>
            <a:r>
              <a:rPr sz="1800" spc="-10" dirty="0">
                <a:latin typeface="Verdana"/>
                <a:cs typeface="Verdana"/>
              </a:rPr>
              <a:t>S</a:t>
            </a:r>
            <a:r>
              <a:rPr sz="1800" spc="-20" dirty="0">
                <a:latin typeface="Verdana"/>
                <a:cs typeface="Verdana"/>
              </a:rPr>
              <a:t>e</a:t>
            </a:r>
            <a:r>
              <a:rPr sz="1800" spc="-15" dirty="0">
                <a:latin typeface="Verdana"/>
                <a:cs typeface="Verdana"/>
              </a:rPr>
              <a:t>m</a:t>
            </a:r>
            <a:r>
              <a:rPr sz="1800" spc="5" dirty="0">
                <a:latin typeface="Verdana"/>
                <a:cs typeface="Verdana"/>
              </a:rPr>
              <a:t>i</a:t>
            </a:r>
            <a:r>
              <a:rPr sz="1800" spc="-15" dirty="0">
                <a:latin typeface="Verdana"/>
                <a:cs typeface="Verdana"/>
              </a:rPr>
              <a:t>na</a:t>
            </a:r>
            <a:r>
              <a:rPr sz="1800" spc="-30" dirty="0">
                <a:latin typeface="Verdana"/>
                <a:cs typeface="Verdana"/>
              </a:rPr>
              <a:t>r</a:t>
            </a:r>
            <a:r>
              <a:rPr sz="1800" dirty="0">
                <a:latin typeface="Verdana"/>
                <a:cs typeface="Verdana"/>
              </a:rPr>
              <a:t>i	</a:t>
            </a:r>
            <a:r>
              <a:rPr sz="1800" spc="-30" dirty="0">
                <a:latin typeface="Verdana"/>
                <a:cs typeface="Verdana"/>
              </a:rPr>
              <a:t>de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0849" y="2403728"/>
            <a:ext cx="25749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6495" algn="l"/>
                <a:tab pos="2171065" algn="l"/>
              </a:tabLst>
            </a:pPr>
            <a:r>
              <a:rPr sz="1800" spc="-5" dirty="0">
                <a:latin typeface="Verdana"/>
                <a:cs typeface="Verdana"/>
              </a:rPr>
              <a:t>Q</a:t>
            </a:r>
            <a:r>
              <a:rPr sz="1800" dirty="0">
                <a:latin typeface="Verdana"/>
                <a:cs typeface="Verdana"/>
              </a:rPr>
              <a:t>u</a:t>
            </a:r>
            <a:r>
              <a:rPr sz="1800" spc="10" dirty="0">
                <a:latin typeface="Verdana"/>
                <a:cs typeface="Verdana"/>
              </a:rPr>
              <a:t>í</a:t>
            </a:r>
            <a:r>
              <a:rPr sz="1800" dirty="0">
                <a:latin typeface="Verdana"/>
                <a:cs typeface="Verdana"/>
              </a:rPr>
              <a:t>m</a:t>
            </a:r>
            <a:r>
              <a:rPr sz="1800" spc="10" dirty="0">
                <a:latin typeface="Verdana"/>
                <a:cs typeface="Verdana"/>
              </a:rPr>
              <a:t>i</a:t>
            </a:r>
            <a:r>
              <a:rPr sz="1800" spc="-30" dirty="0">
                <a:latin typeface="Verdana"/>
                <a:cs typeface="Verdana"/>
              </a:rPr>
              <a:t>c</a:t>
            </a:r>
            <a:r>
              <a:rPr sz="1800" dirty="0">
                <a:latin typeface="Verdana"/>
                <a:cs typeface="Verdana"/>
              </a:rPr>
              <a:t>a	ubi</a:t>
            </a:r>
            <a:r>
              <a:rPr sz="1800" spc="-15" dirty="0">
                <a:latin typeface="Verdana"/>
                <a:cs typeface="Verdana"/>
              </a:rPr>
              <a:t>cat</a:t>
            </a:r>
            <a:r>
              <a:rPr sz="1800" dirty="0">
                <a:latin typeface="Verdana"/>
                <a:cs typeface="Verdana"/>
              </a:rPr>
              <a:t>,	</a:t>
            </a:r>
            <a:r>
              <a:rPr sz="1800" spc="-30" dirty="0">
                <a:latin typeface="Verdana"/>
                <a:cs typeface="Verdana"/>
              </a:rPr>
              <a:t>de</a:t>
            </a:r>
            <a:r>
              <a:rPr sz="1800" dirty="0">
                <a:latin typeface="Verdana"/>
                <a:cs typeface="Verdana"/>
              </a:rPr>
              <a:t>s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31285" y="2403728"/>
            <a:ext cx="23202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15620" algn="l"/>
                <a:tab pos="1280795" algn="l"/>
                <a:tab pos="2169160" algn="l"/>
              </a:tabLst>
            </a:pPr>
            <a:r>
              <a:rPr sz="1800" spc="-30" dirty="0">
                <a:latin typeface="Verdana"/>
                <a:cs typeface="Verdana"/>
              </a:rPr>
              <a:t>d</a:t>
            </a:r>
            <a:r>
              <a:rPr sz="1800" dirty="0">
                <a:latin typeface="Verdana"/>
                <a:cs typeface="Verdana"/>
              </a:rPr>
              <a:t>e	</a:t>
            </a:r>
            <a:r>
              <a:rPr sz="1800" spc="10" dirty="0">
                <a:latin typeface="Verdana"/>
                <a:cs typeface="Verdana"/>
              </a:rPr>
              <a:t>l</a:t>
            </a:r>
            <a:r>
              <a:rPr sz="1800" spc="-5" dirty="0">
                <a:latin typeface="Verdana"/>
                <a:cs typeface="Verdana"/>
              </a:rPr>
              <a:t>’</a:t>
            </a:r>
            <a:r>
              <a:rPr sz="1800" spc="-15" dirty="0">
                <a:latin typeface="Verdana"/>
                <a:cs typeface="Verdana"/>
              </a:rPr>
              <a:t>a</a:t>
            </a:r>
            <a:r>
              <a:rPr sz="1800" spc="-25" dirty="0">
                <a:latin typeface="Verdana"/>
                <a:cs typeface="Verdana"/>
              </a:rPr>
              <a:t>n</a:t>
            </a:r>
            <a:r>
              <a:rPr sz="1800" dirty="0">
                <a:latin typeface="Verdana"/>
                <a:cs typeface="Verdana"/>
              </a:rPr>
              <a:t>y	</a:t>
            </a:r>
            <a:r>
              <a:rPr sz="1800" spc="-20" dirty="0">
                <a:latin typeface="Verdana"/>
                <a:cs typeface="Verdana"/>
              </a:rPr>
              <a:t>193</a:t>
            </a:r>
            <a:r>
              <a:rPr sz="1800" spc="-30" dirty="0">
                <a:latin typeface="Verdana"/>
                <a:cs typeface="Verdana"/>
              </a:rPr>
              <a:t>7</a:t>
            </a:r>
            <a:r>
              <a:rPr sz="1800" dirty="0">
                <a:latin typeface="Verdana"/>
                <a:cs typeface="Verdana"/>
              </a:rPr>
              <a:t>,	a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0849" y="2678048"/>
            <a:ext cx="511365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795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Verdana"/>
                <a:cs typeface="Verdana"/>
              </a:rPr>
              <a:t>l’Edifici Històric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10" dirty="0">
                <a:latin typeface="Verdana"/>
                <a:cs typeface="Verdana"/>
              </a:rPr>
              <a:t>la</a:t>
            </a:r>
            <a:r>
              <a:rPr sz="1800" spc="650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Universitat </a:t>
            </a:r>
            <a:r>
              <a:rPr sz="1800" spc="-30" dirty="0">
                <a:latin typeface="Verdana"/>
                <a:cs typeface="Verdana"/>
              </a:rPr>
              <a:t>de  </a:t>
            </a:r>
            <a:r>
              <a:rPr sz="1800" spc="-15" dirty="0">
                <a:latin typeface="Verdana"/>
                <a:cs typeface="Verdana"/>
              </a:rPr>
              <a:t>Barcelona,</a:t>
            </a:r>
            <a:r>
              <a:rPr sz="1800" spc="600" dirty="0">
                <a:latin typeface="Verdana"/>
                <a:cs typeface="Verdana"/>
              </a:rPr>
              <a:t>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10" dirty="0">
                <a:latin typeface="Verdana"/>
                <a:cs typeface="Verdana"/>
              </a:rPr>
              <a:t>plaça </a:t>
            </a:r>
            <a:r>
              <a:rPr sz="1800" spc="-15" dirty="0">
                <a:latin typeface="Verdana"/>
                <a:cs typeface="Verdana"/>
              </a:rPr>
              <a:t>Universitat.  </a:t>
            </a:r>
            <a:r>
              <a:rPr sz="1800" spc="-70" dirty="0">
                <a:latin typeface="Verdana"/>
                <a:cs typeface="Verdana"/>
              </a:rPr>
              <a:t>L’any  </a:t>
            </a:r>
            <a:r>
              <a:rPr sz="1800" spc="-15" dirty="0">
                <a:latin typeface="Verdana"/>
                <a:cs typeface="Verdana"/>
              </a:rPr>
              <a:t>1975 </a:t>
            </a:r>
            <a:r>
              <a:rPr sz="1800" dirty="0">
                <a:latin typeface="Verdana"/>
                <a:cs typeface="Verdana"/>
              </a:rPr>
              <a:t>s’instal·la a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20" dirty="0">
                <a:latin typeface="Verdana"/>
                <a:cs typeface="Verdana"/>
              </a:rPr>
              <a:t>zona </a:t>
            </a:r>
            <a:r>
              <a:rPr sz="1800" spc="-10" dirty="0">
                <a:latin typeface="Verdana"/>
                <a:cs typeface="Verdana"/>
              </a:rPr>
              <a:t>universitària </a:t>
            </a:r>
            <a:r>
              <a:rPr sz="1800" spc="-30" dirty="0">
                <a:latin typeface="Verdana"/>
                <a:cs typeface="Verdana"/>
              </a:rPr>
              <a:t>de  </a:t>
            </a:r>
            <a:r>
              <a:rPr sz="1800" spc="-5" dirty="0">
                <a:latin typeface="Verdana"/>
                <a:cs typeface="Verdana"/>
              </a:rPr>
              <a:t>l’avinguda </a:t>
            </a:r>
            <a:r>
              <a:rPr sz="1800" spc="-10" dirty="0">
                <a:latin typeface="Verdana"/>
                <a:cs typeface="Verdana"/>
              </a:rPr>
              <a:t>de </a:t>
            </a:r>
            <a:r>
              <a:rPr sz="1800" spc="10" dirty="0">
                <a:latin typeface="Verdana"/>
                <a:cs typeface="Verdana"/>
              </a:rPr>
              <a:t>la </a:t>
            </a:r>
            <a:r>
              <a:rPr sz="1800" spc="-20" dirty="0">
                <a:latin typeface="Verdana"/>
                <a:cs typeface="Verdana"/>
              </a:rPr>
              <a:t>Diagonal, </a:t>
            </a:r>
            <a:r>
              <a:rPr sz="1800" dirty="0">
                <a:latin typeface="Verdana"/>
                <a:cs typeface="Verdana"/>
              </a:rPr>
              <a:t>a l’edifici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dirty="0">
                <a:latin typeface="Verdana"/>
                <a:cs typeface="Verdana"/>
              </a:rPr>
              <a:t>les  </a:t>
            </a:r>
            <a:r>
              <a:rPr sz="1800" spc="-10" dirty="0">
                <a:latin typeface="Verdana"/>
                <a:cs typeface="Verdana"/>
              </a:rPr>
              <a:t>facultats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-5" dirty="0">
                <a:latin typeface="Verdana"/>
                <a:cs typeface="Verdana"/>
              </a:rPr>
              <a:t>Física </a:t>
            </a:r>
            <a:r>
              <a:rPr sz="1800" dirty="0">
                <a:latin typeface="Verdana"/>
                <a:cs typeface="Verdana"/>
              </a:rPr>
              <a:t>i</a:t>
            </a:r>
            <a:r>
              <a:rPr sz="1800" spc="40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Química.</a:t>
            </a:r>
            <a:endParaRPr sz="1800">
              <a:latin typeface="Verdana"/>
              <a:cs typeface="Verdana"/>
            </a:endParaRPr>
          </a:p>
          <a:p>
            <a:pPr marL="12700" marR="5080" algn="just">
              <a:lnSpc>
                <a:spcPct val="100000"/>
              </a:lnSpc>
              <a:spcBef>
                <a:spcPts val="5"/>
              </a:spcBef>
            </a:pPr>
            <a:r>
              <a:rPr sz="1800" spc="-70" dirty="0">
                <a:latin typeface="Verdana"/>
                <a:cs typeface="Verdana"/>
              </a:rPr>
              <a:t>L’any </a:t>
            </a:r>
            <a:r>
              <a:rPr sz="1800" spc="-15" dirty="0">
                <a:latin typeface="Verdana"/>
                <a:cs typeface="Verdana"/>
              </a:rPr>
              <a:t>1984</a:t>
            </a:r>
            <a:r>
              <a:rPr sz="1800" spc="600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s’amplien les </a:t>
            </a:r>
            <a:r>
              <a:rPr sz="1800" spc="-25" dirty="0">
                <a:latin typeface="Verdana"/>
                <a:cs typeface="Verdana"/>
              </a:rPr>
              <a:t>instal·lacions </a:t>
            </a:r>
            <a:r>
              <a:rPr sz="1800" dirty="0">
                <a:latin typeface="Verdana"/>
                <a:cs typeface="Verdana"/>
              </a:rPr>
              <a:t>i  </a:t>
            </a:r>
            <a:r>
              <a:rPr sz="1800" spc="-5" dirty="0">
                <a:latin typeface="Verdana"/>
                <a:cs typeface="Verdana"/>
              </a:rPr>
              <a:t>s’unifiquen </a:t>
            </a:r>
            <a:r>
              <a:rPr sz="1800" dirty="0">
                <a:latin typeface="Verdana"/>
                <a:cs typeface="Verdana"/>
              </a:rPr>
              <a:t>els </a:t>
            </a:r>
            <a:r>
              <a:rPr sz="1800" spc="-10" dirty="0">
                <a:latin typeface="Verdana"/>
                <a:cs typeface="Verdana"/>
              </a:rPr>
              <a:t>fons </a:t>
            </a:r>
            <a:r>
              <a:rPr sz="1800" spc="-15" dirty="0">
                <a:latin typeface="Verdana"/>
                <a:cs typeface="Verdana"/>
              </a:rPr>
              <a:t>de </a:t>
            </a:r>
            <a:r>
              <a:rPr sz="1800" spc="-10" dirty="0">
                <a:latin typeface="Verdana"/>
                <a:cs typeface="Verdana"/>
              </a:rPr>
              <a:t>revistes. </a:t>
            </a:r>
            <a:r>
              <a:rPr sz="1800" dirty="0">
                <a:latin typeface="Verdana"/>
                <a:cs typeface="Verdana"/>
              </a:rPr>
              <a:t>Es </a:t>
            </a:r>
            <a:r>
              <a:rPr sz="1800" spc="-15" dirty="0">
                <a:latin typeface="Verdana"/>
                <a:cs typeface="Verdana"/>
              </a:rPr>
              <a:t>crea </a:t>
            </a:r>
            <a:r>
              <a:rPr sz="1800" spc="20" dirty="0">
                <a:latin typeface="Verdana"/>
                <a:cs typeface="Verdana"/>
              </a:rPr>
              <a:t>la  </a:t>
            </a:r>
            <a:r>
              <a:rPr sz="1800" spc="-5" dirty="0">
                <a:latin typeface="Verdana"/>
                <a:cs typeface="Verdana"/>
              </a:rPr>
              <a:t>Biblioteca conjunta. </a:t>
            </a:r>
            <a:r>
              <a:rPr sz="1800" spc="-70" dirty="0">
                <a:latin typeface="Verdana"/>
                <a:cs typeface="Verdana"/>
              </a:rPr>
              <a:t>L’any </a:t>
            </a:r>
            <a:r>
              <a:rPr sz="1800" spc="-10" dirty="0">
                <a:latin typeface="Verdana"/>
                <a:cs typeface="Verdana"/>
              </a:rPr>
              <a:t>2000</a:t>
            </a:r>
            <a:r>
              <a:rPr sz="1800" spc="535" dirty="0">
                <a:latin typeface="Verdana"/>
                <a:cs typeface="Verdana"/>
              </a:rPr>
              <a:t> </a:t>
            </a:r>
            <a:r>
              <a:rPr sz="1800" spc="-20" dirty="0">
                <a:latin typeface="Verdana"/>
                <a:cs typeface="Verdana"/>
              </a:rPr>
              <a:t>es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0849" y="4873497"/>
            <a:ext cx="511365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latin typeface="Verdana"/>
                <a:cs typeface="Verdana"/>
              </a:rPr>
              <a:t>construeix </a:t>
            </a:r>
            <a:r>
              <a:rPr sz="1800" spc="5" dirty="0">
                <a:latin typeface="Verdana"/>
                <a:cs typeface="Verdana"/>
              </a:rPr>
              <a:t>la </a:t>
            </a:r>
            <a:r>
              <a:rPr sz="1800" spc="-10" dirty="0">
                <a:latin typeface="Verdana"/>
                <a:cs typeface="Verdana"/>
              </a:rPr>
              <a:t>Biblioteca actual, </a:t>
            </a:r>
            <a:r>
              <a:rPr sz="1800" spc="-15" dirty="0">
                <a:latin typeface="Verdana"/>
                <a:cs typeface="Verdana"/>
              </a:rPr>
              <a:t>que </a:t>
            </a:r>
            <a:r>
              <a:rPr sz="1800" spc="-20" dirty="0">
                <a:latin typeface="Verdana"/>
                <a:cs typeface="Verdana"/>
              </a:rPr>
              <a:t>amb </a:t>
            </a:r>
            <a:r>
              <a:rPr sz="1800" spc="20" dirty="0">
                <a:latin typeface="Verdana"/>
                <a:cs typeface="Verdana"/>
              </a:rPr>
              <a:t>la  </a:t>
            </a:r>
            <a:r>
              <a:rPr sz="1800" spc="-15" dirty="0">
                <a:latin typeface="Verdana"/>
                <a:cs typeface="Verdana"/>
              </a:rPr>
              <a:t>finalitat</a:t>
            </a:r>
            <a:r>
              <a:rPr sz="1800" spc="600" dirty="0">
                <a:latin typeface="Verdana"/>
                <a:cs typeface="Verdana"/>
              </a:rPr>
              <a:t> </a:t>
            </a:r>
            <a:r>
              <a:rPr sz="1800" spc="-25" dirty="0">
                <a:latin typeface="Verdana"/>
                <a:cs typeface="Verdana"/>
              </a:rPr>
              <a:t>de </a:t>
            </a:r>
            <a:r>
              <a:rPr sz="1800" spc="-20" dirty="0">
                <a:latin typeface="Verdana"/>
                <a:cs typeface="Verdana"/>
              </a:rPr>
              <a:t>facilitar l’accés </a:t>
            </a:r>
            <a:r>
              <a:rPr sz="1800" spc="-10" dirty="0">
                <a:latin typeface="Verdana"/>
                <a:cs typeface="Verdana"/>
              </a:rPr>
              <a:t>als </a:t>
            </a:r>
            <a:r>
              <a:rPr sz="1800" spc="-30" dirty="0">
                <a:latin typeface="Verdana"/>
                <a:cs typeface="Verdana"/>
              </a:rPr>
              <a:t>fons </a:t>
            </a:r>
            <a:r>
              <a:rPr sz="1800" spc="-45" dirty="0">
                <a:latin typeface="Verdana"/>
                <a:cs typeface="Verdana"/>
              </a:rPr>
              <a:t>es  </a:t>
            </a:r>
            <a:r>
              <a:rPr sz="1800" spc="-5" dirty="0">
                <a:latin typeface="Verdana"/>
                <a:cs typeface="Verdana"/>
              </a:rPr>
              <a:t>distribueix </a:t>
            </a:r>
            <a:r>
              <a:rPr sz="1800" spc="-15" dirty="0">
                <a:latin typeface="Verdana"/>
                <a:cs typeface="Verdana"/>
              </a:rPr>
              <a:t>en tres </a:t>
            </a:r>
            <a:r>
              <a:rPr sz="1800" spc="-20" dirty="0">
                <a:latin typeface="Verdana"/>
                <a:cs typeface="Verdana"/>
              </a:rPr>
              <a:t>plantes: </a:t>
            </a:r>
            <a:r>
              <a:rPr sz="1800" spc="-25" dirty="0">
                <a:latin typeface="Verdana"/>
                <a:cs typeface="Verdana"/>
              </a:rPr>
              <a:t>biblioteca,  </a:t>
            </a:r>
            <a:r>
              <a:rPr sz="1800" spc="-20" dirty="0">
                <a:latin typeface="Verdana"/>
                <a:cs typeface="Verdana"/>
              </a:rPr>
              <a:t>hemeroteca </a:t>
            </a:r>
            <a:r>
              <a:rPr sz="1800" dirty="0">
                <a:latin typeface="Verdana"/>
                <a:cs typeface="Verdana"/>
              </a:rPr>
              <a:t>i</a:t>
            </a:r>
            <a:r>
              <a:rPr sz="1800" spc="50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dipòsit.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175247" y="1677923"/>
            <a:ext cx="2499359" cy="17190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75247" y="3765803"/>
            <a:ext cx="2523744" cy="18897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112890" y="5794654"/>
            <a:ext cx="258318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latin typeface="Verdana"/>
                <a:cs typeface="Verdana"/>
              </a:rPr>
              <a:t>El </a:t>
            </a:r>
            <a:r>
              <a:rPr sz="1000" spc="-10" dirty="0">
                <a:latin typeface="Verdana"/>
                <a:cs typeface="Verdana"/>
              </a:rPr>
              <a:t>Chemical Abstracts </a:t>
            </a:r>
            <a:r>
              <a:rPr sz="1000" spc="-5" dirty="0">
                <a:latin typeface="Verdana"/>
                <a:cs typeface="Verdana"/>
              </a:rPr>
              <a:t>a l’antic </a:t>
            </a:r>
            <a:r>
              <a:rPr sz="1000" spc="-10" dirty="0">
                <a:latin typeface="Verdana"/>
                <a:cs typeface="Verdana"/>
              </a:rPr>
              <a:t>Seminari  de Química </a:t>
            </a:r>
            <a:r>
              <a:rPr sz="1000" spc="-5" dirty="0">
                <a:latin typeface="Verdana"/>
                <a:cs typeface="Verdana"/>
              </a:rPr>
              <a:t>i a l’actual</a:t>
            </a:r>
            <a:r>
              <a:rPr sz="1000" spc="-60" dirty="0">
                <a:latin typeface="Verdana"/>
                <a:cs typeface="Verdana"/>
              </a:rPr>
              <a:t> </a:t>
            </a:r>
            <a:r>
              <a:rPr sz="1000" spc="-10" dirty="0">
                <a:latin typeface="Verdana"/>
                <a:cs typeface="Verdana"/>
              </a:rPr>
              <a:t>Biblioteca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472678" y="6306844"/>
            <a:ext cx="1504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50"/>
              </a:lnSpc>
            </a:pPr>
            <a:fld id="{81D60167-4931-47E6-BA6A-407CBD079E47}" type="slidenum">
              <a:rPr sz="1400" dirty="0">
                <a:latin typeface="Arial"/>
                <a:cs typeface="Arial"/>
              </a:rPr>
              <a:t>5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618236" y="1292732"/>
            <a:ext cx="533209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El </a:t>
            </a:r>
            <a:r>
              <a:rPr dirty="0"/>
              <a:t>CRAI Biblioteca de </a:t>
            </a:r>
            <a:r>
              <a:rPr spc="-5" dirty="0"/>
              <a:t>Física </a:t>
            </a:r>
            <a:r>
              <a:rPr dirty="0"/>
              <a:t>i</a:t>
            </a:r>
            <a:r>
              <a:rPr spc="-125" dirty="0"/>
              <a:t> </a:t>
            </a:r>
            <a:r>
              <a:rPr spc="-5" dirty="0"/>
              <a:t>Química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0168" y="1387220"/>
            <a:ext cx="46316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Ubicant-nos: </a:t>
            </a:r>
            <a:r>
              <a:rPr sz="1800" spc="-10" dirty="0"/>
              <a:t>Espais </a:t>
            </a:r>
            <a:r>
              <a:rPr sz="1800" dirty="0"/>
              <a:t>i</a:t>
            </a:r>
            <a:r>
              <a:rPr sz="1800" spc="-160" dirty="0"/>
              <a:t> </a:t>
            </a:r>
            <a:r>
              <a:rPr sz="1800" spc="-5" dirty="0"/>
              <a:t>equipaments</a:t>
            </a:r>
            <a:endParaRPr sz="1800"/>
          </a:p>
        </p:txBody>
      </p:sp>
      <p:sp>
        <p:nvSpPr>
          <p:cNvPr id="4" name="object 4"/>
          <p:cNvSpPr txBox="1"/>
          <p:nvPr/>
        </p:nvSpPr>
        <p:spPr>
          <a:xfrm>
            <a:off x="8472678" y="6306844"/>
            <a:ext cx="1504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50"/>
              </a:lnSpc>
            </a:pPr>
            <a:fld id="{81D60167-4931-47E6-BA6A-407CBD079E47}" type="slidenum">
              <a:rPr sz="1400" dirty="0">
                <a:latin typeface="Arial"/>
                <a:cs typeface="Arial"/>
              </a:rPr>
              <a:t>6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94308" y="2406777"/>
            <a:ext cx="6083935" cy="33829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b="1" spc="-5" dirty="0">
                <a:latin typeface="Verdana"/>
                <a:cs typeface="Verdana"/>
              </a:rPr>
              <a:t>Equipaments:</a:t>
            </a:r>
            <a:endParaRPr sz="18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1900" dirty="0">
              <a:latin typeface="Times New Roman"/>
              <a:cs typeface="Times New Roman"/>
            </a:endParaRPr>
          </a:p>
          <a:p>
            <a:pPr marL="756285" lvl="1" indent="-286385">
              <a:lnSpc>
                <a:spcPct val="100000"/>
              </a:lnSpc>
              <a:buFont typeface="Arial"/>
              <a:buChar char="•"/>
              <a:tabLst>
                <a:tab pos="756285" algn="l"/>
                <a:tab pos="756920" algn="l"/>
              </a:tabLst>
            </a:pPr>
            <a:r>
              <a:rPr sz="1800" b="1" spc="-5" dirty="0">
                <a:latin typeface="Verdana"/>
                <a:cs typeface="Verdana"/>
              </a:rPr>
              <a:t>Sales </a:t>
            </a:r>
            <a:r>
              <a:rPr sz="1800" b="1" dirty="0">
                <a:latin typeface="Verdana"/>
                <a:cs typeface="Verdana"/>
              </a:rPr>
              <a:t>de </a:t>
            </a:r>
            <a:r>
              <a:rPr sz="1800" b="1" spc="-10" dirty="0" err="1">
                <a:latin typeface="Verdana"/>
                <a:cs typeface="Verdana"/>
              </a:rPr>
              <a:t>treball</a:t>
            </a:r>
            <a:r>
              <a:rPr sz="1800" b="1" spc="-10" dirty="0">
                <a:latin typeface="Verdana"/>
                <a:cs typeface="Verdana"/>
              </a:rPr>
              <a:t>:</a:t>
            </a:r>
            <a:r>
              <a:rPr lang="ca-ES" sz="1800" b="1" spc="-10" dirty="0">
                <a:latin typeface="Verdana"/>
                <a:cs typeface="Verdana"/>
              </a:rPr>
              <a:t> </a:t>
            </a:r>
            <a:r>
              <a:rPr lang="ca-ES" sz="1800" spc="-10" dirty="0">
                <a:latin typeface="Verdana"/>
                <a:cs typeface="Verdana"/>
              </a:rPr>
              <a:t>5</a:t>
            </a:r>
            <a:endParaRPr sz="1800" dirty="0">
              <a:latin typeface="Verdana"/>
              <a:cs typeface="Verdana"/>
            </a:endParaRPr>
          </a:p>
          <a:p>
            <a:pPr marL="1213485" marR="158115" lvl="2" indent="-286385">
              <a:lnSpc>
                <a:spcPct val="100000"/>
              </a:lnSpc>
              <a:buFont typeface="Arial"/>
              <a:buChar char="•"/>
              <a:tabLst>
                <a:tab pos="1213485" algn="l"/>
                <a:tab pos="1214120" algn="l"/>
              </a:tabLst>
            </a:pPr>
            <a:r>
              <a:rPr sz="1800" dirty="0">
                <a:latin typeface="Verdana"/>
                <a:cs typeface="Verdana"/>
              </a:rPr>
              <a:t>1 </a:t>
            </a:r>
            <a:r>
              <a:rPr sz="1800" spc="-5" dirty="0">
                <a:latin typeface="Verdana"/>
                <a:cs typeface="Verdana"/>
              </a:rPr>
              <a:t>sala </a:t>
            </a:r>
            <a:r>
              <a:rPr sz="1800" spc="-10" dirty="0">
                <a:latin typeface="Verdana"/>
                <a:cs typeface="Verdana"/>
              </a:rPr>
              <a:t>de </a:t>
            </a:r>
            <a:r>
              <a:rPr sz="1800" spc="-15" dirty="0">
                <a:latin typeface="Verdana"/>
                <a:cs typeface="Verdana"/>
              </a:rPr>
              <a:t>treball </a:t>
            </a:r>
            <a:r>
              <a:rPr sz="1800" spc="-20" dirty="0">
                <a:latin typeface="Verdana"/>
                <a:cs typeface="Verdana"/>
              </a:rPr>
              <a:t>per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10" dirty="0">
                <a:latin typeface="Verdana"/>
                <a:cs typeface="Verdana"/>
              </a:rPr>
              <a:t>ús </a:t>
            </a:r>
            <a:r>
              <a:rPr sz="1800" spc="-5" dirty="0">
                <a:latin typeface="Verdana"/>
                <a:cs typeface="Verdana"/>
              </a:rPr>
              <a:t>exclusiu </a:t>
            </a:r>
            <a:r>
              <a:rPr sz="1800" spc="-20" dirty="0">
                <a:latin typeface="Verdana"/>
                <a:cs typeface="Verdana"/>
              </a:rPr>
              <a:t>de  professorat, investigadors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0" dirty="0">
                <a:latin typeface="Verdana"/>
                <a:cs typeface="Verdana"/>
              </a:rPr>
              <a:t>estudiants </a:t>
            </a:r>
            <a:r>
              <a:rPr sz="1800" spc="-20" dirty="0">
                <a:latin typeface="Verdana"/>
                <a:cs typeface="Verdana"/>
              </a:rPr>
              <a:t>de  </a:t>
            </a:r>
            <a:r>
              <a:rPr sz="1800" spc="-25" dirty="0">
                <a:latin typeface="Verdana"/>
                <a:cs typeface="Verdana"/>
              </a:rPr>
              <a:t>doctorat.</a:t>
            </a:r>
            <a:endParaRPr sz="1800" dirty="0">
              <a:latin typeface="Verdana"/>
              <a:cs typeface="Verdana"/>
            </a:endParaRPr>
          </a:p>
          <a:p>
            <a:pPr marL="1213485" lvl="2" indent="-286385">
              <a:lnSpc>
                <a:spcPct val="100000"/>
              </a:lnSpc>
              <a:buFont typeface="Arial"/>
              <a:buChar char="•"/>
              <a:tabLst>
                <a:tab pos="1213485" algn="l"/>
                <a:tab pos="1214120" algn="l"/>
              </a:tabLst>
            </a:pPr>
            <a:r>
              <a:rPr lang="ca-ES" sz="1800" dirty="0">
                <a:latin typeface="Verdana"/>
                <a:cs typeface="Verdana"/>
              </a:rPr>
              <a:t>4</a:t>
            </a:r>
            <a:r>
              <a:rPr sz="1800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sales de treball </a:t>
            </a:r>
            <a:r>
              <a:rPr sz="1800" spc="-15" dirty="0">
                <a:latin typeface="Verdana"/>
                <a:cs typeface="Verdana"/>
              </a:rPr>
              <a:t>per </a:t>
            </a:r>
            <a:r>
              <a:rPr sz="1800" dirty="0">
                <a:latin typeface="Verdana"/>
                <a:cs typeface="Verdana"/>
              </a:rPr>
              <a:t>a</a:t>
            </a:r>
            <a:r>
              <a:rPr sz="1800" spc="65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l'alumnat.</a:t>
            </a:r>
            <a:endParaRPr sz="1800" dirty="0">
              <a:latin typeface="Verdana"/>
              <a:cs typeface="Verdana"/>
            </a:endParaRPr>
          </a:p>
          <a:p>
            <a:pPr lvl="2"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1900" dirty="0">
              <a:latin typeface="Times New Roman"/>
              <a:cs typeface="Times New Roman"/>
            </a:endParaRPr>
          </a:p>
          <a:p>
            <a:pPr marL="756285" lvl="1" indent="-286385">
              <a:lnSpc>
                <a:spcPct val="100000"/>
              </a:lnSpc>
              <a:buFont typeface="Arial"/>
              <a:buChar char="•"/>
              <a:tabLst>
                <a:tab pos="756285" algn="l"/>
                <a:tab pos="756920" algn="l"/>
              </a:tabLst>
            </a:pPr>
            <a:r>
              <a:rPr sz="1800" b="1" spc="-5" dirty="0">
                <a:latin typeface="Verdana"/>
                <a:cs typeface="Verdana"/>
              </a:rPr>
              <a:t>Aula </a:t>
            </a:r>
            <a:r>
              <a:rPr sz="1800" b="1" spc="-10" dirty="0">
                <a:latin typeface="Verdana"/>
                <a:cs typeface="Verdana"/>
              </a:rPr>
              <a:t>d'informàtica </a:t>
            </a:r>
            <a:r>
              <a:rPr sz="1800" spc="-10" dirty="0">
                <a:latin typeface="Verdana"/>
                <a:cs typeface="Verdana"/>
              </a:rPr>
              <a:t>amb 20</a:t>
            </a:r>
            <a:r>
              <a:rPr sz="1800" spc="-40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ordinadors.</a:t>
            </a:r>
            <a:endParaRPr sz="1800" dirty="0">
              <a:latin typeface="Verdana"/>
              <a:cs typeface="Verdana"/>
            </a:endParaRPr>
          </a:p>
          <a:p>
            <a:pPr lvl="1"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1900" dirty="0">
              <a:latin typeface="Times New Roman"/>
              <a:cs typeface="Times New Roman"/>
            </a:endParaRPr>
          </a:p>
          <a:p>
            <a:pPr marL="756285" lvl="1" indent="-286385">
              <a:lnSpc>
                <a:spcPct val="100000"/>
              </a:lnSpc>
              <a:buFont typeface="Arial"/>
              <a:buChar char="•"/>
              <a:tabLst>
                <a:tab pos="756285" algn="l"/>
                <a:tab pos="756920" algn="l"/>
                <a:tab pos="3376295" algn="l"/>
              </a:tabLst>
            </a:pPr>
            <a:r>
              <a:rPr sz="1800" b="1" spc="-10" dirty="0">
                <a:latin typeface="Verdana"/>
                <a:cs typeface="Verdana"/>
              </a:rPr>
              <a:t>Sala</a:t>
            </a:r>
            <a:r>
              <a:rPr sz="1800" b="1" spc="-35" dirty="0">
                <a:latin typeface="Verdana"/>
                <a:cs typeface="Verdana"/>
              </a:rPr>
              <a:t> </a:t>
            </a:r>
            <a:r>
              <a:rPr sz="1800" b="1" spc="-10" dirty="0">
                <a:latin typeface="Verdana"/>
                <a:cs typeface="Verdana"/>
              </a:rPr>
              <a:t>d'audiovisuals	</a:t>
            </a:r>
            <a:r>
              <a:rPr sz="1800" spc="-10" dirty="0">
                <a:latin typeface="Verdana"/>
                <a:cs typeface="Verdana"/>
              </a:rPr>
              <a:t>amb un </a:t>
            </a:r>
            <a:r>
              <a:rPr sz="1800" spc="-65" dirty="0">
                <a:latin typeface="Verdana"/>
                <a:cs typeface="Verdana"/>
              </a:rPr>
              <a:t>televisor,</a:t>
            </a:r>
            <a:r>
              <a:rPr sz="1800" spc="-60" dirty="0">
                <a:latin typeface="Verdana"/>
                <a:cs typeface="Verdana"/>
              </a:rPr>
              <a:t> </a:t>
            </a:r>
            <a:r>
              <a:rPr sz="1800" spc="-15" dirty="0">
                <a:latin typeface="Verdana"/>
                <a:cs typeface="Verdana"/>
              </a:rPr>
              <a:t>un</a:t>
            </a:r>
            <a:endParaRPr sz="1800" dirty="0">
              <a:latin typeface="Verdana"/>
              <a:cs typeface="Verdana"/>
            </a:endParaRPr>
          </a:p>
          <a:p>
            <a:pPr marL="756285">
              <a:lnSpc>
                <a:spcPct val="100000"/>
              </a:lnSpc>
              <a:spcBef>
                <a:spcPts val="5"/>
              </a:spcBef>
            </a:pPr>
            <a:r>
              <a:rPr sz="1800" spc="-20" dirty="0">
                <a:latin typeface="Verdana"/>
                <a:cs typeface="Verdana"/>
              </a:rPr>
              <a:t>reproductor </a:t>
            </a:r>
            <a:r>
              <a:rPr sz="1800" spc="-10" dirty="0">
                <a:latin typeface="Verdana"/>
                <a:cs typeface="Verdana"/>
              </a:rPr>
              <a:t>de </a:t>
            </a:r>
            <a:r>
              <a:rPr sz="1800" spc="-5" dirty="0">
                <a:latin typeface="Verdana"/>
                <a:cs typeface="Verdana"/>
              </a:rPr>
              <a:t>vídeo </a:t>
            </a:r>
            <a:r>
              <a:rPr sz="1800" dirty="0">
                <a:latin typeface="Verdana"/>
                <a:cs typeface="Verdana"/>
              </a:rPr>
              <a:t>i </a:t>
            </a:r>
            <a:r>
              <a:rPr sz="1800" spc="-10" dirty="0">
                <a:latin typeface="Verdana"/>
                <a:cs typeface="Verdana"/>
              </a:rPr>
              <a:t>un </a:t>
            </a:r>
            <a:r>
              <a:rPr sz="1800" spc="-20" dirty="0">
                <a:latin typeface="Verdana"/>
                <a:cs typeface="Verdana"/>
              </a:rPr>
              <a:t>reproductor </a:t>
            </a:r>
            <a:r>
              <a:rPr sz="1800" spc="-10" dirty="0">
                <a:latin typeface="Verdana"/>
                <a:cs typeface="Verdana"/>
              </a:rPr>
              <a:t>de</a:t>
            </a:r>
            <a:r>
              <a:rPr sz="1800" spc="100" dirty="0">
                <a:latin typeface="Verdana"/>
                <a:cs typeface="Verdana"/>
              </a:rPr>
              <a:t> </a:t>
            </a:r>
            <a:r>
              <a:rPr sz="1800" spc="-35" dirty="0">
                <a:latin typeface="Verdana"/>
                <a:cs typeface="Verdana"/>
              </a:rPr>
              <a:t>DVD.</a:t>
            </a:r>
            <a:endParaRPr sz="18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9863" y="1292732"/>
            <a:ext cx="46316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Ubicant-nos: </a:t>
            </a:r>
            <a:r>
              <a:rPr sz="1800" spc="-10" dirty="0"/>
              <a:t>Espais </a:t>
            </a:r>
            <a:r>
              <a:rPr sz="1800" dirty="0"/>
              <a:t>i</a:t>
            </a:r>
            <a:r>
              <a:rPr sz="1800" spc="-160" dirty="0"/>
              <a:t> </a:t>
            </a:r>
            <a:r>
              <a:rPr sz="1800" spc="-5" dirty="0"/>
              <a:t>equipaments</a:t>
            </a:r>
            <a:endParaRPr sz="1800"/>
          </a:p>
        </p:txBody>
      </p:sp>
      <p:sp>
        <p:nvSpPr>
          <p:cNvPr id="3" name="object 3"/>
          <p:cNvSpPr/>
          <p:nvPr/>
        </p:nvSpPr>
        <p:spPr>
          <a:xfrm>
            <a:off x="737616" y="2654991"/>
            <a:ext cx="3462528" cy="17569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631435" y="2231186"/>
            <a:ext cx="3736848" cy="27812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280541" y="4575429"/>
            <a:ext cx="19088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5120" marR="5080" indent="-31242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Verdana"/>
                <a:cs typeface="Verdana"/>
              </a:rPr>
              <a:t>Plànol </a:t>
            </a:r>
            <a:r>
              <a:rPr sz="1200" b="1" dirty="0">
                <a:latin typeface="Verdana"/>
                <a:cs typeface="Verdana"/>
              </a:rPr>
              <a:t>de </a:t>
            </a:r>
            <a:r>
              <a:rPr sz="1200" b="1" spc="-5" dirty="0">
                <a:latin typeface="Verdana"/>
                <a:cs typeface="Verdana"/>
              </a:rPr>
              <a:t>la</a:t>
            </a:r>
            <a:r>
              <a:rPr sz="1200" b="1" spc="-65" dirty="0">
                <a:latin typeface="Verdana"/>
                <a:cs typeface="Verdana"/>
              </a:rPr>
              <a:t> </a:t>
            </a:r>
            <a:r>
              <a:rPr sz="1200" b="1" spc="-5" dirty="0">
                <a:latin typeface="Verdana"/>
                <a:cs typeface="Verdana"/>
              </a:rPr>
              <a:t>biblioteca  </a:t>
            </a:r>
            <a:r>
              <a:rPr sz="1200" b="1" spc="-15" dirty="0">
                <a:latin typeface="Verdana"/>
                <a:cs typeface="Verdana"/>
              </a:rPr>
              <a:t>Planta</a:t>
            </a:r>
            <a:r>
              <a:rPr sz="1200" b="1" spc="-20" dirty="0">
                <a:latin typeface="Verdana"/>
                <a:cs typeface="Verdana"/>
              </a:rPr>
              <a:t> </a:t>
            </a:r>
            <a:r>
              <a:rPr sz="1200" b="1" spc="-10" dirty="0">
                <a:latin typeface="Verdana"/>
                <a:cs typeface="Verdana"/>
              </a:rPr>
              <a:t>primera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472678" y="6306844"/>
            <a:ext cx="1504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50"/>
              </a:lnSpc>
            </a:pPr>
            <a:fld id="{81D60167-4931-47E6-BA6A-407CBD079E47}" type="slidenum">
              <a:rPr sz="1400" dirty="0">
                <a:latin typeface="Arial"/>
                <a:cs typeface="Arial"/>
              </a:rPr>
              <a:t>7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83784" y="5305425"/>
            <a:ext cx="19824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2280" marR="5080" indent="-450215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Verdana"/>
                <a:cs typeface="Verdana"/>
              </a:rPr>
              <a:t>Plànol de</a:t>
            </a:r>
            <a:r>
              <a:rPr sz="1200" b="1" spc="-70" dirty="0">
                <a:latin typeface="Verdana"/>
                <a:cs typeface="Verdana"/>
              </a:rPr>
              <a:t> </a:t>
            </a:r>
            <a:r>
              <a:rPr sz="1200" b="1" spc="-5" dirty="0">
                <a:latin typeface="Verdana"/>
                <a:cs typeface="Verdana"/>
              </a:rPr>
              <a:t>l’hemeroteca  </a:t>
            </a:r>
            <a:r>
              <a:rPr sz="1200" b="1" spc="-15" dirty="0">
                <a:latin typeface="Verdana"/>
                <a:cs typeface="Verdana"/>
              </a:rPr>
              <a:t>Planta</a:t>
            </a:r>
            <a:r>
              <a:rPr sz="1200" b="1" spc="-25" dirty="0">
                <a:latin typeface="Verdana"/>
                <a:cs typeface="Verdana"/>
              </a:rPr>
              <a:t> </a:t>
            </a:r>
            <a:r>
              <a:rPr sz="1200" b="1" spc="-10" dirty="0">
                <a:latin typeface="Verdana"/>
                <a:cs typeface="Verdana"/>
              </a:rPr>
              <a:t>baixa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84489" y="6289954"/>
            <a:ext cx="1250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8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2101" y="1215085"/>
            <a:ext cx="69913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Fo</a:t>
            </a:r>
            <a:r>
              <a:rPr spc="-5" dirty="0"/>
              <a:t>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06272" y="1894458"/>
            <a:ext cx="7560309" cy="16833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300" spc="-10" dirty="0">
                <a:latin typeface="Verdana"/>
                <a:cs typeface="Verdana"/>
              </a:rPr>
              <a:t>La Biblioteca </a:t>
            </a:r>
            <a:r>
              <a:rPr sz="1300" spc="-15" dirty="0">
                <a:latin typeface="Verdana"/>
                <a:cs typeface="Verdana"/>
              </a:rPr>
              <a:t>combina </a:t>
            </a:r>
            <a:r>
              <a:rPr sz="1300" spc="-5" dirty="0">
                <a:latin typeface="Verdana"/>
                <a:cs typeface="Verdana"/>
              </a:rPr>
              <a:t>els </a:t>
            </a:r>
            <a:r>
              <a:rPr sz="1300" spc="-20" dirty="0">
                <a:latin typeface="Verdana"/>
                <a:cs typeface="Verdana"/>
              </a:rPr>
              <a:t>fons </a:t>
            </a:r>
            <a:r>
              <a:rPr sz="1300" spc="-15" dirty="0">
                <a:latin typeface="Verdana"/>
                <a:cs typeface="Verdana"/>
              </a:rPr>
              <a:t>de </a:t>
            </a:r>
            <a:r>
              <a:rPr sz="1300" spc="-30" dirty="0">
                <a:latin typeface="Verdana"/>
                <a:cs typeface="Verdana"/>
              </a:rPr>
              <a:t>recerca </a:t>
            </a:r>
            <a:r>
              <a:rPr sz="1300" spc="-5" dirty="0">
                <a:latin typeface="Verdana"/>
                <a:cs typeface="Verdana"/>
              </a:rPr>
              <a:t>i </a:t>
            </a:r>
            <a:r>
              <a:rPr sz="1300" spc="-15" dirty="0">
                <a:latin typeface="Verdana"/>
                <a:cs typeface="Verdana"/>
              </a:rPr>
              <a:t>de </a:t>
            </a:r>
            <a:r>
              <a:rPr sz="1300" spc="-25" dirty="0">
                <a:latin typeface="Verdana"/>
                <a:cs typeface="Verdana"/>
              </a:rPr>
              <a:t>docència </a:t>
            </a:r>
            <a:r>
              <a:rPr sz="1300" spc="-20" dirty="0">
                <a:latin typeface="Verdana"/>
                <a:cs typeface="Verdana"/>
              </a:rPr>
              <a:t>dels </a:t>
            </a:r>
            <a:r>
              <a:rPr sz="1300" spc="-25" dirty="0">
                <a:latin typeface="Verdana"/>
                <a:cs typeface="Verdana"/>
              </a:rPr>
              <a:t>ensenyaments </a:t>
            </a:r>
            <a:r>
              <a:rPr sz="1300" spc="-10" dirty="0">
                <a:latin typeface="Verdana"/>
                <a:cs typeface="Verdana"/>
              </a:rPr>
              <a:t>de </a:t>
            </a:r>
            <a:r>
              <a:rPr sz="1300" spc="-20" dirty="0">
                <a:latin typeface="Verdana"/>
                <a:cs typeface="Verdana"/>
              </a:rPr>
              <a:t>Física,  </a:t>
            </a:r>
            <a:r>
              <a:rPr sz="1300" spc="-15" dirty="0">
                <a:latin typeface="Verdana"/>
                <a:cs typeface="Verdana"/>
              </a:rPr>
              <a:t>Química, </a:t>
            </a:r>
            <a:r>
              <a:rPr sz="1300" spc="-10" dirty="0">
                <a:latin typeface="Verdana"/>
                <a:cs typeface="Verdana"/>
              </a:rPr>
              <a:t>Enginyeria </a:t>
            </a:r>
            <a:r>
              <a:rPr sz="1300" spc="-15" dirty="0">
                <a:latin typeface="Verdana"/>
                <a:cs typeface="Verdana"/>
              </a:rPr>
              <a:t>de Materials, Enginyeria Electrònica, </a:t>
            </a:r>
            <a:r>
              <a:rPr sz="1300" spc="-20" dirty="0">
                <a:latin typeface="Verdana"/>
                <a:cs typeface="Verdana"/>
              </a:rPr>
              <a:t>Enginyeria Química </a:t>
            </a:r>
            <a:r>
              <a:rPr sz="1300" spc="-5" dirty="0">
                <a:latin typeface="Verdana"/>
                <a:cs typeface="Verdana"/>
              </a:rPr>
              <a:t>i  </a:t>
            </a:r>
            <a:r>
              <a:rPr sz="1300" spc="-15" dirty="0">
                <a:latin typeface="Verdana"/>
                <a:cs typeface="Verdana"/>
              </a:rPr>
              <a:t>Meteorologia </a:t>
            </a:r>
            <a:r>
              <a:rPr sz="1300" spc="-5" dirty="0">
                <a:latin typeface="Verdana"/>
                <a:cs typeface="Verdana"/>
              </a:rPr>
              <a:t>i</a:t>
            </a:r>
            <a:r>
              <a:rPr sz="1300" spc="55" dirty="0">
                <a:latin typeface="Verdana"/>
                <a:cs typeface="Verdana"/>
              </a:rPr>
              <a:t> </a:t>
            </a:r>
            <a:r>
              <a:rPr sz="1300" spc="-15" dirty="0">
                <a:latin typeface="Verdana"/>
                <a:cs typeface="Verdana"/>
              </a:rPr>
              <a:t>Climatologia.</a:t>
            </a:r>
            <a:endParaRPr sz="130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1260"/>
              </a:spcBef>
              <a:buSzPct val="73076"/>
              <a:buChar char="•"/>
              <a:tabLst>
                <a:tab pos="354965" algn="l"/>
                <a:tab pos="355600" algn="l"/>
              </a:tabLst>
            </a:pPr>
            <a:r>
              <a:rPr sz="1300" spc="-25" dirty="0">
                <a:latin typeface="Verdana"/>
                <a:cs typeface="Verdana"/>
              </a:rPr>
              <a:t>Què</a:t>
            </a:r>
            <a:r>
              <a:rPr sz="1300" spc="25" dirty="0">
                <a:latin typeface="Verdana"/>
                <a:cs typeface="Verdana"/>
              </a:rPr>
              <a:t> </a:t>
            </a:r>
            <a:r>
              <a:rPr sz="1300" spc="-20" dirty="0">
                <a:latin typeface="Verdana"/>
                <a:cs typeface="Verdana"/>
              </a:rPr>
              <a:t>tenim?:</a:t>
            </a:r>
            <a:endParaRPr sz="13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>
              <a:latin typeface="Times New Roman"/>
              <a:cs typeface="Times New Roman"/>
            </a:endParaRPr>
          </a:p>
          <a:p>
            <a:pPr marL="756285" marR="8255" indent="-287020" algn="just">
              <a:lnSpc>
                <a:spcPct val="83500"/>
              </a:lnSpc>
            </a:pPr>
            <a:r>
              <a:rPr sz="950" spc="-5" dirty="0">
                <a:latin typeface="Verdana"/>
                <a:cs typeface="Verdana"/>
              </a:rPr>
              <a:t>– </a:t>
            </a:r>
            <a:r>
              <a:rPr sz="1300" spc="-15" dirty="0">
                <a:latin typeface="Verdana"/>
                <a:cs typeface="Verdana"/>
              </a:rPr>
              <a:t>Llibres, </a:t>
            </a:r>
            <a:r>
              <a:rPr sz="1300" spc="-20" dirty="0">
                <a:latin typeface="Verdana"/>
                <a:cs typeface="Verdana"/>
              </a:rPr>
              <a:t>monografies, obres </a:t>
            </a:r>
            <a:r>
              <a:rPr sz="1300" spc="-25" dirty="0">
                <a:latin typeface="Verdana"/>
                <a:cs typeface="Verdana"/>
              </a:rPr>
              <a:t>d’informació </a:t>
            </a:r>
            <a:r>
              <a:rPr sz="1300" spc="-5" dirty="0">
                <a:latin typeface="Verdana"/>
                <a:cs typeface="Verdana"/>
              </a:rPr>
              <a:t>i </a:t>
            </a:r>
            <a:r>
              <a:rPr sz="1300" spc="-25" dirty="0">
                <a:latin typeface="Verdana"/>
                <a:cs typeface="Verdana"/>
              </a:rPr>
              <a:t>referència, </a:t>
            </a:r>
            <a:r>
              <a:rPr sz="1300" spc="-20" dirty="0">
                <a:latin typeface="Verdana"/>
                <a:cs typeface="Verdana"/>
              </a:rPr>
              <a:t>revistes </a:t>
            </a:r>
            <a:r>
              <a:rPr sz="1300" spc="-5" dirty="0">
                <a:latin typeface="Verdana"/>
                <a:cs typeface="Verdana"/>
              </a:rPr>
              <a:t>en </a:t>
            </a:r>
            <a:r>
              <a:rPr sz="1300" spc="-25" dirty="0">
                <a:latin typeface="Verdana"/>
                <a:cs typeface="Verdana"/>
              </a:rPr>
              <a:t>paper </a:t>
            </a:r>
            <a:r>
              <a:rPr sz="1300" spc="-5" dirty="0">
                <a:latin typeface="Verdana"/>
                <a:cs typeface="Verdana"/>
              </a:rPr>
              <a:t>i  </a:t>
            </a:r>
            <a:r>
              <a:rPr sz="1300" spc="-15" dirty="0">
                <a:latin typeface="Verdana"/>
                <a:cs typeface="Verdana"/>
              </a:rPr>
              <a:t>electròniques, bases </a:t>
            </a:r>
            <a:r>
              <a:rPr sz="1300" spc="-5" dirty="0">
                <a:latin typeface="Verdana"/>
                <a:cs typeface="Verdana"/>
              </a:rPr>
              <a:t>de </a:t>
            </a:r>
            <a:r>
              <a:rPr sz="1300" spc="-15" dirty="0">
                <a:latin typeface="Verdana"/>
                <a:cs typeface="Verdana"/>
              </a:rPr>
              <a:t>dades, </a:t>
            </a:r>
            <a:r>
              <a:rPr sz="1300" spc="-10" dirty="0">
                <a:latin typeface="Verdana"/>
                <a:cs typeface="Verdana"/>
              </a:rPr>
              <a:t>vídeos, </a:t>
            </a:r>
            <a:r>
              <a:rPr sz="1300" spc="-20" dirty="0">
                <a:latin typeface="Verdana"/>
                <a:cs typeface="Verdana"/>
              </a:rPr>
              <a:t>DVD, </a:t>
            </a:r>
            <a:r>
              <a:rPr sz="1300" spc="-10" dirty="0">
                <a:latin typeface="Verdana"/>
                <a:cs typeface="Verdana"/>
              </a:rPr>
              <a:t>tesis </a:t>
            </a:r>
            <a:r>
              <a:rPr sz="1300" spc="-20" dirty="0">
                <a:latin typeface="Verdana"/>
                <a:cs typeface="Verdana"/>
              </a:rPr>
              <a:t>doctorals, </a:t>
            </a:r>
            <a:r>
              <a:rPr sz="1300" spc="-15" dirty="0">
                <a:latin typeface="Verdana"/>
                <a:cs typeface="Verdana"/>
              </a:rPr>
              <a:t>projectes </a:t>
            </a:r>
            <a:r>
              <a:rPr sz="1300" spc="-5" dirty="0">
                <a:latin typeface="Verdana"/>
                <a:cs typeface="Verdana"/>
              </a:rPr>
              <a:t>de </a:t>
            </a:r>
            <a:r>
              <a:rPr sz="1300" spc="-10" dirty="0">
                <a:latin typeface="Verdana"/>
                <a:cs typeface="Verdana"/>
              </a:rPr>
              <a:t>final de  </a:t>
            </a:r>
            <a:r>
              <a:rPr sz="1300" spc="-20" dirty="0">
                <a:latin typeface="Verdana"/>
                <a:cs typeface="Verdana"/>
              </a:rPr>
              <a:t>carrera,</a:t>
            </a:r>
            <a:r>
              <a:rPr sz="1300" dirty="0">
                <a:latin typeface="Verdana"/>
                <a:cs typeface="Verdana"/>
              </a:rPr>
              <a:t> </a:t>
            </a:r>
            <a:r>
              <a:rPr sz="1300" spc="-15" dirty="0">
                <a:latin typeface="Verdana"/>
                <a:cs typeface="Verdana"/>
              </a:rPr>
              <a:t>etc.</a:t>
            </a:r>
            <a:endParaRPr sz="13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6272" y="3724732"/>
            <a:ext cx="7557770" cy="2753360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756285" marR="5080" indent="-287020" algn="just">
              <a:lnSpc>
                <a:spcPct val="83600"/>
              </a:lnSpc>
              <a:spcBef>
                <a:spcPts val="355"/>
              </a:spcBef>
            </a:pPr>
            <a:r>
              <a:rPr sz="950" dirty="0">
                <a:solidFill>
                  <a:srgbClr val="009999"/>
                </a:solidFill>
                <a:latin typeface="Verdana"/>
                <a:cs typeface="Verdana"/>
                <a:hlinkClick r:id="rId2"/>
              </a:rPr>
              <a:t>–</a:t>
            </a:r>
            <a:r>
              <a:rPr sz="950" dirty="0">
                <a:solidFill>
                  <a:srgbClr val="0000FF"/>
                </a:solidFill>
                <a:latin typeface="Verdana"/>
                <a:cs typeface="Verdana"/>
                <a:hlinkClick r:id="rId2"/>
              </a:rPr>
              <a:t> </a:t>
            </a:r>
            <a:r>
              <a:rPr sz="1300" u="sng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Fons </a:t>
            </a:r>
            <a:r>
              <a:rPr sz="13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2"/>
              </a:rPr>
              <a:t>Històric</a:t>
            </a:r>
            <a:r>
              <a:rPr sz="1300" spc="-10" dirty="0">
                <a:latin typeface="Verdana"/>
                <a:cs typeface="Verdana"/>
              </a:rPr>
              <a:t>: </a:t>
            </a:r>
            <a:r>
              <a:rPr sz="1300" spc="-20" dirty="0">
                <a:latin typeface="Verdana"/>
                <a:cs typeface="Verdana"/>
              </a:rPr>
              <a:t>Portal </a:t>
            </a:r>
            <a:r>
              <a:rPr sz="1300" spc="-15" dirty="0">
                <a:latin typeface="Verdana"/>
                <a:cs typeface="Verdana"/>
              </a:rPr>
              <a:t>virtual </a:t>
            </a:r>
            <a:r>
              <a:rPr sz="1300" spc="-5" dirty="0">
                <a:latin typeface="Verdana"/>
                <a:cs typeface="Verdana"/>
              </a:rPr>
              <a:t>on </a:t>
            </a:r>
            <a:r>
              <a:rPr sz="1300" spc="-15" dirty="0">
                <a:latin typeface="Verdana"/>
                <a:cs typeface="Verdana"/>
              </a:rPr>
              <a:t>s’agrupa </a:t>
            </a:r>
            <a:r>
              <a:rPr sz="1300" spc="-10" dirty="0">
                <a:latin typeface="Verdana"/>
                <a:cs typeface="Verdana"/>
              </a:rPr>
              <a:t>tant </a:t>
            </a:r>
            <a:r>
              <a:rPr sz="1300" spc="-5" dirty="0">
                <a:latin typeface="Verdana"/>
                <a:cs typeface="Verdana"/>
              </a:rPr>
              <a:t>les </a:t>
            </a:r>
            <a:r>
              <a:rPr sz="1300" spc="-10" dirty="0">
                <a:latin typeface="Verdana"/>
                <a:cs typeface="Verdana"/>
              </a:rPr>
              <a:t>exposicions virtuals </a:t>
            </a:r>
            <a:r>
              <a:rPr sz="1300" dirty="0">
                <a:latin typeface="Verdana"/>
                <a:cs typeface="Verdana"/>
              </a:rPr>
              <a:t>de </a:t>
            </a:r>
            <a:r>
              <a:rPr sz="1300" spc="-15" dirty="0">
                <a:latin typeface="Verdana"/>
                <a:cs typeface="Verdana"/>
              </a:rPr>
              <a:t>la  Biblioteca, com </a:t>
            </a:r>
            <a:r>
              <a:rPr sz="1300" spc="5" dirty="0">
                <a:latin typeface="Verdana"/>
                <a:cs typeface="Verdana"/>
              </a:rPr>
              <a:t>la </a:t>
            </a:r>
            <a:r>
              <a:rPr sz="1300" spc="-15" dirty="0">
                <a:latin typeface="Verdana"/>
                <a:cs typeface="Verdana"/>
              </a:rPr>
              <a:t>collectanea d’autors clàssics, documents, </a:t>
            </a:r>
            <a:r>
              <a:rPr sz="1300" spc="-10" dirty="0">
                <a:latin typeface="Verdana"/>
                <a:cs typeface="Verdana"/>
              </a:rPr>
              <a:t>pàgines </a:t>
            </a:r>
            <a:r>
              <a:rPr sz="1300" spc="-20" dirty="0">
                <a:latin typeface="Verdana"/>
                <a:cs typeface="Verdana"/>
              </a:rPr>
              <a:t>web </a:t>
            </a:r>
            <a:r>
              <a:rPr sz="1300" spc="-5" dirty="0">
                <a:latin typeface="Verdana"/>
                <a:cs typeface="Verdana"/>
              </a:rPr>
              <a:t>i  </a:t>
            </a:r>
            <a:r>
              <a:rPr sz="1300" spc="-20" dirty="0">
                <a:latin typeface="Verdana"/>
                <a:cs typeface="Verdana"/>
              </a:rPr>
              <a:t>opuscles </a:t>
            </a:r>
            <a:r>
              <a:rPr sz="1300" spc="-15" dirty="0">
                <a:latin typeface="Verdana"/>
                <a:cs typeface="Verdana"/>
              </a:rPr>
              <a:t>rellevants </a:t>
            </a:r>
            <a:r>
              <a:rPr sz="1300" spc="-20" dirty="0">
                <a:latin typeface="Verdana"/>
                <a:cs typeface="Verdana"/>
              </a:rPr>
              <a:t>d’interès </a:t>
            </a:r>
            <a:r>
              <a:rPr sz="1300" spc="-15" dirty="0">
                <a:latin typeface="Verdana"/>
                <a:cs typeface="Verdana"/>
              </a:rPr>
              <a:t>històric </a:t>
            </a:r>
            <a:r>
              <a:rPr sz="1300" spc="-20" dirty="0">
                <a:latin typeface="Verdana"/>
                <a:cs typeface="Verdana"/>
              </a:rPr>
              <a:t>per </a:t>
            </a:r>
            <a:r>
              <a:rPr sz="1300" spc="-5" dirty="0">
                <a:latin typeface="Verdana"/>
                <a:cs typeface="Verdana"/>
              </a:rPr>
              <a:t>a </a:t>
            </a:r>
            <a:r>
              <a:rPr sz="1300" spc="-10" dirty="0">
                <a:latin typeface="Verdana"/>
                <a:cs typeface="Verdana"/>
              </a:rPr>
              <a:t>la </a:t>
            </a:r>
            <a:r>
              <a:rPr sz="1300" spc="-15" dirty="0">
                <a:latin typeface="Verdana"/>
                <a:cs typeface="Verdana"/>
              </a:rPr>
              <a:t>Física </a:t>
            </a:r>
            <a:r>
              <a:rPr sz="1300" spc="-5" dirty="0">
                <a:latin typeface="Verdana"/>
                <a:cs typeface="Verdana"/>
              </a:rPr>
              <a:t>i </a:t>
            </a:r>
            <a:r>
              <a:rPr sz="1300" spc="-10" dirty="0">
                <a:latin typeface="Verdana"/>
                <a:cs typeface="Verdana"/>
              </a:rPr>
              <a:t>la</a:t>
            </a:r>
            <a:r>
              <a:rPr sz="1300" spc="360" dirty="0">
                <a:latin typeface="Verdana"/>
                <a:cs typeface="Verdana"/>
              </a:rPr>
              <a:t> </a:t>
            </a:r>
            <a:r>
              <a:rPr sz="1300" spc="-20" dirty="0">
                <a:latin typeface="Verdana"/>
                <a:cs typeface="Verdana"/>
              </a:rPr>
              <a:t>Química.</a:t>
            </a:r>
            <a:endParaRPr sz="1300">
              <a:latin typeface="Verdana"/>
              <a:cs typeface="Verdana"/>
            </a:endParaRPr>
          </a:p>
          <a:p>
            <a:pPr marL="355600" indent="-342900">
              <a:lnSpc>
                <a:spcPct val="100000"/>
              </a:lnSpc>
              <a:spcBef>
                <a:spcPts val="1355"/>
              </a:spcBef>
              <a:buSzPct val="73076"/>
              <a:buChar char="•"/>
              <a:tabLst>
                <a:tab pos="354965" algn="l"/>
                <a:tab pos="355600" algn="l"/>
              </a:tabLst>
            </a:pPr>
            <a:r>
              <a:rPr sz="1300" spc="-15" dirty="0">
                <a:latin typeface="Verdana"/>
                <a:cs typeface="Verdana"/>
              </a:rPr>
              <a:t>On </a:t>
            </a:r>
            <a:r>
              <a:rPr sz="1300" spc="-5" dirty="0">
                <a:latin typeface="Verdana"/>
                <a:cs typeface="Verdana"/>
              </a:rPr>
              <a:t>i </a:t>
            </a:r>
            <a:r>
              <a:rPr sz="1300" spc="-15" dirty="0">
                <a:latin typeface="Verdana"/>
                <a:cs typeface="Verdana"/>
              </a:rPr>
              <a:t>com </a:t>
            </a:r>
            <a:r>
              <a:rPr sz="1300" spc="-20" dirty="0">
                <a:latin typeface="Verdana"/>
                <a:cs typeface="Verdana"/>
              </a:rPr>
              <a:t>podeu </a:t>
            </a:r>
            <a:r>
              <a:rPr sz="1300" spc="-15" dirty="0">
                <a:latin typeface="Verdana"/>
                <a:cs typeface="Verdana"/>
              </a:rPr>
              <a:t>trobar els</a:t>
            </a:r>
            <a:r>
              <a:rPr sz="1300" spc="150" dirty="0">
                <a:latin typeface="Verdana"/>
                <a:cs typeface="Verdana"/>
              </a:rPr>
              <a:t> </a:t>
            </a:r>
            <a:r>
              <a:rPr sz="1300" spc="-20" dirty="0">
                <a:latin typeface="Verdana"/>
                <a:cs typeface="Verdana"/>
              </a:rPr>
              <a:t>documents?:</a:t>
            </a:r>
            <a:endParaRPr sz="1300">
              <a:latin typeface="Verdana"/>
              <a:cs typeface="Verdana"/>
            </a:endParaRPr>
          </a:p>
          <a:p>
            <a:pPr marL="756285" lvl="1" indent="-286385">
              <a:lnSpc>
                <a:spcPts val="1480"/>
              </a:lnSpc>
              <a:spcBef>
                <a:spcPts val="1105"/>
              </a:spcBef>
              <a:buSzPct val="73076"/>
              <a:buChar char="–"/>
              <a:tabLst>
                <a:tab pos="756285" algn="l"/>
                <a:tab pos="756920" algn="l"/>
              </a:tabLst>
            </a:pPr>
            <a:r>
              <a:rPr sz="1300" spc="-15" dirty="0">
                <a:latin typeface="Verdana"/>
                <a:cs typeface="Verdana"/>
              </a:rPr>
              <a:t>Llibres, manuals, bibliografia </a:t>
            </a:r>
            <a:r>
              <a:rPr sz="1300" spc="-20" dirty="0">
                <a:latin typeface="Verdana"/>
                <a:cs typeface="Verdana"/>
              </a:rPr>
              <a:t>recomanada, </a:t>
            </a:r>
            <a:r>
              <a:rPr sz="1300" spc="-30" dirty="0">
                <a:latin typeface="Verdana"/>
                <a:cs typeface="Verdana"/>
              </a:rPr>
              <a:t>etc., </a:t>
            </a:r>
            <a:r>
              <a:rPr sz="1300" spc="-15" dirty="0">
                <a:latin typeface="Verdana"/>
                <a:cs typeface="Verdana"/>
              </a:rPr>
              <a:t>ordenats segons </a:t>
            </a:r>
            <a:r>
              <a:rPr sz="1300" spc="-10" dirty="0">
                <a:latin typeface="Verdana"/>
                <a:cs typeface="Verdana"/>
              </a:rPr>
              <a:t>la </a:t>
            </a:r>
            <a:r>
              <a:rPr sz="1300" spc="-15" dirty="0">
                <a:latin typeface="Verdana"/>
                <a:cs typeface="Verdana"/>
              </a:rPr>
              <a:t>CDU, </a:t>
            </a:r>
            <a:r>
              <a:rPr sz="1300" spc="-5" dirty="0">
                <a:latin typeface="Verdana"/>
                <a:cs typeface="Verdana"/>
              </a:rPr>
              <a:t>a</a:t>
            </a:r>
            <a:r>
              <a:rPr sz="1300" spc="50" dirty="0">
                <a:latin typeface="Verdana"/>
                <a:cs typeface="Verdana"/>
              </a:rPr>
              <a:t> </a:t>
            </a:r>
            <a:r>
              <a:rPr sz="1300" spc="-15" dirty="0">
                <a:latin typeface="Verdana"/>
                <a:cs typeface="Verdana"/>
              </a:rPr>
              <a:t>la</a:t>
            </a:r>
            <a:endParaRPr sz="1300">
              <a:latin typeface="Verdana"/>
              <a:cs typeface="Verdana"/>
            </a:endParaRPr>
          </a:p>
          <a:p>
            <a:pPr marL="756285">
              <a:lnSpc>
                <a:spcPts val="1480"/>
              </a:lnSpc>
            </a:pPr>
            <a:r>
              <a:rPr sz="1300" b="1" spc="-15" dirty="0">
                <a:latin typeface="Verdana"/>
                <a:cs typeface="Verdana"/>
              </a:rPr>
              <a:t>Biblioteca</a:t>
            </a:r>
            <a:r>
              <a:rPr sz="1300" spc="-15" dirty="0">
                <a:latin typeface="Verdana"/>
                <a:cs typeface="Verdana"/>
              </a:rPr>
              <a:t>.</a:t>
            </a:r>
            <a:endParaRPr sz="13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Times New Roman"/>
              <a:cs typeface="Times New Roman"/>
            </a:endParaRPr>
          </a:p>
          <a:p>
            <a:pPr marL="756285" marR="7620" lvl="1" indent="-286385">
              <a:lnSpc>
                <a:spcPts val="1250"/>
              </a:lnSpc>
              <a:buSzPct val="73076"/>
              <a:buChar char="–"/>
              <a:tabLst>
                <a:tab pos="756285" algn="l"/>
                <a:tab pos="756920" algn="l"/>
              </a:tabLst>
            </a:pPr>
            <a:r>
              <a:rPr sz="1300" spc="-15" dirty="0">
                <a:latin typeface="Verdana"/>
                <a:cs typeface="Verdana"/>
              </a:rPr>
              <a:t>Les </a:t>
            </a:r>
            <a:r>
              <a:rPr sz="1300" spc="-10" dirty="0">
                <a:latin typeface="Verdana"/>
                <a:cs typeface="Verdana"/>
              </a:rPr>
              <a:t>revistes, </a:t>
            </a:r>
            <a:r>
              <a:rPr sz="1300" spc="-15" dirty="0">
                <a:latin typeface="Verdana"/>
                <a:cs typeface="Verdana"/>
              </a:rPr>
              <a:t>ordenades </a:t>
            </a:r>
            <a:r>
              <a:rPr sz="1300" spc="-10" dirty="0">
                <a:latin typeface="Verdana"/>
                <a:cs typeface="Verdana"/>
              </a:rPr>
              <a:t>alfabèticament, obres </a:t>
            </a:r>
            <a:r>
              <a:rPr sz="1300" spc="-15" dirty="0">
                <a:latin typeface="Verdana"/>
                <a:cs typeface="Verdana"/>
              </a:rPr>
              <a:t>d’informació </a:t>
            </a:r>
            <a:r>
              <a:rPr sz="1300" spc="-5" dirty="0">
                <a:latin typeface="Verdana"/>
                <a:cs typeface="Verdana"/>
              </a:rPr>
              <a:t>i </a:t>
            </a:r>
            <a:r>
              <a:rPr sz="1300" spc="-10" dirty="0">
                <a:latin typeface="Verdana"/>
                <a:cs typeface="Verdana"/>
              </a:rPr>
              <a:t>referència, vídeos </a:t>
            </a:r>
            <a:r>
              <a:rPr sz="1300" spc="-5" dirty="0">
                <a:latin typeface="Verdana"/>
                <a:cs typeface="Verdana"/>
              </a:rPr>
              <a:t>i  </a:t>
            </a:r>
            <a:r>
              <a:rPr sz="1300" spc="-15" dirty="0">
                <a:latin typeface="Verdana"/>
                <a:cs typeface="Verdana"/>
              </a:rPr>
              <a:t>DVD </a:t>
            </a:r>
            <a:r>
              <a:rPr sz="1300" spc="-5" dirty="0">
                <a:latin typeface="Verdana"/>
                <a:cs typeface="Verdana"/>
              </a:rPr>
              <a:t>a</a:t>
            </a:r>
            <a:r>
              <a:rPr sz="1300" spc="5" dirty="0">
                <a:latin typeface="Verdana"/>
                <a:cs typeface="Verdana"/>
              </a:rPr>
              <a:t> </a:t>
            </a:r>
            <a:r>
              <a:rPr sz="1300" b="1" spc="-20" dirty="0">
                <a:latin typeface="Verdana"/>
                <a:cs typeface="Verdana"/>
              </a:rPr>
              <a:t>l’Hemeroteca.</a:t>
            </a:r>
            <a:endParaRPr sz="1300">
              <a:latin typeface="Verdana"/>
              <a:cs typeface="Verdana"/>
            </a:endParaRPr>
          </a:p>
          <a:p>
            <a:pPr lvl="1">
              <a:lnSpc>
                <a:spcPct val="100000"/>
              </a:lnSpc>
              <a:spcBef>
                <a:spcPts val="20"/>
              </a:spcBef>
              <a:buFont typeface="Verdana"/>
              <a:buChar char="–"/>
            </a:pPr>
            <a:endParaRPr sz="1400">
              <a:latin typeface="Times New Roman"/>
              <a:cs typeface="Times New Roman"/>
            </a:endParaRPr>
          </a:p>
          <a:p>
            <a:pPr marL="756285" marR="6985" lvl="1" indent="-286385">
              <a:lnSpc>
                <a:spcPct val="80000"/>
              </a:lnSpc>
              <a:buSzPct val="73076"/>
              <a:buChar char="–"/>
              <a:tabLst>
                <a:tab pos="756285" algn="l"/>
                <a:tab pos="756920" algn="l"/>
              </a:tabLst>
            </a:pPr>
            <a:r>
              <a:rPr sz="1300" spc="-20" dirty="0">
                <a:latin typeface="Verdana"/>
                <a:cs typeface="Verdana"/>
              </a:rPr>
              <a:t>Fons </a:t>
            </a:r>
            <a:r>
              <a:rPr sz="1300" spc="-15" dirty="0">
                <a:latin typeface="Verdana"/>
                <a:cs typeface="Verdana"/>
              </a:rPr>
              <a:t>antic, </a:t>
            </a:r>
            <a:r>
              <a:rPr sz="1300" spc="-10" dirty="0">
                <a:latin typeface="Verdana"/>
                <a:cs typeface="Verdana"/>
              </a:rPr>
              <a:t>tesis, </a:t>
            </a:r>
            <a:r>
              <a:rPr sz="1300" spc="-15" dirty="0">
                <a:latin typeface="Verdana"/>
                <a:cs typeface="Verdana"/>
              </a:rPr>
              <a:t>projectes </a:t>
            </a:r>
            <a:r>
              <a:rPr sz="1300" spc="-5" dirty="0">
                <a:latin typeface="Verdana"/>
                <a:cs typeface="Verdana"/>
              </a:rPr>
              <a:t>de </a:t>
            </a:r>
            <a:r>
              <a:rPr sz="1300" spc="-10" dirty="0">
                <a:latin typeface="Verdana"/>
                <a:cs typeface="Verdana"/>
              </a:rPr>
              <a:t>final </a:t>
            </a:r>
            <a:r>
              <a:rPr sz="1300" spc="-15" dirty="0">
                <a:latin typeface="Verdana"/>
                <a:cs typeface="Verdana"/>
              </a:rPr>
              <a:t>de </a:t>
            </a:r>
            <a:r>
              <a:rPr sz="1300" spc="-20" dirty="0">
                <a:latin typeface="Verdana"/>
                <a:cs typeface="Verdana"/>
              </a:rPr>
              <a:t>carrera </a:t>
            </a:r>
            <a:r>
              <a:rPr sz="1300" spc="-5" dirty="0">
                <a:latin typeface="Verdana"/>
                <a:cs typeface="Verdana"/>
              </a:rPr>
              <a:t>i </a:t>
            </a:r>
            <a:r>
              <a:rPr sz="1300" spc="-10" dirty="0">
                <a:latin typeface="Verdana"/>
                <a:cs typeface="Verdana"/>
              </a:rPr>
              <a:t>revistes més antigues </a:t>
            </a:r>
            <a:r>
              <a:rPr sz="1300" spc="-5" dirty="0">
                <a:latin typeface="Verdana"/>
                <a:cs typeface="Verdana"/>
              </a:rPr>
              <a:t>o </a:t>
            </a:r>
            <a:r>
              <a:rPr sz="1300" spc="-15" dirty="0">
                <a:latin typeface="Verdana"/>
                <a:cs typeface="Verdana"/>
              </a:rPr>
              <a:t>menys  </a:t>
            </a:r>
            <a:r>
              <a:rPr sz="1300" spc="-10" dirty="0">
                <a:latin typeface="Verdana"/>
                <a:cs typeface="Verdana"/>
              </a:rPr>
              <a:t>utilitzades al</a:t>
            </a:r>
            <a:r>
              <a:rPr sz="1300" spc="35" dirty="0">
                <a:latin typeface="Verdana"/>
                <a:cs typeface="Verdana"/>
              </a:rPr>
              <a:t> </a:t>
            </a:r>
            <a:r>
              <a:rPr sz="1300" b="1" spc="-15" dirty="0">
                <a:latin typeface="Verdana"/>
                <a:cs typeface="Verdana"/>
              </a:rPr>
              <a:t>Dipòsit</a:t>
            </a:r>
            <a:r>
              <a:rPr sz="1300" spc="-15" dirty="0">
                <a:latin typeface="Verdana"/>
                <a:cs typeface="Verdana"/>
              </a:rPr>
              <a:t>.</a:t>
            </a:r>
            <a:endParaRPr sz="1300">
              <a:latin typeface="Verdana"/>
              <a:cs typeface="Verdana"/>
            </a:endParaRPr>
          </a:p>
          <a:p>
            <a:pPr marL="756285" lvl="1" indent="-286385">
              <a:lnSpc>
                <a:spcPct val="100000"/>
              </a:lnSpc>
              <a:spcBef>
                <a:spcPts val="535"/>
              </a:spcBef>
              <a:buSzPct val="73076"/>
              <a:buChar char="–"/>
              <a:tabLst>
                <a:tab pos="756285" algn="l"/>
                <a:tab pos="756920" algn="l"/>
              </a:tabLst>
            </a:pPr>
            <a:r>
              <a:rPr sz="1300" spc="-25" dirty="0">
                <a:latin typeface="Verdana"/>
                <a:cs typeface="Verdana"/>
              </a:rPr>
              <a:t>Recursos </a:t>
            </a:r>
            <a:r>
              <a:rPr sz="1300" spc="-20" dirty="0">
                <a:latin typeface="Verdana"/>
                <a:cs typeface="Verdana"/>
              </a:rPr>
              <a:t>electrònics, bases </a:t>
            </a:r>
            <a:r>
              <a:rPr sz="1300" spc="-15" dirty="0">
                <a:latin typeface="Verdana"/>
                <a:cs typeface="Verdana"/>
              </a:rPr>
              <a:t>de </a:t>
            </a:r>
            <a:r>
              <a:rPr sz="1300" spc="-20" dirty="0">
                <a:latin typeface="Verdana"/>
                <a:cs typeface="Verdana"/>
              </a:rPr>
              <a:t>dades </a:t>
            </a:r>
            <a:r>
              <a:rPr sz="1300" spc="-5" dirty="0">
                <a:latin typeface="Verdana"/>
                <a:cs typeface="Verdana"/>
              </a:rPr>
              <a:t>i </a:t>
            </a:r>
            <a:r>
              <a:rPr sz="1300" spc="-20" dirty="0">
                <a:latin typeface="Verdana"/>
                <a:cs typeface="Verdana"/>
              </a:rPr>
              <a:t>revistes electròniques,</a:t>
            </a:r>
            <a:r>
              <a:rPr sz="1300" spc="65" dirty="0">
                <a:latin typeface="Verdana"/>
                <a:cs typeface="Verdana"/>
              </a:rPr>
              <a:t> </a:t>
            </a:r>
            <a:r>
              <a:rPr sz="1300" spc="-10" dirty="0">
                <a:latin typeface="Verdana"/>
                <a:cs typeface="Verdana"/>
              </a:rPr>
              <a:t>al </a:t>
            </a:r>
            <a:r>
              <a:rPr sz="1300" b="1" spc="-10" dirty="0">
                <a:latin typeface="Verdana"/>
                <a:cs typeface="Verdana"/>
              </a:rPr>
              <a:t>Web.</a:t>
            </a:r>
            <a:endParaRPr sz="13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98947" y="4085844"/>
            <a:ext cx="3072383" cy="1938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2101" y="1301622"/>
            <a:ext cx="79902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Què he de fer per endur-me llibres, vídeos, DVD a</a:t>
            </a:r>
            <a:r>
              <a:rPr spc="-210" dirty="0"/>
              <a:t> </a:t>
            </a:r>
            <a:r>
              <a:rPr spc="-5" dirty="0"/>
              <a:t>casa?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81608" y="2322067"/>
            <a:ext cx="3953510" cy="1405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latin typeface="Verdana"/>
                <a:cs typeface="Verdana"/>
              </a:rPr>
              <a:t>Necessiteu </a:t>
            </a:r>
            <a:r>
              <a:rPr sz="1800" spc="-5" dirty="0">
                <a:latin typeface="Verdana"/>
                <a:cs typeface="Verdana"/>
              </a:rPr>
              <a:t>el </a:t>
            </a:r>
            <a:r>
              <a:rPr sz="1800" b="1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carnet</a:t>
            </a:r>
            <a:r>
              <a:rPr sz="1800" b="1" u="heavy" spc="7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 </a:t>
            </a:r>
            <a:r>
              <a:rPr sz="1800" b="1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3"/>
              </a:rPr>
              <a:t>UB</a:t>
            </a:r>
            <a:r>
              <a:rPr sz="1800" spc="-15" dirty="0">
                <a:latin typeface="Verdana"/>
                <a:cs typeface="Verdana"/>
              </a:rPr>
              <a:t>: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800" spc="-5" dirty="0">
                <a:latin typeface="Verdana"/>
                <a:cs typeface="Verdana"/>
              </a:rPr>
              <a:t>Un </a:t>
            </a:r>
            <a:r>
              <a:rPr sz="1800" spc="-10" dirty="0">
                <a:latin typeface="Verdana"/>
                <a:cs typeface="Verdana"/>
              </a:rPr>
              <a:t>cop </a:t>
            </a:r>
            <a:r>
              <a:rPr sz="1800" spc="-5" dirty="0">
                <a:latin typeface="Verdana"/>
                <a:cs typeface="Verdana"/>
              </a:rPr>
              <a:t>el </a:t>
            </a:r>
            <a:r>
              <a:rPr sz="1800" spc="-10" dirty="0">
                <a:latin typeface="Verdana"/>
                <a:cs typeface="Verdana"/>
              </a:rPr>
              <a:t>tingueu </a:t>
            </a:r>
            <a:r>
              <a:rPr sz="1800" spc="-15" dirty="0">
                <a:latin typeface="Verdana"/>
                <a:cs typeface="Verdana"/>
              </a:rPr>
              <a:t>heu de </a:t>
            </a:r>
            <a:r>
              <a:rPr sz="1800" spc="-20" dirty="0">
                <a:latin typeface="Verdana"/>
                <a:cs typeface="Verdana"/>
              </a:rPr>
              <a:t>passar  </a:t>
            </a:r>
            <a:r>
              <a:rPr sz="1800" dirty="0">
                <a:latin typeface="Verdana"/>
                <a:cs typeface="Verdana"/>
              </a:rPr>
              <a:t>a </a:t>
            </a:r>
            <a:r>
              <a:rPr sz="1800" spc="-10" dirty="0">
                <a:latin typeface="Verdana"/>
                <a:cs typeface="Verdana"/>
              </a:rPr>
              <a:t>validar-lo pel </a:t>
            </a:r>
            <a:r>
              <a:rPr sz="1800" dirty="0">
                <a:latin typeface="Verdana"/>
                <a:cs typeface="Verdana"/>
              </a:rPr>
              <a:t>taulell </a:t>
            </a:r>
            <a:r>
              <a:rPr sz="1800" spc="-5" dirty="0">
                <a:latin typeface="Verdana"/>
                <a:cs typeface="Verdana"/>
              </a:rPr>
              <a:t>de </a:t>
            </a:r>
            <a:r>
              <a:rPr sz="1800" spc="-10" dirty="0">
                <a:latin typeface="Verdana"/>
                <a:cs typeface="Verdana"/>
              </a:rPr>
              <a:t>préstec  </a:t>
            </a:r>
            <a:r>
              <a:rPr sz="1800" spc="-20" dirty="0">
                <a:latin typeface="Verdana"/>
                <a:cs typeface="Verdana"/>
              </a:rPr>
              <a:t>de </a:t>
            </a:r>
            <a:r>
              <a:rPr sz="1800" spc="10" dirty="0">
                <a:latin typeface="Verdana"/>
                <a:cs typeface="Verdana"/>
              </a:rPr>
              <a:t>la</a:t>
            </a:r>
            <a:r>
              <a:rPr sz="1800" dirty="0">
                <a:latin typeface="Verdana"/>
                <a:cs typeface="Verdana"/>
              </a:rPr>
              <a:t> </a:t>
            </a:r>
            <a:r>
              <a:rPr sz="1800" spc="-10" dirty="0">
                <a:latin typeface="Verdana"/>
                <a:cs typeface="Verdana"/>
              </a:rPr>
              <a:t>Biblioteca.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13452" y="5271008"/>
            <a:ext cx="899794" cy="339090"/>
          </a:xfrm>
          <a:custGeom>
            <a:avLst/>
            <a:gdLst/>
            <a:ahLst/>
            <a:cxnLst/>
            <a:rect l="l" t="t" r="r" b="b"/>
            <a:pathLst>
              <a:path w="899795" h="339089">
                <a:moveTo>
                  <a:pt x="362331" y="0"/>
                </a:moveTo>
                <a:lnTo>
                  <a:pt x="0" y="0"/>
                </a:lnTo>
                <a:lnTo>
                  <a:pt x="899413" y="338518"/>
                </a:lnTo>
                <a:lnTo>
                  <a:pt x="362331" y="0"/>
                </a:lnTo>
                <a:close/>
              </a:path>
            </a:pathLst>
          </a:custGeom>
          <a:solidFill>
            <a:srgbClr val="82AA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99160" y="4509515"/>
            <a:ext cx="4476750" cy="913765"/>
          </a:xfrm>
          <a:custGeom>
            <a:avLst/>
            <a:gdLst/>
            <a:ahLst/>
            <a:cxnLst/>
            <a:rect l="l" t="t" r="r" b="b"/>
            <a:pathLst>
              <a:path w="4476750" h="913764">
                <a:moveTo>
                  <a:pt x="3961891" y="0"/>
                </a:moveTo>
                <a:lnTo>
                  <a:pt x="2400045" y="0"/>
                </a:lnTo>
                <a:lnTo>
                  <a:pt x="138112" y="634"/>
                </a:lnTo>
                <a:lnTo>
                  <a:pt x="96596" y="10540"/>
                </a:lnTo>
                <a:lnTo>
                  <a:pt x="60363" y="30860"/>
                </a:lnTo>
                <a:lnTo>
                  <a:pt x="31153" y="59943"/>
                </a:lnTo>
                <a:lnTo>
                  <a:pt x="10680" y="96138"/>
                </a:lnTo>
                <a:lnTo>
                  <a:pt x="698" y="137540"/>
                </a:lnTo>
                <a:lnTo>
                  <a:pt x="0" y="152272"/>
                </a:lnTo>
                <a:lnTo>
                  <a:pt x="0" y="761491"/>
                </a:lnTo>
                <a:lnTo>
                  <a:pt x="5994" y="803909"/>
                </a:lnTo>
                <a:lnTo>
                  <a:pt x="23063" y="842009"/>
                </a:lnTo>
                <a:lnTo>
                  <a:pt x="49466" y="873759"/>
                </a:lnTo>
                <a:lnTo>
                  <a:pt x="83489" y="897381"/>
                </a:lnTo>
                <a:lnTo>
                  <a:pt x="123380" y="910970"/>
                </a:lnTo>
                <a:lnTo>
                  <a:pt x="152374" y="913764"/>
                </a:lnTo>
                <a:lnTo>
                  <a:pt x="3428618" y="913764"/>
                </a:lnTo>
                <a:lnTo>
                  <a:pt x="3976116" y="913129"/>
                </a:lnTo>
                <a:lnTo>
                  <a:pt x="4017644" y="903223"/>
                </a:lnTo>
                <a:lnTo>
                  <a:pt x="4053966" y="882903"/>
                </a:lnTo>
                <a:lnTo>
                  <a:pt x="4083177" y="853820"/>
                </a:lnTo>
                <a:lnTo>
                  <a:pt x="4103624" y="817625"/>
                </a:lnTo>
                <a:lnTo>
                  <a:pt x="4113529" y="776223"/>
                </a:lnTo>
                <a:lnTo>
                  <a:pt x="4114291" y="761491"/>
                </a:lnTo>
                <a:lnTo>
                  <a:pt x="4476623" y="761491"/>
                </a:lnTo>
                <a:lnTo>
                  <a:pt x="4114291" y="533018"/>
                </a:lnTo>
                <a:lnTo>
                  <a:pt x="4113656" y="152272"/>
                </a:lnTo>
                <a:lnTo>
                  <a:pt x="4113529" y="137540"/>
                </a:lnTo>
                <a:lnTo>
                  <a:pt x="4103751" y="96519"/>
                </a:lnTo>
                <a:lnTo>
                  <a:pt x="4083430" y="60324"/>
                </a:lnTo>
                <a:lnTo>
                  <a:pt x="4054220" y="31114"/>
                </a:lnTo>
                <a:lnTo>
                  <a:pt x="4018026" y="10667"/>
                </a:lnTo>
                <a:lnTo>
                  <a:pt x="3976624" y="634"/>
                </a:lnTo>
                <a:lnTo>
                  <a:pt x="3961891" y="0"/>
                </a:lnTo>
                <a:close/>
              </a:path>
            </a:pathLst>
          </a:custGeom>
          <a:solidFill>
            <a:srgbClr val="82AA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99160" y="4509515"/>
            <a:ext cx="5013960" cy="1100455"/>
          </a:xfrm>
          <a:custGeom>
            <a:avLst/>
            <a:gdLst/>
            <a:ahLst/>
            <a:cxnLst/>
            <a:rect l="l" t="t" r="r" b="b"/>
            <a:pathLst>
              <a:path w="5013960" h="1100454">
                <a:moveTo>
                  <a:pt x="0" y="152272"/>
                </a:moveTo>
                <a:lnTo>
                  <a:pt x="6108" y="109473"/>
                </a:lnTo>
                <a:lnTo>
                  <a:pt x="23279" y="71373"/>
                </a:lnTo>
                <a:lnTo>
                  <a:pt x="49771" y="39750"/>
                </a:lnTo>
                <a:lnTo>
                  <a:pt x="83845" y="16255"/>
                </a:lnTo>
                <a:lnTo>
                  <a:pt x="123786" y="2666"/>
                </a:lnTo>
                <a:lnTo>
                  <a:pt x="2400045" y="0"/>
                </a:lnTo>
                <a:lnTo>
                  <a:pt x="3428618" y="0"/>
                </a:lnTo>
                <a:lnTo>
                  <a:pt x="3961891" y="0"/>
                </a:lnTo>
                <a:lnTo>
                  <a:pt x="4018026" y="10667"/>
                </a:lnTo>
                <a:lnTo>
                  <a:pt x="4054220" y="31114"/>
                </a:lnTo>
                <a:lnTo>
                  <a:pt x="4083430" y="60324"/>
                </a:lnTo>
                <a:lnTo>
                  <a:pt x="4103751" y="96519"/>
                </a:lnTo>
                <a:lnTo>
                  <a:pt x="4113656" y="138048"/>
                </a:lnTo>
                <a:lnTo>
                  <a:pt x="4114291" y="533018"/>
                </a:lnTo>
                <a:lnTo>
                  <a:pt x="5013706" y="1100010"/>
                </a:lnTo>
                <a:lnTo>
                  <a:pt x="4114291" y="761491"/>
                </a:lnTo>
                <a:lnTo>
                  <a:pt x="4113529" y="776223"/>
                </a:lnTo>
                <a:lnTo>
                  <a:pt x="4111498" y="790447"/>
                </a:lnTo>
                <a:lnTo>
                  <a:pt x="4097909" y="830325"/>
                </a:lnTo>
                <a:lnTo>
                  <a:pt x="4074287" y="864361"/>
                </a:lnTo>
                <a:lnTo>
                  <a:pt x="4042537" y="890777"/>
                </a:lnTo>
                <a:lnTo>
                  <a:pt x="4004310" y="907795"/>
                </a:lnTo>
                <a:lnTo>
                  <a:pt x="3428618" y="913764"/>
                </a:lnTo>
                <a:lnTo>
                  <a:pt x="2400045" y="913764"/>
                </a:lnTo>
                <a:lnTo>
                  <a:pt x="152374" y="913764"/>
                </a:lnTo>
                <a:lnTo>
                  <a:pt x="96215" y="903096"/>
                </a:lnTo>
                <a:lnTo>
                  <a:pt x="60045" y="882649"/>
                </a:lnTo>
                <a:lnTo>
                  <a:pt x="30911" y="853439"/>
                </a:lnTo>
                <a:lnTo>
                  <a:pt x="10528" y="817244"/>
                </a:lnTo>
                <a:lnTo>
                  <a:pt x="660" y="775715"/>
                </a:lnTo>
                <a:lnTo>
                  <a:pt x="0" y="761491"/>
                </a:lnTo>
                <a:lnTo>
                  <a:pt x="0" y="533018"/>
                </a:lnTo>
                <a:lnTo>
                  <a:pt x="0" y="152272"/>
                </a:lnTo>
                <a:close/>
              </a:path>
            </a:pathLst>
          </a:custGeom>
          <a:ln w="9144">
            <a:solidFill>
              <a:srgbClr val="00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022705" y="4613528"/>
            <a:ext cx="332994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Verdana"/>
                <a:cs typeface="Verdana"/>
              </a:rPr>
              <a:t>Núm. usuari</a:t>
            </a:r>
            <a:r>
              <a:rPr sz="2000" b="1" spc="-7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dirty="0">
                <a:solidFill>
                  <a:srgbClr val="FFFFFF"/>
                </a:solidFill>
                <a:latin typeface="Verdana"/>
                <a:cs typeface="Verdana"/>
              </a:rPr>
              <a:t>UB</a:t>
            </a:r>
            <a:endParaRPr sz="200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Verdana"/>
                <a:cs typeface="Verdana"/>
              </a:rPr>
              <a:t>(codi de barres</a:t>
            </a:r>
            <a:r>
              <a:rPr sz="2000" b="1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000" b="1" dirty="0">
                <a:solidFill>
                  <a:srgbClr val="FFFFFF"/>
                </a:solidFill>
                <a:latin typeface="Verdana"/>
                <a:cs typeface="Verdana"/>
              </a:rPr>
              <a:t>carnet)</a:t>
            </a:r>
            <a:endParaRPr sz="2000" dirty="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86318" y="6289954"/>
            <a:ext cx="1250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9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230654" y="1967357"/>
            <a:ext cx="3040631" cy="19216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</TotalTime>
  <Words>2289</Words>
  <Application>Microsoft Office PowerPoint</Application>
  <PresentationFormat>Presentación en pantalla (4:3)</PresentationFormat>
  <Paragraphs>324</Paragraphs>
  <Slides>32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39" baseType="lpstr">
      <vt:lpstr>Arial</vt:lpstr>
      <vt:lpstr>Calibri</vt:lpstr>
      <vt:lpstr>Times New Roman</vt:lpstr>
      <vt:lpstr>Verdana</vt:lpstr>
      <vt:lpstr>Wingdings</vt:lpstr>
      <vt:lpstr>Office Theme</vt:lpstr>
      <vt:lpstr>1_Office Theme</vt:lpstr>
      <vt:lpstr>Presentación de PowerPoint</vt:lpstr>
      <vt:lpstr>Què volem amb aquesta sessió?</vt:lpstr>
      <vt:lpstr>De què parlarem?</vt:lpstr>
      <vt:lpstr>On som? Quan pots venir?</vt:lpstr>
      <vt:lpstr>El CRAI Biblioteca de Física i Química</vt:lpstr>
      <vt:lpstr>Ubicant-nos: Espais i equipaments</vt:lpstr>
      <vt:lpstr>Ubicant-nos: Espais i equipaments</vt:lpstr>
      <vt:lpstr>Fons</vt:lpstr>
      <vt:lpstr>Què he de fer per endur-me llibres, vídeos, DVD a casa?</vt:lpstr>
      <vt:lpstr>El servei de préstec de documents http://crai.ub.edu/que-ofereix-el-crai/prestec/prestec-prestecUB</vt:lpstr>
      <vt:lpstr>Presentación de PowerPoint</vt:lpstr>
      <vt:lpstr>Presentación de PowerPoint</vt:lpstr>
      <vt:lpstr>Préstec amb altres biblioteques de la UB</vt:lpstr>
      <vt:lpstr>Cercabib</vt:lpstr>
      <vt:lpstr>Presentación de PowerPoint</vt:lpstr>
      <vt:lpstr>Cercabib: cerca avançada</vt:lpstr>
      <vt:lpstr>Presentación de PowerPoint</vt:lpstr>
      <vt:lpstr>Altres serveis: PUC</vt:lpstr>
      <vt:lpstr>Altres serveis: PUC</vt:lpstr>
      <vt:lpstr>Altres serveis: PI / Fotocòpies gratuïtes</vt:lpstr>
      <vt:lpstr>Altres serveis: Zona Wi-Fi i xarxa Eduroam</vt:lpstr>
      <vt:lpstr>Altres serveis: Préstec de portàtils</vt:lpstr>
      <vt:lpstr>Altres serveis: Aula d’ordinadors</vt:lpstr>
      <vt:lpstr>Altres serveis: Sales de treball en grup</vt:lpstr>
      <vt:lpstr>Altres serveis: Formació d’usuaris</vt:lpstr>
      <vt:lpstr>Web del CRAI: Serveis i recursos</vt:lpstr>
      <vt:lpstr>Web del CRAI: Campus Virtual</vt:lpstr>
      <vt:lpstr>Web del CRAI: Mendeley</vt:lpstr>
      <vt:lpstr>Web del CRAI : Altres recursos</vt:lpstr>
      <vt:lpstr>Xarxes socials</vt:lpstr>
      <vt:lpstr>I si encara teniu dubtes...</vt:lpstr>
      <vt:lpstr>Moltes gràcies!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Conèixer el CRAI Biblioteca de Física i Química. Curs 2019-20</dc:title>
  <dc:creator>CRAI Biblioteca de Física i Química</dc:creator>
  <cp:keywords>CRAI, Biblioteca de Física i Química, formació d'usuaris, Universitat de Barcelona, conèixer, ciències experimentals, meteorologia</cp:keywords>
  <cp:lastModifiedBy>Nuria Hombrabella Teruel</cp:lastModifiedBy>
  <cp:revision>54</cp:revision>
  <cp:lastPrinted>2020-04-28T19:03:21Z</cp:lastPrinted>
  <dcterms:created xsi:type="dcterms:W3CDTF">2020-04-16T12:46:49Z</dcterms:created>
  <dcterms:modified xsi:type="dcterms:W3CDTF">2020-05-07T19:24:46Z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2020-04-16T00:00:00Z</vt:filetime>
  </property>
</Properties>
</file>