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61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64" r:id="rId11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6" autoAdjust="0"/>
    <p:restoredTop sz="94692" autoAdjust="0"/>
  </p:normalViewPr>
  <p:slideViewPr>
    <p:cSldViewPr snapToGrid="0">
      <p:cViewPr varScale="1">
        <p:scale>
          <a:sx n="68" d="100"/>
          <a:sy n="68" d="100"/>
        </p:scale>
        <p:origin x="14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charset="0"/>
              </a:rPr>
              <a:t>Conèixer el CRAI Biblioteca de XXXX. Curs 20xx-xx</a:t>
            </a:r>
            <a:endParaRPr lang="en-GB" altLang="ca-ES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236437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02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02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02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02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02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4060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20/4/2020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20/4/2020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20/4/2020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20/4/2020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82960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/>
              <a:pPr>
                <a:defRPr/>
              </a:pPr>
              <a:t>20/4/2020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/>
              <a:t>Conèixer el CRAI Biblioteca de xxxx. Curs 20xx-xxConèixer el CRAI Biblioteca de xxxx. Curs 20XX-20XX</a:t>
            </a:r>
            <a:endParaRPr lang="es-ES" alt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089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20/4/2020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20/4/2020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20/4/2020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20/4/2020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20/4/2020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20/4/2020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20/4/2020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20/4/2020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8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20/4/2020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jpg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hyperlink" Target="mailto:bibmat@ub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hyperlink" Target="http://crai.ub.edu/ca/que-ofereix-el-crai/acces-recursos/acces-recursos-prox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g"/><Relationship Id="rId5" Type="http://schemas.openxmlformats.org/officeDocument/2006/relationships/hyperlink" Target="http://cercabib.ub.edu/iii/encore/search/C__Sbases%20de%20dades%20en%20linia__Ff:facetmediatype:w:w:BASE%20DE%20DADES%20EN%20L%C3%8DNIA::__Otitle__X0?lang=cat&amp;suite=def" TargetMode="External"/><Relationship Id="rId4" Type="http://schemas.openxmlformats.org/officeDocument/2006/relationships/hyperlink" Target="http://crai.ub.ed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zbmath-org.sire.ub.edu/abou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crai.ub.edu/ca/que-ofereix-el-crai/acces-recursos/acces-recursos-proxy" TargetMode="Externa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://bit.ly/2sO5WC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QuadreDeText 5"/>
          <p:cNvSpPr txBox="1"/>
          <p:nvPr/>
        </p:nvSpPr>
        <p:spPr>
          <a:xfrm>
            <a:off x="3030715" y="3090417"/>
            <a:ext cx="2780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ZbMATH</a:t>
            </a:r>
            <a:r>
              <a:rPr lang="ca-ES" sz="28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s-ES" sz="2800" dirty="0">
              <a:solidFill>
                <a:schemeClr val="bg1"/>
              </a:solidFill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517" y="3150294"/>
            <a:ext cx="319988" cy="32798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>
              <a:solidFill>
                <a:srgbClr val="898989"/>
              </a:solidFill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601744" cy="6855781"/>
          </a:xfrm>
          <a:prstGeom prst="rect">
            <a:avLst/>
          </a:prstGeom>
        </p:spPr>
      </p:pic>
      <p:sp>
        <p:nvSpPr>
          <p:cNvPr id="9" name="Rectangle 13"/>
          <p:cNvSpPr txBox="1">
            <a:spLocks noChangeArrowheads="1"/>
          </p:cNvSpPr>
          <p:nvPr/>
        </p:nvSpPr>
        <p:spPr bwMode="auto">
          <a:xfrm>
            <a:off x="107505" y="1811574"/>
            <a:ext cx="2304256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a-ES" altLang="ca-E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Sumari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3491880" y="5960043"/>
            <a:ext cx="3584636" cy="8797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defRPr/>
            </a:pPr>
            <a:endParaRPr lang="ca-ES" altLang="ca-ES" dirty="0"/>
          </a:p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defRPr/>
            </a:pPr>
            <a:r>
              <a:rPr lang="ca-ES" altLang="ca-ES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 sessions a mida: </a:t>
            </a:r>
            <a:r>
              <a:rPr lang="ca-ES" altLang="ca-ES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bibmat@ub.edu</a:t>
            </a:r>
            <a:endParaRPr lang="ca-ES" altLang="ca-ES" sz="11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ca-ES" dirty="0"/>
          </a:p>
        </p:txBody>
      </p:sp>
      <p:sp>
        <p:nvSpPr>
          <p:cNvPr id="8" name="Rectangle 7"/>
          <p:cNvSpPr/>
          <p:nvPr/>
        </p:nvSpPr>
        <p:spPr>
          <a:xfrm>
            <a:off x="2781216" y="1723170"/>
            <a:ext cx="62158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a-E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sldjump"/>
              </a:rPr>
              <a:t>Què és</a:t>
            </a:r>
            <a:endParaRPr lang="ca-E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>
              <a:buFont typeface="+mj-lt"/>
              <a:buAutoNum type="arabicPeriod"/>
            </a:pPr>
            <a:endParaRPr lang="ca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ca-E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sldjump"/>
              </a:rPr>
              <a:t>Com accedir-hi</a:t>
            </a:r>
            <a:endParaRPr lang="ca-E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>
              <a:buFont typeface="+mj-lt"/>
              <a:buAutoNum type="arabicPeriod"/>
            </a:pPr>
            <a:endParaRPr lang="ca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ca-E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sldjump"/>
              </a:rPr>
              <a:t>Aprèn a utilitzar la base de dades</a:t>
            </a:r>
            <a:endParaRPr lang="ca-E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>
              <a:buFont typeface="+mj-lt"/>
              <a:buAutoNum type="arabicPeriod"/>
            </a:pPr>
            <a:endParaRPr lang="ca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ca-E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sldjump"/>
              </a:rPr>
              <a:t>Particularitats</a:t>
            </a:r>
            <a:endParaRPr lang="ca-E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2385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949897"/>
            <a:ext cx="8229600" cy="84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1" hangingPunct="1"/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1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Què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és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?</a:t>
            </a:r>
            <a:endParaRPr lang="es-ES" altLang="ca-ES" sz="2000" b="1" dirty="0">
              <a:solidFill>
                <a:srgbClr val="18A3AF"/>
              </a:solidFill>
              <a:latin typeface="Verdana" pitchFamily="34" charset="0"/>
            </a:endParaRP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2004"/>
            <a:ext cx="9149444" cy="5059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8920" y="6370059"/>
            <a:ext cx="370646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 </a:t>
            </a:r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mida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b="1" u="sng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bibmat@ub.edu</a:t>
            </a:r>
          </a:p>
          <a:p>
            <a:endParaRPr lang="es-ES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1100" b="1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00" y="2136267"/>
            <a:ext cx="1294029" cy="2156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3417" y="2108059"/>
            <a:ext cx="81886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400" dirty="0"/>
              <a:t>                                 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una base de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dades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produïda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pel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FIZ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Karlsruhe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Leibniz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Institute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col·laboració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amb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l’European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Mathematical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Society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(EMS), FIZ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Karlsruhe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 la Heidelberg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Academy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Humanities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b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Conté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4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milions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d’entrades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bibliogràfiques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entre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resums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revisions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d’articles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revista i de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monografies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l’àmbit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les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matemàtiques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aplicades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la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història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la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filosofia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l’educació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matemàtica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classificades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segons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 Mathematics Subject Classification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entrades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antigues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són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segle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XVIII,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però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 1868 no hi ha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consistència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la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continuïtat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cronològica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  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Inclou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dues bases de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dades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vinculades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swMATH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software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matemàtic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zbMATH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Formulae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(cerca per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fòrmules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incloses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articles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0" lvl="1" algn="just"/>
            <a:endParaRPr lang="ca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Permet guardar, organitzar i exportar els resultats de les cerques. Crear i modificar alertes i configurar les preferències; i treballar amb les cites bibliogràfiques dels articles inclosos a partir del 2000 per enllaçar amb d’altres entrades.</a:t>
            </a:r>
          </a:p>
        </p:txBody>
      </p:sp>
    </p:spTree>
    <p:extLst>
      <p:ext uri="{BB962C8B-B14F-4D97-AF65-F5344CB8AC3E}">
        <p14:creationId xmlns:p14="http://schemas.microsoft.com/office/powerpoint/2010/main" val="37130472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949897"/>
            <a:ext cx="8229600" cy="84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1" hangingPunct="1"/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2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Com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accedir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-hi</a:t>
            </a:r>
            <a:endParaRPr lang="es-ES" altLang="ca-ES" sz="2000" b="1" dirty="0">
              <a:solidFill>
                <a:srgbClr val="18A3AF"/>
              </a:solidFill>
              <a:latin typeface="Verdana" pitchFamily="34" charset="0"/>
            </a:endParaRP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2004"/>
            <a:ext cx="9149444" cy="5059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8920" y="6370059"/>
            <a:ext cx="370646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 </a:t>
            </a:r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mida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b="1" u="sng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bibmat@ub.edu</a:t>
            </a:r>
          </a:p>
          <a:p>
            <a:endParaRPr lang="es-ES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1100" b="1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7007" y="2136339"/>
            <a:ext cx="82704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la pàgina principal del CRAI de la UB: 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http://crai.ub.edu/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podeu accedir a                   , que és l’eina de descoberta que us permetrà cercar, localitzar i accedir des d’una única interfície a la base de dades. Podeu buscar directament per títol, o bé seleccionant la </a:t>
            </a:r>
            <a:r>
              <a:rPr lang="ca-E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subcol·lecció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Bases de dades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267" y="2419592"/>
            <a:ext cx="1690959" cy="3889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2429" y="4040887"/>
            <a:ext cx="8383571" cy="1423448"/>
          </a:xfrm>
          <a:prstGeom prst="rect">
            <a:avLst/>
          </a:prstGeom>
          <a:noFill/>
          <a:ln w="25400">
            <a:solidFill>
              <a:srgbClr val="18A3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" name="Rectangle 3"/>
          <p:cNvSpPr/>
          <p:nvPr/>
        </p:nvSpPr>
        <p:spPr>
          <a:xfrm>
            <a:off x="534717" y="4152446"/>
            <a:ext cx="8358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Recordeu que per consultar els recursos electrònics, heu d’activar l'accés a través del </a:t>
            </a:r>
            <a:r>
              <a:rPr lang="ca-E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SIRE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ca-E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Servei Intermediari d'accés als Recursos Electrònics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): </a:t>
            </a:r>
            <a:r>
              <a:rPr lang="ca-E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http://crai.ub.edu/ca/que-ofereix-el-crai/acces-recursos/acces-recursos-proxy</a:t>
            </a:r>
            <a:endParaRPr lang="ca-E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5349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949897"/>
            <a:ext cx="8229600" cy="84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1" hangingPunct="1"/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3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Aprèn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 a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utilitzar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-la </a:t>
            </a:r>
            <a:endParaRPr lang="es-ES" altLang="ca-ES" sz="2000" b="1" dirty="0">
              <a:solidFill>
                <a:srgbClr val="18A3AF"/>
              </a:solidFill>
              <a:latin typeface="Verdana" pitchFamily="34" charset="0"/>
            </a:endParaRP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2004"/>
            <a:ext cx="9149444" cy="5059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8920" y="6370059"/>
            <a:ext cx="370646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 </a:t>
            </a:r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mida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b="1" u="sng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bibmat@ub.edu</a:t>
            </a:r>
          </a:p>
          <a:p>
            <a:endParaRPr lang="es-ES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1100" b="1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593889" y="2045616"/>
            <a:ext cx="804409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/>
              <a:t>                                 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contempla dues opcions per aprendre a gestionar la base de dades de manera òptima i amb rapidesa.</a:t>
            </a:r>
          </a:p>
          <a:p>
            <a:endParaRPr lang="ca-E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Abans de començar a cercar informació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recomanable consultar els apartats General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les FAQ. Aquest últim és molt útil per saber quina opció de cerca és la més pertinent per dur a terme el teu estudi.   </a:t>
            </a:r>
          </a:p>
          <a:p>
            <a:endParaRPr lang="ca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la pàgina principal de qualsevol opció de cerca (Publicacions, Autors, Revistes, Classificació): punxar sobre el desplegable d’ajuda (“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”). Ofereix exemples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enllaçables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una breu explicació del funcionament de l’opció de cerca. Cada opció conté, a més, dos desplegables que ajuden a redefinir la cerca: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Fields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(indica quins camps poden redefinir la cerca) i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Operators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(explica com funcionen els operadors booleans).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50" y="2080433"/>
            <a:ext cx="1600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6257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949897"/>
            <a:ext cx="8229600" cy="84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1" hangingPunct="1"/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3 </a:t>
            </a:r>
            <a:r>
              <a:rPr lang="es-ES" altLang="ca-ES" b="1" dirty="0" err="1">
                <a:solidFill>
                  <a:srgbClr val="18A3AF"/>
                </a:solidFill>
                <a:latin typeface="Verdana" pitchFamily="34" charset="0"/>
              </a:rPr>
              <a:t>Aprèn</a:t>
            </a:r>
            <a:r>
              <a:rPr lang="es-ES" altLang="ca-ES" b="1" dirty="0">
                <a:solidFill>
                  <a:srgbClr val="18A3AF"/>
                </a:solidFill>
                <a:latin typeface="Verdana" pitchFamily="34" charset="0"/>
              </a:rPr>
              <a:t> a </a:t>
            </a:r>
            <a:r>
              <a:rPr lang="es-ES" altLang="ca-ES" b="1" dirty="0" err="1">
                <a:solidFill>
                  <a:srgbClr val="18A3AF"/>
                </a:solidFill>
                <a:latin typeface="Verdana" pitchFamily="34" charset="0"/>
              </a:rPr>
              <a:t>utilitzar</a:t>
            </a:r>
            <a:r>
              <a:rPr lang="es-ES" altLang="ca-ES" b="1" dirty="0">
                <a:solidFill>
                  <a:srgbClr val="18A3AF"/>
                </a:solidFill>
                <a:latin typeface="Verdana" pitchFamily="34" charset="0"/>
              </a:rPr>
              <a:t>-la </a:t>
            </a:r>
            <a:r>
              <a:rPr lang="es-ES" altLang="ca-ES" sz="4000" b="1" dirty="0">
                <a:solidFill>
                  <a:srgbClr val="18A3AF"/>
                </a:solidFill>
                <a:latin typeface="Verdana" pitchFamily="34" charset="0"/>
              </a:rPr>
              <a:t>(II) </a:t>
            </a: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2004"/>
            <a:ext cx="9149444" cy="5059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8920" y="6370059"/>
            <a:ext cx="370646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 </a:t>
            </a:r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mida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b="1" u="sng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bibmat@ub.edu</a:t>
            </a:r>
          </a:p>
          <a:p>
            <a:endParaRPr lang="es-ES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1100" b="1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593889" y="2045616"/>
            <a:ext cx="804409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ca-ES" dirty="0"/>
          </a:p>
          <a:p>
            <a:pPr marL="342900" indent="-342900">
              <a:buFont typeface="+mj-lt"/>
              <a:buAutoNum type="arabicPeriod" startAt="2"/>
            </a:pP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del menú de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tutorials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recopilació de guies en vídeo (de menys d’un minut) per aprendre a cercar.   </a:t>
            </a:r>
          </a:p>
          <a:p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Són 5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tutorials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expliquen l’objectiu i utilitat de la base de dades.      </a:t>
            </a:r>
          </a:p>
          <a:p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Els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tutorials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estan  incrustats a la pàgina,  en format 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vlc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r>
              <a:rPr lang="ca-ES" sz="1600" dirty="0"/>
              <a:t>                   </a:t>
            </a:r>
            <a:br>
              <a:rPr lang="ca-ES" sz="1600" dirty="0"/>
            </a:br>
            <a:br>
              <a:rPr lang="ca-ES" dirty="0"/>
            </a:br>
            <a:br>
              <a:rPr lang="ca-ES" dirty="0"/>
            </a:br>
            <a:br>
              <a:rPr lang="ca-ES" dirty="0"/>
            </a:b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8504906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949897"/>
            <a:ext cx="8229600" cy="84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1" hangingPunct="1"/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4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Particularitats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 </a:t>
            </a:r>
            <a:endParaRPr lang="es-ES" altLang="ca-ES" sz="2000" b="1" dirty="0">
              <a:solidFill>
                <a:srgbClr val="18A3AF"/>
              </a:solidFill>
              <a:latin typeface="Verdana" pitchFamily="34" charset="0"/>
            </a:endParaRP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2004"/>
            <a:ext cx="9149444" cy="5059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8920" y="6370059"/>
            <a:ext cx="370646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 </a:t>
            </a:r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mida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b="1" u="sng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bibmat@ub.edu</a:t>
            </a:r>
          </a:p>
          <a:p>
            <a:endParaRPr lang="es-ES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1100" b="1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63" y="4253645"/>
            <a:ext cx="1079500" cy="381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7052" y="1844824"/>
            <a:ext cx="818863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a-ES" dirty="0">
              <a:latin typeface="Calibri" panose="020F0502020204030204" pitchFamily="34" charset="0"/>
            </a:endParaRPr>
          </a:p>
          <a:p>
            <a:pPr algn="just"/>
            <a:endParaRPr lang="ca-ES" dirty="0">
              <a:latin typeface="Calibri" panose="020F0502020204030204" pitchFamily="34" charset="0"/>
            </a:endParaRPr>
          </a:p>
          <a:p>
            <a:pPr algn="just"/>
            <a:r>
              <a:rPr lang="ca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Anàlisi de cites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tot i que dóna informació sobre quantes citacions ha rebut un article, el número que ofereix és molt menor al que ofereixen d’altres bases de dades per tres  motius: primer, perquè únicament compta com a cita si ha estat citat per un altre article revisat per parells dins de la disciplina de les matemàtiques; segon, perquè tampoc compta els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preprints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 i tercer, perquè el control de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desambiguació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d’autors exclou les falses atribucions d’articles, i en conseqüència, a cites. </a:t>
            </a:r>
          </a:p>
          <a:p>
            <a:pPr algn="just"/>
            <a:endParaRPr lang="ca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Botó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: permet als usuaris accedir a la col·lecció subscrita i/o comprada pel </a:t>
            </a:r>
            <a:r>
              <a:rPr lang="ca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CRAI de la UB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inclosos els recursos electrònics amb llicència i els de lliure disponibilitat. Per utilitzar aquesta funcionalitat cal estar identificat com a membre de la UB mitjançant el 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SIRE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La majoria d’articles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incluen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Identifier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(DOI),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fet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simplifica la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seva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localització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els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no,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enllacen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s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arXiv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algn="just"/>
            <a:endParaRPr lang="ca-ES" sz="1400" dirty="0"/>
          </a:p>
          <a:p>
            <a:pPr algn="just"/>
            <a:endParaRPr lang="ca-ES" sz="1400" dirty="0"/>
          </a:p>
          <a:p>
            <a:pPr algn="just"/>
            <a:endParaRPr lang="ca-E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5236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949897"/>
            <a:ext cx="8229600" cy="84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1" hangingPunct="1"/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4 </a:t>
            </a:r>
            <a:r>
              <a:rPr lang="es-ES" altLang="ca-ES" sz="5400" b="1" dirty="0" err="1">
                <a:solidFill>
                  <a:srgbClr val="18A3AF"/>
                </a:solidFill>
                <a:latin typeface="Verdana" pitchFamily="34" charset="0"/>
              </a:rPr>
              <a:t>Particularitats</a:t>
            </a:r>
            <a:r>
              <a:rPr lang="es-ES" altLang="ca-ES" sz="5400" b="1" dirty="0">
                <a:solidFill>
                  <a:srgbClr val="18A3AF"/>
                </a:solidFill>
                <a:latin typeface="Verdana" pitchFamily="34" charset="0"/>
              </a:rPr>
              <a:t> (</a:t>
            </a:r>
            <a:r>
              <a:rPr lang="es-ES" altLang="ca-ES" sz="4000" b="1" dirty="0">
                <a:solidFill>
                  <a:srgbClr val="18A3AF"/>
                </a:solidFill>
                <a:latin typeface="Verdana" pitchFamily="34" charset="0"/>
              </a:rPr>
              <a:t>II)</a:t>
            </a:r>
            <a:endParaRPr lang="es-ES" altLang="ca-ES" sz="2000" b="1" dirty="0">
              <a:solidFill>
                <a:srgbClr val="18A3AF"/>
              </a:solidFill>
              <a:latin typeface="Verdana" pitchFamily="34" charset="0"/>
            </a:endParaRPr>
          </a:p>
        </p:txBody>
      </p:sp>
      <p:pic>
        <p:nvPicPr>
          <p:cNvPr id="14" name="Imat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2004"/>
            <a:ext cx="9149444" cy="5059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38920" y="6370059"/>
            <a:ext cx="370646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Demana’ns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 </a:t>
            </a:r>
            <a:r>
              <a:rPr lang="en-US" sz="11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mida</a:t>
            </a:r>
            <a:r>
              <a:rPr lang="en-US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100" b="1" u="sng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bibmat@ub.edu</a:t>
            </a:r>
          </a:p>
          <a:p>
            <a:endParaRPr lang="es-ES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1100" b="1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7052" y="1844824"/>
            <a:ext cx="818863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a-ES" dirty="0">
              <a:latin typeface="Calibri" panose="020F0502020204030204" pitchFamily="34" charset="0"/>
            </a:endParaRPr>
          </a:p>
          <a:p>
            <a:pPr algn="just"/>
            <a:endParaRPr lang="ca-ES" dirty="0">
              <a:latin typeface="Calibri" panose="020F0502020204030204" pitchFamily="34" charset="0"/>
            </a:endParaRPr>
          </a:p>
          <a:p>
            <a:pPr algn="just"/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Adaptada a mòbils: web adaptada. Un cop identificat com a usuari UB, cal punxar sobre l’enllaç d’accés remot i seguir les instruccions (la vinculació per dispositius mòbils dura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mesos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renovar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-la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després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d’aquest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període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 </a:t>
            </a:r>
          </a:p>
          <a:p>
            <a:pPr algn="just"/>
            <a:endParaRPr lang="ca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ca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ca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Paul </a:t>
            </a:r>
            <a:r>
              <a:rPr lang="ca-ES" sz="1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Ërdos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                          inclou una aplicació que estableix el grau de separació entre un autor qualsevol i Paul </a:t>
            </a:r>
            <a:r>
              <a:rPr lang="ca-E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Ërdos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L’anomenat “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d'Erdős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que defineix la "distància de col·laboració" de qualsevol matemàtic respecte a Erdős pel que fa a articles publicats</a:t>
            </a:r>
            <a:r>
              <a:rPr lang="ca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036" y="3872779"/>
            <a:ext cx="16002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6364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319067"/>
            <a:ext cx="3235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>
                <a:solidFill>
                  <a:schemeClr val="bg1"/>
                </a:solidFill>
                <a:latin typeface="Verdana" panose="020B0604030504040204" pitchFamily="34" charset="0"/>
              </a:rPr>
              <a:t>curs 2019-20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2498" y="4552674"/>
            <a:ext cx="3379001" cy="91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40</TotalTime>
  <Words>774</Words>
  <Application>Microsoft Office PowerPoint</Application>
  <PresentationFormat>Presentación en pantalla (4:3)</PresentationFormat>
  <Paragraphs>67</Paragraphs>
  <Slides>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Verdana</vt:lpstr>
      <vt:lpstr>Tema de Office</vt:lpstr>
      <vt:lpstr>Diseño personalizado</vt:lpstr>
      <vt:lpstr>Presentación de PowerPoint</vt:lpstr>
      <vt:lpstr>Presentación de PowerPoint</vt:lpstr>
      <vt:lpstr>1 Què és?</vt:lpstr>
      <vt:lpstr>2 Com accedir-hi</vt:lpstr>
      <vt:lpstr>3 Aprèn a utilitzar-la </vt:lpstr>
      <vt:lpstr>3 Aprèn a utilitzar-la (II) </vt:lpstr>
      <vt:lpstr>4 Particularitats </vt:lpstr>
      <vt:lpstr>4 Particularitats (II)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Zentralblatt: guia d'ús. Curs 2019-20</dc:title>
  <dc:creator>CRAI Biblioteca de Matemàtiques i Informàtica</dc:creator>
  <cp:keywords>Formació d'usuaris, CRAI, Universitat de Barcelona, Matemàtiques, Informàtica, Bases de dades</cp:keywords>
  <cp:lastModifiedBy>Nuria Hombrabella Teruel</cp:lastModifiedBy>
  <cp:revision>23</cp:revision>
  <dcterms:created xsi:type="dcterms:W3CDTF">2018-05-24T13:23:12Z</dcterms:created>
  <dcterms:modified xsi:type="dcterms:W3CDTF">2020-04-20T16:50:31Z</dcterms:modified>
</cp:coreProperties>
</file>