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6" r:id="rId2"/>
    <p:sldMasterId id="2147483684" r:id="rId3"/>
    <p:sldMasterId id="2147483672" r:id="rId4"/>
  </p:sldMasterIdLst>
  <p:notesMasterIdLst>
    <p:notesMasterId r:id="rId49"/>
  </p:notesMasterIdLst>
  <p:sldIdLst>
    <p:sldId id="262" r:id="rId5"/>
    <p:sldId id="304" r:id="rId6"/>
    <p:sldId id="457" r:id="rId7"/>
    <p:sldId id="453" r:id="rId8"/>
    <p:sldId id="336" r:id="rId9"/>
    <p:sldId id="338" r:id="rId10"/>
    <p:sldId id="454" r:id="rId11"/>
    <p:sldId id="343" r:id="rId12"/>
    <p:sldId id="258" r:id="rId13"/>
    <p:sldId id="345" r:id="rId14"/>
    <p:sldId id="346" r:id="rId15"/>
    <p:sldId id="354" r:id="rId16"/>
    <p:sldId id="350" r:id="rId17"/>
    <p:sldId id="458" r:id="rId18"/>
    <p:sldId id="352" r:id="rId19"/>
    <p:sldId id="452" r:id="rId20"/>
    <p:sldId id="272" r:id="rId21"/>
    <p:sldId id="347" r:id="rId22"/>
    <p:sldId id="455" r:id="rId23"/>
    <p:sldId id="355" r:id="rId24"/>
    <p:sldId id="356" r:id="rId25"/>
    <p:sldId id="357" r:id="rId26"/>
    <p:sldId id="358" r:id="rId27"/>
    <p:sldId id="360" r:id="rId28"/>
    <p:sldId id="359" r:id="rId29"/>
    <p:sldId id="361" r:id="rId30"/>
    <p:sldId id="362" r:id="rId31"/>
    <p:sldId id="363" r:id="rId32"/>
    <p:sldId id="364" r:id="rId33"/>
    <p:sldId id="456" r:id="rId34"/>
    <p:sldId id="365" r:id="rId35"/>
    <p:sldId id="315" r:id="rId36"/>
    <p:sldId id="366" r:id="rId37"/>
    <p:sldId id="447" r:id="rId38"/>
    <p:sldId id="319" r:id="rId39"/>
    <p:sldId id="449" r:id="rId40"/>
    <p:sldId id="459" r:id="rId41"/>
    <p:sldId id="450" r:id="rId42"/>
    <p:sldId id="323" r:id="rId43"/>
    <p:sldId id="324" r:id="rId44"/>
    <p:sldId id="448" r:id="rId45"/>
    <p:sldId id="325" r:id="rId46"/>
    <p:sldId id="328" r:id="rId47"/>
    <p:sldId id="446" r:id="rId48"/>
  </p:sldIdLst>
  <p:sldSz cx="12192000" cy="6858000"/>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Del Carmen Barragan Fernan" initials="MDCBF" lastIdx="1" clrIdx="0"/>
  <p:cmAuthor id="2" name="Microsoft Office User" initials="MOU"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65FF"/>
    <a:srgbClr val="FFFFFF"/>
    <a:srgbClr val="72E7FC"/>
    <a:srgbClr val="5B9BD5"/>
    <a:srgbClr val="0497A5"/>
    <a:srgbClr val="0597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73" autoAdjust="0"/>
    <p:restoredTop sz="94286" autoAdjust="0"/>
  </p:normalViewPr>
  <p:slideViewPr>
    <p:cSldViewPr snapToGrid="0">
      <p:cViewPr varScale="1">
        <p:scale>
          <a:sx n="69" d="100"/>
          <a:sy n="69" d="100"/>
        </p:scale>
        <p:origin x="61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B50D86-583C-4469-912D-DDAC3905339F}" type="datetimeFigureOut">
              <a:rPr lang="ca-ES" smtClean="0"/>
              <a:t>21/5/2020</a:t>
            </a:fld>
            <a:endParaRPr lang="ca-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a-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8AF53-E2AF-41DF-8365-9E0E95A6A932}" type="slidenum">
              <a:rPr lang="ca-ES" smtClean="0"/>
              <a:t>‹Nº›</a:t>
            </a:fld>
            <a:endParaRPr lang="ca-ES" dirty="0"/>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9D48AF53-E2AF-41DF-8365-9E0E95A6A932}" type="slidenum">
              <a:rPr lang="ca-ES" smtClean="0"/>
              <a:t>1</a:t>
            </a:fld>
            <a:endParaRPr lang="ca-ES" dirty="0"/>
          </a:p>
        </p:txBody>
      </p:sp>
    </p:spTree>
    <p:extLst>
      <p:ext uri="{BB962C8B-B14F-4D97-AF65-F5344CB8AC3E}">
        <p14:creationId xmlns:p14="http://schemas.microsoft.com/office/powerpoint/2010/main" val="4267144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5"/>
          </p:nvPr>
        </p:nvSpPr>
        <p:spPr/>
        <p:txBody>
          <a:bodyPr/>
          <a:lstStyle/>
          <a:p>
            <a:fld id="{9D48AF53-E2AF-41DF-8365-9E0E95A6A932}" type="slidenum">
              <a:rPr lang="ca-ES" smtClean="0"/>
              <a:t>16</a:t>
            </a:fld>
            <a:endParaRPr lang="ca-ES"/>
          </a:p>
        </p:txBody>
      </p:sp>
    </p:spTree>
    <p:extLst>
      <p:ext uri="{BB962C8B-B14F-4D97-AF65-F5344CB8AC3E}">
        <p14:creationId xmlns:p14="http://schemas.microsoft.com/office/powerpoint/2010/main" val="1140133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5"/>
          </p:nvPr>
        </p:nvSpPr>
        <p:spPr/>
        <p:txBody>
          <a:bodyPr/>
          <a:lstStyle/>
          <a:p>
            <a:fld id="{9D48AF53-E2AF-41DF-8365-9E0E95A6A932}" type="slidenum">
              <a:rPr lang="ca-ES" smtClean="0"/>
              <a:t>17</a:t>
            </a:fld>
            <a:endParaRPr lang="ca-ES"/>
          </a:p>
        </p:txBody>
      </p:sp>
    </p:spTree>
    <p:extLst>
      <p:ext uri="{BB962C8B-B14F-4D97-AF65-F5344CB8AC3E}">
        <p14:creationId xmlns:p14="http://schemas.microsoft.com/office/powerpoint/2010/main" val="2044663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685800" y="1143000"/>
            <a:ext cx="5486400" cy="3086100"/>
          </a:xfrm>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pPr>
              <a:defRPr/>
            </a:pPr>
            <a:fld id="{A8539F63-36D8-4D91-A120-D90AABD34086}" type="slidenum">
              <a:rPr lang="ca-ES" altLang="es-ES" smtClean="0"/>
              <a:pPr>
                <a:defRPr/>
              </a:pPr>
              <a:t>2</a:t>
            </a:fld>
            <a:endParaRPr lang="ca-ES" altLang="es-ES"/>
          </a:p>
        </p:txBody>
      </p:sp>
    </p:spTree>
    <p:extLst>
      <p:ext uri="{BB962C8B-B14F-4D97-AF65-F5344CB8AC3E}">
        <p14:creationId xmlns:p14="http://schemas.microsoft.com/office/powerpoint/2010/main" val="4139579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685800" y="1143000"/>
            <a:ext cx="5486400" cy="3086100"/>
          </a:xfrm>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pPr>
              <a:defRPr/>
            </a:pPr>
            <a:fld id="{A8539F63-36D8-4D91-A120-D90AABD34086}" type="slidenum">
              <a:rPr lang="ca-ES" altLang="es-ES" smtClean="0"/>
              <a:pPr>
                <a:defRPr/>
              </a:pPr>
              <a:t>4</a:t>
            </a:fld>
            <a:endParaRPr lang="ca-ES" altLang="es-ES"/>
          </a:p>
        </p:txBody>
      </p:sp>
    </p:spTree>
    <p:extLst>
      <p:ext uri="{BB962C8B-B14F-4D97-AF65-F5344CB8AC3E}">
        <p14:creationId xmlns:p14="http://schemas.microsoft.com/office/powerpoint/2010/main" val="1065311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685800" y="1143000"/>
            <a:ext cx="5486400" cy="3086100"/>
          </a:xfrm>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10"/>
          </p:nvPr>
        </p:nvSpPr>
        <p:spPr/>
        <p:txBody>
          <a:bodyPr/>
          <a:lstStyle/>
          <a:p>
            <a:pPr>
              <a:defRPr/>
            </a:pPr>
            <a:fld id="{A8539F63-36D8-4D91-A120-D90AABD34086}" type="slidenum">
              <a:rPr lang="ca-ES" altLang="es-ES" smtClean="0"/>
              <a:pPr>
                <a:defRPr/>
              </a:pPr>
              <a:t>5</a:t>
            </a:fld>
            <a:endParaRPr lang="ca-ES" altLang="es-ES"/>
          </a:p>
        </p:txBody>
      </p:sp>
    </p:spTree>
    <p:extLst>
      <p:ext uri="{BB962C8B-B14F-4D97-AF65-F5344CB8AC3E}">
        <p14:creationId xmlns:p14="http://schemas.microsoft.com/office/powerpoint/2010/main" val="4190171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685800" y="1143000"/>
            <a:ext cx="5486400" cy="3086100"/>
          </a:xfrm>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10"/>
          </p:nvPr>
        </p:nvSpPr>
        <p:spPr/>
        <p:txBody>
          <a:bodyPr/>
          <a:lstStyle/>
          <a:p>
            <a:pPr>
              <a:defRPr/>
            </a:pPr>
            <a:fld id="{A8539F63-36D8-4D91-A120-D90AABD34086}" type="slidenum">
              <a:rPr lang="ca-ES" altLang="es-ES" smtClean="0"/>
              <a:pPr>
                <a:defRPr/>
              </a:pPr>
              <a:t>6</a:t>
            </a:fld>
            <a:endParaRPr lang="ca-ES" altLang="es-ES"/>
          </a:p>
        </p:txBody>
      </p:sp>
    </p:spTree>
    <p:extLst>
      <p:ext uri="{BB962C8B-B14F-4D97-AF65-F5344CB8AC3E}">
        <p14:creationId xmlns:p14="http://schemas.microsoft.com/office/powerpoint/2010/main" val="1401165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685800" y="1143000"/>
            <a:ext cx="5486400" cy="3086100"/>
          </a:xfrm>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10"/>
          </p:nvPr>
        </p:nvSpPr>
        <p:spPr/>
        <p:txBody>
          <a:bodyPr/>
          <a:lstStyle/>
          <a:p>
            <a:pPr>
              <a:defRPr/>
            </a:pPr>
            <a:fld id="{A8539F63-36D8-4D91-A120-D90AABD34086}" type="slidenum">
              <a:rPr lang="ca-ES" altLang="es-ES" smtClean="0"/>
              <a:pPr>
                <a:defRPr/>
              </a:pPr>
              <a:t>7</a:t>
            </a:fld>
            <a:endParaRPr lang="ca-ES" altLang="es-ES"/>
          </a:p>
        </p:txBody>
      </p:sp>
    </p:spTree>
    <p:extLst>
      <p:ext uri="{BB962C8B-B14F-4D97-AF65-F5344CB8AC3E}">
        <p14:creationId xmlns:p14="http://schemas.microsoft.com/office/powerpoint/2010/main" val="228541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685800" y="1143000"/>
            <a:ext cx="5486400" cy="3086100"/>
          </a:xfrm>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10"/>
          </p:nvPr>
        </p:nvSpPr>
        <p:spPr/>
        <p:txBody>
          <a:bodyPr/>
          <a:lstStyle/>
          <a:p>
            <a:pPr>
              <a:defRPr/>
            </a:pPr>
            <a:fld id="{A8539F63-36D8-4D91-A120-D90AABD34086}" type="slidenum">
              <a:rPr lang="ca-ES" altLang="es-ES" smtClean="0"/>
              <a:pPr>
                <a:defRPr/>
              </a:pPr>
              <a:t>8</a:t>
            </a:fld>
            <a:endParaRPr lang="ca-ES" altLang="es-ES"/>
          </a:p>
        </p:txBody>
      </p:sp>
    </p:spTree>
    <p:extLst>
      <p:ext uri="{BB962C8B-B14F-4D97-AF65-F5344CB8AC3E}">
        <p14:creationId xmlns:p14="http://schemas.microsoft.com/office/powerpoint/2010/main" val="1008721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a:defRPr/>
            </a:pPr>
            <a:endParaRPr lang="en-US" sz="1200"/>
          </a:p>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a:t>
            </a:fld>
            <a:endParaRPr lang="ca-ES"/>
          </a:p>
        </p:txBody>
      </p:sp>
    </p:spTree>
    <p:extLst>
      <p:ext uri="{BB962C8B-B14F-4D97-AF65-F5344CB8AC3E}">
        <p14:creationId xmlns:p14="http://schemas.microsoft.com/office/powerpoint/2010/main" val="3520389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5"/>
          </p:nvPr>
        </p:nvSpPr>
        <p:spPr/>
        <p:txBody>
          <a:bodyPr/>
          <a:lstStyle/>
          <a:p>
            <a:fld id="{9D48AF53-E2AF-41DF-8365-9E0E95A6A932}" type="slidenum">
              <a:rPr lang="ca-ES" smtClean="0"/>
              <a:t>12</a:t>
            </a:fld>
            <a:endParaRPr lang="ca-ES"/>
          </a:p>
        </p:txBody>
      </p:sp>
    </p:spTree>
    <p:extLst>
      <p:ext uri="{BB962C8B-B14F-4D97-AF65-F5344CB8AC3E}">
        <p14:creationId xmlns:p14="http://schemas.microsoft.com/office/powerpoint/2010/main" val="3625448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a:prstGeom prst="rect">
            <a:avLst/>
          </a:prstGeo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04EAC1-E807-46CC-BC95-F1726FDF775C}" type="datetime1">
              <a:rPr lang="ca-ES" smtClean="0"/>
              <a:t>21/5/2020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3289300" y="365129"/>
            <a:ext cx="6134100" cy="1325563"/>
          </a:xfrm>
          <a:prstGeom prst="rect">
            <a:avLst/>
          </a:prstGeo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03FAC2-643E-4B51-A9A9-0BF21F39A75F}" type="datetime1">
              <a:rPr lang="ca-ES" smtClean="0"/>
              <a:t>21/5/2020</a:t>
            </a:fld>
            <a:endParaRPr lang="ca-ES" dirty="0"/>
          </a:p>
        </p:txBody>
      </p:sp>
      <p:sp>
        <p:nvSpPr>
          <p:cNvPr id="5" name="Footer Placeholder 4"/>
          <p:cNvSpPr>
            <a:spLocks noGrp="1"/>
          </p:cNvSpPr>
          <p:nvPr>
            <p:ph type="ftr" sz="quarter" idx="11"/>
          </p:nvPr>
        </p:nvSpPr>
        <p:spPr/>
        <p:txBody>
          <a:bodyPr/>
          <a:lstStyle/>
          <a:p>
            <a:endParaRPr lang="ca-ES" dirty="0"/>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a:prstGeom prst="rect">
            <a:avLst/>
          </a:prstGeo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2" y="365125"/>
            <a:ext cx="7734300" cy="5811838"/>
          </a:xfrm>
          <a:prstGeom prst="rect">
            <a:avLst/>
          </a:prstGeo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3A4A95A-7CFF-4E6D-BE05-B062D97F539F}" type="datetime1">
              <a:rPr lang="ca-ES" smtClean="0"/>
              <a:t>21/5/2020</a:t>
            </a:fld>
            <a:endParaRPr lang="ca-ES" dirty="0"/>
          </a:p>
        </p:txBody>
      </p:sp>
      <p:sp>
        <p:nvSpPr>
          <p:cNvPr id="5" name="Footer Placeholder 4"/>
          <p:cNvSpPr>
            <a:spLocks noGrp="1"/>
          </p:cNvSpPr>
          <p:nvPr>
            <p:ph type="ftr" sz="quarter" idx="11"/>
          </p:nvPr>
        </p:nvSpPr>
        <p:spPr/>
        <p:txBody>
          <a:bodyPr/>
          <a:lstStyle/>
          <a:p>
            <a:endParaRPr lang="ca-ES" dirty="0"/>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B29DD4-860C-464B-B5E4-83DE680F55A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FC67A46F-EA3A-E74F-9654-E4C9CBC3B5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A2E99EB-13CB-1949-9C00-331D66BBF646}"/>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5" name="Marcador de pie de página 4">
            <a:extLst>
              <a:ext uri="{FF2B5EF4-FFF2-40B4-BE49-F238E27FC236}">
                <a16:creationId xmlns:a16="http://schemas.microsoft.com/office/drawing/2014/main" id="{0951571D-EB23-2C41-8E44-A4E0D72A008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8E58D9-E604-904B-A87D-6FB40DA56DE7}"/>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209663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D45852-3EEA-2B4C-AC22-62ED9835D14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A6E8523-07BB-4E43-A385-253D2DC04EE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525C513-3358-EA4E-8DD5-87738003CD93}"/>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5" name="Marcador de pie de página 4">
            <a:extLst>
              <a:ext uri="{FF2B5EF4-FFF2-40B4-BE49-F238E27FC236}">
                <a16:creationId xmlns:a16="http://schemas.microsoft.com/office/drawing/2014/main" id="{8E7DD142-FF91-8448-B591-B8BF75F0677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F605F18-0142-AE4F-AE4E-E61256CB8489}"/>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222469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0F97B1-B339-F540-A482-760E489FF62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F686BF2D-1817-3C45-81D0-4EB37FBA9D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E703F1F-8440-DB43-9EC4-C0AD3190D53A}"/>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5" name="Marcador de pie de página 4">
            <a:extLst>
              <a:ext uri="{FF2B5EF4-FFF2-40B4-BE49-F238E27FC236}">
                <a16:creationId xmlns:a16="http://schemas.microsoft.com/office/drawing/2014/main" id="{DA56A6DB-00E3-7A49-8DD4-F00AFCFAFC3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8D11560-89D4-2E4F-B20E-F0D38BB5FCF0}"/>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2381106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D79F3-6689-7F4E-BC0E-38D4BEB4ED0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9DD1AA4-D3D3-8F4F-A37D-8990C7C07D4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0F62FC71-6A28-0845-84CE-AD82CADADA1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2A91A9D-584F-444D-A755-200A5E64A3F7}"/>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6" name="Marcador de pie de página 5">
            <a:extLst>
              <a:ext uri="{FF2B5EF4-FFF2-40B4-BE49-F238E27FC236}">
                <a16:creationId xmlns:a16="http://schemas.microsoft.com/office/drawing/2014/main" id="{A92997BD-FFCA-6F4D-A583-332B36B3BFE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F8648C5-FC18-0F45-9CB2-12EDA150B412}"/>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163737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23A449-3531-FF47-9429-20BE106463B6}"/>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6C7CE02-C5C3-3946-8566-930E30D1BF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5B80E3B-290A-C946-A1F2-DD42AB99F43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5A9BA2FD-565C-B049-9571-4F94125107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04FF521-5F79-FB49-AD99-88AAB4A4F5D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7148AC8D-3D9A-464A-B690-C41A9F8B5CED}"/>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8" name="Marcador de pie de página 7">
            <a:extLst>
              <a:ext uri="{FF2B5EF4-FFF2-40B4-BE49-F238E27FC236}">
                <a16:creationId xmlns:a16="http://schemas.microsoft.com/office/drawing/2014/main" id="{B43638CF-1211-7A40-9896-8594811B1E2B}"/>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BCF8264-81AA-8D4E-B034-57ADB793F0DF}"/>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1386665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3AF3C3-9172-C741-9AB5-4E26BA62C29F}"/>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6ECBEB89-8A94-C148-9928-8CF9F2ED7C6C}"/>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4" name="Marcador de pie de página 3">
            <a:extLst>
              <a:ext uri="{FF2B5EF4-FFF2-40B4-BE49-F238E27FC236}">
                <a16:creationId xmlns:a16="http://schemas.microsoft.com/office/drawing/2014/main" id="{CB959B50-926C-8D42-9BDB-757C80B00BAF}"/>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477CFF73-574C-784B-8023-A67629A543E0}"/>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23661728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E5BDEA5-E3C7-2840-8B0C-4EE8B96C5B00}"/>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3" name="Marcador de pie de página 2">
            <a:extLst>
              <a:ext uri="{FF2B5EF4-FFF2-40B4-BE49-F238E27FC236}">
                <a16:creationId xmlns:a16="http://schemas.microsoft.com/office/drawing/2014/main" id="{27698789-3ADF-8F44-BCA6-BCA41E69C127}"/>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A108F1C-900E-8445-88AD-BCC104D50F1C}"/>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4910212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1E30DA-68F7-7D4C-AB00-D370C22CA40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33635B4-8C91-3442-ACD8-0002339597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70284BE8-32CF-AF43-9990-6DD7CE2E0B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CE544E-9A93-F64C-880E-AC39285BC50B}"/>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6" name="Marcador de pie de página 5">
            <a:extLst>
              <a:ext uri="{FF2B5EF4-FFF2-40B4-BE49-F238E27FC236}">
                <a16:creationId xmlns:a16="http://schemas.microsoft.com/office/drawing/2014/main" id="{5BFD77B1-AF92-274D-A7A0-2D9536968D4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18BBE23-AAAC-7547-B96B-A12D20CC6192}"/>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158610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1111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81C06A-37EB-C743-BF1A-0CE9AF9F73B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C0F76E0D-B8D4-8D4C-BE2B-A00066C97D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76075392-AE14-B14B-99D6-141649BAB5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787F238-BDD5-4742-B3DB-11A351C1919F}"/>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6" name="Marcador de pie de página 5">
            <a:extLst>
              <a:ext uri="{FF2B5EF4-FFF2-40B4-BE49-F238E27FC236}">
                <a16:creationId xmlns:a16="http://schemas.microsoft.com/office/drawing/2014/main" id="{806882E2-86BF-EC44-813D-BD57CB5AB5E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3AD8550-0E7E-0E4F-883B-DAABF35017D2}"/>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18544915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F0A1C7-DC67-FB44-8D7E-13EC5D15B0F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99CAA29-FF8D-3749-B0FF-AF5FF07744E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F133CB-7374-574B-B515-CC640B9A3A05}"/>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5" name="Marcador de pie de página 4">
            <a:extLst>
              <a:ext uri="{FF2B5EF4-FFF2-40B4-BE49-F238E27FC236}">
                <a16:creationId xmlns:a16="http://schemas.microsoft.com/office/drawing/2014/main" id="{6845287B-4087-9F43-9424-0A687D3E6AC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7C9DF38-33EF-DC40-9D23-890A0BC030D0}"/>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391472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B833597-C908-454E-8F47-B8DDCE0C505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50744E7D-CF87-B24A-B0FE-F82849FC6B2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61F8171-743E-6148-B89B-79A837995518}"/>
              </a:ext>
            </a:extLst>
          </p:cNvPr>
          <p:cNvSpPr>
            <a:spLocks noGrp="1"/>
          </p:cNvSpPr>
          <p:nvPr>
            <p:ph type="dt" sz="half" idx="10"/>
          </p:nvPr>
        </p:nvSpPr>
        <p:spPr/>
        <p:txBody>
          <a:bodyPr/>
          <a:lstStyle/>
          <a:p>
            <a:fld id="{711B7219-F672-964B-A776-43502813039D}" type="datetimeFigureOut">
              <a:rPr lang="es-ES" smtClean="0"/>
              <a:t>21/05/2020</a:t>
            </a:fld>
            <a:endParaRPr lang="es-ES"/>
          </a:p>
        </p:txBody>
      </p:sp>
      <p:sp>
        <p:nvSpPr>
          <p:cNvPr id="5" name="Marcador de pie de página 4">
            <a:extLst>
              <a:ext uri="{FF2B5EF4-FFF2-40B4-BE49-F238E27FC236}">
                <a16:creationId xmlns:a16="http://schemas.microsoft.com/office/drawing/2014/main" id="{8C9C0FF6-A2C4-AC40-A92D-076406BB3BE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3614B34-5371-2446-865A-BDC912FA7B02}"/>
              </a:ext>
            </a:extLst>
          </p:cNvPr>
          <p:cNvSpPr>
            <a:spLocks noGrp="1"/>
          </p:cNvSpPr>
          <p:nvPr>
            <p:ph type="sldNum" sz="quarter" idx="12"/>
          </p:nvPr>
        </p:nvSpPr>
        <p:spPr/>
        <p:txBody>
          <a:bodyPr/>
          <a:lstStyle/>
          <a:p>
            <a:fld id="{35206762-CAC7-0941-B739-1A7783BBC911}" type="slidenum">
              <a:rPr lang="es-ES" smtClean="0"/>
              <a:t>‹Nº›</a:t>
            </a:fld>
            <a:endParaRPr lang="es-ES"/>
          </a:p>
        </p:txBody>
      </p:sp>
    </p:spTree>
    <p:extLst>
      <p:ext uri="{BB962C8B-B14F-4D97-AF65-F5344CB8AC3E}">
        <p14:creationId xmlns:p14="http://schemas.microsoft.com/office/powerpoint/2010/main" val="41523283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4500"/>
            </a:lvl1pPr>
          </a:lstStyle>
          <a:p>
            <a:r>
              <a:rPr lang="es-ES"/>
              <a:t>Haga clic para modificar el estilo de título del patrón</a:t>
            </a:r>
            <a:endParaRPr lang="ca-ES"/>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31467319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38760709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1" y="1709741"/>
            <a:ext cx="10515600" cy="2852737"/>
          </a:xfrm>
          <a:prstGeom prst="rect">
            <a:avLst/>
          </a:prstGeom>
        </p:spPr>
        <p:txBody>
          <a:bodyPr anchor="b"/>
          <a:lstStyle>
            <a:lvl1pPr>
              <a:defRPr sz="4500"/>
            </a:lvl1pPr>
          </a:lstStyle>
          <a:p>
            <a:r>
              <a:rPr lang="es-ES"/>
              <a:t>Haga clic para modificar el estilo de título del patrón</a:t>
            </a:r>
            <a:endParaRPr lang="ca-ES"/>
          </a:p>
        </p:txBody>
      </p:sp>
      <p:sp>
        <p:nvSpPr>
          <p:cNvPr id="3" name="Marcador de texto 2"/>
          <p:cNvSpPr>
            <a:spLocks noGrp="1"/>
          </p:cNvSpPr>
          <p:nvPr>
            <p:ph type="body" idx="1"/>
          </p:nvPr>
        </p:nvSpPr>
        <p:spPr>
          <a:xfrm>
            <a:off x="831851" y="4589466"/>
            <a:ext cx="105156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11337222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contenido 2"/>
          <p:cNvSpPr>
            <a:spLocks noGrp="1"/>
          </p:cNvSpPr>
          <p:nvPr>
            <p:ph sz="half" idx="1"/>
          </p:nvPr>
        </p:nvSpPr>
        <p:spPr>
          <a:xfrm>
            <a:off x="838200" y="1825625"/>
            <a:ext cx="51562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contenido 3"/>
          <p:cNvSpPr>
            <a:spLocks noGrp="1"/>
          </p:cNvSpPr>
          <p:nvPr>
            <p:ph sz="half" idx="2"/>
          </p:nvPr>
        </p:nvSpPr>
        <p:spPr>
          <a:xfrm>
            <a:off x="6197600" y="1825625"/>
            <a:ext cx="51562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fecha 4"/>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6" name="Marcador de pie de página 5"/>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7" name="Marcador de número de diapositiva 6"/>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2164128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40317" y="365128"/>
            <a:ext cx="10515600" cy="1325563"/>
          </a:xfrm>
          <a:prstGeom prst="rect">
            <a:avLst/>
          </a:prstGeom>
        </p:spPr>
        <p:txBody>
          <a:bodyPr/>
          <a:lstStyle/>
          <a:p>
            <a:r>
              <a:rPr lang="es-ES"/>
              <a:t>Haga clic para modificar el estilo de título del patrón</a:t>
            </a:r>
            <a:endParaRPr lang="ca-ES"/>
          </a:p>
        </p:txBody>
      </p:sp>
      <p:sp>
        <p:nvSpPr>
          <p:cNvPr id="3" name="Marcador de texto 2"/>
          <p:cNvSpPr>
            <a:spLocks noGrp="1"/>
          </p:cNvSpPr>
          <p:nvPr>
            <p:ph type="body" idx="1"/>
          </p:nvPr>
        </p:nvSpPr>
        <p:spPr>
          <a:xfrm>
            <a:off x="840319" y="1681163"/>
            <a:ext cx="5158316"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840319" y="2505075"/>
            <a:ext cx="5158316" cy="36845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texto 4"/>
          <p:cNvSpPr>
            <a:spLocks noGrp="1"/>
          </p:cNvSpPr>
          <p:nvPr>
            <p:ph type="body" sz="quarter" idx="3"/>
          </p:nvPr>
        </p:nvSpPr>
        <p:spPr>
          <a:xfrm>
            <a:off x="6172200" y="1681163"/>
            <a:ext cx="5183717"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717" cy="36845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7" name="Marcador de fecha 6"/>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8" name="Marcador de pie de página 7"/>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9" name="Marcador de número de diapositiva 8"/>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7290166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fecha 2"/>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4" name="Marcador de pie de página 3"/>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5" name="Marcador de número de diapositiva 4"/>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11881733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3" name="Marcador de pie de página 2"/>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4" name="Marcador de número de diapositiva 3"/>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1352013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0495083-2BEF-4AB5-8468-FDA7A5D50F8C}" type="datetime1">
              <a:rPr lang="ca-ES" smtClean="0"/>
              <a:t>21/5/2020</a:t>
            </a:fld>
            <a:endParaRPr lang="ca-ES" dirty="0"/>
          </a:p>
        </p:txBody>
      </p:sp>
      <p:sp>
        <p:nvSpPr>
          <p:cNvPr id="5" name="Footer Placeholder 4"/>
          <p:cNvSpPr>
            <a:spLocks noGrp="1"/>
          </p:cNvSpPr>
          <p:nvPr>
            <p:ph type="ftr" sz="quarter" idx="11"/>
          </p:nvPr>
        </p:nvSpPr>
        <p:spPr/>
        <p:txBody>
          <a:bodyPr/>
          <a:lstStyle/>
          <a:p>
            <a:endParaRPr lang="ca-ES" dirty="0"/>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dirty="0"/>
          </a:p>
        </p:txBody>
      </p:sp>
      <p:sp>
        <p:nvSpPr>
          <p:cNvPr id="10" name="Título 9">
            <a:extLst>
              <a:ext uri="{FF2B5EF4-FFF2-40B4-BE49-F238E27FC236}">
                <a16:creationId xmlns:a16="http://schemas.microsoft.com/office/drawing/2014/main" id="{2EDAEAF7-53A1-6945-B083-BF3333BFC559}"/>
              </a:ext>
            </a:extLst>
          </p:cNvPr>
          <p:cNvSpPr>
            <a:spLocks noGrp="1"/>
          </p:cNvSpPr>
          <p:nvPr>
            <p:ph type="title"/>
          </p:nvPr>
        </p:nvSpPr>
        <p:spPr>
          <a:xfrm>
            <a:off x="3289300" y="365129"/>
            <a:ext cx="6134100" cy="1325563"/>
          </a:xfrm>
          <a:prstGeom prst="rect">
            <a:avLst/>
          </a:prstGeom>
        </p:spPr>
        <p:txBody>
          <a:bodyPr/>
          <a:lstStyle/>
          <a:p>
            <a:r>
              <a:rPr lang="es-ES"/>
              <a:t>Haga clic para modificar el estilo de título del patrón</a:t>
            </a:r>
          </a:p>
        </p:txBody>
      </p:sp>
    </p:spTree>
    <p:extLst>
      <p:ext uri="{BB962C8B-B14F-4D97-AF65-F5344CB8AC3E}">
        <p14:creationId xmlns:p14="http://schemas.microsoft.com/office/powerpoint/2010/main" val="15489806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9" y="457200"/>
            <a:ext cx="3932767" cy="1600200"/>
          </a:xfrm>
          <a:prstGeom prst="rect">
            <a:avLst/>
          </a:prstGeom>
        </p:spPr>
        <p:txBody>
          <a:bodyPr anchor="b"/>
          <a:lstStyle>
            <a:lvl1pPr>
              <a:defRPr sz="2400"/>
            </a:lvl1pPr>
          </a:lstStyle>
          <a:p>
            <a:r>
              <a:rPr lang="es-ES"/>
              <a:t>Haga clic para modificar el estilo de título del patrón</a:t>
            </a:r>
            <a:endParaRPr lang="ca-ES"/>
          </a:p>
        </p:txBody>
      </p:sp>
      <p:sp>
        <p:nvSpPr>
          <p:cNvPr id="3" name="Marcador de contenido 2"/>
          <p:cNvSpPr>
            <a:spLocks noGrp="1"/>
          </p:cNvSpPr>
          <p:nvPr>
            <p:ph idx="1"/>
          </p:nvPr>
        </p:nvSpPr>
        <p:spPr>
          <a:xfrm>
            <a:off x="5183717" y="987428"/>
            <a:ext cx="617220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texto 3"/>
          <p:cNvSpPr>
            <a:spLocks noGrp="1"/>
          </p:cNvSpPr>
          <p:nvPr>
            <p:ph type="body" sz="half" idx="2"/>
          </p:nvPr>
        </p:nvSpPr>
        <p:spPr>
          <a:xfrm>
            <a:off x="840319" y="2057400"/>
            <a:ext cx="393276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6" name="Marcador de pie de página 5"/>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7" name="Marcador de número de diapositiva 6"/>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6254461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9" y="457200"/>
            <a:ext cx="3932767" cy="1600200"/>
          </a:xfrm>
          <a:prstGeom prst="rect">
            <a:avLst/>
          </a:prstGeom>
        </p:spPr>
        <p:txBody>
          <a:bodyPr anchor="b"/>
          <a:lstStyle>
            <a:lvl1pPr>
              <a:defRPr sz="2400"/>
            </a:lvl1pPr>
          </a:lstStyle>
          <a:p>
            <a:r>
              <a:rPr lang="es-ES"/>
              <a:t>Haga clic para modificar el estilo de título del patrón</a:t>
            </a:r>
            <a:endParaRPr lang="ca-ES"/>
          </a:p>
        </p:txBody>
      </p:sp>
      <p:sp>
        <p:nvSpPr>
          <p:cNvPr id="3" name="Marcador de posición de imagen 2"/>
          <p:cNvSpPr>
            <a:spLocks noGrp="1"/>
          </p:cNvSpPr>
          <p:nvPr>
            <p:ph type="pic" idx="1"/>
          </p:nvPr>
        </p:nvSpPr>
        <p:spPr>
          <a:xfrm>
            <a:off x="5183717" y="987428"/>
            <a:ext cx="617220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a-ES" dirty="0"/>
          </a:p>
        </p:txBody>
      </p:sp>
      <p:sp>
        <p:nvSpPr>
          <p:cNvPr id="4" name="Marcador de texto 3"/>
          <p:cNvSpPr>
            <a:spLocks noGrp="1"/>
          </p:cNvSpPr>
          <p:nvPr>
            <p:ph type="body" sz="half" idx="2"/>
          </p:nvPr>
        </p:nvSpPr>
        <p:spPr>
          <a:xfrm>
            <a:off x="840319" y="2057400"/>
            <a:ext cx="393276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6" name="Marcador de pie de página 5"/>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7" name="Marcador de número de diapositiva 6"/>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10042986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texto vertical 2"/>
          <p:cNvSpPr>
            <a:spLocks noGrp="1"/>
          </p:cNvSpPr>
          <p:nvPr>
            <p:ph type="body" orient="vert" idx="1"/>
          </p:nvPr>
        </p:nvSpPr>
        <p:spPr>
          <a:xfrm>
            <a:off x="838200" y="1825625"/>
            <a:ext cx="10515600" cy="4351338"/>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41004845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2" y="365125"/>
            <a:ext cx="2628900" cy="5811838"/>
          </a:xfrm>
          <a:prstGeom prst="rect">
            <a:avLst/>
          </a:prstGeom>
        </p:spPr>
        <p:txBody>
          <a:bodyPr vert="eaVert"/>
          <a:lstStyle/>
          <a:p>
            <a:r>
              <a:rPr lang="es-ES"/>
              <a:t>Haga clic para modificar el estilo de título del patrón</a:t>
            </a:r>
            <a:endParaRPr lang="ca-ES"/>
          </a:p>
        </p:txBody>
      </p:sp>
      <p:sp>
        <p:nvSpPr>
          <p:cNvPr id="3" name="Marcador de texto vertical 2"/>
          <p:cNvSpPr>
            <a:spLocks noGrp="1"/>
          </p:cNvSpPr>
          <p:nvPr>
            <p:ph type="body" orient="vert" idx="1"/>
          </p:nvPr>
        </p:nvSpPr>
        <p:spPr>
          <a:xfrm>
            <a:off x="838202" y="365125"/>
            <a:ext cx="7683500" cy="5811838"/>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986C2CDE-CEAC-4811-A219-E884EAD72FC0}"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1C0C88C5-95AF-41B2-BDED-F0581BB3E57D}" type="slidenum">
              <a:rPr lang="ca-ES" smtClean="0"/>
              <a:t>‹Nº›</a:t>
            </a:fld>
            <a:endParaRPr lang="ca-ES" dirty="0"/>
          </a:p>
        </p:txBody>
      </p:sp>
    </p:spTree>
    <p:extLst>
      <p:ext uri="{BB962C8B-B14F-4D97-AF65-F5344CB8AC3E}">
        <p14:creationId xmlns:p14="http://schemas.microsoft.com/office/powerpoint/2010/main" val="20825233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4500"/>
            </a:lvl1pPr>
          </a:lstStyle>
          <a:p>
            <a:r>
              <a:rPr lang="es-ES"/>
              <a:t>Haga clic para modificar el estilo de título del patrón</a:t>
            </a:r>
            <a:endParaRPr lang="ca-ES"/>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5608236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25574458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1" y="1709741"/>
            <a:ext cx="10515600" cy="2852737"/>
          </a:xfrm>
          <a:prstGeom prst="rect">
            <a:avLst/>
          </a:prstGeom>
        </p:spPr>
        <p:txBody>
          <a:bodyPr anchor="b"/>
          <a:lstStyle>
            <a:lvl1pPr>
              <a:defRPr sz="4500"/>
            </a:lvl1pPr>
          </a:lstStyle>
          <a:p>
            <a:r>
              <a:rPr lang="es-ES"/>
              <a:t>Haga clic para modificar el estilo de título del patrón</a:t>
            </a:r>
            <a:endParaRPr lang="ca-ES"/>
          </a:p>
        </p:txBody>
      </p:sp>
      <p:sp>
        <p:nvSpPr>
          <p:cNvPr id="3" name="Marcador de texto 2"/>
          <p:cNvSpPr>
            <a:spLocks noGrp="1"/>
          </p:cNvSpPr>
          <p:nvPr>
            <p:ph type="body" idx="1"/>
          </p:nvPr>
        </p:nvSpPr>
        <p:spPr>
          <a:xfrm>
            <a:off x="831851" y="4589466"/>
            <a:ext cx="105156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36754209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contenido 2"/>
          <p:cNvSpPr>
            <a:spLocks noGrp="1"/>
          </p:cNvSpPr>
          <p:nvPr>
            <p:ph sz="half" idx="1"/>
          </p:nvPr>
        </p:nvSpPr>
        <p:spPr>
          <a:xfrm>
            <a:off x="838200" y="1825625"/>
            <a:ext cx="51562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contenido 3"/>
          <p:cNvSpPr>
            <a:spLocks noGrp="1"/>
          </p:cNvSpPr>
          <p:nvPr>
            <p:ph sz="half" idx="2"/>
          </p:nvPr>
        </p:nvSpPr>
        <p:spPr>
          <a:xfrm>
            <a:off x="6197600" y="1825625"/>
            <a:ext cx="51562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fecha 4"/>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6" name="Marcador de pie de página 5"/>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7" name="Marcador de número de diapositiva 6"/>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17522641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40317" y="365128"/>
            <a:ext cx="10515600" cy="1325563"/>
          </a:xfrm>
          <a:prstGeom prst="rect">
            <a:avLst/>
          </a:prstGeom>
        </p:spPr>
        <p:txBody>
          <a:bodyPr/>
          <a:lstStyle/>
          <a:p>
            <a:r>
              <a:rPr lang="es-ES"/>
              <a:t>Haga clic para modificar el estilo de título del patrón</a:t>
            </a:r>
            <a:endParaRPr lang="ca-ES"/>
          </a:p>
        </p:txBody>
      </p:sp>
      <p:sp>
        <p:nvSpPr>
          <p:cNvPr id="3" name="Marcador de texto 2"/>
          <p:cNvSpPr>
            <a:spLocks noGrp="1"/>
          </p:cNvSpPr>
          <p:nvPr>
            <p:ph type="body" idx="1"/>
          </p:nvPr>
        </p:nvSpPr>
        <p:spPr>
          <a:xfrm>
            <a:off x="840319" y="1681163"/>
            <a:ext cx="5158316"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840319" y="2505075"/>
            <a:ext cx="5158316" cy="36845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texto 4"/>
          <p:cNvSpPr>
            <a:spLocks noGrp="1"/>
          </p:cNvSpPr>
          <p:nvPr>
            <p:ph type="body" sz="quarter" idx="3"/>
          </p:nvPr>
        </p:nvSpPr>
        <p:spPr>
          <a:xfrm>
            <a:off x="6172200" y="1681163"/>
            <a:ext cx="5183717"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717" cy="36845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7" name="Marcador de fecha 6"/>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8" name="Marcador de pie de página 7"/>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9" name="Marcador de número de diapositiva 8"/>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31980238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fecha 2"/>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4" name="Marcador de pie de página 3"/>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5" name="Marcador de número de diapositiva 4"/>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4051636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a:prstGeom prst="rect">
            <a:avLst/>
          </a:prstGeo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1" y="4589467"/>
            <a:ext cx="10515600" cy="1500187"/>
          </a:xfrm>
          <a:prstGeom prst="rect">
            <a:avLst/>
          </a:prstGeo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AC336F0D-4877-4CB1-9F16-B70BDF6D6CBE}" type="datetime1">
              <a:rPr lang="ca-ES" smtClean="0"/>
              <a:t>21/5/2020</a:t>
            </a:fld>
            <a:endParaRPr lang="ca-ES" dirty="0"/>
          </a:p>
        </p:txBody>
      </p:sp>
      <p:sp>
        <p:nvSpPr>
          <p:cNvPr id="5" name="Footer Placeholder 4"/>
          <p:cNvSpPr>
            <a:spLocks noGrp="1"/>
          </p:cNvSpPr>
          <p:nvPr>
            <p:ph type="ftr" sz="quarter" idx="11"/>
          </p:nvPr>
        </p:nvSpPr>
        <p:spPr/>
        <p:txBody>
          <a:bodyPr/>
          <a:lstStyle/>
          <a:p>
            <a:endParaRPr lang="ca-ES" dirty="0"/>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9283523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3" name="Marcador de pie de página 2"/>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4" name="Marcador de número de diapositiva 3"/>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32990562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9" y="457200"/>
            <a:ext cx="3932767" cy="1600200"/>
          </a:xfrm>
          <a:prstGeom prst="rect">
            <a:avLst/>
          </a:prstGeom>
        </p:spPr>
        <p:txBody>
          <a:bodyPr anchor="b"/>
          <a:lstStyle>
            <a:lvl1pPr>
              <a:defRPr sz="2400"/>
            </a:lvl1pPr>
          </a:lstStyle>
          <a:p>
            <a:r>
              <a:rPr lang="es-ES"/>
              <a:t>Haga clic para modificar el estilo de título del patrón</a:t>
            </a:r>
            <a:endParaRPr lang="ca-ES"/>
          </a:p>
        </p:txBody>
      </p:sp>
      <p:sp>
        <p:nvSpPr>
          <p:cNvPr id="3" name="Marcador de contenido 2"/>
          <p:cNvSpPr>
            <a:spLocks noGrp="1"/>
          </p:cNvSpPr>
          <p:nvPr>
            <p:ph idx="1"/>
          </p:nvPr>
        </p:nvSpPr>
        <p:spPr>
          <a:xfrm>
            <a:off x="5183717" y="987428"/>
            <a:ext cx="617220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texto 3"/>
          <p:cNvSpPr>
            <a:spLocks noGrp="1"/>
          </p:cNvSpPr>
          <p:nvPr>
            <p:ph type="body" sz="half" idx="2"/>
          </p:nvPr>
        </p:nvSpPr>
        <p:spPr>
          <a:xfrm>
            <a:off x="840319" y="2057400"/>
            <a:ext cx="393276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6" name="Marcador de pie de página 5"/>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7" name="Marcador de número de diapositiva 6"/>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14721458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9" y="457200"/>
            <a:ext cx="3932767" cy="1600200"/>
          </a:xfrm>
          <a:prstGeom prst="rect">
            <a:avLst/>
          </a:prstGeom>
        </p:spPr>
        <p:txBody>
          <a:bodyPr anchor="b"/>
          <a:lstStyle>
            <a:lvl1pPr>
              <a:defRPr sz="2400"/>
            </a:lvl1pPr>
          </a:lstStyle>
          <a:p>
            <a:r>
              <a:rPr lang="es-ES"/>
              <a:t>Haga clic para modificar el estilo de título del patrón</a:t>
            </a:r>
            <a:endParaRPr lang="ca-ES"/>
          </a:p>
        </p:txBody>
      </p:sp>
      <p:sp>
        <p:nvSpPr>
          <p:cNvPr id="3" name="Marcador de posición de imagen 2"/>
          <p:cNvSpPr>
            <a:spLocks noGrp="1"/>
          </p:cNvSpPr>
          <p:nvPr>
            <p:ph type="pic" idx="1"/>
          </p:nvPr>
        </p:nvSpPr>
        <p:spPr>
          <a:xfrm>
            <a:off x="5183717" y="987428"/>
            <a:ext cx="617220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a-ES" dirty="0"/>
          </a:p>
        </p:txBody>
      </p:sp>
      <p:sp>
        <p:nvSpPr>
          <p:cNvPr id="4" name="Marcador de texto 3"/>
          <p:cNvSpPr>
            <a:spLocks noGrp="1"/>
          </p:cNvSpPr>
          <p:nvPr>
            <p:ph type="body" sz="half" idx="2"/>
          </p:nvPr>
        </p:nvSpPr>
        <p:spPr>
          <a:xfrm>
            <a:off x="840319" y="2057400"/>
            <a:ext cx="393276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6" name="Marcador de pie de página 5"/>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7" name="Marcador de número de diapositiva 6"/>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24824392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8"/>
            <a:ext cx="10515600" cy="1325563"/>
          </a:xfrm>
          <a:prstGeom prst="rect">
            <a:avLst/>
          </a:prstGeom>
        </p:spPr>
        <p:txBody>
          <a:bodyPr/>
          <a:lstStyle/>
          <a:p>
            <a:r>
              <a:rPr lang="es-ES"/>
              <a:t>Haga clic para modificar el estilo de título del patrón</a:t>
            </a:r>
            <a:endParaRPr lang="ca-ES"/>
          </a:p>
        </p:txBody>
      </p:sp>
      <p:sp>
        <p:nvSpPr>
          <p:cNvPr id="3" name="Marcador de texto vertical 2"/>
          <p:cNvSpPr>
            <a:spLocks noGrp="1"/>
          </p:cNvSpPr>
          <p:nvPr>
            <p:ph type="body" orient="vert" idx="1"/>
          </p:nvPr>
        </p:nvSpPr>
        <p:spPr>
          <a:xfrm>
            <a:off x="838200" y="1825625"/>
            <a:ext cx="10515600" cy="4351338"/>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6168286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2" y="365125"/>
            <a:ext cx="2628900" cy="5811838"/>
          </a:xfrm>
          <a:prstGeom prst="rect">
            <a:avLst/>
          </a:prstGeom>
        </p:spPr>
        <p:txBody>
          <a:bodyPr vert="eaVert"/>
          <a:lstStyle/>
          <a:p>
            <a:r>
              <a:rPr lang="es-ES"/>
              <a:t>Haga clic para modificar el estilo de título del patrón</a:t>
            </a:r>
            <a:endParaRPr lang="ca-ES"/>
          </a:p>
        </p:txBody>
      </p:sp>
      <p:sp>
        <p:nvSpPr>
          <p:cNvPr id="3" name="Marcador de texto vertical 2"/>
          <p:cNvSpPr>
            <a:spLocks noGrp="1"/>
          </p:cNvSpPr>
          <p:nvPr>
            <p:ph type="body" orient="vert" idx="1"/>
          </p:nvPr>
        </p:nvSpPr>
        <p:spPr>
          <a:xfrm>
            <a:off x="838202" y="365125"/>
            <a:ext cx="7683500" cy="5811838"/>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a:xfrm>
            <a:off x="838200" y="6356353"/>
            <a:ext cx="2743200" cy="365125"/>
          </a:xfrm>
          <a:prstGeom prst="rect">
            <a:avLst/>
          </a:prstGeom>
        </p:spPr>
        <p:txBody>
          <a:bodyPr/>
          <a:lstStyle/>
          <a:p>
            <a:fld id="{58771C16-ADEA-4B5F-BF0A-DBCD31A470BE}" type="datetimeFigureOut">
              <a:rPr lang="ca-ES" smtClean="0"/>
              <a:t>21/5/2020</a:t>
            </a:fld>
            <a:endParaRPr lang="ca-ES" dirty="0"/>
          </a:p>
        </p:txBody>
      </p:sp>
      <p:sp>
        <p:nvSpPr>
          <p:cNvPr id="5" name="Marcador de pie de página 4"/>
          <p:cNvSpPr>
            <a:spLocks noGrp="1"/>
          </p:cNvSpPr>
          <p:nvPr>
            <p:ph type="ftr" sz="quarter" idx="11"/>
          </p:nvPr>
        </p:nvSpPr>
        <p:spPr>
          <a:xfrm>
            <a:off x="4038600" y="6356353"/>
            <a:ext cx="4114800" cy="365125"/>
          </a:xfrm>
          <a:prstGeom prst="rect">
            <a:avLst/>
          </a:prstGeom>
        </p:spPr>
        <p:txBody>
          <a:bodyPr/>
          <a:lstStyle/>
          <a:p>
            <a:endParaRPr lang="ca-ES" dirty="0"/>
          </a:p>
        </p:txBody>
      </p:sp>
      <p:sp>
        <p:nvSpPr>
          <p:cNvPr id="6" name="Marcador de número de diapositiva 5"/>
          <p:cNvSpPr>
            <a:spLocks noGrp="1"/>
          </p:cNvSpPr>
          <p:nvPr>
            <p:ph type="sldNum" sz="quarter" idx="12"/>
          </p:nvPr>
        </p:nvSpPr>
        <p:spPr>
          <a:xfrm>
            <a:off x="8610600" y="6356353"/>
            <a:ext cx="2743200" cy="365125"/>
          </a:xfrm>
          <a:prstGeom prst="rect">
            <a:avLst/>
          </a:prstGeom>
        </p:spPr>
        <p:txBody>
          <a:bodyPr/>
          <a:lstStyle/>
          <a:p>
            <a:fld id="{98879134-6382-4B0E-96B4-85B7B02869F8}" type="slidenum">
              <a:rPr lang="ca-ES" smtClean="0"/>
              <a:t>‹Nº›</a:t>
            </a:fld>
            <a:endParaRPr lang="ca-ES" dirty="0"/>
          </a:p>
        </p:txBody>
      </p:sp>
    </p:spTree>
    <p:extLst>
      <p:ext uri="{BB962C8B-B14F-4D97-AF65-F5344CB8AC3E}">
        <p14:creationId xmlns:p14="http://schemas.microsoft.com/office/powerpoint/2010/main" val="3674822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3289300" y="365129"/>
            <a:ext cx="61341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06560D6-806C-40E2-AC58-C9E511C887CA}" type="datetime1">
              <a:rPr lang="ca-ES" smtClean="0"/>
              <a:t>21/5/2020</a:t>
            </a:fld>
            <a:endParaRPr lang="ca-ES" dirty="0"/>
          </a:p>
        </p:txBody>
      </p:sp>
      <p:sp>
        <p:nvSpPr>
          <p:cNvPr id="6" name="Footer Placeholder 5"/>
          <p:cNvSpPr>
            <a:spLocks noGrp="1"/>
          </p:cNvSpPr>
          <p:nvPr>
            <p:ph type="ftr" sz="quarter" idx="11"/>
          </p:nvPr>
        </p:nvSpPr>
        <p:spPr/>
        <p:txBody>
          <a:bodyPr/>
          <a:lstStyle/>
          <a:p>
            <a:endParaRPr lang="ca-ES" dirty="0"/>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23217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a:prstGeom prst="rect">
            <a:avLst/>
          </a:prstGeo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2" y="1681163"/>
            <a:ext cx="5183188"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2" y="2505075"/>
            <a:ext cx="5183188" cy="368458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4167577-0E50-4682-8E68-0C962A97F9BF}" type="datetime1">
              <a:rPr lang="ca-ES" smtClean="0"/>
              <a:t>21/5/2020</a:t>
            </a:fld>
            <a:endParaRPr lang="ca-ES" dirty="0"/>
          </a:p>
        </p:txBody>
      </p:sp>
      <p:sp>
        <p:nvSpPr>
          <p:cNvPr id="8" name="Footer Placeholder 7"/>
          <p:cNvSpPr>
            <a:spLocks noGrp="1"/>
          </p:cNvSpPr>
          <p:nvPr>
            <p:ph type="ftr" sz="quarter" idx="11"/>
          </p:nvPr>
        </p:nvSpPr>
        <p:spPr/>
        <p:txBody>
          <a:bodyPr/>
          <a:lstStyle/>
          <a:p>
            <a:endParaRPr lang="ca-ES" dirty="0"/>
          </a:p>
        </p:txBody>
      </p:sp>
      <p:sp>
        <p:nvSpPr>
          <p:cNvPr id="9" name="Slide Number Placeholder 8"/>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16265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F88B1-DFC1-45F9-A8C9-C292CD8F3857}" type="datetime1">
              <a:rPr lang="ca-ES" smtClean="0"/>
              <a:t>21/5/2020</a:t>
            </a:fld>
            <a:endParaRPr lang="ca-ES" dirty="0"/>
          </a:p>
        </p:txBody>
      </p:sp>
      <p:sp>
        <p:nvSpPr>
          <p:cNvPr id="3" name="Footer Placeholder 2"/>
          <p:cNvSpPr>
            <a:spLocks noGrp="1"/>
          </p:cNvSpPr>
          <p:nvPr>
            <p:ph type="ftr" sz="quarter" idx="11"/>
          </p:nvPr>
        </p:nvSpPr>
        <p:spPr/>
        <p:txBody>
          <a:bodyPr/>
          <a:lstStyle/>
          <a:p>
            <a:endParaRPr lang="ca-ES" dirty="0"/>
          </a:p>
        </p:txBody>
      </p:sp>
      <p:sp>
        <p:nvSpPr>
          <p:cNvPr id="4" name="Slide Number Placeholder 3"/>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6BC8B5E0-7BD1-4A61-B63B-F1873C86CA6B}" type="datetime1">
              <a:rPr lang="ca-ES" smtClean="0"/>
              <a:t>21/5/2020</a:t>
            </a:fld>
            <a:endParaRPr lang="ca-ES" dirty="0"/>
          </a:p>
        </p:txBody>
      </p:sp>
      <p:sp>
        <p:nvSpPr>
          <p:cNvPr id="6" name="Footer Placeholder 5"/>
          <p:cNvSpPr>
            <a:spLocks noGrp="1"/>
          </p:cNvSpPr>
          <p:nvPr>
            <p:ph type="ftr" sz="quarter" idx="11"/>
          </p:nvPr>
        </p:nvSpPr>
        <p:spPr/>
        <p:txBody>
          <a:bodyPr/>
          <a:lstStyle/>
          <a:p>
            <a:endParaRPr lang="ca-ES" dirty="0"/>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53F2CBC3-EBA3-4983-BBFB-F9326D6CDAED}" type="datetime1">
              <a:rPr lang="ca-ES" smtClean="0"/>
              <a:t>21/5/2020</a:t>
            </a:fld>
            <a:endParaRPr lang="ca-ES" dirty="0"/>
          </a:p>
        </p:txBody>
      </p:sp>
      <p:sp>
        <p:nvSpPr>
          <p:cNvPr id="6" name="Footer Placeholder 5"/>
          <p:cNvSpPr>
            <a:spLocks noGrp="1"/>
          </p:cNvSpPr>
          <p:nvPr>
            <p:ph type="ftr" sz="quarter" idx="11"/>
          </p:nvPr>
        </p:nvSpPr>
        <p:spPr/>
        <p:txBody>
          <a:bodyPr/>
          <a:lstStyle/>
          <a:p>
            <a:endParaRPr lang="ca-ES" dirty="0"/>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dirty="0"/>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7764518-C8D6-4A22-ADB0-38CAA77BE472}" type="datetime1">
              <a:rPr lang="ca-ES" smtClean="0"/>
              <a:t>21/5/2020</a:t>
            </a:fld>
            <a:endParaRPr lang="ca-E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ca-E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1A7D8FF-E13C-4852-9C48-BBAC7A8E0B1D}" type="slidenum">
              <a:rPr lang="ca-ES" smtClean="0"/>
              <a:t>‹Nº›</a:t>
            </a:fld>
            <a:endParaRPr lang="ca-ES"/>
          </a:p>
        </p:txBody>
      </p:sp>
      <p:pic>
        <p:nvPicPr>
          <p:cNvPr id="8" name="Imagen 7" descr="Imagen que contiene dibujo&#10;&#10;Descripción generada automáticamente">
            <a:extLst>
              <a:ext uri="{FF2B5EF4-FFF2-40B4-BE49-F238E27FC236}">
                <a16:creationId xmlns:a16="http://schemas.microsoft.com/office/drawing/2014/main" id="{B876237E-BD5B-1C42-8468-712AC2906496}"/>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30200" y="268528"/>
            <a:ext cx="2468880" cy="825018"/>
          </a:xfrm>
          <a:prstGeom prst="rect">
            <a:avLst/>
          </a:prstGeom>
        </p:spPr>
      </p:pic>
      <p:pic>
        <p:nvPicPr>
          <p:cNvPr id="10" name="Imagen 9">
            <a:extLst>
              <a:ext uri="{FF2B5EF4-FFF2-40B4-BE49-F238E27FC236}">
                <a16:creationId xmlns:a16="http://schemas.microsoft.com/office/drawing/2014/main" id="{063A556A-7F1A-7448-85D1-89FD34C6D5B2}"/>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982200" y="398398"/>
            <a:ext cx="1879600" cy="565278"/>
          </a:xfrm>
          <a:prstGeom prst="rect">
            <a:avLst/>
          </a:prstGeom>
        </p:spPr>
      </p:pic>
      <p:pic>
        <p:nvPicPr>
          <p:cNvPr id="11" name="Imagen 10" descr="Imagen que contiene objeto&#10;&#10;Descripción generada con confianza alta">
            <a:extLst>
              <a:ext uri="{FF2B5EF4-FFF2-40B4-BE49-F238E27FC236}">
                <a16:creationId xmlns:a16="http://schemas.microsoft.com/office/drawing/2014/main" id="{FD86C2D1-B4C8-984F-B3B8-2679740A53F3}"/>
              </a:ext>
            </a:extLst>
          </p:cNvPr>
          <p:cNvPicPr>
            <a:picLocks noChangeAspect="1"/>
          </p:cNvPicPr>
          <p:nvPr userDrawn="1"/>
        </p:nvPicPr>
        <p:blipFill>
          <a:blip r:embed="rId15"/>
          <a:stretch>
            <a:fillRect/>
          </a:stretch>
        </p:blipFill>
        <p:spPr>
          <a:xfrm>
            <a:off x="2076619" y="302005"/>
            <a:ext cx="1978323" cy="825018"/>
          </a:xfrm>
          <a:prstGeom prst="rect">
            <a:avLst/>
          </a:prstGeom>
        </p:spPr>
      </p:pic>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3" r:id="rId4"/>
    <p:sldLayoutId id="2147483664" r:id="rId5"/>
    <p:sldLayoutId id="2147483665"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2800" kern="1200">
          <a:solidFill>
            <a:schemeClr val="tx1"/>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3B98209-662E-0A46-9FE2-FD8C515E1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E2FE4FA-415B-2B45-9B54-F1A35138D6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37A6958-37B4-1C4E-836C-CABA8C3BFD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1B7219-F672-964B-A776-43502813039D}" type="datetimeFigureOut">
              <a:rPr lang="es-ES" smtClean="0"/>
              <a:t>21/05/2020</a:t>
            </a:fld>
            <a:endParaRPr lang="es-ES"/>
          </a:p>
        </p:txBody>
      </p:sp>
      <p:sp>
        <p:nvSpPr>
          <p:cNvPr id="5" name="Marcador de pie de página 4">
            <a:extLst>
              <a:ext uri="{FF2B5EF4-FFF2-40B4-BE49-F238E27FC236}">
                <a16:creationId xmlns:a16="http://schemas.microsoft.com/office/drawing/2014/main" id="{FFFCEAF1-6995-E441-B86E-A719EE5F17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FDEFE0B8-61E9-974A-A92D-EB8EE1AC30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06762-CAC7-0941-B739-1A7783BBC911}" type="slidenum">
              <a:rPr lang="es-ES" smtClean="0"/>
              <a:t>‹Nº›</a:t>
            </a:fld>
            <a:endParaRPr lang="es-ES"/>
          </a:p>
        </p:txBody>
      </p:sp>
    </p:spTree>
    <p:extLst>
      <p:ext uri="{BB962C8B-B14F-4D97-AF65-F5344CB8AC3E}">
        <p14:creationId xmlns:p14="http://schemas.microsoft.com/office/powerpoint/2010/main" val="164367008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42455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a-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87449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a-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4.png"/><Relationship Id="rId2" Type="http://schemas.openxmlformats.org/officeDocument/2006/relationships/hyperlink" Target="https://bipadi.ub.edu/digital/" TargetMode="External"/><Relationship Id="rId1" Type="http://schemas.openxmlformats.org/officeDocument/2006/relationships/slideLayout" Target="../slideLayouts/slideLayout2.xml"/><Relationship Id="rId6" Type="http://schemas.openxmlformats.org/officeDocument/2006/relationships/hyperlink" Target="https://crai.ub.edu/en/crai-services/support-researchers/management-publication-scientific-journals" TargetMode="External"/><Relationship Id="rId5" Type="http://schemas.openxmlformats.org/officeDocument/2006/relationships/image" Target="../media/image23.png"/><Relationship Id="rId4" Type="http://schemas.openxmlformats.org/officeDocument/2006/relationships/hyperlink" Target="http://diposit.ub.edu/dspace/?locale=en"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5.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crai.ub.edu/en/about-crai/get-started-in-the-crai" TargetMode="External"/><Relationship Id="rId5" Type="http://schemas.openxmlformats.org/officeDocument/2006/relationships/image" Target="../media/image26.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about-crai/get-started-in-the-crai"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crai-services/resources-online/authenticatio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rai.ub.edu/en/crai-services/resources-online/eduroam" TargetMode="Externa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hyperlink" Target="https://cat.eduroam.org/?idp=2147" TargetMode="External"/><Relationship Id="rId5" Type="http://schemas.openxmlformats.org/officeDocument/2006/relationships/image" Target="../media/image9.sv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32.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crai.ub.edu/en/crai-services/resources-online/proxy" TargetMode="External"/><Relationship Id="rId5" Type="http://schemas.openxmlformats.org/officeDocument/2006/relationships/image" Target="../media/image33.png"/><Relationship Id="rId4" Type="http://schemas.openxmlformats.org/officeDocument/2006/relationships/hyperlink" Target="https://www.jstor.org/stable/487656?seq=1"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4.gif"/><Relationship Id="rId7" Type="http://schemas.openxmlformats.org/officeDocument/2006/relationships/hyperlink" Target="https://crai.ub.edu/en/crai-services/resources-online/prox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hyperlink" Target="https://support.mozilla.org/en-US/kb/bookmarks-toolbar-display-favorite-websites" TargetMode="External"/><Relationship Id="rId4" Type="http://schemas.openxmlformats.org/officeDocument/2006/relationships/hyperlink" Target="https://support.google.com/chrome/answer/188842?co=GENIE.Platform%3DDesktop&amp;hl=en" TargetMode="External"/><Relationship Id="rId9" Type="http://schemas.openxmlformats.org/officeDocument/2006/relationships/image" Target="../media/image9.svg"/></Relationships>
</file>

<file path=ppt/slides/_rels/slide18.xml.rels><?xml version="1.0" encoding="UTF-8" standalone="yes"?>
<Relationships xmlns="http://schemas.openxmlformats.org/package/2006/relationships"><Relationship Id="rId3" Type="http://schemas.openxmlformats.org/officeDocument/2006/relationships/hyperlink" Target="https://crai.ub.edu/en" TargetMode="External"/><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cercabib.ub.edu/iii/encore/?lang=eng" TargetMode="Externa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information-resources/cercabib"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9.sv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crai.ub.edu/en/crai-services/loans" TargetMode="External"/><Relationship Id="rId4" Type="http://schemas.openxmlformats.org/officeDocument/2006/relationships/image" Target="../media/image50.tiff"/></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ai.ub.edu/en/crai-services/loans" TargetMode="Externa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33.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hyperlink" Target="http://crai.ub.edu/en/crai-services/loans/loans-puc" TargetMode="External"/><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jpeg"/><Relationship Id="rId4" Type="http://schemas.openxmlformats.org/officeDocument/2006/relationships/image" Target="../media/image52.png"/><Relationship Id="rId9" Type="http://schemas.openxmlformats.org/officeDocument/2006/relationships/image" Target="../media/image57.jpeg"/></Relationships>
</file>

<file path=ppt/slides/_rels/slide34.xml.rels><?xml version="1.0" encoding="UTF-8" standalone="yes"?>
<Relationships xmlns="http://schemas.openxmlformats.org/package/2006/relationships"><Relationship Id="rId3" Type="http://schemas.openxmlformats.org/officeDocument/2006/relationships/hyperlink" Target="http://crai.ub.edu/en/crai-services/loans/loans-puc" TargetMode="External"/><Relationship Id="rId2" Type="http://schemas.openxmlformats.org/officeDocument/2006/relationships/hyperlink" Target="http://crai.ub.edu/en/crai-services/loans/inter-library-loans" TargetMode="Externa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hyperlink" Target="http://crai.ub.edu/sites/default/files/copies/copies.html"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crai-services/request-bibliography"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crai.ub.edu/en/crai-services/citations-reference/mendeley" TargetMode="External"/><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9.svg"/><Relationship Id="rId4" Type="http://schemas.openxmlformats.org/officeDocument/2006/relationships/image" Target="../media/image66.png"/><Relationship Id="rId9" Type="http://schemas.openxmlformats.org/officeDocument/2006/relationships/image" Target="../media/image8.png"/></Relationships>
</file>

<file path=ppt/slides/_rels/slide37.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8.png"/><Relationship Id="rId7" Type="http://schemas.openxmlformats.org/officeDocument/2006/relationships/image" Target="../media/image72.png"/><Relationship Id="rId2" Type="http://schemas.openxmlformats.org/officeDocument/2006/relationships/hyperlink" Target="https://crai.ub.edu/que-ofereix-el-crai/publicar-repositoris-ub/instruccions" TargetMode="Externa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9.svg"/></Relationships>
</file>

<file path=ppt/slides/_rels/slide38.xml.rels><?xml version="1.0" encoding="UTF-8" standalone="yes"?>
<Relationships xmlns="http://schemas.openxmlformats.org/package/2006/relationships"><Relationship Id="rId3" Type="http://schemas.openxmlformats.org/officeDocument/2006/relationships/hyperlink" Target="https://crai.ub.edu/en/crai-services/intellectual-property" TargetMode="External"/><Relationship Id="rId2" Type="http://schemas.openxmlformats.org/officeDocument/2006/relationships/image" Target="../media/image74.jpe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crai-services/user-trai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hyperlink" Target="https://crai.ub.edu/en/about-crai/quality-strategies/crai-in-figures" TargetMode="Externa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hyperlink" Target="https://crai.ub.edu/en/crai-services/user-training" TargetMode="External"/><Relationship Id="rId2" Type="http://schemas.openxmlformats.org/officeDocument/2006/relationships/image" Target="../media/image77.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9.svg"/><Relationship Id="rId2" Type="http://schemas.openxmlformats.org/officeDocument/2006/relationships/hyperlink" Target="https://crai.ub.edu/pmf-generals"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crai.ub.edu/en/crai-services/sau" TargetMode="External"/><Relationship Id="rId4" Type="http://schemas.openxmlformats.org/officeDocument/2006/relationships/image" Target="../media/image79.png"/></Relationships>
</file>

<file path=ppt/slides/_rels/slide42.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9.svg"/><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8.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hyperlink" Target="https://crai.ub.edu/ca/coneix-el-crai/difusio-marqueting/blogs-i-xarxes-socials" TargetMode="External"/><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s>
</file>

<file path=ppt/slides/_rels/slide4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hyperlink" Target="https://crai.ub.edu/valora"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91.jpg"/><Relationship Id="rId4" Type="http://schemas.openxmlformats.org/officeDocument/2006/relationships/hyperlink" Target="http://bit.ly/2sO5WCQ"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9.sv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hyperlink" Target="https://crai.ub.edu/en/about-crai/presentation" TargetMode="Externa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about-crai/librari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crai.ub.edu/en/about-crai/libraries"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crai.ub.edu/en/about-crai/libraries/rare-book" TargetMode="External"/><Relationship Id="rId3" Type="http://schemas.openxmlformats.org/officeDocument/2006/relationships/image" Target="../media/image13.png"/><Relationship Id="rId7" Type="http://schemas.openxmlformats.org/officeDocument/2006/relationships/image" Target="../media/image9.sv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hyperlink" Target="https://crai.ub.edu/en/about-crai/libraries/pavello-republica" TargetMode="Externa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Imagen que contiene edificio&#10;&#10;Descripción generada automáticamente">
            <a:extLst>
              <a:ext uri="{FF2B5EF4-FFF2-40B4-BE49-F238E27FC236}">
                <a16:creationId xmlns:a16="http://schemas.microsoft.com/office/drawing/2014/main" id="{ABF935F7-E56F-AC44-BAA0-FBE62E167C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Marcador de número de diapositiva 1"/>
          <p:cNvSpPr>
            <a:spLocks noGrp="1"/>
          </p:cNvSpPr>
          <p:nvPr>
            <p:ph type="sldNum" sz="quarter" idx="12"/>
          </p:nvPr>
        </p:nvSpPr>
        <p:spPr/>
        <p:txBody>
          <a:bodyPr/>
          <a:lstStyle/>
          <a:p>
            <a:fld id="{B1A7D8FF-E13C-4852-9C48-BBAC7A8E0B1D}" type="slidenum">
              <a:rPr lang="ca-ES" smtClean="0"/>
              <a:t>1</a:t>
            </a:fld>
            <a:endParaRPr lang="ca-ES" dirty="0"/>
          </a:p>
        </p:txBody>
      </p:sp>
      <p:sp>
        <p:nvSpPr>
          <p:cNvPr id="5" name="Rectángulo 4"/>
          <p:cNvSpPr/>
          <p:nvPr/>
        </p:nvSpPr>
        <p:spPr>
          <a:xfrm>
            <a:off x="3028782" y="2505670"/>
            <a:ext cx="6134436" cy="1846659"/>
          </a:xfrm>
          <a:prstGeom prst="rect">
            <a:avLst/>
          </a:prstGeom>
          <a:noFill/>
        </p:spPr>
        <p:txBody>
          <a:bodyPr wrap="none">
            <a:spAutoFit/>
          </a:bodyPr>
          <a:lstStyle/>
          <a:p>
            <a:pPr algn="ctr"/>
            <a:r>
              <a:rPr lang="ca-ES" sz="4800" b="1" dirty="0">
                <a:solidFill>
                  <a:schemeClr val="bg1"/>
                </a:solidFill>
                <a:ea typeface="Verdana" panose="020B0604030504040204" pitchFamily="34" charset="0"/>
                <a:cs typeface="Microsoft Sans Serif" panose="020B0604020202020204" pitchFamily="34" charset="0"/>
              </a:rPr>
              <a:t>CRAI UB</a:t>
            </a:r>
          </a:p>
          <a:p>
            <a:pPr algn="ctr"/>
            <a:r>
              <a:rPr lang="ca-ES" sz="4800" b="1" dirty="0" err="1">
                <a:solidFill>
                  <a:schemeClr val="bg1"/>
                </a:solidFill>
                <a:ea typeface="Verdana" panose="020B0604030504040204" pitchFamily="34" charset="0"/>
                <a:cs typeface="Microsoft Sans Serif" panose="020B0604020202020204" pitchFamily="34" charset="0"/>
              </a:rPr>
              <a:t>Resources</a:t>
            </a:r>
            <a:r>
              <a:rPr lang="ca-ES" sz="4800" b="1" dirty="0">
                <a:solidFill>
                  <a:schemeClr val="bg1"/>
                </a:solidFill>
                <a:ea typeface="Verdana" panose="020B0604030504040204" pitchFamily="34" charset="0"/>
                <a:cs typeface="Microsoft Sans Serif" panose="020B0604020202020204" pitchFamily="34" charset="0"/>
              </a:rPr>
              <a:t> </a:t>
            </a:r>
            <a:r>
              <a:rPr lang="ca-ES" sz="4800" b="1" dirty="0" err="1">
                <a:solidFill>
                  <a:schemeClr val="bg1"/>
                </a:solidFill>
                <a:ea typeface="Verdana" panose="020B0604030504040204" pitchFamily="34" charset="0"/>
                <a:cs typeface="Microsoft Sans Serif" panose="020B0604020202020204" pitchFamily="34" charset="0"/>
              </a:rPr>
              <a:t>and</a:t>
            </a:r>
            <a:r>
              <a:rPr lang="ca-ES" sz="4800" b="1" dirty="0">
                <a:solidFill>
                  <a:schemeClr val="bg1"/>
                </a:solidFill>
                <a:ea typeface="Verdana" panose="020B0604030504040204" pitchFamily="34" charset="0"/>
                <a:cs typeface="Microsoft Sans Serif" panose="020B0604020202020204" pitchFamily="34" charset="0"/>
              </a:rPr>
              <a:t> Services</a:t>
            </a:r>
          </a:p>
          <a:p>
            <a:endParaRPr lang="ca-ES"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00387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681FADD8-EC34-D344-9F8E-626A75F901CC}"/>
              </a:ext>
            </a:extLst>
          </p:cNvPr>
          <p:cNvSpPr txBox="1">
            <a:spLocks/>
          </p:cNvSpPr>
          <p:nvPr/>
        </p:nvSpPr>
        <p:spPr bwMode="auto">
          <a:xfrm>
            <a:off x="3285718" y="374100"/>
            <a:ext cx="5268024" cy="64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altLang="ca-ES" sz="2800" b="1" dirty="0">
                <a:latin typeface="+mn-lt"/>
              </a:rPr>
              <a:t>Information </a:t>
            </a:r>
            <a:r>
              <a:rPr lang="en-US" sz="2800" b="1" dirty="0">
                <a:latin typeface="+mn-lt"/>
                <a:cs typeface="Calibri Light"/>
              </a:rPr>
              <a:t>resources</a:t>
            </a:r>
            <a:endParaRPr lang="es-ES" sz="2800" dirty="0">
              <a:cs typeface="Calibri Light"/>
            </a:endParaRPr>
          </a:p>
        </p:txBody>
      </p:sp>
      <p:sp>
        <p:nvSpPr>
          <p:cNvPr id="3" name="CuadroTexto 2">
            <a:extLst>
              <a:ext uri="{FF2B5EF4-FFF2-40B4-BE49-F238E27FC236}">
                <a16:creationId xmlns:a16="http://schemas.microsoft.com/office/drawing/2014/main" id="{54A01FB1-FBE7-C046-900F-247B8B832C74}"/>
              </a:ext>
            </a:extLst>
          </p:cNvPr>
          <p:cNvSpPr txBox="1"/>
          <p:nvPr/>
        </p:nvSpPr>
        <p:spPr>
          <a:xfrm>
            <a:off x="280416" y="1347123"/>
            <a:ext cx="11533632"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400" dirty="0" err="1">
                <a:latin typeface="Calibri"/>
                <a:cs typeface="Calibri"/>
              </a:rPr>
              <a:t>Printed</a:t>
            </a:r>
            <a:r>
              <a:rPr lang="es-ES" sz="2400" dirty="0">
                <a:latin typeface="Calibri"/>
                <a:cs typeface="Calibri"/>
              </a:rPr>
              <a:t> </a:t>
            </a:r>
            <a:r>
              <a:rPr lang="es-ES" sz="2400" dirty="0" err="1">
                <a:latin typeface="Calibri"/>
                <a:cs typeface="Calibri"/>
              </a:rPr>
              <a:t>books</a:t>
            </a:r>
            <a:r>
              <a:rPr lang="es-ES" sz="2400" dirty="0">
                <a:latin typeface="Calibri"/>
                <a:cs typeface="Calibri"/>
              </a:rPr>
              <a:t>, </a:t>
            </a:r>
            <a:r>
              <a:rPr lang="es-ES" sz="2400" dirty="0" err="1">
                <a:latin typeface="Calibri"/>
                <a:cs typeface="Calibri"/>
              </a:rPr>
              <a:t>journals</a:t>
            </a:r>
            <a:r>
              <a:rPr lang="es-ES" sz="2400" dirty="0">
                <a:latin typeface="Calibri"/>
                <a:cs typeface="Calibri"/>
              </a:rPr>
              <a:t> and </a:t>
            </a:r>
            <a:r>
              <a:rPr lang="es-ES" sz="2400" dirty="0" err="1">
                <a:latin typeface="Calibri"/>
                <a:cs typeface="Calibri"/>
              </a:rPr>
              <a:t>other</a:t>
            </a:r>
            <a:r>
              <a:rPr lang="es-ES" sz="2400" dirty="0">
                <a:latin typeface="Calibri"/>
                <a:cs typeface="Calibri"/>
              </a:rPr>
              <a:t> material, and </a:t>
            </a:r>
            <a:r>
              <a:rPr lang="es-ES" sz="2400" b="1" dirty="0">
                <a:latin typeface="Calibri"/>
                <a:cs typeface="Calibri"/>
              </a:rPr>
              <a:t>a </a:t>
            </a:r>
            <a:r>
              <a:rPr lang="es-ES" sz="2400" b="1" dirty="0" err="1">
                <a:latin typeface="Calibri"/>
                <a:cs typeface="Calibri"/>
              </a:rPr>
              <a:t>growing</a:t>
            </a:r>
            <a:r>
              <a:rPr lang="es-ES" sz="2400" b="1" dirty="0">
                <a:latin typeface="Calibri"/>
                <a:cs typeface="Calibri"/>
              </a:rPr>
              <a:t> </a:t>
            </a:r>
            <a:r>
              <a:rPr lang="es-ES" sz="2400" b="1" dirty="0" err="1">
                <a:latin typeface="Calibri"/>
                <a:cs typeface="Calibri"/>
              </a:rPr>
              <a:t>number</a:t>
            </a:r>
            <a:r>
              <a:rPr lang="es-ES" sz="2400" b="1" dirty="0">
                <a:latin typeface="Calibri"/>
                <a:cs typeface="Calibri"/>
              </a:rPr>
              <a:t> of </a:t>
            </a:r>
            <a:r>
              <a:rPr lang="es-ES" sz="2400" b="1" dirty="0" err="1">
                <a:latin typeface="Calibri"/>
                <a:cs typeface="Calibri"/>
              </a:rPr>
              <a:t>electronic</a:t>
            </a:r>
            <a:r>
              <a:rPr lang="es-ES" sz="2400" b="1" dirty="0">
                <a:latin typeface="Calibri"/>
                <a:cs typeface="Calibri"/>
              </a:rPr>
              <a:t> </a:t>
            </a:r>
            <a:r>
              <a:rPr lang="es-ES" sz="2400" b="1" dirty="0" err="1">
                <a:latin typeface="Calibri"/>
                <a:cs typeface="Calibri"/>
              </a:rPr>
              <a:t>resources</a:t>
            </a:r>
            <a:endParaRPr lang="es-ES" sz="2400" b="1" dirty="0">
              <a:latin typeface="Calibri"/>
              <a:cs typeface="Calibri"/>
            </a:endParaRPr>
          </a:p>
        </p:txBody>
      </p:sp>
      <p:pic>
        <p:nvPicPr>
          <p:cNvPr id="19" name="Imagen 18">
            <a:extLst>
              <a:ext uri="{FF2B5EF4-FFF2-40B4-BE49-F238E27FC236}">
                <a16:creationId xmlns:a16="http://schemas.microsoft.com/office/drawing/2014/main" id="{F1A74819-9D34-A546-B57B-D62C185C27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84" y="1998835"/>
            <a:ext cx="4852416" cy="4067769"/>
          </a:xfrm>
          <a:prstGeom prst="rect">
            <a:avLst/>
          </a:prstGeom>
        </p:spPr>
      </p:pic>
      <p:pic>
        <p:nvPicPr>
          <p:cNvPr id="21" name="Imagen 20">
            <a:extLst>
              <a:ext uri="{FF2B5EF4-FFF2-40B4-BE49-F238E27FC236}">
                <a16:creationId xmlns:a16="http://schemas.microsoft.com/office/drawing/2014/main" id="{47E13BC0-760A-9D45-A64A-5BB113492F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144" y="1998835"/>
            <a:ext cx="4852416" cy="4067769"/>
          </a:xfrm>
          <a:prstGeom prst="rect">
            <a:avLst/>
          </a:prstGeom>
        </p:spPr>
      </p:pic>
    </p:spTree>
    <p:extLst>
      <p:ext uri="{BB962C8B-B14F-4D97-AF65-F5344CB8AC3E}">
        <p14:creationId xmlns:p14="http://schemas.microsoft.com/office/powerpoint/2010/main" val="336129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4A01FB1-FBE7-C046-900F-247B8B832C74}"/>
              </a:ext>
            </a:extLst>
          </p:cNvPr>
          <p:cNvSpPr txBox="1"/>
          <p:nvPr/>
        </p:nvSpPr>
        <p:spPr>
          <a:xfrm>
            <a:off x="3274462" y="448422"/>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UB’s</a:t>
            </a:r>
            <a:r>
              <a:rPr lang="es-ES" sz="2800" b="1" dirty="0">
                <a:latin typeface="Calibri"/>
                <a:cs typeface="Calibri"/>
              </a:rPr>
              <a:t> Digital </a:t>
            </a:r>
            <a:r>
              <a:rPr lang="es-ES" sz="2800" b="1" dirty="0" err="1">
                <a:latin typeface="Calibri"/>
                <a:cs typeface="Calibri"/>
              </a:rPr>
              <a:t>Repositories</a:t>
            </a:r>
            <a:endParaRPr lang="es-ES" sz="2800" b="1" dirty="0">
              <a:latin typeface="Calibri"/>
              <a:cs typeface="Calibri"/>
            </a:endParaRPr>
          </a:p>
        </p:txBody>
      </p:sp>
      <p:pic>
        <p:nvPicPr>
          <p:cNvPr id="8" name="Imagen 14">
            <a:hlinkClick r:id="rId2"/>
            <a:extLst>
              <a:ext uri="{FF2B5EF4-FFF2-40B4-BE49-F238E27FC236}">
                <a16:creationId xmlns:a16="http://schemas.microsoft.com/office/drawing/2014/main" id="{F405F732-61EF-B543-A369-8E0571D3FDAB}"/>
              </a:ext>
            </a:extLst>
          </p:cNvPr>
          <p:cNvPicPr>
            <a:picLocks noChangeAspect="1"/>
          </p:cNvPicPr>
          <p:nvPr/>
        </p:nvPicPr>
        <p:blipFill rotWithShape="1">
          <a:blip r:embed="rId3"/>
          <a:srcRect l="32144" r="3089"/>
          <a:stretch/>
        </p:blipFill>
        <p:spPr>
          <a:xfrm>
            <a:off x="722096" y="4865763"/>
            <a:ext cx="2312435" cy="830044"/>
          </a:xfrm>
          <a:prstGeom prst="rect">
            <a:avLst/>
          </a:prstGeom>
        </p:spPr>
      </p:pic>
      <p:pic>
        <p:nvPicPr>
          <p:cNvPr id="9" name="Imatge 2">
            <a:hlinkClick r:id="rId4"/>
            <a:extLst>
              <a:ext uri="{FF2B5EF4-FFF2-40B4-BE49-F238E27FC236}">
                <a16:creationId xmlns:a16="http://schemas.microsoft.com/office/drawing/2014/main" id="{37D057ED-1477-C34F-AE82-53072D35F4DA}"/>
              </a:ext>
            </a:extLst>
          </p:cNvPr>
          <p:cNvPicPr>
            <a:picLocks noChangeAspect="1"/>
          </p:cNvPicPr>
          <p:nvPr/>
        </p:nvPicPr>
        <p:blipFill>
          <a:blip r:embed="rId5"/>
          <a:stretch>
            <a:fillRect/>
          </a:stretch>
        </p:blipFill>
        <p:spPr>
          <a:xfrm>
            <a:off x="518050" y="1732762"/>
            <a:ext cx="2676253" cy="1256533"/>
          </a:xfrm>
          <a:prstGeom prst="rect">
            <a:avLst/>
          </a:prstGeom>
        </p:spPr>
      </p:pic>
      <p:pic>
        <p:nvPicPr>
          <p:cNvPr id="10" name="Imagen 9">
            <a:hlinkClick r:id="rId6"/>
            <a:extLst>
              <a:ext uri="{FF2B5EF4-FFF2-40B4-BE49-F238E27FC236}">
                <a16:creationId xmlns:a16="http://schemas.microsoft.com/office/drawing/2014/main" id="{187FAF4C-F9ED-404A-911F-6F03B2B0C490}"/>
              </a:ext>
            </a:extLst>
          </p:cNvPr>
          <p:cNvPicPr>
            <a:picLocks noChangeAspect="1"/>
          </p:cNvPicPr>
          <p:nvPr/>
        </p:nvPicPr>
        <p:blipFill>
          <a:blip r:embed="rId7"/>
          <a:stretch>
            <a:fillRect/>
          </a:stretch>
        </p:blipFill>
        <p:spPr>
          <a:xfrm>
            <a:off x="518050" y="3158024"/>
            <a:ext cx="2127614" cy="1248499"/>
          </a:xfrm>
          <a:prstGeom prst="rect">
            <a:avLst/>
          </a:prstGeom>
        </p:spPr>
      </p:pic>
      <p:sp>
        <p:nvSpPr>
          <p:cNvPr id="11" name="CuadroTexto 10">
            <a:extLst>
              <a:ext uri="{FF2B5EF4-FFF2-40B4-BE49-F238E27FC236}">
                <a16:creationId xmlns:a16="http://schemas.microsoft.com/office/drawing/2014/main" id="{4DFB766C-31B8-4F4C-A876-7754A0E92086}"/>
              </a:ext>
            </a:extLst>
          </p:cNvPr>
          <p:cNvSpPr txBox="1"/>
          <p:nvPr/>
        </p:nvSpPr>
        <p:spPr>
          <a:xfrm>
            <a:off x="3811740" y="1732151"/>
            <a:ext cx="6673380"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400" b="1" dirty="0" err="1">
                <a:solidFill>
                  <a:srgbClr val="0965FF"/>
                </a:solidFill>
                <a:latin typeface="Calibri"/>
                <a:cs typeface="Calibri"/>
              </a:rPr>
              <a:t>Universitat</a:t>
            </a:r>
            <a:r>
              <a:rPr lang="es-ES" sz="2400" b="1" dirty="0">
                <a:solidFill>
                  <a:srgbClr val="0965FF"/>
                </a:solidFill>
                <a:latin typeface="Calibri"/>
                <a:cs typeface="Calibri"/>
              </a:rPr>
              <a:t> de Barcelona Digital </a:t>
            </a:r>
            <a:r>
              <a:rPr lang="es-ES" sz="2400" b="1" dirty="0" err="1">
                <a:solidFill>
                  <a:srgbClr val="0965FF"/>
                </a:solidFill>
                <a:latin typeface="Calibri"/>
                <a:cs typeface="Calibri"/>
              </a:rPr>
              <a:t>Repository</a:t>
            </a:r>
            <a:r>
              <a:rPr lang="es-ES" sz="2400" b="1" dirty="0">
                <a:solidFill>
                  <a:srgbClr val="0965FF"/>
                </a:solidFill>
                <a:latin typeface="Calibri"/>
                <a:cs typeface="Calibri"/>
              </a:rPr>
              <a:t> (DDUB)</a:t>
            </a:r>
          </a:p>
        </p:txBody>
      </p:sp>
      <p:sp>
        <p:nvSpPr>
          <p:cNvPr id="13" name="CuadroTexto 12">
            <a:extLst>
              <a:ext uri="{FF2B5EF4-FFF2-40B4-BE49-F238E27FC236}">
                <a16:creationId xmlns:a16="http://schemas.microsoft.com/office/drawing/2014/main" id="{AC99FDD7-F761-8A4E-8FC5-126557293440}"/>
              </a:ext>
            </a:extLst>
          </p:cNvPr>
          <p:cNvSpPr txBox="1"/>
          <p:nvPr/>
        </p:nvSpPr>
        <p:spPr>
          <a:xfrm>
            <a:off x="3811740" y="4723440"/>
            <a:ext cx="5447501"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400" b="1" dirty="0" err="1">
                <a:solidFill>
                  <a:srgbClr val="0965FF"/>
                </a:solidFill>
                <a:latin typeface="Calibri"/>
                <a:cs typeface="Calibri"/>
              </a:rPr>
              <a:t>The</a:t>
            </a:r>
            <a:r>
              <a:rPr lang="es-ES" sz="2400" b="1" dirty="0">
                <a:solidFill>
                  <a:srgbClr val="0965FF"/>
                </a:solidFill>
                <a:latin typeface="Calibri"/>
                <a:cs typeface="Calibri"/>
              </a:rPr>
              <a:t> Digital </a:t>
            </a:r>
            <a:r>
              <a:rPr lang="es-ES" sz="2400" b="1" dirty="0" err="1">
                <a:solidFill>
                  <a:srgbClr val="0965FF"/>
                </a:solidFill>
                <a:latin typeface="Calibri"/>
                <a:cs typeface="Calibri"/>
              </a:rPr>
              <a:t>Heritage</a:t>
            </a:r>
            <a:r>
              <a:rPr lang="es-ES" sz="2400" b="1" dirty="0">
                <a:solidFill>
                  <a:srgbClr val="0965FF"/>
                </a:solidFill>
                <a:latin typeface="Calibri"/>
                <a:cs typeface="Calibri"/>
              </a:rPr>
              <a:t> Library (</a:t>
            </a:r>
            <a:r>
              <a:rPr lang="es-ES" sz="2400" b="1" dirty="0" err="1">
                <a:solidFill>
                  <a:srgbClr val="0965FF"/>
                </a:solidFill>
                <a:latin typeface="Calibri"/>
                <a:cs typeface="Calibri"/>
              </a:rPr>
              <a:t>BiPaDi</a:t>
            </a:r>
            <a:r>
              <a:rPr lang="es-ES" sz="2400" b="1" dirty="0">
                <a:solidFill>
                  <a:srgbClr val="0965FF"/>
                </a:solidFill>
                <a:latin typeface="Calibri"/>
                <a:cs typeface="Calibri"/>
              </a:rPr>
              <a:t>) </a:t>
            </a:r>
          </a:p>
        </p:txBody>
      </p:sp>
      <p:sp>
        <p:nvSpPr>
          <p:cNvPr id="14" name="CuadroTexto 13">
            <a:extLst>
              <a:ext uri="{FF2B5EF4-FFF2-40B4-BE49-F238E27FC236}">
                <a16:creationId xmlns:a16="http://schemas.microsoft.com/office/drawing/2014/main" id="{3EDEDED8-AB11-644E-AF64-C4F781894AD5}"/>
              </a:ext>
            </a:extLst>
          </p:cNvPr>
          <p:cNvSpPr txBox="1"/>
          <p:nvPr/>
        </p:nvSpPr>
        <p:spPr>
          <a:xfrm>
            <a:off x="3811740" y="3249565"/>
            <a:ext cx="5647673"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400" b="1" dirty="0">
                <a:solidFill>
                  <a:srgbClr val="0965FF"/>
                </a:solidFill>
                <a:latin typeface="Calibri"/>
                <a:cs typeface="Calibri"/>
              </a:rPr>
              <a:t>UB </a:t>
            </a:r>
            <a:r>
              <a:rPr lang="es-ES" sz="2400" b="1" dirty="0" err="1">
                <a:solidFill>
                  <a:srgbClr val="0965FF"/>
                </a:solidFill>
                <a:latin typeface="Calibri"/>
                <a:cs typeface="Calibri"/>
              </a:rPr>
              <a:t>Scientific</a:t>
            </a:r>
            <a:r>
              <a:rPr lang="es-ES" sz="2400" b="1" dirty="0">
                <a:solidFill>
                  <a:srgbClr val="0965FF"/>
                </a:solidFill>
                <a:latin typeface="Calibri"/>
                <a:cs typeface="Calibri"/>
              </a:rPr>
              <a:t> </a:t>
            </a:r>
            <a:r>
              <a:rPr lang="es-ES" sz="2400" b="1" dirty="0" err="1">
                <a:solidFill>
                  <a:srgbClr val="0965FF"/>
                </a:solidFill>
                <a:latin typeface="Calibri"/>
                <a:cs typeface="Calibri"/>
              </a:rPr>
              <a:t>Journals</a:t>
            </a:r>
            <a:r>
              <a:rPr lang="es-ES" sz="2400" b="1" dirty="0">
                <a:solidFill>
                  <a:srgbClr val="0965FF"/>
                </a:solidFill>
                <a:latin typeface="Calibri"/>
                <a:cs typeface="Calibri"/>
              </a:rPr>
              <a:t> (RCUB)</a:t>
            </a:r>
          </a:p>
        </p:txBody>
      </p:sp>
      <p:sp>
        <p:nvSpPr>
          <p:cNvPr id="5" name="Rectángulo 4">
            <a:extLst>
              <a:ext uri="{FF2B5EF4-FFF2-40B4-BE49-F238E27FC236}">
                <a16:creationId xmlns:a16="http://schemas.microsoft.com/office/drawing/2014/main" id="{A5375955-BF54-F14D-A2AA-13BA4F666809}"/>
              </a:ext>
            </a:extLst>
          </p:cNvPr>
          <p:cNvSpPr/>
          <p:nvPr/>
        </p:nvSpPr>
        <p:spPr>
          <a:xfrm>
            <a:off x="3811740" y="3808499"/>
            <a:ext cx="6856260" cy="646331"/>
          </a:xfrm>
          <a:prstGeom prst="rect">
            <a:avLst/>
          </a:prstGeom>
        </p:spPr>
        <p:txBody>
          <a:bodyPr wrap="square">
            <a:spAutoFit/>
          </a:bodyPr>
          <a:lstStyle/>
          <a:p>
            <a:r>
              <a:rPr lang="en-GB" dirty="0"/>
              <a:t>The UB journal portal offers access to scientific journals published or co-published by the UB.</a:t>
            </a:r>
          </a:p>
        </p:txBody>
      </p:sp>
      <p:sp>
        <p:nvSpPr>
          <p:cNvPr id="6" name="Rectángulo 5">
            <a:extLst>
              <a:ext uri="{FF2B5EF4-FFF2-40B4-BE49-F238E27FC236}">
                <a16:creationId xmlns:a16="http://schemas.microsoft.com/office/drawing/2014/main" id="{87F857D0-2299-FC4F-9E9F-55088D4BB680}"/>
              </a:ext>
            </a:extLst>
          </p:cNvPr>
          <p:cNvSpPr/>
          <p:nvPr/>
        </p:nvSpPr>
        <p:spPr>
          <a:xfrm>
            <a:off x="3811740" y="2216449"/>
            <a:ext cx="7143768" cy="646331"/>
          </a:xfrm>
          <a:prstGeom prst="rect">
            <a:avLst/>
          </a:prstGeom>
        </p:spPr>
        <p:txBody>
          <a:bodyPr wrap="square">
            <a:spAutoFit/>
          </a:bodyPr>
          <a:lstStyle/>
          <a:p>
            <a:r>
              <a:rPr lang="en-GB" dirty="0"/>
              <a:t>Contains open-access digital versions of publications related to the teaching, research and institutional activities of the UB's community.</a:t>
            </a:r>
          </a:p>
        </p:txBody>
      </p:sp>
      <p:sp>
        <p:nvSpPr>
          <p:cNvPr id="15" name="Rectángulo 14">
            <a:extLst>
              <a:ext uri="{FF2B5EF4-FFF2-40B4-BE49-F238E27FC236}">
                <a16:creationId xmlns:a16="http://schemas.microsoft.com/office/drawing/2014/main" id="{FD9F7FED-591E-1847-940C-377DD5A464F3}"/>
              </a:ext>
            </a:extLst>
          </p:cNvPr>
          <p:cNvSpPr/>
          <p:nvPr/>
        </p:nvSpPr>
        <p:spPr>
          <a:xfrm>
            <a:off x="3811740" y="5191089"/>
            <a:ext cx="7510381" cy="1200329"/>
          </a:xfrm>
          <a:prstGeom prst="rect">
            <a:avLst/>
          </a:prstGeom>
        </p:spPr>
        <p:txBody>
          <a:bodyPr wrap="square">
            <a:spAutoFit/>
          </a:bodyPr>
          <a:lstStyle/>
          <a:p>
            <a:r>
              <a:rPr lang="en-GB" dirty="0"/>
              <a:t>A portal offering digitized copies of the University of Barcelona’s heritage collections of books and documents, including manuscripts, incunabula and printed books from the sixteenth to the nineteenth century. It also contains other unique bibliographic collections of documents and archival resources.</a:t>
            </a:r>
          </a:p>
        </p:txBody>
      </p:sp>
    </p:spTree>
    <p:extLst>
      <p:ext uri="{BB962C8B-B14F-4D97-AF65-F5344CB8AC3E}">
        <p14:creationId xmlns:p14="http://schemas.microsoft.com/office/powerpoint/2010/main" val="3950941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B53901A-D7E8-C249-88F4-E9966C386C21}"/>
              </a:ext>
            </a:extLst>
          </p:cNvPr>
          <p:cNvSpPr/>
          <p:nvPr/>
        </p:nvSpPr>
        <p:spPr>
          <a:xfrm>
            <a:off x="10326624" y="316992"/>
            <a:ext cx="1706880" cy="743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Content Placeholder 5">
            <a:extLst>
              <a:ext uri="{FF2B5EF4-FFF2-40B4-BE49-F238E27FC236}">
                <a16:creationId xmlns:a16="http://schemas.microsoft.com/office/drawing/2014/main" id="{C9E19928-06B8-4F55-AD41-A2D58096933B}"/>
              </a:ext>
            </a:extLst>
          </p:cNvPr>
          <p:cNvSpPr txBox="1">
            <a:spLocks/>
          </p:cNvSpPr>
          <p:nvPr/>
        </p:nvSpPr>
        <p:spPr>
          <a:xfrm>
            <a:off x="1965906" y="2680655"/>
            <a:ext cx="7629525" cy="288026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ca-ES" sz="1350">
              <a:solidFill>
                <a:schemeClr val="tx1">
                  <a:lumMod val="75000"/>
                  <a:lumOff val="25000"/>
                </a:schemeClr>
              </a:solidFill>
              <a:latin typeface="Verdana" panose="020B0604030504040204" pitchFamily="34" charset="0"/>
              <a:ea typeface="Verdana" panose="020B0604030504040204" pitchFamily="34" charset="0"/>
            </a:endParaRPr>
          </a:p>
          <a:p>
            <a:pPr marL="0" indent="0">
              <a:buNone/>
            </a:pPr>
            <a:endParaRPr lang="ca-ES" sz="2100"/>
          </a:p>
          <a:p>
            <a:pPr marL="0" indent="0">
              <a:buNone/>
            </a:pPr>
            <a:endParaRPr lang="en-US" sz="2100"/>
          </a:p>
        </p:txBody>
      </p:sp>
      <p:sp>
        <p:nvSpPr>
          <p:cNvPr id="8" name="Títol 1">
            <a:extLst>
              <a:ext uri="{FF2B5EF4-FFF2-40B4-BE49-F238E27FC236}">
                <a16:creationId xmlns:a16="http://schemas.microsoft.com/office/drawing/2014/main" id="{A2130D69-0669-B74D-8421-ED38689EA4B7}"/>
              </a:ext>
            </a:extLst>
          </p:cNvPr>
          <p:cNvSpPr txBox="1">
            <a:spLocks/>
          </p:cNvSpPr>
          <p:nvPr/>
        </p:nvSpPr>
        <p:spPr bwMode="auto">
          <a:xfrm>
            <a:off x="3338788" y="111772"/>
            <a:ext cx="2302042"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sz="2800" b="1" dirty="0">
                <a:latin typeface="+mn-lt"/>
                <a:cs typeface="Calibri Light"/>
              </a:rPr>
              <a:t>Getting started</a:t>
            </a:r>
            <a:endParaRPr lang="es-ES" sz="2800" dirty="0">
              <a:cs typeface="Calibri Light"/>
            </a:endParaRPr>
          </a:p>
        </p:txBody>
      </p:sp>
      <p:pic>
        <p:nvPicPr>
          <p:cNvPr id="3" name="Imagen 2" descr="Captura de pantalla de un celular&#10;&#10;Descripción generada automáticamente">
            <a:extLst>
              <a:ext uri="{FF2B5EF4-FFF2-40B4-BE49-F238E27FC236}">
                <a16:creationId xmlns:a16="http://schemas.microsoft.com/office/drawing/2014/main" id="{B38F1808-745B-8E44-AB31-3AC7EAB90E3B}"/>
              </a:ext>
            </a:extLst>
          </p:cNvPr>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6072"/>
                    </a14:imgEffect>
                    <a14:imgEffect>
                      <a14:saturation sat="274000"/>
                    </a14:imgEffect>
                  </a14:imgLayer>
                </a14:imgProps>
              </a:ext>
              <a:ext uri="{28A0092B-C50C-407E-A947-70E740481C1C}">
                <a14:useLocalDpi xmlns:a14="http://schemas.microsoft.com/office/drawing/2010/main" val="0"/>
              </a:ext>
            </a:extLst>
          </a:blip>
          <a:srcRect t="14517"/>
          <a:stretch/>
        </p:blipFill>
        <p:spPr>
          <a:xfrm>
            <a:off x="5614770" y="-11371"/>
            <a:ext cx="5737320" cy="6880742"/>
          </a:xfrm>
          <a:prstGeom prst="rect">
            <a:avLst/>
          </a:prstGeom>
        </p:spPr>
      </p:pic>
      <p:pic>
        <p:nvPicPr>
          <p:cNvPr id="4" name="Imagen 3">
            <a:extLst>
              <a:ext uri="{FF2B5EF4-FFF2-40B4-BE49-F238E27FC236}">
                <a16:creationId xmlns:a16="http://schemas.microsoft.com/office/drawing/2014/main" id="{1AD5555D-BA7C-A348-854D-E981DF3A26C8}"/>
              </a:ext>
            </a:extLst>
          </p:cNvPr>
          <p:cNvPicPr>
            <a:picLocks noChangeAspect="1"/>
          </p:cNvPicPr>
          <p:nvPr/>
        </p:nvPicPr>
        <p:blipFill>
          <a:blip r:embed="rId5"/>
          <a:stretch>
            <a:fillRect/>
          </a:stretch>
        </p:blipFill>
        <p:spPr>
          <a:xfrm>
            <a:off x="573024" y="1652285"/>
            <a:ext cx="4393093" cy="4557999"/>
          </a:xfrm>
          <a:prstGeom prst="rect">
            <a:avLst/>
          </a:prstGeom>
        </p:spPr>
      </p:pic>
      <p:sp>
        <p:nvSpPr>
          <p:cNvPr id="15" name="Rectángulo 14">
            <a:extLst>
              <a:ext uri="{FF2B5EF4-FFF2-40B4-BE49-F238E27FC236}">
                <a16:creationId xmlns:a16="http://schemas.microsoft.com/office/drawing/2014/main" id="{EAB7FBB1-0A99-E141-A476-D5F4A0F671D1}"/>
              </a:ext>
            </a:extLst>
          </p:cNvPr>
          <p:cNvSpPr/>
          <p:nvPr/>
        </p:nvSpPr>
        <p:spPr>
          <a:xfrm>
            <a:off x="1877568" y="4625699"/>
            <a:ext cx="536447" cy="580015"/>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Gráfico 9" descr="Información">
            <a:hlinkClick r:id="rId6"/>
            <a:extLst>
              <a:ext uri="{FF2B5EF4-FFF2-40B4-BE49-F238E27FC236}">
                <a16:creationId xmlns:a16="http://schemas.microsoft.com/office/drawing/2014/main" id="{F21C975E-C43A-CE49-BF07-30232F331B3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1301984" y="6050280"/>
            <a:ext cx="518160" cy="518160"/>
          </a:xfrm>
          <a:prstGeom prst="rect">
            <a:avLst/>
          </a:prstGeom>
        </p:spPr>
      </p:pic>
    </p:spTree>
    <p:extLst>
      <p:ext uri="{BB962C8B-B14F-4D97-AF65-F5344CB8AC3E}">
        <p14:creationId xmlns:p14="http://schemas.microsoft.com/office/powerpoint/2010/main" val="887811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Captura de pantalla de un celular&#10;&#10;Descripción generada automáticamente">
            <a:extLst>
              <a:ext uri="{FF2B5EF4-FFF2-40B4-BE49-F238E27FC236}">
                <a16:creationId xmlns:a16="http://schemas.microsoft.com/office/drawing/2014/main" id="{FBE9D8C8-28CD-0E41-BA23-E7DBDFABE8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472" t="4281" r="19663"/>
          <a:stretch/>
        </p:blipFill>
        <p:spPr>
          <a:xfrm>
            <a:off x="6020531" y="2570708"/>
            <a:ext cx="5136193" cy="4074875"/>
          </a:xfrm>
          <a:prstGeom prst="rect">
            <a:avLst/>
          </a:prstGeom>
        </p:spPr>
      </p:pic>
      <p:sp>
        <p:nvSpPr>
          <p:cNvPr id="12" name="CuadroTexto 11">
            <a:extLst>
              <a:ext uri="{FF2B5EF4-FFF2-40B4-BE49-F238E27FC236}">
                <a16:creationId xmlns:a16="http://schemas.microsoft.com/office/drawing/2014/main" id="{8A8B5AD5-C4CF-C04F-BA70-079E905F8235}"/>
              </a:ext>
            </a:extLst>
          </p:cNvPr>
          <p:cNvSpPr txBox="1"/>
          <p:nvPr/>
        </p:nvSpPr>
        <p:spPr>
          <a:xfrm>
            <a:off x="3296780" y="407929"/>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Authentication</a:t>
            </a:r>
            <a:endParaRPr lang="es-ES" sz="2800" b="1" dirty="0">
              <a:latin typeface="Calibri"/>
              <a:cs typeface="Calibri"/>
            </a:endParaRPr>
          </a:p>
        </p:txBody>
      </p:sp>
      <p:sp>
        <p:nvSpPr>
          <p:cNvPr id="19" name="CuadroTexto 18">
            <a:extLst>
              <a:ext uri="{FF2B5EF4-FFF2-40B4-BE49-F238E27FC236}">
                <a16:creationId xmlns:a16="http://schemas.microsoft.com/office/drawing/2014/main" id="{8C8A616B-0816-E84B-9E2D-7B04CAF8C3D2}"/>
              </a:ext>
            </a:extLst>
          </p:cNvPr>
          <p:cNvSpPr txBox="1"/>
          <p:nvPr/>
        </p:nvSpPr>
        <p:spPr>
          <a:xfrm>
            <a:off x="264985" y="1335430"/>
            <a:ext cx="5512165" cy="83099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400" b="1" dirty="0" err="1">
                <a:solidFill>
                  <a:srgbClr val="0965FF"/>
                </a:solidFill>
                <a:latin typeface="Calibri"/>
                <a:cs typeface="Calibri"/>
              </a:rPr>
              <a:t>One</a:t>
            </a:r>
            <a:r>
              <a:rPr lang="es-ES" sz="2400" b="1" dirty="0">
                <a:solidFill>
                  <a:srgbClr val="0965FF"/>
                </a:solidFill>
                <a:latin typeface="Calibri"/>
                <a:cs typeface="Calibri"/>
              </a:rPr>
              <a:t> </a:t>
            </a:r>
            <a:r>
              <a:rPr lang="es-ES" sz="2400" b="1" dirty="0" err="1">
                <a:solidFill>
                  <a:srgbClr val="0965FF"/>
                </a:solidFill>
                <a:latin typeface="Calibri"/>
                <a:cs typeface="Calibri"/>
              </a:rPr>
              <a:t>password</a:t>
            </a:r>
            <a:r>
              <a:rPr lang="es-ES" sz="2400" dirty="0">
                <a:latin typeface="Calibri"/>
                <a:cs typeface="Calibri"/>
              </a:rPr>
              <a:t>: </a:t>
            </a:r>
            <a:r>
              <a:rPr lang="es-ES" sz="2400" dirty="0" err="1">
                <a:latin typeface="Calibri"/>
                <a:cs typeface="Calibri"/>
              </a:rPr>
              <a:t>the</a:t>
            </a:r>
            <a:r>
              <a:rPr lang="es-ES" sz="2400" dirty="0">
                <a:latin typeface="Calibri"/>
                <a:cs typeface="Calibri"/>
              </a:rPr>
              <a:t> </a:t>
            </a:r>
            <a:r>
              <a:rPr lang="es-ES" sz="2400" dirty="0" err="1">
                <a:latin typeface="Calibri"/>
                <a:cs typeface="Calibri"/>
              </a:rPr>
              <a:t>one</a:t>
            </a:r>
            <a:r>
              <a:rPr lang="es-ES" sz="2400" dirty="0">
                <a:latin typeface="Calibri"/>
                <a:cs typeface="Calibri"/>
              </a:rPr>
              <a:t> </a:t>
            </a:r>
            <a:r>
              <a:rPr lang="es-ES" sz="2400" dirty="0" err="1">
                <a:latin typeface="Calibri"/>
                <a:cs typeface="Calibri"/>
              </a:rPr>
              <a:t>you</a:t>
            </a:r>
            <a:r>
              <a:rPr lang="es-ES" sz="2400" dirty="0">
                <a:latin typeface="Calibri"/>
                <a:cs typeface="Calibri"/>
              </a:rPr>
              <a:t> </a:t>
            </a:r>
            <a:r>
              <a:rPr lang="es-ES" sz="2400" dirty="0" err="1">
                <a:latin typeface="Calibri"/>
                <a:cs typeface="Calibri"/>
              </a:rPr>
              <a:t>created</a:t>
            </a:r>
            <a:r>
              <a:rPr lang="es-ES" sz="2400" dirty="0">
                <a:latin typeface="Calibri"/>
                <a:cs typeface="Calibri"/>
              </a:rPr>
              <a:t> at </a:t>
            </a:r>
            <a:r>
              <a:rPr lang="es-ES" sz="2400" dirty="0" err="1">
                <a:latin typeface="Calibri"/>
                <a:cs typeface="Calibri"/>
              </a:rPr>
              <a:t>Món</a:t>
            </a:r>
            <a:r>
              <a:rPr lang="es-ES" sz="2400" dirty="0">
                <a:latin typeface="Calibri"/>
                <a:cs typeface="Calibri"/>
              </a:rPr>
              <a:t> UB (UB </a:t>
            </a:r>
            <a:r>
              <a:rPr lang="es-ES" sz="2400" dirty="0" err="1">
                <a:latin typeface="Calibri"/>
                <a:cs typeface="Calibri"/>
              </a:rPr>
              <a:t>students</a:t>
            </a:r>
            <a:r>
              <a:rPr lang="es-ES" sz="2400" dirty="0">
                <a:latin typeface="Calibri"/>
                <a:cs typeface="Calibri"/>
              </a:rPr>
              <a:t>’ intranet). </a:t>
            </a:r>
          </a:p>
        </p:txBody>
      </p:sp>
      <p:pic>
        <p:nvPicPr>
          <p:cNvPr id="7" name="Imagen 6" descr="Captura de pantalla de un celular&#10;&#10;Descripción generada automáticamente">
            <a:extLst>
              <a:ext uri="{FF2B5EF4-FFF2-40B4-BE49-F238E27FC236}">
                <a16:creationId xmlns:a16="http://schemas.microsoft.com/office/drawing/2014/main" id="{016158EB-38AF-914E-BBAF-9A562179CD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528" r="30561"/>
          <a:stretch/>
        </p:blipFill>
        <p:spPr>
          <a:xfrm rot="21153660">
            <a:off x="1069321" y="2463552"/>
            <a:ext cx="2929456" cy="3931795"/>
          </a:xfrm>
          <a:prstGeom prst="rect">
            <a:avLst/>
          </a:prstGeom>
        </p:spPr>
      </p:pic>
      <p:sp>
        <p:nvSpPr>
          <p:cNvPr id="6" name="CuadroTexto 5">
            <a:extLst>
              <a:ext uri="{FF2B5EF4-FFF2-40B4-BE49-F238E27FC236}">
                <a16:creationId xmlns:a16="http://schemas.microsoft.com/office/drawing/2014/main" id="{790B8929-B125-3344-9C38-12D9CF0AF2EE}"/>
              </a:ext>
            </a:extLst>
          </p:cNvPr>
          <p:cNvSpPr txBox="1"/>
          <p:nvPr/>
        </p:nvSpPr>
        <p:spPr>
          <a:xfrm>
            <a:off x="6196247" y="1335430"/>
            <a:ext cx="5136192" cy="83099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400" b="1" dirty="0" err="1">
                <a:solidFill>
                  <a:srgbClr val="0965FF"/>
                </a:solidFill>
                <a:latin typeface="Calibri"/>
                <a:cs typeface="Calibri"/>
              </a:rPr>
              <a:t>Three</a:t>
            </a:r>
            <a:r>
              <a:rPr lang="es-ES" sz="2400" b="1" dirty="0">
                <a:solidFill>
                  <a:srgbClr val="0965FF"/>
                </a:solidFill>
                <a:latin typeface="Calibri"/>
                <a:cs typeface="Calibri"/>
              </a:rPr>
              <a:t> </a:t>
            </a:r>
            <a:r>
              <a:rPr lang="es-ES" sz="2400" b="1" dirty="0" err="1">
                <a:solidFill>
                  <a:srgbClr val="0965FF"/>
                </a:solidFill>
                <a:latin typeface="Calibri"/>
                <a:cs typeface="Calibri"/>
              </a:rPr>
              <a:t>different</a:t>
            </a:r>
            <a:r>
              <a:rPr lang="es-ES" sz="2400" b="1" dirty="0">
                <a:solidFill>
                  <a:srgbClr val="0965FF"/>
                </a:solidFill>
                <a:latin typeface="Calibri"/>
                <a:cs typeface="Calibri"/>
              </a:rPr>
              <a:t> </a:t>
            </a:r>
            <a:r>
              <a:rPr lang="es-ES" sz="2400" b="1" dirty="0" err="1">
                <a:solidFill>
                  <a:srgbClr val="0965FF"/>
                </a:solidFill>
                <a:latin typeface="Calibri"/>
                <a:cs typeface="Calibri"/>
              </a:rPr>
              <a:t>usernames</a:t>
            </a:r>
            <a:r>
              <a:rPr lang="es-ES" sz="2400" dirty="0">
                <a:latin typeface="Calibri"/>
                <a:cs typeface="Calibri"/>
              </a:rPr>
              <a:t>: </a:t>
            </a:r>
          </a:p>
          <a:p>
            <a:r>
              <a:rPr lang="es-ES" sz="2400" b="1" dirty="0">
                <a:latin typeface="Calibri"/>
                <a:cs typeface="Calibri"/>
              </a:rPr>
              <a:t>UB</a:t>
            </a:r>
            <a:r>
              <a:rPr lang="es-ES" sz="2400" dirty="0">
                <a:latin typeface="Calibri"/>
                <a:cs typeface="Calibri"/>
              </a:rPr>
              <a:t>  |  </a:t>
            </a:r>
            <a:r>
              <a:rPr lang="es-ES" sz="2400" b="1" dirty="0">
                <a:latin typeface="Calibri"/>
                <a:cs typeface="Calibri"/>
              </a:rPr>
              <a:t>local</a:t>
            </a:r>
            <a:r>
              <a:rPr lang="es-ES" sz="2400" dirty="0">
                <a:latin typeface="Calibri"/>
                <a:cs typeface="Calibri"/>
              </a:rPr>
              <a:t>  | </a:t>
            </a:r>
            <a:r>
              <a:rPr lang="es-ES" sz="2400" b="1" dirty="0" err="1">
                <a:latin typeface="Calibri"/>
                <a:cs typeface="Calibri"/>
              </a:rPr>
              <a:t>eduroam</a:t>
            </a:r>
            <a:r>
              <a:rPr lang="es-ES" sz="2400" dirty="0">
                <a:latin typeface="Calibri"/>
                <a:cs typeface="Calibri"/>
              </a:rPr>
              <a:t> </a:t>
            </a:r>
          </a:p>
        </p:txBody>
      </p:sp>
      <p:pic>
        <p:nvPicPr>
          <p:cNvPr id="8" name="Gráfico 7" descr="Información">
            <a:hlinkClick r:id="rId4"/>
            <a:extLst>
              <a:ext uri="{FF2B5EF4-FFF2-40B4-BE49-F238E27FC236}">
                <a16:creationId xmlns:a16="http://schemas.microsoft.com/office/drawing/2014/main" id="{132B79BA-3F21-C942-AA3E-F589A62B8C0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301984" y="6050280"/>
            <a:ext cx="518160" cy="518160"/>
          </a:xfrm>
          <a:prstGeom prst="rect">
            <a:avLst/>
          </a:prstGeom>
        </p:spPr>
      </p:pic>
    </p:spTree>
    <p:extLst>
      <p:ext uri="{BB962C8B-B14F-4D97-AF65-F5344CB8AC3E}">
        <p14:creationId xmlns:p14="http://schemas.microsoft.com/office/powerpoint/2010/main" val="2936100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ol 1">
            <a:extLst>
              <a:ext uri="{FF2B5EF4-FFF2-40B4-BE49-F238E27FC236}">
                <a16:creationId xmlns:a16="http://schemas.microsoft.com/office/drawing/2014/main" id="{B9C59E15-01F0-C441-BB4F-33BDBB554CED}"/>
              </a:ext>
            </a:extLst>
          </p:cNvPr>
          <p:cNvSpPr txBox="1">
            <a:spLocks/>
          </p:cNvSpPr>
          <p:nvPr/>
        </p:nvSpPr>
        <p:spPr bwMode="auto">
          <a:xfrm>
            <a:off x="3286623" y="366845"/>
            <a:ext cx="1388577" cy="571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sz="2800" b="1" dirty="0">
                <a:latin typeface="+mn-lt"/>
                <a:cs typeface="Calibri Light"/>
              </a:rPr>
              <a:t>Log in</a:t>
            </a:r>
            <a:endParaRPr lang="es-ES" sz="2800" dirty="0">
              <a:cs typeface="Calibri Light"/>
            </a:endParaRPr>
          </a:p>
        </p:txBody>
      </p:sp>
      <p:pic>
        <p:nvPicPr>
          <p:cNvPr id="12" name="Imagen 11" descr="Captura de pantalla de un celular&#10;&#10;Descripción generada automáticamente">
            <a:extLst>
              <a:ext uri="{FF2B5EF4-FFF2-40B4-BE49-F238E27FC236}">
                <a16:creationId xmlns:a16="http://schemas.microsoft.com/office/drawing/2014/main" id="{FC2AD0E3-F965-B946-9ED9-178B8DF373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2306" y="1353917"/>
            <a:ext cx="5787530" cy="4851674"/>
          </a:xfrm>
          <a:prstGeom prst="rect">
            <a:avLst/>
          </a:prstGeom>
        </p:spPr>
      </p:pic>
      <p:pic>
        <p:nvPicPr>
          <p:cNvPr id="4" name="Imagen 3" descr="Captura de pantalla de un celular con texto e imagen&#10;&#10;Descripción generada automáticamente">
            <a:extLst>
              <a:ext uri="{FF2B5EF4-FFF2-40B4-BE49-F238E27FC236}">
                <a16:creationId xmlns:a16="http://schemas.microsoft.com/office/drawing/2014/main" id="{5156BAB3-506F-4645-BF81-8F2211EDD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336" y="1353917"/>
            <a:ext cx="5787528" cy="4851673"/>
          </a:xfrm>
          <a:prstGeom prst="rect">
            <a:avLst/>
          </a:prstGeom>
        </p:spPr>
      </p:pic>
      <p:pic>
        <p:nvPicPr>
          <p:cNvPr id="5" name="Gráfico 4" descr="Información">
            <a:hlinkClick r:id="rId4"/>
            <a:extLst>
              <a:ext uri="{FF2B5EF4-FFF2-40B4-BE49-F238E27FC236}">
                <a16:creationId xmlns:a16="http://schemas.microsoft.com/office/drawing/2014/main" id="{0F571C7B-2BC1-1F48-A325-9B813CDFD1C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246900" y="6205590"/>
            <a:ext cx="518160" cy="518160"/>
          </a:xfrm>
          <a:prstGeom prst="rect">
            <a:avLst/>
          </a:prstGeom>
        </p:spPr>
      </p:pic>
    </p:spTree>
    <p:extLst>
      <p:ext uri="{BB962C8B-B14F-4D97-AF65-F5344CB8AC3E}">
        <p14:creationId xmlns:p14="http://schemas.microsoft.com/office/powerpoint/2010/main" val="1357133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ol 1">
            <a:extLst>
              <a:ext uri="{FF2B5EF4-FFF2-40B4-BE49-F238E27FC236}">
                <a16:creationId xmlns:a16="http://schemas.microsoft.com/office/drawing/2014/main" id="{B9C59E15-01F0-C441-BB4F-33BDBB554CED}"/>
              </a:ext>
            </a:extLst>
          </p:cNvPr>
          <p:cNvSpPr txBox="1">
            <a:spLocks/>
          </p:cNvSpPr>
          <p:nvPr/>
        </p:nvSpPr>
        <p:spPr bwMode="auto">
          <a:xfrm>
            <a:off x="3281012" y="365296"/>
            <a:ext cx="1892069" cy="640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sz="2800" b="1" dirty="0" err="1">
                <a:latin typeface="+mn-lt"/>
                <a:cs typeface="Calibri Light"/>
              </a:rPr>
              <a:t>Eduroam</a:t>
            </a:r>
            <a:endParaRPr lang="es-ES" sz="2800" dirty="0">
              <a:cs typeface="Calibri Light"/>
            </a:endParaRPr>
          </a:p>
        </p:txBody>
      </p:sp>
      <p:pic>
        <p:nvPicPr>
          <p:cNvPr id="6" name="Imagen 5" descr="Captura de pantalla de un celular&#10;&#10;Descripción generada automáticamente">
            <a:extLst>
              <a:ext uri="{FF2B5EF4-FFF2-40B4-BE49-F238E27FC236}">
                <a16:creationId xmlns:a16="http://schemas.microsoft.com/office/drawing/2014/main" id="{AF61BBF9-75A2-124D-B6A2-9809DC4337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856" y="1374078"/>
            <a:ext cx="5724144" cy="4798537"/>
          </a:xfrm>
          <a:prstGeom prst="rect">
            <a:avLst/>
          </a:prstGeom>
        </p:spPr>
      </p:pic>
      <p:pic>
        <p:nvPicPr>
          <p:cNvPr id="9" name="Gráfico 8" descr="Información">
            <a:hlinkClick r:id="rId3"/>
            <a:extLst>
              <a:ext uri="{FF2B5EF4-FFF2-40B4-BE49-F238E27FC236}">
                <a16:creationId xmlns:a16="http://schemas.microsoft.com/office/drawing/2014/main" id="{0836F443-CDC9-6C41-AE9F-0FA44712F70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301984" y="6050280"/>
            <a:ext cx="518160" cy="518160"/>
          </a:xfrm>
          <a:prstGeom prst="rect">
            <a:avLst/>
          </a:prstGeom>
        </p:spPr>
      </p:pic>
      <p:sp>
        <p:nvSpPr>
          <p:cNvPr id="7" name="Rectángulo 6">
            <a:extLst>
              <a:ext uri="{FF2B5EF4-FFF2-40B4-BE49-F238E27FC236}">
                <a16:creationId xmlns:a16="http://schemas.microsoft.com/office/drawing/2014/main" id="{AEC833EC-40E0-8F4E-9F64-B6D628DD000F}"/>
              </a:ext>
            </a:extLst>
          </p:cNvPr>
          <p:cNvSpPr/>
          <p:nvPr/>
        </p:nvSpPr>
        <p:spPr>
          <a:xfrm>
            <a:off x="6529638" y="1758623"/>
            <a:ext cx="5031426" cy="4154984"/>
          </a:xfrm>
          <a:prstGeom prst="rect">
            <a:avLst/>
          </a:prstGeom>
        </p:spPr>
        <p:txBody>
          <a:bodyPr wrap="square">
            <a:spAutoFit/>
          </a:bodyPr>
          <a:lstStyle/>
          <a:p>
            <a:r>
              <a:rPr lang="es-ES" sz="2200" dirty="0" err="1"/>
              <a:t>Whether</a:t>
            </a:r>
            <a:r>
              <a:rPr lang="es-ES" sz="2200" dirty="0"/>
              <a:t> </a:t>
            </a:r>
            <a:r>
              <a:rPr lang="es-ES" sz="2200" dirty="0" err="1"/>
              <a:t>you’re</a:t>
            </a:r>
            <a:r>
              <a:rPr lang="es-ES" sz="2200" dirty="0"/>
              <a:t> </a:t>
            </a:r>
            <a:r>
              <a:rPr lang="es-ES" sz="2200" dirty="0" err="1"/>
              <a:t>moving</a:t>
            </a:r>
            <a:r>
              <a:rPr lang="es-ES" sz="2200" dirty="0"/>
              <a:t> </a:t>
            </a:r>
            <a:r>
              <a:rPr lang="es-ES" sz="2200" dirty="0" err="1"/>
              <a:t>across</a:t>
            </a:r>
            <a:r>
              <a:rPr lang="es-ES" sz="2200" dirty="0"/>
              <a:t> campus </a:t>
            </a:r>
            <a:r>
              <a:rPr lang="es-ES" sz="2200" dirty="0" err="1"/>
              <a:t>or</a:t>
            </a:r>
            <a:r>
              <a:rPr lang="es-ES" sz="2200" dirty="0"/>
              <a:t> </a:t>
            </a:r>
            <a:r>
              <a:rPr lang="es-ES" sz="2200" b="1" dirty="0" err="1"/>
              <a:t>studying</a:t>
            </a:r>
            <a:r>
              <a:rPr lang="es-ES" sz="2200" b="1" dirty="0"/>
              <a:t> </a:t>
            </a:r>
            <a:r>
              <a:rPr lang="es-ES" sz="2200" b="1" dirty="0" err="1"/>
              <a:t>or</a:t>
            </a:r>
            <a:r>
              <a:rPr lang="es-ES" sz="2200" b="1" dirty="0"/>
              <a:t> </a:t>
            </a:r>
            <a:r>
              <a:rPr lang="es-ES" sz="2200" b="1" dirty="0" err="1"/>
              <a:t>working</a:t>
            </a:r>
            <a:r>
              <a:rPr lang="es-ES" sz="2200" b="1" dirty="0"/>
              <a:t> at </a:t>
            </a:r>
            <a:r>
              <a:rPr lang="es-ES" sz="2200" b="1" dirty="0" err="1"/>
              <a:t>another</a:t>
            </a:r>
            <a:r>
              <a:rPr lang="es-ES" sz="2200" b="1" dirty="0"/>
              <a:t> </a:t>
            </a:r>
            <a:r>
              <a:rPr lang="es-ES" sz="2200" b="1" dirty="0" err="1"/>
              <a:t>research</a:t>
            </a:r>
            <a:r>
              <a:rPr lang="es-ES" sz="2200" b="1" dirty="0"/>
              <a:t> and </a:t>
            </a:r>
            <a:r>
              <a:rPr lang="es-ES" sz="2200" b="1" dirty="0" err="1"/>
              <a:t>education</a:t>
            </a:r>
            <a:r>
              <a:rPr lang="es-ES" sz="2200" b="1" dirty="0"/>
              <a:t> </a:t>
            </a:r>
            <a:r>
              <a:rPr lang="es-ES" sz="2200" b="1" dirty="0" err="1"/>
              <a:t>institution</a:t>
            </a:r>
            <a:r>
              <a:rPr lang="es-ES" sz="2200" dirty="0"/>
              <a:t>, </a:t>
            </a:r>
            <a:r>
              <a:rPr lang="es-ES" sz="2200" dirty="0" err="1"/>
              <a:t>eduroam</a:t>
            </a:r>
            <a:r>
              <a:rPr lang="es-ES" sz="2200" dirty="0"/>
              <a:t> </a:t>
            </a:r>
            <a:r>
              <a:rPr lang="es-ES" sz="2200" dirty="0" err="1"/>
              <a:t>gives</a:t>
            </a:r>
            <a:r>
              <a:rPr lang="es-ES" sz="2200" dirty="0"/>
              <a:t> </a:t>
            </a:r>
            <a:r>
              <a:rPr lang="es-ES" sz="2200" dirty="0" err="1"/>
              <a:t>you</a:t>
            </a:r>
            <a:r>
              <a:rPr lang="es-ES" sz="2200" dirty="0"/>
              <a:t> </a:t>
            </a:r>
            <a:r>
              <a:rPr lang="es-ES" sz="2200" dirty="0" err="1"/>
              <a:t>seamless</a:t>
            </a:r>
            <a:r>
              <a:rPr lang="es-ES" sz="2200" dirty="0"/>
              <a:t> internet </a:t>
            </a:r>
            <a:r>
              <a:rPr lang="es-ES" sz="2200" dirty="0" err="1"/>
              <a:t>connectivity</a:t>
            </a:r>
            <a:r>
              <a:rPr lang="es-ES" sz="2200" dirty="0"/>
              <a:t>.</a:t>
            </a:r>
          </a:p>
          <a:p>
            <a:endParaRPr lang="es-ES" sz="2200" dirty="0">
              <a:solidFill>
                <a:srgbClr val="333333"/>
              </a:solidFill>
            </a:endParaRPr>
          </a:p>
          <a:p>
            <a:r>
              <a:rPr lang="es-ES" sz="2200" dirty="0" err="1"/>
              <a:t>Wherever</a:t>
            </a:r>
            <a:r>
              <a:rPr lang="es-ES" sz="2200" dirty="0"/>
              <a:t> </a:t>
            </a:r>
            <a:r>
              <a:rPr lang="es-ES" sz="2200" dirty="0" err="1"/>
              <a:t>you</a:t>
            </a:r>
            <a:r>
              <a:rPr lang="es-ES" sz="2200" dirty="0"/>
              <a:t> </a:t>
            </a:r>
            <a:r>
              <a:rPr lang="es-ES" sz="2200" dirty="0" err="1"/>
              <a:t>see</a:t>
            </a:r>
            <a:r>
              <a:rPr lang="es-ES" sz="2200" dirty="0"/>
              <a:t> ‘</a:t>
            </a:r>
            <a:r>
              <a:rPr lang="es-ES" sz="2200" dirty="0" err="1"/>
              <a:t>eduroam</a:t>
            </a:r>
            <a:r>
              <a:rPr lang="es-ES" sz="2200" dirty="0"/>
              <a:t>’ </a:t>
            </a:r>
            <a:r>
              <a:rPr lang="es-ES" sz="2200" dirty="0" err="1"/>
              <a:t>appear</a:t>
            </a:r>
            <a:r>
              <a:rPr lang="es-ES" sz="2200" dirty="0"/>
              <a:t> in </a:t>
            </a:r>
            <a:r>
              <a:rPr lang="es-ES" sz="2200" dirty="0" err="1"/>
              <a:t>your</a:t>
            </a:r>
            <a:r>
              <a:rPr lang="es-ES" sz="2200" dirty="0"/>
              <a:t> </a:t>
            </a:r>
            <a:r>
              <a:rPr lang="es-ES" sz="2200" dirty="0" err="1"/>
              <a:t>list</a:t>
            </a:r>
            <a:r>
              <a:rPr lang="es-ES" sz="2200" dirty="0"/>
              <a:t> of </a:t>
            </a:r>
            <a:r>
              <a:rPr lang="es-ES" sz="2200" dirty="0" err="1"/>
              <a:t>Wi</a:t>
            </a:r>
            <a:r>
              <a:rPr lang="es-ES" sz="2200" dirty="0"/>
              <a:t>-Fi </a:t>
            </a:r>
            <a:r>
              <a:rPr lang="es-ES" sz="2200" dirty="0" err="1"/>
              <a:t>networks</a:t>
            </a:r>
            <a:r>
              <a:rPr lang="es-ES" sz="2200" dirty="0"/>
              <a:t>, </a:t>
            </a:r>
            <a:r>
              <a:rPr lang="es-ES" sz="2200" dirty="0" err="1"/>
              <a:t>you</a:t>
            </a:r>
            <a:r>
              <a:rPr lang="es-ES" sz="2200" dirty="0"/>
              <a:t> can </a:t>
            </a:r>
            <a:r>
              <a:rPr lang="es-ES" sz="2200" dirty="0" err="1"/>
              <a:t>get</a:t>
            </a:r>
            <a:r>
              <a:rPr lang="es-ES" sz="2200" dirty="0"/>
              <a:t> online.</a:t>
            </a:r>
          </a:p>
          <a:p>
            <a:endParaRPr lang="es-ES" sz="2200" dirty="0">
              <a:solidFill>
                <a:srgbClr val="333333"/>
              </a:solidFill>
            </a:endParaRPr>
          </a:p>
          <a:p>
            <a:r>
              <a:rPr lang="es-ES" sz="2200" dirty="0" err="1"/>
              <a:t>Download</a:t>
            </a:r>
            <a:r>
              <a:rPr lang="es-ES" sz="2200" dirty="0"/>
              <a:t> </a:t>
            </a:r>
            <a:r>
              <a:rPr lang="es-ES" sz="2200" dirty="0" err="1"/>
              <a:t>the</a:t>
            </a:r>
            <a:r>
              <a:rPr lang="es-ES" sz="2200" dirty="0"/>
              <a:t> </a:t>
            </a:r>
            <a:r>
              <a:rPr lang="es-ES" sz="2200" dirty="0" err="1"/>
              <a:t>appropriate</a:t>
            </a:r>
            <a:r>
              <a:rPr lang="es-ES" sz="2200" dirty="0"/>
              <a:t> </a:t>
            </a:r>
            <a:r>
              <a:rPr lang="es-ES" sz="2200" dirty="0">
                <a:hlinkClick r:id="rId6"/>
              </a:rPr>
              <a:t>Eduroam installer</a:t>
            </a:r>
            <a:r>
              <a:rPr lang="es-ES" sz="2200" dirty="0"/>
              <a:t> </a:t>
            </a:r>
            <a:r>
              <a:rPr lang="es-ES" sz="2200" dirty="0" err="1"/>
              <a:t>for</a:t>
            </a:r>
            <a:r>
              <a:rPr lang="es-ES" sz="2200" dirty="0"/>
              <a:t> </a:t>
            </a:r>
            <a:r>
              <a:rPr lang="es-ES" sz="2200" dirty="0" err="1"/>
              <a:t>your</a:t>
            </a:r>
            <a:r>
              <a:rPr lang="es-ES" sz="2200" dirty="0"/>
              <a:t> </a:t>
            </a:r>
            <a:r>
              <a:rPr lang="es-ES" sz="2200" dirty="0" err="1"/>
              <a:t>device</a:t>
            </a:r>
            <a:r>
              <a:rPr lang="es-ES" sz="2200" dirty="0"/>
              <a:t> and </a:t>
            </a:r>
            <a:r>
              <a:rPr lang="es-ES" sz="2200" dirty="0" err="1"/>
              <a:t>operating</a:t>
            </a:r>
            <a:r>
              <a:rPr lang="es-ES" sz="2200" dirty="0"/>
              <a:t> </a:t>
            </a:r>
            <a:r>
              <a:rPr lang="es-ES" sz="2200" dirty="0" err="1"/>
              <a:t>system</a:t>
            </a:r>
            <a:r>
              <a:rPr lang="es-ES" sz="2200" dirty="0"/>
              <a:t>.</a:t>
            </a:r>
            <a:endParaRPr lang="en-GB" sz="2200" dirty="0">
              <a:solidFill>
                <a:srgbClr val="333333"/>
              </a:solidFill>
            </a:endParaRPr>
          </a:p>
        </p:txBody>
      </p:sp>
    </p:spTree>
    <p:extLst>
      <p:ext uri="{BB962C8B-B14F-4D97-AF65-F5344CB8AC3E}">
        <p14:creationId xmlns:p14="http://schemas.microsoft.com/office/powerpoint/2010/main" val="3131054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a:extLst>
              <a:ext uri="{FF2B5EF4-FFF2-40B4-BE49-F238E27FC236}">
                <a16:creationId xmlns:a16="http://schemas.microsoft.com/office/drawing/2014/main" id="{C9F3C2F9-1AF6-2140-9D4F-AACE63119CD3}"/>
              </a:ext>
            </a:extLst>
          </p:cNvPr>
          <p:cNvSpPr txBox="1"/>
          <p:nvPr/>
        </p:nvSpPr>
        <p:spPr>
          <a:xfrm>
            <a:off x="3284114" y="404958"/>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t>SIRE: E-</a:t>
            </a:r>
            <a:r>
              <a:rPr lang="es-ES" sz="2800" b="1" dirty="0" err="1"/>
              <a:t>Resources</a:t>
            </a:r>
            <a:r>
              <a:rPr lang="es-ES" sz="2800" b="1" dirty="0"/>
              <a:t> Access </a:t>
            </a:r>
            <a:r>
              <a:rPr lang="es-ES" sz="2800" b="1" dirty="0" err="1"/>
              <a:t>Service</a:t>
            </a:r>
            <a:endParaRPr lang="es-ES" sz="2800" b="1" dirty="0">
              <a:latin typeface="Calibri"/>
              <a:cs typeface="Calibri"/>
            </a:endParaRPr>
          </a:p>
        </p:txBody>
      </p:sp>
      <p:pic>
        <p:nvPicPr>
          <p:cNvPr id="5" name="Imagen 4">
            <a:extLst>
              <a:ext uri="{FF2B5EF4-FFF2-40B4-BE49-F238E27FC236}">
                <a16:creationId xmlns:a16="http://schemas.microsoft.com/office/drawing/2014/main" id="{6BE93C17-8DF3-264C-AA11-3D72262D0A20}"/>
              </a:ext>
            </a:extLst>
          </p:cNvPr>
          <p:cNvPicPr>
            <a:picLocks noChangeAspect="1"/>
          </p:cNvPicPr>
          <p:nvPr/>
        </p:nvPicPr>
        <p:blipFill>
          <a:blip r:embed="rId3"/>
          <a:stretch>
            <a:fillRect/>
          </a:stretch>
        </p:blipFill>
        <p:spPr>
          <a:xfrm>
            <a:off x="4692179" y="2108200"/>
            <a:ext cx="6887767" cy="4102100"/>
          </a:xfrm>
          <a:prstGeom prst="rect">
            <a:avLst/>
          </a:prstGeom>
          <a:effectLst>
            <a:outerShdw blurRad="50800" dist="38100" dir="10800000" algn="r" rotWithShape="0">
              <a:prstClr val="black">
                <a:alpha val="40000"/>
              </a:prstClr>
            </a:outerShdw>
          </a:effectLst>
        </p:spPr>
      </p:pic>
      <p:pic>
        <p:nvPicPr>
          <p:cNvPr id="4" name="Imagen 3">
            <a:hlinkClick r:id="rId4"/>
            <a:extLst>
              <a:ext uri="{FF2B5EF4-FFF2-40B4-BE49-F238E27FC236}">
                <a16:creationId xmlns:a16="http://schemas.microsoft.com/office/drawing/2014/main" id="{5BE35B65-128E-BF46-BFBD-2C7A9E3FD12F}"/>
              </a:ext>
            </a:extLst>
          </p:cNvPr>
          <p:cNvPicPr>
            <a:picLocks noChangeAspect="1"/>
          </p:cNvPicPr>
          <p:nvPr/>
        </p:nvPicPr>
        <p:blipFill>
          <a:blip r:embed="rId5"/>
          <a:stretch>
            <a:fillRect/>
          </a:stretch>
        </p:blipFill>
        <p:spPr>
          <a:xfrm>
            <a:off x="423513" y="1383579"/>
            <a:ext cx="5897471" cy="3848100"/>
          </a:xfrm>
          <a:prstGeom prst="rect">
            <a:avLst/>
          </a:prstGeom>
          <a:effectLst>
            <a:outerShdw blurRad="50800" dist="38100" dir="10800000" algn="r" rotWithShape="0">
              <a:prstClr val="black">
                <a:alpha val="40000"/>
              </a:prstClr>
            </a:outerShdw>
          </a:effectLst>
        </p:spPr>
      </p:pic>
      <p:sp>
        <p:nvSpPr>
          <p:cNvPr id="8" name="Rectángulo 7">
            <a:extLst>
              <a:ext uri="{FF2B5EF4-FFF2-40B4-BE49-F238E27FC236}">
                <a16:creationId xmlns:a16="http://schemas.microsoft.com/office/drawing/2014/main" id="{F7FCBE7B-1CBE-7B4F-8417-4E04DE802423}"/>
              </a:ext>
            </a:extLst>
          </p:cNvPr>
          <p:cNvSpPr/>
          <p:nvPr/>
        </p:nvSpPr>
        <p:spPr>
          <a:xfrm>
            <a:off x="4840222" y="3214954"/>
            <a:ext cx="1255777" cy="428092"/>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7644B3F3-9C14-7E41-96DC-1CCE9DD7DC1D}"/>
              </a:ext>
            </a:extLst>
          </p:cNvPr>
          <p:cNvSpPr/>
          <p:nvPr/>
        </p:nvSpPr>
        <p:spPr>
          <a:xfrm>
            <a:off x="357863" y="1273708"/>
            <a:ext cx="1255776" cy="466192"/>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32478277-990C-EA42-B0AD-D01213701499}"/>
              </a:ext>
            </a:extLst>
          </p:cNvPr>
          <p:cNvSpPr/>
          <p:nvPr/>
        </p:nvSpPr>
        <p:spPr>
          <a:xfrm>
            <a:off x="10324169" y="3242208"/>
            <a:ext cx="1255777" cy="428092"/>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28732545-694C-E34C-B2F0-2B95C8BE6BD9}"/>
              </a:ext>
            </a:extLst>
          </p:cNvPr>
          <p:cNvSpPr/>
          <p:nvPr/>
        </p:nvSpPr>
        <p:spPr>
          <a:xfrm>
            <a:off x="3481612" y="1626320"/>
            <a:ext cx="2614387" cy="348169"/>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A31AA691-E9DC-2E42-AFCD-41220EBA7E8C}"/>
              </a:ext>
            </a:extLst>
          </p:cNvPr>
          <p:cNvSpPr/>
          <p:nvPr/>
        </p:nvSpPr>
        <p:spPr>
          <a:xfrm>
            <a:off x="7092198" y="2286000"/>
            <a:ext cx="2140702" cy="292100"/>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14">
            <a:extLst>
              <a:ext uri="{FF2B5EF4-FFF2-40B4-BE49-F238E27FC236}">
                <a16:creationId xmlns:a16="http://schemas.microsoft.com/office/drawing/2014/main" id="{3B6AF15E-B493-DD4E-8BDA-E4DE9D0EDF81}"/>
              </a:ext>
            </a:extLst>
          </p:cNvPr>
          <p:cNvSpPr txBox="1"/>
          <p:nvPr/>
        </p:nvSpPr>
        <p:spPr>
          <a:xfrm>
            <a:off x="4786688" y="2806356"/>
            <a:ext cx="1362843" cy="369332"/>
          </a:xfrm>
          <a:prstGeom prst="rect">
            <a:avLst/>
          </a:prstGeom>
          <a:noFill/>
        </p:spPr>
        <p:txBody>
          <a:bodyPr wrap="square" rtlCol="0">
            <a:spAutoFit/>
          </a:bodyPr>
          <a:lstStyle/>
          <a:p>
            <a:r>
              <a:rPr lang="en-GB" b="1" dirty="0">
                <a:solidFill>
                  <a:srgbClr val="0965FF"/>
                </a:solidFill>
              </a:rPr>
              <a:t>Before SIRE</a:t>
            </a:r>
          </a:p>
        </p:txBody>
      </p:sp>
      <p:sp>
        <p:nvSpPr>
          <p:cNvPr id="16" name="CuadroTexto 15">
            <a:extLst>
              <a:ext uri="{FF2B5EF4-FFF2-40B4-BE49-F238E27FC236}">
                <a16:creationId xmlns:a16="http://schemas.microsoft.com/office/drawing/2014/main" id="{317BE08A-32C2-574F-A5C9-F279850A7F5E}"/>
              </a:ext>
            </a:extLst>
          </p:cNvPr>
          <p:cNvSpPr txBox="1"/>
          <p:nvPr/>
        </p:nvSpPr>
        <p:spPr>
          <a:xfrm>
            <a:off x="10311444" y="2806356"/>
            <a:ext cx="1268502" cy="369332"/>
          </a:xfrm>
          <a:prstGeom prst="rect">
            <a:avLst/>
          </a:prstGeom>
          <a:solidFill>
            <a:schemeClr val="bg1"/>
          </a:solidFill>
        </p:spPr>
        <p:txBody>
          <a:bodyPr wrap="square" rtlCol="0">
            <a:spAutoFit/>
          </a:bodyPr>
          <a:lstStyle/>
          <a:p>
            <a:r>
              <a:rPr lang="en-GB" b="1" dirty="0">
                <a:solidFill>
                  <a:srgbClr val="0965FF"/>
                </a:solidFill>
              </a:rPr>
              <a:t>After SIRE</a:t>
            </a:r>
          </a:p>
        </p:txBody>
      </p:sp>
      <p:pic>
        <p:nvPicPr>
          <p:cNvPr id="17" name="Gráfico 16" descr="Información">
            <a:hlinkClick r:id="rId6"/>
            <a:extLst>
              <a:ext uri="{FF2B5EF4-FFF2-40B4-BE49-F238E27FC236}">
                <a16:creationId xmlns:a16="http://schemas.microsoft.com/office/drawing/2014/main" id="{CC37E99B-CC77-4A42-99CE-400B40D4959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1303071" y="6186578"/>
            <a:ext cx="518160" cy="518160"/>
          </a:xfrm>
          <a:prstGeom prst="rect">
            <a:avLst/>
          </a:prstGeom>
        </p:spPr>
      </p:pic>
    </p:spTree>
    <p:extLst>
      <p:ext uri="{BB962C8B-B14F-4D97-AF65-F5344CB8AC3E}">
        <p14:creationId xmlns:p14="http://schemas.microsoft.com/office/powerpoint/2010/main" val="2218156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5">
            <a:extLst>
              <a:ext uri="{FF2B5EF4-FFF2-40B4-BE49-F238E27FC236}">
                <a16:creationId xmlns:a16="http://schemas.microsoft.com/office/drawing/2014/main" id="{C9E19928-06B8-4F55-AD41-A2D58096933B}"/>
              </a:ext>
            </a:extLst>
          </p:cNvPr>
          <p:cNvSpPr txBox="1">
            <a:spLocks/>
          </p:cNvSpPr>
          <p:nvPr/>
        </p:nvSpPr>
        <p:spPr>
          <a:xfrm>
            <a:off x="1965906" y="2680655"/>
            <a:ext cx="7629525" cy="288026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ca-ES" sz="1350">
              <a:solidFill>
                <a:schemeClr val="tx1">
                  <a:lumMod val="75000"/>
                  <a:lumOff val="25000"/>
                </a:schemeClr>
              </a:solidFill>
              <a:latin typeface="Verdana" panose="020B0604030504040204" pitchFamily="34" charset="0"/>
              <a:ea typeface="Verdana" panose="020B0604030504040204" pitchFamily="34" charset="0"/>
            </a:endParaRPr>
          </a:p>
          <a:p>
            <a:pPr marL="0" indent="0">
              <a:buNone/>
            </a:pPr>
            <a:endParaRPr lang="ca-ES" sz="2100"/>
          </a:p>
          <a:p>
            <a:pPr marL="0" indent="0">
              <a:buNone/>
            </a:pPr>
            <a:endParaRPr lang="en-US" sz="2100"/>
          </a:p>
        </p:txBody>
      </p:sp>
      <p:sp>
        <p:nvSpPr>
          <p:cNvPr id="7" name="CuadroTexto 6">
            <a:extLst>
              <a:ext uri="{FF2B5EF4-FFF2-40B4-BE49-F238E27FC236}">
                <a16:creationId xmlns:a16="http://schemas.microsoft.com/office/drawing/2014/main" id="{4141A26C-3582-AB42-9912-C5683D31D1A1}"/>
              </a:ext>
            </a:extLst>
          </p:cNvPr>
          <p:cNvSpPr txBox="1"/>
          <p:nvPr/>
        </p:nvSpPr>
        <p:spPr>
          <a:xfrm>
            <a:off x="370769" y="1555869"/>
            <a:ext cx="4859599" cy="1200329"/>
          </a:xfrm>
          <a:prstGeom prst="rect">
            <a:avLst/>
          </a:prstGeom>
          <a:noFill/>
        </p:spPr>
        <p:txBody>
          <a:bodyPr wrap="square" rtlCol="0">
            <a:spAutoFit/>
          </a:bodyPr>
          <a:lstStyle/>
          <a:p>
            <a:r>
              <a:rPr lang="en-GB" dirty="0"/>
              <a:t>The E-Resources Access Service (SIRE) facilitates access to the electronic information resources subscribed by the CRAI, either from the university computers or from home.</a:t>
            </a:r>
          </a:p>
        </p:txBody>
      </p:sp>
      <p:sp>
        <p:nvSpPr>
          <p:cNvPr id="10" name="CuadroTexto 9">
            <a:extLst>
              <a:ext uri="{FF2B5EF4-FFF2-40B4-BE49-F238E27FC236}">
                <a16:creationId xmlns:a16="http://schemas.microsoft.com/office/drawing/2014/main" id="{C9F3C2F9-1AF6-2140-9D4F-AACE63119CD3}"/>
              </a:ext>
            </a:extLst>
          </p:cNvPr>
          <p:cNvSpPr txBox="1"/>
          <p:nvPr/>
        </p:nvSpPr>
        <p:spPr>
          <a:xfrm>
            <a:off x="3328181" y="390174"/>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t>SIRE: E-</a:t>
            </a:r>
            <a:r>
              <a:rPr lang="es-ES" sz="2800" b="1" dirty="0" err="1"/>
              <a:t>Resources</a:t>
            </a:r>
            <a:r>
              <a:rPr lang="es-ES" sz="2800" b="1" dirty="0"/>
              <a:t> Access </a:t>
            </a:r>
            <a:r>
              <a:rPr lang="es-ES" sz="2800" b="1" dirty="0" err="1"/>
              <a:t>Service</a:t>
            </a:r>
            <a:endParaRPr lang="es-ES" sz="2800" b="1" dirty="0">
              <a:latin typeface="Calibri"/>
              <a:cs typeface="Calibri"/>
            </a:endParaRPr>
          </a:p>
        </p:txBody>
      </p:sp>
      <p:pic>
        <p:nvPicPr>
          <p:cNvPr id="14" name="Picture 2" descr="SIRE Recursos-e CRAI UB">
            <a:extLst>
              <a:ext uri="{FF2B5EF4-FFF2-40B4-BE49-F238E27FC236}">
                <a16:creationId xmlns:a16="http://schemas.microsoft.com/office/drawing/2014/main" id="{AA084D05-30E6-CD4E-8F42-F59F50399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091" y="3053415"/>
            <a:ext cx="2259918" cy="496861"/>
          </a:xfrm>
          <a:prstGeom prst="rect">
            <a:avLst/>
          </a:prstGeom>
          <a:noFill/>
          <a:extLst>
            <a:ext uri="{909E8E84-426E-40DD-AFC4-6F175D3DCCD1}">
              <a14:hiddenFill xmlns:a14="http://schemas.microsoft.com/office/drawing/2010/main">
                <a:solidFill>
                  <a:srgbClr val="FFFFFF"/>
                </a:solidFill>
              </a14:hiddenFill>
            </a:ext>
          </a:extLst>
        </p:spPr>
      </p:pic>
      <p:sp>
        <p:nvSpPr>
          <p:cNvPr id="15" name="CuadroTexto 14">
            <a:extLst>
              <a:ext uri="{FF2B5EF4-FFF2-40B4-BE49-F238E27FC236}">
                <a16:creationId xmlns:a16="http://schemas.microsoft.com/office/drawing/2014/main" id="{AF96B9D7-0C2D-2D48-964A-22F7D00588B8}"/>
              </a:ext>
            </a:extLst>
          </p:cNvPr>
          <p:cNvSpPr txBox="1"/>
          <p:nvPr/>
        </p:nvSpPr>
        <p:spPr>
          <a:xfrm>
            <a:off x="370769" y="3991264"/>
            <a:ext cx="4489641" cy="1569660"/>
          </a:xfrm>
          <a:prstGeom prst="rect">
            <a:avLst/>
          </a:prstGeom>
          <a:noFill/>
        </p:spPr>
        <p:txBody>
          <a:bodyPr wrap="square" rtlCol="0">
            <a:spAutoFit/>
          </a:bodyPr>
          <a:lstStyle/>
          <a:p>
            <a:r>
              <a:rPr lang="en-GB" sz="2400" b="1" dirty="0">
                <a:solidFill>
                  <a:srgbClr val="0965FF"/>
                </a:solidFill>
              </a:rPr>
              <a:t>How do I install the SIRE button ? </a:t>
            </a:r>
          </a:p>
          <a:p>
            <a:endParaRPr lang="en-GB" dirty="0"/>
          </a:p>
          <a:p>
            <a:r>
              <a:rPr lang="en-GB" dirty="0"/>
              <a:t>Drag the button to the bookmarks bar. </a:t>
            </a:r>
          </a:p>
          <a:p>
            <a:r>
              <a:rPr lang="en-GB" dirty="0"/>
              <a:t>To do so, you need to have the bookmarks toolbar visible on your browser.</a:t>
            </a:r>
          </a:p>
        </p:txBody>
      </p:sp>
      <p:sp>
        <p:nvSpPr>
          <p:cNvPr id="3" name="Rectangle 2"/>
          <p:cNvSpPr/>
          <p:nvPr/>
        </p:nvSpPr>
        <p:spPr>
          <a:xfrm>
            <a:off x="370769" y="5817246"/>
            <a:ext cx="960783" cy="369332"/>
          </a:xfrm>
          <a:prstGeom prst="rect">
            <a:avLst/>
          </a:prstGeom>
        </p:spPr>
        <p:txBody>
          <a:bodyPr wrap="square">
            <a:spAutoFit/>
          </a:bodyPr>
          <a:lstStyle/>
          <a:p>
            <a:r>
              <a:rPr lang="ca-ES">
                <a:hlinkClick r:id="rId4"/>
              </a:rPr>
              <a:t>Chrome </a:t>
            </a:r>
            <a:endParaRPr lang="ca-ES"/>
          </a:p>
        </p:txBody>
      </p:sp>
      <p:sp>
        <p:nvSpPr>
          <p:cNvPr id="13" name="Rectangle 12"/>
          <p:cNvSpPr/>
          <p:nvPr/>
        </p:nvSpPr>
        <p:spPr>
          <a:xfrm>
            <a:off x="1485514" y="5817246"/>
            <a:ext cx="960783" cy="369332"/>
          </a:xfrm>
          <a:prstGeom prst="rect">
            <a:avLst/>
          </a:prstGeom>
        </p:spPr>
        <p:txBody>
          <a:bodyPr wrap="square">
            <a:spAutoFit/>
          </a:bodyPr>
          <a:lstStyle/>
          <a:p>
            <a:r>
              <a:rPr lang="ca-ES">
                <a:hlinkClick r:id="rId5"/>
              </a:rPr>
              <a:t>Firefox</a:t>
            </a:r>
            <a:endParaRPr lang="ca-ES"/>
          </a:p>
        </p:txBody>
      </p:sp>
      <p:pic>
        <p:nvPicPr>
          <p:cNvPr id="4" name="Imagen 3">
            <a:extLst>
              <a:ext uri="{FF2B5EF4-FFF2-40B4-BE49-F238E27FC236}">
                <a16:creationId xmlns:a16="http://schemas.microsoft.com/office/drawing/2014/main" id="{CEE44DA3-1AF8-3443-AC76-22A12658E474}"/>
              </a:ext>
            </a:extLst>
          </p:cNvPr>
          <p:cNvPicPr>
            <a:picLocks noChangeAspect="1"/>
          </p:cNvPicPr>
          <p:nvPr/>
        </p:nvPicPr>
        <p:blipFill>
          <a:blip r:embed="rId6"/>
          <a:stretch>
            <a:fillRect/>
          </a:stretch>
        </p:blipFill>
        <p:spPr>
          <a:xfrm>
            <a:off x="5409673" y="1366162"/>
            <a:ext cx="6540360" cy="5150378"/>
          </a:xfrm>
          <a:prstGeom prst="rect">
            <a:avLst/>
          </a:prstGeom>
          <a:ln>
            <a:solidFill>
              <a:schemeClr val="bg2">
                <a:lumMod val="90000"/>
              </a:schemeClr>
            </a:solidFill>
          </a:ln>
          <a:effectLst>
            <a:outerShdw blurRad="50800" dist="38100" algn="l" rotWithShape="0">
              <a:prstClr val="black">
                <a:alpha val="40000"/>
              </a:prstClr>
            </a:outerShdw>
          </a:effectLst>
        </p:spPr>
      </p:pic>
      <p:sp>
        <p:nvSpPr>
          <p:cNvPr id="16" name="Rectángulo 15">
            <a:extLst>
              <a:ext uri="{FF2B5EF4-FFF2-40B4-BE49-F238E27FC236}">
                <a16:creationId xmlns:a16="http://schemas.microsoft.com/office/drawing/2014/main" id="{0DC66440-785A-5142-A2C0-4D04C36D6916}"/>
              </a:ext>
            </a:extLst>
          </p:cNvPr>
          <p:cNvSpPr/>
          <p:nvPr/>
        </p:nvSpPr>
        <p:spPr>
          <a:xfrm>
            <a:off x="10351008" y="5132832"/>
            <a:ext cx="1255776" cy="428092"/>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6211146F-A655-7944-A473-A1F8C73F85D4}"/>
              </a:ext>
            </a:extLst>
          </p:cNvPr>
          <p:cNvCxnSpPr>
            <a:cxnSpLocks/>
          </p:cNvCxnSpPr>
          <p:nvPr/>
        </p:nvCxnSpPr>
        <p:spPr>
          <a:xfrm flipH="1" flipV="1">
            <a:off x="6242304" y="2121408"/>
            <a:ext cx="4389120" cy="2914491"/>
          </a:xfrm>
          <a:prstGeom prst="straightConnector1">
            <a:avLst/>
          </a:prstGeom>
          <a:ln w="25400">
            <a:solidFill>
              <a:srgbClr val="0965FF"/>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7" name="Rectángulo 16">
            <a:extLst>
              <a:ext uri="{FF2B5EF4-FFF2-40B4-BE49-F238E27FC236}">
                <a16:creationId xmlns:a16="http://schemas.microsoft.com/office/drawing/2014/main" id="{17937C79-ABE7-FA43-BBE9-852324CEE6E4}"/>
              </a:ext>
            </a:extLst>
          </p:cNvPr>
          <p:cNvSpPr/>
          <p:nvPr/>
        </p:nvSpPr>
        <p:spPr>
          <a:xfrm>
            <a:off x="5348713" y="1809363"/>
            <a:ext cx="1255776" cy="215112"/>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Gráfico 17" descr="Información">
            <a:hlinkClick r:id="rId7"/>
            <a:extLst>
              <a:ext uri="{FF2B5EF4-FFF2-40B4-BE49-F238E27FC236}">
                <a16:creationId xmlns:a16="http://schemas.microsoft.com/office/drawing/2014/main" id="{DD665E42-4CF9-654C-A7B8-C036F192A3F4}"/>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11303071" y="6186578"/>
            <a:ext cx="518160" cy="518160"/>
          </a:xfrm>
          <a:prstGeom prst="rect">
            <a:avLst/>
          </a:prstGeom>
        </p:spPr>
      </p:pic>
    </p:spTree>
    <p:extLst>
      <p:ext uri="{BB962C8B-B14F-4D97-AF65-F5344CB8AC3E}">
        <p14:creationId xmlns:p14="http://schemas.microsoft.com/office/powerpoint/2010/main" val="2355516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9B75B9CB-543F-D645-A47C-869C372EEA9E}"/>
              </a:ext>
            </a:extLst>
          </p:cNvPr>
          <p:cNvSpPr txBox="1">
            <a:spLocks/>
          </p:cNvSpPr>
          <p:nvPr/>
        </p:nvSpPr>
        <p:spPr bwMode="auto">
          <a:xfrm>
            <a:off x="3655469" y="419547"/>
            <a:ext cx="2452416" cy="61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altLang="ca-ES" sz="2800" b="1" dirty="0">
                <a:latin typeface="+mn-lt"/>
              </a:rPr>
              <a:t>Website</a:t>
            </a:r>
            <a:endParaRPr lang="es-ES" sz="2800" dirty="0">
              <a:cs typeface="Calibri Light"/>
            </a:endParaRPr>
          </a:p>
        </p:txBody>
      </p:sp>
      <p:sp>
        <p:nvSpPr>
          <p:cNvPr id="3" name="CuadroTexto 2">
            <a:extLst>
              <a:ext uri="{FF2B5EF4-FFF2-40B4-BE49-F238E27FC236}">
                <a16:creationId xmlns:a16="http://schemas.microsoft.com/office/drawing/2014/main" id="{E3AA0191-576A-AF43-B8F6-02DB54A9520E}"/>
              </a:ext>
            </a:extLst>
          </p:cNvPr>
          <p:cNvSpPr txBox="1"/>
          <p:nvPr/>
        </p:nvSpPr>
        <p:spPr>
          <a:xfrm>
            <a:off x="2145045" y="1476725"/>
            <a:ext cx="1664547"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2400" b="1" dirty="0">
              <a:solidFill>
                <a:srgbClr val="0965FF"/>
              </a:solidFill>
              <a:latin typeface="Calibri"/>
              <a:cs typeface="Calibri"/>
            </a:endParaRPr>
          </a:p>
        </p:txBody>
      </p:sp>
      <p:pic>
        <p:nvPicPr>
          <p:cNvPr id="5" name="Imagen 4">
            <a:extLst>
              <a:ext uri="{FF2B5EF4-FFF2-40B4-BE49-F238E27FC236}">
                <a16:creationId xmlns:a16="http://schemas.microsoft.com/office/drawing/2014/main" id="{34048D91-4E34-7C4F-9F9C-E4FEB358AD63}"/>
              </a:ext>
            </a:extLst>
          </p:cNvPr>
          <p:cNvPicPr>
            <a:picLocks noChangeAspect="1"/>
          </p:cNvPicPr>
          <p:nvPr/>
        </p:nvPicPr>
        <p:blipFill>
          <a:blip r:embed="rId2"/>
          <a:stretch>
            <a:fillRect/>
          </a:stretch>
        </p:blipFill>
        <p:spPr>
          <a:xfrm>
            <a:off x="350339" y="0"/>
            <a:ext cx="7000352" cy="6858000"/>
          </a:xfrm>
          <a:prstGeom prst="rect">
            <a:avLst/>
          </a:prstGeom>
        </p:spPr>
      </p:pic>
      <p:sp>
        <p:nvSpPr>
          <p:cNvPr id="11" name="Rectángulo 10">
            <a:extLst>
              <a:ext uri="{FF2B5EF4-FFF2-40B4-BE49-F238E27FC236}">
                <a16:creationId xmlns:a16="http://schemas.microsoft.com/office/drawing/2014/main" id="{DFA38319-6079-4B42-AE12-E3EBD44CEEBB}"/>
              </a:ext>
            </a:extLst>
          </p:cNvPr>
          <p:cNvSpPr/>
          <p:nvPr/>
        </p:nvSpPr>
        <p:spPr>
          <a:xfrm>
            <a:off x="5333796" y="647272"/>
            <a:ext cx="698643" cy="246580"/>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9571CB1B-DB07-624B-B3EB-4CC721E69ABB}"/>
              </a:ext>
            </a:extLst>
          </p:cNvPr>
          <p:cNvSpPr/>
          <p:nvPr/>
        </p:nvSpPr>
        <p:spPr>
          <a:xfrm>
            <a:off x="566587" y="3287730"/>
            <a:ext cx="4849402" cy="554420"/>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56B9691D-C4B5-9440-AD80-4941B57F82BA}"/>
              </a:ext>
            </a:extLst>
          </p:cNvPr>
          <p:cNvSpPr/>
          <p:nvPr/>
        </p:nvSpPr>
        <p:spPr>
          <a:xfrm>
            <a:off x="5537566" y="1973484"/>
            <a:ext cx="1635304" cy="615604"/>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78715468-F195-FD4E-8648-ED31BB5DAA90}"/>
              </a:ext>
            </a:extLst>
          </p:cNvPr>
          <p:cNvSpPr/>
          <p:nvPr/>
        </p:nvSpPr>
        <p:spPr>
          <a:xfrm>
            <a:off x="4530627" y="3878044"/>
            <a:ext cx="803168" cy="293264"/>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id="{167B4009-D563-5247-A60F-99D425848EBB}"/>
              </a:ext>
            </a:extLst>
          </p:cNvPr>
          <p:cNvSpPr/>
          <p:nvPr/>
        </p:nvSpPr>
        <p:spPr>
          <a:xfrm>
            <a:off x="1817856" y="5425161"/>
            <a:ext cx="1173432" cy="1432838"/>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4D5DB345-0E60-9F44-8E75-266276487D5D}"/>
              </a:ext>
            </a:extLst>
          </p:cNvPr>
          <p:cNvSpPr/>
          <p:nvPr/>
        </p:nvSpPr>
        <p:spPr>
          <a:xfrm>
            <a:off x="3062318" y="5425160"/>
            <a:ext cx="1100227" cy="1432839"/>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E5EEAE61-0B21-474A-8652-66925A67D3EF}"/>
              </a:ext>
            </a:extLst>
          </p:cNvPr>
          <p:cNvSpPr/>
          <p:nvPr/>
        </p:nvSpPr>
        <p:spPr>
          <a:xfrm>
            <a:off x="566587" y="4541712"/>
            <a:ext cx="4767208" cy="811125"/>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131BD32B-E422-FE46-812B-074288A8ABEE}"/>
              </a:ext>
            </a:extLst>
          </p:cNvPr>
          <p:cNvSpPr/>
          <p:nvPr/>
        </p:nvSpPr>
        <p:spPr>
          <a:xfrm>
            <a:off x="5333794" y="914667"/>
            <a:ext cx="1839076" cy="246580"/>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2">
            <a:extLst>
              <a:ext uri="{FF2B5EF4-FFF2-40B4-BE49-F238E27FC236}">
                <a16:creationId xmlns:a16="http://schemas.microsoft.com/office/drawing/2014/main" id="{CDA1751B-8B8E-AB41-B22C-AB14DE789174}"/>
              </a:ext>
            </a:extLst>
          </p:cNvPr>
          <p:cNvSpPr>
            <a:spLocks noChangeArrowheads="1"/>
          </p:cNvSpPr>
          <p:nvPr/>
        </p:nvSpPr>
        <p:spPr bwMode="auto">
          <a:xfrm>
            <a:off x="8110699" y="1945527"/>
            <a:ext cx="4793928" cy="476855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spcAft>
                <a:spcPts val="600"/>
              </a:spcAft>
              <a:buNone/>
              <a:defRPr/>
            </a:pPr>
            <a:r>
              <a:rPr lang="ca-ES" sz="2400" b="1" dirty="0">
                <a:latin typeface="+mn-lt"/>
                <a:ea typeface="Verdana" panose="020B0604030504040204" pitchFamily="34" charset="0"/>
                <a:cs typeface="+mj-cs"/>
              </a:rPr>
              <a:t>1. </a:t>
            </a:r>
            <a:r>
              <a:rPr lang="ca-ES" sz="2400" dirty="0" err="1">
                <a:latin typeface="+mn-lt"/>
                <a:ea typeface="Verdana" panose="020B0604030504040204" pitchFamily="34" charset="0"/>
                <a:cs typeface="+mj-cs"/>
              </a:rPr>
              <a:t>Opening</a:t>
            </a:r>
            <a:r>
              <a:rPr lang="ca-ES" sz="2400" dirty="0">
                <a:latin typeface="+mn-lt"/>
                <a:ea typeface="Verdana" panose="020B0604030504040204" pitchFamily="34" charset="0"/>
                <a:cs typeface="+mj-cs"/>
              </a:rPr>
              <a:t> </a:t>
            </a:r>
            <a:r>
              <a:rPr lang="ca-ES" sz="2400" dirty="0" err="1">
                <a:latin typeface="+mn-lt"/>
                <a:ea typeface="Verdana" panose="020B0604030504040204" pitchFamily="34" charset="0"/>
                <a:cs typeface="+mj-cs"/>
              </a:rPr>
              <a:t>hours</a:t>
            </a:r>
            <a:endParaRPr lang="ca-ES" sz="2400" dirty="0">
              <a:latin typeface="+mn-lt"/>
              <a:ea typeface="Verdana" panose="020B0604030504040204" pitchFamily="34" charset="0"/>
              <a:cs typeface="+mj-cs"/>
            </a:endParaRPr>
          </a:p>
          <a:p>
            <a:pPr>
              <a:lnSpc>
                <a:spcPct val="100000"/>
              </a:lnSpc>
              <a:spcBef>
                <a:spcPct val="0"/>
              </a:spcBef>
              <a:spcAft>
                <a:spcPts val="600"/>
              </a:spcAft>
              <a:buNone/>
              <a:defRPr/>
            </a:pPr>
            <a:r>
              <a:rPr lang="ca-ES" sz="2400" b="1" dirty="0">
                <a:latin typeface="+mn-lt"/>
                <a:ea typeface="Verdana" panose="020B0604030504040204" pitchFamily="34" charset="0"/>
                <a:cs typeface="+mj-cs"/>
              </a:rPr>
              <a:t>2. </a:t>
            </a:r>
            <a:r>
              <a:rPr lang="ca-ES" sz="2400" dirty="0">
                <a:latin typeface="+mn-lt"/>
                <a:ea typeface="Verdana" panose="020B0604030504040204" pitchFamily="34" charset="0"/>
                <a:cs typeface="+mj-cs"/>
              </a:rPr>
              <a:t>Services </a:t>
            </a:r>
            <a:r>
              <a:rPr lang="ca-ES" sz="2400" dirty="0" err="1">
                <a:latin typeface="+mn-lt"/>
                <a:ea typeface="Verdana" panose="020B0604030504040204" pitchFamily="34" charset="0"/>
                <a:cs typeface="+mj-cs"/>
              </a:rPr>
              <a:t>and</a:t>
            </a:r>
            <a:r>
              <a:rPr lang="ca-ES" sz="2400" dirty="0">
                <a:latin typeface="+mn-lt"/>
                <a:ea typeface="Verdana" panose="020B0604030504040204" pitchFamily="34" charset="0"/>
                <a:cs typeface="+mj-cs"/>
              </a:rPr>
              <a:t> </a:t>
            </a:r>
            <a:r>
              <a:rPr lang="ca-ES" sz="2400" dirty="0" err="1">
                <a:latin typeface="+mn-lt"/>
                <a:ea typeface="Verdana" panose="020B0604030504040204" pitchFamily="34" charset="0"/>
                <a:cs typeface="+mj-cs"/>
              </a:rPr>
              <a:t>resources</a:t>
            </a:r>
            <a:endParaRPr lang="ca-ES" sz="2400" dirty="0">
              <a:latin typeface="+mn-lt"/>
              <a:ea typeface="Verdana" panose="020B0604030504040204" pitchFamily="34" charset="0"/>
              <a:cs typeface="+mj-cs"/>
            </a:endParaRPr>
          </a:p>
          <a:p>
            <a:pPr>
              <a:lnSpc>
                <a:spcPct val="100000"/>
              </a:lnSpc>
              <a:spcBef>
                <a:spcPct val="0"/>
              </a:spcBef>
              <a:spcAft>
                <a:spcPts val="600"/>
              </a:spcAft>
              <a:buNone/>
              <a:defRPr/>
            </a:pPr>
            <a:r>
              <a:rPr lang="ca-ES" sz="2400" b="1" dirty="0">
                <a:latin typeface="+mn-lt"/>
                <a:ea typeface="Verdana" panose="020B0604030504040204" pitchFamily="34" charset="0"/>
                <a:cs typeface="+mj-cs"/>
              </a:rPr>
              <a:t>3. </a:t>
            </a:r>
            <a:r>
              <a:rPr lang="ca-ES" sz="2400" dirty="0" err="1">
                <a:latin typeface="+mn-lt"/>
                <a:ea typeface="Verdana" panose="020B0604030504040204" pitchFamily="34" charset="0"/>
                <a:cs typeface="+mj-cs"/>
              </a:rPr>
              <a:t>User</a:t>
            </a:r>
            <a:r>
              <a:rPr lang="ca-ES" sz="2400" dirty="0">
                <a:latin typeface="+mn-lt"/>
                <a:ea typeface="Verdana" panose="020B0604030504040204" pitchFamily="34" charset="0"/>
                <a:cs typeface="+mj-cs"/>
              </a:rPr>
              <a:t> </a:t>
            </a:r>
            <a:r>
              <a:rPr lang="ca-ES" sz="2400" dirty="0" err="1">
                <a:latin typeface="+mn-lt"/>
                <a:ea typeface="Verdana" panose="020B0604030504040204" pitchFamily="34" charset="0"/>
                <a:cs typeface="+mj-cs"/>
              </a:rPr>
              <a:t>Support</a:t>
            </a:r>
            <a:r>
              <a:rPr lang="ca-ES" sz="2400" dirty="0">
                <a:latin typeface="+mn-lt"/>
                <a:ea typeface="Verdana" panose="020B0604030504040204" pitchFamily="34" charset="0"/>
                <a:cs typeface="+mj-cs"/>
              </a:rPr>
              <a:t> Service (S@U)</a:t>
            </a:r>
          </a:p>
          <a:p>
            <a:pPr>
              <a:lnSpc>
                <a:spcPct val="100000"/>
              </a:lnSpc>
              <a:spcBef>
                <a:spcPct val="0"/>
              </a:spcBef>
              <a:spcAft>
                <a:spcPts val="600"/>
              </a:spcAft>
              <a:buNone/>
              <a:defRPr/>
            </a:pPr>
            <a:r>
              <a:rPr lang="ca-ES" sz="2400" b="1" dirty="0">
                <a:latin typeface="+mn-lt"/>
                <a:ea typeface="Verdana" panose="020B0604030504040204" pitchFamily="34" charset="0"/>
                <a:cs typeface="+mj-cs"/>
              </a:rPr>
              <a:t>4. </a:t>
            </a:r>
            <a:r>
              <a:rPr lang="ca-ES" sz="2400" dirty="0" err="1">
                <a:latin typeface="+mn-lt"/>
                <a:ea typeface="Verdana" panose="020B0604030504040204" pitchFamily="34" charset="0"/>
                <a:cs typeface="+mj-cs"/>
              </a:rPr>
              <a:t>Cercabib</a:t>
            </a:r>
            <a:endParaRPr lang="ca-ES" sz="2400" dirty="0">
              <a:latin typeface="+mn-lt"/>
              <a:ea typeface="Verdana" panose="020B0604030504040204" pitchFamily="34" charset="0"/>
              <a:cs typeface="+mj-cs"/>
            </a:endParaRPr>
          </a:p>
          <a:p>
            <a:pPr>
              <a:lnSpc>
                <a:spcPct val="100000"/>
              </a:lnSpc>
              <a:spcBef>
                <a:spcPct val="0"/>
              </a:spcBef>
              <a:spcAft>
                <a:spcPts val="600"/>
              </a:spcAft>
              <a:buNone/>
              <a:defRPr/>
            </a:pPr>
            <a:r>
              <a:rPr lang="ca-ES" sz="2400" b="1" dirty="0">
                <a:latin typeface="+mn-lt"/>
                <a:ea typeface="Verdana" panose="020B0604030504040204" pitchFamily="34" charset="0"/>
                <a:cs typeface="+mj-cs"/>
              </a:rPr>
              <a:t>5. </a:t>
            </a:r>
            <a:r>
              <a:rPr lang="ca-ES" sz="2400" dirty="0" err="1">
                <a:latin typeface="+mn-lt"/>
                <a:ea typeface="Verdana" panose="020B0604030504040204" pitchFamily="34" charset="0"/>
                <a:cs typeface="+mj-cs"/>
              </a:rPr>
              <a:t>My</a:t>
            </a:r>
            <a:r>
              <a:rPr lang="ca-ES" sz="2400" dirty="0">
                <a:latin typeface="+mn-lt"/>
                <a:ea typeface="Verdana" panose="020B0604030504040204" pitchFamily="34" charset="0"/>
                <a:cs typeface="+mj-cs"/>
              </a:rPr>
              <a:t> </a:t>
            </a:r>
            <a:r>
              <a:rPr lang="ca-ES" sz="2400" dirty="0" err="1">
                <a:latin typeface="+mn-lt"/>
                <a:ea typeface="Verdana" panose="020B0604030504040204" pitchFamily="34" charset="0"/>
                <a:cs typeface="+mj-cs"/>
              </a:rPr>
              <a:t>account</a:t>
            </a:r>
            <a:endParaRPr lang="ca-ES" sz="2400" dirty="0">
              <a:latin typeface="+mn-lt"/>
              <a:ea typeface="Verdana" panose="020B0604030504040204" pitchFamily="34" charset="0"/>
              <a:cs typeface="+mj-cs"/>
            </a:endParaRPr>
          </a:p>
          <a:p>
            <a:pPr>
              <a:lnSpc>
                <a:spcPct val="100000"/>
              </a:lnSpc>
              <a:spcBef>
                <a:spcPct val="0"/>
              </a:spcBef>
              <a:spcAft>
                <a:spcPts val="600"/>
              </a:spcAft>
              <a:buNone/>
              <a:defRPr/>
            </a:pPr>
            <a:r>
              <a:rPr lang="ca-ES" sz="2400" b="1" dirty="0">
                <a:latin typeface="+mn-lt"/>
                <a:ea typeface="Verdana" panose="020B0604030504040204" pitchFamily="34" charset="0"/>
                <a:cs typeface="+mj-cs"/>
              </a:rPr>
              <a:t>6. </a:t>
            </a:r>
            <a:r>
              <a:rPr lang="ca-ES" sz="2400" dirty="0">
                <a:latin typeface="+mn-lt"/>
                <a:ea typeface="Verdana" panose="020B0604030504040204" pitchFamily="34" charset="0"/>
                <a:cs typeface="+mj-cs"/>
              </a:rPr>
              <a:t>Direct links</a:t>
            </a:r>
          </a:p>
          <a:p>
            <a:pPr>
              <a:lnSpc>
                <a:spcPct val="100000"/>
              </a:lnSpc>
              <a:spcBef>
                <a:spcPct val="0"/>
              </a:spcBef>
              <a:spcAft>
                <a:spcPts val="600"/>
              </a:spcAft>
              <a:buNone/>
              <a:defRPr/>
            </a:pPr>
            <a:r>
              <a:rPr lang="ca-ES" sz="2400" b="1" dirty="0">
                <a:latin typeface="+mn-lt"/>
                <a:ea typeface="Verdana" panose="020B0604030504040204" pitchFamily="34" charset="0"/>
                <a:cs typeface="+mj-cs"/>
              </a:rPr>
              <a:t>7. </a:t>
            </a:r>
            <a:r>
              <a:rPr lang="ca-ES" sz="2400" dirty="0" err="1">
                <a:latin typeface="+mn-lt"/>
                <a:ea typeface="Verdana" panose="020B0604030504040204" pitchFamily="34" charset="0"/>
                <a:cs typeface="+mj-cs"/>
              </a:rPr>
              <a:t>Support</a:t>
            </a:r>
            <a:r>
              <a:rPr lang="ca-ES" sz="2400" dirty="0">
                <a:latin typeface="+mn-lt"/>
                <a:ea typeface="Verdana" panose="020B0604030504040204" pitchFamily="34" charset="0"/>
                <a:cs typeface="+mj-cs"/>
              </a:rPr>
              <a:t> for </a:t>
            </a:r>
            <a:r>
              <a:rPr lang="ca-ES" sz="2400" dirty="0" err="1">
                <a:latin typeface="+mn-lt"/>
                <a:ea typeface="Verdana" panose="020B0604030504040204" pitchFamily="34" charset="0"/>
                <a:cs typeface="+mj-cs"/>
              </a:rPr>
              <a:t>researchers</a:t>
            </a:r>
            <a:endParaRPr lang="ca-ES" sz="2400" dirty="0">
              <a:latin typeface="+mn-lt"/>
              <a:ea typeface="Verdana" panose="020B0604030504040204" pitchFamily="34" charset="0"/>
              <a:cs typeface="+mj-cs"/>
            </a:endParaRPr>
          </a:p>
          <a:p>
            <a:pPr>
              <a:lnSpc>
                <a:spcPct val="100000"/>
              </a:lnSpc>
              <a:spcBef>
                <a:spcPct val="0"/>
              </a:spcBef>
              <a:spcAft>
                <a:spcPts val="600"/>
              </a:spcAft>
              <a:buNone/>
              <a:defRPr/>
            </a:pPr>
            <a:r>
              <a:rPr lang="ca-ES" sz="2400" b="1" dirty="0">
                <a:latin typeface="+mn-lt"/>
                <a:ea typeface="Verdana" panose="020B0604030504040204" pitchFamily="34" charset="0"/>
                <a:cs typeface="+mj-cs"/>
              </a:rPr>
              <a:t>8. </a:t>
            </a:r>
            <a:r>
              <a:rPr lang="ca-ES" sz="2400" dirty="0">
                <a:latin typeface="+mn-lt"/>
                <a:ea typeface="Verdana" panose="020B0604030504040204" pitchFamily="34" charset="0"/>
                <a:cs typeface="+mj-cs"/>
              </a:rPr>
              <a:t>Tools for </a:t>
            </a:r>
            <a:r>
              <a:rPr lang="ca-ES" sz="2400" dirty="0" err="1">
                <a:latin typeface="+mn-lt"/>
                <a:ea typeface="Verdana" panose="020B0604030504040204" pitchFamily="34" charset="0"/>
                <a:cs typeface="+mj-cs"/>
              </a:rPr>
              <a:t>publishing</a:t>
            </a:r>
            <a:endParaRPr lang="ca-ES" sz="2400" dirty="0">
              <a:latin typeface="+mn-lt"/>
              <a:ea typeface="Verdana" panose="020B0604030504040204" pitchFamily="34" charset="0"/>
              <a:cs typeface="+mj-cs"/>
            </a:endParaRPr>
          </a:p>
          <a:p>
            <a:pPr marL="742950" indent="-742950">
              <a:spcBef>
                <a:spcPct val="0"/>
              </a:spcBef>
              <a:spcAft>
                <a:spcPts val="600"/>
              </a:spcAft>
              <a:buAutoNum type="arabicPeriod"/>
              <a:defRPr/>
            </a:pPr>
            <a:endParaRPr lang="ca-ES" sz="1800" b="1" dirty="0">
              <a:solidFill>
                <a:schemeClr val="bg2">
                  <a:lumMod val="25000"/>
                </a:schemeClr>
              </a:solidFill>
              <a:latin typeface="Verdana" panose="020B0604030504040204" pitchFamily="34" charset="0"/>
              <a:ea typeface="Verdana" panose="020B0604030504040204" pitchFamily="34" charset="0"/>
              <a:cs typeface="+mj-cs"/>
            </a:endParaRPr>
          </a:p>
          <a:p>
            <a:pPr>
              <a:spcBef>
                <a:spcPct val="0"/>
              </a:spcBef>
              <a:spcAft>
                <a:spcPts val="600"/>
              </a:spcAft>
              <a:buNone/>
              <a:defRPr/>
            </a:pPr>
            <a:endParaRPr lang="ca-ES" sz="3600" b="1" dirty="0">
              <a:solidFill>
                <a:srgbClr val="0597A4"/>
              </a:solidFill>
              <a:latin typeface="Verdana" panose="020B0604030504040204" pitchFamily="34" charset="0"/>
              <a:ea typeface="Verdana" panose="020B0604030504040204" pitchFamily="34" charset="0"/>
              <a:cs typeface="+mj-cs"/>
            </a:endParaRPr>
          </a:p>
        </p:txBody>
      </p:sp>
      <p:sp>
        <p:nvSpPr>
          <p:cNvPr id="20" name="Rectángulo 2">
            <a:extLst>
              <a:ext uri="{FF2B5EF4-FFF2-40B4-BE49-F238E27FC236}">
                <a16:creationId xmlns:a16="http://schemas.microsoft.com/office/drawing/2014/main" id="{0706880C-E639-2C4E-A211-2018B939AE93}"/>
              </a:ext>
            </a:extLst>
          </p:cNvPr>
          <p:cNvSpPr>
            <a:spLocks noChangeArrowheads="1"/>
          </p:cNvSpPr>
          <p:nvPr/>
        </p:nvSpPr>
        <p:spPr bwMode="auto">
          <a:xfrm>
            <a:off x="8577616" y="387111"/>
            <a:ext cx="3445184" cy="523220"/>
          </a:xfrm>
          <a:prstGeom prst="rect">
            <a:avLst/>
          </a:prstGeom>
          <a:solidFill>
            <a:schemeClr val="bg1"/>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err="1">
                <a:latin typeface="+mn-lt"/>
                <a:ea typeface="+mj-ea"/>
                <a:cs typeface="Calibri Light"/>
              </a:rPr>
              <a:t>Website</a:t>
            </a:r>
            <a:endParaRPr lang="es-ES" altLang="es-ES" b="1" dirty="0">
              <a:latin typeface="Verdana" panose="020B0604030504040204" pitchFamily="34" charset="0"/>
            </a:endParaRPr>
          </a:p>
        </p:txBody>
      </p:sp>
      <p:sp>
        <p:nvSpPr>
          <p:cNvPr id="21" name="Rectángulo 2">
            <a:extLst>
              <a:ext uri="{FF2B5EF4-FFF2-40B4-BE49-F238E27FC236}">
                <a16:creationId xmlns:a16="http://schemas.microsoft.com/office/drawing/2014/main" id="{7B7EF6EF-EFB3-8A4C-8301-DCEAAE4E3915}"/>
              </a:ext>
            </a:extLst>
          </p:cNvPr>
          <p:cNvSpPr>
            <a:spLocks noChangeArrowheads="1"/>
          </p:cNvSpPr>
          <p:nvPr/>
        </p:nvSpPr>
        <p:spPr bwMode="auto">
          <a:xfrm>
            <a:off x="8610131" y="837548"/>
            <a:ext cx="49624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err="1">
                <a:solidFill>
                  <a:srgbClr val="0965FF"/>
                </a:solidFill>
                <a:latin typeface="+mn-lt"/>
                <a:ea typeface="+mj-ea"/>
                <a:cs typeface="Calibri Light"/>
              </a:rPr>
              <a:t>crai.ub.edu</a:t>
            </a:r>
            <a:r>
              <a:rPr lang="ca-ES" altLang="ca-ES" b="1" dirty="0">
                <a:solidFill>
                  <a:srgbClr val="0965FF"/>
                </a:solidFill>
              </a:rPr>
              <a:t>    </a:t>
            </a:r>
            <a:endParaRPr lang="es-ES" altLang="es-ES" b="1" dirty="0">
              <a:solidFill>
                <a:srgbClr val="0965FF"/>
              </a:solidFill>
              <a:latin typeface="Verdana" panose="020B0604030504040204" pitchFamily="34" charset="0"/>
            </a:endParaRPr>
          </a:p>
        </p:txBody>
      </p:sp>
      <p:sp>
        <p:nvSpPr>
          <p:cNvPr id="7" name="CuadroTexto 6">
            <a:extLst>
              <a:ext uri="{FF2B5EF4-FFF2-40B4-BE49-F238E27FC236}">
                <a16:creationId xmlns:a16="http://schemas.microsoft.com/office/drawing/2014/main" id="{8E6FB87F-BD6D-FC48-8362-26CD175FC03D}"/>
              </a:ext>
            </a:extLst>
          </p:cNvPr>
          <p:cNvSpPr txBox="1"/>
          <p:nvPr/>
        </p:nvSpPr>
        <p:spPr>
          <a:xfrm>
            <a:off x="4879992" y="423053"/>
            <a:ext cx="383968" cy="584775"/>
          </a:xfrm>
          <a:prstGeom prst="rect">
            <a:avLst/>
          </a:prstGeom>
          <a:noFill/>
        </p:spPr>
        <p:txBody>
          <a:bodyPr wrap="square" rtlCol="0">
            <a:spAutoFit/>
          </a:bodyPr>
          <a:lstStyle/>
          <a:p>
            <a:r>
              <a:rPr lang="es-ES" sz="3200" b="1" dirty="0">
                <a:solidFill>
                  <a:srgbClr val="0965FF"/>
                </a:solidFill>
              </a:rPr>
              <a:t>1</a:t>
            </a:r>
          </a:p>
        </p:txBody>
      </p:sp>
      <p:sp>
        <p:nvSpPr>
          <p:cNvPr id="23" name="CuadroTexto 22">
            <a:extLst>
              <a:ext uri="{FF2B5EF4-FFF2-40B4-BE49-F238E27FC236}">
                <a16:creationId xmlns:a16="http://schemas.microsoft.com/office/drawing/2014/main" id="{326724EB-2A13-864F-B5F4-E2BE68AFD163}"/>
              </a:ext>
            </a:extLst>
          </p:cNvPr>
          <p:cNvSpPr txBox="1"/>
          <p:nvPr/>
        </p:nvSpPr>
        <p:spPr>
          <a:xfrm>
            <a:off x="7199803" y="718571"/>
            <a:ext cx="383968" cy="584775"/>
          </a:xfrm>
          <a:prstGeom prst="rect">
            <a:avLst/>
          </a:prstGeom>
          <a:noFill/>
        </p:spPr>
        <p:txBody>
          <a:bodyPr wrap="square" rtlCol="0">
            <a:spAutoFit/>
          </a:bodyPr>
          <a:lstStyle/>
          <a:p>
            <a:r>
              <a:rPr lang="es-ES" sz="3200" b="1" dirty="0">
                <a:solidFill>
                  <a:srgbClr val="0965FF"/>
                </a:solidFill>
              </a:rPr>
              <a:t>2</a:t>
            </a:r>
          </a:p>
        </p:txBody>
      </p:sp>
      <p:sp>
        <p:nvSpPr>
          <p:cNvPr id="24" name="CuadroTexto 23">
            <a:extLst>
              <a:ext uri="{FF2B5EF4-FFF2-40B4-BE49-F238E27FC236}">
                <a16:creationId xmlns:a16="http://schemas.microsoft.com/office/drawing/2014/main" id="{634AFE3E-C2EA-DA42-A38C-E466D0DA5F90}"/>
              </a:ext>
            </a:extLst>
          </p:cNvPr>
          <p:cNvSpPr txBox="1"/>
          <p:nvPr/>
        </p:nvSpPr>
        <p:spPr>
          <a:xfrm>
            <a:off x="7209100" y="1936718"/>
            <a:ext cx="383968" cy="584775"/>
          </a:xfrm>
          <a:prstGeom prst="rect">
            <a:avLst/>
          </a:prstGeom>
          <a:noFill/>
        </p:spPr>
        <p:txBody>
          <a:bodyPr wrap="square" rtlCol="0">
            <a:spAutoFit/>
          </a:bodyPr>
          <a:lstStyle/>
          <a:p>
            <a:r>
              <a:rPr lang="es-ES" sz="3200" b="1" dirty="0">
                <a:solidFill>
                  <a:srgbClr val="0965FF"/>
                </a:solidFill>
              </a:rPr>
              <a:t>3</a:t>
            </a:r>
          </a:p>
        </p:txBody>
      </p:sp>
      <p:sp>
        <p:nvSpPr>
          <p:cNvPr id="25" name="CuadroTexto 24">
            <a:extLst>
              <a:ext uri="{FF2B5EF4-FFF2-40B4-BE49-F238E27FC236}">
                <a16:creationId xmlns:a16="http://schemas.microsoft.com/office/drawing/2014/main" id="{87CA67E6-CFD4-F04E-8615-96AA0333A46F}"/>
              </a:ext>
            </a:extLst>
          </p:cNvPr>
          <p:cNvSpPr txBox="1"/>
          <p:nvPr/>
        </p:nvSpPr>
        <p:spPr>
          <a:xfrm>
            <a:off x="94554" y="3287730"/>
            <a:ext cx="383968" cy="584775"/>
          </a:xfrm>
          <a:prstGeom prst="rect">
            <a:avLst/>
          </a:prstGeom>
          <a:noFill/>
        </p:spPr>
        <p:txBody>
          <a:bodyPr wrap="square" rtlCol="0">
            <a:spAutoFit/>
          </a:bodyPr>
          <a:lstStyle/>
          <a:p>
            <a:r>
              <a:rPr lang="es-ES" sz="3200" b="1" dirty="0">
                <a:solidFill>
                  <a:srgbClr val="0965FF"/>
                </a:solidFill>
              </a:rPr>
              <a:t>4</a:t>
            </a:r>
          </a:p>
        </p:txBody>
      </p:sp>
      <p:sp>
        <p:nvSpPr>
          <p:cNvPr id="26" name="CuadroTexto 25">
            <a:extLst>
              <a:ext uri="{FF2B5EF4-FFF2-40B4-BE49-F238E27FC236}">
                <a16:creationId xmlns:a16="http://schemas.microsoft.com/office/drawing/2014/main" id="{C0B55FC1-07A1-E44C-9730-B03E922D89AC}"/>
              </a:ext>
            </a:extLst>
          </p:cNvPr>
          <p:cNvSpPr txBox="1"/>
          <p:nvPr/>
        </p:nvSpPr>
        <p:spPr>
          <a:xfrm>
            <a:off x="4146659" y="3756492"/>
            <a:ext cx="383968" cy="584775"/>
          </a:xfrm>
          <a:prstGeom prst="rect">
            <a:avLst/>
          </a:prstGeom>
          <a:noFill/>
        </p:spPr>
        <p:txBody>
          <a:bodyPr wrap="square" rtlCol="0">
            <a:spAutoFit/>
          </a:bodyPr>
          <a:lstStyle/>
          <a:p>
            <a:r>
              <a:rPr lang="es-ES" sz="3200" b="1" dirty="0">
                <a:solidFill>
                  <a:srgbClr val="0965FF"/>
                </a:solidFill>
              </a:rPr>
              <a:t>5</a:t>
            </a:r>
          </a:p>
        </p:txBody>
      </p:sp>
      <p:sp>
        <p:nvSpPr>
          <p:cNvPr id="27" name="CuadroTexto 26">
            <a:extLst>
              <a:ext uri="{FF2B5EF4-FFF2-40B4-BE49-F238E27FC236}">
                <a16:creationId xmlns:a16="http://schemas.microsoft.com/office/drawing/2014/main" id="{A19B0BFD-9A86-B545-856B-D9164166FE03}"/>
              </a:ext>
            </a:extLst>
          </p:cNvPr>
          <p:cNvSpPr txBox="1"/>
          <p:nvPr/>
        </p:nvSpPr>
        <p:spPr>
          <a:xfrm>
            <a:off x="94554" y="4713553"/>
            <a:ext cx="383968" cy="584775"/>
          </a:xfrm>
          <a:prstGeom prst="rect">
            <a:avLst/>
          </a:prstGeom>
          <a:noFill/>
        </p:spPr>
        <p:txBody>
          <a:bodyPr wrap="square" rtlCol="0">
            <a:spAutoFit/>
          </a:bodyPr>
          <a:lstStyle/>
          <a:p>
            <a:r>
              <a:rPr lang="es-ES" sz="3200" b="1" dirty="0">
                <a:solidFill>
                  <a:srgbClr val="0965FF"/>
                </a:solidFill>
              </a:rPr>
              <a:t>6</a:t>
            </a:r>
          </a:p>
        </p:txBody>
      </p:sp>
      <p:sp>
        <p:nvSpPr>
          <p:cNvPr id="28" name="CuadroTexto 27">
            <a:extLst>
              <a:ext uri="{FF2B5EF4-FFF2-40B4-BE49-F238E27FC236}">
                <a16:creationId xmlns:a16="http://schemas.microsoft.com/office/drawing/2014/main" id="{C707E637-127C-374C-AF88-97E0181951B1}"/>
              </a:ext>
            </a:extLst>
          </p:cNvPr>
          <p:cNvSpPr txBox="1"/>
          <p:nvPr/>
        </p:nvSpPr>
        <p:spPr>
          <a:xfrm>
            <a:off x="1423613" y="5316308"/>
            <a:ext cx="383968" cy="584775"/>
          </a:xfrm>
          <a:prstGeom prst="rect">
            <a:avLst/>
          </a:prstGeom>
          <a:noFill/>
        </p:spPr>
        <p:txBody>
          <a:bodyPr wrap="square" rtlCol="0">
            <a:spAutoFit/>
          </a:bodyPr>
          <a:lstStyle/>
          <a:p>
            <a:r>
              <a:rPr lang="es-ES" sz="3200" b="1" dirty="0">
                <a:solidFill>
                  <a:srgbClr val="0965FF"/>
                </a:solidFill>
              </a:rPr>
              <a:t>7</a:t>
            </a:r>
          </a:p>
        </p:txBody>
      </p:sp>
      <p:sp>
        <p:nvSpPr>
          <p:cNvPr id="29" name="CuadroTexto 28">
            <a:extLst>
              <a:ext uri="{FF2B5EF4-FFF2-40B4-BE49-F238E27FC236}">
                <a16:creationId xmlns:a16="http://schemas.microsoft.com/office/drawing/2014/main" id="{5E946D13-4FC5-3148-A40A-D4E8B8BF3AF9}"/>
              </a:ext>
            </a:extLst>
          </p:cNvPr>
          <p:cNvSpPr txBox="1"/>
          <p:nvPr/>
        </p:nvSpPr>
        <p:spPr>
          <a:xfrm>
            <a:off x="4191808" y="5298328"/>
            <a:ext cx="383968" cy="584775"/>
          </a:xfrm>
          <a:prstGeom prst="rect">
            <a:avLst/>
          </a:prstGeom>
          <a:noFill/>
        </p:spPr>
        <p:txBody>
          <a:bodyPr wrap="square" rtlCol="0">
            <a:spAutoFit/>
          </a:bodyPr>
          <a:lstStyle/>
          <a:p>
            <a:r>
              <a:rPr lang="es-ES" sz="3200" b="1" dirty="0">
                <a:solidFill>
                  <a:srgbClr val="0965FF"/>
                </a:solidFill>
              </a:rPr>
              <a:t>8</a:t>
            </a:r>
          </a:p>
        </p:txBody>
      </p:sp>
      <p:sp>
        <p:nvSpPr>
          <p:cNvPr id="8" name="Rectángulo 7">
            <a:extLst>
              <a:ext uri="{FF2B5EF4-FFF2-40B4-BE49-F238E27FC236}">
                <a16:creationId xmlns:a16="http://schemas.microsoft.com/office/drawing/2014/main" id="{820843D9-BF66-B246-8710-DD9ED3CA6840}"/>
              </a:ext>
            </a:extLst>
          </p:cNvPr>
          <p:cNvSpPr/>
          <p:nvPr/>
        </p:nvSpPr>
        <p:spPr>
          <a:xfrm>
            <a:off x="8137419" y="376698"/>
            <a:ext cx="319540" cy="11000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0" name="Gráfico 29" descr="Información">
            <a:hlinkClick r:id="rId3"/>
            <a:extLst>
              <a:ext uri="{FF2B5EF4-FFF2-40B4-BE49-F238E27FC236}">
                <a16:creationId xmlns:a16="http://schemas.microsoft.com/office/drawing/2014/main" id="{6871A8AE-1EC2-014D-A784-4452CF56B0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301984" y="6050280"/>
            <a:ext cx="518160" cy="518160"/>
          </a:xfrm>
          <a:prstGeom prst="rect">
            <a:avLst/>
          </a:prstGeom>
        </p:spPr>
      </p:pic>
    </p:spTree>
    <p:extLst>
      <p:ext uri="{BB962C8B-B14F-4D97-AF65-F5344CB8AC3E}">
        <p14:creationId xmlns:p14="http://schemas.microsoft.com/office/powerpoint/2010/main" val="3521626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3F7F3D0-847E-DA44-AD38-9323921E1C84}"/>
              </a:ext>
            </a:extLst>
          </p:cNvPr>
          <p:cNvSpPr txBox="1"/>
          <p:nvPr/>
        </p:nvSpPr>
        <p:spPr>
          <a:xfrm>
            <a:off x="1898650" y="2362200"/>
            <a:ext cx="8394700" cy="1938992"/>
          </a:xfrm>
          <a:prstGeom prst="rect">
            <a:avLst/>
          </a:prstGeom>
          <a:solidFill>
            <a:srgbClr val="0965FF"/>
          </a:solidFill>
        </p:spPr>
        <p:txBody>
          <a:bodyPr wrap="square" rtlCol="0">
            <a:spAutoFit/>
          </a:bodyPr>
          <a:lstStyle/>
          <a:p>
            <a:pPr algn="ctr"/>
            <a:endParaRPr lang="es-ES" sz="4000" b="1" dirty="0">
              <a:solidFill>
                <a:schemeClr val="bg1"/>
              </a:solidFill>
            </a:endParaRPr>
          </a:p>
          <a:p>
            <a:pPr algn="ctr"/>
            <a:r>
              <a:rPr lang="es-ES" sz="4000" b="1" dirty="0" err="1">
                <a:solidFill>
                  <a:schemeClr val="bg1"/>
                </a:solidFill>
              </a:rPr>
              <a:t>Information</a:t>
            </a:r>
            <a:r>
              <a:rPr lang="es-ES" sz="4000" b="1" dirty="0">
                <a:solidFill>
                  <a:schemeClr val="bg1"/>
                </a:solidFill>
              </a:rPr>
              <a:t> </a:t>
            </a:r>
            <a:r>
              <a:rPr lang="es-ES" sz="4000" b="1" dirty="0" err="1">
                <a:solidFill>
                  <a:schemeClr val="bg1"/>
                </a:solidFill>
              </a:rPr>
              <a:t>resources</a:t>
            </a:r>
            <a:endParaRPr lang="es-ES" sz="4000" b="1" dirty="0">
              <a:solidFill>
                <a:schemeClr val="bg1"/>
              </a:solidFill>
            </a:endParaRPr>
          </a:p>
          <a:p>
            <a:pPr algn="ctr"/>
            <a:endParaRPr lang="es-ES" sz="4000" b="1" dirty="0">
              <a:solidFill>
                <a:schemeClr val="bg1"/>
              </a:solidFill>
            </a:endParaRPr>
          </a:p>
        </p:txBody>
      </p:sp>
      <p:sp>
        <p:nvSpPr>
          <p:cNvPr id="4" name="Rectángulo 3">
            <a:extLst>
              <a:ext uri="{FF2B5EF4-FFF2-40B4-BE49-F238E27FC236}">
                <a16:creationId xmlns:a16="http://schemas.microsoft.com/office/drawing/2014/main" id="{609E1782-5CDE-5346-8235-32D9F0A33E15}"/>
              </a:ext>
            </a:extLst>
          </p:cNvPr>
          <p:cNvSpPr/>
          <p:nvPr/>
        </p:nvSpPr>
        <p:spPr>
          <a:xfrm>
            <a:off x="2819400" y="228600"/>
            <a:ext cx="647700" cy="116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71230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ol 1">
            <a:extLst>
              <a:ext uri="{FF2B5EF4-FFF2-40B4-BE49-F238E27FC236}">
                <a16:creationId xmlns:a16="http://schemas.microsoft.com/office/drawing/2014/main" id="{A507BD5B-F5B7-2D4F-99FF-978690765F92}"/>
              </a:ext>
            </a:extLst>
          </p:cNvPr>
          <p:cNvSpPr txBox="1">
            <a:spLocks/>
          </p:cNvSpPr>
          <p:nvPr/>
        </p:nvSpPr>
        <p:spPr bwMode="auto">
          <a:xfrm>
            <a:off x="875135" y="1321159"/>
            <a:ext cx="5368599" cy="502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altLang="ca-ES" sz="2000" b="1" dirty="0">
                <a:solidFill>
                  <a:srgbClr val="0965FF"/>
                </a:solidFill>
                <a:latin typeface="+mn-lt"/>
              </a:rPr>
              <a:t>The University of Barcelona CRAI</a:t>
            </a:r>
          </a:p>
          <a:p>
            <a:pPr lvl="1"/>
            <a:r>
              <a:rPr lang="en-US" altLang="ca-ES" sz="2000" dirty="0">
                <a:latin typeface="+mn-lt"/>
              </a:rPr>
              <a:t>Learning and Research Resources Centre</a:t>
            </a:r>
          </a:p>
          <a:p>
            <a:pPr lvl="1"/>
            <a:r>
              <a:rPr lang="en-US" altLang="ca-ES" sz="2000" dirty="0">
                <a:latin typeface="+mn-lt"/>
              </a:rPr>
              <a:t>Libraries</a:t>
            </a:r>
          </a:p>
          <a:p>
            <a:pPr lvl="1"/>
            <a:r>
              <a:rPr lang="en-US" altLang="ca-ES" sz="2000" dirty="0">
                <a:latin typeface="+mn-lt"/>
              </a:rPr>
              <a:t>Website</a:t>
            </a:r>
          </a:p>
          <a:p>
            <a:pPr lvl="1" indent="-457200">
              <a:buAutoNum type="arabicPeriod"/>
            </a:pPr>
            <a:endParaRPr lang="en-US" altLang="ca-ES" sz="2000" dirty="0">
              <a:solidFill>
                <a:srgbClr val="0965FF"/>
              </a:solidFill>
              <a:latin typeface="+mn-lt"/>
              <a:ea typeface="+mj-ea"/>
              <a:cs typeface="+mj-cs"/>
            </a:endParaRPr>
          </a:p>
          <a:p>
            <a:r>
              <a:rPr lang="en-US" altLang="ca-ES" sz="2000" b="1" dirty="0">
                <a:solidFill>
                  <a:srgbClr val="0965FF"/>
                </a:solidFill>
                <a:latin typeface="+mn-lt"/>
              </a:rPr>
              <a:t>Information Resources</a:t>
            </a:r>
            <a:r>
              <a:rPr lang="en-US" altLang="ca-ES" sz="2000" dirty="0">
                <a:solidFill>
                  <a:srgbClr val="0965FF"/>
                </a:solidFill>
                <a:latin typeface="+mn-lt"/>
              </a:rPr>
              <a:t> </a:t>
            </a:r>
          </a:p>
          <a:p>
            <a:pPr lvl="1"/>
            <a:r>
              <a:rPr lang="en-US" altLang="ca-ES" sz="2000" dirty="0" err="1">
                <a:latin typeface="+mn-lt"/>
              </a:rPr>
              <a:t>Cercabib</a:t>
            </a:r>
            <a:endParaRPr lang="en-US" altLang="ca-ES" sz="2000" dirty="0">
              <a:latin typeface="+mn-lt"/>
            </a:endParaRPr>
          </a:p>
          <a:p>
            <a:pPr lvl="1"/>
            <a:r>
              <a:rPr lang="en-US" altLang="ca-ES" sz="2000" dirty="0">
                <a:latin typeface="+mn-lt"/>
              </a:rPr>
              <a:t>Databases</a:t>
            </a:r>
          </a:p>
          <a:p>
            <a:pPr lvl="1"/>
            <a:r>
              <a:rPr lang="en-US" altLang="ca-ES" sz="2000" dirty="0">
                <a:latin typeface="+mn-lt"/>
              </a:rPr>
              <a:t>Repositories</a:t>
            </a:r>
          </a:p>
          <a:p>
            <a:pPr lvl="1"/>
            <a:endParaRPr lang="en-US" altLang="ca-ES" sz="2000" dirty="0">
              <a:latin typeface="+mn-lt"/>
            </a:endParaRPr>
          </a:p>
          <a:p>
            <a:r>
              <a:rPr lang="en-US" altLang="ca-ES" sz="2000" b="1" dirty="0">
                <a:solidFill>
                  <a:srgbClr val="0965FF"/>
                </a:solidFill>
                <a:latin typeface="+mn-lt"/>
              </a:rPr>
              <a:t>Services</a:t>
            </a:r>
          </a:p>
          <a:p>
            <a:pPr lvl="1"/>
            <a:r>
              <a:rPr lang="en-US" altLang="ca-ES" sz="2000" dirty="0">
                <a:latin typeface="+mn-lt"/>
              </a:rPr>
              <a:t>Access to information resources</a:t>
            </a:r>
          </a:p>
          <a:p>
            <a:pPr lvl="1"/>
            <a:r>
              <a:rPr lang="en-US" altLang="ca-ES" sz="2000" dirty="0">
                <a:latin typeface="+mn-lt"/>
              </a:rPr>
              <a:t>Loans and document delivery service</a:t>
            </a:r>
          </a:p>
          <a:p>
            <a:pPr lvl="1"/>
            <a:r>
              <a:rPr lang="en-US" altLang="ca-ES" sz="2000" dirty="0">
                <a:latin typeface="+mn-lt"/>
              </a:rPr>
              <a:t>Support for teaching and research staff </a:t>
            </a:r>
          </a:p>
          <a:p>
            <a:pPr lvl="1"/>
            <a:r>
              <a:rPr lang="en-US" altLang="ca-ES" sz="2000" dirty="0">
                <a:latin typeface="+mn-lt"/>
              </a:rPr>
              <a:t>User training</a:t>
            </a:r>
          </a:p>
          <a:p>
            <a:pPr lvl="1"/>
            <a:r>
              <a:rPr lang="en-US" altLang="ca-ES" sz="2000" dirty="0">
                <a:latin typeface="+mn-lt"/>
              </a:rPr>
              <a:t>Communication and social networks</a:t>
            </a:r>
            <a:endParaRPr lang="es-ES" sz="2000" i="1" dirty="0">
              <a:cs typeface="Calibri Light"/>
            </a:endParaRPr>
          </a:p>
        </p:txBody>
      </p:sp>
      <p:sp>
        <p:nvSpPr>
          <p:cNvPr id="13" name="Rectángulo 2">
            <a:extLst>
              <a:ext uri="{FF2B5EF4-FFF2-40B4-BE49-F238E27FC236}">
                <a16:creationId xmlns:a16="http://schemas.microsoft.com/office/drawing/2014/main" id="{49CAA421-C3BA-8A41-8FBB-CCC981247294}"/>
              </a:ext>
            </a:extLst>
          </p:cNvPr>
          <p:cNvSpPr>
            <a:spLocks noChangeArrowheads="1"/>
          </p:cNvSpPr>
          <p:nvPr/>
        </p:nvSpPr>
        <p:spPr bwMode="auto">
          <a:xfrm>
            <a:off x="3284904" y="376630"/>
            <a:ext cx="67891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a:t>Contents</a:t>
            </a:r>
            <a:endParaRPr lang="es-ES" altLang="es-ES" b="1" dirty="0">
              <a:latin typeface="Verdana" panose="020B0604030504040204" pitchFamily="34" charset="0"/>
            </a:endParaRPr>
          </a:p>
        </p:txBody>
      </p:sp>
      <p:pic>
        <p:nvPicPr>
          <p:cNvPr id="4" name="Imagen 3" descr="Imagen que contiene interior, biblioteca, escena, techo&#10;&#10;Descripción generada automáticamente">
            <a:extLst>
              <a:ext uri="{FF2B5EF4-FFF2-40B4-BE49-F238E27FC236}">
                <a16:creationId xmlns:a16="http://schemas.microsoft.com/office/drawing/2014/main" id="{B8A6F212-5386-1A44-A531-1C8C82DC229D}"/>
              </a:ext>
            </a:extLst>
          </p:cNvPr>
          <p:cNvPicPr>
            <a:picLocks noChangeAspect="1"/>
          </p:cNvPicPr>
          <p:nvPr/>
        </p:nvPicPr>
        <p:blipFill rotWithShape="1">
          <a:blip r:embed="rId3">
            <a:extLst>
              <a:ext uri="{28A0092B-C50C-407E-A947-70E740481C1C}">
                <a14:useLocalDpi xmlns:a14="http://schemas.microsoft.com/office/drawing/2010/main" val="0"/>
              </a:ext>
            </a:extLst>
          </a:blip>
          <a:srcRect l="7335" r="31602" b="2899"/>
          <a:stretch/>
        </p:blipFill>
        <p:spPr>
          <a:xfrm>
            <a:off x="6420774" y="2101985"/>
            <a:ext cx="5368599" cy="3460921"/>
          </a:xfrm>
          <a:prstGeom prst="rect">
            <a:avLst/>
          </a:prstGeom>
        </p:spPr>
      </p:pic>
    </p:spTree>
    <p:extLst>
      <p:ext uri="{BB962C8B-B14F-4D97-AF65-F5344CB8AC3E}">
        <p14:creationId xmlns:p14="http://schemas.microsoft.com/office/powerpoint/2010/main" val="289364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4A01FB1-FBE7-C046-900F-247B8B832C74}"/>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Cercabib</a:t>
            </a:r>
            <a:endParaRPr lang="es-ES" sz="2800" b="1" dirty="0">
              <a:latin typeface="Calibri"/>
              <a:cs typeface="Calibri"/>
            </a:endParaRPr>
          </a:p>
        </p:txBody>
      </p:sp>
      <p:sp>
        <p:nvSpPr>
          <p:cNvPr id="7" name="CuadroTexto 6">
            <a:extLst>
              <a:ext uri="{FF2B5EF4-FFF2-40B4-BE49-F238E27FC236}">
                <a16:creationId xmlns:a16="http://schemas.microsoft.com/office/drawing/2014/main" id="{75760374-71B3-1A4C-B10E-303693532288}"/>
              </a:ext>
            </a:extLst>
          </p:cNvPr>
          <p:cNvSpPr txBox="1"/>
          <p:nvPr/>
        </p:nvSpPr>
        <p:spPr>
          <a:xfrm>
            <a:off x="618765" y="1653856"/>
            <a:ext cx="4538862" cy="4154984"/>
          </a:xfrm>
          <a:prstGeom prst="rect">
            <a:avLst/>
          </a:prstGeom>
          <a:noFill/>
        </p:spPr>
        <p:txBody>
          <a:bodyPr wrap="square" rtlCol="0">
            <a:spAutoFit/>
          </a:bodyPr>
          <a:lstStyle/>
          <a:p>
            <a:r>
              <a:rPr lang="en-GB" sz="2400" dirty="0">
                <a:hlinkClick r:id="rId2"/>
              </a:rPr>
              <a:t>Cercabib</a:t>
            </a:r>
            <a:r>
              <a:rPr lang="en-GB" sz="2400" dirty="0"/>
              <a:t> is the </a:t>
            </a:r>
            <a:r>
              <a:rPr lang="en-GB" sz="2400" b="1" dirty="0">
                <a:solidFill>
                  <a:srgbClr val="0965FF"/>
                </a:solidFill>
              </a:rPr>
              <a:t>searching tool </a:t>
            </a:r>
            <a:r>
              <a:rPr lang="en-GB" sz="2400" dirty="0"/>
              <a:t>of the CRAI. Is an all-in-one catalogue to search the entire CRAI collection, regardless of format, type or location. </a:t>
            </a:r>
          </a:p>
          <a:p>
            <a:endParaRPr lang="en-GB" sz="2400" dirty="0"/>
          </a:p>
          <a:p>
            <a:r>
              <a:rPr lang="en-GB" sz="2400" dirty="0"/>
              <a:t>Retrieved documents include </a:t>
            </a:r>
            <a:r>
              <a:rPr lang="en-GB" sz="2400" b="1" dirty="0"/>
              <a:t>items in any of the CRAI’s libraries </a:t>
            </a:r>
            <a:r>
              <a:rPr lang="en-GB" sz="2400" dirty="0"/>
              <a:t>and also </a:t>
            </a:r>
            <a:r>
              <a:rPr lang="en-GB" sz="2400" b="1" dirty="0"/>
              <a:t>items from online subscriptions </a:t>
            </a:r>
            <a:r>
              <a:rPr lang="en-GB" sz="2400" dirty="0"/>
              <a:t>or </a:t>
            </a:r>
            <a:r>
              <a:rPr lang="en-GB" sz="2400" b="1" dirty="0"/>
              <a:t>open access resources</a:t>
            </a:r>
            <a:r>
              <a:rPr lang="en-GB" sz="2400" dirty="0"/>
              <a:t>.</a:t>
            </a:r>
          </a:p>
        </p:txBody>
      </p:sp>
      <p:pic>
        <p:nvPicPr>
          <p:cNvPr id="20482" name="Picture 2">
            <a:extLst>
              <a:ext uri="{FF2B5EF4-FFF2-40B4-BE49-F238E27FC236}">
                <a16:creationId xmlns:a16="http://schemas.microsoft.com/office/drawing/2014/main" id="{F65B03E8-32E7-6D4F-BF4B-44206B28A4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4314" y="1249451"/>
            <a:ext cx="5029135" cy="5142217"/>
          </a:xfrm>
          <a:prstGeom prst="rect">
            <a:avLst/>
          </a:prstGeom>
          <a:noFill/>
          <a:extLst>
            <a:ext uri="{909E8E84-426E-40DD-AFC4-6F175D3DCCD1}">
              <a14:hiddenFill xmlns:a14="http://schemas.microsoft.com/office/drawing/2010/main">
                <a:solidFill>
                  <a:srgbClr val="FFFFFF"/>
                </a:solidFill>
              </a14:hiddenFill>
            </a:ext>
          </a:extLst>
        </p:spPr>
      </p:pic>
      <p:pic>
        <p:nvPicPr>
          <p:cNvPr id="6" name="Gráfico 5" descr="Información">
            <a:hlinkClick r:id="rId4"/>
            <a:extLst>
              <a:ext uri="{FF2B5EF4-FFF2-40B4-BE49-F238E27FC236}">
                <a16:creationId xmlns:a16="http://schemas.microsoft.com/office/drawing/2014/main" id="{696B806E-D6AD-5E40-9E32-FE5690F689F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303071" y="6186578"/>
            <a:ext cx="518160" cy="518160"/>
          </a:xfrm>
          <a:prstGeom prst="rect">
            <a:avLst/>
          </a:prstGeom>
        </p:spPr>
      </p:pic>
    </p:spTree>
    <p:extLst>
      <p:ext uri="{BB962C8B-B14F-4D97-AF65-F5344CB8AC3E}">
        <p14:creationId xmlns:p14="http://schemas.microsoft.com/office/powerpoint/2010/main" val="3289830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F7CE4F9-0F82-4243-94F4-CD7DB3C212A9}"/>
              </a:ext>
            </a:extLst>
          </p:cNvPr>
          <p:cNvPicPr>
            <a:picLocks noChangeAspect="1"/>
          </p:cNvPicPr>
          <p:nvPr/>
        </p:nvPicPr>
        <p:blipFill rotWithShape="1">
          <a:blip r:embed="rId2"/>
          <a:srcRect t="44673"/>
          <a:stretch/>
        </p:blipFill>
        <p:spPr>
          <a:xfrm>
            <a:off x="3012632" y="1851118"/>
            <a:ext cx="8666846" cy="3901982"/>
          </a:xfrm>
          <a:prstGeom prst="rect">
            <a:avLst/>
          </a:prstGeom>
          <a:ln>
            <a:solidFill>
              <a:schemeClr val="bg1">
                <a:lumMod val="75000"/>
              </a:schemeClr>
            </a:solidFill>
          </a:ln>
        </p:spPr>
      </p:pic>
      <p:sp>
        <p:nvSpPr>
          <p:cNvPr id="10" name="Rectángulo 9">
            <a:extLst>
              <a:ext uri="{FF2B5EF4-FFF2-40B4-BE49-F238E27FC236}">
                <a16:creationId xmlns:a16="http://schemas.microsoft.com/office/drawing/2014/main" id="{BB73F0B7-059F-B240-8B06-A7F01D46EA30}"/>
              </a:ext>
            </a:extLst>
          </p:cNvPr>
          <p:cNvSpPr/>
          <p:nvPr/>
        </p:nvSpPr>
        <p:spPr>
          <a:xfrm>
            <a:off x="3240948" y="2253995"/>
            <a:ext cx="8290652" cy="744877"/>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568D7FF6-7F9C-E047-84FB-83A989132947}"/>
              </a:ext>
            </a:extLst>
          </p:cNvPr>
          <p:cNvSpPr txBox="1"/>
          <p:nvPr/>
        </p:nvSpPr>
        <p:spPr>
          <a:xfrm>
            <a:off x="319300" y="1851118"/>
            <a:ext cx="2693332" cy="1846659"/>
          </a:xfrm>
          <a:prstGeom prst="rect">
            <a:avLst/>
          </a:prstGeom>
          <a:noFill/>
        </p:spPr>
        <p:txBody>
          <a:bodyPr wrap="square" rtlCol="0">
            <a:spAutoFit/>
          </a:bodyPr>
          <a:lstStyle/>
          <a:p>
            <a:r>
              <a:rPr lang="en-GB" sz="2400" b="1" dirty="0">
                <a:solidFill>
                  <a:srgbClr val="0965FF"/>
                </a:solidFill>
                <a:ea typeface="+mj-ea"/>
                <a:cs typeface="Calibri Light"/>
              </a:rPr>
              <a:t>Start your search by typing a keyword or phrase into the search box</a:t>
            </a:r>
          </a:p>
          <a:p>
            <a:endParaRPr lang="es-ES" dirty="0"/>
          </a:p>
        </p:txBody>
      </p:sp>
      <p:sp>
        <p:nvSpPr>
          <p:cNvPr id="6" name="CuadroTexto 5">
            <a:extLst>
              <a:ext uri="{FF2B5EF4-FFF2-40B4-BE49-F238E27FC236}">
                <a16:creationId xmlns:a16="http://schemas.microsoft.com/office/drawing/2014/main" id="{46BE21D3-3FB4-E449-AA93-574E7A21FD61}"/>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Cercabib</a:t>
            </a:r>
            <a:endParaRPr lang="es-ES" sz="2800" b="1" dirty="0">
              <a:latin typeface="Calibri"/>
              <a:cs typeface="Calibri"/>
            </a:endParaRPr>
          </a:p>
        </p:txBody>
      </p:sp>
    </p:spTree>
    <p:extLst>
      <p:ext uri="{BB962C8B-B14F-4D97-AF65-F5344CB8AC3E}">
        <p14:creationId xmlns:p14="http://schemas.microsoft.com/office/powerpoint/2010/main" val="4102232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8A33FF0F-E213-BD40-BC5F-D2687B4E24D0}"/>
              </a:ext>
            </a:extLst>
          </p:cNvPr>
          <p:cNvPicPr>
            <a:picLocks noChangeAspect="1"/>
          </p:cNvPicPr>
          <p:nvPr/>
        </p:nvPicPr>
        <p:blipFill rotWithShape="1">
          <a:blip r:embed="rId2"/>
          <a:srcRect t="17154"/>
          <a:stretch/>
        </p:blipFill>
        <p:spPr>
          <a:xfrm>
            <a:off x="1007313" y="1176388"/>
            <a:ext cx="11184687" cy="5681611"/>
          </a:xfrm>
          <a:prstGeom prst="rect">
            <a:avLst/>
          </a:prstGeom>
        </p:spPr>
      </p:pic>
      <p:sp>
        <p:nvSpPr>
          <p:cNvPr id="10" name="Rectángulo 9">
            <a:extLst>
              <a:ext uri="{FF2B5EF4-FFF2-40B4-BE49-F238E27FC236}">
                <a16:creationId xmlns:a16="http://schemas.microsoft.com/office/drawing/2014/main" id="{BB73F0B7-059F-B240-8B06-A7F01D46EA30}"/>
              </a:ext>
            </a:extLst>
          </p:cNvPr>
          <p:cNvSpPr/>
          <p:nvPr/>
        </p:nvSpPr>
        <p:spPr>
          <a:xfrm>
            <a:off x="1107666" y="2377811"/>
            <a:ext cx="2130833" cy="4378589"/>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1B498FA9-5363-D846-952F-8F74BA928C31}"/>
              </a:ext>
            </a:extLst>
          </p:cNvPr>
          <p:cNvSpPr/>
          <p:nvPr/>
        </p:nvSpPr>
        <p:spPr>
          <a:xfrm>
            <a:off x="1007313" y="1955800"/>
            <a:ext cx="1431087" cy="320412"/>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568D7FF6-7F9C-E047-84FB-83A989132947}"/>
              </a:ext>
            </a:extLst>
          </p:cNvPr>
          <p:cNvSpPr txBox="1"/>
          <p:nvPr/>
        </p:nvSpPr>
        <p:spPr>
          <a:xfrm>
            <a:off x="2554176" y="1890615"/>
            <a:ext cx="5408724" cy="338554"/>
          </a:xfrm>
          <a:prstGeom prst="rect">
            <a:avLst/>
          </a:prstGeom>
          <a:solidFill>
            <a:schemeClr val="bg1"/>
          </a:solidFill>
        </p:spPr>
        <p:txBody>
          <a:bodyPr wrap="square" rtlCol="0">
            <a:spAutoFit/>
          </a:bodyPr>
          <a:lstStyle/>
          <a:p>
            <a:r>
              <a:rPr lang="en-GB" sz="1600" b="1" dirty="0">
                <a:solidFill>
                  <a:srgbClr val="0965FF"/>
                </a:solidFill>
                <a:ea typeface="+mj-ea"/>
                <a:cs typeface="Calibri Light"/>
              </a:rPr>
              <a:t>Results are sorted by relevance but can be sorted by date</a:t>
            </a:r>
          </a:p>
        </p:txBody>
      </p:sp>
      <p:sp>
        <p:nvSpPr>
          <p:cNvPr id="11" name="CuadroTexto 10">
            <a:extLst>
              <a:ext uri="{FF2B5EF4-FFF2-40B4-BE49-F238E27FC236}">
                <a16:creationId xmlns:a16="http://schemas.microsoft.com/office/drawing/2014/main" id="{DED127D6-A075-9E44-A3E5-06DEB3DFBD80}"/>
              </a:ext>
            </a:extLst>
          </p:cNvPr>
          <p:cNvSpPr txBox="1"/>
          <p:nvPr/>
        </p:nvSpPr>
        <p:spPr>
          <a:xfrm rot="16200000">
            <a:off x="1739249" y="3558610"/>
            <a:ext cx="2459648" cy="338554"/>
          </a:xfrm>
          <a:prstGeom prst="rect">
            <a:avLst/>
          </a:prstGeom>
          <a:solidFill>
            <a:schemeClr val="bg1"/>
          </a:solidFill>
        </p:spPr>
        <p:txBody>
          <a:bodyPr wrap="square" rtlCol="0">
            <a:spAutoFit/>
          </a:bodyPr>
          <a:lstStyle/>
          <a:p>
            <a:r>
              <a:rPr lang="en-GB" sz="1600" b="1" dirty="0">
                <a:solidFill>
                  <a:srgbClr val="0965FF"/>
                </a:solidFill>
                <a:ea typeface="+mj-ea"/>
                <a:cs typeface="Calibri Light"/>
              </a:rPr>
              <a:t>Refine search results here</a:t>
            </a:r>
          </a:p>
        </p:txBody>
      </p:sp>
      <p:sp>
        <p:nvSpPr>
          <p:cNvPr id="8" name="CuadroTexto 7">
            <a:extLst>
              <a:ext uri="{FF2B5EF4-FFF2-40B4-BE49-F238E27FC236}">
                <a16:creationId xmlns:a16="http://schemas.microsoft.com/office/drawing/2014/main" id="{A40226BD-9E12-9A40-83FE-85C8C0F116D4}"/>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Basic </a:t>
            </a:r>
            <a:r>
              <a:rPr lang="es-ES" sz="2800" b="1" dirty="0" err="1">
                <a:latin typeface="Calibri"/>
                <a:cs typeface="Calibri"/>
              </a:rPr>
              <a:t>search</a:t>
            </a:r>
            <a:endParaRPr lang="es-ES" sz="2800" b="1" dirty="0">
              <a:latin typeface="Calibri"/>
              <a:cs typeface="Calibri"/>
            </a:endParaRPr>
          </a:p>
        </p:txBody>
      </p:sp>
    </p:spTree>
    <p:extLst>
      <p:ext uri="{BB962C8B-B14F-4D97-AF65-F5344CB8AC3E}">
        <p14:creationId xmlns:p14="http://schemas.microsoft.com/office/powerpoint/2010/main" val="3163043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463AB6D4-A932-4040-B99E-39A3815A4FDC}"/>
              </a:ext>
            </a:extLst>
          </p:cNvPr>
          <p:cNvPicPr>
            <a:picLocks noChangeAspect="1"/>
          </p:cNvPicPr>
          <p:nvPr/>
        </p:nvPicPr>
        <p:blipFill>
          <a:blip r:embed="rId2"/>
          <a:stretch>
            <a:fillRect/>
          </a:stretch>
        </p:blipFill>
        <p:spPr>
          <a:xfrm>
            <a:off x="6326146" y="182607"/>
            <a:ext cx="5557642" cy="6492785"/>
          </a:xfrm>
          <a:prstGeom prst="rect">
            <a:avLst/>
          </a:prstGeom>
        </p:spPr>
      </p:pic>
      <p:sp>
        <p:nvSpPr>
          <p:cNvPr id="12" name="CuadroTexto 11">
            <a:extLst>
              <a:ext uri="{FF2B5EF4-FFF2-40B4-BE49-F238E27FC236}">
                <a16:creationId xmlns:a16="http://schemas.microsoft.com/office/drawing/2014/main" id="{568D7FF6-7F9C-E047-84FB-83A989132947}"/>
              </a:ext>
            </a:extLst>
          </p:cNvPr>
          <p:cNvSpPr txBox="1"/>
          <p:nvPr/>
        </p:nvSpPr>
        <p:spPr>
          <a:xfrm>
            <a:off x="952447" y="1169780"/>
            <a:ext cx="5280229" cy="1384995"/>
          </a:xfrm>
          <a:prstGeom prst="rect">
            <a:avLst/>
          </a:prstGeom>
          <a:solidFill>
            <a:schemeClr val="bg1"/>
          </a:solidFill>
        </p:spPr>
        <p:txBody>
          <a:bodyPr wrap="square" rtlCol="0">
            <a:spAutoFit/>
          </a:bodyPr>
          <a:lstStyle/>
          <a:p>
            <a:pPr algn="r"/>
            <a:r>
              <a:rPr lang="en-GB" sz="2800" b="1" dirty="0">
                <a:solidFill>
                  <a:srgbClr val="0965FF"/>
                </a:solidFill>
                <a:ea typeface="+mj-ea"/>
                <a:cs typeface="Calibri Light"/>
              </a:rPr>
              <a:t>Select search fields and use Boolean operators </a:t>
            </a:r>
          </a:p>
          <a:p>
            <a:pPr algn="r"/>
            <a:r>
              <a:rPr lang="en-GB" sz="2800" b="1" dirty="0">
                <a:solidFill>
                  <a:srgbClr val="0965FF"/>
                </a:solidFill>
                <a:ea typeface="+mj-ea"/>
                <a:cs typeface="Calibri Light"/>
              </a:rPr>
              <a:t>(AND, OR and NOT</a:t>
            </a:r>
            <a:r>
              <a:rPr lang="es-ES" sz="2800" b="1" dirty="0">
                <a:solidFill>
                  <a:srgbClr val="0965FF"/>
                </a:solidFill>
                <a:ea typeface="+mj-ea"/>
                <a:cs typeface="Calibri Light"/>
              </a:rPr>
              <a:t>)</a:t>
            </a:r>
          </a:p>
        </p:txBody>
      </p:sp>
      <p:sp>
        <p:nvSpPr>
          <p:cNvPr id="9" name="Rectángulo 8">
            <a:extLst>
              <a:ext uri="{FF2B5EF4-FFF2-40B4-BE49-F238E27FC236}">
                <a16:creationId xmlns:a16="http://schemas.microsoft.com/office/drawing/2014/main" id="{1B498FA9-5363-D846-952F-8F74BA928C31}"/>
              </a:ext>
            </a:extLst>
          </p:cNvPr>
          <p:cNvSpPr/>
          <p:nvPr/>
        </p:nvSpPr>
        <p:spPr>
          <a:xfrm>
            <a:off x="6513086" y="951678"/>
            <a:ext cx="4862049" cy="1669601"/>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C85C27C5-7899-0E44-81FF-7A6F40F7B721}"/>
              </a:ext>
            </a:extLst>
          </p:cNvPr>
          <p:cNvSpPr/>
          <p:nvPr/>
        </p:nvSpPr>
        <p:spPr>
          <a:xfrm>
            <a:off x="6563728" y="3155929"/>
            <a:ext cx="4811407" cy="1281959"/>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CuadroTexto 13">
            <a:extLst>
              <a:ext uri="{FF2B5EF4-FFF2-40B4-BE49-F238E27FC236}">
                <a16:creationId xmlns:a16="http://schemas.microsoft.com/office/drawing/2014/main" id="{4C4FB2B9-9098-1948-8CAE-8240304573C6}"/>
              </a:ext>
            </a:extLst>
          </p:cNvPr>
          <p:cNvSpPr txBox="1"/>
          <p:nvPr/>
        </p:nvSpPr>
        <p:spPr>
          <a:xfrm>
            <a:off x="1045918" y="3098711"/>
            <a:ext cx="5280228" cy="1384995"/>
          </a:xfrm>
          <a:prstGeom prst="rect">
            <a:avLst/>
          </a:prstGeom>
          <a:solidFill>
            <a:schemeClr val="bg1"/>
          </a:solidFill>
        </p:spPr>
        <p:txBody>
          <a:bodyPr wrap="square" rtlCol="0">
            <a:spAutoFit/>
          </a:bodyPr>
          <a:lstStyle/>
          <a:p>
            <a:pPr algn="r"/>
            <a:r>
              <a:rPr lang="en-GB" sz="2800" b="1" dirty="0">
                <a:solidFill>
                  <a:srgbClr val="0965FF"/>
                </a:solidFill>
                <a:ea typeface="+mj-ea"/>
                <a:cs typeface="Calibri Light"/>
              </a:rPr>
              <a:t>Apply filters before doing a search to further refine your query and limit the search results.</a:t>
            </a:r>
          </a:p>
        </p:txBody>
      </p:sp>
      <p:sp>
        <p:nvSpPr>
          <p:cNvPr id="10" name="CuadroTexto 9">
            <a:extLst>
              <a:ext uri="{FF2B5EF4-FFF2-40B4-BE49-F238E27FC236}">
                <a16:creationId xmlns:a16="http://schemas.microsoft.com/office/drawing/2014/main" id="{C49F1445-CCFD-8547-BFCA-DBCC8F54D29C}"/>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Advanced</a:t>
            </a:r>
            <a:r>
              <a:rPr lang="es-ES" sz="2800" b="1" dirty="0">
                <a:latin typeface="Calibri"/>
                <a:cs typeface="Calibri"/>
              </a:rPr>
              <a:t> </a:t>
            </a:r>
            <a:r>
              <a:rPr lang="es-ES" sz="2800" b="1" dirty="0" err="1">
                <a:latin typeface="Calibri"/>
                <a:cs typeface="Calibri"/>
              </a:rPr>
              <a:t>search</a:t>
            </a:r>
            <a:endParaRPr lang="es-ES" sz="2800" b="1" dirty="0">
              <a:latin typeface="Calibri"/>
              <a:cs typeface="Calibri"/>
            </a:endParaRPr>
          </a:p>
        </p:txBody>
      </p:sp>
    </p:spTree>
    <p:extLst>
      <p:ext uri="{BB962C8B-B14F-4D97-AF65-F5344CB8AC3E}">
        <p14:creationId xmlns:p14="http://schemas.microsoft.com/office/powerpoint/2010/main" val="25185679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8A33FF0F-E213-BD40-BC5F-D2687B4E24D0}"/>
              </a:ext>
            </a:extLst>
          </p:cNvPr>
          <p:cNvPicPr>
            <a:picLocks noChangeAspect="1"/>
          </p:cNvPicPr>
          <p:nvPr/>
        </p:nvPicPr>
        <p:blipFill rotWithShape="1">
          <a:blip r:embed="rId2"/>
          <a:srcRect t="15642"/>
          <a:stretch/>
        </p:blipFill>
        <p:spPr>
          <a:xfrm>
            <a:off x="418209" y="1130687"/>
            <a:ext cx="11037191" cy="5708978"/>
          </a:xfrm>
          <a:prstGeom prst="rect">
            <a:avLst/>
          </a:prstGeom>
        </p:spPr>
      </p:pic>
      <p:sp>
        <p:nvSpPr>
          <p:cNvPr id="9" name="Rectángulo 8">
            <a:extLst>
              <a:ext uri="{FF2B5EF4-FFF2-40B4-BE49-F238E27FC236}">
                <a16:creationId xmlns:a16="http://schemas.microsoft.com/office/drawing/2014/main" id="{1B498FA9-5363-D846-952F-8F74BA928C31}"/>
              </a:ext>
            </a:extLst>
          </p:cNvPr>
          <p:cNvSpPr/>
          <p:nvPr/>
        </p:nvSpPr>
        <p:spPr>
          <a:xfrm>
            <a:off x="523276" y="2765576"/>
            <a:ext cx="1692128" cy="252886"/>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B27BD5BC-060B-934E-8CBE-6DDC79DF00E1}"/>
              </a:ext>
            </a:extLst>
          </p:cNvPr>
          <p:cNvSpPr/>
          <p:nvPr/>
        </p:nvSpPr>
        <p:spPr>
          <a:xfrm>
            <a:off x="944969" y="1282700"/>
            <a:ext cx="550207" cy="361551"/>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8B27F2EA-C615-2A4F-9A59-765313C2E3D0}"/>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Library holdings</a:t>
            </a:r>
          </a:p>
        </p:txBody>
      </p:sp>
    </p:spTree>
    <p:extLst>
      <p:ext uri="{BB962C8B-B14F-4D97-AF65-F5344CB8AC3E}">
        <p14:creationId xmlns:p14="http://schemas.microsoft.com/office/powerpoint/2010/main" val="2884428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1148C1F-3E3F-3F42-8DE4-02E8B6255F3D}"/>
              </a:ext>
            </a:extLst>
          </p:cNvPr>
          <p:cNvPicPr>
            <a:picLocks noChangeAspect="1"/>
          </p:cNvPicPr>
          <p:nvPr/>
        </p:nvPicPr>
        <p:blipFill>
          <a:blip r:embed="rId2"/>
          <a:stretch>
            <a:fillRect/>
          </a:stretch>
        </p:blipFill>
        <p:spPr>
          <a:xfrm>
            <a:off x="4516329" y="1108978"/>
            <a:ext cx="7414482" cy="5506059"/>
          </a:xfrm>
          <a:prstGeom prst="rect">
            <a:avLst/>
          </a:prstGeom>
        </p:spPr>
      </p:pic>
      <p:sp>
        <p:nvSpPr>
          <p:cNvPr id="9" name="Rectángulo 8">
            <a:extLst>
              <a:ext uri="{FF2B5EF4-FFF2-40B4-BE49-F238E27FC236}">
                <a16:creationId xmlns:a16="http://schemas.microsoft.com/office/drawing/2014/main" id="{1B498FA9-5363-D846-952F-8F74BA928C31}"/>
              </a:ext>
            </a:extLst>
          </p:cNvPr>
          <p:cNvSpPr/>
          <p:nvPr/>
        </p:nvSpPr>
        <p:spPr>
          <a:xfrm>
            <a:off x="8014153" y="3733800"/>
            <a:ext cx="3794851" cy="2216359"/>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957A354A-B995-254A-80F9-0D4836D3E802}"/>
              </a:ext>
            </a:extLst>
          </p:cNvPr>
          <p:cNvPicPr>
            <a:picLocks noChangeAspect="1"/>
          </p:cNvPicPr>
          <p:nvPr/>
        </p:nvPicPr>
        <p:blipFill>
          <a:blip r:embed="rId3"/>
          <a:stretch>
            <a:fillRect/>
          </a:stretch>
        </p:blipFill>
        <p:spPr>
          <a:xfrm>
            <a:off x="237553" y="2451100"/>
            <a:ext cx="7152773" cy="4163937"/>
          </a:xfrm>
          <a:prstGeom prst="rect">
            <a:avLst/>
          </a:prstGeom>
        </p:spPr>
      </p:pic>
      <p:sp>
        <p:nvSpPr>
          <p:cNvPr id="7" name="CuadroTexto 6">
            <a:extLst>
              <a:ext uri="{FF2B5EF4-FFF2-40B4-BE49-F238E27FC236}">
                <a16:creationId xmlns:a16="http://schemas.microsoft.com/office/drawing/2014/main" id="{E6689C9F-6987-1148-A9EF-07844437908A}"/>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Library holdings</a:t>
            </a:r>
          </a:p>
        </p:txBody>
      </p:sp>
    </p:spTree>
    <p:extLst>
      <p:ext uri="{BB962C8B-B14F-4D97-AF65-F5344CB8AC3E}">
        <p14:creationId xmlns:p14="http://schemas.microsoft.com/office/powerpoint/2010/main" val="36556915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4CFE461-4BE8-2043-BE27-5E91F8E0134F}"/>
              </a:ext>
            </a:extLst>
          </p:cNvPr>
          <p:cNvPicPr>
            <a:picLocks noChangeAspect="1"/>
          </p:cNvPicPr>
          <p:nvPr/>
        </p:nvPicPr>
        <p:blipFill rotWithShape="1">
          <a:blip r:embed="rId2"/>
          <a:srcRect t="10354"/>
          <a:stretch/>
        </p:blipFill>
        <p:spPr>
          <a:xfrm>
            <a:off x="330525" y="1392621"/>
            <a:ext cx="11421988" cy="4968327"/>
          </a:xfrm>
          <a:prstGeom prst="rect">
            <a:avLst/>
          </a:prstGeom>
        </p:spPr>
      </p:pic>
      <p:sp>
        <p:nvSpPr>
          <p:cNvPr id="9" name="Rectángulo 8">
            <a:extLst>
              <a:ext uri="{FF2B5EF4-FFF2-40B4-BE49-F238E27FC236}">
                <a16:creationId xmlns:a16="http://schemas.microsoft.com/office/drawing/2014/main" id="{1B498FA9-5363-D846-952F-8F74BA928C31}"/>
              </a:ext>
            </a:extLst>
          </p:cNvPr>
          <p:cNvSpPr/>
          <p:nvPr/>
        </p:nvSpPr>
        <p:spPr>
          <a:xfrm>
            <a:off x="4318410" y="4762498"/>
            <a:ext cx="2347338" cy="410493"/>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38BCB730-26AD-C44A-9309-D82334C6D949}"/>
              </a:ext>
            </a:extLst>
          </p:cNvPr>
          <p:cNvSpPr/>
          <p:nvPr/>
        </p:nvSpPr>
        <p:spPr>
          <a:xfrm>
            <a:off x="784216" y="2434441"/>
            <a:ext cx="995025" cy="215757"/>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CuadroTexto 9">
            <a:extLst>
              <a:ext uri="{FF2B5EF4-FFF2-40B4-BE49-F238E27FC236}">
                <a16:creationId xmlns:a16="http://schemas.microsoft.com/office/drawing/2014/main" id="{A8730381-5E9D-554B-A6C7-ACFF347A6E69}"/>
              </a:ext>
            </a:extLst>
          </p:cNvPr>
          <p:cNvSpPr txBox="1"/>
          <p:nvPr/>
        </p:nvSpPr>
        <p:spPr>
          <a:xfrm>
            <a:off x="6752617" y="4346999"/>
            <a:ext cx="5308469" cy="830997"/>
          </a:xfrm>
          <a:prstGeom prst="rect">
            <a:avLst/>
          </a:prstGeom>
          <a:solidFill>
            <a:schemeClr val="bg1"/>
          </a:solidFill>
        </p:spPr>
        <p:txBody>
          <a:bodyPr wrap="square" rtlCol="0">
            <a:spAutoFit/>
          </a:bodyPr>
          <a:lstStyle/>
          <a:p>
            <a:r>
              <a:rPr lang="en-GB" sz="2400" b="1" dirty="0">
                <a:solidFill>
                  <a:srgbClr val="0965FF"/>
                </a:solidFill>
              </a:rPr>
              <a:t>When you click on the link, SIRE gets activated and you will be asked to log in.</a:t>
            </a:r>
            <a:endParaRPr lang="en-GB" sz="2400" b="1" dirty="0">
              <a:solidFill>
                <a:srgbClr val="0965FF"/>
              </a:solidFill>
              <a:ea typeface="+mj-ea"/>
              <a:cs typeface="Calibri Light"/>
            </a:endParaRPr>
          </a:p>
        </p:txBody>
      </p:sp>
      <p:sp>
        <p:nvSpPr>
          <p:cNvPr id="7" name="CuadroTexto 6">
            <a:extLst>
              <a:ext uri="{FF2B5EF4-FFF2-40B4-BE49-F238E27FC236}">
                <a16:creationId xmlns:a16="http://schemas.microsoft.com/office/drawing/2014/main" id="{F4AB45ED-E632-FC4F-B9F1-B508DA0E1088}"/>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Electronic</a:t>
            </a:r>
            <a:r>
              <a:rPr lang="es-ES" sz="2800" b="1" dirty="0">
                <a:latin typeface="Calibri"/>
                <a:cs typeface="Calibri"/>
              </a:rPr>
              <a:t> </a:t>
            </a:r>
            <a:r>
              <a:rPr lang="es-ES" sz="2800" b="1" dirty="0" err="1">
                <a:latin typeface="Calibri"/>
                <a:cs typeface="Calibri"/>
              </a:rPr>
              <a:t>resources</a:t>
            </a:r>
            <a:endParaRPr lang="es-ES" sz="2800" b="1" dirty="0">
              <a:latin typeface="Calibri"/>
              <a:cs typeface="Calibri"/>
            </a:endParaRPr>
          </a:p>
        </p:txBody>
      </p:sp>
    </p:spTree>
    <p:extLst>
      <p:ext uri="{BB962C8B-B14F-4D97-AF65-F5344CB8AC3E}">
        <p14:creationId xmlns:p14="http://schemas.microsoft.com/office/powerpoint/2010/main" val="2916981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736DBFB-84B3-8347-812C-6672F091C28B}"/>
              </a:ext>
            </a:extLst>
          </p:cNvPr>
          <p:cNvPicPr>
            <a:picLocks noChangeAspect="1"/>
          </p:cNvPicPr>
          <p:nvPr/>
        </p:nvPicPr>
        <p:blipFill>
          <a:blip r:embed="rId2"/>
          <a:stretch>
            <a:fillRect/>
          </a:stretch>
        </p:blipFill>
        <p:spPr>
          <a:xfrm>
            <a:off x="1095935" y="970891"/>
            <a:ext cx="10286767" cy="5738612"/>
          </a:xfrm>
          <a:prstGeom prst="rect">
            <a:avLst/>
          </a:prstGeom>
        </p:spPr>
      </p:pic>
      <p:sp>
        <p:nvSpPr>
          <p:cNvPr id="9" name="Rectángulo 8">
            <a:extLst>
              <a:ext uri="{FF2B5EF4-FFF2-40B4-BE49-F238E27FC236}">
                <a16:creationId xmlns:a16="http://schemas.microsoft.com/office/drawing/2014/main" id="{1B498FA9-5363-D846-952F-8F74BA928C31}"/>
              </a:ext>
            </a:extLst>
          </p:cNvPr>
          <p:cNvSpPr/>
          <p:nvPr/>
        </p:nvSpPr>
        <p:spPr>
          <a:xfrm flipV="1">
            <a:off x="8475707" y="2501226"/>
            <a:ext cx="1623318" cy="246580"/>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B4FC8FCB-07E4-DE42-9BF2-83911601BFD6}"/>
              </a:ext>
            </a:extLst>
          </p:cNvPr>
          <p:cNvSpPr/>
          <p:nvPr/>
        </p:nvSpPr>
        <p:spPr>
          <a:xfrm flipV="1">
            <a:off x="1702786" y="6056321"/>
            <a:ext cx="782852" cy="215758"/>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CuadroTexto 5">
            <a:extLst>
              <a:ext uri="{FF2B5EF4-FFF2-40B4-BE49-F238E27FC236}">
                <a16:creationId xmlns:a16="http://schemas.microsoft.com/office/drawing/2014/main" id="{646775B7-6F14-3448-B928-AC451945A048}"/>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Databases</a:t>
            </a:r>
            <a:endParaRPr lang="es-ES" sz="2800" b="1" dirty="0">
              <a:latin typeface="Calibri"/>
              <a:cs typeface="Calibri"/>
            </a:endParaRPr>
          </a:p>
        </p:txBody>
      </p:sp>
    </p:spTree>
    <p:extLst>
      <p:ext uri="{BB962C8B-B14F-4D97-AF65-F5344CB8AC3E}">
        <p14:creationId xmlns:p14="http://schemas.microsoft.com/office/powerpoint/2010/main" val="9967634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C2236668-C206-0F48-AAB3-5569C0C2CA5A}"/>
              </a:ext>
            </a:extLst>
          </p:cNvPr>
          <p:cNvPicPr>
            <a:picLocks noChangeAspect="1"/>
          </p:cNvPicPr>
          <p:nvPr/>
        </p:nvPicPr>
        <p:blipFill>
          <a:blip r:embed="rId2"/>
          <a:stretch>
            <a:fillRect/>
          </a:stretch>
        </p:blipFill>
        <p:spPr>
          <a:xfrm>
            <a:off x="4962144" y="190928"/>
            <a:ext cx="6881380" cy="6476144"/>
          </a:xfrm>
          <a:prstGeom prst="rect">
            <a:avLst/>
          </a:prstGeom>
        </p:spPr>
      </p:pic>
      <p:sp>
        <p:nvSpPr>
          <p:cNvPr id="9" name="Rectángulo 8">
            <a:extLst>
              <a:ext uri="{FF2B5EF4-FFF2-40B4-BE49-F238E27FC236}">
                <a16:creationId xmlns:a16="http://schemas.microsoft.com/office/drawing/2014/main" id="{1B498FA9-5363-D846-952F-8F74BA928C31}"/>
              </a:ext>
            </a:extLst>
          </p:cNvPr>
          <p:cNvSpPr/>
          <p:nvPr/>
        </p:nvSpPr>
        <p:spPr>
          <a:xfrm flipV="1">
            <a:off x="5608320" y="3060190"/>
            <a:ext cx="2926080" cy="2840737"/>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B4FC8FCB-07E4-DE42-9BF2-83911601BFD6}"/>
              </a:ext>
            </a:extLst>
          </p:cNvPr>
          <p:cNvSpPr/>
          <p:nvPr/>
        </p:nvSpPr>
        <p:spPr>
          <a:xfrm flipV="1">
            <a:off x="5050897" y="2357303"/>
            <a:ext cx="1692649" cy="267127"/>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3CB31AB9-3E74-A649-884C-9EE857E3EEC5}"/>
              </a:ext>
            </a:extLst>
          </p:cNvPr>
          <p:cNvPicPr>
            <a:picLocks noChangeAspect="1"/>
          </p:cNvPicPr>
          <p:nvPr/>
        </p:nvPicPr>
        <p:blipFill>
          <a:blip r:embed="rId3"/>
          <a:stretch>
            <a:fillRect/>
          </a:stretch>
        </p:blipFill>
        <p:spPr>
          <a:xfrm>
            <a:off x="114559" y="1663699"/>
            <a:ext cx="4713166" cy="4475045"/>
          </a:xfrm>
          <a:prstGeom prst="rect">
            <a:avLst/>
          </a:prstGeom>
          <a:ln>
            <a:solidFill>
              <a:srgbClr val="0965FF"/>
            </a:solidFill>
          </a:ln>
          <a:effectLst>
            <a:outerShdw blurRad="50800" dist="38100" algn="l" rotWithShape="0">
              <a:prstClr val="black">
                <a:alpha val="40000"/>
              </a:prstClr>
            </a:outerShdw>
          </a:effectLst>
        </p:spPr>
      </p:pic>
      <p:sp>
        <p:nvSpPr>
          <p:cNvPr id="7" name="CuadroTexto 6">
            <a:extLst>
              <a:ext uri="{FF2B5EF4-FFF2-40B4-BE49-F238E27FC236}">
                <a16:creationId xmlns:a16="http://schemas.microsoft.com/office/drawing/2014/main" id="{C6068336-54C5-E248-AEE3-6FC3480EC75A}"/>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Databases</a:t>
            </a:r>
            <a:endParaRPr lang="es-ES" sz="2800" b="1" dirty="0">
              <a:latin typeface="Calibri"/>
              <a:cs typeface="Calibri"/>
            </a:endParaRPr>
          </a:p>
        </p:txBody>
      </p:sp>
    </p:spTree>
    <p:extLst>
      <p:ext uri="{BB962C8B-B14F-4D97-AF65-F5344CB8AC3E}">
        <p14:creationId xmlns:p14="http://schemas.microsoft.com/office/powerpoint/2010/main" val="2250529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a:extLst>
              <a:ext uri="{FF2B5EF4-FFF2-40B4-BE49-F238E27FC236}">
                <a16:creationId xmlns:a16="http://schemas.microsoft.com/office/drawing/2014/main" id="{568D7FF6-7F9C-E047-84FB-83A989132947}"/>
              </a:ext>
            </a:extLst>
          </p:cNvPr>
          <p:cNvSpPr txBox="1"/>
          <p:nvPr/>
        </p:nvSpPr>
        <p:spPr>
          <a:xfrm>
            <a:off x="642258" y="1878665"/>
            <a:ext cx="4272406" cy="3385542"/>
          </a:xfrm>
          <a:prstGeom prst="rect">
            <a:avLst/>
          </a:prstGeom>
          <a:noFill/>
        </p:spPr>
        <p:txBody>
          <a:bodyPr wrap="square" rtlCol="0">
            <a:spAutoFit/>
          </a:bodyPr>
          <a:lstStyle/>
          <a:p>
            <a:r>
              <a:rPr lang="en-GB" sz="2800" b="1" dirty="0">
                <a:solidFill>
                  <a:srgbClr val="0965FF"/>
                </a:solidFill>
                <a:ea typeface="+mj-ea"/>
                <a:cs typeface="Calibri Light"/>
              </a:rPr>
              <a:t>UB Thesaurus</a:t>
            </a:r>
          </a:p>
          <a:p>
            <a:endParaRPr lang="en-GB" sz="2800" b="1" dirty="0">
              <a:solidFill>
                <a:srgbClr val="0965FF"/>
              </a:solidFill>
              <a:ea typeface="+mj-ea"/>
              <a:cs typeface="Calibri Light"/>
            </a:endParaRPr>
          </a:p>
          <a:p>
            <a:r>
              <a:rPr lang="en-GB" sz="2800" b="1" dirty="0">
                <a:solidFill>
                  <a:srgbClr val="0965FF"/>
                </a:solidFill>
                <a:ea typeface="+mj-ea"/>
                <a:cs typeface="Calibri Light"/>
              </a:rPr>
              <a:t>UB Authorities</a:t>
            </a:r>
          </a:p>
          <a:p>
            <a:endParaRPr lang="en-GB" sz="2800" b="1" dirty="0">
              <a:solidFill>
                <a:srgbClr val="0965FF"/>
              </a:solidFill>
              <a:ea typeface="+mj-ea"/>
              <a:cs typeface="Calibri Light"/>
            </a:endParaRPr>
          </a:p>
          <a:p>
            <a:r>
              <a:rPr lang="en-GB" sz="2800" b="1" dirty="0">
                <a:solidFill>
                  <a:srgbClr val="0965FF"/>
                </a:solidFill>
                <a:ea typeface="+mj-ea"/>
                <a:cs typeface="Calibri Light"/>
              </a:rPr>
              <a:t>Digital press</a:t>
            </a:r>
          </a:p>
          <a:p>
            <a:endParaRPr lang="en-GB" sz="2800" b="1" dirty="0">
              <a:solidFill>
                <a:srgbClr val="0965FF"/>
              </a:solidFill>
              <a:ea typeface="+mj-ea"/>
              <a:cs typeface="Calibri Light"/>
            </a:endParaRPr>
          </a:p>
          <a:p>
            <a:r>
              <a:rPr lang="en-GB" sz="2800" b="1" dirty="0">
                <a:solidFill>
                  <a:srgbClr val="0965FF"/>
                </a:solidFill>
                <a:ea typeface="+mj-ea"/>
                <a:cs typeface="Calibri Light"/>
              </a:rPr>
              <a:t>Trial electronic resources</a:t>
            </a:r>
          </a:p>
          <a:p>
            <a:endParaRPr lang="es-ES" dirty="0"/>
          </a:p>
        </p:txBody>
      </p:sp>
      <p:pic>
        <p:nvPicPr>
          <p:cNvPr id="6" name="Imagen 5">
            <a:extLst>
              <a:ext uri="{FF2B5EF4-FFF2-40B4-BE49-F238E27FC236}">
                <a16:creationId xmlns:a16="http://schemas.microsoft.com/office/drawing/2014/main" id="{2721DDD0-81CC-4B40-85A1-8E8B7979E32A}"/>
              </a:ext>
            </a:extLst>
          </p:cNvPr>
          <p:cNvPicPr>
            <a:picLocks noChangeAspect="1"/>
          </p:cNvPicPr>
          <p:nvPr/>
        </p:nvPicPr>
        <p:blipFill rotWithShape="1">
          <a:blip r:embed="rId2"/>
          <a:srcRect b="17286"/>
          <a:stretch/>
        </p:blipFill>
        <p:spPr>
          <a:xfrm>
            <a:off x="5491126" y="1098084"/>
            <a:ext cx="4498781" cy="5759916"/>
          </a:xfrm>
          <a:prstGeom prst="rect">
            <a:avLst/>
          </a:prstGeom>
        </p:spPr>
      </p:pic>
      <p:sp>
        <p:nvSpPr>
          <p:cNvPr id="10" name="Rectángulo 9">
            <a:extLst>
              <a:ext uri="{FF2B5EF4-FFF2-40B4-BE49-F238E27FC236}">
                <a16:creationId xmlns:a16="http://schemas.microsoft.com/office/drawing/2014/main" id="{BB73F0B7-059F-B240-8B06-A7F01D46EA30}"/>
              </a:ext>
            </a:extLst>
          </p:cNvPr>
          <p:cNvSpPr/>
          <p:nvPr/>
        </p:nvSpPr>
        <p:spPr>
          <a:xfrm>
            <a:off x="7323146" y="2110624"/>
            <a:ext cx="1954966" cy="3912224"/>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E16629FA-7877-114F-BC12-F3AA617BA993}"/>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Other</a:t>
            </a:r>
            <a:r>
              <a:rPr lang="es-ES" sz="2800" b="1" dirty="0">
                <a:latin typeface="Calibri"/>
                <a:cs typeface="Calibri"/>
              </a:rPr>
              <a:t> </a:t>
            </a:r>
            <a:r>
              <a:rPr lang="es-ES" sz="2800" b="1" dirty="0" err="1">
                <a:latin typeface="Calibri"/>
                <a:cs typeface="Calibri"/>
              </a:rPr>
              <a:t>resources</a:t>
            </a:r>
            <a:endParaRPr lang="es-ES" sz="2800" b="1" dirty="0">
              <a:latin typeface="Calibri"/>
              <a:cs typeface="Calibri"/>
            </a:endParaRPr>
          </a:p>
        </p:txBody>
      </p:sp>
    </p:spTree>
    <p:extLst>
      <p:ext uri="{BB962C8B-B14F-4D97-AF65-F5344CB8AC3E}">
        <p14:creationId xmlns:p14="http://schemas.microsoft.com/office/powerpoint/2010/main" val="3729079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3F7F3D0-847E-DA44-AD38-9323921E1C84}"/>
              </a:ext>
            </a:extLst>
          </p:cNvPr>
          <p:cNvSpPr txBox="1"/>
          <p:nvPr/>
        </p:nvSpPr>
        <p:spPr>
          <a:xfrm>
            <a:off x="1898650" y="2362200"/>
            <a:ext cx="8394700" cy="1938992"/>
          </a:xfrm>
          <a:prstGeom prst="rect">
            <a:avLst/>
          </a:prstGeom>
          <a:solidFill>
            <a:srgbClr val="0965FF"/>
          </a:solidFill>
        </p:spPr>
        <p:txBody>
          <a:bodyPr wrap="square" rtlCol="0">
            <a:spAutoFit/>
          </a:bodyPr>
          <a:lstStyle/>
          <a:p>
            <a:pPr algn="ctr"/>
            <a:endParaRPr lang="es-ES" sz="4000" b="1" dirty="0">
              <a:solidFill>
                <a:schemeClr val="bg1"/>
              </a:solidFill>
            </a:endParaRPr>
          </a:p>
          <a:p>
            <a:pPr algn="ctr"/>
            <a:r>
              <a:rPr lang="es-ES" sz="4000" b="1" dirty="0" err="1">
                <a:solidFill>
                  <a:schemeClr val="bg1"/>
                </a:solidFill>
              </a:rPr>
              <a:t>The</a:t>
            </a:r>
            <a:r>
              <a:rPr lang="es-ES" sz="4000" b="1" dirty="0">
                <a:solidFill>
                  <a:schemeClr val="bg1"/>
                </a:solidFill>
              </a:rPr>
              <a:t> </a:t>
            </a:r>
            <a:r>
              <a:rPr lang="es-ES" sz="4000" b="1" dirty="0" err="1">
                <a:solidFill>
                  <a:schemeClr val="bg1"/>
                </a:solidFill>
              </a:rPr>
              <a:t>University</a:t>
            </a:r>
            <a:r>
              <a:rPr lang="es-ES" sz="4000" b="1" dirty="0">
                <a:solidFill>
                  <a:schemeClr val="bg1"/>
                </a:solidFill>
              </a:rPr>
              <a:t> of Barcelona CRAI</a:t>
            </a:r>
          </a:p>
          <a:p>
            <a:pPr algn="ctr"/>
            <a:endParaRPr lang="es-ES" sz="4000" b="1" dirty="0">
              <a:solidFill>
                <a:schemeClr val="bg1"/>
              </a:solidFill>
            </a:endParaRPr>
          </a:p>
        </p:txBody>
      </p:sp>
      <p:sp>
        <p:nvSpPr>
          <p:cNvPr id="4" name="Rectángulo 3">
            <a:extLst>
              <a:ext uri="{FF2B5EF4-FFF2-40B4-BE49-F238E27FC236}">
                <a16:creationId xmlns:a16="http://schemas.microsoft.com/office/drawing/2014/main" id="{609E1782-5CDE-5346-8235-32D9F0A33E15}"/>
              </a:ext>
            </a:extLst>
          </p:cNvPr>
          <p:cNvSpPr/>
          <p:nvPr/>
        </p:nvSpPr>
        <p:spPr>
          <a:xfrm>
            <a:off x="2819400" y="228600"/>
            <a:ext cx="647700" cy="116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999730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3F7F3D0-847E-DA44-AD38-9323921E1C84}"/>
              </a:ext>
            </a:extLst>
          </p:cNvPr>
          <p:cNvSpPr txBox="1"/>
          <p:nvPr/>
        </p:nvSpPr>
        <p:spPr>
          <a:xfrm>
            <a:off x="1898650" y="2362200"/>
            <a:ext cx="8394700" cy="1938992"/>
          </a:xfrm>
          <a:prstGeom prst="rect">
            <a:avLst/>
          </a:prstGeom>
          <a:solidFill>
            <a:srgbClr val="0965FF"/>
          </a:solidFill>
        </p:spPr>
        <p:txBody>
          <a:bodyPr wrap="square" rtlCol="0">
            <a:spAutoFit/>
          </a:bodyPr>
          <a:lstStyle/>
          <a:p>
            <a:pPr algn="ctr"/>
            <a:endParaRPr lang="es-ES" sz="4000" b="1" dirty="0">
              <a:solidFill>
                <a:schemeClr val="bg1"/>
              </a:solidFill>
            </a:endParaRPr>
          </a:p>
          <a:p>
            <a:pPr algn="ctr"/>
            <a:r>
              <a:rPr lang="es-ES" sz="4000" b="1" dirty="0" err="1">
                <a:solidFill>
                  <a:schemeClr val="bg1"/>
                </a:solidFill>
              </a:rPr>
              <a:t>Services</a:t>
            </a:r>
            <a:endParaRPr lang="es-ES" sz="4000" b="1" dirty="0">
              <a:solidFill>
                <a:schemeClr val="bg1"/>
              </a:solidFill>
            </a:endParaRPr>
          </a:p>
          <a:p>
            <a:pPr algn="ctr"/>
            <a:endParaRPr lang="es-ES" sz="4000" b="1" dirty="0">
              <a:solidFill>
                <a:schemeClr val="bg1"/>
              </a:solidFill>
            </a:endParaRPr>
          </a:p>
        </p:txBody>
      </p:sp>
      <p:sp>
        <p:nvSpPr>
          <p:cNvPr id="4" name="Rectángulo 3">
            <a:extLst>
              <a:ext uri="{FF2B5EF4-FFF2-40B4-BE49-F238E27FC236}">
                <a16:creationId xmlns:a16="http://schemas.microsoft.com/office/drawing/2014/main" id="{609E1782-5CDE-5346-8235-32D9F0A33E15}"/>
              </a:ext>
            </a:extLst>
          </p:cNvPr>
          <p:cNvSpPr/>
          <p:nvPr/>
        </p:nvSpPr>
        <p:spPr>
          <a:xfrm>
            <a:off x="2819400" y="228600"/>
            <a:ext cx="647700" cy="116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5148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553BF37A-3168-8F4F-A441-EAD82E66110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010" t="21348" r="213" b="18043"/>
          <a:stretch/>
        </p:blipFill>
        <p:spPr bwMode="auto">
          <a:xfrm>
            <a:off x="-1" y="3986515"/>
            <a:ext cx="4303453" cy="28862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E159650B-9E05-A445-AFDA-F24DDB772AA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5851" y="3971749"/>
            <a:ext cx="3856149" cy="2892112"/>
          </a:xfrm>
          <a:prstGeom prst="rect">
            <a:avLst/>
          </a:prstGeom>
          <a:noFill/>
          <a:extLst>
            <a:ext uri="{909E8E84-426E-40DD-AFC4-6F175D3DCCD1}">
              <a14:hiddenFill xmlns:a14="http://schemas.microsoft.com/office/drawing/2010/main">
                <a:solidFill>
                  <a:srgbClr val="FFFFFF"/>
                </a:solidFill>
              </a14:hiddenFill>
            </a:ext>
          </a:extLst>
        </p:spPr>
      </p:pic>
      <p:sp>
        <p:nvSpPr>
          <p:cNvPr id="12" name="4 CuadroTexto">
            <a:extLst>
              <a:ext uri="{FF2B5EF4-FFF2-40B4-BE49-F238E27FC236}">
                <a16:creationId xmlns:a16="http://schemas.microsoft.com/office/drawing/2014/main" id="{B0F2E474-D06B-F44E-8077-DA417AB3DC7E}"/>
              </a:ext>
            </a:extLst>
          </p:cNvPr>
          <p:cNvSpPr txBox="1"/>
          <p:nvPr/>
        </p:nvSpPr>
        <p:spPr>
          <a:xfrm>
            <a:off x="5974622" y="1732345"/>
            <a:ext cx="5224662" cy="1569660"/>
          </a:xfrm>
          <a:prstGeom prst="rect">
            <a:avLst/>
          </a:prstGeom>
          <a:noFill/>
        </p:spPr>
        <p:txBody>
          <a:bodyPr wrap="square" rtlCol="0">
            <a:spAutoFit/>
          </a:bodyPr>
          <a:lstStyle/>
          <a:p>
            <a:pPr>
              <a:defRPr/>
            </a:pPr>
            <a:r>
              <a:rPr lang="en-GB" altLang="ca-ES" sz="2400" dirty="0"/>
              <a:t>When you place a request for a book from a </a:t>
            </a:r>
            <a:r>
              <a:rPr lang="en-GB" altLang="ca-ES" sz="2400" b="1" dirty="0"/>
              <a:t>CRAI library outside your campus</a:t>
            </a:r>
            <a:r>
              <a:rPr lang="en-GB" altLang="ca-ES" sz="2400" dirty="0"/>
              <a:t>, you will receive it at your library of choice in between 2 to 3 days</a:t>
            </a:r>
            <a:r>
              <a:rPr lang="en-GB" altLang="ca-ES" sz="2000" dirty="0"/>
              <a:t>.</a:t>
            </a:r>
          </a:p>
        </p:txBody>
      </p:sp>
      <p:sp>
        <p:nvSpPr>
          <p:cNvPr id="9" name="4 CuadroTexto">
            <a:extLst>
              <a:ext uri="{FF2B5EF4-FFF2-40B4-BE49-F238E27FC236}">
                <a16:creationId xmlns:a16="http://schemas.microsoft.com/office/drawing/2014/main" id="{19730B42-B9D3-CC4E-A019-285B8F9F4AC3}"/>
              </a:ext>
            </a:extLst>
          </p:cNvPr>
          <p:cNvSpPr txBox="1"/>
          <p:nvPr/>
        </p:nvSpPr>
        <p:spPr>
          <a:xfrm>
            <a:off x="730468" y="1732566"/>
            <a:ext cx="3955069" cy="1569660"/>
          </a:xfrm>
          <a:prstGeom prst="rect">
            <a:avLst/>
          </a:prstGeom>
          <a:noFill/>
        </p:spPr>
        <p:txBody>
          <a:bodyPr wrap="square" rtlCol="0">
            <a:spAutoFit/>
          </a:bodyPr>
          <a:lstStyle/>
          <a:p>
            <a:pPr>
              <a:buClr>
                <a:srgbClr val="0597A4"/>
              </a:buClr>
              <a:buSzPct val="75000"/>
            </a:pPr>
            <a:r>
              <a:rPr lang="en-GB" altLang="ca-ES" sz="4800" b="1" dirty="0">
                <a:solidFill>
                  <a:srgbClr val="0965FF"/>
                </a:solidFill>
              </a:rPr>
              <a:t>20</a:t>
            </a:r>
            <a:r>
              <a:rPr lang="en-GB" altLang="ca-ES" sz="4800" b="1" dirty="0"/>
              <a:t> documents</a:t>
            </a:r>
          </a:p>
          <a:p>
            <a:pPr>
              <a:buClr>
                <a:srgbClr val="0597A4"/>
              </a:buClr>
              <a:buSzPct val="75000"/>
            </a:pPr>
            <a:r>
              <a:rPr lang="en-GB" altLang="ca-ES" sz="4800" b="1" dirty="0">
                <a:solidFill>
                  <a:srgbClr val="0965FF"/>
                </a:solidFill>
              </a:rPr>
              <a:t>30</a:t>
            </a:r>
            <a:r>
              <a:rPr lang="en-GB" altLang="ca-ES" sz="4800" b="1" dirty="0"/>
              <a:t> days</a:t>
            </a:r>
          </a:p>
        </p:txBody>
      </p:sp>
      <p:sp>
        <p:nvSpPr>
          <p:cNvPr id="11" name="4 CuadroTexto">
            <a:extLst>
              <a:ext uri="{FF2B5EF4-FFF2-40B4-BE49-F238E27FC236}">
                <a16:creationId xmlns:a16="http://schemas.microsoft.com/office/drawing/2014/main" id="{A46863BB-065E-B943-87A3-F5E5F6407AF8}"/>
              </a:ext>
            </a:extLst>
          </p:cNvPr>
          <p:cNvSpPr txBox="1"/>
          <p:nvPr/>
        </p:nvSpPr>
        <p:spPr>
          <a:xfrm>
            <a:off x="730468" y="1394012"/>
            <a:ext cx="2262370" cy="369332"/>
          </a:xfrm>
          <a:prstGeom prst="rect">
            <a:avLst/>
          </a:prstGeom>
          <a:noFill/>
        </p:spPr>
        <p:txBody>
          <a:bodyPr wrap="square" rtlCol="0">
            <a:spAutoFit/>
          </a:bodyPr>
          <a:lstStyle/>
          <a:p>
            <a:pPr>
              <a:buClr>
                <a:srgbClr val="0597A4"/>
              </a:buClr>
              <a:buSzPct val="75000"/>
            </a:pPr>
            <a:r>
              <a:rPr lang="en-GB" altLang="ca-ES" dirty="0"/>
              <a:t>You can loan up to</a:t>
            </a:r>
          </a:p>
        </p:txBody>
      </p:sp>
      <p:pic>
        <p:nvPicPr>
          <p:cNvPr id="5" name="Imagen 4">
            <a:extLst>
              <a:ext uri="{FF2B5EF4-FFF2-40B4-BE49-F238E27FC236}">
                <a16:creationId xmlns:a16="http://schemas.microsoft.com/office/drawing/2014/main" id="{7C077DFF-C5D6-E84A-AABD-5E9924F66A14}"/>
              </a:ext>
            </a:extLst>
          </p:cNvPr>
          <p:cNvPicPr>
            <a:picLocks noChangeAspect="1"/>
          </p:cNvPicPr>
          <p:nvPr/>
        </p:nvPicPr>
        <p:blipFill>
          <a:blip r:embed="rId4"/>
          <a:stretch>
            <a:fillRect/>
          </a:stretch>
        </p:blipFill>
        <p:spPr>
          <a:xfrm>
            <a:off x="4303453" y="3971749"/>
            <a:ext cx="4478516" cy="2901017"/>
          </a:xfrm>
          <a:prstGeom prst="rect">
            <a:avLst/>
          </a:prstGeom>
        </p:spPr>
      </p:pic>
      <p:sp>
        <p:nvSpPr>
          <p:cNvPr id="13" name="4 CuadroTexto">
            <a:extLst>
              <a:ext uri="{FF2B5EF4-FFF2-40B4-BE49-F238E27FC236}">
                <a16:creationId xmlns:a16="http://schemas.microsoft.com/office/drawing/2014/main" id="{0A142175-E2F3-CD44-82FE-51C732B0CBEE}"/>
              </a:ext>
            </a:extLst>
          </p:cNvPr>
          <p:cNvSpPr txBox="1"/>
          <p:nvPr/>
        </p:nvSpPr>
        <p:spPr>
          <a:xfrm>
            <a:off x="4635105" y="5417805"/>
            <a:ext cx="3951848" cy="1015663"/>
          </a:xfrm>
          <a:prstGeom prst="rect">
            <a:avLst/>
          </a:prstGeom>
          <a:noFill/>
        </p:spPr>
        <p:txBody>
          <a:bodyPr wrap="square" rtlCol="0">
            <a:spAutoFit/>
          </a:bodyPr>
          <a:lstStyle/>
          <a:p>
            <a:pPr>
              <a:buClr>
                <a:srgbClr val="0597A4"/>
              </a:buClr>
              <a:buSzPct val="75000"/>
            </a:pPr>
            <a:r>
              <a:rPr lang="en-GB" altLang="ca-ES" sz="2000" b="1" dirty="0">
                <a:solidFill>
                  <a:srgbClr val="0965FF"/>
                </a:solidFill>
              </a:rPr>
              <a:t>You can borrow documents from any of the CRAI libraries with your UB card or enrolment document.</a:t>
            </a:r>
          </a:p>
        </p:txBody>
      </p:sp>
      <p:pic>
        <p:nvPicPr>
          <p:cNvPr id="14" name="Gráfico 13" descr="Información">
            <a:hlinkClick r:id="rId5"/>
            <a:extLst>
              <a:ext uri="{FF2B5EF4-FFF2-40B4-BE49-F238E27FC236}">
                <a16:creationId xmlns:a16="http://schemas.microsoft.com/office/drawing/2014/main" id="{7F13D799-6D74-A849-99C0-6BB91FF8038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11461532" y="3302005"/>
            <a:ext cx="518160" cy="518160"/>
          </a:xfrm>
          <a:prstGeom prst="rect">
            <a:avLst/>
          </a:prstGeom>
        </p:spPr>
      </p:pic>
      <p:sp>
        <p:nvSpPr>
          <p:cNvPr id="15" name="4 CuadroTexto">
            <a:extLst>
              <a:ext uri="{FF2B5EF4-FFF2-40B4-BE49-F238E27FC236}">
                <a16:creationId xmlns:a16="http://schemas.microsoft.com/office/drawing/2014/main" id="{158F04B7-D6A8-C24F-A66F-6CC27A53CD72}"/>
              </a:ext>
            </a:extLst>
          </p:cNvPr>
          <p:cNvSpPr txBox="1"/>
          <p:nvPr/>
        </p:nvSpPr>
        <p:spPr>
          <a:xfrm>
            <a:off x="730467" y="3250960"/>
            <a:ext cx="3856149" cy="369332"/>
          </a:xfrm>
          <a:prstGeom prst="rect">
            <a:avLst/>
          </a:prstGeom>
          <a:noFill/>
        </p:spPr>
        <p:txBody>
          <a:bodyPr wrap="square" rtlCol="0">
            <a:spAutoFit/>
          </a:bodyPr>
          <a:lstStyle/>
          <a:p>
            <a:pPr>
              <a:buClr>
                <a:srgbClr val="0597A4"/>
              </a:buClr>
              <a:buSzPct val="75000"/>
            </a:pPr>
            <a:r>
              <a:rPr lang="en-GB" altLang="ca-ES" b="1" dirty="0">
                <a:solidFill>
                  <a:srgbClr val="0965FF"/>
                </a:solidFill>
              </a:rPr>
              <a:t>Recommended bibliography</a:t>
            </a:r>
            <a:r>
              <a:rPr lang="en-GB" altLang="ca-ES" dirty="0"/>
              <a:t>: </a:t>
            </a:r>
            <a:r>
              <a:rPr lang="en-GB" altLang="ca-ES" b="1" dirty="0"/>
              <a:t>10 days</a:t>
            </a:r>
          </a:p>
        </p:txBody>
      </p:sp>
      <p:sp>
        <p:nvSpPr>
          <p:cNvPr id="16" name="CuadroTexto 15">
            <a:extLst>
              <a:ext uri="{FF2B5EF4-FFF2-40B4-BE49-F238E27FC236}">
                <a16:creationId xmlns:a16="http://schemas.microsoft.com/office/drawing/2014/main" id="{67755EA3-D6FC-4548-AD7A-3B420AEC3E29}"/>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Borrowing</a:t>
            </a:r>
            <a:r>
              <a:rPr lang="es-ES" sz="2800" b="1" dirty="0">
                <a:latin typeface="Calibri"/>
                <a:cs typeface="Calibri"/>
              </a:rPr>
              <a:t> </a:t>
            </a:r>
            <a:r>
              <a:rPr lang="es-ES" sz="2800" b="1" dirty="0" err="1">
                <a:latin typeface="Calibri"/>
                <a:cs typeface="Calibri"/>
              </a:rPr>
              <a:t>documents</a:t>
            </a:r>
            <a:endParaRPr lang="es-ES" sz="2800" b="1" dirty="0">
              <a:latin typeface="Calibri"/>
              <a:cs typeface="Calibri"/>
            </a:endParaRPr>
          </a:p>
        </p:txBody>
      </p:sp>
    </p:spTree>
    <p:extLst>
      <p:ext uri="{BB962C8B-B14F-4D97-AF65-F5344CB8AC3E}">
        <p14:creationId xmlns:p14="http://schemas.microsoft.com/office/powerpoint/2010/main" val="3773158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06814" y="1953129"/>
            <a:ext cx="4833723" cy="1107996"/>
          </a:xfrm>
          <a:prstGeom prst="rect">
            <a:avLst/>
          </a:prstGeom>
        </p:spPr>
        <p:txBody>
          <a:bodyPr wrap="square">
            <a:spAutoFit/>
          </a:bodyPr>
          <a:lstStyle/>
          <a:p>
            <a:pPr>
              <a:spcBef>
                <a:spcPct val="0"/>
              </a:spcBef>
              <a:defRPr/>
            </a:pPr>
            <a:r>
              <a:rPr lang="en-GB" altLang="ca-ES" sz="2200" b="1" dirty="0">
                <a:latin typeface="Calibri" panose="020F0502020204030204" pitchFamily="34" charset="0"/>
              </a:rPr>
              <a:t>You can renew your loans as many times as you need</a:t>
            </a:r>
            <a:r>
              <a:rPr lang="en-GB" altLang="ca-ES" sz="2200" dirty="0">
                <a:latin typeface="Calibri" panose="020F0502020204030204" pitchFamily="34" charset="0"/>
              </a:rPr>
              <a:t>, as long as the item has not been requested by another user. </a:t>
            </a:r>
            <a:endParaRPr lang="ca-ES" altLang="ca-ES" sz="2200" dirty="0">
              <a:ea typeface="Verdana" panose="020B0604030504040204" pitchFamily="34" charset="0"/>
              <a:cs typeface="Verdana" panose="020B0604030504040204" pitchFamily="34" charset="0"/>
            </a:endParaRPr>
          </a:p>
        </p:txBody>
      </p:sp>
      <p:sp>
        <p:nvSpPr>
          <p:cNvPr id="7" name="6 Rectángulo"/>
          <p:cNvSpPr/>
          <p:nvPr/>
        </p:nvSpPr>
        <p:spPr>
          <a:xfrm>
            <a:off x="406814" y="1477591"/>
            <a:ext cx="2082056" cy="461665"/>
          </a:xfrm>
          <a:prstGeom prst="rect">
            <a:avLst/>
          </a:prstGeom>
        </p:spPr>
        <p:txBody>
          <a:bodyPr wrap="square">
            <a:spAutoFit/>
          </a:bodyPr>
          <a:lstStyle/>
          <a:p>
            <a:r>
              <a:rPr lang="en-GB" altLang="ca-ES" sz="2400" b="1" dirty="0">
                <a:solidFill>
                  <a:srgbClr val="0965FF"/>
                </a:solidFill>
                <a:ea typeface="Verdana" panose="020B0604030504040204" pitchFamily="34" charset="0"/>
              </a:rPr>
              <a:t>Renewals</a:t>
            </a:r>
          </a:p>
        </p:txBody>
      </p:sp>
      <p:sp>
        <p:nvSpPr>
          <p:cNvPr id="8" name="7 Rectángulo"/>
          <p:cNvSpPr/>
          <p:nvPr/>
        </p:nvSpPr>
        <p:spPr>
          <a:xfrm>
            <a:off x="406814" y="3661233"/>
            <a:ext cx="4833723" cy="769441"/>
          </a:xfrm>
          <a:prstGeom prst="rect">
            <a:avLst/>
          </a:prstGeom>
        </p:spPr>
        <p:txBody>
          <a:bodyPr wrap="square">
            <a:spAutoFit/>
          </a:bodyPr>
          <a:lstStyle/>
          <a:p>
            <a:pPr>
              <a:defRPr/>
            </a:pPr>
            <a:r>
              <a:rPr lang="en-GB" altLang="ca-ES" sz="2200" dirty="0">
                <a:latin typeface="Calibri" panose="020F0502020204030204" pitchFamily="34" charset="0"/>
              </a:rPr>
              <a:t>You can place a request on a maximum of 8 items.</a:t>
            </a:r>
          </a:p>
        </p:txBody>
      </p:sp>
      <p:sp>
        <p:nvSpPr>
          <p:cNvPr id="9" name="8 Rectángulo"/>
          <p:cNvSpPr/>
          <p:nvPr/>
        </p:nvSpPr>
        <p:spPr>
          <a:xfrm>
            <a:off x="406814" y="3198167"/>
            <a:ext cx="1345305" cy="461665"/>
          </a:xfrm>
          <a:prstGeom prst="rect">
            <a:avLst/>
          </a:prstGeom>
        </p:spPr>
        <p:txBody>
          <a:bodyPr wrap="none">
            <a:spAutoFit/>
          </a:bodyPr>
          <a:lstStyle/>
          <a:p>
            <a:r>
              <a:rPr lang="en-GB" altLang="ca-ES" sz="2400" b="1" dirty="0">
                <a:solidFill>
                  <a:srgbClr val="0965FF"/>
                </a:solidFill>
                <a:ea typeface="Verdana" panose="020B0604030504040204" pitchFamily="34" charset="0"/>
              </a:rPr>
              <a:t>Requests</a:t>
            </a:r>
          </a:p>
        </p:txBody>
      </p:sp>
      <p:sp>
        <p:nvSpPr>
          <p:cNvPr id="10" name="9 Rectángulo"/>
          <p:cNvSpPr/>
          <p:nvPr/>
        </p:nvSpPr>
        <p:spPr>
          <a:xfrm>
            <a:off x="6237172" y="4405484"/>
            <a:ext cx="4833723" cy="1107996"/>
          </a:xfrm>
          <a:prstGeom prst="rect">
            <a:avLst/>
          </a:prstGeom>
        </p:spPr>
        <p:txBody>
          <a:bodyPr wrap="square">
            <a:spAutoFit/>
          </a:bodyPr>
          <a:lstStyle/>
          <a:p>
            <a:pPr>
              <a:spcBef>
                <a:spcPct val="20000"/>
              </a:spcBef>
            </a:pPr>
            <a:r>
              <a:rPr lang="en-GB" altLang="ca-ES" sz="2200" dirty="0">
                <a:latin typeface="Calibri" panose="020F0502020204030204" pitchFamily="34" charset="0"/>
              </a:rPr>
              <a:t>To keep a record of your borrowing history, set it up from </a:t>
            </a:r>
            <a:r>
              <a:rPr lang="en-GB" altLang="ca-ES" sz="2200" i="1" dirty="0">
                <a:latin typeface="Calibri" panose="020F0502020204030204" pitchFamily="34" charset="0"/>
              </a:rPr>
              <a:t>My account</a:t>
            </a:r>
            <a:r>
              <a:rPr lang="en-GB" altLang="ca-ES" sz="2200" dirty="0">
                <a:latin typeface="Calibri" panose="020F0502020204030204" pitchFamily="34" charset="0"/>
              </a:rPr>
              <a:t> -&gt; </a:t>
            </a:r>
            <a:r>
              <a:rPr lang="en-GB" altLang="ca-ES" sz="2200" i="1" dirty="0">
                <a:latin typeface="Calibri" panose="020F0502020204030204" pitchFamily="34" charset="0"/>
              </a:rPr>
              <a:t>reading history</a:t>
            </a:r>
            <a:r>
              <a:rPr lang="en-GB" altLang="ca-ES" sz="2200" dirty="0">
                <a:latin typeface="Calibri" panose="020F0502020204030204" pitchFamily="34" charset="0"/>
              </a:rPr>
              <a:t>.</a:t>
            </a:r>
            <a:endParaRPr lang="en-GB" altLang="ca-ES" sz="2200" dirty="0">
              <a:solidFill>
                <a:srgbClr val="646464"/>
              </a:solidFill>
              <a:latin typeface="Calibri" panose="020F0502020204030204" pitchFamily="34" charset="0"/>
            </a:endParaRPr>
          </a:p>
        </p:txBody>
      </p:sp>
      <p:sp>
        <p:nvSpPr>
          <p:cNvPr id="11" name="10 Rectángulo"/>
          <p:cNvSpPr/>
          <p:nvPr/>
        </p:nvSpPr>
        <p:spPr>
          <a:xfrm>
            <a:off x="6237172" y="3886790"/>
            <a:ext cx="2609290" cy="461665"/>
          </a:xfrm>
          <a:prstGeom prst="rect">
            <a:avLst/>
          </a:prstGeom>
        </p:spPr>
        <p:txBody>
          <a:bodyPr wrap="square">
            <a:spAutoFit/>
          </a:bodyPr>
          <a:lstStyle/>
          <a:p>
            <a:r>
              <a:rPr lang="en-GB" altLang="ca-ES" sz="2400" b="1" dirty="0">
                <a:solidFill>
                  <a:srgbClr val="0965FF"/>
                </a:solidFill>
                <a:ea typeface="Verdana" panose="020B0604030504040204" pitchFamily="34" charset="0"/>
              </a:rPr>
              <a:t>Borrowing</a:t>
            </a:r>
            <a:r>
              <a:rPr lang="en-GB" altLang="ca-ES" sz="2400" b="1" dirty="0">
                <a:solidFill>
                  <a:srgbClr val="0597A4"/>
                </a:solidFill>
                <a:latin typeface="Verdana" panose="020B0604030504040204" pitchFamily="34" charset="0"/>
                <a:ea typeface="Verdana" panose="020B0604030504040204" pitchFamily="34" charset="0"/>
              </a:rPr>
              <a:t> </a:t>
            </a:r>
            <a:r>
              <a:rPr lang="en-GB" altLang="ca-ES" sz="2400" b="1" dirty="0">
                <a:solidFill>
                  <a:srgbClr val="0965FF"/>
                </a:solidFill>
                <a:ea typeface="Verdana" panose="020B0604030504040204" pitchFamily="34" charset="0"/>
              </a:rPr>
              <a:t>History</a:t>
            </a:r>
          </a:p>
        </p:txBody>
      </p:sp>
      <p:sp>
        <p:nvSpPr>
          <p:cNvPr id="5" name="Rectangle 4"/>
          <p:cNvSpPr/>
          <p:nvPr/>
        </p:nvSpPr>
        <p:spPr>
          <a:xfrm>
            <a:off x="6237172" y="2000811"/>
            <a:ext cx="5022909" cy="1384995"/>
          </a:xfrm>
          <a:prstGeom prst="rect">
            <a:avLst/>
          </a:prstGeom>
        </p:spPr>
        <p:txBody>
          <a:bodyPr wrap="square">
            <a:spAutoFit/>
          </a:bodyPr>
          <a:lstStyle/>
          <a:p>
            <a:r>
              <a:rPr lang="en-US" sz="2800" dirty="0"/>
              <a:t>You can </a:t>
            </a:r>
            <a:r>
              <a:rPr lang="en-US" sz="2800" b="1" dirty="0"/>
              <a:t>renew &amp; request </a:t>
            </a:r>
            <a:r>
              <a:rPr lang="en-US" sz="2800" dirty="0"/>
              <a:t>documents at the loan desk or via </a:t>
            </a:r>
            <a:r>
              <a:rPr lang="en-US" sz="2800" b="1" i="1" dirty="0"/>
              <a:t>My account </a:t>
            </a:r>
            <a:r>
              <a:rPr lang="en-US" sz="2800" dirty="0"/>
              <a:t>on </a:t>
            </a:r>
            <a:r>
              <a:rPr lang="en-US" sz="2800" dirty="0" err="1"/>
              <a:t>Cercabib</a:t>
            </a:r>
            <a:r>
              <a:rPr lang="en-US" sz="2800" dirty="0"/>
              <a:t>.</a:t>
            </a:r>
          </a:p>
        </p:txBody>
      </p:sp>
      <p:sp>
        <p:nvSpPr>
          <p:cNvPr id="17" name="9 Rectángulo">
            <a:extLst>
              <a:ext uri="{FF2B5EF4-FFF2-40B4-BE49-F238E27FC236}">
                <a16:creationId xmlns:a16="http://schemas.microsoft.com/office/drawing/2014/main" id="{4B861FBB-3E09-5F40-9414-5E6B311D2AF8}"/>
              </a:ext>
            </a:extLst>
          </p:cNvPr>
          <p:cNvSpPr/>
          <p:nvPr/>
        </p:nvSpPr>
        <p:spPr>
          <a:xfrm>
            <a:off x="406223" y="5032364"/>
            <a:ext cx="5057176" cy="1446550"/>
          </a:xfrm>
          <a:prstGeom prst="rect">
            <a:avLst/>
          </a:prstGeom>
        </p:spPr>
        <p:txBody>
          <a:bodyPr wrap="square">
            <a:spAutoFit/>
          </a:bodyPr>
          <a:lstStyle/>
          <a:p>
            <a:r>
              <a:rPr lang="en-GB" altLang="ca-ES" sz="2200" dirty="0">
                <a:latin typeface="Calibri" panose="020F0502020204030204" pitchFamily="34" charset="0"/>
              </a:rPr>
              <a:t>If you are late returning the books, your </a:t>
            </a:r>
            <a:r>
              <a:rPr lang="en-US" altLang="ca-ES" sz="2200" dirty="0">
                <a:latin typeface="Calibri" panose="020F0502020204030204" pitchFamily="34" charset="0"/>
              </a:rPr>
              <a:t>loaning privileges will </a:t>
            </a:r>
            <a:r>
              <a:rPr lang="ca-ES" altLang="ca-ES" sz="2200" dirty="0">
                <a:latin typeface="Calibri" panose="020F0502020204030204" pitchFamily="34" charset="0"/>
              </a:rPr>
              <a:t>be </a:t>
            </a:r>
            <a:r>
              <a:rPr lang="ca-ES" altLang="ca-ES" sz="2200" dirty="0" err="1">
                <a:latin typeface="Calibri" panose="020F0502020204030204" pitchFamily="34" charset="0"/>
              </a:rPr>
              <a:t>suspended</a:t>
            </a:r>
            <a:r>
              <a:rPr lang="ca-ES" altLang="ca-ES" sz="2200" dirty="0">
                <a:latin typeface="Calibri" panose="020F0502020204030204" pitchFamily="34" charset="0"/>
              </a:rPr>
              <a:t> </a:t>
            </a:r>
            <a:r>
              <a:rPr lang="en-US" altLang="ca-ES" sz="2200" dirty="0">
                <a:latin typeface="Calibri" panose="020F0502020204030204" pitchFamily="34" charset="0"/>
              </a:rPr>
              <a:t> </a:t>
            </a:r>
            <a:r>
              <a:rPr lang="en-GB" altLang="ca-ES" sz="2200" dirty="0">
                <a:latin typeface="Calibri" panose="020F0502020204030204" pitchFamily="34" charset="0"/>
              </a:rPr>
              <a:t>between one to several days, depending of the delay. </a:t>
            </a:r>
            <a:endParaRPr lang="en-GB" altLang="ca-ES" sz="2200" dirty="0">
              <a:solidFill>
                <a:srgbClr val="646464"/>
              </a:solidFill>
              <a:latin typeface="Calibri" panose="020F0502020204030204" pitchFamily="34" charset="0"/>
            </a:endParaRPr>
          </a:p>
        </p:txBody>
      </p:sp>
      <p:sp>
        <p:nvSpPr>
          <p:cNvPr id="18" name="10 Rectángulo">
            <a:extLst>
              <a:ext uri="{FF2B5EF4-FFF2-40B4-BE49-F238E27FC236}">
                <a16:creationId xmlns:a16="http://schemas.microsoft.com/office/drawing/2014/main" id="{2980D4F9-410A-4D4D-BEC0-F7E3DE565FAD}"/>
              </a:ext>
            </a:extLst>
          </p:cNvPr>
          <p:cNvSpPr/>
          <p:nvPr/>
        </p:nvSpPr>
        <p:spPr>
          <a:xfrm>
            <a:off x="406814" y="4538751"/>
            <a:ext cx="2213770" cy="461665"/>
          </a:xfrm>
          <a:prstGeom prst="rect">
            <a:avLst/>
          </a:prstGeom>
        </p:spPr>
        <p:txBody>
          <a:bodyPr wrap="square">
            <a:spAutoFit/>
          </a:bodyPr>
          <a:lstStyle/>
          <a:p>
            <a:r>
              <a:rPr lang="en-GB" altLang="ca-ES" sz="2400" b="1" dirty="0">
                <a:solidFill>
                  <a:srgbClr val="0965FF"/>
                </a:solidFill>
                <a:ea typeface="Verdana" panose="020B0604030504040204" pitchFamily="34" charset="0"/>
              </a:rPr>
              <a:t>Overdue items</a:t>
            </a:r>
          </a:p>
        </p:txBody>
      </p:sp>
      <p:sp>
        <p:nvSpPr>
          <p:cNvPr id="19" name="8 Rectángulo"/>
          <p:cNvSpPr/>
          <p:nvPr/>
        </p:nvSpPr>
        <p:spPr>
          <a:xfrm>
            <a:off x="6237172" y="1477591"/>
            <a:ext cx="1966949" cy="523220"/>
          </a:xfrm>
          <a:prstGeom prst="rect">
            <a:avLst/>
          </a:prstGeom>
        </p:spPr>
        <p:txBody>
          <a:bodyPr wrap="none">
            <a:spAutoFit/>
          </a:bodyPr>
          <a:lstStyle/>
          <a:p>
            <a:r>
              <a:rPr lang="en-GB" altLang="ca-ES" sz="2800" b="1" dirty="0">
                <a:solidFill>
                  <a:srgbClr val="0965FF"/>
                </a:solidFill>
                <a:ea typeface="Verdana" panose="020B0604030504040204" pitchFamily="34" charset="0"/>
              </a:rPr>
              <a:t>My Account</a:t>
            </a:r>
          </a:p>
        </p:txBody>
      </p:sp>
      <p:sp>
        <p:nvSpPr>
          <p:cNvPr id="13" name="CuadroTexto 12">
            <a:extLst>
              <a:ext uri="{FF2B5EF4-FFF2-40B4-BE49-F238E27FC236}">
                <a16:creationId xmlns:a16="http://schemas.microsoft.com/office/drawing/2014/main" id="{7B940F09-825D-EC40-8B36-0F4382E79554}"/>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Renew</a:t>
            </a:r>
            <a:r>
              <a:rPr lang="es-ES" sz="2800" b="1" dirty="0">
                <a:latin typeface="Calibri"/>
                <a:cs typeface="Calibri"/>
              </a:rPr>
              <a:t> </a:t>
            </a:r>
            <a:r>
              <a:rPr lang="es-ES" sz="2800" b="1" dirty="0" err="1">
                <a:latin typeface="Calibri"/>
                <a:cs typeface="Calibri"/>
              </a:rPr>
              <a:t>or</a:t>
            </a:r>
            <a:r>
              <a:rPr lang="es-ES" sz="2800" b="1" dirty="0">
                <a:latin typeface="Calibri"/>
                <a:cs typeface="Calibri"/>
              </a:rPr>
              <a:t> </a:t>
            </a:r>
            <a:r>
              <a:rPr lang="es-ES" sz="2800" b="1" dirty="0" err="1">
                <a:latin typeface="Calibri"/>
                <a:cs typeface="Calibri"/>
              </a:rPr>
              <a:t>request</a:t>
            </a:r>
            <a:r>
              <a:rPr lang="es-ES" sz="2800" b="1" dirty="0">
                <a:latin typeface="Calibri"/>
                <a:cs typeface="Calibri"/>
              </a:rPr>
              <a:t> </a:t>
            </a:r>
            <a:r>
              <a:rPr lang="es-ES" sz="2800" b="1" dirty="0" err="1">
                <a:latin typeface="Calibri"/>
                <a:cs typeface="Calibri"/>
              </a:rPr>
              <a:t>documents</a:t>
            </a:r>
            <a:endParaRPr lang="es-ES" sz="2800" b="1" dirty="0">
              <a:latin typeface="Calibri"/>
              <a:cs typeface="Calibri"/>
            </a:endParaRPr>
          </a:p>
        </p:txBody>
      </p:sp>
      <p:pic>
        <p:nvPicPr>
          <p:cNvPr id="15" name="Gráfico 14" descr="Información">
            <a:hlinkClick r:id="rId2"/>
            <a:extLst>
              <a:ext uri="{FF2B5EF4-FFF2-40B4-BE49-F238E27FC236}">
                <a16:creationId xmlns:a16="http://schemas.microsoft.com/office/drawing/2014/main" id="{6E2AF0A9-9C6F-074A-98FD-C53CC068D5F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1267617" y="5960754"/>
            <a:ext cx="518160" cy="518160"/>
          </a:xfrm>
          <a:prstGeom prst="rect">
            <a:avLst/>
          </a:prstGeom>
        </p:spPr>
      </p:pic>
    </p:spTree>
    <p:extLst>
      <p:ext uri="{BB962C8B-B14F-4D97-AF65-F5344CB8AC3E}">
        <p14:creationId xmlns:p14="http://schemas.microsoft.com/office/powerpoint/2010/main" val="40145273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CuadroTexto">
            <a:extLst>
              <a:ext uri="{FF2B5EF4-FFF2-40B4-BE49-F238E27FC236}">
                <a16:creationId xmlns:a16="http://schemas.microsoft.com/office/drawing/2014/main" id="{B0F2E474-D06B-F44E-8077-DA417AB3DC7E}"/>
              </a:ext>
            </a:extLst>
          </p:cNvPr>
          <p:cNvSpPr txBox="1"/>
          <p:nvPr/>
        </p:nvSpPr>
        <p:spPr>
          <a:xfrm>
            <a:off x="290298" y="1472537"/>
            <a:ext cx="8390138" cy="2492990"/>
          </a:xfrm>
          <a:prstGeom prst="rect">
            <a:avLst/>
          </a:prstGeom>
          <a:noFill/>
        </p:spPr>
        <p:txBody>
          <a:bodyPr wrap="square" rtlCol="0">
            <a:spAutoFit/>
          </a:bodyPr>
          <a:lstStyle/>
          <a:p>
            <a:pPr>
              <a:defRPr/>
            </a:pPr>
            <a:r>
              <a:rPr lang="en-GB" altLang="ca-ES" sz="2000" b="1" dirty="0">
                <a:solidFill>
                  <a:srgbClr val="0965FF"/>
                </a:solidFill>
                <a:latin typeface="Calibri" panose="020F0502020204030204" pitchFamily="34" charset="0"/>
                <a:ea typeface="Verdana" panose="020B0604030504040204" pitchFamily="34" charset="0"/>
                <a:cs typeface="Verdana" panose="020B0604030504040204" pitchFamily="34" charset="0"/>
                <a:hlinkClick r:id="rId2">
                  <a:extLst>
                    <a:ext uri="{A12FA001-AC4F-418D-AE19-62706E023703}">
                      <ahyp:hlinkClr xmlns:ahyp="http://schemas.microsoft.com/office/drawing/2018/hyperlinkcolor" xmlns="" val="tx"/>
                    </a:ext>
                  </a:extLst>
                </a:hlinkClick>
              </a:rPr>
              <a:t>PUC</a:t>
            </a:r>
            <a:r>
              <a:rPr lang="en-GB" altLang="ca-ES" sz="2000" dirty="0">
                <a:latin typeface="Calibri" panose="020F0502020204030204" pitchFamily="34" charset="0"/>
                <a:ea typeface="Verdana" panose="020B0604030504040204" pitchFamily="34" charset="0"/>
                <a:cs typeface="Verdana" panose="020B0604030504040204" pitchFamily="34" charset="0"/>
              </a:rPr>
              <a:t> is a free service through which users of the universities that are members of the Catalan Consortium of University Services (CSUC) can request and borrow items from another member library. </a:t>
            </a:r>
          </a:p>
          <a:p>
            <a:pPr>
              <a:defRPr/>
            </a:pPr>
            <a:endParaRPr lang="en-GB" altLang="ca-ES" sz="1000" dirty="0">
              <a:latin typeface="Calibri" panose="020F0502020204030204" pitchFamily="34" charset="0"/>
              <a:ea typeface="Verdana" panose="020B0604030504040204" pitchFamily="34" charset="0"/>
              <a:cs typeface="Verdana" panose="020B0604030504040204" pitchFamily="34" charset="0"/>
            </a:endParaRPr>
          </a:p>
          <a:p>
            <a:pPr>
              <a:defRPr/>
            </a:pPr>
            <a:r>
              <a:rPr lang="en-GB" altLang="ca-ES" sz="2000" b="1" dirty="0">
                <a:latin typeface="Calibri" panose="020F0502020204030204" pitchFamily="34" charset="0"/>
                <a:ea typeface="Verdana" panose="020B0604030504040204" pitchFamily="34" charset="0"/>
                <a:cs typeface="Verdana" panose="020B0604030504040204" pitchFamily="34" charset="0"/>
              </a:rPr>
              <a:t>How to request an item:</a:t>
            </a:r>
          </a:p>
          <a:p>
            <a:pPr>
              <a:spcBef>
                <a:spcPct val="20000"/>
              </a:spcBef>
              <a:buFontTx/>
              <a:buAutoNum type="alphaLcParenR"/>
              <a:defRPr/>
            </a:pPr>
            <a:r>
              <a:rPr lang="en-GB" altLang="ca-ES" sz="2000" dirty="0">
                <a:latin typeface="Calibri" panose="020F0502020204030204" pitchFamily="34" charset="0"/>
                <a:ea typeface="Verdana" panose="020B0604030504040204" pitchFamily="34" charset="0"/>
                <a:cs typeface="Verdana" panose="020B0604030504040204" pitchFamily="34" charset="0"/>
              </a:rPr>
              <a:t> In person, at the library that holds the item: </a:t>
            </a:r>
            <a:r>
              <a:rPr lang="en-GB" altLang="ca-ES" sz="2000" b="1" dirty="0">
                <a:latin typeface="Calibri" panose="020F0502020204030204" pitchFamily="34" charset="0"/>
                <a:ea typeface="Verdana" panose="020B0604030504040204" pitchFamily="34" charset="0"/>
                <a:cs typeface="Verdana" panose="020B0604030504040204" pitchFamily="34" charset="0"/>
              </a:rPr>
              <a:t>PUC in situ</a:t>
            </a:r>
            <a:r>
              <a:rPr lang="en-GB" altLang="ca-ES" sz="2000" dirty="0">
                <a:latin typeface="Calibri" panose="020F0502020204030204" pitchFamily="34" charset="0"/>
                <a:ea typeface="Verdana" panose="020B0604030504040204" pitchFamily="34" charset="0"/>
                <a:cs typeface="Verdana" panose="020B0604030504040204" pitchFamily="34" charset="0"/>
              </a:rPr>
              <a:t>.</a:t>
            </a:r>
          </a:p>
          <a:p>
            <a:pPr>
              <a:spcBef>
                <a:spcPct val="20000"/>
              </a:spcBef>
              <a:buFontTx/>
              <a:buAutoNum type="alphaLcParenR"/>
              <a:defRPr/>
            </a:pPr>
            <a:r>
              <a:rPr lang="en-GB" altLang="ca-ES" sz="2000" dirty="0">
                <a:latin typeface="Calibri" panose="020F0502020204030204" pitchFamily="34" charset="0"/>
                <a:ea typeface="Verdana" panose="020B0604030504040204" pitchFamily="34" charset="0"/>
                <a:cs typeface="Verdana" panose="020B0604030504040204" pitchFamily="34" charset="0"/>
              </a:rPr>
              <a:t> Online, using the </a:t>
            </a:r>
            <a:r>
              <a:rPr lang="en-GB" altLang="ca-ES" sz="2000" b="1" dirty="0">
                <a:latin typeface="Calibri" panose="020F0502020204030204" pitchFamily="34" charset="0"/>
                <a:ea typeface="Verdana" panose="020B0604030504040204" pitchFamily="34" charset="0"/>
                <a:cs typeface="Verdana" panose="020B0604030504040204" pitchFamily="34" charset="0"/>
              </a:rPr>
              <a:t>PUC web portal</a:t>
            </a:r>
            <a:r>
              <a:rPr lang="en-GB" altLang="ca-ES" sz="2000" dirty="0">
                <a:latin typeface="Calibri" panose="020F0502020204030204" pitchFamily="34" charset="0"/>
                <a:ea typeface="Verdana" panose="020B0604030504040204" pitchFamily="34" charset="0"/>
                <a:cs typeface="Verdana" panose="020B0604030504040204" pitchFamily="34" charset="0"/>
              </a:rPr>
              <a:t>.</a:t>
            </a:r>
            <a:r>
              <a:rPr lang="en-GB" altLang="ca-ES" sz="2000" b="1" dirty="0">
                <a:latin typeface="Calibri" panose="020F0502020204030204" pitchFamily="34" charset="0"/>
                <a:ea typeface="Verdana" panose="020B0604030504040204" pitchFamily="34" charset="0"/>
                <a:cs typeface="Verdana" panose="020B0604030504040204" pitchFamily="34" charset="0"/>
              </a:rPr>
              <a:t> </a:t>
            </a:r>
          </a:p>
          <a:p>
            <a:endParaRPr lang="es-ES" dirty="0"/>
          </a:p>
        </p:txBody>
      </p:sp>
      <p:sp>
        <p:nvSpPr>
          <p:cNvPr id="17" name="4 CuadroTexto">
            <a:extLst>
              <a:ext uri="{FF2B5EF4-FFF2-40B4-BE49-F238E27FC236}">
                <a16:creationId xmlns:a16="http://schemas.microsoft.com/office/drawing/2014/main" id="{3152E691-00A4-2846-8C77-C9242E0C79F6}"/>
              </a:ext>
            </a:extLst>
          </p:cNvPr>
          <p:cNvSpPr txBox="1"/>
          <p:nvPr/>
        </p:nvSpPr>
        <p:spPr>
          <a:xfrm>
            <a:off x="999408" y="4117185"/>
            <a:ext cx="3955069" cy="1569660"/>
          </a:xfrm>
          <a:prstGeom prst="rect">
            <a:avLst/>
          </a:prstGeom>
          <a:noFill/>
        </p:spPr>
        <p:txBody>
          <a:bodyPr wrap="square" rtlCol="0">
            <a:spAutoFit/>
          </a:bodyPr>
          <a:lstStyle/>
          <a:p>
            <a:pPr>
              <a:buClr>
                <a:srgbClr val="0597A4"/>
              </a:buClr>
              <a:buSzPct val="75000"/>
            </a:pPr>
            <a:r>
              <a:rPr lang="en-GB" altLang="ca-ES" sz="4800" b="1" dirty="0">
                <a:solidFill>
                  <a:srgbClr val="0965FF"/>
                </a:solidFill>
              </a:rPr>
              <a:t>10</a:t>
            </a:r>
            <a:r>
              <a:rPr lang="en-GB" altLang="ca-ES" sz="4800" b="1" dirty="0"/>
              <a:t> documents</a:t>
            </a:r>
          </a:p>
          <a:p>
            <a:pPr>
              <a:buClr>
                <a:srgbClr val="0597A4"/>
              </a:buClr>
              <a:buSzPct val="75000"/>
            </a:pPr>
            <a:r>
              <a:rPr lang="en-GB" altLang="ca-ES" sz="4800" b="1" dirty="0">
                <a:solidFill>
                  <a:srgbClr val="0965FF"/>
                </a:solidFill>
              </a:rPr>
              <a:t>21</a:t>
            </a:r>
            <a:r>
              <a:rPr lang="en-GB" altLang="ca-ES" sz="4800" b="1" dirty="0"/>
              <a:t> days</a:t>
            </a:r>
          </a:p>
        </p:txBody>
      </p:sp>
      <p:sp>
        <p:nvSpPr>
          <p:cNvPr id="18" name="4 CuadroTexto">
            <a:extLst>
              <a:ext uri="{FF2B5EF4-FFF2-40B4-BE49-F238E27FC236}">
                <a16:creationId xmlns:a16="http://schemas.microsoft.com/office/drawing/2014/main" id="{2C616B19-F56D-EF49-9748-6969552D2D3E}"/>
              </a:ext>
            </a:extLst>
          </p:cNvPr>
          <p:cNvSpPr txBox="1"/>
          <p:nvPr/>
        </p:nvSpPr>
        <p:spPr>
          <a:xfrm>
            <a:off x="1032761" y="3825455"/>
            <a:ext cx="2262370" cy="369332"/>
          </a:xfrm>
          <a:prstGeom prst="rect">
            <a:avLst/>
          </a:prstGeom>
          <a:noFill/>
        </p:spPr>
        <p:txBody>
          <a:bodyPr wrap="square" rtlCol="0">
            <a:spAutoFit/>
          </a:bodyPr>
          <a:lstStyle/>
          <a:p>
            <a:pPr>
              <a:buClr>
                <a:srgbClr val="0597A4"/>
              </a:buClr>
              <a:buSzPct val="75000"/>
            </a:pPr>
            <a:r>
              <a:rPr lang="en-GB" altLang="ca-ES" dirty="0"/>
              <a:t>You can loan up to</a:t>
            </a:r>
          </a:p>
        </p:txBody>
      </p:sp>
      <p:sp>
        <p:nvSpPr>
          <p:cNvPr id="20" name="4 CuadroTexto">
            <a:extLst>
              <a:ext uri="{FF2B5EF4-FFF2-40B4-BE49-F238E27FC236}">
                <a16:creationId xmlns:a16="http://schemas.microsoft.com/office/drawing/2014/main" id="{9661C9B8-57BF-6B4A-84CA-FD72E5E077CE}"/>
              </a:ext>
            </a:extLst>
          </p:cNvPr>
          <p:cNvSpPr txBox="1"/>
          <p:nvPr/>
        </p:nvSpPr>
        <p:spPr>
          <a:xfrm>
            <a:off x="999408" y="5708460"/>
            <a:ext cx="4376261" cy="369332"/>
          </a:xfrm>
          <a:prstGeom prst="rect">
            <a:avLst/>
          </a:prstGeom>
          <a:noFill/>
        </p:spPr>
        <p:txBody>
          <a:bodyPr wrap="square" rtlCol="0">
            <a:spAutoFit/>
          </a:bodyPr>
          <a:lstStyle/>
          <a:p>
            <a:pPr>
              <a:buClr>
                <a:srgbClr val="0597A4"/>
              </a:buClr>
              <a:buSzPct val="75000"/>
            </a:pPr>
            <a:r>
              <a:rPr lang="en-GB" altLang="ca-ES" dirty="0"/>
              <a:t>you can renew the documents up to </a:t>
            </a:r>
            <a:r>
              <a:rPr lang="en-GB" altLang="ca-ES" b="1" dirty="0"/>
              <a:t>6 times </a:t>
            </a:r>
          </a:p>
        </p:txBody>
      </p:sp>
      <p:sp>
        <p:nvSpPr>
          <p:cNvPr id="33" name="CuadroTexto 32">
            <a:extLst>
              <a:ext uri="{FF2B5EF4-FFF2-40B4-BE49-F238E27FC236}">
                <a16:creationId xmlns:a16="http://schemas.microsoft.com/office/drawing/2014/main" id="{80FDE649-039E-0147-8A72-A6E4D10AEE0C}"/>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Library </a:t>
            </a:r>
            <a:r>
              <a:rPr lang="es-ES" sz="2800" b="1" dirty="0" err="1">
                <a:latin typeface="Calibri"/>
                <a:cs typeface="Calibri"/>
              </a:rPr>
              <a:t>consortium</a:t>
            </a:r>
            <a:r>
              <a:rPr lang="es-ES" sz="2800" b="1" dirty="0">
                <a:latin typeface="Calibri"/>
                <a:cs typeface="Calibri"/>
              </a:rPr>
              <a:t> loan (PUC)</a:t>
            </a:r>
          </a:p>
        </p:txBody>
      </p:sp>
      <p:grpSp>
        <p:nvGrpSpPr>
          <p:cNvPr id="21" name="Agrupa 7">
            <a:extLst>
              <a:ext uri="{FF2B5EF4-FFF2-40B4-BE49-F238E27FC236}">
                <a16:creationId xmlns:a16="http://schemas.microsoft.com/office/drawing/2014/main" id="{51043C08-C12C-6D49-810E-0DECA25316B4}"/>
              </a:ext>
            </a:extLst>
          </p:cNvPr>
          <p:cNvGrpSpPr/>
          <p:nvPr/>
        </p:nvGrpSpPr>
        <p:grpSpPr>
          <a:xfrm>
            <a:off x="8930224" y="995722"/>
            <a:ext cx="2262371" cy="5565817"/>
            <a:chOff x="6715125" y="1289050"/>
            <a:chExt cx="2012950" cy="5072063"/>
          </a:xfrm>
        </p:grpSpPr>
        <p:pic>
          <p:nvPicPr>
            <p:cNvPr id="34" name="Picture 14" descr="Logo UAB">
              <a:extLst>
                <a:ext uri="{FF2B5EF4-FFF2-40B4-BE49-F238E27FC236}">
                  <a16:creationId xmlns:a16="http://schemas.microsoft.com/office/drawing/2014/main" id="{4F789AFA-065F-FB45-A040-0964E5D99BD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45313" y="1289050"/>
              <a:ext cx="145415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16" descr="http://www.upf.edu/marca/_img/_marca/simbol.png">
              <a:extLst>
                <a:ext uri="{FF2B5EF4-FFF2-40B4-BE49-F238E27FC236}">
                  <a16:creationId xmlns:a16="http://schemas.microsoft.com/office/drawing/2014/main" id="{CA689383-33C8-8D4C-98C6-BDC712FE10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7815" t="17960" r="15746" b="12088"/>
            <a:stretch>
              <a:fillRect/>
            </a:stretch>
          </p:blipFill>
          <p:spPr bwMode="auto">
            <a:xfrm>
              <a:off x="7942263" y="18986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18" descr="https://upload.wikimedia.org/wikipedia/ca/thumb/b/b5/Logo_upc.svg/1024px-Logo_upc.svg.png">
              <a:extLst>
                <a:ext uri="{FF2B5EF4-FFF2-40B4-BE49-F238E27FC236}">
                  <a16:creationId xmlns:a16="http://schemas.microsoft.com/office/drawing/2014/main" id="{F09EF3FA-8CA9-1041-806D-2EB1577576DD}"/>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881813" y="1987550"/>
              <a:ext cx="696912" cy="69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20" descr="https://static.udg.edu/0/media/noticies/d384933b-f267-4b96-936e-9ac5777876d1_b.png">
              <a:extLst>
                <a:ext uri="{FF2B5EF4-FFF2-40B4-BE49-F238E27FC236}">
                  <a16:creationId xmlns:a16="http://schemas.microsoft.com/office/drawing/2014/main" id="{8C6A55F1-8F49-C649-BA60-3FC988D10DDE}"/>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848600" y="2749550"/>
              <a:ext cx="8366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22" descr="https://upload.wikimedia.org/wikipedia/ca/thumb/4/48/Logo_UdL.svg/1280px-Logo_UdL.svg.png">
              <a:extLst>
                <a:ext uri="{FF2B5EF4-FFF2-40B4-BE49-F238E27FC236}">
                  <a16:creationId xmlns:a16="http://schemas.microsoft.com/office/drawing/2014/main" id="{0CC26162-0675-724F-AA07-993D1D3554E7}"/>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56413" y="2935288"/>
              <a:ext cx="7175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24" descr="http://www.urv.cat/media/upload/arxius/logos/A-color.gif">
              <a:extLst>
                <a:ext uri="{FF2B5EF4-FFF2-40B4-BE49-F238E27FC236}">
                  <a16:creationId xmlns:a16="http://schemas.microsoft.com/office/drawing/2014/main" id="{4F13148C-A353-6A40-AA3D-EFDB30CB2C7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820025" y="3692525"/>
              <a:ext cx="908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0" descr="http://www.uoc.edu/portal/_resources/common/imatges/marca_UOC/marca_UOC_negre_paper.jpg">
              <a:extLst>
                <a:ext uri="{FF2B5EF4-FFF2-40B4-BE49-F238E27FC236}">
                  <a16:creationId xmlns:a16="http://schemas.microsoft.com/office/drawing/2014/main" id="{A496E6F1-4998-C641-94D7-BEBE31F3A215}"/>
                </a:ext>
              </a:extLst>
            </p:cNvPr>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715125" y="3925888"/>
              <a:ext cx="9572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32" descr="http://www.recercat.cat/bitstream/id/48588/?sequence=-1">
              <a:extLst>
                <a:ext uri="{FF2B5EF4-FFF2-40B4-BE49-F238E27FC236}">
                  <a16:creationId xmlns:a16="http://schemas.microsoft.com/office/drawing/2014/main" id="{C35E3E24-19B7-6945-A197-120DD991996B}"/>
                </a:ext>
              </a:extLst>
            </p:cNvPr>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7839075" y="4662488"/>
              <a:ext cx="865188"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6" descr="http://uvic-ucc.cat/sites/all/themes/zen/UVic1/logo.png">
              <a:extLst>
                <a:ext uri="{FF2B5EF4-FFF2-40B4-BE49-F238E27FC236}">
                  <a16:creationId xmlns:a16="http://schemas.microsoft.com/office/drawing/2014/main" id="{E3549935-C9D0-354A-93CD-0176852D2CE5}"/>
                </a:ext>
              </a:extLst>
            </p:cNvPr>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6821488" y="4802188"/>
              <a:ext cx="8001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38" descr="http://www.cccb.org/rcs_gene/Logo_Biblio_Cat_web_CCCB.png">
              <a:extLst>
                <a:ext uri="{FF2B5EF4-FFF2-40B4-BE49-F238E27FC236}">
                  <a16:creationId xmlns:a16="http://schemas.microsoft.com/office/drawing/2014/main" id="{1FC39CDB-6B57-5943-8992-48A717FC209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2097" t="18971" r="2097" b="24113"/>
            <a:stretch>
              <a:fillRect/>
            </a:stretch>
          </p:blipFill>
          <p:spPr bwMode="auto">
            <a:xfrm>
              <a:off x="7019925" y="5788025"/>
              <a:ext cx="1484313"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697631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CuadroTexto">
            <a:extLst>
              <a:ext uri="{FF2B5EF4-FFF2-40B4-BE49-F238E27FC236}">
                <a16:creationId xmlns:a16="http://schemas.microsoft.com/office/drawing/2014/main" id="{B0F2E474-D06B-F44E-8077-DA417AB3DC7E}"/>
              </a:ext>
            </a:extLst>
          </p:cNvPr>
          <p:cNvSpPr txBox="1"/>
          <p:nvPr/>
        </p:nvSpPr>
        <p:spPr>
          <a:xfrm>
            <a:off x="6095999" y="3741933"/>
            <a:ext cx="5782862" cy="2308324"/>
          </a:xfrm>
          <a:prstGeom prst="rect">
            <a:avLst/>
          </a:prstGeom>
          <a:noFill/>
        </p:spPr>
        <p:txBody>
          <a:bodyPr wrap="square" rtlCol="0">
            <a:spAutoFit/>
          </a:bodyPr>
          <a:lstStyle/>
          <a:p>
            <a:pPr>
              <a:defRPr/>
            </a:pPr>
            <a:r>
              <a:rPr lang="en-GB" altLang="ca-ES" sz="2400" dirty="0">
                <a:latin typeface="Calibri" panose="020F0502020204030204" pitchFamily="34" charset="0"/>
              </a:rPr>
              <a:t>The </a:t>
            </a:r>
            <a:r>
              <a:rPr lang="en-GB" altLang="ca-ES" sz="2400" b="1" dirty="0">
                <a:solidFill>
                  <a:srgbClr val="0965FF"/>
                </a:solidFill>
                <a:latin typeface="Calibri" panose="020F0502020204030204" pitchFamily="34" charset="0"/>
                <a:hlinkClick r:id="rId2">
                  <a:extLst>
                    <a:ext uri="{A12FA001-AC4F-418D-AE19-62706E023703}">
                      <ahyp:hlinkClr xmlns:ahyp="http://schemas.microsoft.com/office/drawing/2018/hyperlinkcolor" xmlns="" val="tx"/>
                    </a:ext>
                  </a:extLst>
                </a:hlinkClick>
              </a:rPr>
              <a:t>interlibrary loan service</a:t>
            </a:r>
            <a:r>
              <a:rPr lang="en-GB" altLang="ca-ES" sz="2400" b="1" dirty="0">
                <a:solidFill>
                  <a:srgbClr val="0965FF"/>
                </a:solidFill>
                <a:latin typeface="Calibri" panose="020F0502020204030204" pitchFamily="34" charset="0"/>
              </a:rPr>
              <a:t> </a:t>
            </a:r>
            <a:r>
              <a:rPr lang="en-GB" altLang="ca-ES" sz="2400" dirty="0">
                <a:latin typeface="Calibri" panose="020F0502020204030204" pitchFamily="34" charset="0"/>
              </a:rPr>
              <a:t>provides materials not hosted by the CRAI libraries and which are not available through the </a:t>
            </a:r>
            <a:r>
              <a:rPr lang="en-GB" altLang="ca-ES" sz="2400" u="sng" dirty="0">
                <a:latin typeface="Calibri" panose="020F0502020204030204" pitchFamily="34" charset="0"/>
                <a:hlinkClick r:id="rId3">
                  <a:extLst>
                    <a:ext uri="{A12FA001-AC4F-418D-AE19-62706E023703}">
                      <ahyp:hlinkClr xmlns:ahyp="http://schemas.microsoft.com/office/drawing/2018/hyperlinkcolor" xmlns="" val="tx"/>
                    </a:ext>
                  </a:extLst>
                </a:hlinkClick>
              </a:rPr>
              <a:t>PUC</a:t>
            </a:r>
            <a:r>
              <a:rPr lang="en-GB" altLang="ca-ES" sz="2400" dirty="0">
                <a:latin typeface="Calibri" panose="020F0502020204030204" pitchFamily="34" charset="0"/>
              </a:rPr>
              <a:t> service from other Catalan universities. </a:t>
            </a:r>
          </a:p>
          <a:p>
            <a:pPr>
              <a:defRPr/>
            </a:pPr>
            <a:endParaRPr lang="en-GB" altLang="ca-ES" sz="2400" dirty="0">
              <a:latin typeface="Calibri" panose="020F0502020204030204" pitchFamily="34" charset="0"/>
            </a:endParaRPr>
          </a:p>
          <a:p>
            <a:pPr>
              <a:defRPr/>
            </a:pPr>
            <a:r>
              <a:rPr lang="en-GB" altLang="ca-ES" sz="2400" dirty="0">
                <a:latin typeface="Calibri" panose="020F0502020204030204" pitchFamily="34" charset="0"/>
              </a:rPr>
              <a:t>This service has </a:t>
            </a:r>
            <a:r>
              <a:rPr lang="en-GB" altLang="ca-ES" sz="2400" b="1" dirty="0">
                <a:latin typeface="Calibri" panose="020F0502020204030204" pitchFamily="34" charset="0"/>
              </a:rPr>
              <a:t>fees</a:t>
            </a:r>
            <a:r>
              <a:rPr lang="en-GB" altLang="ca-ES" sz="2400" dirty="0">
                <a:latin typeface="Calibri" panose="020F0502020204030204" pitchFamily="34" charset="0"/>
              </a:rPr>
              <a:t>. </a:t>
            </a:r>
          </a:p>
        </p:txBody>
      </p:sp>
      <p:sp>
        <p:nvSpPr>
          <p:cNvPr id="2" name="Rectangle 1">
            <a:extLst>
              <a:ext uri="{FF2B5EF4-FFF2-40B4-BE49-F238E27FC236}">
                <a16:creationId xmlns:a16="http://schemas.microsoft.com/office/drawing/2014/main" id="{862D28AC-0EDC-A34C-A1AA-9FBA21EC3F79}"/>
              </a:ext>
            </a:extLst>
          </p:cNvPr>
          <p:cNvSpPr>
            <a:spLocks noChangeArrowheads="1"/>
          </p:cNvSpPr>
          <p:nvPr/>
        </p:nvSpPr>
        <p:spPr bwMode="auto">
          <a:xfrm>
            <a:off x="313139" y="3741933"/>
            <a:ext cx="5427261"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s-ES" altLang="es-ES" sz="2400" dirty="0" err="1">
                <a:latin typeface="Calibri" panose="020F0502020204030204" pitchFamily="34" charset="0"/>
              </a:rPr>
              <a:t>The</a:t>
            </a:r>
            <a:r>
              <a:rPr lang="es-ES" altLang="es-ES" sz="2400" dirty="0">
                <a:latin typeface="Calibri" panose="020F0502020204030204" pitchFamily="34" charset="0"/>
              </a:rPr>
              <a:t> </a:t>
            </a:r>
            <a:r>
              <a:rPr lang="es-ES" altLang="es-ES" sz="2400" b="1" dirty="0">
                <a:solidFill>
                  <a:srgbClr val="0965FF"/>
                </a:solidFill>
                <a:latin typeface="Calibri" panose="020F0502020204030204" pitchFamily="34" charset="0"/>
              </a:rPr>
              <a:t>digital copies </a:t>
            </a:r>
            <a:r>
              <a:rPr lang="es-ES" altLang="es-ES" sz="2400" dirty="0" err="1">
                <a:latin typeface="Calibri" panose="020F0502020204030204" pitchFamily="34" charset="0"/>
              </a:rPr>
              <a:t>service</a:t>
            </a:r>
            <a:r>
              <a:rPr lang="es-ES" altLang="es-ES" sz="2400" dirty="0">
                <a:latin typeface="Calibri" panose="020F0502020204030204" pitchFamily="34" charset="0"/>
              </a:rPr>
              <a:t> </a:t>
            </a:r>
            <a:r>
              <a:rPr lang="es-ES" altLang="es-ES" sz="2400" dirty="0" err="1">
                <a:latin typeface="Calibri" panose="020F0502020204030204" pitchFamily="34" charset="0"/>
              </a:rPr>
              <a:t>provides</a:t>
            </a:r>
            <a:r>
              <a:rPr lang="es-ES" altLang="es-ES" sz="2400" dirty="0">
                <a:latin typeface="Calibri" panose="020F0502020204030204" pitchFamily="34" charset="0"/>
              </a:rPr>
              <a:t> a free digital </a:t>
            </a:r>
            <a:r>
              <a:rPr lang="es-ES" altLang="es-ES" sz="2400" dirty="0" err="1">
                <a:latin typeface="Calibri" panose="020F0502020204030204" pitchFamily="34" charset="0"/>
              </a:rPr>
              <a:t>copy</a:t>
            </a:r>
            <a:r>
              <a:rPr lang="es-ES" altLang="es-ES" sz="2400" dirty="0">
                <a:latin typeface="Calibri" panose="020F0502020204030204" pitchFamily="34" charset="0"/>
              </a:rPr>
              <a:t> of </a:t>
            </a:r>
            <a:r>
              <a:rPr lang="es-ES" altLang="es-ES" sz="2400" b="1" dirty="0" err="1">
                <a:latin typeface="Calibri" panose="020F0502020204030204" pitchFamily="34" charset="0"/>
              </a:rPr>
              <a:t>articles</a:t>
            </a:r>
            <a:r>
              <a:rPr lang="es-ES" altLang="es-ES" sz="2400" dirty="0">
                <a:latin typeface="Calibri" panose="020F0502020204030204" pitchFamily="34" charset="0"/>
              </a:rPr>
              <a:t> </a:t>
            </a:r>
            <a:r>
              <a:rPr lang="es-ES" altLang="es-ES" sz="2400" dirty="0" err="1">
                <a:latin typeface="Calibri" panose="020F0502020204030204" pitchFamily="34" charset="0"/>
              </a:rPr>
              <a:t>from</a:t>
            </a:r>
            <a:r>
              <a:rPr lang="es-ES" altLang="es-ES" sz="2400" dirty="0">
                <a:latin typeface="Calibri" panose="020F0502020204030204" pitchFamily="34" charset="0"/>
              </a:rPr>
              <a:t> </a:t>
            </a:r>
            <a:r>
              <a:rPr lang="es-ES" altLang="es-ES" sz="2400" dirty="0" err="1">
                <a:latin typeface="Calibri" panose="020F0502020204030204" pitchFamily="34" charset="0"/>
              </a:rPr>
              <a:t>journals</a:t>
            </a:r>
            <a:r>
              <a:rPr lang="es-ES" altLang="es-ES" sz="2400" dirty="0">
                <a:latin typeface="Calibri" panose="020F0502020204030204" pitchFamily="34" charset="0"/>
              </a:rPr>
              <a:t> </a:t>
            </a:r>
            <a:r>
              <a:rPr lang="es-ES" altLang="es-ES" sz="2400" dirty="0" err="1">
                <a:latin typeface="Calibri" panose="020F0502020204030204" pitchFamily="34" charset="0"/>
              </a:rPr>
              <a:t>subscribed</a:t>
            </a:r>
            <a:r>
              <a:rPr lang="es-ES" altLang="es-ES" sz="2400" dirty="0">
                <a:latin typeface="Calibri" panose="020F0502020204030204" pitchFamily="34" charset="0"/>
              </a:rPr>
              <a:t> to </a:t>
            </a:r>
            <a:r>
              <a:rPr lang="es-ES" altLang="es-ES" sz="2400" dirty="0" err="1">
                <a:latin typeface="Calibri" panose="020F0502020204030204" pitchFamily="34" charset="0"/>
              </a:rPr>
              <a:t>the</a:t>
            </a:r>
            <a:r>
              <a:rPr lang="es-ES" altLang="es-ES" sz="2400" dirty="0">
                <a:latin typeface="Calibri" panose="020F0502020204030204" pitchFamily="34" charset="0"/>
              </a:rPr>
              <a:t> </a:t>
            </a:r>
            <a:r>
              <a:rPr lang="es-ES" altLang="es-ES" sz="2400" dirty="0" err="1">
                <a:latin typeface="Calibri" panose="020F0502020204030204" pitchFamily="34" charset="0"/>
              </a:rPr>
              <a:t>UB's</a:t>
            </a:r>
            <a:r>
              <a:rPr lang="es-ES" altLang="es-ES" sz="2400" dirty="0">
                <a:latin typeface="Calibri" panose="020F0502020204030204" pitchFamily="34" charset="0"/>
              </a:rPr>
              <a:t> CRAI </a:t>
            </a:r>
            <a:r>
              <a:rPr lang="es-ES" altLang="es-ES" sz="2400" dirty="0" err="1">
                <a:latin typeface="Calibri" panose="020F0502020204030204" pitchFamily="34" charset="0"/>
              </a:rPr>
              <a:t>that</a:t>
            </a:r>
            <a:r>
              <a:rPr lang="es-ES" altLang="es-ES" sz="2400" dirty="0">
                <a:latin typeface="Calibri" panose="020F0502020204030204" pitchFamily="34" charset="0"/>
              </a:rPr>
              <a:t> are </a:t>
            </a:r>
            <a:r>
              <a:rPr lang="es-ES" altLang="es-ES" sz="2400" dirty="0" err="1">
                <a:latin typeface="Calibri" panose="020F0502020204030204" pitchFamily="34" charset="0"/>
              </a:rPr>
              <a:t>not</a:t>
            </a:r>
            <a:r>
              <a:rPr lang="es-ES" altLang="es-ES" sz="2400" dirty="0">
                <a:latin typeface="Calibri" panose="020F0502020204030204" pitchFamily="34" charset="0"/>
              </a:rPr>
              <a:t> </a:t>
            </a:r>
            <a:r>
              <a:rPr lang="es-ES" altLang="es-ES" sz="2400" dirty="0" err="1">
                <a:latin typeface="Calibri" panose="020F0502020204030204" pitchFamily="34" charset="0"/>
              </a:rPr>
              <a:t>held</a:t>
            </a:r>
            <a:r>
              <a:rPr lang="es-ES" altLang="es-ES" sz="2400" dirty="0">
                <a:latin typeface="Calibri" panose="020F0502020204030204" pitchFamily="34" charset="0"/>
              </a:rPr>
              <a:t> at </a:t>
            </a:r>
            <a:r>
              <a:rPr lang="es-ES" altLang="es-ES" sz="2400" dirty="0" err="1">
                <a:latin typeface="Calibri" panose="020F0502020204030204" pitchFamily="34" charset="0"/>
              </a:rPr>
              <a:t>the</a:t>
            </a:r>
            <a:r>
              <a:rPr lang="es-ES" altLang="es-ES" sz="2400" dirty="0">
                <a:latin typeface="Calibri" panose="020F0502020204030204" pitchFamily="34" charset="0"/>
              </a:rPr>
              <a:t> CRAI Library of </a:t>
            </a:r>
            <a:r>
              <a:rPr lang="es-ES" altLang="es-ES" sz="2400" dirty="0" err="1">
                <a:latin typeface="Calibri" panose="020F0502020204030204" pitchFamily="34" charset="0"/>
              </a:rPr>
              <a:t>your</a:t>
            </a:r>
            <a:r>
              <a:rPr lang="es-ES" altLang="es-ES" sz="2400" dirty="0">
                <a:latin typeface="Calibri" panose="020F0502020204030204" pitchFamily="34" charset="0"/>
              </a:rPr>
              <a:t> </a:t>
            </a:r>
            <a:r>
              <a:rPr lang="es-ES" altLang="es-ES" sz="2400" dirty="0" err="1">
                <a:latin typeface="Calibri" panose="020F0502020204030204" pitchFamily="34" charset="0"/>
              </a:rPr>
              <a:t>faculty</a:t>
            </a:r>
            <a:r>
              <a:rPr lang="es-ES" altLang="es-ES" sz="2400" dirty="0">
                <a:latin typeface="Calibri" panose="020F0502020204030204" pitchFamily="34" charset="0"/>
              </a:rPr>
              <a:t> and </a:t>
            </a:r>
            <a:r>
              <a:rPr lang="es-ES" altLang="es-ES" sz="2400" dirty="0" err="1">
                <a:latin typeface="Calibri" panose="020F0502020204030204" pitchFamily="34" charset="0"/>
              </a:rPr>
              <a:t>cannot</a:t>
            </a:r>
            <a:r>
              <a:rPr lang="es-ES" altLang="es-ES" sz="2400" dirty="0">
                <a:latin typeface="Calibri" panose="020F0502020204030204" pitchFamily="34" charset="0"/>
              </a:rPr>
              <a:t> be </a:t>
            </a:r>
            <a:r>
              <a:rPr lang="es-ES" altLang="es-ES" sz="2400" dirty="0" err="1">
                <a:latin typeface="Calibri" panose="020F0502020204030204" pitchFamily="34" charset="0"/>
              </a:rPr>
              <a:t>accessed</a:t>
            </a:r>
            <a:r>
              <a:rPr lang="es-ES" altLang="es-ES" sz="2400" dirty="0">
                <a:latin typeface="Calibri" panose="020F0502020204030204" pitchFamily="34" charset="0"/>
              </a:rPr>
              <a:t> online. </a:t>
            </a:r>
          </a:p>
          <a:p>
            <a:pPr marL="0" marR="0" lvl="0" indent="0" algn="l" defTabSz="914400" rtl="0" eaLnBrk="0" fontAlgn="base" latinLnBrk="0" hangingPunct="0">
              <a:lnSpc>
                <a:spcPct val="100000"/>
              </a:lnSpc>
              <a:spcBef>
                <a:spcPct val="0"/>
              </a:spcBef>
              <a:spcAft>
                <a:spcPct val="0"/>
              </a:spcAft>
              <a:buClrTx/>
              <a:buSzTx/>
              <a:buFontTx/>
              <a:buNone/>
              <a:tabLst/>
            </a:pPr>
            <a:r>
              <a:rPr lang="es-ES" altLang="es-ES" sz="2400" dirty="0">
                <a:latin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s-ES" altLang="es-ES" sz="2400" dirty="0">
                <a:latin typeface="Calibri" panose="020F0502020204030204" pitchFamily="34" charset="0"/>
                <a:hlinkClick r:id="rId4">
                  <a:extLst>
                    <a:ext uri="{A12FA001-AC4F-418D-AE19-62706E023703}">
                      <ahyp:hlinkClr xmlns:ahyp="http://schemas.microsoft.com/office/drawing/2018/hyperlinkcolor" xmlns="" val="tx"/>
                    </a:ext>
                  </a:extLst>
                </a:hlinkClick>
              </a:rPr>
              <a:t>Digital copy request form</a:t>
            </a:r>
            <a:endParaRPr kumimoji="0" lang="es-ES" altLang="es-ES" sz="2400" b="0" i="0" u="none" strike="noStrike" cap="none" normalizeH="0" baseline="0" dirty="0">
              <a:ln>
                <a:noFill/>
              </a:ln>
              <a:solidFill>
                <a:schemeClr val="tx1"/>
              </a:solidFill>
              <a:effectLst/>
              <a:latin typeface="Arial" panose="020B0604020202020204" pitchFamily="34" charset="0"/>
            </a:endParaRPr>
          </a:p>
        </p:txBody>
      </p:sp>
      <p:pic>
        <p:nvPicPr>
          <p:cNvPr id="10" name="Imagen 9">
            <a:extLst>
              <a:ext uri="{FF2B5EF4-FFF2-40B4-BE49-F238E27FC236}">
                <a16:creationId xmlns:a16="http://schemas.microsoft.com/office/drawing/2014/main" id="{38748FBB-A9F2-4743-A6D6-BD66B79BC546}"/>
              </a:ext>
            </a:extLst>
          </p:cNvPr>
          <p:cNvPicPr>
            <a:picLocks noChangeAspect="1"/>
          </p:cNvPicPr>
          <p:nvPr/>
        </p:nvPicPr>
        <p:blipFill>
          <a:blip r:embed="rId5"/>
          <a:stretch>
            <a:fillRect/>
          </a:stretch>
        </p:blipFill>
        <p:spPr>
          <a:xfrm>
            <a:off x="260350" y="1423048"/>
            <a:ext cx="11671300" cy="2138497"/>
          </a:xfrm>
          <a:prstGeom prst="rect">
            <a:avLst/>
          </a:prstGeom>
        </p:spPr>
      </p:pic>
      <p:sp>
        <p:nvSpPr>
          <p:cNvPr id="6" name="CuadroTexto 5">
            <a:extLst>
              <a:ext uri="{FF2B5EF4-FFF2-40B4-BE49-F238E27FC236}">
                <a16:creationId xmlns:a16="http://schemas.microsoft.com/office/drawing/2014/main" id="{39ADC411-13E0-3349-A909-B0B376A9C499}"/>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Interlibrary</a:t>
            </a:r>
            <a:r>
              <a:rPr lang="es-ES" sz="2800" b="1" dirty="0">
                <a:latin typeface="Calibri"/>
                <a:cs typeface="Calibri"/>
              </a:rPr>
              <a:t> loan and digital copies</a:t>
            </a:r>
          </a:p>
        </p:txBody>
      </p:sp>
      <p:sp>
        <p:nvSpPr>
          <p:cNvPr id="4" name="Rectángulo 3">
            <a:extLst>
              <a:ext uri="{FF2B5EF4-FFF2-40B4-BE49-F238E27FC236}">
                <a16:creationId xmlns:a16="http://schemas.microsoft.com/office/drawing/2014/main" id="{96726E93-41CE-2344-9CB8-14CB8E782AFE}"/>
              </a:ext>
            </a:extLst>
          </p:cNvPr>
          <p:cNvSpPr/>
          <p:nvPr/>
        </p:nvSpPr>
        <p:spPr>
          <a:xfrm>
            <a:off x="11788049" y="2390660"/>
            <a:ext cx="176652" cy="6279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23671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99135" y="1444657"/>
            <a:ext cx="5583116" cy="669414"/>
          </a:xfrm>
          <a:prstGeom prst="rect">
            <a:avLst/>
          </a:prstGeom>
          <a:noFill/>
        </p:spPr>
        <p:txBody>
          <a:bodyPr wrap="square" rtlCol="0">
            <a:spAutoFit/>
          </a:bodyPr>
          <a:lstStyle/>
          <a:p>
            <a:r>
              <a:rPr lang="en-GB" sz="2400" b="1" dirty="0">
                <a:solidFill>
                  <a:srgbClr val="0965FF"/>
                </a:solidFill>
                <a:ea typeface="Verdana" panose="020B0604030504040204" pitchFamily="34" charset="0"/>
              </a:rPr>
              <a:t>Bibliographic information</a:t>
            </a:r>
          </a:p>
          <a:p>
            <a:endParaRPr lang="es-ES" sz="1350" dirty="0"/>
          </a:p>
        </p:txBody>
      </p:sp>
      <p:sp>
        <p:nvSpPr>
          <p:cNvPr id="5" name="4 Rectángulo"/>
          <p:cNvSpPr/>
          <p:nvPr/>
        </p:nvSpPr>
        <p:spPr>
          <a:xfrm>
            <a:off x="299135" y="2114071"/>
            <a:ext cx="11464579" cy="1107996"/>
          </a:xfrm>
          <a:prstGeom prst="rect">
            <a:avLst/>
          </a:prstGeom>
        </p:spPr>
        <p:txBody>
          <a:bodyPr wrap="square">
            <a:spAutoFit/>
          </a:bodyPr>
          <a:lstStyle/>
          <a:p>
            <a:r>
              <a:rPr lang="en-GB" sz="2200" dirty="0"/>
              <a:t>This service provides support on bibliographic information, such as </a:t>
            </a:r>
            <a:r>
              <a:rPr lang="en-GB" sz="2200" b="1" dirty="0"/>
              <a:t>literature searches </a:t>
            </a:r>
            <a:r>
              <a:rPr lang="en-GB" sz="2200" dirty="0"/>
              <a:t>on a particular topic or citation information searches on databases, like the Web of Science, Scopus or other. We respond to requests within five working days.</a:t>
            </a:r>
          </a:p>
        </p:txBody>
      </p:sp>
      <p:pic>
        <p:nvPicPr>
          <p:cNvPr id="10" name="Imagen 9">
            <a:extLst>
              <a:ext uri="{FF2B5EF4-FFF2-40B4-BE49-F238E27FC236}">
                <a16:creationId xmlns:a16="http://schemas.microsoft.com/office/drawing/2014/main" id="{D29831B0-AEFE-4949-A1E9-CD0B16020F93}"/>
              </a:ext>
            </a:extLst>
          </p:cNvPr>
          <p:cNvPicPr>
            <a:picLocks noChangeAspect="1"/>
          </p:cNvPicPr>
          <p:nvPr/>
        </p:nvPicPr>
        <p:blipFill>
          <a:blip r:embed="rId2"/>
          <a:stretch>
            <a:fillRect/>
          </a:stretch>
        </p:blipFill>
        <p:spPr>
          <a:xfrm>
            <a:off x="299135" y="3982243"/>
            <a:ext cx="7260047" cy="2477832"/>
          </a:xfrm>
          <a:prstGeom prst="rect">
            <a:avLst/>
          </a:prstGeom>
          <a:effectLst>
            <a:outerShdw blurRad="50800" dist="38100" dir="13500000" algn="br" rotWithShape="0">
              <a:prstClr val="black">
                <a:alpha val="40000"/>
              </a:prstClr>
            </a:outerShdw>
          </a:effectLst>
        </p:spPr>
      </p:pic>
      <p:pic>
        <p:nvPicPr>
          <p:cNvPr id="11" name="Imagen 10">
            <a:extLst>
              <a:ext uri="{FF2B5EF4-FFF2-40B4-BE49-F238E27FC236}">
                <a16:creationId xmlns:a16="http://schemas.microsoft.com/office/drawing/2014/main" id="{EC9A4828-33E9-434C-B715-3933E4317A55}"/>
              </a:ext>
            </a:extLst>
          </p:cNvPr>
          <p:cNvPicPr>
            <a:picLocks noChangeAspect="1"/>
          </p:cNvPicPr>
          <p:nvPr/>
        </p:nvPicPr>
        <p:blipFill>
          <a:blip r:embed="rId3"/>
          <a:stretch>
            <a:fillRect/>
          </a:stretch>
        </p:blipFill>
        <p:spPr>
          <a:xfrm>
            <a:off x="4035236" y="3635934"/>
            <a:ext cx="7728478" cy="2477832"/>
          </a:xfrm>
          <a:prstGeom prst="rect">
            <a:avLst/>
          </a:prstGeom>
          <a:effectLst>
            <a:outerShdw blurRad="50800" dist="38100" dir="10800000" algn="r" rotWithShape="0">
              <a:prstClr val="black">
                <a:alpha val="40000"/>
              </a:prstClr>
            </a:outerShdw>
          </a:effectLst>
        </p:spPr>
      </p:pic>
      <p:pic>
        <p:nvPicPr>
          <p:cNvPr id="8" name="Gráfico 7" descr="Información">
            <a:hlinkClick r:id="rId4"/>
            <a:extLst>
              <a:ext uri="{FF2B5EF4-FFF2-40B4-BE49-F238E27FC236}">
                <a16:creationId xmlns:a16="http://schemas.microsoft.com/office/drawing/2014/main" id="{D278DD84-392B-0244-B178-53D8022460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245554" y="6200995"/>
            <a:ext cx="518160" cy="518160"/>
          </a:xfrm>
          <a:prstGeom prst="rect">
            <a:avLst/>
          </a:prstGeom>
        </p:spPr>
      </p:pic>
      <p:sp>
        <p:nvSpPr>
          <p:cNvPr id="9" name="CuadroTexto 8">
            <a:extLst>
              <a:ext uri="{FF2B5EF4-FFF2-40B4-BE49-F238E27FC236}">
                <a16:creationId xmlns:a16="http://schemas.microsoft.com/office/drawing/2014/main" id="{E354532B-AA3A-FD4E-9851-30B05C6F826B}"/>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Teaching</a:t>
            </a:r>
            <a:r>
              <a:rPr lang="es-ES" sz="2800" b="1" dirty="0">
                <a:latin typeface="Calibri"/>
                <a:cs typeface="Calibri"/>
              </a:rPr>
              <a:t> and </a:t>
            </a:r>
            <a:r>
              <a:rPr lang="es-ES" sz="2800" b="1" dirty="0" err="1">
                <a:latin typeface="Calibri"/>
                <a:cs typeface="Calibri"/>
              </a:rPr>
              <a:t>research</a:t>
            </a:r>
            <a:r>
              <a:rPr lang="es-ES" sz="2800" b="1" dirty="0">
                <a:latin typeface="Calibri"/>
                <a:cs typeface="Calibri"/>
              </a:rPr>
              <a:t> </a:t>
            </a:r>
            <a:r>
              <a:rPr lang="es-ES" sz="2800" b="1" dirty="0" err="1">
                <a:latin typeface="Calibri"/>
                <a:cs typeface="Calibri"/>
              </a:rPr>
              <a:t>support</a:t>
            </a:r>
            <a:endParaRPr lang="es-ES" sz="2800" b="1" dirty="0">
              <a:latin typeface="Calibri"/>
              <a:cs typeface="Calibri"/>
            </a:endParaRPr>
          </a:p>
        </p:txBody>
      </p:sp>
    </p:spTree>
    <p:extLst>
      <p:ext uri="{BB962C8B-B14F-4D97-AF65-F5344CB8AC3E}">
        <p14:creationId xmlns:p14="http://schemas.microsoft.com/office/powerpoint/2010/main" val="23697320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1300" y="1242516"/>
            <a:ext cx="3566578" cy="1200329"/>
          </a:xfrm>
          <a:prstGeom prst="rect">
            <a:avLst/>
          </a:prstGeom>
        </p:spPr>
        <p:txBody>
          <a:bodyPr wrap="square">
            <a:spAutoFit/>
          </a:bodyPr>
          <a:lstStyle/>
          <a:p>
            <a:r>
              <a:rPr lang="en-GB" sz="2400" dirty="0"/>
              <a:t>Mendeley is a </a:t>
            </a:r>
            <a:r>
              <a:rPr lang="en-GB" sz="2400" b="1" dirty="0">
                <a:solidFill>
                  <a:srgbClr val="0965FF"/>
                </a:solidFill>
              </a:rPr>
              <a:t>reference manager</a:t>
            </a:r>
            <a:r>
              <a:rPr lang="en-GB" sz="2400" dirty="0"/>
              <a:t> and a citation generator. </a:t>
            </a:r>
          </a:p>
        </p:txBody>
      </p:sp>
      <p:pic>
        <p:nvPicPr>
          <p:cNvPr id="9" name="Imatge 23">
            <a:extLst>
              <a:ext uri="{FF2B5EF4-FFF2-40B4-BE49-F238E27FC236}">
                <a16:creationId xmlns:a16="http://schemas.microsoft.com/office/drawing/2014/main" id="{8C124E12-1C64-704D-8AC7-8135585CF4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510" y="1296272"/>
            <a:ext cx="7644932" cy="5378379"/>
          </a:xfrm>
          <a:prstGeom prst="rect">
            <a:avLst/>
          </a:prstGeom>
        </p:spPr>
      </p:pic>
      <p:sp>
        <p:nvSpPr>
          <p:cNvPr id="10" name="Fletxa a la dreta oscada 16">
            <a:extLst>
              <a:ext uri="{FF2B5EF4-FFF2-40B4-BE49-F238E27FC236}">
                <a16:creationId xmlns:a16="http://schemas.microsoft.com/office/drawing/2014/main" id="{C75CECE2-1FC1-FD45-B161-DDC963A7279D}"/>
              </a:ext>
            </a:extLst>
          </p:cNvPr>
          <p:cNvSpPr/>
          <p:nvPr/>
        </p:nvSpPr>
        <p:spPr>
          <a:xfrm>
            <a:off x="1863048" y="4395418"/>
            <a:ext cx="2568711" cy="2127710"/>
          </a:xfrm>
          <a:prstGeom prst="notchedRightArrow">
            <a:avLst/>
          </a:prstGeom>
          <a:solidFill>
            <a:srgbClr val="2A95B7"/>
          </a:solidFill>
          <a:ln>
            <a:solidFill>
              <a:srgbClr val="2A95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3000">
              <a:solidFill>
                <a:schemeClr val="tx1">
                  <a:lumMod val="75000"/>
                  <a:lumOff val="25000"/>
                </a:schemeClr>
              </a:solidFill>
            </a:endParaRPr>
          </a:p>
        </p:txBody>
      </p:sp>
      <p:pic>
        <p:nvPicPr>
          <p:cNvPr id="11" name="Imatge 5">
            <a:extLst>
              <a:ext uri="{FF2B5EF4-FFF2-40B4-BE49-F238E27FC236}">
                <a16:creationId xmlns:a16="http://schemas.microsoft.com/office/drawing/2014/main" id="{4FC4C400-880C-D143-892C-E26FBBBCB9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9922" y="5043880"/>
            <a:ext cx="417323" cy="417323"/>
          </a:xfrm>
          <a:prstGeom prst="rect">
            <a:avLst/>
          </a:prstGeom>
        </p:spPr>
      </p:pic>
      <p:pic>
        <p:nvPicPr>
          <p:cNvPr id="12" name="Imatge 6">
            <a:extLst>
              <a:ext uri="{FF2B5EF4-FFF2-40B4-BE49-F238E27FC236}">
                <a16:creationId xmlns:a16="http://schemas.microsoft.com/office/drawing/2014/main" id="{6E456358-A749-0B47-8DC2-D10290CFF2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4194" y="5211497"/>
            <a:ext cx="477014" cy="448394"/>
          </a:xfrm>
          <a:prstGeom prst="rect">
            <a:avLst/>
          </a:prstGeom>
        </p:spPr>
      </p:pic>
      <p:pic>
        <p:nvPicPr>
          <p:cNvPr id="13" name="Imatge 2">
            <a:extLst>
              <a:ext uri="{FF2B5EF4-FFF2-40B4-BE49-F238E27FC236}">
                <a16:creationId xmlns:a16="http://schemas.microsoft.com/office/drawing/2014/main" id="{74843044-CAD7-E343-A035-92D6757A7FD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51" r="56338"/>
          <a:stretch/>
        </p:blipFill>
        <p:spPr>
          <a:xfrm>
            <a:off x="2463757" y="5059097"/>
            <a:ext cx="286556" cy="316008"/>
          </a:xfrm>
          <a:prstGeom prst="rect">
            <a:avLst/>
          </a:prstGeom>
        </p:spPr>
      </p:pic>
      <p:pic>
        <p:nvPicPr>
          <p:cNvPr id="14" name="Imatge 9">
            <a:extLst>
              <a:ext uri="{FF2B5EF4-FFF2-40B4-BE49-F238E27FC236}">
                <a16:creationId xmlns:a16="http://schemas.microsoft.com/office/drawing/2014/main" id="{AEA1D091-D6FA-844C-8143-C8DF7910C8D8}"/>
              </a:ext>
            </a:extLst>
          </p:cNvPr>
          <p:cNvPicPr>
            <a:picLocks noChangeAspect="1"/>
          </p:cNvPicPr>
          <p:nvPr/>
        </p:nvPicPr>
        <p:blipFill rotWithShape="1">
          <a:blip r:embed="rId6">
            <a:extLst>
              <a:ext uri="{28A0092B-C50C-407E-A947-70E740481C1C}">
                <a14:useLocalDpi xmlns:a14="http://schemas.microsoft.com/office/drawing/2010/main" val="0"/>
              </a:ext>
            </a:extLst>
          </a:blip>
          <a:srcRect l="12788" t="9924" r="23830" b="9554"/>
          <a:stretch/>
        </p:blipFill>
        <p:spPr>
          <a:xfrm>
            <a:off x="2367889" y="5552954"/>
            <a:ext cx="248268" cy="368129"/>
          </a:xfrm>
          <a:prstGeom prst="rect">
            <a:avLst/>
          </a:prstGeom>
        </p:spPr>
      </p:pic>
      <p:pic>
        <p:nvPicPr>
          <p:cNvPr id="15" name="Imatge 19">
            <a:extLst>
              <a:ext uri="{FF2B5EF4-FFF2-40B4-BE49-F238E27FC236}">
                <a16:creationId xmlns:a16="http://schemas.microsoft.com/office/drawing/2014/main" id="{403869BB-EC1F-6443-AF23-E6A3AFA86FC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51" r="56338"/>
          <a:stretch/>
        </p:blipFill>
        <p:spPr>
          <a:xfrm>
            <a:off x="2616157" y="5211497"/>
            <a:ext cx="286556" cy="316008"/>
          </a:xfrm>
          <a:prstGeom prst="rect">
            <a:avLst/>
          </a:prstGeom>
        </p:spPr>
      </p:pic>
      <p:pic>
        <p:nvPicPr>
          <p:cNvPr id="16" name="Imatge 20">
            <a:extLst>
              <a:ext uri="{FF2B5EF4-FFF2-40B4-BE49-F238E27FC236}">
                <a16:creationId xmlns:a16="http://schemas.microsoft.com/office/drawing/2014/main" id="{AAED7F1D-64E5-DE4D-92BE-BB05408F1E1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51" r="56338"/>
          <a:stretch/>
        </p:blipFill>
        <p:spPr>
          <a:xfrm>
            <a:off x="3521322" y="5579626"/>
            <a:ext cx="286556" cy="316008"/>
          </a:xfrm>
          <a:prstGeom prst="rect">
            <a:avLst/>
          </a:prstGeom>
        </p:spPr>
      </p:pic>
      <p:sp>
        <p:nvSpPr>
          <p:cNvPr id="17" name="Fletxa a la dreta oscada 22">
            <a:extLst>
              <a:ext uri="{FF2B5EF4-FFF2-40B4-BE49-F238E27FC236}">
                <a16:creationId xmlns:a16="http://schemas.microsoft.com/office/drawing/2014/main" id="{E31A8D3C-C366-6D46-B80A-6E4DD045721A}"/>
              </a:ext>
            </a:extLst>
          </p:cNvPr>
          <p:cNvSpPr/>
          <p:nvPr/>
        </p:nvSpPr>
        <p:spPr>
          <a:xfrm>
            <a:off x="9438033" y="4350127"/>
            <a:ext cx="2568711" cy="2127710"/>
          </a:xfrm>
          <a:prstGeom prst="notchedRightArrow">
            <a:avLst/>
          </a:prstGeom>
          <a:solidFill>
            <a:srgbClr val="2A95B7"/>
          </a:solidFill>
          <a:ln>
            <a:solidFill>
              <a:srgbClr val="2A95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3000">
              <a:solidFill>
                <a:schemeClr val="tx1">
                  <a:lumMod val="75000"/>
                  <a:lumOff val="25000"/>
                </a:schemeClr>
              </a:solidFill>
            </a:endParaRPr>
          </a:p>
        </p:txBody>
      </p:sp>
      <p:pic>
        <p:nvPicPr>
          <p:cNvPr id="18" name="Imatge 10">
            <a:extLst>
              <a:ext uri="{FF2B5EF4-FFF2-40B4-BE49-F238E27FC236}">
                <a16:creationId xmlns:a16="http://schemas.microsoft.com/office/drawing/2014/main" id="{211A0882-CD76-844E-9B29-DC79243AB1E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0160242" y="4932093"/>
            <a:ext cx="1105430" cy="926680"/>
          </a:xfrm>
          <a:prstGeom prst="rect">
            <a:avLst/>
          </a:prstGeom>
        </p:spPr>
      </p:pic>
      <p:sp>
        <p:nvSpPr>
          <p:cNvPr id="19" name="4 Rectángulo">
            <a:extLst>
              <a:ext uri="{FF2B5EF4-FFF2-40B4-BE49-F238E27FC236}">
                <a16:creationId xmlns:a16="http://schemas.microsoft.com/office/drawing/2014/main" id="{40851EFA-F370-3340-9E12-20E6AC766797}"/>
              </a:ext>
            </a:extLst>
          </p:cNvPr>
          <p:cNvSpPr/>
          <p:nvPr/>
        </p:nvSpPr>
        <p:spPr>
          <a:xfrm>
            <a:off x="508000" y="2595245"/>
            <a:ext cx="2991922" cy="1938992"/>
          </a:xfrm>
          <a:prstGeom prst="rect">
            <a:avLst/>
          </a:prstGeom>
        </p:spPr>
        <p:txBody>
          <a:bodyPr wrap="square">
            <a:spAutoFit/>
          </a:bodyPr>
          <a:lstStyle/>
          <a:p>
            <a:r>
              <a:rPr lang="en-GB" sz="2000" dirty="0"/>
              <a:t>It helps you to organize your research citations and work, collaborate with other users online, and find information published in your subject area.</a:t>
            </a:r>
          </a:p>
        </p:txBody>
      </p:sp>
      <p:pic>
        <p:nvPicPr>
          <p:cNvPr id="20" name="Gráfico 19" descr="Información">
            <a:hlinkClick r:id="rId8"/>
            <a:extLst>
              <a:ext uri="{FF2B5EF4-FFF2-40B4-BE49-F238E27FC236}">
                <a16:creationId xmlns:a16="http://schemas.microsoft.com/office/drawing/2014/main" id="{C6D533F0-6740-6746-BDA2-852E141D5187}"/>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399674" y="6004968"/>
            <a:ext cx="518160" cy="518160"/>
          </a:xfrm>
          <a:prstGeom prst="rect">
            <a:avLst/>
          </a:prstGeom>
        </p:spPr>
      </p:pic>
      <p:sp>
        <p:nvSpPr>
          <p:cNvPr id="21" name="CuadroTexto 20">
            <a:extLst>
              <a:ext uri="{FF2B5EF4-FFF2-40B4-BE49-F238E27FC236}">
                <a16:creationId xmlns:a16="http://schemas.microsoft.com/office/drawing/2014/main" id="{552F0C5C-9537-C647-96B2-8B43934A3275}"/>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Mendeley</a:t>
            </a:r>
            <a:endParaRPr lang="es-ES" sz="2800" b="1" dirty="0">
              <a:latin typeface="Calibri"/>
              <a:cs typeface="Calibri"/>
            </a:endParaRPr>
          </a:p>
        </p:txBody>
      </p:sp>
    </p:spTree>
    <p:extLst>
      <p:ext uri="{BB962C8B-B14F-4D97-AF65-F5344CB8AC3E}">
        <p14:creationId xmlns:p14="http://schemas.microsoft.com/office/powerpoint/2010/main" val="20761331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09393" y="1871032"/>
            <a:ext cx="11146007" cy="830997"/>
          </a:xfrm>
          <a:prstGeom prst="rect">
            <a:avLst/>
          </a:prstGeom>
        </p:spPr>
        <p:txBody>
          <a:bodyPr wrap="square">
            <a:spAutoFit/>
          </a:bodyPr>
          <a:lstStyle/>
          <a:p>
            <a:r>
              <a:rPr lang="en-GB" sz="2400" dirty="0"/>
              <a:t>The </a:t>
            </a:r>
            <a:r>
              <a:rPr lang="en-GB" sz="2400" b="1" dirty="0"/>
              <a:t>CRAI</a:t>
            </a:r>
            <a:r>
              <a:rPr lang="es-ES" sz="2400" b="1" dirty="0"/>
              <a:t> </a:t>
            </a:r>
            <a:r>
              <a:rPr lang="2057" sz="2400"/>
              <a:t>offers support and advice on how to publish and disseminate scientific and academic output in the UB and other institutional repositories</a:t>
            </a:r>
            <a:r>
              <a:rPr lang="en-GB" sz="2400" dirty="0"/>
              <a:t>.</a:t>
            </a:r>
          </a:p>
        </p:txBody>
      </p:sp>
      <p:pic>
        <p:nvPicPr>
          <p:cNvPr id="6" name="Gráfico 5" descr="Información">
            <a:hlinkClick r:id="rId2"/>
            <a:extLst>
              <a:ext uri="{FF2B5EF4-FFF2-40B4-BE49-F238E27FC236}">
                <a16:creationId xmlns:a16="http://schemas.microsoft.com/office/drawing/2014/main" id="{FBB8918B-9EC1-234F-B450-34FB1E6FAA4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1455400" y="6125365"/>
            <a:ext cx="518160" cy="518160"/>
          </a:xfrm>
          <a:prstGeom prst="rect">
            <a:avLst/>
          </a:prstGeom>
        </p:spPr>
      </p:pic>
      <p:sp>
        <p:nvSpPr>
          <p:cNvPr id="8" name="CuadroTexto 7">
            <a:extLst>
              <a:ext uri="{FF2B5EF4-FFF2-40B4-BE49-F238E27FC236}">
                <a16:creationId xmlns:a16="http://schemas.microsoft.com/office/drawing/2014/main" id="{E277B3E0-3926-B24F-88D9-3A8E96B986D8}"/>
              </a:ext>
            </a:extLst>
          </p:cNvPr>
          <p:cNvSpPr txBox="1"/>
          <p:nvPr/>
        </p:nvSpPr>
        <p:spPr>
          <a:xfrm>
            <a:off x="3295131" y="378197"/>
            <a:ext cx="6653100"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Publishing in UB </a:t>
            </a:r>
            <a:r>
              <a:rPr lang="es-ES" sz="2800" b="1" dirty="0" err="1">
                <a:latin typeface="Calibri"/>
                <a:cs typeface="Calibri"/>
              </a:rPr>
              <a:t>Repositories</a:t>
            </a:r>
            <a:endParaRPr lang="es-ES" sz="2800" b="1" dirty="0">
              <a:latin typeface="Calibri"/>
              <a:cs typeface="Calibri"/>
            </a:endParaRPr>
          </a:p>
        </p:txBody>
      </p:sp>
      <p:pic>
        <p:nvPicPr>
          <p:cNvPr id="7" name="Picture 4">
            <a:extLst>
              <a:ext uri="{FF2B5EF4-FFF2-40B4-BE49-F238E27FC236}">
                <a16:creationId xmlns:a16="http://schemas.microsoft.com/office/drawing/2014/main" id="{5B150FB5-1715-4845-B829-D74A3DEC16FF}"/>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65222" y="3256258"/>
            <a:ext cx="2631418" cy="1084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a:extLst>
              <a:ext uri="{FF2B5EF4-FFF2-40B4-BE49-F238E27FC236}">
                <a16:creationId xmlns:a16="http://schemas.microsoft.com/office/drawing/2014/main" id="{80A5260C-1373-314D-AC92-ED08FA92F88E}"/>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6096000" y="4793574"/>
            <a:ext cx="3425248" cy="1171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a:extLst>
              <a:ext uri="{FF2B5EF4-FFF2-40B4-BE49-F238E27FC236}">
                <a16:creationId xmlns:a16="http://schemas.microsoft.com/office/drawing/2014/main" id="{2FC8CF13-4628-D44B-B1C4-CA8EDF2002D8}"/>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4349823" y="3303698"/>
            <a:ext cx="5063118" cy="1117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7">
            <a:extLst>
              <a:ext uri="{FF2B5EF4-FFF2-40B4-BE49-F238E27FC236}">
                <a16:creationId xmlns:a16="http://schemas.microsoft.com/office/drawing/2014/main" id="{3C6D97A1-E1C9-2247-B174-FA9B3F343E5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8699"/>
          <a:stretch/>
        </p:blipFill>
        <p:spPr bwMode="auto">
          <a:xfrm>
            <a:off x="1678431" y="4869284"/>
            <a:ext cx="3425248" cy="117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92584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09393" y="1545556"/>
            <a:ext cx="8098007" cy="461665"/>
          </a:xfrm>
          <a:prstGeom prst="rect">
            <a:avLst/>
          </a:prstGeom>
          <a:noFill/>
        </p:spPr>
        <p:txBody>
          <a:bodyPr wrap="square" rtlCol="0">
            <a:spAutoFit/>
          </a:bodyPr>
          <a:lstStyle/>
          <a:p>
            <a:r>
              <a:rPr lang="en-GB" sz="2400" b="1" dirty="0">
                <a:solidFill>
                  <a:srgbClr val="0965FF"/>
                </a:solidFill>
                <a:ea typeface="Verdana" panose="020B0604030504040204" pitchFamily="34" charset="0"/>
              </a:rPr>
              <a:t>Support on copyright, intellectual property and open access</a:t>
            </a:r>
          </a:p>
        </p:txBody>
      </p:sp>
      <p:sp>
        <p:nvSpPr>
          <p:cNvPr id="5" name="4 Rectángulo"/>
          <p:cNvSpPr/>
          <p:nvPr/>
        </p:nvSpPr>
        <p:spPr>
          <a:xfrm>
            <a:off x="309393" y="2197894"/>
            <a:ext cx="11146007" cy="1569660"/>
          </a:xfrm>
          <a:prstGeom prst="rect">
            <a:avLst/>
          </a:prstGeom>
        </p:spPr>
        <p:txBody>
          <a:bodyPr wrap="square">
            <a:spAutoFit/>
          </a:bodyPr>
          <a:lstStyle/>
          <a:p>
            <a:r>
              <a:rPr lang="en-GB" sz="2400" dirty="0"/>
              <a:t>The </a:t>
            </a:r>
            <a:r>
              <a:rPr lang="en-GB" sz="2400" b="1" dirty="0"/>
              <a:t>CRAI Office for Knowledge Dissemination</a:t>
            </a:r>
            <a:r>
              <a:rPr lang="en-GB" sz="2400" dirty="0"/>
              <a:t> offers UB members advice and information on all aspects of the scientific knowledge generated at the University, and on the </a:t>
            </a:r>
            <a:r>
              <a:rPr lang="en-GB" sz="2400" b="1" dirty="0"/>
              <a:t>use of materials created by others</a:t>
            </a:r>
            <a:r>
              <a:rPr lang="en-GB" sz="2400" dirty="0"/>
              <a:t>. It focuses particularly on </a:t>
            </a:r>
            <a:r>
              <a:rPr lang="en-GB" sz="2400" b="1" dirty="0"/>
              <a:t>free dissemination options</a:t>
            </a:r>
            <a:r>
              <a:rPr lang="en-GB" sz="2400" dirty="0"/>
              <a:t>, as well as promoting and providing information on </a:t>
            </a:r>
            <a:r>
              <a:rPr lang="en-GB" sz="2400" b="1" dirty="0"/>
              <a:t>open access </a:t>
            </a:r>
            <a:r>
              <a:rPr lang="en-GB" sz="2400" dirty="0"/>
              <a:t>initiatives.</a:t>
            </a:r>
          </a:p>
        </p:txBody>
      </p:sp>
      <p:pic>
        <p:nvPicPr>
          <p:cNvPr id="38914" name="Picture 2" descr="Support on copyright, intellectual property and open access">
            <a:extLst>
              <a:ext uri="{FF2B5EF4-FFF2-40B4-BE49-F238E27FC236}">
                <a16:creationId xmlns:a16="http://schemas.microsoft.com/office/drawing/2014/main" id="{CA91A8A7-A127-1E4A-AE56-5172287BB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72012"/>
            <a:ext cx="12192000" cy="2112433"/>
          </a:xfrm>
          <a:prstGeom prst="rect">
            <a:avLst/>
          </a:prstGeom>
          <a:noFill/>
          <a:extLst>
            <a:ext uri="{909E8E84-426E-40DD-AFC4-6F175D3DCCD1}">
              <a14:hiddenFill xmlns:a14="http://schemas.microsoft.com/office/drawing/2010/main">
                <a:solidFill>
                  <a:srgbClr val="FFFFFF"/>
                </a:solidFill>
              </a14:hiddenFill>
            </a:ext>
          </a:extLst>
        </p:spPr>
      </p:pic>
      <p:pic>
        <p:nvPicPr>
          <p:cNvPr id="6" name="Gráfico 5" descr="Información">
            <a:hlinkClick r:id="rId3"/>
            <a:extLst>
              <a:ext uri="{FF2B5EF4-FFF2-40B4-BE49-F238E27FC236}">
                <a16:creationId xmlns:a16="http://schemas.microsoft.com/office/drawing/2014/main" id="{FBB8918B-9EC1-234F-B450-34FB1E6FAA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455400" y="6125365"/>
            <a:ext cx="518160" cy="518160"/>
          </a:xfrm>
          <a:prstGeom prst="rect">
            <a:avLst/>
          </a:prstGeom>
        </p:spPr>
      </p:pic>
      <p:sp>
        <p:nvSpPr>
          <p:cNvPr id="8" name="CuadroTexto 7">
            <a:extLst>
              <a:ext uri="{FF2B5EF4-FFF2-40B4-BE49-F238E27FC236}">
                <a16:creationId xmlns:a16="http://schemas.microsoft.com/office/drawing/2014/main" id="{E277B3E0-3926-B24F-88D9-3A8E96B986D8}"/>
              </a:ext>
            </a:extLst>
          </p:cNvPr>
          <p:cNvSpPr txBox="1"/>
          <p:nvPr/>
        </p:nvSpPr>
        <p:spPr>
          <a:xfrm>
            <a:off x="3295131" y="378197"/>
            <a:ext cx="6653100"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CRAI Office </a:t>
            </a:r>
            <a:r>
              <a:rPr lang="es-ES" sz="2800" b="1" dirty="0" err="1">
                <a:latin typeface="Calibri"/>
                <a:cs typeface="Calibri"/>
              </a:rPr>
              <a:t>for</a:t>
            </a:r>
            <a:r>
              <a:rPr lang="es-ES" sz="2800" b="1" dirty="0">
                <a:latin typeface="Calibri"/>
                <a:cs typeface="Calibri"/>
              </a:rPr>
              <a:t> </a:t>
            </a:r>
            <a:r>
              <a:rPr lang="es-ES" sz="2800" b="1" dirty="0" err="1">
                <a:latin typeface="Calibri"/>
                <a:cs typeface="Calibri"/>
              </a:rPr>
              <a:t>Knowledge</a:t>
            </a:r>
            <a:r>
              <a:rPr lang="es-ES" sz="2800" b="1" dirty="0">
                <a:latin typeface="Calibri"/>
                <a:cs typeface="Calibri"/>
              </a:rPr>
              <a:t> </a:t>
            </a:r>
            <a:r>
              <a:rPr lang="es-ES" sz="2800" b="1" dirty="0" err="1">
                <a:latin typeface="Calibri"/>
                <a:cs typeface="Calibri"/>
              </a:rPr>
              <a:t>Dissemination</a:t>
            </a:r>
            <a:endParaRPr lang="es-ES" sz="2800" b="1" dirty="0">
              <a:latin typeface="Calibri"/>
              <a:cs typeface="Calibri"/>
            </a:endParaRPr>
          </a:p>
        </p:txBody>
      </p:sp>
    </p:spTree>
    <p:extLst>
      <p:ext uri="{BB962C8B-B14F-4D97-AF65-F5344CB8AC3E}">
        <p14:creationId xmlns:p14="http://schemas.microsoft.com/office/powerpoint/2010/main" val="1382324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71967" y="4095878"/>
            <a:ext cx="4534521" cy="461665"/>
          </a:xfrm>
          <a:prstGeom prst="rect">
            <a:avLst/>
          </a:prstGeom>
          <a:noFill/>
        </p:spPr>
        <p:txBody>
          <a:bodyPr wrap="square" rtlCol="0">
            <a:spAutoFit/>
          </a:bodyPr>
          <a:lstStyle/>
          <a:p>
            <a:r>
              <a:rPr lang="en-GB" sz="2400" b="1" dirty="0">
                <a:solidFill>
                  <a:srgbClr val="0965FF"/>
                </a:solidFill>
              </a:rPr>
              <a:t>Scheduled courses and workshops</a:t>
            </a:r>
            <a:endParaRPr lang="en-GB" sz="2400" dirty="0">
              <a:solidFill>
                <a:srgbClr val="0965FF"/>
              </a:solidFill>
            </a:endParaRPr>
          </a:p>
        </p:txBody>
      </p:sp>
      <p:sp>
        <p:nvSpPr>
          <p:cNvPr id="12" name="11 CuadroTexto"/>
          <p:cNvSpPr txBox="1"/>
          <p:nvPr/>
        </p:nvSpPr>
        <p:spPr>
          <a:xfrm>
            <a:off x="429103" y="1570824"/>
            <a:ext cx="5844697" cy="1938992"/>
          </a:xfrm>
          <a:prstGeom prst="rect">
            <a:avLst/>
          </a:prstGeom>
          <a:noFill/>
        </p:spPr>
        <p:txBody>
          <a:bodyPr wrap="square" rtlCol="0">
            <a:spAutoFit/>
          </a:bodyPr>
          <a:lstStyle/>
          <a:p>
            <a:r>
              <a:rPr lang="en-US" sz="2400" dirty="0"/>
              <a:t>We offer </a:t>
            </a:r>
            <a:r>
              <a:rPr lang="en-GB" sz="2400" dirty="0"/>
              <a:t>a variety of </a:t>
            </a:r>
            <a:r>
              <a:rPr lang="en-GB" sz="2400" b="1" dirty="0">
                <a:solidFill>
                  <a:srgbClr val="0965FF"/>
                </a:solidFill>
              </a:rPr>
              <a:t>training sessions </a:t>
            </a:r>
            <a:r>
              <a:rPr lang="en-US" sz="2400" dirty="0"/>
              <a:t>about the CRAI, its libraries and the different services and information resources available to our users and other </a:t>
            </a:r>
            <a:r>
              <a:rPr lang="en-GB" sz="2400" dirty="0"/>
              <a:t>information skills </a:t>
            </a:r>
            <a:r>
              <a:rPr lang="en-US" sz="2400" dirty="0"/>
              <a:t>training options</a:t>
            </a:r>
            <a:r>
              <a:rPr lang="en-GB" sz="2400" dirty="0"/>
              <a:t>.</a:t>
            </a:r>
          </a:p>
        </p:txBody>
      </p:sp>
      <p:sp>
        <p:nvSpPr>
          <p:cNvPr id="16" name="3 CuadroTexto">
            <a:extLst>
              <a:ext uri="{FF2B5EF4-FFF2-40B4-BE49-F238E27FC236}">
                <a16:creationId xmlns:a16="http://schemas.microsoft.com/office/drawing/2014/main" id="{B5596714-001D-6343-B826-D5FE71E0198F}"/>
              </a:ext>
            </a:extLst>
          </p:cNvPr>
          <p:cNvSpPr txBox="1"/>
          <p:nvPr/>
        </p:nvSpPr>
        <p:spPr>
          <a:xfrm>
            <a:off x="671967" y="4898200"/>
            <a:ext cx="4281033" cy="461665"/>
          </a:xfrm>
          <a:prstGeom prst="rect">
            <a:avLst/>
          </a:prstGeom>
          <a:noFill/>
        </p:spPr>
        <p:txBody>
          <a:bodyPr wrap="square" rtlCol="0">
            <a:spAutoFit/>
          </a:bodyPr>
          <a:lstStyle/>
          <a:p>
            <a:r>
              <a:rPr lang="en-GB" sz="2400" b="1" dirty="0">
                <a:solidFill>
                  <a:srgbClr val="0965FF"/>
                </a:solidFill>
              </a:rPr>
              <a:t>Tailored courses and workshops</a:t>
            </a:r>
            <a:endParaRPr lang="en-GB" sz="2400" dirty="0">
              <a:solidFill>
                <a:srgbClr val="0965FF"/>
              </a:solidFill>
            </a:endParaRPr>
          </a:p>
        </p:txBody>
      </p:sp>
      <p:sp>
        <p:nvSpPr>
          <p:cNvPr id="17" name="3 CuadroTexto">
            <a:extLst>
              <a:ext uri="{FF2B5EF4-FFF2-40B4-BE49-F238E27FC236}">
                <a16:creationId xmlns:a16="http://schemas.microsoft.com/office/drawing/2014/main" id="{7DFED918-BF5C-0342-B812-8AE4F0506AE6}"/>
              </a:ext>
            </a:extLst>
          </p:cNvPr>
          <p:cNvSpPr txBox="1"/>
          <p:nvPr/>
        </p:nvSpPr>
        <p:spPr>
          <a:xfrm>
            <a:off x="671967" y="5700522"/>
            <a:ext cx="4704237" cy="461665"/>
          </a:xfrm>
          <a:prstGeom prst="rect">
            <a:avLst/>
          </a:prstGeom>
          <a:noFill/>
        </p:spPr>
        <p:txBody>
          <a:bodyPr wrap="square" rtlCol="0">
            <a:spAutoFit/>
          </a:bodyPr>
          <a:lstStyle/>
          <a:p>
            <a:r>
              <a:rPr lang="en-GB" sz="2400" b="1" dirty="0">
                <a:solidFill>
                  <a:srgbClr val="0965FF"/>
                </a:solidFill>
              </a:rPr>
              <a:t>Practical classes and guided visits</a:t>
            </a:r>
            <a:endParaRPr lang="en-GB" sz="2400" dirty="0">
              <a:solidFill>
                <a:srgbClr val="0965FF"/>
              </a:solidFill>
            </a:endParaRPr>
          </a:p>
        </p:txBody>
      </p:sp>
      <p:pic>
        <p:nvPicPr>
          <p:cNvPr id="1032" name="Picture 8" descr="Solicitud de sesión especial al CRAI Biblioteca de Reserva ...">
            <a:extLst>
              <a:ext uri="{FF2B5EF4-FFF2-40B4-BE49-F238E27FC236}">
                <a16:creationId xmlns:a16="http://schemas.microsoft.com/office/drawing/2014/main" id="{C2C004B0-FD20-2047-8751-2C76525DDA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3968" y="1092780"/>
            <a:ext cx="4398929" cy="2749331"/>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CRAI CampusBellvitge on Twitter: &quot;🕝 Comença la sessió de ...">
            <a:extLst>
              <a:ext uri="{FF2B5EF4-FFF2-40B4-BE49-F238E27FC236}">
                <a16:creationId xmlns:a16="http://schemas.microsoft.com/office/drawing/2014/main" id="{FC4CABAD-001D-8F4C-87A7-3CAC2F34BC5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2574" y="3301238"/>
            <a:ext cx="4704237" cy="3167441"/>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 name="Gráfico 8" descr="Información">
            <a:hlinkClick r:id="rId4"/>
            <a:extLst>
              <a:ext uri="{FF2B5EF4-FFF2-40B4-BE49-F238E27FC236}">
                <a16:creationId xmlns:a16="http://schemas.microsoft.com/office/drawing/2014/main" id="{F6A4F85F-C891-1B41-AEFF-BA095C673DA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455400" y="6125365"/>
            <a:ext cx="518160" cy="518160"/>
          </a:xfrm>
          <a:prstGeom prst="rect">
            <a:avLst/>
          </a:prstGeom>
        </p:spPr>
      </p:pic>
      <p:sp>
        <p:nvSpPr>
          <p:cNvPr id="10" name="CuadroTexto 9">
            <a:extLst>
              <a:ext uri="{FF2B5EF4-FFF2-40B4-BE49-F238E27FC236}">
                <a16:creationId xmlns:a16="http://schemas.microsoft.com/office/drawing/2014/main" id="{6FCF117B-B8C5-6C48-9FE1-E4D58141B9D7}"/>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User</a:t>
            </a:r>
            <a:r>
              <a:rPr lang="es-ES" sz="2800" b="1" dirty="0">
                <a:latin typeface="Calibri"/>
                <a:cs typeface="Calibri"/>
              </a:rPr>
              <a:t> training</a:t>
            </a:r>
          </a:p>
        </p:txBody>
      </p:sp>
    </p:spTree>
    <p:extLst>
      <p:ext uri="{BB962C8B-B14F-4D97-AF65-F5344CB8AC3E}">
        <p14:creationId xmlns:p14="http://schemas.microsoft.com/office/powerpoint/2010/main" val="1173530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1979CE3-86CB-5D42-9375-76AD919F68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925" y="2070387"/>
            <a:ext cx="5273055" cy="4420391"/>
          </a:xfrm>
          <a:prstGeom prst="rect">
            <a:avLst/>
          </a:prstGeom>
        </p:spPr>
      </p:pic>
      <p:pic>
        <p:nvPicPr>
          <p:cNvPr id="14" name="Imagen 13">
            <a:extLst>
              <a:ext uri="{FF2B5EF4-FFF2-40B4-BE49-F238E27FC236}">
                <a16:creationId xmlns:a16="http://schemas.microsoft.com/office/drawing/2014/main" id="{72A638C2-90D7-8F4B-B459-07654B4219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3885" y="2070386"/>
            <a:ext cx="5273055" cy="4420391"/>
          </a:xfrm>
          <a:prstGeom prst="rect">
            <a:avLst/>
          </a:prstGeom>
        </p:spPr>
      </p:pic>
      <p:sp>
        <p:nvSpPr>
          <p:cNvPr id="3" name="Rectangle 2"/>
          <p:cNvSpPr/>
          <p:nvPr/>
        </p:nvSpPr>
        <p:spPr>
          <a:xfrm>
            <a:off x="279264" y="1548031"/>
            <a:ext cx="7848872" cy="584775"/>
          </a:xfrm>
          <a:prstGeom prst="rect">
            <a:avLst/>
          </a:prstGeom>
        </p:spPr>
        <p:txBody>
          <a:bodyPr wrap="square" anchor="t">
            <a:spAutoFit/>
          </a:bodyPr>
          <a:lstStyle/>
          <a:p>
            <a:r>
              <a:rPr lang="en-GB" sz="3200" b="1" dirty="0">
                <a:solidFill>
                  <a:srgbClr val="0965FF"/>
                </a:solidFill>
                <a:cs typeface="Calibri"/>
              </a:rPr>
              <a:t>Learning and Research Resources Centre</a:t>
            </a:r>
          </a:p>
        </p:txBody>
      </p:sp>
      <p:sp>
        <p:nvSpPr>
          <p:cNvPr id="13" name="Rectángulo 2">
            <a:extLst>
              <a:ext uri="{FF2B5EF4-FFF2-40B4-BE49-F238E27FC236}">
                <a16:creationId xmlns:a16="http://schemas.microsoft.com/office/drawing/2014/main" id="{49CAA421-C3BA-8A41-8FBB-CCC981247294}"/>
              </a:ext>
            </a:extLst>
          </p:cNvPr>
          <p:cNvSpPr>
            <a:spLocks noChangeArrowheads="1"/>
          </p:cNvSpPr>
          <p:nvPr/>
        </p:nvSpPr>
        <p:spPr bwMode="auto">
          <a:xfrm>
            <a:off x="3290630" y="502023"/>
            <a:ext cx="63248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a:latin typeface="+mn-lt"/>
                <a:ea typeface="+mj-ea"/>
                <a:cs typeface="Calibri Light"/>
              </a:rPr>
              <a:t>CRAI</a:t>
            </a:r>
            <a:endParaRPr lang="es-ES" altLang="es-ES" b="1" dirty="0">
              <a:latin typeface="+mn-lt"/>
              <a:ea typeface="+mj-ea"/>
              <a:cs typeface="Calibri Light"/>
            </a:endParaRPr>
          </a:p>
        </p:txBody>
      </p:sp>
      <p:pic>
        <p:nvPicPr>
          <p:cNvPr id="16" name="Gráfico 15" descr="Información">
            <a:hlinkClick r:id="rId5"/>
            <a:extLst>
              <a:ext uri="{FF2B5EF4-FFF2-40B4-BE49-F238E27FC236}">
                <a16:creationId xmlns:a16="http://schemas.microsoft.com/office/drawing/2014/main" id="{6C317BB0-59BB-2349-BB67-01B275B81D7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11301984" y="6050280"/>
            <a:ext cx="518160" cy="518160"/>
          </a:xfrm>
          <a:prstGeom prst="rect">
            <a:avLst/>
          </a:prstGeom>
        </p:spPr>
      </p:pic>
    </p:spTree>
    <p:extLst>
      <p:ext uri="{BB962C8B-B14F-4D97-AF65-F5344CB8AC3E}">
        <p14:creationId xmlns:p14="http://schemas.microsoft.com/office/powerpoint/2010/main" val="31022768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D20A68B-01C4-F94D-B95B-B14B29DEAF6E}"/>
              </a:ext>
            </a:extLst>
          </p:cNvPr>
          <p:cNvPicPr>
            <a:picLocks noChangeAspect="1"/>
          </p:cNvPicPr>
          <p:nvPr/>
        </p:nvPicPr>
        <p:blipFill rotWithShape="1">
          <a:blip r:embed="rId2"/>
          <a:srcRect t="6661"/>
          <a:stretch/>
        </p:blipFill>
        <p:spPr>
          <a:xfrm>
            <a:off x="3573749" y="1160982"/>
            <a:ext cx="6301299" cy="5576299"/>
          </a:xfrm>
          <a:prstGeom prst="rect">
            <a:avLst/>
          </a:prstGeom>
        </p:spPr>
      </p:pic>
      <p:sp>
        <p:nvSpPr>
          <p:cNvPr id="4" name="CuadroTexto 3">
            <a:extLst>
              <a:ext uri="{FF2B5EF4-FFF2-40B4-BE49-F238E27FC236}">
                <a16:creationId xmlns:a16="http://schemas.microsoft.com/office/drawing/2014/main" id="{190AED3C-D2DE-294D-9807-1D76642E2BA1}"/>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Self</a:t>
            </a:r>
            <a:r>
              <a:rPr lang="es-ES" sz="2800" b="1" dirty="0">
                <a:latin typeface="Calibri"/>
                <a:cs typeface="Calibri"/>
              </a:rPr>
              <a:t>-training </a:t>
            </a:r>
            <a:r>
              <a:rPr lang="es-ES" sz="2800" b="1" dirty="0" err="1">
                <a:latin typeface="Calibri"/>
                <a:cs typeface="Calibri"/>
              </a:rPr>
              <a:t>resources</a:t>
            </a:r>
            <a:endParaRPr lang="es-ES" sz="2800" b="1" dirty="0">
              <a:latin typeface="Calibri"/>
              <a:cs typeface="Calibri"/>
            </a:endParaRPr>
          </a:p>
        </p:txBody>
      </p:sp>
      <p:pic>
        <p:nvPicPr>
          <p:cNvPr id="5" name="Gráfico 4" descr="Información">
            <a:hlinkClick r:id="rId3"/>
            <a:extLst>
              <a:ext uri="{FF2B5EF4-FFF2-40B4-BE49-F238E27FC236}">
                <a16:creationId xmlns:a16="http://schemas.microsoft.com/office/drawing/2014/main" id="{00BE82B1-D730-BA41-BD35-65B8EC0D9B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455400" y="6125365"/>
            <a:ext cx="518160" cy="518160"/>
          </a:xfrm>
          <a:prstGeom prst="rect">
            <a:avLst/>
          </a:prstGeom>
        </p:spPr>
      </p:pic>
    </p:spTree>
    <p:extLst>
      <p:ext uri="{BB962C8B-B14F-4D97-AF65-F5344CB8AC3E}">
        <p14:creationId xmlns:p14="http://schemas.microsoft.com/office/powerpoint/2010/main" val="7505160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CuadroTexto">
            <a:extLst>
              <a:ext uri="{FF2B5EF4-FFF2-40B4-BE49-F238E27FC236}">
                <a16:creationId xmlns:a16="http://schemas.microsoft.com/office/drawing/2014/main" id="{B0F2E474-D06B-F44E-8077-DA417AB3DC7E}"/>
              </a:ext>
            </a:extLst>
          </p:cNvPr>
          <p:cNvSpPr txBox="1"/>
          <p:nvPr/>
        </p:nvSpPr>
        <p:spPr>
          <a:xfrm>
            <a:off x="816864" y="1410662"/>
            <a:ext cx="10643616" cy="1015663"/>
          </a:xfrm>
          <a:prstGeom prst="rect">
            <a:avLst/>
          </a:prstGeom>
          <a:noFill/>
        </p:spPr>
        <p:txBody>
          <a:bodyPr wrap="square" rtlCol="0">
            <a:spAutoFit/>
          </a:bodyPr>
          <a:lstStyle/>
          <a:p>
            <a:r>
              <a:rPr lang="en-GB" sz="2000" dirty="0">
                <a:latin typeface="Calibri" panose="020F0502020204030204" pitchFamily="34" charset="0"/>
              </a:rPr>
              <a:t>The S@U is an </a:t>
            </a:r>
            <a:r>
              <a:rPr lang="en-GB" sz="2000" b="1" dirty="0">
                <a:solidFill>
                  <a:srgbClr val="0965FF"/>
                </a:solidFill>
                <a:latin typeface="Calibri" panose="020F0502020204030204" pitchFamily="34" charset="0"/>
              </a:rPr>
              <a:t>online question and answer information service </a:t>
            </a:r>
            <a:r>
              <a:rPr lang="en-GB" sz="2000" dirty="0">
                <a:latin typeface="Calibri" panose="020F0502020204030204" pitchFamily="34" charset="0"/>
              </a:rPr>
              <a:t>about our services and resources</a:t>
            </a:r>
            <a:r>
              <a:rPr lang="en-GB" sz="2000" b="1" dirty="0">
                <a:solidFill>
                  <a:srgbClr val="0965FF"/>
                </a:solidFill>
                <a:latin typeface="Calibri" panose="020F0502020204030204" pitchFamily="34" charset="0"/>
              </a:rPr>
              <a:t>, </a:t>
            </a:r>
            <a:r>
              <a:rPr lang="en-GB" sz="2000" dirty="0">
                <a:latin typeface="Calibri" panose="020F0502020204030204" pitchFamily="34" charset="0"/>
              </a:rPr>
              <a:t> where you can also place a complaint or leave a comment.</a:t>
            </a:r>
            <a:r>
              <a:rPr lang="es-ES" sz="2000" dirty="0"/>
              <a:t> </a:t>
            </a:r>
            <a:r>
              <a:rPr lang="en-GB" sz="2000" dirty="0">
                <a:latin typeface="Calibri" panose="020F0502020204030204" pitchFamily="34" charset="0"/>
              </a:rPr>
              <a:t>Remember to check the </a:t>
            </a:r>
            <a:r>
              <a:rPr lang="en-GB" sz="2000" b="1" dirty="0">
                <a:solidFill>
                  <a:srgbClr val="0965FF"/>
                </a:solidFill>
                <a:latin typeface="Calibri" panose="020F0502020204030204" pitchFamily="34" charset="0"/>
                <a:hlinkClick r:id="rId2" tooltip="Preguntes més freqüents">
                  <a:extLst>
                    <a:ext uri="{A12FA001-AC4F-418D-AE19-62706E023703}">
                      <ahyp:hlinkClr xmlns:ahyp="http://schemas.microsoft.com/office/drawing/2018/hyperlinkcolor" xmlns="" val="tx"/>
                    </a:ext>
                  </a:extLst>
                </a:hlinkClick>
              </a:rPr>
              <a:t>FAQs</a:t>
            </a:r>
            <a:r>
              <a:rPr lang="en-GB" sz="2000" dirty="0">
                <a:latin typeface="Calibri" panose="020F0502020204030204" pitchFamily="34" charset="0"/>
              </a:rPr>
              <a:t> first to see if your question has already been answered.  </a:t>
            </a:r>
          </a:p>
        </p:txBody>
      </p:sp>
      <p:pic>
        <p:nvPicPr>
          <p:cNvPr id="6" name="Imagen 5" descr="Captura de pantalla de un celular&#10;&#10;Descripción generada automáticamente">
            <a:extLst>
              <a:ext uri="{FF2B5EF4-FFF2-40B4-BE49-F238E27FC236}">
                <a16:creationId xmlns:a16="http://schemas.microsoft.com/office/drawing/2014/main" id="{B08737F7-058B-F141-A619-FB5324198C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127" y="2608526"/>
            <a:ext cx="10143744" cy="4057498"/>
          </a:xfrm>
          <a:prstGeom prst="rect">
            <a:avLst/>
          </a:prstGeom>
          <a:effectLst/>
        </p:spPr>
      </p:pic>
      <p:sp>
        <p:nvSpPr>
          <p:cNvPr id="11" name="Rectángulo 10">
            <a:extLst>
              <a:ext uri="{FF2B5EF4-FFF2-40B4-BE49-F238E27FC236}">
                <a16:creationId xmlns:a16="http://schemas.microsoft.com/office/drawing/2014/main" id="{A39993FF-CED8-8B4F-953F-CA3D426A8FE2}"/>
              </a:ext>
            </a:extLst>
          </p:cNvPr>
          <p:cNvSpPr/>
          <p:nvPr/>
        </p:nvSpPr>
        <p:spPr>
          <a:xfrm flipV="1">
            <a:off x="816864" y="2608525"/>
            <a:ext cx="10643616" cy="4057496"/>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050" name="Picture 2" descr="logo sau">
            <a:extLst>
              <a:ext uri="{FF2B5EF4-FFF2-40B4-BE49-F238E27FC236}">
                <a16:creationId xmlns:a16="http://schemas.microsoft.com/office/drawing/2014/main" id="{BB230204-0B73-664C-92AF-9C5AF2720F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7550" y="2673720"/>
            <a:ext cx="3218689" cy="1215949"/>
          </a:xfrm>
          <a:prstGeom prst="rect">
            <a:avLst/>
          </a:prstGeom>
          <a:noFill/>
          <a:extLst>
            <a:ext uri="{909E8E84-426E-40DD-AFC4-6F175D3DCCD1}">
              <a14:hiddenFill xmlns:a14="http://schemas.microsoft.com/office/drawing/2010/main">
                <a:solidFill>
                  <a:srgbClr val="FFFFFF"/>
                </a:solidFill>
              </a14:hiddenFill>
            </a:ext>
          </a:extLst>
        </p:spPr>
      </p:pic>
      <p:pic>
        <p:nvPicPr>
          <p:cNvPr id="7" name="Gráfico 6" descr="Información">
            <a:hlinkClick r:id="rId5"/>
            <a:extLst>
              <a:ext uri="{FF2B5EF4-FFF2-40B4-BE49-F238E27FC236}">
                <a16:creationId xmlns:a16="http://schemas.microsoft.com/office/drawing/2014/main" id="{D04413A4-8EFD-DF49-9B53-F9A7EBF843A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11455400" y="6125365"/>
            <a:ext cx="518160" cy="518160"/>
          </a:xfrm>
          <a:prstGeom prst="rect">
            <a:avLst/>
          </a:prstGeom>
        </p:spPr>
      </p:pic>
      <p:sp>
        <p:nvSpPr>
          <p:cNvPr id="8" name="CuadroTexto 7">
            <a:extLst>
              <a:ext uri="{FF2B5EF4-FFF2-40B4-BE49-F238E27FC236}">
                <a16:creationId xmlns:a16="http://schemas.microsoft.com/office/drawing/2014/main" id="{2451ABB9-7152-854E-9D0B-E5888EFB556F}"/>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User</a:t>
            </a:r>
            <a:r>
              <a:rPr lang="es-ES" sz="2800" b="1" dirty="0">
                <a:latin typeface="Calibri"/>
                <a:cs typeface="Calibri"/>
              </a:rPr>
              <a:t> </a:t>
            </a:r>
            <a:r>
              <a:rPr lang="es-ES" sz="2800" b="1" dirty="0" err="1">
                <a:latin typeface="Calibri"/>
                <a:cs typeface="Calibri"/>
              </a:rPr>
              <a:t>support</a:t>
            </a:r>
            <a:r>
              <a:rPr lang="es-ES" sz="2800" b="1" dirty="0">
                <a:latin typeface="Calibri"/>
                <a:cs typeface="Calibri"/>
              </a:rPr>
              <a:t> </a:t>
            </a:r>
            <a:r>
              <a:rPr lang="es-ES" sz="2800" b="1" dirty="0" err="1">
                <a:latin typeface="Calibri"/>
                <a:cs typeface="Calibri"/>
              </a:rPr>
              <a:t>service</a:t>
            </a:r>
            <a:r>
              <a:rPr lang="es-ES" sz="2800" b="1" dirty="0">
                <a:latin typeface="Calibri"/>
                <a:cs typeface="Calibri"/>
              </a:rPr>
              <a:t> (S@U)</a:t>
            </a:r>
          </a:p>
        </p:txBody>
      </p:sp>
    </p:spTree>
    <p:extLst>
      <p:ext uri="{BB962C8B-B14F-4D97-AF65-F5344CB8AC3E}">
        <p14:creationId xmlns:p14="http://schemas.microsoft.com/office/powerpoint/2010/main" val="24108331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463" y="3049890"/>
            <a:ext cx="4144231" cy="3565310"/>
          </a:xfrm>
          <a:prstGeom prst="rect">
            <a:avLst/>
          </a:prstGeom>
          <a:ln>
            <a:noFill/>
          </a:ln>
          <a:effectLst>
            <a:outerShdw blurRad="292100" dist="139700" dir="2700000" algn="tl" rotWithShape="0">
              <a:srgbClr val="333333">
                <a:alpha val="65000"/>
              </a:srgbClr>
            </a:outerShdw>
          </a:effectLst>
        </p:spPr>
      </p:pic>
      <p:pic>
        <p:nvPicPr>
          <p:cNvPr id="1025" name="Picture 1" descr="https://crai.ub.edu/sites/default/files/xarxes_socials/wordpres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5877" y="1583453"/>
            <a:ext cx="979701" cy="97697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crai.ub.edu/sites/default/files/xarxes_socials/twitt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93256" y="1587407"/>
            <a:ext cx="1028700"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ttps://crai.ub.edu/sites/default/files/xarxes_socials/instagra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78095" y="1583454"/>
            <a:ext cx="1058287" cy="10446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acebook del CRAI"/>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50971" y="1587407"/>
            <a:ext cx="1028700"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https://crai.ub.edu/sites/default/files/xarxes_socials/youtub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25953" y="1587408"/>
            <a:ext cx="1023961" cy="102396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crai.ub.edu/sites/default/files/xarxes_socials/pinterest_fav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39485" y="1587408"/>
            <a:ext cx="929511" cy="92951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4306" y="3091878"/>
            <a:ext cx="4922183" cy="3067296"/>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67490" y="3867976"/>
            <a:ext cx="4337725" cy="2724981"/>
          </a:xfrm>
          <a:prstGeom prst="rect">
            <a:avLst/>
          </a:prstGeom>
          <a:ln>
            <a:noFill/>
          </a:ln>
          <a:effectLst>
            <a:outerShdw blurRad="292100" dist="139700" dir="2700000" algn="tl" rotWithShape="0">
              <a:srgbClr val="333333">
                <a:alpha val="65000"/>
              </a:srgbClr>
            </a:outerShdw>
          </a:effectLst>
        </p:spPr>
      </p:pic>
      <p:pic>
        <p:nvPicPr>
          <p:cNvPr id="12" name="Gráfico 11" descr="Información">
            <a:hlinkClick r:id="rId11"/>
            <a:extLst>
              <a:ext uri="{FF2B5EF4-FFF2-40B4-BE49-F238E27FC236}">
                <a16:creationId xmlns:a16="http://schemas.microsoft.com/office/drawing/2014/main" id="{B8B175FC-2864-7A4F-A5B4-467AED6004C5}"/>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11455400" y="6125365"/>
            <a:ext cx="518160" cy="518160"/>
          </a:xfrm>
          <a:prstGeom prst="rect">
            <a:avLst/>
          </a:prstGeom>
        </p:spPr>
      </p:pic>
      <p:sp>
        <p:nvSpPr>
          <p:cNvPr id="13" name="CuadroTexto 12">
            <a:extLst>
              <a:ext uri="{FF2B5EF4-FFF2-40B4-BE49-F238E27FC236}">
                <a16:creationId xmlns:a16="http://schemas.microsoft.com/office/drawing/2014/main" id="{120674BF-68B8-4C49-9531-78C3947ECD32}"/>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a:latin typeface="Calibri"/>
                <a:cs typeface="Calibri"/>
              </a:rPr>
              <a:t>Social </a:t>
            </a:r>
            <a:r>
              <a:rPr lang="es-ES" sz="2800" b="1" dirty="0" err="1">
                <a:latin typeface="Calibri"/>
                <a:cs typeface="Calibri"/>
              </a:rPr>
              <a:t>networks</a:t>
            </a:r>
            <a:endParaRPr lang="es-ES" sz="2800" b="1" dirty="0">
              <a:latin typeface="Calibri"/>
              <a:cs typeface="Calibri"/>
            </a:endParaRPr>
          </a:p>
        </p:txBody>
      </p:sp>
    </p:spTree>
    <p:extLst>
      <p:ext uri="{BB962C8B-B14F-4D97-AF65-F5344CB8AC3E}">
        <p14:creationId xmlns:p14="http://schemas.microsoft.com/office/powerpoint/2010/main" val="560251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700341" y="1316644"/>
            <a:ext cx="6550925" cy="461665"/>
          </a:xfrm>
          <a:prstGeom prst="rect">
            <a:avLst/>
          </a:prstGeom>
          <a:noFill/>
        </p:spPr>
        <p:txBody>
          <a:bodyPr wrap="square" rtlCol="0">
            <a:spAutoFit/>
          </a:bodyPr>
          <a:lstStyle/>
          <a:p>
            <a:r>
              <a:rPr lang="es-ES" sz="2400">
                <a:latin typeface="Verdana" panose="020B0604030504040204" pitchFamily="34" charset="0"/>
                <a:ea typeface="Verdana" panose="020B0604030504040204" pitchFamily="34" charset="0"/>
                <a:cs typeface="Verdana" panose="020B0604030504040204" pitchFamily="34" charset="0"/>
                <a:hlinkClick r:id="rId2"/>
              </a:rPr>
              <a:t>https://crai.ub.edu/valora</a:t>
            </a:r>
            <a:endParaRPr lang="es-ES" sz="2400">
              <a:latin typeface="Verdana" panose="020B0604030504040204" pitchFamily="34" charset="0"/>
              <a:ea typeface="Verdana" panose="020B0604030504040204" pitchFamily="34" charset="0"/>
              <a:cs typeface="Verdana" panose="020B0604030504040204"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340" y="1933971"/>
            <a:ext cx="4063534" cy="4417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uadroTexto 4">
            <a:extLst>
              <a:ext uri="{FF2B5EF4-FFF2-40B4-BE49-F238E27FC236}">
                <a16:creationId xmlns:a16="http://schemas.microsoft.com/office/drawing/2014/main" id="{A2E49B7E-CBDA-174D-A7A6-419AF33FF5E8}"/>
              </a:ext>
            </a:extLst>
          </p:cNvPr>
          <p:cNvSpPr txBox="1"/>
          <p:nvPr/>
        </p:nvSpPr>
        <p:spPr>
          <a:xfrm>
            <a:off x="3295131" y="378197"/>
            <a:ext cx="5447501"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800" b="1" dirty="0" err="1">
                <a:latin typeface="Calibri"/>
                <a:cs typeface="Calibri"/>
              </a:rPr>
              <a:t>Please</a:t>
            </a:r>
            <a:r>
              <a:rPr lang="es-ES" sz="2800" b="1" dirty="0">
                <a:latin typeface="Calibri"/>
                <a:cs typeface="Calibri"/>
              </a:rPr>
              <a:t>, </a:t>
            </a:r>
            <a:r>
              <a:rPr lang="es-ES" sz="2800" b="1" dirty="0" err="1">
                <a:latin typeface="Calibri"/>
                <a:cs typeface="Calibri"/>
              </a:rPr>
              <a:t>help</a:t>
            </a:r>
            <a:r>
              <a:rPr lang="es-ES" sz="2800" b="1" dirty="0">
                <a:latin typeface="Calibri"/>
                <a:cs typeface="Calibri"/>
              </a:rPr>
              <a:t> </a:t>
            </a:r>
            <a:r>
              <a:rPr lang="es-ES" sz="2800" b="1" dirty="0" err="1">
                <a:latin typeface="Calibri"/>
                <a:cs typeface="Calibri"/>
              </a:rPr>
              <a:t>us</a:t>
            </a:r>
            <a:r>
              <a:rPr lang="es-ES" sz="2800" b="1" dirty="0">
                <a:latin typeface="Calibri"/>
                <a:cs typeface="Calibri"/>
              </a:rPr>
              <a:t> </a:t>
            </a:r>
            <a:r>
              <a:rPr lang="es-ES" sz="2800" b="1" dirty="0" err="1">
                <a:latin typeface="Calibri"/>
                <a:cs typeface="Calibri"/>
              </a:rPr>
              <a:t>improve</a:t>
            </a:r>
            <a:endParaRPr lang="es-ES" sz="2800" b="1" dirty="0">
              <a:latin typeface="Calibri"/>
              <a:cs typeface="Calibri"/>
            </a:endParaRPr>
          </a:p>
        </p:txBody>
      </p:sp>
    </p:spTree>
    <p:extLst>
      <p:ext uri="{BB962C8B-B14F-4D97-AF65-F5344CB8AC3E}">
        <p14:creationId xmlns:p14="http://schemas.microsoft.com/office/powerpoint/2010/main" val="22583786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Imagen que contiene edificio&#10;&#10;Descripción generada automáticamente">
            <a:extLst>
              <a:ext uri="{FF2B5EF4-FFF2-40B4-BE49-F238E27FC236}">
                <a16:creationId xmlns:a16="http://schemas.microsoft.com/office/drawing/2014/main" id="{A69A66E1-F428-844A-ACDB-87F50DE3D6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ángulo 4"/>
          <p:cNvSpPr/>
          <p:nvPr/>
        </p:nvSpPr>
        <p:spPr>
          <a:xfrm>
            <a:off x="5102542" y="3244082"/>
            <a:ext cx="1847942" cy="523220"/>
          </a:xfrm>
          <a:prstGeom prst="rect">
            <a:avLst/>
          </a:prstGeom>
        </p:spPr>
        <p:txBody>
          <a:bodyPr wrap="none">
            <a:spAutoFit/>
          </a:bodyPr>
          <a:lstStyle/>
          <a:p>
            <a:r>
              <a:rPr lang="ca-ES" sz="2800" b="1" dirty="0" err="1">
                <a:solidFill>
                  <a:schemeClr val="bg1"/>
                </a:solidFill>
                <a:ea typeface="Verdana" panose="020B0604030504040204" pitchFamily="34" charset="0"/>
                <a:cs typeface="Verdana" panose="020B0604030504040204" pitchFamily="34" charset="0"/>
              </a:rPr>
              <a:t>Thank</a:t>
            </a:r>
            <a:r>
              <a:rPr lang="ca-ES" sz="2800" b="1" dirty="0">
                <a:solidFill>
                  <a:schemeClr val="bg1"/>
                </a:solidFill>
                <a:ea typeface="Verdana" panose="020B0604030504040204" pitchFamily="34" charset="0"/>
                <a:cs typeface="Verdana" panose="020B0604030504040204" pitchFamily="34" charset="0"/>
              </a:rPr>
              <a:t> </a:t>
            </a:r>
            <a:r>
              <a:rPr lang="ca-ES" sz="2800" b="1" dirty="0" err="1">
                <a:solidFill>
                  <a:schemeClr val="bg1"/>
                </a:solidFill>
                <a:ea typeface="Verdana" panose="020B0604030504040204" pitchFamily="34" charset="0"/>
                <a:cs typeface="Verdana" panose="020B0604030504040204" pitchFamily="34" charset="0"/>
              </a:rPr>
              <a:t>you</a:t>
            </a:r>
            <a:r>
              <a:rPr lang="ca-ES" sz="2800" b="1" dirty="0">
                <a:solidFill>
                  <a:schemeClr val="bg1"/>
                </a:solidFill>
                <a:ea typeface="Verdana" panose="020B0604030504040204" pitchFamily="34" charset="0"/>
                <a:cs typeface="Verdana" panose="020B0604030504040204" pitchFamily="34" charset="0"/>
              </a:rPr>
              <a:t>!</a:t>
            </a:r>
          </a:p>
        </p:txBody>
      </p:sp>
      <p:sp>
        <p:nvSpPr>
          <p:cNvPr id="6" name="Rectángulo 5"/>
          <p:cNvSpPr/>
          <p:nvPr/>
        </p:nvSpPr>
        <p:spPr>
          <a:xfrm>
            <a:off x="4917812" y="2552356"/>
            <a:ext cx="184731" cy="646331"/>
          </a:xfrm>
          <a:prstGeom prst="rect">
            <a:avLst/>
          </a:prstGeom>
        </p:spPr>
        <p:txBody>
          <a:bodyPr wrap="none">
            <a:spAutoFit/>
          </a:bodyPr>
          <a:lstStyle/>
          <a:p>
            <a:endParaRPr lang="ca-ES" sz="3600">
              <a:solidFill>
                <a:schemeClr val="bg1"/>
              </a:solidFill>
            </a:endParaRPr>
          </a:p>
        </p:txBody>
      </p:sp>
      <p:sp>
        <p:nvSpPr>
          <p:cNvPr id="7" name="Rectángulo 6"/>
          <p:cNvSpPr/>
          <p:nvPr/>
        </p:nvSpPr>
        <p:spPr>
          <a:xfrm>
            <a:off x="3393751" y="6291483"/>
            <a:ext cx="6163906" cy="276999"/>
          </a:xfrm>
          <a:prstGeom prst="rect">
            <a:avLst/>
          </a:prstGeom>
        </p:spPr>
        <p:txBody>
          <a:bodyPr wrap="square">
            <a:spAutoFit/>
          </a:bodyPr>
          <a:lstStyle/>
          <a:p>
            <a:pPr>
              <a:spcBef>
                <a:spcPct val="50000"/>
              </a:spcBef>
            </a:pPr>
            <a:r>
              <a:rPr lang="ca-ES" altLang="ca-ES" sz="1200" b="1">
                <a:solidFill>
                  <a:schemeClr val="bg1"/>
                </a:solidFill>
                <a:latin typeface="Verdana" panose="020B0604030504040204" pitchFamily="34" charset="0"/>
              </a:rPr>
              <a:t>© CRAI Universitat de Barcelona, </a:t>
            </a:r>
            <a:r>
              <a:rPr lang="ca-ES" altLang="ca-ES" sz="1200" b="1" err="1">
                <a:solidFill>
                  <a:schemeClr val="bg1"/>
                </a:solidFill>
                <a:latin typeface="Verdana" panose="020B0604030504040204" pitchFamily="34" charset="0"/>
              </a:rPr>
              <a:t>academic</a:t>
            </a:r>
            <a:r>
              <a:rPr lang="ca-ES" altLang="ca-ES" sz="1200" b="1">
                <a:solidFill>
                  <a:schemeClr val="bg1"/>
                </a:solidFill>
                <a:latin typeface="Verdana" panose="020B0604030504040204" pitchFamily="34" charset="0"/>
              </a:rPr>
              <a:t> </a:t>
            </a:r>
            <a:r>
              <a:rPr lang="ca-ES" altLang="ca-ES" sz="1200" b="1" err="1">
                <a:solidFill>
                  <a:schemeClr val="bg1"/>
                </a:solidFill>
                <a:latin typeface="Verdana" panose="020B0604030504040204" pitchFamily="34" charset="0"/>
              </a:rPr>
              <a:t>year</a:t>
            </a:r>
            <a:r>
              <a:rPr lang="ca-ES" altLang="ca-ES" sz="1200" b="1">
                <a:solidFill>
                  <a:schemeClr val="bg1"/>
                </a:solidFill>
                <a:latin typeface="Verdana" panose="020B0604030504040204" pitchFamily="34" charset="0"/>
              </a:rPr>
              <a:t> 2019-20</a:t>
            </a:r>
          </a:p>
        </p:txBody>
      </p:sp>
      <p:pic>
        <p:nvPicPr>
          <p:cNvPr id="8" name="Imagen 7"/>
          <p:cNvPicPr>
            <a:picLocks noChangeAspect="1"/>
          </p:cNvPicPr>
          <p:nvPr/>
        </p:nvPicPr>
        <p:blipFill>
          <a:blip r:embed="rId3"/>
          <a:stretch>
            <a:fillRect/>
          </a:stretch>
        </p:blipFill>
        <p:spPr>
          <a:xfrm>
            <a:off x="2499326" y="6291482"/>
            <a:ext cx="792549" cy="274344"/>
          </a:xfrm>
          <a:prstGeom prst="rect">
            <a:avLst/>
          </a:prstGeom>
        </p:spPr>
      </p:pic>
      <p:pic>
        <p:nvPicPr>
          <p:cNvPr id="10" name="Imagen 9">
            <a:hlinkClick r:id="rId4"/>
          </p:cNvPr>
          <p:cNvPicPr>
            <a:picLocks noChangeAspect="1"/>
          </p:cNvPicPr>
          <p:nvPr/>
        </p:nvPicPr>
        <p:blipFill rotWithShape="1">
          <a:blip r:embed="rId5">
            <a:extLst>
              <a:ext uri="{28A0092B-C50C-407E-A947-70E740481C1C}">
                <a14:useLocalDpi xmlns:a14="http://schemas.microsoft.com/office/drawing/2010/main" val="0"/>
              </a:ext>
            </a:extLst>
          </a:blip>
          <a:srcRect l="734" t="4229" r="1489" b="3699"/>
          <a:stretch/>
        </p:blipFill>
        <p:spPr>
          <a:xfrm>
            <a:off x="3855720" y="4581129"/>
            <a:ext cx="4400520" cy="1124728"/>
          </a:xfrm>
          <a:prstGeom prst="rect">
            <a:avLst/>
          </a:prstGeom>
        </p:spPr>
      </p:pic>
    </p:spTree>
    <p:extLst>
      <p:ext uri="{BB962C8B-B14F-4D97-AF65-F5344CB8AC3E}">
        <p14:creationId xmlns:p14="http://schemas.microsoft.com/office/powerpoint/2010/main" val="2006899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2">
            <a:extLst>
              <a:ext uri="{FF2B5EF4-FFF2-40B4-BE49-F238E27FC236}">
                <a16:creationId xmlns:a16="http://schemas.microsoft.com/office/drawing/2014/main" id="{5307F909-3588-964C-99D8-5C377E654367}"/>
              </a:ext>
            </a:extLst>
          </p:cNvPr>
          <p:cNvSpPr>
            <a:spLocks noChangeArrowheads="1"/>
          </p:cNvSpPr>
          <p:nvPr/>
        </p:nvSpPr>
        <p:spPr bwMode="auto">
          <a:xfrm>
            <a:off x="3286153" y="376630"/>
            <a:ext cx="542139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GB" altLang="ca-ES" b="1" dirty="0"/>
              <a:t>What do we offer?</a:t>
            </a:r>
            <a:endParaRPr lang="en-GB" altLang="es-ES" b="1" dirty="0">
              <a:latin typeface="Verdana" panose="020B0604030504040204" pitchFamily="34" charset="0"/>
            </a:endParaRPr>
          </a:p>
        </p:txBody>
      </p:sp>
      <p:pic>
        <p:nvPicPr>
          <p:cNvPr id="8" name="Imagen 7" descr="Imagen que contiene persona, interior, tabla, comida&#10;&#10;Descripción generada automáticamente">
            <a:extLst>
              <a:ext uri="{FF2B5EF4-FFF2-40B4-BE49-F238E27FC236}">
                <a16:creationId xmlns:a16="http://schemas.microsoft.com/office/drawing/2014/main" id="{607C62B8-534C-A44B-AA47-60B351C5F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002" y="1867456"/>
            <a:ext cx="5170672" cy="3789633"/>
          </a:xfrm>
          <a:prstGeom prst="rect">
            <a:avLst/>
          </a:prstGeom>
        </p:spPr>
      </p:pic>
      <p:pic>
        <p:nvPicPr>
          <p:cNvPr id="10" name="Imagen 9" descr="Imagen que contiene laptop, persona, interior, computadora&#10;&#10;Descripción generada automáticamente">
            <a:extLst>
              <a:ext uri="{FF2B5EF4-FFF2-40B4-BE49-F238E27FC236}">
                <a16:creationId xmlns:a16="http://schemas.microsoft.com/office/drawing/2014/main" id="{112099B5-A1EB-2A40-809C-BCAA7DB8D8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328" y="1867457"/>
            <a:ext cx="5170669" cy="3789632"/>
          </a:xfrm>
          <a:prstGeom prst="rect">
            <a:avLst/>
          </a:prstGeom>
        </p:spPr>
      </p:pic>
      <p:pic>
        <p:nvPicPr>
          <p:cNvPr id="7" name="Gráfico 6" descr="Información">
            <a:hlinkClick r:id="rId5"/>
            <a:extLst>
              <a:ext uri="{FF2B5EF4-FFF2-40B4-BE49-F238E27FC236}">
                <a16:creationId xmlns:a16="http://schemas.microsoft.com/office/drawing/2014/main" id="{A16B2ED4-B57A-8B48-972C-5FF6CCEDADE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11301984" y="6050280"/>
            <a:ext cx="518160" cy="518160"/>
          </a:xfrm>
          <a:prstGeom prst="rect">
            <a:avLst/>
          </a:prstGeom>
        </p:spPr>
      </p:pic>
    </p:spTree>
    <p:extLst>
      <p:ext uri="{BB962C8B-B14F-4D97-AF65-F5344CB8AC3E}">
        <p14:creationId xmlns:p14="http://schemas.microsoft.com/office/powerpoint/2010/main" val="101514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23B12BF-D73D-9E49-923D-2D7E06576BCD}"/>
              </a:ext>
            </a:extLst>
          </p:cNvPr>
          <p:cNvPicPr>
            <a:picLocks noChangeAspect="1"/>
          </p:cNvPicPr>
          <p:nvPr/>
        </p:nvPicPr>
        <p:blipFill>
          <a:blip r:embed="rId3"/>
          <a:stretch>
            <a:fillRect/>
          </a:stretch>
        </p:blipFill>
        <p:spPr>
          <a:xfrm>
            <a:off x="3227321" y="2548"/>
            <a:ext cx="6195459" cy="6858000"/>
          </a:xfrm>
          <a:prstGeom prst="rect">
            <a:avLst/>
          </a:prstGeom>
        </p:spPr>
      </p:pic>
      <p:sp>
        <p:nvSpPr>
          <p:cNvPr id="6" name="Rectángulo 2">
            <a:extLst>
              <a:ext uri="{FF2B5EF4-FFF2-40B4-BE49-F238E27FC236}">
                <a16:creationId xmlns:a16="http://schemas.microsoft.com/office/drawing/2014/main" id="{1A2E74CD-9DF9-C149-99DA-533C03356FD8}"/>
              </a:ext>
            </a:extLst>
          </p:cNvPr>
          <p:cNvSpPr>
            <a:spLocks noChangeArrowheads="1"/>
          </p:cNvSpPr>
          <p:nvPr/>
        </p:nvSpPr>
        <p:spPr bwMode="auto">
          <a:xfrm>
            <a:off x="5124929" y="2008588"/>
            <a:ext cx="1402586" cy="246221"/>
          </a:xfrm>
          <a:prstGeom prst="rect">
            <a:avLst/>
          </a:prstGeom>
          <a:solidFill>
            <a:srgbClr val="FFFFFF">
              <a:alpha val="49804"/>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defRPr/>
            </a:pPr>
            <a:r>
              <a:rPr lang="ca-ES" sz="1000" b="1" dirty="0"/>
              <a:t>Pavelló de la República</a:t>
            </a:r>
            <a:endParaRPr lang="es-ES" altLang="es-ES" sz="1000" b="1" dirty="0">
              <a:latin typeface="+mn-lt"/>
              <a:cs typeface="Calibri"/>
            </a:endParaRPr>
          </a:p>
        </p:txBody>
      </p:sp>
      <p:sp>
        <p:nvSpPr>
          <p:cNvPr id="7" name="Rectángulo 2">
            <a:extLst>
              <a:ext uri="{FF2B5EF4-FFF2-40B4-BE49-F238E27FC236}">
                <a16:creationId xmlns:a16="http://schemas.microsoft.com/office/drawing/2014/main" id="{26EA159A-E352-E142-BA27-10E078DF0296}"/>
              </a:ext>
            </a:extLst>
          </p:cNvPr>
          <p:cNvSpPr>
            <a:spLocks noChangeArrowheads="1"/>
          </p:cNvSpPr>
          <p:nvPr/>
        </p:nvSpPr>
        <p:spPr bwMode="auto">
          <a:xfrm>
            <a:off x="5203056" y="1002679"/>
            <a:ext cx="626724" cy="246221"/>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defRPr/>
            </a:pPr>
            <a:r>
              <a:rPr lang="ca-ES" sz="1000" b="1" dirty="0"/>
              <a:t>Mundet</a:t>
            </a:r>
            <a:endParaRPr lang="es-ES" altLang="es-ES" sz="1000" b="1" dirty="0">
              <a:latin typeface="+mn-lt"/>
              <a:cs typeface="Calibri"/>
            </a:endParaRPr>
          </a:p>
        </p:txBody>
      </p:sp>
      <p:sp>
        <p:nvSpPr>
          <p:cNvPr id="8" name="Rectángulo 2">
            <a:extLst>
              <a:ext uri="{FF2B5EF4-FFF2-40B4-BE49-F238E27FC236}">
                <a16:creationId xmlns:a16="http://schemas.microsoft.com/office/drawing/2014/main" id="{FEDE5341-C579-2642-8350-F77E35BF6632}"/>
              </a:ext>
            </a:extLst>
          </p:cNvPr>
          <p:cNvSpPr>
            <a:spLocks noChangeArrowheads="1"/>
          </p:cNvSpPr>
          <p:nvPr/>
        </p:nvSpPr>
        <p:spPr bwMode="auto">
          <a:xfrm>
            <a:off x="5590709" y="3683871"/>
            <a:ext cx="478142" cy="246221"/>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defRPr/>
            </a:pPr>
            <a:r>
              <a:rPr lang="ca-ES" sz="1000" b="1" dirty="0"/>
              <a:t>Clínic</a:t>
            </a:r>
            <a:endParaRPr lang="es-ES" altLang="es-ES" sz="1000" b="1" dirty="0">
              <a:latin typeface="+mn-lt"/>
              <a:cs typeface="Calibri"/>
            </a:endParaRPr>
          </a:p>
        </p:txBody>
      </p:sp>
      <p:sp>
        <p:nvSpPr>
          <p:cNvPr id="9" name="Rectángulo 2">
            <a:extLst>
              <a:ext uri="{FF2B5EF4-FFF2-40B4-BE49-F238E27FC236}">
                <a16:creationId xmlns:a16="http://schemas.microsoft.com/office/drawing/2014/main" id="{08DA80BE-B091-6C47-8ED4-494E83541CDA}"/>
              </a:ext>
            </a:extLst>
          </p:cNvPr>
          <p:cNvSpPr>
            <a:spLocks noChangeArrowheads="1"/>
          </p:cNvSpPr>
          <p:nvPr/>
        </p:nvSpPr>
        <p:spPr bwMode="auto">
          <a:xfrm>
            <a:off x="3486938" y="6019939"/>
            <a:ext cx="859030" cy="246221"/>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defRPr/>
            </a:pPr>
            <a:r>
              <a:rPr lang="ca-ES" sz="1000" b="1" dirty="0"/>
              <a:t>Bellvitge</a:t>
            </a:r>
            <a:endParaRPr lang="es-ES" altLang="es-ES" sz="1000" b="1" dirty="0">
              <a:latin typeface="+mn-lt"/>
              <a:cs typeface="Calibri"/>
            </a:endParaRPr>
          </a:p>
        </p:txBody>
      </p:sp>
      <p:sp>
        <p:nvSpPr>
          <p:cNvPr id="13" name="Rectángulo 2">
            <a:extLst>
              <a:ext uri="{FF2B5EF4-FFF2-40B4-BE49-F238E27FC236}">
                <a16:creationId xmlns:a16="http://schemas.microsoft.com/office/drawing/2014/main" id="{149A4862-C834-BF4E-BACC-D0A17F1CCBEC}"/>
              </a:ext>
            </a:extLst>
          </p:cNvPr>
          <p:cNvSpPr>
            <a:spLocks noChangeArrowheads="1"/>
          </p:cNvSpPr>
          <p:nvPr/>
        </p:nvSpPr>
        <p:spPr bwMode="auto">
          <a:xfrm>
            <a:off x="2237458" y="3756203"/>
            <a:ext cx="1726290" cy="1323439"/>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None/>
              <a:defRPr/>
            </a:pPr>
            <a:r>
              <a:rPr lang="ca-ES" sz="1000" b="1" dirty="0" err="1"/>
              <a:t>Biology</a:t>
            </a:r>
            <a:endParaRPr lang="ca-ES" sz="1000" b="1" dirty="0"/>
          </a:p>
          <a:p>
            <a:pPr algn="r">
              <a:lnSpc>
                <a:spcPct val="100000"/>
              </a:lnSpc>
              <a:spcBef>
                <a:spcPct val="0"/>
              </a:spcBef>
              <a:buNone/>
              <a:defRPr/>
            </a:pPr>
            <a:r>
              <a:rPr lang="ca-ES" sz="1000" b="1" dirty="0" err="1"/>
              <a:t>Earth</a:t>
            </a:r>
            <a:r>
              <a:rPr lang="ca-ES" sz="1000" b="1" dirty="0"/>
              <a:t> </a:t>
            </a:r>
            <a:r>
              <a:rPr lang="ca-ES" sz="1000" b="1" dirty="0" err="1"/>
              <a:t>Sciences</a:t>
            </a:r>
            <a:endParaRPr lang="ca-ES" sz="1000" b="1" dirty="0"/>
          </a:p>
          <a:p>
            <a:pPr algn="r">
              <a:lnSpc>
                <a:spcPct val="100000"/>
              </a:lnSpc>
              <a:spcBef>
                <a:spcPct val="0"/>
              </a:spcBef>
              <a:buNone/>
              <a:defRPr/>
            </a:pPr>
            <a:r>
              <a:rPr lang="ca-ES" sz="1000" b="1" dirty="0" err="1"/>
              <a:t>Economics</a:t>
            </a:r>
            <a:r>
              <a:rPr lang="ca-ES" sz="1000" b="1" dirty="0"/>
              <a:t> </a:t>
            </a:r>
            <a:r>
              <a:rPr lang="ca-ES" sz="1000" b="1" dirty="0" err="1"/>
              <a:t>and</a:t>
            </a:r>
            <a:r>
              <a:rPr lang="ca-ES" sz="1000" b="1" dirty="0"/>
              <a:t> Business</a:t>
            </a:r>
          </a:p>
          <a:p>
            <a:pPr algn="r">
              <a:lnSpc>
                <a:spcPct val="100000"/>
              </a:lnSpc>
              <a:spcBef>
                <a:spcPct val="0"/>
              </a:spcBef>
              <a:buNone/>
              <a:defRPr/>
            </a:pPr>
            <a:r>
              <a:rPr lang="ca-ES" sz="1000" b="1" dirty="0" err="1"/>
              <a:t>Fine</a:t>
            </a:r>
            <a:r>
              <a:rPr lang="ca-ES" sz="1000" b="1" dirty="0"/>
              <a:t> Arts</a:t>
            </a:r>
          </a:p>
          <a:p>
            <a:pPr algn="r">
              <a:lnSpc>
                <a:spcPct val="100000"/>
              </a:lnSpc>
              <a:spcBef>
                <a:spcPct val="0"/>
              </a:spcBef>
              <a:buNone/>
              <a:defRPr/>
            </a:pPr>
            <a:r>
              <a:rPr lang="ca-ES" sz="1000" b="1" dirty="0"/>
              <a:t>Law</a:t>
            </a:r>
          </a:p>
          <a:p>
            <a:pPr algn="r">
              <a:lnSpc>
                <a:spcPct val="100000"/>
              </a:lnSpc>
              <a:spcBef>
                <a:spcPct val="0"/>
              </a:spcBef>
              <a:buNone/>
              <a:defRPr/>
            </a:pPr>
            <a:r>
              <a:rPr lang="ca-ES" sz="1000" b="1" dirty="0" err="1"/>
              <a:t>Physics</a:t>
            </a:r>
            <a:r>
              <a:rPr lang="ca-ES" sz="1000" b="1" dirty="0"/>
              <a:t> </a:t>
            </a:r>
            <a:r>
              <a:rPr lang="ca-ES" sz="1000" b="1" dirty="0" err="1"/>
              <a:t>and</a:t>
            </a:r>
            <a:r>
              <a:rPr lang="ca-ES" sz="1000" b="1" dirty="0"/>
              <a:t> </a:t>
            </a:r>
            <a:r>
              <a:rPr lang="ca-ES" sz="1000" b="1" dirty="0" err="1"/>
              <a:t>Chemistry</a:t>
            </a:r>
            <a:endParaRPr lang="ca-ES" sz="1000" b="1" dirty="0"/>
          </a:p>
          <a:p>
            <a:pPr algn="r">
              <a:lnSpc>
                <a:spcPct val="100000"/>
              </a:lnSpc>
              <a:spcBef>
                <a:spcPct val="0"/>
              </a:spcBef>
              <a:buNone/>
              <a:defRPr/>
            </a:pPr>
            <a:r>
              <a:rPr lang="ca-ES" sz="1000" b="1" dirty="0" err="1"/>
              <a:t>Pharmacy</a:t>
            </a:r>
            <a:r>
              <a:rPr lang="ca-ES" sz="1000" b="1" dirty="0"/>
              <a:t> </a:t>
            </a:r>
            <a:r>
              <a:rPr lang="ca-ES" sz="1000" b="1" dirty="0" err="1"/>
              <a:t>and</a:t>
            </a:r>
            <a:r>
              <a:rPr lang="ca-ES" sz="1000" b="1" dirty="0"/>
              <a:t> </a:t>
            </a:r>
            <a:r>
              <a:rPr lang="ca-ES" sz="1000" b="1" dirty="0" err="1"/>
              <a:t>Food</a:t>
            </a:r>
            <a:r>
              <a:rPr lang="ca-ES" sz="1000" b="1" dirty="0"/>
              <a:t> </a:t>
            </a:r>
            <a:r>
              <a:rPr lang="ca-ES" sz="1000" b="1" dirty="0" err="1"/>
              <a:t>Science</a:t>
            </a:r>
            <a:endParaRPr lang="ca-ES" sz="1000" b="1" dirty="0"/>
          </a:p>
          <a:p>
            <a:pPr>
              <a:lnSpc>
                <a:spcPct val="100000"/>
              </a:lnSpc>
              <a:spcBef>
                <a:spcPct val="0"/>
              </a:spcBef>
              <a:buNone/>
              <a:defRPr/>
            </a:pPr>
            <a:endParaRPr lang="es-ES" altLang="es-ES" sz="1000" b="1" dirty="0">
              <a:latin typeface="+mn-lt"/>
              <a:cs typeface="Calibri"/>
            </a:endParaRPr>
          </a:p>
        </p:txBody>
      </p:sp>
      <p:sp>
        <p:nvSpPr>
          <p:cNvPr id="14" name="Rectángulo 2">
            <a:extLst>
              <a:ext uri="{FF2B5EF4-FFF2-40B4-BE49-F238E27FC236}">
                <a16:creationId xmlns:a16="http://schemas.microsoft.com/office/drawing/2014/main" id="{A899FAE5-5581-9348-ACF5-BE2E3530255A}"/>
              </a:ext>
            </a:extLst>
          </p:cNvPr>
          <p:cNvSpPr>
            <a:spLocks noChangeArrowheads="1"/>
          </p:cNvSpPr>
          <p:nvPr/>
        </p:nvSpPr>
        <p:spPr bwMode="auto">
          <a:xfrm>
            <a:off x="2838824" y="414859"/>
            <a:ext cx="228909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ca-ES" altLang="ca-ES" b="1" dirty="0" err="1"/>
              <a:t>Libraries</a:t>
            </a:r>
            <a:endParaRPr lang="es-ES" altLang="es-ES" b="1" dirty="0">
              <a:latin typeface="Verdana" panose="020B0604030504040204" pitchFamily="34" charset="0"/>
            </a:endParaRPr>
          </a:p>
        </p:txBody>
      </p:sp>
      <p:pic>
        <p:nvPicPr>
          <p:cNvPr id="15" name="Gráfico 14" descr="Información">
            <a:hlinkClick r:id="rId4"/>
            <a:extLst>
              <a:ext uri="{FF2B5EF4-FFF2-40B4-BE49-F238E27FC236}">
                <a16:creationId xmlns:a16="http://schemas.microsoft.com/office/drawing/2014/main" id="{5A9D2012-0FD0-1643-9F79-CDD98B6ADA3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360093" y="6143049"/>
            <a:ext cx="518160" cy="518160"/>
          </a:xfrm>
          <a:prstGeom prst="rect">
            <a:avLst/>
          </a:prstGeom>
        </p:spPr>
      </p:pic>
      <p:sp>
        <p:nvSpPr>
          <p:cNvPr id="16" name="Rectángulo 2">
            <a:extLst>
              <a:ext uri="{FF2B5EF4-FFF2-40B4-BE49-F238E27FC236}">
                <a16:creationId xmlns:a16="http://schemas.microsoft.com/office/drawing/2014/main" id="{0CBFD607-5A4A-C14B-8012-5DC35C759980}"/>
              </a:ext>
            </a:extLst>
          </p:cNvPr>
          <p:cNvSpPr>
            <a:spLocks noChangeArrowheads="1"/>
          </p:cNvSpPr>
          <p:nvPr/>
        </p:nvSpPr>
        <p:spPr bwMode="auto">
          <a:xfrm>
            <a:off x="6325050" y="4005204"/>
            <a:ext cx="2686299" cy="246221"/>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defRPr/>
            </a:pPr>
            <a:r>
              <a:rPr lang="ca-ES" sz="1000" b="1" dirty="0" err="1"/>
              <a:t>Maths</a:t>
            </a:r>
            <a:r>
              <a:rPr lang="ca-ES" sz="1000" b="1" dirty="0"/>
              <a:t> | </a:t>
            </a:r>
            <a:r>
              <a:rPr lang="ca-ES" sz="1000" b="1" dirty="0" err="1"/>
              <a:t>Philology</a:t>
            </a:r>
            <a:r>
              <a:rPr lang="ca-ES" sz="1000" b="1" dirty="0"/>
              <a:t> | </a:t>
            </a:r>
            <a:r>
              <a:rPr lang="ca-ES" sz="1000" b="1" dirty="0" err="1"/>
              <a:t>Rare</a:t>
            </a:r>
            <a:r>
              <a:rPr lang="ca-ES" sz="1000" b="1" dirty="0"/>
              <a:t> </a:t>
            </a:r>
            <a:r>
              <a:rPr lang="ca-ES" sz="1000" b="1" dirty="0" err="1"/>
              <a:t>Book</a:t>
            </a:r>
            <a:r>
              <a:rPr lang="ca-ES" sz="1000" b="1" dirty="0"/>
              <a:t> </a:t>
            </a:r>
            <a:r>
              <a:rPr lang="ca-ES" sz="1000" b="1" dirty="0" err="1"/>
              <a:t>and</a:t>
            </a:r>
            <a:r>
              <a:rPr lang="ca-ES" sz="1000" b="1" dirty="0"/>
              <a:t> </a:t>
            </a:r>
            <a:r>
              <a:rPr lang="ca-ES" sz="1000" b="1" dirty="0" err="1"/>
              <a:t>Manuscritp</a:t>
            </a:r>
            <a:endParaRPr lang="es-ES" altLang="es-ES" sz="1000" b="1" dirty="0">
              <a:latin typeface="+mn-lt"/>
              <a:cs typeface="Calibri"/>
            </a:endParaRPr>
          </a:p>
        </p:txBody>
      </p:sp>
      <p:sp>
        <p:nvSpPr>
          <p:cNvPr id="17" name="Rectángulo 2">
            <a:extLst>
              <a:ext uri="{FF2B5EF4-FFF2-40B4-BE49-F238E27FC236}">
                <a16:creationId xmlns:a16="http://schemas.microsoft.com/office/drawing/2014/main" id="{C0AE4D63-48D1-B345-AED1-3C8266F50C5A}"/>
              </a:ext>
            </a:extLst>
          </p:cNvPr>
          <p:cNvSpPr>
            <a:spLocks noChangeArrowheads="1"/>
          </p:cNvSpPr>
          <p:nvPr/>
        </p:nvSpPr>
        <p:spPr bwMode="auto">
          <a:xfrm>
            <a:off x="4638908" y="4723605"/>
            <a:ext cx="1248146" cy="400110"/>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defRPr/>
            </a:pPr>
            <a:r>
              <a:rPr lang="ca-ES" sz="1000" b="1" dirty="0" err="1"/>
              <a:t>Information</a:t>
            </a:r>
            <a:r>
              <a:rPr lang="ca-ES" sz="1000" b="1" dirty="0"/>
              <a:t> </a:t>
            </a:r>
            <a:r>
              <a:rPr lang="ca-ES" sz="1000" b="1" dirty="0" err="1"/>
              <a:t>and</a:t>
            </a:r>
            <a:endParaRPr lang="ca-ES" sz="1000" b="1" dirty="0"/>
          </a:p>
          <a:p>
            <a:pPr algn="ctr">
              <a:lnSpc>
                <a:spcPct val="100000"/>
              </a:lnSpc>
              <a:spcBef>
                <a:spcPct val="0"/>
              </a:spcBef>
              <a:buNone/>
              <a:defRPr/>
            </a:pPr>
            <a:r>
              <a:rPr lang="ca-ES" altLang="es-ES" sz="1000" b="1" dirty="0">
                <a:latin typeface="+mn-lt"/>
                <a:cs typeface="Calibri"/>
              </a:rPr>
              <a:t>Audiovisual Media</a:t>
            </a:r>
            <a:endParaRPr lang="es-ES" altLang="es-ES" sz="1000" b="1" dirty="0">
              <a:latin typeface="+mn-lt"/>
              <a:cs typeface="Calibri"/>
            </a:endParaRPr>
          </a:p>
        </p:txBody>
      </p:sp>
      <p:sp>
        <p:nvSpPr>
          <p:cNvPr id="18" name="Rectángulo 2">
            <a:extLst>
              <a:ext uri="{FF2B5EF4-FFF2-40B4-BE49-F238E27FC236}">
                <a16:creationId xmlns:a16="http://schemas.microsoft.com/office/drawing/2014/main" id="{F305F8D5-48FD-4143-9C1E-98FC4DE59F37}"/>
              </a:ext>
            </a:extLst>
          </p:cNvPr>
          <p:cNvSpPr>
            <a:spLocks noChangeArrowheads="1"/>
          </p:cNvSpPr>
          <p:nvPr/>
        </p:nvSpPr>
        <p:spPr bwMode="auto">
          <a:xfrm>
            <a:off x="5767110" y="4572759"/>
            <a:ext cx="1411587" cy="400110"/>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defRPr/>
            </a:pPr>
            <a:r>
              <a:rPr lang="ca-ES" sz="1000" b="1" dirty="0" err="1"/>
              <a:t>Philosophy</a:t>
            </a:r>
            <a:r>
              <a:rPr lang="ca-ES" sz="1000" b="1" dirty="0"/>
              <a:t>, </a:t>
            </a:r>
            <a:r>
              <a:rPr lang="ca-ES" sz="1000" b="1" dirty="0" err="1"/>
              <a:t>Geography</a:t>
            </a:r>
            <a:r>
              <a:rPr lang="ca-ES" sz="1000" b="1" dirty="0"/>
              <a:t> </a:t>
            </a:r>
          </a:p>
          <a:p>
            <a:pPr algn="ctr">
              <a:lnSpc>
                <a:spcPct val="100000"/>
              </a:lnSpc>
              <a:spcBef>
                <a:spcPct val="0"/>
              </a:spcBef>
              <a:buNone/>
              <a:defRPr/>
            </a:pPr>
            <a:r>
              <a:rPr lang="ca-ES" sz="1000" b="1" dirty="0" err="1"/>
              <a:t>and</a:t>
            </a:r>
            <a:r>
              <a:rPr lang="ca-ES" sz="1000" b="1" dirty="0"/>
              <a:t> </a:t>
            </a:r>
            <a:r>
              <a:rPr lang="ca-ES" sz="1000" b="1" dirty="0" err="1"/>
              <a:t>History</a:t>
            </a:r>
            <a:endParaRPr lang="es-ES" altLang="es-ES" sz="1000" b="1" dirty="0">
              <a:latin typeface="+mn-lt"/>
              <a:cs typeface="Calibri"/>
            </a:endParaRPr>
          </a:p>
        </p:txBody>
      </p:sp>
      <p:sp>
        <p:nvSpPr>
          <p:cNvPr id="21" name="Rectángulo 2">
            <a:extLst>
              <a:ext uri="{FF2B5EF4-FFF2-40B4-BE49-F238E27FC236}">
                <a16:creationId xmlns:a16="http://schemas.microsoft.com/office/drawing/2014/main" id="{98AED3A8-0497-F24E-B624-A533069DE22A}"/>
              </a:ext>
            </a:extLst>
          </p:cNvPr>
          <p:cNvSpPr>
            <a:spLocks noChangeArrowheads="1"/>
          </p:cNvSpPr>
          <p:nvPr/>
        </p:nvSpPr>
        <p:spPr bwMode="auto">
          <a:xfrm>
            <a:off x="7903448" y="553359"/>
            <a:ext cx="696022" cy="246221"/>
          </a:xfrm>
          <a:prstGeom prst="rect">
            <a:avLst/>
          </a:prstGeom>
          <a:solidFill>
            <a:srgbClr val="FFFFFF">
              <a:alpha val="50196"/>
            </a:srgbClr>
          </a:solidFill>
          <a:ln>
            <a:noFill/>
          </a:ln>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defRPr/>
            </a:pPr>
            <a:r>
              <a:rPr lang="ca-ES" sz="1000" b="1" dirty="0" err="1"/>
              <a:t>Torribera</a:t>
            </a:r>
            <a:endParaRPr lang="es-ES" altLang="es-ES" sz="1000" b="1" dirty="0">
              <a:latin typeface="+mn-lt"/>
              <a:cs typeface="Calibri"/>
            </a:endParaRPr>
          </a:p>
        </p:txBody>
      </p:sp>
    </p:spTree>
    <p:extLst>
      <p:ext uri="{BB962C8B-B14F-4D97-AF65-F5344CB8AC3E}">
        <p14:creationId xmlns:p14="http://schemas.microsoft.com/office/powerpoint/2010/main" val="305003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2">
            <a:extLst>
              <a:ext uri="{FF2B5EF4-FFF2-40B4-BE49-F238E27FC236}">
                <a16:creationId xmlns:a16="http://schemas.microsoft.com/office/drawing/2014/main" id="{A899FAE5-5581-9348-ACF5-BE2E3530255A}"/>
              </a:ext>
            </a:extLst>
          </p:cNvPr>
          <p:cNvSpPr>
            <a:spLocks noChangeArrowheads="1"/>
          </p:cNvSpPr>
          <p:nvPr/>
        </p:nvSpPr>
        <p:spPr bwMode="auto">
          <a:xfrm>
            <a:off x="3263705" y="378908"/>
            <a:ext cx="30802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err="1"/>
              <a:t>Libraries</a:t>
            </a:r>
            <a:endParaRPr lang="es-ES" altLang="es-ES" b="1" dirty="0">
              <a:latin typeface="Verdana" panose="020B0604030504040204" pitchFamily="34" charset="0"/>
            </a:endParaRPr>
          </a:p>
        </p:txBody>
      </p:sp>
      <p:sp>
        <p:nvSpPr>
          <p:cNvPr id="4" name="Rectangle 3"/>
          <p:cNvSpPr/>
          <p:nvPr/>
        </p:nvSpPr>
        <p:spPr>
          <a:xfrm>
            <a:off x="2888974" y="1232453"/>
            <a:ext cx="1842052" cy="12589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15" name="Group 14"/>
          <p:cNvGrpSpPr/>
          <p:nvPr/>
        </p:nvGrpSpPr>
        <p:grpSpPr>
          <a:xfrm>
            <a:off x="2239618" y="1444488"/>
            <a:ext cx="7606749" cy="5135217"/>
            <a:chOff x="596348" y="1298713"/>
            <a:chExt cx="8216348" cy="5466522"/>
          </a:xfrm>
        </p:grpSpPr>
        <p:pic>
          <p:nvPicPr>
            <p:cNvPr id="3" name="Imagen 2">
              <a:extLst>
                <a:ext uri="{FF2B5EF4-FFF2-40B4-BE49-F238E27FC236}">
                  <a16:creationId xmlns:a16="http://schemas.microsoft.com/office/drawing/2014/main" id="{1990AE80-7407-9640-A9B1-21DCA7F50287}"/>
                </a:ext>
              </a:extLst>
            </p:cNvPr>
            <p:cNvPicPr>
              <a:picLocks noChangeAspect="1"/>
            </p:cNvPicPr>
            <p:nvPr/>
          </p:nvPicPr>
          <p:blipFill rotWithShape="1">
            <a:blip r:embed="rId3">
              <a:extLst>
                <a:ext uri="{28A0092B-C50C-407E-A947-70E740481C1C}">
                  <a14:useLocalDpi xmlns:a14="http://schemas.microsoft.com/office/drawing/2010/main" val="0"/>
                </a:ext>
              </a:extLst>
            </a:blip>
            <a:srcRect l="22387" t="29484" r="5520"/>
            <a:stretch/>
          </p:blipFill>
          <p:spPr>
            <a:xfrm>
              <a:off x="3273287" y="1298713"/>
              <a:ext cx="5539409" cy="5466522"/>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45024" r="76515" b="12850"/>
            <a:stretch/>
          </p:blipFill>
          <p:spPr>
            <a:xfrm>
              <a:off x="596348" y="1669266"/>
              <a:ext cx="2769704" cy="5012409"/>
            </a:xfrm>
            <a:prstGeom prst="rect">
              <a:avLst/>
            </a:prstGeom>
          </p:spPr>
        </p:pic>
      </p:grpSp>
      <p:sp>
        <p:nvSpPr>
          <p:cNvPr id="8" name="Rectángulo 14">
            <a:extLst>
              <a:ext uri="{FF2B5EF4-FFF2-40B4-BE49-F238E27FC236}">
                <a16:creationId xmlns:a16="http://schemas.microsoft.com/office/drawing/2014/main" id="{167B4009-D563-5247-A60F-99D425848EBB}"/>
              </a:ext>
            </a:extLst>
          </p:cNvPr>
          <p:cNvSpPr/>
          <p:nvPr/>
        </p:nvSpPr>
        <p:spPr>
          <a:xfrm>
            <a:off x="2371599" y="1749287"/>
            <a:ext cx="2240158" cy="4572001"/>
          </a:xfrm>
          <a:prstGeom prst="rect">
            <a:avLst/>
          </a:prstGeom>
          <a:noFill/>
          <a:ln w="38100">
            <a:solidFill>
              <a:srgbClr val="096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Gráfico 8" descr="Información">
            <a:hlinkClick r:id="rId4"/>
            <a:extLst>
              <a:ext uri="{FF2B5EF4-FFF2-40B4-BE49-F238E27FC236}">
                <a16:creationId xmlns:a16="http://schemas.microsoft.com/office/drawing/2014/main" id="{21A38F5A-20BA-7D44-AA9C-02236EE2FDB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301984" y="6050280"/>
            <a:ext cx="518160" cy="518160"/>
          </a:xfrm>
          <a:prstGeom prst="rect">
            <a:avLst/>
          </a:prstGeom>
        </p:spPr>
      </p:pic>
    </p:spTree>
    <p:extLst>
      <p:ext uri="{BB962C8B-B14F-4D97-AF65-F5344CB8AC3E}">
        <p14:creationId xmlns:p14="http://schemas.microsoft.com/office/powerpoint/2010/main" val="1708072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ángulo 2"/>
          <p:cNvSpPr>
            <a:spLocks noChangeArrowheads="1"/>
          </p:cNvSpPr>
          <p:nvPr/>
        </p:nvSpPr>
        <p:spPr bwMode="auto">
          <a:xfrm>
            <a:off x="3272009" y="364158"/>
            <a:ext cx="46520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err="1"/>
              <a:t>Heritage</a:t>
            </a:r>
            <a:r>
              <a:rPr lang="ca-ES" altLang="ca-ES" b="1" dirty="0"/>
              <a:t> </a:t>
            </a:r>
            <a:r>
              <a:rPr lang="ca-ES" altLang="ca-ES" b="1" dirty="0" err="1"/>
              <a:t>libraries</a:t>
            </a:r>
            <a:endParaRPr lang="es-ES" altLang="es-ES" b="1" dirty="0">
              <a:latin typeface="Verdana" panose="020B0604030504040204" pitchFamily="34" charset="0"/>
            </a:endParaRPr>
          </a:p>
        </p:txBody>
      </p:sp>
      <p:sp>
        <p:nvSpPr>
          <p:cNvPr id="4" name="Títol 1">
            <a:extLst>
              <a:ext uri="{FF2B5EF4-FFF2-40B4-BE49-F238E27FC236}">
                <a16:creationId xmlns:a16="http://schemas.microsoft.com/office/drawing/2014/main" id="{CFA37997-EE2F-FC4E-BA70-4B0A99212114}"/>
              </a:ext>
            </a:extLst>
          </p:cNvPr>
          <p:cNvSpPr>
            <a:spLocks noGrp="1"/>
          </p:cNvSpPr>
          <p:nvPr>
            <p:ph type="title"/>
          </p:nvPr>
        </p:nvSpPr>
        <p:spPr>
          <a:xfrm>
            <a:off x="242765" y="1395664"/>
            <a:ext cx="5263794" cy="395668"/>
          </a:xfrm>
        </p:spPr>
        <p:txBody>
          <a:bodyPr>
            <a:noAutofit/>
          </a:bodyPr>
          <a:lstStyle/>
          <a:p>
            <a:pPr>
              <a:defRPr/>
            </a:pPr>
            <a:r>
              <a:rPr lang="en-US" sz="2400" b="1" dirty="0">
                <a:solidFill>
                  <a:srgbClr val="0965FF"/>
                </a:solidFill>
                <a:latin typeface="+mn-lt"/>
              </a:rPr>
              <a:t>Rare Book and Manuscript CRAI Library</a:t>
            </a:r>
            <a:endParaRPr lang="ca-ES" sz="2400" dirty="0">
              <a:solidFill>
                <a:srgbClr val="0965FF"/>
              </a:solidFill>
            </a:endParaRPr>
          </a:p>
        </p:txBody>
      </p:sp>
      <p:sp>
        <p:nvSpPr>
          <p:cNvPr id="10" name="Títol 1">
            <a:extLst>
              <a:ext uri="{FF2B5EF4-FFF2-40B4-BE49-F238E27FC236}">
                <a16:creationId xmlns:a16="http://schemas.microsoft.com/office/drawing/2014/main" id="{676207AC-1AFA-8642-8FD1-8C7834AA1D78}"/>
              </a:ext>
            </a:extLst>
          </p:cNvPr>
          <p:cNvSpPr txBox="1">
            <a:spLocks/>
          </p:cNvSpPr>
          <p:nvPr/>
        </p:nvSpPr>
        <p:spPr>
          <a:xfrm>
            <a:off x="6096000" y="1395664"/>
            <a:ext cx="5263794" cy="42880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defRPr/>
            </a:pPr>
            <a:r>
              <a:rPr lang="en-US" sz="2400" b="1" dirty="0">
                <a:solidFill>
                  <a:srgbClr val="0965FF"/>
                </a:solidFill>
                <a:latin typeface="+mn-lt"/>
              </a:rPr>
              <a:t>The </a:t>
            </a:r>
            <a:r>
              <a:rPr lang="en-US" sz="2400" b="1" dirty="0" err="1">
                <a:solidFill>
                  <a:srgbClr val="0965FF"/>
                </a:solidFill>
                <a:latin typeface="+mn-lt"/>
              </a:rPr>
              <a:t>Pavelló</a:t>
            </a:r>
            <a:r>
              <a:rPr lang="en-US" sz="2400" b="1" dirty="0">
                <a:solidFill>
                  <a:srgbClr val="0965FF"/>
                </a:solidFill>
                <a:latin typeface="+mn-lt"/>
              </a:rPr>
              <a:t> de la </a:t>
            </a:r>
            <a:r>
              <a:rPr lang="en-US" sz="2400" b="1" dirty="0" err="1">
                <a:solidFill>
                  <a:srgbClr val="0965FF"/>
                </a:solidFill>
                <a:latin typeface="+mn-lt"/>
              </a:rPr>
              <a:t>República</a:t>
            </a:r>
            <a:r>
              <a:rPr lang="en-US" sz="2400" b="1" dirty="0">
                <a:solidFill>
                  <a:srgbClr val="0965FF"/>
                </a:solidFill>
                <a:latin typeface="+mn-lt"/>
              </a:rPr>
              <a:t> CRAI Library</a:t>
            </a:r>
            <a:endParaRPr lang="ca-ES" sz="2400" dirty="0">
              <a:solidFill>
                <a:srgbClr val="0965FF"/>
              </a:solidFill>
            </a:endParaRPr>
          </a:p>
        </p:txBody>
      </p:sp>
      <p:sp>
        <p:nvSpPr>
          <p:cNvPr id="12" name="QuadreDeText 7">
            <a:extLst>
              <a:ext uri="{FF2B5EF4-FFF2-40B4-BE49-F238E27FC236}">
                <a16:creationId xmlns:a16="http://schemas.microsoft.com/office/drawing/2014/main" id="{9F564880-8297-1F4B-9864-ABBCB37D93B3}"/>
              </a:ext>
            </a:extLst>
          </p:cNvPr>
          <p:cNvSpPr txBox="1"/>
          <p:nvPr/>
        </p:nvSpPr>
        <p:spPr>
          <a:xfrm>
            <a:off x="9636022" y="2393712"/>
            <a:ext cx="2316247" cy="2062103"/>
          </a:xfrm>
          <a:prstGeom prst="rect">
            <a:avLst/>
          </a:prstGeom>
          <a:solidFill>
            <a:schemeClr val="bg1"/>
          </a:solidFill>
        </p:spPr>
        <p:txBody>
          <a:bodyPr wrap="square">
            <a:spAutoFit/>
          </a:bodyPr>
          <a:lstStyle/>
          <a:p>
            <a:pPr>
              <a:defRPr/>
            </a:pPr>
            <a:r>
              <a:rPr lang="en-US" sz="1600" dirty="0"/>
              <a:t>One of the leading archive libraries in the world about the Second Spanish Republic, the Spanish Civil War and exile, the Franco regime and Spain's transition to democracy.</a:t>
            </a:r>
          </a:p>
        </p:txBody>
      </p:sp>
      <p:pic>
        <p:nvPicPr>
          <p:cNvPr id="6" name="Imagen 5" descr="Imagen que contiene texto, grupo, gente, hombre&#10;&#10;Descripción generada automáticamente">
            <a:extLst>
              <a:ext uri="{FF2B5EF4-FFF2-40B4-BE49-F238E27FC236}">
                <a16:creationId xmlns:a16="http://schemas.microsoft.com/office/drawing/2014/main" id="{72721E98-2D27-9947-8581-2B5AF68AD1D8}"/>
              </a:ext>
            </a:extLst>
          </p:cNvPr>
          <p:cNvPicPr>
            <a:picLocks noChangeAspect="1"/>
          </p:cNvPicPr>
          <p:nvPr/>
        </p:nvPicPr>
        <p:blipFill rotWithShape="1">
          <a:blip r:embed="rId3">
            <a:extLst>
              <a:ext uri="{28A0092B-C50C-407E-A947-70E740481C1C}">
                <a14:useLocalDpi xmlns:a14="http://schemas.microsoft.com/office/drawing/2010/main" val="0"/>
              </a:ext>
            </a:extLst>
          </a:blip>
          <a:srcRect r="23905"/>
          <a:stretch/>
        </p:blipFill>
        <p:spPr>
          <a:xfrm>
            <a:off x="300003" y="1900360"/>
            <a:ext cx="3247147" cy="4482098"/>
          </a:xfrm>
          <a:prstGeom prst="rect">
            <a:avLst/>
          </a:prstGeom>
          <a:effectLst>
            <a:outerShdw blurRad="50800" dist="38100" dir="2700000" algn="tl" rotWithShape="0">
              <a:prstClr val="black">
                <a:alpha val="40000"/>
              </a:prstClr>
            </a:outerShdw>
          </a:effectLst>
        </p:spPr>
      </p:pic>
      <p:graphicFrame>
        <p:nvGraphicFramePr>
          <p:cNvPr id="11" name="Taula 3">
            <a:extLst>
              <a:ext uri="{FF2B5EF4-FFF2-40B4-BE49-F238E27FC236}">
                <a16:creationId xmlns:a16="http://schemas.microsoft.com/office/drawing/2014/main" id="{BAC3FCD4-9C62-6047-90CF-D1361360F5C2}"/>
              </a:ext>
            </a:extLst>
          </p:cNvPr>
          <p:cNvGraphicFramePr>
            <a:graphicFrameLocks noGrp="1"/>
          </p:cNvGraphicFramePr>
          <p:nvPr>
            <p:extLst>
              <p:ext uri="{D42A27DB-BD31-4B8C-83A1-F6EECF244321}">
                <p14:modId xmlns:p14="http://schemas.microsoft.com/office/powerpoint/2010/main" val="2948315347"/>
              </p:ext>
            </p:extLst>
          </p:nvPr>
        </p:nvGraphicFramePr>
        <p:xfrm>
          <a:off x="3663306" y="2393712"/>
          <a:ext cx="4530903" cy="1408695"/>
        </p:xfrm>
        <a:graphic>
          <a:graphicData uri="http://schemas.openxmlformats.org/drawingml/2006/table">
            <a:tbl>
              <a:tblPr firstRow="1" bandRow="1">
                <a:tableStyleId>{5C22544A-7EE6-4342-B048-85BDC9FD1C3A}</a:tableStyleId>
              </a:tblPr>
              <a:tblGrid>
                <a:gridCol w="854732">
                  <a:extLst>
                    <a:ext uri="{9D8B030D-6E8A-4147-A177-3AD203B41FA5}">
                      <a16:colId xmlns:a16="http://schemas.microsoft.com/office/drawing/2014/main" val="20000"/>
                    </a:ext>
                  </a:extLst>
                </a:gridCol>
                <a:gridCol w="3676171">
                  <a:extLst>
                    <a:ext uri="{9D8B030D-6E8A-4147-A177-3AD203B41FA5}">
                      <a16:colId xmlns:a16="http://schemas.microsoft.com/office/drawing/2014/main" val="20001"/>
                    </a:ext>
                  </a:extLst>
                </a:gridCol>
              </a:tblGrid>
              <a:tr h="1408695">
                <a:tc>
                  <a:txBody>
                    <a:bodyPr/>
                    <a:lstStyle/>
                    <a:p>
                      <a:pPr algn="r"/>
                      <a:r>
                        <a:rPr lang="es-ES" altLang="ca-ES" sz="1600" b="1" dirty="0">
                          <a:solidFill>
                            <a:schemeClr val="tx1"/>
                          </a:solidFill>
                          <a:latin typeface="+mn-lt"/>
                        </a:rPr>
                        <a:t>2,150</a:t>
                      </a:r>
                    </a:p>
                    <a:p>
                      <a:pPr lvl="0" algn="r">
                        <a:buNone/>
                      </a:pPr>
                      <a:r>
                        <a:rPr lang="es-ES" altLang="ca-ES" sz="1600" b="1" dirty="0">
                          <a:solidFill>
                            <a:schemeClr val="tx1"/>
                          </a:solidFill>
                          <a:latin typeface="+mn-lt"/>
                        </a:rPr>
                        <a:t>1,240</a:t>
                      </a:r>
                      <a:endParaRPr lang="es-ES" sz="1600" dirty="0">
                        <a:solidFill>
                          <a:schemeClr val="tx1"/>
                        </a:solidFill>
                      </a:endParaRPr>
                    </a:p>
                    <a:p>
                      <a:pPr algn="r"/>
                      <a:r>
                        <a:rPr lang="es-ES" altLang="ca-ES" sz="1600" b="1" dirty="0">
                          <a:solidFill>
                            <a:schemeClr val="tx1"/>
                          </a:solidFill>
                          <a:latin typeface="+mn-lt"/>
                        </a:rPr>
                        <a:t>120,000</a:t>
                      </a:r>
                    </a:p>
                    <a:p>
                      <a:pPr algn="r"/>
                      <a:r>
                        <a:rPr lang="es-ES" altLang="ca-ES" sz="1600" b="1" dirty="0">
                          <a:solidFill>
                            <a:schemeClr val="tx1"/>
                          </a:solidFill>
                          <a:latin typeface="+mn-lt"/>
                        </a:rPr>
                        <a:t>8,158</a:t>
                      </a:r>
                    </a:p>
                    <a:p>
                      <a:pPr algn="r"/>
                      <a:r>
                        <a:rPr lang="es-ES" altLang="ca-ES" sz="1600" b="1" dirty="0">
                          <a:solidFill>
                            <a:schemeClr val="tx1"/>
                          </a:solidFill>
                          <a:latin typeface="+mn-lt"/>
                        </a:rPr>
                        <a:t>890</a:t>
                      </a:r>
                    </a:p>
                  </a:txBody>
                  <a:tcPr>
                    <a:solidFill>
                      <a:schemeClr val="bg1"/>
                    </a:solidFill>
                  </a:tcPr>
                </a:tc>
                <a:tc>
                  <a:txBody>
                    <a:bodyPr/>
                    <a:lstStyle/>
                    <a:p>
                      <a:pPr lvl="0" algn="l">
                        <a:buNone/>
                      </a:pPr>
                      <a:r>
                        <a:rPr lang="en-GB" sz="1600" b="0" noProof="0" dirty="0">
                          <a:solidFill>
                            <a:schemeClr val="tx1"/>
                          </a:solidFill>
                          <a:latin typeface="+mn-lt"/>
                        </a:rPr>
                        <a:t>manuscripts</a:t>
                      </a:r>
                      <a:endParaRPr lang="en-GB" sz="1600" b="0" noProof="0" dirty="0"/>
                    </a:p>
                    <a:p>
                      <a:pPr lvl="0" algn="l">
                        <a:buNone/>
                      </a:pPr>
                      <a:r>
                        <a:rPr lang="en-GB" sz="1600" b="0" noProof="0" dirty="0">
                          <a:solidFill>
                            <a:schemeClr val="tx1"/>
                          </a:solidFill>
                          <a:latin typeface="+mn-lt"/>
                        </a:rPr>
                        <a:t>incunabula</a:t>
                      </a:r>
                      <a:endParaRPr lang="en-GB" sz="1600" b="0" noProof="0" dirty="0"/>
                    </a:p>
                    <a:p>
                      <a:pPr>
                        <a:buNone/>
                      </a:pPr>
                      <a:r>
                        <a:rPr lang="en-GB" altLang="ca-ES" sz="1600" b="0" noProof="0" dirty="0">
                          <a:solidFill>
                            <a:schemeClr val="tx1"/>
                          </a:solidFill>
                          <a:latin typeface="+mn-lt"/>
                        </a:rPr>
                        <a:t>printed works</a:t>
                      </a:r>
                    </a:p>
                    <a:p>
                      <a:pPr lvl="0" algn="l">
                        <a:buNone/>
                      </a:pPr>
                      <a:r>
                        <a:rPr lang="en-GB" sz="1600" b="0" noProof="0" dirty="0">
                          <a:solidFill>
                            <a:schemeClr val="tx1"/>
                          </a:solidFill>
                          <a:latin typeface="+mn-lt"/>
                        </a:rPr>
                        <a:t>engravings</a:t>
                      </a:r>
                      <a:endParaRPr lang="en-GB" sz="1600" b="0" noProof="0" dirty="0"/>
                    </a:p>
                    <a:p>
                      <a:pPr>
                        <a:buNone/>
                      </a:pPr>
                      <a:r>
                        <a:rPr lang="en-GB" altLang="ca-ES" sz="1600" b="0" noProof="0" dirty="0">
                          <a:solidFill>
                            <a:schemeClr val="tx1"/>
                          </a:solidFill>
                          <a:latin typeface="+mn-lt"/>
                        </a:rPr>
                        <a:t>parchments </a:t>
                      </a:r>
                      <a:endParaRPr lang="en-GB" sz="1600" b="0" i="0" u="none" strike="noStrike" noProof="0" dirty="0">
                        <a:solidFill>
                          <a:srgbClr val="FFFFFF"/>
                        </a:solidFill>
                        <a:latin typeface="Calibri"/>
                      </a:endParaRPr>
                    </a:p>
                  </a:txBody>
                  <a:tcPr>
                    <a:solidFill>
                      <a:schemeClr val="bg1"/>
                    </a:solidFill>
                  </a:tcPr>
                </a:tc>
                <a:extLst>
                  <a:ext uri="{0D108BD9-81ED-4DB2-BD59-A6C34878D82A}">
                    <a16:rowId xmlns:a16="http://schemas.microsoft.com/office/drawing/2014/main" val="10000"/>
                  </a:ext>
                </a:extLst>
              </a:tr>
            </a:tbl>
          </a:graphicData>
        </a:graphic>
      </p:graphicFrame>
      <p:pic>
        <p:nvPicPr>
          <p:cNvPr id="7" name="Imagen 6">
            <a:extLst>
              <a:ext uri="{FF2B5EF4-FFF2-40B4-BE49-F238E27FC236}">
                <a16:creationId xmlns:a16="http://schemas.microsoft.com/office/drawing/2014/main" id="{5EC018A9-6DC8-3447-9052-18742DA0FA72}"/>
              </a:ext>
            </a:extLst>
          </p:cNvPr>
          <p:cNvPicPr>
            <a:picLocks noChangeAspect="1"/>
          </p:cNvPicPr>
          <p:nvPr/>
        </p:nvPicPr>
        <p:blipFill>
          <a:blip r:embed="rId4"/>
          <a:stretch>
            <a:fillRect/>
          </a:stretch>
        </p:blipFill>
        <p:spPr>
          <a:xfrm>
            <a:off x="6263243" y="1900360"/>
            <a:ext cx="3140467" cy="4482099"/>
          </a:xfrm>
          <a:prstGeom prst="rect">
            <a:avLst/>
          </a:prstGeom>
          <a:effectLst>
            <a:outerShdw blurRad="50800" dist="38100" dir="2700000" algn="tl" rotWithShape="0">
              <a:prstClr val="black">
                <a:alpha val="40000"/>
              </a:prstClr>
            </a:outerShdw>
          </a:effectLst>
        </p:spPr>
      </p:pic>
      <p:pic>
        <p:nvPicPr>
          <p:cNvPr id="15" name="Gráfico 14" descr="Información">
            <a:hlinkClick r:id="rId5"/>
            <a:extLst>
              <a:ext uri="{FF2B5EF4-FFF2-40B4-BE49-F238E27FC236}">
                <a16:creationId xmlns:a16="http://schemas.microsoft.com/office/drawing/2014/main" id="{39C96FD6-63AA-8A44-8346-9E541F99DF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9741408" y="5864298"/>
            <a:ext cx="518160" cy="518160"/>
          </a:xfrm>
          <a:prstGeom prst="rect">
            <a:avLst/>
          </a:prstGeom>
        </p:spPr>
      </p:pic>
      <p:pic>
        <p:nvPicPr>
          <p:cNvPr id="16" name="Gráfico 15" descr="Información">
            <a:hlinkClick r:id="rId8"/>
            <a:extLst>
              <a:ext uri="{FF2B5EF4-FFF2-40B4-BE49-F238E27FC236}">
                <a16:creationId xmlns:a16="http://schemas.microsoft.com/office/drawing/2014/main" id="{DD8598E6-7F1E-D345-BF48-6213EB60613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3846809" y="5864298"/>
            <a:ext cx="518160" cy="518160"/>
          </a:xfrm>
          <a:prstGeom prst="rect">
            <a:avLst/>
          </a:prstGeom>
        </p:spPr>
      </p:pic>
    </p:spTree>
    <p:extLst>
      <p:ext uri="{BB962C8B-B14F-4D97-AF65-F5344CB8AC3E}">
        <p14:creationId xmlns:p14="http://schemas.microsoft.com/office/powerpoint/2010/main" val="2820090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72D50BF5-B634-0441-A936-5994D3E44E8D}"/>
              </a:ext>
            </a:extLst>
          </p:cNvPr>
          <p:cNvSpPr txBox="1"/>
          <p:nvPr/>
        </p:nvSpPr>
        <p:spPr>
          <a:xfrm>
            <a:off x="3376252" y="1918011"/>
            <a:ext cx="7121060" cy="193899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0965FF"/>
                </a:solidFill>
                <a:latin typeface="Calibri"/>
                <a:cs typeface="Calibri"/>
              </a:rPr>
              <a:t>Consortium of University Services of Catalonia</a:t>
            </a:r>
            <a:r>
              <a:rPr lang="en-US" sz="2400" dirty="0">
                <a:solidFill>
                  <a:srgbClr val="0965FF"/>
                </a:solidFill>
                <a:latin typeface="Calibri"/>
                <a:cs typeface="Calibri"/>
              </a:rPr>
              <a:t> </a:t>
            </a:r>
            <a:r>
              <a:rPr lang="en-US" sz="2400" dirty="0">
                <a:latin typeface="Calibri"/>
                <a:cs typeface="Calibri"/>
              </a:rPr>
              <a:t>(CSUC) </a:t>
            </a:r>
          </a:p>
          <a:p>
            <a:endParaRPr lang="en-US" sz="2400" dirty="0">
              <a:latin typeface="Calibri"/>
              <a:cs typeface="Calibri"/>
            </a:endParaRPr>
          </a:p>
          <a:p>
            <a:r>
              <a:rPr lang="en-US" sz="2400" b="1" dirty="0">
                <a:solidFill>
                  <a:srgbClr val="0965FF"/>
                </a:solidFill>
                <a:latin typeface="Calibri"/>
                <a:cs typeface="Calibri"/>
              </a:rPr>
              <a:t>Network of Spanish University Libraries </a:t>
            </a:r>
            <a:r>
              <a:rPr lang="en-US" sz="2400" dirty="0">
                <a:latin typeface="Calibri"/>
                <a:cs typeface="Calibri"/>
              </a:rPr>
              <a:t>(REBIUN)</a:t>
            </a:r>
          </a:p>
          <a:p>
            <a:endParaRPr lang="en-US" sz="2400" dirty="0">
              <a:latin typeface="Calibri"/>
              <a:cs typeface="Calibri"/>
            </a:endParaRPr>
          </a:p>
          <a:p>
            <a:r>
              <a:rPr lang="en-US" sz="2400" dirty="0">
                <a:latin typeface="Calibri"/>
                <a:cs typeface="Calibri"/>
              </a:rPr>
              <a:t>and other partner institutions.</a:t>
            </a:r>
            <a:endParaRPr lang="es-ES" sz="2400" dirty="0"/>
          </a:p>
        </p:txBody>
      </p:sp>
      <p:pic>
        <p:nvPicPr>
          <p:cNvPr id="9" name="Imagen 8" descr="Imagen que contiene objeto&#10;&#10;Descripción generada con confianza alta">
            <a:extLst>
              <a:ext uri="{FF2B5EF4-FFF2-40B4-BE49-F238E27FC236}">
                <a16:creationId xmlns:a16="http://schemas.microsoft.com/office/drawing/2014/main" id="{6CE4381E-BA22-974E-91B1-7DD7BA3D0C1B}"/>
              </a:ext>
            </a:extLst>
          </p:cNvPr>
          <p:cNvPicPr>
            <a:picLocks noChangeAspect="1"/>
          </p:cNvPicPr>
          <p:nvPr/>
        </p:nvPicPr>
        <p:blipFill>
          <a:blip r:embed="rId3"/>
          <a:stretch>
            <a:fillRect/>
          </a:stretch>
        </p:blipFill>
        <p:spPr>
          <a:xfrm>
            <a:off x="2062111" y="1828488"/>
            <a:ext cx="1978323" cy="2133912"/>
          </a:xfrm>
          <a:prstGeom prst="rect">
            <a:avLst/>
          </a:prstGeom>
        </p:spPr>
      </p:pic>
      <p:pic>
        <p:nvPicPr>
          <p:cNvPr id="12" name="Picture 4" descr="Resultat d'imatges de csuc">
            <a:extLst>
              <a:ext uri="{FF2B5EF4-FFF2-40B4-BE49-F238E27FC236}">
                <a16:creationId xmlns:a16="http://schemas.microsoft.com/office/drawing/2014/main" id="{051DEDCD-4E0F-AE42-B66D-8D2398E5F3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280" y="5134681"/>
            <a:ext cx="2452416" cy="469614"/>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18658A84-A709-9142-832B-FF9E1984C65A}"/>
              </a:ext>
            </a:extLst>
          </p:cNvPr>
          <p:cNvPicPr>
            <a:picLocks noChangeAspect="1"/>
          </p:cNvPicPr>
          <p:nvPr/>
        </p:nvPicPr>
        <p:blipFill>
          <a:blip r:embed="rId5"/>
          <a:stretch>
            <a:fillRect/>
          </a:stretch>
        </p:blipFill>
        <p:spPr>
          <a:xfrm>
            <a:off x="3201149" y="5029512"/>
            <a:ext cx="1616488" cy="981657"/>
          </a:xfrm>
          <a:prstGeom prst="rect">
            <a:avLst/>
          </a:prstGeom>
        </p:spPr>
      </p:pic>
      <p:pic>
        <p:nvPicPr>
          <p:cNvPr id="14" name="Imagen 13">
            <a:extLst>
              <a:ext uri="{FF2B5EF4-FFF2-40B4-BE49-F238E27FC236}">
                <a16:creationId xmlns:a16="http://schemas.microsoft.com/office/drawing/2014/main" id="{67DF16E5-5F27-B54B-BF4A-6D8F3D3FAC39}"/>
              </a:ext>
            </a:extLst>
          </p:cNvPr>
          <p:cNvPicPr>
            <a:picLocks noChangeAspect="1"/>
          </p:cNvPicPr>
          <p:nvPr/>
        </p:nvPicPr>
        <p:blipFill rotWithShape="1">
          <a:blip r:embed="rId6"/>
          <a:srcRect r="32328"/>
          <a:stretch/>
        </p:blipFill>
        <p:spPr>
          <a:xfrm>
            <a:off x="7786363" y="4832565"/>
            <a:ext cx="1816729" cy="1073846"/>
          </a:xfrm>
          <a:prstGeom prst="rect">
            <a:avLst/>
          </a:prstGeom>
        </p:spPr>
      </p:pic>
      <p:pic>
        <p:nvPicPr>
          <p:cNvPr id="15" name="Picture 6" descr="http://libereurope.eu/wp-content/plugins/liber_extranet_menu_system/img/logo.png">
            <a:extLst>
              <a:ext uri="{FF2B5EF4-FFF2-40B4-BE49-F238E27FC236}">
                <a16:creationId xmlns:a16="http://schemas.microsoft.com/office/drawing/2014/main" id="{1BC9E2EA-02D9-EB44-A9A3-4D16E4ED05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25153" y="4951423"/>
            <a:ext cx="2918278" cy="1059746"/>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n 15">
            <a:extLst>
              <a:ext uri="{FF2B5EF4-FFF2-40B4-BE49-F238E27FC236}">
                <a16:creationId xmlns:a16="http://schemas.microsoft.com/office/drawing/2014/main" id="{1CAB23C2-BB1D-3C40-9C59-F50C34D92076}"/>
              </a:ext>
            </a:extLst>
          </p:cNvPr>
          <p:cNvPicPr>
            <a:picLocks noChangeAspect="1"/>
          </p:cNvPicPr>
          <p:nvPr/>
        </p:nvPicPr>
        <p:blipFill>
          <a:blip r:embed="rId8"/>
          <a:stretch>
            <a:fillRect/>
          </a:stretch>
        </p:blipFill>
        <p:spPr>
          <a:xfrm>
            <a:off x="9603092" y="4832565"/>
            <a:ext cx="2147691" cy="1073846"/>
          </a:xfrm>
          <a:prstGeom prst="rect">
            <a:avLst/>
          </a:prstGeom>
        </p:spPr>
      </p:pic>
      <p:sp>
        <p:nvSpPr>
          <p:cNvPr id="7" name="Títol 1">
            <a:extLst>
              <a:ext uri="{FF2B5EF4-FFF2-40B4-BE49-F238E27FC236}">
                <a16:creationId xmlns:a16="http://schemas.microsoft.com/office/drawing/2014/main" id="{4477AC2C-01AF-D240-983C-80CC86100120}"/>
              </a:ext>
            </a:extLst>
          </p:cNvPr>
          <p:cNvSpPr txBox="1">
            <a:spLocks/>
          </p:cNvSpPr>
          <p:nvPr/>
        </p:nvSpPr>
        <p:spPr bwMode="auto">
          <a:xfrm>
            <a:off x="266766" y="2224725"/>
            <a:ext cx="2452416"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r"/>
            <a:r>
              <a:rPr lang="en-US" altLang="ca-ES" sz="2800" b="1" dirty="0">
                <a:latin typeface="+mn-lt"/>
              </a:rPr>
              <a:t>The </a:t>
            </a:r>
            <a:r>
              <a:rPr lang="en-US" altLang="ca-ES" sz="2800" b="1" dirty="0">
                <a:latin typeface="Calibri"/>
                <a:cs typeface="Calibri"/>
              </a:rPr>
              <a:t>CRAI is member of</a:t>
            </a:r>
            <a:endParaRPr lang="es-ES" sz="2800" dirty="0">
              <a:cs typeface="Calibri Light"/>
            </a:endParaRPr>
          </a:p>
        </p:txBody>
      </p:sp>
      <p:sp>
        <p:nvSpPr>
          <p:cNvPr id="10" name="Rectángulo 2">
            <a:extLst>
              <a:ext uri="{FF2B5EF4-FFF2-40B4-BE49-F238E27FC236}">
                <a16:creationId xmlns:a16="http://schemas.microsoft.com/office/drawing/2014/main" id="{DAA02CEA-7429-EE47-AF14-EC530E71CD62}"/>
              </a:ext>
            </a:extLst>
          </p:cNvPr>
          <p:cNvSpPr>
            <a:spLocks noChangeArrowheads="1"/>
          </p:cNvSpPr>
          <p:nvPr/>
        </p:nvSpPr>
        <p:spPr bwMode="auto">
          <a:xfrm>
            <a:off x="3288117" y="394369"/>
            <a:ext cx="49624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ca-ES" altLang="ca-ES" b="1" dirty="0" err="1">
                <a:latin typeface="+mn-lt"/>
                <a:ea typeface="+mj-ea"/>
                <a:cs typeface="Calibri Light"/>
              </a:rPr>
              <a:t>Partners</a:t>
            </a:r>
            <a:r>
              <a:rPr lang="ca-ES" altLang="ca-ES" b="1" dirty="0"/>
              <a:t>    </a:t>
            </a:r>
            <a:endParaRPr lang="es-ES" altLang="es-ES" b="1" dirty="0">
              <a:latin typeface="Verdana" panose="020B0604030504040204" pitchFamily="34" charset="0"/>
            </a:endParaRPr>
          </a:p>
        </p:txBody>
      </p:sp>
    </p:spTree>
    <p:extLst>
      <p:ext uri="{BB962C8B-B14F-4D97-AF65-F5344CB8AC3E}">
        <p14:creationId xmlns:p14="http://schemas.microsoft.com/office/powerpoint/2010/main" val="197456748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700CBAA1-E199-4341-B69E-462A6BF899C5}" vid="{7090067C-41EA-4920-A8A0-5B2B52802046}"/>
    </a:ext>
  </a:extLst>
</a:theme>
</file>

<file path=ppt/theme/theme2.xml><?xml version="1.0" encoding="utf-8"?>
<a:theme xmlns:a="http://schemas.openxmlformats.org/drawingml/2006/main" name="2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700CBAA1-E199-4341-B69E-462A6BF899C5}" vid="{BA3AB7E7-3060-401D-8E35-8C55B9FA82D8}"/>
    </a:ext>
  </a:extLst>
</a:theme>
</file>

<file path=ppt/theme/theme4.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700CBAA1-E199-4341-B69E-462A6BF899C5}" vid="{4F0D3AD1-1AFB-4844-89C3-25EA808C6E97}"/>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8922</TotalTime>
  <Words>1313</Words>
  <Application>Microsoft Office PowerPoint</Application>
  <PresentationFormat>Panorámica</PresentationFormat>
  <Paragraphs>219</Paragraphs>
  <Slides>44</Slides>
  <Notes>11</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44</vt:i4>
      </vt:variant>
    </vt:vector>
  </HeadingPairs>
  <TitlesOfParts>
    <vt:vector size="53" baseType="lpstr">
      <vt:lpstr>Arial</vt:lpstr>
      <vt:lpstr>Calibri</vt:lpstr>
      <vt:lpstr>Calibri Light</vt:lpstr>
      <vt:lpstr>Microsoft Sans Serif</vt:lpstr>
      <vt:lpstr>Verdana</vt:lpstr>
      <vt:lpstr>Tema de Office</vt:lpstr>
      <vt:lpstr>2_Diseño personalizado</vt:lpstr>
      <vt:lpstr>1_Diseño personalizado</vt:lpstr>
      <vt:lpstr>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Rare Book and Manuscript CRAI Library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Universitat de Barcelona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CRAI Escola Doctorat: abril 2020. Curs 2019-20</dc:title>
  <dc:subject/>
  <dc:creator>CRAI Universitat de Barcelona</dc:creator>
  <cp:keywords>Formació usuaris, doctorands, doctorat, CRAI, informació bibliogràfica, bases de dades, recursos electrònics, Cercabib</cp:keywords>
  <dc:description/>
  <cp:lastModifiedBy>HP</cp:lastModifiedBy>
  <cp:revision>321</cp:revision>
  <dcterms:created xsi:type="dcterms:W3CDTF">2020-04-23T15:51:24Z</dcterms:created>
  <dcterms:modified xsi:type="dcterms:W3CDTF">2020-05-21T13:09:37Z</dcterms:modified>
  <cp:category/>
</cp:coreProperties>
</file>