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61" r:id="rId3"/>
    <p:sldId id="258" r:id="rId4"/>
    <p:sldId id="266" r:id="rId5"/>
    <p:sldId id="267" r:id="rId6"/>
    <p:sldId id="268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65" r:id="rId20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08/10/2019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2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520389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61119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60460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5115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64065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19646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59033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4686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3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726155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50216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85617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4860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13647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00362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74785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57089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EAC1-E807-46CC-BC95-F1726FDF775C}" type="datetime1">
              <a:rPr lang="ca-ES" smtClean="0"/>
              <a:t>08/10/2019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FAC2-643E-4B51-A9A9-0BF21F39A75F}" type="datetime1">
              <a:rPr lang="ca-ES" smtClean="0"/>
              <a:t>08/10/2019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A95A-7CFF-4E6D-BE05-B062D97F539F}" type="datetime1">
              <a:rPr lang="ca-ES" smtClean="0"/>
              <a:t>08/10/2019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4450"/>
            <a:ext cx="90297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0C684AA-CCF3-47A4-A8CD-CC47C99232BF}" type="datetime1">
              <a:rPr lang="ca-ES"/>
              <a:pPr>
                <a:defRPr/>
              </a:pPr>
              <a:t>08/10/2019</a:t>
            </a:fld>
            <a:endParaRPr lang="ca-E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4350E5C-B137-4C91-9D76-9CD37C3F0F26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4613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ol, text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4450"/>
            <a:ext cx="90297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a-ES" dirty="0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altLang="ca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altLang="ca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9D52C-F89D-4D8F-B748-EA374A8D7919}" type="slidenum">
              <a:rPr lang="ca-ES" altLang="ca-ES"/>
              <a:pPr>
                <a:defRPr/>
              </a:pPr>
              <a:t>‹Nº›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2410414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7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95083-2BEF-4AB5-8468-FDA7A5D50F8C}" type="datetime1">
              <a:rPr lang="ca-ES" smtClean="0"/>
              <a:t>08/10/2019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36F0D-4877-4CB1-9F16-B70BDF6D6CBE}" type="datetime1">
              <a:rPr lang="ca-ES" smtClean="0"/>
              <a:t>08/10/2019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560D6-806C-40E2-AC58-C9E511C887CA}" type="datetime1">
              <a:rPr lang="ca-ES" smtClean="0"/>
              <a:t>08/10/2019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7577-0E50-4682-8E68-0C962A97F9BF}" type="datetime1">
              <a:rPr lang="ca-ES" smtClean="0"/>
              <a:t>08/10/2019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8B1-DFC1-45F9-A8C9-C292CD8F3857}" type="datetime1">
              <a:rPr lang="ca-ES" smtClean="0"/>
              <a:t>08/10/2019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B5E0-7BD1-4A61-B63B-F1873C86CA6B}" type="datetime1">
              <a:rPr lang="ca-ES" smtClean="0"/>
              <a:t>08/10/2019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CBC3-EBA3-4983-BBFB-F9326D6CDAED}" type="datetime1">
              <a:rPr lang="ca-ES" smtClean="0"/>
              <a:t>08/10/2019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4518-C8D6-4A22-ADB0-38CAA77BE472}" type="datetime1">
              <a:rPr lang="ca-ES" smtClean="0"/>
              <a:t>08/10/2019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 smtClean="0"/>
              <a:t>Haga clic para modificar el estilo de título del patrón</a:t>
            </a:r>
            <a:endParaRPr lang="en-US" altLang="ca-E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 smtClean="0"/>
              <a:t>Haga clic para modificar el estilo de texto del patrón</a:t>
            </a:r>
          </a:p>
          <a:p>
            <a:pPr lvl="1"/>
            <a:r>
              <a:rPr lang="es-ES" altLang="ca-ES" smtClean="0"/>
              <a:t>Segundo nivel</a:t>
            </a:r>
          </a:p>
          <a:p>
            <a:pPr lvl="2"/>
            <a:r>
              <a:rPr lang="es-ES" altLang="ca-ES" smtClean="0"/>
              <a:t>Tercer nivel</a:t>
            </a:r>
          </a:p>
          <a:p>
            <a:pPr lvl="3"/>
            <a:r>
              <a:rPr lang="es-ES" altLang="ca-ES" smtClean="0"/>
              <a:t>Cuarto nivel</a:t>
            </a:r>
          </a:p>
          <a:p>
            <a:pPr lvl="4"/>
            <a:r>
              <a:rPr lang="es-ES" altLang="ca-ES" smtClean="0"/>
              <a:t>Quinto nivel</a:t>
            </a:r>
            <a:endParaRPr lang="en-US" altLang="ca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i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40FADFA0-81B7-4DB0-8632-4B0F7966E534}" type="datetime1">
              <a:rPr lang="ca-ES"/>
              <a:pPr>
                <a:defRPr/>
              </a:pPr>
              <a:t>08/10/2019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i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i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C32A6525-C266-4541-BC48-D520EA7E2E24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  <p:pic>
        <p:nvPicPr>
          <p:cNvPr id="1031" name="Imagen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4450"/>
            <a:ext cx="90297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045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ialnet.unirioja.es/info/ayuda/altaus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hyperlink" Target="http://bit.ly/2sO5WCQ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7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11" Type="http://schemas.openxmlformats.org/officeDocument/2006/relationships/slide" Target="slide14.xml"/><Relationship Id="rId5" Type="http://schemas.openxmlformats.org/officeDocument/2006/relationships/slide" Target="slide5.xml"/><Relationship Id="rId10" Type="http://schemas.openxmlformats.org/officeDocument/2006/relationships/slide" Target="slide13.xml"/><Relationship Id="rId4" Type="http://schemas.openxmlformats.org/officeDocument/2006/relationships/slide" Target="slide4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rioja.e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dialnet.unirioja.es/info/ayuda/plus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slide" Target="slide2.xml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alnet.unirioja.es/" TargetMode="External"/><Relationship Id="rId7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5" Type="http://schemas.openxmlformats.org/officeDocument/2006/relationships/hyperlink" Target="https://crai.ub.edu/ca/que-ofereix-el-crai/acces-recursos/acces-recursos-proxy" TargetMode="External"/><Relationship Id="rId4" Type="http://schemas.openxmlformats.org/officeDocument/2006/relationships/hyperlink" Target="https://dialnet.unirioja.es/info/ayuda/plu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hyperlink" Target="https://dialnet.unirioja.es/info/ayuda/busquedas/operador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75469" y="3198167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ca-ES" sz="24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Dialnet</a:t>
            </a:r>
            <a:r>
              <a:rPr lang="es-ES" altLang="ca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: </a:t>
            </a:r>
            <a:r>
              <a:rPr lang="es-ES" altLang="ca-ES" sz="2400" b="1" smtClean="0">
                <a:solidFill>
                  <a:schemeClr val="bg1"/>
                </a:solidFill>
                <a:latin typeface="Verdana" panose="020B0604030504040204" pitchFamily="34" charset="0"/>
              </a:rPr>
              <a:t>guia</a:t>
            </a:r>
            <a:r>
              <a:rPr lang="es-ES" altLang="ca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s-ES" altLang="ca-ES" sz="24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d’ús</a:t>
            </a:r>
            <a:endParaRPr lang="es-ES" altLang="ca-ES" sz="2400" b="1" dirty="0" smtClean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ca-ES" sz="24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Curs</a:t>
            </a:r>
            <a:r>
              <a:rPr lang="es-ES" altLang="ca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2019-20</a:t>
            </a:r>
          </a:p>
        </p:txBody>
      </p:sp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10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07975" y="978070"/>
            <a:ext cx="28638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5. Resultats a Dialnet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7" name="Imat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628970"/>
            <a:ext cx="8639175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arrodonit 25"/>
          <p:cNvSpPr/>
          <p:nvPr/>
        </p:nvSpPr>
        <p:spPr>
          <a:xfrm>
            <a:off x="2595562" y="2547938"/>
            <a:ext cx="1944688" cy="3206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9" name="Connector de fletxa recta 20"/>
          <p:cNvCxnSpPr/>
          <p:nvPr/>
        </p:nvCxnSpPr>
        <p:spPr>
          <a:xfrm flipV="1">
            <a:off x="2451100" y="1392238"/>
            <a:ext cx="1584325" cy="9001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arrodonit 25"/>
          <p:cNvSpPr/>
          <p:nvPr/>
        </p:nvSpPr>
        <p:spPr>
          <a:xfrm>
            <a:off x="307975" y="2076451"/>
            <a:ext cx="2143125" cy="431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1" name="QuadreDeText 7"/>
          <p:cNvSpPr txBox="1">
            <a:spLocks noChangeArrowheads="1"/>
          </p:cNvSpPr>
          <p:nvPr/>
        </p:nvSpPr>
        <p:spPr bwMode="auto">
          <a:xfrm>
            <a:off x="4017962" y="1206501"/>
            <a:ext cx="2305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800">
                <a:solidFill>
                  <a:srgbClr val="FF0000"/>
                </a:solidFill>
                <a:latin typeface="Verdana" panose="020B0604030504040204" pitchFamily="34" charset="0"/>
              </a:rPr>
              <a:t>La nostra cerca</a:t>
            </a:r>
            <a:endParaRPr lang="es-ES" altLang="es-ES" sz="180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cxnSp>
        <p:nvCxnSpPr>
          <p:cNvPr id="12" name="Connector de fletxa recta 23"/>
          <p:cNvCxnSpPr/>
          <p:nvPr/>
        </p:nvCxnSpPr>
        <p:spPr>
          <a:xfrm flipV="1">
            <a:off x="4540250" y="2644776"/>
            <a:ext cx="630237" cy="317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QuadreDeText 18"/>
          <p:cNvSpPr txBox="1">
            <a:spLocks noChangeArrowheads="1"/>
          </p:cNvSpPr>
          <p:nvPr/>
        </p:nvSpPr>
        <p:spPr bwMode="auto">
          <a:xfrm>
            <a:off x="5170487" y="2459038"/>
            <a:ext cx="2303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800" dirty="0">
                <a:solidFill>
                  <a:srgbClr val="FF0000"/>
                </a:solidFill>
                <a:latin typeface="Verdana" panose="020B0604030504040204" pitchFamily="34" charset="0"/>
              </a:rPr>
              <a:t>Resultats trobats</a:t>
            </a:r>
            <a:endParaRPr lang="es-ES" altLang="es-ES" sz="18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arrodonit 25"/>
          <p:cNvSpPr/>
          <p:nvPr/>
        </p:nvSpPr>
        <p:spPr>
          <a:xfrm>
            <a:off x="141287" y="2590801"/>
            <a:ext cx="2422525" cy="33416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5" name="Connector de fletxa recta 27"/>
          <p:cNvCxnSpPr/>
          <p:nvPr/>
        </p:nvCxnSpPr>
        <p:spPr>
          <a:xfrm>
            <a:off x="642144" y="5932488"/>
            <a:ext cx="904875" cy="2603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QuadreDeText 24"/>
          <p:cNvSpPr txBox="1">
            <a:spLocks noChangeArrowheads="1"/>
          </p:cNvSpPr>
          <p:nvPr/>
        </p:nvSpPr>
        <p:spPr bwMode="auto">
          <a:xfrm>
            <a:off x="1547019" y="5988051"/>
            <a:ext cx="2305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800" dirty="0">
                <a:solidFill>
                  <a:srgbClr val="FF0000"/>
                </a:solidFill>
                <a:latin typeface="Verdana" panose="020B0604030504040204" pitchFamily="34" charset="0"/>
              </a:rPr>
              <a:t>Filtres disponibles</a:t>
            </a:r>
            <a:endParaRPr lang="es-ES" altLang="es-ES" sz="18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arrodonit 29"/>
          <p:cNvSpPr/>
          <p:nvPr/>
        </p:nvSpPr>
        <p:spPr>
          <a:xfrm>
            <a:off x="2616200" y="3260726"/>
            <a:ext cx="6172200" cy="26717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8" name="Connector de fletxa recta 30"/>
          <p:cNvCxnSpPr/>
          <p:nvPr/>
        </p:nvCxnSpPr>
        <p:spPr>
          <a:xfrm>
            <a:off x="4968081" y="5937251"/>
            <a:ext cx="2065337" cy="2222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QuadreDeText 27"/>
          <p:cNvSpPr txBox="1">
            <a:spLocks noChangeArrowheads="1"/>
          </p:cNvSpPr>
          <p:nvPr/>
        </p:nvSpPr>
        <p:spPr bwMode="auto">
          <a:xfrm>
            <a:off x="7059612" y="5988051"/>
            <a:ext cx="2305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800" dirty="0">
                <a:solidFill>
                  <a:srgbClr val="FF0000"/>
                </a:solidFill>
                <a:latin typeface="Verdana" panose="020B0604030504040204" pitchFamily="34" charset="0"/>
              </a:rPr>
              <a:t>Resultats</a:t>
            </a:r>
            <a:endParaRPr lang="es-ES" altLang="es-ES" sz="18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Rectangle arrodonit 25"/>
          <p:cNvSpPr/>
          <p:nvPr/>
        </p:nvSpPr>
        <p:spPr>
          <a:xfrm>
            <a:off x="3063875" y="2914651"/>
            <a:ext cx="3995737" cy="2635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21" name="Connector de fletxa recta 33"/>
          <p:cNvCxnSpPr/>
          <p:nvPr/>
        </p:nvCxnSpPr>
        <p:spPr>
          <a:xfrm flipV="1">
            <a:off x="7059612" y="2828926"/>
            <a:ext cx="936625" cy="2143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QuadreDeText 32"/>
          <p:cNvSpPr txBox="1">
            <a:spLocks noChangeArrowheads="1"/>
          </p:cNvSpPr>
          <p:nvPr/>
        </p:nvSpPr>
        <p:spPr bwMode="auto">
          <a:xfrm>
            <a:off x="7356475" y="2327276"/>
            <a:ext cx="23050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a-ES" altLang="es-ES" sz="1800">
                <a:solidFill>
                  <a:srgbClr val="FF0000"/>
                </a:solidFill>
                <a:latin typeface="Verdana" panose="020B0604030504040204" pitchFamily="34" charset="0"/>
              </a:rPr>
              <a:t>Ordenació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a-ES" altLang="es-ES" sz="1800">
                <a:solidFill>
                  <a:srgbClr val="FF0000"/>
                </a:solidFill>
                <a:latin typeface="Verdana" panose="020B0604030504040204" pitchFamily="34" charset="0"/>
              </a:rPr>
              <a:t>de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a-ES" altLang="es-ES" sz="1800">
                <a:solidFill>
                  <a:srgbClr val="FF0000"/>
                </a:solidFill>
                <a:latin typeface="Verdana" panose="020B0604030504040204" pitchFamily="34" charset="0"/>
              </a:rPr>
              <a:t>resultats</a:t>
            </a:r>
            <a:endParaRPr lang="es-ES" altLang="es-ES" sz="180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5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11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31763" y="1057275"/>
            <a:ext cx="40371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5.1 Resultats a Dialnet (2)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7" name="Imatge 3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5"/>
          <a:stretch/>
        </p:blipFill>
        <p:spPr bwMode="auto">
          <a:xfrm>
            <a:off x="131763" y="2125257"/>
            <a:ext cx="8221662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arrodonit 25"/>
          <p:cNvSpPr/>
          <p:nvPr/>
        </p:nvSpPr>
        <p:spPr>
          <a:xfrm>
            <a:off x="585788" y="2228444"/>
            <a:ext cx="2232025" cy="2127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9" name="Rectangle arrodonit 25"/>
          <p:cNvSpPr/>
          <p:nvPr/>
        </p:nvSpPr>
        <p:spPr>
          <a:xfrm>
            <a:off x="1608138" y="3066644"/>
            <a:ext cx="1209675" cy="2143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0" name="Connector de fletxa recta 56"/>
          <p:cNvCxnSpPr/>
          <p:nvPr/>
        </p:nvCxnSpPr>
        <p:spPr>
          <a:xfrm flipV="1">
            <a:off x="2817813" y="2093507"/>
            <a:ext cx="563563" cy="2492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QuadreDeText 37"/>
          <p:cNvSpPr txBox="1">
            <a:spLocks noChangeArrowheads="1"/>
          </p:cNvSpPr>
          <p:nvPr/>
        </p:nvSpPr>
        <p:spPr bwMode="auto">
          <a:xfrm>
            <a:off x="3348038" y="1602969"/>
            <a:ext cx="58848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600">
                <a:solidFill>
                  <a:srgbClr val="FF0000"/>
                </a:solidFill>
                <a:latin typeface="Verdana" panose="020B0604030504040204" pitchFamily="34" charset="0"/>
              </a:rPr>
              <a:t>Títol del document. Ens porta al resum. També hi tindrem l’enllaç al text complet (si n’hi ha) i al catàleg de la UB</a:t>
            </a:r>
            <a:endParaRPr lang="es-ES" altLang="es-ES" sz="160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arrodonit 25"/>
          <p:cNvSpPr/>
          <p:nvPr/>
        </p:nvSpPr>
        <p:spPr>
          <a:xfrm>
            <a:off x="585788" y="2538007"/>
            <a:ext cx="2232025" cy="2095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3" name="Connector de fletxa recta 59"/>
          <p:cNvCxnSpPr/>
          <p:nvPr/>
        </p:nvCxnSpPr>
        <p:spPr>
          <a:xfrm flipV="1">
            <a:off x="2817813" y="2561819"/>
            <a:ext cx="474663" cy="619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QuadreDeText 42"/>
          <p:cNvSpPr txBox="1">
            <a:spLocks noChangeArrowheads="1"/>
          </p:cNvSpPr>
          <p:nvPr/>
        </p:nvSpPr>
        <p:spPr bwMode="auto">
          <a:xfrm>
            <a:off x="3292476" y="2391957"/>
            <a:ext cx="5918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600" dirty="0">
                <a:solidFill>
                  <a:srgbClr val="FF0000"/>
                </a:solidFill>
                <a:latin typeface="Verdana" panose="020B0604030504040204" pitchFamily="34" charset="0"/>
              </a:rPr>
              <a:t>Nom de l’autor. Ens porta als detalls de l’autor </a:t>
            </a:r>
            <a:endParaRPr lang="es-ES" altLang="es-ES" sz="16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arrodonit 25"/>
          <p:cNvSpPr/>
          <p:nvPr/>
        </p:nvSpPr>
        <p:spPr>
          <a:xfrm>
            <a:off x="585788" y="2811057"/>
            <a:ext cx="5286375" cy="21431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6" name="Connector de fletxa recta 62"/>
          <p:cNvCxnSpPr/>
          <p:nvPr/>
        </p:nvCxnSpPr>
        <p:spPr>
          <a:xfrm>
            <a:off x="3735388" y="3025369"/>
            <a:ext cx="452438" cy="3063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QuadreDeText 47"/>
          <p:cNvSpPr txBox="1">
            <a:spLocks noChangeArrowheads="1"/>
          </p:cNvSpPr>
          <p:nvPr/>
        </p:nvSpPr>
        <p:spPr bwMode="auto">
          <a:xfrm>
            <a:off x="4192588" y="3169832"/>
            <a:ext cx="5018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600" dirty="0">
                <a:solidFill>
                  <a:srgbClr val="FF0000"/>
                </a:solidFill>
                <a:latin typeface="Verdana" panose="020B0604030504040204" pitchFamily="34" charset="0"/>
              </a:rPr>
              <a:t>Títol de la revista on es troba l’article. Ens porta als detalls de la revista</a:t>
            </a:r>
            <a:endParaRPr lang="es-ES" altLang="es-ES" sz="16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cxnSp>
        <p:nvCxnSpPr>
          <p:cNvPr id="18" name="Connector de fletxa recta 64"/>
          <p:cNvCxnSpPr/>
          <p:nvPr/>
        </p:nvCxnSpPr>
        <p:spPr>
          <a:xfrm>
            <a:off x="2528888" y="3288894"/>
            <a:ext cx="1471613" cy="8778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QuadreDeText 50"/>
          <p:cNvSpPr txBox="1">
            <a:spLocks noChangeArrowheads="1"/>
          </p:cNvSpPr>
          <p:nvPr/>
        </p:nvSpPr>
        <p:spPr bwMode="auto">
          <a:xfrm>
            <a:off x="3924301" y="4106457"/>
            <a:ext cx="5154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600" dirty="0">
                <a:solidFill>
                  <a:srgbClr val="FF0000"/>
                </a:solidFill>
                <a:latin typeface="Verdana" panose="020B0604030504040204" pitchFamily="34" charset="0"/>
              </a:rPr>
              <a:t>Número i any de la revista on es troba l’article. Ens porta al sumari del número concret</a:t>
            </a:r>
            <a:endParaRPr lang="es-ES" altLang="es-ES" sz="16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Rectangle arrodonit 25"/>
          <p:cNvSpPr/>
          <p:nvPr/>
        </p:nvSpPr>
        <p:spPr>
          <a:xfrm>
            <a:off x="500063" y="3385732"/>
            <a:ext cx="747713" cy="257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21" name="Connector de fletxa recta 67"/>
          <p:cNvCxnSpPr/>
          <p:nvPr/>
        </p:nvCxnSpPr>
        <p:spPr>
          <a:xfrm>
            <a:off x="850901" y="3633382"/>
            <a:ext cx="0" cy="2203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QuadreDeText 60"/>
          <p:cNvSpPr txBox="1">
            <a:spLocks noChangeArrowheads="1"/>
          </p:cNvSpPr>
          <p:nvPr/>
        </p:nvSpPr>
        <p:spPr bwMode="auto">
          <a:xfrm>
            <a:off x="633413" y="5836832"/>
            <a:ext cx="5918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600" dirty="0">
                <a:solidFill>
                  <a:srgbClr val="FF0000"/>
                </a:solidFill>
                <a:latin typeface="Verdana" panose="020B0604030504040204" pitchFamily="34" charset="0"/>
              </a:rPr>
              <a:t>Mostra el resum de l’article sense canviar de pàgina</a:t>
            </a:r>
            <a:endParaRPr lang="es-ES" altLang="es-ES" sz="16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Rectangle arrodonit 25"/>
          <p:cNvSpPr/>
          <p:nvPr/>
        </p:nvSpPr>
        <p:spPr>
          <a:xfrm>
            <a:off x="1349376" y="3385732"/>
            <a:ext cx="1179512" cy="257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24" name="QuadreDeText 65"/>
          <p:cNvSpPr txBox="1">
            <a:spLocks noChangeArrowheads="1"/>
          </p:cNvSpPr>
          <p:nvPr/>
        </p:nvSpPr>
        <p:spPr bwMode="auto">
          <a:xfrm>
            <a:off x="1403351" y="4970057"/>
            <a:ext cx="7872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600" dirty="0">
                <a:solidFill>
                  <a:srgbClr val="FF0000"/>
                </a:solidFill>
                <a:latin typeface="Verdana" panose="020B0604030504040204" pitchFamily="34" charset="0"/>
              </a:rPr>
              <a:t>Ens porta a la pàgina </a:t>
            </a:r>
            <a:r>
              <a:rPr lang="ca-ES" altLang="es-ES" sz="1600" u="sng" dirty="0">
                <a:solidFill>
                  <a:srgbClr val="FF0000"/>
                </a:solidFill>
                <a:latin typeface="Verdana" panose="020B0604030504040204" pitchFamily="34" charset="0"/>
              </a:rPr>
              <a:t>fora de Dialnet</a:t>
            </a:r>
            <a:r>
              <a:rPr lang="ca-ES" altLang="es-ES" sz="1600" dirty="0">
                <a:solidFill>
                  <a:srgbClr val="FF0000"/>
                </a:solidFill>
                <a:latin typeface="Verdana" panose="020B0604030504040204" pitchFamily="34" charset="0"/>
              </a:rPr>
              <a:t> on es troba el text complet de l’article</a:t>
            </a:r>
            <a:endParaRPr lang="es-ES" altLang="es-ES" sz="16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cxnSp>
        <p:nvCxnSpPr>
          <p:cNvPr id="25" name="Connector de fletxa recta 71"/>
          <p:cNvCxnSpPr/>
          <p:nvPr/>
        </p:nvCxnSpPr>
        <p:spPr>
          <a:xfrm>
            <a:off x="1598613" y="3642907"/>
            <a:ext cx="9525" cy="13271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25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804" y="2981659"/>
            <a:ext cx="7086600" cy="3057525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12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13645" y="965936"/>
            <a:ext cx="7850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5.2 Resultats a Dialnet (3)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62804" y="1491047"/>
            <a:ext cx="845734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Quan fem clic al títol d’un article, </a:t>
            </a:r>
            <a:r>
              <a:rPr lang="ca-ES" altLang="ca-ES" sz="1600" dirty="0" smtClean="0">
                <a:latin typeface="Verdana" panose="020B0604030504040204" pitchFamily="34" charset="0"/>
              </a:rPr>
              <a:t>se’ns </a:t>
            </a:r>
            <a:r>
              <a:rPr lang="ca-ES" altLang="ca-ES" sz="1600" dirty="0">
                <a:latin typeface="Verdana" panose="020B0604030504040204" pitchFamily="34" charset="0"/>
              </a:rPr>
              <a:t>mostra la pàgina amb els detalls de l’article. 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 smtClean="0">
                <a:latin typeface="Verdana" panose="020B0604030504040204" pitchFamily="34" charset="0"/>
              </a:rPr>
              <a:t>Si </a:t>
            </a:r>
            <a:r>
              <a:rPr lang="ca-ES" altLang="ca-ES" sz="1600" dirty="0">
                <a:latin typeface="Verdana" panose="020B0604030504040204" pitchFamily="34" charset="0"/>
              </a:rPr>
              <a:t>no es disposa d’enllaç al text complet, </a:t>
            </a:r>
            <a:r>
              <a:rPr lang="ca-ES" altLang="ca-ES" sz="1600" dirty="0" smtClean="0">
                <a:latin typeface="Verdana" panose="020B0604030504040204" pitchFamily="34" charset="0"/>
              </a:rPr>
              <a:t>tindrem l’opció </a:t>
            </a:r>
            <a:r>
              <a:rPr lang="ca-ES" altLang="ca-ES" sz="1600" dirty="0">
                <a:latin typeface="Verdana" panose="020B0604030504040204" pitchFamily="34" charset="0"/>
              </a:rPr>
              <a:t>de comprovar si hi tenim accés a través del </a:t>
            </a:r>
            <a:r>
              <a:rPr lang="ca-ES" altLang="ca-ES" sz="1600" dirty="0" smtClean="0">
                <a:latin typeface="Verdana" panose="020B0604030504040204" pitchFamily="34" charset="0"/>
              </a:rPr>
              <a:t>botó </a:t>
            </a:r>
            <a:r>
              <a:rPr lang="ca-ES" altLang="ca-ES" sz="1600" dirty="0">
                <a:latin typeface="Verdana" panose="020B0604030504040204" pitchFamily="34" charset="0"/>
              </a:rPr>
              <a:t>“</a:t>
            </a: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Consulta’l</a:t>
            </a:r>
            <a:r>
              <a:rPr lang="ca-ES" altLang="ca-ES" sz="1600" dirty="0" smtClean="0">
                <a:latin typeface="Verdana" panose="020B0604030504040204" pitchFamily="34" charset="0"/>
              </a:rPr>
              <a:t>”.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9" name="Rectangle arrodonit 25"/>
          <p:cNvSpPr/>
          <p:nvPr/>
        </p:nvSpPr>
        <p:spPr>
          <a:xfrm>
            <a:off x="281810" y="4886326"/>
            <a:ext cx="870715" cy="2476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1" name="Connector de fletxa recta 27"/>
          <p:cNvCxnSpPr/>
          <p:nvPr/>
        </p:nvCxnSpPr>
        <p:spPr>
          <a:xfrm flipV="1">
            <a:off x="1157088" y="4648200"/>
            <a:ext cx="2190013" cy="3569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2622" y="3198867"/>
            <a:ext cx="5292213" cy="198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8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13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76338" y="1077029"/>
            <a:ext cx="7850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6</a:t>
            </a: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. Crear un compte d’usuari a Dialnet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76338" y="1549948"/>
            <a:ext cx="835501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Per poder fer ús d’algunes de les funcions addicionals de </a:t>
            </a:r>
            <a:r>
              <a:rPr lang="ca-ES" altLang="ca-ES" sz="1600" dirty="0" err="1" smtClean="0">
                <a:latin typeface="Verdana" panose="020B0604030504040204" pitchFamily="34" charset="0"/>
              </a:rPr>
              <a:t>Dialnet</a:t>
            </a:r>
            <a:r>
              <a:rPr lang="ca-ES" altLang="ca-ES" sz="1600" dirty="0" smtClean="0">
                <a:latin typeface="Verdana" panose="020B0604030504040204" pitchFamily="34" charset="0"/>
              </a:rPr>
              <a:t>: crear alertes, i poder tenir accés a tots els serveis avançats i personalitzats de </a:t>
            </a:r>
            <a:r>
              <a:rPr lang="ca-ES" altLang="ca-ES" sz="1600" dirty="0" err="1" smtClean="0">
                <a:latin typeface="Verdana" panose="020B0604030504040204" pitchFamily="34" charset="0"/>
              </a:rPr>
              <a:t>Dialnet</a:t>
            </a:r>
            <a:r>
              <a:rPr lang="ca-ES" altLang="ca-ES" sz="1600" dirty="0" smtClean="0">
                <a:latin typeface="Verdana" panose="020B0604030504040204" pitchFamily="34" charset="0"/>
              </a:rPr>
              <a:t> Plus, cal </a:t>
            </a:r>
            <a:r>
              <a:rPr lang="ca-ES" altLang="ca-ES" sz="1600" dirty="0">
                <a:latin typeface="Verdana" panose="020B0604030504040204" pitchFamily="34" charset="0"/>
              </a:rPr>
              <a:t>crear un compte </a:t>
            </a:r>
            <a:r>
              <a:rPr lang="ca-ES" altLang="ca-ES" sz="1600" dirty="0" smtClean="0">
                <a:latin typeface="Verdana" panose="020B0604030504040204" pitchFamily="34" charset="0"/>
              </a:rPr>
              <a:t>d’usuari.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 smtClean="0">
                <a:latin typeface="Verdana" panose="020B0604030504040204" pitchFamily="34" charset="0"/>
              </a:rPr>
              <a:t>Us </a:t>
            </a:r>
            <a:r>
              <a:rPr lang="ca-ES" altLang="ca-ES" sz="1600" dirty="0">
                <a:latin typeface="Verdana" panose="020B0604030504040204" pitchFamily="34" charset="0"/>
              </a:rPr>
              <a:t>podeu </a:t>
            </a:r>
            <a:r>
              <a:rPr lang="ca-ES" altLang="ca-ES" sz="1600" dirty="0" smtClean="0">
                <a:latin typeface="Verdana" panose="020B0604030504040204" pitchFamily="34" charset="0"/>
              </a:rPr>
              <a:t>registrar a través del formulari</a:t>
            </a:r>
            <a:r>
              <a:rPr lang="ca-ES" altLang="ca-ES" sz="1600" dirty="0">
                <a:latin typeface="Verdana" panose="020B0604030504040204" pitchFamily="34" charset="0"/>
              </a:rPr>
              <a:t>: </a:t>
            </a:r>
            <a:r>
              <a:rPr lang="ca-ES" altLang="ca-ES" sz="1600" dirty="0">
                <a:latin typeface="Verdana" panose="020B0604030504040204" pitchFamily="34" charset="0"/>
                <a:hlinkClick r:id="rId3"/>
              </a:rPr>
              <a:t>https://</a:t>
            </a:r>
            <a:r>
              <a:rPr lang="ca-ES" altLang="ca-ES" sz="1600" dirty="0" smtClean="0">
                <a:latin typeface="Verdana" panose="020B0604030504040204" pitchFamily="34" charset="0"/>
                <a:hlinkClick r:id="rId3"/>
              </a:rPr>
              <a:t>dialnet.unirioja.es/info/ayuda/altausu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ca-ES" altLang="ca-ES" sz="1600" dirty="0" smtClean="0">
                <a:latin typeface="Verdana" panose="020B0604030504040204" pitchFamily="34" charset="0"/>
              </a:rPr>
              <a:t>Cal que indiqueu el vostre correu electrònic institucional i us vinculeu a la Institució: Universitat de Barcelona. 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 smtClean="0">
                <a:latin typeface="Verdana" panose="020B0604030504040204" pitchFamily="34" charset="0"/>
              </a:rPr>
              <a:t>Un </a:t>
            </a:r>
            <a:r>
              <a:rPr lang="ca-ES" altLang="ca-ES" sz="1600" dirty="0">
                <a:latin typeface="Verdana" panose="020B0604030504040204" pitchFamily="34" charset="0"/>
              </a:rPr>
              <a:t>cop registrats, podeu </a:t>
            </a:r>
            <a:r>
              <a:rPr lang="ca-ES" altLang="ca-ES" sz="1600" dirty="0" smtClean="0">
                <a:latin typeface="Verdana" panose="020B0604030504040204" pitchFamily="34" charset="0"/>
              </a:rPr>
              <a:t>accedir com a ‘usuaris registrats’ i al </a:t>
            </a:r>
            <a:r>
              <a:rPr lang="ca-ES" altLang="ca-ES" sz="1600" dirty="0">
                <a:latin typeface="Verdana" panose="020B0604030504040204" pitchFamily="34" charset="0"/>
              </a:rPr>
              <a:t>vostre </a:t>
            </a:r>
            <a:r>
              <a:rPr lang="ca-ES" altLang="ca-ES" sz="1600" dirty="0" smtClean="0">
                <a:latin typeface="Verdana" panose="020B0604030504040204" pitchFamily="34" charset="0"/>
              </a:rPr>
              <a:t>compte, clicant </a:t>
            </a:r>
            <a:r>
              <a:rPr lang="ca-ES" altLang="ca-ES" sz="1600" dirty="0">
                <a:latin typeface="Verdana" panose="020B0604030504040204" pitchFamily="34" charset="0"/>
              </a:rPr>
              <a:t>e</a:t>
            </a:r>
            <a:r>
              <a:rPr lang="ca-ES" altLang="ca-ES" sz="1600" dirty="0" smtClean="0">
                <a:latin typeface="Verdana" panose="020B0604030504040204" pitchFamily="34" charset="0"/>
              </a:rPr>
              <a:t>l botó Entrar que apareix a la part </a:t>
            </a:r>
            <a:r>
              <a:rPr lang="ca-ES" altLang="ca-ES" sz="1600" dirty="0">
                <a:latin typeface="Verdana" panose="020B0604030504040204" pitchFamily="34" charset="0"/>
              </a:rPr>
              <a:t>dreta de la pàgina principal. </a:t>
            </a:r>
          </a:p>
        </p:txBody>
      </p:sp>
      <p:sp>
        <p:nvSpPr>
          <p:cNvPr id="9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262" y="4227604"/>
            <a:ext cx="1819275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3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14</a:t>
            </a:fld>
            <a:r>
              <a:rPr lang="ca-ES" dirty="0" smtClean="0"/>
              <a:t> / 20</a:t>
            </a:r>
            <a:endParaRPr lang="ca-ES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99" y="2770778"/>
            <a:ext cx="2548438" cy="3047724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79259" y="928131"/>
            <a:ext cx="37498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7. Crear llistes de referències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57" y="2907182"/>
            <a:ext cx="5628012" cy="300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93713" y="1423431"/>
            <a:ext cx="82502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Un cop identificats amb el nostre usuari i contrasenya, podem crear llistes de referències personalitzades per afegir-hi resultats que trobem interessants. 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 smtClean="0">
                <a:latin typeface="Verdana" panose="020B0604030504040204" pitchFamily="34" charset="0"/>
              </a:rPr>
              <a:t>A </a:t>
            </a:r>
            <a:r>
              <a:rPr lang="ca-ES" altLang="ca-ES" sz="1600" dirty="0">
                <a:latin typeface="Verdana" panose="020B0604030504040204" pitchFamily="34" charset="0"/>
              </a:rPr>
              <a:t>la dreta cal seleccionar “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Les</a:t>
            </a:r>
            <a:r>
              <a:rPr lang="ca-ES" altLang="ca-ES" sz="1600" dirty="0">
                <a:latin typeface="Verdana" panose="020B0604030504040204" pitchFamily="34" charset="0"/>
              </a:rPr>
              <a:t> 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meves </a:t>
            </a: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referències</a:t>
            </a:r>
            <a:r>
              <a:rPr lang="ca-ES" altLang="ca-ES" sz="1600" dirty="0">
                <a:latin typeface="Verdana" panose="020B0604030504040204" pitchFamily="34" charset="0"/>
              </a:rPr>
              <a:t>” i després “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Crear llista de referències</a:t>
            </a:r>
            <a:r>
              <a:rPr lang="ca-ES" altLang="ca-ES" sz="1600" dirty="0">
                <a:latin typeface="Verdana" panose="020B0604030504040204" pitchFamily="34" charset="0"/>
              </a:rPr>
              <a:t>”.   </a:t>
            </a:r>
          </a:p>
        </p:txBody>
      </p:sp>
      <p:pic>
        <p:nvPicPr>
          <p:cNvPr id="10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84" y="5894861"/>
            <a:ext cx="2606468" cy="492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8"/>
          <p:cNvSpPr/>
          <p:nvPr/>
        </p:nvSpPr>
        <p:spPr>
          <a:xfrm>
            <a:off x="447984" y="4572389"/>
            <a:ext cx="2439868" cy="31052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Rectangle 8"/>
          <p:cNvSpPr/>
          <p:nvPr/>
        </p:nvSpPr>
        <p:spPr>
          <a:xfrm>
            <a:off x="424695" y="5920856"/>
            <a:ext cx="2517441" cy="40293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3" name="Connector de fletxa recta 3"/>
          <p:cNvCxnSpPr/>
          <p:nvPr/>
        </p:nvCxnSpPr>
        <p:spPr>
          <a:xfrm flipH="1">
            <a:off x="1964778" y="4858235"/>
            <a:ext cx="9989" cy="10366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de fletxa recta 3"/>
          <p:cNvCxnSpPr/>
          <p:nvPr/>
        </p:nvCxnSpPr>
        <p:spPr>
          <a:xfrm flipV="1">
            <a:off x="2942136" y="4411275"/>
            <a:ext cx="549425" cy="17325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97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15</a:t>
            </a:fld>
            <a:r>
              <a:rPr lang="ca-ES" dirty="0" smtClean="0"/>
              <a:t> / 20</a:t>
            </a:r>
            <a:endParaRPr lang="ca-ES" dirty="0"/>
          </a:p>
        </p:txBody>
      </p:sp>
      <p:pic>
        <p:nvPicPr>
          <p:cNvPr id="6" name="Imatge 1"/>
          <p:cNvPicPr>
            <a:picLocks noChangeAspect="1"/>
          </p:cNvPicPr>
          <p:nvPr/>
        </p:nvPicPr>
        <p:blipFill rotWithShape="1">
          <a:blip r:embed="rId3"/>
          <a:srcRect r="6698"/>
          <a:stretch/>
        </p:blipFill>
        <p:spPr>
          <a:xfrm>
            <a:off x="6318445" y="2321907"/>
            <a:ext cx="2336410" cy="3935060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93713" y="897976"/>
            <a:ext cx="7850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7.1 Crear llistes de referències (2)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5"/>
          <a:stretch>
            <a:fillRect/>
          </a:stretch>
        </p:blipFill>
        <p:spPr bwMode="auto">
          <a:xfrm>
            <a:off x="291297" y="2763513"/>
            <a:ext cx="5509156" cy="302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3"/>
          <p:cNvSpPr/>
          <p:nvPr/>
        </p:nvSpPr>
        <p:spPr>
          <a:xfrm>
            <a:off x="329943" y="2763513"/>
            <a:ext cx="5470510" cy="789311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0" name="Rectangle 8"/>
          <p:cNvSpPr/>
          <p:nvPr/>
        </p:nvSpPr>
        <p:spPr>
          <a:xfrm>
            <a:off x="324089" y="4454577"/>
            <a:ext cx="5476364" cy="125089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Rectangle 8"/>
          <p:cNvSpPr/>
          <p:nvPr/>
        </p:nvSpPr>
        <p:spPr>
          <a:xfrm>
            <a:off x="6305550" y="4709225"/>
            <a:ext cx="2504130" cy="158715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2" name="Connector de fletxa recta 3"/>
          <p:cNvCxnSpPr/>
          <p:nvPr/>
        </p:nvCxnSpPr>
        <p:spPr>
          <a:xfrm>
            <a:off x="5800453" y="3035514"/>
            <a:ext cx="517992" cy="16603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de fletxa recta 3"/>
          <p:cNvCxnSpPr/>
          <p:nvPr/>
        </p:nvCxnSpPr>
        <p:spPr>
          <a:xfrm>
            <a:off x="5800453" y="5076753"/>
            <a:ext cx="505097" cy="32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493713" y="1268459"/>
            <a:ext cx="824945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Quan fem una cerca, podem seleccionar resultats des de la llista de resultats o des de dins de cada </a:t>
            </a:r>
            <a:r>
              <a:rPr lang="ca-ES" altLang="ca-ES" sz="1600" dirty="0" smtClean="0">
                <a:latin typeface="Verdana" panose="020B0604030504040204" pitchFamily="34" charset="0"/>
              </a:rPr>
              <a:t>resultat. </a:t>
            </a:r>
            <a:r>
              <a:rPr lang="ca-ES" altLang="ca-ES" sz="1600" dirty="0">
                <a:latin typeface="Verdana" panose="020B0604030504040204" pitchFamily="34" charset="0"/>
              </a:rPr>
              <a:t>Aquests resultats els podem afegir a una llista ja existent o crear-ne una al moment, fent clic a “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Afegir a referències</a:t>
            </a:r>
            <a:r>
              <a:rPr lang="ca-ES" altLang="ca-ES" sz="1600" dirty="0">
                <a:latin typeface="Verdana" panose="020B0604030504040204" pitchFamily="34" charset="0"/>
              </a:rPr>
              <a:t>”, a la banda de la dreta (hem d’estar identificats amb el nostre usuari).</a:t>
            </a:r>
          </a:p>
        </p:txBody>
      </p:sp>
      <p:sp>
        <p:nvSpPr>
          <p:cNvPr id="17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53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16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93714" y="920110"/>
            <a:ext cx="7850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8</a:t>
            </a: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. Exportar referències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7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80" y="2236194"/>
            <a:ext cx="8546968" cy="4062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93714" y="1315979"/>
            <a:ext cx="81167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Fent clic al boto </a:t>
            </a:r>
            <a:r>
              <a:rPr lang="ca-ES" altLang="ca-ES" sz="1600" dirty="0" smtClean="0">
                <a:latin typeface="Verdana" panose="020B0604030504040204" pitchFamily="34" charset="0"/>
              </a:rPr>
              <a:t>“elecció</a:t>
            </a:r>
            <a:r>
              <a:rPr lang="ca-ES" altLang="ca-ES" sz="1600" dirty="0">
                <a:latin typeface="Verdana" panose="020B0604030504040204" pitchFamily="34" charset="0"/>
              </a:rPr>
              <a:t>” del menú de la dreta podrem accedir a la llista de resultats que hem escollit fins al moment i a les opcions per exportar-los (recomanat: RIS). </a:t>
            </a:r>
          </a:p>
        </p:txBody>
      </p:sp>
      <p:sp>
        <p:nvSpPr>
          <p:cNvPr id="9" name="Rectangle 20"/>
          <p:cNvSpPr/>
          <p:nvPr/>
        </p:nvSpPr>
        <p:spPr>
          <a:xfrm>
            <a:off x="278579" y="3124506"/>
            <a:ext cx="6655621" cy="319056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0" name="Rectangle 8"/>
          <p:cNvSpPr/>
          <p:nvPr/>
        </p:nvSpPr>
        <p:spPr>
          <a:xfrm>
            <a:off x="7051199" y="4783999"/>
            <a:ext cx="1657350" cy="153107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1" name="Connector de fletxa recta 3"/>
          <p:cNvCxnSpPr/>
          <p:nvPr/>
        </p:nvCxnSpPr>
        <p:spPr>
          <a:xfrm>
            <a:off x="6934200" y="4282971"/>
            <a:ext cx="276225" cy="4882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61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17</a:t>
            </a:fld>
            <a:r>
              <a:rPr lang="ca-ES" dirty="0" smtClean="0"/>
              <a:t> / 20</a:t>
            </a:r>
            <a:endParaRPr lang="ca-ES" dirty="0"/>
          </a:p>
        </p:txBody>
      </p:sp>
      <p:pic>
        <p:nvPicPr>
          <p:cNvPr id="6" name="Imat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604" y="2756330"/>
            <a:ext cx="1815226" cy="3256180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93713" y="863040"/>
            <a:ext cx="1373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9. Alertes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6" y="2771990"/>
            <a:ext cx="67437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93713" y="1306513"/>
            <a:ext cx="81264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Dialnet permet configurar alertes (diàries, setmanals o mensuals) cada vegada que hi </a:t>
            </a:r>
            <a:r>
              <a:rPr lang="ca-ES" altLang="ca-ES" sz="1600" dirty="0" smtClean="0">
                <a:latin typeface="Verdana" panose="020B0604030504040204" pitchFamily="34" charset="0"/>
              </a:rPr>
              <a:t>hagi </a:t>
            </a:r>
            <a:r>
              <a:rPr lang="ca-ES" altLang="ca-ES" sz="1600" dirty="0">
                <a:latin typeface="Verdana" panose="020B0604030504040204" pitchFamily="34" charset="0"/>
              </a:rPr>
              <a:t>nous resultats relacionats amb una cerca específica.  </a:t>
            </a:r>
          </a:p>
        </p:txBody>
      </p:sp>
      <p:sp>
        <p:nvSpPr>
          <p:cNvPr id="10" name="Rectangle 12"/>
          <p:cNvSpPr/>
          <p:nvPr/>
        </p:nvSpPr>
        <p:spPr>
          <a:xfrm>
            <a:off x="196741" y="3111715"/>
            <a:ext cx="6100763" cy="4064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Rectangle 8"/>
          <p:cNvSpPr/>
          <p:nvPr/>
        </p:nvSpPr>
        <p:spPr>
          <a:xfrm>
            <a:off x="7089666" y="5587769"/>
            <a:ext cx="1456008" cy="4000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2" name="Connector de fletxa recta 3"/>
          <p:cNvCxnSpPr/>
          <p:nvPr/>
        </p:nvCxnSpPr>
        <p:spPr>
          <a:xfrm>
            <a:off x="5929204" y="3518115"/>
            <a:ext cx="1366946" cy="20431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74663" y="1992313"/>
            <a:ext cx="80216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Un cop executada una cerca, s’ha de seleccionar “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Guardar cerca</a:t>
            </a:r>
            <a:r>
              <a:rPr lang="ca-ES" altLang="ca-ES" sz="1600" dirty="0">
                <a:latin typeface="Verdana" panose="020B0604030504040204" pitchFamily="34" charset="0"/>
              </a:rPr>
              <a:t>” a la dreta de la pantalla (cal estar identificat).</a:t>
            </a:r>
          </a:p>
        </p:txBody>
      </p:sp>
      <p:pic>
        <p:nvPicPr>
          <p:cNvPr id="14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679" y="4883365"/>
            <a:ext cx="442277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8"/>
          <p:cNvSpPr/>
          <p:nvPr/>
        </p:nvSpPr>
        <p:spPr>
          <a:xfrm>
            <a:off x="1347679" y="4883365"/>
            <a:ext cx="4414837" cy="135572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6" name="Connector de fletxa recta 3"/>
          <p:cNvCxnSpPr/>
          <p:nvPr/>
        </p:nvCxnSpPr>
        <p:spPr>
          <a:xfrm flipH="1">
            <a:off x="5817255" y="5780755"/>
            <a:ext cx="1263983" cy="43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83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266" name="Marcador de número de diapositiva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5B8EB38-F33E-4513-9123-74A1BD3DFDC8}" type="slidenum">
              <a:rPr lang="ca-ES" altLang="ca-ES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ca-ES" altLang="ca-ES" sz="120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268" name="Rectángulo 4"/>
          <p:cNvSpPr>
            <a:spLocks noChangeArrowheads="1"/>
          </p:cNvSpPr>
          <p:nvPr/>
        </p:nvSpPr>
        <p:spPr bwMode="auto">
          <a:xfrm>
            <a:off x="3022600" y="3500438"/>
            <a:ext cx="2881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a-ES" altLang="ca-ES" sz="24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Moltes gràcies!</a:t>
            </a:r>
          </a:p>
        </p:txBody>
      </p:sp>
      <p:sp>
        <p:nvSpPr>
          <p:cNvPr id="11269" name="Rectángulo 5"/>
          <p:cNvSpPr>
            <a:spLocks noChangeArrowheads="1"/>
          </p:cNvSpPr>
          <p:nvPr/>
        </p:nvSpPr>
        <p:spPr bwMode="auto">
          <a:xfrm>
            <a:off x="3394075" y="2552700"/>
            <a:ext cx="184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ca-ES" altLang="ca-ES" sz="36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1270" name="Rectángulo 6"/>
          <p:cNvSpPr>
            <a:spLocks noChangeArrowheads="1"/>
          </p:cNvSpPr>
          <p:nvPr/>
        </p:nvSpPr>
        <p:spPr bwMode="auto">
          <a:xfrm>
            <a:off x="1870075" y="6300788"/>
            <a:ext cx="45720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ca-ES" altLang="ca-ES" sz="1200" b="1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© CRAI Universitat de Barcelona, curs </a:t>
            </a:r>
            <a:r>
              <a:rPr lang="ca-ES" altLang="ca-ES" sz="1200" b="1" dirty="0" smtClean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2019-20</a:t>
            </a:r>
            <a:endParaRPr lang="ca-ES" altLang="ca-ES" sz="1200" b="1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1271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6291263"/>
            <a:ext cx="7937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3755" y="4622721"/>
            <a:ext cx="3379001" cy="91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47675" y="1014413"/>
            <a:ext cx="145414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Sumari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47675" y="1575061"/>
            <a:ext cx="8191500" cy="496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2"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3" action="ppaction://hlinksldjump"/>
              </a:rPr>
              <a:t>Què és Dialnet?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4" action="ppaction://hlinksldjump"/>
              </a:rPr>
              <a:t>Breu fitxa de Dialnet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5" action="ppaction://hlinksldjump"/>
              </a:rPr>
              <a:t>Accedir a Dialnet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6" action="ppaction://hlinksldjump"/>
              </a:rPr>
              <a:t>Cerca a Dialnet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lvl="1" algn="just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ca-ES" altLang="ca-ES" sz="1600" dirty="0">
                <a:latin typeface="Verdana" panose="020B0604030504040204" pitchFamily="34" charset="0"/>
              </a:rPr>
              <a:t>4.1 </a:t>
            </a:r>
            <a:r>
              <a:rPr lang="ca-ES" altLang="ca-ES" sz="1600" dirty="0" smtClean="0">
                <a:latin typeface="Verdana" panose="020B0604030504040204" pitchFamily="34" charset="0"/>
                <a:hlinkClick r:id="rId7" action="ppaction://hlinksldjump"/>
              </a:rPr>
              <a:t>Cerca simple a Dialnet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lvl="1" algn="just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ca-ES" altLang="ca-ES" sz="1600" dirty="0">
                <a:latin typeface="Verdana" panose="020B0604030504040204" pitchFamily="34" charset="0"/>
              </a:rPr>
              <a:t>4.2 </a:t>
            </a:r>
            <a:r>
              <a:rPr lang="ca-ES" altLang="ca-ES" sz="1600" dirty="0" smtClean="0">
                <a:latin typeface="Verdana" panose="020B0604030504040204" pitchFamily="34" charset="0"/>
                <a:hlinkClick r:id="rId8" action="ppaction://hlinksldjump"/>
              </a:rPr>
              <a:t>Cerca avançada a Dialnet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9" action="ppaction://hlinksldjump"/>
              </a:rPr>
              <a:t>Resultats a Dialnet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10" action="ppaction://hlinksldjump"/>
              </a:rPr>
              <a:t>Crear un compte d’usuari a Dialnet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11" action="ppaction://hlinksldjump"/>
              </a:rPr>
              <a:t>Crear llistes de referències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12" action="ppaction://hlinksldjump"/>
              </a:rPr>
              <a:t>Exportar referències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ca-ES" altLang="ca-ES" sz="1600" dirty="0" smtClean="0">
                <a:latin typeface="Verdana" panose="020B0604030504040204" pitchFamily="34" charset="0"/>
                <a:hlinkClick r:id="rId13" action="ppaction://hlinksldjump"/>
              </a:rPr>
              <a:t>Alertes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 marL="0" indent="0" algn="just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ca-ES" altLang="ca-ES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ca-ES" altLang="ca-ES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ca-ES" altLang="ca-ES" dirty="0">
              <a:latin typeface="Verdana" panose="020B0604030504040204" pitchFamily="34" charset="0"/>
            </a:endParaRPr>
          </a:p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endParaRPr lang="ca-ES" altLang="ca-E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56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3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84188" y="1076325"/>
            <a:ext cx="26781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1. </a:t>
            </a: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Què és Dialnet?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84188" y="1672349"/>
            <a:ext cx="82311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Dialnet</a:t>
            </a:r>
            <a:r>
              <a:rPr lang="ca-ES" altLang="ca-ES" sz="1600" dirty="0">
                <a:latin typeface="Verdana" panose="020B0604030504040204" pitchFamily="34" charset="0"/>
              </a:rPr>
              <a:t> és un servei de sumaris de revistes electròniques impulsat per la </a:t>
            </a:r>
            <a:r>
              <a:rPr lang="ca-ES" altLang="ca-ES" sz="1600" dirty="0">
                <a:latin typeface="Verdana" panose="020B0604030504040204" pitchFamily="34" charset="0"/>
                <a:hlinkClick r:id="rId3"/>
              </a:rPr>
              <a:t>Universidad de la Rioja</a:t>
            </a:r>
            <a:r>
              <a:rPr lang="ca-ES" altLang="ca-ES" sz="1600" dirty="0">
                <a:latin typeface="Verdana" panose="020B0604030504040204" pitchFamily="34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 smtClean="0">
                <a:latin typeface="Verdana" panose="020B0604030504040204" pitchFamily="34" charset="0"/>
              </a:rPr>
              <a:t>El </a:t>
            </a:r>
            <a:r>
              <a:rPr lang="ca-ES" altLang="ca-ES" sz="1600" dirty="0">
                <a:latin typeface="Verdana" panose="020B0604030504040204" pitchFamily="34" charset="0"/>
              </a:rPr>
              <a:t>seu àmbit temàtic és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pluridisciplinari</a:t>
            </a:r>
            <a:r>
              <a:rPr lang="ca-ES" altLang="ca-ES" sz="1600" dirty="0" smtClean="0">
                <a:latin typeface="Verdana" panose="020B0604030504040204" pitchFamily="34" charset="0"/>
              </a:rPr>
              <a:t> i resulta molt útil per trobar recursos en espanyol de matèries com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educació</a:t>
            </a:r>
            <a:r>
              <a:rPr lang="ca-ES" altLang="ca-ES" sz="1600" dirty="0" smtClean="0">
                <a:latin typeface="Verdana" panose="020B0604030504040204" pitchFamily="34" charset="0"/>
              </a:rPr>
              <a:t>, </a:t>
            </a:r>
            <a:r>
              <a:rPr lang="ca-ES" altLang="ca-ES" sz="1600" dirty="0">
                <a:solidFill>
                  <a:srgbClr val="346283"/>
                </a:solidFill>
                <a:latin typeface="Verdana" panose="020B0604030504040204" pitchFamily="34" charset="0"/>
              </a:rPr>
              <a:t>f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ilologia</a:t>
            </a:r>
            <a:r>
              <a:rPr lang="ca-ES" altLang="ca-ES" sz="1600" dirty="0" smtClean="0">
                <a:latin typeface="Verdana" panose="020B0604030504040204" pitchFamily="34" charset="0"/>
              </a:rPr>
              <a:t>,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ciències socials</a:t>
            </a:r>
            <a:r>
              <a:rPr lang="ca-ES" altLang="ca-ES" sz="1600" dirty="0" smtClean="0">
                <a:latin typeface="Verdana" panose="020B0604030504040204" pitchFamily="34" charset="0"/>
              </a:rPr>
              <a:t>,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humanitats</a:t>
            </a:r>
            <a:r>
              <a:rPr lang="ca-ES" altLang="ca-ES" sz="1600" dirty="0" smtClean="0">
                <a:latin typeface="Verdana" panose="020B0604030504040204" pitchFamily="34" charset="0"/>
              </a:rPr>
              <a:t> o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ciències jurídiques</a:t>
            </a:r>
            <a:r>
              <a:rPr lang="ca-ES" altLang="ca-ES" sz="1600" dirty="0" smtClean="0">
                <a:latin typeface="Verdana" panose="020B0604030504040204" pitchFamily="34" charset="0"/>
              </a:rPr>
              <a:t>. 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 smtClean="0">
                <a:latin typeface="Verdana" panose="020B0604030504040204" pitchFamily="34" charset="0"/>
              </a:rPr>
              <a:t>Ofereix 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sumaris de revistes </a:t>
            </a: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de l’àmbit 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espanyol i </a:t>
            </a: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llatinoamericà</a:t>
            </a:r>
            <a:r>
              <a:rPr lang="ca-ES" altLang="ca-ES" sz="1600" dirty="0">
                <a:latin typeface="Verdana" panose="020B0604030504040204" pitchFamily="34" charset="0"/>
              </a:rPr>
              <a:t>. També proporciona 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resums</a:t>
            </a:r>
            <a:r>
              <a:rPr lang="ca-ES" altLang="ca-ES" sz="1600" dirty="0">
                <a:latin typeface="Verdana" panose="020B0604030504040204" pitchFamily="34" charset="0"/>
              </a:rPr>
              <a:t> dels articles i l’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enllaç al text complet </a:t>
            </a:r>
            <a:r>
              <a:rPr lang="ca-ES" altLang="ca-ES" sz="1600" dirty="0">
                <a:latin typeface="Verdana" panose="020B0604030504040204" pitchFamily="34" charset="0"/>
              </a:rPr>
              <a:t>en cas que estigui disponible.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Dialnet és d’accés lliure, però hi ha una opció amb </a:t>
            </a:r>
            <a:r>
              <a:rPr lang="ca-ES" altLang="ca-ES" sz="1600" dirty="0" smtClean="0">
                <a:latin typeface="Verdana" panose="020B0604030504040204" pitchFamily="34" charset="0"/>
              </a:rPr>
              <a:t>prestacions </a:t>
            </a:r>
            <a:r>
              <a:rPr lang="ca-ES" altLang="ca-ES" sz="1600" dirty="0">
                <a:latin typeface="Verdana" panose="020B0604030504040204" pitchFamily="34" charset="0"/>
              </a:rPr>
              <a:t>addicionals: </a:t>
            </a:r>
            <a:r>
              <a:rPr lang="ca-ES" altLang="ca-ES" sz="1600" dirty="0">
                <a:solidFill>
                  <a:srgbClr val="346283"/>
                </a:solidFill>
                <a:latin typeface="Verdana" panose="020B0604030504040204" pitchFamily="34" charset="0"/>
              </a:rPr>
              <a:t>Dialnet Plus</a:t>
            </a:r>
            <a:r>
              <a:rPr lang="ca-ES" altLang="ca-ES" sz="1600" dirty="0">
                <a:latin typeface="Verdana" panose="020B0604030504040204" pitchFamily="34" charset="0"/>
              </a:rPr>
              <a:t>. Aquesta versió està automàticament disponible quan ens hi connectem des de la xarxa de diferents universitats o autenticant-nos com a membre o estudiant d’una universitat. </a:t>
            </a:r>
          </a:p>
        </p:txBody>
      </p:sp>
      <p:pic>
        <p:nvPicPr>
          <p:cNvPr id="8" name="Imat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527" y="2459379"/>
            <a:ext cx="2895754" cy="549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t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682" y="2500618"/>
            <a:ext cx="2499702" cy="46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42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4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108240" y="825929"/>
            <a:ext cx="7850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2. Breu fitxa de Dialnet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108240" y="1334573"/>
            <a:ext cx="7635709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ca-ES" altLang="ca-ES" sz="1600" b="1" dirty="0">
                <a:latin typeface="Verdana" panose="020B0604030504040204" pitchFamily="34" charset="0"/>
              </a:rPr>
              <a:t>Àmbit temàtic: </a:t>
            </a:r>
            <a:r>
              <a:rPr lang="ca-ES" altLang="ca-ES" sz="1600" dirty="0" smtClean="0">
                <a:latin typeface="Verdana" panose="020B0604030504040204" pitchFamily="34" charset="0"/>
              </a:rPr>
              <a:t>pluridisciplinari</a:t>
            </a:r>
            <a:r>
              <a:rPr lang="ca-ES" altLang="ca-ES" sz="1600" b="1" dirty="0" smtClean="0">
                <a:latin typeface="Verdana" panose="020B0604030504040204" pitchFamily="34" charset="0"/>
              </a:rPr>
              <a:t> </a:t>
            </a:r>
            <a:r>
              <a:rPr lang="ca-ES" altLang="ca-ES" sz="1600" dirty="0" smtClean="0">
                <a:latin typeface="Verdana" panose="020B0604030504040204" pitchFamily="34" charset="0"/>
              </a:rPr>
              <a:t>(destaquem: </a:t>
            </a:r>
            <a:r>
              <a:rPr lang="es-ES" altLang="ca-ES" sz="1600" dirty="0" smtClean="0">
                <a:latin typeface="Verdana" panose="020B0604030504040204" pitchFamily="34" charset="0"/>
              </a:rPr>
              <a:t>educació, filologia, ciències socials, humanitats i </a:t>
            </a:r>
            <a:r>
              <a:rPr lang="ca-ES" altLang="ca-ES" sz="1600" dirty="0" smtClean="0">
                <a:latin typeface="Verdana" panose="020B0604030504040204" pitchFamily="34" charset="0"/>
              </a:rPr>
              <a:t>ciències</a:t>
            </a:r>
            <a:r>
              <a:rPr lang="es-ES" altLang="ca-ES" sz="1600" dirty="0" smtClean="0">
                <a:latin typeface="Verdana" panose="020B0604030504040204" pitchFamily="34" charset="0"/>
              </a:rPr>
              <a:t> jurídiques</a:t>
            </a:r>
            <a:r>
              <a:rPr lang="ca-ES" altLang="ca-ES" sz="1600" dirty="0" smtClean="0">
                <a:latin typeface="Verdana" panose="020B0604030504040204" pitchFamily="34" charset="0"/>
              </a:rPr>
              <a:t>).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ca-ES" altLang="ca-ES" sz="1600" b="1" dirty="0">
                <a:latin typeface="Verdana" panose="020B0604030504040204" pitchFamily="34" charset="0"/>
              </a:rPr>
              <a:t>Abast geogràfic: </a:t>
            </a:r>
            <a:r>
              <a:rPr lang="ca-ES" altLang="ca-ES" sz="1600" dirty="0">
                <a:latin typeface="Verdana" panose="020B0604030504040204" pitchFamily="34" charset="0"/>
              </a:rPr>
              <a:t>Espanya, Portugal i Llatinoamèrica.</a:t>
            </a:r>
          </a:p>
          <a:p>
            <a:pPr algn="just" eaLnBrk="1" hangingPunct="1">
              <a:spcBef>
                <a:spcPts val="600"/>
              </a:spcBef>
              <a:buFontTx/>
              <a:buNone/>
            </a:pPr>
            <a:endParaRPr lang="ca-ES" altLang="ca-ES" sz="1600" b="1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ca-ES" altLang="ca-ES" sz="1600" b="1" dirty="0">
                <a:latin typeface="Verdana" panose="020B0604030504040204" pitchFamily="34" charset="0"/>
              </a:rPr>
              <a:t>Tipus d’accés: </a:t>
            </a:r>
            <a:r>
              <a:rPr lang="ca-ES" altLang="ca-ES" sz="1600" dirty="0" smtClean="0">
                <a:latin typeface="Verdana" panose="020B0604030504040204" pitchFamily="34" charset="0"/>
              </a:rPr>
              <a:t>lliure </a:t>
            </a:r>
            <a:r>
              <a:rPr lang="ca-ES" altLang="ca-ES" sz="1600" dirty="0">
                <a:latin typeface="Verdana" panose="020B0604030504040204" pitchFamily="34" charset="0"/>
              </a:rPr>
              <a:t>(amb </a:t>
            </a:r>
            <a:r>
              <a:rPr lang="ca-ES" altLang="ca-ES" sz="1600" dirty="0">
                <a:latin typeface="Verdana" panose="020B0604030504040204" pitchFamily="34" charset="0"/>
                <a:hlinkClick r:id="rId3"/>
              </a:rPr>
              <a:t>funcionalitats addicionals</a:t>
            </a:r>
            <a:r>
              <a:rPr lang="ca-ES" altLang="ca-ES" sz="1600" dirty="0">
                <a:latin typeface="Verdana" panose="020B0604030504040204" pitchFamily="34" charset="0"/>
              </a:rPr>
              <a:t> en </a:t>
            </a:r>
            <a:r>
              <a:rPr lang="ca-ES" altLang="ca-ES" sz="1600" dirty="0" smtClean="0">
                <a:latin typeface="Verdana" panose="020B0604030504040204" pitchFamily="34" charset="0"/>
              </a:rPr>
              <a:t>accedir-hi </a:t>
            </a:r>
            <a:r>
              <a:rPr lang="ca-ES" altLang="ca-ES" sz="1600" dirty="0">
                <a:latin typeface="Verdana" panose="020B0604030504040204" pitchFamily="34" charset="0"/>
              </a:rPr>
              <a:t>des de la xarxa d’una universitat amb conveni</a:t>
            </a:r>
            <a:r>
              <a:rPr lang="ca-ES" altLang="ca-ES" sz="1600" dirty="0" smtClean="0">
                <a:latin typeface="Verdana" panose="020B0604030504040204" pitchFamily="34" charset="0"/>
              </a:rPr>
              <a:t>).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endParaRPr lang="ca-ES" altLang="ca-ES" sz="1600" b="1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ca-ES" altLang="ca-ES" sz="1600" b="1" dirty="0">
                <a:latin typeface="Verdana" panose="020B0604030504040204" pitchFamily="34" charset="0"/>
              </a:rPr>
              <a:t>Idiomes dels continguts: </a:t>
            </a:r>
            <a:r>
              <a:rPr lang="ca-ES" altLang="ca-ES" sz="1600" dirty="0" smtClean="0">
                <a:latin typeface="Verdana" panose="020B0604030504040204" pitchFamily="34" charset="0"/>
              </a:rPr>
              <a:t>espanyol </a:t>
            </a:r>
            <a:r>
              <a:rPr lang="ca-ES" altLang="ca-ES" sz="1600" dirty="0">
                <a:latin typeface="Verdana" panose="020B0604030504040204" pitchFamily="34" charset="0"/>
              </a:rPr>
              <a:t>(també en català, gallec, eusquera, portuguès, </a:t>
            </a:r>
            <a:r>
              <a:rPr lang="ca-ES" altLang="ca-ES" sz="1600" dirty="0" smtClean="0">
                <a:latin typeface="Verdana" panose="020B0604030504040204" pitchFamily="34" charset="0"/>
              </a:rPr>
              <a:t>francès i italià). </a:t>
            </a:r>
            <a:r>
              <a:rPr lang="ca-ES" altLang="ca-ES" sz="1600" dirty="0">
                <a:latin typeface="Verdana" panose="020B0604030504040204" pitchFamily="34" charset="0"/>
              </a:rPr>
              <a:t>A</a:t>
            </a:r>
            <a:r>
              <a:rPr lang="ca-ES" altLang="ca-ES" sz="1600" dirty="0" smtClean="0">
                <a:latin typeface="Verdana" panose="020B0604030504040204" pitchFamily="34" charset="0"/>
              </a:rPr>
              <a:t>ltres llengües en menor mesura (anglès, alemany, etc.).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ca-ES" altLang="ca-ES" sz="1600" b="1" dirty="0">
                <a:latin typeface="Verdana" panose="020B0604030504040204" pitchFamily="34" charset="0"/>
              </a:rPr>
              <a:t>Thesaurus o llista de matèries: </a:t>
            </a:r>
            <a:r>
              <a:rPr lang="ca-ES" altLang="ca-ES" sz="1600" dirty="0" smtClean="0">
                <a:latin typeface="Verdana" panose="020B0604030504040204" pitchFamily="34" charset="0"/>
              </a:rPr>
              <a:t>no.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endParaRPr lang="ca-ES" altLang="ca-ES" sz="1600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ca-ES" altLang="ca-ES" sz="1600" b="1" dirty="0">
                <a:latin typeface="Verdana" panose="020B0604030504040204" pitchFamily="34" charset="0"/>
              </a:rPr>
              <a:t>Opcions de contingut: </a:t>
            </a:r>
            <a:r>
              <a:rPr lang="ca-ES" altLang="ca-ES" sz="1600" dirty="0">
                <a:latin typeface="Verdana" panose="020B0604030504040204" pitchFamily="34" charset="0"/>
              </a:rPr>
              <a:t>sumaris, referències, resums i text complet (enllaços directes si són publicacions en obert o a través de subscripcions de la UB</a:t>
            </a:r>
            <a:r>
              <a:rPr lang="ca-ES" altLang="ca-ES" sz="1600" dirty="0" smtClean="0">
                <a:latin typeface="Verdana" panose="020B0604030504040204" pitchFamily="34" charset="0"/>
              </a:rPr>
              <a:t>).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8" name="Imat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40" y="2972193"/>
            <a:ext cx="7191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t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47" y="2152498"/>
            <a:ext cx="4413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t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48" y="1364842"/>
            <a:ext cx="568325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t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95" y="3758550"/>
            <a:ext cx="77311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t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48" y="4789904"/>
            <a:ext cx="5762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tg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23" y="5652983"/>
            <a:ext cx="519112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0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0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6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5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81000" y="1223526"/>
            <a:ext cx="25431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3</a:t>
            </a: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. Accedir a Dialnet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81000" y="2103656"/>
            <a:ext cx="8450363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Podeu accedir a Dialnet a través de: </a:t>
            </a:r>
            <a:r>
              <a:rPr lang="ca-ES" altLang="ca-ES" sz="1600" dirty="0">
                <a:latin typeface="Verdana" panose="020B0604030504040204" pitchFamily="34" charset="0"/>
                <a:hlinkClick r:id="rId3"/>
              </a:rPr>
              <a:t>https://dialnet.unirioja.es</a:t>
            </a:r>
            <a:r>
              <a:rPr lang="ca-ES" altLang="ca-ES" sz="1600" dirty="0" smtClean="0">
                <a:latin typeface="Verdana" panose="020B0604030504040204" pitchFamily="34" charset="0"/>
                <a:hlinkClick r:id="rId3"/>
              </a:rPr>
              <a:t>/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>
              <a:spcBef>
                <a:spcPct val="50000"/>
              </a:spcBef>
              <a:buNone/>
            </a:pPr>
            <a:endParaRPr lang="ca-ES" sz="1600" dirty="0" smtClean="0">
              <a:latin typeface="Verdana" panose="020B0604030504040204" pitchFamily="34" charset="0"/>
            </a:endParaRPr>
          </a:p>
          <a:p>
            <a:pPr algn="just">
              <a:spcBef>
                <a:spcPct val="50000"/>
              </a:spcBef>
              <a:buNone/>
            </a:pPr>
            <a:r>
              <a:rPr lang="ca-ES" sz="1600" dirty="0" smtClean="0">
                <a:latin typeface="Verdana" panose="020B0604030504040204" pitchFamily="34" charset="0"/>
              </a:rPr>
              <a:t>Com </a:t>
            </a:r>
            <a:r>
              <a:rPr lang="ca-ES" sz="1600" dirty="0">
                <a:latin typeface="Verdana" panose="020B0604030504040204" pitchFamily="34" charset="0"/>
              </a:rPr>
              <a:t>a institució col·laboradora de </a:t>
            </a:r>
            <a:r>
              <a:rPr lang="ca-ES" sz="1600" dirty="0" err="1">
                <a:latin typeface="Verdana" panose="020B0604030504040204" pitchFamily="34" charset="0"/>
                <a:hlinkClick r:id="rId3"/>
              </a:rPr>
              <a:t>Dialnet</a:t>
            </a:r>
            <a:r>
              <a:rPr lang="ca-ES" sz="1600" dirty="0">
                <a:latin typeface="Verdana" panose="020B0604030504040204" pitchFamily="34" charset="0"/>
              </a:rPr>
              <a:t>, els membres de la </a:t>
            </a:r>
            <a:r>
              <a:rPr lang="ca-ES" sz="1600" dirty="0" smtClean="0">
                <a:latin typeface="Verdana" panose="020B0604030504040204" pitchFamily="34" charset="0"/>
              </a:rPr>
              <a:t>Universitat de Barcelona </a:t>
            </a:r>
            <a:r>
              <a:rPr lang="ca-ES" altLang="ca-ES" sz="1600" dirty="0" smtClean="0">
                <a:latin typeface="Verdana" panose="020B0604030504040204" pitchFamily="34" charset="0"/>
              </a:rPr>
              <a:t>gaudireu </a:t>
            </a:r>
            <a:r>
              <a:rPr lang="ca-ES" altLang="ca-ES" sz="1600" dirty="0">
                <a:latin typeface="Verdana" panose="020B0604030504040204" pitchFamily="34" charset="0"/>
              </a:rPr>
              <a:t>de les </a:t>
            </a:r>
            <a:r>
              <a:rPr lang="ca-ES" altLang="ca-ES" sz="1600" dirty="0">
                <a:latin typeface="Verdana" panose="020B0604030504040204" pitchFamily="34" charset="0"/>
                <a:hlinkClick r:id="rId4"/>
              </a:rPr>
              <a:t>prestacions de </a:t>
            </a:r>
            <a:r>
              <a:rPr lang="ca-ES" altLang="ca-ES" sz="1600" dirty="0" err="1">
                <a:latin typeface="Verdana" panose="020B0604030504040204" pitchFamily="34" charset="0"/>
                <a:hlinkClick r:id="rId4"/>
              </a:rPr>
              <a:t>Dialnet</a:t>
            </a:r>
            <a:r>
              <a:rPr lang="ca-ES" altLang="ca-ES" sz="1600" dirty="0">
                <a:latin typeface="Verdana" panose="020B0604030504040204" pitchFamily="34" charset="0"/>
                <a:hlinkClick r:id="rId4"/>
              </a:rPr>
              <a:t> Plus</a:t>
            </a:r>
            <a:r>
              <a:rPr lang="ca-ES" altLang="ca-ES" sz="1600" dirty="0">
                <a:latin typeface="Verdana" panose="020B0604030504040204" pitchFamily="34" charset="0"/>
              </a:rPr>
              <a:t>.</a:t>
            </a:r>
            <a:endParaRPr lang="ca-ES" sz="1600" dirty="0">
              <a:latin typeface="Verdana" panose="020B0604030504040204" pitchFamily="34" charset="0"/>
            </a:endParaRPr>
          </a:p>
          <a:p>
            <a:pPr algn="just">
              <a:spcBef>
                <a:spcPct val="50000"/>
              </a:spcBef>
              <a:buNone/>
            </a:pPr>
            <a:r>
              <a:rPr lang="ca-ES" sz="1600" dirty="0" smtClean="0">
                <a:latin typeface="Verdana" panose="020B0604030504040204" pitchFamily="34" charset="0"/>
              </a:rPr>
              <a:t>Podeu accedir </a:t>
            </a:r>
            <a:r>
              <a:rPr lang="ca-ES" sz="1600" dirty="0">
                <a:latin typeface="Verdana" panose="020B0604030504040204" pitchFamily="34" charset="0"/>
              </a:rPr>
              <a:t>a </a:t>
            </a:r>
            <a:r>
              <a:rPr lang="ca-ES" sz="1600" dirty="0" smtClean="0">
                <a:latin typeface="Verdana" panose="020B0604030504040204" pitchFamily="34" charset="0"/>
              </a:rPr>
              <a:t>les</a:t>
            </a:r>
            <a:r>
              <a:rPr lang="ca-ES" sz="1600" dirty="0">
                <a:latin typeface="Verdana" panose="020B0604030504040204" pitchFamily="34" charset="0"/>
              </a:rPr>
              <a:t> </a:t>
            </a:r>
            <a:r>
              <a:rPr lang="ca-ES" sz="1600" dirty="0" smtClean="0">
                <a:latin typeface="Verdana" panose="020B0604030504040204" pitchFamily="34" charset="0"/>
              </a:rPr>
              <a:t>diferents opcions</a:t>
            </a:r>
            <a:r>
              <a:rPr lang="ca-ES" sz="1600" dirty="0">
                <a:latin typeface="Verdana" panose="020B0604030504040204" pitchFamily="34" charset="0"/>
              </a:rPr>
              <a:t> </a:t>
            </a:r>
            <a:r>
              <a:rPr lang="ca-ES" sz="1600" dirty="0" smtClean="0">
                <a:latin typeface="Verdana" panose="020B0604030504040204" pitchFamily="34" charset="0"/>
              </a:rPr>
              <a:t>avançades que ofereix </a:t>
            </a:r>
            <a:r>
              <a:rPr lang="ca-ES" sz="1600" dirty="0" err="1" smtClean="0">
                <a:latin typeface="Verdana" panose="020B0604030504040204" pitchFamily="34" charset="0"/>
                <a:hlinkClick r:id="rId4"/>
              </a:rPr>
              <a:t>Dialnet</a:t>
            </a:r>
            <a:r>
              <a:rPr lang="ca-ES" sz="1600" dirty="0">
                <a:latin typeface="Verdana" panose="020B0604030504040204" pitchFamily="34" charset="0"/>
                <a:hlinkClick r:id="rId4"/>
              </a:rPr>
              <a:t> </a:t>
            </a:r>
            <a:r>
              <a:rPr lang="ca-ES" sz="1600" dirty="0" smtClean="0">
                <a:latin typeface="Verdana" panose="020B0604030504040204" pitchFamily="34" charset="0"/>
                <a:hlinkClick r:id="rId4"/>
              </a:rPr>
              <a:t>Plus</a:t>
            </a:r>
            <a:r>
              <a:rPr lang="ca-ES" sz="1600" dirty="0">
                <a:latin typeface="Verdana" panose="020B0604030504040204" pitchFamily="34" charset="0"/>
              </a:rPr>
              <a:t> </a:t>
            </a:r>
            <a:r>
              <a:rPr lang="ca-ES" sz="1600" dirty="0" smtClean="0">
                <a:latin typeface="Verdana" panose="020B0604030504040204" pitchFamily="34" charset="0"/>
              </a:rPr>
              <a:t>des de qualsevol ordinador </a:t>
            </a:r>
            <a:r>
              <a:rPr lang="ca-ES" altLang="ca-ES" sz="1600" dirty="0" smtClean="0">
                <a:latin typeface="Verdana" panose="020B0604030504040204" pitchFamily="34" charset="0"/>
              </a:rPr>
              <a:t>connectat </a:t>
            </a:r>
            <a:r>
              <a:rPr lang="ca-ES" altLang="ca-ES" sz="1600" dirty="0">
                <a:latin typeface="Verdana" panose="020B0604030504040204" pitchFamily="34" charset="0"/>
              </a:rPr>
              <a:t>a la Xarxa de la </a:t>
            </a:r>
            <a:r>
              <a:rPr lang="ca-ES" altLang="ca-ES" sz="1600" dirty="0" smtClean="0">
                <a:latin typeface="Verdana" panose="020B0604030504040204" pitchFamily="34" charset="0"/>
              </a:rPr>
              <a:t>UB. Si us connecteu des de fora de la UB, cal activar el </a:t>
            </a:r>
            <a:r>
              <a:rPr lang="ca-ES" altLang="ca-ES" sz="1600" dirty="0" smtClean="0">
                <a:latin typeface="Verdana" panose="020B0604030504040204" pitchFamily="34" charset="0"/>
                <a:hlinkClick r:id="rId5"/>
              </a:rPr>
              <a:t>SIRE</a:t>
            </a:r>
            <a:r>
              <a:rPr lang="ca-ES" altLang="ca-ES" sz="1600" dirty="0" smtClean="0">
                <a:latin typeface="Verdana" panose="020B0604030504040204" pitchFamily="34" charset="0"/>
              </a:rPr>
              <a:t> o bé entrar a </a:t>
            </a:r>
            <a:r>
              <a:rPr lang="ca-ES" altLang="ca-ES" sz="1600" dirty="0" err="1" smtClean="0">
                <a:latin typeface="Verdana" panose="020B0604030504040204" pitchFamily="34" charset="0"/>
              </a:rPr>
              <a:t>Dialnet</a:t>
            </a:r>
            <a:r>
              <a:rPr lang="ca-ES" altLang="ca-ES" sz="1600" dirty="0" smtClean="0">
                <a:latin typeface="Verdana" panose="020B0604030504040204" pitchFamily="34" charset="0"/>
              </a:rPr>
              <a:t> com a “usuari registrat”.</a:t>
            </a:r>
          </a:p>
          <a:p>
            <a:pPr algn="just">
              <a:spcBef>
                <a:spcPct val="50000"/>
              </a:spcBef>
              <a:buNone/>
            </a:pPr>
            <a:r>
              <a:rPr lang="ca-ES" altLang="ca-ES" sz="1600" dirty="0" smtClean="0">
                <a:latin typeface="Verdana" panose="020B0604030504040204" pitchFamily="34" charset="0"/>
              </a:rPr>
              <a:t>Com registrar-se a </a:t>
            </a:r>
            <a:r>
              <a:rPr lang="ca-ES" altLang="ca-ES" sz="1600" dirty="0" err="1" smtClean="0">
                <a:latin typeface="Verdana" panose="020B0604030504040204" pitchFamily="34" charset="0"/>
              </a:rPr>
              <a:t>Dialnet</a:t>
            </a:r>
            <a:r>
              <a:rPr lang="ca-ES" altLang="ca-ES" sz="1600" dirty="0" smtClean="0">
                <a:latin typeface="Verdana" panose="020B0604030504040204" pitchFamily="34" charset="0"/>
              </a:rPr>
              <a:t>, </a:t>
            </a:r>
            <a:r>
              <a:rPr lang="ca-ES" altLang="ca-ES" sz="1600" dirty="0" smtClean="0">
                <a:latin typeface="Verdana" panose="020B0604030504040204" pitchFamily="34" charset="0"/>
                <a:hlinkClick r:id="rId6" action="ppaction://hlinksldjump"/>
              </a:rPr>
              <a:t>vegeu l’apartat 6. </a:t>
            </a: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ca-ES" altLang="ca-ES" sz="1600" dirty="0" smtClean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ca-ES" altLang="ca-ES" sz="1600" dirty="0" smtClean="0">
              <a:latin typeface="Verdana" panose="020B0604030504040204" pitchFamily="34" charset="0"/>
            </a:endParaRPr>
          </a:p>
        </p:txBody>
      </p:sp>
      <p:sp>
        <p:nvSpPr>
          <p:cNvPr id="8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6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61181" y="922675"/>
            <a:ext cx="22494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4. Cerca a Dialnet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629147" y="1399759"/>
            <a:ext cx="8125619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Dialnet permet cercar específicament 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revistes</a:t>
            </a:r>
            <a:r>
              <a:rPr lang="ca-ES" altLang="ca-ES" sz="1600" dirty="0">
                <a:latin typeface="Verdana" panose="020B0604030504040204" pitchFamily="34" charset="0"/>
              </a:rPr>
              <a:t>, 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tesis</a:t>
            </a:r>
            <a:r>
              <a:rPr lang="ca-ES" altLang="ca-ES" sz="1600" dirty="0">
                <a:latin typeface="Verdana" panose="020B0604030504040204" pitchFamily="34" charset="0"/>
              </a:rPr>
              <a:t> i publicacions relacionades amb </a:t>
            </a:r>
            <a:r>
              <a:rPr lang="ca-ES" altLang="ca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congressos</a:t>
            </a:r>
            <a:r>
              <a:rPr lang="ca-ES" altLang="ca-ES" sz="1600" dirty="0">
                <a:latin typeface="Verdana" panose="020B0604030504040204" pitchFamily="34" charset="0"/>
              </a:rPr>
              <a:t>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Tota aquesta informació es pot buscar conjuntament quan fem una cerca simple. Des d’allí podrem recuperar articles de revista, tesis i publicacions de congressos. Després podrem filtrar </a:t>
            </a:r>
            <a:r>
              <a:rPr lang="ca-ES" altLang="ca-ES" sz="1600" dirty="0" smtClean="0">
                <a:latin typeface="Verdana" panose="020B0604030504040204" pitchFamily="34" charset="0"/>
              </a:rPr>
              <a:t>el </a:t>
            </a:r>
            <a:r>
              <a:rPr lang="ca-ES" altLang="ca-ES" sz="1600" dirty="0">
                <a:latin typeface="Verdana" panose="020B0604030504040204" pitchFamily="34" charset="0"/>
              </a:rPr>
              <a:t>que més ens interessi.</a:t>
            </a:r>
          </a:p>
        </p:txBody>
      </p:sp>
      <p:pic>
        <p:nvPicPr>
          <p:cNvPr id="8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7" y="3252927"/>
            <a:ext cx="71913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arrodonit 25"/>
          <p:cNvSpPr/>
          <p:nvPr/>
        </p:nvSpPr>
        <p:spPr>
          <a:xfrm>
            <a:off x="4833937" y="3462477"/>
            <a:ext cx="847725" cy="3079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0" name="Rectangle arrodonit 25"/>
          <p:cNvSpPr/>
          <p:nvPr/>
        </p:nvSpPr>
        <p:spPr>
          <a:xfrm>
            <a:off x="5878512" y="3472002"/>
            <a:ext cx="666750" cy="2984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1" name="Rectangle arrodonit 25"/>
          <p:cNvSpPr/>
          <p:nvPr/>
        </p:nvSpPr>
        <p:spPr>
          <a:xfrm>
            <a:off x="6630987" y="3462477"/>
            <a:ext cx="1211262" cy="3079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2" name="Connector recte 24"/>
          <p:cNvCxnSpPr>
            <a:stCxn id="9" idx="0"/>
          </p:cNvCxnSpPr>
          <p:nvPr/>
        </p:nvCxnSpPr>
        <p:spPr>
          <a:xfrm flipH="1" flipV="1">
            <a:off x="5249862" y="3102114"/>
            <a:ext cx="7937" cy="3603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recte 25"/>
          <p:cNvCxnSpPr/>
          <p:nvPr/>
        </p:nvCxnSpPr>
        <p:spPr>
          <a:xfrm flipH="1">
            <a:off x="4313237" y="3102114"/>
            <a:ext cx="9366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de fletxa recta 26"/>
          <p:cNvCxnSpPr/>
          <p:nvPr/>
        </p:nvCxnSpPr>
        <p:spPr>
          <a:xfrm>
            <a:off x="4313237" y="3102114"/>
            <a:ext cx="0" cy="3698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angular 27"/>
          <p:cNvCxnSpPr>
            <a:stCxn id="10" idx="2"/>
          </p:cNvCxnSpPr>
          <p:nvPr/>
        </p:nvCxnSpPr>
        <p:spPr>
          <a:xfrm rot="5400000">
            <a:off x="4984749" y="3098940"/>
            <a:ext cx="555625" cy="1898650"/>
          </a:xfrm>
          <a:prstGeom prst="bentConnector2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de fletxa recta 28"/>
          <p:cNvCxnSpPr/>
          <p:nvPr/>
        </p:nvCxnSpPr>
        <p:spPr>
          <a:xfrm flipV="1">
            <a:off x="4313237" y="3791089"/>
            <a:ext cx="0" cy="5349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angular 29"/>
          <p:cNvCxnSpPr>
            <a:stCxn id="11" idx="2"/>
          </p:cNvCxnSpPr>
          <p:nvPr/>
        </p:nvCxnSpPr>
        <p:spPr>
          <a:xfrm rot="5400000">
            <a:off x="5280024" y="2659202"/>
            <a:ext cx="844550" cy="3067050"/>
          </a:xfrm>
          <a:prstGeom prst="bentConnector2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de fletxa recta 30"/>
          <p:cNvCxnSpPr/>
          <p:nvPr/>
        </p:nvCxnSpPr>
        <p:spPr>
          <a:xfrm flipV="1">
            <a:off x="4168774" y="3791089"/>
            <a:ext cx="0" cy="8239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tge 61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99" y="4726127"/>
            <a:ext cx="710406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90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7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93713" y="998017"/>
            <a:ext cx="33353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4.1 Cerca simple a Dialnet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7" name="Imat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49" y="2156033"/>
            <a:ext cx="710406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93713" y="1609725"/>
            <a:ext cx="79581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La cerca simple a Dialnet us permet cercar tot tipus de documents: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00063" y="3735388"/>
            <a:ext cx="795813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Podeu cercar </a:t>
            </a:r>
            <a:r>
              <a:rPr lang="ca-ES" altLang="ca-ES" sz="1600" dirty="0" smtClean="0">
                <a:latin typeface="Verdana" panose="020B0604030504040204" pitchFamily="34" charset="0"/>
              </a:rPr>
              <a:t>per: </a:t>
            </a:r>
            <a:endParaRPr lang="ca-ES" altLang="ca-ES" sz="160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ca-ES" altLang="ca-ES" sz="1600" dirty="0" smtClean="0">
                <a:latin typeface="Verdana" panose="020B0604030504040204" pitchFamily="34" charset="0"/>
              </a:rPr>
              <a:t>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Operadors </a:t>
            </a:r>
            <a:r>
              <a:rPr lang="ca-ES" altLang="ca-ES" sz="1600" dirty="0">
                <a:solidFill>
                  <a:srgbClr val="346283"/>
                </a:solidFill>
                <a:latin typeface="Verdana" panose="020B0604030504040204" pitchFamily="34" charset="0"/>
              </a:rPr>
              <a:t>booleans </a:t>
            </a:r>
            <a:r>
              <a:rPr lang="ca-ES" altLang="ca-ES" sz="1600" dirty="0">
                <a:latin typeface="Verdana" panose="020B0604030504040204" pitchFamily="34" charset="0"/>
              </a:rPr>
              <a:t>(AND, OR, NOT) </a:t>
            </a:r>
          </a:p>
          <a:p>
            <a:pPr eaLnBrk="1" hangingPunct="1">
              <a:spcBef>
                <a:spcPct val="50000"/>
              </a:spcBef>
            </a:pPr>
            <a:r>
              <a:rPr lang="ca-ES" altLang="ca-ES" sz="1600" dirty="0" smtClean="0">
                <a:latin typeface="Verdana" panose="020B0604030504040204" pitchFamily="34" charset="0"/>
              </a:rPr>
              <a:t>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Truncaments</a:t>
            </a:r>
            <a:r>
              <a:rPr lang="ca-ES" altLang="ca-ES" sz="1600" dirty="0" smtClean="0">
                <a:latin typeface="Verdana" panose="020B0604030504040204" pitchFamily="34" charset="0"/>
              </a:rPr>
              <a:t> </a:t>
            </a:r>
            <a:r>
              <a:rPr lang="ca-ES" altLang="ca-ES" sz="1600" dirty="0">
                <a:latin typeface="Verdana" panose="020B0604030504040204" pitchFamily="34" charset="0"/>
              </a:rPr>
              <a:t>* </a:t>
            </a:r>
          </a:p>
          <a:p>
            <a:pPr eaLnBrk="1" hangingPunct="1">
              <a:spcBef>
                <a:spcPct val="50000"/>
              </a:spcBef>
            </a:pPr>
            <a:r>
              <a:rPr lang="ca-ES" altLang="ca-ES" sz="1600" dirty="0" smtClean="0">
                <a:latin typeface="Verdana" panose="020B0604030504040204" pitchFamily="34" charset="0"/>
              </a:rPr>
              <a:t>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Cometes</a:t>
            </a:r>
            <a:r>
              <a:rPr lang="ca-ES" altLang="ca-ES" sz="1600" dirty="0" smtClean="0">
                <a:latin typeface="Verdana" panose="020B0604030504040204" pitchFamily="34" charset="0"/>
              </a:rPr>
              <a:t> </a:t>
            </a:r>
            <a:r>
              <a:rPr lang="ca-ES" altLang="ca-ES" sz="1600" dirty="0">
                <a:latin typeface="Verdana" panose="020B0604030504040204" pitchFamily="34" charset="0"/>
              </a:rPr>
              <a:t>“” </a:t>
            </a:r>
          </a:p>
          <a:p>
            <a:pPr eaLnBrk="1" hangingPunct="1">
              <a:spcBef>
                <a:spcPct val="50000"/>
              </a:spcBef>
            </a:pPr>
            <a:r>
              <a:rPr lang="ca-ES" altLang="ca-ES" sz="1600" dirty="0" smtClean="0">
                <a:latin typeface="Verdana" panose="020B0604030504040204" pitchFamily="34" charset="0"/>
              </a:rPr>
              <a:t> </a:t>
            </a:r>
            <a:r>
              <a:rPr lang="ca-ES" altLang="ca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Parèntesis</a:t>
            </a:r>
            <a:r>
              <a:rPr lang="ca-ES" altLang="ca-ES" sz="1600" dirty="0" smtClean="0">
                <a:latin typeface="Verdana" panose="020B0604030504040204" pitchFamily="34" charset="0"/>
              </a:rPr>
              <a:t> ( )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sp>
        <p:nvSpPr>
          <p:cNvPr id="10" name="QuadreDeText 1"/>
          <p:cNvSpPr txBox="1">
            <a:spLocks noChangeArrowheads="1"/>
          </p:cNvSpPr>
          <p:nvPr/>
        </p:nvSpPr>
        <p:spPr bwMode="auto">
          <a:xfrm>
            <a:off x="493713" y="5766556"/>
            <a:ext cx="594042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Ho teniu detallat a </a:t>
            </a:r>
            <a:r>
              <a:rPr lang="ca-ES" altLang="ca-ES" sz="1600" dirty="0">
                <a:latin typeface="Verdana" panose="020B0604030504040204" pitchFamily="34" charset="0"/>
                <a:hlinkClick r:id="rId4"/>
              </a:rPr>
              <a:t>l’ajuda de Dialnet</a:t>
            </a:r>
            <a:r>
              <a:rPr lang="ca-ES" altLang="ca-ES" sz="1600" dirty="0">
                <a:latin typeface="Verdana" panose="020B0604030504040204" pitchFamily="34" charset="0"/>
              </a:rPr>
              <a:t>.  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1800" dirty="0"/>
          </a:p>
        </p:txBody>
      </p:sp>
      <p:sp>
        <p:nvSpPr>
          <p:cNvPr id="11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35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8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38696" y="1072787"/>
            <a:ext cx="7850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4.2 Cerca avançada a Dialnet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7" name="Imatg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65" y="3857377"/>
            <a:ext cx="87820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38696" y="1640919"/>
            <a:ext cx="818276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600" dirty="0">
                <a:latin typeface="Verdana" panose="020B0604030504040204" pitchFamily="34" charset="0"/>
              </a:rPr>
              <a:t>Podeu accedir a la cerca avançada fent clic a “Cerca” a la capçalera de la pàgina principal de Dialnet i després fent clic a la petita icona de menú desplegable disponible al final de la caixa de cerca.</a:t>
            </a:r>
          </a:p>
        </p:txBody>
      </p:sp>
      <p:pic>
        <p:nvPicPr>
          <p:cNvPr id="9" name="Imat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03" y="2790577"/>
            <a:ext cx="71913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arrodonit 25"/>
          <p:cNvSpPr/>
          <p:nvPr/>
        </p:nvSpPr>
        <p:spPr>
          <a:xfrm>
            <a:off x="3800228" y="3003302"/>
            <a:ext cx="792162" cy="3079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1" name="Connector de fletxa recta 22"/>
          <p:cNvCxnSpPr/>
          <p:nvPr/>
        </p:nvCxnSpPr>
        <p:spPr>
          <a:xfrm>
            <a:off x="4197103" y="3306514"/>
            <a:ext cx="0" cy="5302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arrodonit 25"/>
          <p:cNvSpPr/>
          <p:nvPr/>
        </p:nvSpPr>
        <p:spPr>
          <a:xfrm>
            <a:off x="6176715" y="4782889"/>
            <a:ext cx="431800" cy="4508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3" name="Connector de fletxa recta 24"/>
          <p:cNvCxnSpPr/>
          <p:nvPr/>
        </p:nvCxnSpPr>
        <p:spPr>
          <a:xfrm>
            <a:off x="4197103" y="3871664"/>
            <a:ext cx="1835150" cy="1117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arrodonit 25"/>
          <p:cNvSpPr/>
          <p:nvPr/>
        </p:nvSpPr>
        <p:spPr>
          <a:xfrm>
            <a:off x="215653" y="3857377"/>
            <a:ext cx="8767762" cy="16922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5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87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1A7D8FF-E13C-4852-9C48-BBAC7A8E0B1D}" type="slidenum">
              <a:rPr lang="ca-ES" smtClean="0"/>
              <a:t>9</a:t>
            </a:fld>
            <a:r>
              <a:rPr lang="ca-ES" dirty="0" smtClean="0"/>
              <a:t> / 20</a:t>
            </a:r>
            <a:endParaRPr lang="ca-ES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74663" y="1009948"/>
            <a:ext cx="7850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600" b="1" dirty="0" smtClean="0">
                <a:solidFill>
                  <a:srgbClr val="346283"/>
                </a:solidFill>
                <a:latin typeface="Verdana" panose="020B0604030504040204" pitchFamily="34" charset="0"/>
              </a:rPr>
              <a:t>4.2.1 Cerca avançada a Dialnet (2)</a:t>
            </a:r>
            <a:endParaRPr lang="ca-ES" altLang="ca-ES" sz="1600" dirty="0">
              <a:latin typeface="Verdana" panose="020B0604030504040204" pitchFamily="34" charset="0"/>
            </a:endParaRPr>
          </a:p>
        </p:txBody>
      </p:sp>
      <p:pic>
        <p:nvPicPr>
          <p:cNvPr id="7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131916"/>
            <a:ext cx="523875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tg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537255"/>
            <a:ext cx="7524750" cy="145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arrodonit 25"/>
          <p:cNvSpPr/>
          <p:nvPr/>
        </p:nvSpPr>
        <p:spPr>
          <a:xfrm>
            <a:off x="360363" y="3136679"/>
            <a:ext cx="5976937" cy="321967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cxnSp>
        <p:nvCxnSpPr>
          <p:cNvPr id="10" name="Connector de fletxa recta 15"/>
          <p:cNvCxnSpPr/>
          <p:nvPr/>
        </p:nvCxnSpPr>
        <p:spPr>
          <a:xfrm flipH="1">
            <a:off x="4781550" y="2515565"/>
            <a:ext cx="758825" cy="6078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arrodonit 25"/>
          <p:cNvSpPr/>
          <p:nvPr/>
        </p:nvSpPr>
        <p:spPr>
          <a:xfrm>
            <a:off x="5540375" y="2314575"/>
            <a:ext cx="488950" cy="4286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2" name="QuadreDeText 3"/>
          <p:cNvSpPr txBox="1">
            <a:spLocks noChangeArrowheads="1"/>
          </p:cNvSpPr>
          <p:nvPr/>
        </p:nvSpPr>
        <p:spPr bwMode="auto">
          <a:xfrm>
            <a:off x="6457950" y="4079290"/>
            <a:ext cx="241935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a-ES" altLang="es-ES" sz="1600" dirty="0">
                <a:solidFill>
                  <a:srgbClr val="346283"/>
                </a:solidFill>
                <a:latin typeface="Verdana" panose="020B0604030504040204" pitchFamily="34" charset="0"/>
              </a:rPr>
              <a:t>Dialnet </a:t>
            </a:r>
            <a:r>
              <a:rPr lang="ca-ES" altLang="es-ES" sz="1600" b="1" dirty="0">
                <a:solidFill>
                  <a:srgbClr val="346283"/>
                </a:solidFill>
                <a:latin typeface="Verdana" panose="020B0604030504040204" pitchFamily="34" charset="0"/>
              </a:rPr>
              <a:t>no té thesaurus ni cerca per matèria</a:t>
            </a:r>
            <a:r>
              <a:rPr lang="ca-ES" altLang="es-ES" sz="1600" dirty="0">
                <a:solidFill>
                  <a:srgbClr val="346283"/>
                </a:solidFill>
                <a:latin typeface="Verdana" panose="020B0604030504040204" pitchFamily="34" charset="0"/>
              </a:rPr>
              <a:t>. </a:t>
            </a:r>
            <a:endParaRPr lang="ca-ES" altLang="es-ES" sz="1600" dirty="0" smtClean="0">
              <a:solidFill>
                <a:srgbClr val="346283"/>
              </a:solidFill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ca-ES" altLang="es-ES" sz="1600" dirty="0" smtClean="0">
              <a:solidFill>
                <a:srgbClr val="346283"/>
              </a:solidFill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a-ES" altLang="es-ES" sz="1600" dirty="0" smtClean="0">
                <a:solidFill>
                  <a:srgbClr val="346283"/>
                </a:solidFill>
                <a:latin typeface="Verdana" panose="020B0604030504040204" pitchFamily="34" charset="0"/>
              </a:rPr>
              <a:t>Només </a:t>
            </a:r>
            <a:r>
              <a:rPr lang="ca-ES" altLang="es-ES" sz="1600" dirty="0">
                <a:solidFill>
                  <a:srgbClr val="346283"/>
                </a:solidFill>
                <a:latin typeface="Verdana" panose="020B0604030504040204" pitchFamily="34" charset="0"/>
              </a:rPr>
              <a:t>permet filtrar per matèria un cop recuperats els resultats.</a:t>
            </a:r>
            <a:endParaRPr lang="es-ES" altLang="es-ES" sz="1600" dirty="0">
              <a:solidFill>
                <a:srgbClr val="346283"/>
              </a:solidFill>
              <a:latin typeface="Verdana" panose="020B0604030504040204" pitchFamily="34" charset="0"/>
            </a:endParaRPr>
          </a:p>
        </p:txBody>
      </p:sp>
      <p:pic>
        <p:nvPicPr>
          <p:cNvPr id="13" name="Imat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87" y="3143608"/>
            <a:ext cx="7715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QuadreDeText 1"/>
          <p:cNvSpPr txBox="1">
            <a:spLocks noChangeArrowheads="1"/>
          </p:cNvSpPr>
          <p:nvPr/>
        </p:nvSpPr>
        <p:spPr bwMode="auto">
          <a:xfrm>
            <a:off x="6347720" y="6400413"/>
            <a:ext cx="2003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Anar al </a:t>
            </a:r>
            <a:r>
              <a:rPr lang="ca-ES" altLang="es-E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sumari</a:t>
            </a:r>
            <a:endParaRPr lang="es-ES" alt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0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06E94E8B-49F5-4B6A-980D-985D1D90F7B0}" vid="{B5587A03-3DD8-44C8-8580-050E579A818E}"/>
    </a:ext>
  </a:extLst>
</a:theme>
</file>

<file path=ppt/theme/theme2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2.potx" id="{DD2555A3-A2C2-47E2-BF47-162CD0646DDB}" vid="{76908AF0-F949-41A4-80C9-42CC301E58ED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presentacio_eina-o-recurs</Template>
  <TotalTime>380</TotalTime>
  <Words>1090</Words>
  <Application>Microsoft Office PowerPoint</Application>
  <PresentationFormat>Presentación en pantalla (4:3)</PresentationFormat>
  <Paragraphs>143</Paragraphs>
  <Slides>18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Verdana</vt:lpstr>
      <vt:lpstr>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Universitat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Dialnet: guia d'ús. Curs 2019-20</dc:title>
  <dc:creator>CRAI. Unitat de Gestió de la Col·lecció</dc:creator>
  <cp:keywords>Dialnet, Dialnet Plus, formació d'usuaris, CRAI, Universitat de Barcelona, base de dades</cp:keywords>
  <cp:lastModifiedBy>ROSA M. MANRESA NOVELL</cp:lastModifiedBy>
  <cp:revision>32</cp:revision>
  <dcterms:created xsi:type="dcterms:W3CDTF">2017-06-12T12:05:38Z</dcterms:created>
  <dcterms:modified xsi:type="dcterms:W3CDTF">2019-10-08T12:00:54Z</dcterms:modified>
</cp:coreProperties>
</file>