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42"/>
  </p:notesMasterIdLst>
  <p:handoutMasterIdLst>
    <p:handoutMasterId r:id="rId43"/>
  </p:handoutMasterIdLst>
  <p:sldIdLst>
    <p:sldId id="261" r:id="rId5"/>
    <p:sldId id="266" r:id="rId6"/>
    <p:sldId id="267" r:id="rId7"/>
    <p:sldId id="268" r:id="rId8"/>
    <p:sldId id="269" r:id="rId9"/>
    <p:sldId id="304" r:id="rId10"/>
    <p:sldId id="270" r:id="rId11"/>
    <p:sldId id="271" r:id="rId12"/>
    <p:sldId id="272" r:id="rId13"/>
    <p:sldId id="273" r:id="rId14"/>
    <p:sldId id="302" r:id="rId15"/>
    <p:sldId id="274" r:id="rId16"/>
    <p:sldId id="275" r:id="rId17"/>
    <p:sldId id="276" r:id="rId18"/>
    <p:sldId id="277" r:id="rId19"/>
    <p:sldId id="278" r:id="rId20"/>
    <p:sldId id="279" r:id="rId21"/>
    <p:sldId id="303" r:id="rId22"/>
    <p:sldId id="281" r:id="rId23"/>
    <p:sldId id="282" r:id="rId24"/>
    <p:sldId id="283" r:id="rId25"/>
    <p:sldId id="284" r:id="rId26"/>
    <p:sldId id="286" r:id="rId27"/>
    <p:sldId id="287" r:id="rId28"/>
    <p:sldId id="288" r:id="rId29"/>
    <p:sldId id="289" r:id="rId30"/>
    <p:sldId id="290" r:id="rId31"/>
    <p:sldId id="301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264" r:id="rId41"/>
  </p:sldIdLst>
  <p:sldSz cx="9144000" cy="6858000" type="screen4x3"/>
  <p:notesSz cx="6797675" cy="9928225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uria Hombrabella Teruel" initials="NHT" lastIdx="2" clrIdx="0">
    <p:extLst>
      <p:ext uri="{19B8F6BF-5375-455C-9EA6-DF929625EA0E}">
        <p15:presenceInfo xmlns:p15="http://schemas.microsoft.com/office/powerpoint/2012/main" userId="S-1-5-21-2417710379-2167436481-1749082152-6935" providerId="AD"/>
      </p:ext>
    </p:extLst>
  </p:cmAuthor>
  <p:cmAuthor id="2" name="UB" initials="U" lastIdx="2" clrIdx="1">
    <p:extLst>
      <p:ext uri="{19B8F6BF-5375-455C-9EA6-DF929625EA0E}">
        <p15:presenceInfo xmlns:p15="http://schemas.microsoft.com/office/powerpoint/2012/main" userId="2f8297b152ec512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63C1"/>
    <a:srgbClr val="336699"/>
    <a:srgbClr val="646464"/>
    <a:srgbClr val="D2DEEF"/>
    <a:srgbClr val="EAEFF7"/>
    <a:srgbClr val="E7E7E7"/>
    <a:srgbClr val="CBCB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50D67D-530C-AA73-7DDA-FF45770D6A29}" v="43" dt="2025-11-24T17:01:57.9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 mitjà 2 - èmfasi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7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67AE-5E4B-488E-B749-A44D9B2E079C}" type="datetimeFigureOut">
              <a:rPr lang="ca-ES" smtClean="0"/>
              <a:t>28/11/2025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FA348-3CA5-411E-9C8D-2237A8F9560E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047034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28/11/2025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2107687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 txBox="1">
            <a:spLocks noGrp="1" noChangeArrowheads="1"/>
          </p:cNvSpPr>
          <p:nvPr/>
        </p:nvSpPr>
        <p:spPr bwMode="auto">
          <a:xfrm>
            <a:off x="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altLang="ca-ES">
                <a:solidFill>
                  <a:prstClr val="black"/>
                </a:solidFill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42343855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982469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9902219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40234484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 txBox="1">
            <a:spLocks noGrp="1" noChangeArrowheads="1"/>
          </p:cNvSpPr>
          <p:nvPr/>
        </p:nvSpPr>
        <p:spPr bwMode="auto">
          <a:xfrm>
            <a:off x="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t>Conèixer la Biblioteca de ........ (2005-2006) </a:t>
            </a:r>
          </a:p>
        </p:txBody>
      </p:sp>
      <p:sp>
        <p:nvSpPr>
          <p:cNvPr id="47107" name="Rectangle 7"/>
          <p:cNvSpPr txBox="1">
            <a:spLocks noGrp="1" noChangeArrowheads="1"/>
          </p:cNvSpPr>
          <p:nvPr/>
        </p:nvSpPr>
        <p:spPr bwMode="auto">
          <a:xfrm>
            <a:off x="552639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FE787B6-E779-4EBE-830B-FF77D8BC6B58}" type="slidenum"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pPr algn="r">
                <a:spcBef>
                  <a:spcPct val="0"/>
                </a:spcBef>
              </a:pPr>
              <a:t>19</a:t>
            </a:fld>
            <a:endParaRPr lang="en-GB" altLang="ca-ES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47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40134272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21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423719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ca-ES" altLang="ca-ES"/>
              <a:t>El CRAI és el </a:t>
            </a:r>
            <a:r>
              <a:rPr lang="ca-ES" altLang="ca-ES" i="1"/>
              <a:t>Centre de Recursos per a l’Aprenentatge i la Investigació</a:t>
            </a:r>
            <a:r>
              <a:rPr lang="ca-ES" altLang="ca-ES"/>
              <a:t>, una part del qual són totes la Biblioteques de la UB</a:t>
            </a:r>
          </a:p>
          <a:p>
            <a:pPr eaLnBrk="1" hangingPunct="1"/>
            <a:r>
              <a:rPr lang="ca-ES" altLang="ca-ES"/>
              <a:t>Hi podeu accedir des de:</a:t>
            </a:r>
          </a:p>
          <a:p>
            <a:pPr lvl="1" eaLnBrk="1" hangingPunct="1"/>
            <a:r>
              <a:rPr lang="ca-ES" altLang="ca-ES" b="1"/>
              <a:t>El web de la UB </a:t>
            </a:r>
            <a:r>
              <a:rPr lang="ca-ES" altLang="ca-ES" b="1">
                <a:sym typeface="Wingdings" panose="05000000000000000000" pitchFamily="2" charset="2"/>
              </a:rPr>
              <a:t> Informació sobre  Biblioteca</a:t>
            </a:r>
          </a:p>
          <a:p>
            <a:pPr lvl="1" eaLnBrk="1" hangingPunct="1"/>
            <a:r>
              <a:rPr lang="ca-ES" altLang="ca-ES" b="1">
                <a:sym typeface="Wingdings" panose="05000000000000000000" pitchFamily="2" charset="2"/>
              </a:rPr>
              <a:t>El web de la Facultat  Serveis  Biblioteca</a:t>
            </a:r>
            <a:endParaRPr lang="ca-ES" altLang="ca-ES" b="1"/>
          </a:p>
          <a:p>
            <a:pPr lvl="1" eaLnBrk="1" hangingPunct="1"/>
            <a:r>
              <a:rPr lang="ca-ES" altLang="ca-ES" b="1"/>
              <a:t>MonUB </a:t>
            </a:r>
            <a:r>
              <a:rPr lang="ca-ES" altLang="ca-ES" b="1">
                <a:sym typeface="Wingdings" panose="05000000000000000000" pitchFamily="2" charset="2"/>
              </a:rPr>
              <a:t> Beques i Serveis  Biblioteca</a:t>
            </a:r>
          </a:p>
          <a:p>
            <a:pPr lvl="1" eaLnBrk="1" hangingPunct="1"/>
            <a:r>
              <a:rPr lang="ca-ES" altLang="ca-ES" b="1">
                <a:sym typeface="Wingdings" panose="05000000000000000000" pitchFamily="2" charset="2"/>
              </a:rPr>
              <a:t>Directe des de Bookmarks/Favorits    </a:t>
            </a:r>
            <a:r>
              <a:rPr lang="ca-ES" altLang="ca-ES" sz="1000" b="1">
                <a:sym typeface="Wingdings" panose="05000000000000000000" pitchFamily="2" charset="2"/>
              </a:rPr>
              <a:t>http://www.bib.ub.es/bub/bub.htm</a:t>
            </a:r>
            <a:endParaRPr lang="es-ES" altLang="ca-ES" sz="1000" b="1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335828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ca-ES" altLang="ca-ES"/>
              <a:t>El CRAI és el </a:t>
            </a:r>
            <a:r>
              <a:rPr lang="ca-ES" altLang="ca-ES" i="1"/>
              <a:t>Centre de Recursos per a l’Aprenentatge i la Investigació</a:t>
            </a:r>
            <a:r>
              <a:rPr lang="ca-ES" altLang="ca-ES"/>
              <a:t>, una part del qual són totes la Biblioteques de la UB</a:t>
            </a:r>
          </a:p>
          <a:p>
            <a:pPr eaLnBrk="1" hangingPunct="1"/>
            <a:r>
              <a:rPr lang="ca-ES" altLang="ca-ES"/>
              <a:t>Hi podeu accedir des de:</a:t>
            </a:r>
          </a:p>
          <a:p>
            <a:pPr lvl="1" eaLnBrk="1" hangingPunct="1"/>
            <a:r>
              <a:rPr lang="ca-ES" altLang="ca-ES" b="1"/>
              <a:t>El web de la UB </a:t>
            </a:r>
            <a:r>
              <a:rPr lang="ca-ES" altLang="ca-ES" b="1">
                <a:sym typeface="Wingdings" panose="05000000000000000000" pitchFamily="2" charset="2"/>
              </a:rPr>
              <a:t> Informació sobre  Biblioteca</a:t>
            </a:r>
          </a:p>
          <a:p>
            <a:pPr lvl="1" eaLnBrk="1" hangingPunct="1"/>
            <a:r>
              <a:rPr lang="ca-ES" altLang="ca-ES" b="1">
                <a:sym typeface="Wingdings" panose="05000000000000000000" pitchFamily="2" charset="2"/>
              </a:rPr>
              <a:t>El web de la Facultat  Serveis  Biblioteca</a:t>
            </a:r>
            <a:endParaRPr lang="ca-ES" altLang="ca-ES" b="1"/>
          </a:p>
          <a:p>
            <a:pPr lvl="1" eaLnBrk="1" hangingPunct="1"/>
            <a:r>
              <a:rPr lang="ca-ES" altLang="ca-ES" b="1"/>
              <a:t>MonUB </a:t>
            </a:r>
            <a:r>
              <a:rPr lang="ca-ES" altLang="ca-ES" b="1">
                <a:sym typeface="Wingdings" panose="05000000000000000000" pitchFamily="2" charset="2"/>
              </a:rPr>
              <a:t> Beques i Serveis  Biblioteca</a:t>
            </a:r>
          </a:p>
          <a:p>
            <a:pPr lvl="1" eaLnBrk="1" hangingPunct="1"/>
            <a:r>
              <a:rPr lang="ca-ES" altLang="ca-ES" b="1">
                <a:sym typeface="Wingdings" panose="05000000000000000000" pitchFamily="2" charset="2"/>
              </a:rPr>
              <a:t>Directe des de Bookmarks/Favorits    </a:t>
            </a:r>
            <a:r>
              <a:rPr lang="ca-ES" altLang="ca-ES" sz="1000" b="1">
                <a:sym typeface="Wingdings" panose="05000000000000000000" pitchFamily="2" charset="2"/>
              </a:rPr>
              <a:t>http://www.bib.ub.es/bub/bub.htm</a:t>
            </a:r>
            <a:endParaRPr lang="es-ES" altLang="ca-ES" sz="1000" b="1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037997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ca-ES" altLang="ca-ES"/>
              <a:t>El CRAI és el </a:t>
            </a:r>
            <a:r>
              <a:rPr lang="ca-ES" altLang="ca-ES" i="1"/>
              <a:t>Centre de Recursos per a l’Aprenentatge i la Investigació</a:t>
            </a:r>
            <a:r>
              <a:rPr lang="ca-ES" altLang="ca-ES"/>
              <a:t>, una part del qual són totes la Biblioteques de la UB</a:t>
            </a:r>
          </a:p>
          <a:p>
            <a:pPr eaLnBrk="1" hangingPunct="1"/>
            <a:r>
              <a:rPr lang="ca-ES" altLang="ca-ES"/>
              <a:t>Hi podeu accedir des de:</a:t>
            </a:r>
          </a:p>
          <a:p>
            <a:pPr lvl="1" eaLnBrk="1" hangingPunct="1"/>
            <a:r>
              <a:rPr lang="ca-ES" altLang="ca-ES" b="1"/>
              <a:t>El web de la UB </a:t>
            </a:r>
            <a:r>
              <a:rPr lang="ca-ES" altLang="ca-ES" b="1">
                <a:sym typeface="Wingdings" panose="05000000000000000000" pitchFamily="2" charset="2"/>
              </a:rPr>
              <a:t> Informació sobre  Biblioteca</a:t>
            </a:r>
          </a:p>
          <a:p>
            <a:pPr lvl="1" eaLnBrk="1" hangingPunct="1"/>
            <a:r>
              <a:rPr lang="ca-ES" altLang="ca-ES" b="1">
                <a:sym typeface="Wingdings" panose="05000000000000000000" pitchFamily="2" charset="2"/>
              </a:rPr>
              <a:t>El web de la Facultat  Serveis  Biblioteca</a:t>
            </a:r>
            <a:endParaRPr lang="ca-ES" altLang="ca-ES" b="1"/>
          </a:p>
          <a:p>
            <a:pPr lvl="1" eaLnBrk="1" hangingPunct="1"/>
            <a:r>
              <a:rPr lang="ca-ES" altLang="ca-ES" b="1"/>
              <a:t>MonUB </a:t>
            </a:r>
            <a:r>
              <a:rPr lang="ca-ES" altLang="ca-ES" b="1">
                <a:sym typeface="Wingdings" panose="05000000000000000000" pitchFamily="2" charset="2"/>
              </a:rPr>
              <a:t> Beques i Serveis  Biblioteca</a:t>
            </a:r>
          </a:p>
          <a:p>
            <a:pPr lvl="1" eaLnBrk="1" hangingPunct="1"/>
            <a:r>
              <a:rPr lang="ca-ES" altLang="ca-ES" b="1">
                <a:sym typeface="Wingdings" panose="05000000000000000000" pitchFamily="2" charset="2"/>
              </a:rPr>
              <a:t>Directe des de Bookmarks/Favorits    </a:t>
            </a:r>
            <a:r>
              <a:rPr lang="ca-ES" altLang="ca-ES" sz="1000" b="1">
                <a:sym typeface="Wingdings" panose="05000000000000000000" pitchFamily="2" charset="2"/>
              </a:rPr>
              <a:t>http://www.bib.ub.es/bub/bub.htm</a:t>
            </a:r>
            <a:endParaRPr lang="es-ES" altLang="ca-ES" sz="1000" b="1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17860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Què és?</a:t>
            </a:r>
          </a:p>
          <a:p>
            <a:pPr eaLnBrk="1" hangingPunct="1"/>
            <a:r>
              <a:rPr lang="es-ES" altLang="ca-ES"/>
              <a:t>A què respon?</a:t>
            </a:r>
          </a:p>
        </p:txBody>
      </p:sp>
    </p:spTree>
    <p:extLst>
      <p:ext uri="{BB962C8B-B14F-4D97-AF65-F5344CB8AC3E}">
        <p14:creationId xmlns:p14="http://schemas.microsoft.com/office/powerpoint/2010/main" val="3788791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1276840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6"/>
          <p:cNvSpPr txBox="1">
            <a:spLocks noGrp="1" noChangeArrowheads="1"/>
          </p:cNvSpPr>
          <p:nvPr/>
        </p:nvSpPr>
        <p:spPr bwMode="auto">
          <a:xfrm>
            <a:off x="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t>Conèixer la Biblioteca de ........ (2005-2006) </a:t>
            </a:r>
          </a:p>
        </p:txBody>
      </p:sp>
      <p:sp>
        <p:nvSpPr>
          <p:cNvPr id="71683" name="Rectangle 7"/>
          <p:cNvSpPr txBox="1">
            <a:spLocks noGrp="1" noChangeArrowheads="1"/>
          </p:cNvSpPr>
          <p:nvPr/>
        </p:nvSpPr>
        <p:spPr bwMode="auto">
          <a:xfrm>
            <a:off x="552639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D8B6FA5-00D1-4FAA-9934-717D48511E12}" type="slidenum"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pPr algn="r">
                <a:spcBef>
                  <a:spcPct val="0"/>
                </a:spcBef>
              </a:pPr>
              <a:t>32</a:t>
            </a:fld>
            <a:endParaRPr lang="en-GB" altLang="ca-ES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Què és?</a:t>
            </a:r>
          </a:p>
          <a:p>
            <a:pPr eaLnBrk="1" hangingPunct="1"/>
            <a:r>
              <a:rPr lang="es-ES" altLang="ca-ES"/>
              <a:t>A què respon?</a:t>
            </a:r>
          </a:p>
        </p:txBody>
      </p:sp>
    </p:spTree>
    <p:extLst>
      <p:ext uri="{BB962C8B-B14F-4D97-AF65-F5344CB8AC3E}">
        <p14:creationId xmlns:p14="http://schemas.microsoft.com/office/powerpoint/2010/main" val="35124192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6"/>
          <p:cNvSpPr txBox="1">
            <a:spLocks noGrp="1" noChangeArrowheads="1"/>
          </p:cNvSpPr>
          <p:nvPr/>
        </p:nvSpPr>
        <p:spPr bwMode="auto">
          <a:xfrm>
            <a:off x="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t>Conèixer la Biblioteca de ........ (2005-2006) </a:t>
            </a:r>
          </a:p>
        </p:txBody>
      </p:sp>
      <p:sp>
        <p:nvSpPr>
          <p:cNvPr id="73731" name="Rectangle 7"/>
          <p:cNvSpPr txBox="1">
            <a:spLocks noGrp="1" noChangeArrowheads="1"/>
          </p:cNvSpPr>
          <p:nvPr/>
        </p:nvSpPr>
        <p:spPr bwMode="auto">
          <a:xfrm>
            <a:off x="552639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7C444F3-5E65-457C-811B-33F54F8F8F24}" type="slidenum"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pPr algn="r">
                <a:spcBef>
                  <a:spcPct val="0"/>
                </a:spcBef>
              </a:pPr>
              <a:t>33</a:t>
            </a:fld>
            <a:endParaRPr lang="en-GB" altLang="ca-ES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Què és?</a:t>
            </a:r>
          </a:p>
          <a:p>
            <a:pPr eaLnBrk="1" hangingPunct="1"/>
            <a:r>
              <a:rPr lang="es-ES" altLang="ca-ES"/>
              <a:t>A què respon?</a:t>
            </a:r>
          </a:p>
        </p:txBody>
      </p:sp>
    </p:spTree>
    <p:extLst>
      <p:ext uri="{BB962C8B-B14F-4D97-AF65-F5344CB8AC3E}">
        <p14:creationId xmlns:p14="http://schemas.microsoft.com/office/powerpoint/2010/main" val="22364133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Què és?</a:t>
            </a:r>
          </a:p>
          <a:p>
            <a:pPr eaLnBrk="1" hangingPunct="1"/>
            <a:r>
              <a:rPr lang="es-ES" altLang="ca-ES"/>
              <a:t>A què respon?</a:t>
            </a:r>
          </a:p>
        </p:txBody>
      </p:sp>
    </p:spTree>
    <p:extLst>
      <p:ext uri="{BB962C8B-B14F-4D97-AF65-F5344CB8AC3E}">
        <p14:creationId xmlns:p14="http://schemas.microsoft.com/office/powerpoint/2010/main" val="29639462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Diapositiva optativa</a:t>
            </a:r>
          </a:p>
        </p:txBody>
      </p:sp>
    </p:spTree>
    <p:extLst>
      <p:ext uri="{BB962C8B-B14F-4D97-AF65-F5344CB8AC3E}">
        <p14:creationId xmlns:p14="http://schemas.microsoft.com/office/powerpoint/2010/main" val="4013592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Contenidor de not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a-ES" altLang="ca-ES"/>
          </a:p>
        </p:txBody>
      </p:sp>
      <p:sp>
        <p:nvSpPr>
          <p:cNvPr id="59396" name="Contenidor de peu de pàgina 3"/>
          <p:cNvSpPr>
            <a:spLocks noGrp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478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2845445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32977325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Aules: explicar les normes d’ús</a:t>
            </a:r>
          </a:p>
        </p:txBody>
      </p:sp>
    </p:spTree>
    <p:extLst>
      <p:ext uri="{BB962C8B-B14F-4D97-AF65-F5344CB8AC3E}">
        <p14:creationId xmlns:p14="http://schemas.microsoft.com/office/powerpoint/2010/main" val="29643131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18107537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ca-ES" altLang="ca-ES"/>
              <a:t>El CRAI és el </a:t>
            </a:r>
            <a:r>
              <a:rPr lang="ca-ES" altLang="ca-ES" i="1"/>
              <a:t>Centre de Recursos per a l’Aprenentatge i la Investigació</a:t>
            </a:r>
            <a:r>
              <a:rPr lang="ca-ES" altLang="ca-ES"/>
              <a:t>, una part del qual són totes la Biblioteques de la UB</a:t>
            </a:r>
          </a:p>
          <a:p>
            <a:pPr eaLnBrk="1" hangingPunct="1"/>
            <a:r>
              <a:rPr lang="ca-ES" altLang="ca-ES"/>
              <a:t>Hi podeu accedir des de:</a:t>
            </a:r>
          </a:p>
          <a:p>
            <a:pPr lvl="1" eaLnBrk="1" hangingPunct="1"/>
            <a:r>
              <a:rPr lang="ca-ES" altLang="ca-ES" b="1"/>
              <a:t>El web de la UB </a:t>
            </a:r>
            <a:r>
              <a:rPr lang="ca-ES" altLang="ca-ES" b="1">
                <a:sym typeface="Wingdings" panose="05000000000000000000" pitchFamily="2" charset="2"/>
              </a:rPr>
              <a:t> Informació sobre  Biblioteca</a:t>
            </a:r>
          </a:p>
          <a:p>
            <a:pPr lvl="1" eaLnBrk="1" hangingPunct="1"/>
            <a:r>
              <a:rPr lang="ca-ES" altLang="ca-ES" b="1">
                <a:sym typeface="Wingdings" panose="05000000000000000000" pitchFamily="2" charset="2"/>
              </a:rPr>
              <a:t>El web de la Facultat  Serveis  Biblioteca</a:t>
            </a:r>
            <a:endParaRPr lang="ca-ES" altLang="ca-ES" b="1"/>
          </a:p>
          <a:p>
            <a:pPr lvl="1" eaLnBrk="1" hangingPunct="1"/>
            <a:r>
              <a:rPr lang="ca-ES" altLang="ca-ES" b="1" err="1"/>
              <a:t>MonUB</a:t>
            </a:r>
            <a:r>
              <a:rPr lang="ca-ES" altLang="ca-ES" b="1"/>
              <a:t> </a:t>
            </a:r>
            <a:r>
              <a:rPr lang="ca-ES" altLang="ca-ES" b="1">
                <a:sym typeface="Wingdings" panose="05000000000000000000" pitchFamily="2" charset="2"/>
              </a:rPr>
              <a:t> Beques i Serveis  Biblioteca</a:t>
            </a:r>
          </a:p>
          <a:p>
            <a:pPr lvl="1" eaLnBrk="1" hangingPunct="1"/>
            <a:r>
              <a:rPr lang="ca-ES" altLang="ca-ES" b="1">
                <a:sym typeface="Wingdings" panose="05000000000000000000" pitchFamily="2" charset="2"/>
              </a:rPr>
              <a:t>Directe des de </a:t>
            </a:r>
            <a:r>
              <a:rPr lang="ca-ES" altLang="ca-ES" b="1" err="1">
                <a:sym typeface="Wingdings" panose="05000000000000000000" pitchFamily="2" charset="2"/>
              </a:rPr>
              <a:t>Bookmarks</a:t>
            </a:r>
            <a:r>
              <a:rPr lang="ca-ES" altLang="ca-ES" b="1">
                <a:sym typeface="Wingdings" panose="05000000000000000000" pitchFamily="2" charset="2"/>
              </a:rPr>
              <a:t>/Favorits    </a:t>
            </a:r>
            <a:r>
              <a:rPr lang="ca-ES" altLang="ca-ES" sz="1000" b="1">
                <a:sym typeface="Wingdings" panose="05000000000000000000" pitchFamily="2" charset="2"/>
              </a:rPr>
              <a:t>http://www.bib.ub.es/bub/bub.htm</a:t>
            </a:r>
            <a:endParaRPr lang="es-ES" altLang="ca-ES" sz="1000" b="1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534324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ca-ES" altLang="ca-ES"/>
              <a:t>El CRAI és el </a:t>
            </a:r>
            <a:r>
              <a:rPr lang="ca-ES" altLang="ca-ES" i="1"/>
              <a:t>Centre de Recursos per a l’Aprenentatge i la Investigació</a:t>
            </a:r>
            <a:r>
              <a:rPr lang="ca-ES" altLang="ca-ES"/>
              <a:t>, una part del qual són totes la Biblioteques de la UB</a:t>
            </a:r>
          </a:p>
          <a:p>
            <a:pPr eaLnBrk="1" hangingPunct="1"/>
            <a:r>
              <a:rPr lang="ca-ES" altLang="ca-ES"/>
              <a:t>Hi podeu accedir des de:</a:t>
            </a:r>
          </a:p>
          <a:p>
            <a:pPr lvl="1" eaLnBrk="1" hangingPunct="1"/>
            <a:r>
              <a:rPr lang="ca-ES" altLang="ca-ES" b="1"/>
              <a:t>El web de la UB </a:t>
            </a:r>
            <a:r>
              <a:rPr lang="ca-ES" altLang="ca-ES" b="1">
                <a:sym typeface="Wingdings" panose="05000000000000000000" pitchFamily="2" charset="2"/>
              </a:rPr>
              <a:t> Informació sobre  Biblioteca</a:t>
            </a:r>
          </a:p>
          <a:p>
            <a:pPr lvl="1" eaLnBrk="1" hangingPunct="1"/>
            <a:r>
              <a:rPr lang="ca-ES" altLang="ca-ES" b="1">
                <a:sym typeface="Wingdings" panose="05000000000000000000" pitchFamily="2" charset="2"/>
              </a:rPr>
              <a:t>El web de la Facultat  Serveis  Biblioteca</a:t>
            </a:r>
            <a:endParaRPr lang="ca-ES" altLang="ca-ES" b="1"/>
          </a:p>
          <a:p>
            <a:pPr lvl="1" eaLnBrk="1" hangingPunct="1"/>
            <a:r>
              <a:rPr lang="ca-ES" altLang="ca-ES" b="1" err="1"/>
              <a:t>MonUB</a:t>
            </a:r>
            <a:r>
              <a:rPr lang="ca-ES" altLang="ca-ES" b="1"/>
              <a:t> </a:t>
            </a:r>
            <a:r>
              <a:rPr lang="ca-ES" altLang="ca-ES" b="1">
                <a:sym typeface="Wingdings" panose="05000000000000000000" pitchFamily="2" charset="2"/>
              </a:rPr>
              <a:t> Beques i Serveis  Biblioteca</a:t>
            </a:r>
          </a:p>
          <a:p>
            <a:pPr lvl="1" eaLnBrk="1" hangingPunct="1"/>
            <a:r>
              <a:rPr lang="ca-ES" altLang="ca-ES" b="1">
                <a:sym typeface="Wingdings" panose="05000000000000000000" pitchFamily="2" charset="2"/>
              </a:rPr>
              <a:t>Directe des de </a:t>
            </a:r>
            <a:r>
              <a:rPr lang="ca-ES" altLang="ca-ES" b="1" err="1">
                <a:sym typeface="Wingdings" panose="05000000000000000000" pitchFamily="2" charset="2"/>
              </a:rPr>
              <a:t>Bookmarks</a:t>
            </a:r>
            <a:r>
              <a:rPr lang="ca-ES" altLang="ca-ES" b="1">
                <a:sym typeface="Wingdings" panose="05000000000000000000" pitchFamily="2" charset="2"/>
              </a:rPr>
              <a:t>/Favorits    </a:t>
            </a:r>
            <a:r>
              <a:rPr lang="ca-ES" altLang="ca-ES" sz="1000" b="1">
                <a:sym typeface="Wingdings" panose="05000000000000000000" pitchFamily="2" charset="2"/>
              </a:rPr>
              <a:t>http://www.bib.ub.es/bub/bub.htm</a:t>
            </a:r>
            <a:endParaRPr lang="es-ES" altLang="ca-ES" sz="1000" b="1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15123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EAC1-E807-46CC-BC95-F1726FDF775C}" type="datetime1">
              <a:rPr lang="ca-ES" smtClean="0"/>
              <a:t>28/11/2025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FAC2-643E-4B51-A9A9-0BF21F39A75F}" type="datetime1">
              <a:rPr lang="ca-ES" smtClean="0"/>
              <a:t>28/11/2025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A95A-7CFF-4E6D-BE05-B062D97F539F}" type="datetime1">
              <a:rPr lang="ca-ES" smtClean="0"/>
              <a:t>28/11/2025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98F61-3328-4F0A-89CE-1A81E7C94E72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28/11/2025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F427B-4520-4430-99B5-7C0D38C61095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096775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137AE-A3ED-4551-B28A-2060AC3876F8}" type="datetime1">
              <a:rPr lang="ca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28/11/2025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srgbClr val="000000">
                    <a:tint val="75000"/>
                  </a:srgb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3EB99-730A-4785-AEA8-5C4E982C463B}" type="slidenum">
              <a:rPr lang="es-ES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7198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859DF-4FDC-4618-9CB1-11BB1B9D06EE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28/11/2025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B9B43-F497-4D87-9501-B78B86356444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054349"/>
      </p:ext>
    </p:extLst>
  </p:cSld>
  <p:clrMapOvr>
    <a:masterClrMapping/>
  </p:clrMapOvr>
  <p:transition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199" y="98284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18DEF-5EF7-4859-B850-CC30D618ADB1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28/11/2025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ca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40708-317D-4A96-BF86-362F3D53F49E}" type="slidenum">
              <a:rPr lang="ca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a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2" y="108766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5778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N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galeria d'imatges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ca-ES" noProof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6A128-C7C5-4697-9172-AB1863DDF8F3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28/11/2025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61B92-C2A6-491B-BA54-C30C4EDD6CF0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737771"/>
      </p:ext>
    </p:extLst>
  </p:cSld>
  <p:clrMapOvr>
    <a:masterClrMapping/>
  </p:clrMapOvr>
  <p:transition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2D621-ED4F-48CA-B1A8-867AF237B02D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28/11/2025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D69C7-FF1B-4868-A7D1-6EF043F99738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629409"/>
      </p:ext>
    </p:extLst>
  </p:cSld>
  <p:clrMapOvr>
    <a:masterClrMapping/>
  </p:clrMapOvr>
  <p:transition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CD8ED-7B4E-48E1-89A1-373B45C4D21B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28/11/2025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89B5A-FFE9-4214-94A0-3D49F2CF88F2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530047"/>
      </p:ext>
    </p:extLst>
  </p:cSld>
  <p:clrMapOvr>
    <a:masterClrMapping/>
  </p:clrMapOvr>
  <p:transition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3C7B6-928A-45CB-BE05-8263923B6BFB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28/11/2025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7F0A0-5320-469F-BF2A-F89E9452E50C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676413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5083-2BEF-4AB5-8468-FDA7A5D50F8C}" type="datetime1">
              <a:rPr lang="ca-ES" smtClean="0"/>
              <a:t>28/11/2025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BD143-0DB9-49BB-A339-CD7C4BDEFF93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28/11/2025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E8353-AA2F-4777-A764-4107BD7ADFF1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172044"/>
      </p:ext>
    </p:extLst>
  </p:cSld>
  <p:clrMapOvr>
    <a:masterClrMapping/>
  </p:clrMapOvr>
  <p:transition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CF356-53C1-47CA-A914-CA884ABC6790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28/11/2025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EE760-6D00-4349-AD4C-E63837D80DD8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460927"/>
      </p:ext>
    </p:extLst>
  </p:cSld>
  <p:clrMapOvr>
    <a:masterClrMapping/>
  </p:clrMapOvr>
  <p:transition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52C51-A826-4399-9FDB-864057F230C8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28/11/2025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14D3E-9893-42A1-A3B0-D5BA8AE8F3A2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939799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36F0D-4877-4CB1-9F16-B70BDF6D6CBE}" type="datetime1">
              <a:rPr lang="ca-ES" smtClean="0"/>
              <a:t>28/11/2025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60D6-806C-40E2-AC58-C9E511C887CA}" type="datetime1">
              <a:rPr lang="ca-ES" smtClean="0"/>
              <a:t>28/11/2025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7577-0E50-4682-8E68-0C962A97F9BF}" type="datetime1">
              <a:rPr lang="ca-ES" smtClean="0"/>
              <a:t>28/11/2025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88B1-DFC1-45F9-A8C9-C292CD8F3857}" type="datetime1">
              <a:rPr lang="ca-ES" smtClean="0"/>
              <a:t>28/11/2025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8B5E0-7BD1-4A61-B63B-F1873C86CA6B}" type="datetime1">
              <a:rPr lang="ca-ES" smtClean="0"/>
              <a:t>28/11/2025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CBC3-EBA3-4983-BBFB-F9326D6CDAED}" type="datetime1">
              <a:rPr lang="ca-ES" smtClean="0"/>
              <a:t>28/11/2025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4518-C8D6-4A22-ADB0-38CAA77BE472}" type="datetime1">
              <a:rPr lang="ca-ES" smtClean="0"/>
              <a:t>28/11/2025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4" r:id="rId18"/>
    <p:sldLayoutId id="2147483715" r:id="rId19"/>
    <p:sldLayoutId id="2147483717" r:id="rId20"/>
    <p:sldLayoutId id="2147483718" r:id="rId21"/>
    <p:sldLayoutId id="2147483719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ercabib.ub.edu/discovery/search?vid=34CSUC_UB:VU1&amp;lang=ca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cercabib.ub.edu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.edu/carnet/ca/alumnat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serveis-i-recursos/prestec-documents-ub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Relationship Id="rId4" Type="http://schemas.openxmlformats.org/officeDocument/2006/relationships/hyperlink" Target="https://hdl.handle.net/2445/127127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crai.ub.edu/serveis-i-recursos/prestec-documents-ub" TargetMode="Externa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serveis-i-recursos/prestec-documents-ub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oneix-el-crai/biblioteques/crai-biblioteca-de-biologi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crai.ub.edu/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crai.ub.edu/biblioteques-i-horaris" TargetMode="Externa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serveis-i-recursos/prestec-equipaments" TargetMode="External"/><Relationship Id="rId7" Type="http://schemas.openxmlformats.org/officeDocument/2006/relationships/hyperlink" Target="https://diposit.ub.edu/dspace/bitstream/2445/127127/27/reg-crai-pre-2025.pdf#page=13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rai.ub.edu/ca/que-ofereix-el-crai/prestec/prestec-equipaments/contracte" TargetMode="External"/><Relationship Id="rId5" Type="http://schemas.openxmlformats.org/officeDocument/2006/relationships/hyperlink" Target="https://diposit.ub.edu/dspace/bitstream/2445/113532/14/Reserva_sales_022025.pdf" TargetMode="External"/><Relationship Id="rId4" Type="http://schemas.openxmlformats.org/officeDocument/2006/relationships/hyperlink" Target="https://crai.ub.edu/sites/default/files/imatges/serveis/cartell_sales_de_treball_2021_definitiu.pdf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ercabib.ub.edu/discovery/login?vid=34CSUC_UB:VU1&amp;lang=ca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hyperlink" Target="https://crai.ub.edu/serveis-i-recursos/prestec-puc" TargetMode="External"/><Relationship Id="rId7" Type="http://schemas.openxmlformats.org/officeDocument/2006/relationships/image" Target="../media/image20.png"/><Relationship Id="rId12" Type="http://schemas.openxmlformats.org/officeDocument/2006/relationships/image" Target="../media/image2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11" Type="http://schemas.openxmlformats.org/officeDocument/2006/relationships/image" Target="../media/image24.jpe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hyperlink" Target="https://cercabib.ub.edu/discovery/search?vid=34CSUC_UB:VU1" TargetMode="External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serveis-i-recursos/prestec-puc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cuc.csuc.cat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que-ofereix-el-crai/prestec/prestec-puc" TargetMode="External"/><Relationship Id="rId2" Type="http://schemas.openxmlformats.org/officeDocument/2006/relationships/hyperlink" Target="https://crai.ub.edu/serveis-i-recursos/prestec-interbibliotecari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rai.ub.edu/coneix-el-crai/marc-normatiu/tarifes-modalitats-pagament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crai.ub.edu/que-ofereix-el-crai/acces-recursos/acces-recursos-proxy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campusvirtual.ub.edu/" TargetMode="External"/><Relationship Id="rId2" Type="http://schemas.openxmlformats.org/officeDocument/2006/relationships/hyperlink" Target="https://campusvirtual2.ub.edu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s://crai.ub.edu/apren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23.xml"/><Relationship Id="rId18" Type="http://schemas.openxmlformats.org/officeDocument/2006/relationships/slide" Target="slide30.xml"/><Relationship Id="rId3" Type="http://schemas.openxmlformats.org/officeDocument/2006/relationships/slide" Target="slide4.xml"/><Relationship Id="rId21" Type="http://schemas.openxmlformats.org/officeDocument/2006/relationships/slide" Target="slide33.xml"/><Relationship Id="rId7" Type="http://schemas.openxmlformats.org/officeDocument/2006/relationships/slide" Target="slide9.xml"/><Relationship Id="rId12" Type="http://schemas.openxmlformats.org/officeDocument/2006/relationships/slide" Target="slide22.xml"/><Relationship Id="rId17" Type="http://schemas.openxmlformats.org/officeDocument/2006/relationships/slide" Target="slide29.xml"/><Relationship Id="rId2" Type="http://schemas.openxmlformats.org/officeDocument/2006/relationships/notesSlide" Target="../notesSlides/notesSlide2.xml"/><Relationship Id="rId16" Type="http://schemas.openxmlformats.org/officeDocument/2006/relationships/slide" Target="slide28.xml"/><Relationship Id="rId20" Type="http://schemas.openxmlformats.org/officeDocument/2006/relationships/slide" Target="slide32.xml"/><Relationship Id="rId1" Type="http://schemas.openxmlformats.org/officeDocument/2006/relationships/slideLayout" Target="../slideLayouts/slideLayout13.xml"/><Relationship Id="rId6" Type="http://schemas.openxmlformats.org/officeDocument/2006/relationships/slide" Target="slide8.xml"/><Relationship Id="rId11" Type="http://schemas.openxmlformats.org/officeDocument/2006/relationships/slide" Target="slide21.xml"/><Relationship Id="rId24" Type="http://schemas.openxmlformats.org/officeDocument/2006/relationships/slide" Target="slide36.xml"/><Relationship Id="rId5" Type="http://schemas.openxmlformats.org/officeDocument/2006/relationships/slide" Target="slide7.xml"/><Relationship Id="rId15" Type="http://schemas.openxmlformats.org/officeDocument/2006/relationships/slide" Target="slide27.xml"/><Relationship Id="rId23" Type="http://schemas.openxmlformats.org/officeDocument/2006/relationships/slide" Target="slide35.xml"/><Relationship Id="rId10" Type="http://schemas.openxmlformats.org/officeDocument/2006/relationships/slide" Target="slide17.xml"/><Relationship Id="rId19" Type="http://schemas.openxmlformats.org/officeDocument/2006/relationships/slide" Target="slide31.xml"/><Relationship Id="rId4" Type="http://schemas.openxmlformats.org/officeDocument/2006/relationships/slide" Target="slide5.xml"/><Relationship Id="rId9" Type="http://schemas.openxmlformats.org/officeDocument/2006/relationships/slide" Target="slide16.xml"/><Relationship Id="rId14" Type="http://schemas.openxmlformats.org/officeDocument/2006/relationships/slide" Target="slide26.xml"/><Relationship Id="rId22" Type="http://schemas.openxmlformats.org/officeDocument/2006/relationships/slide" Target="slide3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jarc7@alumnes.ub.edu" TargetMode="External"/><Relationship Id="rId2" Type="http://schemas.openxmlformats.org/officeDocument/2006/relationships/hyperlink" Target="https://crai.ub.edu/serveis-i-recursos/acces-recursos-electronics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ub.edu/iub/idenLocal/idenLocal.jsp" TargetMode="External"/><Relationship Id="rId5" Type="http://schemas.openxmlformats.org/officeDocument/2006/relationships/hyperlink" Target="mailto:imas@alumni.ub.edu" TargetMode="External"/><Relationship Id="rId4" Type="http://schemas.openxmlformats.org/officeDocument/2006/relationships/hyperlink" Target="mailto:joan.garcia@ub.edu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que-ofereix-el-crai/sau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que-ofereix-el-crai/formacio-usuaris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rai.ub.edu/que-ofereix-el-crai/formacio-usuaris/demana-curs-personalitzat" TargetMode="External"/><Relationship Id="rId4" Type="http://schemas.openxmlformats.org/officeDocument/2006/relationships/hyperlink" Target="https://crai.ub.edu/calendari-cursos-formacio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coneix-el-crai/biblioteques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que-ofereix-el-crai/acces-recursos/acces-recursos-wifi-eduroam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1.xml"/><Relationship Id="rId5" Type="http://schemas.openxmlformats.org/officeDocument/2006/relationships/hyperlink" Target="https://www.ub.edu/portal/web/iub/credencials" TargetMode="External"/><Relationship Id="rId4" Type="http://schemas.openxmlformats.org/officeDocument/2006/relationships/hyperlink" Target="https://www.ub.edu/portal/web/iub/wifi-o-eduroam" TargetMode="Externa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nstagram.com/craibiologiaub/" TargetMode="External"/><Relationship Id="rId3" Type="http://schemas.openxmlformats.org/officeDocument/2006/relationships/hyperlink" Target="https://crai.ub.edu/ca/coneix-el-crai/difusio-marqueting/blogs-i-xarxes-socials" TargetMode="External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crai.ub.edu/ca/coneix-el-crai/difusio-marqueting/exposicions-virtuals" TargetMode="External"/><Relationship Id="rId5" Type="http://schemas.openxmlformats.org/officeDocument/2006/relationships/hyperlink" Target="https://bsky.app/profile/craiubbiologia.bsky.social" TargetMode="External"/><Relationship Id="rId4" Type="http://schemas.openxmlformats.org/officeDocument/2006/relationships/image" Target="../media/image34.jpeg"/><Relationship Id="rId9" Type="http://schemas.openxmlformats.org/officeDocument/2006/relationships/image" Target="../media/image3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crai.ub.edu/ca/pmf-generals" TargetMode="Externa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hyperlink" Target="https://forms.office.com/e/p06M3mujx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craibiologia@ub.edu" TargetMode="External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crai.ub.edu/coneix-el-crai/estrategia-qualitat/carta-serveis" TargetMode="External"/><Relationship Id="rId5" Type="http://schemas.openxmlformats.org/officeDocument/2006/relationships/hyperlink" Target="https://hdl.handle.net/2445/180128" TargetMode="External"/><Relationship Id="rId4" Type="http://schemas.openxmlformats.org/officeDocument/2006/relationships/hyperlink" Target="https://crai.ub.edu/biblioteques-i-horari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ercabib.ub.edu/discovery/purchaseRequest?vid=34CSUC_UB:VU1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crai.ub.edu/coneix-el-crai/iniciat-en-el-crai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129004" y="3275045"/>
            <a:ext cx="7053943" cy="101566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altLang="ca-ES" sz="2400" b="1" err="1">
                <a:solidFill>
                  <a:schemeClr val="bg1"/>
                </a:solidFill>
                <a:latin typeface="Verdana" panose="020B0604030504040204" pitchFamily="34" charset="0"/>
              </a:rPr>
              <a:t>Conèixer</a:t>
            </a:r>
            <a:r>
              <a:rPr lang="es-ES" altLang="ca-ES" sz="2400" b="1">
                <a:solidFill>
                  <a:schemeClr val="bg1"/>
                </a:solidFill>
                <a:latin typeface="Verdana" panose="020B0604030504040204" pitchFamily="34" charset="0"/>
              </a:rPr>
              <a:t> el CRAI Biblioteca de </a:t>
            </a:r>
            <a:r>
              <a:rPr lang="es-ES" altLang="ca-ES" sz="2400" b="1" err="1">
                <a:solidFill>
                  <a:schemeClr val="bg1"/>
                </a:solidFill>
                <a:latin typeface="Verdana" panose="020B0604030504040204" pitchFamily="34" charset="0"/>
              </a:rPr>
              <a:t>Biologia</a:t>
            </a:r>
            <a:endParaRPr lang="es-ES" altLang="ca-ES" sz="2400" b="1">
              <a:solidFill>
                <a:schemeClr val="bg1"/>
              </a:solidFill>
              <a:latin typeface="Verdana" panose="020B0604030504040204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GB" altLang="ca-ES" sz="2400" b="1">
                <a:solidFill>
                  <a:schemeClr val="bg1"/>
                </a:solidFill>
                <a:latin typeface="Verdana"/>
                <a:ea typeface="Verdana"/>
              </a:rPr>
              <a:t>Cu</a:t>
            </a:r>
            <a:r>
              <a:rPr lang="ca-ES" altLang="ca-ES" sz="2400" b="1" err="1">
                <a:solidFill>
                  <a:schemeClr val="bg1"/>
                </a:solidFill>
                <a:latin typeface="Verdana"/>
                <a:ea typeface="Verdana"/>
              </a:rPr>
              <a:t>rs</a:t>
            </a:r>
            <a:r>
              <a:rPr lang="en-GB" altLang="ca-ES" sz="2400" b="1">
                <a:solidFill>
                  <a:schemeClr val="bg1"/>
                </a:solidFill>
                <a:latin typeface="Verdana"/>
                <a:ea typeface="Verdana"/>
              </a:rPr>
              <a:t> 2025-2026</a:t>
            </a:r>
            <a:endParaRPr lang="en-GB" altLang="ca-ES" sz="2400" b="1">
              <a:solidFill>
                <a:schemeClr val="bg1"/>
              </a:solidFill>
              <a:latin typeface="Verdana" panose="020B0604030504040204" pitchFamily="34" charset="0"/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40505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515805" y="858920"/>
            <a:ext cx="7772400" cy="136652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Cercabib. Dues maneres d’accedir-hi.</a:t>
            </a:r>
            <a:b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</a:br>
            <a:b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2000">
                <a:solidFill>
                  <a:srgbClr val="336699"/>
                </a:solidFill>
                <a:latin typeface="Verdana" panose="020B0604030504040204" pitchFamily="34" charset="0"/>
              </a:rPr>
              <a:t>Accés des de la pàgina web del CRAI</a:t>
            </a:r>
            <a:br>
              <a:rPr lang="ca-ES" altLang="ca-ES" sz="2000" b="1">
                <a:latin typeface="Verdana" panose="020B0604030504040204" pitchFamily="34" charset="0"/>
              </a:rPr>
            </a:br>
            <a:r>
              <a:rPr lang="ca-ES" altLang="ca-ES" sz="1600">
                <a:latin typeface="Verdana" panose="020B0604030504040204" pitchFamily="34" charset="0"/>
                <a:hlinkClick r:id="rId3"/>
              </a:rPr>
              <a:t>https://cercabib.ub.edu/discovery/search?vid=34CSUC_UB:VU1&amp;lang=ca</a:t>
            </a:r>
            <a:r>
              <a:rPr lang="ca-ES" altLang="ca-ES" sz="1600">
                <a:latin typeface="Verdana" panose="020B0604030504040204" pitchFamily="34" charset="0"/>
              </a:rPr>
              <a:t> </a:t>
            </a:r>
            <a:br>
              <a:rPr lang="ca-ES" altLang="ca-ES" sz="1600">
                <a:latin typeface="Verdana" panose="020B0604030504040204" pitchFamily="34" charset="0"/>
              </a:rPr>
            </a:br>
            <a:endParaRPr lang="ca-ES" altLang="ca-ES" sz="1600">
              <a:latin typeface="Verdana" panose="020B0604030504040204" pitchFamily="34" charset="0"/>
            </a:endParaRPr>
          </a:p>
        </p:txBody>
      </p:sp>
      <p:sp>
        <p:nvSpPr>
          <p:cNvPr id="59397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8E38D9D-416B-41CB-A04E-00C7D825B6CB}" type="slidenum">
              <a:rPr lang="ca-ES" altLang="en-US" smtClean="0">
                <a:solidFill>
                  <a:srgbClr val="898989"/>
                </a:solidFill>
              </a:rPr>
              <a:pPr/>
              <a:t>10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10" name="7 Flecha derecha"/>
          <p:cNvSpPr/>
          <p:nvPr/>
        </p:nvSpPr>
        <p:spPr>
          <a:xfrm rot="1883376">
            <a:off x="164769" y="2393625"/>
            <a:ext cx="707399" cy="244704"/>
          </a:xfrm>
          <a:prstGeom prst="rightArrow">
            <a:avLst>
              <a:gd name="adj1" fmla="val 52625"/>
              <a:gd name="adj2" fmla="val 50000"/>
            </a:avLst>
          </a:prstGeom>
          <a:solidFill>
            <a:srgbClr val="3366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QuadreDeText 16"/>
          <p:cNvSpPr txBox="1"/>
          <p:nvPr/>
        </p:nvSpPr>
        <p:spPr>
          <a:xfrm>
            <a:off x="6007402" y="5558981"/>
            <a:ext cx="1488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800" b="1">
                <a:solidFill>
                  <a:srgbClr val="336699"/>
                </a:solidFill>
                <a:latin typeface="Verdana" panose="020B0604030504040204" pitchFamily="34" charset="0"/>
                <a:ea typeface="+mj-ea"/>
                <a:cs typeface="+mj-cs"/>
              </a:rPr>
              <a:t>O bé...</a:t>
            </a:r>
          </a:p>
        </p:txBody>
      </p:sp>
      <p:pic>
        <p:nvPicPr>
          <p:cNvPr id="2" name="Imagen 1" descr="Interfaz de usuario gráfica, Sitio web&#10;&#10;Descripción generada automáticamente">
            <a:extLst>
              <a:ext uri="{FF2B5EF4-FFF2-40B4-BE49-F238E27FC236}">
                <a16:creationId xmlns:a16="http://schemas.microsoft.com/office/drawing/2014/main" id="{54547F6E-8682-76B5-47A2-393512D0C4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3361" y="2231004"/>
            <a:ext cx="7037279" cy="3304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29035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628650" y="702906"/>
            <a:ext cx="7886700" cy="1325563"/>
          </a:xfrm>
        </p:spPr>
        <p:txBody>
          <a:bodyPr/>
          <a:lstStyle/>
          <a:p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Cercabib</a:t>
            </a:r>
            <a:b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</a:br>
            <a:b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2000">
                <a:solidFill>
                  <a:srgbClr val="336699"/>
                </a:solidFill>
                <a:latin typeface="Verdana" panose="020B0604030504040204" pitchFamily="34" charset="0"/>
              </a:rPr>
              <a:t>Accés des de la pàgina web del Cercabib</a:t>
            </a:r>
            <a:b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60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https</a:t>
            </a:r>
            <a:r>
              <a:rPr lang="ca-ES" altLang="ca-ES" sz="200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://cercabib.ub.edu/</a:t>
            </a:r>
            <a:r>
              <a:rPr lang="ca-ES" altLang="ca-ES" sz="200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endParaRPr lang="ca-ES" sz="200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11</a:t>
            </a:fld>
            <a:endParaRPr lang="ca-ES"/>
          </a:p>
        </p:txBody>
      </p:sp>
      <p:pic>
        <p:nvPicPr>
          <p:cNvPr id="7" name="Contenidor de contingut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222245"/>
            <a:ext cx="7886700" cy="4134106"/>
          </a:xfrm>
        </p:spPr>
      </p:pic>
      <p:sp>
        <p:nvSpPr>
          <p:cNvPr id="8" name="7 Flecha derecha"/>
          <p:cNvSpPr/>
          <p:nvPr/>
        </p:nvSpPr>
        <p:spPr>
          <a:xfrm rot="1883376">
            <a:off x="7022471" y="1811223"/>
            <a:ext cx="707399" cy="244704"/>
          </a:xfrm>
          <a:prstGeom prst="rightArrow">
            <a:avLst>
              <a:gd name="adj1" fmla="val 52625"/>
              <a:gd name="adj2" fmla="val 50000"/>
            </a:avLst>
          </a:prstGeom>
          <a:solidFill>
            <a:srgbClr val="3366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Rectangle arrodonit 13"/>
          <p:cNvSpPr/>
          <p:nvPr/>
        </p:nvSpPr>
        <p:spPr>
          <a:xfrm>
            <a:off x="6251944" y="4029735"/>
            <a:ext cx="2263406" cy="1786274"/>
          </a:xfrm>
          <a:prstGeom prst="roundRect">
            <a:avLst/>
          </a:prstGeom>
          <a:solidFill>
            <a:srgbClr val="0563C1"/>
          </a:solidFill>
          <a:ln>
            <a:solidFill>
              <a:srgbClr val="056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9" name="QuadreDeText 8"/>
          <p:cNvSpPr txBox="1"/>
          <p:nvPr/>
        </p:nvSpPr>
        <p:spPr>
          <a:xfrm>
            <a:off x="6379535" y="4136065"/>
            <a:ext cx="21358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600">
                <a:solidFill>
                  <a:schemeClr val="bg1"/>
                </a:solidFill>
                <a:latin typeface="Verdana" panose="020B0604030504040204" pitchFamily="34" charset="0"/>
                <a:ea typeface="+mj-ea"/>
                <a:cs typeface="+mj-cs"/>
              </a:rPr>
              <a:t>Cal identificar-se, primer, per aconseguir els resultats complets i per demanar exemplars </a:t>
            </a:r>
          </a:p>
        </p:txBody>
      </p:sp>
    </p:spTree>
    <p:extLst>
      <p:ext uri="{BB962C8B-B14F-4D97-AF65-F5344CB8AC3E}">
        <p14:creationId xmlns:p14="http://schemas.microsoft.com/office/powerpoint/2010/main" val="2738974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23976" y="1514475"/>
            <a:ext cx="6877692" cy="4841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5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458984" y="800587"/>
            <a:ext cx="3599834" cy="5909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altLang="ca-ES" sz="2000" b="1" err="1">
                <a:solidFill>
                  <a:srgbClr val="336699"/>
                </a:solidFill>
                <a:latin typeface="Verdana" panose="020B0604030504040204" pitchFamily="34" charset="0"/>
              </a:rPr>
              <a:t>Cercabib</a:t>
            </a:r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: cerca ràpida</a:t>
            </a:r>
            <a:br>
              <a:rPr lang="ca-ES" altLang="ca-ES" sz="2000" b="1">
                <a:latin typeface="Verdana" panose="020B0604030504040204" pitchFamily="34" charset="0"/>
              </a:rPr>
            </a:br>
            <a:endParaRPr lang="ca-ES" altLang="ca-ES" sz="1600">
              <a:latin typeface="Verdana" panose="020B0604030504040204" pitchFamily="34" charset="0"/>
            </a:endParaRPr>
          </a:p>
        </p:txBody>
      </p:sp>
      <p:sp>
        <p:nvSpPr>
          <p:cNvPr id="59397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8E38D9D-416B-41CB-A04E-00C7D825B6CB}" type="slidenum">
              <a:rPr lang="ca-ES" altLang="en-US" smtClean="0">
                <a:solidFill>
                  <a:srgbClr val="898989"/>
                </a:solidFill>
              </a:rPr>
              <a:pPr/>
              <a:t>12</a:t>
            </a:fld>
            <a:endParaRPr lang="ca-ES" altLang="en-US">
              <a:solidFill>
                <a:srgbClr val="898989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7486650" y="4205809"/>
            <a:ext cx="682811" cy="384081"/>
          </a:xfrm>
          <a:prstGeom prst="rect">
            <a:avLst/>
          </a:prstGeom>
        </p:spPr>
      </p:pic>
      <p:pic>
        <p:nvPicPr>
          <p:cNvPr id="7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774070">
            <a:off x="4581525" y="3119959"/>
            <a:ext cx="682811" cy="384081"/>
          </a:xfrm>
          <a:prstGeom prst="rect">
            <a:avLst/>
          </a:prstGeom>
        </p:spPr>
      </p:pic>
      <p:sp>
        <p:nvSpPr>
          <p:cNvPr id="8" name="Rectangle arrodonit 7"/>
          <p:cNvSpPr/>
          <p:nvPr/>
        </p:nvSpPr>
        <p:spPr>
          <a:xfrm>
            <a:off x="7060655" y="4712848"/>
            <a:ext cx="1698142" cy="1028040"/>
          </a:xfrm>
          <a:prstGeom prst="roundRect">
            <a:avLst/>
          </a:prstGeom>
          <a:solidFill>
            <a:srgbClr val="0563C1"/>
          </a:solidFill>
          <a:ln>
            <a:solidFill>
              <a:srgbClr val="056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9" name="QuadreDeText 8"/>
          <p:cNvSpPr txBox="1"/>
          <p:nvPr/>
        </p:nvSpPr>
        <p:spPr>
          <a:xfrm>
            <a:off x="7108519" y="4912966"/>
            <a:ext cx="16024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600">
                <a:solidFill>
                  <a:schemeClr val="bg1"/>
                </a:solidFill>
                <a:latin typeface="Verdana" panose="020B0604030504040204" pitchFamily="34" charset="0"/>
                <a:ea typeface="+mj-ea"/>
                <a:cs typeface="+mj-cs"/>
              </a:rPr>
              <a:t>Podeu perfilar els resultats </a:t>
            </a:r>
          </a:p>
        </p:txBody>
      </p:sp>
    </p:spTree>
    <p:extLst>
      <p:ext uri="{BB962C8B-B14F-4D97-AF65-F5344CB8AC3E}">
        <p14:creationId xmlns:p14="http://schemas.microsoft.com/office/powerpoint/2010/main" val="31964651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3216766-CF07-4F45-9390-26596A532869}" type="slidenum">
              <a:rPr lang="ca-ES" altLang="en-US" smtClean="0">
                <a:solidFill>
                  <a:srgbClr val="898989"/>
                </a:solidFill>
              </a:rPr>
              <a:pPr/>
              <a:t>13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35843" name="Rectangle 5"/>
          <p:cNvSpPr>
            <a:spLocks noChangeArrowheads="1"/>
          </p:cNvSpPr>
          <p:nvPr/>
        </p:nvSpPr>
        <p:spPr bwMode="auto">
          <a:xfrm>
            <a:off x="494718" y="820737"/>
            <a:ext cx="6172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On és el document? (I)</a:t>
            </a:r>
          </a:p>
        </p:txBody>
      </p:sp>
      <p:pic>
        <p:nvPicPr>
          <p:cNvPr id="35844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9863" y="1506583"/>
            <a:ext cx="6766559" cy="4642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553629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5701E1D-A4F8-4E0E-A91F-C93ABFE0A4A7}" type="slidenum">
              <a:rPr lang="ca-ES" altLang="en-US" smtClean="0">
                <a:solidFill>
                  <a:srgbClr val="898989"/>
                </a:solidFill>
              </a:rPr>
              <a:pPr/>
              <a:t>14</a:t>
            </a:fld>
            <a:endParaRPr lang="ca-ES" altLang="en-US">
              <a:solidFill>
                <a:srgbClr val="898989"/>
              </a:solidFill>
            </a:endParaRPr>
          </a:p>
        </p:txBody>
      </p:sp>
      <p:pic>
        <p:nvPicPr>
          <p:cNvPr id="37891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9227" y="1456660"/>
            <a:ext cx="7404793" cy="473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468313" y="689823"/>
            <a:ext cx="6172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On és el document? (II)</a:t>
            </a:r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884" y="4033193"/>
            <a:ext cx="2890632" cy="1496750"/>
          </a:xfrm>
          <a:prstGeom prst="rect">
            <a:avLst/>
          </a:prstGeom>
        </p:spPr>
      </p:pic>
      <p:cxnSp>
        <p:nvCxnSpPr>
          <p:cNvPr id="10" name="Connector corbat 9"/>
          <p:cNvCxnSpPr/>
          <p:nvPr/>
        </p:nvCxnSpPr>
        <p:spPr>
          <a:xfrm>
            <a:off x="4691804" y="3750824"/>
            <a:ext cx="360000" cy="180000"/>
          </a:xfrm>
          <a:prstGeom prst="curvedConnector2">
            <a:avLst/>
          </a:prstGeom>
          <a:ln w="12700">
            <a:solidFill>
              <a:srgbClr val="0563C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819884" y="3988947"/>
            <a:ext cx="2890632" cy="1483194"/>
          </a:xfrm>
          <a:prstGeom prst="rect">
            <a:avLst/>
          </a:prstGeom>
          <a:noFill/>
          <a:ln>
            <a:solidFill>
              <a:srgbClr val="056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585493132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10A5F8D-8DFD-46DB-B946-54BBA8B12903}" type="slidenum">
              <a:rPr lang="ca-ES" altLang="en-US" smtClean="0">
                <a:solidFill>
                  <a:srgbClr val="898989"/>
                </a:solidFill>
              </a:rPr>
              <a:pPr/>
              <a:t>15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38915" name="Rectangle 6"/>
          <p:cNvSpPr>
            <a:spLocks noChangeArrowheads="1"/>
          </p:cNvSpPr>
          <p:nvPr/>
        </p:nvSpPr>
        <p:spPr bwMode="auto">
          <a:xfrm>
            <a:off x="496306" y="720727"/>
            <a:ext cx="6172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2000" b="1" err="1">
                <a:solidFill>
                  <a:srgbClr val="336699"/>
                </a:solidFill>
                <a:latin typeface="Verdana" panose="020B0604030504040204" pitchFamily="34" charset="0"/>
              </a:rPr>
              <a:t>Cercabib</a:t>
            </a:r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: cerca avançada</a:t>
            </a:r>
          </a:p>
        </p:txBody>
      </p:sp>
      <p:pic>
        <p:nvPicPr>
          <p:cNvPr id="3891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315" y="1950720"/>
            <a:ext cx="7376159" cy="4222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917" name="1 CuadroTexto"/>
          <p:cNvSpPr txBox="1">
            <a:spLocks noChangeArrowheads="1"/>
          </p:cNvSpPr>
          <p:nvPr/>
        </p:nvSpPr>
        <p:spPr bwMode="auto">
          <a:xfrm>
            <a:off x="734431" y="1431925"/>
            <a:ext cx="5695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</a:rPr>
              <a:t>Permet combinar més d’un camp de cerca i limitar-la</a:t>
            </a:r>
          </a:p>
        </p:txBody>
      </p:sp>
    </p:spTree>
    <p:extLst>
      <p:ext uri="{BB962C8B-B14F-4D97-AF65-F5344CB8AC3E}">
        <p14:creationId xmlns:p14="http://schemas.microsoft.com/office/powerpoint/2010/main" val="2616850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15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716768" y="1543793"/>
            <a:ext cx="6789818" cy="923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indent="0">
              <a:spcBef>
                <a:spcPct val="100000"/>
              </a:spcBef>
              <a:buClr>
                <a:schemeClr val="tx1"/>
              </a:buClr>
              <a:buSzPct val="75000"/>
              <a:buNone/>
            </a:pPr>
            <a:r>
              <a:rPr lang="ca-ES" altLang="ca-ES" sz="2000">
                <a:solidFill>
                  <a:srgbClr val="646464"/>
                </a:solidFill>
                <a:latin typeface="Verdana"/>
                <a:ea typeface="Verdana"/>
              </a:rPr>
              <a:t>Només necessiteu el </a:t>
            </a:r>
            <a:r>
              <a:rPr lang="ca-ES" altLang="ca-ES" sz="2000">
                <a:solidFill>
                  <a:srgbClr val="646464"/>
                </a:solidFill>
                <a:latin typeface="Verdana"/>
                <a:ea typeface="Verdana"/>
                <a:hlinkClick r:id="rId3"/>
              </a:rPr>
              <a:t>carnet digital de la UB</a:t>
            </a:r>
            <a:r>
              <a:rPr lang="ca-ES" altLang="ca-ES" sz="2000">
                <a:solidFill>
                  <a:srgbClr val="646464"/>
                </a:solidFill>
                <a:latin typeface="Verdana"/>
                <a:ea typeface="Verdana"/>
              </a:rPr>
              <a:t>, disponible a l'aplicació </a:t>
            </a:r>
            <a:r>
              <a:rPr lang="ca-ES" altLang="ca-ES" sz="2000" err="1">
                <a:solidFill>
                  <a:srgbClr val="646464"/>
                </a:solidFill>
                <a:latin typeface="Verdana"/>
                <a:ea typeface="Verdana"/>
              </a:rPr>
              <a:t>SocUB</a:t>
            </a:r>
            <a:r>
              <a:rPr lang="ca-ES" altLang="ca-ES" sz="2000">
                <a:solidFill>
                  <a:srgbClr val="646464"/>
                </a:solidFill>
                <a:latin typeface="Verdana"/>
                <a:ea typeface="Verdana"/>
              </a:rPr>
              <a:t>.</a:t>
            </a:r>
            <a:br>
              <a:rPr lang="ca-ES" altLang="ca-ES">
                <a:latin typeface="Verdana" panose="020B0604030504040204" pitchFamily="34" charset="0"/>
              </a:rPr>
            </a:br>
            <a:endParaRPr lang="ca-ES" altLang="ca-ES" sz="2000">
              <a:solidFill>
                <a:srgbClr val="646464"/>
              </a:solidFill>
              <a:latin typeface="Verdana"/>
              <a:ea typeface="Verdana"/>
            </a:endParaRPr>
          </a:p>
        </p:txBody>
      </p:sp>
      <p:sp>
        <p:nvSpPr>
          <p:cNvPr id="3993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FA99448-F44A-449F-A187-61DE68913ADF}" type="slidenum">
              <a:rPr lang="es-ES" altLang="en-US" smtClean="0">
                <a:solidFill>
                  <a:srgbClr val="898989"/>
                </a:solidFill>
              </a:rPr>
              <a:pPr/>
              <a:t>16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39940" name="Rectangle 1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93578" y="862817"/>
            <a:ext cx="8351837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Què heu de fer per endur-vos llibres en préstec?</a:t>
            </a:r>
          </a:p>
        </p:txBody>
      </p:sp>
      <p:sp>
        <p:nvSpPr>
          <p:cNvPr id="4" name="QuadreDeText 3"/>
          <p:cNvSpPr txBox="1"/>
          <p:nvPr/>
        </p:nvSpPr>
        <p:spPr>
          <a:xfrm>
            <a:off x="1052623" y="4645195"/>
            <a:ext cx="4508205" cy="797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a-E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5696CD7-0CE8-C7E1-75FD-C1559898BC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891" y="2868460"/>
            <a:ext cx="8653397" cy="2572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7548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7B35877-83D8-4E1C-8A52-9016EED56054}" type="slidenum">
              <a:rPr lang="es-ES" altLang="en-US" smtClean="0">
                <a:solidFill>
                  <a:srgbClr val="898989"/>
                </a:solidFill>
              </a:rPr>
              <a:pPr/>
              <a:t>17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41987" name="Rectangle 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20098" y="841283"/>
            <a:ext cx="6253926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/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El servei de préstec de documents (I)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520098" y="1210615"/>
            <a:ext cx="650075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1600" dirty="0">
                <a:solidFill>
                  <a:srgbClr val="C0C0C0"/>
                </a:solidFill>
                <a:latin typeface="Verdana"/>
                <a:ea typeface="Verdana"/>
                <a:cs typeface="Arial"/>
                <a:hlinkClick r:id="rId3"/>
              </a:rPr>
              <a:t>https://crai.ub.edu/serveis-i-recursos/prestec-documents-ub</a:t>
            </a:r>
            <a:endParaRPr lang="ca-ES" altLang="es-ES" sz="1600" dirty="0">
              <a:solidFill>
                <a:srgbClr val="C0C0C0"/>
              </a:solidFill>
              <a:latin typeface="Verdana"/>
              <a:ea typeface="Verdana"/>
              <a:cs typeface="Arial"/>
            </a:endParaRPr>
          </a:p>
        </p:txBody>
      </p:sp>
      <p:sp>
        <p:nvSpPr>
          <p:cNvPr id="41989" name="Rectangle 3"/>
          <p:cNvSpPr>
            <a:spLocks noChangeArrowheads="1"/>
          </p:cNvSpPr>
          <p:nvPr/>
        </p:nvSpPr>
        <p:spPr bwMode="auto">
          <a:xfrm>
            <a:off x="557422" y="1579947"/>
            <a:ext cx="8351837" cy="4927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s-ES" altLang="es-ES" sz="8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El préstec de documents facilita la consulta dels fons bibliogràfics del CRAI fora dels seus recintes per un període de temps determinat.</a:t>
            </a:r>
            <a:endParaRPr lang="ca-ES" altLang="es-ES" sz="17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ca-ES" altLang="es-ES" sz="17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És imprescindible disposar del </a:t>
            </a:r>
            <a:r>
              <a:rPr lang="ca-ES" altLang="es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carnet de la UB </a:t>
            </a: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o d’un altre </a:t>
            </a:r>
            <a:r>
              <a:rPr lang="ca-ES" altLang="es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document identificador</a:t>
            </a: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 que acrediti el dret a préstec</a:t>
            </a: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  <a:endParaRPr lang="es-ES" altLang="es-ES" sz="17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s-ES" altLang="es-ES" sz="12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ca-ES" altLang="es-ES" sz="1700" dirty="0">
                <a:solidFill>
                  <a:srgbClr val="646464"/>
                </a:solidFill>
                <a:latin typeface="Verdana"/>
                <a:ea typeface="Verdana"/>
                <a:cs typeface="Arial"/>
                <a:hlinkClick r:id="rId4"/>
              </a:rPr>
              <a:t>Reglament del servei de préstec</a:t>
            </a:r>
          </a:p>
          <a:p>
            <a:endParaRPr lang="es-ES" altLang="es-ES" sz="12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 Documents exclosos de préstec:</a:t>
            </a:r>
            <a:endParaRPr lang="ca-ES" altLang="es-ES" sz="17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buFont typeface="Verdana" panose="020B0604030504040204" pitchFamily="34" charset="0"/>
              <a:buChar char="―"/>
            </a:pP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Revistes i obres de referència (enciclopèdies, diccionaris, etc.).     Si estan en línia, es poden consultar des de fora de la Universitat.</a:t>
            </a:r>
            <a:endParaRPr lang="ca-ES" altLang="es-ES" sz="17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buFont typeface="Verdana" panose="020B0604030504040204" pitchFamily="34" charset="0"/>
              <a:buChar char="―"/>
            </a:pP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Fons antic.</a:t>
            </a:r>
            <a:endParaRPr lang="ca-ES" altLang="es-ES" sz="17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buFont typeface="Verdana" panose="020B0604030504040204" pitchFamily="34" charset="0"/>
              <a:buChar char="―"/>
            </a:pP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Llibres identificats amb un punt vermell o amb l’etiqueta </a:t>
            </a:r>
            <a:r>
              <a:rPr lang="ca-ES" altLang="es-ES" sz="1700" i="1" dirty="0">
                <a:solidFill>
                  <a:srgbClr val="646464"/>
                </a:solidFill>
                <a:latin typeface="Verdana" panose="020B0604030504040204" pitchFamily="34" charset="0"/>
              </a:rPr>
              <a:t>Exclòs de préstec</a:t>
            </a: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  <a:endParaRPr lang="ca-ES" altLang="es-ES" sz="17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 Bibliografia recomanada: </a:t>
            </a:r>
            <a:endParaRPr lang="ca-ES" altLang="es-ES" sz="17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spcBef>
                <a:spcPct val="20000"/>
              </a:spcBef>
              <a:buFont typeface="Verdana" panose="020B0604030504040204" pitchFamily="34" charset="0"/>
              <a:buChar char="―"/>
            </a:pP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Préstec de </a:t>
            </a: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10</a:t>
            </a: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 dies.</a:t>
            </a:r>
            <a:endParaRPr lang="ca-ES" altLang="es-ES" sz="17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spcBef>
                <a:spcPct val="20000"/>
              </a:spcBef>
              <a:buFont typeface="Verdana" panose="020B0604030504040204" pitchFamily="34" charset="0"/>
              <a:buChar char="―"/>
            </a:pP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Reserva a través d’</a:t>
            </a:r>
            <a:r>
              <a:rPr lang="ca-ES" altLang="es-ES" sz="1700" i="1" dirty="0">
                <a:solidFill>
                  <a:srgbClr val="646464"/>
                </a:solidFill>
                <a:latin typeface="Verdana" panose="020B0604030504040204" pitchFamily="34" charset="0"/>
              </a:rPr>
              <a:t>El meu compte,</a:t>
            </a: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 o bé als taulells de préstec dels CRAI biblioteques. </a:t>
            </a:r>
            <a:endParaRPr lang="ca-ES" altLang="es-ES" sz="17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84289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4D69C7-FF1B-4868-A7D1-6EF043F99738}" type="slidenum">
              <a:rPr lang="es-ES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7"/>
          <p:cNvSpPr txBox="1">
            <a:spLocks noChangeArrowheads="1"/>
          </p:cNvSpPr>
          <p:nvPr/>
        </p:nvSpPr>
        <p:spPr bwMode="auto">
          <a:xfrm>
            <a:off x="502068" y="627581"/>
            <a:ext cx="6456589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El servei de préstec de documents  (II)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02174" y="892852"/>
            <a:ext cx="650075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1600" dirty="0">
                <a:solidFill>
                  <a:srgbClr val="C0C0C0"/>
                </a:solidFill>
                <a:latin typeface="Verdana" panose="020B0604030504040204" pitchFamily="34" charset="0"/>
                <a:hlinkClick r:id="rId2"/>
              </a:rPr>
              <a:t>https://crai.ub.edu/serveis-i-recursos/prestec-documents-ub</a:t>
            </a:r>
            <a:endParaRPr lang="ca-ES" altLang="es-ES" sz="1600" dirty="0">
              <a:solidFill>
                <a:srgbClr val="C0C0C0"/>
              </a:solidFill>
              <a:latin typeface="Verdana" panose="020B0604030504040204" pitchFamily="34" charset="0"/>
            </a:endParaRPr>
          </a:p>
        </p:txBody>
      </p:sp>
      <p:graphicFrame>
        <p:nvGraphicFramePr>
          <p:cNvPr id="5" name="Tau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848978"/>
              </p:ext>
            </p:extLst>
          </p:nvPr>
        </p:nvGraphicFramePr>
        <p:xfrm>
          <a:off x="584165" y="1276015"/>
          <a:ext cx="8193445" cy="4597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4760">
                  <a:extLst>
                    <a:ext uri="{9D8B030D-6E8A-4147-A177-3AD203B41FA5}">
                      <a16:colId xmlns:a16="http://schemas.microsoft.com/office/drawing/2014/main" val="3236891594"/>
                    </a:ext>
                  </a:extLst>
                </a:gridCol>
                <a:gridCol w="1323975">
                  <a:extLst>
                    <a:ext uri="{9D8B030D-6E8A-4147-A177-3AD203B41FA5}">
                      <a16:colId xmlns:a16="http://schemas.microsoft.com/office/drawing/2014/main" val="2001202228"/>
                    </a:ext>
                  </a:extLst>
                </a:gridCol>
                <a:gridCol w="814710">
                  <a:extLst>
                    <a:ext uri="{9D8B030D-6E8A-4147-A177-3AD203B41FA5}">
                      <a16:colId xmlns:a16="http://schemas.microsoft.com/office/drawing/2014/main" val="4273385813"/>
                    </a:ext>
                  </a:extLst>
                </a:gridCol>
              </a:tblGrid>
              <a:tr h="502143">
                <a:tc>
                  <a:txBody>
                    <a:bodyPr/>
                    <a:lstStyle/>
                    <a:p>
                      <a:r>
                        <a:rPr lang="ca-ES" dirty="0"/>
                        <a:t>Usuaris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dirty="0"/>
                        <a:t>Documents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dirty="0"/>
                        <a:t>Dies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0138437"/>
                  </a:ext>
                </a:extLst>
              </a:tr>
              <a:tr h="8793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a-ES" altLang="ca-ES" sz="11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Professorat de la UB en actiu, jubilat o emèrit; professorat convidat o visitant; professorat de l’EIM, d’Estudis Hispànics, dels Serveis Lingüístics i de l’IDP-ICE; investigadors de departaments o grups de recerca de la UB; usuaris amb necessitats específiques </a:t>
                      </a:r>
                      <a:endParaRPr lang="ca-E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</a:rPr>
                        <a:t>40</a:t>
                      </a:r>
                      <a:endParaRPr kumimoji="0" lang="ca-ES" altLang="ca-E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a-E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8193643"/>
                  </a:ext>
                </a:extLst>
              </a:tr>
              <a:tr h="3973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a-ES" altLang="ca-E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Alumnat de doctorat i de màsters oficials, propis i interuniversitaris; PTGAS de la UB en actiu o jubilat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20</a:t>
                      </a:r>
                      <a:endParaRPr kumimoji="0"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a-E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6518166"/>
                  </a:ext>
                </a:extLst>
              </a:tr>
              <a:tr h="8621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a-ES" altLang="ca-E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Alumnat de grau de la UB, de centres adscrits, interuniversitaris, d’homologació, de mobilitat nacional o internacional; alumnat de l’Institut de Formació Contínua (IL3) que facin cursos de la Universitat; alumnat de postgraus propis; alumnat d’extensió universitària; alumnat de la Universitat de l’Experiència; membres </a:t>
                      </a:r>
                      <a:r>
                        <a:rPr kumimoji="0" lang="ca-ES" altLang="ca-ES" sz="11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d’Alumni</a:t>
                      </a:r>
                      <a:r>
                        <a:rPr kumimoji="0" lang="ca-ES" altLang="ca-E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 UB autoritzats</a:t>
                      </a:r>
                      <a:endParaRPr lang="ca-ES" sz="1100" b="0" dirty="0">
                        <a:latin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a-E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a-E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3337950277"/>
                  </a:ext>
                </a:extLst>
              </a:tr>
              <a:tr h="732632"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fr-FR" altLang="ca-E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Professorat de centres adscrits </a:t>
                      </a:r>
                      <a:r>
                        <a:rPr kumimoji="0" lang="fr-FR" altLang="ca-ES" sz="11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amb</a:t>
                      </a:r>
                      <a:r>
                        <a:rPr kumimoji="0" lang="fr-FR" altLang="ca-E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altLang="ca-ES" sz="1100" b="0" i="1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venia</a:t>
                      </a:r>
                      <a:r>
                        <a:rPr kumimoji="0" lang="fr-FR" altLang="ca-ES" sz="11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altLang="ca-ES" sz="1100" b="0" i="1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docendi</a:t>
                      </a:r>
                      <a:r>
                        <a:rPr kumimoji="0" lang="fr-FR" altLang="ca-ES" sz="11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;</a:t>
                      </a:r>
                      <a:r>
                        <a:rPr kumimoji="0" lang="fr-FR" altLang="ca-E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s-ES" altLang="ca-ES" sz="11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p</a:t>
                      </a:r>
                      <a:r>
                        <a:rPr lang="es-ES" sz="11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</a:rPr>
                        <a:t>ersonal </a:t>
                      </a:r>
                      <a:r>
                        <a:rPr lang="es-ES" sz="1100" b="0" i="0" u="none" strike="noStrike" kern="1200" cap="none" normalizeH="0" baseline="0" noProof="0" dirty="0" err="1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</a:rPr>
                        <a:t>d'hospitals</a:t>
                      </a:r>
                      <a:r>
                        <a:rPr lang="es-ES" sz="11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</a:rPr>
                        <a:t> </a:t>
                      </a:r>
                      <a:r>
                        <a:rPr lang="es-ES" sz="1100" b="0" i="0" u="none" strike="noStrike" kern="1200" cap="none" normalizeH="0" baseline="0" noProof="0" dirty="0" err="1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</a:rPr>
                        <a:t>docents</a:t>
                      </a:r>
                      <a:r>
                        <a:rPr lang="es-ES" sz="11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</a:rPr>
                        <a:t> (</a:t>
                      </a:r>
                      <a:r>
                        <a:rPr lang="es-ES" sz="1100" b="0" i="0" u="none" strike="noStrike" kern="1200" cap="none" normalizeH="0" baseline="0" noProof="0" dirty="0" err="1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</a:rPr>
                        <a:t>Clínic</a:t>
                      </a:r>
                      <a:r>
                        <a:rPr lang="es-ES" sz="11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</a:rPr>
                        <a:t>, Bellvitge i Sant Joan de </a:t>
                      </a:r>
                      <a:r>
                        <a:rPr lang="es-ES" sz="1100" b="0" i="0" u="none" strike="noStrike" kern="1200" cap="none" normalizeH="0" baseline="0" noProof="0" dirty="0" err="1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</a:rPr>
                        <a:t>Déu</a:t>
                      </a:r>
                      <a:r>
                        <a:rPr lang="es-ES" sz="11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</a:rPr>
                        <a:t>); </a:t>
                      </a:r>
                      <a:r>
                        <a:rPr kumimoji="0" lang="ca-ES" altLang="ca-E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professorat no UB de centres amb convenis, del Grup UB i de l’IDP-ICE; personal d’instituts de recerca participats, adscrits, vinculats, amb conveni o del Grup UB; investigadors i becaris de recerca de GEO3BCN-CSIC</a:t>
                      </a:r>
                      <a:endParaRPr lang="ca-ES" sz="1100" b="0" dirty="0">
                        <a:latin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a-E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a-E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234053851"/>
                  </a:ext>
                </a:extLst>
              </a:tr>
              <a:tr h="785942">
                <a:tc>
                  <a:txBody>
                    <a:bodyPr/>
                    <a:lstStyle/>
                    <a:p>
                      <a:r>
                        <a:rPr kumimoji="0" lang="ca-E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Alumnat de centres amb conveni o del Grup UB; alumnat de l’EIM, d’Estudis Hispànics, dels Serveis Lingüístics i de l’IDP-ICE; membres del Claustre de Doctors de la UB; professorat de primària i secundària; membres del COBDC; membres de fundacions de caràcter </a:t>
                      </a:r>
                      <a:r>
                        <a:rPr kumimoji="0" lang="ca-ES" sz="11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beneficodocent</a:t>
                      </a:r>
                      <a:r>
                        <a:rPr kumimoji="0" lang="ca-E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de la UB; usuaris autoritzats pel PDI de la UB o pel CRAI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a-E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a-E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3242788529"/>
                  </a:ext>
                </a:extLst>
              </a:tr>
            </a:tbl>
          </a:graphicData>
        </a:graphic>
      </p:graphicFrame>
      <p:sp>
        <p:nvSpPr>
          <p:cNvPr id="6" name="Text Box 45"/>
          <p:cNvSpPr txBox="1">
            <a:spLocks noChangeArrowheads="1"/>
          </p:cNvSpPr>
          <p:nvPr/>
        </p:nvSpPr>
        <p:spPr bwMode="auto">
          <a:xfrm>
            <a:off x="594599" y="5902261"/>
            <a:ext cx="8163962" cy="274637"/>
          </a:xfrm>
          <a:prstGeom prst="rect">
            <a:avLst/>
          </a:prstGeom>
          <a:solidFill>
            <a:srgbClr val="EAEFF7"/>
          </a:solidFill>
          <a:ln>
            <a:noFill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ca-ES" altLang="ca-ES" sz="1200" b="1">
                <a:solidFill>
                  <a:srgbClr val="336699"/>
                </a:solidFill>
                <a:latin typeface="Verdana" panose="020B0604030504040204" pitchFamily="34" charset="0"/>
              </a:rPr>
              <a:t>Préstec de material audiovisual: 21 dies</a:t>
            </a:r>
          </a:p>
        </p:txBody>
      </p:sp>
      <p:sp>
        <p:nvSpPr>
          <p:cNvPr id="7" name="Text Box 46"/>
          <p:cNvSpPr txBox="1">
            <a:spLocks noChangeArrowheads="1"/>
          </p:cNvSpPr>
          <p:nvPr/>
        </p:nvSpPr>
        <p:spPr bwMode="auto">
          <a:xfrm>
            <a:off x="594599" y="6219732"/>
            <a:ext cx="8163962" cy="498598"/>
          </a:xfrm>
          <a:prstGeom prst="rect">
            <a:avLst/>
          </a:prstGeom>
          <a:noFill/>
          <a:ln w="9525" algn="ctr">
            <a:solidFill>
              <a:srgbClr val="3366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0C0EE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ca-ES" altLang="ca-ES" sz="1200" b="1">
                <a:solidFill>
                  <a:srgbClr val="336699"/>
                </a:solidFill>
                <a:latin typeface="Verdana" panose="020B0604030504040204" pitchFamily="34" charset="0"/>
              </a:rPr>
              <a:t>Bibliografia recomanada: 10 dies</a:t>
            </a:r>
          </a:p>
          <a:p>
            <a:pPr algn="ctr">
              <a:spcBef>
                <a:spcPct val="20000"/>
              </a:spcBef>
            </a:pPr>
            <a:r>
              <a:rPr lang="ca-ES" altLang="ca-ES" sz="1200" b="1">
                <a:solidFill>
                  <a:srgbClr val="336699"/>
                </a:solidFill>
                <a:latin typeface="Verdana" panose="020B0604030504040204" pitchFamily="34" charset="0"/>
              </a:rPr>
              <a:t>Bibliografia recomanada de cap de setmana (de dv a dl): 3 dies</a:t>
            </a:r>
          </a:p>
        </p:txBody>
      </p:sp>
    </p:spTree>
    <p:extLst>
      <p:ext uri="{BB962C8B-B14F-4D97-AF65-F5344CB8AC3E}">
        <p14:creationId xmlns:p14="http://schemas.microsoft.com/office/powerpoint/2010/main" val="1765655815"/>
      </p:ext>
    </p:extLst>
  </p:cSld>
  <p:clrMapOvr>
    <a:masterClrMapping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10DB78A-56C9-4AE1-B9CC-BD1577AA1795}" type="slidenum">
              <a:rPr lang="ca-ES" altLang="en-US" smtClean="0">
                <a:solidFill>
                  <a:srgbClr val="898989"/>
                </a:solidFill>
              </a:rPr>
              <a:pPr/>
              <a:t>19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46083" name="Rectangle 9"/>
          <p:cNvSpPr>
            <a:spLocks noChangeArrowheads="1"/>
          </p:cNvSpPr>
          <p:nvPr/>
        </p:nvSpPr>
        <p:spPr bwMode="auto">
          <a:xfrm>
            <a:off x="5090954" y="3919020"/>
            <a:ext cx="1222375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1700" b="1">
                <a:solidFill>
                  <a:srgbClr val="336699"/>
                </a:solidFill>
                <a:latin typeface="Verdana" panose="020B0604030504040204" pitchFamily="34" charset="0"/>
              </a:rPr>
              <a:t>Historial</a:t>
            </a:r>
          </a:p>
        </p:txBody>
      </p:sp>
      <p:sp>
        <p:nvSpPr>
          <p:cNvPr id="88094" name="Rectangle 6"/>
          <p:cNvSpPr>
            <a:spLocks noChangeArrowheads="1"/>
          </p:cNvSpPr>
          <p:nvPr/>
        </p:nvSpPr>
        <p:spPr bwMode="auto">
          <a:xfrm>
            <a:off x="5078448" y="4273032"/>
            <a:ext cx="3835400" cy="1400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Podeu veure la </a:t>
            </a:r>
            <a:r>
              <a:rPr lang="ca-ES" altLang="ca-ES" sz="1700" b="1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llista dels documents 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 us emporteu en préstec al llarg dels vostres estudis a la UB a la pestanya </a:t>
            </a:r>
            <a:r>
              <a:rPr lang="ca-ES" altLang="ca-ES" sz="1700" i="1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Préstecs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dins d</a:t>
            </a:r>
            <a:r>
              <a:rPr lang="ca-ES" altLang="ca-ES" sz="1700" i="1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’El meu compte.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88095" name="Rectangle 10"/>
          <p:cNvSpPr>
            <a:spLocks noChangeArrowheads="1"/>
          </p:cNvSpPr>
          <p:nvPr/>
        </p:nvSpPr>
        <p:spPr bwMode="auto">
          <a:xfrm>
            <a:off x="5094514" y="1878722"/>
            <a:ext cx="3727224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permeten </a:t>
            </a:r>
            <a:r>
              <a:rPr lang="ca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fins a 10 reserves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simultànies, que es poden activar des d’</a:t>
            </a:r>
            <a:r>
              <a:rPr lang="ca-ES" altLang="ca-ES" sz="1700" b="1" i="1" dirty="0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meu compte</a:t>
            </a:r>
            <a:r>
              <a:rPr lang="ca-ES" altLang="ca-ES" sz="1700" i="1" dirty="0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des dels taulells. </a:t>
            </a:r>
          </a:p>
        </p:txBody>
      </p:sp>
      <p:sp>
        <p:nvSpPr>
          <p:cNvPr id="46086" name="Rectangle 9"/>
          <p:cNvSpPr>
            <a:spLocks noChangeArrowheads="1"/>
          </p:cNvSpPr>
          <p:nvPr/>
        </p:nvSpPr>
        <p:spPr bwMode="auto">
          <a:xfrm>
            <a:off x="5118963" y="1507456"/>
            <a:ext cx="1296987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1700" b="1">
                <a:solidFill>
                  <a:srgbClr val="336699"/>
                </a:solidFill>
                <a:latin typeface="Verdana" panose="020B0604030504040204" pitchFamily="34" charset="0"/>
              </a:rPr>
              <a:t>Reserves</a:t>
            </a:r>
          </a:p>
        </p:txBody>
      </p:sp>
      <p:sp>
        <p:nvSpPr>
          <p:cNvPr id="46087" name="Rectangle 8"/>
          <p:cNvSpPr>
            <a:spLocks noChangeArrowheads="1"/>
          </p:cNvSpPr>
          <p:nvPr/>
        </p:nvSpPr>
        <p:spPr bwMode="auto">
          <a:xfrm>
            <a:off x="688054" y="4273032"/>
            <a:ext cx="4249738" cy="186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No tornar a temps els documents prestats comporta una suspensió del servei, </a:t>
            </a:r>
            <a:r>
              <a:rPr lang="ca-ES" altLang="ca-ES" sz="1700" b="1">
                <a:solidFill>
                  <a:srgbClr val="7F7F7F"/>
                </a:solidFill>
                <a:latin typeface="Verdana" panose="020B0604030504040204" pitchFamily="34" charset="0"/>
              </a:rPr>
              <a:t>segons els dies de retard i el tipus de document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:</a:t>
            </a:r>
          </a:p>
          <a:p>
            <a:r>
              <a:rPr lang="ca-ES" altLang="ca-ES" sz="1400">
                <a:solidFill>
                  <a:srgbClr val="336699"/>
                </a:solidFill>
                <a:latin typeface="Verdana" panose="020B0604030504040204" pitchFamily="34" charset="0"/>
              </a:rPr>
              <a:t>Préstec normal i material audiovisual:</a:t>
            </a:r>
            <a:r>
              <a:rPr lang="ca-ES" altLang="ca-ES" sz="1400" b="1">
                <a:solidFill>
                  <a:prstClr val="black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400" b="1">
                <a:solidFill>
                  <a:srgbClr val="7F7F7F"/>
                </a:solidFill>
                <a:latin typeface="Verdana" panose="020B0604030504040204" pitchFamily="34" charset="0"/>
              </a:rPr>
              <a:t>1 dia</a:t>
            </a:r>
            <a:r>
              <a:rPr lang="ca-ES" altLang="ca-ES" sz="1400">
                <a:solidFill>
                  <a:srgbClr val="7F7F7F"/>
                </a:solidFill>
                <a:latin typeface="Verdana" panose="020B0604030504040204" pitchFamily="34" charset="0"/>
              </a:rPr>
              <a:t> </a:t>
            </a:r>
          </a:p>
          <a:p>
            <a:r>
              <a:rPr lang="ca-ES" altLang="ca-ES" sz="1400">
                <a:solidFill>
                  <a:srgbClr val="336699"/>
                </a:solidFill>
                <a:latin typeface="Verdana"/>
                <a:ea typeface="Verdana"/>
                <a:cs typeface="Arial"/>
              </a:rPr>
              <a:t>Préstec de bibliografia recomanada:</a:t>
            </a:r>
            <a:r>
              <a:rPr lang="ca-ES" altLang="ca-ES" sz="1400">
                <a:solidFill>
                  <a:prstClr val="black"/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altLang="ca-ES" sz="1400" b="1">
                <a:solidFill>
                  <a:srgbClr val="7F7F7F"/>
                </a:solidFill>
                <a:latin typeface="Verdana"/>
                <a:ea typeface="Verdana"/>
                <a:cs typeface="Arial"/>
              </a:rPr>
              <a:t>2 dies</a:t>
            </a:r>
            <a:r>
              <a:rPr lang="ca-ES" altLang="ca-ES" sz="1400">
                <a:solidFill>
                  <a:srgbClr val="7F7F7F"/>
                </a:solidFill>
                <a:latin typeface="Verdana"/>
                <a:ea typeface="Verdana"/>
                <a:cs typeface="Arial"/>
              </a:rPr>
              <a:t> </a:t>
            </a:r>
          </a:p>
          <a:p>
            <a:r>
              <a:rPr lang="ca-ES" altLang="ca-ES" sz="1400">
                <a:solidFill>
                  <a:srgbClr val="336699"/>
                </a:solidFill>
                <a:latin typeface="Verdana"/>
                <a:ea typeface="Verdana"/>
                <a:cs typeface="Arial"/>
              </a:rPr>
              <a:t>Préstec de BR de cap de setmana:</a:t>
            </a:r>
            <a:r>
              <a:rPr lang="ca-ES" altLang="ca-ES" sz="1400" b="1">
                <a:solidFill>
                  <a:srgbClr val="336699"/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altLang="ca-ES" sz="1400" b="1">
                <a:solidFill>
                  <a:srgbClr val="7F7F7F"/>
                </a:solidFill>
                <a:latin typeface="Verdana"/>
                <a:ea typeface="Verdana"/>
                <a:cs typeface="Arial"/>
              </a:rPr>
              <a:t>3 dies</a:t>
            </a:r>
          </a:p>
        </p:txBody>
      </p:sp>
      <p:sp>
        <p:nvSpPr>
          <p:cNvPr id="46088" name="Rectangle 7"/>
          <p:cNvSpPr>
            <a:spLocks noChangeArrowheads="1"/>
          </p:cNvSpPr>
          <p:nvPr/>
        </p:nvSpPr>
        <p:spPr bwMode="auto">
          <a:xfrm>
            <a:off x="681898" y="3890056"/>
            <a:ext cx="1277938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1700" b="1">
                <a:solidFill>
                  <a:srgbClr val="336699"/>
                </a:solidFill>
                <a:latin typeface="Verdana" panose="020B0604030504040204" pitchFamily="34" charset="0"/>
              </a:rPr>
              <a:t>Sancions</a:t>
            </a:r>
          </a:p>
        </p:txBody>
      </p:sp>
      <p:sp>
        <p:nvSpPr>
          <p:cNvPr id="46089" name="Rectangle 5"/>
          <p:cNvSpPr>
            <a:spLocks noChangeArrowheads="1"/>
          </p:cNvSpPr>
          <p:nvPr/>
        </p:nvSpPr>
        <p:spPr bwMode="auto">
          <a:xfrm>
            <a:off x="641399" y="1488794"/>
            <a:ext cx="1727200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1700" b="1">
                <a:solidFill>
                  <a:srgbClr val="336699"/>
                </a:solidFill>
                <a:latin typeface="Verdana" panose="020B0604030504040204" pitchFamily="34" charset="0"/>
              </a:rPr>
              <a:t>Renovacions</a:t>
            </a:r>
          </a:p>
        </p:txBody>
      </p:sp>
      <p:sp>
        <p:nvSpPr>
          <p:cNvPr id="88100" name="Rectangle 6"/>
          <p:cNvSpPr>
            <a:spLocks noChangeArrowheads="1"/>
          </p:cNvSpPr>
          <p:nvPr/>
        </p:nvSpPr>
        <p:spPr bwMode="auto">
          <a:xfrm>
            <a:off x="641399" y="1839319"/>
            <a:ext cx="4249738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Podeu renovar el préstec dels documents</a:t>
            </a:r>
            <a:r>
              <a:rPr lang="es-ES" altLang="ca-ES" sz="170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700" b="1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tantes vegades com vulgueu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sempre que el document no hagi estat reservat. Podeu demanar la renovació al </a:t>
            </a:r>
            <a:r>
              <a:rPr lang="ca-ES" altLang="ca-ES" sz="1700" b="1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taulell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per </a:t>
            </a:r>
            <a:r>
              <a:rPr lang="ca-ES" altLang="ca-ES" sz="1700" b="1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telèfon</a:t>
            </a:r>
            <a:r>
              <a:rPr lang="ca-ES" altLang="ca-ES" sz="1700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bé via web, des de l’opció </a:t>
            </a:r>
            <a:r>
              <a:rPr lang="ca-ES" altLang="ca-ES" sz="1700" b="1" i="1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meu compte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ca-ES" altLang="ca-ES" sz="1700" b="1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ca-ES" altLang="ca-ES" sz="1700">
              <a:solidFill>
                <a:srgbClr val="E7E6E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502174" y="1054346"/>
            <a:ext cx="650075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1600" dirty="0">
                <a:solidFill>
                  <a:srgbClr val="C0C0C0"/>
                </a:solidFill>
                <a:latin typeface="Verdana" panose="020B0604030504040204" pitchFamily="34" charset="0"/>
                <a:hlinkClick r:id="rId3"/>
              </a:rPr>
              <a:t>https://crai.ub.edu/serveis-i-recursos/prestec-documents-ub</a:t>
            </a:r>
            <a:endParaRPr lang="ca-ES" altLang="es-ES" sz="1600" dirty="0">
              <a:solidFill>
                <a:srgbClr val="C0C0C0"/>
              </a:solidFill>
              <a:latin typeface="Verdana" panose="020B0604030504040204" pitchFamily="34" charset="0"/>
            </a:endParaRPr>
          </a:p>
        </p:txBody>
      </p:sp>
      <p:sp>
        <p:nvSpPr>
          <p:cNvPr id="12" name="Rectangle 7"/>
          <p:cNvSpPr txBox="1">
            <a:spLocks noChangeArrowheads="1"/>
          </p:cNvSpPr>
          <p:nvPr/>
        </p:nvSpPr>
        <p:spPr bwMode="auto">
          <a:xfrm>
            <a:off x="483945" y="737728"/>
            <a:ext cx="5974005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El servei de préstec de documents (III)</a:t>
            </a:r>
          </a:p>
        </p:txBody>
      </p:sp>
    </p:spTree>
    <p:extLst>
      <p:ext uri="{BB962C8B-B14F-4D97-AF65-F5344CB8AC3E}">
        <p14:creationId xmlns:p14="http://schemas.microsoft.com/office/powerpoint/2010/main" val="413548076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9527090-CCAC-45BD-AFEB-08E62F5731F6}" type="slidenum">
              <a:rPr lang="es-ES" altLang="en-US" smtClean="0">
                <a:solidFill>
                  <a:srgbClr val="898989"/>
                </a:solidFill>
              </a:rPr>
              <a:pPr/>
              <a:t>2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19459" name="Rectangle 1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42844" y="812700"/>
            <a:ext cx="815340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L’objectiu d’aquesta sessió és: </a:t>
            </a:r>
          </a:p>
        </p:txBody>
      </p:sp>
      <p:sp>
        <p:nvSpPr>
          <p:cNvPr id="19460" name="Rectangle 14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281700" y="2087102"/>
            <a:ext cx="8675687" cy="2677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t">
            <a:spAutoFit/>
          </a:bodyPr>
          <a:lstStyle/>
          <a:p>
            <a:pPr eaLnBrk="1" hangingPunct="1">
              <a:spcBef>
                <a:spcPct val="100000"/>
              </a:spcBef>
              <a:buClr>
                <a:schemeClr val="accent2"/>
              </a:buClr>
              <a:buSzPct val="75000"/>
              <a:buFontTx/>
              <a:buNone/>
            </a:pPr>
            <a:r>
              <a:rPr lang="ca-ES" altLang="ca-ES" sz="2000">
                <a:solidFill>
                  <a:srgbClr val="646464"/>
                </a:solidFill>
                <a:latin typeface="Verdana" panose="020B0604030504040204" pitchFamily="34" charset="0"/>
              </a:rPr>
              <a:t>Presentar-vos el CRAI Biblioteca de Biologia i els seus serveis:</a:t>
            </a:r>
          </a:p>
          <a:p>
            <a:pPr>
              <a:spcBef>
                <a:spcPts val="1200"/>
              </a:spcBef>
              <a:buNone/>
            </a:pPr>
            <a:r>
              <a:rPr lang="ca-ES" sz="2000">
                <a:solidFill>
                  <a:srgbClr val="336699"/>
                </a:solidFill>
                <a:latin typeface="Verdana"/>
                <a:ea typeface="Verdana"/>
                <a:cs typeface="+mn-lt"/>
                <a:hlinkClick r:id="rId3"/>
              </a:rPr>
              <a:t>https://crai.ub.edu/coneix-el-crai/biblioteques/crai-biblioteca-de-biologia</a:t>
            </a:r>
            <a:endParaRPr lang="ca-ES"/>
          </a:p>
          <a:p>
            <a:pPr eaLnBrk="1" hangingPunct="1">
              <a:spcBef>
                <a:spcPct val="100000"/>
              </a:spcBef>
              <a:buClr>
                <a:srgbClr val="3366CC"/>
              </a:buClr>
              <a:buSzPct val="75000"/>
              <a:buFontTx/>
              <a:buNone/>
            </a:pPr>
            <a:r>
              <a:rPr lang="ca-ES" altLang="ca-ES" sz="2000">
                <a:solidFill>
                  <a:srgbClr val="646464"/>
                </a:solidFill>
                <a:latin typeface="Verdana"/>
                <a:ea typeface="Verdana"/>
              </a:rPr>
              <a:t>Parlar-vos dels recursos i serveis que ofereix el CRAI de la UB:</a:t>
            </a:r>
          </a:p>
          <a:p>
            <a:pPr>
              <a:spcBef>
                <a:spcPts val="1200"/>
              </a:spcBef>
              <a:buFontTx/>
              <a:buNone/>
            </a:pPr>
            <a:r>
              <a:rPr lang="ca-ES" altLang="ca-ES" sz="2000">
                <a:solidFill>
                  <a:srgbClr val="646464"/>
                </a:solidFill>
                <a:latin typeface="Verdana"/>
                <a:ea typeface="Verdana"/>
                <a:cs typeface="+mn-lt"/>
                <a:hlinkClick r:id="rId4"/>
              </a:rPr>
              <a:t>https://crai.ub.edu/</a:t>
            </a:r>
            <a:endParaRPr lang="ca-ES" altLang="ca-ES" sz="2000">
              <a:solidFill>
                <a:srgbClr val="646464"/>
              </a:solidFill>
              <a:latin typeface="Verdana"/>
              <a:ea typeface="Verdana"/>
              <a:cs typeface="+mn-lt"/>
            </a:endParaRPr>
          </a:p>
          <a:p>
            <a:pPr eaLnBrk="1" hangingPunct="1">
              <a:spcBef>
                <a:spcPct val="100000"/>
              </a:spcBef>
              <a:buClr>
                <a:srgbClr val="3366CC"/>
              </a:buClr>
              <a:buSzPct val="75000"/>
              <a:buFontTx/>
              <a:buNone/>
            </a:pPr>
            <a:endParaRPr lang="ca-ES" altLang="ca-ES" sz="200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134345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0178AE1-5024-4255-8A52-FE51B1EF48E7}" type="slidenum">
              <a:rPr lang="es-ES" altLang="en-US" smtClean="0">
                <a:solidFill>
                  <a:srgbClr val="898989"/>
                </a:solidFill>
              </a:rPr>
              <a:pPr/>
              <a:t>20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48134" name="Rectangle 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73075" y="874474"/>
            <a:ext cx="738019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/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Préstec amb altres biblioteques de la UB</a:t>
            </a:r>
          </a:p>
        </p:txBody>
      </p:sp>
      <p:sp>
        <p:nvSpPr>
          <p:cNvPr id="48131" name="AutoShape 2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48132" name="AutoShape 4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320675" y="-301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48133" name="AutoShape 6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473075" y="1222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15369" name="Rectangle 11"/>
          <p:cNvSpPr>
            <a:spLocks noChangeArrowheads="1"/>
          </p:cNvSpPr>
          <p:nvPr/>
        </p:nvSpPr>
        <p:spPr bwMode="auto">
          <a:xfrm>
            <a:off x="625475" y="1744306"/>
            <a:ext cx="4824412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ca-ES" altLang="ca-ES" sz="190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 necessiteu un document que és en una </a:t>
            </a:r>
            <a:r>
              <a:rPr lang="ca-ES" altLang="ca-ES" sz="1900" b="1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altra biblioteca</a:t>
            </a:r>
            <a:r>
              <a:rPr lang="ca-ES" altLang="ca-ES" sz="1900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90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la UB podeu: </a:t>
            </a:r>
          </a:p>
          <a:p>
            <a:pPr eaLnBrk="1" hangingPunct="1">
              <a:defRPr/>
            </a:pPr>
            <a:endParaRPr lang="ca-ES" altLang="ca-ES" sz="190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defRPr/>
            </a:pPr>
            <a:r>
              <a:rPr lang="ca-ES" altLang="ca-ES" sz="1900" i="1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ca-ES" altLang="ca-ES" sz="190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ca-ES" altLang="ca-ES" sz="190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900" b="1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anar a la biblioteca on es troba</a:t>
            </a:r>
            <a:r>
              <a:rPr lang="ca-ES" altLang="ca-ES" sz="1900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90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formalitzar el préstec, o </a:t>
            </a:r>
          </a:p>
          <a:p>
            <a:pPr eaLnBrk="1" hangingPunct="1">
              <a:defRPr/>
            </a:pPr>
            <a:endParaRPr lang="ca-ES" altLang="ca-ES" sz="190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defRPr/>
            </a:pPr>
            <a:r>
              <a:rPr lang="ca-ES" altLang="ca-ES" sz="1900" i="1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ca-ES" altLang="ca-ES" sz="190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ca-ES" altLang="ca-ES" sz="190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90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sol·licitar al taulell de la vostra biblioteca </a:t>
            </a:r>
            <a:r>
              <a:rPr lang="ca-ES" altLang="ca-ES" sz="1900" b="1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 us el portin</a:t>
            </a:r>
            <a:r>
              <a:rPr lang="ca-ES" altLang="ca-ES" sz="190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El rebreu al cap de 2 o 3 dies.</a:t>
            </a:r>
          </a:p>
          <a:p>
            <a:pPr eaLnBrk="1" hangingPunct="1">
              <a:defRPr/>
            </a:pPr>
            <a:endParaRPr lang="ca-ES" altLang="ca-ES" sz="1900">
              <a:solidFill>
                <a:prstClr val="black"/>
              </a:solidFill>
              <a:latin typeface="Verdana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QuadreDeText 1">
            <a:extLst>
              <a:ext uri="{FF2B5EF4-FFF2-40B4-BE49-F238E27FC236}">
                <a16:creationId xmlns:a16="http://schemas.microsoft.com/office/drawing/2014/main" id="{06242265-D878-45FA-82B5-E89D5725A64F}"/>
              </a:ext>
            </a:extLst>
          </p:cNvPr>
          <p:cNvSpPr txBox="1"/>
          <p:nvPr/>
        </p:nvSpPr>
        <p:spPr>
          <a:xfrm>
            <a:off x="5876925" y="1443822"/>
            <a:ext cx="2457450" cy="475514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ca-ES" dirty="0">
                <a:solidFill>
                  <a:schemeClr val="accent1">
                    <a:lumMod val="75000"/>
                  </a:schemeClr>
                </a:solidFill>
                <a:hlinkClick r:id="rId2"/>
              </a:rPr>
              <a:t>CRAI Biblioteques</a:t>
            </a:r>
            <a:endParaRPr lang="ca-ES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sz="1400" dirty="0"/>
              <a:t>Belles Arts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sz="1400" dirty="0"/>
              <a:t>Biologia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sz="1400" dirty="0"/>
              <a:t>Campus Bellvitge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sz="1400" dirty="0"/>
              <a:t>Campus Clínic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sz="1400" dirty="0"/>
              <a:t>Campus Mundet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sz="1400" dirty="0">
                <a:ea typeface="Calibri"/>
                <a:cs typeface="Calibri"/>
              </a:rPr>
              <a:t>Ciències de la Terra</a:t>
            </a:r>
            <a:endParaRPr lang="ca-E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sz="1400" dirty="0"/>
              <a:t>Dret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sz="1400" dirty="0"/>
              <a:t>Economia i Empresa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sz="1400" dirty="0"/>
              <a:t>Farmàcia i Ciències de l’Alimentació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sz="1400" dirty="0"/>
              <a:t>Filosofia, Geografia i Història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sz="1400" dirty="0"/>
              <a:t>Física i Química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sz="1400" dirty="0"/>
              <a:t>Fons Antic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sz="1400" dirty="0"/>
              <a:t>Informació i Mitjans Audiovisuals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sz="1400" dirty="0"/>
              <a:t>Lletres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sz="1400" dirty="0"/>
              <a:t>Matemàtiques i Informàtica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sz="1400" dirty="0"/>
              <a:t>Pavelló de la República</a:t>
            </a:r>
          </a:p>
        </p:txBody>
      </p:sp>
    </p:spTree>
    <p:extLst>
      <p:ext uri="{BB962C8B-B14F-4D97-AF65-F5344CB8AC3E}">
        <p14:creationId xmlns:p14="http://schemas.microsoft.com/office/powerpoint/2010/main" val="2991394413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C6510BE-FC2F-4A44-AB8E-6E41409CB194}" type="slidenum">
              <a:rPr lang="ca-ES" altLang="en-US" smtClean="0">
                <a:solidFill>
                  <a:srgbClr val="898989"/>
                </a:solidFill>
              </a:rPr>
              <a:pPr/>
              <a:t>21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49158" name="Rectangle 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73075" y="919820"/>
            <a:ext cx="8677275" cy="59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Ús de sales de treball</a:t>
            </a:r>
            <a:b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https://crai.ub.edu/serveis-i-recursos/prestec-equipaments</a:t>
            </a:r>
            <a:endParaRPr lang="ca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49155" name="AutoShape 2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49156" name="AutoShape 4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320675" y="-301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49157" name="AutoShape 6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473075" y="1222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49159" name="Rectangle 11"/>
          <p:cNvSpPr>
            <a:spLocks noChangeArrowheads="1"/>
          </p:cNvSpPr>
          <p:nvPr/>
        </p:nvSpPr>
        <p:spPr bwMode="auto">
          <a:xfrm>
            <a:off x="501068" y="1528871"/>
            <a:ext cx="821848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</a:rPr>
              <a:t>Aquest servei té per objecte facilitar l’ús de les sales de treball dels CRAI Biblioteques perquè pugueu gaudir d’un espai on elaborar treballs, individualment o en grup. Les reserves es fan des del Cercabib i cal haver-se identificat prèviament.</a:t>
            </a:r>
            <a:endParaRPr lang="en-US"/>
          </a:p>
          <a:p>
            <a:r>
              <a:rPr lang="ca-ES" altLang="ca-ES" sz="1600">
                <a:solidFill>
                  <a:srgbClr val="646464"/>
                </a:solidFill>
                <a:latin typeface="Verdana"/>
                <a:ea typeface="Verdana"/>
                <a:cs typeface="Arial"/>
                <a:hlinkClick r:id="rId4"/>
              </a:rPr>
              <a:t>Instruccions d’ús de les sales de treball</a:t>
            </a:r>
          </a:p>
          <a:p>
            <a:r>
              <a:rPr lang="ca-ES" sz="1600">
                <a:solidFill>
                  <a:srgbClr val="0563C1"/>
                </a:solidFill>
                <a:latin typeface="Verdana"/>
                <a:ea typeface="Verdana"/>
                <a:cs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Reserva de sales de treball: guia ràpida</a:t>
            </a:r>
            <a:endParaRPr lang="ca-ES" sz="1600">
              <a:solidFill>
                <a:srgbClr val="0563C1"/>
              </a:solidFill>
              <a:latin typeface="Verdana"/>
              <a:ea typeface="Verdana"/>
              <a:cs typeface="Arial"/>
            </a:endParaRPr>
          </a:p>
        </p:txBody>
      </p:sp>
      <p:sp>
        <p:nvSpPr>
          <p:cNvPr id="49160" name="Rectangle 7"/>
          <p:cNvSpPr>
            <a:spLocks noChangeArrowheads="1"/>
          </p:cNvSpPr>
          <p:nvPr/>
        </p:nvSpPr>
        <p:spPr bwMode="auto">
          <a:xfrm>
            <a:off x="501068" y="3375710"/>
            <a:ext cx="86772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Préstec de portàtils</a:t>
            </a:r>
          </a:p>
          <a:p>
            <a: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https://crai.ub.edu/serveis-i-recursos/prestec-equipaments</a:t>
            </a:r>
            <a:endParaRPr lang="ca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49161" name="Text Box 6"/>
          <p:cNvSpPr txBox="1">
            <a:spLocks noChangeArrowheads="1"/>
          </p:cNvSpPr>
          <p:nvPr/>
        </p:nvSpPr>
        <p:spPr bwMode="auto">
          <a:xfrm>
            <a:off x="583617" y="4064001"/>
            <a:ext cx="8135938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Els portàtils tenen instal·lats Windows.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Els portàtils es sol·liciten i es tornen al taulell de préstec. 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És necessari llegir, signar i emplenar correctament 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  <a:hlinkClick r:id="rId6"/>
              </a:rPr>
              <a:t>el formulari de contracte de préstec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Els usuaris sancionats no poden utilitzar aquest servei.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El període de préstec és de 4 hores com a màxim.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Els portàtils no es poden reservar.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  <a:hlinkClick r:id="rId7"/>
              </a:rPr>
              <a:t>Normativa</a:t>
            </a:r>
            <a:endParaRPr lang="es-ES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545326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nterfaz de usuario gráfica, Sitio web&#10;&#10;Descripción generada automáticamente">
            <a:extLst>
              <a:ext uri="{FF2B5EF4-FFF2-40B4-BE49-F238E27FC236}">
                <a16:creationId xmlns:a16="http://schemas.microsoft.com/office/drawing/2014/main" id="{D1848D16-EFB1-8716-E7A4-D8269D4A34E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67" t="-548" r="2381" b="12500"/>
          <a:stretch/>
        </p:blipFill>
        <p:spPr>
          <a:xfrm>
            <a:off x="471426" y="1925049"/>
            <a:ext cx="4040996" cy="2836090"/>
          </a:xfrm>
          <a:prstGeom prst="rect">
            <a:avLst/>
          </a:prstGeom>
        </p:spPr>
      </p:pic>
      <p:sp>
        <p:nvSpPr>
          <p:cNvPr id="50179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3E9DDFE-0367-4966-BCF8-DC4692717881}" type="slidenum">
              <a:rPr lang="es-ES" altLang="en-US" smtClean="0">
                <a:solidFill>
                  <a:srgbClr val="898989"/>
                </a:solidFill>
              </a:rPr>
              <a:pPr/>
              <a:t>22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50180" name="Rectangle 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13179" y="800364"/>
            <a:ext cx="7231224" cy="120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Què teniu en préstec? </a:t>
            </a:r>
            <a:r>
              <a:rPr lang="ca-ES" altLang="ca-ES" sz="2000" b="1" i="1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El meu compte  </a:t>
            </a:r>
            <a:br>
              <a:rPr lang="ca-ES" altLang="ca-ES" sz="2000" b="1" i="1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2000" b="1" i="1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br>
              <a:rPr lang="ca-ES" altLang="es-ES" sz="1600">
                <a:solidFill>
                  <a:srgbClr val="C0C0C0"/>
                </a:solidFill>
                <a:latin typeface="Verdana" panose="020B0604030504040204" pitchFamily="34" charset="0"/>
              </a:rPr>
            </a:br>
            <a:br>
              <a:rPr lang="es-ES" altLang="es-ES" sz="2000">
                <a:solidFill>
                  <a:srgbClr val="646464"/>
                </a:solidFill>
                <a:latin typeface="Verdana" panose="020B0604030504040204" pitchFamily="34" charset="0"/>
              </a:rPr>
            </a:br>
            <a:endParaRPr lang="ca-ES" altLang="ca-ES" sz="2000" b="1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7" name="7 Flecha derecha"/>
          <p:cNvSpPr/>
          <p:nvPr/>
        </p:nvSpPr>
        <p:spPr>
          <a:xfrm rot="1934992">
            <a:off x="2977173" y="1697920"/>
            <a:ext cx="707399" cy="244704"/>
          </a:xfrm>
          <a:prstGeom prst="rightArrow">
            <a:avLst>
              <a:gd name="adj1" fmla="val 52625"/>
              <a:gd name="adj2" fmla="val 50000"/>
            </a:avLst>
          </a:prstGeom>
          <a:solidFill>
            <a:srgbClr val="3366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519749" y="1820665"/>
            <a:ext cx="4041543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100000"/>
              </a:spcBef>
            </a:pPr>
            <a:r>
              <a:rPr lang="ca-ES" altLang="es-ES" sz="1600">
                <a:solidFill>
                  <a:srgbClr val="646464"/>
                </a:solidFill>
                <a:latin typeface="Verdana" panose="020B0604030504040204" pitchFamily="34" charset="0"/>
              </a:rPr>
              <a:t>Aquest servei us permet accedir al vostre </a:t>
            </a:r>
            <a:r>
              <a:rPr lang="ca-ES" altLang="es-ES" sz="1600" b="1">
                <a:solidFill>
                  <a:srgbClr val="646464"/>
                </a:solidFill>
                <a:latin typeface="Verdana" panose="020B0604030504040204" pitchFamily="34" charset="0"/>
              </a:rPr>
              <a:t>registre d’usuari</a:t>
            </a:r>
            <a:r>
              <a:rPr lang="ca-ES" altLang="es-ES" sz="1600">
                <a:solidFill>
                  <a:srgbClr val="646464"/>
                </a:solidFill>
                <a:latin typeface="Verdana" panose="020B0604030504040204" pitchFamily="34" charset="0"/>
              </a:rPr>
              <a:t> del CRAI. </a:t>
            </a:r>
          </a:p>
          <a:p>
            <a:pPr>
              <a:spcBef>
                <a:spcPct val="100000"/>
              </a:spcBef>
            </a:pPr>
            <a:r>
              <a:rPr lang="ca-ES" altLang="es-ES" sz="1600">
                <a:solidFill>
                  <a:srgbClr val="646464"/>
                </a:solidFill>
                <a:latin typeface="Verdana" panose="020B0604030504040204" pitchFamily="34" charset="0"/>
              </a:rPr>
              <a:t>Una vegada identificats, podeu veure i renovar els vostres préstecs, reservar documents o crear llistes de registres, entre altres serveis.</a:t>
            </a:r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29062" y="3835498"/>
            <a:ext cx="2135924" cy="2321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449261" y="3786774"/>
            <a:ext cx="2295525" cy="24193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52852016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518883" y="908818"/>
            <a:ext cx="8281988" cy="8125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altLang="ca-ES" sz="2000" b="1">
                <a:solidFill>
                  <a:srgbClr val="336699"/>
                </a:solidFill>
                <a:latin typeface="Verdana"/>
                <a:ea typeface="Verdana"/>
              </a:rPr>
              <a:t>Servei de préstec consorciat (PUC)</a:t>
            </a:r>
            <a:br>
              <a:rPr lang="ca-ES" altLang="ca-ES" sz="2000" b="1">
                <a:latin typeface="Verdana" panose="020B0604030504040204" pitchFamily="34" charset="0"/>
              </a:rPr>
            </a:br>
            <a:r>
              <a:rPr lang="ca-ES" altLang="ca-ES" sz="1600">
                <a:solidFill>
                  <a:srgbClr val="336699"/>
                </a:solidFill>
                <a:latin typeface="Verdana"/>
                <a:ea typeface="Verdana"/>
                <a:cs typeface="Calibri Light"/>
                <a:hlinkClick r:id="rId3"/>
              </a:rPr>
              <a:t>https</a:t>
            </a:r>
            <a:r>
              <a:rPr lang="ca-ES" altLang="ca-ES" sz="1600">
                <a:solidFill>
                  <a:srgbClr val="336699"/>
                </a:solidFill>
                <a:latin typeface="Verdana"/>
                <a:ea typeface="Verdana"/>
                <a:cs typeface="+mj-lt"/>
                <a:hlinkClick r:id="rId3"/>
              </a:rPr>
              <a:t>://crai.ub.edu/serveis-i-recursos/prestec-puc</a:t>
            </a:r>
            <a:br>
              <a:rPr lang="ca-ES" altLang="ca-ES" sz="1600">
                <a:solidFill>
                  <a:srgbClr val="336699"/>
                </a:solidFill>
                <a:latin typeface="Verdana"/>
                <a:ea typeface="Verdana"/>
                <a:cs typeface="+mj-lt"/>
              </a:rPr>
            </a:br>
            <a:endParaRPr lang="ca-ES" altLang="ca-ES" sz="1600">
              <a:solidFill>
                <a:srgbClr val="336699"/>
              </a:solidFill>
              <a:latin typeface="Verdana"/>
              <a:ea typeface="Verdana"/>
              <a:cs typeface="+mj-lt"/>
            </a:endParaRPr>
          </a:p>
        </p:txBody>
      </p:sp>
      <p:sp>
        <p:nvSpPr>
          <p:cNvPr id="52229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B5CD85B-F6B6-4DDE-99B3-A5335D57E777}" type="slidenum">
              <a:rPr lang="ca-ES" altLang="en-US" smtClean="0">
                <a:solidFill>
                  <a:srgbClr val="898989"/>
                </a:solidFill>
              </a:rPr>
              <a:pPr/>
              <a:t>23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23558" name="4 Subtítulo"/>
          <p:cNvSpPr>
            <a:spLocks/>
          </p:cNvSpPr>
          <p:nvPr/>
        </p:nvSpPr>
        <p:spPr bwMode="auto">
          <a:xfrm>
            <a:off x="535884" y="1631516"/>
            <a:ext cx="6494118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spcAft>
                <a:spcPts val="600"/>
              </a:spcAft>
              <a:defRPr/>
            </a:pPr>
            <a:r>
              <a:rPr lang="ca-ES" altLang="ca-ES" sz="1500" dirty="0">
                <a:solidFill>
                  <a:srgbClr val="646464"/>
                </a:solidFill>
                <a:latin typeface="Verdana"/>
                <a:ea typeface="Verdana"/>
                <a:cs typeface="Verdana" panose="020B0604030504040204" pitchFamily="34" charset="0"/>
              </a:rPr>
              <a:t>El Préstec Consorciat PUC és un servei gratuït, ràpid i senzill d’obtenció de documents tant físics com electrònics des del </a:t>
            </a:r>
            <a:r>
              <a:rPr lang="ca-ES" altLang="ca-ES" sz="1500" dirty="0">
                <a:solidFill>
                  <a:srgbClr val="646464"/>
                </a:solidFill>
                <a:latin typeface="Verdana"/>
                <a:ea typeface="Verdana"/>
                <a:cs typeface="Verdana" panose="020B0604030504040204" pitchFamily="34" charset="0"/>
                <a:hlinkClick r:id="rId4"/>
              </a:rPr>
              <a:t>Cercabib</a:t>
            </a:r>
            <a:r>
              <a:rPr lang="ca-ES" altLang="ca-ES" sz="1500" dirty="0">
                <a:solidFill>
                  <a:srgbClr val="646464"/>
                </a:solidFill>
                <a:latin typeface="Verdana"/>
                <a:ea typeface="Verdana"/>
                <a:cs typeface="Verdana" panose="020B0604030504040204" pitchFamily="34" charset="0"/>
              </a:rPr>
              <a:t>.</a:t>
            </a:r>
          </a:p>
          <a:p>
            <a:pPr marL="0" indent="0" eaLnBrk="1" hangingPunct="1">
              <a:spcAft>
                <a:spcPts val="600"/>
              </a:spcAft>
              <a:defRPr/>
            </a:pP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servei permet sol·licitar tant documents físics (llibres, vídeos, etc.) com articles i capítols electrònics o digitalitzats tant de les institucions del Consorci de Serveis Universitaris de Catalunya (CSUC) com d’institucions acadèmiques internacionals.</a:t>
            </a:r>
          </a:p>
          <a:p>
            <a:pPr marL="0" indent="0" eaLnBrk="1" hangingPunct="1">
              <a:defRPr/>
            </a:pPr>
            <a:endParaRPr lang="ca-ES" altLang="ca-ES" sz="15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spcBef>
                <a:spcPct val="20000"/>
              </a:spcBef>
              <a:defRPr/>
            </a:pPr>
            <a:r>
              <a:rPr lang="ca-ES" altLang="ca-ES" sz="15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 es sol·liciten els documents?</a:t>
            </a:r>
          </a:p>
          <a:p>
            <a:pPr marL="0" indent="0" eaLnBrk="1" hangingPunct="1">
              <a:spcBef>
                <a:spcPct val="20000"/>
              </a:spcBef>
              <a:defRPr/>
            </a:pPr>
            <a:r>
              <a:rPr lang="ca-ES" altLang="ca-ES" sz="1500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Presencialment, a la biblioteca on estan dipositats: </a:t>
            </a:r>
            <a:r>
              <a:rPr lang="ca-ES" altLang="ca-ES" sz="15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PUC </a:t>
            </a:r>
            <a:r>
              <a:rPr lang="ca-ES" altLang="ca-ES" sz="1500" b="1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situ</a:t>
            </a: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 eaLnBrk="1" hangingPunct="1">
              <a:spcBef>
                <a:spcPct val="20000"/>
              </a:spcBef>
              <a:defRPr/>
            </a:pPr>
            <a:r>
              <a:rPr lang="ca-ES" altLang="ca-ES" sz="1500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Remotament, mitjançant la interfície del </a:t>
            </a:r>
            <a:r>
              <a:rPr lang="ca-ES" altLang="ca-ES" sz="15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PUC via </a:t>
            </a:r>
            <a:r>
              <a:rPr lang="ca-ES" altLang="ca-ES" sz="1500" b="1" i="1" dirty="0" err="1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Cercabib</a:t>
            </a: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ca-ES" altLang="ca-ES" sz="15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eaLnBrk="1" hangingPunct="1">
              <a:spcBef>
                <a:spcPct val="20000"/>
              </a:spcBef>
              <a:buFontTx/>
              <a:buAutoNum type="alphaLcParenR"/>
              <a:defRPr/>
            </a:pPr>
            <a:endParaRPr lang="ca-ES" altLang="ca-ES" sz="1500" b="1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spcBef>
                <a:spcPct val="20000"/>
              </a:spcBef>
              <a:defRPr/>
            </a:pPr>
            <a:r>
              <a:rPr lang="ca-ES" altLang="ca-ES" sz="15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es tornen els documents?</a:t>
            </a:r>
          </a:p>
          <a:p>
            <a:pPr marL="0" indent="0" eaLnBrk="1" hangingPunct="1">
              <a:spcBef>
                <a:spcPct val="20000"/>
              </a:spcBef>
              <a:defRPr/>
            </a:pPr>
            <a:r>
              <a:rPr lang="ca-ES" altLang="ca-ES" sz="1500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En qualsevol de les biblioteques del CRAI de la UB.</a:t>
            </a:r>
          </a:p>
          <a:p>
            <a:pPr marL="0" indent="0" eaLnBrk="1" hangingPunct="1">
              <a:spcBef>
                <a:spcPct val="20000"/>
              </a:spcBef>
              <a:defRPr/>
            </a:pPr>
            <a:r>
              <a:rPr lang="ca-ES" altLang="ca-ES" sz="1500" i="1" dirty="0">
                <a:solidFill>
                  <a:srgbClr val="646464"/>
                </a:solidFill>
                <a:latin typeface="Verdana"/>
                <a:ea typeface="Verdana"/>
                <a:cs typeface="Verdana" panose="020B0604030504040204" pitchFamily="34" charset="0"/>
              </a:rPr>
              <a:t>b</a:t>
            </a:r>
            <a:r>
              <a:rPr lang="ca-ES" altLang="ca-ES" sz="1500" dirty="0">
                <a:solidFill>
                  <a:srgbClr val="646464"/>
                </a:solidFill>
                <a:latin typeface="Verdana"/>
                <a:ea typeface="Verdana"/>
                <a:cs typeface="Verdana" panose="020B0604030504040204" pitchFamily="34" charset="0"/>
              </a:rPr>
              <a:t>) En qualsevol de les biblioteques de la institució a la qual pertany el document.</a:t>
            </a:r>
            <a:endParaRPr lang="es-ES" altLang="ca-ES" sz="1500" dirty="0">
              <a:solidFill>
                <a:srgbClr val="646464"/>
              </a:solidFill>
              <a:latin typeface="Verdana"/>
              <a:ea typeface="Verdana"/>
              <a:cs typeface="Verdana" panose="020B0604030504040204" pitchFamily="34" charset="0"/>
            </a:endParaRPr>
          </a:p>
        </p:txBody>
      </p:sp>
      <p:grpSp>
        <p:nvGrpSpPr>
          <p:cNvPr id="52228" name="Agrupa 7"/>
          <p:cNvGrpSpPr>
            <a:grpSpLocks/>
          </p:cNvGrpSpPr>
          <p:nvPr/>
        </p:nvGrpSpPr>
        <p:grpSpPr bwMode="auto">
          <a:xfrm>
            <a:off x="7137237" y="1587071"/>
            <a:ext cx="1462088" cy="4359275"/>
            <a:chOff x="6715125" y="1289050"/>
            <a:chExt cx="2012950" cy="5072063"/>
          </a:xfrm>
        </p:grpSpPr>
        <p:pic>
          <p:nvPicPr>
            <p:cNvPr id="52230" name="Picture 14" descr="Logo UAB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5313" y="1289050"/>
              <a:ext cx="1454150" cy="568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1" name="Picture 16" descr="http://www.upf.edu/marca/_img/_marca/simbol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15" t="17960" r="15746" b="12088"/>
            <a:stretch>
              <a:fillRect/>
            </a:stretch>
          </p:blipFill>
          <p:spPr bwMode="auto">
            <a:xfrm>
              <a:off x="7942263" y="1898650"/>
              <a:ext cx="647700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2" name="Picture 18" descr="https://upload.wikimedia.org/wikipedia/ca/thumb/b/b5/Logo_upc.svg/1024px-Logo_upc.svg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1813" y="1987550"/>
              <a:ext cx="696912" cy="696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3" name="Picture 20" descr="https://static.udg.edu/0/media/noticies/d384933b-f267-4b96-936e-9ac5777876d1_b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8600" y="2749550"/>
              <a:ext cx="836613" cy="56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4" name="Picture 22" descr="https://upload.wikimedia.org/wikipedia/ca/thumb/4/48/Logo_UdL.svg/1280px-Logo_UdL.svg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6413" y="2935288"/>
              <a:ext cx="717550" cy="563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5" name="Picture 24" descr="http://www.urv.cat/media/upload/arxius/logos/A-color.gif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0025" y="3692525"/>
              <a:ext cx="9080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6" name="Picture 30" descr="http://www.uoc.edu/portal/_resources/common/imatges/marca_UOC/marca_UOC_negre_paper.jp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5125" y="3925888"/>
              <a:ext cx="957263" cy="70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7" name="Picture 32" descr="http://www.recercat.cat/bitstream/id/48588/?sequence=-1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9075" y="4662488"/>
              <a:ext cx="865188" cy="423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8" name="Picture 36" descr="http://uvic-ucc.cat/sites/all/themes/zen/UVic1/logo.pn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1488" y="4802188"/>
              <a:ext cx="800100" cy="744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9" name="Picture 38" descr="http://www.cccb.org/rcs_gene/Logo_Biblio_Cat_web_CCCB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097" t="18971" r="2097" b="24113"/>
            <a:stretch>
              <a:fillRect/>
            </a:stretch>
          </p:blipFill>
          <p:spPr bwMode="auto">
            <a:xfrm>
              <a:off x="7019925" y="5788025"/>
              <a:ext cx="1484313" cy="573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52913680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519013" y="950834"/>
            <a:ext cx="7346691" cy="8125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altLang="ca-ES" sz="2000" b="1" dirty="0">
                <a:solidFill>
                  <a:srgbClr val="336699"/>
                </a:solidFill>
                <a:latin typeface="Verdana"/>
                <a:ea typeface="Verdana"/>
              </a:rPr>
              <a:t>PUC via web</a:t>
            </a:r>
            <a:br>
              <a:rPr lang="ca-ES" sz="2000" b="1" dirty="0">
                <a:latin typeface="Verdana" panose="020B0604030504040204" pitchFamily="34" charset="0"/>
                <a:ea typeface="Verdana"/>
              </a:rPr>
            </a:br>
            <a:r>
              <a:rPr lang="ca-ES" sz="1600" dirty="0">
                <a:latin typeface="Verdana"/>
                <a:ea typeface="Verdana"/>
                <a:hlinkClick r:id="rId3"/>
              </a:rPr>
              <a:t>https://crai.ub.edu/serveis-i-recursos/prestec-puc</a:t>
            </a:r>
            <a:br>
              <a:rPr lang="ca-ES" sz="1600" dirty="0">
                <a:latin typeface="Verdana"/>
                <a:ea typeface="Verdana"/>
              </a:rPr>
            </a:br>
            <a:endParaRPr lang="ca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54276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ABA77CE-B271-4371-AE57-BFE703285D58}" type="slidenum">
              <a:rPr lang="ca-ES" altLang="en-US" smtClean="0">
                <a:solidFill>
                  <a:srgbClr val="898989"/>
                </a:solidFill>
              </a:rPr>
              <a:pPr/>
              <a:t>24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54275" name="4 Marcador de contenido"/>
          <p:cNvSpPr>
            <a:spLocks/>
          </p:cNvSpPr>
          <p:nvPr/>
        </p:nvSpPr>
        <p:spPr bwMode="auto">
          <a:xfrm>
            <a:off x="519013" y="1704588"/>
            <a:ext cx="8107729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marL="295275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Font typeface="Wingdings" panose="05000000000000000000" pitchFamily="2" charset="2"/>
              <a:buChar char="q"/>
            </a:pP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Requisits: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Font typeface="Verdana" panose="020B0604030504040204" pitchFamily="34" charset="0"/>
              <a:buChar char="—"/>
            </a:pP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Heu d’estar </a:t>
            </a:r>
            <a:r>
              <a:rPr lang="ca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donats d’alta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a la base de dades d’usuaris de la biblioteca de la vostra institució.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Font typeface="Verdana" panose="020B0604030504040204" pitchFamily="34" charset="0"/>
              <a:buChar char="—"/>
            </a:pP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No podeu tenir préstecs </a:t>
            </a:r>
            <a:r>
              <a:rPr lang="ca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vençuts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a la vostra institució.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Font typeface="Verdana" panose="020B0604030504040204" pitchFamily="34" charset="0"/>
              <a:buChar char="—"/>
            </a:pP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No podeu estar </a:t>
            </a:r>
            <a:r>
              <a:rPr lang="ca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bloquejats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a la vostra institució.</a:t>
            </a:r>
          </a:p>
          <a:p>
            <a:pPr>
              <a:spcBef>
                <a:spcPts val="600"/>
              </a:spcBef>
              <a:buClr>
                <a:prstClr val="black"/>
              </a:buClr>
            </a:pP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1 </a:t>
            </a:r>
            <a:r>
              <a:rPr lang="ca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Connecteu-vos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al Catàleg Col·lectiu de les Universitats de Catalunya    (CCUC):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http://ccuc.csuc.cat/#</a:t>
            </a:r>
            <a:endParaRPr lang="ca-ES" altLang="ca-ES" sz="17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spcBef>
                <a:spcPts val="600"/>
              </a:spcBef>
              <a:buClr>
                <a:prstClr val="black"/>
              </a:buClr>
            </a:pP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2 Busqueu si el document està disponible i seleccioneu-lo per </a:t>
            </a:r>
            <a:r>
              <a:rPr lang="ca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sol·licitar-lo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. Identifiqueu-vos i trieu on el voleu recollir.</a:t>
            </a:r>
          </a:p>
          <a:p>
            <a:pPr>
              <a:spcBef>
                <a:spcPts val="600"/>
              </a:spcBef>
              <a:buClr>
                <a:prstClr val="black"/>
              </a:buClr>
            </a:pP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3 Quan el document arribi a la biblioteca escollida, rebreu un </a:t>
            </a:r>
            <a:r>
              <a:rPr lang="ca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avís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per </a:t>
            </a:r>
            <a:r>
              <a:rPr lang="ca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correu electrònic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>
              <a:spcBef>
                <a:spcPts val="600"/>
              </a:spcBef>
              <a:buClr>
                <a:prstClr val="black"/>
              </a:buClr>
            </a:pP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4 Podeu </a:t>
            </a:r>
            <a:r>
              <a:rPr lang="ca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tornar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el document a qualsevol biblioteca de la vostra institució o de la institució a la qual pertanyi.</a:t>
            </a:r>
          </a:p>
        </p:txBody>
      </p:sp>
    </p:spTree>
    <p:extLst>
      <p:ext uri="{BB962C8B-B14F-4D97-AF65-F5344CB8AC3E}">
        <p14:creationId xmlns:p14="http://schemas.microsoft.com/office/powerpoint/2010/main" val="2647808947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468312" y="803751"/>
            <a:ext cx="8135937" cy="36933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Condicions de préstec del PUC</a:t>
            </a:r>
          </a:p>
        </p:txBody>
      </p:sp>
      <p:sp>
        <p:nvSpPr>
          <p:cNvPr id="56367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263E8E7-B058-4CEF-8238-F719ACEE8008}" type="slidenum">
              <a:rPr lang="ca-ES" altLang="en-US" smtClean="0">
                <a:solidFill>
                  <a:srgbClr val="898989"/>
                </a:solidFill>
              </a:rPr>
              <a:pPr/>
              <a:t>25</a:t>
            </a:fld>
            <a:endParaRPr lang="ca-ES" altLang="en-US">
              <a:solidFill>
                <a:srgbClr val="898989"/>
              </a:solidFill>
            </a:endParaRPr>
          </a:p>
        </p:txBody>
      </p:sp>
      <p:pic>
        <p:nvPicPr>
          <p:cNvPr id="4" name="Imatge 3">
            <a:extLst>
              <a:ext uri="{FF2B5EF4-FFF2-40B4-BE49-F238E27FC236}">
                <a16:creationId xmlns:a16="http://schemas.microsoft.com/office/drawing/2014/main" id="{5B699877-053B-4E39-BF8E-232DF5D8F6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543" y="2325819"/>
            <a:ext cx="8374914" cy="3284406"/>
          </a:xfrm>
          <a:prstGeom prst="rect">
            <a:avLst/>
          </a:prstGeom>
        </p:spPr>
      </p:pic>
      <p:sp>
        <p:nvSpPr>
          <p:cNvPr id="5" name="QuadreDeText 4">
            <a:extLst>
              <a:ext uri="{FF2B5EF4-FFF2-40B4-BE49-F238E27FC236}">
                <a16:creationId xmlns:a16="http://schemas.microsoft.com/office/drawing/2014/main" id="{0556AE15-B4AD-473B-89DA-C547D3D1E832}"/>
              </a:ext>
            </a:extLst>
          </p:cNvPr>
          <p:cNvSpPr txBox="1"/>
          <p:nvPr/>
        </p:nvSpPr>
        <p:spPr>
          <a:xfrm>
            <a:off x="600075" y="1438275"/>
            <a:ext cx="79152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700" dirty="0" err="1">
                <a:solidFill>
                  <a:srgbClr val="6464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Pots</a:t>
            </a:r>
            <a:r>
              <a:rPr lang="pt-BR" sz="1700" dirty="0">
                <a:solidFill>
                  <a:srgbClr val="6464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pt-BR" sz="1700" dirty="0" err="1">
                <a:solidFill>
                  <a:srgbClr val="6464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sol·licitar</a:t>
            </a:r>
            <a:r>
              <a:rPr lang="pt-BR" sz="1700" dirty="0">
                <a:solidFill>
                  <a:srgbClr val="6464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pt-BR" sz="1700" dirty="0" err="1">
                <a:solidFill>
                  <a:srgbClr val="6464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els</a:t>
            </a:r>
            <a:r>
              <a:rPr lang="pt-BR" sz="1700" dirty="0">
                <a:solidFill>
                  <a:srgbClr val="6464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pt-BR" sz="1700" dirty="0" err="1">
                <a:solidFill>
                  <a:srgbClr val="6464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documents</a:t>
            </a:r>
            <a:r>
              <a:rPr lang="pt-BR" sz="1700" dirty="0">
                <a:solidFill>
                  <a:srgbClr val="6464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 a través </a:t>
            </a:r>
            <a:r>
              <a:rPr lang="pt-BR" sz="1700" dirty="0" err="1">
                <a:solidFill>
                  <a:srgbClr val="6464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del</a:t>
            </a:r>
            <a:r>
              <a:rPr lang="pt-BR" sz="1700" dirty="0">
                <a:solidFill>
                  <a:srgbClr val="6464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 web via </a:t>
            </a:r>
            <a:r>
              <a:rPr lang="pt-BR" sz="1700" dirty="0" err="1">
                <a:solidFill>
                  <a:srgbClr val="6464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Cercabib</a:t>
            </a:r>
            <a:r>
              <a:rPr lang="pt-BR" sz="1700" dirty="0">
                <a:solidFill>
                  <a:srgbClr val="6464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 o </a:t>
            </a:r>
            <a:r>
              <a:rPr lang="pt-BR" sz="1700" dirty="0" err="1">
                <a:solidFill>
                  <a:srgbClr val="6464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bé</a:t>
            </a:r>
            <a:r>
              <a:rPr lang="pt-BR" sz="1700" dirty="0">
                <a:solidFill>
                  <a:srgbClr val="6464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 in situ, i </a:t>
            </a:r>
            <a:r>
              <a:rPr lang="pt-BR" sz="1700" dirty="0" err="1">
                <a:solidFill>
                  <a:srgbClr val="6464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segons</a:t>
            </a:r>
            <a:r>
              <a:rPr lang="pt-BR" sz="1700" dirty="0">
                <a:solidFill>
                  <a:srgbClr val="6464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 aquestes </a:t>
            </a:r>
            <a:r>
              <a:rPr lang="pt-BR" sz="1700" dirty="0" err="1">
                <a:solidFill>
                  <a:srgbClr val="6464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condicions</a:t>
            </a:r>
            <a:r>
              <a:rPr lang="pt-BR" sz="1700" dirty="0">
                <a:solidFill>
                  <a:srgbClr val="6464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:   </a:t>
            </a:r>
            <a:endParaRPr lang="ca-ES" sz="1700" dirty="0">
              <a:solidFill>
                <a:srgbClr val="646464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052342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2BB8590-CFFE-4032-B282-50D00CEFD67C}" type="slidenum">
              <a:rPr lang="ca-ES" altLang="en-US" smtClean="0">
                <a:solidFill>
                  <a:srgbClr val="898989"/>
                </a:solidFill>
              </a:rPr>
              <a:pPr/>
              <a:t>26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58374" name="Rectangle 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6725" y="783838"/>
            <a:ext cx="8677275" cy="81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a-ES" altLang="ca-ES" sz="2000" b="1">
                <a:solidFill>
                  <a:srgbClr val="336699"/>
                </a:solidFill>
                <a:latin typeface="Verdana"/>
                <a:ea typeface="Verdana"/>
              </a:rPr>
              <a:t>Préstec interbibliotecari</a:t>
            </a:r>
            <a:br>
              <a:rPr lang="ca-ES" altLang="ca-ES" sz="2000" b="1">
                <a:latin typeface="Verdana" panose="020B0604030504040204" pitchFamily="34" charset="0"/>
              </a:rPr>
            </a:br>
            <a:r>
              <a:rPr lang="ca-ES" altLang="ca-ES" sz="1600">
                <a:solidFill>
                  <a:srgbClr val="336699"/>
                </a:solidFill>
                <a:latin typeface="Verdana"/>
                <a:ea typeface="Verdana"/>
                <a:cs typeface="Calibri Light"/>
                <a:hlinkClick r:id="rId2"/>
              </a:rPr>
              <a:t>https</a:t>
            </a:r>
            <a:r>
              <a:rPr lang="ca-ES" altLang="ca-ES" sz="1600">
                <a:solidFill>
                  <a:srgbClr val="336699"/>
                </a:solidFill>
                <a:latin typeface="Verdana"/>
                <a:ea typeface="Verdana"/>
                <a:cs typeface="+mj-lt"/>
                <a:hlinkClick r:id="rId2"/>
              </a:rPr>
              <a:t>://crai.ub.edu/serveis-i-recursos/prestec-interbibliotecari</a:t>
            </a:r>
            <a:br>
              <a:rPr lang="ca-ES" altLang="ca-ES" sz="160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</a:br>
            <a:endParaRPr lang="ca-ES" altLang="ca-ES" sz="1600">
              <a:solidFill>
                <a:srgbClr val="3366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8371" name="AutoShape 2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58372" name="AutoShape 4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320675" y="-301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58373" name="AutoShape 6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473075" y="1222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58375" name="Rectangle 11"/>
          <p:cNvSpPr>
            <a:spLocks noChangeArrowheads="1"/>
          </p:cNvSpPr>
          <p:nvPr/>
        </p:nvSpPr>
        <p:spPr bwMode="auto">
          <a:xfrm>
            <a:off x="473075" y="1675503"/>
            <a:ext cx="7897813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</a:rPr>
              <a:t>El servei de préstec interbibliotecari té com a objectiu localitzar i obtenir l’original o la còpia de qualsevol tipus de document que no es trobi al CRAI de la UB i que tampoc no estigui disponible en altres universitats catalanes a través del </a:t>
            </a:r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  <a:hlinkClick r:id="rId3" tooltip="PUC"/>
              </a:rPr>
              <a:t>PUC</a:t>
            </a:r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</a:rPr>
              <a:t>. </a:t>
            </a:r>
          </a:p>
          <a:p>
            <a:endParaRPr lang="ca-ES" altLang="ca-ES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</a:rPr>
              <a:t>Així mateix, actua com a centre prestatari dels fons propis per a altres institucions. Aquest servei està subjecte a </a:t>
            </a:r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  <a:hlinkClick r:id="rId4" tooltip="Tarifes"/>
              </a:rPr>
              <a:t>tarifes</a:t>
            </a:r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80275840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62618C4-7A72-44EE-B45C-2647ECE67699}" type="slidenum">
              <a:rPr lang="ca-ES" altLang="en-US" smtClean="0">
                <a:solidFill>
                  <a:srgbClr val="898989"/>
                </a:solidFill>
              </a:rPr>
              <a:pPr/>
              <a:t>27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63491" name="Rectangle 2"/>
          <p:cNvSpPr>
            <a:spLocks noChangeArrowheads="1"/>
          </p:cNvSpPr>
          <p:nvPr/>
        </p:nvSpPr>
        <p:spPr bwMode="auto">
          <a:xfrm>
            <a:off x="490424" y="811516"/>
            <a:ext cx="8567737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2000" b="1" dirty="0">
                <a:solidFill>
                  <a:srgbClr val="336699"/>
                </a:solidFill>
                <a:latin typeface="Verdana"/>
                <a:ea typeface="Verdana"/>
                <a:cs typeface="Arial"/>
              </a:rPr>
              <a:t>Accés als recursos electrònics</a:t>
            </a:r>
            <a:br>
              <a:rPr lang="ca-ES" altLang="ca-ES" sz="2000" b="1" dirty="0">
                <a:latin typeface="Verdana" panose="020B0604030504040204" pitchFamily="34" charset="0"/>
              </a:rPr>
            </a:br>
            <a:r>
              <a:rPr lang="ca-ES" altLang="ca-ES" sz="1600" dirty="0">
                <a:solidFill>
                  <a:srgbClr val="000000"/>
                </a:solidFill>
                <a:latin typeface="Verdana"/>
                <a:ea typeface="Verdana"/>
                <a:cs typeface="Arial"/>
                <a:hlinkClick r:id="rId2"/>
              </a:rPr>
              <a:t>https://crai.ub.edu/serveis-i-recursos/acces-recursos-electronics</a:t>
            </a:r>
            <a:endParaRPr lang="ca-ES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endParaRPr lang="ca-ES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63492" name="2 CuadroTexto"/>
          <p:cNvSpPr txBox="1">
            <a:spLocks noChangeArrowheads="1"/>
          </p:cNvSpPr>
          <p:nvPr/>
        </p:nvSpPr>
        <p:spPr bwMode="auto">
          <a:xfrm>
            <a:off x="461962" y="2041260"/>
            <a:ext cx="8220075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Mitjançant el Servei Intermediari d’accés als Recursos Electrònics (SIRE), des d’un ordinador/dispositiu situat dins o fora de la xarxa de la UB podeu accedir als recursos electrònics d’informació contractats pel CRAI de la UB. </a:t>
            </a:r>
          </a:p>
          <a:p>
            <a:endParaRPr lang="ca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Per entrar-hi, heu de disposar de l’</a:t>
            </a:r>
            <a:r>
              <a:rPr lang="ca-ES" altLang="ca-ES" b="1" dirty="0">
                <a:solidFill>
                  <a:srgbClr val="646464"/>
                </a:solidFill>
                <a:latin typeface="Verdana" panose="020B0604030504040204" pitchFamily="34" charset="0"/>
              </a:rPr>
              <a:t>identificador UB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 i de la </a:t>
            </a:r>
            <a:r>
              <a:rPr lang="ca-ES" altLang="ca-ES" b="1" dirty="0">
                <a:solidFill>
                  <a:srgbClr val="646464"/>
                </a:solidFill>
                <a:latin typeface="Verdana" panose="020B0604030504040204" pitchFamily="34" charset="0"/>
              </a:rPr>
              <a:t>contrasenya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 amb què accediu a la intranet de la UB (PDI, PTGAS o </a:t>
            </a:r>
            <a:r>
              <a:rPr lang="ca-ES" altLang="ca-ES" dirty="0" err="1">
                <a:solidFill>
                  <a:srgbClr val="646464"/>
                </a:solidFill>
                <a:latin typeface="Verdana" panose="020B0604030504040204" pitchFamily="34" charset="0"/>
              </a:rPr>
              <a:t>SocUB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).</a:t>
            </a:r>
          </a:p>
          <a:p>
            <a:endParaRPr lang="ca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472897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4AD6CBE-C156-456A-AF15-24E1C8D3CC64}" type="slidenum">
              <a:rPr lang="ca-ES" altLang="en-US" smtClean="0">
                <a:solidFill>
                  <a:srgbClr val="898989"/>
                </a:solidFill>
              </a:rPr>
              <a:pPr/>
              <a:t>28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64516" name="4 Título"/>
          <p:cNvSpPr>
            <a:spLocks/>
          </p:cNvSpPr>
          <p:nvPr/>
        </p:nvSpPr>
        <p:spPr bwMode="auto">
          <a:xfrm>
            <a:off x="423494" y="842538"/>
            <a:ext cx="8229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 Campus Virtual </a:t>
            </a:r>
            <a:br>
              <a:rPr lang="es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</a:br>
            <a:br>
              <a:rPr lang="es-ES" altLang="ca-ES" sz="2000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ca-ES" altLang="ca-ES" sz="200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64517" name="QuadreDeText 1">
            <a:hlinkClick r:id="rId2"/>
          </p:cNvPr>
          <p:cNvSpPr txBox="1">
            <a:spLocks noChangeArrowheads="1"/>
          </p:cNvSpPr>
          <p:nvPr/>
        </p:nvSpPr>
        <p:spPr bwMode="auto">
          <a:xfrm>
            <a:off x="574675" y="1201538"/>
            <a:ext cx="69119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1600">
                <a:solidFill>
                  <a:prstClr val="black"/>
                </a:solidFill>
                <a:latin typeface="Verdana" panose="020B0604030504040204" pitchFamily="34" charset="0"/>
                <a:hlinkClick r:id="rId3"/>
              </a:rPr>
              <a:t>https://campusvirtual.ub.edu</a:t>
            </a:r>
            <a:endParaRPr lang="ca-ES" altLang="ca-ES" sz="1600">
              <a:solidFill>
                <a:prstClr val="black"/>
              </a:solidFill>
              <a:latin typeface="Verdana" panose="020B0604030504040204" pitchFamily="34" charset="0"/>
            </a:endParaRPr>
          </a:p>
          <a:p>
            <a:endParaRPr lang="ca-ES" altLang="ca-ES" sz="1600">
              <a:solidFill>
                <a:prstClr val="black"/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2C033838-C672-4B13-A4E4-0674A00C66FF}"/>
              </a:ext>
            </a:extLst>
          </p:cNvPr>
          <p:cNvSpPr/>
          <p:nvPr/>
        </p:nvSpPr>
        <p:spPr>
          <a:xfrm>
            <a:off x="3665340" y="1890251"/>
            <a:ext cx="4572000" cy="1077218"/>
          </a:xfrm>
          <a:prstGeom prst="rect">
            <a:avLst/>
          </a:prstGeom>
        </p:spPr>
        <p:txBody>
          <a:bodyPr lIns="91440" tIns="45720" rIns="91440" bIns="45720" anchor="t">
            <a:spAutoFit/>
          </a:bodyPr>
          <a:lstStyle/>
          <a:p>
            <a:pPr>
              <a:spcBef>
                <a:spcPct val="20000"/>
              </a:spcBef>
            </a:pPr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</a:rPr>
              <a:t>És l’eina de treball amb què accediu a les vostres assignatures i visualitzeu la bibliografia recomanada, els materials docents i les activitats. </a:t>
            </a: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193" y="3177910"/>
            <a:ext cx="3987053" cy="268191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6936234" y="4325029"/>
            <a:ext cx="1716860" cy="562488"/>
          </a:xfrm>
          <a:prstGeom prst="wedgeRoundRectCallout">
            <a:avLst>
              <a:gd name="adj1" fmla="val 80"/>
              <a:gd name="adj2" fmla="val -216210"/>
              <a:gd name="adj3" fmla="val 16667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ca-ES" sz="1400" b="1">
                <a:solidFill>
                  <a:prstClr val="white"/>
                </a:solidFill>
                <a:latin typeface="Verdana" panose="020B0604030504040204" pitchFamily="34" charset="0"/>
              </a:rPr>
              <a:t>Identificador </a:t>
            </a:r>
          </a:p>
          <a:p>
            <a:pPr algn="ctr"/>
            <a:r>
              <a:rPr lang="ca-ES" altLang="ca-ES" sz="1400" b="1">
                <a:solidFill>
                  <a:prstClr val="white"/>
                </a:solidFill>
                <a:latin typeface="Verdana" panose="020B0604030504040204" pitchFamily="34" charset="0"/>
              </a:rPr>
              <a:t>i contrasenya </a:t>
            </a:r>
          </a:p>
          <a:p>
            <a:pPr algn="ctr"/>
            <a:endParaRPr lang="ca-ES" altLang="ca-ES" sz="2000" b="1">
              <a:solidFill>
                <a:prstClr val="white"/>
              </a:solidFill>
              <a:latin typeface="Verdana" panose="020B0604030504040204" pitchFamily="34" charset="0"/>
            </a:endParaRPr>
          </a:p>
        </p:txBody>
      </p:sp>
      <p:sp>
        <p:nvSpPr>
          <p:cNvPr id="5" name="Rectangle arrodonit 4"/>
          <p:cNvSpPr/>
          <p:nvPr/>
        </p:nvSpPr>
        <p:spPr>
          <a:xfrm>
            <a:off x="7405350" y="3118258"/>
            <a:ext cx="356283" cy="23446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a-ES">
              <a:solidFill>
                <a:prstClr val="black"/>
              </a:solidFill>
            </a:endParaRPr>
          </a:p>
        </p:txBody>
      </p:sp>
      <p:pic>
        <p:nvPicPr>
          <p:cNvPr id="4" name="Imagen 3" descr="Texto&#10;&#10;Descripción generada automáticamente">
            <a:extLst>
              <a:ext uri="{FF2B5EF4-FFF2-40B4-BE49-F238E27FC236}">
                <a16:creationId xmlns:a16="http://schemas.microsoft.com/office/drawing/2014/main" id="{E7C36D00-4618-8F60-CD40-2171BB1582B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-226" r="20414" b="-463"/>
          <a:stretch/>
        </p:blipFill>
        <p:spPr>
          <a:xfrm>
            <a:off x="280922" y="2145991"/>
            <a:ext cx="3145530" cy="2560988"/>
          </a:xfrm>
          <a:prstGeom prst="rect">
            <a:avLst/>
          </a:prstGeom>
        </p:spPr>
      </p:pic>
      <p:sp>
        <p:nvSpPr>
          <p:cNvPr id="64518" name="AutoShape 6"/>
          <p:cNvSpPr>
            <a:spLocks noChangeArrowheads="1"/>
          </p:cNvSpPr>
          <p:nvPr/>
        </p:nvSpPr>
        <p:spPr bwMode="auto">
          <a:xfrm rot="19445416">
            <a:off x="883080" y="2502460"/>
            <a:ext cx="1691864" cy="640009"/>
          </a:xfrm>
          <a:prstGeom prst="leftArrow">
            <a:avLst>
              <a:gd name="adj1" fmla="val 50000"/>
              <a:gd name="adj2" fmla="val 83344"/>
            </a:avLst>
          </a:prstGeom>
          <a:solidFill>
            <a:srgbClr val="3366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1200">
                <a:solidFill>
                  <a:prstClr val="white"/>
                </a:solidFill>
                <a:latin typeface="Verdana" panose="020B0604030504040204" pitchFamily="34" charset="0"/>
              </a:rPr>
              <a:t>Campus Virtual</a:t>
            </a:r>
          </a:p>
        </p:txBody>
      </p:sp>
    </p:spTree>
    <p:extLst>
      <p:ext uri="{BB962C8B-B14F-4D97-AF65-F5344CB8AC3E}">
        <p14:creationId xmlns:p14="http://schemas.microsoft.com/office/powerpoint/2010/main" val="114306633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2"/>
          <p:cNvSpPr>
            <a:spLocks noChangeArrowheads="1"/>
          </p:cNvSpPr>
          <p:nvPr/>
        </p:nvSpPr>
        <p:spPr bwMode="auto">
          <a:xfrm>
            <a:off x="477644" y="792453"/>
            <a:ext cx="8229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2000" b="1">
                <a:solidFill>
                  <a:srgbClr val="336699"/>
                </a:solidFill>
                <a:latin typeface="Verdana"/>
                <a:ea typeface="Verdana"/>
                <a:cs typeface="Arial"/>
              </a:rPr>
              <a:t>Aprèn | Serveis i Recursos</a:t>
            </a:r>
            <a:endParaRPr lang="es-ES"/>
          </a:p>
          <a:p>
            <a:r>
              <a:rPr lang="ca-ES" sz="1600">
                <a:solidFill>
                  <a:srgbClr val="336699"/>
                </a:solidFill>
                <a:latin typeface="Arial"/>
                <a:cs typeface="Arial"/>
                <a:hlinkClick r:id="rId2"/>
              </a:rPr>
              <a:t>https://crai.ub.edu/apren</a:t>
            </a:r>
            <a:r>
              <a:rPr lang="ca-ES" sz="1600">
                <a:solidFill>
                  <a:srgbClr val="336699"/>
                </a:solidFill>
                <a:latin typeface="Arial"/>
                <a:cs typeface="Arial"/>
              </a:rPr>
              <a:t> </a:t>
            </a:r>
            <a:endParaRPr lang="ca-ES"/>
          </a:p>
        </p:txBody>
      </p:sp>
      <p:sp>
        <p:nvSpPr>
          <p:cNvPr id="66565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F61CAB9-5205-4AFE-8B0B-181BCB13305A}" type="slidenum">
              <a:rPr lang="ca-ES" altLang="en-US" smtClean="0">
                <a:solidFill>
                  <a:srgbClr val="898989"/>
                </a:solidFill>
              </a:rPr>
              <a:pPr/>
              <a:t>29</a:t>
            </a:fld>
            <a:endParaRPr lang="ca-ES" altLang="en-US">
              <a:solidFill>
                <a:srgbClr val="898989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9F02A30-D0CB-ECEE-A205-261AA89022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8386" y="1517280"/>
            <a:ext cx="5096789" cy="4929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98070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497AD82-BA87-4C7D-A04B-8568B3F1B026}" type="slidenum">
              <a:rPr lang="es-ES" altLang="en-US" smtClean="0">
                <a:solidFill>
                  <a:srgbClr val="898989"/>
                </a:solidFill>
              </a:rPr>
              <a:pPr/>
              <a:t>3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21507" name="Rectangle 1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28767" y="857381"/>
            <a:ext cx="8229600" cy="39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De què parlarem?</a:t>
            </a:r>
          </a:p>
        </p:txBody>
      </p:sp>
      <p:sp>
        <p:nvSpPr>
          <p:cNvPr id="21508" name="Rectangle 18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755779" y="1764327"/>
            <a:ext cx="3887788" cy="446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ca-ES" altLang="ca-ES" sz="1600">
                <a:latin typeface="Verdana" panose="020B0604030504040204" pitchFamily="34" charset="0"/>
                <a:hlinkClick r:id="rId3" action="ppaction://hlinksldjump"/>
              </a:rPr>
              <a:t>On som i quan podeu venir?</a:t>
            </a:r>
            <a:endParaRPr lang="ca-ES" altLang="ca-ES" sz="160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ca-ES" altLang="ca-ES" sz="1600">
                <a:latin typeface="Verdana" panose="020B0604030504040204" pitchFamily="34" charset="0"/>
                <a:hlinkClick r:id="rId4" action="ppaction://hlinksldjump"/>
              </a:rPr>
              <a:t>Plànol de la biblioteca</a:t>
            </a:r>
            <a:endParaRPr lang="ca-ES" altLang="ca-ES" sz="160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ca-ES" altLang="ca-ES" sz="1600">
                <a:latin typeface="Verdana" panose="020B0604030504040204" pitchFamily="34" charset="0"/>
                <a:hlinkClick r:id="rId5" action="ppaction://hlinksldjump"/>
              </a:rPr>
              <a:t>Equipament</a:t>
            </a:r>
            <a:endParaRPr lang="ca-ES" altLang="ca-ES" sz="160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ca-ES" altLang="ca-ES" sz="1600">
                <a:latin typeface="Verdana" panose="020B0604030504040204" pitchFamily="34" charset="0"/>
                <a:hlinkClick r:id="rId6" action="ppaction://hlinksldjump"/>
              </a:rPr>
              <a:t>El fons: llibres, revistes, etc.</a:t>
            </a:r>
            <a:endParaRPr lang="ca-ES" altLang="ca-ES" sz="160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ca-ES" altLang="ca-ES" sz="1600">
                <a:latin typeface="Verdana" panose="020B0604030504040204" pitchFamily="34" charset="0"/>
                <a:hlinkClick r:id="rId7" action="ppaction://hlinksldjump"/>
              </a:rPr>
              <a:t>Inicieu-vos en el CRAI!</a:t>
            </a:r>
            <a:endParaRPr lang="ca-ES" altLang="ca-ES" sz="160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ca-ES" altLang="ca-ES" sz="1600" err="1">
                <a:latin typeface="Verdana" panose="020B0604030504040204" pitchFamily="34" charset="0"/>
                <a:hlinkClick r:id="rId8" action="ppaction://hlinksldjump"/>
              </a:rPr>
              <a:t>Cercabib</a:t>
            </a:r>
            <a:endParaRPr lang="ca-ES" altLang="ca-ES" sz="160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ca-ES" altLang="ca-ES" sz="1600">
                <a:latin typeface="Verdana" panose="020B0604030504040204" pitchFamily="34" charset="0"/>
                <a:hlinkClick r:id="rId9" action="ppaction://hlinksldjump"/>
              </a:rPr>
              <a:t>Què heu de fer per endur-vos llibres en préstec?</a:t>
            </a:r>
            <a:endParaRPr lang="ca-ES" altLang="ca-ES" sz="160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ca-ES" altLang="ca-ES" sz="1600">
                <a:latin typeface="Verdana" panose="020B0604030504040204" pitchFamily="34" charset="0"/>
                <a:hlinkClick r:id="rId10" action="ppaction://hlinksldjump"/>
              </a:rPr>
              <a:t>El servei de préstec de documents</a:t>
            </a:r>
            <a:endParaRPr lang="ca-ES" altLang="ca-ES" sz="160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ca-ES" altLang="ca-ES" sz="1600">
                <a:latin typeface="Verdana" panose="020B0604030504040204" pitchFamily="34" charset="0"/>
                <a:hlinkClick r:id="rId11" action="ppaction://hlinksldjump"/>
              </a:rPr>
              <a:t>Ús de sales de treball i préstec de portàtils</a:t>
            </a:r>
            <a:endParaRPr lang="ca-ES" altLang="ca-ES" sz="160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ca-ES" altLang="ca-ES" sz="1600">
                <a:latin typeface="Verdana" panose="020B0604030504040204" pitchFamily="34" charset="0"/>
                <a:hlinkClick r:id="rId12" action="ppaction://hlinksldjump"/>
              </a:rPr>
              <a:t>Què teniu en préstec? </a:t>
            </a:r>
            <a:r>
              <a:rPr lang="ca-ES" altLang="ca-ES" sz="1600" i="1">
                <a:latin typeface="Verdana" panose="020B0604030504040204" pitchFamily="34" charset="0"/>
                <a:hlinkClick r:id="rId12" action="ppaction://hlinksldjump"/>
              </a:rPr>
              <a:t>El meu compte</a:t>
            </a:r>
            <a:endParaRPr lang="ca-ES" altLang="ca-ES" sz="1600" i="1">
              <a:latin typeface="Verdana" panose="020B0604030504040204" pitchFamily="34" charset="0"/>
            </a:endParaRPr>
          </a:p>
        </p:txBody>
      </p:sp>
      <p:sp>
        <p:nvSpPr>
          <p:cNvPr id="21509" name="Rectangle 18"/>
          <p:cNvSpPr txBox="1">
            <a:spLocks noChangeArrowheads="1"/>
          </p:cNvSpPr>
          <p:nvPr/>
        </p:nvSpPr>
        <p:spPr bwMode="auto">
          <a:xfrm>
            <a:off x="4708882" y="1764327"/>
            <a:ext cx="3887788" cy="446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000000"/>
                </a:solidFill>
                <a:latin typeface="Verdana"/>
                <a:ea typeface="Verdana"/>
                <a:cs typeface="Arial"/>
                <a:hlinkClick r:id="rId13" action="ppaction://hlinksldjump"/>
              </a:rPr>
              <a:t>Servei de préstec consorciat (PUC)</a:t>
            </a:r>
            <a:endParaRPr lang="ca-ES" altLang="ca-ES" sz="1600" dirty="0">
              <a:solidFill>
                <a:srgbClr val="000000"/>
              </a:solidFill>
              <a:latin typeface="Verdana"/>
              <a:ea typeface="Verdana"/>
              <a:cs typeface="Arial"/>
              <a:hlinkClick r:id="" action="ppaction://noaction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ca-ES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000000"/>
                </a:solidFill>
                <a:latin typeface="Verdana"/>
                <a:ea typeface="Verdana"/>
                <a:cs typeface="Arial"/>
                <a:hlinkClick r:id="rId14" action="ppaction://hlinksldjump"/>
              </a:rPr>
              <a:t>Préstec interbibliotecari</a:t>
            </a:r>
            <a:endParaRPr lang="ca-ES" altLang="ca-ES" sz="800" dirty="0">
              <a:solidFill>
                <a:srgbClr val="000000"/>
              </a:solidFill>
              <a:latin typeface="Verdana"/>
              <a:ea typeface="Verdana"/>
              <a:cs typeface="Arial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ca-ES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000000"/>
                </a:solidFill>
                <a:latin typeface="Verdana"/>
                <a:ea typeface="Verdana"/>
                <a:cs typeface="Arial"/>
                <a:hlinkClick r:id="rId15" action="ppaction://hlinksldjump"/>
              </a:rPr>
              <a:t>Accés als recursos electrònics</a:t>
            </a:r>
            <a:endParaRPr lang="ca-ES" altLang="ca-ES" sz="1600" dirty="0">
              <a:solidFill>
                <a:srgbClr val="000000"/>
              </a:solidFill>
              <a:latin typeface="Verdana"/>
              <a:ea typeface="Verdana"/>
              <a:cs typeface="Arial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ca-ES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000000"/>
                </a:solidFill>
                <a:latin typeface="Verdana"/>
                <a:ea typeface="Verdana"/>
                <a:cs typeface="Arial"/>
                <a:hlinkClick r:id="rId16" action="ppaction://hlinksldjump"/>
              </a:rPr>
              <a:t>Campus Virtual</a:t>
            </a:r>
            <a:endParaRPr lang="ca-ES" altLang="ca-ES" sz="1600" dirty="0">
              <a:solidFill>
                <a:srgbClr val="000000"/>
              </a:solidFill>
              <a:latin typeface="Verdana"/>
              <a:ea typeface="Verdana"/>
              <a:cs typeface="Arial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ca-ES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000000"/>
                </a:solidFill>
                <a:latin typeface="Verdana"/>
                <a:ea typeface="Verdana"/>
                <a:cs typeface="Arial"/>
                <a:hlinkClick r:id="rId17" action="ppaction://hlinksldjump"/>
              </a:rPr>
              <a:t>Aprèn | Serveis i Recursos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000000"/>
                </a:solidFill>
                <a:latin typeface="Verdana"/>
                <a:ea typeface="Verdana"/>
                <a:cs typeface="Arial"/>
                <a:hlinkClick r:id="rId18" action="ppaction://hlinksldjump"/>
              </a:rPr>
              <a:t>Codis i contrasenyes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ca-ES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000000"/>
                </a:solidFill>
                <a:latin typeface="Verdana"/>
                <a:ea typeface="Verdana"/>
                <a:cs typeface="Arial"/>
                <a:hlinkClick r:id="rId19" action="ppaction://hlinksldjump"/>
              </a:rPr>
              <a:t>Servei d’atenció a usuaris (S@U)</a:t>
            </a:r>
            <a:endParaRPr lang="ca-ES" altLang="ca-ES" sz="1600" dirty="0">
              <a:solidFill>
                <a:srgbClr val="000000"/>
              </a:solidFill>
              <a:latin typeface="Verdana"/>
              <a:ea typeface="Verdana"/>
              <a:cs typeface="Arial"/>
              <a:hlinkClick r:id="" action="ppaction://noaction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000000"/>
                </a:solidFill>
                <a:latin typeface="Verdana"/>
                <a:ea typeface="Verdana"/>
                <a:cs typeface="Arial"/>
                <a:hlinkClick r:id="rId20" action="ppaction://hlinksldjump"/>
              </a:rPr>
              <a:t>Formació d’usuaris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ca-ES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000000"/>
                </a:solidFill>
                <a:latin typeface="Verdana"/>
                <a:ea typeface="Verdana"/>
                <a:cs typeface="Arial"/>
                <a:hlinkClick r:id="rId21" action="ppaction://hlinksldjump"/>
              </a:rPr>
              <a:t>Fons i col·leccions</a:t>
            </a:r>
            <a:endParaRPr lang="ca-ES" altLang="ca-ES" sz="1600" dirty="0">
              <a:solidFill>
                <a:srgbClr val="000000"/>
              </a:solidFill>
              <a:latin typeface="Verdana"/>
              <a:ea typeface="Verdana"/>
              <a:cs typeface="Arial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ca-ES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000000"/>
                </a:solidFill>
                <a:latin typeface="Verdana"/>
                <a:ea typeface="Verdana"/>
                <a:cs typeface="Arial"/>
                <a:hlinkClick r:id="rId22" action="ppaction://hlinksldjump"/>
              </a:rPr>
              <a:t>Wifi i accés als ordinadors</a:t>
            </a:r>
            <a:br>
              <a:rPr lang="ca-ES" altLang="ca-ES" sz="1600" dirty="0">
                <a:latin typeface="Verdana" panose="020B0604030504040204" pitchFamily="34" charset="0"/>
                <a:hlinkClick r:id="rId22" action="ppaction://hlinksldjump"/>
              </a:rPr>
            </a:br>
            <a:r>
              <a:rPr lang="ca-ES" altLang="ca-ES" sz="1600" dirty="0">
                <a:solidFill>
                  <a:srgbClr val="000000"/>
                </a:solidFill>
                <a:latin typeface="Verdana"/>
                <a:ea typeface="Verdana"/>
                <a:cs typeface="Arial"/>
                <a:hlinkClick r:id="rId22" action="ppaction://hlinksldjump"/>
              </a:rPr>
              <a:t>de la Facultat</a:t>
            </a:r>
            <a:endParaRPr lang="ca-ES" altLang="ca-ES" sz="1600" dirty="0">
              <a:solidFill>
                <a:srgbClr val="000000"/>
              </a:solidFill>
              <a:latin typeface="Verdana"/>
              <a:ea typeface="Verdana"/>
              <a:cs typeface="Arial"/>
              <a:hlinkClick r:id="" action="ppaction://noaction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ca-ES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000000"/>
                </a:solidFill>
                <a:latin typeface="Verdana"/>
                <a:ea typeface="Verdana"/>
                <a:cs typeface="Arial"/>
                <a:hlinkClick r:id="rId23" action="ppaction://hlinksldjump"/>
              </a:rPr>
              <a:t>Seguiu-nos a les xarxes i a les exposicions virtuals!</a:t>
            </a:r>
            <a:endParaRPr lang="ca-ES" altLang="ca-ES" sz="1600" dirty="0">
              <a:solidFill>
                <a:srgbClr val="000000"/>
              </a:solidFill>
              <a:latin typeface="Verdana"/>
              <a:ea typeface="Verdana"/>
              <a:cs typeface="Arial"/>
              <a:hlinkClick r:id="" action="ppaction://noaction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ca-ES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000000"/>
                </a:solidFill>
                <a:latin typeface="Verdana"/>
                <a:ea typeface="Verdana"/>
                <a:cs typeface="Arial"/>
                <a:hlinkClick r:id="rId24" action="ppaction://hlinksldjump"/>
              </a:rPr>
              <a:t>I si encara teniu dubtes... </a:t>
            </a:r>
            <a:endParaRPr lang="ca-ES" altLang="ca-ES" sz="1600" dirty="0">
              <a:solidFill>
                <a:srgbClr val="000000"/>
              </a:solidFill>
              <a:latin typeface="Verdana"/>
              <a:ea typeface="Verdan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7593785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6344FB4-25C9-49EC-BBF1-F255B60EF835}" type="slidenum">
              <a:rPr lang="ca-ES" altLang="en-US" smtClean="0">
                <a:solidFill>
                  <a:srgbClr val="898989"/>
                </a:solidFill>
              </a:rPr>
              <a:pPr/>
              <a:t>30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67587" name="Rectangle 2"/>
          <p:cNvSpPr>
            <a:spLocks noChangeArrowheads="1"/>
          </p:cNvSpPr>
          <p:nvPr/>
        </p:nvSpPr>
        <p:spPr bwMode="auto">
          <a:xfrm>
            <a:off x="549140" y="561009"/>
            <a:ext cx="82296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2000" b="1" dirty="0">
                <a:solidFill>
                  <a:srgbClr val="336699"/>
                </a:solidFill>
                <a:latin typeface="Verdana"/>
                <a:ea typeface="Verdana"/>
                <a:cs typeface="Arial"/>
              </a:rPr>
              <a:t>Codis i contrasenyes</a:t>
            </a:r>
            <a:endParaRPr lang="en-US" dirty="0">
              <a:solidFill>
                <a:srgbClr val="000000"/>
              </a:solidFill>
              <a:ea typeface="Verdana"/>
            </a:endParaRPr>
          </a:p>
          <a:p>
            <a:r>
              <a:rPr lang="ca-ES" altLang="ca-ES" sz="1400" dirty="0">
                <a:solidFill>
                  <a:srgbClr val="336699"/>
                </a:solidFill>
                <a:latin typeface="Verdana"/>
                <a:ea typeface="Verdana"/>
                <a:cs typeface="Arial"/>
                <a:hlinkClick r:id="rId2"/>
              </a:rPr>
              <a:t>https://crai.ub.edu/serveis-i-recursos/acces-recursos-electronics</a:t>
            </a:r>
            <a:endParaRPr lang="ca-ES" altLang="ca-ES" sz="1400" dirty="0">
              <a:solidFill>
                <a:srgbClr val="336699"/>
              </a:solidFill>
              <a:latin typeface="Verdana"/>
              <a:ea typeface="Verdana"/>
              <a:cs typeface="Arial"/>
            </a:endParaRPr>
          </a:p>
        </p:txBody>
      </p:sp>
      <p:graphicFrame>
        <p:nvGraphicFramePr>
          <p:cNvPr id="2" name="Tau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902297"/>
              </p:ext>
            </p:extLst>
          </p:nvPr>
        </p:nvGraphicFramePr>
        <p:xfrm>
          <a:off x="401705" y="1282930"/>
          <a:ext cx="8340589" cy="5270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0640">
                  <a:extLst>
                    <a:ext uri="{9D8B030D-6E8A-4147-A177-3AD203B41FA5}">
                      <a16:colId xmlns:a16="http://schemas.microsoft.com/office/drawing/2014/main" val="4175932874"/>
                    </a:ext>
                  </a:extLst>
                </a:gridCol>
                <a:gridCol w="2238375">
                  <a:extLst>
                    <a:ext uri="{9D8B030D-6E8A-4147-A177-3AD203B41FA5}">
                      <a16:colId xmlns:a16="http://schemas.microsoft.com/office/drawing/2014/main" val="1555762763"/>
                    </a:ext>
                  </a:extLst>
                </a:gridCol>
                <a:gridCol w="4981574">
                  <a:extLst>
                    <a:ext uri="{9D8B030D-6E8A-4147-A177-3AD203B41FA5}">
                      <a16:colId xmlns:a16="http://schemas.microsoft.com/office/drawing/2014/main" val="493655513"/>
                    </a:ext>
                  </a:extLst>
                </a:gridCol>
              </a:tblGrid>
              <a:tr h="231647">
                <a:tc>
                  <a:txBody>
                    <a:bodyPr/>
                    <a:lstStyle/>
                    <a:p>
                      <a:pPr algn="l"/>
                      <a:r>
                        <a:rPr lang="ca-ES" sz="1000" dirty="0">
                          <a:latin typeface="Verdana"/>
                          <a:ea typeface="Verdana"/>
                        </a:rPr>
                        <a:t>Identificador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a-ES" sz="1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Serveis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a-ES" sz="1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Accés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1010594"/>
                  </a:ext>
                </a:extLst>
              </a:tr>
              <a:tr h="1245101">
                <a:tc>
                  <a:txBody>
                    <a:bodyPr/>
                    <a:lstStyle/>
                    <a:p>
                      <a:pPr algn="l"/>
                      <a:r>
                        <a:rPr lang="ca-ES" sz="1200" b="1" dirty="0">
                          <a:solidFill>
                            <a:srgbClr val="336699"/>
                          </a:solidFill>
                          <a:latin typeface="Verdana"/>
                          <a:ea typeface="Verdana"/>
                        </a:rPr>
                        <a:t>UB</a:t>
                      </a:r>
                      <a:endParaRPr lang="ca-ES" sz="1000" b="1" dirty="0">
                        <a:solidFill>
                          <a:srgbClr val="336699"/>
                        </a:solidFill>
                        <a:latin typeface="Verdana"/>
                        <a:ea typeface="Verdan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ca-ES" sz="100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ca-ES" sz="1000" dirty="0">
                          <a:solidFill>
                            <a:srgbClr val="336699"/>
                          </a:solidFill>
                          <a:latin typeface="Verdana"/>
                          <a:ea typeface="Verdana"/>
                        </a:rPr>
                        <a:t>Campus virtual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ca-ES" sz="1000" dirty="0">
                          <a:solidFill>
                            <a:srgbClr val="336699"/>
                          </a:solidFill>
                          <a:latin typeface="Verdana"/>
                          <a:ea typeface="Verdana"/>
                        </a:rPr>
                        <a:t>Com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/>
                          <a:ea typeface="Verdana"/>
                        </a:rPr>
                        <a:t> accedir als recursos electrònics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/>
                          <a:ea typeface="Verdana"/>
                        </a:rPr>
                        <a:t>Préstec interbibliotecari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/>
                          <a:ea typeface="Verdana"/>
                        </a:rPr>
                        <a:t>Còpies digital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a-ES" sz="1000" b="1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Estudiants: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Codi alfanumèric </a:t>
                      </a:r>
                      <a:b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                  Contrasenya</a:t>
                      </a:r>
                    </a:p>
                    <a:p>
                      <a:pPr algn="l"/>
                      <a:endParaRPr lang="ca-ES" sz="100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l"/>
                      <a:r>
                        <a:rPr lang="ca-ES" sz="1000" b="1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PTGAS/PDI: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DNI</a:t>
                      </a:r>
                    </a:p>
                    <a:p>
                      <a:pPr algn="l"/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               Contrasenya</a:t>
                      </a:r>
                    </a:p>
                    <a:p>
                      <a:pPr algn="l"/>
                      <a:endParaRPr lang="ca-ES" sz="100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l"/>
                      <a:r>
                        <a:rPr lang="ca-ES" sz="1000" b="1" baseline="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Alumni</a:t>
                      </a:r>
                      <a:r>
                        <a:rPr lang="ca-ES" sz="1000" b="1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UB Premium: 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Codi </a:t>
                      </a:r>
                      <a:r>
                        <a:rPr lang="ca-ES" sz="1000" baseline="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Alumni</a:t>
                      </a:r>
                      <a:endParaRPr lang="ca-ES" sz="1000" baseline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l"/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                                 Contrasenya </a:t>
                      </a:r>
                      <a:r>
                        <a:rPr lang="ca-ES" sz="1000" baseline="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Alumni</a:t>
                      </a:r>
                      <a:r>
                        <a:rPr lang="ca-ES" sz="100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                       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1002187"/>
                  </a:ext>
                </a:extLst>
              </a:tr>
              <a:tr h="1621526">
                <a:tc>
                  <a:txBody>
                    <a:bodyPr/>
                    <a:lstStyle/>
                    <a:p>
                      <a:pPr algn="l"/>
                      <a:r>
                        <a:rPr lang="ca-ES" sz="1200" b="1" dirty="0">
                          <a:solidFill>
                            <a:srgbClr val="336699"/>
                          </a:solidFill>
                          <a:latin typeface="Verdana"/>
                          <a:ea typeface="Verdana"/>
                        </a:rPr>
                        <a:t>Local</a:t>
                      </a:r>
                      <a:endParaRPr lang="ca-ES" sz="1000" b="1" dirty="0">
                        <a:solidFill>
                          <a:srgbClr val="336699"/>
                        </a:solidFill>
                        <a:latin typeface="Verdana"/>
                        <a:ea typeface="Verdan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ca-ES" sz="1000" kern="1200" dirty="0">
                          <a:solidFill>
                            <a:srgbClr val="336699"/>
                          </a:solidFill>
                          <a:latin typeface="Verdana"/>
                          <a:ea typeface="Verdana"/>
                          <a:cs typeface="+mn-cs"/>
                        </a:rPr>
                        <a:t>Campus virtual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ca-ES" sz="1000" kern="1200" dirty="0">
                          <a:solidFill>
                            <a:srgbClr val="336699"/>
                          </a:solidFill>
                          <a:latin typeface="Verdana"/>
                          <a:ea typeface="Verdana"/>
                          <a:cs typeface="+mn-cs"/>
                        </a:rPr>
                        <a:t>Com accedir als recursos electrònics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ca-ES" sz="1000" kern="1200" dirty="0">
                          <a:solidFill>
                            <a:srgbClr val="336699"/>
                          </a:solidFill>
                          <a:latin typeface="Verdana"/>
                          <a:ea typeface="Verdana"/>
                          <a:cs typeface="+mn-cs"/>
                        </a:rPr>
                        <a:t>Còpies digitals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ca-ES" sz="1000" kern="1200" dirty="0">
                          <a:solidFill>
                            <a:srgbClr val="336699"/>
                          </a:solidFill>
                          <a:latin typeface="Verdana"/>
                          <a:ea typeface="Verdana"/>
                          <a:cs typeface="+mn-cs"/>
                        </a:rPr>
                        <a:t>Ordinadors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ca-ES" sz="1000" kern="1200" dirty="0">
                          <a:solidFill>
                            <a:srgbClr val="336699"/>
                          </a:solidFill>
                          <a:latin typeface="Verdana"/>
                          <a:ea typeface="Verdana"/>
                          <a:cs typeface="+mn-cs"/>
                        </a:rPr>
                        <a:t>Préstec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ca-ES" sz="1000" kern="1200" dirty="0">
                          <a:solidFill>
                            <a:srgbClr val="336699"/>
                          </a:solidFill>
                          <a:latin typeface="Verdana"/>
                          <a:ea typeface="Verdana"/>
                          <a:cs typeface="+mn-cs"/>
                        </a:rPr>
                        <a:t>Préstec interbibliotecari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ca-ES" sz="1000" kern="1200" dirty="0">
                          <a:solidFill>
                            <a:srgbClr val="336699"/>
                          </a:solidFill>
                          <a:latin typeface="Verdana"/>
                          <a:ea typeface="Verdana"/>
                          <a:cs typeface="+mn-cs"/>
                        </a:rPr>
                        <a:t>PUC o préstec consorciat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a-ES" sz="1000" kern="1200" dirty="0" err="1">
                          <a:solidFill>
                            <a:srgbClr val="336699"/>
                          </a:solidFill>
                          <a:latin typeface="Verdana"/>
                          <a:ea typeface="Verdana"/>
                          <a:cs typeface="+mn-cs"/>
                        </a:rPr>
                        <a:t>Cercabib</a:t>
                      </a:r>
                      <a:r>
                        <a:rPr lang="ca-ES" sz="1000" kern="1200" dirty="0">
                          <a:solidFill>
                            <a:srgbClr val="336699"/>
                          </a:solidFill>
                          <a:latin typeface="Verdana"/>
                          <a:ea typeface="Verdana"/>
                          <a:cs typeface="+mn-cs"/>
                        </a:rPr>
                        <a:t> «El meu compte»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a-ES" sz="1000" kern="1200" dirty="0">
                          <a:solidFill>
                            <a:srgbClr val="336699"/>
                          </a:solidFill>
                          <a:latin typeface="Verdana"/>
                          <a:ea typeface="Verdana"/>
                          <a:cs typeface="+mn-cs"/>
                        </a:rPr>
                        <a:t>Zona </a:t>
                      </a:r>
                      <a:r>
                        <a:rPr lang="ca-ES" sz="1000" kern="1200" dirty="0" err="1">
                          <a:solidFill>
                            <a:srgbClr val="336699"/>
                          </a:solidFill>
                          <a:latin typeface="Verdana"/>
                          <a:ea typeface="Verdana"/>
                          <a:cs typeface="+mn-cs"/>
                        </a:rPr>
                        <a:t>Wifi</a:t>
                      </a:r>
                      <a:r>
                        <a:rPr lang="ca-ES" sz="1000" kern="1200" dirty="0">
                          <a:solidFill>
                            <a:srgbClr val="336699"/>
                          </a:solidFill>
                          <a:latin typeface="Verdana"/>
                          <a:ea typeface="Verdana"/>
                          <a:cs typeface="+mn-cs"/>
                        </a:rPr>
                        <a:t> UB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a-ES" sz="1000" b="1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Estudiants: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Part esquerra del correu </a:t>
                      </a:r>
                      <a:r>
                        <a:rPr lang="ca-ES" sz="1000" kern="12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UB +</a:t>
                      </a:r>
                      <a:r>
                        <a:rPr lang="ca-ES" sz="1000" b="1" kern="12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.alumnes </a:t>
                      </a:r>
                      <a:b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Exemple: Correu: 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hlinkClick r:id="rId3"/>
                        </a:rPr>
                        <a:t>jarc7@alumnes.ub.edu</a:t>
                      </a:r>
                      <a:b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ca-ES" sz="1000" i="1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Identificador: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ca-ES" sz="1000" b="1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jarc7.alumnes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i la Contrasenya intranet UB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a-ES" sz="800" b="1" baseline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000" b="1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PTGAS/PDI: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Part esquerra del correu de la UB</a:t>
                      </a:r>
                    </a:p>
                    <a:p>
                      <a:pPr algn="l"/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Exemple: 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hlinkClick r:id="rId4"/>
                        </a:rPr>
                        <a:t>joan.garcia@ub.edu</a:t>
                      </a:r>
                      <a:b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ca-ES" sz="1000" i="1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Identificador:</a:t>
                      </a:r>
                      <a:r>
                        <a:rPr lang="ca-ES" sz="1000" i="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ca-ES" sz="1000" b="1" i="0" baseline="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joan.garcia</a:t>
                      </a:r>
                      <a:r>
                        <a:rPr lang="ca-ES" sz="1000" i="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i la Contrasenya intranet UB</a:t>
                      </a:r>
                    </a:p>
                    <a:p>
                      <a:pPr algn="l"/>
                      <a:endParaRPr lang="ca-ES" sz="800" i="0" baseline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l"/>
                      <a:r>
                        <a:rPr lang="ca-ES" sz="1000" b="1" i="0" baseline="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Alumni</a:t>
                      </a:r>
                      <a:r>
                        <a:rPr lang="ca-ES" sz="1000" b="1" i="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UB Premium:</a:t>
                      </a:r>
                      <a:r>
                        <a:rPr lang="ca-ES" sz="1000" i="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Part esquerra del correu UB +</a:t>
                      </a:r>
                      <a:r>
                        <a:rPr lang="ca-ES" sz="1000" b="1" i="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.a</a:t>
                      </a:r>
                      <a:endParaRPr lang="ca-ES" sz="1000" b="1" i="1" baseline="0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l"/>
                      <a:r>
                        <a:rPr lang="ca-ES" sz="100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Exemple: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Correu: 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hlinkClick r:id="rId5"/>
                        </a:rPr>
                        <a:t>imas@alumni.ub.edu</a:t>
                      </a:r>
                      <a:endParaRPr lang="ca-ES" sz="1000" baseline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l"/>
                      <a:r>
                        <a:rPr lang="ca-ES" sz="1000" i="1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Identificador:</a:t>
                      </a:r>
                      <a:r>
                        <a:rPr lang="ca-ES" sz="1000" i="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ca-ES" sz="1000" b="1" i="0" baseline="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imas.a</a:t>
                      </a:r>
                      <a:r>
                        <a:rPr lang="ca-ES" sz="1000" i="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i la Contrasenya intranet UB</a:t>
                      </a:r>
                      <a:endParaRPr lang="ca-ES" sz="1000" i="1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865114"/>
                  </a:ext>
                </a:extLst>
              </a:tr>
              <a:tr h="1100322">
                <a:tc>
                  <a:txBody>
                    <a:bodyPr/>
                    <a:lstStyle/>
                    <a:p>
                      <a:pPr algn="l"/>
                      <a:r>
                        <a:rPr lang="ca-ES" sz="1200" b="1" kern="1200" dirty="0">
                          <a:solidFill>
                            <a:srgbClr val="336699"/>
                          </a:solidFill>
                          <a:latin typeface="Verdana"/>
                          <a:ea typeface="Verdana"/>
                          <a:cs typeface="+mn-cs"/>
                        </a:rPr>
                        <a:t>CRAI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ca-ES" sz="1000" kern="120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ca-ES" sz="1000" kern="120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ca-ES" sz="1000" kern="1200" dirty="0">
                          <a:solidFill>
                            <a:srgbClr val="336699"/>
                          </a:solidFill>
                          <a:latin typeface="Verdana"/>
                          <a:ea typeface="Verdana"/>
                          <a:cs typeface="+mn-cs"/>
                        </a:rPr>
                        <a:t>Préstec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ca-ES" sz="1000" kern="1200" dirty="0" err="1">
                          <a:solidFill>
                            <a:srgbClr val="336699"/>
                          </a:solidFill>
                          <a:latin typeface="Verdana"/>
                          <a:ea typeface="Verdana"/>
                          <a:cs typeface="+mn-cs"/>
                        </a:rPr>
                        <a:t>Cercabib</a:t>
                      </a:r>
                      <a:r>
                        <a:rPr lang="ca-ES" sz="1000" kern="1200" dirty="0">
                          <a:solidFill>
                            <a:srgbClr val="336699"/>
                          </a:solidFill>
                          <a:latin typeface="Verdana"/>
                          <a:ea typeface="Verdana"/>
                          <a:cs typeface="+mn-cs"/>
                        </a:rPr>
                        <a:t> «El meu compte»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a-ES" sz="1000" dirty="0">
                          <a:solidFill>
                            <a:srgbClr val="336699"/>
                          </a:solidFill>
                          <a:latin typeface="Verdana"/>
                          <a:ea typeface="Verdana"/>
                        </a:rPr>
                        <a:t>Per a Personal Clínic, Bellvitge i Sant Joan de Déu; professorat centre adscrit amb venia </a:t>
                      </a:r>
                      <a:r>
                        <a:rPr lang="ca-ES" sz="1000" dirty="0" err="1">
                          <a:solidFill>
                            <a:srgbClr val="336699"/>
                          </a:solidFill>
                          <a:latin typeface="Verdana"/>
                          <a:ea typeface="Verdana"/>
                        </a:rPr>
                        <a:t>docendi</a:t>
                      </a:r>
                      <a:r>
                        <a:rPr lang="ca-ES" sz="1000" dirty="0">
                          <a:solidFill>
                            <a:srgbClr val="336699"/>
                          </a:solidFill>
                          <a:latin typeface="Verdana"/>
                          <a:ea typeface="Verdana"/>
                        </a:rPr>
                        <a:t>; professorat no UB centres amb conveni, del Grup UB i IDP/ICE; investigadors instituts de recerca o Grup UB; investigadors i becaris recerca GEO3BCN-CSIC; alumnat centres conveni o Grup UB; alumnat EIM, Estudis Hispànics, Serveis Lingüístics i IDP (IDP/ICE); Claustre de Doctors UB; professorat primària i secundària; membres COBDC; membres de fundacions de caràcter </a:t>
                      </a:r>
                      <a:r>
                        <a:rPr lang="ca-ES" sz="1000" dirty="0" err="1">
                          <a:solidFill>
                            <a:srgbClr val="336699"/>
                          </a:solidFill>
                          <a:latin typeface="Verdana"/>
                          <a:ea typeface="Verdana"/>
                        </a:rPr>
                        <a:t>beneficodocent</a:t>
                      </a:r>
                      <a:r>
                        <a:rPr lang="ca-ES" sz="1000" dirty="0">
                          <a:solidFill>
                            <a:srgbClr val="336699"/>
                          </a:solidFill>
                          <a:latin typeface="Verdana"/>
                          <a:ea typeface="Verdana"/>
                        </a:rPr>
                        <a:t> UB; autoritzats pel PDI UB o pel CRAI.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6235644"/>
                  </a:ext>
                </a:extLst>
              </a:tr>
              <a:tr h="698495">
                <a:tc>
                  <a:txBody>
                    <a:bodyPr/>
                    <a:lstStyle/>
                    <a:p>
                      <a:pPr algn="l"/>
                      <a:r>
                        <a:rPr lang="ca-ES" sz="1200" b="1" kern="1200" dirty="0">
                          <a:solidFill>
                            <a:srgbClr val="336699"/>
                          </a:solidFill>
                          <a:latin typeface="Verdana"/>
                          <a:ea typeface="Verdana"/>
                          <a:cs typeface="+mn-cs"/>
                        </a:rPr>
                        <a:t>A partir del correu UB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ca-ES" sz="1000" kern="120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ca-ES" sz="1000" kern="1200" dirty="0" err="1">
                          <a:solidFill>
                            <a:srgbClr val="336699"/>
                          </a:solidFill>
                          <a:latin typeface="Verdana"/>
                          <a:ea typeface="Verdana"/>
                          <a:cs typeface="+mn-cs"/>
                        </a:rPr>
                        <a:t>Wifi</a:t>
                      </a:r>
                      <a:r>
                        <a:rPr lang="ca-ES" sz="1000" kern="1200" dirty="0">
                          <a:solidFill>
                            <a:srgbClr val="336699"/>
                          </a:solidFill>
                          <a:latin typeface="Verdana"/>
                          <a:ea typeface="Verdana"/>
                          <a:cs typeface="+mn-cs"/>
                        </a:rPr>
                        <a:t> </a:t>
                      </a:r>
                      <a:r>
                        <a:rPr lang="ca-ES" sz="1000" kern="1200" dirty="0" err="1">
                          <a:solidFill>
                            <a:srgbClr val="336699"/>
                          </a:solidFill>
                          <a:latin typeface="Verdana"/>
                          <a:ea typeface="Verdana"/>
                          <a:cs typeface="+mn-cs"/>
                        </a:rPr>
                        <a:t>Eduroam</a:t>
                      </a:r>
                      <a:endParaRPr lang="ca-ES" sz="1000" kern="1200" dirty="0">
                        <a:solidFill>
                          <a:srgbClr val="336699"/>
                        </a:solidFill>
                        <a:latin typeface="Verdana"/>
                        <a:ea typeface="Verdan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000" kern="120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PTGAS/PDI/</a:t>
                      </a:r>
                      <a:r>
                        <a:rPr lang="pt-BR" sz="1000" kern="120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Externs</a:t>
                      </a:r>
                      <a:r>
                        <a:rPr lang="pt-BR" sz="1000" kern="120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: </a:t>
                      </a:r>
                      <a:r>
                        <a:rPr lang="pt-BR" sz="1000" kern="120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Adreça</a:t>
                      </a:r>
                      <a:r>
                        <a:rPr lang="pt-BR" sz="1000" kern="120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de correu @ub.edu</a:t>
                      </a:r>
                    </a:p>
                    <a:p>
                      <a:pPr algn="l"/>
                      <a:r>
                        <a:rPr lang="pt-BR" sz="1000" kern="120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Alumnes</a:t>
                      </a:r>
                      <a:r>
                        <a:rPr lang="pt-BR" sz="1000" kern="120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: </a:t>
                      </a:r>
                      <a:r>
                        <a:rPr lang="pt-BR" sz="1000" kern="120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  <a:hlinkClick r:id="rId6"/>
                        </a:rPr>
                        <a:t>identificador local </a:t>
                      </a:r>
                      <a:r>
                        <a:rPr lang="pt-BR" sz="1000" kern="120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+ @ub.edu</a:t>
                      </a:r>
                    </a:p>
                    <a:p>
                      <a:pPr algn="l"/>
                      <a:r>
                        <a:rPr lang="pt-BR" sz="1000" kern="120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Ex</a:t>
                      </a:r>
                      <a:r>
                        <a:rPr lang="pt-BR" sz="1000" kern="120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: jhergar6@alumnes.ub.edu     jhergar6.alumnes@ub.edu</a:t>
                      </a:r>
                      <a:endParaRPr lang="ca-ES" sz="100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6369499"/>
                  </a:ext>
                </a:extLst>
              </a:tr>
            </a:tbl>
          </a:graphicData>
        </a:graphic>
      </p:graphicFrame>
      <p:sp>
        <p:nvSpPr>
          <p:cNvPr id="5" name="Fletxa dreta 4"/>
          <p:cNvSpPr/>
          <p:nvPr/>
        </p:nvSpPr>
        <p:spPr>
          <a:xfrm>
            <a:off x="5859556" y="6237726"/>
            <a:ext cx="152400" cy="984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20299543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C332F0A-F36F-4A83-B65A-7A2AB775E453}" type="slidenum">
              <a:rPr lang="es-ES" altLang="en-US" smtClean="0">
                <a:solidFill>
                  <a:srgbClr val="898989"/>
                </a:solidFill>
              </a:rPr>
              <a:pPr/>
              <a:t>31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14856" y="881191"/>
            <a:ext cx="8229600" cy="59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a-ES" altLang="ca-ES" sz="2000" b="1" dirty="0">
                <a:solidFill>
                  <a:srgbClr val="336699"/>
                </a:solidFill>
                <a:latin typeface="Verdana"/>
                <a:ea typeface="Verdana"/>
              </a:rPr>
              <a:t>Servei d’atenció a usuaris (SAU)</a:t>
            </a:r>
            <a:br>
              <a:rPr lang="ca-ES" altLang="ca-ES" sz="2000" b="1" dirty="0">
                <a:latin typeface="Verdana" panose="020B0604030504040204" pitchFamily="34" charset="0"/>
              </a:rPr>
            </a:br>
            <a:r>
              <a:rPr lang="ca-ES" altLang="ca-ES" sz="1600" dirty="0">
                <a:solidFill>
                  <a:srgbClr val="336699"/>
                </a:solidFill>
                <a:latin typeface="Verdana"/>
                <a:ea typeface="Verdana"/>
                <a:cs typeface="Calibri Light"/>
                <a:hlinkClick r:id="rId3"/>
              </a:rPr>
              <a:t>https</a:t>
            </a:r>
            <a:r>
              <a:rPr lang="ca-ES" altLang="ca-ES" sz="1600" dirty="0">
                <a:solidFill>
                  <a:srgbClr val="336699"/>
                </a:solidFill>
                <a:latin typeface="Verdana"/>
                <a:ea typeface="Verdana"/>
                <a:cs typeface="+mj-lt"/>
                <a:hlinkClick r:id="rId3"/>
              </a:rPr>
              <a:t>://crai.ub.edu/serveis-i-recursos/sau</a:t>
            </a:r>
            <a:endParaRPr lang="ca-ES" altLang="ca-ES" sz="1600" dirty="0">
              <a:solidFill>
                <a:srgbClr val="336699"/>
              </a:solidFill>
              <a:latin typeface="Verdana"/>
              <a:ea typeface="Verdana"/>
              <a:cs typeface="+mj-lt"/>
            </a:endParaRPr>
          </a:p>
        </p:txBody>
      </p:sp>
      <p:sp>
        <p:nvSpPr>
          <p:cNvPr id="68612" name="Text Box 14"/>
          <p:cNvSpPr txBox="1">
            <a:spLocks noChangeArrowheads="1"/>
          </p:cNvSpPr>
          <p:nvPr/>
        </p:nvSpPr>
        <p:spPr bwMode="auto">
          <a:xfrm>
            <a:off x="673478" y="1804741"/>
            <a:ext cx="4608513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És un servei d’informació i referència virtual actiu les 24 hores del dia i els 7 dies de la setmana, i atès per bibliotecaris especialitzats. </a:t>
            </a:r>
          </a:p>
          <a:p>
            <a:pPr>
              <a:spcBef>
                <a:spcPct val="50000"/>
              </a:spcBef>
            </a:pP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Està pensat per resoldre qualsevol qüestió sobre els CRAI biblioteques i sobre els seus serveis i recursos.</a:t>
            </a:r>
          </a:p>
          <a:p>
            <a:pPr>
              <a:spcBef>
                <a:spcPct val="50000"/>
              </a:spcBef>
            </a:pP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A través del SAU també ens podeu fer arribar queixes, suggeriments i agraïments.</a:t>
            </a:r>
          </a:p>
        </p:txBody>
      </p:sp>
      <p:pic>
        <p:nvPicPr>
          <p:cNvPr id="2" name="Imatge 1" descr="Imatge que conté Font, text, logotip, símbol&#10;&#10;Descripció generada automàticament">
            <a:extLst>
              <a:ext uri="{FF2B5EF4-FFF2-40B4-BE49-F238E27FC236}">
                <a16:creationId xmlns:a16="http://schemas.microsoft.com/office/drawing/2014/main" id="{535D1677-35C2-34C7-24F1-ECE4469810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5728" y="2571405"/>
            <a:ext cx="3485892" cy="162209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1627563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81761DD-7D1C-4C7D-B8E0-9005A9C14CDE}" type="slidenum">
              <a:rPr lang="ca-ES" altLang="en-US" smtClean="0">
                <a:solidFill>
                  <a:srgbClr val="898989"/>
                </a:solidFill>
              </a:rPr>
              <a:pPr/>
              <a:t>32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91412" y="767622"/>
            <a:ext cx="8229600" cy="81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a-ES" altLang="ca-ES" sz="2000" b="1">
                <a:solidFill>
                  <a:srgbClr val="336699"/>
                </a:solidFill>
                <a:latin typeface="Verdana"/>
                <a:ea typeface="Verdana"/>
              </a:rPr>
              <a:t>Formació d’usuaris</a:t>
            </a:r>
            <a:br>
              <a:rPr lang="ca-ES" altLang="ca-ES" sz="2000" b="1">
                <a:latin typeface="Verdana" panose="020B0604030504040204" pitchFamily="34" charset="0"/>
              </a:rPr>
            </a:br>
            <a:r>
              <a:rPr lang="ca-ES" altLang="ca-ES" sz="1600">
                <a:solidFill>
                  <a:srgbClr val="336699"/>
                </a:solidFill>
                <a:latin typeface="Verdana"/>
                <a:ea typeface="Verdana"/>
                <a:cs typeface="Calibri Light"/>
                <a:hlinkClick r:id="rId3"/>
              </a:rPr>
              <a:t>https</a:t>
            </a:r>
            <a:r>
              <a:rPr lang="ca-ES" altLang="ca-ES" sz="1600">
                <a:solidFill>
                  <a:srgbClr val="336699"/>
                </a:solidFill>
                <a:latin typeface="Verdana"/>
                <a:ea typeface="Verdana"/>
                <a:cs typeface="+mj-lt"/>
                <a:hlinkClick r:id="rId3"/>
              </a:rPr>
              <a:t>://crai.ub.edu/serveis-i-recursos/formacio</a:t>
            </a:r>
            <a:br>
              <a:rPr lang="ca-ES" altLang="ca-ES" sz="1600">
                <a:latin typeface="Verdana" panose="020B0604030504040204" pitchFamily="34" charset="0"/>
              </a:rPr>
            </a:br>
            <a:endParaRPr lang="ca-ES" altLang="ca-ES" sz="160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70660" name="Text Box 9"/>
          <p:cNvSpPr txBox="1">
            <a:spLocks noChangeArrowheads="1"/>
          </p:cNvSpPr>
          <p:nvPr/>
        </p:nvSpPr>
        <p:spPr bwMode="auto">
          <a:xfrm>
            <a:off x="491412" y="1580152"/>
            <a:ext cx="8033605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</a:rPr>
              <a:t>Us oferim cursos avançats de formació perquè milloreu els vostres coneixements i habilitats de cerca, com ara cursos sobre bases de dades especialitzades o sobre el gestor bibliogràfic </a:t>
            </a:r>
            <a:r>
              <a:rPr lang="ca-ES" altLang="ca-ES" err="1">
                <a:solidFill>
                  <a:srgbClr val="646464"/>
                </a:solidFill>
                <a:latin typeface="Verdana" panose="020B0604030504040204" pitchFamily="34" charset="0"/>
              </a:rPr>
              <a:t>Mendeley</a:t>
            </a:r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>
              <a:spcAft>
                <a:spcPts val="600"/>
              </a:spcAft>
            </a:pPr>
            <a:endParaRPr lang="ca-ES" altLang="ca-ES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ca-ES" altLang="ca-ES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Podeu consultar a la pàgina del Servei de Formació d’usuaris del CRAI </a:t>
            </a:r>
            <a:r>
              <a:rPr lang="ca-ES" altLang="ca-ES">
                <a:solidFill>
                  <a:srgbClr val="646464"/>
                </a:solidFill>
                <a:latin typeface="Verdana"/>
                <a:ea typeface="Verdana"/>
                <a:cs typeface="Arial"/>
                <a:hlinkClick r:id="rId4"/>
              </a:rPr>
              <a:t>els cursos de formació programats</a:t>
            </a:r>
            <a:r>
              <a:rPr lang="ca-ES" altLang="ca-ES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, i podeu sol·licitar un curs a </a:t>
            </a:r>
            <a:r>
              <a:rPr lang="ca-ES" altLang="ca-ES">
                <a:solidFill>
                  <a:srgbClr val="646464"/>
                </a:solidFill>
                <a:latin typeface="Verdana"/>
                <a:ea typeface="Verdana"/>
                <a:cs typeface="Arial"/>
                <a:hlinkClick r:id="rId5"/>
              </a:rPr>
              <a:t>mida</a:t>
            </a:r>
            <a:r>
              <a:rPr lang="ca-ES" altLang="ca-ES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 que respongui a les vostres necessitats.</a:t>
            </a:r>
          </a:p>
          <a:p>
            <a:pPr>
              <a:spcAft>
                <a:spcPts val="600"/>
              </a:spcAft>
            </a:pPr>
            <a:endParaRPr lang="ca-ES" altLang="ca-ES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</a:rPr>
              <a:t>A la mateixa pàgina també trobareu el material d’autoaprenentatge dels diferents serveis i recursos.</a:t>
            </a:r>
          </a:p>
        </p:txBody>
      </p:sp>
    </p:spTree>
    <p:extLst>
      <p:ext uri="{BB962C8B-B14F-4D97-AF65-F5344CB8AC3E}">
        <p14:creationId xmlns:p14="http://schemas.microsoft.com/office/powerpoint/2010/main" val="2778431236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93B7B22-B7F6-4D86-A28B-8B92C0BFEA53}" type="slidenum">
              <a:rPr lang="ca-ES" altLang="en-US" smtClean="0">
                <a:solidFill>
                  <a:srgbClr val="898989"/>
                </a:solidFill>
              </a:rPr>
              <a:pPr/>
              <a:t>33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82717" y="843733"/>
            <a:ext cx="8229600" cy="81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a-ES" altLang="ca-ES" sz="2000" b="1">
                <a:solidFill>
                  <a:srgbClr val="336699"/>
                </a:solidFill>
                <a:latin typeface="Verdana"/>
                <a:ea typeface="Verdana"/>
              </a:rPr>
              <a:t>Fons i col·leccions</a:t>
            </a:r>
            <a:br>
              <a:rPr lang="ca-ES" altLang="ca-ES" sz="2000" b="1">
                <a:latin typeface="Verdana" panose="020B0604030504040204" pitchFamily="34" charset="0"/>
              </a:rPr>
            </a:br>
            <a:r>
              <a:rPr lang="ca-ES" altLang="ca-ES" sz="1600">
                <a:solidFill>
                  <a:srgbClr val="336699"/>
                </a:solidFill>
                <a:latin typeface="Verdana"/>
                <a:ea typeface="Verdana"/>
                <a:cs typeface="Calibri Light"/>
                <a:hlinkClick r:id="rId3"/>
              </a:rPr>
              <a:t>https</a:t>
            </a:r>
            <a:r>
              <a:rPr lang="ca-ES" altLang="ca-ES" sz="1600">
                <a:solidFill>
                  <a:srgbClr val="336699"/>
                </a:solidFill>
                <a:latin typeface="Verdana"/>
                <a:ea typeface="Verdana"/>
                <a:cs typeface="+mj-lt"/>
                <a:hlinkClick r:id="rId3"/>
              </a:rPr>
              <a:t>://crai.ub.edu/biblioteques-i-horaris</a:t>
            </a:r>
            <a:br>
              <a:rPr lang="ca-ES" altLang="ca-ES" sz="1600">
                <a:latin typeface="Verdana" panose="020B0604030504040204" pitchFamily="34" charset="0"/>
              </a:rPr>
            </a:br>
            <a:endParaRPr lang="ca-ES" altLang="ca-ES" sz="160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99335" name="Rectangle 27"/>
          <p:cNvSpPr>
            <a:spLocks noChangeArrowheads="1"/>
          </p:cNvSpPr>
          <p:nvPr/>
        </p:nvSpPr>
        <p:spPr bwMode="auto">
          <a:xfrm>
            <a:off x="482717" y="1698134"/>
            <a:ext cx="8229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es-ES" sz="18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Cada CRAI biblioteca té aquest apartat al seu web. Es tracta d’una </a:t>
            </a:r>
            <a:r>
              <a:rPr lang="ca-ES" altLang="es-ES" sz="1800" b="1" dirty="0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selecció de recursos</a:t>
            </a:r>
            <a:r>
              <a:rPr lang="ca-ES" altLang="es-ES" sz="1800" dirty="0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es-ES" sz="18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d’informació relacionats amb els àmbits temàtics de docència i recerca de la Universitat. Hi trobareu bases de dades, llibres i revistes electròniques, manuals, etc. </a:t>
            </a:r>
          </a:p>
        </p:txBody>
      </p:sp>
      <p:pic>
        <p:nvPicPr>
          <p:cNvPr id="3" name="Imagen 2" descr="Escala de tiempo&#10;&#10;Descripción generada automáticamente">
            <a:extLst>
              <a:ext uri="{FF2B5EF4-FFF2-40B4-BE49-F238E27FC236}">
                <a16:creationId xmlns:a16="http://schemas.microsoft.com/office/drawing/2014/main" id="{25573A9A-9F54-02F3-3C2C-7FB3CF7CD5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2680" y="2969925"/>
            <a:ext cx="4078640" cy="3747542"/>
          </a:xfrm>
          <a:prstGeom prst="rect">
            <a:avLst/>
          </a:prstGeom>
        </p:spPr>
      </p:pic>
      <p:sp>
        <p:nvSpPr>
          <p:cNvPr id="7" name="7 Flecha derecha"/>
          <p:cNvSpPr/>
          <p:nvPr/>
        </p:nvSpPr>
        <p:spPr>
          <a:xfrm rot="1370028">
            <a:off x="2634775" y="3882645"/>
            <a:ext cx="917359" cy="295625"/>
          </a:xfrm>
          <a:prstGeom prst="rightArrow">
            <a:avLst>
              <a:gd name="adj1" fmla="val 52625"/>
              <a:gd name="adj2" fmla="val 50000"/>
            </a:avLst>
          </a:prstGeom>
          <a:solidFill>
            <a:srgbClr val="3366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004159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13C89D9-17C6-40D8-8C89-372BDB03659C}" type="slidenum">
              <a:rPr lang="es-ES" altLang="en-US" smtClean="0">
                <a:solidFill>
                  <a:srgbClr val="898989"/>
                </a:solidFill>
              </a:rPr>
              <a:pPr/>
              <a:t>34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85043" y="886182"/>
            <a:ext cx="822960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ca-ES" altLang="ca-ES" sz="2000" b="1" err="1">
                <a:solidFill>
                  <a:srgbClr val="336699"/>
                </a:solidFill>
                <a:latin typeface="Verdana" panose="020B0604030504040204" pitchFamily="34" charset="0"/>
              </a:rPr>
              <a:t>Wifi</a:t>
            </a:r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 i accés als ordinadors de la Facultat</a:t>
            </a:r>
          </a:p>
        </p:txBody>
      </p:sp>
      <p:sp>
        <p:nvSpPr>
          <p:cNvPr id="74756" name="Rectangle 12"/>
          <p:cNvSpPr>
            <a:spLocks noChangeArrowheads="1"/>
          </p:cNvSpPr>
          <p:nvPr/>
        </p:nvSpPr>
        <p:spPr bwMode="auto">
          <a:xfrm>
            <a:off x="540834" y="1253324"/>
            <a:ext cx="5253916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t">
            <a:spAutoFit/>
          </a:bodyPr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</a:pPr>
            <a:r>
              <a:rPr lang="es-ES" altLang="ca-ES" sz="1600">
                <a:solidFill>
                  <a:srgbClr val="336699"/>
                </a:solidFill>
                <a:latin typeface="Verdana"/>
                <a:ea typeface="Verdana"/>
                <a:cs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https://crai.ub.edu/serveis-i-recursos/acces-wifi</a:t>
            </a:r>
            <a:r>
              <a:rPr lang="es-ES" altLang="ca-ES" sz="1600">
                <a:solidFill>
                  <a:srgbClr val="336699"/>
                </a:solidFill>
                <a:latin typeface="Verdana"/>
                <a:ea typeface="Verdana"/>
                <a:cs typeface="+mj-lt"/>
              </a:rPr>
              <a:t> </a:t>
            </a:r>
            <a:endParaRPr lang="es-ES" altLang="ca-ES" sz="1600">
              <a:solidFill>
                <a:srgbClr val="336699"/>
              </a:solidFill>
              <a:latin typeface="Verdana"/>
              <a:ea typeface="Verdana"/>
              <a:cs typeface="+mj-lt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74757" name="Text Box 9"/>
          <p:cNvSpPr txBox="1">
            <a:spLocks noChangeArrowheads="1"/>
          </p:cNvSpPr>
          <p:nvPr/>
        </p:nvSpPr>
        <p:spPr bwMode="auto">
          <a:xfrm>
            <a:off x="570768" y="1704818"/>
            <a:ext cx="8058150" cy="2708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El servei de </a:t>
            </a:r>
            <a:r>
              <a:rPr lang="ca-ES" altLang="ca-ES" sz="1700" err="1">
                <a:solidFill>
                  <a:srgbClr val="646464"/>
                </a:solidFill>
                <a:latin typeface="Verdana" panose="020B0604030504040204" pitchFamily="34" charset="0"/>
              </a:rPr>
              <a:t>Wifi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 de la Universitat ofereix connexió a Internet sense haver de disposar d’una connexió fixa a la xarxa. Per utilitzar-lo, cal que 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configureu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 el vostre ordinador portàtil i us identifiqueu amb l’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  <a:hlinkClick r:id="rId5"/>
              </a:rPr>
              <a:t>identificador local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endParaRPr lang="ca-ES" altLang="ca-ES" sz="170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La Universitat de Barcelona participa en el projecte </a:t>
            </a:r>
            <a:r>
              <a:rPr lang="ca-ES" altLang="ca-ES" sz="1700" err="1">
                <a:solidFill>
                  <a:srgbClr val="646464"/>
                </a:solidFill>
                <a:latin typeface="Verdana" panose="020B0604030504040204" pitchFamily="34" charset="0"/>
              </a:rPr>
              <a:t>Eduroam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, que té com a objectiu promoure un espai únic de mobilitat que permeti als usuaris, en arribar a una altra organització, disposar d’un entorn de treball virtual amb connexió a Internet. Podeu consultar la 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Guia de configuració </a:t>
            </a:r>
            <a:r>
              <a:rPr lang="ca-ES" altLang="ca-ES" sz="1700" err="1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d’Eduroam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</p:txBody>
      </p:sp>
      <p:graphicFrame>
        <p:nvGraphicFramePr>
          <p:cNvPr id="51237" name="Group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1566373"/>
              </p:ext>
            </p:extLst>
          </p:nvPr>
        </p:nvGraphicFramePr>
        <p:xfrm>
          <a:off x="650143" y="4480800"/>
          <a:ext cx="8064500" cy="1631952"/>
        </p:xfrm>
        <a:graphic>
          <a:graphicData uri="http://schemas.openxmlformats.org/drawingml/2006/table">
            <a:tbl>
              <a:tblPr/>
              <a:tblGrid>
                <a:gridCol w="16557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57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55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97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1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Col·lectiu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Terminació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Correu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Identificador local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PAS / PDI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a-ES" altLang="es-E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joan.pere.garcia@ub.edu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cherrera@ub.edu 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joan.pere.garcia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cherrera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Alumnes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.alumnes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jherg07@alumnes.ub.edu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jherg07.alumnes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Alumni UB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.a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pperez@alumni.ub.edu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pperez.a</a:t>
                      </a:r>
                      <a:endParaRPr kumimoji="0" lang="ca-ES" altLang="es-E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7103528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6C280C0-3E3C-4023-9FF2-98EDB282C531}" type="slidenum">
              <a:rPr lang="es-ES" altLang="en-US" smtClean="0">
                <a:solidFill>
                  <a:srgbClr val="898989"/>
                </a:solidFill>
              </a:rPr>
              <a:pPr/>
              <a:t>35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7680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5341" y="865955"/>
            <a:ext cx="8569325" cy="59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Seguiu-nos a les xarxes!</a:t>
            </a:r>
            <a:b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60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https://crai.ub.edu/ca/coneix-el-crai/difusio-marqueting/blogs-i-xarxes-socials</a:t>
            </a:r>
            <a:endParaRPr lang="ca-ES" altLang="ca-ES" sz="200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pic>
        <p:nvPicPr>
          <p:cNvPr id="76807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470" y="3834433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8" name="Rectangle 4"/>
          <p:cNvSpPr>
            <a:spLocks noChangeArrowheads="1"/>
          </p:cNvSpPr>
          <p:nvPr/>
        </p:nvSpPr>
        <p:spPr bwMode="auto">
          <a:xfrm>
            <a:off x="2202620" y="2045673"/>
            <a:ext cx="344403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1600" b="1" err="1">
                <a:solidFill>
                  <a:srgbClr val="336699"/>
                </a:solidFill>
                <a:latin typeface="Verdana"/>
                <a:ea typeface="Verdana"/>
                <a:cs typeface="Arial"/>
              </a:rPr>
              <a:t>Bluesky</a:t>
            </a:r>
            <a:endParaRPr lang="es-ES" altLang="ca-ES" sz="1600" err="1">
              <a:solidFill>
                <a:srgbClr val="E7E6E6"/>
              </a:solidFill>
              <a:latin typeface="Verdana" panose="020B0604030504040204" pitchFamily="34" charset="0"/>
              <a:ea typeface="Verdana"/>
            </a:endParaRPr>
          </a:p>
          <a:p>
            <a:r>
              <a:rPr lang="es-ES" sz="1600">
                <a:solidFill>
                  <a:srgbClr val="000000"/>
                </a:solidFill>
                <a:latin typeface="Verdana"/>
                <a:ea typeface="Verdana"/>
                <a:cs typeface="Arial"/>
                <a:hlinkClick r:id="rId5"/>
              </a:rPr>
              <a:t>@craiubbiologia.bsky.social</a:t>
            </a:r>
            <a:endParaRPr lang="es-ES"/>
          </a:p>
        </p:txBody>
      </p:sp>
      <p:sp>
        <p:nvSpPr>
          <p:cNvPr id="76809" name="Rectangle 15"/>
          <p:cNvSpPr>
            <a:spLocks noChangeArrowheads="1"/>
          </p:cNvSpPr>
          <p:nvPr/>
        </p:nvSpPr>
        <p:spPr bwMode="auto">
          <a:xfrm>
            <a:off x="689276" y="5407813"/>
            <a:ext cx="8748712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I a les exposicions virtuals:</a:t>
            </a:r>
          </a:p>
          <a:p>
            <a:pPr algn="just"/>
            <a:r>
              <a:rPr lang="ca-ES" altLang="ca-ES" sz="1600">
                <a:solidFill>
                  <a:srgbClr val="336699"/>
                </a:solidFill>
                <a:latin typeface="Verdana" panose="020B0604030504040204" pitchFamily="34" charset="0"/>
                <a:ea typeface="+mj-ea"/>
                <a:cs typeface="+mj-c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https://crai.ub.edu/coneix-el-crai/difusio-marqueting/exposicions-virtuals</a:t>
            </a:r>
          </a:p>
          <a:p>
            <a:pPr algn="just"/>
            <a:endParaRPr lang="ca-ES" altLang="ca-ES" sz="1600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406" y="2943863"/>
            <a:ext cx="603567" cy="603567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2202621" y="3837203"/>
            <a:ext cx="4509264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ES" altLang="ca-ES" sz="1600" b="1">
                <a:solidFill>
                  <a:srgbClr val="336699"/>
                </a:solidFill>
                <a:latin typeface="Verdana" panose="020B0604030504040204" pitchFamily="34" charset="0"/>
              </a:rPr>
              <a:t>Pinterest</a:t>
            </a:r>
            <a:r>
              <a:rPr lang="es-ES" altLang="ca-ES" sz="1600">
                <a:solidFill>
                  <a:srgbClr val="E7E6E6"/>
                </a:solidFill>
                <a:latin typeface="Verdana" panose="020B0604030504040204" pitchFamily="34" charset="0"/>
              </a:rPr>
              <a:t> </a:t>
            </a:r>
          </a:p>
          <a:p>
            <a:r>
              <a:rPr lang="es-ES" sz="1600">
                <a:solidFill>
                  <a:prstClr val="black"/>
                </a:solidFill>
                <a:latin typeface="Verdana"/>
                <a:ea typeface="Verdana"/>
                <a:cs typeface="+mn-lt"/>
              </a:rPr>
              <a:t>craibiologia</a:t>
            </a:r>
            <a:endParaRPr lang="es-ES"/>
          </a:p>
        </p:txBody>
      </p:sp>
      <p:sp>
        <p:nvSpPr>
          <p:cNvPr id="2" name="QuadreDeText 1"/>
          <p:cNvSpPr txBox="1"/>
          <p:nvPr/>
        </p:nvSpPr>
        <p:spPr>
          <a:xfrm>
            <a:off x="2202621" y="2962655"/>
            <a:ext cx="4678946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a-ES" altLang="ca-ES" sz="1600" b="1">
                <a:solidFill>
                  <a:srgbClr val="336699"/>
                </a:solidFill>
                <a:latin typeface="Verdana" panose="020B0604030504040204" pitchFamily="34" charset="0"/>
              </a:rPr>
              <a:t>Instagram</a:t>
            </a:r>
          </a:p>
          <a:p>
            <a:r>
              <a:rPr lang="es-ES" altLang="ca-ES" sz="1600">
                <a:solidFill>
                  <a:prstClr val="black"/>
                </a:solidFill>
                <a:latin typeface="Verdana"/>
                <a:ea typeface="Verdana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@craibiologiaub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444A50-2F5C-FB6F-6063-CC20F65050F3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4625" t="1775" r="4093" b="-276"/>
          <a:stretch>
            <a:fillRect/>
          </a:stretch>
        </p:blipFill>
        <p:spPr>
          <a:xfrm>
            <a:off x="1407658" y="1988231"/>
            <a:ext cx="739968" cy="70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562582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539750" y="940546"/>
            <a:ext cx="65532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I si encara teniu dubtes...</a:t>
            </a:r>
          </a:p>
        </p:txBody>
      </p:sp>
      <p:sp>
        <p:nvSpPr>
          <p:cNvPr id="78851" name="5 Subtítulo"/>
          <p:cNvSpPr>
            <a:spLocks/>
          </p:cNvSpPr>
          <p:nvPr/>
        </p:nvSpPr>
        <p:spPr bwMode="auto">
          <a:xfrm>
            <a:off x="539750" y="1773238"/>
            <a:ext cx="8196263" cy="44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ca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Pregunteu al CRAI biblioteca</a:t>
            </a:r>
          </a:p>
          <a:p>
            <a:pPr>
              <a:spcBef>
                <a:spcPct val="20000"/>
              </a:spcBef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El personal de la biblioteca resoldrà els vostres dubtes.</a:t>
            </a:r>
          </a:p>
          <a:p>
            <a:pPr>
              <a:spcBef>
                <a:spcPct val="20000"/>
              </a:spcBef>
            </a:pPr>
            <a:endParaRPr lang="ca-ES" altLang="ca-ES" sz="20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spcBef>
                <a:spcPct val="20000"/>
              </a:spcBef>
            </a:pPr>
            <a:r>
              <a:rPr lang="ca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Accediu al web inicial del CRAI</a:t>
            </a:r>
            <a:endParaRPr lang="ca-ES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>
              <a:spcBef>
                <a:spcPct val="20000"/>
              </a:spcBef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A la secció «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  <a:hlinkClick r:id="rId2"/>
              </a:rPr>
              <a:t>Preguntes més freqüents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»</a:t>
            </a:r>
          </a:p>
          <a:p>
            <a:pPr lvl="1">
              <a:spcBef>
                <a:spcPct val="20000"/>
              </a:spcBef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trobareu les consultes més habituals ja respostes.</a:t>
            </a:r>
          </a:p>
          <a:p>
            <a:pPr lvl="1">
              <a:spcBef>
                <a:spcPct val="20000"/>
              </a:spcBef>
            </a:pPr>
            <a:endParaRPr lang="ca-ES" altLang="ca-ES" sz="20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>
              <a:spcBef>
                <a:spcPct val="20000"/>
              </a:spcBef>
            </a:pPr>
            <a:r>
              <a:rPr lang="ca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Adreceu-vos al SAU</a:t>
            </a:r>
          </a:p>
          <a:p>
            <a:pPr lvl="1">
              <a:spcBef>
                <a:spcPct val="20000"/>
              </a:spcBef>
            </a:pPr>
            <a:r>
              <a:rPr lang="ca-ES" altLang="ca-ES" sz="1600" b="1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	</a:t>
            </a:r>
            <a:r>
              <a:rPr lang="ca-ES" altLang="ca-ES" sz="16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Servei d’informació virtual per a qualsevol consulta</a:t>
            </a:r>
          </a:p>
          <a:p>
            <a:pPr lvl="1">
              <a:spcBef>
                <a:spcPct val="20000"/>
              </a:spcBef>
            </a:pPr>
            <a:r>
              <a:rPr lang="ca-ES" altLang="ca-ES" sz="16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     sobre els CRAI biblioteques i els seus recursos i serveis. </a:t>
            </a:r>
            <a:endParaRPr lang="ca-ES" dirty="0">
              <a:latin typeface="Verdana"/>
              <a:ea typeface="Verdana"/>
              <a:cs typeface="Arial"/>
            </a:endParaRPr>
          </a:p>
          <a:p>
            <a:endParaRPr lang="ca-ES" altLang="ca-ES" sz="20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r>
              <a:rPr lang="ca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O bé truqueu-nos! </a:t>
            </a:r>
          </a:p>
          <a:p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934 02 15 67</a:t>
            </a:r>
            <a:endParaRPr lang="ca-ES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78853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99CEB4F-6F47-414F-BAAC-CF48B0BC61B5}" type="slidenum">
              <a:rPr lang="ca-ES" altLang="en-US" smtClean="0">
                <a:solidFill>
                  <a:srgbClr val="898989"/>
                </a:solidFill>
              </a:rPr>
              <a:pPr/>
              <a:t>36</a:t>
            </a:fld>
            <a:endParaRPr lang="ca-ES" altLang="en-US">
              <a:solidFill>
                <a:srgbClr val="898989"/>
              </a:solidFill>
            </a:endParaRPr>
          </a:p>
        </p:txBody>
      </p:sp>
      <p:pic>
        <p:nvPicPr>
          <p:cNvPr id="3" name="Imatge 1" descr="Imatge que conté Font, text, logotip, símbol&#10;&#10;Descripció generada automàticament">
            <a:extLst>
              <a:ext uri="{FF2B5EF4-FFF2-40B4-BE49-F238E27FC236}">
                <a16:creationId xmlns:a16="http://schemas.microsoft.com/office/drawing/2014/main" id="{F4889AA7-6E48-A107-3E68-92ECCAD723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5875" y="4011323"/>
            <a:ext cx="1765028" cy="84006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1334544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954409" y="3429000"/>
            <a:ext cx="27975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Moltes gràcies!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393811" y="255235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869751" y="6301184"/>
            <a:ext cx="4572000" cy="276999"/>
          </a:xfrm>
          <a:prstGeom prst="rect">
            <a:avLst/>
          </a:prstGeom>
        </p:spPr>
        <p:txBody>
          <a:bodyPr lIns="91440" tIns="45720" rIns="91440" bIns="4572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200" b="1">
                <a:solidFill>
                  <a:schemeClr val="bg1"/>
                </a:solidFill>
                <a:latin typeface="Verdana"/>
                <a:ea typeface="Verdana"/>
              </a:rPr>
              <a:t>© CRAI Universitat de Barcelona, curs 2025-2026</a:t>
            </a:r>
            <a:endParaRPr lang="ca-ES" altLang="ca-ES" sz="1200" b="1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25" y="6291482"/>
            <a:ext cx="792549" cy="274344"/>
          </a:xfrm>
          <a:prstGeom prst="rect">
            <a:avLst/>
          </a:prstGeom>
        </p:spPr>
      </p:pic>
      <p:pic>
        <p:nvPicPr>
          <p:cNvPr id="3" name="Imatge 2">
            <a:hlinkClick r:id="rId4"/>
            <a:extLst>
              <a:ext uri="{FF2B5EF4-FFF2-40B4-BE49-F238E27FC236}">
                <a16:creationId xmlns:a16="http://schemas.microsoft.com/office/drawing/2014/main" id="{A2BD5067-72D7-4543-9730-006C0B1685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894" y="4159079"/>
            <a:ext cx="4504762" cy="12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833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3ED5737-C9E8-41C9-8699-CA70C9167784}" type="slidenum">
              <a:rPr lang="es-ES" altLang="en-US" smtClean="0">
                <a:solidFill>
                  <a:srgbClr val="898989"/>
                </a:solidFill>
              </a:rPr>
              <a:pPr/>
              <a:t>4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23555" name="Rectangle 102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78744" y="854554"/>
            <a:ext cx="6172200" cy="39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On som i quan podeu venir?</a:t>
            </a:r>
          </a:p>
        </p:txBody>
      </p:sp>
      <p:sp>
        <p:nvSpPr>
          <p:cNvPr id="23556" name="Rectangle 1027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6802" y="1782882"/>
            <a:ext cx="4321175" cy="4756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t">
            <a:spAutoFit/>
          </a:bodyPr>
          <a:lstStyle/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ca-ES" altLang="ca-ES" sz="1400" b="1" dirty="0">
                <a:solidFill>
                  <a:srgbClr val="646464"/>
                </a:solidFill>
                <a:latin typeface="Verdana"/>
                <a:ea typeface="Verdana"/>
              </a:rPr>
              <a:t>Adreça:</a:t>
            </a:r>
            <a:endParaRPr lang="en-US" sz="1400" dirty="0">
              <a:latin typeface="Verdana"/>
              <a:ea typeface="Verdana"/>
              <a:cs typeface="Calibri" panose="020F0502020204030204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ca-ES" altLang="ca-ES" sz="1400" dirty="0">
                <a:solidFill>
                  <a:srgbClr val="646464"/>
                </a:solidFill>
                <a:latin typeface="Verdana"/>
                <a:ea typeface="Verdana"/>
              </a:rPr>
              <a:t>	Av. Diagonal, 643</a:t>
            </a:r>
            <a:br>
              <a:rPr lang="ca-ES" altLang="ca-ES" sz="1400" dirty="0">
                <a:latin typeface="Verdana" panose="020B0604030504040204" pitchFamily="34" charset="0"/>
              </a:rPr>
            </a:br>
            <a:r>
              <a:rPr lang="ca-ES" altLang="ca-ES" sz="1400" dirty="0">
                <a:solidFill>
                  <a:srgbClr val="646464"/>
                </a:solidFill>
                <a:latin typeface="Verdana"/>
                <a:ea typeface="Verdana"/>
              </a:rPr>
              <a:t>934 021 567 </a:t>
            </a:r>
            <a:br>
              <a:rPr lang="ca-ES" altLang="ca-ES" sz="1400" dirty="0">
                <a:latin typeface="Verdana" panose="020B0604030504040204" pitchFamily="34" charset="0"/>
              </a:rPr>
            </a:br>
            <a:r>
              <a:rPr lang="ca-ES" altLang="ca-ES" sz="1400" dirty="0">
                <a:solidFill>
                  <a:srgbClr val="646464"/>
                </a:solidFill>
                <a:latin typeface="Verdana"/>
                <a:ea typeface="Verdana"/>
                <a:hlinkClick r:id="rId3"/>
              </a:rPr>
              <a:t>craibiologia@ub.edu</a:t>
            </a:r>
            <a:r>
              <a:rPr lang="ca-ES" altLang="ca-ES" sz="1400" dirty="0">
                <a:solidFill>
                  <a:srgbClr val="646464"/>
                </a:solidFill>
                <a:latin typeface="Verdana"/>
                <a:ea typeface="Verdana"/>
              </a:rPr>
              <a:t> 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ca-ES" altLang="ca-ES" sz="1400" dirty="0">
                <a:solidFill>
                  <a:srgbClr val="646464"/>
                </a:solidFill>
                <a:latin typeface="Verdana"/>
                <a:ea typeface="Verdana"/>
              </a:rPr>
              <a:t>	</a:t>
            </a:r>
            <a:r>
              <a:rPr lang="ca-ES" altLang="ca-ES" sz="1400" dirty="0">
                <a:solidFill>
                  <a:srgbClr val="646464"/>
                </a:solidFill>
                <a:latin typeface="Verdana"/>
                <a:ea typeface="Verdana"/>
                <a:hlinkClick r:id="rId4"/>
              </a:rPr>
              <a:t>Adreces de les altres biblioteques</a:t>
            </a:r>
            <a:endParaRPr lang="ca-ES" altLang="ca-ES" sz="1400" dirty="0">
              <a:solidFill>
                <a:srgbClr val="646464"/>
              </a:solidFill>
              <a:latin typeface="Verdana"/>
              <a:ea typeface="Verdana"/>
            </a:endParaRP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a-ES" altLang="ca-ES" sz="1400" b="1" dirty="0">
                <a:solidFill>
                  <a:srgbClr val="646464"/>
                </a:solidFill>
                <a:latin typeface="Verdana"/>
                <a:ea typeface="Verdana"/>
              </a:rPr>
              <a:t>Horari:</a:t>
            </a:r>
          </a:p>
          <a:p>
            <a:pPr eaLnBrk="1" hangingPunct="1">
              <a:lnSpc>
                <a:spcPct val="100000"/>
              </a:lnSpc>
              <a:buFontTx/>
              <a:buNone/>
            </a:pPr>
            <a:r>
              <a:rPr lang="ca-ES" altLang="ca-ES" sz="1400" dirty="0">
                <a:solidFill>
                  <a:srgbClr val="646464"/>
                </a:solidFill>
                <a:latin typeface="Verdana"/>
                <a:ea typeface="Verdana"/>
              </a:rPr>
              <a:t>	De dilluns a divendres de 8:00 a 20:00	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a-ES" altLang="ca-ES" sz="1400" dirty="0">
                <a:solidFill>
                  <a:schemeClr val="accent1">
                    <a:lumMod val="76000"/>
                  </a:schemeClr>
                </a:solidFill>
                <a:latin typeface="Verdana"/>
                <a:ea typeface="Verdana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Horaris especials en períodes d’exàmens i de cap de setmana</a:t>
            </a:r>
            <a:endParaRPr lang="ca-ES" dirty="0">
              <a:solidFill>
                <a:schemeClr val="accent1">
                  <a:lumMod val="76000"/>
                </a:schemeClr>
              </a:solidFill>
              <a:ea typeface="Calibri" panose="020F0502020204030204"/>
              <a:cs typeface="Calibri" panose="020F0502020204030204"/>
            </a:endParaRP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a-ES" altLang="ca-ES" sz="1400" dirty="0">
                <a:solidFill>
                  <a:schemeClr val="accent1">
                    <a:lumMod val="76000"/>
                  </a:schemeClr>
                </a:solidFill>
                <a:latin typeface="Verdana"/>
                <a:ea typeface="Verdana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Reglament del CRAI biblioteques</a:t>
            </a:r>
            <a:endParaRPr lang="ca-ES" altLang="ca-ES" sz="1400" dirty="0">
              <a:solidFill>
                <a:schemeClr val="accent1">
                  <a:lumMod val="76000"/>
                </a:schemeClr>
              </a:solidFill>
              <a:latin typeface="Verdana"/>
              <a:ea typeface="Verdana"/>
            </a:endParaRP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a-ES" altLang="ca-ES" sz="1400" dirty="0">
                <a:solidFill>
                  <a:srgbClr val="646464"/>
                </a:solidFill>
                <a:latin typeface="Verdana"/>
                <a:ea typeface="Verdana"/>
                <a:hlinkClick r:id="rId6"/>
              </a:rPr>
              <a:t>Carta de serveis del CRAI</a:t>
            </a:r>
            <a:endParaRPr lang="ca-ES" altLang="ca-ES" sz="1400" dirty="0">
              <a:solidFill>
                <a:srgbClr val="646464"/>
              </a:solidFill>
              <a:latin typeface="Verdana"/>
              <a:ea typeface="Verdana"/>
            </a:endParaRPr>
          </a:p>
        </p:txBody>
      </p:sp>
      <p:sp>
        <p:nvSpPr>
          <p:cNvPr id="23557" name="Text Box 1028"/>
          <p:cNvSpPr txBox="1">
            <a:spLocks noChangeArrowheads="1"/>
          </p:cNvSpPr>
          <p:nvPr/>
        </p:nvSpPr>
        <p:spPr bwMode="auto">
          <a:xfrm>
            <a:off x="477722" y="1320403"/>
            <a:ext cx="7543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ca-ES" altLang="ca-ES" sz="2000" b="1">
                <a:solidFill>
                  <a:prstClr val="black"/>
                </a:solidFill>
                <a:latin typeface="Verdana" panose="020B0604030504040204" pitchFamily="34" charset="0"/>
              </a:rPr>
              <a:t>El CRAI Biblioteca de Biologia</a:t>
            </a: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49" y="2828644"/>
            <a:ext cx="4126407" cy="266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81897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505635" y="873481"/>
            <a:ext cx="8229600" cy="36933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Plànol de la biblioteca 1/2</a:t>
            </a:r>
          </a:p>
        </p:txBody>
      </p:sp>
      <p:sp>
        <p:nvSpPr>
          <p:cNvPr id="25602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AFF1255-B81C-4446-B66A-F47305DEE373}" type="slidenum">
              <a:rPr lang="ca-ES" altLang="en-US" smtClean="0">
                <a:solidFill>
                  <a:srgbClr val="898989"/>
                </a:solidFill>
              </a:rPr>
              <a:pPr/>
              <a:t>5</a:t>
            </a:fld>
            <a:endParaRPr lang="ca-ES" altLang="en-US">
              <a:solidFill>
                <a:srgbClr val="898989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EF52A8-3BD8-8F64-0384-45B5CCA4E51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9804" r="1697" b="10709"/>
          <a:stretch>
            <a:fillRect/>
          </a:stretch>
        </p:blipFill>
        <p:spPr>
          <a:xfrm>
            <a:off x="506851" y="1634335"/>
            <a:ext cx="8006175" cy="4830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63167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505635" y="873481"/>
            <a:ext cx="8229600" cy="36933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Plànol de la biblioteca 2/2</a:t>
            </a:r>
          </a:p>
        </p:txBody>
      </p:sp>
      <p:sp>
        <p:nvSpPr>
          <p:cNvPr id="25602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AFF1255-B81C-4446-B66A-F47305DEE373}" type="slidenum">
              <a:rPr lang="ca-ES" altLang="en-US" smtClean="0">
                <a:solidFill>
                  <a:srgbClr val="898989"/>
                </a:solidFill>
              </a:rPr>
              <a:pPr/>
              <a:t>6</a:t>
            </a:fld>
            <a:endParaRPr lang="ca-ES" altLang="en-US">
              <a:solidFill>
                <a:srgbClr val="898989"/>
              </a:solidFill>
            </a:endParaRPr>
          </a:p>
        </p:txBody>
      </p:sp>
      <p:pic>
        <p:nvPicPr>
          <p:cNvPr id="4" name="Imatge 3">
            <a:extLst>
              <a:ext uri="{FF2B5EF4-FFF2-40B4-BE49-F238E27FC236}">
                <a16:creationId xmlns:a16="http://schemas.microsoft.com/office/drawing/2014/main" id="{2D336CB3-DCEC-42C4-BCD3-5B5CCBCCB6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0" t="14584" r="8333" b="12736"/>
          <a:stretch/>
        </p:blipFill>
        <p:spPr>
          <a:xfrm>
            <a:off x="505635" y="1371956"/>
            <a:ext cx="7876365" cy="4984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87009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7A131F2-18B2-4A5A-B054-06EC8A409A99}" type="slidenum">
              <a:rPr lang="es-ES" altLang="en-US" smtClean="0">
                <a:solidFill>
                  <a:srgbClr val="898989"/>
                </a:solidFill>
              </a:rPr>
              <a:pPr/>
              <a:t>7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27651" name="Rectangle 1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16678" y="912555"/>
            <a:ext cx="6858000" cy="39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Equipament</a:t>
            </a:r>
          </a:p>
        </p:txBody>
      </p:sp>
      <p:sp>
        <p:nvSpPr>
          <p:cNvPr id="27652" name="5 Subtítulo"/>
          <p:cNvSpPr>
            <a:spLocks/>
          </p:cNvSpPr>
          <p:nvPr/>
        </p:nvSpPr>
        <p:spPr bwMode="auto">
          <a:xfrm>
            <a:off x="395288" y="2133600"/>
            <a:ext cx="8353425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ca-ES" altLang="ca-ES" sz="200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1 aula d’informàtica 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ca-ES" altLang="ca-ES" sz="200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1 ordinador de consulta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ca-ES" altLang="ca-ES" sz="2000">
                <a:solidFill>
                  <a:srgbClr val="646464"/>
                </a:solidFill>
                <a:latin typeface="Verdana" panose="020B0604030504040204" pitchFamily="34" charset="0"/>
              </a:rPr>
              <a:t>7 sales per treballar en grup o individualment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ca-ES" altLang="ca-ES" sz="200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6 taules per treballar en grup (sala de lupes)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ca-ES" altLang="ca-ES" sz="2000">
                <a:solidFill>
                  <a:srgbClr val="646464"/>
                </a:solidFill>
                <a:latin typeface="Verdana" panose="020B0604030504040204" pitchFamily="34" charset="0"/>
              </a:rPr>
              <a:t>3 taules per treballar en grup (sala </a:t>
            </a:r>
            <a:r>
              <a:rPr lang="ca-ES" altLang="ca-ES" sz="2000" err="1">
                <a:solidFill>
                  <a:srgbClr val="646464"/>
                </a:solidFill>
                <a:latin typeface="Verdana" panose="020B0604030504040204" pitchFamily="34" charset="0"/>
              </a:rPr>
              <a:t>multiús</a:t>
            </a:r>
            <a:r>
              <a:rPr lang="ca-ES" altLang="ca-ES" sz="2000">
                <a:solidFill>
                  <a:srgbClr val="646464"/>
                </a:solidFill>
                <a:latin typeface="Verdana" panose="020B0604030504040204" pitchFamily="34" charset="0"/>
              </a:rPr>
              <a:t>)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ca-ES" altLang="ca-ES" sz="2000">
                <a:solidFill>
                  <a:srgbClr val="646464"/>
                </a:solidFill>
                <a:latin typeface="Verdana" panose="020B0604030504040204" pitchFamily="34" charset="0"/>
              </a:rPr>
              <a:t>Zona </a:t>
            </a:r>
            <a:r>
              <a:rPr lang="ca-ES" altLang="ca-ES" sz="2000" err="1">
                <a:solidFill>
                  <a:srgbClr val="646464"/>
                </a:solidFill>
                <a:latin typeface="Verdana" panose="020B0604030504040204" pitchFamily="34" charset="0"/>
              </a:rPr>
              <a:t>Wifi</a:t>
            </a:r>
            <a:endParaRPr lang="ca-ES" altLang="ca-ES" sz="200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ca-ES" altLang="ca-ES" sz="200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493 punts de lectura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ca-ES" altLang="ca-ES" sz="200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58 taules de treball individual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ca-ES" altLang="ca-ES" sz="2000">
                <a:solidFill>
                  <a:srgbClr val="646464"/>
                </a:solidFill>
                <a:latin typeface="Verdana" panose="020B0604030504040204" pitchFamily="34" charset="0"/>
              </a:rPr>
              <a:t>Zona de treball distès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ca-ES" altLang="ca-ES" sz="2000">
                <a:solidFill>
                  <a:srgbClr val="646464"/>
                </a:solidFill>
                <a:latin typeface="Verdana" panose="020B0604030504040204" pitchFamily="34" charset="0"/>
              </a:rPr>
              <a:t>Hemeroteca 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ca-ES" altLang="ca-ES" sz="200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1 sala de videoconferències</a:t>
            </a:r>
            <a:endParaRPr lang="ca-ES" altLang="ca-ES" sz="2000">
              <a:solidFill>
                <a:srgbClr val="646464"/>
              </a:solidFill>
              <a:latin typeface="Verdana"/>
              <a:ea typeface="Verdana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ca-ES" altLang="ca-ES" sz="200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1 aula de formació</a:t>
            </a:r>
            <a:endParaRPr lang="ca-ES" altLang="ca-ES" sz="2000">
              <a:solidFill>
                <a:srgbClr val="646464"/>
              </a:solidFill>
              <a:latin typeface="Verdana"/>
              <a:ea typeface="Verdana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ca-ES" altLang="ca-ES" sz="2000">
              <a:solidFill>
                <a:srgbClr val="64646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63396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141F58E-AA42-4851-A9D3-67BBD4F9DB7A}" type="slidenum">
              <a:rPr lang="es-ES" altLang="en-US" smtClean="0">
                <a:solidFill>
                  <a:srgbClr val="898989"/>
                </a:solidFill>
              </a:rPr>
              <a:pPr/>
              <a:t>8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41175" y="884563"/>
            <a:ext cx="8229600" cy="39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El fons: llibres, revistes, etc.</a:t>
            </a:r>
          </a:p>
        </p:txBody>
      </p:sp>
      <p:sp>
        <p:nvSpPr>
          <p:cNvPr id="29700" name="5 Subtítulo"/>
          <p:cNvSpPr>
            <a:spLocks/>
          </p:cNvSpPr>
          <p:nvPr/>
        </p:nvSpPr>
        <p:spPr bwMode="auto">
          <a:xfrm>
            <a:off x="407825" y="1892301"/>
            <a:ext cx="8362950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Font typeface="Arial"/>
              <a:buChar char="•"/>
            </a:pPr>
            <a:r>
              <a:rPr lang="ca-ES" altLang="ca-ES" sz="19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El CRAI Biblioteca de Biologia </a:t>
            </a:r>
            <a:r>
              <a:rPr lang="ca-ES" sz="19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ofereix els fons bibliogràfics de suport als programes docents i de recerca dels ensenyaments impartits a la Facultat: Biologia, Ciències Ambientals, Biotecnologia, Ciències Biomèdiques i Bioquímica</a:t>
            </a:r>
            <a:r>
              <a:rPr lang="ca-ES" sz="1900" b="1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.</a:t>
            </a:r>
            <a:endParaRPr lang="en-US" dirty="0">
              <a:latin typeface="Verdana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ca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ca-ES" altLang="ca-ES" sz="19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Els fons estan formats per monografies, revistes en paper, recursos electrònics, tesis doctorals i material audiovisual.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ca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A la Biblioteca també hi ha </a:t>
            </a:r>
            <a:r>
              <a:rPr lang="ca-ES" altLang="ca-ES" sz="1900" b="1" dirty="0">
                <a:solidFill>
                  <a:srgbClr val="646464"/>
                </a:solidFill>
                <a:latin typeface="Verdana" panose="020B0604030504040204" pitchFamily="34" charset="0"/>
              </a:rPr>
              <a:t>col·leccions especials</a:t>
            </a: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 com els fons  Ramon Margalef López, Antoni </a:t>
            </a:r>
            <a:r>
              <a:rPr lang="ca-ES" altLang="ca-ES" sz="1900" dirty="0" err="1">
                <a:solidFill>
                  <a:srgbClr val="646464"/>
                </a:solidFill>
                <a:latin typeface="Verdana" panose="020B0604030504040204" pitchFamily="34" charset="0"/>
              </a:rPr>
              <a:t>Prevosti</a:t>
            </a: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900" dirty="0" err="1">
                <a:solidFill>
                  <a:srgbClr val="646464"/>
                </a:solidFill>
                <a:latin typeface="Verdana" panose="020B0604030504040204" pitchFamily="34" charset="0"/>
              </a:rPr>
              <a:t>Pelegrín</a:t>
            </a: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 o Oriol de Bolòs i Capdevila, entre d’altres.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ca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ca-ES" altLang="ca-ES" sz="19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Podeu fer-nos arribar la vostra proposta de compra de llibres des d’aquest </a:t>
            </a:r>
            <a:r>
              <a:rPr lang="ca-ES" altLang="ca-ES" sz="1900" dirty="0">
                <a:solidFill>
                  <a:srgbClr val="646464"/>
                </a:solidFill>
                <a:latin typeface="Verdana"/>
                <a:ea typeface="Verdana"/>
                <a:cs typeface="Arial"/>
                <a:hlinkClick r:id="rId3"/>
              </a:rPr>
              <a:t>enllaç</a:t>
            </a:r>
            <a:r>
              <a:rPr lang="ca-ES" altLang="ca-ES" sz="19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1879873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CD40FCC-E1F1-41D4-A1D2-A76A73475A61}" type="slidenum">
              <a:rPr lang="ca-ES" altLang="en-US" smtClean="0">
                <a:solidFill>
                  <a:srgbClr val="898989"/>
                </a:solidFill>
              </a:rPr>
              <a:pPr/>
              <a:t>9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09847" y="768291"/>
            <a:ext cx="6553200" cy="867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a-ES" altLang="ca-ES" sz="2000" b="1">
                <a:solidFill>
                  <a:srgbClr val="336699"/>
                </a:solidFill>
                <a:latin typeface="Verdana"/>
                <a:ea typeface="Verdana"/>
              </a:rPr>
              <a:t>Inicieu-vos en el CRAI!</a:t>
            </a:r>
            <a:br>
              <a:rPr lang="ca-ES" altLang="ca-ES" sz="2000" b="1">
                <a:latin typeface="Verdana" panose="020B0604030504040204" pitchFamily="34" charset="0"/>
              </a:rPr>
            </a:br>
            <a:r>
              <a:rPr lang="ca-ES" sz="2000">
                <a:ea typeface="+mj-lt"/>
                <a:cs typeface="+mj-lt"/>
                <a:hlinkClick r:id="rId2"/>
              </a:rPr>
              <a:t>https://crai.ub.edu/coneix-el-crai/iniciat-en-el-crai</a:t>
            </a:r>
            <a:br>
              <a:rPr lang="ca-ES" altLang="ca-ES" sz="1600">
                <a:latin typeface="Verdana"/>
              </a:rPr>
            </a:br>
            <a:endParaRPr lang="ca-ES" altLang="ca-ES" sz="160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A091E4D-1926-D018-FAF0-CD6DF0AD74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383" y="1787729"/>
            <a:ext cx="7421672" cy="444119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342702200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58262671-2CD7-44FD-BF02-ADCFD66979B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3_Disseny personalitzat 2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9999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5cc4a26-dc1f-4df6-b7b7-06d9eab657c0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F9348BB7FA90A4CBBED082F348621EC" ma:contentTypeVersion="18" ma:contentTypeDescription="Crear nuevo documento." ma:contentTypeScope="" ma:versionID="5eae031e0c677e90a8ba4f2c9519e0e1">
  <xsd:schema xmlns:xsd="http://www.w3.org/2001/XMLSchema" xmlns:xs="http://www.w3.org/2001/XMLSchema" xmlns:p="http://schemas.microsoft.com/office/2006/metadata/properties" xmlns:ns3="65cc4a26-dc1f-4df6-b7b7-06d9eab657c0" xmlns:ns4="23eecfc4-08cd-44e1-96c0-9dcc266f16ab" targetNamespace="http://schemas.microsoft.com/office/2006/metadata/properties" ma:root="true" ma:fieldsID="58e1735f42793f5054e46704f20e3d9d" ns3:_="" ns4:_="">
    <xsd:import namespace="65cc4a26-dc1f-4df6-b7b7-06d9eab657c0"/>
    <xsd:import namespace="23eecfc4-08cd-44e1-96c0-9dcc266f16a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cc4a26-dc1f-4df6-b7b7-06d9eab657c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eecfc4-08cd-44e1-96c0-9dcc266f16a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167E877-9243-40EC-92EA-C191C1B499A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3AA57EF-5143-4B45-B203-CBD66A8104E4}">
  <ds:schemaRefs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65cc4a26-dc1f-4df6-b7b7-06d9eab657c0"/>
    <ds:schemaRef ds:uri="http://www.w3.org/XML/1998/namespace"/>
    <ds:schemaRef ds:uri="http://schemas.microsoft.com/office/2006/metadata/properties"/>
    <ds:schemaRef ds:uri="http://purl.org/dc/terms/"/>
    <ds:schemaRef ds:uri="http://schemas.openxmlformats.org/package/2006/metadata/core-properties"/>
    <ds:schemaRef ds:uri="23eecfc4-08cd-44e1-96c0-9dcc266f16ab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2F73E5D-AD8E-4B11-A32E-39E826A0659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5cc4a26-dc1f-4df6-b7b7-06d9eab657c0"/>
    <ds:schemaRef ds:uri="23eecfc4-08cd-44e1-96c0-9dcc266f16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2018_presentacio_CRAIgenerica</Template>
  <TotalTime>174</TotalTime>
  <Words>3596</Words>
  <Application>Microsoft Office PowerPoint</Application>
  <PresentationFormat>Presentació en pantalla (4:3)</PresentationFormat>
  <Paragraphs>422</Paragraphs>
  <Slides>37</Slides>
  <Notes>23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5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37</vt:i4>
      </vt:variant>
    </vt:vector>
  </HeadingPairs>
  <TitlesOfParts>
    <vt:vector size="43" baseType="lpstr">
      <vt:lpstr>Arial</vt:lpstr>
      <vt:lpstr>Calibri</vt:lpstr>
      <vt:lpstr>Calibri Light</vt:lpstr>
      <vt:lpstr>Verdana</vt:lpstr>
      <vt:lpstr>Wingdings</vt:lpstr>
      <vt:lpstr>Tema de Office</vt:lpstr>
      <vt:lpstr>Presentació del PowerPoint</vt:lpstr>
      <vt:lpstr>L’objectiu d’aquesta sessió és: </vt:lpstr>
      <vt:lpstr>De què parlarem?</vt:lpstr>
      <vt:lpstr>On som i quan podeu venir?</vt:lpstr>
      <vt:lpstr>Plànol de la biblioteca 1/2</vt:lpstr>
      <vt:lpstr>Plànol de la biblioteca 2/2</vt:lpstr>
      <vt:lpstr>Equipament</vt:lpstr>
      <vt:lpstr>El fons: llibres, revistes, etc.</vt:lpstr>
      <vt:lpstr>Inicieu-vos en el CRAI! https://crai.ub.edu/coneix-el-crai/iniciat-en-el-crai </vt:lpstr>
      <vt:lpstr>Cercabib. Dues maneres d’accedir-hi.  Accés des de la pàgina web del CRAI https://cercabib.ub.edu/discovery/search?vid=34CSUC_UB:VU1&amp;lang=ca  </vt:lpstr>
      <vt:lpstr>Cercabib  Accés des de la pàgina web del Cercabib https://cercabib.ub.edu/ </vt:lpstr>
      <vt:lpstr>Cercabib: cerca ràpida </vt:lpstr>
      <vt:lpstr>Presentació del PowerPoint</vt:lpstr>
      <vt:lpstr>Presentació del PowerPoint</vt:lpstr>
      <vt:lpstr>Presentació del PowerPoint</vt:lpstr>
      <vt:lpstr>Què heu de fer per endur-vos llibres en préstec?</vt:lpstr>
      <vt:lpstr>El servei de préstec de documents (I)</vt:lpstr>
      <vt:lpstr>Presentació del PowerPoint</vt:lpstr>
      <vt:lpstr>Presentació del PowerPoint</vt:lpstr>
      <vt:lpstr>Préstec amb altres biblioteques de la UB</vt:lpstr>
      <vt:lpstr>Ús de sales de treball https://crai.ub.edu/serveis-i-recursos/prestec-equipaments</vt:lpstr>
      <vt:lpstr>Què teniu en préstec? El meu compte      </vt:lpstr>
      <vt:lpstr>Servei de préstec consorciat (PUC) https://crai.ub.edu/serveis-i-recursos/prestec-puc </vt:lpstr>
      <vt:lpstr>PUC via web https://crai.ub.edu/serveis-i-recursos/prestec-puc </vt:lpstr>
      <vt:lpstr>Condicions de préstec del PUC</vt:lpstr>
      <vt:lpstr>Préstec interbibliotecari https://crai.ub.edu/serveis-i-recursos/prestec-interbibliotecari </vt:lpstr>
      <vt:lpstr>Presentació del PowerPoint</vt:lpstr>
      <vt:lpstr>Presentació del PowerPoint</vt:lpstr>
      <vt:lpstr>Presentació del PowerPoint</vt:lpstr>
      <vt:lpstr>Presentació del PowerPoint</vt:lpstr>
      <vt:lpstr>Servei d’atenció a usuaris (SAU) https://crai.ub.edu/serveis-i-recursos/sau</vt:lpstr>
      <vt:lpstr>Formació d’usuaris https://crai.ub.edu/serveis-i-recursos/formacio </vt:lpstr>
      <vt:lpstr>Fons i col·leccions https://crai.ub.edu/biblioteques-i-horaris </vt:lpstr>
      <vt:lpstr>Wifi i accés als ordinadors de la Facultat</vt:lpstr>
      <vt:lpstr>Seguiu-nos a les xarxes! https://crai.ub.edu/ca/coneix-el-crai/difusio-marqueting/blogs-i-xarxes-socials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Conèixer el CRAI Biblioteca de Biologia. Curs 2025-26</dc:title>
  <dc:creator>CRAI Biblioteca de Biologia</dc:creator>
  <cp:keywords>Conèixer, Formació d'usuaris, CRAI, Universitat de Barcelona, UB, biblioteca, biologia, recursos d'informació, serveis</cp:keywords>
  <cp:lastModifiedBy>Laia Bonet Bagant</cp:lastModifiedBy>
  <cp:revision>94</cp:revision>
  <cp:lastPrinted>2021-09-10T07:49:01Z</cp:lastPrinted>
  <dcterms:created xsi:type="dcterms:W3CDTF">2018-05-24T13:23:12Z</dcterms:created>
  <dcterms:modified xsi:type="dcterms:W3CDTF">2025-11-28T11:12:34Z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0x0101005F9348BB7FA90A4CBBED082F348621EC</vt:lpwstr>
  </property>
  <property fmtid="{D5CDD505-2E9C-101B-9397-08002B2CF9AE}" pid="3" name="MediaServiceImageTags">
    <vt:lpwstr/>
  </property>
</Properties>
</file>